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74"/>
  </p:notesMasterIdLst>
  <p:sldIdLst>
    <p:sldId id="256" r:id="rId6"/>
    <p:sldId id="692" r:id="rId7"/>
    <p:sldId id="694" r:id="rId8"/>
    <p:sldId id="941" r:id="rId9"/>
    <p:sldId id="696" r:id="rId10"/>
    <p:sldId id="940" r:id="rId11"/>
    <p:sldId id="695" r:id="rId12"/>
    <p:sldId id="698" r:id="rId13"/>
    <p:sldId id="787" r:id="rId14"/>
    <p:sldId id="722" r:id="rId15"/>
    <p:sldId id="723" r:id="rId16"/>
    <p:sldId id="724" r:id="rId17"/>
    <p:sldId id="725" r:id="rId18"/>
    <p:sldId id="726" r:id="rId19"/>
    <p:sldId id="727" r:id="rId20"/>
    <p:sldId id="938" r:id="rId21"/>
    <p:sldId id="529" r:id="rId22"/>
    <p:sldId id="780" r:id="rId23"/>
    <p:sldId id="782" r:id="rId24"/>
    <p:sldId id="783" r:id="rId25"/>
    <p:sldId id="784" r:id="rId26"/>
    <p:sldId id="785" r:id="rId27"/>
    <p:sldId id="789" r:id="rId28"/>
    <p:sldId id="790" r:id="rId29"/>
    <p:sldId id="791" r:id="rId30"/>
    <p:sldId id="624" r:id="rId31"/>
    <p:sldId id="625" r:id="rId32"/>
    <p:sldId id="854" r:id="rId33"/>
    <p:sldId id="855" r:id="rId34"/>
    <p:sldId id="856" r:id="rId35"/>
    <p:sldId id="797" r:id="rId36"/>
    <p:sldId id="798" r:id="rId37"/>
    <p:sldId id="799" r:id="rId38"/>
    <p:sldId id="800" r:id="rId39"/>
    <p:sldId id="801" r:id="rId40"/>
    <p:sldId id="802" r:id="rId41"/>
    <p:sldId id="942" r:id="rId42"/>
    <p:sldId id="803" r:id="rId43"/>
    <p:sldId id="807" r:id="rId44"/>
    <p:sldId id="808" r:id="rId45"/>
    <p:sldId id="809" r:id="rId46"/>
    <p:sldId id="810" r:id="rId47"/>
    <p:sldId id="812" r:id="rId48"/>
    <p:sldId id="919" r:id="rId49"/>
    <p:sldId id="811" r:id="rId50"/>
    <p:sldId id="813" r:id="rId51"/>
    <p:sldId id="814" r:id="rId52"/>
    <p:sldId id="857" r:id="rId53"/>
    <p:sldId id="859" r:id="rId54"/>
    <p:sldId id="860" r:id="rId55"/>
    <p:sldId id="1367" r:id="rId56"/>
    <p:sldId id="1372" r:id="rId57"/>
    <p:sldId id="1373" r:id="rId58"/>
    <p:sldId id="1378" r:id="rId59"/>
    <p:sldId id="1384" r:id="rId60"/>
    <p:sldId id="1385" r:id="rId61"/>
    <p:sldId id="1386" r:id="rId62"/>
    <p:sldId id="1387" r:id="rId63"/>
    <p:sldId id="1392" r:id="rId64"/>
    <p:sldId id="1374" r:id="rId65"/>
    <p:sldId id="1375" r:id="rId66"/>
    <p:sldId id="1376" r:id="rId67"/>
    <p:sldId id="1377" r:id="rId68"/>
    <p:sldId id="1379" r:id="rId69"/>
    <p:sldId id="1380" r:id="rId70"/>
    <p:sldId id="1381" r:id="rId71"/>
    <p:sldId id="1382" r:id="rId72"/>
    <p:sldId id="1383"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58" autoAdjust="0"/>
    <p:restoredTop sz="94632" autoAdjust="0"/>
  </p:normalViewPr>
  <p:slideViewPr>
    <p:cSldViewPr snapToGrid="0">
      <p:cViewPr varScale="1">
        <p:scale>
          <a:sx n="58" d="100"/>
          <a:sy n="58" d="100"/>
        </p:scale>
        <p:origin x="690"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12/23/2019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 The MITRE Corporation. All rights reserved.</a:t>
            </a:r>
            <a:endParaRPr lang="en-US" altLang="en-US" sz="800" b="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daffodil.apache.org/docs/dfd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hyperlink" Target="https://www.iban.com/currency-codes"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hyperlink" Target="https://www.iban.com/currency-codes" TargetMode="External"/></Relationships>
</file>

<file path=ppt/slides/_rels/slide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hyperlink" Target="https://daffodil.apache.org/docs/dfdl/#_Toc398030754"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daffodil.apache.org/docs/dfdl/#_Toc398030758"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DFDL Part 2 Lab Answers</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a:t>Roger L. Costello</a:t>
            </a:r>
          </a:p>
        </p:txBody>
      </p:sp>
      <p:sp>
        <p:nvSpPr>
          <p:cNvPr id="2" name="Rectangle 1">
            <a:extLst>
              <a:ext uri="{FF2B5EF4-FFF2-40B4-BE49-F238E27FC236}">
                <a16:creationId xmlns:a16="http://schemas.microsoft.com/office/drawing/2014/main" id="{E094CE59-4EB9-400E-871E-2E40A5F2A103}"/>
              </a:ext>
            </a:extLst>
          </p:cNvPr>
          <p:cNvSpPr/>
          <p:nvPr/>
        </p:nvSpPr>
        <p:spPr>
          <a:xfrm>
            <a:off x="1044164" y="4382332"/>
            <a:ext cx="3898952" cy="369332"/>
          </a:xfrm>
          <a:prstGeom prst="rect">
            <a:avLst/>
          </a:prstGeom>
        </p:spPr>
        <p:txBody>
          <a:bodyPr wrap="none">
            <a:spAutoFit/>
          </a:bodyPr>
          <a:lstStyle/>
          <a:p>
            <a:r>
              <a:rPr lang="en-US">
                <a:hlinkClick r:id="rId2"/>
              </a:rPr>
              <a:t>https://daffodil.apache.org/docs/dfdl/</a:t>
            </a:r>
            <a:r>
              <a:rPr lang="en-US"/>
              <a:t>  </a:t>
            </a:r>
          </a:p>
        </p:txBody>
      </p:sp>
      <p:sp>
        <p:nvSpPr>
          <p:cNvPr id="3" name="Rectangle 2">
            <a:extLst>
              <a:ext uri="{FF2B5EF4-FFF2-40B4-BE49-F238E27FC236}">
                <a16:creationId xmlns:a16="http://schemas.microsoft.com/office/drawing/2014/main" id="{EE2433F5-51BA-4069-AE68-2A3AE9CAB527}"/>
              </a:ext>
            </a:extLst>
          </p:cNvPr>
          <p:cNvSpPr/>
          <p:nvPr/>
        </p:nvSpPr>
        <p:spPr>
          <a:xfrm>
            <a:off x="1044164" y="4003940"/>
            <a:ext cx="4201471" cy="369332"/>
          </a:xfrm>
          <a:prstGeom prst="rect">
            <a:avLst/>
          </a:prstGeom>
        </p:spPr>
        <p:txBody>
          <a:bodyPr wrap="none">
            <a:spAutoFit/>
          </a:bodyPr>
          <a:lstStyle/>
          <a:p>
            <a:r>
              <a:rPr lang="en-US"/>
              <a:t>DFDL = Data Format Description Language</a:t>
            </a:r>
          </a:p>
        </p:txBody>
      </p:sp>
      <p:sp>
        <p:nvSpPr>
          <p:cNvPr id="8" name="Rectangle 7">
            <a:extLst>
              <a:ext uri="{FF2B5EF4-FFF2-40B4-BE49-F238E27FC236}">
                <a16:creationId xmlns:a16="http://schemas.microsoft.com/office/drawing/2014/main" id="{DBF26625-50D2-4B06-9751-1A5A7870F20B}"/>
              </a:ext>
            </a:extLst>
          </p:cNvPr>
          <p:cNvSpPr/>
          <p:nvPr/>
        </p:nvSpPr>
        <p:spPr>
          <a:xfrm>
            <a:off x="1044164" y="6212069"/>
            <a:ext cx="6096000" cy="276999"/>
          </a:xfrm>
          <a:prstGeom prst="rect">
            <a:avLst/>
          </a:prstGeom>
        </p:spPr>
        <p:txBody>
          <a:bodyPr>
            <a:spAutoFit/>
          </a:bodyPr>
          <a:lstStyle/>
          <a:p>
            <a:r>
              <a:rPr lang="en-US" sz="1200" b="1">
                <a:latin typeface="Calibri" panose="020F0502020204030204" pitchFamily="34" charset="0"/>
                <a:ea typeface="Calibri" panose="020F0502020204030204" pitchFamily="34" charset="0"/>
              </a:rPr>
              <a:t>Approved for Public Release; Distribution Unlimited. Public Release Case Number 19-1536</a:t>
            </a:r>
            <a:endParaRPr lang="en-US" sz="1200"/>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5C9FD-816E-452E-BEB8-777F51290270}"/>
              </a:ext>
            </a:extLst>
          </p:cNvPr>
          <p:cNvSpPr>
            <a:spLocks noGrp="1"/>
          </p:cNvSpPr>
          <p:nvPr>
            <p:ph type="title"/>
          </p:nvPr>
        </p:nvSpPr>
        <p:spPr/>
        <p:txBody>
          <a:bodyPr/>
          <a:lstStyle/>
          <a:p>
            <a:r>
              <a:rPr lang="en-US"/>
              <a:t>Lab 6</a:t>
            </a:r>
          </a:p>
        </p:txBody>
      </p:sp>
      <p:sp>
        <p:nvSpPr>
          <p:cNvPr id="3" name="Content Placeholder 2">
            <a:extLst>
              <a:ext uri="{FF2B5EF4-FFF2-40B4-BE49-F238E27FC236}">
                <a16:creationId xmlns:a16="http://schemas.microsoft.com/office/drawing/2014/main" id="{D382BDE6-FDDC-40DE-BAB6-FC62D1675439}"/>
              </a:ext>
            </a:extLst>
          </p:cNvPr>
          <p:cNvSpPr>
            <a:spLocks noGrp="1"/>
          </p:cNvSpPr>
          <p:nvPr>
            <p:ph idx="1"/>
          </p:nvPr>
        </p:nvSpPr>
        <p:spPr>
          <a:xfrm>
            <a:off x="616449" y="1371601"/>
            <a:ext cx="11236720" cy="750253"/>
          </a:xfrm>
        </p:spPr>
        <p:txBody>
          <a:bodyPr/>
          <a:lstStyle/>
          <a:p>
            <a:r>
              <a:rPr lang="en-US"/>
              <a:t>The input file has this value (viewed in a hex editor):</a:t>
            </a:r>
          </a:p>
          <a:p>
            <a:endParaRPr lang="en-US"/>
          </a:p>
          <a:p>
            <a:endParaRPr lang="en-US"/>
          </a:p>
        </p:txBody>
      </p:sp>
      <p:grpSp>
        <p:nvGrpSpPr>
          <p:cNvPr id="8" name="Group 7">
            <a:extLst>
              <a:ext uri="{FF2B5EF4-FFF2-40B4-BE49-F238E27FC236}">
                <a16:creationId xmlns:a16="http://schemas.microsoft.com/office/drawing/2014/main" id="{76CCD76F-55EE-4675-B4B6-5EF321B44E5B}"/>
              </a:ext>
            </a:extLst>
          </p:cNvPr>
          <p:cNvGrpSpPr/>
          <p:nvPr/>
        </p:nvGrpSpPr>
        <p:grpSpPr>
          <a:xfrm>
            <a:off x="1384515" y="1999434"/>
            <a:ext cx="6887318" cy="887704"/>
            <a:chOff x="1786794" y="2727836"/>
            <a:chExt cx="4448014" cy="573303"/>
          </a:xfrm>
        </p:grpSpPr>
        <p:pic>
          <p:nvPicPr>
            <p:cNvPr id="6" name="Picture 5">
              <a:extLst>
                <a:ext uri="{FF2B5EF4-FFF2-40B4-BE49-F238E27FC236}">
                  <a16:creationId xmlns:a16="http://schemas.microsoft.com/office/drawing/2014/main" id="{C4E19C81-E139-4251-9509-A0EABCB3BE4F}"/>
                </a:ext>
              </a:extLst>
            </p:cNvPr>
            <p:cNvPicPr>
              <a:picLocks noChangeAspect="1"/>
            </p:cNvPicPr>
            <p:nvPr/>
          </p:nvPicPr>
          <p:blipFill rotWithShape="1">
            <a:blip r:embed="rId2"/>
            <a:srcRect l="890" t="14289" r="62627" b="76859"/>
            <a:stretch/>
          </p:blipFill>
          <p:spPr>
            <a:xfrm>
              <a:off x="1786794" y="2727836"/>
              <a:ext cx="4448014" cy="573303"/>
            </a:xfrm>
            <a:prstGeom prst="rect">
              <a:avLst/>
            </a:prstGeom>
          </p:spPr>
        </p:pic>
        <p:sp>
          <p:nvSpPr>
            <p:cNvPr id="7" name="Rectangle 6">
              <a:extLst>
                <a:ext uri="{FF2B5EF4-FFF2-40B4-BE49-F238E27FC236}">
                  <a16:creationId xmlns:a16="http://schemas.microsoft.com/office/drawing/2014/main" id="{DCC3F386-2274-4809-BF25-E28645C8E840}"/>
                </a:ext>
              </a:extLst>
            </p:cNvPr>
            <p:cNvSpPr/>
            <p:nvPr/>
          </p:nvSpPr>
          <p:spPr>
            <a:xfrm>
              <a:off x="2990850" y="2997994"/>
              <a:ext cx="161925" cy="180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Content Placeholder 2">
            <a:extLst>
              <a:ext uri="{FF2B5EF4-FFF2-40B4-BE49-F238E27FC236}">
                <a16:creationId xmlns:a16="http://schemas.microsoft.com/office/drawing/2014/main" id="{17D96236-423B-4C4D-981D-04B2E486557A}"/>
              </a:ext>
            </a:extLst>
          </p:cNvPr>
          <p:cNvSpPr txBox="1">
            <a:spLocks/>
          </p:cNvSpPr>
          <p:nvPr/>
        </p:nvSpPr>
        <p:spPr>
          <a:xfrm>
            <a:off x="616449" y="2906124"/>
            <a:ext cx="11236720" cy="3287181"/>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t>Create a top-level element in your DFDL schema that interprets the bytes as an unsigned integer in </a:t>
            </a:r>
            <a:r>
              <a:rPr lang="en-US">
                <a:highlight>
                  <a:srgbClr val="FFFF00"/>
                </a:highlight>
              </a:rPr>
              <a:t>little endian format</a:t>
            </a:r>
            <a:r>
              <a:rPr lang="en-US"/>
              <a:t>.</a:t>
            </a:r>
          </a:p>
          <a:p>
            <a:pPr>
              <a:lnSpc>
                <a:spcPct val="100000"/>
              </a:lnSpc>
            </a:pPr>
            <a:r>
              <a:rPr lang="en-US"/>
              <a:t>Create a second top-level element in your schema that interprets the bytes as an unsigned integer in </a:t>
            </a:r>
            <a:r>
              <a:rPr lang="en-US">
                <a:highlight>
                  <a:srgbClr val="FFFF00"/>
                </a:highlight>
              </a:rPr>
              <a:t>big endian format</a:t>
            </a:r>
            <a:r>
              <a:rPr lang="en-US"/>
              <a:t>.</a:t>
            </a:r>
          </a:p>
          <a:p>
            <a:pPr>
              <a:lnSpc>
                <a:spcPct val="100000"/>
              </a:lnSpc>
            </a:pPr>
            <a:r>
              <a:rPr lang="en-US"/>
              <a:t>Create a third top-level element in your schema that interprets the bytes as </a:t>
            </a:r>
            <a:r>
              <a:rPr lang="en-US">
                <a:highlight>
                  <a:srgbClr val="FFFF00"/>
                </a:highlight>
              </a:rPr>
              <a:t>two ASCII characters</a:t>
            </a:r>
            <a:r>
              <a:rPr lang="en-US"/>
              <a:t>.</a:t>
            </a:r>
          </a:p>
          <a:p>
            <a:pPr>
              <a:lnSpc>
                <a:spcPct val="100000"/>
              </a:lnSpc>
            </a:pPr>
            <a:r>
              <a:rPr lang="en-US"/>
              <a:t>Create a fourth top-level element in your schema that interprets the bytes as </a:t>
            </a:r>
            <a:r>
              <a:rPr lang="en-US">
                <a:highlight>
                  <a:srgbClr val="FFFF00"/>
                </a:highlight>
              </a:rPr>
              <a:t>two hexBinary bytes</a:t>
            </a:r>
            <a:r>
              <a:rPr lang="en-US"/>
              <a:t>. </a:t>
            </a:r>
          </a:p>
          <a:p>
            <a:endParaRPr lang="en-US"/>
          </a:p>
          <a:p>
            <a:endParaRPr lang="en-US"/>
          </a:p>
          <a:p>
            <a:endParaRPr lang="en-US"/>
          </a:p>
        </p:txBody>
      </p:sp>
    </p:spTree>
    <p:extLst>
      <p:ext uri="{BB962C8B-B14F-4D97-AF65-F5344CB8AC3E}">
        <p14:creationId xmlns:p14="http://schemas.microsoft.com/office/powerpoint/2010/main" val="2943419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4FA99-6630-43A0-A7E0-46EB8C8E8B93}"/>
              </a:ext>
            </a:extLst>
          </p:cNvPr>
          <p:cNvSpPr>
            <a:spLocks noGrp="1"/>
          </p:cNvSpPr>
          <p:nvPr>
            <p:ph type="title"/>
          </p:nvPr>
        </p:nvSpPr>
        <p:spPr/>
        <p:txBody>
          <a:bodyPr/>
          <a:lstStyle/>
          <a:p>
            <a:r>
              <a:rPr lang="en-US"/>
              <a:t>Lab 6 (cont.)</a:t>
            </a:r>
          </a:p>
        </p:txBody>
      </p:sp>
      <p:sp>
        <p:nvSpPr>
          <p:cNvPr id="3" name="Content Placeholder 2">
            <a:extLst>
              <a:ext uri="{FF2B5EF4-FFF2-40B4-BE49-F238E27FC236}">
                <a16:creationId xmlns:a16="http://schemas.microsoft.com/office/drawing/2014/main" id="{85FCD9A1-A102-4CF0-8E97-FFCC160C1CBC}"/>
              </a:ext>
            </a:extLst>
          </p:cNvPr>
          <p:cNvSpPr>
            <a:spLocks noGrp="1"/>
          </p:cNvSpPr>
          <p:nvPr>
            <p:ph idx="1"/>
          </p:nvPr>
        </p:nvSpPr>
        <p:spPr>
          <a:xfrm>
            <a:off x="616449" y="1371602"/>
            <a:ext cx="11236720" cy="3665348"/>
          </a:xfrm>
        </p:spPr>
        <p:txBody>
          <a:bodyPr/>
          <a:lstStyle/>
          <a:p>
            <a:pPr>
              <a:lnSpc>
                <a:spcPct val="100000"/>
              </a:lnSpc>
            </a:pPr>
            <a:r>
              <a:rPr lang="en-US"/>
              <a:t>Hint: these will come in handy:</a:t>
            </a:r>
          </a:p>
          <a:p>
            <a:pPr marL="382170" lvl="1" indent="0">
              <a:lnSpc>
                <a:spcPct val="100000"/>
              </a:lnSpc>
              <a:buNone/>
            </a:pPr>
            <a:r>
              <a:rPr lang="en-US" dirty="0"/>
              <a:t>type</a:t>
            </a:r>
            <a:r>
              <a:rPr lang="en-US"/>
              <a:t>="unsignedint16"</a:t>
            </a:r>
          </a:p>
          <a:p>
            <a:pPr marL="382170" lvl="1" indent="0">
              <a:lnSpc>
                <a:spcPct val="100000"/>
              </a:lnSpc>
              <a:buNone/>
            </a:pPr>
            <a:r>
              <a:rPr lang="en-US"/>
              <a:t>dfdl</a:t>
            </a:r>
            <a:r>
              <a:rPr lang="en-US" dirty="0"/>
              <a:t>:byteOrder</a:t>
            </a:r>
            <a:r>
              <a:rPr lang="en-US"/>
              <a:t>="littleEndian"</a:t>
            </a:r>
          </a:p>
          <a:p>
            <a:pPr marL="382170" lvl="1" indent="0">
              <a:lnSpc>
                <a:spcPct val="100000"/>
              </a:lnSpc>
              <a:buNone/>
            </a:pPr>
            <a:r>
              <a:rPr lang="en-US"/>
              <a:t>dfdl:byteOrder="bigEndian"</a:t>
            </a:r>
          </a:p>
          <a:p>
            <a:pPr marL="382170" lvl="1" indent="0">
              <a:lnSpc>
                <a:spcPct val="100000"/>
              </a:lnSpc>
              <a:buNone/>
            </a:pPr>
            <a:r>
              <a:rPr lang="en-US"/>
              <a:t>dfdl:length="2" </a:t>
            </a:r>
          </a:p>
          <a:p>
            <a:pPr marL="382170" lvl="1" indent="0">
              <a:lnSpc>
                <a:spcPct val="100000"/>
              </a:lnSpc>
              <a:buNone/>
            </a:pPr>
            <a:r>
              <a:rPr lang="en-US"/>
              <a:t>dfdl:lengthKind="explicit" </a:t>
            </a:r>
          </a:p>
          <a:p>
            <a:pPr marL="382170" lvl="1" indent="0">
              <a:lnSpc>
                <a:spcPct val="100000"/>
              </a:lnSpc>
              <a:buNone/>
            </a:pPr>
            <a:r>
              <a:rPr lang="en-US"/>
              <a:t>dfdl:lengthUnits="characters"</a:t>
            </a:r>
          </a:p>
          <a:p>
            <a:pPr marL="382170" lvl="1" indent="0">
              <a:lnSpc>
                <a:spcPct val="100000"/>
              </a:lnSpc>
              <a:buNone/>
            </a:pPr>
            <a:r>
              <a:rPr lang="en-US"/>
              <a:t>dfdl:lengthUnits="bytes"</a:t>
            </a:r>
          </a:p>
          <a:p>
            <a:pPr marL="382170" lvl="1" indent="0">
              <a:buNone/>
            </a:pPr>
            <a:endParaRPr lang="en-US" dirty="0"/>
          </a:p>
          <a:p>
            <a:endParaRPr lang="en-US"/>
          </a:p>
        </p:txBody>
      </p:sp>
      <p:sp>
        <p:nvSpPr>
          <p:cNvPr id="4" name="Footer Placeholder 3">
            <a:extLst>
              <a:ext uri="{FF2B5EF4-FFF2-40B4-BE49-F238E27FC236}">
                <a16:creationId xmlns:a16="http://schemas.microsoft.com/office/drawing/2014/main" id="{1439E418-6524-427A-9CA4-36D217F0E25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A7E520BD-9BC8-43DD-9521-35A83A6BB2B0}"/>
              </a:ext>
            </a:extLst>
          </p:cNvPr>
          <p:cNvSpPr txBox="1"/>
          <p:nvPr/>
        </p:nvSpPr>
        <p:spPr>
          <a:xfrm>
            <a:off x="1025101" y="5317788"/>
            <a:ext cx="6014788" cy="461665"/>
          </a:xfrm>
          <a:prstGeom prst="rect">
            <a:avLst/>
          </a:prstGeom>
          <a:solidFill>
            <a:schemeClr val="bg1">
              <a:lumMod val="85000"/>
            </a:schemeClr>
          </a:solidFill>
        </p:spPr>
        <p:txBody>
          <a:bodyPr wrap="none" rtlCol="0">
            <a:spAutoFit/>
          </a:bodyPr>
          <a:lstStyle/>
          <a:p>
            <a:r>
              <a:rPr lang="en-US" sz="2400"/>
              <a:t>Be sure to perform both parsing and unparsing</a:t>
            </a:r>
          </a:p>
        </p:txBody>
      </p:sp>
    </p:spTree>
    <p:extLst>
      <p:ext uri="{BB962C8B-B14F-4D97-AF65-F5344CB8AC3E}">
        <p14:creationId xmlns:p14="http://schemas.microsoft.com/office/powerpoint/2010/main" val="2756429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Lab06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ED9165FB-FB07-44C6-85EB-8AFB3DA60DD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313714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2F7C040-11B2-4C0A-A899-9BC7685A1F41}"/>
              </a:ext>
            </a:extLst>
          </p:cNvPr>
          <p:cNvSpPr/>
          <p:nvPr/>
        </p:nvSpPr>
        <p:spPr>
          <a:xfrm>
            <a:off x="335796" y="1997839"/>
            <a:ext cx="6096000" cy="2862322"/>
          </a:xfrm>
          <a:prstGeom prst="rect">
            <a:avLst/>
          </a:prstGeom>
          <a:ln>
            <a:solidFill>
              <a:schemeClr val="tx1"/>
            </a:solidFill>
          </a:ln>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"field-littleEndian"</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"unsignedint16"</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dfdl:byteOrder</a:t>
            </a:r>
            <a:r>
              <a:rPr lang="en-US">
                <a:solidFill>
                  <a:srgbClr val="FF8040"/>
                </a:solidFill>
                <a:highlight>
                  <a:srgbClr val="FFFFFF"/>
                </a:highlight>
              </a:rPr>
              <a:t>=</a:t>
            </a:r>
            <a:r>
              <a:rPr lang="en-US">
                <a:solidFill>
                  <a:srgbClr val="993300"/>
                </a:solidFill>
                <a:highlight>
                  <a:srgbClr val="FFFFFF"/>
                </a:highlight>
              </a:rPr>
              <a:t>"littleEndian"</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"field-bigEndian"</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"unsignedint16"</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dfdl:byteOrder</a:t>
            </a:r>
            <a:r>
              <a:rPr lang="en-US">
                <a:solidFill>
                  <a:srgbClr val="FF8040"/>
                </a:solidFill>
                <a:highlight>
                  <a:srgbClr val="FFFFFF"/>
                </a:highlight>
              </a:rPr>
              <a:t>=</a:t>
            </a:r>
            <a:r>
              <a:rPr lang="en-US">
                <a:solidFill>
                  <a:srgbClr val="993300"/>
                </a:solidFill>
                <a:highlight>
                  <a:srgbClr val="FFFFFF"/>
                </a:highlight>
              </a:rPr>
              <a:t>"bigEndian"</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"field-string"</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"field-hexBinary"</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"xs:hexBinary"</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a:t>
            </a:r>
            <a:r>
              <a:rPr lang="en-US">
                <a:solidFill>
                  <a:srgbClr val="000096"/>
                </a:solidFill>
                <a:highlight>
                  <a:srgbClr val="FFFFFF"/>
                </a:highlight>
              </a:rPr>
              <a:t>/&gt;</a:t>
            </a:r>
          </a:p>
        </p:txBody>
      </p:sp>
      <p:sp>
        <p:nvSpPr>
          <p:cNvPr id="3" name="Rectangle 2">
            <a:extLst>
              <a:ext uri="{FF2B5EF4-FFF2-40B4-BE49-F238E27FC236}">
                <a16:creationId xmlns:a16="http://schemas.microsoft.com/office/drawing/2014/main" id="{C50204EC-3BC3-4587-B5B5-C5AA7B51DEBF}"/>
              </a:ext>
            </a:extLst>
          </p:cNvPr>
          <p:cNvSpPr/>
          <p:nvPr/>
        </p:nvSpPr>
        <p:spPr>
          <a:xfrm>
            <a:off x="6969524" y="1997839"/>
            <a:ext cx="4421275" cy="369332"/>
          </a:xfrm>
          <a:prstGeom prst="rect">
            <a:avLst/>
          </a:prstGeom>
          <a:ln>
            <a:solidFill>
              <a:schemeClr val="tx1"/>
            </a:solidFill>
          </a:ln>
        </p:spPr>
        <p:txBody>
          <a:bodyPr wrap="none">
            <a:spAutoFit/>
          </a:bodyPr>
          <a:lstStyle/>
          <a:p>
            <a:r>
              <a:rPr lang="en-US">
                <a:solidFill>
                  <a:srgbClr val="000096"/>
                </a:solidFill>
                <a:highlight>
                  <a:srgbClr val="FFFFFF"/>
                </a:highlight>
              </a:rPr>
              <a:t>&lt;field-littleEndian&gt;</a:t>
            </a:r>
            <a:r>
              <a:rPr lang="en-US">
                <a:solidFill>
                  <a:srgbClr val="000000"/>
                </a:solidFill>
                <a:highlight>
                  <a:srgbClr val="FFFFFF"/>
                </a:highlight>
              </a:rPr>
              <a:t>26952</a:t>
            </a:r>
            <a:r>
              <a:rPr lang="en-US">
                <a:solidFill>
                  <a:srgbClr val="000096"/>
                </a:solidFill>
                <a:highlight>
                  <a:srgbClr val="FFFFFF"/>
                </a:highlight>
              </a:rPr>
              <a:t>&lt;/field-littleEndian&gt;</a:t>
            </a:r>
          </a:p>
        </p:txBody>
      </p:sp>
      <p:sp>
        <p:nvSpPr>
          <p:cNvPr id="4" name="Rectangle 3">
            <a:extLst>
              <a:ext uri="{FF2B5EF4-FFF2-40B4-BE49-F238E27FC236}">
                <a16:creationId xmlns:a16="http://schemas.microsoft.com/office/drawing/2014/main" id="{826F73AE-129A-4045-B7FB-67824DFC3A89}"/>
              </a:ext>
            </a:extLst>
          </p:cNvPr>
          <p:cNvSpPr/>
          <p:nvPr/>
        </p:nvSpPr>
        <p:spPr>
          <a:xfrm>
            <a:off x="6969524" y="2639900"/>
            <a:ext cx="4139275" cy="369332"/>
          </a:xfrm>
          <a:prstGeom prst="rect">
            <a:avLst/>
          </a:prstGeom>
          <a:ln>
            <a:solidFill>
              <a:schemeClr val="tx1"/>
            </a:solidFill>
          </a:ln>
        </p:spPr>
        <p:txBody>
          <a:bodyPr wrap="none">
            <a:spAutoFit/>
          </a:bodyPr>
          <a:lstStyle/>
          <a:p>
            <a:r>
              <a:rPr lang="en-US">
                <a:solidFill>
                  <a:srgbClr val="000096"/>
                </a:solidFill>
                <a:highlight>
                  <a:srgbClr val="FFFFFF"/>
                </a:highlight>
              </a:rPr>
              <a:t>&lt;field-bigEndian&gt;</a:t>
            </a:r>
            <a:r>
              <a:rPr lang="en-US">
                <a:solidFill>
                  <a:srgbClr val="000000"/>
                </a:solidFill>
                <a:highlight>
                  <a:srgbClr val="FFFFFF"/>
                </a:highlight>
              </a:rPr>
              <a:t>18537</a:t>
            </a:r>
            <a:r>
              <a:rPr lang="en-US">
                <a:solidFill>
                  <a:srgbClr val="000096"/>
                </a:solidFill>
                <a:highlight>
                  <a:srgbClr val="FFFFFF"/>
                </a:highlight>
              </a:rPr>
              <a:t>&lt;/field-bigEndian&gt;</a:t>
            </a:r>
          </a:p>
        </p:txBody>
      </p:sp>
      <p:sp>
        <p:nvSpPr>
          <p:cNvPr id="5" name="Rectangle 4">
            <a:extLst>
              <a:ext uri="{FF2B5EF4-FFF2-40B4-BE49-F238E27FC236}">
                <a16:creationId xmlns:a16="http://schemas.microsoft.com/office/drawing/2014/main" id="{DE23AE06-4881-4272-9805-B8FE7843581E}"/>
              </a:ext>
            </a:extLst>
          </p:cNvPr>
          <p:cNvSpPr/>
          <p:nvPr/>
        </p:nvSpPr>
        <p:spPr>
          <a:xfrm>
            <a:off x="6969524" y="3244334"/>
            <a:ext cx="2957541" cy="369332"/>
          </a:xfrm>
          <a:prstGeom prst="rect">
            <a:avLst/>
          </a:prstGeom>
          <a:ln>
            <a:solidFill>
              <a:schemeClr val="tx1"/>
            </a:solidFill>
          </a:ln>
        </p:spPr>
        <p:txBody>
          <a:bodyPr wrap="none">
            <a:spAutoFit/>
          </a:bodyPr>
          <a:lstStyle/>
          <a:p>
            <a:r>
              <a:rPr lang="en-US">
                <a:solidFill>
                  <a:srgbClr val="000096"/>
                </a:solidFill>
                <a:highlight>
                  <a:srgbClr val="FFFFFF"/>
                </a:highlight>
              </a:rPr>
              <a:t>&lt;field-string&gt;</a:t>
            </a:r>
            <a:r>
              <a:rPr lang="en-US">
                <a:solidFill>
                  <a:srgbClr val="000000"/>
                </a:solidFill>
                <a:highlight>
                  <a:srgbClr val="FFFFFF"/>
                </a:highlight>
              </a:rPr>
              <a:t>Hi</a:t>
            </a:r>
            <a:r>
              <a:rPr lang="en-US">
                <a:solidFill>
                  <a:srgbClr val="000096"/>
                </a:solidFill>
                <a:highlight>
                  <a:srgbClr val="FFFFFF"/>
                </a:highlight>
              </a:rPr>
              <a:t>&lt;/field-string&gt;</a:t>
            </a:r>
          </a:p>
        </p:txBody>
      </p:sp>
      <p:sp>
        <p:nvSpPr>
          <p:cNvPr id="6" name="Rectangle 5">
            <a:extLst>
              <a:ext uri="{FF2B5EF4-FFF2-40B4-BE49-F238E27FC236}">
                <a16:creationId xmlns:a16="http://schemas.microsoft.com/office/drawing/2014/main" id="{4EC27654-4D0D-41F6-A86F-24B583F8555E}"/>
              </a:ext>
            </a:extLst>
          </p:cNvPr>
          <p:cNvSpPr/>
          <p:nvPr/>
        </p:nvSpPr>
        <p:spPr>
          <a:xfrm>
            <a:off x="6969524" y="3972754"/>
            <a:ext cx="4030462" cy="369332"/>
          </a:xfrm>
          <a:prstGeom prst="rect">
            <a:avLst/>
          </a:prstGeom>
          <a:ln>
            <a:solidFill>
              <a:schemeClr val="tx1"/>
            </a:solidFill>
          </a:ln>
        </p:spPr>
        <p:txBody>
          <a:bodyPr wrap="none">
            <a:spAutoFit/>
          </a:bodyPr>
          <a:lstStyle/>
          <a:p>
            <a:r>
              <a:rPr lang="en-US">
                <a:solidFill>
                  <a:srgbClr val="000096"/>
                </a:solidFill>
                <a:highlight>
                  <a:srgbClr val="FFFFFF"/>
                </a:highlight>
              </a:rPr>
              <a:t>&lt;field-hexBinary&gt;</a:t>
            </a:r>
            <a:r>
              <a:rPr lang="en-US">
                <a:solidFill>
                  <a:srgbClr val="000000"/>
                </a:solidFill>
                <a:highlight>
                  <a:srgbClr val="FFFFFF"/>
                </a:highlight>
              </a:rPr>
              <a:t>4869</a:t>
            </a:r>
            <a:r>
              <a:rPr lang="en-US">
                <a:solidFill>
                  <a:srgbClr val="000096"/>
                </a:solidFill>
                <a:highlight>
                  <a:srgbClr val="FFFFFF"/>
                </a:highlight>
              </a:rPr>
              <a:t>&lt;/field-hexBinary&gt;</a:t>
            </a:r>
          </a:p>
        </p:txBody>
      </p:sp>
      <p:cxnSp>
        <p:nvCxnSpPr>
          <p:cNvPr id="8" name="Straight Arrow Connector 7">
            <a:extLst>
              <a:ext uri="{FF2B5EF4-FFF2-40B4-BE49-F238E27FC236}">
                <a16:creationId xmlns:a16="http://schemas.microsoft.com/office/drawing/2014/main" id="{27ED0720-140C-44A0-8F9A-E4E2CA24790B}"/>
              </a:ext>
            </a:extLst>
          </p:cNvPr>
          <p:cNvCxnSpPr>
            <a:endCxn id="3" idx="1"/>
          </p:cNvCxnSpPr>
          <p:nvPr/>
        </p:nvCxnSpPr>
        <p:spPr>
          <a:xfrm>
            <a:off x="6096000" y="2182505"/>
            <a:ext cx="8735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B495E97-DCC5-474B-8611-DB709CC0B027}"/>
              </a:ext>
            </a:extLst>
          </p:cNvPr>
          <p:cNvCxnSpPr>
            <a:cxnSpLocks/>
            <a:endCxn id="4" idx="1"/>
          </p:cNvCxnSpPr>
          <p:nvPr/>
        </p:nvCxnSpPr>
        <p:spPr>
          <a:xfrm>
            <a:off x="6057481" y="2798758"/>
            <a:ext cx="9120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3392A4B-DAEB-4719-8A58-78339B803613}"/>
              </a:ext>
            </a:extLst>
          </p:cNvPr>
          <p:cNvCxnSpPr>
            <a:endCxn id="5" idx="1"/>
          </p:cNvCxnSpPr>
          <p:nvPr/>
        </p:nvCxnSpPr>
        <p:spPr>
          <a:xfrm>
            <a:off x="5656881" y="3429000"/>
            <a:ext cx="13126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D7AD2C3-40EA-4EFC-8BC2-FB3E2F6EF572}"/>
              </a:ext>
            </a:extLst>
          </p:cNvPr>
          <p:cNvCxnSpPr>
            <a:endCxn id="6" idx="1"/>
          </p:cNvCxnSpPr>
          <p:nvPr/>
        </p:nvCxnSpPr>
        <p:spPr>
          <a:xfrm>
            <a:off x="5920353" y="4157420"/>
            <a:ext cx="10491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Footer Placeholder 3">
            <a:extLst>
              <a:ext uri="{FF2B5EF4-FFF2-40B4-BE49-F238E27FC236}">
                <a16:creationId xmlns:a16="http://schemas.microsoft.com/office/drawing/2014/main" id="{9F8894E2-F496-4CC0-88A1-E64296F57C01}"/>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grpSp>
        <p:nvGrpSpPr>
          <p:cNvPr id="12" name="Group 11">
            <a:extLst>
              <a:ext uri="{FF2B5EF4-FFF2-40B4-BE49-F238E27FC236}">
                <a16:creationId xmlns:a16="http://schemas.microsoft.com/office/drawing/2014/main" id="{A1022822-274A-4C57-AFF9-0EFECE222C15}"/>
              </a:ext>
            </a:extLst>
          </p:cNvPr>
          <p:cNvGrpSpPr/>
          <p:nvPr/>
        </p:nvGrpSpPr>
        <p:grpSpPr>
          <a:xfrm>
            <a:off x="470115" y="307493"/>
            <a:ext cx="6887318" cy="887704"/>
            <a:chOff x="1786794" y="2727836"/>
            <a:chExt cx="4448014" cy="573303"/>
          </a:xfrm>
        </p:grpSpPr>
        <p:pic>
          <p:nvPicPr>
            <p:cNvPr id="14" name="Picture 13">
              <a:extLst>
                <a:ext uri="{FF2B5EF4-FFF2-40B4-BE49-F238E27FC236}">
                  <a16:creationId xmlns:a16="http://schemas.microsoft.com/office/drawing/2014/main" id="{77F71206-1BF2-4C34-B075-89AC08AFF7D1}"/>
                </a:ext>
              </a:extLst>
            </p:cNvPr>
            <p:cNvPicPr>
              <a:picLocks noChangeAspect="1"/>
            </p:cNvPicPr>
            <p:nvPr/>
          </p:nvPicPr>
          <p:blipFill rotWithShape="1">
            <a:blip r:embed="rId2"/>
            <a:srcRect l="890" t="14289" r="62627" b="76859"/>
            <a:stretch/>
          </p:blipFill>
          <p:spPr>
            <a:xfrm>
              <a:off x="1786794" y="2727836"/>
              <a:ext cx="4448014" cy="573303"/>
            </a:xfrm>
            <a:prstGeom prst="rect">
              <a:avLst/>
            </a:prstGeom>
          </p:spPr>
        </p:pic>
        <p:sp>
          <p:nvSpPr>
            <p:cNvPr id="16" name="Rectangle 15">
              <a:extLst>
                <a:ext uri="{FF2B5EF4-FFF2-40B4-BE49-F238E27FC236}">
                  <a16:creationId xmlns:a16="http://schemas.microsoft.com/office/drawing/2014/main" id="{CB2E2B35-1A35-4927-B62D-F385E30A1D8C}"/>
                </a:ext>
              </a:extLst>
            </p:cNvPr>
            <p:cNvSpPr/>
            <p:nvPr/>
          </p:nvSpPr>
          <p:spPr>
            <a:xfrm>
              <a:off x="2990850" y="2997994"/>
              <a:ext cx="161925" cy="180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Arrow: Down 6">
            <a:extLst>
              <a:ext uri="{FF2B5EF4-FFF2-40B4-BE49-F238E27FC236}">
                <a16:creationId xmlns:a16="http://schemas.microsoft.com/office/drawing/2014/main" id="{D1846096-D733-4557-A758-661589DF5B0E}"/>
              </a:ext>
            </a:extLst>
          </p:cNvPr>
          <p:cNvSpPr/>
          <p:nvPr/>
        </p:nvSpPr>
        <p:spPr>
          <a:xfrm>
            <a:off x="2727702" y="1152666"/>
            <a:ext cx="588935" cy="8026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1114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37B4B7-6BAC-4541-A1E9-4F35DA3DBAF6}"/>
              </a:ext>
            </a:extLst>
          </p:cNvPr>
          <p:cNvSpPr/>
          <p:nvPr/>
        </p:nvSpPr>
        <p:spPr>
          <a:xfrm>
            <a:off x="2233886" y="1703031"/>
            <a:ext cx="6096000" cy="646331"/>
          </a:xfrm>
          <a:prstGeom prst="rect">
            <a:avLst/>
          </a:prstGeom>
        </p:spPr>
        <p:txBody>
          <a:bodyPr>
            <a:spAutoFit/>
          </a:bodyPr>
          <a:lstStyle/>
          <a:p>
            <a:r>
              <a:rPr lang="en-US">
                <a:latin typeface="Calibri" panose="020F0502020204030204" pitchFamily="34" charset="0"/>
                <a:ea typeface="Calibri" panose="020F0502020204030204" pitchFamily="34" charset="0"/>
              </a:rPr>
              <a:t>I have a file that I opened using a hex editor. I see these two hex bytes:</a:t>
            </a:r>
          </a:p>
        </p:txBody>
      </p:sp>
      <p:grpSp>
        <p:nvGrpSpPr>
          <p:cNvPr id="7" name="Group 6">
            <a:extLst>
              <a:ext uri="{FF2B5EF4-FFF2-40B4-BE49-F238E27FC236}">
                <a16:creationId xmlns:a16="http://schemas.microsoft.com/office/drawing/2014/main" id="{36E80376-41D3-42C0-92A2-F80AD3A5C73D}"/>
              </a:ext>
            </a:extLst>
          </p:cNvPr>
          <p:cNvGrpSpPr/>
          <p:nvPr/>
        </p:nvGrpSpPr>
        <p:grpSpPr>
          <a:xfrm>
            <a:off x="2233886" y="2558519"/>
            <a:ext cx="6887318" cy="887704"/>
            <a:chOff x="1786794" y="2727836"/>
            <a:chExt cx="4448014" cy="573303"/>
          </a:xfrm>
        </p:grpSpPr>
        <p:pic>
          <p:nvPicPr>
            <p:cNvPr id="8" name="Picture 7">
              <a:extLst>
                <a:ext uri="{FF2B5EF4-FFF2-40B4-BE49-F238E27FC236}">
                  <a16:creationId xmlns:a16="http://schemas.microsoft.com/office/drawing/2014/main" id="{202EEAFC-2B79-48AD-AE1B-AB423AD9DB8B}"/>
                </a:ext>
              </a:extLst>
            </p:cNvPr>
            <p:cNvPicPr>
              <a:picLocks noChangeAspect="1"/>
            </p:cNvPicPr>
            <p:nvPr/>
          </p:nvPicPr>
          <p:blipFill rotWithShape="1">
            <a:blip r:embed="rId2"/>
            <a:srcRect l="890" t="14289" r="62627" b="76859"/>
            <a:stretch/>
          </p:blipFill>
          <p:spPr>
            <a:xfrm>
              <a:off x="1786794" y="2727836"/>
              <a:ext cx="4448014" cy="573303"/>
            </a:xfrm>
            <a:prstGeom prst="rect">
              <a:avLst/>
            </a:prstGeom>
          </p:spPr>
        </p:pic>
        <p:sp>
          <p:nvSpPr>
            <p:cNvPr id="9" name="Rectangle 8">
              <a:extLst>
                <a:ext uri="{FF2B5EF4-FFF2-40B4-BE49-F238E27FC236}">
                  <a16:creationId xmlns:a16="http://schemas.microsoft.com/office/drawing/2014/main" id="{AD118AF9-0744-42F8-803F-E42437FFB2E3}"/>
                </a:ext>
              </a:extLst>
            </p:cNvPr>
            <p:cNvSpPr/>
            <p:nvPr/>
          </p:nvSpPr>
          <p:spPr>
            <a:xfrm>
              <a:off x="2990850" y="2997994"/>
              <a:ext cx="161925" cy="180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a:extLst>
              <a:ext uri="{FF2B5EF4-FFF2-40B4-BE49-F238E27FC236}">
                <a16:creationId xmlns:a16="http://schemas.microsoft.com/office/drawing/2014/main" id="{220C69DA-BFAE-47E7-BF91-84C7487D924D}"/>
              </a:ext>
            </a:extLst>
          </p:cNvPr>
          <p:cNvSpPr/>
          <p:nvPr/>
        </p:nvSpPr>
        <p:spPr>
          <a:xfrm>
            <a:off x="2233886" y="3429000"/>
            <a:ext cx="6096000" cy="923330"/>
          </a:xfrm>
          <a:prstGeom prst="rect">
            <a:avLst/>
          </a:prstGeom>
        </p:spPr>
        <p:txBody>
          <a:bodyPr>
            <a:spAutoFit/>
          </a:bodyPr>
          <a:lstStyle/>
          <a:p>
            <a:r>
              <a:rPr lang="en-US">
                <a:latin typeface="Calibri" panose="020F0502020204030204" pitchFamily="34" charset="0"/>
                <a:ea typeface="Calibri" panose="020F0502020204030204" pitchFamily="34" charset="0"/>
              </a:rPr>
              <a:t>What do those bytes mean? </a:t>
            </a:r>
          </a:p>
          <a:p>
            <a:r>
              <a:rPr lang="en-US">
                <a:latin typeface="Calibri" panose="020F0502020204030204" pitchFamily="34" charset="0"/>
                <a:ea typeface="Calibri" panose="020F0502020204030204" pitchFamily="34" charset="0"/>
              </a:rPr>
              <a:t> </a:t>
            </a:r>
          </a:p>
          <a:p>
            <a:r>
              <a:rPr lang="en-US">
                <a:latin typeface="Calibri" panose="020F0502020204030204" pitchFamily="34" charset="0"/>
                <a:ea typeface="Calibri" panose="020F0502020204030204" pitchFamily="34" charset="0"/>
              </a:rPr>
              <a:t>See next slide to see the answer ….</a:t>
            </a:r>
          </a:p>
        </p:txBody>
      </p:sp>
      <p:sp>
        <p:nvSpPr>
          <p:cNvPr id="10" name="Footer Placeholder 3">
            <a:extLst>
              <a:ext uri="{FF2B5EF4-FFF2-40B4-BE49-F238E27FC236}">
                <a16:creationId xmlns:a16="http://schemas.microsoft.com/office/drawing/2014/main" id="{60C9C137-689C-46EC-9422-E4F0DAE4469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665792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1078B6-2243-42D1-BF63-E258A4858394}"/>
              </a:ext>
            </a:extLst>
          </p:cNvPr>
          <p:cNvSpPr/>
          <p:nvPr/>
        </p:nvSpPr>
        <p:spPr>
          <a:xfrm>
            <a:off x="712922" y="337536"/>
            <a:ext cx="9949912" cy="6340197"/>
          </a:xfrm>
          <a:prstGeom prst="rect">
            <a:avLst/>
          </a:prstGeom>
          <a:ln>
            <a:solidFill>
              <a:schemeClr val="tx1"/>
            </a:solidFill>
          </a:ln>
        </p:spPr>
        <p:txBody>
          <a:bodyPr wrap="square">
            <a:spAutoFit/>
          </a:bodyPr>
          <a:lstStyle/>
          <a:p>
            <a:r>
              <a:rPr lang="en-US" sz="1400">
                <a:latin typeface="Calibri" panose="020F0502020204030204" pitchFamily="34" charset="0"/>
                <a:ea typeface="Calibri" panose="020F0502020204030204" pitchFamily="34" charset="0"/>
              </a:rPr>
              <a:t>There are different ways to interpret the bytes. Here are 5 ways:</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1. The bytes denote an unsigned integer. The byte at the higher memory address is the most significant byte. The byte at the lower memory address is the least significant byte. This is the little endian interpretation. Under this interpretation, the bytes correspond to this decimal number:</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                </a:t>
            </a:r>
            <a:r>
              <a:rPr lang="en-US" sz="1400">
                <a:solidFill>
                  <a:srgbClr val="000000"/>
                </a:solidFill>
                <a:highlight>
                  <a:srgbClr val="FFFFFF"/>
                </a:highlight>
                <a:latin typeface="Times New Roman" panose="02020603050405020304" pitchFamily="18" charset="0"/>
                <a:ea typeface="Calibri" panose="020F0502020204030204" pitchFamily="34" charset="0"/>
              </a:rPr>
              <a:t>26,952</a:t>
            </a:r>
            <a:endParaRPr lang="en-US" sz="1400">
              <a:latin typeface="Calibri" panose="020F0502020204030204" pitchFamily="34" charset="0"/>
              <a:ea typeface="Calibri" panose="020F0502020204030204" pitchFamily="34" charset="0"/>
            </a:endParaRP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2. Again, the bytes denote an unsigned integer. This time, however, the byte at the lower memory address is the most significant byte and the byte at the higher memory address is the least significant byte. This is the big endian interpretation. Under this interpretation, the bytes correspond to this decimal number:</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                </a:t>
            </a:r>
            <a:r>
              <a:rPr lang="en-US" sz="1400">
                <a:solidFill>
                  <a:srgbClr val="000000"/>
                </a:solidFill>
                <a:highlight>
                  <a:srgbClr val="FFFFFF"/>
                </a:highlight>
                <a:latin typeface="Times New Roman" panose="02020603050405020304" pitchFamily="18" charset="0"/>
                <a:ea typeface="Calibri" panose="020F0502020204030204" pitchFamily="34" charset="0"/>
              </a:rPr>
              <a:t>18,537</a:t>
            </a:r>
            <a:endParaRPr lang="en-US" sz="1400">
              <a:latin typeface="Calibri" panose="020F0502020204030204" pitchFamily="34" charset="0"/>
              <a:ea typeface="Calibri" panose="020F0502020204030204" pitchFamily="34" charset="0"/>
            </a:endParaRP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3. The bytes denote two 1-byte ASCII characters. Under this interpretation, the bytes correspond to this string:</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                </a:t>
            </a:r>
            <a:r>
              <a:rPr lang="en-US" sz="1400">
                <a:solidFill>
                  <a:srgbClr val="000000"/>
                </a:solidFill>
                <a:highlight>
                  <a:srgbClr val="FFFFFF"/>
                </a:highlight>
                <a:latin typeface="Times New Roman" panose="02020603050405020304" pitchFamily="18" charset="0"/>
                <a:ea typeface="Calibri" panose="020F0502020204030204" pitchFamily="34" charset="0"/>
              </a:rPr>
              <a:t>Hi</a:t>
            </a:r>
            <a:endParaRPr lang="en-US" sz="1400">
              <a:latin typeface="Calibri" panose="020F0502020204030204" pitchFamily="34" charset="0"/>
              <a:ea typeface="Calibri" panose="020F0502020204030204" pitchFamily="34" charset="0"/>
            </a:endParaRP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4. The bytes denote a single UTF-16LE character (i.e., a 2-byte Unicode character, where the bytes are in LE = Little Endian format). Under this interpretation, the bytes correspond to this Japanese character (</a:t>
            </a:r>
            <a:r>
              <a:rPr lang="en-US" sz="1400">
                <a:solidFill>
                  <a:srgbClr val="000000"/>
                </a:solidFill>
                <a:latin typeface="Calibri" panose="020F0502020204030204" pitchFamily="34" charset="0"/>
                <a:ea typeface="Calibri" panose="020F0502020204030204" pitchFamily="34" charset="0"/>
              </a:rPr>
              <a:t>it's the "sho" in the "shoya" name</a:t>
            </a:r>
            <a:r>
              <a:rPr lang="en-US" sz="1400">
                <a:latin typeface="Calibri" panose="020F0502020204030204" pitchFamily="34" charset="0"/>
                <a:ea typeface="Calibri" panose="020F0502020204030204" pitchFamily="34" charset="0"/>
              </a:rPr>
              <a:t>):</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                </a:t>
            </a:r>
            <a:r>
              <a:rPr lang="en-US" sz="1400">
                <a:solidFill>
                  <a:srgbClr val="000000"/>
                </a:solidFill>
                <a:latin typeface="Microsoft JhengHei" panose="020B0604030504040204" pitchFamily="34" charset="-120"/>
                <a:ea typeface="Calibri" panose="020F0502020204030204" pitchFamily="34" charset="0"/>
              </a:rPr>
              <a:t>楈</a:t>
            </a:r>
            <a:endParaRPr lang="en-US" sz="1400">
              <a:latin typeface="Calibri" panose="020F0502020204030204" pitchFamily="34" charset="0"/>
              <a:ea typeface="Calibri" panose="020F0502020204030204" pitchFamily="34" charset="0"/>
            </a:endParaRP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5. The bytes denote a single UTF-16 character. Under this interpretation, the bytes correspond to this character (Chinese character?):</a:t>
            </a:r>
          </a:p>
          <a:p>
            <a:r>
              <a:rPr lang="en-US" sz="1400">
                <a:latin typeface="Calibri" panose="020F0502020204030204" pitchFamily="34" charset="0"/>
                <a:ea typeface="Calibri" panose="020F0502020204030204" pitchFamily="34" charset="0"/>
              </a:rPr>
              <a:t> </a:t>
            </a:r>
          </a:p>
          <a:p>
            <a:r>
              <a:rPr lang="en-US" sz="1400">
                <a:latin typeface="Calibri" panose="020F0502020204030204" pitchFamily="34" charset="0"/>
                <a:ea typeface="Calibri" panose="020F0502020204030204" pitchFamily="34" charset="0"/>
              </a:rPr>
              <a:t>                </a:t>
            </a:r>
            <a:r>
              <a:rPr lang="en-US" sz="1400">
                <a:latin typeface="Malgun Gothic" panose="020B0503020000020004" pitchFamily="34" charset="-127"/>
                <a:ea typeface="Calibri" panose="020F0502020204030204" pitchFamily="34" charset="0"/>
              </a:rPr>
              <a:t>䡩</a:t>
            </a:r>
            <a:endParaRPr lang="en-US" sz="1400">
              <a:latin typeface="Calibri" panose="020F0502020204030204" pitchFamily="34" charset="0"/>
              <a:ea typeface="Calibri" panose="020F0502020204030204" pitchFamily="34" charset="0"/>
            </a:endParaRPr>
          </a:p>
          <a:p>
            <a:r>
              <a:rPr lang="en-US" sz="1400">
                <a:latin typeface="Calibri" panose="020F0502020204030204" pitchFamily="34" charset="0"/>
                <a:ea typeface="Calibri" panose="020F0502020204030204" pitchFamily="34" charset="0"/>
              </a:rPr>
              <a:t> </a:t>
            </a:r>
          </a:p>
          <a:p>
            <a:r>
              <a:rPr lang="en-US" sz="1400">
                <a:highlight>
                  <a:srgbClr val="FFFF00"/>
                </a:highlight>
                <a:latin typeface="Calibri" panose="020F0502020204030204" pitchFamily="34" charset="0"/>
                <a:ea typeface="Calibri" panose="020F0502020204030204" pitchFamily="34" charset="0"/>
              </a:rPr>
              <a:t>Lesson Learned: Byte patterns have no inherent meaning. The same byte pattern may represent an unsigned integer, a string, an instruction, and so on. Meaning depends on your interpretation.</a:t>
            </a:r>
            <a:endParaRPr lang="en-US" sz="1400">
              <a:highlight>
                <a:srgbClr val="FFFF00"/>
              </a:highlight>
            </a:endParaRPr>
          </a:p>
        </p:txBody>
      </p:sp>
    </p:spTree>
    <p:extLst>
      <p:ext uri="{BB962C8B-B14F-4D97-AF65-F5344CB8AC3E}">
        <p14:creationId xmlns:p14="http://schemas.microsoft.com/office/powerpoint/2010/main" val="2134664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F627D8-2661-4754-B934-D48483B0CA62}"/>
              </a:ext>
            </a:extLst>
          </p:cNvPr>
          <p:cNvSpPr txBox="1"/>
          <p:nvPr/>
        </p:nvSpPr>
        <p:spPr>
          <a:xfrm>
            <a:off x="2763864" y="2228671"/>
            <a:ext cx="6664271" cy="1200329"/>
          </a:xfrm>
          <a:prstGeom prst="rect">
            <a:avLst/>
          </a:prstGeom>
          <a:solidFill>
            <a:schemeClr val="bg1">
              <a:lumMod val="85000"/>
            </a:schemeClr>
          </a:solidFill>
        </p:spPr>
        <p:txBody>
          <a:bodyPr wrap="square" rtlCol="0">
            <a:spAutoFit/>
          </a:bodyPr>
          <a:lstStyle/>
          <a:p>
            <a:r>
              <a:rPr lang="en-US" sz="2400"/>
              <a:t>Misinterpreting bytes could have an adverse impact on the mission if the bytes are being used to make mission decisions such as where to send an aircraft.</a:t>
            </a:r>
          </a:p>
        </p:txBody>
      </p:sp>
    </p:spTree>
    <p:extLst>
      <p:ext uri="{BB962C8B-B14F-4D97-AF65-F5344CB8AC3E}">
        <p14:creationId xmlns:p14="http://schemas.microsoft.com/office/powerpoint/2010/main" val="305365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FBEFC-6748-4A43-A2A9-E96622E959D2}"/>
              </a:ext>
            </a:extLst>
          </p:cNvPr>
          <p:cNvSpPr>
            <a:spLocks noGrp="1"/>
          </p:cNvSpPr>
          <p:nvPr>
            <p:ph type="title"/>
          </p:nvPr>
        </p:nvSpPr>
        <p:spPr/>
        <p:txBody>
          <a:bodyPr/>
          <a:lstStyle/>
          <a:p>
            <a:r>
              <a:rPr lang="en-US"/>
              <a:t>XML schema datatypes affected by dfdl:byteOrder</a:t>
            </a:r>
          </a:p>
        </p:txBody>
      </p:sp>
      <p:sp>
        <p:nvSpPr>
          <p:cNvPr id="3" name="Content Placeholder 2">
            <a:extLst>
              <a:ext uri="{FF2B5EF4-FFF2-40B4-BE49-F238E27FC236}">
                <a16:creationId xmlns:a16="http://schemas.microsoft.com/office/drawing/2014/main" id="{70F0A3CD-CF3A-4703-8356-3284C0AFF12B}"/>
              </a:ext>
            </a:extLst>
          </p:cNvPr>
          <p:cNvSpPr>
            <a:spLocks noGrp="1"/>
          </p:cNvSpPr>
          <p:nvPr>
            <p:ph idx="1"/>
          </p:nvPr>
        </p:nvSpPr>
        <p:spPr/>
        <p:txBody>
          <a:bodyPr/>
          <a:lstStyle/>
          <a:p>
            <a:pPr>
              <a:lnSpc>
                <a:spcPct val="100000"/>
              </a:lnSpc>
            </a:pPr>
            <a:r>
              <a:rPr lang="en-US"/>
              <a:t>Multi-byte xs:unsignedInt and </a:t>
            </a:r>
            <a:r>
              <a:rPr lang="en-US" dirty="0"/>
              <a:t>xs</a:t>
            </a:r>
            <a:r>
              <a:rPr lang="en-US"/>
              <a:t>:unsignedLong values </a:t>
            </a:r>
            <a:r>
              <a:rPr lang="en-US" u="sng"/>
              <a:t>are</a:t>
            </a:r>
            <a:r>
              <a:rPr lang="en-US"/>
              <a:t> affected by the dfdl:byteOrder</a:t>
            </a:r>
            <a:endParaRPr lang="en-US" dirty="0"/>
          </a:p>
          <a:p>
            <a:pPr>
              <a:lnSpc>
                <a:spcPct val="100000"/>
              </a:lnSpc>
            </a:pPr>
            <a:r>
              <a:rPr lang="en-US"/>
              <a:t>Multi-byte xs:hexBinary and xs:string are </a:t>
            </a:r>
            <a:r>
              <a:rPr lang="en-US" u="sng"/>
              <a:t>not</a:t>
            </a:r>
            <a:r>
              <a:rPr lang="en-US"/>
              <a:t> affected by the value of dfdl:byteOrder</a:t>
            </a:r>
          </a:p>
        </p:txBody>
      </p:sp>
      <p:sp>
        <p:nvSpPr>
          <p:cNvPr id="4" name="Footer Placeholder 3">
            <a:extLst>
              <a:ext uri="{FF2B5EF4-FFF2-40B4-BE49-F238E27FC236}">
                <a16:creationId xmlns:a16="http://schemas.microsoft.com/office/drawing/2014/main" id="{6ED3446C-0ECB-45D5-8B64-F7D5C78F167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90868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57647-C5D9-4801-9A2C-FE034B0059E5}"/>
              </a:ext>
            </a:extLst>
          </p:cNvPr>
          <p:cNvSpPr>
            <a:spLocks noGrp="1"/>
          </p:cNvSpPr>
          <p:nvPr>
            <p:ph type="title"/>
          </p:nvPr>
        </p:nvSpPr>
        <p:spPr/>
        <p:txBody>
          <a:bodyPr/>
          <a:lstStyle/>
          <a:p>
            <a:r>
              <a:rPr lang="en-US"/>
              <a:t>Lab 7</a:t>
            </a:r>
          </a:p>
        </p:txBody>
      </p:sp>
      <p:sp>
        <p:nvSpPr>
          <p:cNvPr id="3" name="Content Placeholder 2">
            <a:extLst>
              <a:ext uri="{FF2B5EF4-FFF2-40B4-BE49-F238E27FC236}">
                <a16:creationId xmlns:a16="http://schemas.microsoft.com/office/drawing/2014/main" id="{D4BD8B88-B19D-4F9E-8CD5-F975A8A381F7}"/>
              </a:ext>
            </a:extLst>
          </p:cNvPr>
          <p:cNvSpPr>
            <a:spLocks noGrp="1"/>
          </p:cNvSpPr>
          <p:nvPr>
            <p:ph idx="1"/>
          </p:nvPr>
        </p:nvSpPr>
        <p:spPr>
          <a:xfrm>
            <a:off x="616449" y="1371601"/>
            <a:ext cx="11236720" cy="2363491"/>
          </a:xfrm>
        </p:spPr>
        <p:txBody>
          <a:bodyPr/>
          <a:lstStyle/>
          <a:p>
            <a:pPr>
              <a:lnSpc>
                <a:spcPct val="100000"/>
              </a:lnSpc>
            </a:pPr>
            <a:r>
              <a:rPr lang="en-US"/>
              <a:t>The input contains 4 bytes in little endian format.</a:t>
            </a:r>
          </a:p>
          <a:p>
            <a:pPr>
              <a:lnSpc>
                <a:spcPct val="100000"/>
              </a:lnSpc>
            </a:pPr>
            <a:r>
              <a:rPr lang="en-US"/>
              <a:t>The first two bytes represent address1.</a:t>
            </a:r>
          </a:p>
          <a:p>
            <a:pPr>
              <a:lnSpc>
                <a:spcPct val="100000"/>
              </a:lnSpc>
            </a:pPr>
            <a:r>
              <a:rPr lang="en-US"/>
              <a:t>The next two bytes represent address2.</a:t>
            </a:r>
          </a:p>
          <a:p>
            <a:pPr>
              <a:lnSpc>
                <a:spcPct val="100000"/>
              </a:lnSpc>
            </a:pPr>
            <a:r>
              <a:rPr lang="en-US"/>
              <a:t>You are to output the addresses with their bytes reversed.</a:t>
            </a:r>
          </a:p>
          <a:p>
            <a:pPr>
              <a:lnSpc>
                <a:spcPct val="100000"/>
              </a:lnSpc>
            </a:pPr>
            <a:r>
              <a:rPr lang="en-US"/>
              <a:t>If the input is this hex 80 00 10 00 then the output should be this XML:</a:t>
            </a:r>
          </a:p>
        </p:txBody>
      </p:sp>
      <p:sp>
        <p:nvSpPr>
          <p:cNvPr id="4" name="Rectangle 3">
            <a:extLst>
              <a:ext uri="{FF2B5EF4-FFF2-40B4-BE49-F238E27FC236}">
                <a16:creationId xmlns:a16="http://schemas.microsoft.com/office/drawing/2014/main" id="{E3CF307F-816C-45BC-BA61-BA3920682CD3}"/>
              </a:ext>
            </a:extLst>
          </p:cNvPr>
          <p:cNvSpPr/>
          <p:nvPr/>
        </p:nvSpPr>
        <p:spPr>
          <a:xfrm>
            <a:off x="2025112" y="3905572"/>
            <a:ext cx="3197817"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&lt;address1&gt;</a:t>
            </a:r>
            <a:r>
              <a:rPr lang="en-US">
                <a:solidFill>
                  <a:srgbClr val="000000"/>
                </a:solidFill>
                <a:highlight>
                  <a:srgbClr val="FFFFFF"/>
                </a:highlight>
              </a:rPr>
              <a:t>0080</a:t>
            </a:r>
            <a:r>
              <a:rPr lang="en-US">
                <a:solidFill>
                  <a:srgbClr val="000096"/>
                </a:solidFill>
                <a:highlight>
                  <a:srgbClr val="FFFFFF"/>
                </a:highlight>
              </a:rPr>
              <a:t>&lt;/address1&gt;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&lt;address2&gt;</a:t>
            </a:r>
            <a:r>
              <a:rPr lang="en-US">
                <a:solidFill>
                  <a:srgbClr val="000000"/>
                </a:solidFill>
                <a:highlight>
                  <a:srgbClr val="FFFFFF"/>
                </a:highlight>
              </a:rPr>
              <a:t>0010</a:t>
            </a:r>
            <a:r>
              <a:rPr lang="en-US">
                <a:solidFill>
                  <a:srgbClr val="000096"/>
                </a:solidFill>
                <a:highlight>
                  <a:srgbClr val="FFFFFF"/>
                </a:highlight>
              </a:rPr>
              <a:t>&lt;/address2&gt;</a:t>
            </a:r>
            <a:br>
              <a:rPr lang="en-US">
                <a:solidFill>
                  <a:srgbClr val="000000"/>
                </a:solidFill>
                <a:highlight>
                  <a:srgbClr val="FFFFFF"/>
                </a:highlight>
              </a:rPr>
            </a:br>
            <a:r>
              <a:rPr lang="en-US">
                <a:solidFill>
                  <a:srgbClr val="000096"/>
                </a:solidFill>
                <a:highlight>
                  <a:srgbClr val="FFFFFF"/>
                </a:highlight>
              </a:rPr>
              <a:t>&lt;/input&gt;</a:t>
            </a:r>
          </a:p>
        </p:txBody>
      </p:sp>
      <p:sp>
        <p:nvSpPr>
          <p:cNvPr id="5" name="Content Placeholder 2">
            <a:extLst>
              <a:ext uri="{FF2B5EF4-FFF2-40B4-BE49-F238E27FC236}">
                <a16:creationId xmlns:a16="http://schemas.microsoft.com/office/drawing/2014/main" id="{1FB5E917-4639-4170-9948-4C2184B73A7C}"/>
              </a:ext>
            </a:extLst>
          </p:cNvPr>
          <p:cNvSpPr txBox="1">
            <a:spLocks/>
          </p:cNvSpPr>
          <p:nvPr/>
        </p:nvSpPr>
        <p:spPr>
          <a:xfrm>
            <a:off x="616448" y="5486399"/>
            <a:ext cx="11236720" cy="561815"/>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Notice that the two bytes in each address are reversed.</a:t>
            </a:r>
          </a:p>
        </p:txBody>
      </p:sp>
      <p:sp>
        <p:nvSpPr>
          <p:cNvPr id="6" name="Footer Placeholder 3">
            <a:extLst>
              <a:ext uri="{FF2B5EF4-FFF2-40B4-BE49-F238E27FC236}">
                <a16:creationId xmlns:a16="http://schemas.microsoft.com/office/drawing/2014/main" id="{3F57D2C4-7E18-402B-A1C5-CBA01E9DE2A4}"/>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5106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Lab07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EFAB6B8B-93EF-45CF-9C29-C63230D5BBB4}"/>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374713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A25B8-0E88-42C3-8F1F-697B75A583F2}"/>
              </a:ext>
            </a:extLst>
          </p:cNvPr>
          <p:cNvSpPr>
            <a:spLocks noGrp="1"/>
          </p:cNvSpPr>
          <p:nvPr>
            <p:ph type="title"/>
          </p:nvPr>
        </p:nvSpPr>
        <p:spPr/>
        <p:txBody>
          <a:bodyPr/>
          <a:lstStyle/>
          <a:p>
            <a:r>
              <a:rPr lang="en-US"/>
              <a:t>Lab 5</a:t>
            </a:r>
          </a:p>
        </p:txBody>
      </p:sp>
      <p:sp>
        <p:nvSpPr>
          <p:cNvPr id="3" name="Content Placeholder 2">
            <a:extLst>
              <a:ext uri="{FF2B5EF4-FFF2-40B4-BE49-F238E27FC236}">
                <a16:creationId xmlns:a16="http://schemas.microsoft.com/office/drawing/2014/main" id="{6F16710D-A50F-4C04-AE42-14726C3D5E58}"/>
              </a:ext>
            </a:extLst>
          </p:cNvPr>
          <p:cNvSpPr>
            <a:spLocks noGrp="1"/>
          </p:cNvSpPr>
          <p:nvPr>
            <p:ph idx="1"/>
          </p:nvPr>
        </p:nvSpPr>
        <p:spPr>
          <a:xfrm>
            <a:off x="616449" y="1371602"/>
            <a:ext cx="11236720" cy="4672738"/>
          </a:xfrm>
        </p:spPr>
        <p:txBody>
          <a:bodyPr/>
          <a:lstStyle/>
          <a:p>
            <a:pPr>
              <a:lnSpc>
                <a:spcPct val="100000"/>
              </a:lnSpc>
            </a:pPr>
            <a:r>
              <a:rPr lang="en-US" sz="2000"/>
              <a:t>The input file is a binary file (traffic-light.binary).</a:t>
            </a:r>
          </a:p>
          <a:p>
            <a:pPr>
              <a:lnSpc>
                <a:spcPct val="100000"/>
              </a:lnSpc>
            </a:pPr>
            <a:r>
              <a:rPr lang="en-US" sz="2000"/>
              <a:t>It consists of a single byte.</a:t>
            </a:r>
          </a:p>
          <a:p>
            <a:pPr>
              <a:lnSpc>
                <a:spcPct val="100000"/>
              </a:lnSpc>
            </a:pPr>
            <a:r>
              <a:rPr lang="en-US" sz="2000"/>
              <a:t>The byte is an unsigned integer.</a:t>
            </a:r>
          </a:p>
          <a:p>
            <a:pPr>
              <a:lnSpc>
                <a:spcPct val="100000"/>
              </a:lnSpc>
            </a:pPr>
            <a:r>
              <a:rPr lang="en-US" sz="2000"/>
              <a:t>The byte represents an encoding of a traffic light : 0 means red, 1 means yellow, and 2 means green. Any other value is an error.</a:t>
            </a:r>
          </a:p>
          <a:p>
            <a:pPr>
              <a:lnSpc>
                <a:spcPct val="100000"/>
              </a:lnSpc>
            </a:pPr>
            <a:r>
              <a:rPr lang="en-US" sz="2000"/>
              <a:t>The XML that your DFDL schema generates should be a single XML element named traffic-light. Its value should not be 0, 1, or 2. Rather, its value should be red (if the byte is 0), yellow (if the byte is 1), or green (if the byte is 2).</a:t>
            </a:r>
          </a:p>
          <a:p>
            <a:pPr>
              <a:lnSpc>
                <a:spcPct val="100000"/>
              </a:lnSpc>
            </a:pPr>
            <a:r>
              <a:rPr lang="en-US" sz="2000"/>
              <a:t>So, </a:t>
            </a:r>
            <a:r>
              <a:rPr lang="en-US" sz="2000" dirty="0"/>
              <a:t>i</a:t>
            </a:r>
            <a:r>
              <a:rPr lang="en-US" sz="2000"/>
              <a:t>f </a:t>
            </a:r>
            <a:r>
              <a:rPr lang="en-US" sz="2000" dirty="0"/>
              <a:t>the input is this hex byte</a:t>
            </a:r>
            <a:r>
              <a:rPr lang="en-US" sz="2000"/>
              <a:t>: 01</a:t>
            </a:r>
            <a:endParaRPr lang="en-US" sz="2000" dirty="0"/>
          </a:p>
          <a:p>
            <a:pPr marL="0" indent="0">
              <a:lnSpc>
                <a:spcPct val="100000"/>
              </a:lnSpc>
              <a:buNone/>
            </a:pPr>
            <a:r>
              <a:rPr lang="en-US" sz="2000"/>
              <a:t>    then </a:t>
            </a:r>
            <a:r>
              <a:rPr lang="en-US" sz="2000" dirty="0"/>
              <a:t>the output should be this </a:t>
            </a:r>
            <a:r>
              <a:rPr lang="en-US" sz="2000"/>
              <a:t>XML:</a:t>
            </a:r>
          </a:p>
          <a:p>
            <a:pPr marL="0" indent="0">
              <a:lnSpc>
                <a:spcPct val="100000"/>
              </a:lnSpc>
              <a:buNone/>
            </a:pPr>
            <a:r>
              <a:rPr lang="en-US" sz="2000"/>
              <a:t>	&lt;?</a:t>
            </a:r>
            <a:r>
              <a:rPr lang="en-US" sz="2000" dirty="0"/>
              <a:t>xml version="</a:t>
            </a:r>
            <a:r>
              <a:rPr lang="en-US" sz="2000"/>
              <a:t>1.0"?&gt;</a:t>
            </a:r>
            <a:br>
              <a:rPr lang="en-US" sz="2000"/>
            </a:br>
            <a:r>
              <a:rPr lang="en-US" sz="2000"/>
              <a:t> 	&lt;traffic-light&gt;yellow&lt;/traffic-light&gt;</a:t>
            </a:r>
          </a:p>
        </p:txBody>
      </p:sp>
      <p:sp>
        <p:nvSpPr>
          <p:cNvPr id="4" name="Rectangle 3">
            <a:extLst>
              <a:ext uri="{FF2B5EF4-FFF2-40B4-BE49-F238E27FC236}">
                <a16:creationId xmlns:a16="http://schemas.microsoft.com/office/drawing/2014/main" id="{E264B0AA-7EE5-4B87-BF72-E577C96934BA}"/>
              </a:ext>
            </a:extLst>
          </p:cNvPr>
          <p:cNvSpPr/>
          <p:nvPr/>
        </p:nvSpPr>
        <p:spPr>
          <a:xfrm>
            <a:off x="1017722" y="5966850"/>
            <a:ext cx="6096000" cy="646331"/>
          </a:xfrm>
          <a:prstGeom prst="rect">
            <a:avLst/>
          </a:prstGeom>
          <a:solidFill>
            <a:srgbClr val="FF0000"/>
          </a:solidFill>
        </p:spPr>
        <p:txBody>
          <a:bodyPr>
            <a:spAutoFit/>
          </a:bodyPr>
          <a:lstStyle/>
          <a:p>
            <a:pPr>
              <a:lnSpc>
                <a:spcPct val="100000"/>
              </a:lnSpc>
            </a:pPr>
            <a:r>
              <a:rPr lang="en-US" b="1">
                <a:solidFill>
                  <a:schemeClr val="bg1"/>
                </a:solidFill>
              </a:rPr>
              <a:t>This lab is impossible to do. Please take 10 minutes to try to understand why it is impossible.</a:t>
            </a:r>
          </a:p>
        </p:txBody>
      </p:sp>
    </p:spTree>
    <p:extLst>
      <p:ext uri="{BB962C8B-B14F-4D97-AF65-F5344CB8AC3E}">
        <p14:creationId xmlns:p14="http://schemas.microsoft.com/office/powerpoint/2010/main" val="797610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7FD261-C1F8-4518-BB3C-1AB6B6F0A9DB}"/>
              </a:ext>
            </a:extLst>
          </p:cNvPr>
          <p:cNvSpPr/>
          <p:nvPr/>
        </p:nvSpPr>
        <p:spPr>
          <a:xfrm>
            <a:off x="2614046" y="173512"/>
            <a:ext cx="6963907" cy="637097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"two-addresses"</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"hidden_address1_Group"</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"address1"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dfdl:inputValueCalc</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993300"/>
                </a:solidFill>
                <a:highlight>
                  <a:srgbClr val="FFFFFF"/>
                </a:highlight>
              </a:rPr>
              <a:t>                    </a:t>
            </a:r>
            <a:r>
              <a:rPr lang="en-US" sz="1200">
                <a:solidFill>
                  <a:srgbClr val="993300"/>
                </a:solidFill>
                <a:highlight>
                  <a:srgbClr val="FFFF00"/>
                </a:highlight>
              </a:rPr>
              <a:t>fn:concat(xs:string(../Hidden_address1_byte2), xs:string(../Hidden_address1_byte1))}'</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"hidden_address2_Group"</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"address2"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dfdl:inputValueCalc</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993300"/>
                </a:solidFill>
                <a:highlight>
                  <a:srgbClr val="FFFFFF"/>
                </a:highlight>
              </a:rPr>
              <a:t>                    </a:t>
            </a:r>
            <a:r>
              <a:rPr lang="en-US" sz="1200">
                <a:solidFill>
                  <a:srgbClr val="993300"/>
                </a:solidFill>
                <a:highlight>
                  <a:srgbClr val="FFFF00"/>
                </a:highlight>
              </a:rPr>
              <a:t>fn:concat(xs:string(../Hidden_address2_byte2), xs:string(../Hidden_address2_byte1))}'</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&lt;xs:simpleType</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"bytes"</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"xs:hexBinary"</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3296"/>
                </a:solidFill>
                <a:highlight>
                  <a:srgbClr val="FFFFFF"/>
                </a:highlight>
              </a:rPr>
              <a:t>&lt;/xs:simpleType&gt;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&lt;xs:group</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"hidden_address1_Group"</a:t>
            </a:r>
            <a:r>
              <a:rPr lang="en-US" sz="1200">
                <a:solidFill>
                  <a:srgbClr val="000096"/>
                </a:solidFill>
                <a:highlight>
                  <a:srgbClr val="FFFFFF"/>
                </a:highlight>
              </a:rPr>
              <a:t>&gt;</a:t>
            </a:r>
            <a:r>
              <a:rPr lang="en-US" sz="1200">
                <a:solidFill>
                  <a:srgbClr val="000000"/>
                </a:solidFill>
                <a:highlight>
                  <a:srgbClr val="FFFFFF"/>
                </a:highlight>
              </a:rPr>
              <a:t> </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"Hidden_address1_byte1"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xs:hexBinary(fn:substring(../address1, 3,2))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"Hidden_address1_byte2"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xs:hexBinary(fn:substring(../address1, 1,2))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3296"/>
                </a:solidFill>
                <a:highlight>
                  <a:srgbClr val="FFFFFF"/>
                </a:highlight>
              </a:rPr>
              <a:t>&lt;/xs:group&gt;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&lt;xs:group</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"hidden_address2_Group"</a:t>
            </a:r>
            <a:r>
              <a:rPr lang="en-US" sz="1200">
                <a:solidFill>
                  <a:srgbClr val="000096"/>
                </a:solidFill>
                <a:highlight>
                  <a:srgbClr val="FFFFFF"/>
                </a:highlight>
              </a:rPr>
              <a:t>&gt;</a:t>
            </a:r>
            <a:r>
              <a:rPr lang="en-US" sz="1200">
                <a:solidFill>
                  <a:srgbClr val="000000"/>
                </a:solidFill>
                <a:highlight>
                  <a:srgbClr val="FFFFFF"/>
                </a:highlight>
              </a:rPr>
              <a:t> </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"Hidden_address2_byte1"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xs:hexBinary(fn:substring(../address2, 3,2))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"Hidden_address2_byte2"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xs:hexBinary(fn:substring(../address2, 1,2))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3296"/>
                </a:solidFill>
                <a:highlight>
                  <a:srgbClr val="FFFFFF"/>
                </a:highlight>
              </a:rPr>
              <a:t>&lt;/xs:group&gt;</a:t>
            </a:r>
            <a:endParaRPr lang="en-US" sz="1200">
              <a:solidFill>
                <a:srgbClr val="000000"/>
              </a:solidFill>
              <a:highlight>
                <a:srgbClr val="FFFFFF"/>
              </a:highlight>
            </a:endParaRPr>
          </a:p>
        </p:txBody>
      </p:sp>
      <p:sp>
        <p:nvSpPr>
          <p:cNvPr id="3" name="TextBox 2">
            <a:extLst>
              <a:ext uri="{FF2B5EF4-FFF2-40B4-BE49-F238E27FC236}">
                <a16:creationId xmlns:a16="http://schemas.microsoft.com/office/drawing/2014/main" id="{9FAD5A75-72BE-48BC-8423-9C1FE6A1A887}"/>
              </a:ext>
            </a:extLst>
          </p:cNvPr>
          <p:cNvSpPr txBox="1"/>
          <p:nvPr/>
        </p:nvSpPr>
        <p:spPr>
          <a:xfrm>
            <a:off x="356460" y="495945"/>
            <a:ext cx="1897186" cy="646331"/>
          </a:xfrm>
          <a:prstGeom prst="rect">
            <a:avLst/>
          </a:prstGeom>
          <a:noFill/>
        </p:spPr>
        <p:txBody>
          <a:bodyPr wrap="none" rtlCol="0">
            <a:spAutoFit/>
          </a:bodyPr>
          <a:lstStyle/>
          <a:p>
            <a:r>
              <a:rPr lang="en-US"/>
              <a:t>Reverse the bytes </a:t>
            </a:r>
          </a:p>
          <a:p>
            <a:r>
              <a:rPr lang="en-US"/>
              <a:t>of address1</a:t>
            </a:r>
          </a:p>
        </p:txBody>
      </p:sp>
      <p:cxnSp>
        <p:nvCxnSpPr>
          <p:cNvPr id="5" name="Straight Arrow Connector 4">
            <a:extLst>
              <a:ext uri="{FF2B5EF4-FFF2-40B4-BE49-F238E27FC236}">
                <a16:creationId xmlns:a16="http://schemas.microsoft.com/office/drawing/2014/main" id="{DB4B56CD-4F73-45EC-A82B-0B7420C39A7E}"/>
              </a:ext>
            </a:extLst>
          </p:cNvPr>
          <p:cNvCxnSpPr/>
          <p:nvPr/>
        </p:nvCxnSpPr>
        <p:spPr>
          <a:xfrm>
            <a:off x="2185261" y="697424"/>
            <a:ext cx="1115878" cy="495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52C5600-6320-4200-8CEC-4F8785FE96EC}"/>
              </a:ext>
            </a:extLst>
          </p:cNvPr>
          <p:cNvSpPr txBox="1"/>
          <p:nvPr/>
        </p:nvSpPr>
        <p:spPr>
          <a:xfrm>
            <a:off x="356460" y="1624291"/>
            <a:ext cx="1897186" cy="646331"/>
          </a:xfrm>
          <a:prstGeom prst="rect">
            <a:avLst/>
          </a:prstGeom>
          <a:noFill/>
        </p:spPr>
        <p:txBody>
          <a:bodyPr wrap="none" rtlCol="0">
            <a:spAutoFit/>
          </a:bodyPr>
          <a:lstStyle/>
          <a:p>
            <a:r>
              <a:rPr lang="en-US"/>
              <a:t>Reverse the bytes </a:t>
            </a:r>
          </a:p>
          <a:p>
            <a:r>
              <a:rPr lang="en-US"/>
              <a:t>of address2</a:t>
            </a:r>
          </a:p>
        </p:txBody>
      </p:sp>
      <p:cxnSp>
        <p:nvCxnSpPr>
          <p:cNvPr id="8" name="Straight Arrow Connector 7">
            <a:extLst>
              <a:ext uri="{FF2B5EF4-FFF2-40B4-BE49-F238E27FC236}">
                <a16:creationId xmlns:a16="http://schemas.microsoft.com/office/drawing/2014/main" id="{75FC1546-5BA5-414B-B676-EE74389F1734}"/>
              </a:ext>
            </a:extLst>
          </p:cNvPr>
          <p:cNvCxnSpPr/>
          <p:nvPr/>
        </p:nvCxnSpPr>
        <p:spPr>
          <a:xfrm>
            <a:off x="2185261" y="1782305"/>
            <a:ext cx="11158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2959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BB92AD-9DF5-4D55-9DC5-10AB7BB58470}"/>
              </a:ext>
            </a:extLst>
          </p:cNvPr>
          <p:cNvSpPr/>
          <p:nvPr/>
        </p:nvSpPr>
        <p:spPr>
          <a:xfrm>
            <a:off x="264308" y="1926985"/>
            <a:ext cx="1279517" cy="369332"/>
          </a:xfrm>
          <a:prstGeom prst="rect">
            <a:avLst/>
          </a:prstGeom>
          <a:ln>
            <a:solidFill>
              <a:schemeClr val="tx1"/>
            </a:solidFill>
          </a:ln>
        </p:spPr>
        <p:txBody>
          <a:bodyPr wrap="none">
            <a:spAutoFit/>
          </a:bodyPr>
          <a:lstStyle/>
          <a:p>
            <a:r>
              <a:rPr lang="en-US" b="1">
                <a:latin typeface="Calibri" panose="020F0502020204030204" pitchFamily="34" charset="0"/>
                <a:ea typeface="Calibri" panose="020F0502020204030204" pitchFamily="34" charset="0"/>
              </a:rPr>
              <a:t>80 00 10 00</a:t>
            </a:r>
            <a:endParaRPr lang="en-US"/>
          </a:p>
        </p:txBody>
      </p:sp>
      <p:sp>
        <p:nvSpPr>
          <p:cNvPr id="3" name="TextBox 2">
            <a:extLst>
              <a:ext uri="{FF2B5EF4-FFF2-40B4-BE49-F238E27FC236}">
                <a16:creationId xmlns:a16="http://schemas.microsoft.com/office/drawing/2014/main" id="{F717E328-9E6D-406B-AFA8-8D9BBDF9324D}"/>
              </a:ext>
            </a:extLst>
          </p:cNvPr>
          <p:cNvSpPr txBox="1"/>
          <p:nvPr/>
        </p:nvSpPr>
        <p:spPr>
          <a:xfrm>
            <a:off x="242059" y="1296464"/>
            <a:ext cx="1548501" cy="646331"/>
          </a:xfrm>
          <a:prstGeom prst="rect">
            <a:avLst/>
          </a:prstGeom>
          <a:noFill/>
        </p:spPr>
        <p:txBody>
          <a:bodyPr wrap="none" rtlCol="0">
            <a:spAutoFit/>
          </a:bodyPr>
          <a:lstStyle/>
          <a:p>
            <a:r>
              <a:rPr lang="en-US"/>
              <a:t>two-addresses</a:t>
            </a:r>
          </a:p>
          <a:p>
            <a:r>
              <a:rPr lang="en-US"/>
              <a:t>.binary</a:t>
            </a:r>
          </a:p>
        </p:txBody>
      </p:sp>
      <p:cxnSp>
        <p:nvCxnSpPr>
          <p:cNvPr id="5" name="Straight Arrow Connector 4">
            <a:extLst>
              <a:ext uri="{FF2B5EF4-FFF2-40B4-BE49-F238E27FC236}">
                <a16:creationId xmlns:a16="http://schemas.microsoft.com/office/drawing/2014/main" id="{253F0D53-165A-4F24-969A-82344FCB3A44}"/>
              </a:ext>
            </a:extLst>
          </p:cNvPr>
          <p:cNvCxnSpPr>
            <a:cxnSpLocks/>
            <a:stCxn id="2" idx="3"/>
          </p:cNvCxnSpPr>
          <p:nvPr/>
        </p:nvCxnSpPr>
        <p:spPr>
          <a:xfrm>
            <a:off x="1543825" y="2111651"/>
            <a:ext cx="8429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D676EEB-F95E-477F-A97D-5DDA99CABDA5}"/>
              </a:ext>
            </a:extLst>
          </p:cNvPr>
          <p:cNvSpPr/>
          <p:nvPr/>
        </p:nvSpPr>
        <p:spPr>
          <a:xfrm>
            <a:off x="2386738"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8" name="Straight Arrow Connector 7">
            <a:extLst>
              <a:ext uri="{FF2B5EF4-FFF2-40B4-BE49-F238E27FC236}">
                <a16:creationId xmlns:a16="http://schemas.microsoft.com/office/drawing/2014/main" id="{060C15CE-2239-41C0-BFCD-8F87CDC5634B}"/>
              </a:ext>
            </a:extLst>
          </p:cNvPr>
          <p:cNvCxnSpPr>
            <a:endCxn id="6" idx="2"/>
          </p:cNvCxnSpPr>
          <p:nvPr/>
        </p:nvCxnSpPr>
        <p:spPr>
          <a:xfrm flipH="1" flipV="1">
            <a:off x="3026497"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AA8A60-BB0F-42AC-999F-BD09966A7F98}"/>
              </a:ext>
            </a:extLst>
          </p:cNvPr>
          <p:cNvSpPr/>
          <p:nvPr/>
        </p:nvSpPr>
        <p:spPr>
          <a:xfrm>
            <a:off x="4509168" y="1511486"/>
            <a:ext cx="3048000" cy="1200329"/>
          </a:xfrm>
          <a:prstGeom prst="rect">
            <a:avLst/>
          </a:prstGeom>
          <a:ln>
            <a:solidFill>
              <a:schemeClr val="tx1"/>
            </a:solidFill>
          </a:ln>
        </p:spPr>
        <p:txBody>
          <a:bodyPr wrap="square">
            <a:spAutoFit/>
          </a:bodyPr>
          <a:lstStyle/>
          <a:p>
            <a:r>
              <a:rPr lang="en-US">
                <a:solidFill>
                  <a:srgbClr val="000096"/>
                </a:solidFill>
                <a:highlight>
                  <a:srgbClr val="FFFFFF"/>
                </a:highlight>
              </a:rPr>
              <a:t>&lt;two-addresses&gt;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&lt;address1&gt;</a:t>
            </a:r>
            <a:r>
              <a:rPr lang="en-US">
                <a:solidFill>
                  <a:srgbClr val="000000"/>
                </a:solidFill>
                <a:highlight>
                  <a:srgbClr val="FFFFFF"/>
                </a:highlight>
              </a:rPr>
              <a:t>0080</a:t>
            </a:r>
            <a:r>
              <a:rPr lang="en-US">
                <a:solidFill>
                  <a:srgbClr val="000096"/>
                </a:solidFill>
                <a:highlight>
                  <a:srgbClr val="FFFFFF"/>
                </a:highlight>
              </a:rPr>
              <a:t>&lt;/address1&gt;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&lt;address2&gt;</a:t>
            </a:r>
            <a:r>
              <a:rPr lang="en-US">
                <a:solidFill>
                  <a:srgbClr val="000000"/>
                </a:solidFill>
                <a:highlight>
                  <a:srgbClr val="FFFFFF"/>
                </a:highlight>
              </a:rPr>
              <a:t>0010</a:t>
            </a:r>
            <a:r>
              <a:rPr lang="en-US">
                <a:solidFill>
                  <a:srgbClr val="000096"/>
                </a:solidFill>
                <a:highlight>
                  <a:srgbClr val="FFFFFF"/>
                </a:highlight>
              </a:rPr>
              <a:t>&lt;/address2&gt;</a:t>
            </a:r>
            <a:br>
              <a:rPr lang="en-US">
                <a:solidFill>
                  <a:srgbClr val="000000"/>
                </a:solidFill>
                <a:highlight>
                  <a:srgbClr val="FFFFFF"/>
                </a:highlight>
              </a:rPr>
            </a:br>
            <a:r>
              <a:rPr lang="en-US">
                <a:solidFill>
                  <a:srgbClr val="000096"/>
                </a:solidFill>
                <a:highlight>
                  <a:srgbClr val="FFFFFF"/>
                </a:highlight>
              </a:rPr>
              <a:t>&lt;/two-addresses&gt;</a:t>
            </a:r>
          </a:p>
        </p:txBody>
      </p:sp>
      <p:cxnSp>
        <p:nvCxnSpPr>
          <p:cNvPr id="11" name="Straight Arrow Connector 10">
            <a:extLst>
              <a:ext uri="{FF2B5EF4-FFF2-40B4-BE49-F238E27FC236}">
                <a16:creationId xmlns:a16="http://schemas.microsoft.com/office/drawing/2014/main" id="{8052C7E2-29C5-4365-ACDA-37E38BDB25BC}"/>
              </a:ext>
            </a:extLst>
          </p:cNvPr>
          <p:cNvCxnSpPr>
            <a:cxnSpLocks/>
          </p:cNvCxnSpPr>
          <p:nvPr/>
        </p:nvCxnSpPr>
        <p:spPr>
          <a:xfrm>
            <a:off x="3666255" y="2111651"/>
            <a:ext cx="8429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96E765-FC58-42FF-A5D4-B23C55CEA5E3}"/>
              </a:ext>
            </a:extLst>
          </p:cNvPr>
          <p:cNvSpPr txBox="1"/>
          <p:nvPr/>
        </p:nvSpPr>
        <p:spPr>
          <a:xfrm>
            <a:off x="2582688" y="1404607"/>
            <a:ext cx="698461" cy="369332"/>
          </a:xfrm>
          <a:prstGeom prst="rect">
            <a:avLst/>
          </a:prstGeom>
          <a:noFill/>
        </p:spPr>
        <p:txBody>
          <a:bodyPr wrap="none" rtlCol="0">
            <a:spAutoFit/>
          </a:bodyPr>
          <a:lstStyle/>
          <a:p>
            <a:r>
              <a:rPr lang="en-US"/>
              <a:t>parse</a:t>
            </a:r>
          </a:p>
        </p:txBody>
      </p:sp>
      <p:cxnSp>
        <p:nvCxnSpPr>
          <p:cNvPr id="13" name="Straight Arrow Connector 12">
            <a:extLst>
              <a:ext uri="{FF2B5EF4-FFF2-40B4-BE49-F238E27FC236}">
                <a16:creationId xmlns:a16="http://schemas.microsoft.com/office/drawing/2014/main" id="{C805CF26-1BDC-4C32-BBFB-587C9016E0FF}"/>
              </a:ext>
            </a:extLst>
          </p:cNvPr>
          <p:cNvCxnSpPr>
            <a:cxnSpLocks/>
          </p:cNvCxnSpPr>
          <p:nvPr/>
        </p:nvCxnSpPr>
        <p:spPr>
          <a:xfrm>
            <a:off x="7555851" y="2111651"/>
            <a:ext cx="8429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CD087C4-89A9-4DDA-884A-60FE977BA0BF}"/>
              </a:ext>
            </a:extLst>
          </p:cNvPr>
          <p:cNvSpPr/>
          <p:nvPr/>
        </p:nvSpPr>
        <p:spPr>
          <a:xfrm>
            <a:off x="8398764"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15" name="Straight Arrow Connector 14">
            <a:extLst>
              <a:ext uri="{FF2B5EF4-FFF2-40B4-BE49-F238E27FC236}">
                <a16:creationId xmlns:a16="http://schemas.microsoft.com/office/drawing/2014/main" id="{5921ACC9-6A36-4A53-A83E-9253DE0C2054}"/>
              </a:ext>
            </a:extLst>
          </p:cNvPr>
          <p:cNvCxnSpPr>
            <a:endCxn id="14" idx="2"/>
          </p:cNvCxnSpPr>
          <p:nvPr/>
        </p:nvCxnSpPr>
        <p:spPr>
          <a:xfrm flipH="1" flipV="1">
            <a:off x="9038523"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71706D8-0E6D-4834-B875-8B256343A865}"/>
              </a:ext>
            </a:extLst>
          </p:cNvPr>
          <p:cNvCxnSpPr>
            <a:cxnSpLocks/>
          </p:cNvCxnSpPr>
          <p:nvPr/>
        </p:nvCxnSpPr>
        <p:spPr>
          <a:xfrm>
            <a:off x="9678281" y="2111651"/>
            <a:ext cx="8429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04B18B-E8CB-4A68-A66D-1A001EA8AAE0}"/>
              </a:ext>
            </a:extLst>
          </p:cNvPr>
          <p:cNvSpPr txBox="1"/>
          <p:nvPr/>
        </p:nvSpPr>
        <p:spPr>
          <a:xfrm>
            <a:off x="8455232" y="1404607"/>
            <a:ext cx="942117" cy="369332"/>
          </a:xfrm>
          <a:prstGeom prst="rect">
            <a:avLst/>
          </a:prstGeom>
          <a:noFill/>
        </p:spPr>
        <p:txBody>
          <a:bodyPr wrap="none" rtlCol="0">
            <a:spAutoFit/>
          </a:bodyPr>
          <a:lstStyle/>
          <a:p>
            <a:r>
              <a:rPr lang="en-US"/>
              <a:t>unparse</a:t>
            </a:r>
          </a:p>
        </p:txBody>
      </p:sp>
      <p:sp>
        <p:nvSpPr>
          <p:cNvPr id="18" name="Rectangle 17">
            <a:extLst>
              <a:ext uri="{FF2B5EF4-FFF2-40B4-BE49-F238E27FC236}">
                <a16:creationId xmlns:a16="http://schemas.microsoft.com/office/drawing/2014/main" id="{89795084-68C9-4539-8D46-4E4F38966F21}"/>
              </a:ext>
            </a:extLst>
          </p:cNvPr>
          <p:cNvSpPr/>
          <p:nvPr/>
        </p:nvSpPr>
        <p:spPr>
          <a:xfrm>
            <a:off x="10521194" y="1912110"/>
            <a:ext cx="1279517" cy="369332"/>
          </a:xfrm>
          <a:prstGeom prst="rect">
            <a:avLst/>
          </a:prstGeom>
          <a:ln>
            <a:solidFill>
              <a:schemeClr val="tx1"/>
            </a:solidFill>
          </a:ln>
        </p:spPr>
        <p:txBody>
          <a:bodyPr wrap="none">
            <a:spAutoFit/>
          </a:bodyPr>
          <a:lstStyle/>
          <a:p>
            <a:r>
              <a:rPr lang="en-US" b="1">
                <a:latin typeface="Calibri" panose="020F0502020204030204" pitchFamily="34" charset="0"/>
                <a:ea typeface="Calibri" panose="020F0502020204030204" pitchFamily="34" charset="0"/>
              </a:rPr>
              <a:t>80 00 10 00</a:t>
            </a:r>
            <a:endParaRPr lang="en-US"/>
          </a:p>
        </p:txBody>
      </p:sp>
      <p:sp>
        <p:nvSpPr>
          <p:cNvPr id="19" name="TextBox 18">
            <a:extLst>
              <a:ext uri="{FF2B5EF4-FFF2-40B4-BE49-F238E27FC236}">
                <a16:creationId xmlns:a16="http://schemas.microsoft.com/office/drawing/2014/main" id="{A785368E-FAD9-45AF-8689-F5D4F8A40D52}"/>
              </a:ext>
            </a:extLst>
          </p:cNvPr>
          <p:cNvSpPr txBox="1"/>
          <p:nvPr/>
        </p:nvSpPr>
        <p:spPr>
          <a:xfrm>
            <a:off x="10386701" y="988780"/>
            <a:ext cx="1548501" cy="923330"/>
          </a:xfrm>
          <a:prstGeom prst="rect">
            <a:avLst/>
          </a:prstGeom>
          <a:noFill/>
        </p:spPr>
        <p:txBody>
          <a:bodyPr wrap="none" rtlCol="0">
            <a:spAutoFit/>
          </a:bodyPr>
          <a:lstStyle/>
          <a:p>
            <a:r>
              <a:rPr lang="en-US"/>
              <a:t>reconstituted-</a:t>
            </a:r>
          </a:p>
          <a:p>
            <a:r>
              <a:rPr lang="en-US"/>
              <a:t>two-addresses</a:t>
            </a:r>
          </a:p>
          <a:p>
            <a:r>
              <a:rPr lang="en-US"/>
              <a:t>.binary</a:t>
            </a:r>
          </a:p>
        </p:txBody>
      </p:sp>
      <p:sp>
        <p:nvSpPr>
          <p:cNvPr id="20" name="Rectangle 19">
            <a:extLst>
              <a:ext uri="{FF2B5EF4-FFF2-40B4-BE49-F238E27FC236}">
                <a16:creationId xmlns:a16="http://schemas.microsoft.com/office/drawing/2014/main" id="{9AC6FA1B-2E27-4973-9F6C-9FA6E59E1716}"/>
              </a:ext>
            </a:extLst>
          </p:cNvPr>
          <p:cNvSpPr/>
          <p:nvPr/>
        </p:nvSpPr>
        <p:spPr>
          <a:xfrm>
            <a:off x="1437199" y="3224278"/>
            <a:ext cx="3178591" cy="3046988"/>
          </a:xfrm>
          <a:prstGeom prst="rect">
            <a:avLst/>
          </a:prstGeom>
          <a:ln>
            <a:solidFill>
              <a:schemeClr val="tx1"/>
            </a:solidFill>
          </a:ln>
        </p:spPr>
        <p:txBody>
          <a:bodyPr wrap="square">
            <a:spAutoFit/>
          </a:bodyPr>
          <a:lstStyle/>
          <a:p>
            <a:r>
              <a:rPr lang="en-US" sz="400">
                <a:solidFill>
                  <a:srgbClr val="8B26C9"/>
                </a:solidFill>
                <a:highlight>
                  <a:srgbClr val="FFFFFF"/>
                </a:highlight>
              </a:rPr>
              <a:t>&lt;?xml version="1.0" encoding="UTF-8"?&gt;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&lt;xs:schema</a:t>
            </a:r>
            <a:r>
              <a:rPr lang="en-US" sz="400">
                <a:solidFill>
                  <a:srgbClr val="F5844C"/>
                </a:solidFill>
                <a:highlight>
                  <a:srgbClr val="FFFFFF"/>
                </a:highlight>
              </a:rPr>
              <a:t> </a:t>
            </a:r>
            <a:r>
              <a:rPr lang="en-US" sz="400">
                <a:solidFill>
                  <a:srgbClr val="0099CC"/>
                </a:solidFill>
                <a:highlight>
                  <a:srgbClr val="FFFFFF"/>
                </a:highlight>
              </a:rPr>
              <a:t>xmlns:xs</a:t>
            </a:r>
            <a:r>
              <a:rPr lang="en-US" sz="400">
                <a:solidFill>
                  <a:srgbClr val="FF8040"/>
                </a:solidFill>
                <a:highlight>
                  <a:srgbClr val="FFFFFF"/>
                </a:highlight>
              </a:rPr>
              <a:t>=</a:t>
            </a:r>
            <a:r>
              <a:rPr lang="en-US" sz="400">
                <a:solidFill>
                  <a:srgbClr val="993300"/>
                </a:solidFill>
                <a:highlight>
                  <a:srgbClr val="FFFFFF"/>
                </a:highlight>
              </a:rPr>
              <a:t>"http://www.w3.org/2001/XMLSchema"</a:t>
            </a:r>
            <a:br>
              <a:rPr lang="en-US" sz="400">
                <a:solidFill>
                  <a:srgbClr val="000000"/>
                </a:solidFill>
                <a:highlight>
                  <a:srgbClr val="FFFFFF"/>
                </a:highlight>
              </a:rPr>
            </a:br>
            <a:r>
              <a:rPr lang="en-US" sz="400">
                <a:solidFill>
                  <a:srgbClr val="0099CC"/>
                </a:solidFill>
                <a:highlight>
                  <a:srgbClr val="FFFFFF"/>
                </a:highlight>
              </a:rPr>
              <a:t>xmlns:dfdl</a:t>
            </a:r>
            <a:r>
              <a:rPr lang="en-US" sz="400">
                <a:solidFill>
                  <a:srgbClr val="FF8040"/>
                </a:solidFill>
                <a:highlight>
                  <a:srgbClr val="FFFFFF"/>
                </a:highlight>
              </a:rPr>
              <a:t>=</a:t>
            </a:r>
            <a:r>
              <a:rPr lang="en-US" sz="400">
                <a:solidFill>
                  <a:srgbClr val="993300"/>
                </a:solidFill>
                <a:highlight>
                  <a:srgbClr val="FFFFFF"/>
                </a:highlight>
              </a:rPr>
              <a:t>"http://www.ogf.org/dfdl/dfdl-1.0/"</a:t>
            </a:r>
            <a:br>
              <a:rPr lang="en-US" sz="400">
                <a:solidFill>
                  <a:srgbClr val="000000"/>
                </a:solidFill>
                <a:highlight>
                  <a:srgbClr val="FFFFFF"/>
                </a:highlight>
              </a:rPr>
            </a:br>
            <a:r>
              <a:rPr lang="en-US" sz="400">
                <a:solidFill>
                  <a:srgbClr val="0099CC"/>
                </a:solidFill>
                <a:highlight>
                  <a:srgbClr val="FFFFFF"/>
                </a:highlight>
              </a:rPr>
              <a:t>xmlns:fn</a:t>
            </a:r>
            <a:r>
              <a:rPr lang="en-US" sz="400">
                <a:solidFill>
                  <a:srgbClr val="FF8040"/>
                </a:solidFill>
                <a:highlight>
                  <a:srgbClr val="FFFFFF"/>
                </a:highlight>
              </a:rPr>
              <a:t>=</a:t>
            </a:r>
            <a:r>
              <a:rPr lang="en-US" sz="400">
                <a:solidFill>
                  <a:srgbClr val="993300"/>
                </a:solidFill>
                <a:highlight>
                  <a:srgbClr val="FFFFFF"/>
                </a:highlight>
              </a:rPr>
              <a:t>"http://www.w3.org/2005/xpath-functions"</a:t>
            </a:r>
            <a:br>
              <a:rPr lang="en-US" sz="400">
                <a:solidFill>
                  <a:srgbClr val="000000"/>
                </a:solidFill>
                <a:highlight>
                  <a:srgbClr val="FFFFFF"/>
                </a:highlight>
              </a:rPr>
            </a:br>
            <a:r>
              <a:rPr lang="en-US" sz="400">
                <a:solidFill>
                  <a:srgbClr val="F5844C"/>
                </a:solidFill>
                <a:highlight>
                  <a:srgbClr val="FFFFFF"/>
                </a:highlight>
              </a:rPr>
              <a:t>elementFormDefault</a:t>
            </a:r>
            <a:r>
              <a:rPr lang="en-US" sz="400">
                <a:solidFill>
                  <a:srgbClr val="FF8040"/>
                </a:solidFill>
                <a:highlight>
                  <a:srgbClr val="FFFFFF"/>
                </a:highlight>
              </a:rPr>
              <a:t>=</a:t>
            </a:r>
            <a:r>
              <a:rPr lang="en-US" sz="400">
                <a:solidFill>
                  <a:srgbClr val="993300"/>
                </a:solidFill>
                <a:highlight>
                  <a:srgbClr val="FFFFFF"/>
                </a:highlight>
              </a:rPr>
              <a:t>"qualified"</a:t>
            </a:r>
            <a:r>
              <a:rPr lang="en-US" sz="400">
                <a:solidFill>
                  <a:srgbClr val="000096"/>
                </a:solidFill>
                <a:highlight>
                  <a:srgbClr val="FFFFFF"/>
                </a:highlight>
              </a:rPr>
              <a: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&lt;xs:include</a:t>
            </a:r>
            <a:r>
              <a:rPr lang="en-US" sz="400">
                <a:solidFill>
                  <a:srgbClr val="F5844C"/>
                </a:solidFill>
                <a:highlight>
                  <a:srgbClr val="FFFFFF"/>
                </a:highlight>
              </a:rPr>
              <a:t> schemaLocation</a:t>
            </a:r>
            <a:r>
              <a:rPr lang="en-US" sz="400">
                <a:solidFill>
                  <a:srgbClr val="FF8040"/>
                </a:solidFill>
                <a:highlight>
                  <a:srgbClr val="FFFFFF"/>
                </a:highlight>
              </a:rPr>
              <a:t>=</a:t>
            </a:r>
            <a:r>
              <a:rPr lang="en-US" sz="400">
                <a:solidFill>
                  <a:srgbClr val="993300"/>
                </a:solidFill>
                <a:highlight>
                  <a:srgbClr val="FFFFFF"/>
                </a:highlight>
              </a:rPr>
              <a:t>"default-dfdl-properties/defaults.dfdl.xsd"</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&lt;xs:include</a:t>
            </a:r>
            <a:r>
              <a:rPr lang="en-US" sz="400">
                <a:solidFill>
                  <a:srgbClr val="F5844C"/>
                </a:solidFill>
                <a:highlight>
                  <a:srgbClr val="FFFFFF"/>
                </a:highlight>
              </a:rPr>
              <a:t> schemaLocation</a:t>
            </a:r>
            <a:r>
              <a:rPr lang="en-US" sz="400">
                <a:solidFill>
                  <a:srgbClr val="FF8040"/>
                </a:solidFill>
                <a:highlight>
                  <a:srgbClr val="FFFFFF"/>
                </a:highlight>
              </a:rPr>
              <a:t>=</a:t>
            </a:r>
            <a:r>
              <a:rPr lang="en-US" sz="400">
                <a:solidFill>
                  <a:srgbClr val="993300"/>
                </a:solidFill>
                <a:highlight>
                  <a:srgbClr val="FFFFFF"/>
                </a:highlight>
              </a:rPr>
              <a:t>"unsignedint-types.dfdl.xsd"</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&lt;xs:annotation&gt;</a:t>
            </a:r>
            <a:br>
              <a:rPr lang="en-US" sz="400">
                <a:solidFill>
                  <a:srgbClr val="000000"/>
                </a:solidFill>
                <a:highlight>
                  <a:srgbClr val="FFFFFF"/>
                </a:highlight>
              </a:rPr>
            </a:br>
            <a:r>
              <a:rPr lang="en-US" sz="400">
                <a:solidFill>
                  <a:srgbClr val="003296"/>
                </a:solidFill>
                <a:highlight>
                  <a:srgbClr val="FFFFFF"/>
                </a:highlight>
              </a:rPr>
              <a:t>&lt;xs:appinfo</a:t>
            </a:r>
            <a:r>
              <a:rPr lang="en-US" sz="400">
                <a:solidFill>
                  <a:srgbClr val="F5844C"/>
                </a:solidFill>
                <a:highlight>
                  <a:srgbClr val="FFFFFF"/>
                </a:highlight>
              </a:rPr>
              <a:t> source</a:t>
            </a:r>
            <a:r>
              <a:rPr lang="en-US" sz="400">
                <a:solidFill>
                  <a:srgbClr val="FF8040"/>
                </a:solidFill>
                <a:highlight>
                  <a:srgbClr val="FFFFFF"/>
                </a:highlight>
              </a:rPr>
              <a:t>=</a:t>
            </a:r>
            <a:r>
              <a:rPr lang="en-US" sz="400">
                <a:solidFill>
                  <a:srgbClr val="993300"/>
                </a:solidFill>
                <a:highlight>
                  <a:srgbClr val="FFFFFF"/>
                </a:highlight>
              </a:rPr>
              <a:t>"http://www.ogf.org/dfdl/"</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0096"/>
                </a:solidFill>
                <a:highlight>
                  <a:srgbClr val="FFFFFF"/>
                </a:highlight>
              </a:rPr>
              <a:t>&lt;dfdl:format</a:t>
            </a:r>
            <a:r>
              <a:rPr lang="en-US" sz="400">
                <a:solidFill>
                  <a:srgbClr val="F5844C"/>
                </a:solidFill>
                <a:highlight>
                  <a:srgbClr val="FFFFFF"/>
                </a:highlight>
              </a:rPr>
              <a:t> ref</a:t>
            </a:r>
            <a:r>
              <a:rPr lang="en-US" sz="400">
                <a:solidFill>
                  <a:srgbClr val="FF8040"/>
                </a:solidFill>
                <a:highlight>
                  <a:srgbClr val="FFFFFF"/>
                </a:highlight>
              </a:rPr>
              <a:t>=</a:t>
            </a:r>
            <a:r>
              <a:rPr lang="en-US" sz="400">
                <a:solidFill>
                  <a:srgbClr val="993300"/>
                </a:solidFill>
                <a:highlight>
                  <a:srgbClr val="FFFFFF"/>
                </a:highlight>
              </a:rPr>
              <a:t>"default-dfdl-properties"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&lt;/xs:appinfo&gt;</a:t>
            </a:r>
            <a:br>
              <a:rPr lang="en-US" sz="400">
                <a:solidFill>
                  <a:srgbClr val="000000"/>
                </a:solidFill>
                <a:highlight>
                  <a:srgbClr val="FFFFFF"/>
                </a:highlight>
              </a:rPr>
            </a:br>
            <a:r>
              <a:rPr lang="en-US" sz="400">
                <a:solidFill>
                  <a:srgbClr val="003296"/>
                </a:solidFill>
                <a:highlight>
                  <a:srgbClr val="FFFFFF"/>
                </a:highlight>
              </a:rPr>
              <a:t>&lt;/xs:annotation&gt;</a:t>
            </a:r>
            <a:br>
              <a:rPr lang="en-US" sz="400">
                <a:solidFill>
                  <a:srgbClr val="000000"/>
                </a:solidFill>
                <a:highlight>
                  <a:srgbClr val="FFFFFF"/>
                </a:highlight>
              </a:rPr>
            </a:b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"two-addresses"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&lt;xs:complexType&gt;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&lt;xs:sequence</a:t>
            </a:r>
            <a:r>
              <a:rPr lang="en-US" sz="400">
                <a:solidFill>
                  <a:srgbClr val="F5844C"/>
                </a:solidFill>
                <a:highlight>
                  <a:srgbClr val="FFFFFF"/>
                </a:highlight>
              </a:rPr>
              <a:t> dfdl:hiddenGroupRef</a:t>
            </a:r>
            <a:r>
              <a:rPr lang="en-US" sz="400">
                <a:solidFill>
                  <a:srgbClr val="FF8040"/>
                </a:solidFill>
                <a:highlight>
                  <a:srgbClr val="FFFFFF"/>
                </a:highlight>
              </a:rPr>
              <a:t>=</a:t>
            </a:r>
            <a:r>
              <a:rPr lang="en-US" sz="400">
                <a:solidFill>
                  <a:srgbClr val="993300"/>
                </a:solidFill>
                <a:highlight>
                  <a:srgbClr val="FFFFFF"/>
                </a:highlight>
              </a:rPr>
              <a:t>"hidden_address1_Group"</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"address1"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"xs:string"</a:t>
            </a:r>
            <a:r>
              <a:rPr lang="en-US" sz="400">
                <a:solidFill>
                  <a:srgbClr val="F5844C"/>
                </a:solidFill>
                <a:highlight>
                  <a:srgbClr val="FFFFFF"/>
                </a:highlight>
              </a:rPr>
              <a:t> dfdl:inputValueCalc</a:t>
            </a:r>
            <a:r>
              <a:rPr lang="en-US" sz="400">
                <a:solidFill>
                  <a:srgbClr val="FF8040"/>
                </a:solidFill>
                <a:highlight>
                  <a:srgbClr val="FFFFFF"/>
                </a:highlight>
              </a:rPr>
              <a:t>=</a:t>
            </a:r>
            <a:r>
              <a:rPr lang="en-US" sz="400">
                <a:solidFill>
                  <a:srgbClr val="993300"/>
                </a:solidFill>
                <a:highlight>
                  <a:srgbClr val="FFFFFF"/>
                </a:highlight>
              </a:rPr>
              <a:t>'{</a:t>
            </a:r>
            <a:br>
              <a:rPr lang="en-US" sz="400">
                <a:solidFill>
                  <a:srgbClr val="000000"/>
                </a:solidFill>
                <a:highlight>
                  <a:srgbClr val="FFFFFF"/>
                </a:highlight>
              </a:rPr>
            </a:br>
            <a:r>
              <a:rPr lang="en-US" sz="400">
                <a:solidFill>
                  <a:srgbClr val="993300"/>
                </a:solidFill>
                <a:highlight>
                  <a:srgbClr val="FFFFFF"/>
                </a:highlight>
              </a:rPr>
              <a:t>fn:concat(xs:string(../Hidden_address1_byte2), xs:string(../Hidden_address1_byte1))}'</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a:t>
            </a:r>
            <a:r>
              <a:rPr lang="en-US" sz="400">
                <a:solidFill>
                  <a:srgbClr val="F5844C"/>
                </a:solidFill>
                <a:highlight>
                  <a:srgbClr val="FFFFFF"/>
                </a:highlight>
              </a:rPr>
              <a:t> dfdl:hiddenGroupRef</a:t>
            </a:r>
            <a:r>
              <a:rPr lang="en-US" sz="400">
                <a:solidFill>
                  <a:srgbClr val="FF8040"/>
                </a:solidFill>
                <a:highlight>
                  <a:srgbClr val="FFFFFF"/>
                </a:highlight>
              </a:rPr>
              <a:t>=</a:t>
            </a:r>
            <a:r>
              <a:rPr lang="en-US" sz="400">
                <a:solidFill>
                  <a:srgbClr val="993300"/>
                </a:solidFill>
                <a:highlight>
                  <a:srgbClr val="FFFFFF"/>
                </a:highlight>
              </a:rPr>
              <a:t>"hidden_address2_Group"</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"address2"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"xs:string"</a:t>
            </a:r>
            <a:r>
              <a:rPr lang="en-US" sz="400">
                <a:solidFill>
                  <a:srgbClr val="F5844C"/>
                </a:solidFill>
                <a:highlight>
                  <a:srgbClr val="FFFFFF"/>
                </a:highlight>
              </a:rPr>
              <a:t> dfdl:inputValueCalc</a:t>
            </a:r>
            <a:r>
              <a:rPr lang="en-US" sz="400">
                <a:solidFill>
                  <a:srgbClr val="FF8040"/>
                </a:solidFill>
                <a:highlight>
                  <a:srgbClr val="FFFFFF"/>
                </a:highlight>
              </a:rPr>
              <a:t>=</a:t>
            </a:r>
            <a:r>
              <a:rPr lang="en-US" sz="400">
                <a:solidFill>
                  <a:srgbClr val="993300"/>
                </a:solidFill>
                <a:highlight>
                  <a:srgbClr val="FFFFFF"/>
                </a:highlight>
              </a:rPr>
              <a:t>'{</a:t>
            </a:r>
            <a:br>
              <a:rPr lang="en-US" sz="400">
                <a:solidFill>
                  <a:srgbClr val="000000"/>
                </a:solidFill>
                <a:highlight>
                  <a:srgbClr val="FFFFFF"/>
                </a:highlight>
              </a:rPr>
            </a:br>
            <a:r>
              <a:rPr lang="en-US" sz="400">
                <a:solidFill>
                  <a:srgbClr val="993300"/>
                </a:solidFill>
                <a:highlight>
                  <a:srgbClr val="FFFFFF"/>
                </a:highlight>
              </a:rPr>
              <a:t>fn:concat(xs:string(../Hidden_address2_byte2), xs:string(../Hidden_address2_byte1))}'</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&lt;/xs:complexType&gt;</a:t>
            </a:r>
            <a:br>
              <a:rPr lang="en-US" sz="400">
                <a:solidFill>
                  <a:srgbClr val="000000"/>
                </a:solidFill>
                <a:highlight>
                  <a:srgbClr val="FFFFFF"/>
                </a:highlight>
              </a:rPr>
            </a:br>
            <a:r>
              <a:rPr lang="en-US" sz="400">
                <a:solidFill>
                  <a:srgbClr val="003296"/>
                </a:solidFill>
                <a:highlight>
                  <a:srgbClr val="FFFFFF"/>
                </a:highlight>
              </a:rPr>
              <a:t>&lt;/xs:element&gt;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&lt;xs:simpleType</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dfdl:length</a:t>
            </a:r>
            <a:r>
              <a:rPr lang="en-US" sz="400">
                <a:solidFill>
                  <a:srgbClr val="FF8040"/>
                </a:solidFill>
                <a:highlight>
                  <a:srgbClr val="FFFFFF"/>
                </a:highlight>
              </a:rPr>
              <a:t>=</a:t>
            </a:r>
            <a:r>
              <a:rPr lang="en-US" sz="400">
                <a:solidFill>
                  <a:srgbClr val="993300"/>
                </a:solidFill>
                <a:highlight>
                  <a:srgbClr val="FFFFFF"/>
                </a:highlight>
              </a:rPr>
              <a:t>"1"</a:t>
            </a:r>
            <a:r>
              <a:rPr lang="en-US" sz="400">
                <a:solidFill>
                  <a:srgbClr val="F5844C"/>
                </a:solidFill>
                <a:highlight>
                  <a:srgbClr val="FFFFFF"/>
                </a:highlight>
              </a:rPr>
              <a:t> dfdl:lengthKind</a:t>
            </a:r>
            <a:r>
              <a:rPr lang="en-US" sz="400">
                <a:solidFill>
                  <a:srgbClr val="FF8040"/>
                </a:solidFill>
                <a:highlight>
                  <a:srgbClr val="FFFFFF"/>
                </a:highlight>
              </a:rPr>
              <a:t>=</a:t>
            </a:r>
            <a:r>
              <a:rPr lang="en-US" sz="400">
                <a:solidFill>
                  <a:srgbClr val="993300"/>
                </a:solidFill>
                <a:highlight>
                  <a:srgbClr val="FFFFFF"/>
                </a:highlight>
              </a:rPr>
              <a:t>"explicit"</a:t>
            </a:r>
            <a:r>
              <a:rPr lang="en-US" sz="400">
                <a:solidFill>
                  <a:srgbClr val="F5844C"/>
                </a:solidFill>
                <a:highlight>
                  <a:srgbClr val="FFFFFF"/>
                </a:highlight>
              </a:rPr>
              <a:t> dfdl:lengthUnits</a:t>
            </a:r>
            <a:r>
              <a:rPr lang="en-US" sz="400">
                <a:solidFill>
                  <a:srgbClr val="FF8040"/>
                </a:solidFill>
                <a:highlight>
                  <a:srgbClr val="FFFFFF"/>
                </a:highlight>
              </a:rPr>
              <a:t>=</a:t>
            </a:r>
            <a:r>
              <a:rPr lang="en-US" sz="400">
                <a:solidFill>
                  <a:srgbClr val="993300"/>
                </a:solidFill>
                <a:highlight>
                  <a:srgbClr val="FFFFFF"/>
                </a:highlight>
              </a:rPr>
              <a:t>"bytes"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&lt;xs:restriction</a:t>
            </a:r>
            <a:r>
              <a:rPr lang="en-US" sz="400">
                <a:solidFill>
                  <a:srgbClr val="F5844C"/>
                </a:solidFill>
                <a:highlight>
                  <a:srgbClr val="FFFFFF"/>
                </a:highlight>
              </a:rPr>
              <a:t> base</a:t>
            </a:r>
            <a:r>
              <a:rPr lang="en-US" sz="400">
                <a:solidFill>
                  <a:srgbClr val="FF8040"/>
                </a:solidFill>
                <a:highlight>
                  <a:srgbClr val="FFFFFF"/>
                </a:highlight>
              </a:rPr>
              <a:t>=</a:t>
            </a:r>
            <a:r>
              <a:rPr lang="en-US" sz="400">
                <a:solidFill>
                  <a:srgbClr val="993300"/>
                </a:solidFill>
                <a:highlight>
                  <a:srgbClr val="FFFFFF"/>
                </a:highlight>
              </a:rPr>
              <a:t>"xs:hexBinary"</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&lt;/xs:simpleType&gt;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&lt;xs:group</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"hidden_address1_Group"</a:t>
            </a:r>
            <a:r>
              <a:rPr lang="en-US" sz="400">
                <a:solidFill>
                  <a:srgbClr val="000096"/>
                </a:solidFill>
                <a:highlight>
                  <a:srgbClr val="FFFFFF"/>
                </a:highlight>
              </a:rPr>
              <a:t>&gt;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"Hidden_address1_byte1"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xs:hexBinary(fn:substring(../address1, 3,2))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"Hidden_address1_byte2"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xs:hexBinary(fn:substring(../address1, 1,2))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&lt;/xs:group&gt;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&lt;xs:group</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"hidden_address2_Group"</a:t>
            </a:r>
            <a:r>
              <a:rPr lang="en-US" sz="400">
                <a:solidFill>
                  <a:srgbClr val="000096"/>
                </a:solidFill>
                <a:highlight>
                  <a:srgbClr val="FFFFFF"/>
                </a:highlight>
              </a:rPr>
              <a:t>&gt;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"Hidden_address2_byte1"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xs:hexBinary(fn:substring(../address2, 3,2))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"Hidden_address2_byte2"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xs:hexBinary(fn:substring(../address2, 1,2))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&lt;/xs:group&gt;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&lt;/xs:schema&gt;</a:t>
            </a:r>
            <a:br>
              <a:rPr lang="en-US" sz="400">
                <a:solidFill>
                  <a:srgbClr val="000000"/>
                </a:solidFill>
                <a:highlight>
                  <a:srgbClr val="FFFFFF"/>
                </a:highlight>
              </a:rPr>
            </a:br>
            <a:endParaRPr lang="en-US" sz="400">
              <a:solidFill>
                <a:srgbClr val="000000"/>
              </a:solidFill>
              <a:highlight>
                <a:srgbClr val="FFFFFF"/>
              </a:highlight>
            </a:endParaRPr>
          </a:p>
        </p:txBody>
      </p:sp>
      <p:sp>
        <p:nvSpPr>
          <p:cNvPr id="21" name="Rectangle 20">
            <a:extLst>
              <a:ext uri="{FF2B5EF4-FFF2-40B4-BE49-F238E27FC236}">
                <a16:creationId xmlns:a16="http://schemas.microsoft.com/office/drawing/2014/main" id="{0EFACBEF-4AA6-4AFE-8270-B8D14712C0E4}"/>
              </a:ext>
            </a:extLst>
          </p:cNvPr>
          <p:cNvSpPr/>
          <p:nvPr/>
        </p:nvSpPr>
        <p:spPr>
          <a:xfrm>
            <a:off x="7433175" y="3204772"/>
            <a:ext cx="3178591" cy="3046988"/>
          </a:xfrm>
          <a:prstGeom prst="rect">
            <a:avLst/>
          </a:prstGeom>
          <a:ln>
            <a:solidFill>
              <a:schemeClr val="tx1"/>
            </a:solidFill>
          </a:ln>
        </p:spPr>
        <p:txBody>
          <a:bodyPr wrap="square">
            <a:spAutoFit/>
          </a:bodyPr>
          <a:lstStyle/>
          <a:p>
            <a:r>
              <a:rPr lang="en-US" sz="400">
                <a:solidFill>
                  <a:srgbClr val="8B26C9"/>
                </a:solidFill>
                <a:highlight>
                  <a:srgbClr val="FFFFFF"/>
                </a:highlight>
              </a:rPr>
              <a:t>&lt;?xml version="1.0" encoding="UTF-8"?&gt;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&lt;xs:schema</a:t>
            </a:r>
            <a:r>
              <a:rPr lang="en-US" sz="400">
                <a:solidFill>
                  <a:srgbClr val="F5844C"/>
                </a:solidFill>
                <a:highlight>
                  <a:srgbClr val="FFFFFF"/>
                </a:highlight>
              </a:rPr>
              <a:t> </a:t>
            </a:r>
            <a:r>
              <a:rPr lang="en-US" sz="400">
                <a:solidFill>
                  <a:srgbClr val="0099CC"/>
                </a:solidFill>
                <a:highlight>
                  <a:srgbClr val="FFFFFF"/>
                </a:highlight>
              </a:rPr>
              <a:t>xmlns:xs</a:t>
            </a:r>
            <a:r>
              <a:rPr lang="en-US" sz="400">
                <a:solidFill>
                  <a:srgbClr val="FF8040"/>
                </a:solidFill>
                <a:highlight>
                  <a:srgbClr val="FFFFFF"/>
                </a:highlight>
              </a:rPr>
              <a:t>=</a:t>
            </a:r>
            <a:r>
              <a:rPr lang="en-US" sz="400">
                <a:solidFill>
                  <a:srgbClr val="993300"/>
                </a:solidFill>
                <a:highlight>
                  <a:srgbClr val="FFFFFF"/>
                </a:highlight>
              </a:rPr>
              <a:t>"http://www.w3.org/2001/XMLSchema"</a:t>
            </a:r>
            <a:br>
              <a:rPr lang="en-US" sz="400">
                <a:solidFill>
                  <a:srgbClr val="000000"/>
                </a:solidFill>
                <a:highlight>
                  <a:srgbClr val="FFFFFF"/>
                </a:highlight>
              </a:rPr>
            </a:br>
            <a:r>
              <a:rPr lang="en-US" sz="400">
                <a:solidFill>
                  <a:srgbClr val="0099CC"/>
                </a:solidFill>
                <a:highlight>
                  <a:srgbClr val="FFFFFF"/>
                </a:highlight>
              </a:rPr>
              <a:t>xmlns:dfdl</a:t>
            </a:r>
            <a:r>
              <a:rPr lang="en-US" sz="400">
                <a:solidFill>
                  <a:srgbClr val="FF8040"/>
                </a:solidFill>
                <a:highlight>
                  <a:srgbClr val="FFFFFF"/>
                </a:highlight>
              </a:rPr>
              <a:t>=</a:t>
            </a:r>
            <a:r>
              <a:rPr lang="en-US" sz="400">
                <a:solidFill>
                  <a:srgbClr val="993300"/>
                </a:solidFill>
                <a:highlight>
                  <a:srgbClr val="FFFFFF"/>
                </a:highlight>
              </a:rPr>
              <a:t>"http://www.ogf.org/dfdl/dfdl-1.0/"</a:t>
            </a:r>
            <a:br>
              <a:rPr lang="en-US" sz="400">
                <a:solidFill>
                  <a:srgbClr val="000000"/>
                </a:solidFill>
                <a:highlight>
                  <a:srgbClr val="FFFFFF"/>
                </a:highlight>
              </a:rPr>
            </a:br>
            <a:r>
              <a:rPr lang="en-US" sz="400">
                <a:solidFill>
                  <a:srgbClr val="0099CC"/>
                </a:solidFill>
                <a:highlight>
                  <a:srgbClr val="FFFFFF"/>
                </a:highlight>
              </a:rPr>
              <a:t>xmlns:fn</a:t>
            </a:r>
            <a:r>
              <a:rPr lang="en-US" sz="400">
                <a:solidFill>
                  <a:srgbClr val="FF8040"/>
                </a:solidFill>
                <a:highlight>
                  <a:srgbClr val="FFFFFF"/>
                </a:highlight>
              </a:rPr>
              <a:t>=</a:t>
            </a:r>
            <a:r>
              <a:rPr lang="en-US" sz="400">
                <a:solidFill>
                  <a:srgbClr val="993300"/>
                </a:solidFill>
                <a:highlight>
                  <a:srgbClr val="FFFFFF"/>
                </a:highlight>
              </a:rPr>
              <a:t>"http://www.w3.org/2005/xpath-functions"</a:t>
            </a:r>
            <a:br>
              <a:rPr lang="en-US" sz="400">
                <a:solidFill>
                  <a:srgbClr val="000000"/>
                </a:solidFill>
                <a:highlight>
                  <a:srgbClr val="FFFFFF"/>
                </a:highlight>
              </a:rPr>
            </a:br>
            <a:r>
              <a:rPr lang="en-US" sz="400">
                <a:solidFill>
                  <a:srgbClr val="F5844C"/>
                </a:solidFill>
                <a:highlight>
                  <a:srgbClr val="FFFFFF"/>
                </a:highlight>
              </a:rPr>
              <a:t>elementFormDefault</a:t>
            </a:r>
            <a:r>
              <a:rPr lang="en-US" sz="400">
                <a:solidFill>
                  <a:srgbClr val="FF8040"/>
                </a:solidFill>
                <a:highlight>
                  <a:srgbClr val="FFFFFF"/>
                </a:highlight>
              </a:rPr>
              <a:t>=</a:t>
            </a:r>
            <a:r>
              <a:rPr lang="en-US" sz="400">
                <a:solidFill>
                  <a:srgbClr val="993300"/>
                </a:solidFill>
                <a:highlight>
                  <a:srgbClr val="FFFFFF"/>
                </a:highlight>
              </a:rPr>
              <a:t>"qualified"</a:t>
            </a:r>
            <a:r>
              <a:rPr lang="en-US" sz="400">
                <a:solidFill>
                  <a:srgbClr val="000096"/>
                </a:solidFill>
                <a:highlight>
                  <a:srgbClr val="FFFFFF"/>
                </a:highlight>
              </a:rPr>
              <a: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&lt;xs:include</a:t>
            </a:r>
            <a:r>
              <a:rPr lang="en-US" sz="400">
                <a:solidFill>
                  <a:srgbClr val="F5844C"/>
                </a:solidFill>
                <a:highlight>
                  <a:srgbClr val="FFFFFF"/>
                </a:highlight>
              </a:rPr>
              <a:t> schemaLocation</a:t>
            </a:r>
            <a:r>
              <a:rPr lang="en-US" sz="400">
                <a:solidFill>
                  <a:srgbClr val="FF8040"/>
                </a:solidFill>
                <a:highlight>
                  <a:srgbClr val="FFFFFF"/>
                </a:highlight>
              </a:rPr>
              <a:t>=</a:t>
            </a:r>
            <a:r>
              <a:rPr lang="en-US" sz="400">
                <a:solidFill>
                  <a:srgbClr val="993300"/>
                </a:solidFill>
                <a:highlight>
                  <a:srgbClr val="FFFFFF"/>
                </a:highlight>
              </a:rPr>
              <a:t>"default-dfdl-properties/defaults.dfdl.xsd"</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&lt;xs:include</a:t>
            </a:r>
            <a:r>
              <a:rPr lang="en-US" sz="400">
                <a:solidFill>
                  <a:srgbClr val="F5844C"/>
                </a:solidFill>
                <a:highlight>
                  <a:srgbClr val="FFFFFF"/>
                </a:highlight>
              </a:rPr>
              <a:t> schemaLocation</a:t>
            </a:r>
            <a:r>
              <a:rPr lang="en-US" sz="400">
                <a:solidFill>
                  <a:srgbClr val="FF8040"/>
                </a:solidFill>
                <a:highlight>
                  <a:srgbClr val="FFFFFF"/>
                </a:highlight>
              </a:rPr>
              <a:t>=</a:t>
            </a:r>
            <a:r>
              <a:rPr lang="en-US" sz="400">
                <a:solidFill>
                  <a:srgbClr val="993300"/>
                </a:solidFill>
                <a:highlight>
                  <a:srgbClr val="FFFFFF"/>
                </a:highlight>
              </a:rPr>
              <a:t>"unsignedint-types.dfdl.xsd"</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&lt;xs:annotation&gt;</a:t>
            </a:r>
            <a:br>
              <a:rPr lang="en-US" sz="400">
                <a:solidFill>
                  <a:srgbClr val="000000"/>
                </a:solidFill>
                <a:highlight>
                  <a:srgbClr val="FFFFFF"/>
                </a:highlight>
              </a:rPr>
            </a:br>
            <a:r>
              <a:rPr lang="en-US" sz="400">
                <a:solidFill>
                  <a:srgbClr val="003296"/>
                </a:solidFill>
                <a:highlight>
                  <a:srgbClr val="FFFFFF"/>
                </a:highlight>
              </a:rPr>
              <a:t>&lt;xs:appinfo</a:t>
            </a:r>
            <a:r>
              <a:rPr lang="en-US" sz="400">
                <a:solidFill>
                  <a:srgbClr val="F5844C"/>
                </a:solidFill>
                <a:highlight>
                  <a:srgbClr val="FFFFFF"/>
                </a:highlight>
              </a:rPr>
              <a:t> source</a:t>
            </a:r>
            <a:r>
              <a:rPr lang="en-US" sz="400">
                <a:solidFill>
                  <a:srgbClr val="FF8040"/>
                </a:solidFill>
                <a:highlight>
                  <a:srgbClr val="FFFFFF"/>
                </a:highlight>
              </a:rPr>
              <a:t>=</a:t>
            </a:r>
            <a:r>
              <a:rPr lang="en-US" sz="400">
                <a:solidFill>
                  <a:srgbClr val="993300"/>
                </a:solidFill>
                <a:highlight>
                  <a:srgbClr val="FFFFFF"/>
                </a:highlight>
              </a:rPr>
              <a:t>"http://www.ogf.org/dfdl/"</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0096"/>
                </a:solidFill>
                <a:highlight>
                  <a:srgbClr val="FFFFFF"/>
                </a:highlight>
              </a:rPr>
              <a:t>&lt;dfdl:format</a:t>
            </a:r>
            <a:r>
              <a:rPr lang="en-US" sz="400">
                <a:solidFill>
                  <a:srgbClr val="F5844C"/>
                </a:solidFill>
                <a:highlight>
                  <a:srgbClr val="FFFFFF"/>
                </a:highlight>
              </a:rPr>
              <a:t> ref</a:t>
            </a:r>
            <a:r>
              <a:rPr lang="en-US" sz="400">
                <a:solidFill>
                  <a:srgbClr val="FF8040"/>
                </a:solidFill>
                <a:highlight>
                  <a:srgbClr val="FFFFFF"/>
                </a:highlight>
              </a:rPr>
              <a:t>=</a:t>
            </a:r>
            <a:r>
              <a:rPr lang="en-US" sz="400">
                <a:solidFill>
                  <a:srgbClr val="993300"/>
                </a:solidFill>
                <a:highlight>
                  <a:srgbClr val="FFFFFF"/>
                </a:highlight>
              </a:rPr>
              <a:t>"default-dfdl-properties"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&lt;/xs:appinfo&gt;</a:t>
            </a:r>
            <a:br>
              <a:rPr lang="en-US" sz="400">
                <a:solidFill>
                  <a:srgbClr val="000000"/>
                </a:solidFill>
                <a:highlight>
                  <a:srgbClr val="FFFFFF"/>
                </a:highlight>
              </a:rPr>
            </a:br>
            <a:r>
              <a:rPr lang="en-US" sz="400">
                <a:solidFill>
                  <a:srgbClr val="003296"/>
                </a:solidFill>
                <a:highlight>
                  <a:srgbClr val="FFFFFF"/>
                </a:highlight>
              </a:rPr>
              <a:t>&lt;/xs:annotation&gt;</a:t>
            </a:r>
            <a:br>
              <a:rPr lang="en-US" sz="400">
                <a:solidFill>
                  <a:srgbClr val="000000"/>
                </a:solidFill>
                <a:highlight>
                  <a:srgbClr val="FFFFFF"/>
                </a:highlight>
              </a:rPr>
            </a:b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"two-addresses"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&lt;xs:complexType&gt;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&lt;xs:sequence</a:t>
            </a:r>
            <a:r>
              <a:rPr lang="en-US" sz="400">
                <a:solidFill>
                  <a:srgbClr val="F5844C"/>
                </a:solidFill>
                <a:highlight>
                  <a:srgbClr val="FFFFFF"/>
                </a:highlight>
              </a:rPr>
              <a:t> dfdl:hiddenGroupRef</a:t>
            </a:r>
            <a:r>
              <a:rPr lang="en-US" sz="400">
                <a:solidFill>
                  <a:srgbClr val="FF8040"/>
                </a:solidFill>
                <a:highlight>
                  <a:srgbClr val="FFFFFF"/>
                </a:highlight>
              </a:rPr>
              <a:t>=</a:t>
            </a:r>
            <a:r>
              <a:rPr lang="en-US" sz="400">
                <a:solidFill>
                  <a:srgbClr val="993300"/>
                </a:solidFill>
                <a:highlight>
                  <a:srgbClr val="FFFFFF"/>
                </a:highlight>
              </a:rPr>
              <a:t>"hidden_address1_Group"</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"address1"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"xs:string"</a:t>
            </a:r>
            <a:r>
              <a:rPr lang="en-US" sz="400">
                <a:solidFill>
                  <a:srgbClr val="F5844C"/>
                </a:solidFill>
                <a:highlight>
                  <a:srgbClr val="FFFFFF"/>
                </a:highlight>
              </a:rPr>
              <a:t> dfdl:inputValueCalc</a:t>
            </a:r>
            <a:r>
              <a:rPr lang="en-US" sz="400">
                <a:solidFill>
                  <a:srgbClr val="FF8040"/>
                </a:solidFill>
                <a:highlight>
                  <a:srgbClr val="FFFFFF"/>
                </a:highlight>
              </a:rPr>
              <a:t>=</a:t>
            </a:r>
            <a:r>
              <a:rPr lang="en-US" sz="400">
                <a:solidFill>
                  <a:srgbClr val="993300"/>
                </a:solidFill>
                <a:highlight>
                  <a:srgbClr val="FFFFFF"/>
                </a:highlight>
              </a:rPr>
              <a:t>'{</a:t>
            </a:r>
            <a:br>
              <a:rPr lang="en-US" sz="400">
                <a:solidFill>
                  <a:srgbClr val="000000"/>
                </a:solidFill>
                <a:highlight>
                  <a:srgbClr val="FFFFFF"/>
                </a:highlight>
              </a:rPr>
            </a:br>
            <a:r>
              <a:rPr lang="en-US" sz="400">
                <a:solidFill>
                  <a:srgbClr val="993300"/>
                </a:solidFill>
                <a:highlight>
                  <a:srgbClr val="FFFFFF"/>
                </a:highlight>
              </a:rPr>
              <a:t>fn:concat(xs:string(../Hidden_address1_byte2), xs:string(../Hidden_address1_byte1))}'</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a:t>
            </a:r>
            <a:r>
              <a:rPr lang="en-US" sz="400">
                <a:solidFill>
                  <a:srgbClr val="F5844C"/>
                </a:solidFill>
                <a:highlight>
                  <a:srgbClr val="FFFFFF"/>
                </a:highlight>
              </a:rPr>
              <a:t> dfdl:hiddenGroupRef</a:t>
            </a:r>
            <a:r>
              <a:rPr lang="en-US" sz="400">
                <a:solidFill>
                  <a:srgbClr val="FF8040"/>
                </a:solidFill>
                <a:highlight>
                  <a:srgbClr val="FFFFFF"/>
                </a:highlight>
              </a:rPr>
              <a:t>=</a:t>
            </a:r>
            <a:r>
              <a:rPr lang="en-US" sz="400">
                <a:solidFill>
                  <a:srgbClr val="993300"/>
                </a:solidFill>
                <a:highlight>
                  <a:srgbClr val="FFFFFF"/>
                </a:highlight>
              </a:rPr>
              <a:t>"hidden_address2_Group"</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"address2"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"xs:string"</a:t>
            </a:r>
            <a:r>
              <a:rPr lang="en-US" sz="400">
                <a:solidFill>
                  <a:srgbClr val="F5844C"/>
                </a:solidFill>
                <a:highlight>
                  <a:srgbClr val="FFFFFF"/>
                </a:highlight>
              </a:rPr>
              <a:t> dfdl:inputValueCalc</a:t>
            </a:r>
            <a:r>
              <a:rPr lang="en-US" sz="400">
                <a:solidFill>
                  <a:srgbClr val="FF8040"/>
                </a:solidFill>
                <a:highlight>
                  <a:srgbClr val="FFFFFF"/>
                </a:highlight>
              </a:rPr>
              <a:t>=</a:t>
            </a:r>
            <a:r>
              <a:rPr lang="en-US" sz="400">
                <a:solidFill>
                  <a:srgbClr val="993300"/>
                </a:solidFill>
                <a:highlight>
                  <a:srgbClr val="FFFFFF"/>
                </a:highlight>
              </a:rPr>
              <a:t>'{</a:t>
            </a:r>
            <a:br>
              <a:rPr lang="en-US" sz="400">
                <a:solidFill>
                  <a:srgbClr val="000000"/>
                </a:solidFill>
                <a:highlight>
                  <a:srgbClr val="FFFFFF"/>
                </a:highlight>
              </a:rPr>
            </a:br>
            <a:r>
              <a:rPr lang="en-US" sz="400">
                <a:solidFill>
                  <a:srgbClr val="993300"/>
                </a:solidFill>
                <a:highlight>
                  <a:srgbClr val="FFFFFF"/>
                </a:highlight>
              </a:rPr>
              <a:t>fn:concat(xs:string(../Hidden_address2_byte2), xs:string(../Hidden_address2_byte1))}'</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&lt;/xs:complexType&gt;</a:t>
            </a:r>
            <a:br>
              <a:rPr lang="en-US" sz="400">
                <a:solidFill>
                  <a:srgbClr val="000000"/>
                </a:solidFill>
                <a:highlight>
                  <a:srgbClr val="FFFFFF"/>
                </a:highlight>
              </a:rPr>
            </a:br>
            <a:r>
              <a:rPr lang="en-US" sz="400">
                <a:solidFill>
                  <a:srgbClr val="003296"/>
                </a:solidFill>
                <a:highlight>
                  <a:srgbClr val="FFFFFF"/>
                </a:highlight>
              </a:rPr>
              <a:t>&lt;/xs:element&gt;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&lt;xs:simpleType</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dfdl:length</a:t>
            </a:r>
            <a:r>
              <a:rPr lang="en-US" sz="400">
                <a:solidFill>
                  <a:srgbClr val="FF8040"/>
                </a:solidFill>
                <a:highlight>
                  <a:srgbClr val="FFFFFF"/>
                </a:highlight>
              </a:rPr>
              <a:t>=</a:t>
            </a:r>
            <a:r>
              <a:rPr lang="en-US" sz="400">
                <a:solidFill>
                  <a:srgbClr val="993300"/>
                </a:solidFill>
                <a:highlight>
                  <a:srgbClr val="FFFFFF"/>
                </a:highlight>
              </a:rPr>
              <a:t>"1"</a:t>
            </a:r>
            <a:r>
              <a:rPr lang="en-US" sz="400">
                <a:solidFill>
                  <a:srgbClr val="F5844C"/>
                </a:solidFill>
                <a:highlight>
                  <a:srgbClr val="FFFFFF"/>
                </a:highlight>
              </a:rPr>
              <a:t> dfdl:lengthKind</a:t>
            </a:r>
            <a:r>
              <a:rPr lang="en-US" sz="400">
                <a:solidFill>
                  <a:srgbClr val="FF8040"/>
                </a:solidFill>
                <a:highlight>
                  <a:srgbClr val="FFFFFF"/>
                </a:highlight>
              </a:rPr>
              <a:t>=</a:t>
            </a:r>
            <a:r>
              <a:rPr lang="en-US" sz="400">
                <a:solidFill>
                  <a:srgbClr val="993300"/>
                </a:solidFill>
                <a:highlight>
                  <a:srgbClr val="FFFFFF"/>
                </a:highlight>
              </a:rPr>
              <a:t>"explicit"</a:t>
            </a:r>
            <a:r>
              <a:rPr lang="en-US" sz="400">
                <a:solidFill>
                  <a:srgbClr val="F5844C"/>
                </a:solidFill>
                <a:highlight>
                  <a:srgbClr val="FFFFFF"/>
                </a:highlight>
              </a:rPr>
              <a:t> dfdl:lengthUnits</a:t>
            </a:r>
            <a:r>
              <a:rPr lang="en-US" sz="400">
                <a:solidFill>
                  <a:srgbClr val="FF8040"/>
                </a:solidFill>
                <a:highlight>
                  <a:srgbClr val="FFFFFF"/>
                </a:highlight>
              </a:rPr>
              <a:t>=</a:t>
            </a:r>
            <a:r>
              <a:rPr lang="en-US" sz="400">
                <a:solidFill>
                  <a:srgbClr val="993300"/>
                </a:solidFill>
                <a:highlight>
                  <a:srgbClr val="FFFFFF"/>
                </a:highlight>
              </a:rPr>
              <a:t>"bytes"</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&lt;xs:restriction</a:t>
            </a:r>
            <a:r>
              <a:rPr lang="en-US" sz="400">
                <a:solidFill>
                  <a:srgbClr val="F5844C"/>
                </a:solidFill>
                <a:highlight>
                  <a:srgbClr val="FFFFFF"/>
                </a:highlight>
              </a:rPr>
              <a:t> base</a:t>
            </a:r>
            <a:r>
              <a:rPr lang="en-US" sz="400">
                <a:solidFill>
                  <a:srgbClr val="FF8040"/>
                </a:solidFill>
                <a:highlight>
                  <a:srgbClr val="FFFFFF"/>
                </a:highlight>
              </a:rPr>
              <a:t>=</a:t>
            </a:r>
            <a:r>
              <a:rPr lang="en-US" sz="400">
                <a:solidFill>
                  <a:srgbClr val="993300"/>
                </a:solidFill>
                <a:highlight>
                  <a:srgbClr val="FFFFFF"/>
                </a:highlight>
              </a:rPr>
              <a:t>"xs:hexBinary"</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&lt;/xs:simpleType&gt;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&lt;xs:group</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"hidden_address1_Group"</a:t>
            </a:r>
            <a:r>
              <a:rPr lang="en-US" sz="400">
                <a:solidFill>
                  <a:srgbClr val="000096"/>
                </a:solidFill>
                <a:highlight>
                  <a:srgbClr val="FFFFFF"/>
                </a:highlight>
              </a:rPr>
              <a:t>&gt;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"Hidden_address1_byte1"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xs:hexBinary(fn:substring(../address1, 3,2))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"Hidden_address1_byte2"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xs:hexBinary(fn:substring(../address1, 1,2))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&lt;/xs:group&gt;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&lt;xs:group</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"hidden_address2_Group"</a:t>
            </a:r>
            <a:r>
              <a:rPr lang="en-US" sz="400">
                <a:solidFill>
                  <a:srgbClr val="000096"/>
                </a:solidFill>
                <a:highlight>
                  <a:srgbClr val="FFFFFF"/>
                </a:highlight>
              </a:rPr>
              <a:t>&gt;</a:t>
            </a:r>
            <a:r>
              <a:rPr lang="en-US" sz="400">
                <a:solidFill>
                  <a:srgbClr val="000000"/>
                </a:solidFill>
                <a:highlight>
                  <a:srgbClr val="FFFFFF"/>
                </a:highlight>
              </a:rPr>
              <a:t> </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"Hidden_address2_byte1"</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xs:hexBinary(fn:substring(../address2, 3,2))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&lt;xs:element</a:t>
            </a:r>
            <a:r>
              <a:rPr lang="en-US" sz="400">
                <a:solidFill>
                  <a:srgbClr val="F5844C"/>
                </a:solidFill>
                <a:highlight>
                  <a:srgbClr val="FFFFFF"/>
                </a:highlight>
              </a:rPr>
              <a:t> name</a:t>
            </a:r>
            <a:r>
              <a:rPr lang="en-US" sz="400">
                <a:solidFill>
                  <a:srgbClr val="FF8040"/>
                </a:solidFill>
                <a:highlight>
                  <a:srgbClr val="FFFFFF"/>
                </a:highlight>
              </a:rPr>
              <a:t>=</a:t>
            </a:r>
            <a:r>
              <a:rPr lang="en-US" sz="400">
                <a:solidFill>
                  <a:srgbClr val="993300"/>
                </a:solidFill>
                <a:highlight>
                  <a:srgbClr val="FFFFFF"/>
                </a:highlight>
              </a:rPr>
              <a:t>"Hidden_address2_byte2"</a:t>
            </a:r>
            <a:r>
              <a:rPr lang="en-US" sz="400">
                <a:solidFill>
                  <a:srgbClr val="F5844C"/>
                </a:solidFill>
                <a:highlight>
                  <a:srgbClr val="FFFFFF"/>
                </a:highlight>
              </a:rPr>
              <a:t> type</a:t>
            </a:r>
            <a:r>
              <a:rPr lang="en-US" sz="400">
                <a:solidFill>
                  <a:srgbClr val="FF8040"/>
                </a:solidFill>
                <a:highlight>
                  <a:srgbClr val="FFFFFF"/>
                </a:highlight>
              </a:rPr>
              <a:t>=</a:t>
            </a:r>
            <a:r>
              <a:rPr lang="en-US" sz="400">
                <a:solidFill>
                  <a:srgbClr val="993300"/>
                </a:solidFill>
                <a:highlight>
                  <a:srgbClr val="FFFFFF"/>
                </a:highlight>
              </a:rPr>
              <a:t>"hexBinary1"</a:t>
            </a:r>
            <a:r>
              <a:rPr lang="en-US" sz="400">
                <a:solidFill>
                  <a:srgbClr val="F5844C"/>
                </a:solidFill>
                <a:highlight>
                  <a:srgbClr val="FFFFFF"/>
                </a:highlight>
              </a:rPr>
              <a:t> dfdl:outputValueCalc</a:t>
            </a:r>
            <a:r>
              <a:rPr lang="en-US" sz="400">
                <a:solidFill>
                  <a:srgbClr val="FF8040"/>
                </a:solidFill>
                <a:highlight>
                  <a:srgbClr val="FFFFFF"/>
                </a:highlight>
              </a:rPr>
              <a:t>=</a:t>
            </a:r>
            <a:r>
              <a:rPr lang="en-US" sz="400">
                <a:solidFill>
                  <a:srgbClr val="993300"/>
                </a:solidFill>
                <a:highlight>
                  <a:srgbClr val="FFFFFF"/>
                </a:highlight>
              </a:rPr>
              <a:t>'{ xs:hexBinary(fn:substring(../address2, 1,2)) }'</a:t>
            </a:r>
            <a:r>
              <a:rPr lang="en-US" sz="400">
                <a:solidFill>
                  <a:srgbClr val="F5844C"/>
                </a:solidFill>
                <a:highlight>
                  <a:srgbClr val="FFFFFF"/>
                </a:highlight>
              </a:rPr>
              <a:t> </a:t>
            </a:r>
            <a:r>
              <a:rPr lang="en-US" sz="400">
                <a:solidFill>
                  <a:srgbClr val="000096"/>
                </a:solidFill>
                <a:highlight>
                  <a:srgbClr val="FFFFFF"/>
                </a:highlight>
              </a:rPr>
              <a:t>/&gt;</a:t>
            </a:r>
            <a:br>
              <a:rPr lang="en-US" sz="400">
                <a:solidFill>
                  <a:srgbClr val="000000"/>
                </a:solidFill>
                <a:highlight>
                  <a:srgbClr val="FFFFFF"/>
                </a:highlight>
              </a:rPr>
            </a:br>
            <a:r>
              <a:rPr lang="en-US" sz="400">
                <a:solidFill>
                  <a:srgbClr val="003296"/>
                </a:solidFill>
                <a:highlight>
                  <a:srgbClr val="FFFFFF"/>
                </a:highlight>
              </a:rPr>
              <a:t>&lt;/xs:sequence&gt;</a:t>
            </a:r>
            <a:br>
              <a:rPr lang="en-US" sz="400">
                <a:solidFill>
                  <a:srgbClr val="000000"/>
                </a:solidFill>
                <a:highlight>
                  <a:srgbClr val="FFFFFF"/>
                </a:highlight>
              </a:rPr>
            </a:br>
            <a:r>
              <a:rPr lang="en-US" sz="400">
                <a:solidFill>
                  <a:srgbClr val="003296"/>
                </a:solidFill>
                <a:highlight>
                  <a:srgbClr val="FFFFFF"/>
                </a:highlight>
              </a:rPr>
              <a:t>&lt;/xs:group&gt;</a:t>
            </a:r>
            <a:br>
              <a:rPr lang="en-US" sz="400">
                <a:solidFill>
                  <a:srgbClr val="000000"/>
                </a:solidFill>
                <a:highlight>
                  <a:srgbClr val="FFFFFF"/>
                </a:highlight>
              </a:rPr>
            </a:br>
            <a:br>
              <a:rPr lang="en-US" sz="400">
                <a:solidFill>
                  <a:srgbClr val="000000"/>
                </a:solidFill>
                <a:highlight>
                  <a:srgbClr val="FFFFFF"/>
                </a:highlight>
              </a:rPr>
            </a:br>
            <a:r>
              <a:rPr lang="en-US" sz="400">
                <a:solidFill>
                  <a:srgbClr val="003296"/>
                </a:solidFill>
                <a:highlight>
                  <a:srgbClr val="FFFFFF"/>
                </a:highlight>
              </a:rPr>
              <a:t>&lt;/xs:schema&gt;</a:t>
            </a:r>
            <a:br>
              <a:rPr lang="en-US" sz="400">
                <a:solidFill>
                  <a:srgbClr val="000000"/>
                </a:solidFill>
                <a:highlight>
                  <a:srgbClr val="FFFFFF"/>
                </a:highlight>
              </a:rPr>
            </a:br>
            <a:endParaRPr lang="en-US" sz="400">
              <a:solidFill>
                <a:srgbClr val="000000"/>
              </a:solidFill>
              <a:highlight>
                <a:srgbClr val="FFFFFF"/>
              </a:highlight>
            </a:endParaRPr>
          </a:p>
        </p:txBody>
      </p:sp>
      <p:sp>
        <p:nvSpPr>
          <p:cNvPr id="22" name="Rectangle 21">
            <a:extLst>
              <a:ext uri="{FF2B5EF4-FFF2-40B4-BE49-F238E27FC236}">
                <a16:creationId xmlns:a16="http://schemas.microsoft.com/office/drawing/2014/main" id="{3D067128-AB38-4EEE-B871-E8D640C39C04}"/>
              </a:ext>
            </a:extLst>
          </p:cNvPr>
          <p:cNvSpPr/>
          <p:nvPr/>
        </p:nvSpPr>
        <p:spPr>
          <a:xfrm>
            <a:off x="1965281" y="6251760"/>
            <a:ext cx="2334678" cy="369332"/>
          </a:xfrm>
          <a:prstGeom prst="rect">
            <a:avLst/>
          </a:prstGeom>
        </p:spPr>
        <p:txBody>
          <a:bodyPr wrap="none">
            <a:spAutoFit/>
          </a:bodyPr>
          <a:lstStyle/>
          <a:p>
            <a:r>
              <a:rPr lang="en-US"/>
              <a:t>two-addresses.dfdl.xsd</a:t>
            </a:r>
          </a:p>
        </p:txBody>
      </p:sp>
      <p:sp>
        <p:nvSpPr>
          <p:cNvPr id="23" name="Rectangle 22">
            <a:extLst>
              <a:ext uri="{FF2B5EF4-FFF2-40B4-BE49-F238E27FC236}">
                <a16:creationId xmlns:a16="http://schemas.microsoft.com/office/drawing/2014/main" id="{3F81C40B-AF2F-4FFE-9168-375B0BE8A54A}"/>
              </a:ext>
            </a:extLst>
          </p:cNvPr>
          <p:cNvSpPr/>
          <p:nvPr/>
        </p:nvSpPr>
        <p:spPr>
          <a:xfrm>
            <a:off x="7765059" y="6251760"/>
            <a:ext cx="2334678" cy="369332"/>
          </a:xfrm>
          <a:prstGeom prst="rect">
            <a:avLst/>
          </a:prstGeom>
        </p:spPr>
        <p:txBody>
          <a:bodyPr wrap="none">
            <a:spAutoFit/>
          </a:bodyPr>
          <a:lstStyle/>
          <a:p>
            <a:r>
              <a:rPr lang="en-US"/>
              <a:t>two-addresses.dfdl.xsd</a:t>
            </a:r>
          </a:p>
        </p:txBody>
      </p:sp>
    </p:spTree>
    <p:extLst>
      <p:ext uri="{BB962C8B-B14F-4D97-AF65-F5344CB8AC3E}">
        <p14:creationId xmlns:p14="http://schemas.microsoft.com/office/powerpoint/2010/main" val="10494351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7FD261-C1F8-4518-BB3C-1AB6B6F0A9DB}"/>
              </a:ext>
            </a:extLst>
          </p:cNvPr>
          <p:cNvSpPr/>
          <p:nvPr/>
        </p:nvSpPr>
        <p:spPr>
          <a:xfrm>
            <a:off x="2614046" y="173512"/>
            <a:ext cx="6963907" cy="6370975"/>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"two-addresses"</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"hidden_address1_Group"</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"address1"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dfdl:inputValueCalc</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993300"/>
                </a:solidFill>
                <a:highlight>
                  <a:srgbClr val="FFFFFF"/>
                </a:highlight>
              </a:rPr>
              <a:t>                    fn:concat(xs:string(../Hidden_address1_byte2), xs:string(../Hidden_address1_byte1))}'</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"hidden_address2_Group"</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"address2"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dfdl:inputValueCalc</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993300"/>
                </a:solidFill>
                <a:highlight>
                  <a:srgbClr val="FFFFFF"/>
                </a:highlight>
              </a:rPr>
              <a:t>                    fn:concat(xs:string(../Hidden_address2_byte2), xs:string(../Hidden_address2_byte1))}'</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&lt;xs:simpleType</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"bytes"</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"xs:hexBinary"</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3296"/>
                </a:solidFill>
                <a:highlight>
                  <a:srgbClr val="FFFFFF"/>
                </a:highlight>
              </a:rPr>
              <a:t>&lt;/xs:simpleType&gt;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&lt;xs:group</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"hidden_address1_Group"</a:t>
            </a:r>
            <a:r>
              <a:rPr lang="en-US" sz="1200">
                <a:solidFill>
                  <a:srgbClr val="000096"/>
                </a:solidFill>
                <a:highlight>
                  <a:srgbClr val="FFFFFF"/>
                </a:highlight>
              </a:rPr>
              <a:t>&gt;</a:t>
            </a:r>
            <a:r>
              <a:rPr lang="en-US" sz="1200">
                <a:solidFill>
                  <a:srgbClr val="000000"/>
                </a:solidFill>
                <a:highlight>
                  <a:srgbClr val="FFFFFF"/>
                </a:highlight>
              </a:rPr>
              <a:t> </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"Hidden_address1_byte1"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xs:hexBinary(fn:substring(../address1, 3,2))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"Hidden_address1_byte2"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xs:hexBinary(fn:substring(../address1, 1,2))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3296"/>
                </a:solidFill>
                <a:highlight>
                  <a:srgbClr val="FFFFFF"/>
                </a:highlight>
              </a:rPr>
              <a:t>&lt;/xs:group&gt;</a:t>
            </a:r>
            <a:br>
              <a:rPr lang="en-US" sz="1200">
                <a:solidFill>
                  <a:srgbClr val="000000"/>
                </a:solidFill>
                <a:highlight>
                  <a:srgbClr val="FFFFFF"/>
                </a:highlight>
              </a:rPr>
            </a:br>
            <a:br>
              <a:rPr lang="en-US" sz="1200">
                <a:solidFill>
                  <a:srgbClr val="000000"/>
                </a:solidFill>
                <a:highlight>
                  <a:srgbClr val="FFFFFF"/>
                </a:highlight>
              </a:rPr>
            </a:br>
            <a:r>
              <a:rPr lang="en-US" sz="1200">
                <a:solidFill>
                  <a:srgbClr val="003296"/>
                </a:solidFill>
                <a:highlight>
                  <a:srgbClr val="FFFFFF"/>
                </a:highlight>
              </a:rPr>
              <a:t>&lt;xs:group</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"hidden_address2_Group"</a:t>
            </a:r>
            <a:r>
              <a:rPr lang="en-US" sz="1200">
                <a:solidFill>
                  <a:srgbClr val="000096"/>
                </a:solidFill>
                <a:highlight>
                  <a:srgbClr val="FFFFFF"/>
                </a:highlight>
              </a:rPr>
              <a:t>&gt;</a:t>
            </a:r>
            <a:r>
              <a:rPr lang="en-US" sz="1200">
                <a:solidFill>
                  <a:srgbClr val="000000"/>
                </a:solidFill>
                <a:highlight>
                  <a:srgbClr val="FFFFFF"/>
                </a:highlight>
              </a:rPr>
              <a:t> </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"Hidden_address2_byte1"</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xs:hexBinary(fn:substring(../address2, 3,2))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"Hidden_address2_byte2"</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"hexBinary1"</a:t>
            </a:r>
            <a:r>
              <a:rPr lang="en-US" sz="1200">
                <a:solidFill>
                  <a:srgbClr val="F5844C"/>
                </a:solidFill>
                <a:highlight>
                  <a:srgbClr val="FFFFFF"/>
                </a:highlight>
              </a:rPr>
              <a:t> dfdl:outputValueCalc</a:t>
            </a:r>
            <a:r>
              <a:rPr lang="en-US" sz="1200">
                <a:solidFill>
                  <a:srgbClr val="FF8040"/>
                </a:solidFill>
                <a:highlight>
                  <a:srgbClr val="FFFFFF"/>
                </a:highlight>
              </a:rPr>
              <a:t>=</a:t>
            </a:r>
            <a:r>
              <a:rPr lang="en-US" sz="1200">
                <a:solidFill>
                  <a:srgbClr val="993300"/>
                </a:solidFill>
                <a:highlight>
                  <a:srgbClr val="FFFFFF"/>
                </a:highlight>
              </a:rPr>
              <a:t>‘{ </a:t>
            </a:r>
          </a:p>
          <a:p>
            <a:r>
              <a:rPr lang="en-US" sz="1200">
                <a:solidFill>
                  <a:srgbClr val="993300"/>
                </a:solidFill>
                <a:highlight>
                  <a:srgbClr val="FFFFFF"/>
                </a:highlight>
              </a:rPr>
              <a:t>	xs:hexBinary(fn:substring(../address2, 1,2)) }'</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3296"/>
                </a:solidFill>
                <a:highlight>
                  <a:srgbClr val="FFFFFF"/>
                </a:highlight>
              </a:rPr>
              <a:t>&lt;/xs:group&gt;</a:t>
            </a:r>
            <a:endParaRPr lang="en-US" sz="1200">
              <a:solidFill>
                <a:srgbClr val="000000"/>
              </a:solidFill>
              <a:highlight>
                <a:srgbClr val="FFFFFF"/>
              </a:highlight>
            </a:endParaRPr>
          </a:p>
        </p:txBody>
      </p:sp>
      <p:cxnSp>
        <p:nvCxnSpPr>
          <p:cNvPr id="4" name="Straight Arrow Connector 3">
            <a:extLst>
              <a:ext uri="{FF2B5EF4-FFF2-40B4-BE49-F238E27FC236}">
                <a16:creationId xmlns:a16="http://schemas.microsoft.com/office/drawing/2014/main" id="{217B6C02-BC07-49CD-95D7-0AF29DDE2FC5}"/>
              </a:ext>
            </a:extLst>
          </p:cNvPr>
          <p:cNvCxnSpPr>
            <a:cxnSpLocks/>
          </p:cNvCxnSpPr>
          <p:nvPr/>
        </p:nvCxnSpPr>
        <p:spPr>
          <a:xfrm flipV="1">
            <a:off x="2076773" y="3970150"/>
            <a:ext cx="604434" cy="462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67B8035-1D95-4FA3-9ACA-81F6D4257C13}"/>
              </a:ext>
            </a:extLst>
          </p:cNvPr>
          <p:cNvCxnSpPr>
            <a:cxnSpLocks/>
          </p:cNvCxnSpPr>
          <p:nvPr/>
        </p:nvCxnSpPr>
        <p:spPr>
          <a:xfrm>
            <a:off x="2045776" y="4448014"/>
            <a:ext cx="635431" cy="8627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A4ABEA4-8564-4C19-B04E-1F081F977E27}"/>
              </a:ext>
            </a:extLst>
          </p:cNvPr>
          <p:cNvSpPr txBox="1"/>
          <p:nvPr/>
        </p:nvSpPr>
        <p:spPr>
          <a:xfrm>
            <a:off x="495945" y="4076054"/>
            <a:ext cx="1720312" cy="2308324"/>
          </a:xfrm>
          <a:prstGeom prst="rect">
            <a:avLst/>
          </a:prstGeom>
          <a:noFill/>
        </p:spPr>
        <p:txBody>
          <a:bodyPr wrap="square" rtlCol="0">
            <a:spAutoFit/>
          </a:bodyPr>
          <a:lstStyle/>
          <a:p>
            <a:r>
              <a:rPr lang="en-US"/>
              <a:t>Every time we have two bytes that we want reversed, we must create a new group. That’s not scalable!</a:t>
            </a:r>
          </a:p>
        </p:txBody>
      </p:sp>
      <p:sp>
        <p:nvSpPr>
          <p:cNvPr id="8" name="Rectangle 7">
            <a:extLst>
              <a:ext uri="{FF2B5EF4-FFF2-40B4-BE49-F238E27FC236}">
                <a16:creationId xmlns:a16="http://schemas.microsoft.com/office/drawing/2014/main" id="{1E8F4031-AA2C-4BFD-A40A-B0ACAD892CB9}"/>
              </a:ext>
            </a:extLst>
          </p:cNvPr>
          <p:cNvSpPr/>
          <p:nvPr/>
        </p:nvSpPr>
        <p:spPr>
          <a:xfrm>
            <a:off x="2681208" y="3285641"/>
            <a:ext cx="5951349" cy="15188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014F725-1CD1-42E7-8867-314D904F48D4}"/>
              </a:ext>
            </a:extLst>
          </p:cNvPr>
          <p:cNvSpPr/>
          <p:nvPr/>
        </p:nvSpPr>
        <p:spPr>
          <a:xfrm>
            <a:off x="2681207" y="4938794"/>
            <a:ext cx="5951349" cy="15188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9050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9D22D-4BF8-4257-B3F9-275E7CF58777}"/>
              </a:ext>
            </a:extLst>
          </p:cNvPr>
          <p:cNvSpPr>
            <a:spLocks noGrp="1"/>
          </p:cNvSpPr>
          <p:nvPr>
            <p:ph type="title"/>
          </p:nvPr>
        </p:nvSpPr>
        <p:spPr/>
        <p:txBody>
          <a:bodyPr/>
          <a:lstStyle/>
          <a:p>
            <a:r>
              <a:rPr lang="en-US"/>
              <a:t>Lab 7a</a:t>
            </a:r>
          </a:p>
        </p:txBody>
      </p:sp>
      <p:sp>
        <p:nvSpPr>
          <p:cNvPr id="3" name="Content Placeholder 2">
            <a:extLst>
              <a:ext uri="{FF2B5EF4-FFF2-40B4-BE49-F238E27FC236}">
                <a16:creationId xmlns:a16="http://schemas.microsoft.com/office/drawing/2014/main" id="{6DFD98F2-3FD3-4E84-BFE8-7366140CCF81}"/>
              </a:ext>
            </a:extLst>
          </p:cNvPr>
          <p:cNvSpPr>
            <a:spLocks noGrp="1"/>
          </p:cNvSpPr>
          <p:nvPr>
            <p:ph idx="1"/>
          </p:nvPr>
        </p:nvSpPr>
        <p:spPr/>
        <p:txBody>
          <a:bodyPr/>
          <a:lstStyle/>
          <a:p>
            <a:pPr>
              <a:lnSpc>
                <a:spcPct val="100000"/>
              </a:lnSpc>
            </a:pPr>
            <a:r>
              <a:rPr lang="en-US"/>
              <a:t>Revise the DFDL schema you created in lab 7 so that it uses </a:t>
            </a:r>
            <a:br>
              <a:rPr lang="en-US"/>
            </a:br>
            <a:r>
              <a:rPr lang="en-US"/>
              <a:t>addressType-2-bytes (the complexType shown two slides back).</a:t>
            </a:r>
          </a:p>
          <a:p>
            <a:pPr>
              <a:lnSpc>
                <a:spcPct val="100000"/>
              </a:lnSpc>
            </a:pPr>
            <a:r>
              <a:rPr lang="en-US"/>
              <a:t>Be sure to perform both parsing and unparsing.</a:t>
            </a:r>
          </a:p>
        </p:txBody>
      </p:sp>
      <p:sp>
        <p:nvSpPr>
          <p:cNvPr id="4" name="Footer Placeholder 3">
            <a:extLst>
              <a:ext uri="{FF2B5EF4-FFF2-40B4-BE49-F238E27FC236}">
                <a16:creationId xmlns:a16="http://schemas.microsoft.com/office/drawing/2014/main" id="{D30434AF-A330-4F1B-AE5A-F93E5D9E289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438143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403111" cy="707886"/>
          </a:xfrm>
          <a:prstGeom prst="rect">
            <a:avLst/>
          </a:prstGeom>
          <a:noFill/>
        </p:spPr>
        <p:txBody>
          <a:bodyPr wrap="none" rtlCol="0">
            <a:spAutoFit/>
          </a:bodyPr>
          <a:lstStyle/>
          <a:p>
            <a:r>
              <a:rPr lang="en-US" sz="4000"/>
              <a:t>Do Lab07a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4CA0DE6D-6832-476F-964B-F82264814836}"/>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2199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9F1B45-9331-4923-97EE-2E06783BE9A0}"/>
              </a:ext>
            </a:extLst>
          </p:cNvPr>
          <p:cNvSpPr/>
          <p:nvPr/>
        </p:nvSpPr>
        <p:spPr>
          <a:xfrm>
            <a:off x="2242090" y="244932"/>
            <a:ext cx="8048788" cy="6340197"/>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"two-addresses"</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"address1"</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"addressType-2-bytes"</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"address2"</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"addressType-2-bytes"</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br>
              <a:rPr lang="en-US" sz="1400">
                <a:solidFill>
                  <a:srgbClr val="000000"/>
                </a:solidFill>
                <a:highlight>
                  <a:srgbClr val="FFFFFF"/>
                </a:highlight>
              </a:rPr>
            </a:br>
            <a:br>
              <a:rPr lang="en-US" sz="1400">
                <a:solidFill>
                  <a:srgbClr val="000000"/>
                </a:solidFill>
                <a:highlight>
                  <a:srgbClr val="FFFFFF"/>
                </a:highlight>
              </a:rPr>
            </a:br>
            <a:r>
              <a:rPr lang="en-US" sz="1400">
                <a:solidFill>
                  <a:srgbClr val="003296"/>
                </a:solidFill>
                <a:highlight>
                  <a:srgbClr val="FFFFFF"/>
                </a:highlight>
              </a:rPr>
              <a:t>&lt;xs:complexType</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"addressType-2-bytes"</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dfdl:hiddenGroupRef</a:t>
            </a:r>
            <a:r>
              <a:rPr lang="en-US" sz="1400">
                <a:solidFill>
                  <a:srgbClr val="FF8040"/>
                </a:solidFill>
                <a:highlight>
                  <a:srgbClr val="FFFFFF"/>
                </a:highlight>
              </a:rPr>
              <a:t>=</a:t>
            </a:r>
            <a:r>
              <a:rPr lang="en-US" sz="1400">
                <a:solidFill>
                  <a:srgbClr val="993300"/>
                </a:solidFill>
                <a:highlight>
                  <a:srgbClr val="FFFFFF"/>
                </a:highlight>
              </a:rPr>
              <a:t>"hidden_hexBinary2_Group"</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"address_in_hex"</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dfdl:inputValueCalc</a:t>
            </a:r>
            <a:r>
              <a:rPr lang="en-US" sz="1400">
                <a:solidFill>
                  <a:srgbClr val="FF8040"/>
                </a:solidFill>
                <a:highlight>
                  <a:srgbClr val="FFFFFF"/>
                </a:highlight>
              </a:rPr>
              <a:t>=</a:t>
            </a:r>
            <a:r>
              <a:rPr lang="en-US" sz="1400">
                <a:solidFill>
                  <a:srgbClr val="993300"/>
                </a:solidFill>
                <a:highlight>
                  <a:srgbClr val="FFFFFF"/>
                </a:highlight>
              </a:rPr>
              <a: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993300"/>
                </a:solidFill>
                <a:highlight>
                  <a:srgbClr val="FFFFFF"/>
                </a:highlight>
              </a:rPr>
              <a:t>fn:concat(  xs:string(../Hidden_byte2),  xs:string(../Hidden_byte1)) </a:t>
            </a:r>
            <a:r>
              <a:rPr lang="en-US" sz="1400">
                <a:solidFill>
                  <a:srgbClr val="000000"/>
                </a:solidFill>
                <a:highlight>
                  <a:srgbClr val="FFFFFF"/>
                </a:highlight>
              </a:rPr>
              <a:t> </a:t>
            </a:r>
            <a:r>
              <a:rPr lang="en-US" sz="1400">
                <a:solidFill>
                  <a:srgbClr val="993300"/>
                </a:solidFill>
                <a:highlight>
                  <a:srgbClr val="FFFFFF"/>
                </a:highlight>
              </a:rPr>
              <a: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&lt;/xs:complexType&gt;</a:t>
            </a:r>
            <a:br>
              <a:rPr lang="en-US" sz="1400">
                <a:solidFill>
                  <a:srgbClr val="000000"/>
                </a:solidFill>
                <a:highlight>
                  <a:srgbClr val="FFFFFF"/>
                </a:highlight>
              </a:rPr>
            </a:br>
            <a:br>
              <a:rPr lang="en-US" sz="1400">
                <a:solidFill>
                  <a:srgbClr val="000000"/>
                </a:solidFill>
                <a:highlight>
                  <a:srgbClr val="FFFFFF"/>
                </a:highlight>
              </a:rPr>
            </a:br>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"hidden_hexBinary2_Group"</a:t>
            </a:r>
            <a:r>
              <a:rPr lang="en-US" sz="1400">
                <a:solidFill>
                  <a:srgbClr val="000096"/>
                </a:solidFill>
                <a:highlight>
                  <a:srgbClr val="FFFFFF"/>
                </a:highlight>
              </a:rPr>
              <a:t>&gt;</a:t>
            </a:r>
            <a:r>
              <a:rPr lang="en-US" sz="1400">
                <a:solidFill>
                  <a:srgbClr val="000000"/>
                </a:solidFill>
                <a:highlight>
                  <a:srgbClr val="FFFFFF"/>
                </a:highlight>
              </a:rPr>
              <a:t> </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"Hidden_byte1"</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"hexBinary1"</a:t>
            </a:r>
            <a:r>
              <a:rPr lang="en-US" sz="1400">
                <a:solidFill>
                  <a:srgbClr val="F5844C"/>
                </a:solidFill>
                <a:highlight>
                  <a:srgbClr val="FFFFFF"/>
                </a:highlight>
              </a:rPr>
              <a:t> dfdl:outputValueCalc</a:t>
            </a:r>
            <a:r>
              <a:rPr lang="en-US" sz="1400">
                <a:solidFill>
                  <a:srgbClr val="FF8040"/>
                </a:solidFill>
                <a:highlight>
                  <a:srgbClr val="FFFFFF"/>
                </a:highlight>
              </a:rPr>
              <a:t>=</a:t>
            </a:r>
            <a:r>
              <a:rPr lang="en-US" sz="1400">
                <a:solidFill>
                  <a:srgbClr val="993300"/>
                </a:solidFill>
                <a:highlight>
                  <a:srgbClr val="FFFFFF"/>
                </a:highlight>
              </a:rPr>
              <a:t>‘{  </a:t>
            </a:r>
            <a:br>
              <a:rPr lang="en-US" sz="1400">
                <a:solidFill>
                  <a:srgbClr val="993300"/>
                </a:solidFill>
                <a:highlight>
                  <a:srgbClr val="FFFFFF"/>
                </a:highlight>
              </a:rPr>
            </a:br>
            <a:r>
              <a:rPr lang="en-US" sz="1400">
                <a:solidFill>
                  <a:srgbClr val="993300"/>
                </a:solidFill>
                <a:highlight>
                  <a:srgbClr val="FFFFFF"/>
                </a:highlight>
              </a:rPr>
              <a:t>	xs:hexBinary(fn:substring(../address_in_hex, 3,2))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"Hidden_byte2"</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"hexBinary1"</a:t>
            </a:r>
            <a:r>
              <a:rPr lang="en-US" sz="1400">
                <a:solidFill>
                  <a:srgbClr val="F5844C"/>
                </a:solidFill>
                <a:highlight>
                  <a:srgbClr val="FFFFFF"/>
                </a:highlight>
              </a:rPr>
              <a:t> dfdl:outputValueCalc</a:t>
            </a:r>
            <a:r>
              <a:rPr lang="en-US" sz="1400">
                <a:solidFill>
                  <a:srgbClr val="FF8040"/>
                </a:solidFill>
                <a:highlight>
                  <a:srgbClr val="FFFFFF"/>
                </a:highlight>
              </a:rPr>
              <a:t>=</a:t>
            </a:r>
            <a:r>
              <a:rPr lang="en-US" sz="1400">
                <a:solidFill>
                  <a:srgbClr val="993300"/>
                </a:solidFill>
                <a:highlight>
                  <a:srgbClr val="FFFFFF"/>
                </a:highlight>
              </a:rPr>
              <a:t>‘{ </a:t>
            </a:r>
            <a:br>
              <a:rPr lang="en-US" sz="1400">
                <a:solidFill>
                  <a:srgbClr val="993300"/>
                </a:solidFill>
                <a:highlight>
                  <a:srgbClr val="FFFFFF"/>
                </a:highlight>
              </a:rPr>
            </a:br>
            <a:r>
              <a:rPr lang="en-US" sz="1400">
                <a:solidFill>
                  <a:srgbClr val="993300"/>
                </a:solidFill>
                <a:highlight>
                  <a:srgbClr val="FFFFFF"/>
                </a:highlight>
              </a:rPr>
              <a:t>	xs:hexBinary(fn:substring(../address_in_hex, 1,2))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&lt;/xs:group&gt;</a:t>
            </a:r>
            <a:br>
              <a:rPr lang="en-US" sz="1400">
                <a:solidFill>
                  <a:srgbClr val="000000"/>
                </a:solidFill>
                <a:highlight>
                  <a:srgbClr val="FFFFFF"/>
                </a:highlight>
              </a:rPr>
            </a:br>
            <a:br>
              <a:rPr lang="en-US" sz="1400">
                <a:solidFill>
                  <a:srgbClr val="000000"/>
                </a:solidFill>
                <a:highlight>
                  <a:srgbClr val="FFFFFF"/>
                </a:highlight>
              </a:rPr>
            </a:br>
            <a:r>
              <a:rPr lang="en-US" sz="1400">
                <a:solidFill>
                  <a:srgbClr val="003296"/>
                </a:solidFill>
                <a:highlight>
                  <a:srgbClr val="FFFFFF"/>
                </a:highlight>
              </a:rPr>
              <a:t>&lt;xs:simpleType</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"hexBinary1"</a:t>
            </a:r>
            <a:r>
              <a:rPr lang="en-US" sz="1400">
                <a:solidFill>
                  <a:srgbClr val="F5844C"/>
                </a:solidFill>
                <a:highlight>
                  <a:srgbClr val="FFFFFF"/>
                </a:highlight>
              </a:rPr>
              <a:t> dfdl:length</a:t>
            </a:r>
            <a:r>
              <a:rPr lang="en-US" sz="1400">
                <a:solidFill>
                  <a:srgbClr val="FF8040"/>
                </a:solidFill>
                <a:highlight>
                  <a:srgbClr val="FFFFFF"/>
                </a:highlight>
              </a:rPr>
              <a:t>=</a:t>
            </a:r>
            <a:r>
              <a:rPr lang="en-US" sz="1400">
                <a:solidFill>
                  <a:srgbClr val="993300"/>
                </a:solidFill>
                <a:highlight>
                  <a:srgbClr val="FFFFFF"/>
                </a:highlight>
              </a:rPr>
              <a:t>"1"</a:t>
            </a:r>
            <a:r>
              <a:rPr lang="en-US" sz="1400">
                <a:solidFill>
                  <a:srgbClr val="F5844C"/>
                </a:solidFill>
                <a:highlight>
                  <a:srgbClr val="FFFFFF"/>
                </a:highlight>
              </a:rPr>
              <a:t> dfdl:lengthKind</a:t>
            </a:r>
            <a:r>
              <a:rPr lang="en-US" sz="1400">
                <a:solidFill>
                  <a:srgbClr val="FF8040"/>
                </a:solidFill>
                <a:highlight>
                  <a:srgbClr val="FFFFFF"/>
                </a:highlight>
              </a:rPr>
              <a:t>=</a:t>
            </a:r>
            <a:r>
              <a:rPr lang="en-US" sz="1400">
                <a:solidFill>
                  <a:srgbClr val="993300"/>
                </a:solidFill>
                <a:highlight>
                  <a:srgbClr val="FFFFFF"/>
                </a:highlight>
              </a:rPr>
              <a:t>"explicit“</a:t>
            </a:r>
            <a:r>
              <a:rPr lang="en-US" sz="1400">
                <a:solidFill>
                  <a:srgbClr val="F5844C"/>
                </a:solidFill>
                <a:highlight>
                  <a:srgbClr val="FFFFFF"/>
                </a:highlight>
              </a:rPr>
              <a:t> dfdl:lengthUnits</a:t>
            </a:r>
            <a:r>
              <a:rPr lang="en-US" sz="1400">
                <a:solidFill>
                  <a:srgbClr val="FF8040"/>
                </a:solidFill>
                <a:highlight>
                  <a:srgbClr val="FFFFFF"/>
                </a:highlight>
              </a:rPr>
              <a:t>=</a:t>
            </a:r>
            <a:r>
              <a:rPr lang="en-US" sz="1400">
                <a:solidFill>
                  <a:srgbClr val="993300"/>
                </a:solidFill>
                <a:highlight>
                  <a:srgbClr val="FFFFFF"/>
                </a:highlight>
              </a:rPr>
              <a:t>"bytes"</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&lt;xs:restriction</a:t>
            </a:r>
            <a:r>
              <a:rPr lang="en-US" sz="1400">
                <a:solidFill>
                  <a:srgbClr val="F5844C"/>
                </a:solidFill>
                <a:highlight>
                  <a:srgbClr val="FFFFFF"/>
                </a:highlight>
              </a:rPr>
              <a:t> base</a:t>
            </a:r>
            <a:r>
              <a:rPr lang="en-US" sz="1400">
                <a:solidFill>
                  <a:srgbClr val="FF8040"/>
                </a:solidFill>
                <a:highlight>
                  <a:srgbClr val="FFFFFF"/>
                </a:highlight>
              </a:rPr>
              <a:t>=</a:t>
            </a:r>
            <a:r>
              <a:rPr lang="en-US" sz="1400">
                <a:solidFill>
                  <a:srgbClr val="993300"/>
                </a:solidFill>
                <a:highlight>
                  <a:srgbClr val="FFFFFF"/>
                </a:highlight>
              </a:rPr>
              <a:t>"xs:hexBinary"</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&lt;/xs:simpleType&gt;</a:t>
            </a:r>
          </a:p>
        </p:txBody>
      </p:sp>
    </p:spTree>
    <p:extLst>
      <p:ext uri="{BB962C8B-B14F-4D97-AF65-F5344CB8AC3E}">
        <p14:creationId xmlns:p14="http://schemas.microsoft.com/office/powerpoint/2010/main" val="3117893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FB2DA-31E2-4A6B-90AC-AB391F243476}"/>
              </a:ext>
            </a:extLst>
          </p:cNvPr>
          <p:cNvSpPr>
            <a:spLocks noGrp="1"/>
          </p:cNvSpPr>
          <p:nvPr>
            <p:ph type="title"/>
          </p:nvPr>
        </p:nvSpPr>
        <p:spPr/>
        <p:txBody>
          <a:bodyPr/>
          <a:lstStyle/>
          <a:p>
            <a:r>
              <a:rPr lang="en-US"/>
              <a:t>Warning from Mike Beckerle</a:t>
            </a:r>
          </a:p>
        </p:txBody>
      </p:sp>
      <p:sp>
        <p:nvSpPr>
          <p:cNvPr id="4" name="Rectangle 3">
            <a:extLst>
              <a:ext uri="{FF2B5EF4-FFF2-40B4-BE49-F238E27FC236}">
                <a16:creationId xmlns:a16="http://schemas.microsoft.com/office/drawing/2014/main" id="{5050B04B-0BA8-4EA6-AAE8-E48E07597D02}"/>
              </a:ext>
            </a:extLst>
          </p:cNvPr>
          <p:cNvSpPr/>
          <p:nvPr/>
        </p:nvSpPr>
        <p:spPr>
          <a:xfrm>
            <a:off x="857573" y="1658396"/>
            <a:ext cx="10476854" cy="4401205"/>
          </a:xfrm>
          <a:prstGeom prst="rect">
            <a:avLst/>
          </a:prstGeom>
          <a:ln>
            <a:solidFill>
              <a:schemeClr val="tx1"/>
            </a:solidFill>
          </a:ln>
        </p:spPr>
        <p:txBody>
          <a:bodyPr wrap="square">
            <a:spAutoFit/>
          </a:bodyPr>
          <a:lstStyle/>
          <a:p>
            <a:r>
              <a:rPr lang="en-US" sz="2000">
                <a:solidFill>
                  <a:srgbClr val="000000"/>
                </a:solidFill>
                <a:latin typeface="Calibri" panose="020F0502020204030204" pitchFamily="34" charset="0"/>
                <a:ea typeface="Calibri" panose="020F0502020204030204" pitchFamily="34" charset="0"/>
              </a:rPr>
              <a:t>You are headed down a problematic path here.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DFDL is a data format description language, not a data transformation system.</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If you start out saying "this is what I want the XML to look like", you are headed in a way that may be unsatisfying.</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Rather, you have to approach it from "What is the data format?"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You have two problems here: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(1) What is the data format?</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(2) What do I want to transform that into?</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 </a:t>
            </a:r>
            <a:endParaRPr lang="en-US" sz="2000">
              <a:latin typeface="Calibri" panose="020F0502020204030204" pitchFamily="34" charset="0"/>
              <a:ea typeface="Calibri" panose="020F0502020204030204" pitchFamily="34" charset="0"/>
            </a:endParaRPr>
          </a:p>
          <a:p>
            <a:r>
              <a:rPr lang="en-US" sz="2000">
                <a:solidFill>
                  <a:srgbClr val="000000"/>
                </a:solidFill>
                <a:latin typeface="Calibri" panose="020F0502020204030204" pitchFamily="34" charset="0"/>
                <a:ea typeface="Calibri" panose="020F0502020204030204" pitchFamily="34" charset="0"/>
              </a:rPr>
              <a:t>DFDL is only about problem (1) </a:t>
            </a:r>
            <a:endParaRPr lang="en-US" sz="2000">
              <a:latin typeface="Calibri" panose="020F0502020204030204" pitchFamily="34" charset="0"/>
              <a:ea typeface="Calibri" panose="020F0502020204030204" pitchFamily="34" charset="0"/>
            </a:endParaRPr>
          </a:p>
        </p:txBody>
      </p:sp>
      <p:sp>
        <p:nvSpPr>
          <p:cNvPr id="5" name="Footer Placeholder 3">
            <a:extLst>
              <a:ext uri="{FF2B5EF4-FFF2-40B4-BE49-F238E27FC236}">
                <a16:creationId xmlns:a16="http://schemas.microsoft.com/office/drawing/2014/main" id="{2BAA65F0-9494-4C94-82D5-90F3765701F4}"/>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335090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ECD10-412F-4CEB-8538-B95A13C4FD29}"/>
              </a:ext>
            </a:extLst>
          </p:cNvPr>
          <p:cNvSpPr>
            <a:spLocks noGrp="1"/>
          </p:cNvSpPr>
          <p:nvPr>
            <p:ph type="title"/>
          </p:nvPr>
        </p:nvSpPr>
        <p:spPr/>
        <p:txBody>
          <a:bodyPr/>
          <a:lstStyle/>
          <a:p>
            <a:r>
              <a:rPr lang="en-US"/>
              <a:t>Well, that said …</a:t>
            </a:r>
          </a:p>
        </p:txBody>
      </p:sp>
      <p:sp>
        <p:nvSpPr>
          <p:cNvPr id="4" name="Footer Placeholder 3">
            <a:extLst>
              <a:ext uri="{FF2B5EF4-FFF2-40B4-BE49-F238E27FC236}">
                <a16:creationId xmlns:a16="http://schemas.microsoft.com/office/drawing/2014/main" id="{9D2238B8-13EB-478B-9194-B5F480AE0A9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01C7A5FF-D015-4009-90B6-07EDA546FD39}"/>
              </a:ext>
            </a:extLst>
          </p:cNvPr>
          <p:cNvSpPr/>
          <p:nvPr/>
        </p:nvSpPr>
        <p:spPr>
          <a:xfrm>
            <a:off x="906359" y="1592597"/>
            <a:ext cx="6707421" cy="707886"/>
          </a:xfrm>
          <a:prstGeom prst="rect">
            <a:avLst/>
          </a:prstGeom>
          <a:ln>
            <a:solidFill>
              <a:schemeClr val="tx1"/>
            </a:solidFill>
          </a:ln>
        </p:spPr>
        <p:txBody>
          <a:bodyPr wrap="square">
            <a:spAutoFit/>
          </a:bodyPr>
          <a:lstStyle/>
          <a:p>
            <a:r>
              <a:rPr lang="en-US" sz="2000">
                <a:solidFill>
                  <a:srgbClr val="000000"/>
                </a:solidFill>
                <a:latin typeface="Calibri" panose="020F0502020204030204" pitchFamily="34" charset="0"/>
                <a:ea typeface="Calibri" panose="020F0502020204030204" pitchFamily="34" charset="0"/>
              </a:rPr>
              <a:t>All that said, as you have noticed with dfdl:inputValueCalc and outputValueCalc, you can do some interesting transformations.</a:t>
            </a:r>
            <a:endParaRPr lang="en-US" sz="2000"/>
          </a:p>
        </p:txBody>
      </p:sp>
      <p:sp>
        <p:nvSpPr>
          <p:cNvPr id="3" name="TextBox 2">
            <a:extLst>
              <a:ext uri="{FF2B5EF4-FFF2-40B4-BE49-F238E27FC236}">
                <a16:creationId xmlns:a16="http://schemas.microsoft.com/office/drawing/2014/main" id="{3FB146CB-BF8B-4472-8E67-8528CA554637}"/>
              </a:ext>
            </a:extLst>
          </p:cNvPr>
          <p:cNvSpPr txBox="1"/>
          <p:nvPr/>
        </p:nvSpPr>
        <p:spPr>
          <a:xfrm>
            <a:off x="906359" y="3429000"/>
            <a:ext cx="5703036" cy="584775"/>
          </a:xfrm>
          <a:prstGeom prst="rect">
            <a:avLst/>
          </a:prstGeom>
          <a:solidFill>
            <a:srgbClr val="FFFF00"/>
          </a:solidFill>
        </p:spPr>
        <p:txBody>
          <a:bodyPr wrap="none" rtlCol="0">
            <a:spAutoFit/>
          </a:bodyPr>
          <a:lstStyle/>
          <a:p>
            <a:r>
              <a:rPr lang="en-US" sz="3200"/>
              <a:t>We will ignore Mike’s warning. </a:t>
            </a:r>
            <a:r>
              <a:rPr lang="en-US" sz="3200">
                <a:sym typeface="Wingdings" panose="05000000000000000000" pitchFamily="2" charset="2"/>
              </a:rPr>
              <a:t></a:t>
            </a:r>
            <a:endParaRPr lang="en-US" sz="3200"/>
          </a:p>
        </p:txBody>
      </p:sp>
    </p:spTree>
    <p:extLst>
      <p:ext uri="{BB962C8B-B14F-4D97-AF65-F5344CB8AC3E}">
        <p14:creationId xmlns:p14="http://schemas.microsoft.com/office/powerpoint/2010/main" val="302960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5BBE3-D8F3-4C14-8B21-D05B5FEA582E}"/>
              </a:ext>
            </a:extLst>
          </p:cNvPr>
          <p:cNvSpPr>
            <a:spLocks noGrp="1"/>
          </p:cNvSpPr>
          <p:nvPr>
            <p:ph type="title"/>
          </p:nvPr>
        </p:nvSpPr>
        <p:spPr/>
        <p:txBody>
          <a:bodyPr/>
          <a:lstStyle/>
          <a:p>
            <a:r>
              <a:rPr lang="en-US"/>
              <a:t>Lab 7b</a:t>
            </a:r>
          </a:p>
        </p:txBody>
      </p:sp>
      <p:sp>
        <p:nvSpPr>
          <p:cNvPr id="3" name="Content Placeholder 2">
            <a:extLst>
              <a:ext uri="{FF2B5EF4-FFF2-40B4-BE49-F238E27FC236}">
                <a16:creationId xmlns:a16="http://schemas.microsoft.com/office/drawing/2014/main" id="{E6D21798-7191-4FCE-BE2F-5029E1201533}"/>
              </a:ext>
            </a:extLst>
          </p:cNvPr>
          <p:cNvSpPr>
            <a:spLocks noGrp="1"/>
          </p:cNvSpPr>
          <p:nvPr>
            <p:ph idx="1"/>
          </p:nvPr>
        </p:nvSpPr>
        <p:spPr>
          <a:xfrm>
            <a:off x="616449" y="1371602"/>
            <a:ext cx="11236720" cy="922148"/>
          </a:xfrm>
        </p:spPr>
        <p:txBody>
          <a:bodyPr/>
          <a:lstStyle/>
          <a:p>
            <a:pPr>
              <a:lnSpc>
                <a:spcPct val="100000"/>
              </a:lnSpc>
            </a:pPr>
            <a:r>
              <a:rPr lang="en-US"/>
              <a:t>Create a DFDL schema to do the following. Run both parse and unparse.</a:t>
            </a:r>
          </a:p>
        </p:txBody>
      </p:sp>
      <p:pic>
        <p:nvPicPr>
          <p:cNvPr id="4" name="Picture 3">
            <a:extLst>
              <a:ext uri="{FF2B5EF4-FFF2-40B4-BE49-F238E27FC236}">
                <a16:creationId xmlns:a16="http://schemas.microsoft.com/office/drawing/2014/main" id="{577961DA-B5E1-460F-A4D0-8AB6ECCC9E88}"/>
              </a:ext>
            </a:extLst>
          </p:cNvPr>
          <p:cNvPicPr>
            <a:picLocks noChangeAspect="1"/>
          </p:cNvPicPr>
          <p:nvPr/>
        </p:nvPicPr>
        <p:blipFill rotWithShape="1">
          <a:blip r:embed="rId2"/>
          <a:srcRect t="14289" r="50932" b="69442"/>
          <a:stretch/>
        </p:blipFill>
        <p:spPr>
          <a:xfrm>
            <a:off x="2247254" y="2293750"/>
            <a:ext cx="5982346" cy="1053751"/>
          </a:xfrm>
          <a:prstGeom prst="rect">
            <a:avLst/>
          </a:prstGeom>
          <a:ln>
            <a:solidFill>
              <a:schemeClr val="tx1"/>
            </a:solidFill>
          </a:ln>
        </p:spPr>
      </p:pic>
      <p:cxnSp>
        <p:nvCxnSpPr>
          <p:cNvPr id="6" name="Straight Arrow Connector 5">
            <a:extLst>
              <a:ext uri="{FF2B5EF4-FFF2-40B4-BE49-F238E27FC236}">
                <a16:creationId xmlns:a16="http://schemas.microsoft.com/office/drawing/2014/main" id="{769378A7-46BE-49DB-95F3-C3FEC42FF64D}"/>
              </a:ext>
            </a:extLst>
          </p:cNvPr>
          <p:cNvCxnSpPr>
            <a:cxnSpLocks/>
          </p:cNvCxnSpPr>
          <p:nvPr/>
        </p:nvCxnSpPr>
        <p:spPr>
          <a:xfrm>
            <a:off x="4788977" y="3347501"/>
            <a:ext cx="0" cy="7285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Rectangle 6">
            <a:extLst>
              <a:ext uri="{FF2B5EF4-FFF2-40B4-BE49-F238E27FC236}">
                <a16:creationId xmlns:a16="http://schemas.microsoft.com/office/drawing/2014/main" id="{3A5D32D7-E9EB-4ECB-9261-C8B6C4467DB5}"/>
              </a:ext>
            </a:extLst>
          </p:cNvPr>
          <p:cNvSpPr/>
          <p:nvPr/>
        </p:nvSpPr>
        <p:spPr>
          <a:xfrm>
            <a:off x="4251024" y="4076054"/>
            <a:ext cx="1983784" cy="7594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8" name="Straight Arrow Connector 7">
            <a:extLst>
              <a:ext uri="{FF2B5EF4-FFF2-40B4-BE49-F238E27FC236}">
                <a16:creationId xmlns:a16="http://schemas.microsoft.com/office/drawing/2014/main" id="{7F4FAF38-D348-48F3-92EF-D1DF0F04B257}"/>
              </a:ext>
            </a:extLst>
          </p:cNvPr>
          <p:cNvCxnSpPr/>
          <p:nvPr/>
        </p:nvCxnSpPr>
        <p:spPr>
          <a:xfrm>
            <a:off x="4788977" y="4835471"/>
            <a:ext cx="0" cy="7285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261EB9EF-849D-40C5-B76B-FA3A9FE9AE03}"/>
              </a:ext>
            </a:extLst>
          </p:cNvPr>
          <p:cNvSpPr/>
          <p:nvPr/>
        </p:nvSpPr>
        <p:spPr>
          <a:xfrm>
            <a:off x="1981200" y="5571838"/>
            <a:ext cx="6514454" cy="1200329"/>
          </a:xfrm>
          <a:prstGeom prst="rect">
            <a:avLst/>
          </a:prstGeom>
          <a:ln w="28575">
            <a:solidFill>
              <a:schemeClr val="tx1"/>
            </a:solidFill>
          </a:ln>
        </p:spPr>
        <p:txBody>
          <a:bodyPr wrap="square">
            <a:spAutoFit/>
          </a:bodyPr>
          <a:lstStyle/>
          <a:p>
            <a:r>
              <a:rPr lang="en-US">
                <a:solidFill>
                  <a:srgbClr val="000096"/>
                </a:solidFill>
                <a:highlight>
                  <a:srgbClr val="FFFFFF"/>
                </a:highlight>
              </a:rPr>
              <a:t>&lt;DOS_Stub&gt;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&lt;Instructions&gt;</a:t>
            </a:r>
            <a:r>
              <a:rPr lang="en-US">
                <a:solidFill>
                  <a:srgbClr val="000000"/>
                </a:solidFill>
                <a:highlight>
                  <a:srgbClr val="FFFFFF"/>
                </a:highlight>
              </a:rPr>
              <a:t>0E1FBA0E00B409CD21B8014CCD21</a:t>
            </a:r>
            <a:r>
              <a:rPr lang="en-US">
                <a:solidFill>
                  <a:srgbClr val="000096"/>
                </a:solidFill>
                <a:highlight>
                  <a:srgbClr val="FFFFFF"/>
                </a:highlight>
              </a:rPr>
              <a:t>&lt;/Instructions&gt;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&lt;Message&gt;</a:t>
            </a:r>
            <a:r>
              <a:rPr lang="en-US">
                <a:solidFill>
                  <a:srgbClr val="000000"/>
                </a:solidFill>
                <a:highlight>
                  <a:srgbClr val="FFFFFF"/>
                </a:highlight>
              </a:rPr>
              <a:t>This program cannot be run in DOS mode.</a:t>
            </a:r>
            <a:r>
              <a:rPr lang="en-US">
                <a:solidFill>
                  <a:srgbClr val="000096"/>
                </a:solidFill>
                <a:highlight>
                  <a:srgbClr val="FFFFFF"/>
                </a:highlight>
              </a:rPr>
              <a:t>&lt;/Message&gt;</a:t>
            </a:r>
            <a:br>
              <a:rPr lang="en-US">
                <a:solidFill>
                  <a:srgbClr val="000000"/>
                </a:solidFill>
                <a:highlight>
                  <a:srgbClr val="FFFFFF"/>
                </a:highlight>
              </a:rPr>
            </a:br>
            <a:r>
              <a:rPr lang="en-US">
                <a:solidFill>
                  <a:srgbClr val="000096"/>
                </a:solidFill>
                <a:highlight>
                  <a:srgbClr val="FFFFFF"/>
                </a:highlight>
              </a:rPr>
              <a:t>&lt;/DOS_Stub&gt;</a:t>
            </a:r>
          </a:p>
        </p:txBody>
      </p:sp>
      <p:sp>
        <p:nvSpPr>
          <p:cNvPr id="10" name="TextBox 9">
            <a:extLst>
              <a:ext uri="{FF2B5EF4-FFF2-40B4-BE49-F238E27FC236}">
                <a16:creationId xmlns:a16="http://schemas.microsoft.com/office/drawing/2014/main" id="{F31EEBD3-1783-45FC-B5FD-FBC48F0DD712}"/>
              </a:ext>
            </a:extLst>
          </p:cNvPr>
          <p:cNvSpPr txBox="1"/>
          <p:nvPr/>
        </p:nvSpPr>
        <p:spPr>
          <a:xfrm>
            <a:off x="4090516" y="3489680"/>
            <a:ext cx="698461" cy="369332"/>
          </a:xfrm>
          <a:prstGeom prst="rect">
            <a:avLst/>
          </a:prstGeom>
          <a:noFill/>
        </p:spPr>
        <p:txBody>
          <a:bodyPr wrap="none" rtlCol="0">
            <a:spAutoFit/>
          </a:bodyPr>
          <a:lstStyle/>
          <a:p>
            <a:r>
              <a:rPr lang="en-US" i="1"/>
              <a:t>parse</a:t>
            </a:r>
          </a:p>
        </p:txBody>
      </p:sp>
      <p:cxnSp>
        <p:nvCxnSpPr>
          <p:cNvPr id="14" name="Straight Arrow Connector 13">
            <a:extLst>
              <a:ext uri="{FF2B5EF4-FFF2-40B4-BE49-F238E27FC236}">
                <a16:creationId xmlns:a16="http://schemas.microsoft.com/office/drawing/2014/main" id="{EB134E12-26A8-4F0D-8A0D-BE3BE0A988DD}"/>
              </a:ext>
            </a:extLst>
          </p:cNvPr>
          <p:cNvCxnSpPr/>
          <p:nvPr/>
        </p:nvCxnSpPr>
        <p:spPr>
          <a:xfrm flipV="1">
            <a:off x="5780868" y="4835471"/>
            <a:ext cx="0" cy="7285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9BF3800-5873-44ED-9851-966D9955002A}"/>
              </a:ext>
            </a:extLst>
          </p:cNvPr>
          <p:cNvCxnSpPr/>
          <p:nvPr/>
        </p:nvCxnSpPr>
        <p:spPr>
          <a:xfrm flipV="1">
            <a:off x="5778285" y="3347501"/>
            <a:ext cx="0" cy="7285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8F9BC53-2687-420F-A975-CF23EDC18CF1}"/>
              </a:ext>
            </a:extLst>
          </p:cNvPr>
          <p:cNvSpPr txBox="1"/>
          <p:nvPr/>
        </p:nvSpPr>
        <p:spPr>
          <a:xfrm>
            <a:off x="5778285" y="5013933"/>
            <a:ext cx="938077" cy="369332"/>
          </a:xfrm>
          <a:prstGeom prst="rect">
            <a:avLst/>
          </a:prstGeom>
          <a:noFill/>
        </p:spPr>
        <p:txBody>
          <a:bodyPr wrap="none" rtlCol="0">
            <a:spAutoFit/>
          </a:bodyPr>
          <a:lstStyle/>
          <a:p>
            <a:r>
              <a:rPr lang="en-US" i="1"/>
              <a:t>unparse</a:t>
            </a:r>
          </a:p>
        </p:txBody>
      </p:sp>
    </p:spTree>
    <p:extLst>
      <p:ext uri="{BB962C8B-B14F-4D97-AF65-F5344CB8AC3E}">
        <p14:creationId xmlns:p14="http://schemas.microsoft.com/office/powerpoint/2010/main" val="995664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427157" cy="707886"/>
          </a:xfrm>
          <a:prstGeom prst="rect">
            <a:avLst/>
          </a:prstGeom>
          <a:noFill/>
        </p:spPr>
        <p:txBody>
          <a:bodyPr wrap="none" rtlCol="0">
            <a:spAutoFit/>
          </a:bodyPr>
          <a:lstStyle/>
          <a:p>
            <a:r>
              <a:rPr lang="en-US" sz="4000"/>
              <a:t>Do Lab07b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D9874F91-977A-4659-BCCB-2FB4C31DBD0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268352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86F9D-0C5A-4959-ACCF-C8BCC186C531}"/>
              </a:ext>
            </a:extLst>
          </p:cNvPr>
          <p:cNvSpPr>
            <a:spLocks noGrp="1"/>
          </p:cNvSpPr>
          <p:nvPr>
            <p:ph type="title"/>
          </p:nvPr>
        </p:nvSpPr>
        <p:spPr/>
        <p:txBody>
          <a:bodyPr/>
          <a:lstStyle/>
          <a:p>
            <a:r>
              <a:rPr lang="en-US"/>
              <a:t>Cannot output XML containing a single element whose value is a symbolic encoding of a numeric value</a:t>
            </a:r>
          </a:p>
        </p:txBody>
      </p:sp>
      <p:sp>
        <p:nvSpPr>
          <p:cNvPr id="3" name="Content Placeholder 2">
            <a:extLst>
              <a:ext uri="{FF2B5EF4-FFF2-40B4-BE49-F238E27FC236}">
                <a16:creationId xmlns:a16="http://schemas.microsoft.com/office/drawing/2014/main" id="{8DC317C1-1BD9-4474-8C9C-D5B5445D6817}"/>
              </a:ext>
            </a:extLst>
          </p:cNvPr>
          <p:cNvSpPr>
            <a:spLocks noGrp="1"/>
          </p:cNvSpPr>
          <p:nvPr>
            <p:ph idx="1"/>
          </p:nvPr>
        </p:nvSpPr>
        <p:spPr>
          <a:xfrm>
            <a:off x="616449" y="1371601"/>
            <a:ext cx="11236720" cy="4750229"/>
          </a:xfrm>
        </p:spPr>
        <p:txBody>
          <a:bodyPr/>
          <a:lstStyle/>
          <a:p>
            <a:pPr>
              <a:lnSpc>
                <a:spcPct val="100000"/>
              </a:lnSpc>
            </a:pPr>
            <a:r>
              <a:rPr lang="en-US"/>
              <a:t>The lab is </a:t>
            </a:r>
            <a:r>
              <a:rPr lang="en-US" dirty="0"/>
              <a:t>impossible </a:t>
            </a:r>
            <a:r>
              <a:rPr lang="en-US"/>
              <a:t>to do because </a:t>
            </a:r>
            <a:r>
              <a:rPr lang="en-US" dirty="0"/>
              <a:t>it requires the use of a hidden group, which requires the use </a:t>
            </a:r>
            <a:r>
              <a:rPr lang="en-US"/>
              <a:t>of xs:sequence and there is no xs:sequence if there is just a root element.</a:t>
            </a:r>
          </a:p>
          <a:p>
            <a:endParaRPr lang="en-US"/>
          </a:p>
        </p:txBody>
      </p:sp>
    </p:spTree>
    <p:extLst>
      <p:ext uri="{BB962C8B-B14F-4D97-AF65-F5344CB8AC3E}">
        <p14:creationId xmlns:p14="http://schemas.microsoft.com/office/powerpoint/2010/main" val="2032888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99C6E5-1C3E-46E9-93F9-35A0528150D4}"/>
              </a:ext>
            </a:extLst>
          </p:cNvPr>
          <p:cNvSpPr/>
          <p:nvPr/>
        </p:nvSpPr>
        <p:spPr>
          <a:xfrm>
            <a:off x="1660901" y="1153315"/>
            <a:ext cx="8870197" cy="4247317"/>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"DOS_Stub"</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"Instructions"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"xs:hexBinary"</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"pattern"</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dfdl:lengthPattern</a:t>
            </a:r>
            <a:r>
              <a:rPr lang="en-US">
                <a:solidFill>
                  <a:srgbClr val="FF8040"/>
                </a:solidFill>
                <a:highlight>
                  <a:srgbClr val="FFFFFF"/>
                </a:highlight>
              </a:rPr>
              <a:t>=</a:t>
            </a:r>
            <a:r>
              <a:rPr lang="en-US">
                <a:solidFill>
                  <a:srgbClr val="993300"/>
                </a:solidFill>
                <a:highlight>
                  <a:srgbClr val="FFFFFF"/>
                </a:highlight>
              </a:rPr>
              <a:t>"[\x00-\xFF]+?(?=This program cannot be run in DOS mode\.)"</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"Message"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"39"</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3" name="Footer Placeholder 3">
            <a:extLst>
              <a:ext uri="{FF2B5EF4-FFF2-40B4-BE49-F238E27FC236}">
                <a16:creationId xmlns:a16="http://schemas.microsoft.com/office/drawing/2014/main" id="{9D039039-742C-4A0E-A9FF-DA503F713008}"/>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983702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E928-D3A3-439D-9307-57C17B59D92B}"/>
              </a:ext>
            </a:extLst>
          </p:cNvPr>
          <p:cNvSpPr>
            <a:spLocks noGrp="1"/>
          </p:cNvSpPr>
          <p:nvPr>
            <p:ph type="title"/>
          </p:nvPr>
        </p:nvSpPr>
        <p:spPr/>
        <p:txBody>
          <a:bodyPr/>
          <a:lstStyle/>
          <a:p>
            <a:r>
              <a:rPr lang="en-US"/>
              <a:t>Lab 8</a:t>
            </a:r>
          </a:p>
        </p:txBody>
      </p:sp>
      <p:sp>
        <p:nvSpPr>
          <p:cNvPr id="3" name="Content Placeholder 2">
            <a:extLst>
              <a:ext uri="{FF2B5EF4-FFF2-40B4-BE49-F238E27FC236}">
                <a16:creationId xmlns:a16="http://schemas.microsoft.com/office/drawing/2014/main" id="{321BDEC5-11D3-42E1-B3C9-FE4C4F990FD9}"/>
              </a:ext>
            </a:extLst>
          </p:cNvPr>
          <p:cNvSpPr>
            <a:spLocks noGrp="1"/>
          </p:cNvSpPr>
          <p:nvPr>
            <p:ph idx="1"/>
          </p:nvPr>
        </p:nvSpPr>
        <p:spPr>
          <a:xfrm>
            <a:off x="616448" y="1332095"/>
            <a:ext cx="11236720" cy="4021809"/>
          </a:xfrm>
        </p:spPr>
        <p:txBody>
          <a:bodyPr/>
          <a:lstStyle/>
          <a:p>
            <a:pPr>
              <a:lnSpc>
                <a:spcPct val="100000"/>
              </a:lnSpc>
            </a:pPr>
            <a:r>
              <a:rPr lang="en-US" sz="2000"/>
              <a:t>The input file is binary.</a:t>
            </a:r>
          </a:p>
          <a:p>
            <a:pPr>
              <a:lnSpc>
                <a:spcPct val="100000"/>
              </a:lnSpc>
            </a:pPr>
            <a:r>
              <a:rPr lang="en-US" sz="2000"/>
              <a:t>It contains a null-terminated string.</a:t>
            </a:r>
          </a:p>
          <a:p>
            <a:pPr>
              <a:lnSpc>
                <a:spcPct val="100000"/>
              </a:lnSpc>
            </a:pPr>
            <a:r>
              <a:rPr lang="en-US" sz="2000"/>
              <a:t>The string consists of displayable ASCII characters (hex 20 – 7F).</a:t>
            </a:r>
          </a:p>
          <a:p>
            <a:pPr>
              <a:lnSpc>
                <a:spcPct val="100000"/>
              </a:lnSpc>
            </a:pPr>
            <a:r>
              <a:rPr lang="en-US" sz="2000"/>
              <a:t>The string may be of arbitrary length. You can recognize that you’ve gotten to the end of the string when you encounter the null character (hex 0).</a:t>
            </a:r>
          </a:p>
          <a:p>
            <a:pPr>
              <a:lnSpc>
                <a:spcPct val="100000"/>
              </a:lnSpc>
            </a:pPr>
            <a:r>
              <a:rPr lang="en-US" sz="2000">
                <a:highlight>
                  <a:srgbClr val="FFFF00"/>
                </a:highlight>
              </a:rPr>
              <a:t>Use dfdl:lengthPattern to solve this problem.</a:t>
            </a:r>
          </a:p>
          <a:p>
            <a:pPr>
              <a:lnSpc>
                <a:spcPct val="100000"/>
              </a:lnSpc>
            </a:pPr>
            <a:r>
              <a:rPr lang="en-US" sz="2000"/>
              <a:t>Create a DFDL schema that outputs XML containing the string.</a:t>
            </a:r>
          </a:p>
          <a:p>
            <a:pPr>
              <a:lnSpc>
                <a:spcPct val="100000"/>
              </a:lnSpc>
            </a:pPr>
            <a:r>
              <a:rPr lang="en-US" sz="2000"/>
              <a:t>Example, if the input is this:</a:t>
            </a:r>
            <a:br>
              <a:rPr lang="en-US" sz="2000"/>
            </a:br>
            <a:r>
              <a:rPr lang="en-US" sz="2000"/>
              <a:t>	Hello, world0</a:t>
            </a:r>
            <a:br>
              <a:rPr lang="en-US" sz="2000"/>
            </a:br>
            <a:r>
              <a:rPr lang="en-US" sz="2000"/>
              <a:t>then the output is this:</a:t>
            </a:r>
          </a:p>
        </p:txBody>
      </p:sp>
      <p:sp>
        <p:nvSpPr>
          <p:cNvPr id="4" name="Rectangle 3">
            <a:extLst>
              <a:ext uri="{FF2B5EF4-FFF2-40B4-BE49-F238E27FC236}">
                <a16:creationId xmlns:a16="http://schemas.microsoft.com/office/drawing/2014/main" id="{74084D20-6A37-457B-8199-C2EE759689EC}"/>
              </a:ext>
            </a:extLst>
          </p:cNvPr>
          <p:cNvSpPr/>
          <p:nvPr/>
        </p:nvSpPr>
        <p:spPr>
          <a:xfrm>
            <a:off x="1792637" y="5353904"/>
            <a:ext cx="4065722" cy="1200329"/>
          </a:xfrm>
          <a:prstGeom prst="rect">
            <a:avLst/>
          </a:prstGeom>
          <a:ln>
            <a:solidFill>
              <a:schemeClr val="tx1"/>
            </a:solidFill>
          </a:ln>
        </p:spPr>
        <p:txBody>
          <a:bodyPr wrap="square">
            <a:spAutoFit/>
          </a:bodyPr>
          <a:lstStyle/>
          <a:p>
            <a:r>
              <a:rPr lang="en-US">
                <a:solidFill>
                  <a:srgbClr val="8B26C9"/>
                </a:solidFill>
                <a:highlight>
                  <a:srgbClr val="FFFFFF"/>
                </a:highlight>
              </a:rPr>
              <a:t>&lt;?xml version="1.0" encoding="UTF-8"?&gt;</a:t>
            </a:r>
            <a:br>
              <a:rPr lang="en-US">
                <a:solidFill>
                  <a:srgbClr val="000000"/>
                </a:solidFill>
                <a:highlight>
                  <a:srgbClr val="FFFFFF"/>
                </a:highlight>
              </a:rPr>
            </a:br>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&lt;string&gt;</a:t>
            </a:r>
            <a:r>
              <a:rPr lang="en-US">
                <a:solidFill>
                  <a:srgbClr val="000000"/>
                </a:solidFill>
                <a:highlight>
                  <a:srgbClr val="FFFFFF"/>
                </a:highlight>
              </a:rPr>
              <a:t>Hello, world</a:t>
            </a:r>
            <a:r>
              <a:rPr lang="en-US">
                <a:solidFill>
                  <a:srgbClr val="000096"/>
                </a:solidFill>
                <a:highlight>
                  <a:srgbClr val="FFFFFF"/>
                </a:highlight>
              </a:rPr>
              <a:t>&lt;/string&gt;</a:t>
            </a:r>
            <a:br>
              <a:rPr lang="en-US">
                <a:solidFill>
                  <a:srgbClr val="000000"/>
                </a:solidFill>
                <a:highlight>
                  <a:srgbClr val="FFFFFF"/>
                </a:highlight>
              </a:rPr>
            </a:br>
            <a:r>
              <a:rPr lang="en-US">
                <a:solidFill>
                  <a:srgbClr val="000096"/>
                </a:solidFill>
                <a:highlight>
                  <a:srgbClr val="FFFFFF"/>
                </a:highlight>
              </a:rPr>
              <a:t>&lt;/input&gt;</a:t>
            </a:r>
          </a:p>
        </p:txBody>
      </p:sp>
      <p:sp>
        <p:nvSpPr>
          <p:cNvPr id="6" name="TextBox 5">
            <a:extLst>
              <a:ext uri="{FF2B5EF4-FFF2-40B4-BE49-F238E27FC236}">
                <a16:creationId xmlns:a16="http://schemas.microsoft.com/office/drawing/2014/main" id="{E36BC086-C908-4B9D-8BC9-F84264E84011}"/>
              </a:ext>
            </a:extLst>
          </p:cNvPr>
          <p:cNvSpPr txBox="1"/>
          <p:nvPr/>
        </p:nvSpPr>
        <p:spPr>
          <a:xfrm>
            <a:off x="6234808" y="6122908"/>
            <a:ext cx="4102020" cy="369332"/>
          </a:xfrm>
          <a:prstGeom prst="rect">
            <a:avLst/>
          </a:prstGeom>
          <a:solidFill>
            <a:schemeClr val="bg1">
              <a:lumMod val="85000"/>
            </a:schemeClr>
          </a:solidFill>
        </p:spPr>
        <p:txBody>
          <a:bodyPr wrap="none" rtlCol="0">
            <a:spAutoFit/>
          </a:bodyPr>
          <a:lstStyle/>
          <a:p>
            <a:r>
              <a:rPr lang="en-US"/>
              <a:t>Be sure to do both parsing and unparsing.</a:t>
            </a:r>
          </a:p>
        </p:txBody>
      </p:sp>
      <p:pic>
        <p:nvPicPr>
          <p:cNvPr id="9" name="Picture 8">
            <a:extLst>
              <a:ext uri="{FF2B5EF4-FFF2-40B4-BE49-F238E27FC236}">
                <a16:creationId xmlns:a16="http://schemas.microsoft.com/office/drawing/2014/main" id="{D29A7272-7449-4FB2-B898-13B19623A960}"/>
              </a:ext>
            </a:extLst>
          </p:cNvPr>
          <p:cNvPicPr>
            <a:picLocks noChangeAspect="1"/>
          </p:cNvPicPr>
          <p:nvPr/>
        </p:nvPicPr>
        <p:blipFill rotWithShape="1">
          <a:blip r:embed="rId2"/>
          <a:srcRect l="6483" t="14411" r="73978" b="81471"/>
          <a:stretch/>
        </p:blipFill>
        <p:spPr>
          <a:xfrm>
            <a:off x="1792637" y="4469647"/>
            <a:ext cx="2382249" cy="266700"/>
          </a:xfrm>
          <a:prstGeom prst="rect">
            <a:avLst/>
          </a:prstGeom>
        </p:spPr>
      </p:pic>
    </p:spTree>
    <p:extLst>
      <p:ext uri="{BB962C8B-B14F-4D97-AF65-F5344CB8AC3E}">
        <p14:creationId xmlns:p14="http://schemas.microsoft.com/office/powerpoint/2010/main" val="22950877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Lab08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97404040-AE38-411C-8A8B-A248B108120F}"/>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715390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01D89B-0572-4D08-AA37-87C2267194BC}"/>
              </a:ext>
            </a:extLst>
          </p:cNvPr>
          <p:cNvSpPr/>
          <p:nvPr/>
        </p:nvSpPr>
        <p:spPr>
          <a:xfrm>
            <a:off x="1175288" y="1307313"/>
            <a:ext cx="7950631" cy="4801314"/>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"string"</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"pattern"</a:t>
            </a:r>
            <a:r>
              <a:rPr lang="en-US">
                <a:solidFill>
                  <a:srgbClr val="F5844C"/>
                </a:solidFill>
                <a:highlight>
                  <a:srgbClr val="FFFFFF"/>
                </a:highlight>
              </a:rPr>
              <a:t> dfdl:lengthPattern</a:t>
            </a:r>
            <a:r>
              <a:rPr lang="en-US">
                <a:solidFill>
                  <a:srgbClr val="FF8040"/>
                </a:solidFill>
                <a:highlight>
                  <a:srgbClr val="FFFFFF"/>
                </a:highlight>
              </a:rPr>
              <a:t>=</a:t>
            </a:r>
            <a:r>
              <a:rPr lang="en-US">
                <a:solidFill>
                  <a:srgbClr val="993300"/>
                </a:solidFill>
                <a:highlight>
                  <a:srgbClr val="FFFFFF"/>
                </a:highlight>
              </a:rPr>
              <a:t>"[\x20-\x7F]+?(?=\x00)"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"hidden_null_Group"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"hidden_null_Group"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"Hidden_null"</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"xs:hexBinary"</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 xs:hexBinary('00')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3" name="TextBox 2">
            <a:extLst>
              <a:ext uri="{FF2B5EF4-FFF2-40B4-BE49-F238E27FC236}">
                <a16:creationId xmlns:a16="http://schemas.microsoft.com/office/drawing/2014/main" id="{849E3BF5-DA4D-4EA4-AC9C-9AF0443E67D6}"/>
              </a:ext>
            </a:extLst>
          </p:cNvPr>
          <p:cNvSpPr txBox="1"/>
          <p:nvPr/>
        </p:nvSpPr>
        <p:spPr>
          <a:xfrm>
            <a:off x="847406" y="6193867"/>
            <a:ext cx="8761373" cy="369332"/>
          </a:xfrm>
          <a:prstGeom prst="rect">
            <a:avLst/>
          </a:prstGeom>
          <a:noFill/>
        </p:spPr>
        <p:txBody>
          <a:bodyPr wrap="none" rtlCol="0">
            <a:spAutoFit/>
          </a:bodyPr>
          <a:lstStyle/>
          <a:p>
            <a:r>
              <a:rPr lang="en-US"/>
              <a:t>Notice that the schema specifies that the null character be hidden (not shown in the XML).</a:t>
            </a:r>
          </a:p>
        </p:txBody>
      </p:sp>
      <p:sp>
        <p:nvSpPr>
          <p:cNvPr id="4" name="Speech Bubble: Rectangle 3">
            <a:extLst>
              <a:ext uri="{FF2B5EF4-FFF2-40B4-BE49-F238E27FC236}">
                <a16:creationId xmlns:a16="http://schemas.microsoft.com/office/drawing/2014/main" id="{BBD9138E-4E93-4E09-8E1E-FF2B0B02241F}"/>
              </a:ext>
            </a:extLst>
          </p:cNvPr>
          <p:cNvSpPr/>
          <p:nvPr/>
        </p:nvSpPr>
        <p:spPr>
          <a:xfrm>
            <a:off x="7981627" y="108489"/>
            <a:ext cx="3564610" cy="1596325"/>
          </a:xfrm>
          <a:prstGeom prst="wedgeRectCallout">
            <a:avLst>
              <a:gd name="adj1" fmla="val -66051"/>
              <a:gd name="adj2" fmla="val 945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Consume ASCII characters until getting to the NUL character.</a:t>
            </a:r>
          </a:p>
        </p:txBody>
      </p:sp>
    </p:spTree>
    <p:extLst>
      <p:ext uri="{BB962C8B-B14F-4D97-AF65-F5344CB8AC3E}">
        <p14:creationId xmlns:p14="http://schemas.microsoft.com/office/powerpoint/2010/main" val="33397570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BAA3E-3EF3-433F-967D-54A49103BA88}"/>
              </a:ext>
            </a:extLst>
          </p:cNvPr>
          <p:cNvSpPr>
            <a:spLocks noGrp="1"/>
          </p:cNvSpPr>
          <p:nvPr>
            <p:ph type="title"/>
          </p:nvPr>
        </p:nvSpPr>
        <p:spPr/>
        <p:txBody>
          <a:bodyPr/>
          <a:lstStyle/>
          <a:p>
            <a:r>
              <a:rPr lang="en-US"/>
              <a:t>Lab 9</a:t>
            </a:r>
          </a:p>
        </p:txBody>
      </p:sp>
      <p:sp>
        <p:nvSpPr>
          <p:cNvPr id="3" name="Content Placeholder 2">
            <a:extLst>
              <a:ext uri="{FF2B5EF4-FFF2-40B4-BE49-F238E27FC236}">
                <a16:creationId xmlns:a16="http://schemas.microsoft.com/office/drawing/2014/main" id="{1C250837-872A-4BF7-A766-4F8D12A76CBC}"/>
              </a:ext>
            </a:extLst>
          </p:cNvPr>
          <p:cNvSpPr>
            <a:spLocks noGrp="1"/>
          </p:cNvSpPr>
          <p:nvPr>
            <p:ph idx="1"/>
          </p:nvPr>
        </p:nvSpPr>
        <p:spPr>
          <a:xfrm>
            <a:off x="616449" y="1371601"/>
            <a:ext cx="11236720" cy="2057399"/>
          </a:xfrm>
        </p:spPr>
        <p:txBody>
          <a:bodyPr/>
          <a:lstStyle/>
          <a:p>
            <a:pPr>
              <a:lnSpc>
                <a:spcPct val="100000"/>
              </a:lnSpc>
            </a:pPr>
            <a:r>
              <a:rPr lang="en-US"/>
              <a:t>The (binary) input file contains a null-terminated name followed by the person’s (4 byte) date of birth (DOB), expressed in number of seconds since epoch.</a:t>
            </a:r>
          </a:p>
          <a:p>
            <a:pPr>
              <a:lnSpc>
                <a:spcPct val="100000"/>
              </a:lnSpc>
            </a:pPr>
            <a:r>
              <a:rPr lang="en-US"/>
              <a:t>Create a DFDL schema that does both parsing and unparsing.</a:t>
            </a:r>
          </a:p>
          <a:p>
            <a:pPr>
              <a:lnSpc>
                <a:spcPct val="100000"/>
              </a:lnSpc>
            </a:pPr>
            <a:r>
              <a:rPr lang="en-US"/>
              <a:t>For example, with this input:</a:t>
            </a:r>
          </a:p>
        </p:txBody>
      </p:sp>
      <p:pic>
        <p:nvPicPr>
          <p:cNvPr id="4" name="Picture 3">
            <a:extLst>
              <a:ext uri="{FF2B5EF4-FFF2-40B4-BE49-F238E27FC236}">
                <a16:creationId xmlns:a16="http://schemas.microsoft.com/office/drawing/2014/main" id="{FF13474B-EB97-4854-AF4D-CEEB697C44C7}"/>
              </a:ext>
            </a:extLst>
          </p:cNvPr>
          <p:cNvPicPr>
            <a:picLocks noChangeAspect="1"/>
          </p:cNvPicPr>
          <p:nvPr/>
        </p:nvPicPr>
        <p:blipFill rotWithShape="1">
          <a:blip r:embed="rId2"/>
          <a:srcRect l="1016" t="13786" r="51823" b="77627"/>
          <a:stretch/>
        </p:blipFill>
        <p:spPr>
          <a:xfrm>
            <a:off x="906961" y="3537486"/>
            <a:ext cx="9608328" cy="984142"/>
          </a:xfrm>
          <a:prstGeom prst="rect">
            <a:avLst/>
          </a:prstGeom>
        </p:spPr>
      </p:pic>
      <p:sp>
        <p:nvSpPr>
          <p:cNvPr id="5" name="Content Placeholder 2">
            <a:extLst>
              <a:ext uri="{FF2B5EF4-FFF2-40B4-BE49-F238E27FC236}">
                <a16:creationId xmlns:a16="http://schemas.microsoft.com/office/drawing/2014/main" id="{F6DD5206-1B37-497C-B38E-5A928258466D}"/>
              </a:ext>
            </a:extLst>
          </p:cNvPr>
          <p:cNvSpPr txBox="1">
            <a:spLocks/>
          </p:cNvSpPr>
          <p:nvPr/>
        </p:nvSpPr>
        <p:spPr>
          <a:xfrm>
            <a:off x="753351" y="4406683"/>
            <a:ext cx="11236720" cy="583769"/>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The output should be this:</a:t>
            </a:r>
          </a:p>
        </p:txBody>
      </p:sp>
      <p:sp>
        <p:nvSpPr>
          <p:cNvPr id="6" name="Rectangle 5">
            <a:extLst>
              <a:ext uri="{FF2B5EF4-FFF2-40B4-BE49-F238E27FC236}">
                <a16:creationId xmlns:a16="http://schemas.microsoft.com/office/drawing/2014/main" id="{FD67686F-B481-4E1E-98F9-10B848BFD09D}"/>
              </a:ext>
            </a:extLst>
          </p:cNvPr>
          <p:cNvSpPr/>
          <p:nvPr/>
        </p:nvSpPr>
        <p:spPr>
          <a:xfrm>
            <a:off x="1699647" y="4990452"/>
            <a:ext cx="3724759" cy="1200329"/>
          </a:xfrm>
          <a:prstGeom prst="rect">
            <a:avLst/>
          </a:prstGeom>
          <a:ln>
            <a:solidFill>
              <a:schemeClr val="tx1"/>
            </a:solidFill>
          </a:ln>
        </p:spPr>
        <p:txBody>
          <a:bodyPr wrap="square">
            <a:spAutoFit/>
          </a:bodyPr>
          <a:lstStyle/>
          <a:p>
            <a:r>
              <a:rPr lang="en-US">
                <a:solidFill>
                  <a:srgbClr val="000096"/>
                </a:solidFill>
                <a:highlight>
                  <a:srgbClr val="FFFFFF"/>
                </a:highlight>
              </a:rPr>
              <a:t>&lt;Person&gt;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&lt;Name&gt;</a:t>
            </a:r>
            <a:r>
              <a:rPr lang="en-US">
                <a:solidFill>
                  <a:srgbClr val="000000"/>
                </a:solidFill>
                <a:highlight>
                  <a:srgbClr val="FFFFFF"/>
                </a:highlight>
              </a:rPr>
              <a:t>John Doe</a:t>
            </a:r>
            <a:r>
              <a:rPr lang="en-US">
                <a:solidFill>
                  <a:srgbClr val="000096"/>
                </a:solidFill>
                <a:highlight>
                  <a:srgbClr val="FFFFFF"/>
                </a:highlight>
              </a:rPr>
              <a:t>&lt;/Name&gt;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&lt;DOB&gt;</a:t>
            </a:r>
            <a:r>
              <a:rPr lang="en-US">
                <a:solidFill>
                  <a:srgbClr val="000000"/>
                </a:solidFill>
                <a:highlight>
                  <a:srgbClr val="FFFFFF"/>
                </a:highlight>
              </a:rPr>
              <a:t>2000-02-06T20:13:35</a:t>
            </a:r>
            <a:r>
              <a:rPr lang="en-US">
                <a:solidFill>
                  <a:srgbClr val="000096"/>
                </a:solidFill>
                <a:highlight>
                  <a:srgbClr val="FFFFFF"/>
                </a:highlight>
              </a:rPr>
              <a:t>&lt;/DOB&gt;</a:t>
            </a:r>
            <a:br>
              <a:rPr lang="en-US">
                <a:solidFill>
                  <a:srgbClr val="000000"/>
                </a:solidFill>
                <a:highlight>
                  <a:srgbClr val="FFFFFF"/>
                </a:highlight>
              </a:rPr>
            </a:br>
            <a:r>
              <a:rPr lang="en-US">
                <a:solidFill>
                  <a:srgbClr val="000096"/>
                </a:solidFill>
                <a:highlight>
                  <a:srgbClr val="FFFFFF"/>
                </a:highlight>
              </a:rPr>
              <a:t>&lt;/Person&gt;</a:t>
            </a:r>
          </a:p>
        </p:txBody>
      </p:sp>
      <p:sp>
        <p:nvSpPr>
          <p:cNvPr id="7" name="Footer Placeholder 3">
            <a:extLst>
              <a:ext uri="{FF2B5EF4-FFF2-40B4-BE49-F238E27FC236}">
                <a16:creationId xmlns:a16="http://schemas.microsoft.com/office/drawing/2014/main" id="{80A7E2CA-CA6D-4499-A8F1-D34CDDA28E3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93355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Lab09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7A53C42F-75F8-4589-8840-4F697731F665}"/>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97315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AE14E4-63FA-48A1-AC73-6CB7E6208AFE}"/>
              </a:ext>
            </a:extLst>
          </p:cNvPr>
          <p:cNvSpPr/>
          <p:nvPr/>
        </p:nvSpPr>
        <p:spPr>
          <a:xfrm>
            <a:off x="1580827" y="612844"/>
            <a:ext cx="9097505" cy="563231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"Person"</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"pattern"</a:t>
            </a:r>
            <a:r>
              <a:rPr lang="en-US">
                <a:solidFill>
                  <a:srgbClr val="F5844C"/>
                </a:solidFill>
                <a:highlight>
                  <a:srgbClr val="FFFFFF"/>
                </a:highlight>
              </a:rPr>
              <a:t> dfdl:lengthPattern</a:t>
            </a:r>
            <a:r>
              <a:rPr lang="en-US">
                <a:solidFill>
                  <a:srgbClr val="FF8040"/>
                </a:solidFill>
                <a:highlight>
                  <a:srgbClr val="FFFFFF"/>
                </a:highlight>
              </a:rPr>
              <a:t>=</a:t>
            </a:r>
            <a:r>
              <a:rPr lang="en-US">
                <a:solidFill>
                  <a:srgbClr val="993300"/>
                </a:solidFill>
                <a:highlight>
                  <a:srgbClr val="FFFFFF"/>
                </a:highlight>
              </a:rPr>
              <a:t>"[\x20-\x7F]+?(?=\x00)"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"hidden_null_Group"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"DOB"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"4"</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dfdl:binaryCalendarRep</a:t>
            </a:r>
            <a:r>
              <a:rPr lang="en-US">
                <a:solidFill>
                  <a:srgbClr val="FF8040"/>
                </a:solidFill>
                <a:highlight>
                  <a:srgbClr val="FFFFFF"/>
                </a:highlight>
              </a:rPr>
              <a:t>=</a:t>
            </a:r>
            <a:r>
              <a:rPr lang="en-US">
                <a:solidFill>
                  <a:srgbClr val="993300"/>
                </a:solidFill>
                <a:highlight>
                  <a:srgbClr val="FFFFFF"/>
                </a:highlight>
              </a:rPr>
              <a:t>"binarySeconds"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dfdl:binaryCalendarEpoch</a:t>
            </a:r>
            <a:r>
              <a:rPr lang="en-US">
                <a:solidFill>
                  <a:srgbClr val="FF8040"/>
                </a:solidFill>
                <a:highlight>
                  <a:srgbClr val="FFFFFF"/>
                </a:highlight>
              </a:rPr>
              <a:t>=</a:t>
            </a:r>
            <a:r>
              <a:rPr lang="en-US">
                <a:solidFill>
                  <a:srgbClr val="993300"/>
                </a:solidFill>
                <a:highlight>
                  <a:srgbClr val="FFFFFF"/>
                </a:highlight>
              </a:rPr>
              <a:t>"1970-01-01T00:00:00"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"hidden_null_Group"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"Hidden_null"</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"xs:hexBinary"</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"1"</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 xs:hexBinary('00')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3" name="TextBox 2">
            <a:extLst>
              <a:ext uri="{FF2B5EF4-FFF2-40B4-BE49-F238E27FC236}">
                <a16:creationId xmlns:a16="http://schemas.microsoft.com/office/drawing/2014/main" id="{30C7B237-1C4A-42A9-B4D2-6A5FE47A45E1}"/>
              </a:ext>
            </a:extLst>
          </p:cNvPr>
          <p:cNvSpPr txBox="1"/>
          <p:nvPr/>
        </p:nvSpPr>
        <p:spPr>
          <a:xfrm>
            <a:off x="4804475" y="6245155"/>
            <a:ext cx="1617687" cy="369332"/>
          </a:xfrm>
          <a:prstGeom prst="rect">
            <a:avLst/>
          </a:prstGeom>
          <a:noFill/>
        </p:spPr>
        <p:txBody>
          <a:bodyPr wrap="none" rtlCol="0">
            <a:spAutoFit/>
          </a:bodyPr>
          <a:lstStyle/>
          <a:p>
            <a:r>
              <a:rPr lang="en-US"/>
              <a:t>person.dfdl.xsd</a:t>
            </a:r>
          </a:p>
        </p:txBody>
      </p:sp>
      <p:sp>
        <p:nvSpPr>
          <p:cNvPr id="4" name="Footer Placeholder 3">
            <a:extLst>
              <a:ext uri="{FF2B5EF4-FFF2-40B4-BE49-F238E27FC236}">
                <a16:creationId xmlns:a16="http://schemas.microsoft.com/office/drawing/2014/main" id="{B979DB58-BAE3-4264-B01E-F53A7375A668}"/>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7708663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C0186-7CF4-468C-A0CC-E83CB13E1C47}"/>
              </a:ext>
            </a:extLst>
          </p:cNvPr>
          <p:cNvSpPr>
            <a:spLocks noGrp="1"/>
          </p:cNvSpPr>
          <p:nvPr>
            <p:ph type="title"/>
          </p:nvPr>
        </p:nvSpPr>
        <p:spPr/>
        <p:txBody>
          <a:bodyPr/>
          <a:lstStyle/>
          <a:p>
            <a:r>
              <a:rPr lang="en-US"/>
              <a:t>Alternative solution using dfdl:terminator</a:t>
            </a:r>
          </a:p>
        </p:txBody>
      </p:sp>
      <p:sp>
        <p:nvSpPr>
          <p:cNvPr id="4" name="Rectangle 3">
            <a:extLst>
              <a:ext uri="{FF2B5EF4-FFF2-40B4-BE49-F238E27FC236}">
                <a16:creationId xmlns:a16="http://schemas.microsoft.com/office/drawing/2014/main" id="{16316BED-971E-4DB0-9988-C5339FCD0702}"/>
              </a:ext>
            </a:extLst>
          </p:cNvPr>
          <p:cNvSpPr/>
          <p:nvPr/>
        </p:nvSpPr>
        <p:spPr>
          <a:xfrm>
            <a:off x="944720" y="1997839"/>
            <a:ext cx="10580176" cy="286232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"Person"</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"%NUL;"</a:t>
            </a:r>
            <a:r>
              <a:rPr lang="en-US">
                <a:solidFill>
                  <a:srgbClr val="F5844C"/>
                </a:solidFill>
                <a:highlight>
                  <a:srgbClr val="FFFF00"/>
                </a:highlight>
              </a:rPr>
              <a:t> </a:t>
            </a:r>
            <a:r>
              <a:rPr lang="en-US">
                <a:solidFill>
                  <a:srgbClr val="F5844C"/>
                </a:solidFill>
                <a:highlight>
                  <a:srgbClr val="FFFFFF"/>
                </a:highlight>
              </a:rPr>
              <a:t>dfdl:lengthKind</a:t>
            </a:r>
            <a:r>
              <a:rPr lang="en-US">
                <a:solidFill>
                  <a:srgbClr val="FF8040"/>
                </a:solidFill>
                <a:highlight>
                  <a:srgbClr val="FFFFFF"/>
                </a:highlight>
              </a:rPr>
              <a:t>=</a:t>
            </a:r>
            <a:r>
              <a:rPr lang="en-US">
                <a:solidFill>
                  <a:srgbClr val="993300"/>
                </a:solidFill>
                <a:highlight>
                  <a:srgbClr val="FFFFFF"/>
                </a:highlight>
              </a:rPr>
              <a:t>"delimited"</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"DOB"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"4"</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dfdl:binaryCalendarRep</a:t>
            </a:r>
            <a:r>
              <a:rPr lang="en-US">
                <a:solidFill>
                  <a:srgbClr val="FF8040"/>
                </a:solidFill>
                <a:highlight>
                  <a:srgbClr val="FFFFFF"/>
                </a:highlight>
              </a:rPr>
              <a:t>=</a:t>
            </a:r>
            <a:r>
              <a:rPr lang="en-US">
                <a:solidFill>
                  <a:srgbClr val="993300"/>
                </a:solidFill>
                <a:highlight>
                  <a:srgbClr val="FFFFFF"/>
                </a:highlight>
              </a:rPr>
              <a:t>"binarySeconds"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dfdl:binaryCalendarEpoch</a:t>
            </a:r>
            <a:r>
              <a:rPr lang="en-US">
                <a:solidFill>
                  <a:srgbClr val="FF8040"/>
                </a:solidFill>
                <a:highlight>
                  <a:srgbClr val="FFFFFF"/>
                </a:highlight>
              </a:rPr>
              <a:t>=</a:t>
            </a:r>
            <a:r>
              <a:rPr lang="en-US">
                <a:solidFill>
                  <a:srgbClr val="993300"/>
                </a:solidFill>
                <a:highlight>
                  <a:srgbClr val="FFFFFF"/>
                </a:highlight>
              </a:rPr>
              <a:t>"1970-01-01T00:00:00"</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5" name="TextBox 4">
            <a:extLst>
              <a:ext uri="{FF2B5EF4-FFF2-40B4-BE49-F238E27FC236}">
                <a16:creationId xmlns:a16="http://schemas.microsoft.com/office/drawing/2014/main" id="{8F02D8FC-8F4F-42C7-A90A-F72853116F87}"/>
              </a:ext>
            </a:extLst>
          </p:cNvPr>
          <p:cNvSpPr txBox="1"/>
          <p:nvPr/>
        </p:nvSpPr>
        <p:spPr>
          <a:xfrm>
            <a:off x="4478313" y="4860161"/>
            <a:ext cx="3076804" cy="369332"/>
          </a:xfrm>
          <a:prstGeom prst="rect">
            <a:avLst/>
          </a:prstGeom>
          <a:noFill/>
        </p:spPr>
        <p:txBody>
          <a:bodyPr wrap="none" rtlCol="0">
            <a:spAutoFit/>
          </a:bodyPr>
          <a:lstStyle/>
          <a:p>
            <a:r>
              <a:rPr lang="en-US"/>
              <a:t>person-use-terminator.dfdl.xsd</a:t>
            </a:r>
          </a:p>
        </p:txBody>
      </p:sp>
    </p:spTree>
    <p:extLst>
      <p:ext uri="{BB962C8B-B14F-4D97-AF65-F5344CB8AC3E}">
        <p14:creationId xmlns:p14="http://schemas.microsoft.com/office/powerpoint/2010/main" val="38752700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0B927-C40F-4E0C-A5A2-109F2F880C2E}"/>
              </a:ext>
            </a:extLst>
          </p:cNvPr>
          <p:cNvSpPr>
            <a:spLocks noGrp="1"/>
          </p:cNvSpPr>
          <p:nvPr>
            <p:ph type="title"/>
          </p:nvPr>
        </p:nvSpPr>
        <p:spPr/>
        <p:txBody>
          <a:bodyPr/>
          <a:lstStyle/>
          <a:p>
            <a:r>
              <a:rPr lang="en-US"/>
              <a:t>Lab 10</a:t>
            </a:r>
          </a:p>
        </p:txBody>
      </p:sp>
      <p:sp>
        <p:nvSpPr>
          <p:cNvPr id="3" name="Content Placeholder 2">
            <a:extLst>
              <a:ext uri="{FF2B5EF4-FFF2-40B4-BE49-F238E27FC236}">
                <a16:creationId xmlns:a16="http://schemas.microsoft.com/office/drawing/2014/main" id="{189E383F-5C18-4ED9-B2DE-094339CAD769}"/>
              </a:ext>
            </a:extLst>
          </p:cNvPr>
          <p:cNvSpPr>
            <a:spLocks noGrp="1"/>
          </p:cNvSpPr>
          <p:nvPr>
            <p:ph idx="1"/>
          </p:nvPr>
        </p:nvSpPr>
        <p:spPr>
          <a:xfrm>
            <a:off x="616449" y="1371601"/>
            <a:ext cx="11236720" cy="1061633"/>
          </a:xfrm>
        </p:spPr>
        <p:txBody>
          <a:bodyPr/>
          <a:lstStyle/>
          <a:p>
            <a:r>
              <a:rPr lang="en-US"/>
              <a:t>The (binary) input file contains one byte.</a:t>
            </a:r>
          </a:p>
          <a:p>
            <a:r>
              <a:rPr lang="en-US"/>
              <a:t>Each bit represents a New England state:</a:t>
            </a:r>
          </a:p>
        </p:txBody>
      </p:sp>
      <p:graphicFrame>
        <p:nvGraphicFramePr>
          <p:cNvPr id="4" name="Table 3">
            <a:extLst>
              <a:ext uri="{FF2B5EF4-FFF2-40B4-BE49-F238E27FC236}">
                <a16:creationId xmlns:a16="http://schemas.microsoft.com/office/drawing/2014/main" id="{BF3691C0-9120-48A3-842C-E1056D7271B0}"/>
              </a:ext>
            </a:extLst>
          </p:cNvPr>
          <p:cNvGraphicFramePr>
            <a:graphicFrameLocks noGrp="1"/>
          </p:cNvGraphicFramePr>
          <p:nvPr>
            <p:extLst>
              <p:ext uri="{D42A27DB-BD31-4B8C-83A1-F6EECF244321}">
                <p14:modId xmlns:p14="http://schemas.microsoft.com/office/powerpoint/2010/main" val="1752852459"/>
              </p:ext>
            </p:extLst>
          </p:nvPr>
        </p:nvGraphicFramePr>
        <p:xfrm>
          <a:off x="1303580" y="2433234"/>
          <a:ext cx="8128000" cy="25958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028531234"/>
                    </a:ext>
                  </a:extLst>
                </a:gridCol>
                <a:gridCol w="4064000">
                  <a:extLst>
                    <a:ext uri="{9D8B030D-6E8A-4147-A177-3AD203B41FA5}">
                      <a16:colId xmlns:a16="http://schemas.microsoft.com/office/drawing/2014/main" val="760673276"/>
                    </a:ext>
                  </a:extLst>
                </a:gridCol>
              </a:tblGrid>
              <a:tr h="370840">
                <a:tc>
                  <a:txBody>
                    <a:bodyPr/>
                    <a:lstStyle/>
                    <a:p>
                      <a:r>
                        <a:rPr lang="en-US"/>
                        <a:t>bit</a:t>
                      </a:r>
                    </a:p>
                  </a:txBody>
                  <a:tcPr/>
                </a:tc>
                <a:tc>
                  <a:txBody>
                    <a:bodyPr/>
                    <a:lstStyle/>
                    <a:p>
                      <a:r>
                        <a:rPr lang="en-US"/>
                        <a:t>state</a:t>
                      </a:r>
                    </a:p>
                  </a:txBody>
                  <a:tcPr/>
                </a:tc>
                <a:extLst>
                  <a:ext uri="{0D108BD9-81ED-4DB2-BD59-A6C34878D82A}">
                    <a16:rowId xmlns:a16="http://schemas.microsoft.com/office/drawing/2014/main" val="1044470301"/>
                  </a:ext>
                </a:extLst>
              </a:tr>
              <a:tr h="370840">
                <a:tc>
                  <a:txBody>
                    <a:bodyPr/>
                    <a:lstStyle/>
                    <a:p>
                      <a:r>
                        <a:rPr lang="en-US"/>
                        <a:t>1</a:t>
                      </a:r>
                    </a:p>
                  </a:txBody>
                  <a:tcPr/>
                </a:tc>
                <a:tc>
                  <a:txBody>
                    <a:bodyPr/>
                    <a:lstStyle/>
                    <a:p>
                      <a:r>
                        <a:rPr lang="en-US"/>
                        <a:t>New Hampshire</a:t>
                      </a:r>
                    </a:p>
                  </a:txBody>
                  <a:tcPr/>
                </a:tc>
                <a:extLst>
                  <a:ext uri="{0D108BD9-81ED-4DB2-BD59-A6C34878D82A}">
                    <a16:rowId xmlns:a16="http://schemas.microsoft.com/office/drawing/2014/main" val="3517485938"/>
                  </a:ext>
                </a:extLst>
              </a:tr>
              <a:tr h="370840">
                <a:tc>
                  <a:txBody>
                    <a:bodyPr/>
                    <a:lstStyle/>
                    <a:p>
                      <a:r>
                        <a:rPr lang="en-US"/>
                        <a:t>2</a:t>
                      </a:r>
                    </a:p>
                  </a:txBody>
                  <a:tcPr/>
                </a:tc>
                <a:tc>
                  <a:txBody>
                    <a:bodyPr/>
                    <a:lstStyle/>
                    <a:p>
                      <a:r>
                        <a:rPr lang="en-US"/>
                        <a:t>Massachusetts</a:t>
                      </a:r>
                    </a:p>
                  </a:txBody>
                  <a:tcPr/>
                </a:tc>
                <a:extLst>
                  <a:ext uri="{0D108BD9-81ED-4DB2-BD59-A6C34878D82A}">
                    <a16:rowId xmlns:a16="http://schemas.microsoft.com/office/drawing/2014/main" val="116981498"/>
                  </a:ext>
                </a:extLst>
              </a:tr>
              <a:tr h="370840">
                <a:tc>
                  <a:txBody>
                    <a:bodyPr/>
                    <a:lstStyle/>
                    <a:p>
                      <a:r>
                        <a:rPr lang="en-US"/>
                        <a:t>3</a:t>
                      </a:r>
                    </a:p>
                  </a:txBody>
                  <a:tcPr/>
                </a:tc>
                <a:tc>
                  <a:txBody>
                    <a:bodyPr/>
                    <a:lstStyle/>
                    <a:p>
                      <a:r>
                        <a:rPr lang="en-US"/>
                        <a:t>Maine</a:t>
                      </a:r>
                    </a:p>
                  </a:txBody>
                  <a:tcPr/>
                </a:tc>
                <a:extLst>
                  <a:ext uri="{0D108BD9-81ED-4DB2-BD59-A6C34878D82A}">
                    <a16:rowId xmlns:a16="http://schemas.microsoft.com/office/drawing/2014/main" val="1679863904"/>
                  </a:ext>
                </a:extLst>
              </a:tr>
              <a:tr h="370840">
                <a:tc>
                  <a:txBody>
                    <a:bodyPr/>
                    <a:lstStyle/>
                    <a:p>
                      <a:r>
                        <a:rPr lang="en-US"/>
                        <a:t>4</a:t>
                      </a:r>
                    </a:p>
                  </a:txBody>
                  <a:tcPr/>
                </a:tc>
                <a:tc>
                  <a:txBody>
                    <a:bodyPr/>
                    <a:lstStyle/>
                    <a:p>
                      <a:r>
                        <a:rPr lang="en-US"/>
                        <a:t>Connecticut</a:t>
                      </a:r>
                    </a:p>
                  </a:txBody>
                  <a:tcPr/>
                </a:tc>
                <a:extLst>
                  <a:ext uri="{0D108BD9-81ED-4DB2-BD59-A6C34878D82A}">
                    <a16:rowId xmlns:a16="http://schemas.microsoft.com/office/drawing/2014/main" val="2552089580"/>
                  </a:ext>
                </a:extLst>
              </a:tr>
              <a:tr h="370840">
                <a:tc>
                  <a:txBody>
                    <a:bodyPr/>
                    <a:lstStyle/>
                    <a:p>
                      <a:r>
                        <a:rPr lang="en-US"/>
                        <a:t>5</a:t>
                      </a:r>
                    </a:p>
                  </a:txBody>
                  <a:tcPr/>
                </a:tc>
                <a:tc>
                  <a:txBody>
                    <a:bodyPr/>
                    <a:lstStyle/>
                    <a:p>
                      <a:r>
                        <a:rPr lang="en-US"/>
                        <a:t>Rhode Island</a:t>
                      </a:r>
                    </a:p>
                  </a:txBody>
                  <a:tcPr/>
                </a:tc>
                <a:extLst>
                  <a:ext uri="{0D108BD9-81ED-4DB2-BD59-A6C34878D82A}">
                    <a16:rowId xmlns:a16="http://schemas.microsoft.com/office/drawing/2014/main" val="1145865966"/>
                  </a:ext>
                </a:extLst>
              </a:tr>
              <a:tr h="370840">
                <a:tc>
                  <a:txBody>
                    <a:bodyPr/>
                    <a:lstStyle/>
                    <a:p>
                      <a:r>
                        <a:rPr lang="en-US"/>
                        <a:t>6</a:t>
                      </a:r>
                    </a:p>
                  </a:txBody>
                  <a:tcPr/>
                </a:tc>
                <a:tc>
                  <a:txBody>
                    <a:bodyPr/>
                    <a:lstStyle/>
                    <a:p>
                      <a:r>
                        <a:rPr lang="en-US"/>
                        <a:t>Vermont</a:t>
                      </a:r>
                    </a:p>
                  </a:txBody>
                  <a:tcPr/>
                </a:tc>
                <a:extLst>
                  <a:ext uri="{0D108BD9-81ED-4DB2-BD59-A6C34878D82A}">
                    <a16:rowId xmlns:a16="http://schemas.microsoft.com/office/drawing/2014/main" val="824272760"/>
                  </a:ext>
                </a:extLst>
              </a:tr>
            </a:tbl>
          </a:graphicData>
        </a:graphic>
      </p:graphicFrame>
      <p:sp>
        <p:nvSpPr>
          <p:cNvPr id="5" name="Content Placeholder 2">
            <a:extLst>
              <a:ext uri="{FF2B5EF4-FFF2-40B4-BE49-F238E27FC236}">
                <a16:creationId xmlns:a16="http://schemas.microsoft.com/office/drawing/2014/main" id="{7C3B1045-1C07-4BB0-A9AB-F7B8F60B6DFD}"/>
              </a:ext>
            </a:extLst>
          </p:cNvPr>
          <p:cNvSpPr txBox="1">
            <a:spLocks/>
          </p:cNvSpPr>
          <p:nvPr/>
        </p:nvSpPr>
        <p:spPr>
          <a:xfrm>
            <a:off x="799845" y="5259092"/>
            <a:ext cx="11236720" cy="940229"/>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Output a single XML element whose content is the states with the bit set.</a:t>
            </a:r>
          </a:p>
          <a:p>
            <a:r>
              <a:rPr lang="en-US"/>
              <a:t>What XML do you expect for this input:</a:t>
            </a:r>
          </a:p>
        </p:txBody>
      </p:sp>
      <p:pic>
        <p:nvPicPr>
          <p:cNvPr id="6" name="Picture 5">
            <a:extLst>
              <a:ext uri="{FF2B5EF4-FFF2-40B4-BE49-F238E27FC236}">
                <a16:creationId xmlns:a16="http://schemas.microsoft.com/office/drawing/2014/main" id="{F02D6C4E-546B-4FA6-8F41-0E209BD056B9}"/>
              </a:ext>
            </a:extLst>
          </p:cNvPr>
          <p:cNvPicPr>
            <a:picLocks noChangeAspect="1"/>
          </p:cNvPicPr>
          <p:nvPr/>
        </p:nvPicPr>
        <p:blipFill rotWithShape="1">
          <a:blip r:embed="rId2"/>
          <a:srcRect l="1275" t="14289" r="62246" b="77577"/>
          <a:stretch/>
        </p:blipFill>
        <p:spPr>
          <a:xfrm>
            <a:off x="1336208" y="6090747"/>
            <a:ext cx="5081997" cy="601956"/>
          </a:xfrm>
          <a:prstGeom prst="rect">
            <a:avLst/>
          </a:prstGeom>
        </p:spPr>
      </p:pic>
    </p:spTree>
    <p:extLst>
      <p:ext uri="{BB962C8B-B14F-4D97-AF65-F5344CB8AC3E}">
        <p14:creationId xmlns:p14="http://schemas.microsoft.com/office/powerpoint/2010/main" val="33958073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Lab10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B1DF8436-E608-4EC7-89E2-B1DCC6124FF0}"/>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093922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86F9D-0C5A-4959-ACCF-C8BCC186C531}"/>
              </a:ext>
            </a:extLst>
          </p:cNvPr>
          <p:cNvSpPr>
            <a:spLocks noGrp="1"/>
          </p:cNvSpPr>
          <p:nvPr>
            <p:ph type="title"/>
          </p:nvPr>
        </p:nvSpPr>
        <p:spPr/>
        <p:txBody>
          <a:bodyPr/>
          <a:lstStyle/>
          <a:p>
            <a:r>
              <a:rPr lang="en-US"/>
              <a:t>Lab05 (revised)</a:t>
            </a:r>
          </a:p>
        </p:txBody>
      </p:sp>
      <p:sp>
        <p:nvSpPr>
          <p:cNvPr id="3" name="Content Placeholder 2">
            <a:extLst>
              <a:ext uri="{FF2B5EF4-FFF2-40B4-BE49-F238E27FC236}">
                <a16:creationId xmlns:a16="http://schemas.microsoft.com/office/drawing/2014/main" id="{8DC317C1-1BD9-4474-8C9C-D5B5445D6817}"/>
              </a:ext>
            </a:extLst>
          </p:cNvPr>
          <p:cNvSpPr>
            <a:spLocks noGrp="1"/>
          </p:cNvSpPr>
          <p:nvPr>
            <p:ph idx="1"/>
          </p:nvPr>
        </p:nvSpPr>
        <p:spPr>
          <a:xfrm>
            <a:off x="616449" y="1371601"/>
            <a:ext cx="11236720" cy="4750229"/>
          </a:xfrm>
        </p:spPr>
        <p:txBody>
          <a:bodyPr/>
          <a:lstStyle/>
          <a:p>
            <a:pPr>
              <a:lnSpc>
                <a:spcPct val="100000"/>
              </a:lnSpc>
            </a:pPr>
            <a:r>
              <a:rPr lang="en-US"/>
              <a:t>A small change to the lab requirements: The traffic-light element should have a child color element. </a:t>
            </a:r>
          </a:p>
          <a:p>
            <a:pPr>
              <a:lnSpc>
                <a:spcPct val="100000"/>
              </a:lnSpc>
            </a:pPr>
            <a:r>
              <a:rPr lang="en-US"/>
              <a:t>If the input is this hex: 01</a:t>
            </a:r>
          </a:p>
          <a:p>
            <a:pPr marL="0" indent="0">
              <a:lnSpc>
                <a:spcPct val="100000"/>
              </a:lnSpc>
              <a:buNone/>
            </a:pPr>
            <a:r>
              <a:rPr lang="en-US"/>
              <a:t>   then the output should be this XML: </a:t>
            </a:r>
            <a:br>
              <a:rPr lang="en-US"/>
            </a:br>
            <a:br>
              <a:rPr lang="en-US"/>
            </a:br>
            <a:r>
              <a:rPr lang="en-US"/>
              <a:t>	&lt;?xml version="1.0"?&gt;</a:t>
            </a:r>
            <a:br>
              <a:rPr lang="en-US"/>
            </a:br>
            <a:r>
              <a:rPr lang="en-US"/>
              <a:t> 	&lt;traffic-light&gt;</a:t>
            </a:r>
            <a:br>
              <a:rPr lang="en-US"/>
            </a:br>
            <a:r>
              <a:rPr lang="en-US"/>
              <a:t> 	      &lt;color&gt;yellow&lt;/color&gt;</a:t>
            </a:r>
            <a:br>
              <a:rPr lang="en-US"/>
            </a:br>
            <a:r>
              <a:rPr lang="en-US"/>
              <a:t> 	&lt;/traffic-light&gt;</a:t>
            </a:r>
          </a:p>
          <a:p>
            <a:endParaRPr lang="en-US"/>
          </a:p>
        </p:txBody>
      </p:sp>
      <p:sp>
        <p:nvSpPr>
          <p:cNvPr id="4" name="TextBox 3">
            <a:extLst>
              <a:ext uri="{FF2B5EF4-FFF2-40B4-BE49-F238E27FC236}">
                <a16:creationId xmlns:a16="http://schemas.microsoft.com/office/drawing/2014/main" id="{90892945-9767-4ACD-8E41-817437455863}"/>
              </a:ext>
            </a:extLst>
          </p:cNvPr>
          <p:cNvSpPr txBox="1"/>
          <p:nvPr/>
        </p:nvSpPr>
        <p:spPr>
          <a:xfrm>
            <a:off x="914398" y="5255566"/>
            <a:ext cx="6014788" cy="461665"/>
          </a:xfrm>
          <a:prstGeom prst="rect">
            <a:avLst/>
          </a:prstGeom>
          <a:solidFill>
            <a:schemeClr val="bg1">
              <a:lumMod val="85000"/>
            </a:schemeClr>
          </a:solidFill>
        </p:spPr>
        <p:txBody>
          <a:bodyPr wrap="none" rtlCol="0">
            <a:spAutoFit/>
          </a:bodyPr>
          <a:lstStyle/>
          <a:p>
            <a:r>
              <a:rPr lang="en-US" sz="2400"/>
              <a:t>Be sure to perform both parsing and unparsing</a:t>
            </a:r>
          </a:p>
        </p:txBody>
      </p:sp>
    </p:spTree>
    <p:extLst>
      <p:ext uri="{BB962C8B-B14F-4D97-AF65-F5344CB8AC3E}">
        <p14:creationId xmlns:p14="http://schemas.microsoft.com/office/powerpoint/2010/main" val="30201933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3F4116-DF7E-4315-AB78-80551CF3B194}"/>
              </a:ext>
            </a:extLst>
          </p:cNvPr>
          <p:cNvSpPr/>
          <p:nvPr/>
        </p:nvSpPr>
        <p:spPr>
          <a:xfrm>
            <a:off x="2304081" y="751344"/>
            <a:ext cx="7118888" cy="535531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"New-England-states"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"hidden_states_Group"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ref</a:t>
            </a:r>
            <a:r>
              <a:rPr lang="en-US">
                <a:solidFill>
                  <a:srgbClr val="FF8040"/>
                </a:solidFill>
                <a:highlight>
                  <a:srgbClr val="FFFFFF"/>
                </a:highlight>
              </a:rPr>
              <a:t>=</a:t>
            </a:r>
            <a:r>
              <a:rPr lang="en-US">
                <a:solidFill>
                  <a:srgbClr val="993300"/>
                </a:solidFill>
                <a:highlight>
                  <a:srgbClr val="FFFFFF"/>
                </a:highlight>
              </a:rPr>
              <a:t>"States"</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"States"</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fn:concat(</a:t>
            </a:r>
            <a:br>
              <a:rPr lang="en-US">
                <a:solidFill>
                  <a:srgbClr val="000000"/>
                </a:solidFill>
                <a:highlight>
                  <a:srgbClr val="FFFFFF"/>
                </a:highlight>
              </a:rPr>
            </a:br>
            <a:r>
              <a:rPr lang="en-US">
                <a:solidFill>
                  <a:srgbClr val="993300"/>
                </a:solidFill>
                <a:highlight>
                  <a:srgbClr val="FFFFFF"/>
                </a:highlight>
              </a:rPr>
              <a:t>    if (../Hidden_state_bit1 eq 1) then " ** New Hampshire" else "",</a:t>
            </a:r>
            <a:br>
              <a:rPr lang="en-US">
                <a:solidFill>
                  <a:srgbClr val="000000"/>
                </a:solidFill>
                <a:highlight>
                  <a:srgbClr val="FFFFFF"/>
                </a:highlight>
              </a:rPr>
            </a:br>
            <a:r>
              <a:rPr lang="en-US">
                <a:solidFill>
                  <a:srgbClr val="993300"/>
                </a:solidFill>
                <a:highlight>
                  <a:srgbClr val="FFFFFF"/>
                </a:highlight>
              </a:rPr>
              <a:t>    if (../Hidden_state_bit2 eq 1) then " ** Massachusetts" else "",</a:t>
            </a:r>
            <a:br>
              <a:rPr lang="en-US">
                <a:solidFill>
                  <a:srgbClr val="000000"/>
                </a:solidFill>
                <a:highlight>
                  <a:srgbClr val="FFFFFF"/>
                </a:highlight>
              </a:rPr>
            </a:br>
            <a:r>
              <a:rPr lang="en-US">
                <a:solidFill>
                  <a:srgbClr val="993300"/>
                </a:solidFill>
                <a:highlight>
                  <a:srgbClr val="FFFFFF"/>
                </a:highlight>
              </a:rPr>
              <a:t>    if (../Hidden_state_bit3 eq 1) then " ** Maine" else "",</a:t>
            </a:r>
            <a:br>
              <a:rPr lang="en-US">
                <a:solidFill>
                  <a:srgbClr val="000000"/>
                </a:solidFill>
                <a:highlight>
                  <a:srgbClr val="FFFFFF"/>
                </a:highlight>
              </a:rPr>
            </a:br>
            <a:r>
              <a:rPr lang="en-US">
                <a:solidFill>
                  <a:srgbClr val="993300"/>
                </a:solidFill>
                <a:highlight>
                  <a:srgbClr val="FFFFFF"/>
                </a:highlight>
              </a:rPr>
              <a:t>    if (../Hidden_state_bit4 eq 1) then " ** Connecticut" else "",</a:t>
            </a:r>
            <a:br>
              <a:rPr lang="en-US">
                <a:solidFill>
                  <a:srgbClr val="000000"/>
                </a:solidFill>
                <a:highlight>
                  <a:srgbClr val="FFFFFF"/>
                </a:highlight>
              </a:rPr>
            </a:br>
            <a:r>
              <a:rPr lang="en-US">
                <a:solidFill>
                  <a:srgbClr val="993300"/>
                </a:solidFill>
                <a:highlight>
                  <a:srgbClr val="FFFFFF"/>
                </a:highlight>
              </a:rPr>
              <a:t>    if (../Hidden_state_bit5 eq 1) then " ** Rhode Island" else "",</a:t>
            </a:r>
            <a:br>
              <a:rPr lang="en-US">
                <a:solidFill>
                  <a:srgbClr val="000000"/>
                </a:solidFill>
                <a:highlight>
                  <a:srgbClr val="FFFFFF"/>
                </a:highlight>
              </a:rPr>
            </a:br>
            <a:r>
              <a:rPr lang="en-US">
                <a:solidFill>
                  <a:srgbClr val="993300"/>
                </a:solidFill>
                <a:highlight>
                  <a:srgbClr val="FFFFFF"/>
                </a:highlight>
              </a:rPr>
              <a:t>    if (../Hidden_state_bit6 eq 1) then " ** Vermont" else ""</a:t>
            </a:r>
            <a:br>
              <a:rPr lang="en-US">
                <a:solidFill>
                  <a:srgbClr val="000000"/>
                </a:solidFill>
                <a:highlight>
                  <a:srgbClr val="FFFFFF"/>
                </a:highlight>
              </a:rPr>
            </a:br>
            <a:r>
              <a:rPr lang="en-US">
                <a:solidFill>
                  <a:srgbClr val="993300"/>
                </a:solidFill>
                <a:highlight>
                  <a:srgbClr val="FFFFFF"/>
                </a:highlight>
              </a:rPr>
              <a:t>    )}’</a:t>
            </a:r>
            <a:br>
              <a:rPr lang="en-US">
                <a:solidFill>
                  <a:srgbClr val="000000"/>
                </a:solidFill>
                <a:highlight>
                  <a:srgbClr val="FFFFFF"/>
                </a:highlight>
              </a:rPr>
            </a:br>
            <a:r>
              <a:rPr lang="en-US">
                <a:solidFill>
                  <a:srgbClr val="000096"/>
                </a:solidFill>
                <a:highlight>
                  <a:srgbClr val="FFFFFF"/>
                </a:highlight>
              </a:rPr>
              <a:t>/&gt;</a:t>
            </a:r>
          </a:p>
        </p:txBody>
      </p:sp>
      <p:sp>
        <p:nvSpPr>
          <p:cNvPr id="3" name="TextBox 2">
            <a:extLst>
              <a:ext uri="{FF2B5EF4-FFF2-40B4-BE49-F238E27FC236}">
                <a16:creationId xmlns:a16="http://schemas.microsoft.com/office/drawing/2014/main" id="{5C8F1BB3-7A2F-40BE-BB8C-5E5AEDA794B2}"/>
              </a:ext>
            </a:extLst>
          </p:cNvPr>
          <p:cNvSpPr txBox="1"/>
          <p:nvPr/>
        </p:nvSpPr>
        <p:spPr>
          <a:xfrm flipH="1">
            <a:off x="7813531" y="6129640"/>
            <a:ext cx="1442119" cy="369332"/>
          </a:xfrm>
          <a:prstGeom prst="rect">
            <a:avLst/>
          </a:prstGeom>
          <a:noFill/>
        </p:spPr>
        <p:txBody>
          <a:bodyPr wrap="square" rtlCol="0">
            <a:spAutoFit/>
          </a:bodyPr>
          <a:lstStyle/>
          <a:p>
            <a:r>
              <a:rPr lang="en-US" b="1"/>
              <a:t>Continued</a:t>
            </a:r>
            <a:r>
              <a:rPr lang="en-US"/>
              <a:t> </a:t>
            </a:r>
            <a:r>
              <a:rPr lang="en-US">
                <a:sym typeface="Wingdings" panose="05000000000000000000" pitchFamily="2" charset="2"/>
              </a:rPr>
              <a:t></a:t>
            </a:r>
            <a:endParaRPr lang="en-US"/>
          </a:p>
        </p:txBody>
      </p:sp>
      <p:sp>
        <p:nvSpPr>
          <p:cNvPr id="4" name="Footer Placeholder 3">
            <a:extLst>
              <a:ext uri="{FF2B5EF4-FFF2-40B4-BE49-F238E27FC236}">
                <a16:creationId xmlns:a16="http://schemas.microsoft.com/office/drawing/2014/main" id="{5C468DEE-D418-4800-B430-3FF911D1115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506662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4887E1-C345-4B02-91EE-20AC767B88B8}"/>
              </a:ext>
            </a:extLst>
          </p:cNvPr>
          <p:cNvSpPr/>
          <p:nvPr/>
        </p:nvSpPr>
        <p:spPr>
          <a:xfrm>
            <a:off x="1255363" y="612844"/>
            <a:ext cx="9174998" cy="5632311"/>
          </a:xfrm>
          <a:prstGeom prst="rect">
            <a:avLst/>
          </a:prstGeom>
          <a:ln>
            <a:solidFill>
              <a:schemeClr val="tx1"/>
            </a:solidFill>
          </a:ln>
        </p:spPr>
        <p:txBody>
          <a:bodyPr wrap="square">
            <a:spAutoFit/>
          </a:bodyPr>
          <a:lstStyle/>
          <a:p>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"hidden_states_Group"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"Hidden_state_bit8"</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r>
              <a:rPr lang="en-US">
                <a:solidFill>
                  <a:srgbClr val="F5844C"/>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"Hidden_state_bit7"</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"Hidden_state_bit6"</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"Vermont")) then 1 else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"Hidden_state_bit5"</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"Rhode Island")) then 1 else 0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"Hidden_state_bit4"</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"Connecticut")) then 1 else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"Hidden_state_bit3"</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"Maine")) then 1 else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"Hidden_state_bit2"</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"Massachusetts")) then 1 else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"Hidden_state_bit1"</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"unsignedint1"</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dfdl:outputValueCalc</a:t>
            </a:r>
            <a:r>
              <a:rPr lang="en-US">
                <a:solidFill>
                  <a:srgbClr val="FF8040"/>
                </a:solidFill>
                <a:highlight>
                  <a:srgbClr val="FFFFFF"/>
                </a:highlight>
              </a:rPr>
              <a:t>=</a:t>
            </a:r>
            <a:r>
              <a:rPr lang="en-US">
                <a:solidFill>
                  <a:srgbClr val="993300"/>
                </a:solidFill>
                <a:highlight>
                  <a:srgbClr val="FFFFFF"/>
                </a:highlight>
              </a:rPr>
              <a:t>'{ if (fn:contains(../States, "New Hampshire")) then 1 else 0 }’</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3" name="Footer Placeholder 3">
            <a:extLst>
              <a:ext uri="{FF2B5EF4-FFF2-40B4-BE49-F238E27FC236}">
                <a16:creationId xmlns:a16="http://schemas.microsoft.com/office/drawing/2014/main" id="{AB308BC8-A037-4FB5-BB99-A5A886464A5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054976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29229-2B7F-4DB4-96E5-D65806472063}"/>
              </a:ext>
            </a:extLst>
          </p:cNvPr>
          <p:cNvSpPr>
            <a:spLocks noGrp="1"/>
          </p:cNvSpPr>
          <p:nvPr>
            <p:ph type="title"/>
          </p:nvPr>
        </p:nvSpPr>
        <p:spPr/>
        <p:txBody>
          <a:bodyPr/>
          <a:lstStyle/>
          <a:p>
            <a:r>
              <a:rPr lang="en-US"/>
              <a:t>Lab 11</a:t>
            </a:r>
          </a:p>
        </p:txBody>
      </p:sp>
      <p:sp>
        <p:nvSpPr>
          <p:cNvPr id="3" name="Content Placeholder 2">
            <a:extLst>
              <a:ext uri="{FF2B5EF4-FFF2-40B4-BE49-F238E27FC236}">
                <a16:creationId xmlns:a16="http://schemas.microsoft.com/office/drawing/2014/main" id="{56AC9445-83DB-46A7-8D92-CF4E5A43C2C4}"/>
              </a:ext>
            </a:extLst>
          </p:cNvPr>
          <p:cNvSpPr>
            <a:spLocks noGrp="1"/>
          </p:cNvSpPr>
          <p:nvPr>
            <p:ph idx="1"/>
          </p:nvPr>
        </p:nvSpPr>
        <p:spPr/>
        <p:txBody>
          <a:bodyPr/>
          <a:lstStyle/>
          <a:p>
            <a:r>
              <a:rPr lang="en-US"/>
              <a:t>The (binary) input file contains 1 byte followed by a string.</a:t>
            </a:r>
          </a:p>
          <a:p>
            <a:r>
              <a:rPr lang="en-US"/>
              <a:t>The byte has a value of either 0, 1, or 2. </a:t>
            </a:r>
          </a:p>
          <a:p>
            <a:pPr lvl="1"/>
            <a:r>
              <a:rPr lang="en-US"/>
              <a:t>If the byte’s value is 0, then the following string represents a day of the week. </a:t>
            </a:r>
          </a:p>
          <a:p>
            <a:pPr lvl="1"/>
            <a:r>
              <a:rPr lang="en-US"/>
              <a:t>If the byte’s value is 1, then the following string represents the name of a person. </a:t>
            </a:r>
          </a:p>
          <a:p>
            <a:pPr lvl="1"/>
            <a:r>
              <a:rPr lang="en-US"/>
              <a:t>If the byte’s value is 2, then the following string represents a weather forecast (raining, sunny, overcast, etc.)</a:t>
            </a:r>
          </a:p>
          <a:p>
            <a:r>
              <a:rPr lang="en-US"/>
              <a:t>Use a choice in your DFDL schema.</a:t>
            </a:r>
          </a:p>
          <a:p>
            <a:r>
              <a:rPr lang="en-US"/>
              <a:t>As always, be sure to parse and unparse.</a:t>
            </a:r>
          </a:p>
        </p:txBody>
      </p:sp>
      <p:sp>
        <p:nvSpPr>
          <p:cNvPr id="4" name="Footer Placeholder 3">
            <a:extLst>
              <a:ext uri="{FF2B5EF4-FFF2-40B4-BE49-F238E27FC236}">
                <a16:creationId xmlns:a16="http://schemas.microsoft.com/office/drawing/2014/main" id="{2DE1F739-2FEE-40F5-A893-241A759CB950}"/>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9421346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CB8E2-2BE7-4415-B5BE-3E282DA468CB}"/>
              </a:ext>
            </a:extLst>
          </p:cNvPr>
          <p:cNvSpPr>
            <a:spLocks noGrp="1"/>
          </p:cNvSpPr>
          <p:nvPr>
            <p:ph type="title"/>
          </p:nvPr>
        </p:nvSpPr>
        <p:spPr/>
        <p:txBody>
          <a:bodyPr/>
          <a:lstStyle/>
          <a:p>
            <a:r>
              <a:rPr lang="en-US"/>
              <a:t>Lab 11 (cont.)</a:t>
            </a:r>
          </a:p>
        </p:txBody>
      </p:sp>
      <p:sp>
        <p:nvSpPr>
          <p:cNvPr id="4" name="Footer Placeholder 3">
            <a:extLst>
              <a:ext uri="{FF2B5EF4-FFF2-40B4-BE49-F238E27FC236}">
                <a16:creationId xmlns:a16="http://schemas.microsoft.com/office/drawing/2014/main" id="{770B7490-FC9A-4870-B405-E5D6BEEB954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8907D1BC-E015-4F6E-8067-078EE00D03F8}"/>
              </a:ext>
            </a:extLst>
          </p:cNvPr>
          <p:cNvPicPr>
            <a:picLocks noChangeAspect="1"/>
          </p:cNvPicPr>
          <p:nvPr/>
        </p:nvPicPr>
        <p:blipFill rotWithShape="1">
          <a:blip r:embed="rId2"/>
          <a:srcRect l="890" t="14289" r="56271" b="77099"/>
          <a:stretch/>
        </p:blipFill>
        <p:spPr>
          <a:xfrm>
            <a:off x="1193370" y="1704949"/>
            <a:ext cx="10301999" cy="1100244"/>
          </a:xfrm>
          <a:prstGeom prst="rect">
            <a:avLst/>
          </a:prstGeom>
          <a:ln>
            <a:solidFill>
              <a:schemeClr val="tx1"/>
            </a:solidFill>
          </a:ln>
        </p:spPr>
      </p:pic>
      <p:sp>
        <p:nvSpPr>
          <p:cNvPr id="6" name="Rectangle 5">
            <a:extLst>
              <a:ext uri="{FF2B5EF4-FFF2-40B4-BE49-F238E27FC236}">
                <a16:creationId xmlns:a16="http://schemas.microsoft.com/office/drawing/2014/main" id="{71BEFE00-C683-4A06-92F9-F66B0050B870}"/>
              </a:ext>
            </a:extLst>
          </p:cNvPr>
          <p:cNvSpPr/>
          <p:nvPr/>
        </p:nvSpPr>
        <p:spPr>
          <a:xfrm>
            <a:off x="5352477" y="3466329"/>
            <a:ext cx="1983783" cy="798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t>DFDL</a:t>
            </a:r>
          </a:p>
        </p:txBody>
      </p:sp>
      <p:cxnSp>
        <p:nvCxnSpPr>
          <p:cNvPr id="8" name="Straight Arrow Connector 7">
            <a:extLst>
              <a:ext uri="{FF2B5EF4-FFF2-40B4-BE49-F238E27FC236}">
                <a16:creationId xmlns:a16="http://schemas.microsoft.com/office/drawing/2014/main" id="{22746168-B423-4457-AF86-B2CD23BC91B7}"/>
              </a:ext>
            </a:extLst>
          </p:cNvPr>
          <p:cNvCxnSpPr>
            <a:stCxn id="5" idx="2"/>
            <a:endCxn id="6" idx="0"/>
          </p:cNvCxnSpPr>
          <p:nvPr/>
        </p:nvCxnSpPr>
        <p:spPr>
          <a:xfrm flipH="1">
            <a:off x="6344369" y="2805193"/>
            <a:ext cx="1" cy="6611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FF32B2F-570C-481C-A83C-487A4BCE50FD}"/>
              </a:ext>
            </a:extLst>
          </p:cNvPr>
          <p:cNvCxnSpPr/>
          <p:nvPr/>
        </p:nvCxnSpPr>
        <p:spPr>
          <a:xfrm flipH="1">
            <a:off x="6344368" y="4264493"/>
            <a:ext cx="1" cy="6611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250A3BB5-A348-4D84-948C-4A4A137F36DF}"/>
              </a:ext>
            </a:extLst>
          </p:cNvPr>
          <p:cNvSpPr/>
          <p:nvPr/>
        </p:nvSpPr>
        <p:spPr>
          <a:xfrm>
            <a:off x="4350252" y="4952297"/>
            <a:ext cx="4127315" cy="1569660"/>
          </a:xfrm>
          <a:prstGeom prst="rect">
            <a:avLst/>
          </a:prstGeom>
          <a:ln>
            <a:solidFill>
              <a:schemeClr val="tx1"/>
            </a:solidFill>
          </a:ln>
        </p:spPr>
        <p:txBody>
          <a:bodyPr wrap="square">
            <a:spAutoFit/>
          </a:bodyPr>
          <a:lstStyle/>
          <a:p>
            <a:r>
              <a:rPr lang="en-US" sz="3200">
                <a:solidFill>
                  <a:srgbClr val="000096"/>
                </a:solidFill>
                <a:highlight>
                  <a:srgbClr val="FFFFFF"/>
                </a:highlight>
              </a:rPr>
              <a:t>&lt;choice&gt;</a:t>
            </a:r>
            <a:br>
              <a:rPr lang="en-US" sz="3200">
                <a:solidFill>
                  <a:srgbClr val="000000"/>
                </a:solidFill>
                <a:highlight>
                  <a:srgbClr val="FFFFFF"/>
                </a:highlight>
              </a:rPr>
            </a:br>
            <a:r>
              <a:rPr lang="en-US" sz="3200">
                <a:solidFill>
                  <a:srgbClr val="000000"/>
                </a:solidFill>
                <a:highlight>
                  <a:srgbClr val="FFFFFF"/>
                </a:highlight>
              </a:rPr>
              <a:t>    </a:t>
            </a:r>
            <a:r>
              <a:rPr lang="en-US" sz="3200">
                <a:solidFill>
                  <a:srgbClr val="000096"/>
                </a:solidFill>
                <a:highlight>
                  <a:srgbClr val="FFFFFF"/>
                </a:highlight>
              </a:rPr>
              <a:t>&lt;day&gt;</a:t>
            </a:r>
            <a:r>
              <a:rPr lang="en-US" sz="3200">
                <a:solidFill>
                  <a:srgbClr val="000000"/>
                </a:solidFill>
                <a:highlight>
                  <a:srgbClr val="FFFFFF"/>
                </a:highlight>
              </a:rPr>
              <a:t>Monday</a:t>
            </a:r>
            <a:r>
              <a:rPr lang="en-US" sz="3200">
                <a:solidFill>
                  <a:srgbClr val="000096"/>
                </a:solidFill>
                <a:highlight>
                  <a:srgbClr val="FFFFFF"/>
                </a:highlight>
              </a:rPr>
              <a:t>&lt;/day&gt;</a:t>
            </a:r>
            <a:br>
              <a:rPr lang="en-US" sz="3200">
                <a:solidFill>
                  <a:srgbClr val="000000"/>
                </a:solidFill>
                <a:highlight>
                  <a:srgbClr val="FFFFFF"/>
                </a:highlight>
              </a:rPr>
            </a:br>
            <a:r>
              <a:rPr lang="en-US" sz="3200">
                <a:solidFill>
                  <a:srgbClr val="000096"/>
                </a:solidFill>
                <a:highlight>
                  <a:srgbClr val="FFFFFF"/>
                </a:highlight>
              </a:rPr>
              <a:t>&lt;/choice&gt;</a:t>
            </a:r>
          </a:p>
        </p:txBody>
      </p:sp>
    </p:spTree>
    <p:extLst>
      <p:ext uri="{BB962C8B-B14F-4D97-AF65-F5344CB8AC3E}">
        <p14:creationId xmlns:p14="http://schemas.microsoft.com/office/powerpoint/2010/main" val="32853574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B30A7-6465-4E7D-BC17-31CA265E2C57}"/>
              </a:ext>
            </a:extLst>
          </p:cNvPr>
          <p:cNvSpPr>
            <a:spLocks noGrp="1"/>
          </p:cNvSpPr>
          <p:nvPr>
            <p:ph type="title"/>
          </p:nvPr>
        </p:nvSpPr>
        <p:spPr/>
        <p:txBody>
          <a:bodyPr/>
          <a:lstStyle/>
          <a:p>
            <a:r>
              <a:rPr lang="en-US"/>
              <a:t>Hint</a:t>
            </a:r>
          </a:p>
        </p:txBody>
      </p:sp>
      <p:sp>
        <p:nvSpPr>
          <p:cNvPr id="3" name="Content Placeholder 2">
            <a:extLst>
              <a:ext uri="{FF2B5EF4-FFF2-40B4-BE49-F238E27FC236}">
                <a16:creationId xmlns:a16="http://schemas.microsoft.com/office/drawing/2014/main" id="{AD494B27-F16D-484F-9755-41506D4C4E9F}"/>
              </a:ext>
            </a:extLst>
          </p:cNvPr>
          <p:cNvSpPr>
            <a:spLocks noGrp="1"/>
          </p:cNvSpPr>
          <p:nvPr>
            <p:ph idx="1"/>
          </p:nvPr>
        </p:nvSpPr>
        <p:spPr/>
        <p:txBody>
          <a:bodyPr/>
          <a:lstStyle/>
          <a:p>
            <a:r>
              <a:rPr lang="en-US"/>
              <a:t>This DFDL property will be useful in this lab:</a:t>
            </a:r>
          </a:p>
          <a:p>
            <a:pPr lvl="1"/>
            <a:r>
              <a:rPr lang="en-US"/>
              <a:t>lengthKind="delimited“</a:t>
            </a:r>
          </a:p>
          <a:p>
            <a:r>
              <a:rPr lang="en-US"/>
              <a:t>This XPath function will be useful in this lab:</a:t>
            </a:r>
          </a:p>
          <a:p>
            <a:pPr lvl="1"/>
            <a:r>
              <a:rPr lang="en-US"/>
              <a:t>fn:exists</a:t>
            </a:r>
          </a:p>
        </p:txBody>
      </p:sp>
      <p:sp>
        <p:nvSpPr>
          <p:cNvPr id="4" name="Footer Placeholder 3">
            <a:extLst>
              <a:ext uri="{FF2B5EF4-FFF2-40B4-BE49-F238E27FC236}">
                <a16:creationId xmlns:a16="http://schemas.microsoft.com/office/drawing/2014/main" id="{8B45560F-0AFB-41A2-8805-3CC676C6760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0919517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Lab11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06B69629-318A-4DD6-98C3-41596BEEE165}"/>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9523562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751B7D-F339-48C9-81AF-13B28CFA7225}"/>
              </a:ext>
            </a:extLst>
          </p:cNvPr>
          <p:cNvSpPr/>
          <p:nvPr/>
        </p:nvSpPr>
        <p:spPr>
          <a:xfrm>
            <a:off x="3156488" y="335845"/>
            <a:ext cx="5879024" cy="6186309"/>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"choice"</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dfdl:hiddenGroupRef</a:t>
            </a:r>
            <a:r>
              <a:rPr lang="en-US" sz="1200">
                <a:solidFill>
                  <a:srgbClr val="FF8040"/>
                </a:solidFill>
                <a:highlight>
                  <a:srgbClr val="FFFFFF"/>
                </a:highlight>
              </a:rPr>
              <a:t>=</a:t>
            </a:r>
            <a:r>
              <a:rPr lang="en-US" sz="1200">
                <a:solidFill>
                  <a:srgbClr val="993300"/>
                </a:solidFill>
                <a:highlight>
                  <a:srgbClr val="FFFFFF"/>
                </a:highlight>
              </a:rPr>
              <a:t>"hidden_byte_Group"</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&lt;dfdl:discriminator</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"{Hidden_byte eq 0}"</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'day'</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"delimited"</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&lt;dfdl:discriminator</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"{Hidden_byte eq 1}"</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'person'</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"delimited"</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&lt;dfdl:discriminator</a:t>
            </a:r>
            <a:r>
              <a:rPr lang="en-US" sz="1200">
                <a:solidFill>
                  <a:srgbClr val="F5844C"/>
                </a:solidFill>
                <a:highlight>
                  <a:srgbClr val="FFFFFF"/>
                </a:highlight>
              </a:rPr>
              <a:t> test</a:t>
            </a:r>
            <a:r>
              <a:rPr lang="en-US" sz="1200">
                <a:solidFill>
                  <a:srgbClr val="FF8040"/>
                </a:solidFill>
                <a:highlight>
                  <a:srgbClr val="FFFFFF"/>
                </a:highlight>
              </a:rPr>
              <a:t>=</a:t>
            </a:r>
            <a:r>
              <a:rPr lang="en-US" sz="1200">
                <a:solidFill>
                  <a:srgbClr val="993300"/>
                </a:solidFill>
                <a:highlight>
                  <a:srgbClr val="FFFFFF"/>
                </a:highlight>
              </a:rPr>
              <a:t>"{Hidden_byte eq 2}"</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'weather'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"delimited"</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&lt;/xs:choice&gt;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3" name="TextBox 2">
            <a:extLst>
              <a:ext uri="{FF2B5EF4-FFF2-40B4-BE49-F238E27FC236}">
                <a16:creationId xmlns:a16="http://schemas.microsoft.com/office/drawing/2014/main" id="{E01CBA4E-3D07-4B21-AB12-652FA15B5BC9}"/>
              </a:ext>
            </a:extLst>
          </p:cNvPr>
          <p:cNvSpPr txBox="1"/>
          <p:nvPr/>
        </p:nvSpPr>
        <p:spPr>
          <a:xfrm>
            <a:off x="9174996" y="6152822"/>
            <a:ext cx="1439305" cy="369332"/>
          </a:xfrm>
          <a:prstGeom prst="rect">
            <a:avLst/>
          </a:prstGeom>
          <a:noFill/>
        </p:spPr>
        <p:txBody>
          <a:bodyPr wrap="none" rtlCol="0">
            <a:spAutoFit/>
          </a:bodyPr>
          <a:lstStyle/>
          <a:p>
            <a:r>
              <a:rPr lang="en-US" b="1"/>
              <a:t>continued</a:t>
            </a:r>
            <a:r>
              <a:rPr lang="en-US"/>
              <a:t> </a:t>
            </a:r>
            <a:r>
              <a:rPr lang="en-US">
                <a:sym typeface="Wingdings" panose="05000000000000000000" pitchFamily="2" charset="2"/>
              </a:rPr>
              <a:t></a:t>
            </a:r>
            <a:endParaRPr lang="en-US"/>
          </a:p>
        </p:txBody>
      </p:sp>
      <p:sp>
        <p:nvSpPr>
          <p:cNvPr id="4" name="Rectangle 3">
            <a:extLst>
              <a:ext uri="{FF2B5EF4-FFF2-40B4-BE49-F238E27FC236}">
                <a16:creationId xmlns:a16="http://schemas.microsoft.com/office/drawing/2014/main" id="{8E9CA87B-984A-4647-BC44-02AA88BA0682}"/>
              </a:ext>
            </a:extLst>
          </p:cNvPr>
          <p:cNvSpPr/>
          <p:nvPr/>
        </p:nvSpPr>
        <p:spPr>
          <a:xfrm>
            <a:off x="3781587" y="1301858"/>
            <a:ext cx="4943959" cy="14568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894BD51-24BD-4C02-BCC8-E90426CBDE95}"/>
              </a:ext>
            </a:extLst>
          </p:cNvPr>
          <p:cNvSpPr/>
          <p:nvPr/>
        </p:nvSpPr>
        <p:spPr>
          <a:xfrm>
            <a:off x="3781587" y="2758698"/>
            <a:ext cx="4943959" cy="14568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A87A304-30CD-4190-948D-7F6431ACD484}"/>
              </a:ext>
            </a:extLst>
          </p:cNvPr>
          <p:cNvSpPr/>
          <p:nvPr/>
        </p:nvSpPr>
        <p:spPr>
          <a:xfrm>
            <a:off x="3781586" y="4215538"/>
            <a:ext cx="4943959" cy="14568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3336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0EBE2A-EE59-4308-A944-4F3E7CA2C793}"/>
              </a:ext>
            </a:extLst>
          </p:cNvPr>
          <p:cNvSpPr/>
          <p:nvPr/>
        </p:nvSpPr>
        <p:spPr>
          <a:xfrm>
            <a:off x="3048000" y="1859340"/>
            <a:ext cx="6096000" cy="3139321"/>
          </a:xfrm>
          <a:prstGeom prst="rect">
            <a:avLst/>
          </a:prstGeom>
          <a:ln>
            <a:solidFill>
              <a:schemeClr val="tx1"/>
            </a:solidFill>
          </a:ln>
        </p:spPr>
        <p:txBody>
          <a:bodyPr>
            <a:spAutoFit/>
          </a:bodyPr>
          <a:lstStyle/>
          <a:p>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"hidden_byte_Group"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dfdl:alignmentUnits</a:t>
            </a:r>
            <a:r>
              <a:rPr lang="en-US">
                <a:solidFill>
                  <a:srgbClr val="FF8040"/>
                </a:solidFill>
                <a:highlight>
                  <a:srgbClr val="FFFFFF"/>
                </a:highlight>
              </a:rPr>
              <a:t>=</a:t>
            </a:r>
            <a:r>
              <a:rPr lang="en-US">
                <a:solidFill>
                  <a:srgbClr val="993300"/>
                </a:solidFill>
                <a:highlight>
                  <a:srgbClr val="FFFFFF"/>
                </a:highlight>
              </a:rPr>
              <a:t>"bits"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"Hidden_byte"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"unsignedint8"</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 </a:t>
            </a:r>
            <a:br>
              <a:rPr lang="en-US">
                <a:solidFill>
                  <a:srgbClr val="000000"/>
                </a:solidFill>
                <a:highlight>
                  <a:srgbClr val="FFFFFF"/>
                </a:highlight>
              </a:rPr>
            </a:br>
            <a:r>
              <a:rPr lang="en-US">
                <a:solidFill>
                  <a:srgbClr val="993300"/>
                </a:solidFill>
                <a:highlight>
                  <a:srgbClr val="FFFFFF"/>
                </a:highlight>
              </a:rPr>
              <a:t>            if </a:t>
            </a:r>
            <a:r>
              <a:rPr lang="en-US">
                <a:solidFill>
                  <a:srgbClr val="993300"/>
                </a:solidFill>
              </a:rPr>
              <a:t>(fn:exists(</a:t>
            </a:r>
            <a:r>
              <a:rPr lang="en-US">
                <a:solidFill>
                  <a:srgbClr val="993300"/>
                </a:solidFill>
                <a:highlight>
                  <a:srgbClr val="FFFFFF"/>
                </a:highlight>
              </a:rPr>
              <a:t>../day)) then 0</a:t>
            </a:r>
            <a:br>
              <a:rPr lang="en-US">
                <a:solidFill>
                  <a:srgbClr val="000000"/>
                </a:solidFill>
                <a:highlight>
                  <a:srgbClr val="FFFFFF"/>
                </a:highlight>
              </a:rPr>
            </a:br>
            <a:r>
              <a:rPr lang="en-US">
                <a:solidFill>
                  <a:srgbClr val="993300"/>
                </a:solidFill>
                <a:highlight>
                  <a:srgbClr val="FFFFFF"/>
                </a:highlight>
              </a:rPr>
              <a:t>            else if </a:t>
            </a:r>
            <a:r>
              <a:rPr lang="en-US">
                <a:solidFill>
                  <a:srgbClr val="993300"/>
                </a:solidFill>
              </a:rPr>
              <a:t>(fn:exists(</a:t>
            </a:r>
            <a:r>
              <a:rPr lang="en-US">
                <a:solidFill>
                  <a:srgbClr val="993300"/>
                </a:solidFill>
                <a:highlight>
                  <a:srgbClr val="FFFFFF"/>
                </a:highlight>
              </a:rPr>
              <a:t>../person)) then 1</a:t>
            </a:r>
            <a:br>
              <a:rPr lang="en-US">
                <a:solidFill>
                  <a:srgbClr val="000000"/>
                </a:solidFill>
                <a:highlight>
                  <a:srgbClr val="FFFFFF"/>
                </a:highlight>
              </a:rPr>
            </a:br>
            <a:r>
              <a:rPr lang="en-US">
                <a:solidFill>
                  <a:srgbClr val="993300"/>
                </a:solidFill>
                <a:highlight>
                  <a:srgbClr val="FFFFFF"/>
                </a:highlight>
              </a:rPr>
              <a:t>            else if </a:t>
            </a:r>
            <a:r>
              <a:rPr lang="en-US">
                <a:solidFill>
                  <a:srgbClr val="993300"/>
                </a:solidFill>
              </a:rPr>
              <a:t>(fn:exists(</a:t>
            </a:r>
            <a:r>
              <a:rPr lang="en-US">
                <a:solidFill>
                  <a:srgbClr val="993300"/>
                </a:solidFill>
                <a:highlight>
                  <a:srgbClr val="FFFFFF"/>
                </a:highlight>
              </a:rPr>
              <a:t>../weather)) then 2</a:t>
            </a:r>
            <a:br>
              <a:rPr lang="en-US">
                <a:solidFill>
                  <a:srgbClr val="000000"/>
                </a:solidFill>
                <a:highlight>
                  <a:srgbClr val="FFFFFF"/>
                </a:highlight>
              </a:rPr>
            </a:br>
            <a:r>
              <a:rPr lang="en-US">
                <a:solidFill>
                  <a:srgbClr val="993300"/>
                </a:solidFill>
                <a:highlight>
                  <a:srgbClr val="FFFFFF"/>
                </a:highlight>
              </a:rPr>
              <a:t>            else fn:error()}'</a:t>
            </a:r>
            <a:br>
              <a:rPr lang="en-US">
                <a:solidFill>
                  <a:srgbClr val="000000"/>
                </a:solidFill>
                <a:highlight>
                  <a:srgbClr val="FFFFFF"/>
                </a:highlight>
              </a:rPr>
            </a:b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3" name="Footer Placeholder 3">
            <a:extLst>
              <a:ext uri="{FF2B5EF4-FFF2-40B4-BE49-F238E27FC236}">
                <a16:creationId xmlns:a16="http://schemas.microsoft.com/office/drawing/2014/main" id="{7D4E774C-1520-438D-8492-FE1E5398AD7A}"/>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520011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22647-8603-4C8C-9326-0A290296D798}"/>
              </a:ext>
            </a:extLst>
          </p:cNvPr>
          <p:cNvSpPr>
            <a:spLocks noGrp="1"/>
          </p:cNvSpPr>
          <p:nvPr>
            <p:ph type="title"/>
          </p:nvPr>
        </p:nvSpPr>
        <p:spPr/>
        <p:txBody>
          <a:bodyPr/>
          <a:lstStyle/>
          <a:p>
            <a:r>
              <a:rPr lang="en-US"/>
              <a:t>Lab 12</a:t>
            </a:r>
          </a:p>
        </p:txBody>
      </p:sp>
      <p:sp>
        <p:nvSpPr>
          <p:cNvPr id="3" name="Content Placeholder 2">
            <a:extLst>
              <a:ext uri="{FF2B5EF4-FFF2-40B4-BE49-F238E27FC236}">
                <a16:creationId xmlns:a16="http://schemas.microsoft.com/office/drawing/2014/main" id="{90A38005-789C-428D-A7FE-D62326AF5E04}"/>
              </a:ext>
            </a:extLst>
          </p:cNvPr>
          <p:cNvSpPr>
            <a:spLocks noGrp="1"/>
          </p:cNvSpPr>
          <p:nvPr>
            <p:ph idx="1"/>
          </p:nvPr>
        </p:nvSpPr>
        <p:spPr>
          <a:xfrm>
            <a:off x="616449" y="1371602"/>
            <a:ext cx="11236720" cy="1402596"/>
          </a:xfrm>
        </p:spPr>
        <p:txBody>
          <a:bodyPr/>
          <a:lstStyle/>
          <a:p>
            <a:r>
              <a:rPr lang="en-US"/>
              <a:t>The DFDL shown two slides back for parsing the name value is not quite right.</a:t>
            </a:r>
          </a:p>
          <a:p>
            <a:r>
              <a:rPr lang="en-US"/>
              <a:t>Run parse and then unparse. What error do you get?</a:t>
            </a:r>
          </a:p>
        </p:txBody>
      </p:sp>
      <p:pic>
        <p:nvPicPr>
          <p:cNvPr id="4" name="Picture 3">
            <a:extLst>
              <a:ext uri="{FF2B5EF4-FFF2-40B4-BE49-F238E27FC236}">
                <a16:creationId xmlns:a16="http://schemas.microsoft.com/office/drawing/2014/main" id="{E3C2C6FF-1155-43D9-AE54-5CC5D01E5203}"/>
              </a:ext>
            </a:extLst>
          </p:cNvPr>
          <p:cNvPicPr>
            <a:picLocks noChangeAspect="1"/>
          </p:cNvPicPr>
          <p:nvPr/>
        </p:nvPicPr>
        <p:blipFill rotWithShape="1">
          <a:blip r:embed="rId2"/>
          <a:srcRect l="1016" t="14289" r="55000" b="74127"/>
          <a:stretch/>
        </p:blipFill>
        <p:spPr>
          <a:xfrm>
            <a:off x="2448732" y="2774198"/>
            <a:ext cx="5362414" cy="750254"/>
          </a:xfrm>
          <a:prstGeom prst="rect">
            <a:avLst/>
          </a:prstGeom>
          <a:ln>
            <a:solidFill>
              <a:schemeClr val="tx1"/>
            </a:solidFill>
          </a:ln>
        </p:spPr>
      </p:pic>
      <p:sp>
        <p:nvSpPr>
          <p:cNvPr id="5" name="Rectangle 4">
            <a:extLst>
              <a:ext uri="{FF2B5EF4-FFF2-40B4-BE49-F238E27FC236}">
                <a16:creationId xmlns:a16="http://schemas.microsoft.com/office/drawing/2014/main" id="{0F9F99A1-D6F4-45DD-870E-38869825DE07}"/>
              </a:ext>
            </a:extLst>
          </p:cNvPr>
          <p:cNvSpPr/>
          <p:nvPr/>
        </p:nvSpPr>
        <p:spPr>
          <a:xfrm>
            <a:off x="4432515" y="4122549"/>
            <a:ext cx="1472339" cy="542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7" name="Straight Arrow Connector 6">
            <a:extLst>
              <a:ext uri="{FF2B5EF4-FFF2-40B4-BE49-F238E27FC236}">
                <a16:creationId xmlns:a16="http://schemas.microsoft.com/office/drawing/2014/main" id="{A280626E-977B-4C93-B7FB-4BAAFFA8E73C}"/>
              </a:ext>
            </a:extLst>
          </p:cNvPr>
          <p:cNvCxnSpPr/>
          <p:nvPr/>
        </p:nvCxnSpPr>
        <p:spPr>
          <a:xfrm>
            <a:off x="4742481" y="3524452"/>
            <a:ext cx="0" cy="5980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CA8A32E-EAA9-4364-ABF8-55A0EC2C3482}"/>
              </a:ext>
            </a:extLst>
          </p:cNvPr>
          <p:cNvSpPr txBox="1"/>
          <p:nvPr/>
        </p:nvSpPr>
        <p:spPr>
          <a:xfrm>
            <a:off x="4044020" y="3611006"/>
            <a:ext cx="698461" cy="369332"/>
          </a:xfrm>
          <a:prstGeom prst="rect">
            <a:avLst/>
          </a:prstGeom>
          <a:noFill/>
        </p:spPr>
        <p:txBody>
          <a:bodyPr wrap="none" rtlCol="0">
            <a:spAutoFit/>
          </a:bodyPr>
          <a:lstStyle/>
          <a:p>
            <a:r>
              <a:rPr lang="en-US" i="1"/>
              <a:t>parse</a:t>
            </a:r>
          </a:p>
        </p:txBody>
      </p:sp>
      <p:cxnSp>
        <p:nvCxnSpPr>
          <p:cNvPr id="10" name="Straight Arrow Connector 9">
            <a:extLst>
              <a:ext uri="{FF2B5EF4-FFF2-40B4-BE49-F238E27FC236}">
                <a16:creationId xmlns:a16="http://schemas.microsoft.com/office/drawing/2014/main" id="{1C6292BE-A38A-451A-A556-E879906CB778}"/>
              </a:ext>
            </a:extLst>
          </p:cNvPr>
          <p:cNvCxnSpPr>
            <a:cxnSpLocks/>
            <a:stCxn id="11" idx="3"/>
            <a:endCxn id="5" idx="1"/>
          </p:cNvCxnSpPr>
          <p:nvPr/>
        </p:nvCxnSpPr>
        <p:spPr>
          <a:xfrm>
            <a:off x="3704077" y="4358217"/>
            <a:ext cx="7284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4FFC72C1-67C3-4B3F-BF6B-9AE2AC609D59}"/>
              </a:ext>
            </a:extLst>
          </p:cNvPr>
          <p:cNvSpPr/>
          <p:nvPr/>
        </p:nvSpPr>
        <p:spPr>
          <a:xfrm>
            <a:off x="2448732" y="4051443"/>
            <a:ext cx="1255345" cy="61354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p:txBody>
      </p:sp>
      <p:sp>
        <p:nvSpPr>
          <p:cNvPr id="14" name="Rectangle 13">
            <a:extLst>
              <a:ext uri="{FF2B5EF4-FFF2-40B4-BE49-F238E27FC236}">
                <a16:creationId xmlns:a16="http://schemas.microsoft.com/office/drawing/2014/main" id="{0E928767-E47B-4199-B25A-78A680DE5FC5}"/>
              </a:ext>
            </a:extLst>
          </p:cNvPr>
          <p:cNvSpPr/>
          <p:nvPr/>
        </p:nvSpPr>
        <p:spPr>
          <a:xfrm>
            <a:off x="4541011" y="5278585"/>
            <a:ext cx="1255345" cy="61354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XML</a:t>
            </a:r>
          </a:p>
        </p:txBody>
      </p:sp>
      <p:cxnSp>
        <p:nvCxnSpPr>
          <p:cNvPr id="15" name="Straight Arrow Connector 14">
            <a:extLst>
              <a:ext uri="{FF2B5EF4-FFF2-40B4-BE49-F238E27FC236}">
                <a16:creationId xmlns:a16="http://schemas.microsoft.com/office/drawing/2014/main" id="{8FE178D6-FED7-4EC9-8202-1164ABB237DB}"/>
              </a:ext>
            </a:extLst>
          </p:cNvPr>
          <p:cNvCxnSpPr/>
          <p:nvPr/>
        </p:nvCxnSpPr>
        <p:spPr>
          <a:xfrm>
            <a:off x="4770894" y="4664990"/>
            <a:ext cx="0" cy="5980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AF32A2C-463A-480B-90B4-BFBDBAB8A4E7}"/>
              </a:ext>
            </a:extLst>
          </p:cNvPr>
          <p:cNvCxnSpPr/>
          <p:nvPr/>
        </p:nvCxnSpPr>
        <p:spPr>
          <a:xfrm flipV="1">
            <a:off x="5486400" y="4664990"/>
            <a:ext cx="0" cy="6135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8593D0C-A994-4ECA-843C-C5E52092AD52}"/>
              </a:ext>
            </a:extLst>
          </p:cNvPr>
          <p:cNvCxnSpPr/>
          <p:nvPr/>
        </p:nvCxnSpPr>
        <p:spPr>
          <a:xfrm flipV="1">
            <a:off x="5486400" y="3488874"/>
            <a:ext cx="0" cy="6135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FECDAAA-0F92-4B24-A868-6A19CE046B58}"/>
              </a:ext>
            </a:extLst>
          </p:cNvPr>
          <p:cNvSpPr txBox="1"/>
          <p:nvPr/>
        </p:nvSpPr>
        <p:spPr>
          <a:xfrm>
            <a:off x="5504482" y="4794429"/>
            <a:ext cx="938077" cy="369332"/>
          </a:xfrm>
          <a:prstGeom prst="rect">
            <a:avLst/>
          </a:prstGeom>
          <a:noFill/>
        </p:spPr>
        <p:txBody>
          <a:bodyPr wrap="none" rtlCol="0">
            <a:spAutoFit/>
          </a:bodyPr>
          <a:lstStyle/>
          <a:p>
            <a:r>
              <a:rPr lang="en-US" i="1"/>
              <a:t>unparse</a:t>
            </a:r>
          </a:p>
        </p:txBody>
      </p:sp>
      <p:sp>
        <p:nvSpPr>
          <p:cNvPr id="21" name="Footer Placeholder 3">
            <a:extLst>
              <a:ext uri="{FF2B5EF4-FFF2-40B4-BE49-F238E27FC236}">
                <a16:creationId xmlns:a16="http://schemas.microsoft.com/office/drawing/2014/main" id="{E7B2F540-E0F7-4F28-AB77-7B379AF3F75F}"/>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20897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Lab12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DF233DEA-F798-4E40-AFD9-DA03288C20E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814093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7CF03-A468-4A41-B94B-FB415FD08D06}"/>
              </a:ext>
            </a:extLst>
          </p:cNvPr>
          <p:cNvSpPr>
            <a:spLocks noGrp="1"/>
          </p:cNvSpPr>
          <p:nvPr>
            <p:ph type="title"/>
          </p:nvPr>
        </p:nvSpPr>
        <p:spPr/>
        <p:txBody>
          <a:bodyPr/>
          <a:lstStyle/>
          <a:p>
            <a:r>
              <a:rPr lang="en-US"/>
              <a:t>Your DFDL schema file should include these two files</a:t>
            </a:r>
          </a:p>
        </p:txBody>
      </p:sp>
      <p:sp>
        <p:nvSpPr>
          <p:cNvPr id="4" name="Footer Placeholder 3">
            <a:extLst>
              <a:ext uri="{FF2B5EF4-FFF2-40B4-BE49-F238E27FC236}">
                <a16:creationId xmlns:a16="http://schemas.microsoft.com/office/drawing/2014/main" id="{41FF395C-6310-4B1B-A919-8B3DCC619FF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6DDBEF99-4622-4C4A-9F0D-0180C8CC2384}"/>
              </a:ext>
            </a:extLst>
          </p:cNvPr>
          <p:cNvSpPr txBox="1"/>
          <p:nvPr/>
        </p:nvSpPr>
        <p:spPr>
          <a:xfrm>
            <a:off x="4510005" y="4633994"/>
            <a:ext cx="2024913" cy="369332"/>
          </a:xfrm>
          <a:prstGeom prst="rect">
            <a:avLst/>
          </a:prstGeom>
          <a:solidFill>
            <a:schemeClr val="bg1">
              <a:lumMod val="85000"/>
            </a:schemeClr>
          </a:solidFill>
          <a:ln>
            <a:solidFill>
              <a:schemeClr val="tx1"/>
            </a:solidFill>
          </a:ln>
        </p:spPr>
        <p:txBody>
          <a:bodyPr wrap="none" rtlCol="0">
            <a:spAutoFit/>
          </a:bodyPr>
          <a:lstStyle/>
          <a:p>
            <a:r>
              <a:rPr lang="en-US"/>
              <a:t>traffic-light.dfdl.xsd</a:t>
            </a:r>
          </a:p>
        </p:txBody>
      </p:sp>
      <p:sp>
        <p:nvSpPr>
          <p:cNvPr id="6" name="TextBox 5">
            <a:extLst>
              <a:ext uri="{FF2B5EF4-FFF2-40B4-BE49-F238E27FC236}">
                <a16:creationId xmlns:a16="http://schemas.microsoft.com/office/drawing/2014/main" id="{69DDCA11-C500-4627-8E32-D5DD64AD2A79}"/>
              </a:ext>
            </a:extLst>
          </p:cNvPr>
          <p:cNvSpPr txBox="1"/>
          <p:nvPr/>
        </p:nvSpPr>
        <p:spPr>
          <a:xfrm>
            <a:off x="1560954" y="2087488"/>
            <a:ext cx="1724126" cy="369332"/>
          </a:xfrm>
          <a:prstGeom prst="rect">
            <a:avLst/>
          </a:prstGeom>
          <a:solidFill>
            <a:schemeClr val="bg1">
              <a:lumMod val="85000"/>
            </a:schemeClr>
          </a:solidFill>
          <a:ln>
            <a:solidFill>
              <a:schemeClr val="tx1"/>
            </a:solidFill>
          </a:ln>
        </p:spPr>
        <p:txBody>
          <a:bodyPr wrap="none" rtlCol="0">
            <a:spAutoFit/>
          </a:bodyPr>
          <a:lstStyle/>
          <a:p>
            <a:r>
              <a:rPr lang="en-US"/>
              <a:t>defaults.dfdl.xsd</a:t>
            </a:r>
          </a:p>
        </p:txBody>
      </p:sp>
      <p:sp>
        <p:nvSpPr>
          <p:cNvPr id="7" name="TextBox 6">
            <a:extLst>
              <a:ext uri="{FF2B5EF4-FFF2-40B4-BE49-F238E27FC236}">
                <a16:creationId xmlns:a16="http://schemas.microsoft.com/office/drawing/2014/main" id="{FA2BAD5F-59F2-4E00-B677-BDAA83D703C7}"/>
              </a:ext>
            </a:extLst>
          </p:cNvPr>
          <p:cNvSpPr txBox="1"/>
          <p:nvPr/>
        </p:nvSpPr>
        <p:spPr>
          <a:xfrm>
            <a:off x="7053312" y="2110330"/>
            <a:ext cx="2653483" cy="369332"/>
          </a:xfrm>
          <a:prstGeom prst="rect">
            <a:avLst/>
          </a:prstGeom>
          <a:solidFill>
            <a:schemeClr val="bg1">
              <a:lumMod val="85000"/>
            </a:schemeClr>
          </a:solidFill>
          <a:ln>
            <a:solidFill>
              <a:schemeClr val="tx1"/>
            </a:solidFill>
          </a:ln>
        </p:spPr>
        <p:txBody>
          <a:bodyPr wrap="none" rtlCol="0">
            <a:spAutoFit/>
          </a:bodyPr>
          <a:lstStyle/>
          <a:p>
            <a:r>
              <a:rPr lang="en-US"/>
              <a:t>unsignedint-types.dfdl.xsd</a:t>
            </a:r>
          </a:p>
        </p:txBody>
      </p:sp>
      <p:cxnSp>
        <p:nvCxnSpPr>
          <p:cNvPr id="8" name="Straight Arrow Connector 7">
            <a:extLst>
              <a:ext uri="{FF2B5EF4-FFF2-40B4-BE49-F238E27FC236}">
                <a16:creationId xmlns:a16="http://schemas.microsoft.com/office/drawing/2014/main" id="{84B62E44-300A-4825-A4BC-9977595A273C}"/>
              </a:ext>
            </a:extLst>
          </p:cNvPr>
          <p:cNvCxnSpPr>
            <a:stCxn id="5" idx="0"/>
            <a:endCxn id="6" idx="2"/>
          </p:cNvCxnSpPr>
          <p:nvPr/>
        </p:nvCxnSpPr>
        <p:spPr>
          <a:xfrm flipH="1" flipV="1">
            <a:off x="2423017" y="2456820"/>
            <a:ext cx="3099445" cy="2177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EE60810-851A-4609-ADE0-E4CD05FC1EF1}"/>
              </a:ext>
            </a:extLst>
          </p:cNvPr>
          <p:cNvCxnSpPr>
            <a:stCxn id="5" idx="0"/>
            <a:endCxn id="7" idx="2"/>
          </p:cNvCxnSpPr>
          <p:nvPr/>
        </p:nvCxnSpPr>
        <p:spPr>
          <a:xfrm flipV="1">
            <a:off x="5522462" y="2479662"/>
            <a:ext cx="2857592" cy="21543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2684AC7-8AD4-48E7-A42B-39104F52C401}"/>
              </a:ext>
            </a:extLst>
          </p:cNvPr>
          <p:cNvSpPr txBox="1"/>
          <p:nvPr/>
        </p:nvSpPr>
        <p:spPr>
          <a:xfrm>
            <a:off x="3931308" y="2549202"/>
            <a:ext cx="3215945" cy="1323439"/>
          </a:xfrm>
          <a:prstGeom prst="rect">
            <a:avLst/>
          </a:prstGeom>
          <a:noFill/>
        </p:spPr>
        <p:txBody>
          <a:bodyPr wrap="none" rtlCol="0">
            <a:spAutoFit/>
          </a:bodyPr>
          <a:lstStyle/>
          <a:p>
            <a:r>
              <a:rPr lang="en-US" sz="8000">
                <a:solidFill>
                  <a:schemeClr val="bg1">
                    <a:lumMod val="75000"/>
                  </a:schemeClr>
                </a:solidFill>
              </a:rPr>
              <a:t>include</a:t>
            </a:r>
          </a:p>
        </p:txBody>
      </p:sp>
    </p:spTree>
    <p:extLst>
      <p:ext uri="{BB962C8B-B14F-4D97-AF65-F5344CB8AC3E}">
        <p14:creationId xmlns:p14="http://schemas.microsoft.com/office/powerpoint/2010/main" val="35199977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17F5AE-3E1C-47F9-8E30-46C2E096EB28}"/>
              </a:ext>
            </a:extLst>
          </p:cNvPr>
          <p:cNvSpPr/>
          <p:nvPr/>
        </p:nvSpPr>
        <p:spPr>
          <a:xfrm>
            <a:off x="2195594" y="2259339"/>
            <a:ext cx="7118888" cy="1477328"/>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"Name"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dfdl:textTrimKind</a:t>
            </a:r>
            <a:r>
              <a:rPr lang="en-US">
                <a:solidFill>
                  <a:srgbClr val="FF8040"/>
                </a:solidFill>
                <a:highlight>
                  <a:srgbClr val="FFFFFF"/>
                </a:highlight>
              </a:rPr>
              <a:t>=</a:t>
            </a:r>
            <a:r>
              <a:rPr lang="en-US">
                <a:solidFill>
                  <a:srgbClr val="993300"/>
                </a:solidFill>
                <a:highlight>
                  <a:srgbClr val="FFFFFF"/>
                </a:highlight>
              </a:rPr>
              <a:t>"padChar"</a:t>
            </a:r>
            <a:br>
              <a:rPr lang="en-US">
                <a:solidFill>
                  <a:srgbClr val="000000"/>
                </a:solidFill>
                <a:highlight>
                  <a:srgbClr val="FFFFFF"/>
                </a:highlight>
              </a:rPr>
            </a:br>
            <a:r>
              <a:rPr lang="en-US">
                <a:solidFill>
                  <a:srgbClr val="F5844C"/>
                </a:solidFill>
                <a:highlight>
                  <a:srgbClr val="FFFFFF"/>
                </a:highlight>
              </a:rPr>
              <a:t>    dfdl:textPadKind</a:t>
            </a:r>
            <a:r>
              <a:rPr lang="en-US">
                <a:solidFill>
                  <a:srgbClr val="FF8040"/>
                </a:solidFill>
                <a:highlight>
                  <a:srgbClr val="FFFFFF"/>
                </a:highlight>
              </a:rPr>
              <a:t>=</a:t>
            </a:r>
            <a:r>
              <a:rPr lang="en-US">
                <a:solidFill>
                  <a:srgbClr val="993300"/>
                </a:solidFill>
                <a:highlight>
                  <a:srgbClr val="FFFFFF"/>
                </a:highlight>
              </a:rPr>
              <a:t>"padChar"</a:t>
            </a:r>
            <a:br>
              <a:rPr lang="en-US">
                <a:solidFill>
                  <a:srgbClr val="000000"/>
                </a:solidFill>
                <a:highlight>
                  <a:srgbClr val="FFFFFF"/>
                </a:highlight>
              </a:rPr>
            </a:br>
            <a:r>
              <a:rPr lang="en-US">
                <a:solidFill>
                  <a:srgbClr val="F5844C"/>
                </a:solidFill>
                <a:highlight>
                  <a:srgbClr val="FFFFFF"/>
                </a:highlight>
              </a:rPr>
              <a:t>    dfdl:textStringPadCharacter</a:t>
            </a:r>
            <a:r>
              <a:rPr lang="en-US">
                <a:solidFill>
                  <a:srgbClr val="FF8040"/>
                </a:solidFill>
                <a:highlight>
                  <a:srgbClr val="FFFFFF"/>
                </a:highlight>
              </a:rPr>
              <a:t>=</a:t>
            </a:r>
            <a:r>
              <a:rPr lang="en-US">
                <a:solidFill>
                  <a:srgbClr val="993300"/>
                </a:solidFill>
                <a:highlight>
                  <a:srgbClr val="FFFFFF"/>
                </a:highlight>
              </a:rPr>
              <a:t>"%NUL;"</a:t>
            </a:r>
            <a:r>
              <a:rPr lang="en-US">
                <a:solidFill>
                  <a:srgbClr val="F5844C"/>
                </a:solidFill>
                <a:highlight>
                  <a:srgbClr val="FFFFFF"/>
                </a:highlight>
              </a:rPr>
              <a:t> dfdl:textStringJustification</a:t>
            </a:r>
            <a:r>
              <a:rPr lang="en-US">
                <a:solidFill>
                  <a:srgbClr val="FF8040"/>
                </a:solidFill>
                <a:highlight>
                  <a:srgbClr val="FFFFFF"/>
                </a:highlight>
              </a:rPr>
              <a:t>=</a:t>
            </a:r>
            <a:r>
              <a:rPr lang="en-US">
                <a:solidFill>
                  <a:srgbClr val="993300"/>
                </a:solidFill>
                <a:highlight>
                  <a:srgbClr val="FFFFFF"/>
                </a:highlight>
              </a:rPr>
              <a:t>"left"</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"characters"</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dfdl:representation</a:t>
            </a:r>
            <a:r>
              <a:rPr lang="en-US">
                <a:solidFill>
                  <a:srgbClr val="FF8040"/>
                </a:solidFill>
                <a:highlight>
                  <a:srgbClr val="FFFFFF"/>
                </a:highlight>
              </a:rPr>
              <a:t>=</a:t>
            </a:r>
            <a:r>
              <a:rPr lang="en-US">
                <a:solidFill>
                  <a:srgbClr val="993300"/>
                </a:solidFill>
                <a:highlight>
                  <a:srgbClr val="FFFFFF"/>
                </a:highlight>
              </a:rPr>
              <a:t>"text"</a:t>
            </a:r>
            <a:r>
              <a:rPr lang="en-US">
                <a:solidFill>
                  <a:srgbClr val="F5844C"/>
                </a:solidFill>
                <a:highlight>
                  <a:srgbClr val="FFFFFF"/>
                </a:highlight>
              </a:rPr>
              <a:t> dfdl:encoding</a:t>
            </a:r>
            <a:r>
              <a:rPr lang="en-US">
                <a:solidFill>
                  <a:srgbClr val="FF8040"/>
                </a:solidFill>
                <a:highlight>
                  <a:srgbClr val="FFFFFF"/>
                </a:highlight>
              </a:rPr>
              <a:t>=</a:t>
            </a:r>
            <a:r>
              <a:rPr lang="en-US">
                <a:solidFill>
                  <a:srgbClr val="993300"/>
                </a:solidFill>
                <a:highlight>
                  <a:srgbClr val="FFFFFF"/>
                </a:highlight>
              </a:rPr>
              <a:t>"utf-8"</a:t>
            </a:r>
            <a:r>
              <a:rPr lang="en-US">
                <a:solidFill>
                  <a:srgbClr val="F5844C"/>
                </a:solidFill>
                <a:highlight>
                  <a:srgbClr val="FFFFFF"/>
                </a:highlight>
              </a:rPr>
              <a:t> </a:t>
            </a:r>
            <a:r>
              <a:rPr lang="en-US">
                <a:solidFill>
                  <a:srgbClr val="000096"/>
                </a:solidFill>
                <a:highlight>
                  <a:srgbClr val="FFFFFF"/>
                </a:highlight>
              </a:rPr>
              <a:t>/&gt;</a:t>
            </a:r>
          </a:p>
        </p:txBody>
      </p:sp>
      <p:sp>
        <p:nvSpPr>
          <p:cNvPr id="3" name="Rectangle 2">
            <a:extLst>
              <a:ext uri="{FF2B5EF4-FFF2-40B4-BE49-F238E27FC236}">
                <a16:creationId xmlns:a16="http://schemas.microsoft.com/office/drawing/2014/main" id="{A9970E41-6570-428F-B161-A8D5D370FA8A}"/>
              </a:ext>
            </a:extLst>
          </p:cNvPr>
          <p:cNvSpPr/>
          <p:nvPr/>
        </p:nvSpPr>
        <p:spPr>
          <a:xfrm>
            <a:off x="2448732" y="2557220"/>
            <a:ext cx="2743200" cy="32546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4D853DF0-3EB6-473F-9598-2EDFE420C596}"/>
              </a:ext>
            </a:extLst>
          </p:cNvPr>
          <p:cNvCxnSpPr/>
          <p:nvPr/>
        </p:nvCxnSpPr>
        <p:spPr>
          <a:xfrm flipH="1">
            <a:off x="4881966" y="1441342"/>
            <a:ext cx="511444" cy="11158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1B1A297-AEE7-41BD-83A6-B0F5F51F45B4}"/>
              </a:ext>
            </a:extLst>
          </p:cNvPr>
          <p:cNvSpPr txBox="1"/>
          <p:nvPr/>
        </p:nvSpPr>
        <p:spPr>
          <a:xfrm>
            <a:off x="5191932" y="1079892"/>
            <a:ext cx="3905364" cy="369332"/>
          </a:xfrm>
          <a:prstGeom prst="rect">
            <a:avLst/>
          </a:prstGeom>
          <a:noFill/>
        </p:spPr>
        <p:txBody>
          <a:bodyPr wrap="none" rtlCol="0">
            <a:spAutoFit/>
          </a:bodyPr>
          <a:lstStyle/>
          <a:p>
            <a:r>
              <a:rPr lang="en-US"/>
              <a:t>To unparse correctly, you must add this.</a:t>
            </a:r>
          </a:p>
        </p:txBody>
      </p:sp>
      <p:sp>
        <p:nvSpPr>
          <p:cNvPr id="9" name="Footer Placeholder 3">
            <a:extLst>
              <a:ext uri="{FF2B5EF4-FFF2-40B4-BE49-F238E27FC236}">
                <a16:creationId xmlns:a16="http://schemas.microsoft.com/office/drawing/2014/main" id="{315C66C0-24CB-4371-AD5A-2A2B0D0A8C81}"/>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
        <p:nvSpPr>
          <p:cNvPr id="4" name="TextBox 3">
            <a:extLst>
              <a:ext uri="{FF2B5EF4-FFF2-40B4-BE49-F238E27FC236}">
                <a16:creationId xmlns:a16="http://schemas.microsoft.com/office/drawing/2014/main" id="{2D18BEB3-03AE-463C-8133-332AACB9A981}"/>
              </a:ext>
            </a:extLst>
          </p:cNvPr>
          <p:cNvSpPr txBox="1"/>
          <p:nvPr/>
        </p:nvSpPr>
        <p:spPr>
          <a:xfrm>
            <a:off x="2195594" y="3975150"/>
            <a:ext cx="7118888" cy="1569660"/>
          </a:xfrm>
          <a:prstGeom prst="rect">
            <a:avLst/>
          </a:prstGeom>
          <a:noFill/>
        </p:spPr>
        <p:txBody>
          <a:bodyPr wrap="square" rtlCol="0">
            <a:spAutoFit/>
          </a:bodyPr>
          <a:lstStyle/>
          <a:p>
            <a:r>
              <a:rPr lang="en-US" sz="2400"/>
              <a:t>dfl:textPadKind is just used in unparsing. It specifies the character to use on unparsing to pad the data. The defaults property file has textPadKind="none", which is clearly not what we desire. </a:t>
            </a:r>
          </a:p>
        </p:txBody>
      </p:sp>
    </p:spTree>
    <p:extLst>
      <p:ext uri="{BB962C8B-B14F-4D97-AF65-F5344CB8AC3E}">
        <p14:creationId xmlns:p14="http://schemas.microsoft.com/office/powerpoint/2010/main" val="28044089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36E2B-9EB6-443C-9E58-DC95BFF6B1A8}"/>
              </a:ext>
            </a:extLst>
          </p:cNvPr>
          <p:cNvSpPr>
            <a:spLocks noGrp="1"/>
          </p:cNvSpPr>
          <p:nvPr>
            <p:ph type="title"/>
          </p:nvPr>
        </p:nvSpPr>
        <p:spPr/>
        <p:txBody>
          <a:bodyPr/>
          <a:lstStyle/>
          <a:p>
            <a:r>
              <a:rPr lang="en-US"/>
              <a:t>Lab 13</a:t>
            </a:r>
          </a:p>
        </p:txBody>
      </p:sp>
      <p:sp>
        <p:nvSpPr>
          <p:cNvPr id="3" name="Content Placeholder 2">
            <a:extLst>
              <a:ext uri="{FF2B5EF4-FFF2-40B4-BE49-F238E27FC236}">
                <a16:creationId xmlns:a16="http://schemas.microsoft.com/office/drawing/2014/main" id="{D40023A7-FB66-4559-B0F7-ABD9DAD788BE}"/>
              </a:ext>
            </a:extLst>
          </p:cNvPr>
          <p:cNvSpPr>
            <a:spLocks noGrp="1"/>
          </p:cNvSpPr>
          <p:nvPr>
            <p:ph idx="1"/>
          </p:nvPr>
        </p:nvSpPr>
        <p:spPr>
          <a:xfrm>
            <a:off x="616449" y="1371602"/>
            <a:ext cx="11236720" cy="1914040"/>
          </a:xfrm>
        </p:spPr>
        <p:txBody>
          <a:bodyPr/>
          <a:lstStyle/>
          <a:p>
            <a:pPr>
              <a:lnSpc>
                <a:spcPts val="3000"/>
              </a:lnSpc>
              <a:spcAft>
                <a:spcPts val="1200"/>
              </a:spcAft>
            </a:pPr>
            <a:r>
              <a:rPr lang="en-US" u="sng" dirty="0"/>
              <a:t>Scenario</a:t>
            </a:r>
            <a:r>
              <a:rPr lang="en-US" dirty="0"/>
              <a:t>: You electronically receive book data from a supplier. The data is in binary. </a:t>
            </a:r>
            <a:r>
              <a:rPr lang="en-US"/>
              <a:t>You are </a:t>
            </a:r>
            <a:r>
              <a:rPr lang="en-US" dirty="0"/>
              <a:t>to convert the data to XML so that you can leverage </a:t>
            </a:r>
            <a:r>
              <a:rPr lang="en-US"/>
              <a:t>the large suite of XML tools that the marketplace provides.</a:t>
            </a:r>
          </a:p>
          <a:p>
            <a:pPr>
              <a:lnSpc>
                <a:spcPts val="3000"/>
              </a:lnSpc>
              <a:spcAft>
                <a:spcPts val="1200"/>
              </a:spcAft>
            </a:pPr>
            <a:r>
              <a:rPr lang="en-US" dirty="0"/>
              <a:t>Here is an excerpt of an input that you receive, displayed in a hex </a:t>
            </a:r>
            <a:r>
              <a:rPr lang="en-US"/>
              <a:t>editor:</a:t>
            </a:r>
          </a:p>
        </p:txBody>
      </p:sp>
      <p:sp>
        <p:nvSpPr>
          <p:cNvPr id="4" name="Footer Placeholder 3">
            <a:extLst>
              <a:ext uri="{FF2B5EF4-FFF2-40B4-BE49-F238E27FC236}">
                <a16:creationId xmlns:a16="http://schemas.microsoft.com/office/drawing/2014/main" id="{13E6EEB7-90B7-4E36-AC30-E6BAA1D79AA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3D80A339-2055-4859-B227-4DF6BC6D54BA}"/>
              </a:ext>
            </a:extLst>
          </p:cNvPr>
          <p:cNvGrpSpPr/>
          <p:nvPr/>
        </p:nvGrpSpPr>
        <p:grpSpPr>
          <a:xfrm>
            <a:off x="1762561" y="3524877"/>
            <a:ext cx="4472247" cy="1870123"/>
            <a:chOff x="1961804" y="1596044"/>
            <a:chExt cx="4472247" cy="1870123"/>
          </a:xfrm>
        </p:grpSpPr>
        <p:pic>
          <p:nvPicPr>
            <p:cNvPr id="6" name="Picture 5">
              <a:extLst>
                <a:ext uri="{FF2B5EF4-FFF2-40B4-BE49-F238E27FC236}">
                  <a16:creationId xmlns:a16="http://schemas.microsoft.com/office/drawing/2014/main" id="{61999359-3E5C-4B63-9675-82E59082A6F0}"/>
                </a:ext>
              </a:extLst>
            </p:cNvPr>
            <p:cNvPicPr>
              <a:picLocks noChangeAspect="1"/>
            </p:cNvPicPr>
            <p:nvPr/>
          </p:nvPicPr>
          <p:blipFill rotWithShape="1">
            <a:blip r:embed="rId2"/>
            <a:srcRect l="1091" t="15283" r="62227" b="68289"/>
            <a:stretch/>
          </p:blipFill>
          <p:spPr>
            <a:xfrm>
              <a:off x="1961804" y="1928552"/>
              <a:ext cx="4472247" cy="1064030"/>
            </a:xfrm>
            <a:prstGeom prst="rect">
              <a:avLst/>
            </a:prstGeom>
          </p:spPr>
        </p:pic>
        <p:cxnSp>
          <p:nvCxnSpPr>
            <p:cNvPr id="7" name="Straight Connector 6">
              <a:extLst>
                <a:ext uri="{FF2B5EF4-FFF2-40B4-BE49-F238E27FC236}">
                  <a16:creationId xmlns:a16="http://schemas.microsoft.com/office/drawing/2014/main" id="{EBF7C92B-31A4-4790-8C20-21B4AD83A95A}"/>
                </a:ext>
              </a:extLst>
            </p:cNvPr>
            <p:cNvCxnSpPr/>
            <p:nvPr/>
          </p:nvCxnSpPr>
          <p:spPr>
            <a:xfrm>
              <a:off x="2738005" y="2460567"/>
              <a:ext cx="4364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BFC332F-519C-46FB-A6FB-522AEB77D84C}"/>
                </a:ext>
              </a:extLst>
            </p:cNvPr>
            <p:cNvCxnSpPr>
              <a:cxnSpLocks/>
            </p:cNvCxnSpPr>
            <p:nvPr/>
          </p:nvCxnSpPr>
          <p:spPr>
            <a:xfrm flipV="1">
              <a:off x="2732809" y="2140527"/>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6FD6D83-C44C-4121-A49D-E4B46A97D29C}"/>
                </a:ext>
              </a:extLst>
            </p:cNvPr>
            <p:cNvCxnSpPr/>
            <p:nvPr/>
          </p:nvCxnSpPr>
          <p:spPr>
            <a:xfrm>
              <a:off x="2738005" y="2140527"/>
              <a:ext cx="3616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CA1A798-07C0-459B-A7D8-7129E460B132}"/>
                </a:ext>
              </a:extLst>
            </p:cNvPr>
            <p:cNvCxnSpPr/>
            <p:nvPr/>
          </p:nvCxnSpPr>
          <p:spPr>
            <a:xfrm flipV="1">
              <a:off x="3174423" y="230054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FF172CE-69B7-4FFA-BF8B-DB1148080655}"/>
                </a:ext>
              </a:extLst>
            </p:cNvPr>
            <p:cNvCxnSpPr/>
            <p:nvPr/>
          </p:nvCxnSpPr>
          <p:spPr>
            <a:xfrm>
              <a:off x="3174423" y="230054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B5916DD-50D1-42DF-B156-6F78E2B5FE6A}"/>
                </a:ext>
              </a:extLst>
            </p:cNvPr>
            <p:cNvCxnSpPr/>
            <p:nvPr/>
          </p:nvCxnSpPr>
          <p:spPr>
            <a:xfrm>
              <a:off x="6354041" y="214052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C815969-4BDF-43D5-91FE-88834D881D3F}"/>
                </a:ext>
              </a:extLst>
            </p:cNvPr>
            <p:cNvCxnSpPr/>
            <p:nvPr/>
          </p:nvCxnSpPr>
          <p:spPr>
            <a:xfrm>
              <a:off x="3408218" y="1808018"/>
              <a:ext cx="0" cy="332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FF7545F-030B-4013-ADDB-B797DD1CF552}"/>
                </a:ext>
              </a:extLst>
            </p:cNvPr>
            <p:cNvSpPr txBox="1"/>
            <p:nvPr/>
          </p:nvSpPr>
          <p:spPr>
            <a:xfrm>
              <a:off x="3190851" y="1597204"/>
              <a:ext cx="434734" cy="261610"/>
            </a:xfrm>
            <a:prstGeom prst="rect">
              <a:avLst/>
            </a:prstGeom>
            <a:noFill/>
          </p:spPr>
          <p:txBody>
            <a:bodyPr wrap="none" rtlCol="0">
              <a:spAutoFit/>
            </a:bodyPr>
            <a:lstStyle/>
            <a:p>
              <a:r>
                <a:rPr lang="en-US" sz="1100"/>
                <a:t>Title</a:t>
              </a:r>
            </a:p>
          </p:txBody>
        </p:sp>
        <p:cxnSp>
          <p:nvCxnSpPr>
            <p:cNvPr id="15" name="Straight Connector 14">
              <a:extLst>
                <a:ext uri="{FF2B5EF4-FFF2-40B4-BE49-F238E27FC236}">
                  <a16:creationId xmlns:a16="http://schemas.microsoft.com/office/drawing/2014/main" id="{8EA33ED8-CFA9-41E4-9D6A-4807B2ED19D7}"/>
                </a:ext>
              </a:extLst>
            </p:cNvPr>
            <p:cNvCxnSpPr/>
            <p:nvPr/>
          </p:nvCxnSpPr>
          <p:spPr>
            <a:xfrm>
              <a:off x="2732809" y="2623705"/>
              <a:ext cx="2234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B0E6817-820A-4B32-8945-67DF809BAF15}"/>
                </a:ext>
              </a:extLst>
            </p:cNvPr>
            <p:cNvCxnSpPr/>
            <p:nvPr/>
          </p:nvCxnSpPr>
          <p:spPr>
            <a:xfrm flipV="1">
              <a:off x="2956214"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1E847AA-267D-4F43-820F-3C5DE3795F4C}"/>
                </a:ext>
              </a:extLst>
            </p:cNvPr>
            <p:cNvCxnSpPr/>
            <p:nvPr/>
          </p:nvCxnSpPr>
          <p:spPr>
            <a:xfrm>
              <a:off x="3174423" y="246056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11E29FE-FDED-4D53-B9D3-391052EF054C}"/>
                </a:ext>
              </a:extLst>
            </p:cNvPr>
            <p:cNvCxnSpPr>
              <a:cxnSpLocks/>
            </p:cNvCxnSpPr>
            <p:nvPr/>
          </p:nvCxnSpPr>
          <p:spPr>
            <a:xfrm>
              <a:off x="3882736" y="1808018"/>
              <a:ext cx="0" cy="492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4BF3092-FA2D-4DB3-8AC4-D3C978470F6D}"/>
                </a:ext>
              </a:extLst>
            </p:cNvPr>
            <p:cNvSpPr txBox="1"/>
            <p:nvPr/>
          </p:nvSpPr>
          <p:spPr>
            <a:xfrm>
              <a:off x="3591719" y="1596044"/>
              <a:ext cx="583814" cy="261610"/>
            </a:xfrm>
            <a:prstGeom prst="rect">
              <a:avLst/>
            </a:prstGeom>
            <a:noFill/>
          </p:spPr>
          <p:txBody>
            <a:bodyPr wrap="none" rtlCol="0">
              <a:spAutoFit/>
            </a:bodyPr>
            <a:lstStyle/>
            <a:p>
              <a:r>
                <a:rPr lang="en-US" sz="1100"/>
                <a:t>Author</a:t>
              </a:r>
            </a:p>
          </p:txBody>
        </p:sp>
        <p:cxnSp>
          <p:nvCxnSpPr>
            <p:cNvPr id="20" name="Straight Connector 19">
              <a:extLst>
                <a:ext uri="{FF2B5EF4-FFF2-40B4-BE49-F238E27FC236}">
                  <a16:creationId xmlns:a16="http://schemas.microsoft.com/office/drawing/2014/main" id="{8DAF0FBA-2D84-4B54-9695-D14599E6BF39}"/>
                </a:ext>
              </a:extLst>
            </p:cNvPr>
            <p:cNvCxnSpPr>
              <a:cxnSpLocks/>
            </p:cNvCxnSpPr>
            <p:nvPr/>
          </p:nvCxnSpPr>
          <p:spPr>
            <a:xfrm>
              <a:off x="2956214" y="2623704"/>
              <a:ext cx="9213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5895C42-B9E7-4682-A156-F817D53505FD}"/>
                </a:ext>
              </a:extLst>
            </p:cNvPr>
            <p:cNvCxnSpPr/>
            <p:nvPr/>
          </p:nvCxnSpPr>
          <p:spPr>
            <a:xfrm flipV="1">
              <a:off x="3877541"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74EBF91-23C4-47C2-8792-6D499676DFA7}"/>
                </a:ext>
              </a:extLst>
            </p:cNvPr>
            <p:cNvCxnSpPr/>
            <p:nvPr/>
          </p:nvCxnSpPr>
          <p:spPr>
            <a:xfrm flipV="1">
              <a:off x="3190851"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4F16C25-A27F-4885-A544-3FAEDD2373AE}"/>
                </a:ext>
              </a:extLst>
            </p:cNvPr>
            <p:cNvSpPr txBox="1"/>
            <p:nvPr/>
          </p:nvSpPr>
          <p:spPr>
            <a:xfrm>
              <a:off x="2966605" y="3062200"/>
              <a:ext cx="455574" cy="261610"/>
            </a:xfrm>
            <a:prstGeom prst="rect">
              <a:avLst/>
            </a:prstGeom>
            <a:noFill/>
          </p:spPr>
          <p:txBody>
            <a:bodyPr wrap="none" rtlCol="0">
              <a:spAutoFit/>
            </a:bodyPr>
            <a:lstStyle/>
            <a:p>
              <a:r>
                <a:rPr lang="en-US" sz="1100"/>
                <a:t>Date</a:t>
              </a:r>
            </a:p>
          </p:txBody>
        </p:sp>
        <p:cxnSp>
          <p:nvCxnSpPr>
            <p:cNvPr id="24" name="Straight Connector 23">
              <a:extLst>
                <a:ext uri="{FF2B5EF4-FFF2-40B4-BE49-F238E27FC236}">
                  <a16:creationId xmlns:a16="http://schemas.microsoft.com/office/drawing/2014/main" id="{BACCC69A-4302-4A5A-A50B-96C353589E28}"/>
                </a:ext>
              </a:extLst>
            </p:cNvPr>
            <p:cNvCxnSpPr>
              <a:cxnSpLocks/>
            </p:cNvCxnSpPr>
            <p:nvPr/>
          </p:nvCxnSpPr>
          <p:spPr>
            <a:xfrm flipV="1">
              <a:off x="3877541" y="2618509"/>
              <a:ext cx="439882" cy="51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088A00E-5ED6-4576-ABE4-FB5724C44361}"/>
                </a:ext>
              </a:extLst>
            </p:cNvPr>
            <p:cNvCxnSpPr/>
            <p:nvPr/>
          </p:nvCxnSpPr>
          <p:spPr>
            <a:xfrm flipV="1">
              <a:off x="4317423"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C1A5575-5AA0-46C0-9AB4-E36892A54F67}"/>
                </a:ext>
              </a:extLst>
            </p:cNvPr>
            <p:cNvCxnSpPr/>
            <p:nvPr/>
          </p:nvCxnSpPr>
          <p:spPr>
            <a:xfrm flipV="1">
              <a:off x="4101787"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BA71EB5-26D5-47B4-9E9C-42D5FABEC618}"/>
                </a:ext>
              </a:extLst>
            </p:cNvPr>
            <p:cNvSpPr txBox="1"/>
            <p:nvPr/>
          </p:nvSpPr>
          <p:spPr>
            <a:xfrm>
              <a:off x="3704615" y="3060919"/>
              <a:ext cx="700833" cy="261610"/>
            </a:xfrm>
            <a:prstGeom prst="rect">
              <a:avLst/>
            </a:prstGeom>
            <a:noFill/>
          </p:spPr>
          <p:txBody>
            <a:bodyPr wrap="none" rtlCol="0">
              <a:spAutoFit/>
            </a:bodyPr>
            <a:lstStyle/>
            <a:p>
              <a:r>
                <a:rPr lang="en-US" sz="1100"/>
                <a:t>Currency</a:t>
              </a:r>
            </a:p>
          </p:txBody>
        </p:sp>
        <p:cxnSp>
          <p:nvCxnSpPr>
            <p:cNvPr id="28" name="Straight Connector 27">
              <a:extLst>
                <a:ext uri="{FF2B5EF4-FFF2-40B4-BE49-F238E27FC236}">
                  <a16:creationId xmlns:a16="http://schemas.microsoft.com/office/drawing/2014/main" id="{CF97DB1B-3D03-4C26-826E-70EDD3888279}"/>
                </a:ext>
              </a:extLst>
            </p:cNvPr>
            <p:cNvCxnSpPr>
              <a:cxnSpLocks/>
            </p:cNvCxnSpPr>
            <p:nvPr/>
          </p:nvCxnSpPr>
          <p:spPr>
            <a:xfrm flipV="1">
              <a:off x="4320734" y="2618509"/>
              <a:ext cx="46774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00B73E-2683-4ADD-9AFE-73849B390262}"/>
                </a:ext>
              </a:extLst>
            </p:cNvPr>
            <p:cNvCxnSpPr>
              <a:cxnSpLocks/>
            </p:cNvCxnSpPr>
            <p:nvPr/>
          </p:nvCxnSpPr>
          <p:spPr>
            <a:xfrm flipV="1">
              <a:off x="4786591" y="2460567"/>
              <a:ext cx="0" cy="1527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1545919-B314-451C-9AE3-F8260731A260}"/>
                </a:ext>
              </a:extLst>
            </p:cNvPr>
            <p:cNvCxnSpPr/>
            <p:nvPr/>
          </p:nvCxnSpPr>
          <p:spPr>
            <a:xfrm flipV="1">
              <a:off x="4571109" y="262370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D28C6CA-82F0-4D64-900D-BFCE968C18AC}"/>
                </a:ext>
              </a:extLst>
            </p:cNvPr>
            <p:cNvSpPr txBox="1"/>
            <p:nvPr/>
          </p:nvSpPr>
          <p:spPr>
            <a:xfrm>
              <a:off x="4333114" y="3060919"/>
              <a:ext cx="646331" cy="261610"/>
            </a:xfrm>
            <a:prstGeom prst="rect">
              <a:avLst/>
            </a:prstGeom>
            <a:noFill/>
          </p:spPr>
          <p:txBody>
            <a:bodyPr wrap="none" rtlCol="0">
              <a:spAutoFit/>
            </a:bodyPr>
            <a:lstStyle/>
            <a:p>
              <a:r>
                <a:rPr lang="en-US" sz="1100"/>
                <a:t>Amount</a:t>
              </a:r>
            </a:p>
          </p:txBody>
        </p:sp>
        <p:cxnSp>
          <p:nvCxnSpPr>
            <p:cNvPr id="32" name="Straight Connector 31">
              <a:extLst>
                <a:ext uri="{FF2B5EF4-FFF2-40B4-BE49-F238E27FC236}">
                  <a16:creationId xmlns:a16="http://schemas.microsoft.com/office/drawing/2014/main" id="{97434715-A8E4-4706-8C69-35E9820458C5}"/>
                </a:ext>
              </a:extLst>
            </p:cNvPr>
            <p:cNvCxnSpPr/>
            <p:nvPr/>
          </p:nvCxnSpPr>
          <p:spPr>
            <a:xfrm flipV="1">
              <a:off x="4786591" y="2613314"/>
              <a:ext cx="1567450" cy="77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6BD1BDD-E540-4860-92C7-0F0D2C2A3859}"/>
                </a:ext>
              </a:extLst>
            </p:cNvPr>
            <p:cNvCxnSpPr/>
            <p:nvPr/>
          </p:nvCxnSpPr>
          <p:spPr>
            <a:xfrm>
              <a:off x="2737268" y="2763983"/>
              <a:ext cx="158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6C2D605-2F1C-423D-8FA6-FD2260083A70}"/>
                </a:ext>
              </a:extLst>
            </p:cNvPr>
            <p:cNvCxnSpPr/>
            <p:nvPr/>
          </p:nvCxnSpPr>
          <p:spPr>
            <a:xfrm flipV="1">
              <a:off x="4317423" y="2618511"/>
              <a:ext cx="0" cy="145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ADD472C-02F0-412D-BA7E-DCA30E146746}"/>
                </a:ext>
              </a:extLst>
            </p:cNvPr>
            <p:cNvCxnSpPr/>
            <p:nvPr/>
          </p:nvCxnSpPr>
          <p:spPr>
            <a:xfrm flipV="1">
              <a:off x="5467815" y="261331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C0E6272-135A-42E4-A002-DE0A9566DAC5}"/>
                </a:ext>
              </a:extLst>
            </p:cNvPr>
            <p:cNvSpPr txBox="1"/>
            <p:nvPr/>
          </p:nvSpPr>
          <p:spPr>
            <a:xfrm>
              <a:off x="5229820" y="3050529"/>
              <a:ext cx="452368" cy="261610"/>
            </a:xfrm>
            <a:prstGeom prst="rect">
              <a:avLst/>
            </a:prstGeom>
            <a:noFill/>
          </p:spPr>
          <p:txBody>
            <a:bodyPr wrap="none" rtlCol="0">
              <a:spAutoFit/>
            </a:bodyPr>
            <a:lstStyle/>
            <a:p>
              <a:r>
                <a:rPr lang="en-US" sz="1100"/>
                <a:t>ISBN</a:t>
              </a:r>
            </a:p>
          </p:txBody>
        </p:sp>
        <p:cxnSp>
          <p:nvCxnSpPr>
            <p:cNvPr id="37" name="Straight Connector 36">
              <a:extLst>
                <a:ext uri="{FF2B5EF4-FFF2-40B4-BE49-F238E27FC236}">
                  <a16:creationId xmlns:a16="http://schemas.microsoft.com/office/drawing/2014/main" id="{B5A92E68-02C8-4C05-9C2C-36D0FEDBAB19}"/>
                </a:ext>
              </a:extLst>
            </p:cNvPr>
            <p:cNvCxnSpPr/>
            <p:nvPr/>
          </p:nvCxnSpPr>
          <p:spPr>
            <a:xfrm>
              <a:off x="2747659" y="2905939"/>
              <a:ext cx="2453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C925934-81D9-4AB1-9397-9CA6AF0CF7A2}"/>
                </a:ext>
              </a:extLst>
            </p:cNvPr>
            <p:cNvCxnSpPr/>
            <p:nvPr/>
          </p:nvCxnSpPr>
          <p:spPr>
            <a:xfrm flipV="1">
              <a:off x="5190259" y="2763983"/>
              <a:ext cx="0" cy="1142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6A765DE-5C01-4422-9CB4-0CD4FF19073C}"/>
                </a:ext>
              </a:extLst>
            </p:cNvPr>
            <p:cNvCxnSpPr/>
            <p:nvPr/>
          </p:nvCxnSpPr>
          <p:spPr>
            <a:xfrm>
              <a:off x="5201613" y="2763983"/>
              <a:ext cx="1152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9E773A8F-1097-4578-9636-83AFACCA7F46}"/>
                </a:ext>
              </a:extLst>
            </p:cNvPr>
            <p:cNvCxnSpPr/>
            <p:nvPr/>
          </p:nvCxnSpPr>
          <p:spPr>
            <a:xfrm flipV="1">
              <a:off x="5932563" y="2770397"/>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B56F247-BFC4-4AF9-9310-F7ECAABCD50D}"/>
                </a:ext>
              </a:extLst>
            </p:cNvPr>
            <p:cNvSpPr txBox="1"/>
            <p:nvPr/>
          </p:nvSpPr>
          <p:spPr>
            <a:xfrm>
              <a:off x="5607944" y="3204557"/>
              <a:ext cx="716863" cy="261610"/>
            </a:xfrm>
            <a:prstGeom prst="rect">
              <a:avLst/>
            </a:prstGeom>
            <a:noFill/>
          </p:spPr>
          <p:txBody>
            <a:bodyPr wrap="none" rtlCol="0">
              <a:spAutoFit/>
            </a:bodyPr>
            <a:lstStyle/>
            <a:p>
              <a:r>
                <a:rPr lang="en-US" sz="1100"/>
                <a:t>Publisher</a:t>
              </a:r>
            </a:p>
          </p:txBody>
        </p:sp>
      </p:grpSp>
    </p:spTree>
    <p:extLst>
      <p:ext uri="{BB962C8B-B14F-4D97-AF65-F5344CB8AC3E}">
        <p14:creationId xmlns:p14="http://schemas.microsoft.com/office/powerpoint/2010/main" val="16086195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C49C3E1-C3BA-467A-BA1B-2D90D02A89A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B770EC3C-39BD-4E85-A97B-E1BC8A440A92}"/>
              </a:ext>
            </a:extLst>
          </p:cNvPr>
          <p:cNvGrpSpPr/>
          <p:nvPr/>
        </p:nvGrpSpPr>
        <p:grpSpPr>
          <a:xfrm>
            <a:off x="1762561" y="3524877"/>
            <a:ext cx="4472247" cy="1870123"/>
            <a:chOff x="1961804" y="1596044"/>
            <a:chExt cx="4472247" cy="1870123"/>
          </a:xfrm>
        </p:grpSpPr>
        <p:pic>
          <p:nvPicPr>
            <p:cNvPr id="6" name="Picture 5">
              <a:extLst>
                <a:ext uri="{FF2B5EF4-FFF2-40B4-BE49-F238E27FC236}">
                  <a16:creationId xmlns:a16="http://schemas.microsoft.com/office/drawing/2014/main" id="{578EC47D-D593-4E0F-B748-0E5934A5A9AD}"/>
                </a:ext>
              </a:extLst>
            </p:cNvPr>
            <p:cNvPicPr>
              <a:picLocks noChangeAspect="1"/>
            </p:cNvPicPr>
            <p:nvPr/>
          </p:nvPicPr>
          <p:blipFill rotWithShape="1">
            <a:blip r:embed="rId2"/>
            <a:srcRect l="1091" t="15283" r="62227" b="68289"/>
            <a:stretch/>
          </p:blipFill>
          <p:spPr>
            <a:xfrm>
              <a:off x="1961804" y="1928552"/>
              <a:ext cx="4472247" cy="1064030"/>
            </a:xfrm>
            <a:prstGeom prst="rect">
              <a:avLst/>
            </a:prstGeom>
          </p:spPr>
        </p:pic>
        <p:cxnSp>
          <p:nvCxnSpPr>
            <p:cNvPr id="7" name="Straight Connector 6">
              <a:extLst>
                <a:ext uri="{FF2B5EF4-FFF2-40B4-BE49-F238E27FC236}">
                  <a16:creationId xmlns:a16="http://schemas.microsoft.com/office/drawing/2014/main" id="{36D7FEB3-BB41-48B9-8F2A-EA64D5D8DABA}"/>
                </a:ext>
              </a:extLst>
            </p:cNvPr>
            <p:cNvCxnSpPr/>
            <p:nvPr/>
          </p:nvCxnSpPr>
          <p:spPr>
            <a:xfrm>
              <a:off x="2738005" y="2460567"/>
              <a:ext cx="4364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E87A64-A106-43E2-905E-9404A271E0FD}"/>
                </a:ext>
              </a:extLst>
            </p:cNvPr>
            <p:cNvCxnSpPr>
              <a:cxnSpLocks/>
            </p:cNvCxnSpPr>
            <p:nvPr/>
          </p:nvCxnSpPr>
          <p:spPr>
            <a:xfrm flipV="1">
              <a:off x="2732809" y="2140527"/>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49DC5BA-6A56-41B3-8D59-35D3C3795E48}"/>
                </a:ext>
              </a:extLst>
            </p:cNvPr>
            <p:cNvCxnSpPr/>
            <p:nvPr/>
          </p:nvCxnSpPr>
          <p:spPr>
            <a:xfrm>
              <a:off x="2738005" y="2140527"/>
              <a:ext cx="3616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33267CE-3478-445A-BF38-D78BD8D321A9}"/>
                </a:ext>
              </a:extLst>
            </p:cNvPr>
            <p:cNvCxnSpPr/>
            <p:nvPr/>
          </p:nvCxnSpPr>
          <p:spPr>
            <a:xfrm flipV="1">
              <a:off x="3174423" y="230054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2171DF1-599C-4030-A337-C20B39E054C5}"/>
                </a:ext>
              </a:extLst>
            </p:cNvPr>
            <p:cNvCxnSpPr/>
            <p:nvPr/>
          </p:nvCxnSpPr>
          <p:spPr>
            <a:xfrm>
              <a:off x="3174423" y="230054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2DC05C-9990-4762-A873-2B00EAE03A98}"/>
                </a:ext>
              </a:extLst>
            </p:cNvPr>
            <p:cNvCxnSpPr/>
            <p:nvPr/>
          </p:nvCxnSpPr>
          <p:spPr>
            <a:xfrm>
              <a:off x="6354041" y="214052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BD0B57A-ABF5-4C29-932E-4AAFA98355E0}"/>
                </a:ext>
              </a:extLst>
            </p:cNvPr>
            <p:cNvCxnSpPr/>
            <p:nvPr/>
          </p:nvCxnSpPr>
          <p:spPr>
            <a:xfrm>
              <a:off x="3408218" y="1808018"/>
              <a:ext cx="0" cy="332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5A8537B-C175-408B-9469-A5D86DB98B7B}"/>
                </a:ext>
              </a:extLst>
            </p:cNvPr>
            <p:cNvSpPr txBox="1"/>
            <p:nvPr/>
          </p:nvSpPr>
          <p:spPr>
            <a:xfrm>
              <a:off x="3190851" y="1597204"/>
              <a:ext cx="434734" cy="261610"/>
            </a:xfrm>
            <a:prstGeom prst="rect">
              <a:avLst/>
            </a:prstGeom>
            <a:noFill/>
          </p:spPr>
          <p:txBody>
            <a:bodyPr wrap="none" rtlCol="0">
              <a:spAutoFit/>
            </a:bodyPr>
            <a:lstStyle/>
            <a:p>
              <a:r>
                <a:rPr lang="en-US" sz="1100"/>
                <a:t>Title</a:t>
              </a:r>
            </a:p>
          </p:txBody>
        </p:sp>
        <p:cxnSp>
          <p:nvCxnSpPr>
            <p:cNvPr id="15" name="Straight Connector 14">
              <a:extLst>
                <a:ext uri="{FF2B5EF4-FFF2-40B4-BE49-F238E27FC236}">
                  <a16:creationId xmlns:a16="http://schemas.microsoft.com/office/drawing/2014/main" id="{F978E3C6-D46B-4617-B9AF-2636BEE7068F}"/>
                </a:ext>
              </a:extLst>
            </p:cNvPr>
            <p:cNvCxnSpPr/>
            <p:nvPr/>
          </p:nvCxnSpPr>
          <p:spPr>
            <a:xfrm>
              <a:off x="2732809" y="2623705"/>
              <a:ext cx="2234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C427048-F9CA-49AF-8C9F-84CC37F58622}"/>
                </a:ext>
              </a:extLst>
            </p:cNvPr>
            <p:cNvCxnSpPr/>
            <p:nvPr/>
          </p:nvCxnSpPr>
          <p:spPr>
            <a:xfrm flipV="1">
              <a:off x="2956214"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9676196-021F-4E98-B19F-398135B36F25}"/>
                </a:ext>
              </a:extLst>
            </p:cNvPr>
            <p:cNvCxnSpPr/>
            <p:nvPr/>
          </p:nvCxnSpPr>
          <p:spPr>
            <a:xfrm>
              <a:off x="3174423" y="246056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DC8E4E5-015C-4CEC-808A-65A58AF8FC1E}"/>
                </a:ext>
              </a:extLst>
            </p:cNvPr>
            <p:cNvCxnSpPr>
              <a:cxnSpLocks/>
            </p:cNvCxnSpPr>
            <p:nvPr/>
          </p:nvCxnSpPr>
          <p:spPr>
            <a:xfrm>
              <a:off x="3882736" y="1808018"/>
              <a:ext cx="0" cy="492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6B843C6-4EBA-496D-BD8A-8F8FDE5D7093}"/>
                </a:ext>
              </a:extLst>
            </p:cNvPr>
            <p:cNvSpPr txBox="1"/>
            <p:nvPr/>
          </p:nvSpPr>
          <p:spPr>
            <a:xfrm>
              <a:off x="3591719" y="1596044"/>
              <a:ext cx="583814" cy="261610"/>
            </a:xfrm>
            <a:prstGeom prst="rect">
              <a:avLst/>
            </a:prstGeom>
            <a:noFill/>
          </p:spPr>
          <p:txBody>
            <a:bodyPr wrap="none" rtlCol="0">
              <a:spAutoFit/>
            </a:bodyPr>
            <a:lstStyle/>
            <a:p>
              <a:r>
                <a:rPr lang="en-US" sz="1100"/>
                <a:t>Author</a:t>
              </a:r>
            </a:p>
          </p:txBody>
        </p:sp>
        <p:cxnSp>
          <p:nvCxnSpPr>
            <p:cNvPr id="20" name="Straight Connector 19">
              <a:extLst>
                <a:ext uri="{FF2B5EF4-FFF2-40B4-BE49-F238E27FC236}">
                  <a16:creationId xmlns:a16="http://schemas.microsoft.com/office/drawing/2014/main" id="{7914E89F-4204-4B2D-A5FE-927076802B0E}"/>
                </a:ext>
              </a:extLst>
            </p:cNvPr>
            <p:cNvCxnSpPr>
              <a:cxnSpLocks/>
            </p:cNvCxnSpPr>
            <p:nvPr/>
          </p:nvCxnSpPr>
          <p:spPr>
            <a:xfrm>
              <a:off x="2956214" y="2623704"/>
              <a:ext cx="9213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B10DAB6-9CD6-4AEB-B350-EBED72B696D8}"/>
                </a:ext>
              </a:extLst>
            </p:cNvPr>
            <p:cNvCxnSpPr/>
            <p:nvPr/>
          </p:nvCxnSpPr>
          <p:spPr>
            <a:xfrm flipV="1">
              <a:off x="3877541"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EE65E64-5746-4162-A373-2E491F4BD285}"/>
                </a:ext>
              </a:extLst>
            </p:cNvPr>
            <p:cNvCxnSpPr/>
            <p:nvPr/>
          </p:nvCxnSpPr>
          <p:spPr>
            <a:xfrm flipV="1">
              <a:off x="3190851"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41179D6-C1BF-44A9-A0B4-078D0C49FADB}"/>
                </a:ext>
              </a:extLst>
            </p:cNvPr>
            <p:cNvSpPr txBox="1"/>
            <p:nvPr/>
          </p:nvSpPr>
          <p:spPr>
            <a:xfrm>
              <a:off x="2966605" y="3062200"/>
              <a:ext cx="455574" cy="261610"/>
            </a:xfrm>
            <a:prstGeom prst="rect">
              <a:avLst/>
            </a:prstGeom>
            <a:noFill/>
          </p:spPr>
          <p:txBody>
            <a:bodyPr wrap="none" rtlCol="0">
              <a:spAutoFit/>
            </a:bodyPr>
            <a:lstStyle/>
            <a:p>
              <a:r>
                <a:rPr lang="en-US" sz="1100"/>
                <a:t>Date</a:t>
              </a:r>
            </a:p>
          </p:txBody>
        </p:sp>
        <p:cxnSp>
          <p:nvCxnSpPr>
            <p:cNvPr id="24" name="Straight Connector 23">
              <a:extLst>
                <a:ext uri="{FF2B5EF4-FFF2-40B4-BE49-F238E27FC236}">
                  <a16:creationId xmlns:a16="http://schemas.microsoft.com/office/drawing/2014/main" id="{5984A157-5D6D-4E11-8279-992B236BFECD}"/>
                </a:ext>
              </a:extLst>
            </p:cNvPr>
            <p:cNvCxnSpPr>
              <a:cxnSpLocks/>
            </p:cNvCxnSpPr>
            <p:nvPr/>
          </p:nvCxnSpPr>
          <p:spPr>
            <a:xfrm flipV="1">
              <a:off x="3877541" y="2618509"/>
              <a:ext cx="439882" cy="51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8E79E2-DE26-4EAC-9A80-8CFC52230143}"/>
                </a:ext>
              </a:extLst>
            </p:cNvPr>
            <p:cNvCxnSpPr/>
            <p:nvPr/>
          </p:nvCxnSpPr>
          <p:spPr>
            <a:xfrm flipV="1">
              <a:off x="4317423"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D1AE4AF-1C1E-4FF9-86FA-DFFE60DDFEBB}"/>
                </a:ext>
              </a:extLst>
            </p:cNvPr>
            <p:cNvCxnSpPr/>
            <p:nvPr/>
          </p:nvCxnSpPr>
          <p:spPr>
            <a:xfrm flipV="1">
              <a:off x="4101787"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B63ABC8-27D4-4732-A747-B36D669F6F58}"/>
                </a:ext>
              </a:extLst>
            </p:cNvPr>
            <p:cNvSpPr txBox="1"/>
            <p:nvPr/>
          </p:nvSpPr>
          <p:spPr>
            <a:xfrm>
              <a:off x="3704615" y="3060919"/>
              <a:ext cx="700833" cy="261610"/>
            </a:xfrm>
            <a:prstGeom prst="rect">
              <a:avLst/>
            </a:prstGeom>
            <a:noFill/>
          </p:spPr>
          <p:txBody>
            <a:bodyPr wrap="none" rtlCol="0">
              <a:spAutoFit/>
            </a:bodyPr>
            <a:lstStyle/>
            <a:p>
              <a:r>
                <a:rPr lang="en-US" sz="1100"/>
                <a:t>Currency</a:t>
              </a:r>
            </a:p>
          </p:txBody>
        </p:sp>
        <p:cxnSp>
          <p:nvCxnSpPr>
            <p:cNvPr id="28" name="Straight Connector 27">
              <a:extLst>
                <a:ext uri="{FF2B5EF4-FFF2-40B4-BE49-F238E27FC236}">
                  <a16:creationId xmlns:a16="http://schemas.microsoft.com/office/drawing/2014/main" id="{32DA1F78-9777-4B3C-898A-93A8B5C89BA1}"/>
                </a:ext>
              </a:extLst>
            </p:cNvPr>
            <p:cNvCxnSpPr>
              <a:cxnSpLocks/>
            </p:cNvCxnSpPr>
            <p:nvPr/>
          </p:nvCxnSpPr>
          <p:spPr>
            <a:xfrm flipV="1">
              <a:off x="4320734" y="2618509"/>
              <a:ext cx="46774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2DAF6BC-E816-434B-ADAC-8F3C4C4E75EA}"/>
                </a:ext>
              </a:extLst>
            </p:cNvPr>
            <p:cNvCxnSpPr>
              <a:cxnSpLocks/>
            </p:cNvCxnSpPr>
            <p:nvPr/>
          </p:nvCxnSpPr>
          <p:spPr>
            <a:xfrm flipV="1">
              <a:off x="4786591" y="2460567"/>
              <a:ext cx="0" cy="1527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E4F239A-0EE2-433F-AD7E-791F573ABD0B}"/>
                </a:ext>
              </a:extLst>
            </p:cNvPr>
            <p:cNvCxnSpPr/>
            <p:nvPr/>
          </p:nvCxnSpPr>
          <p:spPr>
            <a:xfrm flipV="1">
              <a:off x="4571109" y="262370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EC3D90C-65C9-4D29-8F8F-3535899A861D}"/>
                </a:ext>
              </a:extLst>
            </p:cNvPr>
            <p:cNvSpPr txBox="1"/>
            <p:nvPr/>
          </p:nvSpPr>
          <p:spPr>
            <a:xfrm>
              <a:off x="4333114" y="3060919"/>
              <a:ext cx="646331" cy="261610"/>
            </a:xfrm>
            <a:prstGeom prst="rect">
              <a:avLst/>
            </a:prstGeom>
            <a:noFill/>
          </p:spPr>
          <p:txBody>
            <a:bodyPr wrap="none" rtlCol="0">
              <a:spAutoFit/>
            </a:bodyPr>
            <a:lstStyle/>
            <a:p>
              <a:r>
                <a:rPr lang="en-US" sz="1100"/>
                <a:t>Amount</a:t>
              </a:r>
            </a:p>
          </p:txBody>
        </p:sp>
        <p:cxnSp>
          <p:nvCxnSpPr>
            <p:cNvPr id="32" name="Straight Connector 31">
              <a:extLst>
                <a:ext uri="{FF2B5EF4-FFF2-40B4-BE49-F238E27FC236}">
                  <a16:creationId xmlns:a16="http://schemas.microsoft.com/office/drawing/2014/main" id="{9F5DCCFB-4BDC-4233-81EE-72ED91EFCB96}"/>
                </a:ext>
              </a:extLst>
            </p:cNvPr>
            <p:cNvCxnSpPr/>
            <p:nvPr/>
          </p:nvCxnSpPr>
          <p:spPr>
            <a:xfrm flipV="1">
              <a:off x="4786591" y="2613314"/>
              <a:ext cx="1567450" cy="77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AC53D57-E1AE-47FC-B5FA-E5A2E43DDA7F}"/>
                </a:ext>
              </a:extLst>
            </p:cNvPr>
            <p:cNvCxnSpPr/>
            <p:nvPr/>
          </p:nvCxnSpPr>
          <p:spPr>
            <a:xfrm>
              <a:off x="2737268" y="2763983"/>
              <a:ext cx="158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CD5E5B3-3DAB-49C0-AB80-B99DC33C3A1A}"/>
                </a:ext>
              </a:extLst>
            </p:cNvPr>
            <p:cNvCxnSpPr/>
            <p:nvPr/>
          </p:nvCxnSpPr>
          <p:spPr>
            <a:xfrm flipV="1">
              <a:off x="4317423" y="2618511"/>
              <a:ext cx="0" cy="145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FAAE24A-0F81-430D-A522-D604C7609350}"/>
                </a:ext>
              </a:extLst>
            </p:cNvPr>
            <p:cNvCxnSpPr/>
            <p:nvPr/>
          </p:nvCxnSpPr>
          <p:spPr>
            <a:xfrm flipV="1">
              <a:off x="5467815" y="261331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4F453821-F333-4F0B-838B-3BD91A0D0563}"/>
                </a:ext>
              </a:extLst>
            </p:cNvPr>
            <p:cNvSpPr txBox="1"/>
            <p:nvPr/>
          </p:nvSpPr>
          <p:spPr>
            <a:xfrm>
              <a:off x="5229820" y="3050529"/>
              <a:ext cx="452368" cy="261610"/>
            </a:xfrm>
            <a:prstGeom prst="rect">
              <a:avLst/>
            </a:prstGeom>
            <a:noFill/>
          </p:spPr>
          <p:txBody>
            <a:bodyPr wrap="none" rtlCol="0">
              <a:spAutoFit/>
            </a:bodyPr>
            <a:lstStyle/>
            <a:p>
              <a:r>
                <a:rPr lang="en-US" sz="1100"/>
                <a:t>ISBN</a:t>
              </a:r>
            </a:p>
          </p:txBody>
        </p:sp>
        <p:cxnSp>
          <p:nvCxnSpPr>
            <p:cNvPr id="37" name="Straight Connector 36">
              <a:extLst>
                <a:ext uri="{FF2B5EF4-FFF2-40B4-BE49-F238E27FC236}">
                  <a16:creationId xmlns:a16="http://schemas.microsoft.com/office/drawing/2014/main" id="{F942AB88-5693-4D50-9802-D9863E1D9B50}"/>
                </a:ext>
              </a:extLst>
            </p:cNvPr>
            <p:cNvCxnSpPr/>
            <p:nvPr/>
          </p:nvCxnSpPr>
          <p:spPr>
            <a:xfrm>
              <a:off x="2747659" y="2905939"/>
              <a:ext cx="2453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217220D-02A4-4117-A078-81073C190F7F}"/>
                </a:ext>
              </a:extLst>
            </p:cNvPr>
            <p:cNvCxnSpPr/>
            <p:nvPr/>
          </p:nvCxnSpPr>
          <p:spPr>
            <a:xfrm flipV="1">
              <a:off x="5190259" y="2763983"/>
              <a:ext cx="0" cy="1142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5BBE370-30D0-46CA-AAC9-29F914245D20}"/>
                </a:ext>
              </a:extLst>
            </p:cNvPr>
            <p:cNvCxnSpPr/>
            <p:nvPr/>
          </p:nvCxnSpPr>
          <p:spPr>
            <a:xfrm>
              <a:off x="5201613" y="2763983"/>
              <a:ext cx="1152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14F1D9E-9846-4B5A-89C8-E659B2B0985E}"/>
                </a:ext>
              </a:extLst>
            </p:cNvPr>
            <p:cNvCxnSpPr/>
            <p:nvPr/>
          </p:nvCxnSpPr>
          <p:spPr>
            <a:xfrm flipV="1">
              <a:off x="5932563" y="2770397"/>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76A9869-0D11-468D-A0C3-C2D15D5CC4FB}"/>
                </a:ext>
              </a:extLst>
            </p:cNvPr>
            <p:cNvSpPr txBox="1"/>
            <p:nvPr/>
          </p:nvSpPr>
          <p:spPr>
            <a:xfrm>
              <a:off x="5607944" y="3204557"/>
              <a:ext cx="716863" cy="261610"/>
            </a:xfrm>
            <a:prstGeom prst="rect">
              <a:avLst/>
            </a:prstGeom>
            <a:noFill/>
          </p:spPr>
          <p:txBody>
            <a:bodyPr wrap="none" rtlCol="0">
              <a:spAutoFit/>
            </a:bodyPr>
            <a:lstStyle/>
            <a:p>
              <a:r>
                <a:rPr lang="en-US" sz="1100"/>
                <a:t>Publisher</a:t>
              </a:r>
            </a:p>
          </p:txBody>
        </p:sp>
      </p:grpSp>
      <p:sp>
        <p:nvSpPr>
          <p:cNvPr id="42" name="TextBox 41">
            <a:extLst>
              <a:ext uri="{FF2B5EF4-FFF2-40B4-BE49-F238E27FC236}">
                <a16:creationId xmlns:a16="http://schemas.microsoft.com/office/drawing/2014/main" id="{7D2625F7-BF84-4044-9472-C5749BA749B7}"/>
              </a:ext>
            </a:extLst>
          </p:cNvPr>
          <p:cNvSpPr txBox="1"/>
          <p:nvPr/>
        </p:nvSpPr>
        <p:spPr>
          <a:xfrm>
            <a:off x="2502367" y="2382582"/>
            <a:ext cx="2351862" cy="369332"/>
          </a:xfrm>
          <a:prstGeom prst="rect">
            <a:avLst/>
          </a:prstGeom>
          <a:noFill/>
        </p:spPr>
        <p:txBody>
          <a:bodyPr wrap="none" rtlCol="0">
            <a:spAutoFit/>
          </a:bodyPr>
          <a:lstStyle/>
          <a:p>
            <a:r>
              <a:rPr lang="en-US"/>
              <a:t>Null-terminated strings</a:t>
            </a:r>
          </a:p>
        </p:txBody>
      </p:sp>
      <p:cxnSp>
        <p:nvCxnSpPr>
          <p:cNvPr id="44" name="Straight Arrow Connector 43">
            <a:extLst>
              <a:ext uri="{FF2B5EF4-FFF2-40B4-BE49-F238E27FC236}">
                <a16:creationId xmlns:a16="http://schemas.microsoft.com/office/drawing/2014/main" id="{C5A9D56A-A25A-478A-97F3-8C02B4BB41FC}"/>
              </a:ext>
            </a:extLst>
          </p:cNvPr>
          <p:cNvCxnSpPr>
            <a:stCxn id="42" idx="2"/>
          </p:cNvCxnSpPr>
          <p:nvPr/>
        </p:nvCxnSpPr>
        <p:spPr>
          <a:xfrm flipH="1">
            <a:off x="3217634" y="2751914"/>
            <a:ext cx="460664" cy="723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8178824-EF17-48F8-8DE0-CC457294A081}"/>
              </a:ext>
            </a:extLst>
          </p:cNvPr>
          <p:cNvCxnSpPr>
            <a:stCxn id="42" idx="2"/>
            <a:endCxn id="19" idx="0"/>
          </p:cNvCxnSpPr>
          <p:nvPr/>
        </p:nvCxnSpPr>
        <p:spPr>
          <a:xfrm>
            <a:off x="3678298" y="2751914"/>
            <a:ext cx="6085" cy="772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B3A38B0C-0DC4-4336-8C55-14A02B8B0A02}"/>
              </a:ext>
            </a:extLst>
          </p:cNvPr>
          <p:cNvSpPr txBox="1"/>
          <p:nvPr/>
        </p:nvSpPr>
        <p:spPr>
          <a:xfrm>
            <a:off x="1363851" y="5734372"/>
            <a:ext cx="1611329" cy="646331"/>
          </a:xfrm>
          <a:prstGeom prst="rect">
            <a:avLst/>
          </a:prstGeom>
          <a:noFill/>
        </p:spPr>
        <p:txBody>
          <a:bodyPr wrap="square" rtlCol="0">
            <a:spAutoFit/>
          </a:bodyPr>
          <a:lstStyle/>
          <a:p>
            <a:r>
              <a:rPr lang="en-US"/>
              <a:t>Seconds since epoch</a:t>
            </a:r>
          </a:p>
        </p:txBody>
      </p:sp>
      <p:cxnSp>
        <p:nvCxnSpPr>
          <p:cNvPr id="49" name="Straight Arrow Connector 48">
            <a:extLst>
              <a:ext uri="{FF2B5EF4-FFF2-40B4-BE49-F238E27FC236}">
                <a16:creationId xmlns:a16="http://schemas.microsoft.com/office/drawing/2014/main" id="{215DFFF1-4163-4778-BB15-DC2B2ABF1984}"/>
              </a:ext>
            </a:extLst>
          </p:cNvPr>
          <p:cNvCxnSpPr>
            <a:stCxn id="47" idx="0"/>
          </p:cNvCxnSpPr>
          <p:nvPr/>
        </p:nvCxnSpPr>
        <p:spPr>
          <a:xfrm flipV="1">
            <a:off x="2169516" y="5247691"/>
            <a:ext cx="597846" cy="486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Right Brace 49">
            <a:extLst>
              <a:ext uri="{FF2B5EF4-FFF2-40B4-BE49-F238E27FC236}">
                <a16:creationId xmlns:a16="http://schemas.microsoft.com/office/drawing/2014/main" id="{7F23E948-5B5A-40C3-BAD0-1175C7C16F8F}"/>
              </a:ext>
            </a:extLst>
          </p:cNvPr>
          <p:cNvSpPr/>
          <p:nvPr/>
        </p:nvSpPr>
        <p:spPr>
          <a:xfrm>
            <a:off x="6478292" y="4069360"/>
            <a:ext cx="527521" cy="73775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TextBox 50">
            <a:extLst>
              <a:ext uri="{FF2B5EF4-FFF2-40B4-BE49-F238E27FC236}">
                <a16:creationId xmlns:a16="http://schemas.microsoft.com/office/drawing/2014/main" id="{55D3800F-45EB-49D0-AAC7-C4A7710DD452}"/>
              </a:ext>
            </a:extLst>
          </p:cNvPr>
          <p:cNvSpPr txBox="1"/>
          <p:nvPr/>
        </p:nvSpPr>
        <p:spPr>
          <a:xfrm>
            <a:off x="7020507" y="4226112"/>
            <a:ext cx="829073" cy="646331"/>
          </a:xfrm>
          <a:prstGeom prst="rect">
            <a:avLst/>
          </a:prstGeom>
          <a:noFill/>
        </p:spPr>
        <p:txBody>
          <a:bodyPr wrap="none" rtlCol="0">
            <a:spAutoFit/>
          </a:bodyPr>
          <a:lstStyle/>
          <a:p>
            <a:r>
              <a:rPr lang="en-US"/>
              <a:t>Big</a:t>
            </a:r>
          </a:p>
          <a:p>
            <a:r>
              <a:rPr lang="en-US"/>
              <a:t>endian</a:t>
            </a:r>
          </a:p>
        </p:txBody>
      </p:sp>
      <p:pic>
        <p:nvPicPr>
          <p:cNvPr id="52" name="Picture 51">
            <a:extLst>
              <a:ext uri="{FF2B5EF4-FFF2-40B4-BE49-F238E27FC236}">
                <a16:creationId xmlns:a16="http://schemas.microsoft.com/office/drawing/2014/main" id="{DD3B1212-EB3C-4C3C-8411-A41FD689DDB9}"/>
              </a:ext>
            </a:extLst>
          </p:cNvPr>
          <p:cNvPicPr>
            <a:picLocks noChangeAspect="1"/>
          </p:cNvPicPr>
          <p:nvPr/>
        </p:nvPicPr>
        <p:blipFill rotWithShape="1">
          <a:blip r:embed="rId3"/>
          <a:srcRect l="4175" t="20044" r="7197" b="17899"/>
          <a:stretch/>
        </p:blipFill>
        <p:spPr>
          <a:xfrm>
            <a:off x="7919814" y="434813"/>
            <a:ext cx="4237751" cy="3907163"/>
          </a:xfrm>
          <a:prstGeom prst="rect">
            <a:avLst/>
          </a:prstGeom>
        </p:spPr>
      </p:pic>
      <p:sp>
        <p:nvSpPr>
          <p:cNvPr id="53" name="Rectangle 52">
            <a:extLst>
              <a:ext uri="{FF2B5EF4-FFF2-40B4-BE49-F238E27FC236}">
                <a16:creationId xmlns:a16="http://schemas.microsoft.com/office/drawing/2014/main" id="{C31E524E-86FB-41C4-9A25-CE910041A438}"/>
              </a:ext>
            </a:extLst>
          </p:cNvPr>
          <p:cNvSpPr/>
          <p:nvPr/>
        </p:nvSpPr>
        <p:spPr>
          <a:xfrm>
            <a:off x="8253578" y="4223215"/>
            <a:ext cx="3831433" cy="369332"/>
          </a:xfrm>
          <a:prstGeom prst="rect">
            <a:avLst/>
          </a:prstGeom>
        </p:spPr>
        <p:txBody>
          <a:bodyPr wrap="none">
            <a:spAutoFit/>
          </a:bodyPr>
          <a:lstStyle/>
          <a:p>
            <a:r>
              <a:rPr lang="en-US">
                <a:hlinkClick r:id="rId4"/>
              </a:rPr>
              <a:t>https://www.iban.com/currency-codes</a:t>
            </a:r>
            <a:endParaRPr lang="en-US"/>
          </a:p>
        </p:txBody>
      </p:sp>
      <p:cxnSp>
        <p:nvCxnSpPr>
          <p:cNvPr id="55" name="Straight Arrow Connector 54">
            <a:extLst>
              <a:ext uri="{FF2B5EF4-FFF2-40B4-BE49-F238E27FC236}">
                <a16:creationId xmlns:a16="http://schemas.microsoft.com/office/drawing/2014/main" id="{05B16FE8-8018-4872-A145-ECA89DF6D228}"/>
              </a:ext>
            </a:extLst>
          </p:cNvPr>
          <p:cNvCxnSpPr>
            <a:endCxn id="27" idx="2"/>
          </p:cNvCxnSpPr>
          <p:nvPr/>
        </p:nvCxnSpPr>
        <p:spPr>
          <a:xfrm flipV="1">
            <a:off x="3775393" y="5251362"/>
            <a:ext cx="80396" cy="947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A074C5BF-2DB4-4F1D-8BB4-4C46D14D38FF}"/>
              </a:ext>
            </a:extLst>
          </p:cNvPr>
          <p:cNvSpPr txBox="1"/>
          <p:nvPr/>
        </p:nvSpPr>
        <p:spPr>
          <a:xfrm>
            <a:off x="3377131" y="6200226"/>
            <a:ext cx="957313" cy="369332"/>
          </a:xfrm>
          <a:prstGeom prst="rect">
            <a:avLst/>
          </a:prstGeom>
          <a:noFill/>
        </p:spPr>
        <p:txBody>
          <a:bodyPr wrap="none" rtlCol="0">
            <a:spAutoFit/>
          </a:bodyPr>
          <a:lstStyle/>
          <a:p>
            <a:r>
              <a:rPr lang="en-US"/>
              <a:t>Number</a:t>
            </a:r>
          </a:p>
        </p:txBody>
      </p:sp>
      <p:cxnSp>
        <p:nvCxnSpPr>
          <p:cNvPr id="58" name="Straight Connector 57">
            <a:extLst>
              <a:ext uri="{FF2B5EF4-FFF2-40B4-BE49-F238E27FC236}">
                <a16:creationId xmlns:a16="http://schemas.microsoft.com/office/drawing/2014/main" id="{46095F2C-9C1A-4323-8AA2-CCE6459789F6}"/>
              </a:ext>
            </a:extLst>
          </p:cNvPr>
          <p:cNvCxnSpPr>
            <a:stCxn id="56" idx="3"/>
          </p:cNvCxnSpPr>
          <p:nvPr/>
        </p:nvCxnSpPr>
        <p:spPr>
          <a:xfrm flipV="1">
            <a:off x="4334444" y="6340576"/>
            <a:ext cx="7056810" cy="443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6B070EB-C2CD-40B7-9AF7-412EC62F65ED}"/>
              </a:ext>
            </a:extLst>
          </p:cNvPr>
          <p:cNvCxnSpPr/>
          <p:nvPr/>
        </p:nvCxnSpPr>
        <p:spPr>
          <a:xfrm flipV="1">
            <a:off x="11406753" y="3705622"/>
            <a:ext cx="185979" cy="2624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CAEA8FA7-2781-44C0-8F00-A49A9816F3D8}"/>
              </a:ext>
            </a:extLst>
          </p:cNvPr>
          <p:cNvSpPr txBox="1"/>
          <p:nvPr/>
        </p:nvSpPr>
        <p:spPr>
          <a:xfrm>
            <a:off x="4133871" y="5842861"/>
            <a:ext cx="2391873" cy="369332"/>
          </a:xfrm>
          <a:prstGeom prst="rect">
            <a:avLst/>
          </a:prstGeom>
          <a:noFill/>
        </p:spPr>
        <p:txBody>
          <a:bodyPr wrap="none" rtlCol="0">
            <a:spAutoFit/>
          </a:bodyPr>
          <a:lstStyle/>
          <a:p>
            <a:r>
              <a:rPr lang="en-US"/>
              <a:t>Unsigned 16-bit integer</a:t>
            </a:r>
          </a:p>
        </p:txBody>
      </p:sp>
      <p:cxnSp>
        <p:nvCxnSpPr>
          <p:cNvPr id="63" name="Straight Arrow Connector 62">
            <a:extLst>
              <a:ext uri="{FF2B5EF4-FFF2-40B4-BE49-F238E27FC236}">
                <a16:creationId xmlns:a16="http://schemas.microsoft.com/office/drawing/2014/main" id="{13D6F2E3-7F82-43BE-9C41-D074127F37C6}"/>
              </a:ext>
            </a:extLst>
          </p:cNvPr>
          <p:cNvCxnSpPr>
            <a:endCxn id="31" idx="2"/>
          </p:cNvCxnSpPr>
          <p:nvPr/>
        </p:nvCxnSpPr>
        <p:spPr>
          <a:xfrm flipH="1" flipV="1">
            <a:off x="4457037" y="5251362"/>
            <a:ext cx="107952" cy="574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950561DF-DBD7-4B06-9CF2-3F68ECD446A7}"/>
              </a:ext>
            </a:extLst>
          </p:cNvPr>
          <p:cNvSpPr txBox="1"/>
          <p:nvPr/>
        </p:nvSpPr>
        <p:spPr>
          <a:xfrm>
            <a:off x="4949633" y="5485005"/>
            <a:ext cx="2351862" cy="369332"/>
          </a:xfrm>
          <a:prstGeom prst="rect">
            <a:avLst/>
          </a:prstGeom>
          <a:noFill/>
        </p:spPr>
        <p:txBody>
          <a:bodyPr wrap="none" rtlCol="0">
            <a:spAutoFit/>
          </a:bodyPr>
          <a:lstStyle/>
          <a:p>
            <a:r>
              <a:rPr lang="en-US"/>
              <a:t>Null-terminated strings</a:t>
            </a:r>
          </a:p>
        </p:txBody>
      </p:sp>
      <p:cxnSp>
        <p:nvCxnSpPr>
          <p:cNvPr id="66" name="Straight Arrow Connector 65">
            <a:extLst>
              <a:ext uri="{FF2B5EF4-FFF2-40B4-BE49-F238E27FC236}">
                <a16:creationId xmlns:a16="http://schemas.microsoft.com/office/drawing/2014/main" id="{0CC2833E-88C4-4838-8C6D-48306A258745}"/>
              </a:ext>
            </a:extLst>
          </p:cNvPr>
          <p:cNvCxnSpPr>
            <a:cxnSpLocks/>
            <a:endCxn id="36" idx="2"/>
          </p:cNvCxnSpPr>
          <p:nvPr/>
        </p:nvCxnSpPr>
        <p:spPr>
          <a:xfrm flipH="1" flipV="1">
            <a:off x="5256761" y="5240972"/>
            <a:ext cx="73046" cy="3097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55820BDC-C862-4A1E-B2F1-A5A2BE2A239E}"/>
              </a:ext>
            </a:extLst>
          </p:cNvPr>
          <p:cNvCxnSpPr/>
          <p:nvPr/>
        </p:nvCxnSpPr>
        <p:spPr>
          <a:xfrm flipV="1">
            <a:off x="5329807" y="5378037"/>
            <a:ext cx="294107" cy="172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099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408C00E-793E-4D08-A00E-79FA5FEDC00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A5D47FCF-123D-46B6-A277-4BC1F54B9B72}"/>
              </a:ext>
            </a:extLst>
          </p:cNvPr>
          <p:cNvGrpSpPr/>
          <p:nvPr/>
        </p:nvGrpSpPr>
        <p:grpSpPr>
          <a:xfrm>
            <a:off x="3334986" y="96984"/>
            <a:ext cx="4605237" cy="9873210"/>
            <a:chOff x="2854538" y="299461"/>
            <a:chExt cx="4605237" cy="9873210"/>
          </a:xfrm>
        </p:grpSpPr>
        <p:sp>
          <p:nvSpPr>
            <p:cNvPr id="6" name="Rectangle 5">
              <a:extLst>
                <a:ext uri="{FF2B5EF4-FFF2-40B4-BE49-F238E27FC236}">
                  <a16:creationId xmlns:a16="http://schemas.microsoft.com/office/drawing/2014/main" id="{C1FD849F-CAAB-4B07-A76D-5B360217EFCF}"/>
                </a:ext>
              </a:extLst>
            </p:cNvPr>
            <p:cNvSpPr/>
            <p:nvPr/>
          </p:nvSpPr>
          <p:spPr>
            <a:xfrm>
              <a:off x="4758146" y="3154476"/>
              <a:ext cx="798022" cy="5444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DFDL</a:t>
              </a:r>
            </a:p>
            <a:p>
              <a:pPr algn="ctr"/>
              <a:r>
                <a:rPr lang="en-US" sz="1100">
                  <a:solidFill>
                    <a:schemeClr val="tx1"/>
                  </a:solidFill>
                </a:rPr>
                <a:t>processor</a:t>
              </a:r>
            </a:p>
          </p:txBody>
        </p:sp>
        <p:sp>
          <p:nvSpPr>
            <p:cNvPr id="7" name="Rectangle: Folded Corner 6">
              <a:extLst>
                <a:ext uri="{FF2B5EF4-FFF2-40B4-BE49-F238E27FC236}">
                  <a16:creationId xmlns:a16="http://schemas.microsoft.com/office/drawing/2014/main" id="{8B83CBE1-6806-4B68-9F26-9D44DDD7F59D}"/>
                </a:ext>
              </a:extLst>
            </p:cNvPr>
            <p:cNvSpPr/>
            <p:nvPr/>
          </p:nvSpPr>
          <p:spPr>
            <a:xfrm>
              <a:off x="3292336" y="3060122"/>
              <a:ext cx="873438" cy="737755"/>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DFDL</a:t>
              </a:r>
            </a:p>
            <a:p>
              <a:pPr algn="ctr"/>
              <a:r>
                <a:rPr lang="en-US" sz="1100"/>
                <a:t>schema</a:t>
              </a:r>
            </a:p>
          </p:txBody>
        </p:sp>
        <p:cxnSp>
          <p:nvCxnSpPr>
            <p:cNvPr id="8" name="Straight Arrow Connector 7">
              <a:extLst>
                <a:ext uri="{FF2B5EF4-FFF2-40B4-BE49-F238E27FC236}">
                  <a16:creationId xmlns:a16="http://schemas.microsoft.com/office/drawing/2014/main" id="{3FC21940-60DF-4621-944E-241FEB9E65E5}"/>
                </a:ext>
              </a:extLst>
            </p:cNvPr>
            <p:cNvCxnSpPr>
              <a:endCxn id="6" idx="0"/>
            </p:cNvCxnSpPr>
            <p:nvPr/>
          </p:nvCxnSpPr>
          <p:spPr>
            <a:xfrm>
              <a:off x="5157157" y="2697796"/>
              <a:ext cx="0" cy="4566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F07ED0D-CBB6-4336-902D-1D9CE6D44302}"/>
                </a:ext>
              </a:extLst>
            </p:cNvPr>
            <p:cNvCxnSpPr>
              <a:stCxn id="7" idx="3"/>
              <a:endCxn id="6" idx="1"/>
            </p:cNvCxnSpPr>
            <p:nvPr/>
          </p:nvCxnSpPr>
          <p:spPr>
            <a:xfrm flipV="1">
              <a:off x="4165774" y="3426718"/>
              <a:ext cx="592372" cy="22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2D247CF-A745-4224-BA64-66B304203945}"/>
                </a:ext>
              </a:extLst>
            </p:cNvPr>
            <p:cNvCxnSpPr/>
            <p:nvPr/>
          </p:nvCxnSpPr>
          <p:spPr>
            <a:xfrm>
              <a:off x="5157157" y="3698959"/>
              <a:ext cx="0" cy="4566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AF0ABBB-A868-409A-9DBF-7770C97C0063}"/>
                </a:ext>
              </a:extLst>
            </p:cNvPr>
            <p:cNvPicPr>
              <a:picLocks noChangeAspect="1"/>
            </p:cNvPicPr>
            <p:nvPr/>
          </p:nvPicPr>
          <p:blipFill rotWithShape="1">
            <a:blip r:embed="rId2"/>
            <a:srcRect l="273" t="15027" r="61955" b="48011"/>
            <a:stretch/>
          </p:blipFill>
          <p:spPr>
            <a:xfrm>
              <a:off x="2854538" y="299461"/>
              <a:ext cx="4605237" cy="2394065"/>
            </a:xfrm>
            <a:prstGeom prst="rect">
              <a:avLst/>
            </a:prstGeom>
          </p:spPr>
        </p:pic>
        <p:sp>
          <p:nvSpPr>
            <p:cNvPr id="12" name="Rectangle 11">
              <a:extLst>
                <a:ext uri="{FF2B5EF4-FFF2-40B4-BE49-F238E27FC236}">
                  <a16:creationId xmlns:a16="http://schemas.microsoft.com/office/drawing/2014/main" id="{B95A3DBD-A355-440B-9234-1D0374A09F2A}"/>
                </a:ext>
              </a:extLst>
            </p:cNvPr>
            <p:cNvSpPr/>
            <p:nvPr/>
          </p:nvSpPr>
          <p:spPr>
            <a:xfrm>
              <a:off x="3519298" y="4155639"/>
              <a:ext cx="3275716" cy="6017032"/>
            </a:xfrm>
            <a:prstGeom prst="rect">
              <a:avLst/>
            </a:prstGeom>
            <a:ln>
              <a:solidFill>
                <a:schemeClr val="tx1"/>
              </a:solidFill>
            </a:ln>
          </p:spPr>
          <p:txBody>
            <a:bodyPr wrap="square">
              <a:spAutoFit/>
            </a:bodyPr>
            <a:lstStyle/>
            <a:p>
              <a:r>
                <a:rPr lang="en-US" sz="1100">
                  <a:solidFill>
                    <a:srgbClr val="000096"/>
                  </a:solidFill>
                  <a:highlight>
                    <a:srgbClr val="FFFFFF"/>
                  </a:highlight>
                </a:rPr>
                <a:t>&lt;Books&gt;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&lt;Title&gt;</a:t>
              </a:r>
              <a:r>
                <a:rPr lang="en-US" sz="1100">
                  <a:solidFill>
                    <a:srgbClr val="000000"/>
                  </a:solidFill>
                  <a:highlight>
                    <a:srgbClr val="FFFFFF"/>
                  </a:highlight>
                </a:rPr>
                <a:t>My Life and Times</a:t>
              </a:r>
              <a:r>
                <a:rPr lang="en-US" sz="1100">
                  <a:solidFill>
                    <a:srgbClr val="000096"/>
                  </a:solidFill>
                  <a:highlight>
                    <a:srgbClr val="FFFFFF"/>
                  </a:highlight>
                </a:rPr>
                <a:t>&lt;/Title&gt;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&lt;Author&gt;</a:t>
              </a:r>
              <a:r>
                <a:rPr lang="en-US" sz="1100">
                  <a:solidFill>
                    <a:srgbClr val="000000"/>
                  </a:solidFill>
                  <a:highlight>
                    <a:srgbClr val="FFFFFF"/>
                  </a:highlight>
                </a:rPr>
                <a:t>Paul McCartney</a:t>
              </a:r>
              <a:r>
                <a:rPr lang="en-US" sz="1100">
                  <a:solidFill>
                    <a:srgbClr val="000096"/>
                  </a:solidFill>
                  <a:highlight>
                    <a:srgbClr val="FFFFFF"/>
                  </a:highlight>
                </a:rPr>
                <a:t>&lt;/Author&gt;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&lt;Date&gt;</a:t>
              </a:r>
              <a:r>
                <a:rPr lang="en-US" sz="1100">
                  <a:solidFill>
                    <a:srgbClr val="000000"/>
                  </a:solidFill>
                  <a:highlight>
                    <a:srgbClr val="FFFFFF"/>
                  </a:highlight>
                </a:rPr>
                <a:t>1998</a:t>
              </a:r>
              <a:r>
                <a:rPr lang="en-US" sz="1100">
                  <a:solidFill>
                    <a:srgbClr val="000096"/>
                  </a:solidFill>
                  <a:highlight>
                    <a:srgbClr val="FFFFFF"/>
                  </a:highlight>
                </a:rPr>
                <a:t>&lt;/Date&gt;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&lt;Currency&gt;</a:t>
              </a:r>
              <a:r>
                <a:rPr lang="en-US" sz="1100">
                  <a:solidFill>
                    <a:srgbClr val="000000"/>
                  </a:solidFill>
                  <a:highlight>
                    <a:srgbClr val="FFFFFF"/>
                  </a:highlight>
                </a:rPr>
                <a:t>US Dollar</a:t>
              </a:r>
              <a:r>
                <a:rPr lang="en-US" sz="1100">
                  <a:solidFill>
                    <a:srgbClr val="000096"/>
                  </a:solidFill>
                  <a:highlight>
                    <a:srgbClr val="FFFFFF"/>
                  </a:highlight>
                </a:rPr>
                <a:t>&lt;/Currency&gt;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&lt;Amount&gt;</a:t>
              </a:r>
              <a:r>
                <a:rPr lang="en-US" sz="1100">
                  <a:solidFill>
                    <a:srgbClr val="000000"/>
                  </a:solidFill>
                  <a:highlight>
                    <a:srgbClr val="FFFFFF"/>
                  </a:highlight>
                </a:rPr>
                <a:t>19.95</a:t>
              </a:r>
              <a:r>
                <a:rPr lang="en-US" sz="1100">
                  <a:solidFill>
                    <a:srgbClr val="000096"/>
                  </a:solidFill>
                  <a:highlight>
                    <a:srgbClr val="FFFFFF"/>
                  </a:highlight>
                </a:rPr>
                <a:t>&lt;/Amount&gt;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&lt;ISBN&gt;</a:t>
              </a:r>
              <a:r>
                <a:rPr lang="en-US" sz="1100">
                  <a:solidFill>
                    <a:srgbClr val="000000"/>
                  </a:solidFill>
                  <a:highlight>
                    <a:srgbClr val="FFFFFF"/>
                  </a:highlight>
                </a:rPr>
                <a:t>1-56592-235-2</a:t>
              </a:r>
              <a:r>
                <a:rPr lang="en-US" sz="1100">
                  <a:solidFill>
                    <a:srgbClr val="000096"/>
                  </a:solidFill>
                  <a:highlight>
                    <a:srgbClr val="FFFFFF"/>
                  </a:highlight>
                </a:rPr>
                <a:t>&lt;/ISBN&gt;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&lt;Publisher&gt;</a:t>
              </a:r>
              <a:r>
                <a:rPr lang="en-US" sz="1100">
                  <a:solidFill>
                    <a:srgbClr val="000000"/>
                  </a:solidFill>
                  <a:highlight>
                    <a:srgbClr val="FFFFFF"/>
                  </a:highlight>
                </a:rPr>
                <a:t>McMillin Publishing</a:t>
              </a:r>
              <a:r>
                <a:rPr lang="en-US" sz="1100">
                  <a:solidFill>
                    <a:srgbClr val="000096"/>
                  </a:solidFill>
                  <a:highlight>
                    <a:srgbClr val="FFFFFF"/>
                  </a:highlight>
                </a:rPr>
                <a:t>&lt;/Publisher&gt;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&lt;Title&gt;</a:t>
              </a:r>
              <a:r>
                <a:rPr lang="en-US" sz="1100">
                  <a:solidFill>
                    <a:srgbClr val="000000"/>
                  </a:solidFill>
                  <a:highlight>
                    <a:srgbClr val="FFFFFF"/>
                  </a:highlight>
                </a:rPr>
                <a:t>Illusions</a:t>
              </a:r>
              <a:r>
                <a:rPr lang="en-US" sz="1100">
                  <a:solidFill>
                    <a:srgbClr val="000096"/>
                  </a:solidFill>
                  <a:highlight>
                    <a:srgbClr val="FFFFFF"/>
                  </a:highlight>
                </a:rPr>
                <a:t>&lt;/Title&gt;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&lt;Author&gt;</a:t>
              </a:r>
              <a:r>
                <a:rPr lang="en-US" sz="1100">
                  <a:solidFill>
                    <a:srgbClr val="000000"/>
                  </a:solidFill>
                  <a:highlight>
                    <a:srgbClr val="FFFFFF"/>
                  </a:highlight>
                </a:rPr>
                <a:t>Richard Bach</a:t>
              </a:r>
              <a:r>
                <a:rPr lang="en-US" sz="1100">
                  <a:solidFill>
                    <a:srgbClr val="000096"/>
                  </a:solidFill>
                  <a:highlight>
                    <a:srgbClr val="FFFFFF"/>
                  </a:highlight>
                </a:rPr>
                <a:t>&lt;/Author&gt;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&lt;Date&gt;</a:t>
              </a:r>
              <a:r>
                <a:rPr lang="en-US" sz="1100">
                  <a:solidFill>
                    <a:srgbClr val="000000"/>
                  </a:solidFill>
                  <a:highlight>
                    <a:srgbClr val="FFFFFF"/>
                  </a:highlight>
                </a:rPr>
                <a:t>1977</a:t>
              </a:r>
              <a:r>
                <a:rPr lang="en-US" sz="1100">
                  <a:solidFill>
                    <a:srgbClr val="000096"/>
                  </a:solidFill>
                  <a:highlight>
                    <a:srgbClr val="FFFFFF"/>
                  </a:highlight>
                </a:rPr>
                <a:t>&lt;/Date&gt;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&lt;Currency&gt;</a:t>
              </a:r>
              <a:r>
                <a:rPr lang="en-US" sz="1100">
                  <a:solidFill>
                    <a:srgbClr val="000000"/>
                  </a:solidFill>
                  <a:highlight>
                    <a:srgbClr val="FFFFFF"/>
                  </a:highlight>
                </a:rPr>
                <a:t>US Dollar</a:t>
              </a:r>
              <a:r>
                <a:rPr lang="en-US" sz="1100">
                  <a:solidFill>
                    <a:srgbClr val="000096"/>
                  </a:solidFill>
                  <a:highlight>
                    <a:srgbClr val="FFFFFF"/>
                  </a:highlight>
                </a:rPr>
                <a:t>&lt;/Currency&gt;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&lt;Amount&gt;</a:t>
              </a:r>
              <a:r>
                <a:rPr lang="en-US" sz="1100">
                  <a:solidFill>
                    <a:srgbClr val="000000"/>
                  </a:solidFill>
                  <a:highlight>
                    <a:srgbClr val="FFFFFF"/>
                  </a:highlight>
                </a:rPr>
                <a:t>9.95</a:t>
              </a:r>
              <a:r>
                <a:rPr lang="en-US" sz="1100">
                  <a:solidFill>
                    <a:srgbClr val="000096"/>
                  </a:solidFill>
                  <a:highlight>
                    <a:srgbClr val="FFFFFF"/>
                  </a:highlight>
                </a:rPr>
                <a:t>&lt;/Amount&gt;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&lt;ISBN&gt;</a:t>
              </a:r>
              <a:r>
                <a:rPr lang="en-US" sz="1100">
                  <a:solidFill>
                    <a:srgbClr val="000000"/>
                  </a:solidFill>
                  <a:highlight>
                    <a:srgbClr val="FFFFFF"/>
                  </a:highlight>
                </a:rPr>
                <a:t>0-440-34319-4</a:t>
              </a:r>
              <a:r>
                <a:rPr lang="en-US" sz="1100">
                  <a:solidFill>
                    <a:srgbClr val="000096"/>
                  </a:solidFill>
                  <a:highlight>
                    <a:srgbClr val="FFFFFF"/>
                  </a:highlight>
                </a:rPr>
                <a:t>&lt;/ISBN&gt;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&lt;Publisher&gt;</a:t>
              </a:r>
              <a:r>
                <a:rPr lang="en-US" sz="1100">
                  <a:solidFill>
                    <a:srgbClr val="000000"/>
                  </a:solidFill>
                  <a:highlight>
                    <a:srgbClr val="FFFFFF"/>
                  </a:highlight>
                </a:rPr>
                <a:t>Dell Publishing Co.</a:t>
              </a:r>
              <a:r>
                <a:rPr lang="en-US" sz="1100">
                  <a:solidFill>
                    <a:srgbClr val="000096"/>
                  </a:solidFill>
                  <a:highlight>
                    <a:srgbClr val="FFFFFF"/>
                  </a:highlight>
                </a:rPr>
                <a:t>&lt;/Publisher&gt;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&lt;Title&gt;</a:t>
              </a:r>
              <a:r>
                <a:rPr lang="en-US" sz="1100">
                  <a:solidFill>
                    <a:srgbClr val="000000"/>
                  </a:solidFill>
                  <a:highlight>
                    <a:srgbClr val="FFFFFF"/>
                  </a:highlight>
                </a:rPr>
                <a:t>Why We Sleep</a:t>
              </a:r>
              <a:r>
                <a:rPr lang="en-US" sz="1100">
                  <a:solidFill>
                    <a:srgbClr val="000096"/>
                  </a:solidFill>
                  <a:highlight>
                    <a:srgbClr val="FFFFFF"/>
                  </a:highlight>
                </a:rPr>
                <a:t>&lt;/Title&gt;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&lt;Author&gt;</a:t>
              </a:r>
              <a:r>
                <a:rPr lang="en-US" sz="1100">
                  <a:solidFill>
                    <a:srgbClr val="000000"/>
                  </a:solidFill>
                  <a:highlight>
                    <a:srgbClr val="FFFFFF"/>
                  </a:highlight>
                </a:rPr>
                <a:t>Mathew Walker</a:t>
              </a:r>
              <a:r>
                <a:rPr lang="en-US" sz="1100">
                  <a:solidFill>
                    <a:srgbClr val="000096"/>
                  </a:solidFill>
                  <a:highlight>
                    <a:srgbClr val="FFFFFF"/>
                  </a:highlight>
                </a:rPr>
                <a:t>&lt;/Author&gt;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&lt;Date&gt;</a:t>
              </a:r>
              <a:r>
                <a:rPr lang="en-US" sz="1100">
                  <a:solidFill>
                    <a:srgbClr val="000000"/>
                  </a:solidFill>
                  <a:highlight>
                    <a:srgbClr val="FFFFFF"/>
                  </a:highlight>
                </a:rPr>
                <a:t>2017</a:t>
              </a:r>
              <a:r>
                <a:rPr lang="en-US" sz="1100">
                  <a:solidFill>
                    <a:srgbClr val="000096"/>
                  </a:solidFill>
                  <a:highlight>
                    <a:srgbClr val="FFFFFF"/>
                  </a:highlight>
                </a:rPr>
                <a:t>&lt;/Date&gt;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&lt;Currency&gt;</a:t>
              </a:r>
              <a:r>
                <a:rPr lang="en-US" sz="1100">
                  <a:solidFill>
                    <a:srgbClr val="000000"/>
                  </a:solidFill>
                  <a:highlight>
                    <a:srgbClr val="FFFFFF"/>
                  </a:highlight>
                </a:rPr>
                <a:t>US Dollar</a:t>
              </a:r>
              <a:r>
                <a:rPr lang="en-US" sz="1100">
                  <a:solidFill>
                    <a:srgbClr val="000096"/>
                  </a:solidFill>
                  <a:highlight>
                    <a:srgbClr val="FFFFFF"/>
                  </a:highlight>
                </a:rPr>
                <a:t>&lt;/Currency&gt;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&lt;Amount&gt;</a:t>
              </a:r>
              <a:r>
                <a:rPr lang="en-US" sz="1100">
                  <a:solidFill>
                    <a:srgbClr val="000000"/>
                  </a:solidFill>
                  <a:highlight>
                    <a:srgbClr val="FFFFFF"/>
                  </a:highlight>
                </a:rPr>
                <a:t>18.00</a:t>
              </a:r>
              <a:r>
                <a:rPr lang="en-US" sz="1100">
                  <a:solidFill>
                    <a:srgbClr val="000096"/>
                  </a:solidFill>
                  <a:highlight>
                    <a:srgbClr val="FFFFFF"/>
                  </a:highlight>
                </a:rPr>
                <a:t>&lt;/Amount&gt;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&lt;/Cost&gt;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&lt;ISBN&gt;</a:t>
              </a:r>
              <a:r>
                <a:rPr lang="en-US" sz="1100">
                  <a:solidFill>
                    <a:srgbClr val="000000"/>
                  </a:solidFill>
                  <a:highlight>
                    <a:srgbClr val="FFFFFF"/>
                  </a:highlight>
                </a:rPr>
                <a:t>978-1-5011-4431-8</a:t>
              </a:r>
              <a:r>
                <a:rPr lang="en-US" sz="1100">
                  <a:solidFill>
                    <a:srgbClr val="000096"/>
                  </a:solidFill>
                  <a:highlight>
                    <a:srgbClr val="FFFFFF"/>
                  </a:highlight>
                </a:rPr>
                <a:t>&lt;/ISBN&gt;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&lt;Publisher&gt;</a:t>
              </a:r>
              <a:r>
                <a:rPr lang="en-US" sz="1100">
                  <a:solidFill>
                    <a:srgbClr val="000000"/>
                  </a:solidFill>
                  <a:highlight>
                    <a:srgbClr val="FFFFFF"/>
                  </a:highlight>
                </a:rPr>
                <a:t>Simon </a:t>
              </a:r>
              <a:r>
                <a:rPr lang="en-US" sz="1100">
                  <a:solidFill>
                    <a:srgbClr val="969600"/>
                  </a:solidFill>
                  <a:highlight>
                    <a:srgbClr val="FFFFFF"/>
                  </a:highlight>
                </a:rPr>
                <a:t>&amp;amp;</a:t>
              </a:r>
              <a:r>
                <a:rPr lang="en-US" sz="1100">
                  <a:solidFill>
                    <a:srgbClr val="000000"/>
                  </a:solidFill>
                  <a:highlight>
                    <a:srgbClr val="FFFFFF"/>
                  </a:highlight>
                </a:rPr>
                <a:t> Schuster, Inc.</a:t>
              </a:r>
              <a:r>
                <a:rPr lang="en-US" sz="1100">
                  <a:solidFill>
                    <a:srgbClr val="000096"/>
                  </a:solidFill>
                  <a:highlight>
                    <a:srgbClr val="FFFFFF"/>
                  </a:highlight>
                </a:rPr>
                <a:t>&lt;/Publisher&gt;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0096"/>
                  </a:solidFill>
                  <a:highlight>
                    <a:srgbClr val="FFFFFF"/>
                  </a:highlight>
                </a:rPr>
                <a:t>&lt;/Book&gt;</a:t>
              </a:r>
              <a:br>
                <a:rPr lang="en-US" sz="1100">
                  <a:solidFill>
                    <a:srgbClr val="000000"/>
                  </a:solidFill>
                  <a:highlight>
                    <a:srgbClr val="FFFFFF"/>
                  </a:highlight>
                </a:rPr>
              </a:br>
              <a:r>
                <a:rPr lang="en-US" sz="1100">
                  <a:solidFill>
                    <a:srgbClr val="000096"/>
                  </a:solidFill>
                  <a:highlight>
                    <a:srgbClr val="FFFFFF"/>
                  </a:highlight>
                </a:rPr>
                <a:t>&lt;/Books&gt;</a:t>
              </a:r>
            </a:p>
          </p:txBody>
        </p:sp>
      </p:grpSp>
      <p:sp>
        <p:nvSpPr>
          <p:cNvPr id="2" name="Rectangle 1">
            <a:extLst>
              <a:ext uri="{FF2B5EF4-FFF2-40B4-BE49-F238E27FC236}">
                <a16:creationId xmlns:a16="http://schemas.microsoft.com/office/drawing/2014/main" id="{B6281BF3-1881-42FD-9D4A-EF6A6061D7FA}"/>
              </a:ext>
            </a:extLst>
          </p:cNvPr>
          <p:cNvSpPr/>
          <p:nvPr/>
        </p:nvSpPr>
        <p:spPr>
          <a:xfrm>
            <a:off x="4169044" y="4680488"/>
            <a:ext cx="1260206" cy="148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2CA7B2F-9166-4958-AC21-F117DF674715}"/>
              </a:ext>
            </a:extLst>
          </p:cNvPr>
          <p:cNvSpPr/>
          <p:nvPr/>
        </p:nvSpPr>
        <p:spPr>
          <a:xfrm>
            <a:off x="4199822" y="6531482"/>
            <a:ext cx="1260206" cy="1486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FE0BB576-965B-4893-A648-E76EE58732F0}"/>
              </a:ext>
            </a:extLst>
          </p:cNvPr>
          <p:cNvCxnSpPr/>
          <p:nvPr/>
        </p:nvCxnSpPr>
        <p:spPr>
          <a:xfrm flipH="1">
            <a:off x="5460028" y="4510007"/>
            <a:ext cx="2693372" cy="244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9D52FF-BFCC-454C-978B-B5438D8D031D}"/>
              </a:ext>
            </a:extLst>
          </p:cNvPr>
          <p:cNvCxnSpPr/>
          <p:nvPr/>
        </p:nvCxnSpPr>
        <p:spPr>
          <a:xfrm flipH="1">
            <a:off x="5460028" y="4497645"/>
            <a:ext cx="2693372" cy="2100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FE214BD-5359-4366-8C91-C7F98C52C7E4}"/>
              </a:ext>
            </a:extLst>
          </p:cNvPr>
          <p:cNvSpPr txBox="1"/>
          <p:nvPr/>
        </p:nvSpPr>
        <p:spPr>
          <a:xfrm>
            <a:off x="8153400" y="4355023"/>
            <a:ext cx="3780295" cy="1754326"/>
          </a:xfrm>
          <a:prstGeom prst="rect">
            <a:avLst/>
          </a:prstGeom>
          <a:noFill/>
        </p:spPr>
        <p:txBody>
          <a:bodyPr wrap="square" rtlCol="0">
            <a:spAutoFit/>
          </a:bodyPr>
          <a:lstStyle/>
          <a:p>
            <a:r>
              <a:rPr lang="en-US"/>
              <a:t>Just a year. But the input is seconds since epoch, which yields a datetime, not a year. So, the DFDL schema must hide the datetime value and use inputValueCalc to strip off MM-DDThh:mm:ss</a:t>
            </a:r>
          </a:p>
        </p:txBody>
      </p:sp>
    </p:spTree>
    <p:extLst>
      <p:ext uri="{BB962C8B-B14F-4D97-AF65-F5344CB8AC3E}">
        <p14:creationId xmlns:p14="http://schemas.microsoft.com/office/powerpoint/2010/main" val="41873527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C49C3E1-C3BA-467A-BA1B-2D90D02A89A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B770EC3C-39BD-4E85-A97B-E1BC8A440A92}"/>
              </a:ext>
            </a:extLst>
          </p:cNvPr>
          <p:cNvGrpSpPr/>
          <p:nvPr/>
        </p:nvGrpSpPr>
        <p:grpSpPr>
          <a:xfrm>
            <a:off x="1762561" y="3524877"/>
            <a:ext cx="4472247" cy="1870123"/>
            <a:chOff x="1961804" y="1596044"/>
            <a:chExt cx="4472247" cy="1870123"/>
          </a:xfrm>
        </p:grpSpPr>
        <p:pic>
          <p:nvPicPr>
            <p:cNvPr id="6" name="Picture 5">
              <a:extLst>
                <a:ext uri="{FF2B5EF4-FFF2-40B4-BE49-F238E27FC236}">
                  <a16:creationId xmlns:a16="http://schemas.microsoft.com/office/drawing/2014/main" id="{578EC47D-D593-4E0F-B748-0E5934A5A9AD}"/>
                </a:ext>
              </a:extLst>
            </p:cNvPr>
            <p:cNvPicPr>
              <a:picLocks noChangeAspect="1"/>
            </p:cNvPicPr>
            <p:nvPr/>
          </p:nvPicPr>
          <p:blipFill rotWithShape="1">
            <a:blip r:embed="rId2"/>
            <a:srcRect l="1091" t="15283" r="62227" b="68289"/>
            <a:stretch/>
          </p:blipFill>
          <p:spPr>
            <a:xfrm>
              <a:off x="1961804" y="1928552"/>
              <a:ext cx="4472247" cy="1064030"/>
            </a:xfrm>
            <a:prstGeom prst="rect">
              <a:avLst/>
            </a:prstGeom>
          </p:spPr>
        </p:pic>
        <p:cxnSp>
          <p:nvCxnSpPr>
            <p:cNvPr id="7" name="Straight Connector 6">
              <a:extLst>
                <a:ext uri="{FF2B5EF4-FFF2-40B4-BE49-F238E27FC236}">
                  <a16:creationId xmlns:a16="http://schemas.microsoft.com/office/drawing/2014/main" id="{36D7FEB3-BB41-48B9-8F2A-EA64D5D8DABA}"/>
                </a:ext>
              </a:extLst>
            </p:cNvPr>
            <p:cNvCxnSpPr/>
            <p:nvPr/>
          </p:nvCxnSpPr>
          <p:spPr>
            <a:xfrm>
              <a:off x="2738005" y="2460567"/>
              <a:ext cx="4364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5E87A64-A106-43E2-905E-9404A271E0FD}"/>
                </a:ext>
              </a:extLst>
            </p:cNvPr>
            <p:cNvCxnSpPr>
              <a:cxnSpLocks/>
            </p:cNvCxnSpPr>
            <p:nvPr/>
          </p:nvCxnSpPr>
          <p:spPr>
            <a:xfrm flipV="1">
              <a:off x="2732809" y="2140527"/>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49DC5BA-6A56-41B3-8D59-35D3C3795E48}"/>
                </a:ext>
              </a:extLst>
            </p:cNvPr>
            <p:cNvCxnSpPr/>
            <p:nvPr/>
          </p:nvCxnSpPr>
          <p:spPr>
            <a:xfrm>
              <a:off x="2738005" y="2140527"/>
              <a:ext cx="3616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33267CE-3478-445A-BF38-D78BD8D321A9}"/>
                </a:ext>
              </a:extLst>
            </p:cNvPr>
            <p:cNvCxnSpPr/>
            <p:nvPr/>
          </p:nvCxnSpPr>
          <p:spPr>
            <a:xfrm flipV="1">
              <a:off x="3174423" y="230054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2171DF1-599C-4030-A337-C20B39E054C5}"/>
                </a:ext>
              </a:extLst>
            </p:cNvPr>
            <p:cNvCxnSpPr/>
            <p:nvPr/>
          </p:nvCxnSpPr>
          <p:spPr>
            <a:xfrm>
              <a:off x="3174423" y="230054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42DC05C-9990-4762-A873-2B00EAE03A98}"/>
                </a:ext>
              </a:extLst>
            </p:cNvPr>
            <p:cNvCxnSpPr/>
            <p:nvPr/>
          </p:nvCxnSpPr>
          <p:spPr>
            <a:xfrm>
              <a:off x="6354041" y="214052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BD0B57A-ABF5-4C29-932E-4AAFA98355E0}"/>
                </a:ext>
              </a:extLst>
            </p:cNvPr>
            <p:cNvCxnSpPr/>
            <p:nvPr/>
          </p:nvCxnSpPr>
          <p:spPr>
            <a:xfrm>
              <a:off x="3408218" y="1808018"/>
              <a:ext cx="0" cy="332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5A8537B-C175-408B-9469-A5D86DB98B7B}"/>
                </a:ext>
              </a:extLst>
            </p:cNvPr>
            <p:cNvSpPr txBox="1"/>
            <p:nvPr/>
          </p:nvSpPr>
          <p:spPr>
            <a:xfrm>
              <a:off x="3190851" y="1597204"/>
              <a:ext cx="434734" cy="261610"/>
            </a:xfrm>
            <a:prstGeom prst="rect">
              <a:avLst/>
            </a:prstGeom>
            <a:noFill/>
          </p:spPr>
          <p:txBody>
            <a:bodyPr wrap="none" rtlCol="0">
              <a:spAutoFit/>
            </a:bodyPr>
            <a:lstStyle/>
            <a:p>
              <a:r>
                <a:rPr lang="en-US" sz="1100"/>
                <a:t>Title</a:t>
              </a:r>
            </a:p>
          </p:txBody>
        </p:sp>
        <p:cxnSp>
          <p:nvCxnSpPr>
            <p:cNvPr id="15" name="Straight Connector 14">
              <a:extLst>
                <a:ext uri="{FF2B5EF4-FFF2-40B4-BE49-F238E27FC236}">
                  <a16:creationId xmlns:a16="http://schemas.microsoft.com/office/drawing/2014/main" id="{F978E3C6-D46B-4617-B9AF-2636BEE7068F}"/>
                </a:ext>
              </a:extLst>
            </p:cNvPr>
            <p:cNvCxnSpPr/>
            <p:nvPr/>
          </p:nvCxnSpPr>
          <p:spPr>
            <a:xfrm>
              <a:off x="2732809" y="2623705"/>
              <a:ext cx="2234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C427048-F9CA-49AF-8C9F-84CC37F58622}"/>
                </a:ext>
              </a:extLst>
            </p:cNvPr>
            <p:cNvCxnSpPr/>
            <p:nvPr/>
          </p:nvCxnSpPr>
          <p:spPr>
            <a:xfrm flipV="1">
              <a:off x="2956214"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9676196-021F-4E98-B19F-398135B36F25}"/>
                </a:ext>
              </a:extLst>
            </p:cNvPr>
            <p:cNvCxnSpPr/>
            <p:nvPr/>
          </p:nvCxnSpPr>
          <p:spPr>
            <a:xfrm>
              <a:off x="3174423" y="246056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DC8E4E5-015C-4CEC-808A-65A58AF8FC1E}"/>
                </a:ext>
              </a:extLst>
            </p:cNvPr>
            <p:cNvCxnSpPr>
              <a:cxnSpLocks/>
            </p:cNvCxnSpPr>
            <p:nvPr/>
          </p:nvCxnSpPr>
          <p:spPr>
            <a:xfrm>
              <a:off x="3882736" y="1808018"/>
              <a:ext cx="0" cy="492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6B843C6-4EBA-496D-BD8A-8F8FDE5D7093}"/>
                </a:ext>
              </a:extLst>
            </p:cNvPr>
            <p:cNvSpPr txBox="1"/>
            <p:nvPr/>
          </p:nvSpPr>
          <p:spPr>
            <a:xfrm>
              <a:off x="3591719" y="1596044"/>
              <a:ext cx="583814" cy="261610"/>
            </a:xfrm>
            <a:prstGeom prst="rect">
              <a:avLst/>
            </a:prstGeom>
            <a:noFill/>
          </p:spPr>
          <p:txBody>
            <a:bodyPr wrap="none" rtlCol="0">
              <a:spAutoFit/>
            </a:bodyPr>
            <a:lstStyle/>
            <a:p>
              <a:r>
                <a:rPr lang="en-US" sz="1100"/>
                <a:t>Author</a:t>
              </a:r>
            </a:p>
          </p:txBody>
        </p:sp>
        <p:cxnSp>
          <p:nvCxnSpPr>
            <p:cNvPr id="20" name="Straight Connector 19">
              <a:extLst>
                <a:ext uri="{FF2B5EF4-FFF2-40B4-BE49-F238E27FC236}">
                  <a16:creationId xmlns:a16="http://schemas.microsoft.com/office/drawing/2014/main" id="{7914E89F-4204-4B2D-A5FE-927076802B0E}"/>
                </a:ext>
              </a:extLst>
            </p:cNvPr>
            <p:cNvCxnSpPr>
              <a:cxnSpLocks/>
            </p:cNvCxnSpPr>
            <p:nvPr/>
          </p:nvCxnSpPr>
          <p:spPr>
            <a:xfrm>
              <a:off x="2956214" y="2623704"/>
              <a:ext cx="9213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B10DAB6-9CD6-4AEB-B350-EBED72B696D8}"/>
                </a:ext>
              </a:extLst>
            </p:cNvPr>
            <p:cNvCxnSpPr/>
            <p:nvPr/>
          </p:nvCxnSpPr>
          <p:spPr>
            <a:xfrm flipV="1">
              <a:off x="3877541"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EE65E64-5746-4162-A373-2E491F4BD285}"/>
                </a:ext>
              </a:extLst>
            </p:cNvPr>
            <p:cNvCxnSpPr/>
            <p:nvPr/>
          </p:nvCxnSpPr>
          <p:spPr>
            <a:xfrm flipV="1">
              <a:off x="3190851"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41179D6-C1BF-44A9-A0B4-078D0C49FADB}"/>
                </a:ext>
              </a:extLst>
            </p:cNvPr>
            <p:cNvSpPr txBox="1"/>
            <p:nvPr/>
          </p:nvSpPr>
          <p:spPr>
            <a:xfrm>
              <a:off x="2966605" y="3062200"/>
              <a:ext cx="455574" cy="261610"/>
            </a:xfrm>
            <a:prstGeom prst="rect">
              <a:avLst/>
            </a:prstGeom>
            <a:noFill/>
          </p:spPr>
          <p:txBody>
            <a:bodyPr wrap="none" rtlCol="0">
              <a:spAutoFit/>
            </a:bodyPr>
            <a:lstStyle/>
            <a:p>
              <a:r>
                <a:rPr lang="en-US" sz="1100"/>
                <a:t>Date</a:t>
              </a:r>
            </a:p>
          </p:txBody>
        </p:sp>
        <p:cxnSp>
          <p:nvCxnSpPr>
            <p:cNvPr id="24" name="Straight Connector 23">
              <a:extLst>
                <a:ext uri="{FF2B5EF4-FFF2-40B4-BE49-F238E27FC236}">
                  <a16:creationId xmlns:a16="http://schemas.microsoft.com/office/drawing/2014/main" id="{5984A157-5D6D-4E11-8279-992B236BFECD}"/>
                </a:ext>
              </a:extLst>
            </p:cNvPr>
            <p:cNvCxnSpPr>
              <a:cxnSpLocks/>
            </p:cNvCxnSpPr>
            <p:nvPr/>
          </p:nvCxnSpPr>
          <p:spPr>
            <a:xfrm flipV="1">
              <a:off x="3877541" y="2618509"/>
              <a:ext cx="439882" cy="51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98E79E2-DE26-4EAC-9A80-8CFC52230143}"/>
                </a:ext>
              </a:extLst>
            </p:cNvPr>
            <p:cNvCxnSpPr/>
            <p:nvPr/>
          </p:nvCxnSpPr>
          <p:spPr>
            <a:xfrm flipV="1">
              <a:off x="4317423"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D1AE4AF-1C1E-4FF9-86FA-DFFE60DDFEBB}"/>
                </a:ext>
              </a:extLst>
            </p:cNvPr>
            <p:cNvCxnSpPr/>
            <p:nvPr/>
          </p:nvCxnSpPr>
          <p:spPr>
            <a:xfrm flipV="1">
              <a:off x="4101787"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B63ABC8-27D4-4732-A747-B36D669F6F58}"/>
                </a:ext>
              </a:extLst>
            </p:cNvPr>
            <p:cNvSpPr txBox="1"/>
            <p:nvPr/>
          </p:nvSpPr>
          <p:spPr>
            <a:xfrm>
              <a:off x="3704615" y="3060919"/>
              <a:ext cx="700833" cy="261610"/>
            </a:xfrm>
            <a:prstGeom prst="rect">
              <a:avLst/>
            </a:prstGeom>
            <a:noFill/>
          </p:spPr>
          <p:txBody>
            <a:bodyPr wrap="none" rtlCol="0">
              <a:spAutoFit/>
            </a:bodyPr>
            <a:lstStyle/>
            <a:p>
              <a:r>
                <a:rPr lang="en-US" sz="1100"/>
                <a:t>Currency</a:t>
              </a:r>
            </a:p>
          </p:txBody>
        </p:sp>
        <p:cxnSp>
          <p:nvCxnSpPr>
            <p:cNvPr id="28" name="Straight Connector 27">
              <a:extLst>
                <a:ext uri="{FF2B5EF4-FFF2-40B4-BE49-F238E27FC236}">
                  <a16:creationId xmlns:a16="http://schemas.microsoft.com/office/drawing/2014/main" id="{32DA1F78-9777-4B3C-898A-93A8B5C89BA1}"/>
                </a:ext>
              </a:extLst>
            </p:cNvPr>
            <p:cNvCxnSpPr>
              <a:cxnSpLocks/>
            </p:cNvCxnSpPr>
            <p:nvPr/>
          </p:nvCxnSpPr>
          <p:spPr>
            <a:xfrm flipV="1">
              <a:off x="4320734" y="2618509"/>
              <a:ext cx="46774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2DAF6BC-E816-434B-ADAC-8F3C4C4E75EA}"/>
                </a:ext>
              </a:extLst>
            </p:cNvPr>
            <p:cNvCxnSpPr>
              <a:cxnSpLocks/>
            </p:cNvCxnSpPr>
            <p:nvPr/>
          </p:nvCxnSpPr>
          <p:spPr>
            <a:xfrm flipV="1">
              <a:off x="4786591" y="2460567"/>
              <a:ext cx="0" cy="1527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E4F239A-0EE2-433F-AD7E-791F573ABD0B}"/>
                </a:ext>
              </a:extLst>
            </p:cNvPr>
            <p:cNvCxnSpPr/>
            <p:nvPr/>
          </p:nvCxnSpPr>
          <p:spPr>
            <a:xfrm flipV="1">
              <a:off x="4571109" y="262370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EC3D90C-65C9-4D29-8F8F-3535899A861D}"/>
                </a:ext>
              </a:extLst>
            </p:cNvPr>
            <p:cNvSpPr txBox="1"/>
            <p:nvPr/>
          </p:nvSpPr>
          <p:spPr>
            <a:xfrm>
              <a:off x="4333114" y="3060919"/>
              <a:ext cx="646331" cy="261610"/>
            </a:xfrm>
            <a:prstGeom prst="rect">
              <a:avLst/>
            </a:prstGeom>
            <a:noFill/>
          </p:spPr>
          <p:txBody>
            <a:bodyPr wrap="none" rtlCol="0">
              <a:spAutoFit/>
            </a:bodyPr>
            <a:lstStyle/>
            <a:p>
              <a:r>
                <a:rPr lang="en-US" sz="1100"/>
                <a:t>Amount</a:t>
              </a:r>
            </a:p>
          </p:txBody>
        </p:sp>
        <p:cxnSp>
          <p:nvCxnSpPr>
            <p:cNvPr id="32" name="Straight Connector 31">
              <a:extLst>
                <a:ext uri="{FF2B5EF4-FFF2-40B4-BE49-F238E27FC236}">
                  <a16:creationId xmlns:a16="http://schemas.microsoft.com/office/drawing/2014/main" id="{9F5DCCFB-4BDC-4233-81EE-72ED91EFCB96}"/>
                </a:ext>
              </a:extLst>
            </p:cNvPr>
            <p:cNvCxnSpPr/>
            <p:nvPr/>
          </p:nvCxnSpPr>
          <p:spPr>
            <a:xfrm flipV="1">
              <a:off x="4786591" y="2613314"/>
              <a:ext cx="1567450" cy="77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AC53D57-E1AE-47FC-B5FA-E5A2E43DDA7F}"/>
                </a:ext>
              </a:extLst>
            </p:cNvPr>
            <p:cNvCxnSpPr/>
            <p:nvPr/>
          </p:nvCxnSpPr>
          <p:spPr>
            <a:xfrm>
              <a:off x="2737268" y="2763983"/>
              <a:ext cx="158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CD5E5B3-3DAB-49C0-AB80-B99DC33C3A1A}"/>
                </a:ext>
              </a:extLst>
            </p:cNvPr>
            <p:cNvCxnSpPr/>
            <p:nvPr/>
          </p:nvCxnSpPr>
          <p:spPr>
            <a:xfrm flipV="1">
              <a:off x="4317423" y="2618511"/>
              <a:ext cx="0" cy="145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FAAE24A-0F81-430D-A522-D604C7609350}"/>
                </a:ext>
              </a:extLst>
            </p:cNvPr>
            <p:cNvCxnSpPr/>
            <p:nvPr/>
          </p:nvCxnSpPr>
          <p:spPr>
            <a:xfrm flipV="1">
              <a:off x="5467815" y="261331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4F453821-F333-4F0B-838B-3BD91A0D0563}"/>
                </a:ext>
              </a:extLst>
            </p:cNvPr>
            <p:cNvSpPr txBox="1"/>
            <p:nvPr/>
          </p:nvSpPr>
          <p:spPr>
            <a:xfrm>
              <a:off x="5229820" y="3050529"/>
              <a:ext cx="452368" cy="261610"/>
            </a:xfrm>
            <a:prstGeom prst="rect">
              <a:avLst/>
            </a:prstGeom>
            <a:noFill/>
          </p:spPr>
          <p:txBody>
            <a:bodyPr wrap="none" rtlCol="0">
              <a:spAutoFit/>
            </a:bodyPr>
            <a:lstStyle/>
            <a:p>
              <a:r>
                <a:rPr lang="en-US" sz="1100"/>
                <a:t>ISBN</a:t>
              </a:r>
            </a:p>
          </p:txBody>
        </p:sp>
        <p:cxnSp>
          <p:nvCxnSpPr>
            <p:cNvPr id="37" name="Straight Connector 36">
              <a:extLst>
                <a:ext uri="{FF2B5EF4-FFF2-40B4-BE49-F238E27FC236}">
                  <a16:creationId xmlns:a16="http://schemas.microsoft.com/office/drawing/2014/main" id="{F942AB88-5693-4D50-9802-D9863E1D9B50}"/>
                </a:ext>
              </a:extLst>
            </p:cNvPr>
            <p:cNvCxnSpPr/>
            <p:nvPr/>
          </p:nvCxnSpPr>
          <p:spPr>
            <a:xfrm>
              <a:off x="2747659" y="2905939"/>
              <a:ext cx="2453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217220D-02A4-4117-A078-81073C190F7F}"/>
                </a:ext>
              </a:extLst>
            </p:cNvPr>
            <p:cNvCxnSpPr/>
            <p:nvPr/>
          </p:nvCxnSpPr>
          <p:spPr>
            <a:xfrm flipV="1">
              <a:off x="5190259" y="2763983"/>
              <a:ext cx="0" cy="1142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5BBE370-30D0-46CA-AAC9-29F914245D20}"/>
                </a:ext>
              </a:extLst>
            </p:cNvPr>
            <p:cNvCxnSpPr/>
            <p:nvPr/>
          </p:nvCxnSpPr>
          <p:spPr>
            <a:xfrm>
              <a:off x="5201613" y="2763983"/>
              <a:ext cx="1152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14F1D9E-9846-4B5A-89C8-E659B2B0985E}"/>
                </a:ext>
              </a:extLst>
            </p:cNvPr>
            <p:cNvCxnSpPr/>
            <p:nvPr/>
          </p:nvCxnSpPr>
          <p:spPr>
            <a:xfrm flipV="1">
              <a:off x="5932563" y="2770397"/>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76A9869-0D11-468D-A0C3-C2D15D5CC4FB}"/>
                </a:ext>
              </a:extLst>
            </p:cNvPr>
            <p:cNvSpPr txBox="1"/>
            <p:nvPr/>
          </p:nvSpPr>
          <p:spPr>
            <a:xfrm>
              <a:off x="5607944" y="3204557"/>
              <a:ext cx="716863" cy="261610"/>
            </a:xfrm>
            <a:prstGeom prst="rect">
              <a:avLst/>
            </a:prstGeom>
            <a:noFill/>
          </p:spPr>
          <p:txBody>
            <a:bodyPr wrap="none" rtlCol="0">
              <a:spAutoFit/>
            </a:bodyPr>
            <a:lstStyle/>
            <a:p>
              <a:r>
                <a:rPr lang="en-US" sz="1100"/>
                <a:t>Publisher</a:t>
              </a:r>
            </a:p>
          </p:txBody>
        </p:sp>
      </p:grpSp>
      <p:pic>
        <p:nvPicPr>
          <p:cNvPr id="52" name="Picture 51">
            <a:extLst>
              <a:ext uri="{FF2B5EF4-FFF2-40B4-BE49-F238E27FC236}">
                <a16:creationId xmlns:a16="http://schemas.microsoft.com/office/drawing/2014/main" id="{DD3B1212-EB3C-4C3C-8411-A41FD689DDB9}"/>
              </a:ext>
            </a:extLst>
          </p:cNvPr>
          <p:cNvPicPr>
            <a:picLocks noChangeAspect="1"/>
          </p:cNvPicPr>
          <p:nvPr/>
        </p:nvPicPr>
        <p:blipFill rotWithShape="1">
          <a:blip r:embed="rId3"/>
          <a:srcRect l="4175" t="20044" r="7197" b="17899"/>
          <a:stretch/>
        </p:blipFill>
        <p:spPr>
          <a:xfrm>
            <a:off x="7919814" y="434813"/>
            <a:ext cx="4237751" cy="3907163"/>
          </a:xfrm>
          <a:prstGeom prst="rect">
            <a:avLst/>
          </a:prstGeom>
        </p:spPr>
      </p:pic>
      <p:sp>
        <p:nvSpPr>
          <p:cNvPr id="53" name="Rectangle 52">
            <a:extLst>
              <a:ext uri="{FF2B5EF4-FFF2-40B4-BE49-F238E27FC236}">
                <a16:creationId xmlns:a16="http://schemas.microsoft.com/office/drawing/2014/main" id="{C31E524E-86FB-41C4-9A25-CE910041A438}"/>
              </a:ext>
            </a:extLst>
          </p:cNvPr>
          <p:cNvSpPr/>
          <p:nvPr/>
        </p:nvSpPr>
        <p:spPr>
          <a:xfrm>
            <a:off x="8253578" y="4223215"/>
            <a:ext cx="3831433" cy="369332"/>
          </a:xfrm>
          <a:prstGeom prst="rect">
            <a:avLst/>
          </a:prstGeom>
        </p:spPr>
        <p:txBody>
          <a:bodyPr wrap="none">
            <a:spAutoFit/>
          </a:bodyPr>
          <a:lstStyle/>
          <a:p>
            <a:r>
              <a:rPr lang="en-US">
                <a:hlinkClick r:id="rId4"/>
              </a:rPr>
              <a:t>https://www.iban.com/currency-codes</a:t>
            </a:r>
            <a:endParaRPr lang="en-US"/>
          </a:p>
        </p:txBody>
      </p:sp>
      <p:cxnSp>
        <p:nvCxnSpPr>
          <p:cNvPr id="55" name="Straight Arrow Connector 54">
            <a:extLst>
              <a:ext uri="{FF2B5EF4-FFF2-40B4-BE49-F238E27FC236}">
                <a16:creationId xmlns:a16="http://schemas.microsoft.com/office/drawing/2014/main" id="{05B16FE8-8018-4872-A145-ECA89DF6D228}"/>
              </a:ext>
            </a:extLst>
          </p:cNvPr>
          <p:cNvCxnSpPr>
            <a:endCxn id="27" idx="2"/>
          </p:cNvCxnSpPr>
          <p:nvPr/>
        </p:nvCxnSpPr>
        <p:spPr>
          <a:xfrm flipV="1">
            <a:off x="3775393" y="5251362"/>
            <a:ext cx="80396" cy="947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A074C5BF-2DB4-4F1D-8BB4-4C46D14D38FF}"/>
              </a:ext>
            </a:extLst>
          </p:cNvPr>
          <p:cNvSpPr txBox="1"/>
          <p:nvPr/>
        </p:nvSpPr>
        <p:spPr>
          <a:xfrm>
            <a:off x="3377131" y="6200226"/>
            <a:ext cx="957313" cy="369332"/>
          </a:xfrm>
          <a:prstGeom prst="rect">
            <a:avLst/>
          </a:prstGeom>
          <a:noFill/>
        </p:spPr>
        <p:txBody>
          <a:bodyPr wrap="none" rtlCol="0">
            <a:spAutoFit/>
          </a:bodyPr>
          <a:lstStyle/>
          <a:p>
            <a:r>
              <a:rPr lang="en-US"/>
              <a:t>Number</a:t>
            </a:r>
          </a:p>
        </p:txBody>
      </p:sp>
      <p:cxnSp>
        <p:nvCxnSpPr>
          <p:cNvPr id="58" name="Straight Connector 57">
            <a:extLst>
              <a:ext uri="{FF2B5EF4-FFF2-40B4-BE49-F238E27FC236}">
                <a16:creationId xmlns:a16="http://schemas.microsoft.com/office/drawing/2014/main" id="{46095F2C-9C1A-4323-8AA2-CCE6459789F6}"/>
              </a:ext>
            </a:extLst>
          </p:cNvPr>
          <p:cNvCxnSpPr>
            <a:stCxn id="56" idx="3"/>
          </p:cNvCxnSpPr>
          <p:nvPr/>
        </p:nvCxnSpPr>
        <p:spPr>
          <a:xfrm flipV="1">
            <a:off x="4334444" y="6340576"/>
            <a:ext cx="7056810" cy="443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6B070EB-C2CD-40B7-9AF7-412EC62F65ED}"/>
              </a:ext>
            </a:extLst>
          </p:cNvPr>
          <p:cNvCxnSpPr/>
          <p:nvPr/>
        </p:nvCxnSpPr>
        <p:spPr>
          <a:xfrm flipV="1">
            <a:off x="11406753" y="3705622"/>
            <a:ext cx="185979" cy="2624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Speech Bubble: Rectangle 1">
            <a:extLst>
              <a:ext uri="{FF2B5EF4-FFF2-40B4-BE49-F238E27FC236}">
                <a16:creationId xmlns:a16="http://schemas.microsoft.com/office/drawing/2014/main" id="{C051EBB0-D2D6-4626-89CA-198862B6BA47}"/>
              </a:ext>
            </a:extLst>
          </p:cNvPr>
          <p:cNvSpPr/>
          <p:nvPr/>
        </p:nvSpPr>
        <p:spPr>
          <a:xfrm>
            <a:off x="3513120" y="489122"/>
            <a:ext cx="3182148" cy="1357637"/>
          </a:xfrm>
          <a:prstGeom prst="wedgeRectCallout">
            <a:avLst>
              <a:gd name="adj1" fmla="val -36663"/>
              <a:gd name="adj2" fmla="val 2358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Don’t want to show currency as a number (e.g., 840). Instead, want to show currency as a string (e.g., US Dollar)</a:t>
            </a:r>
          </a:p>
        </p:txBody>
      </p:sp>
    </p:spTree>
    <p:extLst>
      <p:ext uri="{BB962C8B-B14F-4D97-AF65-F5344CB8AC3E}">
        <p14:creationId xmlns:p14="http://schemas.microsoft.com/office/powerpoint/2010/main" val="31037399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A0A2C96-3FF2-4555-943D-2C8BFE8318C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3" name="Group 2">
            <a:extLst>
              <a:ext uri="{FF2B5EF4-FFF2-40B4-BE49-F238E27FC236}">
                <a16:creationId xmlns:a16="http://schemas.microsoft.com/office/drawing/2014/main" id="{F5E04540-1F9D-49D7-98F8-13E6DDA3EFC3}"/>
              </a:ext>
            </a:extLst>
          </p:cNvPr>
          <p:cNvGrpSpPr/>
          <p:nvPr/>
        </p:nvGrpSpPr>
        <p:grpSpPr>
          <a:xfrm>
            <a:off x="1762561" y="3524877"/>
            <a:ext cx="4472247" cy="1870123"/>
            <a:chOff x="1961804" y="1596044"/>
            <a:chExt cx="4472247" cy="1870123"/>
          </a:xfrm>
        </p:grpSpPr>
        <p:pic>
          <p:nvPicPr>
            <p:cNvPr id="4" name="Picture 3">
              <a:extLst>
                <a:ext uri="{FF2B5EF4-FFF2-40B4-BE49-F238E27FC236}">
                  <a16:creationId xmlns:a16="http://schemas.microsoft.com/office/drawing/2014/main" id="{0406F56A-93B5-425C-B96B-82AAE7D1FD55}"/>
                </a:ext>
              </a:extLst>
            </p:cNvPr>
            <p:cNvPicPr>
              <a:picLocks noChangeAspect="1"/>
            </p:cNvPicPr>
            <p:nvPr/>
          </p:nvPicPr>
          <p:blipFill rotWithShape="1">
            <a:blip r:embed="rId2"/>
            <a:srcRect l="1091" t="15283" r="62227" b="68289"/>
            <a:stretch/>
          </p:blipFill>
          <p:spPr>
            <a:xfrm>
              <a:off x="1961804" y="1928552"/>
              <a:ext cx="4472247" cy="1064030"/>
            </a:xfrm>
            <a:prstGeom prst="rect">
              <a:avLst/>
            </a:prstGeom>
          </p:spPr>
        </p:pic>
        <p:cxnSp>
          <p:nvCxnSpPr>
            <p:cNvPr id="5" name="Straight Connector 4">
              <a:extLst>
                <a:ext uri="{FF2B5EF4-FFF2-40B4-BE49-F238E27FC236}">
                  <a16:creationId xmlns:a16="http://schemas.microsoft.com/office/drawing/2014/main" id="{EE6B4178-61F7-465D-9BC0-DFB06BAF5E31}"/>
                </a:ext>
              </a:extLst>
            </p:cNvPr>
            <p:cNvCxnSpPr/>
            <p:nvPr/>
          </p:nvCxnSpPr>
          <p:spPr>
            <a:xfrm>
              <a:off x="2738005" y="2460567"/>
              <a:ext cx="4364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F5C2CA5-0E14-49D9-AC9F-E7BB68E0C40A}"/>
                </a:ext>
              </a:extLst>
            </p:cNvPr>
            <p:cNvCxnSpPr>
              <a:cxnSpLocks/>
            </p:cNvCxnSpPr>
            <p:nvPr/>
          </p:nvCxnSpPr>
          <p:spPr>
            <a:xfrm flipV="1">
              <a:off x="2732809" y="2140527"/>
              <a:ext cx="0" cy="32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86C58A8-1AD8-4451-BB2F-B297AABDDE1E}"/>
                </a:ext>
              </a:extLst>
            </p:cNvPr>
            <p:cNvCxnSpPr/>
            <p:nvPr/>
          </p:nvCxnSpPr>
          <p:spPr>
            <a:xfrm>
              <a:off x="2738005" y="2140527"/>
              <a:ext cx="36160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24D86FD-7F16-4056-9B53-A7431BB78B17}"/>
                </a:ext>
              </a:extLst>
            </p:cNvPr>
            <p:cNvCxnSpPr/>
            <p:nvPr/>
          </p:nvCxnSpPr>
          <p:spPr>
            <a:xfrm flipV="1">
              <a:off x="3174423" y="230054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55CD60-BEFB-400A-8444-9B3E0410355E}"/>
                </a:ext>
              </a:extLst>
            </p:cNvPr>
            <p:cNvCxnSpPr/>
            <p:nvPr/>
          </p:nvCxnSpPr>
          <p:spPr>
            <a:xfrm>
              <a:off x="3174423" y="230054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FF07BA9-8484-43A2-8089-5D56EF2AC91B}"/>
                </a:ext>
              </a:extLst>
            </p:cNvPr>
            <p:cNvCxnSpPr/>
            <p:nvPr/>
          </p:nvCxnSpPr>
          <p:spPr>
            <a:xfrm>
              <a:off x="6354041" y="2140527"/>
              <a:ext cx="0" cy="16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F523DBB-7190-4994-9A1C-E0ED6EDF533A}"/>
                </a:ext>
              </a:extLst>
            </p:cNvPr>
            <p:cNvCxnSpPr/>
            <p:nvPr/>
          </p:nvCxnSpPr>
          <p:spPr>
            <a:xfrm>
              <a:off x="3408218" y="1808018"/>
              <a:ext cx="0" cy="332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3B41636-6182-432F-A033-A85EE66B8B7D}"/>
                </a:ext>
              </a:extLst>
            </p:cNvPr>
            <p:cNvSpPr txBox="1"/>
            <p:nvPr/>
          </p:nvSpPr>
          <p:spPr>
            <a:xfrm>
              <a:off x="3190851" y="1597204"/>
              <a:ext cx="434734" cy="261610"/>
            </a:xfrm>
            <a:prstGeom prst="rect">
              <a:avLst/>
            </a:prstGeom>
            <a:noFill/>
          </p:spPr>
          <p:txBody>
            <a:bodyPr wrap="none" rtlCol="0">
              <a:spAutoFit/>
            </a:bodyPr>
            <a:lstStyle/>
            <a:p>
              <a:r>
                <a:rPr lang="en-US" sz="1100"/>
                <a:t>Title</a:t>
              </a:r>
            </a:p>
          </p:txBody>
        </p:sp>
        <p:cxnSp>
          <p:nvCxnSpPr>
            <p:cNvPr id="13" name="Straight Connector 12">
              <a:extLst>
                <a:ext uri="{FF2B5EF4-FFF2-40B4-BE49-F238E27FC236}">
                  <a16:creationId xmlns:a16="http://schemas.microsoft.com/office/drawing/2014/main" id="{81081848-0D7C-4734-91D8-C0BFC92F12B8}"/>
                </a:ext>
              </a:extLst>
            </p:cNvPr>
            <p:cNvCxnSpPr/>
            <p:nvPr/>
          </p:nvCxnSpPr>
          <p:spPr>
            <a:xfrm>
              <a:off x="2732809" y="2623705"/>
              <a:ext cx="22340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B0BA2F9-E5D2-4E02-B3E5-826F554C6464}"/>
                </a:ext>
              </a:extLst>
            </p:cNvPr>
            <p:cNvCxnSpPr/>
            <p:nvPr/>
          </p:nvCxnSpPr>
          <p:spPr>
            <a:xfrm flipV="1">
              <a:off x="2956214"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E41AB33-5946-40D2-B0EA-CD5132C25B31}"/>
                </a:ext>
              </a:extLst>
            </p:cNvPr>
            <p:cNvCxnSpPr/>
            <p:nvPr/>
          </p:nvCxnSpPr>
          <p:spPr>
            <a:xfrm>
              <a:off x="3174423" y="2460567"/>
              <a:ext cx="31796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DF0335F-70DF-444F-A45E-0A72FCDF5FB3}"/>
                </a:ext>
              </a:extLst>
            </p:cNvPr>
            <p:cNvCxnSpPr>
              <a:cxnSpLocks/>
            </p:cNvCxnSpPr>
            <p:nvPr/>
          </p:nvCxnSpPr>
          <p:spPr>
            <a:xfrm>
              <a:off x="3882736" y="1808018"/>
              <a:ext cx="0" cy="4925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BE8579B-2EE1-4E45-8A33-114D3F143BD9}"/>
                </a:ext>
              </a:extLst>
            </p:cNvPr>
            <p:cNvSpPr txBox="1"/>
            <p:nvPr/>
          </p:nvSpPr>
          <p:spPr>
            <a:xfrm>
              <a:off x="3591719" y="1596044"/>
              <a:ext cx="583814" cy="261610"/>
            </a:xfrm>
            <a:prstGeom prst="rect">
              <a:avLst/>
            </a:prstGeom>
            <a:noFill/>
          </p:spPr>
          <p:txBody>
            <a:bodyPr wrap="none" rtlCol="0">
              <a:spAutoFit/>
            </a:bodyPr>
            <a:lstStyle/>
            <a:p>
              <a:r>
                <a:rPr lang="en-US" sz="1100"/>
                <a:t>Author</a:t>
              </a:r>
            </a:p>
          </p:txBody>
        </p:sp>
        <p:cxnSp>
          <p:nvCxnSpPr>
            <p:cNvPr id="18" name="Straight Connector 17">
              <a:extLst>
                <a:ext uri="{FF2B5EF4-FFF2-40B4-BE49-F238E27FC236}">
                  <a16:creationId xmlns:a16="http://schemas.microsoft.com/office/drawing/2014/main" id="{337FF55B-0B0A-449C-877A-5F9EC6337C2F}"/>
                </a:ext>
              </a:extLst>
            </p:cNvPr>
            <p:cNvCxnSpPr>
              <a:cxnSpLocks/>
            </p:cNvCxnSpPr>
            <p:nvPr/>
          </p:nvCxnSpPr>
          <p:spPr>
            <a:xfrm>
              <a:off x="2956214" y="2623704"/>
              <a:ext cx="9213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2E6344A-C333-41D9-B0F2-0593B7AF902C}"/>
                </a:ext>
              </a:extLst>
            </p:cNvPr>
            <p:cNvCxnSpPr/>
            <p:nvPr/>
          </p:nvCxnSpPr>
          <p:spPr>
            <a:xfrm flipV="1">
              <a:off x="3877541"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D45FF39-A7FF-4D37-95ED-527C6BA7D77C}"/>
                </a:ext>
              </a:extLst>
            </p:cNvPr>
            <p:cNvCxnSpPr/>
            <p:nvPr/>
          </p:nvCxnSpPr>
          <p:spPr>
            <a:xfrm flipV="1">
              <a:off x="3190851"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E194E51-1A23-42B3-BEB3-2F34BB581EEE}"/>
                </a:ext>
              </a:extLst>
            </p:cNvPr>
            <p:cNvSpPr txBox="1"/>
            <p:nvPr/>
          </p:nvSpPr>
          <p:spPr>
            <a:xfrm>
              <a:off x="2966605" y="3062200"/>
              <a:ext cx="455574" cy="261610"/>
            </a:xfrm>
            <a:prstGeom prst="rect">
              <a:avLst/>
            </a:prstGeom>
            <a:noFill/>
          </p:spPr>
          <p:txBody>
            <a:bodyPr wrap="none" rtlCol="0">
              <a:spAutoFit/>
            </a:bodyPr>
            <a:lstStyle/>
            <a:p>
              <a:r>
                <a:rPr lang="en-US" sz="1100"/>
                <a:t>Date</a:t>
              </a:r>
            </a:p>
          </p:txBody>
        </p:sp>
        <p:cxnSp>
          <p:nvCxnSpPr>
            <p:cNvPr id="22" name="Straight Connector 21">
              <a:extLst>
                <a:ext uri="{FF2B5EF4-FFF2-40B4-BE49-F238E27FC236}">
                  <a16:creationId xmlns:a16="http://schemas.microsoft.com/office/drawing/2014/main" id="{F23302B0-9E33-49D0-B0D9-864D1A8D5E3F}"/>
                </a:ext>
              </a:extLst>
            </p:cNvPr>
            <p:cNvCxnSpPr>
              <a:cxnSpLocks/>
            </p:cNvCxnSpPr>
            <p:nvPr/>
          </p:nvCxnSpPr>
          <p:spPr>
            <a:xfrm flipV="1">
              <a:off x="3877541" y="2618509"/>
              <a:ext cx="439882" cy="51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B8BAD3D-70BA-43D6-8AB4-6DAFD8D409C3}"/>
                </a:ext>
              </a:extLst>
            </p:cNvPr>
            <p:cNvCxnSpPr/>
            <p:nvPr/>
          </p:nvCxnSpPr>
          <p:spPr>
            <a:xfrm flipV="1">
              <a:off x="4317423" y="2460567"/>
              <a:ext cx="0" cy="1579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D46B976-6C3F-416F-B418-3133816E07AA}"/>
                </a:ext>
              </a:extLst>
            </p:cNvPr>
            <p:cNvCxnSpPr/>
            <p:nvPr/>
          </p:nvCxnSpPr>
          <p:spPr>
            <a:xfrm flipV="1">
              <a:off x="4101787" y="2618509"/>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1F566E7-FFC8-4F2A-A27C-2A07EFC91827}"/>
                </a:ext>
              </a:extLst>
            </p:cNvPr>
            <p:cNvSpPr txBox="1"/>
            <p:nvPr/>
          </p:nvSpPr>
          <p:spPr>
            <a:xfrm>
              <a:off x="3704615" y="3060919"/>
              <a:ext cx="700833" cy="261610"/>
            </a:xfrm>
            <a:prstGeom prst="rect">
              <a:avLst/>
            </a:prstGeom>
            <a:noFill/>
          </p:spPr>
          <p:txBody>
            <a:bodyPr wrap="none" rtlCol="0">
              <a:spAutoFit/>
            </a:bodyPr>
            <a:lstStyle/>
            <a:p>
              <a:r>
                <a:rPr lang="en-US" sz="1100"/>
                <a:t>Currency</a:t>
              </a:r>
            </a:p>
          </p:txBody>
        </p:sp>
        <p:cxnSp>
          <p:nvCxnSpPr>
            <p:cNvPr id="26" name="Straight Connector 25">
              <a:extLst>
                <a:ext uri="{FF2B5EF4-FFF2-40B4-BE49-F238E27FC236}">
                  <a16:creationId xmlns:a16="http://schemas.microsoft.com/office/drawing/2014/main" id="{C17A3514-3060-4435-8477-D5F2C56DA19F}"/>
                </a:ext>
              </a:extLst>
            </p:cNvPr>
            <p:cNvCxnSpPr>
              <a:cxnSpLocks/>
            </p:cNvCxnSpPr>
            <p:nvPr/>
          </p:nvCxnSpPr>
          <p:spPr>
            <a:xfrm flipV="1">
              <a:off x="4320734" y="2618509"/>
              <a:ext cx="46774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F817D54-6EB8-4E36-8BA6-EFC7E7C23827}"/>
                </a:ext>
              </a:extLst>
            </p:cNvPr>
            <p:cNvCxnSpPr>
              <a:cxnSpLocks/>
            </p:cNvCxnSpPr>
            <p:nvPr/>
          </p:nvCxnSpPr>
          <p:spPr>
            <a:xfrm flipV="1">
              <a:off x="4786591" y="2460567"/>
              <a:ext cx="0" cy="1527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1C1AE76-581A-4145-8EBD-D589D0D62290}"/>
                </a:ext>
              </a:extLst>
            </p:cNvPr>
            <p:cNvCxnSpPr/>
            <p:nvPr/>
          </p:nvCxnSpPr>
          <p:spPr>
            <a:xfrm flipV="1">
              <a:off x="4571109" y="262370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BBC762B-702B-4CE7-AA8E-0E369462C227}"/>
                </a:ext>
              </a:extLst>
            </p:cNvPr>
            <p:cNvSpPr txBox="1"/>
            <p:nvPr/>
          </p:nvSpPr>
          <p:spPr>
            <a:xfrm>
              <a:off x="4333114" y="3060919"/>
              <a:ext cx="646331" cy="261610"/>
            </a:xfrm>
            <a:prstGeom prst="rect">
              <a:avLst/>
            </a:prstGeom>
            <a:noFill/>
          </p:spPr>
          <p:txBody>
            <a:bodyPr wrap="none" rtlCol="0">
              <a:spAutoFit/>
            </a:bodyPr>
            <a:lstStyle/>
            <a:p>
              <a:r>
                <a:rPr lang="en-US" sz="1100"/>
                <a:t>Amount</a:t>
              </a:r>
            </a:p>
          </p:txBody>
        </p:sp>
        <p:cxnSp>
          <p:nvCxnSpPr>
            <p:cNvPr id="30" name="Straight Connector 29">
              <a:extLst>
                <a:ext uri="{FF2B5EF4-FFF2-40B4-BE49-F238E27FC236}">
                  <a16:creationId xmlns:a16="http://schemas.microsoft.com/office/drawing/2014/main" id="{A0A63A0B-2316-4535-891A-AE2147A79E56}"/>
                </a:ext>
              </a:extLst>
            </p:cNvPr>
            <p:cNvCxnSpPr/>
            <p:nvPr/>
          </p:nvCxnSpPr>
          <p:spPr>
            <a:xfrm flipV="1">
              <a:off x="4786591" y="2613314"/>
              <a:ext cx="1567450" cy="77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7291BAA-6AAE-48F9-8461-7595C3FD853B}"/>
                </a:ext>
              </a:extLst>
            </p:cNvPr>
            <p:cNvCxnSpPr/>
            <p:nvPr/>
          </p:nvCxnSpPr>
          <p:spPr>
            <a:xfrm>
              <a:off x="2737268" y="2763983"/>
              <a:ext cx="158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F1337C1-112D-44AD-8373-436701B4BAD1}"/>
                </a:ext>
              </a:extLst>
            </p:cNvPr>
            <p:cNvCxnSpPr/>
            <p:nvPr/>
          </p:nvCxnSpPr>
          <p:spPr>
            <a:xfrm flipV="1">
              <a:off x="4317423" y="2618511"/>
              <a:ext cx="0" cy="1454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7645E7E-8EE5-470C-A148-710CF7B85DD2}"/>
                </a:ext>
              </a:extLst>
            </p:cNvPr>
            <p:cNvCxnSpPr/>
            <p:nvPr/>
          </p:nvCxnSpPr>
          <p:spPr>
            <a:xfrm flipV="1">
              <a:off x="5467815" y="2613314"/>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E322A1FB-9A69-4D4C-AF28-3205B1C784A8}"/>
                </a:ext>
              </a:extLst>
            </p:cNvPr>
            <p:cNvSpPr txBox="1"/>
            <p:nvPr/>
          </p:nvSpPr>
          <p:spPr>
            <a:xfrm>
              <a:off x="5229820" y="3050529"/>
              <a:ext cx="452368" cy="261610"/>
            </a:xfrm>
            <a:prstGeom prst="rect">
              <a:avLst/>
            </a:prstGeom>
            <a:noFill/>
          </p:spPr>
          <p:txBody>
            <a:bodyPr wrap="none" rtlCol="0">
              <a:spAutoFit/>
            </a:bodyPr>
            <a:lstStyle/>
            <a:p>
              <a:r>
                <a:rPr lang="en-US" sz="1100"/>
                <a:t>ISBN</a:t>
              </a:r>
            </a:p>
          </p:txBody>
        </p:sp>
        <p:cxnSp>
          <p:nvCxnSpPr>
            <p:cNvPr id="35" name="Straight Connector 34">
              <a:extLst>
                <a:ext uri="{FF2B5EF4-FFF2-40B4-BE49-F238E27FC236}">
                  <a16:creationId xmlns:a16="http://schemas.microsoft.com/office/drawing/2014/main" id="{FD0477D3-4E71-4A49-B023-738CD6B3EE25}"/>
                </a:ext>
              </a:extLst>
            </p:cNvPr>
            <p:cNvCxnSpPr/>
            <p:nvPr/>
          </p:nvCxnSpPr>
          <p:spPr>
            <a:xfrm>
              <a:off x="2747659" y="2905939"/>
              <a:ext cx="24539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1734586-1797-4087-B70F-44C383DF757E}"/>
                </a:ext>
              </a:extLst>
            </p:cNvPr>
            <p:cNvCxnSpPr/>
            <p:nvPr/>
          </p:nvCxnSpPr>
          <p:spPr>
            <a:xfrm flipV="1">
              <a:off x="5190259" y="2763983"/>
              <a:ext cx="0" cy="1142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9C461DF-3C4A-4DB3-9FF3-D85B33DF8A31}"/>
                </a:ext>
              </a:extLst>
            </p:cNvPr>
            <p:cNvCxnSpPr/>
            <p:nvPr/>
          </p:nvCxnSpPr>
          <p:spPr>
            <a:xfrm>
              <a:off x="5201613" y="2763983"/>
              <a:ext cx="1152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35ADC410-CCFD-427C-91A6-23A8ABB41CCF}"/>
                </a:ext>
              </a:extLst>
            </p:cNvPr>
            <p:cNvCxnSpPr/>
            <p:nvPr/>
          </p:nvCxnSpPr>
          <p:spPr>
            <a:xfrm flipV="1">
              <a:off x="5932563" y="2770397"/>
              <a:ext cx="0" cy="4675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DBC74C9A-81BA-4375-B4A1-ADA836A164C9}"/>
                </a:ext>
              </a:extLst>
            </p:cNvPr>
            <p:cNvSpPr txBox="1"/>
            <p:nvPr/>
          </p:nvSpPr>
          <p:spPr>
            <a:xfrm>
              <a:off x="5607944" y="3204557"/>
              <a:ext cx="716863" cy="261610"/>
            </a:xfrm>
            <a:prstGeom prst="rect">
              <a:avLst/>
            </a:prstGeom>
            <a:noFill/>
          </p:spPr>
          <p:txBody>
            <a:bodyPr wrap="none" rtlCol="0">
              <a:spAutoFit/>
            </a:bodyPr>
            <a:lstStyle/>
            <a:p>
              <a:r>
                <a:rPr lang="en-US" sz="1100"/>
                <a:t>Publisher</a:t>
              </a:r>
            </a:p>
          </p:txBody>
        </p:sp>
      </p:grpSp>
      <p:sp>
        <p:nvSpPr>
          <p:cNvPr id="49" name="TextBox 48">
            <a:extLst>
              <a:ext uri="{FF2B5EF4-FFF2-40B4-BE49-F238E27FC236}">
                <a16:creationId xmlns:a16="http://schemas.microsoft.com/office/drawing/2014/main" id="{057080C5-1965-4E31-88F7-B76003080726}"/>
              </a:ext>
            </a:extLst>
          </p:cNvPr>
          <p:cNvSpPr txBox="1"/>
          <p:nvPr/>
        </p:nvSpPr>
        <p:spPr>
          <a:xfrm>
            <a:off x="4133871" y="5842861"/>
            <a:ext cx="2391873" cy="369332"/>
          </a:xfrm>
          <a:prstGeom prst="rect">
            <a:avLst/>
          </a:prstGeom>
          <a:noFill/>
        </p:spPr>
        <p:txBody>
          <a:bodyPr wrap="none" rtlCol="0">
            <a:spAutoFit/>
          </a:bodyPr>
          <a:lstStyle/>
          <a:p>
            <a:r>
              <a:rPr lang="en-US"/>
              <a:t>Unsigned 16-bit integer</a:t>
            </a:r>
          </a:p>
        </p:txBody>
      </p:sp>
      <p:cxnSp>
        <p:nvCxnSpPr>
          <p:cNvPr id="50" name="Straight Arrow Connector 49">
            <a:extLst>
              <a:ext uri="{FF2B5EF4-FFF2-40B4-BE49-F238E27FC236}">
                <a16:creationId xmlns:a16="http://schemas.microsoft.com/office/drawing/2014/main" id="{4D7AC4E7-C68F-4C96-8A21-2B8115C27B6A}"/>
              </a:ext>
            </a:extLst>
          </p:cNvPr>
          <p:cNvCxnSpPr>
            <a:endCxn id="29" idx="2"/>
          </p:cNvCxnSpPr>
          <p:nvPr/>
        </p:nvCxnSpPr>
        <p:spPr>
          <a:xfrm flipH="1" flipV="1">
            <a:off x="4457037" y="5251362"/>
            <a:ext cx="107952" cy="574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Speech Bubble: Rectangle 53">
            <a:extLst>
              <a:ext uri="{FF2B5EF4-FFF2-40B4-BE49-F238E27FC236}">
                <a16:creationId xmlns:a16="http://schemas.microsoft.com/office/drawing/2014/main" id="{372600E5-1264-4ED5-A839-34092432DD58}"/>
              </a:ext>
            </a:extLst>
          </p:cNvPr>
          <p:cNvSpPr/>
          <p:nvPr/>
        </p:nvSpPr>
        <p:spPr>
          <a:xfrm>
            <a:off x="4457037" y="418454"/>
            <a:ext cx="5570366" cy="1559976"/>
          </a:xfrm>
          <a:prstGeom prst="wedgeRectCallout">
            <a:avLst>
              <a:gd name="adj1" fmla="val -50516"/>
              <a:gd name="adj2" fmla="val 200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cost of the book is in cents (to avoid roundoff errors) but you don’t want the XML to display the cost in cents, you want it displayed with a decimal point and two digits to the right of the decimal point (e.g., 19.95)</a:t>
            </a:r>
          </a:p>
        </p:txBody>
      </p:sp>
    </p:spTree>
    <p:extLst>
      <p:ext uri="{BB962C8B-B14F-4D97-AF65-F5344CB8AC3E}">
        <p14:creationId xmlns:p14="http://schemas.microsoft.com/office/powerpoint/2010/main" val="30234386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84DBE3D-B2BC-4EAA-9427-1DF11AA887F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2ED1C521-5B0D-4401-8930-9989035662FD}"/>
              </a:ext>
            </a:extLst>
          </p:cNvPr>
          <p:cNvSpPr/>
          <p:nvPr/>
        </p:nvSpPr>
        <p:spPr>
          <a:xfrm>
            <a:off x="2536555" y="2628342"/>
            <a:ext cx="7955798" cy="923330"/>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"Amount"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"xs:decimal"</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"2"</a:t>
            </a: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dfdl:decimalSigned</a:t>
            </a:r>
            <a:r>
              <a:rPr lang="en-US">
                <a:solidFill>
                  <a:srgbClr val="FF8040"/>
                </a:solidFill>
                <a:highlight>
                  <a:srgbClr val="FFFF00"/>
                </a:highlight>
              </a:rPr>
              <a:t>=</a:t>
            </a:r>
            <a:r>
              <a:rPr lang="en-US">
                <a:solidFill>
                  <a:srgbClr val="993300"/>
                </a:solidFill>
                <a:highlight>
                  <a:srgbClr val="FFFF00"/>
                </a:highlight>
              </a:rPr>
              <a:t>"no"</a:t>
            </a:r>
            <a:r>
              <a:rPr lang="en-US">
                <a:solidFill>
                  <a:srgbClr val="F5844C"/>
                </a:solidFill>
                <a:highlight>
                  <a:srgbClr val="FFFF00"/>
                </a:highlight>
              </a:rPr>
              <a:t> dfdl:binaryDecimalVirtualPoint</a:t>
            </a:r>
            <a:r>
              <a:rPr lang="en-US">
                <a:solidFill>
                  <a:srgbClr val="FF8040"/>
                </a:solidFill>
                <a:highlight>
                  <a:srgbClr val="FFFF00"/>
                </a:highlight>
              </a:rPr>
              <a:t>=</a:t>
            </a:r>
            <a:r>
              <a:rPr lang="en-US">
                <a:solidFill>
                  <a:srgbClr val="993300"/>
                </a:solidFill>
                <a:highlight>
                  <a:srgbClr val="FFFF00"/>
                </a:highlight>
              </a:rPr>
              <a:t>"2"</a:t>
            </a:r>
            <a:r>
              <a:rPr lang="en-US">
                <a:solidFill>
                  <a:srgbClr val="F5844C"/>
                </a:solidFill>
                <a:highlight>
                  <a:srgbClr val="FFFF00"/>
                </a:highlight>
              </a:rPr>
              <a:t> </a:t>
            </a:r>
            <a:r>
              <a:rPr lang="en-US">
                <a:solidFill>
                  <a:srgbClr val="000096"/>
                </a:solidFill>
                <a:highlight>
                  <a:srgbClr val="FFFFFF"/>
                </a:highlight>
              </a:rPr>
              <a:t>/&gt;</a:t>
            </a:r>
          </a:p>
        </p:txBody>
      </p:sp>
      <p:cxnSp>
        <p:nvCxnSpPr>
          <p:cNvPr id="5" name="Straight Arrow Connector 4">
            <a:extLst>
              <a:ext uri="{FF2B5EF4-FFF2-40B4-BE49-F238E27FC236}">
                <a16:creationId xmlns:a16="http://schemas.microsoft.com/office/drawing/2014/main" id="{57EDF9DA-D9C9-4116-A100-EA616F51FB5F}"/>
              </a:ext>
            </a:extLst>
          </p:cNvPr>
          <p:cNvCxnSpPr/>
          <p:nvPr/>
        </p:nvCxnSpPr>
        <p:spPr>
          <a:xfrm flipH="1" flipV="1">
            <a:off x="4912963" y="3551672"/>
            <a:ext cx="728420" cy="927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7ED4DB6-73CE-4C5E-94F5-F5D96AD76895}"/>
              </a:ext>
            </a:extLst>
          </p:cNvPr>
          <p:cNvCxnSpPr/>
          <p:nvPr/>
        </p:nvCxnSpPr>
        <p:spPr>
          <a:xfrm flipV="1">
            <a:off x="6400800" y="3551672"/>
            <a:ext cx="511444" cy="927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ED19C42-5629-4225-AA41-F5B0B35881CB}"/>
              </a:ext>
            </a:extLst>
          </p:cNvPr>
          <p:cNvSpPr txBox="1"/>
          <p:nvPr/>
        </p:nvSpPr>
        <p:spPr>
          <a:xfrm>
            <a:off x="5129939" y="4479010"/>
            <a:ext cx="5717014" cy="461665"/>
          </a:xfrm>
          <a:prstGeom prst="rect">
            <a:avLst/>
          </a:prstGeom>
          <a:noFill/>
        </p:spPr>
        <p:txBody>
          <a:bodyPr wrap="none" rtlCol="0">
            <a:spAutoFit/>
          </a:bodyPr>
          <a:lstStyle/>
          <a:p>
            <a:r>
              <a:rPr lang="en-US" sz="2400"/>
              <a:t>Two properties that we haven’t seen before.</a:t>
            </a:r>
          </a:p>
        </p:txBody>
      </p:sp>
    </p:spTree>
    <p:extLst>
      <p:ext uri="{BB962C8B-B14F-4D97-AF65-F5344CB8AC3E}">
        <p14:creationId xmlns:p14="http://schemas.microsoft.com/office/powerpoint/2010/main" val="22421173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22367B-3486-433A-A042-6F216823C035}"/>
              </a:ext>
            </a:extLst>
          </p:cNvPr>
          <p:cNvSpPr>
            <a:spLocks noGrp="1"/>
          </p:cNvSpPr>
          <p:nvPr>
            <p:ph type="title"/>
          </p:nvPr>
        </p:nvSpPr>
        <p:spPr/>
        <p:txBody>
          <a:bodyPr/>
          <a:lstStyle/>
          <a:p>
            <a:r>
              <a:rPr lang="en-US"/>
              <a:t>dfdl:decimalSigned</a:t>
            </a:r>
          </a:p>
        </p:txBody>
      </p:sp>
      <p:sp>
        <p:nvSpPr>
          <p:cNvPr id="2" name="Footer Placeholder 1">
            <a:extLst>
              <a:ext uri="{FF2B5EF4-FFF2-40B4-BE49-F238E27FC236}">
                <a16:creationId xmlns:a16="http://schemas.microsoft.com/office/drawing/2014/main" id="{A1A7B5A9-FCDD-4856-BC8A-F5092799D04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073B7E35-0C43-4220-8904-1321C9AA1E9B}"/>
              </a:ext>
            </a:extLst>
          </p:cNvPr>
          <p:cNvPicPr>
            <a:picLocks noChangeAspect="1"/>
          </p:cNvPicPr>
          <p:nvPr/>
        </p:nvPicPr>
        <p:blipFill rotWithShape="1">
          <a:blip r:embed="rId2"/>
          <a:srcRect t="25077" r="2484" b="43169"/>
          <a:stretch/>
        </p:blipFill>
        <p:spPr>
          <a:xfrm>
            <a:off x="1104253" y="1645346"/>
            <a:ext cx="9629052" cy="3567308"/>
          </a:xfrm>
          <a:prstGeom prst="rect">
            <a:avLst/>
          </a:prstGeom>
        </p:spPr>
      </p:pic>
      <p:sp>
        <p:nvSpPr>
          <p:cNvPr id="6" name="Rectangle 5">
            <a:extLst>
              <a:ext uri="{FF2B5EF4-FFF2-40B4-BE49-F238E27FC236}">
                <a16:creationId xmlns:a16="http://schemas.microsoft.com/office/drawing/2014/main" id="{F4DD6461-580B-48F9-8AD3-6A3B048887EE}"/>
              </a:ext>
            </a:extLst>
          </p:cNvPr>
          <p:cNvSpPr/>
          <p:nvPr/>
        </p:nvSpPr>
        <p:spPr>
          <a:xfrm>
            <a:off x="2456372" y="5372655"/>
            <a:ext cx="5388463" cy="369332"/>
          </a:xfrm>
          <a:prstGeom prst="rect">
            <a:avLst/>
          </a:prstGeom>
        </p:spPr>
        <p:txBody>
          <a:bodyPr wrap="none">
            <a:spAutoFit/>
          </a:bodyPr>
          <a:lstStyle/>
          <a:p>
            <a:r>
              <a:rPr lang="en-US">
                <a:hlinkClick r:id="rId3"/>
              </a:rPr>
              <a:t>https://daffodil.apache.org/docs/dfdl/#_Toc398030754</a:t>
            </a:r>
            <a:endParaRPr lang="en-US"/>
          </a:p>
        </p:txBody>
      </p:sp>
    </p:spTree>
    <p:extLst>
      <p:ext uri="{BB962C8B-B14F-4D97-AF65-F5344CB8AC3E}">
        <p14:creationId xmlns:p14="http://schemas.microsoft.com/office/powerpoint/2010/main" val="29118743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579E2-9759-499B-BF12-DADE347BB86D}"/>
              </a:ext>
            </a:extLst>
          </p:cNvPr>
          <p:cNvSpPr>
            <a:spLocks noGrp="1"/>
          </p:cNvSpPr>
          <p:nvPr>
            <p:ph type="title"/>
          </p:nvPr>
        </p:nvSpPr>
        <p:spPr/>
        <p:txBody>
          <a:bodyPr/>
          <a:lstStyle/>
          <a:p>
            <a:r>
              <a:rPr lang="en-US"/>
              <a:t>dfdl:binaryDecimalVirtualPoint</a:t>
            </a:r>
          </a:p>
        </p:txBody>
      </p:sp>
      <p:sp>
        <p:nvSpPr>
          <p:cNvPr id="4" name="Footer Placeholder 3">
            <a:extLst>
              <a:ext uri="{FF2B5EF4-FFF2-40B4-BE49-F238E27FC236}">
                <a16:creationId xmlns:a16="http://schemas.microsoft.com/office/drawing/2014/main" id="{614D1391-BECF-427B-8C36-4247EFB018B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C18A68EF-F61E-402A-B64D-5ACF468766F0}"/>
              </a:ext>
            </a:extLst>
          </p:cNvPr>
          <p:cNvPicPr>
            <a:picLocks noChangeAspect="1"/>
          </p:cNvPicPr>
          <p:nvPr/>
        </p:nvPicPr>
        <p:blipFill rotWithShape="1">
          <a:blip r:embed="rId2"/>
          <a:srcRect t="35661" r="2095" b="23581"/>
          <a:stretch/>
        </p:blipFill>
        <p:spPr>
          <a:xfrm>
            <a:off x="1047604" y="1667484"/>
            <a:ext cx="10096792" cy="4267804"/>
          </a:xfrm>
          <a:prstGeom prst="rect">
            <a:avLst/>
          </a:prstGeom>
        </p:spPr>
      </p:pic>
      <p:sp>
        <p:nvSpPr>
          <p:cNvPr id="6" name="Rectangle 5">
            <a:extLst>
              <a:ext uri="{FF2B5EF4-FFF2-40B4-BE49-F238E27FC236}">
                <a16:creationId xmlns:a16="http://schemas.microsoft.com/office/drawing/2014/main" id="{0FF6D906-5559-4FC3-A112-F0969466AB47}"/>
              </a:ext>
            </a:extLst>
          </p:cNvPr>
          <p:cNvSpPr/>
          <p:nvPr/>
        </p:nvSpPr>
        <p:spPr>
          <a:xfrm>
            <a:off x="3293280" y="6075234"/>
            <a:ext cx="5388463" cy="369332"/>
          </a:xfrm>
          <a:prstGeom prst="rect">
            <a:avLst/>
          </a:prstGeom>
        </p:spPr>
        <p:txBody>
          <a:bodyPr wrap="none">
            <a:spAutoFit/>
          </a:bodyPr>
          <a:lstStyle/>
          <a:p>
            <a:r>
              <a:rPr lang="en-US">
                <a:hlinkClick r:id="rId3"/>
              </a:rPr>
              <a:t>https://daffodil.apache.org/docs/dfdl/#_Toc398030758</a:t>
            </a:r>
            <a:endParaRPr lang="en-US"/>
          </a:p>
        </p:txBody>
      </p:sp>
    </p:spTree>
    <p:extLst>
      <p:ext uri="{BB962C8B-B14F-4D97-AF65-F5344CB8AC3E}">
        <p14:creationId xmlns:p14="http://schemas.microsoft.com/office/powerpoint/2010/main" val="35204478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Lab13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DF233DEA-F798-4E40-AFD9-DA03288C20E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99762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E2993A-210B-48A1-9818-934351C1866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1E217800-36FA-4FC7-AB40-6513D9EA04C2}"/>
              </a:ext>
            </a:extLst>
          </p:cNvPr>
          <p:cNvSpPr txBox="1"/>
          <p:nvPr/>
        </p:nvSpPr>
        <p:spPr>
          <a:xfrm>
            <a:off x="4510005" y="4633994"/>
            <a:ext cx="2024913" cy="369332"/>
          </a:xfrm>
          <a:prstGeom prst="rect">
            <a:avLst/>
          </a:prstGeom>
          <a:solidFill>
            <a:schemeClr val="bg1">
              <a:lumMod val="85000"/>
            </a:schemeClr>
          </a:solidFill>
          <a:ln>
            <a:solidFill>
              <a:schemeClr val="tx1"/>
            </a:solidFill>
          </a:ln>
        </p:spPr>
        <p:txBody>
          <a:bodyPr wrap="none" rtlCol="0">
            <a:spAutoFit/>
          </a:bodyPr>
          <a:lstStyle/>
          <a:p>
            <a:r>
              <a:rPr lang="en-US"/>
              <a:t>traffic-light.dfdl.xsd</a:t>
            </a:r>
          </a:p>
        </p:txBody>
      </p:sp>
      <p:sp>
        <p:nvSpPr>
          <p:cNvPr id="6" name="TextBox 5">
            <a:extLst>
              <a:ext uri="{FF2B5EF4-FFF2-40B4-BE49-F238E27FC236}">
                <a16:creationId xmlns:a16="http://schemas.microsoft.com/office/drawing/2014/main" id="{2042A10C-21D0-436A-98A5-2B3F70D4151E}"/>
              </a:ext>
            </a:extLst>
          </p:cNvPr>
          <p:cNvSpPr txBox="1"/>
          <p:nvPr/>
        </p:nvSpPr>
        <p:spPr>
          <a:xfrm>
            <a:off x="1560954" y="2087488"/>
            <a:ext cx="1724126" cy="369332"/>
          </a:xfrm>
          <a:prstGeom prst="rect">
            <a:avLst/>
          </a:prstGeom>
          <a:solidFill>
            <a:schemeClr val="bg1">
              <a:lumMod val="85000"/>
            </a:schemeClr>
          </a:solidFill>
          <a:ln>
            <a:solidFill>
              <a:schemeClr val="tx1"/>
            </a:solidFill>
          </a:ln>
        </p:spPr>
        <p:txBody>
          <a:bodyPr wrap="none" rtlCol="0">
            <a:spAutoFit/>
          </a:bodyPr>
          <a:lstStyle/>
          <a:p>
            <a:r>
              <a:rPr lang="en-US"/>
              <a:t>defaults.dfdl.xsd</a:t>
            </a:r>
          </a:p>
        </p:txBody>
      </p:sp>
      <p:sp>
        <p:nvSpPr>
          <p:cNvPr id="7" name="TextBox 6">
            <a:extLst>
              <a:ext uri="{FF2B5EF4-FFF2-40B4-BE49-F238E27FC236}">
                <a16:creationId xmlns:a16="http://schemas.microsoft.com/office/drawing/2014/main" id="{19C0F75F-F828-42F2-AE53-DF8977B2350D}"/>
              </a:ext>
            </a:extLst>
          </p:cNvPr>
          <p:cNvSpPr txBox="1"/>
          <p:nvPr/>
        </p:nvSpPr>
        <p:spPr>
          <a:xfrm>
            <a:off x="7053312" y="2110330"/>
            <a:ext cx="2653483" cy="369332"/>
          </a:xfrm>
          <a:prstGeom prst="rect">
            <a:avLst/>
          </a:prstGeom>
          <a:solidFill>
            <a:schemeClr val="bg1">
              <a:lumMod val="85000"/>
            </a:schemeClr>
          </a:solidFill>
          <a:ln>
            <a:solidFill>
              <a:schemeClr val="tx1"/>
            </a:solidFill>
          </a:ln>
        </p:spPr>
        <p:txBody>
          <a:bodyPr wrap="none" rtlCol="0">
            <a:spAutoFit/>
          </a:bodyPr>
          <a:lstStyle/>
          <a:p>
            <a:r>
              <a:rPr lang="en-US"/>
              <a:t>unsignedint-types.dfdl.xsd</a:t>
            </a:r>
          </a:p>
        </p:txBody>
      </p:sp>
      <p:cxnSp>
        <p:nvCxnSpPr>
          <p:cNvPr id="8" name="Straight Arrow Connector 7">
            <a:extLst>
              <a:ext uri="{FF2B5EF4-FFF2-40B4-BE49-F238E27FC236}">
                <a16:creationId xmlns:a16="http://schemas.microsoft.com/office/drawing/2014/main" id="{72DAA397-59BC-4BE5-AFE2-F068805C47BA}"/>
              </a:ext>
            </a:extLst>
          </p:cNvPr>
          <p:cNvCxnSpPr>
            <a:stCxn id="5" idx="0"/>
            <a:endCxn id="6" idx="2"/>
          </p:cNvCxnSpPr>
          <p:nvPr/>
        </p:nvCxnSpPr>
        <p:spPr>
          <a:xfrm flipH="1" flipV="1">
            <a:off x="2423017" y="2456820"/>
            <a:ext cx="3099445" cy="2177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471CB5D-247D-47A6-9920-D5F079B12E05}"/>
              </a:ext>
            </a:extLst>
          </p:cNvPr>
          <p:cNvCxnSpPr>
            <a:stCxn id="5" idx="0"/>
            <a:endCxn id="7" idx="2"/>
          </p:cNvCxnSpPr>
          <p:nvPr/>
        </p:nvCxnSpPr>
        <p:spPr>
          <a:xfrm flipV="1">
            <a:off x="5522462" y="2479662"/>
            <a:ext cx="2857592" cy="21543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BA9F1FD-4C38-4ABB-A212-589EF1DAE49A}"/>
              </a:ext>
            </a:extLst>
          </p:cNvPr>
          <p:cNvSpPr txBox="1"/>
          <p:nvPr/>
        </p:nvSpPr>
        <p:spPr>
          <a:xfrm>
            <a:off x="3931308" y="2549202"/>
            <a:ext cx="3215945" cy="1323439"/>
          </a:xfrm>
          <a:prstGeom prst="rect">
            <a:avLst/>
          </a:prstGeom>
          <a:noFill/>
        </p:spPr>
        <p:txBody>
          <a:bodyPr wrap="none" rtlCol="0">
            <a:spAutoFit/>
          </a:bodyPr>
          <a:lstStyle/>
          <a:p>
            <a:r>
              <a:rPr lang="en-US" sz="8000">
                <a:solidFill>
                  <a:schemeClr val="bg1">
                    <a:lumMod val="75000"/>
                  </a:schemeClr>
                </a:solidFill>
              </a:rPr>
              <a:t>include</a:t>
            </a:r>
          </a:p>
        </p:txBody>
      </p:sp>
      <p:cxnSp>
        <p:nvCxnSpPr>
          <p:cNvPr id="12" name="Straight Arrow Connector 11">
            <a:extLst>
              <a:ext uri="{FF2B5EF4-FFF2-40B4-BE49-F238E27FC236}">
                <a16:creationId xmlns:a16="http://schemas.microsoft.com/office/drawing/2014/main" id="{BD84EC17-BB5B-4853-B8E8-623DC4EFD2A5}"/>
              </a:ext>
            </a:extLst>
          </p:cNvPr>
          <p:cNvCxnSpPr>
            <a:cxnSpLocks/>
          </p:cNvCxnSpPr>
          <p:nvPr/>
        </p:nvCxnSpPr>
        <p:spPr>
          <a:xfrm flipV="1">
            <a:off x="8380054" y="2549203"/>
            <a:ext cx="624461" cy="1449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C54309-BA10-4CF3-B209-CD78DE0BAA26}"/>
              </a:ext>
            </a:extLst>
          </p:cNvPr>
          <p:cNvSpPr txBox="1"/>
          <p:nvPr/>
        </p:nvSpPr>
        <p:spPr>
          <a:xfrm>
            <a:off x="7558426" y="3992978"/>
            <a:ext cx="4193243" cy="646331"/>
          </a:xfrm>
          <a:prstGeom prst="rect">
            <a:avLst/>
          </a:prstGeom>
          <a:solidFill>
            <a:srgbClr val="FFFF00"/>
          </a:solidFill>
        </p:spPr>
        <p:txBody>
          <a:bodyPr wrap="square" rtlCol="0">
            <a:spAutoFit/>
          </a:bodyPr>
          <a:lstStyle/>
          <a:p>
            <a:r>
              <a:rPr lang="en-US"/>
              <a:t>Open this file and look inside. </a:t>
            </a:r>
          </a:p>
          <a:p>
            <a:r>
              <a:rPr lang="en-US"/>
              <a:t>This simpleType will be useful for the lab:</a:t>
            </a:r>
          </a:p>
        </p:txBody>
      </p:sp>
      <p:sp>
        <p:nvSpPr>
          <p:cNvPr id="15" name="Rectangle 14">
            <a:extLst>
              <a:ext uri="{FF2B5EF4-FFF2-40B4-BE49-F238E27FC236}">
                <a16:creationId xmlns:a16="http://schemas.microsoft.com/office/drawing/2014/main" id="{CEB6B7F5-8D04-4600-9D36-9FF17E5FC768}"/>
              </a:ext>
            </a:extLst>
          </p:cNvPr>
          <p:cNvSpPr/>
          <p:nvPr/>
        </p:nvSpPr>
        <p:spPr>
          <a:xfrm>
            <a:off x="3790236" y="5442067"/>
            <a:ext cx="7771499" cy="923330"/>
          </a:xfrm>
          <a:prstGeom prst="rect">
            <a:avLst/>
          </a:prstGeom>
          <a:ln>
            <a:solidFill>
              <a:schemeClr val="tx1"/>
            </a:solidFill>
          </a:ln>
        </p:spPr>
        <p:txBody>
          <a:bodyPr wrap="square">
            <a:spAutoFit/>
          </a:bodyPr>
          <a:lstStyle/>
          <a:p>
            <a:r>
              <a:rPr lang="en-US">
                <a:solidFill>
                  <a:srgbClr val="003296"/>
                </a:solidFill>
                <a:highlight>
                  <a:srgbClr val="FFFFFF"/>
                </a:highlight>
              </a:rPr>
              <a:t>&lt;xs:simpleType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"unsignedint8"</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"8"</a:t>
            </a: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&lt;xs:restriction</a:t>
            </a:r>
            <a:r>
              <a:rPr lang="en-US">
                <a:solidFill>
                  <a:srgbClr val="F5844C"/>
                </a:solidFill>
                <a:highlight>
                  <a:srgbClr val="FFFFFF"/>
                </a:highlight>
              </a:rPr>
              <a:t> base</a:t>
            </a:r>
            <a:r>
              <a:rPr lang="en-US">
                <a:solidFill>
                  <a:srgbClr val="FF8040"/>
                </a:solidFill>
                <a:highlight>
                  <a:srgbClr val="FFFFFF"/>
                </a:highlight>
              </a:rPr>
              <a:t>=</a:t>
            </a:r>
            <a:r>
              <a:rPr lang="en-US">
                <a:solidFill>
                  <a:srgbClr val="993300"/>
                </a:solidFill>
                <a:highlight>
                  <a:srgbClr val="FFFFFF"/>
                </a:highlight>
              </a:rPr>
              <a:t>"xs:unsignedInt"</a:t>
            </a:r>
            <a:r>
              <a:rPr lang="en-US">
                <a:solidFill>
                  <a:srgbClr val="000096"/>
                </a:solidFill>
                <a:highlight>
                  <a:srgbClr val="FFFFFF"/>
                </a:highlight>
              </a:rPr>
              <a:t>/&gt;</a:t>
            </a:r>
            <a:br>
              <a:rPr lang="en-US">
                <a:solidFill>
                  <a:srgbClr val="000000"/>
                </a:solidFill>
                <a:highlight>
                  <a:srgbClr val="FFFFFF"/>
                </a:highlight>
              </a:rPr>
            </a:br>
            <a:r>
              <a:rPr lang="en-US">
                <a:solidFill>
                  <a:srgbClr val="003296"/>
                </a:solidFill>
                <a:highlight>
                  <a:srgbClr val="FFFFFF"/>
                </a:highlight>
              </a:rPr>
              <a:t>&lt;/xs:simpleType&gt;</a:t>
            </a:r>
          </a:p>
        </p:txBody>
      </p:sp>
      <p:cxnSp>
        <p:nvCxnSpPr>
          <p:cNvPr id="17" name="Straight Arrow Connector 16">
            <a:extLst>
              <a:ext uri="{FF2B5EF4-FFF2-40B4-BE49-F238E27FC236}">
                <a16:creationId xmlns:a16="http://schemas.microsoft.com/office/drawing/2014/main" id="{6D24962B-C8F4-4032-B974-70001475886D}"/>
              </a:ext>
            </a:extLst>
          </p:cNvPr>
          <p:cNvCxnSpPr/>
          <p:nvPr/>
        </p:nvCxnSpPr>
        <p:spPr>
          <a:xfrm flipH="1">
            <a:off x="7147253" y="4633994"/>
            <a:ext cx="694889" cy="7407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3021686-A1D7-4D0A-80C0-2B75C39BC3AA}"/>
              </a:ext>
            </a:extLst>
          </p:cNvPr>
          <p:cNvSpPr txBox="1"/>
          <p:nvPr/>
        </p:nvSpPr>
        <p:spPr>
          <a:xfrm>
            <a:off x="5727177" y="6226408"/>
            <a:ext cx="2965107" cy="461665"/>
          </a:xfrm>
          <a:prstGeom prst="rect">
            <a:avLst/>
          </a:prstGeom>
          <a:solidFill>
            <a:srgbClr val="FFFF00"/>
          </a:solidFill>
        </p:spPr>
        <p:txBody>
          <a:bodyPr wrap="none" rtlCol="0">
            <a:spAutoFit/>
          </a:bodyPr>
          <a:lstStyle/>
          <a:p>
            <a:r>
              <a:rPr lang="en-US" sz="2400"/>
              <a:t>Unsigned 8-bit integer</a:t>
            </a:r>
          </a:p>
        </p:txBody>
      </p:sp>
    </p:spTree>
    <p:extLst>
      <p:ext uri="{BB962C8B-B14F-4D97-AF65-F5344CB8AC3E}">
        <p14:creationId xmlns:p14="http://schemas.microsoft.com/office/powerpoint/2010/main" val="7645902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6E0178E-F143-438D-8291-4E6D186F94B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1F36A8B7-734F-496A-90E0-CFD56E76114E}"/>
              </a:ext>
            </a:extLst>
          </p:cNvPr>
          <p:cNvSpPr/>
          <p:nvPr/>
        </p:nvSpPr>
        <p:spPr>
          <a:xfrm>
            <a:off x="1784888" y="1522317"/>
            <a:ext cx="8622224" cy="3416320"/>
          </a:xfrm>
          <a:prstGeom prst="rect">
            <a:avLst/>
          </a:prstGeom>
          <a:ln>
            <a:solidFill>
              <a:schemeClr val="tx1"/>
            </a:solidFill>
          </a:ln>
        </p:spPr>
        <p:txBody>
          <a:bodyPr wrap="square">
            <a:spAutoFit/>
          </a:bodyPr>
          <a:lstStyle/>
          <a:p>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"hidden_date_Group"</a:t>
            </a:r>
            <a:r>
              <a:rPr lang="en-US">
                <a:solidFill>
                  <a:srgbClr val="F5844C"/>
                </a:solidFill>
                <a:highlight>
                  <a:srgbClr val="FFFFFF"/>
                </a:highlight>
              </a:rPr>
              <a:t> </a:t>
            </a:r>
            <a:r>
              <a:rPr lang="en-US">
                <a:solidFill>
                  <a:srgbClr val="000096"/>
                </a:solidFill>
                <a:highlight>
                  <a:srgbClr val="FFFFFF"/>
                </a:highlight>
              </a:rPr>
              <a:t>/&gt;</a:t>
            </a:r>
          </a:p>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br>
              <a:rPr lang="en-US">
                <a:solidFill>
                  <a:srgbClr val="000000"/>
                </a:solidFill>
                <a:highlight>
                  <a:srgbClr val="FFFFFF"/>
                </a:highlight>
              </a:rPr>
            </a:b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 xs:string(fn:year-from-dateTime(../Hidden_Date))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a:t>
            </a: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"4"</a:t>
            </a:r>
            <a:r>
              <a:rPr lang="en-US">
                <a:solidFill>
                  <a:srgbClr val="F5844C"/>
                </a:solidFill>
                <a:highlight>
                  <a:srgbClr val="FFFFFF"/>
                </a:highlight>
              </a:rPr>
              <a:t> dfdl:binaryCalendarRep</a:t>
            </a:r>
            <a:r>
              <a:rPr lang="en-US">
                <a:solidFill>
                  <a:srgbClr val="FF8040"/>
                </a:solidFill>
                <a:highlight>
                  <a:srgbClr val="FFFFFF"/>
                </a:highlight>
              </a:rPr>
              <a:t>=</a:t>
            </a:r>
            <a:r>
              <a:rPr lang="en-US">
                <a:solidFill>
                  <a:srgbClr val="993300"/>
                </a:solidFill>
                <a:highlight>
                  <a:srgbClr val="FFFFFF"/>
                </a:highlight>
              </a:rPr>
              <a:t>"binarySeconds"</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dfdl:binaryCalendarEpoch</a:t>
            </a:r>
            <a:r>
              <a:rPr lang="en-US">
                <a:solidFill>
                  <a:srgbClr val="FF8040"/>
                </a:solidFill>
                <a:highlight>
                  <a:srgbClr val="FFFFFF"/>
                </a:highlight>
              </a:rPr>
              <a:t>=</a:t>
            </a:r>
            <a:r>
              <a:rPr lang="en-US">
                <a:solidFill>
                  <a:srgbClr val="993300"/>
                </a:solidFill>
                <a:highlight>
                  <a:srgbClr val="FFFFFF"/>
                </a:highlight>
              </a:rPr>
              <a:t>"1970-01-01T00:00:00"</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"{xs:dateTime(fn:concat(../Date,'-01-01T00:00:00'))}"</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Tree>
    <p:extLst>
      <p:ext uri="{BB962C8B-B14F-4D97-AF65-F5344CB8AC3E}">
        <p14:creationId xmlns:p14="http://schemas.microsoft.com/office/powerpoint/2010/main" val="28464742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6E0178E-F143-438D-8291-4E6D186F94B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1F36A8B7-734F-496A-90E0-CFD56E76114E}"/>
              </a:ext>
            </a:extLst>
          </p:cNvPr>
          <p:cNvSpPr/>
          <p:nvPr/>
        </p:nvSpPr>
        <p:spPr>
          <a:xfrm>
            <a:off x="1784888" y="1522317"/>
            <a:ext cx="8622224" cy="3416320"/>
          </a:xfrm>
          <a:prstGeom prst="rect">
            <a:avLst/>
          </a:prstGeom>
          <a:ln>
            <a:solidFill>
              <a:schemeClr val="tx1"/>
            </a:solidFill>
          </a:ln>
        </p:spPr>
        <p:txBody>
          <a:bodyPr wrap="square">
            <a:spAutoFit/>
          </a:bodyPr>
          <a:lstStyle/>
          <a:p>
            <a:r>
              <a:rPr lang="en-US">
                <a:solidFill>
                  <a:srgbClr val="003296"/>
                </a:solidFill>
                <a:highlight>
                  <a:srgbClr val="FFFF00"/>
                </a:highlight>
              </a:rPr>
              <a:t>&lt;xs:sequence</a:t>
            </a:r>
            <a:r>
              <a:rPr lang="en-US">
                <a:solidFill>
                  <a:srgbClr val="F5844C"/>
                </a:solidFill>
                <a:highlight>
                  <a:srgbClr val="FFFF00"/>
                </a:highlight>
              </a:rPr>
              <a:t> dfdl:hiddenGroupRef</a:t>
            </a:r>
            <a:r>
              <a:rPr lang="en-US">
                <a:solidFill>
                  <a:srgbClr val="FF8040"/>
                </a:solidFill>
                <a:highlight>
                  <a:srgbClr val="FFFF00"/>
                </a:highlight>
              </a:rPr>
              <a:t>=</a:t>
            </a:r>
            <a:r>
              <a:rPr lang="en-US">
                <a:solidFill>
                  <a:srgbClr val="993300"/>
                </a:solidFill>
                <a:highlight>
                  <a:srgbClr val="FFFF00"/>
                </a:highlight>
              </a:rPr>
              <a:t>"hidden_date_Group"</a:t>
            </a:r>
            <a:r>
              <a:rPr lang="en-US">
                <a:solidFill>
                  <a:srgbClr val="F5844C"/>
                </a:solidFill>
                <a:highlight>
                  <a:srgbClr val="FFFF00"/>
                </a:highlight>
              </a:rPr>
              <a:t> </a:t>
            </a:r>
            <a:r>
              <a:rPr lang="en-US">
                <a:solidFill>
                  <a:srgbClr val="000096"/>
                </a:solidFill>
                <a:highlight>
                  <a:srgbClr val="FFFF00"/>
                </a:highlight>
              </a:rPr>
              <a:t>/&gt;</a:t>
            </a:r>
          </a:p>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br>
              <a:rPr lang="en-US">
                <a:solidFill>
                  <a:srgbClr val="000000"/>
                </a:solidFill>
                <a:highlight>
                  <a:srgbClr val="FFFFFF"/>
                </a:highlight>
              </a:rPr>
            </a:b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 xs:string(fn:year-from-dateTime(../Hidden_Date))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a:t>
            </a: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"4"</a:t>
            </a:r>
            <a:r>
              <a:rPr lang="en-US">
                <a:solidFill>
                  <a:srgbClr val="F5844C"/>
                </a:solidFill>
                <a:highlight>
                  <a:srgbClr val="FFFFFF"/>
                </a:highlight>
              </a:rPr>
              <a:t> dfdl:binaryCalendarRep</a:t>
            </a:r>
            <a:r>
              <a:rPr lang="en-US">
                <a:solidFill>
                  <a:srgbClr val="FF8040"/>
                </a:solidFill>
                <a:highlight>
                  <a:srgbClr val="FFFFFF"/>
                </a:highlight>
              </a:rPr>
              <a:t>=</a:t>
            </a:r>
            <a:r>
              <a:rPr lang="en-US">
                <a:solidFill>
                  <a:srgbClr val="993300"/>
                </a:solidFill>
                <a:highlight>
                  <a:srgbClr val="FFFFFF"/>
                </a:highlight>
              </a:rPr>
              <a:t>"binarySeconds"</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dfdl:binaryCalendarEpoch</a:t>
            </a:r>
            <a:r>
              <a:rPr lang="en-US">
                <a:solidFill>
                  <a:srgbClr val="FF8040"/>
                </a:solidFill>
                <a:highlight>
                  <a:srgbClr val="FFFFFF"/>
                </a:highlight>
              </a:rPr>
              <a:t>=</a:t>
            </a:r>
            <a:r>
              <a:rPr lang="en-US">
                <a:solidFill>
                  <a:srgbClr val="993300"/>
                </a:solidFill>
                <a:highlight>
                  <a:srgbClr val="FFFFFF"/>
                </a:highlight>
              </a:rPr>
              <a:t>"1970-01-01T00:00:00"</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"{xs:dateTime(fn:concat(../Date,'-01-01T00:00:00'))}"</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5" name="Speech Bubble: Rectangle 4">
            <a:extLst>
              <a:ext uri="{FF2B5EF4-FFF2-40B4-BE49-F238E27FC236}">
                <a16:creationId xmlns:a16="http://schemas.microsoft.com/office/drawing/2014/main" id="{0485F24E-3FB0-4A5B-BF59-EF97891A8BDA}"/>
              </a:ext>
            </a:extLst>
          </p:cNvPr>
          <p:cNvSpPr/>
          <p:nvPr/>
        </p:nvSpPr>
        <p:spPr>
          <a:xfrm>
            <a:off x="5563892" y="96984"/>
            <a:ext cx="3487118" cy="848413"/>
          </a:xfrm>
          <a:prstGeom prst="wedgeRectCallout">
            <a:avLst>
              <a:gd name="adj1" fmla="val -68389"/>
              <a:gd name="adj2" fmla="val 117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Hide the datetime value</a:t>
            </a:r>
          </a:p>
        </p:txBody>
      </p:sp>
    </p:spTree>
    <p:extLst>
      <p:ext uri="{BB962C8B-B14F-4D97-AF65-F5344CB8AC3E}">
        <p14:creationId xmlns:p14="http://schemas.microsoft.com/office/powerpoint/2010/main" val="34517181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6E0178E-F143-438D-8291-4E6D186F94B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1F36A8B7-734F-496A-90E0-CFD56E76114E}"/>
              </a:ext>
            </a:extLst>
          </p:cNvPr>
          <p:cNvSpPr/>
          <p:nvPr/>
        </p:nvSpPr>
        <p:spPr>
          <a:xfrm>
            <a:off x="1784888" y="1522317"/>
            <a:ext cx="8622224" cy="3416320"/>
          </a:xfrm>
          <a:prstGeom prst="rect">
            <a:avLst/>
          </a:prstGeom>
          <a:ln>
            <a:solidFill>
              <a:schemeClr val="tx1"/>
            </a:solidFill>
          </a:ln>
        </p:spPr>
        <p:txBody>
          <a:bodyPr wrap="square">
            <a:spAutoFit/>
          </a:bodyPr>
          <a:lstStyle/>
          <a:p>
            <a:r>
              <a:rPr lang="en-US">
                <a:solidFill>
                  <a:srgbClr val="003296"/>
                </a:solidFill>
              </a:rPr>
              <a:t>&lt;xs:sequence</a:t>
            </a:r>
            <a:r>
              <a:rPr lang="en-US">
                <a:solidFill>
                  <a:srgbClr val="F5844C"/>
                </a:solidFill>
              </a:rPr>
              <a:t> dfdl:hiddenGroupRef</a:t>
            </a:r>
            <a:r>
              <a:rPr lang="en-US">
                <a:solidFill>
                  <a:srgbClr val="FF8040"/>
                </a:solidFill>
              </a:rPr>
              <a:t>=</a:t>
            </a:r>
            <a:r>
              <a:rPr lang="en-US">
                <a:solidFill>
                  <a:srgbClr val="993300"/>
                </a:solidFill>
              </a:rPr>
              <a:t>"hidden_date_Group"</a:t>
            </a:r>
            <a:r>
              <a:rPr lang="en-US">
                <a:solidFill>
                  <a:srgbClr val="F5844C"/>
                </a:solidFill>
              </a:rPr>
              <a:t> </a:t>
            </a:r>
            <a:r>
              <a:rPr lang="en-US">
                <a:solidFill>
                  <a:srgbClr val="000096"/>
                </a:solidFill>
              </a:rPr>
              <a:t>/&gt;</a:t>
            </a:r>
          </a:p>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br>
              <a:rPr lang="en-US">
                <a:solidFill>
                  <a:srgbClr val="000000"/>
                </a:solidFill>
                <a:highlight>
                  <a:srgbClr val="FFFFFF"/>
                </a:highlight>
              </a:rPr>
            </a:b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 xs:string(fn:year-from-dateTime(../Hidden_Date)) }"</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a:t>
            </a:r>
            <a:br>
              <a:rPr lang="en-US">
                <a:solidFill>
                  <a:srgbClr val="000000"/>
                </a:solidFill>
                <a:highlight>
                  <a:srgbClr val="FFFFFF"/>
                </a:highlight>
              </a:rPr>
            </a:br>
            <a:r>
              <a:rPr lang="en-US">
                <a:solidFill>
                  <a:srgbClr val="003296"/>
                </a:solidFill>
                <a:highlight>
                  <a:srgbClr val="FFFF00"/>
                </a:highlight>
              </a:rPr>
              <a:t>&lt;xs:group</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"hidden_date_Group"</a:t>
            </a:r>
            <a:r>
              <a:rPr lang="en-US">
                <a:solidFill>
                  <a:srgbClr val="000096"/>
                </a:solidFill>
                <a:highlight>
                  <a:srgbClr val="FFFF00"/>
                </a:highlight>
              </a:rPr>
              <a:t>&gt;</a:t>
            </a:r>
            <a:r>
              <a:rPr lang="en-US">
                <a:solidFill>
                  <a:srgbClr val="000000"/>
                </a:solidFill>
                <a:highlight>
                  <a:srgbClr val="FFFF00"/>
                </a:highlight>
              </a:rPr>
              <a:t> </a:t>
            </a:r>
            <a:br>
              <a:rPr lang="en-US">
                <a:solidFill>
                  <a:srgbClr val="000000"/>
                </a:solidFill>
                <a:highlight>
                  <a:srgbClr val="FFFF00"/>
                </a:highlight>
              </a:rPr>
            </a:br>
            <a:r>
              <a:rPr lang="en-US">
                <a:solidFill>
                  <a:srgbClr val="000000"/>
                </a:solidFill>
                <a:highlight>
                  <a:srgbClr val="FFFF00"/>
                </a:highlight>
              </a:rPr>
              <a:t>    </a:t>
            </a:r>
            <a:r>
              <a:rPr lang="en-US">
                <a:solidFill>
                  <a:srgbClr val="003296"/>
                </a:solidFill>
                <a:highlight>
                  <a:srgbClr val="FFFF00"/>
                </a:highlight>
              </a:rPr>
              <a:t>&lt;xs:sequence&gt;</a:t>
            </a:r>
            <a:br>
              <a:rPr lang="en-US">
                <a:solidFill>
                  <a:srgbClr val="000000"/>
                </a:solidFill>
                <a:highlight>
                  <a:srgbClr val="FFFF00"/>
                </a:highlight>
              </a:rPr>
            </a:br>
            <a:r>
              <a:rPr lang="en-US">
                <a:solidFill>
                  <a:srgbClr val="000000"/>
                </a:solidFill>
                <a:highlight>
                  <a:srgbClr val="FFFF00"/>
                </a:highlight>
              </a:rPr>
              <a:t>        </a:t>
            </a:r>
            <a:r>
              <a:rPr lang="en-US">
                <a:solidFill>
                  <a:srgbClr val="003296"/>
                </a:solidFill>
                <a:highlight>
                  <a:srgbClr val="FFFF00"/>
                </a:highlight>
              </a:rPr>
              <a:t>&lt;xs:element</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"Hidden_Date"</a:t>
            </a:r>
            <a:r>
              <a:rPr lang="en-US">
                <a:solidFill>
                  <a:srgbClr val="F5844C"/>
                </a:solidFill>
                <a:highlight>
                  <a:srgbClr val="FFFF00"/>
                </a:highlight>
              </a:rPr>
              <a:t> type</a:t>
            </a:r>
            <a:r>
              <a:rPr lang="en-US">
                <a:solidFill>
                  <a:srgbClr val="FF8040"/>
                </a:solidFill>
                <a:highlight>
                  <a:srgbClr val="FFFF00"/>
                </a:highlight>
              </a:rPr>
              <a:t>=</a:t>
            </a:r>
            <a:r>
              <a:rPr lang="en-US">
                <a:solidFill>
                  <a:srgbClr val="993300"/>
                </a:solidFill>
                <a:highlight>
                  <a:srgbClr val="FFFF00"/>
                </a:highlight>
              </a:rPr>
              <a:t>"xs:dateTime"</a:t>
            </a:r>
            <a:br>
              <a:rPr lang="en-US">
                <a:solidFill>
                  <a:srgbClr val="000000"/>
                </a:solidFill>
                <a:highlight>
                  <a:srgbClr val="FFFF00"/>
                </a:highlight>
              </a:rPr>
            </a:br>
            <a:r>
              <a:rPr lang="en-US">
                <a:solidFill>
                  <a:srgbClr val="F5844C"/>
                </a:solidFill>
                <a:highlight>
                  <a:srgbClr val="FFFF00"/>
                </a:highlight>
              </a:rPr>
              <a:t>            dfdl:lengthKind</a:t>
            </a:r>
            <a:r>
              <a:rPr lang="en-US">
                <a:solidFill>
                  <a:srgbClr val="FF8040"/>
                </a:solidFill>
                <a:highlight>
                  <a:srgbClr val="FFFF00"/>
                </a:highlight>
              </a:rPr>
              <a:t>=</a:t>
            </a:r>
            <a:r>
              <a:rPr lang="en-US">
                <a:solidFill>
                  <a:srgbClr val="993300"/>
                </a:solidFill>
                <a:highlight>
                  <a:srgbClr val="FFFF00"/>
                </a:highlight>
              </a:rPr>
              <a:t>"explicit"</a:t>
            </a:r>
            <a:r>
              <a:rPr lang="en-US">
                <a:solidFill>
                  <a:srgbClr val="F5844C"/>
                </a:solidFill>
                <a:highlight>
                  <a:srgbClr val="FFFF00"/>
                </a:highlight>
              </a:rPr>
              <a:t> dfdl:length</a:t>
            </a:r>
            <a:r>
              <a:rPr lang="en-US">
                <a:solidFill>
                  <a:srgbClr val="FF8040"/>
                </a:solidFill>
                <a:highlight>
                  <a:srgbClr val="FFFF00"/>
                </a:highlight>
              </a:rPr>
              <a:t>=</a:t>
            </a:r>
            <a:r>
              <a:rPr lang="en-US">
                <a:solidFill>
                  <a:srgbClr val="993300"/>
                </a:solidFill>
                <a:highlight>
                  <a:srgbClr val="FFFF00"/>
                </a:highlight>
              </a:rPr>
              <a:t>"4"</a:t>
            </a:r>
            <a:r>
              <a:rPr lang="en-US">
                <a:solidFill>
                  <a:srgbClr val="F5844C"/>
                </a:solidFill>
                <a:highlight>
                  <a:srgbClr val="FFFF00"/>
                </a:highlight>
              </a:rPr>
              <a:t> dfdl:binaryCalendarRep</a:t>
            </a:r>
            <a:r>
              <a:rPr lang="en-US">
                <a:solidFill>
                  <a:srgbClr val="FF8040"/>
                </a:solidFill>
                <a:highlight>
                  <a:srgbClr val="FFFF00"/>
                </a:highlight>
              </a:rPr>
              <a:t>=</a:t>
            </a:r>
            <a:r>
              <a:rPr lang="en-US">
                <a:solidFill>
                  <a:srgbClr val="993300"/>
                </a:solidFill>
                <a:highlight>
                  <a:srgbClr val="FFFF00"/>
                </a:highlight>
              </a:rPr>
              <a:t>"binarySeconds"</a:t>
            </a:r>
            <a:br>
              <a:rPr lang="en-US">
                <a:solidFill>
                  <a:srgbClr val="000000"/>
                </a:solidFill>
                <a:highlight>
                  <a:srgbClr val="FFFF00"/>
                </a:highlight>
              </a:rPr>
            </a:br>
            <a:r>
              <a:rPr lang="en-US">
                <a:solidFill>
                  <a:srgbClr val="F5844C"/>
                </a:solidFill>
                <a:highlight>
                  <a:srgbClr val="FFFF00"/>
                </a:highlight>
              </a:rPr>
              <a:t>            dfdl:lengthUnits</a:t>
            </a:r>
            <a:r>
              <a:rPr lang="en-US">
                <a:solidFill>
                  <a:srgbClr val="FF8040"/>
                </a:solidFill>
                <a:highlight>
                  <a:srgbClr val="FFFF00"/>
                </a:highlight>
              </a:rPr>
              <a:t>=</a:t>
            </a:r>
            <a:r>
              <a:rPr lang="en-US">
                <a:solidFill>
                  <a:srgbClr val="993300"/>
                </a:solidFill>
                <a:highlight>
                  <a:srgbClr val="FFFF00"/>
                </a:highlight>
              </a:rPr>
              <a:t>"bytes"</a:t>
            </a:r>
            <a:r>
              <a:rPr lang="en-US">
                <a:solidFill>
                  <a:srgbClr val="F5844C"/>
                </a:solidFill>
                <a:highlight>
                  <a:srgbClr val="FFFF00"/>
                </a:highlight>
              </a:rPr>
              <a:t> dfdl:binaryCalendarEpoch</a:t>
            </a:r>
            <a:r>
              <a:rPr lang="en-US">
                <a:solidFill>
                  <a:srgbClr val="FF8040"/>
                </a:solidFill>
                <a:highlight>
                  <a:srgbClr val="FFFF00"/>
                </a:highlight>
              </a:rPr>
              <a:t>=</a:t>
            </a:r>
            <a:r>
              <a:rPr lang="en-US">
                <a:solidFill>
                  <a:srgbClr val="993300"/>
                </a:solidFill>
                <a:highlight>
                  <a:srgbClr val="FFFF00"/>
                </a:highlight>
              </a:rPr>
              <a:t>"1970-01-01T00:00:00"</a:t>
            </a:r>
            <a:r>
              <a:rPr lang="en-US">
                <a:solidFill>
                  <a:srgbClr val="F5844C"/>
                </a:solidFill>
                <a:highlight>
                  <a:srgbClr val="FFFF00"/>
                </a:highlight>
              </a:rPr>
              <a:t> </a:t>
            </a:r>
            <a:br>
              <a:rPr lang="en-US">
                <a:solidFill>
                  <a:srgbClr val="000000"/>
                </a:solidFill>
                <a:highlight>
                  <a:srgbClr val="FFFF00"/>
                </a:highlight>
              </a:rPr>
            </a:br>
            <a:r>
              <a:rPr lang="en-US">
                <a:solidFill>
                  <a:srgbClr val="F5844C"/>
                </a:solidFill>
                <a:highlight>
                  <a:srgbClr val="FFFF00"/>
                </a:highlight>
              </a:rPr>
              <a:t>            dfdl:outputValueCalc</a:t>
            </a:r>
            <a:r>
              <a:rPr lang="en-US">
                <a:solidFill>
                  <a:srgbClr val="FF8040"/>
                </a:solidFill>
                <a:highlight>
                  <a:srgbClr val="FFFF00"/>
                </a:highlight>
              </a:rPr>
              <a:t>=</a:t>
            </a:r>
            <a:r>
              <a:rPr lang="en-US">
                <a:solidFill>
                  <a:srgbClr val="993300"/>
                </a:solidFill>
                <a:highlight>
                  <a:srgbClr val="FFFF00"/>
                </a:highlight>
              </a:rPr>
              <a:t>"{xs:dateTime(fn:concat(../Date,'-01-01T00:00:00'))}"</a:t>
            </a:r>
            <a:r>
              <a:rPr lang="en-US">
                <a:solidFill>
                  <a:srgbClr val="000096"/>
                </a:solidFill>
                <a:highlight>
                  <a:srgbClr val="FFFF00"/>
                </a:highlight>
              </a:rPr>
              <a:t>/&gt;</a:t>
            </a:r>
            <a:br>
              <a:rPr lang="en-US">
                <a:solidFill>
                  <a:srgbClr val="000000"/>
                </a:solidFill>
                <a:highlight>
                  <a:srgbClr val="FFFF00"/>
                </a:highlight>
              </a:rPr>
            </a:br>
            <a:r>
              <a:rPr lang="en-US">
                <a:solidFill>
                  <a:srgbClr val="000000"/>
                </a:solidFill>
                <a:highlight>
                  <a:srgbClr val="FFFF00"/>
                </a:highlight>
              </a:rPr>
              <a:t>    </a:t>
            </a:r>
            <a:r>
              <a:rPr lang="en-US">
                <a:solidFill>
                  <a:srgbClr val="003296"/>
                </a:solidFill>
                <a:highlight>
                  <a:srgbClr val="FFFF00"/>
                </a:highlight>
              </a:rPr>
              <a:t>&lt;/xs:sequence&gt;</a:t>
            </a:r>
            <a:br>
              <a:rPr lang="en-US">
                <a:solidFill>
                  <a:srgbClr val="000000"/>
                </a:solidFill>
                <a:highlight>
                  <a:srgbClr val="FFFF00"/>
                </a:highlight>
              </a:rPr>
            </a:br>
            <a:r>
              <a:rPr lang="en-US">
                <a:solidFill>
                  <a:srgbClr val="003296"/>
                </a:solidFill>
                <a:highlight>
                  <a:srgbClr val="FFFF00"/>
                </a:highlight>
              </a:rPr>
              <a:t>&lt;/xs:group&gt;</a:t>
            </a:r>
          </a:p>
        </p:txBody>
      </p:sp>
      <p:sp>
        <p:nvSpPr>
          <p:cNvPr id="5" name="Speech Bubble: Rectangle 4">
            <a:extLst>
              <a:ext uri="{FF2B5EF4-FFF2-40B4-BE49-F238E27FC236}">
                <a16:creationId xmlns:a16="http://schemas.microsoft.com/office/drawing/2014/main" id="{0485F24E-3FB0-4A5B-BF59-EF97891A8BDA}"/>
              </a:ext>
            </a:extLst>
          </p:cNvPr>
          <p:cNvSpPr/>
          <p:nvPr/>
        </p:nvSpPr>
        <p:spPr>
          <a:xfrm>
            <a:off x="5269423" y="5306090"/>
            <a:ext cx="4757979" cy="1215867"/>
          </a:xfrm>
          <a:prstGeom prst="wedgeRectCallout">
            <a:avLst>
              <a:gd name="adj1" fmla="val -61844"/>
              <a:gd name="adj2" fmla="val -1219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This hidden group reads the seconds since epoch and converts it to a datetime value</a:t>
            </a:r>
          </a:p>
        </p:txBody>
      </p:sp>
    </p:spTree>
    <p:extLst>
      <p:ext uri="{BB962C8B-B14F-4D97-AF65-F5344CB8AC3E}">
        <p14:creationId xmlns:p14="http://schemas.microsoft.com/office/powerpoint/2010/main" val="37483653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6E0178E-F143-438D-8291-4E6D186F94B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1F36A8B7-734F-496A-90E0-CFD56E76114E}"/>
              </a:ext>
            </a:extLst>
          </p:cNvPr>
          <p:cNvSpPr/>
          <p:nvPr/>
        </p:nvSpPr>
        <p:spPr>
          <a:xfrm>
            <a:off x="1784888" y="1522317"/>
            <a:ext cx="8622224" cy="3416320"/>
          </a:xfrm>
          <a:prstGeom prst="rect">
            <a:avLst/>
          </a:prstGeom>
          <a:ln>
            <a:solidFill>
              <a:schemeClr val="tx1"/>
            </a:solidFill>
          </a:ln>
        </p:spPr>
        <p:txBody>
          <a:bodyPr wrap="square">
            <a:spAutoFit/>
          </a:bodyPr>
          <a:lstStyle/>
          <a:p>
            <a:r>
              <a:rPr lang="en-US">
                <a:solidFill>
                  <a:srgbClr val="003296"/>
                </a:solidFill>
              </a:rPr>
              <a:t>&lt;xs:sequence</a:t>
            </a:r>
            <a:r>
              <a:rPr lang="en-US">
                <a:solidFill>
                  <a:srgbClr val="F5844C"/>
                </a:solidFill>
              </a:rPr>
              <a:t> dfdl:hiddenGroupRef</a:t>
            </a:r>
            <a:r>
              <a:rPr lang="en-US">
                <a:solidFill>
                  <a:srgbClr val="FF8040"/>
                </a:solidFill>
              </a:rPr>
              <a:t>=</a:t>
            </a:r>
            <a:r>
              <a:rPr lang="en-US">
                <a:solidFill>
                  <a:srgbClr val="993300"/>
                </a:solidFill>
              </a:rPr>
              <a:t>"hidden_date_Group"</a:t>
            </a:r>
            <a:r>
              <a:rPr lang="en-US">
                <a:solidFill>
                  <a:srgbClr val="F5844C"/>
                </a:solidFill>
              </a:rPr>
              <a:t> </a:t>
            </a:r>
            <a:r>
              <a:rPr lang="en-US">
                <a:solidFill>
                  <a:srgbClr val="000096"/>
                </a:solidFill>
              </a:rPr>
              <a:t>/&gt;</a:t>
            </a:r>
          </a:p>
          <a:p>
            <a:r>
              <a:rPr lang="en-US">
                <a:solidFill>
                  <a:srgbClr val="003296"/>
                </a:solidFill>
                <a:highlight>
                  <a:srgbClr val="FFFF00"/>
                </a:highlight>
              </a:rPr>
              <a:t>&lt;xs:element</a:t>
            </a:r>
            <a:r>
              <a:rPr lang="en-US">
                <a:solidFill>
                  <a:srgbClr val="F5844C"/>
                </a:solidFill>
                <a:highlight>
                  <a:srgbClr val="FFFF00"/>
                </a:highlight>
              </a:rPr>
              <a:t> name</a:t>
            </a:r>
            <a:r>
              <a:rPr lang="en-US">
                <a:solidFill>
                  <a:srgbClr val="FF8040"/>
                </a:solidFill>
                <a:highlight>
                  <a:srgbClr val="FFFF00"/>
                </a:highlight>
              </a:rPr>
              <a:t>=</a:t>
            </a:r>
            <a:r>
              <a:rPr lang="en-US">
                <a:solidFill>
                  <a:srgbClr val="993300"/>
                </a:solidFill>
                <a:highlight>
                  <a:srgbClr val="FFFF00"/>
                </a:highlight>
              </a:rPr>
              <a:t>"Date"</a:t>
            </a:r>
            <a:r>
              <a:rPr lang="en-US">
                <a:solidFill>
                  <a:srgbClr val="F5844C"/>
                </a:solidFill>
                <a:highlight>
                  <a:srgbClr val="FFFF00"/>
                </a:highlight>
              </a:rPr>
              <a:t> type</a:t>
            </a:r>
            <a:r>
              <a:rPr lang="en-US">
                <a:solidFill>
                  <a:srgbClr val="FF8040"/>
                </a:solidFill>
                <a:highlight>
                  <a:srgbClr val="FFFF00"/>
                </a:highlight>
              </a:rPr>
              <a:t>=</a:t>
            </a:r>
            <a:r>
              <a:rPr lang="en-US">
                <a:solidFill>
                  <a:srgbClr val="993300"/>
                </a:solidFill>
                <a:highlight>
                  <a:srgbClr val="FFFF00"/>
                </a:highlight>
              </a:rPr>
              <a:t>"xs:string"</a:t>
            </a:r>
            <a:br>
              <a:rPr lang="en-US">
                <a:solidFill>
                  <a:srgbClr val="000000"/>
                </a:solidFill>
                <a:highlight>
                  <a:srgbClr val="FFFF00"/>
                </a:highlight>
              </a:rPr>
            </a:br>
            <a:r>
              <a:rPr lang="en-US">
                <a:solidFill>
                  <a:srgbClr val="F5844C"/>
                </a:solidFill>
                <a:highlight>
                  <a:srgbClr val="FFFF00"/>
                </a:highlight>
              </a:rPr>
              <a:t>    	     dfdl:inputValueCalc</a:t>
            </a:r>
            <a:r>
              <a:rPr lang="en-US">
                <a:solidFill>
                  <a:srgbClr val="FF8040"/>
                </a:solidFill>
                <a:highlight>
                  <a:srgbClr val="FFFF00"/>
                </a:highlight>
              </a:rPr>
              <a:t>=</a:t>
            </a:r>
            <a:r>
              <a:rPr lang="en-US">
                <a:solidFill>
                  <a:srgbClr val="993300"/>
                </a:solidFill>
                <a:highlight>
                  <a:srgbClr val="FFFF00"/>
                </a:highlight>
              </a:rPr>
              <a:t>"{ </a:t>
            </a:r>
            <a:r>
              <a:rPr lang="en-US" u="sng">
                <a:solidFill>
                  <a:srgbClr val="993300"/>
                </a:solidFill>
                <a:highlight>
                  <a:srgbClr val="FFFF00"/>
                </a:highlight>
              </a:rPr>
              <a:t>xs:string(fn:year-from-dateTime(../Hidden_Date))</a:t>
            </a:r>
            <a:r>
              <a:rPr lang="en-US">
                <a:solidFill>
                  <a:srgbClr val="993300"/>
                </a:solidFill>
                <a:highlight>
                  <a:srgbClr val="FFFF00"/>
                </a:highlight>
              </a:rPr>
              <a:t> }"</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a:t>
            </a: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"Hidden_Date"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"xs:dateTime"</a:t>
            </a:r>
            <a:br>
              <a:rPr lang="en-US">
                <a:solidFill>
                  <a:srgbClr val="000000"/>
                </a:solidFill>
                <a:highlight>
                  <a:srgbClr val="FFFFFF"/>
                </a:highlight>
              </a:rPr>
            </a:br>
            <a:r>
              <a:rPr lang="en-US">
                <a:solidFill>
                  <a:srgbClr val="F5844C"/>
                </a:solidFill>
                <a:highlight>
                  <a:srgbClr val="FFFFFF"/>
                </a:highlight>
              </a:rPr>
              <a:t>            dfdl:lengthKind</a:t>
            </a:r>
            <a:r>
              <a:rPr lang="en-US">
                <a:solidFill>
                  <a:srgbClr val="FF8040"/>
                </a:solidFill>
                <a:highlight>
                  <a:srgbClr val="FFFFFF"/>
                </a:highlight>
              </a:rPr>
              <a:t>=</a:t>
            </a:r>
            <a:r>
              <a:rPr lang="en-US">
                <a:solidFill>
                  <a:srgbClr val="993300"/>
                </a:solidFill>
                <a:highlight>
                  <a:srgbClr val="FFFFFF"/>
                </a:highlight>
              </a:rPr>
              <a:t>"explicit"</a:t>
            </a:r>
            <a:r>
              <a:rPr lang="en-US">
                <a:solidFill>
                  <a:srgbClr val="F5844C"/>
                </a:solidFill>
                <a:highlight>
                  <a:srgbClr val="FFFFFF"/>
                </a:highlight>
              </a:rPr>
              <a:t> dfdl:length</a:t>
            </a:r>
            <a:r>
              <a:rPr lang="en-US">
                <a:solidFill>
                  <a:srgbClr val="FF8040"/>
                </a:solidFill>
                <a:highlight>
                  <a:srgbClr val="FFFFFF"/>
                </a:highlight>
              </a:rPr>
              <a:t>=</a:t>
            </a:r>
            <a:r>
              <a:rPr lang="en-US">
                <a:solidFill>
                  <a:srgbClr val="993300"/>
                </a:solidFill>
                <a:highlight>
                  <a:srgbClr val="FFFFFF"/>
                </a:highlight>
              </a:rPr>
              <a:t>"4"</a:t>
            </a:r>
            <a:r>
              <a:rPr lang="en-US">
                <a:solidFill>
                  <a:srgbClr val="F5844C"/>
                </a:solidFill>
                <a:highlight>
                  <a:srgbClr val="FFFFFF"/>
                </a:highlight>
              </a:rPr>
              <a:t> dfdl:binaryCalendarRep</a:t>
            </a:r>
            <a:r>
              <a:rPr lang="en-US">
                <a:solidFill>
                  <a:srgbClr val="FF8040"/>
                </a:solidFill>
                <a:highlight>
                  <a:srgbClr val="FFFFFF"/>
                </a:highlight>
              </a:rPr>
              <a:t>=</a:t>
            </a:r>
            <a:r>
              <a:rPr lang="en-US">
                <a:solidFill>
                  <a:srgbClr val="993300"/>
                </a:solidFill>
                <a:highlight>
                  <a:srgbClr val="FFFFFF"/>
                </a:highlight>
              </a:rPr>
              <a:t>"binarySeconds"</a:t>
            </a:r>
            <a:br>
              <a:rPr lang="en-US">
                <a:solidFill>
                  <a:srgbClr val="000000"/>
                </a:solidFill>
                <a:highlight>
                  <a:srgbClr val="FFFFFF"/>
                </a:highlight>
              </a:rPr>
            </a:br>
            <a:r>
              <a:rPr lang="en-US">
                <a:solidFill>
                  <a:srgbClr val="F5844C"/>
                </a:solidFill>
                <a:highlight>
                  <a:srgbClr val="FFFFFF"/>
                </a:highlight>
              </a:rPr>
              <a:t>            dfdl:lengthUnits</a:t>
            </a:r>
            <a:r>
              <a:rPr lang="en-US">
                <a:solidFill>
                  <a:srgbClr val="FF8040"/>
                </a:solidFill>
                <a:highlight>
                  <a:srgbClr val="FFFFFF"/>
                </a:highlight>
              </a:rPr>
              <a:t>=</a:t>
            </a:r>
            <a:r>
              <a:rPr lang="en-US">
                <a:solidFill>
                  <a:srgbClr val="993300"/>
                </a:solidFill>
                <a:highlight>
                  <a:srgbClr val="FFFFFF"/>
                </a:highlight>
              </a:rPr>
              <a:t>"bytes"</a:t>
            </a:r>
            <a:r>
              <a:rPr lang="en-US">
                <a:solidFill>
                  <a:srgbClr val="F5844C"/>
                </a:solidFill>
                <a:highlight>
                  <a:srgbClr val="FFFFFF"/>
                </a:highlight>
              </a:rPr>
              <a:t> dfdl:binaryCalendarEpoch</a:t>
            </a:r>
            <a:r>
              <a:rPr lang="en-US">
                <a:solidFill>
                  <a:srgbClr val="FF8040"/>
                </a:solidFill>
                <a:highlight>
                  <a:srgbClr val="FFFFFF"/>
                </a:highlight>
              </a:rPr>
              <a:t>=</a:t>
            </a:r>
            <a:r>
              <a:rPr lang="en-US">
                <a:solidFill>
                  <a:srgbClr val="993300"/>
                </a:solidFill>
                <a:highlight>
                  <a:srgbClr val="FFFFFF"/>
                </a:highlight>
              </a:rPr>
              <a:t>"1970-01-01T00:00:00"</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"{xs:dateTime(fn:concat(../Date,'-01-01T00:00:00'))}"</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5" name="Speech Bubble: Rectangle 4">
            <a:extLst>
              <a:ext uri="{FF2B5EF4-FFF2-40B4-BE49-F238E27FC236}">
                <a16:creationId xmlns:a16="http://schemas.microsoft.com/office/drawing/2014/main" id="{0485F24E-3FB0-4A5B-BF59-EF97891A8BDA}"/>
              </a:ext>
            </a:extLst>
          </p:cNvPr>
          <p:cNvSpPr/>
          <p:nvPr/>
        </p:nvSpPr>
        <p:spPr>
          <a:xfrm>
            <a:off x="2960176" y="96984"/>
            <a:ext cx="6090834" cy="1111884"/>
          </a:xfrm>
          <a:prstGeom prst="wedgeRectCallout">
            <a:avLst>
              <a:gd name="adj1" fmla="val -37444"/>
              <a:gd name="adj2" fmla="val 108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This is what gets displayed in the XML. The element’s value is just the year portion of the datetime value.</a:t>
            </a:r>
          </a:p>
        </p:txBody>
      </p:sp>
    </p:spTree>
    <p:extLst>
      <p:ext uri="{BB962C8B-B14F-4D97-AF65-F5344CB8AC3E}">
        <p14:creationId xmlns:p14="http://schemas.microsoft.com/office/powerpoint/2010/main" val="42564522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D49988-9CEC-4315-9DB9-5E3898D3F6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8892B3C6-349C-4AB2-86D9-7FA0D7C4DBAE}"/>
              </a:ext>
            </a:extLst>
          </p:cNvPr>
          <p:cNvSpPr/>
          <p:nvPr/>
        </p:nvSpPr>
        <p:spPr>
          <a:xfrm>
            <a:off x="2668291" y="251967"/>
            <a:ext cx="6855417" cy="6124754"/>
          </a:xfrm>
          <a:prstGeom prst="rect">
            <a:avLst/>
          </a:prstGeom>
          <a:ln>
            <a:solidFill>
              <a:schemeClr val="tx1"/>
            </a:solidFill>
          </a:ln>
        </p:spPr>
        <p:txBody>
          <a:bodyPr wrap="square">
            <a:spAutoFit/>
          </a:bodyPr>
          <a:lstStyle/>
          <a:p>
            <a:r>
              <a:rPr lang="en-US" sz="1400">
                <a:solidFill>
                  <a:srgbClr val="003296"/>
                </a:solidFill>
                <a:highlight>
                  <a:srgbClr val="FFFFFF"/>
                </a:highlight>
              </a:rPr>
              <a:t>&lt;xs:sequence</a:t>
            </a:r>
            <a:r>
              <a:rPr lang="en-US" sz="1400">
                <a:solidFill>
                  <a:srgbClr val="F5844C"/>
                </a:solidFill>
                <a:highlight>
                  <a:srgbClr val="FFFFFF"/>
                </a:highlight>
              </a:rPr>
              <a:t> dfdl:hiddenGroupRef</a:t>
            </a:r>
            <a:r>
              <a:rPr lang="en-US" sz="1400">
                <a:solidFill>
                  <a:srgbClr val="FF8040"/>
                </a:solidFill>
                <a:highlight>
                  <a:srgbClr val="FFFFFF"/>
                </a:highlight>
              </a:rPr>
              <a:t>=</a:t>
            </a:r>
            <a:r>
              <a:rPr lang="en-US" sz="1400">
                <a:solidFill>
                  <a:srgbClr val="993300"/>
                </a:solidFill>
                <a:highlight>
                  <a:srgbClr val="FFFFFF"/>
                </a:highlight>
              </a:rPr>
              <a:t>"hidden_currency_Group"</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"Currency"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dfdl:inputValueCalc</a:t>
            </a:r>
            <a:r>
              <a:rPr lang="en-US" sz="1400">
                <a:solidFill>
                  <a:srgbClr val="FF8040"/>
                </a:solidFill>
                <a:highlight>
                  <a:srgbClr val="FFFFFF"/>
                </a:highlight>
              </a:rPr>
              <a:t>=</a:t>
            </a:r>
            <a:r>
              <a:rPr lang="en-US" sz="1400">
                <a:solidFill>
                  <a:srgbClr val="993300"/>
                </a:solidFill>
                <a:highlight>
                  <a:srgbClr val="FFFFFF"/>
                </a:highlight>
              </a:rPr>
              <a:t>'{</a:t>
            </a:r>
            <a:br>
              <a:rPr lang="en-US" sz="1400">
                <a:solidFill>
                  <a:srgbClr val="000000"/>
                </a:solidFill>
                <a:highlight>
                  <a:srgbClr val="FFFFFF"/>
                </a:highlight>
              </a:rPr>
            </a:br>
            <a:r>
              <a:rPr lang="en-US" sz="1400">
                <a:solidFill>
                  <a:srgbClr val="993300"/>
                </a:solidFill>
                <a:highlight>
                  <a:srgbClr val="FFFFFF"/>
                </a:highlight>
              </a:rPr>
              <a:t>    if (../Hidden_Currency eq 971) then "Afghani" </a:t>
            </a:r>
            <a:br>
              <a:rPr lang="en-US" sz="1400">
                <a:solidFill>
                  <a:srgbClr val="000000"/>
                </a:solidFill>
                <a:highlight>
                  <a:srgbClr val="FFFFFF"/>
                </a:highlight>
              </a:rPr>
            </a:br>
            <a:r>
              <a:rPr lang="en-US" sz="1400">
                <a:solidFill>
                  <a:srgbClr val="993300"/>
                </a:solidFill>
                <a:highlight>
                  <a:srgbClr val="FFFFFF"/>
                </a:highlight>
              </a:rPr>
              <a:t>    else if (../Hidden_Currency eq 008) then "Lek"</a:t>
            </a:r>
            <a:br>
              <a:rPr lang="en-US" sz="1400">
                <a:solidFill>
                  <a:srgbClr val="000000"/>
                </a:solidFill>
                <a:highlight>
                  <a:srgbClr val="FFFFFF"/>
                </a:highlight>
              </a:rPr>
            </a:br>
            <a:r>
              <a:rPr lang="en-US" sz="1400">
                <a:solidFill>
                  <a:srgbClr val="993300"/>
                </a:solidFill>
                <a:highlight>
                  <a:srgbClr val="FFFFFF"/>
                </a:highlight>
              </a:rPr>
              <a:t>    else if (../Hidden_Currency eq 012) then "Algerian Dinar"</a:t>
            </a:r>
            <a:br>
              <a:rPr lang="en-US" sz="1400">
                <a:solidFill>
                  <a:srgbClr val="000000"/>
                </a:solidFill>
                <a:highlight>
                  <a:srgbClr val="FFFFFF"/>
                </a:highlight>
              </a:rPr>
            </a:br>
            <a:r>
              <a:rPr lang="en-US" sz="1400">
                <a:solidFill>
                  <a:srgbClr val="993300"/>
                </a:solidFill>
                <a:highlight>
                  <a:srgbClr val="FFFFFF"/>
                </a:highlight>
              </a:rPr>
              <a:t>    else if (../Hidden_Currency eq 124) then "Canadian Dollar"</a:t>
            </a:r>
            <a:br>
              <a:rPr lang="en-US" sz="1400">
                <a:solidFill>
                  <a:srgbClr val="000000"/>
                </a:solidFill>
                <a:highlight>
                  <a:srgbClr val="FFFFFF"/>
                </a:highlight>
              </a:rPr>
            </a:br>
            <a:r>
              <a:rPr lang="en-US" sz="1400">
                <a:solidFill>
                  <a:srgbClr val="993300"/>
                </a:solidFill>
                <a:highlight>
                  <a:srgbClr val="FFFFFF"/>
                </a:highlight>
              </a:rPr>
              <a:t>    else if (../Hidden_Currency eq 978) then "Euro"</a:t>
            </a:r>
            <a:br>
              <a:rPr lang="en-US" sz="1400">
                <a:solidFill>
                  <a:srgbClr val="000000"/>
                </a:solidFill>
                <a:highlight>
                  <a:srgbClr val="FFFFFF"/>
                </a:highlight>
              </a:rPr>
            </a:br>
            <a:r>
              <a:rPr lang="en-US" sz="1400">
                <a:solidFill>
                  <a:srgbClr val="993300"/>
                </a:solidFill>
                <a:highlight>
                  <a:srgbClr val="FFFFFF"/>
                </a:highlight>
              </a:rPr>
              <a:t>    else if (../Hidden_Currency eq 484) then "Mexican Peso"</a:t>
            </a:r>
            <a:br>
              <a:rPr lang="en-US" sz="1400">
                <a:solidFill>
                  <a:srgbClr val="000000"/>
                </a:solidFill>
                <a:highlight>
                  <a:srgbClr val="FFFFFF"/>
                </a:highlight>
              </a:rPr>
            </a:br>
            <a:r>
              <a:rPr lang="en-US" sz="1400">
                <a:solidFill>
                  <a:srgbClr val="993300"/>
                </a:solidFill>
                <a:highlight>
                  <a:srgbClr val="FFFFFF"/>
                </a:highlight>
              </a:rPr>
              <a:t>    else if (../Hidden_Currency eq 826) then "Pound Sterling"</a:t>
            </a:r>
            <a:br>
              <a:rPr lang="en-US" sz="1400">
                <a:solidFill>
                  <a:srgbClr val="000000"/>
                </a:solidFill>
                <a:highlight>
                  <a:srgbClr val="FFFFFF"/>
                </a:highlight>
              </a:rPr>
            </a:br>
            <a:r>
              <a:rPr lang="en-US" sz="1400">
                <a:solidFill>
                  <a:srgbClr val="993300"/>
                </a:solidFill>
                <a:highlight>
                  <a:srgbClr val="FFFFFF"/>
                </a:highlight>
              </a:rPr>
              <a:t>    else if (../Hidden_Currency eq 840) then "US Dollar"</a:t>
            </a:r>
            <a:br>
              <a:rPr lang="en-US" sz="1400">
                <a:solidFill>
                  <a:srgbClr val="000000"/>
                </a:solidFill>
                <a:highlight>
                  <a:srgbClr val="FFFFFF"/>
                </a:highlight>
              </a:rPr>
            </a:br>
            <a:r>
              <a:rPr lang="en-US" sz="1400">
                <a:solidFill>
                  <a:srgbClr val="993300"/>
                </a:solidFill>
                <a:highlight>
                  <a:srgbClr val="FFFFFF"/>
                </a:highlight>
              </a:rPr>
              <a:t>    else "Other"</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a:t>
            </a:r>
            <a:br>
              <a:rPr lang="en-US" sz="1400">
                <a:solidFill>
                  <a:srgbClr val="000000"/>
                </a:solidFill>
                <a:highlight>
                  <a:srgbClr val="FFFFFF"/>
                </a:highlight>
              </a:rPr>
            </a:br>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"hidden_currency_Group"</a:t>
            </a:r>
            <a:r>
              <a:rPr lang="en-US" sz="1400">
                <a:solidFill>
                  <a:srgbClr val="000096"/>
                </a:solidFill>
                <a:highlight>
                  <a:srgbClr val="FFFFFF"/>
                </a:highlight>
              </a:rPr>
              <a:t>&gt;</a:t>
            </a:r>
            <a:r>
              <a:rPr lang="en-US" sz="1400">
                <a:solidFill>
                  <a:srgbClr val="000000"/>
                </a:solidFill>
                <a:highlight>
                  <a:srgbClr val="FFFFFF"/>
                </a:highlight>
              </a:rPr>
              <a:t> </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"Hidden_Currency"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"unsignedint16"</a:t>
            </a:r>
            <a:r>
              <a:rPr lang="en-US" sz="1400">
                <a:solidFill>
                  <a:srgbClr val="F5844C"/>
                </a:solidFill>
                <a:highlight>
                  <a:srgbClr val="FFFFFF"/>
                </a:highlight>
              </a:rPr>
              <a:t> dfdl:outputValueCalc</a:t>
            </a:r>
            <a:r>
              <a:rPr lang="en-US" sz="1400">
                <a:solidFill>
                  <a:srgbClr val="FF8040"/>
                </a:solidFill>
                <a:highlight>
                  <a:srgbClr val="FFFFFF"/>
                </a:highlight>
              </a:rPr>
              <a:t>=</a:t>
            </a:r>
            <a:r>
              <a:rPr lang="en-US" sz="1400">
                <a:solidFill>
                  <a:srgbClr val="993300"/>
                </a:solidFill>
                <a:highlight>
                  <a:srgbClr val="FFFFFF"/>
                </a:highlight>
              </a:rPr>
              <a:t>'{ </a:t>
            </a:r>
            <a:br>
              <a:rPr lang="en-US" sz="1400">
                <a:solidFill>
                  <a:srgbClr val="000000"/>
                </a:solidFill>
                <a:highlight>
                  <a:srgbClr val="FFFFFF"/>
                </a:highlight>
              </a:rPr>
            </a:br>
            <a:r>
              <a:rPr lang="en-US" sz="1400">
                <a:solidFill>
                  <a:srgbClr val="993300"/>
                </a:solidFill>
                <a:highlight>
                  <a:srgbClr val="FFFFFF"/>
                </a:highlight>
              </a:rPr>
              <a:t>            if (../Currency eq "Afghani") then 971 </a:t>
            </a:r>
            <a:br>
              <a:rPr lang="en-US" sz="1400">
                <a:solidFill>
                  <a:srgbClr val="000000"/>
                </a:solidFill>
                <a:highlight>
                  <a:srgbClr val="FFFFFF"/>
                </a:highlight>
              </a:rPr>
            </a:br>
            <a:r>
              <a:rPr lang="en-US" sz="1400">
                <a:solidFill>
                  <a:srgbClr val="993300"/>
                </a:solidFill>
                <a:highlight>
                  <a:srgbClr val="FFFFFF"/>
                </a:highlight>
              </a:rPr>
              <a:t>            else if (../Currency eq "Lek") then 008</a:t>
            </a:r>
            <a:br>
              <a:rPr lang="en-US" sz="1400">
                <a:solidFill>
                  <a:srgbClr val="000000"/>
                </a:solidFill>
                <a:highlight>
                  <a:srgbClr val="FFFFFF"/>
                </a:highlight>
              </a:rPr>
            </a:br>
            <a:r>
              <a:rPr lang="en-US" sz="1400">
                <a:solidFill>
                  <a:srgbClr val="993300"/>
                </a:solidFill>
                <a:highlight>
                  <a:srgbClr val="FFFFFF"/>
                </a:highlight>
              </a:rPr>
              <a:t>            else if (../Currency eq "Algerian Dinar") then 012</a:t>
            </a:r>
            <a:br>
              <a:rPr lang="en-US" sz="1400">
                <a:solidFill>
                  <a:srgbClr val="000000"/>
                </a:solidFill>
                <a:highlight>
                  <a:srgbClr val="FFFFFF"/>
                </a:highlight>
              </a:rPr>
            </a:br>
            <a:r>
              <a:rPr lang="en-US" sz="1400">
                <a:solidFill>
                  <a:srgbClr val="993300"/>
                </a:solidFill>
                <a:highlight>
                  <a:srgbClr val="FFFFFF"/>
                </a:highlight>
              </a:rPr>
              <a:t>            else if (../Currency eq "Canadian Dollar") then 124</a:t>
            </a:r>
            <a:br>
              <a:rPr lang="en-US" sz="1400">
                <a:solidFill>
                  <a:srgbClr val="000000"/>
                </a:solidFill>
                <a:highlight>
                  <a:srgbClr val="FFFFFF"/>
                </a:highlight>
              </a:rPr>
            </a:br>
            <a:r>
              <a:rPr lang="en-US" sz="1400">
                <a:solidFill>
                  <a:srgbClr val="993300"/>
                </a:solidFill>
                <a:highlight>
                  <a:srgbClr val="FFFFFF"/>
                </a:highlight>
              </a:rPr>
              <a:t>            else if (../Currency eq "Euro") then 978</a:t>
            </a:r>
            <a:br>
              <a:rPr lang="en-US" sz="1400">
                <a:solidFill>
                  <a:srgbClr val="000000"/>
                </a:solidFill>
                <a:highlight>
                  <a:srgbClr val="FFFFFF"/>
                </a:highlight>
              </a:rPr>
            </a:br>
            <a:r>
              <a:rPr lang="en-US" sz="1400">
                <a:solidFill>
                  <a:srgbClr val="993300"/>
                </a:solidFill>
                <a:highlight>
                  <a:srgbClr val="FFFFFF"/>
                </a:highlight>
              </a:rPr>
              <a:t>            else if (../Currency eq "Mexican Peso") then 484</a:t>
            </a:r>
            <a:br>
              <a:rPr lang="en-US" sz="1400">
                <a:solidFill>
                  <a:srgbClr val="000000"/>
                </a:solidFill>
                <a:highlight>
                  <a:srgbClr val="FFFFFF"/>
                </a:highlight>
              </a:rPr>
            </a:br>
            <a:r>
              <a:rPr lang="en-US" sz="1400">
                <a:solidFill>
                  <a:srgbClr val="993300"/>
                </a:solidFill>
                <a:highlight>
                  <a:srgbClr val="FFFFFF"/>
                </a:highlight>
              </a:rPr>
              <a:t>            else if (../Currency eq "Pound Sterling") then 826</a:t>
            </a:r>
            <a:br>
              <a:rPr lang="en-US" sz="1400">
                <a:solidFill>
                  <a:srgbClr val="000000"/>
                </a:solidFill>
                <a:highlight>
                  <a:srgbClr val="FFFFFF"/>
                </a:highlight>
              </a:rPr>
            </a:br>
            <a:r>
              <a:rPr lang="en-US" sz="1400">
                <a:solidFill>
                  <a:srgbClr val="993300"/>
                </a:solidFill>
                <a:highlight>
                  <a:srgbClr val="FFFFFF"/>
                </a:highlight>
              </a:rPr>
              <a:t>            else if (../Currency eq "US Dollar") then 840</a:t>
            </a:r>
            <a:br>
              <a:rPr lang="en-US" sz="1400">
                <a:solidFill>
                  <a:srgbClr val="000000"/>
                </a:solidFill>
                <a:highlight>
                  <a:srgbClr val="FFFFFF"/>
                </a:highlight>
              </a:rPr>
            </a:br>
            <a:r>
              <a:rPr lang="en-US" sz="1400">
                <a:solidFill>
                  <a:srgbClr val="993300"/>
                </a:solidFill>
                <a:highlight>
                  <a:srgbClr val="FFFFFF"/>
                </a:highlight>
              </a:rPr>
              <a:t>            else 0</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&lt;/xs:group&gt;</a:t>
            </a:r>
          </a:p>
        </p:txBody>
      </p:sp>
    </p:spTree>
    <p:extLst>
      <p:ext uri="{BB962C8B-B14F-4D97-AF65-F5344CB8AC3E}">
        <p14:creationId xmlns:p14="http://schemas.microsoft.com/office/powerpoint/2010/main" val="1408674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D49988-9CEC-4315-9DB9-5E3898D3F6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8892B3C6-349C-4AB2-86D9-7FA0D7C4DBAE}"/>
              </a:ext>
            </a:extLst>
          </p:cNvPr>
          <p:cNvSpPr/>
          <p:nvPr/>
        </p:nvSpPr>
        <p:spPr>
          <a:xfrm>
            <a:off x="2668291" y="251967"/>
            <a:ext cx="6855417" cy="6124754"/>
          </a:xfrm>
          <a:prstGeom prst="rect">
            <a:avLst/>
          </a:prstGeom>
          <a:ln>
            <a:solidFill>
              <a:schemeClr val="tx1"/>
            </a:solidFill>
          </a:ln>
        </p:spPr>
        <p:txBody>
          <a:bodyPr wrap="square">
            <a:spAutoFit/>
          </a:bodyPr>
          <a:lstStyle/>
          <a:p>
            <a:r>
              <a:rPr lang="en-US" sz="1400">
                <a:solidFill>
                  <a:srgbClr val="003296"/>
                </a:solidFill>
                <a:highlight>
                  <a:srgbClr val="FFFF00"/>
                </a:highlight>
              </a:rPr>
              <a:t>&lt;xs:sequence</a:t>
            </a:r>
            <a:r>
              <a:rPr lang="en-US" sz="1400">
                <a:solidFill>
                  <a:srgbClr val="F5844C"/>
                </a:solidFill>
                <a:highlight>
                  <a:srgbClr val="FFFF00"/>
                </a:highlight>
              </a:rPr>
              <a:t> dfdl:hiddenGroupRef</a:t>
            </a:r>
            <a:r>
              <a:rPr lang="en-US" sz="1400">
                <a:solidFill>
                  <a:srgbClr val="FF8040"/>
                </a:solidFill>
                <a:highlight>
                  <a:srgbClr val="FFFF00"/>
                </a:highlight>
              </a:rPr>
              <a:t>=</a:t>
            </a:r>
            <a:r>
              <a:rPr lang="en-US" sz="1400">
                <a:solidFill>
                  <a:srgbClr val="993300"/>
                </a:solidFill>
                <a:highlight>
                  <a:srgbClr val="FFFF00"/>
                </a:highlight>
              </a:rPr>
              <a:t>"hidden_currency_Group"</a:t>
            </a:r>
            <a:r>
              <a:rPr lang="en-US" sz="1400">
                <a:solidFill>
                  <a:srgbClr val="F5844C"/>
                </a:solidFill>
                <a:highlight>
                  <a:srgbClr val="FFFF00"/>
                </a:highlight>
              </a:rPr>
              <a:t> </a:t>
            </a:r>
            <a:r>
              <a:rPr lang="en-US" sz="1400">
                <a:solidFill>
                  <a:srgbClr val="000096"/>
                </a:solidFill>
                <a:highlight>
                  <a:srgbClr val="FFFF00"/>
                </a:highlight>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"Currency"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dfdl:inputValueCalc</a:t>
            </a:r>
            <a:r>
              <a:rPr lang="en-US" sz="1400">
                <a:solidFill>
                  <a:srgbClr val="FF8040"/>
                </a:solidFill>
                <a:highlight>
                  <a:srgbClr val="FFFFFF"/>
                </a:highlight>
              </a:rPr>
              <a:t>=</a:t>
            </a:r>
            <a:r>
              <a:rPr lang="en-US" sz="1400">
                <a:solidFill>
                  <a:srgbClr val="993300"/>
                </a:solidFill>
                <a:highlight>
                  <a:srgbClr val="FFFFFF"/>
                </a:highlight>
              </a:rPr>
              <a:t>'{</a:t>
            </a:r>
            <a:br>
              <a:rPr lang="en-US" sz="1400">
                <a:solidFill>
                  <a:srgbClr val="000000"/>
                </a:solidFill>
                <a:highlight>
                  <a:srgbClr val="FFFFFF"/>
                </a:highlight>
              </a:rPr>
            </a:br>
            <a:r>
              <a:rPr lang="en-US" sz="1400">
                <a:solidFill>
                  <a:srgbClr val="993300"/>
                </a:solidFill>
                <a:highlight>
                  <a:srgbClr val="FFFFFF"/>
                </a:highlight>
              </a:rPr>
              <a:t>    if (../Hidden_Currency eq 971) then "Afghani" </a:t>
            </a:r>
            <a:br>
              <a:rPr lang="en-US" sz="1400">
                <a:solidFill>
                  <a:srgbClr val="000000"/>
                </a:solidFill>
                <a:highlight>
                  <a:srgbClr val="FFFFFF"/>
                </a:highlight>
              </a:rPr>
            </a:br>
            <a:r>
              <a:rPr lang="en-US" sz="1400">
                <a:solidFill>
                  <a:srgbClr val="993300"/>
                </a:solidFill>
                <a:highlight>
                  <a:srgbClr val="FFFFFF"/>
                </a:highlight>
              </a:rPr>
              <a:t>    else if (../Hidden_Currency eq 008) then "Lek"</a:t>
            </a:r>
            <a:br>
              <a:rPr lang="en-US" sz="1400">
                <a:solidFill>
                  <a:srgbClr val="000000"/>
                </a:solidFill>
                <a:highlight>
                  <a:srgbClr val="FFFFFF"/>
                </a:highlight>
              </a:rPr>
            </a:br>
            <a:r>
              <a:rPr lang="en-US" sz="1400">
                <a:solidFill>
                  <a:srgbClr val="993300"/>
                </a:solidFill>
                <a:highlight>
                  <a:srgbClr val="FFFFFF"/>
                </a:highlight>
              </a:rPr>
              <a:t>    else if (../Hidden_Currency eq 012) then "Algerian Dinar"</a:t>
            </a:r>
            <a:br>
              <a:rPr lang="en-US" sz="1400">
                <a:solidFill>
                  <a:srgbClr val="000000"/>
                </a:solidFill>
                <a:highlight>
                  <a:srgbClr val="FFFFFF"/>
                </a:highlight>
              </a:rPr>
            </a:br>
            <a:r>
              <a:rPr lang="en-US" sz="1400">
                <a:solidFill>
                  <a:srgbClr val="993300"/>
                </a:solidFill>
                <a:highlight>
                  <a:srgbClr val="FFFFFF"/>
                </a:highlight>
              </a:rPr>
              <a:t>    else if (../Hidden_Currency eq 124) then "Canadian Dollar"</a:t>
            </a:r>
            <a:br>
              <a:rPr lang="en-US" sz="1400">
                <a:solidFill>
                  <a:srgbClr val="000000"/>
                </a:solidFill>
                <a:highlight>
                  <a:srgbClr val="FFFFFF"/>
                </a:highlight>
              </a:rPr>
            </a:br>
            <a:r>
              <a:rPr lang="en-US" sz="1400">
                <a:solidFill>
                  <a:srgbClr val="993300"/>
                </a:solidFill>
                <a:highlight>
                  <a:srgbClr val="FFFFFF"/>
                </a:highlight>
              </a:rPr>
              <a:t>    else if (../Hidden_Currency eq 978) then "Euro"</a:t>
            </a:r>
            <a:br>
              <a:rPr lang="en-US" sz="1400">
                <a:solidFill>
                  <a:srgbClr val="000000"/>
                </a:solidFill>
                <a:highlight>
                  <a:srgbClr val="FFFFFF"/>
                </a:highlight>
              </a:rPr>
            </a:br>
            <a:r>
              <a:rPr lang="en-US" sz="1400">
                <a:solidFill>
                  <a:srgbClr val="993300"/>
                </a:solidFill>
                <a:highlight>
                  <a:srgbClr val="FFFFFF"/>
                </a:highlight>
              </a:rPr>
              <a:t>    else if (../Hidden_Currency eq 484) then "Mexican Peso"</a:t>
            </a:r>
            <a:br>
              <a:rPr lang="en-US" sz="1400">
                <a:solidFill>
                  <a:srgbClr val="000000"/>
                </a:solidFill>
                <a:highlight>
                  <a:srgbClr val="FFFFFF"/>
                </a:highlight>
              </a:rPr>
            </a:br>
            <a:r>
              <a:rPr lang="en-US" sz="1400">
                <a:solidFill>
                  <a:srgbClr val="993300"/>
                </a:solidFill>
                <a:highlight>
                  <a:srgbClr val="FFFFFF"/>
                </a:highlight>
              </a:rPr>
              <a:t>    else if (../Hidden_Currency eq 826) then "Pound Sterling"</a:t>
            </a:r>
            <a:br>
              <a:rPr lang="en-US" sz="1400">
                <a:solidFill>
                  <a:srgbClr val="000000"/>
                </a:solidFill>
                <a:highlight>
                  <a:srgbClr val="FFFFFF"/>
                </a:highlight>
              </a:rPr>
            </a:br>
            <a:r>
              <a:rPr lang="en-US" sz="1400">
                <a:solidFill>
                  <a:srgbClr val="993300"/>
                </a:solidFill>
                <a:highlight>
                  <a:srgbClr val="FFFFFF"/>
                </a:highlight>
              </a:rPr>
              <a:t>    else if (../Hidden_Currency eq 840) then "US Dollar"</a:t>
            </a:r>
            <a:br>
              <a:rPr lang="en-US" sz="1400">
                <a:solidFill>
                  <a:srgbClr val="000000"/>
                </a:solidFill>
                <a:highlight>
                  <a:srgbClr val="FFFFFF"/>
                </a:highlight>
              </a:rPr>
            </a:br>
            <a:r>
              <a:rPr lang="en-US" sz="1400">
                <a:solidFill>
                  <a:srgbClr val="993300"/>
                </a:solidFill>
                <a:highlight>
                  <a:srgbClr val="FFFFFF"/>
                </a:highlight>
              </a:rPr>
              <a:t>    else "Other"</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a:t>
            </a:r>
            <a:br>
              <a:rPr lang="en-US" sz="1400">
                <a:solidFill>
                  <a:srgbClr val="000000"/>
                </a:solidFill>
                <a:highlight>
                  <a:srgbClr val="FFFFFF"/>
                </a:highlight>
              </a:rPr>
            </a:br>
            <a:r>
              <a:rPr lang="en-US" sz="1400">
                <a:solidFill>
                  <a:srgbClr val="003296"/>
                </a:solidFill>
                <a:highlight>
                  <a:srgbClr val="FFFFFF"/>
                </a:highlight>
              </a:rPr>
              <a:t>&lt;xs:group</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"hidden_currency_Group"</a:t>
            </a:r>
            <a:r>
              <a:rPr lang="en-US" sz="1400">
                <a:solidFill>
                  <a:srgbClr val="000096"/>
                </a:solidFill>
                <a:highlight>
                  <a:srgbClr val="FFFFFF"/>
                </a:highlight>
              </a:rPr>
              <a:t>&gt;</a:t>
            </a:r>
            <a:r>
              <a:rPr lang="en-US" sz="1400">
                <a:solidFill>
                  <a:srgbClr val="000000"/>
                </a:solidFill>
                <a:highlight>
                  <a:srgbClr val="FFFFFF"/>
                </a:highlight>
              </a:rPr>
              <a:t> </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"Hidden_Currency"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"unsignedint16"</a:t>
            </a:r>
            <a:r>
              <a:rPr lang="en-US" sz="1400">
                <a:solidFill>
                  <a:srgbClr val="F5844C"/>
                </a:solidFill>
                <a:highlight>
                  <a:srgbClr val="FFFFFF"/>
                </a:highlight>
              </a:rPr>
              <a:t> dfdl:outputValueCalc</a:t>
            </a:r>
            <a:r>
              <a:rPr lang="en-US" sz="1400">
                <a:solidFill>
                  <a:srgbClr val="FF8040"/>
                </a:solidFill>
                <a:highlight>
                  <a:srgbClr val="FFFFFF"/>
                </a:highlight>
              </a:rPr>
              <a:t>=</a:t>
            </a:r>
            <a:r>
              <a:rPr lang="en-US" sz="1400">
                <a:solidFill>
                  <a:srgbClr val="993300"/>
                </a:solidFill>
                <a:highlight>
                  <a:srgbClr val="FFFFFF"/>
                </a:highlight>
              </a:rPr>
              <a:t>'{ </a:t>
            </a:r>
            <a:br>
              <a:rPr lang="en-US" sz="1400">
                <a:solidFill>
                  <a:srgbClr val="000000"/>
                </a:solidFill>
                <a:highlight>
                  <a:srgbClr val="FFFFFF"/>
                </a:highlight>
              </a:rPr>
            </a:br>
            <a:r>
              <a:rPr lang="en-US" sz="1400">
                <a:solidFill>
                  <a:srgbClr val="993300"/>
                </a:solidFill>
                <a:highlight>
                  <a:srgbClr val="FFFFFF"/>
                </a:highlight>
              </a:rPr>
              <a:t>            if (../Currency eq "Afghani") then 971 </a:t>
            </a:r>
            <a:br>
              <a:rPr lang="en-US" sz="1400">
                <a:solidFill>
                  <a:srgbClr val="000000"/>
                </a:solidFill>
                <a:highlight>
                  <a:srgbClr val="FFFFFF"/>
                </a:highlight>
              </a:rPr>
            </a:br>
            <a:r>
              <a:rPr lang="en-US" sz="1400">
                <a:solidFill>
                  <a:srgbClr val="993300"/>
                </a:solidFill>
                <a:highlight>
                  <a:srgbClr val="FFFFFF"/>
                </a:highlight>
              </a:rPr>
              <a:t>            else if (../Currency eq "Lek") then 008</a:t>
            </a:r>
            <a:br>
              <a:rPr lang="en-US" sz="1400">
                <a:solidFill>
                  <a:srgbClr val="000000"/>
                </a:solidFill>
                <a:highlight>
                  <a:srgbClr val="FFFFFF"/>
                </a:highlight>
              </a:rPr>
            </a:br>
            <a:r>
              <a:rPr lang="en-US" sz="1400">
                <a:solidFill>
                  <a:srgbClr val="993300"/>
                </a:solidFill>
                <a:highlight>
                  <a:srgbClr val="FFFFFF"/>
                </a:highlight>
              </a:rPr>
              <a:t>            else if (../Currency eq "Algerian Dinar") then 012</a:t>
            </a:r>
            <a:br>
              <a:rPr lang="en-US" sz="1400">
                <a:solidFill>
                  <a:srgbClr val="000000"/>
                </a:solidFill>
                <a:highlight>
                  <a:srgbClr val="FFFFFF"/>
                </a:highlight>
              </a:rPr>
            </a:br>
            <a:r>
              <a:rPr lang="en-US" sz="1400">
                <a:solidFill>
                  <a:srgbClr val="993300"/>
                </a:solidFill>
                <a:highlight>
                  <a:srgbClr val="FFFFFF"/>
                </a:highlight>
              </a:rPr>
              <a:t>            else if (../Currency eq "Canadian Dollar") then 124</a:t>
            </a:r>
            <a:br>
              <a:rPr lang="en-US" sz="1400">
                <a:solidFill>
                  <a:srgbClr val="000000"/>
                </a:solidFill>
                <a:highlight>
                  <a:srgbClr val="FFFFFF"/>
                </a:highlight>
              </a:rPr>
            </a:br>
            <a:r>
              <a:rPr lang="en-US" sz="1400">
                <a:solidFill>
                  <a:srgbClr val="993300"/>
                </a:solidFill>
                <a:highlight>
                  <a:srgbClr val="FFFFFF"/>
                </a:highlight>
              </a:rPr>
              <a:t>            else if (../Currency eq "Euro") then 978</a:t>
            </a:r>
            <a:br>
              <a:rPr lang="en-US" sz="1400">
                <a:solidFill>
                  <a:srgbClr val="000000"/>
                </a:solidFill>
                <a:highlight>
                  <a:srgbClr val="FFFFFF"/>
                </a:highlight>
              </a:rPr>
            </a:br>
            <a:r>
              <a:rPr lang="en-US" sz="1400">
                <a:solidFill>
                  <a:srgbClr val="993300"/>
                </a:solidFill>
                <a:highlight>
                  <a:srgbClr val="FFFFFF"/>
                </a:highlight>
              </a:rPr>
              <a:t>            else if (../Currency eq "Mexican Peso") then 484</a:t>
            </a:r>
            <a:br>
              <a:rPr lang="en-US" sz="1400">
                <a:solidFill>
                  <a:srgbClr val="000000"/>
                </a:solidFill>
                <a:highlight>
                  <a:srgbClr val="FFFFFF"/>
                </a:highlight>
              </a:rPr>
            </a:br>
            <a:r>
              <a:rPr lang="en-US" sz="1400">
                <a:solidFill>
                  <a:srgbClr val="993300"/>
                </a:solidFill>
                <a:highlight>
                  <a:srgbClr val="FFFFFF"/>
                </a:highlight>
              </a:rPr>
              <a:t>            else if (../Currency eq "Pound Sterling") then 826</a:t>
            </a:r>
            <a:br>
              <a:rPr lang="en-US" sz="1400">
                <a:solidFill>
                  <a:srgbClr val="000000"/>
                </a:solidFill>
                <a:highlight>
                  <a:srgbClr val="FFFFFF"/>
                </a:highlight>
              </a:rPr>
            </a:br>
            <a:r>
              <a:rPr lang="en-US" sz="1400">
                <a:solidFill>
                  <a:srgbClr val="993300"/>
                </a:solidFill>
                <a:highlight>
                  <a:srgbClr val="FFFFFF"/>
                </a:highlight>
              </a:rPr>
              <a:t>            else if (../Currency eq "US Dollar") then 840</a:t>
            </a:r>
            <a:br>
              <a:rPr lang="en-US" sz="1400">
                <a:solidFill>
                  <a:srgbClr val="000000"/>
                </a:solidFill>
                <a:highlight>
                  <a:srgbClr val="FFFFFF"/>
                </a:highlight>
              </a:rPr>
            </a:br>
            <a:r>
              <a:rPr lang="en-US" sz="1400">
                <a:solidFill>
                  <a:srgbClr val="993300"/>
                </a:solidFill>
                <a:highlight>
                  <a:srgbClr val="FFFFFF"/>
                </a:highlight>
              </a:rPr>
              <a:t>            else 0</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3296"/>
                </a:solidFill>
                <a:highlight>
                  <a:srgbClr val="FFFFFF"/>
                </a:highlight>
              </a:rPr>
              <a:t>&lt;/xs:group&gt;</a:t>
            </a:r>
          </a:p>
        </p:txBody>
      </p:sp>
      <p:sp>
        <p:nvSpPr>
          <p:cNvPr id="4" name="Speech Bubble: Rectangle 3">
            <a:extLst>
              <a:ext uri="{FF2B5EF4-FFF2-40B4-BE49-F238E27FC236}">
                <a16:creationId xmlns:a16="http://schemas.microsoft.com/office/drawing/2014/main" id="{8B3180E8-DDD3-4A42-AEE5-DD9CB3C2E6C6}"/>
              </a:ext>
            </a:extLst>
          </p:cNvPr>
          <p:cNvSpPr/>
          <p:nvPr/>
        </p:nvSpPr>
        <p:spPr>
          <a:xfrm>
            <a:off x="616448" y="1580827"/>
            <a:ext cx="1553315" cy="1394848"/>
          </a:xfrm>
          <a:prstGeom prst="wedgeRectCallout">
            <a:avLst>
              <a:gd name="adj1" fmla="val 84929"/>
              <a:gd name="adj2" fmla="val -12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Hide the numeric value</a:t>
            </a:r>
          </a:p>
        </p:txBody>
      </p:sp>
    </p:spTree>
    <p:extLst>
      <p:ext uri="{BB962C8B-B14F-4D97-AF65-F5344CB8AC3E}">
        <p14:creationId xmlns:p14="http://schemas.microsoft.com/office/powerpoint/2010/main" val="2038074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D49988-9CEC-4315-9DB9-5E3898D3F6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8892B3C6-349C-4AB2-86D9-7FA0D7C4DBAE}"/>
              </a:ext>
            </a:extLst>
          </p:cNvPr>
          <p:cNvSpPr/>
          <p:nvPr/>
        </p:nvSpPr>
        <p:spPr>
          <a:xfrm>
            <a:off x="2668291" y="251967"/>
            <a:ext cx="6855417" cy="6124754"/>
          </a:xfrm>
          <a:prstGeom prst="rect">
            <a:avLst/>
          </a:prstGeom>
          <a:ln>
            <a:solidFill>
              <a:schemeClr val="tx1"/>
            </a:solidFill>
          </a:ln>
        </p:spPr>
        <p:txBody>
          <a:bodyPr wrap="square">
            <a:spAutoFit/>
          </a:bodyPr>
          <a:lstStyle/>
          <a:p>
            <a:r>
              <a:rPr lang="en-US" sz="1400">
                <a:solidFill>
                  <a:srgbClr val="003296"/>
                </a:solidFill>
              </a:rPr>
              <a:t>&lt;xs:sequence</a:t>
            </a:r>
            <a:r>
              <a:rPr lang="en-US" sz="1400">
                <a:solidFill>
                  <a:srgbClr val="F5844C"/>
                </a:solidFill>
              </a:rPr>
              <a:t> dfdl:hiddenGroupRef</a:t>
            </a:r>
            <a:r>
              <a:rPr lang="en-US" sz="1400">
                <a:solidFill>
                  <a:srgbClr val="FF8040"/>
                </a:solidFill>
              </a:rPr>
              <a:t>=</a:t>
            </a:r>
            <a:r>
              <a:rPr lang="en-US" sz="1400">
                <a:solidFill>
                  <a:srgbClr val="993300"/>
                </a:solidFill>
              </a:rPr>
              <a:t>"hidden_currency_Group"</a:t>
            </a:r>
            <a:r>
              <a:rPr lang="en-US" sz="1400">
                <a:solidFill>
                  <a:srgbClr val="F5844C"/>
                </a:solidFill>
              </a:rPr>
              <a:t> </a:t>
            </a:r>
            <a:r>
              <a:rPr lang="en-US" sz="1400">
                <a:solidFill>
                  <a:srgbClr val="000096"/>
                </a:solidFill>
              </a:rPr>
              <a:t>/&gt;</a:t>
            </a:r>
            <a:br>
              <a:rPr lang="en-US" sz="1400">
                <a:solidFill>
                  <a:srgbClr val="000000"/>
                </a:solidFill>
                <a:highlight>
                  <a:srgbClr val="FFFFFF"/>
                </a:highlight>
              </a:rPr>
            </a:b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"Currency"</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dfdl:inputValueCalc</a:t>
            </a:r>
            <a:r>
              <a:rPr lang="en-US" sz="1400">
                <a:solidFill>
                  <a:srgbClr val="FF8040"/>
                </a:solidFill>
                <a:highlight>
                  <a:srgbClr val="FFFFFF"/>
                </a:highlight>
              </a:rPr>
              <a:t>=</a:t>
            </a:r>
            <a:r>
              <a:rPr lang="en-US" sz="1400">
                <a:solidFill>
                  <a:srgbClr val="993300"/>
                </a:solidFill>
                <a:highlight>
                  <a:srgbClr val="FFFFFF"/>
                </a:highlight>
              </a:rPr>
              <a:t>'{</a:t>
            </a:r>
            <a:br>
              <a:rPr lang="en-US" sz="1400">
                <a:solidFill>
                  <a:srgbClr val="000000"/>
                </a:solidFill>
                <a:highlight>
                  <a:srgbClr val="FFFFFF"/>
                </a:highlight>
              </a:rPr>
            </a:br>
            <a:r>
              <a:rPr lang="en-US" sz="1400">
                <a:solidFill>
                  <a:srgbClr val="993300"/>
                </a:solidFill>
                <a:highlight>
                  <a:srgbClr val="FFFFFF"/>
                </a:highlight>
              </a:rPr>
              <a:t>    if (../Hidden_Currency eq 971) then "Afghani" </a:t>
            </a:r>
            <a:br>
              <a:rPr lang="en-US" sz="1400">
                <a:solidFill>
                  <a:srgbClr val="000000"/>
                </a:solidFill>
                <a:highlight>
                  <a:srgbClr val="FFFFFF"/>
                </a:highlight>
              </a:rPr>
            </a:br>
            <a:r>
              <a:rPr lang="en-US" sz="1400">
                <a:solidFill>
                  <a:srgbClr val="993300"/>
                </a:solidFill>
                <a:highlight>
                  <a:srgbClr val="FFFFFF"/>
                </a:highlight>
              </a:rPr>
              <a:t>    else if (../Hidden_Currency eq 008) then "Lek"</a:t>
            </a:r>
            <a:br>
              <a:rPr lang="en-US" sz="1400">
                <a:solidFill>
                  <a:srgbClr val="000000"/>
                </a:solidFill>
                <a:highlight>
                  <a:srgbClr val="FFFFFF"/>
                </a:highlight>
              </a:rPr>
            </a:br>
            <a:r>
              <a:rPr lang="en-US" sz="1400">
                <a:solidFill>
                  <a:srgbClr val="993300"/>
                </a:solidFill>
                <a:highlight>
                  <a:srgbClr val="FFFFFF"/>
                </a:highlight>
              </a:rPr>
              <a:t>    else if (../Hidden_Currency eq 012) then "Algerian Dinar"</a:t>
            </a:r>
            <a:br>
              <a:rPr lang="en-US" sz="1400">
                <a:solidFill>
                  <a:srgbClr val="000000"/>
                </a:solidFill>
                <a:highlight>
                  <a:srgbClr val="FFFFFF"/>
                </a:highlight>
              </a:rPr>
            </a:br>
            <a:r>
              <a:rPr lang="en-US" sz="1400">
                <a:solidFill>
                  <a:srgbClr val="993300"/>
                </a:solidFill>
                <a:highlight>
                  <a:srgbClr val="FFFFFF"/>
                </a:highlight>
              </a:rPr>
              <a:t>    else if (../Hidden_Currency eq 124) then "Canadian Dollar"</a:t>
            </a:r>
            <a:br>
              <a:rPr lang="en-US" sz="1400">
                <a:solidFill>
                  <a:srgbClr val="000000"/>
                </a:solidFill>
                <a:highlight>
                  <a:srgbClr val="FFFFFF"/>
                </a:highlight>
              </a:rPr>
            </a:br>
            <a:r>
              <a:rPr lang="en-US" sz="1400">
                <a:solidFill>
                  <a:srgbClr val="993300"/>
                </a:solidFill>
                <a:highlight>
                  <a:srgbClr val="FFFFFF"/>
                </a:highlight>
              </a:rPr>
              <a:t>    else if (../Hidden_Currency eq 978) then "Euro"</a:t>
            </a:r>
            <a:br>
              <a:rPr lang="en-US" sz="1400">
                <a:solidFill>
                  <a:srgbClr val="000000"/>
                </a:solidFill>
                <a:highlight>
                  <a:srgbClr val="FFFFFF"/>
                </a:highlight>
              </a:rPr>
            </a:br>
            <a:r>
              <a:rPr lang="en-US" sz="1400">
                <a:solidFill>
                  <a:srgbClr val="993300"/>
                </a:solidFill>
                <a:highlight>
                  <a:srgbClr val="FFFFFF"/>
                </a:highlight>
              </a:rPr>
              <a:t>    else if (../Hidden_Currency eq 484) then "Mexican Peso"</a:t>
            </a:r>
            <a:br>
              <a:rPr lang="en-US" sz="1400">
                <a:solidFill>
                  <a:srgbClr val="000000"/>
                </a:solidFill>
                <a:highlight>
                  <a:srgbClr val="FFFFFF"/>
                </a:highlight>
              </a:rPr>
            </a:br>
            <a:r>
              <a:rPr lang="en-US" sz="1400">
                <a:solidFill>
                  <a:srgbClr val="993300"/>
                </a:solidFill>
                <a:highlight>
                  <a:srgbClr val="FFFFFF"/>
                </a:highlight>
              </a:rPr>
              <a:t>    else if (../Hidden_Currency eq 826) then "Pound Sterling"</a:t>
            </a:r>
            <a:br>
              <a:rPr lang="en-US" sz="1400">
                <a:solidFill>
                  <a:srgbClr val="000000"/>
                </a:solidFill>
                <a:highlight>
                  <a:srgbClr val="FFFFFF"/>
                </a:highlight>
              </a:rPr>
            </a:br>
            <a:r>
              <a:rPr lang="en-US" sz="1400">
                <a:solidFill>
                  <a:srgbClr val="993300"/>
                </a:solidFill>
                <a:highlight>
                  <a:srgbClr val="FFFFFF"/>
                </a:highlight>
              </a:rPr>
              <a:t>    else if (../Hidden_Currency eq 840) then "US Dollar"</a:t>
            </a:r>
            <a:br>
              <a:rPr lang="en-US" sz="1400">
                <a:solidFill>
                  <a:srgbClr val="000000"/>
                </a:solidFill>
                <a:highlight>
                  <a:srgbClr val="FFFFFF"/>
                </a:highlight>
              </a:rPr>
            </a:br>
            <a:r>
              <a:rPr lang="en-US" sz="1400">
                <a:solidFill>
                  <a:srgbClr val="993300"/>
                </a:solidFill>
                <a:highlight>
                  <a:srgbClr val="FFFFFF"/>
                </a:highlight>
              </a:rPr>
              <a:t>    else "Other"</a:t>
            </a:r>
            <a:br>
              <a:rPr lang="en-US" sz="1400">
                <a:solidFill>
                  <a:srgbClr val="000000"/>
                </a:solidFill>
                <a:highlight>
                  <a:srgbClr val="FFFFFF"/>
                </a:highlight>
              </a:rPr>
            </a:br>
            <a:r>
              <a:rPr lang="en-US" sz="1400">
                <a:solidFill>
                  <a:srgbClr val="993300"/>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a:t>
            </a:r>
            <a:br>
              <a:rPr lang="en-US" sz="1400">
                <a:solidFill>
                  <a:srgbClr val="000000"/>
                </a:solidFill>
                <a:highlight>
                  <a:srgbClr val="FFFFFF"/>
                </a:highlight>
              </a:rPr>
            </a:br>
            <a:r>
              <a:rPr lang="en-US" sz="1400">
                <a:solidFill>
                  <a:srgbClr val="003296"/>
                </a:solidFill>
                <a:highlight>
                  <a:srgbClr val="FFFF00"/>
                </a:highlight>
              </a:rPr>
              <a:t>&lt;xs:group</a:t>
            </a:r>
            <a:r>
              <a:rPr lang="en-US" sz="1400">
                <a:solidFill>
                  <a:srgbClr val="F5844C"/>
                </a:solidFill>
                <a:highlight>
                  <a:srgbClr val="FFFF00"/>
                </a:highlight>
              </a:rPr>
              <a:t> name</a:t>
            </a:r>
            <a:r>
              <a:rPr lang="en-US" sz="1400">
                <a:solidFill>
                  <a:srgbClr val="FF8040"/>
                </a:solidFill>
                <a:highlight>
                  <a:srgbClr val="FFFF00"/>
                </a:highlight>
              </a:rPr>
              <a:t>=</a:t>
            </a:r>
            <a:r>
              <a:rPr lang="en-US" sz="1400">
                <a:solidFill>
                  <a:srgbClr val="993300"/>
                </a:solidFill>
                <a:highlight>
                  <a:srgbClr val="FFFF00"/>
                </a:highlight>
              </a:rPr>
              <a:t>"hidden_currency_Group"</a:t>
            </a:r>
            <a:r>
              <a:rPr lang="en-US" sz="1400">
                <a:solidFill>
                  <a:srgbClr val="000096"/>
                </a:solidFill>
                <a:highlight>
                  <a:srgbClr val="FFFF00"/>
                </a:highlight>
              </a:rPr>
              <a:t>&gt;</a:t>
            </a:r>
            <a:r>
              <a:rPr lang="en-US" sz="1400">
                <a:solidFill>
                  <a:srgbClr val="000000"/>
                </a:solidFill>
                <a:highlight>
                  <a:srgbClr val="FFFF00"/>
                </a:highlight>
              </a:rPr>
              <a:t> </a:t>
            </a:r>
            <a:br>
              <a:rPr lang="en-US" sz="1400">
                <a:solidFill>
                  <a:srgbClr val="000000"/>
                </a:solidFill>
                <a:highlight>
                  <a:srgbClr val="FFFF00"/>
                </a:highlight>
              </a:rPr>
            </a:br>
            <a:r>
              <a:rPr lang="en-US" sz="1400">
                <a:solidFill>
                  <a:srgbClr val="000000"/>
                </a:solidFill>
                <a:highlight>
                  <a:srgbClr val="FFFF00"/>
                </a:highlight>
              </a:rPr>
              <a:t>    </a:t>
            </a:r>
            <a:r>
              <a:rPr lang="en-US" sz="1400">
                <a:solidFill>
                  <a:srgbClr val="003296"/>
                </a:solidFill>
                <a:highlight>
                  <a:srgbClr val="FFFF00"/>
                </a:highlight>
              </a:rPr>
              <a:t>&lt;xs:sequence&gt;</a:t>
            </a:r>
            <a:br>
              <a:rPr lang="en-US" sz="1400">
                <a:solidFill>
                  <a:srgbClr val="000000"/>
                </a:solidFill>
                <a:highlight>
                  <a:srgbClr val="FFFF00"/>
                </a:highlight>
              </a:rPr>
            </a:br>
            <a:r>
              <a:rPr lang="en-US" sz="1400">
                <a:solidFill>
                  <a:srgbClr val="000000"/>
                </a:solidFill>
                <a:highlight>
                  <a:srgbClr val="FFFF00"/>
                </a:highlight>
              </a:rPr>
              <a:t>        </a:t>
            </a:r>
            <a:r>
              <a:rPr lang="en-US" sz="1400">
                <a:solidFill>
                  <a:srgbClr val="003296"/>
                </a:solidFill>
                <a:highlight>
                  <a:srgbClr val="FFFF00"/>
                </a:highlight>
              </a:rPr>
              <a:t>&lt;xs:element</a:t>
            </a:r>
            <a:r>
              <a:rPr lang="en-US" sz="1400">
                <a:solidFill>
                  <a:srgbClr val="F5844C"/>
                </a:solidFill>
                <a:highlight>
                  <a:srgbClr val="FFFF00"/>
                </a:highlight>
              </a:rPr>
              <a:t> name</a:t>
            </a:r>
            <a:r>
              <a:rPr lang="en-US" sz="1400">
                <a:solidFill>
                  <a:srgbClr val="FF8040"/>
                </a:solidFill>
                <a:highlight>
                  <a:srgbClr val="FFFF00"/>
                </a:highlight>
              </a:rPr>
              <a:t>=</a:t>
            </a:r>
            <a:r>
              <a:rPr lang="en-US" sz="1400">
                <a:solidFill>
                  <a:srgbClr val="993300"/>
                </a:solidFill>
                <a:highlight>
                  <a:srgbClr val="FFFF00"/>
                </a:highlight>
              </a:rPr>
              <a:t>"Hidden_Currency"</a:t>
            </a:r>
            <a:r>
              <a:rPr lang="en-US" sz="1400">
                <a:solidFill>
                  <a:srgbClr val="F5844C"/>
                </a:solidFill>
                <a:highlight>
                  <a:srgbClr val="FFFF00"/>
                </a:highlight>
              </a:rPr>
              <a:t> type</a:t>
            </a:r>
            <a:r>
              <a:rPr lang="en-US" sz="1400">
                <a:solidFill>
                  <a:srgbClr val="FF8040"/>
                </a:solidFill>
                <a:highlight>
                  <a:srgbClr val="FFFF00"/>
                </a:highlight>
              </a:rPr>
              <a:t>=</a:t>
            </a:r>
            <a:r>
              <a:rPr lang="en-US" sz="1400">
                <a:solidFill>
                  <a:srgbClr val="993300"/>
                </a:solidFill>
                <a:highlight>
                  <a:srgbClr val="FFFF00"/>
                </a:highlight>
              </a:rPr>
              <a:t>"unsignedint16"</a:t>
            </a:r>
            <a:r>
              <a:rPr lang="en-US" sz="1400">
                <a:solidFill>
                  <a:srgbClr val="F5844C"/>
                </a:solidFill>
                <a:highlight>
                  <a:srgbClr val="FFFF00"/>
                </a:highlight>
              </a:rPr>
              <a:t> dfdl:outputValueCalc</a:t>
            </a:r>
            <a:r>
              <a:rPr lang="en-US" sz="1400">
                <a:solidFill>
                  <a:srgbClr val="FF8040"/>
                </a:solidFill>
                <a:highlight>
                  <a:srgbClr val="FFFF00"/>
                </a:highlight>
              </a:rPr>
              <a:t>=</a:t>
            </a:r>
            <a:r>
              <a:rPr lang="en-US" sz="1400">
                <a:solidFill>
                  <a:srgbClr val="993300"/>
                </a:solidFill>
                <a:highlight>
                  <a:srgbClr val="FFFF00"/>
                </a:highlight>
              </a:rPr>
              <a:t>'{ </a:t>
            </a:r>
            <a:br>
              <a:rPr lang="en-US" sz="1400">
                <a:solidFill>
                  <a:srgbClr val="000000"/>
                </a:solidFill>
                <a:highlight>
                  <a:srgbClr val="FFFF00"/>
                </a:highlight>
              </a:rPr>
            </a:br>
            <a:r>
              <a:rPr lang="en-US" sz="1400">
                <a:solidFill>
                  <a:srgbClr val="993300"/>
                </a:solidFill>
                <a:highlight>
                  <a:srgbClr val="FFFF00"/>
                </a:highlight>
              </a:rPr>
              <a:t>            if (../Currency eq "Afghani") then 971 </a:t>
            </a:r>
            <a:br>
              <a:rPr lang="en-US" sz="1400">
                <a:solidFill>
                  <a:srgbClr val="000000"/>
                </a:solidFill>
                <a:highlight>
                  <a:srgbClr val="FFFF00"/>
                </a:highlight>
              </a:rPr>
            </a:br>
            <a:r>
              <a:rPr lang="en-US" sz="1400">
                <a:solidFill>
                  <a:srgbClr val="993300"/>
                </a:solidFill>
                <a:highlight>
                  <a:srgbClr val="FFFF00"/>
                </a:highlight>
              </a:rPr>
              <a:t>            else if (../Currency eq "Lek") then 008</a:t>
            </a:r>
            <a:br>
              <a:rPr lang="en-US" sz="1400">
                <a:solidFill>
                  <a:srgbClr val="000000"/>
                </a:solidFill>
                <a:highlight>
                  <a:srgbClr val="FFFF00"/>
                </a:highlight>
              </a:rPr>
            </a:br>
            <a:r>
              <a:rPr lang="en-US" sz="1400">
                <a:solidFill>
                  <a:srgbClr val="993300"/>
                </a:solidFill>
                <a:highlight>
                  <a:srgbClr val="FFFF00"/>
                </a:highlight>
              </a:rPr>
              <a:t>            else if (../Currency eq "Algerian Dinar") then 012</a:t>
            </a:r>
            <a:br>
              <a:rPr lang="en-US" sz="1400">
                <a:solidFill>
                  <a:srgbClr val="000000"/>
                </a:solidFill>
                <a:highlight>
                  <a:srgbClr val="FFFF00"/>
                </a:highlight>
              </a:rPr>
            </a:br>
            <a:r>
              <a:rPr lang="en-US" sz="1400">
                <a:solidFill>
                  <a:srgbClr val="993300"/>
                </a:solidFill>
                <a:highlight>
                  <a:srgbClr val="FFFF00"/>
                </a:highlight>
              </a:rPr>
              <a:t>            else if (../Currency eq "Canadian Dollar") then 124</a:t>
            </a:r>
            <a:br>
              <a:rPr lang="en-US" sz="1400">
                <a:solidFill>
                  <a:srgbClr val="000000"/>
                </a:solidFill>
                <a:highlight>
                  <a:srgbClr val="FFFF00"/>
                </a:highlight>
              </a:rPr>
            </a:br>
            <a:r>
              <a:rPr lang="en-US" sz="1400">
                <a:solidFill>
                  <a:srgbClr val="993300"/>
                </a:solidFill>
                <a:highlight>
                  <a:srgbClr val="FFFF00"/>
                </a:highlight>
              </a:rPr>
              <a:t>            else if (../Currency eq "Euro") then 978</a:t>
            </a:r>
            <a:br>
              <a:rPr lang="en-US" sz="1400">
                <a:solidFill>
                  <a:srgbClr val="000000"/>
                </a:solidFill>
                <a:highlight>
                  <a:srgbClr val="FFFF00"/>
                </a:highlight>
              </a:rPr>
            </a:br>
            <a:r>
              <a:rPr lang="en-US" sz="1400">
                <a:solidFill>
                  <a:srgbClr val="993300"/>
                </a:solidFill>
                <a:highlight>
                  <a:srgbClr val="FFFF00"/>
                </a:highlight>
              </a:rPr>
              <a:t>            else if (../Currency eq "Mexican Peso") then 484</a:t>
            </a:r>
            <a:br>
              <a:rPr lang="en-US" sz="1400">
                <a:solidFill>
                  <a:srgbClr val="000000"/>
                </a:solidFill>
                <a:highlight>
                  <a:srgbClr val="FFFF00"/>
                </a:highlight>
              </a:rPr>
            </a:br>
            <a:r>
              <a:rPr lang="en-US" sz="1400">
                <a:solidFill>
                  <a:srgbClr val="993300"/>
                </a:solidFill>
                <a:highlight>
                  <a:srgbClr val="FFFF00"/>
                </a:highlight>
              </a:rPr>
              <a:t>            else if (../Currency eq "Pound Sterling") then 826</a:t>
            </a:r>
            <a:br>
              <a:rPr lang="en-US" sz="1400">
                <a:solidFill>
                  <a:srgbClr val="000000"/>
                </a:solidFill>
                <a:highlight>
                  <a:srgbClr val="FFFF00"/>
                </a:highlight>
              </a:rPr>
            </a:br>
            <a:r>
              <a:rPr lang="en-US" sz="1400">
                <a:solidFill>
                  <a:srgbClr val="993300"/>
                </a:solidFill>
                <a:highlight>
                  <a:srgbClr val="FFFF00"/>
                </a:highlight>
              </a:rPr>
              <a:t>            else if (../Currency eq "US Dollar") then 840</a:t>
            </a:r>
            <a:br>
              <a:rPr lang="en-US" sz="1400">
                <a:solidFill>
                  <a:srgbClr val="000000"/>
                </a:solidFill>
                <a:highlight>
                  <a:srgbClr val="FFFF00"/>
                </a:highlight>
              </a:rPr>
            </a:br>
            <a:r>
              <a:rPr lang="en-US" sz="1400">
                <a:solidFill>
                  <a:srgbClr val="993300"/>
                </a:solidFill>
                <a:highlight>
                  <a:srgbClr val="FFFF00"/>
                </a:highlight>
              </a:rPr>
              <a:t>            else 0</a:t>
            </a:r>
            <a:br>
              <a:rPr lang="en-US" sz="1400">
                <a:solidFill>
                  <a:srgbClr val="000000"/>
                </a:solidFill>
                <a:highlight>
                  <a:srgbClr val="FFFF00"/>
                </a:highlight>
              </a:rPr>
            </a:br>
            <a:r>
              <a:rPr lang="en-US" sz="1400">
                <a:solidFill>
                  <a:srgbClr val="993300"/>
                </a:solidFill>
                <a:highlight>
                  <a:srgbClr val="FFFF00"/>
                </a:highlight>
              </a:rPr>
              <a:t>            }'</a:t>
            </a:r>
            <a:r>
              <a:rPr lang="en-US" sz="1400">
                <a:solidFill>
                  <a:srgbClr val="F5844C"/>
                </a:solidFill>
                <a:highlight>
                  <a:srgbClr val="FFFF00"/>
                </a:highlight>
              </a:rPr>
              <a:t> </a:t>
            </a:r>
            <a:r>
              <a:rPr lang="en-US" sz="1400">
                <a:solidFill>
                  <a:srgbClr val="000096"/>
                </a:solidFill>
                <a:highlight>
                  <a:srgbClr val="FFFF00"/>
                </a:highlight>
              </a:rPr>
              <a:t>/&gt;</a:t>
            </a:r>
            <a:br>
              <a:rPr lang="en-US" sz="1400">
                <a:solidFill>
                  <a:srgbClr val="000000"/>
                </a:solidFill>
                <a:highlight>
                  <a:srgbClr val="FFFF00"/>
                </a:highlight>
              </a:rPr>
            </a:br>
            <a:r>
              <a:rPr lang="en-US" sz="1400">
                <a:solidFill>
                  <a:srgbClr val="000000"/>
                </a:solidFill>
                <a:highlight>
                  <a:srgbClr val="FFFF00"/>
                </a:highlight>
              </a:rPr>
              <a:t>    </a:t>
            </a:r>
            <a:r>
              <a:rPr lang="en-US" sz="1400">
                <a:solidFill>
                  <a:srgbClr val="003296"/>
                </a:solidFill>
                <a:highlight>
                  <a:srgbClr val="FFFF00"/>
                </a:highlight>
              </a:rPr>
              <a:t>&lt;/xs:sequence&gt;</a:t>
            </a:r>
            <a:br>
              <a:rPr lang="en-US" sz="1400">
                <a:solidFill>
                  <a:srgbClr val="000000"/>
                </a:solidFill>
                <a:highlight>
                  <a:srgbClr val="FFFF00"/>
                </a:highlight>
              </a:rPr>
            </a:br>
            <a:r>
              <a:rPr lang="en-US" sz="1400">
                <a:solidFill>
                  <a:srgbClr val="003296"/>
                </a:solidFill>
                <a:highlight>
                  <a:srgbClr val="FFFF00"/>
                </a:highlight>
              </a:rPr>
              <a:t>&lt;/xs:group&gt;</a:t>
            </a:r>
          </a:p>
        </p:txBody>
      </p:sp>
      <p:sp>
        <p:nvSpPr>
          <p:cNvPr id="4" name="Speech Bubble: Rectangle 3">
            <a:extLst>
              <a:ext uri="{FF2B5EF4-FFF2-40B4-BE49-F238E27FC236}">
                <a16:creationId xmlns:a16="http://schemas.microsoft.com/office/drawing/2014/main" id="{8B3180E8-DDD3-4A42-AEE5-DD9CB3C2E6C6}"/>
              </a:ext>
            </a:extLst>
          </p:cNvPr>
          <p:cNvSpPr/>
          <p:nvPr/>
        </p:nvSpPr>
        <p:spPr>
          <a:xfrm>
            <a:off x="616448" y="1580827"/>
            <a:ext cx="1553315" cy="1704814"/>
          </a:xfrm>
          <a:prstGeom prst="wedgeRectCallout">
            <a:avLst>
              <a:gd name="adj1" fmla="val 84929"/>
              <a:gd name="adj2" fmla="val 4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This hidden group interprets the input as a 16-bit unsigned integer</a:t>
            </a:r>
          </a:p>
        </p:txBody>
      </p:sp>
    </p:spTree>
    <p:extLst>
      <p:ext uri="{BB962C8B-B14F-4D97-AF65-F5344CB8AC3E}">
        <p14:creationId xmlns:p14="http://schemas.microsoft.com/office/powerpoint/2010/main" val="16511921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D49988-9CEC-4315-9DB9-5E3898D3F6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8892B3C6-349C-4AB2-86D9-7FA0D7C4DBAE}"/>
              </a:ext>
            </a:extLst>
          </p:cNvPr>
          <p:cNvSpPr/>
          <p:nvPr/>
        </p:nvSpPr>
        <p:spPr>
          <a:xfrm>
            <a:off x="2668291" y="251967"/>
            <a:ext cx="6855417" cy="6124754"/>
          </a:xfrm>
          <a:prstGeom prst="rect">
            <a:avLst/>
          </a:prstGeom>
          <a:ln>
            <a:solidFill>
              <a:schemeClr val="tx1"/>
            </a:solidFill>
          </a:ln>
        </p:spPr>
        <p:txBody>
          <a:bodyPr wrap="square">
            <a:spAutoFit/>
          </a:bodyPr>
          <a:lstStyle/>
          <a:p>
            <a:r>
              <a:rPr lang="en-US" sz="1400">
                <a:solidFill>
                  <a:srgbClr val="003296"/>
                </a:solidFill>
              </a:rPr>
              <a:t>&lt;xs:sequence</a:t>
            </a:r>
            <a:r>
              <a:rPr lang="en-US" sz="1400">
                <a:solidFill>
                  <a:srgbClr val="F5844C"/>
                </a:solidFill>
              </a:rPr>
              <a:t> dfdl:hiddenGroupRef</a:t>
            </a:r>
            <a:r>
              <a:rPr lang="en-US" sz="1400">
                <a:solidFill>
                  <a:srgbClr val="FF8040"/>
                </a:solidFill>
              </a:rPr>
              <a:t>=</a:t>
            </a:r>
            <a:r>
              <a:rPr lang="en-US" sz="1400">
                <a:solidFill>
                  <a:srgbClr val="993300"/>
                </a:solidFill>
              </a:rPr>
              <a:t>"hidden_currency_Group"</a:t>
            </a:r>
            <a:r>
              <a:rPr lang="en-US" sz="1400">
                <a:solidFill>
                  <a:srgbClr val="F5844C"/>
                </a:solidFill>
              </a:rPr>
              <a:t> </a:t>
            </a:r>
            <a:r>
              <a:rPr lang="en-US" sz="1400">
                <a:solidFill>
                  <a:srgbClr val="000096"/>
                </a:solidFill>
              </a:rPr>
              <a:t>/&gt;</a:t>
            </a:r>
            <a:br>
              <a:rPr lang="en-US" sz="1400">
                <a:solidFill>
                  <a:srgbClr val="000000"/>
                </a:solidFill>
                <a:highlight>
                  <a:srgbClr val="FFFFFF"/>
                </a:highlight>
              </a:rPr>
            </a:br>
            <a:r>
              <a:rPr lang="en-US" sz="1400">
                <a:solidFill>
                  <a:srgbClr val="003296"/>
                </a:solidFill>
                <a:highlight>
                  <a:srgbClr val="FFFF00"/>
                </a:highlight>
              </a:rPr>
              <a:t>&lt;xs:element</a:t>
            </a:r>
            <a:r>
              <a:rPr lang="en-US" sz="1400">
                <a:solidFill>
                  <a:srgbClr val="F5844C"/>
                </a:solidFill>
                <a:highlight>
                  <a:srgbClr val="FFFF00"/>
                </a:highlight>
              </a:rPr>
              <a:t> name</a:t>
            </a:r>
            <a:r>
              <a:rPr lang="en-US" sz="1400">
                <a:solidFill>
                  <a:srgbClr val="FF8040"/>
                </a:solidFill>
                <a:highlight>
                  <a:srgbClr val="FFFF00"/>
                </a:highlight>
              </a:rPr>
              <a:t>=</a:t>
            </a:r>
            <a:r>
              <a:rPr lang="en-US" sz="1400">
                <a:solidFill>
                  <a:srgbClr val="993300"/>
                </a:solidFill>
                <a:highlight>
                  <a:srgbClr val="FFFF00"/>
                </a:highlight>
              </a:rPr>
              <a:t>"Currency"</a:t>
            </a:r>
            <a:r>
              <a:rPr lang="en-US" sz="1400">
                <a:solidFill>
                  <a:srgbClr val="F5844C"/>
                </a:solidFill>
                <a:highlight>
                  <a:srgbClr val="FFFF00"/>
                </a:highlight>
              </a:rPr>
              <a:t> type</a:t>
            </a:r>
            <a:r>
              <a:rPr lang="en-US" sz="1400">
                <a:solidFill>
                  <a:srgbClr val="FF8040"/>
                </a:solidFill>
                <a:highlight>
                  <a:srgbClr val="FFFF00"/>
                </a:highlight>
              </a:rPr>
              <a:t>=</a:t>
            </a:r>
            <a:r>
              <a:rPr lang="en-US" sz="1400">
                <a:solidFill>
                  <a:srgbClr val="993300"/>
                </a:solidFill>
                <a:highlight>
                  <a:srgbClr val="FFFF00"/>
                </a:highlight>
              </a:rPr>
              <a:t>"xs:string"</a:t>
            </a:r>
            <a:r>
              <a:rPr lang="en-US" sz="1400">
                <a:solidFill>
                  <a:srgbClr val="F5844C"/>
                </a:solidFill>
                <a:highlight>
                  <a:srgbClr val="FFFF00"/>
                </a:highlight>
              </a:rPr>
              <a:t> dfdl:inputValueCalc</a:t>
            </a:r>
            <a:r>
              <a:rPr lang="en-US" sz="1400">
                <a:solidFill>
                  <a:srgbClr val="FF8040"/>
                </a:solidFill>
                <a:highlight>
                  <a:srgbClr val="FFFF00"/>
                </a:highlight>
              </a:rPr>
              <a:t>=</a:t>
            </a:r>
            <a:r>
              <a:rPr lang="en-US" sz="1400">
                <a:solidFill>
                  <a:srgbClr val="993300"/>
                </a:solidFill>
                <a:highlight>
                  <a:srgbClr val="FFFF00"/>
                </a:highlight>
              </a:rPr>
              <a:t>'{</a:t>
            </a:r>
            <a:br>
              <a:rPr lang="en-US" sz="1400">
                <a:solidFill>
                  <a:srgbClr val="000000"/>
                </a:solidFill>
                <a:highlight>
                  <a:srgbClr val="FFFF00"/>
                </a:highlight>
              </a:rPr>
            </a:br>
            <a:r>
              <a:rPr lang="en-US" sz="1400">
                <a:solidFill>
                  <a:srgbClr val="993300"/>
                </a:solidFill>
                <a:highlight>
                  <a:srgbClr val="FFFF00"/>
                </a:highlight>
              </a:rPr>
              <a:t>    if (../Hidden_Currency eq 971) then "Afghani" </a:t>
            </a:r>
            <a:br>
              <a:rPr lang="en-US" sz="1400">
                <a:solidFill>
                  <a:srgbClr val="000000"/>
                </a:solidFill>
                <a:highlight>
                  <a:srgbClr val="FFFF00"/>
                </a:highlight>
              </a:rPr>
            </a:br>
            <a:r>
              <a:rPr lang="en-US" sz="1400">
                <a:solidFill>
                  <a:srgbClr val="993300"/>
                </a:solidFill>
                <a:highlight>
                  <a:srgbClr val="FFFF00"/>
                </a:highlight>
              </a:rPr>
              <a:t>    else if (../Hidden_Currency eq 008) then "Lek"</a:t>
            </a:r>
            <a:br>
              <a:rPr lang="en-US" sz="1400">
                <a:solidFill>
                  <a:srgbClr val="000000"/>
                </a:solidFill>
                <a:highlight>
                  <a:srgbClr val="FFFF00"/>
                </a:highlight>
              </a:rPr>
            </a:br>
            <a:r>
              <a:rPr lang="en-US" sz="1400">
                <a:solidFill>
                  <a:srgbClr val="993300"/>
                </a:solidFill>
                <a:highlight>
                  <a:srgbClr val="FFFF00"/>
                </a:highlight>
              </a:rPr>
              <a:t>    else if (../Hidden_Currency eq 012) then "Algerian Dinar"</a:t>
            </a:r>
            <a:br>
              <a:rPr lang="en-US" sz="1400">
                <a:solidFill>
                  <a:srgbClr val="000000"/>
                </a:solidFill>
                <a:highlight>
                  <a:srgbClr val="FFFF00"/>
                </a:highlight>
              </a:rPr>
            </a:br>
            <a:r>
              <a:rPr lang="en-US" sz="1400">
                <a:solidFill>
                  <a:srgbClr val="993300"/>
                </a:solidFill>
                <a:highlight>
                  <a:srgbClr val="FFFF00"/>
                </a:highlight>
              </a:rPr>
              <a:t>    else if (../Hidden_Currency eq 124) then "Canadian Dollar"</a:t>
            </a:r>
            <a:br>
              <a:rPr lang="en-US" sz="1400">
                <a:solidFill>
                  <a:srgbClr val="000000"/>
                </a:solidFill>
                <a:highlight>
                  <a:srgbClr val="FFFF00"/>
                </a:highlight>
              </a:rPr>
            </a:br>
            <a:r>
              <a:rPr lang="en-US" sz="1400">
                <a:solidFill>
                  <a:srgbClr val="993300"/>
                </a:solidFill>
                <a:highlight>
                  <a:srgbClr val="FFFF00"/>
                </a:highlight>
              </a:rPr>
              <a:t>    else if (../Hidden_Currency eq 978) then "Euro"</a:t>
            </a:r>
            <a:br>
              <a:rPr lang="en-US" sz="1400">
                <a:solidFill>
                  <a:srgbClr val="000000"/>
                </a:solidFill>
                <a:highlight>
                  <a:srgbClr val="FFFF00"/>
                </a:highlight>
              </a:rPr>
            </a:br>
            <a:r>
              <a:rPr lang="en-US" sz="1400">
                <a:solidFill>
                  <a:srgbClr val="993300"/>
                </a:solidFill>
                <a:highlight>
                  <a:srgbClr val="FFFF00"/>
                </a:highlight>
              </a:rPr>
              <a:t>    else if (../Hidden_Currency eq 484) then "Mexican Peso"</a:t>
            </a:r>
            <a:br>
              <a:rPr lang="en-US" sz="1400">
                <a:solidFill>
                  <a:srgbClr val="000000"/>
                </a:solidFill>
                <a:highlight>
                  <a:srgbClr val="FFFF00"/>
                </a:highlight>
              </a:rPr>
            </a:br>
            <a:r>
              <a:rPr lang="en-US" sz="1400">
                <a:solidFill>
                  <a:srgbClr val="993300"/>
                </a:solidFill>
                <a:highlight>
                  <a:srgbClr val="FFFF00"/>
                </a:highlight>
              </a:rPr>
              <a:t>    else if (../Hidden_Currency eq 826) then "Pound Sterling"</a:t>
            </a:r>
            <a:br>
              <a:rPr lang="en-US" sz="1400">
                <a:solidFill>
                  <a:srgbClr val="000000"/>
                </a:solidFill>
                <a:highlight>
                  <a:srgbClr val="FFFF00"/>
                </a:highlight>
              </a:rPr>
            </a:br>
            <a:r>
              <a:rPr lang="en-US" sz="1400">
                <a:solidFill>
                  <a:srgbClr val="993300"/>
                </a:solidFill>
                <a:highlight>
                  <a:srgbClr val="FFFF00"/>
                </a:highlight>
              </a:rPr>
              <a:t>    else if (../Hidden_Currency eq 840) then "US Dollar"</a:t>
            </a:r>
            <a:br>
              <a:rPr lang="en-US" sz="1400">
                <a:solidFill>
                  <a:srgbClr val="000000"/>
                </a:solidFill>
                <a:highlight>
                  <a:srgbClr val="FFFF00"/>
                </a:highlight>
              </a:rPr>
            </a:br>
            <a:r>
              <a:rPr lang="en-US" sz="1400">
                <a:solidFill>
                  <a:srgbClr val="993300"/>
                </a:solidFill>
                <a:highlight>
                  <a:srgbClr val="FFFF00"/>
                </a:highlight>
              </a:rPr>
              <a:t>    else "Other"</a:t>
            </a:r>
            <a:br>
              <a:rPr lang="en-US" sz="1400">
                <a:solidFill>
                  <a:srgbClr val="000000"/>
                </a:solidFill>
                <a:highlight>
                  <a:srgbClr val="FFFF00"/>
                </a:highlight>
              </a:rPr>
            </a:br>
            <a:r>
              <a:rPr lang="en-US" sz="1400">
                <a:solidFill>
                  <a:srgbClr val="993300"/>
                </a:solidFill>
                <a:highlight>
                  <a:srgbClr val="FFFF00"/>
                </a:highlight>
              </a:rPr>
              <a:t>    }'</a:t>
            </a:r>
            <a:r>
              <a:rPr lang="en-US" sz="1400">
                <a:solidFill>
                  <a:srgbClr val="000096"/>
                </a:solidFill>
                <a:highlight>
                  <a:srgbClr val="FFFF00"/>
                </a:highlight>
              </a:rPr>
              <a:t>/&gt;</a:t>
            </a:r>
            <a:br>
              <a:rPr lang="en-US" sz="1400">
                <a:solidFill>
                  <a:srgbClr val="000000"/>
                </a:solidFill>
                <a:highlight>
                  <a:srgbClr val="FFFF00"/>
                </a:highlight>
              </a:rPr>
            </a:br>
            <a:r>
              <a:rPr lang="en-US" sz="1400">
                <a:solidFill>
                  <a:srgbClr val="000000"/>
                </a:solidFill>
                <a:highlight>
                  <a:srgbClr val="FFFFFF"/>
                </a:highlight>
              </a:rPr>
              <a:t>...</a:t>
            </a:r>
            <a:br>
              <a:rPr lang="en-US" sz="1400">
                <a:solidFill>
                  <a:srgbClr val="000000"/>
                </a:solidFill>
                <a:highlight>
                  <a:srgbClr val="FFFFFF"/>
                </a:highlight>
              </a:rPr>
            </a:br>
            <a:r>
              <a:rPr lang="en-US" sz="1400">
                <a:solidFill>
                  <a:srgbClr val="003296"/>
                </a:solidFill>
              </a:rPr>
              <a:t>&lt;xs:group</a:t>
            </a:r>
            <a:r>
              <a:rPr lang="en-US" sz="1400">
                <a:solidFill>
                  <a:srgbClr val="F5844C"/>
                </a:solidFill>
              </a:rPr>
              <a:t> name</a:t>
            </a:r>
            <a:r>
              <a:rPr lang="en-US" sz="1400">
                <a:solidFill>
                  <a:srgbClr val="FF8040"/>
                </a:solidFill>
              </a:rPr>
              <a:t>=</a:t>
            </a:r>
            <a:r>
              <a:rPr lang="en-US" sz="1400">
                <a:solidFill>
                  <a:srgbClr val="993300"/>
                </a:solidFill>
              </a:rPr>
              <a:t>"hidden_currency_Group"</a:t>
            </a:r>
            <a:r>
              <a:rPr lang="en-US" sz="1400">
                <a:solidFill>
                  <a:srgbClr val="000096"/>
                </a:solidFill>
              </a:rPr>
              <a:t>&gt;</a:t>
            </a:r>
            <a:r>
              <a:rPr lang="en-US" sz="1400">
                <a:solidFill>
                  <a:srgbClr val="000000"/>
                </a:solidFill>
              </a:rPr>
              <a:t> </a:t>
            </a:r>
            <a:br>
              <a:rPr lang="en-US" sz="1400">
                <a:solidFill>
                  <a:srgbClr val="000000"/>
                </a:solidFill>
              </a:rPr>
            </a:br>
            <a:r>
              <a:rPr lang="en-US" sz="1400">
                <a:solidFill>
                  <a:srgbClr val="000000"/>
                </a:solidFill>
              </a:rPr>
              <a:t>    </a:t>
            </a:r>
            <a:r>
              <a:rPr lang="en-US" sz="1400">
                <a:solidFill>
                  <a:srgbClr val="003296"/>
                </a:solidFill>
              </a:rPr>
              <a:t>&lt;xs:sequence&gt;</a:t>
            </a:r>
            <a:br>
              <a:rPr lang="en-US" sz="1400">
                <a:solidFill>
                  <a:srgbClr val="000000"/>
                </a:solidFill>
              </a:rPr>
            </a:br>
            <a:r>
              <a:rPr lang="en-US" sz="1400">
                <a:solidFill>
                  <a:srgbClr val="000000"/>
                </a:solidFill>
              </a:rPr>
              <a:t>        </a:t>
            </a:r>
            <a:r>
              <a:rPr lang="en-US" sz="1400">
                <a:solidFill>
                  <a:srgbClr val="003296"/>
                </a:solidFill>
              </a:rPr>
              <a:t>&lt;xs:element</a:t>
            </a:r>
            <a:r>
              <a:rPr lang="en-US" sz="1400">
                <a:solidFill>
                  <a:srgbClr val="F5844C"/>
                </a:solidFill>
              </a:rPr>
              <a:t> name</a:t>
            </a:r>
            <a:r>
              <a:rPr lang="en-US" sz="1400">
                <a:solidFill>
                  <a:srgbClr val="FF8040"/>
                </a:solidFill>
              </a:rPr>
              <a:t>=</a:t>
            </a:r>
            <a:r>
              <a:rPr lang="en-US" sz="1400">
                <a:solidFill>
                  <a:srgbClr val="993300"/>
                </a:solidFill>
              </a:rPr>
              <a:t>"Hidden_Currency"</a:t>
            </a:r>
            <a:r>
              <a:rPr lang="en-US" sz="1400">
                <a:solidFill>
                  <a:srgbClr val="F5844C"/>
                </a:solidFill>
              </a:rPr>
              <a:t> type</a:t>
            </a:r>
            <a:r>
              <a:rPr lang="en-US" sz="1400">
                <a:solidFill>
                  <a:srgbClr val="FF8040"/>
                </a:solidFill>
              </a:rPr>
              <a:t>=</a:t>
            </a:r>
            <a:r>
              <a:rPr lang="en-US" sz="1400">
                <a:solidFill>
                  <a:srgbClr val="993300"/>
                </a:solidFill>
              </a:rPr>
              <a:t>"unsignedint16"</a:t>
            </a:r>
            <a:r>
              <a:rPr lang="en-US" sz="1400">
                <a:solidFill>
                  <a:srgbClr val="F5844C"/>
                </a:solidFill>
              </a:rPr>
              <a:t> dfdl:outputValueCalc</a:t>
            </a:r>
            <a:r>
              <a:rPr lang="en-US" sz="1400">
                <a:solidFill>
                  <a:srgbClr val="FF8040"/>
                </a:solidFill>
              </a:rPr>
              <a:t>=</a:t>
            </a:r>
            <a:r>
              <a:rPr lang="en-US" sz="1400">
                <a:solidFill>
                  <a:srgbClr val="993300"/>
                </a:solidFill>
              </a:rPr>
              <a:t>'{ </a:t>
            </a:r>
            <a:br>
              <a:rPr lang="en-US" sz="1400">
                <a:solidFill>
                  <a:srgbClr val="000000"/>
                </a:solidFill>
              </a:rPr>
            </a:br>
            <a:r>
              <a:rPr lang="en-US" sz="1400">
                <a:solidFill>
                  <a:srgbClr val="993300"/>
                </a:solidFill>
              </a:rPr>
              <a:t>            if (../Currency eq "Afghani") then 971 </a:t>
            </a:r>
            <a:br>
              <a:rPr lang="en-US" sz="1400">
                <a:solidFill>
                  <a:srgbClr val="000000"/>
                </a:solidFill>
              </a:rPr>
            </a:br>
            <a:r>
              <a:rPr lang="en-US" sz="1400">
                <a:solidFill>
                  <a:srgbClr val="993300"/>
                </a:solidFill>
              </a:rPr>
              <a:t>            else if (../Currency eq "Lek") then 008</a:t>
            </a:r>
            <a:br>
              <a:rPr lang="en-US" sz="1400">
                <a:solidFill>
                  <a:srgbClr val="000000"/>
                </a:solidFill>
              </a:rPr>
            </a:br>
            <a:r>
              <a:rPr lang="en-US" sz="1400">
                <a:solidFill>
                  <a:srgbClr val="993300"/>
                </a:solidFill>
              </a:rPr>
              <a:t>            else if (../Currency eq "Algerian Dinar") then 012</a:t>
            </a:r>
            <a:br>
              <a:rPr lang="en-US" sz="1400">
                <a:solidFill>
                  <a:srgbClr val="000000"/>
                </a:solidFill>
              </a:rPr>
            </a:br>
            <a:r>
              <a:rPr lang="en-US" sz="1400">
                <a:solidFill>
                  <a:srgbClr val="993300"/>
                </a:solidFill>
              </a:rPr>
              <a:t>            else if (../Currency eq "Canadian Dollar") then 124</a:t>
            </a:r>
            <a:br>
              <a:rPr lang="en-US" sz="1400">
                <a:solidFill>
                  <a:srgbClr val="000000"/>
                </a:solidFill>
              </a:rPr>
            </a:br>
            <a:r>
              <a:rPr lang="en-US" sz="1400">
                <a:solidFill>
                  <a:srgbClr val="993300"/>
                </a:solidFill>
              </a:rPr>
              <a:t>            else if (../Currency eq "Euro") then 978</a:t>
            </a:r>
            <a:br>
              <a:rPr lang="en-US" sz="1400">
                <a:solidFill>
                  <a:srgbClr val="000000"/>
                </a:solidFill>
              </a:rPr>
            </a:br>
            <a:r>
              <a:rPr lang="en-US" sz="1400">
                <a:solidFill>
                  <a:srgbClr val="993300"/>
                </a:solidFill>
              </a:rPr>
              <a:t>            else if (../Currency eq "Mexican Peso") then 484</a:t>
            </a:r>
            <a:br>
              <a:rPr lang="en-US" sz="1400">
                <a:solidFill>
                  <a:srgbClr val="000000"/>
                </a:solidFill>
              </a:rPr>
            </a:br>
            <a:r>
              <a:rPr lang="en-US" sz="1400">
                <a:solidFill>
                  <a:srgbClr val="993300"/>
                </a:solidFill>
              </a:rPr>
              <a:t>            else if (../Currency eq "Pound Sterling") then 826</a:t>
            </a:r>
            <a:br>
              <a:rPr lang="en-US" sz="1400">
                <a:solidFill>
                  <a:srgbClr val="000000"/>
                </a:solidFill>
              </a:rPr>
            </a:br>
            <a:r>
              <a:rPr lang="en-US" sz="1400">
                <a:solidFill>
                  <a:srgbClr val="993300"/>
                </a:solidFill>
              </a:rPr>
              <a:t>            else if (../Currency eq "US Dollar") then 840</a:t>
            </a:r>
            <a:br>
              <a:rPr lang="en-US" sz="1400">
                <a:solidFill>
                  <a:srgbClr val="000000"/>
                </a:solidFill>
              </a:rPr>
            </a:br>
            <a:r>
              <a:rPr lang="en-US" sz="1400">
                <a:solidFill>
                  <a:srgbClr val="993300"/>
                </a:solidFill>
              </a:rPr>
              <a:t>            else 0</a:t>
            </a:r>
            <a:br>
              <a:rPr lang="en-US" sz="1400">
                <a:solidFill>
                  <a:srgbClr val="000000"/>
                </a:solidFill>
              </a:rPr>
            </a:br>
            <a:r>
              <a:rPr lang="en-US" sz="1400">
                <a:solidFill>
                  <a:srgbClr val="993300"/>
                </a:solidFill>
              </a:rPr>
              <a:t>            }'</a:t>
            </a:r>
            <a:r>
              <a:rPr lang="en-US" sz="1400">
                <a:solidFill>
                  <a:srgbClr val="F5844C"/>
                </a:solidFill>
              </a:rPr>
              <a:t> </a:t>
            </a:r>
            <a:r>
              <a:rPr lang="en-US" sz="1400">
                <a:solidFill>
                  <a:srgbClr val="000096"/>
                </a:solidFill>
              </a:rPr>
              <a:t>/&gt;</a:t>
            </a:r>
            <a:br>
              <a:rPr lang="en-US" sz="1400">
                <a:solidFill>
                  <a:srgbClr val="000000"/>
                </a:solidFill>
              </a:rPr>
            </a:br>
            <a:r>
              <a:rPr lang="en-US" sz="1400">
                <a:solidFill>
                  <a:srgbClr val="000000"/>
                </a:solidFill>
              </a:rPr>
              <a:t>    </a:t>
            </a:r>
            <a:r>
              <a:rPr lang="en-US" sz="1400">
                <a:solidFill>
                  <a:srgbClr val="003296"/>
                </a:solidFill>
              </a:rPr>
              <a:t>&lt;/xs:sequence&gt;</a:t>
            </a:r>
            <a:br>
              <a:rPr lang="en-US" sz="1400">
                <a:solidFill>
                  <a:srgbClr val="000000"/>
                </a:solidFill>
              </a:rPr>
            </a:br>
            <a:r>
              <a:rPr lang="en-US" sz="1400">
                <a:solidFill>
                  <a:srgbClr val="003296"/>
                </a:solidFill>
              </a:rPr>
              <a:t>&lt;/xs:group&gt;</a:t>
            </a:r>
          </a:p>
        </p:txBody>
      </p:sp>
      <p:sp>
        <p:nvSpPr>
          <p:cNvPr id="4" name="Speech Bubble: Rectangle 3">
            <a:extLst>
              <a:ext uri="{FF2B5EF4-FFF2-40B4-BE49-F238E27FC236}">
                <a16:creationId xmlns:a16="http://schemas.microsoft.com/office/drawing/2014/main" id="{8B3180E8-DDD3-4A42-AEE5-DD9CB3C2E6C6}"/>
              </a:ext>
            </a:extLst>
          </p:cNvPr>
          <p:cNvSpPr/>
          <p:nvPr/>
        </p:nvSpPr>
        <p:spPr>
          <a:xfrm>
            <a:off x="616448" y="1580827"/>
            <a:ext cx="1553315" cy="2324746"/>
          </a:xfrm>
          <a:prstGeom prst="wedgeRectCallout">
            <a:avLst>
              <a:gd name="adj1" fmla="val 83931"/>
              <a:gd name="adj2" fmla="val -917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This is what’s output to XML. The input number is converted into a symbolic string value.</a:t>
            </a:r>
          </a:p>
        </p:txBody>
      </p:sp>
    </p:spTree>
    <p:extLst>
      <p:ext uri="{BB962C8B-B14F-4D97-AF65-F5344CB8AC3E}">
        <p14:creationId xmlns:p14="http://schemas.microsoft.com/office/powerpoint/2010/main" val="5123596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16AD828-02CB-484B-BBE8-EF1A48C842AF}"/>
              </a:ext>
            </a:extLst>
          </p:cNvPr>
          <p:cNvSpPr/>
          <p:nvPr/>
        </p:nvSpPr>
        <p:spPr>
          <a:xfrm>
            <a:off x="2025111" y="-5417"/>
            <a:ext cx="8141776" cy="6863417"/>
          </a:xfrm>
          <a:prstGeom prst="rect">
            <a:avLst/>
          </a:prstGeom>
          <a:ln>
            <a:solidFill>
              <a:schemeClr val="tx1"/>
            </a:solidFill>
          </a:ln>
        </p:spPr>
        <p:txBody>
          <a:bodyPr wrap="square">
            <a:spAutoFit/>
          </a:bodyPr>
          <a:lstStyle/>
          <a:p>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"Books"</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"Book"</a:t>
            </a:r>
            <a:r>
              <a:rPr lang="en-US" sz="1100">
                <a:solidFill>
                  <a:srgbClr val="F5844C"/>
                </a:solidFill>
                <a:highlight>
                  <a:srgbClr val="FFFFFF"/>
                </a:highlight>
              </a:rPr>
              <a:t> maxOccurs</a:t>
            </a:r>
            <a:r>
              <a:rPr lang="en-US" sz="1100">
                <a:solidFill>
                  <a:srgbClr val="FF8040"/>
                </a:solidFill>
                <a:highlight>
                  <a:srgbClr val="FFFFFF"/>
                </a:highlight>
              </a:rPr>
              <a:t>=</a:t>
            </a:r>
            <a:r>
              <a:rPr lang="en-US" sz="1100">
                <a:solidFill>
                  <a:srgbClr val="993300"/>
                </a:solidFill>
                <a:highlight>
                  <a:srgbClr val="FFFFFF"/>
                </a:highlight>
              </a:rPr>
              <a:t>"unbounded"</a:t>
            </a:r>
            <a:r>
              <a:rPr lang="en-US" sz="1100">
                <a:solidFill>
                  <a:srgbClr val="F5844C"/>
                </a:solidFill>
                <a:highlight>
                  <a:srgbClr val="FFFFFF"/>
                </a:highlight>
              </a:rPr>
              <a:t> dfdl:occursCountKind</a:t>
            </a:r>
            <a:r>
              <a:rPr lang="en-US" sz="1100">
                <a:solidFill>
                  <a:srgbClr val="FF8040"/>
                </a:solidFill>
                <a:highlight>
                  <a:srgbClr val="FFFFFF"/>
                </a:highlight>
              </a:rPr>
              <a:t>=</a:t>
            </a:r>
            <a:r>
              <a:rPr lang="en-US" sz="1100">
                <a:solidFill>
                  <a:srgbClr val="993300"/>
                </a:solidFill>
                <a:highlight>
                  <a:srgbClr val="FFFFFF"/>
                </a:highlight>
              </a:rPr>
              <a:t>"implicit"</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00"/>
                </a:highlight>
              </a:rPr>
              <a:t>&lt;xs:element</a:t>
            </a:r>
            <a:r>
              <a:rPr lang="en-US" sz="1100">
                <a:solidFill>
                  <a:srgbClr val="F5844C"/>
                </a:solidFill>
                <a:highlight>
                  <a:srgbClr val="FFFF00"/>
                </a:highlight>
              </a:rPr>
              <a:t> name</a:t>
            </a:r>
            <a:r>
              <a:rPr lang="en-US" sz="1100">
                <a:solidFill>
                  <a:srgbClr val="FF8040"/>
                </a:solidFill>
                <a:highlight>
                  <a:srgbClr val="FFFF00"/>
                </a:highlight>
              </a:rPr>
              <a:t>=</a:t>
            </a:r>
            <a:r>
              <a:rPr lang="en-US" sz="1100">
                <a:solidFill>
                  <a:srgbClr val="993300"/>
                </a:solidFill>
                <a:highlight>
                  <a:srgbClr val="FFFF00"/>
                </a:highlight>
              </a:rPr>
              <a:t>"Title"</a:t>
            </a:r>
            <a:r>
              <a:rPr lang="en-US" sz="1100">
                <a:solidFill>
                  <a:srgbClr val="F5844C"/>
                </a:solidFill>
                <a:highlight>
                  <a:srgbClr val="FFFF00"/>
                </a:highlight>
              </a:rPr>
              <a:t> type</a:t>
            </a:r>
            <a:r>
              <a:rPr lang="en-US" sz="1100">
                <a:solidFill>
                  <a:srgbClr val="FF8040"/>
                </a:solidFill>
                <a:highlight>
                  <a:srgbClr val="FFFF00"/>
                </a:highlight>
              </a:rPr>
              <a:t>=</a:t>
            </a:r>
            <a:r>
              <a:rPr lang="en-US" sz="1100">
                <a:solidFill>
                  <a:srgbClr val="993300"/>
                </a:solidFill>
                <a:highlight>
                  <a:srgbClr val="FFFF00"/>
                </a:highlight>
              </a:rPr>
              <a:t>"xs:string"</a:t>
            </a:r>
            <a:r>
              <a:rPr lang="en-US" sz="1100">
                <a:solidFill>
                  <a:srgbClr val="F5844C"/>
                </a:solidFill>
                <a:highlight>
                  <a:srgbClr val="FFFF00"/>
                </a:highlight>
              </a:rPr>
              <a:t> dfdl:terminator</a:t>
            </a:r>
            <a:r>
              <a:rPr lang="en-US" sz="1100">
                <a:solidFill>
                  <a:srgbClr val="FF8040"/>
                </a:solidFill>
                <a:highlight>
                  <a:srgbClr val="FFFF00"/>
                </a:highlight>
              </a:rPr>
              <a:t>=</a:t>
            </a:r>
            <a:r>
              <a:rPr lang="en-US" sz="1100">
                <a:solidFill>
                  <a:srgbClr val="993300"/>
                </a:solidFill>
                <a:highlight>
                  <a:srgbClr val="FFFF00"/>
                </a:highlight>
              </a:rPr>
              <a:t>"%NUL;"</a:t>
            </a:r>
            <a:r>
              <a:rPr lang="en-US" sz="1100">
                <a:solidFill>
                  <a:srgbClr val="F5844C"/>
                </a:solidFill>
                <a:highlight>
                  <a:srgbClr val="FFFF00"/>
                </a:highlight>
              </a:rPr>
              <a:t> </a:t>
            </a:r>
            <a:r>
              <a:rPr lang="en-US" sz="1100">
                <a:solidFill>
                  <a:srgbClr val="000096"/>
                </a:solidFill>
                <a:highlight>
                  <a:srgbClr val="FFFF00"/>
                </a:highlight>
              </a:rPr>
              <a:t>/&gt;</a:t>
            </a:r>
            <a:br>
              <a:rPr lang="en-US" sz="1100">
                <a:solidFill>
                  <a:srgbClr val="000000"/>
                </a:solidFill>
                <a:highlight>
                  <a:srgbClr val="FFFF00"/>
                </a:highlight>
              </a:rPr>
            </a:br>
            <a:r>
              <a:rPr lang="en-US" sz="1100">
                <a:solidFill>
                  <a:srgbClr val="000000"/>
                </a:solidFill>
                <a:highlight>
                  <a:srgbClr val="FFFFFF"/>
                </a:highlight>
              </a:rPr>
              <a:t>                        </a:t>
            </a:r>
            <a:r>
              <a:rPr lang="en-US" sz="1100">
                <a:solidFill>
                  <a:srgbClr val="003296"/>
                </a:solidFill>
                <a:highlight>
                  <a:srgbClr val="FFFF00"/>
                </a:highlight>
              </a:rPr>
              <a:t>&lt;xs:element</a:t>
            </a:r>
            <a:r>
              <a:rPr lang="en-US" sz="1100">
                <a:solidFill>
                  <a:srgbClr val="F5844C"/>
                </a:solidFill>
                <a:highlight>
                  <a:srgbClr val="FFFF00"/>
                </a:highlight>
              </a:rPr>
              <a:t> name</a:t>
            </a:r>
            <a:r>
              <a:rPr lang="en-US" sz="1100">
                <a:solidFill>
                  <a:srgbClr val="FF8040"/>
                </a:solidFill>
                <a:highlight>
                  <a:srgbClr val="FFFF00"/>
                </a:highlight>
              </a:rPr>
              <a:t>=</a:t>
            </a:r>
            <a:r>
              <a:rPr lang="en-US" sz="1100">
                <a:solidFill>
                  <a:srgbClr val="993300"/>
                </a:solidFill>
                <a:highlight>
                  <a:srgbClr val="FFFF00"/>
                </a:highlight>
              </a:rPr>
              <a:t>"Author"</a:t>
            </a:r>
            <a:r>
              <a:rPr lang="en-US" sz="1100">
                <a:solidFill>
                  <a:srgbClr val="F5844C"/>
                </a:solidFill>
                <a:highlight>
                  <a:srgbClr val="FFFF00"/>
                </a:highlight>
              </a:rPr>
              <a:t> type</a:t>
            </a:r>
            <a:r>
              <a:rPr lang="en-US" sz="1100">
                <a:solidFill>
                  <a:srgbClr val="FF8040"/>
                </a:solidFill>
                <a:highlight>
                  <a:srgbClr val="FFFF00"/>
                </a:highlight>
              </a:rPr>
              <a:t>=</a:t>
            </a:r>
            <a:r>
              <a:rPr lang="en-US" sz="1100">
                <a:solidFill>
                  <a:srgbClr val="993300"/>
                </a:solidFill>
                <a:highlight>
                  <a:srgbClr val="FFFF00"/>
                </a:highlight>
              </a:rPr>
              <a:t>"xs:string"</a:t>
            </a:r>
            <a:r>
              <a:rPr lang="en-US" sz="1100">
                <a:solidFill>
                  <a:srgbClr val="F5844C"/>
                </a:solidFill>
                <a:highlight>
                  <a:srgbClr val="FFFF00"/>
                </a:highlight>
              </a:rPr>
              <a:t> dfdl:terminator</a:t>
            </a:r>
            <a:r>
              <a:rPr lang="en-US" sz="1100">
                <a:solidFill>
                  <a:srgbClr val="FF8040"/>
                </a:solidFill>
                <a:highlight>
                  <a:srgbClr val="FFFF00"/>
                </a:highlight>
              </a:rPr>
              <a:t>=</a:t>
            </a:r>
            <a:r>
              <a:rPr lang="en-US" sz="1100">
                <a:solidFill>
                  <a:srgbClr val="993300"/>
                </a:solidFill>
                <a:highlight>
                  <a:srgbClr val="FFFF00"/>
                </a:highlight>
              </a:rPr>
              <a:t>"%NUL;"</a:t>
            </a:r>
            <a:r>
              <a:rPr lang="en-US" sz="1100">
                <a:solidFill>
                  <a:srgbClr val="F5844C"/>
                </a:solidFill>
                <a:highlight>
                  <a:srgbClr val="FFFF00"/>
                </a:highlight>
              </a:rPr>
              <a:t> </a:t>
            </a:r>
            <a:r>
              <a:rPr lang="en-US" sz="1100">
                <a:solidFill>
                  <a:srgbClr val="000096"/>
                </a:solidFill>
                <a:highlight>
                  <a:srgbClr val="FFFF00"/>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dfdl:hiddenGroupRef</a:t>
            </a:r>
            <a:r>
              <a:rPr lang="en-US" sz="1100">
                <a:solidFill>
                  <a:srgbClr val="FF8040"/>
                </a:solidFill>
                <a:highlight>
                  <a:srgbClr val="FFFFFF"/>
                </a:highlight>
              </a:rPr>
              <a:t>=</a:t>
            </a:r>
            <a:r>
              <a:rPr lang="en-US" sz="1100">
                <a:solidFill>
                  <a:srgbClr val="993300"/>
                </a:solidFill>
                <a:highlight>
                  <a:srgbClr val="FFFFFF"/>
                </a:highlight>
              </a:rPr>
              <a:t>"hidden_date_Group"</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"Date"</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br>
              <a:rPr lang="en-US" sz="1100">
                <a:solidFill>
                  <a:srgbClr val="000000"/>
                </a:solidFill>
                <a:highlight>
                  <a:srgbClr val="FFFFFF"/>
                </a:highlight>
              </a:rPr>
            </a:b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 xs:string(fn:year-from-dateTime(../Hidden_Date)) }"</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"Cost"</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a:t>
            </a:r>
            <a:r>
              <a:rPr lang="en-US" sz="1100">
                <a:solidFill>
                  <a:srgbClr val="F5844C"/>
                </a:solidFill>
                <a:highlight>
                  <a:srgbClr val="FFFFFF"/>
                </a:highlight>
              </a:rPr>
              <a:t> dfdl:hiddenGroupRef</a:t>
            </a:r>
            <a:r>
              <a:rPr lang="en-US" sz="1100">
                <a:solidFill>
                  <a:srgbClr val="FF8040"/>
                </a:solidFill>
                <a:highlight>
                  <a:srgbClr val="FFFFFF"/>
                </a:highlight>
              </a:rPr>
              <a:t>=</a:t>
            </a:r>
            <a:r>
              <a:rPr lang="en-US" sz="1100">
                <a:solidFill>
                  <a:srgbClr val="993300"/>
                </a:solidFill>
                <a:highlight>
                  <a:srgbClr val="FFFFFF"/>
                </a:highlight>
              </a:rPr>
              <a:t>"hidden_currency_Group"</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"Currency"</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"xs:string"</a:t>
            </a:r>
            <a:r>
              <a:rPr lang="en-US" sz="1100">
                <a:solidFill>
                  <a:srgbClr val="F5844C"/>
                </a:solidFill>
                <a:highlight>
                  <a:srgbClr val="FFFFFF"/>
                </a:highlight>
              </a:rPr>
              <a:t> dfdl:inputValueCalc</a:t>
            </a:r>
            <a:r>
              <a:rPr lang="en-US" sz="1100">
                <a:solidFill>
                  <a:srgbClr val="FF8040"/>
                </a:solidFill>
                <a:highlight>
                  <a:srgbClr val="FFFFFF"/>
                </a:highlight>
              </a:rPr>
              <a:t>=</a:t>
            </a:r>
            <a:r>
              <a:rPr lang="en-US" sz="1100">
                <a:solidFill>
                  <a:srgbClr val="993300"/>
                </a:solidFill>
                <a:highlight>
                  <a:srgbClr val="FFFFFF"/>
                </a:highlight>
              </a:rPr>
              <a:t>'{</a:t>
            </a:r>
            <a:br>
              <a:rPr lang="en-US" sz="1100">
                <a:solidFill>
                  <a:srgbClr val="000000"/>
                </a:solidFill>
                <a:highlight>
                  <a:srgbClr val="FFFFFF"/>
                </a:highlight>
              </a:rPr>
            </a:br>
            <a:r>
              <a:rPr lang="en-US" sz="1100">
                <a:solidFill>
                  <a:srgbClr val="993300"/>
                </a:solidFill>
                <a:highlight>
                  <a:srgbClr val="FFFFFF"/>
                </a:highlight>
              </a:rPr>
              <a:t>                                        if (../Hidden_Currency eq 971) then "Afghani" </a:t>
            </a:r>
            <a:br>
              <a:rPr lang="en-US" sz="1100">
                <a:solidFill>
                  <a:srgbClr val="000000"/>
                </a:solidFill>
                <a:highlight>
                  <a:srgbClr val="FFFFFF"/>
                </a:highlight>
              </a:rPr>
            </a:br>
            <a:r>
              <a:rPr lang="en-US" sz="1100">
                <a:solidFill>
                  <a:srgbClr val="993300"/>
                </a:solidFill>
                <a:highlight>
                  <a:srgbClr val="FFFFFF"/>
                </a:highlight>
              </a:rPr>
              <a:t>                                        else if (../Hidden_Currency eq 008) then "Lek"</a:t>
            </a:r>
            <a:br>
              <a:rPr lang="en-US" sz="1100">
                <a:solidFill>
                  <a:srgbClr val="000000"/>
                </a:solidFill>
                <a:highlight>
                  <a:srgbClr val="FFFFFF"/>
                </a:highlight>
              </a:rPr>
            </a:br>
            <a:r>
              <a:rPr lang="en-US" sz="1100">
                <a:solidFill>
                  <a:srgbClr val="993300"/>
                </a:solidFill>
                <a:highlight>
                  <a:srgbClr val="FFFFFF"/>
                </a:highlight>
              </a:rPr>
              <a:t>                                        else if (../Hidden_Currency eq 012) then "Algerian Dinar"</a:t>
            </a:r>
            <a:br>
              <a:rPr lang="en-US" sz="1100">
                <a:solidFill>
                  <a:srgbClr val="000000"/>
                </a:solidFill>
                <a:highlight>
                  <a:srgbClr val="FFFFFF"/>
                </a:highlight>
              </a:rPr>
            </a:br>
            <a:r>
              <a:rPr lang="en-US" sz="1100">
                <a:solidFill>
                  <a:srgbClr val="993300"/>
                </a:solidFill>
                <a:highlight>
                  <a:srgbClr val="FFFFFF"/>
                </a:highlight>
              </a:rPr>
              <a:t>                                        else if (../Hidden_Currency eq 124) then "Canadian Dollar"</a:t>
            </a:r>
            <a:br>
              <a:rPr lang="en-US" sz="1100">
                <a:solidFill>
                  <a:srgbClr val="000000"/>
                </a:solidFill>
                <a:highlight>
                  <a:srgbClr val="FFFFFF"/>
                </a:highlight>
              </a:rPr>
            </a:br>
            <a:r>
              <a:rPr lang="en-US" sz="1100">
                <a:solidFill>
                  <a:srgbClr val="993300"/>
                </a:solidFill>
                <a:highlight>
                  <a:srgbClr val="FFFFFF"/>
                </a:highlight>
              </a:rPr>
              <a:t>                                        else if (../Hidden_Currency eq 978) then "Euro"</a:t>
            </a:r>
            <a:br>
              <a:rPr lang="en-US" sz="1100">
                <a:solidFill>
                  <a:srgbClr val="000000"/>
                </a:solidFill>
                <a:highlight>
                  <a:srgbClr val="FFFFFF"/>
                </a:highlight>
              </a:rPr>
            </a:br>
            <a:r>
              <a:rPr lang="en-US" sz="1100">
                <a:solidFill>
                  <a:srgbClr val="993300"/>
                </a:solidFill>
                <a:highlight>
                  <a:srgbClr val="FFFFFF"/>
                </a:highlight>
              </a:rPr>
              <a:t>                                        else if (../Hidden_Currency eq 484) then "Mexican Peso"</a:t>
            </a:r>
            <a:br>
              <a:rPr lang="en-US" sz="1100">
                <a:solidFill>
                  <a:srgbClr val="000000"/>
                </a:solidFill>
                <a:highlight>
                  <a:srgbClr val="FFFFFF"/>
                </a:highlight>
              </a:rPr>
            </a:br>
            <a:r>
              <a:rPr lang="en-US" sz="1100">
                <a:solidFill>
                  <a:srgbClr val="993300"/>
                </a:solidFill>
                <a:highlight>
                  <a:srgbClr val="FFFFFF"/>
                </a:highlight>
              </a:rPr>
              <a:t>                                        else if (../Hidden_Currency eq 826) then "Pound Sterling"</a:t>
            </a:r>
            <a:br>
              <a:rPr lang="en-US" sz="1100">
                <a:solidFill>
                  <a:srgbClr val="000000"/>
                </a:solidFill>
                <a:highlight>
                  <a:srgbClr val="FFFFFF"/>
                </a:highlight>
              </a:rPr>
            </a:br>
            <a:r>
              <a:rPr lang="en-US" sz="1100">
                <a:solidFill>
                  <a:srgbClr val="993300"/>
                </a:solidFill>
                <a:highlight>
                  <a:srgbClr val="FFFFFF"/>
                </a:highlight>
              </a:rPr>
              <a:t>                                        else if (../Hidden_Currency eq 840) then "US Dollar"</a:t>
            </a:r>
            <a:br>
              <a:rPr lang="en-US" sz="1100">
                <a:solidFill>
                  <a:srgbClr val="000000"/>
                </a:solidFill>
                <a:highlight>
                  <a:srgbClr val="FFFFFF"/>
                </a:highlight>
              </a:rPr>
            </a:br>
            <a:r>
              <a:rPr lang="en-US" sz="1100">
                <a:solidFill>
                  <a:srgbClr val="993300"/>
                </a:solidFill>
                <a:highlight>
                  <a:srgbClr val="FFFFFF"/>
                </a:highlight>
              </a:rPr>
              <a:t>                                        else "Other"</a:t>
            </a:r>
            <a:br>
              <a:rPr lang="en-US" sz="1100">
                <a:solidFill>
                  <a:srgbClr val="000000"/>
                </a:solidFill>
                <a:highlight>
                  <a:srgbClr val="FFFFFF"/>
                </a:highlight>
              </a:rPr>
            </a:br>
            <a:r>
              <a:rPr lang="en-US" sz="1100">
                <a:solidFill>
                  <a:srgbClr val="993300"/>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a:t>
            </a:r>
            <a:r>
              <a:rPr lang="en-US" sz="1100">
                <a:solidFill>
                  <a:srgbClr val="F5844C"/>
                </a:solidFill>
                <a:highlight>
                  <a:srgbClr val="FFFFFF"/>
                </a:highlight>
              </a:rPr>
              <a:t> name</a:t>
            </a:r>
            <a:r>
              <a:rPr lang="en-US" sz="1100">
                <a:solidFill>
                  <a:srgbClr val="FF8040"/>
                </a:solidFill>
                <a:highlight>
                  <a:srgbClr val="FFFFFF"/>
                </a:highlight>
              </a:rPr>
              <a:t>=</a:t>
            </a:r>
            <a:r>
              <a:rPr lang="en-US" sz="1100">
                <a:solidFill>
                  <a:srgbClr val="993300"/>
                </a:solidFill>
                <a:highlight>
                  <a:srgbClr val="FFFFFF"/>
                </a:highlight>
              </a:rPr>
              <a:t>"Amount"</a:t>
            </a:r>
            <a:r>
              <a:rPr lang="en-US" sz="1100">
                <a:solidFill>
                  <a:srgbClr val="F5844C"/>
                </a:solidFill>
                <a:highlight>
                  <a:srgbClr val="FFFFFF"/>
                </a:highlight>
              </a:rPr>
              <a:t> type</a:t>
            </a:r>
            <a:r>
              <a:rPr lang="en-US" sz="1100">
                <a:solidFill>
                  <a:srgbClr val="FF8040"/>
                </a:solidFill>
                <a:highlight>
                  <a:srgbClr val="FFFFFF"/>
                </a:highlight>
              </a:rPr>
              <a:t>=</a:t>
            </a:r>
            <a:r>
              <a:rPr lang="en-US" sz="1100">
                <a:solidFill>
                  <a:srgbClr val="993300"/>
                </a:solidFill>
                <a:highlight>
                  <a:srgbClr val="FFFFFF"/>
                </a:highlight>
              </a:rPr>
              <a:t>"xs:decimal"</a:t>
            </a:r>
            <a:r>
              <a:rPr lang="en-US" sz="1100">
                <a:solidFill>
                  <a:srgbClr val="F5844C"/>
                </a:solidFill>
                <a:highlight>
                  <a:srgbClr val="FFFFFF"/>
                </a:highlight>
              </a:rPr>
              <a:t> dfdl:lengthKind</a:t>
            </a:r>
            <a:r>
              <a:rPr lang="en-US" sz="1100">
                <a:solidFill>
                  <a:srgbClr val="FF8040"/>
                </a:solidFill>
                <a:highlight>
                  <a:srgbClr val="FFFFFF"/>
                </a:highlight>
              </a:rPr>
              <a:t>=</a:t>
            </a:r>
            <a:r>
              <a:rPr lang="en-US" sz="1100">
                <a:solidFill>
                  <a:srgbClr val="993300"/>
                </a:solidFill>
                <a:highlight>
                  <a:srgbClr val="FFFFFF"/>
                </a:highlight>
              </a:rPr>
              <a:t>"explicit"</a:t>
            </a:r>
            <a:r>
              <a:rPr lang="en-US" sz="1100">
                <a:solidFill>
                  <a:srgbClr val="F5844C"/>
                </a:solidFill>
                <a:highlight>
                  <a:srgbClr val="FFFFFF"/>
                </a:highlight>
              </a:rPr>
              <a:t> dfdl:length</a:t>
            </a:r>
            <a:r>
              <a:rPr lang="en-US" sz="1100">
                <a:solidFill>
                  <a:srgbClr val="FF8040"/>
                </a:solidFill>
                <a:highlight>
                  <a:srgbClr val="FFFFFF"/>
                </a:highlight>
              </a:rPr>
              <a:t>=</a:t>
            </a:r>
            <a:r>
              <a:rPr lang="en-US" sz="1100">
                <a:solidFill>
                  <a:srgbClr val="993300"/>
                </a:solidFill>
                <a:highlight>
                  <a:srgbClr val="FFFFFF"/>
                </a:highlight>
              </a:rPr>
              <a:t>"2"</a:t>
            </a:r>
            <a:r>
              <a:rPr lang="en-US" sz="1100">
                <a:solidFill>
                  <a:srgbClr val="F5844C"/>
                </a:solidFill>
                <a:highlight>
                  <a:srgbClr val="FFFFFF"/>
                </a:highlight>
              </a:rPr>
              <a:t> dfdl:lengthUnits</a:t>
            </a:r>
            <a:r>
              <a:rPr lang="en-US" sz="1100">
                <a:solidFill>
                  <a:srgbClr val="FF8040"/>
                </a:solidFill>
                <a:highlight>
                  <a:srgbClr val="FFFFFF"/>
                </a:highlight>
              </a:rPr>
              <a:t>=</a:t>
            </a:r>
            <a:r>
              <a:rPr lang="en-US" sz="1100">
                <a:solidFill>
                  <a:srgbClr val="993300"/>
                </a:solidFill>
                <a:highlight>
                  <a:srgbClr val="FFFFFF"/>
                </a:highlight>
              </a:rPr>
              <a:t>"bytes"</a:t>
            </a:r>
            <a:r>
              <a:rPr lang="en-US" sz="1100">
                <a:solidFill>
                  <a:srgbClr val="F5844C"/>
                </a:solidFill>
                <a:highlight>
                  <a:srgbClr val="FFFFFF"/>
                </a:highlight>
              </a:rPr>
              <a:t> </a:t>
            </a:r>
            <a:br>
              <a:rPr lang="en-US" sz="1100">
                <a:solidFill>
                  <a:srgbClr val="000000"/>
                </a:solidFill>
                <a:highlight>
                  <a:srgbClr val="FFFFFF"/>
                </a:highlight>
              </a:rPr>
            </a:br>
            <a:r>
              <a:rPr lang="en-US" sz="1100">
                <a:solidFill>
                  <a:srgbClr val="F5844C"/>
                </a:solidFill>
                <a:highlight>
                  <a:srgbClr val="FFFFFF"/>
                </a:highlight>
              </a:rPr>
              <a:t>                                        dfdl:decimalSigned</a:t>
            </a:r>
            <a:r>
              <a:rPr lang="en-US" sz="1100">
                <a:solidFill>
                  <a:srgbClr val="FF8040"/>
                </a:solidFill>
                <a:highlight>
                  <a:srgbClr val="FFFFFF"/>
                </a:highlight>
              </a:rPr>
              <a:t>=</a:t>
            </a:r>
            <a:r>
              <a:rPr lang="en-US" sz="1100">
                <a:solidFill>
                  <a:srgbClr val="993300"/>
                </a:solidFill>
                <a:highlight>
                  <a:srgbClr val="FFFFFF"/>
                </a:highlight>
              </a:rPr>
              <a:t>"no"</a:t>
            </a:r>
            <a:r>
              <a:rPr lang="en-US" sz="1100">
                <a:solidFill>
                  <a:srgbClr val="F5844C"/>
                </a:solidFill>
                <a:highlight>
                  <a:srgbClr val="FFFFFF"/>
                </a:highlight>
              </a:rPr>
              <a:t> dfdl:binaryDecimalVirtualPoint</a:t>
            </a:r>
            <a:r>
              <a:rPr lang="en-US" sz="1100">
                <a:solidFill>
                  <a:srgbClr val="FF8040"/>
                </a:solidFill>
                <a:highlight>
                  <a:srgbClr val="FFFFFF"/>
                </a:highlight>
              </a:rPr>
              <a:t>=</a:t>
            </a:r>
            <a:r>
              <a:rPr lang="en-US" sz="1100">
                <a:solidFill>
                  <a:srgbClr val="993300"/>
                </a:solidFill>
                <a:highlight>
                  <a:srgbClr val="FFFFFF"/>
                </a:highlight>
              </a:rPr>
              <a:t>"2"</a:t>
            </a:r>
            <a:r>
              <a:rPr lang="en-US" sz="1100">
                <a:solidFill>
                  <a:srgbClr val="F5844C"/>
                </a:solidFill>
                <a:highlight>
                  <a:srgbClr val="FFFFFF"/>
                </a:highlight>
              </a:rPr>
              <a:t> </a:t>
            </a:r>
            <a:r>
              <a:rPr lang="en-US" sz="1100">
                <a:solidFill>
                  <a:srgbClr val="000096"/>
                </a:solidFill>
                <a:highlight>
                  <a:srgbClr val="FFFFFF"/>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00"/>
                </a:highlight>
              </a:rPr>
              <a:t>&lt;xs:element</a:t>
            </a:r>
            <a:r>
              <a:rPr lang="en-US" sz="1100">
                <a:solidFill>
                  <a:srgbClr val="F5844C"/>
                </a:solidFill>
                <a:highlight>
                  <a:srgbClr val="FFFF00"/>
                </a:highlight>
              </a:rPr>
              <a:t> name</a:t>
            </a:r>
            <a:r>
              <a:rPr lang="en-US" sz="1100">
                <a:solidFill>
                  <a:srgbClr val="FF8040"/>
                </a:solidFill>
                <a:highlight>
                  <a:srgbClr val="FFFF00"/>
                </a:highlight>
              </a:rPr>
              <a:t>=</a:t>
            </a:r>
            <a:r>
              <a:rPr lang="en-US" sz="1100">
                <a:solidFill>
                  <a:srgbClr val="993300"/>
                </a:solidFill>
                <a:highlight>
                  <a:srgbClr val="FFFF00"/>
                </a:highlight>
              </a:rPr>
              <a:t>"ISBN"</a:t>
            </a:r>
            <a:r>
              <a:rPr lang="en-US" sz="1100">
                <a:solidFill>
                  <a:srgbClr val="F5844C"/>
                </a:solidFill>
                <a:highlight>
                  <a:srgbClr val="FFFF00"/>
                </a:highlight>
              </a:rPr>
              <a:t> type</a:t>
            </a:r>
            <a:r>
              <a:rPr lang="en-US" sz="1100">
                <a:solidFill>
                  <a:srgbClr val="FF8040"/>
                </a:solidFill>
                <a:highlight>
                  <a:srgbClr val="FFFF00"/>
                </a:highlight>
              </a:rPr>
              <a:t>=</a:t>
            </a:r>
            <a:r>
              <a:rPr lang="en-US" sz="1100">
                <a:solidFill>
                  <a:srgbClr val="993300"/>
                </a:solidFill>
                <a:highlight>
                  <a:srgbClr val="FFFF00"/>
                </a:highlight>
              </a:rPr>
              <a:t>"xs:string"</a:t>
            </a:r>
            <a:r>
              <a:rPr lang="en-US" sz="1100">
                <a:solidFill>
                  <a:srgbClr val="F5844C"/>
                </a:solidFill>
                <a:highlight>
                  <a:srgbClr val="FFFF00"/>
                </a:highlight>
              </a:rPr>
              <a:t> dfdl:terminator</a:t>
            </a:r>
            <a:r>
              <a:rPr lang="en-US" sz="1100">
                <a:solidFill>
                  <a:srgbClr val="FF8040"/>
                </a:solidFill>
                <a:highlight>
                  <a:srgbClr val="FFFF00"/>
                </a:highlight>
              </a:rPr>
              <a:t>=</a:t>
            </a:r>
            <a:r>
              <a:rPr lang="en-US" sz="1100">
                <a:solidFill>
                  <a:srgbClr val="993300"/>
                </a:solidFill>
                <a:highlight>
                  <a:srgbClr val="FFFF00"/>
                </a:highlight>
              </a:rPr>
              <a:t>"%NUL;"</a:t>
            </a:r>
            <a:r>
              <a:rPr lang="en-US" sz="1100">
                <a:solidFill>
                  <a:srgbClr val="F5844C"/>
                </a:solidFill>
                <a:highlight>
                  <a:srgbClr val="FFFF00"/>
                </a:highlight>
              </a:rPr>
              <a:t> </a:t>
            </a:r>
            <a:r>
              <a:rPr lang="en-US" sz="1100">
                <a:solidFill>
                  <a:srgbClr val="000096"/>
                </a:solidFill>
                <a:highlight>
                  <a:srgbClr val="FFFF00"/>
                </a:highlight>
              </a:rPr>
              <a:t>/&gt;</a:t>
            </a:r>
            <a:br>
              <a:rPr lang="en-US" sz="1100">
                <a:solidFill>
                  <a:srgbClr val="000000"/>
                </a:solidFill>
                <a:highlight>
                  <a:srgbClr val="FFFF00"/>
                </a:highlight>
              </a:rPr>
            </a:br>
            <a:r>
              <a:rPr lang="en-US" sz="1100">
                <a:solidFill>
                  <a:srgbClr val="000000"/>
                </a:solidFill>
                <a:highlight>
                  <a:srgbClr val="FFFFFF"/>
                </a:highlight>
              </a:rPr>
              <a:t>                        </a:t>
            </a:r>
            <a:r>
              <a:rPr lang="en-US" sz="1100">
                <a:solidFill>
                  <a:srgbClr val="003296"/>
                </a:solidFill>
                <a:highlight>
                  <a:srgbClr val="FFFF00"/>
                </a:highlight>
              </a:rPr>
              <a:t>&lt;xs:element</a:t>
            </a:r>
            <a:r>
              <a:rPr lang="en-US" sz="1100">
                <a:solidFill>
                  <a:srgbClr val="F5844C"/>
                </a:solidFill>
                <a:highlight>
                  <a:srgbClr val="FFFF00"/>
                </a:highlight>
              </a:rPr>
              <a:t> name</a:t>
            </a:r>
            <a:r>
              <a:rPr lang="en-US" sz="1100">
                <a:solidFill>
                  <a:srgbClr val="FF8040"/>
                </a:solidFill>
                <a:highlight>
                  <a:srgbClr val="FFFF00"/>
                </a:highlight>
              </a:rPr>
              <a:t>=</a:t>
            </a:r>
            <a:r>
              <a:rPr lang="en-US" sz="1100">
                <a:solidFill>
                  <a:srgbClr val="993300"/>
                </a:solidFill>
                <a:highlight>
                  <a:srgbClr val="FFFF00"/>
                </a:highlight>
              </a:rPr>
              <a:t>"Publisher"</a:t>
            </a:r>
            <a:r>
              <a:rPr lang="en-US" sz="1100">
                <a:solidFill>
                  <a:srgbClr val="F5844C"/>
                </a:solidFill>
                <a:highlight>
                  <a:srgbClr val="FFFF00"/>
                </a:highlight>
              </a:rPr>
              <a:t> type</a:t>
            </a:r>
            <a:r>
              <a:rPr lang="en-US" sz="1100">
                <a:solidFill>
                  <a:srgbClr val="FF8040"/>
                </a:solidFill>
                <a:highlight>
                  <a:srgbClr val="FFFF00"/>
                </a:highlight>
              </a:rPr>
              <a:t>=</a:t>
            </a:r>
            <a:r>
              <a:rPr lang="en-US" sz="1100">
                <a:solidFill>
                  <a:srgbClr val="993300"/>
                </a:solidFill>
                <a:highlight>
                  <a:srgbClr val="FFFF00"/>
                </a:highlight>
              </a:rPr>
              <a:t>"xs:string"</a:t>
            </a:r>
            <a:r>
              <a:rPr lang="en-US" sz="1100">
                <a:solidFill>
                  <a:srgbClr val="F5844C"/>
                </a:solidFill>
                <a:highlight>
                  <a:srgbClr val="FFFF00"/>
                </a:highlight>
              </a:rPr>
              <a:t> dfdl:terminator</a:t>
            </a:r>
            <a:r>
              <a:rPr lang="en-US" sz="1100">
                <a:solidFill>
                  <a:srgbClr val="FF8040"/>
                </a:solidFill>
                <a:highlight>
                  <a:srgbClr val="FFFF00"/>
                </a:highlight>
              </a:rPr>
              <a:t>=</a:t>
            </a:r>
            <a:r>
              <a:rPr lang="en-US" sz="1100">
                <a:solidFill>
                  <a:srgbClr val="993300"/>
                </a:solidFill>
                <a:highlight>
                  <a:srgbClr val="FFFF00"/>
                </a:highlight>
              </a:rPr>
              <a:t>"%NUL;"</a:t>
            </a:r>
            <a:r>
              <a:rPr lang="en-US" sz="1100">
                <a:solidFill>
                  <a:srgbClr val="F5844C"/>
                </a:solidFill>
                <a:highlight>
                  <a:srgbClr val="FFFF00"/>
                </a:highlight>
              </a:rPr>
              <a:t> </a:t>
            </a:r>
            <a:r>
              <a:rPr lang="en-US" sz="1100">
                <a:solidFill>
                  <a:srgbClr val="000096"/>
                </a:solidFill>
                <a:highlight>
                  <a:srgbClr val="FFFF00"/>
                </a:highlight>
              </a:rPr>
              <a: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&lt;/xs:element&gt;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&lt;/xs:sequence&gt;</a:t>
            </a:r>
            <a:br>
              <a:rPr lang="en-US" sz="1100">
                <a:solidFill>
                  <a:srgbClr val="000000"/>
                </a:solidFill>
                <a:highlight>
                  <a:srgbClr val="FFFFFF"/>
                </a:highlight>
              </a:rPr>
            </a:br>
            <a:r>
              <a:rPr lang="en-US" sz="1100">
                <a:solidFill>
                  <a:srgbClr val="000000"/>
                </a:solidFill>
                <a:highlight>
                  <a:srgbClr val="FFFFFF"/>
                </a:highlight>
              </a:rPr>
              <a:t>    </a:t>
            </a:r>
            <a:r>
              <a:rPr lang="en-US" sz="1100">
                <a:solidFill>
                  <a:srgbClr val="003296"/>
                </a:solidFill>
                <a:highlight>
                  <a:srgbClr val="FFFFFF"/>
                </a:highlight>
              </a:rPr>
              <a:t>&lt;/xs:complexType&gt;</a:t>
            </a:r>
            <a:br>
              <a:rPr lang="en-US" sz="1100">
                <a:solidFill>
                  <a:srgbClr val="000000"/>
                </a:solidFill>
                <a:highlight>
                  <a:srgbClr val="FFFFFF"/>
                </a:highlight>
              </a:rPr>
            </a:br>
            <a:r>
              <a:rPr lang="en-US" sz="1100">
                <a:solidFill>
                  <a:srgbClr val="003296"/>
                </a:solidFill>
                <a:highlight>
                  <a:srgbClr val="FFFFFF"/>
                </a:highlight>
              </a:rPr>
              <a:t>&lt;/xs:element&gt;</a:t>
            </a:r>
          </a:p>
        </p:txBody>
      </p:sp>
      <p:sp>
        <p:nvSpPr>
          <p:cNvPr id="4" name="TextBox 3">
            <a:extLst>
              <a:ext uri="{FF2B5EF4-FFF2-40B4-BE49-F238E27FC236}">
                <a16:creationId xmlns:a16="http://schemas.microsoft.com/office/drawing/2014/main" id="{58A2A9D2-9508-4C56-BA16-604E7808112A}"/>
              </a:ext>
            </a:extLst>
          </p:cNvPr>
          <p:cNvSpPr txBox="1"/>
          <p:nvPr/>
        </p:nvSpPr>
        <p:spPr>
          <a:xfrm>
            <a:off x="8694549" y="2386739"/>
            <a:ext cx="2351862" cy="369332"/>
          </a:xfrm>
          <a:prstGeom prst="rect">
            <a:avLst/>
          </a:prstGeom>
          <a:solidFill>
            <a:schemeClr val="bg1"/>
          </a:solidFill>
        </p:spPr>
        <p:txBody>
          <a:bodyPr wrap="none" rtlCol="0">
            <a:spAutoFit/>
          </a:bodyPr>
          <a:lstStyle/>
          <a:p>
            <a:r>
              <a:rPr lang="en-US"/>
              <a:t>Null-terminated strings</a:t>
            </a:r>
          </a:p>
        </p:txBody>
      </p:sp>
      <p:sp>
        <p:nvSpPr>
          <p:cNvPr id="5" name="Right Brace 4">
            <a:extLst>
              <a:ext uri="{FF2B5EF4-FFF2-40B4-BE49-F238E27FC236}">
                <a16:creationId xmlns:a16="http://schemas.microsoft.com/office/drawing/2014/main" id="{C28327A4-8BEF-4ECF-ACF9-986C1C304308}"/>
              </a:ext>
            </a:extLst>
          </p:cNvPr>
          <p:cNvSpPr/>
          <p:nvPr/>
        </p:nvSpPr>
        <p:spPr>
          <a:xfrm>
            <a:off x="7160217" y="1007390"/>
            <a:ext cx="139485" cy="40295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a:extLst>
              <a:ext uri="{FF2B5EF4-FFF2-40B4-BE49-F238E27FC236}">
                <a16:creationId xmlns:a16="http://schemas.microsoft.com/office/drawing/2014/main" id="{6FB85B89-64FF-498C-AD75-547DFF267AB5}"/>
              </a:ext>
            </a:extLst>
          </p:cNvPr>
          <p:cNvSpPr/>
          <p:nvPr/>
        </p:nvSpPr>
        <p:spPr>
          <a:xfrm>
            <a:off x="7299702" y="5215180"/>
            <a:ext cx="139485" cy="40295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E7724E11-3E71-4B0D-885D-79FA0413AAF3}"/>
              </a:ext>
            </a:extLst>
          </p:cNvPr>
          <p:cNvCxnSpPr>
            <a:cxnSpLocks/>
            <a:endCxn id="4" idx="1"/>
          </p:cNvCxnSpPr>
          <p:nvPr/>
        </p:nvCxnSpPr>
        <p:spPr>
          <a:xfrm>
            <a:off x="7439187" y="1239864"/>
            <a:ext cx="1255362" cy="1331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1B84C08-8A3A-47CD-8081-3389FDEFB758}"/>
              </a:ext>
            </a:extLst>
          </p:cNvPr>
          <p:cNvCxnSpPr/>
          <p:nvPr/>
        </p:nvCxnSpPr>
        <p:spPr>
          <a:xfrm flipV="1">
            <a:off x="7578672" y="2756071"/>
            <a:ext cx="1115877" cy="2543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539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834391" y="4137705"/>
            <a:ext cx="2137124" cy="707886"/>
          </a:xfrm>
          <a:prstGeom prst="rect">
            <a:avLst/>
          </a:prstGeom>
          <a:noFill/>
        </p:spPr>
        <p:txBody>
          <a:bodyPr wrap="none" rtlCol="0">
            <a:spAutoFit/>
          </a:bodyPr>
          <a:lstStyle/>
          <a:p>
            <a:r>
              <a:rPr lang="en-US" sz="4000"/>
              <a:t>Do Lab05</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684B41E3-DF08-4A3B-B746-8F730DB7FCFF}"/>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03946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911BAD-C6E6-43FC-AF23-644E0EC75567}"/>
              </a:ext>
            </a:extLst>
          </p:cNvPr>
          <p:cNvSpPr/>
          <p:nvPr/>
        </p:nvSpPr>
        <p:spPr>
          <a:xfrm>
            <a:off x="2110352" y="197346"/>
            <a:ext cx="8273513" cy="6186309"/>
          </a:xfrm>
          <a:prstGeom prst="rect">
            <a:avLst/>
          </a:prstGeom>
          <a:ln>
            <a:solidFill>
              <a:schemeClr val="bg1">
                <a:lumMod val="75000"/>
              </a:schemeClr>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"traffic-light"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dfdl:hiddenGroupRef</a:t>
            </a:r>
            <a:r>
              <a:rPr lang="en-US">
                <a:solidFill>
                  <a:srgbClr val="FF8040"/>
                </a:solidFill>
                <a:highlight>
                  <a:srgbClr val="FFFFFF"/>
                </a:highlight>
              </a:rPr>
              <a:t>=</a:t>
            </a:r>
            <a:r>
              <a:rPr lang="en-US">
                <a:solidFill>
                  <a:srgbClr val="993300"/>
                </a:solidFill>
                <a:highlight>
                  <a:srgbClr val="FFFFFF"/>
                </a:highlight>
              </a:rPr>
              <a:t>"hidden_traffic_light_Group"</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"color"</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(../Hidden_Value eq 0) then 'red'</a:t>
            </a:r>
            <a:br>
              <a:rPr lang="en-US">
                <a:solidFill>
                  <a:srgbClr val="000000"/>
                </a:solidFill>
                <a:highlight>
                  <a:srgbClr val="FFFFFF"/>
                </a:highlight>
              </a:rPr>
            </a:br>
            <a:r>
              <a:rPr lang="en-US">
                <a:solidFill>
                  <a:srgbClr val="993300"/>
                </a:solidFill>
                <a:highlight>
                  <a:srgbClr val="FFFFFF"/>
                </a:highlight>
              </a:rPr>
              <a:t>                else if (../Hidden_Value eq 1) then 'yellow'</a:t>
            </a:r>
            <a:br>
              <a:rPr lang="en-US">
                <a:solidFill>
                  <a:srgbClr val="000000"/>
                </a:solidFill>
                <a:highlight>
                  <a:srgbClr val="FFFFFF"/>
                </a:highlight>
              </a:rPr>
            </a:br>
            <a:r>
              <a:rPr lang="en-US">
                <a:solidFill>
                  <a:srgbClr val="993300"/>
                </a:solidFill>
                <a:highlight>
                  <a:srgbClr val="FFFFFF"/>
                </a:highlight>
              </a:rPr>
              <a:t>                else if (../Hidden_Value eq 2) then 'green'</a:t>
            </a:r>
            <a:br>
              <a:rPr lang="en-US">
                <a:solidFill>
                  <a:srgbClr val="000000"/>
                </a:solidFill>
                <a:highlight>
                  <a:srgbClr val="FFFFFF"/>
                </a:highlight>
              </a:rPr>
            </a:br>
            <a:r>
              <a:rPr lang="en-US">
                <a:solidFill>
                  <a:srgbClr val="993300"/>
                </a:solidFill>
                <a:highlight>
                  <a:srgbClr val="FFFFFF"/>
                </a:highlight>
              </a:rPr>
              <a:t>                else fn:error('Unrecognized value')}"</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br>
              <a:rPr lang="en-US">
                <a:solidFill>
                  <a:srgbClr val="000000"/>
                </a:solidFill>
                <a:highlight>
                  <a:srgbClr val="FFFFFF"/>
                </a:highlight>
              </a:rPr>
            </a:br>
            <a:br>
              <a:rPr lang="en-US">
                <a:solidFill>
                  <a:srgbClr val="000000"/>
                </a:solidFill>
                <a:highlight>
                  <a:srgbClr val="FFFFFF"/>
                </a:highlight>
              </a:rPr>
            </a:br>
            <a:r>
              <a:rPr lang="en-US">
                <a:solidFill>
                  <a:srgbClr val="003296"/>
                </a:solidFill>
                <a:highlight>
                  <a:srgbClr val="FFFFFF"/>
                </a:highlight>
              </a:rPr>
              <a:t>&lt;xs:group</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"hidden_traffic_light_Group"</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"Hidden_Value"</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"unsignedint8"</a:t>
            </a:r>
            <a:r>
              <a:rPr lang="en-US">
                <a:solidFill>
                  <a:srgbClr val="F5844C"/>
                </a:solidFill>
                <a:highlight>
                  <a:srgbClr val="FFFFFF"/>
                </a:highlight>
              </a:rPr>
              <a:t> dfdl:outputValueCalc</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993300"/>
                </a:solidFill>
                <a:highlight>
                  <a:srgbClr val="FFFFFF"/>
                </a:highlight>
              </a:rPr>
              <a:t>            if (../color eq 'red') then 0</a:t>
            </a:r>
            <a:br>
              <a:rPr lang="en-US">
                <a:solidFill>
                  <a:srgbClr val="000000"/>
                </a:solidFill>
                <a:highlight>
                  <a:srgbClr val="FFFFFF"/>
                </a:highlight>
              </a:rPr>
            </a:br>
            <a:r>
              <a:rPr lang="en-US">
                <a:solidFill>
                  <a:srgbClr val="993300"/>
                </a:solidFill>
                <a:highlight>
                  <a:srgbClr val="FFFFFF"/>
                </a:highlight>
              </a:rPr>
              <a:t>            else if (../color eq 'yellow') then 1</a:t>
            </a:r>
            <a:br>
              <a:rPr lang="en-US">
                <a:solidFill>
                  <a:srgbClr val="000000"/>
                </a:solidFill>
                <a:highlight>
                  <a:srgbClr val="FFFFFF"/>
                </a:highlight>
              </a:rPr>
            </a:br>
            <a:r>
              <a:rPr lang="en-US">
                <a:solidFill>
                  <a:srgbClr val="993300"/>
                </a:solidFill>
                <a:highlight>
                  <a:srgbClr val="FFFFFF"/>
                </a:highlight>
              </a:rPr>
              <a:t>            else if (../color eq 'green') then 2</a:t>
            </a:r>
            <a:br>
              <a:rPr lang="en-US">
                <a:solidFill>
                  <a:srgbClr val="000000"/>
                </a:solidFill>
                <a:highlight>
                  <a:srgbClr val="FFFFFF"/>
                </a:highlight>
              </a:rPr>
            </a:br>
            <a:r>
              <a:rPr lang="en-US">
                <a:solidFill>
                  <a:srgbClr val="993300"/>
                </a:solidFill>
                <a:highlight>
                  <a:srgbClr val="FFFFFF"/>
                </a:highlight>
              </a:rPr>
              <a:t>            else fn:error('Unrecognized value')}“</a:t>
            </a:r>
            <a:r>
              <a:rPr lang="en-US">
                <a:solidFill>
                  <a:srgbClr val="000000"/>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3296"/>
                </a:solidFill>
                <a:highlight>
                  <a:srgbClr val="FFFFFF"/>
                </a:highlight>
              </a:rPr>
              <a:t>&lt;/xs:group&gt;</a:t>
            </a:r>
          </a:p>
        </p:txBody>
      </p:sp>
      <p:sp>
        <p:nvSpPr>
          <p:cNvPr id="3" name="Rectangle 2">
            <a:extLst>
              <a:ext uri="{FF2B5EF4-FFF2-40B4-BE49-F238E27FC236}">
                <a16:creationId xmlns:a16="http://schemas.microsoft.com/office/drawing/2014/main" id="{0375967A-3AB7-412E-9130-E75EEDF71A51}"/>
              </a:ext>
            </a:extLst>
          </p:cNvPr>
          <p:cNvSpPr/>
          <p:nvPr/>
        </p:nvSpPr>
        <p:spPr>
          <a:xfrm>
            <a:off x="2774197" y="1363851"/>
            <a:ext cx="6524786" cy="13483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941E5C6-55D3-4C0F-9CB9-B172B80902CE}"/>
              </a:ext>
            </a:extLst>
          </p:cNvPr>
          <p:cNvSpPr/>
          <p:nvPr/>
        </p:nvSpPr>
        <p:spPr>
          <a:xfrm>
            <a:off x="2774197" y="1084881"/>
            <a:ext cx="6524786" cy="2789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BDD6973-2174-4B96-BC23-E3F63F8B4A02}"/>
              </a:ext>
            </a:extLst>
          </p:cNvPr>
          <p:cNvSpPr/>
          <p:nvPr/>
        </p:nvSpPr>
        <p:spPr>
          <a:xfrm>
            <a:off x="2541722" y="4355024"/>
            <a:ext cx="7733654" cy="141809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3">
            <a:extLst>
              <a:ext uri="{FF2B5EF4-FFF2-40B4-BE49-F238E27FC236}">
                <a16:creationId xmlns:a16="http://schemas.microsoft.com/office/drawing/2014/main" id="{52F9DD32-F0D4-4146-8C32-2567D2E61E5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232505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BB92AD-9DF5-4D55-9DC5-10AB7BB58470}"/>
              </a:ext>
            </a:extLst>
          </p:cNvPr>
          <p:cNvSpPr/>
          <p:nvPr/>
        </p:nvSpPr>
        <p:spPr>
          <a:xfrm>
            <a:off x="589771" y="1926985"/>
            <a:ext cx="418704" cy="369332"/>
          </a:xfrm>
          <a:prstGeom prst="rect">
            <a:avLst/>
          </a:prstGeom>
          <a:ln>
            <a:solidFill>
              <a:schemeClr val="tx1"/>
            </a:solidFill>
          </a:ln>
        </p:spPr>
        <p:txBody>
          <a:bodyPr wrap="none">
            <a:spAutoFit/>
          </a:bodyPr>
          <a:lstStyle/>
          <a:p>
            <a:r>
              <a:rPr lang="en-US" b="1">
                <a:latin typeface="Calibri" panose="020F0502020204030204" pitchFamily="34" charset="0"/>
              </a:rPr>
              <a:t>01</a:t>
            </a:r>
            <a:endParaRPr lang="en-US"/>
          </a:p>
        </p:txBody>
      </p:sp>
      <p:sp>
        <p:nvSpPr>
          <p:cNvPr id="3" name="TextBox 2">
            <a:extLst>
              <a:ext uri="{FF2B5EF4-FFF2-40B4-BE49-F238E27FC236}">
                <a16:creationId xmlns:a16="http://schemas.microsoft.com/office/drawing/2014/main" id="{F717E328-9E6D-406B-AFA8-8D9BBDF9324D}"/>
              </a:ext>
            </a:extLst>
          </p:cNvPr>
          <p:cNvSpPr txBox="1"/>
          <p:nvPr/>
        </p:nvSpPr>
        <p:spPr>
          <a:xfrm>
            <a:off x="304051" y="1296464"/>
            <a:ext cx="1238737" cy="646331"/>
          </a:xfrm>
          <a:prstGeom prst="rect">
            <a:avLst/>
          </a:prstGeom>
          <a:noFill/>
        </p:spPr>
        <p:txBody>
          <a:bodyPr wrap="none" rtlCol="0">
            <a:spAutoFit/>
          </a:bodyPr>
          <a:lstStyle/>
          <a:p>
            <a:r>
              <a:rPr lang="en-US"/>
              <a:t>traffic-light</a:t>
            </a:r>
          </a:p>
          <a:p>
            <a:r>
              <a:rPr lang="en-US"/>
              <a:t>.binary</a:t>
            </a:r>
          </a:p>
        </p:txBody>
      </p:sp>
      <p:cxnSp>
        <p:nvCxnSpPr>
          <p:cNvPr id="5" name="Straight Arrow Connector 4">
            <a:extLst>
              <a:ext uri="{FF2B5EF4-FFF2-40B4-BE49-F238E27FC236}">
                <a16:creationId xmlns:a16="http://schemas.microsoft.com/office/drawing/2014/main" id="{253F0D53-165A-4F24-969A-82344FCB3A44}"/>
              </a:ext>
            </a:extLst>
          </p:cNvPr>
          <p:cNvCxnSpPr>
            <a:cxnSpLocks/>
            <a:stCxn id="2" idx="3"/>
          </p:cNvCxnSpPr>
          <p:nvPr/>
        </p:nvCxnSpPr>
        <p:spPr>
          <a:xfrm>
            <a:off x="1008475" y="2111651"/>
            <a:ext cx="170372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D676EEB-F95E-477F-A97D-5DDA99CABDA5}"/>
              </a:ext>
            </a:extLst>
          </p:cNvPr>
          <p:cNvSpPr/>
          <p:nvPr/>
        </p:nvSpPr>
        <p:spPr>
          <a:xfrm>
            <a:off x="2386738"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8" name="Straight Arrow Connector 7">
            <a:extLst>
              <a:ext uri="{FF2B5EF4-FFF2-40B4-BE49-F238E27FC236}">
                <a16:creationId xmlns:a16="http://schemas.microsoft.com/office/drawing/2014/main" id="{060C15CE-2239-41C0-BFCD-8F87CDC5634B}"/>
              </a:ext>
            </a:extLst>
          </p:cNvPr>
          <p:cNvCxnSpPr>
            <a:endCxn id="6" idx="2"/>
          </p:cNvCxnSpPr>
          <p:nvPr/>
        </p:nvCxnSpPr>
        <p:spPr>
          <a:xfrm flipH="1" flipV="1">
            <a:off x="3026497"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AA8A60-BB0F-42AC-999F-BD09966A7F98}"/>
              </a:ext>
            </a:extLst>
          </p:cNvPr>
          <p:cNvSpPr/>
          <p:nvPr/>
        </p:nvSpPr>
        <p:spPr>
          <a:xfrm>
            <a:off x="4745317" y="1646653"/>
            <a:ext cx="2474073" cy="923330"/>
          </a:xfrm>
          <a:prstGeom prst="rect">
            <a:avLst/>
          </a:prstGeom>
          <a:ln>
            <a:solidFill>
              <a:schemeClr val="tx1"/>
            </a:solidFill>
          </a:ln>
        </p:spPr>
        <p:txBody>
          <a:bodyPr wrap="square">
            <a:spAutoFit/>
          </a:bodyPr>
          <a:lstStyle/>
          <a:p>
            <a:r>
              <a:rPr lang="en-US">
                <a:solidFill>
                  <a:srgbClr val="000096"/>
                </a:solidFill>
                <a:highlight>
                  <a:srgbClr val="FFFFFF"/>
                </a:highlight>
              </a:rPr>
              <a:t>&lt;traffic-light&gt;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&lt;color&gt;</a:t>
            </a:r>
            <a:r>
              <a:rPr lang="en-US">
                <a:solidFill>
                  <a:srgbClr val="000000"/>
                </a:solidFill>
                <a:highlight>
                  <a:srgbClr val="FFFFFF"/>
                </a:highlight>
              </a:rPr>
              <a:t>yellow</a:t>
            </a:r>
            <a:r>
              <a:rPr lang="en-US">
                <a:solidFill>
                  <a:srgbClr val="000096"/>
                </a:solidFill>
                <a:highlight>
                  <a:srgbClr val="FFFFFF"/>
                </a:highlight>
              </a:rPr>
              <a:t>&lt;/color&gt;</a:t>
            </a:r>
            <a:br>
              <a:rPr lang="en-US">
                <a:solidFill>
                  <a:srgbClr val="000000"/>
                </a:solidFill>
                <a:highlight>
                  <a:srgbClr val="FFFFFF"/>
                </a:highlight>
              </a:rPr>
            </a:br>
            <a:r>
              <a:rPr lang="en-US">
                <a:solidFill>
                  <a:srgbClr val="000096"/>
                </a:solidFill>
                <a:highlight>
                  <a:srgbClr val="FFFFFF"/>
                </a:highlight>
              </a:rPr>
              <a:t>&lt;/traffic-light&gt;</a:t>
            </a:r>
          </a:p>
        </p:txBody>
      </p:sp>
      <p:cxnSp>
        <p:nvCxnSpPr>
          <p:cNvPr id="11" name="Straight Arrow Connector 10">
            <a:extLst>
              <a:ext uri="{FF2B5EF4-FFF2-40B4-BE49-F238E27FC236}">
                <a16:creationId xmlns:a16="http://schemas.microsoft.com/office/drawing/2014/main" id="{8052C7E2-29C5-4365-ACDA-37E38BDB25BC}"/>
              </a:ext>
            </a:extLst>
          </p:cNvPr>
          <p:cNvCxnSpPr>
            <a:cxnSpLocks/>
            <a:stCxn id="6" idx="3"/>
            <a:endCxn id="9" idx="1"/>
          </p:cNvCxnSpPr>
          <p:nvPr/>
        </p:nvCxnSpPr>
        <p:spPr>
          <a:xfrm flipV="1">
            <a:off x="3666255" y="2108318"/>
            <a:ext cx="1079062" cy="33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96E765-FC58-42FF-A5D4-B23C55CEA5E3}"/>
              </a:ext>
            </a:extLst>
          </p:cNvPr>
          <p:cNvSpPr txBox="1"/>
          <p:nvPr/>
        </p:nvSpPr>
        <p:spPr>
          <a:xfrm>
            <a:off x="2685532" y="1388797"/>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C805CF26-1BDC-4C32-BBFB-587C9016E0FF}"/>
              </a:ext>
            </a:extLst>
          </p:cNvPr>
          <p:cNvCxnSpPr>
            <a:cxnSpLocks/>
            <a:stCxn id="9" idx="3"/>
          </p:cNvCxnSpPr>
          <p:nvPr/>
        </p:nvCxnSpPr>
        <p:spPr>
          <a:xfrm>
            <a:off x="7219390" y="2108318"/>
            <a:ext cx="1179374" cy="33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CD087C4-89A9-4DDA-884A-60FE977BA0BF}"/>
              </a:ext>
            </a:extLst>
          </p:cNvPr>
          <p:cNvSpPr/>
          <p:nvPr/>
        </p:nvSpPr>
        <p:spPr>
          <a:xfrm>
            <a:off x="8398764"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15" name="Straight Arrow Connector 14">
            <a:extLst>
              <a:ext uri="{FF2B5EF4-FFF2-40B4-BE49-F238E27FC236}">
                <a16:creationId xmlns:a16="http://schemas.microsoft.com/office/drawing/2014/main" id="{5921ACC9-6A36-4A53-A83E-9253DE0C2054}"/>
              </a:ext>
            </a:extLst>
          </p:cNvPr>
          <p:cNvCxnSpPr>
            <a:endCxn id="14" idx="2"/>
          </p:cNvCxnSpPr>
          <p:nvPr/>
        </p:nvCxnSpPr>
        <p:spPr>
          <a:xfrm flipH="1" flipV="1">
            <a:off x="9038523"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71706D8-0E6D-4834-B875-8B256343A865}"/>
              </a:ext>
            </a:extLst>
          </p:cNvPr>
          <p:cNvCxnSpPr>
            <a:cxnSpLocks/>
            <a:endCxn id="18" idx="1"/>
          </p:cNvCxnSpPr>
          <p:nvPr/>
        </p:nvCxnSpPr>
        <p:spPr>
          <a:xfrm>
            <a:off x="9678281" y="2096776"/>
            <a:ext cx="11373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04B18B-E8CB-4A68-A66D-1A001EA8AAE0}"/>
              </a:ext>
            </a:extLst>
          </p:cNvPr>
          <p:cNvSpPr txBox="1"/>
          <p:nvPr/>
        </p:nvSpPr>
        <p:spPr>
          <a:xfrm>
            <a:off x="8591330" y="1388797"/>
            <a:ext cx="942117" cy="369332"/>
          </a:xfrm>
          <a:prstGeom prst="rect">
            <a:avLst/>
          </a:prstGeom>
          <a:noFill/>
        </p:spPr>
        <p:txBody>
          <a:bodyPr wrap="none" rtlCol="0">
            <a:spAutoFit/>
          </a:bodyPr>
          <a:lstStyle/>
          <a:p>
            <a:r>
              <a:rPr lang="en-US" i="1"/>
              <a:t>unparse</a:t>
            </a:r>
          </a:p>
        </p:txBody>
      </p:sp>
      <p:sp>
        <p:nvSpPr>
          <p:cNvPr id="18" name="Rectangle 17">
            <a:extLst>
              <a:ext uri="{FF2B5EF4-FFF2-40B4-BE49-F238E27FC236}">
                <a16:creationId xmlns:a16="http://schemas.microsoft.com/office/drawing/2014/main" id="{89795084-68C9-4539-8D46-4E4F38966F21}"/>
              </a:ext>
            </a:extLst>
          </p:cNvPr>
          <p:cNvSpPr/>
          <p:nvPr/>
        </p:nvSpPr>
        <p:spPr>
          <a:xfrm>
            <a:off x="10815661" y="1912110"/>
            <a:ext cx="418704" cy="369332"/>
          </a:xfrm>
          <a:prstGeom prst="rect">
            <a:avLst/>
          </a:prstGeom>
          <a:ln>
            <a:solidFill>
              <a:schemeClr val="tx1"/>
            </a:solidFill>
          </a:ln>
        </p:spPr>
        <p:txBody>
          <a:bodyPr wrap="none">
            <a:spAutoFit/>
          </a:bodyPr>
          <a:lstStyle/>
          <a:p>
            <a:r>
              <a:rPr lang="en-US" b="1">
                <a:latin typeface="Calibri" panose="020F0502020204030204" pitchFamily="34" charset="0"/>
                <a:ea typeface="Calibri" panose="020F0502020204030204" pitchFamily="34" charset="0"/>
              </a:rPr>
              <a:t>01</a:t>
            </a:r>
            <a:endParaRPr lang="en-US"/>
          </a:p>
        </p:txBody>
      </p:sp>
      <p:sp>
        <p:nvSpPr>
          <p:cNvPr id="19" name="TextBox 18">
            <a:extLst>
              <a:ext uri="{FF2B5EF4-FFF2-40B4-BE49-F238E27FC236}">
                <a16:creationId xmlns:a16="http://schemas.microsoft.com/office/drawing/2014/main" id="{A785368E-FAD9-45AF-8689-F5D4F8A40D52}"/>
              </a:ext>
            </a:extLst>
          </p:cNvPr>
          <p:cNvSpPr txBox="1"/>
          <p:nvPr/>
        </p:nvSpPr>
        <p:spPr>
          <a:xfrm>
            <a:off x="10386701" y="988780"/>
            <a:ext cx="1548501" cy="923330"/>
          </a:xfrm>
          <a:prstGeom prst="rect">
            <a:avLst/>
          </a:prstGeom>
          <a:noFill/>
        </p:spPr>
        <p:txBody>
          <a:bodyPr wrap="none" rtlCol="0">
            <a:spAutoFit/>
          </a:bodyPr>
          <a:lstStyle/>
          <a:p>
            <a:r>
              <a:rPr lang="en-US"/>
              <a:t>reconstituted-</a:t>
            </a:r>
          </a:p>
          <a:p>
            <a:r>
              <a:rPr lang="en-US"/>
              <a:t>traffic-light</a:t>
            </a:r>
          </a:p>
          <a:p>
            <a:r>
              <a:rPr lang="en-US"/>
              <a:t>.binary</a:t>
            </a:r>
          </a:p>
        </p:txBody>
      </p:sp>
      <p:sp>
        <p:nvSpPr>
          <p:cNvPr id="20" name="Rectangle 19">
            <a:extLst>
              <a:ext uri="{FF2B5EF4-FFF2-40B4-BE49-F238E27FC236}">
                <a16:creationId xmlns:a16="http://schemas.microsoft.com/office/drawing/2014/main" id="{9AC6FA1B-2E27-4973-9F6C-9FA6E59E1716}"/>
              </a:ext>
            </a:extLst>
          </p:cNvPr>
          <p:cNvSpPr/>
          <p:nvPr/>
        </p:nvSpPr>
        <p:spPr>
          <a:xfrm>
            <a:off x="1204971" y="3222322"/>
            <a:ext cx="3816471" cy="2800767"/>
          </a:xfrm>
          <a:prstGeom prst="rect">
            <a:avLst/>
          </a:prstGeom>
          <a:ln>
            <a:solidFill>
              <a:schemeClr val="tx1"/>
            </a:solidFill>
          </a:ln>
        </p:spPr>
        <p:txBody>
          <a:bodyPr wrap="square">
            <a:spAutoFit/>
          </a:bodyPr>
          <a:lstStyle/>
          <a:p>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"traffic-light"</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&lt;xs:complexType&gt;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a:t>
            </a:r>
            <a:r>
              <a:rPr lang="en-US" sz="800">
                <a:solidFill>
                  <a:srgbClr val="F5844C"/>
                </a:solidFill>
                <a:highlight>
                  <a:srgbClr val="FFFFFF"/>
                </a:highlight>
              </a:rPr>
              <a:t> dfdl:hiddenGroupRef</a:t>
            </a:r>
            <a:r>
              <a:rPr lang="en-US" sz="800">
                <a:solidFill>
                  <a:srgbClr val="FF8040"/>
                </a:solidFill>
                <a:highlight>
                  <a:srgbClr val="FFFFFF"/>
                </a:highlight>
              </a:rPr>
              <a:t>=</a:t>
            </a:r>
            <a:r>
              <a:rPr lang="en-US" sz="800">
                <a:solidFill>
                  <a:srgbClr val="993300"/>
                </a:solidFill>
                <a:highlight>
                  <a:srgbClr val="FFFFFF"/>
                </a:highlight>
              </a:rPr>
              <a:t>"hidden_traffic_light_Group"</a:t>
            </a:r>
            <a:r>
              <a:rPr lang="en-US" sz="800">
                <a:solidFill>
                  <a:srgbClr val="F5844C"/>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"color"</a:t>
            </a:r>
            <a:r>
              <a:rPr lang="en-US" sz="800">
                <a:solidFill>
                  <a:srgbClr val="F5844C"/>
                </a:solidFill>
                <a:highlight>
                  <a:srgbClr val="FFFFFF"/>
                </a:highlight>
              </a:rPr>
              <a:t> type</a:t>
            </a:r>
            <a:r>
              <a:rPr lang="en-US" sz="800">
                <a:solidFill>
                  <a:srgbClr val="FF8040"/>
                </a:solidFill>
                <a:highlight>
                  <a:srgbClr val="FFFFFF"/>
                </a:highlight>
              </a:rPr>
              <a:t>=</a:t>
            </a:r>
            <a:r>
              <a:rPr lang="en-US" sz="800">
                <a:solidFill>
                  <a:srgbClr val="993300"/>
                </a:solidFill>
                <a:highlight>
                  <a:srgbClr val="FFFFFF"/>
                </a:highlight>
              </a:rPr>
              <a:t>"xs:string"</a:t>
            </a:r>
            <a:r>
              <a:rPr lang="en-US" sz="800">
                <a:solidFill>
                  <a:srgbClr val="F5844C"/>
                </a:solidFill>
                <a:highlight>
                  <a:srgbClr val="FFFFFF"/>
                </a:highlight>
              </a:rPr>
              <a:t> dfdl:inputValueCalc</a:t>
            </a:r>
            <a:r>
              <a:rPr lang="en-US" sz="800">
                <a:solidFill>
                  <a:srgbClr val="FF8040"/>
                </a:solidFill>
                <a:highlight>
                  <a:srgbClr val="FFFFFF"/>
                </a:highlight>
              </a:rPr>
              <a:t>=</a:t>
            </a:r>
            <a:r>
              <a:rPr lang="en-US" sz="800">
                <a:solidFill>
                  <a:srgbClr val="993300"/>
                </a:solidFill>
                <a:highlight>
                  <a:srgbClr val="FFFFFF"/>
                </a:highlight>
              </a:rPr>
              <a:t>"{</a:t>
            </a:r>
            <a:br>
              <a:rPr lang="en-US" sz="800">
                <a:solidFill>
                  <a:srgbClr val="000000"/>
                </a:solidFill>
                <a:highlight>
                  <a:srgbClr val="FFFFFF"/>
                </a:highlight>
              </a:rPr>
            </a:br>
            <a:r>
              <a:rPr lang="en-US" sz="800">
                <a:solidFill>
                  <a:srgbClr val="993300"/>
                </a:solidFill>
                <a:highlight>
                  <a:srgbClr val="FFFFFF"/>
                </a:highlight>
              </a:rPr>
              <a:t>                if (../Hidden_Value eq 0) then 'red'</a:t>
            </a:r>
            <a:br>
              <a:rPr lang="en-US" sz="800">
                <a:solidFill>
                  <a:srgbClr val="000000"/>
                </a:solidFill>
                <a:highlight>
                  <a:srgbClr val="FFFFFF"/>
                </a:highlight>
              </a:rPr>
            </a:br>
            <a:r>
              <a:rPr lang="en-US" sz="800">
                <a:solidFill>
                  <a:srgbClr val="993300"/>
                </a:solidFill>
                <a:highlight>
                  <a:srgbClr val="FFFFFF"/>
                </a:highlight>
              </a:rPr>
              <a:t>                else if (../Hidden_Value eq 1) then 'yellow'</a:t>
            </a:r>
            <a:br>
              <a:rPr lang="en-US" sz="800">
                <a:solidFill>
                  <a:srgbClr val="000000"/>
                </a:solidFill>
                <a:highlight>
                  <a:srgbClr val="FFFFFF"/>
                </a:highlight>
              </a:rPr>
            </a:br>
            <a:r>
              <a:rPr lang="en-US" sz="800">
                <a:solidFill>
                  <a:srgbClr val="993300"/>
                </a:solidFill>
                <a:highlight>
                  <a:srgbClr val="FFFFFF"/>
                </a:highlight>
              </a:rPr>
              <a:t>                else if (../Hidden_Value eq 2) then 'green'</a:t>
            </a:r>
            <a:br>
              <a:rPr lang="en-US" sz="800">
                <a:solidFill>
                  <a:srgbClr val="000000"/>
                </a:solidFill>
                <a:highlight>
                  <a:srgbClr val="FFFFFF"/>
                </a:highlight>
              </a:rPr>
            </a:br>
            <a:r>
              <a:rPr lang="en-US" sz="800">
                <a:solidFill>
                  <a:srgbClr val="993300"/>
                </a:solidFill>
                <a:highlight>
                  <a:srgbClr val="FFFFFF"/>
                </a:highlight>
              </a:rPr>
              <a:t>                else fn:error('Unrecognized value')}"</a:t>
            </a:r>
            <a:r>
              <a:rPr lang="en-US" sz="800">
                <a:solidFill>
                  <a:srgbClr val="F5844C"/>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&lt;/xs:complexType&gt;</a:t>
            </a:r>
            <a:br>
              <a:rPr lang="en-US" sz="800">
                <a:solidFill>
                  <a:srgbClr val="000000"/>
                </a:solidFill>
                <a:highlight>
                  <a:srgbClr val="FFFFFF"/>
                </a:highlight>
              </a:rPr>
            </a:br>
            <a:r>
              <a:rPr lang="en-US" sz="800">
                <a:solidFill>
                  <a:srgbClr val="003296"/>
                </a:solidFill>
                <a:highlight>
                  <a:srgbClr val="FFFFFF"/>
                </a:highlight>
              </a:rPr>
              <a:t>&lt;/xs:element&gt;</a:t>
            </a:r>
            <a:br>
              <a:rPr lang="en-US" sz="800">
                <a:solidFill>
                  <a:srgbClr val="000000"/>
                </a:solidFill>
                <a:highlight>
                  <a:srgbClr val="FFFFFF"/>
                </a:highlight>
              </a:rPr>
            </a:br>
            <a:br>
              <a:rPr lang="en-US" sz="800">
                <a:solidFill>
                  <a:srgbClr val="000000"/>
                </a:solidFill>
                <a:highlight>
                  <a:srgbClr val="FFFFFF"/>
                </a:highlight>
              </a:rPr>
            </a:br>
            <a:r>
              <a:rPr lang="en-US" sz="800">
                <a:solidFill>
                  <a:srgbClr val="003296"/>
                </a:solidFill>
                <a:highlight>
                  <a:srgbClr val="FFFFFF"/>
                </a:highlight>
              </a:rPr>
              <a:t>&lt;xs:group</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"hidden_traffic_light_Group"</a:t>
            </a:r>
            <a:r>
              <a:rPr lang="en-US" sz="800">
                <a:solidFill>
                  <a:srgbClr val="000096"/>
                </a:solidFill>
                <a:highlight>
                  <a:srgbClr val="FFFFFF"/>
                </a:highlight>
              </a:rPr>
              <a:t>&gt;</a:t>
            </a:r>
            <a:r>
              <a:rPr lang="en-US" sz="800">
                <a:solidFill>
                  <a:srgbClr val="000000"/>
                </a:solidFill>
                <a:highlight>
                  <a:srgbClr val="FFFFFF"/>
                </a:highlight>
              </a:rPr>
              <a:t> </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"Hidden_Value"</a:t>
            </a:r>
            <a:r>
              <a:rPr lang="en-US" sz="800">
                <a:solidFill>
                  <a:srgbClr val="F5844C"/>
                </a:solidFill>
                <a:highlight>
                  <a:srgbClr val="FFFFFF"/>
                </a:highlight>
              </a:rPr>
              <a:t> type</a:t>
            </a:r>
            <a:r>
              <a:rPr lang="en-US" sz="800">
                <a:solidFill>
                  <a:srgbClr val="FF8040"/>
                </a:solidFill>
                <a:highlight>
                  <a:srgbClr val="FFFFFF"/>
                </a:highlight>
              </a:rPr>
              <a:t>=</a:t>
            </a:r>
            <a:r>
              <a:rPr lang="en-US" sz="800">
                <a:solidFill>
                  <a:srgbClr val="993300"/>
                </a:solidFill>
                <a:highlight>
                  <a:srgbClr val="FFFFFF"/>
                </a:highlight>
              </a:rPr>
              <a:t>"unsignedint8"</a:t>
            </a:r>
            <a:r>
              <a:rPr lang="en-US" sz="800">
                <a:solidFill>
                  <a:srgbClr val="F5844C"/>
                </a:solidFill>
                <a:highlight>
                  <a:srgbClr val="FFFFFF"/>
                </a:highlight>
              </a:rPr>
              <a:t> dfdl:outputValueCalc</a:t>
            </a:r>
            <a:r>
              <a:rPr lang="en-US" sz="800">
                <a:solidFill>
                  <a:srgbClr val="FF8040"/>
                </a:solidFill>
                <a:highlight>
                  <a:srgbClr val="FFFFFF"/>
                </a:highlight>
              </a:rPr>
              <a:t>=</a:t>
            </a:r>
            <a:r>
              <a:rPr lang="en-US" sz="800">
                <a:solidFill>
                  <a:srgbClr val="993300"/>
                </a:solidFill>
                <a:highlight>
                  <a:srgbClr val="FFFFFF"/>
                </a:highlight>
              </a:rPr>
              <a:t>"{</a:t>
            </a:r>
            <a:br>
              <a:rPr lang="en-US" sz="800">
                <a:solidFill>
                  <a:srgbClr val="000000"/>
                </a:solidFill>
                <a:highlight>
                  <a:srgbClr val="FFFFFF"/>
                </a:highlight>
              </a:rPr>
            </a:br>
            <a:r>
              <a:rPr lang="en-US" sz="800">
                <a:solidFill>
                  <a:srgbClr val="993300"/>
                </a:solidFill>
                <a:highlight>
                  <a:srgbClr val="FFFFFF"/>
                </a:highlight>
              </a:rPr>
              <a:t>            if (../color eq 'red') then 0</a:t>
            </a:r>
            <a:br>
              <a:rPr lang="en-US" sz="800">
                <a:solidFill>
                  <a:srgbClr val="000000"/>
                </a:solidFill>
                <a:highlight>
                  <a:srgbClr val="FFFFFF"/>
                </a:highlight>
              </a:rPr>
            </a:br>
            <a:r>
              <a:rPr lang="en-US" sz="800">
                <a:solidFill>
                  <a:srgbClr val="993300"/>
                </a:solidFill>
                <a:highlight>
                  <a:srgbClr val="FFFFFF"/>
                </a:highlight>
              </a:rPr>
              <a:t>            else if (../color eq 'yellow') then 1</a:t>
            </a:r>
            <a:br>
              <a:rPr lang="en-US" sz="800">
                <a:solidFill>
                  <a:srgbClr val="000000"/>
                </a:solidFill>
                <a:highlight>
                  <a:srgbClr val="FFFFFF"/>
                </a:highlight>
              </a:rPr>
            </a:br>
            <a:r>
              <a:rPr lang="en-US" sz="800">
                <a:solidFill>
                  <a:srgbClr val="993300"/>
                </a:solidFill>
                <a:highlight>
                  <a:srgbClr val="FFFFFF"/>
                </a:highlight>
              </a:rPr>
              <a:t>            else if (../color eq 'green') then 2</a:t>
            </a:r>
            <a:br>
              <a:rPr lang="en-US" sz="800">
                <a:solidFill>
                  <a:srgbClr val="000000"/>
                </a:solidFill>
                <a:highlight>
                  <a:srgbClr val="FFFFFF"/>
                </a:highlight>
              </a:rPr>
            </a:br>
            <a:r>
              <a:rPr lang="en-US" sz="800">
                <a:solidFill>
                  <a:srgbClr val="993300"/>
                </a:solidFill>
                <a:highlight>
                  <a:srgbClr val="FFFFFF"/>
                </a:highlight>
              </a:rPr>
              <a:t>            else .}“</a:t>
            </a:r>
            <a:r>
              <a:rPr lang="en-US" sz="800">
                <a:solidFill>
                  <a:srgbClr val="000000"/>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3296"/>
                </a:solidFill>
                <a:highlight>
                  <a:srgbClr val="FFFFFF"/>
                </a:highlight>
              </a:rPr>
              <a:t>&lt;/xs:group&gt;</a:t>
            </a:r>
          </a:p>
        </p:txBody>
      </p:sp>
      <p:sp>
        <p:nvSpPr>
          <p:cNvPr id="22" name="Rectangle 21">
            <a:extLst>
              <a:ext uri="{FF2B5EF4-FFF2-40B4-BE49-F238E27FC236}">
                <a16:creationId xmlns:a16="http://schemas.microsoft.com/office/drawing/2014/main" id="{3D067128-AB38-4EEE-B871-E8D640C39C04}"/>
              </a:ext>
            </a:extLst>
          </p:cNvPr>
          <p:cNvSpPr/>
          <p:nvPr/>
        </p:nvSpPr>
        <p:spPr>
          <a:xfrm>
            <a:off x="1946485" y="6069092"/>
            <a:ext cx="2003947" cy="369332"/>
          </a:xfrm>
          <a:prstGeom prst="rect">
            <a:avLst/>
          </a:prstGeom>
        </p:spPr>
        <p:txBody>
          <a:bodyPr wrap="none">
            <a:spAutoFit/>
          </a:bodyPr>
          <a:lstStyle/>
          <a:p>
            <a:r>
              <a:rPr lang="en-US"/>
              <a:t>traffic-light.dfdl.xsd</a:t>
            </a:r>
          </a:p>
        </p:txBody>
      </p:sp>
      <p:sp>
        <p:nvSpPr>
          <p:cNvPr id="25" name="Rectangle 24">
            <a:extLst>
              <a:ext uri="{FF2B5EF4-FFF2-40B4-BE49-F238E27FC236}">
                <a16:creationId xmlns:a16="http://schemas.microsoft.com/office/drawing/2014/main" id="{1DA29442-007C-4451-8D76-3B98CFB4C874}"/>
              </a:ext>
            </a:extLst>
          </p:cNvPr>
          <p:cNvSpPr/>
          <p:nvPr/>
        </p:nvSpPr>
        <p:spPr>
          <a:xfrm>
            <a:off x="7417894" y="3222322"/>
            <a:ext cx="3816471" cy="2800767"/>
          </a:xfrm>
          <a:prstGeom prst="rect">
            <a:avLst/>
          </a:prstGeom>
          <a:ln>
            <a:solidFill>
              <a:schemeClr val="tx1"/>
            </a:solidFill>
          </a:ln>
        </p:spPr>
        <p:txBody>
          <a:bodyPr wrap="square">
            <a:spAutoFit/>
          </a:bodyPr>
          <a:lstStyle/>
          <a:p>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"traffic-light"</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&lt;xs:complexType&gt;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a:t>
            </a:r>
            <a:r>
              <a:rPr lang="en-US" sz="800">
                <a:solidFill>
                  <a:srgbClr val="F5844C"/>
                </a:solidFill>
                <a:highlight>
                  <a:srgbClr val="FFFFFF"/>
                </a:highlight>
              </a:rPr>
              <a:t> dfdl:hiddenGroupRef</a:t>
            </a:r>
            <a:r>
              <a:rPr lang="en-US" sz="800">
                <a:solidFill>
                  <a:srgbClr val="FF8040"/>
                </a:solidFill>
                <a:highlight>
                  <a:srgbClr val="FFFFFF"/>
                </a:highlight>
              </a:rPr>
              <a:t>=</a:t>
            </a:r>
            <a:r>
              <a:rPr lang="en-US" sz="800">
                <a:solidFill>
                  <a:srgbClr val="993300"/>
                </a:solidFill>
                <a:highlight>
                  <a:srgbClr val="FFFFFF"/>
                </a:highlight>
              </a:rPr>
              <a:t>"hidden_traffic_light_Group"</a:t>
            </a:r>
            <a:r>
              <a:rPr lang="en-US" sz="800">
                <a:solidFill>
                  <a:srgbClr val="F5844C"/>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"color"</a:t>
            </a:r>
            <a:r>
              <a:rPr lang="en-US" sz="800">
                <a:solidFill>
                  <a:srgbClr val="F5844C"/>
                </a:solidFill>
                <a:highlight>
                  <a:srgbClr val="FFFFFF"/>
                </a:highlight>
              </a:rPr>
              <a:t> type</a:t>
            </a:r>
            <a:r>
              <a:rPr lang="en-US" sz="800">
                <a:solidFill>
                  <a:srgbClr val="FF8040"/>
                </a:solidFill>
                <a:highlight>
                  <a:srgbClr val="FFFFFF"/>
                </a:highlight>
              </a:rPr>
              <a:t>=</a:t>
            </a:r>
            <a:r>
              <a:rPr lang="en-US" sz="800">
                <a:solidFill>
                  <a:srgbClr val="993300"/>
                </a:solidFill>
                <a:highlight>
                  <a:srgbClr val="FFFFFF"/>
                </a:highlight>
              </a:rPr>
              <a:t>"xs:string"</a:t>
            </a:r>
            <a:r>
              <a:rPr lang="en-US" sz="800">
                <a:solidFill>
                  <a:srgbClr val="F5844C"/>
                </a:solidFill>
                <a:highlight>
                  <a:srgbClr val="FFFFFF"/>
                </a:highlight>
              </a:rPr>
              <a:t> dfdl:inputValueCalc</a:t>
            </a:r>
            <a:r>
              <a:rPr lang="en-US" sz="800">
                <a:solidFill>
                  <a:srgbClr val="FF8040"/>
                </a:solidFill>
                <a:highlight>
                  <a:srgbClr val="FFFFFF"/>
                </a:highlight>
              </a:rPr>
              <a:t>=</a:t>
            </a:r>
            <a:r>
              <a:rPr lang="en-US" sz="800">
                <a:solidFill>
                  <a:srgbClr val="993300"/>
                </a:solidFill>
                <a:highlight>
                  <a:srgbClr val="FFFFFF"/>
                </a:highlight>
              </a:rPr>
              <a:t>"{</a:t>
            </a:r>
            <a:br>
              <a:rPr lang="en-US" sz="800">
                <a:solidFill>
                  <a:srgbClr val="000000"/>
                </a:solidFill>
                <a:highlight>
                  <a:srgbClr val="FFFFFF"/>
                </a:highlight>
              </a:rPr>
            </a:br>
            <a:r>
              <a:rPr lang="en-US" sz="800">
                <a:solidFill>
                  <a:srgbClr val="993300"/>
                </a:solidFill>
                <a:highlight>
                  <a:srgbClr val="FFFFFF"/>
                </a:highlight>
              </a:rPr>
              <a:t>                if (../Hidden_Value eq 0) then 'red'</a:t>
            </a:r>
            <a:br>
              <a:rPr lang="en-US" sz="800">
                <a:solidFill>
                  <a:srgbClr val="000000"/>
                </a:solidFill>
                <a:highlight>
                  <a:srgbClr val="FFFFFF"/>
                </a:highlight>
              </a:rPr>
            </a:br>
            <a:r>
              <a:rPr lang="en-US" sz="800">
                <a:solidFill>
                  <a:srgbClr val="993300"/>
                </a:solidFill>
                <a:highlight>
                  <a:srgbClr val="FFFFFF"/>
                </a:highlight>
              </a:rPr>
              <a:t>                else if (../Hidden_Value eq 1) then 'yellow'</a:t>
            </a:r>
            <a:br>
              <a:rPr lang="en-US" sz="800">
                <a:solidFill>
                  <a:srgbClr val="000000"/>
                </a:solidFill>
                <a:highlight>
                  <a:srgbClr val="FFFFFF"/>
                </a:highlight>
              </a:rPr>
            </a:br>
            <a:r>
              <a:rPr lang="en-US" sz="800">
                <a:solidFill>
                  <a:srgbClr val="993300"/>
                </a:solidFill>
                <a:highlight>
                  <a:srgbClr val="FFFFFF"/>
                </a:highlight>
              </a:rPr>
              <a:t>                else if (../Hidden_Value eq 2) then 'green'</a:t>
            </a:r>
            <a:br>
              <a:rPr lang="en-US" sz="800">
                <a:solidFill>
                  <a:srgbClr val="000000"/>
                </a:solidFill>
                <a:highlight>
                  <a:srgbClr val="FFFFFF"/>
                </a:highlight>
              </a:rPr>
            </a:br>
            <a:r>
              <a:rPr lang="en-US" sz="800">
                <a:solidFill>
                  <a:srgbClr val="993300"/>
                </a:solidFill>
                <a:highlight>
                  <a:srgbClr val="FFFFFF"/>
                </a:highlight>
              </a:rPr>
              <a:t>                else fn:error('Unrecognized value')}"</a:t>
            </a:r>
            <a:r>
              <a:rPr lang="en-US" sz="800">
                <a:solidFill>
                  <a:srgbClr val="F5844C"/>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&lt;/xs:complexType&gt;</a:t>
            </a:r>
            <a:br>
              <a:rPr lang="en-US" sz="800">
                <a:solidFill>
                  <a:srgbClr val="000000"/>
                </a:solidFill>
                <a:highlight>
                  <a:srgbClr val="FFFFFF"/>
                </a:highlight>
              </a:rPr>
            </a:br>
            <a:r>
              <a:rPr lang="en-US" sz="800">
                <a:solidFill>
                  <a:srgbClr val="003296"/>
                </a:solidFill>
                <a:highlight>
                  <a:srgbClr val="FFFFFF"/>
                </a:highlight>
              </a:rPr>
              <a:t>&lt;/xs:element&gt;</a:t>
            </a:r>
            <a:br>
              <a:rPr lang="en-US" sz="800">
                <a:solidFill>
                  <a:srgbClr val="000000"/>
                </a:solidFill>
                <a:highlight>
                  <a:srgbClr val="FFFFFF"/>
                </a:highlight>
              </a:rPr>
            </a:br>
            <a:br>
              <a:rPr lang="en-US" sz="800">
                <a:solidFill>
                  <a:srgbClr val="000000"/>
                </a:solidFill>
                <a:highlight>
                  <a:srgbClr val="FFFFFF"/>
                </a:highlight>
              </a:rPr>
            </a:br>
            <a:r>
              <a:rPr lang="en-US" sz="800">
                <a:solidFill>
                  <a:srgbClr val="003296"/>
                </a:solidFill>
                <a:highlight>
                  <a:srgbClr val="FFFFFF"/>
                </a:highlight>
              </a:rPr>
              <a:t>&lt;xs:group</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"hidden_traffic_light_Group"</a:t>
            </a:r>
            <a:r>
              <a:rPr lang="en-US" sz="800">
                <a:solidFill>
                  <a:srgbClr val="000096"/>
                </a:solidFill>
                <a:highlight>
                  <a:srgbClr val="FFFFFF"/>
                </a:highlight>
              </a:rPr>
              <a:t>&gt;</a:t>
            </a:r>
            <a:r>
              <a:rPr lang="en-US" sz="800">
                <a:solidFill>
                  <a:srgbClr val="000000"/>
                </a:solidFill>
                <a:highlight>
                  <a:srgbClr val="FFFFFF"/>
                </a:highlight>
              </a:rPr>
              <a:t> </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&lt;xs:element</a:t>
            </a:r>
            <a:r>
              <a:rPr lang="en-US" sz="800">
                <a:solidFill>
                  <a:srgbClr val="F5844C"/>
                </a:solidFill>
                <a:highlight>
                  <a:srgbClr val="FFFFFF"/>
                </a:highlight>
              </a:rPr>
              <a:t> name</a:t>
            </a:r>
            <a:r>
              <a:rPr lang="en-US" sz="800">
                <a:solidFill>
                  <a:srgbClr val="FF8040"/>
                </a:solidFill>
                <a:highlight>
                  <a:srgbClr val="FFFFFF"/>
                </a:highlight>
              </a:rPr>
              <a:t>=</a:t>
            </a:r>
            <a:r>
              <a:rPr lang="en-US" sz="800">
                <a:solidFill>
                  <a:srgbClr val="993300"/>
                </a:solidFill>
                <a:highlight>
                  <a:srgbClr val="FFFFFF"/>
                </a:highlight>
              </a:rPr>
              <a:t>"Hidden_Value"</a:t>
            </a:r>
            <a:r>
              <a:rPr lang="en-US" sz="800">
                <a:solidFill>
                  <a:srgbClr val="F5844C"/>
                </a:solidFill>
                <a:highlight>
                  <a:srgbClr val="FFFFFF"/>
                </a:highlight>
              </a:rPr>
              <a:t> type</a:t>
            </a:r>
            <a:r>
              <a:rPr lang="en-US" sz="800">
                <a:solidFill>
                  <a:srgbClr val="FF8040"/>
                </a:solidFill>
                <a:highlight>
                  <a:srgbClr val="FFFFFF"/>
                </a:highlight>
              </a:rPr>
              <a:t>=</a:t>
            </a:r>
            <a:r>
              <a:rPr lang="en-US" sz="800">
                <a:solidFill>
                  <a:srgbClr val="993300"/>
                </a:solidFill>
                <a:highlight>
                  <a:srgbClr val="FFFFFF"/>
                </a:highlight>
              </a:rPr>
              <a:t>"unsignedint8"</a:t>
            </a:r>
            <a:r>
              <a:rPr lang="en-US" sz="800">
                <a:solidFill>
                  <a:srgbClr val="F5844C"/>
                </a:solidFill>
                <a:highlight>
                  <a:srgbClr val="FFFFFF"/>
                </a:highlight>
              </a:rPr>
              <a:t> dfdl:outputValueCalc</a:t>
            </a:r>
            <a:r>
              <a:rPr lang="en-US" sz="800">
                <a:solidFill>
                  <a:srgbClr val="FF8040"/>
                </a:solidFill>
                <a:highlight>
                  <a:srgbClr val="FFFFFF"/>
                </a:highlight>
              </a:rPr>
              <a:t>=</a:t>
            </a:r>
            <a:r>
              <a:rPr lang="en-US" sz="800">
                <a:solidFill>
                  <a:srgbClr val="993300"/>
                </a:solidFill>
                <a:highlight>
                  <a:srgbClr val="FFFFFF"/>
                </a:highlight>
              </a:rPr>
              <a:t>"{</a:t>
            </a:r>
            <a:br>
              <a:rPr lang="en-US" sz="800">
                <a:solidFill>
                  <a:srgbClr val="000000"/>
                </a:solidFill>
                <a:highlight>
                  <a:srgbClr val="FFFFFF"/>
                </a:highlight>
              </a:rPr>
            </a:br>
            <a:r>
              <a:rPr lang="en-US" sz="800">
                <a:solidFill>
                  <a:srgbClr val="993300"/>
                </a:solidFill>
                <a:highlight>
                  <a:srgbClr val="FFFFFF"/>
                </a:highlight>
              </a:rPr>
              <a:t>            if (../color eq 'red') then 0</a:t>
            </a:r>
            <a:br>
              <a:rPr lang="en-US" sz="800">
                <a:solidFill>
                  <a:srgbClr val="000000"/>
                </a:solidFill>
                <a:highlight>
                  <a:srgbClr val="FFFFFF"/>
                </a:highlight>
              </a:rPr>
            </a:br>
            <a:r>
              <a:rPr lang="en-US" sz="800">
                <a:solidFill>
                  <a:srgbClr val="993300"/>
                </a:solidFill>
                <a:highlight>
                  <a:srgbClr val="FFFFFF"/>
                </a:highlight>
              </a:rPr>
              <a:t>            else if (../color eq 'yellow') then 1</a:t>
            </a:r>
            <a:br>
              <a:rPr lang="en-US" sz="800">
                <a:solidFill>
                  <a:srgbClr val="000000"/>
                </a:solidFill>
                <a:highlight>
                  <a:srgbClr val="FFFFFF"/>
                </a:highlight>
              </a:rPr>
            </a:br>
            <a:r>
              <a:rPr lang="en-US" sz="800">
                <a:solidFill>
                  <a:srgbClr val="993300"/>
                </a:solidFill>
                <a:highlight>
                  <a:srgbClr val="FFFFFF"/>
                </a:highlight>
              </a:rPr>
              <a:t>            else if (../color eq 'green') then 2</a:t>
            </a:r>
            <a:br>
              <a:rPr lang="en-US" sz="800">
                <a:solidFill>
                  <a:srgbClr val="000000"/>
                </a:solidFill>
                <a:highlight>
                  <a:srgbClr val="FFFFFF"/>
                </a:highlight>
              </a:rPr>
            </a:br>
            <a:r>
              <a:rPr lang="en-US" sz="800">
                <a:solidFill>
                  <a:srgbClr val="993300"/>
                </a:solidFill>
                <a:highlight>
                  <a:srgbClr val="FFFFFF"/>
                </a:highlight>
              </a:rPr>
              <a:t>            else .}“</a:t>
            </a:r>
            <a:r>
              <a:rPr lang="en-US" sz="800">
                <a:solidFill>
                  <a:srgbClr val="000000"/>
                </a:solidFill>
                <a:highlight>
                  <a:srgbClr val="FFFFFF"/>
                </a:highlight>
              </a:rPr>
              <a:t> </a:t>
            </a:r>
            <a:r>
              <a:rPr lang="en-US" sz="800">
                <a:solidFill>
                  <a:srgbClr val="000096"/>
                </a:solidFill>
                <a:highlight>
                  <a:srgbClr val="FFFFFF"/>
                </a:highlight>
              </a:rPr>
              <a:t>/&gt;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3296"/>
                </a:solidFill>
                <a:highlight>
                  <a:srgbClr val="FFFFFF"/>
                </a:highlight>
              </a:rPr>
              <a:t>&lt;/xs:sequence&gt;</a:t>
            </a:r>
            <a:br>
              <a:rPr lang="en-US" sz="800">
                <a:solidFill>
                  <a:srgbClr val="000000"/>
                </a:solidFill>
                <a:highlight>
                  <a:srgbClr val="FFFFFF"/>
                </a:highlight>
              </a:rPr>
            </a:br>
            <a:r>
              <a:rPr lang="en-US" sz="800">
                <a:solidFill>
                  <a:srgbClr val="003296"/>
                </a:solidFill>
                <a:highlight>
                  <a:srgbClr val="FFFFFF"/>
                </a:highlight>
              </a:rPr>
              <a:t>&lt;/xs:group&gt;</a:t>
            </a:r>
          </a:p>
        </p:txBody>
      </p:sp>
      <p:sp>
        <p:nvSpPr>
          <p:cNvPr id="26" name="Rectangle 25">
            <a:extLst>
              <a:ext uri="{FF2B5EF4-FFF2-40B4-BE49-F238E27FC236}">
                <a16:creationId xmlns:a16="http://schemas.microsoft.com/office/drawing/2014/main" id="{31DDB81F-1F56-4DED-A25C-1FAD3C253260}"/>
              </a:ext>
            </a:extLst>
          </p:cNvPr>
          <p:cNvSpPr/>
          <p:nvPr/>
        </p:nvSpPr>
        <p:spPr>
          <a:xfrm>
            <a:off x="8159408" y="6069092"/>
            <a:ext cx="2003947" cy="369332"/>
          </a:xfrm>
          <a:prstGeom prst="rect">
            <a:avLst/>
          </a:prstGeom>
        </p:spPr>
        <p:txBody>
          <a:bodyPr wrap="none">
            <a:spAutoFit/>
          </a:bodyPr>
          <a:lstStyle/>
          <a:p>
            <a:r>
              <a:rPr lang="en-US"/>
              <a:t>traffic-light.dfdl.xsd</a:t>
            </a:r>
          </a:p>
        </p:txBody>
      </p:sp>
    </p:spTree>
    <p:extLst>
      <p:ext uri="{BB962C8B-B14F-4D97-AF65-F5344CB8AC3E}">
        <p14:creationId xmlns:p14="http://schemas.microsoft.com/office/powerpoint/2010/main" val="1290786115"/>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3.xml><?xml version="1.0" encoding="utf-8"?>
<ds:datastoreItem xmlns:ds="http://schemas.openxmlformats.org/officeDocument/2006/customXml" ds:itemID="{95115952-705A-47C2-AF98-EE347D400751}">
  <ds:schemaRefs>
    <ds:schemaRef ds:uri="http://schemas.microsoft.com/office/2006/documentManagement/types"/>
    <ds:schemaRef ds:uri="http://purl.org/dc/dcmitype/"/>
    <ds:schemaRef ds:uri="http://purl.org/dc/elements/1.1/"/>
    <ds:schemaRef ds:uri="http://schemas.microsoft.com/office/2006/metadata/properties"/>
    <ds:schemaRef ds:uri="http://schemas.microsoft.com/office/infopath/2007/PartnerControls"/>
    <ds:schemaRef ds:uri="http://schemas.microsoft.com/sharepoint/v4"/>
    <ds:schemaRef ds:uri="http://schemas.microsoft.com/sharepoint/v3"/>
    <ds:schemaRef ds:uri="http://schemas.microsoft.com/sharepoint/v3/fields"/>
    <ds:schemaRef ds:uri="http://purl.org/dc/terms/"/>
    <ds:schemaRef ds:uri="http://schemas.openxmlformats.org/package/2006/metadata/core-properties"/>
    <ds:schemaRef ds:uri="d6dad062-3ecc-4c2a-98eb-3d03c2389ab6"/>
    <ds:schemaRef ds:uri="45d44e74-5c87-4253-a1a6-fb7a2a9835a8"/>
    <ds:schemaRef ds:uri="http://www.w3.org/XML/1998/namespace"/>
  </ds:schemaRefs>
</ds:datastoreItem>
</file>

<file path=customXml/itemProps4.xml><?xml version="1.0" encoding="utf-8"?>
<ds:datastoreItem xmlns:ds="http://schemas.openxmlformats.org/officeDocument/2006/customXml" ds:itemID="{8215F32F-6F57-464C-B053-7241A9938C29}">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81922</TotalTime>
  <Words>10667</Words>
  <Application>Microsoft Office PowerPoint</Application>
  <PresentationFormat>Widescreen</PresentationFormat>
  <Paragraphs>385</Paragraphs>
  <Slides>68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Malgun Gothic</vt:lpstr>
      <vt:lpstr>Microsoft JhengHei</vt:lpstr>
      <vt:lpstr>Arial</vt:lpstr>
      <vt:lpstr>Calibri</vt:lpstr>
      <vt:lpstr>Times New Roman</vt:lpstr>
      <vt:lpstr>Wingdings</vt:lpstr>
      <vt:lpstr>mitre-2018</vt:lpstr>
      <vt:lpstr>DFDL Part 2 Lab Answers</vt:lpstr>
      <vt:lpstr>Lab 5</vt:lpstr>
      <vt:lpstr>Cannot output XML containing a single element whose value is a symbolic encoding of a numeric value</vt:lpstr>
      <vt:lpstr>Lab05 (revised)</vt:lpstr>
      <vt:lpstr>Your DFDL schema file should include these two files</vt:lpstr>
      <vt:lpstr>PowerPoint Presentation</vt:lpstr>
      <vt:lpstr>PowerPoint Presentation</vt:lpstr>
      <vt:lpstr>PowerPoint Presentation</vt:lpstr>
      <vt:lpstr>PowerPoint Presentation</vt:lpstr>
      <vt:lpstr>Lab 6</vt:lpstr>
      <vt:lpstr>Lab 6 (cont.)</vt:lpstr>
      <vt:lpstr>PowerPoint Presentation</vt:lpstr>
      <vt:lpstr>PowerPoint Presentation</vt:lpstr>
      <vt:lpstr>PowerPoint Presentation</vt:lpstr>
      <vt:lpstr>PowerPoint Presentation</vt:lpstr>
      <vt:lpstr>PowerPoint Presentation</vt:lpstr>
      <vt:lpstr>XML schema datatypes affected by dfdl:byteOrder</vt:lpstr>
      <vt:lpstr>Lab 7</vt:lpstr>
      <vt:lpstr>PowerPoint Presentation</vt:lpstr>
      <vt:lpstr>PowerPoint Presentation</vt:lpstr>
      <vt:lpstr>PowerPoint Presentation</vt:lpstr>
      <vt:lpstr>PowerPoint Presentation</vt:lpstr>
      <vt:lpstr>Lab 7a</vt:lpstr>
      <vt:lpstr>PowerPoint Presentation</vt:lpstr>
      <vt:lpstr>PowerPoint Presentation</vt:lpstr>
      <vt:lpstr>Warning from Mike Beckerle</vt:lpstr>
      <vt:lpstr>Well, that said …</vt:lpstr>
      <vt:lpstr>Lab 7b</vt:lpstr>
      <vt:lpstr>PowerPoint Presentation</vt:lpstr>
      <vt:lpstr>PowerPoint Presentation</vt:lpstr>
      <vt:lpstr>Lab 8</vt:lpstr>
      <vt:lpstr>PowerPoint Presentation</vt:lpstr>
      <vt:lpstr>PowerPoint Presentation</vt:lpstr>
      <vt:lpstr>Lab 9</vt:lpstr>
      <vt:lpstr>PowerPoint Presentation</vt:lpstr>
      <vt:lpstr>PowerPoint Presentation</vt:lpstr>
      <vt:lpstr>Alternative solution using dfdl:terminator</vt:lpstr>
      <vt:lpstr>Lab 10</vt:lpstr>
      <vt:lpstr>PowerPoint Presentation</vt:lpstr>
      <vt:lpstr>PowerPoint Presentation</vt:lpstr>
      <vt:lpstr>PowerPoint Presentation</vt:lpstr>
      <vt:lpstr>Lab 11</vt:lpstr>
      <vt:lpstr>Lab 11 (cont.)</vt:lpstr>
      <vt:lpstr>Hint</vt:lpstr>
      <vt:lpstr>PowerPoint Presentation</vt:lpstr>
      <vt:lpstr>PowerPoint Presentation</vt:lpstr>
      <vt:lpstr>PowerPoint Presentation</vt:lpstr>
      <vt:lpstr>Lab 12</vt:lpstr>
      <vt:lpstr>PowerPoint Presentation</vt:lpstr>
      <vt:lpstr>PowerPoint Presentation</vt:lpstr>
      <vt:lpstr>Lab 13</vt:lpstr>
      <vt:lpstr>PowerPoint Presentation</vt:lpstr>
      <vt:lpstr>PowerPoint Presentation</vt:lpstr>
      <vt:lpstr>PowerPoint Presentation</vt:lpstr>
      <vt:lpstr>PowerPoint Presentation</vt:lpstr>
      <vt:lpstr>PowerPoint Presentation</vt:lpstr>
      <vt:lpstr>dfdl:decimalSigned</vt:lpstr>
      <vt:lpstr>dfdl:binaryDecimalVirtualPoint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DFDL Part 2 Lab Answers</dc:title>
  <dc:creator>Costello, Roger L.</dc:creator>
  <cp:keywords>DFDL, XML Schema, XML, parsing, unparsing</cp:keywords>
  <cp:lastModifiedBy>Roger Costello</cp:lastModifiedBy>
  <cp:revision>1632</cp:revision>
  <dcterms:created xsi:type="dcterms:W3CDTF">2018-11-08T17:43:19Z</dcterms:created>
  <dcterms:modified xsi:type="dcterms:W3CDTF">2019-12-23T14:23:15Z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