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slides/slide120.xml" ContentType="application/vnd.openxmlformats-officedocument.presentationml.slide+xml"/>
  <Override PartName="/ppt/slides/slide121.xml" ContentType="application/vnd.openxmlformats-officedocument.presentationml.slide+xml"/>
  <Override PartName="/ppt/slides/slide122.xml" ContentType="application/vnd.openxmlformats-officedocument.presentationml.slide+xml"/>
  <Override PartName="/ppt/slides/slide123.xml" ContentType="application/vnd.openxmlformats-officedocument.presentationml.slide+xml"/>
  <Override PartName="/ppt/slides/slide124.xml" ContentType="application/vnd.openxmlformats-officedocument.presentationml.slide+xml"/>
  <Override PartName="/ppt/slides/slide125.xml" ContentType="application/vnd.openxmlformats-officedocument.presentationml.slide+xml"/>
  <Override PartName="/ppt/slides/slide126.xml" ContentType="application/vnd.openxmlformats-officedocument.presentationml.slide+xml"/>
  <Override PartName="/ppt/slides/slide127.xml" ContentType="application/vnd.openxmlformats-officedocument.presentationml.slide+xml"/>
  <Override PartName="/ppt/slides/slide128.xml" ContentType="application/vnd.openxmlformats-officedocument.presentationml.slide+xml"/>
  <Override PartName="/ppt/slides/slide129.xml" ContentType="application/vnd.openxmlformats-officedocument.presentationml.slide+xml"/>
  <Override PartName="/ppt/slides/slide130.xml" ContentType="application/vnd.openxmlformats-officedocument.presentationml.slide+xml"/>
  <Override PartName="/ppt/slides/slide131.xml" ContentType="application/vnd.openxmlformats-officedocument.presentationml.slide+xml"/>
  <Override PartName="/ppt/slides/slide132.xml" ContentType="application/vnd.openxmlformats-officedocument.presentationml.slide+xml"/>
  <Override PartName="/ppt/slides/slide133.xml" ContentType="application/vnd.openxmlformats-officedocument.presentationml.slide+xml"/>
  <Override PartName="/ppt/slides/slide134.xml" ContentType="application/vnd.openxmlformats-officedocument.presentationml.slide+xml"/>
  <Override PartName="/ppt/slides/slide135.xml" ContentType="application/vnd.openxmlformats-officedocument.presentationml.slide+xml"/>
  <Override PartName="/ppt/slides/slide136.xml" ContentType="application/vnd.openxmlformats-officedocument.presentationml.slide+xml"/>
  <Override PartName="/ppt/slides/slide137.xml" ContentType="application/vnd.openxmlformats-officedocument.presentationml.slide+xml"/>
  <Override PartName="/ppt/slides/slide138.xml" ContentType="application/vnd.openxmlformats-officedocument.presentationml.slide+xml"/>
  <Override PartName="/ppt/slides/slide139.xml" ContentType="application/vnd.openxmlformats-officedocument.presentationml.slide+xml"/>
  <Override PartName="/ppt/slides/slide140.xml" ContentType="application/vnd.openxmlformats-officedocument.presentationml.slide+xml"/>
  <Override PartName="/ppt/slides/slide141.xml" ContentType="application/vnd.openxmlformats-officedocument.presentationml.slide+xml"/>
  <Override PartName="/ppt/slides/slide142.xml" ContentType="application/vnd.openxmlformats-officedocument.presentationml.slide+xml"/>
  <Override PartName="/ppt/slides/slide143.xml" ContentType="application/vnd.openxmlformats-officedocument.presentationml.slide+xml"/>
  <Override PartName="/ppt/slides/slide144.xml" ContentType="application/vnd.openxmlformats-officedocument.presentationml.slide+xml"/>
  <Override PartName="/ppt/slides/slide145.xml" ContentType="application/vnd.openxmlformats-officedocument.presentationml.slide+xml"/>
  <Override PartName="/ppt/slides/slide146.xml" ContentType="application/vnd.openxmlformats-officedocument.presentationml.slide+xml"/>
  <Override PartName="/ppt/slides/slide147.xml" ContentType="application/vnd.openxmlformats-officedocument.presentationml.slide+xml"/>
  <Override PartName="/ppt/slides/slide148.xml" ContentType="application/vnd.openxmlformats-officedocument.presentationml.slide+xml"/>
  <Override PartName="/ppt/slides/slide149.xml" ContentType="application/vnd.openxmlformats-officedocument.presentationml.slide+xml"/>
  <Override PartName="/ppt/slides/slide150.xml" ContentType="application/vnd.openxmlformats-officedocument.presentationml.slide+xml"/>
  <Override PartName="/ppt/slides/slide151.xml" ContentType="application/vnd.openxmlformats-officedocument.presentationml.slide+xml"/>
  <Override PartName="/ppt/slides/slide152.xml" ContentType="application/vnd.openxmlformats-officedocument.presentationml.slide+xml"/>
  <Override PartName="/ppt/slides/slide153.xml" ContentType="application/vnd.openxmlformats-officedocument.presentationml.slide+xml"/>
  <Override PartName="/ppt/slides/slide154.xml" ContentType="application/vnd.openxmlformats-officedocument.presentationml.slide+xml"/>
  <Override PartName="/ppt/slides/slide155.xml" ContentType="application/vnd.openxmlformats-officedocument.presentationml.slide+xml"/>
  <Override PartName="/ppt/slides/slide156.xml" ContentType="application/vnd.openxmlformats-officedocument.presentationml.slide+xml"/>
  <Override PartName="/ppt/slides/slide157.xml" ContentType="application/vnd.openxmlformats-officedocument.presentationml.slide+xml"/>
  <Override PartName="/ppt/slides/slide158.xml" ContentType="application/vnd.openxmlformats-officedocument.presentationml.slide+xml"/>
  <Override PartName="/ppt/slides/slide159.xml" ContentType="application/vnd.openxmlformats-officedocument.presentationml.slide+xml"/>
  <Override PartName="/ppt/slides/slide160.xml" ContentType="application/vnd.openxmlformats-officedocument.presentationml.slide+xml"/>
  <Override PartName="/ppt/slides/slide161.xml" ContentType="application/vnd.openxmlformats-officedocument.presentationml.slide+xml"/>
  <Override PartName="/ppt/slides/slide162.xml" ContentType="application/vnd.openxmlformats-officedocument.presentationml.slide+xml"/>
  <Override PartName="/ppt/slides/slide163.xml" ContentType="application/vnd.openxmlformats-officedocument.presentationml.slide+xml"/>
  <Override PartName="/ppt/slides/slide164.xml" ContentType="application/vnd.openxmlformats-officedocument.presentationml.slide+xml"/>
  <Override PartName="/ppt/slides/slide165.xml" ContentType="application/vnd.openxmlformats-officedocument.presentationml.slide+xml"/>
  <Override PartName="/ppt/slides/slide166.xml" ContentType="application/vnd.openxmlformats-officedocument.presentationml.slide+xml"/>
  <Override PartName="/ppt/slides/slide167.xml" ContentType="application/vnd.openxmlformats-officedocument.presentationml.slide+xml"/>
  <Override PartName="/ppt/slides/slide168.xml" ContentType="application/vnd.openxmlformats-officedocument.presentationml.slide+xml"/>
  <Override PartName="/ppt/slides/slide169.xml" ContentType="application/vnd.openxmlformats-officedocument.presentationml.slide+xml"/>
  <Override PartName="/ppt/slides/slide170.xml" ContentType="application/vnd.openxmlformats-officedocument.presentationml.slide+xml"/>
  <Override PartName="/ppt/slides/slide171.xml" ContentType="application/vnd.openxmlformats-officedocument.presentationml.slide+xml"/>
  <Override PartName="/ppt/slides/slide172.xml" ContentType="application/vnd.openxmlformats-officedocument.presentationml.slide+xml"/>
  <Override PartName="/ppt/slides/slide173.xml" ContentType="application/vnd.openxmlformats-officedocument.presentationml.slide+xml"/>
  <Override PartName="/ppt/slides/slide174.xml" ContentType="application/vnd.openxmlformats-officedocument.presentationml.slide+xml"/>
  <Override PartName="/ppt/slides/slide175.xml" ContentType="application/vnd.openxmlformats-officedocument.presentationml.slide+xml"/>
  <Override PartName="/ppt/slides/slide176.xml" ContentType="application/vnd.openxmlformats-officedocument.presentationml.slide+xml"/>
  <Override PartName="/ppt/slides/slide177.xml" ContentType="application/vnd.openxmlformats-officedocument.presentationml.slide+xml"/>
  <Override PartName="/ppt/slides/slide178.xml" ContentType="application/vnd.openxmlformats-officedocument.presentationml.slide+xml"/>
  <Override PartName="/ppt/slides/slide179.xml" ContentType="application/vnd.openxmlformats-officedocument.presentationml.slide+xml"/>
  <Override PartName="/ppt/slides/slide180.xml" ContentType="application/vnd.openxmlformats-officedocument.presentationml.slide+xml"/>
  <Override PartName="/ppt/slides/slide181.xml" ContentType="application/vnd.openxmlformats-officedocument.presentationml.slide+xml"/>
  <Override PartName="/ppt/slides/slide182.xml" ContentType="application/vnd.openxmlformats-officedocument.presentationml.slide+xml"/>
  <Override PartName="/ppt/slides/slide183.xml" ContentType="application/vnd.openxmlformats-officedocument.presentationml.slide+xml"/>
  <Override PartName="/ppt/slides/slide184.xml" ContentType="application/vnd.openxmlformats-officedocument.presentationml.slide+xml"/>
  <Override PartName="/ppt/slides/slide185.xml" ContentType="application/vnd.openxmlformats-officedocument.presentationml.slide+xml"/>
  <Override PartName="/ppt/slides/slide186.xml" ContentType="application/vnd.openxmlformats-officedocument.presentationml.slide+xml"/>
  <Override PartName="/ppt/slides/slide187.xml" ContentType="application/vnd.openxmlformats-officedocument.presentationml.slide+xml"/>
  <Override PartName="/ppt/slides/slide188.xml" ContentType="application/vnd.openxmlformats-officedocument.presentationml.slide+xml"/>
  <Override PartName="/ppt/slides/slide189.xml" ContentType="application/vnd.openxmlformats-officedocument.presentationml.slide+xml"/>
  <Override PartName="/ppt/slides/slide190.xml" ContentType="application/vnd.openxmlformats-officedocument.presentationml.slide+xml"/>
  <Override PartName="/ppt/slides/slide191.xml" ContentType="application/vnd.openxmlformats-officedocument.presentationml.slide+xml"/>
  <Override PartName="/ppt/slides/slide192.xml" ContentType="application/vnd.openxmlformats-officedocument.presentationml.slide+xml"/>
  <Override PartName="/ppt/slides/slide193.xml" ContentType="application/vnd.openxmlformats-officedocument.presentationml.slide+xml"/>
  <Override PartName="/ppt/slides/slide194.xml" ContentType="application/vnd.openxmlformats-officedocument.presentationml.slide+xml"/>
  <Override PartName="/ppt/slides/slide195.xml" ContentType="application/vnd.openxmlformats-officedocument.presentationml.slide+xml"/>
  <Override PartName="/ppt/slides/slide196.xml" ContentType="application/vnd.openxmlformats-officedocument.presentationml.slide+xml"/>
  <Override PartName="/ppt/slides/slide197.xml" ContentType="application/vnd.openxmlformats-officedocument.presentationml.slide+xml"/>
  <Override PartName="/ppt/slides/slide198.xml" ContentType="application/vnd.openxmlformats-officedocument.presentationml.slide+xml"/>
  <Override PartName="/ppt/slides/slide199.xml" ContentType="application/vnd.openxmlformats-officedocument.presentationml.slide+xml"/>
  <Override PartName="/ppt/slides/slide200.xml" ContentType="application/vnd.openxmlformats-officedocument.presentationml.slide+xml"/>
  <Override PartName="/ppt/slides/slide201.xml" ContentType="application/vnd.openxmlformats-officedocument.presentationml.slide+xml"/>
  <Override PartName="/ppt/slides/slide202.xml" ContentType="application/vnd.openxmlformats-officedocument.presentationml.slide+xml"/>
  <Override PartName="/ppt/slides/slide203.xml" ContentType="application/vnd.openxmlformats-officedocument.presentationml.slide+xml"/>
  <Override PartName="/ppt/slides/slide204.xml" ContentType="application/vnd.openxmlformats-officedocument.presentationml.slide+xml"/>
  <Override PartName="/ppt/slides/slide205.xml" ContentType="application/vnd.openxmlformats-officedocument.presentationml.slide+xml"/>
  <Override PartName="/ppt/slides/slide206.xml" ContentType="application/vnd.openxmlformats-officedocument.presentationml.slide+xml"/>
  <Override PartName="/ppt/slides/slide207.xml" ContentType="application/vnd.openxmlformats-officedocument.presentationml.slide+xml"/>
  <Override PartName="/ppt/slides/slide208.xml" ContentType="application/vnd.openxmlformats-officedocument.presentationml.slide+xml"/>
  <Override PartName="/ppt/slides/slide209.xml" ContentType="application/vnd.openxmlformats-officedocument.presentationml.slide+xml"/>
  <Override PartName="/ppt/slides/slide210.xml" ContentType="application/vnd.openxmlformats-officedocument.presentationml.slide+xml"/>
  <Override PartName="/ppt/slides/slide211.xml" ContentType="application/vnd.openxmlformats-officedocument.presentationml.slide+xml"/>
  <Override PartName="/ppt/slides/slide212.xml" ContentType="application/vnd.openxmlformats-officedocument.presentationml.slide+xml"/>
  <Override PartName="/ppt/slides/slide213.xml" ContentType="application/vnd.openxmlformats-officedocument.presentationml.slide+xml"/>
  <Override PartName="/ppt/slides/slide214.xml" ContentType="application/vnd.openxmlformats-officedocument.presentationml.slide+xml"/>
  <Override PartName="/ppt/slides/slide215.xml" ContentType="application/vnd.openxmlformats-officedocument.presentationml.slide+xml"/>
  <Override PartName="/ppt/slides/slide216.xml" ContentType="application/vnd.openxmlformats-officedocument.presentationml.slide+xml"/>
  <Override PartName="/ppt/slides/slide217.xml" ContentType="application/vnd.openxmlformats-officedocument.presentationml.slide+xml"/>
  <Override PartName="/ppt/slides/slide218.xml" ContentType="application/vnd.openxmlformats-officedocument.presentationml.slide+xml"/>
  <Override PartName="/ppt/slides/slide219.xml" ContentType="application/vnd.openxmlformats-officedocument.presentationml.slide+xml"/>
  <Override PartName="/ppt/slides/slide220.xml" ContentType="application/vnd.openxmlformats-officedocument.presentationml.slide+xml"/>
  <Override PartName="/ppt/slides/slide221.xml" ContentType="application/vnd.openxmlformats-officedocument.presentationml.slide+xml"/>
  <Override PartName="/ppt/slides/slide222.xml" ContentType="application/vnd.openxmlformats-officedocument.presentationml.slide+xml"/>
  <Override PartName="/ppt/slides/slide223.xml" ContentType="application/vnd.openxmlformats-officedocument.presentationml.slide+xml"/>
  <Override PartName="/ppt/slides/slide224.xml" ContentType="application/vnd.openxmlformats-officedocument.presentationml.slide+xml"/>
  <Override PartName="/ppt/slides/slide225.xml" ContentType="application/vnd.openxmlformats-officedocument.presentationml.slide+xml"/>
  <Override PartName="/ppt/slides/slide226.xml" ContentType="application/vnd.openxmlformats-officedocument.presentationml.slide+xml"/>
  <Override PartName="/ppt/slides/slide227.xml" ContentType="application/vnd.openxmlformats-officedocument.presentationml.slide+xml"/>
  <Override PartName="/ppt/slides/slide228.xml" ContentType="application/vnd.openxmlformats-officedocument.presentationml.slide+xml"/>
  <Override PartName="/ppt/slides/slide229.xml" ContentType="application/vnd.openxmlformats-officedocument.presentationml.slide+xml"/>
  <Override PartName="/ppt/slides/slide230.xml" ContentType="application/vnd.openxmlformats-officedocument.presentationml.slide+xml"/>
  <Override PartName="/ppt/slides/slide231.xml" ContentType="application/vnd.openxmlformats-officedocument.presentationml.slide+xml"/>
  <Override PartName="/ppt/slides/slide232.xml" ContentType="application/vnd.openxmlformats-officedocument.presentationml.slide+xml"/>
  <Override PartName="/ppt/slides/slide233.xml" ContentType="application/vnd.openxmlformats-officedocument.presentationml.slide+xml"/>
  <Override PartName="/ppt/slides/slide234.xml" ContentType="application/vnd.openxmlformats-officedocument.presentationml.slide+xml"/>
  <Override PartName="/ppt/slides/slide235.xml" ContentType="application/vnd.openxmlformats-officedocument.presentationml.slide+xml"/>
  <Override PartName="/ppt/slides/slide236.xml" ContentType="application/vnd.openxmlformats-officedocument.presentationml.slide+xml"/>
  <Override PartName="/ppt/slides/slide237.xml" ContentType="application/vnd.openxmlformats-officedocument.presentationml.slide+xml"/>
  <Override PartName="/ppt/slides/slide238.xml" ContentType="application/vnd.openxmlformats-officedocument.presentationml.slide+xml"/>
  <Override PartName="/ppt/slides/slide239.xml" ContentType="application/vnd.openxmlformats-officedocument.presentationml.slide+xml"/>
  <Override PartName="/ppt/slides/slide240.xml" ContentType="application/vnd.openxmlformats-officedocument.presentationml.slide+xml"/>
  <Override PartName="/ppt/slides/slide241.xml" ContentType="application/vnd.openxmlformats-officedocument.presentationml.slide+xml"/>
  <Override PartName="/ppt/slides/slide242.xml" ContentType="application/vnd.openxmlformats-officedocument.presentationml.slide+xml"/>
  <Override PartName="/ppt/slides/slide243.xml" ContentType="application/vnd.openxmlformats-officedocument.presentationml.slide+xml"/>
  <Override PartName="/ppt/slides/slide244.xml" ContentType="application/vnd.openxmlformats-officedocument.presentationml.slide+xml"/>
  <Override PartName="/ppt/slides/slide245.xml" ContentType="application/vnd.openxmlformats-officedocument.presentationml.slide+xml"/>
  <Override PartName="/ppt/slides/slide246.xml" ContentType="application/vnd.openxmlformats-officedocument.presentationml.slide+xml"/>
  <Override PartName="/ppt/slides/slide247.xml" ContentType="application/vnd.openxmlformats-officedocument.presentationml.slide+xml"/>
  <Override PartName="/ppt/slides/slide248.xml" ContentType="application/vnd.openxmlformats-officedocument.presentationml.slide+xml"/>
  <Override PartName="/ppt/slides/slide249.xml" ContentType="application/vnd.openxmlformats-officedocument.presentationml.slide+xml"/>
  <Override PartName="/ppt/slides/slide250.xml" ContentType="application/vnd.openxmlformats-officedocument.presentationml.slide+xml"/>
  <Override PartName="/ppt/slides/slide251.xml" ContentType="application/vnd.openxmlformats-officedocument.presentationml.slide+xml"/>
  <Override PartName="/ppt/slides/slide252.xml" ContentType="application/vnd.openxmlformats-officedocument.presentationml.slide+xml"/>
  <Override PartName="/ppt/slides/slide253.xml" ContentType="application/vnd.openxmlformats-officedocument.presentationml.slide+xml"/>
  <Override PartName="/ppt/slides/slide254.xml" ContentType="application/vnd.openxmlformats-officedocument.presentationml.slide+xml"/>
  <Override PartName="/ppt/slides/slide255.xml" ContentType="application/vnd.openxmlformats-officedocument.presentationml.slide+xml"/>
  <Override PartName="/ppt/slides/slide256.xml" ContentType="application/vnd.openxmlformats-officedocument.presentationml.slide+xml"/>
  <Override PartName="/ppt/slides/slide257.xml" ContentType="application/vnd.openxmlformats-officedocument.presentationml.slide+xml"/>
  <Override PartName="/ppt/slides/slide258.xml" ContentType="application/vnd.openxmlformats-officedocument.presentationml.slide+xml"/>
  <Override PartName="/ppt/slides/slide259.xml" ContentType="application/vnd.openxmlformats-officedocument.presentationml.slide+xml"/>
  <Override PartName="/ppt/slides/slide260.xml" ContentType="application/vnd.openxmlformats-officedocument.presentationml.slide+xml"/>
  <Override PartName="/ppt/slides/slide261.xml" ContentType="application/vnd.openxmlformats-officedocument.presentationml.slide+xml"/>
  <Override PartName="/ppt/slides/slide262.xml" ContentType="application/vnd.openxmlformats-officedocument.presentationml.slide+xml"/>
  <Override PartName="/ppt/slides/slide263.xml" ContentType="application/vnd.openxmlformats-officedocument.presentationml.slide+xml"/>
  <Override PartName="/ppt/slides/slide264.xml" ContentType="application/vnd.openxmlformats-officedocument.presentationml.slide+xml"/>
  <Override PartName="/ppt/slides/slide265.xml" ContentType="application/vnd.openxmlformats-officedocument.presentationml.slide+xml"/>
  <Override PartName="/ppt/slides/slide266.xml" ContentType="application/vnd.openxmlformats-officedocument.presentationml.slide+xml"/>
  <Override PartName="/ppt/slides/slide267.xml" ContentType="application/vnd.openxmlformats-officedocument.presentationml.slide+xml"/>
  <Override PartName="/ppt/slides/slide268.xml" ContentType="application/vnd.openxmlformats-officedocument.presentationml.slide+xml"/>
  <Override PartName="/ppt/slides/slide269.xml" ContentType="application/vnd.openxmlformats-officedocument.presentationml.slide+xml"/>
  <Override PartName="/ppt/slides/slide270.xml" ContentType="application/vnd.openxmlformats-officedocument.presentationml.slide+xml"/>
  <Override PartName="/ppt/slides/slide271.xml" ContentType="application/vnd.openxmlformats-officedocument.presentationml.slide+xml"/>
  <Override PartName="/ppt/slides/slide272.xml" ContentType="application/vnd.openxmlformats-officedocument.presentationml.slide+xml"/>
  <Override PartName="/ppt/slides/slide273.xml" ContentType="application/vnd.openxmlformats-officedocument.presentationml.slide+xml"/>
  <Override PartName="/ppt/slides/slide274.xml" ContentType="application/vnd.openxmlformats-officedocument.presentationml.slide+xml"/>
  <Override PartName="/ppt/slides/slide275.xml" ContentType="application/vnd.openxmlformats-officedocument.presentationml.slide+xml"/>
  <Override PartName="/ppt/slides/slide276.xml" ContentType="application/vnd.openxmlformats-officedocument.presentationml.slide+xml"/>
  <Override PartName="/ppt/slides/slide277.xml" ContentType="application/vnd.openxmlformats-officedocument.presentationml.slide+xml"/>
  <Override PartName="/ppt/slides/slide278.xml" ContentType="application/vnd.openxmlformats-officedocument.presentationml.slide+xml"/>
  <Override PartName="/ppt/slides/slide279.xml" ContentType="application/vnd.openxmlformats-officedocument.presentationml.slide+xml"/>
  <Override PartName="/ppt/slides/slide280.xml" ContentType="application/vnd.openxmlformats-officedocument.presentationml.slide+xml"/>
  <Override PartName="/ppt/slides/slide281.xml" ContentType="application/vnd.openxmlformats-officedocument.presentationml.slide+xml"/>
  <Override PartName="/ppt/slides/slide282.xml" ContentType="application/vnd.openxmlformats-officedocument.presentationml.slide+xml"/>
  <Override PartName="/ppt/slides/slide283.xml" ContentType="application/vnd.openxmlformats-officedocument.presentationml.slide+xml"/>
  <Override PartName="/ppt/slides/slide284.xml" ContentType="application/vnd.openxmlformats-officedocument.presentationml.slide+xml"/>
  <Override PartName="/ppt/slides/slide285.xml" ContentType="application/vnd.openxmlformats-officedocument.presentationml.slide+xml"/>
  <Override PartName="/ppt/slides/slide286.xml" ContentType="application/vnd.openxmlformats-officedocument.presentationml.slide+xml"/>
  <Override PartName="/ppt/slides/slide287.xml" ContentType="application/vnd.openxmlformats-officedocument.presentationml.slide+xml"/>
  <Override PartName="/ppt/slides/slide288.xml" ContentType="application/vnd.openxmlformats-officedocument.presentationml.slide+xml"/>
  <Override PartName="/ppt/slides/slide289.xml" ContentType="application/vnd.openxmlformats-officedocument.presentationml.slide+xml"/>
  <Override PartName="/ppt/slides/slide290.xml" ContentType="application/vnd.openxmlformats-officedocument.presentationml.slide+xml"/>
  <Override PartName="/ppt/slides/slide291.xml" ContentType="application/vnd.openxmlformats-officedocument.presentationml.slide+xml"/>
  <Override PartName="/ppt/slides/slide292.xml" ContentType="application/vnd.openxmlformats-officedocument.presentationml.slide+xml"/>
  <Override PartName="/ppt/slides/slide293.xml" ContentType="application/vnd.openxmlformats-officedocument.presentationml.slide+xml"/>
  <Override PartName="/ppt/slides/slide294.xml" ContentType="application/vnd.openxmlformats-officedocument.presentationml.slide+xml"/>
  <Override PartName="/ppt/slides/slide295.xml" ContentType="application/vnd.openxmlformats-officedocument.presentationml.slide+xml"/>
  <Override PartName="/ppt/slides/slide296.xml" ContentType="application/vnd.openxmlformats-officedocument.presentationml.slide+xml"/>
  <Override PartName="/ppt/slides/slide297.xml" ContentType="application/vnd.openxmlformats-officedocument.presentationml.slide+xml"/>
  <Override PartName="/ppt/slides/slide298.xml" ContentType="application/vnd.openxmlformats-officedocument.presentationml.slide+xml"/>
  <Override PartName="/ppt/slides/slide299.xml" ContentType="application/vnd.openxmlformats-officedocument.presentationml.slide+xml"/>
  <Override PartName="/ppt/slides/slide300.xml" ContentType="application/vnd.openxmlformats-officedocument.presentationml.slide+xml"/>
  <Override PartName="/ppt/slides/slide301.xml" ContentType="application/vnd.openxmlformats-officedocument.presentationml.slide+xml"/>
  <Override PartName="/ppt/slides/slide302.xml" ContentType="application/vnd.openxmlformats-officedocument.presentationml.slide+xml"/>
  <Override PartName="/ppt/slides/slide303.xml" ContentType="application/vnd.openxmlformats-officedocument.presentationml.slide+xml"/>
  <Override PartName="/ppt/slides/slide304.xml" ContentType="application/vnd.openxmlformats-officedocument.presentationml.slide+xml"/>
  <Override PartName="/ppt/slides/slide305.xml" ContentType="application/vnd.openxmlformats-officedocument.presentationml.slide+xml"/>
  <Override PartName="/ppt/slides/slide306.xml" ContentType="application/vnd.openxmlformats-officedocument.presentationml.slide+xml"/>
  <Override PartName="/ppt/slides/slide307.xml" ContentType="application/vnd.openxmlformats-officedocument.presentationml.slide+xml"/>
  <Override PartName="/ppt/slides/slide308.xml" ContentType="application/vnd.openxmlformats-officedocument.presentationml.slide+xml"/>
  <Override PartName="/ppt/slides/slide309.xml" ContentType="application/vnd.openxmlformats-officedocument.presentationml.slide+xml"/>
  <Override PartName="/ppt/slides/slide310.xml" ContentType="application/vnd.openxmlformats-officedocument.presentationml.slide+xml"/>
  <Override PartName="/ppt/slides/slide311.xml" ContentType="application/vnd.openxmlformats-officedocument.presentationml.slide+xml"/>
  <Override PartName="/ppt/slides/slide312.xml" ContentType="application/vnd.openxmlformats-officedocument.presentationml.slide+xml"/>
  <Override PartName="/ppt/slides/slide313.xml" ContentType="application/vnd.openxmlformats-officedocument.presentationml.slide+xml"/>
  <Override PartName="/ppt/slides/slide314.xml" ContentType="application/vnd.openxmlformats-officedocument.presentationml.slide+xml"/>
  <Override PartName="/ppt/slides/slide315.xml" ContentType="application/vnd.openxmlformats-officedocument.presentationml.slide+xml"/>
  <Override PartName="/ppt/slides/slide316.xml" ContentType="application/vnd.openxmlformats-officedocument.presentationml.slide+xml"/>
  <Override PartName="/ppt/slides/slide317.xml" ContentType="application/vnd.openxmlformats-officedocument.presentationml.slide+xml"/>
  <Override PartName="/ppt/slides/slide318.xml" ContentType="application/vnd.openxmlformats-officedocument.presentationml.slide+xml"/>
  <Override PartName="/ppt/slides/slide319.xml" ContentType="application/vnd.openxmlformats-officedocument.presentationml.slide+xml"/>
  <Override PartName="/ppt/slides/slide320.xml" ContentType="application/vnd.openxmlformats-officedocument.presentationml.slide+xml"/>
  <Override PartName="/ppt/slides/slide321.xml" ContentType="application/vnd.openxmlformats-officedocument.presentationml.slide+xml"/>
  <Override PartName="/ppt/slides/slide3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6" r:id="rId5"/>
  </p:sldMasterIdLst>
  <p:notesMasterIdLst>
    <p:notesMasterId r:id="rId328"/>
  </p:notesMasterIdLst>
  <p:sldIdLst>
    <p:sldId id="256" r:id="rId6"/>
    <p:sldId id="1340" r:id="rId7"/>
    <p:sldId id="1351" r:id="rId8"/>
    <p:sldId id="1324" r:id="rId9"/>
    <p:sldId id="1325" r:id="rId10"/>
    <p:sldId id="1219" r:id="rId11"/>
    <p:sldId id="1226" r:id="rId12"/>
    <p:sldId id="1227" r:id="rId13"/>
    <p:sldId id="1228" r:id="rId14"/>
    <p:sldId id="1220" r:id="rId15"/>
    <p:sldId id="1221" r:id="rId16"/>
    <p:sldId id="1222" r:id="rId17"/>
    <p:sldId id="1223" r:id="rId18"/>
    <p:sldId id="1224" r:id="rId19"/>
    <p:sldId id="1225" r:id="rId20"/>
    <p:sldId id="1239" r:id="rId21"/>
    <p:sldId id="1233" r:id="rId22"/>
    <p:sldId id="1234" r:id="rId23"/>
    <p:sldId id="1237" r:id="rId24"/>
    <p:sldId id="1235" r:id="rId25"/>
    <p:sldId id="1238" r:id="rId26"/>
    <p:sldId id="1240" r:id="rId27"/>
    <p:sldId id="1241" r:id="rId28"/>
    <p:sldId id="1242" r:id="rId29"/>
    <p:sldId id="1243" r:id="rId30"/>
    <p:sldId id="1042" r:id="rId31"/>
    <p:sldId id="1037" r:id="rId32"/>
    <p:sldId id="1035" r:id="rId33"/>
    <p:sldId id="1099" r:id="rId34"/>
    <p:sldId id="1036" r:id="rId35"/>
    <p:sldId id="1041" r:id="rId36"/>
    <p:sldId id="1080" r:id="rId37"/>
    <p:sldId id="1081" r:id="rId38"/>
    <p:sldId id="1038" r:id="rId39"/>
    <p:sldId id="1039" r:id="rId40"/>
    <p:sldId id="1040" r:id="rId41"/>
    <p:sldId id="1050" r:id="rId42"/>
    <p:sldId id="1082" r:id="rId43"/>
    <p:sldId id="1341" r:id="rId44"/>
    <p:sldId id="1342" r:id="rId45"/>
    <p:sldId id="1343" r:id="rId46"/>
    <p:sldId id="1344" r:id="rId47"/>
    <p:sldId id="1345" r:id="rId48"/>
    <p:sldId id="1346" r:id="rId49"/>
    <p:sldId id="1347" r:id="rId50"/>
    <p:sldId id="1348" r:id="rId51"/>
    <p:sldId id="1349" r:id="rId52"/>
    <p:sldId id="1350" r:id="rId53"/>
    <p:sldId id="1352" r:id="rId54"/>
    <p:sldId id="1353" r:id="rId55"/>
    <p:sldId id="1354" r:id="rId56"/>
    <p:sldId id="1355" r:id="rId57"/>
    <p:sldId id="1043" r:id="rId58"/>
    <p:sldId id="1044" r:id="rId59"/>
    <p:sldId id="1046" r:id="rId60"/>
    <p:sldId id="1067" r:id="rId61"/>
    <p:sldId id="1045" r:id="rId62"/>
    <p:sldId id="1047" r:id="rId63"/>
    <p:sldId id="1048" r:id="rId64"/>
    <p:sldId id="1049" r:id="rId65"/>
    <p:sldId id="1051" r:id="rId66"/>
    <p:sldId id="1052" r:id="rId67"/>
    <p:sldId id="1056" r:id="rId68"/>
    <p:sldId id="1055" r:id="rId69"/>
    <p:sldId id="1053" r:id="rId70"/>
    <p:sldId id="1054" r:id="rId71"/>
    <p:sldId id="1057" r:id="rId72"/>
    <p:sldId id="1070" r:id="rId73"/>
    <p:sldId id="1059" r:id="rId74"/>
    <p:sldId id="1060" r:id="rId75"/>
    <p:sldId id="1061" r:id="rId76"/>
    <p:sldId id="1062" r:id="rId77"/>
    <p:sldId id="1072" r:id="rId78"/>
    <p:sldId id="1063" r:id="rId79"/>
    <p:sldId id="1073" r:id="rId80"/>
    <p:sldId id="1091" r:id="rId81"/>
    <p:sldId id="1092" r:id="rId82"/>
    <p:sldId id="1202" r:id="rId83"/>
    <p:sldId id="1203" r:id="rId84"/>
    <p:sldId id="1204" r:id="rId85"/>
    <p:sldId id="1205" r:id="rId86"/>
    <p:sldId id="1244" r:id="rId87"/>
    <p:sldId id="1245" r:id="rId88"/>
    <p:sldId id="1246" r:id="rId89"/>
    <p:sldId id="1247" r:id="rId90"/>
    <p:sldId id="1068" r:id="rId91"/>
    <p:sldId id="1069" r:id="rId92"/>
    <p:sldId id="1074" r:id="rId93"/>
    <p:sldId id="1076" r:id="rId94"/>
    <p:sldId id="1077" r:id="rId95"/>
    <p:sldId id="1075" r:id="rId96"/>
    <p:sldId id="1079" r:id="rId97"/>
    <p:sldId id="1078" r:id="rId98"/>
    <p:sldId id="1064" r:id="rId99"/>
    <p:sldId id="1083" r:id="rId100"/>
    <p:sldId id="1085" r:id="rId101"/>
    <p:sldId id="1086" r:id="rId102"/>
    <p:sldId id="1087" r:id="rId103"/>
    <p:sldId id="1088" r:id="rId104"/>
    <p:sldId id="1089" r:id="rId105"/>
    <p:sldId id="1090" r:id="rId106"/>
    <p:sldId id="1093" r:id="rId107"/>
    <p:sldId id="1094" r:id="rId108"/>
    <p:sldId id="1095" r:id="rId109"/>
    <p:sldId id="1096" r:id="rId110"/>
    <p:sldId id="1097" r:id="rId111"/>
    <p:sldId id="1098" r:id="rId112"/>
    <p:sldId id="1100" r:id="rId113"/>
    <p:sldId id="1102" r:id="rId114"/>
    <p:sldId id="1101" r:id="rId115"/>
    <p:sldId id="1103" r:id="rId116"/>
    <p:sldId id="1105" r:id="rId117"/>
    <p:sldId id="1106" r:id="rId118"/>
    <p:sldId id="1107" r:id="rId119"/>
    <p:sldId id="1104" r:id="rId120"/>
    <p:sldId id="1108" r:id="rId121"/>
    <p:sldId id="1109" r:id="rId122"/>
    <p:sldId id="1110" r:id="rId123"/>
    <p:sldId id="1111" r:id="rId124"/>
    <p:sldId id="1112" r:id="rId125"/>
    <p:sldId id="1113" r:id="rId126"/>
    <p:sldId id="1114" r:id="rId127"/>
    <p:sldId id="1115" r:id="rId128"/>
    <p:sldId id="1116" r:id="rId129"/>
    <p:sldId id="1117" r:id="rId130"/>
    <p:sldId id="1118" r:id="rId131"/>
    <p:sldId id="1119" r:id="rId132"/>
    <p:sldId id="1120" r:id="rId133"/>
    <p:sldId id="1121" r:id="rId134"/>
    <p:sldId id="1124" r:id="rId135"/>
    <p:sldId id="1125" r:id="rId136"/>
    <p:sldId id="1126" r:id="rId137"/>
    <p:sldId id="1122" r:id="rId138"/>
    <p:sldId id="1123" r:id="rId139"/>
    <p:sldId id="1127" r:id="rId140"/>
    <p:sldId id="1128" r:id="rId141"/>
    <p:sldId id="1129" r:id="rId142"/>
    <p:sldId id="1130" r:id="rId143"/>
    <p:sldId id="1131" r:id="rId144"/>
    <p:sldId id="1132" r:id="rId145"/>
    <p:sldId id="1133" r:id="rId146"/>
    <p:sldId id="1134" r:id="rId147"/>
    <p:sldId id="1135" r:id="rId148"/>
    <p:sldId id="1136" r:id="rId149"/>
    <p:sldId id="1137" r:id="rId150"/>
    <p:sldId id="1138" r:id="rId151"/>
    <p:sldId id="1139" r:id="rId152"/>
    <p:sldId id="1140" r:id="rId153"/>
    <p:sldId id="1142" r:id="rId154"/>
    <p:sldId id="1143" r:id="rId155"/>
    <p:sldId id="1144" r:id="rId156"/>
    <p:sldId id="1147" r:id="rId157"/>
    <p:sldId id="1148" r:id="rId158"/>
    <p:sldId id="1149" r:id="rId159"/>
    <p:sldId id="1150" r:id="rId160"/>
    <p:sldId id="1145" r:id="rId161"/>
    <p:sldId id="1146" r:id="rId162"/>
    <p:sldId id="1141" r:id="rId163"/>
    <p:sldId id="1152" r:id="rId164"/>
    <p:sldId id="1151" r:id="rId165"/>
    <p:sldId id="1154" r:id="rId166"/>
    <p:sldId id="1155" r:id="rId167"/>
    <p:sldId id="1156" r:id="rId168"/>
    <p:sldId id="1157" r:id="rId169"/>
    <p:sldId id="1158" r:id="rId170"/>
    <p:sldId id="1159" r:id="rId171"/>
    <p:sldId id="1160" r:id="rId172"/>
    <p:sldId id="1161" r:id="rId173"/>
    <p:sldId id="1180" r:id="rId174"/>
    <p:sldId id="1181" r:id="rId175"/>
    <p:sldId id="1164" r:id="rId176"/>
    <p:sldId id="1165" r:id="rId177"/>
    <p:sldId id="1166" r:id="rId178"/>
    <p:sldId id="1182" r:id="rId179"/>
    <p:sldId id="1168" r:id="rId180"/>
    <p:sldId id="1169" r:id="rId181"/>
    <p:sldId id="1170" r:id="rId182"/>
    <p:sldId id="1171" r:id="rId183"/>
    <p:sldId id="1172" r:id="rId184"/>
    <p:sldId id="1183" r:id="rId185"/>
    <p:sldId id="1173" r:id="rId186"/>
    <p:sldId id="1184" r:id="rId187"/>
    <p:sldId id="1185" r:id="rId188"/>
    <p:sldId id="1186" r:id="rId189"/>
    <p:sldId id="1187" r:id="rId190"/>
    <p:sldId id="1188" r:id="rId191"/>
    <p:sldId id="1189" r:id="rId192"/>
    <p:sldId id="1190" r:id="rId193"/>
    <p:sldId id="1212" r:id="rId194"/>
    <p:sldId id="1215" r:id="rId195"/>
    <p:sldId id="1216" r:id="rId196"/>
    <p:sldId id="1218" r:id="rId197"/>
    <p:sldId id="1229" r:id="rId198"/>
    <p:sldId id="1230" r:id="rId199"/>
    <p:sldId id="1231" r:id="rId200"/>
    <p:sldId id="1232" r:id="rId201"/>
    <p:sldId id="1217" r:id="rId202"/>
    <p:sldId id="1206" r:id="rId203"/>
    <p:sldId id="1207" r:id="rId204"/>
    <p:sldId id="1209" r:id="rId205"/>
    <p:sldId id="1210" r:id="rId206"/>
    <p:sldId id="1211" r:id="rId207"/>
    <p:sldId id="1208" r:id="rId208"/>
    <p:sldId id="1213" r:id="rId209"/>
    <p:sldId id="1214" r:id="rId210"/>
    <p:sldId id="1195" r:id="rId211"/>
    <p:sldId id="1201" r:id="rId212"/>
    <p:sldId id="1191" r:id="rId213"/>
    <p:sldId id="1192" r:id="rId214"/>
    <p:sldId id="1193" r:id="rId215"/>
    <p:sldId id="1198" r:id="rId216"/>
    <p:sldId id="1199" r:id="rId217"/>
    <p:sldId id="1200" r:id="rId218"/>
    <p:sldId id="1248" r:id="rId219"/>
    <p:sldId id="1262" r:id="rId220"/>
    <p:sldId id="1249" r:id="rId221"/>
    <p:sldId id="1250" r:id="rId222"/>
    <p:sldId id="1251" r:id="rId223"/>
    <p:sldId id="1252" r:id="rId224"/>
    <p:sldId id="1253" r:id="rId225"/>
    <p:sldId id="1254" r:id="rId226"/>
    <p:sldId id="1255" r:id="rId227"/>
    <p:sldId id="1257" r:id="rId228"/>
    <p:sldId id="1265" r:id="rId229"/>
    <p:sldId id="1264" r:id="rId230"/>
    <p:sldId id="1256" r:id="rId231"/>
    <p:sldId id="1267" r:id="rId232"/>
    <p:sldId id="1268" r:id="rId233"/>
    <p:sldId id="1258" r:id="rId234"/>
    <p:sldId id="1259" r:id="rId235"/>
    <p:sldId id="1260" r:id="rId236"/>
    <p:sldId id="1261" r:id="rId237"/>
    <p:sldId id="1266" r:id="rId238"/>
    <p:sldId id="1269" r:id="rId239"/>
    <p:sldId id="1270" r:id="rId240"/>
    <p:sldId id="1271" r:id="rId241"/>
    <p:sldId id="1272" r:id="rId242"/>
    <p:sldId id="1273" r:id="rId243"/>
    <p:sldId id="1274" r:id="rId244"/>
    <p:sldId id="1275" r:id="rId245"/>
    <p:sldId id="1276" r:id="rId246"/>
    <p:sldId id="1277" r:id="rId247"/>
    <p:sldId id="1278" r:id="rId248"/>
    <p:sldId id="1279" r:id="rId249"/>
    <p:sldId id="1280" r:id="rId250"/>
    <p:sldId id="1281" r:id="rId251"/>
    <p:sldId id="1282" r:id="rId252"/>
    <p:sldId id="1283" r:id="rId253"/>
    <p:sldId id="1284" r:id="rId254"/>
    <p:sldId id="1286" r:id="rId255"/>
    <p:sldId id="1287" r:id="rId256"/>
    <p:sldId id="1289" r:id="rId257"/>
    <p:sldId id="1288" r:id="rId258"/>
    <p:sldId id="1290" r:id="rId259"/>
    <p:sldId id="1291" r:id="rId260"/>
    <p:sldId id="1292" r:id="rId261"/>
    <p:sldId id="1295" r:id="rId262"/>
    <p:sldId id="1296" r:id="rId263"/>
    <p:sldId id="1297" r:id="rId264"/>
    <p:sldId id="1298" r:id="rId265"/>
    <p:sldId id="1299" r:id="rId266"/>
    <p:sldId id="1300" r:id="rId267"/>
    <p:sldId id="1301" r:id="rId268"/>
    <p:sldId id="1302" r:id="rId269"/>
    <p:sldId id="1303" r:id="rId270"/>
    <p:sldId id="1304" r:id="rId271"/>
    <p:sldId id="1310" r:id="rId272"/>
    <p:sldId id="1312" r:id="rId273"/>
    <p:sldId id="1311" r:id="rId274"/>
    <p:sldId id="1313" r:id="rId275"/>
    <p:sldId id="1314" r:id="rId276"/>
    <p:sldId id="1315" r:id="rId277"/>
    <p:sldId id="1317" r:id="rId278"/>
    <p:sldId id="1305" r:id="rId279"/>
    <p:sldId id="1306" r:id="rId280"/>
    <p:sldId id="1319" r:id="rId281"/>
    <p:sldId id="1320" r:id="rId282"/>
    <p:sldId id="1321" r:id="rId283"/>
    <p:sldId id="1307" r:id="rId284"/>
    <p:sldId id="1308" r:id="rId285"/>
    <p:sldId id="1309" r:id="rId286"/>
    <p:sldId id="1318" r:id="rId287"/>
    <p:sldId id="1293" r:id="rId288"/>
    <p:sldId id="1294" r:id="rId289"/>
    <p:sldId id="1322" r:id="rId290"/>
    <p:sldId id="1323" r:id="rId291"/>
    <p:sldId id="1326" r:id="rId292"/>
    <p:sldId id="1327" r:id="rId293"/>
    <p:sldId id="1328" r:id="rId294"/>
    <p:sldId id="1329" r:id="rId295"/>
    <p:sldId id="1330" r:id="rId296"/>
    <p:sldId id="1331" r:id="rId297"/>
    <p:sldId id="1332" r:id="rId298"/>
    <p:sldId id="1333" r:id="rId299"/>
    <p:sldId id="1334" r:id="rId300"/>
    <p:sldId id="1335" r:id="rId301"/>
    <p:sldId id="1336" r:id="rId302"/>
    <p:sldId id="1337" r:id="rId303"/>
    <p:sldId id="1338" r:id="rId304"/>
    <p:sldId id="1339" r:id="rId305"/>
    <p:sldId id="1357" r:id="rId306"/>
    <p:sldId id="1358" r:id="rId307"/>
    <p:sldId id="1359" r:id="rId308"/>
    <p:sldId id="1360" r:id="rId309"/>
    <p:sldId id="1364" r:id="rId310"/>
    <p:sldId id="1361" r:id="rId311"/>
    <p:sldId id="1362" r:id="rId312"/>
    <p:sldId id="1363" r:id="rId313"/>
    <p:sldId id="1365" r:id="rId314"/>
    <p:sldId id="1366" r:id="rId315"/>
    <p:sldId id="1367" r:id="rId316"/>
    <p:sldId id="1471" r:id="rId317"/>
    <p:sldId id="1475" r:id="rId318"/>
    <p:sldId id="1476" r:id="rId319"/>
    <p:sldId id="1477" r:id="rId320"/>
    <p:sldId id="1478" r:id="rId321"/>
    <p:sldId id="1479" r:id="rId322"/>
    <p:sldId id="1480" r:id="rId323"/>
    <p:sldId id="1481" r:id="rId324"/>
    <p:sldId id="1482" r:id="rId325"/>
    <p:sldId id="1483" r:id="rId326"/>
    <p:sldId id="258" r:id="rId32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2" autoAdjust="0"/>
    <p:restoredTop sz="93686" autoAdjust="0"/>
  </p:normalViewPr>
  <p:slideViewPr>
    <p:cSldViewPr snapToGrid="0">
      <p:cViewPr varScale="1">
        <p:scale>
          <a:sx n="58" d="100"/>
          <a:sy n="58" d="100"/>
        </p:scale>
        <p:origin x="918" y="90"/>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117" Type="http://schemas.openxmlformats.org/officeDocument/2006/relationships/slide" Target="slides/slide112.xml"/><Relationship Id="rId299" Type="http://schemas.openxmlformats.org/officeDocument/2006/relationships/slide" Target="slides/slide294.xml"/><Relationship Id="rId303" Type="http://schemas.openxmlformats.org/officeDocument/2006/relationships/slide" Target="slides/slide298.xml"/><Relationship Id="rId21" Type="http://schemas.openxmlformats.org/officeDocument/2006/relationships/slide" Target="slides/slide16.xml"/><Relationship Id="rId42" Type="http://schemas.openxmlformats.org/officeDocument/2006/relationships/slide" Target="slides/slide37.xml"/><Relationship Id="rId63" Type="http://schemas.openxmlformats.org/officeDocument/2006/relationships/slide" Target="slides/slide58.xml"/><Relationship Id="rId84" Type="http://schemas.openxmlformats.org/officeDocument/2006/relationships/slide" Target="slides/slide79.xml"/><Relationship Id="rId138" Type="http://schemas.openxmlformats.org/officeDocument/2006/relationships/slide" Target="slides/slide133.xml"/><Relationship Id="rId159" Type="http://schemas.openxmlformats.org/officeDocument/2006/relationships/slide" Target="slides/slide154.xml"/><Relationship Id="rId324" Type="http://schemas.openxmlformats.org/officeDocument/2006/relationships/slide" Target="slides/slide319.xml"/><Relationship Id="rId170" Type="http://schemas.openxmlformats.org/officeDocument/2006/relationships/slide" Target="slides/slide165.xml"/><Relationship Id="rId191" Type="http://schemas.openxmlformats.org/officeDocument/2006/relationships/slide" Target="slides/slide186.xml"/><Relationship Id="rId205" Type="http://schemas.openxmlformats.org/officeDocument/2006/relationships/slide" Target="slides/slide200.xml"/><Relationship Id="rId226" Type="http://schemas.openxmlformats.org/officeDocument/2006/relationships/slide" Target="slides/slide221.xml"/><Relationship Id="rId247" Type="http://schemas.openxmlformats.org/officeDocument/2006/relationships/slide" Target="slides/slide242.xml"/><Relationship Id="rId107" Type="http://schemas.openxmlformats.org/officeDocument/2006/relationships/slide" Target="slides/slide102.xml"/><Relationship Id="rId268" Type="http://schemas.openxmlformats.org/officeDocument/2006/relationships/slide" Target="slides/slide263.xml"/><Relationship Id="rId289" Type="http://schemas.openxmlformats.org/officeDocument/2006/relationships/slide" Target="slides/slide284.xml"/><Relationship Id="rId11" Type="http://schemas.openxmlformats.org/officeDocument/2006/relationships/slide" Target="slides/slide6.xml"/><Relationship Id="rId32" Type="http://schemas.openxmlformats.org/officeDocument/2006/relationships/slide" Target="slides/slide27.xml"/><Relationship Id="rId53" Type="http://schemas.openxmlformats.org/officeDocument/2006/relationships/slide" Target="slides/slide48.xml"/><Relationship Id="rId74" Type="http://schemas.openxmlformats.org/officeDocument/2006/relationships/slide" Target="slides/slide69.xml"/><Relationship Id="rId128" Type="http://schemas.openxmlformats.org/officeDocument/2006/relationships/slide" Target="slides/slide123.xml"/><Relationship Id="rId149" Type="http://schemas.openxmlformats.org/officeDocument/2006/relationships/slide" Target="slides/slide144.xml"/><Relationship Id="rId314" Type="http://schemas.openxmlformats.org/officeDocument/2006/relationships/slide" Target="slides/slide309.xml"/><Relationship Id="rId5" Type="http://schemas.openxmlformats.org/officeDocument/2006/relationships/slideMaster" Target="slideMasters/slideMaster1.xml"/><Relationship Id="rId95" Type="http://schemas.openxmlformats.org/officeDocument/2006/relationships/slide" Target="slides/slide90.xml"/><Relationship Id="rId160" Type="http://schemas.openxmlformats.org/officeDocument/2006/relationships/slide" Target="slides/slide155.xml"/><Relationship Id="rId181" Type="http://schemas.openxmlformats.org/officeDocument/2006/relationships/slide" Target="slides/slide176.xml"/><Relationship Id="rId216" Type="http://schemas.openxmlformats.org/officeDocument/2006/relationships/slide" Target="slides/slide211.xml"/><Relationship Id="rId237" Type="http://schemas.openxmlformats.org/officeDocument/2006/relationships/slide" Target="slides/slide232.xml"/><Relationship Id="rId258" Type="http://schemas.openxmlformats.org/officeDocument/2006/relationships/slide" Target="slides/slide253.xml"/><Relationship Id="rId279" Type="http://schemas.openxmlformats.org/officeDocument/2006/relationships/slide" Target="slides/slide274.xml"/><Relationship Id="rId22" Type="http://schemas.openxmlformats.org/officeDocument/2006/relationships/slide" Target="slides/slide17.xml"/><Relationship Id="rId43" Type="http://schemas.openxmlformats.org/officeDocument/2006/relationships/slide" Target="slides/slide38.xml"/><Relationship Id="rId64" Type="http://schemas.openxmlformats.org/officeDocument/2006/relationships/slide" Target="slides/slide59.xml"/><Relationship Id="rId118" Type="http://schemas.openxmlformats.org/officeDocument/2006/relationships/slide" Target="slides/slide113.xml"/><Relationship Id="rId139" Type="http://schemas.openxmlformats.org/officeDocument/2006/relationships/slide" Target="slides/slide134.xml"/><Relationship Id="rId290" Type="http://schemas.openxmlformats.org/officeDocument/2006/relationships/slide" Target="slides/slide285.xml"/><Relationship Id="rId304" Type="http://schemas.openxmlformats.org/officeDocument/2006/relationships/slide" Target="slides/slide299.xml"/><Relationship Id="rId325" Type="http://schemas.openxmlformats.org/officeDocument/2006/relationships/slide" Target="slides/slide320.xml"/><Relationship Id="rId85" Type="http://schemas.openxmlformats.org/officeDocument/2006/relationships/slide" Target="slides/slide80.xml"/><Relationship Id="rId150" Type="http://schemas.openxmlformats.org/officeDocument/2006/relationships/slide" Target="slides/slide145.xml"/><Relationship Id="rId171" Type="http://schemas.openxmlformats.org/officeDocument/2006/relationships/slide" Target="slides/slide166.xml"/><Relationship Id="rId192" Type="http://schemas.openxmlformats.org/officeDocument/2006/relationships/slide" Target="slides/slide187.xml"/><Relationship Id="rId206" Type="http://schemas.openxmlformats.org/officeDocument/2006/relationships/slide" Target="slides/slide201.xml"/><Relationship Id="rId227" Type="http://schemas.openxmlformats.org/officeDocument/2006/relationships/slide" Target="slides/slide222.xml"/><Relationship Id="rId248" Type="http://schemas.openxmlformats.org/officeDocument/2006/relationships/slide" Target="slides/slide243.xml"/><Relationship Id="rId269" Type="http://schemas.openxmlformats.org/officeDocument/2006/relationships/slide" Target="slides/slide264.xml"/><Relationship Id="rId12" Type="http://schemas.openxmlformats.org/officeDocument/2006/relationships/slide" Target="slides/slide7.xml"/><Relationship Id="rId33" Type="http://schemas.openxmlformats.org/officeDocument/2006/relationships/slide" Target="slides/slide28.xml"/><Relationship Id="rId108" Type="http://schemas.openxmlformats.org/officeDocument/2006/relationships/slide" Target="slides/slide103.xml"/><Relationship Id="rId129" Type="http://schemas.openxmlformats.org/officeDocument/2006/relationships/slide" Target="slides/slide124.xml"/><Relationship Id="rId280" Type="http://schemas.openxmlformats.org/officeDocument/2006/relationships/slide" Target="slides/slide275.xml"/><Relationship Id="rId315" Type="http://schemas.openxmlformats.org/officeDocument/2006/relationships/slide" Target="slides/slide310.xml"/><Relationship Id="rId54" Type="http://schemas.openxmlformats.org/officeDocument/2006/relationships/slide" Target="slides/slide49.xml"/><Relationship Id="rId75" Type="http://schemas.openxmlformats.org/officeDocument/2006/relationships/slide" Target="slides/slide70.xml"/><Relationship Id="rId96" Type="http://schemas.openxmlformats.org/officeDocument/2006/relationships/slide" Target="slides/slide91.xml"/><Relationship Id="rId140" Type="http://schemas.openxmlformats.org/officeDocument/2006/relationships/slide" Target="slides/slide135.xml"/><Relationship Id="rId161" Type="http://schemas.openxmlformats.org/officeDocument/2006/relationships/slide" Target="slides/slide156.xml"/><Relationship Id="rId182" Type="http://schemas.openxmlformats.org/officeDocument/2006/relationships/slide" Target="slides/slide177.xml"/><Relationship Id="rId217" Type="http://schemas.openxmlformats.org/officeDocument/2006/relationships/slide" Target="slides/slide212.xml"/><Relationship Id="rId6" Type="http://schemas.openxmlformats.org/officeDocument/2006/relationships/slide" Target="slides/slide1.xml"/><Relationship Id="rId238" Type="http://schemas.openxmlformats.org/officeDocument/2006/relationships/slide" Target="slides/slide233.xml"/><Relationship Id="rId259" Type="http://schemas.openxmlformats.org/officeDocument/2006/relationships/slide" Target="slides/slide254.xml"/><Relationship Id="rId23" Type="http://schemas.openxmlformats.org/officeDocument/2006/relationships/slide" Target="slides/slide18.xml"/><Relationship Id="rId119" Type="http://schemas.openxmlformats.org/officeDocument/2006/relationships/slide" Target="slides/slide114.xml"/><Relationship Id="rId270" Type="http://schemas.openxmlformats.org/officeDocument/2006/relationships/slide" Target="slides/slide265.xml"/><Relationship Id="rId291" Type="http://schemas.openxmlformats.org/officeDocument/2006/relationships/slide" Target="slides/slide286.xml"/><Relationship Id="rId305" Type="http://schemas.openxmlformats.org/officeDocument/2006/relationships/slide" Target="slides/slide300.xml"/><Relationship Id="rId326" Type="http://schemas.openxmlformats.org/officeDocument/2006/relationships/slide" Target="slides/slide321.xml"/><Relationship Id="rId44" Type="http://schemas.openxmlformats.org/officeDocument/2006/relationships/slide" Target="slides/slide39.xml"/><Relationship Id="rId65" Type="http://schemas.openxmlformats.org/officeDocument/2006/relationships/slide" Target="slides/slide60.xml"/><Relationship Id="rId86" Type="http://schemas.openxmlformats.org/officeDocument/2006/relationships/slide" Target="slides/slide81.xml"/><Relationship Id="rId130" Type="http://schemas.openxmlformats.org/officeDocument/2006/relationships/slide" Target="slides/slide125.xml"/><Relationship Id="rId151" Type="http://schemas.openxmlformats.org/officeDocument/2006/relationships/slide" Target="slides/slide146.xml"/><Relationship Id="rId172" Type="http://schemas.openxmlformats.org/officeDocument/2006/relationships/slide" Target="slides/slide167.xml"/><Relationship Id="rId193" Type="http://schemas.openxmlformats.org/officeDocument/2006/relationships/slide" Target="slides/slide188.xml"/><Relationship Id="rId207" Type="http://schemas.openxmlformats.org/officeDocument/2006/relationships/slide" Target="slides/slide202.xml"/><Relationship Id="rId228" Type="http://schemas.openxmlformats.org/officeDocument/2006/relationships/slide" Target="slides/slide223.xml"/><Relationship Id="rId249" Type="http://schemas.openxmlformats.org/officeDocument/2006/relationships/slide" Target="slides/slide244.xml"/><Relationship Id="rId13" Type="http://schemas.openxmlformats.org/officeDocument/2006/relationships/slide" Target="slides/slide8.xml"/><Relationship Id="rId109" Type="http://schemas.openxmlformats.org/officeDocument/2006/relationships/slide" Target="slides/slide104.xml"/><Relationship Id="rId260" Type="http://schemas.openxmlformats.org/officeDocument/2006/relationships/slide" Target="slides/slide255.xml"/><Relationship Id="rId281" Type="http://schemas.openxmlformats.org/officeDocument/2006/relationships/slide" Target="slides/slide276.xml"/><Relationship Id="rId316" Type="http://schemas.openxmlformats.org/officeDocument/2006/relationships/slide" Target="slides/slide311.xml"/><Relationship Id="rId34" Type="http://schemas.openxmlformats.org/officeDocument/2006/relationships/slide" Target="slides/slide29.xml"/><Relationship Id="rId55" Type="http://schemas.openxmlformats.org/officeDocument/2006/relationships/slide" Target="slides/slide50.xml"/><Relationship Id="rId76" Type="http://schemas.openxmlformats.org/officeDocument/2006/relationships/slide" Target="slides/slide71.xml"/><Relationship Id="rId97" Type="http://schemas.openxmlformats.org/officeDocument/2006/relationships/slide" Target="slides/slide92.xml"/><Relationship Id="rId120" Type="http://schemas.openxmlformats.org/officeDocument/2006/relationships/slide" Target="slides/slide115.xml"/><Relationship Id="rId141" Type="http://schemas.openxmlformats.org/officeDocument/2006/relationships/slide" Target="slides/slide136.xml"/><Relationship Id="rId7" Type="http://schemas.openxmlformats.org/officeDocument/2006/relationships/slide" Target="slides/slide2.xml"/><Relationship Id="rId162" Type="http://schemas.openxmlformats.org/officeDocument/2006/relationships/slide" Target="slides/slide157.xml"/><Relationship Id="rId183" Type="http://schemas.openxmlformats.org/officeDocument/2006/relationships/slide" Target="slides/slide178.xml"/><Relationship Id="rId218" Type="http://schemas.openxmlformats.org/officeDocument/2006/relationships/slide" Target="slides/slide213.xml"/><Relationship Id="rId239" Type="http://schemas.openxmlformats.org/officeDocument/2006/relationships/slide" Target="slides/slide234.xml"/><Relationship Id="rId250" Type="http://schemas.openxmlformats.org/officeDocument/2006/relationships/slide" Target="slides/slide245.xml"/><Relationship Id="rId271" Type="http://schemas.openxmlformats.org/officeDocument/2006/relationships/slide" Target="slides/slide266.xml"/><Relationship Id="rId292" Type="http://schemas.openxmlformats.org/officeDocument/2006/relationships/slide" Target="slides/slide287.xml"/><Relationship Id="rId306" Type="http://schemas.openxmlformats.org/officeDocument/2006/relationships/slide" Target="slides/slide301.xml"/><Relationship Id="rId24" Type="http://schemas.openxmlformats.org/officeDocument/2006/relationships/slide" Target="slides/slide19.xml"/><Relationship Id="rId45" Type="http://schemas.openxmlformats.org/officeDocument/2006/relationships/slide" Target="slides/slide40.xml"/><Relationship Id="rId66" Type="http://schemas.openxmlformats.org/officeDocument/2006/relationships/slide" Target="slides/slide61.xml"/><Relationship Id="rId87" Type="http://schemas.openxmlformats.org/officeDocument/2006/relationships/slide" Target="slides/slide82.xml"/><Relationship Id="rId110" Type="http://schemas.openxmlformats.org/officeDocument/2006/relationships/slide" Target="slides/slide105.xml"/><Relationship Id="rId131" Type="http://schemas.openxmlformats.org/officeDocument/2006/relationships/slide" Target="slides/slide126.xml"/><Relationship Id="rId327" Type="http://schemas.openxmlformats.org/officeDocument/2006/relationships/slide" Target="slides/slide322.xml"/><Relationship Id="rId152" Type="http://schemas.openxmlformats.org/officeDocument/2006/relationships/slide" Target="slides/slide147.xml"/><Relationship Id="rId173" Type="http://schemas.openxmlformats.org/officeDocument/2006/relationships/slide" Target="slides/slide168.xml"/><Relationship Id="rId194" Type="http://schemas.openxmlformats.org/officeDocument/2006/relationships/slide" Target="slides/slide189.xml"/><Relationship Id="rId208" Type="http://schemas.openxmlformats.org/officeDocument/2006/relationships/slide" Target="slides/slide203.xml"/><Relationship Id="rId229" Type="http://schemas.openxmlformats.org/officeDocument/2006/relationships/slide" Target="slides/slide224.xml"/><Relationship Id="rId240" Type="http://schemas.openxmlformats.org/officeDocument/2006/relationships/slide" Target="slides/slide235.xml"/><Relationship Id="rId261" Type="http://schemas.openxmlformats.org/officeDocument/2006/relationships/slide" Target="slides/slide256.xml"/><Relationship Id="rId14" Type="http://schemas.openxmlformats.org/officeDocument/2006/relationships/slide" Target="slides/slide9.xml"/><Relationship Id="rId35" Type="http://schemas.openxmlformats.org/officeDocument/2006/relationships/slide" Target="slides/slide30.xml"/><Relationship Id="rId56" Type="http://schemas.openxmlformats.org/officeDocument/2006/relationships/slide" Target="slides/slide51.xml"/><Relationship Id="rId77" Type="http://schemas.openxmlformats.org/officeDocument/2006/relationships/slide" Target="slides/slide72.xml"/><Relationship Id="rId100" Type="http://schemas.openxmlformats.org/officeDocument/2006/relationships/slide" Target="slides/slide95.xml"/><Relationship Id="rId282" Type="http://schemas.openxmlformats.org/officeDocument/2006/relationships/slide" Target="slides/slide277.xml"/><Relationship Id="rId317" Type="http://schemas.openxmlformats.org/officeDocument/2006/relationships/slide" Target="slides/slide312.xml"/><Relationship Id="rId8" Type="http://schemas.openxmlformats.org/officeDocument/2006/relationships/slide" Target="slides/slide3.xml"/><Relationship Id="rId51" Type="http://schemas.openxmlformats.org/officeDocument/2006/relationships/slide" Target="slides/slide46.xml"/><Relationship Id="rId72" Type="http://schemas.openxmlformats.org/officeDocument/2006/relationships/slide" Target="slides/slide67.xml"/><Relationship Id="rId93" Type="http://schemas.openxmlformats.org/officeDocument/2006/relationships/slide" Target="slides/slide88.xml"/><Relationship Id="rId98" Type="http://schemas.openxmlformats.org/officeDocument/2006/relationships/slide" Target="slides/slide93.xml"/><Relationship Id="rId121" Type="http://schemas.openxmlformats.org/officeDocument/2006/relationships/slide" Target="slides/slide116.xml"/><Relationship Id="rId142" Type="http://schemas.openxmlformats.org/officeDocument/2006/relationships/slide" Target="slides/slide137.xml"/><Relationship Id="rId163" Type="http://schemas.openxmlformats.org/officeDocument/2006/relationships/slide" Target="slides/slide158.xml"/><Relationship Id="rId184" Type="http://schemas.openxmlformats.org/officeDocument/2006/relationships/slide" Target="slides/slide179.xml"/><Relationship Id="rId189" Type="http://schemas.openxmlformats.org/officeDocument/2006/relationships/slide" Target="slides/slide184.xml"/><Relationship Id="rId219" Type="http://schemas.openxmlformats.org/officeDocument/2006/relationships/slide" Target="slides/slide214.xml"/><Relationship Id="rId3" Type="http://schemas.openxmlformats.org/officeDocument/2006/relationships/customXml" Target="../customXml/item3.xml"/><Relationship Id="rId214" Type="http://schemas.openxmlformats.org/officeDocument/2006/relationships/slide" Target="slides/slide209.xml"/><Relationship Id="rId230" Type="http://schemas.openxmlformats.org/officeDocument/2006/relationships/slide" Target="slides/slide225.xml"/><Relationship Id="rId235" Type="http://schemas.openxmlformats.org/officeDocument/2006/relationships/slide" Target="slides/slide230.xml"/><Relationship Id="rId251" Type="http://schemas.openxmlformats.org/officeDocument/2006/relationships/slide" Target="slides/slide246.xml"/><Relationship Id="rId256" Type="http://schemas.openxmlformats.org/officeDocument/2006/relationships/slide" Target="slides/slide251.xml"/><Relationship Id="rId277" Type="http://schemas.openxmlformats.org/officeDocument/2006/relationships/slide" Target="slides/slide272.xml"/><Relationship Id="rId298" Type="http://schemas.openxmlformats.org/officeDocument/2006/relationships/slide" Target="slides/slide293.xml"/><Relationship Id="rId25" Type="http://schemas.openxmlformats.org/officeDocument/2006/relationships/slide" Target="slides/slide20.xml"/><Relationship Id="rId46" Type="http://schemas.openxmlformats.org/officeDocument/2006/relationships/slide" Target="slides/slide41.xml"/><Relationship Id="rId67" Type="http://schemas.openxmlformats.org/officeDocument/2006/relationships/slide" Target="slides/slide62.xml"/><Relationship Id="rId116" Type="http://schemas.openxmlformats.org/officeDocument/2006/relationships/slide" Target="slides/slide111.xml"/><Relationship Id="rId137" Type="http://schemas.openxmlformats.org/officeDocument/2006/relationships/slide" Target="slides/slide132.xml"/><Relationship Id="rId158" Type="http://schemas.openxmlformats.org/officeDocument/2006/relationships/slide" Target="slides/slide153.xml"/><Relationship Id="rId272" Type="http://schemas.openxmlformats.org/officeDocument/2006/relationships/slide" Target="slides/slide267.xml"/><Relationship Id="rId293" Type="http://schemas.openxmlformats.org/officeDocument/2006/relationships/slide" Target="slides/slide288.xml"/><Relationship Id="rId302" Type="http://schemas.openxmlformats.org/officeDocument/2006/relationships/slide" Target="slides/slide297.xml"/><Relationship Id="rId307" Type="http://schemas.openxmlformats.org/officeDocument/2006/relationships/slide" Target="slides/slide302.xml"/><Relationship Id="rId323" Type="http://schemas.openxmlformats.org/officeDocument/2006/relationships/slide" Target="slides/slide318.xml"/><Relationship Id="rId328" Type="http://schemas.openxmlformats.org/officeDocument/2006/relationships/notesMaster" Target="notesMasters/notesMaster1.xml"/><Relationship Id="rId20" Type="http://schemas.openxmlformats.org/officeDocument/2006/relationships/slide" Target="slides/slide15.xml"/><Relationship Id="rId41" Type="http://schemas.openxmlformats.org/officeDocument/2006/relationships/slide" Target="slides/slide36.xml"/><Relationship Id="rId62" Type="http://schemas.openxmlformats.org/officeDocument/2006/relationships/slide" Target="slides/slide57.xml"/><Relationship Id="rId83" Type="http://schemas.openxmlformats.org/officeDocument/2006/relationships/slide" Target="slides/slide78.xml"/><Relationship Id="rId88" Type="http://schemas.openxmlformats.org/officeDocument/2006/relationships/slide" Target="slides/slide83.xml"/><Relationship Id="rId111" Type="http://schemas.openxmlformats.org/officeDocument/2006/relationships/slide" Target="slides/slide106.xml"/><Relationship Id="rId132" Type="http://schemas.openxmlformats.org/officeDocument/2006/relationships/slide" Target="slides/slide127.xml"/><Relationship Id="rId153" Type="http://schemas.openxmlformats.org/officeDocument/2006/relationships/slide" Target="slides/slide148.xml"/><Relationship Id="rId174" Type="http://schemas.openxmlformats.org/officeDocument/2006/relationships/slide" Target="slides/slide169.xml"/><Relationship Id="rId179" Type="http://schemas.openxmlformats.org/officeDocument/2006/relationships/slide" Target="slides/slide174.xml"/><Relationship Id="rId195" Type="http://schemas.openxmlformats.org/officeDocument/2006/relationships/slide" Target="slides/slide190.xml"/><Relationship Id="rId209" Type="http://schemas.openxmlformats.org/officeDocument/2006/relationships/slide" Target="slides/slide204.xml"/><Relationship Id="rId190" Type="http://schemas.openxmlformats.org/officeDocument/2006/relationships/slide" Target="slides/slide185.xml"/><Relationship Id="rId204" Type="http://schemas.openxmlformats.org/officeDocument/2006/relationships/slide" Target="slides/slide199.xml"/><Relationship Id="rId220" Type="http://schemas.openxmlformats.org/officeDocument/2006/relationships/slide" Target="slides/slide215.xml"/><Relationship Id="rId225" Type="http://schemas.openxmlformats.org/officeDocument/2006/relationships/slide" Target="slides/slide220.xml"/><Relationship Id="rId241" Type="http://schemas.openxmlformats.org/officeDocument/2006/relationships/slide" Target="slides/slide236.xml"/><Relationship Id="rId246" Type="http://schemas.openxmlformats.org/officeDocument/2006/relationships/slide" Target="slides/slide241.xml"/><Relationship Id="rId267" Type="http://schemas.openxmlformats.org/officeDocument/2006/relationships/slide" Target="slides/slide262.xml"/><Relationship Id="rId288" Type="http://schemas.openxmlformats.org/officeDocument/2006/relationships/slide" Target="slides/slide283.xml"/><Relationship Id="rId15" Type="http://schemas.openxmlformats.org/officeDocument/2006/relationships/slide" Target="slides/slide10.xml"/><Relationship Id="rId36" Type="http://schemas.openxmlformats.org/officeDocument/2006/relationships/slide" Target="slides/slide31.xml"/><Relationship Id="rId57" Type="http://schemas.openxmlformats.org/officeDocument/2006/relationships/slide" Target="slides/slide52.xml"/><Relationship Id="rId106" Type="http://schemas.openxmlformats.org/officeDocument/2006/relationships/slide" Target="slides/slide101.xml"/><Relationship Id="rId127" Type="http://schemas.openxmlformats.org/officeDocument/2006/relationships/slide" Target="slides/slide122.xml"/><Relationship Id="rId262" Type="http://schemas.openxmlformats.org/officeDocument/2006/relationships/slide" Target="slides/slide257.xml"/><Relationship Id="rId283" Type="http://schemas.openxmlformats.org/officeDocument/2006/relationships/slide" Target="slides/slide278.xml"/><Relationship Id="rId313" Type="http://schemas.openxmlformats.org/officeDocument/2006/relationships/slide" Target="slides/slide308.xml"/><Relationship Id="rId318" Type="http://schemas.openxmlformats.org/officeDocument/2006/relationships/slide" Target="slides/slide313.xml"/><Relationship Id="rId10" Type="http://schemas.openxmlformats.org/officeDocument/2006/relationships/slide" Target="slides/slide5.xml"/><Relationship Id="rId31" Type="http://schemas.openxmlformats.org/officeDocument/2006/relationships/slide" Target="slides/slide26.xml"/><Relationship Id="rId52" Type="http://schemas.openxmlformats.org/officeDocument/2006/relationships/slide" Target="slides/slide47.xml"/><Relationship Id="rId73" Type="http://schemas.openxmlformats.org/officeDocument/2006/relationships/slide" Target="slides/slide68.xml"/><Relationship Id="rId78" Type="http://schemas.openxmlformats.org/officeDocument/2006/relationships/slide" Target="slides/slide73.xml"/><Relationship Id="rId94" Type="http://schemas.openxmlformats.org/officeDocument/2006/relationships/slide" Target="slides/slide89.xml"/><Relationship Id="rId99" Type="http://schemas.openxmlformats.org/officeDocument/2006/relationships/slide" Target="slides/slide94.xml"/><Relationship Id="rId101" Type="http://schemas.openxmlformats.org/officeDocument/2006/relationships/slide" Target="slides/slide96.xml"/><Relationship Id="rId122" Type="http://schemas.openxmlformats.org/officeDocument/2006/relationships/slide" Target="slides/slide117.xml"/><Relationship Id="rId143" Type="http://schemas.openxmlformats.org/officeDocument/2006/relationships/slide" Target="slides/slide138.xml"/><Relationship Id="rId148" Type="http://schemas.openxmlformats.org/officeDocument/2006/relationships/slide" Target="slides/slide143.xml"/><Relationship Id="rId164" Type="http://schemas.openxmlformats.org/officeDocument/2006/relationships/slide" Target="slides/slide159.xml"/><Relationship Id="rId169" Type="http://schemas.openxmlformats.org/officeDocument/2006/relationships/slide" Target="slides/slide164.xml"/><Relationship Id="rId185" Type="http://schemas.openxmlformats.org/officeDocument/2006/relationships/slide" Target="slides/slide180.xml"/><Relationship Id="rId4" Type="http://schemas.openxmlformats.org/officeDocument/2006/relationships/customXml" Target="../customXml/item4.xml"/><Relationship Id="rId9" Type="http://schemas.openxmlformats.org/officeDocument/2006/relationships/slide" Target="slides/slide4.xml"/><Relationship Id="rId180" Type="http://schemas.openxmlformats.org/officeDocument/2006/relationships/slide" Target="slides/slide175.xml"/><Relationship Id="rId210" Type="http://schemas.openxmlformats.org/officeDocument/2006/relationships/slide" Target="slides/slide205.xml"/><Relationship Id="rId215" Type="http://schemas.openxmlformats.org/officeDocument/2006/relationships/slide" Target="slides/slide210.xml"/><Relationship Id="rId236" Type="http://schemas.openxmlformats.org/officeDocument/2006/relationships/slide" Target="slides/slide231.xml"/><Relationship Id="rId257" Type="http://schemas.openxmlformats.org/officeDocument/2006/relationships/slide" Target="slides/slide252.xml"/><Relationship Id="rId278" Type="http://schemas.openxmlformats.org/officeDocument/2006/relationships/slide" Target="slides/slide273.xml"/><Relationship Id="rId26" Type="http://schemas.openxmlformats.org/officeDocument/2006/relationships/slide" Target="slides/slide21.xml"/><Relationship Id="rId231" Type="http://schemas.openxmlformats.org/officeDocument/2006/relationships/slide" Target="slides/slide226.xml"/><Relationship Id="rId252" Type="http://schemas.openxmlformats.org/officeDocument/2006/relationships/slide" Target="slides/slide247.xml"/><Relationship Id="rId273" Type="http://schemas.openxmlformats.org/officeDocument/2006/relationships/slide" Target="slides/slide268.xml"/><Relationship Id="rId294" Type="http://schemas.openxmlformats.org/officeDocument/2006/relationships/slide" Target="slides/slide289.xml"/><Relationship Id="rId308" Type="http://schemas.openxmlformats.org/officeDocument/2006/relationships/slide" Target="slides/slide303.xml"/><Relationship Id="rId329" Type="http://schemas.openxmlformats.org/officeDocument/2006/relationships/presProps" Target="presProps.xml"/><Relationship Id="rId47" Type="http://schemas.openxmlformats.org/officeDocument/2006/relationships/slide" Target="slides/slide42.xml"/><Relationship Id="rId68" Type="http://schemas.openxmlformats.org/officeDocument/2006/relationships/slide" Target="slides/slide63.xml"/><Relationship Id="rId89" Type="http://schemas.openxmlformats.org/officeDocument/2006/relationships/slide" Target="slides/slide84.xml"/><Relationship Id="rId112" Type="http://schemas.openxmlformats.org/officeDocument/2006/relationships/slide" Target="slides/slide107.xml"/><Relationship Id="rId133" Type="http://schemas.openxmlformats.org/officeDocument/2006/relationships/slide" Target="slides/slide128.xml"/><Relationship Id="rId154" Type="http://schemas.openxmlformats.org/officeDocument/2006/relationships/slide" Target="slides/slide149.xml"/><Relationship Id="rId175" Type="http://schemas.openxmlformats.org/officeDocument/2006/relationships/slide" Target="slides/slide170.xml"/><Relationship Id="rId196" Type="http://schemas.openxmlformats.org/officeDocument/2006/relationships/slide" Target="slides/slide191.xml"/><Relationship Id="rId200" Type="http://schemas.openxmlformats.org/officeDocument/2006/relationships/slide" Target="slides/slide195.xml"/><Relationship Id="rId16" Type="http://schemas.openxmlformats.org/officeDocument/2006/relationships/slide" Target="slides/slide11.xml"/><Relationship Id="rId221" Type="http://schemas.openxmlformats.org/officeDocument/2006/relationships/slide" Target="slides/slide216.xml"/><Relationship Id="rId242" Type="http://schemas.openxmlformats.org/officeDocument/2006/relationships/slide" Target="slides/slide237.xml"/><Relationship Id="rId263" Type="http://schemas.openxmlformats.org/officeDocument/2006/relationships/slide" Target="slides/slide258.xml"/><Relationship Id="rId284" Type="http://schemas.openxmlformats.org/officeDocument/2006/relationships/slide" Target="slides/slide279.xml"/><Relationship Id="rId319" Type="http://schemas.openxmlformats.org/officeDocument/2006/relationships/slide" Target="slides/slide314.xml"/><Relationship Id="rId37" Type="http://schemas.openxmlformats.org/officeDocument/2006/relationships/slide" Target="slides/slide32.xml"/><Relationship Id="rId58" Type="http://schemas.openxmlformats.org/officeDocument/2006/relationships/slide" Target="slides/slide53.xml"/><Relationship Id="rId79" Type="http://schemas.openxmlformats.org/officeDocument/2006/relationships/slide" Target="slides/slide74.xml"/><Relationship Id="rId102" Type="http://schemas.openxmlformats.org/officeDocument/2006/relationships/slide" Target="slides/slide97.xml"/><Relationship Id="rId123" Type="http://schemas.openxmlformats.org/officeDocument/2006/relationships/slide" Target="slides/slide118.xml"/><Relationship Id="rId144" Type="http://schemas.openxmlformats.org/officeDocument/2006/relationships/slide" Target="slides/slide139.xml"/><Relationship Id="rId330" Type="http://schemas.openxmlformats.org/officeDocument/2006/relationships/viewProps" Target="viewProps.xml"/><Relationship Id="rId90" Type="http://schemas.openxmlformats.org/officeDocument/2006/relationships/slide" Target="slides/slide85.xml"/><Relationship Id="rId165" Type="http://schemas.openxmlformats.org/officeDocument/2006/relationships/slide" Target="slides/slide160.xml"/><Relationship Id="rId186" Type="http://schemas.openxmlformats.org/officeDocument/2006/relationships/slide" Target="slides/slide181.xml"/><Relationship Id="rId211" Type="http://schemas.openxmlformats.org/officeDocument/2006/relationships/slide" Target="slides/slide206.xml"/><Relationship Id="rId232" Type="http://schemas.openxmlformats.org/officeDocument/2006/relationships/slide" Target="slides/slide227.xml"/><Relationship Id="rId253" Type="http://schemas.openxmlformats.org/officeDocument/2006/relationships/slide" Target="slides/slide248.xml"/><Relationship Id="rId274" Type="http://schemas.openxmlformats.org/officeDocument/2006/relationships/slide" Target="slides/slide269.xml"/><Relationship Id="rId295" Type="http://schemas.openxmlformats.org/officeDocument/2006/relationships/slide" Target="slides/slide290.xml"/><Relationship Id="rId309" Type="http://schemas.openxmlformats.org/officeDocument/2006/relationships/slide" Target="slides/slide304.xml"/><Relationship Id="rId27" Type="http://schemas.openxmlformats.org/officeDocument/2006/relationships/slide" Target="slides/slide22.xml"/><Relationship Id="rId48" Type="http://schemas.openxmlformats.org/officeDocument/2006/relationships/slide" Target="slides/slide43.xml"/><Relationship Id="rId69" Type="http://schemas.openxmlformats.org/officeDocument/2006/relationships/slide" Target="slides/slide64.xml"/><Relationship Id="rId113" Type="http://schemas.openxmlformats.org/officeDocument/2006/relationships/slide" Target="slides/slide108.xml"/><Relationship Id="rId134" Type="http://schemas.openxmlformats.org/officeDocument/2006/relationships/slide" Target="slides/slide129.xml"/><Relationship Id="rId320" Type="http://schemas.openxmlformats.org/officeDocument/2006/relationships/slide" Target="slides/slide315.xml"/><Relationship Id="rId80" Type="http://schemas.openxmlformats.org/officeDocument/2006/relationships/slide" Target="slides/slide75.xml"/><Relationship Id="rId155" Type="http://schemas.openxmlformats.org/officeDocument/2006/relationships/slide" Target="slides/slide150.xml"/><Relationship Id="rId176" Type="http://schemas.openxmlformats.org/officeDocument/2006/relationships/slide" Target="slides/slide171.xml"/><Relationship Id="rId197" Type="http://schemas.openxmlformats.org/officeDocument/2006/relationships/slide" Target="slides/slide192.xml"/><Relationship Id="rId201" Type="http://schemas.openxmlformats.org/officeDocument/2006/relationships/slide" Target="slides/slide196.xml"/><Relationship Id="rId222" Type="http://schemas.openxmlformats.org/officeDocument/2006/relationships/slide" Target="slides/slide217.xml"/><Relationship Id="rId243" Type="http://schemas.openxmlformats.org/officeDocument/2006/relationships/slide" Target="slides/slide238.xml"/><Relationship Id="rId264" Type="http://schemas.openxmlformats.org/officeDocument/2006/relationships/slide" Target="slides/slide259.xml"/><Relationship Id="rId285" Type="http://schemas.openxmlformats.org/officeDocument/2006/relationships/slide" Target="slides/slide280.xml"/><Relationship Id="rId17" Type="http://schemas.openxmlformats.org/officeDocument/2006/relationships/slide" Target="slides/slide12.xml"/><Relationship Id="rId38" Type="http://schemas.openxmlformats.org/officeDocument/2006/relationships/slide" Target="slides/slide33.xml"/><Relationship Id="rId59" Type="http://schemas.openxmlformats.org/officeDocument/2006/relationships/slide" Target="slides/slide54.xml"/><Relationship Id="rId103" Type="http://schemas.openxmlformats.org/officeDocument/2006/relationships/slide" Target="slides/slide98.xml"/><Relationship Id="rId124" Type="http://schemas.openxmlformats.org/officeDocument/2006/relationships/slide" Target="slides/slide119.xml"/><Relationship Id="rId310" Type="http://schemas.openxmlformats.org/officeDocument/2006/relationships/slide" Target="slides/slide305.xml"/><Relationship Id="rId70" Type="http://schemas.openxmlformats.org/officeDocument/2006/relationships/slide" Target="slides/slide65.xml"/><Relationship Id="rId91" Type="http://schemas.openxmlformats.org/officeDocument/2006/relationships/slide" Target="slides/slide86.xml"/><Relationship Id="rId145" Type="http://schemas.openxmlformats.org/officeDocument/2006/relationships/slide" Target="slides/slide140.xml"/><Relationship Id="rId166" Type="http://schemas.openxmlformats.org/officeDocument/2006/relationships/slide" Target="slides/slide161.xml"/><Relationship Id="rId187" Type="http://schemas.openxmlformats.org/officeDocument/2006/relationships/slide" Target="slides/slide182.xml"/><Relationship Id="rId331" Type="http://schemas.openxmlformats.org/officeDocument/2006/relationships/theme" Target="theme/theme1.xml"/><Relationship Id="rId1" Type="http://schemas.openxmlformats.org/officeDocument/2006/relationships/customXml" Target="../customXml/item1.xml"/><Relationship Id="rId212" Type="http://schemas.openxmlformats.org/officeDocument/2006/relationships/slide" Target="slides/slide207.xml"/><Relationship Id="rId233" Type="http://schemas.openxmlformats.org/officeDocument/2006/relationships/slide" Target="slides/slide228.xml"/><Relationship Id="rId254" Type="http://schemas.openxmlformats.org/officeDocument/2006/relationships/slide" Target="slides/slide249.xml"/><Relationship Id="rId28" Type="http://schemas.openxmlformats.org/officeDocument/2006/relationships/slide" Target="slides/slide23.xml"/><Relationship Id="rId49" Type="http://schemas.openxmlformats.org/officeDocument/2006/relationships/slide" Target="slides/slide44.xml"/><Relationship Id="rId114" Type="http://schemas.openxmlformats.org/officeDocument/2006/relationships/slide" Target="slides/slide109.xml"/><Relationship Id="rId275" Type="http://schemas.openxmlformats.org/officeDocument/2006/relationships/slide" Target="slides/slide270.xml"/><Relationship Id="rId296" Type="http://schemas.openxmlformats.org/officeDocument/2006/relationships/slide" Target="slides/slide291.xml"/><Relationship Id="rId300" Type="http://schemas.openxmlformats.org/officeDocument/2006/relationships/slide" Target="slides/slide295.xml"/><Relationship Id="rId60" Type="http://schemas.openxmlformats.org/officeDocument/2006/relationships/slide" Target="slides/slide55.xml"/><Relationship Id="rId81" Type="http://schemas.openxmlformats.org/officeDocument/2006/relationships/slide" Target="slides/slide76.xml"/><Relationship Id="rId135" Type="http://schemas.openxmlformats.org/officeDocument/2006/relationships/slide" Target="slides/slide130.xml"/><Relationship Id="rId156" Type="http://schemas.openxmlformats.org/officeDocument/2006/relationships/slide" Target="slides/slide151.xml"/><Relationship Id="rId177" Type="http://schemas.openxmlformats.org/officeDocument/2006/relationships/slide" Target="slides/slide172.xml"/><Relationship Id="rId198" Type="http://schemas.openxmlformats.org/officeDocument/2006/relationships/slide" Target="slides/slide193.xml"/><Relationship Id="rId321" Type="http://schemas.openxmlformats.org/officeDocument/2006/relationships/slide" Target="slides/slide316.xml"/><Relationship Id="rId202" Type="http://schemas.openxmlformats.org/officeDocument/2006/relationships/slide" Target="slides/slide197.xml"/><Relationship Id="rId223" Type="http://schemas.openxmlformats.org/officeDocument/2006/relationships/slide" Target="slides/slide218.xml"/><Relationship Id="rId244" Type="http://schemas.openxmlformats.org/officeDocument/2006/relationships/slide" Target="slides/slide239.xml"/><Relationship Id="rId18" Type="http://schemas.openxmlformats.org/officeDocument/2006/relationships/slide" Target="slides/slide13.xml"/><Relationship Id="rId39" Type="http://schemas.openxmlformats.org/officeDocument/2006/relationships/slide" Target="slides/slide34.xml"/><Relationship Id="rId265" Type="http://schemas.openxmlformats.org/officeDocument/2006/relationships/slide" Target="slides/slide260.xml"/><Relationship Id="rId286" Type="http://schemas.openxmlformats.org/officeDocument/2006/relationships/slide" Target="slides/slide281.xml"/><Relationship Id="rId50" Type="http://schemas.openxmlformats.org/officeDocument/2006/relationships/slide" Target="slides/slide45.xml"/><Relationship Id="rId104" Type="http://schemas.openxmlformats.org/officeDocument/2006/relationships/slide" Target="slides/slide99.xml"/><Relationship Id="rId125" Type="http://schemas.openxmlformats.org/officeDocument/2006/relationships/slide" Target="slides/slide120.xml"/><Relationship Id="rId146" Type="http://schemas.openxmlformats.org/officeDocument/2006/relationships/slide" Target="slides/slide141.xml"/><Relationship Id="rId167" Type="http://schemas.openxmlformats.org/officeDocument/2006/relationships/slide" Target="slides/slide162.xml"/><Relationship Id="rId188" Type="http://schemas.openxmlformats.org/officeDocument/2006/relationships/slide" Target="slides/slide183.xml"/><Relationship Id="rId311" Type="http://schemas.openxmlformats.org/officeDocument/2006/relationships/slide" Target="slides/slide306.xml"/><Relationship Id="rId332" Type="http://schemas.openxmlformats.org/officeDocument/2006/relationships/tableStyles" Target="tableStyles.xml"/><Relationship Id="rId71" Type="http://schemas.openxmlformats.org/officeDocument/2006/relationships/slide" Target="slides/slide66.xml"/><Relationship Id="rId92" Type="http://schemas.openxmlformats.org/officeDocument/2006/relationships/slide" Target="slides/slide87.xml"/><Relationship Id="rId213" Type="http://schemas.openxmlformats.org/officeDocument/2006/relationships/slide" Target="slides/slide208.xml"/><Relationship Id="rId234" Type="http://schemas.openxmlformats.org/officeDocument/2006/relationships/slide" Target="slides/slide229.xml"/><Relationship Id="rId2" Type="http://schemas.openxmlformats.org/officeDocument/2006/relationships/customXml" Target="../customXml/item2.xml"/><Relationship Id="rId29" Type="http://schemas.openxmlformats.org/officeDocument/2006/relationships/slide" Target="slides/slide24.xml"/><Relationship Id="rId255" Type="http://schemas.openxmlformats.org/officeDocument/2006/relationships/slide" Target="slides/slide250.xml"/><Relationship Id="rId276" Type="http://schemas.openxmlformats.org/officeDocument/2006/relationships/slide" Target="slides/slide271.xml"/><Relationship Id="rId297" Type="http://schemas.openxmlformats.org/officeDocument/2006/relationships/slide" Target="slides/slide292.xml"/><Relationship Id="rId40" Type="http://schemas.openxmlformats.org/officeDocument/2006/relationships/slide" Target="slides/slide35.xml"/><Relationship Id="rId115" Type="http://schemas.openxmlformats.org/officeDocument/2006/relationships/slide" Target="slides/slide110.xml"/><Relationship Id="rId136" Type="http://schemas.openxmlformats.org/officeDocument/2006/relationships/slide" Target="slides/slide131.xml"/><Relationship Id="rId157" Type="http://schemas.openxmlformats.org/officeDocument/2006/relationships/slide" Target="slides/slide152.xml"/><Relationship Id="rId178" Type="http://schemas.openxmlformats.org/officeDocument/2006/relationships/slide" Target="slides/slide173.xml"/><Relationship Id="rId301" Type="http://schemas.openxmlformats.org/officeDocument/2006/relationships/slide" Target="slides/slide296.xml"/><Relationship Id="rId322" Type="http://schemas.openxmlformats.org/officeDocument/2006/relationships/slide" Target="slides/slide317.xml"/><Relationship Id="rId61" Type="http://schemas.openxmlformats.org/officeDocument/2006/relationships/slide" Target="slides/slide56.xml"/><Relationship Id="rId82" Type="http://schemas.openxmlformats.org/officeDocument/2006/relationships/slide" Target="slides/slide77.xml"/><Relationship Id="rId199" Type="http://schemas.openxmlformats.org/officeDocument/2006/relationships/slide" Target="slides/slide194.xml"/><Relationship Id="rId203" Type="http://schemas.openxmlformats.org/officeDocument/2006/relationships/slide" Target="slides/slide198.xml"/><Relationship Id="rId19" Type="http://schemas.openxmlformats.org/officeDocument/2006/relationships/slide" Target="slides/slide14.xml"/><Relationship Id="rId224" Type="http://schemas.openxmlformats.org/officeDocument/2006/relationships/slide" Target="slides/slide219.xml"/><Relationship Id="rId245" Type="http://schemas.openxmlformats.org/officeDocument/2006/relationships/slide" Target="slides/slide240.xml"/><Relationship Id="rId266" Type="http://schemas.openxmlformats.org/officeDocument/2006/relationships/slide" Target="slides/slide261.xml"/><Relationship Id="rId287" Type="http://schemas.openxmlformats.org/officeDocument/2006/relationships/slide" Target="slides/slide282.xml"/><Relationship Id="rId30" Type="http://schemas.openxmlformats.org/officeDocument/2006/relationships/slide" Target="slides/slide25.xml"/><Relationship Id="rId105" Type="http://schemas.openxmlformats.org/officeDocument/2006/relationships/slide" Target="slides/slide100.xml"/><Relationship Id="rId126" Type="http://schemas.openxmlformats.org/officeDocument/2006/relationships/slide" Target="slides/slide121.xml"/><Relationship Id="rId147" Type="http://schemas.openxmlformats.org/officeDocument/2006/relationships/slide" Target="slides/slide142.xml"/><Relationship Id="rId168" Type="http://schemas.openxmlformats.org/officeDocument/2006/relationships/slide" Target="slides/slide163.xml"/><Relationship Id="rId312" Type="http://schemas.openxmlformats.org/officeDocument/2006/relationships/slide" Target="slides/slide30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080841A-55C9-4CB9-BF39-10CBD830FF58}" type="datetimeFigureOut">
              <a:rPr lang="en-US" smtClean="0"/>
              <a:t>12/23/2019</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C267679-5F33-418A-8777-9F241701AC39}" type="slidenum">
              <a:rPr lang="en-US" smtClean="0"/>
              <a:t>‹#›</a:t>
            </a:fld>
            <a:endParaRPr lang="en-US"/>
          </a:p>
        </p:txBody>
      </p:sp>
    </p:spTree>
    <p:extLst>
      <p:ext uri="{BB962C8B-B14F-4D97-AF65-F5344CB8AC3E}">
        <p14:creationId xmlns:p14="http://schemas.microsoft.com/office/powerpoint/2010/main" val="48788106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8" Type="http://schemas.openxmlformats.org/officeDocument/2006/relationships/hyperlink" Target="http://www.youtube.com/mitrecorp" TargetMode="External"/><Relationship Id="rId13"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4.png"/><Relationship Id="rId12" Type="http://schemas.openxmlformats.org/officeDocument/2006/relationships/hyperlink" Target="http://www.mitre.org/" TargetMode="External"/><Relationship Id="rId2" Type="http://schemas.openxmlformats.org/officeDocument/2006/relationships/hyperlink" Target="http://twitter.com/MITREcorp" TargetMode="External"/><Relationship Id="rId1" Type="http://schemas.openxmlformats.org/officeDocument/2006/relationships/slideMaster" Target="../slideMasters/slideMaster1.xml"/><Relationship Id="rId6" Type="http://schemas.openxmlformats.org/officeDocument/2006/relationships/hyperlink" Target="http://www.linkedin.com/company/mitre" TargetMode="External"/><Relationship Id="rId11" Type="http://schemas.openxmlformats.org/officeDocument/2006/relationships/image" Target="../media/image6.png"/><Relationship Id="rId5" Type="http://schemas.openxmlformats.org/officeDocument/2006/relationships/image" Target="../media/image3.jpeg"/><Relationship Id="rId10" Type="http://schemas.openxmlformats.org/officeDocument/2006/relationships/hyperlink" Target="https://plus.google.com/+MitreOrgFFRDCs/posts" TargetMode="External"/><Relationship Id="rId4" Type="http://schemas.openxmlformats.org/officeDocument/2006/relationships/hyperlink" Target="http://www.facebook.com/MITREcorp" TargetMode="External"/><Relationship Id="rId9" Type="http://schemas.openxmlformats.org/officeDocument/2006/relationships/image" Target="../media/image5.pn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1_Title Slide">
    <p:spTree>
      <p:nvGrpSpPr>
        <p:cNvPr id="1" name=""/>
        <p:cNvGrpSpPr/>
        <p:nvPr/>
      </p:nvGrpSpPr>
      <p:grpSpPr>
        <a:xfrm>
          <a:off x="0" y="0"/>
          <a:ext cx="0" cy="0"/>
          <a:chOff x="0" y="0"/>
          <a:chExt cx="0" cy="0"/>
        </a:xfrm>
      </p:grpSpPr>
      <p:grpSp>
        <p:nvGrpSpPr>
          <p:cNvPr id="3" name="Group 2"/>
          <p:cNvGrpSpPr/>
          <p:nvPr/>
        </p:nvGrpSpPr>
        <p:grpSpPr>
          <a:xfrm>
            <a:off x="81480" y="0"/>
            <a:ext cx="99589" cy="6858000"/>
            <a:chOff x="0" y="0"/>
            <a:chExt cx="407324" cy="6858000"/>
          </a:xfrm>
        </p:grpSpPr>
        <p:sp>
          <p:nvSpPr>
            <p:cNvPr id="18" name="Rectangle 17"/>
            <p:cNvSpPr/>
            <p:nvPr/>
          </p:nvSpPr>
          <p:spPr bwMode="auto">
            <a:xfrm>
              <a:off x="0" y="0"/>
              <a:ext cx="407324" cy="2398143"/>
            </a:xfrm>
            <a:prstGeom prst="rect">
              <a:avLst/>
            </a:prstGeom>
            <a:solidFill>
              <a:srgbClr val="C1CD23"/>
            </a:solidFill>
            <a:ln w="1270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ts val="2500"/>
                </a:lnSpc>
                <a:spcBef>
                  <a:spcPct val="0"/>
                </a:spcBef>
                <a:spcAft>
                  <a:spcPts val="1000"/>
                </a:spcAft>
                <a:buClr>
                  <a:srgbClr val="FDAA03"/>
                </a:buClr>
                <a:buSzTx/>
                <a:buFontTx/>
                <a:buNone/>
                <a:tabLst/>
              </a:pPr>
              <a:endParaRPr kumimoji="0" lang="en-US" sz="1800" b="1" i="0" u="none" strike="noStrike" cap="none" normalizeH="0" baseline="0" dirty="0">
                <a:ln>
                  <a:noFill/>
                </a:ln>
                <a:solidFill>
                  <a:schemeClr val="tx1"/>
                </a:solidFill>
                <a:effectLst/>
                <a:latin typeface="Arial" charset="0"/>
              </a:endParaRPr>
            </a:p>
          </p:txBody>
        </p:sp>
        <p:sp>
          <p:nvSpPr>
            <p:cNvPr id="19" name="Rectangle 18"/>
            <p:cNvSpPr/>
            <p:nvPr/>
          </p:nvSpPr>
          <p:spPr bwMode="auto">
            <a:xfrm>
              <a:off x="0" y="2510287"/>
              <a:ext cx="407324" cy="4347713"/>
            </a:xfrm>
            <a:prstGeom prst="rect">
              <a:avLst/>
            </a:prstGeom>
            <a:solidFill>
              <a:schemeClr val="tx2"/>
            </a:solidFill>
            <a:ln w="1270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ts val="2500"/>
                </a:lnSpc>
                <a:spcBef>
                  <a:spcPct val="0"/>
                </a:spcBef>
                <a:spcAft>
                  <a:spcPts val="1000"/>
                </a:spcAft>
                <a:buClr>
                  <a:srgbClr val="FDAA03"/>
                </a:buClr>
                <a:buSzTx/>
                <a:buFontTx/>
                <a:buNone/>
                <a:tabLst/>
              </a:pPr>
              <a:endParaRPr kumimoji="0" lang="en-US" sz="1800" b="1" i="0" u="none" strike="noStrike" cap="none" normalizeH="0" baseline="0" dirty="0">
                <a:ln>
                  <a:noFill/>
                </a:ln>
                <a:solidFill>
                  <a:schemeClr val="tx2"/>
                </a:solidFill>
                <a:effectLst/>
                <a:latin typeface="Arial" charset="0"/>
              </a:endParaRPr>
            </a:p>
          </p:txBody>
        </p:sp>
      </p:grpSp>
      <p:sp>
        <p:nvSpPr>
          <p:cNvPr id="9" name="Rectangle 9"/>
          <p:cNvSpPr>
            <a:spLocks noGrp="1" noChangeArrowheads="1"/>
          </p:cNvSpPr>
          <p:nvPr>
            <p:ph type="ctrTitle" sz="quarter" hasCustomPrompt="1"/>
          </p:nvPr>
        </p:nvSpPr>
        <p:spPr>
          <a:xfrm>
            <a:off x="1009528" y="368932"/>
            <a:ext cx="9662160" cy="1981200"/>
          </a:xfrm>
        </p:spPr>
        <p:txBody>
          <a:bodyPr anchor="b" anchorCtr="0">
            <a:normAutofit/>
          </a:bodyPr>
          <a:lstStyle>
            <a:lvl1pPr algn="l">
              <a:lnSpc>
                <a:spcPts val="4400"/>
              </a:lnSpc>
              <a:defRPr sz="4000" b="1">
                <a:solidFill>
                  <a:schemeClr val="tx2"/>
                </a:solidFill>
                <a:latin typeface="Arial" pitchFamily="34" charset="0"/>
                <a:cs typeface="Arial" pitchFamily="34" charset="0"/>
              </a:defRPr>
            </a:lvl1pPr>
          </a:lstStyle>
          <a:p>
            <a:r>
              <a:rPr lang="en-US" dirty="0"/>
              <a:t>Title here</a:t>
            </a:r>
          </a:p>
        </p:txBody>
      </p:sp>
      <p:cxnSp>
        <p:nvCxnSpPr>
          <p:cNvPr id="15" name="Straight Connector 14"/>
          <p:cNvCxnSpPr/>
          <p:nvPr/>
        </p:nvCxnSpPr>
        <p:spPr bwMode="auto">
          <a:xfrm>
            <a:off x="1098208" y="2448468"/>
            <a:ext cx="10593057" cy="0"/>
          </a:xfrm>
          <a:prstGeom prst="line">
            <a:avLst/>
          </a:prstGeom>
          <a:solidFill>
            <a:srgbClr val="FFCC99"/>
          </a:solidFill>
          <a:ln w="12700" cap="flat" cmpd="sng" algn="ctr">
            <a:solidFill>
              <a:srgbClr val="C1CD23"/>
            </a:solidFill>
            <a:prstDash val="solid"/>
            <a:round/>
            <a:headEnd type="none" w="med" len="med"/>
            <a:tailEnd type="none" w="med" len="med"/>
          </a:ln>
          <a:effectLst/>
        </p:spPr>
      </p:cxnSp>
      <p:cxnSp>
        <p:nvCxnSpPr>
          <p:cNvPr id="16" name="Straight Connector 15"/>
          <p:cNvCxnSpPr/>
          <p:nvPr/>
        </p:nvCxnSpPr>
        <p:spPr bwMode="auto">
          <a:xfrm>
            <a:off x="1098208" y="6534227"/>
            <a:ext cx="10593057" cy="0"/>
          </a:xfrm>
          <a:prstGeom prst="line">
            <a:avLst/>
          </a:prstGeom>
          <a:solidFill>
            <a:srgbClr val="FFCC99"/>
          </a:solidFill>
          <a:ln w="12700" cap="flat" cmpd="sng" algn="ctr">
            <a:solidFill>
              <a:srgbClr val="C1CD23"/>
            </a:solidFill>
            <a:prstDash val="solid"/>
            <a:round/>
            <a:headEnd type="none" w="med" len="med"/>
            <a:tailEnd type="none" w="med" len="med"/>
          </a:ln>
          <a:effectLst/>
        </p:spPr>
      </p:cxnSp>
      <p:pic>
        <p:nvPicPr>
          <p:cNvPr id="17" name="Picture 1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032848" y="6276196"/>
            <a:ext cx="670505" cy="243820"/>
          </a:xfrm>
          <a:prstGeom prst="rect">
            <a:avLst/>
          </a:prstGeom>
        </p:spPr>
      </p:pic>
      <p:cxnSp>
        <p:nvCxnSpPr>
          <p:cNvPr id="21" name="Straight Connector 20"/>
          <p:cNvCxnSpPr/>
          <p:nvPr/>
        </p:nvCxnSpPr>
        <p:spPr bwMode="auto">
          <a:xfrm>
            <a:off x="1098208" y="2448468"/>
            <a:ext cx="10593057" cy="0"/>
          </a:xfrm>
          <a:prstGeom prst="line">
            <a:avLst/>
          </a:prstGeom>
          <a:solidFill>
            <a:srgbClr val="FFCC99"/>
          </a:solidFill>
          <a:ln w="12700" cap="flat" cmpd="sng" algn="ctr">
            <a:solidFill>
              <a:srgbClr val="C1CD23"/>
            </a:solidFill>
            <a:prstDash val="solid"/>
            <a:round/>
            <a:headEnd type="none" w="med" len="med"/>
            <a:tailEnd type="none" w="med" len="med"/>
          </a:ln>
          <a:effectLst/>
        </p:spPr>
      </p:cxnSp>
      <p:cxnSp>
        <p:nvCxnSpPr>
          <p:cNvPr id="22" name="Straight Connector 21"/>
          <p:cNvCxnSpPr/>
          <p:nvPr/>
        </p:nvCxnSpPr>
        <p:spPr bwMode="auto">
          <a:xfrm>
            <a:off x="1098208" y="6534227"/>
            <a:ext cx="10593057" cy="0"/>
          </a:xfrm>
          <a:prstGeom prst="line">
            <a:avLst/>
          </a:prstGeom>
          <a:solidFill>
            <a:srgbClr val="FFCC99"/>
          </a:solidFill>
          <a:ln w="12700" cap="flat" cmpd="sng" algn="ctr">
            <a:solidFill>
              <a:srgbClr val="C1CD23"/>
            </a:solidFill>
            <a:prstDash val="solid"/>
            <a:round/>
            <a:headEnd type="none" w="med" len="med"/>
            <a:tailEnd type="none" w="med" len="med"/>
          </a:ln>
          <a:effectLst/>
        </p:spPr>
      </p:cxnSp>
      <p:pic>
        <p:nvPicPr>
          <p:cNvPr id="23" name="Picture 2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032848" y="6276196"/>
            <a:ext cx="670505" cy="243820"/>
          </a:xfrm>
          <a:prstGeom prst="rect">
            <a:avLst/>
          </a:prstGeom>
        </p:spPr>
      </p:pic>
      <p:sp>
        <p:nvSpPr>
          <p:cNvPr id="26" name="Subtitle 1"/>
          <p:cNvSpPr>
            <a:spLocks noGrp="1"/>
          </p:cNvSpPr>
          <p:nvPr>
            <p:ph type="subTitle" idx="1" hasCustomPrompt="1"/>
          </p:nvPr>
        </p:nvSpPr>
        <p:spPr>
          <a:xfrm>
            <a:off x="1044164" y="2568943"/>
            <a:ext cx="7655345" cy="389923"/>
          </a:xfrm>
        </p:spPr>
        <p:txBody>
          <a:bodyPr/>
          <a:lstStyle>
            <a:lvl1pPr marL="0" indent="0">
              <a:buNone/>
              <a:defRPr>
                <a:solidFill>
                  <a:schemeClr val="tx2"/>
                </a:solidFill>
              </a:defRPr>
            </a:lvl1pPr>
          </a:lstStyle>
          <a:p>
            <a:r>
              <a:rPr lang="en-US" dirty="0"/>
              <a:t>Author</a:t>
            </a:r>
          </a:p>
        </p:txBody>
      </p:sp>
      <p:sp>
        <p:nvSpPr>
          <p:cNvPr id="24" name="Footer Placeholder 4">
            <a:extLst>
              <a:ext uri="{FF2B5EF4-FFF2-40B4-BE49-F238E27FC236}">
                <a16:creationId xmlns:a16="http://schemas.microsoft.com/office/drawing/2014/main" id="{A6F8C1D3-B223-45F7-8AB1-F8F23D05F8D9}"/>
              </a:ext>
            </a:extLst>
          </p:cNvPr>
          <p:cNvSpPr txBox="1">
            <a:spLocks/>
          </p:cNvSpPr>
          <p:nvPr userDrawn="1"/>
        </p:nvSpPr>
        <p:spPr>
          <a:xfrm>
            <a:off x="1116457" y="6568103"/>
            <a:ext cx="4382305" cy="149220"/>
          </a:xfrm>
          <a:prstGeom prst="rect">
            <a:avLst/>
          </a:prstGeom>
        </p:spPr>
        <p:txBody>
          <a:bodyPr vert="horz" lIns="0" tIns="0" rIns="0" bIns="0" rtlCol="0" anchor="ctr"/>
          <a:lstStyle>
            <a:defPPr>
              <a:defRPr lang="en-US"/>
            </a:defPPr>
            <a:lvl1pPr marL="0" algn="l" defTabSz="914400" rtl="0" eaLnBrk="1" latinLnBrk="0" hangingPunct="1">
              <a:defRPr sz="105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lnSpc>
                <a:spcPct val="100000"/>
              </a:lnSpc>
              <a:spcAft>
                <a:spcPct val="0"/>
              </a:spcAft>
              <a:buClrTx/>
            </a:pPr>
            <a:r>
              <a:rPr lang="en-US" altLang="en-US" sz="800" b="0">
                <a:solidFill>
                  <a:schemeClr val="tx1">
                    <a:lumMod val="50000"/>
                    <a:lumOff val="50000"/>
                  </a:schemeClr>
                </a:solidFill>
                <a:latin typeface="Arial" pitchFamily="34" charset="0"/>
                <a:cs typeface="Arial" pitchFamily="34" charset="0"/>
              </a:rPr>
              <a:t>© 2019 The </a:t>
            </a:r>
            <a:r>
              <a:rPr lang="en-US" altLang="en-US" sz="800" b="0" dirty="0">
                <a:solidFill>
                  <a:schemeClr val="tx1">
                    <a:lumMod val="50000"/>
                    <a:lumOff val="50000"/>
                  </a:schemeClr>
                </a:solidFill>
                <a:latin typeface="Arial" pitchFamily="34" charset="0"/>
                <a:cs typeface="Arial" pitchFamily="34" charset="0"/>
              </a:rPr>
              <a:t>MITRE Corporation. All rights reserved.</a:t>
            </a:r>
          </a:p>
        </p:txBody>
      </p:sp>
    </p:spTree>
    <p:extLst>
      <p:ext uri="{BB962C8B-B14F-4D97-AF65-F5344CB8AC3E}">
        <p14:creationId xmlns:p14="http://schemas.microsoft.com/office/powerpoint/2010/main" val="412648781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89E1AE-2D0B-4241-8DAC-76DB425687E6}"/>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EA7DC7E0-961C-4A00-8B0B-83ECF8E3C463}"/>
              </a:ext>
            </a:extLst>
          </p:cNvPr>
          <p:cNvSpPr>
            <a:spLocks noGrp="1"/>
          </p:cNvSpPr>
          <p:nvPr>
            <p:ph idx="1"/>
          </p:nvPr>
        </p:nvSpPr>
        <p:spPr/>
        <p:txBody>
          <a:bodyPr/>
          <a:lstStyle>
            <a:lvl1pPr marL="308269" indent="-308269" algn="l" defTabSz="1216185" rtl="0" eaLnBrk="1" latinLnBrk="0" hangingPunct="1">
              <a:spcBef>
                <a:spcPts val="0"/>
              </a:spcBef>
              <a:spcAft>
                <a:spcPts val="798"/>
              </a:spcAft>
              <a:buClr>
                <a:schemeClr val="tx2"/>
              </a:buClr>
              <a:buSzPct val="120000"/>
              <a:buFont typeface="Wingdings" pitchFamily="2" charset="2"/>
              <a:buChar char="§"/>
              <a:defRPr lang="en-US" sz="2400" b="1" kern="1200" dirty="0" smtClean="0">
                <a:solidFill>
                  <a:schemeClr val="tx1"/>
                </a:solidFill>
                <a:latin typeface="Arial" pitchFamily="34" charset="0"/>
                <a:ea typeface="Verdana" pitchFamily="34" charset="0"/>
                <a:cs typeface="Arial" pitchFamily="34" charset="0"/>
              </a:defRPr>
            </a:lvl1pPr>
            <a:lvl2pPr marL="686216" marR="0" indent="-304046" algn="l" defTabSz="1216185" rtl="0" eaLnBrk="1" fontAlgn="auto" latinLnBrk="0" hangingPunct="1">
              <a:lnSpc>
                <a:spcPct val="90000"/>
              </a:lnSpc>
              <a:spcBef>
                <a:spcPts val="0"/>
              </a:spcBef>
              <a:spcAft>
                <a:spcPts val="798"/>
              </a:spcAft>
              <a:buClr>
                <a:schemeClr val="tx2"/>
              </a:buClr>
              <a:buSzTx/>
              <a:buFont typeface="Arial" pitchFamily="34" charset="0"/>
              <a:buChar char="–"/>
              <a:tabLst/>
              <a:defRPr lang="en-US" sz="2400" kern="1200">
                <a:solidFill>
                  <a:schemeClr val="tx1"/>
                </a:solidFill>
                <a:latin typeface="Arial" pitchFamily="34" charset="0"/>
                <a:ea typeface="Verdana" pitchFamily="34" charset="0"/>
                <a:cs typeface="Arial" pitchFamily="34" charset="0"/>
              </a:defRPr>
            </a:lvl2pPr>
            <a:lvl3pPr marL="994485" indent="-308269" algn="l" defTabSz="1216185" rtl="0" eaLnBrk="1" latinLnBrk="0" hangingPunct="1">
              <a:spcBef>
                <a:spcPts val="0"/>
              </a:spcBef>
              <a:spcAft>
                <a:spcPts val="798"/>
              </a:spcAft>
              <a:buClr>
                <a:schemeClr val="tx2"/>
              </a:buClr>
              <a:buSzPct val="110000"/>
              <a:buFont typeface="Wingdings" pitchFamily="2" charset="2"/>
              <a:buChar char="§"/>
              <a:defRPr lang="en-US" sz="2000" kern="1200" smtClean="0">
                <a:solidFill>
                  <a:schemeClr val="tx1"/>
                </a:solidFill>
                <a:latin typeface="Arial" pitchFamily="34" charset="0"/>
                <a:ea typeface="Verdana" pitchFamily="34" charset="0"/>
                <a:cs typeface="Arial" pitchFamily="34" charset="0"/>
              </a:defRPr>
            </a:lvl3pPr>
            <a:lvl4pPr algn="l" defTabSz="1216185" rtl="0" eaLnBrk="1" latinLnBrk="0" hangingPunct="1">
              <a:spcBef>
                <a:spcPts val="0"/>
              </a:spcBef>
              <a:spcAft>
                <a:spcPts val="798"/>
              </a:spcAft>
              <a:buClr>
                <a:schemeClr val="tx2"/>
              </a:buClr>
              <a:defRPr lang="en-US" sz="2660" b="1" kern="1200" smtClean="0">
                <a:solidFill>
                  <a:schemeClr val="tx1"/>
                </a:solidFill>
                <a:latin typeface="Arial" pitchFamily="34" charset="0"/>
                <a:ea typeface="Verdana" pitchFamily="34" charset="0"/>
                <a:cs typeface="Arial" pitchFamily="34" charset="0"/>
              </a:defRPr>
            </a:lvl4pPr>
            <a:lvl5pPr algn="l" defTabSz="1216185" rtl="0" eaLnBrk="1" latinLnBrk="0" hangingPunct="1">
              <a:spcBef>
                <a:spcPts val="0"/>
              </a:spcBef>
              <a:spcAft>
                <a:spcPts val="798"/>
              </a:spcAft>
              <a:buClr>
                <a:schemeClr val="tx2"/>
              </a:buClr>
              <a:defRPr lang="en-US" sz="2660" b="1" kern="1200">
                <a:solidFill>
                  <a:schemeClr val="tx1"/>
                </a:solidFill>
                <a:latin typeface="Arial" pitchFamily="34" charset="0"/>
                <a:ea typeface="Verdana" pitchFamily="34" charset="0"/>
                <a:cs typeface="Arial" pitchFamily="34" charset="0"/>
              </a:defRPr>
            </a:lvl5pPr>
          </a:lstStyle>
          <a:p>
            <a:pPr marL="308269" lvl="0" indent="-308269" defTabSz="1216185">
              <a:spcBef>
                <a:spcPts val="0"/>
              </a:spcBef>
              <a:spcAft>
                <a:spcPts val="798"/>
              </a:spcAft>
              <a:buClr>
                <a:schemeClr val="tx2"/>
              </a:buClr>
              <a:buSzPct val="120000"/>
              <a:buFont typeface="Wingdings" pitchFamily="2" charset="2"/>
              <a:buChar char="§"/>
            </a:pPr>
            <a:r>
              <a:rPr lang="en-US"/>
              <a:t>Edit Master text styles</a:t>
            </a:r>
          </a:p>
          <a:p>
            <a:pPr marL="308269" lvl="1" indent="-308269" defTabSz="1216185">
              <a:spcBef>
                <a:spcPts val="0"/>
              </a:spcBef>
              <a:spcAft>
                <a:spcPts val="798"/>
              </a:spcAft>
              <a:buClr>
                <a:schemeClr val="tx2"/>
              </a:buClr>
              <a:buSzPct val="120000"/>
              <a:buFont typeface="Wingdings" pitchFamily="2" charset="2"/>
              <a:buChar char="§"/>
            </a:pPr>
            <a:r>
              <a:rPr lang="en-US"/>
              <a:t>Second level</a:t>
            </a:r>
          </a:p>
          <a:p>
            <a:pPr marL="308269" lvl="2" indent="-308269" defTabSz="1216185">
              <a:spcBef>
                <a:spcPts val="0"/>
              </a:spcBef>
              <a:spcAft>
                <a:spcPts val="798"/>
              </a:spcAft>
              <a:buClr>
                <a:schemeClr val="tx2"/>
              </a:buClr>
              <a:buSzPct val="120000"/>
              <a:buFont typeface="Wingdings" pitchFamily="2" charset="2"/>
              <a:buChar char="§"/>
            </a:pPr>
            <a:r>
              <a:rPr lang="en-US"/>
              <a:t>Third level</a:t>
            </a:r>
          </a:p>
        </p:txBody>
      </p:sp>
      <p:sp>
        <p:nvSpPr>
          <p:cNvPr id="5" name="Footer Placeholder 4">
            <a:extLst>
              <a:ext uri="{FF2B5EF4-FFF2-40B4-BE49-F238E27FC236}">
                <a16:creationId xmlns:a16="http://schemas.microsoft.com/office/drawing/2014/main" id="{23EC0F36-D4CB-468E-9966-B9986B20A44E}"/>
              </a:ext>
            </a:extLst>
          </p:cNvPr>
          <p:cNvSpPr>
            <a:spLocks noGrp="1"/>
          </p:cNvSpPr>
          <p:nvPr>
            <p:ph type="ftr" sz="quarter" idx="11"/>
          </p:nvPr>
        </p:nvSpPr>
        <p:spPr>
          <a:xfrm>
            <a:off x="616448" y="6521957"/>
            <a:ext cx="7536952" cy="239059"/>
          </a:xfrm>
        </p:spPr>
        <p:txBody>
          <a:bodyPr/>
          <a:lstStyle>
            <a:lvl1pPr algn="l">
              <a:defRPr/>
            </a:lvl1pPr>
          </a:lstStyle>
          <a:p>
            <a:r>
              <a:rPr lang="en-US" altLang="en-US">
                <a:solidFill>
                  <a:schemeClr val="tx1">
                    <a:lumMod val="50000"/>
                    <a:lumOff val="50000"/>
                  </a:schemeClr>
                </a:solidFill>
                <a:latin typeface="Arial" pitchFamily="34" charset="0"/>
                <a:cs typeface="Arial" pitchFamily="34" charset="0"/>
              </a:rPr>
              <a:t>© 2019 The MITRE Corporation. All rights reserved.</a:t>
            </a:r>
            <a:endParaRPr lang="en-US">
              <a:solidFill>
                <a:schemeClr val="tx1">
                  <a:lumMod val="50000"/>
                  <a:lumOff val="50000"/>
                </a:schemeClr>
              </a:solidFill>
              <a:latin typeface="Arial" pitchFamily="34" charset="0"/>
              <a:cs typeface="Arial" pitchFamily="34" charset="0"/>
            </a:endParaRPr>
          </a:p>
        </p:txBody>
      </p:sp>
    </p:spTree>
    <p:extLst>
      <p:ext uri="{BB962C8B-B14F-4D97-AF65-F5344CB8AC3E}">
        <p14:creationId xmlns:p14="http://schemas.microsoft.com/office/powerpoint/2010/main" val="281189703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p:cSld name="1_Section Header Layout">
    <p:spTree>
      <p:nvGrpSpPr>
        <p:cNvPr id="1" name=""/>
        <p:cNvGrpSpPr/>
        <p:nvPr/>
      </p:nvGrpSpPr>
      <p:grpSpPr>
        <a:xfrm>
          <a:off x="0" y="0"/>
          <a:ext cx="0" cy="0"/>
          <a:chOff x="0" y="0"/>
          <a:chExt cx="0" cy="0"/>
        </a:xfrm>
      </p:grpSpPr>
      <p:grpSp>
        <p:nvGrpSpPr>
          <p:cNvPr id="6" name="Group 5"/>
          <p:cNvGrpSpPr/>
          <p:nvPr/>
        </p:nvGrpSpPr>
        <p:grpSpPr>
          <a:xfrm>
            <a:off x="81480" y="0"/>
            <a:ext cx="99589" cy="6858000"/>
            <a:chOff x="1" y="0"/>
            <a:chExt cx="380999" cy="6858000"/>
          </a:xfrm>
        </p:grpSpPr>
        <p:sp>
          <p:nvSpPr>
            <p:cNvPr id="17" name="Rectangle 16"/>
            <p:cNvSpPr/>
            <p:nvPr/>
          </p:nvSpPr>
          <p:spPr bwMode="auto">
            <a:xfrm>
              <a:off x="1" y="0"/>
              <a:ext cx="380999" cy="3276600"/>
            </a:xfrm>
            <a:prstGeom prst="rect">
              <a:avLst/>
            </a:prstGeom>
            <a:solidFill>
              <a:srgbClr val="C1CD23"/>
            </a:solidFill>
            <a:ln w="1270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377" rtl="0" eaLnBrk="0" fontAlgn="base" latinLnBrk="0" hangingPunct="0">
                <a:lnSpc>
                  <a:spcPts val="2500"/>
                </a:lnSpc>
                <a:spcBef>
                  <a:spcPct val="0"/>
                </a:spcBef>
                <a:spcAft>
                  <a:spcPts val="1000"/>
                </a:spcAft>
                <a:buClr>
                  <a:srgbClr val="FDAA03"/>
                </a:buClr>
                <a:buSzTx/>
                <a:buFontTx/>
                <a:buNone/>
                <a:tabLst/>
              </a:pPr>
              <a:endParaRPr kumimoji="0" lang="en-US" sz="1800" b="1" i="0" u="none" strike="noStrike" cap="none" normalizeH="0" baseline="0">
                <a:ln>
                  <a:noFill/>
                </a:ln>
                <a:solidFill>
                  <a:schemeClr val="tx1"/>
                </a:solidFill>
                <a:effectLst/>
                <a:latin typeface="Arial" charset="0"/>
              </a:endParaRPr>
            </a:p>
          </p:txBody>
        </p:sp>
        <p:sp>
          <p:nvSpPr>
            <p:cNvPr id="18" name="Rectangle 17"/>
            <p:cNvSpPr/>
            <p:nvPr/>
          </p:nvSpPr>
          <p:spPr bwMode="auto">
            <a:xfrm>
              <a:off x="1" y="3505200"/>
              <a:ext cx="380999" cy="3352800"/>
            </a:xfrm>
            <a:prstGeom prst="rect">
              <a:avLst/>
            </a:prstGeom>
            <a:solidFill>
              <a:schemeClr val="tx2"/>
            </a:solidFill>
            <a:ln w="1270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377" rtl="0" eaLnBrk="0" fontAlgn="base" latinLnBrk="0" hangingPunct="0">
                <a:lnSpc>
                  <a:spcPts val="2500"/>
                </a:lnSpc>
                <a:spcBef>
                  <a:spcPct val="0"/>
                </a:spcBef>
                <a:spcAft>
                  <a:spcPts val="1000"/>
                </a:spcAft>
                <a:buClr>
                  <a:srgbClr val="FDAA03"/>
                </a:buClr>
                <a:buSzTx/>
                <a:buFontTx/>
                <a:buNone/>
                <a:tabLst/>
              </a:pPr>
              <a:endParaRPr kumimoji="0" lang="en-US" sz="1800" b="1" i="0" u="none" strike="noStrike" cap="none" normalizeH="0" baseline="0">
                <a:ln>
                  <a:noFill/>
                </a:ln>
                <a:solidFill>
                  <a:schemeClr val="tx2"/>
                </a:solidFill>
                <a:effectLst/>
                <a:latin typeface="Arial" charset="0"/>
              </a:endParaRPr>
            </a:p>
          </p:txBody>
        </p:sp>
      </p:grpSp>
      <p:sp>
        <p:nvSpPr>
          <p:cNvPr id="21" name="Rectangle 9"/>
          <p:cNvSpPr>
            <a:spLocks noGrp="1" noChangeArrowheads="1"/>
          </p:cNvSpPr>
          <p:nvPr>
            <p:ph type="ctrTitle" sz="quarter" hasCustomPrompt="1"/>
          </p:nvPr>
        </p:nvSpPr>
        <p:spPr>
          <a:xfrm>
            <a:off x="685800" y="2523067"/>
            <a:ext cx="10820400" cy="1803399"/>
          </a:xfrm>
        </p:spPr>
        <p:txBody>
          <a:bodyPr anchor="ctr" anchorCtr="0">
            <a:noAutofit/>
          </a:bodyPr>
          <a:lstStyle>
            <a:lvl1pPr algn="ctr">
              <a:lnSpc>
                <a:spcPts val="4400"/>
              </a:lnSpc>
              <a:defRPr sz="4000" b="1">
                <a:solidFill>
                  <a:schemeClr val="tx2"/>
                </a:solidFill>
                <a:latin typeface="Arial" pitchFamily="34" charset="0"/>
                <a:cs typeface="Times New Roman" pitchFamily="18" charset="0"/>
              </a:defRPr>
            </a:lvl1pPr>
          </a:lstStyle>
          <a:p>
            <a:r>
              <a:rPr lang="en-US" dirty="0"/>
              <a:t>Divider Slide – Section Title here</a:t>
            </a:r>
          </a:p>
        </p:txBody>
      </p:sp>
      <p:cxnSp>
        <p:nvCxnSpPr>
          <p:cNvPr id="5" name="Straight Connector 4"/>
          <p:cNvCxnSpPr/>
          <p:nvPr/>
        </p:nvCxnSpPr>
        <p:spPr>
          <a:xfrm>
            <a:off x="685800" y="2057400"/>
            <a:ext cx="10744200" cy="0"/>
          </a:xfrm>
          <a:prstGeom prst="line">
            <a:avLst/>
          </a:prstGeom>
          <a:ln>
            <a:gradFill flip="none" rotWithShape="1">
              <a:gsLst>
                <a:gs pos="0">
                  <a:schemeClr val="accent1">
                    <a:lumMod val="5000"/>
                    <a:lumOff val="95000"/>
                  </a:schemeClr>
                </a:gs>
                <a:gs pos="26000">
                  <a:schemeClr val="tx2"/>
                </a:gs>
                <a:gs pos="77000">
                  <a:schemeClr val="tx2"/>
                </a:gs>
                <a:gs pos="100000">
                  <a:schemeClr val="bg1"/>
                </a:gs>
              </a:gsLst>
              <a:lin ang="0" scaled="1"/>
              <a:tileRect/>
            </a:gradFill>
          </a:ln>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p:nvCxnSpPr>
        <p:spPr>
          <a:xfrm>
            <a:off x="685800" y="4800600"/>
            <a:ext cx="10744200" cy="0"/>
          </a:xfrm>
          <a:prstGeom prst="line">
            <a:avLst/>
          </a:prstGeom>
          <a:ln>
            <a:gradFill flip="none" rotWithShape="1">
              <a:gsLst>
                <a:gs pos="0">
                  <a:schemeClr val="accent1">
                    <a:lumMod val="5000"/>
                    <a:lumOff val="95000"/>
                  </a:schemeClr>
                </a:gs>
                <a:gs pos="26000">
                  <a:schemeClr val="tx2"/>
                </a:gs>
                <a:gs pos="77000">
                  <a:schemeClr val="tx2"/>
                </a:gs>
                <a:gs pos="100000">
                  <a:schemeClr val="bg1"/>
                </a:gs>
              </a:gsLst>
              <a:lin ang="0" scaled="1"/>
              <a:tileRect/>
            </a:gradFill>
          </a:ln>
        </p:spPr>
        <p:style>
          <a:lnRef idx="1">
            <a:schemeClr val="accent1"/>
          </a:lnRef>
          <a:fillRef idx="0">
            <a:schemeClr val="accent1"/>
          </a:fillRef>
          <a:effectRef idx="0">
            <a:schemeClr val="accent1"/>
          </a:effectRef>
          <a:fontRef idx="minor">
            <a:schemeClr val="tx1"/>
          </a:fontRef>
        </p:style>
      </p:cxnSp>
      <p:grpSp>
        <p:nvGrpSpPr>
          <p:cNvPr id="19" name="Group 18"/>
          <p:cNvGrpSpPr/>
          <p:nvPr/>
        </p:nvGrpSpPr>
        <p:grpSpPr>
          <a:xfrm>
            <a:off x="12030547" y="0"/>
            <a:ext cx="99589" cy="6858000"/>
            <a:chOff x="1" y="0"/>
            <a:chExt cx="380999" cy="6858000"/>
          </a:xfrm>
        </p:grpSpPr>
        <p:sp>
          <p:nvSpPr>
            <p:cNvPr id="20" name="Rectangle 19"/>
            <p:cNvSpPr/>
            <p:nvPr/>
          </p:nvSpPr>
          <p:spPr bwMode="auto">
            <a:xfrm>
              <a:off x="1" y="0"/>
              <a:ext cx="380999" cy="3276600"/>
            </a:xfrm>
            <a:prstGeom prst="rect">
              <a:avLst/>
            </a:prstGeom>
            <a:solidFill>
              <a:srgbClr val="C1CD23"/>
            </a:solidFill>
            <a:ln w="1270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377" rtl="0" eaLnBrk="0" fontAlgn="base" latinLnBrk="0" hangingPunct="0">
                <a:lnSpc>
                  <a:spcPts val="2500"/>
                </a:lnSpc>
                <a:spcBef>
                  <a:spcPct val="0"/>
                </a:spcBef>
                <a:spcAft>
                  <a:spcPts val="1000"/>
                </a:spcAft>
                <a:buClr>
                  <a:srgbClr val="FDAA03"/>
                </a:buClr>
                <a:buSzTx/>
                <a:buFontTx/>
                <a:buNone/>
                <a:tabLst/>
              </a:pPr>
              <a:endParaRPr kumimoji="0" lang="en-US" sz="1800" b="1" i="0" u="none" strike="noStrike" cap="none" normalizeH="0" baseline="0">
                <a:ln>
                  <a:noFill/>
                </a:ln>
                <a:solidFill>
                  <a:schemeClr val="tx1"/>
                </a:solidFill>
                <a:effectLst/>
                <a:latin typeface="Arial" charset="0"/>
              </a:endParaRPr>
            </a:p>
          </p:txBody>
        </p:sp>
        <p:sp>
          <p:nvSpPr>
            <p:cNvPr id="23" name="Rectangle 22"/>
            <p:cNvSpPr/>
            <p:nvPr/>
          </p:nvSpPr>
          <p:spPr bwMode="auto">
            <a:xfrm>
              <a:off x="1" y="3505200"/>
              <a:ext cx="380999" cy="3352800"/>
            </a:xfrm>
            <a:prstGeom prst="rect">
              <a:avLst/>
            </a:prstGeom>
            <a:solidFill>
              <a:schemeClr val="tx2"/>
            </a:solidFill>
            <a:ln w="1270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377" rtl="0" eaLnBrk="0" fontAlgn="base" latinLnBrk="0" hangingPunct="0">
                <a:lnSpc>
                  <a:spcPts val="2500"/>
                </a:lnSpc>
                <a:spcBef>
                  <a:spcPct val="0"/>
                </a:spcBef>
                <a:spcAft>
                  <a:spcPts val="1000"/>
                </a:spcAft>
                <a:buClr>
                  <a:srgbClr val="FDAA03"/>
                </a:buClr>
                <a:buSzTx/>
                <a:buFontTx/>
                <a:buNone/>
                <a:tabLst/>
              </a:pPr>
              <a:endParaRPr kumimoji="0" lang="en-US" sz="1800" b="1" i="0" u="none" strike="noStrike" cap="none" normalizeH="0" baseline="0">
                <a:ln>
                  <a:noFill/>
                </a:ln>
                <a:solidFill>
                  <a:schemeClr val="tx2"/>
                </a:solidFill>
                <a:effectLst/>
                <a:latin typeface="Arial" charset="0"/>
              </a:endParaRPr>
            </a:p>
          </p:txBody>
        </p:sp>
      </p:grpSp>
      <p:sp>
        <p:nvSpPr>
          <p:cNvPr id="13" name="TextBox 12">
            <a:extLst>
              <a:ext uri="{FF2B5EF4-FFF2-40B4-BE49-F238E27FC236}">
                <a16:creationId xmlns:a16="http://schemas.microsoft.com/office/drawing/2014/main" id="{BF1D9E33-DF0A-4F22-A776-BD2A738E4ABE}"/>
              </a:ext>
            </a:extLst>
          </p:cNvPr>
          <p:cNvSpPr txBox="1"/>
          <p:nvPr userDrawn="1"/>
        </p:nvSpPr>
        <p:spPr>
          <a:xfrm>
            <a:off x="9841523" y="64176"/>
            <a:ext cx="2138947" cy="246221"/>
          </a:xfrm>
          <a:prstGeom prst="rect">
            <a:avLst/>
          </a:prstGeom>
          <a:noFill/>
        </p:spPr>
        <p:txBody>
          <a:bodyPr wrap="square" rtlCol="0">
            <a:spAutoFit/>
          </a:bodyPr>
          <a:lstStyle/>
          <a:p>
            <a:pPr marL="0" marR="0" indent="0" algn="r" defTabSz="914377" rtl="0" eaLnBrk="1" fontAlgn="auto" latinLnBrk="0" hangingPunct="1">
              <a:lnSpc>
                <a:spcPct val="100000"/>
              </a:lnSpc>
              <a:spcBef>
                <a:spcPts val="0"/>
              </a:spcBef>
              <a:spcAft>
                <a:spcPts val="600"/>
              </a:spcAft>
              <a:buClrTx/>
              <a:buSzTx/>
              <a:buFontTx/>
              <a:buNone/>
              <a:tabLst/>
              <a:defRPr/>
            </a:pPr>
            <a:r>
              <a:rPr lang="en-US" sz="1000" dirty="0">
                <a:solidFill>
                  <a:srgbClr val="C1CD23"/>
                </a:solidFill>
                <a:latin typeface="Arial" pitchFamily="34" charset="0"/>
              </a:rPr>
              <a:t>|</a:t>
            </a:r>
            <a:r>
              <a:rPr lang="en-US" sz="1000" dirty="0">
                <a:latin typeface="Arial" pitchFamily="34" charset="0"/>
              </a:rPr>
              <a:t> </a:t>
            </a:r>
            <a:fld id="{295008BC-DA31-4D19-837B-EFA4386B05F5}" type="slidenum">
              <a:rPr lang="en-US" sz="1000" smtClean="0">
                <a:solidFill>
                  <a:schemeClr val="tx1">
                    <a:lumMod val="50000"/>
                    <a:lumOff val="50000"/>
                  </a:schemeClr>
                </a:solidFill>
                <a:latin typeface="Arial" pitchFamily="34" charset="0"/>
              </a:rPr>
              <a:pPr marL="0" marR="0" indent="0" algn="r" defTabSz="914377" rtl="0" eaLnBrk="1" fontAlgn="auto" latinLnBrk="0" hangingPunct="1">
                <a:lnSpc>
                  <a:spcPct val="100000"/>
                </a:lnSpc>
                <a:spcBef>
                  <a:spcPts val="0"/>
                </a:spcBef>
                <a:spcAft>
                  <a:spcPts val="600"/>
                </a:spcAft>
                <a:buClrTx/>
                <a:buSzTx/>
                <a:buFontTx/>
                <a:buNone/>
                <a:tabLst/>
                <a:defRPr/>
              </a:pPr>
              <a:t>‹#›</a:t>
            </a:fld>
            <a:r>
              <a:rPr lang="en-US" sz="1000" dirty="0">
                <a:latin typeface="Arial" pitchFamily="34" charset="0"/>
              </a:rPr>
              <a:t> </a:t>
            </a:r>
            <a:r>
              <a:rPr lang="en-US" sz="1000" dirty="0">
                <a:solidFill>
                  <a:srgbClr val="C1CD23"/>
                </a:solidFill>
                <a:latin typeface="Arial" pitchFamily="34" charset="0"/>
              </a:rPr>
              <a:t>|</a:t>
            </a:r>
            <a:r>
              <a:rPr lang="en-US" sz="1000" dirty="0">
                <a:ea typeface="Verdana" pitchFamily="34" charset="0"/>
                <a:cs typeface="Verdana" pitchFamily="34" charset="0"/>
              </a:rPr>
              <a:t> </a:t>
            </a:r>
          </a:p>
        </p:txBody>
      </p:sp>
      <p:pic>
        <p:nvPicPr>
          <p:cNvPr id="14" name="Picture 13">
            <a:extLst>
              <a:ext uri="{FF2B5EF4-FFF2-40B4-BE49-F238E27FC236}">
                <a16:creationId xmlns:a16="http://schemas.microsoft.com/office/drawing/2014/main" id="{A241DE5F-970E-4BD9-80BB-E93A31140F03}"/>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182664" y="6514043"/>
            <a:ext cx="670505" cy="243820"/>
          </a:xfrm>
          <a:prstGeom prst="rect">
            <a:avLst/>
          </a:prstGeom>
        </p:spPr>
      </p:pic>
    </p:spTree>
    <p:extLst>
      <p:ext uri="{BB962C8B-B14F-4D97-AF65-F5344CB8AC3E}">
        <p14:creationId xmlns:p14="http://schemas.microsoft.com/office/powerpoint/2010/main" val="115249480"/>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48367E-171D-4F02-854A-86982069072A}"/>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2F2E0C53-8592-4185-BA98-B6863E30C1C9}"/>
              </a:ext>
            </a:extLst>
          </p:cNvPr>
          <p:cNvSpPr>
            <a:spLocks noGrp="1"/>
          </p:cNvSpPr>
          <p:nvPr>
            <p:ph sz="half" idx="1"/>
          </p:nvPr>
        </p:nvSpPr>
        <p:spPr>
          <a:xfrm>
            <a:off x="838200" y="1825625"/>
            <a:ext cx="5181600" cy="4351338"/>
          </a:xfrm>
        </p:spPr>
        <p:txBody>
          <a:bodyPr/>
          <a:lstStyle>
            <a:lvl1pPr>
              <a:defRPr/>
            </a:lvl1pPr>
            <a:lvl2pPr>
              <a:defRPr/>
            </a:lvl2pPr>
            <a:lvl3pPr>
              <a:defRPr/>
            </a:lvl3pPr>
          </a:lstStyle>
          <a:p>
            <a:pPr marL="308269" lvl="0" indent="-308269" defTabSz="1216185">
              <a:spcBef>
                <a:spcPts val="0"/>
              </a:spcBef>
              <a:spcAft>
                <a:spcPts val="798"/>
              </a:spcAft>
              <a:buClr>
                <a:schemeClr val="tx2"/>
              </a:buClr>
              <a:buSzPct val="120000"/>
              <a:buFont typeface="Wingdings" pitchFamily="2" charset="2"/>
              <a:buChar char="§"/>
            </a:pPr>
            <a:r>
              <a:rPr lang="en-US"/>
              <a:t>Edit Master text styles</a:t>
            </a:r>
          </a:p>
          <a:p>
            <a:pPr marL="308269" lvl="1" indent="-308269" defTabSz="1216185">
              <a:spcBef>
                <a:spcPts val="0"/>
              </a:spcBef>
              <a:spcAft>
                <a:spcPts val="798"/>
              </a:spcAft>
              <a:buClr>
                <a:schemeClr val="tx2"/>
              </a:buClr>
              <a:buSzPct val="120000"/>
              <a:buFont typeface="Wingdings" pitchFamily="2" charset="2"/>
              <a:buChar char="§"/>
            </a:pPr>
            <a:r>
              <a:rPr lang="en-US"/>
              <a:t>Second level</a:t>
            </a:r>
          </a:p>
          <a:p>
            <a:pPr marL="308269" lvl="2" indent="-308269" defTabSz="1216185">
              <a:spcBef>
                <a:spcPts val="0"/>
              </a:spcBef>
              <a:spcAft>
                <a:spcPts val="798"/>
              </a:spcAft>
              <a:buClr>
                <a:schemeClr val="tx2"/>
              </a:buClr>
              <a:buSzPct val="120000"/>
              <a:buFont typeface="Wingdings" pitchFamily="2" charset="2"/>
              <a:buChar char="§"/>
            </a:pPr>
            <a:r>
              <a:rPr lang="en-US"/>
              <a:t>Third level</a:t>
            </a:r>
          </a:p>
        </p:txBody>
      </p:sp>
      <p:sp>
        <p:nvSpPr>
          <p:cNvPr id="4" name="Content Placeholder 3">
            <a:extLst>
              <a:ext uri="{FF2B5EF4-FFF2-40B4-BE49-F238E27FC236}">
                <a16:creationId xmlns:a16="http://schemas.microsoft.com/office/drawing/2014/main" id="{C4FAA94F-F00A-4D54-B986-1C6CE3499C6F}"/>
              </a:ext>
            </a:extLst>
          </p:cNvPr>
          <p:cNvSpPr>
            <a:spLocks noGrp="1"/>
          </p:cNvSpPr>
          <p:nvPr>
            <p:ph sz="half" idx="2"/>
          </p:nvPr>
        </p:nvSpPr>
        <p:spPr>
          <a:xfrm>
            <a:off x="6172200" y="1825625"/>
            <a:ext cx="5181600" cy="4351338"/>
          </a:xfrm>
        </p:spPr>
        <p:txBody>
          <a:bodyPr/>
          <a:lstStyle>
            <a:lvl1pPr>
              <a:defRPr/>
            </a:lvl1pPr>
            <a:lvl2pPr>
              <a:defRPr/>
            </a:lvl2pPr>
            <a:lvl3pPr>
              <a:defRPr/>
            </a:lvl3pPr>
          </a:lstStyle>
          <a:p>
            <a:pPr marL="308269" lvl="0" indent="-308269" defTabSz="1216185">
              <a:spcBef>
                <a:spcPts val="0"/>
              </a:spcBef>
              <a:spcAft>
                <a:spcPts val="798"/>
              </a:spcAft>
              <a:buClr>
                <a:schemeClr val="tx2"/>
              </a:buClr>
              <a:buSzPct val="120000"/>
              <a:buFont typeface="Wingdings" pitchFamily="2" charset="2"/>
              <a:buChar char="§"/>
            </a:pPr>
            <a:r>
              <a:rPr lang="en-US"/>
              <a:t>Edit Master text styles</a:t>
            </a:r>
          </a:p>
          <a:p>
            <a:pPr marL="308269" lvl="1" indent="-308269" defTabSz="1216185">
              <a:spcBef>
                <a:spcPts val="0"/>
              </a:spcBef>
              <a:spcAft>
                <a:spcPts val="798"/>
              </a:spcAft>
              <a:buClr>
                <a:schemeClr val="tx2"/>
              </a:buClr>
              <a:buSzPct val="120000"/>
              <a:buFont typeface="Wingdings" pitchFamily="2" charset="2"/>
              <a:buChar char="§"/>
            </a:pPr>
            <a:r>
              <a:rPr lang="en-US"/>
              <a:t>Second level</a:t>
            </a:r>
          </a:p>
          <a:p>
            <a:pPr marL="308269" lvl="2" indent="-308269" defTabSz="1216185">
              <a:spcBef>
                <a:spcPts val="0"/>
              </a:spcBef>
              <a:spcAft>
                <a:spcPts val="798"/>
              </a:spcAft>
              <a:buClr>
                <a:schemeClr val="tx2"/>
              </a:buClr>
              <a:buSzPct val="120000"/>
              <a:buFont typeface="Wingdings" pitchFamily="2" charset="2"/>
              <a:buChar char="§"/>
            </a:pPr>
            <a:r>
              <a:rPr lang="en-US"/>
              <a:t>Third level</a:t>
            </a:r>
          </a:p>
        </p:txBody>
      </p:sp>
      <p:sp>
        <p:nvSpPr>
          <p:cNvPr id="8" name="Footer Placeholder 4">
            <a:extLst>
              <a:ext uri="{FF2B5EF4-FFF2-40B4-BE49-F238E27FC236}">
                <a16:creationId xmlns:a16="http://schemas.microsoft.com/office/drawing/2014/main" id="{D9402E9C-BD42-4CBC-B8DB-6DD8E327B3E0}"/>
              </a:ext>
            </a:extLst>
          </p:cNvPr>
          <p:cNvSpPr>
            <a:spLocks noGrp="1"/>
          </p:cNvSpPr>
          <p:nvPr>
            <p:ph type="ftr" sz="quarter" idx="11"/>
          </p:nvPr>
        </p:nvSpPr>
        <p:spPr>
          <a:xfrm>
            <a:off x="616448" y="6521957"/>
            <a:ext cx="7536952" cy="239059"/>
          </a:xfrm>
        </p:spPr>
        <p:txBody>
          <a:bodyPr/>
          <a:lstStyle>
            <a:lvl1pPr algn="l">
              <a:defRPr/>
            </a:lvl1pPr>
          </a:lstStyle>
          <a:p>
            <a:r>
              <a:rPr lang="en-US" altLang="en-US">
                <a:solidFill>
                  <a:schemeClr val="tx1">
                    <a:lumMod val="50000"/>
                    <a:lumOff val="50000"/>
                  </a:schemeClr>
                </a:solidFill>
                <a:latin typeface="Arial" pitchFamily="34" charset="0"/>
                <a:cs typeface="Arial" pitchFamily="34" charset="0"/>
              </a:rPr>
              <a:t>© 2019 The MITRE Corporation. All rights reserved.</a:t>
            </a:r>
            <a:endParaRPr lang="en-US">
              <a:solidFill>
                <a:schemeClr val="tx1">
                  <a:lumMod val="50000"/>
                  <a:lumOff val="50000"/>
                </a:schemeClr>
              </a:solidFill>
              <a:latin typeface="Arial" pitchFamily="34" charset="0"/>
              <a:cs typeface="Arial" pitchFamily="34" charset="0"/>
            </a:endParaRPr>
          </a:p>
        </p:txBody>
      </p:sp>
    </p:spTree>
    <p:extLst>
      <p:ext uri="{BB962C8B-B14F-4D97-AF65-F5344CB8AC3E}">
        <p14:creationId xmlns:p14="http://schemas.microsoft.com/office/powerpoint/2010/main" val="8273501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Footer Placeholder 4">
            <a:extLst>
              <a:ext uri="{FF2B5EF4-FFF2-40B4-BE49-F238E27FC236}">
                <a16:creationId xmlns:a16="http://schemas.microsoft.com/office/drawing/2014/main" id="{13AEDCC4-6D38-465B-B49A-7AF26D66809D}"/>
              </a:ext>
            </a:extLst>
          </p:cNvPr>
          <p:cNvSpPr>
            <a:spLocks noGrp="1"/>
          </p:cNvSpPr>
          <p:nvPr>
            <p:ph type="ftr" sz="quarter" idx="11"/>
          </p:nvPr>
        </p:nvSpPr>
        <p:spPr>
          <a:xfrm>
            <a:off x="616448" y="6521957"/>
            <a:ext cx="7536952" cy="239059"/>
          </a:xfrm>
        </p:spPr>
        <p:txBody>
          <a:bodyPr/>
          <a:lstStyle>
            <a:lvl1pPr algn="l">
              <a:defRPr/>
            </a:lvl1pPr>
          </a:lstStyle>
          <a:p>
            <a:r>
              <a:rPr lang="en-US" altLang="en-US">
                <a:solidFill>
                  <a:schemeClr val="tx1">
                    <a:lumMod val="50000"/>
                    <a:lumOff val="50000"/>
                  </a:schemeClr>
                </a:solidFill>
                <a:latin typeface="Arial" pitchFamily="34" charset="0"/>
                <a:cs typeface="Arial" pitchFamily="34" charset="0"/>
              </a:rPr>
              <a:t>© 2019 The MITRE Corporation. All rights reserved.</a:t>
            </a:r>
            <a:endParaRPr lang="en-US">
              <a:solidFill>
                <a:schemeClr val="tx1">
                  <a:lumMod val="50000"/>
                  <a:lumOff val="50000"/>
                </a:schemeClr>
              </a:solidFill>
              <a:latin typeface="Arial" pitchFamily="34" charset="0"/>
              <a:cs typeface="Arial" pitchFamily="34" charset="0"/>
            </a:endParaRPr>
          </a:p>
        </p:txBody>
      </p:sp>
    </p:spTree>
    <p:extLst>
      <p:ext uri="{BB962C8B-B14F-4D97-AF65-F5344CB8AC3E}">
        <p14:creationId xmlns:p14="http://schemas.microsoft.com/office/powerpoint/2010/main" val="416028876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No Title and Rule">
    <p:spTree>
      <p:nvGrpSpPr>
        <p:cNvPr id="1" name=""/>
        <p:cNvGrpSpPr/>
        <p:nvPr/>
      </p:nvGrpSpPr>
      <p:grpSpPr>
        <a:xfrm>
          <a:off x="0" y="0"/>
          <a:ext cx="0" cy="0"/>
          <a:chOff x="0" y="0"/>
          <a:chExt cx="0" cy="0"/>
        </a:xfrm>
      </p:grpSpPr>
      <p:sp>
        <p:nvSpPr>
          <p:cNvPr id="2" name="Rectangle 1"/>
          <p:cNvSpPr/>
          <p:nvPr/>
        </p:nvSpPr>
        <p:spPr>
          <a:xfrm>
            <a:off x="800100" y="1162058"/>
            <a:ext cx="11049000" cy="257175"/>
          </a:xfrm>
          <a:prstGeom prst="rect">
            <a:avLst/>
          </a:pr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chemeClr val="tx1"/>
              </a:solidFill>
            </a:endParaRPr>
          </a:p>
        </p:txBody>
      </p:sp>
      <p:sp>
        <p:nvSpPr>
          <p:cNvPr id="3" name="Rectangle 2"/>
          <p:cNvSpPr/>
          <p:nvPr/>
        </p:nvSpPr>
        <p:spPr>
          <a:xfrm>
            <a:off x="457200" y="1162058"/>
            <a:ext cx="11391900" cy="244711"/>
          </a:xfrm>
          <a:prstGeom prst="rect">
            <a:avLst/>
          </a:pr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solidFill>
                <a:schemeClr val="tx1"/>
              </a:solidFill>
            </a:endParaRPr>
          </a:p>
        </p:txBody>
      </p:sp>
      <p:sp>
        <p:nvSpPr>
          <p:cNvPr id="4" name="Footer Placeholder 4">
            <a:extLst>
              <a:ext uri="{FF2B5EF4-FFF2-40B4-BE49-F238E27FC236}">
                <a16:creationId xmlns:a16="http://schemas.microsoft.com/office/drawing/2014/main" id="{37372B85-3FD3-4851-8934-DDF405A5FEBD}"/>
              </a:ext>
            </a:extLst>
          </p:cNvPr>
          <p:cNvSpPr>
            <a:spLocks noGrp="1"/>
          </p:cNvSpPr>
          <p:nvPr>
            <p:ph type="ftr" sz="quarter" idx="11"/>
          </p:nvPr>
        </p:nvSpPr>
        <p:spPr>
          <a:xfrm>
            <a:off x="616448" y="6521957"/>
            <a:ext cx="7536952" cy="239059"/>
          </a:xfrm>
        </p:spPr>
        <p:txBody>
          <a:bodyPr/>
          <a:lstStyle>
            <a:lvl1pPr algn="l">
              <a:defRPr/>
            </a:lvl1pPr>
          </a:lstStyle>
          <a:p>
            <a:r>
              <a:rPr lang="en-US" altLang="en-US">
                <a:solidFill>
                  <a:schemeClr val="tx1">
                    <a:lumMod val="50000"/>
                    <a:lumOff val="50000"/>
                  </a:schemeClr>
                </a:solidFill>
                <a:latin typeface="Arial" pitchFamily="34" charset="0"/>
                <a:cs typeface="Arial" pitchFamily="34" charset="0"/>
              </a:rPr>
              <a:t>© 2019 The MITRE Corporation. All rights reserved.</a:t>
            </a:r>
            <a:endParaRPr lang="en-US">
              <a:solidFill>
                <a:schemeClr val="tx1">
                  <a:lumMod val="50000"/>
                  <a:lumOff val="50000"/>
                </a:schemeClr>
              </a:solidFill>
              <a:latin typeface="Arial" pitchFamily="34" charset="0"/>
              <a:cs typeface="Arial" pitchFamily="34" charset="0"/>
            </a:endParaRPr>
          </a:p>
        </p:txBody>
      </p:sp>
    </p:spTree>
    <p:extLst>
      <p:ext uri="{BB962C8B-B14F-4D97-AF65-F5344CB8AC3E}">
        <p14:creationId xmlns:p14="http://schemas.microsoft.com/office/powerpoint/2010/main" val="83869032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p:cSld name="Blank Slide - Large Image">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48697079-05C2-487B-BD8F-373075246ED9}"/>
              </a:ext>
            </a:extLst>
          </p:cNvPr>
          <p:cNvSpPr txBox="1"/>
          <p:nvPr userDrawn="1"/>
        </p:nvSpPr>
        <p:spPr>
          <a:xfrm>
            <a:off x="10053053" y="64176"/>
            <a:ext cx="2138947" cy="246221"/>
          </a:xfrm>
          <a:prstGeom prst="rect">
            <a:avLst/>
          </a:prstGeom>
          <a:noFill/>
        </p:spPr>
        <p:txBody>
          <a:bodyPr wrap="square" rtlCol="0">
            <a:spAutoFit/>
          </a:bodyPr>
          <a:lstStyle/>
          <a:p>
            <a:pPr marL="0" marR="0" indent="0" algn="r" defTabSz="914377" rtl="0" eaLnBrk="1" fontAlgn="auto" latinLnBrk="0" hangingPunct="1">
              <a:lnSpc>
                <a:spcPct val="100000"/>
              </a:lnSpc>
              <a:spcBef>
                <a:spcPts val="0"/>
              </a:spcBef>
              <a:spcAft>
                <a:spcPts val="600"/>
              </a:spcAft>
              <a:buClrTx/>
              <a:buSzTx/>
              <a:buFontTx/>
              <a:buNone/>
              <a:tabLst/>
              <a:defRPr/>
            </a:pPr>
            <a:r>
              <a:rPr lang="en-US" sz="1000" dirty="0">
                <a:solidFill>
                  <a:srgbClr val="C1CD23"/>
                </a:solidFill>
                <a:latin typeface="Arial" pitchFamily="34" charset="0"/>
              </a:rPr>
              <a:t>|</a:t>
            </a:r>
            <a:r>
              <a:rPr lang="en-US" sz="1000" dirty="0">
                <a:latin typeface="Arial" pitchFamily="34" charset="0"/>
              </a:rPr>
              <a:t> </a:t>
            </a:r>
            <a:fld id="{295008BC-DA31-4D19-837B-EFA4386B05F5}" type="slidenum">
              <a:rPr lang="en-US" sz="1000" smtClean="0">
                <a:solidFill>
                  <a:schemeClr val="tx1">
                    <a:lumMod val="50000"/>
                    <a:lumOff val="50000"/>
                  </a:schemeClr>
                </a:solidFill>
                <a:latin typeface="Arial" pitchFamily="34" charset="0"/>
              </a:rPr>
              <a:pPr marL="0" marR="0" indent="0" algn="r" defTabSz="914377" rtl="0" eaLnBrk="1" fontAlgn="auto" latinLnBrk="0" hangingPunct="1">
                <a:lnSpc>
                  <a:spcPct val="100000"/>
                </a:lnSpc>
                <a:spcBef>
                  <a:spcPts val="0"/>
                </a:spcBef>
                <a:spcAft>
                  <a:spcPts val="600"/>
                </a:spcAft>
                <a:buClrTx/>
                <a:buSzTx/>
                <a:buFontTx/>
                <a:buNone/>
                <a:tabLst/>
                <a:defRPr/>
              </a:pPr>
              <a:t>‹#›</a:t>
            </a:fld>
            <a:r>
              <a:rPr lang="en-US" sz="1000" dirty="0">
                <a:latin typeface="Arial" pitchFamily="34" charset="0"/>
              </a:rPr>
              <a:t> </a:t>
            </a:r>
            <a:r>
              <a:rPr lang="en-US" sz="1000" dirty="0">
                <a:solidFill>
                  <a:srgbClr val="C1CD23"/>
                </a:solidFill>
                <a:latin typeface="Arial" pitchFamily="34" charset="0"/>
              </a:rPr>
              <a:t>|</a:t>
            </a:r>
            <a:r>
              <a:rPr lang="en-US" sz="1000" dirty="0">
                <a:ea typeface="Verdana" pitchFamily="34" charset="0"/>
                <a:cs typeface="Verdana" pitchFamily="34" charset="0"/>
              </a:rPr>
              <a:t> </a:t>
            </a:r>
          </a:p>
        </p:txBody>
      </p:sp>
    </p:spTree>
    <p:extLst>
      <p:ext uri="{BB962C8B-B14F-4D97-AF65-F5344CB8AC3E}">
        <p14:creationId xmlns:p14="http://schemas.microsoft.com/office/powerpoint/2010/main" val="423412430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Final Slide">
    <p:spTree>
      <p:nvGrpSpPr>
        <p:cNvPr id="1" name=""/>
        <p:cNvGrpSpPr/>
        <p:nvPr/>
      </p:nvGrpSpPr>
      <p:grpSpPr>
        <a:xfrm>
          <a:off x="0" y="0"/>
          <a:ext cx="0" cy="0"/>
          <a:chOff x="0" y="0"/>
          <a:chExt cx="0" cy="0"/>
        </a:xfrm>
      </p:grpSpPr>
      <p:sp>
        <p:nvSpPr>
          <p:cNvPr id="2" name="Rectangle 1"/>
          <p:cNvSpPr/>
          <p:nvPr/>
        </p:nvSpPr>
        <p:spPr>
          <a:xfrm>
            <a:off x="800100" y="1162058"/>
            <a:ext cx="11049000" cy="257175"/>
          </a:xfrm>
          <a:prstGeom prst="rect">
            <a:avLst/>
          </a:pr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chemeClr val="tx1"/>
              </a:solidFill>
            </a:endParaRPr>
          </a:p>
        </p:txBody>
      </p:sp>
      <p:sp>
        <p:nvSpPr>
          <p:cNvPr id="3" name="Rectangle 2"/>
          <p:cNvSpPr/>
          <p:nvPr/>
        </p:nvSpPr>
        <p:spPr>
          <a:xfrm>
            <a:off x="515815" y="1162058"/>
            <a:ext cx="11333285" cy="303327"/>
          </a:xfrm>
          <a:prstGeom prst="rect">
            <a:avLst/>
          </a:pr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solidFill>
                <a:schemeClr val="tx1"/>
              </a:solidFill>
            </a:endParaRPr>
          </a:p>
        </p:txBody>
      </p:sp>
      <p:grpSp>
        <p:nvGrpSpPr>
          <p:cNvPr id="4" name="Group 3"/>
          <p:cNvGrpSpPr/>
          <p:nvPr/>
        </p:nvGrpSpPr>
        <p:grpSpPr>
          <a:xfrm>
            <a:off x="4180109" y="4759342"/>
            <a:ext cx="3732451" cy="687607"/>
            <a:chOff x="2659017" y="4816914"/>
            <a:chExt cx="3732451" cy="687607"/>
          </a:xfrm>
        </p:grpSpPr>
        <p:pic>
          <p:nvPicPr>
            <p:cNvPr id="5" name="Picture 4">
              <a:hlinkClick r:id="rId2"/>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659017" y="4940349"/>
              <a:ext cx="443605" cy="443605"/>
            </a:xfrm>
            <a:prstGeom prst="rect">
              <a:avLst/>
            </a:prstGeom>
          </p:spPr>
        </p:pic>
        <p:pic>
          <p:nvPicPr>
            <p:cNvPr id="6" name="Picture 5">
              <a:hlinkClick r:id="rId4"/>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274271" y="4982267"/>
              <a:ext cx="377994" cy="377994"/>
            </a:xfrm>
            <a:prstGeom prst="rect">
              <a:avLst/>
            </a:prstGeom>
          </p:spPr>
        </p:pic>
        <p:pic>
          <p:nvPicPr>
            <p:cNvPr id="7" name="Picture 6">
              <a:hlinkClick r:id="rId6"/>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3790385" y="4959899"/>
              <a:ext cx="1114344" cy="413237"/>
            </a:xfrm>
            <a:prstGeom prst="rect">
              <a:avLst/>
            </a:prstGeom>
          </p:spPr>
        </p:pic>
        <p:pic>
          <p:nvPicPr>
            <p:cNvPr id="8" name="Picture 7">
              <a:hlinkClick r:id="rId8"/>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4901766" y="4816914"/>
              <a:ext cx="972527" cy="687607"/>
            </a:xfrm>
            <a:prstGeom prst="rect">
              <a:avLst/>
            </a:prstGeom>
          </p:spPr>
        </p:pic>
        <p:pic>
          <p:nvPicPr>
            <p:cNvPr id="9" name="Picture 8">
              <a:hlinkClick r:id="rId10"/>
            </p:cNvPr>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6005535" y="4973550"/>
              <a:ext cx="385933" cy="385933"/>
            </a:xfrm>
            <a:prstGeom prst="rect">
              <a:avLst/>
            </a:prstGeom>
          </p:spPr>
        </p:pic>
      </p:grpSp>
      <p:sp>
        <p:nvSpPr>
          <p:cNvPr id="10" name="TextBox 9"/>
          <p:cNvSpPr txBox="1"/>
          <p:nvPr/>
        </p:nvSpPr>
        <p:spPr>
          <a:xfrm>
            <a:off x="3153845" y="2396381"/>
            <a:ext cx="5784978" cy="2277547"/>
          </a:xfrm>
          <a:prstGeom prst="rect">
            <a:avLst/>
          </a:prstGeom>
          <a:noFill/>
        </p:spPr>
        <p:txBody>
          <a:bodyPr wrap="square" rtlCol="0">
            <a:spAutoFit/>
          </a:bodyPr>
          <a:lstStyle/>
          <a:p>
            <a:pPr algn="ctr">
              <a:spcAft>
                <a:spcPts val="600"/>
              </a:spcAft>
            </a:pPr>
            <a:r>
              <a:rPr lang="en-US" sz="1600" dirty="0">
                <a:solidFill>
                  <a:schemeClr val="tx1">
                    <a:lumMod val="50000"/>
                    <a:lumOff val="50000"/>
                  </a:schemeClr>
                </a:solidFill>
              </a:rPr>
              <a:t>MITRE is a not-for-profit organization whose sole focus is to operate federally funded research and development centers, or FFRDCs. Independent and objective, we take on some of our nation's—and the world’s—most critical challenges and provide innovative, practical solutions.</a:t>
            </a:r>
          </a:p>
          <a:p>
            <a:pPr marL="0" lvl="1" algn="ctr">
              <a:spcAft>
                <a:spcPts val="600"/>
              </a:spcAft>
            </a:pPr>
            <a:r>
              <a:rPr lang="en-US" dirty="0">
                <a:solidFill>
                  <a:schemeClr val="tx1">
                    <a:lumMod val="50000"/>
                    <a:lumOff val="50000"/>
                  </a:schemeClr>
                </a:solidFill>
              </a:rPr>
              <a:t>Learn and share more about MITRE, FFRDCs,</a:t>
            </a:r>
            <a:br>
              <a:rPr lang="en-US" dirty="0">
                <a:solidFill>
                  <a:schemeClr val="tx1">
                    <a:lumMod val="50000"/>
                    <a:lumOff val="50000"/>
                  </a:schemeClr>
                </a:solidFill>
              </a:rPr>
            </a:br>
            <a:r>
              <a:rPr lang="en-US" dirty="0">
                <a:solidFill>
                  <a:schemeClr val="tx1">
                    <a:lumMod val="50000"/>
                    <a:lumOff val="50000"/>
                  </a:schemeClr>
                </a:solidFill>
              </a:rPr>
              <a:t>and our unique value at </a:t>
            </a:r>
            <a:r>
              <a:rPr lang="en-US" u="sng" dirty="0">
                <a:solidFill>
                  <a:schemeClr val="tx1">
                    <a:lumMod val="50000"/>
                    <a:lumOff val="50000"/>
                  </a:schemeClr>
                </a:solidFill>
                <a:hlinkClick r:id="rId12"/>
              </a:rPr>
              <a:t>www.mitre.org</a:t>
            </a:r>
            <a:r>
              <a:rPr lang="en-US" dirty="0">
                <a:solidFill>
                  <a:schemeClr val="tx1">
                    <a:lumMod val="50000"/>
                    <a:lumOff val="50000"/>
                  </a:schemeClr>
                </a:solidFill>
              </a:rPr>
              <a:t> </a:t>
            </a:r>
          </a:p>
          <a:p>
            <a:pPr algn="ctr">
              <a:spcAft>
                <a:spcPts val="600"/>
              </a:spcAft>
            </a:pPr>
            <a:r>
              <a:rPr lang="en-US" sz="1600" dirty="0">
                <a:solidFill>
                  <a:schemeClr val="tx1">
                    <a:lumMod val="50000"/>
                    <a:lumOff val="50000"/>
                  </a:schemeClr>
                </a:solidFill>
              </a:rPr>
              <a:t> </a:t>
            </a:r>
            <a:endParaRPr lang="en-US" sz="1400" dirty="0">
              <a:solidFill>
                <a:schemeClr val="tx1">
                  <a:lumMod val="50000"/>
                  <a:lumOff val="50000"/>
                </a:schemeClr>
              </a:solidFill>
              <a:ea typeface="Verdana" pitchFamily="34" charset="0"/>
              <a:cs typeface="Verdana" pitchFamily="34" charset="0"/>
            </a:endParaRPr>
          </a:p>
        </p:txBody>
      </p:sp>
      <p:pic>
        <p:nvPicPr>
          <p:cNvPr id="11" name="Picture 10"/>
          <p:cNvPicPr>
            <a:picLocks noChangeAspect="1"/>
          </p:cNvPicPr>
          <p:nvPr/>
        </p:nvPicPr>
        <p:blipFill>
          <a:blip r:embed="rId13" cstate="print">
            <a:extLst>
              <a:ext uri="{28A0092B-C50C-407E-A947-70E740481C1C}">
                <a14:useLocalDpi xmlns:a14="http://schemas.microsoft.com/office/drawing/2010/main" val="0"/>
              </a:ext>
            </a:extLst>
          </a:blip>
          <a:stretch>
            <a:fillRect/>
          </a:stretch>
        </p:blipFill>
        <p:spPr>
          <a:xfrm>
            <a:off x="5181600" y="1295400"/>
            <a:ext cx="1729468" cy="791415"/>
          </a:xfrm>
          <a:prstGeom prst="rect">
            <a:avLst/>
          </a:prstGeom>
        </p:spPr>
      </p:pic>
    </p:spTree>
    <p:extLst>
      <p:ext uri="{BB962C8B-B14F-4D97-AF65-F5344CB8AC3E}">
        <p14:creationId xmlns:p14="http://schemas.microsoft.com/office/powerpoint/2010/main" val="121730735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3F82BF51-56C6-45DE-975B-E54B78AB85B6}"/>
              </a:ext>
            </a:extLst>
          </p:cNvPr>
          <p:cNvSpPr>
            <a:spLocks noGrp="1"/>
          </p:cNvSpPr>
          <p:nvPr>
            <p:ph type="title"/>
          </p:nvPr>
        </p:nvSpPr>
        <p:spPr>
          <a:xfrm>
            <a:off x="616448" y="365760"/>
            <a:ext cx="11236721" cy="750253"/>
          </a:xfrm>
          <a:prstGeom prst="rect">
            <a:avLst/>
          </a:prstGeom>
        </p:spPr>
        <p:txBody>
          <a:bodyPr vert="horz" lIns="91440" tIns="45720" rIns="91440" bIns="45720" rtlCol="0" anchor="ctr" anchorCtr="0">
            <a:noAutofit/>
          </a:bodyPr>
          <a:lstStyle/>
          <a:p>
            <a:pPr lvl="0">
              <a:lnSpc>
                <a:spcPts val="3200"/>
              </a:lnSpc>
            </a:pPr>
            <a:r>
              <a:rPr lang="en-US"/>
              <a:t>Click to edit Master title style</a:t>
            </a:r>
          </a:p>
        </p:txBody>
      </p:sp>
      <p:sp>
        <p:nvSpPr>
          <p:cNvPr id="3" name="Text Placeholder 2">
            <a:extLst>
              <a:ext uri="{FF2B5EF4-FFF2-40B4-BE49-F238E27FC236}">
                <a16:creationId xmlns:a16="http://schemas.microsoft.com/office/drawing/2014/main" id="{D15798B9-CA6E-4EEF-AFEA-D99321F30B5B}"/>
              </a:ext>
            </a:extLst>
          </p:cNvPr>
          <p:cNvSpPr>
            <a:spLocks noGrp="1"/>
          </p:cNvSpPr>
          <p:nvPr>
            <p:ph type="body" idx="1"/>
          </p:nvPr>
        </p:nvSpPr>
        <p:spPr>
          <a:xfrm>
            <a:off x="616449" y="1371601"/>
            <a:ext cx="11236720" cy="4794737"/>
          </a:xfrm>
          <a:prstGeom prst="rect">
            <a:avLst/>
          </a:prstGeom>
        </p:spPr>
        <p:txBody>
          <a:bodyPr vert="horz" lIns="91440" tIns="45720" rIns="91440" bIns="45720" rtlCol="0">
            <a:noAutofit/>
          </a:bodyPr>
          <a:lstStyle/>
          <a:p>
            <a:pPr marL="308269" lvl="0" indent="-308269" defTabSz="1216185">
              <a:spcBef>
                <a:spcPts val="0"/>
              </a:spcBef>
              <a:spcAft>
                <a:spcPts val="798"/>
              </a:spcAft>
              <a:buClr>
                <a:schemeClr val="tx2"/>
              </a:buClr>
              <a:buSzPct val="120000"/>
              <a:buFont typeface="Wingdings" pitchFamily="2" charset="2"/>
              <a:buChar char="§"/>
            </a:pPr>
            <a:r>
              <a:rPr lang="en-US" dirty="0"/>
              <a:t>Edit Master text styles</a:t>
            </a:r>
          </a:p>
          <a:p>
            <a:pPr marL="686216" lvl="1" indent="-304046" defTabSz="1216185">
              <a:spcBef>
                <a:spcPts val="0"/>
              </a:spcBef>
              <a:spcAft>
                <a:spcPts val="798"/>
              </a:spcAft>
              <a:buClr>
                <a:schemeClr val="tx2"/>
              </a:buClr>
              <a:buChar char="–"/>
            </a:pPr>
            <a:r>
              <a:rPr lang="en-US" dirty="0"/>
              <a:t>Second level</a:t>
            </a:r>
          </a:p>
          <a:p>
            <a:pPr marL="994485" lvl="2" indent="-308269" defTabSz="1216185">
              <a:spcBef>
                <a:spcPts val="0"/>
              </a:spcBef>
              <a:spcAft>
                <a:spcPts val="798"/>
              </a:spcAft>
              <a:buClr>
                <a:schemeClr val="tx2"/>
              </a:buClr>
              <a:buSzPct val="110000"/>
              <a:buFont typeface="Wingdings" pitchFamily="2" charset="2"/>
              <a:buChar char="§"/>
            </a:pPr>
            <a:r>
              <a:rPr lang="en-US"/>
              <a:t>Third level</a:t>
            </a:r>
          </a:p>
          <a:p>
            <a:pPr marL="1451685" lvl="3" indent="-308269" defTabSz="1216185">
              <a:spcBef>
                <a:spcPts val="0"/>
              </a:spcBef>
              <a:spcAft>
                <a:spcPts val="798"/>
              </a:spcAft>
              <a:buClr>
                <a:schemeClr val="tx2"/>
              </a:buClr>
              <a:buSzPct val="110000"/>
              <a:buFont typeface="Wingdings" pitchFamily="2" charset="2"/>
              <a:buChar char="§"/>
            </a:pPr>
            <a:r>
              <a:rPr lang="en-US"/>
              <a:t>Fourth level</a:t>
            </a:r>
          </a:p>
          <a:p>
            <a:pPr marL="1908885" lvl="4" indent="-308269" defTabSz="1216185">
              <a:spcBef>
                <a:spcPts val="0"/>
              </a:spcBef>
              <a:spcAft>
                <a:spcPts val="798"/>
              </a:spcAft>
              <a:buClr>
                <a:schemeClr val="tx2"/>
              </a:buClr>
              <a:buSzPct val="110000"/>
              <a:buFont typeface="Wingdings" pitchFamily="2" charset="2"/>
              <a:buChar char="§"/>
            </a:pPr>
            <a:r>
              <a:rPr lang="en-US"/>
              <a:t>Fifth level</a:t>
            </a:r>
            <a:endParaRPr lang="en-US" dirty="0"/>
          </a:p>
        </p:txBody>
      </p:sp>
      <p:sp>
        <p:nvSpPr>
          <p:cNvPr id="5" name="Footer Placeholder 4">
            <a:extLst>
              <a:ext uri="{FF2B5EF4-FFF2-40B4-BE49-F238E27FC236}">
                <a16:creationId xmlns:a16="http://schemas.microsoft.com/office/drawing/2014/main" id="{0BFB014C-8519-4FF8-8586-D4137994061A}"/>
              </a:ext>
            </a:extLst>
          </p:cNvPr>
          <p:cNvSpPr>
            <a:spLocks noGrp="1"/>
          </p:cNvSpPr>
          <p:nvPr>
            <p:ph type="ftr" sz="quarter" idx="3"/>
          </p:nvPr>
        </p:nvSpPr>
        <p:spPr>
          <a:xfrm>
            <a:off x="616448" y="6561013"/>
            <a:ext cx="7536952" cy="196850"/>
          </a:xfrm>
          <a:prstGeom prst="rect">
            <a:avLst/>
          </a:prstGeom>
        </p:spPr>
        <p:txBody>
          <a:bodyPr vert="horz" lIns="0" tIns="0" rIns="0" bIns="0" rtlCol="0" anchor="ctr"/>
          <a:lstStyle>
            <a:lvl1pPr algn="ctr">
              <a:defRPr sz="800">
                <a:solidFill>
                  <a:schemeClr val="tx1">
                    <a:tint val="75000"/>
                  </a:schemeClr>
                </a:solidFill>
              </a:defRPr>
            </a:lvl1pPr>
          </a:lstStyle>
          <a:p>
            <a:pPr algn="l"/>
            <a:r>
              <a:rPr lang="en-US" altLang="en-US">
                <a:solidFill>
                  <a:schemeClr val="tx1">
                    <a:lumMod val="50000"/>
                    <a:lumOff val="50000"/>
                  </a:schemeClr>
                </a:solidFill>
                <a:latin typeface="Arial" pitchFamily="34" charset="0"/>
                <a:cs typeface="Arial" pitchFamily="34" charset="0"/>
              </a:rPr>
              <a:t>© 2019 The MITRE Corporation. All rights reserved.</a:t>
            </a:r>
            <a:endParaRPr lang="en-US">
              <a:solidFill>
                <a:schemeClr val="tx1">
                  <a:lumMod val="50000"/>
                  <a:lumOff val="50000"/>
                </a:schemeClr>
              </a:solidFill>
              <a:latin typeface="Arial" pitchFamily="34" charset="0"/>
              <a:cs typeface="Arial" pitchFamily="34" charset="0"/>
            </a:endParaRPr>
          </a:p>
        </p:txBody>
      </p:sp>
      <p:sp>
        <p:nvSpPr>
          <p:cNvPr id="10" name="Rectangle 9" descr="Artifact">
            <a:extLst>
              <a:ext uri="{FF2B5EF4-FFF2-40B4-BE49-F238E27FC236}">
                <a16:creationId xmlns:a16="http://schemas.microsoft.com/office/drawing/2014/main" id="{76AE87BA-EAF2-4F85-A4C6-431AB731984B}"/>
              </a:ext>
            </a:extLst>
          </p:cNvPr>
          <p:cNvSpPr/>
          <p:nvPr/>
        </p:nvSpPr>
        <p:spPr bwMode="auto">
          <a:xfrm>
            <a:off x="81483" y="1"/>
            <a:ext cx="99586" cy="1219200"/>
          </a:xfrm>
          <a:prstGeom prst="rect">
            <a:avLst/>
          </a:prstGeom>
          <a:solidFill>
            <a:srgbClr val="C1CD23"/>
          </a:solidFill>
          <a:ln w="12700" cap="flat" cmpd="sng" algn="ctr">
            <a:noFill/>
            <a:prstDash val="solid"/>
            <a:round/>
            <a:headEnd type="none" w="med" len="med"/>
            <a:tailEnd type="none" w="med" len="med"/>
          </a:ln>
          <a:effectLst/>
        </p:spPr>
        <p:txBody>
          <a:bodyPr vert="horz" wrap="none" lIns="121618" tIns="60809" rIns="121618" bIns="60809" numCol="1" rtlCol="0" anchor="ctr" anchorCtr="0" compatLnSpc="1">
            <a:prstTxWarp prst="textNoShape">
              <a:avLst/>
            </a:prstTxWarp>
          </a:bodyPr>
          <a:lstStyle/>
          <a:p>
            <a:pPr marL="0" marR="0" indent="0" algn="ctr" defTabSz="1216185" rtl="0" eaLnBrk="0" fontAlgn="base" latinLnBrk="0" hangingPunct="0">
              <a:lnSpc>
                <a:spcPts val="3325"/>
              </a:lnSpc>
              <a:spcBef>
                <a:spcPct val="0"/>
              </a:spcBef>
              <a:spcAft>
                <a:spcPts val="1330"/>
              </a:spcAft>
              <a:buClr>
                <a:srgbClr val="FDAA03"/>
              </a:buClr>
              <a:buSzTx/>
              <a:buFontTx/>
              <a:buNone/>
              <a:tabLst/>
            </a:pPr>
            <a:endParaRPr kumimoji="0" lang="en-US" sz="2394" b="1" i="0" u="none" strike="noStrike" cap="none" normalizeH="0" baseline="0">
              <a:ln>
                <a:noFill/>
              </a:ln>
              <a:solidFill>
                <a:schemeClr val="tx1"/>
              </a:solidFill>
              <a:effectLst/>
              <a:latin typeface="Arial" charset="0"/>
            </a:endParaRPr>
          </a:p>
        </p:txBody>
      </p:sp>
      <p:sp>
        <p:nvSpPr>
          <p:cNvPr id="11" name="Rectangle 10" descr="Artifact">
            <a:extLst>
              <a:ext uri="{FF2B5EF4-FFF2-40B4-BE49-F238E27FC236}">
                <a16:creationId xmlns:a16="http://schemas.microsoft.com/office/drawing/2014/main" id="{B6C3F526-F252-41AB-A61C-F10A1CF2B122}"/>
              </a:ext>
            </a:extLst>
          </p:cNvPr>
          <p:cNvSpPr/>
          <p:nvPr/>
        </p:nvSpPr>
        <p:spPr bwMode="auto">
          <a:xfrm>
            <a:off x="81483" y="1371601"/>
            <a:ext cx="99586" cy="5486400"/>
          </a:xfrm>
          <a:prstGeom prst="rect">
            <a:avLst/>
          </a:prstGeom>
          <a:solidFill>
            <a:schemeClr val="tx2"/>
          </a:solidFill>
          <a:ln w="12700" cap="flat" cmpd="sng" algn="ctr">
            <a:noFill/>
            <a:prstDash val="solid"/>
            <a:round/>
            <a:headEnd type="none" w="med" len="med"/>
            <a:tailEnd type="none" w="med" len="med"/>
          </a:ln>
          <a:effectLst/>
        </p:spPr>
        <p:txBody>
          <a:bodyPr vert="horz" wrap="none" lIns="121618" tIns="60809" rIns="121618" bIns="60809" numCol="1" rtlCol="0" anchor="ctr" anchorCtr="0" compatLnSpc="1">
            <a:prstTxWarp prst="textNoShape">
              <a:avLst/>
            </a:prstTxWarp>
          </a:bodyPr>
          <a:lstStyle/>
          <a:p>
            <a:pPr marL="0" marR="0" indent="0" algn="ctr" defTabSz="1216185" rtl="0" eaLnBrk="0" fontAlgn="base" latinLnBrk="0" hangingPunct="0">
              <a:lnSpc>
                <a:spcPts val="3325"/>
              </a:lnSpc>
              <a:spcBef>
                <a:spcPct val="0"/>
              </a:spcBef>
              <a:spcAft>
                <a:spcPts val="1330"/>
              </a:spcAft>
              <a:buClr>
                <a:srgbClr val="FDAA03"/>
              </a:buClr>
              <a:buSzTx/>
              <a:buFontTx/>
              <a:buNone/>
              <a:tabLst/>
            </a:pPr>
            <a:endParaRPr kumimoji="0" lang="en-US" sz="2394" b="1" i="0" u="none" strike="noStrike" cap="none" normalizeH="0" baseline="0">
              <a:ln>
                <a:noFill/>
              </a:ln>
              <a:solidFill>
                <a:schemeClr val="tx2"/>
              </a:solidFill>
              <a:effectLst/>
              <a:latin typeface="Arial" charset="0"/>
            </a:endParaRPr>
          </a:p>
        </p:txBody>
      </p:sp>
      <p:cxnSp>
        <p:nvCxnSpPr>
          <p:cNvPr id="12" name="Straight Connector 11" descr="Artifact">
            <a:extLst>
              <a:ext uri="{FF2B5EF4-FFF2-40B4-BE49-F238E27FC236}">
                <a16:creationId xmlns:a16="http://schemas.microsoft.com/office/drawing/2014/main" id="{DC069472-29C7-4CEC-83B3-DFDBE2BD327E}"/>
              </a:ext>
            </a:extLst>
          </p:cNvPr>
          <p:cNvCxnSpPr>
            <a:cxnSpLocks/>
          </p:cNvCxnSpPr>
          <p:nvPr/>
        </p:nvCxnSpPr>
        <p:spPr bwMode="auto">
          <a:xfrm>
            <a:off x="616449" y="1242752"/>
            <a:ext cx="11236720" cy="0"/>
          </a:xfrm>
          <a:prstGeom prst="line">
            <a:avLst/>
          </a:prstGeom>
          <a:solidFill>
            <a:srgbClr val="FFCC99"/>
          </a:solidFill>
          <a:ln w="12700" cap="flat" cmpd="sng" algn="ctr">
            <a:solidFill>
              <a:srgbClr val="C1CD23"/>
            </a:solidFill>
            <a:prstDash val="solid"/>
            <a:round/>
            <a:headEnd type="none" w="med" len="med"/>
            <a:tailEnd type="none" w="med" len="med"/>
          </a:ln>
          <a:effectLst/>
        </p:spPr>
      </p:cxnSp>
      <p:sp>
        <p:nvSpPr>
          <p:cNvPr id="13" name="Rectangle 12" descr="Artifact">
            <a:extLst>
              <a:ext uri="{FF2B5EF4-FFF2-40B4-BE49-F238E27FC236}">
                <a16:creationId xmlns:a16="http://schemas.microsoft.com/office/drawing/2014/main" id="{0FC1AD13-1188-4710-AA4D-CAD582AF814C}"/>
              </a:ext>
            </a:extLst>
          </p:cNvPr>
          <p:cNvSpPr/>
          <p:nvPr userDrawn="1"/>
        </p:nvSpPr>
        <p:spPr bwMode="auto">
          <a:xfrm>
            <a:off x="81483" y="1"/>
            <a:ext cx="99586" cy="1219200"/>
          </a:xfrm>
          <a:prstGeom prst="rect">
            <a:avLst/>
          </a:prstGeom>
          <a:solidFill>
            <a:srgbClr val="C1CD23"/>
          </a:solidFill>
          <a:ln w="12700" cap="flat" cmpd="sng" algn="ctr">
            <a:noFill/>
            <a:prstDash val="solid"/>
            <a:round/>
            <a:headEnd type="none" w="med" len="med"/>
            <a:tailEnd type="none" w="med" len="med"/>
          </a:ln>
          <a:effectLst/>
        </p:spPr>
        <p:txBody>
          <a:bodyPr vert="horz" wrap="none" lIns="121618" tIns="60809" rIns="121618" bIns="60809" numCol="1" rtlCol="0" anchor="ctr" anchorCtr="0" compatLnSpc="1">
            <a:prstTxWarp prst="textNoShape">
              <a:avLst/>
            </a:prstTxWarp>
          </a:bodyPr>
          <a:lstStyle/>
          <a:p>
            <a:pPr marL="0" marR="0" indent="0" algn="ctr" defTabSz="1216185" rtl="0" eaLnBrk="0" fontAlgn="base" latinLnBrk="0" hangingPunct="0">
              <a:lnSpc>
                <a:spcPts val="3325"/>
              </a:lnSpc>
              <a:spcBef>
                <a:spcPct val="0"/>
              </a:spcBef>
              <a:spcAft>
                <a:spcPts val="1330"/>
              </a:spcAft>
              <a:buClr>
                <a:srgbClr val="FDAA03"/>
              </a:buClr>
              <a:buSzTx/>
              <a:buFontTx/>
              <a:buNone/>
              <a:tabLst/>
            </a:pPr>
            <a:endParaRPr kumimoji="0" lang="en-US" sz="2394" b="1" i="0" u="none" strike="noStrike" cap="none" normalizeH="0" baseline="0">
              <a:ln>
                <a:noFill/>
              </a:ln>
              <a:solidFill>
                <a:schemeClr val="tx1"/>
              </a:solidFill>
              <a:effectLst/>
              <a:latin typeface="Arial" charset="0"/>
            </a:endParaRPr>
          </a:p>
        </p:txBody>
      </p:sp>
      <p:sp>
        <p:nvSpPr>
          <p:cNvPr id="14" name="Rectangle 13" descr="Artifact">
            <a:extLst>
              <a:ext uri="{FF2B5EF4-FFF2-40B4-BE49-F238E27FC236}">
                <a16:creationId xmlns:a16="http://schemas.microsoft.com/office/drawing/2014/main" id="{33566D52-4B10-4869-BC77-6B0630C04620}"/>
              </a:ext>
            </a:extLst>
          </p:cNvPr>
          <p:cNvSpPr/>
          <p:nvPr userDrawn="1"/>
        </p:nvSpPr>
        <p:spPr bwMode="auto">
          <a:xfrm>
            <a:off x="81483" y="1371601"/>
            <a:ext cx="99586" cy="5486400"/>
          </a:xfrm>
          <a:prstGeom prst="rect">
            <a:avLst/>
          </a:prstGeom>
          <a:solidFill>
            <a:schemeClr val="tx2"/>
          </a:solidFill>
          <a:ln w="12700" cap="flat" cmpd="sng" algn="ctr">
            <a:noFill/>
            <a:prstDash val="solid"/>
            <a:round/>
            <a:headEnd type="none" w="med" len="med"/>
            <a:tailEnd type="none" w="med" len="med"/>
          </a:ln>
          <a:effectLst/>
        </p:spPr>
        <p:txBody>
          <a:bodyPr vert="horz" wrap="none" lIns="121618" tIns="60809" rIns="121618" bIns="60809" numCol="1" rtlCol="0" anchor="ctr" anchorCtr="0" compatLnSpc="1">
            <a:prstTxWarp prst="textNoShape">
              <a:avLst/>
            </a:prstTxWarp>
          </a:bodyPr>
          <a:lstStyle/>
          <a:p>
            <a:pPr marL="0" marR="0" indent="0" algn="ctr" defTabSz="1216185" rtl="0" eaLnBrk="0" fontAlgn="base" latinLnBrk="0" hangingPunct="0">
              <a:lnSpc>
                <a:spcPts val="3325"/>
              </a:lnSpc>
              <a:spcBef>
                <a:spcPct val="0"/>
              </a:spcBef>
              <a:spcAft>
                <a:spcPts val="1330"/>
              </a:spcAft>
              <a:buClr>
                <a:srgbClr val="FDAA03"/>
              </a:buClr>
              <a:buSzTx/>
              <a:buFontTx/>
              <a:buNone/>
              <a:tabLst/>
            </a:pPr>
            <a:endParaRPr kumimoji="0" lang="en-US" sz="2394" b="1" i="0" u="none" strike="noStrike" cap="none" normalizeH="0" baseline="0">
              <a:ln>
                <a:noFill/>
              </a:ln>
              <a:solidFill>
                <a:schemeClr val="tx2"/>
              </a:solidFill>
              <a:effectLst/>
              <a:latin typeface="Arial" charset="0"/>
            </a:endParaRPr>
          </a:p>
        </p:txBody>
      </p:sp>
      <p:cxnSp>
        <p:nvCxnSpPr>
          <p:cNvPr id="16" name="Straight Connector 15" descr="Artifact">
            <a:extLst>
              <a:ext uri="{FF2B5EF4-FFF2-40B4-BE49-F238E27FC236}">
                <a16:creationId xmlns:a16="http://schemas.microsoft.com/office/drawing/2014/main" id="{8E84DD11-8C76-4BBF-8684-CF89C69047E7}"/>
              </a:ext>
            </a:extLst>
          </p:cNvPr>
          <p:cNvCxnSpPr>
            <a:cxnSpLocks/>
          </p:cNvCxnSpPr>
          <p:nvPr userDrawn="1"/>
        </p:nvCxnSpPr>
        <p:spPr bwMode="auto">
          <a:xfrm>
            <a:off x="616449" y="1242752"/>
            <a:ext cx="11236720" cy="0"/>
          </a:xfrm>
          <a:prstGeom prst="line">
            <a:avLst/>
          </a:prstGeom>
          <a:solidFill>
            <a:srgbClr val="FFCC99"/>
          </a:solidFill>
          <a:ln w="12700" cap="flat" cmpd="sng" algn="ctr">
            <a:solidFill>
              <a:srgbClr val="C1CD23"/>
            </a:solidFill>
            <a:prstDash val="solid"/>
            <a:round/>
            <a:headEnd type="none" w="med" len="med"/>
            <a:tailEnd type="none" w="med" len="med"/>
          </a:ln>
          <a:effectLst/>
        </p:spPr>
      </p:cxnSp>
      <p:sp>
        <p:nvSpPr>
          <p:cNvPr id="18" name="TextBox 17">
            <a:extLst>
              <a:ext uri="{FF2B5EF4-FFF2-40B4-BE49-F238E27FC236}">
                <a16:creationId xmlns:a16="http://schemas.microsoft.com/office/drawing/2014/main" id="{FFD758E3-BDA8-483C-A1E5-AE458E56D991}"/>
              </a:ext>
            </a:extLst>
          </p:cNvPr>
          <p:cNvSpPr txBox="1"/>
          <p:nvPr userDrawn="1"/>
        </p:nvSpPr>
        <p:spPr>
          <a:xfrm>
            <a:off x="9947031" y="64176"/>
            <a:ext cx="2138947" cy="246221"/>
          </a:xfrm>
          <a:prstGeom prst="rect">
            <a:avLst/>
          </a:prstGeom>
          <a:noFill/>
        </p:spPr>
        <p:txBody>
          <a:bodyPr wrap="square" rtlCol="0">
            <a:spAutoFit/>
          </a:bodyPr>
          <a:lstStyle/>
          <a:p>
            <a:pPr marL="0" marR="0" indent="0" algn="r" defTabSz="914377" rtl="0" eaLnBrk="1" fontAlgn="auto" latinLnBrk="0" hangingPunct="1">
              <a:lnSpc>
                <a:spcPct val="100000"/>
              </a:lnSpc>
              <a:spcBef>
                <a:spcPts val="0"/>
              </a:spcBef>
              <a:spcAft>
                <a:spcPts val="600"/>
              </a:spcAft>
              <a:buClrTx/>
              <a:buSzTx/>
              <a:buFontTx/>
              <a:buNone/>
              <a:tabLst/>
              <a:defRPr/>
            </a:pPr>
            <a:r>
              <a:rPr lang="en-US" sz="1000" dirty="0">
                <a:solidFill>
                  <a:srgbClr val="C1CD23"/>
                </a:solidFill>
                <a:latin typeface="Arial" pitchFamily="34" charset="0"/>
              </a:rPr>
              <a:t>|</a:t>
            </a:r>
            <a:r>
              <a:rPr lang="en-US" sz="1000" dirty="0">
                <a:latin typeface="Arial" pitchFamily="34" charset="0"/>
              </a:rPr>
              <a:t> </a:t>
            </a:r>
            <a:fld id="{295008BC-DA31-4D19-837B-EFA4386B05F5}" type="slidenum">
              <a:rPr lang="en-US" sz="1000" smtClean="0">
                <a:solidFill>
                  <a:schemeClr val="tx1">
                    <a:lumMod val="50000"/>
                    <a:lumOff val="50000"/>
                  </a:schemeClr>
                </a:solidFill>
                <a:latin typeface="Arial" pitchFamily="34" charset="0"/>
              </a:rPr>
              <a:pPr marL="0" marR="0" indent="0" algn="r" defTabSz="914377" rtl="0" eaLnBrk="1" fontAlgn="auto" latinLnBrk="0" hangingPunct="1">
                <a:lnSpc>
                  <a:spcPct val="100000"/>
                </a:lnSpc>
                <a:spcBef>
                  <a:spcPts val="0"/>
                </a:spcBef>
                <a:spcAft>
                  <a:spcPts val="600"/>
                </a:spcAft>
                <a:buClrTx/>
                <a:buSzTx/>
                <a:buFontTx/>
                <a:buNone/>
                <a:tabLst/>
                <a:defRPr/>
              </a:pPr>
              <a:t>‹#›</a:t>
            </a:fld>
            <a:r>
              <a:rPr lang="en-US" sz="1000" dirty="0">
                <a:latin typeface="Arial" pitchFamily="34" charset="0"/>
              </a:rPr>
              <a:t> </a:t>
            </a:r>
            <a:r>
              <a:rPr lang="en-US" sz="1000" dirty="0">
                <a:solidFill>
                  <a:srgbClr val="C1CD23"/>
                </a:solidFill>
                <a:latin typeface="Arial" pitchFamily="34" charset="0"/>
              </a:rPr>
              <a:t>|</a:t>
            </a:r>
            <a:r>
              <a:rPr lang="en-US" sz="1000" dirty="0">
                <a:ea typeface="Verdana" pitchFamily="34" charset="0"/>
                <a:cs typeface="Verdana" pitchFamily="34" charset="0"/>
              </a:rPr>
              <a:t> </a:t>
            </a:r>
          </a:p>
        </p:txBody>
      </p:sp>
      <p:pic>
        <p:nvPicPr>
          <p:cNvPr id="19" name="Picture 18">
            <a:extLst>
              <a:ext uri="{FF2B5EF4-FFF2-40B4-BE49-F238E27FC236}">
                <a16:creationId xmlns:a16="http://schemas.microsoft.com/office/drawing/2014/main" id="{FB8B1C87-FCE4-4A98-A8B4-227FE8ABB307}"/>
              </a:ext>
            </a:extLst>
          </p:cNvPr>
          <p:cNvPicPr>
            <a:picLocks noChangeAspect="1"/>
          </p:cNvPicPr>
          <p:nvPr userDrawn="1"/>
        </p:nvPicPr>
        <p:blipFill>
          <a:blip r:embed="rId10">
            <a:extLst>
              <a:ext uri="{28A0092B-C50C-407E-A947-70E740481C1C}">
                <a14:useLocalDpi xmlns:a14="http://schemas.microsoft.com/office/drawing/2010/main" val="0"/>
              </a:ext>
            </a:extLst>
          </a:blip>
          <a:stretch>
            <a:fillRect/>
          </a:stretch>
        </p:blipFill>
        <p:spPr>
          <a:xfrm>
            <a:off x="11182664" y="6514043"/>
            <a:ext cx="670505" cy="243820"/>
          </a:xfrm>
          <a:prstGeom prst="rect">
            <a:avLst/>
          </a:prstGeom>
        </p:spPr>
      </p:pic>
    </p:spTree>
    <p:extLst>
      <p:ext uri="{BB962C8B-B14F-4D97-AF65-F5344CB8AC3E}">
        <p14:creationId xmlns:p14="http://schemas.microsoft.com/office/powerpoint/2010/main" val="571324812"/>
      </p:ext>
    </p:extLst>
  </p:cSld>
  <p:clrMap bg1="lt1" tx1="dk1" bg2="lt2" tx2="dk2" accent1="accent1" accent2="accent2" accent3="accent3" accent4="accent4" accent5="accent5" accent6="accent6" hlink="hlink" folHlink="folHlink"/>
  <p:sldLayoutIdLst>
    <p:sldLayoutId id="2147483666" r:id="rId1"/>
    <p:sldLayoutId id="2147483658" r:id="rId2"/>
    <p:sldLayoutId id="2147483665" r:id="rId3"/>
    <p:sldLayoutId id="2147483660" r:id="rId4"/>
    <p:sldLayoutId id="2147483661" r:id="rId5"/>
    <p:sldLayoutId id="2147483662" r:id="rId6"/>
    <p:sldLayoutId id="2147483663" r:id="rId7"/>
    <p:sldLayoutId id="2147483664" r:id="rId8"/>
  </p:sldLayoutIdLst>
  <p:hf hdr="0" dt="0"/>
  <p:txStyles>
    <p:titleStyle>
      <a:lvl1pPr algn="l" defTabSz="914400" rtl="0" eaLnBrk="1" latinLnBrk="0" hangingPunct="1">
        <a:lnSpc>
          <a:spcPct val="90000"/>
        </a:lnSpc>
        <a:spcBef>
          <a:spcPct val="0"/>
        </a:spcBef>
        <a:buNone/>
        <a:defRPr lang="en-US" sz="3200" b="1" kern="1200">
          <a:solidFill>
            <a:schemeClr val="tx2"/>
          </a:solidFill>
          <a:latin typeface="Arial" pitchFamily="34" charset="0"/>
          <a:ea typeface="Verdana" pitchFamily="34" charset="0"/>
          <a:cs typeface="Arial"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lang="en-US" sz="2400" b="1" kern="1200" smtClean="0">
          <a:solidFill>
            <a:schemeClr val="tx1"/>
          </a:solidFill>
          <a:latin typeface="Arial" pitchFamily="34" charset="0"/>
          <a:ea typeface="+mn-ea"/>
          <a:cs typeface="Arial"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lang="en-US" sz="2400" kern="1200" smtClean="0">
          <a:solidFill>
            <a:schemeClr val="tx1"/>
          </a:solidFill>
          <a:latin typeface="Arial" pitchFamily="34" charset="0"/>
          <a:ea typeface="+mn-ea"/>
          <a:cs typeface="Arial"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lang="en-US" sz="2400" kern="1200" smtClean="0">
          <a:solidFill>
            <a:schemeClr val="tx1"/>
          </a:solidFill>
          <a:latin typeface="Arial" pitchFamily="34" charset="0"/>
          <a:ea typeface="+mn-ea"/>
          <a:cs typeface="Arial" pitchFamily="34" charset="0"/>
        </a:defRPr>
      </a:lvl3pPr>
      <a:lvl4pPr marL="1486316" indent="-342900" algn="l" defTabSz="914400" rtl="0" eaLnBrk="1" latinLnBrk="0" hangingPunct="1">
        <a:lnSpc>
          <a:spcPct val="90000"/>
        </a:lnSpc>
        <a:spcBef>
          <a:spcPts val="500"/>
        </a:spcBef>
        <a:buFont typeface="Arial" panose="020B0604020202020204" pitchFamily="34" charset="0"/>
        <a:buChar char="–"/>
        <a:defRPr lang="en-US" sz="2394" kern="1200" smtClean="0">
          <a:solidFill>
            <a:schemeClr val="tx1"/>
          </a:solidFill>
          <a:latin typeface="Arial" pitchFamily="34" charset="0"/>
          <a:ea typeface="+mn-ea"/>
          <a:cs typeface="Arial"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lang="en-US" sz="2394" kern="1200">
          <a:solidFill>
            <a:schemeClr val="tx1"/>
          </a:solidFill>
          <a:latin typeface="Arial" pitchFamily="34" charset="0"/>
          <a:ea typeface="+mn-ea"/>
          <a:cs typeface="Arial"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2" Type="http://schemas.openxmlformats.org/officeDocument/2006/relationships/hyperlink" Target="http://www.ogf.org/documents/GFD.207.pdf" TargetMode="Externa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0.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0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2.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1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5.xml.rels><?xml version="1.0" encoding="UTF-8" standalone="yes"?>
<Relationships xmlns="http://schemas.openxmlformats.org/package/2006/relationships"><Relationship Id="rId2" Type="http://schemas.openxmlformats.org/officeDocument/2006/relationships/hyperlink" Target="https://daffodil.apache.org/docs/dfdl/#_Toc398030743" TargetMode="External"/><Relationship Id="rId1" Type="http://schemas.openxmlformats.org/officeDocument/2006/relationships/slideLayout" Target="../slideLayouts/slideLayout2.xml"/></Relationships>
</file>

<file path=ppt/slides/_rels/slide1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9.xml.rels><?xml version="1.0" encoding="UTF-8" standalone="yes"?>
<Relationships xmlns="http://schemas.openxmlformats.org/package/2006/relationships"><Relationship Id="rId2" Type="http://schemas.openxmlformats.org/officeDocument/2006/relationships/hyperlink" Target="https://daffodil.apache.org/docs/dfdl/#_Toc398030756" TargetMode="External"/><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9.xml.rels><?xml version="1.0" encoding="UTF-8" standalone="yes"?>
<Relationships xmlns="http://schemas.openxmlformats.org/package/2006/relationships"><Relationship Id="rId2" Type="http://schemas.openxmlformats.org/officeDocument/2006/relationships/hyperlink" Target="https://daffodil.apache.org/docs/dfdl/#_Toc398030764" TargetMode="External"/><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8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8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8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4.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6.xml"/></Relationships>
</file>

<file path=ppt/slides/_rels/slide18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8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8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8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8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8" Type="http://schemas.openxmlformats.org/officeDocument/2006/relationships/slide" Target="slide61.xml"/><Relationship Id="rId13" Type="http://schemas.openxmlformats.org/officeDocument/2006/relationships/slide" Target="slide102.xml"/><Relationship Id="rId3" Type="http://schemas.openxmlformats.org/officeDocument/2006/relationships/slide" Target="slide6.xml"/><Relationship Id="rId7" Type="http://schemas.openxmlformats.org/officeDocument/2006/relationships/slide" Target="slide53.xml"/><Relationship Id="rId12" Type="http://schemas.openxmlformats.org/officeDocument/2006/relationships/slide" Target="slide94.xml"/><Relationship Id="rId2" Type="http://schemas.openxmlformats.org/officeDocument/2006/relationships/slide" Target="slide4.xml"/><Relationship Id="rId1" Type="http://schemas.openxmlformats.org/officeDocument/2006/relationships/slideLayout" Target="../slideLayouts/slideLayout2.xml"/><Relationship Id="rId6" Type="http://schemas.openxmlformats.org/officeDocument/2006/relationships/slide" Target="slide31.xml"/><Relationship Id="rId11" Type="http://schemas.openxmlformats.org/officeDocument/2006/relationships/slide" Target="slide86.xml"/><Relationship Id="rId5" Type="http://schemas.openxmlformats.org/officeDocument/2006/relationships/slide" Target="slide26.xml"/><Relationship Id="rId10" Type="http://schemas.openxmlformats.org/officeDocument/2006/relationships/slide" Target="slide82.xml"/><Relationship Id="rId4" Type="http://schemas.openxmlformats.org/officeDocument/2006/relationships/slide" Target="slide17.xml"/><Relationship Id="rId9" Type="http://schemas.openxmlformats.org/officeDocument/2006/relationships/slide" Target="slide6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1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2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2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2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2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2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2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2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2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2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3" Type="http://schemas.openxmlformats.org/officeDocument/2006/relationships/image" Target="../media/image9.svg"/><Relationship Id="rId2" Type="http://schemas.openxmlformats.org/officeDocument/2006/relationships/image" Target="../media/image8.png"/><Relationship Id="rId1" Type="http://schemas.openxmlformats.org/officeDocument/2006/relationships/slideLayout" Target="../slideLayouts/slideLayout6.xml"/><Relationship Id="rId5" Type="http://schemas.openxmlformats.org/officeDocument/2006/relationships/image" Target="../media/image11.svg"/><Relationship Id="rId4" Type="http://schemas.openxmlformats.org/officeDocument/2006/relationships/image" Target="../media/image10.png"/></Relationships>
</file>

<file path=ppt/slides/_rels/slide23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3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3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3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3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3" Type="http://schemas.openxmlformats.org/officeDocument/2006/relationships/image" Target="../media/image11.svg"/><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4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4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11.svg"/><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5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6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6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6.xml"/></Relationships>
</file>

<file path=ppt/slides/_rels/slide27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7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7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7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7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7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6.xml"/></Relationships>
</file>

<file path=ppt/slides/_rels/slide2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8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8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8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9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9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9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9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9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8" Type="http://schemas.openxmlformats.org/officeDocument/2006/relationships/slide" Target="slide214.xml"/><Relationship Id="rId13" Type="http://schemas.openxmlformats.org/officeDocument/2006/relationships/slide" Target="slide311.xml"/><Relationship Id="rId3" Type="http://schemas.openxmlformats.org/officeDocument/2006/relationships/slide" Target="slide135.xml"/><Relationship Id="rId7" Type="http://schemas.openxmlformats.org/officeDocument/2006/relationships/slide" Target="slide208.xml"/><Relationship Id="rId12" Type="http://schemas.openxmlformats.org/officeDocument/2006/relationships/slide" Target="slide301.xml"/><Relationship Id="rId2" Type="http://schemas.openxmlformats.org/officeDocument/2006/relationships/slide" Target="slide108.xml"/><Relationship Id="rId1" Type="http://schemas.openxmlformats.org/officeDocument/2006/relationships/slideLayout" Target="../slideLayouts/slideLayout2.xml"/><Relationship Id="rId6" Type="http://schemas.openxmlformats.org/officeDocument/2006/relationships/slide" Target="slide189.xml"/><Relationship Id="rId11" Type="http://schemas.openxmlformats.org/officeDocument/2006/relationships/slide" Target="slide291.xml"/><Relationship Id="rId5" Type="http://schemas.openxmlformats.org/officeDocument/2006/relationships/slide" Target="slide167.xml"/><Relationship Id="rId10" Type="http://schemas.openxmlformats.org/officeDocument/2006/relationships/slide" Target="slide250.xml"/><Relationship Id="rId4" Type="http://schemas.openxmlformats.org/officeDocument/2006/relationships/slide" Target="slide147.xml"/><Relationship Id="rId9" Type="http://schemas.openxmlformats.org/officeDocument/2006/relationships/slide" Target="slide234.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0.xml.rels><?xml version="1.0" encoding="UTF-8" standalone="yes"?>
<Relationships xmlns="http://schemas.openxmlformats.org/package/2006/relationships"><Relationship Id="rId2" Type="http://schemas.openxmlformats.org/officeDocument/2006/relationships/hyperlink" Target="https://docs.oracle.com/javase/7/docs/api/java/util/regex/Pattern.html" TargetMode="External"/><Relationship Id="rId1" Type="http://schemas.openxmlformats.org/officeDocument/2006/relationships/slideLayout" Target="../slideLayouts/slideLayout2.xml"/></Relationships>
</file>

<file path=ppt/slides/_rels/slide30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0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0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0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0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12.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313.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3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1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1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3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6.xml"/></Relationships>
</file>

<file path=ppt/slides/_rels/slide51.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6.xml"/></Relationships>
</file>

<file path=ppt/slides/_rels/slide52.xml.rels><?xml version="1.0" encoding="UTF-8" standalone="yes"?>
<Relationships xmlns="http://schemas.openxmlformats.org/package/2006/relationships"><Relationship Id="rId3" Type="http://schemas.openxmlformats.org/officeDocument/2006/relationships/hyperlink" Target="https://daffodil.apache.org/docs/dfdl/#_Toc398030741" TargetMode="External"/><Relationship Id="rId2" Type="http://schemas.openxmlformats.org/officeDocument/2006/relationships/image" Target="../media/image15.png"/><Relationship Id="rId1" Type="http://schemas.openxmlformats.org/officeDocument/2006/relationships/slideLayout" Target="../slideLayouts/slideLayout6.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2" Type="http://schemas.openxmlformats.org/officeDocument/2006/relationships/hyperlink" Target="https://cwiki.apache.org/confluence/display/DAFFODIL/Everyplace+DFDL+Expression+Evaluation+Occurs" TargetMode="External"/><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2" Type="http://schemas.openxmlformats.org/officeDocument/2006/relationships/hyperlink" Target="https://daffodil.apache.org/docs/dfdl/#_Toc398030773" TargetMode="External"/><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5.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8.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2.xml"/><Relationship Id="rId4" Type="http://schemas.openxmlformats.org/officeDocument/2006/relationships/image" Target="../media/image19.png"/></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4E495207-35DE-46E2-B7DB-F31265C44A28}"/>
              </a:ext>
            </a:extLst>
          </p:cNvPr>
          <p:cNvSpPr>
            <a:spLocks noGrp="1"/>
          </p:cNvSpPr>
          <p:nvPr>
            <p:ph type="ctrTitle" sz="quarter"/>
          </p:nvPr>
        </p:nvSpPr>
        <p:spPr/>
        <p:txBody>
          <a:bodyPr/>
          <a:lstStyle/>
          <a:p>
            <a:r>
              <a:rPr lang="en-US"/>
              <a:t>Describing Data Formats using DFDL, Part III</a:t>
            </a:r>
            <a:endParaRPr lang="en-US" dirty="0"/>
          </a:p>
        </p:txBody>
      </p:sp>
      <p:sp>
        <p:nvSpPr>
          <p:cNvPr id="7" name="Subtitle 6">
            <a:extLst>
              <a:ext uri="{FF2B5EF4-FFF2-40B4-BE49-F238E27FC236}">
                <a16:creationId xmlns:a16="http://schemas.microsoft.com/office/drawing/2014/main" id="{EC64448E-58F0-47AA-B058-D0CEF188B231}"/>
              </a:ext>
            </a:extLst>
          </p:cNvPr>
          <p:cNvSpPr>
            <a:spLocks noGrp="1"/>
          </p:cNvSpPr>
          <p:nvPr>
            <p:ph type="subTitle" idx="1"/>
          </p:nvPr>
        </p:nvSpPr>
        <p:spPr/>
        <p:txBody>
          <a:bodyPr/>
          <a:lstStyle/>
          <a:p>
            <a:r>
              <a:rPr lang="en-US" dirty="0"/>
              <a:t>Roger L. Costello</a:t>
            </a:r>
          </a:p>
        </p:txBody>
      </p:sp>
      <p:sp>
        <p:nvSpPr>
          <p:cNvPr id="8" name="Rectangle 7">
            <a:extLst>
              <a:ext uri="{FF2B5EF4-FFF2-40B4-BE49-F238E27FC236}">
                <a16:creationId xmlns:a16="http://schemas.microsoft.com/office/drawing/2014/main" id="{9003E915-E8AD-4363-BD00-0AF015BE270E}"/>
              </a:ext>
            </a:extLst>
          </p:cNvPr>
          <p:cNvSpPr/>
          <p:nvPr/>
        </p:nvSpPr>
        <p:spPr>
          <a:xfrm>
            <a:off x="1044164" y="4180854"/>
            <a:ext cx="4417363" cy="1477328"/>
          </a:xfrm>
          <a:prstGeom prst="rect">
            <a:avLst/>
          </a:prstGeom>
        </p:spPr>
        <p:txBody>
          <a:bodyPr wrap="none">
            <a:spAutoFit/>
          </a:bodyPr>
          <a:lstStyle/>
          <a:p>
            <a:r>
              <a:rPr lang="en-US"/>
              <a:t>Online version of the DFDL specification</a:t>
            </a:r>
            <a:endParaRPr lang="en-US">
              <a:hlinkClick r:id="" action="ppaction://noaction"/>
            </a:endParaRPr>
          </a:p>
          <a:p>
            <a:r>
              <a:rPr lang="en-US">
                <a:hlinkClick r:id="" action="ppaction://noaction"/>
              </a:rPr>
              <a:t>https://daffodil.apache.org/docs/dfdl/</a:t>
            </a:r>
            <a:r>
              <a:rPr lang="en-US"/>
              <a:t>  </a:t>
            </a:r>
          </a:p>
          <a:p>
            <a:endParaRPr lang="en-US"/>
          </a:p>
          <a:p>
            <a:r>
              <a:rPr lang="en-US"/>
              <a:t>Printable version of the DFDL specification</a:t>
            </a:r>
            <a:endParaRPr lang="en-US">
              <a:hlinkClick r:id="rId2"/>
            </a:endParaRPr>
          </a:p>
          <a:p>
            <a:r>
              <a:rPr lang="en-US" u="sng">
                <a:hlinkClick r:id="rId2"/>
              </a:rPr>
              <a:t>http://www.ogf.org/documents/GFD.207.pdf</a:t>
            </a:r>
            <a:endParaRPr lang="en-US"/>
          </a:p>
        </p:txBody>
      </p:sp>
      <p:sp>
        <p:nvSpPr>
          <p:cNvPr id="9" name="Rectangle 8">
            <a:extLst>
              <a:ext uri="{FF2B5EF4-FFF2-40B4-BE49-F238E27FC236}">
                <a16:creationId xmlns:a16="http://schemas.microsoft.com/office/drawing/2014/main" id="{385A9F13-840D-4195-82BA-F11474420A3A}"/>
              </a:ext>
            </a:extLst>
          </p:cNvPr>
          <p:cNvSpPr/>
          <p:nvPr/>
        </p:nvSpPr>
        <p:spPr>
          <a:xfrm>
            <a:off x="1040524" y="3607401"/>
            <a:ext cx="4201471" cy="369332"/>
          </a:xfrm>
          <a:prstGeom prst="rect">
            <a:avLst/>
          </a:prstGeom>
        </p:spPr>
        <p:txBody>
          <a:bodyPr wrap="none">
            <a:spAutoFit/>
          </a:bodyPr>
          <a:lstStyle/>
          <a:p>
            <a:r>
              <a:rPr lang="en-US"/>
              <a:t>DFDL = Data Format Description Language</a:t>
            </a:r>
          </a:p>
        </p:txBody>
      </p:sp>
      <p:sp>
        <p:nvSpPr>
          <p:cNvPr id="10" name="Rectangle 9">
            <a:extLst>
              <a:ext uri="{FF2B5EF4-FFF2-40B4-BE49-F238E27FC236}">
                <a16:creationId xmlns:a16="http://schemas.microsoft.com/office/drawing/2014/main" id="{3DF2DE25-B2B5-40B1-AB91-19CDE7EBE47B}"/>
              </a:ext>
            </a:extLst>
          </p:cNvPr>
          <p:cNvSpPr/>
          <p:nvPr/>
        </p:nvSpPr>
        <p:spPr>
          <a:xfrm>
            <a:off x="1044164" y="6212069"/>
            <a:ext cx="6096000" cy="276999"/>
          </a:xfrm>
          <a:prstGeom prst="rect">
            <a:avLst/>
          </a:prstGeom>
        </p:spPr>
        <p:txBody>
          <a:bodyPr>
            <a:spAutoFit/>
          </a:bodyPr>
          <a:lstStyle/>
          <a:p>
            <a:r>
              <a:rPr lang="en-US" sz="1200" b="1">
                <a:latin typeface="Calibri" panose="020F0502020204030204" pitchFamily="34" charset="0"/>
                <a:ea typeface="Calibri" panose="020F0502020204030204" pitchFamily="34" charset="0"/>
              </a:rPr>
              <a:t>Approved for Public Release; Distribution Unlimited. Public Release Case Number 19-3206</a:t>
            </a:r>
            <a:endParaRPr lang="en-US" sz="1200"/>
          </a:p>
        </p:txBody>
      </p:sp>
    </p:spTree>
    <p:extLst>
      <p:ext uri="{BB962C8B-B14F-4D97-AF65-F5344CB8AC3E}">
        <p14:creationId xmlns:p14="http://schemas.microsoft.com/office/powerpoint/2010/main" val="246246934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29AE91FB-CB85-4D97-BC52-6A6840E0BDA2}"/>
              </a:ext>
            </a:extLst>
          </p:cNvPr>
          <p:cNvSpPr>
            <a:spLocks noGrp="1"/>
          </p:cNvSpPr>
          <p:nvPr>
            <p:ph type="title"/>
          </p:nvPr>
        </p:nvSpPr>
        <p:spPr/>
        <p:txBody>
          <a:bodyPr/>
          <a:lstStyle/>
          <a:p>
            <a:r>
              <a:rPr lang="en-US"/>
              <a:t>It’s nice to provide a symbolic value instead of the raw value but …</a:t>
            </a:r>
          </a:p>
        </p:txBody>
      </p:sp>
      <p:sp>
        <p:nvSpPr>
          <p:cNvPr id="4" name="Content Placeholder 3">
            <a:extLst>
              <a:ext uri="{FF2B5EF4-FFF2-40B4-BE49-F238E27FC236}">
                <a16:creationId xmlns:a16="http://schemas.microsoft.com/office/drawing/2014/main" id="{01EF6116-B877-44AC-BAEA-8874202266D2}"/>
              </a:ext>
            </a:extLst>
          </p:cNvPr>
          <p:cNvSpPr>
            <a:spLocks noGrp="1"/>
          </p:cNvSpPr>
          <p:nvPr>
            <p:ph idx="1"/>
          </p:nvPr>
        </p:nvSpPr>
        <p:spPr/>
        <p:txBody>
          <a:bodyPr/>
          <a:lstStyle/>
          <a:p>
            <a:pPr>
              <a:lnSpc>
                <a:spcPts val="3000"/>
              </a:lnSpc>
              <a:spcAft>
                <a:spcPts val="1200"/>
              </a:spcAft>
            </a:pPr>
            <a:r>
              <a:rPr lang="en-US"/>
              <a:t>Sometimes the determination of the symbolic value involves a lot of complicated manipulations on the raw value. That is, the expression for dfdl:inputValueCalc is complicated.</a:t>
            </a:r>
          </a:p>
          <a:p>
            <a:pPr>
              <a:lnSpc>
                <a:spcPts val="3000"/>
              </a:lnSpc>
              <a:spcAft>
                <a:spcPts val="1200"/>
              </a:spcAft>
            </a:pPr>
            <a:r>
              <a:rPr lang="en-US"/>
              <a:t>If you use hidden groups, then unparsing will require decoding the symbolic value. Doing that decoding can be brutally hard. It’s not worth the effort and there’s no need for it.</a:t>
            </a:r>
          </a:p>
        </p:txBody>
      </p:sp>
    </p:spTree>
    <p:extLst>
      <p:ext uri="{BB962C8B-B14F-4D97-AF65-F5344CB8AC3E}">
        <p14:creationId xmlns:p14="http://schemas.microsoft.com/office/powerpoint/2010/main" val="760084035"/>
      </p:ext>
    </p:extLst>
  </p:cSld>
  <p:clrMapOvr>
    <a:masterClrMapping/>
  </p:clrMapOvr>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EE77B38-50E1-4E0F-AC25-3D692933B941}"/>
              </a:ext>
            </a:extLst>
          </p:cNvPr>
          <p:cNvSpPr>
            <a:spLocks noGrp="1"/>
          </p:cNvSpPr>
          <p:nvPr>
            <p:ph type="title"/>
          </p:nvPr>
        </p:nvSpPr>
        <p:spPr/>
        <p:txBody>
          <a:bodyPr/>
          <a:lstStyle/>
          <a:p>
            <a:r>
              <a:rPr lang="en-US"/>
              <a:t>With the flag specified, we get the desired output</a:t>
            </a:r>
          </a:p>
        </p:txBody>
      </p:sp>
      <p:sp>
        <p:nvSpPr>
          <p:cNvPr id="2" name="Footer Placeholder 1">
            <a:extLst>
              <a:ext uri="{FF2B5EF4-FFF2-40B4-BE49-F238E27FC236}">
                <a16:creationId xmlns:a16="http://schemas.microsoft.com/office/drawing/2014/main" id="{00A80AB4-4857-43F4-BBEE-061E1382FD8F}"/>
              </a:ext>
            </a:extLst>
          </p:cNvPr>
          <p:cNvSpPr>
            <a:spLocks noGrp="1"/>
          </p:cNvSpPr>
          <p:nvPr>
            <p:ph type="ftr" sz="quarter" idx="11"/>
          </p:nvPr>
        </p:nvSpPr>
        <p:spPr/>
        <p:txBody>
          <a:bodyPr/>
          <a:lstStyle/>
          <a:p>
            <a:r>
              <a:rPr lang="en-US" altLang="en-US">
                <a:solidFill>
                  <a:schemeClr val="tx1">
                    <a:lumMod val="50000"/>
                    <a:lumOff val="50000"/>
                  </a:schemeClr>
                </a:solidFill>
                <a:latin typeface="Arial" pitchFamily="34" charset="0"/>
                <a:cs typeface="Arial" pitchFamily="34" charset="0"/>
              </a:rPr>
              <a:t>© 2019 The MITRE Corporation. All rights reserved.</a:t>
            </a:r>
            <a:endParaRPr lang="en-US">
              <a:solidFill>
                <a:schemeClr val="tx1">
                  <a:lumMod val="50000"/>
                  <a:lumOff val="50000"/>
                </a:schemeClr>
              </a:solidFill>
              <a:latin typeface="Arial" pitchFamily="34" charset="0"/>
              <a:cs typeface="Arial" pitchFamily="34" charset="0"/>
            </a:endParaRPr>
          </a:p>
        </p:txBody>
      </p:sp>
      <p:pic>
        <p:nvPicPr>
          <p:cNvPr id="5" name="Picture 4">
            <a:extLst>
              <a:ext uri="{FF2B5EF4-FFF2-40B4-BE49-F238E27FC236}">
                <a16:creationId xmlns:a16="http://schemas.microsoft.com/office/drawing/2014/main" id="{C4390A6E-F815-45F1-AC98-9C88155EB55F}"/>
              </a:ext>
            </a:extLst>
          </p:cNvPr>
          <p:cNvPicPr>
            <a:picLocks noChangeAspect="1"/>
          </p:cNvPicPr>
          <p:nvPr/>
        </p:nvPicPr>
        <p:blipFill rotWithShape="1">
          <a:blip r:embed="rId2"/>
          <a:srcRect l="8008" t="18235" r="86526" b="75902"/>
          <a:stretch/>
        </p:blipFill>
        <p:spPr>
          <a:xfrm>
            <a:off x="185671" y="2880364"/>
            <a:ext cx="1098250" cy="625747"/>
          </a:xfrm>
          <a:prstGeom prst="rect">
            <a:avLst/>
          </a:prstGeom>
        </p:spPr>
      </p:pic>
      <p:pic>
        <p:nvPicPr>
          <p:cNvPr id="6" name="Picture 5">
            <a:extLst>
              <a:ext uri="{FF2B5EF4-FFF2-40B4-BE49-F238E27FC236}">
                <a16:creationId xmlns:a16="http://schemas.microsoft.com/office/drawing/2014/main" id="{3877FE77-E4DF-4BAD-9371-EF6993A79D5F}"/>
              </a:ext>
            </a:extLst>
          </p:cNvPr>
          <p:cNvPicPr>
            <a:picLocks noChangeAspect="1"/>
          </p:cNvPicPr>
          <p:nvPr/>
        </p:nvPicPr>
        <p:blipFill rotWithShape="1">
          <a:blip r:embed="rId3"/>
          <a:srcRect l="9661" t="23619" r="58559" b="59632"/>
          <a:stretch/>
        </p:blipFill>
        <p:spPr>
          <a:xfrm>
            <a:off x="4527634" y="2639632"/>
            <a:ext cx="5638349" cy="1578736"/>
          </a:xfrm>
          <a:prstGeom prst="rect">
            <a:avLst/>
          </a:prstGeom>
        </p:spPr>
      </p:pic>
      <p:sp>
        <p:nvSpPr>
          <p:cNvPr id="8" name="TextBox 7">
            <a:extLst>
              <a:ext uri="{FF2B5EF4-FFF2-40B4-BE49-F238E27FC236}">
                <a16:creationId xmlns:a16="http://schemas.microsoft.com/office/drawing/2014/main" id="{B856D093-55B2-498F-BD40-570DC1E92BF7}"/>
              </a:ext>
            </a:extLst>
          </p:cNvPr>
          <p:cNvSpPr txBox="1"/>
          <p:nvPr/>
        </p:nvSpPr>
        <p:spPr>
          <a:xfrm>
            <a:off x="1396603" y="2318712"/>
            <a:ext cx="2905667" cy="830997"/>
          </a:xfrm>
          <a:prstGeom prst="rect">
            <a:avLst/>
          </a:prstGeom>
          <a:noFill/>
        </p:spPr>
        <p:txBody>
          <a:bodyPr wrap="none" rtlCol="0">
            <a:spAutoFit/>
          </a:bodyPr>
          <a:lstStyle/>
          <a:p>
            <a:pPr algn="ctr"/>
            <a:r>
              <a:rPr lang="en-US" sz="2400" i="1"/>
              <a:t>parse</a:t>
            </a:r>
          </a:p>
          <a:p>
            <a:pPr algn="ctr"/>
            <a:r>
              <a:rPr lang="en-US" sz="2400"/>
              <a:t>dfdl:encoding="utf-8"</a:t>
            </a:r>
          </a:p>
        </p:txBody>
      </p:sp>
      <p:cxnSp>
        <p:nvCxnSpPr>
          <p:cNvPr id="10" name="Straight Arrow Connector 9">
            <a:extLst>
              <a:ext uri="{FF2B5EF4-FFF2-40B4-BE49-F238E27FC236}">
                <a16:creationId xmlns:a16="http://schemas.microsoft.com/office/drawing/2014/main" id="{D3C6B2D7-6B41-4F90-A7BF-3F8608DFF4D4}"/>
              </a:ext>
            </a:extLst>
          </p:cNvPr>
          <p:cNvCxnSpPr>
            <a:cxnSpLocks/>
          </p:cNvCxnSpPr>
          <p:nvPr/>
        </p:nvCxnSpPr>
        <p:spPr>
          <a:xfrm flipV="1">
            <a:off x="1283921" y="3193344"/>
            <a:ext cx="3130417" cy="0"/>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1" name="Straight Arrow Connector 10">
            <a:extLst>
              <a:ext uri="{FF2B5EF4-FFF2-40B4-BE49-F238E27FC236}">
                <a16:creationId xmlns:a16="http://schemas.microsoft.com/office/drawing/2014/main" id="{42EAD36E-B1A9-4BE8-9EA1-466DA507BE6E}"/>
              </a:ext>
            </a:extLst>
          </p:cNvPr>
          <p:cNvCxnSpPr>
            <a:cxnSpLocks/>
          </p:cNvCxnSpPr>
          <p:nvPr/>
        </p:nvCxnSpPr>
        <p:spPr>
          <a:xfrm flipH="1">
            <a:off x="5760229" y="4131859"/>
            <a:ext cx="2" cy="1206854"/>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4" name="TextBox 13">
            <a:extLst>
              <a:ext uri="{FF2B5EF4-FFF2-40B4-BE49-F238E27FC236}">
                <a16:creationId xmlns:a16="http://schemas.microsoft.com/office/drawing/2014/main" id="{5D0DC327-C666-44FA-9107-FE4B38BA4B72}"/>
              </a:ext>
            </a:extLst>
          </p:cNvPr>
          <p:cNvSpPr txBox="1"/>
          <p:nvPr/>
        </p:nvSpPr>
        <p:spPr>
          <a:xfrm>
            <a:off x="5850378" y="4390956"/>
            <a:ext cx="2727670" cy="461665"/>
          </a:xfrm>
          <a:prstGeom prst="rect">
            <a:avLst/>
          </a:prstGeom>
          <a:noFill/>
        </p:spPr>
        <p:txBody>
          <a:bodyPr wrap="none" rtlCol="0">
            <a:spAutoFit/>
          </a:bodyPr>
          <a:lstStyle/>
          <a:p>
            <a:r>
              <a:rPr lang="en-US" sz="2400" i="1">
                <a:highlight>
                  <a:srgbClr val="FFFF00"/>
                </a:highlight>
              </a:rPr>
              <a:t>unparse </a:t>
            </a:r>
            <a:r>
              <a:rPr lang="it-IT" sz="2400" i="1">
                <a:highlight>
                  <a:srgbClr val="FFFF00"/>
                </a:highlight>
              </a:rPr>
              <a:t>-I scala-xml </a:t>
            </a:r>
            <a:endParaRPr lang="en-US" sz="2400" i="1">
              <a:highlight>
                <a:srgbClr val="FFFF00"/>
              </a:highlight>
            </a:endParaRPr>
          </a:p>
        </p:txBody>
      </p:sp>
      <p:pic>
        <p:nvPicPr>
          <p:cNvPr id="12" name="Picture 11">
            <a:extLst>
              <a:ext uri="{FF2B5EF4-FFF2-40B4-BE49-F238E27FC236}">
                <a16:creationId xmlns:a16="http://schemas.microsoft.com/office/drawing/2014/main" id="{BD2434D7-7F41-4165-864A-B8641B0B2312}"/>
              </a:ext>
            </a:extLst>
          </p:cNvPr>
          <p:cNvPicPr>
            <a:picLocks noChangeAspect="1"/>
          </p:cNvPicPr>
          <p:nvPr/>
        </p:nvPicPr>
        <p:blipFill rotWithShape="1">
          <a:blip r:embed="rId2"/>
          <a:srcRect l="8008" t="18235" r="86526" b="75902"/>
          <a:stretch/>
        </p:blipFill>
        <p:spPr>
          <a:xfrm>
            <a:off x="5180615" y="5338713"/>
            <a:ext cx="1098250" cy="625747"/>
          </a:xfrm>
          <a:prstGeom prst="rect">
            <a:avLst/>
          </a:prstGeom>
        </p:spPr>
      </p:pic>
    </p:spTree>
    <p:extLst>
      <p:ext uri="{BB962C8B-B14F-4D97-AF65-F5344CB8AC3E}">
        <p14:creationId xmlns:p14="http://schemas.microsoft.com/office/powerpoint/2010/main" val="1435128492"/>
      </p:ext>
    </p:extLst>
  </p:cSld>
  <p:clrMapOvr>
    <a:masterClrMapping/>
  </p:clrMapOvr>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E1A768-0D4C-46B7-B579-D427381B1045}"/>
              </a:ext>
            </a:extLst>
          </p:cNvPr>
          <p:cNvSpPr>
            <a:spLocks noGrp="1"/>
          </p:cNvSpPr>
          <p:nvPr>
            <p:ph type="title"/>
          </p:nvPr>
        </p:nvSpPr>
        <p:spPr/>
        <p:txBody>
          <a:bodyPr/>
          <a:lstStyle/>
          <a:p>
            <a:r>
              <a:rPr lang="en-US"/>
              <a:t>Legal values for dfdl:encoding</a:t>
            </a:r>
          </a:p>
        </p:txBody>
      </p:sp>
      <p:sp>
        <p:nvSpPr>
          <p:cNvPr id="4" name="Footer Placeholder 3">
            <a:extLst>
              <a:ext uri="{FF2B5EF4-FFF2-40B4-BE49-F238E27FC236}">
                <a16:creationId xmlns:a16="http://schemas.microsoft.com/office/drawing/2014/main" id="{3B69B9EF-241B-40BD-A4BE-4DA5A7198CB1}"/>
              </a:ext>
            </a:extLst>
          </p:cNvPr>
          <p:cNvSpPr>
            <a:spLocks noGrp="1"/>
          </p:cNvSpPr>
          <p:nvPr>
            <p:ph type="ftr" sz="quarter" idx="11"/>
          </p:nvPr>
        </p:nvSpPr>
        <p:spPr/>
        <p:txBody>
          <a:bodyPr/>
          <a:lstStyle/>
          <a:p>
            <a:r>
              <a:rPr lang="en-US" altLang="en-US">
                <a:solidFill>
                  <a:schemeClr val="tx1">
                    <a:lumMod val="50000"/>
                    <a:lumOff val="50000"/>
                  </a:schemeClr>
                </a:solidFill>
                <a:latin typeface="Arial" pitchFamily="34" charset="0"/>
                <a:cs typeface="Arial" pitchFamily="34" charset="0"/>
              </a:rPr>
              <a:t>© 2019 The MITRE Corporation. All rights reserved.</a:t>
            </a:r>
            <a:endParaRPr lang="en-US">
              <a:solidFill>
                <a:schemeClr val="tx1">
                  <a:lumMod val="50000"/>
                  <a:lumOff val="50000"/>
                </a:schemeClr>
              </a:solidFill>
              <a:latin typeface="Arial" pitchFamily="34" charset="0"/>
              <a:cs typeface="Arial" pitchFamily="34" charset="0"/>
            </a:endParaRPr>
          </a:p>
        </p:txBody>
      </p:sp>
      <p:sp>
        <p:nvSpPr>
          <p:cNvPr id="5" name="TextBox 4">
            <a:extLst>
              <a:ext uri="{FF2B5EF4-FFF2-40B4-BE49-F238E27FC236}">
                <a16:creationId xmlns:a16="http://schemas.microsoft.com/office/drawing/2014/main" id="{1548F444-2B10-4B83-A5ED-6D643F3DF1FC}"/>
              </a:ext>
            </a:extLst>
          </p:cNvPr>
          <p:cNvSpPr txBox="1"/>
          <p:nvPr/>
        </p:nvSpPr>
        <p:spPr>
          <a:xfrm>
            <a:off x="914399" y="2270963"/>
            <a:ext cx="9755812" cy="461665"/>
          </a:xfrm>
          <a:prstGeom prst="rect">
            <a:avLst/>
          </a:prstGeom>
          <a:noFill/>
        </p:spPr>
        <p:txBody>
          <a:bodyPr wrap="none" rtlCol="0">
            <a:spAutoFit/>
          </a:bodyPr>
          <a:lstStyle/>
          <a:p>
            <a:r>
              <a:rPr lang="en-US" sz="2400"/>
              <a:t>dfdl:encoding="UTF-8 | UTF-16 | UTF-16BE | UTF-16LE | ASCII | ISO-8859-1"</a:t>
            </a:r>
          </a:p>
        </p:txBody>
      </p:sp>
      <p:sp>
        <p:nvSpPr>
          <p:cNvPr id="8" name="TextBox 7">
            <a:extLst>
              <a:ext uri="{FF2B5EF4-FFF2-40B4-BE49-F238E27FC236}">
                <a16:creationId xmlns:a16="http://schemas.microsoft.com/office/drawing/2014/main" id="{57F4C667-F3AA-49CA-B041-6D8EA105A546}"/>
              </a:ext>
            </a:extLst>
          </p:cNvPr>
          <p:cNvSpPr txBox="1"/>
          <p:nvPr/>
        </p:nvSpPr>
        <p:spPr>
          <a:xfrm>
            <a:off x="914399" y="3198167"/>
            <a:ext cx="7710316" cy="1569660"/>
          </a:xfrm>
          <a:prstGeom prst="rect">
            <a:avLst/>
          </a:prstGeom>
          <a:noFill/>
        </p:spPr>
        <p:txBody>
          <a:bodyPr wrap="none" rtlCol="0">
            <a:spAutoFit/>
          </a:bodyPr>
          <a:lstStyle/>
          <a:p>
            <a:r>
              <a:rPr lang="en-US" sz="2400"/>
              <a:t>Upper- and lower-case are equivalent. These are equivalent:</a:t>
            </a:r>
          </a:p>
          <a:p>
            <a:endParaRPr lang="en-US" sz="2400"/>
          </a:p>
          <a:p>
            <a:r>
              <a:rPr lang="en-US" sz="2400"/>
              <a:t>	dfdl:encoding="UTF-8"</a:t>
            </a:r>
          </a:p>
          <a:p>
            <a:r>
              <a:rPr lang="en-US" sz="2400"/>
              <a:t>	dfdl:encoding="utf-8"</a:t>
            </a:r>
          </a:p>
        </p:txBody>
      </p:sp>
    </p:spTree>
    <p:extLst>
      <p:ext uri="{BB962C8B-B14F-4D97-AF65-F5344CB8AC3E}">
        <p14:creationId xmlns:p14="http://schemas.microsoft.com/office/powerpoint/2010/main" val="4092622310"/>
      </p:ext>
    </p:extLst>
  </p:cSld>
  <p:clrMapOvr>
    <a:masterClrMapping/>
  </p:clrMapOvr>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DAE72073-683D-4785-AF50-D199DB629071}"/>
              </a:ext>
            </a:extLst>
          </p:cNvPr>
          <p:cNvSpPr>
            <a:spLocks noGrp="1"/>
          </p:cNvSpPr>
          <p:nvPr>
            <p:ph type="ctrTitle" sz="quarter"/>
          </p:nvPr>
        </p:nvSpPr>
        <p:spPr/>
        <p:txBody>
          <a:bodyPr/>
          <a:lstStyle/>
          <a:p>
            <a:r>
              <a:rPr lang="en-US"/>
              <a:t>dfdl:separator</a:t>
            </a:r>
          </a:p>
        </p:txBody>
      </p:sp>
      <p:sp>
        <p:nvSpPr>
          <p:cNvPr id="4" name="Footer Placeholder 3">
            <a:extLst>
              <a:ext uri="{FF2B5EF4-FFF2-40B4-BE49-F238E27FC236}">
                <a16:creationId xmlns:a16="http://schemas.microsoft.com/office/drawing/2014/main" id="{D8E173A0-C293-4D88-8AED-8A71970B8A01}"/>
              </a:ext>
            </a:extLst>
          </p:cNvPr>
          <p:cNvSpPr>
            <a:spLocks noGrp="1"/>
          </p:cNvSpPr>
          <p:nvPr>
            <p:ph type="ftr" sz="quarter" idx="4294967295"/>
          </p:nvPr>
        </p:nvSpPr>
        <p:spPr>
          <a:xfrm>
            <a:off x="0" y="6521450"/>
            <a:ext cx="7537450" cy="239713"/>
          </a:xfrm>
        </p:spPr>
        <p:txBody>
          <a:bodyPr/>
          <a:lstStyle/>
          <a:p>
            <a:r>
              <a:rPr lang="en-US" altLang="en-US">
                <a:solidFill>
                  <a:schemeClr val="tx1">
                    <a:lumMod val="50000"/>
                    <a:lumOff val="50000"/>
                  </a:schemeClr>
                </a:solidFill>
                <a:latin typeface="Arial" pitchFamily="34" charset="0"/>
                <a:cs typeface="Arial" pitchFamily="34" charset="0"/>
              </a:rPr>
              <a:t>© 2019 The MITRE Corporation. All rights reserved.</a:t>
            </a:r>
            <a:endParaRPr lang="en-US">
              <a:solidFill>
                <a:schemeClr val="tx1">
                  <a:lumMod val="50000"/>
                  <a:lumOff val="50000"/>
                </a:schemeClr>
              </a:solidFill>
              <a:latin typeface="Arial" pitchFamily="34" charset="0"/>
              <a:cs typeface="Arial" pitchFamily="34" charset="0"/>
            </a:endParaRPr>
          </a:p>
        </p:txBody>
      </p:sp>
    </p:spTree>
    <p:extLst>
      <p:ext uri="{BB962C8B-B14F-4D97-AF65-F5344CB8AC3E}">
        <p14:creationId xmlns:p14="http://schemas.microsoft.com/office/powerpoint/2010/main" val="3472286633"/>
      </p:ext>
    </p:extLst>
  </p:cSld>
  <p:clrMapOvr>
    <a:masterClrMapping/>
  </p:clrMapOvr>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343D7786-D631-4AED-AF63-EDAD9C80C90E}"/>
              </a:ext>
            </a:extLst>
          </p:cNvPr>
          <p:cNvSpPr>
            <a:spLocks noGrp="1"/>
          </p:cNvSpPr>
          <p:nvPr>
            <p:ph type="title"/>
          </p:nvPr>
        </p:nvSpPr>
        <p:spPr/>
        <p:txBody>
          <a:bodyPr/>
          <a:lstStyle/>
          <a:p>
            <a:r>
              <a:rPr lang="en-US"/>
              <a:t>Example</a:t>
            </a:r>
          </a:p>
        </p:txBody>
      </p:sp>
      <p:sp>
        <p:nvSpPr>
          <p:cNvPr id="4" name="Content Placeholder 3">
            <a:extLst>
              <a:ext uri="{FF2B5EF4-FFF2-40B4-BE49-F238E27FC236}">
                <a16:creationId xmlns:a16="http://schemas.microsoft.com/office/drawing/2014/main" id="{7ED2105F-8854-40D2-BE8F-21EA9B26E16F}"/>
              </a:ext>
            </a:extLst>
          </p:cNvPr>
          <p:cNvSpPr>
            <a:spLocks noGrp="1"/>
          </p:cNvSpPr>
          <p:nvPr>
            <p:ph idx="1"/>
          </p:nvPr>
        </p:nvSpPr>
        <p:spPr>
          <a:xfrm>
            <a:off x="616449" y="1371601"/>
            <a:ext cx="11236720" cy="1046135"/>
          </a:xfrm>
        </p:spPr>
        <p:txBody>
          <a:bodyPr/>
          <a:lstStyle/>
          <a:p>
            <a:r>
              <a:rPr lang="en-US"/>
              <a:t>The input file contains a list of integers. The integers are separated by various delimiters: new line, comma, whitespace, and dollar sign.</a:t>
            </a:r>
          </a:p>
        </p:txBody>
      </p:sp>
      <p:sp>
        <p:nvSpPr>
          <p:cNvPr id="5" name="Rectangle 4">
            <a:extLst>
              <a:ext uri="{FF2B5EF4-FFF2-40B4-BE49-F238E27FC236}">
                <a16:creationId xmlns:a16="http://schemas.microsoft.com/office/drawing/2014/main" id="{7B307894-C9F1-4149-BAD3-D37252FC2FDD}"/>
              </a:ext>
            </a:extLst>
          </p:cNvPr>
          <p:cNvSpPr/>
          <p:nvPr/>
        </p:nvSpPr>
        <p:spPr>
          <a:xfrm>
            <a:off x="1637655" y="2988607"/>
            <a:ext cx="1183037" cy="2308324"/>
          </a:xfrm>
          <a:prstGeom prst="rect">
            <a:avLst/>
          </a:prstGeom>
          <a:ln>
            <a:solidFill>
              <a:schemeClr val="bg1">
                <a:lumMod val="65000"/>
              </a:schemeClr>
            </a:solidFill>
          </a:ln>
        </p:spPr>
        <p:txBody>
          <a:bodyPr wrap="square">
            <a:spAutoFit/>
          </a:bodyPr>
          <a:lstStyle/>
          <a:p>
            <a:r>
              <a:rPr lang="en-US" sz="2400">
                <a:solidFill>
                  <a:srgbClr val="000000"/>
                </a:solidFill>
                <a:highlight>
                  <a:srgbClr val="FFFFFF"/>
                </a:highlight>
              </a:rPr>
              <a:t>1</a:t>
            </a:r>
            <a:br>
              <a:rPr lang="en-US" sz="2400">
                <a:solidFill>
                  <a:srgbClr val="000000"/>
                </a:solidFill>
                <a:highlight>
                  <a:srgbClr val="FFFFFF"/>
                </a:highlight>
              </a:rPr>
            </a:br>
            <a:r>
              <a:rPr lang="en-US" sz="2400">
                <a:solidFill>
                  <a:srgbClr val="000000"/>
                </a:solidFill>
                <a:highlight>
                  <a:srgbClr val="FFFFFF"/>
                </a:highlight>
              </a:rPr>
              <a:t>2</a:t>
            </a:r>
            <a:br>
              <a:rPr lang="en-US" sz="2400">
                <a:solidFill>
                  <a:srgbClr val="000000"/>
                </a:solidFill>
                <a:highlight>
                  <a:srgbClr val="FFFFFF"/>
                </a:highlight>
              </a:rPr>
            </a:br>
            <a:r>
              <a:rPr lang="en-US" sz="2400">
                <a:solidFill>
                  <a:srgbClr val="000000"/>
                </a:solidFill>
                <a:highlight>
                  <a:srgbClr val="FFFFFF"/>
                </a:highlight>
              </a:rPr>
              <a:t>3,4,5</a:t>
            </a:r>
            <a:br>
              <a:rPr lang="en-US" sz="2400">
                <a:solidFill>
                  <a:srgbClr val="000000"/>
                </a:solidFill>
                <a:highlight>
                  <a:srgbClr val="FFFFFF"/>
                </a:highlight>
              </a:rPr>
            </a:br>
            <a:br>
              <a:rPr lang="en-US" sz="2400">
                <a:solidFill>
                  <a:srgbClr val="000000"/>
                </a:solidFill>
                <a:highlight>
                  <a:srgbClr val="FFFFFF"/>
                </a:highlight>
              </a:rPr>
            </a:br>
            <a:r>
              <a:rPr lang="en-US" sz="2400">
                <a:solidFill>
                  <a:srgbClr val="000000"/>
                </a:solidFill>
                <a:highlight>
                  <a:srgbClr val="FFFFFF"/>
                </a:highlight>
              </a:rPr>
              <a:t>    </a:t>
            </a:r>
            <a:br>
              <a:rPr lang="en-US" sz="2400">
                <a:solidFill>
                  <a:srgbClr val="000000"/>
                </a:solidFill>
                <a:highlight>
                  <a:srgbClr val="FFFFFF"/>
                </a:highlight>
              </a:rPr>
            </a:br>
            <a:r>
              <a:rPr lang="en-US" sz="2400">
                <a:solidFill>
                  <a:srgbClr val="000000"/>
                </a:solidFill>
                <a:highlight>
                  <a:srgbClr val="FFFFFF"/>
                </a:highlight>
              </a:rPr>
              <a:t>6$7$8</a:t>
            </a:r>
          </a:p>
        </p:txBody>
      </p:sp>
      <p:cxnSp>
        <p:nvCxnSpPr>
          <p:cNvPr id="7" name="Straight Arrow Connector 6">
            <a:extLst>
              <a:ext uri="{FF2B5EF4-FFF2-40B4-BE49-F238E27FC236}">
                <a16:creationId xmlns:a16="http://schemas.microsoft.com/office/drawing/2014/main" id="{15CEC55F-4ABB-422E-9119-8B5BC9AE935B}"/>
              </a:ext>
            </a:extLst>
          </p:cNvPr>
          <p:cNvCxnSpPr>
            <a:cxnSpLocks/>
            <a:stCxn id="5" idx="3"/>
          </p:cNvCxnSpPr>
          <p:nvPr/>
        </p:nvCxnSpPr>
        <p:spPr>
          <a:xfrm>
            <a:off x="2820692" y="4142769"/>
            <a:ext cx="1348871" cy="0"/>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sp>
        <p:nvSpPr>
          <p:cNvPr id="8" name="TextBox 7">
            <a:extLst>
              <a:ext uri="{FF2B5EF4-FFF2-40B4-BE49-F238E27FC236}">
                <a16:creationId xmlns:a16="http://schemas.microsoft.com/office/drawing/2014/main" id="{2A13363A-8677-4992-99A7-7A2408654D68}"/>
              </a:ext>
            </a:extLst>
          </p:cNvPr>
          <p:cNvSpPr txBox="1"/>
          <p:nvPr/>
        </p:nvSpPr>
        <p:spPr>
          <a:xfrm>
            <a:off x="3145897" y="3754064"/>
            <a:ext cx="698461" cy="369332"/>
          </a:xfrm>
          <a:prstGeom prst="rect">
            <a:avLst/>
          </a:prstGeom>
          <a:noFill/>
        </p:spPr>
        <p:txBody>
          <a:bodyPr wrap="none" rtlCol="0">
            <a:spAutoFit/>
          </a:bodyPr>
          <a:lstStyle/>
          <a:p>
            <a:r>
              <a:rPr lang="en-US" i="1"/>
              <a:t>parse</a:t>
            </a:r>
          </a:p>
        </p:txBody>
      </p:sp>
      <p:sp>
        <p:nvSpPr>
          <p:cNvPr id="9" name="Rectangle 8">
            <a:extLst>
              <a:ext uri="{FF2B5EF4-FFF2-40B4-BE49-F238E27FC236}">
                <a16:creationId xmlns:a16="http://schemas.microsoft.com/office/drawing/2014/main" id="{D707D42C-8DA1-466A-96D1-31426F96A938}"/>
              </a:ext>
            </a:extLst>
          </p:cNvPr>
          <p:cNvSpPr/>
          <p:nvPr/>
        </p:nvSpPr>
        <p:spPr>
          <a:xfrm>
            <a:off x="4169563" y="2437109"/>
            <a:ext cx="3430292" cy="3785652"/>
          </a:xfrm>
          <a:prstGeom prst="rect">
            <a:avLst/>
          </a:prstGeom>
          <a:ln>
            <a:solidFill>
              <a:schemeClr val="bg1">
                <a:lumMod val="65000"/>
              </a:schemeClr>
            </a:solidFill>
          </a:ln>
        </p:spPr>
        <p:txBody>
          <a:bodyPr wrap="square">
            <a:spAutoFit/>
          </a:bodyPr>
          <a:lstStyle/>
          <a:p>
            <a:r>
              <a:rPr lang="en-US" sz="2400">
                <a:solidFill>
                  <a:srgbClr val="000096"/>
                </a:solidFill>
                <a:highlight>
                  <a:srgbClr val="FFFFFF"/>
                </a:highlight>
              </a:rPr>
              <a:t>&lt;input&gt;</a:t>
            </a:r>
            <a:br>
              <a:rPr lang="en-US" sz="2400">
                <a:solidFill>
                  <a:srgbClr val="000000"/>
                </a:solidFill>
                <a:highlight>
                  <a:srgbClr val="FFFFFF"/>
                </a:highlight>
              </a:rPr>
            </a:br>
            <a:r>
              <a:rPr lang="en-US" sz="2400">
                <a:solidFill>
                  <a:srgbClr val="000000"/>
                </a:solidFill>
                <a:highlight>
                  <a:srgbClr val="FFFFFF"/>
                </a:highlight>
              </a:rPr>
              <a:t>  </a:t>
            </a:r>
            <a:r>
              <a:rPr lang="en-US" sz="2400">
                <a:solidFill>
                  <a:srgbClr val="000096"/>
                </a:solidFill>
                <a:highlight>
                  <a:srgbClr val="FFFFFF"/>
                </a:highlight>
              </a:rPr>
              <a:t>&lt;number&gt;</a:t>
            </a:r>
            <a:r>
              <a:rPr lang="en-US" sz="2400">
                <a:solidFill>
                  <a:srgbClr val="000000"/>
                </a:solidFill>
                <a:highlight>
                  <a:srgbClr val="FFFFFF"/>
                </a:highlight>
              </a:rPr>
              <a:t>1</a:t>
            </a:r>
            <a:r>
              <a:rPr lang="en-US" sz="2400">
                <a:solidFill>
                  <a:srgbClr val="000096"/>
                </a:solidFill>
                <a:highlight>
                  <a:srgbClr val="FFFFFF"/>
                </a:highlight>
              </a:rPr>
              <a:t>&lt;/number&gt;</a:t>
            </a:r>
            <a:br>
              <a:rPr lang="en-US" sz="2400">
                <a:solidFill>
                  <a:srgbClr val="000000"/>
                </a:solidFill>
                <a:highlight>
                  <a:srgbClr val="FFFFFF"/>
                </a:highlight>
              </a:rPr>
            </a:br>
            <a:r>
              <a:rPr lang="en-US" sz="2400">
                <a:solidFill>
                  <a:srgbClr val="000000"/>
                </a:solidFill>
                <a:highlight>
                  <a:srgbClr val="FFFFFF"/>
                </a:highlight>
              </a:rPr>
              <a:t>  </a:t>
            </a:r>
            <a:r>
              <a:rPr lang="en-US" sz="2400">
                <a:solidFill>
                  <a:srgbClr val="000096"/>
                </a:solidFill>
                <a:highlight>
                  <a:srgbClr val="FFFFFF"/>
                </a:highlight>
              </a:rPr>
              <a:t>&lt;number&gt;</a:t>
            </a:r>
            <a:r>
              <a:rPr lang="en-US" sz="2400">
                <a:solidFill>
                  <a:srgbClr val="000000"/>
                </a:solidFill>
                <a:highlight>
                  <a:srgbClr val="FFFFFF"/>
                </a:highlight>
              </a:rPr>
              <a:t>2</a:t>
            </a:r>
            <a:r>
              <a:rPr lang="en-US" sz="2400">
                <a:solidFill>
                  <a:srgbClr val="000096"/>
                </a:solidFill>
                <a:highlight>
                  <a:srgbClr val="FFFFFF"/>
                </a:highlight>
              </a:rPr>
              <a:t>&lt;/number&gt;</a:t>
            </a:r>
            <a:br>
              <a:rPr lang="en-US" sz="2400">
                <a:solidFill>
                  <a:srgbClr val="000000"/>
                </a:solidFill>
                <a:highlight>
                  <a:srgbClr val="FFFFFF"/>
                </a:highlight>
              </a:rPr>
            </a:br>
            <a:r>
              <a:rPr lang="en-US" sz="2400">
                <a:solidFill>
                  <a:srgbClr val="000000"/>
                </a:solidFill>
                <a:highlight>
                  <a:srgbClr val="FFFFFF"/>
                </a:highlight>
              </a:rPr>
              <a:t>  </a:t>
            </a:r>
            <a:r>
              <a:rPr lang="en-US" sz="2400">
                <a:solidFill>
                  <a:srgbClr val="000096"/>
                </a:solidFill>
                <a:highlight>
                  <a:srgbClr val="FFFFFF"/>
                </a:highlight>
              </a:rPr>
              <a:t>&lt;number&gt;</a:t>
            </a:r>
            <a:r>
              <a:rPr lang="en-US" sz="2400">
                <a:solidFill>
                  <a:srgbClr val="000000"/>
                </a:solidFill>
                <a:highlight>
                  <a:srgbClr val="FFFFFF"/>
                </a:highlight>
              </a:rPr>
              <a:t>3</a:t>
            </a:r>
            <a:r>
              <a:rPr lang="en-US" sz="2400">
                <a:solidFill>
                  <a:srgbClr val="000096"/>
                </a:solidFill>
                <a:highlight>
                  <a:srgbClr val="FFFFFF"/>
                </a:highlight>
              </a:rPr>
              <a:t>&lt;/number&gt;</a:t>
            </a:r>
            <a:br>
              <a:rPr lang="en-US" sz="2400">
                <a:solidFill>
                  <a:srgbClr val="000000"/>
                </a:solidFill>
                <a:highlight>
                  <a:srgbClr val="FFFFFF"/>
                </a:highlight>
              </a:rPr>
            </a:br>
            <a:r>
              <a:rPr lang="en-US" sz="2400">
                <a:solidFill>
                  <a:srgbClr val="000000"/>
                </a:solidFill>
                <a:highlight>
                  <a:srgbClr val="FFFFFF"/>
                </a:highlight>
              </a:rPr>
              <a:t>  </a:t>
            </a:r>
            <a:r>
              <a:rPr lang="en-US" sz="2400">
                <a:solidFill>
                  <a:srgbClr val="000096"/>
                </a:solidFill>
                <a:highlight>
                  <a:srgbClr val="FFFFFF"/>
                </a:highlight>
              </a:rPr>
              <a:t>&lt;number&gt;</a:t>
            </a:r>
            <a:r>
              <a:rPr lang="en-US" sz="2400">
                <a:solidFill>
                  <a:srgbClr val="000000"/>
                </a:solidFill>
                <a:highlight>
                  <a:srgbClr val="FFFFFF"/>
                </a:highlight>
              </a:rPr>
              <a:t>4</a:t>
            </a:r>
            <a:r>
              <a:rPr lang="en-US" sz="2400">
                <a:solidFill>
                  <a:srgbClr val="000096"/>
                </a:solidFill>
                <a:highlight>
                  <a:srgbClr val="FFFFFF"/>
                </a:highlight>
              </a:rPr>
              <a:t>&lt;/number&gt;</a:t>
            </a:r>
            <a:br>
              <a:rPr lang="en-US" sz="2400">
                <a:solidFill>
                  <a:srgbClr val="000000"/>
                </a:solidFill>
                <a:highlight>
                  <a:srgbClr val="FFFFFF"/>
                </a:highlight>
              </a:rPr>
            </a:br>
            <a:r>
              <a:rPr lang="en-US" sz="2400">
                <a:solidFill>
                  <a:srgbClr val="000000"/>
                </a:solidFill>
                <a:highlight>
                  <a:srgbClr val="FFFFFF"/>
                </a:highlight>
              </a:rPr>
              <a:t>  </a:t>
            </a:r>
            <a:r>
              <a:rPr lang="en-US" sz="2400">
                <a:solidFill>
                  <a:srgbClr val="000096"/>
                </a:solidFill>
                <a:highlight>
                  <a:srgbClr val="FFFFFF"/>
                </a:highlight>
              </a:rPr>
              <a:t>&lt;number&gt;</a:t>
            </a:r>
            <a:r>
              <a:rPr lang="en-US" sz="2400">
                <a:solidFill>
                  <a:srgbClr val="000000"/>
                </a:solidFill>
                <a:highlight>
                  <a:srgbClr val="FFFFFF"/>
                </a:highlight>
              </a:rPr>
              <a:t>5</a:t>
            </a:r>
            <a:r>
              <a:rPr lang="en-US" sz="2400">
                <a:solidFill>
                  <a:srgbClr val="000096"/>
                </a:solidFill>
                <a:highlight>
                  <a:srgbClr val="FFFFFF"/>
                </a:highlight>
              </a:rPr>
              <a:t>&lt;/number&gt;</a:t>
            </a:r>
            <a:br>
              <a:rPr lang="en-US" sz="2400">
                <a:solidFill>
                  <a:srgbClr val="000000"/>
                </a:solidFill>
                <a:highlight>
                  <a:srgbClr val="FFFFFF"/>
                </a:highlight>
              </a:rPr>
            </a:br>
            <a:r>
              <a:rPr lang="en-US" sz="2400">
                <a:solidFill>
                  <a:srgbClr val="000000"/>
                </a:solidFill>
                <a:highlight>
                  <a:srgbClr val="FFFFFF"/>
                </a:highlight>
              </a:rPr>
              <a:t>  </a:t>
            </a:r>
            <a:r>
              <a:rPr lang="en-US" sz="2400">
                <a:solidFill>
                  <a:srgbClr val="000096"/>
                </a:solidFill>
                <a:highlight>
                  <a:srgbClr val="FFFFFF"/>
                </a:highlight>
              </a:rPr>
              <a:t>&lt;number&gt;</a:t>
            </a:r>
            <a:r>
              <a:rPr lang="en-US" sz="2400">
                <a:solidFill>
                  <a:srgbClr val="000000"/>
                </a:solidFill>
                <a:highlight>
                  <a:srgbClr val="FFFFFF"/>
                </a:highlight>
              </a:rPr>
              <a:t>6</a:t>
            </a:r>
            <a:r>
              <a:rPr lang="en-US" sz="2400">
                <a:solidFill>
                  <a:srgbClr val="000096"/>
                </a:solidFill>
                <a:highlight>
                  <a:srgbClr val="FFFFFF"/>
                </a:highlight>
              </a:rPr>
              <a:t>&lt;/number&gt;</a:t>
            </a:r>
            <a:br>
              <a:rPr lang="en-US" sz="2400">
                <a:solidFill>
                  <a:srgbClr val="000000"/>
                </a:solidFill>
                <a:highlight>
                  <a:srgbClr val="FFFFFF"/>
                </a:highlight>
              </a:rPr>
            </a:br>
            <a:r>
              <a:rPr lang="en-US" sz="2400">
                <a:solidFill>
                  <a:srgbClr val="000000"/>
                </a:solidFill>
                <a:highlight>
                  <a:srgbClr val="FFFFFF"/>
                </a:highlight>
              </a:rPr>
              <a:t>  </a:t>
            </a:r>
            <a:r>
              <a:rPr lang="en-US" sz="2400">
                <a:solidFill>
                  <a:srgbClr val="000096"/>
                </a:solidFill>
                <a:highlight>
                  <a:srgbClr val="FFFFFF"/>
                </a:highlight>
              </a:rPr>
              <a:t>&lt;number&gt;</a:t>
            </a:r>
            <a:r>
              <a:rPr lang="en-US" sz="2400">
                <a:solidFill>
                  <a:srgbClr val="000000"/>
                </a:solidFill>
                <a:highlight>
                  <a:srgbClr val="FFFFFF"/>
                </a:highlight>
              </a:rPr>
              <a:t>7</a:t>
            </a:r>
            <a:r>
              <a:rPr lang="en-US" sz="2400">
                <a:solidFill>
                  <a:srgbClr val="000096"/>
                </a:solidFill>
                <a:highlight>
                  <a:srgbClr val="FFFFFF"/>
                </a:highlight>
              </a:rPr>
              <a:t>&lt;/number&gt;</a:t>
            </a:r>
            <a:br>
              <a:rPr lang="en-US" sz="2400">
                <a:solidFill>
                  <a:srgbClr val="000000"/>
                </a:solidFill>
                <a:highlight>
                  <a:srgbClr val="FFFFFF"/>
                </a:highlight>
              </a:rPr>
            </a:br>
            <a:r>
              <a:rPr lang="en-US" sz="2400">
                <a:solidFill>
                  <a:srgbClr val="000000"/>
                </a:solidFill>
                <a:highlight>
                  <a:srgbClr val="FFFFFF"/>
                </a:highlight>
              </a:rPr>
              <a:t>  </a:t>
            </a:r>
            <a:r>
              <a:rPr lang="en-US" sz="2400">
                <a:solidFill>
                  <a:srgbClr val="000096"/>
                </a:solidFill>
                <a:highlight>
                  <a:srgbClr val="FFFFFF"/>
                </a:highlight>
              </a:rPr>
              <a:t>&lt;number&gt;</a:t>
            </a:r>
            <a:r>
              <a:rPr lang="en-US" sz="2400">
                <a:solidFill>
                  <a:srgbClr val="000000"/>
                </a:solidFill>
                <a:highlight>
                  <a:srgbClr val="FFFFFF"/>
                </a:highlight>
              </a:rPr>
              <a:t>8</a:t>
            </a:r>
            <a:r>
              <a:rPr lang="en-US" sz="2400">
                <a:solidFill>
                  <a:srgbClr val="000096"/>
                </a:solidFill>
                <a:highlight>
                  <a:srgbClr val="FFFFFF"/>
                </a:highlight>
              </a:rPr>
              <a:t>&lt;/number&gt;</a:t>
            </a:r>
            <a:br>
              <a:rPr lang="en-US" sz="2400">
                <a:solidFill>
                  <a:srgbClr val="000000"/>
                </a:solidFill>
                <a:highlight>
                  <a:srgbClr val="FFFFFF"/>
                </a:highlight>
              </a:rPr>
            </a:br>
            <a:r>
              <a:rPr lang="en-US" sz="2400">
                <a:solidFill>
                  <a:srgbClr val="000096"/>
                </a:solidFill>
                <a:highlight>
                  <a:srgbClr val="FFFFFF"/>
                </a:highlight>
              </a:rPr>
              <a:t>&lt;/input&gt;</a:t>
            </a:r>
          </a:p>
        </p:txBody>
      </p:sp>
    </p:spTree>
    <p:extLst>
      <p:ext uri="{BB962C8B-B14F-4D97-AF65-F5344CB8AC3E}">
        <p14:creationId xmlns:p14="http://schemas.microsoft.com/office/powerpoint/2010/main" val="499554516"/>
      </p:ext>
    </p:extLst>
  </p:cSld>
  <p:clrMapOvr>
    <a:masterClrMapping/>
  </p:clrMapOvr>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79E872-59BE-4DEF-A7F9-A04020989004}"/>
              </a:ext>
            </a:extLst>
          </p:cNvPr>
          <p:cNvSpPr>
            <a:spLocks noGrp="1"/>
          </p:cNvSpPr>
          <p:nvPr>
            <p:ph type="title"/>
          </p:nvPr>
        </p:nvSpPr>
        <p:spPr/>
        <p:txBody>
          <a:bodyPr/>
          <a:lstStyle/>
          <a:p>
            <a:r>
              <a:rPr lang="en-US"/>
              <a:t>The value of dfdl:separator is a whitespace-separated list of characters</a:t>
            </a:r>
          </a:p>
        </p:txBody>
      </p:sp>
      <p:sp>
        <p:nvSpPr>
          <p:cNvPr id="4" name="Footer Placeholder 3">
            <a:extLst>
              <a:ext uri="{FF2B5EF4-FFF2-40B4-BE49-F238E27FC236}">
                <a16:creationId xmlns:a16="http://schemas.microsoft.com/office/drawing/2014/main" id="{B9DE0D2E-5A63-4E0F-B96F-029106FE291B}"/>
              </a:ext>
            </a:extLst>
          </p:cNvPr>
          <p:cNvSpPr>
            <a:spLocks noGrp="1"/>
          </p:cNvSpPr>
          <p:nvPr>
            <p:ph type="ftr" sz="quarter" idx="11"/>
          </p:nvPr>
        </p:nvSpPr>
        <p:spPr/>
        <p:txBody>
          <a:bodyPr/>
          <a:lstStyle/>
          <a:p>
            <a:r>
              <a:rPr lang="en-US" altLang="en-US">
                <a:solidFill>
                  <a:schemeClr val="tx1">
                    <a:lumMod val="50000"/>
                    <a:lumOff val="50000"/>
                  </a:schemeClr>
                </a:solidFill>
                <a:latin typeface="Arial" pitchFamily="34" charset="0"/>
                <a:cs typeface="Arial" pitchFamily="34" charset="0"/>
              </a:rPr>
              <a:t>© 2019 The MITRE Corporation. All rights reserved.</a:t>
            </a:r>
            <a:endParaRPr lang="en-US">
              <a:solidFill>
                <a:schemeClr val="tx1">
                  <a:lumMod val="50000"/>
                  <a:lumOff val="50000"/>
                </a:schemeClr>
              </a:solidFill>
              <a:latin typeface="Arial" pitchFamily="34" charset="0"/>
              <a:cs typeface="Arial" pitchFamily="34" charset="0"/>
            </a:endParaRPr>
          </a:p>
        </p:txBody>
      </p:sp>
      <p:sp>
        <p:nvSpPr>
          <p:cNvPr id="5" name="Rectangle 4">
            <a:extLst>
              <a:ext uri="{FF2B5EF4-FFF2-40B4-BE49-F238E27FC236}">
                <a16:creationId xmlns:a16="http://schemas.microsoft.com/office/drawing/2014/main" id="{B41B9A2C-5DFB-4AD3-81DB-F04AADD7CB44}"/>
              </a:ext>
            </a:extLst>
          </p:cNvPr>
          <p:cNvSpPr/>
          <p:nvPr/>
        </p:nvSpPr>
        <p:spPr>
          <a:xfrm>
            <a:off x="616448" y="2801942"/>
            <a:ext cx="11038276" cy="2031325"/>
          </a:xfrm>
          <a:prstGeom prst="rect">
            <a:avLst/>
          </a:prstGeom>
          <a:ln>
            <a:solidFill>
              <a:schemeClr val="bg1">
                <a:lumMod val="65000"/>
              </a:schemeClr>
            </a:solidFill>
          </a:ln>
        </p:spPr>
        <p:txBody>
          <a:bodyPr wrap="square">
            <a:spAutoFit/>
          </a:bodyPr>
          <a:lstStyle/>
          <a:p>
            <a:r>
              <a:rPr lang="en-US">
                <a:solidFill>
                  <a:srgbClr val="003296"/>
                </a:solidFill>
                <a:highlight>
                  <a:srgbClr val="FFFFFF"/>
                </a:highlight>
              </a:rPr>
              <a:t>&lt;xs:element</a:t>
            </a:r>
            <a:r>
              <a:rPr lang="en-US">
                <a:solidFill>
                  <a:srgbClr val="F5844C"/>
                </a:solidFill>
                <a:highlight>
                  <a:srgbClr val="FFFFFF"/>
                </a:highlight>
              </a:rPr>
              <a:t> name</a:t>
            </a:r>
            <a:r>
              <a:rPr lang="en-US">
                <a:solidFill>
                  <a:srgbClr val="FF8040"/>
                </a:solidFill>
                <a:highlight>
                  <a:srgbClr val="FFFFFF"/>
                </a:highlight>
              </a:rPr>
              <a:t>=</a:t>
            </a:r>
            <a:r>
              <a:rPr lang="en-US">
                <a:solidFill>
                  <a:srgbClr val="993300"/>
                </a:solidFill>
                <a:highlight>
                  <a:srgbClr val="FFFFFF"/>
                </a:highlight>
              </a:rPr>
              <a:t>"input"</a:t>
            </a:r>
            <a:r>
              <a:rPr lang="en-US">
                <a:solidFill>
                  <a:srgbClr val="000096"/>
                </a:solidFill>
                <a:highlight>
                  <a:srgbClr val="FFFFFF"/>
                </a:highlight>
              </a:rPr>
              <a:t>&gt;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&lt;xs:complexType&gt;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&lt;xs:sequence</a:t>
            </a:r>
            <a:r>
              <a:rPr lang="en-US">
                <a:solidFill>
                  <a:srgbClr val="F5844C"/>
                </a:solidFill>
                <a:highlight>
                  <a:srgbClr val="FFFFFF"/>
                </a:highlight>
              </a:rPr>
              <a:t> </a:t>
            </a:r>
            <a:r>
              <a:rPr lang="en-US">
                <a:solidFill>
                  <a:srgbClr val="F5844C"/>
                </a:solidFill>
                <a:highlight>
                  <a:srgbClr val="FFFF00"/>
                </a:highlight>
              </a:rPr>
              <a:t>dfdl:separator</a:t>
            </a:r>
            <a:r>
              <a:rPr lang="en-US">
                <a:solidFill>
                  <a:srgbClr val="FF8040"/>
                </a:solidFill>
                <a:highlight>
                  <a:srgbClr val="FFFF00"/>
                </a:highlight>
              </a:rPr>
              <a:t>=</a:t>
            </a:r>
            <a:r>
              <a:rPr lang="en-US">
                <a:solidFill>
                  <a:srgbClr val="993300"/>
                </a:solidFill>
                <a:highlight>
                  <a:srgbClr val="FFFF00"/>
                </a:highlight>
              </a:rPr>
              <a:t>"%NL; , %WSP+; $"</a:t>
            </a:r>
            <a:r>
              <a:rPr lang="en-US">
                <a:solidFill>
                  <a:srgbClr val="F5844C"/>
                </a:solidFill>
                <a:highlight>
                  <a:srgbClr val="FFFFFF"/>
                </a:highlight>
              </a:rPr>
              <a:t> dfdl:separatorPosition</a:t>
            </a:r>
            <a:r>
              <a:rPr lang="en-US">
                <a:solidFill>
                  <a:srgbClr val="FF8040"/>
                </a:solidFill>
                <a:highlight>
                  <a:srgbClr val="FFFFFF"/>
                </a:highlight>
              </a:rPr>
              <a:t>=</a:t>
            </a:r>
            <a:r>
              <a:rPr lang="en-US">
                <a:solidFill>
                  <a:srgbClr val="993300"/>
                </a:solidFill>
                <a:highlight>
                  <a:srgbClr val="FFFFFF"/>
                </a:highlight>
              </a:rPr>
              <a:t>"infix"</a:t>
            </a:r>
            <a:r>
              <a:rPr lang="en-US">
                <a:solidFill>
                  <a:srgbClr val="000096"/>
                </a:solidFill>
                <a:highlight>
                  <a:srgbClr val="FFFFFF"/>
                </a:highlight>
              </a:rPr>
              <a:t>&gt;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&lt;xs:element</a:t>
            </a:r>
            <a:r>
              <a:rPr lang="en-US">
                <a:solidFill>
                  <a:srgbClr val="F5844C"/>
                </a:solidFill>
                <a:highlight>
                  <a:srgbClr val="FFFFFF"/>
                </a:highlight>
              </a:rPr>
              <a:t> name</a:t>
            </a:r>
            <a:r>
              <a:rPr lang="en-US">
                <a:solidFill>
                  <a:srgbClr val="FF8040"/>
                </a:solidFill>
                <a:highlight>
                  <a:srgbClr val="FFFFFF"/>
                </a:highlight>
              </a:rPr>
              <a:t>=</a:t>
            </a:r>
            <a:r>
              <a:rPr lang="en-US">
                <a:solidFill>
                  <a:srgbClr val="993300"/>
                </a:solidFill>
                <a:highlight>
                  <a:srgbClr val="FFFFFF"/>
                </a:highlight>
              </a:rPr>
              <a:t>"number"</a:t>
            </a:r>
            <a:r>
              <a:rPr lang="en-US">
                <a:solidFill>
                  <a:srgbClr val="F5844C"/>
                </a:solidFill>
                <a:highlight>
                  <a:srgbClr val="FFFFFF"/>
                </a:highlight>
              </a:rPr>
              <a:t> type</a:t>
            </a:r>
            <a:r>
              <a:rPr lang="en-US">
                <a:solidFill>
                  <a:srgbClr val="FF8040"/>
                </a:solidFill>
                <a:highlight>
                  <a:srgbClr val="FFFFFF"/>
                </a:highlight>
              </a:rPr>
              <a:t>=</a:t>
            </a:r>
            <a:r>
              <a:rPr lang="en-US">
                <a:solidFill>
                  <a:srgbClr val="993300"/>
                </a:solidFill>
                <a:highlight>
                  <a:srgbClr val="FFFFFF"/>
                </a:highlight>
              </a:rPr>
              <a:t>"xs:integer"</a:t>
            </a:r>
            <a:r>
              <a:rPr lang="en-US">
                <a:solidFill>
                  <a:srgbClr val="F5844C"/>
                </a:solidFill>
                <a:highlight>
                  <a:srgbClr val="FFFFFF"/>
                </a:highlight>
              </a:rPr>
              <a:t> maxOccurs</a:t>
            </a:r>
            <a:r>
              <a:rPr lang="en-US">
                <a:solidFill>
                  <a:srgbClr val="FF8040"/>
                </a:solidFill>
                <a:highlight>
                  <a:srgbClr val="FFFFFF"/>
                </a:highlight>
              </a:rPr>
              <a:t>=</a:t>
            </a:r>
            <a:r>
              <a:rPr lang="en-US">
                <a:solidFill>
                  <a:srgbClr val="993300"/>
                </a:solidFill>
                <a:highlight>
                  <a:srgbClr val="FFFFFF"/>
                </a:highlight>
              </a:rPr>
              <a:t>"unbounded"</a:t>
            </a:r>
            <a:r>
              <a:rPr lang="en-US">
                <a:solidFill>
                  <a:srgbClr val="F5844C"/>
                </a:solidFill>
                <a:highlight>
                  <a:srgbClr val="FFFFFF"/>
                </a:highlight>
              </a:rPr>
              <a:t> dfdl:occursCountKind</a:t>
            </a:r>
            <a:r>
              <a:rPr lang="en-US">
                <a:solidFill>
                  <a:srgbClr val="FF8040"/>
                </a:solidFill>
                <a:highlight>
                  <a:srgbClr val="FFFFFF"/>
                </a:highlight>
              </a:rPr>
              <a:t>=</a:t>
            </a:r>
            <a:r>
              <a:rPr lang="en-US">
                <a:solidFill>
                  <a:srgbClr val="993300"/>
                </a:solidFill>
                <a:highlight>
                  <a:srgbClr val="FFFFFF"/>
                </a:highlight>
              </a:rPr>
              <a:t>"implicit"</a:t>
            </a:r>
            <a:r>
              <a:rPr lang="en-US">
                <a:solidFill>
                  <a:srgbClr val="F5844C"/>
                </a:solidFill>
                <a:highlight>
                  <a:srgbClr val="FFFFFF"/>
                </a:highlight>
              </a:rPr>
              <a:t> </a:t>
            </a:r>
            <a:r>
              <a:rPr lang="en-US">
                <a:solidFill>
                  <a:srgbClr val="000096"/>
                </a:solidFill>
                <a:highlight>
                  <a:srgbClr val="FFFFFF"/>
                </a:highlight>
              </a:rPr>
              <a:t>/&gt;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&lt;/xs:sequence&gt;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&lt;/xs:complexType&gt;</a:t>
            </a:r>
            <a:br>
              <a:rPr lang="en-US">
                <a:solidFill>
                  <a:srgbClr val="000000"/>
                </a:solidFill>
                <a:highlight>
                  <a:srgbClr val="FFFFFF"/>
                </a:highlight>
              </a:rPr>
            </a:br>
            <a:r>
              <a:rPr lang="en-US">
                <a:solidFill>
                  <a:srgbClr val="003296"/>
                </a:solidFill>
                <a:highlight>
                  <a:srgbClr val="FFFFFF"/>
                </a:highlight>
              </a:rPr>
              <a:t>&lt;/xs:element&gt;</a:t>
            </a:r>
          </a:p>
        </p:txBody>
      </p:sp>
      <p:cxnSp>
        <p:nvCxnSpPr>
          <p:cNvPr id="7" name="Straight Arrow Connector 6">
            <a:extLst>
              <a:ext uri="{FF2B5EF4-FFF2-40B4-BE49-F238E27FC236}">
                <a16:creationId xmlns:a16="http://schemas.microsoft.com/office/drawing/2014/main" id="{C87B950A-909D-4043-AB84-3EF5559C0DF5}"/>
              </a:ext>
            </a:extLst>
          </p:cNvPr>
          <p:cNvCxnSpPr>
            <a:cxnSpLocks/>
          </p:cNvCxnSpPr>
          <p:nvPr/>
        </p:nvCxnSpPr>
        <p:spPr>
          <a:xfrm flipH="1">
            <a:off x="4138613" y="2138766"/>
            <a:ext cx="246312" cy="125927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9" name="Straight Arrow Connector 8">
            <a:extLst>
              <a:ext uri="{FF2B5EF4-FFF2-40B4-BE49-F238E27FC236}">
                <a16:creationId xmlns:a16="http://schemas.microsoft.com/office/drawing/2014/main" id="{AEB09019-0782-4DD3-BC22-EC74D92857E5}"/>
              </a:ext>
            </a:extLst>
          </p:cNvPr>
          <p:cNvCxnSpPr>
            <a:cxnSpLocks/>
          </p:cNvCxnSpPr>
          <p:nvPr/>
        </p:nvCxnSpPr>
        <p:spPr>
          <a:xfrm>
            <a:off x="4384924" y="2123268"/>
            <a:ext cx="103732" cy="135812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1" name="Straight Arrow Connector 10">
            <a:extLst>
              <a:ext uri="{FF2B5EF4-FFF2-40B4-BE49-F238E27FC236}">
                <a16:creationId xmlns:a16="http://schemas.microsoft.com/office/drawing/2014/main" id="{68BD0CC9-6891-4DD1-A059-1AE777DDA186}"/>
              </a:ext>
            </a:extLst>
          </p:cNvPr>
          <p:cNvCxnSpPr/>
          <p:nvPr/>
        </p:nvCxnSpPr>
        <p:spPr>
          <a:xfrm>
            <a:off x="4384924" y="2138766"/>
            <a:ext cx="543537" cy="129023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3" name="Straight Arrow Connector 12">
            <a:extLst>
              <a:ext uri="{FF2B5EF4-FFF2-40B4-BE49-F238E27FC236}">
                <a16:creationId xmlns:a16="http://schemas.microsoft.com/office/drawing/2014/main" id="{8D058BBD-0BEA-425D-8176-B891692C9B30}"/>
              </a:ext>
            </a:extLst>
          </p:cNvPr>
          <p:cNvCxnSpPr/>
          <p:nvPr/>
        </p:nvCxnSpPr>
        <p:spPr>
          <a:xfrm>
            <a:off x="4384924" y="2138766"/>
            <a:ext cx="1039483" cy="129023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EEED98D8-8514-43C3-991B-AB32BDF12563}"/>
              </a:ext>
            </a:extLst>
          </p:cNvPr>
          <p:cNvSpPr txBox="1"/>
          <p:nvPr/>
        </p:nvSpPr>
        <p:spPr>
          <a:xfrm>
            <a:off x="3334853" y="1782577"/>
            <a:ext cx="2203873" cy="369332"/>
          </a:xfrm>
          <a:prstGeom prst="rect">
            <a:avLst/>
          </a:prstGeom>
          <a:noFill/>
        </p:spPr>
        <p:txBody>
          <a:bodyPr wrap="none" rtlCol="0">
            <a:spAutoFit/>
          </a:bodyPr>
          <a:lstStyle/>
          <a:p>
            <a:r>
              <a:rPr lang="en-US"/>
              <a:t>4 different separators</a:t>
            </a:r>
          </a:p>
        </p:txBody>
      </p:sp>
    </p:spTree>
    <p:extLst>
      <p:ext uri="{BB962C8B-B14F-4D97-AF65-F5344CB8AC3E}">
        <p14:creationId xmlns:p14="http://schemas.microsoft.com/office/powerpoint/2010/main" val="1451800062"/>
      </p:ext>
    </p:extLst>
  </p:cSld>
  <p:clrMapOvr>
    <a:masterClrMapping/>
  </p:clrMapOvr>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343D7786-D631-4AED-AF63-EDAD9C80C90E}"/>
              </a:ext>
            </a:extLst>
          </p:cNvPr>
          <p:cNvSpPr>
            <a:spLocks noGrp="1"/>
          </p:cNvSpPr>
          <p:nvPr>
            <p:ph type="title"/>
          </p:nvPr>
        </p:nvSpPr>
        <p:spPr/>
        <p:txBody>
          <a:bodyPr/>
          <a:lstStyle/>
          <a:p>
            <a:r>
              <a:rPr lang="en-US"/>
              <a:t>Unparsing produces output different from input</a:t>
            </a:r>
          </a:p>
        </p:txBody>
      </p:sp>
      <p:sp>
        <p:nvSpPr>
          <p:cNvPr id="5" name="Rectangle 4">
            <a:extLst>
              <a:ext uri="{FF2B5EF4-FFF2-40B4-BE49-F238E27FC236}">
                <a16:creationId xmlns:a16="http://schemas.microsoft.com/office/drawing/2014/main" id="{7B307894-C9F1-4149-BAD3-D37252FC2FDD}"/>
              </a:ext>
            </a:extLst>
          </p:cNvPr>
          <p:cNvSpPr/>
          <p:nvPr/>
        </p:nvSpPr>
        <p:spPr>
          <a:xfrm>
            <a:off x="1141709" y="2220789"/>
            <a:ext cx="1183037" cy="2308324"/>
          </a:xfrm>
          <a:prstGeom prst="rect">
            <a:avLst/>
          </a:prstGeom>
          <a:ln>
            <a:solidFill>
              <a:schemeClr val="bg1">
                <a:lumMod val="65000"/>
              </a:schemeClr>
            </a:solidFill>
          </a:ln>
        </p:spPr>
        <p:txBody>
          <a:bodyPr wrap="square">
            <a:spAutoFit/>
          </a:bodyPr>
          <a:lstStyle/>
          <a:p>
            <a:r>
              <a:rPr lang="en-US" sz="2400">
                <a:solidFill>
                  <a:srgbClr val="000000"/>
                </a:solidFill>
                <a:highlight>
                  <a:srgbClr val="FFFFFF"/>
                </a:highlight>
              </a:rPr>
              <a:t>1</a:t>
            </a:r>
            <a:br>
              <a:rPr lang="en-US" sz="2400">
                <a:solidFill>
                  <a:srgbClr val="000000"/>
                </a:solidFill>
                <a:highlight>
                  <a:srgbClr val="FFFFFF"/>
                </a:highlight>
              </a:rPr>
            </a:br>
            <a:r>
              <a:rPr lang="en-US" sz="2400">
                <a:solidFill>
                  <a:srgbClr val="000000"/>
                </a:solidFill>
                <a:highlight>
                  <a:srgbClr val="FFFFFF"/>
                </a:highlight>
              </a:rPr>
              <a:t>2</a:t>
            </a:r>
            <a:br>
              <a:rPr lang="en-US" sz="2400">
                <a:solidFill>
                  <a:srgbClr val="000000"/>
                </a:solidFill>
                <a:highlight>
                  <a:srgbClr val="FFFFFF"/>
                </a:highlight>
              </a:rPr>
            </a:br>
            <a:r>
              <a:rPr lang="en-US" sz="2400">
                <a:solidFill>
                  <a:srgbClr val="000000"/>
                </a:solidFill>
                <a:highlight>
                  <a:srgbClr val="FFFFFF"/>
                </a:highlight>
              </a:rPr>
              <a:t>3,4,5</a:t>
            </a:r>
            <a:br>
              <a:rPr lang="en-US" sz="2400">
                <a:solidFill>
                  <a:srgbClr val="000000"/>
                </a:solidFill>
                <a:highlight>
                  <a:srgbClr val="FFFFFF"/>
                </a:highlight>
              </a:rPr>
            </a:br>
            <a:br>
              <a:rPr lang="en-US" sz="2400">
                <a:solidFill>
                  <a:srgbClr val="000000"/>
                </a:solidFill>
                <a:highlight>
                  <a:srgbClr val="FFFFFF"/>
                </a:highlight>
              </a:rPr>
            </a:br>
            <a:r>
              <a:rPr lang="en-US" sz="2400">
                <a:solidFill>
                  <a:srgbClr val="000000"/>
                </a:solidFill>
                <a:highlight>
                  <a:srgbClr val="FFFFFF"/>
                </a:highlight>
              </a:rPr>
              <a:t>    </a:t>
            </a:r>
            <a:br>
              <a:rPr lang="en-US" sz="2400">
                <a:solidFill>
                  <a:srgbClr val="000000"/>
                </a:solidFill>
                <a:highlight>
                  <a:srgbClr val="FFFFFF"/>
                </a:highlight>
              </a:rPr>
            </a:br>
            <a:r>
              <a:rPr lang="en-US" sz="2400">
                <a:solidFill>
                  <a:srgbClr val="000000"/>
                </a:solidFill>
                <a:highlight>
                  <a:srgbClr val="FFFFFF"/>
                </a:highlight>
              </a:rPr>
              <a:t>6$7$8</a:t>
            </a:r>
          </a:p>
        </p:txBody>
      </p:sp>
      <p:cxnSp>
        <p:nvCxnSpPr>
          <p:cNvPr id="7" name="Straight Arrow Connector 6">
            <a:extLst>
              <a:ext uri="{FF2B5EF4-FFF2-40B4-BE49-F238E27FC236}">
                <a16:creationId xmlns:a16="http://schemas.microsoft.com/office/drawing/2014/main" id="{15CEC55F-4ABB-422E-9119-8B5BC9AE935B}"/>
              </a:ext>
            </a:extLst>
          </p:cNvPr>
          <p:cNvCxnSpPr>
            <a:cxnSpLocks/>
            <a:stCxn id="5" idx="3"/>
          </p:cNvCxnSpPr>
          <p:nvPr/>
        </p:nvCxnSpPr>
        <p:spPr>
          <a:xfrm>
            <a:off x="2324746" y="3374951"/>
            <a:ext cx="1348871" cy="0"/>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sp>
        <p:nvSpPr>
          <p:cNvPr id="8" name="TextBox 7">
            <a:extLst>
              <a:ext uri="{FF2B5EF4-FFF2-40B4-BE49-F238E27FC236}">
                <a16:creationId xmlns:a16="http://schemas.microsoft.com/office/drawing/2014/main" id="{2A13363A-8677-4992-99A7-7A2408654D68}"/>
              </a:ext>
            </a:extLst>
          </p:cNvPr>
          <p:cNvSpPr txBox="1"/>
          <p:nvPr/>
        </p:nvSpPr>
        <p:spPr>
          <a:xfrm>
            <a:off x="2649951" y="2986246"/>
            <a:ext cx="698461" cy="369332"/>
          </a:xfrm>
          <a:prstGeom prst="rect">
            <a:avLst/>
          </a:prstGeom>
          <a:noFill/>
        </p:spPr>
        <p:txBody>
          <a:bodyPr wrap="none" rtlCol="0">
            <a:spAutoFit/>
          </a:bodyPr>
          <a:lstStyle/>
          <a:p>
            <a:r>
              <a:rPr lang="en-US" i="1"/>
              <a:t>parse</a:t>
            </a:r>
          </a:p>
        </p:txBody>
      </p:sp>
      <p:sp>
        <p:nvSpPr>
          <p:cNvPr id="9" name="Rectangle 8">
            <a:extLst>
              <a:ext uri="{FF2B5EF4-FFF2-40B4-BE49-F238E27FC236}">
                <a16:creationId xmlns:a16="http://schemas.microsoft.com/office/drawing/2014/main" id="{D707D42C-8DA1-466A-96D1-31426F96A938}"/>
              </a:ext>
            </a:extLst>
          </p:cNvPr>
          <p:cNvSpPr/>
          <p:nvPr/>
        </p:nvSpPr>
        <p:spPr>
          <a:xfrm>
            <a:off x="3673617" y="1669291"/>
            <a:ext cx="3430292" cy="3785652"/>
          </a:xfrm>
          <a:prstGeom prst="rect">
            <a:avLst/>
          </a:prstGeom>
          <a:ln>
            <a:solidFill>
              <a:schemeClr val="bg1">
                <a:lumMod val="65000"/>
              </a:schemeClr>
            </a:solidFill>
          </a:ln>
        </p:spPr>
        <p:txBody>
          <a:bodyPr wrap="square">
            <a:spAutoFit/>
          </a:bodyPr>
          <a:lstStyle/>
          <a:p>
            <a:r>
              <a:rPr lang="en-US" sz="2400">
                <a:solidFill>
                  <a:srgbClr val="000096"/>
                </a:solidFill>
                <a:highlight>
                  <a:srgbClr val="FFFFFF"/>
                </a:highlight>
              </a:rPr>
              <a:t>&lt;input&gt;</a:t>
            </a:r>
            <a:br>
              <a:rPr lang="en-US" sz="2400">
                <a:solidFill>
                  <a:srgbClr val="000000"/>
                </a:solidFill>
                <a:highlight>
                  <a:srgbClr val="FFFFFF"/>
                </a:highlight>
              </a:rPr>
            </a:br>
            <a:r>
              <a:rPr lang="en-US" sz="2400">
                <a:solidFill>
                  <a:srgbClr val="000000"/>
                </a:solidFill>
                <a:highlight>
                  <a:srgbClr val="FFFFFF"/>
                </a:highlight>
              </a:rPr>
              <a:t>  </a:t>
            </a:r>
            <a:r>
              <a:rPr lang="en-US" sz="2400">
                <a:solidFill>
                  <a:srgbClr val="000096"/>
                </a:solidFill>
                <a:highlight>
                  <a:srgbClr val="FFFFFF"/>
                </a:highlight>
              </a:rPr>
              <a:t>&lt;number&gt;</a:t>
            </a:r>
            <a:r>
              <a:rPr lang="en-US" sz="2400">
                <a:solidFill>
                  <a:srgbClr val="000000"/>
                </a:solidFill>
                <a:highlight>
                  <a:srgbClr val="FFFFFF"/>
                </a:highlight>
              </a:rPr>
              <a:t>1</a:t>
            </a:r>
            <a:r>
              <a:rPr lang="en-US" sz="2400">
                <a:solidFill>
                  <a:srgbClr val="000096"/>
                </a:solidFill>
                <a:highlight>
                  <a:srgbClr val="FFFFFF"/>
                </a:highlight>
              </a:rPr>
              <a:t>&lt;/number&gt;</a:t>
            </a:r>
            <a:br>
              <a:rPr lang="en-US" sz="2400">
                <a:solidFill>
                  <a:srgbClr val="000000"/>
                </a:solidFill>
                <a:highlight>
                  <a:srgbClr val="FFFFFF"/>
                </a:highlight>
              </a:rPr>
            </a:br>
            <a:r>
              <a:rPr lang="en-US" sz="2400">
                <a:solidFill>
                  <a:srgbClr val="000000"/>
                </a:solidFill>
                <a:highlight>
                  <a:srgbClr val="FFFFFF"/>
                </a:highlight>
              </a:rPr>
              <a:t>  </a:t>
            </a:r>
            <a:r>
              <a:rPr lang="en-US" sz="2400">
                <a:solidFill>
                  <a:srgbClr val="000096"/>
                </a:solidFill>
                <a:highlight>
                  <a:srgbClr val="FFFFFF"/>
                </a:highlight>
              </a:rPr>
              <a:t>&lt;number&gt;</a:t>
            </a:r>
            <a:r>
              <a:rPr lang="en-US" sz="2400">
                <a:solidFill>
                  <a:srgbClr val="000000"/>
                </a:solidFill>
                <a:highlight>
                  <a:srgbClr val="FFFFFF"/>
                </a:highlight>
              </a:rPr>
              <a:t>2</a:t>
            </a:r>
            <a:r>
              <a:rPr lang="en-US" sz="2400">
                <a:solidFill>
                  <a:srgbClr val="000096"/>
                </a:solidFill>
                <a:highlight>
                  <a:srgbClr val="FFFFFF"/>
                </a:highlight>
              </a:rPr>
              <a:t>&lt;/number&gt;</a:t>
            </a:r>
            <a:br>
              <a:rPr lang="en-US" sz="2400">
                <a:solidFill>
                  <a:srgbClr val="000000"/>
                </a:solidFill>
                <a:highlight>
                  <a:srgbClr val="FFFFFF"/>
                </a:highlight>
              </a:rPr>
            </a:br>
            <a:r>
              <a:rPr lang="en-US" sz="2400">
                <a:solidFill>
                  <a:srgbClr val="000000"/>
                </a:solidFill>
                <a:highlight>
                  <a:srgbClr val="FFFFFF"/>
                </a:highlight>
              </a:rPr>
              <a:t>  </a:t>
            </a:r>
            <a:r>
              <a:rPr lang="en-US" sz="2400">
                <a:solidFill>
                  <a:srgbClr val="000096"/>
                </a:solidFill>
                <a:highlight>
                  <a:srgbClr val="FFFFFF"/>
                </a:highlight>
              </a:rPr>
              <a:t>&lt;number&gt;</a:t>
            </a:r>
            <a:r>
              <a:rPr lang="en-US" sz="2400">
                <a:solidFill>
                  <a:srgbClr val="000000"/>
                </a:solidFill>
                <a:highlight>
                  <a:srgbClr val="FFFFFF"/>
                </a:highlight>
              </a:rPr>
              <a:t>3</a:t>
            </a:r>
            <a:r>
              <a:rPr lang="en-US" sz="2400">
                <a:solidFill>
                  <a:srgbClr val="000096"/>
                </a:solidFill>
                <a:highlight>
                  <a:srgbClr val="FFFFFF"/>
                </a:highlight>
              </a:rPr>
              <a:t>&lt;/number&gt;</a:t>
            </a:r>
            <a:br>
              <a:rPr lang="en-US" sz="2400">
                <a:solidFill>
                  <a:srgbClr val="000000"/>
                </a:solidFill>
                <a:highlight>
                  <a:srgbClr val="FFFFFF"/>
                </a:highlight>
              </a:rPr>
            </a:br>
            <a:r>
              <a:rPr lang="en-US" sz="2400">
                <a:solidFill>
                  <a:srgbClr val="000000"/>
                </a:solidFill>
                <a:highlight>
                  <a:srgbClr val="FFFFFF"/>
                </a:highlight>
              </a:rPr>
              <a:t>  </a:t>
            </a:r>
            <a:r>
              <a:rPr lang="en-US" sz="2400">
                <a:solidFill>
                  <a:srgbClr val="000096"/>
                </a:solidFill>
                <a:highlight>
                  <a:srgbClr val="FFFFFF"/>
                </a:highlight>
              </a:rPr>
              <a:t>&lt;number&gt;</a:t>
            </a:r>
            <a:r>
              <a:rPr lang="en-US" sz="2400">
                <a:solidFill>
                  <a:srgbClr val="000000"/>
                </a:solidFill>
                <a:highlight>
                  <a:srgbClr val="FFFFFF"/>
                </a:highlight>
              </a:rPr>
              <a:t>4</a:t>
            </a:r>
            <a:r>
              <a:rPr lang="en-US" sz="2400">
                <a:solidFill>
                  <a:srgbClr val="000096"/>
                </a:solidFill>
                <a:highlight>
                  <a:srgbClr val="FFFFFF"/>
                </a:highlight>
              </a:rPr>
              <a:t>&lt;/number&gt;</a:t>
            </a:r>
            <a:br>
              <a:rPr lang="en-US" sz="2400">
                <a:solidFill>
                  <a:srgbClr val="000000"/>
                </a:solidFill>
                <a:highlight>
                  <a:srgbClr val="FFFFFF"/>
                </a:highlight>
              </a:rPr>
            </a:br>
            <a:r>
              <a:rPr lang="en-US" sz="2400">
                <a:solidFill>
                  <a:srgbClr val="000000"/>
                </a:solidFill>
                <a:highlight>
                  <a:srgbClr val="FFFFFF"/>
                </a:highlight>
              </a:rPr>
              <a:t>  </a:t>
            </a:r>
            <a:r>
              <a:rPr lang="en-US" sz="2400">
                <a:solidFill>
                  <a:srgbClr val="000096"/>
                </a:solidFill>
                <a:highlight>
                  <a:srgbClr val="FFFFFF"/>
                </a:highlight>
              </a:rPr>
              <a:t>&lt;number&gt;</a:t>
            </a:r>
            <a:r>
              <a:rPr lang="en-US" sz="2400">
                <a:solidFill>
                  <a:srgbClr val="000000"/>
                </a:solidFill>
                <a:highlight>
                  <a:srgbClr val="FFFFFF"/>
                </a:highlight>
              </a:rPr>
              <a:t>5</a:t>
            </a:r>
            <a:r>
              <a:rPr lang="en-US" sz="2400">
                <a:solidFill>
                  <a:srgbClr val="000096"/>
                </a:solidFill>
                <a:highlight>
                  <a:srgbClr val="FFFFFF"/>
                </a:highlight>
              </a:rPr>
              <a:t>&lt;/number&gt;</a:t>
            </a:r>
            <a:br>
              <a:rPr lang="en-US" sz="2400">
                <a:solidFill>
                  <a:srgbClr val="000000"/>
                </a:solidFill>
                <a:highlight>
                  <a:srgbClr val="FFFFFF"/>
                </a:highlight>
              </a:rPr>
            </a:br>
            <a:r>
              <a:rPr lang="en-US" sz="2400">
                <a:solidFill>
                  <a:srgbClr val="000000"/>
                </a:solidFill>
                <a:highlight>
                  <a:srgbClr val="FFFFFF"/>
                </a:highlight>
              </a:rPr>
              <a:t>  </a:t>
            </a:r>
            <a:r>
              <a:rPr lang="en-US" sz="2400">
                <a:solidFill>
                  <a:srgbClr val="000096"/>
                </a:solidFill>
                <a:highlight>
                  <a:srgbClr val="FFFFFF"/>
                </a:highlight>
              </a:rPr>
              <a:t>&lt;number&gt;</a:t>
            </a:r>
            <a:r>
              <a:rPr lang="en-US" sz="2400">
                <a:solidFill>
                  <a:srgbClr val="000000"/>
                </a:solidFill>
                <a:highlight>
                  <a:srgbClr val="FFFFFF"/>
                </a:highlight>
              </a:rPr>
              <a:t>6</a:t>
            </a:r>
            <a:r>
              <a:rPr lang="en-US" sz="2400">
                <a:solidFill>
                  <a:srgbClr val="000096"/>
                </a:solidFill>
                <a:highlight>
                  <a:srgbClr val="FFFFFF"/>
                </a:highlight>
              </a:rPr>
              <a:t>&lt;/number&gt;</a:t>
            </a:r>
            <a:br>
              <a:rPr lang="en-US" sz="2400">
                <a:solidFill>
                  <a:srgbClr val="000000"/>
                </a:solidFill>
                <a:highlight>
                  <a:srgbClr val="FFFFFF"/>
                </a:highlight>
              </a:rPr>
            </a:br>
            <a:r>
              <a:rPr lang="en-US" sz="2400">
                <a:solidFill>
                  <a:srgbClr val="000000"/>
                </a:solidFill>
                <a:highlight>
                  <a:srgbClr val="FFFFFF"/>
                </a:highlight>
              </a:rPr>
              <a:t>  </a:t>
            </a:r>
            <a:r>
              <a:rPr lang="en-US" sz="2400">
                <a:solidFill>
                  <a:srgbClr val="000096"/>
                </a:solidFill>
                <a:highlight>
                  <a:srgbClr val="FFFFFF"/>
                </a:highlight>
              </a:rPr>
              <a:t>&lt;number&gt;</a:t>
            </a:r>
            <a:r>
              <a:rPr lang="en-US" sz="2400">
                <a:solidFill>
                  <a:srgbClr val="000000"/>
                </a:solidFill>
                <a:highlight>
                  <a:srgbClr val="FFFFFF"/>
                </a:highlight>
              </a:rPr>
              <a:t>7</a:t>
            </a:r>
            <a:r>
              <a:rPr lang="en-US" sz="2400">
                <a:solidFill>
                  <a:srgbClr val="000096"/>
                </a:solidFill>
                <a:highlight>
                  <a:srgbClr val="FFFFFF"/>
                </a:highlight>
              </a:rPr>
              <a:t>&lt;/number&gt;</a:t>
            </a:r>
            <a:br>
              <a:rPr lang="en-US" sz="2400">
                <a:solidFill>
                  <a:srgbClr val="000000"/>
                </a:solidFill>
                <a:highlight>
                  <a:srgbClr val="FFFFFF"/>
                </a:highlight>
              </a:rPr>
            </a:br>
            <a:r>
              <a:rPr lang="en-US" sz="2400">
                <a:solidFill>
                  <a:srgbClr val="000000"/>
                </a:solidFill>
                <a:highlight>
                  <a:srgbClr val="FFFFFF"/>
                </a:highlight>
              </a:rPr>
              <a:t>  </a:t>
            </a:r>
            <a:r>
              <a:rPr lang="en-US" sz="2400">
                <a:solidFill>
                  <a:srgbClr val="000096"/>
                </a:solidFill>
                <a:highlight>
                  <a:srgbClr val="FFFFFF"/>
                </a:highlight>
              </a:rPr>
              <a:t>&lt;number&gt;</a:t>
            </a:r>
            <a:r>
              <a:rPr lang="en-US" sz="2400">
                <a:solidFill>
                  <a:srgbClr val="000000"/>
                </a:solidFill>
                <a:highlight>
                  <a:srgbClr val="FFFFFF"/>
                </a:highlight>
              </a:rPr>
              <a:t>8</a:t>
            </a:r>
            <a:r>
              <a:rPr lang="en-US" sz="2400">
                <a:solidFill>
                  <a:srgbClr val="000096"/>
                </a:solidFill>
                <a:highlight>
                  <a:srgbClr val="FFFFFF"/>
                </a:highlight>
              </a:rPr>
              <a:t>&lt;/number&gt;</a:t>
            </a:r>
            <a:br>
              <a:rPr lang="en-US" sz="2400">
                <a:solidFill>
                  <a:srgbClr val="000000"/>
                </a:solidFill>
                <a:highlight>
                  <a:srgbClr val="FFFFFF"/>
                </a:highlight>
              </a:rPr>
            </a:br>
            <a:r>
              <a:rPr lang="en-US" sz="2400">
                <a:solidFill>
                  <a:srgbClr val="000096"/>
                </a:solidFill>
                <a:highlight>
                  <a:srgbClr val="FFFFFF"/>
                </a:highlight>
              </a:rPr>
              <a:t>&lt;/input&gt;</a:t>
            </a:r>
          </a:p>
        </p:txBody>
      </p:sp>
      <p:sp>
        <p:nvSpPr>
          <p:cNvPr id="10" name="Rectangle 9">
            <a:extLst>
              <a:ext uri="{FF2B5EF4-FFF2-40B4-BE49-F238E27FC236}">
                <a16:creationId xmlns:a16="http://schemas.microsoft.com/office/drawing/2014/main" id="{A0E64C7A-8C5F-4376-8AA3-E36C7B223467}"/>
              </a:ext>
            </a:extLst>
          </p:cNvPr>
          <p:cNvSpPr/>
          <p:nvPr/>
        </p:nvSpPr>
        <p:spPr>
          <a:xfrm>
            <a:off x="8452780" y="1905506"/>
            <a:ext cx="1183037" cy="3046988"/>
          </a:xfrm>
          <a:prstGeom prst="rect">
            <a:avLst/>
          </a:prstGeom>
          <a:ln>
            <a:solidFill>
              <a:schemeClr val="bg1">
                <a:lumMod val="65000"/>
              </a:schemeClr>
            </a:solidFill>
          </a:ln>
        </p:spPr>
        <p:txBody>
          <a:bodyPr wrap="square">
            <a:spAutoFit/>
          </a:bodyPr>
          <a:lstStyle/>
          <a:p>
            <a:r>
              <a:rPr lang="en-US" sz="2400">
                <a:solidFill>
                  <a:srgbClr val="000000"/>
                </a:solidFill>
                <a:highlight>
                  <a:srgbClr val="FFFFFF"/>
                </a:highlight>
              </a:rPr>
              <a:t>1</a:t>
            </a:r>
            <a:br>
              <a:rPr lang="en-US" sz="2400">
                <a:solidFill>
                  <a:srgbClr val="000000"/>
                </a:solidFill>
                <a:highlight>
                  <a:srgbClr val="FFFFFF"/>
                </a:highlight>
              </a:rPr>
            </a:br>
            <a:r>
              <a:rPr lang="en-US" sz="2400">
                <a:solidFill>
                  <a:srgbClr val="000000"/>
                </a:solidFill>
                <a:highlight>
                  <a:srgbClr val="FFFFFF"/>
                </a:highlight>
              </a:rPr>
              <a:t>2</a:t>
            </a:r>
            <a:br>
              <a:rPr lang="en-US" sz="2400">
                <a:solidFill>
                  <a:srgbClr val="000000"/>
                </a:solidFill>
                <a:highlight>
                  <a:srgbClr val="FFFFFF"/>
                </a:highlight>
              </a:rPr>
            </a:br>
            <a:r>
              <a:rPr lang="en-US" sz="2400">
                <a:solidFill>
                  <a:srgbClr val="000000"/>
                </a:solidFill>
                <a:highlight>
                  <a:srgbClr val="FFFFFF"/>
                </a:highlight>
              </a:rPr>
              <a:t>3</a:t>
            </a:r>
          </a:p>
          <a:p>
            <a:r>
              <a:rPr lang="en-US" sz="2400">
                <a:solidFill>
                  <a:srgbClr val="000000"/>
                </a:solidFill>
                <a:highlight>
                  <a:srgbClr val="FFFFFF"/>
                </a:highlight>
              </a:rPr>
              <a:t>4</a:t>
            </a:r>
          </a:p>
          <a:p>
            <a:r>
              <a:rPr lang="en-US" sz="2400">
                <a:solidFill>
                  <a:srgbClr val="000000"/>
                </a:solidFill>
                <a:highlight>
                  <a:srgbClr val="FFFFFF"/>
                </a:highlight>
              </a:rPr>
              <a:t>5</a:t>
            </a:r>
            <a:br>
              <a:rPr lang="en-US" sz="2400">
                <a:solidFill>
                  <a:srgbClr val="000000"/>
                </a:solidFill>
                <a:highlight>
                  <a:srgbClr val="FFFFFF"/>
                </a:highlight>
              </a:rPr>
            </a:br>
            <a:r>
              <a:rPr lang="en-US" sz="2400">
                <a:solidFill>
                  <a:srgbClr val="000000"/>
                </a:solidFill>
                <a:highlight>
                  <a:srgbClr val="FFFFFF"/>
                </a:highlight>
              </a:rPr>
              <a:t>6</a:t>
            </a:r>
          </a:p>
          <a:p>
            <a:r>
              <a:rPr lang="en-US" sz="2400">
                <a:solidFill>
                  <a:srgbClr val="000000"/>
                </a:solidFill>
                <a:highlight>
                  <a:srgbClr val="FFFFFF"/>
                </a:highlight>
              </a:rPr>
              <a:t>7</a:t>
            </a:r>
          </a:p>
          <a:p>
            <a:r>
              <a:rPr lang="en-US" sz="2400">
                <a:solidFill>
                  <a:srgbClr val="000000"/>
                </a:solidFill>
                <a:highlight>
                  <a:srgbClr val="FFFFFF"/>
                </a:highlight>
              </a:rPr>
              <a:t>8</a:t>
            </a:r>
          </a:p>
        </p:txBody>
      </p:sp>
      <p:cxnSp>
        <p:nvCxnSpPr>
          <p:cNvPr id="11" name="Straight Arrow Connector 10">
            <a:extLst>
              <a:ext uri="{FF2B5EF4-FFF2-40B4-BE49-F238E27FC236}">
                <a16:creationId xmlns:a16="http://schemas.microsoft.com/office/drawing/2014/main" id="{48A3921A-5651-4E68-818F-4B6336E43FCD}"/>
              </a:ext>
            </a:extLst>
          </p:cNvPr>
          <p:cNvCxnSpPr>
            <a:cxnSpLocks/>
          </p:cNvCxnSpPr>
          <p:nvPr/>
        </p:nvCxnSpPr>
        <p:spPr>
          <a:xfrm>
            <a:off x="7103909" y="3427354"/>
            <a:ext cx="1348871" cy="0"/>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sp>
        <p:nvSpPr>
          <p:cNvPr id="12" name="TextBox 11">
            <a:extLst>
              <a:ext uri="{FF2B5EF4-FFF2-40B4-BE49-F238E27FC236}">
                <a16:creationId xmlns:a16="http://schemas.microsoft.com/office/drawing/2014/main" id="{2F09E1D5-D237-4172-B472-7D03477E99FD}"/>
              </a:ext>
            </a:extLst>
          </p:cNvPr>
          <p:cNvSpPr txBox="1"/>
          <p:nvPr/>
        </p:nvSpPr>
        <p:spPr>
          <a:xfrm>
            <a:off x="7309306" y="3038649"/>
            <a:ext cx="938077" cy="369332"/>
          </a:xfrm>
          <a:prstGeom prst="rect">
            <a:avLst/>
          </a:prstGeom>
          <a:noFill/>
        </p:spPr>
        <p:txBody>
          <a:bodyPr wrap="none" rtlCol="0">
            <a:spAutoFit/>
          </a:bodyPr>
          <a:lstStyle/>
          <a:p>
            <a:r>
              <a:rPr lang="en-US" i="1"/>
              <a:t>unparse</a:t>
            </a:r>
          </a:p>
        </p:txBody>
      </p:sp>
      <p:sp>
        <p:nvSpPr>
          <p:cNvPr id="13" name="TextBox 12">
            <a:extLst>
              <a:ext uri="{FF2B5EF4-FFF2-40B4-BE49-F238E27FC236}">
                <a16:creationId xmlns:a16="http://schemas.microsoft.com/office/drawing/2014/main" id="{BBB320BB-40F7-453F-A1B9-3C0DBD2FBD6C}"/>
              </a:ext>
            </a:extLst>
          </p:cNvPr>
          <p:cNvSpPr txBox="1"/>
          <p:nvPr/>
        </p:nvSpPr>
        <p:spPr>
          <a:xfrm>
            <a:off x="9801651" y="2688690"/>
            <a:ext cx="1565329" cy="1477328"/>
          </a:xfrm>
          <a:prstGeom prst="rect">
            <a:avLst/>
          </a:prstGeom>
          <a:solidFill>
            <a:srgbClr val="FFFF00"/>
          </a:solidFill>
        </p:spPr>
        <p:txBody>
          <a:bodyPr wrap="square" rtlCol="0">
            <a:spAutoFit/>
          </a:bodyPr>
          <a:lstStyle/>
          <a:p>
            <a:r>
              <a:rPr lang="en-US"/>
              <a:t>Why does unparsing use new lines to separate the values?</a:t>
            </a:r>
          </a:p>
        </p:txBody>
      </p:sp>
    </p:spTree>
    <p:extLst>
      <p:ext uri="{BB962C8B-B14F-4D97-AF65-F5344CB8AC3E}">
        <p14:creationId xmlns:p14="http://schemas.microsoft.com/office/powerpoint/2010/main" val="3734967378"/>
      </p:ext>
    </p:extLst>
  </p:cSld>
  <p:clrMapOvr>
    <a:masterClrMapping/>
  </p:clrMapOvr>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20E9C9C6-1030-4995-A269-DCC325F33725}"/>
              </a:ext>
            </a:extLst>
          </p:cNvPr>
          <p:cNvSpPr>
            <a:spLocks noGrp="1"/>
          </p:cNvSpPr>
          <p:nvPr>
            <p:ph type="ftr" sz="quarter" idx="11"/>
          </p:nvPr>
        </p:nvSpPr>
        <p:spPr/>
        <p:txBody>
          <a:bodyPr/>
          <a:lstStyle/>
          <a:p>
            <a:r>
              <a:rPr lang="en-US" altLang="en-US">
                <a:solidFill>
                  <a:schemeClr val="tx1">
                    <a:lumMod val="50000"/>
                    <a:lumOff val="50000"/>
                  </a:schemeClr>
                </a:solidFill>
                <a:latin typeface="Arial" pitchFamily="34" charset="0"/>
                <a:cs typeface="Arial" pitchFamily="34" charset="0"/>
              </a:rPr>
              <a:t>© 2019 The MITRE Corporation. All rights reserved.</a:t>
            </a:r>
            <a:endParaRPr lang="en-US">
              <a:solidFill>
                <a:schemeClr val="tx1">
                  <a:lumMod val="50000"/>
                  <a:lumOff val="50000"/>
                </a:schemeClr>
              </a:solidFill>
              <a:latin typeface="Arial" pitchFamily="34" charset="0"/>
              <a:cs typeface="Arial" pitchFamily="34" charset="0"/>
            </a:endParaRPr>
          </a:p>
        </p:txBody>
      </p:sp>
      <p:sp>
        <p:nvSpPr>
          <p:cNvPr id="5" name="Rectangle 4">
            <a:extLst>
              <a:ext uri="{FF2B5EF4-FFF2-40B4-BE49-F238E27FC236}">
                <a16:creationId xmlns:a16="http://schemas.microsoft.com/office/drawing/2014/main" id="{B1767469-7EA0-4550-A789-3C236C03792A}"/>
              </a:ext>
            </a:extLst>
          </p:cNvPr>
          <p:cNvSpPr/>
          <p:nvPr/>
        </p:nvSpPr>
        <p:spPr>
          <a:xfrm>
            <a:off x="616448" y="1143624"/>
            <a:ext cx="7475952" cy="1384995"/>
          </a:xfrm>
          <a:prstGeom prst="rect">
            <a:avLst/>
          </a:prstGeom>
          <a:ln>
            <a:solidFill>
              <a:schemeClr val="bg1">
                <a:lumMod val="65000"/>
              </a:schemeClr>
            </a:solidFill>
          </a:ln>
        </p:spPr>
        <p:txBody>
          <a:bodyPr wrap="square">
            <a:spAutoFit/>
          </a:bodyPr>
          <a:lstStyle/>
          <a:p>
            <a:r>
              <a:rPr lang="en-US" sz="1200">
                <a:solidFill>
                  <a:srgbClr val="003296"/>
                </a:solidFill>
                <a:highlight>
                  <a:srgbClr val="FFFFFF"/>
                </a:highlight>
              </a:rPr>
              <a:t>&lt;xs:element</a:t>
            </a:r>
            <a:r>
              <a:rPr lang="en-US" sz="1200">
                <a:solidFill>
                  <a:srgbClr val="F5844C"/>
                </a:solidFill>
                <a:highlight>
                  <a:srgbClr val="FFFFFF"/>
                </a:highlight>
              </a:rPr>
              <a:t> name</a:t>
            </a:r>
            <a:r>
              <a:rPr lang="en-US" sz="1200">
                <a:solidFill>
                  <a:srgbClr val="FF8040"/>
                </a:solidFill>
                <a:highlight>
                  <a:srgbClr val="FFFFFF"/>
                </a:highlight>
              </a:rPr>
              <a:t>=</a:t>
            </a:r>
            <a:r>
              <a:rPr lang="en-US" sz="1200">
                <a:solidFill>
                  <a:srgbClr val="993300"/>
                </a:solidFill>
                <a:highlight>
                  <a:srgbClr val="FFFFFF"/>
                </a:highlight>
              </a:rPr>
              <a:t>"input"</a:t>
            </a:r>
            <a:r>
              <a:rPr lang="en-US" sz="1200">
                <a:solidFill>
                  <a:srgbClr val="000096"/>
                </a:solidFill>
                <a:highlight>
                  <a:srgbClr val="FFFFFF"/>
                </a:highlight>
              </a:rPr>
              <a:t>&gt;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&lt;xs:complexType&gt;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&lt;xs:sequence</a:t>
            </a:r>
            <a:r>
              <a:rPr lang="en-US" sz="1200">
                <a:solidFill>
                  <a:srgbClr val="F5844C"/>
                </a:solidFill>
                <a:highlight>
                  <a:srgbClr val="FFFFFF"/>
                </a:highlight>
              </a:rPr>
              <a:t> dfdl:separator</a:t>
            </a:r>
            <a:r>
              <a:rPr lang="en-US" sz="1200">
                <a:solidFill>
                  <a:srgbClr val="FF8040"/>
                </a:solidFill>
                <a:highlight>
                  <a:srgbClr val="FFFFFF"/>
                </a:highlight>
              </a:rPr>
              <a:t>=</a:t>
            </a:r>
            <a:r>
              <a:rPr lang="en-US" sz="1200">
                <a:solidFill>
                  <a:srgbClr val="993300"/>
                </a:solidFill>
                <a:highlight>
                  <a:srgbClr val="FFFFFF"/>
                </a:highlight>
              </a:rPr>
              <a:t>"</a:t>
            </a:r>
            <a:r>
              <a:rPr lang="en-US" sz="1200">
                <a:solidFill>
                  <a:srgbClr val="993300"/>
                </a:solidFill>
                <a:highlight>
                  <a:srgbClr val="FFFF00"/>
                </a:highlight>
              </a:rPr>
              <a:t>%NL;</a:t>
            </a:r>
            <a:r>
              <a:rPr lang="en-US" sz="1200">
                <a:solidFill>
                  <a:srgbClr val="993300"/>
                </a:solidFill>
                <a:highlight>
                  <a:srgbClr val="FFFFFF"/>
                </a:highlight>
              </a:rPr>
              <a:t> , %WSP+; $"</a:t>
            </a:r>
            <a:r>
              <a:rPr lang="en-US" sz="1200">
                <a:solidFill>
                  <a:srgbClr val="F5844C"/>
                </a:solidFill>
                <a:highlight>
                  <a:srgbClr val="FFFFFF"/>
                </a:highlight>
              </a:rPr>
              <a:t> dfdl:separatorPosition</a:t>
            </a:r>
            <a:r>
              <a:rPr lang="en-US" sz="1200">
                <a:solidFill>
                  <a:srgbClr val="FF8040"/>
                </a:solidFill>
                <a:highlight>
                  <a:srgbClr val="FFFFFF"/>
                </a:highlight>
              </a:rPr>
              <a:t>=</a:t>
            </a:r>
            <a:r>
              <a:rPr lang="en-US" sz="1200">
                <a:solidFill>
                  <a:srgbClr val="993300"/>
                </a:solidFill>
                <a:highlight>
                  <a:srgbClr val="FFFFFF"/>
                </a:highlight>
              </a:rPr>
              <a:t>"infix"</a:t>
            </a:r>
            <a:r>
              <a:rPr lang="en-US" sz="1200">
                <a:solidFill>
                  <a:srgbClr val="000096"/>
                </a:solidFill>
                <a:highlight>
                  <a:srgbClr val="FFFFFF"/>
                </a:highlight>
              </a:rPr>
              <a:t>&gt;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&lt;xs:element</a:t>
            </a:r>
            <a:r>
              <a:rPr lang="en-US" sz="1200">
                <a:solidFill>
                  <a:srgbClr val="F5844C"/>
                </a:solidFill>
                <a:highlight>
                  <a:srgbClr val="FFFFFF"/>
                </a:highlight>
              </a:rPr>
              <a:t> name</a:t>
            </a:r>
            <a:r>
              <a:rPr lang="en-US" sz="1200">
                <a:solidFill>
                  <a:srgbClr val="FF8040"/>
                </a:solidFill>
                <a:highlight>
                  <a:srgbClr val="FFFFFF"/>
                </a:highlight>
              </a:rPr>
              <a:t>=</a:t>
            </a:r>
            <a:r>
              <a:rPr lang="en-US" sz="1200">
                <a:solidFill>
                  <a:srgbClr val="993300"/>
                </a:solidFill>
                <a:highlight>
                  <a:srgbClr val="FFFFFF"/>
                </a:highlight>
              </a:rPr>
              <a:t>"number"</a:t>
            </a:r>
            <a:r>
              <a:rPr lang="en-US" sz="1200">
                <a:solidFill>
                  <a:srgbClr val="F5844C"/>
                </a:solidFill>
                <a:highlight>
                  <a:srgbClr val="FFFFFF"/>
                </a:highlight>
              </a:rPr>
              <a:t> type</a:t>
            </a:r>
            <a:r>
              <a:rPr lang="en-US" sz="1200">
                <a:solidFill>
                  <a:srgbClr val="FF8040"/>
                </a:solidFill>
                <a:highlight>
                  <a:srgbClr val="FFFFFF"/>
                </a:highlight>
              </a:rPr>
              <a:t>=</a:t>
            </a:r>
            <a:r>
              <a:rPr lang="en-US" sz="1200">
                <a:solidFill>
                  <a:srgbClr val="993300"/>
                </a:solidFill>
                <a:highlight>
                  <a:srgbClr val="FFFFFF"/>
                </a:highlight>
              </a:rPr>
              <a:t>"xs:integer"</a:t>
            </a:r>
            <a:r>
              <a:rPr lang="en-US" sz="1200">
                <a:solidFill>
                  <a:srgbClr val="F5844C"/>
                </a:solidFill>
                <a:highlight>
                  <a:srgbClr val="FFFFFF"/>
                </a:highlight>
              </a:rPr>
              <a:t> maxOccurs</a:t>
            </a:r>
            <a:r>
              <a:rPr lang="en-US" sz="1200">
                <a:solidFill>
                  <a:srgbClr val="FF8040"/>
                </a:solidFill>
                <a:highlight>
                  <a:srgbClr val="FFFFFF"/>
                </a:highlight>
              </a:rPr>
              <a:t>=</a:t>
            </a:r>
            <a:r>
              <a:rPr lang="en-US" sz="1200">
                <a:solidFill>
                  <a:srgbClr val="993300"/>
                </a:solidFill>
                <a:highlight>
                  <a:srgbClr val="FFFFFF"/>
                </a:highlight>
              </a:rPr>
              <a:t>"unbounded"</a:t>
            </a:r>
            <a:r>
              <a:rPr lang="en-US" sz="1200">
                <a:solidFill>
                  <a:srgbClr val="F5844C"/>
                </a:solidFill>
                <a:highlight>
                  <a:srgbClr val="FFFFFF"/>
                </a:highlight>
              </a:rPr>
              <a:t> dfdl:occursCountKind</a:t>
            </a:r>
            <a:r>
              <a:rPr lang="en-US" sz="1200">
                <a:solidFill>
                  <a:srgbClr val="FF8040"/>
                </a:solidFill>
                <a:highlight>
                  <a:srgbClr val="FFFFFF"/>
                </a:highlight>
              </a:rPr>
              <a:t>=</a:t>
            </a:r>
            <a:r>
              <a:rPr lang="en-US" sz="1200">
                <a:solidFill>
                  <a:srgbClr val="993300"/>
                </a:solidFill>
                <a:highlight>
                  <a:srgbClr val="FFFFFF"/>
                </a:highlight>
              </a:rPr>
              <a:t>"implicit"</a:t>
            </a:r>
            <a:r>
              <a:rPr lang="en-US" sz="1200">
                <a:solidFill>
                  <a:srgbClr val="F5844C"/>
                </a:solidFill>
                <a:highlight>
                  <a:srgbClr val="FFFFFF"/>
                </a:highlight>
              </a:rPr>
              <a:t> </a:t>
            </a:r>
            <a:r>
              <a:rPr lang="en-US" sz="1200">
                <a:solidFill>
                  <a:srgbClr val="000096"/>
                </a:solidFill>
                <a:highlight>
                  <a:srgbClr val="FFFFFF"/>
                </a:highlight>
              </a:rPr>
              <a:t>/&gt;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&lt;/xs:sequence&gt;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&lt;/xs:complexType&gt;</a:t>
            </a:r>
            <a:br>
              <a:rPr lang="en-US" sz="1200">
                <a:solidFill>
                  <a:srgbClr val="000000"/>
                </a:solidFill>
                <a:highlight>
                  <a:srgbClr val="FFFFFF"/>
                </a:highlight>
              </a:rPr>
            </a:br>
            <a:r>
              <a:rPr lang="en-US" sz="1200">
                <a:solidFill>
                  <a:srgbClr val="003296"/>
                </a:solidFill>
                <a:highlight>
                  <a:srgbClr val="FFFFFF"/>
                </a:highlight>
              </a:rPr>
              <a:t>&lt;/xs:element&gt;</a:t>
            </a:r>
          </a:p>
        </p:txBody>
      </p:sp>
      <p:sp>
        <p:nvSpPr>
          <p:cNvPr id="6" name="Rectangle 5">
            <a:extLst>
              <a:ext uri="{FF2B5EF4-FFF2-40B4-BE49-F238E27FC236}">
                <a16:creationId xmlns:a16="http://schemas.microsoft.com/office/drawing/2014/main" id="{1EDEA30E-0629-47EF-9C58-F0653FEE7C8C}"/>
              </a:ext>
            </a:extLst>
          </p:cNvPr>
          <p:cNvSpPr/>
          <p:nvPr/>
        </p:nvSpPr>
        <p:spPr>
          <a:xfrm>
            <a:off x="9444671" y="378761"/>
            <a:ext cx="1183037" cy="3046988"/>
          </a:xfrm>
          <a:prstGeom prst="rect">
            <a:avLst/>
          </a:prstGeom>
          <a:ln>
            <a:solidFill>
              <a:schemeClr val="bg1">
                <a:lumMod val="65000"/>
              </a:schemeClr>
            </a:solidFill>
          </a:ln>
        </p:spPr>
        <p:txBody>
          <a:bodyPr wrap="square">
            <a:spAutoFit/>
          </a:bodyPr>
          <a:lstStyle/>
          <a:p>
            <a:r>
              <a:rPr lang="en-US" sz="2400">
                <a:solidFill>
                  <a:srgbClr val="000000"/>
                </a:solidFill>
                <a:highlight>
                  <a:srgbClr val="FFFFFF"/>
                </a:highlight>
              </a:rPr>
              <a:t>1</a:t>
            </a:r>
            <a:br>
              <a:rPr lang="en-US" sz="2400">
                <a:solidFill>
                  <a:srgbClr val="000000"/>
                </a:solidFill>
                <a:highlight>
                  <a:srgbClr val="FFFFFF"/>
                </a:highlight>
              </a:rPr>
            </a:br>
            <a:r>
              <a:rPr lang="en-US" sz="2400">
                <a:solidFill>
                  <a:srgbClr val="000000"/>
                </a:solidFill>
                <a:highlight>
                  <a:srgbClr val="FFFFFF"/>
                </a:highlight>
              </a:rPr>
              <a:t>2</a:t>
            </a:r>
            <a:br>
              <a:rPr lang="en-US" sz="2400">
                <a:solidFill>
                  <a:srgbClr val="000000"/>
                </a:solidFill>
                <a:highlight>
                  <a:srgbClr val="FFFFFF"/>
                </a:highlight>
              </a:rPr>
            </a:br>
            <a:r>
              <a:rPr lang="en-US" sz="2400">
                <a:solidFill>
                  <a:srgbClr val="000000"/>
                </a:solidFill>
                <a:highlight>
                  <a:srgbClr val="FFFFFF"/>
                </a:highlight>
              </a:rPr>
              <a:t>3</a:t>
            </a:r>
          </a:p>
          <a:p>
            <a:r>
              <a:rPr lang="en-US" sz="2400">
                <a:solidFill>
                  <a:srgbClr val="000000"/>
                </a:solidFill>
                <a:highlight>
                  <a:srgbClr val="FFFFFF"/>
                </a:highlight>
              </a:rPr>
              <a:t>4</a:t>
            </a:r>
          </a:p>
          <a:p>
            <a:r>
              <a:rPr lang="en-US" sz="2400">
                <a:solidFill>
                  <a:srgbClr val="000000"/>
                </a:solidFill>
                <a:highlight>
                  <a:srgbClr val="FFFFFF"/>
                </a:highlight>
              </a:rPr>
              <a:t>5</a:t>
            </a:r>
            <a:br>
              <a:rPr lang="en-US" sz="2400">
                <a:solidFill>
                  <a:srgbClr val="000000"/>
                </a:solidFill>
                <a:highlight>
                  <a:srgbClr val="FFFFFF"/>
                </a:highlight>
              </a:rPr>
            </a:br>
            <a:r>
              <a:rPr lang="en-US" sz="2400">
                <a:solidFill>
                  <a:srgbClr val="000000"/>
                </a:solidFill>
                <a:highlight>
                  <a:srgbClr val="FFFFFF"/>
                </a:highlight>
              </a:rPr>
              <a:t>6</a:t>
            </a:r>
          </a:p>
          <a:p>
            <a:r>
              <a:rPr lang="en-US" sz="2400">
                <a:solidFill>
                  <a:srgbClr val="000000"/>
                </a:solidFill>
                <a:highlight>
                  <a:srgbClr val="FFFFFF"/>
                </a:highlight>
              </a:rPr>
              <a:t>7</a:t>
            </a:r>
          </a:p>
          <a:p>
            <a:r>
              <a:rPr lang="en-US" sz="2400">
                <a:solidFill>
                  <a:srgbClr val="000000"/>
                </a:solidFill>
                <a:highlight>
                  <a:srgbClr val="FFFFFF"/>
                </a:highlight>
              </a:rPr>
              <a:t>8</a:t>
            </a:r>
          </a:p>
        </p:txBody>
      </p:sp>
      <p:cxnSp>
        <p:nvCxnSpPr>
          <p:cNvPr id="7" name="Straight Arrow Connector 6">
            <a:extLst>
              <a:ext uri="{FF2B5EF4-FFF2-40B4-BE49-F238E27FC236}">
                <a16:creationId xmlns:a16="http://schemas.microsoft.com/office/drawing/2014/main" id="{25B21251-C285-43F7-83F6-66EB0EF6A7CC}"/>
              </a:ext>
            </a:extLst>
          </p:cNvPr>
          <p:cNvCxnSpPr>
            <a:cxnSpLocks/>
          </p:cNvCxnSpPr>
          <p:nvPr/>
        </p:nvCxnSpPr>
        <p:spPr>
          <a:xfrm>
            <a:off x="8095800" y="1900609"/>
            <a:ext cx="1348871" cy="0"/>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sp>
        <p:nvSpPr>
          <p:cNvPr id="8" name="TextBox 7">
            <a:extLst>
              <a:ext uri="{FF2B5EF4-FFF2-40B4-BE49-F238E27FC236}">
                <a16:creationId xmlns:a16="http://schemas.microsoft.com/office/drawing/2014/main" id="{0A457D97-ECE8-4763-95CF-8A8B2A2A7DE7}"/>
              </a:ext>
            </a:extLst>
          </p:cNvPr>
          <p:cNvSpPr txBox="1"/>
          <p:nvPr/>
        </p:nvSpPr>
        <p:spPr>
          <a:xfrm>
            <a:off x="8301197" y="1511904"/>
            <a:ext cx="938077" cy="369332"/>
          </a:xfrm>
          <a:prstGeom prst="rect">
            <a:avLst/>
          </a:prstGeom>
          <a:noFill/>
        </p:spPr>
        <p:txBody>
          <a:bodyPr wrap="none" rtlCol="0">
            <a:spAutoFit/>
          </a:bodyPr>
          <a:lstStyle/>
          <a:p>
            <a:r>
              <a:rPr lang="en-US" i="1"/>
              <a:t>unparse</a:t>
            </a:r>
          </a:p>
        </p:txBody>
      </p:sp>
      <p:sp>
        <p:nvSpPr>
          <p:cNvPr id="9" name="Rectangle 8">
            <a:extLst>
              <a:ext uri="{FF2B5EF4-FFF2-40B4-BE49-F238E27FC236}">
                <a16:creationId xmlns:a16="http://schemas.microsoft.com/office/drawing/2014/main" id="{FE17E476-0F04-4DE8-BBAD-038C7CBD8DAB}"/>
              </a:ext>
            </a:extLst>
          </p:cNvPr>
          <p:cNvSpPr/>
          <p:nvPr/>
        </p:nvSpPr>
        <p:spPr>
          <a:xfrm>
            <a:off x="616448" y="3658930"/>
            <a:ext cx="7475952" cy="1384995"/>
          </a:xfrm>
          <a:prstGeom prst="rect">
            <a:avLst/>
          </a:prstGeom>
          <a:ln>
            <a:solidFill>
              <a:schemeClr val="bg1">
                <a:lumMod val="65000"/>
              </a:schemeClr>
            </a:solidFill>
          </a:ln>
        </p:spPr>
        <p:txBody>
          <a:bodyPr wrap="square">
            <a:spAutoFit/>
          </a:bodyPr>
          <a:lstStyle/>
          <a:p>
            <a:r>
              <a:rPr lang="en-US" sz="1200">
                <a:solidFill>
                  <a:srgbClr val="003296"/>
                </a:solidFill>
                <a:highlight>
                  <a:srgbClr val="FFFFFF"/>
                </a:highlight>
              </a:rPr>
              <a:t>&lt;xs:element</a:t>
            </a:r>
            <a:r>
              <a:rPr lang="en-US" sz="1200">
                <a:solidFill>
                  <a:srgbClr val="F5844C"/>
                </a:solidFill>
                <a:highlight>
                  <a:srgbClr val="FFFFFF"/>
                </a:highlight>
              </a:rPr>
              <a:t> name</a:t>
            </a:r>
            <a:r>
              <a:rPr lang="en-US" sz="1200">
                <a:solidFill>
                  <a:srgbClr val="FF8040"/>
                </a:solidFill>
                <a:highlight>
                  <a:srgbClr val="FFFFFF"/>
                </a:highlight>
              </a:rPr>
              <a:t>=</a:t>
            </a:r>
            <a:r>
              <a:rPr lang="en-US" sz="1200">
                <a:solidFill>
                  <a:srgbClr val="993300"/>
                </a:solidFill>
                <a:highlight>
                  <a:srgbClr val="FFFFFF"/>
                </a:highlight>
              </a:rPr>
              <a:t>"input"</a:t>
            </a:r>
            <a:r>
              <a:rPr lang="en-US" sz="1200">
                <a:solidFill>
                  <a:srgbClr val="000096"/>
                </a:solidFill>
                <a:highlight>
                  <a:srgbClr val="FFFFFF"/>
                </a:highlight>
              </a:rPr>
              <a:t>&gt;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&lt;xs:complexType&gt;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&lt;xs:sequence</a:t>
            </a:r>
            <a:r>
              <a:rPr lang="en-US" sz="1200">
                <a:solidFill>
                  <a:srgbClr val="F5844C"/>
                </a:solidFill>
                <a:highlight>
                  <a:srgbClr val="FFFFFF"/>
                </a:highlight>
              </a:rPr>
              <a:t> dfdl:separator</a:t>
            </a:r>
            <a:r>
              <a:rPr lang="en-US" sz="1200">
                <a:solidFill>
                  <a:srgbClr val="FF8040"/>
                </a:solidFill>
                <a:highlight>
                  <a:srgbClr val="FFFFFF"/>
                </a:highlight>
              </a:rPr>
              <a:t>=</a:t>
            </a:r>
            <a:r>
              <a:rPr lang="en-US" sz="1200">
                <a:solidFill>
                  <a:srgbClr val="993300"/>
                </a:solidFill>
                <a:highlight>
                  <a:srgbClr val="FFFFFF"/>
                </a:highlight>
              </a:rPr>
              <a:t>"</a:t>
            </a:r>
            <a:r>
              <a:rPr lang="en-US" sz="1200">
                <a:solidFill>
                  <a:srgbClr val="993300"/>
                </a:solidFill>
                <a:highlight>
                  <a:srgbClr val="FFFF00"/>
                </a:highlight>
              </a:rPr>
              <a:t>,</a:t>
            </a:r>
            <a:r>
              <a:rPr lang="en-US" sz="1200">
                <a:solidFill>
                  <a:srgbClr val="993300"/>
                </a:solidFill>
              </a:rPr>
              <a:t> %NL; %WSP+; $</a:t>
            </a:r>
            <a:r>
              <a:rPr lang="en-US" sz="1200">
                <a:solidFill>
                  <a:srgbClr val="993300"/>
                </a:solidFill>
                <a:highlight>
                  <a:srgbClr val="FFFFFF"/>
                </a:highlight>
              </a:rPr>
              <a:t>"</a:t>
            </a:r>
            <a:r>
              <a:rPr lang="en-US" sz="1200">
                <a:solidFill>
                  <a:srgbClr val="F5844C"/>
                </a:solidFill>
                <a:highlight>
                  <a:srgbClr val="FFFFFF"/>
                </a:highlight>
              </a:rPr>
              <a:t> dfdl:separatorPosition</a:t>
            </a:r>
            <a:r>
              <a:rPr lang="en-US" sz="1200">
                <a:solidFill>
                  <a:srgbClr val="FF8040"/>
                </a:solidFill>
                <a:highlight>
                  <a:srgbClr val="FFFFFF"/>
                </a:highlight>
              </a:rPr>
              <a:t>=</a:t>
            </a:r>
            <a:r>
              <a:rPr lang="en-US" sz="1200">
                <a:solidFill>
                  <a:srgbClr val="993300"/>
                </a:solidFill>
                <a:highlight>
                  <a:srgbClr val="FFFFFF"/>
                </a:highlight>
              </a:rPr>
              <a:t>"infix"</a:t>
            </a:r>
            <a:r>
              <a:rPr lang="en-US" sz="1200">
                <a:solidFill>
                  <a:srgbClr val="000096"/>
                </a:solidFill>
                <a:highlight>
                  <a:srgbClr val="FFFFFF"/>
                </a:highlight>
              </a:rPr>
              <a:t>&gt;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&lt;xs:element</a:t>
            </a:r>
            <a:r>
              <a:rPr lang="en-US" sz="1200">
                <a:solidFill>
                  <a:srgbClr val="F5844C"/>
                </a:solidFill>
                <a:highlight>
                  <a:srgbClr val="FFFFFF"/>
                </a:highlight>
              </a:rPr>
              <a:t> name</a:t>
            </a:r>
            <a:r>
              <a:rPr lang="en-US" sz="1200">
                <a:solidFill>
                  <a:srgbClr val="FF8040"/>
                </a:solidFill>
                <a:highlight>
                  <a:srgbClr val="FFFFFF"/>
                </a:highlight>
              </a:rPr>
              <a:t>=</a:t>
            </a:r>
            <a:r>
              <a:rPr lang="en-US" sz="1200">
                <a:solidFill>
                  <a:srgbClr val="993300"/>
                </a:solidFill>
                <a:highlight>
                  <a:srgbClr val="FFFFFF"/>
                </a:highlight>
              </a:rPr>
              <a:t>"number"</a:t>
            </a:r>
            <a:r>
              <a:rPr lang="en-US" sz="1200">
                <a:solidFill>
                  <a:srgbClr val="F5844C"/>
                </a:solidFill>
                <a:highlight>
                  <a:srgbClr val="FFFFFF"/>
                </a:highlight>
              </a:rPr>
              <a:t> type</a:t>
            </a:r>
            <a:r>
              <a:rPr lang="en-US" sz="1200">
                <a:solidFill>
                  <a:srgbClr val="FF8040"/>
                </a:solidFill>
                <a:highlight>
                  <a:srgbClr val="FFFFFF"/>
                </a:highlight>
              </a:rPr>
              <a:t>=</a:t>
            </a:r>
            <a:r>
              <a:rPr lang="en-US" sz="1200">
                <a:solidFill>
                  <a:srgbClr val="993300"/>
                </a:solidFill>
                <a:highlight>
                  <a:srgbClr val="FFFFFF"/>
                </a:highlight>
              </a:rPr>
              <a:t>"xs:integer"</a:t>
            </a:r>
            <a:r>
              <a:rPr lang="en-US" sz="1200">
                <a:solidFill>
                  <a:srgbClr val="F5844C"/>
                </a:solidFill>
                <a:highlight>
                  <a:srgbClr val="FFFFFF"/>
                </a:highlight>
              </a:rPr>
              <a:t> maxOccurs</a:t>
            </a:r>
            <a:r>
              <a:rPr lang="en-US" sz="1200">
                <a:solidFill>
                  <a:srgbClr val="FF8040"/>
                </a:solidFill>
                <a:highlight>
                  <a:srgbClr val="FFFFFF"/>
                </a:highlight>
              </a:rPr>
              <a:t>=</a:t>
            </a:r>
            <a:r>
              <a:rPr lang="en-US" sz="1200">
                <a:solidFill>
                  <a:srgbClr val="993300"/>
                </a:solidFill>
                <a:highlight>
                  <a:srgbClr val="FFFFFF"/>
                </a:highlight>
              </a:rPr>
              <a:t>"unbounded"</a:t>
            </a:r>
            <a:r>
              <a:rPr lang="en-US" sz="1200">
                <a:solidFill>
                  <a:srgbClr val="F5844C"/>
                </a:solidFill>
                <a:highlight>
                  <a:srgbClr val="FFFFFF"/>
                </a:highlight>
              </a:rPr>
              <a:t> dfdl:occursCountKind</a:t>
            </a:r>
            <a:r>
              <a:rPr lang="en-US" sz="1200">
                <a:solidFill>
                  <a:srgbClr val="FF8040"/>
                </a:solidFill>
                <a:highlight>
                  <a:srgbClr val="FFFFFF"/>
                </a:highlight>
              </a:rPr>
              <a:t>=</a:t>
            </a:r>
            <a:r>
              <a:rPr lang="en-US" sz="1200">
                <a:solidFill>
                  <a:srgbClr val="993300"/>
                </a:solidFill>
                <a:highlight>
                  <a:srgbClr val="FFFFFF"/>
                </a:highlight>
              </a:rPr>
              <a:t>"implicit"</a:t>
            </a:r>
            <a:r>
              <a:rPr lang="en-US" sz="1200">
                <a:solidFill>
                  <a:srgbClr val="F5844C"/>
                </a:solidFill>
                <a:highlight>
                  <a:srgbClr val="FFFFFF"/>
                </a:highlight>
              </a:rPr>
              <a:t> </a:t>
            </a:r>
            <a:r>
              <a:rPr lang="en-US" sz="1200">
                <a:solidFill>
                  <a:srgbClr val="000096"/>
                </a:solidFill>
                <a:highlight>
                  <a:srgbClr val="FFFFFF"/>
                </a:highlight>
              </a:rPr>
              <a:t>/&gt;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&lt;/xs:sequence&gt;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&lt;/xs:complexType&gt;</a:t>
            </a:r>
            <a:br>
              <a:rPr lang="en-US" sz="1200">
                <a:solidFill>
                  <a:srgbClr val="000000"/>
                </a:solidFill>
                <a:highlight>
                  <a:srgbClr val="FFFFFF"/>
                </a:highlight>
              </a:rPr>
            </a:br>
            <a:r>
              <a:rPr lang="en-US" sz="1200">
                <a:solidFill>
                  <a:srgbClr val="003296"/>
                </a:solidFill>
                <a:highlight>
                  <a:srgbClr val="FFFFFF"/>
                </a:highlight>
              </a:rPr>
              <a:t>&lt;/xs:element&gt;</a:t>
            </a:r>
          </a:p>
        </p:txBody>
      </p:sp>
      <p:sp>
        <p:nvSpPr>
          <p:cNvPr id="10" name="Rectangle 9">
            <a:extLst>
              <a:ext uri="{FF2B5EF4-FFF2-40B4-BE49-F238E27FC236}">
                <a16:creationId xmlns:a16="http://schemas.microsoft.com/office/drawing/2014/main" id="{E4C8614B-FC77-48E8-9EDC-F9485CB814A9}"/>
              </a:ext>
            </a:extLst>
          </p:cNvPr>
          <p:cNvSpPr/>
          <p:nvPr/>
        </p:nvSpPr>
        <p:spPr>
          <a:xfrm>
            <a:off x="9444671" y="4139280"/>
            <a:ext cx="2130881" cy="461665"/>
          </a:xfrm>
          <a:prstGeom prst="rect">
            <a:avLst/>
          </a:prstGeom>
          <a:ln>
            <a:solidFill>
              <a:schemeClr val="bg1">
                <a:lumMod val="65000"/>
              </a:schemeClr>
            </a:solidFill>
          </a:ln>
        </p:spPr>
        <p:txBody>
          <a:bodyPr wrap="square">
            <a:spAutoFit/>
          </a:bodyPr>
          <a:lstStyle/>
          <a:p>
            <a:r>
              <a:rPr lang="en-US" sz="2400">
                <a:highlight>
                  <a:srgbClr val="FFFFFF"/>
                </a:highlight>
              </a:rPr>
              <a:t>1,2,3,4,5,6,7,8</a:t>
            </a:r>
          </a:p>
        </p:txBody>
      </p:sp>
      <p:cxnSp>
        <p:nvCxnSpPr>
          <p:cNvPr id="11" name="Straight Arrow Connector 10">
            <a:extLst>
              <a:ext uri="{FF2B5EF4-FFF2-40B4-BE49-F238E27FC236}">
                <a16:creationId xmlns:a16="http://schemas.microsoft.com/office/drawing/2014/main" id="{F5977797-AA40-42EF-A510-23F7EBBA70CE}"/>
              </a:ext>
            </a:extLst>
          </p:cNvPr>
          <p:cNvCxnSpPr>
            <a:cxnSpLocks/>
          </p:cNvCxnSpPr>
          <p:nvPr/>
        </p:nvCxnSpPr>
        <p:spPr>
          <a:xfrm>
            <a:off x="8095800" y="4415915"/>
            <a:ext cx="1348871" cy="0"/>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sp>
        <p:nvSpPr>
          <p:cNvPr id="12" name="TextBox 11">
            <a:extLst>
              <a:ext uri="{FF2B5EF4-FFF2-40B4-BE49-F238E27FC236}">
                <a16:creationId xmlns:a16="http://schemas.microsoft.com/office/drawing/2014/main" id="{978DCB53-B20B-4C97-AF8B-090568F14EF6}"/>
              </a:ext>
            </a:extLst>
          </p:cNvPr>
          <p:cNvSpPr txBox="1"/>
          <p:nvPr/>
        </p:nvSpPr>
        <p:spPr>
          <a:xfrm>
            <a:off x="8301197" y="4027210"/>
            <a:ext cx="938077" cy="369332"/>
          </a:xfrm>
          <a:prstGeom prst="rect">
            <a:avLst/>
          </a:prstGeom>
          <a:noFill/>
        </p:spPr>
        <p:txBody>
          <a:bodyPr wrap="none" rtlCol="0">
            <a:spAutoFit/>
          </a:bodyPr>
          <a:lstStyle/>
          <a:p>
            <a:r>
              <a:rPr lang="en-US" i="1"/>
              <a:t>unparse</a:t>
            </a:r>
          </a:p>
        </p:txBody>
      </p:sp>
      <p:sp>
        <p:nvSpPr>
          <p:cNvPr id="13" name="TextBox 12">
            <a:extLst>
              <a:ext uri="{FF2B5EF4-FFF2-40B4-BE49-F238E27FC236}">
                <a16:creationId xmlns:a16="http://schemas.microsoft.com/office/drawing/2014/main" id="{C3D584D9-A614-446A-83A3-19FAF2E5F735}"/>
              </a:ext>
            </a:extLst>
          </p:cNvPr>
          <p:cNvSpPr txBox="1"/>
          <p:nvPr/>
        </p:nvSpPr>
        <p:spPr>
          <a:xfrm>
            <a:off x="3048403" y="5295474"/>
            <a:ext cx="5711500" cy="769441"/>
          </a:xfrm>
          <a:prstGeom prst="rect">
            <a:avLst/>
          </a:prstGeom>
          <a:noFill/>
        </p:spPr>
        <p:txBody>
          <a:bodyPr wrap="none" rtlCol="0">
            <a:spAutoFit/>
          </a:bodyPr>
          <a:lstStyle/>
          <a:p>
            <a:r>
              <a:rPr lang="en-US" sz="4400"/>
              <a:t>What does this tell you?</a:t>
            </a:r>
          </a:p>
        </p:txBody>
      </p:sp>
      <p:cxnSp>
        <p:nvCxnSpPr>
          <p:cNvPr id="3" name="Straight Arrow Connector 2">
            <a:extLst>
              <a:ext uri="{FF2B5EF4-FFF2-40B4-BE49-F238E27FC236}">
                <a16:creationId xmlns:a16="http://schemas.microsoft.com/office/drawing/2014/main" id="{B0335595-8098-42E0-AB4F-7B32C949BD07}"/>
              </a:ext>
            </a:extLst>
          </p:cNvPr>
          <p:cNvCxnSpPr/>
          <p:nvPr/>
        </p:nvCxnSpPr>
        <p:spPr>
          <a:xfrm flipH="1">
            <a:off x="2952726" y="793085"/>
            <a:ext cx="348413" cy="71881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4" name="TextBox 13">
            <a:extLst>
              <a:ext uri="{FF2B5EF4-FFF2-40B4-BE49-F238E27FC236}">
                <a16:creationId xmlns:a16="http://schemas.microsoft.com/office/drawing/2014/main" id="{FEB68BFC-C03A-4F5E-B4C8-2AF51B0AD598}"/>
              </a:ext>
            </a:extLst>
          </p:cNvPr>
          <p:cNvSpPr txBox="1"/>
          <p:nvPr/>
        </p:nvSpPr>
        <p:spPr>
          <a:xfrm>
            <a:off x="3048403" y="511444"/>
            <a:ext cx="1975284" cy="369332"/>
          </a:xfrm>
          <a:prstGeom prst="rect">
            <a:avLst/>
          </a:prstGeom>
          <a:noFill/>
        </p:spPr>
        <p:txBody>
          <a:bodyPr wrap="none" rtlCol="0">
            <a:spAutoFit/>
          </a:bodyPr>
          <a:lstStyle/>
          <a:p>
            <a:r>
              <a:rPr lang="en-US"/>
              <a:t>NewLine listed first</a:t>
            </a:r>
          </a:p>
        </p:txBody>
      </p:sp>
      <p:cxnSp>
        <p:nvCxnSpPr>
          <p:cNvPr id="16" name="Straight Arrow Connector 15">
            <a:extLst>
              <a:ext uri="{FF2B5EF4-FFF2-40B4-BE49-F238E27FC236}">
                <a16:creationId xmlns:a16="http://schemas.microsoft.com/office/drawing/2014/main" id="{5FC73296-4AD9-4341-9052-FDF6F48B97BC}"/>
              </a:ext>
            </a:extLst>
          </p:cNvPr>
          <p:cNvCxnSpPr/>
          <p:nvPr/>
        </p:nvCxnSpPr>
        <p:spPr>
          <a:xfrm flipH="1">
            <a:off x="2912020" y="3272647"/>
            <a:ext cx="429824" cy="77256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7" name="TextBox 16">
            <a:extLst>
              <a:ext uri="{FF2B5EF4-FFF2-40B4-BE49-F238E27FC236}">
                <a16:creationId xmlns:a16="http://schemas.microsoft.com/office/drawing/2014/main" id="{DAE3EC22-34C0-4401-AF18-29A051D97BB3}"/>
              </a:ext>
            </a:extLst>
          </p:cNvPr>
          <p:cNvSpPr txBox="1"/>
          <p:nvPr/>
        </p:nvSpPr>
        <p:spPr>
          <a:xfrm>
            <a:off x="3126932" y="2929180"/>
            <a:ext cx="1883464" cy="369332"/>
          </a:xfrm>
          <a:prstGeom prst="rect">
            <a:avLst/>
          </a:prstGeom>
          <a:noFill/>
        </p:spPr>
        <p:txBody>
          <a:bodyPr wrap="none" rtlCol="0">
            <a:spAutoFit/>
          </a:bodyPr>
          <a:lstStyle/>
          <a:p>
            <a:r>
              <a:rPr lang="en-US"/>
              <a:t>Comma listed first</a:t>
            </a:r>
          </a:p>
        </p:txBody>
      </p:sp>
    </p:spTree>
    <p:extLst>
      <p:ext uri="{BB962C8B-B14F-4D97-AF65-F5344CB8AC3E}">
        <p14:creationId xmlns:p14="http://schemas.microsoft.com/office/powerpoint/2010/main" val="3302559273"/>
      </p:ext>
    </p:extLst>
  </p:cSld>
  <p:clrMapOvr>
    <a:masterClrMapping/>
  </p:clrMapOvr>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785757B7-B573-4B4B-B0FA-B1E814ADAB36}"/>
              </a:ext>
            </a:extLst>
          </p:cNvPr>
          <p:cNvSpPr>
            <a:spLocks noGrp="1"/>
          </p:cNvSpPr>
          <p:nvPr>
            <p:ph type="title"/>
          </p:nvPr>
        </p:nvSpPr>
        <p:spPr/>
        <p:txBody>
          <a:bodyPr/>
          <a:lstStyle/>
          <a:p>
            <a:r>
              <a:rPr lang="en-US"/>
              <a:t>Separator character used by unparsing is …</a:t>
            </a:r>
          </a:p>
        </p:txBody>
      </p:sp>
      <p:sp>
        <p:nvSpPr>
          <p:cNvPr id="4" name="Content Placeholder 3">
            <a:extLst>
              <a:ext uri="{FF2B5EF4-FFF2-40B4-BE49-F238E27FC236}">
                <a16:creationId xmlns:a16="http://schemas.microsoft.com/office/drawing/2014/main" id="{CFB836E7-46EB-42EF-B76A-BC076051B213}"/>
              </a:ext>
            </a:extLst>
          </p:cNvPr>
          <p:cNvSpPr>
            <a:spLocks noGrp="1"/>
          </p:cNvSpPr>
          <p:nvPr>
            <p:ph idx="1"/>
          </p:nvPr>
        </p:nvSpPr>
        <p:spPr/>
        <p:txBody>
          <a:bodyPr/>
          <a:lstStyle/>
          <a:p>
            <a:r>
              <a:rPr lang="en-US"/>
              <a:t>On unparsing the first separator in the list is used as the separator.</a:t>
            </a:r>
          </a:p>
        </p:txBody>
      </p:sp>
      <p:sp>
        <p:nvSpPr>
          <p:cNvPr id="2" name="Footer Placeholder 1">
            <a:extLst>
              <a:ext uri="{FF2B5EF4-FFF2-40B4-BE49-F238E27FC236}">
                <a16:creationId xmlns:a16="http://schemas.microsoft.com/office/drawing/2014/main" id="{687E0005-7EBB-45D4-A537-1C48380F6093}"/>
              </a:ext>
            </a:extLst>
          </p:cNvPr>
          <p:cNvSpPr>
            <a:spLocks noGrp="1"/>
          </p:cNvSpPr>
          <p:nvPr>
            <p:ph type="ftr" sz="quarter" idx="11"/>
          </p:nvPr>
        </p:nvSpPr>
        <p:spPr/>
        <p:txBody>
          <a:bodyPr/>
          <a:lstStyle/>
          <a:p>
            <a:r>
              <a:rPr lang="en-US" altLang="en-US">
                <a:solidFill>
                  <a:schemeClr val="tx1">
                    <a:lumMod val="50000"/>
                    <a:lumOff val="50000"/>
                  </a:schemeClr>
                </a:solidFill>
                <a:latin typeface="Arial" pitchFamily="34" charset="0"/>
                <a:cs typeface="Arial" pitchFamily="34" charset="0"/>
              </a:rPr>
              <a:t>© 2019 The MITRE Corporation. All rights reserved.</a:t>
            </a:r>
            <a:endParaRPr lang="en-US">
              <a:solidFill>
                <a:schemeClr val="tx1">
                  <a:lumMod val="50000"/>
                  <a:lumOff val="50000"/>
                </a:schemeClr>
              </a:solidFill>
              <a:latin typeface="Arial" pitchFamily="34" charset="0"/>
              <a:cs typeface="Arial" pitchFamily="34" charset="0"/>
            </a:endParaRPr>
          </a:p>
        </p:txBody>
      </p:sp>
    </p:spTree>
    <p:extLst>
      <p:ext uri="{BB962C8B-B14F-4D97-AF65-F5344CB8AC3E}">
        <p14:creationId xmlns:p14="http://schemas.microsoft.com/office/powerpoint/2010/main" val="1174451353"/>
      </p:ext>
    </p:extLst>
  </p:cSld>
  <p:clrMapOvr>
    <a:masterClrMapping/>
  </p:clrMapOvr>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DAE72073-683D-4785-AF50-D199DB629071}"/>
              </a:ext>
            </a:extLst>
          </p:cNvPr>
          <p:cNvSpPr>
            <a:spLocks noGrp="1"/>
          </p:cNvSpPr>
          <p:nvPr>
            <p:ph type="ctrTitle" sz="quarter"/>
          </p:nvPr>
        </p:nvSpPr>
        <p:spPr/>
        <p:txBody>
          <a:bodyPr/>
          <a:lstStyle/>
          <a:p>
            <a:r>
              <a:rPr lang="en-US"/>
              <a:t>choice properties</a:t>
            </a:r>
          </a:p>
        </p:txBody>
      </p:sp>
      <p:sp>
        <p:nvSpPr>
          <p:cNvPr id="4" name="Footer Placeholder 3">
            <a:extLst>
              <a:ext uri="{FF2B5EF4-FFF2-40B4-BE49-F238E27FC236}">
                <a16:creationId xmlns:a16="http://schemas.microsoft.com/office/drawing/2014/main" id="{D8E173A0-C293-4D88-8AED-8A71970B8A01}"/>
              </a:ext>
            </a:extLst>
          </p:cNvPr>
          <p:cNvSpPr>
            <a:spLocks noGrp="1"/>
          </p:cNvSpPr>
          <p:nvPr>
            <p:ph type="ftr" sz="quarter" idx="4294967295"/>
          </p:nvPr>
        </p:nvSpPr>
        <p:spPr>
          <a:xfrm>
            <a:off x="0" y="6521450"/>
            <a:ext cx="7537450" cy="239713"/>
          </a:xfrm>
        </p:spPr>
        <p:txBody>
          <a:bodyPr/>
          <a:lstStyle/>
          <a:p>
            <a:r>
              <a:rPr lang="en-US" altLang="en-US">
                <a:solidFill>
                  <a:schemeClr val="tx1">
                    <a:lumMod val="50000"/>
                    <a:lumOff val="50000"/>
                  </a:schemeClr>
                </a:solidFill>
                <a:latin typeface="Arial" pitchFamily="34" charset="0"/>
                <a:cs typeface="Arial" pitchFamily="34" charset="0"/>
              </a:rPr>
              <a:t>© 2019 The MITRE Corporation. All rights reserved.</a:t>
            </a:r>
            <a:endParaRPr lang="en-US">
              <a:solidFill>
                <a:schemeClr val="tx1">
                  <a:lumMod val="50000"/>
                  <a:lumOff val="50000"/>
                </a:schemeClr>
              </a:solidFill>
              <a:latin typeface="Arial" pitchFamily="34" charset="0"/>
              <a:cs typeface="Arial" pitchFamily="34" charset="0"/>
            </a:endParaRPr>
          </a:p>
        </p:txBody>
      </p:sp>
    </p:spTree>
    <p:extLst>
      <p:ext uri="{BB962C8B-B14F-4D97-AF65-F5344CB8AC3E}">
        <p14:creationId xmlns:p14="http://schemas.microsoft.com/office/powerpoint/2010/main" val="2022660408"/>
      </p:ext>
    </p:extLst>
  </p:cSld>
  <p:clrMapOvr>
    <a:masterClrMapping/>
  </p:clrMapOvr>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632A52-60B9-46B3-9C0E-E48AA8E938CB}"/>
              </a:ext>
            </a:extLst>
          </p:cNvPr>
          <p:cNvSpPr>
            <a:spLocks noGrp="1"/>
          </p:cNvSpPr>
          <p:nvPr>
            <p:ph type="title"/>
          </p:nvPr>
        </p:nvSpPr>
        <p:spPr/>
        <p:txBody>
          <a:bodyPr/>
          <a:lstStyle/>
          <a:p>
            <a:r>
              <a:rPr lang="en-US"/>
              <a:t>dfdl:initiatedContent</a:t>
            </a:r>
          </a:p>
        </p:txBody>
      </p:sp>
      <p:sp>
        <p:nvSpPr>
          <p:cNvPr id="3" name="Content Placeholder 2">
            <a:extLst>
              <a:ext uri="{FF2B5EF4-FFF2-40B4-BE49-F238E27FC236}">
                <a16:creationId xmlns:a16="http://schemas.microsoft.com/office/drawing/2014/main" id="{E48884EA-0A70-4FCC-AE3E-6E4448C4E537}"/>
              </a:ext>
            </a:extLst>
          </p:cNvPr>
          <p:cNvSpPr>
            <a:spLocks noGrp="1"/>
          </p:cNvSpPr>
          <p:nvPr>
            <p:ph idx="1"/>
          </p:nvPr>
        </p:nvSpPr>
        <p:spPr/>
        <p:txBody>
          <a:bodyPr/>
          <a:lstStyle/>
          <a:p>
            <a:r>
              <a:rPr lang="en-US"/>
              <a:t>The &lt;xs:choice&gt; element can have a DFDL property dfdl:initiatedContent.</a:t>
            </a:r>
          </a:p>
          <a:p>
            <a:r>
              <a:rPr lang="en-US"/>
              <a:t>The value of that property is either yes or no.</a:t>
            </a:r>
          </a:p>
          <a:p>
            <a:r>
              <a:rPr lang="en-US"/>
              <a:t>If yes, then each branch of the choice must specify dfdl:initiator</a:t>
            </a:r>
          </a:p>
        </p:txBody>
      </p:sp>
      <p:sp>
        <p:nvSpPr>
          <p:cNvPr id="4" name="Footer Placeholder 3">
            <a:extLst>
              <a:ext uri="{FF2B5EF4-FFF2-40B4-BE49-F238E27FC236}">
                <a16:creationId xmlns:a16="http://schemas.microsoft.com/office/drawing/2014/main" id="{AA409DA5-717F-425A-921A-236A353A3FEC}"/>
              </a:ext>
            </a:extLst>
          </p:cNvPr>
          <p:cNvSpPr>
            <a:spLocks noGrp="1"/>
          </p:cNvSpPr>
          <p:nvPr>
            <p:ph type="ftr" sz="quarter" idx="11"/>
          </p:nvPr>
        </p:nvSpPr>
        <p:spPr/>
        <p:txBody>
          <a:bodyPr/>
          <a:lstStyle/>
          <a:p>
            <a:r>
              <a:rPr lang="en-US" altLang="en-US">
                <a:solidFill>
                  <a:schemeClr val="tx1">
                    <a:lumMod val="50000"/>
                    <a:lumOff val="50000"/>
                  </a:schemeClr>
                </a:solidFill>
                <a:latin typeface="Arial" pitchFamily="34" charset="0"/>
                <a:cs typeface="Arial" pitchFamily="34" charset="0"/>
              </a:rPr>
              <a:t>© 2019 The MITRE Corporation. All rights reserved.</a:t>
            </a:r>
            <a:endParaRPr lang="en-US">
              <a:solidFill>
                <a:schemeClr val="tx1">
                  <a:lumMod val="50000"/>
                  <a:lumOff val="50000"/>
                </a:schemeClr>
              </a:solidFill>
              <a:latin typeface="Arial" pitchFamily="34" charset="0"/>
              <a:cs typeface="Arial" pitchFamily="34" charset="0"/>
            </a:endParaRPr>
          </a:p>
        </p:txBody>
      </p:sp>
    </p:spTree>
    <p:extLst>
      <p:ext uri="{BB962C8B-B14F-4D97-AF65-F5344CB8AC3E}">
        <p14:creationId xmlns:p14="http://schemas.microsoft.com/office/powerpoint/2010/main" val="209192475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A5CE04-8909-4280-AEA5-441F77938314}"/>
              </a:ext>
            </a:extLst>
          </p:cNvPr>
          <p:cNvSpPr>
            <a:spLocks noGrp="1"/>
          </p:cNvSpPr>
          <p:nvPr>
            <p:ph type="title"/>
          </p:nvPr>
        </p:nvSpPr>
        <p:spPr/>
        <p:txBody>
          <a:bodyPr/>
          <a:lstStyle/>
          <a:p>
            <a:r>
              <a:rPr lang="en-US"/>
              <a:t>Example: create a symbolic value for input that represents a radio frequency</a:t>
            </a:r>
          </a:p>
        </p:txBody>
      </p:sp>
      <p:sp>
        <p:nvSpPr>
          <p:cNvPr id="3" name="Content Placeholder 2">
            <a:extLst>
              <a:ext uri="{FF2B5EF4-FFF2-40B4-BE49-F238E27FC236}">
                <a16:creationId xmlns:a16="http://schemas.microsoft.com/office/drawing/2014/main" id="{2A136E51-D5E9-4983-A01D-A63FBC999F92}"/>
              </a:ext>
            </a:extLst>
          </p:cNvPr>
          <p:cNvSpPr>
            <a:spLocks noGrp="1"/>
          </p:cNvSpPr>
          <p:nvPr>
            <p:ph idx="1"/>
          </p:nvPr>
        </p:nvSpPr>
        <p:spPr>
          <a:xfrm>
            <a:off x="616449" y="1371601"/>
            <a:ext cx="11236720" cy="4331775"/>
          </a:xfrm>
        </p:spPr>
        <p:txBody>
          <a:bodyPr/>
          <a:lstStyle/>
          <a:p>
            <a:pPr>
              <a:lnSpc>
                <a:spcPts val="3000"/>
              </a:lnSpc>
              <a:spcAft>
                <a:spcPts val="1200"/>
              </a:spcAft>
            </a:pPr>
            <a:r>
              <a:rPr lang="en-US"/>
              <a:t>If the input file has the value 0, then output “None”</a:t>
            </a:r>
          </a:p>
          <a:p>
            <a:pPr>
              <a:lnSpc>
                <a:spcPts val="3000"/>
              </a:lnSpc>
              <a:spcAft>
                <a:spcPts val="1200"/>
              </a:spcAft>
            </a:pPr>
            <a:r>
              <a:rPr lang="en-US"/>
              <a:t>If the input file has the value 1 – 100, then multiply the value by 10, multiply the result by 0.05, add 200, take the floor, and then divide by 10 (phew!)</a:t>
            </a:r>
          </a:p>
          <a:p>
            <a:pPr>
              <a:lnSpc>
                <a:spcPts val="3000"/>
              </a:lnSpc>
              <a:spcAft>
                <a:spcPts val="1200"/>
              </a:spcAft>
            </a:pPr>
            <a:r>
              <a:rPr lang="en-US"/>
              <a:t>If the input file has the value 101 – 200, then output “Illegal”</a:t>
            </a:r>
          </a:p>
          <a:p>
            <a:pPr>
              <a:lnSpc>
                <a:spcPts val="3000"/>
              </a:lnSpc>
              <a:spcAft>
                <a:spcPts val="1200"/>
              </a:spcAft>
            </a:pPr>
            <a:r>
              <a:rPr lang="en-US"/>
              <a:t>If the input file has the value 201 – 300, then output the concatenation of “Channel”, value minus 50, “(Group A)”</a:t>
            </a:r>
          </a:p>
          <a:p>
            <a:pPr>
              <a:lnSpc>
                <a:spcPts val="3000"/>
              </a:lnSpc>
              <a:spcAft>
                <a:spcPts val="1200"/>
              </a:spcAft>
            </a:pPr>
            <a:r>
              <a:rPr lang="en-US"/>
              <a:t>If the input file has the value 301 – 400, then output the concatenation of “Channel”, value minus 50, “(Group B)”</a:t>
            </a:r>
          </a:p>
          <a:p>
            <a:endParaRPr lang="en-US"/>
          </a:p>
        </p:txBody>
      </p:sp>
      <p:sp>
        <p:nvSpPr>
          <p:cNvPr id="5" name="Rectangle 4">
            <a:extLst>
              <a:ext uri="{FF2B5EF4-FFF2-40B4-BE49-F238E27FC236}">
                <a16:creationId xmlns:a16="http://schemas.microsoft.com/office/drawing/2014/main" id="{0FDBE2B0-A65A-4693-9E0C-79FE6E91E817}"/>
              </a:ext>
            </a:extLst>
          </p:cNvPr>
          <p:cNvSpPr/>
          <p:nvPr/>
        </p:nvSpPr>
        <p:spPr>
          <a:xfrm>
            <a:off x="732044" y="5958964"/>
            <a:ext cx="1286359" cy="338975"/>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360</a:t>
            </a:r>
          </a:p>
        </p:txBody>
      </p:sp>
      <p:sp>
        <p:nvSpPr>
          <p:cNvPr id="6" name="TextBox 5">
            <a:extLst>
              <a:ext uri="{FF2B5EF4-FFF2-40B4-BE49-F238E27FC236}">
                <a16:creationId xmlns:a16="http://schemas.microsoft.com/office/drawing/2014/main" id="{579FCAD4-706D-4CA3-8824-26E8119BABB0}"/>
              </a:ext>
            </a:extLst>
          </p:cNvPr>
          <p:cNvSpPr txBox="1"/>
          <p:nvPr/>
        </p:nvSpPr>
        <p:spPr>
          <a:xfrm>
            <a:off x="1035226" y="5589632"/>
            <a:ext cx="679994" cy="369332"/>
          </a:xfrm>
          <a:prstGeom prst="rect">
            <a:avLst/>
          </a:prstGeom>
          <a:noFill/>
        </p:spPr>
        <p:txBody>
          <a:bodyPr wrap="none" rtlCol="0">
            <a:spAutoFit/>
          </a:bodyPr>
          <a:lstStyle/>
          <a:p>
            <a:r>
              <a:rPr lang="en-US"/>
              <a:t>input</a:t>
            </a:r>
          </a:p>
        </p:txBody>
      </p:sp>
      <p:sp>
        <p:nvSpPr>
          <p:cNvPr id="7" name="Arrow: Right 6">
            <a:extLst>
              <a:ext uri="{FF2B5EF4-FFF2-40B4-BE49-F238E27FC236}">
                <a16:creationId xmlns:a16="http://schemas.microsoft.com/office/drawing/2014/main" id="{CD37B8B7-824B-4F54-91C4-C8E37D6E731A}"/>
              </a:ext>
            </a:extLst>
          </p:cNvPr>
          <p:cNvSpPr/>
          <p:nvPr/>
        </p:nvSpPr>
        <p:spPr>
          <a:xfrm>
            <a:off x="2321585" y="5861813"/>
            <a:ext cx="759417" cy="53327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extLst>
              <a:ext uri="{FF2B5EF4-FFF2-40B4-BE49-F238E27FC236}">
                <a16:creationId xmlns:a16="http://schemas.microsoft.com/office/drawing/2014/main" id="{36C67362-507F-4A2E-A225-19E1DE388518}"/>
              </a:ext>
            </a:extLst>
          </p:cNvPr>
          <p:cNvSpPr/>
          <p:nvPr/>
        </p:nvSpPr>
        <p:spPr>
          <a:xfrm>
            <a:off x="3384184" y="5774298"/>
            <a:ext cx="1286359" cy="71794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a:t>DFDL</a:t>
            </a:r>
          </a:p>
        </p:txBody>
      </p:sp>
      <p:sp>
        <p:nvSpPr>
          <p:cNvPr id="9" name="Arrow: Right 8">
            <a:extLst>
              <a:ext uri="{FF2B5EF4-FFF2-40B4-BE49-F238E27FC236}">
                <a16:creationId xmlns:a16="http://schemas.microsoft.com/office/drawing/2014/main" id="{1A29D9D9-245A-4B60-B477-5DCE1E3ADE30}"/>
              </a:ext>
            </a:extLst>
          </p:cNvPr>
          <p:cNvSpPr/>
          <p:nvPr/>
        </p:nvSpPr>
        <p:spPr>
          <a:xfrm>
            <a:off x="5062491" y="5861813"/>
            <a:ext cx="759417" cy="53327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E5CB8125-EDC8-4459-B21B-697344B5A749}"/>
              </a:ext>
            </a:extLst>
          </p:cNvPr>
          <p:cNvSpPr/>
          <p:nvPr/>
        </p:nvSpPr>
        <p:spPr>
          <a:xfrm>
            <a:off x="5987461" y="5958964"/>
            <a:ext cx="5865708" cy="369332"/>
          </a:xfrm>
          <a:prstGeom prst="rect">
            <a:avLst/>
          </a:prstGeom>
        </p:spPr>
        <p:txBody>
          <a:bodyPr wrap="none">
            <a:spAutoFit/>
          </a:bodyPr>
          <a:lstStyle/>
          <a:p>
            <a:r>
              <a:rPr lang="en-US">
                <a:solidFill>
                  <a:srgbClr val="000096"/>
                </a:solidFill>
                <a:highlight>
                  <a:srgbClr val="FFFFFF"/>
                </a:highlight>
              </a:rPr>
              <a:t>&lt;radio-frequency&gt;</a:t>
            </a:r>
            <a:r>
              <a:rPr lang="en-US">
                <a:solidFill>
                  <a:srgbClr val="000000"/>
                </a:solidFill>
                <a:highlight>
                  <a:srgbClr val="FFFFFF"/>
                </a:highlight>
              </a:rPr>
              <a:t>Channel 310 (Group B)</a:t>
            </a:r>
            <a:r>
              <a:rPr lang="en-US">
                <a:solidFill>
                  <a:srgbClr val="000096"/>
                </a:solidFill>
                <a:highlight>
                  <a:srgbClr val="FFFFFF"/>
                </a:highlight>
              </a:rPr>
              <a:t>&lt;/radio-frequency&gt;</a:t>
            </a:r>
          </a:p>
        </p:txBody>
      </p:sp>
    </p:spTree>
    <p:extLst>
      <p:ext uri="{BB962C8B-B14F-4D97-AF65-F5344CB8AC3E}">
        <p14:creationId xmlns:p14="http://schemas.microsoft.com/office/powerpoint/2010/main" val="1138753364"/>
      </p:ext>
    </p:extLst>
  </p:cSld>
  <p:clrMapOvr>
    <a:masterClrMapping/>
  </p:clrMapOvr>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EF651E7A-0BFD-49E0-ADE1-9917F3DA25F0}"/>
              </a:ext>
            </a:extLst>
          </p:cNvPr>
          <p:cNvSpPr>
            <a:spLocks noGrp="1"/>
          </p:cNvSpPr>
          <p:nvPr>
            <p:ph type="title"/>
          </p:nvPr>
        </p:nvSpPr>
        <p:spPr/>
        <p:txBody>
          <a:bodyPr/>
          <a:lstStyle/>
          <a:p>
            <a:r>
              <a:rPr lang="en-US"/>
              <a:t>Recall this example</a:t>
            </a:r>
          </a:p>
        </p:txBody>
      </p:sp>
      <p:sp>
        <p:nvSpPr>
          <p:cNvPr id="4" name="Content Placeholder 3">
            <a:extLst>
              <a:ext uri="{FF2B5EF4-FFF2-40B4-BE49-F238E27FC236}">
                <a16:creationId xmlns:a16="http://schemas.microsoft.com/office/drawing/2014/main" id="{2EE569D6-8849-4441-92AF-82028B32FD02}"/>
              </a:ext>
            </a:extLst>
          </p:cNvPr>
          <p:cNvSpPr>
            <a:spLocks noGrp="1"/>
          </p:cNvSpPr>
          <p:nvPr>
            <p:ph idx="1"/>
          </p:nvPr>
        </p:nvSpPr>
        <p:spPr>
          <a:xfrm>
            <a:off x="616449" y="1371601"/>
            <a:ext cx="11236720" cy="2057399"/>
          </a:xfrm>
        </p:spPr>
        <p:txBody>
          <a:bodyPr/>
          <a:lstStyle/>
          <a:p>
            <a:pPr>
              <a:lnSpc>
                <a:spcPts val="3000"/>
              </a:lnSpc>
              <a:spcAft>
                <a:spcPts val="1200"/>
              </a:spcAft>
            </a:pPr>
            <a:r>
              <a:rPr lang="en-US"/>
              <a:t>The input file has a number (num), followed by a comma-separated pair of values, enclosed within either round parentheses or square parentheses. </a:t>
            </a:r>
          </a:p>
          <a:p>
            <a:pPr>
              <a:lnSpc>
                <a:spcPts val="3000"/>
              </a:lnSpc>
              <a:spcAft>
                <a:spcPts val="1200"/>
              </a:spcAft>
            </a:pPr>
            <a:r>
              <a:rPr lang="en-US"/>
              <a:t>If num=1 then the initiator and terminator are rounded parentheses. </a:t>
            </a:r>
          </a:p>
          <a:p>
            <a:pPr>
              <a:lnSpc>
                <a:spcPts val="3000"/>
              </a:lnSpc>
            </a:pPr>
            <a:r>
              <a:rPr lang="en-US"/>
              <a:t>If num=2 then the initiator and terminator are square parentheses.</a:t>
            </a:r>
          </a:p>
        </p:txBody>
      </p:sp>
      <p:sp>
        <p:nvSpPr>
          <p:cNvPr id="5" name="Rectangle 4">
            <a:extLst>
              <a:ext uri="{FF2B5EF4-FFF2-40B4-BE49-F238E27FC236}">
                <a16:creationId xmlns:a16="http://schemas.microsoft.com/office/drawing/2014/main" id="{67FE5F46-2747-421D-81AD-4D0A413745A7}"/>
              </a:ext>
            </a:extLst>
          </p:cNvPr>
          <p:cNvSpPr/>
          <p:nvPr/>
        </p:nvSpPr>
        <p:spPr>
          <a:xfrm>
            <a:off x="3109992" y="3429000"/>
            <a:ext cx="1725478" cy="584775"/>
          </a:xfrm>
          <a:prstGeom prst="rect">
            <a:avLst/>
          </a:prstGeom>
          <a:ln>
            <a:solidFill>
              <a:schemeClr val="tx1"/>
            </a:solidFill>
          </a:ln>
        </p:spPr>
        <p:txBody>
          <a:bodyPr wrap="square">
            <a:spAutoFit/>
          </a:bodyPr>
          <a:lstStyle/>
          <a:p>
            <a:r>
              <a:rPr lang="en-US" sz="1600">
                <a:solidFill>
                  <a:srgbClr val="000000"/>
                </a:solidFill>
                <a:highlight>
                  <a:srgbClr val="FFFFFF"/>
                </a:highlight>
              </a:rPr>
              <a:t>1</a:t>
            </a:r>
            <a:br>
              <a:rPr lang="en-US" sz="1600">
                <a:solidFill>
                  <a:srgbClr val="000000"/>
                </a:solidFill>
                <a:highlight>
                  <a:srgbClr val="FFFFFF"/>
                </a:highlight>
              </a:rPr>
            </a:br>
            <a:r>
              <a:rPr lang="en-US" sz="1600">
                <a:solidFill>
                  <a:srgbClr val="000000"/>
                </a:solidFill>
                <a:highlight>
                  <a:srgbClr val="FFFFFF"/>
                </a:highlight>
              </a:rPr>
              <a:t>(Apple,Banana)</a:t>
            </a:r>
          </a:p>
        </p:txBody>
      </p:sp>
      <p:sp>
        <p:nvSpPr>
          <p:cNvPr id="6" name="Rectangle 5">
            <a:extLst>
              <a:ext uri="{FF2B5EF4-FFF2-40B4-BE49-F238E27FC236}">
                <a16:creationId xmlns:a16="http://schemas.microsoft.com/office/drawing/2014/main" id="{7A1D1A95-4677-44D6-87F4-92C615079B8B}"/>
              </a:ext>
            </a:extLst>
          </p:cNvPr>
          <p:cNvSpPr/>
          <p:nvPr/>
        </p:nvSpPr>
        <p:spPr>
          <a:xfrm>
            <a:off x="3345049" y="4428776"/>
            <a:ext cx="1255363" cy="58118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Daffodil</a:t>
            </a:r>
          </a:p>
        </p:txBody>
      </p:sp>
      <p:sp>
        <p:nvSpPr>
          <p:cNvPr id="7" name="Rectangle: Folded Corner 6">
            <a:extLst>
              <a:ext uri="{FF2B5EF4-FFF2-40B4-BE49-F238E27FC236}">
                <a16:creationId xmlns:a16="http://schemas.microsoft.com/office/drawing/2014/main" id="{4CB519D8-9343-4CE0-8693-26E93EA53DCE}"/>
              </a:ext>
            </a:extLst>
          </p:cNvPr>
          <p:cNvSpPr/>
          <p:nvPr/>
        </p:nvSpPr>
        <p:spPr>
          <a:xfrm>
            <a:off x="1673816" y="4344243"/>
            <a:ext cx="1007390" cy="750253"/>
          </a:xfrm>
          <a:prstGeom prst="foldedCorner">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DFDL</a:t>
            </a:r>
          </a:p>
          <a:p>
            <a:pPr algn="ctr"/>
            <a:r>
              <a:rPr lang="en-US">
                <a:solidFill>
                  <a:schemeClr val="tx1"/>
                </a:solidFill>
              </a:rPr>
              <a:t>schema</a:t>
            </a:r>
          </a:p>
        </p:txBody>
      </p:sp>
      <p:cxnSp>
        <p:nvCxnSpPr>
          <p:cNvPr id="8" name="Straight Arrow Connector 7">
            <a:extLst>
              <a:ext uri="{FF2B5EF4-FFF2-40B4-BE49-F238E27FC236}">
                <a16:creationId xmlns:a16="http://schemas.microsoft.com/office/drawing/2014/main" id="{F746A370-180D-46F5-9A89-D459A36E68BF}"/>
              </a:ext>
            </a:extLst>
          </p:cNvPr>
          <p:cNvCxnSpPr>
            <a:cxnSpLocks/>
            <a:stCxn id="5" idx="2"/>
          </p:cNvCxnSpPr>
          <p:nvPr/>
        </p:nvCxnSpPr>
        <p:spPr>
          <a:xfrm>
            <a:off x="3972731" y="4013775"/>
            <a:ext cx="0" cy="403242"/>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9" name="Straight Arrow Connector 8">
            <a:extLst>
              <a:ext uri="{FF2B5EF4-FFF2-40B4-BE49-F238E27FC236}">
                <a16:creationId xmlns:a16="http://schemas.microsoft.com/office/drawing/2014/main" id="{FB7FDAD6-D86F-4C4D-9F3B-A306574243DE}"/>
              </a:ext>
            </a:extLst>
          </p:cNvPr>
          <p:cNvCxnSpPr>
            <a:stCxn id="7" idx="3"/>
            <a:endCxn id="6" idx="1"/>
          </p:cNvCxnSpPr>
          <p:nvPr/>
        </p:nvCxnSpPr>
        <p:spPr>
          <a:xfrm>
            <a:off x="2681206" y="4719370"/>
            <a:ext cx="663843"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0" name="Rectangle 9">
            <a:extLst>
              <a:ext uri="{FF2B5EF4-FFF2-40B4-BE49-F238E27FC236}">
                <a16:creationId xmlns:a16="http://schemas.microsoft.com/office/drawing/2014/main" id="{A89F919B-5F00-4D03-8108-0B05511155D5}"/>
              </a:ext>
            </a:extLst>
          </p:cNvPr>
          <p:cNvSpPr/>
          <p:nvPr/>
        </p:nvSpPr>
        <p:spPr>
          <a:xfrm>
            <a:off x="2792356" y="5327503"/>
            <a:ext cx="2360748" cy="1077218"/>
          </a:xfrm>
          <a:prstGeom prst="rect">
            <a:avLst/>
          </a:prstGeom>
          <a:ln>
            <a:solidFill>
              <a:schemeClr val="tx1"/>
            </a:solidFill>
          </a:ln>
        </p:spPr>
        <p:txBody>
          <a:bodyPr wrap="square">
            <a:spAutoFit/>
          </a:bodyPr>
          <a:lstStyle/>
          <a:p>
            <a:r>
              <a:rPr lang="pt-BR" sz="1600">
                <a:solidFill>
                  <a:srgbClr val="000096"/>
                </a:solidFill>
                <a:highlight>
                  <a:srgbClr val="FFFFFF"/>
                </a:highlight>
              </a:rPr>
              <a:t>&lt;input&gt;</a:t>
            </a:r>
            <a:br>
              <a:rPr lang="pt-BR" sz="1600">
                <a:solidFill>
                  <a:srgbClr val="000000"/>
                </a:solidFill>
                <a:highlight>
                  <a:srgbClr val="FFFFFF"/>
                </a:highlight>
              </a:rPr>
            </a:br>
            <a:r>
              <a:rPr lang="pt-BR" sz="1600">
                <a:solidFill>
                  <a:srgbClr val="000000"/>
                </a:solidFill>
                <a:highlight>
                  <a:srgbClr val="FFFFFF"/>
                </a:highlight>
              </a:rPr>
              <a:t>  </a:t>
            </a:r>
            <a:r>
              <a:rPr lang="pt-BR" sz="1600">
                <a:solidFill>
                  <a:srgbClr val="000096"/>
                </a:solidFill>
                <a:highlight>
                  <a:srgbClr val="FFFFFF"/>
                </a:highlight>
              </a:rPr>
              <a:t>&lt;num&gt;</a:t>
            </a:r>
            <a:r>
              <a:rPr lang="pt-BR" sz="1600">
                <a:solidFill>
                  <a:srgbClr val="000000"/>
                </a:solidFill>
                <a:highlight>
                  <a:srgbClr val="FFFFFF"/>
                </a:highlight>
              </a:rPr>
              <a:t>1</a:t>
            </a:r>
            <a:r>
              <a:rPr lang="pt-BR" sz="1600">
                <a:solidFill>
                  <a:srgbClr val="000096"/>
                </a:solidFill>
                <a:highlight>
                  <a:srgbClr val="FFFFFF"/>
                </a:highlight>
              </a:rPr>
              <a:t>&lt;/num&gt;</a:t>
            </a:r>
            <a:br>
              <a:rPr lang="pt-BR" sz="1600">
                <a:solidFill>
                  <a:srgbClr val="000000"/>
                </a:solidFill>
                <a:highlight>
                  <a:srgbClr val="FFFFFF"/>
                </a:highlight>
              </a:rPr>
            </a:br>
            <a:r>
              <a:rPr lang="pt-BR" sz="1600">
                <a:solidFill>
                  <a:srgbClr val="000000"/>
                </a:solidFill>
                <a:highlight>
                  <a:srgbClr val="FFFFFF"/>
                </a:highlight>
              </a:rPr>
              <a:t>  </a:t>
            </a:r>
            <a:r>
              <a:rPr lang="pt-BR" sz="1600">
                <a:solidFill>
                  <a:srgbClr val="000096"/>
                </a:solidFill>
                <a:highlight>
                  <a:srgbClr val="FFFFFF"/>
                </a:highlight>
              </a:rPr>
              <a:t>&lt;A&gt;</a:t>
            </a:r>
            <a:r>
              <a:rPr lang="pt-BR" sz="1600">
                <a:solidFill>
                  <a:srgbClr val="000000"/>
                </a:solidFill>
                <a:highlight>
                  <a:srgbClr val="FFFFFF"/>
                </a:highlight>
              </a:rPr>
              <a:t>Apple, Banana</a:t>
            </a:r>
            <a:r>
              <a:rPr lang="pt-BR" sz="1600">
                <a:solidFill>
                  <a:srgbClr val="000096"/>
                </a:solidFill>
                <a:highlight>
                  <a:srgbClr val="FFFFFF"/>
                </a:highlight>
              </a:rPr>
              <a:t>&lt;/A&gt;</a:t>
            </a:r>
            <a:br>
              <a:rPr lang="pt-BR" sz="1600">
                <a:solidFill>
                  <a:srgbClr val="000000"/>
                </a:solidFill>
                <a:highlight>
                  <a:srgbClr val="FFFFFF"/>
                </a:highlight>
              </a:rPr>
            </a:br>
            <a:r>
              <a:rPr lang="pt-BR" sz="1600">
                <a:solidFill>
                  <a:srgbClr val="000096"/>
                </a:solidFill>
                <a:highlight>
                  <a:srgbClr val="FFFFFF"/>
                </a:highlight>
              </a:rPr>
              <a:t>&lt;/input&gt;</a:t>
            </a:r>
          </a:p>
        </p:txBody>
      </p:sp>
      <p:cxnSp>
        <p:nvCxnSpPr>
          <p:cNvPr id="11" name="Straight Arrow Connector 10">
            <a:extLst>
              <a:ext uri="{FF2B5EF4-FFF2-40B4-BE49-F238E27FC236}">
                <a16:creationId xmlns:a16="http://schemas.microsoft.com/office/drawing/2014/main" id="{27382473-3E88-44AE-834E-4233938287FE}"/>
              </a:ext>
            </a:extLst>
          </p:cNvPr>
          <p:cNvCxnSpPr>
            <a:cxnSpLocks/>
          </p:cNvCxnSpPr>
          <p:nvPr/>
        </p:nvCxnSpPr>
        <p:spPr>
          <a:xfrm>
            <a:off x="3972730" y="5009964"/>
            <a:ext cx="0" cy="27496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2" name="Rectangle 11">
            <a:extLst>
              <a:ext uri="{FF2B5EF4-FFF2-40B4-BE49-F238E27FC236}">
                <a16:creationId xmlns:a16="http://schemas.microsoft.com/office/drawing/2014/main" id="{1BFAAC7F-F962-4995-A59E-08943BC3E133}"/>
              </a:ext>
            </a:extLst>
          </p:cNvPr>
          <p:cNvSpPr/>
          <p:nvPr/>
        </p:nvSpPr>
        <p:spPr>
          <a:xfrm>
            <a:off x="7328112" y="3429000"/>
            <a:ext cx="1725478" cy="584775"/>
          </a:xfrm>
          <a:prstGeom prst="rect">
            <a:avLst/>
          </a:prstGeom>
          <a:ln>
            <a:solidFill>
              <a:schemeClr val="tx1"/>
            </a:solidFill>
          </a:ln>
        </p:spPr>
        <p:txBody>
          <a:bodyPr wrap="square">
            <a:spAutoFit/>
          </a:bodyPr>
          <a:lstStyle/>
          <a:p>
            <a:r>
              <a:rPr lang="en-US" sz="1600">
                <a:solidFill>
                  <a:srgbClr val="000000"/>
                </a:solidFill>
                <a:highlight>
                  <a:srgbClr val="FFFFFF"/>
                </a:highlight>
              </a:rPr>
              <a:t>2</a:t>
            </a:r>
            <a:br>
              <a:rPr lang="en-US" sz="1600">
                <a:solidFill>
                  <a:srgbClr val="000000"/>
                </a:solidFill>
                <a:highlight>
                  <a:srgbClr val="FFFFFF"/>
                </a:highlight>
              </a:rPr>
            </a:br>
            <a:r>
              <a:rPr lang="en-US" sz="1600">
                <a:solidFill>
                  <a:srgbClr val="000000"/>
                </a:solidFill>
                <a:highlight>
                  <a:srgbClr val="FFFFFF"/>
                </a:highlight>
              </a:rPr>
              <a:t>[Apple,Banana]</a:t>
            </a:r>
          </a:p>
        </p:txBody>
      </p:sp>
      <p:sp>
        <p:nvSpPr>
          <p:cNvPr id="13" name="Rectangle 12">
            <a:extLst>
              <a:ext uri="{FF2B5EF4-FFF2-40B4-BE49-F238E27FC236}">
                <a16:creationId xmlns:a16="http://schemas.microsoft.com/office/drawing/2014/main" id="{FE0C8ADD-90BC-4113-8C8C-2E8332569773}"/>
              </a:ext>
            </a:extLst>
          </p:cNvPr>
          <p:cNvSpPr/>
          <p:nvPr/>
        </p:nvSpPr>
        <p:spPr>
          <a:xfrm>
            <a:off x="7563169" y="4428776"/>
            <a:ext cx="1255363" cy="58118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Daffodil</a:t>
            </a:r>
          </a:p>
        </p:txBody>
      </p:sp>
      <p:sp>
        <p:nvSpPr>
          <p:cNvPr id="14" name="Rectangle: Folded Corner 13">
            <a:extLst>
              <a:ext uri="{FF2B5EF4-FFF2-40B4-BE49-F238E27FC236}">
                <a16:creationId xmlns:a16="http://schemas.microsoft.com/office/drawing/2014/main" id="{3EAAA2CC-B114-43F8-A55B-645E32FB7676}"/>
              </a:ext>
            </a:extLst>
          </p:cNvPr>
          <p:cNvSpPr/>
          <p:nvPr/>
        </p:nvSpPr>
        <p:spPr>
          <a:xfrm>
            <a:off x="5891936" y="4344243"/>
            <a:ext cx="1007390" cy="750253"/>
          </a:xfrm>
          <a:prstGeom prst="foldedCorner">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DFDL</a:t>
            </a:r>
          </a:p>
          <a:p>
            <a:pPr algn="ctr"/>
            <a:r>
              <a:rPr lang="en-US">
                <a:solidFill>
                  <a:schemeClr val="tx1"/>
                </a:solidFill>
              </a:rPr>
              <a:t>schema</a:t>
            </a:r>
          </a:p>
        </p:txBody>
      </p:sp>
      <p:cxnSp>
        <p:nvCxnSpPr>
          <p:cNvPr id="15" name="Straight Arrow Connector 14">
            <a:extLst>
              <a:ext uri="{FF2B5EF4-FFF2-40B4-BE49-F238E27FC236}">
                <a16:creationId xmlns:a16="http://schemas.microsoft.com/office/drawing/2014/main" id="{8A87CC9B-8DF8-4BCD-96EC-D9505F83569B}"/>
              </a:ext>
            </a:extLst>
          </p:cNvPr>
          <p:cNvCxnSpPr>
            <a:cxnSpLocks/>
            <a:stCxn id="12" idx="2"/>
          </p:cNvCxnSpPr>
          <p:nvPr/>
        </p:nvCxnSpPr>
        <p:spPr>
          <a:xfrm>
            <a:off x="8190851" y="4013775"/>
            <a:ext cx="0" cy="403242"/>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6" name="Straight Arrow Connector 15">
            <a:extLst>
              <a:ext uri="{FF2B5EF4-FFF2-40B4-BE49-F238E27FC236}">
                <a16:creationId xmlns:a16="http://schemas.microsoft.com/office/drawing/2014/main" id="{352695DC-1EAF-4595-9B5F-2536331102E5}"/>
              </a:ext>
            </a:extLst>
          </p:cNvPr>
          <p:cNvCxnSpPr>
            <a:stCxn id="14" idx="3"/>
            <a:endCxn id="13" idx="1"/>
          </p:cNvCxnSpPr>
          <p:nvPr/>
        </p:nvCxnSpPr>
        <p:spPr>
          <a:xfrm>
            <a:off x="6899326" y="4719370"/>
            <a:ext cx="663843"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7" name="Rectangle 16">
            <a:extLst>
              <a:ext uri="{FF2B5EF4-FFF2-40B4-BE49-F238E27FC236}">
                <a16:creationId xmlns:a16="http://schemas.microsoft.com/office/drawing/2014/main" id="{7C4E9271-957B-4E91-8F75-B5E07FEB3023}"/>
              </a:ext>
            </a:extLst>
          </p:cNvPr>
          <p:cNvSpPr/>
          <p:nvPr/>
        </p:nvSpPr>
        <p:spPr>
          <a:xfrm>
            <a:off x="7010484" y="5327503"/>
            <a:ext cx="2360731" cy="1077218"/>
          </a:xfrm>
          <a:prstGeom prst="rect">
            <a:avLst/>
          </a:prstGeom>
          <a:ln>
            <a:solidFill>
              <a:schemeClr val="tx1"/>
            </a:solidFill>
          </a:ln>
        </p:spPr>
        <p:txBody>
          <a:bodyPr wrap="square">
            <a:spAutoFit/>
          </a:bodyPr>
          <a:lstStyle/>
          <a:p>
            <a:r>
              <a:rPr lang="pt-BR" sz="1600">
                <a:solidFill>
                  <a:srgbClr val="000096"/>
                </a:solidFill>
                <a:highlight>
                  <a:srgbClr val="FFFFFF"/>
                </a:highlight>
              </a:rPr>
              <a:t>&lt;input&gt;</a:t>
            </a:r>
            <a:br>
              <a:rPr lang="pt-BR" sz="1600">
                <a:solidFill>
                  <a:srgbClr val="000000"/>
                </a:solidFill>
                <a:highlight>
                  <a:srgbClr val="FFFFFF"/>
                </a:highlight>
              </a:rPr>
            </a:br>
            <a:r>
              <a:rPr lang="pt-BR" sz="1600">
                <a:solidFill>
                  <a:srgbClr val="000000"/>
                </a:solidFill>
                <a:highlight>
                  <a:srgbClr val="FFFFFF"/>
                </a:highlight>
              </a:rPr>
              <a:t>  </a:t>
            </a:r>
            <a:r>
              <a:rPr lang="pt-BR" sz="1600">
                <a:solidFill>
                  <a:srgbClr val="000096"/>
                </a:solidFill>
                <a:highlight>
                  <a:srgbClr val="FFFFFF"/>
                </a:highlight>
              </a:rPr>
              <a:t>&lt;num&gt;</a:t>
            </a:r>
            <a:r>
              <a:rPr lang="pt-BR" sz="1600">
                <a:solidFill>
                  <a:srgbClr val="000000"/>
                </a:solidFill>
                <a:highlight>
                  <a:srgbClr val="FFFFFF"/>
                </a:highlight>
              </a:rPr>
              <a:t>2</a:t>
            </a:r>
            <a:r>
              <a:rPr lang="pt-BR" sz="1600">
                <a:solidFill>
                  <a:srgbClr val="000096"/>
                </a:solidFill>
                <a:highlight>
                  <a:srgbClr val="FFFFFF"/>
                </a:highlight>
              </a:rPr>
              <a:t>&lt;/num&gt;</a:t>
            </a:r>
            <a:br>
              <a:rPr lang="pt-BR" sz="1600">
                <a:solidFill>
                  <a:srgbClr val="000000"/>
                </a:solidFill>
                <a:highlight>
                  <a:srgbClr val="FFFFFF"/>
                </a:highlight>
              </a:rPr>
            </a:br>
            <a:r>
              <a:rPr lang="pt-BR" sz="1600">
                <a:solidFill>
                  <a:srgbClr val="000000"/>
                </a:solidFill>
                <a:highlight>
                  <a:srgbClr val="FFFFFF"/>
                </a:highlight>
              </a:rPr>
              <a:t>  </a:t>
            </a:r>
            <a:r>
              <a:rPr lang="pt-BR" sz="1600">
                <a:solidFill>
                  <a:srgbClr val="000096"/>
                </a:solidFill>
                <a:highlight>
                  <a:srgbClr val="FFFFFF"/>
                </a:highlight>
              </a:rPr>
              <a:t>&lt;B&gt;</a:t>
            </a:r>
            <a:r>
              <a:rPr lang="pt-BR" sz="1600">
                <a:solidFill>
                  <a:srgbClr val="000000"/>
                </a:solidFill>
                <a:highlight>
                  <a:srgbClr val="FFFFFF"/>
                </a:highlight>
              </a:rPr>
              <a:t>Apple</a:t>
            </a:r>
            <a:r>
              <a:rPr lang="pt-BR" sz="1600">
                <a:solidFill>
                  <a:srgbClr val="000096"/>
                </a:solidFill>
                <a:highlight>
                  <a:srgbClr val="FFFFFF"/>
                </a:highlight>
              </a:rPr>
              <a:t>, </a:t>
            </a:r>
            <a:r>
              <a:rPr lang="pt-BR" sz="1600">
                <a:solidFill>
                  <a:srgbClr val="000000"/>
                </a:solidFill>
                <a:highlight>
                  <a:srgbClr val="FFFFFF"/>
                </a:highlight>
              </a:rPr>
              <a:t>Banana</a:t>
            </a:r>
            <a:r>
              <a:rPr lang="pt-BR" sz="1600">
                <a:solidFill>
                  <a:srgbClr val="000096"/>
                </a:solidFill>
                <a:highlight>
                  <a:srgbClr val="FFFFFF"/>
                </a:highlight>
              </a:rPr>
              <a:t>&lt;/B&gt;</a:t>
            </a:r>
            <a:br>
              <a:rPr lang="pt-BR" sz="1600">
                <a:solidFill>
                  <a:srgbClr val="000000"/>
                </a:solidFill>
                <a:highlight>
                  <a:srgbClr val="FFFFFF"/>
                </a:highlight>
              </a:rPr>
            </a:br>
            <a:r>
              <a:rPr lang="pt-BR" sz="1600">
                <a:solidFill>
                  <a:srgbClr val="000096"/>
                </a:solidFill>
                <a:highlight>
                  <a:srgbClr val="FFFFFF"/>
                </a:highlight>
              </a:rPr>
              <a:t>&lt;/input&gt;</a:t>
            </a:r>
          </a:p>
        </p:txBody>
      </p:sp>
      <p:cxnSp>
        <p:nvCxnSpPr>
          <p:cNvPr id="18" name="Straight Arrow Connector 17">
            <a:extLst>
              <a:ext uri="{FF2B5EF4-FFF2-40B4-BE49-F238E27FC236}">
                <a16:creationId xmlns:a16="http://schemas.microsoft.com/office/drawing/2014/main" id="{B25BCBD7-B524-46ED-9139-B285CFF2B46F}"/>
              </a:ext>
            </a:extLst>
          </p:cNvPr>
          <p:cNvCxnSpPr>
            <a:cxnSpLocks/>
          </p:cNvCxnSpPr>
          <p:nvPr/>
        </p:nvCxnSpPr>
        <p:spPr>
          <a:xfrm>
            <a:off x="8190850" y="5009964"/>
            <a:ext cx="0" cy="27496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99943648"/>
      </p:ext>
    </p:extLst>
  </p:cSld>
  <p:clrMapOvr>
    <a:masterClrMapping/>
  </p:clrMapOvr>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1F32EA-AE6A-4055-B2EF-0A057777DA10}"/>
              </a:ext>
            </a:extLst>
          </p:cNvPr>
          <p:cNvSpPr>
            <a:spLocks noGrp="1"/>
          </p:cNvSpPr>
          <p:nvPr>
            <p:ph type="title"/>
          </p:nvPr>
        </p:nvSpPr>
        <p:spPr/>
        <p:txBody>
          <a:bodyPr/>
          <a:lstStyle/>
          <a:p>
            <a:r>
              <a:rPr lang="en-US"/>
              <a:t>Alternate solution: use initiatedContent</a:t>
            </a:r>
          </a:p>
        </p:txBody>
      </p:sp>
      <p:sp>
        <p:nvSpPr>
          <p:cNvPr id="4" name="Footer Placeholder 3">
            <a:extLst>
              <a:ext uri="{FF2B5EF4-FFF2-40B4-BE49-F238E27FC236}">
                <a16:creationId xmlns:a16="http://schemas.microsoft.com/office/drawing/2014/main" id="{875B3CB3-8304-4FDF-A4D8-5CBB2EA43557}"/>
              </a:ext>
            </a:extLst>
          </p:cNvPr>
          <p:cNvSpPr>
            <a:spLocks noGrp="1"/>
          </p:cNvSpPr>
          <p:nvPr>
            <p:ph type="ftr" sz="quarter" idx="11"/>
          </p:nvPr>
        </p:nvSpPr>
        <p:spPr/>
        <p:txBody>
          <a:bodyPr/>
          <a:lstStyle/>
          <a:p>
            <a:r>
              <a:rPr lang="en-US" altLang="en-US">
                <a:solidFill>
                  <a:schemeClr val="tx1">
                    <a:lumMod val="50000"/>
                    <a:lumOff val="50000"/>
                  </a:schemeClr>
                </a:solidFill>
                <a:latin typeface="Arial" pitchFamily="34" charset="0"/>
                <a:cs typeface="Arial" pitchFamily="34" charset="0"/>
              </a:rPr>
              <a:t>© 2019 The MITRE Corporation. All rights reserved.</a:t>
            </a:r>
            <a:endParaRPr lang="en-US">
              <a:solidFill>
                <a:schemeClr val="tx1">
                  <a:lumMod val="50000"/>
                  <a:lumOff val="50000"/>
                </a:schemeClr>
              </a:solidFill>
              <a:latin typeface="Arial" pitchFamily="34" charset="0"/>
              <a:cs typeface="Arial" pitchFamily="34" charset="0"/>
            </a:endParaRPr>
          </a:p>
        </p:txBody>
      </p:sp>
      <p:sp>
        <p:nvSpPr>
          <p:cNvPr id="5" name="Rectangle 4">
            <a:extLst>
              <a:ext uri="{FF2B5EF4-FFF2-40B4-BE49-F238E27FC236}">
                <a16:creationId xmlns:a16="http://schemas.microsoft.com/office/drawing/2014/main" id="{A3CB6C24-DEFA-4A34-AA55-DBDFFF897E3A}"/>
              </a:ext>
            </a:extLst>
          </p:cNvPr>
          <p:cNvSpPr/>
          <p:nvPr/>
        </p:nvSpPr>
        <p:spPr>
          <a:xfrm>
            <a:off x="1823634" y="2032777"/>
            <a:ext cx="8544732" cy="3139321"/>
          </a:xfrm>
          <a:prstGeom prst="rect">
            <a:avLst/>
          </a:prstGeom>
          <a:ln>
            <a:solidFill>
              <a:schemeClr val="tx1"/>
            </a:solidFill>
          </a:ln>
        </p:spPr>
        <p:txBody>
          <a:bodyPr wrap="square">
            <a:spAutoFit/>
          </a:bodyPr>
          <a:lstStyle/>
          <a:p>
            <a:r>
              <a:rPr lang="en-US">
                <a:solidFill>
                  <a:srgbClr val="003296"/>
                </a:solidFill>
                <a:highlight>
                  <a:srgbClr val="FFFFFF"/>
                </a:highlight>
              </a:rPr>
              <a:t>&lt;xs:element</a:t>
            </a:r>
            <a:r>
              <a:rPr lang="en-US">
                <a:solidFill>
                  <a:srgbClr val="F5844C"/>
                </a:solidFill>
                <a:highlight>
                  <a:srgbClr val="FFFFFF"/>
                </a:highlight>
              </a:rPr>
              <a:t> name</a:t>
            </a:r>
            <a:r>
              <a:rPr lang="en-US">
                <a:solidFill>
                  <a:srgbClr val="FF8040"/>
                </a:solidFill>
                <a:highlight>
                  <a:srgbClr val="FFFFFF"/>
                </a:highlight>
              </a:rPr>
              <a:t>=</a:t>
            </a:r>
            <a:r>
              <a:rPr lang="en-US">
                <a:solidFill>
                  <a:srgbClr val="993300"/>
                </a:solidFill>
                <a:highlight>
                  <a:srgbClr val="FFFFFF"/>
                </a:highlight>
              </a:rPr>
              <a:t>"input"</a:t>
            </a:r>
            <a:r>
              <a:rPr lang="en-US">
                <a:solidFill>
                  <a:srgbClr val="000096"/>
                </a:solidFill>
                <a:highlight>
                  <a:srgbClr val="FFFFFF"/>
                </a:highlight>
              </a:rPr>
              <a:t>&gt;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&lt;xs:complexType&gt;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&lt;xs:sequence</a:t>
            </a:r>
            <a:r>
              <a:rPr lang="en-US">
                <a:solidFill>
                  <a:srgbClr val="F5844C"/>
                </a:solidFill>
                <a:highlight>
                  <a:srgbClr val="FFFFFF"/>
                </a:highlight>
              </a:rPr>
              <a:t> dfdl:separator</a:t>
            </a:r>
            <a:r>
              <a:rPr lang="en-US">
                <a:solidFill>
                  <a:srgbClr val="FF8040"/>
                </a:solidFill>
                <a:highlight>
                  <a:srgbClr val="FFFFFF"/>
                </a:highlight>
              </a:rPr>
              <a:t>=</a:t>
            </a:r>
            <a:r>
              <a:rPr lang="en-US">
                <a:solidFill>
                  <a:srgbClr val="993300"/>
                </a:solidFill>
                <a:highlight>
                  <a:srgbClr val="FFFFFF"/>
                </a:highlight>
              </a:rPr>
              <a:t>"%NL;"</a:t>
            </a:r>
            <a:r>
              <a:rPr lang="en-US">
                <a:solidFill>
                  <a:srgbClr val="F5844C"/>
                </a:solidFill>
                <a:highlight>
                  <a:srgbClr val="FFFFFF"/>
                </a:highlight>
              </a:rPr>
              <a:t> dfdl:separatorPosition</a:t>
            </a:r>
            <a:r>
              <a:rPr lang="en-US">
                <a:solidFill>
                  <a:srgbClr val="FF8040"/>
                </a:solidFill>
                <a:highlight>
                  <a:srgbClr val="FFFFFF"/>
                </a:highlight>
              </a:rPr>
              <a:t>=</a:t>
            </a:r>
            <a:r>
              <a:rPr lang="en-US">
                <a:solidFill>
                  <a:srgbClr val="993300"/>
                </a:solidFill>
                <a:highlight>
                  <a:srgbClr val="FFFFFF"/>
                </a:highlight>
              </a:rPr>
              <a:t>"infix"</a:t>
            </a:r>
            <a:r>
              <a:rPr lang="en-US">
                <a:solidFill>
                  <a:srgbClr val="000096"/>
                </a:solidFill>
                <a:highlight>
                  <a:srgbClr val="FFFFFF"/>
                </a:highlight>
              </a:rPr>
              <a:t>&gt;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&lt;xs:element</a:t>
            </a:r>
            <a:r>
              <a:rPr lang="en-US">
                <a:solidFill>
                  <a:srgbClr val="F5844C"/>
                </a:solidFill>
                <a:highlight>
                  <a:srgbClr val="FFFFFF"/>
                </a:highlight>
              </a:rPr>
              <a:t> name</a:t>
            </a:r>
            <a:r>
              <a:rPr lang="en-US">
                <a:solidFill>
                  <a:srgbClr val="FF8040"/>
                </a:solidFill>
                <a:highlight>
                  <a:srgbClr val="FFFFFF"/>
                </a:highlight>
              </a:rPr>
              <a:t>=</a:t>
            </a:r>
            <a:r>
              <a:rPr lang="en-US">
                <a:solidFill>
                  <a:srgbClr val="993300"/>
                </a:solidFill>
                <a:highlight>
                  <a:srgbClr val="FFFFFF"/>
                </a:highlight>
              </a:rPr>
              <a:t>"num"</a:t>
            </a:r>
            <a:r>
              <a:rPr lang="en-US">
                <a:solidFill>
                  <a:srgbClr val="F5844C"/>
                </a:solidFill>
                <a:highlight>
                  <a:srgbClr val="FFFFFF"/>
                </a:highlight>
              </a:rPr>
              <a:t> type</a:t>
            </a:r>
            <a:r>
              <a:rPr lang="en-US">
                <a:solidFill>
                  <a:srgbClr val="FF8040"/>
                </a:solidFill>
                <a:highlight>
                  <a:srgbClr val="FFFFFF"/>
                </a:highlight>
              </a:rPr>
              <a:t>=</a:t>
            </a:r>
            <a:r>
              <a:rPr lang="en-US">
                <a:solidFill>
                  <a:srgbClr val="993300"/>
                </a:solidFill>
                <a:highlight>
                  <a:srgbClr val="FFFFFF"/>
                </a:highlight>
              </a:rPr>
              <a:t>"xs:integer"</a:t>
            </a:r>
            <a:r>
              <a:rPr lang="en-US">
                <a:solidFill>
                  <a:srgbClr val="F5844C"/>
                </a:solidFill>
                <a:highlight>
                  <a:srgbClr val="FFFFFF"/>
                </a:highlight>
              </a:rPr>
              <a:t> </a:t>
            </a:r>
            <a:r>
              <a:rPr lang="en-US">
                <a:solidFill>
                  <a:srgbClr val="000096"/>
                </a:solidFill>
                <a:highlight>
                  <a:srgbClr val="FFFFFF"/>
                </a:highlight>
              </a:rPr>
              <a:t>/&gt;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&lt;xs:choice</a:t>
            </a:r>
            <a:r>
              <a:rPr lang="en-US">
                <a:solidFill>
                  <a:srgbClr val="F5844C"/>
                </a:solidFill>
                <a:highlight>
                  <a:srgbClr val="FFFFFF"/>
                </a:highlight>
              </a:rPr>
              <a:t> </a:t>
            </a:r>
            <a:r>
              <a:rPr lang="en-US">
                <a:solidFill>
                  <a:srgbClr val="F5844C"/>
                </a:solidFill>
                <a:highlight>
                  <a:srgbClr val="FFFF00"/>
                </a:highlight>
              </a:rPr>
              <a:t>dfdl:initiatedContent</a:t>
            </a:r>
            <a:r>
              <a:rPr lang="en-US">
                <a:solidFill>
                  <a:srgbClr val="FF8040"/>
                </a:solidFill>
                <a:highlight>
                  <a:srgbClr val="FFFF00"/>
                </a:highlight>
              </a:rPr>
              <a:t>=</a:t>
            </a:r>
            <a:r>
              <a:rPr lang="en-US">
                <a:solidFill>
                  <a:srgbClr val="993300"/>
                </a:solidFill>
                <a:highlight>
                  <a:srgbClr val="FFFF00"/>
                </a:highlight>
              </a:rPr>
              <a:t>"yes"</a:t>
            </a:r>
            <a:r>
              <a:rPr lang="en-US">
                <a:solidFill>
                  <a:srgbClr val="000096"/>
                </a:solidFill>
                <a:highlight>
                  <a:srgbClr val="FFFFFF"/>
                </a:highlight>
              </a:rPr>
              <a:t>&gt;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&lt;xs:element</a:t>
            </a:r>
            <a:r>
              <a:rPr lang="en-US">
                <a:solidFill>
                  <a:srgbClr val="F5844C"/>
                </a:solidFill>
                <a:highlight>
                  <a:srgbClr val="FFFFFF"/>
                </a:highlight>
              </a:rPr>
              <a:t> name</a:t>
            </a:r>
            <a:r>
              <a:rPr lang="en-US">
                <a:solidFill>
                  <a:srgbClr val="FF8040"/>
                </a:solidFill>
                <a:highlight>
                  <a:srgbClr val="FFFFFF"/>
                </a:highlight>
              </a:rPr>
              <a:t>=</a:t>
            </a:r>
            <a:r>
              <a:rPr lang="en-US">
                <a:solidFill>
                  <a:srgbClr val="993300"/>
                </a:solidFill>
                <a:highlight>
                  <a:srgbClr val="FFFFFF"/>
                </a:highlight>
              </a:rPr>
              <a:t>"A"</a:t>
            </a:r>
            <a:r>
              <a:rPr lang="en-US">
                <a:solidFill>
                  <a:srgbClr val="F5844C"/>
                </a:solidFill>
                <a:highlight>
                  <a:srgbClr val="FFFFFF"/>
                </a:highlight>
              </a:rPr>
              <a:t> type</a:t>
            </a:r>
            <a:r>
              <a:rPr lang="en-US">
                <a:solidFill>
                  <a:srgbClr val="FF8040"/>
                </a:solidFill>
                <a:highlight>
                  <a:srgbClr val="FFFFFF"/>
                </a:highlight>
              </a:rPr>
              <a:t>=</a:t>
            </a:r>
            <a:r>
              <a:rPr lang="en-US">
                <a:solidFill>
                  <a:srgbClr val="993300"/>
                </a:solidFill>
                <a:highlight>
                  <a:srgbClr val="FFFFFF"/>
                </a:highlight>
              </a:rPr>
              <a:t>"xs:string"</a:t>
            </a:r>
            <a:r>
              <a:rPr lang="en-US">
                <a:solidFill>
                  <a:srgbClr val="F5844C"/>
                </a:solidFill>
                <a:highlight>
                  <a:srgbClr val="FFFFFF"/>
                </a:highlight>
              </a:rPr>
              <a:t> </a:t>
            </a:r>
            <a:r>
              <a:rPr lang="en-US">
                <a:solidFill>
                  <a:srgbClr val="F5844C"/>
                </a:solidFill>
                <a:highlight>
                  <a:srgbClr val="FFFF00"/>
                </a:highlight>
              </a:rPr>
              <a:t>dfdl:initiator</a:t>
            </a:r>
            <a:r>
              <a:rPr lang="en-US">
                <a:solidFill>
                  <a:srgbClr val="FF8040"/>
                </a:solidFill>
                <a:highlight>
                  <a:srgbClr val="FFFF00"/>
                </a:highlight>
              </a:rPr>
              <a:t>=</a:t>
            </a:r>
            <a:r>
              <a:rPr lang="en-US">
                <a:solidFill>
                  <a:srgbClr val="993300"/>
                </a:solidFill>
                <a:highlight>
                  <a:srgbClr val="FFFF00"/>
                </a:highlight>
              </a:rPr>
              <a:t>"("</a:t>
            </a:r>
            <a:r>
              <a:rPr lang="en-US">
                <a:solidFill>
                  <a:srgbClr val="F5844C"/>
                </a:solidFill>
                <a:highlight>
                  <a:srgbClr val="FFFF00"/>
                </a:highlight>
              </a:rPr>
              <a:t> </a:t>
            </a:r>
            <a:r>
              <a:rPr lang="en-US">
                <a:solidFill>
                  <a:srgbClr val="F5844C"/>
                </a:solidFill>
                <a:highlight>
                  <a:srgbClr val="FFFFFF"/>
                </a:highlight>
              </a:rPr>
              <a:t>dfdl:terminator</a:t>
            </a:r>
            <a:r>
              <a:rPr lang="en-US">
                <a:solidFill>
                  <a:srgbClr val="FF8040"/>
                </a:solidFill>
                <a:highlight>
                  <a:srgbClr val="FFFFFF"/>
                </a:highlight>
              </a:rPr>
              <a:t>=</a:t>
            </a:r>
            <a:r>
              <a:rPr lang="en-US">
                <a:solidFill>
                  <a:srgbClr val="993300"/>
                </a:solidFill>
                <a:highlight>
                  <a:srgbClr val="FFFFFF"/>
                </a:highlight>
              </a:rPr>
              <a:t>")"</a:t>
            </a:r>
            <a:r>
              <a:rPr lang="en-US">
                <a:solidFill>
                  <a:srgbClr val="F5844C"/>
                </a:solidFill>
                <a:highlight>
                  <a:srgbClr val="FFFFFF"/>
                </a:highlight>
              </a:rPr>
              <a:t> </a:t>
            </a:r>
            <a:r>
              <a:rPr lang="en-US">
                <a:solidFill>
                  <a:srgbClr val="000096"/>
                </a:solidFill>
                <a:highlight>
                  <a:srgbClr val="FFFFFF"/>
                </a:highlight>
              </a:rPr>
              <a:t>/&gt;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&lt;xs:element</a:t>
            </a:r>
            <a:r>
              <a:rPr lang="en-US">
                <a:solidFill>
                  <a:srgbClr val="F5844C"/>
                </a:solidFill>
                <a:highlight>
                  <a:srgbClr val="FFFFFF"/>
                </a:highlight>
              </a:rPr>
              <a:t> name</a:t>
            </a:r>
            <a:r>
              <a:rPr lang="en-US">
                <a:solidFill>
                  <a:srgbClr val="FF8040"/>
                </a:solidFill>
                <a:highlight>
                  <a:srgbClr val="FFFFFF"/>
                </a:highlight>
              </a:rPr>
              <a:t>=</a:t>
            </a:r>
            <a:r>
              <a:rPr lang="en-US">
                <a:solidFill>
                  <a:srgbClr val="993300"/>
                </a:solidFill>
                <a:highlight>
                  <a:srgbClr val="FFFFFF"/>
                </a:highlight>
              </a:rPr>
              <a:t>"B"</a:t>
            </a:r>
            <a:r>
              <a:rPr lang="en-US">
                <a:solidFill>
                  <a:srgbClr val="F5844C"/>
                </a:solidFill>
                <a:highlight>
                  <a:srgbClr val="FFFFFF"/>
                </a:highlight>
              </a:rPr>
              <a:t> type</a:t>
            </a:r>
            <a:r>
              <a:rPr lang="en-US">
                <a:solidFill>
                  <a:srgbClr val="FF8040"/>
                </a:solidFill>
                <a:highlight>
                  <a:srgbClr val="FFFFFF"/>
                </a:highlight>
              </a:rPr>
              <a:t>=</a:t>
            </a:r>
            <a:r>
              <a:rPr lang="en-US">
                <a:solidFill>
                  <a:srgbClr val="993300"/>
                </a:solidFill>
                <a:highlight>
                  <a:srgbClr val="FFFFFF"/>
                </a:highlight>
              </a:rPr>
              <a:t>"xs:string"</a:t>
            </a:r>
            <a:r>
              <a:rPr lang="en-US">
                <a:solidFill>
                  <a:srgbClr val="F5844C"/>
                </a:solidFill>
                <a:highlight>
                  <a:srgbClr val="FFFFFF"/>
                </a:highlight>
              </a:rPr>
              <a:t>  </a:t>
            </a:r>
            <a:r>
              <a:rPr lang="en-US">
                <a:solidFill>
                  <a:srgbClr val="F5844C"/>
                </a:solidFill>
                <a:highlight>
                  <a:srgbClr val="FFFF00"/>
                </a:highlight>
              </a:rPr>
              <a:t>dfdl:initiator</a:t>
            </a:r>
            <a:r>
              <a:rPr lang="en-US">
                <a:solidFill>
                  <a:srgbClr val="FF8040"/>
                </a:solidFill>
                <a:highlight>
                  <a:srgbClr val="FFFF00"/>
                </a:highlight>
              </a:rPr>
              <a:t>=</a:t>
            </a:r>
            <a:r>
              <a:rPr lang="en-US">
                <a:solidFill>
                  <a:srgbClr val="993300"/>
                </a:solidFill>
                <a:highlight>
                  <a:srgbClr val="FFFF00"/>
                </a:highlight>
              </a:rPr>
              <a:t>"["</a:t>
            </a:r>
            <a:r>
              <a:rPr lang="en-US">
                <a:solidFill>
                  <a:srgbClr val="F5844C"/>
                </a:solidFill>
                <a:highlight>
                  <a:srgbClr val="FFFFFF"/>
                </a:highlight>
              </a:rPr>
              <a:t> dfdl:terminator</a:t>
            </a:r>
            <a:r>
              <a:rPr lang="en-US">
                <a:solidFill>
                  <a:srgbClr val="FF8040"/>
                </a:solidFill>
                <a:highlight>
                  <a:srgbClr val="FFFFFF"/>
                </a:highlight>
              </a:rPr>
              <a:t>=</a:t>
            </a:r>
            <a:r>
              <a:rPr lang="en-US">
                <a:solidFill>
                  <a:srgbClr val="993300"/>
                </a:solidFill>
                <a:highlight>
                  <a:srgbClr val="FFFFFF"/>
                </a:highlight>
              </a:rPr>
              <a:t>"]"</a:t>
            </a:r>
            <a:r>
              <a:rPr lang="en-US">
                <a:solidFill>
                  <a:srgbClr val="F5844C"/>
                </a:solidFill>
                <a:highlight>
                  <a:srgbClr val="FFFFFF"/>
                </a:highlight>
              </a:rPr>
              <a:t> </a:t>
            </a:r>
            <a:r>
              <a:rPr lang="en-US">
                <a:solidFill>
                  <a:srgbClr val="000096"/>
                </a:solidFill>
                <a:highlight>
                  <a:srgbClr val="FFFFFF"/>
                </a:highlight>
              </a:rPr>
              <a:t>/&gt;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&lt;/xs:choice&gt;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&lt;/xs:sequence&gt;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&lt;/xs:complexType&gt;</a:t>
            </a:r>
            <a:br>
              <a:rPr lang="en-US">
                <a:solidFill>
                  <a:srgbClr val="000000"/>
                </a:solidFill>
                <a:highlight>
                  <a:srgbClr val="FFFFFF"/>
                </a:highlight>
              </a:rPr>
            </a:br>
            <a:r>
              <a:rPr lang="en-US">
                <a:solidFill>
                  <a:srgbClr val="003296"/>
                </a:solidFill>
                <a:highlight>
                  <a:srgbClr val="FFFFFF"/>
                </a:highlight>
              </a:rPr>
              <a:t>&lt;/xs:element&gt;</a:t>
            </a:r>
          </a:p>
        </p:txBody>
      </p:sp>
    </p:spTree>
    <p:extLst>
      <p:ext uri="{BB962C8B-B14F-4D97-AF65-F5344CB8AC3E}">
        <p14:creationId xmlns:p14="http://schemas.microsoft.com/office/powerpoint/2010/main" val="2698937922"/>
      </p:ext>
    </p:extLst>
  </p:cSld>
  <p:clrMapOvr>
    <a:masterClrMapping/>
  </p:clrMapOvr>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D0119F-1A7D-4920-ADB5-84179C04F1D6}"/>
              </a:ext>
            </a:extLst>
          </p:cNvPr>
          <p:cNvSpPr>
            <a:spLocks noGrp="1"/>
          </p:cNvSpPr>
          <p:nvPr>
            <p:ph type="title"/>
          </p:nvPr>
        </p:nvSpPr>
        <p:spPr/>
        <p:txBody>
          <a:bodyPr/>
          <a:lstStyle/>
          <a:p>
            <a:r>
              <a:rPr lang="en-US"/>
              <a:t>Disadvantage of the alternate solution</a:t>
            </a:r>
          </a:p>
        </p:txBody>
      </p:sp>
      <p:sp>
        <p:nvSpPr>
          <p:cNvPr id="3" name="Content Placeholder 2">
            <a:extLst>
              <a:ext uri="{FF2B5EF4-FFF2-40B4-BE49-F238E27FC236}">
                <a16:creationId xmlns:a16="http://schemas.microsoft.com/office/drawing/2014/main" id="{9D033016-21E3-4211-9017-3E75C4983E15}"/>
              </a:ext>
            </a:extLst>
          </p:cNvPr>
          <p:cNvSpPr>
            <a:spLocks noGrp="1"/>
          </p:cNvSpPr>
          <p:nvPr>
            <p:ph idx="1"/>
          </p:nvPr>
        </p:nvSpPr>
        <p:spPr>
          <a:xfrm>
            <a:off x="616449" y="1371601"/>
            <a:ext cx="11236720" cy="1005839"/>
          </a:xfrm>
        </p:spPr>
        <p:txBody>
          <a:bodyPr/>
          <a:lstStyle/>
          <a:p>
            <a:pPr>
              <a:lnSpc>
                <a:spcPts val="3000"/>
              </a:lnSpc>
            </a:pPr>
            <a:r>
              <a:rPr lang="en-US"/>
              <a:t>It </a:t>
            </a:r>
            <a:r>
              <a:rPr lang="en-US" dirty="0"/>
              <a:t>would be possible to have a num value that doesn't correspond to </a:t>
            </a:r>
            <a:r>
              <a:rPr lang="en-US"/>
              <a:t>the correct </a:t>
            </a:r>
            <a:r>
              <a:rPr lang="en-US" dirty="0"/>
              <a:t>initiator/terminator, since </a:t>
            </a:r>
            <a:r>
              <a:rPr lang="en-US"/>
              <a:t>the choice doesn't </a:t>
            </a:r>
            <a:r>
              <a:rPr lang="en-US" dirty="0"/>
              <a:t>reference "</a:t>
            </a:r>
            <a:r>
              <a:rPr lang="en-US"/>
              <a:t>num".</a:t>
            </a:r>
          </a:p>
        </p:txBody>
      </p:sp>
      <p:sp>
        <p:nvSpPr>
          <p:cNvPr id="4" name="Footer Placeholder 3">
            <a:extLst>
              <a:ext uri="{FF2B5EF4-FFF2-40B4-BE49-F238E27FC236}">
                <a16:creationId xmlns:a16="http://schemas.microsoft.com/office/drawing/2014/main" id="{FC8ADC26-0B03-419E-86DE-A7D731A33CAE}"/>
              </a:ext>
            </a:extLst>
          </p:cNvPr>
          <p:cNvSpPr>
            <a:spLocks noGrp="1"/>
          </p:cNvSpPr>
          <p:nvPr>
            <p:ph type="ftr" sz="quarter" idx="11"/>
          </p:nvPr>
        </p:nvSpPr>
        <p:spPr/>
        <p:txBody>
          <a:bodyPr/>
          <a:lstStyle/>
          <a:p>
            <a:r>
              <a:rPr lang="en-US" altLang="en-US">
                <a:solidFill>
                  <a:schemeClr val="tx1">
                    <a:lumMod val="50000"/>
                    <a:lumOff val="50000"/>
                  </a:schemeClr>
                </a:solidFill>
                <a:latin typeface="Arial" pitchFamily="34" charset="0"/>
                <a:cs typeface="Arial" pitchFamily="34" charset="0"/>
              </a:rPr>
              <a:t>© 2019 The MITRE Corporation. All rights reserved.</a:t>
            </a:r>
            <a:endParaRPr lang="en-US">
              <a:solidFill>
                <a:schemeClr val="tx1">
                  <a:lumMod val="50000"/>
                  <a:lumOff val="50000"/>
                </a:schemeClr>
              </a:solidFill>
              <a:latin typeface="Arial" pitchFamily="34" charset="0"/>
              <a:cs typeface="Arial" pitchFamily="34" charset="0"/>
            </a:endParaRPr>
          </a:p>
        </p:txBody>
      </p:sp>
      <p:sp>
        <p:nvSpPr>
          <p:cNvPr id="5" name="Rectangle 4">
            <a:extLst>
              <a:ext uri="{FF2B5EF4-FFF2-40B4-BE49-F238E27FC236}">
                <a16:creationId xmlns:a16="http://schemas.microsoft.com/office/drawing/2014/main" id="{87E1E964-8C3F-4BD3-9378-CBA340C8EA9D}"/>
              </a:ext>
            </a:extLst>
          </p:cNvPr>
          <p:cNvSpPr/>
          <p:nvPr/>
        </p:nvSpPr>
        <p:spPr>
          <a:xfrm>
            <a:off x="1823634" y="2633028"/>
            <a:ext cx="8544732" cy="3139321"/>
          </a:xfrm>
          <a:prstGeom prst="rect">
            <a:avLst/>
          </a:prstGeom>
          <a:ln>
            <a:solidFill>
              <a:schemeClr val="tx1"/>
            </a:solidFill>
          </a:ln>
        </p:spPr>
        <p:txBody>
          <a:bodyPr wrap="square">
            <a:spAutoFit/>
          </a:bodyPr>
          <a:lstStyle/>
          <a:p>
            <a:r>
              <a:rPr lang="en-US">
                <a:solidFill>
                  <a:srgbClr val="003296"/>
                </a:solidFill>
                <a:highlight>
                  <a:srgbClr val="FFFFFF"/>
                </a:highlight>
              </a:rPr>
              <a:t>&lt;xs:element</a:t>
            </a:r>
            <a:r>
              <a:rPr lang="en-US">
                <a:solidFill>
                  <a:srgbClr val="F5844C"/>
                </a:solidFill>
                <a:highlight>
                  <a:srgbClr val="FFFFFF"/>
                </a:highlight>
              </a:rPr>
              <a:t> name</a:t>
            </a:r>
            <a:r>
              <a:rPr lang="en-US">
                <a:solidFill>
                  <a:srgbClr val="FF8040"/>
                </a:solidFill>
                <a:highlight>
                  <a:srgbClr val="FFFFFF"/>
                </a:highlight>
              </a:rPr>
              <a:t>=</a:t>
            </a:r>
            <a:r>
              <a:rPr lang="en-US">
                <a:solidFill>
                  <a:srgbClr val="993300"/>
                </a:solidFill>
                <a:highlight>
                  <a:srgbClr val="FFFFFF"/>
                </a:highlight>
              </a:rPr>
              <a:t>"input"</a:t>
            </a:r>
            <a:r>
              <a:rPr lang="en-US">
                <a:solidFill>
                  <a:srgbClr val="000096"/>
                </a:solidFill>
                <a:highlight>
                  <a:srgbClr val="FFFFFF"/>
                </a:highlight>
              </a:rPr>
              <a:t>&gt;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&lt;xs:complexType&gt;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&lt;xs:sequence</a:t>
            </a:r>
            <a:r>
              <a:rPr lang="en-US">
                <a:solidFill>
                  <a:srgbClr val="F5844C"/>
                </a:solidFill>
                <a:highlight>
                  <a:srgbClr val="FFFFFF"/>
                </a:highlight>
              </a:rPr>
              <a:t> dfdl:separator</a:t>
            </a:r>
            <a:r>
              <a:rPr lang="en-US">
                <a:solidFill>
                  <a:srgbClr val="FF8040"/>
                </a:solidFill>
                <a:highlight>
                  <a:srgbClr val="FFFFFF"/>
                </a:highlight>
              </a:rPr>
              <a:t>=</a:t>
            </a:r>
            <a:r>
              <a:rPr lang="en-US">
                <a:solidFill>
                  <a:srgbClr val="993300"/>
                </a:solidFill>
                <a:highlight>
                  <a:srgbClr val="FFFFFF"/>
                </a:highlight>
              </a:rPr>
              <a:t>"%NL;"</a:t>
            </a:r>
            <a:r>
              <a:rPr lang="en-US">
                <a:solidFill>
                  <a:srgbClr val="F5844C"/>
                </a:solidFill>
                <a:highlight>
                  <a:srgbClr val="FFFFFF"/>
                </a:highlight>
              </a:rPr>
              <a:t> dfdl:separatorPosition</a:t>
            </a:r>
            <a:r>
              <a:rPr lang="en-US">
                <a:solidFill>
                  <a:srgbClr val="FF8040"/>
                </a:solidFill>
                <a:highlight>
                  <a:srgbClr val="FFFFFF"/>
                </a:highlight>
              </a:rPr>
              <a:t>=</a:t>
            </a:r>
            <a:r>
              <a:rPr lang="en-US">
                <a:solidFill>
                  <a:srgbClr val="993300"/>
                </a:solidFill>
                <a:highlight>
                  <a:srgbClr val="FFFFFF"/>
                </a:highlight>
              </a:rPr>
              <a:t>"infix"</a:t>
            </a:r>
            <a:r>
              <a:rPr lang="en-US">
                <a:solidFill>
                  <a:srgbClr val="000096"/>
                </a:solidFill>
                <a:highlight>
                  <a:srgbClr val="FFFFFF"/>
                </a:highlight>
              </a:rPr>
              <a:t>&gt;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&lt;xs:element</a:t>
            </a:r>
            <a:r>
              <a:rPr lang="en-US">
                <a:solidFill>
                  <a:srgbClr val="F5844C"/>
                </a:solidFill>
                <a:highlight>
                  <a:srgbClr val="FFFFFF"/>
                </a:highlight>
              </a:rPr>
              <a:t> name</a:t>
            </a:r>
            <a:r>
              <a:rPr lang="en-US">
                <a:solidFill>
                  <a:srgbClr val="FF8040"/>
                </a:solidFill>
                <a:highlight>
                  <a:srgbClr val="FFFFFF"/>
                </a:highlight>
              </a:rPr>
              <a:t>=</a:t>
            </a:r>
            <a:r>
              <a:rPr lang="en-US">
                <a:solidFill>
                  <a:srgbClr val="993300"/>
                </a:solidFill>
                <a:highlight>
                  <a:srgbClr val="FFFFFF"/>
                </a:highlight>
              </a:rPr>
              <a:t>"num"</a:t>
            </a:r>
            <a:r>
              <a:rPr lang="en-US">
                <a:solidFill>
                  <a:srgbClr val="F5844C"/>
                </a:solidFill>
                <a:highlight>
                  <a:srgbClr val="FFFFFF"/>
                </a:highlight>
              </a:rPr>
              <a:t> type</a:t>
            </a:r>
            <a:r>
              <a:rPr lang="en-US">
                <a:solidFill>
                  <a:srgbClr val="FF8040"/>
                </a:solidFill>
                <a:highlight>
                  <a:srgbClr val="FFFFFF"/>
                </a:highlight>
              </a:rPr>
              <a:t>=</a:t>
            </a:r>
            <a:r>
              <a:rPr lang="en-US">
                <a:solidFill>
                  <a:srgbClr val="993300"/>
                </a:solidFill>
                <a:highlight>
                  <a:srgbClr val="FFFFFF"/>
                </a:highlight>
              </a:rPr>
              <a:t>"xs:integer"</a:t>
            </a:r>
            <a:r>
              <a:rPr lang="en-US">
                <a:solidFill>
                  <a:srgbClr val="F5844C"/>
                </a:solidFill>
                <a:highlight>
                  <a:srgbClr val="FFFFFF"/>
                </a:highlight>
              </a:rPr>
              <a:t> </a:t>
            </a:r>
            <a:r>
              <a:rPr lang="en-US">
                <a:solidFill>
                  <a:srgbClr val="000096"/>
                </a:solidFill>
                <a:highlight>
                  <a:srgbClr val="FFFFFF"/>
                </a:highlight>
              </a:rPr>
              <a:t>/&gt;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&lt;xs:choice</a:t>
            </a:r>
            <a:r>
              <a:rPr lang="en-US">
                <a:solidFill>
                  <a:srgbClr val="F5844C"/>
                </a:solidFill>
                <a:highlight>
                  <a:srgbClr val="FFFFFF"/>
                </a:highlight>
              </a:rPr>
              <a:t> </a:t>
            </a:r>
            <a:r>
              <a:rPr lang="en-US">
                <a:solidFill>
                  <a:srgbClr val="F5844C"/>
                </a:solidFill>
                <a:highlight>
                  <a:srgbClr val="FFFF00"/>
                </a:highlight>
              </a:rPr>
              <a:t>dfdl:initiatedContent</a:t>
            </a:r>
            <a:r>
              <a:rPr lang="en-US">
                <a:solidFill>
                  <a:srgbClr val="FF8040"/>
                </a:solidFill>
                <a:highlight>
                  <a:srgbClr val="FFFF00"/>
                </a:highlight>
              </a:rPr>
              <a:t>=</a:t>
            </a:r>
            <a:r>
              <a:rPr lang="en-US">
                <a:solidFill>
                  <a:srgbClr val="993300"/>
                </a:solidFill>
                <a:highlight>
                  <a:srgbClr val="FFFF00"/>
                </a:highlight>
              </a:rPr>
              <a:t>"yes"</a:t>
            </a:r>
            <a:r>
              <a:rPr lang="en-US">
                <a:solidFill>
                  <a:srgbClr val="000096"/>
                </a:solidFill>
                <a:highlight>
                  <a:srgbClr val="FFFFFF"/>
                </a:highlight>
              </a:rPr>
              <a:t>&gt;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&lt;xs:element</a:t>
            </a:r>
            <a:r>
              <a:rPr lang="en-US">
                <a:solidFill>
                  <a:srgbClr val="F5844C"/>
                </a:solidFill>
                <a:highlight>
                  <a:srgbClr val="FFFFFF"/>
                </a:highlight>
              </a:rPr>
              <a:t> name</a:t>
            </a:r>
            <a:r>
              <a:rPr lang="en-US">
                <a:solidFill>
                  <a:srgbClr val="FF8040"/>
                </a:solidFill>
                <a:highlight>
                  <a:srgbClr val="FFFFFF"/>
                </a:highlight>
              </a:rPr>
              <a:t>=</a:t>
            </a:r>
            <a:r>
              <a:rPr lang="en-US">
                <a:solidFill>
                  <a:srgbClr val="993300"/>
                </a:solidFill>
                <a:highlight>
                  <a:srgbClr val="FFFFFF"/>
                </a:highlight>
              </a:rPr>
              <a:t>"A"</a:t>
            </a:r>
            <a:r>
              <a:rPr lang="en-US">
                <a:solidFill>
                  <a:srgbClr val="F5844C"/>
                </a:solidFill>
                <a:highlight>
                  <a:srgbClr val="FFFFFF"/>
                </a:highlight>
              </a:rPr>
              <a:t> type</a:t>
            </a:r>
            <a:r>
              <a:rPr lang="en-US">
                <a:solidFill>
                  <a:srgbClr val="FF8040"/>
                </a:solidFill>
                <a:highlight>
                  <a:srgbClr val="FFFFFF"/>
                </a:highlight>
              </a:rPr>
              <a:t>=</a:t>
            </a:r>
            <a:r>
              <a:rPr lang="en-US">
                <a:solidFill>
                  <a:srgbClr val="993300"/>
                </a:solidFill>
                <a:highlight>
                  <a:srgbClr val="FFFFFF"/>
                </a:highlight>
              </a:rPr>
              <a:t>"xs:string"</a:t>
            </a:r>
            <a:r>
              <a:rPr lang="en-US">
                <a:solidFill>
                  <a:srgbClr val="F5844C"/>
                </a:solidFill>
                <a:highlight>
                  <a:srgbClr val="FFFFFF"/>
                </a:highlight>
              </a:rPr>
              <a:t> </a:t>
            </a:r>
            <a:r>
              <a:rPr lang="en-US">
                <a:solidFill>
                  <a:srgbClr val="F5844C"/>
                </a:solidFill>
                <a:highlight>
                  <a:srgbClr val="FFFF00"/>
                </a:highlight>
              </a:rPr>
              <a:t>dfdl:initiator</a:t>
            </a:r>
            <a:r>
              <a:rPr lang="en-US">
                <a:solidFill>
                  <a:srgbClr val="FF8040"/>
                </a:solidFill>
                <a:highlight>
                  <a:srgbClr val="FFFF00"/>
                </a:highlight>
              </a:rPr>
              <a:t>=</a:t>
            </a:r>
            <a:r>
              <a:rPr lang="en-US">
                <a:solidFill>
                  <a:srgbClr val="993300"/>
                </a:solidFill>
                <a:highlight>
                  <a:srgbClr val="FFFF00"/>
                </a:highlight>
              </a:rPr>
              <a:t>"("</a:t>
            </a:r>
            <a:r>
              <a:rPr lang="en-US">
                <a:solidFill>
                  <a:srgbClr val="F5844C"/>
                </a:solidFill>
                <a:highlight>
                  <a:srgbClr val="FFFF00"/>
                </a:highlight>
              </a:rPr>
              <a:t> </a:t>
            </a:r>
            <a:r>
              <a:rPr lang="en-US">
                <a:solidFill>
                  <a:srgbClr val="F5844C"/>
                </a:solidFill>
                <a:highlight>
                  <a:srgbClr val="FFFFFF"/>
                </a:highlight>
              </a:rPr>
              <a:t>dfdl:terminator</a:t>
            </a:r>
            <a:r>
              <a:rPr lang="en-US">
                <a:solidFill>
                  <a:srgbClr val="FF8040"/>
                </a:solidFill>
                <a:highlight>
                  <a:srgbClr val="FFFFFF"/>
                </a:highlight>
              </a:rPr>
              <a:t>=</a:t>
            </a:r>
            <a:r>
              <a:rPr lang="en-US">
                <a:solidFill>
                  <a:srgbClr val="993300"/>
                </a:solidFill>
                <a:highlight>
                  <a:srgbClr val="FFFFFF"/>
                </a:highlight>
              </a:rPr>
              <a:t>")"</a:t>
            </a:r>
            <a:r>
              <a:rPr lang="en-US">
                <a:solidFill>
                  <a:srgbClr val="F5844C"/>
                </a:solidFill>
                <a:highlight>
                  <a:srgbClr val="FFFFFF"/>
                </a:highlight>
              </a:rPr>
              <a:t> </a:t>
            </a:r>
            <a:r>
              <a:rPr lang="en-US">
                <a:solidFill>
                  <a:srgbClr val="000096"/>
                </a:solidFill>
                <a:highlight>
                  <a:srgbClr val="FFFFFF"/>
                </a:highlight>
              </a:rPr>
              <a:t>/&gt;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&lt;xs:element</a:t>
            </a:r>
            <a:r>
              <a:rPr lang="en-US">
                <a:solidFill>
                  <a:srgbClr val="F5844C"/>
                </a:solidFill>
                <a:highlight>
                  <a:srgbClr val="FFFFFF"/>
                </a:highlight>
              </a:rPr>
              <a:t> name</a:t>
            </a:r>
            <a:r>
              <a:rPr lang="en-US">
                <a:solidFill>
                  <a:srgbClr val="FF8040"/>
                </a:solidFill>
                <a:highlight>
                  <a:srgbClr val="FFFFFF"/>
                </a:highlight>
              </a:rPr>
              <a:t>=</a:t>
            </a:r>
            <a:r>
              <a:rPr lang="en-US">
                <a:solidFill>
                  <a:srgbClr val="993300"/>
                </a:solidFill>
                <a:highlight>
                  <a:srgbClr val="FFFFFF"/>
                </a:highlight>
              </a:rPr>
              <a:t>"B"</a:t>
            </a:r>
            <a:r>
              <a:rPr lang="en-US">
                <a:solidFill>
                  <a:srgbClr val="F5844C"/>
                </a:solidFill>
                <a:highlight>
                  <a:srgbClr val="FFFFFF"/>
                </a:highlight>
              </a:rPr>
              <a:t> type</a:t>
            </a:r>
            <a:r>
              <a:rPr lang="en-US">
                <a:solidFill>
                  <a:srgbClr val="FF8040"/>
                </a:solidFill>
                <a:highlight>
                  <a:srgbClr val="FFFFFF"/>
                </a:highlight>
              </a:rPr>
              <a:t>=</a:t>
            </a:r>
            <a:r>
              <a:rPr lang="en-US">
                <a:solidFill>
                  <a:srgbClr val="993300"/>
                </a:solidFill>
                <a:highlight>
                  <a:srgbClr val="FFFFFF"/>
                </a:highlight>
              </a:rPr>
              <a:t>"xs:string"</a:t>
            </a:r>
            <a:r>
              <a:rPr lang="en-US">
                <a:solidFill>
                  <a:srgbClr val="F5844C"/>
                </a:solidFill>
                <a:highlight>
                  <a:srgbClr val="FFFFFF"/>
                </a:highlight>
              </a:rPr>
              <a:t>  </a:t>
            </a:r>
            <a:r>
              <a:rPr lang="en-US">
                <a:solidFill>
                  <a:srgbClr val="F5844C"/>
                </a:solidFill>
                <a:highlight>
                  <a:srgbClr val="FFFF00"/>
                </a:highlight>
              </a:rPr>
              <a:t>dfdl:initiator</a:t>
            </a:r>
            <a:r>
              <a:rPr lang="en-US">
                <a:solidFill>
                  <a:srgbClr val="FF8040"/>
                </a:solidFill>
                <a:highlight>
                  <a:srgbClr val="FFFF00"/>
                </a:highlight>
              </a:rPr>
              <a:t>=</a:t>
            </a:r>
            <a:r>
              <a:rPr lang="en-US">
                <a:solidFill>
                  <a:srgbClr val="993300"/>
                </a:solidFill>
                <a:highlight>
                  <a:srgbClr val="FFFF00"/>
                </a:highlight>
              </a:rPr>
              <a:t>"["</a:t>
            </a:r>
            <a:r>
              <a:rPr lang="en-US">
                <a:solidFill>
                  <a:srgbClr val="F5844C"/>
                </a:solidFill>
                <a:highlight>
                  <a:srgbClr val="FFFFFF"/>
                </a:highlight>
              </a:rPr>
              <a:t> dfdl:terminator</a:t>
            </a:r>
            <a:r>
              <a:rPr lang="en-US">
                <a:solidFill>
                  <a:srgbClr val="FF8040"/>
                </a:solidFill>
                <a:highlight>
                  <a:srgbClr val="FFFFFF"/>
                </a:highlight>
              </a:rPr>
              <a:t>=</a:t>
            </a:r>
            <a:r>
              <a:rPr lang="en-US">
                <a:solidFill>
                  <a:srgbClr val="993300"/>
                </a:solidFill>
                <a:highlight>
                  <a:srgbClr val="FFFFFF"/>
                </a:highlight>
              </a:rPr>
              <a:t>"]"</a:t>
            </a:r>
            <a:r>
              <a:rPr lang="en-US">
                <a:solidFill>
                  <a:srgbClr val="F5844C"/>
                </a:solidFill>
                <a:highlight>
                  <a:srgbClr val="FFFFFF"/>
                </a:highlight>
              </a:rPr>
              <a:t> </a:t>
            </a:r>
            <a:r>
              <a:rPr lang="en-US">
                <a:solidFill>
                  <a:srgbClr val="000096"/>
                </a:solidFill>
                <a:highlight>
                  <a:srgbClr val="FFFFFF"/>
                </a:highlight>
              </a:rPr>
              <a:t>/&gt;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&lt;/xs:choice&gt;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&lt;/xs:sequence&gt;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&lt;/xs:complexType&gt;</a:t>
            </a:r>
            <a:br>
              <a:rPr lang="en-US">
                <a:solidFill>
                  <a:srgbClr val="000000"/>
                </a:solidFill>
                <a:highlight>
                  <a:srgbClr val="FFFFFF"/>
                </a:highlight>
              </a:rPr>
            </a:br>
            <a:r>
              <a:rPr lang="en-US">
                <a:solidFill>
                  <a:srgbClr val="003296"/>
                </a:solidFill>
                <a:highlight>
                  <a:srgbClr val="FFFFFF"/>
                </a:highlight>
              </a:rPr>
              <a:t>&lt;/xs:element&gt;</a:t>
            </a:r>
          </a:p>
        </p:txBody>
      </p:sp>
    </p:spTree>
    <p:extLst>
      <p:ext uri="{BB962C8B-B14F-4D97-AF65-F5344CB8AC3E}">
        <p14:creationId xmlns:p14="http://schemas.microsoft.com/office/powerpoint/2010/main" val="1308592753"/>
      </p:ext>
    </p:extLst>
  </p:cSld>
  <p:clrMapOvr>
    <a:masterClrMapping/>
  </p:clrMapOvr>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26FDDC-3CD9-48A9-8DDA-DB10670DC2F7}"/>
              </a:ext>
            </a:extLst>
          </p:cNvPr>
          <p:cNvSpPr>
            <a:spLocks noGrp="1"/>
          </p:cNvSpPr>
          <p:nvPr>
            <p:ph type="title"/>
          </p:nvPr>
        </p:nvSpPr>
        <p:spPr/>
        <p:txBody>
          <a:bodyPr/>
          <a:lstStyle/>
          <a:p>
            <a:r>
              <a:rPr lang="en-US"/>
              <a:t>The original solution also handled no wrapper</a:t>
            </a:r>
          </a:p>
        </p:txBody>
      </p:sp>
      <p:sp>
        <p:nvSpPr>
          <p:cNvPr id="4" name="Footer Placeholder 3">
            <a:extLst>
              <a:ext uri="{FF2B5EF4-FFF2-40B4-BE49-F238E27FC236}">
                <a16:creationId xmlns:a16="http://schemas.microsoft.com/office/drawing/2014/main" id="{F9B9EA95-A02E-48BC-8BE4-DDF479FA058E}"/>
              </a:ext>
            </a:extLst>
          </p:cNvPr>
          <p:cNvSpPr>
            <a:spLocks noGrp="1"/>
          </p:cNvSpPr>
          <p:nvPr>
            <p:ph type="ftr" sz="quarter" idx="11"/>
          </p:nvPr>
        </p:nvSpPr>
        <p:spPr/>
        <p:txBody>
          <a:bodyPr/>
          <a:lstStyle/>
          <a:p>
            <a:r>
              <a:rPr lang="en-US" altLang="en-US">
                <a:solidFill>
                  <a:schemeClr val="tx1">
                    <a:lumMod val="50000"/>
                    <a:lumOff val="50000"/>
                  </a:schemeClr>
                </a:solidFill>
                <a:latin typeface="Arial" pitchFamily="34" charset="0"/>
                <a:cs typeface="Arial" pitchFamily="34" charset="0"/>
              </a:rPr>
              <a:t>© 2019 The MITRE Corporation. All rights reserved.</a:t>
            </a:r>
            <a:endParaRPr lang="en-US">
              <a:solidFill>
                <a:schemeClr val="tx1">
                  <a:lumMod val="50000"/>
                  <a:lumOff val="50000"/>
                </a:schemeClr>
              </a:solidFill>
              <a:latin typeface="Arial" pitchFamily="34" charset="0"/>
              <a:cs typeface="Arial" pitchFamily="34" charset="0"/>
            </a:endParaRPr>
          </a:p>
        </p:txBody>
      </p:sp>
      <p:sp>
        <p:nvSpPr>
          <p:cNvPr id="5" name="Rectangle 4">
            <a:extLst>
              <a:ext uri="{FF2B5EF4-FFF2-40B4-BE49-F238E27FC236}">
                <a16:creationId xmlns:a16="http://schemas.microsoft.com/office/drawing/2014/main" id="{171FE53B-2998-4D69-80AF-04BE0D3DE79A}"/>
              </a:ext>
            </a:extLst>
          </p:cNvPr>
          <p:cNvSpPr/>
          <p:nvPr/>
        </p:nvSpPr>
        <p:spPr>
          <a:xfrm>
            <a:off x="2843984" y="1600784"/>
            <a:ext cx="1725478" cy="830997"/>
          </a:xfrm>
          <a:prstGeom prst="rect">
            <a:avLst/>
          </a:prstGeom>
          <a:ln>
            <a:solidFill>
              <a:schemeClr val="tx1"/>
            </a:solidFill>
          </a:ln>
        </p:spPr>
        <p:txBody>
          <a:bodyPr wrap="square">
            <a:spAutoFit/>
          </a:bodyPr>
          <a:lstStyle/>
          <a:p>
            <a:r>
              <a:rPr lang="en-US" sz="1600">
                <a:solidFill>
                  <a:srgbClr val="000000"/>
                </a:solidFill>
                <a:highlight>
                  <a:srgbClr val="FFFFFF"/>
                </a:highlight>
              </a:rPr>
              <a:t>3</a:t>
            </a:r>
            <a:br>
              <a:rPr lang="en-US" sz="1600">
                <a:solidFill>
                  <a:srgbClr val="000000"/>
                </a:solidFill>
                <a:highlight>
                  <a:srgbClr val="FFFFFF"/>
                </a:highlight>
              </a:rPr>
            </a:br>
            <a:r>
              <a:rPr lang="en-US" sz="1600">
                <a:solidFill>
                  <a:srgbClr val="000000"/>
                </a:solidFill>
                <a:highlight>
                  <a:srgbClr val="FFFFFF"/>
                </a:highlight>
              </a:rPr>
              <a:t>Apple,Banana</a:t>
            </a:r>
          </a:p>
          <a:p>
            <a:endParaRPr lang="en-US" sz="1600">
              <a:solidFill>
                <a:srgbClr val="000000"/>
              </a:solidFill>
              <a:highlight>
                <a:srgbClr val="FFFFFF"/>
              </a:highlight>
            </a:endParaRPr>
          </a:p>
        </p:txBody>
      </p:sp>
      <p:sp>
        <p:nvSpPr>
          <p:cNvPr id="6" name="Rectangle 5">
            <a:extLst>
              <a:ext uri="{FF2B5EF4-FFF2-40B4-BE49-F238E27FC236}">
                <a16:creationId xmlns:a16="http://schemas.microsoft.com/office/drawing/2014/main" id="{D5ADF9FF-99B5-4C8D-8937-DA66E0EEE5FB}"/>
              </a:ext>
            </a:extLst>
          </p:cNvPr>
          <p:cNvSpPr/>
          <p:nvPr/>
        </p:nvSpPr>
        <p:spPr>
          <a:xfrm>
            <a:off x="3079042" y="2865983"/>
            <a:ext cx="1255363" cy="58118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Daffodil</a:t>
            </a:r>
          </a:p>
        </p:txBody>
      </p:sp>
      <p:sp>
        <p:nvSpPr>
          <p:cNvPr id="7" name="Rectangle: Folded Corner 6">
            <a:extLst>
              <a:ext uri="{FF2B5EF4-FFF2-40B4-BE49-F238E27FC236}">
                <a16:creationId xmlns:a16="http://schemas.microsoft.com/office/drawing/2014/main" id="{E93BF78C-2B1C-41E2-8ADE-79A91E9DCD24}"/>
              </a:ext>
            </a:extLst>
          </p:cNvPr>
          <p:cNvSpPr/>
          <p:nvPr/>
        </p:nvSpPr>
        <p:spPr>
          <a:xfrm>
            <a:off x="1407809" y="2781450"/>
            <a:ext cx="1007390" cy="750253"/>
          </a:xfrm>
          <a:prstGeom prst="foldedCorner">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DFDL</a:t>
            </a:r>
          </a:p>
          <a:p>
            <a:pPr algn="ctr"/>
            <a:r>
              <a:rPr lang="en-US">
                <a:solidFill>
                  <a:schemeClr val="tx1"/>
                </a:solidFill>
              </a:rPr>
              <a:t>schema</a:t>
            </a:r>
          </a:p>
        </p:txBody>
      </p:sp>
      <p:cxnSp>
        <p:nvCxnSpPr>
          <p:cNvPr id="8" name="Straight Arrow Connector 7">
            <a:extLst>
              <a:ext uri="{FF2B5EF4-FFF2-40B4-BE49-F238E27FC236}">
                <a16:creationId xmlns:a16="http://schemas.microsoft.com/office/drawing/2014/main" id="{3405A982-81DE-434E-BFE7-E05F3EAFF8E7}"/>
              </a:ext>
            </a:extLst>
          </p:cNvPr>
          <p:cNvCxnSpPr>
            <a:cxnSpLocks/>
            <a:stCxn id="5" idx="2"/>
            <a:endCxn id="6" idx="0"/>
          </p:cNvCxnSpPr>
          <p:nvPr/>
        </p:nvCxnSpPr>
        <p:spPr>
          <a:xfrm>
            <a:off x="3706723" y="2431781"/>
            <a:ext cx="1" cy="434202"/>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9" name="Straight Arrow Connector 8">
            <a:extLst>
              <a:ext uri="{FF2B5EF4-FFF2-40B4-BE49-F238E27FC236}">
                <a16:creationId xmlns:a16="http://schemas.microsoft.com/office/drawing/2014/main" id="{70BA3792-4477-40C0-9313-91A7A8792B45}"/>
              </a:ext>
            </a:extLst>
          </p:cNvPr>
          <p:cNvCxnSpPr>
            <a:stCxn id="7" idx="3"/>
            <a:endCxn id="6" idx="1"/>
          </p:cNvCxnSpPr>
          <p:nvPr/>
        </p:nvCxnSpPr>
        <p:spPr>
          <a:xfrm>
            <a:off x="2415199" y="3156577"/>
            <a:ext cx="663843"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0" name="Rectangle 9">
            <a:extLst>
              <a:ext uri="{FF2B5EF4-FFF2-40B4-BE49-F238E27FC236}">
                <a16:creationId xmlns:a16="http://schemas.microsoft.com/office/drawing/2014/main" id="{643BB850-7C80-4BCB-8EEA-01FE9D46160C}"/>
              </a:ext>
            </a:extLst>
          </p:cNvPr>
          <p:cNvSpPr/>
          <p:nvPr/>
        </p:nvSpPr>
        <p:spPr>
          <a:xfrm>
            <a:off x="2526349" y="3764710"/>
            <a:ext cx="2360748" cy="1077218"/>
          </a:xfrm>
          <a:prstGeom prst="rect">
            <a:avLst/>
          </a:prstGeom>
          <a:ln>
            <a:solidFill>
              <a:schemeClr val="tx1"/>
            </a:solidFill>
          </a:ln>
        </p:spPr>
        <p:txBody>
          <a:bodyPr wrap="square">
            <a:spAutoFit/>
          </a:bodyPr>
          <a:lstStyle/>
          <a:p>
            <a:r>
              <a:rPr lang="pt-BR" sz="1600">
                <a:solidFill>
                  <a:srgbClr val="000096"/>
                </a:solidFill>
                <a:highlight>
                  <a:srgbClr val="FFFFFF"/>
                </a:highlight>
              </a:rPr>
              <a:t>&lt;input&gt;</a:t>
            </a:r>
            <a:br>
              <a:rPr lang="pt-BR" sz="1600">
                <a:solidFill>
                  <a:srgbClr val="000000"/>
                </a:solidFill>
                <a:highlight>
                  <a:srgbClr val="FFFFFF"/>
                </a:highlight>
              </a:rPr>
            </a:br>
            <a:r>
              <a:rPr lang="pt-BR" sz="1600">
                <a:solidFill>
                  <a:srgbClr val="000000"/>
                </a:solidFill>
                <a:highlight>
                  <a:srgbClr val="FFFFFF"/>
                </a:highlight>
              </a:rPr>
              <a:t>  </a:t>
            </a:r>
            <a:r>
              <a:rPr lang="pt-BR" sz="1600">
                <a:solidFill>
                  <a:srgbClr val="000096"/>
                </a:solidFill>
                <a:highlight>
                  <a:srgbClr val="FFFFFF"/>
                </a:highlight>
              </a:rPr>
              <a:t>&lt;num&gt;</a:t>
            </a:r>
            <a:r>
              <a:rPr lang="pt-BR" sz="1600">
                <a:solidFill>
                  <a:srgbClr val="000000"/>
                </a:solidFill>
                <a:highlight>
                  <a:srgbClr val="FFFFFF"/>
                </a:highlight>
              </a:rPr>
              <a:t>3</a:t>
            </a:r>
            <a:r>
              <a:rPr lang="pt-BR" sz="1600">
                <a:solidFill>
                  <a:srgbClr val="000096"/>
                </a:solidFill>
                <a:highlight>
                  <a:srgbClr val="FFFFFF"/>
                </a:highlight>
              </a:rPr>
              <a:t>&lt;/num&gt;</a:t>
            </a:r>
            <a:br>
              <a:rPr lang="pt-BR" sz="1600">
                <a:solidFill>
                  <a:srgbClr val="000000"/>
                </a:solidFill>
                <a:highlight>
                  <a:srgbClr val="FFFFFF"/>
                </a:highlight>
              </a:rPr>
            </a:br>
            <a:r>
              <a:rPr lang="pt-BR" sz="1600">
                <a:solidFill>
                  <a:srgbClr val="000000"/>
                </a:solidFill>
                <a:highlight>
                  <a:srgbClr val="FFFFFF"/>
                </a:highlight>
              </a:rPr>
              <a:t>  </a:t>
            </a:r>
            <a:r>
              <a:rPr lang="pt-BR" sz="1600">
                <a:solidFill>
                  <a:srgbClr val="000096"/>
                </a:solidFill>
                <a:highlight>
                  <a:srgbClr val="FFFFFF"/>
                </a:highlight>
              </a:rPr>
              <a:t>&lt;C&gt;</a:t>
            </a:r>
            <a:r>
              <a:rPr lang="pt-BR" sz="1600">
                <a:solidFill>
                  <a:srgbClr val="000000"/>
                </a:solidFill>
                <a:highlight>
                  <a:srgbClr val="FFFFFF"/>
                </a:highlight>
              </a:rPr>
              <a:t>Apple, Banana</a:t>
            </a:r>
            <a:r>
              <a:rPr lang="pt-BR" sz="1600">
                <a:solidFill>
                  <a:srgbClr val="000096"/>
                </a:solidFill>
                <a:highlight>
                  <a:srgbClr val="FFFFFF"/>
                </a:highlight>
              </a:rPr>
              <a:t>&lt;/C&gt;</a:t>
            </a:r>
            <a:br>
              <a:rPr lang="pt-BR" sz="1600">
                <a:solidFill>
                  <a:srgbClr val="000000"/>
                </a:solidFill>
                <a:highlight>
                  <a:srgbClr val="FFFFFF"/>
                </a:highlight>
              </a:rPr>
            </a:br>
            <a:r>
              <a:rPr lang="pt-BR" sz="1600">
                <a:solidFill>
                  <a:srgbClr val="000096"/>
                </a:solidFill>
                <a:highlight>
                  <a:srgbClr val="FFFFFF"/>
                </a:highlight>
              </a:rPr>
              <a:t>&lt;/input&gt;</a:t>
            </a:r>
          </a:p>
        </p:txBody>
      </p:sp>
      <p:cxnSp>
        <p:nvCxnSpPr>
          <p:cNvPr id="11" name="Straight Arrow Connector 10">
            <a:extLst>
              <a:ext uri="{FF2B5EF4-FFF2-40B4-BE49-F238E27FC236}">
                <a16:creationId xmlns:a16="http://schemas.microsoft.com/office/drawing/2014/main" id="{2C4AD1DA-8A5A-41E2-95C9-29EA6DEE7908}"/>
              </a:ext>
            </a:extLst>
          </p:cNvPr>
          <p:cNvCxnSpPr>
            <a:cxnSpLocks/>
          </p:cNvCxnSpPr>
          <p:nvPr/>
        </p:nvCxnSpPr>
        <p:spPr>
          <a:xfrm>
            <a:off x="3706723" y="3447171"/>
            <a:ext cx="0" cy="27496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07226706"/>
      </p:ext>
    </p:extLst>
  </p:cSld>
  <p:clrMapOvr>
    <a:masterClrMapping/>
  </p:clrMapOvr>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26FDDC-3CD9-48A9-8DDA-DB10670DC2F7}"/>
              </a:ext>
            </a:extLst>
          </p:cNvPr>
          <p:cNvSpPr>
            <a:spLocks noGrp="1"/>
          </p:cNvSpPr>
          <p:nvPr>
            <p:ph type="title"/>
          </p:nvPr>
        </p:nvSpPr>
        <p:spPr/>
        <p:txBody>
          <a:bodyPr/>
          <a:lstStyle/>
          <a:p>
            <a:r>
              <a:rPr lang="en-US"/>
              <a:t>We can extend the new solution to handle no wrapper</a:t>
            </a:r>
          </a:p>
        </p:txBody>
      </p:sp>
      <p:sp>
        <p:nvSpPr>
          <p:cNvPr id="4" name="Footer Placeholder 3">
            <a:extLst>
              <a:ext uri="{FF2B5EF4-FFF2-40B4-BE49-F238E27FC236}">
                <a16:creationId xmlns:a16="http://schemas.microsoft.com/office/drawing/2014/main" id="{F9B9EA95-A02E-48BC-8BE4-DDF479FA058E}"/>
              </a:ext>
            </a:extLst>
          </p:cNvPr>
          <p:cNvSpPr>
            <a:spLocks noGrp="1"/>
          </p:cNvSpPr>
          <p:nvPr>
            <p:ph type="ftr" sz="quarter" idx="11"/>
          </p:nvPr>
        </p:nvSpPr>
        <p:spPr/>
        <p:txBody>
          <a:bodyPr/>
          <a:lstStyle/>
          <a:p>
            <a:r>
              <a:rPr lang="en-US" altLang="en-US">
                <a:solidFill>
                  <a:schemeClr val="tx1">
                    <a:lumMod val="50000"/>
                    <a:lumOff val="50000"/>
                  </a:schemeClr>
                </a:solidFill>
                <a:latin typeface="Arial" pitchFamily="34" charset="0"/>
                <a:cs typeface="Arial" pitchFamily="34" charset="0"/>
              </a:rPr>
              <a:t>© 2019 The MITRE Corporation. All rights reserved.</a:t>
            </a:r>
            <a:endParaRPr lang="en-US">
              <a:solidFill>
                <a:schemeClr val="tx1">
                  <a:lumMod val="50000"/>
                  <a:lumOff val="50000"/>
                </a:schemeClr>
              </a:solidFill>
              <a:latin typeface="Arial" pitchFamily="34" charset="0"/>
              <a:cs typeface="Arial" pitchFamily="34" charset="0"/>
            </a:endParaRPr>
          </a:p>
        </p:txBody>
      </p:sp>
      <p:sp>
        <p:nvSpPr>
          <p:cNvPr id="3" name="Rectangle 2">
            <a:extLst>
              <a:ext uri="{FF2B5EF4-FFF2-40B4-BE49-F238E27FC236}">
                <a16:creationId xmlns:a16="http://schemas.microsoft.com/office/drawing/2014/main" id="{A2095C3E-F0DA-412C-A6DB-95A46FC5B6C0}"/>
              </a:ext>
            </a:extLst>
          </p:cNvPr>
          <p:cNvSpPr/>
          <p:nvPr/>
        </p:nvSpPr>
        <p:spPr>
          <a:xfrm>
            <a:off x="1032085" y="1720840"/>
            <a:ext cx="9458577" cy="3416320"/>
          </a:xfrm>
          <a:prstGeom prst="rect">
            <a:avLst/>
          </a:prstGeom>
          <a:ln>
            <a:solidFill>
              <a:schemeClr val="tx1"/>
            </a:solidFill>
          </a:ln>
        </p:spPr>
        <p:txBody>
          <a:bodyPr wrap="square">
            <a:spAutoFit/>
          </a:bodyPr>
          <a:lstStyle/>
          <a:p>
            <a:r>
              <a:rPr lang="en-US">
                <a:solidFill>
                  <a:srgbClr val="003296"/>
                </a:solidFill>
                <a:highlight>
                  <a:srgbClr val="FFFFFF"/>
                </a:highlight>
              </a:rPr>
              <a:t>&lt;xs:element</a:t>
            </a:r>
            <a:r>
              <a:rPr lang="en-US">
                <a:solidFill>
                  <a:srgbClr val="F5844C"/>
                </a:solidFill>
                <a:highlight>
                  <a:srgbClr val="FFFFFF"/>
                </a:highlight>
              </a:rPr>
              <a:t> name</a:t>
            </a:r>
            <a:r>
              <a:rPr lang="en-US">
                <a:solidFill>
                  <a:srgbClr val="FF8040"/>
                </a:solidFill>
                <a:highlight>
                  <a:srgbClr val="FFFFFF"/>
                </a:highlight>
              </a:rPr>
              <a:t>=</a:t>
            </a:r>
            <a:r>
              <a:rPr lang="en-US">
                <a:solidFill>
                  <a:srgbClr val="993300"/>
                </a:solidFill>
                <a:highlight>
                  <a:srgbClr val="FFFFFF"/>
                </a:highlight>
              </a:rPr>
              <a:t>"input"</a:t>
            </a:r>
            <a:r>
              <a:rPr lang="en-US">
                <a:solidFill>
                  <a:srgbClr val="000096"/>
                </a:solidFill>
                <a:highlight>
                  <a:srgbClr val="FFFFFF"/>
                </a:highlight>
              </a:rPr>
              <a:t>&gt;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&lt;xs:complexType&gt;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&lt;xs:sequence</a:t>
            </a:r>
            <a:r>
              <a:rPr lang="en-US">
                <a:solidFill>
                  <a:srgbClr val="F5844C"/>
                </a:solidFill>
                <a:highlight>
                  <a:srgbClr val="FFFFFF"/>
                </a:highlight>
              </a:rPr>
              <a:t> dfdl:separator</a:t>
            </a:r>
            <a:r>
              <a:rPr lang="en-US">
                <a:solidFill>
                  <a:srgbClr val="FF8040"/>
                </a:solidFill>
                <a:highlight>
                  <a:srgbClr val="FFFFFF"/>
                </a:highlight>
              </a:rPr>
              <a:t>=</a:t>
            </a:r>
            <a:r>
              <a:rPr lang="en-US">
                <a:solidFill>
                  <a:srgbClr val="993300"/>
                </a:solidFill>
                <a:highlight>
                  <a:srgbClr val="FFFFFF"/>
                </a:highlight>
              </a:rPr>
              <a:t>"%NL;"</a:t>
            </a:r>
            <a:r>
              <a:rPr lang="en-US">
                <a:solidFill>
                  <a:srgbClr val="F5844C"/>
                </a:solidFill>
                <a:highlight>
                  <a:srgbClr val="FFFFFF"/>
                </a:highlight>
              </a:rPr>
              <a:t> dfdl:separatorPosition</a:t>
            </a:r>
            <a:r>
              <a:rPr lang="en-US">
                <a:solidFill>
                  <a:srgbClr val="FF8040"/>
                </a:solidFill>
                <a:highlight>
                  <a:srgbClr val="FFFFFF"/>
                </a:highlight>
              </a:rPr>
              <a:t>=</a:t>
            </a:r>
            <a:r>
              <a:rPr lang="en-US">
                <a:solidFill>
                  <a:srgbClr val="993300"/>
                </a:solidFill>
                <a:highlight>
                  <a:srgbClr val="FFFFFF"/>
                </a:highlight>
              </a:rPr>
              <a:t>"infix"</a:t>
            </a:r>
            <a:r>
              <a:rPr lang="en-US">
                <a:solidFill>
                  <a:srgbClr val="000096"/>
                </a:solidFill>
                <a:highlight>
                  <a:srgbClr val="FFFFFF"/>
                </a:highlight>
              </a:rPr>
              <a:t>&gt;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&lt;xs:element</a:t>
            </a:r>
            <a:r>
              <a:rPr lang="en-US">
                <a:solidFill>
                  <a:srgbClr val="F5844C"/>
                </a:solidFill>
                <a:highlight>
                  <a:srgbClr val="FFFFFF"/>
                </a:highlight>
              </a:rPr>
              <a:t> name</a:t>
            </a:r>
            <a:r>
              <a:rPr lang="en-US">
                <a:solidFill>
                  <a:srgbClr val="FF8040"/>
                </a:solidFill>
                <a:highlight>
                  <a:srgbClr val="FFFFFF"/>
                </a:highlight>
              </a:rPr>
              <a:t>=</a:t>
            </a:r>
            <a:r>
              <a:rPr lang="en-US">
                <a:solidFill>
                  <a:srgbClr val="993300"/>
                </a:solidFill>
                <a:highlight>
                  <a:srgbClr val="FFFFFF"/>
                </a:highlight>
              </a:rPr>
              <a:t>"num"</a:t>
            </a:r>
            <a:r>
              <a:rPr lang="en-US">
                <a:solidFill>
                  <a:srgbClr val="F5844C"/>
                </a:solidFill>
                <a:highlight>
                  <a:srgbClr val="FFFFFF"/>
                </a:highlight>
              </a:rPr>
              <a:t> type</a:t>
            </a:r>
            <a:r>
              <a:rPr lang="en-US">
                <a:solidFill>
                  <a:srgbClr val="FF8040"/>
                </a:solidFill>
                <a:highlight>
                  <a:srgbClr val="FFFFFF"/>
                </a:highlight>
              </a:rPr>
              <a:t>=</a:t>
            </a:r>
            <a:r>
              <a:rPr lang="en-US">
                <a:solidFill>
                  <a:srgbClr val="993300"/>
                </a:solidFill>
                <a:highlight>
                  <a:srgbClr val="FFFFFF"/>
                </a:highlight>
              </a:rPr>
              <a:t>"xs:integer"</a:t>
            </a:r>
            <a:r>
              <a:rPr lang="en-US">
                <a:solidFill>
                  <a:srgbClr val="F5844C"/>
                </a:solidFill>
                <a:highlight>
                  <a:srgbClr val="FFFFFF"/>
                </a:highlight>
              </a:rPr>
              <a:t> </a:t>
            </a:r>
            <a:r>
              <a:rPr lang="en-US">
                <a:solidFill>
                  <a:srgbClr val="000096"/>
                </a:solidFill>
                <a:highlight>
                  <a:srgbClr val="FFFFFF"/>
                </a:highlight>
              </a:rPr>
              <a:t>/&gt;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&lt;xs:choice</a:t>
            </a:r>
            <a:r>
              <a:rPr lang="en-US">
                <a:solidFill>
                  <a:srgbClr val="F5844C"/>
                </a:solidFill>
                <a:highlight>
                  <a:srgbClr val="FFFFFF"/>
                </a:highlight>
              </a:rPr>
              <a:t> dfdl:initiatedContent</a:t>
            </a:r>
            <a:r>
              <a:rPr lang="en-US">
                <a:solidFill>
                  <a:srgbClr val="FF8040"/>
                </a:solidFill>
                <a:highlight>
                  <a:srgbClr val="FFFFFF"/>
                </a:highlight>
              </a:rPr>
              <a:t>=</a:t>
            </a:r>
            <a:r>
              <a:rPr lang="en-US">
                <a:solidFill>
                  <a:srgbClr val="993300"/>
                </a:solidFill>
                <a:highlight>
                  <a:srgbClr val="FFFFFF"/>
                </a:highlight>
              </a:rPr>
              <a:t>"yes"</a:t>
            </a:r>
            <a:r>
              <a:rPr lang="en-US">
                <a:solidFill>
                  <a:srgbClr val="000096"/>
                </a:solidFill>
                <a:highlight>
                  <a:srgbClr val="FFFFFF"/>
                </a:highlight>
              </a:rPr>
              <a:t>&gt;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&lt;xs:element</a:t>
            </a:r>
            <a:r>
              <a:rPr lang="en-US">
                <a:solidFill>
                  <a:srgbClr val="F5844C"/>
                </a:solidFill>
                <a:highlight>
                  <a:srgbClr val="FFFFFF"/>
                </a:highlight>
              </a:rPr>
              <a:t> name</a:t>
            </a:r>
            <a:r>
              <a:rPr lang="en-US">
                <a:solidFill>
                  <a:srgbClr val="FF8040"/>
                </a:solidFill>
                <a:highlight>
                  <a:srgbClr val="FFFFFF"/>
                </a:highlight>
              </a:rPr>
              <a:t>=</a:t>
            </a:r>
            <a:r>
              <a:rPr lang="en-US">
                <a:solidFill>
                  <a:srgbClr val="993300"/>
                </a:solidFill>
                <a:highlight>
                  <a:srgbClr val="FFFFFF"/>
                </a:highlight>
              </a:rPr>
              <a:t>"A"</a:t>
            </a:r>
            <a:r>
              <a:rPr lang="en-US">
                <a:solidFill>
                  <a:srgbClr val="F5844C"/>
                </a:solidFill>
                <a:highlight>
                  <a:srgbClr val="FFFFFF"/>
                </a:highlight>
              </a:rPr>
              <a:t> type</a:t>
            </a:r>
            <a:r>
              <a:rPr lang="en-US">
                <a:solidFill>
                  <a:srgbClr val="FF8040"/>
                </a:solidFill>
                <a:highlight>
                  <a:srgbClr val="FFFFFF"/>
                </a:highlight>
              </a:rPr>
              <a:t>=</a:t>
            </a:r>
            <a:r>
              <a:rPr lang="en-US">
                <a:solidFill>
                  <a:srgbClr val="993300"/>
                </a:solidFill>
                <a:highlight>
                  <a:srgbClr val="FFFFFF"/>
                </a:highlight>
              </a:rPr>
              <a:t>"xs:string"</a:t>
            </a:r>
            <a:r>
              <a:rPr lang="en-US">
                <a:solidFill>
                  <a:srgbClr val="F5844C"/>
                </a:solidFill>
                <a:highlight>
                  <a:srgbClr val="FFFFFF"/>
                </a:highlight>
              </a:rPr>
              <a:t> dfdl:initiator</a:t>
            </a:r>
            <a:r>
              <a:rPr lang="en-US">
                <a:solidFill>
                  <a:srgbClr val="FF8040"/>
                </a:solidFill>
                <a:highlight>
                  <a:srgbClr val="FFFFFF"/>
                </a:highlight>
              </a:rPr>
              <a:t>=</a:t>
            </a:r>
            <a:r>
              <a:rPr lang="en-US">
                <a:solidFill>
                  <a:srgbClr val="993300"/>
                </a:solidFill>
                <a:highlight>
                  <a:srgbClr val="FFFFFF"/>
                </a:highlight>
              </a:rPr>
              <a:t>"("</a:t>
            </a:r>
            <a:r>
              <a:rPr lang="en-US">
                <a:solidFill>
                  <a:srgbClr val="F5844C"/>
                </a:solidFill>
                <a:highlight>
                  <a:srgbClr val="FFFFFF"/>
                </a:highlight>
              </a:rPr>
              <a:t> dfdl:terminator</a:t>
            </a:r>
            <a:r>
              <a:rPr lang="en-US">
                <a:solidFill>
                  <a:srgbClr val="FF8040"/>
                </a:solidFill>
                <a:highlight>
                  <a:srgbClr val="FFFFFF"/>
                </a:highlight>
              </a:rPr>
              <a:t>=</a:t>
            </a:r>
            <a:r>
              <a:rPr lang="en-US">
                <a:solidFill>
                  <a:srgbClr val="993300"/>
                </a:solidFill>
                <a:highlight>
                  <a:srgbClr val="FFFFFF"/>
                </a:highlight>
              </a:rPr>
              <a:t>")"</a:t>
            </a:r>
            <a:r>
              <a:rPr lang="en-US">
                <a:solidFill>
                  <a:srgbClr val="F5844C"/>
                </a:solidFill>
                <a:highlight>
                  <a:srgbClr val="FFFFFF"/>
                </a:highlight>
              </a:rPr>
              <a:t> </a:t>
            </a:r>
            <a:r>
              <a:rPr lang="en-US">
                <a:solidFill>
                  <a:srgbClr val="000096"/>
                </a:solidFill>
                <a:highlight>
                  <a:srgbClr val="FFFFFF"/>
                </a:highlight>
              </a:rPr>
              <a:t>/&gt;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&lt;xs:element</a:t>
            </a:r>
            <a:r>
              <a:rPr lang="en-US">
                <a:solidFill>
                  <a:srgbClr val="F5844C"/>
                </a:solidFill>
                <a:highlight>
                  <a:srgbClr val="FFFFFF"/>
                </a:highlight>
              </a:rPr>
              <a:t> name</a:t>
            </a:r>
            <a:r>
              <a:rPr lang="en-US">
                <a:solidFill>
                  <a:srgbClr val="FF8040"/>
                </a:solidFill>
                <a:highlight>
                  <a:srgbClr val="FFFFFF"/>
                </a:highlight>
              </a:rPr>
              <a:t>=</a:t>
            </a:r>
            <a:r>
              <a:rPr lang="en-US">
                <a:solidFill>
                  <a:srgbClr val="993300"/>
                </a:solidFill>
                <a:highlight>
                  <a:srgbClr val="FFFFFF"/>
                </a:highlight>
              </a:rPr>
              <a:t>"B"</a:t>
            </a:r>
            <a:r>
              <a:rPr lang="en-US">
                <a:solidFill>
                  <a:srgbClr val="F5844C"/>
                </a:solidFill>
                <a:highlight>
                  <a:srgbClr val="FFFFFF"/>
                </a:highlight>
              </a:rPr>
              <a:t> type</a:t>
            </a:r>
            <a:r>
              <a:rPr lang="en-US">
                <a:solidFill>
                  <a:srgbClr val="FF8040"/>
                </a:solidFill>
                <a:highlight>
                  <a:srgbClr val="FFFFFF"/>
                </a:highlight>
              </a:rPr>
              <a:t>=</a:t>
            </a:r>
            <a:r>
              <a:rPr lang="en-US">
                <a:solidFill>
                  <a:srgbClr val="993300"/>
                </a:solidFill>
                <a:highlight>
                  <a:srgbClr val="FFFFFF"/>
                </a:highlight>
              </a:rPr>
              <a:t>"xs:string"</a:t>
            </a:r>
            <a:r>
              <a:rPr lang="en-US">
                <a:solidFill>
                  <a:srgbClr val="F5844C"/>
                </a:solidFill>
                <a:highlight>
                  <a:srgbClr val="FFFFFF"/>
                </a:highlight>
              </a:rPr>
              <a:t>  dfdl:initiator</a:t>
            </a:r>
            <a:r>
              <a:rPr lang="en-US">
                <a:solidFill>
                  <a:srgbClr val="FF8040"/>
                </a:solidFill>
                <a:highlight>
                  <a:srgbClr val="FFFFFF"/>
                </a:highlight>
              </a:rPr>
              <a:t>=</a:t>
            </a:r>
            <a:r>
              <a:rPr lang="en-US">
                <a:solidFill>
                  <a:srgbClr val="993300"/>
                </a:solidFill>
                <a:highlight>
                  <a:srgbClr val="FFFFFF"/>
                </a:highlight>
              </a:rPr>
              <a:t>"["</a:t>
            </a:r>
            <a:r>
              <a:rPr lang="en-US">
                <a:solidFill>
                  <a:srgbClr val="F5844C"/>
                </a:solidFill>
                <a:highlight>
                  <a:srgbClr val="FFFFFF"/>
                </a:highlight>
              </a:rPr>
              <a:t> dfdl:terminator</a:t>
            </a:r>
            <a:r>
              <a:rPr lang="en-US">
                <a:solidFill>
                  <a:srgbClr val="FF8040"/>
                </a:solidFill>
                <a:highlight>
                  <a:srgbClr val="FFFFFF"/>
                </a:highlight>
              </a:rPr>
              <a:t>=</a:t>
            </a:r>
            <a:r>
              <a:rPr lang="en-US">
                <a:solidFill>
                  <a:srgbClr val="993300"/>
                </a:solidFill>
                <a:highlight>
                  <a:srgbClr val="FFFFFF"/>
                </a:highlight>
              </a:rPr>
              <a:t>"]"</a:t>
            </a:r>
            <a:r>
              <a:rPr lang="en-US">
                <a:solidFill>
                  <a:srgbClr val="F5844C"/>
                </a:solidFill>
                <a:highlight>
                  <a:srgbClr val="FFFFFF"/>
                </a:highlight>
              </a:rPr>
              <a:t> </a:t>
            </a:r>
            <a:r>
              <a:rPr lang="en-US">
                <a:solidFill>
                  <a:srgbClr val="000096"/>
                </a:solidFill>
                <a:highlight>
                  <a:srgbClr val="FFFFFF"/>
                </a:highlight>
              </a:rPr>
              <a:t>/&gt;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00"/>
                </a:highlight>
              </a:rPr>
              <a:t>&lt;xs:element</a:t>
            </a:r>
            <a:r>
              <a:rPr lang="en-US">
                <a:solidFill>
                  <a:srgbClr val="F5844C"/>
                </a:solidFill>
                <a:highlight>
                  <a:srgbClr val="FFFF00"/>
                </a:highlight>
              </a:rPr>
              <a:t> name</a:t>
            </a:r>
            <a:r>
              <a:rPr lang="en-US">
                <a:solidFill>
                  <a:srgbClr val="FF8040"/>
                </a:solidFill>
                <a:highlight>
                  <a:srgbClr val="FFFF00"/>
                </a:highlight>
              </a:rPr>
              <a:t>=</a:t>
            </a:r>
            <a:r>
              <a:rPr lang="en-US">
                <a:solidFill>
                  <a:srgbClr val="993300"/>
                </a:solidFill>
                <a:highlight>
                  <a:srgbClr val="FFFF00"/>
                </a:highlight>
              </a:rPr>
              <a:t>"C"</a:t>
            </a:r>
            <a:r>
              <a:rPr lang="en-US">
                <a:solidFill>
                  <a:srgbClr val="F5844C"/>
                </a:solidFill>
                <a:highlight>
                  <a:srgbClr val="FFFF00"/>
                </a:highlight>
              </a:rPr>
              <a:t> type</a:t>
            </a:r>
            <a:r>
              <a:rPr lang="en-US">
                <a:solidFill>
                  <a:srgbClr val="FF8040"/>
                </a:solidFill>
                <a:highlight>
                  <a:srgbClr val="FFFF00"/>
                </a:highlight>
              </a:rPr>
              <a:t>=</a:t>
            </a:r>
            <a:r>
              <a:rPr lang="en-US">
                <a:solidFill>
                  <a:srgbClr val="993300"/>
                </a:solidFill>
                <a:highlight>
                  <a:srgbClr val="FFFF00"/>
                </a:highlight>
              </a:rPr>
              <a:t>"xs:string"</a:t>
            </a:r>
            <a:r>
              <a:rPr lang="en-US">
                <a:solidFill>
                  <a:srgbClr val="F5844C"/>
                </a:solidFill>
                <a:highlight>
                  <a:srgbClr val="FFFF00"/>
                </a:highlight>
              </a:rPr>
              <a:t>  dfdl:initiator</a:t>
            </a:r>
            <a:r>
              <a:rPr lang="en-US">
                <a:solidFill>
                  <a:srgbClr val="FF8040"/>
                </a:solidFill>
                <a:highlight>
                  <a:srgbClr val="FFFF00"/>
                </a:highlight>
              </a:rPr>
              <a:t>=</a:t>
            </a:r>
            <a:r>
              <a:rPr lang="en-US">
                <a:solidFill>
                  <a:srgbClr val="993300"/>
                </a:solidFill>
                <a:highlight>
                  <a:srgbClr val="FFFF00"/>
                </a:highlight>
              </a:rPr>
              <a:t>"%ES*;"</a:t>
            </a:r>
            <a:r>
              <a:rPr lang="en-US">
                <a:solidFill>
                  <a:srgbClr val="F5844C"/>
                </a:solidFill>
                <a:highlight>
                  <a:srgbClr val="FFFF00"/>
                </a:highlight>
              </a:rPr>
              <a:t> dfdl:terminator</a:t>
            </a:r>
            <a:r>
              <a:rPr lang="en-US">
                <a:solidFill>
                  <a:srgbClr val="FF8040"/>
                </a:solidFill>
                <a:highlight>
                  <a:srgbClr val="FFFF00"/>
                </a:highlight>
              </a:rPr>
              <a:t>=</a:t>
            </a:r>
            <a:r>
              <a:rPr lang="en-US">
                <a:solidFill>
                  <a:srgbClr val="993300"/>
                </a:solidFill>
                <a:highlight>
                  <a:srgbClr val="FFFF00"/>
                </a:highlight>
              </a:rPr>
              <a:t>"%NL;"</a:t>
            </a:r>
            <a:r>
              <a:rPr lang="en-US">
                <a:solidFill>
                  <a:srgbClr val="F5844C"/>
                </a:solidFill>
                <a:highlight>
                  <a:srgbClr val="FFFF00"/>
                </a:highlight>
              </a:rPr>
              <a:t> </a:t>
            </a:r>
            <a:r>
              <a:rPr lang="en-US">
                <a:solidFill>
                  <a:srgbClr val="000096"/>
                </a:solidFill>
                <a:highlight>
                  <a:srgbClr val="FFFF00"/>
                </a:highlight>
              </a:rPr>
              <a:t>/&gt;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&lt;/xs:choice&gt;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&lt;/xs:sequence&gt;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&lt;/xs:complexType&gt;</a:t>
            </a:r>
            <a:br>
              <a:rPr lang="en-US">
                <a:solidFill>
                  <a:srgbClr val="000000"/>
                </a:solidFill>
                <a:highlight>
                  <a:srgbClr val="FFFFFF"/>
                </a:highlight>
              </a:rPr>
            </a:br>
            <a:r>
              <a:rPr lang="en-US">
                <a:solidFill>
                  <a:srgbClr val="003296"/>
                </a:solidFill>
                <a:highlight>
                  <a:srgbClr val="FFFFFF"/>
                </a:highlight>
              </a:rPr>
              <a:t>&lt;/xs:element&gt;</a:t>
            </a:r>
          </a:p>
        </p:txBody>
      </p:sp>
      <p:sp>
        <p:nvSpPr>
          <p:cNvPr id="12" name="TextBox 11">
            <a:extLst>
              <a:ext uri="{FF2B5EF4-FFF2-40B4-BE49-F238E27FC236}">
                <a16:creationId xmlns:a16="http://schemas.microsoft.com/office/drawing/2014/main" id="{E060B23F-CE91-41EF-AF7E-0F4E49C36716}"/>
              </a:ext>
            </a:extLst>
          </p:cNvPr>
          <p:cNvSpPr txBox="1"/>
          <p:nvPr/>
        </p:nvSpPr>
        <p:spPr>
          <a:xfrm>
            <a:off x="4538749" y="5460226"/>
            <a:ext cx="4422364" cy="369332"/>
          </a:xfrm>
          <a:prstGeom prst="rect">
            <a:avLst/>
          </a:prstGeom>
          <a:noFill/>
        </p:spPr>
        <p:txBody>
          <a:bodyPr wrap="none" rtlCol="0">
            <a:spAutoFit/>
          </a:bodyPr>
          <a:lstStyle/>
          <a:p>
            <a:r>
              <a:rPr lang="en-US"/>
              <a:t>See examples/choice-properties/test.dfdl.xsd</a:t>
            </a:r>
          </a:p>
        </p:txBody>
      </p:sp>
    </p:spTree>
    <p:extLst>
      <p:ext uri="{BB962C8B-B14F-4D97-AF65-F5344CB8AC3E}">
        <p14:creationId xmlns:p14="http://schemas.microsoft.com/office/powerpoint/2010/main" val="2378963292"/>
      </p:ext>
    </p:extLst>
  </p:cSld>
  <p:clrMapOvr>
    <a:masterClrMapping/>
  </p:clrMapOvr>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E1C6B57A-AF52-42F3-BE45-95B89F34C9C0}"/>
              </a:ext>
            </a:extLst>
          </p:cNvPr>
          <p:cNvSpPr>
            <a:spLocks noGrp="1"/>
          </p:cNvSpPr>
          <p:nvPr>
            <p:ph type="ftr" sz="quarter" idx="11"/>
          </p:nvPr>
        </p:nvSpPr>
        <p:spPr/>
        <p:txBody>
          <a:bodyPr/>
          <a:lstStyle/>
          <a:p>
            <a:r>
              <a:rPr lang="en-US" altLang="en-US">
                <a:solidFill>
                  <a:schemeClr val="tx1">
                    <a:lumMod val="50000"/>
                    <a:lumOff val="50000"/>
                  </a:schemeClr>
                </a:solidFill>
                <a:latin typeface="Arial" pitchFamily="34" charset="0"/>
                <a:cs typeface="Arial" pitchFamily="34" charset="0"/>
              </a:rPr>
              <a:t>© 2019 The MITRE Corporation. All rights reserved.</a:t>
            </a:r>
            <a:endParaRPr lang="en-US">
              <a:solidFill>
                <a:schemeClr val="tx1">
                  <a:lumMod val="50000"/>
                  <a:lumOff val="50000"/>
                </a:schemeClr>
              </a:solidFill>
              <a:latin typeface="Arial" pitchFamily="34" charset="0"/>
              <a:cs typeface="Arial" pitchFamily="34" charset="0"/>
            </a:endParaRPr>
          </a:p>
        </p:txBody>
      </p:sp>
      <p:grpSp>
        <p:nvGrpSpPr>
          <p:cNvPr id="24" name="Group 23">
            <a:extLst>
              <a:ext uri="{FF2B5EF4-FFF2-40B4-BE49-F238E27FC236}">
                <a16:creationId xmlns:a16="http://schemas.microsoft.com/office/drawing/2014/main" id="{E31E9242-3E0B-40BB-8D55-A3C273A39BC4}"/>
              </a:ext>
            </a:extLst>
          </p:cNvPr>
          <p:cNvGrpSpPr/>
          <p:nvPr/>
        </p:nvGrpSpPr>
        <p:grpSpPr>
          <a:xfrm>
            <a:off x="1270195" y="753018"/>
            <a:ext cx="9173431" cy="5351963"/>
            <a:chOff x="771431" y="498764"/>
            <a:chExt cx="9173431" cy="5351963"/>
          </a:xfrm>
        </p:grpSpPr>
        <p:sp>
          <p:nvSpPr>
            <p:cNvPr id="5" name="Rectangle 4">
              <a:extLst>
                <a:ext uri="{FF2B5EF4-FFF2-40B4-BE49-F238E27FC236}">
                  <a16:creationId xmlns:a16="http://schemas.microsoft.com/office/drawing/2014/main" id="{87B0B9ED-29E9-458A-970F-8417EFFBCE06}"/>
                </a:ext>
              </a:extLst>
            </p:cNvPr>
            <p:cNvSpPr/>
            <p:nvPr/>
          </p:nvSpPr>
          <p:spPr>
            <a:xfrm>
              <a:off x="2382081" y="3727069"/>
              <a:ext cx="5832529" cy="2123658"/>
            </a:xfrm>
            <a:prstGeom prst="rect">
              <a:avLst/>
            </a:prstGeom>
            <a:ln>
              <a:solidFill>
                <a:schemeClr val="tx1"/>
              </a:solidFill>
            </a:ln>
          </p:spPr>
          <p:txBody>
            <a:bodyPr wrap="square">
              <a:spAutoFit/>
            </a:bodyPr>
            <a:lstStyle/>
            <a:p>
              <a:r>
                <a:rPr lang="en-US" sz="1100">
                  <a:solidFill>
                    <a:srgbClr val="003296"/>
                  </a:solidFill>
                  <a:highlight>
                    <a:srgbClr val="FFFFFF"/>
                  </a:highlight>
                </a:rPr>
                <a:t>&lt;xs:element</a:t>
              </a:r>
              <a:r>
                <a:rPr lang="en-US" sz="1100">
                  <a:solidFill>
                    <a:srgbClr val="F5844C"/>
                  </a:solidFill>
                  <a:highlight>
                    <a:srgbClr val="FFFFFF"/>
                  </a:highlight>
                </a:rPr>
                <a:t> name</a:t>
              </a:r>
              <a:r>
                <a:rPr lang="en-US" sz="1100">
                  <a:solidFill>
                    <a:srgbClr val="FF8040"/>
                  </a:solidFill>
                  <a:highlight>
                    <a:srgbClr val="FFFFFF"/>
                  </a:highlight>
                </a:rPr>
                <a:t>=</a:t>
              </a:r>
              <a:r>
                <a:rPr lang="en-US" sz="1100">
                  <a:solidFill>
                    <a:srgbClr val="993300"/>
                  </a:solidFill>
                  <a:highlight>
                    <a:srgbClr val="FFFFFF"/>
                  </a:highlight>
                </a:rPr>
                <a:t>"input"</a:t>
              </a:r>
              <a:r>
                <a:rPr lang="en-US" sz="1100">
                  <a:solidFill>
                    <a:srgbClr val="000096"/>
                  </a:solidFill>
                  <a:highlight>
                    <a:srgbClr val="FFFFFF"/>
                  </a:highlight>
                </a:rPr>
                <a:t>&gt;</a:t>
              </a:r>
              <a:br>
                <a:rPr lang="en-US" sz="1100">
                  <a:solidFill>
                    <a:srgbClr val="000000"/>
                  </a:solidFill>
                  <a:highlight>
                    <a:srgbClr val="FFFFFF"/>
                  </a:highlight>
                </a:rPr>
              </a:br>
              <a:r>
                <a:rPr lang="en-US" sz="1100">
                  <a:solidFill>
                    <a:srgbClr val="000000"/>
                  </a:solidFill>
                  <a:highlight>
                    <a:srgbClr val="FFFFFF"/>
                  </a:highlight>
                </a:rPr>
                <a:t>    </a:t>
              </a:r>
              <a:r>
                <a:rPr lang="en-US" sz="1100">
                  <a:solidFill>
                    <a:srgbClr val="003296"/>
                  </a:solidFill>
                  <a:highlight>
                    <a:srgbClr val="FFFFFF"/>
                  </a:highlight>
                </a:rPr>
                <a:t>&lt;xs:complexType&gt;</a:t>
              </a:r>
              <a:br>
                <a:rPr lang="en-US" sz="1100">
                  <a:solidFill>
                    <a:srgbClr val="000000"/>
                  </a:solidFill>
                  <a:highlight>
                    <a:srgbClr val="FFFFFF"/>
                  </a:highlight>
                </a:rPr>
              </a:br>
              <a:r>
                <a:rPr lang="en-US" sz="1100">
                  <a:solidFill>
                    <a:srgbClr val="000000"/>
                  </a:solidFill>
                  <a:highlight>
                    <a:srgbClr val="FFFFFF"/>
                  </a:highlight>
                </a:rPr>
                <a:t>        </a:t>
              </a:r>
              <a:r>
                <a:rPr lang="en-US" sz="1100">
                  <a:solidFill>
                    <a:srgbClr val="003296"/>
                  </a:solidFill>
                  <a:highlight>
                    <a:srgbClr val="FFFFFF"/>
                  </a:highlight>
                </a:rPr>
                <a:t>&lt;xs:sequence</a:t>
              </a:r>
              <a:r>
                <a:rPr lang="en-US" sz="1100">
                  <a:solidFill>
                    <a:srgbClr val="F5844C"/>
                  </a:solidFill>
                  <a:highlight>
                    <a:srgbClr val="FFFFFF"/>
                  </a:highlight>
                </a:rPr>
                <a:t> dfdl:separator</a:t>
              </a:r>
              <a:r>
                <a:rPr lang="en-US" sz="1100">
                  <a:solidFill>
                    <a:srgbClr val="FF8040"/>
                  </a:solidFill>
                  <a:highlight>
                    <a:srgbClr val="FFFFFF"/>
                  </a:highlight>
                </a:rPr>
                <a:t>=</a:t>
              </a:r>
              <a:r>
                <a:rPr lang="en-US" sz="1100">
                  <a:solidFill>
                    <a:srgbClr val="993300"/>
                  </a:solidFill>
                  <a:highlight>
                    <a:srgbClr val="FFFFFF"/>
                  </a:highlight>
                </a:rPr>
                <a:t>"%NL;"</a:t>
              </a:r>
              <a:r>
                <a:rPr lang="en-US" sz="1100">
                  <a:solidFill>
                    <a:srgbClr val="F5844C"/>
                  </a:solidFill>
                  <a:highlight>
                    <a:srgbClr val="FFFFFF"/>
                  </a:highlight>
                </a:rPr>
                <a:t> dfdl:separatorPosition</a:t>
              </a:r>
              <a:r>
                <a:rPr lang="en-US" sz="1100">
                  <a:solidFill>
                    <a:srgbClr val="FF8040"/>
                  </a:solidFill>
                  <a:highlight>
                    <a:srgbClr val="FFFFFF"/>
                  </a:highlight>
                </a:rPr>
                <a:t>=</a:t>
              </a:r>
              <a:r>
                <a:rPr lang="en-US" sz="1100">
                  <a:solidFill>
                    <a:srgbClr val="993300"/>
                  </a:solidFill>
                  <a:highlight>
                    <a:srgbClr val="FFFFFF"/>
                  </a:highlight>
                </a:rPr>
                <a:t>"infix"</a:t>
              </a:r>
              <a:r>
                <a:rPr lang="en-US" sz="1100">
                  <a:solidFill>
                    <a:srgbClr val="000096"/>
                  </a:solidFill>
                  <a:highlight>
                    <a:srgbClr val="FFFFFF"/>
                  </a:highlight>
                </a:rPr>
                <a:t>&gt;</a:t>
              </a:r>
              <a:br>
                <a:rPr lang="en-US" sz="1100">
                  <a:solidFill>
                    <a:srgbClr val="000000"/>
                  </a:solidFill>
                  <a:highlight>
                    <a:srgbClr val="FFFFFF"/>
                  </a:highlight>
                </a:rPr>
              </a:br>
              <a:r>
                <a:rPr lang="en-US" sz="1100">
                  <a:solidFill>
                    <a:srgbClr val="000000"/>
                  </a:solidFill>
                  <a:highlight>
                    <a:srgbClr val="FFFFFF"/>
                  </a:highlight>
                </a:rPr>
                <a:t>            </a:t>
              </a:r>
              <a:r>
                <a:rPr lang="en-US" sz="1100">
                  <a:solidFill>
                    <a:srgbClr val="003296"/>
                  </a:solidFill>
                  <a:highlight>
                    <a:srgbClr val="FFFFFF"/>
                  </a:highlight>
                </a:rPr>
                <a:t>&lt;xs:element</a:t>
              </a:r>
              <a:r>
                <a:rPr lang="en-US" sz="1100">
                  <a:solidFill>
                    <a:srgbClr val="F5844C"/>
                  </a:solidFill>
                  <a:highlight>
                    <a:srgbClr val="FFFFFF"/>
                  </a:highlight>
                </a:rPr>
                <a:t> name</a:t>
              </a:r>
              <a:r>
                <a:rPr lang="en-US" sz="1100">
                  <a:solidFill>
                    <a:srgbClr val="FF8040"/>
                  </a:solidFill>
                  <a:highlight>
                    <a:srgbClr val="FFFFFF"/>
                  </a:highlight>
                </a:rPr>
                <a:t>=</a:t>
              </a:r>
              <a:r>
                <a:rPr lang="en-US" sz="1100">
                  <a:solidFill>
                    <a:srgbClr val="993300"/>
                  </a:solidFill>
                  <a:highlight>
                    <a:srgbClr val="FFFFFF"/>
                  </a:highlight>
                </a:rPr>
                <a:t>"num"</a:t>
              </a:r>
              <a:r>
                <a:rPr lang="en-US" sz="1100">
                  <a:solidFill>
                    <a:srgbClr val="F5844C"/>
                  </a:solidFill>
                  <a:highlight>
                    <a:srgbClr val="FFFFFF"/>
                  </a:highlight>
                </a:rPr>
                <a:t> type</a:t>
              </a:r>
              <a:r>
                <a:rPr lang="en-US" sz="1100">
                  <a:solidFill>
                    <a:srgbClr val="FF8040"/>
                  </a:solidFill>
                  <a:highlight>
                    <a:srgbClr val="FFFFFF"/>
                  </a:highlight>
                </a:rPr>
                <a:t>=</a:t>
              </a:r>
              <a:r>
                <a:rPr lang="en-US" sz="1100">
                  <a:solidFill>
                    <a:srgbClr val="993300"/>
                  </a:solidFill>
                  <a:highlight>
                    <a:srgbClr val="FFFFFF"/>
                  </a:highlight>
                </a:rPr>
                <a:t>"xs:integer"</a:t>
              </a:r>
              <a:r>
                <a:rPr lang="en-US" sz="1100">
                  <a:solidFill>
                    <a:srgbClr val="F5844C"/>
                  </a:solidFill>
                  <a:highlight>
                    <a:srgbClr val="FFFFFF"/>
                  </a:highlight>
                </a:rPr>
                <a:t> </a:t>
              </a:r>
              <a:r>
                <a:rPr lang="en-US" sz="1100">
                  <a:solidFill>
                    <a:srgbClr val="000096"/>
                  </a:solidFill>
                  <a:highlight>
                    <a:srgbClr val="FFFFFF"/>
                  </a:highlight>
                </a:rPr>
                <a:t>/&gt;</a:t>
              </a:r>
              <a:br>
                <a:rPr lang="en-US" sz="1100">
                  <a:solidFill>
                    <a:srgbClr val="000000"/>
                  </a:solidFill>
                  <a:highlight>
                    <a:srgbClr val="FFFFFF"/>
                  </a:highlight>
                </a:rPr>
              </a:br>
              <a:r>
                <a:rPr lang="en-US" sz="1100">
                  <a:solidFill>
                    <a:srgbClr val="000000"/>
                  </a:solidFill>
                  <a:highlight>
                    <a:srgbClr val="FFFFFF"/>
                  </a:highlight>
                </a:rPr>
                <a:t>            </a:t>
              </a:r>
              <a:r>
                <a:rPr lang="en-US" sz="1100">
                  <a:solidFill>
                    <a:srgbClr val="003296"/>
                  </a:solidFill>
                  <a:highlight>
                    <a:srgbClr val="FFFFFF"/>
                  </a:highlight>
                </a:rPr>
                <a:t>&lt;xs:choice</a:t>
              </a:r>
              <a:r>
                <a:rPr lang="en-US" sz="1100">
                  <a:solidFill>
                    <a:srgbClr val="F5844C"/>
                  </a:solidFill>
                  <a:highlight>
                    <a:srgbClr val="FFFFFF"/>
                  </a:highlight>
                </a:rPr>
                <a:t> dfdl:initiatedContent</a:t>
              </a:r>
              <a:r>
                <a:rPr lang="en-US" sz="1100">
                  <a:solidFill>
                    <a:srgbClr val="FF8040"/>
                  </a:solidFill>
                  <a:highlight>
                    <a:srgbClr val="FFFFFF"/>
                  </a:highlight>
                </a:rPr>
                <a:t>=</a:t>
              </a:r>
              <a:r>
                <a:rPr lang="en-US" sz="1100">
                  <a:solidFill>
                    <a:srgbClr val="993300"/>
                  </a:solidFill>
                  <a:highlight>
                    <a:srgbClr val="FFFFFF"/>
                  </a:highlight>
                </a:rPr>
                <a:t>"yes"</a:t>
              </a:r>
              <a:r>
                <a:rPr lang="en-US" sz="1100">
                  <a:solidFill>
                    <a:srgbClr val="000096"/>
                  </a:solidFill>
                  <a:highlight>
                    <a:srgbClr val="FFFFFF"/>
                  </a:highlight>
                </a:rPr>
                <a:t>&gt;</a:t>
              </a:r>
              <a:br>
                <a:rPr lang="en-US" sz="1100">
                  <a:solidFill>
                    <a:srgbClr val="000000"/>
                  </a:solidFill>
                  <a:highlight>
                    <a:srgbClr val="FFFFFF"/>
                  </a:highlight>
                </a:rPr>
              </a:br>
              <a:r>
                <a:rPr lang="en-US" sz="1100">
                  <a:solidFill>
                    <a:srgbClr val="000000"/>
                  </a:solidFill>
                  <a:highlight>
                    <a:srgbClr val="FFFFFF"/>
                  </a:highlight>
                </a:rPr>
                <a:t>                </a:t>
              </a:r>
              <a:r>
                <a:rPr lang="en-US" sz="1100">
                  <a:solidFill>
                    <a:srgbClr val="003296"/>
                  </a:solidFill>
                  <a:highlight>
                    <a:srgbClr val="FFFFFF"/>
                  </a:highlight>
                </a:rPr>
                <a:t>&lt;xs:element</a:t>
              </a:r>
              <a:r>
                <a:rPr lang="en-US" sz="1100">
                  <a:solidFill>
                    <a:srgbClr val="F5844C"/>
                  </a:solidFill>
                  <a:highlight>
                    <a:srgbClr val="FFFFFF"/>
                  </a:highlight>
                </a:rPr>
                <a:t> name</a:t>
              </a:r>
              <a:r>
                <a:rPr lang="en-US" sz="1100">
                  <a:solidFill>
                    <a:srgbClr val="FF8040"/>
                  </a:solidFill>
                  <a:highlight>
                    <a:srgbClr val="FFFFFF"/>
                  </a:highlight>
                </a:rPr>
                <a:t>=</a:t>
              </a:r>
              <a:r>
                <a:rPr lang="en-US" sz="1100">
                  <a:solidFill>
                    <a:srgbClr val="993300"/>
                  </a:solidFill>
                  <a:highlight>
                    <a:srgbClr val="FFFFFF"/>
                  </a:highlight>
                </a:rPr>
                <a:t>"A"</a:t>
              </a:r>
              <a:r>
                <a:rPr lang="en-US" sz="1100">
                  <a:solidFill>
                    <a:srgbClr val="F5844C"/>
                  </a:solidFill>
                  <a:highlight>
                    <a:srgbClr val="FFFFFF"/>
                  </a:highlight>
                </a:rPr>
                <a:t> type</a:t>
              </a:r>
              <a:r>
                <a:rPr lang="en-US" sz="1100">
                  <a:solidFill>
                    <a:srgbClr val="FF8040"/>
                  </a:solidFill>
                  <a:highlight>
                    <a:srgbClr val="FFFFFF"/>
                  </a:highlight>
                </a:rPr>
                <a:t>=</a:t>
              </a:r>
              <a:r>
                <a:rPr lang="en-US" sz="1100">
                  <a:solidFill>
                    <a:srgbClr val="993300"/>
                  </a:solidFill>
                  <a:highlight>
                    <a:srgbClr val="FFFFFF"/>
                  </a:highlight>
                </a:rPr>
                <a:t>"xs:string"</a:t>
              </a:r>
              <a:r>
                <a:rPr lang="en-US" sz="1100">
                  <a:solidFill>
                    <a:srgbClr val="F5844C"/>
                  </a:solidFill>
                  <a:highlight>
                    <a:srgbClr val="FFFFFF"/>
                  </a:highlight>
                </a:rPr>
                <a:t> dfdl:initiator</a:t>
              </a:r>
              <a:r>
                <a:rPr lang="en-US" sz="1100">
                  <a:solidFill>
                    <a:srgbClr val="FF8040"/>
                  </a:solidFill>
                  <a:highlight>
                    <a:srgbClr val="FFFFFF"/>
                  </a:highlight>
                </a:rPr>
                <a:t>=</a:t>
              </a:r>
              <a:r>
                <a:rPr lang="en-US" sz="1100">
                  <a:solidFill>
                    <a:srgbClr val="993300"/>
                  </a:solidFill>
                  <a:highlight>
                    <a:srgbClr val="FFFFFF"/>
                  </a:highlight>
                </a:rPr>
                <a:t>"("</a:t>
              </a:r>
              <a:r>
                <a:rPr lang="en-US" sz="1100">
                  <a:solidFill>
                    <a:srgbClr val="F5844C"/>
                  </a:solidFill>
                  <a:highlight>
                    <a:srgbClr val="FFFFFF"/>
                  </a:highlight>
                </a:rPr>
                <a:t> dfdl:terminator</a:t>
              </a:r>
              <a:r>
                <a:rPr lang="en-US" sz="1100">
                  <a:solidFill>
                    <a:srgbClr val="FF8040"/>
                  </a:solidFill>
                  <a:highlight>
                    <a:srgbClr val="FFFFFF"/>
                  </a:highlight>
                </a:rPr>
                <a:t>=</a:t>
              </a:r>
              <a:r>
                <a:rPr lang="en-US" sz="1100">
                  <a:solidFill>
                    <a:srgbClr val="993300"/>
                  </a:solidFill>
                  <a:highlight>
                    <a:srgbClr val="FFFFFF"/>
                  </a:highlight>
                </a:rPr>
                <a:t>")"</a:t>
              </a:r>
              <a:r>
                <a:rPr lang="en-US" sz="1100">
                  <a:solidFill>
                    <a:srgbClr val="F5844C"/>
                  </a:solidFill>
                  <a:highlight>
                    <a:srgbClr val="FFFFFF"/>
                  </a:highlight>
                </a:rPr>
                <a:t> </a:t>
              </a:r>
              <a:r>
                <a:rPr lang="en-US" sz="1100">
                  <a:solidFill>
                    <a:srgbClr val="000096"/>
                  </a:solidFill>
                  <a:highlight>
                    <a:srgbClr val="FFFFFF"/>
                  </a:highlight>
                </a:rPr>
                <a:t>/&gt;</a:t>
              </a:r>
              <a:br>
                <a:rPr lang="en-US" sz="1100">
                  <a:solidFill>
                    <a:srgbClr val="000000"/>
                  </a:solidFill>
                  <a:highlight>
                    <a:srgbClr val="FFFFFF"/>
                  </a:highlight>
                </a:rPr>
              </a:br>
              <a:r>
                <a:rPr lang="en-US" sz="1100">
                  <a:solidFill>
                    <a:srgbClr val="000000"/>
                  </a:solidFill>
                  <a:highlight>
                    <a:srgbClr val="FFFFFF"/>
                  </a:highlight>
                </a:rPr>
                <a:t>                </a:t>
              </a:r>
              <a:r>
                <a:rPr lang="en-US" sz="1100">
                  <a:solidFill>
                    <a:srgbClr val="003296"/>
                  </a:solidFill>
                  <a:highlight>
                    <a:srgbClr val="FFFFFF"/>
                  </a:highlight>
                </a:rPr>
                <a:t>&lt;xs:element</a:t>
              </a:r>
              <a:r>
                <a:rPr lang="en-US" sz="1100">
                  <a:solidFill>
                    <a:srgbClr val="F5844C"/>
                  </a:solidFill>
                  <a:highlight>
                    <a:srgbClr val="FFFFFF"/>
                  </a:highlight>
                </a:rPr>
                <a:t> name</a:t>
              </a:r>
              <a:r>
                <a:rPr lang="en-US" sz="1100">
                  <a:solidFill>
                    <a:srgbClr val="FF8040"/>
                  </a:solidFill>
                  <a:highlight>
                    <a:srgbClr val="FFFFFF"/>
                  </a:highlight>
                </a:rPr>
                <a:t>=</a:t>
              </a:r>
              <a:r>
                <a:rPr lang="en-US" sz="1100">
                  <a:solidFill>
                    <a:srgbClr val="993300"/>
                  </a:solidFill>
                  <a:highlight>
                    <a:srgbClr val="FFFFFF"/>
                  </a:highlight>
                </a:rPr>
                <a:t>"B"</a:t>
              </a:r>
              <a:r>
                <a:rPr lang="en-US" sz="1100">
                  <a:solidFill>
                    <a:srgbClr val="F5844C"/>
                  </a:solidFill>
                  <a:highlight>
                    <a:srgbClr val="FFFFFF"/>
                  </a:highlight>
                </a:rPr>
                <a:t> type</a:t>
              </a:r>
              <a:r>
                <a:rPr lang="en-US" sz="1100">
                  <a:solidFill>
                    <a:srgbClr val="FF8040"/>
                  </a:solidFill>
                  <a:highlight>
                    <a:srgbClr val="FFFFFF"/>
                  </a:highlight>
                </a:rPr>
                <a:t>=</a:t>
              </a:r>
              <a:r>
                <a:rPr lang="en-US" sz="1100">
                  <a:solidFill>
                    <a:srgbClr val="993300"/>
                  </a:solidFill>
                  <a:highlight>
                    <a:srgbClr val="FFFFFF"/>
                  </a:highlight>
                </a:rPr>
                <a:t>"xs:string"</a:t>
              </a:r>
              <a:r>
                <a:rPr lang="en-US" sz="1100">
                  <a:solidFill>
                    <a:srgbClr val="F5844C"/>
                  </a:solidFill>
                  <a:highlight>
                    <a:srgbClr val="FFFFFF"/>
                  </a:highlight>
                </a:rPr>
                <a:t>  dfdl:initiator</a:t>
              </a:r>
              <a:r>
                <a:rPr lang="en-US" sz="1100">
                  <a:solidFill>
                    <a:srgbClr val="FF8040"/>
                  </a:solidFill>
                  <a:highlight>
                    <a:srgbClr val="FFFFFF"/>
                  </a:highlight>
                </a:rPr>
                <a:t>=</a:t>
              </a:r>
              <a:r>
                <a:rPr lang="en-US" sz="1100">
                  <a:solidFill>
                    <a:srgbClr val="993300"/>
                  </a:solidFill>
                  <a:highlight>
                    <a:srgbClr val="FFFFFF"/>
                  </a:highlight>
                </a:rPr>
                <a:t>"["</a:t>
              </a:r>
              <a:r>
                <a:rPr lang="en-US" sz="1100">
                  <a:solidFill>
                    <a:srgbClr val="F5844C"/>
                  </a:solidFill>
                  <a:highlight>
                    <a:srgbClr val="FFFFFF"/>
                  </a:highlight>
                </a:rPr>
                <a:t> dfdl:terminator</a:t>
              </a:r>
              <a:r>
                <a:rPr lang="en-US" sz="1100">
                  <a:solidFill>
                    <a:srgbClr val="FF8040"/>
                  </a:solidFill>
                  <a:highlight>
                    <a:srgbClr val="FFFFFF"/>
                  </a:highlight>
                </a:rPr>
                <a:t>=</a:t>
              </a:r>
              <a:r>
                <a:rPr lang="en-US" sz="1100">
                  <a:solidFill>
                    <a:srgbClr val="993300"/>
                  </a:solidFill>
                  <a:highlight>
                    <a:srgbClr val="FFFFFF"/>
                  </a:highlight>
                </a:rPr>
                <a:t>"]"</a:t>
              </a:r>
              <a:r>
                <a:rPr lang="en-US" sz="1100">
                  <a:solidFill>
                    <a:srgbClr val="F5844C"/>
                  </a:solidFill>
                  <a:highlight>
                    <a:srgbClr val="FFFFFF"/>
                  </a:highlight>
                </a:rPr>
                <a:t> </a:t>
              </a:r>
              <a:r>
                <a:rPr lang="en-US" sz="1100">
                  <a:solidFill>
                    <a:srgbClr val="000096"/>
                  </a:solidFill>
                  <a:highlight>
                    <a:srgbClr val="FFFFFF"/>
                  </a:highlight>
                </a:rPr>
                <a:t>/&gt;</a:t>
              </a:r>
              <a:br>
                <a:rPr lang="en-US" sz="1100">
                  <a:solidFill>
                    <a:srgbClr val="000000"/>
                  </a:solidFill>
                  <a:highlight>
                    <a:srgbClr val="FFFFFF"/>
                  </a:highlight>
                </a:rPr>
              </a:br>
              <a:r>
                <a:rPr lang="en-US" sz="1100">
                  <a:solidFill>
                    <a:srgbClr val="000000"/>
                  </a:solidFill>
                  <a:highlight>
                    <a:srgbClr val="FFFFFF"/>
                  </a:highlight>
                </a:rPr>
                <a:t>                </a:t>
              </a:r>
              <a:r>
                <a:rPr lang="en-US" sz="1100">
                  <a:solidFill>
                    <a:srgbClr val="003296"/>
                  </a:solidFill>
                  <a:highlight>
                    <a:srgbClr val="FFFFFF"/>
                  </a:highlight>
                </a:rPr>
                <a:t>&lt;xs:element</a:t>
              </a:r>
              <a:r>
                <a:rPr lang="en-US" sz="1100">
                  <a:solidFill>
                    <a:srgbClr val="F5844C"/>
                  </a:solidFill>
                  <a:highlight>
                    <a:srgbClr val="FFFFFF"/>
                  </a:highlight>
                </a:rPr>
                <a:t> name</a:t>
              </a:r>
              <a:r>
                <a:rPr lang="en-US" sz="1100">
                  <a:solidFill>
                    <a:srgbClr val="FF8040"/>
                  </a:solidFill>
                  <a:highlight>
                    <a:srgbClr val="FFFFFF"/>
                  </a:highlight>
                </a:rPr>
                <a:t>=</a:t>
              </a:r>
              <a:r>
                <a:rPr lang="en-US" sz="1100">
                  <a:solidFill>
                    <a:srgbClr val="993300"/>
                  </a:solidFill>
                  <a:highlight>
                    <a:srgbClr val="FFFFFF"/>
                  </a:highlight>
                </a:rPr>
                <a:t>"C"</a:t>
              </a:r>
              <a:r>
                <a:rPr lang="en-US" sz="1100">
                  <a:solidFill>
                    <a:srgbClr val="F5844C"/>
                  </a:solidFill>
                  <a:highlight>
                    <a:srgbClr val="FFFFFF"/>
                  </a:highlight>
                </a:rPr>
                <a:t> type</a:t>
              </a:r>
              <a:r>
                <a:rPr lang="en-US" sz="1100">
                  <a:solidFill>
                    <a:srgbClr val="FF8040"/>
                  </a:solidFill>
                  <a:highlight>
                    <a:srgbClr val="FFFFFF"/>
                  </a:highlight>
                </a:rPr>
                <a:t>=</a:t>
              </a:r>
              <a:r>
                <a:rPr lang="en-US" sz="1100">
                  <a:solidFill>
                    <a:srgbClr val="993300"/>
                  </a:solidFill>
                  <a:highlight>
                    <a:srgbClr val="FFFFFF"/>
                  </a:highlight>
                </a:rPr>
                <a:t>"xs:string"</a:t>
              </a:r>
              <a:r>
                <a:rPr lang="en-US" sz="1100">
                  <a:solidFill>
                    <a:srgbClr val="F5844C"/>
                  </a:solidFill>
                  <a:highlight>
                    <a:srgbClr val="FFFFFF"/>
                  </a:highlight>
                </a:rPr>
                <a:t>  dfdl:initiator</a:t>
              </a:r>
              <a:r>
                <a:rPr lang="en-US" sz="1100">
                  <a:solidFill>
                    <a:srgbClr val="FF8040"/>
                  </a:solidFill>
                  <a:highlight>
                    <a:srgbClr val="FFFFFF"/>
                  </a:highlight>
                </a:rPr>
                <a:t>=</a:t>
              </a:r>
              <a:r>
                <a:rPr lang="en-US" sz="1100">
                  <a:solidFill>
                    <a:srgbClr val="993300"/>
                  </a:solidFill>
                  <a:highlight>
                    <a:srgbClr val="FFFFFF"/>
                  </a:highlight>
                </a:rPr>
                <a:t>"%ES;"</a:t>
              </a:r>
              <a:r>
                <a:rPr lang="en-US" sz="1100">
                  <a:solidFill>
                    <a:srgbClr val="F5844C"/>
                  </a:solidFill>
                  <a:highlight>
                    <a:srgbClr val="FFFFFF"/>
                  </a:highlight>
                </a:rPr>
                <a:t> dfdl:terminator</a:t>
              </a:r>
              <a:r>
                <a:rPr lang="en-US" sz="1100">
                  <a:solidFill>
                    <a:srgbClr val="FF8040"/>
                  </a:solidFill>
                  <a:highlight>
                    <a:srgbClr val="FFFFFF"/>
                  </a:highlight>
                </a:rPr>
                <a:t>=</a:t>
              </a:r>
              <a:r>
                <a:rPr lang="en-US" sz="1100">
                  <a:solidFill>
                    <a:srgbClr val="993300"/>
                  </a:solidFill>
                  <a:highlight>
                    <a:srgbClr val="FFFFFF"/>
                  </a:highlight>
                </a:rPr>
                <a:t>"%NL;"</a:t>
              </a:r>
              <a:r>
                <a:rPr lang="en-US" sz="1100">
                  <a:solidFill>
                    <a:srgbClr val="F5844C"/>
                  </a:solidFill>
                  <a:highlight>
                    <a:srgbClr val="FFFFFF"/>
                  </a:highlight>
                </a:rPr>
                <a:t> </a:t>
              </a:r>
              <a:r>
                <a:rPr lang="en-US" sz="1100">
                  <a:solidFill>
                    <a:srgbClr val="000096"/>
                  </a:solidFill>
                  <a:highlight>
                    <a:srgbClr val="FFFFFF"/>
                  </a:highlight>
                </a:rPr>
                <a:t>/&gt;</a:t>
              </a:r>
              <a:br>
                <a:rPr lang="en-US" sz="1100">
                  <a:solidFill>
                    <a:srgbClr val="000000"/>
                  </a:solidFill>
                  <a:highlight>
                    <a:srgbClr val="FFFFFF"/>
                  </a:highlight>
                </a:rPr>
              </a:br>
              <a:r>
                <a:rPr lang="en-US" sz="1100">
                  <a:solidFill>
                    <a:srgbClr val="000000"/>
                  </a:solidFill>
                  <a:highlight>
                    <a:srgbClr val="FFFFFF"/>
                  </a:highlight>
                </a:rPr>
                <a:t>            </a:t>
              </a:r>
              <a:r>
                <a:rPr lang="en-US" sz="1100">
                  <a:solidFill>
                    <a:srgbClr val="003296"/>
                  </a:solidFill>
                  <a:highlight>
                    <a:srgbClr val="FFFFFF"/>
                  </a:highlight>
                </a:rPr>
                <a:t>&lt;/xs:choice&gt;</a:t>
              </a:r>
              <a:br>
                <a:rPr lang="en-US" sz="1100">
                  <a:solidFill>
                    <a:srgbClr val="000000"/>
                  </a:solidFill>
                  <a:highlight>
                    <a:srgbClr val="FFFFFF"/>
                  </a:highlight>
                </a:rPr>
              </a:br>
              <a:r>
                <a:rPr lang="en-US" sz="1100">
                  <a:solidFill>
                    <a:srgbClr val="000000"/>
                  </a:solidFill>
                  <a:highlight>
                    <a:srgbClr val="FFFFFF"/>
                  </a:highlight>
                </a:rPr>
                <a:t>        </a:t>
              </a:r>
              <a:r>
                <a:rPr lang="en-US" sz="1100">
                  <a:solidFill>
                    <a:srgbClr val="003296"/>
                  </a:solidFill>
                  <a:highlight>
                    <a:srgbClr val="FFFFFF"/>
                  </a:highlight>
                </a:rPr>
                <a:t>&lt;/xs:sequence&gt;</a:t>
              </a:r>
              <a:br>
                <a:rPr lang="en-US" sz="1100">
                  <a:solidFill>
                    <a:srgbClr val="000000"/>
                  </a:solidFill>
                  <a:highlight>
                    <a:srgbClr val="FFFFFF"/>
                  </a:highlight>
                </a:rPr>
              </a:br>
              <a:r>
                <a:rPr lang="en-US" sz="1100">
                  <a:solidFill>
                    <a:srgbClr val="000000"/>
                  </a:solidFill>
                  <a:highlight>
                    <a:srgbClr val="FFFFFF"/>
                  </a:highlight>
                </a:rPr>
                <a:t>    </a:t>
              </a:r>
              <a:r>
                <a:rPr lang="en-US" sz="1100">
                  <a:solidFill>
                    <a:srgbClr val="003296"/>
                  </a:solidFill>
                  <a:highlight>
                    <a:srgbClr val="FFFFFF"/>
                  </a:highlight>
                </a:rPr>
                <a:t>&lt;/xs:complexType&gt;</a:t>
              </a:r>
              <a:br>
                <a:rPr lang="en-US" sz="1100">
                  <a:solidFill>
                    <a:srgbClr val="000000"/>
                  </a:solidFill>
                  <a:highlight>
                    <a:srgbClr val="FFFFFF"/>
                  </a:highlight>
                </a:rPr>
              </a:br>
              <a:r>
                <a:rPr lang="en-US" sz="1100">
                  <a:solidFill>
                    <a:srgbClr val="003296"/>
                  </a:solidFill>
                  <a:highlight>
                    <a:srgbClr val="FFFFFF"/>
                  </a:highlight>
                </a:rPr>
                <a:t>&lt;/xs:element&gt;</a:t>
              </a:r>
            </a:p>
          </p:txBody>
        </p:sp>
        <p:sp>
          <p:nvSpPr>
            <p:cNvPr id="6" name="Rectangle 5">
              <a:extLst>
                <a:ext uri="{FF2B5EF4-FFF2-40B4-BE49-F238E27FC236}">
                  <a16:creationId xmlns:a16="http://schemas.microsoft.com/office/drawing/2014/main" id="{0AC6A3D8-9078-47AC-8A5F-A13CEF732FE6}"/>
                </a:ext>
              </a:extLst>
            </p:cNvPr>
            <p:cNvSpPr/>
            <p:nvPr/>
          </p:nvSpPr>
          <p:spPr>
            <a:xfrm>
              <a:off x="771431" y="2354191"/>
              <a:ext cx="1090047" cy="600164"/>
            </a:xfrm>
            <a:prstGeom prst="rect">
              <a:avLst/>
            </a:prstGeom>
            <a:ln>
              <a:solidFill>
                <a:schemeClr val="tx1"/>
              </a:solidFill>
            </a:ln>
          </p:spPr>
          <p:txBody>
            <a:bodyPr wrap="square">
              <a:spAutoFit/>
            </a:bodyPr>
            <a:lstStyle/>
            <a:p>
              <a:r>
                <a:rPr lang="en-US" sz="1100">
                  <a:solidFill>
                    <a:srgbClr val="000000"/>
                  </a:solidFill>
                  <a:highlight>
                    <a:srgbClr val="FFFFFF"/>
                  </a:highlight>
                </a:rPr>
                <a:t>3</a:t>
              </a:r>
              <a:br>
                <a:rPr lang="en-US" sz="1100">
                  <a:solidFill>
                    <a:srgbClr val="000000"/>
                  </a:solidFill>
                  <a:highlight>
                    <a:srgbClr val="FFFFFF"/>
                  </a:highlight>
                </a:rPr>
              </a:br>
              <a:r>
                <a:rPr lang="en-US" sz="1100">
                  <a:solidFill>
                    <a:srgbClr val="000000"/>
                  </a:solidFill>
                  <a:highlight>
                    <a:srgbClr val="FFFFFF"/>
                  </a:highlight>
                </a:rPr>
                <a:t>Apple,Banana</a:t>
              </a:r>
            </a:p>
            <a:p>
              <a:endParaRPr lang="en-US" sz="1100">
                <a:solidFill>
                  <a:srgbClr val="000000"/>
                </a:solidFill>
                <a:highlight>
                  <a:srgbClr val="FFFFFF"/>
                </a:highlight>
              </a:endParaRPr>
            </a:p>
          </p:txBody>
        </p:sp>
        <p:sp>
          <p:nvSpPr>
            <p:cNvPr id="7" name="Rectangle 6">
              <a:extLst>
                <a:ext uri="{FF2B5EF4-FFF2-40B4-BE49-F238E27FC236}">
                  <a16:creationId xmlns:a16="http://schemas.microsoft.com/office/drawing/2014/main" id="{0792C616-519D-475E-8860-30EFA99DB049}"/>
                </a:ext>
              </a:extLst>
            </p:cNvPr>
            <p:cNvSpPr/>
            <p:nvPr/>
          </p:nvSpPr>
          <p:spPr>
            <a:xfrm>
              <a:off x="2544304" y="2296134"/>
              <a:ext cx="1090047" cy="70830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b="1"/>
                <a:t>Daffodil</a:t>
              </a:r>
            </a:p>
          </p:txBody>
        </p:sp>
        <p:cxnSp>
          <p:nvCxnSpPr>
            <p:cNvPr id="9" name="Straight Arrow Connector 8">
              <a:extLst>
                <a:ext uri="{FF2B5EF4-FFF2-40B4-BE49-F238E27FC236}">
                  <a16:creationId xmlns:a16="http://schemas.microsoft.com/office/drawing/2014/main" id="{1DE3C481-B374-476D-9830-17DB241D1864}"/>
                </a:ext>
              </a:extLst>
            </p:cNvPr>
            <p:cNvCxnSpPr>
              <a:stCxn id="6" idx="3"/>
              <a:endCxn id="7" idx="1"/>
            </p:cNvCxnSpPr>
            <p:nvPr/>
          </p:nvCxnSpPr>
          <p:spPr>
            <a:xfrm flipV="1">
              <a:off x="1861478" y="2650287"/>
              <a:ext cx="682826" cy="3986"/>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10" name="TextBox 9">
              <a:extLst>
                <a:ext uri="{FF2B5EF4-FFF2-40B4-BE49-F238E27FC236}">
                  <a16:creationId xmlns:a16="http://schemas.microsoft.com/office/drawing/2014/main" id="{ADFDFBD8-73D3-4738-AF69-BBBFE5E390E5}"/>
                </a:ext>
              </a:extLst>
            </p:cNvPr>
            <p:cNvSpPr txBox="1"/>
            <p:nvPr/>
          </p:nvSpPr>
          <p:spPr>
            <a:xfrm>
              <a:off x="1952662" y="2393782"/>
              <a:ext cx="500458" cy="261610"/>
            </a:xfrm>
            <a:prstGeom prst="rect">
              <a:avLst/>
            </a:prstGeom>
            <a:noFill/>
          </p:spPr>
          <p:txBody>
            <a:bodyPr wrap="none" rtlCol="0">
              <a:spAutoFit/>
            </a:bodyPr>
            <a:lstStyle/>
            <a:p>
              <a:r>
                <a:rPr lang="en-US" sz="1100" i="1"/>
                <a:t>parse</a:t>
              </a:r>
            </a:p>
          </p:txBody>
        </p:sp>
        <p:cxnSp>
          <p:nvCxnSpPr>
            <p:cNvPr id="12" name="Straight Arrow Connector 11">
              <a:extLst>
                <a:ext uri="{FF2B5EF4-FFF2-40B4-BE49-F238E27FC236}">
                  <a16:creationId xmlns:a16="http://schemas.microsoft.com/office/drawing/2014/main" id="{06726565-FBC7-44CD-8855-07B07DB13844}"/>
                </a:ext>
              </a:extLst>
            </p:cNvPr>
            <p:cNvCxnSpPr/>
            <p:nvPr/>
          </p:nvCxnSpPr>
          <p:spPr>
            <a:xfrm flipV="1">
              <a:off x="3634351" y="2662912"/>
              <a:ext cx="682826" cy="3986"/>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13" name="Rectangle 12">
              <a:extLst>
                <a:ext uri="{FF2B5EF4-FFF2-40B4-BE49-F238E27FC236}">
                  <a16:creationId xmlns:a16="http://schemas.microsoft.com/office/drawing/2014/main" id="{C2FD2FD8-B889-4A69-9BF0-344056BCA843}"/>
                </a:ext>
              </a:extLst>
            </p:cNvPr>
            <p:cNvSpPr/>
            <p:nvPr/>
          </p:nvSpPr>
          <p:spPr>
            <a:xfrm>
              <a:off x="4317177" y="2265565"/>
              <a:ext cx="1585993" cy="769441"/>
            </a:xfrm>
            <a:prstGeom prst="rect">
              <a:avLst/>
            </a:prstGeom>
            <a:ln>
              <a:solidFill>
                <a:schemeClr val="tx1"/>
              </a:solidFill>
            </a:ln>
          </p:spPr>
          <p:txBody>
            <a:bodyPr wrap="square">
              <a:spAutoFit/>
            </a:bodyPr>
            <a:lstStyle/>
            <a:p>
              <a:r>
                <a:rPr lang="pt-BR" sz="1100">
                  <a:solidFill>
                    <a:srgbClr val="000096"/>
                  </a:solidFill>
                  <a:highlight>
                    <a:srgbClr val="FFFFFF"/>
                  </a:highlight>
                </a:rPr>
                <a:t>&lt;input&gt;</a:t>
              </a:r>
              <a:br>
                <a:rPr lang="pt-BR" sz="1100">
                  <a:solidFill>
                    <a:srgbClr val="000000"/>
                  </a:solidFill>
                  <a:highlight>
                    <a:srgbClr val="FFFFFF"/>
                  </a:highlight>
                </a:rPr>
              </a:br>
              <a:r>
                <a:rPr lang="pt-BR" sz="1100">
                  <a:solidFill>
                    <a:srgbClr val="000000"/>
                  </a:solidFill>
                  <a:highlight>
                    <a:srgbClr val="FFFFFF"/>
                  </a:highlight>
                </a:rPr>
                <a:t>  </a:t>
              </a:r>
              <a:r>
                <a:rPr lang="pt-BR" sz="1100">
                  <a:solidFill>
                    <a:srgbClr val="000096"/>
                  </a:solidFill>
                  <a:highlight>
                    <a:srgbClr val="FFFFFF"/>
                  </a:highlight>
                </a:rPr>
                <a:t>&lt;num&gt;</a:t>
              </a:r>
              <a:r>
                <a:rPr lang="pt-BR" sz="1100">
                  <a:solidFill>
                    <a:srgbClr val="000000"/>
                  </a:solidFill>
                  <a:highlight>
                    <a:srgbClr val="FFFFFF"/>
                  </a:highlight>
                </a:rPr>
                <a:t>3</a:t>
              </a:r>
              <a:r>
                <a:rPr lang="pt-BR" sz="1100">
                  <a:solidFill>
                    <a:srgbClr val="000096"/>
                  </a:solidFill>
                  <a:highlight>
                    <a:srgbClr val="FFFFFF"/>
                  </a:highlight>
                </a:rPr>
                <a:t>&lt;/num&gt;</a:t>
              </a:r>
              <a:br>
                <a:rPr lang="pt-BR" sz="1100">
                  <a:solidFill>
                    <a:srgbClr val="000000"/>
                  </a:solidFill>
                  <a:highlight>
                    <a:srgbClr val="FFFFFF"/>
                  </a:highlight>
                </a:rPr>
              </a:br>
              <a:r>
                <a:rPr lang="pt-BR" sz="1100">
                  <a:solidFill>
                    <a:srgbClr val="000000"/>
                  </a:solidFill>
                  <a:highlight>
                    <a:srgbClr val="FFFFFF"/>
                  </a:highlight>
                </a:rPr>
                <a:t>  </a:t>
              </a:r>
              <a:r>
                <a:rPr lang="pt-BR" sz="1100">
                  <a:solidFill>
                    <a:srgbClr val="000096"/>
                  </a:solidFill>
                  <a:highlight>
                    <a:srgbClr val="FFFFFF"/>
                  </a:highlight>
                </a:rPr>
                <a:t>&lt;C&gt;</a:t>
              </a:r>
              <a:r>
                <a:rPr lang="pt-BR" sz="1100">
                  <a:solidFill>
                    <a:srgbClr val="000000"/>
                  </a:solidFill>
                  <a:highlight>
                    <a:srgbClr val="FFFFFF"/>
                  </a:highlight>
                </a:rPr>
                <a:t>Apple,Banana</a:t>
              </a:r>
              <a:r>
                <a:rPr lang="pt-BR" sz="1100">
                  <a:solidFill>
                    <a:srgbClr val="000096"/>
                  </a:solidFill>
                  <a:highlight>
                    <a:srgbClr val="FFFFFF"/>
                  </a:highlight>
                </a:rPr>
                <a:t>&lt;/C&gt;</a:t>
              </a:r>
              <a:br>
                <a:rPr lang="pt-BR" sz="1100">
                  <a:solidFill>
                    <a:srgbClr val="000000"/>
                  </a:solidFill>
                  <a:highlight>
                    <a:srgbClr val="FFFFFF"/>
                  </a:highlight>
                </a:rPr>
              </a:br>
              <a:r>
                <a:rPr lang="pt-BR" sz="1100">
                  <a:solidFill>
                    <a:srgbClr val="000096"/>
                  </a:solidFill>
                  <a:highlight>
                    <a:srgbClr val="FFFFFF"/>
                  </a:highlight>
                </a:rPr>
                <a:t>&lt;/input&gt;</a:t>
              </a:r>
            </a:p>
          </p:txBody>
        </p:sp>
        <p:sp>
          <p:nvSpPr>
            <p:cNvPr id="14" name="Rectangle 13">
              <a:extLst>
                <a:ext uri="{FF2B5EF4-FFF2-40B4-BE49-F238E27FC236}">
                  <a16:creationId xmlns:a16="http://schemas.microsoft.com/office/drawing/2014/main" id="{E8897AA6-76AB-4A0B-896A-5B025B94E3E1}"/>
                </a:ext>
              </a:extLst>
            </p:cNvPr>
            <p:cNvSpPr/>
            <p:nvPr/>
          </p:nvSpPr>
          <p:spPr>
            <a:xfrm>
              <a:off x="6585996" y="2308760"/>
              <a:ext cx="1090047" cy="70830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b="1"/>
                <a:t>Daffodil</a:t>
              </a:r>
            </a:p>
          </p:txBody>
        </p:sp>
        <p:cxnSp>
          <p:nvCxnSpPr>
            <p:cNvPr id="15" name="Straight Arrow Connector 14">
              <a:extLst>
                <a:ext uri="{FF2B5EF4-FFF2-40B4-BE49-F238E27FC236}">
                  <a16:creationId xmlns:a16="http://schemas.microsoft.com/office/drawing/2014/main" id="{CE68B1F8-B5AB-4809-8BB6-9496E50EAECF}"/>
                </a:ext>
              </a:extLst>
            </p:cNvPr>
            <p:cNvCxnSpPr>
              <a:endCxn id="14" idx="1"/>
            </p:cNvCxnSpPr>
            <p:nvPr/>
          </p:nvCxnSpPr>
          <p:spPr>
            <a:xfrm flipV="1">
              <a:off x="5903170" y="2662913"/>
              <a:ext cx="682826" cy="3986"/>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16" name="TextBox 15">
              <a:extLst>
                <a:ext uri="{FF2B5EF4-FFF2-40B4-BE49-F238E27FC236}">
                  <a16:creationId xmlns:a16="http://schemas.microsoft.com/office/drawing/2014/main" id="{FA64089C-7B2C-4397-9B10-F050EB1A6B96}"/>
                </a:ext>
              </a:extLst>
            </p:cNvPr>
            <p:cNvSpPr txBox="1"/>
            <p:nvPr/>
          </p:nvSpPr>
          <p:spPr>
            <a:xfrm>
              <a:off x="5927854" y="2406408"/>
              <a:ext cx="643125" cy="261610"/>
            </a:xfrm>
            <a:prstGeom prst="rect">
              <a:avLst/>
            </a:prstGeom>
            <a:noFill/>
          </p:spPr>
          <p:txBody>
            <a:bodyPr wrap="none" rtlCol="0">
              <a:spAutoFit/>
            </a:bodyPr>
            <a:lstStyle/>
            <a:p>
              <a:r>
                <a:rPr lang="en-US" sz="1100" i="1"/>
                <a:t>unparse</a:t>
              </a:r>
            </a:p>
          </p:txBody>
        </p:sp>
        <p:cxnSp>
          <p:nvCxnSpPr>
            <p:cNvPr id="17" name="Straight Arrow Connector 16">
              <a:extLst>
                <a:ext uri="{FF2B5EF4-FFF2-40B4-BE49-F238E27FC236}">
                  <a16:creationId xmlns:a16="http://schemas.microsoft.com/office/drawing/2014/main" id="{1FC387DC-762D-42DF-ABE1-58B63E21C093}"/>
                </a:ext>
              </a:extLst>
            </p:cNvPr>
            <p:cNvCxnSpPr/>
            <p:nvPr/>
          </p:nvCxnSpPr>
          <p:spPr>
            <a:xfrm flipV="1">
              <a:off x="7676043" y="2675538"/>
              <a:ext cx="682826" cy="3986"/>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18" name="Rectangle 17">
              <a:extLst>
                <a:ext uri="{FF2B5EF4-FFF2-40B4-BE49-F238E27FC236}">
                  <a16:creationId xmlns:a16="http://schemas.microsoft.com/office/drawing/2014/main" id="{C858CE38-42D1-45F2-82AF-23686A354E8E}"/>
                </a:ext>
              </a:extLst>
            </p:cNvPr>
            <p:cNvSpPr/>
            <p:nvPr/>
          </p:nvSpPr>
          <p:spPr>
            <a:xfrm>
              <a:off x="8358869" y="2460094"/>
              <a:ext cx="1585993" cy="430887"/>
            </a:xfrm>
            <a:prstGeom prst="rect">
              <a:avLst/>
            </a:prstGeom>
            <a:ln>
              <a:solidFill>
                <a:schemeClr val="tx1"/>
              </a:solidFill>
            </a:ln>
          </p:spPr>
          <p:txBody>
            <a:bodyPr wrap="square">
              <a:spAutoFit/>
            </a:bodyPr>
            <a:lstStyle/>
            <a:p>
              <a:r>
                <a:rPr lang="en-US" sz="1100">
                  <a:highlight>
                    <a:srgbClr val="FFFFFF"/>
                  </a:highlight>
                </a:rPr>
                <a:t>3</a:t>
              </a:r>
              <a:br>
                <a:rPr lang="en-US" sz="1100">
                  <a:highlight>
                    <a:srgbClr val="FFFFFF"/>
                  </a:highlight>
                </a:rPr>
              </a:br>
              <a:r>
                <a:rPr lang="en-US" sz="1100">
                  <a:highlight>
                    <a:srgbClr val="FFFF00"/>
                  </a:highlight>
                </a:rPr>
                <a:t>%ES;</a:t>
              </a:r>
              <a:r>
                <a:rPr lang="en-US" sz="1100">
                  <a:highlight>
                    <a:srgbClr val="FFFFFF"/>
                  </a:highlight>
                </a:rPr>
                <a:t>Apple,Banana</a:t>
              </a:r>
            </a:p>
          </p:txBody>
        </p:sp>
        <p:cxnSp>
          <p:nvCxnSpPr>
            <p:cNvPr id="20" name="Straight Arrow Connector 19">
              <a:extLst>
                <a:ext uri="{FF2B5EF4-FFF2-40B4-BE49-F238E27FC236}">
                  <a16:creationId xmlns:a16="http://schemas.microsoft.com/office/drawing/2014/main" id="{DC908119-3506-4662-8361-1C1D95DB1888}"/>
                </a:ext>
              </a:extLst>
            </p:cNvPr>
            <p:cNvCxnSpPr>
              <a:stCxn id="5" idx="0"/>
            </p:cNvCxnSpPr>
            <p:nvPr/>
          </p:nvCxnSpPr>
          <p:spPr>
            <a:xfrm flipH="1" flipV="1">
              <a:off x="3634351" y="3052739"/>
              <a:ext cx="1663995" cy="67433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2" name="Straight Arrow Connector 21">
              <a:extLst>
                <a:ext uri="{FF2B5EF4-FFF2-40B4-BE49-F238E27FC236}">
                  <a16:creationId xmlns:a16="http://schemas.microsoft.com/office/drawing/2014/main" id="{61D1C5C5-FE88-46CE-B0FB-51609A1BC8F3}"/>
                </a:ext>
              </a:extLst>
            </p:cNvPr>
            <p:cNvCxnSpPr>
              <a:stCxn id="5" idx="0"/>
            </p:cNvCxnSpPr>
            <p:nvPr/>
          </p:nvCxnSpPr>
          <p:spPr>
            <a:xfrm flipV="1">
              <a:off x="5298346" y="3035006"/>
              <a:ext cx="1287650" cy="692063"/>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3" name="Speech Bubble: Rectangle 22">
              <a:extLst>
                <a:ext uri="{FF2B5EF4-FFF2-40B4-BE49-F238E27FC236}">
                  <a16:creationId xmlns:a16="http://schemas.microsoft.com/office/drawing/2014/main" id="{7BF33DB3-F662-44AF-8849-50E428A7C86B}"/>
                </a:ext>
              </a:extLst>
            </p:cNvPr>
            <p:cNvSpPr/>
            <p:nvPr/>
          </p:nvSpPr>
          <p:spPr>
            <a:xfrm>
              <a:off x="6315916" y="498764"/>
              <a:ext cx="2042953" cy="856113"/>
            </a:xfrm>
            <a:prstGeom prst="wedgeRectCallout">
              <a:avLst>
                <a:gd name="adj1" fmla="val 59733"/>
                <a:gd name="adj2" fmla="val 194554"/>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Eek! Bug in Daffodil</a:t>
              </a:r>
            </a:p>
          </p:txBody>
        </p:sp>
      </p:grpSp>
    </p:spTree>
    <p:extLst>
      <p:ext uri="{BB962C8B-B14F-4D97-AF65-F5344CB8AC3E}">
        <p14:creationId xmlns:p14="http://schemas.microsoft.com/office/powerpoint/2010/main" val="2594052569"/>
      </p:ext>
    </p:extLst>
  </p:cSld>
  <p:clrMapOvr>
    <a:masterClrMapping/>
  </p:clrMapOvr>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26FDDC-3CD9-48A9-8DDA-DB10670DC2F7}"/>
              </a:ext>
            </a:extLst>
          </p:cNvPr>
          <p:cNvSpPr>
            <a:spLocks noGrp="1"/>
          </p:cNvSpPr>
          <p:nvPr>
            <p:ph type="title"/>
          </p:nvPr>
        </p:nvSpPr>
        <p:spPr/>
        <p:txBody>
          <a:bodyPr/>
          <a:lstStyle/>
          <a:p>
            <a:r>
              <a:rPr lang="en-US"/>
              <a:t>Workaround</a:t>
            </a:r>
          </a:p>
        </p:txBody>
      </p:sp>
      <p:sp>
        <p:nvSpPr>
          <p:cNvPr id="4" name="Footer Placeholder 3">
            <a:extLst>
              <a:ext uri="{FF2B5EF4-FFF2-40B4-BE49-F238E27FC236}">
                <a16:creationId xmlns:a16="http://schemas.microsoft.com/office/drawing/2014/main" id="{F9B9EA95-A02E-48BC-8BE4-DDF479FA058E}"/>
              </a:ext>
            </a:extLst>
          </p:cNvPr>
          <p:cNvSpPr>
            <a:spLocks noGrp="1"/>
          </p:cNvSpPr>
          <p:nvPr>
            <p:ph type="ftr" sz="quarter" idx="11"/>
          </p:nvPr>
        </p:nvSpPr>
        <p:spPr/>
        <p:txBody>
          <a:bodyPr/>
          <a:lstStyle/>
          <a:p>
            <a:r>
              <a:rPr lang="en-US" altLang="en-US">
                <a:solidFill>
                  <a:schemeClr val="tx1">
                    <a:lumMod val="50000"/>
                    <a:lumOff val="50000"/>
                  </a:schemeClr>
                </a:solidFill>
                <a:latin typeface="Arial" pitchFamily="34" charset="0"/>
                <a:cs typeface="Arial" pitchFamily="34" charset="0"/>
              </a:rPr>
              <a:t>© 2019 The MITRE Corporation. All rights reserved.</a:t>
            </a:r>
            <a:endParaRPr lang="en-US">
              <a:solidFill>
                <a:schemeClr val="tx1">
                  <a:lumMod val="50000"/>
                  <a:lumOff val="50000"/>
                </a:schemeClr>
              </a:solidFill>
              <a:latin typeface="Arial" pitchFamily="34" charset="0"/>
              <a:cs typeface="Arial" pitchFamily="34" charset="0"/>
            </a:endParaRPr>
          </a:p>
        </p:txBody>
      </p:sp>
      <p:sp>
        <p:nvSpPr>
          <p:cNvPr id="3" name="Rectangle 2">
            <a:extLst>
              <a:ext uri="{FF2B5EF4-FFF2-40B4-BE49-F238E27FC236}">
                <a16:creationId xmlns:a16="http://schemas.microsoft.com/office/drawing/2014/main" id="{A2095C3E-F0DA-412C-A6DB-95A46FC5B6C0}"/>
              </a:ext>
            </a:extLst>
          </p:cNvPr>
          <p:cNvSpPr/>
          <p:nvPr/>
        </p:nvSpPr>
        <p:spPr>
          <a:xfrm>
            <a:off x="1032085" y="1720840"/>
            <a:ext cx="9608206" cy="3416320"/>
          </a:xfrm>
          <a:prstGeom prst="rect">
            <a:avLst/>
          </a:prstGeom>
          <a:ln>
            <a:solidFill>
              <a:schemeClr val="tx1"/>
            </a:solidFill>
          </a:ln>
        </p:spPr>
        <p:txBody>
          <a:bodyPr wrap="square">
            <a:spAutoFit/>
          </a:bodyPr>
          <a:lstStyle/>
          <a:p>
            <a:r>
              <a:rPr lang="en-US">
                <a:solidFill>
                  <a:srgbClr val="003296"/>
                </a:solidFill>
                <a:highlight>
                  <a:srgbClr val="FFFFFF"/>
                </a:highlight>
              </a:rPr>
              <a:t>&lt;xs:element</a:t>
            </a:r>
            <a:r>
              <a:rPr lang="en-US">
                <a:solidFill>
                  <a:srgbClr val="F5844C"/>
                </a:solidFill>
                <a:highlight>
                  <a:srgbClr val="FFFFFF"/>
                </a:highlight>
              </a:rPr>
              <a:t> name</a:t>
            </a:r>
            <a:r>
              <a:rPr lang="en-US">
                <a:solidFill>
                  <a:srgbClr val="FF8040"/>
                </a:solidFill>
                <a:highlight>
                  <a:srgbClr val="FFFFFF"/>
                </a:highlight>
              </a:rPr>
              <a:t>=</a:t>
            </a:r>
            <a:r>
              <a:rPr lang="en-US">
                <a:solidFill>
                  <a:srgbClr val="993300"/>
                </a:solidFill>
                <a:highlight>
                  <a:srgbClr val="FFFFFF"/>
                </a:highlight>
              </a:rPr>
              <a:t>"input"</a:t>
            </a:r>
            <a:r>
              <a:rPr lang="en-US">
                <a:solidFill>
                  <a:srgbClr val="000096"/>
                </a:solidFill>
                <a:highlight>
                  <a:srgbClr val="FFFFFF"/>
                </a:highlight>
              </a:rPr>
              <a:t>&gt;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&lt;xs:complexType&gt;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&lt;xs:sequence</a:t>
            </a:r>
            <a:r>
              <a:rPr lang="en-US">
                <a:solidFill>
                  <a:srgbClr val="F5844C"/>
                </a:solidFill>
                <a:highlight>
                  <a:srgbClr val="FFFFFF"/>
                </a:highlight>
              </a:rPr>
              <a:t> dfdl:separator</a:t>
            </a:r>
            <a:r>
              <a:rPr lang="en-US">
                <a:solidFill>
                  <a:srgbClr val="FF8040"/>
                </a:solidFill>
                <a:highlight>
                  <a:srgbClr val="FFFFFF"/>
                </a:highlight>
              </a:rPr>
              <a:t>=</a:t>
            </a:r>
            <a:r>
              <a:rPr lang="en-US">
                <a:solidFill>
                  <a:srgbClr val="993300"/>
                </a:solidFill>
                <a:highlight>
                  <a:srgbClr val="FFFFFF"/>
                </a:highlight>
              </a:rPr>
              <a:t>"%NL;"</a:t>
            </a:r>
            <a:r>
              <a:rPr lang="en-US">
                <a:solidFill>
                  <a:srgbClr val="F5844C"/>
                </a:solidFill>
                <a:highlight>
                  <a:srgbClr val="FFFFFF"/>
                </a:highlight>
              </a:rPr>
              <a:t> dfdl:separatorPosition</a:t>
            </a:r>
            <a:r>
              <a:rPr lang="en-US">
                <a:solidFill>
                  <a:srgbClr val="FF8040"/>
                </a:solidFill>
                <a:highlight>
                  <a:srgbClr val="FFFFFF"/>
                </a:highlight>
              </a:rPr>
              <a:t>=</a:t>
            </a:r>
            <a:r>
              <a:rPr lang="en-US">
                <a:solidFill>
                  <a:srgbClr val="993300"/>
                </a:solidFill>
                <a:highlight>
                  <a:srgbClr val="FFFFFF"/>
                </a:highlight>
              </a:rPr>
              <a:t>"infix"</a:t>
            </a:r>
            <a:r>
              <a:rPr lang="en-US">
                <a:solidFill>
                  <a:srgbClr val="000096"/>
                </a:solidFill>
                <a:highlight>
                  <a:srgbClr val="FFFFFF"/>
                </a:highlight>
              </a:rPr>
              <a:t>&gt;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&lt;xs:element</a:t>
            </a:r>
            <a:r>
              <a:rPr lang="en-US">
                <a:solidFill>
                  <a:srgbClr val="F5844C"/>
                </a:solidFill>
                <a:highlight>
                  <a:srgbClr val="FFFFFF"/>
                </a:highlight>
              </a:rPr>
              <a:t> name</a:t>
            </a:r>
            <a:r>
              <a:rPr lang="en-US">
                <a:solidFill>
                  <a:srgbClr val="FF8040"/>
                </a:solidFill>
                <a:highlight>
                  <a:srgbClr val="FFFFFF"/>
                </a:highlight>
              </a:rPr>
              <a:t>=</a:t>
            </a:r>
            <a:r>
              <a:rPr lang="en-US">
                <a:solidFill>
                  <a:srgbClr val="993300"/>
                </a:solidFill>
                <a:highlight>
                  <a:srgbClr val="FFFFFF"/>
                </a:highlight>
              </a:rPr>
              <a:t>"num"</a:t>
            </a:r>
            <a:r>
              <a:rPr lang="en-US">
                <a:solidFill>
                  <a:srgbClr val="F5844C"/>
                </a:solidFill>
                <a:highlight>
                  <a:srgbClr val="FFFFFF"/>
                </a:highlight>
              </a:rPr>
              <a:t> type</a:t>
            </a:r>
            <a:r>
              <a:rPr lang="en-US">
                <a:solidFill>
                  <a:srgbClr val="FF8040"/>
                </a:solidFill>
                <a:highlight>
                  <a:srgbClr val="FFFFFF"/>
                </a:highlight>
              </a:rPr>
              <a:t>=</a:t>
            </a:r>
            <a:r>
              <a:rPr lang="en-US">
                <a:solidFill>
                  <a:srgbClr val="993300"/>
                </a:solidFill>
                <a:highlight>
                  <a:srgbClr val="FFFFFF"/>
                </a:highlight>
              </a:rPr>
              <a:t>"xs:integer"</a:t>
            </a:r>
            <a:r>
              <a:rPr lang="en-US">
                <a:solidFill>
                  <a:srgbClr val="F5844C"/>
                </a:solidFill>
                <a:highlight>
                  <a:srgbClr val="FFFFFF"/>
                </a:highlight>
              </a:rPr>
              <a:t> </a:t>
            </a:r>
            <a:r>
              <a:rPr lang="en-US">
                <a:solidFill>
                  <a:srgbClr val="000096"/>
                </a:solidFill>
                <a:highlight>
                  <a:srgbClr val="FFFFFF"/>
                </a:highlight>
              </a:rPr>
              <a:t>/&gt;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&lt;xs:choice</a:t>
            </a:r>
            <a:r>
              <a:rPr lang="en-US">
                <a:solidFill>
                  <a:srgbClr val="F5844C"/>
                </a:solidFill>
                <a:highlight>
                  <a:srgbClr val="FFFFFF"/>
                </a:highlight>
              </a:rPr>
              <a:t> dfdl:initiatedContent</a:t>
            </a:r>
            <a:r>
              <a:rPr lang="en-US">
                <a:solidFill>
                  <a:srgbClr val="FF8040"/>
                </a:solidFill>
                <a:highlight>
                  <a:srgbClr val="FFFFFF"/>
                </a:highlight>
              </a:rPr>
              <a:t>=</a:t>
            </a:r>
            <a:r>
              <a:rPr lang="en-US">
                <a:solidFill>
                  <a:srgbClr val="993300"/>
                </a:solidFill>
                <a:highlight>
                  <a:srgbClr val="FFFFFF"/>
                </a:highlight>
              </a:rPr>
              <a:t>"yes"</a:t>
            </a:r>
            <a:r>
              <a:rPr lang="en-US">
                <a:solidFill>
                  <a:srgbClr val="000096"/>
                </a:solidFill>
                <a:highlight>
                  <a:srgbClr val="FFFFFF"/>
                </a:highlight>
              </a:rPr>
              <a:t>&gt;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&lt;xs:element</a:t>
            </a:r>
            <a:r>
              <a:rPr lang="en-US">
                <a:solidFill>
                  <a:srgbClr val="F5844C"/>
                </a:solidFill>
                <a:highlight>
                  <a:srgbClr val="FFFFFF"/>
                </a:highlight>
              </a:rPr>
              <a:t> name</a:t>
            </a:r>
            <a:r>
              <a:rPr lang="en-US">
                <a:solidFill>
                  <a:srgbClr val="FF8040"/>
                </a:solidFill>
                <a:highlight>
                  <a:srgbClr val="FFFFFF"/>
                </a:highlight>
              </a:rPr>
              <a:t>=</a:t>
            </a:r>
            <a:r>
              <a:rPr lang="en-US">
                <a:solidFill>
                  <a:srgbClr val="993300"/>
                </a:solidFill>
                <a:highlight>
                  <a:srgbClr val="FFFFFF"/>
                </a:highlight>
              </a:rPr>
              <a:t>"A"</a:t>
            </a:r>
            <a:r>
              <a:rPr lang="en-US">
                <a:solidFill>
                  <a:srgbClr val="F5844C"/>
                </a:solidFill>
                <a:highlight>
                  <a:srgbClr val="FFFFFF"/>
                </a:highlight>
              </a:rPr>
              <a:t> type</a:t>
            </a:r>
            <a:r>
              <a:rPr lang="en-US">
                <a:solidFill>
                  <a:srgbClr val="FF8040"/>
                </a:solidFill>
                <a:highlight>
                  <a:srgbClr val="FFFFFF"/>
                </a:highlight>
              </a:rPr>
              <a:t>=</a:t>
            </a:r>
            <a:r>
              <a:rPr lang="en-US">
                <a:solidFill>
                  <a:srgbClr val="993300"/>
                </a:solidFill>
                <a:highlight>
                  <a:srgbClr val="FFFFFF"/>
                </a:highlight>
              </a:rPr>
              <a:t>"xs:string"</a:t>
            </a:r>
            <a:r>
              <a:rPr lang="en-US">
                <a:solidFill>
                  <a:srgbClr val="F5844C"/>
                </a:solidFill>
                <a:highlight>
                  <a:srgbClr val="FFFFFF"/>
                </a:highlight>
              </a:rPr>
              <a:t> dfdl:initiator</a:t>
            </a:r>
            <a:r>
              <a:rPr lang="en-US">
                <a:solidFill>
                  <a:srgbClr val="FF8040"/>
                </a:solidFill>
                <a:highlight>
                  <a:srgbClr val="FFFFFF"/>
                </a:highlight>
              </a:rPr>
              <a:t>=</a:t>
            </a:r>
            <a:r>
              <a:rPr lang="en-US">
                <a:solidFill>
                  <a:srgbClr val="993300"/>
                </a:solidFill>
                <a:highlight>
                  <a:srgbClr val="FFFFFF"/>
                </a:highlight>
              </a:rPr>
              <a:t>"("</a:t>
            </a:r>
            <a:r>
              <a:rPr lang="en-US">
                <a:solidFill>
                  <a:srgbClr val="F5844C"/>
                </a:solidFill>
                <a:highlight>
                  <a:srgbClr val="FFFFFF"/>
                </a:highlight>
              </a:rPr>
              <a:t> dfdl:terminator</a:t>
            </a:r>
            <a:r>
              <a:rPr lang="en-US">
                <a:solidFill>
                  <a:srgbClr val="FF8040"/>
                </a:solidFill>
                <a:highlight>
                  <a:srgbClr val="FFFFFF"/>
                </a:highlight>
              </a:rPr>
              <a:t>=</a:t>
            </a:r>
            <a:r>
              <a:rPr lang="en-US">
                <a:solidFill>
                  <a:srgbClr val="993300"/>
                </a:solidFill>
                <a:highlight>
                  <a:srgbClr val="FFFFFF"/>
                </a:highlight>
              </a:rPr>
              <a:t>")"</a:t>
            </a:r>
            <a:r>
              <a:rPr lang="en-US">
                <a:solidFill>
                  <a:srgbClr val="F5844C"/>
                </a:solidFill>
                <a:highlight>
                  <a:srgbClr val="FFFFFF"/>
                </a:highlight>
              </a:rPr>
              <a:t> </a:t>
            </a:r>
            <a:r>
              <a:rPr lang="en-US">
                <a:solidFill>
                  <a:srgbClr val="000096"/>
                </a:solidFill>
                <a:highlight>
                  <a:srgbClr val="FFFFFF"/>
                </a:highlight>
              </a:rPr>
              <a:t>/&gt;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&lt;xs:element</a:t>
            </a:r>
            <a:r>
              <a:rPr lang="en-US">
                <a:solidFill>
                  <a:srgbClr val="F5844C"/>
                </a:solidFill>
                <a:highlight>
                  <a:srgbClr val="FFFFFF"/>
                </a:highlight>
              </a:rPr>
              <a:t> name</a:t>
            </a:r>
            <a:r>
              <a:rPr lang="en-US">
                <a:solidFill>
                  <a:srgbClr val="FF8040"/>
                </a:solidFill>
                <a:highlight>
                  <a:srgbClr val="FFFFFF"/>
                </a:highlight>
              </a:rPr>
              <a:t>=</a:t>
            </a:r>
            <a:r>
              <a:rPr lang="en-US">
                <a:solidFill>
                  <a:srgbClr val="993300"/>
                </a:solidFill>
                <a:highlight>
                  <a:srgbClr val="FFFFFF"/>
                </a:highlight>
              </a:rPr>
              <a:t>"B"</a:t>
            </a:r>
            <a:r>
              <a:rPr lang="en-US">
                <a:solidFill>
                  <a:srgbClr val="F5844C"/>
                </a:solidFill>
                <a:highlight>
                  <a:srgbClr val="FFFFFF"/>
                </a:highlight>
              </a:rPr>
              <a:t> type</a:t>
            </a:r>
            <a:r>
              <a:rPr lang="en-US">
                <a:solidFill>
                  <a:srgbClr val="FF8040"/>
                </a:solidFill>
                <a:highlight>
                  <a:srgbClr val="FFFFFF"/>
                </a:highlight>
              </a:rPr>
              <a:t>=</a:t>
            </a:r>
            <a:r>
              <a:rPr lang="en-US">
                <a:solidFill>
                  <a:srgbClr val="993300"/>
                </a:solidFill>
                <a:highlight>
                  <a:srgbClr val="FFFFFF"/>
                </a:highlight>
              </a:rPr>
              <a:t>"xs:string"</a:t>
            </a:r>
            <a:r>
              <a:rPr lang="en-US">
                <a:solidFill>
                  <a:srgbClr val="F5844C"/>
                </a:solidFill>
                <a:highlight>
                  <a:srgbClr val="FFFFFF"/>
                </a:highlight>
              </a:rPr>
              <a:t>  dfdl:initiator</a:t>
            </a:r>
            <a:r>
              <a:rPr lang="en-US">
                <a:solidFill>
                  <a:srgbClr val="FF8040"/>
                </a:solidFill>
                <a:highlight>
                  <a:srgbClr val="FFFFFF"/>
                </a:highlight>
              </a:rPr>
              <a:t>=</a:t>
            </a:r>
            <a:r>
              <a:rPr lang="en-US">
                <a:solidFill>
                  <a:srgbClr val="993300"/>
                </a:solidFill>
                <a:highlight>
                  <a:srgbClr val="FFFFFF"/>
                </a:highlight>
              </a:rPr>
              <a:t>"["</a:t>
            </a:r>
            <a:r>
              <a:rPr lang="en-US">
                <a:solidFill>
                  <a:srgbClr val="F5844C"/>
                </a:solidFill>
                <a:highlight>
                  <a:srgbClr val="FFFFFF"/>
                </a:highlight>
              </a:rPr>
              <a:t> dfdl:terminator</a:t>
            </a:r>
            <a:r>
              <a:rPr lang="en-US">
                <a:solidFill>
                  <a:srgbClr val="FF8040"/>
                </a:solidFill>
                <a:highlight>
                  <a:srgbClr val="FFFFFF"/>
                </a:highlight>
              </a:rPr>
              <a:t>=</a:t>
            </a:r>
            <a:r>
              <a:rPr lang="en-US">
                <a:solidFill>
                  <a:srgbClr val="993300"/>
                </a:solidFill>
                <a:highlight>
                  <a:srgbClr val="FFFFFF"/>
                </a:highlight>
              </a:rPr>
              <a:t>"]"</a:t>
            </a:r>
            <a:r>
              <a:rPr lang="en-US">
                <a:solidFill>
                  <a:srgbClr val="F5844C"/>
                </a:solidFill>
                <a:highlight>
                  <a:srgbClr val="FFFFFF"/>
                </a:highlight>
              </a:rPr>
              <a:t> </a:t>
            </a:r>
            <a:r>
              <a:rPr lang="en-US">
                <a:solidFill>
                  <a:srgbClr val="000096"/>
                </a:solidFill>
                <a:highlight>
                  <a:srgbClr val="FFFFFF"/>
                </a:highlight>
              </a:rPr>
              <a:t>/&gt;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00"/>
                </a:highlight>
              </a:rPr>
              <a:t>&lt;xs:element</a:t>
            </a:r>
            <a:r>
              <a:rPr lang="en-US">
                <a:solidFill>
                  <a:srgbClr val="F5844C"/>
                </a:solidFill>
                <a:highlight>
                  <a:srgbClr val="FFFF00"/>
                </a:highlight>
              </a:rPr>
              <a:t> name</a:t>
            </a:r>
            <a:r>
              <a:rPr lang="en-US">
                <a:solidFill>
                  <a:srgbClr val="FF8040"/>
                </a:solidFill>
                <a:highlight>
                  <a:srgbClr val="FFFF00"/>
                </a:highlight>
              </a:rPr>
              <a:t>=</a:t>
            </a:r>
            <a:r>
              <a:rPr lang="en-US">
                <a:solidFill>
                  <a:srgbClr val="993300"/>
                </a:solidFill>
                <a:highlight>
                  <a:srgbClr val="FFFF00"/>
                </a:highlight>
              </a:rPr>
              <a:t>"C"</a:t>
            </a:r>
            <a:r>
              <a:rPr lang="en-US">
                <a:solidFill>
                  <a:srgbClr val="F5844C"/>
                </a:solidFill>
                <a:highlight>
                  <a:srgbClr val="FFFF00"/>
                </a:highlight>
              </a:rPr>
              <a:t> type</a:t>
            </a:r>
            <a:r>
              <a:rPr lang="en-US">
                <a:solidFill>
                  <a:srgbClr val="FF8040"/>
                </a:solidFill>
                <a:highlight>
                  <a:srgbClr val="FFFF00"/>
                </a:highlight>
              </a:rPr>
              <a:t>=</a:t>
            </a:r>
            <a:r>
              <a:rPr lang="en-US">
                <a:solidFill>
                  <a:srgbClr val="993300"/>
                </a:solidFill>
                <a:highlight>
                  <a:srgbClr val="FFFF00"/>
                </a:highlight>
              </a:rPr>
              <a:t>"xs:string"</a:t>
            </a:r>
            <a:r>
              <a:rPr lang="en-US">
                <a:solidFill>
                  <a:srgbClr val="F5844C"/>
                </a:solidFill>
                <a:highlight>
                  <a:srgbClr val="FFFF00"/>
                </a:highlight>
              </a:rPr>
              <a:t>  dfdl:initiator</a:t>
            </a:r>
            <a:r>
              <a:rPr lang="en-US">
                <a:solidFill>
                  <a:srgbClr val="FF8040"/>
                </a:solidFill>
                <a:highlight>
                  <a:srgbClr val="FFFF00"/>
                </a:highlight>
              </a:rPr>
              <a:t>=</a:t>
            </a:r>
            <a:r>
              <a:rPr lang="en-US">
                <a:solidFill>
                  <a:srgbClr val="993300"/>
                </a:solidFill>
                <a:highlight>
                  <a:srgbClr val="FFFF00"/>
                </a:highlight>
              </a:rPr>
              <a:t>"%WSP*;"</a:t>
            </a:r>
            <a:r>
              <a:rPr lang="en-US">
                <a:solidFill>
                  <a:srgbClr val="F5844C"/>
                </a:solidFill>
                <a:highlight>
                  <a:srgbClr val="FFFF00"/>
                </a:highlight>
              </a:rPr>
              <a:t> dfdl:terminator</a:t>
            </a:r>
            <a:r>
              <a:rPr lang="en-US">
                <a:solidFill>
                  <a:srgbClr val="FF8040"/>
                </a:solidFill>
                <a:highlight>
                  <a:srgbClr val="FFFF00"/>
                </a:highlight>
              </a:rPr>
              <a:t>=</a:t>
            </a:r>
            <a:r>
              <a:rPr lang="en-US">
                <a:solidFill>
                  <a:srgbClr val="993300"/>
                </a:solidFill>
                <a:highlight>
                  <a:srgbClr val="FFFF00"/>
                </a:highlight>
              </a:rPr>
              <a:t>"%NL;"</a:t>
            </a:r>
            <a:r>
              <a:rPr lang="en-US">
                <a:solidFill>
                  <a:srgbClr val="F5844C"/>
                </a:solidFill>
                <a:highlight>
                  <a:srgbClr val="FFFF00"/>
                </a:highlight>
              </a:rPr>
              <a:t> </a:t>
            </a:r>
            <a:r>
              <a:rPr lang="en-US">
                <a:solidFill>
                  <a:srgbClr val="000096"/>
                </a:solidFill>
                <a:highlight>
                  <a:srgbClr val="FFFF00"/>
                </a:highlight>
              </a:rPr>
              <a:t>/&gt;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&lt;/xs:choice&gt;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&lt;/xs:sequence&gt;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&lt;/xs:complexType&gt;</a:t>
            </a:r>
            <a:br>
              <a:rPr lang="en-US">
                <a:solidFill>
                  <a:srgbClr val="000000"/>
                </a:solidFill>
                <a:highlight>
                  <a:srgbClr val="FFFFFF"/>
                </a:highlight>
              </a:rPr>
            </a:br>
            <a:r>
              <a:rPr lang="en-US">
                <a:solidFill>
                  <a:srgbClr val="003296"/>
                </a:solidFill>
                <a:highlight>
                  <a:srgbClr val="FFFFFF"/>
                </a:highlight>
              </a:rPr>
              <a:t>&lt;/xs:element&gt;</a:t>
            </a:r>
          </a:p>
        </p:txBody>
      </p:sp>
      <p:sp>
        <p:nvSpPr>
          <p:cNvPr id="5" name="Oval 4">
            <a:extLst>
              <a:ext uri="{FF2B5EF4-FFF2-40B4-BE49-F238E27FC236}">
                <a16:creationId xmlns:a16="http://schemas.microsoft.com/office/drawing/2014/main" id="{18C0B77B-0AEC-401A-9B2D-E6BAE0DAAFCD}"/>
              </a:ext>
            </a:extLst>
          </p:cNvPr>
          <p:cNvSpPr/>
          <p:nvPr/>
        </p:nvSpPr>
        <p:spPr>
          <a:xfrm>
            <a:off x="6882938" y="3557847"/>
            <a:ext cx="1113906" cy="532015"/>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Arrow Connector 6">
            <a:extLst>
              <a:ext uri="{FF2B5EF4-FFF2-40B4-BE49-F238E27FC236}">
                <a16:creationId xmlns:a16="http://schemas.microsoft.com/office/drawing/2014/main" id="{F01B5B4B-333A-4CC4-93B1-FD41376F1F3D}"/>
              </a:ext>
            </a:extLst>
          </p:cNvPr>
          <p:cNvCxnSpPr/>
          <p:nvPr/>
        </p:nvCxnSpPr>
        <p:spPr>
          <a:xfrm flipV="1">
            <a:off x="6550429" y="4089862"/>
            <a:ext cx="931026" cy="162929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8" name="TextBox 7">
            <a:extLst>
              <a:ext uri="{FF2B5EF4-FFF2-40B4-BE49-F238E27FC236}">
                <a16:creationId xmlns:a16="http://schemas.microsoft.com/office/drawing/2014/main" id="{559B941A-8B1A-4190-8A01-16A2FCD8B6C6}"/>
              </a:ext>
            </a:extLst>
          </p:cNvPr>
          <p:cNvSpPr txBox="1"/>
          <p:nvPr/>
        </p:nvSpPr>
        <p:spPr>
          <a:xfrm>
            <a:off x="6035040" y="5741987"/>
            <a:ext cx="4219232" cy="369332"/>
          </a:xfrm>
          <a:prstGeom prst="rect">
            <a:avLst/>
          </a:prstGeom>
          <a:noFill/>
        </p:spPr>
        <p:txBody>
          <a:bodyPr wrap="none" rtlCol="0">
            <a:spAutoFit/>
          </a:bodyPr>
          <a:lstStyle/>
          <a:p>
            <a:r>
              <a:rPr lang="en-US"/>
              <a:t>Now unparsing produces the desired result</a:t>
            </a:r>
          </a:p>
        </p:txBody>
      </p:sp>
    </p:spTree>
    <p:extLst>
      <p:ext uri="{BB962C8B-B14F-4D97-AF65-F5344CB8AC3E}">
        <p14:creationId xmlns:p14="http://schemas.microsoft.com/office/powerpoint/2010/main" val="3089240830"/>
      </p:ext>
    </p:extLst>
  </p:cSld>
  <p:clrMapOvr>
    <a:masterClrMapping/>
  </p:clrMapOvr>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7149D87-1A12-419F-B82A-732BE5C85FA2}"/>
              </a:ext>
            </a:extLst>
          </p:cNvPr>
          <p:cNvSpPr>
            <a:spLocks noGrp="1"/>
          </p:cNvSpPr>
          <p:nvPr>
            <p:ph type="title"/>
          </p:nvPr>
        </p:nvSpPr>
        <p:spPr/>
        <p:txBody>
          <a:bodyPr/>
          <a:lstStyle/>
          <a:p>
            <a:r>
              <a:rPr lang="en-US"/>
              <a:t>Still another solution</a:t>
            </a:r>
          </a:p>
        </p:txBody>
      </p:sp>
      <p:sp>
        <p:nvSpPr>
          <p:cNvPr id="4" name="Footer Placeholder 3">
            <a:extLst>
              <a:ext uri="{FF2B5EF4-FFF2-40B4-BE49-F238E27FC236}">
                <a16:creationId xmlns:a16="http://schemas.microsoft.com/office/drawing/2014/main" id="{5399C9EC-5B02-4B0A-9A7A-6783DCD60928}"/>
              </a:ext>
            </a:extLst>
          </p:cNvPr>
          <p:cNvSpPr>
            <a:spLocks noGrp="1"/>
          </p:cNvSpPr>
          <p:nvPr>
            <p:ph type="ftr" sz="quarter" idx="11"/>
          </p:nvPr>
        </p:nvSpPr>
        <p:spPr/>
        <p:txBody>
          <a:bodyPr/>
          <a:lstStyle/>
          <a:p>
            <a:r>
              <a:rPr lang="en-US" altLang="en-US">
                <a:solidFill>
                  <a:schemeClr val="tx1">
                    <a:lumMod val="50000"/>
                    <a:lumOff val="50000"/>
                  </a:schemeClr>
                </a:solidFill>
                <a:latin typeface="Arial" pitchFamily="34" charset="0"/>
                <a:cs typeface="Arial" pitchFamily="34" charset="0"/>
              </a:rPr>
              <a:t>© 2019 The MITRE Corporation. All rights reserved.</a:t>
            </a:r>
            <a:endParaRPr lang="en-US">
              <a:solidFill>
                <a:schemeClr val="tx1">
                  <a:lumMod val="50000"/>
                  <a:lumOff val="50000"/>
                </a:schemeClr>
              </a:solidFill>
              <a:latin typeface="Arial" pitchFamily="34" charset="0"/>
              <a:cs typeface="Arial" pitchFamily="34" charset="0"/>
            </a:endParaRPr>
          </a:p>
        </p:txBody>
      </p:sp>
      <p:sp>
        <p:nvSpPr>
          <p:cNvPr id="5" name="Rectangle 4">
            <a:extLst>
              <a:ext uri="{FF2B5EF4-FFF2-40B4-BE49-F238E27FC236}">
                <a16:creationId xmlns:a16="http://schemas.microsoft.com/office/drawing/2014/main" id="{03C6CFB7-1AD0-4AF6-8CAB-49B5F0CAA3D8}"/>
              </a:ext>
            </a:extLst>
          </p:cNvPr>
          <p:cNvSpPr/>
          <p:nvPr/>
        </p:nvSpPr>
        <p:spPr>
          <a:xfrm>
            <a:off x="616448" y="1905506"/>
            <a:ext cx="10766973" cy="3046988"/>
          </a:xfrm>
          <a:prstGeom prst="rect">
            <a:avLst/>
          </a:prstGeom>
          <a:ln>
            <a:solidFill>
              <a:schemeClr val="tx1"/>
            </a:solidFill>
          </a:ln>
        </p:spPr>
        <p:txBody>
          <a:bodyPr wrap="square">
            <a:spAutoFit/>
          </a:bodyPr>
          <a:lstStyle/>
          <a:p>
            <a:r>
              <a:rPr lang="en-US" sz="1600">
                <a:solidFill>
                  <a:srgbClr val="003296"/>
                </a:solidFill>
                <a:highlight>
                  <a:srgbClr val="FFFFFF"/>
                </a:highlight>
              </a:rPr>
              <a:t>&lt;xs:element</a:t>
            </a:r>
            <a:r>
              <a:rPr lang="en-US" sz="1600">
                <a:solidFill>
                  <a:srgbClr val="F5844C"/>
                </a:solidFill>
                <a:highlight>
                  <a:srgbClr val="FFFFFF"/>
                </a:highlight>
              </a:rPr>
              <a:t> name</a:t>
            </a:r>
            <a:r>
              <a:rPr lang="en-US" sz="1600">
                <a:solidFill>
                  <a:srgbClr val="FF8040"/>
                </a:solidFill>
                <a:highlight>
                  <a:srgbClr val="FFFFFF"/>
                </a:highlight>
              </a:rPr>
              <a:t>=</a:t>
            </a:r>
            <a:r>
              <a:rPr lang="en-US" sz="1600">
                <a:solidFill>
                  <a:srgbClr val="993300"/>
                </a:solidFill>
                <a:highlight>
                  <a:srgbClr val="FFFFFF"/>
                </a:highlight>
              </a:rPr>
              <a:t>"input"</a:t>
            </a:r>
            <a:r>
              <a:rPr lang="en-US" sz="1600">
                <a:solidFill>
                  <a:srgbClr val="000096"/>
                </a:solidFill>
                <a:highlight>
                  <a:srgbClr val="FFFFFF"/>
                </a:highlight>
              </a:rPr>
              <a:t>&gt;</a:t>
            </a:r>
            <a:br>
              <a:rPr lang="en-US" sz="1600">
                <a:solidFill>
                  <a:srgbClr val="000000"/>
                </a:solidFill>
                <a:highlight>
                  <a:srgbClr val="FFFFFF"/>
                </a:highlight>
              </a:rPr>
            </a:br>
            <a:r>
              <a:rPr lang="en-US" sz="1600">
                <a:solidFill>
                  <a:srgbClr val="000000"/>
                </a:solidFill>
                <a:highlight>
                  <a:srgbClr val="FFFFFF"/>
                </a:highlight>
              </a:rPr>
              <a:t>    </a:t>
            </a:r>
            <a:r>
              <a:rPr lang="en-US" sz="1600">
                <a:solidFill>
                  <a:srgbClr val="003296"/>
                </a:solidFill>
                <a:highlight>
                  <a:srgbClr val="FFFFFF"/>
                </a:highlight>
              </a:rPr>
              <a:t>&lt;xs:complexType&gt;</a:t>
            </a:r>
            <a:br>
              <a:rPr lang="en-US" sz="1600">
                <a:solidFill>
                  <a:srgbClr val="000000"/>
                </a:solidFill>
                <a:highlight>
                  <a:srgbClr val="FFFFFF"/>
                </a:highlight>
              </a:rPr>
            </a:br>
            <a:r>
              <a:rPr lang="en-US" sz="1600">
                <a:solidFill>
                  <a:srgbClr val="000000"/>
                </a:solidFill>
                <a:highlight>
                  <a:srgbClr val="FFFFFF"/>
                </a:highlight>
              </a:rPr>
              <a:t>        </a:t>
            </a:r>
            <a:r>
              <a:rPr lang="en-US" sz="1600">
                <a:solidFill>
                  <a:srgbClr val="003296"/>
                </a:solidFill>
                <a:highlight>
                  <a:srgbClr val="FFFFFF"/>
                </a:highlight>
              </a:rPr>
              <a:t>&lt;xs:sequence</a:t>
            </a:r>
            <a:r>
              <a:rPr lang="en-US" sz="1600">
                <a:solidFill>
                  <a:srgbClr val="F5844C"/>
                </a:solidFill>
                <a:highlight>
                  <a:srgbClr val="FFFFFF"/>
                </a:highlight>
              </a:rPr>
              <a:t> dfdl:separator</a:t>
            </a:r>
            <a:r>
              <a:rPr lang="en-US" sz="1600">
                <a:solidFill>
                  <a:srgbClr val="FF8040"/>
                </a:solidFill>
                <a:highlight>
                  <a:srgbClr val="FFFFFF"/>
                </a:highlight>
              </a:rPr>
              <a:t>=</a:t>
            </a:r>
            <a:r>
              <a:rPr lang="en-US" sz="1600">
                <a:solidFill>
                  <a:srgbClr val="993300"/>
                </a:solidFill>
                <a:highlight>
                  <a:srgbClr val="FFFFFF"/>
                </a:highlight>
              </a:rPr>
              <a:t>"%NL;"</a:t>
            </a:r>
            <a:r>
              <a:rPr lang="en-US" sz="1600">
                <a:solidFill>
                  <a:srgbClr val="F5844C"/>
                </a:solidFill>
                <a:highlight>
                  <a:srgbClr val="FFFFFF"/>
                </a:highlight>
              </a:rPr>
              <a:t> dfdl:separatorPosition</a:t>
            </a:r>
            <a:r>
              <a:rPr lang="en-US" sz="1600">
                <a:solidFill>
                  <a:srgbClr val="FF8040"/>
                </a:solidFill>
                <a:highlight>
                  <a:srgbClr val="FFFFFF"/>
                </a:highlight>
              </a:rPr>
              <a:t>=</a:t>
            </a:r>
            <a:r>
              <a:rPr lang="en-US" sz="1600">
                <a:solidFill>
                  <a:srgbClr val="993300"/>
                </a:solidFill>
                <a:highlight>
                  <a:srgbClr val="FFFFFF"/>
                </a:highlight>
              </a:rPr>
              <a:t>"infix"</a:t>
            </a:r>
            <a:r>
              <a:rPr lang="en-US" sz="1600">
                <a:solidFill>
                  <a:srgbClr val="000096"/>
                </a:solidFill>
                <a:highlight>
                  <a:srgbClr val="FFFFFF"/>
                </a:highlight>
              </a:rPr>
              <a:t>&gt;</a:t>
            </a:r>
            <a:br>
              <a:rPr lang="en-US" sz="1600">
                <a:solidFill>
                  <a:srgbClr val="000000"/>
                </a:solidFill>
                <a:highlight>
                  <a:srgbClr val="FFFFFF"/>
                </a:highlight>
              </a:rPr>
            </a:br>
            <a:r>
              <a:rPr lang="en-US" sz="1600">
                <a:solidFill>
                  <a:srgbClr val="000000"/>
                </a:solidFill>
                <a:highlight>
                  <a:srgbClr val="FFFFFF"/>
                </a:highlight>
              </a:rPr>
              <a:t>            </a:t>
            </a:r>
            <a:r>
              <a:rPr lang="en-US" sz="1600">
                <a:solidFill>
                  <a:srgbClr val="003296"/>
                </a:solidFill>
                <a:highlight>
                  <a:srgbClr val="FFFFFF"/>
                </a:highlight>
              </a:rPr>
              <a:t>&lt;xs:element</a:t>
            </a:r>
            <a:r>
              <a:rPr lang="en-US" sz="1600">
                <a:solidFill>
                  <a:srgbClr val="F5844C"/>
                </a:solidFill>
                <a:highlight>
                  <a:srgbClr val="FFFFFF"/>
                </a:highlight>
              </a:rPr>
              <a:t> name</a:t>
            </a:r>
            <a:r>
              <a:rPr lang="en-US" sz="1600">
                <a:solidFill>
                  <a:srgbClr val="FF8040"/>
                </a:solidFill>
                <a:highlight>
                  <a:srgbClr val="FFFFFF"/>
                </a:highlight>
              </a:rPr>
              <a:t>=</a:t>
            </a:r>
            <a:r>
              <a:rPr lang="en-US" sz="1600">
                <a:solidFill>
                  <a:srgbClr val="993300"/>
                </a:solidFill>
                <a:highlight>
                  <a:srgbClr val="FFFFFF"/>
                </a:highlight>
              </a:rPr>
              <a:t>"num"</a:t>
            </a:r>
            <a:r>
              <a:rPr lang="en-US" sz="1600">
                <a:solidFill>
                  <a:srgbClr val="F5844C"/>
                </a:solidFill>
                <a:highlight>
                  <a:srgbClr val="FFFFFF"/>
                </a:highlight>
              </a:rPr>
              <a:t> type</a:t>
            </a:r>
            <a:r>
              <a:rPr lang="en-US" sz="1600">
                <a:solidFill>
                  <a:srgbClr val="FF8040"/>
                </a:solidFill>
                <a:highlight>
                  <a:srgbClr val="FFFFFF"/>
                </a:highlight>
              </a:rPr>
              <a:t>=</a:t>
            </a:r>
            <a:r>
              <a:rPr lang="en-US" sz="1600">
                <a:solidFill>
                  <a:srgbClr val="993300"/>
                </a:solidFill>
                <a:highlight>
                  <a:srgbClr val="FFFFFF"/>
                </a:highlight>
              </a:rPr>
              <a:t>"xs:integer"</a:t>
            </a:r>
            <a:r>
              <a:rPr lang="en-US" sz="1600">
                <a:solidFill>
                  <a:srgbClr val="F5844C"/>
                </a:solidFill>
                <a:highlight>
                  <a:srgbClr val="FFFFFF"/>
                </a:highlight>
              </a:rPr>
              <a:t> </a:t>
            </a:r>
            <a:r>
              <a:rPr lang="en-US" sz="1600">
                <a:solidFill>
                  <a:srgbClr val="000096"/>
                </a:solidFill>
                <a:highlight>
                  <a:srgbClr val="FFFFFF"/>
                </a:highlight>
              </a:rPr>
              <a:t>/&gt;</a:t>
            </a:r>
            <a:br>
              <a:rPr lang="en-US" sz="1600">
                <a:solidFill>
                  <a:srgbClr val="000000"/>
                </a:solidFill>
                <a:highlight>
                  <a:srgbClr val="FFFFFF"/>
                </a:highlight>
              </a:rPr>
            </a:br>
            <a:r>
              <a:rPr lang="en-US" sz="1600">
                <a:solidFill>
                  <a:srgbClr val="000000"/>
                </a:solidFill>
                <a:highlight>
                  <a:srgbClr val="FFFFFF"/>
                </a:highlight>
              </a:rPr>
              <a:t>            </a:t>
            </a:r>
            <a:r>
              <a:rPr lang="en-US" sz="1600">
                <a:solidFill>
                  <a:srgbClr val="003296"/>
                </a:solidFill>
                <a:highlight>
                  <a:srgbClr val="FFFFFF"/>
                </a:highlight>
              </a:rPr>
              <a:t>&lt;xs:choice</a:t>
            </a:r>
            <a:r>
              <a:rPr lang="en-US" sz="1600">
                <a:solidFill>
                  <a:srgbClr val="F5844C"/>
                </a:solidFill>
                <a:highlight>
                  <a:srgbClr val="FFFFFF"/>
                </a:highlight>
              </a:rPr>
              <a:t> </a:t>
            </a:r>
            <a:r>
              <a:rPr lang="en-US" sz="1600">
                <a:solidFill>
                  <a:srgbClr val="F5844C"/>
                </a:solidFill>
                <a:highlight>
                  <a:srgbClr val="FFFF00"/>
                </a:highlight>
              </a:rPr>
              <a:t>dfdl:choiceDispatchKey</a:t>
            </a:r>
            <a:r>
              <a:rPr lang="en-US" sz="1600">
                <a:solidFill>
                  <a:srgbClr val="FF8040"/>
                </a:solidFill>
                <a:highlight>
                  <a:srgbClr val="FFFF00"/>
                </a:highlight>
              </a:rPr>
              <a:t>=</a:t>
            </a:r>
            <a:r>
              <a:rPr lang="en-US" sz="1600">
                <a:solidFill>
                  <a:srgbClr val="993300"/>
                </a:solidFill>
                <a:highlight>
                  <a:srgbClr val="FFFF00"/>
                </a:highlight>
              </a:rPr>
              <a:t>"{ ./num }"</a:t>
            </a:r>
            <a:r>
              <a:rPr lang="en-US" sz="1600">
                <a:solidFill>
                  <a:srgbClr val="000096"/>
                </a:solidFill>
                <a:highlight>
                  <a:srgbClr val="FFFFFF"/>
                </a:highlight>
              </a:rPr>
              <a:t>&gt;</a:t>
            </a:r>
            <a:br>
              <a:rPr lang="en-US" sz="1600">
                <a:solidFill>
                  <a:srgbClr val="000000"/>
                </a:solidFill>
                <a:highlight>
                  <a:srgbClr val="FFFFFF"/>
                </a:highlight>
              </a:rPr>
            </a:br>
            <a:r>
              <a:rPr lang="en-US" sz="1600">
                <a:solidFill>
                  <a:srgbClr val="000000"/>
                </a:solidFill>
                <a:highlight>
                  <a:srgbClr val="FFFFFF"/>
                </a:highlight>
              </a:rPr>
              <a:t>                </a:t>
            </a:r>
            <a:r>
              <a:rPr lang="en-US" sz="1600">
                <a:solidFill>
                  <a:srgbClr val="003296"/>
                </a:solidFill>
                <a:highlight>
                  <a:srgbClr val="FFFFFF"/>
                </a:highlight>
              </a:rPr>
              <a:t>&lt;xs:element</a:t>
            </a:r>
            <a:r>
              <a:rPr lang="en-US" sz="1600">
                <a:solidFill>
                  <a:srgbClr val="F5844C"/>
                </a:solidFill>
                <a:highlight>
                  <a:srgbClr val="FFFFFF"/>
                </a:highlight>
              </a:rPr>
              <a:t> name</a:t>
            </a:r>
            <a:r>
              <a:rPr lang="en-US" sz="1600">
                <a:solidFill>
                  <a:srgbClr val="FF8040"/>
                </a:solidFill>
                <a:highlight>
                  <a:srgbClr val="FFFFFF"/>
                </a:highlight>
              </a:rPr>
              <a:t>=</a:t>
            </a:r>
            <a:r>
              <a:rPr lang="en-US" sz="1600">
                <a:solidFill>
                  <a:srgbClr val="993300"/>
                </a:solidFill>
                <a:highlight>
                  <a:srgbClr val="FFFFFF"/>
                </a:highlight>
              </a:rPr>
              <a:t>"A"</a:t>
            </a:r>
            <a:r>
              <a:rPr lang="en-US" sz="1600">
                <a:solidFill>
                  <a:srgbClr val="F5844C"/>
                </a:solidFill>
                <a:highlight>
                  <a:srgbClr val="FFFFFF"/>
                </a:highlight>
              </a:rPr>
              <a:t> type</a:t>
            </a:r>
            <a:r>
              <a:rPr lang="en-US" sz="1600">
                <a:solidFill>
                  <a:srgbClr val="FF8040"/>
                </a:solidFill>
                <a:highlight>
                  <a:srgbClr val="FFFFFF"/>
                </a:highlight>
              </a:rPr>
              <a:t>=</a:t>
            </a:r>
            <a:r>
              <a:rPr lang="en-US" sz="1600">
                <a:solidFill>
                  <a:srgbClr val="993300"/>
                </a:solidFill>
                <a:highlight>
                  <a:srgbClr val="FFFFFF"/>
                </a:highlight>
              </a:rPr>
              <a:t>"xs:string"</a:t>
            </a:r>
            <a:r>
              <a:rPr lang="en-US" sz="1600">
                <a:solidFill>
                  <a:srgbClr val="F5844C"/>
                </a:solidFill>
                <a:highlight>
                  <a:srgbClr val="FFFFFF"/>
                </a:highlight>
              </a:rPr>
              <a:t> dfdl:initiator</a:t>
            </a:r>
            <a:r>
              <a:rPr lang="en-US" sz="1600">
                <a:solidFill>
                  <a:srgbClr val="FF8040"/>
                </a:solidFill>
                <a:highlight>
                  <a:srgbClr val="FFFFFF"/>
                </a:highlight>
              </a:rPr>
              <a:t>=</a:t>
            </a:r>
            <a:r>
              <a:rPr lang="en-US" sz="1600">
                <a:solidFill>
                  <a:srgbClr val="993300"/>
                </a:solidFill>
                <a:highlight>
                  <a:srgbClr val="FFFFFF"/>
                </a:highlight>
              </a:rPr>
              <a:t>"("</a:t>
            </a:r>
            <a:r>
              <a:rPr lang="en-US" sz="1600">
                <a:solidFill>
                  <a:srgbClr val="F5844C"/>
                </a:solidFill>
                <a:highlight>
                  <a:srgbClr val="FFFFFF"/>
                </a:highlight>
              </a:rPr>
              <a:t> dfdl:terminator</a:t>
            </a:r>
            <a:r>
              <a:rPr lang="en-US" sz="1600">
                <a:solidFill>
                  <a:srgbClr val="FF8040"/>
                </a:solidFill>
                <a:highlight>
                  <a:srgbClr val="FFFFFF"/>
                </a:highlight>
              </a:rPr>
              <a:t>=</a:t>
            </a:r>
            <a:r>
              <a:rPr lang="en-US" sz="1600">
                <a:solidFill>
                  <a:srgbClr val="993300"/>
                </a:solidFill>
                <a:highlight>
                  <a:srgbClr val="FFFFFF"/>
                </a:highlight>
              </a:rPr>
              <a:t>")"</a:t>
            </a:r>
            <a:r>
              <a:rPr lang="en-US" sz="1600">
                <a:solidFill>
                  <a:srgbClr val="F5844C"/>
                </a:solidFill>
                <a:highlight>
                  <a:srgbClr val="FFFFFF"/>
                </a:highlight>
              </a:rPr>
              <a:t> </a:t>
            </a:r>
            <a:r>
              <a:rPr lang="en-US" sz="1600">
                <a:solidFill>
                  <a:srgbClr val="F5844C"/>
                </a:solidFill>
                <a:highlight>
                  <a:srgbClr val="FFFF00"/>
                </a:highlight>
              </a:rPr>
              <a:t>dfdl:choiceBranchKey</a:t>
            </a:r>
            <a:r>
              <a:rPr lang="en-US" sz="1600">
                <a:solidFill>
                  <a:srgbClr val="FF8040"/>
                </a:solidFill>
                <a:highlight>
                  <a:srgbClr val="FFFF00"/>
                </a:highlight>
              </a:rPr>
              <a:t>=</a:t>
            </a:r>
            <a:r>
              <a:rPr lang="en-US" sz="1600">
                <a:solidFill>
                  <a:srgbClr val="993300"/>
                </a:solidFill>
                <a:highlight>
                  <a:srgbClr val="FFFF00"/>
                </a:highlight>
              </a:rPr>
              <a:t>"1"</a:t>
            </a:r>
            <a:r>
              <a:rPr lang="en-US" sz="1600">
                <a:solidFill>
                  <a:srgbClr val="F5844C"/>
                </a:solidFill>
                <a:highlight>
                  <a:srgbClr val="FFFF00"/>
                </a:highlight>
              </a:rPr>
              <a:t> </a:t>
            </a:r>
            <a:r>
              <a:rPr lang="en-US" sz="1600">
                <a:solidFill>
                  <a:srgbClr val="000096"/>
                </a:solidFill>
                <a:highlight>
                  <a:srgbClr val="FFFFFF"/>
                </a:highlight>
              </a:rPr>
              <a:t>/&gt;</a:t>
            </a:r>
            <a:br>
              <a:rPr lang="en-US" sz="1600">
                <a:solidFill>
                  <a:srgbClr val="000000"/>
                </a:solidFill>
                <a:highlight>
                  <a:srgbClr val="FFFFFF"/>
                </a:highlight>
              </a:rPr>
            </a:br>
            <a:r>
              <a:rPr lang="en-US" sz="1600">
                <a:solidFill>
                  <a:srgbClr val="000000"/>
                </a:solidFill>
                <a:highlight>
                  <a:srgbClr val="FFFFFF"/>
                </a:highlight>
              </a:rPr>
              <a:t>                </a:t>
            </a:r>
            <a:r>
              <a:rPr lang="en-US" sz="1600">
                <a:solidFill>
                  <a:srgbClr val="003296"/>
                </a:solidFill>
                <a:highlight>
                  <a:srgbClr val="FFFFFF"/>
                </a:highlight>
              </a:rPr>
              <a:t>&lt;xs:element</a:t>
            </a:r>
            <a:r>
              <a:rPr lang="en-US" sz="1600">
                <a:solidFill>
                  <a:srgbClr val="F5844C"/>
                </a:solidFill>
                <a:highlight>
                  <a:srgbClr val="FFFFFF"/>
                </a:highlight>
              </a:rPr>
              <a:t> name</a:t>
            </a:r>
            <a:r>
              <a:rPr lang="en-US" sz="1600">
                <a:solidFill>
                  <a:srgbClr val="FF8040"/>
                </a:solidFill>
                <a:highlight>
                  <a:srgbClr val="FFFFFF"/>
                </a:highlight>
              </a:rPr>
              <a:t>=</a:t>
            </a:r>
            <a:r>
              <a:rPr lang="en-US" sz="1600">
                <a:solidFill>
                  <a:srgbClr val="993300"/>
                </a:solidFill>
                <a:highlight>
                  <a:srgbClr val="FFFFFF"/>
                </a:highlight>
              </a:rPr>
              <a:t>"B"</a:t>
            </a:r>
            <a:r>
              <a:rPr lang="en-US" sz="1600">
                <a:solidFill>
                  <a:srgbClr val="F5844C"/>
                </a:solidFill>
                <a:highlight>
                  <a:srgbClr val="FFFFFF"/>
                </a:highlight>
              </a:rPr>
              <a:t> type</a:t>
            </a:r>
            <a:r>
              <a:rPr lang="en-US" sz="1600">
                <a:solidFill>
                  <a:srgbClr val="FF8040"/>
                </a:solidFill>
                <a:highlight>
                  <a:srgbClr val="FFFFFF"/>
                </a:highlight>
              </a:rPr>
              <a:t>=</a:t>
            </a:r>
            <a:r>
              <a:rPr lang="en-US" sz="1600">
                <a:solidFill>
                  <a:srgbClr val="993300"/>
                </a:solidFill>
                <a:highlight>
                  <a:srgbClr val="FFFFFF"/>
                </a:highlight>
              </a:rPr>
              <a:t>"xs:string"</a:t>
            </a:r>
            <a:r>
              <a:rPr lang="en-US" sz="1600">
                <a:solidFill>
                  <a:srgbClr val="F5844C"/>
                </a:solidFill>
                <a:highlight>
                  <a:srgbClr val="FFFFFF"/>
                </a:highlight>
              </a:rPr>
              <a:t>  dfdl:initiator</a:t>
            </a:r>
            <a:r>
              <a:rPr lang="en-US" sz="1600">
                <a:solidFill>
                  <a:srgbClr val="FF8040"/>
                </a:solidFill>
                <a:highlight>
                  <a:srgbClr val="FFFFFF"/>
                </a:highlight>
              </a:rPr>
              <a:t>=</a:t>
            </a:r>
            <a:r>
              <a:rPr lang="en-US" sz="1600">
                <a:solidFill>
                  <a:srgbClr val="993300"/>
                </a:solidFill>
                <a:highlight>
                  <a:srgbClr val="FFFFFF"/>
                </a:highlight>
              </a:rPr>
              <a:t>"["</a:t>
            </a:r>
            <a:r>
              <a:rPr lang="en-US" sz="1600">
                <a:solidFill>
                  <a:srgbClr val="F5844C"/>
                </a:solidFill>
                <a:highlight>
                  <a:srgbClr val="FFFFFF"/>
                </a:highlight>
              </a:rPr>
              <a:t> dfdl:terminator</a:t>
            </a:r>
            <a:r>
              <a:rPr lang="en-US" sz="1600">
                <a:solidFill>
                  <a:srgbClr val="FF8040"/>
                </a:solidFill>
                <a:highlight>
                  <a:srgbClr val="FFFFFF"/>
                </a:highlight>
              </a:rPr>
              <a:t>=</a:t>
            </a:r>
            <a:r>
              <a:rPr lang="en-US" sz="1600">
                <a:solidFill>
                  <a:srgbClr val="993300"/>
                </a:solidFill>
                <a:highlight>
                  <a:srgbClr val="FFFFFF"/>
                </a:highlight>
              </a:rPr>
              <a:t>"]"</a:t>
            </a:r>
            <a:r>
              <a:rPr lang="en-US" sz="1600">
                <a:solidFill>
                  <a:srgbClr val="F5844C"/>
                </a:solidFill>
                <a:highlight>
                  <a:srgbClr val="FFFFFF"/>
                </a:highlight>
              </a:rPr>
              <a:t> </a:t>
            </a:r>
            <a:r>
              <a:rPr lang="en-US" sz="1600">
                <a:solidFill>
                  <a:srgbClr val="F5844C"/>
                </a:solidFill>
                <a:highlight>
                  <a:srgbClr val="FFFF00"/>
                </a:highlight>
              </a:rPr>
              <a:t>dfdl:choiceBranchKey</a:t>
            </a:r>
            <a:r>
              <a:rPr lang="en-US" sz="1600">
                <a:solidFill>
                  <a:srgbClr val="FF8040"/>
                </a:solidFill>
                <a:highlight>
                  <a:srgbClr val="FFFF00"/>
                </a:highlight>
              </a:rPr>
              <a:t>=</a:t>
            </a:r>
            <a:r>
              <a:rPr lang="en-US" sz="1600">
                <a:solidFill>
                  <a:srgbClr val="993300"/>
                </a:solidFill>
                <a:highlight>
                  <a:srgbClr val="FFFF00"/>
                </a:highlight>
              </a:rPr>
              <a:t>"2"</a:t>
            </a:r>
            <a:r>
              <a:rPr lang="en-US" sz="1600">
                <a:solidFill>
                  <a:srgbClr val="F5844C"/>
                </a:solidFill>
                <a:highlight>
                  <a:srgbClr val="FFFF00"/>
                </a:highlight>
              </a:rPr>
              <a:t> </a:t>
            </a:r>
            <a:r>
              <a:rPr lang="en-US" sz="1600">
                <a:solidFill>
                  <a:srgbClr val="000096"/>
                </a:solidFill>
                <a:highlight>
                  <a:srgbClr val="FFFFFF"/>
                </a:highlight>
              </a:rPr>
              <a:t>/&gt;</a:t>
            </a:r>
            <a:br>
              <a:rPr lang="en-US" sz="1600">
                <a:solidFill>
                  <a:srgbClr val="000000"/>
                </a:solidFill>
                <a:highlight>
                  <a:srgbClr val="FFFFFF"/>
                </a:highlight>
              </a:rPr>
            </a:br>
            <a:r>
              <a:rPr lang="en-US" sz="1600">
                <a:solidFill>
                  <a:srgbClr val="000000"/>
                </a:solidFill>
                <a:highlight>
                  <a:srgbClr val="FFFFFF"/>
                </a:highlight>
              </a:rPr>
              <a:t>                </a:t>
            </a:r>
            <a:r>
              <a:rPr lang="en-US" sz="1600">
                <a:solidFill>
                  <a:srgbClr val="003296"/>
                </a:solidFill>
                <a:highlight>
                  <a:srgbClr val="FFFFFF"/>
                </a:highlight>
              </a:rPr>
              <a:t>&lt;xs:element</a:t>
            </a:r>
            <a:r>
              <a:rPr lang="en-US" sz="1600">
                <a:solidFill>
                  <a:srgbClr val="F5844C"/>
                </a:solidFill>
                <a:highlight>
                  <a:srgbClr val="FFFFFF"/>
                </a:highlight>
              </a:rPr>
              <a:t> name</a:t>
            </a:r>
            <a:r>
              <a:rPr lang="en-US" sz="1600">
                <a:solidFill>
                  <a:srgbClr val="FF8040"/>
                </a:solidFill>
                <a:highlight>
                  <a:srgbClr val="FFFFFF"/>
                </a:highlight>
              </a:rPr>
              <a:t>=</a:t>
            </a:r>
            <a:r>
              <a:rPr lang="en-US" sz="1600">
                <a:solidFill>
                  <a:srgbClr val="993300"/>
                </a:solidFill>
                <a:highlight>
                  <a:srgbClr val="FFFFFF"/>
                </a:highlight>
              </a:rPr>
              <a:t>"C"</a:t>
            </a:r>
            <a:r>
              <a:rPr lang="en-US" sz="1600">
                <a:solidFill>
                  <a:srgbClr val="F5844C"/>
                </a:solidFill>
                <a:highlight>
                  <a:srgbClr val="FFFFFF"/>
                </a:highlight>
              </a:rPr>
              <a:t> type</a:t>
            </a:r>
            <a:r>
              <a:rPr lang="en-US" sz="1600">
                <a:solidFill>
                  <a:srgbClr val="FF8040"/>
                </a:solidFill>
                <a:highlight>
                  <a:srgbClr val="FFFFFF"/>
                </a:highlight>
              </a:rPr>
              <a:t>=</a:t>
            </a:r>
            <a:r>
              <a:rPr lang="en-US" sz="1600">
                <a:solidFill>
                  <a:srgbClr val="993300"/>
                </a:solidFill>
                <a:highlight>
                  <a:srgbClr val="FFFFFF"/>
                </a:highlight>
              </a:rPr>
              <a:t>"xs:string"</a:t>
            </a:r>
            <a:r>
              <a:rPr lang="en-US" sz="1600">
                <a:solidFill>
                  <a:srgbClr val="F5844C"/>
                </a:solidFill>
                <a:highlight>
                  <a:srgbClr val="FFFFFF"/>
                </a:highlight>
              </a:rPr>
              <a:t>  dfdl:initiator</a:t>
            </a:r>
            <a:r>
              <a:rPr lang="en-US" sz="1600">
                <a:solidFill>
                  <a:srgbClr val="FF8040"/>
                </a:solidFill>
                <a:highlight>
                  <a:srgbClr val="FFFFFF"/>
                </a:highlight>
              </a:rPr>
              <a:t>=</a:t>
            </a:r>
            <a:r>
              <a:rPr lang="en-US" sz="1600">
                <a:solidFill>
                  <a:srgbClr val="993300"/>
                </a:solidFill>
                <a:highlight>
                  <a:srgbClr val="FFFFFF"/>
                </a:highlight>
              </a:rPr>
              <a:t>"%WSP*;"</a:t>
            </a:r>
            <a:r>
              <a:rPr lang="en-US" sz="1600">
                <a:solidFill>
                  <a:srgbClr val="F5844C"/>
                </a:solidFill>
                <a:highlight>
                  <a:srgbClr val="FFFFFF"/>
                </a:highlight>
              </a:rPr>
              <a:t> dfdl:terminator</a:t>
            </a:r>
            <a:r>
              <a:rPr lang="en-US" sz="1600">
                <a:solidFill>
                  <a:srgbClr val="FF8040"/>
                </a:solidFill>
                <a:highlight>
                  <a:srgbClr val="FFFFFF"/>
                </a:highlight>
              </a:rPr>
              <a:t>=</a:t>
            </a:r>
            <a:r>
              <a:rPr lang="en-US" sz="1600">
                <a:solidFill>
                  <a:srgbClr val="993300"/>
                </a:solidFill>
                <a:highlight>
                  <a:srgbClr val="FFFFFF"/>
                </a:highlight>
              </a:rPr>
              <a:t>"%NL;"</a:t>
            </a:r>
            <a:r>
              <a:rPr lang="en-US" sz="1600">
                <a:solidFill>
                  <a:srgbClr val="F5844C"/>
                </a:solidFill>
                <a:highlight>
                  <a:srgbClr val="FFFFFF"/>
                </a:highlight>
              </a:rPr>
              <a:t> </a:t>
            </a:r>
            <a:r>
              <a:rPr lang="en-US" sz="1600">
                <a:solidFill>
                  <a:srgbClr val="F5844C"/>
                </a:solidFill>
                <a:highlight>
                  <a:srgbClr val="FFFF00"/>
                </a:highlight>
              </a:rPr>
              <a:t>dfdl:choiceBranchKey</a:t>
            </a:r>
            <a:r>
              <a:rPr lang="en-US" sz="1600">
                <a:solidFill>
                  <a:srgbClr val="FF8040"/>
                </a:solidFill>
                <a:highlight>
                  <a:srgbClr val="FFFF00"/>
                </a:highlight>
              </a:rPr>
              <a:t>=</a:t>
            </a:r>
            <a:r>
              <a:rPr lang="en-US" sz="1600">
                <a:solidFill>
                  <a:srgbClr val="993300"/>
                </a:solidFill>
                <a:highlight>
                  <a:srgbClr val="FFFF00"/>
                </a:highlight>
              </a:rPr>
              <a:t>"3"</a:t>
            </a:r>
            <a:r>
              <a:rPr lang="en-US" sz="1600">
                <a:solidFill>
                  <a:srgbClr val="F5844C"/>
                </a:solidFill>
                <a:highlight>
                  <a:srgbClr val="FFFFFF"/>
                </a:highlight>
              </a:rPr>
              <a:t> </a:t>
            </a:r>
            <a:r>
              <a:rPr lang="en-US" sz="1600">
                <a:solidFill>
                  <a:srgbClr val="000096"/>
                </a:solidFill>
                <a:highlight>
                  <a:srgbClr val="FFFFFF"/>
                </a:highlight>
              </a:rPr>
              <a:t>/&gt;</a:t>
            </a:r>
            <a:br>
              <a:rPr lang="en-US" sz="1600">
                <a:solidFill>
                  <a:srgbClr val="000000"/>
                </a:solidFill>
                <a:highlight>
                  <a:srgbClr val="FFFFFF"/>
                </a:highlight>
              </a:rPr>
            </a:br>
            <a:r>
              <a:rPr lang="en-US" sz="1600">
                <a:solidFill>
                  <a:srgbClr val="000000"/>
                </a:solidFill>
                <a:highlight>
                  <a:srgbClr val="FFFFFF"/>
                </a:highlight>
              </a:rPr>
              <a:t>            </a:t>
            </a:r>
            <a:r>
              <a:rPr lang="en-US" sz="1600">
                <a:solidFill>
                  <a:srgbClr val="003296"/>
                </a:solidFill>
                <a:highlight>
                  <a:srgbClr val="FFFFFF"/>
                </a:highlight>
              </a:rPr>
              <a:t>&lt;/xs:choice&gt;</a:t>
            </a:r>
            <a:br>
              <a:rPr lang="en-US" sz="1600">
                <a:solidFill>
                  <a:srgbClr val="000000"/>
                </a:solidFill>
                <a:highlight>
                  <a:srgbClr val="FFFFFF"/>
                </a:highlight>
              </a:rPr>
            </a:br>
            <a:r>
              <a:rPr lang="en-US" sz="1600">
                <a:solidFill>
                  <a:srgbClr val="000000"/>
                </a:solidFill>
                <a:highlight>
                  <a:srgbClr val="FFFFFF"/>
                </a:highlight>
              </a:rPr>
              <a:t>        </a:t>
            </a:r>
            <a:r>
              <a:rPr lang="en-US" sz="1600">
                <a:solidFill>
                  <a:srgbClr val="003296"/>
                </a:solidFill>
                <a:highlight>
                  <a:srgbClr val="FFFFFF"/>
                </a:highlight>
              </a:rPr>
              <a:t>&lt;/xs:sequence&gt;</a:t>
            </a:r>
            <a:br>
              <a:rPr lang="en-US" sz="1600">
                <a:solidFill>
                  <a:srgbClr val="000000"/>
                </a:solidFill>
                <a:highlight>
                  <a:srgbClr val="FFFFFF"/>
                </a:highlight>
              </a:rPr>
            </a:br>
            <a:r>
              <a:rPr lang="en-US" sz="1600">
                <a:solidFill>
                  <a:srgbClr val="000000"/>
                </a:solidFill>
                <a:highlight>
                  <a:srgbClr val="FFFFFF"/>
                </a:highlight>
              </a:rPr>
              <a:t>    </a:t>
            </a:r>
            <a:r>
              <a:rPr lang="en-US" sz="1600">
                <a:solidFill>
                  <a:srgbClr val="003296"/>
                </a:solidFill>
                <a:highlight>
                  <a:srgbClr val="FFFFFF"/>
                </a:highlight>
              </a:rPr>
              <a:t>&lt;/xs:complexType&gt;</a:t>
            </a:r>
            <a:br>
              <a:rPr lang="en-US" sz="1600">
                <a:solidFill>
                  <a:srgbClr val="000000"/>
                </a:solidFill>
                <a:highlight>
                  <a:srgbClr val="FFFFFF"/>
                </a:highlight>
              </a:rPr>
            </a:br>
            <a:r>
              <a:rPr lang="en-US" sz="1600">
                <a:solidFill>
                  <a:srgbClr val="003296"/>
                </a:solidFill>
                <a:highlight>
                  <a:srgbClr val="FFFFFF"/>
                </a:highlight>
              </a:rPr>
              <a:t>&lt;/xs:element&gt;</a:t>
            </a:r>
          </a:p>
        </p:txBody>
      </p:sp>
      <p:sp>
        <p:nvSpPr>
          <p:cNvPr id="6" name="TextBox 5">
            <a:extLst>
              <a:ext uri="{FF2B5EF4-FFF2-40B4-BE49-F238E27FC236}">
                <a16:creationId xmlns:a16="http://schemas.microsoft.com/office/drawing/2014/main" id="{6D576938-1623-405C-8D12-AE5FD5ED6777}"/>
              </a:ext>
            </a:extLst>
          </p:cNvPr>
          <p:cNvSpPr txBox="1"/>
          <p:nvPr/>
        </p:nvSpPr>
        <p:spPr>
          <a:xfrm>
            <a:off x="4538749" y="5460226"/>
            <a:ext cx="4539384" cy="369332"/>
          </a:xfrm>
          <a:prstGeom prst="rect">
            <a:avLst/>
          </a:prstGeom>
          <a:noFill/>
        </p:spPr>
        <p:txBody>
          <a:bodyPr wrap="none" rtlCol="0">
            <a:spAutoFit/>
          </a:bodyPr>
          <a:lstStyle/>
          <a:p>
            <a:r>
              <a:rPr lang="en-US"/>
              <a:t>See examples/choice-properties/test2.dfdl.xsd</a:t>
            </a:r>
          </a:p>
        </p:txBody>
      </p:sp>
    </p:spTree>
    <p:extLst>
      <p:ext uri="{BB962C8B-B14F-4D97-AF65-F5344CB8AC3E}">
        <p14:creationId xmlns:p14="http://schemas.microsoft.com/office/powerpoint/2010/main" val="751834140"/>
      </p:ext>
    </p:extLst>
  </p:cSld>
  <p:clrMapOvr>
    <a:masterClrMapping/>
  </p:clrMapOvr>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7149D87-1A12-419F-B82A-732BE5C85FA2}"/>
              </a:ext>
            </a:extLst>
          </p:cNvPr>
          <p:cNvSpPr>
            <a:spLocks noGrp="1"/>
          </p:cNvSpPr>
          <p:nvPr>
            <p:ph type="title"/>
          </p:nvPr>
        </p:nvSpPr>
        <p:spPr/>
        <p:txBody>
          <a:bodyPr/>
          <a:lstStyle/>
          <a:p>
            <a:r>
              <a:rPr lang="en-US"/>
              <a:t>Still another solution</a:t>
            </a:r>
          </a:p>
        </p:txBody>
      </p:sp>
      <p:sp>
        <p:nvSpPr>
          <p:cNvPr id="4" name="Footer Placeholder 3">
            <a:extLst>
              <a:ext uri="{FF2B5EF4-FFF2-40B4-BE49-F238E27FC236}">
                <a16:creationId xmlns:a16="http://schemas.microsoft.com/office/drawing/2014/main" id="{5399C9EC-5B02-4B0A-9A7A-6783DCD60928}"/>
              </a:ext>
            </a:extLst>
          </p:cNvPr>
          <p:cNvSpPr>
            <a:spLocks noGrp="1"/>
          </p:cNvSpPr>
          <p:nvPr>
            <p:ph type="ftr" sz="quarter" idx="11"/>
          </p:nvPr>
        </p:nvSpPr>
        <p:spPr/>
        <p:txBody>
          <a:bodyPr/>
          <a:lstStyle/>
          <a:p>
            <a:r>
              <a:rPr lang="en-US" altLang="en-US">
                <a:solidFill>
                  <a:schemeClr val="tx1">
                    <a:lumMod val="50000"/>
                    <a:lumOff val="50000"/>
                  </a:schemeClr>
                </a:solidFill>
                <a:latin typeface="Arial" pitchFamily="34" charset="0"/>
                <a:cs typeface="Arial" pitchFamily="34" charset="0"/>
              </a:rPr>
              <a:t>© 2019 The MITRE Corporation. All rights reserved.</a:t>
            </a:r>
            <a:endParaRPr lang="en-US">
              <a:solidFill>
                <a:schemeClr val="tx1">
                  <a:lumMod val="50000"/>
                  <a:lumOff val="50000"/>
                </a:schemeClr>
              </a:solidFill>
              <a:latin typeface="Arial" pitchFamily="34" charset="0"/>
              <a:cs typeface="Arial" pitchFamily="34" charset="0"/>
            </a:endParaRPr>
          </a:p>
        </p:txBody>
      </p:sp>
      <p:sp>
        <p:nvSpPr>
          <p:cNvPr id="5" name="Rectangle 4">
            <a:extLst>
              <a:ext uri="{FF2B5EF4-FFF2-40B4-BE49-F238E27FC236}">
                <a16:creationId xmlns:a16="http://schemas.microsoft.com/office/drawing/2014/main" id="{03C6CFB7-1AD0-4AF6-8CAB-49B5F0CAA3D8}"/>
              </a:ext>
            </a:extLst>
          </p:cNvPr>
          <p:cNvSpPr/>
          <p:nvPr/>
        </p:nvSpPr>
        <p:spPr>
          <a:xfrm>
            <a:off x="616448" y="1905506"/>
            <a:ext cx="10766973" cy="3046988"/>
          </a:xfrm>
          <a:prstGeom prst="rect">
            <a:avLst/>
          </a:prstGeom>
          <a:ln>
            <a:solidFill>
              <a:schemeClr val="tx1"/>
            </a:solidFill>
          </a:ln>
        </p:spPr>
        <p:txBody>
          <a:bodyPr wrap="square">
            <a:spAutoFit/>
          </a:bodyPr>
          <a:lstStyle/>
          <a:p>
            <a:r>
              <a:rPr lang="en-US" sz="1600">
                <a:solidFill>
                  <a:schemeClr val="bg1">
                    <a:lumMod val="65000"/>
                  </a:schemeClr>
                </a:solidFill>
                <a:highlight>
                  <a:srgbClr val="FFFFFF"/>
                </a:highlight>
              </a:rPr>
              <a:t>&lt;xs:element name="input"&gt;</a:t>
            </a:r>
            <a:br>
              <a:rPr lang="en-US" sz="1600">
                <a:solidFill>
                  <a:schemeClr val="bg1">
                    <a:lumMod val="65000"/>
                  </a:schemeClr>
                </a:solidFill>
                <a:highlight>
                  <a:srgbClr val="FFFFFF"/>
                </a:highlight>
              </a:rPr>
            </a:br>
            <a:r>
              <a:rPr lang="en-US" sz="1600">
                <a:solidFill>
                  <a:schemeClr val="bg1">
                    <a:lumMod val="65000"/>
                  </a:schemeClr>
                </a:solidFill>
                <a:highlight>
                  <a:srgbClr val="FFFFFF"/>
                </a:highlight>
              </a:rPr>
              <a:t>    &lt;xs:complexType&gt;</a:t>
            </a:r>
            <a:br>
              <a:rPr lang="en-US" sz="1600">
                <a:solidFill>
                  <a:schemeClr val="bg1">
                    <a:lumMod val="65000"/>
                  </a:schemeClr>
                </a:solidFill>
                <a:highlight>
                  <a:srgbClr val="FFFFFF"/>
                </a:highlight>
              </a:rPr>
            </a:br>
            <a:r>
              <a:rPr lang="en-US" sz="1600">
                <a:solidFill>
                  <a:schemeClr val="bg1">
                    <a:lumMod val="65000"/>
                  </a:schemeClr>
                </a:solidFill>
                <a:highlight>
                  <a:srgbClr val="FFFFFF"/>
                </a:highlight>
              </a:rPr>
              <a:t>        &lt;xs:sequence dfdl:separator="%NL;" dfdl:separatorPosition="infix"&gt;</a:t>
            </a:r>
            <a:br>
              <a:rPr lang="en-US" sz="1600">
                <a:solidFill>
                  <a:schemeClr val="bg1">
                    <a:lumMod val="65000"/>
                  </a:schemeClr>
                </a:solidFill>
                <a:highlight>
                  <a:srgbClr val="FFFFFF"/>
                </a:highlight>
              </a:rPr>
            </a:br>
            <a:r>
              <a:rPr lang="en-US" sz="1600">
                <a:solidFill>
                  <a:schemeClr val="bg1">
                    <a:lumMod val="65000"/>
                  </a:schemeClr>
                </a:solidFill>
                <a:highlight>
                  <a:srgbClr val="FFFFFF"/>
                </a:highlight>
              </a:rPr>
              <a:t>            &lt;xs:element name="num" type="xs:integer" /&gt;</a:t>
            </a:r>
            <a:br>
              <a:rPr lang="en-US" sz="1600">
                <a:solidFill>
                  <a:schemeClr val="bg1">
                    <a:lumMod val="65000"/>
                  </a:schemeClr>
                </a:solidFill>
                <a:highlight>
                  <a:srgbClr val="FFFFFF"/>
                </a:highlight>
              </a:rPr>
            </a:br>
            <a:r>
              <a:rPr lang="en-US" sz="1600">
                <a:solidFill>
                  <a:schemeClr val="bg1">
                    <a:lumMod val="65000"/>
                  </a:schemeClr>
                </a:solidFill>
                <a:highlight>
                  <a:srgbClr val="FFFFFF"/>
                </a:highlight>
              </a:rPr>
              <a:t>            &lt;xs:choice </a:t>
            </a:r>
            <a:r>
              <a:rPr lang="en-US" sz="1600">
                <a:solidFill>
                  <a:schemeClr val="bg1">
                    <a:lumMod val="65000"/>
                  </a:schemeClr>
                </a:solidFill>
              </a:rPr>
              <a:t>dfdl:choiceDispatchKey="{ ./num }"&gt;</a:t>
            </a:r>
            <a:br>
              <a:rPr lang="en-US" sz="1600">
                <a:solidFill>
                  <a:schemeClr val="bg1">
                    <a:lumMod val="65000"/>
                  </a:schemeClr>
                </a:solidFill>
                <a:highlight>
                  <a:srgbClr val="FFFFFF"/>
                </a:highlight>
              </a:rPr>
            </a:br>
            <a:r>
              <a:rPr lang="en-US" sz="1600">
                <a:solidFill>
                  <a:schemeClr val="bg1">
                    <a:lumMod val="65000"/>
                  </a:schemeClr>
                </a:solidFill>
                <a:highlight>
                  <a:srgbClr val="FFFFFF"/>
                </a:highlight>
              </a:rPr>
              <a:t>                &lt;xs:element name="A" type="xs:string" dfdl:initiator="(" dfdl:terminator=")" </a:t>
            </a:r>
            <a:r>
              <a:rPr lang="en-US" sz="1600">
                <a:solidFill>
                  <a:schemeClr val="bg1">
                    <a:lumMod val="65000"/>
                  </a:schemeClr>
                </a:solidFill>
              </a:rPr>
              <a:t>dfdl:choiceBranchKey="1" /&gt;</a:t>
            </a:r>
            <a:br>
              <a:rPr lang="en-US" sz="1600">
                <a:solidFill>
                  <a:schemeClr val="bg1">
                    <a:lumMod val="65000"/>
                  </a:schemeClr>
                </a:solidFill>
              </a:rPr>
            </a:br>
            <a:r>
              <a:rPr lang="en-US" sz="1600">
                <a:solidFill>
                  <a:schemeClr val="bg1">
                    <a:lumMod val="65000"/>
                  </a:schemeClr>
                </a:solidFill>
              </a:rPr>
              <a:t>                &lt;xs:element name="B" type="xs:string"  dfdl:initiator="[" dfdl:terminator="]" dfdl:choiceBranchKey="2" /&gt;</a:t>
            </a:r>
            <a:br>
              <a:rPr lang="en-US" sz="1600">
                <a:solidFill>
                  <a:srgbClr val="000000"/>
                </a:solidFill>
              </a:rPr>
            </a:br>
            <a:r>
              <a:rPr lang="en-US" sz="1600">
                <a:solidFill>
                  <a:srgbClr val="000000"/>
                </a:solidFill>
                <a:highlight>
                  <a:srgbClr val="FFFFFF"/>
                </a:highlight>
              </a:rPr>
              <a:t>                </a:t>
            </a:r>
            <a:r>
              <a:rPr lang="en-US" sz="1600">
                <a:solidFill>
                  <a:srgbClr val="003296"/>
                </a:solidFill>
                <a:highlight>
                  <a:srgbClr val="FFFFFF"/>
                </a:highlight>
              </a:rPr>
              <a:t>&lt;xs:element</a:t>
            </a:r>
            <a:r>
              <a:rPr lang="en-US" sz="1600">
                <a:solidFill>
                  <a:srgbClr val="F5844C"/>
                </a:solidFill>
                <a:highlight>
                  <a:srgbClr val="FFFFFF"/>
                </a:highlight>
              </a:rPr>
              <a:t> name</a:t>
            </a:r>
            <a:r>
              <a:rPr lang="en-US" sz="1600">
                <a:solidFill>
                  <a:srgbClr val="FF8040"/>
                </a:solidFill>
                <a:highlight>
                  <a:srgbClr val="FFFFFF"/>
                </a:highlight>
              </a:rPr>
              <a:t>=</a:t>
            </a:r>
            <a:r>
              <a:rPr lang="en-US" sz="1600">
                <a:solidFill>
                  <a:srgbClr val="993300"/>
                </a:solidFill>
                <a:highlight>
                  <a:srgbClr val="FFFFFF"/>
                </a:highlight>
              </a:rPr>
              <a:t>"C"</a:t>
            </a:r>
            <a:r>
              <a:rPr lang="en-US" sz="1600">
                <a:solidFill>
                  <a:srgbClr val="F5844C"/>
                </a:solidFill>
                <a:highlight>
                  <a:srgbClr val="FFFFFF"/>
                </a:highlight>
              </a:rPr>
              <a:t> type</a:t>
            </a:r>
            <a:r>
              <a:rPr lang="en-US" sz="1600">
                <a:solidFill>
                  <a:srgbClr val="FF8040"/>
                </a:solidFill>
                <a:highlight>
                  <a:srgbClr val="FFFFFF"/>
                </a:highlight>
              </a:rPr>
              <a:t>=</a:t>
            </a:r>
            <a:r>
              <a:rPr lang="en-US" sz="1600">
                <a:solidFill>
                  <a:srgbClr val="993300"/>
                </a:solidFill>
                <a:highlight>
                  <a:srgbClr val="FFFFFF"/>
                </a:highlight>
              </a:rPr>
              <a:t>"xs:string"</a:t>
            </a:r>
            <a:r>
              <a:rPr lang="en-US" sz="1600">
                <a:solidFill>
                  <a:srgbClr val="F5844C"/>
                </a:solidFill>
                <a:highlight>
                  <a:srgbClr val="FFFFFF"/>
                </a:highlight>
              </a:rPr>
              <a:t>  dfdl:initiator</a:t>
            </a:r>
            <a:r>
              <a:rPr lang="en-US" sz="1600">
                <a:solidFill>
                  <a:srgbClr val="FF8040"/>
                </a:solidFill>
                <a:highlight>
                  <a:srgbClr val="FFFFFF"/>
                </a:highlight>
              </a:rPr>
              <a:t>=</a:t>
            </a:r>
            <a:r>
              <a:rPr lang="en-US" sz="1600">
                <a:solidFill>
                  <a:srgbClr val="993300"/>
                </a:solidFill>
                <a:highlight>
                  <a:srgbClr val="FFFFFF"/>
                </a:highlight>
              </a:rPr>
              <a:t>"%WSP*;"</a:t>
            </a:r>
            <a:r>
              <a:rPr lang="en-US" sz="1600">
                <a:solidFill>
                  <a:srgbClr val="F5844C"/>
                </a:solidFill>
                <a:highlight>
                  <a:srgbClr val="FFFFFF"/>
                </a:highlight>
              </a:rPr>
              <a:t> dfdl:terminator</a:t>
            </a:r>
            <a:r>
              <a:rPr lang="en-US" sz="1600">
                <a:solidFill>
                  <a:srgbClr val="FF8040"/>
                </a:solidFill>
                <a:highlight>
                  <a:srgbClr val="FFFFFF"/>
                </a:highlight>
              </a:rPr>
              <a:t>=</a:t>
            </a:r>
            <a:r>
              <a:rPr lang="en-US" sz="1600">
                <a:solidFill>
                  <a:srgbClr val="993300"/>
                </a:solidFill>
                <a:highlight>
                  <a:srgbClr val="FFFFFF"/>
                </a:highlight>
              </a:rPr>
              <a:t>"%NL;"</a:t>
            </a:r>
            <a:r>
              <a:rPr lang="en-US" sz="1600">
                <a:solidFill>
                  <a:srgbClr val="F5844C"/>
                </a:solidFill>
                <a:highlight>
                  <a:srgbClr val="FFFFFF"/>
                </a:highlight>
              </a:rPr>
              <a:t> </a:t>
            </a:r>
            <a:r>
              <a:rPr lang="en-US" sz="1600">
                <a:solidFill>
                  <a:srgbClr val="F5844C"/>
                </a:solidFill>
                <a:highlight>
                  <a:srgbClr val="FFFF00"/>
                </a:highlight>
              </a:rPr>
              <a:t>dfdl:choiceBranchKey</a:t>
            </a:r>
            <a:r>
              <a:rPr lang="en-US" sz="1600">
                <a:solidFill>
                  <a:srgbClr val="FF8040"/>
                </a:solidFill>
                <a:highlight>
                  <a:srgbClr val="FFFF00"/>
                </a:highlight>
              </a:rPr>
              <a:t>=</a:t>
            </a:r>
            <a:r>
              <a:rPr lang="en-US" sz="1600">
                <a:solidFill>
                  <a:srgbClr val="993300"/>
                </a:solidFill>
                <a:highlight>
                  <a:srgbClr val="FFFF00"/>
                </a:highlight>
              </a:rPr>
              <a:t>"3"</a:t>
            </a:r>
            <a:r>
              <a:rPr lang="en-US" sz="1600">
                <a:solidFill>
                  <a:srgbClr val="F5844C"/>
                </a:solidFill>
                <a:highlight>
                  <a:srgbClr val="FFFFFF"/>
                </a:highlight>
              </a:rPr>
              <a:t> </a:t>
            </a:r>
            <a:r>
              <a:rPr lang="en-US" sz="1600">
                <a:solidFill>
                  <a:srgbClr val="000096"/>
                </a:solidFill>
                <a:highlight>
                  <a:srgbClr val="FFFFFF"/>
                </a:highlight>
              </a:rPr>
              <a:t>/&gt;</a:t>
            </a:r>
            <a:br>
              <a:rPr lang="en-US" sz="1600">
                <a:solidFill>
                  <a:srgbClr val="000000"/>
                </a:solidFill>
                <a:highlight>
                  <a:srgbClr val="FFFFFF"/>
                </a:highlight>
              </a:rPr>
            </a:br>
            <a:r>
              <a:rPr lang="en-US" sz="1600">
                <a:solidFill>
                  <a:srgbClr val="000000"/>
                </a:solidFill>
                <a:highlight>
                  <a:srgbClr val="FFFFFF"/>
                </a:highlight>
              </a:rPr>
              <a:t>            </a:t>
            </a:r>
            <a:r>
              <a:rPr lang="en-US" sz="1600">
                <a:solidFill>
                  <a:schemeClr val="bg1">
                    <a:lumMod val="65000"/>
                  </a:schemeClr>
                </a:solidFill>
                <a:highlight>
                  <a:srgbClr val="FFFFFF"/>
                </a:highlight>
              </a:rPr>
              <a:t>&lt;/xs:choice&gt;</a:t>
            </a:r>
            <a:br>
              <a:rPr lang="en-US" sz="1600">
                <a:solidFill>
                  <a:schemeClr val="bg1">
                    <a:lumMod val="65000"/>
                  </a:schemeClr>
                </a:solidFill>
                <a:highlight>
                  <a:srgbClr val="FFFFFF"/>
                </a:highlight>
              </a:rPr>
            </a:br>
            <a:r>
              <a:rPr lang="en-US" sz="1600">
                <a:solidFill>
                  <a:schemeClr val="bg1">
                    <a:lumMod val="65000"/>
                  </a:schemeClr>
                </a:solidFill>
                <a:highlight>
                  <a:srgbClr val="FFFFFF"/>
                </a:highlight>
              </a:rPr>
              <a:t>        &lt;/xs:sequence&gt;</a:t>
            </a:r>
            <a:br>
              <a:rPr lang="en-US" sz="1600">
                <a:solidFill>
                  <a:schemeClr val="bg1">
                    <a:lumMod val="65000"/>
                  </a:schemeClr>
                </a:solidFill>
                <a:highlight>
                  <a:srgbClr val="FFFFFF"/>
                </a:highlight>
              </a:rPr>
            </a:br>
            <a:r>
              <a:rPr lang="en-US" sz="1600">
                <a:solidFill>
                  <a:schemeClr val="bg1">
                    <a:lumMod val="65000"/>
                  </a:schemeClr>
                </a:solidFill>
                <a:highlight>
                  <a:srgbClr val="FFFFFF"/>
                </a:highlight>
              </a:rPr>
              <a:t>    &lt;/xs:complexType&gt;</a:t>
            </a:r>
            <a:br>
              <a:rPr lang="en-US" sz="1600">
                <a:solidFill>
                  <a:schemeClr val="bg1">
                    <a:lumMod val="65000"/>
                  </a:schemeClr>
                </a:solidFill>
                <a:highlight>
                  <a:srgbClr val="FFFFFF"/>
                </a:highlight>
              </a:rPr>
            </a:br>
            <a:r>
              <a:rPr lang="en-US" sz="1600">
                <a:solidFill>
                  <a:schemeClr val="bg1">
                    <a:lumMod val="65000"/>
                  </a:schemeClr>
                </a:solidFill>
                <a:highlight>
                  <a:srgbClr val="FFFFFF"/>
                </a:highlight>
              </a:rPr>
              <a:t>&lt;/xs:element&gt;</a:t>
            </a:r>
          </a:p>
        </p:txBody>
      </p:sp>
      <p:cxnSp>
        <p:nvCxnSpPr>
          <p:cNvPr id="8" name="Straight Arrow Connector 7">
            <a:extLst>
              <a:ext uri="{FF2B5EF4-FFF2-40B4-BE49-F238E27FC236}">
                <a16:creationId xmlns:a16="http://schemas.microsoft.com/office/drawing/2014/main" id="{61CC5C66-881F-47D8-BFE9-6ECE5531550D}"/>
              </a:ext>
            </a:extLst>
          </p:cNvPr>
          <p:cNvCxnSpPr/>
          <p:nvPr/>
        </p:nvCxnSpPr>
        <p:spPr>
          <a:xfrm flipV="1">
            <a:off x="7265324" y="3956858"/>
            <a:ext cx="1762298" cy="157941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9" name="TextBox 8">
            <a:extLst>
              <a:ext uri="{FF2B5EF4-FFF2-40B4-BE49-F238E27FC236}">
                <a16:creationId xmlns:a16="http://schemas.microsoft.com/office/drawing/2014/main" id="{B9E3ACC5-CF4F-4CB7-A157-D9B87DA6659E}"/>
              </a:ext>
            </a:extLst>
          </p:cNvPr>
          <p:cNvSpPr txBox="1"/>
          <p:nvPr/>
        </p:nvSpPr>
        <p:spPr>
          <a:xfrm>
            <a:off x="6350924" y="5536276"/>
            <a:ext cx="4189614" cy="830997"/>
          </a:xfrm>
          <a:prstGeom prst="rect">
            <a:avLst/>
          </a:prstGeom>
          <a:noFill/>
        </p:spPr>
        <p:txBody>
          <a:bodyPr wrap="square" rtlCol="0">
            <a:spAutoFit/>
          </a:bodyPr>
          <a:lstStyle/>
          <a:p>
            <a:r>
              <a:rPr lang="en-US" sz="2400"/>
              <a:t>Yikes! What about other values of num such as 4, 5, …?</a:t>
            </a:r>
          </a:p>
        </p:txBody>
      </p:sp>
    </p:spTree>
    <p:extLst>
      <p:ext uri="{BB962C8B-B14F-4D97-AF65-F5344CB8AC3E}">
        <p14:creationId xmlns:p14="http://schemas.microsoft.com/office/powerpoint/2010/main" val="473910285"/>
      </p:ext>
    </p:extLst>
  </p:cSld>
  <p:clrMapOvr>
    <a:masterClrMapping/>
  </p:clrMapOvr>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E07D29-28BB-4B9D-864C-9594E2870B4B}"/>
              </a:ext>
            </a:extLst>
          </p:cNvPr>
          <p:cNvSpPr>
            <a:spLocks noGrp="1"/>
          </p:cNvSpPr>
          <p:nvPr>
            <p:ph type="title"/>
          </p:nvPr>
        </p:nvSpPr>
        <p:spPr/>
        <p:txBody>
          <a:bodyPr/>
          <a:lstStyle/>
          <a:p>
            <a:r>
              <a:rPr lang="en-US"/>
              <a:t>And still another solution …</a:t>
            </a:r>
          </a:p>
        </p:txBody>
      </p:sp>
      <p:sp>
        <p:nvSpPr>
          <p:cNvPr id="3" name="Content Placeholder 2">
            <a:extLst>
              <a:ext uri="{FF2B5EF4-FFF2-40B4-BE49-F238E27FC236}">
                <a16:creationId xmlns:a16="http://schemas.microsoft.com/office/drawing/2014/main" id="{BAAAF2E3-8564-48D9-B301-A22408138ABB}"/>
              </a:ext>
            </a:extLst>
          </p:cNvPr>
          <p:cNvSpPr>
            <a:spLocks noGrp="1"/>
          </p:cNvSpPr>
          <p:nvPr>
            <p:ph idx="1"/>
          </p:nvPr>
        </p:nvSpPr>
        <p:spPr>
          <a:xfrm>
            <a:off x="616449" y="1371601"/>
            <a:ext cx="11236720" cy="590203"/>
          </a:xfrm>
        </p:spPr>
        <p:txBody>
          <a:bodyPr/>
          <a:lstStyle/>
          <a:p>
            <a:r>
              <a:rPr lang="en-US" dirty="0"/>
              <a:t>Have a more complex </a:t>
            </a:r>
            <a:r>
              <a:rPr lang="en-US"/>
              <a:t>dispatch expression:</a:t>
            </a:r>
          </a:p>
        </p:txBody>
      </p:sp>
      <p:sp>
        <p:nvSpPr>
          <p:cNvPr id="4" name="Footer Placeholder 3">
            <a:extLst>
              <a:ext uri="{FF2B5EF4-FFF2-40B4-BE49-F238E27FC236}">
                <a16:creationId xmlns:a16="http://schemas.microsoft.com/office/drawing/2014/main" id="{A70C464A-DD83-44CC-8E02-610BA50AFFFE}"/>
              </a:ext>
            </a:extLst>
          </p:cNvPr>
          <p:cNvSpPr>
            <a:spLocks noGrp="1"/>
          </p:cNvSpPr>
          <p:nvPr>
            <p:ph type="ftr" sz="quarter" idx="11"/>
          </p:nvPr>
        </p:nvSpPr>
        <p:spPr/>
        <p:txBody>
          <a:bodyPr/>
          <a:lstStyle/>
          <a:p>
            <a:r>
              <a:rPr lang="en-US" altLang="en-US">
                <a:solidFill>
                  <a:schemeClr val="tx1">
                    <a:lumMod val="50000"/>
                    <a:lumOff val="50000"/>
                  </a:schemeClr>
                </a:solidFill>
                <a:latin typeface="Arial" pitchFamily="34" charset="0"/>
                <a:cs typeface="Arial" pitchFamily="34" charset="0"/>
              </a:rPr>
              <a:t>© 2019 The MITRE Corporation. All rights reserved.</a:t>
            </a:r>
            <a:endParaRPr lang="en-US">
              <a:solidFill>
                <a:schemeClr val="tx1">
                  <a:lumMod val="50000"/>
                  <a:lumOff val="50000"/>
                </a:schemeClr>
              </a:solidFill>
              <a:latin typeface="Arial" pitchFamily="34" charset="0"/>
              <a:cs typeface="Arial" pitchFamily="34" charset="0"/>
            </a:endParaRPr>
          </a:p>
        </p:txBody>
      </p:sp>
      <p:sp>
        <p:nvSpPr>
          <p:cNvPr id="5" name="Rectangle 4">
            <a:extLst>
              <a:ext uri="{FF2B5EF4-FFF2-40B4-BE49-F238E27FC236}">
                <a16:creationId xmlns:a16="http://schemas.microsoft.com/office/drawing/2014/main" id="{D8EB3399-13A2-45B9-99B6-733CCEFF1993}"/>
              </a:ext>
            </a:extLst>
          </p:cNvPr>
          <p:cNvSpPr/>
          <p:nvPr/>
        </p:nvSpPr>
        <p:spPr>
          <a:xfrm>
            <a:off x="936566" y="2032726"/>
            <a:ext cx="9969731" cy="369332"/>
          </a:xfrm>
          <a:prstGeom prst="rect">
            <a:avLst/>
          </a:prstGeom>
        </p:spPr>
        <p:txBody>
          <a:bodyPr wrap="square">
            <a:spAutoFit/>
          </a:bodyPr>
          <a:lstStyle/>
          <a:p>
            <a:r>
              <a:rPr lang="en-US">
                <a:solidFill>
                  <a:srgbClr val="F5844C"/>
                </a:solidFill>
                <a:highlight>
                  <a:srgbClr val="FFFFFF"/>
                </a:highlight>
              </a:rPr>
              <a:t>dfdl:choiceDispatchKey</a:t>
            </a:r>
            <a:r>
              <a:rPr lang="en-US">
                <a:solidFill>
                  <a:srgbClr val="FF8040"/>
                </a:solidFill>
                <a:highlight>
                  <a:srgbClr val="FFFFFF"/>
                </a:highlight>
              </a:rPr>
              <a:t>=</a:t>
            </a:r>
            <a:r>
              <a:rPr lang="en-US">
                <a:solidFill>
                  <a:srgbClr val="993300"/>
                </a:solidFill>
                <a:highlight>
                  <a:srgbClr val="FFFFFF"/>
                </a:highlight>
              </a:rPr>
              <a:t>"{</a:t>
            </a:r>
            <a:r>
              <a:rPr lang="en-US">
                <a:solidFill>
                  <a:srgbClr val="000000"/>
                </a:solidFill>
                <a:highlight>
                  <a:srgbClr val="FFFFFF"/>
                </a:highlight>
              </a:rPr>
              <a:t> </a:t>
            </a:r>
            <a:r>
              <a:rPr lang="en-US" b="1">
                <a:solidFill>
                  <a:srgbClr val="0096C8"/>
                </a:solidFill>
                <a:highlight>
                  <a:srgbClr val="FFFFFF"/>
                </a:highlight>
              </a:rPr>
              <a:t>if</a:t>
            </a:r>
            <a:r>
              <a:rPr lang="en-US" b="1">
                <a:solidFill>
                  <a:srgbClr val="000000"/>
                </a:solidFill>
                <a:highlight>
                  <a:srgbClr val="FFFFFF"/>
                </a:highlight>
              </a:rPr>
              <a:t> (</a:t>
            </a:r>
            <a:r>
              <a:rPr lang="en-US" b="1">
                <a:solidFill>
                  <a:srgbClr val="787800"/>
                </a:solidFill>
                <a:highlight>
                  <a:srgbClr val="FFFFFF"/>
                </a:highlight>
              </a:rPr>
              <a:t>./</a:t>
            </a:r>
            <a:r>
              <a:rPr lang="en-US" b="1">
                <a:solidFill>
                  <a:srgbClr val="0000E6"/>
                </a:solidFill>
                <a:highlight>
                  <a:srgbClr val="FFFFFF"/>
                </a:highlight>
              </a:rPr>
              <a:t>num</a:t>
            </a:r>
            <a:r>
              <a:rPr lang="en-US" b="1">
                <a:solidFill>
                  <a:srgbClr val="000000"/>
                </a:solidFill>
                <a:highlight>
                  <a:srgbClr val="FFFFFF"/>
                </a:highlight>
              </a:rPr>
              <a:t> </a:t>
            </a:r>
            <a:r>
              <a:rPr lang="en-US" b="1">
                <a:solidFill>
                  <a:srgbClr val="787800"/>
                </a:solidFill>
                <a:highlight>
                  <a:srgbClr val="FFFFFF"/>
                </a:highlight>
              </a:rPr>
              <a:t>eq</a:t>
            </a:r>
            <a:r>
              <a:rPr lang="en-US" b="1">
                <a:solidFill>
                  <a:srgbClr val="000000"/>
                </a:solidFill>
                <a:highlight>
                  <a:srgbClr val="FFFFFF"/>
                </a:highlight>
              </a:rPr>
              <a:t> </a:t>
            </a:r>
            <a:r>
              <a:rPr lang="en-US" b="1">
                <a:solidFill>
                  <a:srgbClr val="323296"/>
                </a:solidFill>
                <a:highlight>
                  <a:srgbClr val="FFFFFF"/>
                </a:highlight>
              </a:rPr>
              <a:t>1</a:t>
            </a:r>
            <a:r>
              <a:rPr lang="en-US" b="1">
                <a:solidFill>
                  <a:srgbClr val="000000"/>
                </a:solidFill>
                <a:highlight>
                  <a:srgbClr val="FFFFFF"/>
                </a:highlight>
              </a:rPr>
              <a:t>) </a:t>
            </a:r>
            <a:r>
              <a:rPr lang="en-US" b="1">
                <a:solidFill>
                  <a:srgbClr val="0096C8"/>
                </a:solidFill>
                <a:highlight>
                  <a:srgbClr val="FFFFFF"/>
                </a:highlight>
              </a:rPr>
              <a:t>then</a:t>
            </a:r>
            <a:r>
              <a:rPr lang="en-US" b="1">
                <a:solidFill>
                  <a:srgbClr val="000000"/>
                </a:solidFill>
                <a:highlight>
                  <a:srgbClr val="FFFFFF"/>
                </a:highlight>
              </a:rPr>
              <a:t> </a:t>
            </a:r>
            <a:r>
              <a:rPr lang="en-US" b="1">
                <a:solidFill>
                  <a:srgbClr val="323296"/>
                </a:solidFill>
                <a:highlight>
                  <a:srgbClr val="FFFFFF"/>
                </a:highlight>
              </a:rPr>
              <a:t>'rounded'</a:t>
            </a:r>
            <a:r>
              <a:rPr lang="en-US" b="1">
                <a:solidFill>
                  <a:srgbClr val="000000"/>
                </a:solidFill>
                <a:highlight>
                  <a:srgbClr val="FFFFFF"/>
                </a:highlight>
              </a:rPr>
              <a:t> </a:t>
            </a:r>
            <a:r>
              <a:rPr lang="en-US" b="1">
                <a:solidFill>
                  <a:srgbClr val="0096C8"/>
                </a:solidFill>
                <a:highlight>
                  <a:srgbClr val="FFFFFF"/>
                </a:highlight>
              </a:rPr>
              <a:t>else</a:t>
            </a:r>
            <a:r>
              <a:rPr lang="en-US" b="1">
                <a:solidFill>
                  <a:srgbClr val="000000"/>
                </a:solidFill>
                <a:highlight>
                  <a:srgbClr val="FFFFFF"/>
                </a:highlight>
              </a:rPr>
              <a:t> </a:t>
            </a:r>
            <a:r>
              <a:rPr lang="en-US" b="1">
                <a:solidFill>
                  <a:srgbClr val="0096C8"/>
                </a:solidFill>
                <a:highlight>
                  <a:srgbClr val="FFFFFF"/>
                </a:highlight>
              </a:rPr>
              <a:t>if</a:t>
            </a:r>
            <a:r>
              <a:rPr lang="en-US" b="1">
                <a:solidFill>
                  <a:srgbClr val="000000"/>
                </a:solidFill>
                <a:highlight>
                  <a:srgbClr val="FFFFFF"/>
                </a:highlight>
              </a:rPr>
              <a:t> (</a:t>
            </a:r>
            <a:r>
              <a:rPr lang="en-US" b="1">
                <a:solidFill>
                  <a:srgbClr val="787800"/>
                </a:solidFill>
                <a:highlight>
                  <a:srgbClr val="FFFFFF"/>
                </a:highlight>
              </a:rPr>
              <a:t>./</a:t>
            </a:r>
            <a:r>
              <a:rPr lang="en-US" b="1">
                <a:solidFill>
                  <a:srgbClr val="0000E6"/>
                </a:solidFill>
                <a:highlight>
                  <a:srgbClr val="FFFFFF"/>
                </a:highlight>
              </a:rPr>
              <a:t>num</a:t>
            </a:r>
            <a:r>
              <a:rPr lang="en-US" b="1">
                <a:solidFill>
                  <a:srgbClr val="000000"/>
                </a:solidFill>
                <a:highlight>
                  <a:srgbClr val="FFFFFF"/>
                </a:highlight>
              </a:rPr>
              <a:t> </a:t>
            </a:r>
            <a:r>
              <a:rPr lang="en-US" b="1">
                <a:solidFill>
                  <a:srgbClr val="787800"/>
                </a:solidFill>
                <a:highlight>
                  <a:srgbClr val="FFFFFF"/>
                </a:highlight>
              </a:rPr>
              <a:t>eq</a:t>
            </a:r>
            <a:r>
              <a:rPr lang="en-US" b="1">
                <a:solidFill>
                  <a:srgbClr val="000000"/>
                </a:solidFill>
                <a:highlight>
                  <a:srgbClr val="FFFFFF"/>
                </a:highlight>
              </a:rPr>
              <a:t> </a:t>
            </a:r>
            <a:r>
              <a:rPr lang="en-US" b="1">
                <a:solidFill>
                  <a:srgbClr val="323296"/>
                </a:solidFill>
                <a:highlight>
                  <a:srgbClr val="FFFFFF"/>
                </a:highlight>
              </a:rPr>
              <a:t>2</a:t>
            </a:r>
            <a:r>
              <a:rPr lang="en-US" b="1">
                <a:solidFill>
                  <a:srgbClr val="000000"/>
                </a:solidFill>
                <a:highlight>
                  <a:srgbClr val="FFFFFF"/>
                </a:highlight>
              </a:rPr>
              <a:t>) </a:t>
            </a:r>
            <a:r>
              <a:rPr lang="en-US" b="1">
                <a:solidFill>
                  <a:srgbClr val="0096C8"/>
                </a:solidFill>
                <a:highlight>
                  <a:srgbClr val="FFFFFF"/>
                </a:highlight>
              </a:rPr>
              <a:t>then</a:t>
            </a:r>
            <a:r>
              <a:rPr lang="en-US" b="1">
                <a:solidFill>
                  <a:srgbClr val="000000"/>
                </a:solidFill>
                <a:highlight>
                  <a:srgbClr val="FFFFFF"/>
                </a:highlight>
              </a:rPr>
              <a:t> </a:t>
            </a:r>
            <a:r>
              <a:rPr lang="en-US" b="1">
                <a:solidFill>
                  <a:srgbClr val="323296"/>
                </a:solidFill>
                <a:highlight>
                  <a:srgbClr val="FFFFFF"/>
                </a:highlight>
              </a:rPr>
              <a:t>'square'</a:t>
            </a:r>
            <a:r>
              <a:rPr lang="en-US" b="1">
                <a:solidFill>
                  <a:srgbClr val="000000"/>
                </a:solidFill>
                <a:highlight>
                  <a:srgbClr val="FFFFFF"/>
                </a:highlight>
              </a:rPr>
              <a:t> </a:t>
            </a:r>
            <a:r>
              <a:rPr lang="en-US" b="1">
                <a:solidFill>
                  <a:srgbClr val="0096C8"/>
                </a:solidFill>
                <a:highlight>
                  <a:srgbClr val="FFFFFF"/>
                </a:highlight>
              </a:rPr>
              <a:t>else</a:t>
            </a:r>
            <a:r>
              <a:rPr lang="en-US" b="1">
                <a:solidFill>
                  <a:srgbClr val="000000"/>
                </a:solidFill>
                <a:highlight>
                  <a:srgbClr val="FFFFFF"/>
                </a:highlight>
              </a:rPr>
              <a:t> </a:t>
            </a:r>
            <a:r>
              <a:rPr lang="en-US" b="1">
                <a:solidFill>
                  <a:srgbClr val="323296"/>
                </a:solidFill>
                <a:highlight>
                  <a:srgbClr val="FFFFFF"/>
                </a:highlight>
              </a:rPr>
              <a:t>'none'</a:t>
            </a:r>
            <a:r>
              <a:rPr lang="en-US" b="1">
                <a:solidFill>
                  <a:srgbClr val="000000"/>
                </a:solidFill>
                <a:highlight>
                  <a:srgbClr val="FFFFFF"/>
                </a:highlight>
              </a:rPr>
              <a:t> </a:t>
            </a:r>
            <a:r>
              <a:rPr lang="en-US" b="1">
                <a:solidFill>
                  <a:srgbClr val="993300"/>
                </a:solidFill>
                <a:highlight>
                  <a:srgbClr val="FFFFFF"/>
                </a:highlight>
              </a:rPr>
              <a:t>}"</a:t>
            </a:r>
          </a:p>
        </p:txBody>
      </p:sp>
      <p:sp>
        <p:nvSpPr>
          <p:cNvPr id="6" name="Content Placeholder 2">
            <a:extLst>
              <a:ext uri="{FF2B5EF4-FFF2-40B4-BE49-F238E27FC236}">
                <a16:creationId xmlns:a16="http://schemas.microsoft.com/office/drawing/2014/main" id="{64DFB296-390B-4D86-B660-982C9858914B}"/>
              </a:ext>
            </a:extLst>
          </p:cNvPr>
          <p:cNvSpPr txBox="1">
            <a:spLocks/>
          </p:cNvSpPr>
          <p:nvPr/>
        </p:nvSpPr>
        <p:spPr>
          <a:xfrm>
            <a:off x="752224" y="2776716"/>
            <a:ext cx="11236720" cy="590203"/>
          </a:xfrm>
          <a:prstGeom prst="rect">
            <a:avLst/>
          </a:prstGeom>
        </p:spPr>
        <p:txBody>
          <a:bodyPr vert="horz" lIns="91440" tIns="45720" rIns="91440" bIns="45720" rtlCol="0">
            <a:noAutofit/>
          </a:bodyPr>
          <a:lstStyle>
            <a:lvl1pPr marL="308269" indent="-308269" algn="l" defTabSz="1216185" rtl="0" eaLnBrk="1" latinLnBrk="0" hangingPunct="1">
              <a:lnSpc>
                <a:spcPct val="90000"/>
              </a:lnSpc>
              <a:spcBef>
                <a:spcPts val="0"/>
              </a:spcBef>
              <a:spcAft>
                <a:spcPts val="798"/>
              </a:spcAft>
              <a:buClr>
                <a:schemeClr val="tx2"/>
              </a:buClr>
              <a:buSzPct val="120000"/>
              <a:buFont typeface="Wingdings" pitchFamily="2" charset="2"/>
              <a:buChar char="§"/>
              <a:defRPr lang="en-US" sz="2400" b="1" kern="1200" dirty="0" smtClean="0">
                <a:solidFill>
                  <a:schemeClr val="tx1"/>
                </a:solidFill>
                <a:latin typeface="Arial" pitchFamily="34" charset="0"/>
                <a:ea typeface="Verdana" pitchFamily="34" charset="0"/>
                <a:cs typeface="Arial" pitchFamily="34" charset="0"/>
              </a:defRPr>
            </a:lvl1pPr>
            <a:lvl2pPr marL="686216" marR="0" indent="-304046" algn="l" defTabSz="1216185" rtl="0" eaLnBrk="1" fontAlgn="auto" latinLnBrk="0" hangingPunct="1">
              <a:lnSpc>
                <a:spcPct val="90000"/>
              </a:lnSpc>
              <a:spcBef>
                <a:spcPts val="0"/>
              </a:spcBef>
              <a:spcAft>
                <a:spcPts val="798"/>
              </a:spcAft>
              <a:buClr>
                <a:schemeClr val="tx2"/>
              </a:buClr>
              <a:buSzTx/>
              <a:buFont typeface="Arial" pitchFamily="34" charset="0"/>
              <a:buChar char="–"/>
              <a:tabLst/>
              <a:defRPr lang="en-US" sz="2400" kern="1200">
                <a:solidFill>
                  <a:schemeClr val="tx1"/>
                </a:solidFill>
                <a:latin typeface="Arial" pitchFamily="34" charset="0"/>
                <a:ea typeface="Verdana" pitchFamily="34" charset="0"/>
                <a:cs typeface="Arial" pitchFamily="34" charset="0"/>
              </a:defRPr>
            </a:lvl2pPr>
            <a:lvl3pPr marL="994485" indent="-308269" algn="l" defTabSz="1216185" rtl="0" eaLnBrk="1" latinLnBrk="0" hangingPunct="1">
              <a:lnSpc>
                <a:spcPct val="90000"/>
              </a:lnSpc>
              <a:spcBef>
                <a:spcPts val="0"/>
              </a:spcBef>
              <a:spcAft>
                <a:spcPts val="798"/>
              </a:spcAft>
              <a:buClr>
                <a:schemeClr val="tx2"/>
              </a:buClr>
              <a:buSzPct val="110000"/>
              <a:buFont typeface="Wingdings" pitchFamily="2" charset="2"/>
              <a:buChar char="§"/>
              <a:defRPr lang="en-US" sz="2000" kern="1200" smtClean="0">
                <a:solidFill>
                  <a:schemeClr val="tx1"/>
                </a:solidFill>
                <a:latin typeface="Arial" pitchFamily="34" charset="0"/>
                <a:ea typeface="Verdana" pitchFamily="34" charset="0"/>
                <a:cs typeface="Arial" pitchFamily="34" charset="0"/>
              </a:defRPr>
            </a:lvl3pPr>
            <a:lvl4pPr marL="1486316" indent="-342900" algn="l" defTabSz="1216185" rtl="0" eaLnBrk="1" latinLnBrk="0" hangingPunct="1">
              <a:lnSpc>
                <a:spcPct val="90000"/>
              </a:lnSpc>
              <a:spcBef>
                <a:spcPts val="0"/>
              </a:spcBef>
              <a:spcAft>
                <a:spcPts val="798"/>
              </a:spcAft>
              <a:buClr>
                <a:schemeClr val="tx2"/>
              </a:buClr>
              <a:buFont typeface="Arial" panose="020B0604020202020204" pitchFamily="34" charset="0"/>
              <a:buChar char="–"/>
              <a:defRPr lang="en-US" sz="2660" b="1" kern="1200" smtClean="0">
                <a:solidFill>
                  <a:schemeClr val="tx1"/>
                </a:solidFill>
                <a:latin typeface="Arial" pitchFamily="34" charset="0"/>
                <a:ea typeface="Verdana" pitchFamily="34" charset="0"/>
                <a:cs typeface="Arial" pitchFamily="34" charset="0"/>
              </a:defRPr>
            </a:lvl4pPr>
            <a:lvl5pPr marL="2057400" indent="-228600" algn="l" defTabSz="1216185" rtl="0" eaLnBrk="1" latinLnBrk="0" hangingPunct="1">
              <a:lnSpc>
                <a:spcPct val="90000"/>
              </a:lnSpc>
              <a:spcBef>
                <a:spcPts val="0"/>
              </a:spcBef>
              <a:spcAft>
                <a:spcPts val="798"/>
              </a:spcAft>
              <a:buClr>
                <a:schemeClr val="tx2"/>
              </a:buClr>
              <a:buFont typeface="Arial" panose="020B0604020202020204" pitchFamily="34" charset="0"/>
              <a:buChar char="•"/>
              <a:defRPr lang="en-US" sz="2660" b="1" kern="1200">
                <a:solidFill>
                  <a:schemeClr val="tx1"/>
                </a:solidFill>
                <a:latin typeface="Arial" pitchFamily="34" charset="0"/>
                <a:ea typeface="Verdana" pitchFamily="34" charset="0"/>
                <a:cs typeface="Arial"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And </a:t>
            </a:r>
            <a:r>
              <a:rPr lang="en-US"/>
              <a:t>change choiceBranchKeys </a:t>
            </a:r>
            <a:r>
              <a:rPr lang="en-US" dirty="0"/>
              <a:t>to "rounded", "square", and "none"</a:t>
            </a:r>
            <a:r>
              <a:rPr lang="en-US"/>
              <a:t>:</a:t>
            </a:r>
          </a:p>
        </p:txBody>
      </p:sp>
      <p:sp>
        <p:nvSpPr>
          <p:cNvPr id="7" name="Rectangle 6">
            <a:extLst>
              <a:ext uri="{FF2B5EF4-FFF2-40B4-BE49-F238E27FC236}">
                <a16:creationId xmlns:a16="http://schemas.microsoft.com/office/drawing/2014/main" id="{51F7321A-3F8F-4EA9-9A55-C264E5B37569}"/>
              </a:ext>
            </a:extLst>
          </p:cNvPr>
          <p:cNvSpPr/>
          <p:nvPr/>
        </p:nvSpPr>
        <p:spPr>
          <a:xfrm>
            <a:off x="936566" y="3545617"/>
            <a:ext cx="6096000" cy="923330"/>
          </a:xfrm>
          <a:prstGeom prst="rect">
            <a:avLst/>
          </a:prstGeom>
        </p:spPr>
        <p:txBody>
          <a:bodyPr>
            <a:spAutoFit/>
          </a:bodyPr>
          <a:lstStyle/>
          <a:p>
            <a:r>
              <a:rPr lang="en-US">
                <a:solidFill>
                  <a:srgbClr val="003296"/>
                </a:solidFill>
                <a:highlight>
                  <a:srgbClr val="FFFFFF"/>
                </a:highlight>
              </a:rPr>
              <a:t>&lt;xs:element</a:t>
            </a:r>
            <a:r>
              <a:rPr lang="en-US">
                <a:solidFill>
                  <a:srgbClr val="F5844C"/>
                </a:solidFill>
                <a:highlight>
                  <a:srgbClr val="FFFFFF"/>
                </a:highlight>
              </a:rPr>
              <a:t> name</a:t>
            </a:r>
            <a:r>
              <a:rPr lang="en-US">
                <a:solidFill>
                  <a:srgbClr val="FF8040"/>
                </a:solidFill>
                <a:highlight>
                  <a:srgbClr val="FFFFFF"/>
                </a:highlight>
              </a:rPr>
              <a:t>=</a:t>
            </a:r>
            <a:r>
              <a:rPr lang="en-US">
                <a:solidFill>
                  <a:srgbClr val="993300"/>
                </a:solidFill>
                <a:highlight>
                  <a:srgbClr val="FFFFFF"/>
                </a:highlight>
              </a:rPr>
              <a:t>"A"</a:t>
            </a:r>
            <a:r>
              <a:rPr lang="en-US">
                <a:solidFill>
                  <a:srgbClr val="F5844C"/>
                </a:solidFill>
                <a:highlight>
                  <a:srgbClr val="FFFFFF"/>
                </a:highlight>
              </a:rPr>
              <a:t> ... </a:t>
            </a:r>
            <a:r>
              <a:rPr lang="en-US">
                <a:solidFill>
                  <a:srgbClr val="000000"/>
                </a:solidFill>
                <a:highlight>
                  <a:srgbClr val="FFFFFF"/>
                </a:highlight>
              </a:rPr>
              <a:t>dfdl:choiceBranchKey</a:t>
            </a:r>
            <a:r>
              <a:rPr lang="en-US">
                <a:solidFill>
                  <a:srgbClr val="FF8040"/>
                </a:solidFill>
                <a:highlight>
                  <a:srgbClr val="FFFFFF"/>
                </a:highlight>
              </a:rPr>
              <a:t>=</a:t>
            </a:r>
            <a:r>
              <a:rPr lang="en-US">
                <a:solidFill>
                  <a:srgbClr val="993300"/>
                </a:solidFill>
                <a:highlight>
                  <a:srgbClr val="FFFFFF"/>
                </a:highlight>
              </a:rPr>
              <a:t>"rounded"</a:t>
            </a:r>
            <a:r>
              <a:rPr lang="en-US">
                <a:solidFill>
                  <a:srgbClr val="F5844C"/>
                </a:solidFill>
                <a:highlight>
                  <a:srgbClr val="FFFFFF"/>
                </a:highlight>
              </a:rPr>
              <a:t> </a:t>
            </a:r>
            <a:r>
              <a:rPr lang="en-US">
                <a:solidFill>
                  <a:srgbClr val="000096"/>
                </a:solidFill>
                <a:highlight>
                  <a:srgbClr val="FFFFFF"/>
                </a:highlight>
              </a:rPr>
              <a:t>/&gt;</a:t>
            </a:r>
            <a:br>
              <a:rPr lang="en-US">
                <a:solidFill>
                  <a:srgbClr val="000000"/>
                </a:solidFill>
                <a:highlight>
                  <a:srgbClr val="FFFFFF"/>
                </a:highlight>
              </a:rPr>
            </a:br>
            <a:r>
              <a:rPr lang="en-US">
                <a:solidFill>
                  <a:srgbClr val="003296"/>
                </a:solidFill>
                <a:highlight>
                  <a:srgbClr val="FFFFFF"/>
                </a:highlight>
              </a:rPr>
              <a:t>&lt;xs:element</a:t>
            </a:r>
            <a:r>
              <a:rPr lang="en-US">
                <a:solidFill>
                  <a:srgbClr val="F5844C"/>
                </a:solidFill>
                <a:highlight>
                  <a:srgbClr val="FFFFFF"/>
                </a:highlight>
              </a:rPr>
              <a:t> name</a:t>
            </a:r>
            <a:r>
              <a:rPr lang="en-US">
                <a:solidFill>
                  <a:srgbClr val="FF8040"/>
                </a:solidFill>
                <a:highlight>
                  <a:srgbClr val="FFFFFF"/>
                </a:highlight>
              </a:rPr>
              <a:t>=</a:t>
            </a:r>
            <a:r>
              <a:rPr lang="en-US">
                <a:solidFill>
                  <a:srgbClr val="993300"/>
                </a:solidFill>
                <a:highlight>
                  <a:srgbClr val="FFFFFF"/>
                </a:highlight>
              </a:rPr>
              <a:t>"B"</a:t>
            </a:r>
            <a:r>
              <a:rPr lang="en-US">
                <a:solidFill>
                  <a:srgbClr val="F5844C"/>
                </a:solidFill>
                <a:highlight>
                  <a:srgbClr val="FFFFFF"/>
                </a:highlight>
              </a:rPr>
              <a:t> ... </a:t>
            </a:r>
            <a:r>
              <a:rPr lang="en-US">
                <a:solidFill>
                  <a:srgbClr val="000000"/>
                </a:solidFill>
                <a:highlight>
                  <a:srgbClr val="FFFFFF"/>
                </a:highlight>
              </a:rPr>
              <a:t>dfdl:choiceBranchKey</a:t>
            </a:r>
            <a:r>
              <a:rPr lang="en-US">
                <a:solidFill>
                  <a:srgbClr val="FF8040"/>
                </a:solidFill>
                <a:highlight>
                  <a:srgbClr val="FFFFFF"/>
                </a:highlight>
              </a:rPr>
              <a:t>=</a:t>
            </a:r>
            <a:r>
              <a:rPr lang="en-US">
                <a:solidFill>
                  <a:srgbClr val="993300"/>
                </a:solidFill>
                <a:highlight>
                  <a:srgbClr val="FFFFFF"/>
                </a:highlight>
              </a:rPr>
              <a:t>"square"</a:t>
            </a:r>
            <a:r>
              <a:rPr lang="en-US">
                <a:solidFill>
                  <a:srgbClr val="F5844C"/>
                </a:solidFill>
                <a:highlight>
                  <a:srgbClr val="FFFFFF"/>
                </a:highlight>
              </a:rPr>
              <a:t> </a:t>
            </a:r>
            <a:r>
              <a:rPr lang="en-US">
                <a:solidFill>
                  <a:srgbClr val="000096"/>
                </a:solidFill>
                <a:highlight>
                  <a:srgbClr val="FFFFFF"/>
                </a:highlight>
              </a:rPr>
              <a:t>/&gt;</a:t>
            </a:r>
            <a:br>
              <a:rPr lang="en-US">
                <a:solidFill>
                  <a:srgbClr val="000000"/>
                </a:solidFill>
                <a:highlight>
                  <a:srgbClr val="FFFFFF"/>
                </a:highlight>
              </a:rPr>
            </a:br>
            <a:r>
              <a:rPr lang="en-US">
                <a:solidFill>
                  <a:srgbClr val="003296"/>
                </a:solidFill>
                <a:highlight>
                  <a:srgbClr val="FFFFFF"/>
                </a:highlight>
              </a:rPr>
              <a:t>&lt;xs:element</a:t>
            </a:r>
            <a:r>
              <a:rPr lang="en-US">
                <a:solidFill>
                  <a:srgbClr val="F5844C"/>
                </a:solidFill>
                <a:highlight>
                  <a:srgbClr val="FFFFFF"/>
                </a:highlight>
              </a:rPr>
              <a:t> name</a:t>
            </a:r>
            <a:r>
              <a:rPr lang="en-US">
                <a:solidFill>
                  <a:srgbClr val="FF8040"/>
                </a:solidFill>
                <a:highlight>
                  <a:srgbClr val="FFFFFF"/>
                </a:highlight>
              </a:rPr>
              <a:t>=</a:t>
            </a:r>
            <a:r>
              <a:rPr lang="en-US">
                <a:solidFill>
                  <a:srgbClr val="993300"/>
                </a:solidFill>
                <a:highlight>
                  <a:srgbClr val="FFFFFF"/>
                </a:highlight>
              </a:rPr>
              <a:t>"C"</a:t>
            </a:r>
            <a:r>
              <a:rPr lang="en-US">
                <a:solidFill>
                  <a:srgbClr val="F5844C"/>
                </a:solidFill>
                <a:highlight>
                  <a:srgbClr val="FFFFFF"/>
                </a:highlight>
              </a:rPr>
              <a:t> ... </a:t>
            </a:r>
            <a:r>
              <a:rPr lang="en-US">
                <a:solidFill>
                  <a:srgbClr val="000000"/>
                </a:solidFill>
                <a:highlight>
                  <a:srgbClr val="FFFFFF"/>
                </a:highlight>
              </a:rPr>
              <a:t>dfdl:choiceBranchKey</a:t>
            </a:r>
            <a:r>
              <a:rPr lang="en-US">
                <a:solidFill>
                  <a:srgbClr val="FF8040"/>
                </a:solidFill>
                <a:highlight>
                  <a:srgbClr val="FFFFFF"/>
                </a:highlight>
              </a:rPr>
              <a:t>=</a:t>
            </a:r>
            <a:r>
              <a:rPr lang="en-US">
                <a:solidFill>
                  <a:srgbClr val="993300"/>
                </a:solidFill>
                <a:highlight>
                  <a:srgbClr val="FFFFFF"/>
                </a:highlight>
              </a:rPr>
              <a:t>"none"</a:t>
            </a:r>
            <a:r>
              <a:rPr lang="en-US">
                <a:solidFill>
                  <a:srgbClr val="F5844C"/>
                </a:solidFill>
                <a:highlight>
                  <a:srgbClr val="FFFFFF"/>
                </a:highlight>
              </a:rPr>
              <a:t> </a:t>
            </a:r>
            <a:r>
              <a:rPr lang="en-US">
                <a:solidFill>
                  <a:srgbClr val="000096"/>
                </a:solidFill>
                <a:highlight>
                  <a:srgbClr val="FFFFFF"/>
                </a:highlight>
              </a:rPr>
              <a:t>/&gt;</a:t>
            </a:r>
          </a:p>
        </p:txBody>
      </p:sp>
    </p:spTree>
    <p:extLst>
      <p:ext uri="{BB962C8B-B14F-4D97-AF65-F5344CB8AC3E}">
        <p14:creationId xmlns:p14="http://schemas.microsoft.com/office/powerpoint/2010/main" val="260220768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58306B-B0BF-417D-826B-20ADCDE3DCF7}"/>
              </a:ext>
            </a:extLst>
          </p:cNvPr>
          <p:cNvSpPr>
            <a:spLocks noGrp="1"/>
          </p:cNvSpPr>
          <p:nvPr>
            <p:ph type="title"/>
          </p:nvPr>
        </p:nvSpPr>
        <p:spPr/>
        <p:txBody>
          <a:bodyPr/>
          <a:lstStyle/>
          <a:p>
            <a:r>
              <a:rPr lang="en-US"/>
              <a:t>inputValueCalc computes a symbolic value from the input … computing the outputValueCalc expression is brutally hard</a:t>
            </a:r>
          </a:p>
        </p:txBody>
      </p:sp>
      <p:sp>
        <p:nvSpPr>
          <p:cNvPr id="5" name="Rectangle 4">
            <a:extLst>
              <a:ext uri="{FF2B5EF4-FFF2-40B4-BE49-F238E27FC236}">
                <a16:creationId xmlns:a16="http://schemas.microsoft.com/office/drawing/2014/main" id="{151DD36F-A9ED-4CB9-AA97-4079873958A6}"/>
              </a:ext>
            </a:extLst>
          </p:cNvPr>
          <p:cNvSpPr/>
          <p:nvPr/>
        </p:nvSpPr>
        <p:spPr>
          <a:xfrm>
            <a:off x="354718" y="1767006"/>
            <a:ext cx="11760179" cy="3323987"/>
          </a:xfrm>
          <a:prstGeom prst="rect">
            <a:avLst/>
          </a:prstGeom>
          <a:ln>
            <a:solidFill>
              <a:schemeClr val="tx1"/>
            </a:solidFill>
          </a:ln>
        </p:spPr>
        <p:txBody>
          <a:bodyPr wrap="square">
            <a:spAutoFit/>
          </a:bodyPr>
          <a:lstStyle/>
          <a:p>
            <a:r>
              <a:rPr lang="en-US" sz="1400">
                <a:solidFill>
                  <a:srgbClr val="003296"/>
                </a:solidFill>
                <a:highlight>
                  <a:srgbClr val="FFFFFF"/>
                </a:highlight>
              </a:rPr>
              <a:t>&lt;xs:sequence</a:t>
            </a:r>
            <a:r>
              <a:rPr lang="en-US" sz="1400">
                <a:solidFill>
                  <a:srgbClr val="F5844C"/>
                </a:solidFill>
                <a:highlight>
                  <a:srgbClr val="FFFFFF"/>
                </a:highlight>
              </a:rPr>
              <a:t> dfdl:hiddenGroupRef</a:t>
            </a:r>
            <a:r>
              <a:rPr lang="en-US" sz="1400">
                <a:solidFill>
                  <a:srgbClr val="FF8040"/>
                </a:solidFill>
                <a:highlight>
                  <a:srgbClr val="FFFFFF"/>
                </a:highlight>
              </a:rPr>
              <a:t>=</a:t>
            </a:r>
            <a:r>
              <a:rPr lang="en-US" sz="1400">
                <a:solidFill>
                  <a:srgbClr val="993300"/>
                </a:solidFill>
                <a:highlight>
                  <a:srgbClr val="FFFFFF"/>
                </a:highlight>
              </a:rPr>
              <a:t>"hidden-radio-frequency-group"</a:t>
            </a:r>
            <a:r>
              <a:rPr lang="en-US" sz="1400">
                <a:solidFill>
                  <a:srgbClr val="F5844C"/>
                </a:solidFill>
                <a:highlight>
                  <a:srgbClr val="FFFFFF"/>
                </a:highlight>
              </a:rPr>
              <a:t> </a:t>
            </a:r>
            <a:r>
              <a:rPr lang="en-US" sz="1400">
                <a:solidFill>
                  <a:srgbClr val="000096"/>
                </a:solidFill>
                <a:highlight>
                  <a:srgbClr val="FFFFFF"/>
                </a:highlight>
              </a:rPr>
              <a:t>/&gt;</a:t>
            </a:r>
            <a:br>
              <a:rPr lang="en-US" sz="1400">
                <a:solidFill>
                  <a:srgbClr val="000000"/>
                </a:solidFill>
                <a:highlight>
                  <a:srgbClr val="FFFFFF"/>
                </a:highlight>
              </a:rPr>
            </a:br>
            <a:r>
              <a:rPr lang="en-US" sz="1400">
                <a:solidFill>
                  <a:srgbClr val="003296"/>
                </a:solidFill>
                <a:highlight>
                  <a:srgbClr val="FFFFFF"/>
                </a:highlight>
              </a:rPr>
              <a:t>&lt;xs:element</a:t>
            </a:r>
            <a:r>
              <a:rPr lang="en-US" sz="1400">
                <a:solidFill>
                  <a:srgbClr val="F5844C"/>
                </a:solidFill>
                <a:highlight>
                  <a:srgbClr val="FFFFFF"/>
                </a:highlight>
              </a:rPr>
              <a:t> name</a:t>
            </a:r>
            <a:r>
              <a:rPr lang="en-US" sz="1400">
                <a:solidFill>
                  <a:srgbClr val="FF8040"/>
                </a:solidFill>
                <a:highlight>
                  <a:srgbClr val="FFFFFF"/>
                </a:highlight>
              </a:rPr>
              <a:t>=</a:t>
            </a:r>
            <a:r>
              <a:rPr lang="en-US" sz="1400">
                <a:solidFill>
                  <a:srgbClr val="993300"/>
                </a:solidFill>
                <a:highlight>
                  <a:srgbClr val="FFFFFF"/>
                </a:highlight>
              </a:rPr>
              <a:t>"Radio-Frequency"</a:t>
            </a:r>
            <a:r>
              <a:rPr lang="en-US" sz="1400">
                <a:solidFill>
                  <a:srgbClr val="F5844C"/>
                </a:solidFill>
                <a:highlight>
                  <a:srgbClr val="FFFFFF"/>
                </a:highlight>
              </a:rPr>
              <a:t> type</a:t>
            </a:r>
            <a:r>
              <a:rPr lang="en-US" sz="1400">
                <a:solidFill>
                  <a:srgbClr val="FF8040"/>
                </a:solidFill>
                <a:highlight>
                  <a:srgbClr val="FFFFFF"/>
                </a:highlight>
              </a:rPr>
              <a:t>=</a:t>
            </a:r>
            <a:r>
              <a:rPr lang="en-US" sz="1400">
                <a:solidFill>
                  <a:srgbClr val="993300"/>
                </a:solidFill>
                <a:highlight>
                  <a:srgbClr val="FFFFFF"/>
                </a:highlight>
              </a:rPr>
              <a:t>"xs:string"</a:t>
            </a:r>
            <a:r>
              <a:rPr lang="en-US" sz="1400">
                <a:solidFill>
                  <a:srgbClr val="F5844C"/>
                </a:solidFill>
                <a:highlight>
                  <a:srgbClr val="FFFFFF"/>
                </a:highlight>
              </a:rPr>
              <a:t> </a:t>
            </a:r>
            <a:r>
              <a:rPr lang="en-US" sz="1400">
                <a:solidFill>
                  <a:srgbClr val="F5844C"/>
                </a:solidFill>
                <a:highlight>
                  <a:srgbClr val="FFFF00"/>
                </a:highlight>
              </a:rPr>
              <a:t>dfdl:inputValueCalc</a:t>
            </a:r>
            <a:r>
              <a:rPr lang="en-US" sz="1400">
                <a:solidFill>
                  <a:srgbClr val="FF8040"/>
                </a:solidFill>
                <a:highlight>
                  <a:srgbClr val="FFFFFF"/>
                </a:highlight>
              </a:rPr>
              <a:t>=</a:t>
            </a:r>
            <a:r>
              <a:rPr lang="en-US" sz="1400">
                <a:solidFill>
                  <a:srgbClr val="993300"/>
                </a:solidFill>
                <a:highlight>
                  <a:srgbClr val="FFFFFF"/>
                </a:highlight>
              </a:rPr>
              <a:t>'{</a:t>
            </a:r>
            <a:br>
              <a:rPr lang="en-US" sz="1400">
                <a:solidFill>
                  <a:srgbClr val="000000"/>
                </a:solidFill>
                <a:highlight>
                  <a:srgbClr val="FFFFFF"/>
                </a:highlight>
              </a:rPr>
            </a:br>
            <a:r>
              <a:rPr lang="en-US" sz="1400">
                <a:solidFill>
                  <a:srgbClr val="993300"/>
                </a:solidFill>
                <a:highlight>
                  <a:srgbClr val="FFFFFF"/>
                </a:highlight>
              </a:rPr>
              <a:t>    if (../HiddenRadio-Frequency eq 0) then "None"</a:t>
            </a:r>
            <a:br>
              <a:rPr lang="en-US" sz="1400">
                <a:solidFill>
                  <a:srgbClr val="000000"/>
                </a:solidFill>
                <a:highlight>
                  <a:srgbClr val="FFFFFF"/>
                </a:highlight>
              </a:rPr>
            </a:br>
            <a:r>
              <a:rPr lang="en-US" sz="1400">
                <a:solidFill>
                  <a:srgbClr val="993300"/>
                </a:solidFill>
                <a:highlight>
                  <a:srgbClr val="FFFFFF"/>
                </a:highlight>
              </a:rPr>
              <a:t>    else if ((../HiddenRadio-Frequency ge 1) and (../HiddenRadio-Frequency le 100)) then fn:floor(200 + (0.05 * (../HiddenRadio-Frequency * 10))) div 10</a:t>
            </a:r>
            <a:br>
              <a:rPr lang="en-US" sz="1400">
                <a:solidFill>
                  <a:srgbClr val="000000"/>
                </a:solidFill>
                <a:highlight>
                  <a:srgbClr val="FFFFFF"/>
                </a:highlight>
              </a:rPr>
            </a:br>
            <a:r>
              <a:rPr lang="en-US" sz="1400">
                <a:solidFill>
                  <a:srgbClr val="993300"/>
                </a:solidFill>
                <a:highlight>
                  <a:srgbClr val="FFFFFF"/>
                </a:highlight>
              </a:rPr>
              <a:t>    else if ((../HiddenRadio-Frequency ge 101) and (../HiddenRadio-Frequency le 200)) then "Illegal"</a:t>
            </a:r>
            <a:br>
              <a:rPr lang="en-US" sz="1400">
                <a:solidFill>
                  <a:srgbClr val="000000"/>
                </a:solidFill>
                <a:highlight>
                  <a:srgbClr val="FFFFFF"/>
                </a:highlight>
              </a:rPr>
            </a:br>
            <a:r>
              <a:rPr lang="en-US" sz="1400">
                <a:solidFill>
                  <a:srgbClr val="993300"/>
                </a:solidFill>
                <a:highlight>
                  <a:srgbClr val="FFFFFF"/>
                </a:highlight>
              </a:rPr>
              <a:t>    else if ((../HiddenRadio-Frequency ge 201) and (../HiddenRadio-Frequency le 300)) then fn:concat("Channel ", (../HiddenRadio-Frequency - 50), " (Group A)")</a:t>
            </a:r>
            <a:br>
              <a:rPr lang="en-US" sz="1400">
                <a:solidFill>
                  <a:srgbClr val="000000"/>
                </a:solidFill>
                <a:highlight>
                  <a:srgbClr val="FFFFFF"/>
                </a:highlight>
              </a:rPr>
            </a:br>
            <a:r>
              <a:rPr lang="en-US" sz="1400">
                <a:solidFill>
                  <a:srgbClr val="993300"/>
                </a:solidFill>
                <a:highlight>
                  <a:srgbClr val="FFFFFF"/>
                </a:highlight>
              </a:rPr>
              <a:t>    else if ((../HiddenRadio-Frequency ge 301) and (../HiddenRadio-Frequency le 400)) then fn:concat("Channel ", (../HiddenRadio-Frequency - 50), " (Group B)")</a:t>
            </a:r>
            <a:br>
              <a:rPr lang="en-US" sz="1400">
                <a:solidFill>
                  <a:srgbClr val="000000"/>
                </a:solidFill>
                <a:highlight>
                  <a:srgbClr val="FFFFFF"/>
                </a:highlight>
              </a:rPr>
            </a:br>
            <a:r>
              <a:rPr lang="en-US" sz="1400">
                <a:solidFill>
                  <a:srgbClr val="993300"/>
                </a:solidFill>
                <a:highlight>
                  <a:srgbClr val="FFFFFF"/>
                </a:highlight>
              </a:rPr>
              <a:t>    else "daf:error()"</a:t>
            </a:r>
            <a:br>
              <a:rPr lang="en-US" sz="1400">
                <a:solidFill>
                  <a:srgbClr val="000000"/>
                </a:solidFill>
                <a:highlight>
                  <a:srgbClr val="FFFFFF"/>
                </a:highlight>
              </a:rPr>
            </a:br>
            <a:r>
              <a:rPr lang="en-US" sz="1400">
                <a:solidFill>
                  <a:srgbClr val="993300"/>
                </a:solidFill>
                <a:highlight>
                  <a:srgbClr val="FFFFFF"/>
                </a:highlight>
              </a:rPr>
              <a:t>    }'</a:t>
            </a:r>
            <a:r>
              <a:rPr lang="en-US" sz="1400">
                <a:solidFill>
                  <a:srgbClr val="F5844C"/>
                </a:solidFill>
                <a:highlight>
                  <a:srgbClr val="FFFFFF"/>
                </a:highlight>
              </a:rPr>
              <a:t> </a:t>
            </a:r>
            <a:r>
              <a:rPr lang="en-US" sz="1400">
                <a:solidFill>
                  <a:srgbClr val="000096"/>
                </a:solidFill>
                <a:highlight>
                  <a:srgbClr val="FFFFFF"/>
                </a:highlight>
              </a:rPr>
              <a:t>/&gt;</a:t>
            </a:r>
            <a:br>
              <a:rPr lang="en-US" sz="1400">
                <a:solidFill>
                  <a:srgbClr val="000000"/>
                </a:solidFill>
                <a:highlight>
                  <a:srgbClr val="FFFFFF"/>
                </a:highlight>
              </a:rPr>
            </a:br>
            <a:r>
              <a:rPr lang="en-US" sz="1400">
                <a:solidFill>
                  <a:srgbClr val="000000"/>
                </a:solidFill>
                <a:highlight>
                  <a:srgbClr val="FFFFFF"/>
                </a:highlight>
              </a:rPr>
              <a:t>...</a:t>
            </a:r>
            <a:br>
              <a:rPr lang="en-US" sz="1400">
                <a:solidFill>
                  <a:srgbClr val="000000"/>
                </a:solidFill>
                <a:highlight>
                  <a:srgbClr val="FFFFFF"/>
                </a:highlight>
              </a:rPr>
            </a:br>
            <a:r>
              <a:rPr lang="en-US" sz="1400">
                <a:solidFill>
                  <a:srgbClr val="003296"/>
                </a:solidFill>
                <a:highlight>
                  <a:srgbClr val="FFFFFF"/>
                </a:highlight>
              </a:rPr>
              <a:t>&lt;xs:group</a:t>
            </a:r>
            <a:r>
              <a:rPr lang="en-US" sz="1400">
                <a:solidFill>
                  <a:srgbClr val="F5844C"/>
                </a:solidFill>
                <a:highlight>
                  <a:srgbClr val="FFFFFF"/>
                </a:highlight>
              </a:rPr>
              <a:t> name</a:t>
            </a:r>
            <a:r>
              <a:rPr lang="en-US" sz="1400">
                <a:solidFill>
                  <a:srgbClr val="FF8040"/>
                </a:solidFill>
                <a:highlight>
                  <a:srgbClr val="FFFFFF"/>
                </a:highlight>
              </a:rPr>
              <a:t>=</a:t>
            </a:r>
            <a:r>
              <a:rPr lang="en-US" sz="1400">
                <a:solidFill>
                  <a:srgbClr val="993300"/>
                </a:solidFill>
                <a:highlight>
                  <a:srgbClr val="FFFFFF"/>
                </a:highlight>
              </a:rPr>
              <a:t>"hidden-radio-frequency-group"</a:t>
            </a:r>
            <a:r>
              <a:rPr lang="en-US" sz="1400">
                <a:solidFill>
                  <a:srgbClr val="000096"/>
                </a:solidFill>
                <a:highlight>
                  <a:srgbClr val="FFFFFF"/>
                </a:highlight>
              </a:rPr>
              <a:t>&gt;</a:t>
            </a:r>
            <a:br>
              <a:rPr lang="en-US" sz="1400">
                <a:solidFill>
                  <a:srgbClr val="000000"/>
                </a:solidFill>
                <a:highlight>
                  <a:srgbClr val="FFFFFF"/>
                </a:highlight>
              </a:rPr>
            </a:br>
            <a:r>
              <a:rPr lang="en-US" sz="1400">
                <a:solidFill>
                  <a:srgbClr val="000000"/>
                </a:solidFill>
                <a:highlight>
                  <a:srgbClr val="FFFFFF"/>
                </a:highlight>
              </a:rPr>
              <a:t>    </a:t>
            </a:r>
            <a:r>
              <a:rPr lang="en-US" sz="1400">
                <a:solidFill>
                  <a:srgbClr val="003296"/>
                </a:solidFill>
                <a:highlight>
                  <a:srgbClr val="FFFFFF"/>
                </a:highlight>
              </a:rPr>
              <a:t>&lt;xs:sequence&gt;</a:t>
            </a:r>
            <a:br>
              <a:rPr lang="en-US" sz="1400">
                <a:solidFill>
                  <a:srgbClr val="000000"/>
                </a:solidFill>
                <a:highlight>
                  <a:srgbClr val="FFFFFF"/>
                </a:highlight>
              </a:rPr>
            </a:br>
            <a:r>
              <a:rPr lang="en-US" sz="1400">
                <a:solidFill>
                  <a:srgbClr val="000000"/>
                </a:solidFill>
                <a:highlight>
                  <a:srgbClr val="FFFFFF"/>
                </a:highlight>
              </a:rPr>
              <a:t>        </a:t>
            </a:r>
            <a:r>
              <a:rPr lang="en-US" sz="1400">
                <a:solidFill>
                  <a:srgbClr val="003296"/>
                </a:solidFill>
                <a:highlight>
                  <a:srgbClr val="FFFFFF"/>
                </a:highlight>
              </a:rPr>
              <a:t>&lt;xs:element</a:t>
            </a:r>
            <a:r>
              <a:rPr lang="en-US" sz="1400">
                <a:solidFill>
                  <a:srgbClr val="F5844C"/>
                </a:solidFill>
                <a:highlight>
                  <a:srgbClr val="FFFFFF"/>
                </a:highlight>
              </a:rPr>
              <a:t> name</a:t>
            </a:r>
            <a:r>
              <a:rPr lang="en-US" sz="1400">
                <a:solidFill>
                  <a:srgbClr val="FF8040"/>
                </a:solidFill>
                <a:highlight>
                  <a:srgbClr val="FFFFFF"/>
                </a:highlight>
              </a:rPr>
              <a:t>=</a:t>
            </a:r>
            <a:r>
              <a:rPr lang="en-US" sz="1400">
                <a:solidFill>
                  <a:srgbClr val="993300"/>
                </a:solidFill>
                <a:highlight>
                  <a:srgbClr val="FFFFFF"/>
                </a:highlight>
              </a:rPr>
              <a:t>"HiddenRadio-Frequency"</a:t>
            </a:r>
            <a:r>
              <a:rPr lang="en-US" sz="1400">
                <a:solidFill>
                  <a:srgbClr val="F5844C"/>
                </a:solidFill>
                <a:highlight>
                  <a:srgbClr val="FFFFFF"/>
                </a:highlight>
              </a:rPr>
              <a:t> type</a:t>
            </a:r>
            <a:r>
              <a:rPr lang="en-US" sz="1400">
                <a:solidFill>
                  <a:srgbClr val="FF8040"/>
                </a:solidFill>
                <a:highlight>
                  <a:srgbClr val="FFFFFF"/>
                </a:highlight>
              </a:rPr>
              <a:t>=</a:t>
            </a:r>
            <a:r>
              <a:rPr lang="en-US" sz="1400">
                <a:solidFill>
                  <a:srgbClr val="993300"/>
                </a:solidFill>
                <a:highlight>
                  <a:srgbClr val="FFFFFF"/>
                </a:highlight>
              </a:rPr>
              <a:t>"unsignedint8"</a:t>
            </a:r>
            <a:r>
              <a:rPr lang="en-US" sz="1400">
                <a:solidFill>
                  <a:srgbClr val="F5844C"/>
                </a:solidFill>
                <a:highlight>
                  <a:srgbClr val="FFFFFF"/>
                </a:highlight>
              </a:rPr>
              <a:t> </a:t>
            </a:r>
            <a:r>
              <a:rPr lang="en-US" sz="1400">
                <a:solidFill>
                  <a:srgbClr val="F5844C"/>
                </a:solidFill>
                <a:highlight>
                  <a:srgbClr val="FFFF00"/>
                </a:highlight>
              </a:rPr>
              <a:t>dfdl:outputValueCalc</a:t>
            </a:r>
            <a:r>
              <a:rPr lang="en-US" sz="1400">
                <a:solidFill>
                  <a:srgbClr val="FF8040"/>
                </a:solidFill>
                <a:highlight>
                  <a:srgbClr val="FFFFFF"/>
                </a:highlight>
              </a:rPr>
              <a:t>=</a:t>
            </a:r>
            <a:r>
              <a:rPr lang="en-US" sz="1400">
                <a:solidFill>
                  <a:srgbClr val="993300"/>
                </a:solidFill>
                <a:highlight>
                  <a:srgbClr val="FFFFFF"/>
                </a:highlight>
              </a:rPr>
              <a:t>"{ ____ }"</a:t>
            </a:r>
            <a:r>
              <a:rPr lang="en-US" sz="1400">
                <a:solidFill>
                  <a:srgbClr val="F5844C"/>
                </a:solidFill>
                <a:highlight>
                  <a:srgbClr val="FFFFFF"/>
                </a:highlight>
              </a:rPr>
              <a:t> </a:t>
            </a:r>
            <a:r>
              <a:rPr lang="en-US" sz="1400">
                <a:solidFill>
                  <a:srgbClr val="000096"/>
                </a:solidFill>
                <a:highlight>
                  <a:srgbClr val="FFFFFF"/>
                </a:highlight>
              </a:rPr>
              <a:t>/&gt;</a:t>
            </a:r>
            <a:br>
              <a:rPr lang="en-US" sz="1400">
                <a:solidFill>
                  <a:srgbClr val="000000"/>
                </a:solidFill>
                <a:highlight>
                  <a:srgbClr val="FFFFFF"/>
                </a:highlight>
              </a:rPr>
            </a:br>
            <a:r>
              <a:rPr lang="en-US" sz="1400">
                <a:solidFill>
                  <a:srgbClr val="000000"/>
                </a:solidFill>
                <a:highlight>
                  <a:srgbClr val="FFFFFF"/>
                </a:highlight>
              </a:rPr>
              <a:t>    </a:t>
            </a:r>
            <a:r>
              <a:rPr lang="en-US" sz="1400">
                <a:solidFill>
                  <a:srgbClr val="003296"/>
                </a:solidFill>
                <a:highlight>
                  <a:srgbClr val="FFFFFF"/>
                </a:highlight>
              </a:rPr>
              <a:t>&lt;/xs:sequence&gt;</a:t>
            </a:r>
            <a:br>
              <a:rPr lang="en-US" sz="1400">
                <a:solidFill>
                  <a:srgbClr val="000000"/>
                </a:solidFill>
                <a:highlight>
                  <a:srgbClr val="FFFFFF"/>
                </a:highlight>
              </a:rPr>
            </a:br>
            <a:r>
              <a:rPr lang="en-US" sz="1400">
                <a:solidFill>
                  <a:srgbClr val="003296"/>
                </a:solidFill>
                <a:highlight>
                  <a:srgbClr val="FFFFFF"/>
                </a:highlight>
              </a:rPr>
              <a:t>&lt;/xs:group&gt;</a:t>
            </a:r>
          </a:p>
        </p:txBody>
      </p:sp>
      <p:cxnSp>
        <p:nvCxnSpPr>
          <p:cNvPr id="7" name="Straight Arrow Connector 6">
            <a:extLst>
              <a:ext uri="{FF2B5EF4-FFF2-40B4-BE49-F238E27FC236}">
                <a16:creationId xmlns:a16="http://schemas.microsoft.com/office/drawing/2014/main" id="{91C1EE11-B92F-462A-AA69-3EFF5F81DA95}"/>
              </a:ext>
            </a:extLst>
          </p:cNvPr>
          <p:cNvCxnSpPr/>
          <p:nvPr/>
        </p:nvCxnSpPr>
        <p:spPr>
          <a:xfrm flipV="1">
            <a:off x="7625166" y="4680488"/>
            <a:ext cx="0" cy="836909"/>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8" name="TextBox 7">
            <a:extLst>
              <a:ext uri="{FF2B5EF4-FFF2-40B4-BE49-F238E27FC236}">
                <a16:creationId xmlns:a16="http://schemas.microsoft.com/office/drawing/2014/main" id="{146F1F95-C59A-44EA-824C-A67BD9298164}"/>
              </a:ext>
            </a:extLst>
          </p:cNvPr>
          <p:cNvSpPr txBox="1"/>
          <p:nvPr/>
        </p:nvSpPr>
        <p:spPr>
          <a:xfrm>
            <a:off x="7173541" y="5482594"/>
            <a:ext cx="3366124" cy="1200329"/>
          </a:xfrm>
          <a:prstGeom prst="rect">
            <a:avLst/>
          </a:prstGeom>
          <a:solidFill>
            <a:srgbClr val="FFFF00"/>
          </a:solidFill>
        </p:spPr>
        <p:txBody>
          <a:bodyPr wrap="square" rtlCol="0">
            <a:spAutoFit/>
          </a:bodyPr>
          <a:lstStyle/>
          <a:p>
            <a:r>
              <a:rPr lang="en-US"/>
              <a:t>How to determine the radio frequency from the value of the &lt;Radio-Frequency&gt; element? Not impossible, but brutally hard.</a:t>
            </a:r>
          </a:p>
        </p:txBody>
      </p:sp>
    </p:spTree>
    <p:extLst>
      <p:ext uri="{BB962C8B-B14F-4D97-AF65-F5344CB8AC3E}">
        <p14:creationId xmlns:p14="http://schemas.microsoft.com/office/powerpoint/2010/main" val="2616012098"/>
      </p:ext>
    </p:extLst>
  </p:cSld>
  <p:clrMapOvr>
    <a:masterClrMapping/>
  </p:clrMapOvr>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F561435E-B93B-45C8-A7B6-95863AADCF20}"/>
              </a:ext>
            </a:extLst>
          </p:cNvPr>
          <p:cNvSpPr>
            <a:spLocks noGrp="1"/>
          </p:cNvSpPr>
          <p:nvPr>
            <p:ph type="title"/>
          </p:nvPr>
        </p:nvSpPr>
        <p:spPr/>
        <p:txBody>
          <a:bodyPr/>
          <a:lstStyle/>
          <a:p>
            <a:r>
              <a:rPr lang="en-US"/>
              <a:t>Here’s the DFDL schema</a:t>
            </a:r>
          </a:p>
        </p:txBody>
      </p:sp>
      <p:sp>
        <p:nvSpPr>
          <p:cNvPr id="4" name="Footer Placeholder 3">
            <a:extLst>
              <a:ext uri="{FF2B5EF4-FFF2-40B4-BE49-F238E27FC236}">
                <a16:creationId xmlns:a16="http://schemas.microsoft.com/office/drawing/2014/main" id="{CB98BAD0-0962-4144-8B50-FDFC1907ECB4}"/>
              </a:ext>
            </a:extLst>
          </p:cNvPr>
          <p:cNvSpPr>
            <a:spLocks noGrp="1"/>
          </p:cNvSpPr>
          <p:nvPr>
            <p:ph type="ftr" sz="quarter" idx="11"/>
          </p:nvPr>
        </p:nvSpPr>
        <p:spPr/>
        <p:txBody>
          <a:bodyPr/>
          <a:lstStyle/>
          <a:p>
            <a:r>
              <a:rPr lang="en-US" altLang="en-US">
                <a:solidFill>
                  <a:schemeClr val="tx1">
                    <a:lumMod val="50000"/>
                    <a:lumOff val="50000"/>
                  </a:schemeClr>
                </a:solidFill>
                <a:latin typeface="Arial" pitchFamily="34" charset="0"/>
                <a:cs typeface="Arial" pitchFamily="34" charset="0"/>
              </a:rPr>
              <a:t>© 2019 The MITRE Corporation. All rights reserved.</a:t>
            </a:r>
            <a:endParaRPr lang="en-US">
              <a:solidFill>
                <a:schemeClr val="tx1">
                  <a:lumMod val="50000"/>
                  <a:lumOff val="50000"/>
                </a:schemeClr>
              </a:solidFill>
              <a:latin typeface="Arial" pitchFamily="34" charset="0"/>
              <a:cs typeface="Arial" pitchFamily="34" charset="0"/>
            </a:endParaRPr>
          </a:p>
        </p:txBody>
      </p:sp>
      <p:sp>
        <p:nvSpPr>
          <p:cNvPr id="7" name="Rectangle 6">
            <a:extLst>
              <a:ext uri="{FF2B5EF4-FFF2-40B4-BE49-F238E27FC236}">
                <a16:creationId xmlns:a16="http://schemas.microsoft.com/office/drawing/2014/main" id="{88781CB1-EA53-45A7-9B52-F61866C9E698}"/>
              </a:ext>
            </a:extLst>
          </p:cNvPr>
          <p:cNvSpPr/>
          <p:nvPr/>
        </p:nvSpPr>
        <p:spPr>
          <a:xfrm>
            <a:off x="443998" y="1787618"/>
            <a:ext cx="11304003" cy="3046988"/>
          </a:xfrm>
          <a:prstGeom prst="rect">
            <a:avLst/>
          </a:prstGeom>
          <a:ln>
            <a:solidFill>
              <a:schemeClr val="tx1"/>
            </a:solidFill>
          </a:ln>
        </p:spPr>
        <p:txBody>
          <a:bodyPr wrap="square">
            <a:spAutoFit/>
          </a:bodyPr>
          <a:lstStyle/>
          <a:p>
            <a:r>
              <a:rPr lang="en-US" sz="1600">
                <a:solidFill>
                  <a:srgbClr val="003296"/>
                </a:solidFill>
                <a:highlight>
                  <a:srgbClr val="FFFFFF"/>
                </a:highlight>
              </a:rPr>
              <a:t>&lt;xs:element</a:t>
            </a:r>
            <a:r>
              <a:rPr lang="en-US" sz="1600">
                <a:solidFill>
                  <a:srgbClr val="F5844C"/>
                </a:solidFill>
                <a:highlight>
                  <a:srgbClr val="FFFFFF"/>
                </a:highlight>
              </a:rPr>
              <a:t> name</a:t>
            </a:r>
            <a:r>
              <a:rPr lang="en-US" sz="1600">
                <a:solidFill>
                  <a:srgbClr val="FF8040"/>
                </a:solidFill>
                <a:highlight>
                  <a:srgbClr val="FFFFFF"/>
                </a:highlight>
              </a:rPr>
              <a:t>=</a:t>
            </a:r>
            <a:r>
              <a:rPr lang="en-US" sz="1600">
                <a:solidFill>
                  <a:srgbClr val="993300"/>
                </a:solidFill>
                <a:highlight>
                  <a:srgbClr val="FFFFFF"/>
                </a:highlight>
              </a:rPr>
              <a:t>"input"</a:t>
            </a:r>
            <a:r>
              <a:rPr lang="en-US" sz="1600">
                <a:solidFill>
                  <a:srgbClr val="000096"/>
                </a:solidFill>
                <a:highlight>
                  <a:srgbClr val="FFFFFF"/>
                </a:highlight>
              </a:rPr>
              <a:t>&gt;</a:t>
            </a:r>
            <a:br>
              <a:rPr lang="en-US" sz="1600">
                <a:solidFill>
                  <a:srgbClr val="000000"/>
                </a:solidFill>
                <a:highlight>
                  <a:srgbClr val="FFFFFF"/>
                </a:highlight>
              </a:rPr>
            </a:br>
            <a:r>
              <a:rPr lang="en-US" sz="1600">
                <a:solidFill>
                  <a:srgbClr val="000000"/>
                </a:solidFill>
                <a:highlight>
                  <a:srgbClr val="FFFFFF"/>
                </a:highlight>
              </a:rPr>
              <a:t>    </a:t>
            </a:r>
            <a:r>
              <a:rPr lang="en-US" sz="1600">
                <a:solidFill>
                  <a:srgbClr val="003296"/>
                </a:solidFill>
                <a:highlight>
                  <a:srgbClr val="FFFFFF"/>
                </a:highlight>
              </a:rPr>
              <a:t>&lt;xs:complexType&gt;</a:t>
            </a:r>
            <a:br>
              <a:rPr lang="en-US" sz="1600">
                <a:solidFill>
                  <a:srgbClr val="000000"/>
                </a:solidFill>
                <a:highlight>
                  <a:srgbClr val="FFFFFF"/>
                </a:highlight>
              </a:rPr>
            </a:br>
            <a:r>
              <a:rPr lang="en-US" sz="1600">
                <a:solidFill>
                  <a:srgbClr val="000000"/>
                </a:solidFill>
                <a:highlight>
                  <a:srgbClr val="FFFFFF"/>
                </a:highlight>
              </a:rPr>
              <a:t>        </a:t>
            </a:r>
            <a:r>
              <a:rPr lang="en-US" sz="1600">
                <a:solidFill>
                  <a:srgbClr val="003296"/>
                </a:solidFill>
                <a:highlight>
                  <a:srgbClr val="FFFFFF"/>
                </a:highlight>
              </a:rPr>
              <a:t>&lt;xs:sequence</a:t>
            </a:r>
            <a:r>
              <a:rPr lang="en-US" sz="1600">
                <a:solidFill>
                  <a:srgbClr val="F5844C"/>
                </a:solidFill>
                <a:highlight>
                  <a:srgbClr val="FFFFFF"/>
                </a:highlight>
              </a:rPr>
              <a:t> dfdl:separator</a:t>
            </a:r>
            <a:r>
              <a:rPr lang="en-US" sz="1600">
                <a:solidFill>
                  <a:srgbClr val="FF8040"/>
                </a:solidFill>
                <a:highlight>
                  <a:srgbClr val="FFFFFF"/>
                </a:highlight>
              </a:rPr>
              <a:t>=</a:t>
            </a:r>
            <a:r>
              <a:rPr lang="en-US" sz="1600">
                <a:solidFill>
                  <a:srgbClr val="993300"/>
                </a:solidFill>
                <a:highlight>
                  <a:srgbClr val="FFFFFF"/>
                </a:highlight>
              </a:rPr>
              <a:t>"%NL;"</a:t>
            </a:r>
            <a:r>
              <a:rPr lang="en-US" sz="1600">
                <a:solidFill>
                  <a:srgbClr val="F5844C"/>
                </a:solidFill>
                <a:highlight>
                  <a:srgbClr val="FFFFFF"/>
                </a:highlight>
              </a:rPr>
              <a:t> dfdl:separatorPosition</a:t>
            </a:r>
            <a:r>
              <a:rPr lang="en-US" sz="1600">
                <a:solidFill>
                  <a:srgbClr val="FF8040"/>
                </a:solidFill>
                <a:highlight>
                  <a:srgbClr val="FFFFFF"/>
                </a:highlight>
              </a:rPr>
              <a:t>=</a:t>
            </a:r>
            <a:r>
              <a:rPr lang="en-US" sz="1600">
                <a:solidFill>
                  <a:srgbClr val="993300"/>
                </a:solidFill>
                <a:highlight>
                  <a:srgbClr val="FFFFFF"/>
                </a:highlight>
              </a:rPr>
              <a:t>"infix"</a:t>
            </a:r>
            <a:r>
              <a:rPr lang="en-US" sz="1600">
                <a:solidFill>
                  <a:srgbClr val="000096"/>
                </a:solidFill>
                <a:highlight>
                  <a:srgbClr val="FFFFFF"/>
                </a:highlight>
              </a:rPr>
              <a:t>&gt;</a:t>
            </a:r>
            <a:br>
              <a:rPr lang="en-US" sz="1600">
                <a:solidFill>
                  <a:srgbClr val="000000"/>
                </a:solidFill>
                <a:highlight>
                  <a:srgbClr val="FFFFFF"/>
                </a:highlight>
              </a:rPr>
            </a:br>
            <a:r>
              <a:rPr lang="en-US" sz="1600">
                <a:solidFill>
                  <a:srgbClr val="000000"/>
                </a:solidFill>
                <a:highlight>
                  <a:srgbClr val="FFFFFF"/>
                </a:highlight>
              </a:rPr>
              <a:t>            </a:t>
            </a:r>
            <a:r>
              <a:rPr lang="en-US" sz="1600">
                <a:solidFill>
                  <a:srgbClr val="003296"/>
                </a:solidFill>
                <a:highlight>
                  <a:srgbClr val="FFFFFF"/>
                </a:highlight>
              </a:rPr>
              <a:t>&lt;xs:element</a:t>
            </a:r>
            <a:r>
              <a:rPr lang="en-US" sz="1600">
                <a:solidFill>
                  <a:srgbClr val="F5844C"/>
                </a:solidFill>
                <a:highlight>
                  <a:srgbClr val="FFFFFF"/>
                </a:highlight>
              </a:rPr>
              <a:t> name</a:t>
            </a:r>
            <a:r>
              <a:rPr lang="en-US" sz="1600">
                <a:solidFill>
                  <a:srgbClr val="FF8040"/>
                </a:solidFill>
                <a:highlight>
                  <a:srgbClr val="FFFFFF"/>
                </a:highlight>
              </a:rPr>
              <a:t>=</a:t>
            </a:r>
            <a:r>
              <a:rPr lang="en-US" sz="1600">
                <a:solidFill>
                  <a:srgbClr val="993300"/>
                </a:solidFill>
                <a:highlight>
                  <a:srgbClr val="FFFFFF"/>
                </a:highlight>
              </a:rPr>
              <a:t>"num"</a:t>
            </a:r>
            <a:r>
              <a:rPr lang="en-US" sz="1600">
                <a:solidFill>
                  <a:srgbClr val="F5844C"/>
                </a:solidFill>
                <a:highlight>
                  <a:srgbClr val="FFFFFF"/>
                </a:highlight>
              </a:rPr>
              <a:t> type</a:t>
            </a:r>
            <a:r>
              <a:rPr lang="en-US" sz="1600">
                <a:solidFill>
                  <a:srgbClr val="FF8040"/>
                </a:solidFill>
                <a:highlight>
                  <a:srgbClr val="FFFFFF"/>
                </a:highlight>
              </a:rPr>
              <a:t>=</a:t>
            </a:r>
            <a:r>
              <a:rPr lang="en-US" sz="1600">
                <a:solidFill>
                  <a:srgbClr val="993300"/>
                </a:solidFill>
                <a:highlight>
                  <a:srgbClr val="FFFFFF"/>
                </a:highlight>
              </a:rPr>
              <a:t>"xs:integer"</a:t>
            </a:r>
            <a:r>
              <a:rPr lang="en-US" sz="1600">
                <a:solidFill>
                  <a:srgbClr val="F5844C"/>
                </a:solidFill>
                <a:highlight>
                  <a:srgbClr val="FFFFFF"/>
                </a:highlight>
              </a:rPr>
              <a:t> </a:t>
            </a:r>
            <a:r>
              <a:rPr lang="en-US" sz="1600">
                <a:solidFill>
                  <a:srgbClr val="000096"/>
                </a:solidFill>
                <a:highlight>
                  <a:srgbClr val="FFFFFF"/>
                </a:highlight>
              </a:rPr>
              <a:t>/&gt;</a:t>
            </a:r>
            <a:br>
              <a:rPr lang="en-US" sz="1600">
                <a:solidFill>
                  <a:srgbClr val="000000"/>
                </a:solidFill>
                <a:highlight>
                  <a:srgbClr val="FFFFFF"/>
                </a:highlight>
              </a:rPr>
            </a:br>
            <a:r>
              <a:rPr lang="en-US" sz="1600">
                <a:solidFill>
                  <a:srgbClr val="000000"/>
                </a:solidFill>
                <a:highlight>
                  <a:srgbClr val="FFFFFF"/>
                </a:highlight>
              </a:rPr>
              <a:t>            </a:t>
            </a:r>
            <a:r>
              <a:rPr lang="en-US" sz="1600">
                <a:solidFill>
                  <a:srgbClr val="003296"/>
                </a:solidFill>
                <a:highlight>
                  <a:srgbClr val="FFFFFF"/>
                </a:highlight>
              </a:rPr>
              <a:t>&lt;xs:choice</a:t>
            </a:r>
            <a:r>
              <a:rPr lang="en-US" sz="1600">
                <a:solidFill>
                  <a:srgbClr val="F5844C"/>
                </a:solidFill>
                <a:highlight>
                  <a:srgbClr val="FFFFFF"/>
                </a:highlight>
              </a:rPr>
              <a:t> dfdl:choiceDispatchKey</a:t>
            </a:r>
            <a:r>
              <a:rPr lang="en-US" sz="1600">
                <a:solidFill>
                  <a:srgbClr val="FF8040"/>
                </a:solidFill>
                <a:highlight>
                  <a:srgbClr val="FFFFFF"/>
                </a:highlight>
              </a:rPr>
              <a:t>=</a:t>
            </a:r>
            <a:r>
              <a:rPr lang="en-US" sz="1600">
                <a:solidFill>
                  <a:srgbClr val="993300"/>
                </a:solidFill>
                <a:highlight>
                  <a:srgbClr val="FFFFFF"/>
                </a:highlight>
              </a:rPr>
              <a:t>"{</a:t>
            </a:r>
            <a:r>
              <a:rPr lang="en-US" sz="1600">
                <a:solidFill>
                  <a:srgbClr val="000000"/>
                </a:solidFill>
                <a:highlight>
                  <a:srgbClr val="FFFFFF"/>
                </a:highlight>
              </a:rPr>
              <a:t> </a:t>
            </a:r>
            <a:r>
              <a:rPr lang="en-US" sz="1600" b="1">
                <a:solidFill>
                  <a:srgbClr val="0096C8"/>
                </a:solidFill>
                <a:highlight>
                  <a:srgbClr val="FFFFFF"/>
                </a:highlight>
              </a:rPr>
              <a:t>if</a:t>
            </a:r>
            <a:r>
              <a:rPr lang="en-US" sz="1600" b="1">
                <a:solidFill>
                  <a:srgbClr val="000000"/>
                </a:solidFill>
                <a:highlight>
                  <a:srgbClr val="FFFFFF"/>
                </a:highlight>
              </a:rPr>
              <a:t> (</a:t>
            </a:r>
            <a:r>
              <a:rPr lang="en-US" sz="1600" b="1">
                <a:solidFill>
                  <a:srgbClr val="787800"/>
                </a:solidFill>
                <a:highlight>
                  <a:srgbClr val="FFFFFF"/>
                </a:highlight>
              </a:rPr>
              <a:t>./</a:t>
            </a:r>
            <a:r>
              <a:rPr lang="en-US" sz="1600" b="1">
                <a:solidFill>
                  <a:srgbClr val="0000E6"/>
                </a:solidFill>
                <a:highlight>
                  <a:srgbClr val="FFFFFF"/>
                </a:highlight>
              </a:rPr>
              <a:t>num</a:t>
            </a:r>
            <a:r>
              <a:rPr lang="en-US" sz="1600" b="1">
                <a:solidFill>
                  <a:srgbClr val="000000"/>
                </a:solidFill>
                <a:highlight>
                  <a:srgbClr val="FFFFFF"/>
                </a:highlight>
              </a:rPr>
              <a:t> </a:t>
            </a:r>
            <a:r>
              <a:rPr lang="en-US" sz="1600" b="1">
                <a:solidFill>
                  <a:srgbClr val="787800"/>
                </a:solidFill>
                <a:highlight>
                  <a:srgbClr val="FFFFFF"/>
                </a:highlight>
              </a:rPr>
              <a:t>eq</a:t>
            </a:r>
            <a:r>
              <a:rPr lang="en-US" sz="1600" b="1">
                <a:solidFill>
                  <a:srgbClr val="000000"/>
                </a:solidFill>
                <a:highlight>
                  <a:srgbClr val="FFFFFF"/>
                </a:highlight>
              </a:rPr>
              <a:t> </a:t>
            </a:r>
            <a:r>
              <a:rPr lang="en-US" sz="1600" b="1">
                <a:solidFill>
                  <a:srgbClr val="323296"/>
                </a:solidFill>
                <a:highlight>
                  <a:srgbClr val="FFFFFF"/>
                </a:highlight>
              </a:rPr>
              <a:t>1</a:t>
            </a:r>
            <a:r>
              <a:rPr lang="en-US" sz="1600" b="1">
                <a:solidFill>
                  <a:srgbClr val="000000"/>
                </a:solidFill>
                <a:highlight>
                  <a:srgbClr val="FFFFFF"/>
                </a:highlight>
              </a:rPr>
              <a:t>) </a:t>
            </a:r>
            <a:r>
              <a:rPr lang="en-US" sz="1600" b="1">
                <a:solidFill>
                  <a:srgbClr val="0096C8"/>
                </a:solidFill>
                <a:highlight>
                  <a:srgbClr val="FFFFFF"/>
                </a:highlight>
              </a:rPr>
              <a:t>then</a:t>
            </a:r>
            <a:r>
              <a:rPr lang="en-US" sz="1600" b="1">
                <a:solidFill>
                  <a:srgbClr val="000000"/>
                </a:solidFill>
                <a:highlight>
                  <a:srgbClr val="FFFFFF"/>
                </a:highlight>
              </a:rPr>
              <a:t> </a:t>
            </a:r>
            <a:r>
              <a:rPr lang="en-US" sz="1600" b="1">
                <a:solidFill>
                  <a:srgbClr val="323296"/>
                </a:solidFill>
                <a:highlight>
                  <a:srgbClr val="FFFFFF"/>
                </a:highlight>
              </a:rPr>
              <a:t>'rounded'</a:t>
            </a:r>
            <a:r>
              <a:rPr lang="en-US" sz="1600" b="1">
                <a:solidFill>
                  <a:srgbClr val="000000"/>
                </a:solidFill>
                <a:highlight>
                  <a:srgbClr val="FFFFFF"/>
                </a:highlight>
              </a:rPr>
              <a:t> </a:t>
            </a:r>
            <a:r>
              <a:rPr lang="en-US" sz="1600" b="1">
                <a:solidFill>
                  <a:srgbClr val="0096C8"/>
                </a:solidFill>
                <a:highlight>
                  <a:srgbClr val="FFFFFF"/>
                </a:highlight>
              </a:rPr>
              <a:t>else</a:t>
            </a:r>
            <a:r>
              <a:rPr lang="en-US" sz="1600" b="1">
                <a:solidFill>
                  <a:srgbClr val="000000"/>
                </a:solidFill>
                <a:highlight>
                  <a:srgbClr val="FFFFFF"/>
                </a:highlight>
              </a:rPr>
              <a:t> </a:t>
            </a:r>
            <a:r>
              <a:rPr lang="en-US" sz="1600" b="1">
                <a:solidFill>
                  <a:srgbClr val="0096C8"/>
                </a:solidFill>
                <a:highlight>
                  <a:srgbClr val="FFFFFF"/>
                </a:highlight>
              </a:rPr>
              <a:t>if</a:t>
            </a:r>
            <a:r>
              <a:rPr lang="en-US" sz="1600" b="1">
                <a:solidFill>
                  <a:srgbClr val="000000"/>
                </a:solidFill>
                <a:highlight>
                  <a:srgbClr val="FFFFFF"/>
                </a:highlight>
              </a:rPr>
              <a:t> (</a:t>
            </a:r>
            <a:r>
              <a:rPr lang="en-US" sz="1600" b="1">
                <a:solidFill>
                  <a:srgbClr val="787800"/>
                </a:solidFill>
                <a:highlight>
                  <a:srgbClr val="FFFFFF"/>
                </a:highlight>
              </a:rPr>
              <a:t>./</a:t>
            </a:r>
            <a:r>
              <a:rPr lang="en-US" sz="1600" b="1">
                <a:solidFill>
                  <a:srgbClr val="0000E6"/>
                </a:solidFill>
                <a:highlight>
                  <a:srgbClr val="FFFFFF"/>
                </a:highlight>
              </a:rPr>
              <a:t>num</a:t>
            </a:r>
            <a:r>
              <a:rPr lang="en-US" sz="1600" b="1">
                <a:solidFill>
                  <a:srgbClr val="000000"/>
                </a:solidFill>
                <a:highlight>
                  <a:srgbClr val="FFFFFF"/>
                </a:highlight>
              </a:rPr>
              <a:t> </a:t>
            </a:r>
            <a:r>
              <a:rPr lang="en-US" sz="1600" b="1">
                <a:solidFill>
                  <a:srgbClr val="787800"/>
                </a:solidFill>
                <a:highlight>
                  <a:srgbClr val="FFFFFF"/>
                </a:highlight>
              </a:rPr>
              <a:t>eq</a:t>
            </a:r>
            <a:r>
              <a:rPr lang="en-US" sz="1600" b="1">
                <a:solidFill>
                  <a:srgbClr val="000000"/>
                </a:solidFill>
                <a:highlight>
                  <a:srgbClr val="FFFFFF"/>
                </a:highlight>
              </a:rPr>
              <a:t> </a:t>
            </a:r>
            <a:r>
              <a:rPr lang="en-US" sz="1600" b="1">
                <a:solidFill>
                  <a:srgbClr val="323296"/>
                </a:solidFill>
                <a:highlight>
                  <a:srgbClr val="FFFFFF"/>
                </a:highlight>
              </a:rPr>
              <a:t>2</a:t>
            </a:r>
            <a:r>
              <a:rPr lang="en-US" sz="1600" b="1">
                <a:solidFill>
                  <a:srgbClr val="000000"/>
                </a:solidFill>
                <a:highlight>
                  <a:srgbClr val="FFFFFF"/>
                </a:highlight>
              </a:rPr>
              <a:t>) </a:t>
            </a:r>
            <a:r>
              <a:rPr lang="en-US" sz="1600" b="1">
                <a:solidFill>
                  <a:srgbClr val="0096C8"/>
                </a:solidFill>
                <a:highlight>
                  <a:srgbClr val="FFFFFF"/>
                </a:highlight>
              </a:rPr>
              <a:t>then</a:t>
            </a:r>
            <a:r>
              <a:rPr lang="en-US" sz="1600" b="1">
                <a:solidFill>
                  <a:srgbClr val="000000"/>
                </a:solidFill>
                <a:highlight>
                  <a:srgbClr val="FFFFFF"/>
                </a:highlight>
              </a:rPr>
              <a:t> </a:t>
            </a:r>
            <a:r>
              <a:rPr lang="en-US" sz="1600" b="1">
                <a:solidFill>
                  <a:srgbClr val="323296"/>
                </a:solidFill>
                <a:highlight>
                  <a:srgbClr val="FFFFFF"/>
                </a:highlight>
              </a:rPr>
              <a:t>'square'</a:t>
            </a:r>
            <a:r>
              <a:rPr lang="en-US" sz="1600" b="1">
                <a:solidFill>
                  <a:srgbClr val="000000"/>
                </a:solidFill>
                <a:highlight>
                  <a:srgbClr val="FFFFFF"/>
                </a:highlight>
              </a:rPr>
              <a:t> </a:t>
            </a:r>
            <a:r>
              <a:rPr lang="en-US" sz="1600" b="1">
                <a:solidFill>
                  <a:srgbClr val="0096C8"/>
                </a:solidFill>
                <a:highlight>
                  <a:srgbClr val="FFFFFF"/>
                </a:highlight>
              </a:rPr>
              <a:t>else</a:t>
            </a:r>
            <a:r>
              <a:rPr lang="en-US" sz="1600" b="1">
                <a:solidFill>
                  <a:srgbClr val="000000"/>
                </a:solidFill>
                <a:highlight>
                  <a:srgbClr val="FFFFFF"/>
                </a:highlight>
              </a:rPr>
              <a:t> </a:t>
            </a:r>
            <a:r>
              <a:rPr lang="en-US" sz="1600" b="1">
                <a:solidFill>
                  <a:srgbClr val="323296"/>
                </a:solidFill>
                <a:highlight>
                  <a:srgbClr val="FFFFFF"/>
                </a:highlight>
              </a:rPr>
              <a:t>'none'</a:t>
            </a:r>
            <a:r>
              <a:rPr lang="en-US" sz="1600" b="1">
                <a:solidFill>
                  <a:srgbClr val="000000"/>
                </a:solidFill>
                <a:highlight>
                  <a:srgbClr val="FFFFFF"/>
                </a:highlight>
              </a:rPr>
              <a:t> </a:t>
            </a:r>
            <a:r>
              <a:rPr lang="en-US" sz="1600" b="1">
                <a:solidFill>
                  <a:srgbClr val="993300"/>
                </a:solidFill>
                <a:highlight>
                  <a:srgbClr val="FFFFFF"/>
                </a:highlight>
              </a:rPr>
              <a:t>}"</a:t>
            </a:r>
            <a:r>
              <a:rPr lang="en-US" sz="1600" b="1">
                <a:solidFill>
                  <a:srgbClr val="000096"/>
                </a:solidFill>
                <a:highlight>
                  <a:srgbClr val="FFFFFF"/>
                </a:highlight>
              </a:rPr>
              <a:t>&gt;</a:t>
            </a:r>
            <a:br>
              <a:rPr lang="en-US" sz="1600" b="1">
                <a:solidFill>
                  <a:srgbClr val="000000"/>
                </a:solidFill>
                <a:highlight>
                  <a:srgbClr val="FFFFFF"/>
                </a:highlight>
              </a:rPr>
            </a:br>
            <a:r>
              <a:rPr lang="en-US" sz="1600" b="1">
                <a:solidFill>
                  <a:srgbClr val="000000"/>
                </a:solidFill>
                <a:highlight>
                  <a:srgbClr val="FFFFFF"/>
                </a:highlight>
              </a:rPr>
              <a:t>                </a:t>
            </a:r>
            <a:r>
              <a:rPr lang="en-US" sz="1600" b="1">
                <a:solidFill>
                  <a:srgbClr val="003296"/>
                </a:solidFill>
                <a:highlight>
                  <a:srgbClr val="FFFFFF"/>
                </a:highlight>
              </a:rPr>
              <a:t>&lt;xs:element</a:t>
            </a:r>
            <a:r>
              <a:rPr lang="en-US" sz="1600" b="1">
                <a:solidFill>
                  <a:srgbClr val="F5844C"/>
                </a:solidFill>
                <a:highlight>
                  <a:srgbClr val="FFFFFF"/>
                </a:highlight>
              </a:rPr>
              <a:t> name</a:t>
            </a:r>
            <a:r>
              <a:rPr lang="en-US" sz="1600" b="1">
                <a:solidFill>
                  <a:srgbClr val="FF8040"/>
                </a:solidFill>
                <a:highlight>
                  <a:srgbClr val="FFFFFF"/>
                </a:highlight>
              </a:rPr>
              <a:t>=</a:t>
            </a:r>
            <a:r>
              <a:rPr lang="en-US" sz="1600" b="1">
                <a:solidFill>
                  <a:srgbClr val="993300"/>
                </a:solidFill>
                <a:highlight>
                  <a:srgbClr val="FFFFFF"/>
                </a:highlight>
              </a:rPr>
              <a:t>"A"</a:t>
            </a:r>
            <a:r>
              <a:rPr lang="en-US" sz="1600" b="1">
                <a:solidFill>
                  <a:srgbClr val="F5844C"/>
                </a:solidFill>
                <a:highlight>
                  <a:srgbClr val="FFFFFF"/>
                </a:highlight>
              </a:rPr>
              <a:t> type</a:t>
            </a:r>
            <a:r>
              <a:rPr lang="en-US" sz="1600" b="1">
                <a:solidFill>
                  <a:srgbClr val="FF8040"/>
                </a:solidFill>
                <a:highlight>
                  <a:srgbClr val="FFFFFF"/>
                </a:highlight>
              </a:rPr>
              <a:t>=</a:t>
            </a:r>
            <a:r>
              <a:rPr lang="en-US" sz="1600" b="1">
                <a:solidFill>
                  <a:srgbClr val="993300"/>
                </a:solidFill>
                <a:highlight>
                  <a:srgbClr val="FFFFFF"/>
                </a:highlight>
              </a:rPr>
              <a:t>"xs:string"</a:t>
            </a:r>
            <a:r>
              <a:rPr lang="en-US" sz="1600" b="1">
                <a:solidFill>
                  <a:srgbClr val="F5844C"/>
                </a:solidFill>
                <a:highlight>
                  <a:srgbClr val="FFFFFF"/>
                </a:highlight>
              </a:rPr>
              <a:t> dfdl:initiator</a:t>
            </a:r>
            <a:r>
              <a:rPr lang="en-US" sz="1600" b="1">
                <a:solidFill>
                  <a:srgbClr val="FF8040"/>
                </a:solidFill>
                <a:highlight>
                  <a:srgbClr val="FFFFFF"/>
                </a:highlight>
              </a:rPr>
              <a:t>=</a:t>
            </a:r>
            <a:r>
              <a:rPr lang="en-US" sz="1600" b="1">
                <a:solidFill>
                  <a:srgbClr val="993300"/>
                </a:solidFill>
                <a:highlight>
                  <a:srgbClr val="FFFFFF"/>
                </a:highlight>
              </a:rPr>
              <a:t>"("</a:t>
            </a:r>
            <a:r>
              <a:rPr lang="en-US" sz="1600" b="1">
                <a:solidFill>
                  <a:srgbClr val="F5844C"/>
                </a:solidFill>
                <a:highlight>
                  <a:srgbClr val="FFFFFF"/>
                </a:highlight>
              </a:rPr>
              <a:t> dfdl:terminator</a:t>
            </a:r>
            <a:r>
              <a:rPr lang="en-US" sz="1600" b="1">
                <a:solidFill>
                  <a:srgbClr val="FF8040"/>
                </a:solidFill>
                <a:highlight>
                  <a:srgbClr val="FFFFFF"/>
                </a:highlight>
              </a:rPr>
              <a:t>=</a:t>
            </a:r>
            <a:r>
              <a:rPr lang="en-US" sz="1600" b="1">
                <a:solidFill>
                  <a:srgbClr val="993300"/>
                </a:solidFill>
                <a:highlight>
                  <a:srgbClr val="FFFFFF"/>
                </a:highlight>
              </a:rPr>
              <a:t>")"</a:t>
            </a:r>
            <a:r>
              <a:rPr lang="en-US" sz="1600" b="1">
                <a:solidFill>
                  <a:srgbClr val="F5844C"/>
                </a:solidFill>
                <a:highlight>
                  <a:srgbClr val="FFFFFF"/>
                </a:highlight>
              </a:rPr>
              <a:t> dfdl:choiceBranchKey</a:t>
            </a:r>
            <a:r>
              <a:rPr lang="en-US" sz="1600" b="1">
                <a:solidFill>
                  <a:srgbClr val="FF8040"/>
                </a:solidFill>
                <a:highlight>
                  <a:srgbClr val="FFFFFF"/>
                </a:highlight>
              </a:rPr>
              <a:t>=</a:t>
            </a:r>
            <a:r>
              <a:rPr lang="en-US" sz="1600" b="1">
                <a:solidFill>
                  <a:srgbClr val="993300"/>
                </a:solidFill>
                <a:highlight>
                  <a:srgbClr val="FFFFFF"/>
                </a:highlight>
              </a:rPr>
              <a:t>"rounded"</a:t>
            </a:r>
            <a:r>
              <a:rPr lang="en-US" sz="1600" b="1">
                <a:solidFill>
                  <a:srgbClr val="F5844C"/>
                </a:solidFill>
                <a:highlight>
                  <a:srgbClr val="FFFFFF"/>
                </a:highlight>
              </a:rPr>
              <a:t> </a:t>
            </a:r>
            <a:r>
              <a:rPr lang="en-US" sz="1600" b="1">
                <a:solidFill>
                  <a:srgbClr val="000096"/>
                </a:solidFill>
                <a:highlight>
                  <a:srgbClr val="FFFFFF"/>
                </a:highlight>
              </a:rPr>
              <a:t>/&gt;</a:t>
            </a:r>
            <a:br>
              <a:rPr lang="en-US" sz="1600" b="1">
                <a:solidFill>
                  <a:srgbClr val="000000"/>
                </a:solidFill>
                <a:highlight>
                  <a:srgbClr val="FFFFFF"/>
                </a:highlight>
              </a:rPr>
            </a:br>
            <a:r>
              <a:rPr lang="en-US" sz="1600" b="1">
                <a:solidFill>
                  <a:srgbClr val="000000"/>
                </a:solidFill>
                <a:highlight>
                  <a:srgbClr val="FFFFFF"/>
                </a:highlight>
              </a:rPr>
              <a:t>                </a:t>
            </a:r>
            <a:r>
              <a:rPr lang="en-US" sz="1600" b="1">
                <a:solidFill>
                  <a:srgbClr val="003296"/>
                </a:solidFill>
                <a:highlight>
                  <a:srgbClr val="FFFFFF"/>
                </a:highlight>
              </a:rPr>
              <a:t>&lt;xs:element</a:t>
            </a:r>
            <a:r>
              <a:rPr lang="en-US" sz="1600" b="1">
                <a:solidFill>
                  <a:srgbClr val="F5844C"/>
                </a:solidFill>
                <a:highlight>
                  <a:srgbClr val="FFFFFF"/>
                </a:highlight>
              </a:rPr>
              <a:t> name</a:t>
            </a:r>
            <a:r>
              <a:rPr lang="en-US" sz="1600" b="1">
                <a:solidFill>
                  <a:srgbClr val="FF8040"/>
                </a:solidFill>
                <a:highlight>
                  <a:srgbClr val="FFFFFF"/>
                </a:highlight>
              </a:rPr>
              <a:t>=</a:t>
            </a:r>
            <a:r>
              <a:rPr lang="en-US" sz="1600" b="1">
                <a:solidFill>
                  <a:srgbClr val="993300"/>
                </a:solidFill>
                <a:highlight>
                  <a:srgbClr val="FFFFFF"/>
                </a:highlight>
              </a:rPr>
              <a:t>"B"</a:t>
            </a:r>
            <a:r>
              <a:rPr lang="en-US" sz="1600" b="1">
                <a:solidFill>
                  <a:srgbClr val="F5844C"/>
                </a:solidFill>
                <a:highlight>
                  <a:srgbClr val="FFFFFF"/>
                </a:highlight>
              </a:rPr>
              <a:t> type</a:t>
            </a:r>
            <a:r>
              <a:rPr lang="en-US" sz="1600" b="1">
                <a:solidFill>
                  <a:srgbClr val="FF8040"/>
                </a:solidFill>
                <a:highlight>
                  <a:srgbClr val="FFFFFF"/>
                </a:highlight>
              </a:rPr>
              <a:t>=</a:t>
            </a:r>
            <a:r>
              <a:rPr lang="en-US" sz="1600" b="1">
                <a:solidFill>
                  <a:srgbClr val="993300"/>
                </a:solidFill>
                <a:highlight>
                  <a:srgbClr val="FFFFFF"/>
                </a:highlight>
              </a:rPr>
              <a:t>"xs:string"</a:t>
            </a:r>
            <a:r>
              <a:rPr lang="en-US" sz="1600" b="1">
                <a:solidFill>
                  <a:srgbClr val="F5844C"/>
                </a:solidFill>
                <a:highlight>
                  <a:srgbClr val="FFFFFF"/>
                </a:highlight>
              </a:rPr>
              <a:t>  dfdl:initiator</a:t>
            </a:r>
            <a:r>
              <a:rPr lang="en-US" sz="1600" b="1">
                <a:solidFill>
                  <a:srgbClr val="FF8040"/>
                </a:solidFill>
                <a:highlight>
                  <a:srgbClr val="FFFFFF"/>
                </a:highlight>
              </a:rPr>
              <a:t>=</a:t>
            </a:r>
            <a:r>
              <a:rPr lang="en-US" sz="1600" b="1">
                <a:solidFill>
                  <a:srgbClr val="993300"/>
                </a:solidFill>
                <a:highlight>
                  <a:srgbClr val="FFFFFF"/>
                </a:highlight>
              </a:rPr>
              <a:t>"["</a:t>
            </a:r>
            <a:r>
              <a:rPr lang="en-US" sz="1600" b="1">
                <a:solidFill>
                  <a:srgbClr val="F5844C"/>
                </a:solidFill>
                <a:highlight>
                  <a:srgbClr val="FFFFFF"/>
                </a:highlight>
              </a:rPr>
              <a:t> dfdl:terminator</a:t>
            </a:r>
            <a:r>
              <a:rPr lang="en-US" sz="1600" b="1">
                <a:solidFill>
                  <a:srgbClr val="FF8040"/>
                </a:solidFill>
                <a:highlight>
                  <a:srgbClr val="FFFFFF"/>
                </a:highlight>
              </a:rPr>
              <a:t>=</a:t>
            </a:r>
            <a:r>
              <a:rPr lang="en-US" sz="1600" b="1">
                <a:solidFill>
                  <a:srgbClr val="993300"/>
                </a:solidFill>
                <a:highlight>
                  <a:srgbClr val="FFFFFF"/>
                </a:highlight>
              </a:rPr>
              <a:t>"]"</a:t>
            </a:r>
            <a:r>
              <a:rPr lang="en-US" sz="1600" b="1">
                <a:solidFill>
                  <a:srgbClr val="F5844C"/>
                </a:solidFill>
                <a:highlight>
                  <a:srgbClr val="FFFFFF"/>
                </a:highlight>
              </a:rPr>
              <a:t> dfdl:choiceBranchKey</a:t>
            </a:r>
            <a:r>
              <a:rPr lang="en-US" sz="1600" b="1">
                <a:solidFill>
                  <a:srgbClr val="FF8040"/>
                </a:solidFill>
                <a:highlight>
                  <a:srgbClr val="FFFFFF"/>
                </a:highlight>
              </a:rPr>
              <a:t>=</a:t>
            </a:r>
            <a:r>
              <a:rPr lang="en-US" sz="1600" b="1">
                <a:solidFill>
                  <a:srgbClr val="993300"/>
                </a:solidFill>
                <a:highlight>
                  <a:srgbClr val="FFFFFF"/>
                </a:highlight>
              </a:rPr>
              <a:t>"square"</a:t>
            </a:r>
            <a:r>
              <a:rPr lang="en-US" sz="1600" b="1">
                <a:solidFill>
                  <a:srgbClr val="F5844C"/>
                </a:solidFill>
                <a:highlight>
                  <a:srgbClr val="FFFFFF"/>
                </a:highlight>
              </a:rPr>
              <a:t> </a:t>
            </a:r>
            <a:r>
              <a:rPr lang="en-US" sz="1600" b="1">
                <a:solidFill>
                  <a:srgbClr val="000096"/>
                </a:solidFill>
                <a:highlight>
                  <a:srgbClr val="FFFFFF"/>
                </a:highlight>
              </a:rPr>
              <a:t>/&gt;</a:t>
            </a:r>
            <a:br>
              <a:rPr lang="en-US" sz="1600" b="1">
                <a:solidFill>
                  <a:srgbClr val="000000"/>
                </a:solidFill>
                <a:highlight>
                  <a:srgbClr val="FFFFFF"/>
                </a:highlight>
              </a:rPr>
            </a:br>
            <a:r>
              <a:rPr lang="en-US" sz="1600" b="1">
                <a:solidFill>
                  <a:srgbClr val="000000"/>
                </a:solidFill>
                <a:highlight>
                  <a:srgbClr val="FFFFFF"/>
                </a:highlight>
              </a:rPr>
              <a:t>                </a:t>
            </a:r>
            <a:r>
              <a:rPr lang="en-US" sz="1600" b="1">
                <a:solidFill>
                  <a:srgbClr val="003296"/>
                </a:solidFill>
                <a:highlight>
                  <a:srgbClr val="FFFFFF"/>
                </a:highlight>
              </a:rPr>
              <a:t>&lt;xs:element</a:t>
            </a:r>
            <a:r>
              <a:rPr lang="en-US" sz="1600" b="1">
                <a:solidFill>
                  <a:srgbClr val="F5844C"/>
                </a:solidFill>
                <a:highlight>
                  <a:srgbClr val="FFFFFF"/>
                </a:highlight>
              </a:rPr>
              <a:t> name</a:t>
            </a:r>
            <a:r>
              <a:rPr lang="en-US" sz="1600" b="1">
                <a:solidFill>
                  <a:srgbClr val="FF8040"/>
                </a:solidFill>
                <a:highlight>
                  <a:srgbClr val="FFFFFF"/>
                </a:highlight>
              </a:rPr>
              <a:t>=</a:t>
            </a:r>
            <a:r>
              <a:rPr lang="en-US" sz="1600" b="1">
                <a:solidFill>
                  <a:srgbClr val="993300"/>
                </a:solidFill>
                <a:highlight>
                  <a:srgbClr val="FFFFFF"/>
                </a:highlight>
              </a:rPr>
              <a:t>"C"</a:t>
            </a:r>
            <a:r>
              <a:rPr lang="en-US" sz="1600" b="1">
                <a:solidFill>
                  <a:srgbClr val="F5844C"/>
                </a:solidFill>
                <a:highlight>
                  <a:srgbClr val="FFFFFF"/>
                </a:highlight>
              </a:rPr>
              <a:t> type</a:t>
            </a:r>
            <a:r>
              <a:rPr lang="en-US" sz="1600" b="1">
                <a:solidFill>
                  <a:srgbClr val="FF8040"/>
                </a:solidFill>
                <a:highlight>
                  <a:srgbClr val="FFFFFF"/>
                </a:highlight>
              </a:rPr>
              <a:t>=</a:t>
            </a:r>
            <a:r>
              <a:rPr lang="en-US" sz="1600" b="1">
                <a:solidFill>
                  <a:srgbClr val="993300"/>
                </a:solidFill>
                <a:highlight>
                  <a:srgbClr val="FFFFFF"/>
                </a:highlight>
              </a:rPr>
              <a:t>"xs:string"</a:t>
            </a:r>
            <a:r>
              <a:rPr lang="en-US" sz="1600" b="1">
                <a:solidFill>
                  <a:srgbClr val="F5844C"/>
                </a:solidFill>
                <a:highlight>
                  <a:srgbClr val="FFFFFF"/>
                </a:highlight>
              </a:rPr>
              <a:t>  dfdl:initiator</a:t>
            </a:r>
            <a:r>
              <a:rPr lang="en-US" sz="1600" b="1">
                <a:solidFill>
                  <a:srgbClr val="FF8040"/>
                </a:solidFill>
                <a:highlight>
                  <a:srgbClr val="FFFFFF"/>
                </a:highlight>
              </a:rPr>
              <a:t>=</a:t>
            </a:r>
            <a:r>
              <a:rPr lang="en-US" sz="1600" b="1">
                <a:solidFill>
                  <a:srgbClr val="993300"/>
                </a:solidFill>
                <a:highlight>
                  <a:srgbClr val="FFFFFF"/>
                </a:highlight>
              </a:rPr>
              <a:t>"%WSP*;"</a:t>
            </a:r>
            <a:r>
              <a:rPr lang="en-US" sz="1600" b="1">
                <a:solidFill>
                  <a:srgbClr val="F5844C"/>
                </a:solidFill>
                <a:highlight>
                  <a:srgbClr val="FFFFFF"/>
                </a:highlight>
              </a:rPr>
              <a:t> dfdl:terminator</a:t>
            </a:r>
            <a:r>
              <a:rPr lang="en-US" sz="1600" b="1">
                <a:solidFill>
                  <a:srgbClr val="FF8040"/>
                </a:solidFill>
                <a:highlight>
                  <a:srgbClr val="FFFFFF"/>
                </a:highlight>
              </a:rPr>
              <a:t>=</a:t>
            </a:r>
            <a:r>
              <a:rPr lang="en-US" sz="1600" b="1">
                <a:solidFill>
                  <a:srgbClr val="993300"/>
                </a:solidFill>
                <a:highlight>
                  <a:srgbClr val="FFFFFF"/>
                </a:highlight>
              </a:rPr>
              <a:t>"%NL;"</a:t>
            </a:r>
            <a:r>
              <a:rPr lang="en-US" sz="1600" b="1">
                <a:solidFill>
                  <a:srgbClr val="F5844C"/>
                </a:solidFill>
                <a:highlight>
                  <a:srgbClr val="FFFFFF"/>
                </a:highlight>
              </a:rPr>
              <a:t> dfdl:choiceBranchKey</a:t>
            </a:r>
            <a:r>
              <a:rPr lang="en-US" sz="1600" b="1">
                <a:solidFill>
                  <a:srgbClr val="FF8040"/>
                </a:solidFill>
                <a:highlight>
                  <a:srgbClr val="FFFFFF"/>
                </a:highlight>
              </a:rPr>
              <a:t>=</a:t>
            </a:r>
            <a:r>
              <a:rPr lang="en-US" sz="1600" b="1">
                <a:solidFill>
                  <a:srgbClr val="993300"/>
                </a:solidFill>
                <a:highlight>
                  <a:srgbClr val="FFFFFF"/>
                </a:highlight>
              </a:rPr>
              <a:t>"none"</a:t>
            </a:r>
            <a:r>
              <a:rPr lang="en-US" sz="1600" b="1">
                <a:solidFill>
                  <a:srgbClr val="F5844C"/>
                </a:solidFill>
                <a:highlight>
                  <a:srgbClr val="FFFFFF"/>
                </a:highlight>
              </a:rPr>
              <a:t> </a:t>
            </a:r>
            <a:r>
              <a:rPr lang="en-US" sz="1600" b="1">
                <a:solidFill>
                  <a:srgbClr val="000096"/>
                </a:solidFill>
                <a:highlight>
                  <a:srgbClr val="FFFFFF"/>
                </a:highlight>
              </a:rPr>
              <a:t>/&gt;</a:t>
            </a:r>
            <a:br>
              <a:rPr lang="en-US" sz="1600" b="1">
                <a:solidFill>
                  <a:srgbClr val="000000"/>
                </a:solidFill>
                <a:highlight>
                  <a:srgbClr val="FFFFFF"/>
                </a:highlight>
              </a:rPr>
            </a:br>
            <a:r>
              <a:rPr lang="en-US" sz="1600" b="1">
                <a:solidFill>
                  <a:srgbClr val="000000"/>
                </a:solidFill>
                <a:highlight>
                  <a:srgbClr val="FFFFFF"/>
                </a:highlight>
              </a:rPr>
              <a:t>            </a:t>
            </a:r>
            <a:r>
              <a:rPr lang="en-US" sz="1600" b="1">
                <a:solidFill>
                  <a:srgbClr val="003296"/>
                </a:solidFill>
                <a:highlight>
                  <a:srgbClr val="FFFFFF"/>
                </a:highlight>
              </a:rPr>
              <a:t>&lt;/xs:choice&gt;</a:t>
            </a:r>
            <a:br>
              <a:rPr lang="en-US" sz="1600" b="1">
                <a:solidFill>
                  <a:srgbClr val="000000"/>
                </a:solidFill>
                <a:highlight>
                  <a:srgbClr val="FFFFFF"/>
                </a:highlight>
              </a:rPr>
            </a:br>
            <a:r>
              <a:rPr lang="en-US" sz="1600" b="1">
                <a:solidFill>
                  <a:srgbClr val="000000"/>
                </a:solidFill>
                <a:highlight>
                  <a:srgbClr val="FFFFFF"/>
                </a:highlight>
              </a:rPr>
              <a:t>        </a:t>
            </a:r>
            <a:r>
              <a:rPr lang="en-US" sz="1600" b="1">
                <a:solidFill>
                  <a:srgbClr val="003296"/>
                </a:solidFill>
                <a:highlight>
                  <a:srgbClr val="FFFFFF"/>
                </a:highlight>
              </a:rPr>
              <a:t>&lt;/xs:sequence&gt;</a:t>
            </a:r>
            <a:br>
              <a:rPr lang="en-US" sz="1600" b="1">
                <a:solidFill>
                  <a:srgbClr val="000000"/>
                </a:solidFill>
                <a:highlight>
                  <a:srgbClr val="FFFFFF"/>
                </a:highlight>
              </a:rPr>
            </a:br>
            <a:r>
              <a:rPr lang="en-US" sz="1600" b="1">
                <a:solidFill>
                  <a:srgbClr val="000000"/>
                </a:solidFill>
                <a:highlight>
                  <a:srgbClr val="FFFFFF"/>
                </a:highlight>
              </a:rPr>
              <a:t>    </a:t>
            </a:r>
            <a:r>
              <a:rPr lang="en-US" sz="1600" b="1">
                <a:solidFill>
                  <a:srgbClr val="003296"/>
                </a:solidFill>
                <a:highlight>
                  <a:srgbClr val="FFFFFF"/>
                </a:highlight>
              </a:rPr>
              <a:t>&lt;/xs:complexType&gt;</a:t>
            </a:r>
            <a:br>
              <a:rPr lang="en-US" sz="1600" b="1">
                <a:solidFill>
                  <a:srgbClr val="000000"/>
                </a:solidFill>
                <a:highlight>
                  <a:srgbClr val="FFFFFF"/>
                </a:highlight>
              </a:rPr>
            </a:br>
            <a:r>
              <a:rPr lang="en-US" sz="1600" b="1">
                <a:solidFill>
                  <a:srgbClr val="003296"/>
                </a:solidFill>
                <a:highlight>
                  <a:srgbClr val="FFFFFF"/>
                </a:highlight>
              </a:rPr>
              <a:t>&lt;/xs:element&gt;</a:t>
            </a:r>
          </a:p>
        </p:txBody>
      </p:sp>
    </p:spTree>
    <p:extLst>
      <p:ext uri="{BB962C8B-B14F-4D97-AF65-F5344CB8AC3E}">
        <p14:creationId xmlns:p14="http://schemas.microsoft.com/office/powerpoint/2010/main" val="217291575"/>
      </p:ext>
    </p:extLst>
  </p:cSld>
  <p:clrMapOvr>
    <a:masterClrMapping/>
  </p:clrMapOvr>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extBox 17">
            <a:extLst>
              <a:ext uri="{FF2B5EF4-FFF2-40B4-BE49-F238E27FC236}">
                <a16:creationId xmlns:a16="http://schemas.microsoft.com/office/drawing/2014/main" id="{A3AB0D1F-55BD-4337-9244-4B28947CA434}"/>
              </a:ext>
            </a:extLst>
          </p:cNvPr>
          <p:cNvSpPr txBox="1"/>
          <p:nvPr/>
        </p:nvSpPr>
        <p:spPr>
          <a:xfrm>
            <a:off x="6692103" y="1206048"/>
            <a:ext cx="1345946" cy="369332"/>
          </a:xfrm>
          <a:prstGeom prst="rect">
            <a:avLst/>
          </a:prstGeom>
          <a:solidFill>
            <a:srgbClr val="FFFF00"/>
          </a:solidFill>
        </p:spPr>
        <p:txBody>
          <a:bodyPr wrap="none" rtlCol="0">
            <a:spAutoFit/>
          </a:bodyPr>
          <a:lstStyle/>
          <a:p>
            <a:r>
              <a:rPr lang="en-US"/>
              <a:t>quote these</a:t>
            </a:r>
          </a:p>
        </p:txBody>
      </p:sp>
      <p:sp>
        <p:nvSpPr>
          <p:cNvPr id="8" name="Title 7">
            <a:extLst>
              <a:ext uri="{FF2B5EF4-FFF2-40B4-BE49-F238E27FC236}">
                <a16:creationId xmlns:a16="http://schemas.microsoft.com/office/drawing/2014/main" id="{F561435E-B93B-45C8-A7B6-95863AADCF20}"/>
              </a:ext>
            </a:extLst>
          </p:cNvPr>
          <p:cNvSpPr>
            <a:spLocks noGrp="1"/>
          </p:cNvSpPr>
          <p:nvPr>
            <p:ph type="title"/>
          </p:nvPr>
        </p:nvSpPr>
        <p:spPr/>
        <p:txBody>
          <a:bodyPr/>
          <a:lstStyle/>
          <a:p>
            <a:r>
              <a:rPr lang="en-US"/>
              <a:t>When to quote, when not to quote?</a:t>
            </a:r>
          </a:p>
        </p:txBody>
      </p:sp>
      <p:sp>
        <p:nvSpPr>
          <p:cNvPr id="4" name="Footer Placeholder 3">
            <a:extLst>
              <a:ext uri="{FF2B5EF4-FFF2-40B4-BE49-F238E27FC236}">
                <a16:creationId xmlns:a16="http://schemas.microsoft.com/office/drawing/2014/main" id="{CB98BAD0-0962-4144-8B50-FDFC1907ECB4}"/>
              </a:ext>
            </a:extLst>
          </p:cNvPr>
          <p:cNvSpPr>
            <a:spLocks noGrp="1"/>
          </p:cNvSpPr>
          <p:nvPr>
            <p:ph type="ftr" sz="quarter" idx="11"/>
          </p:nvPr>
        </p:nvSpPr>
        <p:spPr/>
        <p:txBody>
          <a:bodyPr/>
          <a:lstStyle/>
          <a:p>
            <a:r>
              <a:rPr lang="en-US" altLang="en-US">
                <a:solidFill>
                  <a:schemeClr val="tx1">
                    <a:lumMod val="50000"/>
                    <a:lumOff val="50000"/>
                  </a:schemeClr>
                </a:solidFill>
                <a:latin typeface="Arial" pitchFamily="34" charset="0"/>
                <a:cs typeface="Arial" pitchFamily="34" charset="0"/>
              </a:rPr>
              <a:t>© 2019 The MITRE Corporation. All rights reserved.</a:t>
            </a:r>
            <a:endParaRPr lang="en-US">
              <a:solidFill>
                <a:schemeClr val="tx1">
                  <a:lumMod val="50000"/>
                  <a:lumOff val="50000"/>
                </a:schemeClr>
              </a:solidFill>
              <a:latin typeface="Arial" pitchFamily="34" charset="0"/>
              <a:cs typeface="Arial" pitchFamily="34" charset="0"/>
            </a:endParaRPr>
          </a:p>
        </p:txBody>
      </p:sp>
      <p:sp>
        <p:nvSpPr>
          <p:cNvPr id="7" name="Rectangle 6">
            <a:extLst>
              <a:ext uri="{FF2B5EF4-FFF2-40B4-BE49-F238E27FC236}">
                <a16:creationId xmlns:a16="http://schemas.microsoft.com/office/drawing/2014/main" id="{88781CB1-EA53-45A7-9B52-F61866C9E698}"/>
              </a:ext>
            </a:extLst>
          </p:cNvPr>
          <p:cNvSpPr/>
          <p:nvPr/>
        </p:nvSpPr>
        <p:spPr>
          <a:xfrm>
            <a:off x="443998" y="1787618"/>
            <a:ext cx="11304003" cy="3046988"/>
          </a:xfrm>
          <a:prstGeom prst="rect">
            <a:avLst/>
          </a:prstGeom>
          <a:ln>
            <a:solidFill>
              <a:schemeClr val="tx1"/>
            </a:solidFill>
          </a:ln>
        </p:spPr>
        <p:txBody>
          <a:bodyPr wrap="square">
            <a:spAutoFit/>
          </a:bodyPr>
          <a:lstStyle/>
          <a:p>
            <a:r>
              <a:rPr lang="en-US" sz="1600">
                <a:solidFill>
                  <a:srgbClr val="003296"/>
                </a:solidFill>
                <a:highlight>
                  <a:srgbClr val="FFFFFF"/>
                </a:highlight>
              </a:rPr>
              <a:t>&lt;xs:element</a:t>
            </a:r>
            <a:r>
              <a:rPr lang="en-US" sz="1600">
                <a:solidFill>
                  <a:srgbClr val="F5844C"/>
                </a:solidFill>
                <a:highlight>
                  <a:srgbClr val="FFFFFF"/>
                </a:highlight>
              </a:rPr>
              <a:t> name</a:t>
            </a:r>
            <a:r>
              <a:rPr lang="en-US" sz="1600">
                <a:solidFill>
                  <a:srgbClr val="FF8040"/>
                </a:solidFill>
                <a:highlight>
                  <a:srgbClr val="FFFFFF"/>
                </a:highlight>
              </a:rPr>
              <a:t>=</a:t>
            </a:r>
            <a:r>
              <a:rPr lang="en-US" sz="1600">
                <a:solidFill>
                  <a:srgbClr val="993300"/>
                </a:solidFill>
                <a:highlight>
                  <a:srgbClr val="FFFFFF"/>
                </a:highlight>
              </a:rPr>
              <a:t>"input"</a:t>
            </a:r>
            <a:r>
              <a:rPr lang="en-US" sz="1600">
                <a:solidFill>
                  <a:srgbClr val="000096"/>
                </a:solidFill>
                <a:highlight>
                  <a:srgbClr val="FFFFFF"/>
                </a:highlight>
              </a:rPr>
              <a:t>&gt;</a:t>
            </a:r>
            <a:br>
              <a:rPr lang="en-US" sz="1600">
                <a:solidFill>
                  <a:srgbClr val="000000"/>
                </a:solidFill>
                <a:highlight>
                  <a:srgbClr val="FFFFFF"/>
                </a:highlight>
              </a:rPr>
            </a:br>
            <a:r>
              <a:rPr lang="en-US" sz="1600">
                <a:solidFill>
                  <a:srgbClr val="000000"/>
                </a:solidFill>
                <a:highlight>
                  <a:srgbClr val="FFFFFF"/>
                </a:highlight>
              </a:rPr>
              <a:t>    </a:t>
            </a:r>
            <a:r>
              <a:rPr lang="en-US" sz="1600">
                <a:solidFill>
                  <a:srgbClr val="003296"/>
                </a:solidFill>
                <a:highlight>
                  <a:srgbClr val="FFFFFF"/>
                </a:highlight>
              </a:rPr>
              <a:t>&lt;xs:complexType&gt;</a:t>
            </a:r>
            <a:br>
              <a:rPr lang="en-US" sz="1600">
                <a:solidFill>
                  <a:srgbClr val="000000"/>
                </a:solidFill>
                <a:highlight>
                  <a:srgbClr val="FFFFFF"/>
                </a:highlight>
              </a:rPr>
            </a:br>
            <a:r>
              <a:rPr lang="en-US" sz="1600">
                <a:solidFill>
                  <a:srgbClr val="000000"/>
                </a:solidFill>
                <a:highlight>
                  <a:srgbClr val="FFFFFF"/>
                </a:highlight>
              </a:rPr>
              <a:t>        </a:t>
            </a:r>
            <a:r>
              <a:rPr lang="en-US" sz="1600">
                <a:solidFill>
                  <a:srgbClr val="003296"/>
                </a:solidFill>
                <a:highlight>
                  <a:srgbClr val="FFFFFF"/>
                </a:highlight>
              </a:rPr>
              <a:t>&lt;xs:sequence</a:t>
            </a:r>
            <a:r>
              <a:rPr lang="en-US" sz="1600">
                <a:solidFill>
                  <a:srgbClr val="F5844C"/>
                </a:solidFill>
                <a:highlight>
                  <a:srgbClr val="FFFFFF"/>
                </a:highlight>
              </a:rPr>
              <a:t> dfdl:separator</a:t>
            </a:r>
            <a:r>
              <a:rPr lang="en-US" sz="1600">
                <a:solidFill>
                  <a:srgbClr val="FF8040"/>
                </a:solidFill>
                <a:highlight>
                  <a:srgbClr val="FFFFFF"/>
                </a:highlight>
              </a:rPr>
              <a:t>=</a:t>
            </a:r>
            <a:r>
              <a:rPr lang="en-US" sz="1600">
                <a:solidFill>
                  <a:srgbClr val="993300"/>
                </a:solidFill>
                <a:highlight>
                  <a:srgbClr val="FFFFFF"/>
                </a:highlight>
              </a:rPr>
              <a:t>"%NL;"</a:t>
            </a:r>
            <a:r>
              <a:rPr lang="en-US" sz="1600">
                <a:solidFill>
                  <a:srgbClr val="F5844C"/>
                </a:solidFill>
                <a:highlight>
                  <a:srgbClr val="FFFFFF"/>
                </a:highlight>
              </a:rPr>
              <a:t> dfdl:separatorPosition</a:t>
            </a:r>
            <a:r>
              <a:rPr lang="en-US" sz="1600">
                <a:solidFill>
                  <a:srgbClr val="FF8040"/>
                </a:solidFill>
                <a:highlight>
                  <a:srgbClr val="FFFFFF"/>
                </a:highlight>
              </a:rPr>
              <a:t>=</a:t>
            </a:r>
            <a:r>
              <a:rPr lang="en-US" sz="1600">
                <a:solidFill>
                  <a:srgbClr val="993300"/>
                </a:solidFill>
                <a:highlight>
                  <a:srgbClr val="FFFFFF"/>
                </a:highlight>
              </a:rPr>
              <a:t>"infix"</a:t>
            </a:r>
            <a:r>
              <a:rPr lang="en-US" sz="1600">
                <a:solidFill>
                  <a:srgbClr val="000096"/>
                </a:solidFill>
                <a:highlight>
                  <a:srgbClr val="FFFFFF"/>
                </a:highlight>
              </a:rPr>
              <a:t>&gt;</a:t>
            </a:r>
            <a:br>
              <a:rPr lang="en-US" sz="1600">
                <a:solidFill>
                  <a:srgbClr val="000000"/>
                </a:solidFill>
                <a:highlight>
                  <a:srgbClr val="FFFFFF"/>
                </a:highlight>
              </a:rPr>
            </a:br>
            <a:r>
              <a:rPr lang="en-US" sz="1600">
                <a:solidFill>
                  <a:srgbClr val="000000"/>
                </a:solidFill>
                <a:highlight>
                  <a:srgbClr val="FFFFFF"/>
                </a:highlight>
              </a:rPr>
              <a:t>            </a:t>
            </a:r>
            <a:r>
              <a:rPr lang="en-US" sz="1600">
                <a:solidFill>
                  <a:srgbClr val="003296"/>
                </a:solidFill>
                <a:highlight>
                  <a:srgbClr val="FFFFFF"/>
                </a:highlight>
              </a:rPr>
              <a:t>&lt;xs:element</a:t>
            </a:r>
            <a:r>
              <a:rPr lang="en-US" sz="1600">
                <a:solidFill>
                  <a:srgbClr val="F5844C"/>
                </a:solidFill>
                <a:highlight>
                  <a:srgbClr val="FFFFFF"/>
                </a:highlight>
              </a:rPr>
              <a:t> name</a:t>
            </a:r>
            <a:r>
              <a:rPr lang="en-US" sz="1600">
                <a:solidFill>
                  <a:srgbClr val="FF8040"/>
                </a:solidFill>
                <a:highlight>
                  <a:srgbClr val="FFFFFF"/>
                </a:highlight>
              </a:rPr>
              <a:t>=</a:t>
            </a:r>
            <a:r>
              <a:rPr lang="en-US" sz="1600">
                <a:solidFill>
                  <a:srgbClr val="993300"/>
                </a:solidFill>
                <a:highlight>
                  <a:srgbClr val="FFFFFF"/>
                </a:highlight>
              </a:rPr>
              <a:t>"num"</a:t>
            </a:r>
            <a:r>
              <a:rPr lang="en-US" sz="1600">
                <a:solidFill>
                  <a:srgbClr val="F5844C"/>
                </a:solidFill>
                <a:highlight>
                  <a:srgbClr val="FFFFFF"/>
                </a:highlight>
              </a:rPr>
              <a:t> type</a:t>
            </a:r>
            <a:r>
              <a:rPr lang="en-US" sz="1600">
                <a:solidFill>
                  <a:srgbClr val="FF8040"/>
                </a:solidFill>
                <a:highlight>
                  <a:srgbClr val="FFFFFF"/>
                </a:highlight>
              </a:rPr>
              <a:t>=</a:t>
            </a:r>
            <a:r>
              <a:rPr lang="en-US" sz="1600">
                <a:solidFill>
                  <a:srgbClr val="993300"/>
                </a:solidFill>
                <a:highlight>
                  <a:srgbClr val="FFFFFF"/>
                </a:highlight>
              </a:rPr>
              <a:t>"xs:integer"</a:t>
            </a:r>
            <a:r>
              <a:rPr lang="en-US" sz="1600">
                <a:solidFill>
                  <a:srgbClr val="F5844C"/>
                </a:solidFill>
                <a:highlight>
                  <a:srgbClr val="FFFFFF"/>
                </a:highlight>
              </a:rPr>
              <a:t> </a:t>
            </a:r>
            <a:r>
              <a:rPr lang="en-US" sz="1600">
                <a:solidFill>
                  <a:srgbClr val="000096"/>
                </a:solidFill>
                <a:highlight>
                  <a:srgbClr val="FFFFFF"/>
                </a:highlight>
              </a:rPr>
              <a:t>/&gt;</a:t>
            </a:r>
            <a:br>
              <a:rPr lang="en-US" sz="1600">
                <a:solidFill>
                  <a:srgbClr val="000000"/>
                </a:solidFill>
                <a:highlight>
                  <a:srgbClr val="FFFFFF"/>
                </a:highlight>
              </a:rPr>
            </a:br>
            <a:r>
              <a:rPr lang="en-US" sz="1600">
                <a:solidFill>
                  <a:srgbClr val="000000"/>
                </a:solidFill>
                <a:highlight>
                  <a:srgbClr val="FFFFFF"/>
                </a:highlight>
              </a:rPr>
              <a:t>            </a:t>
            </a:r>
            <a:r>
              <a:rPr lang="en-US" sz="1600">
                <a:solidFill>
                  <a:srgbClr val="003296"/>
                </a:solidFill>
                <a:highlight>
                  <a:srgbClr val="FFFFFF"/>
                </a:highlight>
              </a:rPr>
              <a:t>&lt;xs:choice</a:t>
            </a:r>
            <a:r>
              <a:rPr lang="en-US" sz="1600">
                <a:solidFill>
                  <a:srgbClr val="F5844C"/>
                </a:solidFill>
                <a:highlight>
                  <a:srgbClr val="FFFFFF"/>
                </a:highlight>
              </a:rPr>
              <a:t> dfdl:choiceDispatchKey</a:t>
            </a:r>
            <a:r>
              <a:rPr lang="en-US" sz="1600">
                <a:solidFill>
                  <a:srgbClr val="FF8040"/>
                </a:solidFill>
                <a:highlight>
                  <a:srgbClr val="FFFFFF"/>
                </a:highlight>
              </a:rPr>
              <a:t>=</a:t>
            </a:r>
            <a:r>
              <a:rPr lang="en-US" sz="1600">
                <a:solidFill>
                  <a:srgbClr val="993300"/>
                </a:solidFill>
                <a:highlight>
                  <a:srgbClr val="FFFFFF"/>
                </a:highlight>
              </a:rPr>
              <a:t>"{</a:t>
            </a:r>
            <a:r>
              <a:rPr lang="en-US" sz="1600">
                <a:solidFill>
                  <a:srgbClr val="000000"/>
                </a:solidFill>
                <a:highlight>
                  <a:srgbClr val="FFFFFF"/>
                </a:highlight>
              </a:rPr>
              <a:t> </a:t>
            </a:r>
            <a:r>
              <a:rPr lang="en-US" sz="1600" b="1">
                <a:solidFill>
                  <a:srgbClr val="0096C8"/>
                </a:solidFill>
                <a:highlight>
                  <a:srgbClr val="FFFFFF"/>
                </a:highlight>
              </a:rPr>
              <a:t>if</a:t>
            </a:r>
            <a:r>
              <a:rPr lang="en-US" sz="1600" b="1">
                <a:solidFill>
                  <a:srgbClr val="000000"/>
                </a:solidFill>
                <a:highlight>
                  <a:srgbClr val="FFFFFF"/>
                </a:highlight>
              </a:rPr>
              <a:t> (</a:t>
            </a:r>
            <a:r>
              <a:rPr lang="en-US" sz="1600" b="1">
                <a:solidFill>
                  <a:srgbClr val="787800"/>
                </a:solidFill>
                <a:highlight>
                  <a:srgbClr val="FFFFFF"/>
                </a:highlight>
              </a:rPr>
              <a:t>./</a:t>
            </a:r>
            <a:r>
              <a:rPr lang="en-US" sz="1600" b="1">
                <a:solidFill>
                  <a:srgbClr val="0000E6"/>
                </a:solidFill>
                <a:highlight>
                  <a:srgbClr val="FFFFFF"/>
                </a:highlight>
              </a:rPr>
              <a:t>num</a:t>
            </a:r>
            <a:r>
              <a:rPr lang="en-US" sz="1600" b="1">
                <a:solidFill>
                  <a:srgbClr val="000000"/>
                </a:solidFill>
                <a:highlight>
                  <a:srgbClr val="FFFFFF"/>
                </a:highlight>
              </a:rPr>
              <a:t> </a:t>
            </a:r>
            <a:r>
              <a:rPr lang="en-US" sz="1600" b="1">
                <a:solidFill>
                  <a:srgbClr val="787800"/>
                </a:solidFill>
                <a:highlight>
                  <a:srgbClr val="FFFFFF"/>
                </a:highlight>
              </a:rPr>
              <a:t>eq</a:t>
            </a:r>
            <a:r>
              <a:rPr lang="en-US" sz="1600" b="1">
                <a:solidFill>
                  <a:srgbClr val="000000"/>
                </a:solidFill>
                <a:highlight>
                  <a:srgbClr val="FFFFFF"/>
                </a:highlight>
              </a:rPr>
              <a:t> </a:t>
            </a:r>
            <a:r>
              <a:rPr lang="en-US" sz="1600" b="1">
                <a:solidFill>
                  <a:srgbClr val="323296"/>
                </a:solidFill>
                <a:highlight>
                  <a:srgbClr val="FFFFFF"/>
                </a:highlight>
              </a:rPr>
              <a:t>1</a:t>
            </a:r>
            <a:r>
              <a:rPr lang="en-US" sz="1600" b="1">
                <a:solidFill>
                  <a:srgbClr val="000000"/>
                </a:solidFill>
                <a:highlight>
                  <a:srgbClr val="FFFFFF"/>
                </a:highlight>
              </a:rPr>
              <a:t>) </a:t>
            </a:r>
            <a:r>
              <a:rPr lang="en-US" sz="1600" b="1">
                <a:solidFill>
                  <a:srgbClr val="0096C8"/>
                </a:solidFill>
                <a:highlight>
                  <a:srgbClr val="FFFFFF"/>
                </a:highlight>
              </a:rPr>
              <a:t>then</a:t>
            </a:r>
            <a:r>
              <a:rPr lang="en-US" sz="1600" b="1">
                <a:solidFill>
                  <a:srgbClr val="000000"/>
                </a:solidFill>
                <a:highlight>
                  <a:srgbClr val="FFFFFF"/>
                </a:highlight>
              </a:rPr>
              <a:t> </a:t>
            </a:r>
            <a:r>
              <a:rPr lang="en-US" sz="1600" b="1">
                <a:solidFill>
                  <a:srgbClr val="323296"/>
                </a:solidFill>
                <a:highlight>
                  <a:srgbClr val="FFFFFF"/>
                </a:highlight>
              </a:rPr>
              <a:t>'rounded'</a:t>
            </a:r>
            <a:r>
              <a:rPr lang="en-US" sz="1600" b="1">
                <a:solidFill>
                  <a:srgbClr val="000000"/>
                </a:solidFill>
                <a:highlight>
                  <a:srgbClr val="FFFFFF"/>
                </a:highlight>
              </a:rPr>
              <a:t> </a:t>
            </a:r>
            <a:r>
              <a:rPr lang="en-US" sz="1600" b="1">
                <a:solidFill>
                  <a:srgbClr val="0096C8"/>
                </a:solidFill>
                <a:highlight>
                  <a:srgbClr val="FFFFFF"/>
                </a:highlight>
              </a:rPr>
              <a:t>else</a:t>
            </a:r>
            <a:r>
              <a:rPr lang="en-US" sz="1600" b="1">
                <a:solidFill>
                  <a:srgbClr val="000000"/>
                </a:solidFill>
                <a:highlight>
                  <a:srgbClr val="FFFFFF"/>
                </a:highlight>
              </a:rPr>
              <a:t> </a:t>
            </a:r>
            <a:r>
              <a:rPr lang="en-US" sz="1600" b="1">
                <a:solidFill>
                  <a:srgbClr val="0096C8"/>
                </a:solidFill>
                <a:highlight>
                  <a:srgbClr val="FFFFFF"/>
                </a:highlight>
              </a:rPr>
              <a:t>if</a:t>
            </a:r>
            <a:r>
              <a:rPr lang="en-US" sz="1600" b="1">
                <a:solidFill>
                  <a:srgbClr val="000000"/>
                </a:solidFill>
                <a:highlight>
                  <a:srgbClr val="FFFFFF"/>
                </a:highlight>
              </a:rPr>
              <a:t> (</a:t>
            </a:r>
            <a:r>
              <a:rPr lang="en-US" sz="1600" b="1">
                <a:solidFill>
                  <a:srgbClr val="787800"/>
                </a:solidFill>
                <a:highlight>
                  <a:srgbClr val="FFFFFF"/>
                </a:highlight>
              </a:rPr>
              <a:t>./</a:t>
            </a:r>
            <a:r>
              <a:rPr lang="en-US" sz="1600" b="1">
                <a:solidFill>
                  <a:srgbClr val="0000E6"/>
                </a:solidFill>
                <a:highlight>
                  <a:srgbClr val="FFFFFF"/>
                </a:highlight>
              </a:rPr>
              <a:t>num</a:t>
            </a:r>
            <a:r>
              <a:rPr lang="en-US" sz="1600" b="1">
                <a:solidFill>
                  <a:srgbClr val="000000"/>
                </a:solidFill>
                <a:highlight>
                  <a:srgbClr val="FFFFFF"/>
                </a:highlight>
              </a:rPr>
              <a:t> </a:t>
            </a:r>
            <a:r>
              <a:rPr lang="en-US" sz="1600" b="1">
                <a:solidFill>
                  <a:srgbClr val="787800"/>
                </a:solidFill>
                <a:highlight>
                  <a:srgbClr val="FFFFFF"/>
                </a:highlight>
              </a:rPr>
              <a:t>eq</a:t>
            </a:r>
            <a:r>
              <a:rPr lang="en-US" sz="1600" b="1">
                <a:solidFill>
                  <a:srgbClr val="000000"/>
                </a:solidFill>
                <a:highlight>
                  <a:srgbClr val="FFFFFF"/>
                </a:highlight>
              </a:rPr>
              <a:t> </a:t>
            </a:r>
            <a:r>
              <a:rPr lang="en-US" sz="1600" b="1">
                <a:solidFill>
                  <a:srgbClr val="323296"/>
                </a:solidFill>
                <a:highlight>
                  <a:srgbClr val="FFFFFF"/>
                </a:highlight>
              </a:rPr>
              <a:t>2</a:t>
            </a:r>
            <a:r>
              <a:rPr lang="en-US" sz="1600" b="1">
                <a:solidFill>
                  <a:srgbClr val="000000"/>
                </a:solidFill>
                <a:highlight>
                  <a:srgbClr val="FFFFFF"/>
                </a:highlight>
              </a:rPr>
              <a:t>) </a:t>
            </a:r>
            <a:r>
              <a:rPr lang="en-US" sz="1600" b="1">
                <a:solidFill>
                  <a:srgbClr val="0096C8"/>
                </a:solidFill>
                <a:highlight>
                  <a:srgbClr val="FFFFFF"/>
                </a:highlight>
              </a:rPr>
              <a:t>then</a:t>
            </a:r>
            <a:r>
              <a:rPr lang="en-US" sz="1600" b="1">
                <a:solidFill>
                  <a:srgbClr val="000000"/>
                </a:solidFill>
                <a:highlight>
                  <a:srgbClr val="FFFFFF"/>
                </a:highlight>
              </a:rPr>
              <a:t> </a:t>
            </a:r>
            <a:r>
              <a:rPr lang="en-US" sz="1600" b="1">
                <a:solidFill>
                  <a:srgbClr val="323296"/>
                </a:solidFill>
                <a:highlight>
                  <a:srgbClr val="FFFFFF"/>
                </a:highlight>
              </a:rPr>
              <a:t>'square'</a:t>
            </a:r>
            <a:r>
              <a:rPr lang="en-US" sz="1600" b="1">
                <a:solidFill>
                  <a:srgbClr val="000000"/>
                </a:solidFill>
                <a:highlight>
                  <a:srgbClr val="FFFFFF"/>
                </a:highlight>
              </a:rPr>
              <a:t> </a:t>
            </a:r>
            <a:r>
              <a:rPr lang="en-US" sz="1600" b="1">
                <a:solidFill>
                  <a:srgbClr val="0096C8"/>
                </a:solidFill>
                <a:highlight>
                  <a:srgbClr val="FFFFFF"/>
                </a:highlight>
              </a:rPr>
              <a:t>else</a:t>
            </a:r>
            <a:r>
              <a:rPr lang="en-US" sz="1600" b="1">
                <a:solidFill>
                  <a:srgbClr val="000000"/>
                </a:solidFill>
                <a:highlight>
                  <a:srgbClr val="FFFFFF"/>
                </a:highlight>
              </a:rPr>
              <a:t> </a:t>
            </a:r>
            <a:r>
              <a:rPr lang="en-US" sz="1600" b="1">
                <a:solidFill>
                  <a:srgbClr val="323296"/>
                </a:solidFill>
                <a:highlight>
                  <a:srgbClr val="FFFFFF"/>
                </a:highlight>
              </a:rPr>
              <a:t>'none'</a:t>
            </a:r>
            <a:r>
              <a:rPr lang="en-US" sz="1600" b="1">
                <a:solidFill>
                  <a:srgbClr val="000000"/>
                </a:solidFill>
                <a:highlight>
                  <a:srgbClr val="FFFFFF"/>
                </a:highlight>
              </a:rPr>
              <a:t> </a:t>
            </a:r>
            <a:r>
              <a:rPr lang="en-US" sz="1600" b="1">
                <a:solidFill>
                  <a:srgbClr val="993300"/>
                </a:solidFill>
                <a:highlight>
                  <a:srgbClr val="FFFFFF"/>
                </a:highlight>
              </a:rPr>
              <a:t>}"</a:t>
            </a:r>
            <a:r>
              <a:rPr lang="en-US" sz="1600" b="1">
                <a:solidFill>
                  <a:srgbClr val="000096"/>
                </a:solidFill>
                <a:highlight>
                  <a:srgbClr val="FFFFFF"/>
                </a:highlight>
              </a:rPr>
              <a:t>&gt;</a:t>
            </a:r>
            <a:br>
              <a:rPr lang="en-US" sz="1600" b="1">
                <a:solidFill>
                  <a:srgbClr val="000000"/>
                </a:solidFill>
                <a:highlight>
                  <a:srgbClr val="FFFFFF"/>
                </a:highlight>
              </a:rPr>
            </a:br>
            <a:r>
              <a:rPr lang="en-US" sz="1600" b="1">
                <a:solidFill>
                  <a:srgbClr val="000000"/>
                </a:solidFill>
                <a:highlight>
                  <a:srgbClr val="FFFFFF"/>
                </a:highlight>
              </a:rPr>
              <a:t>                </a:t>
            </a:r>
            <a:r>
              <a:rPr lang="en-US" sz="1600" b="1">
                <a:solidFill>
                  <a:srgbClr val="003296"/>
                </a:solidFill>
                <a:highlight>
                  <a:srgbClr val="FFFFFF"/>
                </a:highlight>
              </a:rPr>
              <a:t>&lt;xs:element</a:t>
            </a:r>
            <a:r>
              <a:rPr lang="en-US" sz="1600" b="1">
                <a:solidFill>
                  <a:srgbClr val="F5844C"/>
                </a:solidFill>
                <a:highlight>
                  <a:srgbClr val="FFFFFF"/>
                </a:highlight>
              </a:rPr>
              <a:t> name</a:t>
            </a:r>
            <a:r>
              <a:rPr lang="en-US" sz="1600" b="1">
                <a:solidFill>
                  <a:srgbClr val="FF8040"/>
                </a:solidFill>
                <a:highlight>
                  <a:srgbClr val="FFFFFF"/>
                </a:highlight>
              </a:rPr>
              <a:t>=</a:t>
            </a:r>
            <a:r>
              <a:rPr lang="en-US" sz="1600" b="1">
                <a:solidFill>
                  <a:srgbClr val="993300"/>
                </a:solidFill>
                <a:highlight>
                  <a:srgbClr val="FFFFFF"/>
                </a:highlight>
              </a:rPr>
              <a:t>"A"</a:t>
            </a:r>
            <a:r>
              <a:rPr lang="en-US" sz="1600" b="1">
                <a:solidFill>
                  <a:srgbClr val="F5844C"/>
                </a:solidFill>
                <a:highlight>
                  <a:srgbClr val="FFFFFF"/>
                </a:highlight>
              </a:rPr>
              <a:t> type</a:t>
            </a:r>
            <a:r>
              <a:rPr lang="en-US" sz="1600" b="1">
                <a:solidFill>
                  <a:srgbClr val="FF8040"/>
                </a:solidFill>
                <a:highlight>
                  <a:srgbClr val="FFFFFF"/>
                </a:highlight>
              </a:rPr>
              <a:t>=</a:t>
            </a:r>
            <a:r>
              <a:rPr lang="en-US" sz="1600" b="1">
                <a:solidFill>
                  <a:srgbClr val="993300"/>
                </a:solidFill>
                <a:highlight>
                  <a:srgbClr val="FFFFFF"/>
                </a:highlight>
              </a:rPr>
              <a:t>"xs:string"</a:t>
            </a:r>
            <a:r>
              <a:rPr lang="en-US" sz="1600" b="1">
                <a:solidFill>
                  <a:srgbClr val="F5844C"/>
                </a:solidFill>
                <a:highlight>
                  <a:srgbClr val="FFFFFF"/>
                </a:highlight>
              </a:rPr>
              <a:t> dfdl:initiator</a:t>
            </a:r>
            <a:r>
              <a:rPr lang="en-US" sz="1600" b="1">
                <a:solidFill>
                  <a:srgbClr val="FF8040"/>
                </a:solidFill>
                <a:highlight>
                  <a:srgbClr val="FFFFFF"/>
                </a:highlight>
              </a:rPr>
              <a:t>=</a:t>
            </a:r>
            <a:r>
              <a:rPr lang="en-US" sz="1600" b="1">
                <a:solidFill>
                  <a:srgbClr val="993300"/>
                </a:solidFill>
                <a:highlight>
                  <a:srgbClr val="FFFFFF"/>
                </a:highlight>
              </a:rPr>
              <a:t>"("</a:t>
            </a:r>
            <a:r>
              <a:rPr lang="en-US" sz="1600" b="1">
                <a:solidFill>
                  <a:srgbClr val="F5844C"/>
                </a:solidFill>
                <a:highlight>
                  <a:srgbClr val="FFFFFF"/>
                </a:highlight>
              </a:rPr>
              <a:t> dfdl:terminator</a:t>
            </a:r>
            <a:r>
              <a:rPr lang="en-US" sz="1600" b="1">
                <a:solidFill>
                  <a:srgbClr val="FF8040"/>
                </a:solidFill>
                <a:highlight>
                  <a:srgbClr val="FFFFFF"/>
                </a:highlight>
              </a:rPr>
              <a:t>=</a:t>
            </a:r>
            <a:r>
              <a:rPr lang="en-US" sz="1600" b="1">
                <a:solidFill>
                  <a:srgbClr val="993300"/>
                </a:solidFill>
                <a:highlight>
                  <a:srgbClr val="FFFFFF"/>
                </a:highlight>
              </a:rPr>
              <a:t>")"</a:t>
            </a:r>
            <a:r>
              <a:rPr lang="en-US" sz="1600" b="1">
                <a:solidFill>
                  <a:srgbClr val="F5844C"/>
                </a:solidFill>
                <a:highlight>
                  <a:srgbClr val="FFFFFF"/>
                </a:highlight>
              </a:rPr>
              <a:t> dfdl:choiceBranchKey</a:t>
            </a:r>
            <a:r>
              <a:rPr lang="en-US" sz="1600" b="1">
                <a:solidFill>
                  <a:srgbClr val="FF8040"/>
                </a:solidFill>
                <a:highlight>
                  <a:srgbClr val="FFFFFF"/>
                </a:highlight>
              </a:rPr>
              <a:t>=</a:t>
            </a:r>
            <a:r>
              <a:rPr lang="en-US" sz="1600" b="1">
                <a:solidFill>
                  <a:srgbClr val="993300"/>
                </a:solidFill>
                <a:highlight>
                  <a:srgbClr val="FFFFFF"/>
                </a:highlight>
              </a:rPr>
              <a:t>"rounded"</a:t>
            </a:r>
            <a:r>
              <a:rPr lang="en-US" sz="1600" b="1">
                <a:solidFill>
                  <a:srgbClr val="F5844C"/>
                </a:solidFill>
                <a:highlight>
                  <a:srgbClr val="FFFFFF"/>
                </a:highlight>
              </a:rPr>
              <a:t> </a:t>
            </a:r>
            <a:r>
              <a:rPr lang="en-US" sz="1600" b="1">
                <a:solidFill>
                  <a:srgbClr val="000096"/>
                </a:solidFill>
                <a:highlight>
                  <a:srgbClr val="FFFFFF"/>
                </a:highlight>
              </a:rPr>
              <a:t>/&gt;</a:t>
            </a:r>
            <a:br>
              <a:rPr lang="en-US" sz="1600" b="1">
                <a:solidFill>
                  <a:srgbClr val="000000"/>
                </a:solidFill>
                <a:highlight>
                  <a:srgbClr val="FFFFFF"/>
                </a:highlight>
              </a:rPr>
            </a:br>
            <a:r>
              <a:rPr lang="en-US" sz="1600" b="1">
                <a:solidFill>
                  <a:srgbClr val="000000"/>
                </a:solidFill>
                <a:highlight>
                  <a:srgbClr val="FFFFFF"/>
                </a:highlight>
              </a:rPr>
              <a:t>                </a:t>
            </a:r>
            <a:r>
              <a:rPr lang="en-US" sz="1600" b="1">
                <a:solidFill>
                  <a:srgbClr val="003296"/>
                </a:solidFill>
                <a:highlight>
                  <a:srgbClr val="FFFFFF"/>
                </a:highlight>
              </a:rPr>
              <a:t>&lt;xs:element</a:t>
            </a:r>
            <a:r>
              <a:rPr lang="en-US" sz="1600" b="1">
                <a:solidFill>
                  <a:srgbClr val="F5844C"/>
                </a:solidFill>
                <a:highlight>
                  <a:srgbClr val="FFFFFF"/>
                </a:highlight>
              </a:rPr>
              <a:t> name</a:t>
            </a:r>
            <a:r>
              <a:rPr lang="en-US" sz="1600" b="1">
                <a:solidFill>
                  <a:srgbClr val="FF8040"/>
                </a:solidFill>
                <a:highlight>
                  <a:srgbClr val="FFFFFF"/>
                </a:highlight>
              </a:rPr>
              <a:t>=</a:t>
            </a:r>
            <a:r>
              <a:rPr lang="en-US" sz="1600" b="1">
                <a:solidFill>
                  <a:srgbClr val="993300"/>
                </a:solidFill>
                <a:highlight>
                  <a:srgbClr val="FFFFFF"/>
                </a:highlight>
              </a:rPr>
              <a:t>"B"</a:t>
            </a:r>
            <a:r>
              <a:rPr lang="en-US" sz="1600" b="1">
                <a:solidFill>
                  <a:srgbClr val="F5844C"/>
                </a:solidFill>
                <a:highlight>
                  <a:srgbClr val="FFFFFF"/>
                </a:highlight>
              </a:rPr>
              <a:t> type</a:t>
            </a:r>
            <a:r>
              <a:rPr lang="en-US" sz="1600" b="1">
                <a:solidFill>
                  <a:srgbClr val="FF8040"/>
                </a:solidFill>
                <a:highlight>
                  <a:srgbClr val="FFFFFF"/>
                </a:highlight>
              </a:rPr>
              <a:t>=</a:t>
            </a:r>
            <a:r>
              <a:rPr lang="en-US" sz="1600" b="1">
                <a:solidFill>
                  <a:srgbClr val="993300"/>
                </a:solidFill>
                <a:highlight>
                  <a:srgbClr val="FFFFFF"/>
                </a:highlight>
              </a:rPr>
              <a:t>"xs:string"</a:t>
            </a:r>
            <a:r>
              <a:rPr lang="en-US" sz="1600" b="1">
                <a:solidFill>
                  <a:srgbClr val="F5844C"/>
                </a:solidFill>
                <a:highlight>
                  <a:srgbClr val="FFFFFF"/>
                </a:highlight>
              </a:rPr>
              <a:t>  dfdl:initiator</a:t>
            </a:r>
            <a:r>
              <a:rPr lang="en-US" sz="1600" b="1">
                <a:solidFill>
                  <a:srgbClr val="FF8040"/>
                </a:solidFill>
                <a:highlight>
                  <a:srgbClr val="FFFFFF"/>
                </a:highlight>
              </a:rPr>
              <a:t>=</a:t>
            </a:r>
            <a:r>
              <a:rPr lang="en-US" sz="1600" b="1">
                <a:solidFill>
                  <a:srgbClr val="993300"/>
                </a:solidFill>
                <a:highlight>
                  <a:srgbClr val="FFFFFF"/>
                </a:highlight>
              </a:rPr>
              <a:t>"["</a:t>
            </a:r>
            <a:r>
              <a:rPr lang="en-US" sz="1600" b="1">
                <a:solidFill>
                  <a:srgbClr val="F5844C"/>
                </a:solidFill>
                <a:highlight>
                  <a:srgbClr val="FFFFFF"/>
                </a:highlight>
              </a:rPr>
              <a:t> dfdl:terminator</a:t>
            </a:r>
            <a:r>
              <a:rPr lang="en-US" sz="1600" b="1">
                <a:solidFill>
                  <a:srgbClr val="FF8040"/>
                </a:solidFill>
                <a:highlight>
                  <a:srgbClr val="FFFFFF"/>
                </a:highlight>
              </a:rPr>
              <a:t>=</a:t>
            </a:r>
            <a:r>
              <a:rPr lang="en-US" sz="1600" b="1">
                <a:solidFill>
                  <a:srgbClr val="993300"/>
                </a:solidFill>
                <a:highlight>
                  <a:srgbClr val="FFFFFF"/>
                </a:highlight>
              </a:rPr>
              <a:t>"]"</a:t>
            </a:r>
            <a:r>
              <a:rPr lang="en-US" sz="1600" b="1">
                <a:solidFill>
                  <a:srgbClr val="F5844C"/>
                </a:solidFill>
                <a:highlight>
                  <a:srgbClr val="FFFFFF"/>
                </a:highlight>
              </a:rPr>
              <a:t> dfdl:choiceBranchKey</a:t>
            </a:r>
            <a:r>
              <a:rPr lang="en-US" sz="1600" b="1">
                <a:solidFill>
                  <a:srgbClr val="FF8040"/>
                </a:solidFill>
                <a:highlight>
                  <a:srgbClr val="FFFFFF"/>
                </a:highlight>
              </a:rPr>
              <a:t>=</a:t>
            </a:r>
            <a:r>
              <a:rPr lang="en-US" sz="1600" b="1">
                <a:solidFill>
                  <a:srgbClr val="993300"/>
                </a:solidFill>
                <a:highlight>
                  <a:srgbClr val="FFFFFF"/>
                </a:highlight>
              </a:rPr>
              <a:t>"square"</a:t>
            </a:r>
            <a:r>
              <a:rPr lang="en-US" sz="1600" b="1">
                <a:solidFill>
                  <a:srgbClr val="F5844C"/>
                </a:solidFill>
                <a:highlight>
                  <a:srgbClr val="FFFFFF"/>
                </a:highlight>
              </a:rPr>
              <a:t> </a:t>
            </a:r>
            <a:r>
              <a:rPr lang="en-US" sz="1600" b="1">
                <a:solidFill>
                  <a:srgbClr val="000096"/>
                </a:solidFill>
                <a:highlight>
                  <a:srgbClr val="FFFFFF"/>
                </a:highlight>
              </a:rPr>
              <a:t>/&gt;</a:t>
            </a:r>
            <a:br>
              <a:rPr lang="en-US" sz="1600" b="1">
                <a:solidFill>
                  <a:srgbClr val="000000"/>
                </a:solidFill>
                <a:highlight>
                  <a:srgbClr val="FFFFFF"/>
                </a:highlight>
              </a:rPr>
            </a:br>
            <a:r>
              <a:rPr lang="en-US" sz="1600" b="1">
                <a:solidFill>
                  <a:srgbClr val="000000"/>
                </a:solidFill>
                <a:highlight>
                  <a:srgbClr val="FFFFFF"/>
                </a:highlight>
              </a:rPr>
              <a:t>                </a:t>
            </a:r>
            <a:r>
              <a:rPr lang="en-US" sz="1600" b="1">
                <a:solidFill>
                  <a:srgbClr val="003296"/>
                </a:solidFill>
                <a:highlight>
                  <a:srgbClr val="FFFFFF"/>
                </a:highlight>
              </a:rPr>
              <a:t>&lt;xs:element</a:t>
            </a:r>
            <a:r>
              <a:rPr lang="en-US" sz="1600" b="1">
                <a:solidFill>
                  <a:srgbClr val="F5844C"/>
                </a:solidFill>
                <a:highlight>
                  <a:srgbClr val="FFFFFF"/>
                </a:highlight>
              </a:rPr>
              <a:t> name</a:t>
            </a:r>
            <a:r>
              <a:rPr lang="en-US" sz="1600" b="1">
                <a:solidFill>
                  <a:srgbClr val="FF8040"/>
                </a:solidFill>
                <a:highlight>
                  <a:srgbClr val="FFFFFF"/>
                </a:highlight>
              </a:rPr>
              <a:t>=</a:t>
            </a:r>
            <a:r>
              <a:rPr lang="en-US" sz="1600" b="1">
                <a:solidFill>
                  <a:srgbClr val="993300"/>
                </a:solidFill>
                <a:highlight>
                  <a:srgbClr val="FFFFFF"/>
                </a:highlight>
              </a:rPr>
              <a:t>"C"</a:t>
            </a:r>
            <a:r>
              <a:rPr lang="en-US" sz="1600" b="1">
                <a:solidFill>
                  <a:srgbClr val="F5844C"/>
                </a:solidFill>
                <a:highlight>
                  <a:srgbClr val="FFFFFF"/>
                </a:highlight>
              </a:rPr>
              <a:t> type</a:t>
            </a:r>
            <a:r>
              <a:rPr lang="en-US" sz="1600" b="1">
                <a:solidFill>
                  <a:srgbClr val="FF8040"/>
                </a:solidFill>
                <a:highlight>
                  <a:srgbClr val="FFFFFF"/>
                </a:highlight>
              </a:rPr>
              <a:t>=</a:t>
            </a:r>
            <a:r>
              <a:rPr lang="en-US" sz="1600" b="1">
                <a:solidFill>
                  <a:srgbClr val="993300"/>
                </a:solidFill>
                <a:highlight>
                  <a:srgbClr val="FFFFFF"/>
                </a:highlight>
              </a:rPr>
              <a:t>"xs:string"</a:t>
            </a:r>
            <a:r>
              <a:rPr lang="en-US" sz="1600" b="1">
                <a:solidFill>
                  <a:srgbClr val="F5844C"/>
                </a:solidFill>
                <a:highlight>
                  <a:srgbClr val="FFFFFF"/>
                </a:highlight>
              </a:rPr>
              <a:t>  dfdl:initiator</a:t>
            </a:r>
            <a:r>
              <a:rPr lang="en-US" sz="1600" b="1">
                <a:solidFill>
                  <a:srgbClr val="FF8040"/>
                </a:solidFill>
                <a:highlight>
                  <a:srgbClr val="FFFFFF"/>
                </a:highlight>
              </a:rPr>
              <a:t>=</a:t>
            </a:r>
            <a:r>
              <a:rPr lang="en-US" sz="1600" b="1">
                <a:solidFill>
                  <a:srgbClr val="993300"/>
                </a:solidFill>
                <a:highlight>
                  <a:srgbClr val="FFFFFF"/>
                </a:highlight>
              </a:rPr>
              <a:t>"%WSP*;"</a:t>
            </a:r>
            <a:r>
              <a:rPr lang="en-US" sz="1600" b="1">
                <a:solidFill>
                  <a:srgbClr val="F5844C"/>
                </a:solidFill>
                <a:highlight>
                  <a:srgbClr val="FFFFFF"/>
                </a:highlight>
              </a:rPr>
              <a:t> dfdl:terminator</a:t>
            </a:r>
            <a:r>
              <a:rPr lang="en-US" sz="1600" b="1">
                <a:solidFill>
                  <a:srgbClr val="FF8040"/>
                </a:solidFill>
                <a:highlight>
                  <a:srgbClr val="FFFFFF"/>
                </a:highlight>
              </a:rPr>
              <a:t>=</a:t>
            </a:r>
            <a:r>
              <a:rPr lang="en-US" sz="1600" b="1">
                <a:solidFill>
                  <a:srgbClr val="993300"/>
                </a:solidFill>
                <a:highlight>
                  <a:srgbClr val="FFFFFF"/>
                </a:highlight>
              </a:rPr>
              <a:t>"%NL;"</a:t>
            </a:r>
            <a:r>
              <a:rPr lang="en-US" sz="1600" b="1">
                <a:solidFill>
                  <a:srgbClr val="F5844C"/>
                </a:solidFill>
                <a:highlight>
                  <a:srgbClr val="FFFFFF"/>
                </a:highlight>
              </a:rPr>
              <a:t> dfdl:choiceBranchKey</a:t>
            </a:r>
            <a:r>
              <a:rPr lang="en-US" sz="1600" b="1">
                <a:solidFill>
                  <a:srgbClr val="FF8040"/>
                </a:solidFill>
                <a:highlight>
                  <a:srgbClr val="FFFFFF"/>
                </a:highlight>
              </a:rPr>
              <a:t>=</a:t>
            </a:r>
            <a:r>
              <a:rPr lang="en-US" sz="1600" b="1">
                <a:solidFill>
                  <a:srgbClr val="993300"/>
                </a:solidFill>
                <a:highlight>
                  <a:srgbClr val="FFFFFF"/>
                </a:highlight>
              </a:rPr>
              <a:t>"none"</a:t>
            </a:r>
            <a:r>
              <a:rPr lang="en-US" sz="1600" b="1">
                <a:solidFill>
                  <a:srgbClr val="F5844C"/>
                </a:solidFill>
                <a:highlight>
                  <a:srgbClr val="FFFFFF"/>
                </a:highlight>
              </a:rPr>
              <a:t> </a:t>
            </a:r>
            <a:r>
              <a:rPr lang="en-US" sz="1600" b="1">
                <a:solidFill>
                  <a:srgbClr val="000096"/>
                </a:solidFill>
                <a:highlight>
                  <a:srgbClr val="FFFFFF"/>
                </a:highlight>
              </a:rPr>
              <a:t>/&gt;</a:t>
            </a:r>
            <a:br>
              <a:rPr lang="en-US" sz="1600" b="1">
                <a:solidFill>
                  <a:srgbClr val="000000"/>
                </a:solidFill>
                <a:highlight>
                  <a:srgbClr val="FFFFFF"/>
                </a:highlight>
              </a:rPr>
            </a:br>
            <a:r>
              <a:rPr lang="en-US" sz="1600" b="1">
                <a:solidFill>
                  <a:srgbClr val="000000"/>
                </a:solidFill>
                <a:highlight>
                  <a:srgbClr val="FFFFFF"/>
                </a:highlight>
              </a:rPr>
              <a:t>            </a:t>
            </a:r>
            <a:r>
              <a:rPr lang="en-US" sz="1600" b="1">
                <a:solidFill>
                  <a:srgbClr val="003296"/>
                </a:solidFill>
                <a:highlight>
                  <a:srgbClr val="FFFFFF"/>
                </a:highlight>
              </a:rPr>
              <a:t>&lt;/xs:choice&gt;</a:t>
            </a:r>
            <a:br>
              <a:rPr lang="en-US" sz="1600" b="1">
                <a:solidFill>
                  <a:srgbClr val="000000"/>
                </a:solidFill>
                <a:highlight>
                  <a:srgbClr val="FFFFFF"/>
                </a:highlight>
              </a:rPr>
            </a:br>
            <a:r>
              <a:rPr lang="en-US" sz="1600" b="1">
                <a:solidFill>
                  <a:srgbClr val="000000"/>
                </a:solidFill>
                <a:highlight>
                  <a:srgbClr val="FFFFFF"/>
                </a:highlight>
              </a:rPr>
              <a:t>        </a:t>
            </a:r>
            <a:r>
              <a:rPr lang="en-US" sz="1600" b="1">
                <a:solidFill>
                  <a:srgbClr val="003296"/>
                </a:solidFill>
                <a:highlight>
                  <a:srgbClr val="FFFFFF"/>
                </a:highlight>
              </a:rPr>
              <a:t>&lt;/xs:sequence&gt;</a:t>
            </a:r>
            <a:br>
              <a:rPr lang="en-US" sz="1600" b="1">
                <a:solidFill>
                  <a:srgbClr val="000000"/>
                </a:solidFill>
                <a:highlight>
                  <a:srgbClr val="FFFFFF"/>
                </a:highlight>
              </a:rPr>
            </a:br>
            <a:r>
              <a:rPr lang="en-US" sz="1600" b="1">
                <a:solidFill>
                  <a:srgbClr val="000000"/>
                </a:solidFill>
                <a:highlight>
                  <a:srgbClr val="FFFFFF"/>
                </a:highlight>
              </a:rPr>
              <a:t>    </a:t>
            </a:r>
            <a:r>
              <a:rPr lang="en-US" sz="1600" b="1">
                <a:solidFill>
                  <a:srgbClr val="003296"/>
                </a:solidFill>
                <a:highlight>
                  <a:srgbClr val="FFFFFF"/>
                </a:highlight>
              </a:rPr>
              <a:t>&lt;/xs:complexType&gt;</a:t>
            </a:r>
            <a:br>
              <a:rPr lang="en-US" sz="1600" b="1">
                <a:solidFill>
                  <a:srgbClr val="000000"/>
                </a:solidFill>
                <a:highlight>
                  <a:srgbClr val="FFFFFF"/>
                </a:highlight>
              </a:rPr>
            </a:br>
            <a:r>
              <a:rPr lang="en-US" sz="1600" b="1">
                <a:solidFill>
                  <a:srgbClr val="003296"/>
                </a:solidFill>
                <a:highlight>
                  <a:srgbClr val="FFFFFF"/>
                </a:highlight>
              </a:rPr>
              <a:t>&lt;/xs:element&gt;</a:t>
            </a:r>
          </a:p>
        </p:txBody>
      </p:sp>
      <p:cxnSp>
        <p:nvCxnSpPr>
          <p:cNvPr id="12" name="Straight Arrow Connector 11">
            <a:extLst>
              <a:ext uri="{FF2B5EF4-FFF2-40B4-BE49-F238E27FC236}">
                <a16:creationId xmlns:a16="http://schemas.microsoft.com/office/drawing/2014/main" id="{A81D2377-71CF-4869-8C45-9225E1CF398C}"/>
              </a:ext>
            </a:extLst>
          </p:cNvPr>
          <p:cNvCxnSpPr>
            <a:cxnSpLocks/>
          </p:cNvCxnSpPr>
          <p:nvPr/>
        </p:nvCxnSpPr>
        <p:spPr>
          <a:xfrm flipH="1">
            <a:off x="6483928" y="1546167"/>
            <a:ext cx="1180407" cy="119703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4" name="Straight Arrow Connector 13">
            <a:extLst>
              <a:ext uri="{FF2B5EF4-FFF2-40B4-BE49-F238E27FC236}">
                <a16:creationId xmlns:a16="http://schemas.microsoft.com/office/drawing/2014/main" id="{04C7C62C-8811-4C3C-BCCA-F81FCDEEE87C}"/>
              </a:ext>
            </a:extLst>
          </p:cNvPr>
          <p:cNvCxnSpPr>
            <a:cxnSpLocks/>
          </p:cNvCxnSpPr>
          <p:nvPr/>
        </p:nvCxnSpPr>
        <p:spPr>
          <a:xfrm>
            <a:off x="7664335" y="1546167"/>
            <a:ext cx="1446414" cy="124690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6" name="Straight Arrow Connector 15">
            <a:extLst>
              <a:ext uri="{FF2B5EF4-FFF2-40B4-BE49-F238E27FC236}">
                <a16:creationId xmlns:a16="http://schemas.microsoft.com/office/drawing/2014/main" id="{BBDD3618-864E-4F82-9271-B6F21B9A0F7B}"/>
              </a:ext>
            </a:extLst>
          </p:cNvPr>
          <p:cNvCxnSpPr>
            <a:cxnSpLocks/>
          </p:cNvCxnSpPr>
          <p:nvPr/>
        </p:nvCxnSpPr>
        <p:spPr>
          <a:xfrm>
            <a:off x="7664335" y="1546167"/>
            <a:ext cx="2493818" cy="119703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0" name="Straight Arrow Connector 19">
            <a:extLst>
              <a:ext uri="{FF2B5EF4-FFF2-40B4-BE49-F238E27FC236}">
                <a16:creationId xmlns:a16="http://schemas.microsoft.com/office/drawing/2014/main" id="{F52E95C2-68C1-4072-A4DC-C0B1B081EC43}"/>
              </a:ext>
            </a:extLst>
          </p:cNvPr>
          <p:cNvCxnSpPr>
            <a:cxnSpLocks/>
          </p:cNvCxnSpPr>
          <p:nvPr/>
        </p:nvCxnSpPr>
        <p:spPr>
          <a:xfrm flipV="1">
            <a:off x="8038049" y="3192088"/>
            <a:ext cx="1770969" cy="220767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2" name="Straight Arrow Connector 21">
            <a:extLst>
              <a:ext uri="{FF2B5EF4-FFF2-40B4-BE49-F238E27FC236}">
                <a16:creationId xmlns:a16="http://schemas.microsoft.com/office/drawing/2014/main" id="{35848004-A5C2-492E-B74A-41C9792F74AF}"/>
              </a:ext>
            </a:extLst>
          </p:cNvPr>
          <p:cNvCxnSpPr>
            <a:cxnSpLocks/>
          </p:cNvCxnSpPr>
          <p:nvPr/>
        </p:nvCxnSpPr>
        <p:spPr>
          <a:xfrm flipV="1">
            <a:off x="8038049" y="3464681"/>
            <a:ext cx="2120104" cy="188871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4" name="Straight Arrow Connector 23">
            <a:extLst>
              <a:ext uri="{FF2B5EF4-FFF2-40B4-BE49-F238E27FC236}">
                <a16:creationId xmlns:a16="http://schemas.microsoft.com/office/drawing/2014/main" id="{CBC66CDE-7801-4B98-97CD-56138838267B}"/>
              </a:ext>
            </a:extLst>
          </p:cNvPr>
          <p:cNvCxnSpPr>
            <a:cxnSpLocks/>
          </p:cNvCxnSpPr>
          <p:nvPr/>
        </p:nvCxnSpPr>
        <p:spPr>
          <a:xfrm flipV="1">
            <a:off x="8038049" y="3757353"/>
            <a:ext cx="2968002" cy="164240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6" name="TextBox 25">
            <a:extLst>
              <a:ext uri="{FF2B5EF4-FFF2-40B4-BE49-F238E27FC236}">
                <a16:creationId xmlns:a16="http://schemas.microsoft.com/office/drawing/2014/main" id="{0392B7F6-EC89-40E9-A42B-4384353DFC01}"/>
              </a:ext>
            </a:extLst>
          </p:cNvPr>
          <p:cNvSpPr txBox="1"/>
          <p:nvPr/>
        </p:nvSpPr>
        <p:spPr>
          <a:xfrm>
            <a:off x="6525849" y="5399761"/>
            <a:ext cx="3623813" cy="923330"/>
          </a:xfrm>
          <a:prstGeom prst="rect">
            <a:avLst/>
          </a:prstGeom>
          <a:solidFill>
            <a:srgbClr val="FFFF00"/>
          </a:solidFill>
        </p:spPr>
        <p:txBody>
          <a:bodyPr wrap="none" rtlCol="0">
            <a:spAutoFit/>
          </a:bodyPr>
          <a:lstStyle/>
          <a:p>
            <a:r>
              <a:rPr lang="en-US"/>
              <a:t>don’t quote these, i.e., don’t do this:</a:t>
            </a:r>
            <a:br>
              <a:rPr lang="en-US"/>
            </a:br>
            <a:endParaRPr lang="en-US"/>
          </a:p>
          <a:p>
            <a:r>
              <a:rPr lang="en-US"/>
              <a:t>dfdl:choiceBranchKey=" 'rounded' "</a:t>
            </a:r>
          </a:p>
        </p:txBody>
      </p:sp>
    </p:spTree>
    <p:extLst>
      <p:ext uri="{BB962C8B-B14F-4D97-AF65-F5344CB8AC3E}">
        <p14:creationId xmlns:p14="http://schemas.microsoft.com/office/powerpoint/2010/main" val="2766913815"/>
      </p:ext>
    </p:extLst>
  </p:cSld>
  <p:clrMapOvr>
    <a:masterClrMapping/>
  </p:clrMapOvr>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B2E6BB-5DCC-4068-9C07-FDA83C16597F}"/>
              </a:ext>
            </a:extLst>
          </p:cNvPr>
          <p:cNvSpPr>
            <a:spLocks noGrp="1"/>
          </p:cNvSpPr>
          <p:nvPr>
            <p:ph type="title"/>
          </p:nvPr>
        </p:nvSpPr>
        <p:spPr/>
        <p:txBody>
          <a:bodyPr/>
          <a:lstStyle/>
          <a:p>
            <a:r>
              <a:rPr lang="en-US"/>
              <a:t>Here’s the rule</a:t>
            </a:r>
          </a:p>
        </p:txBody>
      </p:sp>
      <p:sp>
        <p:nvSpPr>
          <p:cNvPr id="3" name="Content Placeholder 2">
            <a:extLst>
              <a:ext uri="{FF2B5EF4-FFF2-40B4-BE49-F238E27FC236}">
                <a16:creationId xmlns:a16="http://schemas.microsoft.com/office/drawing/2014/main" id="{A39116ED-249A-4C03-824C-10D2B4CC427D}"/>
              </a:ext>
            </a:extLst>
          </p:cNvPr>
          <p:cNvSpPr>
            <a:spLocks noGrp="1"/>
          </p:cNvSpPr>
          <p:nvPr>
            <p:ph idx="1"/>
          </p:nvPr>
        </p:nvSpPr>
        <p:spPr/>
        <p:txBody>
          <a:bodyPr/>
          <a:lstStyle/>
          <a:p>
            <a:pPr>
              <a:lnSpc>
                <a:spcPts val="3000"/>
              </a:lnSpc>
            </a:pPr>
            <a:r>
              <a:rPr lang="en-US"/>
              <a:t>To denote a </a:t>
            </a:r>
            <a:r>
              <a:rPr lang="en-US" i="1"/>
              <a:t>string</a:t>
            </a:r>
            <a:r>
              <a:rPr lang="en-US"/>
              <a:t> </a:t>
            </a:r>
            <a:r>
              <a:rPr lang="en-US" dirty="0"/>
              <a:t>value in an XPath expression, wrap the value within quotes (either single quotes or double quotes). If the value is not within an XPath expression, then do not wrap the value within quotes.</a:t>
            </a:r>
            <a:endParaRPr lang="en-US"/>
          </a:p>
        </p:txBody>
      </p:sp>
      <p:sp>
        <p:nvSpPr>
          <p:cNvPr id="4" name="Footer Placeholder 3">
            <a:extLst>
              <a:ext uri="{FF2B5EF4-FFF2-40B4-BE49-F238E27FC236}">
                <a16:creationId xmlns:a16="http://schemas.microsoft.com/office/drawing/2014/main" id="{0D712AB7-6070-4840-856A-C2B592E990FE}"/>
              </a:ext>
            </a:extLst>
          </p:cNvPr>
          <p:cNvSpPr>
            <a:spLocks noGrp="1"/>
          </p:cNvSpPr>
          <p:nvPr>
            <p:ph type="ftr" sz="quarter" idx="11"/>
          </p:nvPr>
        </p:nvSpPr>
        <p:spPr/>
        <p:txBody>
          <a:bodyPr/>
          <a:lstStyle/>
          <a:p>
            <a:r>
              <a:rPr lang="en-US" altLang="en-US">
                <a:solidFill>
                  <a:schemeClr val="tx1">
                    <a:lumMod val="50000"/>
                    <a:lumOff val="50000"/>
                  </a:schemeClr>
                </a:solidFill>
                <a:latin typeface="Arial" pitchFamily="34" charset="0"/>
                <a:cs typeface="Arial" pitchFamily="34" charset="0"/>
              </a:rPr>
              <a:t>© 2019 The MITRE Corporation. All rights reserved.</a:t>
            </a:r>
            <a:endParaRPr lang="en-US">
              <a:solidFill>
                <a:schemeClr val="tx1">
                  <a:lumMod val="50000"/>
                  <a:lumOff val="50000"/>
                </a:schemeClr>
              </a:solidFill>
              <a:latin typeface="Arial" pitchFamily="34" charset="0"/>
              <a:cs typeface="Arial" pitchFamily="34" charset="0"/>
            </a:endParaRPr>
          </a:p>
        </p:txBody>
      </p:sp>
    </p:spTree>
    <p:extLst>
      <p:ext uri="{BB962C8B-B14F-4D97-AF65-F5344CB8AC3E}">
        <p14:creationId xmlns:p14="http://schemas.microsoft.com/office/powerpoint/2010/main" val="3971193544"/>
      </p:ext>
    </p:extLst>
  </p:cSld>
  <p:clrMapOvr>
    <a:masterClrMapping/>
  </p:clrMapOvr>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4A15A3-8A81-4C4F-9C0E-6A787524A097}"/>
              </a:ext>
            </a:extLst>
          </p:cNvPr>
          <p:cNvSpPr>
            <a:spLocks noGrp="1"/>
          </p:cNvSpPr>
          <p:nvPr>
            <p:ph type="title"/>
          </p:nvPr>
        </p:nvSpPr>
        <p:spPr/>
        <p:txBody>
          <a:bodyPr/>
          <a:lstStyle/>
          <a:p>
            <a:r>
              <a:rPr lang="en-US"/>
              <a:t>Disadvantage of this solution</a:t>
            </a:r>
          </a:p>
        </p:txBody>
      </p:sp>
      <p:sp>
        <p:nvSpPr>
          <p:cNvPr id="4" name="Footer Placeholder 3">
            <a:extLst>
              <a:ext uri="{FF2B5EF4-FFF2-40B4-BE49-F238E27FC236}">
                <a16:creationId xmlns:a16="http://schemas.microsoft.com/office/drawing/2014/main" id="{4085B9D1-A885-4D5E-B60D-87DE2B59F186}"/>
              </a:ext>
            </a:extLst>
          </p:cNvPr>
          <p:cNvSpPr>
            <a:spLocks noGrp="1"/>
          </p:cNvSpPr>
          <p:nvPr>
            <p:ph type="ftr" sz="quarter" idx="11"/>
          </p:nvPr>
        </p:nvSpPr>
        <p:spPr/>
        <p:txBody>
          <a:bodyPr/>
          <a:lstStyle/>
          <a:p>
            <a:r>
              <a:rPr lang="en-US" altLang="en-US">
                <a:solidFill>
                  <a:schemeClr val="tx1">
                    <a:lumMod val="50000"/>
                    <a:lumOff val="50000"/>
                  </a:schemeClr>
                </a:solidFill>
                <a:latin typeface="Arial" pitchFamily="34" charset="0"/>
                <a:cs typeface="Arial" pitchFamily="34" charset="0"/>
              </a:rPr>
              <a:t>© 2019 The MITRE Corporation. All rights reserved.</a:t>
            </a:r>
            <a:endParaRPr lang="en-US">
              <a:solidFill>
                <a:schemeClr val="tx1">
                  <a:lumMod val="50000"/>
                  <a:lumOff val="50000"/>
                </a:schemeClr>
              </a:solidFill>
              <a:latin typeface="Arial" pitchFamily="34" charset="0"/>
              <a:cs typeface="Arial" pitchFamily="34" charset="0"/>
            </a:endParaRPr>
          </a:p>
        </p:txBody>
      </p:sp>
      <p:sp>
        <p:nvSpPr>
          <p:cNvPr id="5" name="Rectangle 4">
            <a:extLst>
              <a:ext uri="{FF2B5EF4-FFF2-40B4-BE49-F238E27FC236}">
                <a16:creationId xmlns:a16="http://schemas.microsoft.com/office/drawing/2014/main" id="{4E910E1D-1C5A-44A7-975C-0D334052209C}"/>
              </a:ext>
            </a:extLst>
          </p:cNvPr>
          <p:cNvSpPr/>
          <p:nvPr/>
        </p:nvSpPr>
        <p:spPr>
          <a:xfrm>
            <a:off x="443998" y="1787618"/>
            <a:ext cx="11304003" cy="3046988"/>
          </a:xfrm>
          <a:prstGeom prst="rect">
            <a:avLst/>
          </a:prstGeom>
          <a:ln>
            <a:solidFill>
              <a:schemeClr val="tx1"/>
            </a:solidFill>
          </a:ln>
        </p:spPr>
        <p:txBody>
          <a:bodyPr wrap="square">
            <a:spAutoFit/>
          </a:bodyPr>
          <a:lstStyle/>
          <a:p>
            <a:r>
              <a:rPr lang="en-US" sz="1600">
                <a:solidFill>
                  <a:srgbClr val="003296"/>
                </a:solidFill>
                <a:highlight>
                  <a:srgbClr val="FFFFFF"/>
                </a:highlight>
              </a:rPr>
              <a:t>&lt;xs:element</a:t>
            </a:r>
            <a:r>
              <a:rPr lang="en-US" sz="1600">
                <a:solidFill>
                  <a:srgbClr val="F5844C"/>
                </a:solidFill>
                <a:highlight>
                  <a:srgbClr val="FFFFFF"/>
                </a:highlight>
              </a:rPr>
              <a:t> name</a:t>
            </a:r>
            <a:r>
              <a:rPr lang="en-US" sz="1600">
                <a:solidFill>
                  <a:srgbClr val="FF8040"/>
                </a:solidFill>
                <a:highlight>
                  <a:srgbClr val="FFFFFF"/>
                </a:highlight>
              </a:rPr>
              <a:t>=</a:t>
            </a:r>
            <a:r>
              <a:rPr lang="en-US" sz="1600">
                <a:solidFill>
                  <a:srgbClr val="993300"/>
                </a:solidFill>
                <a:highlight>
                  <a:srgbClr val="FFFFFF"/>
                </a:highlight>
              </a:rPr>
              <a:t>"input"</a:t>
            </a:r>
            <a:r>
              <a:rPr lang="en-US" sz="1600">
                <a:solidFill>
                  <a:srgbClr val="000096"/>
                </a:solidFill>
                <a:highlight>
                  <a:srgbClr val="FFFFFF"/>
                </a:highlight>
              </a:rPr>
              <a:t>&gt;</a:t>
            </a:r>
            <a:br>
              <a:rPr lang="en-US" sz="1600">
                <a:solidFill>
                  <a:srgbClr val="000000"/>
                </a:solidFill>
                <a:highlight>
                  <a:srgbClr val="FFFFFF"/>
                </a:highlight>
              </a:rPr>
            </a:br>
            <a:r>
              <a:rPr lang="en-US" sz="1600">
                <a:solidFill>
                  <a:srgbClr val="000000"/>
                </a:solidFill>
                <a:highlight>
                  <a:srgbClr val="FFFFFF"/>
                </a:highlight>
              </a:rPr>
              <a:t>    </a:t>
            </a:r>
            <a:r>
              <a:rPr lang="en-US" sz="1600">
                <a:solidFill>
                  <a:srgbClr val="003296"/>
                </a:solidFill>
                <a:highlight>
                  <a:srgbClr val="FFFFFF"/>
                </a:highlight>
              </a:rPr>
              <a:t>&lt;xs:complexType&gt;</a:t>
            </a:r>
            <a:br>
              <a:rPr lang="en-US" sz="1600">
                <a:solidFill>
                  <a:srgbClr val="000000"/>
                </a:solidFill>
                <a:highlight>
                  <a:srgbClr val="FFFFFF"/>
                </a:highlight>
              </a:rPr>
            </a:br>
            <a:r>
              <a:rPr lang="en-US" sz="1600">
                <a:solidFill>
                  <a:srgbClr val="000000"/>
                </a:solidFill>
                <a:highlight>
                  <a:srgbClr val="FFFFFF"/>
                </a:highlight>
              </a:rPr>
              <a:t>        </a:t>
            </a:r>
            <a:r>
              <a:rPr lang="en-US" sz="1600">
                <a:solidFill>
                  <a:srgbClr val="003296"/>
                </a:solidFill>
                <a:highlight>
                  <a:srgbClr val="FFFFFF"/>
                </a:highlight>
              </a:rPr>
              <a:t>&lt;xs:sequence</a:t>
            </a:r>
            <a:r>
              <a:rPr lang="en-US" sz="1600">
                <a:solidFill>
                  <a:srgbClr val="F5844C"/>
                </a:solidFill>
                <a:highlight>
                  <a:srgbClr val="FFFFFF"/>
                </a:highlight>
              </a:rPr>
              <a:t> dfdl:separator</a:t>
            </a:r>
            <a:r>
              <a:rPr lang="en-US" sz="1600">
                <a:solidFill>
                  <a:srgbClr val="FF8040"/>
                </a:solidFill>
                <a:highlight>
                  <a:srgbClr val="FFFFFF"/>
                </a:highlight>
              </a:rPr>
              <a:t>=</a:t>
            </a:r>
            <a:r>
              <a:rPr lang="en-US" sz="1600">
                <a:solidFill>
                  <a:srgbClr val="993300"/>
                </a:solidFill>
                <a:highlight>
                  <a:srgbClr val="FFFFFF"/>
                </a:highlight>
              </a:rPr>
              <a:t>"%NL;"</a:t>
            </a:r>
            <a:r>
              <a:rPr lang="en-US" sz="1600">
                <a:solidFill>
                  <a:srgbClr val="F5844C"/>
                </a:solidFill>
                <a:highlight>
                  <a:srgbClr val="FFFFFF"/>
                </a:highlight>
              </a:rPr>
              <a:t> dfdl:separatorPosition</a:t>
            </a:r>
            <a:r>
              <a:rPr lang="en-US" sz="1600">
                <a:solidFill>
                  <a:srgbClr val="FF8040"/>
                </a:solidFill>
                <a:highlight>
                  <a:srgbClr val="FFFFFF"/>
                </a:highlight>
              </a:rPr>
              <a:t>=</a:t>
            </a:r>
            <a:r>
              <a:rPr lang="en-US" sz="1600">
                <a:solidFill>
                  <a:srgbClr val="993300"/>
                </a:solidFill>
                <a:highlight>
                  <a:srgbClr val="FFFFFF"/>
                </a:highlight>
              </a:rPr>
              <a:t>"infix"</a:t>
            </a:r>
            <a:r>
              <a:rPr lang="en-US" sz="1600">
                <a:solidFill>
                  <a:srgbClr val="000096"/>
                </a:solidFill>
                <a:highlight>
                  <a:srgbClr val="FFFFFF"/>
                </a:highlight>
              </a:rPr>
              <a:t>&gt;</a:t>
            </a:r>
            <a:br>
              <a:rPr lang="en-US" sz="1600">
                <a:solidFill>
                  <a:srgbClr val="000000"/>
                </a:solidFill>
                <a:highlight>
                  <a:srgbClr val="FFFFFF"/>
                </a:highlight>
              </a:rPr>
            </a:br>
            <a:r>
              <a:rPr lang="en-US" sz="1600">
                <a:solidFill>
                  <a:srgbClr val="000000"/>
                </a:solidFill>
                <a:highlight>
                  <a:srgbClr val="FFFFFF"/>
                </a:highlight>
              </a:rPr>
              <a:t>            </a:t>
            </a:r>
            <a:r>
              <a:rPr lang="en-US" sz="1600">
                <a:solidFill>
                  <a:srgbClr val="003296"/>
                </a:solidFill>
                <a:highlight>
                  <a:srgbClr val="FFFFFF"/>
                </a:highlight>
              </a:rPr>
              <a:t>&lt;xs:element</a:t>
            </a:r>
            <a:r>
              <a:rPr lang="en-US" sz="1600">
                <a:solidFill>
                  <a:srgbClr val="F5844C"/>
                </a:solidFill>
                <a:highlight>
                  <a:srgbClr val="FFFFFF"/>
                </a:highlight>
              </a:rPr>
              <a:t> name</a:t>
            </a:r>
            <a:r>
              <a:rPr lang="en-US" sz="1600">
                <a:solidFill>
                  <a:srgbClr val="FF8040"/>
                </a:solidFill>
                <a:highlight>
                  <a:srgbClr val="FFFFFF"/>
                </a:highlight>
              </a:rPr>
              <a:t>=</a:t>
            </a:r>
            <a:r>
              <a:rPr lang="en-US" sz="1600">
                <a:solidFill>
                  <a:srgbClr val="993300"/>
                </a:solidFill>
                <a:highlight>
                  <a:srgbClr val="FFFFFF"/>
                </a:highlight>
              </a:rPr>
              <a:t>"num"</a:t>
            </a:r>
            <a:r>
              <a:rPr lang="en-US" sz="1600">
                <a:solidFill>
                  <a:srgbClr val="F5844C"/>
                </a:solidFill>
                <a:highlight>
                  <a:srgbClr val="FFFFFF"/>
                </a:highlight>
              </a:rPr>
              <a:t> type</a:t>
            </a:r>
            <a:r>
              <a:rPr lang="en-US" sz="1600">
                <a:solidFill>
                  <a:srgbClr val="FF8040"/>
                </a:solidFill>
                <a:highlight>
                  <a:srgbClr val="FFFFFF"/>
                </a:highlight>
              </a:rPr>
              <a:t>=</a:t>
            </a:r>
            <a:r>
              <a:rPr lang="en-US" sz="1600">
                <a:solidFill>
                  <a:srgbClr val="993300"/>
                </a:solidFill>
                <a:highlight>
                  <a:srgbClr val="FFFFFF"/>
                </a:highlight>
              </a:rPr>
              <a:t>"xs:integer"</a:t>
            </a:r>
            <a:r>
              <a:rPr lang="en-US" sz="1600">
                <a:solidFill>
                  <a:srgbClr val="F5844C"/>
                </a:solidFill>
                <a:highlight>
                  <a:srgbClr val="FFFFFF"/>
                </a:highlight>
              </a:rPr>
              <a:t> </a:t>
            </a:r>
            <a:r>
              <a:rPr lang="en-US" sz="1600">
                <a:solidFill>
                  <a:srgbClr val="000096"/>
                </a:solidFill>
                <a:highlight>
                  <a:srgbClr val="FFFFFF"/>
                </a:highlight>
              </a:rPr>
              <a:t>/&gt;</a:t>
            </a:r>
            <a:br>
              <a:rPr lang="en-US" sz="1600">
                <a:solidFill>
                  <a:srgbClr val="000000"/>
                </a:solidFill>
                <a:highlight>
                  <a:srgbClr val="FFFFFF"/>
                </a:highlight>
              </a:rPr>
            </a:br>
            <a:r>
              <a:rPr lang="en-US" sz="1600">
                <a:solidFill>
                  <a:srgbClr val="000000"/>
                </a:solidFill>
                <a:highlight>
                  <a:srgbClr val="FFFFFF"/>
                </a:highlight>
              </a:rPr>
              <a:t>            </a:t>
            </a:r>
            <a:r>
              <a:rPr lang="en-US" sz="1600">
                <a:solidFill>
                  <a:srgbClr val="003296"/>
                </a:solidFill>
                <a:highlight>
                  <a:srgbClr val="FFFFFF"/>
                </a:highlight>
              </a:rPr>
              <a:t>&lt;xs:choice</a:t>
            </a:r>
            <a:r>
              <a:rPr lang="en-US" sz="1600">
                <a:solidFill>
                  <a:srgbClr val="F5844C"/>
                </a:solidFill>
                <a:highlight>
                  <a:srgbClr val="FFFFFF"/>
                </a:highlight>
              </a:rPr>
              <a:t> dfdl:choiceDispatchKey</a:t>
            </a:r>
            <a:r>
              <a:rPr lang="en-US" sz="1600">
                <a:solidFill>
                  <a:srgbClr val="FF8040"/>
                </a:solidFill>
                <a:highlight>
                  <a:srgbClr val="FFFFFF"/>
                </a:highlight>
              </a:rPr>
              <a:t>=</a:t>
            </a:r>
            <a:r>
              <a:rPr lang="en-US" sz="1600">
                <a:solidFill>
                  <a:srgbClr val="993300"/>
                </a:solidFill>
                <a:highlight>
                  <a:srgbClr val="FFFFFF"/>
                </a:highlight>
              </a:rPr>
              <a:t>"</a:t>
            </a:r>
            <a:r>
              <a:rPr lang="en-US" sz="1600">
                <a:solidFill>
                  <a:srgbClr val="993300"/>
                </a:solidFill>
                <a:highlight>
                  <a:srgbClr val="FFFF00"/>
                </a:highlight>
              </a:rPr>
              <a:t>{</a:t>
            </a:r>
            <a:r>
              <a:rPr lang="en-US" sz="1600">
                <a:solidFill>
                  <a:srgbClr val="000000"/>
                </a:solidFill>
                <a:highlight>
                  <a:srgbClr val="FFFF00"/>
                </a:highlight>
              </a:rPr>
              <a:t> </a:t>
            </a:r>
            <a:r>
              <a:rPr lang="en-US" sz="1600" b="1">
                <a:solidFill>
                  <a:srgbClr val="0096C8"/>
                </a:solidFill>
                <a:highlight>
                  <a:srgbClr val="FFFF00"/>
                </a:highlight>
              </a:rPr>
              <a:t>if</a:t>
            </a:r>
            <a:r>
              <a:rPr lang="en-US" sz="1600" b="1">
                <a:solidFill>
                  <a:srgbClr val="000000"/>
                </a:solidFill>
                <a:highlight>
                  <a:srgbClr val="FFFF00"/>
                </a:highlight>
              </a:rPr>
              <a:t> (</a:t>
            </a:r>
            <a:r>
              <a:rPr lang="en-US" sz="1600" b="1">
                <a:solidFill>
                  <a:srgbClr val="787800"/>
                </a:solidFill>
                <a:highlight>
                  <a:srgbClr val="FFFF00"/>
                </a:highlight>
              </a:rPr>
              <a:t>./</a:t>
            </a:r>
            <a:r>
              <a:rPr lang="en-US" sz="1600" b="1">
                <a:solidFill>
                  <a:srgbClr val="0000E6"/>
                </a:solidFill>
                <a:highlight>
                  <a:srgbClr val="FFFF00"/>
                </a:highlight>
              </a:rPr>
              <a:t>num</a:t>
            </a:r>
            <a:r>
              <a:rPr lang="en-US" sz="1600" b="1">
                <a:solidFill>
                  <a:srgbClr val="000000"/>
                </a:solidFill>
                <a:highlight>
                  <a:srgbClr val="FFFF00"/>
                </a:highlight>
              </a:rPr>
              <a:t> </a:t>
            </a:r>
            <a:r>
              <a:rPr lang="en-US" sz="1600" b="1">
                <a:solidFill>
                  <a:srgbClr val="787800"/>
                </a:solidFill>
                <a:highlight>
                  <a:srgbClr val="FFFF00"/>
                </a:highlight>
              </a:rPr>
              <a:t>eq</a:t>
            </a:r>
            <a:r>
              <a:rPr lang="en-US" sz="1600" b="1">
                <a:solidFill>
                  <a:srgbClr val="000000"/>
                </a:solidFill>
                <a:highlight>
                  <a:srgbClr val="FFFF00"/>
                </a:highlight>
              </a:rPr>
              <a:t> </a:t>
            </a:r>
            <a:r>
              <a:rPr lang="en-US" sz="1600" b="1">
                <a:solidFill>
                  <a:srgbClr val="323296"/>
                </a:solidFill>
                <a:highlight>
                  <a:srgbClr val="FFFF00"/>
                </a:highlight>
              </a:rPr>
              <a:t>1</a:t>
            </a:r>
            <a:r>
              <a:rPr lang="en-US" sz="1600" b="1">
                <a:solidFill>
                  <a:srgbClr val="000000"/>
                </a:solidFill>
                <a:highlight>
                  <a:srgbClr val="FFFF00"/>
                </a:highlight>
              </a:rPr>
              <a:t>) </a:t>
            </a:r>
            <a:r>
              <a:rPr lang="en-US" sz="1600" b="1">
                <a:solidFill>
                  <a:srgbClr val="0096C8"/>
                </a:solidFill>
                <a:highlight>
                  <a:srgbClr val="FFFF00"/>
                </a:highlight>
              </a:rPr>
              <a:t>then</a:t>
            </a:r>
            <a:r>
              <a:rPr lang="en-US" sz="1600" b="1">
                <a:solidFill>
                  <a:srgbClr val="000000"/>
                </a:solidFill>
                <a:highlight>
                  <a:srgbClr val="FFFF00"/>
                </a:highlight>
              </a:rPr>
              <a:t> </a:t>
            </a:r>
            <a:r>
              <a:rPr lang="en-US" sz="1600" b="1">
                <a:solidFill>
                  <a:srgbClr val="323296"/>
                </a:solidFill>
                <a:highlight>
                  <a:srgbClr val="FFFF00"/>
                </a:highlight>
              </a:rPr>
              <a:t>'rounded'</a:t>
            </a:r>
            <a:r>
              <a:rPr lang="en-US" sz="1600" b="1">
                <a:solidFill>
                  <a:srgbClr val="000000"/>
                </a:solidFill>
                <a:highlight>
                  <a:srgbClr val="FFFF00"/>
                </a:highlight>
              </a:rPr>
              <a:t> </a:t>
            </a:r>
            <a:r>
              <a:rPr lang="en-US" sz="1600" b="1">
                <a:solidFill>
                  <a:srgbClr val="0096C8"/>
                </a:solidFill>
                <a:highlight>
                  <a:srgbClr val="FFFF00"/>
                </a:highlight>
              </a:rPr>
              <a:t>else</a:t>
            </a:r>
            <a:r>
              <a:rPr lang="en-US" sz="1600" b="1">
                <a:solidFill>
                  <a:srgbClr val="000000"/>
                </a:solidFill>
                <a:highlight>
                  <a:srgbClr val="FFFF00"/>
                </a:highlight>
              </a:rPr>
              <a:t> </a:t>
            </a:r>
            <a:r>
              <a:rPr lang="en-US" sz="1600" b="1">
                <a:solidFill>
                  <a:srgbClr val="0096C8"/>
                </a:solidFill>
                <a:highlight>
                  <a:srgbClr val="FFFF00"/>
                </a:highlight>
              </a:rPr>
              <a:t>if</a:t>
            </a:r>
            <a:r>
              <a:rPr lang="en-US" sz="1600" b="1">
                <a:solidFill>
                  <a:srgbClr val="000000"/>
                </a:solidFill>
                <a:highlight>
                  <a:srgbClr val="FFFF00"/>
                </a:highlight>
              </a:rPr>
              <a:t> (</a:t>
            </a:r>
            <a:r>
              <a:rPr lang="en-US" sz="1600" b="1">
                <a:solidFill>
                  <a:srgbClr val="787800"/>
                </a:solidFill>
                <a:highlight>
                  <a:srgbClr val="FFFF00"/>
                </a:highlight>
              </a:rPr>
              <a:t>./</a:t>
            </a:r>
            <a:r>
              <a:rPr lang="en-US" sz="1600" b="1">
                <a:solidFill>
                  <a:srgbClr val="0000E6"/>
                </a:solidFill>
                <a:highlight>
                  <a:srgbClr val="FFFF00"/>
                </a:highlight>
              </a:rPr>
              <a:t>num</a:t>
            </a:r>
            <a:r>
              <a:rPr lang="en-US" sz="1600" b="1">
                <a:solidFill>
                  <a:srgbClr val="000000"/>
                </a:solidFill>
                <a:highlight>
                  <a:srgbClr val="FFFF00"/>
                </a:highlight>
              </a:rPr>
              <a:t> </a:t>
            </a:r>
            <a:r>
              <a:rPr lang="en-US" sz="1600" b="1">
                <a:solidFill>
                  <a:srgbClr val="787800"/>
                </a:solidFill>
                <a:highlight>
                  <a:srgbClr val="FFFF00"/>
                </a:highlight>
              </a:rPr>
              <a:t>eq</a:t>
            </a:r>
            <a:r>
              <a:rPr lang="en-US" sz="1600" b="1">
                <a:solidFill>
                  <a:srgbClr val="000000"/>
                </a:solidFill>
                <a:highlight>
                  <a:srgbClr val="FFFF00"/>
                </a:highlight>
              </a:rPr>
              <a:t> </a:t>
            </a:r>
            <a:r>
              <a:rPr lang="en-US" sz="1600" b="1">
                <a:solidFill>
                  <a:srgbClr val="323296"/>
                </a:solidFill>
                <a:highlight>
                  <a:srgbClr val="FFFF00"/>
                </a:highlight>
              </a:rPr>
              <a:t>2</a:t>
            </a:r>
            <a:r>
              <a:rPr lang="en-US" sz="1600" b="1">
                <a:solidFill>
                  <a:srgbClr val="000000"/>
                </a:solidFill>
                <a:highlight>
                  <a:srgbClr val="FFFF00"/>
                </a:highlight>
              </a:rPr>
              <a:t>) </a:t>
            </a:r>
            <a:r>
              <a:rPr lang="en-US" sz="1600" b="1">
                <a:solidFill>
                  <a:srgbClr val="0096C8"/>
                </a:solidFill>
                <a:highlight>
                  <a:srgbClr val="FFFF00"/>
                </a:highlight>
              </a:rPr>
              <a:t>then</a:t>
            </a:r>
            <a:r>
              <a:rPr lang="en-US" sz="1600" b="1">
                <a:solidFill>
                  <a:srgbClr val="000000"/>
                </a:solidFill>
                <a:highlight>
                  <a:srgbClr val="FFFF00"/>
                </a:highlight>
              </a:rPr>
              <a:t> </a:t>
            </a:r>
            <a:r>
              <a:rPr lang="en-US" sz="1600" b="1">
                <a:solidFill>
                  <a:srgbClr val="323296"/>
                </a:solidFill>
                <a:highlight>
                  <a:srgbClr val="FFFF00"/>
                </a:highlight>
              </a:rPr>
              <a:t>'square'</a:t>
            </a:r>
            <a:r>
              <a:rPr lang="en-US" sz="1600" b="1">
                <a:solidFill>
                  <a:srgbClr val="000000"/>
                </a:solidFill>
                <a:highlight>
                  <a:srgbClr val="FFFF00"/>
                </a:highlight>
              </a:rPr>
              <a:t> </a:t>
            </a:r>
            <a:r>
              <a:rPr lang="en-US" sz="1600" b="1">
                <a:solidFill>
                  <a:srgbClr val="0096C8"/>
                </a:solidFill>
                <a:highlight>
                  <a:srgbClr val="FFFF00"/>
                </a:highlight>
              </a:rPr>
              <a:t>else</a:t>
            </a:r>
            <a:r>
              <a:rPr lang="en-US" sz="1600" b="1">
                <a:solidFill>
                  <a:srgbClr val="000000"/>
                </a:solidFill>
                <a:highlight>
                  <a:srgbClr val="FFFF00"/>
                </a:highlight>
              </a:rPr>
              <a:t> </a:t>
            </a:r>
            <a:r>
              <a:rPr lang="en-US" sz="1600" b="1">
                <a:solidFill>
                  <a:srgbClr val="323296"/>
                </a:solidFill>
                <a:highlight>
                  <a:srgbClr val="FFFF00"/>
                </a:highlight>
              </a:rPr>
              <a:t>'none'</a:t>
            </a:r>
            <a:r>
              <a:rPr lang="en-US" sz="1600" b="1">
                <a:solidFill>
                  <a:srgbClr val="000000"/>
                </a:solidFill>
                <a:highlight>
                  <a:srgbClr val="FFFF00"/>
                </a:highlight>
              </a:rPr>
              <a:t> </a:t>
            </a:r>
            <a:r>
              <a:rPr lang="en-US" sz="1600" b="1">
                <a:solidFill>
                  <a:srgbClr val="993300"/>
                </a:solidFill>
                <a:highlight>
                  <a:srgbClr val="FFFF00"/>
                </a:highlight>
              </a:rPr>
              <a:t>}</a:t>
            </a:r>
            <a:r>
              <a:rPr lang="en-US" sz="1600" b="1">
                <a:solidFill>
                  <a:srgbClr val="993300"/>
                </a:solidFill>
                <a:highlight>
                  <a:srgbClr val="FFFFFF"/>
                </a:highlight>
              </a:rPr>
              <a:t>"</a:t>
            </a:r>
            <a:r>
              <a:rPr lang="en-US" sz="1600" b="1">
                <a:solidFill>
                  <a:srgbClr val="000096"/>
                </a:solidFill>
                <a:highlight>
                  <a:srgbClr val="FFFFFF"/>
                </a:highlight>
              </a:rPr>
              <a:t>&gt;</a:t>
            </a:r>
            <a:br>
              <a:rPr lang="en-US" sz="1600" b="1">
                <a:solidFill>
                  <a:srgbClr val="000000"/>
                </a:solidFill>
                <a:highlight>
                  <a:srgbClr val="FFFFFF"/>
                </a:highlight>
              </a:rPr>
            </a:br>
            <a:r>
              <a:rPr lang="en-US" sz="1600" b="1">
                <a:solidFill>
                  <a:srgbClr val="000000"/>
                </a:solidFill>
                <a:highlight>
                  <a:srgbClr val="FFFFFF"/>
                </a:highlight>
              </a:rPr>
              <a:t>                </a:t>
            </a:r>
            <a:r>
              <a:rPr lang="en-US" sz="1600" b="1">
                <a:solidFill>
                  <a:srgbClr val="003296"/>
                </a:solidFill>
                <a:highlight>
                  <a:srgbClr val="FFFFFF"/>
                </a:highlight>
              </a:rPr>
              <a:t>&lt;xs:element</a:t>
            </a:r>
            <a:r>
              <a:rPr lang="en-US" sz="1600" b="1">
                <a:solidFill>
                  <a:srgbClr val="F5844C"/>
                </a:solidFill>
                <a:highlight>
                  <a:srgbClr val="FFFFFF"/>
                </a:highlight>
              </a:rPr>
              <a:t> name</a:t>
            </a:r>
            <a:r>
              <a:rPr lang="en-US" sz="1600" b="1">
                <a:solidFill>
                  <a:srgbClr val="FF8040"/>
                </a:solidFill>
                <a:highlight>
                  <a:srgbClr val="FFFFFF"/>
                </a:highlight>
              </a:rPr>
              <a:t>=</a:t>
            </a:r>
            <a:r>
              <a:rPr lang="en-US" sz="1600" b="1">
                <a:solidFill>
                  <a:srgbClr val="993300"/>
                </a:solidFill>
                <a:highlight>
                  <a:srgbClr val="FFFFFF"/>
                </a:highlight>
              </a:rPr>
              <a:t>"A"</a:t>
            </a:r>
            <a:r>
              <a:rPr lang="en-US" sz="1600" b="1">
                <a:solidFill>
                  <a:srgbClr val="F5844C"/>
                </a:solidFill>
                <a:highlight>
                  <a:srgbClr val="FFFFFF"/>
                </a:highlight>
              </a:rPr>
              <a:t> type</a:t>
            </a:r>
            <a:r>
              <a:rPr lang="en-US" sz="1600" b="1">
                <a:solidFill>
                  <a:srgbClr val="FF8040"/>
                </a:solidFill>
                <a:highlight>
                  <a:srgbClr val="FFFFFF"/>
                </a:highlight>
              </a:rPr>
              <a:t>=</a:t>
            </a:r>
            <a:r>
              <a:rPr lang="en-US" sz="1600" b="1">
                <a:solidFill>
                  <a:srgbClr val="993300"/>
                </a:solidFill>
                <a:highlight>
                  <a:srgbClr val="FFFFFF"/>
                </a:highlight>
              </a:rPr>
              <a:t>"xs:string"</a:t>
            </a:r>
            <a:r>
              <a:rPr lang="en-US" sz="1600" b="1">
                <a:solidFill>
                  <a:srgbClr val="F5844C"/>
                </a:solidFill>
                <a:highlight>
                  <a:srgbClr val="FFFFFF"/>
                </a:highlight>
              </a:rPr>
              <a:t> dfdl:initiator</a:t>
            </a:r>
            <a:r>
              <a:rPr lang="en-US" sz="1600" b="1">
                <a:solidFill>
                  <a:srgbClr val="FF8040"/>
                </a:solidFill>
                <a:highlight>
                  <a:srgbClr val="FFFFFF"/>
                </a:highlight>
              </a:rPr>
              <a:t>=</a:t>
            </a:r>
            <a:r>
              <a:rPr lang="en-US" sz="1600" b="1">
                <a:solidFill>
                  <a:srgbClr val="993300"/>
                </a:solidFill>
                <a:highlight>
                  <a:srgbClr val="FFFFFF"/>
                </a:highlight>
              </a:rPr>
              <a:t>"("</a:t>
            </a:r>
            <a:r>
              <a:rPr lang="en-US" sz="1600" b="1">
                <a:solidFill>
                  <a:srgbClr val="F5844C"/>
                </a:solidFill>
                <a:highlight>
                  <a:srgbClr val="FFFFFF"/>
                </a:highlight>
              </a:rPr>
              <a:t> dfdl:terminator</a:t>
            </a:r>
            <a:r>
              <a:rPr lang="en-US" sz="1600" b="1">
                <a:solidFill>
                  <a:srgbClr val="FF8040"/>
                </a:solidFill>
                <a:highlight>
                  <a:srgbClr val="FFFFFF"/>
                </a:highlight>
              </a:rPr>
              <a:t>=</a:t>
            </a:r>
            <a:r>
              <a:rPr lang="en-US" sz="1600" b="1">
                <a:solidFill>
                  <a:srgbClr val="993300"/>
                </a:solidFill>
                <a:highlight>
                  <a:srgbClr val="FFFFFF"/>
                </a:highlight>
              </a:rPr>
              <a:t>")"</a:t>
            </a:r>
            <a:r>
              <a:rPr lang="en-US" sz="1600" b="1">
                <a:solidFill>
                  <a:srgbClr val="F5844C"/>
                </a:solidFill>
                <a:highlight>
                  <a:srgbClr val="FFFFFF"/>
                </a:highlight>
              </a:rPr>
              <a:t> dfdl:choiceBranchKey</a:t>
            </a:r>
            <a:r>
              <a:rPr lang="en-US" sz="1600" b="1">
                <a:solidFill>
                  <a:srgbClr val="FF8040"/>
                </a:solidFill>
                <a:highlight>
                  <a:srgbClr val="FFFFFF"/>
                </a:highlight>
              </a:rPr>
              <a:t>=</a:t>
            </a:r>
            <a:r>
              <a:rPr lang="en-US" sz="1600" b="1">
                <a:solidFill>
                  <a:srgbClr val="993300"/>
                </a:solidFill>
                <a:highlight>
                  <a:srgbClr val="FFFFFF"/>
                </a:highlight>
              </a:rPr>
              <a:t>"rounded"</a:t>
            </a:r>
            <a:r>
              <a:rPr lang="en-US" sz="1600" b="1">
                <a:solidFill>
                  <a:srgbClr val="F5844C"/>
                </a:solidFill>
                <a:highlight>
                  <a:srgbClr val="FFFFFF"/>
                </a:highlight>
              </a:rPr>
              <a:t> </a:t>
            </a:r>
            <a:r>
              <a:rPr lang="en-US" sz="1600" b="1">
                <a:solidFill>
                  <a:srgbClr val="000096"/>
                </a:solidFill>
                <a:highlight>
                  <a:srgbClr val="FFFFFF"/>
                </a:highlight>
              </a:rPr>
              <a:t>/&gt;</a:t>
            </a:r>
            <a:br>
              <a:rPr lang="en-US" sz="1600" b="1">
                <a:solidFill>
                  <a:srgbClr val="000000"/>
                </a:solidFill>
                <a:highlight>
                  <a:srgbClr val="FFFFFF"/>
                </a:highlight>
              </a:rPr>
            </a:br>
            <a:r>
              <a:rPr lang="en-US" sz="1600" b="1">
                <a:solidFill>
                  <a:srgbClr val="000000"/>
                </a:solidFill>
                <a:highlight>
                  <a:srgbClr val="FFFFFF"/>
                </a:highlight>
              </a:rPr>
              <a:t>                </a:t>
            </a:r>
            <a:r>
              <a:rPr lang="en-US" sz="1600" b="1">
                <a:solidFill>
                  <a:srgbClr val="003296"/>
                </a:solidFill>
                <a:highlight>
                  <a:srgbClr val="FFFFFF"/>
                </a:highlight>
              </a:rPr>
              <a:t>&lt;xs:element</a:t>
            </a:r>
            <a:r>
              <a:rPr lang="en-US" sz="1600" b="1">
                <a:solidFill>
                  <a:srgbClr val="F5844C"/>
                </a:solidFill>
                <a:highlight>
                  <a:srgbClr val="FFFFFF"/>
                </a:highlight>
              </a:rPr>
              <a:t> name</a:t>
            </a:r>
            <a:r>
              <a:rPr lang="en-US" sz="1600" b="1">
                <a:solidFill>
                  <a:srgbClr val="FF8040"/>
                </a:solidFill>
                <a:highlight>
                  <a:srgbClr val="FFFFFF"/>
                </a:highlight>
              </a:rPr>
              <a:t>=</a:t>
            </a:r>
            <a:r>
              <a:rPr lang="en-US" sz="1600" b="1">
                <a:solidFill>
                  <a:srgbClr val="993300"/>
                </a:solidFill>
                <a:highlight>
                  <a:srgbClr val="FFFFFF"/>
                </a:highlight>
              </a:rPr>
              <a:t>"B"</a:t>
            </a:r>
            <a:r>
              <a:rPr lang="en-US" sz="1600" b="1">
                <a:solidFill>
                  <a:srgbClr val="F5844C"/>
                </a:solidFill>
                <a:highlight>
                  <a:srgbClr val="FFFFFF"/>
                </a:highlight>
              </a:rPr>
              <a:t> type</a:t>
            </a:r>
            <a:r>
              <a:rPr lang="en-US" sz="1600" b="1">
                <a:solidFill>
                  <a:srgbClr val="FF8040"/>
                </a:solidFill>
                <a:highlight>
                  <a:srgbClr val="FFFFFF"/>
                </a:highlight>
              </a:rPr>
              <a:t>=</a:t>
            </a:r>
            <a:r>
              <a:rPr lang="en-US" sz="1600" b="1">
                <a:solidFill>
                  <a:srgbClr val="993300"/>
                </a:solidFill>
                <a:highlight>
                  <a:srgbClr val="FFFFFF"/>
                </a:highlight>
              </a:rPr>
              <a:t>"xs:string"</a:t>
            </a:r>
            <a:r>
              <a:rPr lang="en-US" sz="1600" b="1">
                <a:solidFill>
                  <a:srgbClr val="F5844C"/>
                </a:solidFill>
                <a:highlight>
                  <a:srgbClr val="FFFFFF"/>
                </a:highlight>
              </a:rPr>
              <a:t>  dfdl:initiator</a:t>
            </a:r>
            <a:r>
              <a:rPr lang="en-US" sz="1600" b="1">
                <a:solidFill>
                  <a:srgbClr val="FF8040"/>
                </a:solidFill>
                <a:highlight>
                  <a:srgbClr val="FFFFFF"/>
                </a:highlight>
              </a:rPr>
              <a:t>=</a:t>
            </a:r>
            <a:r>
              <a:rPr lang="en-US" sz="1600" b="1">
                <a:solidFill>
                  <a:srgbClr val="993300"/>
                </a:solidFill>
                <a:highlight>
                  <a:srgbClr val="FFFFFF"/>
                </a:highlight>
              </a:rPr>
              <a:t>"["</a:t>
            </a:r>
            <a:r>
              <a:rPr lang="en-US" sz="1600" b="1">
                <a:solidFill>
                  <a:srgbClr val="F5844C"/>
                </a:solidFill>
                <a:highlight>
                  <a:srgbClr val="FFFFFF"/>
                </a:highlight>
              </a:rPr>
              <a:t> dfdl:terminator</a:t>
            </a:r>
            <a:r>
              <a:rPr lang="en-US" sz="1600" b="1">
                <a:solidFill>
                  <a:srgbClr val="FF8040"/>
                </a:solidFill>
                <a:highlight>
                  <a:srgbClr val="FFFFFF"/>
                </a:highlight>
              </a:rPr>
              <a:t>=</a:t>
            </a:r>
            <a:r>
              <a:rPr lang="en-US" sz="1600" b="1">
                <a:solidFill>
                  <a:srgbClr val="993300"/>
                </a:solidFill>
                <a:highlight>
                  <a:srgbClr val="FFFFFF"/>
                </a:highlight>
              </a:rPr>
              <a:t>"]"</a:t>
            </a:r>
            <a:r>
              <a:rPr lang="en-US" sz="1600" b="1">
                <a:solidFill>
                  <a:srgbClr val="F5844C"/>
                </a:solidFill>
                <a:highlight>
                  <a:srgbClr val="FFFFFF"/>
                </a:highlight>
              </a:rPr>
              <a:t> dfdl:choiceBranchKey</a:t>
            </a:r>
            <a:r>
              <a:rPr lang="en-US" sz="1600" b="1">
                <a:solidFill>
                  <a:srgbClr val="FF8040"/>
                </a:solidFill>
                <a:highlight>
                  <a:srgbClr val="FFFFFF"/>
                </a:highlight>
              </a:rPr>
              <a:t>=</a:t>
            </a:r>
            <a:r>
              <a:rPr lang="en-US" sz="1600" b="1">
                <a:solidFill>
                  <a:srgbClr val="993300"/>
                </a:solidFill>
                <a:highlight>
                  <a:srgbClr val="FFFFFF"/>
                </a:highlight>
              </a:rPr>
              <a:t>"square"</a:t>
            </a:r>
            <a:r>
              <a:rPr lang="en-US" sz="1600" b="1">
                <a:solidFill>
                  <a:srgbClr val="F5844C"/>
                </a:solidFill>
                <a:highlight>
                  <a:srgbClr val="FFFFFF"/>
                </a:highlight>
              </a:rPr>
              <a:t> </a:t>
            </a:r>
            <a:r>
              <a:rPr lang="en-US" sz="1600" b="1">
                <a:solidFill>
                  <a:srgbClr val="000096"/>
                </a:solidFill>
                <a:highlight>
                  <a:srgbClr val="FFFFFF"/>
                </a:highlight>
              </a:rPr>
              <a:t>/&gt;</a:t>
            </a:r>
            <a:br>
              <a:rPr lang="en-US" sz="1600" b="1">
                <a:solidFill>
                  <a:srgbClr val="000000"/>
                </a:solidFill>
                <a:highlight>
                  <a:srgbClr val="FFFFFF"/>
                </a:highlight>
              </a:rPr>
            </a:br>
            <a:r>
              <a:rPr lang="en-US" sz="1600" b="1">
                <a:solidFill>
                  <a:srgbClr val="000000"/>
                </a:solidFill>
                <a:highlight>
                  <a:srgbClr val="FFFFFF"/>
                </a:highlight>
              </a:rPr>
              <a:t>                </a:t>
            </a:r>
            <a:r>
              <a:rPr lang="en-US" sz="1600" b="1">
                <a:solidFill>
                  <a:srgbClr val="003296"/>
                </a:solidFill>
                <a:highlight>
                  <a:srgbClr val="FFFFFF"/>
                </a:highlight>
              </a:rPr>
              <a:t>&lt;xs:element</a:t>
            </a:r>
            <a:r>
              <a:rPr lang="en-US" sz="1600" b="1">
                <a:solidFill>
                  <a:srgbClr val="F5844C"/>
                </a:solidFill>
                <a:highlight>
                  <a:srgbClr val="FFFFFF"/>
                </a:highlight>
              </a:rPr>
              <a:t> name</a:t>
            </a:r>
            <a:r>
              <a:rPr lang="en-US" sz="1600" b="1">
                <a:solidFill>
                  <a:srgbClr val="FF8040"/>
                </a:solidFill>
                <a:highlight>
                  <a:srgbClr val="FFFFFF"/>
                </a:highlight>
              </a:rPr>
              <a:t>=</a:t>
            </a:r>
            <a:r>
              <a:rPr lang="en-US" sz="1600" b="1">
                <a:solidFill>
                  <a:srgbClr val="993300"/>
                </a:solidFill>
                <a:highlight>
                  <a:srgbClr val="FFFFFF"/>
                </a:highlight>
              </a:rPr>
              <a:t>"C"</a:t>
            </a:r>
            <a:r>
              <a:rPr lang="en-US" sz="1600" b="1">
                <a:solidFill>
                  <a:srgbClr val="F5844C"/>
                </a:solidFill>
                <a:highlight>
                  <a:srgbClr val="FFFFFF"/>
                </a:highlight>
              </a:rPr>
              <a:t> type</a:t>
            </a:r>
            <a:r>
              <a:rPr lang="en-US" sz="1600" b="1">
                <a:solidFill>
                  <a:srgbClr val="FF8040"/>
                </a:solidFill>
                <a:highlight>
                  <a:srgbClr val="FFFFFF"/>
                </a:highlight>
              </a:rPr>
              <a:t>=</a:t>
            </a:r>
            <a:r>
              <a:rPr lang="en-US" sz="1600" b="1">
                <a:solidFill>
                  <a:srgbClr val="993300"/>
                </a:solidFill>
                <a:highlight>
                  <a:srgbClr val="FFFFFF"/>
                </a:highlight>
              </a:rPr>
              <a:t>"xs:string"</a:t>
            </a:r>
            <a:r>
              <a:rPr lang="en-US" sz="1600" b="1">
                <a:solidFill>
                  <a:srgbClr val="F5844C"/>
                </a:solidFill>
                <a:highlight>
                  <a:srgbClr val="FFFFFF"/>
                </a:highlight>
              </a:rPr>
              <a:t>  dfdl:initiator</a:t>
            </a:r>
            <a:r>
              <a:rPr lang="en-US" sz="1600" b="1">
                <a:solidFill>
                  <a:srgbClr val="FF8040"/>
                </a:solidFill>
                <a:highlight>
                  <a:srgbClr val="FFFFFF"/>
                </a:highlight>
              </a:rPr>
              <a:t>=</a:t>
            </a:r>
            <a:r>
              <a:rPr lang="en-US" sz="1600" b="1">
                <a:solidFill>
                  <a:srgbClr val="993300"/>
                </a:solidFill>
                <a:highlight>
                  <a:srgbClr val="FFFFFF"/>
                </a:highlight>
              </a:rPr>
              <a:t>"%WSP*;"</a:t>
            </a:r>
            <a:r>
              <a:rPr lang="en-US" sz="1600" b="1">
                <a:solidFill>
                  <a:srgbClr val="F5844C"/>
                </a:solidFill>
                <a:highlight>
                  <a:srgbClr val="FFFFFF"/>
                </a:highlight>
              </a:rPr>
              <a:t> dfdl:terminator</a:t>
            </a:r>
            <a:r>
              <a:rPr lang="en-US" sz="1600" b="1">
                <a:solidFill>
                  <a:srgbClr val="FF8040"/>
                </a:solidFill>
                <a:highlight>
                  <a:srgbClr val="FFFFFF"/>
                </a:highlight>
              </a:rPr>
              <a:t>=</a:t>
            </a:r>
            <a:r>
              <a:rPr lang="en-US" sz="1600" b="1">
                <a:solidFill>
                  <a:srgbClr val="993300"/>
                </a:solidFill>
                <a:highlight>
                  <a:srgbClr val="FFFFFF"/>
                </a:highlight>
              </a:rPr>
              <a:t>"%NL;"</a:t>
            </a:r>
            <a:r>
              <a:rPr lang="en-US" sz="1600" b="1">
                <a:solidFill>
                  <a:srgbClr val="F5844C"/>
                </a:solidFill>
                <a:highlight>
                  <a:srgbClr val="FFFFFF"/>
                </a:highlight>
              </a:rPr>
              <a:t> dfdl:choiceBranchKey</a:t>
            </a:r>
            <a:r>
              <a:rPr lang="en-US" sz="1600" b="1">
                <a:solidFill>
                  <a:srgbClr val="FF8040"/>
                </a:solidFill>
                <a:highlight>
                  <a:srgbClr val="FFFFFF"/>
                </a:highlight>
              </a:rPr>
              <a:t>=</a:t>
            </a:r>
            <a:r>
              <a:rPr lang="en-US" sz="1600" b="1">
                <a:solidFill>
                  <a:srgbClr val="993300"/>
                </a:solidFill>
                <a:highlight>
                  <a:srgbClr val="FFFFFF"/>
                </a:highlight>
              </a:rPr>
              <a:t>"none"</a:t>
            </a:r>
            <a:r>
              <a:rPr lang="en-US" sz="1600" b="1">
                <a:solidFill>
                  <a:srgbClr val="F5844C"/>
                </a:solidFill>
                <a:highlight>
                  <a:srgbClr val="FFFFFF"/>
                </a:highlight>
              </a:rPr>
              <a:t> </a:t>
            </a:r>
            <a:r>
              <a:rPr lang="en-US" sz="1600" b="1">
                <a:solidFill>
                  <a:srgbClr val="000096"/>
                </a:solidFill>
                <a:highlight>
                  <a:srgbClr val="FFFFFF"/>
                </a:highlight>
              </a:rPr>
              <a:t>/&gt;</a:t>
            </a:r>
            <a:br>
              <a:rPr lang="en-US" sz="1600" b="1">
                <a:solidFill>
                  <a:srgbClr val="000000"/>
                </a:solidFill>
                <a:highlight>
                  <a:srgbClr val="FFFFFF"/>
                </a:highlight>
              </a:rPr>
            </a:br>
            <a:r>
              <a:rPr lang="en-US" sz="1600" b="1">
                <a:solidFill>
                  <a:srgbClr val="000000"/>
                </a:solidFill>
                <a:highlight>
                  <a:srgbClr val="FFFFFF"/>
                </a:highlight>
              </a:rPr>
              <a:t>            </a:t>
            </a:r>
            <a:r>
              <a:rPr lang="en-US" sz="1600" b="1">
                <a:solidFill>
                  <a:srgbClr val="003296"/>
                </a:solidFill>
                <a:highlight>
                  <a:srgbClr val="FFFFFF"/>
                </a:highlight>
              </a:rPr>
              <a:t>&lt;/xs:choice&gt;</a:t>
            </a:r>
            <a:br>
              <a:rPr lang="en-US" sz="1600" b="1">
                <a:solidFill>
                  <a:srgbClr val="000000"/>
                </a:solidFill>
                <a:highlight>
                  <a:srgbClr val="FFFFFF"/>
                </a:highlight>
              </a:rPr>
            </a:br>
            <a:r>
              <a:rPr lang="en-US" sz="1600" b="1">
                <a:solidFill>
                  <a:srgbClr val="000000"/>
                </a:solidFill>
                <a:highlight>
                  <a:srgbClr val="FFFFFF"/>
                </a:highlight>
              </a:rPr>
              <a:t>        </a:t>
            </a:r>
            <a:r>
              <a:rPr lang="en-US" sz="1600" b="1">
                <a:solidFill>
                  <a:srgbClr val="003296"/>
                </a:solidFill>
                <a:highlight>
                  <a:srgbClr val="FFFFFF"/>
                </a:highlight>
              </a:rPr>
              <a:t>&lt;/xs:sequence&gt;</a:t>
            </a:r>
            <a:br>
              <a:rPr lang="en-US" sz="1600" b="1">
                <a:solidFill>
                  <a:srgbClr val="000000"/>
                </a:solidFill>
                <a:highlight>
                  <a:srgbClr val="FFFFFF"/>
                </a:highlight>
              </a:rPr>
            </a:br>
            <a:r>
              <a:rPr lang="en-US" sz="1600" b="1">
                <a:solidFill>
                  <a:srgbClr val="000000"/>
                </a:solidFill>
                <a:highlight>
                  <a:srgbClr val="FFFFFF"/>
                </a:highlight>
              </a:rPr>
              <a:t>    </a:t>
            </a:r>
            <a:r>
              <a:rPr lang="en-US" sz="1600" b="1">
                <a:solidFill>
                  <a:srgbClr val="003296"/>
                </a:solidFill>
                <a:highlight>
                  <a:srgbClr val="FFFFFF"/>
                </a:highlight>
              </a:rPr>
              <a:t>&lt;/xs:complexType&gt;</a:t>
            </a:r>
            <a:br>
              <a:rPr lang="en-US" sz="1600" b="1">
                <a:solidFill>
                  <a:srgbClr val="000000"/>
                </a:solidFill>
                <a:highlight>
                  <a:srgbClr val="FFFFFF"/>
                </a:highlight>
              </a:rPr>
            </a:br>
            <a:r>
              <a:rPr lang="en-US" sz="1600" b="1">
                <a:solidFill>
                  <a:srgbClr val="003296"/>
                </a:solidFill>
                <a:highlight>
                  <a:srgbClr val="FFFFFF"/>
                </a:highlight>
              </a:rPr>
              <a:t>&lt;/xs:element&gt;</a:t>
            </a:r>
          </a:p>
        </p:txBody>
      </p:sp>
      <p:cxnSp>
        <p:nvCxnSpPr>
          <p:cNvPr id="7" name="Straight Arrow Connector 6">
            <a:extLst>
              <a:ext uri="{FF2B5EF4-FFF2-40B4-BE49-F238E27FC236}">
                <a16:creationId xmlns:a16="http://schemas.microsoft.com/office/drawing/2014/main" id="{6564CD89-87FC-4C1D-B8CB-7CD37382A983}"/>
              </a:ext>
            </a:extLst>
          </p:cNvPr>
          <p:cNvCxnSpPr/>
          <p:nvPr/>
        </p:nvCxnSpPr>
        <p:spPr>
          <a:xfrm flipV="1">
            <a:off x="3108960" y="3075709"/>
            <a:ext cx="1679171" cy="224443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8" name="Rectangle 7">
            <a:extLst>
              <a:ext uri="{FF2B5EF4-FFF2-40B4-BE49-F238E27FC236}">
                <a16:creationId xmlns:a16="http://schemas.microsoft.com/office/drawing/2014/main" id="{A47D3E7F-E5C7-41B5-A35A-0B96A326BE89}"/>
              </a:ext>
            </a:extLst>
          </p:cNvPr>
          <p:cNvSpPr/>
          <p:nvPr/>
        </p:nvSpPr>
        <p:spPr>
          <a:xfrm>
            <a:off x="2432858" y="5359646"/>
            <a:ext cx="6096000" cy="646331"/>
          </a:xfrm>
          <a:prstGeom prst="rect">
            <a:avLst/>
          </a:prstGeom>
        </p:spPr>
        <p:txBody>
          <a:bodyPr>
            <a:spAutoFit/>
          </a:bodyPr>
          <a:lstStyle/>
          <a:p>
            <a:r>
              <a:rPr lang="en-US">
                <a:latin typeface="Calibri" panose="020F0502020204030204" pitchFamily="34" charset="0"/>
                <a:ea typeface="Calibri" panose="020F0502020204030204" pitchFamily="34" charset="0"/>
                <a:cs typeface="Times New Roman" panose="02020603050405020304" pitchFamily="18" charset="0"/>
              </a:rPr>
              <a:t>If there are many different keys/branches, then the if-else expression can get pretty complicated.</a:t>
            </a:r>
            <a:endParaRPr lang="en-US"/>
          </a:p>
        </p:txBody>
      </p:sp>
    </p:spTree>
    <p:extLst>
      <p:ext uri="{BB962C8B-B14F-4D97-AF65-F5344CB8AC3E}">
        <p14:creationId xmlns:p14="http://schemas.microsoft.com/office/powerpoint/2010/main" val="3121569354"/>
      </p:ext>
    </p:extLst>
  </p:cSld>
  <p:clrMapOvr>
    <a:masterClrMapping/>
  </p:clrMapOvr>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7D84DB4-CE05-4F21-AF4D-18DBE15817D3}"/>
              </a:ext>
            </a:extLst>
          </p:cNvPr>
          <p:cNvSpPr>
            <a:spLocks noGrp="1"/>
          </p:cNvSpPr>
          <p:nvPr>
            <p:ph type="title"/>
          </p:nvPr>
        </p:nvSpPr>
        <p:spPr/>
        <p:txBody>
          <a:bodyPr/>
          <a:lstStyle/>
          <a:p>
            <a:r>
              <a:rPr lang="en-US"/>
              <a:t>Solution #4</a:t>
            </a:r>
          </a:p>
        </p:txBody>
      </p:sp>
      <p:sp>
        <p:nvSpPr>
          <p:cNvPr id="3" name="Content Placeholder 2">
            <a:extLst>
              <a:ext uri="{FF2B5EF4-FFF2-40B4-BE49-F238E27FC236}">
                <a16:creationId xmlns:a16="http://schemas.microsoft.com/office/drawing/2014/main" id="{E56869D5-2E89-4E72-A94A-20FE037FA7BB}"/>
              </a:ext>
            </a:extLst>
          </p:cNvPr>
          <p:cNvSpPr>
            <a:spLocks noGrp="1"/>
          </p:cNvSpPr>
          <p:nvPr>
            <p:ph idx="1"/>
          </p:nvPr>
        </p:nvSpPr>
        <p:spPr>
          <a:xfrm>
            <a:off x="616449" y="1371601"/>
            <a:ext cx="11236720" cy="523701"/>
          </a:xfrm>
        </p:spPr>
        <p:txBody>
          <a:bodyPr/>
          <a:lstStyle/>
          <a:p>
            <a:r>
              <a:rPr lang="en-US"/>
              <a:t>Use a nested choice:</a:t>
            </a:r>
          </a:p>
        </p:txBody>
      </p:sp>
      <p:sp>
        <p:nvSpPr>
          <p:cNvPr id="5" name="Rectangle 4">
            <a:extLst>
              <a:ext uri="{FF2B5EF4-FFF2-40B4-BE49-F238E27FC236}">
                <a16:creationId xmlns:a16="http://schemas.microsoft.com/office/drawing/2014/main" id="{4A1162CD-B2B9-4571-B166-3B05F564EB53}"/>
              </a:ext>
            </a:extLst>
          </p:cNvPr>
          <p:cNvSpPr/>
          <p:nvPr/>
        </p:nvSpPr>
        <p:spPr>
          <a:xfrm>
            <a:off x="616447" y="2116279"/>
            <a:ext cx="11236721" cy="3970318"/>
          </a:xfrm>
          <a:prstGeom prst="rect">
            <a:avLst/>
          </a:prstGeom>
          <a:ln>
            <a:solidFill>
              <a:schemeClr val="tx1"/>
            </a:solidFill>
          </a:ln>
        </p:spPr>
        <p:txBody>
          <a:bodyPr wrap="square">
            <a:spAutoFit/>
          </a:bodyPr>
          <a:lstStyle/>
          <a:p>
            <a:r>
              <a:rPr lang="en-US">
                <a:solidFill>
                  <a:srgbClr val="003296"/>
                </a:solidFill>
                <a:highlight>
                  <a:srgbClr val="FFFFFF"/>
                </a:highlight>
              </a:rPr>
              <a:t>&lt;xs:element</a:t>
            </a:r>
            <a:r>
              <a:rPr lang="en-US">
                <a:solidFill>
                  <a:srgbClr val="F5844C"/>
                </a:solidFill>
                <a:highlight>
                  <a:srgbClr val="FFFFFF"/>
                </a:highlight>
              </a:rPr>
              <a:t> name</a:t>
            </a:r>
            <a:r>
              <a:rPr lang="en-US">
                <a:solidFill>
                  <a:srgbClr val="FF8040"/>
                </a:solidFill>
                <a:highlight>
                  <a:srgbClr val="FFFFFF"/>
                </a:highlight>
              </a:rPr>
              <a:t>=</a:t>
            </a:r>
            <a:r>
              <a:rPr lang="en-US">
                <a:solidFill>
                  <a:srgbClr val="993300"/>
                </a:solidFill>
                <a:highlight>
                  <a:srgbClr val="FFFFFF"/>
                </a:highlight>
              </a:rPr>
              <a:t>"input"</a:t>
            </a:r>
            <a:r>
              <a:rPr lang="en-US">
                <a:solidFill>
                  <a:srgbClr val="000096"/>
                </a:solidFill>
                <a:highlight>
                  <a:srgbClr val="FFFFFF"/>
                </a:highlight>
              </a:rPr>
              <a:t>&gt;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&lt;xs:complexType&gt;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&lt;xs:sequence</a:t>
            </a:r>
            <a:r>
              <a:rPr lang="en-US">
                <a:solidFill>
                  <a:srgbClr val="F5844C"/>
                </a:solidFill>
                <a:highlight>
                  <a:srgbClr val="FFFFFF"/>
                </a:highlight>
              </a:rPr>
              <a:t> dfdl:separator</a:t>
            </a:r>
            <a:r>
              <a:rPr lang="en-US">
                <a:solidFill>
                  <a:srgbClr val="FF8040"/>
                </a:solidFill>
                <a:highlight>
                  <a:srgbClr val="FFFFFF"/>
                </a:highlight>
              </a:rPr>
              <a:t>=</a:t>
            </a:r>
            <a:r>
              <a:rPr lang="en-US">
                <a:solidFill>
                  <a:srgbClr val="993300"/>
                </a:solidFill>
                <a:highlight>
                  <a:srgbClr val="FFFFFF"/>
                </a:highlight>
              </a:rPr>
              <a:t>"%NL;"</a:t>
            </a:r>
            <a:r>
              <a:rPr lang="en-US">
                <a:solidFill>
                  <a:srgbClr val="F5844C"/>
                </a:solidFill>
                <a:highlight>
                  <a:srgbClr val="FFFFFF"/>
                </a:highlight>
              </a:rPr>
              <a:t> dfdl:separatorPosition</a:t>
            </a:r>
            <a:r>
              <a:rPr lang="en-US">
                <a:solidFill>
                  <a:srgbClr val="FF8040"/>
                </a:solidFill>
                <a:highlight>
                  <a:srgbClr val="FFFFFF"/>
                </a:highlight>
              </a:rPr>
              <a:t>=</a:t>
            </a:r>
            <a:r>
              <a:rPr lang="en-US">
                <a:solidFill>
                  <a:srgbClr val="993300"/>
                </a:solidFill>
                <a:highlight>
                  <a:srgbClr val="FFFFFF"/>
                </a:highlight>
              </a:rPr>
              <a:t>"infix"</a:t>
            </a:r>
            <a:r>
              <a:rPr lang="en-US">
                <a:solidFill>
                  <a:srgbClr val="000096"/>
                </a:solidFill>
                <a:highlight>
                  <a:srgbClr val="FFFFFF"/>
                </a:highlight>
              </a:rPr>
              <a:t>&gt;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&lt;xs:element</a:t>
            </a:r>
            <a:r>
              <a:rPr lang="en-US">
                <a:solidFill>
                  <a:srgbClr val="F5844C"/>
                </a:solidFill>
                <a:highlight>
                  <a:srgbClr val="FFFFFF"/>
                </a:highlight>
              </a:rPr>
              <a:t> name</a:t>
            </a:r>
            <a:r>
              <a:rPr lang="en-US">
                <a:solidFill>
                  <a:srgbClr val="FF8040"/>
                </a:solidFill>
                <a:highlight>
                  <a:srgbClr val="FFFFFF"/>
                </a:highlight>
              </a:rPr>
              <a:t>=</a:t>
            </a:r>
            <a:r>
              <a:rPr lang="en-US">
                <a:solidFill>
                  <a:srgbClr val="993300"/>
                </a:solidFill>
                <a:highlight>
                  <a:srgbClr val="FFFFFF"/>
                </a:highlight>
              </a:rPr>
              <a:t>"num"</a:t>
            </a:r>
            <a:r>
              <a:rPr lang="en-US">
                <a:solidFill>
                  <a:srgbClr val="F5844C"/>
                </a:solidFill>
                <a:highlight>
                  <a:srgbClr val="FFFFFF"/>
                </a:highlight>
              </a:rPr>
              <a:t> type</a:t>
            </a:r>
            <a:r>
              <a:rPr lang="en-US">
                <a:solidFill>
                  <a:srgbClr val="FF8040"/>
                </a:solidFill>
                <a:highlight>
                  <a:srgbClr val="FFFFFF"/>
                </a:highlight>
              </a:rPr>
              <a:t>=</a:t>
            </a:r>
            <a:r>
              <a:rPr lang="en-US">
                <a:solidFill>
                  <a:srgbClr val="993300"/>
                </a:solidFill>
                <a:highlight>
                  <a:srgbClr val="FFFFFF"/>
                </a:highlight>
              </a:rPr>
              <a:t>"xs:integer"</a:t>
            </a:r>
            <a:r>
              <a:rPr lang="en-US">
                <a:solidFill>
                  <a:srgbClr val="F5844C"/>
                </a:solidFill>
                <a:highlight>
                  <a:srgbClr val="FFFFFF"/>
                </a:highlight>
              </a:rPr>
              <a:t> </a:t>
            </a:r>
            <a:r>
              <a:rPr lang="en-US">
                <a:solidFill>
                  <a:srgbClr val="000096"/>
                </a:solidFill>
                <a:highlight>
                  <a:srgbClr val="FFFFFF"/>
                </a:highlight>
              </a:rPr>
              <a:t>/&gt;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&lt;xs:choice&gt;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&lt;xs:choice</a:t>
            </a:r>
            <a:r>
              <a:rPr lang="en-US">
                <a:solidFill>
                  <a:srgbClr val="F5844C"/>
                </a:solidFill>
                <a:highlight>
                  <a:srgbClr val="FFFFFF"/>
                </a:highlight>
              </a:rPr>
              <a:t> dfdl:choiceDispatchKey</a:t>
            </a:r>
            <a:r>
              <a:rPr lang="en-US">
                <a:solidFill>
                  <a:srgbClr val="FF8040"/>
                </a:solidFill>
                <a:highlight>
                  <a:srgbClr val="FFFFFF"/>
                </a:highlight>
              </a:rPr>
              <a:t>=</a:t>
            </a:r>
            <a:r>
              <a:rPr lang="en-US">
                <a:solidFill>
                  <a:srgbClr val="993300"/>
                </a:solidFill>
                <a:highlight>
                  <a:srgbClr val="FFFFFF"/>
                </a:highlight>
              </a:rPr>
              <a:t>"{ ./num }"</a:t>
            </a:r>
            <a:r>
              <a:rPr lang="en-US">
                <a:solidFill>
                  <a:srgbClr val="000096"/>
                </a:solidFill>
                <a:highlight>
                  <a:srgbClr val="FFFFFF"/>
                </a:highlight>
              </a:rPr>
              <a:t>&gt;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&lt;xs:element</a:t>
            </a:r>
            <a:r>
              <a:rPr lang="en-US">
                <a:solidFill>
                  <a:srgbClr val="F5844C"/>
                </a:solidFill>
                <a:highlight>
                  <a:srgbClr val="FFFFFF"/>
                </a:highlight>
              </a:rPr>
              <a:t> name</a:t>
            </a:r>
            <a:r>
              <a:rPr lang="en-US">
                <a:solidFill>
                  <a:srgbClr val="FF8040"/>
                </a:solidFill>
                <a:highlight>
                  <a:srgbClr val="FFFFFF"/>
                </a:highlight>
              </a:rPr>
              <a:t>=</a:t>
            </a:r>
            <a:r>
              <a:rPr lang="en-US">
                <a:solidFill>
                  <a:srgbClr val="993300"/>
                </a:solidFill>
                <a:highlight>
                  <a:srgbClr val="FFFFFF"/>
                </a:highlight>
              </a:rPr>
              <a:t>"A"</a:t>
            </a:r>
            <a:r>
              <a:rPr lang="en-US">
                <a:solidFill>
                  <a:srgbClr val="F5844C"/>
                </a:solidFill>
                <a:highlight>
                  <a:srgbClr val="FFFFFF"/>
                </a:highlight>
              </a:rPr>
              <a:t> type</a:t>
            </a:r>
            <a:r>
              <a:rPr lang="en-US">
                <a:solidFill>
                  <a:srgbClr val="FF8040"/>
                </a:solidFill>
                <a:highlight>
                  <a:srgbClr val="FFFFFF"/>
                </a:highlight>
              </a:rPr>
              <a:t>=</a:t>
            </a:r>
            <a:r>
              <a:rPr lang="en-US">
                <a:solidFill>
                  <a:srgbClr val="993300"/>
                </a:solidFill>
                <a:highlight>
                  <a:srgbClr val="FFFFFF"/>
                </a:highlight>
              </a:rPr>
              <a:t>"xs:string"</a:t>
            </a:r>
            <a:r>
              <a:rPr lang="en-US">
                <a:solidFill>
                  <a:srgbClr val="F5844C"/>
                </a:solidFill>
                <a:highlight>
                  <a:srgbClr val="FFFFFF"/>
                </a:highlight>
              </a:rPr>
              <a:t> dfdl:initiator</a:t>
            </a:r>
            <a:r>
              <a:rPr lang="en-US">
                <a:solidFill>
                  <a:srgbClr val="FF8040"/>
                </a:solidFill>
                <a:highlight>
                  <a:srgbClr val="FFFFFF"/>
                </a:highlight>
              </a:rPr>
              <a:t>=</a:t>
            </a:r>
            <a:r>
              <a:rPr lang="en-US">
                <a:solidFill>
                  <a:srgbClr val="993300"/>
                </a:solidFill>
                <a:highlight>
                  <a:srgbClr val="FFFFFF"/>
                </a:highlight>
              </a:rPr>
              <a:t>"("</a:t>
            </a:r>
            <a:r>
              <a:rPr lang="en-US">
                <a:solidFill>
                  <a:srgbClr val="F5844C"/>
                </a:solidFill>
                <a:highlight>
                  <a:srgbClr val="FFFFFF"/>
                </a:highlight>
              </a:rPr>
              <a:t> dfdl:terminator</a:t>
            </a:r>
            <a:r>
              <a:rPr lang="en-US">
                <a:solidFill>
                  <a:srgbClr val="FF8040"/>
                </a:solidFill>
                <a:highlight>
                  <a:srgbClr val="FFFFFF"/>
                </a:highlight>
              </a:rPr>
              <a:t>=</a:t>
            </a:r>
            <a:r>
              <a:rPr lang="en-US">
                <a:solidFill>
                  <a:srgbClr val="993300"/>
                </a:solidFill>
                <a:highlight>
                  <a:srgbClr val="FFFFFF"/>
                </a:highlight>
              </a:rPr>
              <a:t>")"</a:t>
            </a:r>
            <a:r>
              <a:rPr lang="en-US">
                <a:solidFill>
                  <a:srgbClr val="F5844C"/>
                </a:solidFill>
                <a:highlight>
                  <a:srgbClr val="FFFFFF"/>
                </a:highlight>
              </a:rPr>
              <a:t> dfdl:choiceBranchKey</a:t>
            </a:r>
            <a:r>
              <a:rPr lang="en-US">
                <a:solidFill>
                  <a:srgbClr val="FF8040"/>
                </a:solidFill>
                <a:highlight>
                  <a:srgbClr val="FFFFFF"/>
                </a:highlight>
              </a:rPr>
              <a:t>=</a:t>
            </a:r>
            <a:r>
              <a:rPr lang="en-US">
                <a:solidFill>
                  <a:srgbClr val="993300"/>
                </a:solidFill>
                <a:highlight>
                  <a:srgbClr val="FFFFFF"/>
                </a:highlight>
              </a:rPr>
              <a:t>"1"</a:t>
            </a:r>
            <a:r>
              <a:rPr lang="en-US">
                <a:solidFill>
                  <a:srgbClr val="F5844C"/>
                </a:solidFill>
                <a:highlight>
                  <a:srgbClr val="FFFFFF"/>
                </a:highlight>
              </a:rPr>
              <a:t> </a:t>
            </a:r>
            <a:r>
              <a:rPr lang="en-US">
                <a:solidFill>
                  <a:srgbClr val="000096"/>
                </a:solidFill>
                <a:highlight>
                  <a:srgbClr val="FFFFFF"/>
                </a:highlight>
              </a:rPr>
              <a:t>/&gt;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&lt;xs:element</a:t>
            </a:r>
            <a:r>
              <a:rPr lang="en-US">
                <a:solidFill>
                  <a:srgbClr val="F5844C"/>
                </a:solidFill>
                <a:highlight>
                  <a:srgbClr val="FFFFFF"/>
                </a:highlight>
              </a:rPr>
              <a:t> name</a:t>
            </a:r>
            <a:r>
              <a:rPr lang="en-US">
                <a:solidFill>
                  <a:srgbClr val="FF8040"/>
                </a:solidFill>
                <a:highlight>
                  <a:srgbClr val="FFFFFF"/>
                </a:highlight>
              </a:rPr>
              <a:t>=</a:t>
            </a:r>
            <a:r>
              <a:rPr lang="en-US">
                <a:solidFill>
                  <a:srgbClr val="993300"/>
                </a:solidFill>
                <a:highlight>
                  <a:srgbClr val="FFFFFF"/>
                </a:highlight>
              </a:rPr>
              <a:t>"B"</a:t>
            </a:r>
            <a:r>
              <a:rPr lang="en-US">
                <a:solidFill>
                  <a:srgbClr val="F5844C"/>
                </a:solidFill>
                <a:highlight>
                  <a:srgbClr val="FFFFFF"/>
                </a:highlight>
              </a:rPr>
              <a:t> type</a:t>
            </a:r>
            <a:r>
              <a:rPr lang="en-US">
                <a:solidFill>
                  <a:srgbClr val="FF8040"/>
                </a:solidFill>
                <a:highlight>
                  <a:srgbClr val="FFFFFF"/>
                </a:highlight>
              </a:rPr>
              <a:t>=</a:t>
            </a:r>
            <a:r>
              <a:rPr lang="en-US">
                <a:solidFill>
                  <a:srgbClr val="993300"/>
                </a:solidFill>
                <a:highlight>
                  <a:srgbClr val="FFFFFF"/>
                </a:highlight>
              </a:rPr>
              <a:t>"xs:string"</a:t>
            </a:r>
            <a:r>
              <a:rPr lang="en-US">
                <a:solidFill>
                  <a:srgbClr val="F5844C"/>
                </a:solidFill>
                <a:highlight>
                  <a:srgbClr val="FFFFFF"/>
                </a:highlight>
              </a:rPr>
              <a:t>  dfdl:initiator</a:t>
            </a:r>
            <a:r>
              <a:rPr lang="en-US">
                <a:solidFill>
                  <a:srgbClr val="FF8040"/>
                </a:solidFill>
                <a:highlight>
                  <a:srgbClr val="FFFFFF"/>
                </a:highlight>
              </a:rPr>
              <a:t>=</a:t>
            </a:r>
            <a:r>
              <a:rPr lang="en-US">
                <a:solidFill>
                  <a:srgbClr val="993300"/>
                </a:solidFill>
                <a:highlight>
                  <a:srgbClr val="FFFFFF"/>
                </a:highlight>
              </a:rPr>
              <a:t>"["</a:t>
            </a:r>
            <a:r>
              <a:rPr lang="en-US">
                <a:solidFill>
                  <a:srgbClr val="F5844C"/>
                </a:solidFill>
                <a:highlight>
                  <a:srgbClr val="FFFFFF"/>
                </a:highlight>
              </a:rPr>
              <a:t> dfdl:terminator</a:t>
            </a:r>
            <a:r>
              <a:rPr lang="en-US">
                <a:solidFill>
                  <a:srgbClr val="FF8040"/>
                </a:solidFill>
                <a:highlight>
                  <a:srgbClr val="FFFFFF"/>
                </a:highlight>
              </a:rPr>
              <a:t>=</a:t>
            </a:r>
            <a:r>
              <a:rPr lang="en-US">
                <a:solidFill>
                  <a:srgbClr val="993300"/>
                </a:solidFill>
                <a:highlight>
                  <a:srgbClr val="FFFFFF"/>
                </a:highlight>
              </a:rPr>
              <a:t>"]"</a:t>
            </a:r>
            <a:r>
              <a:rPr lang="en-US">
                <a:solidFill>
                  <a:srgbClr val="F5844C"/>
                </a:solidFill>
                <a:highlight>
                  <a:srgbClr val="FFFFFF"/>
                </a:highlight>
              </a:rPr>
              <a:t> dfdl:choiceBranchKey</a:t>
            </a:r>
            <a:r>
              <a:rPr lang="en-US">
                <a:solidFill>
                  <a:srgbClr val="FF8040"/>
                </a:solidFill>
                <a:highlight>
                  <a:srgbClr val="FFFFFF"/>
                </a:highlight>
              </a:rPr>
              <a:t>=</a:t>
            </a:r>
            <a:r>
              <a:rPr lang="en-US">
                <a:solidFill>
                  <a:srgbClr val="993300"/>
                </a:solidFill>
                <a:highlight>
                  <a:srgbClr val="FFFFFF"/>
                </a:highlight>
              </a:rPr>
              <a:t>"2"</a:t>
            </a:r>
            <a:r>
              <a:rPr lang="en-US">
                <a:solidFill>
                  <a:srgbClr val="F5844C"/>
                </a:solidFill>
                <a:highlight>
                  <a:srgbClr val="FFFFFF"/>
                </a:highlight>
              </a:rPr>
              <a:t> </a:t>
            </a:r>
            <a:r>
              <a:rPr lang="en-US">
                <a:solidFill>
                  <a:srgbClr val="000096"/>
                </a:solidFill>
                <a:highlight>
                  <a:srgbClr val="FFFFFF"/>
                </a:highlight>
              </a:rPr>
              <a:t>/&gt;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&lt;/xs:choice&gt;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&lt;xs:element</a:t>
            </a:r>
            <a:r>
              <a:rPr lang="en-US">
                <a:solidFill>
                  <a:srgbClr val="F5844C"/>
                </a:solidFill>
                <a:highlight>
                  <a:srgbClr val="FFFFFF"/>
                </a:highlight>
              </a:rPr>
              <a:t> name</a:t>
            </a:r>
            <a:r>
              <a:rPr lang="en-US">
                <a:solidFill>
                  <a:srgbClr val="FF8040"/>
                </a:solidFill>
                <a:highlight>
                  <a:srgbClr val="FFFFFF"/>
                </a:highlight>
              </a:rPr>
              <a:t>=</a:t>
            </a:r>
            <a:r>
              <a:rPr lang="en-US">
                <a:solidFill>
                  <a:srgbClr val="993300"/>
                </a:solidFill>
                <a:highlight>
                  <a:srgbClr val="FFFFFF"/>
                </a:highlight>
              </a:rPr>
              <a:t>"C"</a:t>
            </a:r>
            <a:r>
              <a:rPr lang="en-US">
                <a:solidFill>
                  <a:srgbClr val="F5844C"/>
                </a:solidFill>
                <a:highlight>
                  <a:srgbClr val="FFFFFF"/>
                </a:highlight>
              </a:rPr>
              <a:t> type</a:t>
            </a:r>
            <a:r>
              <a:rPr lang="en-US">
                <a:solidFill>
                  <a:srgbClr val="FF8040"/>
                </a:solidFill>
                <a:highlight>
                  <a:srgbClr val="FFFFFF"/>
                </a:highlight>
              </a:rPr>
              <a:t>=</a:t>
            </a:r>
            <a:r>
              <a:rPr lang="en-US">
                <a:solidFill>
                  <a:srgbClr val="993300"/>
                </a:solidFill>
                <a:highlight>
                  <a:srgbClr val="FFFFFF"/>
                </a:highlight>
              </a:rPr>
              <a:t>"xs:string"</a:t>
            </a:r>
            <a:r>
              <a:rPr lang="en-US">
                <a:solidFill>
                  <a:srgbClr val="F5844C"/>
                </a:solidFill>
                <a:highlight>
                  <a:srgbClr val="FFFFFF"/>
                </a:highlight>
              </a:rPr>
              <a:t>  dfdl:initiator</a:t>
            </a:r>
            <a:r>
              <a:rPr lang="en-US">
                <a:solidFill>
                  <a:srgbClr val="FF8040"/>
                </a:solidFill>
                <a:highlight>
                  <a:srgbClr val="FFFFFF"/>
                </a:highlight>
              </a:rPr>
              <a:t>=</a:t>
            </a:r>
            <a:r>
              <a:rPr lang="en-US">
                <a:solidFill>
                  <a:srgbClr val="993300"/>
                </a:solidFill>
                <a:highlight>
                  <a:srgbClr val="FFFFFF"/>
                </a:highlight>
              </a:rPr>
              <a:t>"%WSP*;"</a:t>
            </a:r>
            <a:r>
              <a:rPr lang="en-US">
                <a:solidFill>
                  <a:srgbClr val="F5844C"/>
                </a:solidFill>
                <a:highlight>
                  <a:srgbClr val="FFFFFF"/>
                </a:highlight>
              </a:rPr>
              <a:t> dfdl:terminator</a:t>
            </a:r>
            <a:r>
              <a:rPr lang="en-US">
                <a:solidFill>
                  <a:srgbClr val="FF8040"/>
                </a:solidFill>
                <a:highlight>
                  <a:srgbClr val="FFFFFF"/>
                </a:highlight>
              </a:rPr>
              <a:t>=</a:t>
            </a:r>
            <a:r>
              <a:rPr lang="en-US">
                <a:solidFill>
                  <a:srgbClr val="993300"/>
                </a:solidFill>
                <a:highlight>
                  <a:srgbClr val="FFFFFF"/>
                </a:highlight>
              </a:rPr>
              <a:t>"%NL;"</a:t>
            </a:r>
            <a:r>
              <a:rPr lang="en-US">
                <a:solidFill>
                  <a:srgbClr val="F5844C"/>
                </a:solidFill>
                <a:highlight>
                  <a:srgbClr val="FFFFFF"/>
                </a:highlight>
              </a:rPr>
              <a:t> </a:t>
            </a:r>
            <a:r>
              <a:rPr lang="en-US">
                <a:solidFill>
                  <a:srgbClr val="000096"/>
                </a:solidFill>
                <a:highlight>
                  <a:srgbClr val="FFFFFF"/>
                </a:highlight>
              </a:rPr>
              <a:t>/&gt;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&lt;/xs:choice&gt;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&lt;/xs:sequence&gt;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&lt;/xs:complexType&gt;</a:t>
            </a:r>
            <a:br>
              <a:rPr lang="en-US">
                <a:solidFill>
                  <a:srgbClr val="000000"/>
                </a:solidFill>
                <a:highlight>
                  <a:srgbClr val="FFFFFF"/>
                </a:highlight>
              </a:rPr>
            </a:br>
            <a:r>
              <a:rPr lang="en-US">
                <a:solidFill>
                  <a:srgbClr val="003296"/>
                </a:solidFill>
                <a:highlight>
                  <a:srgbClr val="FFFFFF"/>
                </a:highlight>
              </a:rPr>
              <a:t>&lt;/xs:element&gt;</a:t>
            </a:r>
          </a:p>
        </p:txBody>
      </p:sp>
      <p:sp>
        <p:nvSpPr>
          <p:cNvPr id="6" name="Rectangle 5">
            <a:extLst>
              <a:ext uri="{FF2B5EF4-FFF2-40B4-BE49-F238E27FC236}">
                <a16:creationId xmlns:a16="http://schemas.microsoft.com/office/drawing/2014/main" id="{40BC7158-E581-4661-B233-7D938570054B}"/>
              </a:ext>
            </a:extLst>
          </p:cNvPr>
          <p:cNvSpPr/>
          <p:nvPr/>
        </p:nvSpPr>
        <p:spPr>
          <a:xfrm>
            <a:off x="576351" y="6230630"/>
            <a:ext cx="11532524" cy="523220"/>
          </a:xfrm>
          <a:prstGeom prst="rect">
            <a:avLst/>
          </a:prstGeom>
          <a:solidFill>
            <a:schemeClr val="bg1">
              <a:lumMod val="85000"/>
            </a:schemeClr>
          </a:solidFill>
        </p:spPr>
        <p:txBody>
          <a:bodyPr wrap="square">
            <a:spAutoFit/>
          </a:bodyPr>
          <a:lstStyle/>
          <a:p>
            <a:r>
              <a:rPr lang="en-US" sz="2800">
                <a:latin typeface="Calibri" panose="020F0502020204030204" pitchFamily="34" charset="0"/>
                <a:ea typeface="Calibri" panose="020F0502020204030204" pitchFamily="34" charset="0"/>
                <a:cs typeface="Times New Roman" panose="02020603050405020304" pitchFamily="18" charset="0"/>
              </a:rPr>
              <a:t>Nested choices act sort of like a default if the dispatch doesn't match anything</a:t>
            </a:r>
            <a:endParaRPr lang="en-US" sz="2800"/>
          </a:p>
        </p:txBody>
      </p:sp>
    </p:spTree>
    <p:extLst>
      <p:ext uri="{BB962C8B-B14F-4D97-AF65-F5344CB8AC3E}">
        <p14:creationId xmlns:p14="http://schemas.microsoft.com/office/powerpoint/2010/main" val="1117798475"/>
      </p:ext>
    </p:extLst>
  </p:cSld>
  <p:clrMapOvr>
    <a:masterClrMapping/>
  </p:clrMapOvr>
</p:sld>
</file>

<file path=ppt/slides/slide1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40276E-E7F7-44A1-93C2-BE21886083BC}"/>
              </a:ext>
            </a:extLst>
          </p:cNvPr>
          <p:cNvSpPr>
            <a:spLocks noGrp="1"/>
          </p:cNvSpPr>
          <p:nvPr>
            <p:ph type="title"/>
          </p:nvPr>
        </p:nvSpPr>
        <p:spPr/>
        <p:txBody>
          <a:bodyPr/>
          <a:lstStyle/>
          <a:p>
            <a:r>
              <a:rPr lang="en-US"/>
              <a:t>A new example</a:t>
            </a:r>
          </a:p>
        </p:txBody>
      </p:sp>
      <p:sp>
        <p:nvSpPr>
          <p:cNvPr id="3" name="Content Placeholder 2">
            <a:extLst>
              <a:ext uri="{FF2B5EF4-FFF2-40B4-BE49-F238E27FC236}">
                <a16:creationId xmlns:a16="http://schemas.microsoft.com/office/drawing/2014/main" id="{3997CC49-B41A-4159-A5AD-49A65295AE3A}"/>
              </a:ext>
            </a:extLst>
          </p:cNvPr>
          <p:cNvSpPr>
            <a:spLocks noGrp="1"/>
          </p:cNvSpPr>
          <p:nvPr>
            <p:ph idx="1"/>
          </p:nvPr>
        </p:nvSpPr>
        <p:spPr>
          <a:xfrm>
            <a:off x="616449" y="1371602"/>
            <a:ext cx="11236720" cy="2552006"/>
          </a:xfrm>
        </p:spPr>
        <p:txBody>
          <a:bodyPr/>
          <a:lstStyle/>
          <a:p>
            <a:r>
              <a:rPr lang="en-US" dirty="0"/>
              <a:t>My input file contains three fields, separated by </a:t>
            </a:r>
            <a:r>
              <a:rPr lang="en-US"/>
              <a:t>slash.</a:t>
            </a:r>
          </a:p>
          <a:p>
            <a:r>
              <a:rPr lang="en-US"/>
              <a:t>The </a:t>
            </a:r>
            <a:r>
              <a:rPr lang="en-US" dirty="0"/>
              <a:t>first and last fields contain </a:t>
            </a:r>
            <a:r>
              <a:rPr lang="en-US"/>
              <a:t>strings.</a:t>
            </a:r>
          </a:p>
          <a:p>
            <a:r>
              <a:rPr lang="en-US"/>
              <a:t>The </a:t>
            </a:r>
            <a:r>
              <a:rPr lang="en-US" dirty="0"/>
              <a:t>middle field contains either an ISO date/time or a 3-letter month (Jan, Feb, </a:t>
            </a:r>
            <a:r>
              <a:rPr lang="en-US"/>
              <a:t>etc.)</a:t>
            </a:r>
          </a:p>
          <a:p>
            <a:r>
              <a:rPr lang="en-US"/>
              <a:t>So</a:t>
            </a:r>
            <a:r>
              <a:rPr lang="en-US" dirty="0"/>
              <a:t>, the middle field is a </a:t>
            </a:r>
            <a:r>
              <a:rPr lang="en-US"/>
              <a:t>choice.</a:t>
            </a:r>
          </a:p>
          <a:p>
            <a:r>
              <a:rPr lang="en-US"/>
              <a:t>This input</a:t>
            </a:r>
            <a:endParaRPr lang="en-US" dirty="0"/>
          </a:p>
        </p:txBody>
      </p:sp>
      <p:sp>
        <p:nvSpPr>
          <p:cNvPr id="4" name="Footer Placeholder 3">
            <a:extLst>
              <a:ext uri="{FF2B5EF4-FFF2-40B4-BE49-F238E27FC236}">
                <a16:creationId xmlns:a16="http://schemas.microsoft.com/office/drawing/2014/main" id="{94D608D9-B1A3-4ED4-84EC-667D370C7325}"/>
              </a:ext>
            </a:extLst>
          </p:cNvPr>
          <p:cNvSpPr>
            <a:spLocks noGrp="1"/>
          </p:cNvSpPr>
          <p:nvPr>
            <p:ph type="ftr" sz="quarter" idx="11"/>
          </p:nvPr>
        </p:nvSpPr>
        <p:spPr/>
        <p:txBody>
          <a:bodyPr/>
          <a:lstStyle/>
          <a:p>
            <a:r>
              <a:rPr lang="en-US" altLang="en-US">
                <a:solidFill>
                  <a:schemeClr val="tx1">
                    <a:lumMod val="50000"/>
                    <a:lumOff val="50000"/>
                  </a:schemeClr>
                </a:solidFill>
                <a:latin typeface="Arial" pitchFamily="34" charset="0"/>
                <a:cs typeface="Arial" pitchFamily="34" charset="0"/>
              </a:rPr>
              <a:t>© 2019 The MITRE Corporation. All rights reserved.</a:t>
            </a:r>
            <a:endParaRPr lang="en-US">
              <a:solidFill>
                <a:schemeClr val="tx1">
                  <a:lumMod val="50000"/>
                  <a:lumOff val="50000"/>
                </a:schemeClr>
              </a:solidFill>
              <a:latin typeface="Arial" pitchFamily="34" charset="0"/>
              <a:cs typeface="Arial" pitchFamily="34" charset="0"/>
            </a:endParaRPr>
          </a:p>
        </p:txBody>
      </p:sp>
      <p:sp>
        <p:nvSpPr>
          <p:cNvPr id="5" name="Rectangle 4">
            <a:extLst>
              <a:ext uri="{FF2B5EF4-FFF2-40B4-BE49-F238E27FC236}">
                <a16:creationId xmlns:a16="http://schemas.microsoft.com/office/drawing/2014/main" id="{4CF41E4F-6BA4-4A19-8A1E-17921828F1E8}"/>
              </a:ext>
            </a:extLst>
          </p:cNvPr>
          <p:cNvSpPr/>
          <p:nvPr/>
        </p:nvSpPr>
        <p:spPr>
          <a:xfrm>
            <a:off x="1475313" y="3923608"/>
            <a:ext cx="5819222" cy="461665"/>
          </a:xfrm>
          <a:prstGeom prst="rect">
            <a:avLst/>
          </a:prstGeom>
        </p:spPr>
        <p:txBody>
          <a:bodyPr wrap="none">
            <a:spAutoFit/>
          </a:bodyPr>
          <a:lstStyle/>
          <a:p>
            <a:r>
              <a:rPr lang="en-US" sz="2400">
                <a:solidFill>
                  <a:srgbClr val="000000"/>
                </a:solidFill>
                <a:highlight>
                  <a:srgbClr val="FFFF00"/>
                </a:highlight>
                <a:latin typeface="Times New Roman" panose="02020603050405020304" pitchFamily="18" charset="0"/>
                <a:ea typeface="Calibri" panose="020F0502020204030204" pitchFamily="34" charset="0"/>
              </a:rPr>
              <a:t>Birthday/20190617T182530Z/John's birthday</a:t>
            </a:r>
            <a:endParaRPr lang="en-US" sz="2400">
              <a:effectLst/>
              <a:latin typeface="Calibri" panose="020F0502020204030204" pitchFamily="34" charset="0"/>
              <a:ea typeface="Calibri" panose="020F0502020204030204" pitchFamily="34" charset="0"/>
            </a:endParaRPr>
          </a:p>
        </p:txBody>
      </p:sp>
      <p:sp>
        <p:nvSpPr>
          <p:cNvPr id="6" name="Content Placeholder 2">
            <a:extLst>
              <a:ext uri="{FF2B5EF4-FFF2-40B4-BE49-F238E27FC236}">
                <a16:creationId xmlns:a16="http://schemas.microsoft.com/office/drawing/2014/main" id="{1A6EA755-8800-46B3-87CF-5DB51C7A82A1}"/>
              </a:ext>
            </a:extLst>
          </p:cNvPr>
          <p:cNvSpPr txBox="1">
            <a:spLocks/>
          </p:cNvSpPr>
          <p:nvPr/>
        </p:nvSpPr>
        <p:spPr>
          <a:xfrm>
            <a:off x="616449" y="4466477"/>
            <a:ext cx="11236720" cy="670788"/>
          </a:xfrm>
          <a:prstGeom prst="rect">
            <a:avLst/>
          </a:prstGeom>
        </p:spPr>
        <p:txBody>
          <a:bodyPr vert="horz" lIns="91440" tIns="45720" rIns="91440" bIns="45720" rtlCol="0">
            <a:noAutofit/>
          </a:bodyPr>
          <a:lstStyle>
            <a:lvl1pPr marL="308269" indent="-308269" algn="l" defTabSz="1216185" rtl="0" eaLnBrk="1" latinLnBrk="0" hangingPunct="1">
              <a:lnSpc>
                <a:spcPct val="90000"/>
              </a:lnSpc>
              <a:spcBef>
                <a:spcPts val="0"/>
              </a:spcBef>
              <a:spcAft>
                <a:spcPts val="798"/>
              </a:spcAft>
              <a:buClr>
                <a:schemeClr val="tx2"/>
              </a:buClr>
              <a:buSzPct val="120000"/>
              <a:buFont typeface="Wingdings" pitchFamily="2" charset="2"/>
              <a:buChar char="§"/>
              <a:defRPr lang="en-US" sz="2400" b="1" kern="1200" dirty="0" smtClean="0">
                <a:solidFill>
                  <a:schemeClr val="tx1"/>
                </a:solidFill>
                <a:latin typeface="Arial" pitchFamily="34" charset="0"/>
                <a:ea typeface="Verdana" pitchFamily="34" charset="0"/>
                <a:cs typeface="Arial" pitchFamily="34" charset="0"/>
              </a:defRPr>
            </a:lvl1pPr>
            <a:lvl2pPr marL="686216" marR="0" indent="-304046" algn="l" defTabSz="1216185" rtl="0" eaLnBrk="1" fontAlgn="auto" latinLnBrk="0" hangingPunct="1">
              <a:lnSpc>
                <a:spcPct val="90000"/>
              </a:lnSpc>
              <a:spcBef>
                <a:spcPts val="0"/>
              </a:spcBef>
              <a:spcAft>
                <a:spcPts val="798"/>
              </a:spcAft>
              <a:buClr>
                <a:schemeClr val="tx2"/>
              </a:buClr>
              <a:buSzTx/>
              <a:buFont typeface="Arial" pitchFamily="34" charset="0"/>
              <a:buChar char="–"/>
              <a:tabLst/>
              <a:defRPr lang="en-US" sz="2400" kern="1200">
                <a:solidFill>
                  <a:schemeClr val="tx1"/>
                </a:solidFill>
                <a:latin typeface="Arial" pitchFamily="34" charset="0"/>
                <a:ea typeface="Verdana" pitchFamily="34" charset="0"/>
                <a:cs typeface="Arial" pitchFamily="34" charset="0"/>
              </a:defRPr>
            </a:lvl2pPr>
            <a:lvl3pPr marL="994485" indent="-308269" algn="l" defTabSz="1216185" rtl="0" eaLnBrk="1" latinLnBrk="0" hangingPunct="1">
              <a:lnSpc>
                <a:spcPct val="90000"/>
              </a:lnSpc>
              <a:spcBef>
                <a:spcPts val="0"/>
              </a:spcBef>
              <a:spcAft>
                <a:spcPts val="798"/>
              </a:spcAft>
              <a:buClr>
                <a:schemeClr val="tx2"/>
              </a:buClr>
              <a:buSzPct val="110000"/>
              <a:buFont typeface="Wingdings" pitchFamily="2" charset="2"/>
              <a:buChar char="§"/>
              <a:defRPr lang="en-US" sz="2000" kern="1200" smtClean="0">
                <a:solidFill>
                  <a:schemeClr val="tx1"/>
                </a:solidFill>
                <a:latin typeface="Arial" pitchFamily="34" charset="0"/>
                <a:ea typeface="Verdana" pitchFamily="34" charset="0"/>
                <a:cs typeface="Arial" pitchFamily="34" charset="0"/>
              </a:defRPr>
            </a:lvl3pPr>
            <a:lvl4pPr marL="1486316" indent="-342900" algn="l" defTabSz="1216185" rtl="0" eaLnBrk="1" latinLnBrk="0" hangingPunct="1">
              <a:lnSpc>
                <a:spcPct val="90000"/>
              </a:lnSpc>
              <a:spcBef>
                <a:spcPts val="0"/>
              </a:spcBef>
              <a:spcAft>
                <a:spcPts val="798"/>
              </a:spcAft>
              <a:buClr>
                <a:schemeClr val="tx2"/>
              </a:buClr>
              <a:buFont typeface="Arial" panose="020B0604020202020204" pitchFamily="34" charset="0"/>
              <a:buChar char="–"/>
              <a:defRPr lang="en-US" sz="2660" b="1" kern="1200" smtClean="0">
                <a:solidFill>
                  <a:schemeClr val="tx1"/>
                </a:solidFill>
                <a:latin typeface="Arial" pitchFamily="34" charset="0"/>
                <a:ea typeface="Verdana" pitchFamily="34" charset="0"/>
                <a:cs typeface="Arial" pitchFamily="34" charset="0"/>
              </a:defRPr>
            </a:lvl4pPr>
            <a:lvl5pPr marL="2057400" indent="-228600" algn="l" defTabSz="1216185" rtl="0" eaLnBrk="1" latinLnBrk="0" hangingPunct="1">
              <a:lnSpc>
                <a:spcPct val="90000"/>
              </a:lnSpc>
              <a:spcBef>
                <a:spcPts val="0"/>
              </a:spcBef>
              <a:spcAft>
                <a:spcPts val="798"/>
              </a:spcAft>
              <a:buClr>
                <a:schemeClr val="tx2"/>
              </a:buClr>
              <a:buFont typeface="Arial" panose="020B0604020202020204" pitchFamily="34" charset="0"/>
              <a:buChar char="•"/>
              <a:defRPr lang="en-US" sz="2660" b="1" kern="1200">
                <a:solidFill>
                  <a:schemeClr val="tx1"/>
                </a:solidFill>
                <a:latin typeface="Arial" pitchFamily="34" charset="0"/>
                <a:ea typeface="Verdana" pitchFamily="34" charset="0"/>
                <a:cs typeface="Arial"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Produces </a:t>
            </a:r>
            <a:r>
              <a:rPr lang="en-US"/>
              <a:t>this XML (see next slide)</a:t>
            </a:r>
          </a:p>
        </p:txBody>
      </p:sp>
    </p:spTree>
    <p:extLst>
      <p:ext uri="{BB962C8B-B14F-4D97-AF65-F5344CB8AC3E}">
        <p14:creationId xmlns:p14="http://schemas.microsoft.com/office/powerpoint/2010/main" val="1805328251"/>
      </p:ext>
    </p:extLst>
  </p:cSld>
  <p:clrMapOvr>
    <a:masterClrMapping/>
  </p:clrMapOvr>
</p:sld>
</file>

<file path=ppt/slides/slide1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610E21B7-075E-4FC8-A749-A3D67D9AEE69}"/>
              </a:ext>
            </a:extLst>
          </p:cNvPr>
          <p:cNvSpPr/>
          <p:nvPr/>
        </p:nvSpPr>
        <p:spPr>
          <a:xfrm>
            <a:off x="2489466" y="349135"/>
            <a:ext cx="5819222" cy="461665"/>
          </a:xfrm>
          <a:prstGeom prst="rect">
            <a:avLst/>
          </a:prstGeom>
        </p:spPr>
        <p:txBody>
          <a:bodyPr wrap="none">
            <a:spAutoFit/>
          </a:bodyPr>
          <a:lstStyle/>
          <a:p>
            <a:r>
              <a:rPr lang="en-US" sz="2400">
                <a:solidFill>
                  <a:srgbClr val="000000"/>
                </a:solidFill>
                <a:highlight>
                  <a:srgbClr val="FFFF00"/>
                </a:highlight>
                <a:latin typeface="Times New Roman" panose="02020603050405020304" pitchFamily="18" charset="0"/>
                <a:ea typeface="Calibri" panose="020F0502020204030204" pitchFamily="34" charset="0"/>
              </a:rPr>
              <a:t>Birthday/20190617T182530Z/John's birthday</a:t>
            </a:r>
            <a:endParaRPr lang="en-US" sz="2400">
              <a:effectLst/>
              <a:latin typeface="Calibri" panose="020F0502020204030204" pitchFamily="34" charset="0"/>
              <a:ea typeface="Calibri" panose="020F0502020204030204" pitchFamily="34" charset="0"/>
            </a:endParaRPr>
          </a:p>
        </p:txBody>
      </p:sp>
      <p:sp>
        <p:nvSpPr>
          <p:cNvPr id="6" name="Rectangle 5">
            <a:extLst>
              <a:ext uri="{FF2B5EF4-FFF2-40B4-BE49-F238E27FC236}">
                <a16:creationId xmlns:a16="http://schemas.microsoft.com/office/drawing/2014/main" id="{1768F65A-60E3-48D6-B0B9-4838D487FF30}"/>
              </a:ext>
            </a:extLst>
          </p:cNvPr>
          <p:cNvSpPr/>
          <p:nvPr/>
        </p:nvSpPr>
        <p:spPr>
          <a:xfrm>
            <a:off x="4384924" y="1729047"/>
            <a:ext cx="1711076" cy="94765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Daffodil</a:t>
            </a:r>
          </a:p>
        </p:txBody>
      </p:sp>
      <p:sp>
        <p:nvSpPr>
          <p:cNvPr id="7" name="Rectangle: Folded Corner 6">
            <a:extLst>
              <a:ext uri="{FF2B5EF4-FFF2-40B4-BE49-F238E27FC236}">
                <a16:creationId xmlns:a16="http://schemas.microsoft.com/office/drawing/2014/main" id="{AE81A296-2091-489A-87BE-201C6A4EB267}"/>
              </a:ext>
            </a:extLst>
          </p:cNvPr>
          <p:cNvSpPr/>
          <p:nvPr/>
        </p:nvSpPr>
        <p:spPr>
          <a:xfrm>
            <a:off x="2277686" y="1785778"/>
            <a:ext cx="1197033" cy="947651"/>
          </a:xfrm>
          <a:prstGeom prst="foldedCorner">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DFDL</a:t>
            </a:r>
          </a:p>
          <a:p>
            <a:pPr algn="ctr"/>
            <a:r>
              <a:rPr lang="en-US">
                <a:solidFill>
                  <a:schemeClr val="tx1"/>
                </a:solidFill>
              </a:rPr>
              <a:t>schema</a:t>
            </a:r>
          </a:p>
        </p:txBody>
      </p:sp>
      <p:sp>
        <p:nvSpPr>
          <p:cNvPr id="8" name="Arrow: Right 7">
            <a:extLst>
              <a:ext uri="{FF2B5EF4-FFF2-40B4-BE49-F238E27FC236}">
                <a16:creationId xmlns:a16="http://schemas.microsoft.com/office/drawing/2014/main" id="{507DC8D8-6266-4A85-9127-F726E775137A}"/>
              </a:ext>
            </a:extLst>
          </p:cNvPr>
          <p:cNvSpPr/>
          <p:nvPr/>
        </p:nvSpPr>
        <p:spPr>
          <a:xfrm>
            <a:off x="3539123" y="2140073"/>
            <a:ext cx="781397" cy="239059"/>
          </a:xfrm>
          <a:prstGeom prst="rightArrow">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Arrow: Right 8">
            <a:extLst>
              <a:ext uri="{FF2B5EF4-FFF2-40B4-BE49-F238E27FC236}">
                <a16:creationId xmlns:a16="http://schemas.microsoft.com/office/drawing/2014/main" id="{EC508025-5AA3-4393-8BB7-D69025629EBE}"/>
              </a:ext>
            </a:extLst>
          </p:cNvPr>
          <p:cNvSpPr/>
          <p:nvPr/>
        </p:nvSpPr>
        <p:spPr>
          <a:xfrm rot="5400000">
            <a:off x="4849763" y="1135929"/>
            <a:ext cx="781397" cy="239059"/>
          </a:xfrm>
          <a:prstGeom prst="rightArrow">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Arrow: Right 9">
            <a:extLst>
              <a:ext uri="{FF2B5EF4-FFF2-40B4-BE49-F238E27FC236}">
                <a16:creationId xmlns:a16="http://schemas.microsoft.com/office/drawing/2014/main" id="{FB2ADA39-722D-4C38-A65E-550B4C8A3CE1}"/>
              </a:ext>
            </a:extLst>
          </p:cNvPr>
          <p:cNvSpPr/>
          <p:nvPr/>
        </p:nvSpPr>
        <p:spPr>
          <a:xfrm rot="5400000">
            <a:off x="4849763" y="3058558"/>
            <a:ext cx="781397" cy="239059"/>
          </a:xfrm>
          <a:prstGeom prst="rightArrow">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24DD9DFA-8942-4662-830C-1996B7182ED1}"/>
              </a:ext>
            </a:extLst>
          </p:cNvPr>
          <p:cNvSpPr/>
          <p:nvPr/>
        </p:nvSpPr>
        <p:spPr>
          <a:xfrm>
            <a:off x="3955769" y="3679477"/>
            <a:ext cx="2886615" cy="3046988"/>
          </a:xfrm>
          <a:prstGeom prst="rect">
            <a:avLst/>
          </a:prstGeom>
          <a:ln>
            <a:solidFill>
              <a:schemeClr val="tx1"/>
            </a:solidFill>
          </a:ln>
        </p:spPr>
        <p:txBody>
          <a:bodyPr wrap="square">
            <a:spAutoFit/>
          </a:bodyPr>
          <a:lstStyle/>
          <a:p>
            <a:r>
              <a:rPr lang="en-US" sz="1200">
                <a:solidFill>
                  <a:srgbClr val="000096"/>
                </a:solidFill>
                <a:highlight>
                  <a:srgbClr val="FFFFFF"/>
                </a:highlight>
                <a:latin typeface="Times New Roman" panose="02020603050405020304" pitchFamily="18" charset="0"/>
                <a:ea typeface="Calibri" panose="020F0502020204030204" pitchFamily="34" charset="0"/>
              </a:rPr>
              <a:t>&lt;input&gt;</a:t>
            </a:r>
            <a:br>
              <a:rPr lang="en-US" sz="1200">
                <a:solidFill>
                  <a:srgbClr val="000000"/>
                </a:solidFill>
                <a:highlight>
                  <a:srgbClr val="FFFFFF"/>
                </a:highlight>
                <a:latin typeface="Times New Roman" panose="02020603050405020304" pitchFamily="18" charset="0"/>
                <a:ea typeface="Calibri" panose="020F0502020204030204" pitchFamily="34" charset="0"/>
              </a:rPr>
            </a:br>
            <a:r>
              <a:rPr lang="en-US" sz="1200">
                <a:solidFill>
                  <a:srgbClr val="000000"/>
                </a:solidFill>
                <a:highlight>
                  <a:srgbClr val="FFFFFF"/>
                </a:highlight>
                <a:latin typeface="Times New Roman" panose="02020603050405020304" pitchFamily="18" charset="0"/>
                <a:ea typeface="Calibri" panose="020F0502020204030204" pitchFamily="34" charset="0"/>
              </a:rPr>
              <a:t>  </a:t>
            </a:r>
            <a:r>
              <a:rPr lang="en-US" sz="1200">
                <a:solidFill>
                  <a:srgbClr val="000096"/>
                </a:solidFill>
                <a:highlight>
                  <a:srgbClr val="FFFFFF"/>
                </a:highlight>
                <a:latin typeface="Times New Roman" panose="02020603050405020304" pitchFamily="18" charset="0"/>
                <a:ea typeface="Calibri" panose="020F0502020204030204" pitchFamily="34" charset="0"/>
              </a:rPr>
              <a:t>&lt;title&gt;</a:t>
            </a:r>
            <a:r>
              <a:rPr lang="en-US" sz="1200">
                <a:solidFill>
                  <a:srgbClr val="000000"/>
                </a:solidFill>
                <a:highlight>
                  <a:srgbClr val="FFFFFF"/>
                </a:highlight>
                <a:latin typeface="Times New Roman" panose="02020603050405020304" pitchFamily="18" charset="0"/>
                <a:ea typeface="Calibri" panose="020F0502020204030204" pitchFamily="34" charset="0"/>
              </a:rPr>
              <a:t>Birthday</a:t>
            </a:r>
            <a:r>
              <a:rPr lang="en-US" sz="1200">
                <a:solidFill>
                  <a:srgbClr val="000096"/>
                </a:solidFill>
                <a:highlight>
                  <a:srgbClr val="FFFFFF"/>
                </a:highlight>
                <a:latin typeface="Times New Roman" panose="02020603050405020304" pitchFamily="18" charset="0"/>
                <a:ea typeface="Calibri" panose="020F0502020204030204" pitchFamily="34" charset="0"/>
              </a:rPr>
              <a:t>&lt;/title&gt;</a:t>
            </a:r>
            <a:br>
              <a:rPr lang="en-US" sz="1200">
                <a:solidFill>
                  <a:srgbClr val="000000"/>
                </a:solidFill>
                <a:highlight>
                  <a:srgbClr val="FFFFFF"/>
                </a:highlight>
                <a:latin typeface="Times New Roman" panose="02020603050405020304" pitchFamily="18" charset="0"/>
                <a:ea typeface="Calibri" panose="020F0502020204030204" pitchFamily="34" charset="0"/>
              </a:rPr>
            </a:br>
            <a:r>
              <a:rPr lang="en-US" sz="1200">
                <a:solidFill>
                  <a:srgbClr val="000000"/>
                </a:solidFill>
                <a:highlight>
                  <a:srgbClr val="FFFFFF"/>
                </a:highlight>
                <a:latin typeface="Times New Roman" panose="02020603050405020304" pitchFamily="18" charset="0"/>
                <a:ea typeface="Calibri" panose="020F0502020204030204" pitchFamily="34" charset="0"/>
              </a:rPr>
              <a:t>  </a:t>
            </a:r>
            <a:r>
              <a:rPr lang="en-US" sz="1200">
                <a:solidFill>
                  <a:srgbClr val="000096"/>
                </a:solidFill>
                <a:highlight>
                  <a:srgbClr val="FFFFFF"/>
                </a:highlight>
                <a:latin typeface="Times New Roman" panose="02020603050405020304" pitchFamily="18" charset="0"/>
                <a:ea typeface="Calibri" panose="020F0502020204030204" pitchFamily="34" charset="0"/>
              </a:rPr>
              <a:t>&lt;date&gt;</a:t>
            </a:r>
            <a:br>
              <a:rPr lang="en-US" sz="1200">
                <a:solidFill>
                  <a:srgbClr val="000000"/>
                </a:solidFill>
                <a:highlight>
                  <a:srgbClr val="FFFFFF"/>
                </a:highlight>
                <a:latin typeface="Times New Roman" panose="02020603050405020304" pitchFamily="18" charset="0"/>
                <a:ea typeface="Calibri" panose="020F0502020204030204" pitchFamily="34" charset="0"/>
              </a:rPr>
            </a:br>
            <a:r>
              <a:rPr lang="en-US" sz="1200">
                <a:solidFill>
                  <a:srgbClr val="000000"/>
                </a:solidFill>
                <a:highlight>
                  <a:srgbClr val="FFFFFF"/>
                </a:highlight>
                <a:latin typeface="Times New Roman" panose="02020603050405020304" pitchFamily="18" charset="0"/>
                <a:ea typeface="Calibri" panose="020F0502020204030204" pitchFamily="34" charset="0"/>
              </a:rPr>
              <a:t>    </a:t>
            </a:r>
            <a:r>
              <a:rPr lang="en-US" sz="1200">
                <a:solidFill>
                  <a:srgbClr val="000096"/>
                </a:solidFill>
                <a:highlight>
                  <a:srgbClr val="FFFFFF"/>
                </a:highlight>
                <a:latin typeface="Times New Roman" panose="02020603050405020304" pitchFamily="18" charset="0"/>
                <a:ea typeface="Calibri" panose="020F0502020204030204" pitchFamily="34" charset="0"/>
              </a:rPr>
              <a:t>&lt;DateTimeIso&gt;</a:t>
            </a:r>
            <a:br>
              <a:rPr lang="en-US" sz="1200">
                <a:solidFill>
                  <a:srgbClr val="000000"/>
                </a:solidFill>
                <a:highlight>
                  <a:srgbClr val="FFFFFF"/>
                </a:highlight>
                <a:latin typeface="Times New Roman" panose="02020603050405020304" pitchFamily="18" charset="0"/>
                <a:ea typeface="Calibri" panose="020F0502020204030204" pitchFamily="34" charset="0"/>
              </a:rPr>
            </a:br>
            <a:r>
              <a:rPr lang="en-US" sz="1200">
                <a:solidFill>
                  <a:srgbClr val="000000"/>
                </a:solidFill>
                <a:highlight>
                  <a:srgbClr val="FFFFFF"/>
                </a:highlight>
                <a:latin typeface="Times New Roman" panose="02020603050405020304" pitchFamily="18" charset="0"/>
                <a:ea typeface="Calibri" panose="020F0502020204030204" pitchFamily="34" charset="0"/>
              </a:rPr>
              <a:t>      </a:t>
            </a:r>
            <a:r>
              <a:rPr lang="en-US" sz="1200">
                <a:solidFill>
                  <a:srgbClr val="000096"/>
                </a:solidFill>
                <a:highlight>
                  <a:srgbClr val="FFFFFF"/>
                </a:highlight>
                <a:latin typeface="Times New Roman" panose="02020603050405020304" pitchFamily="18" charset="0"/>
                <a:ea typeface="Calibri" panose="020F0502020204030204" pitchFamily="34" charset="0"/>
              </a:rPr>
              <a:t>&lt;Year&gt;</a:t>
            </a:r>
            <a:r>
              <a:rPr lang="en-US" sz="1200">
                <a:solidFill>
                  <a:srgbClr val="000000"/>
                </a:solidFill>
                <a:highlight>
                  <a:srgbClr val="FFFFFF"/>
                </a:highlight>
                <a:latin typeface="Times New Roman" panose="02020603050405020304" pitchFamily="18" charset="0"/>
                <a:ea typeface="Calibri" panose="020F0502020204030204" pitchFamily="34" charset="0"/>
              </a:rPr>
              <a:t>2019</a:t>
            </a:r>
            <a:r>
              <a:rPr lang="en-US" sz="1200">
                <a:solidFill>
                  <a:srgbClr val="000096"/>
                </a:solidFill>
                <a:highlight>
                  <a:srgbClr val="FFFFFF"/>
                </a:highlight>
                <a:latin typeface="Times New Roman" panose="02020603050405020304" pitchFamily="18" charset="0"/>
                <a:ea typeface="Calibri" panose="020F0502020204030204" pitchFamily="34" charset="0"/>
              </a:rPr>
              <a:t>&lt;/Year&gt;</a:t>
            </a:r>
            <a:br>
              <a:rPr lang="en-US" sz="1200">
                <a:solidFill>
                  <a:srgbClr val="000000"/>
                </a:solidFill>
                <a:highlight>
                  <a:srgbClr val="FFFFFF"/>
                </a:highlight>
                <a:latin typeface="Times New Roman" panose="02020603050405020304" pitchFamily="18" charset="0"/>
                <a:ea typeface="Calibri" panose="020F0502020204030204" pitchFamily="34" charset="0"/>
              </a:rPr>
            </a:br>
            <a:r>
              <a:rPr lang="en-US" sz="1200">
                <a:solidFill>
                  <a:srgbClr val="000000"/>
                </a:solidFill>
                <a:highlight>
                  <a:srgbClr val="FFFFFF"/>
                </a:highlight>
                <a:latin typeface="Times New Roman" panose="02020603050405020304" pitchFamily="18" charset="0"/>
                <a:ea typeface="Calibri" panose="020F0502020204030204" pitchFamily="34" charset="0"/>
              </a:rPr>
              <a:t>      </a:t>
            </a:r>
            <a:r>
              <a:rPr lang="en-US" sz="1200">
                <a:solidFill>
                  <a:srgbClr val="000096"/>
                </a:solidFill>
                <a:highlight>
                  <a:srgbClr val="FFFFFF"/>
                </a:highlight>
                <a:latin typeface="Times New Roman" panose="02020603050405020304" pitchFamily="18" charset="0"/>
                <a:ea typeface="Calibri" panose="020F0502020204030204" pitchFamily="34" charset="0"/>
              </a:rPr>
              <a:t>&lt;MonthNumeric&gt;</a:t>
            </a:r>
            <a:r>
              <a:rPr lang="en-US" sz="1200">
                <a:solidFill>
                  <a:srgbClr val="000000"/>
                </a:solidFill>
                <a:highlight>
                  <a:srgbClr val="FFFFFF"/>
                </a:highlight>
                <a:latin typeface="Times New Roman" panose="02020603050405020304" pitchFamily="18" charset="0"/>
                <a:ea typeface="Calibri" panose="020F0502020204030204" pitchFamily="34" charset="0"/>
              </a:rPr>
              <a:t>06</a:t>
            </a:r>
            <a:r>
              <a:rPr lang="en-US" sz="1200">
                <a:solidFill>
                  <a:srgbClr val="000096"/>
                </a:solidFill>
                <a:highlight>
                  <a:srgbClr val="FFFFFF"/>
                </a:highlight>
                <a:latin typeface="Times New Roman" panose="02020603050405020304" pitchFamily="18" charset="0"/>
                <a:ea typeface="Calibri" panose="020F0502020204030204" pitchFamily="34" charset="0"/>
              </a:rPr>
              <a:t>&lt;/MonthNumeric&gt;</a:t>
            </a:r>
            <a:br>
              <a:rPr lang="en-US" sz="1200">
                <a:solidFill>
                  <a:srgbClr val="000000"/>
                </a:solidFill>
                <a:highlight>
                  <a:srgbClr val="FFFFFF"/>
                </a:highlight>
                <a:latin typeface="Times New Roman" panose="02020603050405020304" pitchFamily="18" charset="0"/>
                <a:ea typeface="Calibri" panose="020F0502020204030204" pitchFamily="34" charset="0"/>
              </a:rPr>
            </a:br>
            <a:r>
              <a:rPr lang="en-US" sz="1200">
                <a:solidFill>
                  <a:srgbClr val="000000"/>
                </a:solidFill>
                <a:highlight>
                  <a:srgbClr val="FFFFFF"/>
                </a:highlight>
                <a:latin typeface="Times New Roman" panose="02020603050405020304" pitchFamily="18" charset="0"/>
                <a:ea typeface="Calibri" panose="020F0502020204030204" pitchFamily="34" charset="0"/>
              </a:rPr>
              <a:t>      </a:t>
            </a:r>
            <a:r>
              <a:rPr lang="en-US" sz="1200">
                <a:solidFill>
                  <a:srgbClr val="000096"/>
                </a:solidFill>
                <a:highlight>
                  <a:srgbClr val="FFFFFF"/>
                </a:highlight>
                <a:latin typeface="Times New Roman" panose="02020603050405020304" pitchFamily="18" charset="0"/>
                <a:ea typeface="Calibri" panose="020F0502020204030204" pitchFamily="34" charset="0"/>
              </a:rPr>
              <a:t>&lt;Day&gt;</a:t>
            </a:r>
            <a:r>
              <a:rPr lang="en-US" sz="1200">
                <a:solidFill>
                  <a:srgbClr val="000000"/>
                </a:solidFill>
                <a:highlight>
                  <a:srgbClr val="FFFFFF"/>
                </a:highlight>
                <a:latin typeface="Times New Roman" panose="02020603050405020304" pitchFamily="18" charset="0"/>
                <a:ea typeface="Calibri" panose="020F0502020204030204" pitchFamily="34" charset="0"/>
              </a:rPr>
              <a:t>17</a:t>
            </a:r>
            <a:r>
              <a:rPr lang="en-US" sz="1200">
                <a:solidFill>
                  <a:srgbClr val="000096"/>
                </a:solidFill>
                <a:highlight>
                  <a:srgbClr val="FFFFFF"/>
                </a:highlight>
                <a:latin typeface="Times New Roman" panose="02020603050405020304" pitchFamily="18" charset="0"/>
                <a:ea typeface="Calibri" panose="020F0502020204030204" pitchFamily="34" charset="0"/>
              </a:rPr>
              <a:t>&lt;/Day&gt;</a:t>
            </a:r>
            <a:br>
              <a:rPr lang="en-US" sz="1200">
                <a:solidFill>
                  <a:srgbClr val="000000"/>
                </a:solidFill>
                <a:highlight>
                  <a:srgbClr val="FFFFFF"/>
                </a:highlight>
                <a:latin typeface="Times New Roman" panose="02020603050405020304" pitchFamily="18" charset="0"/>
                <a:ea typeface="Calibri" panose="020F0502020204030204" pitchFamily="34" charset="0"/>
              </a:rPr>
            </a:br>
            <a:r>
              <a:rPr lang="en-US" sz="1200">
                <a:solidFill>
                  <a:srgbClr val="000000"/>
                </a:solidFill>
                <a:highlight>
                  <a:srgbClr val="FFFFFF"/>
                </a:highlight>
                <a:latin typeface="Times New Roman" panose="02020603050405020304" pitchFamily="18" charset="0"/>
                <a:ea typeface="Calibri" panose="020F0502020204030204" pitchFamily="34" charset="0"/>
              </a:rPr>
              <a:t>      </a:t>
            </a:r>
            <a:r>
              <a:rPr lang="en-US" sz="1200">
                <a:solidFill>
                  <a:srgbClr val="000096"/>
                </a:solidFill>
                <a:highlight>
                  <a:srgbClr val="FFFFFF"/>
                </a:highlight>
                <a:latin typeface="Times New Roman" panose="02020603050405020304" pitchFamily="18" charset="0"/>
                <a:ea typeface="Calibri" panose="020F0502020204030204" pitchFamily="34" charset="0"/>
              </a:rPr>
              <a:t>&lt;TimeSeparator&gt;</a:t>
            </a:r>
            <a:r>
              <a:rPr lang="en-US" sz="1200">
                <a:solidFill>
                  <a:srgbClr val="000000"/>
                </a:solidFill>
                <a:highlight>
                  <a:srgbClr val="FFFFFF"/>
                </a:highlight>
                <a:latin typeface="Times New Roman" panose="02020603050405020304" pitchFamily="18" charset="0"/>
                <a:ea typeface="Calibri" panose="020F0502020204030204" pitchFamily="34" charset="0"/>
              </a:rPr>
              <a:t>T</a:t>
            </a:r>
            <a:r>
              <a:rPr lang="en-US" sz="1200">
                <a:solidFill>
                  <a:srgbClr val="000096"/>
                </a:solidFill>
                <a:highlight>
                  <a:srgbClr val="FFFFFF"/>
                </a:highlight>
                <a:latin typeface="Times New Roman" panose="02020603050405020304" pitchFamily="18" charset="0"/>
                <a:ea typeface="Calibri" panose="020F0502020204030204" pitchFamily="34" charset="0"/>
              </a:rPr>
              <a:t>&lt;/TimeSeparator&gt;</a:t>
            </a:r>
            <a:br>
              <a:rPr lang="en-US" sz="1200">
                <a:solidFill>
                  <a:srgbClr val="000000"/>
                </a:solidFill>
                <a:highlight>
                  <a:srgbClr val="FFFFFF"/>
                </a:highlight>
                <a:latin typeface="Times New Roman" panose="02020603050405020304" pitchFamily="18" charset="0"/>
                <a:ea typeface="Calibri" panose="020F0502020204030204" pitchFamily="34" charset="0"/>
              </a:rPr>
            </a:br>
            <a:r>
              <a:rPr lang="en-US" sz="1200">
                <a:solidFill>
                  <a:srgbClr val="000000"/>
                </a:solidFill>
                <a:highlight>
                  <a:srgbClr val="FFFFFF"/>
                </a:highlight>
                <a:latin typeface="Times New Roman" panose="02020603050405020304" pitchFamily="18" charset="0"/>
                <a:ea typeface="Calibri" panose="020F0502020204030204" pitchFamily="34" charset="0"/>
              </a:rPr>
              <a:t>      </a:t>
            </a:r>
            <a:r>
              <a:rPr lang="en-US" sz="1200">
                <a:solidFill>
                  <a:srgbClr val="000096"/>
                </a:solidFill>
                <a:highlight>
                  <a:srgbClr val="FFFFFF"/>
                </a:highlight>
                <a:latin typeface="Times New Roman" panose="02020603050405020304" pitchFamily="18" charset="0"/>
                <a:ea typeface="Calibri" panose="020F0502020204030204" pitchFamily="34" charset="0"/>
              </a:rPr>
              <a:t>&lt;HourTime&gt;</a:t>
            </a:r>
            <a:r>
              <a:rPr lang="en-US" sz="1200">
                <a:solidFill>
                  <a:srgbClr val="000000"/>
                </a:solidFill>
                <a:highlight>
                  <a:srgbClr val="FFFFFF"/>
                </a:highlight>
                <a:latin typeface="Times New Roman" panose="02020603050405020304" pitchFamily="18" charset="0"/>
                <a:ea typeface="Calibri" panose="020F0502020204030204" pitchFamily="34" charset="0"/>
              </a:rPr>
              <a:t>18</a:t>
            </a:r>
            <a:r>
              <a:rPr lang="en-US" sz="1200">
                <a:solidFill>
                  <a:srgbClr val="000096"/>
                </a:solidFill>
                <a:highlight>
                  <a:srgbClr val="FFFFFF"/>
                </a:highlight>
                <a:latin typeface="Times New Roman" panose="02020603050405020304" pitchFamily="18" charset="0"/>
                <a:ea typeface="Calibri" panose="020F0502020204030204" pitchFamily="34" charset="0"/>
              </a:rPr>
              <a:t>&lt;/HourTime&gt;</a:t>
            </a:r>
            <a:br>
              <a:rPr lang="en-US" sz="1200">
                <a:solidFill>
                  <a:srgbClr val="000000"/>
                </a:solidFill>
                <a:highlight>
                  <a:srgbClr val="FFFFFF"/>
                </a:highlight>
                <a:latin typeface="Times New Roman" panose="02020603050405020304" pitchFamily="18" charset="0"/>
                <a:ea typeface="Calibri" panose="020F0502020204030204" pitchFamily="34" charset="0"/>
              </a:rPr>
            </a:br>
            <a:r>
              <a:rPr lang="en-US" sz="1200">
                <a:solidFill>
                  <a:srgbClr val="000000"/>
                </a:solidFill>
                <a:highlight>
                  <a:srgbClr val="FFFFFF"/>
                </a:highlight>
                <a:latin typeface="Times New Roman" panose="02020603050405020304" pitchFamily="18" charset="0"/>
                <a:ea typeface="Calibri" panose="020F0502020204030204" pitchFamily="34" charset="0"/>
              </a:rPr>
              <a:t>      </a:t>
            </a:r>
            <a:r>
              <a:rPr lang="en-US" sz="1200">
                <a:solidFill>
                  <a:srgbClr val="000096"/>
                </a:solidFill>
                <a:highlight>
                  <a:srgbClr val="FFFFFF"/>
                </a:highlight>
                <a:latin typeface="Times New Roman" panose="02020603050405020304" pitchFamily="18" charset="0"/>
                <a:ea typeface="Calibri" panose="020F0502020204030204" pitchFamily="34" charset="0"/>
              </a:rPr>
              <a:t>&lt;MinuteTime&gt;</a:t>
            </a:r>
            <a:r>
              <a:rPr lang="en-US" sz="1200">
                <a:solidFill>
                  <a:srgbClr val="000000"/>
                </a:solidFill>
                <a:highlight>
                  <a:srgbClr val="FFFFFF"/>
                </a:highlight>
                <a:latin typeface="Times New Roman" panose="02020603050405020304" pitchFamily="18" charset="0"/>
                <a:ea typeface="Calibri" panose="020F0502020204030204" pitchFamily="34" charset="0"/>
              </a:rPr>
              <a:t>25</a:t>
            </a:r>
            <a:r>
              <a:rPr lang="en-US" sz="1200">
                <a:solidFill>
                  <a:srgbClr val="000096"/>
                </a:solidFill>
                <a:highlight>
                  <a:srgbClr val="FFFFFF"/>
                </a:highlight>
                <a:latin typeface="Times New Roman" panose="02020603050405020304" pitchFamily="18" charset="0"/>
                <a:ea typeface="Calibri" panose="020F0502020204030204" pitchFamily="34" charset="0"/>
              </a:rPr>
              <a:t>&lt;/MinuteTime&gt;</a:t>
            </a:r>
            <a:br>
              <a:rPr lang="en-US" sz="1200">
                <a:solidFill>
                  <a:srgbClr val="000000"/>
                </a:solidFill>
                <a:highlight>
                  <a:srgbClr val="FFFFFF"/>
                </a:highlight>
                <a:latin typeface="Times New Roman" panose="02020603050405020304" pitchFamily="18" charset="0"/>
                <a:ea typeface="Calibri" panose="020F0502020204030204" pitchFamily="34" charset="0"/>
              </a:rPr>
            </a:br>
            <a:r>
              <a:rPr lang="en-US" sz="1200">
                <a:solidFill>
                  <a:srgbClr val="000000"/>
                </a:solidFill>
                <a:highlight>
                  <a:srgbClr val="FFFFFF"/>
                </a:highlight>
                <a:latin typeface="Times New Roman" panose="02020603050405020304" pitchFamily="18" charset="0"/>
                <a:ea typeface="Calibri" panose="020F0502020204030204" pitchFamily="34" charset="0"/>
              </a:rPr>
              <a:t>      </a:t>
            </a:r>
            <a:r>
              <a:rPr lang="en-US" sz="1200">
                <a:solidFill>
                  <a:srgbClr val="000096"/>
                </a:solidFill>
                <a:highlight>
                  <a:srgbClr val="FFFFFF"/>
                </a:highlight>
                <a:latin typeface="Times New Roman" panose="02020603050405020304" pitchFamily="18" charset="0"/>
                <a:ea typeface="Calibri" panose="020F0502020204030204" pitchFamily="34" charset="0"/>
              </a:rPr>
              <a:t>&lt;SecondTime&gt;</a:t>
            </a:r>
            <a:r>
              <a:rPr lang="en-US" sz="1200">
                <a:solidFill>
                  <a:srgbClr val="000000"/>
                </a:solidFill>
                <a:highlight>
                  <a:srgbClr val="FFFFFF"/>
                </a:highlight>
                <a:latin typeface="Times New Roman" panose="02020603050405020304" pitchFamily="18" charset="0"/>
                <a:ea typeface="Calibri" panose="020F0502020204030204" pitchFamily="34" charset="0"/>
              </a:rPr>
              <a:t>30</a:t>
            </a:r>
            <a:r>
              <a:rPr lang="en-US" sz="1200">
                <a:solidFill>
                  <a:srgbClr val="000096"/>
                </a:solidFill>
                <a:highlight>
                  <a:srgbClr val="FFFFFF"/>
                </a:highlight>
                <a:latin typeface="Times New Roman" panose="02020603050405020304" pitchFamily="18" charset="0"/>
                <a:ea typeface="Calibri" panose="020F0502020204030204" pitchFamily="34" charset="0"/>
              </a:rPr>
              <a:t>&lt;/SecondTime&gt;</a:t>
            </a:r>
            <a:br>
              <a:rPr lang="en-US" sz="1200">
                <a:solidFill>
                  <a:srgbClr val="000000"/>
                </a:solidFill>
                <a:highlight>
                  <a:srgbClr val="FFFFFF"/>
                </a:highlight>
                <a:latin typeface="Times New Roman" panose="02020603050405020304" pitchFamily="18" charset="0"/>
                <a:ea typeface="Calibri" panose="020F0502020204030204" pitchFamily="34" charset="0"/>
              </a:rPr>
            </a:br>
            <a:r>
              <a:rPr lang="en-US" sz="1200">
                <a:solidFill>
                  <a:srgbClr val="000000"/>
                </a:solidFill>
                <a:highlight>
                  <a:srgbClr val="FFFFFF"/>
                </a:highlight>
                <a:latin typeface="Times New Roman" panose="02020603050405020304" pitchFamily="18" charset="0"/>
                <a:ea typeface="Calibri" panose="020F0502020204030204" pitchFamily="34" charset="0"/>
              </a:rPr>
              <a:t>      </a:t>
            </a:r>
            <a:r>
              <a:rPr lang="en-US" sz="1200">
                <a:solidFill>
                  <a:srgbClr val="000096"/>
                </a:solidFill>
                <a:highlight>
                  <a:srgbClr val="FFFFFF"/>
                </a:highlight>
                <a:latin typeface="Times New Roman" panose="02020603050405020304" pitchFamily="18" charset="0"/>
                <a:ea typeface="Calibri" panose="020F0502020204030204" pitchFamily="34" charset="0"/>
              </a:rPr>
              <a:t>&lt;TimeZoneZulu&gt;</a:t>
            </a:r>
            <a:r>
              <a:rPr lang="en-US" sz="1200">
                <a:solidFill>
                  <a:srgbClr val="000000"/>
                </a:solidFill>
                <a:highlight>
                  <a:srgbClr val="FFFFFF"/>
                </a:highlight>
                <a:latin typeface="Times New Roman" panose="02020603050405020304" pitchFamily="18" charset="0"/>
                <a:ea typeface="Calibri" panose="020F0502020204030204" pitchFamily="34" charset="0"/>
              </a:rPr>
              <a:t>Z</a:t>
            </a:r>
            <a:r>
              <a:rPr lang="en-US" sz="1200">
                <a:solidFill>
                  <a:srgbClr val="000096"/>
                </a:solidFill>
                <a:highlight>
                  <a:srgbClr val="FFFFFF"/>
                </a:highlight>
                <a:latin typeface="Times New Roman" panose="02020603050405020304" pitchFamily="18" charset="0"/>
                <a:ea typeface="Calibri" panose="020F0502020204030204" pitchFamily="34" charset="0"/>
              </a:rPr>
              <a:t>&lt;/TimeZoneZulu&gt;</a:t>
            </a:r>
            <a:br>
              <a:rPr lang="en-US" sz="1200">
                <a:solidFill>
                  <a:srgbClr val="000000"/>
                </a:solidFill>
                <a:highlight>
                  <a:srgbClr val="FFFFFF"/>
                </a:highlight>
                <a:latin typeface="Times New Roman" panose="02020603050405020304" pitchFamily="18" charset="0"/>
                <a:ea typeface="Calibri" panose="020F0502020204030204" pitchFamily="34" charset="0"/>
              </a:rPr>
            </a:br>
            <a:r>
              <a:rPr lang="en-US" sz="1200">
                <a:solidFill>
                  <a:srgbClr val="000000"/>
                </a:solidFill>
                <a:highlight>
                  <a:srgbClr val="FFFFFF"/>
                </a:highlight>
                <a:latin typeface="Times New Roman" panose="02020603050405020304" pitchFamily="18" charset="0"/>
                <a:ea typeface="Calibri" panose="020F0502020204030204" pitchFamily="34" charset="0"/>
              </a:rPr>
              <a:t>    </a:t>
            </a:r>
            <a:r>
              <a:rPr lang="en-US" sz="1200">
                <a:solidFill>
                  <a:srgbClr val="000096"/>
                </a:solidFill>
                <a:highlight>
                  <a:srgbClr val="FFFFFF"/>
                </a:highlight>
                <a:latin typeface="Times New Roman" panose="02020603050405020304" pitchFamily="18" charset="0"/>
                <a:ea typeface="Calibri" panose="020F0502020204030204" pitchFamily="34" charset="0"/>
              </a:rPr>
              <a:t>&lt;/DateTimeIso&gt;</a:t>
            </a:r>
            <a:br>
              <a:rPr lang="en-US" sz="1200">
                <a:solidFill>
                  <a:srgbClr val="000000"/>
                </a:solidFill>
                <a:highlight>
                  <a:srgbClr val="FFFFFF"/>
                </a:highlight>
                <a:latin typeface="Times New Roman" panose="02020603050405020304" pitchFamily="18" charset="0"/>
                <a:ea typeface="Calibri" panose="020F0502020204030204" pitchFamily="34" charset="0"/>
              </a:rPr>
            </a:br>
            <a:r>
              <a:rPr lang="en-US" sz="1200">
                <a:solidFill>
                  <a:srgbClr val="000000"/>
                </a:solidFill>
                <a:highlight>
                  <a:srgbClr val="FFFFFF"/>
                </a:highlight>
                <a:latin typeface="Times New Roman" panose="02020603050405020304" pitchFamily="18" charset="0"/>
                <a:ea typeface="Calibri" panose="020F0502020204030204" pitchFamily="34" charset="0"/>
              </a:rPr>
              <a:t>  </a:t>
            </a:r>
            <a:r>
              <a:rPr lang="en-US" sz="1200">
                <a:solidFill>
                  <a:srgbClr val="000096"/>
                </a:solidFill>
                <a:highlight>
                  <a:srgbClr val="FFFFFF"/>
                </a:highlight>
                <a:latin typeface="Times New Roman" panose="02020603050405020304" pitchFamily="18" charset="0"/>
                <a:ea typeface="Calibri" panose="020F0502020204030204" pitchFamily="34" charset="0"/>
              </a:rPr>
              <a:t>&lt;/date&gt;</a:t>
            </a:r>
            <a:br>
              <a:rPr lang="en-US" sz="1200">
                <a:solidFill>
                  <a:srgbClr val="000000"/>
                </a:solidFill>
                <a:highlight>
                  <a:srgbClr val="FFFFFF"/>
                </a:highlight>
                <a:latin typeface="Times New Roman" panose="02020603050405020304" pitchFamily="18" charset="0"/>
                <a:ea typeface="Calibri" panose="020F0502020204030204" pitchFamily="34" charset="0"/>
              </a:rPr>
            </a:br>
            <a:r>
              <a:rPr lang="en-US" sz="1200">
                <a:solidFill>
                  <a:srgbClr val="000000"/>
                </a:solidFill>
                <a:highlight>
                  <a:srgbClr val="FFFFFF"/>
                </a:highlight>
                <a:latin typeface="Times New Roman" panose="02020603050405020304" pitchFamily="18" charset="0"/>
                <a:ea typeface="Calibri" panose="020F0502020204030204" pitchFamily="34" charset="0"/>
              </a:rPr>
              <a:t>  </a:t>
            </a:r>
            <a:r>
              <a:rPr lang="en-US" sz="1200">
                <a:solidFill>
                  <a:srgbClr val="000096"/>
                </a:solidFill>
                <a:highlight>
                  <a:srgbClr val="FFFFFF"/>
                </a:highlight>
                <a:latin typeface="Times New Roman" panose="02020603050405020304" pitchFamily="18" charset="0"/>
                <a:ea typeface="Calibri" panose="020F0502020204030204" pitchFamily="34" charset="0"/>
              </a:rPr>
              <a:t>&lt;note&gt;</a:t>
            </a:r>
            <a:r>
              <a:rPr lang="en-US" sz="1200">
                <a:solidFill>
                  <a:srgbClr val="000000"/>
                </a:solidFill>
                <a:highlight>
                  <a:srgbClr val="FFFFFF"/>
                </a:highlight>
                <a:latin typeface="Times New Roman" panose="02020603050405020304" pitchFamily="18" charset="0"/>
                <a:ea typeface="Calibri" panose="020F0502020204030204" pitchFamily="34" charset="0"/>
              </a:rPr>
              <a:t>John's birthday</a:t>
            </a:r>
            <a:r>
              <a:rPr lang="en-US" sz="1200">
                <a:solidFill>
                  <a:srgbClr val="000096"/>
                </a:solidFill>
                <a:highlight>
                  <a:srgbClr val="FFFFFF"/>
                </a:highlight>
                <a:latin typeface="Times New Roman" panose="02020603050405020304" pitchFamily="18" charset="0"/>
                <a:ea typeface="Calibri" panose="020F0502020204030204" pitchFamily="34" charset="0"/>
              </a:rPr>
              <a:t>&lt;/note&gt;</a:t>
            </a:r>
            <a:br>
              <a:rPr lang="en-US" sz="1200">
                <a:solidFill>
                  <a:srgbClr val="000000"/>
                </a:solidFill>
                <a:highlight>
                  <a:srgbClr val="FFFFFF"/>
                </a:highlight>
                <a:latin typeface="Times New Roman" panose="02020603050405020304" pitchFamily="18" charset="0"/>
                <a:ea typeface="Calibri" panose="020F0502020204030204" pitchFamily="34" charset="0"/>
              </a:rPr>
            </a:br>
            <a:r>
              <a:rPr lang="en-US" sz="1200">
                <a:solidFill>
                  <a:srgbClr val="000096"/>
                </a:solidFill>
                <a:highlight>
                  <a:srgbClr val="FFFFFF"/>
                </a:highlight>
                <a:latin typeface="Times New Roman" panose="02020603050405020304" pitchFamily="18" charset="0"/>
                <a:ea typeface="Calibri" panose="020F0502020204030204" pitchFamily="34" charset="0"/>
              </a:rPr>
              <a:t>&lt;/input&gt;</a:t>
            </a:r>
            <a:endParaRPr lang="en-US" sz="1200"/>
          </a:p>
        </p:txBody>
      </p:sp>
    </p:spTree>
    <p:extLst>
      <p:ext uri="{BB962C8B-B14F-4D97-AF65-F5344CB8AC3E}">
        <p14:creationId xmlns:p14="http://schemas.microsoft.com/office/powerpoint/2010/main" val="3756213922"/>
      </p:ext>
    </p:extLst>
  </p:cSld>
  <p:clrMapOvr>
    <a:masterClrMapping/>
  </p:clrMapOvr>
</p:sld>
</file>

<file path=ppt/slides/slide1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E9D4EE32-8FAE-4992-8624-67C6EE84FC73}"/>
              </a:ext>
            </a:extLst>
          </p:cNvPr>
          <p:cNvSpPr>
            <a:spLocks noGrp="1"/>
          </p:cNvSpPr>
          <p:nvPr>
            <p:ph type="title"/>
          </p:nvPr>
        </p:nvSpPr>
        <p:spPr/>
        <p:txBody>
          <a:bodyPr/>
          <a:lstStyle/>
          <a:p>
            <a:r>
              <a:rPr lang="en-US"/>
              <a:t>But this input yields an error</a:t>
            </a:r>
          </a:p>
        </p:txBody>
      </p:sp>
      <p:sp>
        <p:nvSpPr>
          <p:cNvPr id="2" name="Footer Placeholder 1">
            <a:extLst>
              <a:ext uri="{FF2B5EF4-FFF2-40B4-BE49-F238E27FC236}">
                <a16:creationId xmlns:a16="http://schemas.microsoft.com/office/drawing/2014/main" id="{E8B2A153-D8F5-4342-93A7-2498F529AE00}"/>
              </a:ext>
            </a:extLst>
          </p:cNvPr>
          <p:cNvSpPr>
            <a:spLocks noGrp="1"/>
          </p:cNvSpPr>
          <p:nvPr>
            <p:ph type="ftr" sz="quarter" idx="11"/>
          </p:nvPr>
        </p:nvSpPr>
        <p:spPr/>
        <p:txBody>
          <a:bodyPr/>
          <a:lstStyle/>
          <a:p>
            <a:r>
              <a:rPr lang="en-US" altLang="en-US">
                <a:solidFill>
                  <a:schemeClr val="tx1">
                    <a:lumMod val="50000"/>
                    <a:lumOff val="50000"/>
                  </a:schemeClr>
                </a:solidFill>
                <a:latin typeface="Arial" pitchFamily="34" charset="0"/>
                <a:cs typeface="Arial" pitchFamily="34" charset="0"/>
              </a:rPr>
              <a:t>© 2019 The MITRE Corporation. All rights reserved.</a:t>
            </a:r>
            <a:endParaRPr lang="en-US">
              <a:solidFill>
                <a:schemeClr val="tx1">
                  <a:lumMod val="50000"/>
                  <a:lumOff val="50000"/>
                </a:schemeClr>
              </a:solidFill>
              <a:latin typeface="Arial" pitchFamily="34" charset="0"/>
              <a:cs typeface="Arial" pitchFamily="34" charset="0"/>
            </a:endParaRPr>
          </a:p>
        </p:txBody>
      </p:sp>
      <p:sp>
        <p:nvSpPr>
          <p:cNvPr id="5" name="Rectangle 4">
            <a:extLst>
              <a:ext uri="{FF2B5EF4-FFF2-40B4-BE49-F238E27FC236}">
                <a16:creationId xmlns:a16="http://schemas.microsoft.com/office/drawing/2014/main" id="{4E1642FB-79DB-4CFB-BF63-00B3DFAF3B14}"/>
              </a:ext>
            </a:extLst>
          </p:cNvPr>
          <p:cNvSpPr/>
          <p:nvPr/>
        </p:nvSpPr>
        <p:spPr>
          <a:xfrm>
            <a:off x="3142210" y="1749498"/>
            <a:ext cx="3855543" cy="461665"/>
          </a:xfrm>
          <a:prstGeom prst="rect">
            <a:avLst/>
          </a:prstGeom>
        </p:spPr>
        <p:txBody>
          <a:bodyPr wrap="none">
            <a:spAutoFit/>
          </a:bodyPr>
          <a:lstStyle/>
          <a:p>
            <a:r>
              <a:rPr lang="en-US" sz="2400">
                <a:solidFill>
                  <a:srgbClr val="000000"/>
                </a:solidFill>
                <a:highlight>
                  <a:srgbClr val="FFFF00"/>
                </a:highlight>
                <a:latin typeface="Times New Roman" panose="02020603050405020304" pitchFamily="18" charset="0"/>
                <a:ea typeface="Calibri" panose="020F0502020204030204" pitchFamily="34" charset="0"/>
              </a:rPr>
              <a:t>Birthday/JUN/John's birthday</a:t>
            </a:r>
            <a:endParaRPr lang="en-US" sz="2400">
              <a:effectLst/>
              <a:latin typeface="Calibri" panose="020F0502020204030204" pitchFamily="34" charset="0"/>
              <a:ea typeface="Calibri" panose="020F0502020204030204" pitchFamily="34" charset="0"/>
            </a:endParaRPr>
          </a:p>
        </p:txBody>
      </p:sp>
      <p:sp>
        <p:nvSpPr>
          <p:cNvPr id="6" name="Rectangle 5">
            <a:extLst>
              <a:ext uri="{FF2B5EF4-FFF2-40B4-BE49-F238E27FC236}">
                <a16:creationId xmlns:a16="http://schemas.microsoft.com/office/drawing/2014/main" id="{14836524-967D-4280-BFDD-D5DDB87B3271}"/>
              </a:ext>
            </a:extLst>
          </p:cNvPr>
          <p:cNvSpPr/>
          <p:nvPr/>
        </p:nvSpPr>
        <p:spPr>
          <a:xfrm>
            <a:off x="4052415" y="3142211"/>
            <a:ext cx="1711076" cy="94765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Daffodil</a:t>
            </a:r>
          </a:p>
        </p:txBody>
      </p:sp>
      <p:sp>
        <p:nvSpPr>
          <p:cNvPr id="7" name="Rectangle: Folded Corner 6">
            <a:extLst>
              <a:ext uri="{FF2B5EF4-FFF2-40B4-BE49-F238E27FC236}">
                <a16:creationId xmlns:a16="http://schemas.microsoft.com/office/drawing/2014/main" id="{402E94BD-7782-4F5F-807F-8128452694F2}"/>
              </a:ext>
            </a:extLst>
          </p:cNvPr>
          <p:cNvSpPr/>
          <p:nvPr/>
        </p:nvSpPr>
        <p:spPr>
          <a:xfrm>
            <a:off x="1945177" y="3198942"/>
            <a:ext cx="1197033" cy="947651"/>
          </a:xfrm>
          <a:prstGeom prst="foldedCorner">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DFDL</a:t>
            </a:r>
          </a:p>
          <a:p>
            <a:pPr algn="ctr"/>
            <a:r>
              <a:rPr lang="en-US">
                <a:solidFill>
                  <a:schemeClr val="tx1"/>
                </a:solidFill>
              </a:rPr>
              <a:t>schema</a:t>
            </a:r>
          </a:p>
        </p:txBody>
      </p:sp>
      <p:sp>
        <p:nvSpPr>
          <p:cNvPr id="8" name="Arrow: Right 7">
            <a:extLst>
              <a:ext uri="{FF2B5EF4-FFF2-40B4-BE49-F238E27FC236}">
                <a16:creationId xmlns:a16="http://schemas.microsoft.com/office/drawing/2014/main" id="{4368E771-7529-4391-B553-35FCF4646B9F}"/>
              </a:ext>
            </a:extLst>
          </p:cNvPr>
          <p:cNvSpPr/>
          <p:nvPr/>
        </p:nvSpPr>
        <p:spPr>
          <a:xfrm>
            <a:off x="3206614" y="3553237"/>
            <a:ext cx="781397" cy="239059"/>
          </a:xfrm>
          <a:prstGeom prst="rightArrow">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Arrow: Right 8">
            <a:extLst>
              <a:ext uri="{FF2B5EF4-FFF2-40B4-BE49-F238E27FC236}">
                <a16:creationId xmlns:a16="http://schemas.microsoft.com/office/drawing/2014/main" id="{CDF3EC33-56B1-431F-BE4B-413C548BCF24}"/>
              </a:ext>
            </a:extLst>
          </p:cNvPr>
          <p:cNvSpPr/>
          <p:nvPr/>
        </p:nvSpPr>
        <p:spPr>
          <a:xfrm rot="5400000">
            <a:off x="4517254" y="2549093"/>
            <a:ext cx="781397" cy="239059"/>
          </a:xfrm>
          <a:prstGeom prst="rightArrow">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Arrow: Right 9">
            <a:extLst>
              <a:ext uri="{FF2B5EF4-FFF2-40B4-BE49-F238E27FC236}">
                <a16:creationId xmlns:a16="http://schemas.microsoft.com/office/drawing/2014/main" id="{3F86DAA1-5176-4B7D-AD41-55A0E6D5B0FD}"/>
              </a:ext>
            </a:extLst>
          </p:cNvPr>
          <p:cNvSpPr/>
          <p:nvPr/>
        </p:nvSpPr>
        <p:spPr>
          <a:xfrm rot="5400000">
            <a:off x="4517254" y="4471722"/>
            <a:ext cx="781397" cy="239059"/>
          </a:xfrm>
          <a:prstGeom prst="rightArrow">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D2C77852-5B89-422C-8F9A-014AFEEA8D7F}"/>
              </a:ext>
            </a:extLst>
          </p:cNvPr>
          <p:cNvSpPr/>
          <p:nvPr/>
        </p:nvSpPr>
        <p:spPr>
          <a:xfrm>
            <a:off x="2883401" y="5092641"/>
            <a:ext cx="4288162" cy="369332"/>
          </a:xfrm>
          <a:prstGeom prst="rect">
            <a:avLst/>
          </a:prstGeom>
        </p:spPr>
        <p:txBody>
          <a:bodyPr wrap="none">
            <a:spAutoFit/>
          </a:bodyPr>
          <a:lstStyle/>
          <a:p>
            <a:r>
              <a:rPr lang="en-US" b="1">
                <a:solidFill>
                  <a:srgbClr val="FF0000"/>
                </a:solidFill>
                <a:latin typeface="Calibri" panose="020F0502020204030204" pitchFamily="34" charset="0"/>
                <a:ea typeface="Calibri" panose="020F0502020204030204" pitchFamily="34" charset="0"/>
              </a:rPr>
              <a:t>[error] Parse Error: Separator '/' not found.</a:t>
            </a:r>
            <a:endParaRPr lang="en-US"/>
          </a:p>
        </p:txBody>
      </p:sp>
    </p:spTree>
    <p:extLst>
      <p:ext uri="{BB962C8B-B14F-4D97-AF65-F5344CB8AC3E}">
        <p14:creationId xmlns:p14="http://schemas.microsoft.com/office/powerpoint/2010/main" val="3663653060"/>
      </p:ext>
    </p:extLst>
  </p:cSld>
  <p:clrMapOvr>
    <a:masterClrMapping/>
  </p:clrMapOvr>
</p:sld>
</file>

<file path=ppt/slides/slide1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2966FD-EF2C-4510-89BA-1AE266C2EAA8}"/>
              </a:ext>
            </a:extLst>
          </p:cNvPr>
          <p:cNvSpPr>
            <a:spLocks noGrp="1"/>
          </p:cNvSpPr>
          <p:nvPr>
            <p:ph type="title"/>
          </p:nvPr>
        </p:nvSpPr>
        <p:spPr/>
        <p:txBody>
          <a:bodyPr/>
          <a:lstStyle/>
          <a:p>
            <a:r>
              <a:rPr lang="en-US"/>
              <a:t>Why doesn’t this DFDL schema work as desired?</a:t>
            </a:r>
          </a:p>
        </p:txBody>
      </p:sp>
      <p:sp>
        <p:nvSpPr>
          <p:cNvPr id="5" name="Rectangle 4">
            <a:extLst>
              <a:ext uri="{FF2B5EF4-FFF2-40B4-BE49-F238E27FC236}">
                <a16:creationId xmlns:a16="http://schemas.microsoft.com/office/drawing/2014/main" id="{059203A9-1D57-4B0F-B6B7-AAE4FD038D26}"/>
              </a:ext>
            </a:extLst>
          </p:cNvPr>
          <p:cNvSpPr/>
          <p:nvPr/>
        </p:nvSpPr>
        <p:spPr>
          <a:xfrm>
            <a:off x="211367" y="1348763"/>
            <a:ext cx="11902265" cy="5447645"/>
          </a:xfrm>
          <a:prstGeom prst="rect">
            <a:avLst/>
          </a:prstGeom>
          <a:ln>
            <a:solidFill>
              <a:schemeClr val="tx1"/>
            </a:solidFill>
          </a:ln>
        </p:spPr>
        <p:txBody>
          <a:bodyPr wrap="square">
            <a:spAutoFit/>
          </a:bodyPr>
          <a:lstStyle/>
          <a:p>
            <a:r>
              <a:rPr lang="en-US" sz="1200">
                <a:solidFill>
                  <a:srgbClr val="003296"/>
                </a:solidFill>
                <a:highlight>
                  <a:srgbClr val="FFFFFF"/>
                </a:highlight>
              </a:rPr>
              <a:t>&lt;xs:element</a:t>
            </a:r>
            <a:r>
              <a:rPr lang="en-US" sz="1200">
                <a:solidFill>
                  <a:srgbClr val="F5844C"/>
                </a:solidFill>
                <a:highlight>
                  <a:srgbClr val="FFFFFF"/>
                </a:highlight>
              </a:rPr>
              <a:t> name</a:t>
            </a:r>
            <a:r>
              <a:rPr lang="en-US" sz="1200">
                <a:solidFill>
                  <a:srgbClr val="FF8040"/>
                </a:solidFill>
                <a:highlight>
                  <a:srgbClr val="FFFFFF"/>
                </a:highlight>
              </a:rPr>
              <a:t>=</a:t>
            </a:r>
            <a:r>
              <a:rPr lang="en-US" sz="1200">
                <a:solidFill>
                  <a:srgbClr val="993300"/>
                </a:solidFill>
                <a:highlight>
                  <a:srgbClr val="FFFFFF"/>
                </a:highlight>
              </a:rPr>
              <a:t>"input"</a:t>
            </a:r>
            <a:r>
              <a:rPr lang="en-US" sz="1200">
                <a:solidFill>
                  <a:srgbClr val="000096"/>
                </a:solidFill>
                <a:highlight>
                  <a:srgbClr val="FFFFFF"/>
                </a:highlight>
              </a:rPr>
              <a:t>&gt;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&lt;xs:complexType&gt;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&lt;xs:sequence</a:t>
            </a:r>
            <a:r>
              <a:rPr lang="en-US" sz="1200">
                <a:solidFill>
                  <a:srgbClr val="F5844C"/>
                </a:solidFill>
                <a:highlight>
                  <a:srgbClr val="FFFFFF"/>
                </a:highlight>
              </a:rPr>
              <a:t> dfdl:separator</a:t>
            </a:r>
            <a:r>
              <a:rPr lang="en-US" sz="1200">
                <a:solidFill>
                  <a:srgbClr val="FF8040"/>
                </a:solidFill>
                <a:highlight>
                  <a:srgbClr val="FFFFFF"/>
                </a:highlight>
              </a:rPr>
              <a:t>=</a:t>
            </a:r>
            <a:r>
              <a:rPr lang="en-US" sz="1200">
                <a:solidFill>
                  <a:srgbClr val="993300"/>
                </a:solidFill>
                <a:highlight>
                  <a:srgbClr val="FFFFFF"/>
                </a:highlight>
              </a:rPr>
              <a:t>"/"</a:t>
            </a:r>
            <a:r>
              <a:rPr lang="en-US" sz="1200">
                <a:solidFill>
                  <a:srgbClr val="F5844C"/>
                </a:solidFill>
                <a:highlight>
                  <a:srgbClr val="FFFFFF"/>
                </a:highlight>
              </a:rPr>
              <a:t> dfdl:separatorPosition</a:t>
            </a:r>
            <a:r>
              <a:rPr lang="en-US" sz="1200">
                <a:solidFill>
                  <a:srgbClr val="FF8040"/>
                </a:solidFill>
                <a:highlight>
                  <a:srgbClr val="FFFFFF"/>
                </a:highlight>
              </a:rPr>
              <a:t>=</a:t>
            </a:r>
            <a:r>
              <a:rPr lang="en-US" sz="1200">
                <a:solidFill>
                  <a:srgbClr val="993300"/>
                </a:solidFill>
                <a:highlight>
                  <a:srgbClr val="FFFFFF"/>
                </a:highlight>
              </a:rPr>
              <a:t>"infix"</a:t>
            </a:r>
            <a:r>
              <a:rPr lang="en-US" sz="1200">
                <a:solidFill>
                  <a:srgbClr val="000096"/>
                </a:solidFill>
                <a:highlight>
                  <a:srgbClr val="FFFFFF"/>
                </a:highlight>
              </a:rPr>
              <a:t>&gt;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&lt;xs:element</a:t>
            </a:r>
            <a:r>
              <a:rPr lang="en-US" sz="1200">
                <a:solidFill>
                  <a:srgbClr val="F5844C"/>
                </a:solidFill>
                <a:highlight>
                  <a:srgbClr val="FFFFFF"/>
                </a:highlight>
              </a:rPr>
              <a:t> name</a:t>
            </a:r>
            <a:r>
              <a:rPr lang="en-US" sz="1200">
                <a:solidFill>
                  <a:srgbClr val="FF8040"/>
                </a:solidFill>
                <a:highlight>
                  <a:srgbClr val="FFFFFF"/>
                </a:highlight>
              </a:rPr>
              <a:t>=</a:t>
            </a:r>
            <a:r>
              <a:rPr lang="en-US" sz="1200">
                <a:solidFill>
                  <a:srgbClr val="993300"/>
                </a:solidFill>
                <a:highlight>
                  <a:srgbClr val="FFFFFF"/>
                </a:highlight>
              </a:rPr>
              <a:t>"title"</a:t>
            </a:r>
            <a:r>
              <a:rPr lang="en-US" sz="1200">
                <a:solidFill>
                  <a:srgbClr val="F5844C"/>
                </a:solidFill>
                <a:highlight>
                  <a:srgbClr val="FFFFFF"/>
                </a:highlight>
              </a:rPr>
              <a:t> type</a:t>
            </a:r>
            <a:r>
              <a:rPr lang="en-US" sz="1200">
                <a:solidFill>
                  <a:srgbClr val="FF8040"/>
                </a:solidFill>
                <a:highlight>
                  <a:srgbClr val="FFFFFF"/>
                </a:highlight>
              </a:rPr>
              <a:t>=</a:t>
            </a:r>
            <a:r>
              <a:rPr lang="en-US" sz="1200">
                <a:solidFill>
                  <a:srgbClr val="993300"/>
                </a:solidFill>
                <a:highlight>
                  <a:srgbClr val="FFFFFF"/>
                </a:highlight>
              </a:rPr>
              <a:t>"xs:string"</a:t>
            </a:r>
            <a:r>
              <a:rPr lang="en-US" sz="1200">
                <a:solidFill>
                  <a:srgbClr val="F5844C"/>
                </a:solidFill>
                <a:highlight>
                  <a:srgbClr val="FFFFFF"/>
                </a:highlight>
              </a:rPr>
              <a:t> </a:t>
            </a:r>
            <a:r>
              <a:rPr lang="en-US" sz="1200">
                <a:solidFill>
                  <a:srgbClr val="000096"/>
                </a:solidFill>
                <a:highlight>
                  <a:srgbClr val="FFFFFF"/>
                </a:highlight>
              </a:rPr>
              <a:t>/&gt;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&lt;xs:element</a:t>
            </a:r>
            <a:r>
              <a:rPr lang="en-US" sz="1200">
                <a:solidFill>
                  <a:srgbClr val="F5844C"/>
                </a:solidFill>
                <a:highlight>
                  <a:srgbClr val="FFFFFF"/>
                </a:highlight>
              </a:rPr>
              <a:t> name</a:t>
            </a:r>
            <a:r>
              <a:rPr lang="en-US" sz="1200">
                <a:solidFill>
                  <a:srgbClr val="FF8040"/>
                </a:solidFill>
                <a:highlight>
                  <a:srgbClr val="FFFFFF"/>
                </a:highlight>
              </a:rPr>
              <a:t>=</a:t>
            </a:r>
            <a:r>
              <a:rPr lang="en-US" sz="1200">
                <a:solidFill>
                  <a:srgbClr val="993300"/>
                </a:solidFill>
                <a:highlight>
                  <a:srgbClr val="FFFFFF"/>
                </a:highlight>
              </a:rPr>
              <a:t>"date"</a:t>
            </a:r>
            <a:r>
              <a:rPr lang="en-US" sz="1200">
                <a:solidFill>
                  <a:srgbClr val="000096"/>
                </a:solidFill>
                <a:highlight>
                  <a:srgbClr val="FFFFFF"/>
                </a:highlight>
              </a:rPr>
              <a:t>&gt;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&lt;xs:complexType&gt;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&lt;xs:choice&gt;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&lt;xs:element</a:t>
            </a:r>
            <a:r>
              <a:rPr lang="en-US" sz="1200">
                <a:solidFill>
                  <a:srgbClr val="F5844C"/>
                </a:solidFill>
                <a:highlight>
                  <a:srgbClr val="FFFFFF"/>
                </a:highlight>
              </a:rPr>
              <a:t> name</a:t>
            </a:r>
            <a:r>
              <a:rPr lang="en-US" sz="1200">
                <a:solidFill>
                  <a:srgbClr val="FF8040"/>
                </a:solidFill>
                <a:highlight>
                  <a:srgbClr val="FFFFFF"/>
                </a:highlight>
              </a:rPr>
              <a:t>=</a:t>
            </a:r>
            <a:r>
              <a:rPr lang="en-US" sz="1200">
                <a:solidFill>
                  <a:srgbClr val="993300"/>
                </a:solidFill>
                <a:highlight>
                  <a:srgbClr val="FFFFFF"/>
                </a:highlight>
              </a:rPr>
              <a:t>"DateTimeIso"</a:t>
            </a:r>
            <a:r>
              <a:rPr lang="en-US" sz="1200">
                <a:solidFill>
                  <a:srgbClr val="000096"/>
                </a:solidFill>
                <a:highlight>
                  <a:srgbClr val="FFFFFF"/>
                </a:highlight>
              </a:rPr>
              <a:t>&gt;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&lt;xs:complexType&gt;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&lt;xs:sequence</a:t>
            </a:r>
            <a:r>
              <a:rPr lang="en-US" sz="1200">
                <a:solidFill>
                  <a:srgbClr val="F5844C"/>
                </a:solidFill>
                <a:highlight>
                  <a:srgbClr val="FFFFFF"/>
                </a:highlight>
              </a:rPr>
              <a:t> dfdl:separator</a:t>
            </a:r>
            <a:r>
              <a:rPr lang="en-US" sz="1200">
                <a:solidFill>
                  <a:srgbClr val="FF8040"/>
                </a:solidFill>
                <a:highlight>
                  <a:srgbClr val="FFFFFF"/>
                </a:highlight>
              </a:rPr>
              <a:t>=</a:t>
            </a:r>
            <a:r>
              <a:rPr lang="en-US" sz="1200">
                <a:solidFill>
                  <a:srgbClr val="993300"/>
                </a:solidFill>
                <a:highlight>
                  <a:srgbClr val="FFFFFF"/>
                </a:highlight>
              </a:rPr>
              <a:t>""</a:t>
            </a:r>
            <a:r>
              <a:rPr lang="en-US" sz="1200">
                <a:solidFill>
                  <a:srgbClr val="000096"/>
                </a:solidFill>
                <a:highlight>
                  <a:srgbClr val="FFFFFF"/>
                </a:highlight>
              </a:rPr>
              <a:t>&gt;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&lt;xs:element</a:t>
            </a:r>
            <a:r>
              <a:rPr lang="en-US" sz="1200">
                <a:solidFill>
                  <a:srgbClr val="F5844C"/>
                </a:solidFill>
                <a:highlight>
                  <a:srgbClr val="FFFFFF"/>
                </a:highlight>
              </a:rPr>
              <a:t> name</a:t>
            </a:r>
            <a:r>
              <a:rPr lang="en-US" sz="1200">
                <a:solidFill>
                  <a:srgbClr val="FF8040"/>
                </a:solidFill>
                <a:highlight>
                  <a:srgbClr val="FFFFFF"/>
                </a:highlight>
              </a:rPr>
              <a:t>=</a:t>
            </a:r>
            <a:r>
              <a:rPr lang="en-US" sz="1200">
                <a:solidFill>
                  <a:srgbClr val="993300"/>
                </a:solidFill>
                <a:highlight>
                  <a:srgbClr val="FFFFFF"/>
                </a:highlight>
              </a:rPr>
              <a:t>"Year"</a:t>
            </a:r>
            <a:r>
              <a:rPr lang="en-US" sz="1200">
                <a:solidFill>
                  <a:srgbClr val="F5844C"/>
                </a:solidFill>
                <a:highlight>
                  <a:srgbClr val="FFFFFF"/>
                </a:highlight>
              </a:rPr>
              <a:t> type</a:t>
            </a:r>
            <a:r>
              <a:rPr lang="en-US" sz="1200">
                <a:solidFill>
                  <a:srgbClr val="FF8040"/>
                </a:solidFill>
                <a:highlight>
                  <a:srgbClr val="FFFFFF"/>
                </a:highlight>
              </a:rPr>
              <a:t>=</a:t>
            </a:r>
            <a:r>
              <a:rPr lang="en-US" sz="1200">
                <a:solidFill>
                  <a:srgbClr val="993300"/>
                </a:solidFill>
                <a:highlight>
                  <a:srgbClr val="FFFFFF"/>
                </a:highlight>
              </a:rPr>
              <a:t>"xs:string"</a:t>
            </a:r>
            <a:r>
              <a:rPr lang="en-US" sz="1200">
                <a:solidFill>
                  <a:srgbClr val="F5844C"/>
                </a:solidFill>
                <a:highlight>
                  <a:srgbClr val="FFFFFF"/>
                </a:highlight>
              </a:rPr>
              <a:t> dfdl:length</a:t>
            </a:r>
            <a:r>
              <a:rPr lang="en-US" sz="1200">
                <a:solidFill>
                  <a:srgbClr val="FF8040"/>
                </a:solidFill>
                <a:highlight>
                  <a:srgbClr val="FFFFFF"/>
                </a:highlight>
              </a:rPr>
              <a:t>=</a:t>
            </a:r>
            <a:r>
              <a:rPr lang="en-US" sz="1200">
                <a:solidFill>
                  <a:srgbClr val="993300"/>
                </a:solidFill>
                <a:highlight>
                  <a:srgbClr val="FFFFFF"/>
                </a:highlight>
              </a:rPr>
              <a:t>"4"</a:t>
            </a:r>
            <a:r>
              <a:rPr lang="en-US" sz="1200">
                <a:solidFill>
                  <a:srgbClr val="F5844C"/>
                </a:solidFill>
                <a:highlight>
                  <a:srgbClr val="FFFFFF"/>
                </a:highlight>
              </a:rPr>
              <a:t> dfdl:lengthKind</a:t>
            </a:r>
            <a:r>
              <a:rPr lang="en-US" sz="1200">
                <a:solidFill>
                  <a:srgbClr val="FF8040"/>
                </a:solidFill>
                <a:highlight>
                  <a:srgbClr val="FFFFFF"/>
                </a:highlight>
              </a:rPr>
              <a:t>=</a:t>
            </a:r>
            <a:r>
              <a:rPr lang="en-US" sz="1200">
                <a:solidFill>
                  <a:srgbClr val="993300"/>
                </a:solidFill>
                <a:highlight>
                  <a:srgbClr val="FFFFFF"/>
                </a:highlight>
              </a:rPr>
              <a:t>"explicit"</a:t>
            </a:r>
            <a:r>
              <a:rPr lang="en-US" sz="1200">
                <a:solidFill>
                  <a:srgbClr val="F5844C"/>
                </a:solidFill>
                <a:highlight>
                  <a:srgbClr val="FFFFFF"/>
                </a:highlight>
              </a:rPr>
              <a:t> dfdl:textNumberCheckPolicy</a:t>
            </a:r>
            <a:r>
              <a:rPr lang="en-US" sz="1200">
                <a:solidFill>
                  <a:srgbClr val="FF8040"/>
                </a:solidFill>
                <a:highlight>
                  <a:srgbClr val="FFFFFF"/>
                </a:highlight>
              </a:rPr>
              <a:t>=</a:t>
            </a:r>
            <a:r>
              <a:rPr lang="en-US" sz="1200">
                <a:solidFill>
                  <a:srgbClr val="993300"/>
                </a:solidFill>
                <a:highlight>
                  <a:srgbClr val="FFFFFF"/>
                </a:highlight>
              </a:rPr>
              <a:t>"strict"</a:t>
            </a:r>
            <a:r>
              <a:rPr lang="en-US" sz="1200">
                <a:solidFill>
                  <a:srgbClr val="F5844C"/>
                </a:solidFill>
                <a:highlight>
                  <a:srgbClr val="FFFFFF"/>
                </a:highlight>
              </a:rPr>
              <a:t> dfdl:textNumberPattern</a:t>
            </a:r>
            <a:r>
              <a:rPr lang="en-US" sz="1200">
                <a:solidFill>
                  <a:srgbClr val="FF8040"/>
                </a:solidFill>
                <a:highlight>
                  <a:srgbClr val="FFFFFF"/>
                </a:highlight>
              </a:rPr>
              <a:t>=</a:t>
            </a:r>
            <a:r>
              <a:rPr lang="en-US" sz="1200">
                <a:solidFill>
                  <a:srgbClr val="993300"/>
                </a:solidFill>
                <a:highlight>
                  <a:srgbClr val="FFFFFF"/>
                </a:highlight>
              </a:rPr>
              <a:t>"####"</a:t>
            </a:r>
            <a:r>
              <a:rPr lang="en-US" sz="1200">
                <a:solidFill>
                  <a:srgbClr val="F5844C"/>
                </a:solidFill>
                <a:highlight>
                  <a:srgbClr val="FFFFFF"/>
                </a:highlight>
              </a:rPr>
              <a:t> </a:t>
            </a:r>
            <a:r>
              <a:rPr lang="en-US" sz="1200">
                <a:solidFill>
                  <a:srgbClr val="000096"/>
                </a:solidFill>
                <a:highlight>
                  <a:srgbClr val="FFFFFF"/>
                </a:highlight>
              </a:rPr>
              <a:t>/&gt;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&lt;xs:element</a:t>
            </a:r>
            <a:r>
              <a:rPr lang="en-US" sz="1200">
                <a:solidFill>
                  <a:srgbClr val="F5844C"/>
                </a:solidFill>
                <a:highlight>
                  <a:srgbClr val="FFFFFF"/>
                </a:highlight>
              </a:rPr>
              <a:t> name</a:t>
            </a:r>
            <a:r>
              <a:rPr lang="en-US" sz="1200">
                <a:solidFill>
                  <a:srgbClr val="FF8040"/>
                </a:solidFill>
                <a:highlight>
                  <a:srgbClr val="FFFFFF"/>
                </a:highlight>
              </a:rPr>
              <a:t>=</a:t>
            </a:r>
            <a:r>
              <a:rPr lang="en-US" sz="1200">
                <a:solidFill>
                  <a:srgbClr val="993300"/>
                </a:solidFill>
                <a:highlight>
                  <a:srgbClr val="FFFFFF"/>
                </a:highlight>
              </a:rPr>
              <a:t>"MonthNumeric"</a:t>
            </a:r>
            <a:r>
              <a:rPr lang="en-US" sz="1200">
                <a:solidFill>
                  <a:srgbClr val="F5844C"/>
                </a:solidFill>
                <a:highlight>
                  <a:srgbClr val="FFFFFF"/>
                </a:highlight>
              </a:rPr>
              <a:t> type</a:t>
            </a:r>
            <a:r>
              <a:rPr lang="en-US" sz="1200">
                <a:solidFill>
                  <a:srgbClr val="FF8040"/>
                </a:solidFill>
                <a:highlight>
                  <a:srgbClr val="FFFFFF"/>
                </a:highlight>
              </a:rPr>
              <a:t>=</a:t>
            </a:r>
            <a:r>
              <a:rPr lang="en-US" sz="1200">
                <a:solidFill>
                  <a:srgbClr val="993300"/>
                </a:solidFill>
                <a:highlight>
                  <a:srgbClr val="FFFFFF"/>
                </a:highlight>
              </a:rPr>
              <a:t>"xs:string"</a:t>
            </a:r>
            <a:r>
              <a:rPr lang="en-US" sz="1200">
                <a:solidFill>
                  <a:srgbClr val="F5844C"/>
                </a:solidFill>
                <a:highlight>
                  <a:srgbClr val="FFFFFF"/>
                </a:highlight>
              </a:rPr>
              <a:t> dfdl:length</a:t>
            </a:r>
            <a:r>
              <a:rPr lang="en-US" sz="1200">
                <a:solidFill>
                  <a:srgbClr val="FF8040"/>
                </a:solidFill>
                <a:highlight>
                  <a:srgbClr val="FFFFFF"/>
                </a:highlight>
              </a:rPr>
              <a:t>=</a:t>
            </a:r>
            <a:r>
              <a:rPr lang="en-US" sz="1200">
                <a:solidFill>
                  <a:srgbClr val="993300"/>
                </a:solidFill>
                <a:highlight>
                  <a:srgbClr val="FFFFFF"/>
                </a:highlight>
              </a:rPr>
              <a:t>"2"</a:t>
            </a:r>
            <a:r>
              <a:rPr lang="en-US" sz="1200">
                <a:solidFill>
                  <a:srgbClr val="F5844C"/>
                </a:solidFill>
                <a:highlight>
                  <a:srgbClr val="FFFFFF"/>
                </a:highlight>
              </a:rPr>
              <a:t> dfdl:lengthKind</a:t>
            </a:r>
            <a:r>
              <a:rPr lang="en-US" sz="1200">
                <a:solidFill>
                  <a:srgbClr val="FF8040"/>
                </a:solidFill>
                <a:highlight>
                  <a:srgbClr val="FFFFFF"/>
                </a:highlight>
              </a:rPr>
              <a:t>=</a:t>
            </a:r>
            <a:r>
              <a:rPr lang="en-US" sz="1200">
                <a:solidFill>
                  <a:srgbClr val="993300"/>
                </a:solidFill>
                <a:highlight>
                  <a:srgbClr val="FFFFFF"/>
                </a:highlight>
              </a:rPr>
              <a:t>"explicit"</a:t>
            </a:r>
            <a:r>
              <a:rPr lang="en-US" sz="1200">
                <a:solidFill>
                  <a:srgbClr val="F5844C"/>
                </a:solidFill>
                <a:highlight>
                  <a:srgbClr val="FFFFFF"/>
                </a:highlight>
              </a:rPr>
              <a:t> dfdl:textNumberCheckPolicy</a:t>
            </a:r>
            <a:r>
              <a:rPr lang="en-US" sz="1200">
                <a:solidFill>
                  <a:srgbClr val="FF8040"/>
                </a:solidFill>
                <a:highlight>
                  <a:srgbClr val="FFFFFF"/>
                </a:highlight>
              </a:rPr>
              <a:t>=</a:t>
            </a:r>
            <a:r>
              <a:rPr lang="en-US" sz="1200">
                <a:solidFill>
                  <a:srgbClr val="993300"/>
                </a:solidFill>
                <a:highlight>
                  <a:srgbClr val="FFFFFF"/>
                </a:highlight>
              </a:rPr>
              <a:t>"strict"</a:t>
            </a:r>
            <a:r>
              <a:rPr lang="en-US" sz="1200">
                <a:solidFill>
                  <a:srgbClr val="F5844C"/>
                </a:solidFill>
                <a:highlight>
                  <a:srgbClr val="FFFFFF"/>
                </a:highlight>
              </a:rPr>
              <a:t> dfdl:textNumberPattern</a:t>
            </a:r>
            <a:r>
              <a:rPr lang="en-US" sz="1200">
                <a:solidFill>
                  <a:srgbClr val="FF8040"/>
                </a:solidFill>
                <a:highlight>
                  <a:srgbClr val="FFFFFF"/>
                </a:highlight>
              </a:rPr>
              <a:t>=</a:t>
            </a:r>
            <a:r>
              <a:rPr lang="en-US" sz="1200">
                <a:solidFill>
                  <a:srgbClr val="993300"/>
                </a:solidFill>
                <a:highlight>
                  <a:srgbClr val="FFFFFF"/>
                </a:highlight>
              </a:rPr>
              <a:t>"##"</a:t>
            </a:r>
            <a:r>
              <a:rPr lang="en-US" sz="1200">
                <a:solidFill>
                  <a:srgbClr val="F5844C"/>
                </a:solidFill>
                <a:highlight>
                  <a:srgbClr val="FFFFFF"/>
                </a:highlight>
              </a:rPr>
              <a:t>  </a:t>
            </a:r>
            <a:r>
              <a:rPr lang="en-US" sz="1200">
                <a:solidFill>
                  <a:srgbClr val="000096"/>
                </a:solidFill>
                <a:highlight>
                  <a:srgbClr val="FFFFFF"/>
                </a:highlight>
              </a:rPr>
              <a:t>/&gt;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&lt;xs:element</a:t>
            </a:r>
            <a:r>
              <a:rPr lang="en-US" sz="1200">
                <a:solidFill>
                  <a:srgbClr val="F5844C"/>
                </a:solidFill>
                <a:highlight>
                  <a:srgbClr val="FFFFFF"/>
                </a:highlight>
              </a:rPr>
              <a:t> name</a:t>
            </a:r>
            <a:r>
              <a:rPr lang="en-US" sz="1200">
                <a:solidFill>
                  <a:srgbClr val="FF8040"/>
                </a:solidFill>
                <a:highlight>
                  <a:srgbClr val="FFFFFF"/>
                </a:highlight>
              </a:rPr>
              <a:t>=</a:t>
            </a:r>
            <a:r>
              <a:rPr lang="en-US" sz="1200">
                <a:solidFill>
                  <a:srgbClr val="993300"/>
                </a:solidFill>
                <a:highlight>
                  <a:srgbClr val="FFFFFF"/>
                </a:highlight>
              </a:rPr>
              <a:t>"Day"</a:t>
            </a:r>
            <a:r>
              <a:rPr lang="en-US" sz="1200">
                <a:solidFill>
                  <a:srgbClr val="F5844C"/>
                </a:solidFill>
                <a:highlight>
                  <a:srgbClr val="FFFFFF"/>
                </a:highlight>
              </a:rPr>
              <a:t> type</a:t>
            </a:r>
            <a:r>
              <a:rPr lang="en-US" sz="1200">
                <a:solidFill>
                  <a:srgbClr val="FF8040"/>
                </a:solidFill>
                <a:highlight>
                  <a:srgbClr val="FFFFFF"/>
                </a:highlight>
              </a:rPr>
              <a:t>=</a:t>
            </a:r>
            <a:r>
              <a:rPr lang="en-US" sz="1200">
                <a:solidFill>
                  <a:srgbClr val="993300"/>
                </a:solidFill>
                <a:highlight>
                  <a:srgbClr val="FFFFFF"/>
                </a:highlight>
              </a:rPr>
              <a:t>"xs:string"</a:t>
            </a:r>
            <a:r>
              <a:rPr lang="en-US" sz="1200">
                <a:solidFill>
                  <a:srgbClr val="F5844C"/>
                </a:solidFill>
                <a:highlight>
                  <a:srgbClr val="FFFFFF"/>
                </a:highlight>
              </a:rPr>
              <a:t> dfdl:length</a:t>
            </a:r>
            <a:r>
              <a:rPr lang="en-US" sz="1200">
                <a:solidFill>
                  <a:srgbClr val="FF8040"/>
                </a:solidFill>
                <a:highlight>
                  <a:srgbClr val="FFFFFF"/>
                </a:highlight>
              </a:rPr>
              <a:t>=</a:t>
            </a:r>
            <a:r>
              <a:rPr lang="en-US" sz="1200">
                <a:solidFill>
                  <a:srgbClr val="993300"/>
                </a:solidFill>
                <a:highlight>
                  <a:srgbClr val="FFFFFF"/>
                </a:highlight>
              </a:rPr>
              <a:t>"2"</a:t>
            </a:r>
            <a:r>
              <a:rPr lang="en-US" sz="1200">
                <a:solidFill>
                  <a:srgbClr val="F5844C"/>
                </a:solidFill>
                <a:highlight>
                  <a:srgbClr val="FFFFFF"/>
                </a:highlight>
              </a:rPr>
              <a:t> dfdl:lengthKind</a:t>
            </a:r>
            <a:r>
              <a:rPr lang="en-US" sz="1200">
                <a:solidFill>
                  <a:srgbClr val="FF8040"/>
                </a:solidFill>
                <a:highlight>
                  <a:srgbClr val="FFFFFF"/>
                </a:highlight>
              </a:rPr>
              <a:t>=</a:t>
            </a:r>
            <a:r>
              <a:rPr lang="en-US" sz="1200">
                <a:solidFill>
                  <a:srgbClr val="993300"/>
                </a:solidFill>
                <a:highlight>
                  <a:srgbClr val="FFFFFF"/>
                </a:highlight>
              </a:rPr>
              <a:t>"explicit"</a:t>
            </a:r>
            <a:r>
              <a:rPr lang="en-US" sz="1200">
                <a:solidFill>
                  <a:srgbClr val="F5844C"/>
                </a:solidFill>
                <a:highlight>
                  <a:srgbClr val="FFFFFF"/>
                </a:highlight>
              </a:rPr>
              <a:t> dfdl:textNumberCheckPolicy</a:t>
            </a:r>
            <a:r>
              <a:rPr lang="en-US" sz="1200">
                <a:solidFill>
                  <a:srgbClr val="FF8040"/>
                </a:solidFill>
                <a:highlight>
                  <a:srgbClr val="FFFFFF"/>
                </a:highlight>
              </a:rPr>
              <a:t>=</a:t>
            </a:r>
            <a:r>
              <a:rPr lang="en-US" sz="1200">
                <a:solidFill>
                  <a:srgbClr val="993300"/>
                </a:solidFill>
                <a:highlight>
                  <a:srgbClr val="FFFFFF"/>
                </a:highlight>
              </a:rPr>
              <a:t>"strict"</a:t>
            </a:r>
            <a:r>
              <a:rPr lang="en-US" sz="1200">
                <a:solidFill>
                  <a:srgbClr val="F5844C"/>
                </a:solidFill>
                <a:highlight>
                  <a:srgbClr val="FFFFFF"/>
                </a:highlight>
              </a:rPr>
              <a:t> dfdl:textNumberPattern</a:t>
            </a:r>
            <a:r>
              <a:rPr lang="en-US" sz="1200">
                <a:solidFill>
                  <a:srgbClr val="FF8040"/>
                </a:solidFill>
                <a:highlight>
                  <a:srgbClr val="FFFFFF"/>
                </a:highlight>
              </a:rPr>
              <a:t>=</a:t>
            </a:r>
            <a:r>
              <a:rPr lang="en-US" sz="1200">
                <a:solidFill>
                  <a:srgbClr val="993300"/>
                </a:solidFill>
                <a:highlight>
                  <a:srgbClr val="FFFFFF"/>
                </a:highlight>
              </a:rPr>
              <a:t>"##"</a:t>
            </a:r>
            <a:r>
              <a:rPr lang="en-US" sz="1200">
                <a:solidFill>
                  <a:srgbClr val="F5844C"/>
                </a:solidFill>
                <a:highlight>
                  <a:srgbClr val="FFFFFF"/>
                </a:highlight>
              </a:rPr>
              <a:t> </a:t>
            </a:r>
            <a:r>
              <a:rPr lang="en-US" sz="1200">
                <a:solidFill>
                  <a:srgbClr val="000096"/>
                </a:solidFill>
                <a:highlight>
                  <a:srgbClr val="FFFFFF"/>
                </a:highlight>
              </a:rPr>
              <a:t>/&gt;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&lt;xs:element</a:t>
            </a:r>
            <a:r>
              <a:rPr lang="en-US" sz="1200">
                <a:solidFill>
                  <a:srgbClr val="F5844C"/>
                </a:solidFill>
                <a:highlight>
                  <a:srgbClr val="FFFFFF"/>
                </a:highlight>
              </a:rPr>
              <a:t> name</a:t>
            </a:r>
            <a:r>
              <a:rPr lang="en-US" sz="1200">
                <a:solidFill>
                  <a:srgbClr val="FF8040"/>
                </a:solidFill>
                <a:highlight>
                  <a:srgbClr val="FFFFFF"/>
                </a:highlight>
              </a:rPr>
              <a:t>=</a:t>
            </a:r>
            <a:r>
              <a:rPr lang="en-US" sz="1200">
                <a:solidFill>
                  <a:srgbClr val="993300"/>
                </a:solidFill>
                <a:highlight>
                  <a:srgbClr val="FFFFFF"/>
                </a:highlight>
              </a:rPr>
              <a:t>"TimeSeparator"</a:t>
            </a:r>
            <a:r>
              <a:rPr lang="en-US" sz="1200">
                <a:solidFill>
                  <a:srgbClr val="F5844C"/>
                </a:solidFill>
                <a:highlight>
                  <a:srgbClr val="FFFFFF"/>
                </a:highlight>
              </a:rPr>
              <a:t> type</a:t>
            </a:r>
            <a:r>
              <a:rPr lang="en-US" sz="1200">
                <a:solidFill>
                  <a:srgbClr val="FF8040"/>
                </a:solidFill>
                <a:highlight>
                  <a:srgbClr val="FFFFFF"/>
                </a:highlight>
              </a:rPr>
              <a:t>=</a:t>
            </a:r>
            <a:r>
              <a:rPr lang="en-US" sz="1200">
                <a:solidFill>
                  <a:srgbClr val="993300"/>
                </a:solidFill>
                <a:highlight>
                  <a:srgbClr val="FFFFFF"/>
                </a:highlight>
              </a:rPr>
              <a:t>"xs:string"</a:t>
            </a:r>
            <a:r>
              <a:rPr lang="en-US" sz="1200">
                <a:solidFill>
                  <a:srgbClr val="F5844C"/>
                </a:solidFill>
                <a:highlight>
                  <a:srgbClr val="FFFFFF"/>
                </a:highlight>
              </a:rPr>
              <a:t> dfdl:length</a:t>
            </a:r>
            <a:r>
              <a:rPr lang="en-US" sz="1200">
                <a:solidFill>
                  <a:srgbClr val="FF8040"/>
                </a:solidFill>
                <a:highlight>
                  <a:srgbClr val="FFFFFF"/>
                </a:highlight>
              </a:rPr>
              <a:t>=</a:t>
            </a:r>
            <a:r>
              <a:rPr lang="en-US" sz="1200">
                <a:solidFill>
                  <a:srgbClr val="993300"/>
                </a:solidFill>
                <a:highlight>
                  <a:srgbClr val="FFFFFF"/>
                </a:highlight>
              </a:rPr>
              <a:t>"1"</a:t>
            </a:r>
            <a:r>
              <a:rPr lang="en-US" sz="1200">
                <a:solidFill>
                  <a:srgbClr val="F5844C"/>
                </a:solidFill>
                <a:highlight>
                  <a:srgbClr val="FFFFFF"/>
                </a:highlight>
              </a:rPr>
              <a:t> dfdl:lengthKind</a:t>
            </a:r>
            <a:r>
              <a:rPr lang="en-US" sz="1200">
                <a:solidFill>
                  <a:srgbClr val="FF8040"/>
                </a:solidFill>
                <a:highlight>
                  <a:srgbClr val="FFFFFF"/>
                </a:highlight>
              </a:rPr>
              <a:t>=</a:t>
            </a:r>
            <a:r>
              <a:rPr lang="en-US" sz="1200">
                <a:solidFill>
                  <a:srgbClr val="993300"/>
                </a:solidFill>
                <a:highlight>
                  <a:srgbClr val="FFFFFF"/>
                </a:highlight>
              </a:rPr>
              <a:t>"explicit"</a:t>
            </a:r>
            <a:r>
              <a:rPr lang="en-US" sz="1200">
                <a:solidFill>
                  <a:srgbClr val="F5844C"/>
                </a:solidFill>
                <a:highlight>
                  <a:srgbClr val="FFFFFF"/>
                </a:highlight>
              </a:rPr>
              <a:t> </a:t>
            </a:r>
            <a:r>
              <a:rPr lang="en-US" sz="1200">
                <a:solidFill>
                  <a:srgbClr val="000096"/>
                </a:solidFill>
                <a:highlight>
                  <a:srgbClr val="FFFFFF"/>
                </a:highlight>
              </a:rPr>
              <a:t>/&gt;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&lt;xs:element</a:t>
            </a:r>
            <a:r>
              <a:rPr lang="en-US" sz="1200">
                <a:solidFill>
                  <a:srgbClr val="F5844C"/>
                </a:solidFill>
                <a:highlight>
                  <a:srgbClr val="FFFFFF"/>
                </a:highlight>
              </a:rPr>
              <a:t> name</a:t>
            </a:r>
            <a:r>
              <a:rPr lang="en-US" sz="1200">
                <a:solidFill>
                  <a:srgbClr val="FF8040"/>
                </a:solidFill>
                <a:highlight>
                  <a:srgbClr val="FFFFFF"/>
                </a:highlight>
              </a:rPr>
              <a:t>=</a:t>
            </a:r>
            <a:r>
              <a:rPr lang="en-US" sz="1200">
                <a:solidFill>
                  <a:srgbClr val="993300"/>
                </a:solidFill>
                <a:highlight>
                  <a:srgbClr val="FFFFFF"/>
                </a:highlight>
              </a:rPr>
              <a:t>"HourTime"</a:t>
            </a:r>
            <a:r>
              <a:rPr lang="en-US" sz="1200">
                <a:solidFill>
                  <a:srgbClr val="F5844C"/>
                </a:solidFill>
                <a:highlight>
                  <a:srgbClr val="FFFFFF"/>
                </a:highlight>
              </a:rPr>
              <a:t> type</a:t>
            </a:r>
            <a:r>
              <a:rPr lang="en-US" sz="1200">
                <a:solidFill>
                  <a:srgbClr val="FF8040"/>
                </a:solidFill>
                <a:highlight>
                  <a:srgbClr val="FFFFFF"/>
                </a:highlight>
              </a:rPr>
              <a:t>=</a:t>
            </a:r>
            <a:r>
              <a:rPr lang="en-US" sz="1200">
                <a:solidFill>
                  <a:srgbClr val="993300"/>
                </a:solidFill>
                <a:highlight>
                  <a:srgbClr val="FFFFFF"/>
                </a:highlight>
              </a:rPr>
              <a:t>"xs:string"</a:t>
            </a:r>
            <a:r>
              <a:rPr lang="en-US" sz="1200">
                <a:solidFill>
                  <a:srgbClr val="F5844C"/>
                </a:solidFill>
                <a:highlight>
                  <a:srgbClr val="FFFFFF"/>
                </a:highlight>
              </a:rPr>
              <a:t> dfdl:length</a:t>
            </a:r>
            <a:r>
              <a:rPr lang="en-US" sz="1200">
                <a:solidFill>
                  <a:srgbClr val="FF8040"/>
                </a:solidFill>
                <a:highlight>
                  <a:srgbClr val="FFFFFF"/>
                </a:highlight>
              </a:rPr>
              <a:t>=</a:t>
            </a:r>
            <a:r>
              <a:rPr lang="en-US" sz="1200">
                <a:solidFill>
                  <a:srgbClr val="993300"/>
                </a:solidFill>
                <a:highlight>
                  <a:srgbClr val="FFFFFF"/>
                </a:highlight>
              </a:rPr>
              <a:t>"2"</a:t>
            </a:r>
            <a:r>
              <a:rPr lang="en-US" sz="1200">
                <a:solidFill>
                  <a:srgbClr val="F5844C"/>
                </a:solidFill>
                <a:highlight>
                  <a:srgbClr val="FFFFFF"/>
                </a:highlight>
              </a:rPr>
              <a:t> dfdl:lengthKind</a:t>
            </a:r>
            <a:r>
              <a:rPr lang="en-US" sz="1200">
                <a:solidFill>
                  <a:srgbClr val="FF8040"/>
                </a:solidFill>
                <a:highlight>
                  <a:srgbClr val="FFFFFF"/>
                </a:highlight>
              </a:rPr>
              <a:t>=</a:t>
            </a:r>
            <a:r>
              <a:rPr lang="en-US" sz="1200">
                <a:solidFill>
                  <a:srgbClr val="993300"/>
                </a:solidFill>
                <a:highlight>
                  <a:srgbClr val="FFFFFF"/>
                </a:highlight>
              </a:rPr>
              <a:t>"explicit"</a:t>
            </a:r>
            <a:r>
              <a:rPr lang="en-US" sz="1200">
                <a:solidFill>
                  <a:srgbClr val="F5844C"/>
                </a:solidFill>
                <a:highlight>
                  <a:srgbClr val="FFFFFF"/>
                </a:highlight>
              </a:rPr>
              <a:t> dfdl:textNumberCheckPolicy</a:t>
            </a:r>
            <a:r>
              <a:rPr lang="en-US" sz="1200">
                <a:solidFill>
                  <a:srgbClr val="FF8040"/>
                </a:solidFill>
                <a:highlight>
                  <a:srgbClr val="FFFFFF"/>
                </a:highlight>
              </a:rPr>
              <a:t>=</a:t>
            </a:r>
            <a:r>
              <a:rPr lang="en-US" sz="1200">
                <a:solidFill>
                  <a:srgbClr val="993300"/>
                </a:solidFill>
                <a:highlight>
                  <a:srgbClr val="FFFFFF"/>
                </a:highlight>
              </a:rPr>
              <a:t>"strict"</a:t>
            </a:r>
            <a:r>
              <a:rPr lang="en-US" sz="1200">
                <a:solidFill>
                  <a:srgbClr val="F5844C"/>
                </a:solidFill>
                <a:highlight>
                  <a:srgbClr val="FFFFFF"/>
                </a:highlight>
              </a:rPr>
              <a:t> dfdl:textNumberPattern</a:t>
            </a:r>
            <a:r>
              <a:rPr lang="en-US" sz="1200">
                <a:solidFill>
                  <a:srgbClr val="FF8040"/>
                </a:solidFill>
                <a:highlight>
                  <a:srgbClr val="FFFFFF"/>
                </a:highlight>
              </a:rPr>
              <a:t>=</a:t>
            </a:r>
            <a:r>
              <a:rPr lang="en-US" sz="1200">
                <a:solidFill>
                  <a:srgbClr val="993300"/>
                </a:solidFill>
                <a:highlight>
                  <a:srgbClr val="FFFFFF"/>
                </a:highlight>
              </a:rPr>
              <a:t>"##"</a:t>
            </a:r>
            <a:r>
              <a:rPr lang="en-US" sz="1200">
                <a:solidFill>
                  <a:srgbClr val="F5844C"/>
                </a:solidFill>
                <a:highlight>
                  <a:srgbClr val="FFFFFF"/>
                </a:highlight>
              </a:rPr>
              <a:t> </a:t>
            </a:r>
            <a:r>
              <a:rPr lang="en-US" sz="1200">
                <a:solidFill>
                  <a:srgbClr val="000096"/>
                </a:solidFill>
                <a:highlight>
                  <a:srgbClr val="FFFFFF"/>
                </a:highlight>
              </a:rPr>
              <a:t>/&gt;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&lt;xs:element</a:t>
            </a:r>
            <a:r>
              <a:rPr lang="en-US" sz="1200">
                <a:solidFill>
                  <a:srgbClr val="F5844C"/>
                </a:solidFill>
                <a:highlight>
                  <a:srgbClr val="FFFFFF"/>
                </a:highlight>
              </a:rPr>
              <a:t> name</a:t>
            </a:r>
            <a:r>
              <a:rPr lang="en-US" sz="1200">
                <a:solidFill>
                  <a:srgbClr val="FF8040"/>
                </a:solidFill>
                <a:highlight>
                  <a:srgbClr val="FFFFFF"/>
                </a:highlight>
              </a:rPr>
              <a:t>=</a:t>
            </a:r>
            <a:r>
              <a:rPr lang="en-US" sz="1200">
                <a:solidFill>
                  <a:srgbClr val="993300"/>
                </a:solidFill>
                <a:highlight>
                  <a:srgbClr val="FFFFFF"/>
                </a:highlight>
              </a:rPr>
              <a:t>"MinuteTime"</a:t>
            </a:r>
            <a:r>
              <a:rPr lang="en-US" sz="1200">
                <a:solidFill>
                  <a:srgbClr val="F5844C"/>
                </a:solidFill>
                <a:highlight>
                  <a:srgbClr val="FFFFFF"/>
                </a:highlight>
              </a:rPr>
              <a:t> type</a:t>
            </a:r>
            <a:r>
              <a:rPr lang="en-US" sz="1200">
                <a:solidFill>
                  <a:srgbClr val="FF8040"/>
                </a:solidFill>
                <a:highlight>
                  <a:srgbClr val="FFFFFF"/>
                </a:highlight>
              </a:rPr>
              <a:t>=</a:t>
            </a:r>
            <a:r>
              <a:rPr lang="en-US" sz="1200">
                <a:solidFill>
                  <a:srgbClr val="993300"/>
                </a:solidFill>
                <a:highlight>
                  <a:srgbClr val="FFFFFF"/>
                </a:highlight>
              </a:rPr>
              <a:t>"xs:string"</a:t>
            </a:r>
            <a:r>
              <a:rPr lang="en-US" sz="1200">
                <a:solidFill>
                  <a:srgbClr val="F5844C"/>
                </a:solidFill>
                <a:highlight>
                  <a:srgbClr val="FFFFFF"/>
                </a:highlight>
              </a:rPr>
              <a:t> dfdl:length</a:t>
            </a:r>
            <a:r>
              <a:rPr lang="en-US" sz="1200">
                <a:solidFill>
                  <a:srgbClr val="FF8040"/>
                </a:solidFill>
                <a:highlight>
                  <a:srgbClr val="FFFFFF"/>
                </a:highlight>
              </a:rPr>
              <a:t>=</a:t>
            </a:r>
            <a:r>
              <a:rPr lang="en-US" sz="1200">
                <a:solidFill>
                  <a:srgbClr val="993300"/>
                </a:solidFill>
                <a:highlight>
                  <a:srgbClr val="FFFFFF"/>
                </a:highlight>
              </a:rPr>
              <a:t>"2"</a:t>
            </a:r>
            <a:r>
              <a:rPr lang="en-US" sz="1200">
                <a:solidFill>
                  <a:srgbClr val="F5844C"/>
                </a:solidFill>
                <a:highlight>
                  <a:srgbClr val="FFFFFF"/>
                </a:highlight>
              </a:rPr>
              <a:t> dfdl:lengthKind</a:t>
            </a:r>
            <a:r>
              <a:rPr lang="en-US" sz="1200">
                <a:solidFill>
                  <a:srgbClr val="FF8040"/>
                </a:solidFill>
                <a:highlight>
                  <a:srgbClr val="FFFFFF"/>
                </a:highlight>
              </a:rPr>
              <a:t>=</a:t>
            </a:r>
            <a:r>
              <a:rPr lang="en-US" sz="1200">
                <a:solidFill>
                  <a:srgbClr val="993300"/>
                </a:solidFill>
                <a:highlight>
                  <a:srgbClr val="FFFFFF"/>
                </a:highlight>
              </a:rPr>
              <a:t>"explicit"</a:t>
            </a:r>
            <a:r>
              <a:rPr lang="en-US" sz="1200">
                <a:solidFill>
                  <a:srgbClr val="F5844C"/>
                </a:solidFill>
                <a:highlight>
                  <a:srgbClr val="FFFFFF"/>
                </a:highlight>
              </a:rPr>
              <a:t> dfdl:textNumberCheckPolicy</a:t>
            </a:r>
            <a:r>
              <a:rPr lang="en-US" sz="1200">
                <a:solidFill>
                  <a:srgbClr val="FF8040"/>
                </a:solidFill>
                <a:highlight>
                  <a:srgbClr val="FFFFFF"/>
                </a:highlight>
              </a:rPr>
              <a:t>=</a:t>
            </a:r>
            <a:r>
              <a:rPr lang="en-US" sz="1200">
                <a:solidFill>
                  <a:srgbClr val="993300"/>
                </a:solidFill>
                <a:highlight>
                  <a:srgbClr val="FFFFFF"/>
                </a:highlight>
              </a:rPr>
              <a:t>"strict"</a:t>
            </a:r>
            <a:r>
              <a:rPr lang="en-US" sz="1200">
                <a:solidFill>
                  <a:srgbClr val="F5844C"/>
                </a:solidFill>
                <a:highlight>
                  <a:srgbClr val="FFFFFF"/>
                </a:highlight>
              </a:rPr>
              <a:t> dfdl:textNumberPattern</a:t>
            </a:r>
            <a:r>
              <a:rPr lang="en-US" sz="1200">
                <a:solidFill>
                  <a:srgbClr val="FF8040"/>
                </a:solidFill>
                <a:highlight>
                  <a:srgbClr val="FFFFFF"/>
                </a:highlight>
              </a:rPr>
              <a:t>=</a:t>
            </a:r>
            <a:r>
              <a:rPr lang="en-US" sz="1200">
                <a:solidFill>
                  <a:srgbClr val="993300"/>
                </a:solidFill>
                <a:highlight>
                  <a:srgbClr val="FFFFFF"/>
                </a:highlight>
              </a:rPr>
              <a:t>"##"</a:t>
            </a:r>
            <a:r>
              <a:rPr lang="en-US" sz="1200">
                <a:solidFill>
                  <a:srgbClr val="F5844C"/>
                </a:solidFill>
                <a:highlight>
                  <a:srgbClr val="FFFFFF"/>
                </a:highlight>
              </a:rPr>
              <a:t> </a:t>
            </a:r>
            <a:r>
              <a:rPr lang="en-US" sz="1200">
                <a:solidFill>
                  <a:srgbClr val="000096"/>
                </a:solidFill>
                <a:highlight>
                  <a:srgbClr val="FFFFFF"/>
                </a:highlight>
              </a:rPr>
              <a:t>/&gt;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&lt;xs:element</a:t>
            </a:r>
            <a:r>
              <a:rPr lang="en-US" sz="1200">
                <a:solidFill>
                  <a:srgbClr val="F5844C"/>
                </a:solidFill>
                <a:highlight>
                  <a:srgbClr val="FFFFFF"/>
                </a:highlight>
              </a:rPr>
              <a:t> name</a:t>
            </a:r>
            <a:r>
              <a:rPr lang="en-US" sz="1200">
                <a:solidFill>
                  <a:srgbClr val="FF8040"/>
                </a:solidFill>
                <a:highlight>
                  <a:srgbClr val="FFFFFF"/>
                </a:highlight>
              </a:rPr>
              <a:t>=</a:t>
            </a:r>
            <a:r>
              <a:rPr lang="en-US" sz="1200">
                <a:solidFill>
                  <a:srgbClr val="993300"/>
                </a:solidFill>
                <a:highlight>
                  <a:srgbClr val="FFFFFF"/>
                </a:highlight>
              </a:rPr>
              <a:t>"SecondTime"</a:t>
            </a:r>
            <a:r>
              <a:rPr lang="en-US" sz="1200">
                <a:solidFill>
                  <a:srgbClr val="F5844C"/>
                </a:solidFill>
                <a:highlight>
                  <a:srgbClr val="FFFFFF"/>
                </a:highlight>
              </a:rPr>
              <a:t> type</a:t>
            </a:r>
            <a:r>
              <a:rPr lang="en-US" sz="1200">
                <a:solidFill>
                  <a:srgbClr val="FF8040"/>
                </a:solidFill>
                <a:highlight>
                  <a:srgbClr val="FFFFFF"/>
                </a:highlight>
              </a:rPr>
              <a:t>=</a:t>
            </a:r>
            <a:r>
              <a:rPr lang="en-US" sz="1200">
                <a:solidFill>
                  <a:srgbClr val="993300"/>
                </a:solidFill>
                <a:highlight>
                  <a:srgbClr val="FFFFFF"/>
                </a:highlight>
              </a:rPr>
              <a:t>"xs:string"</a:t>
            </a:r>
            <a:r>
              <a:rPr lang="en-US" sz="1200">
                <a:solidFill>
                  <a:srgbClr val="F5844C"/>
                </a:solidFill>
                <a:highlight>
                  <a:srgbClr val="FFFFFF"/>
                </a:highlight>
              </a:rPr>
              <a:t> dfdl:length</a:t>
            </a:r>
            <a:r>
              <a:rPr lang="en-US" sz="1200">
                <a:solidFill>
                  <a:srgbClr val="FF8040"/>
                </a:solidFill>
                <a:highlight>
                  <a:srgbClr val="FFFFFF"/>
                </a:highlight>
              </a:rPr>
              <a:t>=</a:t>
            </a:r>
            <a:r>
              <a:rPr lang="en-US" sz="1200">
                <a:solidFill>
                  <a:srgbClr val="993300"/>
                </a:solidFill>
                <a:highlight>
                  <a:srgbClr val="FFFFFF"/>
                </a:highlight>
              </a:rPr>
              <a:t>"2"</a:t>
            </a:r>
            <a:r>
              <a:rPr lang="en-US" sz="1200">
                <a:solidFill>
                  <a:srgbClr val="F5844C"/>
                </a:solidFill>
                <a:highlight>
                  <a:srgbClr val="FFFFFF"/>
                </a:highlight>
              </a:rPr>
              <a:t> dfdl:lengthKind</a:t>
            </a:r>
            <a:r>
              <a:rPr lang="en-US" sz="1200">
                <a:solidFill>
                  <a:srgbClr val="FF8040"/>
                </a:solidFill>
                <a:highlight>
                  <a:srgbClr val="FFFFFF"/>
                </a:highlight>
              </a:rPr>
              <a:t>=</a:t>
            </a:r>
            <a:r>
              <a:rPr lang="en-US" sz="1200">
                <a:solidFill>
                  <a:srgbClr val="993300"/>
                </a:solidFill>
                <a:highlight>
                  <a:srgbClr val="FFFFFF"/>
                </a:highlight>
              </a:rPr>
              <a:t>"explicit"</a:t>
            </a:r>
            <a:r>
              <a:rPr lang="en-US" sz="1200">
                <a:solidFill>
                  <a:srgbClr val="F5844C"/>
                </a:solidFill>
                <a:highlight>
                  <a:srgbClr val="FFFFFF"/>
                </a:highlight>
              </a:rPr>
              <a:t> dfdl:textNumberCheckPolicy</a:t>
            </a:r>
            <a:r>
              <a:rPr lang="en-US" sz="1200">
                <a:solidFill>
                  <a:srgbClr val="FF8040"/>
                </a:solidFill>
                <a:highlight>
                  <a:srgbClr val="FFFFFF"/>
                </a:highlight>
              </a:rPr>
              <a:t>=</a:t>
            </a:r>
            <a:r>
              <a:rPr lang="en-US" sz="1200">
                <a:solidFill>
                  <a:srgbClr val="993300"/>
                </a:solidFill>
                <a:highlight>
                  <a:srgbClr val="FFFFFF"/>
                </a:highlight>
              </a:rPr>
              <a:t>"strict"</a:t>
            </a:r>
            <a:r>
              <a:rPr lang="en-US" sz="1200">
                <a:solidFill>
                  <a:srgbClr val="F5844C"/>
                </a:solidFill>
                <a:highlight>
                  <a:srgbClr val="FFFFFF"/>
                </a:highlight>
              </a:rPr>
              <a:t> dfdl:textNumberPattern</a:t>
            </a:r>
            <a:r>
              <a:rPr lang="en-US" sz="1200">
                <a:solidFill>
                  <a:srgbClr val="FF8040"/>
                </a:solidFill>
                <a:highlight>
                  <a:srgbClr val="FFFFFF"/>
                </a:highlight>
              </a:rPr>
              <a:t>=</a:t>
            </a:r>
            <a:r>
              <a:rPr lang="en-US" sz="1200">
                <a:solidFill>
                  <a:srgbClr val="993300"/>
                </a:solidFill>
                <a:highlight>
                  <a:srgbClr val="FFFFFF"/>
                </a:highlight>
              </a:rPr>
              <a:t>"##"</a:t>
            </a:r>
            <a:r>
              <a:rPr lang="en-US" sz="1200">
                <a:solidFill>
                  <a:srgbClr val="F5844C"/>
                </a:solidFill>
                <a:highlight>
                  <a:srgbClr val="FFFFFF"/>
                </a:highlight>
              </a:rPr>
              <a:t> </a:t>
            </a:r>
            <a:r>
              <a:rPr lang="en-US" sz="1200">
                <a:solidFill>
                  <a:srgbClr val="000096"/>
                </a:solidFill>
                <a:highlight>
                  <a:srgbClr val="FFFFFF"/>
                </a:highlight>
              </a:rPr>
              <a:t>/&gt;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&lt;xs:element</a:t>
            </a:r>
            <a:r>
              <a:rPr lang="en-US" sz="1200">
                <a:solidFill>
                  <a:srgbClr val="F5844C"/>
                </a:solidFill>
                <a:highlight>
                  <a:srgbClr val="FFFFFF"/>
                </a:highlight>
              </a:rPr>
              <a:t> name</a:t>
            </a:r>
            <a:r>
              <a:rPr lang="en-US" sz="1200">
                <a:solidFill>
                  <a:srgbClr val="FF8040"/>
                </a:solidFill>
                <a:highlight>
                  <a:srgbClr val="FFFFFF"/>
                </a:highlight>
              </a:rPr>
              <a:t>=</a:t>
            </a:r>
            <a:r>
              <a:rPr lang="en-US" sz="1200">
                <a:solidFill>
                  <a:srgbClr val="993300"/>
                </a:solidFill>
                <a:highlight>
                  <a:srgbClr val="FFFFFF"/>
                </a:highlight>
              </a:rPr>
              <a:t>"TimeZoneZulu"</a:t>
            </a:r>
            <a:r>
              <a:rPr lang="en-US" sz="1200">
                <a:solidFill>
                  <a:srgbClr val="F5844C"/>
                </a:solidFill>
                <a:highlight>
                  <a:srgbClr val="FFFFFF"/>
                </a:highlight>
              </a:rPr>
              <a:t> type</a:t>
            </a:r>
            <a:r>
              <a:rPr lang="en-US" sz="1200">
                <a:solidFill>
                  <a:srgbClr val="FF8040"/>
                </a:solidFill>
                <a:highlight>
                  <a:srgbClr val="FFFFFF"/>
                </a:highlight>
              </a:rPr>
              <a:t>=</a:t>
            </a:r>
            <a:r>
              <a:rPr lang="en-US" sz="1200">
                <a:solidFill>
                  <a:srgbClr val="993300"/>
                </a:solidFill>
                <a:highlight>
                  <a:srgbClr val="FFFFFF"/>
                </a:highlight>
              </a:rPr>
              <a:t>"xs:string"</a:t>
            </a:r>
            <a:r>
              <a:rPr lang="en-US" sz="1200">
                <a:solidFill>
                  <a:srgbClr val="F5844C"/>
                </a:solidFill>
                <a:highlight>
                  <a:srgbClr val="FFFFFF"/>
                </a:highlight>
              </a:rPr>
              <a:t> dfdl:length</a:t>
            </a:r>
            <a:r>
              <a:rPr lang="en-US" sz="1200">
                <a:solidFill>
                  <a:srgbClr val="FF8040"/>
                </a:solidFill>
                <a:highlight>
                  <a:srgbClr val="FFFFFF"/>
                </a:highlight>
              </a:rPr>
              <a:t>=</a:t>
            </a:r>
            <a:r>
              <a:rPr lang="en-US" sz="1200">
                <a:solidFill>
                  <a:srgbClr val="993300"/>
                </a:solidFill>
                <a:highlight>
                  <a:srgbClr val="FFFFFF"/>
                </a:highlight>
              </a:rPr>
              <a:t>"1"</a:t>
            </a:r>
            <a:r>
              <a:rPr lang="en-US" sz="1200">
                <a:solidFill>
                  <a:srgbClr val="F5844C"/>
                </a:solidFill>
                <a:highlight>
                  <a:srgbClr val="FFFFFF"/>
                </a:highlight>
              </a:rPr>
              <a:t> dfdl:lengthKind</a:t>
            </a:r>
            <a:r>
              <a:rPr lang="en-US" sz="1200">
                <a:solidFill>
                  <a:srgbClr val="FF8040"/>
                </a:solidFill>
                <a:highlight>
                  <a:srgbClr val="FFFFFF"/>
                </a:highlight>
              </a:rPr>
              <a:t>=</a:t>
            </a:r>
            <a:r>
              <a:rPr lang="en-US" sz="1200">
                <a:solidFill>
                  <a:srgbClr val="993300"/>
                </a:solidFill>
                <a:highlight>
                  <a:srgbClr val="FFFFFF"/>
                </a:highlight>
              </a:rPr>
              <a:t>"explicit"</a:t>
            </a:r>
            <a:r>
              <a:rPr lang="en-US" sz="1200">
                <a:solidFill>
                  <a:srgbClr val="F5844C"/>
                </a:solidFill>
                <a:highlight>
                  <a:srgbClr val="FFFFFF"/>
                </a:highlight>
              </a:rPr>
              <a:t> </a:t>
            </a:r>
            <a:r>
              <a:rPr lang="en-US" sz="1200">
                <a:solidFill>
                  <a:srgbClr val="000096"/>
                </a:solidFill>
                <a:highlight>
                  <a:srgbClr val="FFFFFF"/>
                </a:highlight>
              </a:rPr>
              <a:t>/&gt;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&lt;/xs:sequence&gt;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&lt;/xs:complexType&gt;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&lt;/xs:element&gt;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&lt;xs:element</a:t>
            </a:r>
            <a:r>
              <a:rPr lang="en-US" sz="1200">
                <a:solidFill>
                  <a:srgbClr val="F5844C"/>
                </a:solidFill>
                <a:highlight>
                  <a:srgbClr val="FFFFFF"/>
                </a:highlight>
              </a:rPr>
              <a:t> name</a:t>
            </a:r>
            <a:r>
              <a:rPr lang="en-US" sz="1200">
                <a:solidFill>
                  <a:srgbClr val="FF8040"/>
                </a:solidFill>
                <a:highlight>
                  <a:srgbClr val="FFFFFF"/>
                </a:highlight>
              </a:rPr>
              <a:t>=</a:t>
            </a:r>
            <a:r>
              <a:rPr lang="en-US" sz="1200">
                <a:solidFill>
                  <a:srgbClr val="993300"/>
                </a:solidFill>
                <a:highlight>
                  <a:srgbClr val="FFFFFF"/>
                </a:highlight>
              </a:rPr>
              <a:t>"MonthName"</a:t>
            </a:r>
            <a:r>
              <a:rPr lang="en-US" sz="1200">
                <a:solidFill>
                  <a:srgbClr val="F5844C"/>
                </a:solidFill>
                <a:highlight>
                  <a:srgbClr val="FFFFFF"/>
                </a:highlight>
              </a:rPr>
              <a:t> type</a:t>
            </a:r>
            <a:r>
              <a:rPr lang="en-US" sz="1200">
                <a:solidFill>
                  <a:srgbClr val="FF8040"/>
                </a:solidFill>
                <a:highlight>
                  <a:srgbClr val="FFFFFF"/>
                </a:highlight>
              </a:rPr>
              <a:t>=</a:t>
            </a:r>
            <a:r>
              <a:rPr lang="en-US" sz="1200">
                <a:solidFill>
                  <a:srgbClr val="993300"/>
                </a:solidFill>
                <a:highlight>
                  <a:srgbClr val="FFFFFF"/>
                </a:highlight>
              </a:rPr>
              <a:t>"xs:string"</a:t>
            </a:r>
            <a:r>
              <a:rPr lang="en-US" sz="1200">
                <a:solidFill>
                  <a:srgbClr val="F5844C"/>
                </a:solidFill>
                <a:highlight>
                  <a:srgbClr val="FFFFFF"/>
                </a:highlight>
              </a:rPr>
              <a:t> dfdl:length</a:t>
            </a:r>
            <a:r>
              <a:rPr lang="en-US" sz="1200">
                <a:solidFill>
                  <a:srgbClr val="FF8040"/>
                </a:solidFill>
                <a:highlight>
                  <a:srgbClr val="FFFFFF"/>
                </a:highlight>
              </a:rPr>
              <a:t>=</a:t>
            </a:r>
            <a:r>
              <a:rPr lang="en-US" sz="1200">
                <a:solidFill>
                  <a:srgbClr val="993300"/>
                </a:solidFill>
                <a:highlight>
                  <a:srgbClr val="FFFFFF"/>
                </a:highlight>
              </a:rPr>
              <a:t>"3"</a:t>
            </a:r>
            <a:r>
              <a:rPr lang="en-US" sz="1200">
                <a:solidFill>
                  <a:srgbClr val="F5844C"/>
                </a:solidFill>
                <a:highlight>
                  <a:srgbClr val="FFFFFF"/>
                </a:highlight>
              </a:rPr>
              <a:t> dfdl:lengthKind</a:t>
            </a:r>
            <a:r>
              <a:rPr lang="en-US" sz="1200">
                <a:solidFill>
                  <a:srgbClr val="FF8040"/>
                </a:solidFill>
                <a:highlight>
                  <a:srgbClr val="FFFFFF"/>
                </a:highlight>
              </a:rPr>
              <a:t>=</a:t>
            </a:r>
            <a:r>
              <a:rPr lang="en-US" sz="1200">
                <a:solidFill>
                  <a:srgbClr val="993300"/>
                </a:solidFill>
                <a:highlight>
                  <a:srgbClr val="FFFFFF"/>
                </a:highlight>
              </a:rPr>
              <a:t>"explicit"</a:t>
            </a:r>
            <a:r>
              <a:rPr lang="en-US" sz="1200">
                <a:solidFill>
                  <a:srgbClr val="F5844C"/>
                </a:solidFill>
                <a:highlight>
                  <a:srgbClr val="FFFFFF"/>
                </a:highlight>
              </a:rPr>
              <a:t> </a:t>
            </a:r>
            <a:r>
              <a:rPr lang="en-US" sz="1200">
                <a:solidFill>
                  <a:srgbClr val="000096"/>
                </a:solidFill>
                <a:highlight>
                  <a:srgbClr val="FFFFFF"/>
                </a:highlight>
              </a:rPr>
              <a:t>/&gt;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&lt;/xs:choice&gt;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&lt;/xs:complexType&gt;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&lt;/xs:element&gt;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&lt;xs:element</a:t>
            </a:r>
            <a:r>
              <a:rPr lang="en-US" sz="1200">
                <a:solidFill>
                  <a:srgbClr val="F5844C"/>
                </a:solidFill>
                <a:highlight>
                  <a:srgbClr val="FFFFFF"/>
                </a:highlight>
              </a:rPr>
              <a:t> name</a:t>
            </a:r>
            <a:r>
              <a:rPr lang="en-US" sz="1200">
                <a:solidFill>
                  <a:srgbClr val="FF8040"/>
                </a:solidFill>
                <a:highlight>
                  <a:srgbClr val="FFFFFF"/>
                </a:highlight>
              </a:rPr>
              <a:t>=</a:t>
            </a:r>
            <a:r>
              <a:rPr lang="en-US" sz="1200">
                <a:solidFill>
                  <a:srgbClr val="993300"/>
                </a:solidFill>
                <a:highlight>
                  <a:srgbClr val="FFFFFF"/>
                </a:highlight>
              </a:rPr>
              <a:t>"note"</a:t>
            </a:r>
            <a:r>
              <a:rPr lang="en-US" sz="1200">
                <a:solidFill>
                  <a:srgbClr val="F5844C"/>
                </a:solidFill>
                <a:highlight>
                  <a:srgbClr val="FFFFFF"/>
                </a:highlight>
              </a:rPr>
              <a:t> type</a:t>
            </a:r>
            <a:r>
              <a:rPr lang="en-US" sz="1200">
                <a:solidFill>
                  <a:srgbClr val="FF8040"/>
                </a:solidFill>
                <a:highlight>
                  <a:srgbClr val="FFFFFF"/>
                </a:highlight>
              </a:rPr>
              <a:t>=</a:t>
            </a:r>
            <a:r>
              <a:rPr lang="en-US" sz="1200">
                <a:solidFill>
                  <a:srgbClr val="993300"/>
                </a:solidFill>
                <a:highlight>
                  <a:srgbClr val="FFFFFF"/>
                </a:highlight>
              </a:rPr>
              <a:t>"xs:string"</a:t>
            </a:r>
            <a:r>
              <a:rPr lang="en-US" sz="1200">
                <a:solidFill>
                  <a:srgbClr val="F5844C"/>
                </a:solidFill>
                <a:highlight>
                  <a:srgbClr val="FFFFFF"/>
                </a:highlight>
              </a:rPr>
              <a:t> </a:t>
            </a:r>
            <a:r>
              <a:rPr lang="en-US" sz="1200">
                <a:solidFill>
                  <a:srgbClr val="000096"/>
                </a:solidFill>
                <a:highlight>
                  <a:srgbClr val="FFFFFF"/>
                </a:highlight>
              </a:rPr>
              <a:t>/&gt;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&lt;/xs:sequence&gt;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&lt;/xs:complexType&gt;</a:t>
            </a:r>
            <a:br>
              <a:rPr lang="en-US" sz="1200">
                <a:solidFill>
                  <a:srgbClr val="000000"/>
                </a:solidFill>
                <a:highlight>
                  <a:srgbClr val="FFFFFF"/>
                </a:highlight>
              </a:rPr>
            </a:br>
            <a:r>
              <a:rPr lang="en-US" sz="1200">
                <a:solidFill>
                  <a:srgbClr val="003296"/>
                </a:solidFill>
                <a:highlight>
                  <a:srgbClr val="FFFFFF"/>
                </a:highlight>
              </a:rPr>
              <a:t>&lt;/xs:element&gt;</a:t>
            </a:r>
          </a:p>
        </p:txBody>
      </p:sp>
    </p:spTree>
    <p:extLst>
      <p:ext uri="{BB962C8B-B14F-4D97-AF65-F5344CB8AC3E}">
        <p14:creationId xmlns:p14="http://schemas.microsoft.com/office/powerpoint/2010/main" val="3843095775"/>
      </p:ext>
    </p:extLst>
  </p:cSld>
  <p:clrMapOvr>
    <a:masterClrMapping/>
  </p:clrMapOvr>
</p:sld>
</file>

<file path=ppt/slides/slide1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4804F4A8-8263-407B-A46B-DC64A88D0E40}"/>
              </a:ext>
            </a:extLst>
          </p:cNvPr>
          <p:cNvSpPr>
            <a:spLocks noGrp="1"/>
          </p:cNvSpPr>
          <p:nvPr>
            <p:ph type="ftr" sz="quarter" idx="11"/>
          </p:nvPr>
        </p:nvSpPr>
        <p:spPr/>
        <p:txBody>
          <a:bodyPr/>
          <a:lstStyle/>
          <a:p>
            <a:r>
              <a:rPr lang="en-US" altLang="en-US">
                <a:solidFill>
                  <a:schemeClr val="tx1">
                    <a:lumMod val="50000"/>
                    <a:lumOff val="50000"/>
                  </a:schemeClr>
                </a:solidFill>
                <a:latin typeface="Arial" pitchFamily="34" charset="0"/>
                <a:cs typeface="Arial" pitchFamily="34" charset="0"/>
              </a:rPr>
              <a:t>© 2019 The MITRE Corporation. All rights reserved.</a:t>
            </a:r>
            <a:endParaRPr lang="en-US">
              <a:solidFill>
                <a:schemeClr val="tx1">
                  <a:lumMod val="50000"/>
                  <a:lumOff val="50000"/>
                </a:schemeClr>
              </a:solidFill>
              <a:latin typeface="Arial" pitchFamily="34" charset="0"/>
              <a:cs typeface="Arial" pitchFamily="34" charset="0"/>
            </a:endParaRPr>
          </a:p>
        </p:txBody>
      </p:sp>
      <p:sp>
        <p:nvSpPr>
          <p:cNvPr id="5" name="Rectangle 4">
            <a:extLst>
              <a:ext uri="{FF2B5EF4-FFF2-40B4-BE49-F238E27FC236}">
                <a16:creationId xmlns:a16="http://schemas.microsoft.com/office/drawing/2014/main" id="{9B7FD62B-651F-40A9-9999-8B4CDDDD134C}"/>
              </a:ext>
            </a:extLst>
          </p:cNvPr>
          <p:cNvSpPr/>
          <p:nvPr/>
        </p:nvSpPr>
        <p:spPr>
          <a:xfrm>
            <a:off x="211367" y="1348763"/>
            <a:ext cx="11902265" cy="5447645"/>
          </a:xfrm>
          <a:prstGeom prst="rect">
            <a:avLst/>
          </a:prstGeom>
          <a:ln>
            <a:solidFill>
              <a:schemeClr val="tx1"/>
            </a:solidFill>
          </a:ln>
        </p:spPr>
        <p:txBody>
          <a:bodyPr wrap="square">
            <a:spAutoFit/>
          </a:bodyPr>
          <a:lstStyle/>
          <a:p>
            <a:r>
              <a:rPr lang="en-US" sz="1200">
                <a:solidFill>
                  <a:srgbClr val="003296"/>
                </a:solidFill>
                <a:highlight>
                  <a:srgbClr val="FFFFFF"/>
                </a:highlight>
              </a:rPr>
              <a:t>&lt;xs:element</a:t>
            </a:r>
            <a:r>
              <a:rPr lang="en-US" sz="1200">
                <a:solidFill>
                  <a:srgbClr val="F5844C"/>
                </a:solidFill>
                <a:highlight>
                  <a:srgbClr val="FFFFFF"/>
                </a:highlight>
              </a:rPr>
              <a:t> name</a:t>
            </a:r>
            <a:r>
              <a:rPr lang="en-US" sz="1200">
                <a:solidFill>
                  <a:srgbClr val="FF8040"/>
                </a:solidFill>
                <a:highlight>
                  <a:srgbClr val="FFFFFF"/>
                </a:highlight>
              </a:rPr>
              <a:t>=</a:t>
            </a:r>
            <a:r>
              <a:rPr lang="en-US" sz="1200">
                <a:solidFill>
                  <a:srgbClr val="993300"/>
                </a:solidFill>
                <a:highlight>
                  <a:srgbClr val="FFFFFF"/>
                </a:highlight>
              </a:rPr>
              <a:t>"input"</a:t>
            </a:r>
            <a:r>
              <a:rPr lang="en-US" sz="1200">
                <a:solidFill>
                  <a:srgbClr val="000096"/>
                </a:solidFill>
                <a:highlight>
                  <a:srgbClr val="FFFFFF"/>
                </a:highlight>
              </a:rPr>
              <a:t>&gt;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&lt;xs:complexType&gt;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&lt;xs:sequence</a:t>
            </a:r>
            <a:r>
              <a:rPr lang="en-US" sz="1200">
                <a:solidFill>
                  <a:srgbClr val="F5844C"/>
                </a:solidFill>
                <a:highlight>
                  <a:srgbClr val="FFFFFF"/>
                </a:highlight>
              </a:rPr>
              <a:t> dfdl:separator</a:t>
            </a:r>
            <a:r>
              <a:rPr lang="en-US" sz="1200">
                <a:solidFill>
                  <a:srgbClr val="FF8040"/>
                </a:solidFill>
                <a:highlight>
                  <a:srgbClr val="FFFFFF"/>
                </a:highlight>
              </a:rPr>
              <a:t>=</a:t>
            </a:r>
            <a:r>
              <a:rPr lang="en-US" sz="1200">
                <a:solidFill>
                  <a:srgbClr val="993300"/>
                </a:solidFill>
                <a:highlight>
                  <a:srgbClr val="FFFFFF"/>
                </a:highlight>
              </a:rPr>
              <a:t>"/"</a:t>
            </a:r>
            <a:r>
              <a:rPr lang="en-US" sz="1200">
                <a:solidFill>
                  <a:srgbClr val="F5844C"/>
                </a:solidFill>
                <a:highlight>
                  <a:srgbClr val="FFFFFF"/>
                </a:highlight>
              </a:rPr>
              <a:t> dfdl:separatorPosition</a:t>
            </a:r>
            <a:r>
              <a:rPr lang="en-US" sz="1200">
                <a:solidFill>
                  <a:srgbClr val="FF8040"/>
                </a:solidFill>
                <a:highlight>
                  <a:srgbClr val="FFFFFF"/>
                </a:highlight>
              </a:rPr>
              <a:t>=</a:t>
            </a:r>
            <a:r>
              <a:rPr lang="en-US" sz="1200">
                <a:solidFill>
                  <a:srgbClr val="993300"/>
                </a:solidFill>
                <a:highlight>
                  <a:srgbClr val="FFFFFF"/>
                </a:highlight>
              </a:rPr>
              <a:t>"infix"</a:t>
            </a:r>
            <a:r>
              <a:rPr lang="en-US" sz="1200">
                <a:solidFill>
                  <a:srgbClr val="000096"/>
                </a:solidFill>
                <a:highlight>
                  <a:srgbClr val="FFFFFF"/>
                </a:highlight>
              </a:rPr>
              <a:t>&gt;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&lt;xs:element</a:t>
            </a:r>
            <a:r>
              <a:rPr lang="en-US" sz="1200">
                <a:solidFill>
                  <a:srgbClr val="F5844C"/>
                </a:solidFill>
                <a:highlight>
                  <a:srgbClr val="FFFFFF"/>
                </a:highlight>
              </a:rPr>
              <a:t> name</a:t>
            </a:r>
            <a:r>
              <a:rPr lang="en-US" sz="1200">
                <a:solidFill>
                  <a:srgbClr val="FF8040"/>
                </a:solidFill>
                <a:highlight>
                  <a:srgbClr val="FFFFFF"/>
                </a:highlight>
              </a:rPr>
              <a:t>=</a:t>
            </a:r>
            <a:r>
              <a:rPr lang="en-US" sz="1200">
                <a:solidFill>
                  <a:srgbClr val="993300"/>
                </a:solidFill>
                <a:highlight>
                  <a:srgbClr val="FFFFFF"/>
                </a:highlight>
              </a:rPr>
              <a:t>"title"</a:t>
            </a:r>
            <a:r>
              <a:rPr lang="en-US" sz="1200">
                <a:solidFill>
                  <a:srgbClr val="F5844C"/>
                </a:solidFill>
                <a:highlight>
                  <a:srgbClr val="FFFFFF"/>
                </a:highlight>
              </a:rPr>
              <a:t> type</a:t>
            </a:r>
            <a:r>
              <a:rPr lang="en-US" sz="1200">
                <a:solidFill>
                  <a:srgbClr val="FF8040"/>
                </a:solidFill>
                <a:highlight>
                  <a:srgbClr val="FFFFFF"/>
                </a:highlight>
              </a:rPr>
              <a:t>=</a:t>
            </a:r>
            <a:r>
              <a:rPr lang="en-US" sz="1200">
                <a:solidFill>
                  <a:srgbClr val="993300"/>
                </a:solidFill>
                <a:highlight>
                  <a:srgbClr val="FFFFFF"/>
                </a:highlight>
              </a:rPr>
              <a:t>"xs:string"</a:t>
            </a:r>
            <a:r>
              <a:rPr lang="en-US" sz="1200">
                <a:solidFill>
                  <a:srgbClr val="F5844C"/>
                </a:solidFill>
                <a:highlight>
                  <a:srgbClr val="FFFFFF"/>
                </a:highlight>
              </a:rPr>
              <a:t> </a:t>
            </a:r>
            <a:r>
              <a:rPr lang="en-US" sz="1200">
                <a:solidFill>
                  <a:srgbClr val="000096"/>
                </a:solidFill>
                <a:highlight>
                  <a:srgbClr val="FFFFFF"/>
                </a:highlight>
              </a:rPr>
              <a:t>/&gt;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&lt;xs:element</a:t>
            </a:r>
            <a:r>
              <a:rPr lang="en-US" sz="1200">
                <a:solidFill>
                  <a:srgbClr val="F5844C"/>
                </a:solidFill>
                <a:highlight>
                  <a:srgbClr val="FFFFFF"/>
                </a:highlight>
              </a:rPr>
              <a:t> name</a:t>
            </a:r>
            <a:r>
              <a:rPr lang="en-US" sz="1200">
                <a:solidFill>
                  <a:srgbClr val="FF8040"/>
                </a:solidFill>
                <a:highlight>
                  <a:srgbClr val="FFFFFF"/>
                </a:highlight>
              </a:rPr>
              <a:t>=</a:t>
            </a:r>
            <a:r>
              <a:rPr lang="en-US" sz="1200">
                <a:solidFill>
                  <a:srgbClr val="993300"/>
                </a:solidFill>
                <a:highlight>
                  <a:srgbClr val="FFFFFF"/>
                </a:highlight>
              </a:rPr>
              <a:t>"date"</a:t>
            </a:r>
            <a:r>
              <a:rPr lang="en-US" sz="1200">
                <a:solidFill>
                  <a:srgbClr val="000096"/>
                </a:solidFill>
                <a:highlight>
                  <a:srgbClr val="FFFFFF"/>
                </a:highlight>
              </a:rPr>
              <a:t>&gt;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&lt;xs:complexType&gt;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&lt;xs:choice&gt;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&lt;xs:element</a:t>
            </a:r>
            <a:r>
              <a:rPr lang="en-US" sz="1200">
                <a:solidFill>
                  <a:srgbClr val="F5844C"/>
                </a:solidFill>
                <a:highlight>
                  <a:srgbClr val="FFFFFF"/>
                </a:highlight>
              </a:rPr>
              <a:t> name</a:t>
            </a:r>
            <a:r>
              <a:rPr lang="en-US" sz="1200">
                <a:solidFill>
                  <a:srgbClr val="FF8040"/>
                </a:solidFill>
                <a:highlight>
                  <a:srgbClr val="FFFFFF"/>
                </a:highlight>
              </a:rPr>
              <a:t>=</a:t>
            </a:r>
            <a:r>
              <a:rPr lang="en-US" sz="1200">
                <a:solidFill>
                  <a:srgbClr val="993300"/>
                </a:solidFill>
                <a:highlight>
                  <a:srgbClr val="FFFFFF"/>
                </a:highlight>
              </a:rPr>
              <a:t>"DateTimeIso"</a:t>
            </a:r>
            <a:r>
              <a:rPr lang="en-US" sz="1200">
                <a:solidFill>
                  <a:srgbClr val="000096"/>
                </a:solidFill>
                <a:highlight>
                  <a:srgbClr val="FFFFFF"/>
                </a:highlight>
              </a:rPr>
              <a:t>&gt;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&lt;xs:complexType&gt;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&lt;xs:sequence</a:t>
            </a:r>
            <a:r>
              <a:rPr lang="en-US" sz="1200">
                <a:solidFill>
                  <a:srgbClr val="F5844C"/>
                </a:solidFill>
                <a:highlight>
                  <a:srgbClr val="FFFFFF"/>
                </a:highlight>
              </a:rPr>
              <a:t> dfdl:separator</a:t>
            </a:r>
            <a:r>
              <a:rPr lang="en-US" sz="1200">
                <a:solidFill>
                  <a:srgbClr val="FF8040"/>
                </a:solidFill>
                <a:highlight>
                  <a:srgbClr val="FFFFFF"/>
                </a:highlight>
              </a:rPr>
              <a:t>=</a:t>
            </a:r>
            <a:r>
              <a:rPr lang="en-US" sz="1200">
                <a:solidFill>
                  <a:srgbClr val="993300"/>
                </a:solidFill>
                <a:highlight>
                  <a:srgbClr val="FFFFFF"/>
                </a:highlight>
              </a:rPr>
              <a:t>""</a:t>
            </a:r>
            <a:r>
              <a:rPr lang="en-US" sz="1200">
                <a:solidFill>
                  <a:srgbClr val="000096"/>
                </a:solidFill>
                <a:highlight>
                  <a:srgbClr val="FFFFFF"/>
                </a:highlight>
              </a:rPr>
              <a:t>&gt;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&lt;xs:element</a:t>
            </a:r>
            <a:r>
              <a:rPr lang="en-US" sz="1200">
                <a:solidFill>
                  <a:srgbClr val="F5844C"/>
                </a:solidFill>
                <a:highlight>
                  <a:srgbClr val="FFFFFF"/>
                </a:highlight>
              </a:rPr>
              <a:t> name</a:t>
            </a:r>
            <a:r>
              <a:rPr lang="en-US" sz="1200">
                <a:solidFill>
                  <a:srgbClr val="FF8040"/>
                </a:solidFill>
                <a:highlight>
                  <a:srgbClr val="FFFFFF"/>
                </a:highlight>
              </a:rPr>
              <a:t>=</a:t>
            </a:r>
            <a:r>
              <a:rPr lang="en-US" sz="1200">
                <a:solidFill>
                  <a:srgbClr val="993300"/>
                </a:solidFill>
                <a:highlight>
                  <a:srgbClr val="FFFFFF"/>
                </a:highlight>
              </a:rPr>
              <a:t>"Year"</a:t>
            </a:r>
            <a:r>
              <a:rPr lang="en-US" sz="1200">
                <a:solidFill>
                  <a:srgbClr val="F5844C"/>
                </a:solidFill>
                <a:highlight>
                  <a:srgbClr val="FFFFFF"/>
                </a:highlight>
              </a:rPr>
              <a:t> type</a:t>
            </a:r>
            <a:r>
              <a:rPr lang="en-US" sz="1200">
                <a:solidFill>
                  <a:srgbClr val="FF8040"/>
                </a:solidFill>
                <a:highlight>
                  <a:srgbClr val="FFFFFF"/>
                </a:highlight>
              </a:rPr>
              <a:t>=</a:t>
            </a:r>
            <a:r>
              <a:rPr lang="en-US" sz="1200">
                <a:solidFill>
                  <a:srgbClr val="993300"/>
                </a:solidFill>
                <a:highlight>
                  <a:srgbClr val="FFFFFF"/>
                </a:highlight>
              </a:rPr>
              <a:t>"xs:string"</a:t>
            </a:r>
            <a:r>
              <a:rPr lang="en-US" sz="1200">
                <a:solidFill>
                  <a:srgbClr val="F5844C"/>
                </a:solidFill>
                <a:highlight>
                  <a:srgbClr val="FFFFFF"/>
                </a:highlight>
              </a:rPr>
              <a:t> dfdl:length</a:t>
            </a:r>
            <a:r>
              <a:rPr lang="en-US" sz="1200">
                <a:solidFill>
                  <a:srgbClr val="FF8040"/>
                </a:solidFill>
                <a:highlight>
                  <a:srgbClr val="FFFFFF"/>
                </a:highlight>
              </a:rPr>
              <a:t>=</a:t>
            </a:r>
            <a:r>
              <a:rPr lang="en-US" sz="1200">
                <a:solidFill>
                  <a:srgbClr val="993300"/>
                </a:solidFill>
                <a:highlight>
                  <a:srgbClr val="FFFFFF"/>
                </a:highlight>
              </a:rPr>
              <a:t>"4"</a:t>
            </a:r>
            <a:r>
              <a:rPr lang="en-US" sz="1200">
                <a:solidFill>
                  <a:srgbClr val="F5844C"/>
                </a:solidFill>
                <a:highlight>
                  <a:srgbClr val="FFFFFF"/>
                </a:highlight>
              </a:rPr>
              <a:t> dfdl:lengthKind</a:t>
            </a:r>
            <a:r>
              <a:rPr lang="en-US" sz="1200">
                <a:solidFill>
                  <a:srgbClr val="FF8040"/>
                </a:solidFill>
                <a:highlight>
                  <a:srgbClr val="FFFFFF"/>
                </a:highlight>
              </a:rPr>
              <a:t>=</a:t>
            </a:r>
            <a:r>
              <a:rPr lang="en-US" sz="1200">
                <a:solidFill>
                  <a:srgbClr val="993300"/>
                </a:solidFill>
                <a:highlight>
                  <a:srgbClr val="FFFFFF"/>
                </a:highlight>
              </a:rPr>
              <a:t>"explicit"</a:t>
            </a:r>
            <a:r>
              <a:rPr lang="en-US" sz="1200">
                <a:solidFill>
                  <a:srgbClr val="F5844C"/>
                </a:solidFill>
                <a:highlight>
                  <a:srgbClr val="FFFFFF"/>
                </a:highlight>
              </a:rPr>
              <a:t> dfdl:textNumberCheckPolicy</a:t>
            </a:r>
            <a:r>
              <a:rPr lang="en-US" sz="1200">
                <a:solidFill>
                  <a:srgbClr val="FF8040"/>
                </a:solidFill>
                <a:highlight>
                  <a:srgbClr val="FFFFFF"/>
                </a:highlight>
              </a:rPr>
              <a:t>=</a:t>
            </a:r>
            <a:r>
              <a:rPr lang="en-US" sz="1200">
                <a:solidFill>
                  <a:srgbClr val="993300"/>
                </a:solidFill>
                <a:highlight>
                  <a:srgbClr val="FFFFFF"/>
                </a:highlight>
              </a:rPr>
              <a:t>"strict"</a:t>
            </a:r>
            <a:r>
              <a:rPr lang="en-US" sz="1200">
                <a:solidFill>
                  <a:srgbClr val="F5844C"/>
                </a:solidFill>
                <a:highlight>
                  <a:srgbClr val="FFFFFF"/>
                </a:highlight>
              </a:rPr>
              <a:t> dfdl:textNumberPattern</a:t>
            </a:r>
            <a:r>
              <a:rPr lang="en-US" sz="1200">
                <a:solidFill>
                  <a:srgbClr val="FF8040"/>
                </a:solidFill>
                <a:highlight>
                  <a:srgbClr val="FFFFFF"/>
                </a:highlight>
              </a:rPr>
              <a:t>=</a:t>
            </a:r>
            <a:r>
              <a:rPr lang="en-US" sz="1200">
                <a:solidFill>
                  <a:srgbClr val="993300"/>
                </a:solidFill>
                <a:highlight>
                  <a:srgbClr val="FFFFFF"/>
                </a:highlight>
              </a:rPr>
              <a:t>"####"</a:t>
            </a:r>
            <a:r>
              <a:rPr lang="en-US" sz="1200">
                <a:solidFill>
                  <a:srgbClr val="F5844C"/>
                </a:solidFill>
                <a:highlight>
                  <a:srgbClr val="FFFFFF"/>
                </a:highlight>
              </a:rPr>
              <a:t> </a:t>
            </a:r>
            <a:r>
              <a:rPr lang="en-US" sz="1200">
                <a:solidFill>
                  <a:srgbClr val="000096"/>
                </a:solidFill>
                <a:highlight>
                  <a:srgbClr val="FFFFFF"/>
                </a:highlight>
              </a:rPr>
              <a:t>/&gt;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&lt;xs:element</a:t>
            </a:r>
            <a:r>
              <a:rPr lang="en-US" sz="1200">
                <a:solidFill>
                  <a:srgbClr val="F5844C"/>
                </a:solidFill>
                <a:highlight>
                  <a:srgbClr val="FFFFFF"/>
                </a:highlight>
              </a:rPr>
              <a:t> name</a:t>
            </a:r>
            <a:r>
              <a:rPr lang="en-US" sz="1200">
                <a:solidFill>
                  <a:srgbClr val="FF8040"/>
                </a:solidFill>
                <a:highlight>
                  <a:srgbClr val="FFFFFF"/>
                </a:highlight>
              </a:rPr>
              <a:t>=</a:t>
            </a:r>
            <a:r>
              <a:rPr lang="en-US" sz="1200">
                <a:solidFill>
                  <a:srgbClr val="993300"/>
                </a:solidFill>
                <a:highlight>
                  <a:srgbClr val="FFFFFF"/>
                </a:highlight>
              </a:rPr>
              <a:t>"MonthNumeric"</a:t>
            </a:r>
            <a:r>
              <a:rPr lang="en-US" sz="1200">
                <a:solidFill>
                  <a:srgbClr val="F5844C"/>
                </a:solidFill>
                <a:highlight>
                  <a:srgbClr val="FFFFFF"/>
                </a:highlight>
              </a:rPr>
              <a:t> type</a:t>
            </a:r>
            <a:r>
              <a:rPr lang="en-US" sz="1200">
                <a:solidFill>
                  <a:srgbClr val="FF8040"/>
                </a:solidFill>
                <a:highlight>
                  <a:srgbClr val="FFFFFF"/>
                </a:highlight>
              </a:rPr>
              <a:t>=</a:t>
            </a:r>
            <a:r>
              <a:rPr lang="en-US" sz="1200">
                <a:solidFill>
                  <a:srgbClr val="993300"/>
                </a:solidFill>
                <a:highlight>
                  <a:srgbClr val="FFFFFF"/>
                </a:highlight>
              </a:rPr>
              <a:t>"xs:string"</a:t>
            </a:r>
            <a:r>
              <a:rPr lang="en-US" sz="1200">
                <a:solidFill>
                  <a:srgbClr val="F5844C"/>
                </a:solidFill>
                <a:highlight>
                  <a:srgbClr val="FFFFFF"/>
                </a:highlight>
              </a:rPr>
              <a:t> dfdl:length</a:t>
            </a:r>
            <a:r>
              <a:rPr lang="en-US" sz="1200">
                <a:solidFill>
                  <a:srgbClr val="FF8040"/>
                </a:solidFill>
                <a:highlight>
                  <a:srgbClr val="FFFFFF"/>
                </a:highlight>
              </a:rPr>
              <a:t>=</a:t>
            </a:r>
            <a:r>
              <a:rPr lang="en-US" sz="1200">
                <a:solidFill>
                  <a:srgbClr val="993300"/>
                </a:solidFill>
                <a:highlight>
                  <a:srgbClr val="FFFFFF"/>
                </a:highlight>
              </a:rPr>
              <a:t>"2"</a:t>
            </a:r>
            <a:r>
              <a:rPr lang="en-US" sz="1200">
                <a:solidFill>
                  <a:srgbClr val="F5844C"/>
                </a:solidFill>
                <a:highlight>
                  <a:srgbClr val="FFFFFF"/>
                </a:highlight>
              </a:rPr>
              <a:t> dfdl:lengthKind</a:t>
            </a:r>
            <a:r>
              <a:rPr lang="en-US" sz="1200">
                <a:solidFill>
                  <a:srgbClr val="FF8040"/>
                </a:solidFill>
                <a:highlight>
                  <a:srgbClr val="FFFFFF"/>
                </a:highlight>
              </a:rPr>
              <a:t>=</a:t>
            </a:r>
            <a:r>
              <a:rPr lang="en-US" sz="1200">
                <a:solidFill>
                  <a:srgbClr val="993300"/>
                </a:solidFill>
                <a:highlight>
                  <a:srgbClr val="FFFFFF"/>
                </a:highlight>
              </a:rPr>
              <a:t>"explicit"</a:t>
            </a:r>
            <a:r>
              <a:rPr lang="en-US" sz="1200">
                <a:solidFill>
                  <a:srgbClr val="F5844C"/>
                </a:solidFill>
                <a:highlight>
                  <a:srgbClr val="FFFFFF"/>
                </a:highlight>
              </a:rPr>
              <a:t> dfdl:textNumberCheckPolicy</a:t>
            </a:r>
            <a:r>
              <a:rPr lang="en-US" sz="1200">
                <a:solidFill>
                  <a:srgbClr val="FF8040"/>
                </a:solidFill>
                <a:highlight>
                  <a:srgbClr val="FFFFFF"/>
                </a:highlight>
              </a:rPr>
              <a:t>=</a:t>
            </a:r>
            <a:r>
              <a:rPr lang="en-US" sz="1200">
                <a:solidFill>
                  <a:srgbClr val="993300"/>
                </a:solidFill>
                <a:highlight>
                  <a:srgbClr val="FFFFFF"/>
                </a:highlight>
              </a:rPr>
              <a:t>"strict"</a:t>
            </a:r>
            <a:r>
              <a:rPr lang="en-US" sz="1200">
                <a:solidFill>
                  <a:srgbClr val="F5844C"/>
                </a:solidFill>
                <a:highlight>
                  <a:srgbClr val="FFFFFF"/>
                </a:highlight>
              </a:rPr>
              <a:t> dfdl:textNumberPattern</a:t>
            </a:r>
            <a:r>
              <a:rPr lang="en-US" sz="1200">
                <a:solidFill>
                  <a:srgbClr val="FF8040"/>
                </a:solidFill>
                <a:highlight>
                  <a:srgbClr val="FFFFFF"/>
                </a:highlight>
              </a:rPr>
              <a:t>=</a:t>
            </a:r>
            <a:r>
              <a:rPr lang="en-US" sz="1200">
                <a:solidFill>
                  <a:srgbClr val="993300"/>
                </a:solidFill>
                <a:highlight>
                  <a:srgbClr val="FFFFFF"/>
                </a:highlight>
              </a:rPr>
              <a:t>"##"</a:t>
            </a:r>
            <a:r>
              <a:rPr lang="en-US" sz="1200">
                <a:solidFill>
                  <a:srgbClr val="F5844C"/>
                </a:solidFill>
                <a:highlight>
                  <a:srgbClr val="FFFFFF"/>
                </a:highlight>
              </a:rPr>
              <a:t>  </a:t>
            </a:r>
            <a:r>
              <a:rPr lang="en-US" sz="1200">
                <a:solidFill>
                  <a:srgbClr val="000096"/>
                </a:solidFill>
                <a:highlight>
                  <a:srgbClr val="FFFFFF"/>
                </a:highlight>
              </a:rPr>
              <a:t>/&gt;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&lt;xs:element</a:t>
            </a:r>
            <a:r>
              <a:rPr lang="en-US" sz="1200">
                <a:solidFill>
                  <a:srgbClr val="F5844C"/>
                </a:solidFill>
                <a:highlight>
                  <a:srgbClr val="FFFFFF"/>
                </a:highlight>
              </a:rPr>
              <a:t> name</a:t>
            </a:r>
            <a:r>
              <a:rPr lang="en-US" sz="1200">
                <a:solidFill>
                  <a:srgbClr val="FF8040"/>
                </a:solidFill>
                <a:highlight>
                  <a:srgbClr val="FFFFFF"/>
                </a:highlight>
              </a:rPr>
              <a:t>=</a:t>
            </a:r>
            <a:r>
              <a:rPr lang="en-US" sz="1200">
                <a:solidFill>
                  <a:srgbClr val="993300"/>
                </a:solidFill>
                <a:highlight>
                  <a:srgbClr val="FFFFFF"/>
                </a:highlight>
              </a:rPr>
              <a:t>"Day"</a:t>
            </a:r>
            <a:r>
              <a:rPr lang="en-US" sz="1200">
                <a:solidFill>
                  <a:srgbClr val="F5844C"/>
                </a:solidFill>
                <a:highlight>
                  <a:srgbClr val="FFFFFF"/>
                </a:highlight>
              </a:rPr>
              <a:t> type</a:t>
            </a:r>
            <a:r>
              <a:rPr lang="en-US" sz="1200">
                <a:solidFill>
                  <a:srgbClr val="FF8040"/>
                </a:solidFill>
                <a:highlight>
                  <a:srgbClr val="FFFFFF"/>
                </a:highlight>
              </a:rPr>
              <a:t>=</a:t>
            </a:r>
            <a:r>
              <a:rPr lang="en-US" sz="1200">
                <a:solidFill>
                  <a:srgbClr val="993300"/>
                </a:solidFill>
                <a:highlight>
                  <a:srgbClr val="FFFFFF"/>
                </a:highlight>
              </a:rPr>
              <a:t>"xs:string"</a:t>
            </a:r>
            <a:r>
              <a:rPr lang="en-US" sz="1200">
                <a:solidFill>
                  <a:srgbClr val="F5844C"/>
                </a:solidFill>
                <a:highlight>
                  <a:srgbClr val="FFFFFF"/>
                </a:highlight>
              </a:rPr>
              <a:t> dfdl:length</a:t>
            </a:r>
            <a:r>
              <a:rPr lang="en-US" sz="1200">
                <a:solidFill>
                  <a:srgbClr val="FF8040"/>
                </a:solidFill>
                <a:highlight>
                  <a:srgbClr val="FFFFFF"/>
                </a:highlight>
              </a:rPr>
              <a:t>=</a:t>
            </a:r>
            <a:r>
              <a:rPr lang="en-US" sz="1200">
                <a:solidFill>
                  <a:srgbClr val="993300"/>
                </a:solidFill>
                <a:highlight>
                  <a:srgbClr val="FFFFFF"/>
                </a:highlight>
              </a:rPr>
              <a:t>"2"</a:t>
            </a:r>
            <a:r>
              <a:rPr lang="en-US" sz="1200">
                <a:solidFill>
                  <a:srgbClr val="F5844C"/>
                </a:solidFill>
                <a:highlight>
                  <a:srgbClr val="FFFFFF"/>
                </a:highlight>
              </a:rPr>
              <a:t> dfdl:lengthKind</a:t>
            </a:r>
            <a:r>
              <a:rPr lang="en-US" sz="1200">
                <a:solidFill>
                  <a:srgbClr val="FF8040"/>
                </a:solidFill>
                <a:highlight>
                  <a:srgbClr val="FFFFFF"/>
                </a:highlight>
              </a:rPr>
              <a:t>=</a:t>
            </a:r>
            <a:r>
              <a:rPr lang="en-US" sz="1200">
                <a:solidFill>
                  <a:srgbClr val="993300"/>
                </a:solidFill>
                <a:highlight>
                  <a:srgbClr val="FFFFFF"/>
                </a:highlight>
              </a:rPr>
              <a:t>"explicit"</a:t>
            </a:r>
            <a:r>
              <a:rPr lang="en-US" sz="1200">
                <a:solidFill>
                  <a:srgbClr val="F5844C"/>
                </a:solidFill>
                <a:highlight>
                  <a:srgbClr val="FFFFFF"/>
                </a:highlight>
              </a:rPr>
              <a:t> dfdl:textNumberCheckPolicy</a:t>
            </a:r>
            <a:r>
              <a:rPr lang="en-US" sz="1200">
                <a:solidFill>
                  <a:srgbClr val="FF8040"/>
                </a:solidFill>
                <a:highlight>
                  <a:srgbClr val="FFFFFF"/>
                </a:highlight>
              </a:rPr>
              <a:t>=</a:t>
            </a:r>
            <a:r>
              <a:rPr lang="en-US" sz="1200">
                <a:solidFill>
                  <a:srgbClr val="993300"/>
                </a:solidFill>
                <a:highlight>
                  <a:srgbClr val="FFFFFF"/>
                </a:highlight>
              </a:rPr>
              <a:t>"strict"</a:t>
            </a:r>
            <a:r>
              <a:rPr lang="en-US" sz="1200">
                <a:solidFill>
                  <a:srgbClr val="F5844C"/>
                </a:solidFill>
                <a:highlight>
                  <a:srgbClr val="FFFFFF"/>
                </a:highlight>
              </a:rPr>
              <a:t> dfdl:textNumberPattern</a:t>
            </a:r>
            <a:r>
              <a:rPr lang="en-US" sz="1200">
                <a:solidFill>
                  <a:srgbClr val="FF8040"/>
                </a:solidFill>
                <a:highlight>
                  <a:srgbClr val="FFFFFF"/>
                </a:highlight>
              </a:rPr>
              <a:t>=</a:t>
            </a:r>
            <a:r>
              <a:rPr lang="en-US" sz="1200">
                <a:solidFill>
                  <a:srgbClr val="993300"/>
                </a:solidFill>
                <a:highlight>
                  <a:srgbClr val="FFFFFF"/>
                </a:highlight>
              </a:rPr>
              <a:t>"##"</a:t>
            </a:r>
            <a:r>
              <a:rPr lang="en-US" sz="1200">
                <a:solidFill>
                  <a:srgbClr val="F5844C"/>
                </a:solidFill>
                <a:highlight>
                  <a:srgbClr val="FFFFFF"/>
                </a:highlight>
              </a:rPr>
              <a:t> </a:t>
            </a:r>
            <a:r>
              <a:rPr lang="en-US" sz="1200">
                <a:solidFill>
                  <a:srgbClr val="000096"/>
                </a:solidFill>
                <a:highlight>
                  <a:srgbClr val="FFFFFF"/>
                </a:highlight>
              </a:rPr>
              <a:t>/&gt;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&lt;xs:element</a:t>
            </a:r>
            <a:r>
              <a:rPr lang="en-US" sz="1200">
                <a:solidFill>
                  <a:srgbClr val="F5844C"/>
                </a:solidFill>
                <a:highlight>
                  <a:srgbClr val="FFFFFF"/>
                </a:highlight>
              </a:rPr>
              <a:t> name</a:t>
            </a:r>
            <a:r>
              <a:rPr lang="en-US" sz="1200">
                <a:solidFill>
                  <a:srgbClr val="FF8040"/>
                </a:solidFill>
                <a:highlight>
                  <a:srgbClr val="FFFFFF"/>
                </a:highlight>
              </a:rPr>
              <a:t>=</a:t>
            </a:r>
            <a:r>
              <a:rPr lang="en-US" sz="1200">
                <a:solidFill>
                  <a:srgbClr val="993300"/>
                </a:solidFill>
                <a:highlight>
                  <a:srgbClr val="FFFFFF"/>
                </a:highlight>
              </a:rPr>
              <a:t>"TimeSeparator"</a:t>
            </a:r>
            <a:r>
              <a:rPr lang="en-US" sz="1200">
                <a:solidFill>
                  <a:srgbClr val="F5844C"/>
                </a:solidFill>
                <a:highlight>
                  <a:srgbClr val="FFFFFF"/>
                </a:highlight>
              </a:rPr>
              <a:t> type</a:t>
            </a:r>
            <a:r>
              <a:rPr lang="en-US" sz="1200">
                <a:solidFill>
                  <a:srgbClr val="FF8040"/>
                </a:solidFill>
                <a:highlight>
                  <a:srgbClr val="FFFFFF"/>
                </a:highlight>
              </a:rPr>
              <a:t>=</a:t>
            </a:r>
            <a:r>
              <a:rPr lang="en-US" sz="1200">
                <a:solidFill>
                  <a:srgbClr val="993300"/>
                </a:solidFill>
                <a:highlight>
                  <a:srgbClr val="FFFFFF"/>
                </a:highlight>
              </a:rPr>
              <a:t>"xs:string"</a:t>
            </a:r>
            <a:r>
              <a:rPr lang="en-US" sz="1200">
                <a:solidFill>
                  <a:srgbClr val="F5844C"/>
                </a:solidFill>
                <a:highlight>
                  <a:srgbClr val="FFFFFF"/>
                </a:highlight>
              </a:rPr>
              <a:t> dfdl:length</a:t>
            </a:r>
            <a:r>
              <a:rPr lang="en-US" sz="1200">
                <a:solidFill>
                  <a:srgbClr val="FF8040"/>
                </a:solidFill>
                <a:highlight>
                  <a:srgbClr val="FFFFFF"/>
                </a:highlight>
              </a:rPr>
              <a:t>=</a:t>
            </a:r>
            <a:r>
              <a:rPr lang="en-US" sz="1200">
                <a:solidFill>
                  <a:srgbClr val="993300"/>
                </a:solidFill>
                <a:highlight>
                  <a:srgbClr val="FFFFFF"/>
                </a:highlight>
              </a:rPr>
              <a:t>"1"</a:t>
            </a:r>
            <a:r>
              <a:rPr lang="en-US" sz="1200">
                <a:solidFill>
                  <a:srgbClr val="F5844C"/>
                </a:solidFill>
                <a:highlight>
                  <a:srgbClr val="FFFFFF"/>
                </a:highlight>
              </a:rPr>
              <a:t> dfdl:lengthKind</a:t>
            </a:r>
            <a:r>
              <a:rPr lang="en-US" sz="1200">
                <a:solidFill>
                  <a:srgbClr val="FF8040"/>
                </a:solidFill>
                <a:highlight>
                  <a:srgbClr val="FFFFFF"/>
                </a:highlight>
              </a:rPr>
              <a:t>=</a:t>
            </a:r>
            <a:r>
              <a:rPr lang="en-US" sz="1200">
                <a:solidFill>
                  <a:srgbClr val="993300"/>
                </a:solidFill>
                <a:highlight>
                  <a:srgbClr val="FFFFFF"/>
                </a:highlight>
              </a:rPr>
              <a:t>"explicit"</a:t>
            </a:r>
            <a:r>
              <a:rPr lang="en-US" sz="1200">
                <a:solidFill>
                  <a:srgbClr val="F5844C"/>
                </a:solidFill>
                <a:highlight>
                  <a:srgbClr val="FFFFFF"/>
                </a:highlight>
              </a:rPr>
              <a:t> </a:t>
            </a:r>
            <a:r>
              <a:rPr lang="en-US" sz="1200">
                <a:solidFill>
                  <a:srgbClr val="000096"/>
                </a:solidFill>
                <a:highlight>
                  <a:srgbClr val="FFFFFF"/>
                </a:highlight>
              </a:rPr>
              <a:t>/&gt;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&lt;xs:element</a:t>
            </a:r>
            <a:r>
              <a:rPr lang="en-US" sz="1200">
                <a:solidFill>
                  <a:srgbClr val="F5844C"/>
                </a:solidFill>
                <a:highlight>
                  <a:srgbClr val="FFFFFF"/>
                </a:highlight>
              </a:rPr>
              <a:t> name</a:t>
            </a:r>
            <a:r>
              <a:rPr lang="en-US" sz="1200">
                <a:solidFill>
                  <a:srgbClr val="FF8040"/>
                </a:solidFill>
                <a:highlight>
                  <a:srgbClr val="FFFFFF"/>
                </a:highlight>
              </a:rPr>
              <a:t>=</a:t>
            </a:r>
            <a:r>
              <a:rPr lang="en-US" sz="1200">
                <a:solidFill>
                  <a:srgbClr val="993300"/>
                </a:solidFill>
                <a:highlight>
                  <a:srgbClr val="FFFFFF"/>
                </a:highlight>
              </a:rPr>
              <a:t>"HourTime"</a:t>
            </a:r>
            <a:r>
              <a:rPr lang="en-US" sz="1200">
                <a:solidFill>
                  <a:srgbClr val="F5844C"/>
                </a:solidFill>
                <a:highlight>
                  <a:srgbClr val="FFFFFF"/>
                </a:highlight>
              </a:rPr>
              <a:t> type</a:t>
            </a:r>
            <a:r>
              <a:rPr lang="en-US" sz="1200">
                <a:solidFill>
                  <a:srgbClr val="FF8040"/>
                </a:solidFill>
                <a:highlight>
                  <a:srgbClr val="FFFFFF"/>
                </a:highlight>
              </a:rPr>
              <a:t>=</a:t>
            </a:r>
            <a:r>
              <a:rPr lang="en-US" sz="1200">
                <a:solidFill>
                  <a:srgbClr val="993300"/>
                </a:solidFill>
                <a:highlight>
                  <a:srgbClr val="FFFFFF"/>
                </a:highlight>
              </a:rPr>
              <a:t>"xs:string"</a:t>
            </a:r>
            <a:r>
              <a:rPr lang="en-US" sz="1200">
                <a:solidFill>
                  <a:srgbClr val="F5844C"/>
                </a:solidFill>
                <a:highlight>
                  <a:srgbClr val="FFFFFF"/>
                </a:highlight>
              </a:rPr>
              <a:t> dfdl:length</a:t>
            </a:r>
            <a:r>
              <a:rPr lang="en-US" sz="1200">
                <a:solidFill>
                  <a:srgbClr val="FF8040"/>
                </a:solidFill>
                <a:highlight>
                  <a:srgbClr val="FFFFFF"/>
                </a:highlight>
              </a:rPr>
              <a:t>=</a:t>
            </a:r>
            <a:r>
              <a:rPr lang="en-US" sz="1200">
                <a:solidFill>
                  <a:srgbClr val="993300"/>
                </a:solidFill>
                <a:highlight>
                  <a:srgbClr val="FFFFFF"/>
                </a:highlight>
              </a:rPr>
              <a:t>"2"</a:t>
            </a:r>
            <a:r>
              <a:rPr lang="en-US" sz="1200">
                <a:solidFill>
                  <a:srgbClr val="F5844C"/>
                </a:solidFill>
                <a:highlight>
                  <a:srgbClr val="FFFFFF"/>
                </a:highlight>
              </a:rPr>
              <a:t> dfdl:lengthKind</a:t>
            </a:r>
            <a:r>
              <a:rPr lang="en-US" sz="1200">
                <a:solidFill>
                  <a:srgbClr val="FF8040"/>
                </a:solidFill>
                <a:highlight>
                  <a:srgbClr val="FFFFFF"/>
                </a:highlight>
              </a:rPr>
              <a:t>=</a:t>
            </a:r>
            <a:r>
              <a:rPr lang="en-US" sz="1200">
                <a:solidFill>
                  <a:srgbClr val="993300"/>
                </a:solidFill>
                <a:highlight>
                  <a:srgbClr val="FFFFFF"/>
                </a:highlight>
              </a:rPr>
              <a:t>"explicit"</a:t>
            </a:r>
            <a:r>
              <a:rPr lang="en-US" sz="1200">
                <a:solidFill>
                  <a:srgbClr val="F5844C"/>
                </a:solidFill>
                <a:highlight>
                  <a:srgbClr val="FFFFFF"/>
                </a:highlight>
              </a:rPr>
              <a:t> dfdl:textNumberCheckPolicy</a:t>
            </a:r>
            <a:r>
              <a:rPr lang="en-US" sz="1200">
                <a:solidFill>
                  <a:srgbClr val="FF8040"/>
                </a:solidFill>
                <a:highlight>
                  <a:srgbClr val="FFFFFF"/>
                </a:highlight>
              </a:rPr>
              <a:t>=</a:t>
            </a:r>
            <a:r>
              <a:rPr lang="en-US" sz="1200">
                <a:solidFill>
                  <a:srgbClr val="993300"/>
                </a:solidFill>
                <a:highlight>
                  <a:srgbClr val="FFFFFF"/>
                </a:highlight>
              </a:rPr>
              <a:t>"strict"</a:t>
            </a:r>
            <a:r>
              <a:rPr lang="en-US" sz="1200">
                <a:solidFill>
                  <a:srgbClr val="F5844C"/>
                </a:solidFill>
                <a:highlight>
                  <a:srgbClr val="FFFFFF"/>
                </a:highlight>
              </a:rPr>
              <a:t> dfdl:textNumberPattern</a:t>
            </a:r>
            <a:r>
              <a:rPr lang="en-US" sz="1200">
                <a:solidFill>
                  <a:srgbClr val="FF8040"/>
                </a:solidFill>
                <a:highlight>
                  <a:srgbClr val="FFFFFF"/>
                </a:highlight>
              </a:rPr>
              <a:t>=</a:t>
            </a:r>
            <a:r>
              <a:rPr lang="en-US" sz="1200">
                <a:solidFill>
                  <a:srgbClr val="993300"/>
                </a:solidFill>
                <a:highlight>
                  <a:srgbClr val="FFFFFF"/>
                </a:highlight>
              </a:rPr>
              <a:t>"##"</a:t>
            </a:r>
            <a:r>
              <a:rPr lang="en-US" sz="1200">
                <a:solidFill>
                  <a:srgbClr val="F5844C"/>
                </a:solidFill>
                <a:highlight>
                  <a:srgbClr val="FFFFFF"/>
                </a:highlight>
              </a:rPr>
              <a:t> </a:t>
            </a:r>
            <a:r>
              <a:rPr lang="en-US" sz="1200">
                <a:solidFill>
                  <a:srgbClr val="000096"/>
                </a:solidFill>
                <a:highlight>
                  <a:srgbClr val="FFFFFF"/>
                </a:highlight>
              </a:rPr>
              <a:t>/&gt;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&lt;xs:element</a:t>
            </a:r>
            <a:r>
              <a:rPr lang="en-US" sz="1200">
                <a:solidFill>
                  <a:srgbClr val="F5844C"/>
                </a:solidFill>
                <a:highlight>
                  <a:srgbClr val="FFFFFF"/>
                </a:highlight>
              </a:rPr>
              <a:t> name</a:t>
            </a:r>
            <a:r>
              <a:rPr lang="en-US" sz="1200">
                <a:solidFill>
                  <a:srgbClr val="FF8040"/>
                </a:solidFill>
                <a:highlight>
                  <a:srgbClr val="FFFFFF"/>
                </a:highlight>
              </a:rPr>
              <a:t>=</a:t>
            </a:r>
            <a:r>
              <a:rPr lang="en-US" sz="1200">
                <a:solidFill>
                  <a:srgbClr val="993300"/>
                </a:solidFill>
                <a:highlight>
                  <a:srgbClr val="FFFFFF"/>
                </a:highlight>
              </a:rPr>
              <a:t>"MinuteTime"</a:t>
            </a:r>
            <a:r>
              <a:rPr lang="en-US" sz="1200">
                <a:solidFill>
                  <a:srgbClr val="F5844C"/>
                </a:solidFill>
                <a:highlight>
                  <a:srgbClr val="FFFFFF"/>
                </a:highlight>
              </a:rPr>
              <a:t> type</a:t>
            </a:r>
            <a:r>
              <a:rPr lang="en-US" sz="1200">
                <a:solidFill>
                  <a:srgbClr val="FF8040"/>
                </a:solidFill>
                <a:highlight>
                  <a:srgbClr val="FFFFFF"/>
                </a:highlight>
              </a:rPr>
              <a:t>=</a:t>
            </a:r>
            <a:r>
              <a:rPr lang="en-US" sz="1200">
                <a:solidFill>
                  <a:srgbClr val="993300"/>
                </a:solidFill>
                <a:highlight>
                  <a:srgbClr val="FFFFFF"/>
                </a:highlight>
              </a:rPr>
              <a:t>"xs:string"</a:t>
            </a:r>
            <a:r>
              <a:rPr lang="en-US" sz="1200">
                <a:solidFill>
                  <a:srgbClr val="F5844C"/>
                </a:solidFill>
                <a:highlight>
                  <a:srgbClr val="FFFFFF"/>
                </a:highlight>
              </a:rPr>
              <a:t> dfdl:length</a:t>
            </a:r>
            <a:r>
              <a:rPr lang="en-US" sz="1200">
                <a:solidFill>
                  <a:srgbClr val="FF8040"/>
                </a:solidFill>
                <a:highlight>
                  <a:srgbClr val="FFFFFF"/>
                </a:highlight>
              </a:rPr>
              <a:t>=</a:t>
            </a:r>
            <a:r>
              <a:rPr lang="en-US" sz="1200">
                <a:solidFill>
                  <a:srgbClr val="993300"/>
                </a:solidFill>
                <a:highlight>
                  <a:srgbClr val="FFFFFF"/>
                </a:highlight>
              </a:rPr>
              <a:t>"2"</a:t>
            </a:r>
            <a:r>
              <a:rPr lang="en-US" sz="1200">
                <a:solidFill>
                  <a:srgbClr val="F5844C"/>
                </a:solidFill>
                <a:highlight>
                  <a:srgbClr val="FFFFFF"/>
                </a:highlight>
              </a:rPr>
              <a:t> dfdl:lengthKind</a:t>
            </a:r>
            <a:r>
              <a:rPr lang="en-US" sz="1200">
                <a:solidFill>
                  <a:srgbClr val="FF8040"/>
                </a:solidFill>
                <a:highlight>
                  <a:srgbClr val="FFFFFF"/>
                </a:highlight>
              </a:rPr>
              <a:t>=</a:t>
            </a:r>
            <a:r>
              <a:rPr lang="en-US" sz="1200">
                <a:solidFill>
                  <a:srgbClr val="993300"/>
                </a:solidFill>
                <a:highlight>
                  <a:srgbClr val="FFFFFF"/>
                </a:highlight>
              </a:rPr>
              <a:t>"explicit"</a:t>
            </a:r>
            <a:r>
              <a:rPr lang="en-US" sz="1200">
                <a:solidFill>
                  <a:srgbClr val="F5844C"/>
                </a:solidFill>
                <a:highlight>
                  <a:srgbClr val="FFFFFF"/>
                </a:highlight>
              </a:rPr>
              <a:t> dfdl:textNumberCheckPolicy</a:t>
            </a:r>
            <a:r>
              <a:rPr lang="en-US" sz="1200">
                <a:solidFill>
                  <a:srgbClr val="FF8040"/>
                </a:solidFill>
                <a:highlight>
                  <a:srgbClr val="FFFFFF"/>
                </a:highlight>
              </a:rPr>
              <a:t>=</a:t>
            </a:r>
            <a:r>
              <a:rPr lang="en-US" sz="1200">
                <a:solidFill>
                  <a:srgbClr val="993300"/>
                </a:solidFill>
                <a:highlight>
                  <a:srgbClr val="FFFFFF"/>
                </a:highlight>
              </a:rPr>
              <a:t>"strict"</a:t>
            </a:r>
            <a:r>
              <a:rPr lang="en-US" sz="1200">
                <a:solidFill>
                  <a:srgbClr val="F5844C"/>
                </a:solidFill>
                <a:highlight>
                  <a:srgbClr val="FFFFFF"/>
                </a:highlight>
              </a:rPr>
              <a:t> dfdl:textNumberPattern</a:t>
            </a:r>
            <a:r>
              <a:rPr lang="en-US" sz="1200">
                <a:solidFill>
                  <a:srgbClr val="FF8040"/>
                </a:solidFill>
                <a:highlight>
                  <a:srgbClr val="FFFFFF"/>
                </a:highlight>
              </a:rPr>
              <a:t>=</a:t>
            </a:r>
            <a:r>
              <a:rPr lang="en-US" sz="1200">
                <a:solidFill>
                  <a:srgbClr val="993300"/>
                </a:solidFill>
                <a:highlight>
                  <a:srgbClr val="FFFFFF"/>
                </a:highlight>
              </a:rPr>
              <a:t>"##"</a:t>
            </a:r>
            <a:r>
              <a:rPr lang="en-US" sz="1200">
                <a:solidFill>
                  <a:srgbClr val="F5844C"/>
                </a:solidFill>
                <a:highlight>
                  <a:srgbClr val="FFFFFF"/>
                </a:highlight>
              </a:rPr>
              <a:t> </a:t>
            </a:r>
            <a:r>
              <a:rPr lang="en-US" sz="1200">
                <a:solidFill>
                  <a:srgbClr val="000096"/>
                </a:solidFill>
                <a:highlight>
                  <a:srgbClr val="FFFFFF"/>
                </a:highlight>
              </a:rPr>
              <a:t>/&gt;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&lt;xs:element</a:t>
            </a:r>
            <a:r>
              <a:rPr lang="en-US" sz="1200">
                <a:solidFill>
                  <a:srgbClr val="F5844C"/>
                </a:solidFill>
                <a:highlight>
                  <a:srgbClr val="FFFFFF"/>
                </a:highlight>
              </a:rPr>
              <a:t> name</a:t>
            </a:r>
            <a:r>
              <a:rPr lang="en-US" sz="1200">
                <a:solidFill>
                  <a:srgbClr val="FF8040"/>
                </a:solidFill>
                <a:highlight>
                  <a:srgbClr val="FFFFFF"/>
                </a:highlight>
              </a:rPr>
              <a:t>=</a:t>
            </a:r>
            <a:r>
              <a:rPr lang="en-US" sz="1200">
                <a:solidFill>
                  <a:srgbClr val="993300"/>
                </a:solidFill>
                <a:highlight>
                  <a:srgbClr val="FFFFFF"/>
                </a:highlight>
              </a:rPr>
              <a:t>"SecondTime"</a:t>
            </a:r>
            <a:r>
              <a:rPr lang="en-US" sz="1200">
                <a:solidFill>
                  <a:srgbClr val="F5844C"/>
                </a:solidFill>
                <a:highlight>
                  <a:srgbClr val="FFFFFF"/>
                </a:highlight>
              </a:rPr>
              <a:t> type</a:t>
            </a:r>
            <a:r>
              <a:rPr lang="en-US" sz="1200">
                <a:solidFill>
                  <a:srgbClr val="FF8040"/>
                </a:solidFill>
                <a:highlight>
                  <a:srgbClr val="FFFFFF"/>
                </a:highlight>
              </a:rPr>
              <a:t>=</a:t>
            </a:r>
            <a:r>
              <a:rPr lang="en-US" sz="1200">
                <a:solidFill>
                  <a:srgbClr val="993300"/>
                </a:solidFill>
                <a:highlight>
                  <a:srgbClr val="FFFFFF"/>
                </a:highlight>
              </a:rPr>
              <a:t>"xs:string"</a:t>
            </a:r>
            <a:r>
              <a:rPr lang="en-US" sz="1200">
                <a:solidFill>
                  <a:srgbClr val="F5844C"/>
                </a:solidFill>
                <a:highlight>
                  <a:srgbClr val="FFFFFF"/>
                </a:highlight>
              </a:rPr>
              <a:t> dfdl:length</a:t>
            </a:r>
            <a:r>
              <a:rPr lang="en-US" sz="1200">
                <a:solidFill>
                  <a:srgbClr val="FF8040"/>
                </a:solidFill>
                <a:highlight>
                  <a:srgbClr val="FFFFFF"/>
                </a:highlight>
              </a:rPr>
              <a:t>=</a:t>
            </a:r>
            <a:r>
              <a:rPr lang="en-US" sz="1200">
                <a:solidFill>
                  <a:srgbClr val="993300"/>
                </a:solidFill>
                <a:highlight>
                  <a:srgbClr val="FFFFFF"/>
                </a:highlight>
              </a:rPr>
              <a:t>"2"</a:t>
            </a:r>
            <a:r>
              <a:rPr lang="en-US" sz="1200">
                <a:solidFill>
                  <a:srgbClr val="F5844C"/>
                </a:solidFill>
                <a:highlight>
                  <a:srgbClr val="FFFFFF"/>
                </a:highlight>
              </a:rPr>
              <a:t> dfdl:lengthKind</a:t>
            </a:r>
            <a:r>
              <a:rPr lang="en-US" sz="1200">
                <a:solidFill>
                  <a:srgbClr val="FF8040"/>
                </a:solidFill>
                <a:highlight>
                  <a:srgbClr val="FFFFFF"/>
                </a:highlight>
              </a:rPr>
              <a:t>=</a:t>
            </a:r>
            <a:r>
              <a:rPr lang="en-US" sz="1200">
                <a:solidFill>
                  <a:srgbClr val="993300"/>
                </a:solidFill>
                <a:highlight>
                  <a:srgbClr val="FFFFFF"/>
                </a:highlight>
              </a:rPr>
              <a:t>"explicit"</a:t>
            </a:r>
            <a:r>
              <a:rPr lang="en-US" sz="1200">
                <a:solidFill>
                  <a:srgbClr val="F5844C"/>
                </a:solidFill>
                <a:highlight>
                  <a:srgbClr val="FFFFFF"/>
                </a:highlight>
              </a:rPr>
              <a:t> dfdl:textNumberCheckPolicy</a:t>
            </a:r>
            <a:r>
              <a:rPr lang="en-US" sz="1200">
                <a:solidFill>
                  <a:srgbClr val="FF8040"/>
                </a:solidFill>
                <a:highlight>
                  <a:srgbClr val="FFFFFF"/>
                </a:highlight>
              </a:rPr>
              <a:t>=</a:t>
            </a:r>
            <a:r>
              <a:rPr lang="en-US" sz="1200">
                <a:solidFill>
                  <a:srgbClr val="993300"/>
                </a:solidFill>
                <a:highlight>
                  <a:srgbClr val="FFFFFF"/>
                </a:highlight>
              </a:rPr>
              <a:t>"strict"</a:t>
            </a:r>
            <a:r>
              <a:rPr lang="en-US" sz="1200">
                <a:solidFill>
                  <a:srgbClr val="F5844C"/>
                </a:solidFill>
                <a:highlight>
                  <a:srgbClr val="FFFFFF"/>
                </a:highlight>
              </a:rPr>
              <a:t> dfdl:textNumberPattern</a:t>
            </a:r>
            <a:r>
              <a:rPr lang="en-US" sz="1200">
                <a:solidFill>
                  <a:srgbClr val="FF8040"/>
                </a:solidFill>
                <a:highlight>
                  <a:srgbClr val="FFFFFF"/>
                </a:highlight>
              </a:rPr>
              <a:t>=</a:t>
            </a:r>
            <a:r>
              <a:rPr lang="en-US" sz="1200">
                <a:solidFill>
                  <a:srgbClr val="993300"/>
                </a:solidFill>
                <a:highlight>
                  <a:srgbClr val="FFFFFF"/>
                </a:highlight>
              </a:rPr>
              <a:t>"##"</a:t>
            </a:r>
            <a:r>
              <a:rPr lang="en-US" sz="1200">
                <a:solidFill>
                  <a:srgbClr val="F5844C"/>
                </a:solidFill>
                <a:highlight>
                  <a:srgbClr val="FFFFFF"/>
                </a:highlight>
              </a:rPr>
              <a:t> </a:t>
            </a:r>
            <a:r>
              <a:rPr lang="en-US" sz="1200">
                <a:solidFill>
                  <a:srgbClr val="000096"/>
                </a:solidFill>
                <a:highlight>
                  <a:srgbClr val="FFFFFF"/>
                </a:highlight>
              </a:rPr>
              <a:t>/&gt;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&lt;xs:element</a:t>
            </a:r>
            <a:r>
              <a:rPr lang="en-US" sz="1200">
                <a:solidFill>
                  <a:srgbClr val="F5844C"/>
                </a:solidFill>
                <a:highlight>
                  <a:srgbClr val="FFFFFF"/>
                </a:highlight>
              </a:rPr>
              <a:t> name</a:t>
            </a:r>
            <a:r>
              <a:rPr lang="en-US" sz="1200">
                <a:solidFill>
                  <a:srgbClr val="FF8040"/>
                </a:solidFill>
                <a:highlight>
                  <a:srgbClr val="FFFFFF"/>
                </a:highlight>
              </a:rPr>
              <a:t>=</a:t>
            </a:r>
            <a:r>
              <a:rPr lang="en-US" sz="1200">
                <a:solidFill>
                  <a:srgbClr val="993300"/>
                </a:solidFill>
                <a:highlight>
                  <a:srgbClr val="FFFFFF"/>
                </a:highlight>
              </a:rPr>
              <a:t>"TimeZoneZulu"</a:t>
            </a:r>
            <a:r>
              <a:rPr lang="en-US" sz="1200">
                <a:solidFill>
                  <a:srgbClr val="F5844C"/>
                </a:solidFill>
                <a:highlight>
                  <a:srgbClr val="FFFFFF"/>
                </a:highlight>
              </a:rPr>
              <a:t> type</a:t>
            </a:r>
            <a:r>
              <a:rPr lang="en-US" sz="1200">
                <a:solidFill>
                  <a:srgbClr val="FF8040"/>
                </a:solidFill>
                <a:highlight>
                  <a:srgbClr val="FFFFFF"/>
                </a:highlight>
              </a:rPr>
              <a:t>=</a:t>
            </a:r>
            <a:r>
              <a:rPr lang="en-US" sz="1200">
                <a:solidFill>
                  <a:srgbClr val="993300"/>
                </a:solidFill>
                <a:highlight>
                  <a:srgbClr val="FFFFFF"/>
                </a:highlight>
              </a:rPr>
              <a:t>"xs:string"</a:t>
            </a:r>
            <a:r>
              <a:rPr lang="en-US" sz="1200">
                <a:solidFill>
                  <a:srgbClr val="F5844C"/>
                </a:solidFill>
                <a:highlight>
                  <a:srgbClr val="FFFFFF"/>
                </a:highlight>
              </a:rPr>
              <a:t> dfdl:length</a:t>
            </a:r>
            <a:r>
              <a:rPr lang="en-US" sz="1200">
                <a:solidFill>
                  <a:srgbClr val="FF8040"/>
                </a:solidFill>
                <a:highlight>
                  <a:srgbClr val="FFFFFF"/>
                </a:highlight>
              </a:rPr>
              <a:t>=</a:t>
            </a:r>
            <a:r>
              <a:rPr lang="en-US" sz="1200">
                <a:solidFill>
                  <a:srgbClr val="993300"/>
                </a:solidFill>
                <a:highlight>
                  <a:srgbClr val="FFFFFF"/>
                </a:highlight>
              </a:rPr>
              <a:t>"1"</a:t>
            </a:r>
            <a:r>
              <a:rPr lang="en-US" sz="1200">
                <a:solidFill>
                  <a:srgbClr val="F5844C"/>
                </a:solidFill>
                <a:highlight>
                  <a:srgbClr val="FFFFFF"/>
                </a:highlight>
              </a:rPr>
              <a:t> dfdl:lengthKind</a:t>
            </a:r>
            <a:r>
              <a:rPr lang="en-US" sz="1200">
                <a:solidFill>
                  <a:srgbClr val="FF8040"/>
                </a:solidFill>
                <a:highlight>
                  <a:srgbClr val="FFFFFF"/>
                </a:highlight>
              </a:rPr>
              <a:t>=</a:t>
            </a:r>
            <a:r>
              <a:rPr lang="en-US" sz="1200">
                <a:solidFill>
                  <a:srgbClr val="993300"/>
                </a:solidFill>
                <a:highlight>
                  <a:srgbClr val="FFFFFF"/>
                </a:highlight>
              </a:rPr>
              <a:t>"explicit"</a:t>
            </a:r>
            <a:r>
              <a:rPr lang="en-US" sz="1200">
                <a:solidFill>
                  <a:srgbClr val="F5844C"/>
                </a:solidFill>
                <a:highlight>
                  <a:srgbClr val="FFFFFF"/>
                </a:highlight>
              </a:rPr>
              <a:t> </a:t>
            </a:r>
            <a:r>
              <a:rPr lang="en-US" sz="1200">
                <a:solidFill>
                  <a:srgbClr val="000096"/>
                </a:solidFill>
                <a:highlight>
                  <a:srgbClr val="FFFFFF"/>
                </a:highlight>
              </a:rPr>
              <a:t>/&gt;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&lt;/xs:sequence&gt;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&lt;/xs:complexType&gt;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&lt;/xs:element&gt;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&lt;xs:element</a:t>
            </a:r>
            <a:r>
              <a:rPr lang="en-US" sz="1200">
                <a:solidFill>
                  <a:srgbClr val="F5844C"/>
                </a:solidFill>
                <a:highlight>
                  <a:srgbClr val="FFFFFF"/>
                </a:highlight>
              </a:rPr>
              <a:t> name</a:t>
            </a:r>
            <a:r>
              <a:rPr lang="en-US" sz="1200">
                <a:solidFill>
                  <a:srgbClr val="FF8040"/>
                </a:solidFill>
                <a:highlight>
                  <a:srgbClr val="FFFFFF"/>
                </a:highlight>
              </a:rPr>
              <a:t>=</a:t>
            </a:r>
            <a:r>
              <a:rPr lang="en-US" sz="1200">
                <a:solidFill>
                  <a:srgbClr val="993300"/>
                </a:solidFill>
                <a:highlight>
                  <a:srgbClr val="FFFFFF"/>
                </a:highlight>
              </a:rPr>
              <a:t>"MonthName"</a:t>
            </a:r>
            <a:r>
              <a:rPr lang="en-US" sz="1200">
                <a:solidFill>
                  <a:srgbClr val="F5844C"/>
                </a:solidFill>
                <a:highlight>
                  <a:srgbClr val="FFFFFF"/>
                </a:highlight>
              </a:rPr>
              <a:t> type</a:t>
            </a:r>
            <a:r>
              <a:rPr lang="en-US" sz="1200">
                <a:solidFill>
                  <a:srgbClr val="FF8040"/>
                </a:solidFill>
                <a:highlight>
                  <a:srgbClr val="FFFFFF"/>
                </a:highlight>
              </a:rPr>
              <a:t>=</a:t>
            </a:r>
            <a:r>
              <a:rPr lang="en-US" sz="1200">
                <a:solidFill>
                  <a:srgbClr val="993300"/>
                </a:solidFill>
                <a:highlight>
                  <a:srgbClr val="FFFFFF"/>
                </a:highlight>
              </a:rPr>
              <a:t>"xs:string"</a:t>
            </a:r>
            <a:r>
              <a:rPr lang="en-US" sz="1200">
                <a:solidFill>
                  <a:srgbClr val="F5844C"/>
                </a:solidFill>
                <a:highlight>
                  <a:srgbClr val="FFFFFF"/>
                </a:highlight>
              </a:rPr>
              <a:t> dfdl:length</a:t>
            </a:r>
            <a:r>
              <a:rPr lang="en-US" sz="1200">
                <a:solidFill>
                  <a:srgbClr val="FF8040"/>
                </a:solidFill>
                <a:highlight>
                  <a:srgbClr val="FFFFFF"/>
                </a:highlight>
              </a:rPr>
              <a:t>=</a:t>
            </a:r>
            <a:r>
              <a:rPr lang="en-US" sz="1200">
                <a:solidFill>
                  <a:srgbClr val="993300"/>
                </a:solidFill>
                <a:highlight>
                  <a:srgbClr val="FFFFFF"/>
                </a:highlight>
              </a:rPr>
              <a:t>"3"</a:t>
            </a:r>
            <a:r>
              <a:rPr lang="en-US" sz="1200">
                <a:solidFill>
                  <a:srgbClr val="F5844C"/>
                </a:solidFill>
                <a:highlight>
                  <a:srgbClr val="FFFFFF"/>
                </a:highlight>
              </a:rPr>
              <a:t> dfdl:lengthKind</a:t>
            </a:r>
            <a:r>
              <a:rPr lang="en-US" sz="1200">
                <a:solidFill>
                  <a:srgbClr val="FF8040"/>
                </a:solidFill>
                <a:highlight>
                  <a:srgbClr val="FFFFFF"/>
                </a:highlight>
              </a:rPr>
              <a:t>=</a:t>
            </a:r>
            <a:r>
              <a:rPr lang="en-US" sz="1200">
                <a:solidFill>
                  <a:srgbClr val="993300"/>
                </a:solidFill>
                <a:highlight>
                  <a:srgbClr val="FFFFFF"/>
                </a:highlight>
              </a:rPr>
              <a:t>"explicit"</a:t>
            </a:r>
            <a:r>
              <a:rPr lang="en-US" sz="1200">
                <a:solidFill>
                  <a:srgbClr val="F5844C"/>
                </a:solidFill>
                <a:highlight>
                  <a:srgbClr val="FFFFFF"/>
                </a:highlight>
              </a:rPr>
              <a:t> </a:t>
            </a:r>
            <a:r>
              <a:rPr lang="en-US" sz="1200">
                <a:solidFill>
                  <a:srgbClr val="000096"/>
                </a:solidFill>
                <a:highlight>
                  <a:srgbClr val="FFFFFF"/>
                </a:highlight>
              </a:rPr>
              <a:t>/&gt;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&lt;/xs:choice&gt;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&lt;/xs:complexType&gt;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&lt;/xs:element&gt;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&lt;xs:element</a:t>
            </a:r>
            <a:r>
              <a:rPr lang="en-US" sz="1200">
                <a:solidFill>
                  <a:srgbClr val="F5844C"/>
                </a:solidFill>
                <a:highlight>
                  <a:srgbClr val="FFFFFF"/>
                </a:highlight>
              </a:rPr>
              <a:t> name</a:t>
            </a:r>
            <a:r>
              <a:rPr lang="en-US" sz="1200">
                <a:solidFill>
                  <a:srgbClr val="FF8040"/>
                </a:solidFill>
                <a:highlight>
                  <a:srgbClr val="FFFFFF"/>
                </a:highlight>
              </a:rPr>
              <a:t>=</a:t>
            </a:r>
            <a:r>
              <a:rPr lang="en-US" sz="1200">
                <a:solidFill>
                  <a:srgbClr val="993300"/>
                </a:solidFill>
                <a:highlight>
                  <a:srgbClr val="FFFFFF"/>
                </a:highlight>
              </a:rPr>
              <a:t>"note"</a:t>
            </a:r>
            <a:r>
              <a:rPr lang="en-US" sz="1200">
                <a:solidFill>
                  <a:srgbClr val="F5844C"/>
                </a:solidFill>
                <a:highlight>
                  <a:srgbClr val="FFFFFF"/>
                </a:highlight>
              </a:rPr>
              <a:t> type</a:t>
            </a:r>
            <a:r>
              <a:rPr lang="en-US" sz="1200">
                <a:solidFill>
                  <a:srgbClr val="FF8040"/>
                </a:solidFill>
                <a:highlight>
                  <a:srgbClr val="FFFFFF"/>
                </a:highlight>
              </a:rPr>
              <a:t>=</a:t>
            </a:r>
            <a:r>
              <a:rPr lang="en-US" sz="1200">
                <a:solidFill>
                  <a:srgbClr val="993300"/>
                </a:solidFill>
                <a:highlight>
                  <a:srgbClr val="FFFFFF"/>
                </a:highlight>
              </a:rPr>
              <a:t>"xs:string"</a:t>
            </a:r>
            <a:r>
              <a:rPr lang="en-US" sz="1200">
                <a:solidFill>
                  <a:srgbClr val="F5844C"/>
                </a:solidFill>
                <a:highlight>
                  <a:srgbClr val="FFFFFF"/>
                </a:highlight>
              </a:rPr>
              <a:t> </a:t>
            </a:r>
            <a:r>
              <a:rPr lang="en-US" sz="1200">
                <a:solidFill>
                  <a:srgbClr val="000096"/>
                </a:solidFill>
                <a:highlight>
                  <a:srgbClr val="FFFFFF"/>
                </a:highlight>
              </a:rPr>
              <a:t>/&gt;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&lt;/xs:sequence&gt;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&lt;/xs:complexType&gt;</a:t>
            </a:r>
            <a:br>
              <a:rPr lang="en-US" sz="1200">
                <a:solidFill>
                  <a:srgbClr val="000000"/>
                </a:solidFill>
                <a:highlight>
                  <a:srgbClr val="FFFFFF"/>
                </a:highlight>
              </a:rPr>
            </a:br>
            <a:r>
              <a:rPr lang="en-US" sz="1200">
                <a:solidFill>
                  <a:srgbClr val="003296"/>
                </a:solidFill>
                <a:highlight>
                  <a:srgbClr val="FFFFFF"/>
                </a:highlight>
              </a:rPr>
              <a:t>&lt;/xs:element&gt;</a:t>
            </a:r>
          </a:p>
        </p:txBody>
      </p:sp>
      <p:sp>
        <p:nvSpPr>
          <p:cNvPr id="6" name="Rectangle 5">
            <a:extLst>
              <a:ext uri="{FF2B5EF4-FFF2-40B4-BE49-F238E27FC236}">
                <a16:creationId xmlns:a16="http://schemas.microsoft.com/office/drawing/2014/main" id="{33A79F72-F497-4B35-85DC-FD642FD2065C}"/>
              </a:ext>
            </a:extLst>
          </p:cNvPr>
          <p:cNvSpPr/>
          <p:nvPr/>
        </p:nvSpPr>
        <p:spPr>
          <a:xfrm>
            <a:off x="6795911" y="3183467"/>
            <a:ext cx="4323645" cy="239059"/>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Speech Bubble: Rectangle 7">
            <a:extLst>
              <a:ext uri="{FF2B5EF4-FFF2-40B4-BE49-F238E27FC236}">
                <a16:creationId xmlns:a16="http://schemas.microsoft.com/office/drawing/2014/main" id="{07773D3F-B7B0-4803-8C22-EB091CCB1F09}"/>
              </a:ext>
            </a:extLst>
          </p:cNvPr>
          <p:cNvSpPr/>
          <p:nvPr/>
        </p:nvSpPr>
        <p:spPr>
          <a:xfrm>
            <a:off x="6795911" y="266007"/>
            <a:ext cx="4692278" cy="1645920"/>
          </a:xfrm>
          <a:prstGeom prst="wedgeRectCallout">
            <a:avLst>
              <a:gd name="adj1" fmla="val -32171"/>
              <a:gd name="adj2" fmla="val 122096"/>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Hey Daffodil, the pattern specified by textNumberPattern must be strictly enforced.</a:t>
            </a:r>
          </a:p>
          <a:p>
            <a:pPr algn="ctr"/>
            <a:endParaRPr lang="en-US"/>
          </a:p>
        </p:txBody>
      </p:sp>
    </p:spTree>
    <p:extLst>
      <p:ext uri="{BB962C8B-B14F-4D97-AF65-F5344CB8AC3E}">
        <p14:creationId xmlns:p14="http://schemas.microsoft.com/office/powerpoint/2010/main" val="169027399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761D36-4092-4319-85E5-74A02AB5E6BC}"/>
              </a:ext>
            </a:extLst>
          </p:cNvPr>
          <p:cNvSpPr>
            <a:spLocks noGrp="1"/>
          </p:cNvSpPr>
          <p:nvPr>
            <p:ph type="title"/>
          </p:nvPr>
        </p:nvSpPr>
        <p:spPr/>
        <p:txBody>
          <a:bodyPr/>
          <a:lstStyle/>
          <a:p>
            <a:r>
              <a:rPr lang="en-US"/>
              <a:t>No hidden group means no complicated outputValueCalc expression</a:t>
            </a:r>
          </a:p>
        </p:txBody>
      </p:sp>
      <p:sp>
        <p:nvSpPr>
          <p:cNvPr id="5" name="Rectangle 4">
            <a:extLst>
              <a:ext uri="{FF2B5EF4-FFF2-40B4-BE49-F238E27FC236}">
                <a16:creationId xmlns:a16="http://schemas.microsoft.com/office/drawing/2014/main" id="{69D00B6B-A9DC-4305-AF1A-D6E34CF8E6D5}"/>
              </a:ext>
            </a:extLst>
          </p:cNvPr>
          <p:cNvSpPr/>
          <p:nvPr/>
        </p:nvSpPr>
        <p:spPr>
          <a:xfrm>
            <a:off x="826576" y="1443841"/>
            <a:ext cx="10538848" cy="3970318"/>
          </a:xfrm>
          <a:prstGeom prst="rect">
            <a:avLst/>
          </a:prstGeom>
          <a:ln>
            <a:solidFill>
              <a:schemeClr val="tx1"/>
            </a:solidFill>
          </a:ln>
        </p:spPr>
        <p:txBody>
          <a:bodyPr wrap="square">
            <a:spAutoFit/>
          </a:bodyPr>
          <a:lstStyle/>
          <a:p>
            <a:r>
              <a:rPr lang="en-US">
                <a:solidFill>
                  <a:srgbClr val="003296"/>
                </a:solidFill>
                <a:highlight>
                  <a:srgbClr val="FFFFFF"/>
                </a:highlight>
              </a:rPr>
              <a:t>&lt;xs:element</a:t>
            </a:r>
            <a:r>
              <a:rPr lang="en-US">
                <a:solidFill>
                  <a:srgbClr val="F5844C"/>
                </a:solidFill>
                <a:highlight>
                  <a:srgbClr val="FFFFFF"/>
                </a:highlight>
              </a:rPr>
              <a:t> name</a:t>
            </a:r>
            <a:r>
              <a:rPr lang="en-US">
                <a:solidFill>
                  <a:srgbClr val="FF8040"/>
                </a:solidFill>
                <a:highlight>
                  <a:srgbClr val="FFFFFF"/>
                </a:highlight>
              </a:rPr>
              <a:t>=</a:t>
            </a:r>
            <a:r>
              <a:rPr lang="en-US">
                <a:solidFill>
                  <a:srgbClr val="993300"/>
                </a:solidFill>
                <a:highlight>
                  <a:srgbClr val="FFFFFF"/>
                </a:highlight>
              </a:rPr>
              <a:t>"Radio-Frequency"</a:t>
            </a:r>
            <a:r>
              <a:rPr lang="en-US">
                <a:solidFill>
                  <a:srgbClr val="000096"/>
                </a:solidFill>
                <a:highlight>
                  <a:srgbClr val="FFFFFF"/>
                </a:highlight>
              </a:rPr>
              <a:t>&gt;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&lt;xs:complexType&gt;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&lt;xs:sequence&gt;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&lt;xs:element</a:t>
            </a:r>
            <a:r>
              <a:rPr lang="en-US">
                <a:solidFill>
                  <a:srgbClr val="F5844C"/>
                </a:solidFill>
                <a:highlight>
                  <a:srgbClr val="FFFFFF"/>
                </a:highlight>
              </a:rPr>
              <a:t> name</a:t>
            </a:r>
            <a:r>
              <a:rPr lang="en-US">
                <a:solidFill>
                  <a:srgbClr val="FF8040"/>
                </a:solidFill>
                <a:highlight>
                  <a:srgbClr val="FFFFFF"/>
                </a:highlight>
              </a:rPr>
              <a:t>=</a:t>
            </a:r>
            <a:r>
              <a:rPr lang="en-US">
                <a:solidFill>
                  <a:srgbClr val="993300"/>
                </a:solidFill>
                <a:highlight>
                  <a:srgbClr val="FFFFFF"/>
                </a:highlight>
              </a:rPr>
              <a:t>"value"</a:t>
            </a:r>
            <a:r>
              <a:rPr lang="en-US">
                <a:solidFill>
                  <a:srgbClr val="F5844C"/>
                </a:solidFill>
                <a:highlight>
                  <a:srgbClr val="FFFFFF"/>
                </a:highlight>
              </a:rPr>
              <a:t> type</a:t>
            </a:r>
            <a:r>
              <a:rPr lang="en-US">
                <a:solidFill>
                  <a:srgbClr val="FF8040"/>
                </a:solidFill>
                <a:highlight>
                  <a:srgbClr val="FFFFFF"/>
                </a:highlight>
              </a:rPr>
              <a:t>=</a:t>
            </a:r>
            <a:r>
              <a:rPr lang="en-US">
                <a:solidFill>
                  <a:srgbClr val="993300"/>
                </a:solidFill>
                <a:highlight>
                  <a:srgbClr val="FFFFFF"/>
                </a:highlight>
              </a:rPr>
              <a:t>"unsignedint8"</a:t>
            </a:r>
            <a:r>
              <a:rPr lang="en-US">
                <a:solidFill>
                  <a:srgbClr val="F5844C"/>
                </a:solidFill>
                <a:highlight>
                  <a:srgbClr val="FFFFFF"/>
                </a:highlight>
              </a:rPr>
              <a:t> </a:t>
            </a:r>
            <a:r>
              <a:rPr lang="en-US">
                <a:solidFill>
                  <a:srgbClr val="000096"/>
                </a:solidFill>
                <a:highlight>
                  <a:srgbClr val="FFFFFF"/>
                </a:highlight>
              </a:rPr>
              <a:t>/&gt;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&lt;xs:element</a:t>
            </a:r>
            <a:r>
              <a:rPr lang="en-US">
                <a:solidFill>
                  <a:srgbClr val="F5844C"/>
                </a:solidFill>
                <a:highlight>
                  <a:srgbClr val="FFFFFF"/>
                </a:highlight>
              </a:rPr>
              <a:t> name</a:t>
            </a:r>
            <a:r>
              <a:rPr lang="en-US">
                <a:solidFill>
                  <a:srgbClr val="FF8040"/>
                </a:solidFill>
                <a:highlight>
                  <a:srgbClr val="FFFFFF"/>
                </a:highlight>
              </a:rPr>
              <a:t>=</a:t>
            </a:r>
            <a:r>
              <a:rPr lang="en-US">
                <a:solidFill>
                  <a:srgbClr val="993300"/>
                </a:solidFill>
                <a:highlight>
                  <a:srgbClr val="FFFFFF"/>
                </a:highlight>
              </a:rPr>
              <a:t>"symbolic-value"</a:t>
            </a:r>
            <a:r>
              <a:rPr lang="en-US">
                <a:solidFill>
                  <a:srgbClr val="F5844C"/>
                </a:solidFill>
                <a:highlight>
                  <a:srgbClr val="FFFFFF"/>
                </a:highlight>
              </a:rPr>
              <a:t> type</a:t>
            </a:r>
            <a:r>
              <a:rPr lang="en-US">
                <a:solidFill>
                  <a:srgbClr val="FF8040"/>
                </a:solidFill>
                <a:highlight>
                  <a:srgbClr val="FFFFFF"/>
                </a:highlight>
              </a:rPr>
              <a:t>=</a:t>
            </a:r>
            <a:r>
              <a:rPr lang="en-US">
                <a:solidFill>
                  <a:srgbClr val="993300"/>
                </a:solidFill>
                <a:highlight>
                  <a:srgbClr val="FFFFFF"/>
                </a:highlight>
              </a:rPr>
              <a:t>"xs:string"</a:t>
            </a:r>
            <a:r>
              <a:rPr lang="en-US">
                <a:solidFill>
                  <a:srgbClr val="F5844C"/>
                </a:solidFill>
                <a:highlight>
                  <a:srgbClr val="FFFFFF"/>
                </a:highlight>
              </a:rPr>
              <a:t> dfdl:inputValueCalc</a:t>
            </a:r>
            <a:r>
              <a:rPr lang="en-US">
                <a:solidFill>
                  <a:srgbClr val="FF8040"/>
                </a:solidFill>
                <a:highlight>
                  <a:srgbClr val="FFFFFF"/>
                </a:highlight>
              </a:rPr>
              <a:t>=</a:t>
            </a:r>
            <a:r>
              <a:rPr lang="en-US">
                <a:solidFill>
                  <a:srgbClr val="993300"/>
                </a:solidFill>
                <a:highlight>
                  <a:srgbClr val="FFFFFF"/>
                </a:highlight>
              </a:rPr>
              <a:t>'{</a:t>
            </a:r>
            <a:br>
              <a:rPr lang="en-US">
                <a:solidFill>
                  <a:srgbClr val="000000"/>
                </a:solidFill>
                <a:highlight>
                  <a:srgbClr val="FFFFFF"/>
                </a:highlight>
              </a:rPr>
            </a:br>
            <a:r>
              <a:rPr lang="en-US">
                <a:solidFill>
                  <a:srgbClr val="993300"/>
                </a:solidFill>
                <a:highlight>
                  <a:srgbClr val="FFFFFF"/>
                </a:highlight>
              </a:rPr>
              <a:t>                if (../value eq 0) then "None"</a:t>
            </a:r>
            <a:br>
              <a:rPr lang="en-US">
                <a:solidFill>
                  <a:srgbClr val="000000"/>
                </a:solidFill>
                <a:highlight>
                  <a:srgbClr val="FFFFFF"/>
                </a:highlight>
              </a:rPr>
            </a:br>
            <a:r>
              <a:rPr lang="en-US">
                <a:solidFill>
                  <a:srgbClr val="993300"/>
                </a:solidFill>
                <a:highlight>
                  <a:srgbClr val="FFFFFF"/>
                </a:highlight>
              </a:rPr>
              <a:t>                else if ((../value ge 1) and (../value le 100)) then fn:floor(200 + (0.05 * (../value * 10))) div 10</a:t>
            </a:r>
            <a:br>
              <a:rPr lang="en-US">
                <a:solidFill>
                  <a:srgbClr val="000000"/>
                </a:solidFill>
                <a:highlight>
                  <a:srgbClr val="FFFFFF"/>
                </a:highlight>
              </a:rPr>
            </a:br>
            <a:r>
              <a:rPr lang="en-US">
                <a:solidFill>
                  <a:srgbClr val="993300"/>
                </a:solidFill>
                <a:highlight>
                  <a:srgbClr val="FFFFFF"/>
                </a:highlight>
              </a:rPr>
              <a:t>                else if ((../value ge 101) and (../value le 200)) then "Illegal"</a:t>
            </a:r>
            <a:br>
              <a:rPr lang="en-US">
                <a:solidFill>
                  <a:srgbClr val="000000"/>
                </a:solidFill>
                <a:highlight>
                  <a:srgbClr val="FFFFFF"/>
                </a:highlight>
              </a:rPr>
            </a:br>
            <a:r>
              <a:rPr lang="en-US">
                <a:solidFill>
                  <a:srgbClr val="993300"/>
                </a:solidFill>
                <a:highlight>
                  <a:srgbClr val="FFFFFF"/>
                </a:highlight>
              </a:rPr>
              <a:t>                else if ((../value ge 201) and (../value le 300)) then fn:concat("Channel ", (../value - 50), " (Group A)")</a:t>
            </a:r>
            <a:br>
              <a:rPr lang="en-US">
                <a:solidFill>
                  <a:srgbClr val="000000"/>
                </a:solidFill>
                <a:highlight>
                  <a:srgbClr val="FFFFFF"/>
                </a:highlight>
              </a:rPr>
            </a:br>
            <a:r>
              <a:rPr lang="en-US">
                <a:solidFill>
                  <a:srgbClr val="993300"/>
                </a:solidFill>
                <a:highlight>
                  <a:srgbClr val="FFFFFF"/>
                </a:highlight>
              </a:rPr>
              <a:t>                else if ((../value ge 301) and (../value le 400)) then fn:concat("Channel ", (../value - 50), " (Group B)")</a:t>
            </a:r>
            <a:br>
              <a:rPr lang="en-US">
                <a:solidFill>
                  <a:srgbClr val="000000"/>
                </a:solidFill>
                <a:highlight>
                  <a:srgbClr val="FFFFFF"/>
                </a:highlight>
              </a:rPr>
            </a:br>
            <a:r>
              <a:rPr lang="en-US">
                <a:solidFill>
                  <a:srgbClr val="993300"/>
                </a:solidFill>
                <a:highlight>
                  <a:srgbClr val="FFFFFF"/>
                </a:highlight>
              </a:rPr>
              <a:t>                }'</a:t>
            </a:r>
            <a:r>
              <a:rPr lang="en-US">
                <a:solidFill>
                  <a:srgbClr val="F5844C"/>
                </a:solidFill>
                <a:highlight>
                  <a:srgbClr val="FFFFFF"/>
                </a:highlight>
              </a:rPr>
              <a:t> </a:t>
            </a:r>
            <a:r>
              <a:rPr lang="en-US">
                <a:solidFill>
                  <a:srgbClr val="000096"/>
                </a:solidFill>
                <a:highlight>
                  <a:srgbClr val="FFFFFF"/>
                </a:highlight>
              </a:rPr>
              <a:t>/&gt;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&lt;/xs:sequence&gt;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&lt;/xs:complexType&gt;</a:t>
            </a:r>
            <a:br>
              <a:rPr lang="en-US">
                <a:solidFill>
                  <a:srgbClr val="000000"/>
                </a:solidFill>
                <a:highlight>
                  <a:srgbClr val="FFFFFF"/>
                </a:highlight>
              </a:rPr>
            </a:br>
            <a:r>
              <a:rPr lang="en-US">
                <a:solidFill>
                  <a:srgbClr val="003296"/>
                </a:solidFill>
                <a:highlight>
                  <a:srgbClr val="FFFFFF"/>
                </a:highlight>
              </a:rPr>
              <a:t>&lt;/xs:element&gt;</a:t>
            </a:r>
          </a:p>
        </p:txBody>
      </p:sp>
      <p:sp>
        <p:nvSpPr>
          <p:cNvPr id="6" name="Rectangle 5">
            <a:extLst>
              <a:ext uri="{FF2B5EF4-FFF2-40B4-BE49-F238E27FC236}">
                <a16:creationId xmlns:a16="http://schemas.microsoft.com/office/drawing/2014/main" id="{D9A4CB68-1929-4C5F-A3FB-A0F016A69120}"/>
              </a:ext>
            </a:extLst>
          </p:cNvPr>
          <p:cNvSpPr/>
          <p:nvPr/>
        </p:nvSpPr>
        <p:spPr>
          <a:xfrm>
            <a:off x="732044" y="5958964"/>
            <a:ext cx="1286359" cy="338975"/>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360</a:t>
            </a:r>
          </a:p>
        </p:txBody>
      </p:sp>
      <p:sp>
        <p:nvSpPr>
          <p:cNvPr id="7" name="TextBox 6">
            <a:extLst>
              <a:ext uri="{FF2B5EF4-FFF2-40B4-BE49-F238E27FC236}">
                <a16:creationId xmlns:a16="http://schemas.microsoft.com/office/drawing/2014/main" id="{40010492-1F8B-4263-9BE3-D0F2B8462855}"/>
              </a:ext>
            </a:extLst>
          </p:cNvPr>
          <p:cNvSpPr txBox="1"/>
          <p:nvPr/>
        </p:nvSpPr>
        <p:spPr>
          <a:xfrm>
            <a:off x="1035226" y="5589632"/>
            <a:ext cx="679994" cy="369332"/>
          </a:xfrm>
          <a:prstGeom prst="rect">
            <a:avLst/>
          </a:prstGeom>
          <a:noFill/>
        </p:spPr>
        <p:txBody>
          <a:bodyPr wrap="none" rtlCol="0">
            <a:spAutoFit/>
          </a:bodyPr>
          <a:lstStyle/>
          <a:p>
            <a:r>
              <a:rPr lang="en-US"/>
              <a:t>input</a:t>
            </a:r>
          </a:p>
        </p:txBody>
      </p:sp>
      <p:sp>
        <p:nvSpPr>
          <p:cNvPr id="8" name="Arrow: Right 7">
            <a:extLst>
              <a:ext uri="{FF2B5EF4-FFF2-40B4-BE49-F238E27FC236}">
                <a16:creationId xmlns:a16="http://schemas.microsoft.com/office/drawing/2014/main" id="{2252AE7A-1A83-4541-9D71-CFC705429233}"/>
              </a:ext>
            </a:extLst>
          </p:cNvPr>
          <p:cNvSpPr/>
          <p:nvPr/>
        </p:nvSpPr>
        <p:spPr>
          <a:xfrm>
            <a:off x="2321585" y="5861813"/>
            <a:ext cx="759417" cy="53327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3E5A95FF-88F8-4B5B-9345-A6DBC4BA5FA6}"/>
              </a:ext>
            </a:extLst>
          </p:cNvPr>
          <p:cNvSpPr/>
          <p:nvPr/>
        </p:nvSpPr>
        <p:spPr>
          <a:xfrm>
            <a:off x="3384184" y="5774298"/>
            <a:ext cx="1286359" cy="71794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a:t>DFDL</a:t>
            </a:r>
          </a:p>
        </p:txBody>
      </p:sp>
      <p:sp>
        <p:nvSpPr>
          <p:cNvPr id="10" name="Arrow: Right 9">
            <a:extLst>
              <a:ext uri="{FF2B5EF4-FFF2-40B4-BE49-F238E27FC236}">
                <a16:creationId xmlns:a16="http://schemas.microsoft.com/office/drawing/2014/main" id="{FC81599F-04F6-421D-A159-E0F5C4E50E14}"/>
              </a:ext>
            </a:extLst>
          </p:cNvPr>
          <p:cNvSpPr/>
          <p:nvPr/>
        </p:nvSpPr>
        <p:spPr>
          <a:xfrm>
            <a:off x="5062491" y="5861813"/>
            <a:ext cx="759417" cy="53327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6E6D308D-3A19-49E2-804C-B9DCDD3AF69C}"/>
              </a:ext>
            </a:extLst>
          </p:cNvPr>
          <p:cNvSpPr/>
          <p:nvPr/>
        </p:nvSpPr>
        <p:spPr>
          <a:xfrm>
            <a:off x="5991500" y="5528286"/>
            <a:ext cx="5861669" cy="1200329"/>
          </a:xfrm>
          <a:prstGeom prst="rect">
            <a:avLst/>
          </a:prstGeom>
        </p:spPr>
        <p:txBody>
          <a:bodyPr wrap="none">
            <a:spAutoFit/>
          </a:bodyPr>
          <a:lstStyle/>
          <a:p>
            <a:r>
              <a:rPr lang="en-US">
                <a:solidFill>
                  <a:srgbClr val="000096"/>
                </a:solidFill>
                <a:highlight>
                  <a:srgbClr val="FFFFFF"/>
                </a:highlight>
              </a:rPr>
              <a:t>&lt;radio-frequency&gt;</a:t>
            </a:r>
            <a:br>
              <a:rPr lang="en-US">
                <a:solidFill>
                  <a:srgbClr val="000000"/>
                </a:solidFill>
                <a:highlight>
                  <a:srgbClr val="FFFFFF"/>
                </a:highlight>
              </a:rPr>
            </a:br>
            <a:r>
              <a:rPr lang="en-US">
                <a:solidFill>
                  <a:srgbClr val="000000"/>
                </a:solidFill>
                <a:highlight>
                  <a:srgbClr val="FFFFFF"/>
                </a:highlight>
              </a:rPr>
              <a:t>    </a:t>
            </a:r>
            <a:r>
              <a:rPr lang="en-US">
                <a:solidFill>
                  <a:srgbClr val="000096"/>
                </a:solidFill>
                <a:highlight>
                  <a:srgbClr val="FFFFFF"/>
                </a:highlight>
              </a:rPr>
              <a:t>&lt;value&gt;</a:t>
            </a:r>
            <a:r>
              <a:rPr lang="en-US">
                <a:solidFill>
                  <a:srgbClr val="000000"/>
                </a:solidFill>
                <a:highlight>
                  <a:srgbClr val="FFFFFF"/>
                </a:highlight>
              </a:rPr>
              <a:t>360</a:t>
            </a:r>
            <a:r>
              <a:rPr lang="en-US">
                <a:solidFill>
                  <a:srgbClr val="000096"/>
                </a:solidFill>
                <a:highlight>
                  <a:srgbClr val="FFFFFF"/>
                </a:highlight>
              </a:rPr>
              <a:t>&lt;/value&gt;</a:t>
            </a:r>
            <a:br>
              <a:rPr lang="en-US">
                <a:solidFill>
                  <a:srgbClr val="000000"/>
                </a:solidFill>
                <a:highlight>
                  <a:srgbClr val="FFFFFF"/>
                </a:highlight>
              </a:rPr>
            </a:br>
            <a:r>
              <a:rPr lang="en-US">
                <a:solidFill>
                  <a:srgbClr val="000000"/>
                </a:solidFill>
                <a:highlight>
                  <a:srgbClr val="FFFFFF"/>
                </a:highlight>
              </a:rPr>
              <a:t>    </a:t>
            </a:r>
            <a:r>
              <a:rPr lang="en-US">
                <a:solidFill>
                  <a:srgbClr val="000096"/>
                </a:solidFill>
                <a:highlight>
                  <a:srgbClr val="FFFFFF"/>
                </a:highlight>
              </a:rPr>
              <a:t>&lt;symbolic-value&gt;</a:t>
            </a:r>
            <a:r>
              <a:rPr lang="en-US">
                <a:solidFill>
                  <a:srgbClr val="000000"/>
                </a:solidFill>
                <a:highlight>
                  <a:srgbClr val="FFFFFF"/>
                </a:highlight>
              </a:rPr>
              <a:t>Channel 310 (Group B)</a:t>
            </a:r>
            <a:r>
              <a:rPr lang="en-US">
                <a:solidFill>
                  <a:srgbClr val="000096"/>
                </a:solidFill>
                <a:highlight>
                  <a:srgbClr val="FFFFFF"/>
                </a:highlight>
              </a:rPr>
              <a:t>&lt;/symbolic-value&gt;</a:t>
            </a:r>
            <a:br>
              <a:rPr lang="en-US">
                <a:solidFill>
                  <a:srgbClr val="000000"/>
                </a:solidFill>
                <a:highlight>
                  <a:srgbClr val="FFFFFF"/>
                </a:highlight>
              </a:rPr>
            </a:br>
            <a:r>
              <a:rPr lang="en-US">
                <a:solidFill>
                  <a:srgbClr val="000096"/>
                </a:solidFill>
                <a:highlight>
                  <a:srgbClr val="FFFFFF"/>
                </a:highlight>
              </a:rPr>
              <a:t>&lt;/radio-frequency&gt;</a:t>
            </a:r>
          </a:p>
        </p:txBody>
      </p:sp>
    </p:spTree>
    <p:extLst>
      <p:ext uri="{BB962C8B-B14F-4D97-AF65-F5344CB8AC3E}">
        <p14:creationId xmlns:p14="http://schemas.microsoft.com/office/powerpoint/2010/main" val="4068376455"/>
      </p:ext>
    </p:extLst>
  </p:cSld>
  <p:clrMapOvr>
    <a:masterClrMapping/>
  </p:clrMapOvr>
</p:sld>
</file>

<file path=ppt/slides/slide1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4804F4A8-8263-407B-A46B-DC64A88D0E40}"/>
              </a:ext>
            </a:extLst>
          </p:cNvPr>
          <p:cNvSpPr>
            <a:spLocks noGrp="1"/>
          </p:cNvSpPr>
          <p:nvPr>
            <p:ph type="ftr" sz="quarter" idx="11"/>
          </p:nvPr>
        </p:nvSpPr>
        <p:spPr/>
        <p:txBody>
          <a:bodyPr/>
          <a:lstStyle/>
          <a:p>
            <a:r>
              <a:rPr lang="en-US" altLang="en-US">
                <a:solidFill>
                  <a:schemeClr val="tx1">
                    <a:lumMod val="50000"/>
                    <a:lumOff val="50000"/>
                  </a:schemeClr>
                </a:solidFill>
                <a:latin typeface="Arial" pitchFamily="34" charset="0"/>
                <a:cs typeface="Arial" pitchFamily="34" charset="0"/>
              </a:rPr>
              <a:t>© 2019 The MITRE Corporation. All rights reserved.</a:t>
            </a:r>
            <a:endParaRPr lang="en-US">
              <a:solidFill>
                <a:schemeClr val="tx1">
                  <a:lumMod val="50000"/>
                  <a:lumOff val="50000"/>
                </a:schemeClr>
              </a:solidFill>
              <a:latin typeface="Arial" pitchFamily="34" charset="0"/>
              <a:cs typeface="Arial" pitchFamily="34" charset="0"/>
            </a:endParaRPr>
          </a:p>
        </p:txBody>
      </p:sp>
      <p:sp>
        <p:nvSpPr>
          <p:cNvPr id="5" name="Rectangle 4">
            <a:extLst>
              <a:ext uri="{FF2B5EF4-FFF2-40B4-BE49-F238E27FC236}">
                <a16:creationId xmlns:a16="http://schemas.microsoft.com/office/drawing/2014/main" id="{9B7FD62B-651F-40A9-9999-8B4CDDDD134C}"/>
              </a:ext>
            </a:extLst>
          </p:cNvPr>
          <p:cNvSpPr/>
          <p:nvPr/>
        </p:nvSpPr>
        <p:spPr>
          <a:xfrm>
            <a:off x="211367" y="1348763"/>
            <a:ext cx="11902265" cy="5447645"/>
          </a:xfrm>
          <a:prstGeom prst="rect">
            <a:avLst/>
          </a:prstGeom>
          <a:ln>
            <a:solidFill>
              <a:schemeClr val="tx1"/>
            </a:solidFill>
          </a:ln>
        </p:spPr>
        <p:txBody>
          <a:bodyPr wrap="square">
            <a:spAutoFit/>
          </a:bodyPr>
          <a:lstStyle/>
          <a:p>
            <a:r>
              <a:rPr lang="en-US" sz="1200">
                <a:solidFill>
                  <a:srgbClr val="003296"/>
                </a:solidFill>
                <a:highlight>
                  <a:srgbClr val="FFFFFF"/>
                </a:highlight>
              </a:rPr>
              <a:t>&lt;xs:element</a:t>
            </a:r>
            <a:r>
              <a:rPr lang="en-US" sz="1200">
                <a:solidFill>
                  <a:srgbClr val="F5844C"/>
                </a:solidFill>
                <a:highlight>
                  <a:srgbClr val="FFFFFF"/>
                </a:highlight>
              </a:rPr>
              <a:t> name</a:t>
            </a:r>
            <a:r>
              <a:rPr lang="en-US" sz="1200">
                <a:solidFill>
                  <a:srgbClr val="FF8040"/>
                </a:solidFill>
                <a:highlight>
                  <a:srgbClr val="FFFFFF"/>
                </a:highlight>
              </a:rPr>
              <a:t>=</a:t>
            </a:r>
            <a:r>
              <a:rPr lang="en-US" sz="1200">
                <a:solidFill>
                  <a:srgbClr val="993300"/>
                </a:solidFill>
                <a:highlight>
                  <a:srgbClr val="FFFFFF"/>
                </a:highlight>
              </a:rPr>
              <a:t>"input"</a:t>
            </a:r>
            <a:r>
              <a:rPr lang="en-US" sz="1200">
                <a:solidFill>
                  <a:srgbClr val="000096"/>
                </a:solidFill>
                <a:highlight>
                  <a:srgbClr val="FFFFFF"/>
                </a:highlight>
              </a:rPr>
              <a:t>&gt;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&lt;xs:complexType&gt;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&lt;xs:sequence</a:t>
            </a:r>
            <a:r>
              <a:rPr lang="en-US" sz="1200">
                <a:solidFill>
                  <a:srgbClr val="F5844C"/>
                </a:solidFill>
                <a:highlight>
                  <a:srgbClr val="FFFFFF"/>
                </a:highlight>
              </a:rPr>
              <a:t> dfdl:separator</a:t>
            </a:r>
            <a:r>
              <a:rPr lang="en-US" sz="1200">
                <a:solidFill>
                  <a:srgbClr val="FF8040"/>
                </a:solidFill>
                <a:highlight>
                  <a:srgbClr val="FFFFFF"/>
                </a:highlight>
              </a:rPr>
              <a:t>=</a:t>
            </a:r>
            <a:r>
              <a:rPr lang="en-US" sz="1200">
                <a:solidFill>
                  <a:srgbClr val="993300"/>
                </a:solidFill>
                <a:highlight>
                  <a:srgbClr val="FFFFFF"/>
                </a:highlight>
              </a:rPr>
              <a:t>"/"</a:t>
            </a:r>
            <a:r>
              <a:rPr lang="en-US" sz="1200">
                <a:solidFill>
                  <a:srgbClr val="F5844C"/>
                </a:solidFill>
                <a:highlight>
                  <a:srgbClr val="FFFFFF"/>
                </a:highlight>
              </a:rPr>
              <a:t> dfdl:separatorPosition</a:t>
            </a:r>
            <a:r>
              <a:rPr lang="en-US" sz="1200">
                <a:solidFill>
                  <a:srgbClr val="FF8040"/>
                </a:solidFill>
                <a:highlight>
                  <a:srgbClr val="FFFFFF"/>
                </a:highlight>
              </a:rPr>
              <a:t>=</a:t>
            </a:r>
            <a:r>
              <a:rPr lang="en-US" sz="1200">
                <a:solidFill>
                  <a:srgbClr val="993300"/>
                </a:solidFill>
                <a:highlight>
                  <a:srgbClr val="FFFFFF"/>
                </a:highlight>
              </a:rPr>
              <a:t>"infix"</a:t>
            </a:r>
            <a:r>
              <a:rPr lang="en-US" sz="1200">
                <a:solidFill>
                  <a:srgbClr val="000096"/>
                </a:solidFill>
                <a:highlight>
                  <a:srgbClr val="FFFFFF"/>
                </a:highlight>
              </a:rPr>
              <a:t>&gt;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&lt;xs:element</a:t>
            </a:r>
            <a:r>
              <a:rPr lang="en-US" sz="1200">
                <a:solidFill>
                  <a:srgbClr val="F5844C"/>
                </a:solidFill>
                <a:highlight>
                  <a:srgbClr val="FFFFFF"/>
                </a:highlight>
              </a:rPr>
              <a:t> name</a:t>
            </a:r>
            <a:r>
              <a:rPr lang="en-US" sz="1200">
                <a:solidFill>
                  <a:srgbClr val="FF8040"/>
                </a:solidFill>
                <a:highlight>
                  <a:srgbClr val="FFFFFF"/>
                </a:highlight>
              </a:rPr>
              <a:t>=</a:t>
            </a:r>
            <a:r>
              <a:rPr lang="en-US" sz="1200">
                <a:solidFill>
                  <a:srgbClr val="993300"/>
                </a:solidFill>
                <a:highlight>
                  <a:srgbClr val="FFFFFF"/>
                </a:highlight>
              </a:rPr>
              <a:t>"title"</a:t>
            </a:r>
            <a:r>
              <a:rPr lang="en-US" sz="1200">
                <a:solidFill>
                  <a:srgbClr val="F5844C"/>
                </a:solidFill>
                <a:highlight>
                  <a:srgbClr val="FFFFFF"/>
                </a:highlight>
              </a:rPr>
              <a:t> type</a:t>
            </a:r>
            <a:r>
              <a:rPr lang="en-US" sz="1200">
                <a:solidFill>
                  <a:srgbClr val="FF8040"/>
                </a:solidFill>
                <a:highlight>
                  <a:srgbClr val="FFFFFF"/>
                </a:highlight>
              </a:rPr>
              <a:t>=</a:t>
            </a:r>
            <a:r>
              <a:rPr lang="en-US" sz="1200">
                <a:solidFill>
                  <a:srgbClr val="993300"/>
                </a:solidFill>
                <a:highlight>
                  <a:srgbClr val="FFFFFF"/>
                </a:highlight>
              </a:rPr>
              <a:t>"xs:string"</a:t>
            </a:r>
            <a:r>
              <a:rPr lang="en-US" sz="1200">
                <a:solidFill>
                  <a:srgbClr val="F5844C"/>
                </a:solidFill>
                <a:highlight>
                  <a:srgbClr val="FFFFFF"/>
                </a:highlight>
              </a:rPr>
              <a:t> </a:t>
            </a:r>
            <a:r>
              <a:rPr lang="en-US" sz="1200">
                <a:solidFill>
                  <a:srgbClr val="000096"/>
                </a:solidFill>
                <a:highlight>
                  <a:srgbClr val="FFFFFF"/>
                </a:highlight>
              </a:rPr>
              <a:t>/&gt;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&lt;xs:element</a:t>
            </a:r>
            <a:r>
              <a:rPr lang="en-US" sz="1200">
                <a:solidFill>
                  <a:srgbClr val="F5844C"/>
                </a:solidFill>
                <a:highlight>
                  <a:srgbClr val="FFFFFF"/>
                </a:highlight>
              </a:rPr>
              <a:t> name</a:t>
            </a:r>
            <a:r>
              <a:rPr lang="en-US" sz="1200">
                <a:solidFill>
                  <a:srgbClr val="FF8040"/>
                </a:solidFill>
                <a:highlight>
                  <a:srgbClr val="FFFFFF"/>
                </a:highlight>
              </a:rPr>
              <a:t>=</a:t>
            </a:r>
            <a:r>
              <a:rPr lang="en-US" sz="1200">
                <a:solidFill>
                  <a:srgbClr val="993300"/>
                </a:solidFill>
                <a:highlight>
                  <a:srgbClr val="FFFFFF"/>
                </a:highlight>
              </a:rPr>
              <a:t>"date"</a:t>
            </a:r>
            <a:r>
              <a:rPr lang="en-US" sz="1200">
                <a:solidFill>
                  <a:srgbClr val="000096"/>
                </a:solidFill>
                <a:highlight>
                  <a:srgbClr val="FFFFFF"/>
                </a:highlight>
              </a:rPr>
              <a:t>&gt;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&lt;xs:complexType&gt;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&lt;xs:choice&gt;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&lt;xs:element</a:t>
            </a:r>
            <a:r>
              <a:rPr lang="en-US" sz="1200">
                <a:solidFill>
                  <a:srgbClr val="F5844C"/>
                </a:solidFill>
                <a:highlight>
                  <a:srgbClr val="FFFFFF"/>
                </a:highlight>
              </a:rPr>
              <a:t> name</a:t>
            </a:r>
            <a:r>
              <a:rPr lang="en-US" sz="1200">
                <a:solidFill>
                  <a:srgbClr val="FF8040"/>
                </a:solidFill>
                <a:highlight>
                  <a:srgbClr val="FFFFFF"/>
                </a:highlight>
              </a:rPr>
              <a:t>=</a:t>
            </a:r>
            <a:r>
              <a:rPr lang="en-US" sz="1200">
                <a:solidFill>
                  <a:srgbClr val="993300"/>
                </a:solidFill>
                <a:highlight>
                  <a:srgbClr val="FFFFFF"/>
                </a:highlight>
              </a:rPr>
              <a:t>"DateTimeIso"</a:t>
            </a:r>
            <a:r>
              <a:rPr lang="en-US" sz="1200">
                <a:solidFill>
                  <a:srgbClr val="000096"/>
                </a:solidFill>
                <a:highlight>
                  <a:srgbClr val="FFFFFF"/>
                </a:highlight>
              </a:rPr>
              <a:t>&gt;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&lt;xs:complexType&gt;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&lt;xs:sequence</a:t>
            </a:r>
            <a:r>
              <a:rPr lang="en-US" sz="1200">
                <a:solidFill>
                  <a:srgbClr val="F5844C"/>
                </a:solidFill>
                <a:highlight>
                  <a:srgbClr val="FFFFFF"/>
                </a:highlight>
              </a:rPr>
              <a:t> dfdl:separator</a:t>
            </a:r>
            <a:r>
              <a:rPr lang="en-US" sz="1200">
                <a:solidFill>
                  <a:srgbClr val="FF8040"/>
                </a:solidFill>
                <a:highlight>
                  <a:srgbClr val="FFFFFF"/>
                </a:highlight>
              </a:rPr>
              <a:t>=</a:t>
            </a:r>
            <a:r>
              <a:rPr lang="en-US" sz="1200">
                <a:solidFill>
                  <a:srgbClr val="993300"/>
                </a:solidFill>
                <a:highlight>
                  <a:srgbClr val="FFFFFF"/>
                </a:highlight>
              </a:rPr>
              <a:t>""</a:t>
            </a:r>
            <a:r>
              <a:rPr lang="en-US" sz="1200">
                <a:solidFill>
                  <a:srgbClr val="000096"/>
                </a:solidFill>
                <a:highlight>
                  <a:srgbClr val="FFFFFF"/>
                </a:highlight>
              </a:rPr>
              <a:t>&gt;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&lt;xs:element</a:t>
            </a:r>
            <a:r>
              <a:rPr lang="en-US" sz="1200">
                <a:solidFill>
                  <a:srgbClr val="F5844C"/>
                </a:solidFill>
                <a:highlight>
                  <a:srgbClr val="FFFFFF"/>
                </a:highlight>
              </a:rPr>
              <a:t> name</a:t>
            </a:r>
            <a:r>
              <a:rPr lang="en-US" sz="1200">
                <a:solidFill>
                  <a:srgbClr val="FF8040"/>
                </a:solidFill>
                <a:highlight>
                  <a:srgbClr val="FFFFFF"/>
                </a:highlight>
              </a:rPr>
              <a:t>=</a:t>
            </a:r>
            <a:r>
              <a:rPr lang="en-US" sz="1200">
                <a:solidFill>
                  <a:srgbClr val="993300"/>
                </a:solidFill>
                <a:highlight>
                  <a:srgbClr val="FFFFFF"/>
                </a:highlight>
              </a:rPr>
              <a:t>"Year"</a:t>
            </a:r>
            <a:r>
              <a:rPr lang="en-US" sz="1200">
                <a:solidFill>
                  <a:srgbClr val="F5844C"/>
                </a:solidFill>
                <a:highlight>
                  <a:srgbClr val="FFFFFF"/>
                </a:highlight>
              </a:rPr>
              <a:t> type</a:t>
            </a:r>
            <a:r>
              <a:rPr lang="en-US" sz="1200">
                <a:solidFill>
                  <a:srgbClr val="FF8040"/>
                </a:solidFill>
                <a:highlight>
                  <a:srgbClr val="FFFFFF"/>
                </a:highlight>
              </a:rPr>
              <a:t>=</a:t>
            </a:r>
            <a:r>
              <a:rPr lang="en-US" sz="1200">
                <a:solidFill>
                  <a:srgbClr val="993300"/>
                </a:solidFill>
                <a:highlight>
                  <a:srgbClr val="FFFFFF"/>
                </a:highlight>
              </a:rPr>
              <a:t>"xs:string"</a:t>
            </a:r>
            <a:r>
              <a:rPr lang="en-US" sz="1200">
                <a:solidFill>
                  <a:srgbClr val="F5844C"/>
                </a:solidFill>
                <a:highlight>
                  <a:srgbClr val="FFFFFF"/>
                </a:highlight>
              </a:rPr>
              <a:t> dfdl:length</a:t>
            </a:r>
            <a:r>
              <a:rPr lang="en-US" sz="1200">
                <a:solidFill>
                  <a:srgbClr val="FF8040"/>
                </a:solidFill>
                <a:highlight>
                  <a:srgbClr val="FFFFFF"/>
                </a:highlight>
              </a:rPr>
              <a:t>=</a:t>
            </a:r>
            <a:r>
              <a:rPr lang="en-US" sz="1200">
                <a:solidFill>
                  <a:srgbClr val="993300"/>
                </a:solidFill>
                <a:highlight>
                  <a:srgbClr val="FFFFFF"/>
                </a:highlight>
              </a:rPr>
              <a:t>"4"</a:t>
            </a:r>
            <a:r>
              <a:rPr lang="en-US" sz="1200">
                <a:solidFill>
                  <a:srgbClr val="F5844C"/>
                </a:solidFill>
                <a:highlight>
                  <a:srgbClr val="FFFFFF"/>
                </a:highlight>
              </a:rPr>
              <a:t> dfdl:lengthKind</a:t>
            </a:r>
            <a:r>
              <a:rPr lang="en-US" sz="1200">
                <a:solidFill>
                  <a:srgbClr val="FF8040"/>
                </a:solidFill>
                <a:highlight>
                  <a:srgbClr val="FFFFFF"/>
                </a:highlight>
              </a:rPr>
              <a:t>=</a:t>
            </a:r>
            <a:r>
              <a:rPr lang="en-US" sz="1200">
                <a:solidFill>
                  <a:srgbClr val="993300"/>
                </a:solidFill>
                <a:highlight>
                  <a:srgbClr val="FFFFFF"/>
                </a:highlight>
              </a:rPr>
              <a:t>"explicit"</a:t>
            </a:r>
            <a:r>
              <a:rPr lang="en-US" sz="1200">
                <a:solidFill>
                  <a:srgbClr val="F5844C"/>
                </a:solidFill>
                <a:highlight>
                  <a:srgbClr val="FFFFFF"/>
                </a:highlight>
              </a:rPr>
              <a:t> dfdl:textNumberCheckPolicy</a:t>
            </a:r>
            <a:r>
              <a:rPr lang="en-US" sz="1200">
                <a:solidFill>
                  <a:srgbClr val="FF8040"/>
                </a:solidFill>
                <a:highlight>
                  <a:srgbClr val="FFFFFF"/>
                </a:highlight>
              </a:rPr>
              <a:t>=</a:t>
            </a:r>
            <a:r>
              <a:rPr lang="en-US" sz="1200">
                <a:solidFill>
                  <a:srgbClr val="993300"/>
                </a:solidFill>
                <a:highlight>
                  <a:srgbClr val="FFFFFF"/>
                </a:highlight>
              </a:rPr>
              <a:t>"strict"</a:t>
            </a:r>
            <a:r>
              <a:rPr lang="en-US" sz="1200">
                <a:solidFill>
                  <a:srgbClr val="F5844C"/>
                </a:solidFill>
                <a:highlight>
                  <a:srgbClr val="FFFFFF"/>
                </a:highlight>
              </a:rPr>
              <a:t> dfdl:textNumberPattern</a:t>
            </a:r>
            <a:r>
              <a:rPr lang="en-US" sz="1200">
                <a:solidFill>
                  <a:srgbClr val="FF8040"/>
                </a:solidFill>
                <a:highlight>
                  <a:srgbClr val="FFFFFF"/>
                </a:highlight>
              </a:rPr>
              <a:t>=</a:t>
            </a:r>
            <a:r>
              <a:rPr lang="en-US" sz="1200">
                <a:solidFill>
                  <a:srgbClr val="993300"/>
                </a:solidFill>
                <a:highlight>
                  <a:srgbClr val="FFFFFF"/>
                </a:highlight>
              </a:rPr>
              <a:t>"####"</a:t>
            </a:r>
            <a:r>
              <a:rPr lang="en-US" sz="1200">
                <a:solidFill>
                  <a:srgbClr val="F5844C"/>
                </a:solidFill>
                <a:highlight>
                  <a:srgbClr val="FFFFFF"/>
                </a:highlight>
              </a:rPr>
              <a:t> </a:t>
            </a:r>
            <a:r>
              <a:rPr lang="en-US" sz="1200">
                <a:solidFill>
                  <a:srgbClr val="000096"/>
                </a:solidFill>
                <a:highlight>
                  <a:srgbClr val="FFFFFF"/>
                </a:highlight>
              </a:rPr>
              <a:t>/&gt;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&lt;xs:element</a:t>
            </a:r>
            <a:r>
              <a:rPr lang="en-US" sz="1200">
                <a:solidFill>
                  <a:srgbClr val="F5844C"/>
                </a:solidFill>
                <a:highlight>
                  <a:srgbClr val="FFFFFF"/>
                </a:highlight>
              </a:rPr>
              <a:t> name</a:t>
            </a:r>
            <a:r>
              <a:rPr lang="en-US" sz="1200">
                <a:solidFill>
                  <a:srgbClr val="FF8040"/>
                </a:solidFill>
                <a:highlight>
                  <a:srgbClr val="FFFFFF"/>
                </a:highlight>
              </a:rPr>
              <a:t>=</a:t>
            </a:r>
            <a:r>
              <a:rPr lang="en-US" sz="1200">
                <a:solidFill>
                  <a:srgbClr val="993300"/>
                </a:solidFill>
                <a:highlight>
                  <a:srgbClr val="FFFFFF"/>
                </a:highlight>
              </a:rPr>
              <a:t>"MonthNumeric"</a:t>
            </a:r>
            <a:r>
              <a:rPr lang="en-US" sz="1200">
                <a:solidFill>
                  <a:srgbClr val="F5844C"/>
                </a:solidFill>
                <a:highlight>
                  <a:srgbClr val="FFFFFF"/>
                </a:highlight>
              </a:rPr>
              <a:t> type</a:t>
            </a:r>
            <a:r>
              <a:rPr lang="en-US" sz="1200">
                <a:solidFill>
                  <a:srgbClr val="FF8040"/>
                </a:solidFill>
                <a:highlight>
                  <a:srgbClr val="FFFFFF"/>
                </a:highlight>
              </a:rPr>
              <a:t>=</a:t>
            </a:r>
            <a:r>
              <a:rPr lang="en-US" sz="1200">
                <a:solidFill>
                  <a:srgbClr val="993300"/>
                </a:solidFill>
                <a:highlight>
                  <a:srgbClr val="FFFFFF"/>
                </a:highlight>
              </a:rPr>
              <a:t>"xs:string"</a:t>
            </a:r>
            <a:r>
              <a:rPr lang="en-US" sz="1200">
                <a:solidFill>
                  <a:srgbClr val="F5844C"/>
                </a:solidFill>
                <a:highlight>
                  <a:srgbClr val="FFFFFF"/>
                </a:highlight>
              </a:rPr>
              <a:t> dfdl:length</a:t>
            </a:r>
            <a:r>
              <a:rPr lang="en-US" sz="1200">
                <a:solidFill>
                  <a:srgbClr val="FF8040"/>
                </a:solidFill>
                <a:highlight>
                  <a:srgbClr val="FFFFFF"/>
                </a:highlight>
              </a:rPr>
              <a:t>=</a:t>
            </a:r>
            <a:r>
              <a:rPr lang="en-US" sz="1200">
                <a:solidFill>
                  <a:srgbClr val="993300"/>
                </a:solidFill>
                <a:highlight>
                  <a:srgbClr val="FFFFFF"/>
                </a:highlight>
              </a:rPr>
              <a:t>"2"</a:t>
            </a:r>
            <a:r>
              <a:rPr lang="en-US" sz="1200">
                <a:solidFill>
                  <a:srgbClr val="F5844C"/>
                </a:solidFill>
                <a:highlight>
                  <a:srgbClr val="FFFFFF"/>
                </a:highlight>
              </a:rPr>
              <a:t> dfdl:lengthKind</a:t>
            </a:r>
            <a:r>
              <a:rPr lang="en-US" sz="1200">
                <a:solidFill>
                  <a:srgbClr val="FF8040"/>
                </a:solidFill>
                <a:highlight>
                  <a:srgbClr val="FFFFFF"/>
                </a:highlight>
              </a:rPr>
              <a:t>=</a:t>
            </a:r>
            <a:r>
              <a:rPr lang="en-US" sz="1200">
                <a:solidFill>
                  <a:srgbClr val="993300"/>
                </a:solidFill>
                <a:highlight>
                  <a:srgbClr val="FFFFFF"/>
                </a:highlight>
              </a:rPr>
              <a:t>"explicit"</a:t>
            </a:r>
            <a:r>
              <a:rPr lang="en-US" sz="1200">
                <a:solidFill>
                  <a:srgbClr val="F5844C"/>
                </a:solidFill>
                <a:highlight>
                  <a:srgbClr val="FFFFFF"/>
                </a:highlight>
              </a:rPr>
              <a:t> dfdl:textNumberCheckPolicy</a:t>
            </a:r>
            <a:r>
              <a:rPr lang="en-US" sz="1200">
                <a:solidFill>
                  <a:srgbClr val="FF8040"/>
                </a:solidFill>
                <a:highlight>
                  <a:srgbClr val="FFFFFF"/>
                </a:highlight>
              </a:rPr>
              <a:t>=</a:t>
            </a:r>
            <a:r>
              <a:rPr lang="en-US" sz="1200">
                <a:solidFill>
                  <a:srgbClr val="993300"/>
                </a:solidFill>
                <a:highlight>
                  <a:srgbClr val="FFFFFF"/>
                </a:highlight>
              </a:rPr>
              <a:t>"strict"</a:t>
            </a:r>
            <a:r>
              <a:rPr lang="en-US" sz="1200">
                <a:solidFill>
                  <a:srgbClr val="F5844C"/>
                </a:solidFill>
                <a:highlight>
                  <a:srgbClr val="FFFFFF"/>
                </a:highlight>
              </a:rPr>
              <a:t> dfdl:textNumberPattern</a:t>
            </a:r>
            <a:r>
              <a:rPr lang="en-US" sz="1200">
                <a:solidFill>
                  <a:srgbClr val="FF8040"/>
                </a:solidFill>
                <a:highlight>
                  <a:srgbClr val="FFFFFF"/>
                </a:highlight>
              </a:rPr>
              <a:t>=</a:t>
            </a:r>
            <a:r>
              <a:rPr lang="en-US" sz="1200">
                <a:solidFill>
                  <a:srgbClr val="993300"/>
                </a:solidFill>
                <a:highlight>
                  <a:srgbClr val="FFFFFF"/>
                </a:highlight>
              </a:rPr>
              <a:t>"##"</a:t>
            </a:r>
            <a:r>
              <a:rPr lang="en-US" sz="1200">
                <a:solidFill>
                  <a:srgbClr val="F5844C"/>
                </a:solidFill>
                <a:highlight>
                  <a:srgbClr val="FFFFFF"/>
                </a:highlight>
              </a:rPr>
              <a:t>  </a:t>
            </a:r>
            <a:r>
              <a:rPr lang="en-US" sz="1200">
                <a:solidFill>
                  <a:srgbClr val="000096"/>
                </a:solidFill>
                <a:highlight>
                  <a:srgbClr val="FFFFFF"/>
                </a:highlight>
              </a:rPr>
              <a:t>/&gt;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&lt;xs:element</a:t>
            </a:r>
            <a:r>
              <a:rPr lang="en-US" sz="1200">
                <a:solidFill>
                  <a:srgbClr val="F5844C"/>
                </a:solidFill>
                <a:highlight>
                  <a:srgbClr val="FFFFFF"/>
                </a:highlight>
              </a:rPr>
              <a:t> name</a:t>
            </a:r>
            <a:r>
              <a:rPr lang="en-US" sz="1200">
                <a:solidFill>
                  <a:srgbClr val="FF8040"/>
                </a:solidFill>
                <a:highlight>
                  <a:srgbClr val="FFFFFF"/>
                </a:highlight>
              </a:rPr>
              <a:t>=</a:t>
            </a:r>
            <a:r>
              <a:rPr lang="en-US" sz="1200">
                <a:solidFill>
                  <a:srgbClr val="993300"/>
                </a:solidFill>
                <a:highlight>
                  <a:srgbClr val="FFFFFF"/>
                </a:highlight>
              </a:rPr>
              <a:t>"Day"</a:t>
            </a:r>
            <a:r>
              <a:rPr lang="en-US" sz="1200">
                <a:solidFill>
                  <a:srgbClr val="F5844C"/>
                </a:solidFill>
                <a:highlight>
                  <a:srgbClr val="FFFFFF"/>
                </a:highlight>
              </a:rPr>
              <a:t> type</a:t>
            </a:r>
            <a:r>
              <a:rPr lang="en-US" sz="1200">
                <a:solidFill>
                  <a:srgbClr val="FF8040"/>
                </a:solidFill>
                <a:highlight>
                  <a:srgbClr val="FFFFFF"/>
                </a:highlight>
              </a:rPr>
              <a:t>=</a:t>
            </a:r>
            <a:r>
              <a:rPr lang="en-US" sz="1200">
                <a:solidFill>
                  <a:srgbClr val="993300"/>
                </a:solidFill>
                <a:highlight>
                  <a:srgbClr val="FFFFFF"/>
                </a:highlight>
              </a:rPr>
              <a:t>"xs:string"</a:t>
            </a:r>
            <a:r>
              <a:rPr lang="en-US" sz="1200">
                <a:solidFill>
                  <a:srgbClr val="F5844C"/>
                </a:solidFill>
                <a:highlight>
                  <a:srgbClr val="FFFFFF"/>
                </a:highlight>
              </a:rPr>
              <a:t> dfdl:length</a:t>
            </a:r>
            <a:r>
              <a:rPr lang="en-US" sz="1200">
                <a:solidFill>
                  <a:srgbClr val="FF8040"/>
                </a:solidFill>
                <a:highlight>
                  <a:srgbClr val="FFFFFF"/>
                </a:highlight>
              </a:rPr>
              <a:t>=</a:t>
            </a:r>
            <a:r>
              <a:rPr lang="en-US" sz="1200">
                <a:solidFill>
                  <a:srgbClr val="993300"/>
                </a:solidFill>
                <a:highlight>
                  <a:srgbClr val="FFFFFF"/>
                </a:highlight>
              </a:rPr>
              <a:t>"2"</a:t>
            </a:r>
            <a:r>
              <a:rPr lang="en-US" sz="1200">
                <a:solidFill>
                  <a:srgbClr val="F5844C"/>
                </a:solidFill>
                <a:highlight>
                  <a:srgbClr val="FFFFFF"/>
                </a:highlight>
              </a:rPr>
              <a:t> dfdl:lengthKind</a:t>
            </a:r>
            <a:r>
              <a:rPr lang="en-US" sz="1200">
                <a:solidFill>
                  <a:srgbClr val="FF8040"/>
                </a:solidFill>
                <a:highlight>
                  <a:srgbClr val="FFFFFF"/>
                </a:highlight>
              </a:rPr>
              <a:t>=</a:t>
            </a:r>
            <a:r>
              <a:rPr lang="en-US" sz="1200">
                <a:solidFill>
                  <a:srgbClr val="993300"/>
                </a:solidFill>
                <a:highlight>
                  <a:srgbClr val="FFFFFF"/>
                </a:highlight>
              </a:rPr>
              <a:t>"explicit"</a:t>
            </a:r>
            <a:r>
              <a:rPr lang="en-US" sz="1200">
                <a:solidFill>
                  <a:srgbClr val="F5844C"/>
                </a:solidFill>
                <a:highlight>
                  <a:srgbClr val="FFFFFF"/>
                </a:highlight>
              </a:rPr>
              <a:t> dfdl:textNumberCheckPolicy</a:t>
            </a:r>
            <a:r>
              <a:rPr lang="en-US" sz="1200">
                <a:solidFill>
                  <a:srgbClr val="FF8040"/>
                </a:solidFill>
                <a:highlight>
                  <a:srgbClr val="FFFFFF"/>
                </a:highlight>
              </a:rPr>
              <a:t>=</a:t>
            </a:r>
            <a:r>
              <a:rPr lang="en-US" sz="1200">
                <a:solidFill>
                  <a:srgbClr val="993300"/>
                </a:solidFill>
                <a:highlight>
                  <a:srgbClr val="FFFFFF"/>
                </a:highlight>
              </a:rPr>
              <a:t>"strict"</a:t>
            </a:r>
            <a:r>
              <a:rPr lang="en-US" sz="1200">
                <a:solidFill>
                  <a:srgbClr val="F5844C"/>
                </a:solidFill>
                <a:highlight>
                  <a:srgbClr val="FFFFFF"/>
                </a:highlight>
              </a:rPr>
              <a:t> dfdl:textNumberPattern</a:t>
            </a:r>
            <a:r>
              <a:rPr lang="en-US" sz="1200">
                <a:solidFill>
                  <a:srgbClr val="FF8040"/>
                </a:solidFill>
                <a:highlight>
                  <a:srgbClr val="FFFFFF"/>
                </a:highlight>
              </a:rPr>
              <a:t>=</a:t>
            </a:r>
            <a:r>
              <a:rPr lang="en-US" sz="1200">
                <a:solidFill>
                  <a:srgbClr val="993300"/>
                </a:solidFill>
                <a:highlight>
                  <a:srgbClr val="FFFFFF"/>
                </a:highlight>
              </a:rPr>
              <a:t>"##"</a:t>
            </a:r>
            <a:r>
              <a:rPr lang="en-US" sz="1200">
                <a:solidFill>
                  <a:srgbClr val="F5844C"/>
                </a:solidFill>
                <a:highlight>
                  <a:srgbClr val="FFFFFF"/>
                </a:highlight>
              </a:rPr>
              <a:t> </a:t>
            </a:r>
            <a:r>
              <a:rPr lang="en-US" sz="1200">
                <a:solidFill>
                  <a:srgbClr val="000096"/>
                </a:solidFill>
                <a:highlight>
                  <a:srgbClr val="FFFFFF"/>
                </a:highlight>
              </a:rPr>
              <a:t>/&gt;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&lt;xs:element</a:t>
            </a:r>
            <a:r>
              <a:rPr lang="en-US" sz="1200">
                <a:solidFill>
                  <a:srgbClr val="F5844C"/>
                </a:solidFill>
                <a:highlight>
                  <a:srgbClr val="FFFFFF"/>
                </a:highlight>
              </a:rPr>
              <a:t> name</a:t>
            </a:r>
            <a:r>
              <a:rPr lang="en-US" sz="1200">
                <a:solidFill>
                  <a:srgbClr val="FF8040"/>
                </a:solidFill>
                <a:highlight>
                  <a:srgbClr val="FFFFFF"/>
                </a:highlight>
              </a:rPr>
              <a:t>=</a:t>
            </a:r>
            <a:r>
              <a:rPr lang="en-US" sz="1200">
                <a:solidFill>
                  <a:srgbClr val="993300"/>
                </a:solidFill>
                <a:highlight>
                  <a:srgbClr val="FFFFFF"/>
                </a:highlight>
              </a:rPr>
              <a:t>"TimeSeparator"</a:t>
            </a:r>
            <a:r>
              <a:rPr lang="en-US" sz="1200">
                <a:solidFill>
                  <a:srgbClr val="F5844C"/>
                </a:solidFill>
                <a:highlight>
                  <a:srgbClr val="FFFFFF"/>
                </a:highlight>
              </a:rPr>
              <a:t> type</a:t>
            </a:r>
            <a:r>
              <a:rPr lang="en-US" sz="1200">
                <a:solidFill>
                  <a:srgbClr val="FF8040"/>
                </a:solidFill>
                <a:highlight>
                  <a:srgbClr val="FFFFFF"/>
                </a:highlight>
              </a:rPr>
              <a:t>=</a:t>
            </a:r>
            <a:r>
              <a:rPr lang="en-US" sz="1200">
                <a:solidFill>
                  <a:srgbClr val="993300"/>
                </a:solidFill>
                <a:highlight>
                  <a:srgbClr val="FFFFFF"/>
                </a:highlight>
              </a:rPr>
              <a:t>"xs:string"</a:t>
            </a:r>
            <a:r>
              <a:rPr lang="en-US" sz="1200">
                <a:solidFill>
                  <a:srgbClr val="F5844C"/>
                </a:solidFill>
                <a:highlight>
                  <a:srgbClr val="FFFFFF"/>
                </a:highlight>
              </a:rPr>
              <a:t> dfdl:length</a:t>
            </a:r>
            <a:r>
              <a:rPr lang="en-US" sz="1200">
                <a:solidFill>
                  <a:srgbClr val="FF8040"/>
                </a:solidFill>
                <a:highlight>
                  <a:srgbClr val="FFFFFF"/>
                </a:highlight>
              </a:rPr>
              <a:t>=</a:t>
            </a:r>
            <a:r>
              <a:rPr lang="en-US" sz="1200">
                <a:solidFill>
                  <a:srgbClr val="993300"/>
                </a:solidFill>
                <a:highlight>
                  <a:srgbClr val="FFFFFF"/>
                </a:highlight>
              </a:rPr>
              <a:t>"1"</a:t>
            </a:r>
            <a:r>
              <a:rPr lang="en-US" sz="1200">
                <a:solidFill>
                  <a:srgbClr val="F5844C"/>
                </a:solidFill>
                <a:highlight>
                  <a:srgbClr val="FFFFFF"/>
                </a:highlight>
              </a:rPr>
              <a:t> dfdl:lengthKind</a:t>
            </a:r>
            <a:r>
              <a:rPr lang="en-US" sz="1200">
                <a:solidFill>
                  <a:srgbClr val="FF8040"/>
                </a:solidFill>
                <a:highlight>
                  <a:srgbClr val="FFFFFF"/>
                </a:highlight>
              </a:rPr>
              <a:t>=</a:t>
            </a:r>
            <a:r>
              <a:rPr lang="en-US" sz="1200">
                <a:solidFill>
                  <a:srgbClr val="993300"/>
                </a:solidFill>
                <a:highlight>
                  <a:srgbClr val="FFFFFF"/>
                </a:highlight>
              </a:rPr>
              <a:t>"explicit"</a:t>
            </a:r>
            <a:r>
              <a:rPr lang="en-US" sz="1200">
                <a:solidFill>
                  <a:srgbClr val="F5844C"/>
                </a:solidFill>
                <a:highlight>
                  <a:srgbClr val="FFFFFF"/>
                </a:highlight>
              </a:rPr>
              <a:t> </a:t>
            </a:r>
            <a:r>
              <a:rPr lang="en-US" sz="1200">
                <a:solidFill>
                  <a:srgbClr val="000096"/>
                </a:solidFill>
                <a:highlight>
                  <a:srgbClr val="FFFFFF"/>
                </a:highlight>
              </a:rPr>
              <a:t>/&gt;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&lt;xs:element</a:t>
            </a:r>
            <a:r>
              <a:rPr lang="en-US" sz="1200">
                <a:solidFill>
                  <a:srgbClr val="F5844C"/>
                </a:solidFill>
                <a:highlight>
                  <a:srgbClr val="FFFFFF"/>
                </a:highlight>
              </a:rPr>
              <a:t> name</a:t>
            </a:r>
            <a:r>
              <a:rPr lang="en-US" sz="1200">
                <a:solidFill>
                  <a:srgbClr val="FF8040"/>
                </a:solidFill>
                <a:highlight>
                  <a:srgbClr val="FFFFFF"/>
                </a:highlight>
              </a:rPr>
              <a:t>=</a:t>
            </a:r>
            <a:r>
              <a:rPr lang="en-US" sz="1200">
                <a:solidFill>
                  <a:srgbClr val="993300"/>
                </a:solidFill>
                <a:highlight>
                  <a:srgbClr val="FFFFFF"/>
                </a:highlight>
              </a:rPr>
              <a:t>"HourTime"</a:t>
            </a:r>
            <a:r>
              <a:rPr lang="en-US" sz="1200">
                <a:solidFill>
                  <a:srgbClr val="F5844C"/>
                </a:solidFill>
                <a:highlight>
                  <a:srgbClr val="FFFFFF"/>
                </a:highlight>
              </a:rPr>
              <a:t> type</a:t>
            </a:r>
            <a:r>
              <a:rPr lang="en-US" sz="1200">
                <a:solidFill>
                  <a:srgbClr val="FF8040"/>
                </a:solidFill>
                <a:highlight>
                  <a:srgbClr val="FFFFFF"/>
                </a:highlight>
              </a:rPr>
              <a:t>=</a:t>
            </a:r>
            <a:r>
              <a:rPr lang="en-US" sz="1200">
                <a:solidFill>
                  <a:srgbClr val="993300"/>
                </a:solidFill>
                <a:highlight>
                  <a:srgbClr val="FFFFFF"/>
                </a:highlight>
              </a:rPr>
              <a:t>"xs:string"</a:t>
            </a:r>
            <a:r>
              <a:rPr lang="en-US" sz="1200">
                <a:solidFill>
                  <a:srgbClr val="F5844C"/>
                </a:solidFill>
                <a:highlight>
                  <a:srgbClr val="FFFFFF"/>
                </a:highlight>
              </a:rPr>
              <a:t> dfdl:length</a:t>
            </a:r>
            <a:r>
              <a:rPr lang="en-US" sz="1200">
                <a:solidFill>
                  <a:srgbClr val="FF8040"/>
                </a:solidFill>
                <a:highlight>
                  <a:srgbClr val="FFFFFF"/>
                </a:highlight>
              </a:rPr>
              <a:t>=</a:t>
            </a:r>
            <a:r>
              <a:rPr lang="en-US" sz="1200">
                <a:solidFill>
                  <a:srgbClr val="993300"/>
                </a:solidFill>
                <a:highlight>
                  <a:srgbClr val="FFFFFF"/>
                </a:highlight>
              </a:rPr>
              <a:t>"2"</a:t>
            </a:r>
            <a:r>
              <a:rPr lang="en-US" sz="1200">
                <a:solidFill>
                  <a:srgbClr val="F5844C"/>
                </a:solidFill>
                <a:highlight>
                  <a:srgbClr val="FFFFFF"/>
                </a:highlight>
              </a:rPr>
              <a:t> dfdl:lengthKind</a:t>
            </a:r>
            <a:r>
              <a:rPr lang="en-US" sz="1200">
                <a:solidFill>
                  <a:srgbClr val="FF8040"/>
                </a:solidFill>
                <a:highlight>
                  <a:srgbClr val="FFFFFF"/>
                </a:highlight>
              </a:rPr>
              <a:t>=</a:t>
            </a:r>
            <a:r>
              <a:rPr lang="en-US" sz="1200">
                <a:solidFill>
                  <a:srgbClr val="993300"/>
                </a:solidFill>
                <a:highlight>
                  <a:srgbClr val="FFFFFF"/>
                </a:highlight>
              </a:rPr>
              <a:t>"explicit"</a:t>
            </a:r>
            <a:r>
              <a:rPr lang="en-US" sz="1200">
                <a:solidFill>
                  <a:srgbClr val="F5844C"/>
                </a:solidFill>
                <a:highlight>
                  <a:srgbClr val="FFFFFF"/>
                </a:highlight>
              </a:rPr>
              <a:t> dfdl:textNumberCheckPolicy</a:t>
            </a:r>
            <a:r>
              <a:rPr lang="en-US" sz="1200">
                <a:solidFill>
                  <a:srgbClr val="FF8040"/>
                </a:solidFill>
                <a:highlight>
                  <a:srgbClr val="FFFFFF"/>
                </a:highlight>
              </a:rPr>
              <a:t>=</a:t>
            </a:r>
            <a:r>
              <a:rPr lang="en-US" sz="1200">
                <a:solidFill>
                  <a:srgbClr val="993300"/>
                </a:solidFill>
                <a:highlight>
                  <a:srgbClr val="FFFFFF"/>
                </a:highlight>
              </a:rPr>
              <a:t>"strict"</a:t>
            </a:r>
            <a:r>
              <a:rPr lang="en-US" sz="1200">
                <a:solidFill>
                  <a:srgbClr val="F5844C"/>
                </a:solidFill>
                <a:highlight>
                  <a:srgbClr val="FFFFFF"/>
                </a:highlight>
              </a:rPr>
              <a:t> dfdl:textNumberPattern</a:t>
            </a:r>
            <a:r>
              <a:rPr lang="en-US" sz="1200">
                <a:solidFill>
                  <a:srgbClr val="FF8040"/>
                </a:solidFill>
                <a:highlight>
                  <a:srgbClr val="FFFFFF"/>
                </a:highlight>
              </a:rPr>
              <a:t>=</a:t>
            </a:r>
            <a:r>
              <a:rPr lang="en-US" sz="1200">
                <a:solidFill>
                  <a:srgbClr val="993300"/>
                </a:solidFill>
                <a:highlight>
                  <a:srgbClr val="FFFFFF"/>
                </a:highlight>
              </a:rPr>
              <a:t>"##"</a:t>
            </a:r>
            <a:r>
              <a:rPr lang="en-US" sz="1200">
                <a:solidFill>
                  <a:srgbClr val="F5844C"/>
                </a:solidFill>
                <a:highlight>
                  <a:srgbClr val="FFFFFF"/>
                </a:highlight>
              </a:rPr>
              <a:t> </a:t>
            </a:r>
            <a:r>
              <a:rPr lang="en-US" sz="1200">
                <a:solidFill>
                  <a:srgbClr val="000096"/>
                </a:solidFill>
                <a:highlight>
                  <a:srgbClr val="FFFFFF"/>
                </a:highlight>
              </a:rPr>
              <a:t>/&gt;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&lt;xs:element</a:t>
            </a:r>
            <a:r>
              <a:rPr lang="en-US" sz="1200">
                <a:solidFill>
                  <a:srgbClr val="F5844C"/>
                </a:solidFill>
                <a:highlight>
                  <a:srgbClr val="FFFFFF"/>
                </a:highlight>
              </a:rPr>
              <a:t> name</a:t>
            </a:r>
            <a:r>
              <a:rPr lang="en-US" sz="1200">
                <a:solidFill>
                  <a:srgbClr val="FF8040"/>
                </a:solidFill>
                <a:highlight>
                  <a:srgbClr val="FFFFFF"/>
                </a:highlight>
              </a:rPr>
              <a:t>=</a:t>
            </a:r>
            <a:r>
              <a:rPr lang="en-US" sz="1200">
                <a:solidFill>
                  <a:srgbClr val="993300"/>
                </a:solidFill>
                <a:highlight>
                  <a:srgbClr val="FFFFFF"/>
                </a:highlight>
              </a:rPr>
              <a:t>"MinuteTime"</a:t>
            </a:r>
            <a:r>
              <a:rPr lang="en-US" sz="1200">
                <a:solidFill>
                  <a:srgbClr val="F5844C"/>
                </a:solidFill>
                <a:highlight>
                  <a:srgbClr val="FFFFFF"/>
                </a:highlight>
              </a:rPr>
              <a:t> type</a:t>
            </a:r>
            <a:r>
              <a:rPr lang="en-US" sz="1200">
                <a:solidFill>
                  <a:srgbClr val="FF8040"/>
                </a:solidFill>
                <a:highlight>
                  <a:srgbClr val="FFFFFF"/>
                </a:highlight>
              </a:rPr>
              <a:t>=</a:t>
            </a:r>
            <a:r>
              <a:rPr lang="en-US" sz="1200">
                <a:solidFill>
                  <a:srgbClr val="993300"/>
                </a:solidFill>
                <a:highlight>
                  <a:srgbClr val="FFFFFF"/>
                </a:highlight>
              </a:rPr>
              <a:t>"xs:string"</a:t>
            </a:r>
            <a:r>
              <a:rPr lang="en-US" sz="1200">
                <a:solidFill>
                  <a:srgbClr val="F5844C"/>
                </a:solidFill>
                <a:highlight>
                  <a:srgbClr val="FFFFFF"/>
                </a:highlight>
              </a:rPr>
              <a:t> dfdl:length</a:t>
            </a:r>
            <a:r>
              <a:rPr lang="en-US" sz="1200">
                <a:solidFill>
                  <a:srgbClr val="FF8040"/>
                </a:solidFill>
                <a:highlight>
                  <a:srgbClr val="FFFFFF"/>
                </a:highlight>
              </a:rPr>
              <a:t>=</a:t>
            </a:r>
            <a:r>
              <a:rPr lang="en-US" sz="1200">
                <a:solidFill>
                  <a:srgbClr val="993300"/>
                </a:solidFill>
                <a:highlight>
                  <a:srgbClr val="FFFFFF"/>
                </a:highlight>
              </a:rPr>
              <a:t>"2"</a:t>
            </a:r>
            <a:r>
              <a:rPr lang="en-US" sz="1200">
                <a:solidFill>
                  <a:srgbClr val="F5844C"/>
                </a:solidFill>
                <a:highlight>
                  <a:srgbClr val="FFFFFF"/>
                </a:highlight>
              </a:rPr>
              <a:t> dfdl:lengthKind</a:t>
            </a:r>
            <a:r>
              <a:rPr lang="en-US" sz="1200">
                <a:solidFill>
                  <a:srgbClr val="FF8040"/>
                </a:solidFill>
                <a:highlight>
                  <a:srgbClr val="FFFFFF"/>
                </a:highlight>
              </a:rPr>
              <a:t>=</a:t>
            </a:r>
            <a:r>
              <a:rPr lang="en-US" sz="1200">
                <a:solidFill>
                  <a:srgbClr val="993300"/>
                </a:solidFill>
                <a:highlight>
                  <a:srgbClr val="FFFFFF"/>
                </a:highlight>
              </a:rPr>
              <a:t>"explicit"</a:t>
            </a:r>
            <a:r>
              <a:rPr lang="en-US" sz="1200">
                <a:solidFill>
                  <a:srgbClr val="F5844C"/>
                </a:solidFill>
                <a:highlight>
                  <a:srgbClr val="FFFFFF"/>
                </a:highlight>
              </a:rPr>
              <a:t> dfdl:textNumberCheckPolicy</a:t>
            </a:r>
            <a:r>
              <a:rPr lang="en-US" sz="1200">
                <a:solidFill>
                  <a:srgbClr val="FF8040"/>
                </a:solidFill>
                <a:highlight>
                  <a:srgbClr val="FFFFFF"/>
                </a:highlight>
              </a:rPr>
              <a:t>=</a:t>
            </a:r>
            <a:r>
              <a:rPr lang="en-US" sz="1200">
                <a:solidFill>
                  <a:srgbClr val="993300"/>
                </a:solidFill>
                <a:highlight>
                  <a:srgbClr val="FFFFFF"/>
                </a:highlight>
              </a:rPr>
              <a:t>"strict"</a:t>
            </a:r>
            <a:r>
              <a:rPr lang="en-US" sz="1200">
                <a:solidFill>
                  <a:srgbClr val="F5844C"/>
                </a:solidFill>
                <a:highlight>
                  <a:srgbClr val="FFFFFF"/>
                </a:highlight>
              </a:rPr>
              <a:t> dfdl:textNumberPattern</a:t>
            </a:r>
            <a:r>
              <a:rPr lang="en-US" sz="1200">
                <a:solidFill>
                  <a:srgbClr val="FF8040"/>
                </a:solidFill>
                <a:highlight>
                  <a:srgbClr val="FFFFFF"/>
                </a:highlight>
              </a:rPr>
              <a:t>=</a:t>
            </a:r>
            <a:r>
              <a:rPr lang="en-US" sz="1200">
                <a:solidFill>
                  <a:srgbClr val="993300"/>
                </a:solidFill>
                <a:highlight>
                  <a:srgbClr val="FFFFFF"/>
                </a:highlight>
              </a:rPr>
              <a:t>"##"</a:t>
            </a:r>
            <a:r>
              <a:rPr lang="en-US" sz="1200">
                <a:solidFill>
                  <a:srgbClr val="F5844C"/>
                </a:solidFill>
                <a:highlight>
                  <a:srgbClr val="FFFFFF"/>
                </a:highlight>
              </a:rPr>
              <a:t> </a:t>
            </a:r>
            <a:r>
              <a:rPr lang="en-US" sz="1200">
                <a:solidFill>
                  <a:srgbClr val="000096"/>
                </a:solidFill>
                <a:highlight>
                  <a:srgbClr val="FFFFFF"/>
                </a:highlight>
              </a:rPr>
              <a:t>/&gt;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&lt;xs:element</a:t>
            </a:r>
            <a:r>
              <a:rPr lang="en-US" sz="1200">
                <a:solidFill>
                  <a:srgbClr val="F5844C"/>
                </a:solidFill>
                <a:highlight>
                  <a:srgbClr val="FFFFFF"/>
                </a:highlight>
              </a:rPr>
              <a:t> name</a:t>
            </a:r>
            <a:r>
              <a:rPr lang="en-US" sz="1200">
                <a:solidFill>
                  <a:srgbClr val="FF8040"/>
                </a:solidFill>
                <a:highlight>
                  <a:srgbClr val="FFFFFF"/>
                </a:highlight>
              </a:rPr>
              <a:t>=</a:t>
            </a:r>
            <a:r>
              <a:rPr lang="en-US" sz="1200">
                <a:solidFill>
                  <a:srgbClr val="993300"/>
                </a:solidFill>
                <a:highlight>
                  <a:srgbClr val="FFFFFF"/>
                </a:highlight>
              </a:rPr>
              <a:t>"SecondTime"</a:t>
            </a:r>
            <a:r>
              <a:rPr lang="en-US" sz="1200">
                <a:solidFill>
                  <a:srgbClr val="F5844C"/>
                </a:solidFill>
                <a:highlight>
                  <a:srgbClr val="FFFFFF"/>
                </a:highlight>
              </a:rPr>
              <a:t> type</a:t>
            </a:r>
            <a:r>
              <a:rPr lang="en-US" sz="1200">
                <a:solidFill>
                  <a:srgbClr val="FF8040"/>
                </a:solidFill>
                <a:highlight>
                  <a:srgbClr val="FFFFFF"/>
                </a:highlight>
              </a:rPr>
              <a:t>=</a:t>
            </a:r>
            <a:r>
              <a:rPr lang="en-US" sz="1200">
                <a:solidFill>
                  <a:srgbClr val="993300"/>
                </a:solidFill>
                <a:highlight>
                  <a:srgbClr val="FFFFFF"/>
                </a:highlight>
              </a:rPr>
              <a:t>"xs:string"</a:t>
            </a:r>
            <a:r>
              <a:rPr lang="en-US" sz="1200">
                <a:solidFill>
                  <a:srgbClr val="F5844C"/>
                </a:solidFill>
                <a:highlight>
                  <a:srgbClr val="FFFFFF"/>
                </a:highlight>
              </a:rPr>
              <a:t> dfdl:length</a:t>
            </a:r>
            <a:r>
              <a:rPr lang="en-US" sz="1200">
                <a:solidFill>
                  <a:srgbClr val="FF8040"/>
                </a:solidFill>
                <a:highlight>
                  <a:srgbClr val="FFFFFF"/>
                </a:highlight>
              </a:rPr>
              <a:t>=</a:t>
            </a:r>
            <a:r>
              <a:rPr lang="en-US" sz="1200">
                <a:solidFill>
                  <a:srgbClr val="993300"/>
                </a:solidFill>
                <a:highlight>
                  <a:srgbClr val="FFFFFF"/>
                </a:highlight>
              </a:rPr>
              <a:t>"2"</a:t>
            </a:r>
            <a:r>
              <a:rPr lang="en-US" sz="1200">
                <a:solidFill>
                  <a:srgbClr val="F5844C"/>
                </a:solidFill>
                <a:highlight>
                  <a:srgbClr val="FFFFFF"/>
                </a:highlight>
              </a:rPr>
              <a:t> dfdl:lengthKind</a:t>
            </a:r>
            <a:r>
              <a:rPr lang="en-US" sz="1200">
                <a:solidFill>
                  <a:srgbClr val="FF8040"/>
                </a:solidFill>
                <a:highlight>
                  <a:srgbClr val="FFFFFF"/>
                </a:highlight>
              </a:rPr>
              <a:t>=</a:t>
            </a:r>
            <a:r>
              <a:rPr lang="en-US" sz="1200">
                <a:solidFill>
                  <a:srgbClr val="993300"/>
                </a:solidFill>
                <a:highlight>
                  <a:srgbClr val="FFFFFF"/>
                </a:highlight>
              </a:rPr>
              <a:t>"explicit"</a:t>
            </a:r>
            <a:r>
              <a:rPr lang="en-US" sz="1200">
                <a:solidFill>
                  <a:srgbClr val="F5844C"/>
                </a:solidFill>
                <a:highlight>
                  <a:srgbClr val="FFFFFF"/>
                </a:highlight>
              </a:rPr>
              <a:t> dfdl:textNumberCheckPolicy</a:t>
            </a:r>
            <a:r>
              <a:rPr lang="en-US" sz="1200">
                <a:solidFill>
                  <a:srgbClr val="FF8040"/>
                </a:solidFill>
                <a:highlight>
                  <a:srgbClr val="FFFFFF"/>
                </a:highlight>
              </a:rPr>
              <a:t>=</a:t>
            </a:r>
            <a:r>
              <a:rPr lang="en-US" sz="1200">
                <a:solidFill>
                  <a:srgbClr val="993300"/>
                </a:solidFill>
                <a:highlight>
                  <a:srgbClr val="FFFFFF"/>
                </a:highlight>
              </a:rPr>
              <a:t>"strict"</a:t>
            </a:r>
            <a:r>
              <a:rPr lang="en-US" sz="1200">
                <a:solidFill>
                  <a:srgbClr val="F5844C"/>
                </a:solidFill>
                <a:highlight>
                  <a:srgbClr val="FFFFFF"/>
                </a:highlight>
              </a:rPr>
              <a:t> dfdl:textNumberPattern</a:t>
            </a:r>
            <a:r>
              <a:rPr lang="en-US" sz="1200">
                <a:solidFill>
                  <a:srgbClr val="FF8040"/>
                </a:solidFill>
                <a:highlight>
                  <a:srgbClr val="FFFFFF"/>
                </a:highlight>
              </a:rPr>
              <a:t>=</a:t>
            </a:r>
            <a:r>
              <a:rPr lang="en-US" sz="1200">
                <a:solidFill>
                  <a:srgbClr val="993300"/>
                </a:solidFill>
                <a:highlight>
                  <a:srgbClr val="FFFFFF"/>
                </a:highlight>
              </a:rPr>
              <a:t>"##"</a:t>
            </a:r>
            <a:r>
              <a:rPr lang="en-US" sz="1200">
                <a:solidFill>
                  <a:srgbClr val="F5844C"/>
                </a:solidFill>
                <a:highlight>
                  <a:srgbClr val="FFFFFF"/>
                </a:highlight>
              </a:rPr>
              <a:t> </a:t>
            </a:r>
            <a:r>
              <a:rPr lang="en-US" sz="1200">
                <a:solidFill>
                  <a:srgbClr val="000096"/>
                </a:solidFill>
                <a:highlight>
                  <a:srgbClr val="FFFFFF"/>
                </a:highlight>
              </a:rPr>
              <a:t>/&gt;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&lt;xs:element</a:t>
            </a:r>
            <a:r>
              <a:rPr lang="en-US" sz="1200">
                <a:solidFill>
                  <a:srgbClr val="F5844C"/>
                </a:solidFill>
                <a:highlight>
                  <a:srgbClr val="FFFFFF"/>
                </a:highlight>
              </a:rPr>
              <a:t> name</a:t>
            </a:r>
            <a:r>
              <a:rPr lang="en-US" sz="1200">
                <a:solidFill>
                  <a:srgbClr val="FF8040"/>
                </a:solidFill>
                <a:highlight>
                  <a:srgbClr val="FFFFFF"/>
                </a:highlight>
              </a:rPr>
              <a:t>=</a:t>
            </a:r>
            <a:r>
              <a:rPr lang="en-US" sz="1200">
                <a:solidFill>
                  <a:srgbClr val="993300"/>
                </a:solidFill>
                <a:highlight>
                  <a:srgbClr val="FFFFFF"/>
                </a:highlight>
              </a:rPr>
              <a:t>"TimeZoneZulu"</a:t>
            </a:r>
            <a:r>
              <a:rPr lang="en-US" sz="1200">
                <a:solidFill>
                  <a:srgbClr val="F5844C"/>
                </a:solidFill>
                <a:highlight>
                  <a:srgbClr val="FFFFFF"/>
                </a:highlight>
              </a:rPr>
              <a:t> type</a:t>
            </a:r>
            <a:r>
              <a:rPr lang="en-US" sz="1200">
                <a:solidFill>
                  <a:srgbClr val="FF8040"/>
                </a:solidFill>
                <a:highlight>
                  <a:srgbClr val="FFFFFF"/>
                </a:highlight>
              </a:rPr>
              <a:t>=</a:t>
            </a:r>
            <a:r>
              <a:rPr lang="en-US" sz="1200">
                <a:solidFill>
                  <a:srgbClr val="993300"/>
                </a:solidFill>
                <a:highlight>
                  <a:srgbClr val="FFFFFF"/>
                </a:highlight>
              </a:rPr>
              <a:t>"xs:string"</a:t>
            </a:r>
            <a:r>
              <a:rPr lang="en-US" sz="1200">
                <a:solidFill>
                  <a:srgbClr val="F5844C"/>
                </a:solidFill>
                <a:highlight>
                  <a:srgbClr val="FFFFFF"/>
                </a:highlight>
              </a:rPr>
              <a:t> dfdl:length</a:t>
            </a:r>
            <a:r>
              <a:rPr lang="en-US" sz="1200">
                <a:solidFill>
                  <a:srgbClr val="FF8040"/>
                </a:solidFill>
                <a:highlight>
                  <a:srgbClr val="FFFFFF"/>
                </a:highlight>
              </a:rPr>
              <a:t>=</a:t>
            </a:r>
            <a:r>
              <a:rPr lang="en-US" sz="1200">
                <a:solidFill>
                  <a:srgbClr val="993300"/>
                </a:solidFill>
                <a:highlight>
                  <a:srgbClr val="FFFFFF"/>
                </a:highlight>
              </a:rPr>
              <a:t>"1"</a:t>
            </a:r>
            <a:r>
              <a:rPr lang="en-US" sz="1200">
                <a:solidFill>
                  <a:srgbClr val="F5844C"/>
                </a:solidFill>
                <a:highlight>
                  <a:srgbClr val="FFFFFF"/>
                </a:highlight>
              </a:rPr>
              <a:t> dfdl:lengthKind</a:t>
            </a:r>
            <a:r>
              <a:rPr lang="en-US" sz="1200">
                <a:solidFill>
                  <a:srgbClr val="FF8040"/>
                </a:solidFill>
                <a:highlight>
                  <a:srgbClr val="FFFFFF"/>
                </a:highlight>
              </a:rPr>
              <a:t>=</a:t>
            </a:r>
            <a:r>
              <a:rPr lang="en-US" sz="1200">
                <a:solidFill>
                  <a:srgbClr val="993300"/>
                </a:solidFill>
                <a:highlight>
                  <a:srgbClr val="FFFFFF"/>
                </a:highlight>
              </a:rPr>
              <a:t>"explicit"</a:t>
            </a:r>
            <a:r>
              <a:rPr lang="en-US" sz="1200">
                <a:solidFill>
                  <a:srgbClr val="F5844C"/>
                </a:solidFill>
                <a:highlight>
                  <a:srgbClr val="FFFFFF"/>
                </a:highlight>
              </a:rPr>
              <a:t> </a:t>
            </a:r>
            <a:r>
              <a:rPr lang="en-US" sz="1200">
                <a:solidFill>
                  <a:srgbClr val="000096"/>
                </a:solidFill>
                <a:highlight>
                  <a:srgbClr val="FFFFFF"/>
                </a:highlight>
              </a:rPr>
              <a:t>/&gt;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&lt;/xs:sequence&gt;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&lt;/xs:complexType&gt;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&lt;/xs:element&gt;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&lt;xs:element</a:t>
            </a:r>
            <a:r>
              <a:rPr lang="en-US" sz="1200">
                <a:solidFill>
                  <a:srgbClr val="F5844C"/>
                </a:solidFill>
                <a:highlight>
                  <a:srgbClr val="FFFFFF"/>
                </a:highlight>
              </a:rPr>
              <a:t> name</a:t>
            </a:r>
            <a:r>
              <a:rPr lang="en-US" sz="1200">
                <a:solidFill>
                  <a:srgbClr val="FF8040"/>
                </a:solidFill>
                <a:highlight>
                  <a:srgbClr val="FFFFFF"/>
                </a:highlight>
              </a:rPr>
              <a:t>=</a:t>
            </a:r>
            <a:r>
              <a:rPr lang="en-US" sz="1200">
                <a:solidFill>
                  <a:srgbClr val="993300"/>
                </a:solidFill>
                <a:highlight>
                  <a:srgbClr val="FFFFFF"/>
                </a:highlight>
              </a:rPr>
              <a:t>"MonthName"</a:t>
            </a:r>
            <a:r>
              <a:rPr lang="en-US" sz="1200">
                <a:solidFill>
                  <a:srgbClr val="F5844C"/>
                </a:solidFill>
                <a:highlight>
                  <a:srgbClr val="FFFFFF"/>
                </a:highlight>
              </a:rPr>
              <a:t> type</a:t>
            </a:r>
            <a:r>
              <a:rPr lang="en-US" sz="1200">
                <a:solidFill>
                  <a:srgbClr val="FF8040"/>
                </a:solidFill>
                <a:highlight>
                  <a:srgbClr val="FFFFFF"/>
                </a:highlight>
              </a:rPr>
              <a:t>=</a:t>
            </a:r>
            <a:r>
              <a:rPr lang="en-US" sz="1200">
                <a:solidFill>
                  <a:srgbClr val="993300"/>
                </a:solidFill>
                <a:highlight>
                  <a:srgbClr val="FFFFFF"/>
                </a:highlight>
              </a:rPr>
              <a:t>"xs:string"</a:t>
            </a:r>
            <a:r>
              <a:rPr lang="en-US" sz="1200">
                <a:solidFill>
                  <a:srgbClr val="F5844C"/>
                </a:solidFill>
                <a:highlight>
                  <a:srgbClr val="FFFFFF"/>
                </a:highlight>
              </a:rPr>
              <a:t> dfdl:length</a:t>
            </a:r>
            <a:r>
              <a:rPr lang="en-US" sz="1200">
                <a:solidFill>
                  <a:srgbClr val="FF8040"/>
                </a:solidFill>
                <a:highlight>
                  <a:srgbClr val="FFFFFF"/>
                </a:highlight>
              </a:rPr>
              <a:t>=</a:t>
            </a:r>
            <a:r>
              <a:rPr lang="en-US" sz="1200">
                <a:solidFill>
                  <a:srgbClr val="993300"/>
                </a:solidFill>
                <a:highlight>
                  <a:srgbClr val="FFFFFF"/>
                </a:highlight>
              </a:rPr>
              <a:t>"3"</a:t>
            </a:r>
            <a:r>
              <a:rPr lang="en-US" sz="1200">
                <a:solidFill>
                  <a:srgbClr val="F5844C"/>
                </a:solidFill>
                <a:highlight>
                  <a:srgbClr val="FFFFFF"/>
                </a:highlight>
              </a:rPr>
              <a:t> dfdl:lengthKind</a:t>
            </a:r>
            <a:r>
              <a:rPr lang="en-US" sz="1200">
                <a:solidFill>
                  <a:srgbClr val="FF8040"/>
                </a:solidFill>
                <a:highlight>
                  <a:srgbClr val="FFFFFF"/>
                </a:highlight>
              </a:rPr>
              <a:t>=</a:t>
            </a:r>
            <a:r>
              <a:rPr lang="en-US" sz="1200">
                <a:solidFill>
                  <a:srgbClr val="993300"/>
                </a:solidFill>
                <a:highlight>
                  <a:srgbClr val="FFFFFF"/>
                </a:highlight>
              </a:rPr>
              <a:t>"explicit"</a:t>
            </a:r>
            <a:r>
              <a:rPr lang="en-US" sz="1200">
                <a:solidFill>
                  <a:srgbClr val="F5844C"/>
                </a:solidFill>
                <a:highlight>
                  <a:srgbClr val="FFFFFF"/>
                </a:highlight>
              </a:rPr>
              <a:t> </a:t>
            </a:r>
            <a:r>
              <a:rPr lang="en-US" sz="1200">
                <a:solidFill>
                  <a:srgbClr val="000096"/>
                </a:solidFill>
                <a:highlight>
                  <a:srgbClr val="FFFFFF"/>
                </a:highlight>
              </a:rPr>
              <a:t>/&gt;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&lt;/xs:choice&gt;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&lt;/xs:complexType&gt;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&lt;/xs:element&gt;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&lt;xs:element</a:t>
            </a:r>
            <a:r>
              <a:rPr lang="en-US" sz="1200">
                <a:solidFill>
                  <a:srgbClr val="F5844C"/>
                </a:solidFill>
                <a:highlight>
                  <a:srgbClr val="FFFFFF"/>
                </a:highlight>
              </a:rPr>
              <a:t> name</a:t>
            </a:r>
            <a:r>
              <a:rPr lang="en-US" sz="1200">
                <a:solidFill>
                  <a:srgbClr val="FF8040"/>
                </a:solidFill>
                <a:highlight>
                  <a:srgbClr val="FFFFFF"/>
                </a:highlight>
              </a:rPr>
              <a:t>=</a:t>
            </a:r>
            <a:r>
              <a:rPr lang="en-US" sz="1200">
                <a:solidFill>
                  <a:srgbClr val="993300"/>
                </a:solidFill>
                <a:highlight>
                  <a:srgbClr val="FFFFFF"/>
                </a:highlight>
              </a:rPr>
              <a:t>"note"</a:t>
            </a:r>
            <a:r>
              <a:rPr lang="en-US" sz="1200">
                <a:solidFill>
                  <a:srgbClr val="F5844C"/>
                </a:solidFill>
                <a:highlight>
                  <a:srgbClr val="FFFFFF"/>
                </a:highlight>
              </a:rPr>
              <a:t> type</a:t>
            </a:r>
            <a:r>
              <a:rPr lang="en-US" sz="1200">
                <a:solidFill>
                  <a:srgbClr val="FF8040"/>
                </a:solidFill>
                <a:highlight>
                  <a:srgbClr val="FFFFFF"/>
                </a:highlight>
              </a:rPr>
              <a:t>=</a:t>
            </a:r>
            <a:r>
              <a:rPr lang="en-US" sz="1200">
                <a:solidFill>
                  <a:srgbClr val="993300"/>
                </a:solidFill>
                <a:highlight>
                  <a:srgbClr val="FFFFFF"/>
                </a:highlight>
              </a:rPr>
              <a:t>"xs:string"</a:t>
            </a:r>
            <a:r>
              <a:rPr lang="en-US" sz="1200">
                <a:solidFill>
                  <a:srgbClr val="F5844C"/>
                </a:solidFill>
                <a:highlight>
                  <a:srgbClr val="FFFFFF"/>
                </a:highlight>
              </a:rPr>
              <a:t> </a:t>
            </a:r>
            <a:r>
              <a:rPr lang="en-US" sz="1200">
                <a:solidFill>
                  <a:srgbClr val="000096"/>
                </a:solidFill>
                <a:highlight>
                  <a:srgbClr val="FFFFFF"/>
                </a:highlight>
              </a:rPr>
              <a:t>/&gt;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&lt;/xs:sequence&gt;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&lt;/xs:complexType&gt;</a:t>
            </a:r>
            <a:br>
              <a:rPr lang="en-US" sz="1200">
                <a:solidFill>
                  <a:srgbClr val="000000"/>
                </a:solidFill>
                <a:highlight>
                  <a:srgbClr val="FFFFFF"/>
                </a:highlight>
              </a:rPr>
            </a:br>
            <a:r>
              <a:rPr lang="en-US" sz="1200">
                <a:solidFill>
                  <a:srgbClr val="003296"/>
                </a:solidFill>
                <a:highlight>
                  <a:srgbClr val="FFFFFF"/>
                </a:highlight>
              </a:rPr>
              <a:t>&lt;/xs:element&gt;</a:t>
            </a:r>
          </a:p>
        </p:txBody>
      </p:sp>
      <p:sp>
        <p:nvSpPr>
          <p:cNvPr id="6" name="Rectangle 5">
            <a:extLst>
              <a:ext uri="{FF2B5EF4-FFF2-40B4-BE49-F238E27FC236}">
                <a16:creationId xmlns:a16="http://schemas.microsoft.com/office/drawing/2014/main" id="{33A79F72-F497-4B35-85DC-FD642FD2065C}"/>
              </a:ext>
            </a:extLst>
          </p:cNvPr>
          <p:cNvSpPr/>
          <p:nvPr/>
        </p:nvSpPr>
        <p:spPr>
          <a:xfrm>
            <a:off x="6795911" y="3183467"/>
            <a:ext cx="4323645" cy="239059"/>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extBox 1">
            <a:extLst>
              <a:ext uri="{FF2B5EF4-FFF2-40B4-BE49-F238E27FC236}">
                <a16:creationId xmlns:a16="http://schemas.microsoft.com/office/drawing/2014/main" id="{813409E5-DB24-4730-BA80-10B5A24BA368}"/>
              </a:ext>
            </a:extLst>
          </p:cNvPr>
          <p:cNvSpPr txBox="1"/>
          <p:nvPr/>
        </p:nvSpPr>
        <p:spPr>
          <a:xfrm>
            <a:off x="6450676" y="2327564"/>
            <a:ext cx="5187142" cy="646331"/>
          </a:xfrm>
          <a:prstGeom prst="rect">
            <a:avLst/>
          </a:prstGeom>
          <a:solidFill>
            <a:srgbClr val="FFFF00"/>
          </a:solidFill>
        </p:spPr>
        <p:txBody>
          <a:bodyPr wrap="square" rtlCol="0">
            <a:spAutoFit/>
          </a:bodyPr>
          <a:lstStyle/>
          <a:p>
            <a:r>
              <a:rPr lang="en-US"/>
              <a:t>These properties only apply to numbers. The datatype is xs:string, so these properties are ignored.</a:t>
            </a:r>
          </a:p>
        </p:txBody>
      </p:sp>
    </p:spTree>
    <p:extLst>
      <p:ext uri="{BB962C8B-B14F-4D97-AF65-F5344CB8AC3E}">
        <p14:creationId xmlns:p14="http://schemas.microsoft.com/office/powerpoint/2010/main" val="41583021"/>
      </p:ext>
    </p:extLst>
  </p:cSld>
  <p:clrMapOvr>
    <a:masterClrMapping/>
  </p:clrMapOvr>
</p:sld>
</file>

<file path=ppt/slides/slide1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4804F4A8-8263-407B-A46B-DC64A88D0E40}"/>
              </a:ext>
            </a:extLst>
          </p:cNvPr>
          <p:cNvSpPr>
            <a:spLocks noGrp="1"/>
          </p:cNvSpPr>
          <p:nvPr>
            <p:ph type="ftr" sz="quarter" idx="11"/>
          </p:nvPr>
        </p:nvSpPr>
        <p:spPr/>
        <p:txBody>
          <a:bodyPr/>
          <a:lstStyle/>
          <a:p>
            <a:r>
              <a:rPr lang="en-US" altLang="en-US">
                <a:solidFill>
                  <a:schemeClr val="tx1">
                    <a:lumMod val="50000"/>
                    <a:lumOff val="50000"/>
                  </a:schemeClr>
                </a:solidFill>
                <a:latin typeface="Arial" pitchFamily="34" charset="0"/>
                <a:cs typeface="Arial" pitchFamily="34" charset="0"/>
              </a:rPr>
              <a:t>© 2019 The MITRE Corporation. All rights reserved.</a:t>
            </a:r>
            <a:endParaRPr lang="en-US">
              <a:solidFill>
                <a:schemeClr val="tx1">
                  <a:lumMod val="50000"/>
                  <a:lumOff val="50000"/>
                </a:schemeClr>
              </a:solidFill>
              <a:latin typeface="Arial" pitchFamily="34" charset="0"/>
              <a:cs typeface="Arial" pitchFamily="34" charset="0"/>
            </a:endParaRPr>
          </a:p>
        </p:txBody>
      </p:sp>
      <p:sp>
        <p:nvSpPr>
          <p:cNvPr id="5" name="Rectangle 4">
            <a:extLst>
              <a:ext uri="{FF2B5EF4-FFF2-40B4-BE49-F238E27FC236}">
                <a16:creationId xmlns:a16="http://schemas.microsoft.com/office/drawing/2014/main" id="{9B7FD62B-651F-40A9-9999-8B4CDDDD134C}"/>
              </a:ext>
            </a:extLst>
          </p:cNvPr>
          <p:cNvSpPr/>
          <p:nvPr/>
        </p:nvSpPr>
        <p:spPr>
          <a:xfrm>
            <a:off x="211367" y="1348763"/>
            <a:ext cx="11902265" cy="5447645"/>
          </a:xfrm>
          <a:prstGeom prst="rect">
            <a:avLst/>
          </a:prstGeom>
          <a:ln>
            <a:solidFill>
              <a:schemeClr val="tx1"/>
            </a:solidFill>
          </a:ln>
        </p:spPr>
        <p:txBody>
          <a:bodyPr wrap="square">
            <a:spAutoFit/>
          </a:bodyPr>
          <a:lstStyle/>
          <a:p>
            <a:r>
              <a:rPr lang="en-US" sz="1200">
                <a:solidFill>
                  <a:srgbClr val="003296"/>
                </a:solidFill>
                <a:highlight>
                  <a:srgbClr val="FFFFFF"/>
                </a:highlight>
              </a:rPr>
              <a:t>&lt;xs:element</a:t>
            </a:r>
            <a:r>
              <a:rPr lang="en-US" sz="1200">
                <a:solidFill>
                  <a:srgbClr val="F5844C"/>
                </a:solidFill>
                <a:highlight>
                  <a:srgbClr val="FFFFFF"/>
                </a:highlight>
              </a:rPr>
              <a:t> name</a:t>
            </a:r>
            <a:r>
              <a:rPr lang="en-US" sz="1200">
                <a:solidFill>
                  <a:srgbClr val="FF8040"/>
                </a:solidFill>
                <a:highlight>
                  <a:srgbClr val="FFFFFF"/>
                </a:highlight>
              </a:rPr>
              <a:t>=</a:t>
            </a:r>
            <a:r>
              <a:rPr lang="en-US" sz="1200">
                <a:solidFill>
                  <a:srgbClr val="993300"/>
                </a:solidFill>
                <a:highlight>
                  <a:srgbClr val="FFFFFF"/>
                </a:highlight>
              </a:rPr>
              <a:t>"input"</a:t>
            </a:r>
            <a:r>
              <a:rPr lang="en-US" sz="1200">
                <a:solidFill>
                  <a:srgbClr val="000096"/>
                </a:solidFill>
                <a:highlight>
                  <a:srgbClr val="FFFFFF"/>
                </a:highlight>
              </a:rPr>
              <a:t>&gt;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&lt;xs:complexType&gt;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&lt;xs:sequence</a:t>
            </a:r>
            <a:r>
              <a:rPr lang="en-US" sz="1200">
                <a:solidFill>
                  <a:srgbClr val="F5844C"/>
                </a:solidFill>
                <a:highlight>
                  <a:srgbClr val="FFFFFF"/>
                </a:highlight>
              </a:rPr>
              <a:t> dfdl:separator</a:t>
            </a:r>
            <a:r>
              <a:rPr lang="en-US" sz="1200">
                <a:solidFill>
                  <a:srgbClr val="FF8040"/>
                </a:solidFill>
                <a:highlight>
                  <a:srgbClr val="FFFFFF"/>
                </a:highlight>
              </a:rPr>
              <a:t>=</a:t>
            </a:r>
            <a:r>
              <a:rPr lang="en-US" sz="1200">
                <a:solidFill>
                  <a:srgbClr val="993300"/>
                </a:solidFill>
                <a:highlight>
                  <a:srgbClr val="FFFFFF"/>
                </a:highlight>
              </a:rPr>
              <a:t>"/"</a:t>
            </a:r>
            <a:r>
              <a:rPr lang="en-US" sz="1200">
                <a:solidFill>
                  <a:srgbClr val="F5844C"/>
                </a:solidFill>
                <a:highlight>
                  <a:srgbClr val="FFFFFF"/>
                </a:highlight>
              </a:rPr>
              <a:t> dfdl:separatorPosition</a:t>
            </a:r>
            <a:r>
              <a:rPr lang="en-US" sz="1200">
                <a:solidFill>
                  <a:srgbClr val="FF8040"/>
                </a:solidFill>
                <a:highlight>
                  <a:srgbClr val="FFFFFF"/>
                </a:highlight>
              </a:rPr>
              <a:t>=</a:t>
            </a:r>
            <a:r>
              <a:rPr lang="en-US" sz="1200">
                <a:solidFill>
                  <a:srgbClr val="993300"/>
                </a:solidFill>
                <a:highlight>
                  <a:srgbClr val="FFFFFF"/>
                </a:highlight>
              </a:rPr>
              <a:t>"infix"</a:t>
            </a:r>
            <a:r>
              <a:rPr lang="en-US" sz="1200">
                <a:solidFill>
                  <a:srgbClr val="000096"/>
                </a:solidFill>
                <a:highlight>
                  <a:srgbClr val="FFFFFF"/>
                </a:highlight>
              </a:rPr>
              <a:t>&gt;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&lt;xs:element</a:t>
            </a:r>
            <a:r>
              <a:rPr lang="en-US" sz="1200">
                <a:solidFill>
                  <a:srgbClr val="F5844C"/>
                </a:solidFill>
                <a:highlight>
                  <a:srgbClr val="FFFFFF"/>
                </a:highlight>
              </a:rPr>
              <a:t> name</a:t>
            </a:r>
            <a:r>
              <a:rPr lang="en-US" sz="1200">
                <a:solidFill>
                  <a:srgbClr val="FF8040"/>
                </a:solidFill>
                <a:highlight>
                  <a:srgbClr val="FFFFFF"/>
                </a:highlight>
              </a:rPr>
              <a:t>=</a:t>
            </a:r>
            <a:r>
              <a:rPr lang="en-US" sz="1200">
                <a:solidFill>
                  <a:srgbClr val="993300"/>
                </a:solidFill>
                <a:highlight>
                  <a:srgbClr val="FFFFFF"/>
                </a:highlight>
              </a:rPr>
              <a:t>"title"</a:t>
            </a:r>
            <a:r>
              <a:rPr lang="en-US" sz="1200">
                <a:solidFill>
                  <a:srgbClr val="F5844C"/>
                </a:solidFill>
                <a:highlight>
                  <a:srgbClr val="FFFFFF"/>
                </a:highlight>
              </a:rPr>
              <a:t> type</a:t>
            </a:r>
            <a:r>
              <a:rPr lang="en-US" sz="1200">
                <a:solidFill>
                  <a:srgbClr val="FF8040"/>
                </a:solidFill>
                <a:highlight>
                  <a:srgbClr val="FFFFFF"/>
                </a:highlight>
              </a:rPr>
              <a:t>=</a:t>
            </a:r>
            <a:r>
              <a:rPr lang="en-US" sz="1200">
                <a:solidFill>
                  <a:srgbClr val="993300"/>
                </a:solidFill>
                <a:highlight>
                  <a:srgbClr val="FFFFFF"/>
                </a:highlight>
              </a:rPr>
              <a:t>"xs:string"</a:t>
            </a:r>
            <a:r>
              <a:rPr lang="en-US" sz="1200">
                <a:solidFill>
                  <a:srgbClr val="F5844C"/>
                </a:solidFill>
                <a:highlight>
                  <a:srgbClr val="FFFFFF"/>
                </a:highlight>
              </a:rPr>
              <a:t> </a:t>
            </a:r>
            <a:r>
              <a:rPr lang="en-US" sz="1200">
                <a:solidFill>
                  <a:srgbClr val="000096"/>
                </a:solidFill>
                <a:highlight>
                  <a:srgbClr val="FFFFFF"/>
                </a:highlight>
              </a:rPr>
              <a:t>/&gt;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&lt;xs:element</a:t>
            </a:r>
            <a:r>
              <a:rPr lang="en-US" sz="1200">
                <a:solidFill>
                  <a:srgbClr val="F5844C"/>
                </a:solidFill>
                <a:highlight>
                  <a:srgbClr val="FFFFFF"/>
                </a:highlight>
              </a:rPr>
              <a:t> name</a:t>
            </a:r>
            <a:r>
              <a:rPr lang="en-US" sz="1200">
                <a:solidFill>
                  <a:srgbClr val="FF8040"/>
                </a:solidFill>
                <a:highlight>
                  <a:srgbClr val="FFFFFF"/>
                </a:highlight>
              </a:rPr>
              <a:t>=</a:t>
            </a:r>
            <a:r>
              <a:rPr lang="en-US" sz="1200">
                <a:solidFill>
                  <a:srgbClr val="993300"/>
                </a:solidFill>
                <a:highlight>
                  <a:srgbClr val="FFFFFF"/>
                </a:highlight>
              </a:rPr>
              <a:t>"date"</a:t>
            </a:r>
            <a:r>
              <a:rPr lang="en-US" sz="1200">
                <a:solidFill>
                  <a:srgbClr val="000096"/>
                </a:solidFill>
                <a:highlight>
                  <a:srgbClr val="FFFFFF"/>
                </a:highlight>
              </a:rPr>
              <a:t>&gt;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&lt;xs:complexType&gt;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&lt;xs:choice&gt;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&lt;xs:element</a:t>
            </a:r>
            <a:r>
              <a:rPr lang="en-US" sz="1200">
                <a:solidFill>
                  <a:srgbClr val="F5844C"/>
                </a:solidFill>
                <a:highlight>
                  <a:srgbClr val="FFFFFF"/>
                </a:highlight>
              </a:rPr>
              <a:t> name</a:t>
            </a:r>
            <a:r>
              <a:rPr lang="en-US" sz="1200">
                <a:solidFill>
                  <a:srgbClr val="FF8040"/>
                </a:solidFill>
                <a:highlight>
                  <a:srgbClr val="FFFFFF"/>
                </a:highlight>
              </a:rPr>
              <a:t>=</a:t>
            </a:r>
            <a:r>
              <a:rPr lang="en-US" sz="1200">
                <a:solidFill>
                  <a:srgbClr val="993300"/>
                </a:solidFill>
                <a:highlight>
                  <a:srgbClr val="FFFFFF"/>
                </a:highlight>
              </a:rPr>
              <a:t>"DateTimeIso"</a:t>
            </a:r>
            <a:r>
              <a:rPr lang="en-US" sz="1200">
                <a:solidFill>
                  <a:srgbClr val="000096"/>
                </a:solidFill>
                <a:highlight>
                  <a:srgbClr val="FFFFFF"/>
                </a:highlight>
              </a:rPr>
              <a:t>&gt;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&lt;xs:complexType&gt;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&lt;xs:sequence</a:t>
            </a:r>
            <a:r>
              <a:rPr lang="en-US" sz="1200">
                <a:solidFill>
                  <a:srgbClr val="F5844C"/>
                </a:solidFill>
                <a:highlight>
                  <a:srgbClr val="FFFFFF"/>
                </a:highlight>
              </a:rPr>
              <a:t> dfdl:separator</a:t>
            </a:r>
            <a:r>
              <a:rPr lang="en-US" sz="1200">
                <a:solidFill>
                  <a:srgbClr val="FF8040"/>
                </a:solidFill>
                <a:highlight>
                  <a:srgbClr val="FFFFFF"/>
                </a:highlight>
              </a:rPr>
              <a:t>=</a:t>
            </a:r>
            <a:r>
              <a:rPr lang="en-US" sz="1200">
                <a:solidFill>
                  <a:srgbClr val="993300"/>
                </a:solidFill>
                <a:highlight>
                  <a:srgbClr val="FFFFFF"/>
                </a:highlight>
              </a:rPr>
              <a:t>""</a:t>
            </a:r>
            <a:r>
              <a:rPr lang="en-US" sz="1200">
                <a:solidFill>
                  <a:srgbClr val="000096"/>
                </a:solidFill>
                <a:highlight>
                  <a:srgbClr val="FFFFFF"/>
                </a:highlight>
              </a:rPr>
              <a:t>&gt;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&lt;xs:element</a:t>
            </a:r>
            <a:r>
              <a:rPr lang="en-US" sz="1200">
                <a:solidFill>
                  <a:srgbClr val="F5844C"/>
                </a:solidFill>
                <a:highlight>
                  <a:srgbClr val="FFFFFF"/>
                </a:highlight>
              </a:rPr>
              <a:t> name</a:t>
            </a:r>
            <a:r>
              <a:rPr lang="en-US" sz="1200">
                <a:solidFill>
                  <a:srgbClr val="FF8040"/>
                </a:solidFill>
                <a:highlight>
                  <a:srgbClr val="FFFFFF"/>
                </a:highlight>
              </a:rPr>
              <a:t>=</a:t>
            </a:r>
            <a:r>
              <a:rPr lang="en-US" sz="1200">
                <a:solidFill>
                  <a:srgbClr val="993300"/>
                </a:solidFill>
                <a:highlight>
                  <a:srgbClr val="FFFFFF"/>
                </a:highlight>
              </a:rPr>
              <a:t>"Year"</a:t>
            </a:r>
            <a:r>
              <a:rPr lang="en-US" sz="1200">
                <a:solidFill>
                  <a:srgbClr val="F5844C"/>
                </a:solidFill>
                <a:highlight>
                  <a:srgbClr val="FFFFFF"/>
                </a:highlight>
              </a:rPr>
              <a:t> type</a:t>
            </a:r>
            <a:r>
              <a:rPr lang="en-US" sz="1200">
                <a:solidFill>
                  <a:srgbClr val="FF8040"/>
                </a:solidFill>
                <a:highlight>
                  <a:srgbClr val="FFFFFF"/>
                </a:highlight>
              </a:rPr>
              <a:t>=</a:t>
            </a:r>
            <a:r>
              <a:rPr lang="en-US" sz="1200">
                <a:solidFill>
                  <a:srgbClr val="993300"/>
                </a:solidFill>
                <a:highlight>
                  <a:srgbClr val="FFFFFF"/>
                </a:highlight>
              </a:rPr>
              <a:t>"xs:string"</a:t>
            </a:r>
            <a:r>
              <a:rPr lang="en-US" sz="1200">
                <a:solidFill>
                  <a:srgbClr val="F5844C"/>
                </a:solidFill>
                <a:highlight>
                  <a:srgbClr val="FFFFFF"/>
                </a:highlight>
              </a:rPr>
              <a:t> dfdl:length</a:t>
            </a:r>
            <a:r>
              <a:rPr lang="en-US" sz="1200">
                <a:solidFill>
                  <a:srgbClr val="FF8040"/>
                </a:solidFill>
                <a:highlight>
                  <a:srgbClr val="FFFFFF"/>
                </a:highlight>
              </a:rPr>
              <a:t>=</a:t>
            </a:r>
            <a:r>
              <a:rPr lang="en-US" sz="1200">
                <a:solidFill>
                  <a:srgbClr val="993300"/>
                </a:solidFill>
                <a:highlight>
                  <a:srgbClr val="FFFFFF"/>
                </a:highlight>
              </a:rPr>
              <a:t>"4"</a:t>
            </a:r>
            <a:r>
              <a:rPr lang="en-US" sz="1200">
                <a:solidFill>
                  <a:srgbClr val="F5844C"/>
                </a:solidFill>
                <a:highlight>
                  <a:srgbClr val="FFFFFF"/>
                </a:highlight>
              </a:rPr>
              <a:t> dfdl:lengthKind</a:t>
            </a:r>
            <a:r>
              <a:rPr lang="en-US" sz="1200">
                <a:solidFill>
                  <a:srgbClr val="FF8040"/>
                </a:solidFill>
                <a:highlight>
                  <a:srgbClr val="FFFFFF"/>
                </a:highlight>
              </a:rPr>
              <a:t>=</a:t>
            </a:r>
            <a:r>
              <a:rPr lang="en-US" sz="1200">
                <a:solidFill>
                  <a:srgbClr val="993300"/>
                </a:solidFill>
                <a:highlight>
                  <a:srgbClr val="FFFFFF"/>
                </a:highlight>
              </a:rPr>
              <a:t>"explicit"</a:t>
            </a:r>
            <a:r>
              <a:rPr lang="en-US" sz="1200">
                <a:solidFill>
                  <a:srgbClr val="F5844C"/>
                </a:solidFill>
                <a:highlight>
                  <a:srgbClr val="FFFFFF"/>
                </a:highlight>
              </a:rPr>
              <a:t> dfdl:textNumberCheckPolicy</a:t>
            </a:r>
            <a:r>
              <a:rPr lang="en-US" sz="1200">
                <a:solidFill>
                  <a:srgbClr val="FF8040"/>
                </a:solidFill>
                <a:highlight>
                  <a:srgbClr val="FFFFFF"/>
                </a:highlight>
              </a:rPr>
              <a:t>=</a:t>
            </a:r>
            <a:r>
              <a:rPr lang="en-US" sz="1200">
                <a:solidFill>
                  <a:srgbClr val="993300"/>
                </a:solidFill>
                <a:highlight>
                  <a:srgbClr val="FFFFFF"/>
                </a:highlight>
              </a:rPr>
              <a:t>"strict"</a:t>
            </a:r>
            <a:r>
              <a:rPr lang="en-US" sz="1200">
                <a:solidFill>
                  <a:srgbClr val="F5844C"/>
                </a:solidFill>
                <a:highlight>
                  <a:srgbClr val="FFFFFF"/>
                </a:highlight>
              </a:rPr>
              <a:t> dfdl:textNumberPattern</a:t>
            </a:r>
            <a:r>
              <a:rPr lang="en-US" sz="1200">
                <a:solidFill>
                  <a:srgbClr val="FF8040"/>
                </a:solidFill>
                <a:highlight>
                  <a:srgbClr val="FFFFFF"/>
                </a:highlight>
              </a:rPr>
              <a:t>=</a:t>
            </a:r>
            <a:r>
              <a:rPr lang="en-US" sz="1200">
                <a:solidFill>
                  <a:srgbClr val="993300"/>
                </a:solidFill>
                <a:highlight>
                  <a:srgbClr val="FFFFFF"/>
                </a:highlight>
              </a:rPr>
              <a:t>"####"</a:t>
            </a:r>
            <a:r>
              <a:rPr lang="en-US" sz="1200">
                <a:solidFill>
                  <a:srgbClr val="F5844C"/>
                </a:solidFill>
                <a:highlight>
                  <a:srgbClr val="FFFFFF"/>
                </a:highlight>
              </a:rPr>
              <a:t> </a:t>
            </a:r>
            <a:r>
              <a:rPr lang="en-US" sz="1200">
                <a:solidFill>
                  <a:srgbClr val="000096"/>
                </a:solidFill>
                <a:highlight>
                  <a:srgbClr val="FFFFFF"/>
                </a:highlight>
              </a:rPr>
              <a:t>/&gt;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&lt;xs:element</a:t>
            </a:r>
            <a:r>
              <a:rPr lang="en-US" sz="1200">
                <a:solidFill>
                  <a:srgbClr val="F5844C"/>
                </a:solidFill>
                <a:highlight>
                  <a:srgbClr val="FFFFFF"/>
                </a:highlight>
              </a:rPr>
              <a:t> name</a:t>
            </a:r>
            <a:r>
              <a:rPr lang="en-US" sz="1200">
                <a:solidFill>
                  <a:srgbClr val="FF8040"/>
                </a:solidFill>
                <a:highlight>
                  <a:srgbClr val="FFFFFF"/>
                </a:highlight>
              </a:rPr>
              <a:t>=</a:t>
            </a:r>
            <a:r>
              <a:rPr lang="en-US" sz="1200">
                <a:solidFill>
                  <a:srgbClr val="993300"/>
                </a:solidFill>
                <a:highlight>
                  <a:srgbClr val="FFFFFF"/>
                </a:highlight>
              </a:rPr>
              <a:t>"MonthNumeric"</a:t>
            </a:r>
            <a:r>
              <a:rPr lang="en-US" sz="1200">
                <a:solidFill>
                  <a:srgbClr val="F5844C"/>
                </a:solidFill>
                <a:highlight>
                  <a:srgbClr val="FFFFFF"/>
                </a:highlight>
              </a:rPr>
              <a:t> type</a:t>
            </a:r>
            <a:r>
              <a:rPr lang="en-US" sz="1200">
                <a:solidFill>
                  <a:srgbClr val="FF8040"/>
                </a:solidFill>
                <a:highlight>
                  <a:srgbClr val="FFFFFF"/>
                </a:highlight>
              </a:rPr>
              <a:t>=</a:t>
            </a:r>
            <a:r>
              <a:rPr lang="en-US" sz="1200">
                <a:solidFill>
                  <a:srgbClr val="993300"/>
                </a:solidFill>
                <a:highlight>
                  <a:srgbClr val="FFFFFF"/>
                </a:highlight>
              </a:rPr>
              <a:t>"xs:string"</a:t>
            </a:r>
            <a:r>
              <a:rPr lang="en-US" sz="1200">
                <a:solidFill>
                  <a:srgbClr val="F5844C"/>
                </a:solidFill>
                <a:highlight>
                  <a:srgbClr val="FFFFFF"/>
                </a:highlight>
              </a:rPr>
              <a:t> dfdl:length</a:t>
            </a:r>
            <a:r>
              <a:rPr lang="en-US" sz="1200">
                <a:solidFill>
                  <a:srgbClr val="FF8040"/>
                </a:solidFill>
                <a:highlight>
                  <a:srgbClr val="FFFFFF"/>
                </a:highlight>
              </a:rPr>
              <a:t>=</a:t>
            </a:r>
            <a:r>
              <a:rPr lang="en-US" sz="1200">
                <a:solidFill>
                  <a:srgbClr val="993300"/>
                </a:solidFill>
                <a:highlight>
                  <a:srgbClr val="FFFFFF"/>
                </a:highlight>
              </a:rPr>
              <a:t>"2"</a:t>
            </a:r>
            <a:r>
              <a:rPr lang="en-US" sz="1200">
                <a:solidFill>
                  <a:srgbClr val="F5844C"/>
                </a:solidFill>
                <a:highlight>
                  <a:srgbClr val="FFFFFF"/>
                </a:highlight>
              </a:rPr>
              <a:t> dfdl:lengthKind</a:t>
            </a:r>
            <a:r>
              <a:rPr lang="en-US" sz="1200">
                <a:solidFill>
                  <a:srgbClr val="FF8040"/>
                </a:solidFill>
                <a:highlight>
                  <a:srgbClr val="FFFFFF"/>
                </a:highlight>
              </a:rPr>
              <a:t>=</a:t>
            </a:r>
            <a:r>
              <a:rPr lang="en-US" sz="1200">
                <a:solidFill>
                  <a:srgbClr val="993300"/>
                </a:solidFill>
                <a:highlight>
                  <a:srgbClr val="FFFFFF"/>
                </a:highlight>
              </a:rPr>
              <a:t>"explicit"</a:t>
            </a:r>
            <a:r>
              <a:rPr lang="en-US" sz="1200">
                <a:solidFill>
                  <a:srgbClr val="F5844C"/>
                </a:solidFill>
                <a:highlight>
                  <a:srgbClr val="FFFFFF"/>
                </a:highlight>
              </a:rPr>
              <a:t> dfdl:textNumberCheckPolicy</a:t>
            </a:r>
            <a:r>
              <a:rPr lang="en-US" sz="1200">
                <a:solidFill>
                  <a:srgbClr val="FF8040"/>
                </a:solidFill>
                <a:highlight>
                  <a:srgbClr val="FFFFFF"/>
                </a:highlight>
              </a:rPr>
              <a:t>=</a:t>
            </a:r>
            <a:r>
              <a:rPr lang="en-US" sz="1200">
                <a:solidFill>
                  <a:srgbClr val="993300"/>
                </a:solidFill>
                <a:highlight>
                  <a:srgbClr val="FFFFFF"/>
                </a:highlight>
              </a:rPr>
              <a:t>"strict"</a:t>
            </a:r>
            <a:r>
              <a:rPr lang="en-US" sz="1200">
                <a:solidFill>
                  <a:srgbClr val="F5844C"/>
                </a:solidFill>
                <a:highlight>
                  <a:srgbClr val="FFFFFF"/>
                </a:highlight>
              </a:rPr>
              <a:t> dfdl:textNumberPattern</a:t>
            </a:r>
            <a:r>
              <a:rPr lang="en-US" sz="1200">
                <a:solidFill>
                  <a:srgbClr val="FF8040"/>
                </a:solidFill>
                <a:highlight>
                  <a:srgbClr val="FFFFFF"/>
                </a:highlight>
              </a:rPr>
              <a:t>=</a:t>
            </a:r>
            <a:r>
              <a:rPr lang="en-US" sz="1200">
                <a:solidFill>
                  <a:srgbClr val="993300"/>
                </a:solidFill>
                <a:highlight>
                  <a:srgbClr val="FFFFFF"/>
                </a:highlight>
              </a:rPr>
              <a:t>"##"</a:t>
            </a:r>
            <a:r>
              <a:rPr lang="en-US" sz="1200">
                <a:solidFill>
                  <a:srgbClr val="F5844C"/>
                </a:solidFill>
                <a:highlight>
                  <a:srgbClr val="FFFFFF"/>
                </a:highlight>
              </a:rPr>
              <a:t>  </a:t>
            </a:r>
            <a:r>
              <a:rPr lang="en-US" sz="1200">
                <a:solidFill>
                  <a:srgbClr val="000096"/>
                </a:solidFill>
                <a:highlight>
                  <a:srgbClr val="FFFFFF"/>
                </a:highlight>
              </a:rPr>
              <a:t>/&gt;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&lt;xs:element</a:t>
            </a:r>
            <a:r>
              <a:rPr lang="en-US" sz="1200">
                <a:solidFill>
                  <a:srgbClr val="F5844C"/>
                </a:solidFill>
                <a:highlight>
                  <a:srgbClr val="FFFFFF"/>
                </a:highlight>
              </a:rPr>
              <a:t> name</a:t>
            </a:r>
            <a:r>
              <a:rPr lang="en-US" sz="1200">
                <a:solidFill>
                  <a:srgbClr val="FF8040"/>
                </a:solidFill>
                <a:highlight>
                  <a:srgbClr val="FFFFFF"/>
                </a:highlight>
              </a:rPr>
              <a:t>=</a:t>
            </a:r>
            <a:r>
              <a:rPr lang="en-US" sz="1200">
                <a:solidFill>
                  <a:srgbClr val="993300"/>
                </a:solidFill>
                <a:highlight>
                  <a:srgbClr val="FFFFFF"/>
                </a:highlight>
              </a:rPr>
              <a:t>"Day"</a:t>
            </a:r>
            <a:r>
              <a:rPr lang="en-US" sz="1200">
                <a:solidFill>
                  <a:srgbClr val="F5844C"/>
                </a:solidFill>
                <a:highlight>
                  <a:srgbClr val="FFFFFF"/>
                </a:highlight>
              </a:rPr>
              <a:t> type</a:t>
            </a:r>
            <a:r>
              <a:rPr lang="en-US" sz="1200">
                <a:solidFill>
                  <a:srgbClr val="FF8040"/>
                </a:solidFill>
                <a:highlight>
                  <a:srgbClr val="FFFFFF"/>
                </a:highlight>
              </a:rPr>
              <a:t>=</a:t>
            </a:r>
            <a:r>
              <a:rPr lang="en-US" sz="1200">
                <a:solidFill>
                  <a:srgbClr val="993300"/>
                </a:solidFill>
                <a:highlight>
                  <a:srgbClr val="FFFFFF"/>
                </a:highlight>
              </a:rPr>
              <a:t>"xs:string"</a:t>
            </a:r>
            <a:r>
              <a:rPr lang="en-US" sz="1200">
                <a:solidFill>
                  <a:srgbClr val="F5844C"/>
                </a:solidFill>
                <a:highlight>
                  <a:srgbClr val="FFFFFF"/>
                </a:highlight>
              </a:rPr>
              <a:t> dfdl:length</a:t>
            </a:r>
            <a:r>
              <a:rPr lang="en-US" sz="1200">
                <a:solidFill>
                  <a:srgbClr val="FF8040"/>
                </a:solidFill>
                <a:highlight>
                  <a:srgbClr val="FFFFFF"/>
                </a:highlight>
              </a:rPr>
              <a:t>=</a:t>
            </a:r>
            <a:r>
              <a:rPr lang="en-US" sz="1200">
                <a:solidFill>
                  <a:srgbClr val="993300"/>
                </a:solidFill>
                <a:highlight>
                  <a:srgbClr val="FFFFFF"/>
                </a:highlight>
              </a:rPr>
              <a:t>"2"</a:t>
            </a:r>
            <a:r>
              <a:rPr lang="en-US" sz="1200">
                <a:solidFill>
                  <a:srgbClr val="F5844C"/>
                </a:solidFill>
                <a:highlight>
                  <a:srgbClr val="FFFFFF"/>
                </a:highlight>
              </a:rPr>
              <a:t> dfdl:lengthKind</a:t>
            </a:r>
            <a:r>
              <a:rPr lang="en-US" sz="1200">
                <a:solidFill>
                  <a:srgbClr val="FF8040"/>
                </a:solidFill>
                <a:highlight>
                  <a:srgbClr val="FFFFFF"/>
                </a:highlight>
              </a:rPr>
              <a:t>=</a:t>
            </a:r>
            <a:r>
              <a:rPr lang="en-US" sz="1200">
                <a:solidFill>
                  <a:srgbClr val="993300"/>
                </a:solidFill>
                <a:highlight>
                  <a:srgbClr val="FFFFFF"/>
                </a:highlight>
              </a:rPr>
              <a:t>"explicit"</a:t>
            </a:r>
            <a:r>
              <a:rPr lang="en-US" sz="1200">
                <a:solidFill>
                  <a:srgbClr val="F5844C"/>
                </a:solidFill>
                <a:highlight>
                  <a:srgbClr val="FFFFFF"/>
                </a:highlight>
              </a:rPr>
              <a:t> dfdl:textNumberCheckPolicy</a:t>
            </a:r>
            <a:r>
              <a:rPr lang="en-US" sz="1200">
                <a:solidFill>
                  <a:srgbClr val="FF8040"/>
                </a:solidFill>
                <a:highlight>
                  <a:srgbClr val="FFFFFF"/>
                </a:highlight>
              </a:rPr>
              <a:t>=</a:t>
            </a:r>
            <a:r>
              <a:rPr lang="en-US" sz="1200">
                <a:solidFill>
                  <a:srgbClr val="993300"/>
                </a:solidFill>
                <a:highlight>
                  <a:srgbClr val="FFFFFF"/>
                </a:highlight>
              </a:rPr>
              <a:t>"strict"</a:t>
            </a:r>
            <a:r>
              <a:rPr lang="en-US" sz="1200">
                <a:solidFill>
                  <a:srgbClr val="F5844C"/>
                </a:solidFill>
                <a:highlight>
                  <a:srgbClr val="FFFFFF"/>
                </a:highlight>
              </a:rPr>
              <a:t> dfdl:textNumberPattern</a:t>
            </a:r>
            <a:r>
              <a:rPr lang="en-US" sz="1200">
                <a:solidFill>
                  <a:srgbClr val="FF8040"/>
                </a:solidFill>
                <a:highlight>
                  <a:srgbClr val="FFFFFF"/>
                </a:highlight>
              </a:rPr>
              <a:t>=</a:t>
            </a:r>
            <a:r>
              <a:rPr lang="en-US" sz="1200">
                <a:solidFill>
                  <a:srgbClr val="993300"/>
                </a:solidFill>
                <a:highlight>
                  <a:srgbClr val="FFFFFF"/>
                </a:highlight>
              </a:rPr>
              <a:t>"##"</a:t>
            </a:r>
            <a:r>
              <a:rPr lang="en-US" sz="1200">
                <a:solidFill>
                  <a:srgbClr val="F5844C"/>
                </a:solidFill>
                <a:highlight>
                  <a:srgbClr val="FFFFFF"/>
                </a:highlight>
              </a:rPr>
              <a:t> </a:t>
            </a:r>
            <a:r>
              <a:rPr lang="en-US" sz="1200">
                <a:solidFill>
                  <a:srgbClr val="000096"/>
                </a:solidFill>
                <a:highlight>
                  <a:srgbClr val="FFFFFF"/>
                </a:highlight>
              </a:rPr>
              <a:t>/&gt;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&lt;xs:element</a:t>
            </a:r>
            <a:r>
              <a:rPr lang="en-US" sz="1200">
                <a:solidFill>
                  <a:srgbClr val="F5844C"/>
                </a:solidFill>
                <a:highlight>
                  <a:srgbClr val="FFFFFF"/>
                </a:highlight>
              </a:rPr>
              <a:t> name</a:t>
            </a:r>
            <a:r>
              <a:rPr lang="en-US" sz="1200">
                <a:solidFill>
                  <a:srgbClr val="FF8040"/>
                </a:solidFill>
                <a:highlight>
                  <a:srgbClr val="FFFFFF"/>
                </a:highlight>
              </a:rPr>
              <a:t>=</a:t>
            </a:r>
            <a:r>
              <a:rPr lang="en-US" sz="1200">
                <a:solidFill>
                  <a:srgbClr val="993300"/>
                </a:solidFill>
                <a:highlight>
                  <a:srgbClr val="FFFFFF"/>
                </a:highlight>
              </a:rPr>
              <a:t>"TimeSeparator"</a:t>
            </a:r>
            <a:r>
              <a:rPr lang="en-US" sz="1200">
                <a:solidFill>
                  <a:srgbClr val="F5844C"/>
                </a:solidFill>
                <a:highlight>
                  <a:srgbClr val="FFFFFF"/>
                </a:highlight>
              </a:rPr>
              <a:t> type</a:t>
            </a:r>
            <a:r>
              <a:rPr lang="en-US" sz="1200">
                <a:solidFill>
                  <a:srgbClr val="FF8040"/>
                </a:solidFill>
                <a:highlight>
                  <a:srgbClr val="FFFFFF"/>
                </a:highlight>
              </a:rPr>
              <a:t>=</a:t>
            </a:r>
            <a:r>
              <a:rPr lang="en-US" sz="1200">
                <a:solidFill>
                  <a:srgbClr val="993300"/>
                </a:solidFill>
                <a:highlight>
                  <a:srgbClr val="FFFFFF"/>
                </a:highlight>
              </a:rPr>
              <a:t>"xs:string"</a:t>
            </a:r>
            <a:r>
              <a:rPr lang="en-US" sz="1200">
                <a:solidFill>
                  <a:srgbClr val="F5844C"/>
                </a:solidFill>
                <a:highlight>
                  <a:srgbClr val="FFFFFF"/>
                </a:highlight>
              </a:rPr>
              <a:t> dfdl:length</a:t>
            </a:r>
            <a:r>
              <a:rPr lang="en-US" sz="1200">
                <a:solidFill>
                  <a:srgbClr val="FF8040"/>
                </a:solidFill>
                <a:highlight>
                  <a:srgbClr val="FFFFFF"/>
                </a:highlight>
              </a:rPr>
              <a:t>=</a:t>
            </a:r>
            <a:r>
              <a:rPr lang="en-US" sz="1200">
                <a:solidFill>
                  <a:srgbClr val="993300"/>
                </a:solidFill>
                <a:highlight>
                  <a:srgbClr val="FFFFFF"/>
                </a:highlight>
              </a:rPr>
              <a:t>"1"</a:t>
            </a:r>
            <a:r>
              <a:rPr lang="en-US" sz="1200">
                <a:solidFill>
                  <a:srgbClr val="F5844C"/>
                </a:solidFill>
                <a:highlight>
                  <a:srgbClr val="FFFFFF"/>
                </a:highlight>
              </a:rPr>
              <a:t> dfdl:lengthKind</a:t>
            </a:r>
            <a:r>
              <a:rPr lang="en-US" sz="1200">
                <a:solidFill>
                  <a:srgbClr val="FF8040"/>
                </a:solidFill>
                <a:highlight>
                  <a:srgbClr val="FFFFFF"/>
                </a:highlight>
              </a:rPr>
              <a:t>=</a:t>
            </a:r>
            <a:r>
              <a:rPr lang="en-US" sz="1200">
                <a:solidFill>
                  <a:srgbClr val="993300"/>
                </a:solidFill>
                <a:highlight>
                  <a:srgbClr val="FFFFFF"/>
                </a:highlight>
              </a:rPr>
              <a:t>"explicit"</a:t>
            </a:r>
            <a:r>
              <a:rPr lang="en-US" sz="1200">
                <a:solidFill>
                  <a:srgbClr val="F5844C"/>
                </a:solidFill>
                <a:highlight>
                  <a:srgbClr val="FFFFFF"/>
                </a:highlight>
              </a:rPr>
              <a:t> </a:t>
            </a:r>
            <a:r>
              <a:rPr lang="en-US" sz="1200">
                <a:solidFill>
                  <a:srgbClr val="000096"/>
                </a:solidFill>
                <a:highlight>
                  <a:srgbClr val="FFFFFF"/>
                </a:highlight>
              </a:rPr>
              <a:t>/&gt;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&lt;xs:element</a:t>
            </a:r>
            <a:r>
              <a:rPr lang="en-US" sz="1200">
                <a:solidFill>
                  <a:srgbClr val="F5844C"/>
                </a:solidFill>
                <a:highlight>
                  <a:srgbClr val="FFFFFF"/>
                </a:highlight>
              </a:rPr>
              <a:t> name</a:t>
            </a:r>
            <a:r>
              <a:rPr lang="en-US" sz="1200">
                <a:solidFill>
                  <a:srgbClr val="FF8040"/>
                </a:solidFill>
                <a:highlight>
                  <a:srgbClr val="FFFFFF"/>
                </a:highlight>
              </a:rPr>
              <a:t>=</a:t>
            </a:r>
            <a:r>
              <a:rPr lang="en-US" sz="1200">
                <a:solidFill>
                  <a:srgbClr val="993300"/>
                </a:solidFill>
                <a:highlight>
                  <a:srgbClr val="FFFFFF"/>
                </a:highlight>
              </a:rPr>
              <a:t>"HourTime"</a:t>
            </a:r>
            <a:r>
              <a:rPr lang="en-US" sz="1200">
                <a:solidFill>
                  <a:srgbClr val="F5844C"/>
                </a:solidFill>
                <a:highlight>
                  <a:srgbClr val="FFFFFF"/>
                </a:highlight>
              </a:rPr>
              <a:t> type</a:t>
            </a:r>
            <a:r>
              <a:rPr lang="en-US" sz="1200">
                <a:solidFill>
                  <a:srgbClr val="FF8040"/>
                </a:solidFill>
                <a:highlight>
                  <a:srgbClr val="FFFFFF"/>
                </a:highlight>
              </a:rPr>
              <a:t>=</a:t>
            </a:r>
            <a:r>
              <a:rPr lang="en-US" sz="1200">
                <a:solidFill>
                  <a:srgbClr val="993300"/>
                </a:solidFill>
                <a:highlight>
                  <a:srgbClr val="FFFFFF"/>
                </a:highlight>
              </a:rPr>
              <a:t>"xs:string"</a:t>
            </a:r>
            <a:r>
              <a:rPr lang="en-US" sz="1200">
                <a:solidFill>
                  <a:srgbClr val="F5844C"/>
                </a:solidFill>
                <a:highlight>
                  <a:srgbClr val="FFFFFF"/>
                </a:highlight>
              </a:rPr>
              <a:t> dfdl:length</a:t>
            </a:r>
            <a:r>
              <a:rPr lang="en-US" sz="1200">
                <a:solidFill>
                  <a:srgbClr val="FF8040"/>
                </a:solidFill>
                <a:highlight>
                  <a:srgbClr val="FFFFFF"/>
                </a:highlight>
              </a:rPr>
              <a:t>=</a:t>
            </a:r>
            <a:r>
              <a:rPr lang="en-US" sz="1200">
                <a:solidFill>
                  <a:srgbClr val="993300"/>
                </a:solidFill>
                <a:highlight>
                  <a:srgbClr val="FFFFFF"/>
                </a:highlight>
              </a:rPr>
              <a:t>"2"</a:t>
            </a:r>
            <a:r>
              <a:rPr lang="en-US" sz="1200">
                <a:solidFill>
                  <a:srgbClr val="F5844C"/>
                </a:solidFill>
                <a:highlight>
                  <a:srgbClr val="FFFFFF"/>
                </a:highlight>
              </a:rPr>
              <a:t> dfdl:lengthKind</a:t>
            </a:r>
            <a:r>
              <a:rPr lang="en-US" sz="1200">
                <a:solidFill>
                  <a:srgbClr val="FF8040"/>
                </a:solidFill>
                <a:highlight>
                  <a:srgbClr val="FFFFFF"/>
                </a:highlight>
              </a:rPr>
              <a:t>=</a:t>
            </a:r>
            <a:r>
              <a:rPr lang="en-US" sz="1200">
                <a:solidFill>
                  <a:srgbClr val="993300"/>
                </a:solidFill>
                <a:highlight>
                  <a:srgbClr val="FFFFFF"/>
                </a:highlight>
              </a:rPr>
              <a:t>"explicit"</a:t>
            </a:r>
            <a:r>
              <a:rPr lang="en-US" sz="1200">
                <a:solidFill>
                  <a:srgbClr val="F5844C"/>
                </a:solidFill>
                <a:highlight>
                  <a:srgbClr val="FFFFFF"/>
                </a:highlight>
              </a:rPr>
              <a:t> dfdl:textNumberCheckPolicy</a:t>
            </a:r>
            <a:r>
              <a:rPr lang="en-US" sz="1200">
                <a:solidFill>
                  <a:srgbClr val="FF8040"/>
                </a:solidFill>
                <a:highlight>
                  <a:srgbClr val="FFFFFF"/>
                </a:highlight>
              </a:rPr>
              <a:t>=</a:t>
            </a:r>
            <a:r>
              <a:rPr lang="en-US" sz="1200">
                <a:solidFill>
                  <a:srgbClr val="993300"/>
                </a:solidFill>
                <a:highlight>
                  <a:srgbClr val="FFFFFF"/>
                </a:highlight>
              </a:rPr>
              <a:t>"strict"</a:t>
            </a:r>
            <a:r>
              <a:rPr lang="en-US" sz="1200">
                <a:solidFill>
                  <a:srgbClr val="F5844C"/>
                </a:solidFill>
                <a:highlight>
                  <a:srgbClr val="FFFFFF"/>
                </a:highlight>
              </a:rPr>
              <a:t> dfdl:textNumberPattern</a:t>
            </a:r>
            <a:r>
              <a:rPr lang="en-US" sz="1200">
                <a:solidFill>
                  <a:srgbClr val="FF8040"/>
                </a:solidFill>
                <a:highlight>
                  <a:srgbClr val="FFFFFF"/>
                </a:highlight>
              </a:rPr>
              <a:t>=</a:t>
            </a:r>
            <a:r>
              <a:rPr lang="en-US" sz="1200">
                <a:solidFill>
                  <a:srgbClr val="993300"/>
                </a:solidFill>
                <a:highlight>
                  <a:srgbClr val="FFFFFF"/>
                </a:highlight>
              </a:rPr>
              <a:t>"##"</a:t>
            </a:r>
            <a:r>
              <a:rPr lang="en-US" sz="1200">
                <a:solidFill>
                  <a:srgbClr val="F5844C"/>
                </a:solidFill>
                <a:highlight>
                  <a:srgbClr val="FFFFFF"/>
                </a:highlight>
              </a:rPr>
              <a:t> </a:t>
            </a:r>
            <a:r>
              <a:rPr lang="en-US" sz="1200">
                <a:solidFill>
                  <a:srgbClr val="000096"/>
                </a:solidFill>
                <a:highlight>
                  <a:srgbClr val="FFFFFF"/>
                </a:highlight>
              </a:rPr>
              <a:t>/&gt;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&lt;xs:element</a:t>
            </a:r>
            <a:r>
              <a:rPr lang="en-US" sz="1200">
                <a:solidFill>
                  <a:srgbClr val="F5844C"/>
                </a:solidFill>
                <a:highlight>
                  <a:srgbClr val="FFFFFF"/>
                </a:highlight>
              </a:rPr>
              <a:t> name</a:t>
            </a:r>
            <a:r>
              <a:rPr lang="en-US" sz="1200">
                <a:solidFill>
                  <a:srgbClr val="FF8040"/>
                </a:solidFill>
                <a:highlight>
                  <a:srgbClr val="FFFFFF"/>
                </a:highlight>
              </a:rPr>
              <a:t>=</a:t>
            </a:r>
            <a:r>
              <a:rPr lang="en-US" sz="1200">
                <a:solidFill>
                  <a:srgbClr val="993300"/>
                </a:solidFill>
                <a:highlight>
                  <a:srgbClr val="FFFFFF"/>
                </a:highlight>
              </a:rPr>
              <a:t>"MinuteTime"</a:t>
            </a:r>
            <a:r>
              <a:rPr lang="en-US" sz="1200">
                <a:solidFill>
                  <a:srgbClr val="F5844C"/>
                </a:solidFill>
                <a:highlight>
                  <a:srgbClr val="FFFFFF"/>
                </a:highlight>
              </a:rPr>
              <a:t> type</a:t>
            </a:r>
            <a:r>
              <a:rPr lang="en-US" sz="1200">
                <a:solidFill>
                  <a:srgbClr val="FF8040"/>
                </a:solidFill>
                <a:highlight>
                  <a:srgbClr val="FFFFFF"/>
                </a:highlight>
              </a:rPr>
              <a:t>=</a:t>
            </a:r>
            <a:r>
              <a:rPr lang="en-US" sz="1200">
                <a:solidFill>
                  <a:srgbClr val="993300"/>
                </a:solidFill>
                <a:highlight>
                  <a:srgbClr val="FFFFFF"/>
                </a:highlight>
              </a:rPr>
              <a:t>"xs:string"</a:t>
            </a:r>
            <a:r>
              <a:rPr lang="en-US" sz="1200">
                <a:solidFill>
                  <a:srgbClr val="F5844C"/>
                </a:solidFill>
                <a:highlight>
                  <a:srgbClr val="FFFFFF"/>
                </a:highlight>
              </a:rPr>
              <a:t> dfdl:length</a:t>
            </a:r>
            <a:r>
              <a:rPr lang="en-US" sz="1200">
                <a:solidFill>
                  <a:srgbClr val="FF8040"/>
                </a:solidFill>
                <a:highlight>
                  <a:srgbClr val="FFFFFF"/>
                </a:highlight>
              </a:rPr>
              <a:t>=</a:t>
            </a:r>
            <a:r>
              <a:rPr lang="en-US" sz="1200">
                <a:solidFill>
                  <a:srgbClr val="993300"/>
                </a:solidFill>
                <a:highlight>
                  <a:srgbClr val="FFFFFF"/>
                </a:highlight>
              </a:rPr>
              <a:t>"2"</a:t>
            </a:r>
            <a:r>
              <a:rPr lang="en-US" sz="1200">
                <a:solidFill>
                  <a:srgbClr val="F5844C"/>
                </a:solidFill>
                <a:highlight>
                  <a:srgbClr val="FFFFFF"/>
                </a:highlight>
              </a:rPr>
              <a:t> dfdl:lengthKind</a:t>
            </a:r>
            <a:r>
              <a:rPr lang="en-US" sz="1200">
                <a:solidFill>
                  <a:srgbClr val="FF8040"/>
                </a:solidFill>
                <a:highlight>
                  <a:srgbClr val="FFFFFF"/>
                </a:highlight>
              </a:rPr>
              <a:t>=</a:t>
            </a:r>
            <a:r>
              <a:rPr lang="en-US" sz="1200">
                <a:solidFill>
                  <a:srgbClr val="993300"/>
                </a:solidFill>
                <a:highlight>
                  <a:srgbClr val="FFFFFF"/>
                </a:highlight>
              </a:rPr>
              <a:t>"explicit"</a:t>
            </a:r>
            <a:r>
              <a:rPr lang="en-US" sz="1200">
                <a:solidFill>
                  <a:srgbClr val="F5844C"/>
                </a:solidFill>
                <a:highlight>
                  <a:srgbClr val="FFFFFF"/>
                </a:highlight>
              </a:rPr>
              <a:t> dfdl:textNumberCheckPolicy</a:t>
            </a:r>
            <a:r>
              <a:rPr lang="en-US" sz="1200">
                <a:solidFill>
                  <a:srgbClr val="FF8040"/>
                </a:solidFill>
                <a:highlight>
                  <a:srgbClr val="FFFFFF"/>
                </a:highlight>
              </a:rPr>
              <a:t>=</a:t>
            </a:r>
            <a:r>
              <a:rPr lang="en-US" sz="1200">
                <a:solidFill>
                  <a:srgbClr val="993300"/>
                </a:solidFill>
                <a:highlight>
                  <a:srgbClr val="FFFFFF"/>
                </a:highlight>
              </a:rPr>
              <a:t>"strict"</a:t>
            </a:r>
            <a:r>
              <a:rPr lang="en-US" sz="1200">
                <a:solidFill>
                  <a:srgbClr val="F5844C"/>
                </a:solidFill>
                <a:highlight>
                  <a:srgbClr val="FFFFFF"/>
                </a:highlight>
              </a:rPr>
              <a:t> dfdl:textNumberPattern</a:t>
            </a:r>
            <a:r>
              <a:rPr lang="en-US" sz="1200">
                <a:solidFill>
                  <a:srgbClr val="FF8040"/>
                </a:solidFill>
                <a:highlight>
                  <a:srgbClr val="FFFFFF"/>
                </a:highlight>
              </a:rPr>
              <a:t>=</a:t>
            </a:r>
            <a:r>
              <a:rPr lang="en-US" sz="1200">
                <a:solidFill>
                  <a:srgbClr val="993300"/>
                </a:solidFill>
                <a:highlight>
                  <a:srgbClr val="FFFFFF"/>
                </a:highlight>
              </a:rPr>
              <a:t>"##"</a:t>
            </a:r>
            <a:r>
              <a:rPr lang="en-US" sz="1200">
                <a:solidFill>
                  <a:srgbClr val="F5844C"/>
                </a:solidFill>
                <a:highlight>
                  <a:srgbClr val="FFFFFF"/>
                </a:highlight>
              </a:rPr>
              <a:t> </a:t>
            </a:r>
            <a:r>
              <a:rPr lang="en-US" sz="1200">
                <a:solidFill>
                  <a:srgbClr val="000096"/>
                </a:solidFill>
                <a:highlight>
                  <a:srgbClr val="FFFFFF"/>
                </a:highlight>
              </a:rPr>
              <a:t>/&gt;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&lt;xs:element</a:t>
            </a:r>
            <a:r>
              <a:rPr lang="en-US" sz="1200">
                <a:solidFill>
                  <a:srgbClr val="F5844C"/>
                </a:solidFill>
                <a:highlight>
                  <a:srgbClr val="FFFFFF"/>
                </a:highlight>
              </a:rPr>
              <a:t> name</a:t>
            </a:r>
            <a:r>
              <a:rPr lang="en-US" sz="1200">
                <a:solidFill>
                  <a:srgbClr val="FF8040"/>
                </a:solidFill>
                <a:highlight>
                  <a:srgbClr val="FFFFFF"/>
                </a:highlight>
              </a:rPr>
              <a:t>=</a:t>
            </a:r>
            <a:r>
              <a:rPr lang="en-US" sz="1200">
                <a:solidFill>
                  <a:srgbClr val="993300"/>
                </a:solidFill>
                <a:highlight>
                  <a:srgbClr val="FFFFFF"/>
                </a:highlight>
              </a:rPr>
              <a:t>"SecondTime"</a:t>
            </a:r>
            <a:r>
              <a:rPr lang="en-US" sz="1200">
                <a:solidFill>
                  <a:srgbClr val="F5844C"/>
                </a:solidFill>
                <a:highlight>
                  <a:srgbClr val="FFFFFF"/>
                </a:highlight>
              </a:rPr>
              <a:t> type</a:t>
            </a:r>
            <a:r>
              <a:rPr lang="en-US" sz="1200">
                <a:solidFill>
                  <a:srgbClr val="FF8040"/>
                </a:solidFill>
                <a:highlight>
                  <a:srgbClr val="FFFFFF"/>
                </a:highlight>
              </a:rPr>
              <a:t>=</a:t>
            </a:r>
            <a:r>
              <a:rPr lang="en-US" sz="1200">
                <a:solidFill>
                  <a:srgbClr val="993300"/>
                </a:solidFill>
                <a:highlight>
                  <a:srgbClr val="FFFFFF"/>
                </a:highlight>
              </a:rPr>
              <a:t>"xs:string"</a:t>
            </a:r>
            <a:r>
              <a:rPr lang="en-US" sz="1200">
                <a:solidFill>
                  <a:srgbClr val="F5844C"/>
                </a:solidFill>
                <a:highlight>
                  <a:srgbClr val="FFFFFF"/>
                </a:highlight>
              </a:rPr>
              <a:t> dfdl:length</a:t>
            </a:r>
            <a:r>
              <a:rPr lang="en-US" sz="1200">
                <a:solidFill>
                  <a:srgbClr val="FF8040"/>
                </a:solidFill>
                <a:highlight>
                  <a:srgbClr val="FFFFFF"/>
                </a:highlight>
              </a:rPr>
              <a:t>=</a:t>
            </a:r>
            <a:r>
              <a:rPr lang="en-US" sz="1200">
                <a:solidFill>
                  <a:srgbClr val="993300"/>
                </a:solidFill>
                <a:highlight>
                  <a:srgbClr val="FFFFFF"/>
                </a:highlight>
              </a:rPr>
              <a:t>"2"</a:t>
            </a:r>
            <a:r>
              <a:rPr lang="en-US" sz="1200">
                <a:solidFill>
                  <a:srgbClr val="F5844C"/>
                </a:solidFill>
                <a:highlight>
                  <a:srgbClr val="FFFFFF"/>
                </a:highlight>
              </a:rPr>
              <a:t> dfdl:lengthKind</a:t>
            </a:r>
            <a:r>
              <a:rPr lang="en-US" sz="1200">
                <a:solidFill>
                  <a:srgbClr val="FF8040"/>
                </a:solidFill>
                <a:highlight>
                  <a:srgbClr val="FFFFFF"/>
                </a:highlight>
              </a:rPr>
              <a:t>=</a:t>
            </a:r>
            <a:r>
              <a:rPr lang="en-US" sz="1200">
                <a:solidFill>
                  <a:srgbClr val="993300"/>
                </a:solidFill>
                <a:highlight>
                  <a:srgbClr val="FFFFFF"/>
                </a:highlight>
              </a:rPr>
              <a:t>"explicit"</a:t>
            </a:r>
            <a:r>
              <a:rPr lang="en-US" sz="1200">
                <a:solidFill>
                  <a:srgbClr val="F5844C"/>
                </a:solidFill>
                <a:highlight>
                  <a:srgbClr val="FFFFFF"/>
                </a:highlight>
              </a:rPr>
              <a:t> dfdl:textNumberCheckPolicy</a:t>
            </a:r>
            <a:r>
              <a:rPr lang="en-US" sz="1200">
                <a:solidFill>
                  <a:srgbClr val="FF8040"/>
                </a:solidFill>
                <a:highlight>
                  <a:srgbClr val="FFFFFF"/>
                </a:highlight>
              </a:rPr>
              <a:t>=</a:t>
            </a:r>
            <a:r>
              <a:rPr lang="en-US" sz="1200">
                <a:solidFill>
                  <a:srgbClr val="993300"/>
                </a:solidFill>
                <a:highlight>
                  <a:srgbClr val="FFFFFF"/>
                </a:highlight>
              </a:rPr>
              <a:t>"strict"</a:t>
            </a:r>
            <a:r>
              <a:rPr lang="en-US" sz="1200">
                <a:solidFill>
                  <a:srgbClr val="F5844C"/>
                </a:solidFill>
                <a:highlight>
                  <a:srgbClr val="FFFFFF"/>
                </a:highlight>
              </a:rPr>
              <a:t> dfdl:textNumberPattern</a:t>
            </a:r>
            <a:r>
              <a:rPr lang="en-US" sz="1200">
                <a:solidFill>
                  <a:srgbClr val="FF8040"/>
                </a:solidFill>
                <a:highlight>
                  <a:srgbClr val="FFFFFF"/>
                </a:highlight>
              </a:rPr>
              <a:t>=</a:t>
            </a:r>
            <a:r>
              <a:rPr lang="en-US" sz="1200">
                <a:solidFill>
                  <a:srgbClr val="993300"/>
                </a:solidFill>
                <a:highlight>
                  <a:srgbClr val="FFFFFF"/>
                </a:highlight>
              </a:rPr>
              <a:t>"##"</a:t>
            </a:r>
            <a:r>
              <a:rPr lang="en-US" sz="1200">
                <a:solidFill>
                  <a:srgbClr val="F5844C"/>
                </a:solidFill>
                <a:highlight>
                  <a:srgbClr val="FFFFFF"/>
                </a:highlight>
              </a:rPr>
              <a:t> </a:t>
            </a:r>
            <a:r>
              <a:rPr lang="en-US" sz="1200">
                <a:solidFill>
                  <a:srgbClr val="000096"/>
                </a:solidFill>
                <a:highlight>
                  <a:srgbClr val="FFFFFF"/>
                </a:highlight>
              </a:rPr>
              <a:t>/&gt;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&lt;xs:element</a:t>
            </a:r>
            <a:r>
              <a:rPr lang="en-US" sz="1200">
                <a:solidFill>
                  <a:srgbClr val="F5844C"/>
                </a:solidFill>
                <a:highlight>
                  <a:srgbClr val="FFFFFF"/>
                </a:highlight>
              </a:rPr>
              <a:t> name</a:t>
            </a:r>
            <a:r>
              <a:rPr lang="en-US" sz="1200">
                <a:solidFill>
                  <a:srgbClr val="FF8040"/>
                </a:solidFill>
                <a:highlight>
                  <a:srgbClr val="FFFFFF"/>
                </a:highlight>
              </a:rPr>
              <a:t>=</a:t>
            </a:r>
            <a:r>
              <a:rPr lang="en-US" sz="1200">
                <a:solidFill>
                  <a:srgbClr val="993300"/>
                </a:solidFill>
                <a:highlight>
                  <a:srgbClr val="FFFFFF"/>
                </a:highlight>
              </a:rPr>
              <a:t>"TimeZoneZulu"</a:t>
            </a:r>
            <a:r>
              <a:rPr lang="en-US" sz="1200">
                <a:solidFill>
                  <a:srgbClr val="F5844C"/>
                </a:solidFill>
                <a:highlight>
                  <a:srgbClr val="FFFFFF"/>
                </a:highlight>
              </a:rPr>
              <a:t> type</a:t>
            </a:r>
            <a:r>
              <a:rPr lang="en-US" sz="1200">
                <a:solidFill>
                  <a:srgbClr val="FF8040"/>
                </a:solidFill>
                <a:highlight>
                  <a:srgbClr val="FFFFFF"/>
                </a:highlight>
              </a:rPr>
              <a:t>=</a:t>
            </a:r>
            <a:r>
              <a:rPr lang="en-US" sz="1200">
                <a:solidFill>
                  <a:srgbClr val="993300"/>
                </a:solidFill>
                <a:highlight>
                  <a:srgbClr val="FFFFFF"/>
                </a:highlight>
              </a:rPr>
              <a:t>"xs:string"</a:t>
            </a:r>
            <a:r>
              <a:rPr lang="en-US" sz="1200">
                <a:solidFill>
                  <a:srgbClr val="F5844C"/>
                </a:solidFill>
                <a:highlight>
                  <a:srgbClr val="FFFFFF"/>
                </a:highlight>
              </a:rPr>
              <a:t> dfdl:length</a:t>
            </a:r>
            <a:r>
              <a:rPr lang="en-US" sz="1200">
                <a:solidFill>
                  <a:srgbClr val="FF8040"/>
                </a:solidFill>
                <a:highlight>
                  <a:srgbClr val="FFFFFF"/>
                </a:highlight>
              </a:rPr>
              <a:t>=</a:t>
            </a:r>
            <a:r>
              <a:rPr lang="en-US" sz="1200">
                <a:solidFill>
                  <a:srgbClr val="993300"/>
                </a:solidFill>
                <a:highlight>
                  <a:srgbClr val="FFFFFF"/>
                </a:highlight>
              </a:rPr>
              <a:t>"1"</a:t>
            </a:r>
            <a:r>
              <a:rPr lang="en-US" sz="1200">
                <a:solidFill>
                  <a:srgbClr val="F5844C"/>
                </a:solidFill>
                <a:highlight>
                  <a:srgbClr val="FFFFFF"/>
                </a:highlight>
              </a:rPr>
              <a:t> dfdl:lengthKind</a:t>
            </a:r>
            <a:r>
              <a:rPr lang="en-US" sz="1200">
                <a:solidFill>
                  <a:srgbClr val="FF8040"/>
                </a:solidFill>
                <a:highlight>
                  <a:srgbClr val="FFFFFF"/>
                </a:highlight>
              </a:rPr>
              <a:t>=</a:t>
            </a:r>
            <a:r>
              <a:rPr lang="en-US" sz="1200">
                <a:solidFill>
                  <a:srgbClr val="993300"/>
                </a:solidFill>
                <a:highlight>
                  <a:srgbClr val="FFFFFF"/>
                </a:highlight>
              </a:rPr>
              <a:t>"explicit"</a:t>
            </a:r>
            <a:r>
              <a:rPr lang="en-US" sz="1200">
                <a:solidFill>
                  <a:srgbClr val="F5844C"/>
                </a:solidFill>
                <a:highlight>
                  <a:srgbClr val="FFFFFF"/>
                </a:highlight>
              </a:rPr>
              <a:t> </a:t>
            </a:r>
            <a:r>
              <a:rPr lang="en-US" sz="1200">
                <a:solidFill>
                  <a:srgbClr val="000096"/>
                </a:solidFill>
                <a:highlight>
                  <a:srgbClr val="FFFFFF"/>
                </a:highlight>
              </a:rPr>
              <a:t>/&gt;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&lt;/xs:sequence&gt;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&lt;/xs:complexType&gt;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&lt;/xs:element&gt;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&lt;xs:element</a:t>
            </a:r>
            <a:r>
              <a:rPr lang="en-US" sz="1200">
                <a:solidFill>
                  <a:srgbClr val="F5844C"/>
                </a:solidFill>
                <a:highlight>
                  <a:srgbClr val="FFFFFF"/>
                </a:highlight>
              </a:rPr>
              <a:t> name</a:t>
            </a:r>
            <a:r>
              <a:rPr lang="en-US" sz="1200">
                <a:solidFill>
                  <a:srgbClr val="FF8040"/>
                </a:solidFill>
                <a:highlight>
                  <a:srgbClr val="FFFFFF"/>
                </a:highlight>
              </a:rPr>
              <a:t>=</a:t>
            </a:r>
            <a:r>
              <a:rPr lang="en-US" sz="1200">
                <a:solidFill>
                  <a:srgbClr val="993300"/>
                </a:solidFill>
                <a:highlight>
                  <a:srgbClr val="FFFFFF"/>
                </a:highlight>
              </a:rPr>
              <a:t>"MonthName"</a:t>
            </a:r>
            <a:r>
              <a:rPr lang="en-US" sz="1200">
                <a:solidFill>
                  <a:srgbClr val="F5844C"/>
                </a:solidFill>
                <a:highlight>
                  <a:srgbClr val="FFFFFF"/>
                </a:highlight>
              </a:rPr>
              <a:t> type</a:t>
            </a:r>
            <a:r>
              <a:rPr lang="en-US" sz="1200">
                <a:solidFill>
                  <a:srgbClr val="FF8040"/>
                </a:solidFill>
                <a:highlight>
                  <a:srgbClr val="FFFFFF"/>
                </a:highlight>
              </a:rPr>
              <a:t>=</a:t>
            </a:r>
            <a:r>
              <a:rPr lang="en-US" sz="1200">
                <a:solidFill>
                  <a:srgbClr val="993300"/>
                </a:solidFill>
                <a:highlight>
                  <a:srgbClr val="FFFFFF"/>
                </a:highlight>
              </a:rPr>
              <a:t>"xs:string"</a:t>
            </a:r>
            <a:r>
              <a:rPr lang="en-US" sz="1200">
                <a:solidFill>
                  <a:srgbClr val="F5844C"/>
                </a:solidFill>
                <a:highlight>
                  <a:srgbClr val="FFFFFF"/>
                </a:highlight>
              </a:rPr>
              <a:t> dfdl:length</a:t>
            </a:r>
            <a:r>
              <a:rPr lang="en-US" sz="1200">
                <a:solidFill>
                  <a:srgbClr val="FF8040"/>
                </a:solidFill>
                <a:highlight>
                  <a:srgbClr val="FFFFFF"/>
                </a:highlight>
              </a:rPr>
              <a:t>=</a:t>
            </a:r>
            <a:r>
              <a:rPr lang="en-US" sz="1200">
                <a:solidFill>
                  <a:srgbClr val="993300"/>
                </a:solidFill>
                <a:highlight>
                  <a:srgbClr val="FFFFFF"/>
                </a:highlight>
              </a:rPr>
              <a:t>"3"</a:t>
            </a:r>
            <a:r>
              <a:rPr lang="en-US" sz="1200">
                <a:solidFill>
                  <a:srgbClr val="F5844C"/>
                </a:solidFill>
                <a:highlight>
                  <a:srgbClr val="FFFFFF"/>
                </a:highlight>
              </a:rPr>
              <a:t> dfdl:lengthKind</a:t>
            </a:r>
            <a:r>
              <a:rPr lang="en-US" sz="1200">
                <a:solidFill>
                  <a:srgbClr val="FF8040"/>
                </a:solidFill>
                <a:highlight>
                  <a:srgbClr val="FFFFFF"/>
                </a:highlight>
              </a:rPr>
              <a:t>=</a:t>
            </a:r>
            <a:r>
              <a:rPr lang="en-US" sz="1200">
                <a:solidFill>
                  <a:srgbClr val="993300"/>
                </a:solidFill>
                <a:highlight>
                  <a:srgbClr val="FFFFFF"/>
                </a:highlight>
              </a:rPr>
              <a:t>"explicit"</a:t>
            </a:r>
            <a:r>
              <a:rPr lang="en-US" sz="1200">
                <a:solidFill>
                  <a:srgbClr val="F5844C"/>
                </a:solidFill>
                <a:highlight>
                  <a:srgbClr val="FFFFFF"/>
                </a:highlight>
              </a:rPr>
              <a:t> </a:t>
            </a:r>
            <a:r>
              <a:rPr lang="en-US" sz="1200">
                <a:solidFill>
                  <a:srgbClr val="000096"/>
                </a:solidFill>
                <a:highlight>
                  <a:srgbClr val="FFFFFF"/>
                </a:highlight>
              </a:rPr>
              <a:t>/&gt;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&lt;/xs:choice&gt;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&lt;/xs:complexType&gt;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&lt;/xs:element&gt;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&lt;xs:element</a:t>
            </a:r>
            <a:r>
              <a:rPr lang="en-US" sz="1200">
                <a:solidFill>
                  <a:srgbClr val="F5844C"/>
                </a:solidFill>
                <a:highlight>
                  <a:srgbClr val="FFFFFF"/>
                </a:highlight>
              </a:rPr>
              <a:t> name</a:t>
            </a:r>
            <a:r>
              <a:rPr lang="en-US" sz="1200">
                <a:solidFill>
                  <a:srgbClr val="FF8040"/>
                </a:solidFill>
                <a:highlight>
                  <a:srgbClr val="FFFFFF"/>
                </a:highlight>
              </a:rPr>
              <a:t>=</a:t>
            </a:r>
            <a:r>
              <a:rPr lang="en-US" sz="1200">
                <a:solidFill>
                  <a:srgbClr val="993300"/>
                </a:solidFill>
                <a:highlight>
                  <a:srgbClr val="FFFFFF"/>
                </a:highlight>
              </a:rPr>
              <a:t>"note"</a:t>
            </a:r>
            <a:r>
              <a:rPr lang="en-US" sz="1200">
                <a:solidFill>
                  <a:srgbClr val="F5844C"/>
                </a:solidFill>
                <a:highlight>
                  <a:srgbClr val="FFFFFF"/>
                </a:highlight>
              </a:rPr>
              <a:t> type</a:t>
            </a:r>
            <a:r>
              <a:rPr lang="en-US" sz="1200">
                <a:solidFill>
                  <a:srgbClr val="FF8040"/>
                </a:solidFill>
                <a:highlight>
                  <a:srgbClr val="FFFFFF"/>
                </a:highlight>
              </a:rPr>
              <a:t>=</a:t>
            </a:r>
            <a:r>
              <a:rPr lang="en-US" sz="1200">
                <a:solidFill>
                  <a:srgbClr val="993300"/>
                </a:solidFill>
                <a:highlight>
                  <a:srgbClr val="FFFFFF"/>
                </a:highlight>
              </a:rPr>
              <a:t>"xs:string"</a:t>
            </a:r>
            <a:r>
              <a:rPr lang="en-US" sz="1200">
                <a:solidFill>
                  <a:srgbClr val="F5844C"/>
                </a:solidFill>
                <a:highlight>
                  <a:srgbClr val="FFFFFF"/>
                </a:highlight>
              </a:rPr>
              <a:t> </a:t>
            </a:r>
            <a:r>
              <a:rPr lang="en-US" sz="1200">
                <a:solidFill>
                  <a:srgbClr val="000096"/>
                </a:solidFill>
                <a:highlight>
                  <a:srgbClr val="FFFFFF"/>
                </a:highlight>
              </a:rPr>
              <a:t>/&gt;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&lt;/xs:sequence&gt;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&lt;/xs:complexType&gt;</a:t>
            </a:r>
            <a:br>
              <a:rPr lang="en-US" sz="1200">
                <a:solidFill>
                  <a:srgbClr val="000000"/>
                </a:solidFill>
                <a:highlight>
                  <a:srgbClr val="FFFFFF"/>
                </a:highlight>
              </a:rPr>
            </a:br>
            <a:r>
              <a:rPr lang="en-US" sz="1200">
                <a:solidFill>
                  <a:srgbClr val="003296"/>
                </a:solidFill>
                <a:highlight>
                  <a:srgbClr val="FFFFFF"/>
                </a:highlight>
              </a:rPr>
              <a:t>&lt;/xs:element&gt;</a:t>
            </a:r>
          </a:p>
        </p:txBody>
      </p:sp>
      <p:sp>
        <p:nvSpPr>
          <p:cNvPr id="2" name="TextBox 1">
            <a:extLst>
              <a:ext uri="{FF2B5EF4-FFF2-40B4-BE49-F238E27FC236}">
                <a16:creationId xmlns:a16="http://schemas.microsoft.com/office/drawing/2014/main" id="{813409E5-DB24-4730-BA80-10B5A24BA368}"/>
              </a:ext>
            </a:extLst>
          </p:cNvPr>
          <p:cNvSpPr txBox="1"/>
          <p:nvPr/>
        </p:nvSpPr>
        <p:spPr>
          <a:xfrm>
            <a:off x="3676650" y="2024190"/>
            <a:ext cx="4591050" cy="369332"/>
          </a:xfrm>
          <a:prstGeom prst="rect">
            <a:avLst/>
          </a:prstGeom>
          <a:solidFill>
            <a:srgbClr val="FFFF00"/>
          </a:solidFill>
        </p:spPr>
        <p:txBody>
          <a:bodyPr wrap="square" rtlCol="0">
            <a:spAutoFit/>
          </a:bodyPr>
          <a:lstStyle/>
          <a:p>
            <a:r>
              <a:rPr lang="en-US"/>
              <a:t>One solution is to change the datatype to xs:int</a:t>
            </a:r>
          </a:p>
        </p:txBody>
      </p:sp>
      <p:sp>
        <p:nvSpPr>
          <p:cNvPr id="3" name="Rectangle 2">
            <a:extLst>
              <a:ext uri="{FF2B5EF4-FFF2-40B4-BE49-F238E27FC236}">
                <a16:creationId xmlns:a16="http://schemas.microsoft.com/office/drawing/2014/main" id="{91A1A35D-B367-4B94-B815-57CA10934559}"/>
              </a:ext>
            </a:extLst>
          </p:cNvPr>
          <p:cNvSpPr/>
          <p:nvPr/>
        </p:nvSpPr>
        <p:spPr>
          <a:xfrm>
            <a:off x="3171825" y="3183467"/>
            <a:ext cx="1009650" cy="239059"/>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8" name="Straight Arrow Connector 7">
            <a:extLst>
              <a:ext uri="{FF2B5EF4-FFF2-40B4-BE49-F238E27FC236}">
                <a16:creationId xmlns:a16="http://schemas.microsoft.com/office/drawing/2014/main" id="{BA985AD5-C228-4CF4-AA33-B3925E06B8F1}"/>
              </a:ext>
            </a:extLst>
          </p:cNvPr>
          <p:cNvCxnSpPr/>
          <p:nvPr/>
        </p:nvCxnSpPr>
        <p:spPr>
          <a:xfrm flipV="1">
            <a:off x="3829050" y="2409825"/>
            <a:ext cx="752475" cy="773642"/>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77005945"/>
      </p:ext>
    </p:extLst>
  </p:cSld>
  <p:clrMapOvr>
    <a:masterClrMapping/>
  </p:clrMapOvr>
</p:sld>
</file>

<file path=ppt/slides/slide1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4804F4A8-8263-407B-A46B-DC64A88D0E40}"/>
              </a:ext>
            </a:extLst>
          </p:cNvPr>
          <p:cNvSpPr>
            <a:spLocks noGrp="1"/>
          </p:cNvSpPr>
          <p:nvPr>
            <p:ph type="ftr" sz="quarter" idx="11"/>
          </p:nvPr>
        </p:nvSpPr>
        <p:spPr/>
        <p:txBody>
          <a:bodyPr/>
          <a:lstStyle/>
          <a:p>
            <a:r>
              <a:rPr lang="en-US" altLang="en-US">
                <a:solidFill>
                  <a:schemeClr val="tx1">
                    <a:lumMod val="50000"/>
                    <a:lumOff val="50000"/>
                  </a:schemeClr>
                </a:solidFill>
                <a:latin typeface="Arial" pitchFamily="34" charset="0"/>
                <a:cs typeface="Arial" pitchFamily="34" charset="0"/>
              </a:rPr>
              <a:t>© 2019 The MITRE Corporation. All rights reserved.</a:t>
            </a:r>
            <a:endParaRPr lang="en-US">
              <a:solidFill>
                <a:schemeClr val="tx1">
                  <a:lumMod val="50000"/>
                  <a:lumOff val="50000"/>
                </a:schemeClr>
              </a:solidFill>
              <a:latin typeface="Arial" pitchFamily="34" charset="0"/>
              <a:cs typeface="Arial" pitchFamily="34" charset="0"/>
            </a:endParaRPr>
          </a:p>
        </p:txBody>
      </p:sp>
      <p:sp>
        <p:nvSpPr>
          <p:cNvPr id="5" name="Rectangle 4">
            <a:extLst>
              <a:ext uri="{FF2B5EF4-FFF2-40B4-BE49-F238E27FC236}">
                <a16:creationId xmlns:a16="http://schemas.microsoft.com/office/drawing/2014/main" id="{9B7FD62B-651F-40A9-9999-8B4CDDDD134C}"/>
              </a:ext>
            </a:extLst>
          </p:cNvPr>
          <p:cNvSpPr/>
          <p:nvPr/>
        </p:nvSpPr>
        <p:spPr>
          <a:xfrm>
            <a:off x="211367" y="1348763"/>
            <a:ext cx="11902265" cy="5447645"/>
          </a:xfrm>
          <a:prstGeom prst="rect">
            <a:avLst/>
          </a:prstGeom>
          <a:ln>
            <a:solidFill>
              <a:schemeClr val="tx1"/>
            </a:solidFill>
          </a:ln>
        </p:spPr>
        <p:txBody>
          <a:bodyPr wrap="square">
            <a:spAutoFit/>
          </a:bodyPr>
          <a:lstStyle/>
          <a:p>
            <a:r>
              <a:rPr lang="en-US" sz="1200">
                <a:solidFill>
                  <a:srgbClr val="003296"/>
                </a:solidFill>
                <a:highlight>
                  <a:srgbClr val="FFFFFF"/>
                </a:highlight>
              </a:rPr>
              <a:t>&lt;xs:element</a:t>
            </a:r>
            <a:r>
              <a:rPr lang="en-US" sz="1200">
                <a:solidFill>
                  <a:srgbClr val="F5844C"/>
                </a:solidFill>
                <a:highlight>
                  <a:srgbClr val="FFFFFF"/>
                </a:highlight>
              </a:rPr>
              <a:t> name</a:t>
            </a:r>
            <a:r>
              <a:rPr lang="en-US" sz="1200">
                <a:solidFill>
                  <a:srgbClr val="FF8040"/>
                </a:solidFill>
                <a:highlight>
                  <a:srgbClr val="FFFFFF"/>
                </a:highlight>
              </a:rPr>
              <a:t>=</a:t>
            </a:r>
            <a:r>
              <a:rPr lang="en-US" sz="1200">
                <a:solidFill>
                  <a:srgbClr val="993300"/>
                </a:solidFill>
                <a:highlight>
                  <a:srgbClr val="FFFFFF"/>
                </a:highlight>
              </a:rPr>
              <a:t>"input"</a:t>
            </a:r>
            <a:r>
              <a:rPr lang="en-US" sz="1200">
                <a:solidFill>
                  <a:srgbClr val="000096"/>
                </a:solidFill>
                <a:highlight>
                  <a:srgbClr val="FFFFFF"/>
                </a:highlight>
              </a:rPr>
              <a:t>&gt;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&lt;xs:complexType&gt;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&lt;xs:sequence</a:t>
            </a:r>
            <a:r>
              <a:rPr lang="en-US" sz="1200">
                <a:solidFill>
                  <a:srgbClr val="F5844C"/>
                </a:solidFill>
                <a:highlight>
                  <a:srgbClr val="FFFFFF"/>
                </a:highlight>
              </a:rPr>
              <a:t> dfdl:separator</a:t>
            </a:r>
            <a:r>
              <a:rPr lang="en-US" sz="1200">
                <a:solidFill>
                  <a:srgbClr val="FF8040"/>
                </a:solidFill>
                <a:highlight>
                  <a:srgbClr val="FFFFFF"/>
                </a:highlight>
              </a:rPr>
              <a:t>=</a:t>
            </a:r>
            <a:r>
              <a:rPr lang="en-US" sz="1200">
                <a:solidFill>
                  <a:srgbClr val="993300"/>
                </a:solidFill>
                <a:highlight>
                  <a:srgbClr val="FFFFFF"/>
                </a:highlight>
              </a:rPr>
              <a:t>"/"</a:t>
            </a:r>
            <a:r>
              <a:rPr lang="en-US" sz="1200">
                <a:solidFill>
                  <a:srgbClr val="F5844C"/>
                </a:solidFill>
                <a:highlight>
                  <a:srgbClr val="FFFFFF"/>
                </a:highlight>
              </a:rPr>
              <a:t> dfdl:separatorPosition</a:t>
            </a:r>
            <a:r>
              <a:rPr lang="en-US" sz="1200">
                <a:solidFill>
                  <a:srgbClr val="FF8040"/>
                </a:solidFill>
                <a:highlight>
                  <a:srgbClr val="FFFFFF"/>
                </a:highlight>
              </a:rPr>
              <a:t>=</a:t>
            </a:r>
            <a:r>
              <a:rPr lang="en-US" sz="1200">
                <a:solidFill>
                  <a:srgbClr val="993300"/>
                </a:solidFill>
                <a:highlight>
                  <a:srgbClr val="FFFFFF"/>
                </a:highlight>
              </a:rPr>
              <a:t>"infix"</a:t>
            </a:r>
            <a:r>
              <a:rPr lang="en-US" sz="1200">
                <a:solidFill>
                  <a:srgbClr val="000096"/>
                </a:solidFill>
                <a:highlight>
                  <a:srgbClr val="FFFFFF"/>
                </a:highlight>
              </a:rPr>
              <a:t>&gt;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&lt;xs:element</a:t>
            </a:r>
            <a:r>
              <a:rPr lang="en-US" sz="1200">
                <a:solidFill>
                  <a:srgbClr val="F5844C"/>
                </a:solidFill>
                <a:highlight>
                  <a:srgbClr val="FFFFFF"/>
                </a:highlight>
              </a:rPr>
              <a:t> name</a:t>
            </a:r>
            <a:r>
              <a:rPr lang="en-US" sz="1200">
                <a:solidFill>
                  <a:srgbClr val="FF8040"/>
                </a:solidFill>
                <a:highlight>
                  <a:srgbClr val="FFFFFF"/>
                </a:highlight>
              </a:rPr>
              <a:t>=</a:t>
            </a:r>
            <a:r>
              <a:rPr lang="en-US" sz="1200">
                <a:solidFill>
                  <a:srgbClr val="993300"/>
                </a:solidFill>
                <a:highlight>
                  <a:srgbClr val="FFFFFF"/>
                </a:highlight>
              </a:rPr>
              <a:t>"title"</a:t>
            </a:r>
            <a:r>
              <a:rPr lang="en-US" sz="1200">
                <a:solidFill>
                  <a:srgbClr val="F5844C"/>
                </a:solidFill>
                <a:highlight>
                  <a:srgbClr val="FFFFFF"/>
                </a:highlight>
              </a:rPr>
              <a:t> type</a:t>
            </a:r>
            <a:r>
              <a:rPr lang="en-US" sz="1200">
                <a:solidFill>
                  <a:srgbClr val="FF8040"/>
                </a:solidFill>
                <a:highlight>
                  <a:srgbClr val="FFFFFF"/>
                </a:highlight>
              </a:rPr>
              <a:t>=</a:t>
            </a:r>
            <a:r>
              <a:rPr lang="en-US" sz="1200">
                <a:solidFill>
                  <a:srgbClr val="993300"/>
                </a:solidFill>
                <a:highlight>
                  <a:srgbClr val="FFFFFF"/>
                </a:highlight>
              </a:rPr>
              <a:t>"xs:string"</a:t>
            </a:r>
            <a:r>
              <a:rPr lang="en-US" sz="1200">
                <a:solidFill>
                  <a:srgbClr val="F5844C"/>
                </a:solidFill>
                <a:highlight>
                  <a:srgbClr val="FFFFFF"/>
                </a:highlight>
              </a:rPr>
              <a:t> </a:t>
            </a:r>
            <a:r>
              <a:rPr lang="en-US" sz="1200">
                <a:solidFill>
                  <a:srgbClr val="000096"/>
                </a:solidFill>
                <a:highlight>
                  <a:srgbClr val="FFFFFF"/>
                </a:highlight>
              </a:rPr>
              <a:t>/&gt;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&lt;xs:element</a:t>
            </a:r>
            <a:r>
              <a:rPr lang="en-US" sz="1200">
                <a:solidFill>
                  <a:srgbClr val="F5844C"/>
                </a:solidFill>
                <a:highlight>
                  <a:srgbClr val="FFFFFF"/>
                </a:highlight>
              </a:rPr>
              <a:t> name</a:t>
            </a:r>
            <a:r>
              <a:rPr lang="en-US" sz="1200">
                <a:solidFill>
                  <a:srgbClr val="FF8040"/>
                </a:solidFill>
                <a:highlight>
                  <a:srgbClr val="FFFFFF"/>
                </a:highlight>
              </a:rPr>
              <a:t>=</a:t>
            </a:r>
            <a:r>
              <a:rPr lang="en-US" sz="1200">
                <a:solidFill>
                  <a:srgbClr val="993300"/>
                </a:solidFill>
                <a:highlight>
                  <a:srgbClr val="FFFFFF"/>
                </a:highlight>
              </a:rPr>
              <a:t>"date"</a:t>
            </a:r>
            <a:r>
              <a:rPr lang="en-US" sz="1200">
                <a:solidFill>
                  <a:srgbClr val="000096"/>
                </a:solidFill>
                <a:highlight>
                  <a:srgbClr val="FFFFFF"/>
                </a:highlight>
              </a:rPr>
              <a:t>&gt;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&lt;xs:complexType&gt;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&lt;xs:choice&gt;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&lt;xs:element</a:t>
            </a:r>
            <a:r>
              <a:rPr lang="en-US" sz="1200">
                <a:solidFill>
                  <a:srgbClr val="F5844C"/>
                </a:solidFill>
                <a:highlight>
                  <a:srgbClr val="FFFFFF"/>
                </a:highlight>
              </a:rPr>
              <a:t> name</a:t>
            </a:r>
            <a:r>
              <a:rPr lang="en-US" sz="1200">
                <a:solidFill>
                  <a:srgbClr val="FF8040"/>
                </a:solidFill>
                <a:highlight>
                  <a:srgbClr val="FFFFFF"/>
                </a:highlight>
              </a:rPr>
              <a:t>=</a:t>
            </a:r>
            <a:r>
              <a:rPr lang="en-US" sz="1200">
                <a:solidFill>
                  <a:srgbClr val="993300"/>
                </a:solidFill>
                <a:highlight>
                  <a:srgbClr val="FFFFFF"/>
                </a:highlight>
              </a:rPr>
              <a:t>"DateTimeIso"</a:t>
            </a:r>
            <a:r>
              <a:rPr lang="en-US" sz="1200">
                <a:solidFill>
                  <a:srgbClr val="000096"/>
                </a:solidFill>
                <a:highlight>
                  <a:srgbClr val="FFFFFF"/>
                </a:highlight>
              </a:rPr>
              <a:t>&gt;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&lt;xs:complexType&gt;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&lt;xs:sequence</a:t>
            </a:r>
            <a:r>
              <a:rPr lang="en-US" sz="1200">
                <a:solidFill>
                  <a:srgbClr val="F5844C"/>
                </a:solidFill>
                <a:highlight>
                  <a:srgbClr val="FFFFFF"/>
                </a:highlight>
              </a:rPr>
              <a:t> dfdl:separator</a:t>
            </a:r>
            <a:r>
              <a:rPr lang="en-US" sz="1200">
                <a:solidFill>
                  <a:srgbClr val="FF8040"/>
                </a:solidFill>
                <a:highlight>
                  <a:srgbClr val="FFFFFF"/>
                </a:highlight>
              </a:rPr>
              <a:t>=</a:t>
            </a:r>
            <a:r>
              <a:rPr lang="en-US" sz="1200">
                <a:solidFill>
                  <a:srgbClr val="993300"/>
                </a:solidFill>
                <a:highlight>
                  <a:srgbClr val="FFFFFF"/>
                </a:highlight>
              </a:rPr>
              <a:t>""</a:t>
            </a:r>
            <a:r>
              <a:rPr lang="en-US" sz="1200">
                <a:solidFill>
                  <a:srgbClr val="000096"/>
                </a:solidFill>
                <a:highlight>
                  <a:srgbClr val="FFFFFF"/>
                </a:highlight>
              </a:rPr>
              <a:t>&gt;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&lt;xs:element</a:t>
            </a:r>
            <a:r>
              <a:rPr lang="en-US" sz="1200">
                <a:solidFill>
                  <a:srgbClr val="F5844C"/>
                </a:solidFill>
                <a:highlight>
                  <a:srgbClr val="FFFFFF"/>
                </a:highlight>
              </a:rPr>
              <a:t> name</a:t>
            </a:r>
            <a:r>
              <a:rPr lang="en-US" sz="1200">
                <a:solidFill>
                  <a:srgbClr val="FF8040"/>
                </a:solidFill>
                <a:highlight>
                  <a:srgbClr val="FFFFFF"/>
                </a:highlight>
              </a:rPr>
              <a:t>=</a:t>
            </a:r>
            <a:r>
              <a:rPr lang="en-US" sz="1200">
                <a:solidFill>
                  <a:srgbClr val="993300"/>
                </a:solidFill>
                <a:highlight>
                  <a:srgbClr val="FFFFFF"/>
                </a:highlight>
              </a:rPr>
              <a:t>"Year"</a:t>
            </a:r>
            <a:r>
              <a:rPr lang="en-US" sz="1200">
                <a:solidFill>
                  <a:srgbClr val="F5844C"/>
                </a:solidFill>
                <a:highlight>
                  <a:srgbClr val="FFFFFF"/>
                </a:highlight>
              </a:rPr>
              <a:t> type</a:t>
            </a:r>
            <a:r>
              <a:rPr lang="en-US" sz="1200">
                <a:solidFill>
                  <a:srgbClr val="FF8040"/>
                </a:solidFill>
                <a:highlight>
                  <a:srgbClr val="FFFFFF"/>
                </a:highlight>
              </a:rPr>
              <a:t>=</a:t>
            </a:r>
            <a:r>
              <a:rPr lang="en-US" sz="1200">
                <a:solidFill>
                  <a:srgbClr val="993300"/>
                </a:solidFill>
                <a:highlight>
                  <a:srgbClr val="FFFFFF"/>
                </a:highlight>
              </a:rPr>
              <a:t>"xs:string"</a:t>
            </a:r>
            <a:r>
              <a:rPr lang="en-US" sz="1200">
                <a:solidFill>
                  <a:srgbClr val="F5844C"/>
                </a:solidFill>
                <a:highlight>
                  <a:srgbClr val="FFFFFF"/>
                </a:highlight>
              </a:rPr>
              <a:t> dfdl:length</a:t>
            </a:r>
            <a:r>
              <a:rPr lang="en-US" sz="1200">
                <a:solidFill>
                  <a:srgbClr val="FF8040"/>
                </a:solidFill>
                <a:highlight>
                  <a:srgbClr val="FFFFFF"/>
                </a:highlight>
              </a:rPr>
              <a:t>=</a:t>
            </a:r>
            <a:r>
              <a:rPr lang="en-US" sz="1200">
                <a:solidFill>
                  <a:srgbClr val="993300"/>
                </a:solidFill>
                <a:highlight>
                  <a:srgbClr val="FFFFFF"/>
                </a:highlight>
              </a:rPr>
              <a:t>"4"</a:t>
            </a:r>
            <a:r>
              <a:rPr lang="en-US" sz="1200">
                <a:solidFill>
                  <a:srgbClr val="F5844C"/>
                </a:solidFill>
                <a:highlight>
                  <a:srgbClr val="FFFFFF"/>
                </a:highlight>
              </a:rPr>
              <a:t> dfdl:lengthKind</a:t>
            </a:r>
            <a:r>
              <a:rPr lang="en-US" sz="1200">
                <a:solidFill>
                  <a:srgbClr val="FF8040"/>
                </a:solidFill>
                <a:highlight>
                  <a:srgbClr val="FFFFFF"/>
                </a:highlight>
              </a:rPr>
              <a:t>=</a:t>
            </a:r>
            <a:r>
              <a:rPr lang="en-US" sz="1200">
                <a:solidFill>
                  <a:srgbClr val="993300"/>
                </a:solidFill>
                <a:highlight>
                  <a:srgbClr val="FFFFFF"/>
                </a:highlight>
              </a:rPr>
              <a:t>"explicit"</a:t>
            </a:r>
            <a:r>
              <a:rPr lang="en-US" sz="1200">
                <a:solidFill>
                  <a:srgbClr val="F5844C"/>
                </a:solidFill>
                <a:highlight>
                  <a:srgbClr val="FFFFFF"/>
                </a:highlight>
              </a:rPr>
              <a:t> dfdl:textNumberCheckPolicy</a:t>
            </a:r>
            <a:r>
              <a:rPr lang="en-US" sz="1200">
                <a:solidFill>
                  <a:srgbClr val="FF8040"/>
                </a:solidFill>
                <a:highlight>
                  <a:srgbClr val="FFFFFF"/>
                </a:highlight>
              </a:rPr>
              <a:t>=</a:t>
            </a:r>
            <a:r>
              <a:rPr lang="en-US" sz="1200">
                <a:solidFill>
                  <a:srgbClr val="993300"/>
                </a:solidFill>
                <a:highlight>
                  <a:srgbClr val="FFFFFF"/>
                </a:highlight>
              </a:rPr>
              <a:t>"strict"</a:t>
            </a:r>
            <a:r>
              <a:rPr lang="en-US" sz="1200">
                <a:solidFill>
                  <a:srgbClr val="F5844C"/>
                </a:solidFill>
                <a:highlight>
                  <a:srgbClr val="FFFFFF"/>
                </a:highlight>
              </a:rPr>
              <a:t> dfdl:textNumberPattern</a:t>
            </a:r>
            <a:r>
              <a:rPr lang="en-US" sz="1200">
                <a:solidFill>
                  <a:srgbClr val="FF8040"/>
                </a:solidFill>
                <a:highlight>
                  <a:srgbClr val="FFFFFF"/>
                </a:highlight>
              </a:rPr>
              <a:t>=</a:t>
            </a:r>
            <a:r>
              <a:rPr lang="en-US" sz="1200">
                <a:solidFill>
                  <a:srgbClr val="993300"/>
                </a:solidFill>
                <a:highlight>
                  <a:srgbClr val="FFFFFF"/>
                </a:highlight>
              </a:rPr>
              <a:t>"####"</a:t>
            </a:r>
            <a:r>
              <a:rPr lang="en-US" sz="1200">
                <a:solidFill>
                  <a:srgbClr val="F5844C"/>
                </a:solidFill>
                <a:highlight>
                  <a:srgbClr val="FFFFFF"/>
                </a:highlight>
              </a:rPr>
              <a:t> </a:t>
            </a:r>
            <a:r>
              <a:rPr lang="en-US" sz="1200">
                <a:solidFill>
                  <a:srgbClr val="000096"/>
                </a:solidFill>
                <a:highlight>
                  <a:srgbClr val="FFFFFF"/>
                </a:highlight>
              </a:rPr>
              <a:t>/&gt;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&lt;xs:element</a:t>
            </a:r>
            <a:r>
              <a:rPr lang="en-US" sz="1200">
                <a:solidFill>
                  <a:srgbClr val="F5844C"/>
                </a:solidFill>
                <a:highlight>
                  <a:srgbClr val="FFFFFF"/>
                </a:highlight>
              </a:rPr>
              <a:t> name</a:t>
            </a:r>
            <a:r>
              <a:rPr lang="en-US" sz="1200">
                <a:solidFill>
                  <a:srgbClr val="FF8040"/>
                </a:solidFill>
                <a:highlight>
                  <a:srgbClr val="FFFFFF"/>
                </a:highlight>
              </a:rPr>
              <a:t>=</a:t>
            </a:r>
            <a:r>
              <a:rPr lang="en-US" sz="1200">
                <a:solidFill>
                  <a:srgbClr val="993300"/>
                </a:solidFill>
                <a:highlight>
                  <a:srgbClr val="FFFFFF"/>
                </a:highlight>
              </a:rPr>
              <a:t>"MonthNumeric"</a:t>
            </a:r>
            <a:r>
              <a:rPr lang="en-US" sz="1200">
                <a:solidFill>
                  <a:srgbClr val="F5844C"/>
                </a:solidFill>
                <a:highlight>
                  <a:srgbClr val="FFFFFF"/>
                </a:highlight>
              </a:rPr>
              <a:t> type</a:t>
            </a:r>
            <a:r>
              <a:rPr lang="en-US" sz="1200">
                <a:solidFill>
                  <a:srgbClr val="FF8040"/>
                </a:solidFill>
                <a:highlight>
                  <a:srgbClr val="FFFFFF"/>
                </a:highlight>
              </a:rPr>
              <a:t>=</a:t>
            </a:r>
            <a:r>
              <a:rPr lang="en-US" sz="1200">
                <a:solidFill>
                  <a:srgbClr val="993300"/>
                </a:solidFill>
                <a:highlight>
                  <a:srgbClr val="FFFFFF"/>
                </a:highlight>
              </a:rPr>
              <a:t>"xs:string"</a:t>
            </a:r>
            <a:r>
              <a:rPr lang="en-US" sz="1200">
                <a:solidFill>
                  <a:srgbClr val="F5844C"/>
                </a:solidFill>
                <a:highlight>
                  <a:srgbClr val="FFFFFF"/>
                </a:highlight>
              </a:rPr>
              <a:t> dfdl:length</a:t>
            </a:r>
            <a:r>
              <a:rPr lang="en-US" sz="1200">
                <a:solidFill>
                  <a:srgbClr val="FF8040"/>
                </a:solidFill>
                <a:highlight>
                  <a:srgbClr val="FFFFFF"/>
                </a:highlight>
              </a:rPr>
              <a:t>=</a:t>
            </a:r>
            <a:r>
              <a:rPr lang="en-US" sz="1200">
                <a:solidFill>
                  <a:srgbClr val="993300"/>
                </a:solidFill>
                <a:highlight>
                  <a:srgbClr val="FFFFFF"/>
                </a:highlight>
              </a:rPr>
              <a:t>"2"</a:t>
            </a:r>
            <a:r>
              <a:rPr lang="en-US" sz="1200">
                <a:solidFill>
                  <a:srgbClr val="F5844C"/>
                </a:solidFill>
                <a:highlight>
                  <a:srgbClr val="FFFFFF"/>
                </a:highlight>
              </a:rPr>
              <a:t> dfdl:lengthKind</a:t>
            </a:r>
            <a:r>
              <a:rPr lang="en-US" sz="1200">
                <a:solidFill>
                  <a:srgbClr val="FF8040"/>
                </a:solidFill>
                <a:highlight>
                  <a:srgbClr val="FFFFFF"/>
                </a:highlight>
              </a:rPr>
              <a:t>=</a:t>
            </a:r>
            <a:r>
              <a:rPr lang="en-US" sz="1200">
                <a:solidFill>
                  <a:srgbClr val="993300"/>
                </a:solidFill>
                <a:highlight>
                  <a:srgbClr val="FFFFFF"/>
                </a:highlight>
              </a:rPr>
              <a:t>"explicit"</a:t>
            </a:r>
            <a:r>
              <a:rPr lang="en-US" sz="1200">
                <a:solidFill>
                  <a:srgbClr val="F5844C"/>
                </a:solidFill>
                <a:highlight>
                  <a:srgbClr val="FFFFFF"/>
                </a:highlight>
              </a:rPr>
              <a:t> dfdl:textNumberCheckPolicy</a:t>
            </a:r>
            <a:r>
              <a:rPr lang="en-US" sz="1200">
                <a:solidFill>
                  <a:srgbClr val="FF8040"/>
                </a:solidFill>
                <a:highlight>
                  <a:srgbClr val="FFFFFF"/>
                </a:highlight>
              </a:rPr>
              <a:t>=</a:t>
            </a:r>
            <a:r>
              <a:rPr lang="en-US" sz="1200">
                <a:solidFill>
                  <a:srgbClr val="993300"/>
                </a:solidFill>
                <a:highlight>
                  <a:srgbClr val="FFFFFF"/>
                </a:highlight>
              </a:rPr>
              <a:t>"strict"</a:t>
            </a:r>
            <a:r>
              <a:rPr lang="en-US" sz="1200">
                <a:solidFill>
                  <a:srgbClr val="F5844C"/>
                </a:solidFill>
                <a:highlight>
                  <a:srgbClr val="FFFFFF"/>
                </a:highlight>
              </a:rPr>
              <a:t> dfdl:textNumberPattern</a:t>
            </a:r>
            <a:r>
              <a:rPr lang="en-US" sz="1200">
                <a:solidFill>
                  <a:srgbClr val="FF8040"/>
                </a:solidFill>
                <a:highlight>
                  <a:srgbClr val="FFFFFF"/>
                </a:highlight>
              </a:rPr>
              <a:t>=</a:t>
            </a:r>
            <a:r>
              <a:rPr lang="en-US" sz="1200">
                <a:solidFill>
                  <a:srgbClr val="993300"/>
                </a:solidFill>
                <a:highlight>
                  <a:srgbClr val="FFFFFF"/>
                </a:highlight>
              </a:rPr>
              <a:t>"##"</a:t>
            </a:r>
            <a:r>
              <a:rPr lang="en-US" sz="1200">
                <a:solidFill>
                  <a:srgbClr val="F5844C"/>
                </a:solidFill>
                <a:highlight>
                  <a:srgbClr val="FFFFFF"/>
                </a:highlight>
              </a:rPr>
              <a:t>  </a:t>
            </a:r>
            <a:r>
              <a:rPr lang="en-US" sz="1200">
                <a:solidFill>
                  <a:srgbClr val="000096"/>
                </a:solidFill>
                <a:highlight>
                  <a:srgbClr val="FFFFFF"/>
                </a:highlight>
              </a:rPr>
              <a:t>/&gt;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&lt;xs:element</a:t>
            </a:r>
            <a:r>
              <a:rPr lang="en-US" sz="1200">
                <a:solidFill>
                  <a:srgbClr val="F5844C"/>
                </a:solidFill>
                <a:highlight>
                  <a:srgbClr val="FFFFFF"/>
                </a:highlight>
              </a:rPr>
              <a:t> name</a:t>
            </a:r>
            <a:r>
              <a:rPr lang="en-US" sz="1200">
                <a:solidFill>
                  <a:srgbClr val="FF8040"/>
                </a:solidFill>
                <a:highlight>
                  <a:srgbClr val="FFFFFF"/>
                </a:highlight>
              </a:rPr>
              <a:t>=</a:t>
            </a:r>
            <a:r>
              <a:rPr lang="en-US" sz="1200">
                <a:solidFill>
                  <a:srgbClr val="993300"/>
                </a:solidFill>
                <a:highlight>
                  <a:srgbClr val="FFFFFF"/>
                </a:highlight>
              </a:rPr>
              <a:t>"Day"</a:t>
            </a:r>
            <a:r>
              <a:rPr lang="en-US" sz="1200">
                <a:solidFill>
                  <a:srgbClr val="F5844C"/>
                </a:solidFill>
                <a:highlight>
                  <a:srgbClr val="FFFFFF"/>
                </a:highlight>
              </a:rPr>
              <a:t> type</a:t>
            </a:r>
            <a:r>
              <a:rPr lang="en-US" sz="1200">
                <a:solidFill>
                  <a:srgbClr val="FF8040"/>
                </a:solidFill>
                <a:highlight>
                  <a:srgbClr val="FFFFFF"/>
                </a:highlight>
              </a:rPr>
              <a:t>=</a:t>
            </a:r>
            <a:r>
              <a:rPr lang="en-US" sz="1200">
                <a:solidFill>
                  <a:srgbClr val="993300"/>
                </a:solidFill>
                <a:highlight>
                  <a:srgbClr val="FFFFFF"/>
                </a:highlight>
              </a:rPr>
              <a:t>"xs:string"</a:t>
            </a:r>
            <a:r>
              <a:rPr lang="en-US" sz="1200">
                <a:solidFill>
                  <a:srgbClr val="F5844C"/>
                </a:solidFill>
                <a:highlight>
                  <a:srgbClr val="FFFFFF"/>
                </a:highlight>
              </a:rPr>
              <a:t> dfdl:length</a:t>
            </a:r>
            <a:r>
              <a:rPr lang="en-US" sz="1200">
                <a:solidFill>
                  <a:srgbClr val="FF8040"/>
                </a:solidFill>
                <a:highlight>
                  <a:srgbClr val="FFFFFF"/>
                </a:highlight>
              </a:rPr>
              <a:t>=</a:t>
            </a:r>
            <a:r>
              <a:rPr lang="en-US" sz="1200">
                <a:solidFill>
                  <a:srgbClr val="993300"/>
                </a:solidFill>
                <a:highlight>
                  <a:srgbClr val="FFFFFF"/>
                </a:highlight>
              </a:rPr>
              <a:t>"2"</a:t>
            </a:r>
            <a:r>
              <a:rPr lang="en-US" sz="1200">
                <a:solidFill>
                  <a:srgbClr val="F5844C"/>
                </a:solidFill>
                <a:highlight>
                  <a:srgbClr val="FFFFFF"/>
                </a:highlight>
              </a:rPr>
              <a:t> dfdl:lengthKind</a:t>
            </a:r>
            <a:r>
              <a:rPr lang="en-US" sz="1200">
                <a:solidFill>
                  <a:srgbClr val="FF8040"/>
                </a:solidFill>
                <a:highlight>
                  <a:srgbClr val="FFFFFF"/>
                </a:highlight>
              </a:rPr>
              <a:t>=</a:t>
            </a:r>
            <a:r>
              <a:rPr lang="en-US" sz="1200">
                <a:solidFill>
                  <a:srgbClr val="993300"/>
                </a:solidFill>
                <a:highlight>
                  <a:srgbClr val="FFFFFF"/>
                </a:highlight>
              </a:rPr>
              <a:t>"explicit"</a:t>
            </a:r>
            <a:r>
              <a:rPr lang="en-US" sz="1200">
                <a:solidFill>
                  <a:srgbClr val="F5844C"/>
                </a:solidFill>
                <a:highlight>
                  <a:srgbClr val="FFFFFF"/>
                </a:highlight>
              </a:rPr>
              <a:t> dfdl:textNumberCheckPolicy</a:t>
            </a:r>
            <a:r>
              <a:rPr lang="en-US" sz="1200">
                <a:solidFill>
                  <a:srgbClr val="FF8040"/>
                </a:solidFill>
                <a:highlight>
                  <a:srgbClr val="FFFFFF"/>
                </a:highlight>
              </a:rPr>
              <a:t>=</a:t>
            </a:r>
            <a:r>
              <a:rPr lang="en-US" sz="1200">
                <a:solidFill>
                  <a:srgbClr val="993300"/>
                </a:solidFill>
                <a:highlight>
                  <a:srgbClr val="FFFFFF"/>
                </a:highlight>
              </a:rPr>
              <a:t>"strict"</a:t>
            </a:r>
            <a:r>
              <a:rPr lang="en-US" sz="1200">
                <a:solidFill>
                  <a:srgbClr val="F5844C"/>
                </a:solidFill>
                <a:highlight>
                  <a:srgbClr val="FFFFFF"/>
                </a:highlight>
              </a:rPr>
              <a:t> dfdl:textNumberPattern</a:t>
            </a:r>
            <a:r>
              <a:rPr lang="en-US" sz="1200">
                <a:solidFill>
                  <a:srgbClr val="FF8040"/>
                </a:solidFill>
                <a:highlight>
                  <a:srgbClr val="FFFFFF"/>
                </a:highlight>
              </a:rPr>
              <a:t>=</a:t>
            </a:r>
            <a:r>
              <a:rPr lang="en-US" sz="1200">
                <a:solidFill>
                  <a:srgbClr val="993300"/>
                </a:solidFill>
                <a:highlight>
                  <a:srgbClr val="FFFFFF"/>
                </a:highlight>
              </a:rPr>
              <a:t>"##"</a:t>
            </a:r>
            <a:r>
              <a:rPr lang="en-US" sz="1200">
                <a:solidFill>
                  <a:srgbClr val="F5844C"/>
                </a:solidFill>
                <a:highlight>
                  <a:srgbClr val="FFFFFF"/>
                </a:highlight>
              </a:rPr>
              <a:t> </a:t>
            </a:r>
            <a:r>
              <a:rPr lang="en-US" sz="1200">
                <a:solidFill>
                  <a:srgbClr val="000096"/>
                </a:solidFill>
                <a:highlight>
                  <a:srgbClr val="FFFFFF"/>
                </a:highlight>
              </a:rPr>
              <a:t>/&gt;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&lt;xs:element</a:t>
            </a:r>
            <a:r>
              <a:rPr lang="en-US" sz="1200">
                <a:solidFill>
                  <a:srgbClr val="F5844C"/>
                </a:solidFill>
                <a:highlight>
                  <a:srgbClr val="FFFFFF"/>
                </a:highlight>
              </a:rPr>
              <a:t> name</a:t>
            </a:r>
            <a:r>
              <a:rPr lang="en-US" sz="1200">
                <a:solidFill>
                  <a:srgbClr val="FF8040"/>
                </a:solidFill>
                <a:highlight>
                  <a:srgbClr val="FFFFFF"/>
                </a:highlight>
              </a:rPr>
              <a:t>=</a:t>
            </a:r>
            <a:r>
              <a:rPr lang="en-US" sz="1200">
                <a:solidFill>
                  <a:srgbClr val="993300"/>
                </a:solidFill>
                <a:highlight>
                  <a:srgbClr val="FFFFFF"/>
                </a:highlight>
              </a:rPr>
              <a:t>"TimeSeparator"</a:t>
            </a:r>
            <a:r>
              <a:rPr lang="en-US" sz="1200">
                <a:solidFill>
                  <a:srgbClr val="F5844C"/>
                </a:solidFill>
                <a:highlight>
                  <a:srgbClr val="FFFFFF"/>
                </a:highlight>
              </a:rPr>
              <a:t> type</a:t>
            </a:r>
            <a:r>
              <a:rPr lang="en-US" sz="1200">
                <a:solidFill>
                  <a:srgbClr val="FF8040"/>
                </a:solidFill>
                <a:highlight>
                  <a:srgbClr val="FFFFFF"/>
                </a:highlight>
              </a:rPr>
              <a:t>=</a:t>
            </a:r>
            <a:r>
              <a:rPr lang="en-US" sz="1200">
                <a:solidFill>
                  <a:srgbClr val="993300"/>
                </a:solidFill>
                <a:highlight>
                  <a:srgbClr val="FFFFFF"/>
                </a:highlight>
              </a:rPr>
              <a:t>"xs:string"</a:t>
            </a:r>
            <a:r>
              <a:rPr lang="en-US" sz="1200">
                <a:solidFill>
                  <a:srgbClr val="F5844C"/>
                </a:solidFill>
                <a:highlight>
                  <a:srgbClr val="FFFFFF"/>
                </a:highlight>
              </a:rPr>
              <a:t> dfdl:length</a:t>
            </a:r>
            <a:r>
              <a:rPr lang="en-US" sz="1200">
                <a:solidFill>
                  <a:srgbClr val="FF8040"/>
                </a:solidFill>
                <a:highlight>
                  <a:srgbClr val="FFFFFF"/>
                </a:highlight>
              </a:rPr>
              <a:t>=</a:t>
            </a:r>
            <a:r>
              <a:rPr lang="en-US" sz="1200">
                <a:solidFill>
                  <a:srgbClr val="993300"/>
                </a:solidFill>
                <a:highlight>
                  <a:srgbClr val="FFFFFF"/>
                </a:highlight>
              </a:rPr>
              <a:t>"1"</a:t>
            </a:r>
            <a:r>
              <a:rPr lang="en-US" sz="1200">
                <a:solidFill>
                  <a:srgbClr val="F5844C"/>
                </a:solidFill>
                <a:highlight>
                  <a:srgbClr val="FFFFFF"/>
                </a:highlight>
              </a:rPr>
              <a:t> dfdl:lengthKind</a:t>
            </a:r>
            <a:r>
              <a:rPr lang="en-US" sz="1200">
                <a:solidFill>
                  <a:srgbClr val="FF8040"/>
                </a:solidFill>
                <a:highlight>
                  <a:srgbClr val="FFFFFF"/>
                </a:highlight>
              </a:rPr>
              <a:t>=</a:t>
            </a:r>
            <a:r>
              <a:rPr lang="en-US" sz="1200">
                <a:solidFill>
                  <a:srgbClr val="993300"/>
                </a:solidFill>
                <a:highlight>
                  <a:srgbClr val="FFFFFF"/>
                </a:highlight>
              </a:rPr>
              <a:t>"explicit"</a:t>
            </a:r>
            <a:r>
              <a:rPr lang="en-US" sz="1200">
                <a:solidFill>
                  <a:srgbClr val="F5844C"/>
                </a:solidFill>
                <a:highlight>
                  <a:srgbClr val="FFFFFF"/>
                </a:highlight>
              </a:rPr>
              <a:t> </a:t>
            </a:r>
            <a:r>
              <a:rPr lang="en-US" sz="1200">
                <a:solidFill>
                  <a:srgbClr val="000096"/>
                </a:solidFill>
                <a:highlight>
                  <a:srgbClr val="FFFFFF"/>
                </a:highlight>
              </a:rPr>
              <a:t>/&gt;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&lt;xs:element</a:t>
            </a:r>
            <a:r>
              <a:rPr lang="en-US" sz="1200">
                <a:solidFill>
                  <a:srgbClr val="F5844C"/>
                </a:solidFill>
                <a:highlight>
                  <a:srgbClr val="FFFFFF"/>
                </a:highlight>
              </a:rPr>
              <a:t> name</a:t>
            </a:r>
            <a:r>
              <a:rPr lang="en-US" sz="1200">
                <a:solidFill>
                  <a:srgbClr val="FF8040"/>
                </a:solidFill>
                <a:highlight>
                  <a:srgbClr val="FFFFFF"/>
                </a:highlight>
              </a:rPr>
              <a:t>=</a:t>
            </a:r>
            <a:r>
              <a:rPr lang="en-US" sz="1200">
                <a:solidFill>
                  <a:srgbClr val="993300"/>
                </a:solidFill>
                <a:highlight>
                  <a:srgbClr val="FFFFFF"/>
                </a:highlight>
              </a:rPr>
              <a:t>"HourTime"</a:t>
            </a:r>
            <a:r>
              <a:rPr lang="en-US" sz="1200">
                <a:solidFill>
                  <a:srgbClr val="F5844C"/>
                </a:solidFill>
                <a:highlight>
                  <a:srgbClr val="FFFFFF"/>
                </a:highlight>
              </a:rPr>
              <a:t> type</a:t>
            </a:r>
            <a:r>
              <a:rPr lang="en-US" sz="1200">
                <a:solidFill>
                  <a:srgbClr val="FF8040"/>
                </a:solidFill>
                <a:highlight>
                  <a:srgbClr val="FFFFFF"/>
                </a:highlight>
              </a:rPr>
              <a:t>=</a:t>
            </a:r>
            <a:r>
              <a:rPr lang="en-US" sz="1200">
                <a:solidFill>
                  <a:srgbClr val="993300"/>
                </a:solidFill>
                <a:highlight>
                  <a:srgbClr val="FFFFFF"/>
                </a:highlight>
              </a:rPr>
              <a:t>"xs:string"</a:t>
            </a:r>
            <a:r>
              <a:rPr lang="en-US" sz="1200">
                <a:solidFill>
                  <a:srgbClr val="F5844C"/>
                </a:solidFill>
                <a:highlight>
                  <a:srgbClr val="FFFFFF"/>
                </a:highlight>
              </a:rPr>
              <a:t> dfdl:length</a:t>
            </a:r>
            <a:r>
              <a:rPr lang="en-US" sz="1200">
                <a:solidFill>
                  <a:srgbClr val="FF8040"/>
                </a:solidFill>
                <a:highlight>
                  <a:srgbClr val="FFFFFF"/>
                </a:highlight>
              </a:rPr>
              <a:t>=</a:t>
            </a:r>
            <a:r>
              <a:rPr lang="en-US" sz="1200">
                <a:solidFill>
                  <a:srgbClr val="993300"/>
                </a:solidFill>
                <a:highlight>
                  <a:srgbClr val="FFFFFF"/>
                </a:highlight>
              </a:rPr>
              <a:t>"2"</a:t>
            </a:r>
            <a:r>
              <a:rPr lang="en-US" sz="1200">
                <a:solidFill>
                  <a:srgbClr val="F5844C"/>
                </a:solidFill>
                <a:highlight>
                  <a:srgbClr val="FFFFFF"/>
                </a:highlight>
              </a:rPr>
              <a:t> dfdl:lengthKind</a:t>
            </a:r>
            <a:r>
              <a:rPr lang="en-US" sz="1200">
                <a:solidFill>
                  <a:srgbClr val="FF8040"/>
                </a:solidFill>
                <a:highlight>
                  <a:srgbClr val="FFFFFF"/>
                </a:highlight>
              </a:rPr>
              <a:t>=</a:t>
            </a:r>
            <a:r>
              <a:rPr lang="en-US" sz="1200">
                <a:solidFill>
                  <a:srgbClr val="993300"/>
                </a:solidFill>
                <a:highlight>
                  <a:srgbClr val="FFFFFF"/>
                </a:highlight>
              </a:rPr>
              <a:t>"explicit"</a:t>
            </a:r>
            <a:r>
              <a:rPr lang="en-US" sz="1200">
                <a:solidFill>
                  <a:srgbClr val="F5844C"/>
                </a:solidFill>
                <a:highlight>
                  <a:srgbClr val="FFFFFF"/>
                </a:highlight>
              </a:rPr>
              <a:t> dfdl:textNumberCheckPolicy</a:t>
            </a:r>
            <a:r>
              <a:rPr lang="en-US" sz="1200">
                <a:solidFill>
                  <a:srgbClr val="FF8040"/>
                </a:solidFill>
                <a:highlight>
                  <a:srgbClr val="FFFFFF"/>
                </a:highlight>
              </a:rPr>
              <a:t>=</a:t>
            </a:r>
            <a:r>
              <a:rPr lang="en-US" sz="1200">
                <a:solidFill>
                  <a:srgbClr val="993300"/>
                </a:solidFill>
                <a:highlight>
                  <a:srgbClr val="FFFFFF"/>
                </a:highlight>
              </a:rPr>
              <a:t>"strict"</a:t>
            </a:r>
            <a:r>
              <a:rPr lang="en-US" sz="1200">
                <a:solidFill>
                  <a:srgbClr val="F5844C"/>
                </a:solidFill>
                <a:highlight>
                  <a:srgbClr val="FFFFFF"/>
                </a:highlight>
              </a:rPr>
              <a:t> dfdl:textNumberPattern</a:t>
            </a:r>
            <a:r>
              <a:rPr lang="en-US" sz="1200">
                <a:solidFill>
                  <a:srgbClr val="FF8040"/>
                </a:solidFill>
                <a:highlight>
                  <a:srgbClr val="FFFFFF"/>
                </a:highlight>
              </a:rPr>
              <a:t>=</a:t>
            </a:r>
            <a:r>
              <a:rPr lang="en-US" sz="1200">
                <a:solidFill>
                  <a:srgbClr val="993300"/>
                </a:solidFill>
                <a:highlight>
                  <a:srgbClr val="FFFFFF"/>
                </a:highlight>
              </a:rPr>
              <a:t>"##"</a:t>
            </a:r>
            <a:r>
              <a:rPr lang="en-US" sz="1200">
                <a:solidFill>
                  <a:srgbClr val="F5844C"/>
                </a:solidFill>
                <a:highlight>
                  <a:srgbClr val="FFFFFF"/>
                </a:highlight>
              </a:rPr>
              <a:t> </a:t>
            </a:r>
            <a:r>
              <a:rPr lang="en-US" sz="1200">
                <a:solidFill>
                  <a:srgbClr val="000096"/>
                </a:solidFill>
                <a:highlight>
                  <a:srgbClr val="FFFFFF"/>
                </a:highlight>
              </a:rPr>
              <a:t>/&gt;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&lt;xs:element</a:t>
            </a:r>
            <a:r>
              <a:rPr lang="en-US" sz="1200">
                <a:solidFill>
                  <a:srgbClr val="F5844C"/>
                </a:solidFill>
                <a:highlight>
                  <a:srgbClr val="FFFFFF"/>
                </a:highlight>
              </a:rPr>
              <a:t> name</a:t>
            </a:r>
            <a:r>
              <a:rPr lang="en-US" sz="1200">
                <a:solidFill>
                  <a:srgbClr val="FF8040"/>
                </a:solidFill>
                <a:highlight>
                  <a:srgbClr val="FFFFFF"/>
                </a:highlight>
              </a:rPr>
              <a:t>=</a:t>
            </a:r>
            <a:r>
              <a:rPr lang="en-US" sz="1200">
                <a:solidFill>
                  <a:srgbClr val="993300"/>
                </a:solidFill>
                <a:highlight>
                  <a:srgbClr val="FFFFFF"/>
                </a:highlight>
              </a:rPr>
              <a:t>"MinuteTime"</a:t>
            </a:r>
            <a:r>
              <a:rPr lang="en-US" sz="1200">
                <a:solidFill>
                  <a:srgbClr val="F5844C"/>
                </a:solidFill>
                <a:highlight>
                  <a:srgbClr val="FFFFFF"/>
                </a:highlight>
              </a:rPr>
              <a:t> type</a:t>
            </a:r>
            <a:r>
              <a:rPr lang="en-US" sz="1200">
                <a:solidFill>
                  <a:srgbClr val="FF8040"/>
                </a:solidFill>
                <a:highlight>
                  <a:srgbClr val="FFFFFF"/>
                </a:highlight>
              </a:rPr>
              <a:t>=</a:t>
            </a:r>
            <a:r>
              <a:rPr lang="en-US" sz="1200">
                <a:solidFill>
                  <a:srgbClr val="993300"/>
                </a:solidFill>
                <a:highlight>
                  <a:srgbClr val="FFFFFF"/>
                </a:highlight>
              </a:rPr>
              <a:t>"xs:string"</a:t>
            </a:r>
            <a:r>
              <a:rPr lang="en-US" sz="1200">
                <a:solidFill>
                  <a:srgbClr val="F5844C"/>
                </a:solidFill>
                <a:highlight>
                  <a:srgbClr val="FFFFFF"/>
                </a:highlight>
              </a:rPr>
              <a:t> dfdl:length</a:t>
            </a:r>
            <a:r>
              <a:rPr lang="en-US" sz="1200">
                <a:solidFill>
                  <a:srgbClr val="FF8040"/>
                </a:solidFill>
                <a:highlight>
                  <a:srgbClr val="FFFFFF"/>
                </a:highlight>
              </a:rPr>
              <a:t>=</a:t>
            </a:r>
            <a:r>
              <a:rPr lang="en-US" sz="1200">
                <a:solidFill>
                  <a:srgbClr val="993300"/>
                </a:solidFill>
                <a:highlight>
                  <a:srgbClr val="FFFFFF"/>
                </a:highlight>
              </a:rPr>
              <a:t>"2"</a:t>
            </a:r>
            <a:r>
              <a:rPr lang="en-US" sz="1200">
                <a:solidFill>
                  <a:srgbClr val="F5844C"/>
                </a:solidFill>
                <a:highlight>
                  <a:srgbClr val="FFFFFF"/>
                </a:highlight>
              </a:rPr>
              <a:t> dfdl:lengthKind</a:t>
            </a:r>
            <a:r>
              <a:rPr lang="en-US" sz="1200">
                <a:solidFill>
                  <a:srgbClr val="FF8040"/>
                </a:solidFill>
                <a:highlight>
                  <a:srgbClr val="FFFFFF"/>
                </a:highlight>
              </a:rPr>
              <a:t>=</a:t>
            </a:r>
            <a:r>
              <a:rPr lang="en-US" sz="1200">
                <a:solidFill>
                  <a:srgbClr val="993300"/>
                </a:solidFill>
                <a:highlight>
                  <a:srgbClr val="FFFFFF"/>
                </a:highlight>
              </a:rPr>
              <a:t>"explicit"</a:t>
            </a:r>
            <a:r>
              <a:rPr lang="en-US" sz="1200">
                <a:solidFill>
                  <a:srgbClr val="F5844C"/>
                </a:solidFill>
                <a:highlight>
                  <a:srgbClr val="FFFFFF"/>
                </a:highlight>
              </a:rPr>
              <a:t> dfdl:textNumberCheckPolicy</a:t>
            </a:r>
            <a:r>
              <a:rPr lang="en-US" sz="1200">
                <a:solidFill>
                  <a:srgbClr val="FF8040"/>
                </a:solidFill>
                <a:highlight>
                  <a:srgbClr val="FFFFFF"/>
                </a:highlight>
              </a:rPr>
              <a:t>=</a:t>
            </a:r>
            <a:r>
              <a:rPr lang="en-US" sz="1200">
                <a:solidFill>
                  <a:srgbClr val="993300"/>
                </a:solidFill>
                <a:highlight>
                  <a:srgbClr val="FFFFFF"/>
                </a:highlight>
              </a:rPr>
              <a:t>"strict"</a:t>
            </a:r>
            <a:r>
              <a:rPr lang="en-US" sz="1200">
                <a:solidFill>
                  <a:srgbClr val="F5844C"/>
                </a:solidFill>
                <a:highlight>
                  <a:srgbClr val="FFFFFF"/>
                </a:highlight>
              </a:rPr>
              <a:t> dfdl:textNumberPattern</a:t>
            </a:r>
            <a:r>
              <a:rPr lang="en-US" sz="1200">
                <a:solidFill>
                  <a:srgbClr val="FF8040"/>
                </a:solidFill>
                <a:highlight>
                  <a:srgbClr val="FFFFFF"/>
                </a:highlight>
              </a:rPr>
              <a:t>=</a:t>
            </a:r>
            <a:r>
              <a:rPr lang="en-US" sz="1200">
                <a:solidFill>
                  <a:srgbClr val="993300"/>
                </a:solidFill>
                <a:highlight>
                  <a:srgbClr val="FFFFFF"/>
                </a:highlight>
              </a:rPr>
              <a:t>"##"</a:t>
            </a:r>
            <a:r>
              <a:rPr lang="en-US" sz="1200">
                <a:solidFill>
                  <a:srgbClr val="F5844C"/>
                </a:solidFill>
                <a:highlight>
                  <a:srgbClr val="FFFFFF"/>
                </a:highlight>
              </a:rPr>
              <a:t> </a:t>
            </a:r>
            <a:r>
              <a:rPr lang="en-US" sz="1200">
                <a:solidFill>
                  <a:srgbClr val="000096"/>
                </a:solidFill>
                <a:highlight>
                  <a:srgbClr val="FFFFFF"/>
                </a:highlight>
              </a:rPr>
              <a:t>/&gt;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&lt;xs:element</a:t>
            </a:r>
            <a:r>
              <a:rPr lang="en-US" sz="1200">
                <a:solidFill>
                  <a:srgbClr val="F5844C"/>
                </a:solidFill>
                <a:highlight>
                  <a:srgbClr val="FFFFFF"/>
                </a:highlight>
              </a:rPr>
              <a:t> name</a:t>
            </a:r>
            <a:r>
              <a:rPr lang="en-US" sz="1200">
                <a:solidFill>
                  <a:srgbClr val="FF8040"/>
                </a:solidFill>
                <a:highlight>
                  <a:srgbClr val="FFFFFF"/>
                </a:highlight>
              </a:rPr>
              <a:t>=</a:t>
            </a:r>
            <a:r>
              <a:rPr lang="en-US" sz="1200">
                <a:solidFill>
                  <a:srgbClr val="993300"/>
                </a:solidFill>
                <a:highlight>
                  <a:srgbClr val="FFFFFF"/>
                </a:highlight>
              </a:rPr>
              <a:t>"SecondTime"</a:t>
            </a:r>
            <a:r>
              <a:rPr lang="en-US" sz="1200">
                <a:solidFill>
                  <a:srgbClr val="F5844C"/>
                </a:solidFill>
                <a:highlight>
                  <a:srgbClr val="FFFFFF"/>
                </a:highlight>
              </a:rPr>
              <a:t> type</a:t>
            </a:r>
            <a:r>
              <a:rPr lang="en-US" sz="1200">
                <a:solidFill>
                  <a:srgbClr val="FF8040"/>
                </a:solidFill>
                <a:highlight>
                  <a:srgbClr val="FFFFFF"/>
                </a:highlight>
              </a:rPr>
              <a:t>=</a:t>
            </a:r>
            <a:r>
              <a:rPr lang="en-US" sz="1200">
                <a:solidFill>
                  <a:srgbClr val="993300"/>
                </a:solidFill>
                <a:highlight>
                  <a:srgbClr val="FFFFFF"/>
                </a:highlight>
              </a:rPr>
              <a:t>"xs:string"</a:t>
            </a:r>
            <a:r>
              <a:rPr lang="en-US" sz="1200">
                <a:solidFill>
                  <a:srgbClr val="F5844C"/>
                </a:solidFill>
                <a:highlight>
                  <a:srgbClr val="FFFFFF"/>
                </a:highlight>
              </a:rPr>
              <a:t> dfdl:length</a:t>
            </a:r>
            <a:r>
              <a:rPr lang="en-US" sz="1200">
                <a:solidFill>
                  <a:srgbClr val="FF8040"/>
                </a:solidFill>
                <a:highlight>
                  <a:srgbClr val="FFFFFF"/>
                </a:highlight>
              </a:rPr>
              <a:t>=</a:t>
            </a:r>
            <a:r>
              <a:rPr lang="en-US" sz="1200">
                <a:solidFill>
                  <a:srgbClr val="993300"/>
                </a:solidFill>
                <a:highlight>
                  <a:srgbClr val="FFFFFF"/>
                </a:highlight>
              </a:rPr>
              <a:t>"2"</a:t>
            </a:r>
            <a:r>
              <a:rPr lang="en-US" sz="1200">
                <a:solidFill>
                  <a:srgbClr val="F5844C"/>
                </a:solidFill>
                <a:highlight>
                  <a:srgbClr val="FFFFFF"/>
                </a:highlight>
              </a:rPr>
              <a:t> dfdl:lengthKind</a:t>
            </a:r>
            <a:r>
              <a:rPr lang="en-US" sz="1200">
                <a:solidFill>
                  <a:srgbClr val="FF8040"/>
                </a:solidFill>
                <a:highlight>
                  <a:srgbClr val="FFFFFF"/>
                </a:highlight>
              </a:rPr>
              <a:t>=</a:t>
            </a:r>
            <a:r>
              <a:rPr lang="en-US" sz="1200">
                <a:solidFill>
                  <a:srgbClr val="993300"/>
                </a:solidFill>
                <a:highlight>
                  <a:srgbClr val="FFFFFF"/>
                </a:highlight>
              </a:rPr>
              <a:t>"explicit"</a:t>
            </a:r>
            <a:r>
              <a:rPr lang="en-US" sz="1200">
                <a:solidFill>
                  <a:srgbClr val="F5844C"/>
                </a:solidFill>
                <a:highlight>
                  <a:srgbClr val="FFFFFF"/>
                </a:highlight>
              </a:rPr>
              <a:t> dfdl:textNumberCheckPolicy</a:t>
            </a:r>
            <a:r>
              <a:rPr lang="en-US" sz="1200">
                <a:solidFill>
                  <a:srgbClr val="FF8040"/>
                </a:solidFill>
                <a:highlight>
                  <a:srgbClr val="FFFFFF"/>
                </a:highlight>
              </a:rPr>
              <a:t>=</a:t>
            </a:r>
            <a:r>
              <a:rPr lang="en-US" sz="1200">
                <a:solidFill>
                  <a:srgbClr val="993300"/>
                </a:solidFill>
                <a:highlight>
                  <a:srgbClr val="FFFFFF"/>
                </a:highlight>
              </a:rPr>
              <a:t>"strict"</a:t>
            </a:r>
            <a:r>
              <a:rPr lang="en-US" sz="1200">
                <a:solidFill>
                  <a:srgbClr val="F5844C"/>
                </a:solidFill>
                <a:highlight>
                  <a:srgbClr val="FFFFFF"/>
                </a:highlight>
              </a:rPr>
              <a:t> dfdl:textNumberPattern</a:t>
            </a:r>
            <a:r>
              <a:rPr lang="en-US" sz="1200">
                <a:solidFill>
                  <a:srgbClr val="FF8040"/>
                </a:solidFill>
                <a:highlight>
                  <a:srgbClr val="FFFFFF"/>
                </a:highlight>
              </a:rPr>
              <a:t>=</a:t>
            </a:r>
            <a:r>
              <a:rPr lang="en-US" sz="1200">
                <a:solidFill>
                  <a:srgbClr val="993300"/>
                </a:solidFill>
                <a:highlight>
                  <a:srgbClr val="FFFFFF"/>
                </a:highlight>
              </a:rPr>
              <a:t>"##"</a:t>
            </a:r>
            <a:r>
              <a:rPr lang="en-US" sz="1200">
                <a:solidFill>
                  <a:srgbClr val="F5844C"/>
                </a:solidFill>
                <a:highlight>
                  <a:srgbClr val="FFFFFF"/>
                </a:highlight>
              </a:rPr>
              <a:t> </a:t>
            </a:r>
            <a:r>
              <a:rPr lang="en-US" sz="1200">
                <a:solidFill>
                  <a:srgbClr val="000096"/>
                </a:solidFill>
                <a:highlight>
                  <a:srgbClr val="FFFFFF"/>
                </a:highlight>
              </a:rPr>
              <a:t>/&gt;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&lt;xs:element</a:t>
            </a:r>
            <a:r>
              <a:rPr lang="en-US" sz="1200">
                <a:solidFill>
                  <a:srgbClr val="F5844C"/>
                </a:solidFill>
                <a:highlight>
                  <a:srgbClr val="FFFFFF"/>
                </a:highlight>
              </a:rPr>
              <a:t> name</a:t>
            </a:r>
            <a:r>
              <a:rPr lang="en-US" sz="1200">
                <a:solidFill>
                  <a:srgbClr val="FF8040"/>
                </a:solidFill>
                <a:highlight>
                  <a:srgbClr val="FFFFFF"/>
                </a:highlight>
              </a:rPr>
              <a:t>=</a:t>
            </a:r>
            <a:r>
              <a:rPr lang="en-US" sz="1200">
                <a:solidFill>
                  <a:srgbClr val="993300"/>
                </a:solidFill>
                <a:highlight>
                  <a:srgbClr val="FFFFFF"/>
                </a:highlight>
              </a:rPr>
              <a:t>"TimeZoneZulu"</a:t>
            </a:r>
            <a:r>
              <a:rPr lang="en-US" sz="1200">
                <a:solidFill>
                  <a:srgbClr val="F5844C"/>
                </a:solidFill>
                <a:highlight>
                  <a:srgbClr val="FFFFFF"/>
                </a:highlight>
              </a:rPr>
              <a:t> type</a:t>
            </a:r>
            <a:r>
              <a:rPr lang="en-US" sz="1200">
                <a:solidFill>
                  <a:srgbClr val="FF8040"/>
                </a:solidFill>
                <a:highlight>
                  <a:srgbClr val="FFFFFF"/>
                </a:highlight>
              </a:rPr>
              <a:t>=</a:t>
            </a:r>
            <a:r>
              <a:rPr lang="en-US" sz="1200">
                <a:solidFill>
                  <a:srgbClr val="993300"/>
                </a:solidFill>
                <a:highlight>
                  <a:srgbClr val="FFFFFF"/>
                </a:highlight>
              </a:rPr>
              <a:t>"xs:string"</a:t>
            </a:r>
            <a:r>
              <a:rPr lang="en-US" sz="1200">
                <a:solidFill>
                  <a:srgbClr val="F5844C"/>
                </a:solidFill>
                <a:highlight>
                  <a:srgbClr val="FFFFFF"/>
                </a:highlight>
              </a:rPr>
              <a:t> dfdl:length</a:t>
            </a:r>
            <a:r>
              <a:rPr lang="en-US" sz="1200">
                <a:solidFill>
                  <a:srgbClr val="FF8040"/>
                </a:solidFill>
                <a:highlight>
                  <a:srgbClr val="FFFFFF"/>
                </a:highlight>
              </a:rPr>
              <a:t>=</a:t>
            </a:r>
            <a:r>
              <a:rPr lang="en-US" sz="1200">
                <a:solidFill>
                  <a:srgbClr val="993300"/>
                </a:solidFill>
                <a:highlight>
                  <a:srgbClr val="FFFFFF"/>
                </a:highlight>
              </a:rPr>
              <a:t>"1"</a:t>
            </a:r>
            <a:r>
              <a:rPr lang="en-US" sz="1200">
                <a:solidFill>
                  <a:srgbClr val="F5844C"/>
                </a:solidFill>
                <a:highlight>
                  <a:srgbClr val="FFFFFF"/>
                </a:highlight>
              </a:rPr>
              <a:t> dfdl:lengthKind</a:t>
            </a:r>
            <a:r>
              <a:rPr lang="en-US" sz="1200">
                <a:solidFill>
                  <a:srgbClr val="FF8040"/>
                </a:solidFill>
                <a:highlight>
                  <a:srgbClr val="FFFFFF"/>
                </a:highlight>
              </a:rPr>
              <a:t>=</a:t>
            </a:r>
            <a:r>
              <a:rPr lang="en-US" sz="1200">
                <a:solidFill>
                  <a:srgbClr val="993300"/>
                </a:solidFill>
                <a:highlight>
                  <a:srgbClr val="FFFFFF"/>
                </a:highlight>
              </a:rPr>
              <a:t>"explicit"</a:t>
            </a:r>
            <a:r>
              <a:rPr lang="en-US" sz="1200">
                <a:solidFill>
                  <a:srgbClr val="F5844C"/>
                </a:solidFill>
                <a:highlight>
                  <a:srgbClr val="FFFFFF"/>
                </a:highlight>
              </a:rPr>
              <a:t> </a:t>
            </a:r>
            <a:r>
              <a:rPr lang="en-US" sz="1200">
                <a:solidFill>
                  <a:srgbClr val="000096"/>
                </a:solidFill>
                <a:highlight>
                  <a:srgbClr val="FFFFFF"/>
                </a:highlight>
              </a:rPr>
              <a:t>/&gt;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&lt;/xs:sequence&gt;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&lt;/xs:complexType&gt;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&lt;/xs:element&gt;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&lt;xs:element</a:t>
            </a:r>
            <a:r>
              <a:rPr lang="en-US" sz="1200">
                <a:solidFill>
                  <a:srgbClr val="F5844C"/>
                </a:solidFill>
                <a:highlight>
                  <a:srgbClr val="FFFFFF"/>
                </a:highlight>
              </a:rPr>
              <a:t> name</a:t>
            </a:r>
            <a:r>
              <a:rPr lang="en-US" sz="1200">
                <a:solidFill>
                  <a:srgbClr val="FF8040"/>
                </a:solidFill>
                <a:highlight>
                  <a:srgbClr val="FFFFFF"/>
                </a:highlight>
              </a:rPr>
              <a:t>=</a:t>
            </a:r>
            <a:r>
              <a:rPr lang="en-US" sz="1200">
                <a:solidFill>
                  <a:srgbClr val="993300"/>
                </a:solidFill>
                <a:highlight>
                  <a:srgbClr val="FFFFFF"/>
                </a:highlight>
              </a:rPr>
              <a:t>"MonthName"</a:t>
            </a:r>
            <a:r>
              <a:rPr lang="en-US" sz="1200">
                <a:solidFill>
                  <a:srgbClr val="F5844C"/>
                </a:solidFill>
                <a:highlight>
                  <a:srgbClr val="FFFFFF"/>
                </a:highlight>
              </a:rPr>
              <a:t> type</a:t>
            </a:r>
            <a:r>
              <a:rPr lang="en-US" sz="1200">
                <a:solidFill>
                  <a:srgbClr val="FF8040"/>
                </a:solidFill>
                <a:highlight>
                  <a:srgbClr val="FFFFFF"/>
                </a:highlight>
              </a:rPr>
              <a:t>=</a:t>
            </a:r>
            <a:r>
              <a:rPr lang="en-US" sz="1200">
                <a:solidFill>
                  <a:srgbClr val="993300"/>
                </a:solidFill>
                <a:highlight>
                  <a:srgbClr val="FFFFFF"/>
                </a:highlight>
              </a:rPr>
              <a:t>"xs:string"</a:t>
            </a:r>
            <a:r>
              <a:rPr lang="en-US" sz="1200">
                <a:solidFill>
                  <a:srgbClr val="F5844C"/>
                </a:solidFill>
                <a:highlight>
                  <a:srgbClr val="FFFFFF"/>
                </a:highlight>
              </a:rPr>
              <a:t> dfdl:length</a:t>
            </a:r>
            <a:r>
              <a:rPr lang="en-US" sz="1200">
                <a:solidFill>
                  <a:srgbClr val="FF8040"/>
                </a:solidFill>
                <a:highlight>
                  <a:srgbClr val="FFFFFF"/>
                </a:highlight>
              </a:rPr>
              <a:t>=</a:t>
            </a:r>
            <a:r>
              <a:rPr lang="en-US" sz="1200">
                <a:solidFill>
                  <a:srgbClr val="993300"/>
                </a:solidFill>
                <a:highlight>
                  <a:srgbClr val="FFFFFF"/>
                </a:highlight>
              </a:rPr>
              <a:t>"3"</a:t>
            </a:r>
            <a:r>
              <a:rPr lang="en-US" sz="1200">
                <a:solidFill>
                  <a:srgbClr val="F5844C"/>
                </a:solidFill>
                <a:highlight>
                  <a:srgbClr val="FFFFFF"/>
                </a:highlight>
              </a:rPr>
              <a:t> dfdl:lengthKind</a:t>
            </a:r>
            <a:r>
              <a:rPr lang="en-US" sz="1200">
                <a:solidFill>
                  <a:srgbClr val="FF8040"/>
                </a:solidFill>
                <a:highlight>
                  <a:srgbClr val="FFFFFF"/>
                </a:highlight>
              </a:rPr>
              <a:t>=</a:t>
            </a:r>
            <a:r>
              <a:rPr lang="en-US" sz="1200">
                <a:solidFill>
                  <a:srgbClr val="993300"/>
                </a:solidFill>
                <a:highlight>
                  <a:srgbClr val="FFFFFF"/>
                </a:highlight>
              </a:rPr>
              <a:t>"explicit"</a:t>
            </a:r>
            <a:r>
              <a:rPr lang="en-US" sz="1200">
                <a:solidFill>
                  <a:srgbClr val="F5844C"/>
                </a:solidFill>
                <a:highlight>
                  <a:srgbClr val="FFFFFF"/>
                </a:highlight>
              </a:rPr>
              <a:t> </a:t>
            </a:r>
            <a:r>
              <a:rPr lang="en-US" sz="1200">
                <a:solidFill>
                  <a:srgbClr val="000096"/>
                </a:solidFill>
                <a:highlight>
                  <a:srgbClr val="FFFFFF"/>
                </a:highlight>
              </a:rPr>
              <a:t>/&gt;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&lt;/xs:choice&gt;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&lt;/xs:complexType&gt;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&lt;/xs:element&gt;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&lt;xs:element</a:t>
            </a:r>
            <a:r>
              <a:rPr lang="en-US" sz="1200">
                <a:solidFill>
                  <a:srgbClr val="F5844C"/>
                </a:solidFill>
                <a:highlight>
                  <a:srgbClr val="FFFFFF"/>
                </a:highlight>
              </a:rPr>
              <a:t> name</a:t>
            </a:r>
            <a:r>
              <a:rPr lang="en-US" sz="1200">
                <a:solidFill>
                  <a:srgbClr val="FF8040"/>
                </a:solidFill>
                <a:highlight>
                  <a:srgbClr val="FFFFFF"/>
                </a:highlight>
              </a:rPr>
              <a:t>=</a:t>
            </a:r>
            <a:r>
              <a:rPr lang="en-US" sz="1200">
                <a:solidFill>
                  <a:srgbClr val="993300"/>
                </a:solidFill>
                <a:highlight>
                  <a:srgbClr val="FFFFFF"/>
                </a:highlight>
              </a:rPr>
              <a:t>"note"</a:t>
            </a:r>
            <a:r>
              <a:rPr lang="en-US" sz="1200">
                <a:solidFill>
                  <a:srgbClr val="F5844C"/>
                </a:solidFill>
                <a:highlight>
                  <a:srgbClr val="FFFFFF"/>
                </a:highlight>
              </a:rPr>
              <a:t> type</a:t>
            </a:r>
            <a:r>
              <a:rPr lang="en-US" sz="1200">
                <a:solidFill>
                  <a:srgbClr val="FF8040"/>
                </a:solidFill>
                <a:highlight>
                  <a:srgbClr val="FFFFFF"/>
                </a:highlight>
              </a:rPr>
              <a:t>=</a:t>
            </a:r>
            <a:r>
              <a:rPr lang="en-US" sz="1200">
                <a:solidFill>
                  <a:srgbClr val="993300"/>
                </a:solidFill>
                <a:highlight>
                  <a:srgbClr val="FFFFFF"/>
                </a:highlight>
              </a:rPr>
              <a:t>"xs:string"</a:t>
            </a:r>
            <a:r>
              <a:rPr lang="en-US" sz="1200">
                <a:solidFill>
                  <a:srgbClr val="F5844C"/>
                </a:solidFill>
                <a:highlight>
                  <a:srgbClr val="FFFFFF"/>
                </a:highlight>
              </a:rPr>
              <a:t> </a:t>
            </a:r>
            <a:r>
              <a:rPr lang="en-US" sz="1200">
                <a:solidFill>
                  <a:srgbClr val="000096"/>
                </a:solidFill>
                <a:highlight>
                  <a:srgbClr val="FFFFFF"/>
                </a:highlight>
              </a:rPr>
              <a:t>/&gt;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&lt;/xs:sequence&gt;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&lt;/xs:complexType&gt;</a:t>
            </a:r>
            <a:br>
              <a:rPr lang="en-US" sz="1200">
                <a:solidFill>
                  <a:srgbClr val="000000"/>
                </a:solidFill>
                <a:highlight>
                  <a:srgbClr val="FFFFFF"/>
                </a:highlight>
              </a:rPr>
            </a:br>
            <a:r>
              <a:rPr lang="en-US" sz="1200">
                <a:solidFill>
                  <a:srgbClr val="003296"/>
                </a:solidFill>
                <a:highlight>
                  <a:srgbClr val="FFFFFF"/>
                </a:highlight>
              </a:rPr>
              <a:t>&lt;/xs:element&gt;</a:t>
            </a:r>
          </a:p>
        </p:txBody>
      </p:sp>
      <p:sp>
        <p:nvSpPr>
          <p:cNvPr id="2" name="TextBox 1">
            <a:extLst>
              <a:ext uri="{FF2B5EF4-FFF2-40B4-BE49-F238E27FC236}">
                <a16:creationId xmlns:a16="http://schemas.microsoft.com/office/drawing/2014/main" id="{813409E5-DB24-4730-BA80-10B5A24BA368}"/>
              </a:ext>
            </a:extLst>
          </p:cNvPr>
          <p:cNvSpPr txBox="1"/>
          <p:nvPr/>
        </p:nvSpPr>
        <p:spPr>
          <a:xfrm>
            <a:off x="4581525" y="1969797"/>
            <a:ext cx="2790652" cy="369332"/>
          </a:xfrm>
          <a:prstGeom prst="rect">
            <a:avLst/>
          </a:prstGeom>
          <a:solidFill>
            <a:srgbClr val="FFFF00"/>
          </a:solidFill>
        </p:spPr>
        <p:txBody>
          <a:bodyPr wrap="square" rtlCol="0">
            <a:spAutoFit/>
          </a:bodyPr>
          <a:lstStyle/>
          <a:p>
            <a:r>
              <a:rPr lang="en-US"/>
              <a:t>Er, these should all be xs:int</a:t>
            </a:r>
          </a:p>
        </p:txBody>
      </p:sp>
      <p:cxnSp>
        <p:nvCxnSpPr>
          <p:cNvPr id="7" name="Straight Arrow Connector 6">
            <a:extLst>
              <a:ext uri="{FF2B5EF4-FFF2-40B4-BE49-F238E27FC236}">
                <a16:creationId xmlns:a16="http://schemas.microsoft.com/office/drawing/2014/main" id="{9E0E8281-7ED3-40EB-9501-E6C22A36AB41}"/>
              </a:ext>
            </a:extLst>
          </p:cNvPr>
          <p:cNvCxnSpPr/>
          <p:nvPr/>
        </p:nvCxnSpPr>
        <p:spPr>
          <a:xfrm flipH="1">
            <a:off x="3906982" y="2339129"/>
            <a:ext cx="1446414" cy="85295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0" name="Straight Arrow Connector 9">
            <a:extLst>
              <a:ext uri="{FF2B5EF4-FFF2-40B4-BE49-F238E27FC236}">
                <a16:creationId xmlns:a16="http://schemas.microsoft.com/office/drawing/2014/main" id="{081A32CA-DAE8-498F-885B-72484961CD54}"/>
              </a:ext>
            </a:extLst>
          </p:cNvPr>
          <p:cNvCxnSpPr/>
          <p:nvPr/>
        </p:nvCxnSpPr>
        <p:spPr>
          <a:xfrm flipH="1">
            <a:off x="4581525" y="2339129"/>
            <a:ext cx="805122" cy="108987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2" name="Straight Arrow Connector 11">
            <a:extLst>
              <a:ext uri="{FF2B5EF4-FFF2-40B4-BE49-F238E27FC236}">
                <a16:creationId xmlns:a16="http://schemas.microsoft.com/office/drawing/2014/main" id="{621D14D0-F102-44B4-ACD7-5816212EA8B7}"/>
              </a:ext>
            </a:extLst>
          </p:cNvPr>
          <p:cNvCxnSpPr/>
          <p:nvPr/>
        </p:nvCxnSpPr>
        <p:spPr>
          <a:xfrm flipH="1">
            <a:off x="3841693" y="2339129"/>
            <a:ext cx="1511703" cy="132678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4" name="Straight Arrow Connector 13">
            <a:extLst>
              <a:ext uri="{FF2B5EF4-FFF2-40B4-BE49-F238E27FC236}">
                <a16:creationId xmlns:a16="http://schemas.microsoft.com/office/drawing/2014/main" id="{64B7D348-D78C-45F1-A226-2661E7E53901}"/>
              </a:ext>
            </a:extLst>
          </p:cNvPr>
          <p:cNvCxnSpPr/>
          <p:nvPr/>
        </p:nvCxnSpPr>
        <p:spPr>
          <a:xfrm flipH="1">
            <a:off x="4384924" y="2339129"/>
            <a:ext cx="1001723" cy="173345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6" name="Straight Arrow Connector 15">
            <a:extLst>
              <a:ext uri="{FF2B5EF4-FFF2-40B4-BE49-F238E27FC236}">
                <a16:creationId xmlns:a16="http://schemas.microsoft.com/office/drawing/2014/main" id="{C32EEF4D-1CDE-4F36-B4DE-99CF3B817C41}"/>
              </a:ext>
            </a:extLst>
          </p:cNvPr>
          <p:cNvCxnSpPr/>
          <p:nvPr/>
        </p:nvCxnSpPr>
        <p:spPr>
          <a:xfrm flipH="1">
            <a:off x="4581525" y="2339129"/>
            <a:ext cx="805122" cy="201674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9" name="TextBox 18">
            <a:extLst>
              <a:ext uri="{FF2B5EF4-FFF2-40B4-BE49-F238E27FC236}">
                <a16:creationId xmlns:a16="http://schemas.microsoft.com/office/drawing/2014/main" id="{F8A65177-1E56-4DE8-9D60-BEF68CF184B8}"/>
              </a:ext>
            </a:extLst>
          </p:cNvPr>
          <p:cNvSpPr txBox="1"/>
          <p:nvPr/>
        </p:nvSpPr>
        <p:spPr>
          <a:xfrm>
            <a:off x="5386647" y="6272154"/>
            <a:ext cx="5047664" cy="369332"/>
          </a:xfrm>
          <a:prstGeom prst="rect">
            <a:avLst/>
          </a:prstGeom>
          <a:noFill/>
        </p:spPr>
        <p:txBody>
          <a:bodyPr wrap="none" rtlCol="0">
            <a:spAutoFit/>
          </a:bodyPr>
          <a:lstStyle/>
          <a:p>
            <a:r>
              <a:rPr lang="en-US"/>
              <a:t>See examples/choice-of-date-formats/test.dfdl.xsd</a:t>
            </a:r>
          </a:p>
        </p:txBody>
      </p:sp>
    </p:spTree>
    <p:extLst>
      <p:ext uri="{BB962C8B-B14F-4D97-AF65-F5344CB8AC3E}">
        <p14:creationId xmlns:p14="http://schemas.microsoft.com/office/powerpoint/2010/main" val="3936572933"/>
      </p:ext>
    </p:extLst>
  </p:cSld>
  <p:clrMapOvr>
    <a:masterClrMapping/>
  </p:clrMapOvr>
</p:sld>
</file>

<file path=ppt/slides/slide1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378C9499-56ED-4CA5-A43B-8B36C8C0CA89}"/>
              </a:ext>
            </a:extLst>
          </p:cNvPr>
          <p:cNvSpPr>
            <a:spLocks noGrp="1"/>
          </p:cNvSpPr>
          <p:nvPr>
            <p:ph type="title"/>
          </p:nvPr>
        </p:nvSpPr>
        <p:spPr/>
        <p:txBody>
          <a:bodyPr/>
          <a:lstStyle/>
          <a:p>
            <a:r>
              <a:rPr lang="en-US"/>
              <a:t>Another solution</a:t>
            </a:r>
          </a:p>
        </p:txBody>
      </p:sp>
      <p:sp>
        <p:nvSpPr>
          <p:cNvPr id="4" name="Content Placeholder 3">
            <a:extLst>
              <a:ext uri="{FF2B5EF4-FFF2-40B4-BE49-F238E27FC236}">
                <a16:creationId xmlns:a16="http://schemas.microsoft.com/office/drawing/2014/main" id="{288E63FF-B765-4406-88E9-61709EE3CEEA}"/>
              </a:ext>
            </a:extLst>
          </p:cNvPr>
          <p:cNvSpPr>
            <a:spLocks noGrp="1"/>
          </p:cNvSpPr>
          <p:nvPr>
            <p:ph idx="1"/>
          </p:nvPr>
        </p:nvSpPr>
        <p:spPr>
          <a:xfrm>
            <a:off x="616449" y="1371601"/>
            <a:ext cx="11236720" cy="1188719"/>
          </a:xfrm>
        </p:spPr>
        <p:txBody>
          <a:bodyPr/>
          <a:lstStyle/>
          <a:p>
            <a:r>
              <a:rPr lang="en-US"/>
              <a:t>Instruct Daffodil: Validate the input (the middle field) to see if it has a valid Year value and throw an error if it doesn’t have a valid value.</a:t>
            </a:r>
          </a:p>
        </p:txBody>
      </p:sp>
      <p:sp>
        <p:nvSpPr>
          <p:cNvPr id="5" name="Rectangle 4">
            <a:extLst>
              <a:ext uri="{FF2B5EF4-FFF2-40B4-BE49-F238E27FC236}">
                <a16:creationId xmlns:a16="http://schemas.microsoft.com/office/drawing/2014/main" id="{54B3B678-48E4-45A2-959C-90E5D6444A89}"/>
              </a:ext>
            </a:extLst>
          </p:cNvPr>
          <p:cNvSpPr/>
          <p:nvPr/>
        </p:nvSpPr>
        <p:spPr>
          <a:xfrm>
            <a:off x="1263797" y="2967335"/>
            <a:ext cx="9942022" cy="461665"/>
          </a:xfrm>
          <a:prstGeom prst="rect">
            <a:avLst/>
          </a:prstGeom>
        </p:spPr>
        <p:txBody>
          <a:bodyPr wrap="square">
            <a:spAutoFit/>
          </a:bodyPr>
          <a:lstStyle/>
          <a:p>
            <a:r>
              <a:rPr lang="en-US" sz="1200">
                <a:solidFill>
                  <a:srgbClr val="003296"/>
                </a:solidFill>
                <a:highlight>
                  <a:srgbClr val="FFFFFF"/>
                </a:highlight>
              </a:rPr>
              <a:t>&lt;xs:element</a:t>
            </a:r>
            <a:r>
              <a:rPr lang="en-US" sz="1200">
                <a:solidFill>
                  <a:srgbClr val="F5844C"/>
                </a:solidFill>
                <a:highlight>
                  <a:srgbClr val="FFFFFF"/>
                </a:highlight>
              </a:rPr>
              <a:t> name</a:t>
            </a:r>
            <a:r>
              <a:rPr lang="en-US" sz="1200">
                <a:solidFill>
                  <a:srgbClr val="FF8040"/>
                </a:solidFill>
                <a:highlight>
                  <a:srgbClr val="FFFFFF"/>
                </a:highlight>
              </a:rPr>
              <a:t>=</a:t>
            </a:r>
            <a:r>
              <a:rPr lang="en-US" sz="1200">
                <a:solidFill>
                  <a:srgbClr val="993300"/>
                </a:solidFill>
                <a:highlight>
                  <a:srgbClr val="FFFFFF"/>
                </a:highlight>
              </a:rPr>
              <a:t>"Year"</a:t>
            </a:r>
            <a:r>
              <a:rPr lang="en-US" sz="1200">
                <a:solidFill>
                  <a:srgbClr val="F5844C"/>
                </a:solidFill>
                <a:highlight>
                  <a:srgbClr val="FFFFFF"/>
                </a:highlight>
              </a:rPr>
              <a:t> type</a:t>
            </a:r>
            <a:r>
              <a:rPr lang="en-US" sz="1200">
                <a:solidFill>
                  <a:srgbClr val="FF8040"/>
                </a:solidFill>
                <a:highlight>
                  <a:srgbClr val="FFFFFF"/>
                </a:highlight>
              </a:rPr>
              <a:t>=</a:t>
            </a:r>
            <a:r>
              <a:rPr lang="en-US" sz="1200">
                <a:solidFill>
                  <a:srgbClr val="993300"/>
                </a:solidFill>
                <a:highlight>
                  <a:srgbClr val="FFFFFF"/>
                </a:highlight>
              </a:rPr>
              <a:t>"xs:string"</a:t>
            </a:r>
            <a:r>
              <a:rPr lang="en-US" sz="1200">
                <a:solidFill>
                  <a:srgbClr val="F5844C"/>
                </a:solidFill>
                <a:highlight>
                  <a:srgbClr val="FFFFFF"/>
                </a:highlight>
              </a:rPr>
              <a:t> dfdl:length</a:t>
            </a:r>
            <a:r>
              <a:rPr lang="en-US" sz="1200">
                <a:solidFill>
                  <a:srgbClr val="FF8040"/>
                </a:solidFill>
                <a:highlight>
                  <a:srgbClr val="FFFFFF"/>
                </a:highlight>
              </a:rPr>
              <a:t>=</a:t>
            </a:r>
            <a:r>
              <a:rPr lang="en-US" sz="1200">
                <a:solidFill>
                  <a:srgbClr val="993300"/>
                </a:solidFill>
                <a:highlight>
                  <a:srgbClr val="FFFFFF"/>
                </a:highlight>
              </a:rPr>
              <a:t>"4"</a:t>
            </a:r>
            <a:r>
              <a:rPr lang="en-US" sz="1200">
                <a:solidFill>
                  <a:srgbClr val="F5844C"/>
                </a:solidFill>
                <a:highlight>
                  <a:srgbClr val="FFFFFF"/>
                </a:highlight>
              </a:rPr>
              <a:t> dfdl:lengthKind</a:t>
            </a:r>
            <a:r>
              <a:rPr lang="en-US" sz="1200">
                <a:solidFill>
                  <a:srgbClr val="FF8040"/>
                </a:solidFill>
                <a:highlight>
                  <a:srgbClr val="FFFFFF"/>
                </a:highlight>
              </a:rPr>
              <a:t>=</a:t>
            </a:r>
            <a:r>
              <a:rPr lang="en-US" sz="1200">
                <a:solidFill>
                  <a:srgbClr val="993300"/>
                </a:solidFill>
                <a:highlight>
                  <a:srgbClr val="FFFFFF"/>
                </a:highlight>
              </a:rPr>
              <a:t>"explicit"</a:t>
            </a:r>
            <a:r>
              <a:rPr lang="en-US" sz="1200">
                <a:solidFill>
                  <a:srgbClr val="F5844C"/>
                </a:solidFill>
                <a:highlight>
                  <a:srgbClr val="FFFFFF"/>
                </a:highlight>
              </a:rPr>
              <a:t> dfdl:textNumberCheckPolicy</a:t>
            </a:r>
            <a:r>
              <a:rPr lang="en-US" sz="1200">
                <a:solidFill>
                  <a:srgbClr val="FF8040"/>
                </a:solidFill>
                <a:highlight>
                  <a:srgbClr val="FFFFFF"/>
                </a:highlight>
              </a:rPr>
              <a:t>=</a:t>
            </a:r>
            <a:r>
              <a:rPr lang="en-US" sz="1200">
                <a:solidFill>
                  <a:srgbClr val="993300"/>
                </a:solidFill>
                <a:highlight>
                  <a:srgbClr val="FFFFFF"/>
                </a:highlight>
              </a:rPr>
              <a:t>"strict"</a:t>
            </a:r>
            <a:r>
              <a:rPr lang="en-US" sz="1200">
                <a:solidFill>
                  <a:srgbClr val="F5844C"/>
                </a:solidFill>
                <a:highlight>
                  <a:srgbClr val="FFFFFF"/>
                </a:highlight>
              </a:rPr>
              <a:t> dfdl:textNumberPattern</a:t>
            </a:r>
            <a:r>
              <a:rPr lang="en-US" sz="1200">
                <a:solidFill>
                  <a:srgbClr val="FF8040"/>
                </a:solidFill>
                <a:highlight>
                  <a:srgbClr val="FFFFFF"/>
                </a:highlight>
              </a:rPr>
              <a:t>=</a:t>
            </a:r>
            <a:r>
              <a:rPr lang="en-US" sz="1200">
                <a:solidFill>
                  <a:srgbClr val="993300"/>
                </a:solidFill>
                <a:highlight>
                  <a:srgbClr val="FFFFFF"/>
                </a:highlight>
              </a:rPr>
              <a:t>"####"</a:t>
            </a:r>
            <a:r>
              <a:rPr lang="en-US" sz="1200">
                <a:solidFill>
                  <a:srgbClr val="F5844C"/>
                </a:solidFill>
                <a:highlight>
                  <a:srgbClr val="FFFFFF"/>
                </a:highlight>
              </a:rPr>
              <a:t> </a:t>
            </a:r>
            <a:r>
              <a:rPr lang="en-US" sz="1200">
                <a:solidFill>
                  <a:srgbClr val="000096"/>
                </a:solidFill>
                <a:highlight>
                  <a:srgbClr val="FFFFFF"/>
                </a:highlight>
              </a:rPr>
              <a:t>/&gt;</a:t>
            </a:r>
            <a:br>
              <a:rPr lang="en-US" sz="1200">
                <a:solidFill>
                  <a:srgbClr val="000000"/>
                </a:solidFill>
                <a:highlight>
                  <a:srgbClr val="FFFFFF"/>
                </a:highlight>
              </a:rPr>
            </a:br>
            <a:endParaRPr lang="en-US" sz="1200"/>
          </a:p>
        </p:txBody>
      </p:sp>
      <p:sp>
        <p:nvSpPr>
          <p:cNvPr id="6" name="TextBox 5">
            <a:extLst>
              <a:ext uri="{FF2B5EF4-FFF2-40B4-BE49-F238E27FC236}">
                <a16:creationId xmlns:a16="http://schemas.microsoft.com/office/drawing/2014/main" id="{35C1F1FC-1972-49CE-A06A-5E9D07AA4017}"/>
              </a:ext>
            </a:extLst>
          </p:cNvPr>
          <p:cNvSpPr txBox="1"/>
          <p:nvPr/>
        </p:nvSpPr>
        <p:spPr>
          <a:xfrm>
            <a:off x="847898" y="2579161"/>
            <a:ext cx="1376467" cy="369332"/>
          </a:xfrm>
          <a:prstGeom prst="rect">
            <a:avLst/>
          </a:prstGeom>
          <a:noFill/>
        </p:spPr>
        <p:txBody>
          <a:bodyPr wrap="none" rtlCol="0">
            <a:spAutoFit/>
          </a:bodyPr>
          <a:lstStyle/>
          <a:p>
            <a:r>
              <a:rPr lang="en-US"/>
              <a:t>Replace this:</a:t>
            </a:r>
          </a:p>
        </p:txBody>
      </p:sp>
      <p:sp>
        <p:nvSpPr>
          <p:cNvPr id="7" name="TextBox 6">
            <a:extLst>
              <a:ext uri="{FF2B5EF4-FFF2-40B4-BE49-F238E27FC236}">
                <a16:creationId xmlns:a16="http://schemas.microsoft.com/office/drawing/2014/main" id="{B861DFC7-122D-45EC-A97B-BB286ED6D4D0}"/>
              </a:ext>
            </a:extLst>
          </p:cNvPr>
          <p:cNvSpPr txBox="1"/>
          <p:nvPr/>
        </p:nvSpPr>
        <p:spPr>
          <a:xfrm>
            <a:off x="886691" y="3429000"/>
            <a:ext cx="1098378" cy="369332"/>
          </a:xfrm>
          <a:prstGeom prst="rect">
            <a:avLst/>
          </a:prstGeom>
          <a:noFill/>
        </p:spPr>
        <p:txBody>
          <a:bodyPr wrap="none" rtlCol="0">
            <a:spAutoFit/>
          </a:bodyPr>
          <a:lstStyle/>
          <a:p>
            <a:r>
              <a:rPr lang="en-US"/>
              <a:t>With this:</a:t>
            </a:r>
          </a:p>
        </p:txBody>
      </p:sp>
      <p:sp>
        <p:nvSpPr>
          <p:cNvPr id="8" name="Rectangle 7">
            <a:extLst>
              <a:ext uri="{FF2B5EF4-FFF2-40B4-BE49-F238E27FC236}">
                <a16:creationId xmlns:a16="http://schemas.microsoft.com/office/drawing/2014/main" id="{DB6DDB7C-584F-4619-9B77-384FD9C60DFC}"/>
              </a:ext>
            </a:extLst>
          </p:cNvPr>
          <p:cNvSpPr/>
          <p:nvPr/>
        </p:nvSpPr>
        <p:spPr>
          <a:xfrm>
            <a:off x="1263796" y="3848948"/>
            <a:ext cx="9276741" cy="2492990"/>
          </a:xfrm>
          <a:prstGeom prst="rect">
            <a:avLst/>
          </a:prstGeom>
        </p:spPr>
        <p:txBody>
          <a:bodyPr wrap="square">
            <a:spAutoFit/>
          </a:bodyPr>
          <a:lstStyle/>
          <a:p>
            <a:r>
              <a:rPr lang="en-US" sz="1200">
                <a:solidFill>
                  <a:srgbClr val="003296"/>
                </a:solidFill>
                <a:highlight>
                  <a:srgbClr val="FFFFFF"/>
                </a:highlight>
              </a:rPr>
              <a:t>&lt;xs:element</a:t>
            </a:r>
            <a:r>
              <a:rPr lang="en-US" sz="1200">
                <a:solidFill>
                  <a:srgbClr val="F5844C"/>
                </a:solidFill>
                <a:highlight>
                  <a:srgbClr val="FFFFFF"/>
                </a:highlight>
              </a:rPr>
              <a:t> name</a:t>
            </a:r>
            <a:r>
              <a:rPr lang="en-US" sz="1200">
                <a:solidFill>
                  <a:srgbClr val="FF8040"/>
                </a:solidFill>
                <a:highlight>
                  <a:srgbClr val="FFFFFF"/>
                </a:highlight>
              </a:rPr>
              <a:t>=</a:t>
            </a:r>
            <a:r>
              <a:rPr lang="en-US" sz="1200">
                <a:solidFill>
                  <a:srgbClr val="993300"/>
                </a:solidFill>
                <a:highlight>
                  <a:srgbClr val="FFFFFF"/>
                </a:highlight>
              </a:rPr>
              <a:t>"Year"</a:t>
            </a:r>
            <a:r>
              <a:rPr lang="en-US" sz="1200">
                <a:solidFill>
                  <a:srgbClr val="F5844C"/>
                </a:solidFill>
                <a:highlight>
                  <a:srgbClr val="FFFFFF"/>
                </a:highlight>
              </a:rPr>
              <a:t> dfdl:length</a:t>
            </a:r>
            <a:r>
              <a:rPr lang="en-US" sz="1200">
                <a:solidFill>
                  <a:srgbClr val="FF8040"/>
                </a:solidFill>
                <a:highlight>
                  <a:srgbClr val="FFFFFF"/>
                </a:highlight>
              </a:rPr>
              <a:t>=</a:t>
            </a:r>
            <a:r>
              <a:rPr lang="en-US" sz="1200">
                <a:solidFill>
                  <a:srgbClr val="993300"/>
                </a:solidFill>
                <a:highlight>
                  <a:srgbClr val="FFFFFF"/>
                </a:highlight>
              </a:rPr>
              <a:t>"4"</a:t>
            </a:r>
            <a:r>
              <a:rPr lang="en-US" sz="1200">
                <a:solidFill>
                  <a:srgbClr val="F5844C"/>
                </a:solidFill>
                <a:highlight>
                  <a:srgbClr val="FFFFFF"/>
                </a:highlight>
              </a:rPr>
              <a:t> dfdl:lengthKind</a:t>
            </a:r>
            <a:r>
              <a:rPr lang="en-US" sz="1200">
                <a:solidFill>
                  <a:srgbClr val="FF8040"/>
                </a:solidFill>
                <a:highlight>
                  <a:srgbClr val="FFFFFF"/>
                </a:highlight>
              </a:rPr>
              <a:t>=</a:t>
            </a:r>
            <a:r>
              <a:rPr lang="en-US" sz="1200">
                <a:solidFill>
                  <a:srgbClr val="993300"/>
                </a:solidFill>
                <a:highlight>
                  <a:srgbClr val="FFFFFF"/>
                </a:highlight>
              </a:rPr>
              <a:t>"explicit"</a:t>
            </a:r>
            <a:r>
              <a:rPr lang="en-US" sz="1200">
                <a:solidFill>
                  <a:srgbClr val="F5844C"/>
                </a:solidFill>
                <a:highlight>
                  <a:srgbClr val="FFFFFF"/>
                </a:highlight>
              </a:rPr>
              <a:t> dfdl:textNumberCheckPolicy</a:t>
            </a:r>
            <a:r>
              <a:rPr lang="en-US" sz="1200">
                <a:solidFill>
                  <a:srgbClr val="FF8040"/>
                </a:solidFill>
                <a:highlight>
                  <a:srgbClr val="FFFFFF"/>
                </a:highlight>
              </a:rPr>
              <a:t>=</a:t>
            </a:r>
            <a:r>
              <a:rPr lang="en-US" sz="1200">
                <a:solidFill>
                  <a:srgbClr val="993300"/>
                </a:solidFill>
                <a:highlight>
                  <a:srgbClr val="FFFFFF"/>
                </a:highlight>
              </a:rPr>
              <a:t>"strict"</a:t>
            </a:r>
            <a:r>
              <a:rPr lang="en-US" sz="1200">
                <a:solidFill>
                  <a:srgbClr val="F5844C"/>
                </a:solidFill>
                <a:highlight>
                  <a:srgbClr val="FFFFFF"/>
                </a:highlight>
              </a:rPr>
              <a:t> dfdl:textNumberPattern</a:t>
            </a:r>
            <a:r>
              <a:rPr lang="en-US" sz="1200">
                <a:solidFill>
                  <a:srgbClr val="FF8040"/>
                </a:solidFill>
                <a:highlight>
                  <a:srgbClr val="FFFFFF"/>
                </a:highlight>
              </a:rPr>
              <a:t>=</a:t>
            </a:r>
            <a:r>
              <a:rPr lang="en-US" sz="1200">
                <a:solidFill>
                  <a:srgbClr val="993300"/>
                </a:solidFill>
                <a:highlight>
                  <a:srgbClr val="FFFFFF"/>
                </a:highlight>
              </a:rPr>
              <a:t>"####"</a:t>
            </a:r>
            <a:r>
              <a:rPr lang="en-US" sz="1200">
                <a:solidFill>
                  <a:srgbClr val="000096"/>
                </a:solidFill>
                <a:highlight>
                  <a:srgbClr val="FFFFFF"/>
                </a:highlight>
              </a:rPr>
              <a:t>&gt;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&lt;xs:annotation&gt;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&lt;xs:appinfo</a:t>
            </a:r>
            <a:r>
              <a:rPr lang="en-US" sz="1200">
                <a:solidFill>
                  <a:srgbClr val="F5844C"/>
                </a:solidFill>
                <a:highlight>
                  <a:srgbClr val="FFFFFF"/>
                </a:highlight>
              </a:rPr>
              <a:t> source</a:t>
            </a:r>
            <a:r>
              <a:rPr lang="en-US" sz="1200">
                <a:solidFill>
                  <a:srgbClr val="FF8040"/>
                </a:solidFill>
                <a:highlight>
                  <a:srgbClr val="FFFFFF"/>
                </a:highlight>
              </a:rPr>
              <a:t>=</a:t>
            </a:r>
            <a:r>
              <a:rPr lang="en-US" sz="1200">
                <a:solidFill>
                  <a:srgbClr val="993300"/>
                </a:solidFill>
                <a:highlight>
                  <a:srgbClr val="FFFFFF"/>
                </a:highlight>
              </a:rPr>
              <a:t>"http://www.ogf.org/dfdl/"</a:t>
            </a:r>
            <a:r>
              <a:rPr lang="en-US" sz="1200">
                <a:solidFill>
                  <a:srgbClr val="000096"/>
                </a:solidFill>
                <a:highlight>
                  <a:srgbClr val="FFFFFF"/>
                </a:highlight>
              </a:rPr>
              <a:t>&gt;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0096"/>
                </a:solidFill>
                <a:highlight>
                  <a:srgbClr val="FFFFFF"/>
                </a:highlight>
              </a:rPr>
              <a:t>&lt;dfdl:assert</a:t>
            </a:r>
            <a:r>
              <a:rPr lang="en-US" sz="1200">
                <a:solidFill>
                  <a:srgbClr val="F5844C"/>
                </a:solidFill>
                <a:highlight>
                  <a:srgbClr val="FFFFFF"/>
                </a:highlight>
              </a:rPr>
              <a:t> test</a:t>
            </a:r>
            <a:r>
              <a:rPr lang="en-US" sz="1200">
                <a:solidFill>
                  <a:srgbClr val="FF8040"/>
                </a:solidFill>
                <a:highlight>
                  <a:srgbClr val="FFFFFF"/>
                </a:highlight>
              </a:rPr>
              <a:t>=</a:t>
            </a:r>
            <a:r>
              <a:rPr lang="en-US" sz="1200">
                <a:solidFill>
                  <a:srgbClr val="993300"/>
                </a:solidFill>
                <a:highlight>
                  <a:srgbClr val="FFFFFF"/>
                </a:highlight>
              </a:rPr>
              <a:t>"{ dfdl:checkConstraints(.) }"</a:t>
            </a:r>
            <a:br>
              <a:rPr lang="en-US" sz="1200">
                <a:solidFill>
                  <a:srgbClr val="000000"/>
                </a:solidFill>
                <a:highlight>
                  <a:srgbClr val="FFFFFF"/>
                </a:highlight>
              </a:rPr>
            </a:br>
            <a:r>
              <a:rPr lang="en-US" sz="1200">
                <a:solidFill>
                  <a:srgbClr val="F5844C"/>
                </a:solidFill>
                <a:highlight>
                  <a:srgbClr val="FFFFFF"/>
                </a:highlight>
              </a:rPr>
              <a:t>                message</a:t>
            </a:r>
            <a:r>
              <a:rPr lang="en-US" sz="1200">
                <a:solidFill>
                  <a:srgbClr val="FF8040"/>
                </a:solidFill>
                <a:highlight>
                  <a:srgbClr val="FFFFFF"/>
                </a:highlight>
              </a:rPr>
              <a:t>=</a:t>
            </a:r>
            <a:r>
              <a:rPr lang="en-US" sz="1200">
                <a:solidFill>
                  <a:srgbClr val="993300"/>
                </a:solidFill>
                <a:highlight>
                  <a:srgbClr val="FFFFFF"/>
                </a:highlight>
              </a:rPr>
              <a:t>"Validation of Year failed"</a:t>
            </a:r>
            <a:r>
              <a:rPr lang="en-US" sz="1200">
                <a:solidFill>
                  <a:srgbClr val="F5844C"/>
                </a:solidFill>
                <a:highlight>
                  <a:srgbClr val="FFFFFF"/>
                </a:highlight>
              </a:rPr>
              <a:t> </a:t>
            </a:r>
            <a:r>
              <a:rPr lang="en-US" sz="1200">
                <a:solidFill>
                  <a:srgbClr val="000096"/>
                </a:solidFill>
                <a:highlight>
                  <a:srgbClr val="FFFFFF"/>
                </a:highlight>
              </a:rPr>
              <a:t>/&gt;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&lt;/xs:appinfo&gt;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&lt;/xs:annotation&gt;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&lt;xs:simpleType&gt;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&lt;xs:restriction</a:t>
            </a:r>
            <a:r>
              <a:rPr lang="en-US" sz="1200">
                <a:solidFill>
                  <a:srgbClr val="F5844C"/>
                </a:solidFill>
                <a:highlight>
                  <a:srgbClr val="FFFFFF"/>
                </a:highlight>
              </a:rPr>
              <a:t> base</a:t>
            </a:r>
            <a:r>
              <a:rPr lang="en-US" sz="1200">
                <a:solidFill>
                  <a:srgbClr val="FF8040"/>
                </a:solidFill>
                <a:highlight>
                  <a:srgbClr val="FFFFFF"/>
                </a:highlight>
              </a:rPr>
              <a:t>=</a:t>
            </a:r>
            <a:r>
              <a:rPr lang="en-US" sz="1200">
                <a:solidFill>
                  <a:srgbClr val="993300"/>
                </a:solidFill>
                <a:highlight>
                  <a:srgbClr val="FFFFFF"/>
                </a:highlight>
              </a:rPr>
              <a:t>"xs:string"</a:t>
            </a:r>
            <a:r>
              <a:rPr lang="en-US" sz="1200">
                <a:solidFill>
                  <a:srgbClr val="000096"/>
                </a:solidFill>
                <a:highlight>
                  <a:srgbClr val="FFFFFF"/>
                </a:highlight>
              </a:rPr>
              <a:t>&gt;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&lt;xs:pattern</a:t>
            </a:r>
            <a:r>
              <a:rPr lang="en-US" sz="1200">
                <a:solidFill>
                  <a:srgbClr val="F5844C"/>
                </a:solidFill>
                <a:highlight>
                  <a:srgbClr val="FFFFFF"/>
                </a:highlight>
              </a:rPr>
              <a:t> value</a:t>
            </a:r>
            <a:r>
              <a:rPr lang="en-US" sz="1200">
                <a:solidFill>
                  <a:srgbClr val="FF8040"/>
                </a:solidFill>
                <a:highlight>
                  <a:srgbClr val="FFFFFF"/>
                </a:highlight>
              </a:rPr>
              <a:t>=</a:t>
            </a:r>
            <a:r>
              <a:rPr lang="en-US" sz="1200">
                <a:solidFill>
                  <a:srgbClr val="993300"/>
                </a:solidFill>
                <a:highlight>
                  <a:srgbClr val="FFFFFF"/>
                </a:highlight>
              </a:rPr>
              <a:t>"[0-9]{4}"</a:t>
            </a:r>
            <a:r>
              <a:rPr lang="en-US" sz="1200">
                <a:solidFill>
                  <a:srgbClr val="F5844C"/>
                </a:solidFill>
                <a:highlight>
                  <a:srgbClr val="FFFFFF"/>
                </a:highlight>
              </a:rPr>
              <a:t> </a:t>
            </a:r>
            <a:r>
              <a:rPr lang="en-US" sz="1200">
                <a:solidFill>
                  <a:srgbClr val="000096"/>
                </a:solidFill>
                <a:highlight>
                  <a:srgbClr val="FFFFFF"/>
                </a:highlight>
              </a:rPr>
              <a:t>/&gt;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&lt;/xs:restriction&gt;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&lt;/xs:simpleType&gt;</a:t>
            </a:r>
            <a:br>
              <a:rPr lang="en-US" sz="1200">
                <a:solidFill>
                  <a:srgbClr val="000000"/>
                </a:solidFill>
                <a:highlight>
                  <a:srgbClr val="FFFFFF"/>
                </a:highlight>
              </a:rPr>
            </a:br>
            <a:r>
              <a:rPr lang="en-US" sz="1200">
                <a:solidFill>
                  <a:srgbClr val="003296"/>
                </a:solidFill>
                <a:highlight>
                  <a:srgbClr val="FFFFFF"/>
                </a:highlight>
              </a:rPr>
              <a:t>&lt;/xs:element&gt;</a:t>
            </a:r>
          </a:p>
        </p:txBody>
      </p:sp>
      <p:sp>
        <p:nvSpPr>
          <p:cNvPr id="9" name="Right Brace 8">
            <a:extLst>
              <a:ext uri="{FF2B5EF4-FFF2-40B4-BE49-F238E27FC236}">
                <a16:creationId xmlns:a16="http://schemas.microsoft.com/office/drawing/2014/main" id="{B1875B84-6F12-4839-8014-BC999FDCECF1}"/>
              </a:ext>
            </a:extLst>
          </p:cNvPr>
          <p:cNvSpPr/>
          <p:nvPr/>
        </p:nvSpPr>
        <p:spPr>
          <a:xfrm>
            <a:off x="4971011" y="4239491"/>
            <a:ext cx="315884" cy="714894"/>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 name="TextBox 9">
            <a:extLst>
              <a:ext uri="{FF2B5EF4-FFF2-40B4-BE49-F238E27FC236}">
                <a16:creationId xmlns:a16="http://schemas.microsoft.com/office/drawing/2014/main" id="{E9431FEC-2184-47BB-B8CF-6A1E9812577B}"/>
              </a:ext>
            </a:extLst>
          </p:cNvPr>
          <p:cNvSpPr txBox="1"/>
          <p:nvPr/>
        </p:nvSpPr>
        <p:spPr>
          <a:xfrm>
            <a:off x="5453149" y="4239491"/>
            <a:ext cx="5752670" cy="959380"/>
          </a:xfrm>
          <a:prstGeom prst="rect">
            <a:avLst/>
          </a:prstGeom>
          <a:noFill/>
        </p:spPr>
        <p:txBody>
          <a:bodyPr wrap="square" rtlCol="0">
            <a:spAutoFit/>
          </a:bodyPr>
          <a:lstStyle/>
          <a:p>
            <a:r>
              <a:rPr lang="en-US"/>
              <a:t>Hey Daffodil, validate the input against the pattern facet. If validation fails, back up to the xs:choice element and try the next branch.</a:t>
            </a:r>
          </a:p>
        </p:txBody>
      </p:sp>
    </p:spTree>
    <p:extLst>
      <p:ext uri="{BB962C8B-B14F-4D97-AF65-F5344CB8AC3E}">
        <p14:creationId xmlns:p14="http://schemas.microsoft.com/office/powerpoint/2010/main" val="2475851203"/>
      </p:ext>
    </p:extLst>
  </p:cSld>
  <p:clrMapOvr>
    <a:masterClrMapping/>
  </p:clrMapOvr>
</p:sld>
</file>

<file path=ppt/slides/slide1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E106CECF-6D63-4E63-A518-077267A84DCF}"/>
              </a:ext>
            </a:extLst>
          </p:cNvPr>
          <p:cNvSpPr/>
          <p:nvPr/>
        </p:nvSpPr>
        <p:spPr>
          <a:xfrm>
            <a:off x="809106" y="120204"/>
            <a:ext cx="10030690" cy="6401753"/>
          </a:xfrm>
          <a:prstGeom prst="rect">
            <a:avLst/>
          </a:prstGeom>
          <a:ln>
            <a:solidFill>
              <a:schemeClr val="tx1"/>
            </a:solidFill>
          </a:ln>
        </p:spPr>
        <p:txBody>
          <a:bodyPr wrap="square">
            <a:spAutoFit/>
          </a:bodyPr>
          <a:lstStyle/>
          <a:p>
            <a:r>
              <a:rPr lang="en-US" sz="1000">
                <a:solidFill>
                  <a:srgbClr val="003296"/>
                </a:solidFill>
                <a:highlight>
                  <a:srgbClr val="FFFFFF"/>
                </a:highlight>
              </a:rPr>
              <a:t>&lt;xs:element</a:t>
            </a:r>
            <a:r>
              <a:rPr lang="en-US" sz="1000">
                <a:solidFill>
                  <a:srgbClr val="F5844C"/>
                </a:solidFill>
                <a:highlight>
                  <a:srgbClr val="FFFFFF"/>
                </a:highlight>
              </a:rPr>
              <a:t> name</a:t>
            </a:r>
            <a:r>
              <a:rPr lang="en-US" sz="1000">
                <a:solidFill>
                  <a:srgbClr val="FF8040"/>
                </a:solidFill>
                <a:highlight>
                  <a:srgbClr val="FFFFFF"/>
                </a:highlight>
              </a:rPr>
              <a:t>=</a:t>
            </a:r>
            <a:r>
              <a:rPr lang="en-US" sz="1000">
                <a:solidFill>
                  <a:srgbClr val="993300"/>
                </a:solidFill>
                <a:highlight>
                  <a:srgbClr val="FFFFFF"/>
                </a:highlight>
              </a:rPr>
              <a:t>"input"</a:t>
            </a:r>
            <a:r>
              <a:rPr lang="en-US" sz="1000">
                <a:solidFill>
                  <a:srgbClr val="000096"/>
                </a:solidFill>
                <a:highlight>
                  <a:srgbClr val="FFFFFF"/>
                </a:highlight>
              </a:rPr>
              <a:t>&gt;</a:t>
            </a:r>
            <a:br>
              <a:rPr lang="en-US" sz="1000">
                <a:solidFill>
                  <a:srgbClr val="000000"/>
                </a:solidFill>
                <a:highlight>
                  <a:srgbClr val="FFFFFF"/>
                </a:highlight>
              </a:rPr>
            </a:br>
            <a:r>
              <a:rPr lang="en-US" sz="1000">
                <a:solidFill>
                  <a:srgbClr val="000000"/>
                </a:solidFill>
                <a:highlight>
                  <a:srgbClr val="FFFFFF"/>
                </a:highlight>
              </a:rPr>
              <a:t>    </a:t>
            </a:r>
            <a:r>
              <a:rPr lang="en-US" sz="1000">
                <a:solidFill>
                  <a:srgbClr val="003296"/>
                </a:solidFill>
                <a:highlight>
                  <a:srgbClr val="FFFFFF"/>
                </a:highlight>
              </a:rPr>
              <a:t>&lt;xs:complexType&gt;</a:t>
            </a:r>
            <a:br>
              <a:rPr lang="en-US" sz="1000">
                <a:solidFill>
                  <a:srgbClr val="000000"/>
                </a:solidFill>
                <a:highlight>
                  <a:srgbClr val="FFFFFF"/>
                </a:highlight>
              </a:rPr>
            </a:br>
            <a:r>
              <a:rPr lang="en-US" sz="1000">
                <a:solidFill>
                  <a:srgbClr val="000000"/>
                </a:solidFill>
                <a:highlight>
                  <a:srgbClr val="FFFFFF"/>
                </a:highlight>
              </a:rPr>
              <a:t>        </a:t>
            </a:r>
            <a:r>
              <a:rPr lang="en-US" sz="1000">
                <a:solidFill>
                  <a:srgbClr val="003296"/>
                </a:solidFill>
                <a:highlight>
                  <a:srgbClr val="FFFFFF"/>
                </a:highlight>
              </a:rPr>
              <a:t>&lt;xs:sequence</a:t>
            </a:r>
            <a:r>
              <a:rPr lang="en-US" sz="1000">
                <a:solidFill>
                  <a:srgbClr val="F5844C"/>
                </a:solidFill>
                <a:highlight>
                  <a:srgbClr val="FFFFFF"/>
                </a:highlight>
              </a:rPr>
              <a:t> dfdl:separator</a:t>
            </a:r>
            <a:r>
              <a:rPr lang="en-US" sz="1000">
                <a:solidFill>
                  <a:srgbClr val="FF8040"/>
                </a:solidFill>
                <a:highlight>
                  <a:srgbClr val="FFFFFF"/>
                </a:highlight>
              </a:rPr>
              <a:t>=</a:t>
            </a:r>
            <a:r>
              <a:rPr lang="en-US" sz="1000">
                <a:solidFill>
                  <a:srgbClr val="993300"/>
                </a:solidFill>
                <a:highlight>
                  <a:srgbClr val="FFFFFF"/>
                </a:highlight>
              </a:rPr>
              <a:t>"/"</a:t>
            </a:r>
            <a:r>
              <a:rPr lang="en-US" sz="1000">
                <a:solidFill>
                  <a:srgbClr val="F5844C"/>
                </a:solidFill>
                <a:highlight>
                  <a:srgbClr val="FFFFFF"/>
                </a:highlight>
              </a:rPr>
              <a:t> dfdl:separatorPosition</a:t>
            </a:r>
            <a:r>
              <a:rPr lang="en-US" sz="1000">
                <a:solidFill>
                  <a:srgbClr val="FF8040"/>
                </a:solidFill>
                <a:highlight>
                  <a:srgbClr val="FFFFFF"/>
                </a:highlight>
              </a:rPr>
              <a:t>=</a:t>
            </a:r>
            <a:r>
              <a:rPr lang="en-US" sz="1000">
                <a:solidFill>
                  <a:srgbClr val="993300"/>
                </a:solidFill>
                <a:highlight>
                  <a:srgbClr val="FFFFFF"/>
                </a:highlight>
              </a:rPr>
              <a:t>"infix"</a:t>
            </a:r>
            <a:r>
              <a:rPr lang="en-US" sz="1000">
                <a:solidFill>
                  <a:srgbClr val="000096"/>
                </a:solidFill>
                <a:highlight>
                  <a:srgbClr val="FFFFFF"/>
                </a:highlight>
              </a:rPr>
              <a:t>&gt;</a:t>
            </a:r>
            <a:br>
              <a:rPr lang="en-US" sz="1000">
                <a:solidFill>
                  <a:srgbClr val="000000"/>
                </a:solidFill>
                <a:highlight>
                  <a:srgbClr val="FFFFFF"/>
                </a:highlight>
              </a:rPr>
            </a:br>
            <a:r>
              <a:rPr lang="en-US" sz="1000">
                <a:solidFill>
                  <a:srgbClr val="000000"/>
                </a:solidFill>
                <a:highlight>
                  <a:srgbClr val="FFFFFF"/>
                </a:highlight>
              </a:rPr>
              <a:t>            </a:t>
            </a:r>
            <a:r>
              <a:rPr lang="en-US" sz="1000">
                <a:solidFill>
                  <a:srgbClr val="003296"/>
                </a:solidFill>
                <a:highlight>
                  <a:srgbClr val="FFFFFF"/>
                </a:highlight>
              </a:rPr>
              <a:t>&lt;xs:element</a:t>
            </a:r>
            <a:r>
              <a:rPr lang="en-US" sz="1000">
                <a:solidFill>
                  <a:srgbClr val="F5844C"/>
                </a:solidFill>
                <a:highlight>
                  <a:srgbClr val="FFFFFF"/>
                </a:highlight>
              </a:rPr>
              <a:t> name</a:t>
            </a:r>
            <a:r>
              <a:rPr lang="en-US" sz="1000">
                <a:solidFill>
                  <a:srgbClr val="FF8040"/>
                </a:solidFill>
                <a:highlight>
                  <a:srgbClr val="FFFFFF"/>
                </a:highlight>
              </a:rPr>
              <a:t>=</a:t>
            </a:r>
            <a:r>
              <a:rPr lang="en-US" sz="1000">
                <a:solidFill>
                  <a:srgbClr val="993300"/>
                </a:solidFill>
                <a:highlight>
                  <a:srgbClr val="FFFFFF"/>
                </a:highlight>
              </a:rPr>
              <a:t>"title"</a:t>
            </a:r>
            <a:r>
              <a:rPr lang="en-US" sz="1000">
                <a:solidFill>
                  <a:srgbClr val="F5844C"/>
                </a:solidFill>
                <a:highlight>
                  <a:srgbClr val="FFFFFF"/>
                </a:highlight>
              </a:rPr>
              <a:t> type</a:t>
            </a:r>
            <a:r>
              <a:rPr lang="en-US" sz="1000">
                <a:solidFill>
                  <a:srgbClr val="FF8040"/>
                </a:solidFill>
                <a:highlight>
                  <a:srgbClr val="FFFFFF"/>
                </a:highlight>
              </a:rPr>
              <a:t>=</a:t>
            </a:r>
            <a:r>
              <a:rPr lang="en-US" sz="1000">
                <a:solidFill>
                  <a:srgbClr val="993300"/>
                </a:solidFill>
                <a:highlight>
                  <a:srgbClr val="FFFFFF"/>
                </a:highlight>
              </a:rPr>
              <a:t>"xs:string"</a:t>
            </a:r>
            <a:r>
              <a:rPr lang="en-US" sz="1000">
                <a:solidFill>
                  <a:srgbClr val="F5844C"/>
                </a:solidFill>
                <a:highlight>
                  <a:srgbClr val="FFFFFF"/>
                </a:highlight>
              </a:rPr>
              <a:t> </a:t>
            </a:r>
            <a:r>
              <a:rPr lang="en-US" sz="1000">
                <a:solidFill>
                  <a:srgbClr val="000096"/>
                </a:solidFill>
                <a:highlight>
                  <a:srgbClr val="FFFFFF"/>
                </a:highlight>
              </a:rPr>
              <a:t>/&gt;</a:t>
            </a:r>
            <a:br>
              <a:rPr lang="en-US" sz="1000">
                <a:solidFill>
                  <a:srgbClr val="000000"/>
                </a:solidFill>
                <a:highlight>
                  <a:srgbClr val="FFFFFF"/>
                </a:highlight>
              </a:rPr>
            </a:br>
            <a:r>
              <a:rPr lang="en-US" sz="1000">
                <a:solidFill>
                  <a:srgbClr val="000000"/>
                </a:solidFill>
                <a:highlight>
                  <a:srgbClr val="FFFFFF"/>
                </a:highlight>
              </a:rPr>
              <a:t>            </a:t>
            </a:r>
            <a:r>
              <a:rPr lang="en-US" sz="1000">
                <a:solidFill>
                  <a:srgbClr val="003296"/>
                </a:solidFill>
                <a:highlight>
                  <a:srgbClr val="FFFFFF"/>
                </a:highlight>
              </a:rPr>
              <a:t>&lt;xs:element</a:t>
            </a:r>
            <a:r>
              <a:rPr lang="en-US" sz="1000">
                <a:solidFill>
                  <a:srgbClr val="F5844C"/>
                </a:solidFill>
                <a:highlight>
                  <a:srgbClr val="FFFFFF"/>
                </a:highlight>
              </a:rPr>
              <a:t> name</a:t>
            </a:r>
            <a:r>
              <a:rPr lang="en-US" sz="1000">
                <a:solidFill>
                  <a:srgbClr val="FF8040"/>
                </a:solidFill>
                <a:highlight>
                  <a:srgbClr val="FFFFFF"/>
                </a:highlight>
              </a:rPr>
              <a:t>=</a:t>
            </a:r>
            <a:r>
              <a:rPr lang="en-US" sz="1000">
                <a:solidFill>
                  <a:srgbClr val="993300"/>
                </a:solidFill>
                <a:highlight>
                  <a:srgbClr val="FFFFFF"/>
                </a:highlight>
              </a:rPr>
              <a:t>"date"</a:t>
            </a:r>
            <a:r>
              <a:rPr lang="en-US" sz="1000">
                <a:solidFill>
                  <a:srgbClr val="000096"/>
                </a:solidFill>
                <a:highlight>
                  <a:srgbClr val="FFFFFF"/>
                </a:highlight>
              </a:rPr>
              <a:t>&gt;</a:t>
            </a:r>
            <a:br>
              <a:rPr lang="en-US" sz="1000">
                <a:solidFill>
                  <a:srgbClr val="000000"/>
                </a:solidFill>
                <a:highlight>
                  <a:srgbClr val="FFFFFF"/>
                </a:highlight>
              </a:rPr>
            </a:br>
            <a:r>
              <a:rPr lang="en-US" sz="1000">
                <a:solidFill>
                  <a:srgbClr val="000000"/>
                </a:solidFill>
                <a:highlight>
                  <a:srgbClr val="FFFFFF"/>
                </a:highlight>
              </a:rPr>
              <a:t>                </a:t>
            </a:r>
            <a:r>
              <a:rPr lang="en-US" sz="1000">
                <a:solidFill>
                  <a:srgbClr val="003296"/>
                </a:solidFill>
                <a:highlight>
                  <a:srgbClr val="FFFFFF"/>
                </a:highlight>
              </a:rPr>
              <a:t>&lt;xs:complexType&gt;</a:t>
            </a:r>
            <a:br>
              <a:rPr lang="en-US" sz="1000">
                <a:solidFill>
                  <a:srgbClr val="000000"/>
                </a:solidFill>
                <a:highlight>
                  <a:srgbClr val="FFFFFF"/>
                </a:highlight>
              </a:rPr>
            </a:br>
            <a:r>
              <a:rPr lang="en-US" sz="1000">
                <a:solidFill>
                  <a:srgbClr val="000000"/>
                </a:solidFill>
                <a:highlight>
                  <a:srgbClr val="FFFFFF"/>
                </a:highlight>
              </a:rPr>
              <a:t>                    </a:t>
            </a:r>
            <a:r>
              <a:rPr lang="en-US" sz="1000">
                <a:solidFill>
                  <a:srgbClr val="003296"/>
                </a:solidFill>
                <a:highlight>
                  <a:srgbClr val="FFFFFF"/>
                </a:highlight>
              </a:rPr>
              <a:t>&lt;xs:choice&gt;</a:t>
            </a:r>
            <a:br>
              <a:rPr lang="en-US" sz="1000">
                <a:solidFill>
                  <a:srgbClr val="000000"/>
                </a:solidFill>
                <a:highlight>
                  <a:srgbClr val="FFFFFF"/>
                </a:highlight>
              </a:rPr>
            </a:br>
            <a:r>
              <a:rPr lang="en-US" sz="1000">
                <a:solidFill>
                  <a:srgbClr val="000000"/>
                </a:solidFill>
                <a:highlight>
                  <a:srgbClr val="FFFFFF"/>
                </a:highlight>
              </a:rPr>
              <a:t>                        </a:t>
            </a:r>
            <a:r>
              <a:rPr lang="en-US" sz="1000">
                <a:solidFill>
                  <a:srgbClr val="003296"/>
                </a:solidFill>
                <a:highlight>
                  <a:srgbClr val="FFFFFF"/>
                </a:highlight>
              </a:rPr>
              <a:t>&lt;xs:element</a:t>
            </a:r>
            <a:r>
              <a:rPr lang="en-US" sz="1000">
                <a:solidFill>
                  <a:srgbClr val="F5844C"/>
                </a:solidFill>
                <a:highlight>
                  <a:srgbClr val="FFFFFF"/>
                </a:highlight>
              </a:rPr>
              <a:t> name</a:t>
            </a:r>
            <a:r>
              <a:rPr lang="en-US" sz="1000">
                <a:solidFill>
                  <a:srgbClr val="FF8040"/>
                </a:solidFill>
                <a:highlight>
                  <a:srgbClr val="FFFFFF"/>
                </a:highlight>
              </a:rPr>
              <a:t>=</a:t>
            </a:r>
            <a:r>
              <a:rPr lang="en-US" sz="1000">
                <a:solidFill>
                  <a:srgbClr val="993300"/>
                </a:solidFill>
                <a:highlight>
                  <a:srgbClr val="FFFFFF"/>
                </a:highlight>
              </a:rPr>
              <a:t>"DateTimeIso"</a:t>
            </a:r>
            <a:r>
              <a:rPr lang="en-US" sz="1000">
                <a:solidFill>
                  <a:srgbClr val="000096"/>
                </a:solidFill>
                <a:highlight>
                  <a:srgbClr val="FFFFFF"/>
                </a:highlight>
              </a:rPr>
              <a:t>&gt;</a:t>
            </a:r>
            <a:br>
              <a:rPr lang="en-US" sz="1000">
                <a:solidFill>
                  <a:srgbClr val="000000"/>
                </a:solidFill>
                <a:highlight>
                  <a:srgbClr val="FFFFFF"/>
                </a:highlight>
              </a:rPr>
            </a:br>
            <a:r>
              <a:rPr lang="en-US" sz="1000">
                <a:solidFill>
                  <a:srgbClr val="000000"/>
                </a:solidFill>
                <a:highlight>
                  <a:srgbClr val="FFFFFF"/>
                </a:highlight>
              </a:rPr>
              <a:t>                            </a:t>
            </a:r>
            <a:r>
              <a:rPr lang="en-US" sz="1000">
                <a:solidFill>
                  <a:srgbClr val="003296"/>
                </a:solidFill>
                <a:highlight>
                  <a:srgbClr val="FFFFFF"/>
                </a:highlight>
              </a:rPr>
              <a:t>&lt;xs:complexType&gt;</a:t>
            </a:r>
            <a:br>
              <a:rPr lang="en-US" sz="1000">
                <a:solidFill>
                  <a:srgbClr val="000000"/>
                </a:solidFill>
                <a:highlight>
                  <a:srgbClr val="FFFFFF"/>
                </a:highlight>
              </a:rPr>
            </a:br>
            <a:r>
              <a:rPr lang="en-US" sz="1000">
                <a:solidFill>
                  <a:srgbClr val="000000"/>
                </a:solidFill>
                <a:highlight>
                  <a:srgbClr val="FFFFFF"/>
                </a:highlight>
              </a:rPr>
              <a:t>                                </a:t>
            </a:r>
            <a:r>
              <a:rPr lang="en-US" sz="1000">
                <a:solidFill>
                  <a:srgbClr val="003296"/>
                </a:solidFill>
                <a:highlight>
                  <a:srgbClr val="FFFFFF"/>
                </a:highlight>
              </a:rPr>
              <a:t>&lt;xs:sequence</a:t>
            </a:r>
            <a:r>
              <a:rPr lang="en-US" sz="1000">
                <a:solidFill>
                  <a:srgbClr val="F5844C"/>
                </a:solidFill>
                <a:highlight>
                  <a:srgbClr val="FFFFFF"/>
                </a:highlight>
              </a:rPr>
              <a:t> dfdl:separator</a:t>
            </a:r>
            <a:r>
              <a:rPr lang="en-US" sz="1000">
                <a:solidFill>
                  <a:srgbClr val="FF8040"/>
                </a:solidFill>
                <a:highlight>
                  <a:srgbClr val="FFFFFF"/>
                </a:highlight>
              </a:rPr>
              <a:t>=</a:t>
            </a:r>
            <a:r>
              <a:rPr lang="en-US" sz="1000">
                <a:solidFill>
                  <a:srgbClr val="993300"/>
                </a:solidFill>
                <a:highlight>
                  <a:srgbClr val="FFFFFF"/>
                </a:highlight>
              </a:rPr>
              <a:t>""</a:t>
            </a:r>
            <a:r>
              <a:rPr lang="en-US" sz="1000">
                <a:solidFill>
                  <a:srgbClr val="000096"/>
                </a:solidFill>
                <a:highlight>
                  <a:srgbClr val="FFFFFF"/>
                </a:highlight>
              </a:rPr>
              <a:t>&gt;</a:t>
            </a:r>
            <a:br>
              <a:rPr lang="en-US" sz="1000">
                <a:solidFill>
                  <a:srgbClr val="000000"/>
                </a:solidFill>
                <a:highlight>
                  <a:srgbClr val="FFFFFF"/>
                </a:highlight>
              </a:rPr>
            </a:br>
            <a:r>
              <a:rPr lang="en-US" sz="1000">
                <a:solidFill>
                  <a:srgbClr val="000000"/>
                </a:solidFill>
                <a:highlight>
                  <a:srgbClr val="FFFFFF"/>
                </a:highlight>
              </a:rPr>
              <a:t>                                    </a:t>
            </a:r>
            <a:r>
              <a:rPr lang="en-US" sz="1000">
                <a:solidFill>
                  <a:srgbClr val="003296"/>
                </a:solidFill>
                <a:highlight>
                  <a:srgbClr val="FFFFFF"/>
                </a:highlight>
              </a:rPr>
              <a:t>&lt;xs:element</a:t>
            </a:r>
            <a:r>
              <a:rPr lang="en-US" sz="1000">
                <a:solidFill>
                  <a:srgbClr val="F5844C"/>
                </a:solidFill>
                <a:highlight>
                  <a:srgbClr val="FFFFFF"/>
                </a:highlight>
              </a:rPr>
              <a:t> name</a:t>
            </a:r>
            <a:r>
              <a:rPr lang="en-US" sz="1000">
                <a:solidFill>
                  <a:srgbClr val="FF8040"/>
                </a:solidFill>
                <a:highlight>
                  <a:srgbClr val="FFFFFF"/>
                </a:highlight>
              </a:rPr>
              <a:t>=</a:t>
            </a:r>
            <a:r>
              <a:rPr lang="en-US" sz="1000">
                <a:solidFill>
                  <a:srgbClr val="993300"/>
                </a:solidFill>
                <a:highlight>
                  <a:srgbClr val="FFFFFF"/>
                </a:highlight>
              </a:rPr>
              <a:t>"Year"</a:t>
            </a:r>
            <a:r>
              <a:rPr lang="en-US" sz="1000">
                <a:solidFill>
                  <a:srgbClr val="F5844C"/>
                </a:solidFill>
                <a:highlight>
                  <a:srgbClr val="FFFFFF"/>
                </a:highlight>
              </a:rPr>
              <a:t> dfdl:length</a:t>
            </a:r>
            <a:r>
              <a:rPr lang="en-US" sz="1000">
                <a:solidFill>
                  <a:srgbClr val="FF8040"/>
                </a:solidFill>
                <a:highlight>
                  <a:srgbClr val="FFFFFF"/>
                </a:highlight>
              </a:rPr>
              <a:t>=</a:t>
            </a:r>
            <a:r>
              <a:rPr lang="en-US" sz="1000">
                <a:solidFill>
                  <a:srgbClr val="993300"/>
                </a:solidFill>
                <a:highlight>
                  <a:srgbClr val="FFFFFF"/>
                </a:highlight>
              </a:rPr>
              <a:t>"4"</a:t>
            </a:r>
            <a:r>
              <a:rPr lang="en-US" sz="1000">
                <a:solidFill>
                  <a:srgbClr val="F5844C"/>
                </a:solidFill>
                <a:highlight>
                  <a:srgbClr val="FFFFFF"/>
                </a:highlight>
              </a:rPr>
              <a:t> dfdl:lengthKind</a:t>
            </a:r>
            <a:r>
              <a:rPr lang="en-US" sz="1000">
                <a:solidFill>
                  <a:srgbClr val="FF8040"/>
                </a:solidFill>
                <a:highlight>
                  <a:srgbClr val="FFFFFF"/>
                </a:highlight>
              </a:rPr>
              <a:t>=</a:t>
            </a:r>
            <a:r>
              <a:rPr lang="en-US" sz="1000">
                <a:solidFill>
                  <a:srgbClr val="993300"/>
                </a:solidFill>
                <a:highlight>
                  <a:srgbClr val="FFFFFF"/>
                </a:highlight>
              </a:rPr>
              <a:t>"explicit"</a:t>
            </a:r>
            <a:r>
              <a:rPr lang="en-US" sz="1000">
                <a:solidFill>
                  <a:srgbClr val="F5844C"/>
                </a:solidFill>
                <a:highlight>
                  <a:srgbClr val="FFFFFF"/>
                </a:highlight>
              </a:rPr>
              <a:t> dfdl:textNumberCheckPolicy</a:t>
            </a:r>
            <a:r>
              <a:rPr lang="en-US" sz="1000">
                <a:solidFill>
                  <a:srgbClr val="FF8040"/>
                </a:solidFill>
                <a:highlight>
                  <a:srgbClr val="FFFFFF"/>
                </a:highlight>
              </a:rPr>
              <a:t>=</a:t>
            </a:r>
            <a:r>
              <a:rPr lang="en-US" sz="1000">
                <a:solidFill>
                  <a:srgbClr val="993300"/>
                </a:solidFill>
                <a:highlight>
                  <a:srgbClr val="FFFFFF"/>
                </a:highlight>
              </a:rPr>
              <a:t>"strict"</a:t>
            </a:r>
            <a:r>
              <a:rPr lang="en-US" sz="1000">
                <a:solidFill>
                  <a:srgbClr val="F5844C"/>
                </a:solidFill>
                <a:highlight>
                  <a:srgbClr val="FFFFFF"/>
                </a:highlight>
              </a:rPr>
              <a:t> dfdl:textNumberPattern</a:t>
            </a:r>
            <a:r>
              <a:rPr lang="en-US" sz="1000">
                <a:solidFill>
                  <a:srgbClr val="FF8040"/>
                </a:solidFill>
                <a:highlight>
                  <a:srgbClr val="FFFFFF"/>
                </a:highlight>
              </a:rPr>
              <a:t>=</a:t>
            </a:r>
            <a:r>
              <a:rPr lang="en-US" sz="1000">
                <a:solidFill>
                  <a:srgbClr val="993300"/>
                </a:solidFill>
                <a:highlight>
                  <a:srgbClr val="FFFFFF"/>
                </a:highlight>
              </a:rPr>
              <a:t>"####"</a:t>
            </a:r>
            <a:r>
              <a:rPr lang="en-US" sz="1000">
                <a:solidFill>
                  <a:srgbClr val="000096"/>
                </a:solidFill>
                <a:highlight>
                  <a:srgbClr val="FFFFFF"/>
                </a:highlight>
              </a:rPr>
              <a:t>&gt;</a:t>
            </a:r>
            <a:br>
              <a:rPr lang="en-US" sz="1000">
                <a:solidFill>
                  <a:srgbClr val="000000"/>
                </a:solidFill>
                <a:highlight>
                  <a:srgbClr val="FFFFFF"/>
                </a:highlight>
              </a:rPr>
            </a:br>
            <a:r>
              <a:rPr lang="en-US" sz="1000">
                <a:solidFill>
                  <a:srgbClr val="000000"/>
                </a:solidFill>
                <a:highlight>
                  <a:srgbClr val="FFFFFF"/>
                </a:highlight>
              </a:rPr>
              <a:t>                                        </a:t>
            </a:r>
            <a:r>
              <a:rPr lang="en-US" sz="1000">
                <a:solidFill>
                  <a:srgbClr val="003296"/>
                </a:solidFill>
                <a:highlight>
                  <a:srgbClr val="FFFFFF"/>
                </a:highlight>
              </a:rPr>
              <a:t>&lt;xs:annotation&gt;</a:t>
            </a:r>
            <a:br>
              <a:rPr lang="en-US" sz="1000">
                <a:solidFill>
                  <a:srgbClr val="000000"/>
                </a:solidFill>
                <a:highlight>
                  <a:srgbClr val="FFFFFF"/>
                </a:highlight>
              </a:rPr>
            </a:br>
            <a:r>
              <a:rPr lang="en-US" sz="1000">
                <a:solidFill>
                  <a:srgbClr val="000000"/>
                </a:solidFill>
                <a:highlight>
                  <a:srgbClr val="FFFFFF"/>
                </a:highlight>
              </a:rPr>
              <a:t>                                            </a:t>
            </a:r>
            <a:r>
              <a:rPr lang="en-US" sz="1000">
                <a:solidFill>
                  <a:srgbClr val="003296"/>
                </a:solidFill>
                <a:highlight>
                  <a:srgbClr val="FFFFFF"/>
                </a:highlight>
              </a:rPr>
              <a:t>&lt;xs:appinfo</a:t>
            </a:r>
            <a:r>
              <a:rPr lang="en-US" sz="1000">
                <a:solidFill>
                  <a:srgbClr val="F5844C"/>
                </a:solidFill>
                <a:highlight>
                  <a:srgbClr val="FFFFFF"/>
                </a:highlight>
              </a:rPr>
              <a:t> source</a:t>
            </a:r>
            <a:r>
              <a:rPr lang="en-US" sz="1000">
                <a:solidFill>
                  <a:srgbClr val="FF8040"/>
                </a:solidFill>
                <a:highlight>
                  <a:srgbClr val="FFFFFF"/>
                </a:highlight>
              </a:rPr>
              <a:t>=</a:t>
            </a:r>
            <a:r>
              <a:rPr lang="en-US" sz="1000">
                <a:solidFill>
                  <a:srgbClr val="993300"/>
                </a:solidFill>
                <a:highlight>
                  <a:srgbClr val="FFFFFF"/>
                </a:highlight>
              </a:rPr>
              <a:t>"http://www.ogf.org/dfdl/"</a:t>
            </a:r>
            <a:r>
              <a:rPr lang="en-US" sz="1000">
                <a:solidFill>
                  <a:srgbClr val="000096"/>
                </a:solidFill>
                <a:highlight>
                  <a:srgbClr val="FFFFFF"/>
                </a:highlight>
              </a:rPr>
              <a:t>&gt;</a:t>
            </a:r>
            <a:br>
              <a:rPr lang="en-US" sz="1000">
                <a:solidFill>
                  <a:srgbClr val="000000"/>
                </a:solidFill>
                <a:highlight>
                  <a:srgbClr val="FFFFFF"/>
                </a:highlight>
              </a:rPr>
            </a:br>
            <a:r>
              <a:rPr lang="en-US" sz="1000">
                <a:solidFill>
                  <a:srgbClr val="000000"/>
                </a:solidFill>
                <a:highlight>
                  <a:srgbClr val="FFFFFF"/>
                </a:highlight>
              </a:rPr>
              <a:t>                                                </a:t>
            </a:r>
            <a:r>
              <a:rPr lang="en-US" sz="1000">
                <a:solidFill>
                  <a:srgbClr val="000096"/>
                </a:solidFill>
                <a:highlight>
                  <a:srgbClr val="FFFFFF"/>
                </a:highlight>
              </a:rPr>
              <a:t>&lt;dfdl:assert</a:t>
            </a:r>
            <a:r>
              <a:rPr lang="en-US" sz="1000">
                <a:solidFill>
                  <a:srgbClr val="F5844C"/>
                </a:solidFill>
                <a:highlight>
                  <a:srgbClr val="FFFFFF"/>
                </a:highlight>
              </a:rPr>
              <a:t> test</a:t>
            </a:r>
            <a:r>
              <a:rPr lang="en-US" sz="1000">
                <a:solidFill>
                  <a:srgbClr val="FF8040"/>
                </a:solidFill>
                <a:highlight>
                  <a:srgbClr val="FFFFFF"/>
                </a:highlight>
              </a:rPr>
              <a:t>=</a:t>
            </a:r>
            <a:r>
              <a:rPr lang="en-US" sz="1000">
                <a:solidFill>
                  <a:srgbClr val="993300"/>
                </a:solidFill>
                <a:highlight>
                  <a:srgbClr val="FFFFFF"/>
                </a:highlight>
              </a:rPr>
              <a:t>"{ dfdl:checkConstraints(.) }"</a:t>
            </a:r>
            <a:br>
              <a:rPr lang="en-US" sz="1000">
                <a:solidFill>
                  <a:srgbClr val="000000"/>
                </a:solidFill>
                <a:highlight>
                  <a:srgbClr val="FFFFFF"/>
                </a:highlight>
              </a:rPr>
            </a:br>
            <a:r>
              <a:rPr lang="en-US" sz="1000">
                <a:solidFill>
                  <a:srgbClr val="F5844C"/>
                </a:solidFill>
                <a:highlight>
                  <a:srgbClr val="FFFFFF"/>
                </a:highlight>
              </a:rPr>
              <a:t>                                                    message</a:t>
            </a:r>
            <a:r>
              <a:rPr lang="en-US" sz="1000">
                <a:solidFill>
                  <a:srgbClr val="FF8040"/>
                </a:solidFill>
                <a:highlight>
                  <a:srgbClr val="FFFFFF"/>
                </a:highlight>
              </a:rPr>
              <a:t>=</a:t>
            </a:r>
            <a:r>
              <a:rPr lang="en-US" sz="1000">
                <a:solidFill>
                  <a:srgbClr val="993300"/>
                </a:solidFill>
                <a:highlight>
                  <a:srgbClr val="FFFFFF"/>
                </a:highlight>
              </a:rPr>
              <a:t>"Validation of Year failed"</a:t>
            </a:r>
            <a:r>
              <a:rPr lang="en-US" sz="1000">
                <a:solidFill>
                  <a:srgbClr val="F5844C"/>
                </a:solidFill>
                <a:highlight>
                  <a:srgbClr val="FFFFFF"/>
                </a:highlight>
              </a:rPr>
              <a:t> </a:t>
            </a:r>
            <a:r>
              <a:rPr lang="en-US" sz="1000">
                <a:solidFill>
                  <a:srgbClr val="000096"/>
                </a:solidFill>
                <a:highlight>
                  <a:srgbClr val="FFFFFF"/>
                </a:highlight>
              </a:rPr>
              <a:t>/&gt;</a:t>
            </a:r>
            <a:br>
              <a:rPr lang="en-US" sz="1000">
                <a:solidFill>
                  <a:srgbClr val="000000"/>
                </a:solidFill>
                <a:highlight>
                  <a:srgbClr val="FFFFFF"/>
                </a:highlight>
              </a:rPr>
            </a:br>
            <a:r>
              <a:rPr lang="en-US" sz="1000">
                <a:solidFill>
                  <a:srgbClr val="000000"/>
                </a:solidFill>
                <a:highlight>
                  <a:srgbClr val="FFFFFF"/>
                </a:highlight>
              </a:rPr>
              <a:t>                                            </a:t>
            </a:r>
            <a:r>
              <a:rPr lang="en-US" sz="1000">
                <a:solidFill>
                  <a:srgbClr val="003296"/>
                </a:solidFill>
                <a:highlight>
                  <a:srgbClr val="FFFFFF"/>
                </a:highlight>
              </a:rPr>
              <a:t>&lt;/xs:appinfo&gt;</a:t>
            </a:r>
            <a:br>
              <a:rPr lang="en-US" sz="1000">
                <a:solidFill>
                  <a:srgbClr val="000000"/>
                </a:solidFill>
                <a:highlight>
                  <a:srgbClr val="FFFFFF"/>
                </a:highlight>
              </a:rPr>
            </a:br>
            <a:r>
              <a:rPr lang="en-US" sz="1000">
                <a:solidFill>
                  <a:srgbClr val="000000"/>
                </a:solidFill>
                <a:highlight>
                  <a:srgbClr val="FFFFFF"/>
                </a:highlight>
              </a:rPr>
              <a:t>                                        </a:t>
            </a:r>
            <a:r>
              <a:rPr lang="en-US" sz="1000">
                <a:solidFill>
                  <a:srgbClr val="003296"/>
                </a:solidFill>
                <a:highlight>
                  <a:srgbClr val="FFFFFF"/>
                </a:highlight>
              </a:rPr>
              <a:t>&lt;/xs:annotation&gt;</a:t>
            </a:r>
            <a:br>
              <a:rPr lang="en-US" sz="1000">
                <a:solidFill>
                  <a:srgbClr val="000000"/>
                </a:solidFill>
                <a:highlight>
                  <a:srgbClr val="FFFFFF"/>
                </a:highlight>
              </a:rPr>
            </a:br>
            <a:r>
              <a:rPr lang="en-US" sz="1000">
                <a:solidFill>
                  <a:srgbClr val="000000"/>
                </a:solidFill>
                <a:highlight>
                  <a:srgbClr val="FFFFFF"/>
                </a:highlight>
              </a:rPr>
              <a:t>                                        </a:t>
            </a:r>
            <a:r>
              <a:rPr lang="en-US" sz="1000">
                <a:solidFill>
                  <a:srgbClr val="003296"/>
                </a:solidFill>
                <a:highlight>
                  <a:srgbClr val="FFFFFF"/>
                </a:highlight>
              </a:rPr>
              <a:t>&lt;xs:simpleType&gt;</a:t>
            </a:r>
            <a:br>
              <a:rPr lang="en-US" sz="1000">
                <a:solidFill>
                  <a:srgbClr val="000000"/>
                </a:solidFill>
                <a:highlight>
                  <a:srgbClr val="FFFFFF"/>
                </a:highlight>
              </a:rPr>
            </a:br>
            <a:r>
              <a:rPr lang="en-US" sz="1000">
                <a:solidFill>
                  <a:srgbClr val="000000"/>
                </a:solidFill>
                <a:highlight>
                  <a:srgbClr val="FFFFFF"/>
                </a:highlight>
              </a:rPr>
              <a:t>                                            </a:t>
            </a:r>
            <a:r>
              <a:rPr lang="en-US" sz="1000">
                <a:solidFill>
                  <a:srgbClr val="003296"/>
                </a:solidFill>
                <a:highlight>
                  <a:srgbClr val="FFFFFF"/>
                </a:highlight>
              </a:rPr>
              <a:t>&lt;xs:restriction</a:t>
            </a:r>
            <a:r>
              <a:rPr lang="en-US" sz="1000">
                <a:solidFill>
                  <a:srgbClr val="F5844C"/>
                </a:solidFill>
                <a:highlight>
                  <a:srgbClr val="FFFFFF"/>
                </a:highlight>
              </a:rPr>
              <a:t> base</a:t>
            </a:r>
            <a:r>
              <a:rPr lang="en-US" sz="1000">
                <a:solidFill>
                  <a:srgbClr val="FF8040"/>
                </a:solidFill>
                <a:highlight>
                  <a:srgbClr val="FFFFFF"/>
                </a:highlight>
              </a:rPr>
              <a:t>=</a:t>
            </a:r>
            <a:r>
              <a:rPr lang="en-US" sz="1000">
                <a:solidFill>
                  <a:srgbClr val="993300"/>
                </a:solidFill>
                <a:highlight>
                  <a:srgbClr val="FFFFFF"/>
                </a:highlight>
              </a:rPr>
              <a:t>"xs:string"</a:t>
            </a:r>
            <a:r>
              <a:rPr lang="en-US" sz="1000">
                <a:solidFill>
                  <a:srgbClr val="000096"/>
                </a:solidFill>
                <a:highlight>
                  <a:srgbClr val="FFFFFF"/>
                </a:highlight>
              </a:rPr>
              <a:t>&gt;</a:t>
            </a:r>
            <a:br>
              <a:rPr lang="en-US" sz="1000">
                <a:solidFill>
                  <a:srgbClr val="000000"/>
                </a:solidFill>
                <a:highlight>
                  <a:srgbClr val="FFFFFF"/>
                </a:highlight>
              </a:rPr>
            </a:br>
            <a:r>
              <a:rPr lang="en-US" sz="1000">
                <a:solidFill>
                  <a:srgbClr val="000000"/>
                </a:solidFill>
                <a:highlight>
                  <a:srgbClr val="FFFFFF"/>
                </a:highlight>
              </a:rPr>
              <a:t>                                                </a:t>
            </a:r>
            <a:r>
              <a:rPr lang="en-US" sz="1000">
                <a:solidFill>
                  <a:srgbClr val="003296"/>
                </a:solidFill>
                <a:highlight>
                  <a:srgbClr val="FFFFFF"/>
                </a:highlight>
              </a:rPr>
              <a:t>&lt;xs:pattern</a:t>
            </a:r>
            <a:r>
              <a:rPr lang="en-US" sz="1000">
                <a:solidFill>
                  <a:srgbClr val="F5844C"/>
                </a:solidFill>
                <a:highlight>
                  <a:srgbClr val="FFFFFF"/>
                </a:highlight>
              </a:rPr>
              <a:t> value</a:t>
            </a:r>
            <a:r>
              <a:rPr lang="en-US" sz="1000">
                <a:solidFill>
                  <a:srgbClr val="FF8040"/>
                </a:solidFill>
                <a:highlight>
                  <a:srgbClr val="FFFFFF"/>
                </a:highlight>
              </a:rPr>
              <a:t>=</a:t>
            </a:r>
            <a:r>
              <a:rPr lang="en-US" sz="1000">
                <a:solidFill>
                  <a:srgbClr val="993300"/>
                </a:solidFill>
                <a:highlight>
                  <a:srgbClr val="FFFFFF"/>
                </a:highlight>
              </a:rPr>
              <a:t>"[0-9]{4}"</a:t>
            </a:r>
            <a:r>
              <a:rPr lang="en-US" sz="1000">
                <a:solidFill>
                  <a:srgbClr val="F5844C"/>
                </a:solidFill>
                <a:highlight>
                  <a:srgbClr val="FFFFFF"/>
                </a:highlight>
              </a:rPr>
              <a:t> </a:t>
            </a:r>
            <a:r>
              <a:rPr lang="en-US" sz="1000">
                <a:solidFill>
                  <a:srgbClr val="000096"/>
                </a:solidFill>
                <a:highlight>
                  <a:srgbClr val="FFFFFF"/>
                </a:highlight>
              </a:rPr>
              <a:t>/&gt;</a:t>
            </a:r>
            <a:br>
              <a:rPr lang="en-US" sz="1000">
                <a:solidFill>
                  <a:srgbClr val="000000"/>
                </a:solidFill>
                <a:highlight>
                  <a:srgbClr val="FFFFFF"/>
                </a:highlight>
              </a:rPr>
            </a:br>
            <a:r>
              <a:rPr lang="en-US" sz="1000">
                <a:solidFill>
                  <a:srgbClr val="000000"/>
                </a:solidFill>
                <a:highlight>
                  <a:srgbClr val="FFFFFF"/>
                </a:highlight>
              </a:rPr>
              <a:t>                                            </a:t>
            </a:r>
            <a:r>
              <a:rPr lang="en-US" sz="1000">
                <a:solidFill>
                  <a:srgbClr val="003296"/>
                </a:solidFill>
                <a:highlight>
                  <a:srgbClr val="FFFFFF"/>
                </a:highlight>
              </a:rPr>
              <a:t>&lt;/xs:restriction&gt;</a:t>
            </a:r>
            <a:br>
              <a:rPr lang="en-US" sz="1000">
                <a:solidFill>
                  <a:srgbClr val="000000"/>
                </a:solidFill>
                <a:highlight>
                  <a:srgbClr val="FFFFFF"/>
                </a:highlight>
              </a:rPr>
            </a:br>
            <a:r>
              <a:rPr lang="en-US" sz="1000">
                <a:solidFill>
                  <a:srgbClr val="000000"/>
                </a:solidFill>
                <a:highlight>
                  <a:srgbClr val="FFFFFF"/>
                </a:highlight>
              </a:rPr>
              <a:t>                                        </a:t>
            </a:r>
            <a:r>
              <a:rPr lang="en-US" sz="1000">
                <a:solidFill>
                  <a:srgbClr val="003296"/>
                </a:solidFill>
                <a:highlight>
                  <a:srgbClr val="FFFFFF"/>
                </a:highlight>
              </a:rPr>
              <a:t>&lt;/xs:simpleType&gt;</a:t>
            </a:r>
            <a:br>
              <a:rPr lang="en-US" sz="1000">
                <a:solidFill>
                  <a:srgbClr val="000000"/>
                </a:solidFill>
                <a:highlight>
                  <a:srgbClr val="FFFFFF"/>
                </a:highlight>
              </a:rPr>
            </a:br>
            <a:r>
              <a:rPr lang="en-US" sz="1000">
                <a:solidFill>
                  <a:srgbClr val="000000"/>
                </a:solidFill>
                <a:highlight>
                  <a:srgbClr val="FFFFFF"/>
                </a:highlight>
              </a:rPr>
              <a:t>                                    </a:t>
            </a:r>
            <a:r>
              <a:rPr lang="en-US" sz="1000">
                <a:solidFill>
                  <a:srgbClr val="003296"/>
                </a:solidFill>
                <a:highlight>
                  <a:srgbClr val="FFFFFF"/>
                </a:highlight>
              </a:rPr>
              <a:t>&lt;/xs:element&gt;</a:t>
            </a:r>
            <a:br>
              <a:rPr lang="en-US" sz="1000">
                <a:solidFill>
                  <a:srgbClr val="000000"/>
                </a:solidFill>
                <a:highlight>
                  <a:srgbClr val="FFFFFF"/>
                </a:highlight>
              </a:rPr>
            </a:br>
            <a:r>
              <a:rPr lang="en-US" sz="1000">
                <a:solidFill>
                  <a:srgbClr val="000000"/>
                </a:solidFill>
                <a:highlight>
                  <a:srgbClr val="FFFFFF"/>
                </a:highlight>
              </a:rPr>
              <a:t>                                    </a:t>
            </a:r>
            <a:r>
              <a:rPr lang="en-US" sz="1000">
                <a:solidFill>
                  <a:srgbClr val="003296"/>
                </a:solidFill>
                <a:highlight>
                  <a:srgbClr val="FFFFFF"/>
                </a:highlight>
              </a:rPr>
              <a:t>&lt;xs:element</a:t>
            </a:r>
            <a:r>
              <a:rPr lang="en-US" sz="1000">
                <a:solidFill>
                  <a:srgbClr val="F5844C"/>
                </a:solidFill>
                <a:highlight>
                  <a:srgbClr val="FFFFFF"/>
                </a:highlight>
              </a:rPr>
              <a:t> name</a:t>
            </a:r>
            <a:r>
              <a:rPr lang="en-US" sz="1000">
                <a:solidFill>
                  <a:srgbClr val="FF8040"/>
                </a:solidFill>
                <a:highlight>
                  <a:srgbClr val="FFFFFF"/>
                </a:highlight>
              </a:rPr>
              <a:t>=</a:t>
            </a:r>
            <a:r>
              <a:rPr lang="en-US" sz="1000">
                <a:solidFill>
                  <a:srgbClr val="993300"/>
                </a:solidFill>
                <a:highlight>
                  <a:srgbClr val="FFFFFF"/>
                </a:highlight>
              </a:rPr>
              <a:t>"MonthNumeric"</a:t>
            </a:r>
            <a:r>
              <a:rPr lang="en-US" sz="1000">
                <a:solidFill>
                  <a:srgbClr val="F5844C"/>
                </a:solidFill>
                <a:highlight>
                  <a:srgbClr val="FFFFFF"/>
                </a:highlight>
              </a:rPr>
              <a:t> type</a:t>
            </a:r>
            <a:r>
              <a:rPr lang="en-US" sz="1000">
                <a:solidFill>
                  <a:srgbClr val="FF8040"/>
                </a:solidFill>
                <a:highlight>
                  <a:srgbClr val="FFFFFF"/>
                </a:highlight>
              </a:rPr>
              <a:t>=</a:t>
            </a:r>
            <a:r>
              <a:rPr lang="en-US" sz="1000">
                <a:solidFill>
                  <a:srgbClr val="993300"/>
                </a:solidFill>
                <a:highlight>
                  <a:srgbClr val="FFFFFF"/>
                </a:highlight>
              </a:rPr>
              <a:t>"xs:string"</a:t>
            </a:r>
            <a:r>
              <a:rPr lang="en-US" sz="1000">
                <a:solidFill>
                  <a:srgbClr val="F5844C"/>
                </a:solidFill>
                <a:highlight>
                  <a:srgbClr val="FFFFFF"/>
                </a:highlight>
              </a:rPr>
              <a:t> dfdl:length</a:t>
            </a:r>
            <a:r>
              <a:rPr lang="en-US" sz="1000">
                <a:solidFill>
                  <a:srgbClr val="FF8040"/>
                </a:solidFill>
                <a:highlight>
                  <a:srgbClr val="FFFFFF"/>
                </a:highlight>
              </a:rPr>
              <a:t>=</a:t>
            </a:r>
            <a:r>
              <a:rPr lang="en-US" sz="1000">
                <a:solidFill>
                  <a:srgbClr val="993300"/>
                </a:solidFill>
                <a:highlight>
                  <a:srgbClr val="FFFFFF"/>
                </a:highlight>
              </a:rPr>
              <a:t>"2"</a:t>
            </a:r>
            <a:r>
              <a:rPr lang="en-US" sz="1000">
                <a:solidFill>
                  <a:srgbClr val="F5844C"/>
                </a:solidFill>
                <a:highlight>
                  <a:srgbClr val="FFFFFF"/>
                </a:highlight>
              </a:rPr>
              <a:t> dfdl:lengthKind</a:t>
            </a:r>
            <a:r>
              <a:rPr lang="en-US" sz="1000">
                <a:solidFill>
                  <a:srgbClr val="FF8040"/>
                </a:solidFill>
                <a:highlight>
                  <a:srgbClr val="FFFFFF"/>
                </a:highlight>
              </a:rPr>
              <a:t>=</a:t>
            </a:r>
            <a:r>
              <a:rPr lang="en-US" sz="1000">
                <a:solidFill>
                  <a:srgbClr val="993300"/>
                </a:solidFill>
                <a:highlight>
                  <a:srgbClr val="FFFFFF"/>
                </a:highlight>
              </a:rPr>
              <a:t>"explicit"</a:t>
            </a:r>
            <a:r>
              <a:rPr lang="en-US" sz="1000">
                <a:solidFill>
                  <a:srgbClr val="F5844C"/>
                </a:solidFill>
                <a:highlight>
                  <a:srgbClr val="FFFFFF"/>
                </a:highlight>
              </a:rPr>
              <a:t> dfdl:textNumberCheckPolicy</a:t>
            </a:r>
            <a:r>
              <a:rPr lang="en-US" sz="1000">
                <a:solidFill>
                  <a:srgbClr val="FF8040"/>
                </a:solidFill>
                <a:highlight>
                  <a:srgbClr val="FFFFFF"/>
                </a:highlight>
              </a:rPr>
              <a:t>=</a:t>
            </a:r>
            <a:r>
              <a:rPr lang="en-US" sz="1000">
                <a:solidFill>
                  <a:srgbClr val="993300"/>
                </a:solidFill>
                <a:highlight>
                  <a:srgbClr val="FFFFFF"/>
                </a:highlight>
              </a:rPr>
              <a:t>"strict"</a:t>
            </a:r>
            <a:r>
              <a:rPr lang="en-US" sz="1000">
                <a:solidFill>
                  <a:srgbClr val="F5844C"/>
                </a:solidFill>
                <a:highlight>
                  <a:srgbClr val="FFFFFF"/>
                </a:highlight>
              </a:rPr>
              <a:t> dfdl:textNumberPattern</a:t>
            </a:r>
            <a:r>
              <a:rPr lang="en-US" sz="1000">
                <a:solidFill>
                  <a:srgbClr val="FF8040"/>
                </a:solidFill>
                <a:highlight>
                  <a:srgbClr val="FFFFFF"/>
                </a:highlight>
              </a:rPr>
              <a:t>=</a:t>
            </a:r>
            <a:r>
              <a:rPr lang="en-US" sz="1000">
                <a:solidFill>
                  <a:srgbClr val="993300"/>
                </a:solidFill>
                <a:highlight>
                  <a:srgbClr val="FFFFFF"/>
                </a:highlight>
              </a:rPr>
              <a:t>"##"</a:t>
            </a:r>
            <a:r>
              <a:rPr lang="en-US" sz="1000">
                <a:solidFill>
                  <a:srgbClr val="F5844C"/>
                </a:solidFill>
                <a:highlight>
                  <a:srgbClr val="FFFFFF"/>
                </a:highlight>
              </a:rPr>
              <a:t>  </a:t>
            </a:r>
            <a:r>
              <a:rPr lang="en-US" sz="1000">
                <a:solidFill>
                  <a:srgbClr val="000096"/>
                </a:solidFill>
                <a:highlight>
                  <a:srgbClr val="FFFFFF"/>
                </a:highlight>
              </a:rPr>
              <a:t>/&gt;</a:t>
            </a:r>
            <a:br>
              <a:rPr lang="en-US" sz="1000">
                <a:solidFill>
                  <a:srgbClr val="000000"/>
                </a:solidFill>
                <a:highlight>
                  <a:srgbClr val="FFFFFF"/>
                </a:highlight>
              </a:rPr>
            </a:br>
            <a:r>
              <a:rPr lang="en-US" sz="1000">
                <a:solidFill>
                  <a:srgbClr val="000000"/>
                </a:solidFill>
                <a:highlight>
                  <a:srgbClr val="FFFFFF"/>
                </a:highlight>
              </a:rPr>
              <a:t>                                    </a:t>
            </a:r>
            <a:r>
              <a:rPr lang="en-US" sz="1000">
                <a:solidFill>
                  <a:srgbClr val="003296"/>
                </a:solidFill>
                <a:highlight>
                  <a:srgbClr val="FFFFFF"/>
                </a:highlight>
              </a:rPr>
              <a:t>&lt;xs:element</a:t>
            </a:r>
            <a:r>
              <a:rPr lang="en-US" sz="1000">
                <a:solidFill>
                  <a:srgbClr val="F5844C"/>
                </a:solidFill>
                <a:highlight>
                  <a:srgbClr val="FFFFFF"/>
                </a:highlight>
              </a:rPr>
              <a:t> name</a:t>
            </a:r>
            <a:r>
              <a:rPr lang="en-US" sz="1000">
                <a:solidFill>
                  <a:srgbClr val="FF8040"/>
                </a:solidFill>
                <a:highlight>
                  <a:srgbClr val="FFFFFF"/>
                </a:highlight>
              </a:rPr>
              <a:t>=</a:t>
            </a:r>
            <a:r>
              <a:rPr lang="en-US" sz="1000">
                <a:solidFill>
                  <a:srgbClr val="993300"/>
                </a:solidFill>
                <a:highlight>
                  <a:srgbClr val="FFFFFF"/>
                </a:highlight>
              </a:rPr>
              <a:t>"Day"</a:t>
            </a:r>
            <a:r>
              <a:rPr lang="en-US" sz="1000">
                <a:solidFill>
                  <a:srgbClr val="F5844C"/>
                </a:solidFill>
                <a:highlight>
                  <a:srgbClr val="FFFFFF"/>
                </a:highlight>
              </a:rPr>
              <a:t> type</a:t>
            </a:r>
            <a:r>
              <a:rPr lang="en-US" sz="1000">
                <a:solidFill>
                  <a:srgbClr val="FF8040"/>
                </a:solidFill>
                <a:highlight>
                  <a:srgbClr val="FFFFFF"/>
                </a:highlight>
              </a:rPr>
              <a:t>=</a:t>
            </a:r>
            <a:r>
              <a:rPr lang="en-US" sz="1000">
                <a:solidFill>
                  <a:srgbClr val="993300"/>
                </a:solidFill>
                <a:highlight>
                  <a:srgbClr val="FFFFFF"/>
                </a:highlight>
              </a:rPr>
              <a:t>"xs:string"</a:t>
            </a:r>
            <a:r>
              <a:rPr lang="en-US" sz="1000">
                <a:solidFill>
                  <a:srgbClr val="F5844C"/>
                </a:solidFill>
                <a:highlight>
                  <a:srgbClr val="FFFFFF"/>
                </a:highlight>
              </a:rPr>
              <a:t> dfdl:length</a:t>
            </a:r>
            <a:r>
              <a:rPr lang="en-US" sz="1000">
                <a:solidFill>
                  <a:srgbClr val="FF8040"/>
                </a:solidFill>
                <a:highlight>
                  <a:srgbClr val="FFFFFF"/>
                </a:highlight>
              </a:rPr>
              <a:t>=</a:t>
            </a:r>
            <a:r>
              <a:rPr lang="en-US" sz="1000">
                <a:solidFill>
                  <a:srgbClr val="993300"/>
                </a:solidFill>
                <a:highlight>
                  <a:srgbClr val="FFFFFF"/>
                </a:highlight>
              </a:rPr>
              <a:t>"2"</a:t>
            </a:r>
            <a:r>
              <a:rPr lang="en-US" sz="1000">
                <a:solidFill>
                  <a:srgbClr val="F5844C"/>
                </a:solidFill>
                <a:highlight>
                  <a:srgbClr val="FFFFFF"/>
                </a:highlight>
              </a:rPr>
              <a:t> dfdl:lengthKind</a:t>
            </a:r>
            <a:r>
              <a:rPr lang="en-US" sz="1000">
                <a:solidFill>
                  <a:srgbClr val="FF8040"/>
                </a:solidFill>
                <a:highlight>
                  <a:srgbClr val="FFFFFF"/>
                </a:highlight>
              </a:rPr>
              <a:t>=</a:t>
            </a:r>
            <a:r>
              <a:rPr lang="en-US" sz="1000">
                <a:solidFill>
                  <a:srgbClr val="993300"/>
                </a:solidFill>
                <a:highlight>
                  <a:srgbClr val="FFFFFF"/>
                </a:highlight>
              </a:rPr>
              <a:t>"explicit"</a:t>
            </a:r>
            <a:r>
              <a:rPr lang="en-US" sz="1000">
                <a:solidFill>
                  <a:srgbClr val="F5844C"/>
                </a:solidFill>
                <a:highlight>
                  <a:srgbClr val="FFFFFF"/>
                </a:highlight>
              </a:rPr>
              <a:t> dfdl:textNumberCheckPolicy</a:t>
            </a:r>
            <a:r>
              <a:rPr lang="en-US" sz="1000">
                <a:solidFill>
                  <a:srgbClr val="FF8040"/>
                </a:solidFill>
                <a:highlight>
                  <a:srgbClr val="FFFFFF"/>
                </a:highlight>
              </a:rPr>
              <a:t>=</a:t>
            </a:r>
            <a:r>
              <a:rPr lang="en-US" sz="1000">
                <a:solidFill>
                  <a:srgbClr val="993300"/>
                </a:solidFill>
                <a:highlight>
                  <a:srgbClr val="FFFFFF"/>
                </a:highlight>
              </a:rPr>
              <a:t>"strict"</a:t>
            </a:r>
            <a:r>
              <a:rPr lang="en-US" sz="1000">
                <a:solidFill>
                  <a:srgbClr val="F5844C"/>
                </a:solidFill>
                <a:highlight>
                  <a:srgbClr val="FFFFFF"/>
                </a:highlight>
              </a:rPr>
              <a:t> dfdl:textNumberPattern</a:t>
            </a:r>
            <a:r>
              <a:rPr lang="en-US" sz="1000">
                <a:solidFill>
                  <a:srgbClr val="FF8040"/>
                </a:solidFill>
                <a:highlight>
                  <a:srgbClr val="FFFFFF"/>
                </a:highlight>
              </a:rPr>
              <a:t>=</a:t>
            </a:r>
            <a:r>
              <a:rPr lang="en-US" sz="1000">
                <a:solidFill>
                  <a:srgbClr val="993300"/>
                </a:solidFill>
                <a:highlight>
                  <a:srgbClr val="FFFFFF"/>
                </a:highlight>
              </a:rPr>
              <a:t>"##"</a:t>
            </a:r>
            <a:r>
              <a:rPr lang="en-US" sz="1000">
                <a:solidFill>
                  <a:srgbClr val="F5844C"/>
                </a:solidFill>
                <a:highlight>
                  <a:srgbClr val="FFFFFF"/>
                </a:highlight>
              </a:rPr>
              <a:t> </a:t>
            </a:r>
            <a:r>
              <a:rPr lang="en-US" sz="1000">
                <a:solidFill>
                  <a:srgbClr val="000096"/>
                </a:solidFill>
                <a:highlight>
                  <a:srgbClr val="FFFFFF"/>
                </a:highlight>
              </a:rPr>
              <a:t>/&gt;</a:t>
            </a:r>
            <a:br>
              <a:rPr lang="en-US" sz="1000">
                <a:solidFill>
                  <a:srgbClr val="000000"/>
                </a:solidFill>
                <a:highlight>
                  <a:srgbClr val="FFFFFF"/>
                </a:highlight>
              </a:rPr>
            </a:br>
            <a:r>
              <a:rPr lang="en-US" sz="1000">
                <a:solidFill>
                  <a:srgbClr val="000000"/>
                </a:solidFill>
                <a:highlight>
                  <a:srgbClr val="FFFFFF"/>
                </a:highlight>
              </a:rPr>
              <a:t>                                    </a:t>
            </a:r>
            <a:r>
              <a:rPr lang="en-US" sz="1000">
                <a:solidFill>
                  <a:srgbClr val="003296"/>
                </a:solidFill>
                <a:highlight>
                  <a:srgbClr val="FFFFFF"/>
                </a:highlight>
              </a:rPr>
              <a:t>&lt;xs:element</a:t>
            </a:r>
            <a:r>
              <a:rPr lang="en-US" sz="1000">
                <a:solidFill>
                  <a:srgbClr val="F5844C"/>
                </a:solidFill>
                <a:highlight>
                  <a:srgbClr val="FFFFFF"/>
                </a:highlight>
              </a:rPr>
              <a:t> name</a:t>
            </a:r>
            <a:r>
              <a:rPr lang="en-US" sz="1000">
                <a:solidFill>
                  <a:srgbClr val="FF8040"/>
                </a:solidFill>
                <a:highlight>
                  <a:srgbClr val="FFFFFF"/>
                </a:highlight>
              </a:rPr>
              <a:t>=</a:t>
            </a:r>
            <a:r>
              <a:rPr lang="en-US" sz="1000">
                <a:solidFill>
                  <a:srgbClr val="993300"/>
                </a:solidFill>
                <a:highlight>
                  <a:srgbClr val="FFFFFF"/>
                </a:highlight>
              </a:rPr>
              <a:t>"TimeSeparator"</a:t>
            </a:r>
            <a:r>
              <a:rPr lang="en-US" sz="1000">
                <a:solidFill>
                  <a:srgbClr val="F5844C"/>
                </a:solidFill>
                <a:highlight>
                  <a:srgbClr val="FFFFFF"/>
                </a:highlight>
              </a:rPr>
              <a:t> type</a:t>
            </a:r>
            <a:r>
              <a:rPr lang="en-US" sz="1000">
                <a:solidFill>
                  <a:srgbClr val="FF8040"/>
                </a:solidFill>
                <a:highlight>
                  <a:srgbClr val="FFFFFF"/>
                </a:highlight>
              </a:rPr>
              <a:t>=</a:t>
            </a:r>
            <a:r>
              <a:rPr lang="en-US" sz="1000">
                <a:solidFill>
                  <a:srgbClr val="993300"/>
                </a:solidFill>
                <a:highlight>
                  <a:srgbClr val="FFFFFF"/>
                </a:highlight>
              </a:rPr>
              <a:t>"xs:string"</a:t>
            </a:r>
            <a:r>
              <a:rPr lang="en-US" sz="1000">
                <a:solidFill>
                  <a:srgbClr val="F5844C"/>
                </a:solidFill>
                <a:highlight>
                  <a:srgbClr val="FFFFFF"/>
                </a:highlight>
              </a:rPr>
              <a:t> dfdl:length</a:t>
            </a:r>
            <a:r>
              <a:rPr lang="en-US" sz="1000">
                <a:solidFill>
                  <a:srgbClr val="FF8040"/>
                </a:solidFill>
                <a:highlight>
                  <a:srgbClr val="FFFFFF"/>
                </a:highlight>
              </a:rPr>
              <a:t>=</a:t>
            </a:r>
            <a:r>
              <a:rPr lang="en-US" sz="1000">
                <a:solidFill>
                  <a:srgbClr val="993300"/>
                </a:solidFill>
                <a:highlight>
                  <a:srgbClr val="FFFFFF"/>
                </a:highlight>
              </a:rPr>
              <a:t>"1"</a:t>
            </a:r>
            <a:r>
              <a:rPr lang="en-US" sz="1000">
                <a:solidFill>
                  <a:srgbClr val="F5844C"/>
                </a:solidFill>
                <a:highlight>
                  <a:srgbClr val="FFFFFF"/>
                </a:highlight>
              </a:rPr>
              <a:t> dfdl:lengthKind</a:t>
            </a:r>
            <a:r>
              <a:rPr lang="en-US" sz="1000">
                <a:solidFill>
                  <a:srgbClr val="FF8040"/>
                </a:solidFill>
                <a:highlight>
                  <a:srgbClr val="FFFFFF"/>
                </a:highlight>
              </a:rPr>
              <a:t>=</a:t>
            </a:r>
            <a:r>
              <a:rPr lang="en-US" sz="1000">
                <a:solidFill>
                  <a:srgbClr val="993300"/>
                </a:solidFill>
                <a:highlight>
                  <a:srgbClr val="FFFFFF"/>
                </a:highlight>
              </a:rPr>
              <a:t>"explicit"</a:t>
            </a:r>
            <a:r>
              <a:rPr lang="en-US" sz="1000">
                <a:solidFill>
                  <a:srgbClr val="F5844C"/>
                </a:solidFill>
                <a:highlight>
                  <a:srgbClr val="FFFFFF"/>
                </a:highlight>
              </a:rPr>
              <a:t> </a:t>
            </a:r>
            <a:r>
              <a:rPr lang="en-US" sz="1000">
                <a:solidFill>
                  <a:srgbClr val="000096"/>
                </a:solidFill>
                <a:highlight>
                  <a:srgbClr val="FFFFFF"/>
                </a:highlight>
              </a:rPr>
              <a:t>/&gt;</a:t>
            </a:r>
            <a:br>
              <a:rPr lang="en-US" sz="1000">
                <a:solidFill>
                  <a:srgbClr val="000000"/>
                </a:solidFill>
                <a:highlight>
                  <a:srgbClr val="FFFFFF"/>
                </a:highlight>
              </a:rPr>
            </a:br>
            <a:r>
              <a:rPr lang="en-US" sz="1000">
                <a:solidFill>
                  <a:srgbClr val="000000"/>
                </a:solidFill>
                <a:highlight>
                  <a:srgbClr val="FFFFFF"/>
                </a:highlight>
              </a:rPr>
              <a:t>                                    </a:t>
            </a:r>
            <a:r>
              <a:rPr lang="en-US" sz="1000">
                <a:solidFill>
                  <a:srgbClr val="003296"/>
                </a:solidFill>
                <a:highlight>
                  <a:srgbClr val="FFFFFF"/>
                </a:highlight>
              </a:rPr>
              <a:t>&lt;xs:element</a:t>
            </a:r>
            <a:r>
              <a:rPr lang="en-US" sz="1000">
                <a:solidFill>
                  <a:srgbClr val="F5844C"/>
                </a:solidFill>
                <a:highlight>
                  <a:srgbClr val="FFFFFF"/>
                </a:highlight>
              </a:rPr>
              <a:t> name</a:t>
            </a:r>
            <a:r>
              <a:rPr lang="en-US" sz="1000">
                <a:solidFill>
                  <a:srgbClr val="FF8040"/>
                </a:solidFill>
                <a:highlight>
                  <a:srgbClr val="FFFFFF"/>
                </a:highlight>
              </a:rPr>
              <a:t>=</a:t>
            </a:r>
            <a:r>
              <a:rPr lang="en-US" sz="1000">
                <a:solidFill>
                  <a:srgbClr val="993300"/>
                </a:solidFill>
                <a:highlight>
                  <a:srgbClr val="FFFFFF"/>
                </a:highlight>
              </a:rPr>
              <a:t>"HourTime"</a:t>
            </a:r>
            <a:r>
              <a:rPr lang="en-US" sz="1000">
                <a:solidFill>
                  <a:srgbClr val="F5844C"/>
                </a:solidFill>
                <a:highlight>
                  <a:srgbClr val="FFFFFF"/>
                </a:highlight>
              </a:rPr>
              <a:t> type</a:t>
            </a:r>
            <a:r>
              <a:rPr lang="en-US" sz="1000">
                <a:solidFill>
                  <a:srgbClr val="FF8040"/>
                </a:solidFill>
                <a:highlight>
                  <a:srgbClr val="FFFFFF"/>
                </a:highlight>
              </a:rPr>
              <a:t>=</a:t>
            </a:r>
            <a:r>
              <a:rPr lang="en-US" sz="1000">
                <a:solidFill>
                  <a:srgbClr val="993300"/>
                </a:solidFill>
                <a:highlight>
                  <a:srgbClr val="FFFFFF"/>
                </a:highlight>
              </a:rPr>
              <a:t>"xs:string"</a:t>
            </a:r>
            <a:r>
              <a:rPr lang="en-US" sz="1000">
                <a:solidFill>
                  <a:srgbClr val="F5844C"/>
                </a:solidFill>
                <a:highlight>
                  <a:srgbClr val="FFFFFF"/>
                </a:highlight>
              </a:rPr>
              <a:t> dfdl:length</a:t>
            </a:r>
            <a:r>
              <a:rPr lang="en-US" sz="1000">
                <a:solidFill>
                  <a:srgbClr val="FF8040"/>
                </a:solidFill>
                <a:highlight>
                  <a:srgbClr val="FFFFFF"/>
                </a:highlight>
              </a:rPr>
              <a:t>=</a:t>
            </a:r>
            <a:r>
              <a:rPr lang="en-US" sz="1000">
                <a:solidFill>
                  <a:srgbClr val="993300"/>
                </a:solidFill>
                <a:highlight>
                  <a:srgbClr val="FFFFFF"/>
                </a:highlight>
              </a:rPr>
              <a:t>"2"</a:t>
            </a:r>
            <a:r>
              <a:rPr lang="en-US" sz="1000">
                <a:solidFill>
                  <a:srgbClr val="F5844C"/>
                </a:solidFill>
                <a:highlight>
                  <a:srgbClr val="FFFFFF"/>
                </a:highlight>
              </a:rPr>
              <a:t> dfdl:lengthKind</a:t>
            </a:r>
            <a:r>
              <a:rPr lang="en-US" sz="1000">
                <a:solidFill>
                  <a:srgbClr val="FF8040"/>
                </a:solidFill>
                <a:highlight>
                  <a:srgbClr val="FFFFFF"/>
                </a:highlight>
              </a:rPr>
              <a:t>=</a:t>
            </a:r>
            <a:r>
              <a:rPr lang="en-US" sz="1000">
                <a:solidFill>
                  <a:srgbClr val="993300"/>
                </a:solidFill>
                <a:highlight>
                  <a:srgbClr val="FFFFFF"/>
                </a:highlight>
              </a:rPr>
              <a:t>"explicit"</a:t>
            </a:r>
            <a:r>
              <a:rPr lang="en-US" sz="1000">
                <a:solidFill>
                  <a:srgbClr val="F5844C"/>
                </a:solidFill>
                <a:highlight>
                  <a:srgbClr val="FFFFFF"/>
                </a:highlight>
              </a:rPr>
              <a:t> dfdl:textNumberCheckPolicy</a:t>
            </a:r>
            <a:r>
              <a:rPr lang="en-US" sz="1000">
                <a:solidFill>
                  <a:srgbClr val="FF8040"/>
                </a:solidFill>
                <a:highlight>
                  <a:srgbClr val="FFFFFF"/>
                </a:highlight>
              </a:rPr>
              <a:t>=</a:t>
            </a:r>
            <a:r>
              <a:rPr lang="en-US" sz="1000">
                <a:solidFill>
                  <a:srgbClr val="993300"/>
                </a:solidFill>
                <a:highlight>
                  <a:srgbClr val="FFFFFF"/>
                </a:highlight>
              </a:rPr>
              <a:t>"strict"</a:t>
            </a:r>
            <a:r>
              <a:rPr lang="en-US" sz="1000">
                <a:solidFill>
                  <a:srgbClr val="F5844C"/>
                </a:solidFill>
                <a:highlight>
                  <a:srgbClr val="FFFFFF"/>
                </a:highlight>
              </a:rPr>
              <a:t> dfdl:textNumberPattern</a:t>
            </a:r>
            <a:r>
              <a:rPr lang="en-US" sz="1000">
                <a:solidFill>
                  <a:srgbClr val="FF8040"/>
                </a:solidFill>
                <a:highlight>
                  <a:srgbClr val="FFFFFF"/>
                </a:highlight>
              </a:rPr>
              <a:t>=</a:t>
            </a:r>
            <a:r>
              <a:rPr lang="en-US" sz="1000">
                <a:solidFill>
                  <a:srgbClr val="993300"/>
                </a:solidFill>
                <a:highlight>
                  <a:srgbClr val="FFFFFF"/>
                </a:highlight>
              </a:rPr>
              <a:t>"##"</a:t>
            </a:r>
            <a:r>
              <a:rPr lang="en-US" sz="1000">
                <a:solidFill>
                  <a:srgbClr val="F5844C"/>
                </a:solidFill>
                <a:highlight>
                  <a:srgbClr val="FFFFFF"/>
                </a:highlight>
              </a:rPr>
              <a:t> </a:t>
            </a:r>
            <a:r>
              <a:rPr lang="en-US" sz="1000">
                <a:solidFill>
                  <a:srgbClr val="000096"/>
                </a:solidFill>
                <a:highlight>
                  <a:srgbClr val="FFFFFF"/>
                </a:highlight>
              </a:rPr>
              <a:t>/&gt;</a:t>
            </a:r>
            <a:br>
              <a:rPr lang="en-US" sz="1000">
                <a:solidFill>
                  <a:srgbClr val="000000"/>
                </a:solidFill>
                <a:highlight>
                  <a:srgbClr val="FFFFFF"/>
                </a:highlight>
              </a:rPr>
            </a:br>
            <a:r>
              <a:rPr lang="en-US" sz="1000">
                <a:solidFill>
                  <a:srgbClr val="000000"/>
                </a:solidFill>
                <a:highlight>
                  <a:srgbClr val="FFFFFF"/>
                </a:highlight>
              </a:rPr>
              <a:t>                                    </a:t>
            </a:r>
            <a:r>
              <a:rPr lang="en-US" sz="1000">
                <a:solidFill>
                  <a:srgbClr val="003296"/>
                </a:solidFill>
                <a:highlight>
                  <a:srgbClr val="FFFFFF"/>
                </a:highlight>
              </a:rPr>
              <a:t>&lt;xs:element</a:t>
            </a:r>
            <a:r>
              <a:rPr lang="en-US" sz="1000">
                <a:solidFill>
                  <a:srgbClr val="F5844C"/>
                </a:solidFill>
                <a:highlight>
                  <a:srgbClr val="FFFFFF"/>
                </a:highlight>
              </a:rPr>
              <a:t> name</a:t>
            </a:r>
            <a:r>
              <a:rPr lang="en-US" sz="1000">
                <a:solidFill>
                  <a:srgbClr val="FF8040"/>
                </a:solidFill>
                <a:highlight>
                  <a:srgbClr val="FFFFFF"/>
                </a:highlight>
              </a:rPr>
              <a:t>=</a:t>
            </a:r>
            <a:r>
              <a:rPr lang="en-US" sz="1000">
                <a:solidFill>
                  <a:srgbClr val="993300"/>
                </a:solidFill>
                <a:highlight>
                  <a:srgbClr val="FFFFFF"/>
                </a:highlight>
              </a:rPr>
              <a:t>"MinuteTime"</a:t>
            </a:r>
            <a:r>
              <a:rPr lang="en-US" sz="1000">
                <a:solidFill>
                  <a:srgbClr val="F5844C"/>
                </a:solidFill>
                <a:highlight>
                  <a:srgbClr val="FFFFFF"/>
                </a:highlight>
              </a:rPr>
              <a:t> type</a:t>
            </a:r>
            <a:r>
              <a:rPr lang="en-US" sz="1000">
                <a:solidFill>
                  <a:srgbClr val="FF8040"/>
                </a:solidFill>
                <a:highlight>
                  <a:srgbClr val="FFFFFF"/>
                </a:highlight>
              </a:rPr>
              <a:t>=</a:t>
            </a:r>
            <a:r>
              <a:rPr lang="en-US" sz="1000">
                <a:solidFill>
                  <a:srgbClr val="993300"/>
                </a:solidFill>
                <a:highlight>
                  <a:srgbClr val="FFFFFF"/>
                </a:highlight>
              </a:rPr>
              <a:t>"xs:string"</a:t>
            </a:r>
            <a:r>
              <a:rPr lang="en-US" sz="1000">
                <a:solidFill>
                  <a:srgbClr val="F5844C"/>
                </a:solidFill>
                <a:highlight>
                  <a:srgbClr val="FFFFFF"/>
                </a:highlight>
              </a:rPr>
              <a:t> dfdl:length</a:t>
            </a:r>
            <a:r>
              <a:rPr lang="en-US" sz="1000">
                <a:solidFill>
                  <a:srgbClr val="FF8040"/>
                </a:solidFill>
                <a:highlight>
                  <a:srgbClr val="FFFFFF"/>
                </a:highlight>
              </a:rPr>
              <a:t>=</a:t>
            </a:r>
            <a:r>
              <a:rPr lang="en-US" sz="1000">
                <a:solidFill>
                  <a:srgbClr val="993300"/>
                </a:solidFill>
                <a:highlight>
                  <a:srgbClr val="FFFFFF"/>
                </a:highlight>
              </a:rPr>
              <a:t>"2"</a:t>
            </a:r>
            <a:r>
              <a:rPr lang="en-US" sz="1000">
                <a:solidFill>
                  <a:srgbClr val="F5844C"/>
                </a:solidFill>
                <a:highlight>
                  <a:srgbClr val="FFFFFF"/>
                </a:highlight>
              </a:rPr>
              <a:t> dfdl:lengthKind</a:t>
            </a:r>
            <a:r>
              <a:rPr lang="en-US" sz="1000">
                <a:solidFill>
                  <a:srgbClr val="FF8040"/>
                </a:solidFill>
                <a:highlight>
                  <a:srgbClr val="FFFFFF"/>
                </a:highlight>
              </a:rPr>
              <a:t>=</a:t>
            </a:r>
            <a:r>
              <a:rPr lang="en-US" sz="1000">
                <a:solidFill>
                  <a:srgbClr val="993300"/>
                </a:solidFill>
                <a:highlight>
                  <a:srgbClr val="FFFFFF"/>
                </a:highlight>
              </a:rPr>
              <a:t>"explicit"</a:t>
            </a:r>
            <a:r>
              <a:rPr lang="en-US" sz="1000">
                <a:solidFill>
                  <a:srgbClr val="F5844C"/>
                </a:solidFill>
                <a:highlight>
                  <a:srgbClr val="FFFFFF"/>
                </a:highlight>
              </a:rPr>
              <a:t> dfdl:textNumberCheckPolicy</a:t>
            </a:r>
            <a:r>
              <a:rPr lang="en-US" sz="1000">
                <a:solidFill>
                  <a:srgbClr val="FF8040"/>
                </a:solidFill>
                <a:highlight>
                  <a:srgbClr val="FFFFFF"/>
                </a:highlight>
              </a:rPr>
              <a:t>=</a:t>
            </a:r>
            <a:r>
              <a:rPr lang="en-US" sz="1000">
                <a:solidFill>
                  <a:srgbClr val="993300"/>
                </a:solidFill>
                <a:highlight>
                  <a:srgbClr val="FFFFFF"/>
                </a:highlight>
              </a:rPr>
              <a:t>"strict"</a:t>
            </a:r>
            <a:r>
              <a:rPr lang="en-US" sz="1000">
                <a:solidFill>
                  <a:srgbClr val="F5844C"/>
                </a:solidFill>
                <a:highlight>
                  <a:srgbClr val="FFFFFF"/>
                </a:highlight>
              </a:rPr>
              <a:t> dfdl:textNumberPattern</a:t>
            </a:r>
            <a:r>
              <a:rPr lang="en-US" sz="1000">
                <a:solidFill>
                  <a:srgbClr val="FF8040"/>
                </a:solidFill>
                <a:highlight>
                  <a:srgbClr val="FFFFFF"/>
                </a:highlight>
              </a:rPr>
              <a:t>=</a:t>
            </a:r>
            <a:r>
              <a:rPr lang="en-US" sz="1000">
                <a:solidFill>
                  <a:srgbClr val="993300"/>
                </a:solidFill>
                <a:highlight>
                  <a:srgbClr val="FFFFFF"/>
                </a:highlight>
              </a:rPr>
              <a:t>"##"</a:t>
            </a:r>
            <a:r>
              <a:rPr lang="en-US" sz="1000">
                <a:solidFill>
                  <a:srgbClr val="F5844C"/>
                </a:solidFill>
                <a:highlight>
                  <a:srgbClr val="FFFFFF"/>
                </a:highlight>
              </a:rPr>
              <a:t> </a:t>
            </a:r>
            <a:r>
              <a:rPr lang="en-US" sz="1000">
                <a:solidFill>
                  <a:srgbClr val="000096"/>
                </a:solidFill>
                <a:highlight>
                  <a:srgbClr val="FFFFFF"/>
                </a:highlight>
              </a:rPr>
              <a:t>/&gt;</a:t>
            </a:r>
            <a:br>
              <a:rPr lang="en-US" sz="1000">
                <a:solidFill>
                  <a:srgbClr val="000000"/>
                </a:solidFill>
                <a:highlight>
                  <a:srgbClr val="FFFFFF"/>
                </a:highlight>
              </a:rPr>
            </a:br>
            <a:r>
              <a:rPr lang="en-US" sz="1000">
                <a:solidFill>
                  <a:srgbClr val="000000"/>
                </a:solidFill>
                <a:highlight>
                  <a:srgbClr val="FFFFFF"/>
                </a:highlight>
              </a:rPr>
              <a:t>                                    </a:t>
            </a:r>
            <a:r>
              <a:rPr lang="en-US" sz="1000">
                <a:solidFill>
                  <a:srgbClr val="003296"/>
                </a:solidFill>
                <a:highlight>
                  <a:srgbClr val="FFFFFF"/>
                </a:highlight>
              </a:rPr>
              <a:t>&lt;xs:element</a:t>
            </a:r>
            <a:r>
              <a:rPr lang="en-US" sz="1000">
                <a:solidFill>
                  <a:srgbClr val="F5844C"/>
                </a:solidFill>
                <a:highlight>
                  <a:srgbClr val="FFFFFF"/>
                </a:highlight>
              </a:rPr>
              <a:t> name</a:t>
            </a:r>
            <a:r>
              <a:rPr lang="en-US" sz="1000">
                <a:solidFill>
                  <a:srgbClr val="FF8040"/>
                </a:solidFill>
                <a:highlight>
                  <a:srgbClr val="FFFFFF"/>
                </a:highlight>
              </a:rPr>
              <a:t>=</a:t>
            </a:r>
            <a:r>
              <a:rPr lang="en-US" sz="1000">
                <a:solidFill>
                  <a:srgbClr val="993300"/>
                </a:solidFill>
                <a:highlight>
                  <a:srgbClr val="FFFFFF"/>
                </a:highlight>
              </a:rPr>
              <a:t>"SecondTime"</a:t>
            </a:r>
            <a:r>
              <a:rPr lang="en-US" sz="1000">
                <a:solidFill>
                  <a:srgbClr val="F5844C"/>
                </a:solidFill>
                <a:highlight>
                  <a:srgbClr val="FFFFFF"/>
                </a:highlight>
              </a:rPr>
              <a:t> type</a:t>
            </a:r>
            <a:r>
              <a:rPr lang="en-US" sz="1000">
                <a:solidFill>
                  <a:srgbClr val="FF8040"/>
                </a:solidFill>
                <a:highlight>
                  <a:srgbClr val="FFFFFF"/>
                </a:highlight>
              </a:rPr>
              <a:t>=</a:t>
            </a:r>
            <a:r>
              <a:rPr lang="en-US" sz="1000">
                <a:solidFill>
                  <a:srgbClr val="993300"/>
                </a:solidFill>
                <a:highlight>
                  <a:srgbClr val="FFFFFF"/>
                </a:highlight>
              </a:rPr>
              <a:t>"xs:string"</a:t>
            </a:r>
            <a:r>
              <a:rPr lang="en-US" sz="1000">
                <a:solidFill>
                  <a:srgbClr val="F5844C"/>
                </a:solidFill>
                <a:highlight>
                  <a:srgbClr val="FFFFFF"/>
                </a:highlight>
              </a:rPr>
              <a:t> dfdl:length</a:t>
            </a:r>
            <a:r>
              <a:rPr lang="en-US" sz="1000">
                <a:solidFill>
                  <a:srgbClr val="FF8040"/>
                </a:solidFill>
                <a:highlight>
                  <a:srgbClr val="FFFFFF"/>
                </a:highlight>
              </a:rPr>
              <a:t>=</a:t>
            </a:r>
            <a:r>
              <a:rPr lang="en-US" sz="1000">
                <a:solidFill>
                  <a:srgbClr val="993300"/>
                </a:solidFill>
                <a:highlight>
                  <a:srgbClr val="FFFFFF"/>
                </a:highlight>
              </a:rPr>
              <a:t>"2"</a:t>
            </a:r>
            <a:r>
              <a:rPr lang="en-US" sz="1000">
                <a:solidFill>
                  <a:srgbClr val="F5844C"/>
                </a:solidFill>
                <a:highlight>
                  <a:srgbClr val="FFFFFF"/>
                </a:highlight>
              </a:rPr>
              <a:t> dfdl:lengthKind</a:t>
            </a:r>
            <a:r>
              <a:rPr lang="en-US" sz="1000">
                <a:solidFill>
                  <a:srgbClr val="FF8040"/>
                </a:solidFill>
                <a:highlight>
                  <a:srgbClr val="FFFFFF"/>
                </a:highlight>
              </a:rPr>
              <a:t>=</a:t>
            </a:r>
            <a:r>
              <a:rPr lang="en-US" sz="1000">
                <a:solidFill>
                  <a:srgbClr val="993300"/>
                </a:solidFill>
                <a:highlight>
                  <a:srgbClr val="FFFFFF"/>
                </a:highlight>
              </a:rPr>
              <a:t>"explicit"</a:t>
            </a:r>
            <a:r>
              <a:rPr lang="en-US" sz="1000">
                <a:solidFill>
                  <a:srgbClr val="F5844C"/>
                </a:solidFill>
                <a:highlight>
                  <a:srgbClr val="FFFFFF"/>
                </a:highlight>
              </a:rPr>
              <a:t> dfdl:textNumberCheckPolicy</a:t>
            </a:r>
            <a:r>
              <a:rPr lang="en-US" sz="1000">
                <a:solidFill>
                  <a:srgbClr val="FF8040"/>
                </a:solidFill>
                <a:highlight>
                  <a:srgbClr val="FFFFFF"/>
                </a:highlight>
              </a:rPr>
              <a:t>=</a:t>
            </a:r>
            <a:r>
              <a:rPr lang="en-US" sz="1000">
                <a:solidFill>
                  <a:srgbClr val="993300"/>
                </a:solidFill>
                <a:highlight>
                  <a:srgbClr val="FFFFFF"/>
                </a:highlight>
              </a:rPr>
              <a:t>"strict"</a:t>
            </a:r>
            <a:r>
              <a:rPr lang="en-US" sz="1000">
                <a:solidFill>
                  <a:srgbClr val="F5844C"/>
                </a:solidFill>
                <a:highlight>
                  <a:srgbClr val="FFFFFF"/>
                </a:highlight>
              </a:rPr>
              <a:t> dfdl:textNumberPattern</a:t>
            </a:r>
            <a:r>
              <a:rPr lang="en-US" sz="1000">
                <a:solidFill>
                  <a:srgbClr val="FF8040"/>
                </a:solidFill>
                <a:highlight>
                  <a:srgbClr val="FFFFFF"/>
                </a:highlight>
              </a:rPr>
              <a:t>=</a:t>
            </a:r>
            <a:r>
              <a:rPr lang="en-US" sz="1000">
                <a:solidFill>
                  <a:srgbClr val="993300"/>
                </a:solidFill>
                <a:highlight>
                  <a:srgbClr val="FFFFFF"/>
                </a:highlight>
              </a:rPr>
              <a:t>"##"</a:t>
            </a:r>
            <a:r>
              <a:rPr lang="en-US" sz="1000">
                <a:solidFill>
                  <a:srgbClr val="F5844C"/>
                </a:solidFill>
                <a:highlight>
                  <a:srgbClr val="FFFFFF"/>
                </a:highlight>
              </a:rPr>
              <a:t> </a:t>
            </a:r>
            <a:r>
              <a:rPr lang="en-US" sz="1000">
                <a:solidFill>
                  <a:srgbClr val="000096"/>
                </a:solidFill>
                <a:highlight>
                  <a:srgbClr val="FFFFFF"/>
                </a:highlight>
              </a:rPr>
              <a:t>/&gt;</a:t>
            </a:r>
            <a:br>
              <a:rPr lang="en-US" sz="1000">
                <a:solidFill>
                  <a:srgbClr val="000000"/>
                </a:solidFill>
                <a:highlight>
                  <a:srgbClr val="FFFFFF"/>
                </a:highlight>
              </a:rPr>
            </a:br>
            <a:r>
              <a:rPr lang="en-US" sz="1000">
                <a:solidFill>
                  <a:srgbClr val="000000"/>
                </a:solidFill>
                <a:highlight>
                  <a:srgbClr val="FFFFFF"/>
                </a:highlight>
              </a:rPr>
              <a:t>                                    </a:t>
            </a:r>
            <a:r>
              <a:rPr lang="en-US" sz="1000">
                <a:solidFill>
                  <a:srgbClr val="003296"/>
                </a:solidFill>
                <a:highlight>
                  <a:srgbClr val="FFFFFF"/>
                </a:highlight>
              </a:rPr>
              <a:t>&lt;xs:element</a:t>
            </a:r>
            <a:r>
              <a:rPr lang="en-US" sz="1000">
                <a:solidFill>
                  <a:srgbClr val="F5844C"/>
                </a:solidFill>
                <a:highlight>
                  <a:srgbClr val="FFFFFF"/>
                </a:highlight>
              </a:rPr>
              <a:t> name</a:t>
            </a:r>
            <a:r>
              <a:rPr lang="en-US" sz="1000">
                <a:solidFill>
                  <a:srgbClr val="FF8040"/>
                </a:solidFill>
                <a:highlight>
                  <a:srgbClr val="FFFFFF"/>
                </a:highlight>
              </a:rPr>
              <a:t>=</a:t>
            </a:r>
            <a:r>
              <a:rPr lang="en-US" sz="1000">
                <a:solidFill>
                  <a:srgbClr val="993300"/>
                </a:solidFill>
                <a:highlight>
                  <a:srgbClr val="FFFFFF"/>
                </a:highlight>
              </a:rPr>
              <a:t>"TimeZoneZulu"</a:t>
            </a:r>
            <a:r>
              <a:rPr lang="en-US" sz="1000">
                <a:solidFill>
                  <a:srgbClr val="F5844C"/>
                </a:solidFill>
                <a:highlight>
                  <a:srgbClr val="FFFFFF"/>
                </a:highlight>
              </a:rPr>
              <a:t> type</a:t>
            </a:r>
            <a:r>
              <a:rPr lang="en-US" sz="1000">
                <a:solidFill>
                  <a:srgbClr val="FF8040"/>
                </a:solidFill>
                <a:highlight>
                  <a:srgbClr val="FFFFFF"/>
                </a:highlight>
              </a:rPr>
              <a:t>=</a:t>
            </a:r>
            <a:r>
              <a:rPr lang="en-US" sz="1000">
                <a:solidFill>
                  <a:srgbClr val="993300"/>
                </a:solidFill>
                <a:highlight>
                  <a:srgbClr val="FFFFFF"/>
                </a:highlight>
              </a:rPr>
              <a:t>"xs:string"</a:t>
            </a:r>
            <a:r>
              <a:rPr lang="en-US" sz="1000">
                <a:solidFill>
                  <a:srgbClr val="F5844C"/>
                </a:solidFill>
                <a:highlight>
                  <a:srgbClr val="FFFFFF"/>
                </a:highlight>
              </a:rPr>
              <a:t> dfdl:length</a:t>
            </a:r>
            <a:r>
              <a:rPr lang="en-US" sz="1000">
                <a:solidFill>
                  <a:srgbClr val="FF8040"/>
                </a:solidFill>
                <a:highlight>
                  <a:srgbClr val="FFFFFF"/>
                </a:highlight>
              </a:rPr>
              <a:t>=</a:t>
            </a:r>
            <a:r>
              <a:rPr lang="en-US" sz="1000">
                <a:solidFill>
                  <a:srgbClr val="993300"/>
                </a:solidFill>
                <a:highlight>
                  <a:srgbClr val="FFFFFF"/>
                </a:highlight>
              </a:rPr>
              <a:t>"1"</a:t>
            </a:r>
            <a:r>
              <a:rPr lang="en-US" sz="1000">
                <a:solidFill>
                  <a:srgbClr val="F5844C"/>
                </a:solidFill>
                <a:highlight>
                  <a:srgbClr val="FFFFFF"/>
                </a:highlight>
              </a:rPr>
              <a:t> dfdl:lengthKind</a:t>
            </a:r>
            <a:r>
              <a:rPr lang="en-US" sz="1000">
                <a:solidFill>
                  <a:srgbClr val="FF8040"/>
                </a:solidFill>
                <a:highlight>
                  <a:srgbClr val="FFFFFF"/>
                </a:highlight>
              </a:rPr>
              <a:t>=</a:t>
            </a:r>
            <a:r>
              <a:rPr lang="en-US" sz="1000">
                <a:solidFill>
                  <a:srgbClr val="993300"/>
                </a:solidFill>
                <a:highlight>
                  <a:srgbClr val="FFFFFF"/>
                </a:highlight>
              </a:rPr>
              <a:t>"explicit"</a:t>
            </a:r>
            <a:r>
              <a:rPr lang="en-US" sz="1000">
                <a:solidFill>
                  <a:srgbClr val="F5844C"/>
                </a:solidFill>
                <a:highlight>
                  <a:srgbClr val="FFFFFF"/>
                </a:highlight>
              </a:rPr>
              <a:t> </a:t>
            </a:r>
            <a:r>
              <a:rPr lang="en-US" sz="1000">
                <a:solidFill>
                  <a:srgbClr val="000096"/>
                </a:solidFill>
                <a:highlight>
                  <a:srgbClr val="FFFFFF"/>
                </a:highlight>
              </a:rPr>
              <a:t>/&gt;</a:t>
            </a:r>
            <a:br>
              <a:rPr lang="en-US" sz="1000">
                <a:solidFill>
                  <a:srgbClr val="000000"/>
                </a:solidFill>
                <a:highlight>
                  <a:srgbClr val="FFFFFF"/>
                </a:highlight>
              </a:rPr>
            </a:br>
            <a:r>
              <a:rPr lang="en-US" sz="1000">
                <a:solidFill>
                  <a:srgbClr val="000000"/>
                </a:solidFill>
                <a:highlight>
                  <a:srgbClr val="FFFFFF"/>
                </a:highlight>
              </a:rPr>
              <a:t>                                </a:t>
            </a:r>
            <a:r>
              <a:rPr lang="en-US" sz="1000">
                <a:solidFill>
                  <a:srgbClr val="003296"/>
                </a:solidFill>
                <a:highlight>
                  <a:srgbClr val="FFFFFF"/>
                </a:highlight>
              </a:rPr>
              <a:t>&lt;/xs:sequence&gt;</a:t>
            </a:r>
            <a:br>
              <a:rPr lang="en-US" sz="1000">
                <a:solidFill>
                  <a:srgbClr val="000000"/>
                </a:solidFill>
                <a:highlight>
                  <a:srgbClr val="FFFFFF"/>
                </a:highlight>
              </a:rPr>
            </a:br>
            <a:r>
              <a:rPr lang="en-US" sz="1000">
                <a:solidFill>
                  <a:srgbClr val="000000"/>
                </a:solidFill>
                <a:highlight>
                  <a:srgbClr val="FFFFFF"/>
                </a:highlight>
              </a:rPr>
              <a:t>                            </a:t>
            </a:r>
            <a:r>
              <a:rPr lang="en-US" sz="1000">
                <a:solidFill>
                  <a:srgbClr val="003296"/>
                </a:solidFill>
                <a:highlight>
                  <a:srgbClr val="FFFFFF"/>
                </a:highlight>
              </a:rPr>
              <a:t>&lt;/xs:complexType&gt;</a:t>
            </a:r>
            <a:br>
              <a:rPr lang="en-US" sz="1000">
                <a:solidFill>
                  <a:srgbClr val="000000"/>
                </a:solidFill>
                <a:highlight>
                  <a:srgbClr val="FFFFFF"/>
                </a:highlight>
              </a:rPr>
            </a:br>
            <a:r>
              <a:rPr lang="en-US" sz="1000">
                <a:solidFill>
                  <a:srgbClr val="000000"/>
                </a:solidFill>
                <a:highlight>
                  <a:srgbClr val="FFFFFF"/>
                </a:highlight>
              </a:rPr>
              <a:t>                        </a:t>
            </a:r>
            <a:r>
              <a:rPr lang="en-US" sz="1000">
                <a:solidFill>
                  <a:srgbClr val="003296"/>
                </a:solidFill>
                <a:highlight>
                  <a:srgbClr val="FFFFFF"/>
                </a:highlight>
              </a:rPr>
              <a:t>&lt;/xs:element&gt;</a:t>
            </a:r>
            <a:br>
              <a:rPr lang="en-US" sz="1000">
                <a:solidFill>
                  <a:srgbClr val="000000"/>
                </a:solidFill>
                <a:highlight>
                  <a:srgbClr val="FFFFFF"/>
                </a:highlight>
              </a:rPr>
            </a:br>
            <a:r>
              <a:rPr lang="en-US" sz="1000">
                <a:solidFill>
                  <a:srgbClr val="000000"/>
                </a:solidFill>
                <a:highlight>
                  <a:srgbClr val="FFFFFF"/>
                </a:highlight>
              </a:rPr>
              <a:t>                        </a:t>
            </a:r>
            <a:r>
              <a:rPr lang="en-US" sz="1000">
                <a:solidFill>
                  <a:srgbClr val="003296"/>
                </a:solidFill>
                <a:highlight>
                  <a:srgbClr val="FFFFFF"/>
                </a:highlight>
              </a:rPr>
              <a:t>&lt;xs:element</a:t>
            </a:r>
            <a:r>
              <a:rPr lang="en-US" sz="1000">
                <a:solidFill>
                  <a:srgbClr val="F5844C"/>
                </a:solidFill>
                <a:highlight>
                  <a:srgbClr val="FFFFFF"/>
                </a:highlight>
              </a:rPr>
              <a:t> name</a:t>
            </a:r>
            <a:r>
              <a:rPr lang="en-US" sz="1000">
                <a:solidFill>
                  <a:srgbClr val="FF8040"/>
                </a:solidFill>
                <a:highlight>
                  <a:srgbClr val="FFFFFF"/>
                </a:highlight>
              </a:rPr>
              <a:t>=</a:t>
            </a:r>
            <a:r>
              <a:rPr lang="en-US" sz="1000">
                <a:solidFill>
                  <a:srgbClr val="993300"/>
                </a:solidFill>
                <a:highlight>
                  <a:srgbClr val="FFFFFF"/>
                </a:highlight>
              </a:rPr>
              <a:t>"MonthName"</a:t>
            </a:r>
            <a:r>
              <a:rPr lang="en-US" sz="1000">
                <a:solidFill>
                  <a:srgbClr val="F5844C"/>
                </a:solidFill>
                <a:highlight>
                  <a:srgbClr val="FFFFFF"/>
                </a:highlight>
              </a:rPr>
              <a:t> type</a:t>
            </a:r>
            <a:r>
              <a:rPr lang="en-US" sz="1000">
                <a:solidFill>
                  <a:srgbClr val="FF8040"/>
                </a:solidFill>
                <a:highlight>
                  <a:srgbClr val="FFFFFF"/>
                </a:highlight>
              </a:rPr>
              <a:t>=</a:t>
            </a:r>
            <a:r>
              <a:rPr lang="en-US" sz="1000">
                <a:solidFill>
                  <a:srgbClr val="993300"/>
                </a:solidFill>
                <a:highlight>
                  <a:srgbClr val="FFFFFF"/>
                </a:highlight>
              </a:rPr>
              <a:t>"xs:string"</a:t>
            </a:r>
            <a:r>
              <a:rPr lang="en-US" sz="1000">
                <a:solidFill>
                  <a:srgbClr val="F5844C"/>
                </a:solidFill>
                <a:highlight>
                  <a:srgbClr val="FFFFFF"/>
                </a:highlight>
              </a:rPr>
              <a:t> dfdl:length</a:t>
            </a:r>
            <a:r>
              <a:rPr lang="en-US" sz="1000">
                <a:solidFill>
                  <a:srgbClr val="FF8040"/>
                </a:solidFill>
                <a:highlight>
                  <a:srgbClr val="FFFFFF"/>
                </a:highlight>
              </a:rPr>
              <a:t>=</a:t>
            </a:r>
            <a:r>
              <a:rPr lang="en-US" sz="1000">
                <a:solidFill>
                  <a:srgbClr val="993300"/>
                </a:solidFill>
                <a:highlight>
                  <a:srgbClr val="FFFFFF"/>
                </a:highlight>
              </a:rPr>
              <a:t>"3"</a:t>
            </a:r>
            <a:r>
              <a:rPr lang="en-US" sz="1000">
                <a:solidFill>
                  <a:srgbClr val="F5844C"/>
                </a:solidFill>
                <a:highlight>
                  <a:srgbClr val="FFFFFF"/>
                </a:highlight>
              </a:rPr>
              <a:t> dfdl:lengthKind</a:t>
            </a:r>
            <a:r>
              <a:rPr lang="en-US" sz="1000">
                <a:solidFill>
                  <a:srgbClr val="FF8040"/>
                </a:solidFill>
                <a:highlight>
                  <a:srgbClr val="FFFFFF"/>
                </a:highlight>
              </a:rPr>
              <a:t>=</a:t>
            </a:r>
            <a:r>
              <a:rPr lang="en-US" sz="1000">
                <a:solidFill>
                  <a:srgbClr val="993300"/>
                </a:solidFill>
                <a:highlight>
                  <a:srgbClr val="FFFFFF"/>
                </a:highlight>
              </a:rPr>
              <a:t>"explicit"</a:t>
            </a:r>
            <a:r>
              <a:rPr lang="en-US" sz="1000">
                <a:solidFill>
                  <a:srgbClr val="F5844C"/>
                </a:solidFill>
                <a:highlight>
                  <a:srgbClr val="FFFFFF"/>
                </a:highlight>
              </a:rPr>
              <a:t> </a:t>
            </a:r>
            <a:r>
              <a:rPr lang="en-US" sz="1000">
                <a:solidFill>
                  <a:srgbClr val="000096"/>
                </a:solidFill>
                <a:highlight>
                  <a:srgbClr val="FFFFFF"/>
                </a:highlight>
              </a:rPr>
              <a:t>/&gt;</a:t>
            </a:r>
            <a:br>
              <a:rPr lang="en-US" sz="1000">
                <a:solidFill>
                  <a:srgbClr val="000000"/>
                </a:solidFill>
                <a:highlight>
                  <a:srgbClr val="FFFFFF"/>
                </a:highlight>
              </a:rPr>
            </a:br>
            <a:r>
              <a:rPr lang="en-US" sz="1000">
                <a:solidFill>
                  <a:srgbClr val="000000"/>
                </a:solidFill>
                <a:highlight>
                  <a:srgbClr val="FFFFFF"/>
                </a:highlight>
              </a:rPr>
              <a:t>                    </a:t>
            </a:r>
            <a:r>
              <a:rPr lang="en-US" sz="1000">
                <a:solidFill>
                  <a:srgbClr val="003296"/>
                </a:solidFill>
                <a:highlight>
                  <a:srgbClr val="FFFFFF"/>
                </a:highlight>
              </a:rPr>
              <a:t>&lt;/xs:choice&gt;</a:t>
            </a:r>
            <a:br>
              <a:rPr lang="en-US" sz="1000">
                <a:solidFill>
                  <a:srgbClr val="000000"/>
                </a:solidFill>
                <a:highlight>
                  <a:srgbClr val="FFFFFF"/>
                </a:highlight>
              </a:rPr>
            </a:br>
            <a:r>
              <a:rPr lang="en-US" sz="1000">
                <a:solidFill>
                  <a:srgbClr val="000000"/>
                </a:solidFill>
                <a:highlight>
                  <a:srgbClr val="FFFFFF"/>
                </a:highlight>
              </a:rPr>
              <a:t>                </a:t>
            </a:r>
            <a:r>
              <a:rPr lang="en-US" sz="1000">
                <a:solidFill>
                  <a:srgbClr val="003296"/>
                </a:solidFill>
                <a:highlight>
                  <a:srgbClr val="FFFFFF"/>
                </a:highlight>
              </a:rPr>
              <a:t>&lt;/xs:complexType&gt;</a:t>
            </a:r>
            <a:br>
              <a:rPr lang="en-US" sz="1000">
                <a:solidFill>
                  <a:srgbClr val="000000"/>
                </a:solidFill>
                <a:highlight>
                  <a:srgbClr val="FFFFFF"/>
                </a:highlight>
              </a:rPr>
            </a:br>
            <a:r>
              <a:rPr lang="en-US" sz="1000">
                <a:solidFill>
                  <a:srgbClr val="000000"/>
                </a:solidFill>
                <a:highlight>
                  <a:srgbClr val="FFFFFF"/>
                </a:highlight>
              </a:rPr>
              <a:t>            </a:t>
            </a:r>
            <a:r>
              <a:rPr lang="en-US" sz="1000">
                <a:solidFill>
                  <a:srgbClr val="003296"/>
                </a:solidFill>
                <a:highlight>
                  <a:srgbClr val="FFFFFF"/>
                </a:highlight>
              </a:rPr>
              <a:t>&lt;/xs:element&gt;</a:t>
            </a:r>
            <a:br>
              <a:rPr lang="en-US" sz="1000">
                <a:solidFill>
                  <a:srgbClr val="000000"/>
                </a:solidFill>
                <a:highlight>
                  <a:srgbClr val="FFFFFF"/>
                </a:highlight>
              </a:rPr>
            </a:br>
            <a:r>
              <a:rPr lang="en-US" sz="1000">
                <a:solidFill>
                  <a:srgbClr val="000000"/>
                </a:solidFill>
                <a:highlight>
                  <a:srgbClr val="FFFFFF"/>
                </a:highlight>
              </a:rPr>
              <a:t>            </a:t>
            </a:r>
            <a:r>
              <a:rPr lang="en-US" sz="1000">
                <a:solidFill>
                  <a:srgbClr val="003296"/>
                </a:solidFill>
                <a:highlight>
                  <a:srgbClr val="FFFFFF"/>
                </a:highlight>
              </a:rPr>
              <a:t>&lt;xs:element</a:t>
            </a:r>
            <a:r>
              <a:rPr lang="en-US" sz="1000">
                <a:solidFill>
                  <a:srgbClr val="F5844C"/>
                </a:solidFill>
                <a:highlight>
                  <a:srgbClr val="FFFFFF"/>
                </a:highlight>
              </a:rPr>
              <a:t> name</a:t>
            </a:r>
            <a:r>
              <a:rPr lang="en-US" sz="1000">
                <a:solidFill>
                  <a:srgbClr val="FF8040"/>
                </a:solidFill>
                <a:highlight>
                  <a:srgbClr val="FFFFFF"/>
                </a:highlight>
              </a:rPr>
              <a:t>=</a:t>
            </a:r>
            <a:r>
              <a:rPr lang="en-US" sz="1000">
                <a:solidFill>
                  <a:srgbClr val="993300"/>
                </a:solidFill>
                <a:highlight>
                  <a:srgbClr val="FFFFFF"/>
                </a:highlight>
              </a:rPr>
              <a:t>"note"</a:t>
            </a:r>
            <a:r>
              <a:rPr lang="en-US" sz="1000">
                <a:solidFill>
                  <a:srgbClr val="F5844C"/>
                </a:solidFill>
                <a:highlight>
                  <a:srgbClr val="FFFFFF"/>
                </a:highlight>
              </a:rPr>
              <a:t> type</a:t>
            </a:r>
            <a:r>
              <a:rPr lang="en-US" sz="1000">
                <a:solidFill>
                  <a:srgbClr val="FF8040"/>
                </a:solidFill>
                <a:highlight>
                  <a:srgbClr val="FFFFFF"/>
                </a:highlight>
              </a:rPr>
              <a:t>=</a:t>
            </a:r>
            <a:r>
              <a:rPr lang="en-US" sz="1000">
                <a:solidFill>
                  <a:srgbClr val="993300"/>
                </a:solidFill>
                <a:highlight>
                  <a:srgbClr val="FFFFFF"/>
                </a:highlight>
              </a:rPr>
              <a:t>"xs:string"</a:t>
            </a:r>
            <a:r>
              <a:rPr lang="en-US" sz="1000">
                <a:solidFill>
                  <a:srgbClr val="F5844C"/>
                </a:solidFill>
                <a:highlight>
                  <a:srgbClr val="FFFFFF"/>
                </a:highlight>
              </a:rPr>
              <a:t> </a:t>
            </a:r>
            <a:r>
              <a:rPr lang="en-US" sz="1000">
                <a:solidFill>
                  <a:srgbClr val="000096"/>
                </a:solidFill>
                <a:highlight>
                  <a:srgbClr val="FFFFFF"/>
                </a:highlight>
              </a:rPr>
              <a:t>/&gt;</a:t>
            </a:r>
            <a:br>
              <a:rPr lang="en-US" sz="1000">
                <a:solidFill>
                  <a:srgbClr val="000000"/>
                </a:solidFill>
                <a:highlight>
                  <a:srgbClr val="FFFFFF"/>
                </a:highlight>
              </a:rPr>
            </a:br>
            <a:r>
              <a:rPr lang="en-US" sz="1000">
                <a:solidFill>
                  <a:srgbClr val="000000"/>
                </a:solidFill>
                <a:highlight>
                  <a:srgbClr val="FFFFFF"/>
                </a:highlight>
              </a:rPr>
              <a:t>        </a:t>
            </a:r>
            <a:r>
              <a:rPr lang="en-US" sz="1000">
                <a:solidFill>
                  <a:srgbClr val="003296"/>
                </a:solidFill>
                <a:highlight>
                  <a:srgbClr val="FFFFFF"/>
                </a:highlight>
              </a:rPr>
              <a:t>&lt;/xs:sequence&gt;</a:t>
            </a:r>
            <a:br>
              <a:rPr lang="en-US" sz="1000">
                <a:solidFill>
                  <a:srgbClr val="000000"/>
                </a:solidFill>
                <a:highlight>
                  <a:srgbClr val="FFFFFF"/>
                </a:highlight>
              </a:rPr>
            </a:br>
            <a:r>
              <a:rPr lang="en-US" sz="1000">
                <a:solidFill>
                  <a:srgbClr val="000000"/>
                </a:solidFill>
                <a:highlight>
                  <a:srgbClr val="FFFFFF"/>
                </a:highlight>
              </a:rPr>
              <a:t>    </a:t>
            </a:r>
            <a:r>
              <a:rPr lang="en-US" sz="1000">
                <a:solidFill>
                  <a:srgbClr val="003296"/>
                </a:solidFill>
                <a:highlight>
                  <a:srgbClr val="FFFFFF"/>
                </a:highlight>
              </a:rPr>
              <a:t>&lt;/xs:complexType&gt;</a:t>
            </a:r>
            <a:br>
              <a:rPr lang="en-US" sz="1000">
                <a:solidFill>
                  <a:srgbClr val="000000"/>
                </a:solidFill>
                <a:highlight>
                  <a:srgbClr val="FFFFFF"/>
                </a:highlight>
              </a:rPr>
            </a:br>
            <a:r>
              <a:rPr lang="en-US" sz="1000">
                <a:solidFill>
                  <a:srgbClr val="003296"/>
                </a:solidFill>
                <a:highlight>
                  <a:srgbClr val="FFFFFF"/>
                </a:highlight>
              </a:rPr>
              <a:t>&lt;/xs:element&gt;</a:t>
            </a:r>
          </a:p>
        </p:txBody>
      </p:sp>
      <p:sp>
        <p:nvSpPr>
          <p:cNvPr id="6" name="TextBox 5">
            <a:extLst>
              <a:ext uri="{FF2B5EF4-FFF2-40B4-BE49-F238E27FC236}">
                <a16:creationId xmlns:a16="http://schemas.microsoft.com/office/drawing/2014/main" id="{A6634968-6844-408D-9092-311E3609FEED}"/>
              </a:ext>
            </a:extLst>
          </p:cNvPr>
          <p:cNvSpPr txBox="1"/>
          <p:nvPr/>
        </p:nvSpPr>
        <p:spPr>
          <a:xfrm>
            <a:off x="5464232" y="6018415"/>
            <a:ext cx="5047664" cy="369332"/>
          </a:xfrm>
          <a:prstGeom prst="rect">
            <a:avLst/>
          </a:prstGeom>
          <a:noFill/>
        </p:spPr>
        <p:txBody>
          <a:bodyPr wrap="none" rtlCol="0">
            <a:spAutoFit/>
          </a:bodyPr>
          <a:lstStyle/>
          <a:p>
            <a:r>
              <a:rPr lang="en-US"/>
              <a:t>See examples/choice-of-date-formats/test2.dfdl.xsd</a:t>
            </a:r>
          </a:p>
        </p:txBody>
      </p:sp>
      <p:sp>
        <p:nvSpPr>
          <p:cNvPr id="7" name="Rectangle 6">
            <a:extLst>
              <a:ext uri="{FF2B5EF4-FFF2-40B4-BE49-F238E27FC236}">
                <a16:creationId xmlns:a16="http://schemas.microsoft.com/office/drawing/2014/main" id="{3FE24FF5-8BD3-4A35-8C79-034EE7D2F126}"/>
              </a:ext>
            </a:extLst>
          </p:cNvPr>
          <p:cNvSpPr/>
          <p:nvPr/>
        </p:nvSpPr>
        <p:spPr>
          <a:xfrm>
            <a:off x="1762298" y="1679171"/>
            <a:ext cx="8034395" cy="1995054"/>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130665708"/>
      </p:ext>
    </p:extLst>
  </p:cSld>
  <p:clrMapOvr>
    <a:masterClrMapping/>
  </p:clrMapOvr>
</p:sld>
</file>

<file path=ppt/slides/slide1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DAE72073-683D-4785-AF50-D199DB629071}"/>
              </a:ext>
            </a:extLst>
          </p:cNvPr>
          <p:cNvSpPr>
            <a:spLocks noGrp="1"/>
          </p:cNvSpPr>
          <p:nvPr>
            <p:ph type="ctrTitle" sz="quarter"/>
          </p:nvPr>
        </p:nvSpPr>
        <p:spPr/>
        <p:txBody>
          <a:bodyPr/>
          <a:lstStyle/>
          <a:p>
            <a:r>
              <a:rPr lang="en-US" dirty="0"/>
              <a:t>Boolean data</a:t>
            </a:r>
          </a:p>
        </p:txBody>
      </p:sp>
      <p:sp>
        <p:nvSpPr>
          <p:cNvPr id="4" name="Footer Placeholder 3">
            <a:extLst>
              <a:ext uri="{FF2B5EF4-FFF2-40B4-BE49-F238E27FC236}">
                <a16:creationId xmlns:a16="http://schemas.microsoft.com/office/drawing/2014/main" id="{D8E173A0-C293-4D88-8AED-8A71970B8A01}"/>
              </a:ext>
            </a:extLst>
          </p:cNvPr>
          <p:cNvSpPr>
            <a:spLocks noGrp="1"/>
          </p:cNvSpPr>
          <p:nvPr>
            <p:ph type="ftr" sz="quarter" idx="4294967295"/>
          </p:nvPr>
        </p:nvSpPr>
        <p:spPr>
          <a:xfrm>
            <a:off x="0" y="6521450"/>
            <a:ext cx="7537450" cy="239713"/>
          </a:xfrm>
        </p:spPr>
        <p:txBody>
          <a:bodyPr/>
          <a:lstStyle/>
          <a:p>
            <a:r>
              <a:rPr lang="en-US" altLang="en-US">
                <a:solidFill>
                  <a:schemeClr val="tx1">
                    <a:lumMod val="50000"/>
                    <a:lumOff val="50000"/>
                  </a:schemeClr>
                </a:solidFill>
                <a:latin typeface="Arial" pitchFamily="34" charset="0"/>
                <a:cs typeface="Arial" pitchFamily="34" charset="0"/>
              </a:rPr>
              <a:t>© 2019 The </a:t>
            </a:r>
            <a:r>
              <a:rPr lang="en-US" altLang="en-US" dirty="0">
                <a:solidFill>
                  <a:schemeClr val="tx1">
                    <a:lumMod val="50000"/>
                    <a:lumOff val="50000"/>
                  </a:schemeClr>
                </a:solidFill>
                <a:latin typeface="Arial" pitchFamily="34" charset="0"/>
                <a:cs typeface="Arial" pitchFamily="34" charset="0"/>
              </a:rPr>
              <a:t>MITRE Corporation. All rights reserved.</a:t>
            </a:r>
            <a:endParaRPr lang="en-US" dirty="0">
              <a:solidFill>
                <a:schemeClr val="tx1">
                  <a:lumMod val="50000"/>
                  <a:lumOff val="50000"/>
                </a:schemeClr>
              </a:solidFill>
              <a:latin typeface="Arial" pitchFamily="34" charset="0"/>
              <a:cs typeface="Arial" pitchFamily="34" charset="0"/>
            </a:endParaRPr>
          </a:p>
        </p:txBody>
      </p:sp>
    </p:spTree>
    <p:extLst>
      <p:ext uri="{BB962C8B-B14F-4D97-AF65-F5344CB8AC3E}">
        <p14:creationId xmlns:p14="http://schemas.microsoft.com/office/powerpoint/2010/main" val="156493578"/>
      </p:ext>
    </p:extLst>
  </p:cSld>
  <p:clrMapOvr>
    <a:masterClrMapping/>
  </p:clrMapOvr>
</p:sld>
</file>

<file path=ppt/slides/slide1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AA0E7304-AFF8-4535-8C1A-1AD8774AA95F}"/>
              </a:ext>
            </a:extLst>
          </p:cNvPr>
          <p:cNvSpPr>
            <a:spLocks noGrp="1"/>
          </p:cNvSpPr>
          <p:nvPr>
            <p:ph type="title"/>
          </p:nvPr>
        </p:nvSpPr>
        <p:spPr/>
        <p:txBody>
          <a:bodyPr/>
          <a:lstStyle/>
          <a:p>
            <a:r>
              <a:rPr lang="en-US" dirty="0"/>
              <a:t>Example</a:t>
            </a:r>
          </a:p>
        </p:txBody>
      </p:sp>
      <p:sp>
        <p:nvSpPr>
          <p:cNvPr id="4" name="Content Placeholder 3">
            <a:extLst>
              <a:ext uri="{FF2B5EF4-FFF2-40B4-BE49-F238E27FC236}">
                <a16:creationId xmlns:a16="http://schemas.microsoft.com/office/drawing/2014/main" id="{73FB2687-8560-4BF6-8D43-E8948995A3D3}"/>
              </a:ext>
            </a:extLst>
          </p:cNvPr>
          <p:cNvSpPr>
            <a:spLocks noGrp="1"/>
          </p:cNvSpPr>
          <p:nvPr>
            <p:ph idx="1"/>
          </p:nvPr>
        </p:nvSpPr>
        <p:spPr>
          <a:xfrm>
            <a:off x="616449" y="1371601"/>
            <a:ext cx="11236720" cy="750253"/>
          </a:xfrm>
        </p:spPr>
        <p:txBody>
          <a:bodyPr/>
          <a:lstStyle/>
          <a:p>
            <a:r>
              <a:rPr lang="en-US" dirty="0"/>
              <a:t>The input file contains 0 or 1, indicating if a machine is on (1) or off (0).</a:t>
            </a:r>
          </a:p>
        </p:txBody>
      </p:sp>
      <p:sp>
        <p:nvSpPr>
          <p:cNvPr id="5" name="Rectangle 4">
            <a:extLst>
              <a:ext uri="{FF2B5EF4-FFF2-40B4-BE49-F238E27FC236}">
                <a16:creationId xmlns:a16="http://schemas.microsoft.com/office/drawing/2014/main" id="{D000F544-2555-44C2-9AA6-356C47ECC34D}"/>
              </a:ext>
            </a:extLst>
          </p:cNvPr>
          <p:cNvSpPr/>
          <p:nvPr/>
        </p:nvSpPr>
        <p:spPr>
          <a:xfrm>
            <a:off x="4837135" y="2393320"/>
            <a:ext cx="332748" cy="338554"/>
          </a:xfrm>
          <a:prstGeom prst="rect">
            <a:avLst/>
          </a:prstGeom>
          <a:ln>
            <a:solidFill>
              <a:schemeClr val="tx1"/>
            </a:solidFill>
          </a:ln>
        </p:spPr>
        <p:txBody>
          <a:bodyPr wrap="square">
            <a:spAutoFit/>
          </a:bodyPr>
          <a:lstStyle/>
          <a:p>
            <a:r>
              <a:rPr lang="en-US" sz="1600" dirty="0">
                <a:solidFill>
                  <a:srgbClr val="000000"/>
                </a:solidFill>
                <a:highlight>
                  <a:srgbClr val="FFFFFF"/>
                </a:highlight>
              </a:rPr>
              <a:t>1</a:t>
            </a:r>
          </a:p>
        </p:txBody>
      </p:sp>
      <p:sp>
        <p:nvSpPr>
          <p:cNvPr id="6" name="Rectangle 5">
            <a:extLst>
              <a:ext uri="{FF2B5EF4-FFF2-40B4-BE49-F238E27FC236}">
                <a16:creationId xmlns:a16="http://schemas.microsoft.com/office/drawing/2014/main" id="{CED76D11-1D36-4D2E-917C-480BED135A8E}"/>
              </a:ext>
            </a:extLst>
          </p:cNvPr>
          <p:cNvSpPr/>
          <p:nvPr/>
        </p:nvSpPr>
        <p:spPr>
          <a:xfrm>
            <a:off x="4375827" y="3429000"/>
            <a:ext cx="1255363" cy="58118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Daffodil</a:t>
            </a:r>
          </a:p>
        </p:txBody>
      </p:sp>
      <p:sp>
        <p:nvSpPr>
          <p:cNvPr id="7" name="Rectangle: Folded Corner 6">
            <a:extLst>
              <a:ext uri="{FF2B5EF4-FFF2-40B4-BE49-F238E27FC236}">
                <a16:creationId xmlns:a16="http://schemas.microsoft.com/office/drawing/2014/main" id="{39956258-D581-4ACA-BADC-C2B6EA12FC76}"/>
              </a:ext>
            </a:extLst>
          </p:cNvPr>
          <p:cNvSpPr/>
          <p:nvPr/>
        </p:nvSpPr>
        <p:spPr>
          <a:xfrm>
            <a:off x="2704594" y="3344467"/>
            <a:ext cx="1007390" cy="750253"/>
          </a:xfrm>
          <a:prstGeom prst="foldedCorner">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DFDL</a:t>
            </a:r>
          </a:p>
          <a:p>
            <a:pPr algn="ctr"/>
            <a:r>
              <a:rPr lang="en-US" dirty="0">
                <a:solidFill>
                  <a:schemeClr val="tx1"/>
                </a:solidFill>
              </a:rPr>
              <a:t>schema</a:t>
            </a:r>
          </a:p>
        </p:txBody>
      </p:sp>
      <p:cxnSp>
        <p:nvCxnSpPr>
          <p:cNvPr id="8" name="Straight Arrow Connector 7">
            <a:extLst>
              <a:ext uri="{FF2B5EF4-FFF2-40B4-BE49-F238E27FC236}">
                <a16:creationId xmlns:a16="http://schemas.microsoft.com/office/drawing/2014/main" id="{DC930900-E786-46AB-8FC1-3EB16A494B05}"/>
              </a:ext>
            </a:extLst>
          </p:cNvPr>
          <p:cNvCxnSpPr>
            <a:cxnSpLocks/>
            <a:stCxn id="5" idx="2"/>
            <a:endCxn id="6" idx="0"/>
          </p:cNvCxnSpPr>
          <p:nvPr/>
        </p:nvCxnSpPr>
        <p:spPr>
          <a:xfrm>
            <a:off x="5003509" y="2731874"/>
            <a:ext cx="0" cy="697126"/>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9" name="Straight Arrow Connector 8">
            <a:extLst>
              <a:ext uri="{FF2B5EF4-FFF2-40B4-BE49-F238E27FC236}">
                <a16:creationId xmlns:a16="http://schemas.microsoft.com/office/drawing/2014/main" id="{553CD829-D2FA-45AB-8FEC-8DB487248682}"/>
              </a:ext>
            </a:extLst>
          </p:cNvPr>
          <p:cNvCxnSpPr>
            <a:stCxn id="7" idx="3"/>
            <a:endCxn id="6" idx="1"/>
          </p:cNvCxnSpPr>
          <p:nvPr/>
        </p:nvCxnSpPr>
        <p:spPr>
          <a:xfrm>
            <a:off x="3711984" y="3719594"/>
            <a:ext cx="663843"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0" name="Rectangle 9">
            <a:extLst>
              <a:ext uri="{FF2B5EF4-FFF2-40B4-BE49-F238E27FC236}">
                <a16:creationId xmlns:a16="http://schemas.microsoft.com/office/drawing/2014/main" id="{645C1E0A-E23D-43B5-B6EF-3C3A7136837F}"/>
              </a:ext>
            </a:extLst>
          </p:cNvPr>
          <p:cNvSpPr/>
          <p:nvPr/>
        </p:nvSpPr>
        <p:spPr>
          <a:xfrm>
            <a:off x="4124600" y="4843114"/>
            <a:ext cx="1808044" cy="338554"/>
          </a:xfrm>
          <a:prstGeom prst="rect">
            <a:avLst/>
          </a:prstGeom>
          <a:ln>
            <a:solidFill>
              <a:schemeClr val="tx1"/>
            </a:solidFill>
          </a:ln>
        </p:spPr>
        <p:txBody>
          <a:bodyPr wrap="square">
            <a:spAutoFit/>
          </a:bodyPr>
          <a:lstStyle/>
          <a:p>
            <a:r>
              <a:rPr lang="pt-BR" sz="1600">
                <a:solidFill>
                  <a:srgbClr val="000096"/>
                </a:solidFill>
                <a:highlight>
                  <a:srgbClr val="FFFFFF"/>
                </a:highlight>
              </a:rPr>
              <a:t>&lt;isOn&gt;</a:t>
            </a:r>
            <a:r>
              <a:rPr lang="pt-BR" sz="1600">
                <a:solidFill>
                  <a:srgbClr val="000000"/>
                </a:solidFill>
                <a:highlight>
                  <a:srgbClr val="FFFFFF"/>
                </a:highlight>
              </a:rPr>
              <a:t>true</a:t>
            </a:r>
            <a:r>
              <a:rPr lang="pt-BR" sz="1600">
                <a:solidFill>
                  <a:srgbClr val="000096"/>
                </a:solidFill>
                <a:highlight>
                  <a:srgbClr val="FFFFFF"/>
                </a:highlight>
              </a:rPr>
              <a:t>&lt;/isOn&gt;</a:t>
            </a:r>
          </a:p>
        </p:txBody>
      </p:sp>
      <p:cxnSp>
        <p:nvCxnSpPr>
          <p:cNvPr id="11" name="Straight Arrow Connector 10">
            <a:extLst>
              <a:ext uri="{FF2B5EF4-FFF2-40B4-BE49-F238E27FC236}">
                <a16:creationId xmlns:a16="http://schemas.microsoft.com/office/drawing/2014/main" id="{0F2B139C-2559-4CAA-9A05-9E6817790D9D}"/>
              </a:ext>
            </a:extLst>
          </p:cNvPr>
          <p:cNvCxnSpPr>
            <a:cxnSpLocks/>
            <a:endCxn id="10" idx="0"/>
          </p:cNvCxnSpPr>
          <p:nvPr/>
        </p:nvCxnSpPr>
        <p:spPr>
          <a:xfrm>
            <a:off x="5003508" y="4010188"/>
            <a:ext cx="0" cy="832926"/>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28293148"/>
      </p:ext>
    </p:extLst>
  </p:cSld>
  <p:clrMapOvr>
    <a:masterClrMapping/>
  </p:clrMapOvr>
</p:sld>
</file>

<file path=ppt/slides/slide1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23D678-D50F-4FE5-A99C-A3F2A62756DE}"/>
              </a:ext>
            </a:extLst>
          </p:cNvPr>
          <p:cNvSpPr>
            <a:spLocks noGrp="1"/>
          </p:cNvSpPr>
          <p:nvPr>
            <p:ph type="title"/>
          </p:nvPr>
        </p:nvSpPr>
        <p:spPr/>
        <p:txBody>
          <a:bodyPr/>
          <a:lstStyle/>
          <a:p>
            <a:r>
              <a:rPr lang="en-US" dirty="0" err="1"/>
              <a:t>dfdl:textBooleanTrueRep</a:t>
            </a:r>
            <a:r>
              <a:rPr lang="en-US"/>
              <a:t> and dfdl:textBooleanFalseRep</a:t>
            </a:r>
          </a:p>
        </p:txBody>
      </p:sp>
      <p:sp>
        <p:nvSpPr>
          <p:cNvPr id="3" name="Content Placeholder 2">
            <a:extLst>
              <a:ext uri="{FF2B5EF4-FFF2-40B4-BE49-F238E27FC236}">
                <a16:creationId xmlns:a16="http://schemas.microsoft.com/office/drawing/2014/main" id="{3C775077-5410-441D-B98C-485B499D8BC8}"/>
              </a:ext>
            </a:extLst>
          </p:cNvPr>
          <p:cNvSpPr>
            <a:spLocks noGrp="1"/>
          </p:cNvSpPr>
          <p:nvPr>
            <p:ph idx="1"/>
          </p:nvPr>
        </p:nvSpPr>
        <p:spPr/>
        <p:txBody>
          <a:bodyPr/>
          <a:lstStyle/>
          <a:p>
            <a:pPr>
              <a:lnSpc>
                <a:spcPts val="3000"/>
              </a:lnSpc>
              <a:spcAft>
                <a:spcPts val="1200"/>
              </a:spcAft>
            </a:pPr>
            <a:r>
              <a:rPr lang="en-US"/>
              <a:t>dfdl:textBooleanTrueRep="1" means this: if the input is 1, then output an XML element containing the string </a:t>
            </a:r>
            <a:r>
              <a:rPr lang="en-US">
                <a:latin typeface="Courier New" panose="02070309020205020404" pitchFamily="49" charset="0"/>
                <a:cs typeface="Courier New" panose="02070309020205020404" pitchFamily="49" charset="0"/>
              </a:rPr>
              <a:t>true</a:t>
            </a:r>
            <a:r>
              <a:rPr lang="en-US"/>
              <a:t>.</a:t>
            </a:r>
          </a:p>
          <a:p>
            <a:pPr>
              <a:lnSpc>
                <a:spcPts val="3000"/>
              </a:lnSpc>
              <a:spcAft>
                <a:spcPts val="1200"/>
              </a:spcAft>
            </a:pPr>
            <a:r>
              <a:rPr lang="en-US"/>
              <a:t>dfdl:textBooleanFalseRep="0" means this: if the input is 0, then output an XML element containing the string </a:t>
            </a:r>
            <a:r>
              <a:rPr lang="en-US">
                <a:latin typeface="Courier New" panose="02070309020205020404" pitchFamily="49" charset="0"/>
                <a:cs typeface="Courier New" panose="02070309020205020404" pitchFamily="49" charset="0"/>
              </a:rPr>
              <a:t>false</a:t>
            </a:r>
            <a:r>
              <a:rPr lang="en-US"/>
              <a:t>.</a:t>
            </a:r>
          </a:p>
          <a:p>
            <a:endParaRPr lang="en-US"/>
          </a:p>
        </p:txBody>
      </p:sp>
      <p:sp>
        <p:nvSpPr>
          <p:cNvPr id="4" name="Footer Placeholder 3">
            <a:extLst>
              <a:ext uri="{FF2B5EF4-FFF2-40B4-BE49-F238E27FC236}">
                <a16:creationId xmlns:a16="http://schemas.microsoft.com/office/drawing/2014/main" id="{0CD2003D-A885-4F84-A017-5C36F8BED734}"/>
              </a:ext>
            </a:extLst>
          </p:cNvPr>
          <p:cNvSpPr>
            <a:spLocks noGrp="1"/>
          </p:cNvSpPr>
          <p:nvPr>
            <p:ph type="ftr" sz="quarter" idx="11"/>
          </p:nvPr>
        </p:nvSpPr>
        <p:spPr/>
        <p:txBody>
          <a:bodyPr/>
          <a:lstStyle/>
          <a:p>
            <a:r>
              <a:rPr lang="en-US" altLang="en-US">
                <a:solidFill>
                  <a:schemeClr val="tx1">
                    <a:lumMod val="50000"/>
                    <a:lumOff val="50000"/>
                  </a:schemeClr>
                </a:solidFill>
                <a:latin typeface="Arial" pitchFamily="34" charset="0"/>
                <a:cs typeface="Arial" pitchFamily="34" charset="0"/>
              </a:rPr>
              <a:t>© 2019 The MITRE Corporation. All rights reserved.</a:t>
            </a:r>
            <a:endParaRPr lang="en-US">
              <a:solidFill>
                <a:schemeClr val="tx1">
                  <a:lumMod val="50000"/>
                  <a:lumOff val="50000"/>
                </a:schemeClr>
              </a:solidFill>
              <a:latin typeface="Arial" pitchFamily="34" charset="0"/>
              <a:cs typeface="Arial" pitchFamily="34" charset="0"/>
            </a:endParaRPr>
          </a:p>
        </p:txBody>
      </p:sp>
    </p:spTree>
    <p:extLst>
      <p:ext uri="{BB962C8B-B14F-4D97-AF65-F5344CB8AC3E}">
        <p14:creationId xmlns:p14="http://schemas.microsoft.com/office/powerpoint/2010/main" val="1003310162"/>
      </p:ext>
    </p:extLst>
  </p:cSld>
  <p:clrMapOvr>
    <a:masterClrMapping/>
  </p:clrMapOvr>
</p:sld>
</file>

<file path=ppt/slides/slide1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6B0C2AC9-E469-48FA-8ED9-D7AA4492AE2D}"/>
              </a:ext>
            </a:extLst>
          </p:cNvPr>
          <p:cNvSpPr>
            <a:spLocks noGrp="1"/>
          </p:cNvSpPr>
          <p:nvPr>
            <p:ph type="ftr" sz="quarter" idx="11"/>
          </p:nvPr>
        </p:nvSpPr>
        <p:spPr/>
        <p:txBody>
          <a:bodyPr/>
          <a:lstStyle/>
          <a:p>
            <a:r>
              <a:rPr lang="en-US" altLang="en-US">
                <a:solidFill>
                  <a:schemeClr val="tx1">
                    <a:lumMod val="50000"/>
                    <a:lumOff val="50000"/>
                  </a:schemeClr>
                </a:solidFill>
                <a:latin typeface="Arial" pitchFamily="34" charset="0"/>
                <a:cs typeface="Arial" pitchFamily="34" charset="0"/>
              </a:rPr>
              <a:t>© 2019 The MITRE Corporation. All rights reserved.</a:t>
            </a:r>
            <a:endParaRPr lang="en-US">
              <a:solidFill>
                <a:schemeClr val="tx1">
                  <a:lumMod val="50000"/>
                  <a:lumOff val="50000"/>
                </a:schemeClr>
              </a:solidFill>
              <a:latin typeface="Arial" pitchFamily="34" charset="0"/>
              <a:cs typeface="Arial" pitchFamily="34" charset="0"/>
            </a:endParaRPr>
          </a:p>
        </p:txBody>
      </p:sp>
      <p:sp>
        <p:nvSpPr>
          <p:cNvPr id="5" name="Rectangle 4">
            <a:extLst>
              <a:ext uri="{FF2B5EF4-FFF2-40B4-BE49-F238E27FC236}">
                <a16:creationId xmlns:a16="http://schemas.microsoft.com/office/drawing/2014/main" id="{3AACB354-6E56-4858-9260-42927FFC8202}"/>
              </a:ext>
            </a:extLst>
          </p:cNvPr>
          <p:cNvSpPr/>
          <p:nvPr/>
        </p:nvSpPr>
        <p:spPr>
          <a:xfrm>
            <a:off x="8330057" y="647653"/>
            <a:ext cx="332748" cy="338554"/>
          </a:xfrm>
          <a:prstGeom prst="rect">
            <a:avLst/>
          </a:prstGeom>
          <a:ln>
            <a:solidFill>
              <a:schemeClr val="tx1"/>
            </a:solidFill>
          </a:ln>
        </p:spPr>
        <p:txBody>
          <a:bodyPr wrap="square">
            <a:spAutoFit/>
          </a:bodyPr>
          <a:lstStyle/>
          <a:p>
            <a:r>
              <a:rPr lang="en-US" sz="1600">
                <a:solidFill>
                  <a:srgbClr val="000000"/>
                </a:solidFill>
                <a:highlight>
                  <a:srgbClr val="FFFFFF"/>
                </a:highlight>
              </a:rPr>
              <a:t>1</a:t>
            </a:r>
          </a:p>
        </p:txBody>
      </p:sp>
      <p:sp>
        <p:nvSpPr>
          <p:cNvPr id="6" name="Rectangle 5">
            <a:extLst>
              <a:ext uri="{FF2B5EF4-FFF2-40B4-BE49-F238E27FC236}">
                <a16:creationId xmlns:a16="http://schemas.microsoft.com/office/drawing/2014/main" id="{8DBD3039-BB33-465A-8D45-733C779634B0}"/>
              </a:ext>
            </a:extLst>
          </p:cNvPr>
          <p:cNvSpPr/>
          <p:nvPr/>
        </p:nvSpPr>
        <p:spPr>
          <a:xfrm>
            <a:off x="7868749" y="2481349"/>
            <a:ext cx="1255363" cy="58118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Daffodil</a:t>
            </a:r>
          </a:p>
        </p:txBody>
      </p:sp>
      <p:cxnSp>
        <p:nvCxnSpPr>
          <p:cNvPr id="8" name="Straight Arrow Connector 7">
            <a:extLst>
              <a:ext uri="{FF2B5EF4-FFF2-40B4-BE49-F238E27FC236}">
                <a16:creationId xmlns:a16="http://schemas.microsoft.com/office/drawing/2014/main" id="{B3FFA8A4-ECA4-472D-BEE0-632D7A68FEA9}"/>
              </a:ext>
            </a:extLst>
          </p:cNvPr>
          <p:cNvCxnSpPr>
            <a:cxnSpLocks/>
            <a:stCxn id="5" idx="2"/>
            <a:endCxn id="6" idx="0"/>
          </p:cNvCxnSpPr>
          <p:nvPr/>
        </p:nvCxnSpPr>
        <p:spPr>
          <a:xfrm>
            <a:off x="8496431" y="986207"/>
            <a:ext cx="0" cy="1495142"/>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9" name="Straight Arrow Connector 8">
            <a:extLst>
              <a:ext uri="{FF2B5EF4-FFF2-40B4-BE49-F238E27FC236}">
                <a16:creationId xmlns:a16="http://schemas.microsoft.com/office/drawing/2014/main" id="{715D72FF-2AB1-4C9A-9D45-E86D4F6572A4}"/>
              </a:ext>
            </a:extLst>
          </p:cNvPr>
          <p:cNvCxnSpPr>
            <a:cxnSpLocks/>
            <a:endCxn id="6" idx="1"/>
          </p:cNvCxnSpPr>
          <p:nvPr/>
        </p:nvCxnSpPr>
        <p:spPr>
          <a:xfrm>
            <a:off x="7204906" y="2771943"/>
            <a:ext cx="663843"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0" name="Rectangle 9">
            <a:extLst>
              <a:ext uri="{FF2B5EF4-FFF2-40B4-BE49-F238E27FC236}">
                <a16:creationId xmlns:a16="http://schemas.microsoft.com/office/drawing/2014/main" id="{42358A62-C634-43C3-BC50-CE4CF43DBC2C}"/>
              </a:ext>
            </a:extLst>
          </p:cNvPr>
          <p:cNvSpPr/>
          <p:nvPr/>
        </p:nvSpPr>
        <p:spPr>
          <a:xfrm>
            <a:off x="7477176" y="4844583"/>
            <a:ext cx="2038507" cy="830997"/>
          </a:xfrm>
          <a:prstGeom prst="rect">
            <a:avLst/>
          </a:prstGeom>
          <a:ln>
            <a:solidFill>
              <a:schemeClr val="tx1"/>
            </a:solidFill>
          </a:ln>
        </p:spPr>
        <p:txBody>
          <a:bodyPr wrap="square">
            <a:spAutoFit/>
          </a:bodyPr>
          <a:lstStyle/>
          <a:p>
            <a:r>
              <a:rPr lang="en-US" sz="1600">
                <a:solidFill>
                  <a:srgbClr val="000096"/>
                </a:solidFill>
                <a:highlight>
                  <a:srgbClr val="FFFFFF"/>
                </a:highlight>
              </a:rPr>
              <a:t>&lt;input&gt;</a:t>
            </a:r>
            <a:br>
              <a:rPr lang="en-US" sz="1600">
                <a:solidFill>
                  <a:srgbClr val="000000"/>
                </a:solidFill>
                <a:highlight>
                  <a:srgbClr val="FFFFFF"/>
                </a:highlight>
              </a:rPr>
            </a:br>
            <a:r>
              <a:rPr lang="en-US" sz="1600">
                <a:solidFill>
                  <a:srgbClr val="000000"/>
                </a:solidFill>
                <a:highlight>
                  <a:srgbClr val="FFFFFF"/>
                </a:highlight>
              </a:rPr>
              <a:t>     </a:t>
            </a:r>
            <a:r>
              <a:rPr lang="en-US" sz="1600">
                <a:solidFill>
                  <a:srgbClr val="000096"/>
                </a:solidFill>
                <a:highlight>
                  <a:srgbClr val="FFFFFF"/>
                </a:highlight>
              </a:rPr>
              <a:t>&lt;isOn&gt;</a:t>
            </a:r>
            <a:r>
              <a:rPr lang="en-US" sz="1600">
                <a:solidFill>
                  <a:srgbClr val="000000"/>
                </a:solidFill>
                <a:highlight>
                  <a:srgbClr val="FFFFFF"/>
                </a:highlight>
              </a:rPr>
              <a:t>true</a:t>
            </a:r>
            <a:r>
              <a:rPr lang="en-US" sz="1600">
                <a:solidFill>
                  <a:srgbClr val="000096"/>
                </a:solidFill>
                <a:highlight>
                  <a:srgbClr val="FFFFFF"/>
                </a:highlight>
              </a:rPr>
              <a:t>&lt;/isOn&gt;</a:t>
            </a:r>
            <a:br>
              <a:rPr lang="en-US" sz="1600">
                <a:solidFill>
                  <a:srgbClr val="000000"/>
                </a:solidFill>
                <a:highlight>
                  <a:srgbClr val="FFFFFF"/>
                </a:highlight>
              </a:rPr>
            </a:br>
            <a:r>
              <a:rPr lang="en-US" sz="1600">
                <a:solidFill>
                  <a:srgbClr val="000096"/>
                </a:solidFill>
                <a:highlight>
                  <a:srgbClr val="FFFFFF"/>
                </a:highlight>
              </a:rPr>
              <a:t>&lt;/input&gt;</a:t>
            </a:r>
          </a:p>
        </p:txBody>
      </p:sp>
      <p:cxnSp>
        <p:nvCxnSpPr>
          <p:cNvPr id="11" name="Straight Arrow Connector 10">
            <a:extLst>
              <a:ext uri="{FF2B5EF4-FFF2-40B4-BE49-F238E27FC236}">
                <a16:creationId xmlns:a16="http://schemas.microsoft.com/office/drawing/2014/main" id="{88812655-70A9-499C-B7EB-1218730A9798}"/>
              </a:ext>
            </a:extLst>
          </p:cNvPr>
          <p:cNvCxnSpPr>
            <a:cxnSpLocks/>
            <a:stCxn id="6" idx="2"/>
            <a:endCxn id="10" idx="0"/>
          </p:cNvCxnSpPr>
          <p:nvPr/>
        </p:nvCxnSpPr>
        <p:spPr>
          <a:xfrm flipH="1">
            <a:off x="8496430" y="3062537"/>
            <a:ext cx="1" cy="1782046"/>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2" name="Rectangle 11">
            <a:extLst>
              <a:ext uri="{FF2B5EF4-FFF2-40B4-BE49-F238E27FC236}">
                <a16:creationId xmlns:a16="http://schemas.microsoft.com/office/drawing/2014/main" id="{3528D0B5-2D20-4D94-95EF-87D5ADBA2F44}"/>
              </a:ext>
            </a:extLst>
          </p:cNvPr>
          <p:cNvSpPr/>
          <p:nvPr/>
        </p:nvSpPr>
        <p:spPr>
          <a:xfrm>
            <a:off x="1081961" y="1202282"/>
            <a:ext cx="6096000" cy="3139321"/>
          </a:xfrm>
          <a:prstGeom prst="rect">
            <a:avLst/>
          </a:prstGeom>
          <a:ln>
            <a:solidFill>
              <a:schemeClr val="tx1"/>
            </a:solidFill>
          </a:ln>
        </p:spPr>
        <p:txBody>
          <a:bodyPr>
            <a:spAutoFit/>
          </a:bodyPr>
          <a:lstStyle/>
          <a:p>
            <a:r>
              <a:rPr lang="en-US">
                <a:solidFill>
                  <a:srgbClr val="003296"/>
                </a:solidFill>
                <a:highlight>
                  <a:srgbClr val="FFFFFF"/>
                </a:highlight>
              </a:rPr>
              <a:t>&lt;xs:element</a:t>
            </a:r>
            <a:r>
              <a:rPr lang="en-US">
                <a:solidFill>
                  <a:srgbClr val="F5844C"/>
                </a:solidFill>
                <a:highlight>
                  <a:srgbClr val="FFFFFF"/>
                </a:highlight>
              </a:rPr>
              <a:t> name</a:t>
            </a:r>
            <a:r>
              <a:rPr lang="en-US">
                <a:solidFill>
                  <a:srgbClr val="FF8040"/>
                </a:solidFill>
                <a:highlight>
                  <a:srgbClr val="FFFFFF"/>
                </a:highlight>
              </a:rPr>
              <a:t>=</a:t>
            </a:r>
            <a:r>
              <a:rPr lang="en-US">
                <a:solidFill>
                  <a:srgbClr val="993300"/>
                </a:solidFill>
                <a:highlight>
                  <a:srgbClr val="FFFFFF"/>
                </a:highlight>
              </a:rPr>
              <a:t>"input"</a:t>
            </a:r>
            <a:r>
              <a:rPr lang="en-US">
                <a:solidFill>
                  <a:srgbClr val="000096"/>
                </a:solidFill>
                <a:highlight>
                  <a:srgbClr val="FFFFFF"/>
                </a:highlight>
              </a:rPr>
              <a:t>&gt;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&lt;xs:complexType&gt;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&lt;xs:sequence&gt;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&lt;xs:element</a:t>
            </a:r>
            <a:r>
              <a:rPr lang="en-US">
                <a:solidFill>
                  <a:srgbClr val="F5844C"/>
                </a:solidFill>
                <a:highlight>
                  <a:srgbClr val="FFFFFF"/>
                </a:highlight>
              </a:rPr>
              <a:t> name</a:t>
            </a:r>
            <a:r>
              <a:rPr lang="en-US">
                <a:solidFill>
                  <a:srgbClr val="FF8040"/>
                </a:solidFill>
                <a:highlight>
                  <a:srgbClr val="FFFFFF"/>
                </a:highlight>
              </a:rPr>
              <a:t>=</a:t>
            </a:r>
            <a:r>
              <a:rPr lang="en-US">
                <a:solidFill>
                  <a:srgbClr val="993300"/>
                </a:solidFill>
                <a:highlight>
                  <a:srgbClr val="FFFFFF"/>
                </a:highlight>
              </a:rPr>
              <a:t>"isOn"</a:t>
            </a:r>
            <a:r>
              <a:rPr lang="en-US">
                <a:solidFill>
                  <a:srgbClr val="F5844C"/>
                </a:solidFill>
                <a:highlight>
                  <a:srgbClr val="FFFFFF"/>
                </a:highlight>
              </a:rPr>
              <a:t> type</a:t>
            </a:r>
            <a:r>
              <a:rPr lang="en-US">
                <a:solidFill>
                  <a:srgbClr val="FF8040"/>
                </a:solidFill>
                <a:highlight>
                  <a:srgbClr val="FFFFFF"/>
                </a:highlight>
              </a:rPr>
              <a:t>=</a:t>
            </a:r>
            <a:r>
              <a:rPr lang="en-US">
                <a:solidFill>
                  <a:srgbClr val="993300"/>
                </a:solidFill>
                <a:highlight>
                  <a:srgbClr val="FFFFFF"/>
                </a:highlight>
              </a:rPr>
              <a:t>"xs:boolean"</a:t>
            </a:r>
            <a:r>
              <a:rPr lang="en-US">
                <a:solidFill>
                  <a:srgbClr val="F5844C"/>
                </a:solidFill>
                <a:highlight>
                  <a:srgbClr val="FFFFFF"/>
                </a:highlight>
              </a:rPr>
              <a:t> </a:t>
            </a:r>
            <a:br>
              <a:rPr lang="en-US">
                <a:solidFill>
                  <a:srgbClr val="F5844C"/>
                </a:solidFill>
                <a:highlight>
                  <a:srgbClr val="FFFFFF"/>
                </a:highlight>
              </a:rPr>
            </a:br>
            <a:r>
              <a:rPr lang="en-US">
                <a:solidFill>
                  <a:srgbClr val="F5844C"/>
                </a:solidFill>
                <a:highlight>
                  <a:srgbClr val="FFFFFF"/>
                </a:highlight>
              </a:rPr>
              <a:t> 		dfdl:lengthKind</a:t>
            </a:r>
            <a:r>
              <a:rPr lang="en-US">
                <a:solidFill>
                  <a:srgbClr val="FF8040"/>
                </a:solidFill>
                <a:highlight>
                  <a:srgbClr val="FFFFFF"/>
                </a:highlight>
              </a:rPr>
              <a:t>=</a:t>
            </a:r>
            <a:r>
              <a:rPr lang="en-US">
                <a:solidFill>
                  <a:srgbClr val="993300"/>
                </a:solidFill>
                <a:highlight>
                  <a:srgbClr val="FFFFFF"/>
                </a:highlight>
              </a:rPr>
              <a:t>"explicit"</a:t>
            </a:r>
            <a:r>
              <a:rPr lang="en-US">
                <a:solidFill>
                  <a:srgbClr val="F5844C"/>
                </a:solidFill>
                <a:highlight>
                  <a:srgbClr val="FFFFFF"/>
                </a:highlight>
              </a:rPr>
              <a:t> dfdl:length</a:t>
            </a:r>
            <a:r>
              <a:rPr lang="en-US">
                <a:solidFill>
                  <a:srgbClr val="FF8040"/>
                </a:solidFill>
                <a:highlight>
                  <a:srgbClr val="FFFFFF"/>
                </a:highlight>
              </a:rPr>
              <a:t>=</a:t>
            </a:r>
            <a:r>
              <a:rPr lang="en-US">
                <a:solidFill>
                  <a:srgbClr val="993300"/>
                </a:solidFill>
                <a:highlight>
                  <a:srgbClr val="FFFFFF"/>
                </a:highlight>
              </a:rPr>
              <a:t>"1"</a:t>
            </a:r>
            <a:r>
              <a:rPr lang="en-US">
                <a:solidFill>
                  <a:srgbClr val="F5844C"/>
                </a:solidFill>
                <a:highlight>
                  <a:srgbClr val="FFFFFF"/>
                </a:highlight>
              </a:rPr>
              <a:t> </a:t>
            </a:r>
            <a:br>
              <a:rPr lang="en-US">
                <a:solidFill>
                  <a:srgbClr val="F5844C"/>
                </a:solidFill>
                <a:highlight>
                  <a:srgbClr val="FFFFFF"/>
                </a:highlight>
              </a:rPr>
            </a:br>
            <a:r>
              <a:rPr lang="en-US">
                <a:solidFill>
                  <a:srgbClr val="F5844C"/>
                </a:solidFill>
                <a:highlight>
                  <a:srgbClr val="FFFFFF"/>
                </a:highlight>
              </a:rPr>
              <a:t> 		dfdl:lengthUnits</a:t>
            </a:r>
            <a:r>
              <a:rPr lang="en-US">
                <a:solidFill>
                  <a:srgbClr val="FF8040"/>
                </a:solidFill>
                <a:highlight>
                  <a:srgbClr val="FFFFFF"/>
                </a:highlight>
              </a:rPr>
              <a:t>=</a:t>
            </a:r>
            <a:r>
              <a:rPr lang="en-US">
                <a:solidFill>
                  <a:srgbClr val="993300"/>
                </a:solidFill>
                <a:highlight>
                  <a:srgbClr val="FFFFFF"/>
                </a:highlight>
              </a:rPr>
              <a:t>"characters"</a:t>
            </a:r>
            <a:br>
              <a:rPr lang="en-US">
                <a:solidFill>
                  <a:srgbClr val="000000"/>
                </a:solidFill>
                <a:highlight>
                  <a:srgbClr val="FFFFFF"/>
                </a:highlight>
              </a:rPr>
            </a:br>
            <a:r>
              <a:rPr lang="en-US">
                <a:solidFill>
                  <a:srgbClr val="F5844C"/>
                </a:solidFill>
                <a:highlight>
                  <a:srgbClr val="FFFFFF"/>
                </a:highlight>
              </a:rPr>
              <a:t>                        	</a:t>
            </a:r>
            <a:r>
              <a:rPr lang="en-US">
                <a:solidFill>
                  <a:srgbClr val="F5844C"/>
                </a:solidFill>
                <a:highlight>
                  <a:srgbClr val="FFFF00"/>
                </a:highlight>
              </a:rPr>
              <a:t>dfdl:textBooleanTrueRep</a:t>
            </a:r>
            <a:r>
              <a:rPr lang="en-US">
                <a:solidFill>
                  <a:srgbClr val="FF8040"/>
                </a:solidFill>
                <a:highlight>
                  <a:srgbClr val="FFFF00"/>
                </a:highlight>
              </a:rPr>
              <a:t>=</a:t>
            </a:r>
            <a:r>
              <a:rPr lang="en-US">
                <a:solidFill>
                  <a:srgbClr val="993300"/>
                </a:solidFill>
                <a:highlight>
                  <a:srgbClr val="FFFF00"/>
                </a:highlight>
              </a:rPr>
              <a:t>"1"</a:t>
            </a:r>
            <a:br>
              <a:rPr lang="en-US">
                <a:solidFill>
                  <a:srgbClr val="000000"/>
                </a:solidFill>
                <a:highlight>
                  <a:srgbClr val="FFFFFF"/>
                </a:highlight>
              </a:rPr>
            </a:br>
            <a:r>
              <a:rPr lang="en-US">
                <a:solidFill>
                  <a:srgbClr val="F5844C"/>
                </a:solidFill>
                <a:highlight>
                  <a:srgbClr val="FFFFFF"/>
                </a:highlight>
              </a:rPr>
              <a:t>                        	</a:t>
            </a:r>
            <a:r>
              <a:rPr lang="en-US">
                <a:solidFill>
                  <a:srgbClr val="F5844C"/>
                </a:solidFill>
                <a:highlight>
                  <a:srgbClr val="FFFF00"/>
                </a:highlight>
              </a:rPr>
              <a:t>dfdl:textBooleanFalseRep</a:t>
            </a:r>
            <a:r>
              <a:rPr lang="en-US">
                <a:solidFill>
                  <a:srgbClr val="FF8040"/>
                </a:solidFill>
                <a:highlight>
                  <a:srgbClr val="FFFF00"/>
                </a:highlight>
              </a:rPr>
              <a:t>=</a:t>
            </a:r>
            <a:r>
              <a:rPr lang="en-US">
                <a:solidFill>
                  <a:srgbClr val="993300"/>
                </a:solidFill>
                <a:highlight>
                  <a:srgbClr val="FFFF00"/>
                </a:highlight>
              </a:rPr>
              <a:t>"0"</a:t>
            </a:r>
            <a:r>
              <a:rPr lang="en-US">
                <a:solidFill>
                  <a:srgbClr val="F5844C"/>
                </a:solidFill>
                <a:highlight>
                  <a:srgbClr val="FFFFFF"/>
                </a:highlight>
              </a:rPr>
              <a:t> </a:t>
            </a:r>
            <a:r>
              <a:rPr lang="en-US">
                <a:solidFill>
                  <a:srgbClr val="000096"/>
                </a:solidFill>
                <a:highlight>
                  <a:srgbClr val="FFFFFF"/>
                </a:highlight>
              </a:rPr>
              <a:t>/&gt;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&lt;/xs:sequence&gt;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&lt;/xs:complexType&gt;</a:t>
            </a:r>
            <a:br>
              <a:rPr lang="en-US">
                <a:solidFill>
                  <a:srgbClr val="000000"/>
                </a:solidFill>
                <a:highlight>
                  <a:srgbClr val="FFFFFF"/>
                </a:highlight>
              </a:rPr>
            </a:br>
            <a:r>
              <a:rPr lang="en-US">
                <a:solidFill>
                  <a:srgbClr val="003296"/>
                </a:solidFill>
                <a:highlight>
                  <a:srgbClr val="FFFFFF"/>
                </a:highlight>
              </a:rPr>
              <a:t>&lt;/xs:element&gt;</a:t>
            </a:r>
          </a:p>
        </p:txBody>
      </p:sp>
    </p:spTree>
    <p:extLst>
      <p:ext uri="{BB962C8B-B14F-4D97-AF65-F5344CB8AC3E}">
        <p14:creationId xmlns:p14="http://schemas.microsoft.com/office/powerpoint/2010/main" val="4107915014"/>
      </p:ext>
    </p:extLst>
  </p:cSld>
  <p:clrMapOvr>
    <a:masterClrMapping/>
  </p:clrMapOvr>
</p:sld>
</file>

<file path=ppt/slides/slide1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2743CDD-BD2C-48F2-A5D0-30FE35B20B09}"/>
              </a:ext>
            </a:extLst>
          </p:cNvPr>
          <p:cNvSpPr>
            <a:spLocks noGrp="1"/>
          </p:cNvSpPr>
          <p:nvPr>
            <p:ph type="title"/>
          </p:nvPr>
        </p:nvSpPr>
        <p:spPr/>
        <p:txBody>
          <a:bodyPr/>
          <a:lstStyle/>
          <a:p>
            <a:r>
              <a:rPr lang="en-US"/>
              <a:t>true doesn’t have to be 1, false doesn’t have to be 0</a:t>
            </a:r>
          </a:p>
        </p:txBody>
      </p:sp>
      <p:sp>
        <p:nvSpPr>
          <p:cNvPr id="4" name="Content Placeholder 3">
            <a:extLst>
              <a:ext uri="{FF2B5EF4-FFF2-40B4-BE49-F238E27FC236}">
                <a16:creationId xmlns:a16="http://schemas.microsoft.com/office/drawing/2014/main" id="{7F18D207-A1C9-433C-B75F-A222B745E826}"/>
              </a:ext>
            </a:extLst>
          </p:cNvPr>
          <p:cNvSpPr>
            <a:spLocks noGrp="1"/>
          </p:cNvSpPr>
          <p:nvPr>
            <p:ph idx="1"/>
          </p:nvPr>
        </p:nvSpPr>
        <p:spPr>
          <a:xfrm>
            <a:off x="616449" y="1371601"/>
            <a:ext cx="11236720" cy="1421475"/>
          </a:xfrm>
        </p:spPr>
        <p:txBody>
          <a:bodyPr/>
          <a:lstStyle/>
          <a:p>
            <a:r>
              <a:rPr lang="en-US"/>
              <a:t>You can reverse it: true is represented by 0 and false is represented by 1.</a:t>
            </a:r>
          </a:p>
          <a:p>
            <a:r>
              <a:rPr lang="en-US"/>
              <a:t>In fact, you can specify that true is represented by 53 and false is represented by 101 or any other number.</a:t>
            </a:r>
          </a:p>
        </p:txBody>
      </p:sp>
      <p:sp>
        <p:nvSpPr>
          <p:cNvPr id="2" name="Footer Placeholder 1">
            <a:extLst>
              <a:ext uri="{FF2B5EF4-FFF2-40B4-BE49-F238E27FC236}">
                <a16:creationId xmlns:a16="http://schemas.microsoft.com/office/drawing/2014/main" id="{B2932B98-05E9-4498-8963-B444DC6C9FA6}"/>
              </a:ext>
            </a:extLst>
          </p:cNvPr>
          <p:cNvSpPr>
            <a:spLocks noGrp="1"/>
          </p:cNvSpPr>
          <p:nvPr>
            <p:ph type="ftr" sz="quarter" idx="11"/>
          </p:nvPr>
        </p:nvSpPr>
        <p:spPr/>
        <p:txBody>
          <a:bodyPr/>
          <a:lstStyle/>
          <a:p>
            <a:r>
              <a:rPr lang="en-US" altLang="en-US">
                <a:solidFill>
                  <a:schemeClr val="tx1">
                    <a:lumMod val="50000"/>
                    <a:lumOff val="50000"/>
                  </a:schemeClr>
                </a:solidFill>
                <a:latin typeface="Arial" pitchFamily="34" charset="0"/>
                <a:cs typeface="Arial" pitchFamily="34" charset="0"/>
              </a:rPr>
              <a:t>© 2019 The MITRE Corporation. All rights reserved.</a:t>
            </a:r>
            <a:endParaRPr lang="en-US">
              <a:solidFill>
                <a:schemeClr val="tx1">
                  <a:lumMod val="50000"/>
                  <a:lumOff val="50000"/>
                </a:schemeClr>
              </a:solidFill>
              <a:latin typeface="Arial" pitchFamily="34" charset="0"/>
              <a:cs typeface="Arial" pitchFamily="34" charset="0"/>
            </a:endParaRPr>
          </a:p>
        </p:txBody>
      </p:sp>
      <p:sp>
        <p:nvSpPr>
          <p:cNvPr id="5" name="Rectangle 4">
            <a:extLst>
              <a:ext uri="{FF2B5EF4-FFF2-40B4-BE49-F238E27FC236}">
                <a16:creationId xmlns:a16="http://schemas.microsoft.com/office/drawing/2014/main" id="{C6448411-2500-44CE-8357-201AA4CB6C2E}"/>
              </a:ext>
            </a:extLst>
          </p:cNvPr>
          <p:cNvSpPr/>
          <p:nvPr/>
        </p:nvSpPr>
        <p:spPr>
          <a:xfrm>
            <a:off x="8213681" y="2858443"/>
            <a:ext cx="448182" cy="338554"/>
          </a:xfrm>
          <a:prstGeom prst="rect">
            <a:avLst/>
          </a:prstGeom>
          <a:ln>
            <a:solidFill>
              <a:schemeClr val="tx1"/>
            </a:solidFill>
          </a:ln>
        </p:spPr>
        <p:txBody>
          <a:bodyPr wrap="square">
            <a:spAutoFit/>
          </a:bodyPr>
          <a:lstStyle/>
          <a:p>
            <a:r>
              <a:rPr lang="en-US" sz="1600">
                <a:solidFill>
                  <a:srgbClr val="000000"/>
                </a:solidFill>
                <a:highlight>
                  <a:srgbClr val="FFFFFF"/>
                </a:highlight>
              </a:rPr>
              <a:t>53</a:t>
            </a:r>
          </a:p>
        </p:txBody>
      </p:sp>
      <p:sp>
        <p:nvSpPr>
          <p:cNvPr id="6" name="Rectangle 5">
            <a:extLst>
              <a:ext uri="{FF2B5EF4-FFF2-40B4-BE49-F238E27FC236}">
                <a16:creationId xmlns:a16="http://schemas.microsoft.com/office/drawing/2014/main" id="{D151A34C-B94D-4594-B250-E42FD3C3EE52}"/>
              </a:ext>
            </a:extLst>
          </p:cNvPr>
          <p:cNvSpPr/>
          <p:nvPr/>
        </p:nvSpPr>
        <p:spPr>
          <a:xfrm>
            <a:off x="7802248" y="3977249"/>
            <a:ext cx="1255363" cy="58118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Daffodil</a:t>
            </a:r>
          </a:p>
        </p:txBody>
      </p:sp>
      <p:cxnSp>
        <p:nvCxnSpPr>
          <p:cNvPr id="7" name="Straight Arrow Connector 6">
            <a:extLst>
              <a:ext uri="{FF2B5EF4-FFF2-40B4-BE49-F238E27FC236}">
                <a16:creationId xmlns:a16="http://schemas.microsoft.com/office/drawing/2014/main" id="{EC795442-FEFB-494D-9BB4-3EABC897079F}"/>
              </a:ext>
            </a:extLst>
          </p:cNvPr>
          <p:cNvCxnSpPr>
            <a:cxnSpLocks/>
            <a:stCxn id="5" idx="2"/>
            <a:endCxn id="6" idx="0"/>
          </p:cNvCxnSpPr>
          <p:nvPr/>
        </p:nvCxnSpPr>
        <p:spPr>
          <a:xfrm flipH="1">
            <a:off x="8429930" y="3196997"/>
            <a:ext cx="0" cy="780252"/>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8" name="Straight Arrow Connector 7">
            <a:extLst>
              <a:ext uri="{FF2B5EF4-FFF2-40B4-BE49-F238E27FC236}">
                <a16:creationId xmlns:a16="http://schemas.microsoft.com/office/drawing/2014/main" id="{29B42B19-5995-4C0F-8D23-B84C1997E158}"/>
              </a:ext>
            </a:extLst>
          </p:cNvPr>
          <p:cNvCxnSpPr>
            <a:cxnSpLocks/>
            <a:endCxn id="6" idx="1"/>
          </p:cNvCxnSpPr>
          <p:nvPr/>
        </p:nvCxnSpPr>
        <p:spPr>
          <a:xfrm>
            <a:off x="7138405" y="4267843"/>
            <a:ext cx="663843"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9" name="Rectangle 8">
            <a:extLst>
              <a:ext uri="{FF2B5EF4-FFF2-40B4-BE49-F238E27FC236}">
                <a16:creationId xmlns:a16="http://schemas.microsoft.com/office/drawing/2014/main" id="{2A805D43-4B48-406E-A8D2-64D6C88C82A7}"/>
              </a:ext>
            </a:extLst>
          </p:cNvPr>
          <p:cNvSpPr/>
          <p:nvPr/>
        </p:nvSpPr>
        <p:spPr>
          <a:xfrm>
            <a:off x="7410675" y="5758596"/>
            <a:ext cx="2038507" cy="830997"/>
          </a:xfrm>
          <a:prstGeom prst="rect">
            <a:avLst/>
          </a:prstGeom>
          <a:ln>
            <a:solidFill>
              <a:schemeClr val="tx1"/>
            </a:solidFill>
          </a:ln>
        </p:spPr>
        <p:txBody>
          <a:bodyPr wrap="square">
            <a:spAutoFit/>
          </a:bodyPr>
          <a:lstStyle/>
          <a:p>
            <a:r>
              <a:rPr lang="en-US" sz="1600">
                <a:solidFill>
                  <a:srgbClr val="000096"/>
                </a:solidFill>
                <a:highlight>
                  <a:srgbClr val="FFFFFF"/>
                </a:highlight>
              </a:rPr>
              <a:t>&lt;input&gt;</a:t>
            </a:r>
            <a:br>
              <a:rPr lang="en-US" sz="1600">
                <a:solidFill>
                  <a:srgbClr val="000000"/>
                </a:solidFill>
                <a:highlight>
                  <a:srgbClr val="FFFFFF"/>
                </a:highlight>
              </a:rPr>
            </a:br>
            <a:r>
              <a:rPr lang="en-US" sz="1600">
                <a:solidFill>
                  <a:srgbClr val="000000"/>
                </a:solidFill>
                <a:highlight>
                  <a:srgbClr val="FFFFFF"/>
                </a:highlight>
              </a:rPr>
              <a:t>     </a:t>
            </a:r>
            <a:r>
              <a:rPr lang="en-US" sz="1600">
                <a:solidFill>
                  <a:srgbClr val="000096"/>
                </a:solidFill>
                <a:highlight>
                  <a:srgbClr val="FFFFFF"/>
                </a:highlight>
              </a:rPr>
              <a:t>&lt;isOn&gt;</a:t>
            </a:r>
            <a:r>
              <a:rPr lang="en-US" sz="1600">
                <a:solidFill>
                  <a:srgbClr val="000000"/>
                </a:solidFill>
                <a:highlight>
                  <a:srgbClr val="FFFFFF"/>
                </a:highlight>
              </a:rPr>
              <a:t>true</a:t>
            </a:r>
            <a:r>
              <a:rPr lang="en-US" sz="1600">
                <a:solidFill>
                  <a:srgbClr val="000096"/>
                </a:solidFill>
                <a:highlight>
                  <a:srgbClr val="FFFFFF"/>
                </a:highlight>
              </a:rPr>
              <a:t>&lt;/isOn&gt;</a:t>
            </a:r>
            <a:br>
              <a:rPr lang="en-US" sz="1600">
                <a:solidFill>
                  <a:srgbClr val="000000"/>
                </a:solidFill>
                <a:highlight>
                  <a:srgbClr val="FFFFFF"/>
                </a:highlight>
              </a:rPr>
            </a:br>
            <a:r>
              <a:rPr lang="en-US" sz="1600">
                <a:solidFill>
                  <a:srgbClr val="000096"/>
                </a:solidFill>
                <a:highlight>
                  <a:srgbClr val="FFFFFF"/>
                </a:highlight>
              </a:rPr>
              <a:t>&lt;/input&gt;</a:t>
            </a:r>
          </a:p>
        </p:txBody>
      </p:sp>
      <p:cxnSp>
        <p:nvCxnSpPr>
          <p:cNvPr id="10" name="Straight Arrow Connector 9">
            <a:extLst>
              <a:ext uri="{FF2B5EF4-FFF2-40B4-BE49-F238E27FC236}">
                <a16:creationId xmlns:a16="http://schemas.microsoft.com/office/drawing/2014/main" id="{2D3B6CD7-5446-48D5-8D24-00DA1B3D6150}"/>
              </a:ext>
            </a:extLst>
          </p:cNvPr>
          <p:cNvCxnSpPr>
            <a:cxnSpLocks/>
            <a:stCxn id="6" idx="2"/>
            <a:endCxn id="9" idx="0"/>
          </p:cNvCxnSpPr>
          <p:nvPr/>
        </p:nvCxnSpPr>
        <p:spPr>
          <a:xfrm flipH="1">
            <a:off x="8429929" y="4558437"/>
            <a:ext cx="1" cy="1200159"/>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1" name="Rectangle 10">
            <a:extLst>
              <a:ext uri="{FF2B5EF4-FFF2-40B4-BE49-F238E27FC236}">
                <a16:creationId xmlns:a16="http://schemas.microsoft.com/office/drawing/2014/main" id="{55D8CD26-8498-44F6-A01D-E3CCEDE51EDA}"/>
              </a:ext>
            </a:extLst>
          </p:cNvPr>
          <p:cNvSpPr/>
          <p:nvPr/>
        </p:nvSpPr>
        <p:spPr>
          <a:xfrm>
            <a:off x="1015460" y="2698182"/>
            <a:ext cx="6096000" cy="3139321"/>
          </a:xfrm>
          <a:prstGeom prst="rect">
            <a:avLst/>
          </a:prstGeom>
          <a:ln>
            <a:solidFill>
              <a:schemeClr val="tx1"/>
            </a:solidFill>
          </a:ln>
        </p:spPr>
        <p:txBody>
          <a:bodyPr>
            <a:spAutoFit/>
          </a:bodyPr>
          <a:lstStyle/>
          <a:p>
            <a:r>
              <a:rPr lang="en-US">
                <a:solidFill>
                  <a:srgbClr val="003296"/>
                </a:solidFill>
                <a:highlight>
                  <a:srgbClr val="FFFFFF"/>
                </a:highlight>
              </a:rPr>
              <a:t>&lt;xs:element</a:t>
            </a:r>
            <a:r>
              <a:rPr lang="en-US">
                <a:solidFill>
                  <a:srgbClr val="F5844C"/>
                </a:solidFill>
                <a:highlight>
                  <a:srgbClr val="FFFFFF"/>
                </a:highlight>
              </a:rPr>
              <a:t> name</a:t>
            </a:r>
            <a:r>
              <a:rPr lang="en-US">
                <a:solidFill>
                  <a:srgbClr val="FF8040"/>
                </a:solidFill>
                <a:highlight>
                  <a:srgbClr val="FFFFFF"/>
                </a:highlight>
              </a:rPr>
              <a:t>=</a:t>
            </a:r>
            <a:r>
              <a:rPr lang="en-US">
                <a:solidFill>
                  <a:srgbClr val="993300"/>
                </a:solidFill>
                <a:highlight>
                  <a:srgbClr val="FFFFFF"/>
                </a:highlight>
              </a:rPr>
              <a:t>"input"</a:t>
            </a:r>
            <a:r>
              <a:rPr lang="en-US">
                <a:solidFill>
                  <a:srgbClr val="000096"/>
                </a:solidFill>
                <a:highlight>
                  <a:srgbClr val="FFFFFF"/>
                </a:highlight>
              </a:rPr>
              <a:t>&gt;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&lt;xs:complexType&gt;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&lt;xs:sequence&gt;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&lt;xs:element</a:t>
            </a:r>
            <a:r>
              <a:rPr lang="en-US">
                <a:solidFill>
                  <a:srgbClr val="F5844C"/>
                </a:solidFill>
                <a:highlight>
                  <a:srgbClr val="FFFFFF"/>
                </a:highlight>
              </a:rPr>
              <a:t> name</a:t>
            </a:r>
            <a:r>
              <a:rPr lang="en-US">
                <a:solidFill>
                  <a:srgbClr val="FF8040"/>
                </a:solidFill>
                <a:highlight>
                  <a:srgbClr val="FFFFFF"/>
                </a:highlight>
              </a:rPr>
              <a:t>=</a:t>
            </a:r>
            <a:r>
              <a:rPr lang="en-US">
                <a:solidFill>
                  <a:srgbClr val="993300"/>
                </a:solidFill>
                <a:highlight>
                  <a:srgbClr val="FFFFFF"/>
                </a:highlight>
              </a:rPr>
              <a:t>"isOn"</a:t>
            </a:r>
            <a:r>
              <a:rPr lang="en-US">
                <a:solidFill>
                  <a:srgbClr val="F5844C"/>
                </a:solidFill>
                <a:highlight>
                  <a:srgbClr val="FFFFFF"/>
                </a:highlight>
              </a:rPr>
              <a:t> type</a:t>
            </a:r>
            <a:r>
              <a:rPr lang="en-US">
                <a:solidFill>
                  <a:srgbClr val="FF8040"/>
                </a:solidFill>
                <a:highlight>
                  <a:srgbClr val="FFFFFF"/>
                </a:highlight>
              </a:rPr>
              <a:t>=</a:t>
            </a:r>
            <a:r>
              <a:rPr lang="en-US">
                <a:solidFill>
                  <a:srgbClr val="993300"/>
                </a:solidFill>
                <a:highlight>
                  <a:srgbClr val="FFFFFF"/>
                </a:highlight>
              </a:rPr>
              <a:t>"xs:boolean"</a:t>
            </a:r>
            <a:r>
              <a:rPr lang="en-US">
                <a:solidFill>
                  <a:srgbClr val="F5844C"/>
                </a:solidFill>
                <a:highlight>
                  <a:srgbClr val="FFFFFF"/>
                </a:highlight>
              </a:rPr>
              <a:t> </a:t>
            </a:r>
            <a:br>
              <a:rPr lang="en-US">
                <a:solidFill>
                  <a:srgbClr val="F5844C"/>
                </a:solidFill>
                <a:highlight>
                  <a:srgbClr val="FFFFFF"/>
                </a:highlight>
              </a:rPr>
            </a:br>
            <a:r>
              <a:rPr lang="en-US">
                <a:solidFill>
                  <a:srgbClr val="F5844C"/>
                </a:solidFill>
                <a:highlight>
                  <a:srgbClr val="FFFFFF"/>
                </a:highlight>
              </a:rPr>
              <a:t> 		dfdl:lengthKind</a:t>
            </a:r>
            <a:r>
              <a:rPr lang="en-US">
                <a:solidFill>
                  <a:srgbClr val="FF8040"/>
                </a:solidFill>
                <a:highlight>
                  <a:srgbClr val="FFFFFF"/>
                </a:highlight>
              </a:rPr>
              <a:t>=</a:t>
            </a:r>
            <a:r>
              <a:rPr lang="en-US">
                <a:solidFill>
                  <a:srgbClr val="993300"/>
                </a:solidFill>
                <a:highlight>
                  <a:srgbClr val="FFFFFF"/>
                </a:highlight>
              </a:rPr>
              <a:t>"explicit"</a:t>
            </a:r>
            <a:r>
              <a:rPr lang="en-US">
                <a:solidFill>
                  <a:srgbClr val="F5844C"/>
                </a:solidFill>
                <a:highlight>
                  <a:srgbClr val="FFFFFF"/>
                </a:highlight>
              </a:rPr>
              <a:t> dfdl:length</a:t>
            </a:r>
            <a:r>
              <a:rPr lang="en-US">
                <a:solidFill>
                  <a:srgbClr val="FF8040"/>
                </a:solidFill>
                <a:highlight>
                  <a:srgbClr val="FFFFFF"/>
                </a:highlight>
              </a:rPr>
              <a:t>=</a:t>
            </a:r>
            <a:r>
              <a:rPr lang="en-US">
                <a:solidFill>
                  <a:srgbClr val="993300"/>
                </a:solidFill>
                <a:highlight>
                  <a:srgbClr val="FFFFFF"/>
                </a:highlight>
              </a:rPr>
              <a:t>"1"</a:t>
            </a:r>
            <a:r>
              <a:rPr lang="en-US">
                <a:solidFill>
                  <a:srgbClr val="F5844C"/>
                </a:solidFill>
                <a:highlight>
                  <a:srgbClr val="FFFFFF"/>
                </a:highlight>
              </a:rPr>
              <a:t> </a:t>
            </a:r>
            <a:br>
              <a:rPr lang="en-US">
                <a:solidFill>
                  <a:srgbClr val="F5844C"/>
                </a:solidFill>
                <a:highlight>
                  <a:srgbClr val="FFFFFF"/>
                </a:highlight>
              </a:rPr>
            </a:br>
            <a:r>
              <a:rPr lang="en-US">
                <a:solidFill>
                  <a:srgbClr val="F5844C"/>
                </a:solidFill>
                <a:highlight>
                  <a:srgbClr val="FFFFFF"/>
                </a:highlight>
              </a:rPr>
              <a:t> 		dfdl:lengthUnits</a:t>
            </a:r>
            <a:r>
              <a:rPr lang="en-US">
                <a:solidFill>
                  <a:srgbClr val="FF8040"/>
                </a:solidFill>
                <a:highlight>
                  <a:srgbClr val="FFFFFF"/>
                </a:highlight>
              </a:rPr>
              <a:t>=</a:t>
            </a:r>
            <a:r>
              <a:rPr lang="en-US">
                <a:solidFill>
                  <a:srgbClr val="993300"/>
                </a:solidFill>
                <a:highlight>
                  <a:srgbClr val="FFFFFF"/>
                </a:highlight>
              </a:rPr>
              <a:t>"characters"</a:t>
            </a:r>
            <a:br>
              <a:rPr lang="en-US">
                <a:solidFill>
                  <a:srgbClr val="000000"/>
                </a:solidFill>
                <a:highlight>
                  <a:srgbClr val="FFFFFF"/>
                </a:highlight>
              </a:rPr>
            </a:br>
            <a:r>
              <a:rPr lang="en-US">
                <a:solidFill>
                  <a:srgbClr val="F5844C"/>
                </a:solidFill>
                <a:highlight>
                  <a:srgbClr val="FFFFFF"/>
                </a:highlight>
              </a:rPr>
              <a:t>                        	</a:t>
            </a:r>
            <a:r>
              <a:rPr lang="en-US">
                <a:solidFill>
                  <a:srgbClr val="F5844C"/>
                </a:solidFill>
                <a:highlight>
                  <a:srgbClr val="FFFF00"/>
                </a:highlight>
              </a:rPr>
              <a:t>dfdl:textBooleanTrueRep</a:t>
            </a:r>
            <a:r>
              <a:rPr lang="en-US">
                <a:solidFill>
                  <a:srgbClr val="FF8040"/>
                </a:solidFill>
                <a:highlight>
                  <a:srgbClr val="FFFF00"/>
                </a:highlight>
              </a:rPr>
              <a:t>=</a:t>
            </a:r>
            <a:r>
              <a:rPr lang="en-US">
                <a:solidFill>
                  <a:srgbClr val="993300"/>
                </a:solidFill>
                <a:highlight>
                  <a:srgbClr val="FFFF00"/>
                </a:highlight>
              </a:rPr>
              <a:t>"53"</a:t>
            </a:r>
            <a:br>
              <a:rPr lang="en-US">
                <a:solidFill>
                  <a:srgbClr val="000000"/>
                </a:solidFill>
                <a:highlight>
                  <a:srgbClr val="FFFFFF"/>
                </a:highlight>
              </a:rPr>
            </a:br>
            <a:r>
              <a:rPr lang="en-US">
                <a:solidFill>
                  <a:srgbClr val="F5844C"/>
                </a:solidFill>
                <a:highlight>
                  <a:srgbClr val="FFFFFF"/>
                </a:highlight>
              </a:rPr>
              <a:t>                        	</a:t>
            </a:r>
            <a:r>
              <a:rPr lang="en-US">
                <a:solidFill>
                  <a:srgbClr val="F5844C"/>
                </a:solidFill>
                <a:highlight>
                  <a:srgbClr val="FFFF00"/>
                </a:highlight>
              </a:rPr>
              <a:t>dfdl:textBooleanFalseRep</a:t>
            </a:r>
            <a:r>
              <a:rPr lang="en-US">
                <a:solidFill>
                  <a:srgbClr val="FF8040"/>
                </a:solidFill>
                <a:highlight>
                  <a:srgbClr val="FFFF00"/>
                </a:highlight>
              </a:rPr>
              <a:t>=</a:t>
            </a:r>
            <a:r>
              <a:rPr lang="en-US">
                <a:solidFill>
                  <a:srgbClr val="993300"/>
                </a:solidFill>
                <a:highlight>
                  <a:srgbClr val="FFFF00"/>
                </a:highlight>
              </a:rPr>
              <a:t>"101"</a:t>
            </a:r>
            <a:r>
              <a:rPr lang="en-US">
                <a:solidFill>
                  <a:srgbClr val="F5844C"/>
                </a:solidFill>
                <a:highlight>
                  <a:srgbClr val="FFFFFF"/>
                </a:highlight>
              </a:rPr>
              <a:t> </a:t>
            </a:r>
            <a:r>
              <a:rPr lang="en-US">
                <a:solidFill>
                  <a:srgbClr val="000096"/>
                </a:solidFill>
                <a:highlight>
                  <a:srgbClr val="FFFFFF"/>
                </a:highlight>
              </a:rPr>
              <a:t>/&gt;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&lt;/xs:sequence&gt;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&lt;/xs:complexType&gt;</a:t>
            </a:r>
            <a:br>
              <a:rPr lang="en-US">
                <a:solidFill>
                  <a:srgbClr val="000000"/>
                </a:solidFill>
                <a:highlight>
                  <a:srgbClr val="FFFFFF"/>
                </a:highlight>
              </a:rPr>
            </a:br>
            <a:r>
              <a:rPr lang="en-US">
                <a:solidFill>
                  <a:srgbClr val="003296"/>
                </a:solidFill>
                <a:highlight>
                  <a:srgbClr val="FFFFFF"/>
                </a:highlight>
              </a:rPr>
              <a:t>&lt;/xs:element&gt;</a:t>
            </a:r>
          </a:p>
        </p:txBody>
      </p:sp>
    </p:spTree>
    <p:extLst>
      <p:ext uri="{BB962C8B-B14F-4D97-AF65-F5344CB8AC3E}">
        <p14:creationId xmlns:p14="http://schemas.microsoft.com/office/powerpoint/2010/main" val="361676759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CB3576-84AB-4B55-BF99-EB16C5142AD0}"/>
              </a:ext>
            </a:extLst>
          </p:cNvPr>
          <p:cNvSpPr>
            <a:spLocks noGrp="1"/>
          </p:cNvSpPr>
          <p:nvPr>
            <p:ph type="title"/>
          </p:nvPr>
        </p:nvSpPr>
        <p:spPr/>
        <p:txBody>
          <a:bodyPr/>
          <a:lstStyle/>
          <a:p>
            <a:r>
              <a:rPr lang="en-US"/>
              <a:t>Recommendation</a:t>
            </a:r>
          </a:p>
        </p:txBody>
      </p:sp>
      <p:sp>
        <p:nvSpPr>
          <p:cNvPr id="3" name="Content Placeholder 2">
            <a:extLst>
              <a:ext uri="{FF2B5EF4-FFF2-40B4-BE49-F238E27FC236}">
                <a16:creationId xmlns:a16="http://schemas.microsoft.com/office/drawing/2014/main" id="{D62EF795-A0D8-4FB6-9B3E-19FEE331A033}"/>
              </a:ext>
            </a:extLst>
          </p:cNvPr>
          <p:cNvSpPr>
            <a:spLocks noGrp="1"/>
          </p:cNvSpPr>
          <p:nvPr>
            <p:ph idx="1"/>
          </p:nvPr>
        </p:nvSpPr>
        <p:spPr/>
        <p:txBody>
          <a:bodyPr/>
          <a:lstStyle/>
          <a:p>
            <a:pPr>
              <a:lnSpc>
                <a:spcPts val="3000"/>
              </a:lnSpc>
              <a:spcAft>
                <a:spcPts val="1200"/>
              </a:spcAft>
            </a:pPr>
            <a:r>
              <a:rPr lang="en-US"/>
              <a:t>Don’t use hidden groups – ever!</a:t>
            </a:r>
          </a:p>
          <a:p>
            <a:pPr>
              <a:lnSpc>
                <a:spcPts val="3000"/>
              </a:lnSpc>
              <a:spcAft>
                <a:spcPts val="1200"/>
              </a:spcAft>
            </a:pPr>
            <a:r>
              <a:rPr lang="en-US"/>
              <a:t>Instead, whenever you want the XML to display a symbolic value, design the DFDL schema to output both the raw value and the symbolic value.</a:t>
            </a:r>
          </a:p>
        </p:txBody>
      </p:sp>
      <p:sp>
        <p:nvSpPr>
          <p:cNvPr id="4" name="Footer Placeholder 3">
            <a:extLst>
              <a:ext uri="{FF2B5EF4-FFF2-40B4-BE49-F238E27FC236}">
                <a16:creationId xmlns:a16="http://schemas.microsoft.com/office/drawing/2014/main" id="{D455C9D2-3AB7-4660-AECE-EC3DD186C76C}"/>
              </a:ext>
            </a:extLst>
          </p:cNvPr>
          <p:cNvSpPr>
            <a:spLocks noGrp="1"/>
          </p:cNvSpPr>
          <p:nvPr>
            <p:ph type="ftr" sz="quarter" idx="11"/>
          </p:nvPr>
        </p:nvSpPr>
        <p:spPr/>
        <p:txBody>
          <a:bodyPr/>
          <a:lstStyle/>
          <a:p>
            <a:r>
              <a:rPr lang="en-US" altLang="en-US">
                <a:solidFill>
                  <a:schemeClr val="tx1">
                    <a:lumMod val="50000"/>
                    <a:lumOff val="50000"/>
                  </a:schemeClr>
                </a:solidFill>
                <a:latin typeface="Arial" pitchFamily="34" charset="0"/>
                <a:cs typeface="Arial" pitchFamily="34" charset="0"/>
              </a:rPr>
              <a:t>© 2019 The MITRE Corporation. All rights reserved.</a:t>
            </a:r>
            <a:endParaRPr lang="en-US">
              <a:solidFill>
                <a:schemeClr val="tx1">
                  <a:lumMod val="50000"/>
                  <a:lumOff val="50000"/>
                </a:schemeClr>
              </a:solidFill>
              <a:latin typeface="Arial" pitchFamily="34" charset="0"/>
              <a:cs typeface="Arial" pitchFamily="34" charset="0"/>
            </a:endParaRPr>
          </a:p>
        </p:txBody>
      </p:sp>
    </p:spTree>
    <p:extLst>
      <p:ext uri="{BB962C8B-B14F-4D97-AF65-F5344CB8AC3E}">
        <p14:creationId xmlns:p14="http://schemas.microsoft.com/office/powerpoint/2010/main" val="2904444502"/>
      </p:ext>
    </p:extLst>
  </p:cSld>
  <p:clrMapOvr>
    <a:masterClrMapping/>
  </p:clrMapOvr>
</p:sld>
</file>

<file path=ppt/slides/slide1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3BF190A-EA19-4F15-BB08-296AF92A1B03}"/>
              </a:ext>
            </a:extLst>
          </p:cNvPr>
          <p:cNvSpPr>
            <a:spLocks noGrp="1"/>
          </p:cNvSpPr>
          <p:nvPr>
            <p:ph type="title"/>
          </p:nvPr>
        </p:nvSpPr>
        <p:spPr/>
        <p:txBody>
          <a:bodyPr/>
          <a:lstStyle/>
          <a:p>
            <a:r>
              <a:rPr lang="en-US"/>
              <a:t>A set of values can represent true … ditto for false</a:t>
            </a:r>
          </a:p>
        </p:txBody>
      </p:sp>
      <p:sp>
        <p:nvSpPr>
          <p:cNvPr id="4" name="Footer Placeholder 3">
            <a:extLst>
              <a:ext uri="{FF2B5EF4-FFF2-40B4-BE49-F238E27FC236}">
                <a16:creationId xmlns:a16="http://schemas.microsoft.com/office/drawing/2014/main" id="{EDAE483D-2078-405B-875A-CC8888E1A356}"/>
              </a:ext>
            </a:extLst>
          </p:cNvPr>
          <p:cNvSpPr>
            <a:spLocks noGrp="1"/>
          </p:cNvSpPr>
          <p:nvPr>
            <p:ph type="ftr" sz="quarter" idx="11"/>
          </p:nvPr>
        </p:nvSpPr>
        <p:spPr/>
        <p:txBody>
          <a:bodyPr/>
          <a:lstStyle/>
          <a:p>
            <a:r>
              <a:rPr lang="en-US" altLang="en-US">
                <a:solidFill>
                  <a:schemeClr val="tx1">
                    <a:lumMod val="50000"/>
                    <a:lumOff val="50000"/>
                  </a:schemeClr>
                </a:solidFill>
                <a:latin typeface="Arial" pitchFamily="34" charset="0"/>
                <a:cs typeface="Arial" pitchFamily="34" charset="0"/>
              </a:rPr>
              <a:t>© 2019 The MITRE Corporation. All rights reserved.</a:t>
            </a:r>
            <a:endParaRPr lang="en-US">
              <a:solidFill>
                <a:schemeClr val="tx1">
                  <a:lumMod val="50000"/>
                  <a:lumOff val="50000"/>
                </a:schemeClr>
              </a:solidFill>
              <a:latin typeface="Arial" pitchFamily="34" charset="0"/>
              <a:cs typeface="Arial" pitchFamily="34" charset="0"/>
            </a:endParaRPr>
          </a:p>
        </p:txBody>
      </p:sp>
      <p:sp>
        <p:nvSpPr>
          <p:cNvPr id="5" name="Rectangle 4">
            <a:extLst>
              <a:ext uri="{FF2B5EF4-FFF2-40B4-BE49-F238E27FC236}">
                <a16:creationId xmlns:a16="http://schemas.microsoft.com/office/drawing/2014/main" id="{C5EEF386-9E20-4715-9972-80B8A0BDBC3F}"/>
              </a:ext>
            </a:extLst>
          </p:cNvPr>
          <p:cNvSpPr/>
          <p:nvPr/>
        </p:nvSpPr>
        <p:spPr>
          <a:xfrm>
            <a:off x="1487234" y="2097178"/>
            <a:ext cx="4609467" cy="461665"/>
          </a:xfrm>
          <a:prstGeom prst="rect">
            <a:avLst/>
          </a:prstGeom>
        </p:spPr>
        <p:txBody>
          <a:bodyPr wrap="none">
            <a:spAutoFit/>
          </a:bodyPr>
          <a:lstStyle/>
          <a:p>
            <a:r>
              <a:rPr lang="en-US" sz="2400"/>
              <a:t>dfdl:textBooleanTrueRep="1  53  A"</a:t>
            </a:r>
          </a:p>
        </p:txBody>
      </p:sp>
      <p:sp>
        <p:nvSpPr>
          <p:cNvPr id="6" name="Left Brace 5">
            <a:extLst>
              <a:ext uri="{FF2B5EF4-FFF2-40B4-BE49-F238E27FC236}">
                <a16:creationId xmlns:a16="http://schemas.microsoft.com/office/drawing/2014/main" id="{8DEBCE16-2973-464E-B81F-184CD4D7BBC4}"/>
              </a:ext>
            </a:extLst>
          </p:cNvPr>
          <p:cNvSpPr/>
          <p:nvPr/>
        </p:nvSpPr>
        <p:spPr>
          <a:xfrm rot="16200000">
            <a:off x="5162467" y="2296850"/>
            <a:ext cx="431999" cy="980641"/>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 name="TextBox 6">
            <a:extLst>
              <a:ext uri="{FF2B5EF4-FFF2-40B4-BE49-F238E27FC236}">
                <a16:creationId xmlns:a16="http://schemas.microsoft.com/office/drawing/2014/main" id="{B85243E8-D121-4A5B-B78B-72C535666475}"/>
              </a:ext>
            </a:extLst>
          </p:cNvPr>
          <p:cNvSpPr txBox="1"/>
          <p:nvPr/>
        </p:nvSpPr>
        <p:spPr>
          <a:xfrm>
            <a:off x="4888147" y="3158836"/>
            <a:ext cx="4654866" cy="937436"/>
          </a:xfrm>
          <a:prstGeom prst="rect">
            <a:avLst/>
          </a:prstGeom>
          <a:noFill/>
        </p:spPr>
        <p:txBody>
          <a:bodyPr wrap="square" rtlCol="0">
            <a:spAutoFit/>
          </a:bodyPr>
          <a:lstStyle/>
          <a:p>
            <a:pPr>
              <a:lnSpc>
                <a:spcPts val="2200"/>
              </a:lnSpc>
            </a:pPr>
            <a:r>
              <a:rPr lang="en-US"/>
              <a:t>Whitespace-separated list of values. If the input contains any of these values, then output an XML element containing the value </a:t>
            </a:r>
            <a:r>
              <a:rPr lang="en-US">
                <a:latin typeface="Courier New" panose="02070309020205020404" pitchFamily="49" charset="0"/>
                <a:cs typeface="Courier New" panose="02070309020205020404" pitchFamily="49" charset="0"/>
              </a:rPr>
              <a:t>true</a:t>
            </a:r>
            <a:r>
              <a:rPr lang="en-US"/>
              <a:t>.</a:t>
            </a:r>
          </a:p>
        </p:txBody>
      </p:sp>
    </p:spTree>
    <p:extLst>
      <p:ext uri="{BB962C8B-B14F-4D97-AF65-F5344CB8AC3E}">
        <p14:creationId xmlns:p14="http://schemas.microsoft.com/office/powerpoint/2010/main" val="293553909"/>
      </p:ext>
    </p:extLst>
  </p:cSld>
  <p:clrMapOvr>
    <a:masterClrMapping/>
  </p:clrMapOvr>
</p:sld>
</file>

<file path=ppt/slides/slide1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600093-43C8-418D-A46C-1F641101C007}"/>
              </a:ext>
            </a:extLst>
          </p:cNvPr>
          <p:cNvSpPr>
            <a:spLocks noGrp="1"/>
          </p:cNvSpPr>
          <p:nvPr>
            <p:ph type="title"/>
          </p:nvPr>
        </p:nvSpPr>
        <p:spPr/>
        <p:txBody>
          <a:bodyPr/>
          <a:lstStyle/>
          <a:p>
            <a:r>
              <a:rPr lang="en-US"/>
              <a:t>The value(s) representing true can be dynamically determined … ditto for false</a:t>
            </a:r>
          </a:p>
        </p:txBody>
      </p:sp>
      <p:sp>
        <p:nvSpPr>
          <p:cNvPr id="4" name="Footer Placeholder 3">
            <a:extLst>
              <a:ext uri="{FF2B5EF4-FFF2-40B4-BE49-F238E27FC236}">
                <a16:creationId xmlns:a16="http://schemas.microsoft.com/office/drawing/2014/main" id="{07241CAF-AA7C-4C65-AE58-6440AE05DA7A}"/>
              </a:ext>
            </a:extLst>
          </p:cNvPr>
          <p:cNvSpPr>
            <a:spLocks noGrp="1"/>
          </p:cNvSpPr>
          <p:nvPr>
            <p:ph type="ftr" sz="quarter" idx="11"/>
          </p:nvPr>
        </p:nvSpPr>
        <p:spPr/>
        <p:txBody>
          <a:bodyPr/>
          <a:lstStyle/>
          <a:p>
            <a:r>
              <a:rPr lang="en-US" altLang="en-US">
                <a:solidFill>
                  <a:schemeClr val="tx1">
                    <a:lumMod val="50000"/>
                    <a:lumOff val="50000"/>
                  </a:schemeClr>
                </a:solidFill>
                <a:latin typeface="Arial" pitchFamily="34" charset="0"/>
                <a:cs typeface="Arial" pitchFamily="34" charset="0"/>
              </a:rPr>
              <a:t>© 2019 The MITRE Corporation. All rights reserved.</a:t>
            </a:r>
            <a:endParaRPr lang="en-US">
              <a:solidFill>
                <a:schemeClr val="tx1">
                  <a:lumMod val="50000"/>
                  <a:lumOff val="50000"/>
                </a:schemeClr>
              </a:solidFill>
              <a:latin typeface="Arial" pitchFamily="34" charset="0"/>
              <a:cs typeface="Arial" pitchFamily="34" charset="0"/>
            </a:endParaRPr>
          </a:p>
        </p:txBody>
      </p:sp>
      <p:sp>
        <p:nvSpPr>
          <p:cNvPr id="5" name="Rectangle 4">
            <a:extLst>
              <a:ext uri="{FF2B5EF4-FFF2-40B4-BE49-F238E27FC236}">
                <a16:creationId xmlns:a16="http://schemas.microsoft.com/office/drawing/2014/main" id="{0A1E1CAE-68F1-4703-B7E8-C56B0D53E895}"/>
              </a:ext>
            </a:extLst>
          </p:cNvPr>
          <p:cNvSpPr/>
          <p:nvPr/>
        </p:nvSpPr>
        <p:spPr>
          <a:xfrm>
            <a:off x="1487234" y="2097178"/>
            <a:ext cx="5802999" cy="461665"/>
          </a:xfrm>
          <a:prstGeom prst="rect">
            <a:avLst/>
          </a:prstGeom>
        </p:spPr>
        <p:txBody>
          <a:bodyPr wrap="none">
            <a:spAutoFit/>
          </a:bodyPr>
          <a:lstStyle/>
          <a:p>
            <a:r>
              <a:rPr lang="en-US" sz="2400"/>
              <a:t>dfdl:textBooleanTrueRep="{fn:count(../foo)}"</a:t>
            </a:r>
          </a:p>
        </p:txBody>
      </p:sp>
      <p:sp>
        <p:nvSpPr>
          <p:cNvPr id="6" name="Left Brace 5">
            <a:extLst>
              <a:ext uri="{FF2B5EF4-FFF2-40B4-BE49-F238E27FC236}">
                <a16:creationId xmlns:a16="http://schemas.microsoft.com/office/drawing/2014/main" id="{69E1A27A-CAD1-48E0-B471-324AF8FC2A3F}"/>
              </a:ext>
            </a:extLst>
          </p:cNvPr>
          <p:cNvSpPr/>
          <p:nvPr/>
        </p:nvSpPr>
        <p:spPr>
          <a:xfrm rot="16200000">
            <a:off x="5760984" y="1698332"/>
            <a:ext cx="431999" cy="2177675"/>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 name="TextBox 6">
            <a:extLst>
              <a:ext uri="{FF2B5EF4-FFF2-40B4-BE49-F238E27FC236}">
                <a16:creationId xmlns:a16="http://schemas.microsoft.com/office/drawing/2014/main" id="{0C263F3B-5C07-4E9F-90F2-4513B1145C7C}"/>
              </a:ext>
            </a:extLst>
          </p:cNvPr>
          <p:cNvSpPr txBox="1"/>
          <p:nvPr/>
        </p:nvSpPr>
        <p:spPr>
          <a:xfrm>
            <a:off x="4888147" y="3158836"/>
            <a:ext cx="4654866" cy="937436"/>
          </a:xfrm>
          <a:prstGeom prst="rect">
            <a:avLst/>
          </a:prstGeom>
          <a:noFill/>
        </p:spPr>
        <p:txBody>
          <a:bodyPr wrap="square" rtlCol="0">
            <a:spAutoFit/>
          </a:bodyPr>
          <a:lstStyle/>
          <a:p>
            <a:pPr>
              <a:lnSpc>
                <a:spcPts val="2200"/>
              </a:lnSpc>
            </a:pPr>
            <a:r>
              <a:rPr lang="en-US"/>
              <a:t>If the input contains a value equal to the number of </a:t>
            </a:r>
            <a:r>
              <a:rPr lang="en-US">
                <a:latin typeface="Courier New" panose="02070309020205020404" pitchFamily="49" charset="0"/>
                <a:cs typeface="Courier New" panose="02070309020205020404" pitchFamily="49" charset="0"/>
              </a:rPr>
              <a:t>foo</a:t>
            </a:r>
            <a:r>
              <a:rPr lang="en-US"/>
              <a:t> elements, then output an XML element containing the value </a:t>
            </a:r>
            <a:r>
              <a:rPr lang="en-US">
                <a:latin typeface="Courier New" panose="02070309020205020404" pitchFamily="49" charset="0"/>
                <a:cs typeface="Courier New" panose="02070309020205020404" pitchFamily="49" charset="0"/>
              </a:rPr>
              <a:t>true</a:t>
            </a:r>
            <a:r>
              <a:rPr lang="en-US"/>
              <a:t>.</a:t>
            </a:r>
          </a:p>
        </p:txBody>
      </p:sp>
    </p:spTree>
    <p:extLst>
      <p:ext uri="{BB962C8B-B14F-4D97-AF65-F5344CB8AC3E}">
        <p14:creationId xmlns:p14="http://schemas.microsoft.com/office/powerpoint/2010/main" val="390450730"/>
      </p:ext>
    </p:extLst>
  </p:cSld>
  <p:clrMapOvr>
    <a:masterClrMapping/>
  </p:clrMapOvr>
</p:sld>
</file>

<file path=ppt/slides/slide1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AA0E7304-AFF8-4535-8C1A-1AD8774AA95F}"/>
              </a:ext>
            </a:extLst>
          </p:cNvPr>
          <p:cNvSpPr>
            <a:spLocks noGrp="1"/>
          </p:cNvSpPr>
          <p:nvPr>
            <p:ph type="title"/>
          </p:nvPr>
        </p:nvSpPr>
        <p:spPr/>
        <p:txBody>
          <a:bodyPr/>
          <a:lstStyle/>
          <a:p>
            <a:r>
              <a:rPr lang="en-US"/>
              <a:t>Example #2</a:t>
            </a:r>
          </a:p>
        </p:txBody>
      </p:sp>
      <p:sp>
        <p:nvSpPr>
          <p:cNvPr id="4" name="Content Placeholder 3">
            <a:extLst>
              <a:ext uri="{FF2B5EF4-FFF2-40B4-BE49-F238E27FC236}">
                <a16:creationId xmlns:a16="http://schemas.microsoft.com/office/drawing/2014/main" id="{73FB2687-8560-4BF6-8D43-E8948995A3D3}"/>
              </a:ext>
            </a:extLst>
          </p:cNvPr>
          <p:cNvSpPr>
            <a:spLocks noGrp="1"/>
          </p:cNvSpPr>
          <p:nvPr>
            <p:ph idx="1"/>
          </p:nvPr>
        </p:nvSpPr>
        <p:spPr>
          <a:xfrm>
            <a:off x="616449" y="1371601"/>
            <a:ext cx="11236720" cy="750253"/>
          </a:xfrm>
        </p:spPr>
        <p:txBody>
          <a:bodyPr/>
          <a:lstStyle/>
          <a:p>
            <a:pPr>
              <a:lnSpc>
                <a:spcPts val="3000"/>
              </a:lnSpc>
            </a:pPr>
            <a:r>
              <a:rPr lang="en-US"/>
              <a:t>The input file contains a byte whose value is 0 or 1, indicating if a machine is on (1) or off (0).</a:t>
            </a:r>
          </a:p>
        </p:txBody>
      </p:sp>
      <p:sp>
        <p:nvSpPr>
          <p:cNvPr id="6" name="Rectangle 5">
            <a:extLst>
              <a:ext uri="{FF2B5EF4-FFF2-40B4-BE49-F238E27FC236}">
                <a16:creationId xmlns:a16="http://schemas.microsoft.com/office/drawing/2014/main" id="{CED76D11-1D36-4D2E-917C-480BED135A8E}"/>
              </a:ext>
            </a:extLst>
          </p:cNvPr>
          <p:cNvSpPr/>
          <p:nvPr/>
        </p:nvSpPr>
        <p:spPr>
          <a:xfrm>
            <a:off x="4722063" y="3881244"/>
            <a:ext cx="1255363" cy="58118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Daffodil</a:t>
            </a:r>
          </a:p>
        </p:txBody>
      </p:sp>
      <p:sp>
        <p:nvSpPr>
          <p:cNvPr id="7" name="Rectangle: Folded Corner 6">
            <a:extLst>
              <a:ext uri="{FF2B5EF4-FFF2-40B4-BE49-F238E27FC236}">
                <a16:creationId xmlns:a16="http://schemas.microsoft.com/office/drawing/2014/main" id="{39956258-D581-4ACA-BADC-C2B6EA12FC76}"/>
              </a:ext>
            </a:extLst>
          </p:cNvPr>
          <p:cNvSpPr/>
          <p:nvPr/>
        </p:nvSpPr>
        <p:spPr>
          <a:xfrm>
            <a:off x="3050830" y="3796711"/>
            <a:ext cx="1007390" cy="750253"/>
          </a:xfrm>
          <a:prstGeom prst="foldedCorner">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DFDL</a:t>
            </a:r>
          </a:p>
          <a:p>
            <a:pPr algn="ctr"/>
            <a:r>
              <a:rPr lang="en-US">
                <a:solidFill>
                  <a:schemeClr val="tx1"/>
                </a:solidFill>
              </a:rPr>
              <a:t>schema</a:t>
            </a:r>
          </a:p>
        </p:txBody>
      </p:sp>
      <p:cxnSp>
        <p:nvCxnSpPr>
          <p:cNvPr id="8" name="Straight Arrow Connector 7">
            <a:extLst>
              <a:ext uri="{FF2B5EF4-FFF2-40B4-BE49-F238E27FC236}">
                <a16:creationId xmlns:a16="http://schemas.microsoft.com/office/drawing/2014/main" id="{DC930900-E786-46AB-8FC1-3EB16A494B05}"/>
              </a:ext>
            </a:extLst>
          </p:cNvPr>
          <p:cNvCxnSpPr>
            <a:cxnSpLocks/>
            <a:endCxn id="6" idx="0"/>
          </p:cNvCxnSpPr>
          <p:nvPr/>
        </p:nvCxnSpPr>
        <p:spPr>
          <a:xfrm>
            <a:off x="5349744" y="2976755"/>
            <a:ext cx="1" cy="904489"/>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9" name="Straight Arrow Connector 8">
            <a:extLst>
              <a:ext uri="{FF2B5EF4-FFF2-40B4-BE49-F238E27FC236}">
                <a16:creationId xmlns:a16="http://schemas.microsoft.com/office/drawing/2014/main" id="{553CD829-D2FA-45AB-8FEC-8DB487248682}"/>
              </a:ext>
            </a:extLst>
          </p:cNvPr>
          <p:cNvCxnSpPr>
            <a:stCxn id="7" idx="3"/>
            <a:endCxn id="6" idx="1"/>
          </p:cNvCxnSpPr>
          <p:nvPr/>
        </p:nvCxnSpPr>
        <p:spPr>
          <a:xfrm>
            <a:off x="4058220" y="4171838"/>
            <a:ext cx="663843"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0" name="Rectangle 9">
            <a:extLst>
              <a:ext uri="{FF2B5EF4-FFF2-40B4-BE49-F238E27FC236}">
                <a16:creationId xmlns:a16="http://schemas.microsoft.com/office/drawing/2014/main" id="{645C1E0A-E23D-43B5-B6EF-3C3A7136837F}"/>
              </a:ext>
            </a:extLst>
          </p:cNvPr>
          <p:cNvSpPr/>
          <p:nvPr/>
        </p:nvSpPr>
        <p:spPr>
          <a:xfrm>
            <a:off x="4470836" y="5295358"/>
            <a:ext cx="1808044" cy="338554"/>
          </a:xfrm>
          <a:prstGeom prst="rect">
            <a:avLst/>
          </a:prstGeom>
          <a:ln>
            <a:solidFill>
              <a:schemeClr val="tx1"/>
            </a:solidFill>
          </a:ln>
        </p:spPr>
        <p:txBody>
          <a:bodyPr wrap="square">
            <a:spAutoFit/>
          </a:bodyPr>
          <a:lstStyle/>
          <a:p>
            <a:r>
              <a:rPr lang="pt-BR" sz="1600">
                <a:solidFill>
                  <a:srgbClr val="000096"/>
                </a:solidFill>
                <a:highlight>
                  <a:srgbClr val="FFFFFF"/>
                </a:highlight>
              </a:rPr>
              <a:t>&lt;isOn&gt;</a:t>
            </a:r>
            <a:r>
              <a:rPr lang="pt-BR" sz="1600">
                <a:solidFill>
                  <a:srgbClr val="000000"/>
                </a:solidFill>
                <a:highlight>
                  <a:srgbClr val="FFFFFF"/>
                </a:highlight>
              </a:rPr>
              <a:t>true</a:t>
            </a:r>
            <a:r>
              <a:rPr lang="pt-BR" sz="1600">
                <a:solidFill>
                  <a:srgbClr val="000096"/>
                </a:solidFill>
                <a:highlight>
                  <a:srgbClr val="FFFFFF"/>
                </a:highlight>
              </a:rPr>
              <a:t>&lt;/isOn&gt;</a:t>
            </a:r>
          </a:p>
        </p:txBody>
      </p:sp>
      <p:cxnSp>
        <p:nvCxnSpPr>
          <p:cNvPr id="11" name="Straight Arrow Connector 10">
            <a:extLst>
              <a:ext uri="{FF2B5EF4-FFF2-40B4-BE49-F238E27FC236}">
                <a16:creationId xmlns:a16="http://schemas.microsoft.com/office/drawing/2014/main" id="{0F2B139C-2559-4CAA-9A05-9E6817790D9D}"/>
              </a:ext>
            </a:extLst>
          </p:cNvPr>
          <p:cNvCxnSpPr>
            <a:cxnSpLocks/>
            <a:endCxn id="10" idx="0"/>
          </p:cNvCxnSpPr>
          <p:nvPr/>
        </p:nvCxnSpPr>
        <p:spPr>
          <a:xfrm>
            <a:off x="5349744" y="4462432"/>
            <a:ext cx="0" cy="832926"/>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pic>
        <p:nvPicPr>
          <p:cNvPr id="16" name="Picture 15">
            <a:extLst>
              <a:ext uri="{FF2B5EF4-FFF2-40B4-BE49-F238E27FC236}">
                <a16:creationId xmlns:a16="http://schemas.microsoft.com/office/drawing/2014/main" id="{119BE28D-4E49-4548-BCED-DC71A18C1F69}"/>
              </a:ext>
            </a:extLst>
          </p:cNvPr>
          <p:cNvPicPr>
            <a:picLocks noChangeAspect="1"/>
          </p:cNvPicPr>
          <p:nvPr/>
        </p:nvPicPr>
        <p:blipFill rotWithShape="1">
          <a:blip r:embed="rId2"/>
          <a:srcRect l="1162" t="15544" r="62199" b="77529"/>
          <a:stretch/>
        </p:blipFill>
        <p:spPr>
          <a:xfrm>
            <a:off x="3554525" y="2572491"/>
            <a:ext cx="4467085" cy="448638"/>
          </a:xfrm>
          <a:prstGeom prst="rect">
            <a:avLst/>
          </a:prstGeom>
        </p:spPr>
      </p:pic>
    </p:spTree>
    <p:extLst>
      <p:ext uri="{BB962C8B-B14F-4D97-AF65-F5344CB8AC3E}">
        <p14:creationId xmlns:p14="http://schemas.microsoft.com/office/powerpoint/2010/main" val="126909843"/>
      </p:ext>
    </p:extLst>
  </p:cSld>
  <p:clrMapOvr>
    <a:masterClrMapping/>
  </p:clrMapOvr>
</p:sld>
</file>

<file path=ppt/slides/slide1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23D678-D50F-4FE5-A99C-A3F2A62756DE}"/>
              </a:ext>
            </a:extLst>
          </p:cNvPr>
          <p:cNvSpPr>
            <a:spLocks noGrp="1"/>
          </p:cNvSpPr>
          <p:nvPr>
            <p:ph type="title"/>
          </p:nvPr>
        </p:nvSpPr>
        <p:spPr/>
        <p:txBody>
          <a:bodyPr/>
          <a:lstStyle/>
          <a:p>
            <a:r>
              <a:rPr lang="en-US"/>
              <a:t>dfdl:</a:t>
            </a:r>
            <a:r>
              <a:rPr lang="en-US" u="sng"/>
              <a:t>binary</a:t>
            </a:r>
            <a:r>
              <a:rPr lang="en-US"/>
              <a:t>BooleanTrueRep, dfdl:</a:t>
            </a:r>
            <a:r>
              <a:rPr lang="en-US" u="sng"/>
              <a:t>binary</a:t>
            </a:r>
            <a:r>
              <a:rPr lang="en-US"/>
              <a:t>BooleanFalseRep</a:t>
            </a:r>
          </a:p>
        </p:txBody>
      </p:sp>
      <p:sp>
        <p:nvSpPr>
          <p:cNvPr id="3" name="Content Placeholder 2">
            <a:extLst>
              <a:ext uri="{FF2B5EF4-FFF2-40B4-BE49-F238E27FC236}">
                <a16:creationId xmlns:a16="http://schemas.microsoft.com/office/drawing/2014/main" id="{3C775077-5410-441D-B98C-485B499D8BC8}"/>
              </a:ext>
            </a:extLst>
          </p:cNvPr>
          <p:cNvSpPr>
            <a:spLocks noGrp="1"/>
          </p:cNvSpPr>
          <p:nvPr>
            <p:ph idx="1"/>
          </p:nvPr>
        </p:nvSpPr>
        <p:spPr/>
        <p:txBody>
          <a:bodyPr/>
          <a:lstStyle/>
          <a:p>
            <a:pPr>
              <a:lnSpc>
                <a:spcPts val="3000"/>
              </a:lnSpc>
              <a:spcAft>
                <a:spcPts val="1200"/>
              </a:spcAft>
            </a:pPr>
            <a:r>
              <a:rPr lang="en-US"/>
              <a:t>dfdl:binaryBooleanTrueRep="1" means this: if the input is 1, then output an XML element containing the string </a:t>
            </a:r>
            <a:r>
              <a:rPr lang="en-US">
                <a:latin typeface="Courier New" panose="02070309020205020404" pitchFamily="49" charset="0"/>
                <a:cs typeface="Courier New" panose="02070309020205020404" pitchFamily="49" charset="0"/>
              </a:rPr>
              <a:t>true</a:t>
            </a:r>
            <a:r>
              <a:rPr lang="en-US"/>
              <a:t>.</a:t>
            </a:r>
          </a:p>
          <a:p>
            <a:pPr>
              <a:lnSpc>
                <a:spcPts val="3000"/>
              </a:lnSpc>
              <a:spcAft>
                <a:spcPts val="1200"/>
              </a:spcAft>
            </a:pPr>
            <a:r>
              <a:rPr lang="en-US"/>
              <a:t>dfdl:binaryBooleanFalseRep="0" means this: if the input is 0, then output an XML element containing the string </a:t>
            </a:r>
            <a:r>
              <a:rPr lang="en-US">
                <a:latin typeface="Courier New" panose="02070309020205020404" pitchFamily="49" charset="0"/>
                <a:cs typeface="Courier New" panose="02070309020205020404" pitchFamily="49" charset="0"/>
              </a:rPr>
              <a:t>false</a:t>
            </a:r>
            <a:r>
              <a:rPr lang="en-US"/>
              <a:t>.</a:t>
            </a:r>
          </a:p>
          <a:p>
            <a:endParaRPr lang="en-US"/>
          </a:p>
        </p:txBody>
      </p:sp>
      <p:sp>
        <p:nvSpPr>
          <p:cNvPr id="4" name="Footer Placeholder 3">
            <a:extLst>
              <a:ext uri="{FF2B5EF4-FFF2-40B4-BE49-F238E27FC236}">
                <a16:creationId xmlns:a16="http://schemas.microsoft.com/office/drawing/2014/main" id="{0CD2003D-A885-4F84-A017-5C36F8BED734}"/>
              </a:ext>
            </a:extLst>
          </p:cNvPr>
          <p:cNvSpPr>
            <a:spLocks noGrp="1"/>
          </p:cNvSpPr>
          <p:nvPr>
            <p:ph type="ftr" sz="quarter" idx="11"/>
          </p:nvPr>
        </p:nvSpPr>
        <p:spPr/>
        <p:txBody>
          <a:bodyPr/>
          <a:lstStyle/>
          <a:p>
            <a:r>
              <a:rPr lang="en-US" altLang="en-US">
                <a:solidFill>
                  <a:schemeClr val="tx1">
                    <a:lumMod val="50000"/>
                    <a:lumOff val="50000"/>
                  </a:schemeClr>
                </a:solidFill>
                <a:latin typeface="Arial" pitchFamily="34" charset="0"/>
                <a:cs typeface="Arial" pitchFamily="34" charset="0"/>
              </a:rPr>
              <a:t>© 2019 The MITRE Corporation. All rights reserved.</a:t>
            </a:r>
            <a:endParaRPr lang="en-US">
              <a:solidFill>
                <a:schemeClr val="tx1">
                  <a:lumMod val="50000"/>
                  <a:lumOff val="50000"/>
                </a:schemeClr>
              </a:solidFill>
              <a:latin typeface="Arial" pitchFamily="34" charset="0"/>
              <a:cs typeface="Arial" pitchFamily="34" charset="0"/>
            </a:endParaRPr>
          </a:p>
        </p:txBody>
      </p:sp>
    </p:spTree>
    <p:extLst>
      <p:ext uri="{BB962C8B-B14F-4D97-AF65-F5344CB8AC3E}">
        <p14:creationId xmlns:p14="http://schemas.microsoft.com/office/powerpoint/2010/main" val="640311498"/>
      </p:ext>
    </p:extLst>
  </p:cSld>
  <p:clrMapOvr>
    <a:masterClrMapping/>
  </p:clrMapOvr>
</p:sld>
</file>

<file path=ppt/slides/slide1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662B73-75BE-4B5E-8EC8-26470DB97973}"/>
              </a:ext>
            </a:extLst>
          </p:cNvPr>
          <p:cNvSpPr>
            <a:spLocks noGrp="1"/>
          </p:cNvSpPr>
          <p:nvPr>
            <p:ph type="title"/>
          </p:nvPr>
        </p:nvSpPr>
        <p:spPr/>
        <p:txBody>
          <a:bodyPr/>
          <a:lstStyle/>
          <a:p>
            <a:r>
              <a:rPr lang="en-US"/>
              <a:t>Distinguish text and binary!</a:t>
            </a:r>
          </a:p>
        </p:txBody>
      </p:sp>
      <p:sp>
        <p:nvSpPr>
          <p:cNvPr id="4" name="Footer Placeholder 3">
            <a:extLst>
              <a:ext uri="{FF2B5EF4-FFF2-40B4-BE49-F238E27FC236}">
                <a16:creationId xmlns:a16="http://schemas.microsoft.com/office/drawing/2014/main" id="{BC251024-9684-49D8-BA0E-136A56E6E565}"/>
              </a:ext>
            </a:extLst>
          </p:cNvPr>
          <p:cNvSpPr>
            <a:spLocks noGrp="1"/>
          </p:cNvSpPr>
          <p:nvPr>
            <p:ph type="ftr" sz="quarter" idx="11"/>
          </p:nvPr>
        </p:nvSpPr>
        <p:spPr/>
        <p:txBody>
          <a:bodyPr/>
          <a:lstStyle/>
          <a:p>
            <a:r>
              <a:rPr lang="en-US" altLang="en-US">
                <a:solidFill>
                  <a:schemeClr val="tx1">
                    <a:lumMod val="50000"/>
                    <a:lumOff val="50000"/>
                  </a:schemeClr>
                </a:solidFill>
                <a:latin typeface="Arial" pitchFamily="34" charset="0"/>
                <a:cs typeface="Arial" pitchFamily="34" charset="0"/>
              </a:rPr>
              <a:t>© 2019 The MITRE Corporation. All rights reserved.</a:t>
            </a:r>
            <a:endParaRPr lang="en-US">
              <a:solidFill>
                <a:schemeClr val="tx1">
                  <a:lumMod val="50000"/>
                  <a:lumOff val="50000"/>
                </a:schemeClr>
              </a:solidFill>
              <a:latin typeface="Arial" pitchFamily="34" charset="0"/>
              <a:cs typeface="Arial" pitchFamily="34" charset="0"/>
            </a:endParaRPr>
          </a:p>
        </p:txBody>
      </p:sp>
      <p:sp>
        <p:nvSpPr>
          <p:cNvPr id="5" name="Rectangle 4">
            <a:extLst>
              <a:ext uri="{FF2B5EF4-FFF2-40B4-BE49-F238E27FC236}">
                <a16:creationId xmlns:a16="http://schemas.microsoft.com/office/drawing/2014/main" id="{B9E5EF06-6B30-449F-A540-ED2229CABFFA}"/>
              </a:ext>
            </a:extLst>
          </p:cNvPr>
          <p:cNvSpPr/>
          <p:nvPr/>
        </p:nvSpPr>
        <p:spPr>
          <a:xfrm>
            <a:off x="2277133" y="4607129"/>
            <a:ext cx="3593741" cy="461665"/>
          </a:xfrm>
          <a:prstGeom prst="rect">
            <a:avLst/>
          </a:prstGeom>
        </p:spPr>
        <p:txBody>
          <a:bodyPr wrap="none">
            <a:spAutoFit/>
          </a:bodyPr>
          <a:lstStyle/>
          <a:p>
            <a:r>
              <a:rPr lang="en-US" sz="2400"/>
              <a:t>dfdl:</a:t>
            </a:r>
            <a:r>
              <a:rPr lang="en-US" sz="2400" b="1"/>
              <a:t>binary</a:t>
            </a:r>
            <a:r>
              <a:rPr lang="en-US" sz="2400"/>
              <a:t>BooleanTrueRep</a:t>
            </a:r>
          </a:p>
        </p:txBody>
      </p:sp>
      <p:sp>
        <p:nvSpPr>
          <p:cNvPr id="6" name="Rectangle 5">
            <a:extLst>
              <a:ext uri="{FF2B5EF4-FFF2-40B4-BE49-F238E27FC236}">
                <a16:creationId xmlns:a16="http://schemas.microsoft.com/office/drawing/2014/main" id="{645A1031-08EA-4C38-9D08-F4ABD3B6C038}"/>
              </a:ext>
            </a:extLst>
          </p:cNvPr>
          <p:cNvSpPr/>
          <p:nvPr/>
        </p:nvSpPr>
        <p:spPr>
          <a:xfrm>
            <a:off x="2429708" y="2338343"/>
            <a:ext cx="3288593" cy="461665"/>
          </a:xfrm>
          <a:prstGeom prst="rect">
            <a:avLst/>
          </a:prstGeom>
        </p:spPr>
        <p:txBody>
          <a:bodyPr wrap="none">
            <a:spAutoFit/>
          </a:bodyPr>
          <a:lstStyle/>
          <a:p>
            <a:r>
              <a:rPr lang="en-US" sz="2400"/>
              <a:t>dfdl:</a:t>
            </a:r>
            <a:r>
              <a:rPr lang="en-US" sz="2400" b="1"/>
              <a:t>text</a:t>
            </a:r>
            <a:r>
              <a:rPr lang="en-US" sz="2400"/>
              <a:t>BooleanTrueRep</a:t>
            </a:r>
          </a:p>
        </p:txBody>
      </p:sp>
      <p:sp>
        <p:nvSpPr>
          <p:cNvPr id="7" name="Speech Bubble: Rectangle 6">
            <a:extLst>
              <a:ext uri="{FF2B5EF4-FFF2-40B4-BE49-F238E27FC236}">
                <a16:creationId xmlns:a16="http://schemas.microsoft.com/office/drawing/2014/main" id="{AE2D8A2B-EAD3-4585-928C-9D7FB0BEEC7A}"/>
              </a:ext>
            </a:extLst>
          </p:cNvPr>
          <p:cNvSpPr/>
          <p:nvPr/>
        </p:nvSpPr>
        <p:spPr>
          <a:xfrm>
            <a:off x="8153400" y="1611762"/>
            <a:ext cx="1971502" cy="1281067"/>
          </a:xfrm>
          <a:prstGeom prst="wedgeRectCallout">
            <a:avLst>
              <a:gd name="adj1" fmla="val -169252"/>
              <a:gd name="adj2" fmla="val 2746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Use this with text input</a:t>
            </a:r>
          </a:p>
        </p:txBody>
      </p:sp>
      <p:sp>
        <p:nvSpPr>
          <p:cNvPr id="9" name="Speech Bubble: Rectangle 8">
            <a:extLst>
              <a:ext uri="{FF2B5EF4-FFF2-40B4-BE49-F238E27FC236}">
                <a16:creationId xmlns:a16="http://schemas.microsoft.com/office/drawing/2014/main" id="{E0043BE2-2AE5-4AAD-91AD-410B10A6D23D}"/>
              </a:ext>
            </a:extLst>
          </p:cNvPr>
          <p:cNvSpPr/>
          <p:nvPr/>
        </p:nvSpPr>
        <p:spPr>
          <a:xfrm>
            <a:off x="8153400" y="3812772"/>
            <a:ext cx="1971502" cy="1281067"/>
          </a:xfrm>
          <a:prstGeom prst="wedgeRectCallout">
            <a:avLst>
              <a:gd name="adj1" fmla="val -162506"/>
              <a:gd name="adj2" fmla="val 30056"/>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Use this with binary input</a:t>
            </a:r>
          </a:p>
        </p:txBody>
      </p:sp>
    </p:spTree>
    <p:extLst>
      <p:ext uri="{BB962C8B-B14F-4D97-AF65-F5344CB8AC3E}">
        <p14:creationId xmlns:p14="http://schemas.microsoft.com/office/powerpoint/2010/main" val="2932956032"/>
      </p:ext>
    </p:extLst>
  </p:cSld>
  <p:clrMapOvr>
    <a:masterClrMapping/>
  </p:clrMapOvr>
</p:sld>
</file>

<file path=ppt/slides/slide1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15AD67-BD6A-4FF7-B0D5-BFB96802D04A}"/>
              </a:ext>
            </a:extLst>
          </p:cNvPr>
          <p:cNvSpPr>
            <a:spLocks noGrp="1"/>
          </p:cNvSpPr>
          <p:nvPr>
            <p:ph type="title"/>
          </p:nvPr>
        </p:nvSpPr>
        <p:spPr/>
        <p:txBody>
          <a:bodyPr/>
          <a:lstStyle/>
          <a:p>
            <a:r>
              <a:rPr lang="en-US"/>
              <a:t>xs:boolean is 4 bytes</a:t>
            </a:r>
          </a:p>
        </p:txBody>
      </p:sp>
      <p:sp>
        <p:nvSpPr>
          <p:cNvPr id="3" name="Content Placeholder 2">
            <a:extLst>
              <a:ext uri="{FF2B5EF4-FFF2-40B4-BE49-F238E27FC236}">
                <a16:creationId xmlns:a16="http://schemas.microsoft.com/office/drawing/2014/main" id="{3C9BE214-270D-42A5-80B1-D73FF96BB53C}"/>
              </a:ext>
            </a:extLst>
          </p:cNvPr>
          <p:cNvSpPr>
            <a:spLocks noGrp="1"/>
          </p:cNvSpPr>
          <p:nvPr>
            <p:ph idx="1"/>
          </p:nvPr>
        </p:nvSpPr>
        <p:spPr>
          <a:xfrm>
            <a:off x="616449" y="1371601"/>
            <a:ext cx="11236720" cy="2951017"/>
          </a:xfrm>
        </p:spPr>
        <p:txBody>
          <a:bodyPr/>
          <a:lstStyle/>
          <a:p>
            <a:pPr>
              <a:lnSpc>
                <a:spcPts val="3000"/>
              </a:lnSpc>
              <a:spcAft>
                <a:spcPts val="1200"/>
              </a:spcAft>
            </a:pPr>
            <a:r>
              <a:rPr lang="en-US" dirty="0"/>
              <a:t>In binary mode, xs:boolean is defined by the DFDL specification as having an implicit </a:t>
            </a:r>
            <a:r>
              <a:rPr lang="en-US"/>
              <a:t>length of </a:t>
            </a:r>
            <a:r>
              <a:rPr lang="en-US" dirty="0"/>
              <a:t>32 bits</a:t>
            </a:r>
            <a:r>
              <a:rPr lang="en-US"/>
              <a:t>. </a:t>
            </a:r>
          </a:p>
          <a:p>
            <a:pPr lvl="1">
              <a:lnSpc>
                <a:spcPts val="3000"/>
              </a:lnSpc>
              <a:spcAft>
                <a:spcPts val="1200"/>
              </a:spcAft>
            </a:pPr>
            <a:r>
              <a:rPr lang="en-US"/>
              <a:t>See table 18 in section 12.3.3 </a:t>
            </a:r>
            <a:br>
              <a:rPr lang="en-US"/>
            </a:br>
            <a:r>
              <a:rPr lang="en-US" u="sng">
                <a:hlinkClick r:id="rId2"/>
              </a:rPr>
              <a:t>https://daffodil.apache.org/docs/dfdl/#_Toc398030743</a:t>
            </a:r>
            <a:endParaRPr lang="en-US"/>
          </a:p>
          <a:p>
            <a:pPr>
              <a:lnSpc>
                <a:spcPts val="3000"/>
              </a:lnSpc>
              <a:spcAft>
                <a:spcPts val="1200"/>
              </a:spcAft>
            </a:pPr>
            <a:r>
              <a:rPr lang="en-US"/>
              <a:t>So, to </a:t>
            </a:r>
            <a:r>
              <a:rPr lang="en-US" dirty="0"/>
              <a:t>specify a 1-byte </a:t>
            </a:r>
            <a:r>
              <a:rPr lang="en-US"/>
              <a:t>boolean you must set </a:t>
            </a:r>
            <a:r>
              <a:rPr lang="en-US" dirty="0"/>
              <a:t>dfdl:lengthKind="explicit" and dfdl:length="1"</a:t>
            </a:r>
            <a:endParaRPr lang="en-US"/>
          </a:p>
        </p:txBody>
      </p:sp>
      <p:sp>
        <p:nvSpPr>
          <p:cNvPr id="5" name="Rectangle 4">
            <a:extLst>
              <a:ext uri="{FF2B5EF4-FFF2-40B4-BE49-F238E27FC236}">
                <a16:creationId xmlns:a16="http://schemas.microsoft.com/office/drawing/2014/main" id="{7CBECC8B-BAB2-468B-AB12-41F9348EDDA1}"/>
              </a:ext>
            </a:extLst>
          </p:cNvPr>
          <p:cNvSpPr/>
          <p:nvPr/>
        </p:nvSpPr>
        <p:spPr>
          <a:xfrm>
            <a:off x="387147" y="4063124"/>
            <a:ext cx="11466022" cy="2308324"/>
          </a:xfrm>
          <a:prstGeom prst="rect">
            <a:avLst/>
          </a:prstGeom>
          <a:ln>
            <a:solidFill>
              <a:schemeClr val="tx1"/>
            </a:solidFill>
          </a:ln>
        </p:spPr>
        <p:txBody>
          <a:bodyPr wrap="square">
            <a:spAutoFit/>
          </a:bodyPr>
          <a:lstStyle/>
          <a:p>
            <a:r>
              <a:rPr lang="en-US">
                <a:solidFill>
                  <a:srgbClr val="003296"/>
                </a:solidFill>
                <a:highlight>
                  <a:srgbClr val="FFFFFF"/>
                </a:highlight>
              </a:rPr>
              <a:t>&lt;xs:element</a:t>
            </a:r>
            <a:r>
              <a:rPr lang="en-US">
                <a:solidFill>
                  <a:srgbClr val="F5844C"/>
                </a:solidFill>
                <a:highlight>
                  <a:srgbClr val="FFFFFF"/>
                </a:highlight>
              </a:rPr>
              <a:t> name</a:t>
            </a:r>
            <a:r>
              <a:rPr lang="en-US">
                <a:solidFill>
                  <a:srgbClr val="FF8040"/>
                </a:solidFill>
                <a:highlight>
                  <a:srgbClr val="FFFFFF"/>
                </a:highlight>
              </a:rPr>
              <a:t>=</a:t>
            </a:r>
            <a:r>
              <a:rPr lang="en-US">
                <a:solidFill>
                  <a:srgbClr val="993300"/>
                </a:solidFill>
                <a:highlight>
                  <a:srgbClr val="FFFFFF"/>
                </a:highlight>
              </a:rPr>
              <a:t>"input"</a:t>
            </a:r>
            <a:r>
              <a:rPr lang="en-US">
                <a:solidFill>
                  <a:srgbClr val="000096"/>
                </a:solidFill>
                <a:highlight>
                  <a:srgbClr val="FFFFFF"/>
                </a:highlight>
              </a:rPr>
              <a:t>&gt;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&lt;xs:complexType&gt;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&lt;xs:sequence&gt;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&lt;xs:element</a:t>
            </a:r>
            <a:r>
              <a:rPr lang="en-US">
                <a:solidFill>
                  <a:srgbClr val="F5844C"/>
                </a:solidFill>
                <a:highlight>
                  <a:srgbClr val="FFFFFF"/>
                </a:highlight>
              </a:rPr>
              <a:t> name</a:t>
            </a:r>
            <a:r>
              <a:rPr lang="en-US">
                <a:solidFill>
                  <a:srgbClr val="FF8040"/>
                </a:solidFill>
                <a:highlight>
                  <a:srgbClr val="FFFFFF"/>
                </a:highlight>
              </a:rPr>
              <a:t>=</a:t>
            </a:r>
            <a:r>
              <a:rPr lang="en-US">
                <a:solidFill>
                  <a:srgbClr val="993300"/>
                </a:solidFill>
                <a:highlight>
                  <a:srgbClr val="FFFFFF"/>
                </a:highlight>
              </a:rPr>
              <a:t>"isOn"</a:t>
            </a:r>
            <a:r>
              <a:rPr lang="en-US">
                <a:solidFill>
                  <a:srgbClr val="F5844C"/>
                </a:solidFill>
                <a:highlight>
                  <a:srgbClr val="FFFFFF"/>
                </a:highlight>
              </a:rPr>
              <a:t> type</a:t>
            </a:r>
            <a:r>
              <a:rPr lang="en-US">
                <a:solidFill>
                  <a:srgbClr val="FF8040"/>
                </a:solidFill>
                <a:highlight>
                  <a:srgbClr val="FFFFFF"/>
                </a:highlight>
              </a:rPr>
              <a:t>=</a:t>
            </a:r>
            <a:r>
              <a:rPr lang="en-US">
                <a:solidFill>
                  <a:srgbClr val="993300"/>
                </a:solidFill>
                <a:highlight>
                  <a:srgbClr val="FFFFFF"/>
                </a:highlight>
              </a:rPr>
              <a:t>"xs:boolean"</a:t>
            </a:r>
            <a:r>
              <a:rPr lang="en-US">
                <a:solidFill>
                  <a:srgbClr val="F5844C"/>
                </a:solidFill>
                <a:highlight>
                  <a:srgbClr val="FFFFFF"/>
                </a:highlight>
              </a:rPr>
              <a:t> </a:t>
            </a:r>
            <a:r>
              <a:rPr lang="en-US">
                <a:solidFill>
                  <a:srgbClr val="F5844C"/>
                </a:solidFill>
                <a:highlight>
                  <a:srgbClr val="FFFF00"/>
                </a:highlight>
              </a:rPr>
              <a:t>dfdl:lengthKind</a:t>
            </a:r>
            <a:r>
              <a:rPr lang="en-US">
                <a:solidFill>
                  <a:srgbClr val="FF8040"/>
                </a:solidFill>
                <a:highlight>
                  <a:srgbClr val="FFFF00"/>
                </a:highlight>
              </a:rPr>
              <a:t>=</a:t>
            </a:r>
            <a:r>
              <a:rPr lang="en-US">
                <a:solidFill>
                  <a:srgbClr val="993300"/>
                </a:solidFill>
                <a:highlight>
                  <a:srgbClr val="FFFF00"/>
                </a:highlight>
              </a:rPr>
              <a:t>"explicit"</a:t>
            </a:r>
            <a:r>
              <a:rPr lang="en-US">
                <a:solidFill>
                  <a:srgbClr val="F5844C"/>
                </a:solidFill>
                <a:highlight>
                  <a:srgbClr val="FFFF00"/>
                </a:highlight>
              </a:rPr>
              <a:t> dfdl:length</a:t>
            </a:r>
            <a:r>
              <a:rPr lang="en-US">
                <a:solidFill>
                  <a:srgbClr val="FF8040"/>
                </a:solidFill>
                <a:highlight>
                  <a:srgbClr val="FFFF00"/>
                </a:highlight>
              </a:rPr>
              <a:t>=</a:t>
            </a:r>
            <a:r>
              <a:rPr lang="en-US">
                <a:solidFill>
                  <a:srgbClr val="993300"/>
                </a:solidFill>
                <a:highlight>
                  <a:srgbClr val="FFFF00"/>
                </a:highlight>
              </a:rPr>
              <a:t>"1"</a:t>
            </a:r>
            <a:r>
              <a:rPr lang="en-US">
                <a:solidFill>
                  <a:srgbClr val="F5844C"/>
                </a:solidFill>
                <a:highlight>
                  <a:srgbClr val="FFFFFF"/>
                </a:highlight>
              </a:rPr>
              <a:t> dfdl:lengthUnits</a:t>
            </a:r>
            <a:r>
              <a:rPr lang="en-US">
                <a:solidFill>
                  <a:srgbClr val="FF8040"/>
                </a:solidFill>
                <a:highlight>
                  <a:srgbClr val="FFFFFF"/>
                </a:highlight>
              </a:rPr>
              <a:t>=</a:t>
            </a:r>
            <a:r>
              <a:rPr lang="en-US">
                <a:solidFill>
                  <a:srgbClr val="993300"/>
                </a:solidFill>
                <a:highlight>
                  <a:srgbClr val="FFFFFF"/>
                </a:highlight>
              </a:rPr>
              <a:t>"bytes"</a:t>
            </a:r>
            <a:br>
              <a:rPr lang="en-US">
                <a:solidFill>
                  <a:srgbClr val="000000"/>
                </a:solidFill>
                <a:highlight>
                  <a:srgbClr val="FFFFFF"/>
                </a:highlight>
              </a:rPr>
            </a:br>
            <a:r>
              <a:rPr lang="en-US">
                <a:solidFill>
                  <a:srgbClr val="F5844C"/>
                </a:solidFill>
                <a:highlight>
                  <a:srgbClr val="FFFFFF"/>
                </a:highlight>
              </a:rPr>
              <a:t>                dfdl:binaryBooleanTrueRep</a:t>
            </a:r>
            <a:r>
              <a:rPr lang="en-US">
                <a:solidFill>
                  <a:srgbClr val="FF8040"/>
                </a:solidFill>
                <a:highlight>
                  <a:srgbClr val="FFFFFF"/>
                </a:highlight>
              </a:rPr>
              <a:t>=</a:t>
            </a:r>
            <a:r>
              <a:rPr lang="en-US">
                <a:solidFill>
                  <a:srgbClr val="993300"/>
                </a:solidFill>
                <a:highlight>
                  <a:srgbClr val="FFFFFF"/>
                </a:highlight>
              </a:rPr>
              <a:t>"1"</a:t>
            </a:r>
            <a:r>
              <a:rPr lang="en-US">
                <a:solidFill>
                  <a:srgbClr val="F5844C"/>
                </a:solidFill>
                <a:highlight>
                  <a:srgbClr val="FFFFFF"/>
                </a:highlight>
              </a:rPr>
              <a:t> dfdl:binaryBooleanFalseRep</a:t>
            </a:r>
            <a:r>
              <a:rPr lang="en-US">
                <a:solidFill>
                  <a:srgbClr val="FF8040"/>
                </a:solidFill>
                <a:highlight>
                  <a:srgbClr val="FFFFFF"/>
                </a:highlight>
              </a:rPr>
              <a:t>=</a:t>
            </a:r>
            <a:r>
              <a:rPr lang="en-US">
                <a:solidFill>
                  <a:srgbClr val="993300"/>
                </a:solidFill>
                <a:highlight>
                  <a:srgbClr val="FFFFFF"/>
                </a:highlight>
              </a:rPr>
              <a:t>"0"</a:t>
            </a:r>
            <a:r>
              <a:rPr lang="en-US">
                <a:solidFill>
                  <a:srgbClr val="F5844C"/>
                </a:solidFill>
                <a:highlight>
                  <a:srgbClr val="FFFFFF"/>
                </a:highlight>
              </a:rPr>
              <a:t> </a:t>
            </a:r>
            <a:r>
              <a:rPr lang="en-US">
                <a:solidFill>
                  <a:srgbClr val="000096"/>
                </a:solidFill>
                <a:highlight>
                  <a:srgbClr val="FFFFFF"/>
                </a:highlight>
              </a:rPr>
              <a:t>/&gt;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&lt;/xs:sequence&gt;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&lt;/xs:complexType&gt;</a:t>
            </a:r>
            <a:br>
              <a:rPr lang="en-US">
                <a:solidFill>
                  <a:srgbClr val="000000"/>
                </a:solidFill>
                <a:highlight>
                  <a:srgbClr val="FFFFFF"/>
                </a:highlight>
              </a:rPr>
            </a:br>
            <a:r>
              <a:rPr lang="en-US">
                <a:solidFill>
                  <a:srgbClr val="003296"/>
                </a:solidFill>
                <a:highlight>
                  <a:srgbClr val="FFFFFF"/>
                </a:highlight>
              </a:rPr>
              <a:t>&lt;/xs:element&gt;</a:t>
            </a:r>
          </a:p>
        </p:txBody>
      </p:sp>
    </p:spTree>
    <p:extLst>
      <p:ext uri="{BB962C8B-B14F-4D97-AF65-F5344CB8AC3E}">
        <p14:creationId xmlns:p14="http://schemas.microsoft.com/office/powerpoint/2010/main" val="3274022228"/>
      </p:ext>
    </p:extLst>
  </p:cSld>
  <p:clrMapOvr>
    <a:masterClrMapping/>
  </p:clrMapOvr>
</p:sld>
</file>

<file path=ppt/slides/slide1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B3E080-EB99-4F0A-A089-9B0567036E81}"/>
              </a:ext>
            </a:extLst>
          </p:cNvPr>
          <p:cNvSpPr>
            <a:spLocks noGrp="1"/>
          </p:cNvSpPr>
          <p:nvPr>
            <p:ph type="title"/>
          </p:nvPr>
        </p:nvSpPr>
        <p:spPr/>
        <p:txBody>
          <a:bodyPr/>
          <a:lstStyle/>
          <a:p>
            <a:r>
              <a:rPr lang="en-US"/>
              <a:t>Not as flexible as the text version</a:t>
            </a:r>
          </a:p>
        </p:txBody>
      </p:sp>
      <p:sp>
        <p:nvSpPr>
          <p:cNvPr id="4" name="Footer Placeholder 3">
            <a:extLst>
              <a:ext uri="{FF2B5EF4-FFF2-40B4-BE49-F238E27FC236}">
                <a16:creationId xmlns:a16="http://schemas.microsoft.com/office/drawing/2014/main" id="{AFF5629E-BB4B-4BE8-9967-E8B73D98E025}"/>
              </a:ext>
            </a:extLst>
          </p:cNvPr>
          <p:cNvSpPr>
            <a:spLocks noGrp="1"/>
          </p:cNvSpPr>
          <p:nvPr>
            <p:ph type="ftr" sz="quarter" idx="11"/>
          </p:nvPr>
        </p:nvSpPr>
        <p:spPr/>
        <p:txBody>
          <a:bodyPr/>
          <a:lstStyle/>
          <a:p>
            <a:r>
              <a:rPr lang="en-US" altLang="en-US">
                <a:solidFill>
                  <a:schemeClr val="tx1">
                    <a:lumMod val="50000"/>
                    <a:lumOff val="50000"/>
                  </a:schemeClr>
                </a:solidFill>
                <a:latin typeface="Arial" pitchFamily="34" charset="0"/>
                <a:cs typeface="Arial" pitchFamily="34" charset="0"/>
              </a:rPr>
              <a:t>© 2019 The MITRE Corporation. All rights reserved.</a:t>
            </a:r>
            <a:endParaRPr lang="en-US">
              <a:solidFill>
                <a:schemeClr val="tx1">
                  <a:lumMod val="50000"/>
                  <a:lumOff val="50000"/>
                </a:schemeClr>
              </a:solidFill>
              <a:latin typeface="Arial" pitchFamily="34" charset="0"/>
              <a:cs typeface="Arial" pitchFamily="34" charset="0"/>
            </a:endParaRPr>
          </a:p>
        </p:txBody>
      </p:sp>
      <p:sp>
        <p:nvSpPr>
          <p:cNvPr id="5" name="Rectangle 4">
            <a:extLst>
              <a:ext uri="{FF2B5EF4-FFF2-40B4-BE49-F238E27FC236}">
                <a16:creationId xmlns:a16="http://schemas.microsoft.com/office/drawing/2014/main" id="{5FDEF14A-3863-4F5B-BD0C-4C98E0F8D8D3}"/>
              </a:ext>
            </a:extLst>
          </p:cNvPr>
          <p:cNvSpPr/>
          <p:nvPr/>
        </p:nvSpPr>
        <p:spPr>
          <a:xfrm>
            <a:off x="2686029" y="2496188"/>
            <a:ext cx="4307077" cy="461665"/>
          </a:xfrm>
          <a:prstGeom prst="rect">
            <a:avLst/>
          </a:prstGeom>
        </p:spPr>
        <p:txBody>
          <a:bodyPr wrap="none">
            <a:spAutoFit/>
          </a:bodyPr>
          <a:lstStyle/>
          <a:p>
            <a:r>
              <a:rPr lang="en-US" sz="2400"/>
              <a:t>dfdl:binaryBooleanTrueRep="__"</a:t>
            </a:r>
          </a:p>
        </p:txBody>
      </p:sp>
      <p:cxnSp>
        <p:nvCxnSpPr>
          <p:cNvPr id="7" name="Straight Arrow Connector 6">
            <a:extLst>
              <a:ext uri="{FF2B5EF4-FFF2-40B4-BE49-F238E27FC236}">
                <a16:creationId xmlns:a16="http://schemas.microsoft.com/office/drawing/2014/main" id="{FA854829-4B1D-4D21-8A95-F4848F7A27F5}"/>
              </a:ext>
            </a:extLst>
          </p:cNvPr>
          <p:cNvCxnSpPr/>
          <p:nvPr/>
        </p:nvCxnSpPr>
        <p:spPr>
          <a:xfrm flipV="1">
            <a:off x="6550429" y="2957853"/>
            <a:ext cx="0" cy="71637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8" name="TextBox 7">
            <a:extLst>
              <a:ext uri="{FF2B5EF4-FFF2-40B4-BE49-F238E27FC236}">
                <a16:creationId xmlns:a16="http://schemas.microsoft.com/office/drawing/2014/main" id="{A4B48AAB-0C2C-4F84-AD46-1BD25FEA5370}"/>
              </a:ext>
            </a:extLst>
          </p:cNvPr>
          <p:cNvSpPr txBox="1"/>
          <p:nvPr/>
        </p:nvSpPr>
        <p:spPr>
          <a:xfrm>
            <a:off x="6096000" y="3674225"/>
            <a:ext cx="3912522" cy="923330"/>
          </a:xfrm>
          <a:prstGeom prst="rect">
            <a:avLst/>
          </a:prstGeom>
          <a:noFill/>
        </p:spPr>
        <p:txBody>
          <a:bodyPr wrap="square" rtlCol="0">
            <a:spAutoFit/>
          </a:bodyPr>
          <a:lstStyle/>
          <a:p>
            <a:r>
              <a:rPr lang="en-US"/>
              <a:t>Must be an unsignedInteger. Cannot contain a whitespace-separated list of values.</a:t>
            </a:r>
          </a:p>
        </p:txBody>
      </p:sp>
    </p:spTree>
    <p:extLst>
      <p:ext uri="{BB962C8B-B14F-4D97-AF65-F5344CB8AC3E}">
        <p14:creationId xmlns:p14="http://schemas.microsoft.com/office/powerpoint/2010/main" val="3482087811"/>
      </p:ext>
    </p:extLst>
  </p:cSld>
  <p:clrMapOvr>
    <a:masterClrMapping/>
  </p:clrMapOvr>
</p:sld>
</file>

<file path=ppt/slides/slide1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DAE72073-683D-4785-AF50-D199DB629071}"/>
              </a:ext>
            </a:extLst>
          </p:cNvPr>
          <p:cNvSpPr>
            <a:spLocks noGrp="1"/>
          </p:cNvSpPr>
          <p:nvPr>
            <p:ph type="ctrTitle" sz="quarter"/>
          </p:nvPr>
        </p:nvSpPr>
        <p:spPr/>
        <p:txBody>
          <a:bodyPr/>
          <a:lstStyle/>
          <a:p>
            <a:r>
              <a:rPr lang="en-US"/>
              <a:t>Textual representation of integers</a:t>
            </a:r>
          </a:p>
        </p:txBody>
      </p:sp>
    </p:spTree>
    <p:extLst>
      <p:ext uri="{BB962C8B-B14F-4D97-AF65-F5344CB8AC3E}">
        <p14:creationId xmlns:p14="http://schemas.microsoft.com/office/powerpoint/2010/main" val="909693403"/>
      </p:ext>
    </p:extLst>
  </p:cSld>
  <p:clrMapOvr>
    <a:masterClrMapping/>
  </p:clrMapOvr>
</p:sld>
</file>

<file path=ppt/slides/slide1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6EB2DC9-862E-49C4-99AE-AC6E5A50821B}"/>
              </a:ext>
            </a:extLst>
          </p:cNvPr>
          <p:cNvSpPr>
            <a:spLocks noGrp="1"/>
          </p:cNvSpPr>
          <p:nvPr>
            <p:ph type="title"/>
          </p:nvPr>
        </p:nvSpPr>
        <p:spPr/>
        <p:txBody>
          <a:bodyPr/>
          <a:lstStyle/>
          <a:p>
            <a:r>
              <a:rPr lang="en-US"/>
              <a:t>Want each of these to be interpreted by Daffodil as representing an unsignedInt</a:t>
            </a:r>
          </a:p>
        </p:txBody>
      </p:sp>
      <p:graphicFrame>
        <p:nvGraphicFramePr>
          <p:cNvPr id="5" name="Table 4">
            <a:extLst>
              <a:ext uri="{FF2B5EF4-FFF2-40B4-BE49-F238E27FC236}">
                <a16:creationId xmlns:a16="http://schemas.microsoft.com/office/drawing/2014/main" id="{72349DA8-ED7F-45CA-BE75-2ED0B60DF724}"/>
              </a:ext>
            </a:extLst>
          </p:cNvPr>
          <p:cNvGraphicFramePr>
            <a:graphicFrameLocks noGrp="1"/>
          </p:cNvGraphicFramePr>
          <p:nvPr>
            <p:extLst>
              <p:ext uri="{D42A27DB-BD31-4B8C-83A1-F6EECF244321}">
                <p14:modId xmlns:p14="http://schemas.microsoft.com/office/powerpoint/2010/main" val="2401463200"/>
              </p:ext>
            </p:extLst>
          </p:nvPr>
        </p:nvGraphicFramePr>
        <p:xfrm>
          <a:off x="1300481" y="1965960"/>
          <a:ext cx="8128000" cy="2123440"/>
        </p:xfrm>
        <a:graphic>
          <a:graphicData uri="http://schemas.openxmlformats.org/drawingml/2006/table">
            <a:tbl>
              <a:tblPr firstRow="1" bandRow="1">
                <a:tableStyleId>{5C22544A-7EE6-4342-B048-85BDC9FD1C3A}</a:tableStyleId>
              </a:tblPr>
              <a:tblGrid>
                <a:gridCol w="4064000">
                  <a:extLst>
                    <a:ext uri="{9D8B030D-6E8A-4147-A177-3AD203B41FA5}">
                      <a16:colId xmlns:a16="http://schemas.microsoft.com/office/drawing/2014/main" val="2076034255"/>
                    </a:ext>
                  </a:extLst>
                </a:gridCol>
                <a:gridCol w="4064000">
                  <a:extLst>
                    <a:ext uri="{9D8B030D-6E8A-4147-A177-3AD203B41FA5}">
                      <a16:colId xmlns:a16="http://schemas.microsoft.com/office/drawing/2014/main" val="2046790746"/>
                    </a:ext>
                  </a:extLst>
                </a:gridCol>
              </a:tblGrid>
              <a:tr h="370840">
                <a:tc>
                  <a:txBody>
                    <a:bodyPr/>
                    <a:lstStyle/>
                    <a:p>
                      <a:r>
                        <a:rPr lang="en-US"/>
                        <a:t>Input</a:t>
                      </a:r>
                    </a:p>
                  </a:txBody>
                  <a:tcPr/>
                </a:tc>
                <a:tc>
                  <a:txBody>
                    <a:bodyPr/>
                    <a:lstStyle/>
                    <a:p>
                      <a:r>
                        <a:rPr lang="en-US"/>
                        <a:t>Hey Daffodil, interpret the input this way</a:t>
                      </a:r>
                    </a:p>
                  </a:txBody>
                  <a:tcPr/>
                </a:tc>
                <a:extLst>
                  <a:ext uri="{0D108BD9-81ED-4DB2-BD59-A6C34878D82A}">
                    <a16:rowId xmlns:a16="http://schemas.microsoft.com/office/drawing/2014/main" val="242097572"/>
                  </a:ext>
                </a:extLst>
              </a:tr>
              <a:tr h="370840">
                <a:tc>
                  <a:txBody>
                    <a:bodyPr/>
                    <a:lstStyle/>
                    <a:p>
                      <a:r>
                        <a:rPr lang="en-US"/>
                        <a:t>54000</a:t>
                      </a:r>
                    </a:p>
                  </a:txBody>
                  <a:tcPr/>
                </a:tc>
                <a:tc>
                  <a:txBody>
                    <a:bodyPr/>
                    <a:lstStyle/>
                    <a:p>
                      <a:r>
                        <a:rPr lang="en-US"/>
                        <a:t>a 5-digit unsignedInt</a:t>
                      </a:r>
                    </a:p>
                  </a:txBody>
                  <a:tcPr/>
                </a:tc>
                <a:extLst>
                  <a:ext uri="{0D108BD9-81ED-4DB2-BD59-A6C34878D82A}">
                    <a16:rowId xmlns:a16="http://schemas.microsoft.com/office/drawing/2014/main" val="2993383948"/>
                  </a:ext>
                </a:extLst>
              </a:tr>
              <a:tr h="370840">
                <a:tc>
                  <a:txBody>
                    <a:bodyPr/>
                    <a:lstStyle/>
                    <a:p>
                      <a:r>
                        <a:rPr lang="en-US"/>
                        <a:t>9,000</a:t>
                      </a:r>
                    </a:p>
                  </a:txBody>
                  <a:tcPr/>
                </a:tc>
                <a:tc>
                  <a:txBody>
                    <a:bodyPr/>
                    <a:lstStyle/>
                    <a:p>
                      <a:r>
                        <a:rPr lang="en-US"/>
                        <a:t>the integer nine thousand</a:t>
                      </a:r>
                    </a:p>
                  </a:txBody>
                  <a:tcPr/>
                </a:tc>
                <a:extLst>
                  <a:ext uri="{0D108BD9-81ED-4DB2-BD59-A6C34878D82A}">
                    <a16:rowId xmlns:a16="http://schemas.microsoft.com/office/drawing/2014/main" val="3112212716"/>
                  </a:ext>
                </a:extLst>
              </a:tr>
              <a:tr h="370840">
                <a:tc>
                  <a:txBody>
                    <a:bodyPr/>
                    <a:lstStyle/>
                    <a:p>
                      <a:r>
                        <a:rPr lang="en-US"/>
                        <a:t>10E04</a:t>
                      </a:r>
                    </a:p>
                  </a:txBody>
                  <a:tcPr/>
                </a:tc>
                <a:tc>
                  <a:txBody>
                    <a:bodyPr/>
                    <a:lstStyle/>
                    <a:p>
                      <a:r>
                        <a:rPr lang="en-US"/>
                        <a:t>the integer ten thousand</a:t>
                      </a:r>
                    </a:p>
                  </a:txBody>
                  <a:tcPr/>
                </a:tc>
                <a:extLst>
                  <a:ext uri="{0D108BD9-81ED-4DB2-BD59-A6C34878D82A}">
                    <a16:rowId xmlns:a16="http://schemas.microsoft.com/office/drawing/2014/main" val="2771074625"/>
                  </a:ext>
                </a:extLst>
              </a:tr>
              <a:tr h="370840">
                <a:tc>
                  <a:txBody>
                    <a:bodyPr/>
                    <a:lstStyle/>
                    <a:p>
                      <a:r>
                        <a:rPr lang="en-US"/>
                        <a:t>x:120</a:t>
                      </a:r>
                    </a:p>
                  </a:txBody>
                  <a:tcPr/>
                </a:tc>
                <a:tc>
                  <a:txBody>
                    <a:bodyPr/>
                    <a:lstStyle/>
                    <a:p>
                      <a:r>
                        <a:rPr lang="en-US"/>
                        <a:t>the integer one hundred twenty</a:t>
                      </a:r>
                    </a:p>
                  </a:txBody>
                  <a:tcPr/>
                </a:tc>
                <a:extLst>
                  <a:ext uri="{0D108BD9-81ED-4DB2-BD59-A6C34878D82A}">
                    <a16:rowId xmlns:a16="http://schemas.microsoft.com/office/drawing/2014/main" val="3858144416"/>
                  </a:ext>
                </a:extLst>
              </a:tr>
            </a:tbl>
          </a:graphicData>
        </a:graphic>
      </p:graphicFrame>
    </p:spTree>
    <p:extLst>
      <p:ext uri="{BB962C8B-B14F-4D97-AF65-F5344CB8AC3E}">
        <p14:creationId xmlns:p14="http://schemas.microsoft.com/office/powerpoint/2010/main" val="3716714292"/>
      </p:ext>
    </p:extLst>
  </p:cSld>
  <p:clrMapOvr>
    <a:masterClrMapping/>
  </p:clrMapOvr>
</p:sld>
</file>

<file path=ppt/slides/slide1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6EB2DC9-862E-49C4-99AE-AC6E5A50821B}"/>
              </a:ext>
            </a:extLst>
          </p:cNvPr>
          <p:cNvSpPr>
            <a:spLocks noGrp="1"/>
          </p:cNvSpPr>
          <p:nvPr>
            <p:ph type="title"/>
          </p:nvPr>
        </p:nvSpPr>
        <p:spPr/>
        <p:txBody>
          <a:bodyPr/>
          <a:lstStyle/>
          <a:p>
            <a:r>
              <a:rPr lang="en-US">
                <a:solidFill>
                  <a:schemeClr val="bg1">
                    <a:lumMod val="85000"/>
                  </a:schemeClr>
                </a:solidFill>
              </a:rPr>
              <a:t>Want each of these to be interpreted by Daffodil as representing an unsignedInt</a:t>
            </a:r>
          </a:p>
        </p:txBody>
      </p:sp>
      <p:graphicFrame>
        <p:nvGraphicFramePr>
          <p:cNvPr id="5" name="Table 4">
            <a:extLst>
              <a:ext uri="{FF2B5EF4-FFF2-40B4-BE49-F238E27FC236}">
                <a16:creationId xmlns:a16="http://schemas.microsoft.com/office/drawing/2014/main" id="{72349DA8-ED7F-45CA-BE75-2ED0B60DF724}"/>
              </a:ext>
            </a:extLst>
          </p:cNvPr>
          <p:cNvGraphicFramePr>
            <a:graphicFrameLocks noGrp="1"/>
          </p:cNvGraphicFramePr>
          <p:nvPr>
            <p:extLst>
              <p:ext uri="{D42A27DB-BD31-4B8C-83A1-F6EECF244321}">
                <p14:modId xmlns:p14="http://schemas.microsoft.com/office/powerpoint/2010/main" val="4100717558"/>
              </p:ext>
            </p:extLst>
          </p:nvPr>
        </p:nvGraphicFramePr>
        <p:xfrm>
          <a:off x="1300481" y="1965960"/>
          <a:ext cx="8128000" cy="2123440"/>
        </p:xfrm>
        <a:graphic>
          <a:graphicData uri="http://schemas.openxmlformats.org/drawingml/2006/table">
            <a:tbl>
              <a:tblPr firstRow="1" bandRow="1">
                <a:tableStyleId>{5C22544A-7EE6-4342-B048-85BDC9FD1C3A}</a:tableStyleId>
              </a:tblPr>
              <a:tblGrid>
                <a:gridCol w="4064000">
                  <a:extLst>
                    <a:ext uri="{9D8B030D-6E8A-4147-A177-3AD203B41FA5}">
                      <a16:colId xmlns:a16="http://schemas.microsoft.com/office/drawing/2014/main" val="2076034255"/>
                    </a:ext>
                  </a:extLst>
                </a:gridCol>
                <a:gridCol w="4064000">
                  <a:extLst>
                    <a:ext uri="{9D8B030D-6E8A-4147-A177-3AD203B41FA5}">
                      <a16:colId xmlns:a16="http://schemas.microsoft.com/office/drawing/2014/main" val="2046790746"/>
                    </a:ext>
                  </a:extLst>
                </a:gridCol>
              </a:tblGrid>
              <a:tr h="370840">
                <a:tc>
                  <a:txBody>
                    <a:bodyPr/>
                    <a:lstStyle/>
                    <a:p>
                      <a:r>
                        <a:rPr lang="en-US"/>
                        <a:t>Input</a:t>
                      </a:r>
                    </a:p>
                  </a:txBody>
                  <a:tcPr/>
                </a:tc>
                <a:tc>
                  <a:txBody>
                    <a:bodyPr/>
                    <a:lstStyle/>
                    <a:p>
                      <a:r>
                        <a:rPr lang="en-US">
                          <a:solidFill>
                            <a:schemeClr val="bg1">
                              <a:lumMod val="85000"/>
                            </a:schemeClr>
                          </a:solidFill>
                        </a:rPr>
                        <a:t>Hey Daffodil, interpret the input this way</a:t>
                      </a:r>
                    </a:p>
                  </a:txBody>
                  <a:tcPr/>
                </a:tc>
                <a:extLst>
                  <a:ext uri="{0D108BD9-81ED-4DB2-BD59-A6C34878D82A}">
                    <a16:rowId xmlns:a16="http://schemas.microsoft.com/office/drawing/2014/main" val="242097572"/>
                  </a:ext>
                </a:extLst>
              </a:tr>
              <a:tr h="370840">
                <a:tc>
                  <a:txBody>
                    <a:bodyPr/>
                    <a:lstStyle/>
                    <a:p>
                      <a:r>
                        <a:rPr lang="en-US"/>
                        <a:t>54000</a:t>
                      </a:r>
                    </a:p>
                  </a:txBody>
                  <a:tcPr/>
                </a:tc>
                <a:tc>
                  <a:txBody>
                    <a:bodyPr/>
                    <a:lstStyle/>
                    <a:p>
                      <a:r>
                        <a:rPr lang="en-US">
                          <a:solidFill>
                            <a:schemeClr val="bg1">
                              <a:lumMod val="65000"/>
                            </a:schemeClr>
                          </a:solidFill>
                        </a:rPr>
                        <a:t>a 4-digit unsignedInt</a:t>
                      </a:r>
                    </a:p>
                  </a:txBody>
                  <a:tcPr/>
                </a:tc>
                <a:extLst>
                  <a:ext uri="{0D108BD9-81ED-4DB2-BD59-A6C34878D82A}">
                    <a16:rowId xmlns:a16="http://schemas.microsoft.com/office/drawing/2014/main" val="2993383948"/>
                  </a:ext>
                </a:extLst>
              </a:tr>
              <a:tr h="370840">
                <a:tc>
                  <a:txBody>
                    <a:bodyPr/>
                    <a:lstStyle/>
                    <a:p>
                      <a:r>
                        <a:rPr lang="en-US"/>
                        <a:t>9,000</a:t>
                      </a:r>
                    </a:p>
                  </a:txBody>
                  <a:tcPr/>
                </a:tc>
                <a:tc>
                  <a:txBody>
                    <a:bodyPr/>
                    <a:lstStyle/>
                    <a:p>
                      <a:r>
                        <a:rPr lang="en-US">
                          <a:solidFill>
                            <a:schemeClr val="bg1">
                              <a:lumMod val="65000"/>
                            </a:schemeClr>
                          </a:solidFill>
                        </a:rPr>
                        <a:t>the integer nine thousand</a:t>
                      </a:r>
                    </a:p>
                  </a:txBody>
                  <a:tcPr/>
                </a:tc>
                <a:extLst>
                  <a:ext uri="{0D108BD9-81ED-4DB2-BD59-A6C34878D82A}">
                    <a16:rowId xmlns:a16="http://schemas.microsoft.com/office/drawing/2014/main" val="3112212716"/>
                  </a:ext>
                </a:extLst>
              </a:tr>
              <a:tr h="370840">
                <a:tc>
                  <a:txBody>
                    <a:bodyPr/>
                    <a:lstStyle/>
                    <a:p>
                      <a:r>
                        <a:rPr lang="en-US"/>
                        <a:t>10E04</a:t>
                      </a:r>
                    </a:p>
                  </a:txBody>
                  <a:tcPr/>
                </a:tc>
                <a:tc>
                  <a:txBody>
                    <a:bodyPr/>
                    <a:lstStyle/>
                    <a:p>
                      <a:r>
                        <a:rPr lang="en-US">
                          <a:solidFill>
                            <a:schemeClr val="bg1">
                              <a:lumMod val="65000"/>
                            </a:schemeClr>
                          </a:solidFill>
                        </a:rPr>
                        <a:t>the integer one hundred thousand</a:t>
                      </a:r>
                    </a:p>
                  </a:txBody>
                  <a:tcPr/>
                </a:tc>
                <a:extLst>
                  <a:ext uri="{0D108BD9-81ED-4DB2-BD59-A6C34878D82A}">
                    <a16:rowId xmlns:a16="http://schemas.microsoft.com/office/drawing/2014/main" val="2771074625"/>
                  </a:ext>
                </a:extLst>
              </a:tr>
              <a:tr h="370840">
                <a:tc>
                  <a:txBody>
                    <a:bodyPr/>
                    <a:lstStyle/>
                    <a:p>
                      <a:r>
                        <a:rPr lang="en-US"/>
                        <a:t>x:120</a:t>
                      </a:r>
                    </a:p>
                  </a:txBody>
                  <a:tcPr/>
                </a:tc>
                <a:tc>
                  <a:txBody>
                    <a:bodyPr/>
                    <a:lstStyle/>
                    <a:p>
                      <a:r>
                        <a:rPr lang="en-US">
                          <a:solidFill>
                            <a:schemeClr val="bg1">
                              <a:lumMod val="65000"/>
                            </a:schemeClr>
                          </a:solidFill>
                        </a:rPr>
                        <a:t>the integer twelve</a:t>
                      </a:r>
                    </a:p>
                  </a:txBody>
                  <a:tcPr/>
                </a:tc>
                <a:extLst>
                  <a:ext uri="{0D108BD9-81ED-4DB2-BD59-A6C34878D82A}">
                    <a16:rowId xmlns:a16="http://schemas.microsoft.com/office/drawing/2014/main" val="3858144416"/>
                  </a:ext>
                </a:extLst>
              </a:tr>
            </a:tbl>
          </a:graphicData>
        </a:graphic>
      </p:graphicFrame>
      <p:sp>
        <p:nvSpPr>
          <p:cNvPr id="2" name="Left Brace 1">
            <a:extLst>
              <a:ext uri="{FF2B5EF4-FFF2-40B4-BE49-F238E27FC236}">
                <a16:creationId xmlns:a16="http://schemas.microsoft.com/office/drawing/2014/main" id="{CB302B01-2E81-4B90-A62C-7D99E66CF5B9}"/>
              </a:ext>
            </a:extLst>
          </p:cNvPr>
          <p:cNvSpPr/>
          <p:nvPr/>
        </p:nvSpPr>
        <p:spPr>
          <a:xfrm rot="16200000">
            <a:off x="1368037" y="4206239"/>
            <a:ext cx="615142" cy="750253"/>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 name="TextBox 3">
            <a:extLst>
              <a:ext uri="{FF2B5EF4-FFF2-40B4-BE49-F238E27FC236}">
                <a16:creationId xmlns:a16="http://schemas.microsoft.com/office/drawing/2014/main" id="{751BCADD-D003-462A-950D-23821EEA794D}"/>
              </a:ext>
            </a:extLst>
          </p:cNvPr>
          <p:cNvSpPr txBox="1"/>
          <p:nvPr/>
        </p:nvSpPr>
        <p:spPr>
          <a:xfrm>
            <a:off x="1300481" y="5087389"/>
            <a:ext cx="7542129" cy="369332"/>
          </a:xfrm>
          <a:prstGeom prst="rect">
            <a:avLst/>
          </a:prstGeom>
          <a:noFill/>
        </p:spPr>
        <p:txBody>
          <a:bodyPr wrap="none" rtlCol="0">
            <a:spAutoFit/>
          </a:bodyPr>
          <a:lstStyle/>
          <a:p>
            <a:r>
              <a:rPr lang="en-US"/>
              <a:t>All these inputs have 5 characters and each of them represent an unsignedInt.</a:t>
            </a:r>
          </a:p>
        </p:txBody>
      </p:sp>
    </p:spTree>
    <p:extLst>
      <p:ext uri="{BB962C8B-B14F-4D97-AF65-F5344CB8AC3E}">
        <p14:creationId xmlns:p14="http://schemas.microsoft.com/office/powerpoint/2010/main" val="405063066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32DB15-CEFD-4F90-9B86-82DD7EC70D48}"/>
              </a:ext>
            </a:extLst>
          </p:cNvPr>
          <p:cNvSpPr>
            <a:spLocks noGrp="1"/>
          </p:cNvSpPr>
          <p:nvPr>
            <p:ph type="title"/>
          </p:nvPr>
        </p:nvSpPr>
        <p:spPr/>
        <p:txBody>
          <a:bodyPr/>
          <a:lstStyle/>
          <a:p>
            <a:r>
              <a:rPr lang="en-US"/>
              <a:t>Well, there are some places where hidden groups are ok</a:t>
            </a:r>
          </a:p>
        </p:txBody>
      </p:sp>
      <p:sp>
        <p:nvSpPr>
          <p:cNvPr id="4" name="Footer Placeholder 3">
            <a:extLst>
              <a:ext uri="{FF2B5EF4-FFF2-40B4-BE49-F238E27FC236}">
                <a16:creationId xmlns:a16="http://schemas.microsoft.com/office/drawing/2014/main" id="{D15689ED-3424-481C-ABA9-764B48238C17}"/>
              </a:ext>
            </a:extLst>
          </p:cNvPr>
          <p:cNvSpPr>
            <a:spLocks noGrp="1"/>
          </p:cNvSpPr>
          <p:nvPr>
            <p:ph type="ftr" sz="quarter" idx="11"/>
          </p:nvPr>
        </p:nvSpPr>
        <p:spPr/>
        <p:txBody>
          <a:bodyPr/>
          <a:lstStyle/>
          <a:p>
            <a:r>
              <a:rPr lang="en-US" altLang="en-US">
                <a:solidFill>
                  <a:schemeClr val="tx1">
                    <a:lumMod val="50000"/>
                    <a:lumOff val="50000"/>
                  </a:schemeClr>
                </a:solidFill>
                <a:latin typeface="Arial" pitchFamily="34" charset="0"/>
                <a:cs typeface="Arial" pitchFamily="34" charset="0"/>
              </a:rPr>
              <a:t>© 2019 The MITRE Corporation. All rights reserved.</a:t>
            </a:r>
            <a:endParaRPr lang="en-US">
              <a:solidFill>
                <a:schemeClr val="tx1">
                  <a:lumMod val="50000"/>
                  <a:lumOff val="50000"/>
                </a:schemeClr>
              </a:solidFill>
              <a:latin typeface="Arial" pitchFamily="34" charset="0"/>
              <a:cs typeface="Arial" pitchFamily="34" charset="0"/>
            </a:endParaRPr>
          </a:p>
        </p:txBody>
      </p:sp>
      <p:sp>
        <p:nvSpPr>
          <p:cNvPr id="5" name="Rectangle 4">
            <a:extLst>
              <a:ext uri="{FF2B5EF4-FFF2-40B4-BE49-F238E27FC236}">
                <a16:creationId xmlns:a16="http://schemas.microsoft.com/office/drawing/2014/main" id="{22AE6B95-ED34-4980-8770-C13BB9BA9180}"/>
              </a:ext>
            </a:extLst>
          </p:cNvPr>
          <p:cNvSpPr/>
          <p:nvPr/>
        </p:nvSpPr>
        <p:spPr>
          <a:xfrm>
            <a:off x="1389682" y="1418328"/>
            <a:ext cx="7847308" cy="4801314"/>
          </a:xfrm>
          <a:prstGeom prst="rect">
            <a:avLst/>
          </a:prstGeom>
          <a:ln>
            <a:solidFill>
              <a:schemeClr val="tx1"/>
            </a:solidFill>
          </a:ln>
        </p:spPr>
        <p:txBody>
          <a:bodyPr wrap="square">
            <a:spAutoFit/>
          </a:bodyPr>
          <a:lstStyle/>
          <a:p>
            <a:r>
              <a:rPr lang="en-US">
                <a:solidFill>
                  <a:srgbClr val="003296"/>
                </a:solidFill>
                <a:highlight>
                  <a:srgbClr val="FFFFFF"/>
                </a:highlight>
              </a:rPr>
              <a:t>&lt;xs:element</a:t>
            </a:r>
            <a:r>
              <a:rPr lang="en-US">
                <a:solidFill>
                  <a:srgbClr val="F5844C"/>
                </a:solidFill>
                <a:highlight>
                  <a:srgbClr val="FFFFFF"/>
                </a:highlight>
              </a:rPr>
              <a:t> name</a:t>
            </a:r>
            <a:r>
              <a:rPr lang="en-US">
                <a:solidFill>
                  <a:srgbClr val="FF8040"/>
                </a:solidFill>
                <a:highlight>
                  <a:srgbClr val="FFFFFF"/>
                </a:highlight>
              </a:rPr>
              <a:t>=</a:t>
            </a:r>
            <a:r>
              <a:rPr lang="en-US">
                <a:solidFill>
                  <a:srgbClr val="993300"/>
                </a:solidFill>
                <a:highlight>
                  <a:srgbClr val="FFFFFF"/>
                </a:highlight>
              </a:rPr>
              <a:t>"input"</a:t>
            </a:r>
            <a:r>
              <a:rPr lang="en-US">
                <a:solidFill>
                  <a:srgbClr val="000096"/>
                </a:solidFill>
                <a:highlight>
                  <a:srgbClr val="FFFFFF"/>
                </a:highlight>
              </a:rPr>
              <a:t>&gt;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&lt;xs:complexType&gt;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&lt;xs:sequence&gt;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&lt;xs:element</a:t>
            </a:r>
            <a:r>
              <a:rPr lang="en-US">
                <a:solidFill>
                  <a:srgbClr val="F5844C"/>
                </a:solidFill>
                <a:highlight>
                  <a:srgbClr val="FFFFFF"/>
                </a:highlight>
              </a:rPr>
              <a:t> name</a:t>
            </a:r>
            <a:r>
              <a:rPr lang="en-US">
                <a:solidFill>
                  <a:srgbClr val="FF8040"/>
                </a:solidFill>
                <a:highlight>
                  <a:srgbClr val="FFFFFF"/>
                </a:highlight>
              </a:rPr>
              <a:t>=</a:t>
            </a:r>
            <a:r>
              <a:rPr lang="en-US">
                <a:solidFill>
                  <a:srgbClr val="993300"/>
                </a:solidFill>
                <a:highlight>
                  <a:srgbClr val="FFFFFF"/>
                </a:highlight>
              </a:rPr>
              <a:t>"A"</a:t>
            </a:r>
            <a:r>
              <a:rPr lang="en-US">
                <a:solidFill>
                  <a:srgbClr val="F5844C"/>
                </a:solidFill>
                <a:highlight>
                  <a:srgbClr val="FFFFFF"/>
                </a:highlight>
              </a:rPr>
              <a:t> type</a:t>
            </a:r>
            <a:r>
              <a:rPr lang="en-US">
                <a:solidFill>
                  <a:srgbClr val="FF8040"/>
                </a:solidFill>
                <a:highlight>
                  <a:srgbClr val="FFFFFF"/>
                </a:highlight>
              </a:rPr>
              <a:t>=</a:t>
            </a:r>
            <a:r>
              <a:rPr lang="en-US">
                <a:solidFill>
                  <a:srgbClr val="993300"/>
                </a:solidFill>
                <a:highlight>
                  <a:srgbClr val="FFFFFF"/>
                </a:highlight>
              </a:rPr>
              <a:t>"A_type"</a:t>
            </a:r>
            <a:r>
              <a:rPr lang="en-US">
                <a:solidFill>
                  <a:srgbClr val="000096"/>
                </a:solidFill>
                <a:highlight>
                  <a:srgbClr val="FFFFFF"/>
                </a:highlight>
              </a:rPr>
              <a:t>/&gt;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&lt;xs:element</a:t>
            </a:r>
            <a:r>
              <a:rPr lang="en-US">
                <a:solidFill>
                  <a:srgbClr val="F5844C"/>
                </a:solidFill>
                <a:highlight>
                  <a:srgbClr val="FFFFFF"/>
                </a:highlight>
              </a:rPr>
              <a:t> name</a:t>
            </a:r>
            <a:r>
              <a:rPr lang="en-US">
                <a:solidFill>
                  <a:srgbClr val="FF8040"/>
                </a:solidFill>
                <a:highlight>
                  <a:srgbClr val="FFFFFF"/>
                </a:highlight>
              </a:rPr>
              <a:t>=</a:t>
            </a:r>
            <a:r>
              <a:rPr lang="en-US">
                <a:solidFill>
                  <a:srgbClr val="993300"/>
                </a:solidFill>
                <a:highlight>
                  <a:srgbClr val="FFFFFF"/>
                </a:highlight>
              </a:rPr>
              <a:t>"B type="</a:t>
            </a:r>
            <a:r>
              <a:rPr lang="en-US">
                <a:solidFill>
                  <a:srgbClr val="F5844C"/>
                </a:solidFill>
                <a:highlight>
                  <a:srgbClr val="FFFFFF"/>
                </a:highlight>
              </a:rPr>
              <a:t>B_type</a:t>
            </a:r>
            <a:r>
              <a:rPr lang="en-US">
                <a:solidFill>
                  <a:srgbClr val="000000"/>
                </a:solidFill>
                <a:highlight>
                  <a:srgbClr val="FFFFFF"/>
                </a:highlight>
              </a:rPr>
              <a:t>" </a:t>
            </a:r>
            <a:r>
              <a:rPr lang="en-US">
                <a:solidFill>
                  <a:srgbClr val="000096"/>
                </a:solidFill>
                <a:highlight>
                  <a:srgbClr val="FFFFFF"/>
                </a:highlight>
              </a:rPr>
              <a:t>/&gt;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&lt;xs:element</a:t>
            </a:r>
            <a:r>
              <a:rPr lang="en-US">
                <a:solidFill>
                  <a:srgbClr val="F5844C"/>
                </a:solidFill>
                <a:highlight>
                  <a:srgbClr val="FFFFFF"/>
                </a:highlight>
              </a:rPr>
              <a:t> name</a:t>
            </a:r>
            <a:r>
              <a:rPr lang="en-US">
                <a:solidFill>
                  <a:srgbClr val="FF8040"/>
                </a:solidFill>
                <a:highlight>
                  <a:srgbClr val="FFFFFF"/>
                </a:highlight>
              </a:rPr>
              <a:t>=</a:t>
            </a:r>
            <a:r>
              <a:rPr lang="en-US">
                <a:solidFill>
                  <a:srgbClr val="993300"/>
                </a:solidFill>
                <a:highlight>
                  <a:srgbClr val="FFFFFF"/>
                </a:highlight>
              </a:rPr>
              <a:t>"C"</a:t>
            </a:r>
            <a:r>
              <a:rPr lang="en-US">
                <a:solidFill>
                  <a:srgbClr val="F5844C"/>
                </a:solidFill>
                <a:highlight>
                  <a:srgbClr val="FFFFFF"/>
                </a:highlight>
              </a:rPr>
              <a:t> type</a:t>
            </a:r>
            <a:r>
              <a:rPr lang="en-US">
                <a:solidFill>
                  <a:srgbClr val="FF8040"/>
                </a:solidFill>
                <a:highlight>
                  <a:srgbClr val="FFFFFF"/>
                </a:highlight>
              </a:rPr>
              <a:t>=</a:t>
            </a:r>
            <a:r>
              <a:rPr lang="en-US">
                <a:solidFill>
                  <a:srgbClr val="993300"/>
                </a:solidFill>
                <a:highlight>
                  <a:srgbClr val="FFFFFF"/>
                </a:highlight>
              </a:rPr>
              <a:t>"C_type"</a:t>
            </a:r>
            <a:r>
              <a:rPr lang="en-US">
                <a:solidFill>
                  <a:srgbClr val="F5844C"/>
                </a:solidFill>
                <a:highlight>
                  <a:srgbClr val="FFFFFF"/>
                </a:highlight>
              </a:rPr>
              <a:t> </a:t>
            </a:r>
            <a:r>
              <a:rPr lang="en-US">
                <a:solidFill>
                  <a:srgbClr val="000096"/>
                </a:solidFill>
                <a:highlight>
                  <a:srgbClr val="FFFFFF"/>
                </a:highlight>
              </a:rPr>
              <a:t>/&gt;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&lt;xs:element</a:t>
            </a:r>
            <a:r>
              <a:rPr lang="en-US">
                <a:solidFill>
                  <a:srgbClr val="F5844C"/>
                </a:solidFill>
                <a:highlight>
                  <a:srgbClr val="FFFFFF"/>
                </a:highlight>
              </a:rPr>
              <a:t> name</a:t>
            </a:r>
            <a:r>
              <a:rPr lang="en-US">
                <a:solidFill>
                  <a:srgbClr val="FF8040"/>
                </a:solidFill>
                <a:highlight>
                  <a:srgbClr val="FFFFFF"/>
                </a:highlight>
              </a:rPr>
              <a:t>=</a:t>
            </a:r>
            <a:r>
              <a:rPr lang="en-US">
                <a:solidFill>
                  <a:srgbClr val="993300"/>
                </a:solidFill>
                <a:highlight>
                  <a:srgbClr val="FFFFFF"/>
                </a:highlight>
              </a:rPr>
              <a:t>"D"</a:t>
            </a:r>
            <a:r>
              <a:rPr lang="en-US">
                <a:solidFill>
                  <a:srgbClr val="F5844C"/>
                </a:solidFill>
                <a:highlight>
                  <a:srgbClr val="FFFFFF"/>
                </a:highlight>
              </a:rPr>
              <a:t> type</a:t>
            </a:r>
            <a:r>
              <a:rPr lang="en-US">
                <a:solidFill>
                  <a:srgbClr val="FF8040"/>
                </a:solidFill>
                <a:highlight>
                  <a:srgbClr val="FFFFFF"/>
                </a:highlight>
              </a:rPr>
              <a:t>=</a:t>
            </a:r>
            <a:r>
              <a:rPr lang="en-US">
                <a:solidFill>
                  <a:srgbClr val="993300"/>
                </a:solidFill>
                <a:highlight>
                  <a:srgbClr val="FFFFFF"/>
                </a:highlight>
              </a:rPr>
              <a:t>"D_type"</a:t>
            </a:r>
            <a:r>
              <a:rPr lang="en-US">
                <a:solidFill>
                  <a:srgbClr val="F5844C"/>
                </a:solidFill>
                <a:highlight>
                  <a:srgbClr val="FFFFFF"/>
                </a:highlight>
              </a:rPr>
              <a:t> </a:t>
            </a:r>
            <a:r>
              <a:rPr lang="en-US">
                <a:solidFill>
                  <a:srgbClr val="000096"/>
                </a:solidFill>
                <a:highlight>
                  <a:srgbClr val="FFFFFF"/>
                </a:highlight>
              </a:rPr>
              <a:t>/&gt;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00"/>
                </a:highlight>
              </a:rPr>
              <a:t>&lt;xs:sequence</a:t>
            </a:r>
            <a:r>
              <a:rPr lang="en-US">
                <a:solidFill>
                  <a:srgbClr val="F5844C"/>
                </a:solidFill>
                <a:highlight>
                  <a:srgbClr val="FFFF00"/>
                </a:highlight>
              </a:rPr>
              <a:t> dfdl:hiddenGroupRef</a:t>
            </a:r>
            <a:r>
              <a:rPr lang="en-US">
                <a:solidFill>
                  <a:srgbClr val="FF8040"/>
                </a:solidFill>
                <a:highlight>
                  <a:srgbClr val="FFFF00"/>
                </a:highlight>
              </a:rPr>
              <a:t>=</a:t>
            </a:r>
            <a:r>
              <a:rPr lang="en-US">
                <a:solidFill>
                  <a:srgbClr val="993300"/>
                </a:solidFill>
                <a:highlight>
                  <a:srgbClr val="FFFF00"/>
                </a:highlight>
              </a:rPr>
              <a:t>"padding"</a:t>
            </a:r>
            <a:r>
              <a:rPr lang="en-US">
                <a:solidFill>
                  <a:srgbClr val="F5844C"/>
                </a:solidFill>
                <a:highlight>
                  <a:srgbClr val="FFFF00"/>
                </a:highlight>
              </a:rPr>
              <a:t> </a:t>
            </a:r>
            <a:r>
              <a:rPr lang="en-US">
                <a:solidFill>
                  <a:srgbClr val="000096"/>
                </a:solidFill>
                <a:highlight>
                  <a:srgbClr val="FFFF00"/>
                </a:highlight>
              </a:rPr>
              <a:t>/&gt;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&lt;/xs:sequence&gt;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&lt;/xs:complexType&gt;</a:t>
            </a:r>
            <a:br>
              <a:rPr lang="en-US">
                <a:solidFill>
                  <a:srgbClr val="000000"/>
                </a:solidFill>
                <a:highlight>
                  <a:srgbClr val="FFFFFF"/>
                </a:highlight>
              </a:rPr>
            </a:br>
            <a:r>
              <a:rPr lang="en-US">
                <a:solidFill>
                  <a:srgbClr val="003296"/>
                </a:solidFill>
                <a:highlight>
                  <a:srgbClr val="FFFFFF"/>
                </a:highlight>
              </a:rPr>
              <a:t>&lt;/xs:element&gt;</a:t>
            </a:r>
            <a:br>
              <a:rPr lang="en-US">
                <a:solidFill>
                  <a:srgbClr val="000000"/>
                </a:solidFill>
                <a:highlight>
                  <a:srgbClr val="FFFFFF"/>
                </a:highlight>
              </a:rPr>
            </a:br>
            <a:br>
              <a:rPr lang="en-US">
                <a:solidFill>
                  <a:srgbClr val="000000"/>
                </a:solidFill>
                <a:highlight>
                  <a:srgbClr val="FFFFFF"/>
                </a:highlight>
              </a:rPr>
            </a:br>
            <a:r>
              <a:rPr lang="en-US">
                <a:solidFill>
                  <a:srgbClr val="003296"/>
                </a:solidFill>
                <a:highlight>
                  <a:srgbClr val="FFFFFF"/>
                </a:highlight>
              </a:rPr>
              <a:t>&lt;xs:group</a:t>
            </a:r>
            <a:r>
              <a:rPr lang="en-US">
                <a:solidFill>
                  <a:srgbClr val="F5844C"/>
                </a:solidFill>
                <a:highlight>
                  <a:srgbClr val="FFFFFF"/>
                </a:highlight>
              </a:rPr>
              <a:t> name</a:t>
            </a:r>
            <a:r>
              <a:rPr lang="en-US">
                <a:solidFill>
                  <a:srgbClr val="FF8040"/>
                </a:solidFill>
                <a:highlight>
                  <a:srgbClr val="FFFFFF"/>
                </a:highlight>
              </a:rPr>
              <a:t>=</a:t>
            </a:r>
            <a:r>
              <a:rPr lang="en-US">
                <a:solidFill>
                  <a:srgbClr val="993300"/>
                </a:solidFill>
                <a:highlight>
                  <a:srgbClr val="FFFFFF"/>
                </a:highlight>
              </a:rPr>
              <a:t>"padding"</a:t>
            </a:r>
            <a:r>
              <a:rPr lang="en-US">
                <a:solidFill>
                  <a:srgbClr val="000096"/>
                </a:solidFill>
                <a:highlight>
                  <a:srgbClr val="FFFFFF"/>
                </a:highlight>
              </a:rPr>
              <a:t>&gt;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&lt;xs:sequence&gt;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&lt;xs:element</a:t>
            </a:r>
            <a:r>
              <a:rPr lang="en-US">
                <a:solidFill>
                  <a:srgbClr val="F5844C"/>
                </a:solidFill>
                <a:highlight>
                  <a:srgbClr val="FFFFFF"/>
                </a:highlight>
              </a:rPr>
              <a:t> name</a:t>
            </a:r>
            <a:r>
              <a:rPr lang="en-US">
                <a:solidFill>
                  <a:srgbClr val="FF8040"/>
                </a:solidFill>
                <a:highlight>
                  <a:srgbClr val="FFFFFF"/>
                </a:highlight>
              </a:rPr>
              <a:t>=</a:t>
            </a:r>
            <a:r>
              <a:rPr lang="en-US">
                <a:solidFill>
                  <a:srgbClr val="993300"/>
                </a:solidFill>
                <a:highlight>
                  <a:srgbClr val="FFFFFF"/>
                </a:highlight>
              </a:rPr>
              <a:t>"padding"</a:t>
            </a:r>
            <a:r>
              <a:rPr lang="en-US">
                <a:solidFill>
                  <a:srgbClr val="F5844C"/>
                </a:solidFill>
                <a:highlight>
                  <a:srgbClr val="FFFFFF"/>
                </a:highlight>
              </a:rPr>
              <a:t> type</a:t>
            </a:r>
            <a:r>
              <a:rPr lang="en-US">
                <a:solidFill>
                  <a:srgbClr val="FF8040"/>
                </a:solidFill>
                <a:highlight>
                  <a:srgbClr val="FFFFFF"/>
                </a:highlight>
              </a:rPr>
              <a:t>=</a:t>
            </a:r>
            <a:r>
              <a:rPr lang="en-US">
                <a:solidFill>
                  <a:srgbClr val="993300"/>
                </a:solidFill>
                <a:highlight>
                  <a:srgbClr val="FFFFFF"/>
                </a:highlight>
              </a:rPr>
              <a:t>"xs:hexBinary"</a:t>
            </a:r>
            <a:r>
              <a:rPr lang="en-US">
                <a:solidFill>
                  <a:srgbClr val="F5844C"/>
                </a:solidFill>
                <a:highlight>
                  <a:srgbClr val="FFFFFF"/>
                </a:highlight>
              </a:rPr>
              <a:t> outputValueCalc</a:t>
            </a:r>
            <a:r>
              <a:rPr lang="en-US">
                <a:solidFill>
                  <a:srgbClr val="FF8040"/>
                </a:solidFill>
                <a:highlight>
                  <a:srgbClr val="FFFFFF"/>
                </a:highlight>
              </a:rPr>
              <a:t>=</a:t>
            </a:r>
            <a:r>
              <a:rPr lang="en-US">
                <a:solidFill>
                  <a:srgbClr val="993300"/>
                </a:solidFill>
                <a:highlight>
                  <a:srgbClr val="FFFFFF"/>
                </a:highlight>
              </a:rPr>
              <a:t>"{0}"</a:t>
            </a:r>
            <a:r>
              <a:rPr lang="en-US">
                <a:solidFill>
                  <a:srgbClr val="F5844C"/>
                </a:solidFill>
                <a:highlight>
                  <a:srgbClr val="FFFFFF"/>
                </a:highlight>
              </a:rPr>
              <a:t> </a:t>
            </a:r>
            <a:r>
              <a:rPr lang="en-US">
                <a:solidFill>
                  <a:srgbClr val="000096"/>
                </a:solidFill>
                <a:highlight>
                  <a:srgbClr val="FFFFFF"/>
                </a:highlight>
              </a:rPr>
              <a:t>/&gt;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&lt;/xs:sequence&gt;</a:t>
            </a:r>
            <a:br>
              <a:rPr lang="en-US">
                <a:solidFill>
                  <a:srgbClr val="000000"/>
                </a:solidFill>
                <a:highlight>
                  <a:srgbClr val="FFFFFF"/>
                </a:highlight>
              </a:rPr>
            </a:br>
            <a:r>
              <a:rPr lang="en-US">
                <a:solidFill>
                  <a:srgbClr val="003296"/>
                </a:solidFill>
                <a:highlight>
                  <a:srgbClr val="FFFFFF"/>
                </a:highlight>
              </a:rPr>
              <a:t>&lt;/xs:group&gt;</a:t>
            </a:r>
          </a:p>
        </p:txBody>
      </p:sp>
      <p:sp>
        <p:nvSpPr>
          <p:cNvPr id="6" name="TextBox 5">
            <a:extLst>
              <a:ext uri="{FF2B5EF4-FFF2-40B4-BE49-F238E27FC236}">
                <a16:creationId xmlns:a16="http://schemas.microsoft.com/office/drawing/2014/main" id="{92A4EF5C-686B-4A17-8BC2-BC16720D4C84}"/>
              </a:ext>
            </a:extLst>
          </p:cNvPr>
          <p:cNvSpPr txBox="1"/>
          <p:nvPr/>
        </p:nvSpPr>
        <p:spPr>
          <a:xfrm>
            <a:off x="9438468" y="3138270"/>
            <a:ext cx="2414701" cy="1477328"/>
          </a:xfrm>
          <a:prstGeom prst="rect">
            <a:avLst/>
          </a:prstGeom>
          <a:noFill/>
        </p:spPr>
        <p:txBody>
          <a:bodyPr wrap="square" rtlCol="0">
            <a:spAutoFit/>
          </a:bodyPr>
          <a:lstStyle/>
          <a:p>
            <a:r>
              <a:rPr lang="en-US"/>
              <a:t>At the end is an arbitrary number of padding bits. Hidden groups seems ok in this situation.</a:t>
            </a:r>
          </a:p>
        </p:txBody>
      </p:sp>
    </p:spTree>
    <p:extLst>
      <p:ext uri="{BB962C8B-B14F-4D97-AF65-F5344CB8AC3E}">
        <p14:creationId xmlns:p14="http://schemas.microsoft.com/office/powerpoint/2010/main" val="1117061338"/>
      </p:ext>
    </p:extLst>
  </p:cSld>
  <p:clrMapOvr>
    <a:masterClrMapping/>
  </p:clrMapOvr>
</p:sld>
</file>

<file path=ppt/slides/slide1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6EB2DC9-862E-49C4-99AE-AC6E5A50821B}"/>
              </a:ext>
            </a:extLst>
          </p:cNvPr>
          <p:cNvSpPr>
            <a:spLocks noGrp="1"/>
          </p:cNvSpPr>
          <p:nvPr>
            <p:ph type="title"/>
          </p:nvPr>
        </p:nvSpPr>
        <p:spPr/>
        <p:txBody>
          <a:bodyPr/>
          <a:lstStyle/>
          <a:p>
            <a:r>
              <a:rPr lang="en-US">
                <a:solidFill>
                  <a:schemeClr val="bg1">
                    <a:lumMod val="85000"/>
                  </a:schemeClr>
                </a:solidFill>
              </a:rPr>
              <a:t>Want each of these to be interpreted by Daffodil as representing an unsignedInt</a:t>
            </a:r>
          </a:p>
        </p:txBody>
      </p:sp>
      <p:graphicFrame>
        <p:nvGraphicFramePr>
          <p:cNvPr id="5" name="Table 4">
            <a:extLst>
              <a:ext uri="{FF2B5EF4-FFF2-40B4-BE49-F238E27FC236}">
                <a16:creationId xmlns:a16="http://schemas.microsoft.com/office/drawing/2014/main" id="{72349DA8-ED7F-45CA-BE75-2ED0B60DF724}"/>
              </a:ext>
            </a:extLst>
          </p:cNvPr>
          <p:cNvGraphicFramePr>
            <a:graphicFrameLocks noGrp="1"/>
          </p:cNvGraphicFramePr>
          <p:nvPr>
            <p:extLst>
              <p:ext uri="{D42A27DB-BD31-4B8C-83A1-F6EECF244321}">
                <p14:modId xmlns:p14="http://schemas.microsoft.com/office/powerpoint/2010/main" val="1963902021"/>
              </p:ext>
            </p:extLst>
          </p:nvPr>
        </p:nvGraphicFramePr>
        <p:xfrm>
          <a:off x="1300481" y="1965960"/>
          <a:ext cx="8128000" cy="2123440"/>
        </p:xfrm>
        <a:graphic>
          <a:graphicData uri="http://schemas.openxmlformats.org/drawingml/2006/table">
            <a:tbl>
              <a:tblPr firstRow="1" bandRow="1">
                <a:tableStyleId>{5C22544A-7EE6-4342-B048-85BDC9FD1C3A}</a:tableStyleId>
              </a:tblPr>
              <a:tblGrid>
                <a:gridCol w="4064000">
                  <a:extLst>
                    <a:ext uri="{9D8B030D-6E8A-4147-A177-3AD203B41FA5}">
                      <a16:colId xmlns:a16="http://schemas.microsoft.com/office/drawing/2014/main" val="2076034255"/>
                    </a:ext>
                  </a:extLst>
                </a:gridCol>
                <a:gridCol w="4064000">
                  <a:extLst>
                    <a:ext uri="{9D8B030D-6E8A-4147-A177-3AD203B41FA5}">
                      <a16:colId xmlns:a16="http://schemas.microsoft.com/office/drawing/2014/main" val="2046790746"/>
                    </a:ext>
                  </a:extLst>
                </a:gridCol>
              </a:tblGrid>
              <a:tr h="370840">
                <a:tc>
                  <a:txBody>
                    <a:bodyPr/>
                    <a:lstStyle/>
                    <a:p>
                      <a:r>
                        <a:rPr lang="en-US"/>
                        <a:t>Input</a:t>
                      </a:r>
                    </a:p>
                  </a:txBody>
                  <a:tcPr/>
                </a:tc>
                <a:tc>
                  <a:txBody>
                    <a:bodyPr/>
                    <a:lstStyle/>
                    <a:p>
                      <a:r>
                        <a:rPr lang="en-US"/>
                        <a:t>Hey Daffodil, interpret the input this way</a:t>
                      </a:r>
                    </a:p>
                  </a:txBody>
                  <a:tcPr/>
                </a:tc>
                <a:extLst>
                  <a:ext uri="{0D108BD9-81ED-4DB2-BD59-A6C34878D82A}">
                    <a16:rowId xmlns:a16="http://schemas.microsoft.com/office/drawing/2014/main" val="242097572"/>
                  </a:ext>
                </a:extLst>
              </a:tr>
              <a:tr h="370840">
                <a:tc>
                  <a:txBody>
                    <a:bodyPr/>
                    <a:lstStyle/>
                    <a:p>
                      <a:r>
                        <a:rPr lang="en-US"/>
                        <a:t>54000</a:t>
                      </a:r>
                    </a:p>
                  </a:txBody>
                  <a:tcPr/>
                </a:tc>
                <a:tc>
                  <a:txBody>
                    <a:bodyPr/>
                    <a:lstStyle/>
                    <a:p>
                      <a:r>
                        <a:rPr lang="en-US">
                          <a:solidFill>
                            <a:schemeClr val="bg1">
                              <a:lumMod val="65000"/>
                            </a:schemeClr>
                          </a:solidFill>
                        </a:rPr>
                        <a:t>a 4-digit unsignedInt</a:t>
                      </a:r>
                    </a:p>
                  </a:txBody>
                  <a:tcPr/>
                </a:tc>
                <a:extLst>
                  <a:ext uri="{0D108BD9-81ED-4DB2-BD59-A6C34878D82A}">
                    <a16:rowId xmlns:a16="http://schemas.microsoft.com/office/drawing/2014/main" val="2993383948"/>
                  </a:ext>
                </a:extLst>
              </a:tr>
              <a:tr h="370840">
                <a:tc>
                  <a:txBody>
                    <a:bodyPr/>
                    <a:lstStyle/>
                    <a:p>
                      <a:r>
                        <a:rPr lang="en-US"/>
                        <a:t>9,000</a:t>
                      </a:r>
                    </a:p>
                  </a:txBody>
                  <a:tcPr/>
                </a:tc>
                <a:tc>
                  <a:txBody>
                    <a:bodyPr/>
                    <a:lstStyle/>
                    <a:p>
                      <a:r>
                        <a:rPr lang="en-US">
                          <a:solidFill>
                            <a:schemeClr val="bg1">
                              <a:lumMod val="65000"/>
                            </a:schemeClr>
                          </a:solidFill>
                        </a:rPr>
                        <a:t>the integer nine thousand</a:t>
                      </a:r>
                    </a:p>
                  </a:txBody>
                  <a:tcPr/>
                </a:tc>
                <a:extLst>
                  <a:ext uri="{0D108BD9-81ED-4DB2-BD59-A6C34878D82A}">
                    <a16:rowId xmlns:a16="http://schemas.microsoft.com/office/drawing/2014/main" val="3112212716"/>
                  </a:ext>
                </a:extLst>
              </a:tr>
              <a:tr h="370840">
                <a:tc>
                  <a:txBody>
                    <a:bodyPr/>
                    <a:lstStyle/>
                    <a:p>
                      <a:r>
                        <a:rPr lang="en-US"/>
                        <a:t>10E04</a:t>
                      </a:r>
                    </a:p>
                  </a:txBody>
                  <a:tcPr/>
                </a:tc>
                <a:tc>
                  <a:txBody>
                    <a:bodyPr/>
                    <a:lstStyle/>
                    <a:p>
                      <a:r>
                        <a:rPr lang="en-US">
                          <a:solidFill>
                            <a:schemeClr val="bg1">
                              <a:lumMod val="65000"/>
                            </a:schemeClr>
                          </a:solidFill>
                        </a:rPr>
                        <a:t>the integer one hundred thousand</a:t>
                      </a:r>
                    </a:p>
                  </a:txBody>
                  <a:tcPr/>
                </a:tc>
                <a:extLst>
                  <a:ext uri="{0D108BD9-81ED-4DB2-BD59-A6C34878D82A}">
                    <a16:rowId xmlns:a16="http://schemas.microsoft.com/office/drawing/2014/main" val="2771074625"/>
                  </a:ext>
                </a:extLst>
              </a:tr>
              <a:tr h="370840">
                <a:tc>
                  <a:txBody>
                    <a:bodyPr/>
                    <a:lstStyle/>
                    <a:p>
                      <a:r>
                        <a:rPr lang="en-US"/>
                        <a:t>x:120</a:t>
                      </a:r>
                    </a:p>
                  </a:txBody>
                  <a:tcPr/>
                </a:tc>
                <a:tc>
                  <a:txBody>
                    <a:bodyPr/>
                    <a:lstStyle/>
                    <a:p>
                      <a:r>
                        <a:rPr lang="en-US">
                          <a:solidFill>
                            <a:schemeClr val="bg1">
                              <a:lumMod val="65000"/>
                            </a:schemeClr>
                          </a:solidFill>
                        </a:rPr>
                        <a:t>the integer twelve</a:t>
                      </a:r>
                    </a:p>
                  </a:txBody>
                  <a:tcPr/>
                </a:tc>
                <a:extLst>
                  <a:ext uri="{0D108BD9-81ED-4DB2-BD59-A6C34878D82A}">
                    <a16:rowId xmlns:a16="http://schemas.microsoft.com/office/drawing/2014/main" val="3858144416"/>
                  </a:ext>
                </a:extLst>
              </a:tr>
            </a:tbl>
          </a:graphicData>
        </a:graphic>
      </p:graphicFrame>
      <p:sp>
        <p:nvSpPr>
          <p:cNvPr id="2" name="Left Brace 1">
            <a:extLst>
              <a:ext uri="{FF2B5EF4-FFF2-40B4-BE49-F238E27FC236}">
                <a16:creationId xmlns:a16="http://schemas.microsoft.com/office/drawing/2014/main" id="{CB302B01-2E81-4B90-A62C-7D99E66CF5B9}"/>
              </a:ext>
            </a:extLst>
          </p:cNvPr>
          <p:cNvSpPr/>
          <p:nvPr/>
        </p:nvSpPr>
        <p:spPr>
          <a:xfrm rot="16200000">
            <a:off x="1368037" y="4206239"/>
            <a:ext cx="615142" cy="750253"/>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 name="TextBox 3">
            <a:extLst>
              <a:ext uri="{FF2B5EF4-FFF2-40B4-BE49-F238E27FC236}">
                <a16:creationId xmlns:a16="http://schemas.microsoft.com/office/drawing/2014/main" id="{751BCADD-D003-462A-950D-23821EEA794D}"/>
              </a:ext>
            </a:extLst>
          </p:cNvPr>
          <p:cNvSpPr txBox="1"/>
          <p:nvPr/>
        </p:nvSpPr>
        <p:spPr>
          <a:xfrm>
            <a:off x="1300481" y="5087389"/>
            <a:ext cx="8886792" cy="651460"/>
          </a:xfrm>
          <a:prstGeom prst="rect">
            <a:avLst/>
          </a:prstGeom>
          <a:noFill/>
        </p:spPr>
        <p:txBody>
          <a:bodyPr wrap="none" rtlCol="0">
            <a:spAutoFit/>
          </a:bodyPr>
          <a:lstStyle/>
          <a:p>
            <a:r>
              <a:rPr lang="en-US">
                <a:solidFill>
                  <a:schemeClr val="bg1">
                    <a:lumMod val="65000"/>
                  </a:schemeClr>
                </a:solidFill>
              </a:rPr>
              <a:t>All these inputs have 5 characters and each of them represent an unsignedInt.</a:t>
            </a:r>
          </a:p>
          <a:p>
            <a:pPr>
              <a:lnSpc>
                <a:spcPts val="2300"/>
              </a:lnSpc>
            </a:pPr>
            <a:r>
              <a:rPr lang="en-US"/>
              <a:t>In the DFDL schema specify: type="xs:unsignedInt" dfdl:length="5"  dfdl:lengthKind="explicit"</a:t>
            </a:r>
          </a:p>
        </p:txBody>
      </p:sp>
    </p:spTree>
    <p:extLst>
      <p:ext uri="{BB962C8B-B14F-4D97-AF65-F5344CB8AC3E}">
        <p14:creationId xmlns:p14="http://schemas.microsoft.com/office/powerpoint/2010/main" val="2175799210"/>
      </p:ext>
    </p:extLst>
  </p:cSld>
  <p:clrMapOvr>
    <a:masterClrMapping/>
  </p:clrMapOvr>
</p:sld>
</file>

<file path=ppt/slides/slide1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CCB854-A5AE-4097-83E5-90452D9BFAC9}"/>
              </a:ext>
            </a:extLst>
          </p:cNvPr>
          <p:cNvSpPr>
            <a:spLocks noGrp="1"/>
          </p:cNvSpPr>
          <p:nvPr>
            <p:ph type="title"/>
          </p:nvPr>
        </p:nvSpPr>
        <p:spPr/>
        <p:txBody>
          <a:bodyPr/>
          <a:lstStyle/>
          <a:p>
            <a:r>
              <a:rPr lang="en-US"/>
              <a:t>Lesson Learned</a:t>
            </a:r>
          </a:p>
        </p:txBody>
      </p:sp>
      <p:sp>
        <p:nvSpPr>
          <p:cNvPr id="3" name="Content Placeholder 2">
            <a:extLst>
              <a:ext uri="{FF2B5EF4-FFF2-40B4-BE49-F238E27FC236}">
                <a16:creationId xmlns:a16="http://schemas.microsoft.com/office/drawing/2014/main" id="{9B62633E-AED1-44FF-82DE-31B993C8CBEA}"/>
              </a:ext>
            </a:extLst>
          </p:cNvPr>
          <p:cNvSpPr>
            <a:spLocks noGrp="1"/>
          </p:cNvSpPr>
          <p:nvPr>
            <p:ph idx="1"/>
          </p:nvPr>
        </p:nvSpPr>
        <p:spPr/>
        <p:txBody>
          <a:bodyPr/>
          <a:lstStyle/>
          <a:p>
            <a:pPr>
              <a:lnSpc>
                <a:spcPts val="3000"/>
              </a:lnSpc>
              <a:spcAft>
                <a:spcPts val="1200"/>
              </a:spcAft>
            </a:pPr>
            <a:r>
              <a:rPr lang="en-US"/>
              <a:t>type="xs:unsignedInt" dfdl:length="5" does not mean this: The input must contain precisely 5 digits representing an unsignedInt.</a:t>
            </a:r>
          </a:p>
          <a:p>
            <a:pPr>
              <a:lnSpc>
                <a:spcPts val="3000"/>
              </a:lnSpc>
              <a:spcAft>
                <a:spcPts val="1200"/>
              </a:spcAft>
            </a:pPr>
            <a:r>
              <a:rPr lang="en-US"/>
              <a:t>Rather, it means this: The input must contain 5 </a:t>
            </a:r>
            <a:r>
              <a:rPr lang="en-US" u="sng"/>
              <a:t>characters</a:t>
            </a:r>
            <a:r>
              <a:rPr lang="en-US"/>
              <a:t> representing an unsignedInt. If the 5 characters are not all digits, then you must inform Daffodil how to interpret those 5 characters. That is the purpose of dfdl:textNumberPattern.</a:t>
            </a:r>
          </a:p>
          <a:p>
            <a:pPr>
              <a:lnSpc>
                <a:spcPts val="3000"/>
              </a:lnSpc>
              <a:spcAft>
                <a:spcPts val="1200"/>
              </a:spcAft>
            </a:pPr>
            <a:r>
              <a:rPr lang="en-US"/>
              <a:t>dfdl:length </a:t>
            </a:r>
            <a:r>
              <a:rPr lang="en-US" dirty="0"/>
              <a:t>gives the length of the "box" within which the representation will be found</a:t>
            </a:r>
            <a:r>
              <a:rPr lang="en-US"/>
              <a:t>. dfdl:textNumberPattern give </a:t>
            </a:r>
            <a:r>
              <a:rPr lang="en-US" dirty="0"/>
              <a:t>the interpretation of the data found there</a:t>
            </a:r>
            <a:r>
              <a:rPr lang="en-US"/>
              <a:t>.  </a:t>
            </a:r>
            <a:endParaRPr lang="en-US" dirty="0"/>
          </a:p>
          <a:p>
            <a:pPr>
              <a:lnSpc>
                <a:spcPts val="3000"/>
              </a:lnSpc>
              <a:spcAft>
                <a:spcPts val="1200"/>
              </a:spcAft>
            </a:pPr>
            <a:endParaRPr lang="en-US"/>
          </a:p>
        </p:txBody>
      </p:sp>
      <p:sp>
        <p:nvSpPr>
          <p:cNvPr id="4" name="Footer Placeholder 3">
            <a:extLst>
              <a:ext uri="{FF2B5EF4-FFF2-40B4-BE49-F238E27FC236}">
                <a16:creationId xmlns:a16="http://schemas.microsoft.com/office/drawing/2014/main" id="{BD64C7C2-5A22-4EE3-82A3-B5D0840DF8DC}"/>
              </a:ext>
            </a:extLst>
          </p:cNvPr>
          <p:cNvSpPr>
            <a:spLocks noGrp="1"/>
          </p:cNvSpPr>
          <p:nvPr>
            <p:ph type="ftr" sz="quarter" idx="11"/>
          </p:nvPr>
        </p:nvSpPr>
        <p:spPr/>
        <p:txBody>
          <a:bodyPr/>
          <a:lstStyle/>
          <a:p>
            <a:r>
              <a:rPr lang="en-US" altLang="en-US">
                <a:solidFill>
                  <a:schemeClr val="tx1">
                    <a:lumMod val="50000"/>
                    <a:lumOff val="50000"/>
                  </a:schemeClr>
                </a:solidFill>
                <a:latin typeface="Arial" pitchFamily="34" charset="0"/>
                <a:cs typeface="Arial" pitchFamily="34" charset="0"/>
              </a:rPr>
              <a:t>© 2019 The MITRE Corporation. All rights reserved.</a:t>
            </a:r>
            <a:endParaRPr lang="en-US">
              <a:solidFill>
                <a:schemeClr val="tx1">
                  <a:lumMod val="50000"/>
                  <a:lumOff val="50000"/>
                </a:schemeClr>
              </a:solidFill>
              <a:latin typeface="Arial" pitchFamily="34" charset="0"/>
              <a:cs typeface="Arial" pitchFamily="34" charset="0"/>
            </a:endParaRPr>
          </a:p>
        </p:txBody>
      </p:sp>
    </p:spTree>
    <p:extLst>
      <p:ext uri="{BB962C8B-B14F-4D97-AF65-F5344CB8AC3E}">
        <p14:creationId xmlns:p14="http://schemas.microsoft.com/office/powerpoint/2010/main" val="4167306156"/>
      </p:ext>
    </p:extLst>
  </p:cSld>
  <p:clrMapOvr>
    <a:masterClrMapping/>
  </p:clrMapOvr>
</p:sld>
</file>

<file path=ppt/slides/slide1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784D5F-0DCB-43B9-973C-E798CD27EECE}"/>
              </a:ext>
            </a:extLst>
          </p:cNvPr>
          <p:cNvSpPr>
            <a:spLocks noGrp="1"/>
          </p:cNvSpPr>
          <p:nvPr>
            <p:ph type="title"/>
          </p:nvPr>
        </p:nvSpPr>
        <p:spPr/>
        <p:txBody>
          <a:bodyPr/>
          <a:lstStyle/>
          <a:p>
            <a:r>
              <a:rPr lang="en-US"/>
              <a:t>Consider an XML document containing this</a:t>
            </a:r>
          </a:p>
        </p:txBody>
      </p:sp>
      <p:sp>
        <p:nvSpPr>
          <p:cNvPr id="5" name="Rectangle 4">
            <a:extLst>
              <a:ext uri="{FF2B5EF4-FFF2-40B4-BE49-F238E27FC236}">
                <a16:creationId xmlns:a16="http://schemas.microsoft.com/office/drawing/2014/main" id="{0E3F8171-C1AA-4F7F-BF00-2026C6592951}"/>
              </a:ext>
            </a:extLst>
          </p:cNvPr>
          <p:cNvSpPr/>
          <p:nvPr/>
        </p:nvSpPr>
        <p:spPr>
          <a:xfrm>
            <a:off x="1169229" y="1382283"/>
            <a:ext cx="2520113" cy="461665"/>
          </a:xfrm>
          <a:prstGeom prst="rect">
            <a:avLst/>
          </a:prstGeom>
        </p:spPr>
        <p:txBody>
          <a:bodyPr wrap="none">
            <a:spAutoFit/>
          </a:bodyPr>
          <a:lstStyle/>
          <a:p>
            <a:r>
              <a:rPr lang="en-US" sz="2400">
                <a:solidFill>
                  <a:srgbClr val="000096"/>
                </a:solidFill>
                <a:highlight>
                  <a:srgbClr val="FFFFFF"/>
                </a:highlight>
              </a:rPr>
              <a:t>&lt;foo&gt;</a:t>
            </a:r>
            <a:r>
              <a:rPr lang="en-US" sz="2400" b="1">
                <a:solidFill>
                  <a:srgbClr val="000000"/>
                </a:solidFill>
                <a:highlight>
                  <a:srgbClr val="FFFFFF"/>
                </a:highlight>
              </a:rPr>
              <a:t>53000</a:t>
            </a:r>
            <a:r>
              <a:rPr lang="en-US" sz="2400">
                <a:solidFill>
                  <a:srgbClr val="000096"/>
                </a:solidFill>
                <a:highlight>
                  <a:srgbClr val="FFFFFF"/>
                </a:highlight>
              </a:rPr>
              <a:t>&lt;/foo&gt;</a:t>
            </a:r>
          </a:p>
        </p:txBody>
      </p:sp>
      <p:sp>
        <p:nvSpPr>
          <p:cNvPr id="6" name="Left Brace 5">
            <a:extLst>
              <a:ext uri="{FF2B5EF4-FFF2-40B4-BE49-F238E27FC236}">
                <a16:creationId xmlns:a16="http://schemas.microsoft.com/office/drawing/2014/main" id="{03019508-BA42-43CA-8905-4A5BFDCF3ADF}"/>
              </a:ext>
            </a:extLst>
          </p:cNvPr>
          <p:cNvSpPr/>
          <p:nvPr/>
        </p:nvSpPr>
        <p:spPr>
          <a:xfrm rot="16200000">
            <a:off x="2082338" y="1628554"/>
            <a:ext cx="532014" cy="789709"/>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 name="TextBox 6">
            <a:extLst>
              <a:ext uri="{FF2B5EF4-FFF2-40B4-BE49-F238E27FC236}">
                <a16:creationId xmlns:a16="http://schemas.microsoft.com/office/drawing/2014/main" id="{EEC35027-977C-4288-A855-1CBB68CDC890}"/>
              </a:ext>
            </a:extLst>
          </p:cNvPr>
          <p:cNvSpPr txBox="1"/>
          <p:nvPr/>
        </p:nvSpPr>
        <p:spPr>
          <a:xfrm>
            <a:off x="1953490" y="2322666"/>
            <a:ext cx="9401695" cy="1849224"/>
          </a:xfrm>
          <a:prstGeom prst="rect">
            <a:avLst/>
          </a:prstGeom>
          <a:noFill/>
        </p:spPr>
        <p:txBody>
          <a:bodyPr wrap="square" rtlCol="0">
            <a:spAutoFit/>
          </a:bodyPr>
          <a:lstStyle/>
          <a:p>
            <a:pPr>
              <a:lnSpc>
                <a:spcPts val="2300"/>
              </a:lnSpc>
            </a:pPr>
            <a:r>
              <a:rPr lang="en-US"/>
              <a:t>What is this value?</a:t>
            </a:r>
          </a:p>
          <a:p>
            <a:pPr>
              <a:lnSpc>
                <a:spcPts val="2300"/>
              </a:lnSpc>
            </a:pPr>
            <a:r>
              <a:rPr lang="en-US"/>
              <a:t>You might answer: It is an integer; more specifically, it is an unsignedInt.</a:t>
            </a:r>
          </a:p>
          <a:p>
            <a:pPr>
              <a:lnSpc>
                <a:spcPts val="2300"/>
              </a:lnSpc>
            </a:pPr>
            <a:r>
              <a:rPr lang="en-US"/>
              <a:t>Actually, that is incorrect. It is merely a sequence of characters. The sequence of characters are a representation of an unsignedInt. The representation consists exclusively of digit characters. We use XML Schema to constrain the value of the &lt;foo&gt; element to contain a representation of an unsignedInt of up to 5 digits:</a:t>
            </a:r>
          </a:p>
        </p:txBody>
      </p:sp>
      <p:sp>
        <p:nvSpPr>
          <p:cNvPr id="8" name="Rectangle 7">
            <a:extLst>
              <a:ext uri="{FF2B5EF4-FFF2-40B4-BE49-F238E27FC236}">
                <a16:creationId xmlns:a16="http://schemas.microsoft.com/office/drawing/2014/main" id="{7B810E7E-2853-4B43-8883-2B704C01B0F3}"/>
              </a:ext>
            </a:extLst>
          </p:cNvPr>
          <p:cNvSpPr/>
          <p:nvPr/>
        </p:nvSpPr>
        <p:spPr>
          <a:xfrm>
            <a:off x="2045193" y="4205140"/>
            <a:ext cx="4189615" cy="2031325"/>
          </a:xfrm>
          <a:prstGeom prst="rect">
            <a:avLst/>
          </a:prstGeom>
          <a:ln>
            <a:solidFill>
              <a:schemeClr val="tx1"/>
            </a:solidFill>
          </a:ln>
        </p:spPr>
        <p:txBody>
          <a:bodyPr wrap="square">
            <a:spAutoFit/>
          </a:bodyPr>
          <a:lstStyle/>
          <a:p>
            <a:r>
              <a:rPr lang="en-US">
                <a:solidFill>
                  <a:srgbClr val="003296"/>
                </a:solidFill>
                <a:highlight>
                  <a:srgbClr val="FFFFFF"/>
                </a:highlight>
              </a:rPr>
              <a:t>&lt;xs:element</a:t>
            </a:r>
            <a:r>
              <a:rPr lang="en-US">
                <a:solidFill>
                  <a:srgbClr val="F5844C"/>
                </a:solidFill>
                <a:highlight>
                  <a:srgbClr val="FFFFFF"/>
                </a:highlight>
              </a:rPr>
              <a:t> name</a:t>
            </a:r>
            <a:r>
              <a:rPr lang="en-US">
                <a:solidFill>
                  <a:srgbClr val="FF8040"/>
                </a:solidFill>
                <a:highlight>
                  <a:srgbClr val="FFFFFF"/>
                </a:highlight>
              </a:rPr>
              <a:t>=</a:t>
            </a:r>
            <a:r>
              <a:rPr lang="en-US">
                <a:solidFill>
                  <a:srgbClr val="993300"/>
                </a:solidFill>
                <a:highlight>
                  <a:srgbClr val="FFFFFF"/>
                </a:highlight>
              </a:rPr>
              <a:t>"foo"</a:t>
            </a:r>
            <a:r>
              <a:rPr lang="en-US">
                <a:solidFill>
                  <a:srgbClr val="000096"/>
                </a:solidFill>
                <a:highlight>
                  <a:srgbClr val="FFFFFF"/>
                </a:highlight>
              </a:rPr>
              <a:t>&gt;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&lt;xs:simpleType&gt;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&lt;xs:restriction</a:t>
            </a:r>
            <a:r>
              <a:rPr lang="en-US">
                <a:solidFill>
                  <a:srgbClr val="F5844C"/>
                </a:solidFill>
                <a:highlight>
                  <a:srgbClr val="FFFFFF"/>
                </a:highlight>
              </a:rPr>
              <a:t> base</a:t>
            </a:r>
            <a:r>
              <a:rPr lang="en-US">
                <a:solidFill>
                  <a:srgbClr val="FF8040"/>
                </a:solidFill>
                <a:highlight>
                  <a:srgbClr val="FFFFFF"/>
                </a:highlight>
              </a:rPr>
              <a:t>=</a:t>
            </a:r>
            <a:r>
              <a:rPr lang="en-US">
                <a:solidFill>
                  <a:srgbClr val="993300"/>
                </a:solidFill>
                <a:highlight>
                  <a:srgbClr val="FFFFFF"/>
                </a:highlight>
              </a:rPr>
              <a:t>"xs:unsignedInt"</a:t>
            </a:r>
            <a:r>
              <a:rPr lang="en-US">
                <a:solidFill>
                  <a:srgbClr val="000096"/>
                </a:solidFill>
                <a:highlight>
                  <a:srgbClr val="FFFFFF"/>
                </a:highlight>
              </a:rPr>
              <a:t>&gt;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&lt;xs:totalDigits</a:t>
            </a:r>
            <a:r>
              <a:rPr lang="en-US">
                <a:solidFill>
                  <a:srgbClr val="F5844C"/>
                </a:solidFill>
                <a:highlight>
                  <a:srgbClr val="FFFFFF"/>
                </a:highlight>
              </a:rPr>
              <a:t> value</a:t>
            </a:r>
            <a:r>
              <a:rPr lang="en-US">
                <a:solidFill>
                  <a:srgbClr val="FF8040"/>
                </a:solidFill>
                <a:highlight>
                  <a:srgbClr val="FFFFFF"/>
                </a:highlight>
              </a:rPr>
              <a:t>=</a:t>
            </a:r>
            <a:r>
              <a:rPr lang="en-US">
                <a:solidFill>
                  <a:srgbClr val="993300"/>
                </a:solidFill>
                <a:highlight>
                  <a:srgbClr val="FFFFFF"/>
                </a:highlight>
              </a:rPr>
              <a:t>"5"</a:t>
            </a:r>
            <a:r>
              <a:rPr lang="en-US">
                <a:solidFill>
                  <a:srgbClr val="F5844C"/>
                </a:solidFill>
                <a:highlight>
                  <a:srgbClr val="FFFFFF"/>
                </a:highlight>
              </a:rPr>
              <a:t> </a:t>
            </a:r>
            <a:r>
              <a:rPr lang="en-US">
                <a:solidFill>
                  <a:srgbClr val="000096"/>
                </a:solidFill>
                <a:highlight>
                  <a:srgbClr val="FFFFFF"/>
                </a:highlight>
              </a:rPr>
              <a:t>/&gt;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&lt;/xs:restriction&gt;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&lt;/xs:simpleType&gt;</a:t>
            </a:r>
            <a:br>
              <a:rPr lang="en-US">
                <a:solidFill>
                  <a:srgbClr val="000000"/>
                </a:solidFill>
                <a:highlight>
                  <a:srgbClr val="FFFFFF"/>
                </a:highlight>
              </a:rPr>
            </a:br>
            <a:r>
              <a:rPr lang="en-US">
                <a:solidFill>
                  <a:srgbClr val="003296"/>
                </a:solidFill>
                <a:highlight>
                  <a:srgbClr val="FFFFFF"/>
                </a:highlight>
              </a:rPr>
              <a:t>&lt;/xs:element&gt;</a:t>
            </a:r>
          </a:p>
        </p:txBody>
      </p:sp>
    </p:spTree>
    <p:extLst>
      <p:ext uri="{BB962C8B-B14F-4D97-AF65-F5344CB8AC3E}">
        <p14:creationId xmlns:p14="http://schemas.microsoft.com/office/powerpoint/2010/main" val="2882044746"/>
      </p:ext>
    </p:extLst>
  </p:cSld>
  <p:clrMapOvr>
    <a:masterClrMapping/>
  </p:clrMapOvr>
</p:sld>
</file>

<file path=ppt/slides/slide1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FDEDF960-2ACE-48B0-BD80-67AB7E2F259B}"/>
              </a:ext>
            </a:extLst>
          </p:cNvPr>
          <p:cNvSpPr>
            <a:spLocks noGrp="1"/>
          </p:cNvSpPr>
          <p:nvPr>
            <p:ph type="title"/>
          </p:nvPr>
        </p:nvSpPr>
        <p:spPr/>
        <p:txBody>
          <a:bodyPr/>
          <a:lstStyle/>
          <a:p>
            <a:r>
              <a:rPr lang="en-US"/>
              <a:t>Each of these element values produce an error</a:t>
            </a:r>
          </a:p>
        </p:txBody>
      </p:sp>
      <p:sp>
        <p:nvSpPr>
          <p:cNvPr id="4" name="Footer Placeholder 3">
            <a:extLst>
              <a:ext uri="{FF2B5EF4-FFF2-40B4-BE49-F238E27FC236}">
                <a16:creationId xmlns:a16="http://schemas.microsoft.com/office/drawing/2014/main" id="{ED943E45-6D68-48DF-9586-BF4AAA8296AE}"/>
              </a:ext>
            </a:extLst>
          </p:cNvPr>
          <p:cNvSpPr>
            <a:spLocks noGrp="1"/>
          </p:cNvSpPr>
          <p:nvPr>
            <p:ph type="ftr" sz="quarter" idx="11"/>
          </p:nvPr>
        </p:nvSpPr>
        <p:spPr/>
        <p:txBody>
          <a:bodyPr/>
          <a:lstStyle/>
          <a:p>
            <a:r>
              <a:rPr lang="en-US" altLang="en-US">
                <a:solidFill>
                  <a:schemeClr val="tx1">
                    <a:lumMod val="50000"/>
                    <a:lumOff val="50000"/>
                  </a:schemeClr>
                </a:solidFill>
                <a:latin typeface="Arial" pitchFamily="34" charset="0"/>
                <a:cs typeface="Arial" pitchFamily="34" charset="0"/>
              </a:rPr>
              <a:t>© 2019 The MITRE Corporation. All rights reserved.</a:t>
            </a:r>
            <a:endParaRPr lang="en-US">
              <a:solidFill>
                <a:schemeClr val="tx1">
                  <a:lumMod val="50000"/>
                  <a:lumOff val="50000"/>
                </a:schemeClr>
              </a:solidFill>
              <a:latin typeface="Arial" pitchFamily="34" charset="0"/>
              <a:cs typeface="Arial" pitchFamily="34" charset="0"/>
            </a:endParaRPr>
          </a:p>
        </p:txBody>
      </p:sp>
      <p:sp>
        <p:nvSpPr>
          <p:cNvPr id="5" name="Rectangle 4">
            <a:extLst>
              <a:ext uri="{FF2B5EF4-FFF2-40B4-BE49-F238E27FC236}">
                <a16:creationId xmlns:a16="http://schemas.microsoft.com/office/drawing/2014/main" id="{2A7059A5-8C33-41AB-BAF0-88320D8779A5}"/>
              </a:ext>
            </a:extLst>
          </p:cNvPr>
          <p:cNvSpPr/>
          <p:nvPr/>
        </p:nvSpPr>
        <p:spPr>
          <a:xfrm>
            <a:off x="4655389" y="2208162"/>
            <a:ext cx="4189615" cy="2031325"/>
          </a:xfrm>
          <a:prstGeom prst="rect">
            <a:avLst/>
          </a:prstGeom>
          <a:ln>
            <a:solidFill>
              <a:schemeClr val="tx1"/>
            </a:solidFill>
          </a:ln>
        </p:spPr>
        <p:txBody>
          <a:bodyPr wrap="square">
            <a:spAutoFit/>
          </a:bodyPr>
          <a:lstStyle/>
          <a:p>
            <a:r>
              <a:rPr lang="en-US">
                <a:solidFill>
                  <a:srgbClr val="003296"/>
                </a:solidFill>
                <a:highlight>
                  <a:srgbClr val="FFFFFF"/>
                </a:highlight>
              </a:rPr>
              <a:t>&lt;xs:element</a:t>
            </a:r>
            <a:r>
              <a:rPr lang="en-US">
                <a:solidFill>
                  <a:srgbClr val="F5844C"/>
                </a:solidFill>
                <a:highlight>
                  <a:srgbClr val="FFFFFF"/>
                </a:highlight>
              </a:rPr>
              <a:t> name</a:t>
            </a:r>
            <a:r>
              <a:rPr lang="en-US">
                <a:solidFill>
                  <a:srgbClr val="FF8040"/>
                </a:solidFill>
                <a:highlight>
                  <a:srgbClr val="FFFFFF"/>
                </a:highlight>
              </a:rPr>
              <a:t>=</a:t>
            </a:r>
            <a:r>
              <a:rPr lang="en-US">
                <a:solidFill>
                  <a:srgbClr val="993300"/>
                </a:solidFill>
                <a:highlight>
                  <a:srgbClr val="FFFFFF"/>
                </a:highlight>
              </a:rPr>
              <a:t>"foo"</a:t>
            </a:r>
            <a:r>
              <a:rPr lang="en-US">
                <a:solidFill>
                  <a:srgbClr val="000096"/>
                </a:solidFill>
                <a:highlight>
                  <a:srgbClr val="FFFFFF"/>
                </a:highlight>
              </a:rPr>
              <a:t>&gt;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&lt;xs:simpleType&gt;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&lt;xs:restriction</a:t>
            </a:r>
            <a:r>
              <a:rPr lang="en-US">
                <a:solidFill>
                  <a:srgbClr val="F5844C"/>
                </a:solidFill>
                <a:highlight>
                  <a:srgbClr val="FFFFFF"/>
                </a:highlight>
              </a:rPr>
              <a:t> base</a:t>
            </a:r>
            <a:r>
              <a:rPr lang="en-US">
                <a:solidFill>
                  <a:srgbClr val="FF8040"/>
                </a:solidFill>
                <a:highlight>
                  <a:srgbClr val="FFFFFF"/>
                </a:highlight>
              </a:rPr>
              <a:t>=</a:t>
            </a:r>
            <a:r>
              <a:rPr lang="en-US">
                <a:solidFill>
                  <a:srgbClr val="993300"/>
                </a:solidFill>
                <a:highlight>
                  <a:srgbClr val="FFFFFF"/>
                </a:highlight>
              </a:rPr>
              <a:t>"xs:unsignedInt"</a:t>
            </a:r>
            <a:r>
              <a:rPr lang="en-US">
                <a:solidFill>
                  <a:srgbClr val="000096"/>
                </a:solidFill>
                <a:highlight>
                  <a:srgbClr val="FFFFFF"/>
                </a:highlight>
              </a:rPr>
              <a:t>&gt;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&lt;xs:totalDigits</a:t>
            </a:r>
            <a:r>
              <a:rPr lang="en-US">
                <a:solidFill>
                  <a:srgbClr val="F5844C"/>
                </a:solidFill>
                <a:highlight>
                  <a:srgbClr val="FFFFFF"/>
                </a:highlight>
              </a:rPr>
              <a:t> value</a:t>
            </a:r>
            <a:r>
              <a:rPr lang="en-US">
                <a:solidFill>
                  <a:srgbClr val="FF8040"/>
                </a:solidFill>
                <a:highlight>
                  <a:srgbClr val="FFFFFF"/>
                </a:highlight>
              </a:rPr>
              <a:t>=</a:t>
            </a:r>
            <a:r>
              <a:rPr lang="en-US">
                <a:solidFill>
                  <a:srgbClr val="993300"/>
                </a:solidFill>
                <a:highlight>
                  <a:srgbClr val="FFFFFF"/>
                </a:highlight>
              </a:rPr>
              <a:t>"5"</a:t>
            </a:r>
            <a:r>
              <a:rPr lang="en-US">
                <a:solidFill>
                  <a:srgbClr val="F5844C"/>
                </a:solidFill>
                <a:highlight>
                  <a:srgbClr val="FFFFFF"/>
                </a:highlight>
              </a:rPr>
              <a:t> </a:t>
            </a:r>
            <a:r>
              <a:rPr lang="en-US">
                <a:solidFill>
                  <a:srgbClr val="000096"/>
                </a:solidFill>
                <a:highlight>
                  <a:srgbClr val="FFFFFF"/>
                </a:highlight>
              </a:rPr>
              <a:t>/&gt;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&lt;/xs:restriction&gt;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&lt;/xs:simpleType&gt;</a:t>
            </a:r>
            <a:br>
              <a:rPr lang="en-US">
                <a:solidFill>
                  <a:srgbClr val="000000"/>
                </a:solidFill>
                <a:highlight>
                  <a:srgbClr val="FFFFFF"/>
                </a:highlight>
              </a:rPr>
            </a:br>
            <a:r>
              <a:rPr lang="en-US">
                <a:solidFill>
                  <a:srgbClr val="003296"/>
                </a:solidFill>
                <a:highlight>
                  <a:srgbClr val="FFFFFF"/>
                </a:highlight>
              </a:rPr>
              <a:t>&lt;/xs:element&gt;</a:t>
            </a:r>
          </a:p>
        </p:txBody>
      </p:sp>
      <p:sp>
        <p:nvSpPr>
          <p:cNvPr id="9" name="Rectangle 8">
            <a:extLst>
              <a:ext uri="{FF2B5EF4-FFF2-40B4-BE49-F238E27FC236}">
                <a16:creationId xmlns:a16="http://schemas.microsoft.com/office/drawing/2014/main" id="{DF0D99A5-33AB-4232-AC59-DB612355EB58}"/>
              </a:ext>
            </a:extLst>
          </p:cNvPr>
          <p:cNvSpPr/>
          <p:nvPr/>
        </p:nvSpPr>
        <p:spPr>
          <a:xfrm>
            <a:off x="1002974" y="1977330"/>
            <a:ext cx="2444772" cy="461665"/>
          </a:xfrm>
          <a:prstGeom prst="rect">
            <a:avLst/>
          </a:prstGeom>
        </p:spPr>
        <p:txBody>
          <a:bodyPr wrap="none">
            <a:spAutoFit/>
          </a:bodyPr>
          <a:lstStyle/>
          <a:p>
            <a:r>
              <a:rPr lang="en-US" sz="2400">
                <a:solidFill>
                  <a:srgbClr val="000096"/>
                </a:solidFill>
                <a:highlight>
                  <a:srgbClr val="FFFFFF"/>
                </a:highlight>
              </a:rPr>
              <a:t>&lt;foo&gt;</a:t>
            </a:r>
            <a:r>
              <a:rPr lang="en-US" sz="2400" b="1">
                <a:solidFill>
                  <a:srgbClr val="000000"/>
                </a:solidFill>
                <a:highlight>
                  <a:srgbClr val="FFFFFF"/>
                </a:highlight>
              </a:rPr>
              <a:t>9,000</a:t>
            </a:r>
            <a:r>
              <a:rPr lang="en-US" sz="2400">
                <a:solidFill>
                  <a:srgbClr val="000096"/>
                </a:solidFill>
                <a:highlight>
                  <a:srgbClr val="FFFFFF"/>
                </a:highlight>
              </a:rPr>
              <a:t>&lt;/foo&gt;</a:t>
            </a:r>
          </a:p>
        </p:txBody>
      </p:sp>
      <p:sp>
        <p:nvSpPr>
          <p:cNvPr id="10" name="Rectangle 9">
            <a:extLst>
              <a:ext uri="{FF2B5EF4-FFF2-40B4-BE49-F238E27FC236}">
                <a16:creationId xmlns:a16="http://schemas.microsoft.com/office/drawing/2014/main" id="{526348A7-06EF-41C2-B181-303486B9D88D}"/>
              </a:ext>
            </a:extLst>
          </p:cNvPr>
          <p:cNvSpPr/>
          <p:nvPr/>
        </p:nvSpPr>
        <p:spPr>
          <a:xfrm>
            <a:off x="1002974" y="2986351"/>
            <a:ext cx="2515304" cy="461665"/>
          </a:xfrm>
          <a:prstGeom prst="rect">
            <a:avLst/>
          </a:prstGeom>
        </p:spPr>
        <p:txBody>
          <a:bodyPr wrap="none">
            <a:spAutoFit/>
          </a:bodyPr>
          <a:lstStyle/>
          <a:p>
            <a:r>
              <a:rPr lang="en-US" sz="2400">
                <a:solidFill>
                  <a:srgbClr val="000096"/>
                </a:solidFill>
                <a:highlight>
                  <a:srgbClr val="FFFFFF"/>
                </a:highlight>
              </a:rPr>
              <a:t>&lt;foo&gt;</a:t>
            </a:r>
            <a:r>
              <a:rPr lang="en-US" sz="2400" b="1">
                <a:solidFill>
                  <a:srgbClr val="000000"/>
                </a:solidFill>
                <a:highlight>
                  <a:srgbClr val="FFFFFF"/>
                </a:highlight>
              </a:rPr>
              <a:t>10E05</a:t>
            </a:r>
            <a:r>
              <a:rPr lang="en-US" sz="2400">
                <a:solidFill>
                  <a:srgbClr val="000096"/>
                </a:solidFill>
                <a:highlight>
                  <a:srgbClr val="FFFFFF"/>
                </a:highlight>
              </a:rPr>
              <a:t>&lt;/foo&gt;</a:t>
            </a:r>
          </a:p>
        </p:txBody>
      </p:sp>
      <p:sp>
        <p:nvSpPr>
          <p:cNvPr id="11" name="Rectangle 10">
            <a:extLst>
              <a:ext uri="{FF2B5EF4-FFF2-40B4-BE49-F238E27FC236}">
                <a16:creationId xmlns:a16="http://schemas.microsoft.com/office/drawing/2014/main" id="{901A8B1E-3650-404A-87E8-E8BDDAD98745}"/>
              </a:ext>
            </a:extLst>
          </p:cNvPr>
          <p:cNvSpPr/>
          <p:nvPr/>
        </p:nvSpPr>
        <p:spPr>
          <a:xfrm>
            <a:off x="1002974" y="4008654"/>
            <a:ext cx="2435154" cy="461665"/>
          </a:xfrm>
          <a:prstGeom prst="rect">
            <a:avLst/>
          </a:prstGeom>
        </p:spPr>
        <p:txBody>
          <a:bodyPr wrap="none">
            <a:spAutoFit/>
          </a:bodyPr>
          <a:lstStyle/>
          <a:p>
            <a:r>
              <a:rPr lang="en-US" sz="2400">
                <a:solidFill>
                  <a:srgbClr val="000096"/>
                </a:solidFill>
                <a:highlight>
                  <a:srgbClr val="FFFFFF"/>
                </a:highlight>
              </a:rPr>
              <a:t>&lt;foo&gt;</a:t>
            </a:r>
            <a:r>
              <a:rPr lang="en-US" sz="2400" b="1">
                <a:solidFill>
                  <a:srgbClr val="000000"/>
                </a:solidFill>
                <a:highlight>
                  <a:srgbClr val="FFFFFF"/>
                </a:highlight>
              </a:rPr>
              <a:t>x:120</a:t>
            </a:r>
            <a:r>
              <a:rPr lang="en-US" sz="2400">
                <a:solidFill>
                  <a:srgbClr val="000096"/>
                </a:solidFill>
                <a:highlight>
                  <a:srgbClr val="FFFFFF"/>
                </a:highlight>
              </a:rPr>
              <a:t>&lt;/foo&gt;</a:t>
            </a:r>
          </a:p>
        </p:txBody>
      </p:sp>
      <p:cxnSp>
        <p:nvCxnSpPr>
          <p:cNvPr id="13" name="Straight Arrow Connector 12">
            <a:extLst>
              <a:ext uri="{FF2B5EF4-FFF2-40B4-BE49-F238E27FC236}">
                <a16:creationId xmlns:a16="http://schemas.microsoft.com/office/drawing/2014/main" id="{74FC2873-449D-4972-AE7D-5B29AF9C2F1D}"/>
              </a:ext>
            </a:extLst>
          </p:cNvPr>
          <p:cNvCxnSpPr>
            <a:stCxn id="9" idx="3"/>
          </p:cNvCxnSpPr>
          <p:nvPr/>
        </p:nvCxnSpPr>
        <p:spPr>
          <a:xfrm>
            <a:off x="3447746" y="2208163"/>
            <a:ext cx="1207643" cy="46853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5" name="Straight Arrow Connector 14">
            <a:extLst>
              <a:ext uri="{FF2B5EF4-FFF2-40B4-BE49-F238E27FC236}">
                <a16:creationId xmlns:a16="http://schemas.microsoft.com/office/drawing/2014/main" id="{602B7B3C-E160-4422-BC2F-2E7A8A3E5822}"/>
              </a:ext>
            </a:extLst>
          </p:cNvPr>
          <p:cNvCxnSpPr>
            <a:stCxn id="10" idx="3"/>
            <a:endCxn id="5" idx="1"/>
          </p:cNvCxnSpPr>
          <p:nvPr/>
        </p:nvCxnSpPr>
        <p:spPr>
          <a:xfrm>
            <a:off x="3518278" y="3217184"/>
            <a:ext cx="1137111" cy="664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7" name="Straight Arrow Connector 16">
            <a:extLst>
              <a:ext uri="{FF2B5EF4-FFF2-40B4-BE49-F238E27FC236}">
                <a16:creationId xmlns:a16="http://schemas.microsoft.com/office/drawing/2014/main" id="{FBB5732F-7B3B-4D9C-85B7-2B784272B541}"/>
              </a:ext>
            </a:extLst>
          </p:cNvPr>
          <p:cNvCxnSpPr>
            <a:stCxn id="11" idx="3"/>
          </p:cNvCxnSpPr>
          <p:nvPr/>
        </p:nvCxnSpPr>
        <p:spPr>
          <a:xfrm flipV="1">
            <a:off x="3438128" y="3757668"/>
            <a:ext cx="1217261" cy="48181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9" name="Straight Arrow Connector 18">
            <a:extLst>
              <a:ext uri="{FF2B5EF4-FFF2-40B4-BE49-F238E27FC236}">
                <a16:creationId xmlns:a16="http://schemas.microsoft.com/office/drawing/2014/main" id="{6E5EBCEC-77E0-4DC9-8AF2-D01F21C0F3DA}"/>
              </a:ext>
            </a:extLst>
          </p:cNvPr>
          <p:cNvCxnSpPr>
            <a:stCxn id="5" idx="3"/>
          </p:cNvCxnSpPr>
          <p:nvPr/>
        </p:nvCxnSpPr>
        <p:spPr>
          <a:xfrm flipV="1">
            <a:off x="8845004" y="3217183"/>
            <a:ext cx="964014" cy="664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0" name="TextBox 19">
            <a:extLst>
              <a:ext uri="{FF2B5EF4-FFF2-40B4-BE49-F238E27FC236}">
                <a16:creationId xmlns:a16="http://schemas.microsoft.com/office/drawing/2014/main" id="{DEB2AB9D-020A-4E6D-93AF-9DF03EE517B0}"/>
              </a:ext>
            </a:extLst>
          </p:cNvPr>
          <p:cNvSpPr txBox="1"/>
          <p:nvPr/>
        </p:nvSpPr>
        <p:spPr>
          <a:xfrm>
            <a:off x="9809018" y="2999267"/>
            <a:ext cx="924677" cy="461665"/>
          </a:xfrm>
          <a:prstGeom prst="rect">
            <a:avLst/>
          </a:prstGeom>
          <a:noFill/>
        </p:spPr>
        <p:txBody>
          <a:bodyPr wrap="none" rtlCol="0">
            <a:spAutoFit/>
          </a:bodyPr>
          <a:lstStyle/>
          <a:p>
            <a:r>
              <a:rPr lang="en-US" sz="2400" b="1">
                <a:solidFill>
                  <a:srgbClr val="FF0000"/>
                </a:solidFill>
              </a:rPr>
              <a:t>Error!</a:t>
            </a:r>
          </a:p>
        </p:txBody>
      </p:sp>
    </p:spTree>
    <p:extLst>
      <p:ext uri="{BB962C8B-B14F-4D97-AF65-F5344CB8AC3E}">
        <p14:creationId xmlns:p14="http://schemas.microsoft.com/office/powerpoint/2010/main" val="3606289813"/>
      </p:ext>
    </p:extLst>
  </p:cSld>
  <p:clrMapOvr>
    <a:masterClrMapping/>
  </p:clrMapOvr>
</p:sld>
</file>

<file path=ppt/slides/slide1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11155F-38E7-4E1C-844B-56C6FE091845}"/>
              </a:ext>
            </a:extLst>
          </p:cNvPr>
          <p:cNvSpPr>
            <a:spLocks noGrp="1"/>
          </p:cNvSpPr>
          <p:nvPr>
            <p:ph type="title"/>
          </p:nvPr>
        </p:nvSpPr>
        <p:spPr/>
        <p:txBody>
          <a:bodyPr/>
          <a:lstStyle/>
          <a:p>
            <a:r>
              <a:rPr lang="en-US"/>
              <a:t>But they really </a:t>
            </a:r>
            <a:r>
              <a:rPr lang="en-US" i="1"/>
              <a:t>do</a:t>
            </a:r>
            <a:r>
              <a:rPr lang="en-US"/>
              <a:t> represent unsignedInt values</a:t>
            </a:r>
          </a:p>
        </p:txBody>
      </p:sp>
      <p:sp>
        <p:nvSpPr>
          <p:cNvPr id="4" name="Footer Placeholder 3">
            <a:extLst>
              <a:ext uri="{FF2B5EF4-FFF2-40B4-BE49-F238E27FC236}">
                <a16:creationId xmlns:a16="http://schemas.microsoft.com/office/drawing/2014/main" id="{B3A8FBE1-F83E-40FA-A3DA-F1C90556B825}"/>
              </a:ext>
            </a:extLst>
          </p:cNvPr>
          <p:cNvSpPr>
            <a:spLocks noGrp="1"/>
          </p:cNvSpPr>
          <p:nvPr>
            <p:ph type="ftr" sz="quarter" idx="11"/>
          </p:nvPr>
        </p:nvSpPr>
        <p:spPr/>
        <p:txBody>
          <a:bodyPr/>
          <a:lstStyle/>
          <a:p>
            <a:r>
              <a:rPr lang="en-US" altLang="en-US">
                <a:solidFill>
                  <a:schemeClr val="tx1">
                    <a:lumMod val="50000"/>
                    <a:lumOff val="50000"/>
                  </a:schemeClr>
                </a:solidFill>
                <a:latin typeface="Arial" pitchFamily="34" charset="0"/>
                <a:cs typeface="Arial" pitchFamily="34" charset="0"/>
              </a:rPr>
              <a:t>© 2019 The MITRE Corporation. All rights reserved.</a:t>
            </a:r>
            <a:endParaRPr lang="en-US">
              <a:solidFill>
                <a:schemeClr val="tx1">
                  <a:lumMod val="50000"/>
                  <a:lumOff val="50000"/>
                </a:schemeClr>
              </a:solidFill>
              <a:latin typeface="Arial" pitchFamily="34" charset="0"/>
              <a:cs typeface="Arial" pitchFamily="34" charset="0"/>
            </a:endParaRPr>
          </a:p>
        </p:txBody>
      </p:sp>
      <p:sp>
        <p:nvSpPr>
          <p:cNvPr id="5" name="Rectangle 4">
            <a:extLst>
              <a:ext uri="{FF2B5EF4-FFF2-40B4-BE49-F238E27FC236}">
                <a16:creationId xmlns:a16="http://schemas.microsoft.com/office/drawing/2014/main" id="{3551539B-4C03-4F83-BB8E-983173EF4418}"/>
              </a:ext>
            </a:extLst>
          </p:cNvPr>
          <p:cNvSpPr/>
          <p:nvPr/>
        </p:nvSpPr>
        <p:spPr>
          <a:xfrm>
            <a:off x="1009085" y="1811075"/>
            <a:ext cx="2444772" cy="461665"/>
          </a:xfrm>
          <a:prstGeom prst="rect">
            <a:avLst/>
          </a:prstGeom>
        </p:spPr>
        <p:txBody>
          <a:bodyPr wrap="none">
            <a:spAutoFit/>
          </a:bodyPr>
          <a:lstStyle/>
          <a:p>
            <a:r>
              <a:rPr lang="en-US" sz="2400">
                <a:solidFill>
                  <a:srgbClr val="000096"/>
                </a:solidFill>
                <a:highlight>
                  <a:srgbClr val="FFFFFF"/>
                </a:highlight>
              </a:rPr>
              <a:t>&lt;foo&gt;</a:t>
            </a:r>
            <a:r>
              <a:rPr lang="en-US" sz="2400" b="1">
                <a:solidFill>
                  <a:srgbClr val="000000"/>
                </a:solidFill>
                <a:highlight>
                  <a:srgbClr val="FFFFFF"/>
                </a:highlight>
              </a:rPr>
              <a:t>9,000</a:t>
            </a:r>
            <a:r>
              <a:rPr lang="en-US" sz="2400">
                <a:solidFill>
                  <a:srgbClr val="000096"/>
                </a:solidFill>
                <a:highlight>
                  <a:srgbClr val="FFFFFF"/>
                </a:highlight>
              </a:rPr>
              <a:t>&lt;/foo&gt;</a:t>
            </a:r>
          </a:p>
        </p:txBody>
      </p:sp>
      <p:sp>
        <p:nvSpPr>
          <p:cNvPr id="6" name="Rectangle 5">
            <a:extLst>
              <a:ext uri="{FF2B5EF4-FFF2-40B4-BE49-F238E27FC236}">
                <a16:creationId xmlns:a16="http://schemas.microsoft.com/office/drawing/2014/main" id="{92788200-FBF4-41AA-8CED-97BD8F51E92F}"/>
              </a:ext>
            </a:extLst>
          </p:cNvPr>
          <p:cNvSpPr/>
          <p:nvPr/>
        </p:nvSpPr>
        <p:spPr>
          <a:xfrm>
            <a:off x="1009085" y="2820096"/>
            <a:ext cx="2515304" cy="461665"/>
          </a:xfrm>
          <a:prstGeom prst="rect">
            <a:avLst/>
          </a:prstGeom>
        </p:spPr>
        <p:txBody>
          <a:bodyPr wrap="none">
            <a:spAutoFit/>
          </a:bodyPr>
          <a:lstStyle/>
          <a:p>
            <a:r>
              <a:rPr lang="en-US" sz="2400">
                <a:solidFill>
                  <a:srgbClr val="000096"/>
                </a:solidFill>
                <a:highlight>
                  <a:srgbClr val="FFFFFF"/>
                </a:highlight>
              </a:rPr>
              <a:t>&lt;foo&gt;</a:t>
            </a:r>
            <a:r>
              <a:rPr lang="en-US" sz="2400" b="1">
                <a:solidFill>
                  <a:srgbClr val="000000"/>
                </a:solidFill>
                <a:highlight>
                  <a:srgbClr val="FFFFFF"/>
                </a:highlight>
              </a:rPr>
              <a:t>10E05</a:t>
            </a:r>
            <a:r>
              <a:rPr lang="en-US" sz="2400">
                <a:solidFill>
                  <a:srgbClr val="000096"/>
                </a:solidFill>
                <a:highlight>
                  <a:srgbClr val="FFFFFF"/>
                </a:highlight>
              </a:rPr>
              <a:t>&lt;/foo&gt;</a:t>
            </a:r>
          </a:p>
        </p:txBody>
      </p:sp>
      <p:sp>
        <p:nvSpPr>
          <p:cNvPr id="7" name="Rectangle 6">
            <a:extLst>
              <a:ext uri="{FF2B5EF4-FFF2-40B4-BE49-F238E27FC236}">
                <a16:creationId xmlns:a16="http://schemas.microsoft.com/office/drawing/2014/main" id="{FA680C70-BDCE-4B52-9D43-18A8455D8828}"/>
              </a:ext>
            </a:extLst>
          </p:cNvPr>
          <p:cNvSpPr/>
          <p:nvPr/>
        </p:nvSpPr>
        <p:spPr>
          <a:xfrm>
            <a:off x="1009085" y="3842399"/>
            <a:ext cx="2435154" cy="461665"/>
          </a:xfrm>
          <a:prstGeom prst="rect">
            <a:avLst/>
          </a:prstGeom>
        </p:spPr>
        <p:txBody>
          <a:bodyPr wrap="none">
            <a:spAutoFit/>
          </a:bodyPr>
          <a:lstStyle/>
          <a:p>
            <a:r>
              <a:rPr lang="en-US" sz="2400">
                <a:solidFill>
                  <a:srgbClr val="000096"/>
                </a:solidFill>
                <a:highlight>
                  <a:srgbClr val="FFFFFF"/>
                </a:highlight>
              </a:rPr>
              <a:t>&lt;foo&gt;</a:t>
            </a:r>
            <a:r>
              <a:rPr lang="en-US" sz="2400" b="1">
                <a:solidFill>
                  <a:srgbClr val="000000"/>
                </a:solidFill>
                <a:highlight>
                  <a:srgbClr val="FFFFFF"/>
                </a:highlight>
              </a:rPr>
              <a:t>x:120</a:t>
            </a:r>
            <a:r>
              <a:rPr lang="en-US" sz="2400">
                <a:solidFill>
                  <a:srgbClr val="000096"/>
                </a:solidFill>
                <a:highlight>
                  <a:srgbClr val="FFFFFF"/>
                </a:highlight>
              </a:rPr>
              <a:t>&lt;/foo&gt;</a:t>
            </a:r>
          </a:p>
        </p:txBody>
      </p:sp>
      <p:sp>
        <p:nvSpPr>
          <p:cNvPr id="8" name="Right Brace 7">
            <a:extLst>
              <a:ext uri="{FF2B5EF4-FFF2-40B4-BE49-F238E27FC236}">
                <a16:creationId xmlns:a16="http://schemas.microsoft.com/office/drawing/2014/main" id="{4152299B-E7B3-4807-83F8-15A250ABB96A}"/>
              </a:ext>
            </a:extLst>
          </p:cNvPr>
          <p:cNvSpPr/>
          <p:nvPr/>
        </p:nvSpPr>
        <p:spPr>
          <a:xfrm>
            <a:off x="3696962" y="1811075"/>
            <a:ext cx="515389" cy="2492989"/>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 name="TextBox 8">
            <a:extLst>
              <a:ext uri="{FF2B5EF4-FFF2-40B4-BE49-F238E27FC236}">
                <a16:creationId xmlns:a16="http://schemas.microsoft.com/office/drawing/2014/main" id="{9B4077F8-419D-4F63-A93F-C762C5210018}"/>
              </a:ext>
            </a:extLst>
          </p:cNvPr>
          <p:cNvSpPr txBox="1"/>
          <p:nvPr/>
        </p:nvSpPr>
        <p:spPr>
          <a:xfrm>
            <a:off x="4384924" y="2318905"/>
            <a:ext cx="6943121" cy="2144177"/>
          </a:xfrm>
          <a:prstGeom prst="rect">
            <a:avLst/>
          </a:prstGeom>
          <a:noFill/>
        </p:spPr>
        <p:txBody>
          <a:bodyPr wrap="square" rtlCol="0">
            <a:spAutoFit/>
          </a:bodyPr>
          <a:lstStyle/>
          <a:p>
            <a:pPr>
              <a:lnSpc>
                <a:spcPts val="2300"/>
              </a:lnSpc>
            </a:pPr>
            <a:r>
              <a:rPr lang="en-US"/>
              <a:t>Each is a representation of an unsignedInt (the last one represents 120). Each representation does not exceed 5 characters. So why can’t XML Schema accept these as unsignedInt values? Answer: because XML Schema provides only one way to represent unsignedInt values.</a:t>
            </a:r>
          </a:p>
          <a:p>
            <a:pPr>
              <a:lnSpc>
                <a:spcPts val="2300"/>
              </a:lnSpc>
            </a:pPr>
            <a:endParaRPr lang="en-US"/>
          </a:p>
          <a:p>
            <a:pPr>
              <a:lnSpc>
                <a:spcPts val="2300"/>
              </a:lnSpc>
            </a:pPr>
            <a:r>
              <a:rPr lang="en-US">
                <a:highlight>
                  <a:srgbClr val="FFFF00"/>
                </a:highlight>
              </a:rPr>
              <a:t>Lesson Learned: There are ways of textually representing unsignedInt values that XML Schema does not recognize!</a:t>
            </a:r>
          </a:p>
        </p:txBody>
      </p:sp>
    </p:spTree>
    <p:extLst>
      <p:ext uri="{BB962C8B-B14F-4D97-AF65-F5344CB8AC3E}">
        <p14:creationId xmlns:p14="http://schemas.microsoft.com/office/powerpoint/2010/main" val="877983570"/>
      </p:ext>
    </p:extLst>
  </p:cSld>
  <p:clrMapOvr>
    <a:masterClrMapping/>
  </p:clrMapOvr>
</p:sld>
</file>

<file path=ppt/slides/slide1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AC4692-926B-44D4-9898-3019856C874C}"/>
              </a:ext>
            </a:extLst>
          </p:cNvPr>
          <p:cNvSpPr>
            <a:spLocks noGrp="1"/>
          </p:cNvSpPr>
          <p:nvPr>
            <p:ph type="title"/>
          </p:nvPr>
        </p:nvSpPr>
        <p:spPr/>
        <p:txBody>
          <a:bodyPr/>
          <a:lstStyle/>
          <a:p>
            <a:r>
              <a:rPr lang="en-US"/>
              <a:t>XML Schema permits only a subset of representations of unsignedInt values</a:t>
            </a:r>
          </a:p>
        </p:txBody>
      </p:sp>
      <p:sp>
        <p:nvSpPr>
          <p:cNvPr id="4" name="Footer Placeholder 3">
            <a:extLst>
              <a:ext uri="{FF2B5EF4-FFF2-40B4-BE49-F238E27FC236}">
                <a16:creationId xmlns:a16="http://schemas.microsoft.com/office/drawing/2014/main" id="{EE03F843-F490-480E-B294-E0F37ACB533B}"/>
              </a:ext>
            </a:extLst>
          </p:cNvPr>
          <p:cNvSpPr>
            <a:spLocks noGrp="1"/>
          </p:cNvSpPr>
          <p:nvPr>
            <p:ph type="ftr" sz="quarter" idx="11"/>
          </p:nvPr>
        </p:nvSpPr>
        <p:spPr/>
        <p:txBody>
          <a:bodyPr/>
          <a:lstStyle/>
          <a:p>
            <a:r>
              <a:rPr lang="en-US" altLang="en-US">
                <a:solidFill>
                  <a:schemeClr val="tx1">
                    <a:lumMod val="50000"/>
                    <a:lumOff val="50000"/>
                  </a:schemeClr>
                </a:solidFill>
                <a:latin typeface="Arial" pitchFamily="34" charset="0"/>
                <a:cs typeface="Arial" pitchFamily="34" charset="0"/>
              </a:rPr>
              <a:t>© 2019 The MITRE Corporation. All rights reserved.</a:t>
            </a:r>
            <a:endParaRPr lang="en-US">
              <a:solidFill>
                <a:schemeClr val="tx1">
                  <a:lumMod val="50000"/>
                  <a:lumOff val="50000"/>
                </a:schemeClr>
              </a:solidFill>
              <a:latin typeface="Arial" pitchFamily="34" charset="0"/>
              <a:cs typeface="Arial" pitchFamily="34" charset="0"/>
            </a:endParaRPr>
          </a:p>
        </p:txBody>
      </p:sp>
      <p:sp>
        <p:nvSpPr>
          <p:cNvPr id="5" name="Oval 4">
            <a:extLst>
              <a:ext uri="{FF2B5EF4-FFF2-40B4-BE49-F238E27FC236}">
                <a16:creationId xmlns:a16="http://schemas.microsoft.com/office/drawing/2014/main" id="{A2096330-92D0-4CB4-9293-532131961289}"/>
              </a:ext>
            </a:extLst>
          </p:cNvPr>
          <p:cNvSpPr/>
          <p:nvPr/>
        </p:nvSpPr>
        <p:spPr>
          <a:xfrm>
            <a:off x="3108960" y="2061556"/>
            <a:ext cx="3591098" cy="329184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Oval 5">
            <a:extLst>
              <a:ext uri="{FF2B5EF4-FFF2-40B4-BE49-F238E27FC236}">
                <a16:creationId xmlns:a16="http://schemas.microsoft.com/office/drawing/2014/main" id="{12717767-29D8-475C-9B2D-AD4095F7F14B}"/>
              </a:ext>
            </a:extLst>
          </p:cNvPr>
          <p:cNvSpPr/>
          <p:nvPr/>
        </p:nvSpPr>
        <p:spPr>
          <a:xfrm>
            <a:off x="4172989" y="3208713"/>
            <a:ext cx="1662546" cy="947651"/>
          </a:xfrm>
          <a:prstGeom prst="ellipse">
            <a:avLst/>
          </a:prstGeom>
          <a:solidFill>
            <a:schemeClr val="accent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53000</a:t>
            </a:r>
          </a:p>
        </p:txBody>
      </p:sp>
      <p:cxnSp>
        <p:nvCxnSpPr>
          <p:cNvPr id="8" name="Straight Arrow Connector 7">
            <a:extLst>
              <a:ext uri="{FF2B5EF4-FFF2-40B4-BE49-F238E27FC236}">
                <a16:creationId xmlns:a16="http://schemas.microsoft.com/office/drawing/2014/main" id="{8358B3C9-49DE-43FF-8193-41634BDEFEED}"/>
              </a:ext>
            </a:extLst>
          </p:cNvPr>
          <p:cNvCxnSpPr/>
          <p:nvPr/>
        </p:nvCxnSpPr>
        <p:spPr>
          <a:xfrm flipH="1">
            <a:off x="5835535" y="3208713"/>
            <a:ext cx="1612669" cy="220287"/>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9" name="TextBox 8">
            <a:extLst>
              <a:ext uri="{FF2B5EF4-FFF2-40B4-BE49-F238E27FC236}">
                <a16:creationId xmlns:a16="http://schemas.microsoft.com/office/drawing/2014/main" id="{22488F2F-1F28-4C8C-9346-E3E22299BE5A}"/>
              </a:ext>
            </a:extLst>
          </p:cNvPr>
          <p:cNvSpPr txBox="1"/>
          <p:nvPr/>
        </p:nvSpPr>
        <p:spPr>
          <a:xfrm>
            <a:off x="7498081" y="2992581"/>
            <a:ext cx="3433440" cy="646331"/>
          </a:xfrm>
          <a:prstGeom prst="rect">
            <a:avLst/>
          </a:prstGeom>
          <a:noFill/>
        </p:spPr>
        <p:txBody>
          <a:bodyPr wrap="square" rtlCol="0">
            <a:spAutoFit/>
          </a:bodyPr>
          <a:lstStyle/>
          <a:p>
            <a:r>
              <a:rPr lang="en-US"/>
              <a:t>The representation of unsignedInt values permitted by XML Schema</a:t>
            </a:r>
          </a:p>
        </p:txBody>
      </p:sp>
      <p:sp>
        <p:nvSpPr>
          <p:cNvPr id="10" name="TextBox 9">
            <a:extLst>
              <a:ext uri="{FF2B5EF4-FFF2-40B4-BE49-F238E27FC236}">
                <a16:creationId xmlns:a16="http://schemas.microsoft.com/office/drawing/2014/main" id="{1DE80FEE-61F0-44A9-96E5-681C13EF8DD6}"/>
              </a:ext>
            </a:extLst>
          </p:cNvPr>
          <p:cNvSpPr txBox="1"/>
          <p:nvPr/>
        </p:nvSpPr>
        <p:spPr>
          <a:xfrm>
            <a:off x="4342061" y="2366610"/>
            <a:ext cx="710451" cy="369332"/>
          </a:xfrm>
          <a:prstGeom prst="rect">
            <a:avLst/>
          </a:prstGeom>
          <a:noFill/>
        </p:spPr>
        <p:txBody>
          <a:bodyPr wrap="none" rtlCol="0">
            <a:spAutoFit/>
          </a:bodyPr>
          <a:lstStyle/>
          <a:p>
            <a:r>
              <a:rPr lang="en-US"/>
              <a:t>9,000</a:t>
            </a:r>
          </a:p>
        </p:txBody>
      </p:sp>
      <p:cxnSp>
        <p:nvCxnSpPr>
          <p:cNvPr id="11" name="Straight Arrow Connector 10">
            <a:extLst>
              <a:ext uri="{FF2B5EF4-FFF2-40B4-BE49-F238E27FC236}">
                <a16:creationId xmlns:a16="http://schemas.microsoft.com/office/drawing/2014/main" id="{BC994489-E303-416E-852B-AB97089CB570}"/>
              </a:ext>
            </a:extLst>
          </p:cNvPr>
          <p:cNvCxnSpPr/>
          <p:nvPr/>
        </p:nvCxnSpPr>
        <p:spPr>
          <a:xfrm flipH="1">
            <a:off x="6162500" y="2223995"/>
            <a:ext cx="1612669" cy="220287"/>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2" name="TextBox 11">
            <a:extLst>
              <a:ext uri="{FF2B5EF4-FFF2-40B4-BE49-F238E27FC236}">
                <a16:creationId xmlns:a16="http://schemas.microsoft.com/office/drawing/2014/main" id="{E41DA2F9-9154-4663-9550-BCFA89BA6897}"/>
              </a:ext>
            </a:extLst>
          </p:cNvPr>
          <p:cNvSpPr txBox="1"/>
          <p:nvPr/>
        </p:nvSpPr>
        <p:spPr>
          <a:xfrm>
            <a:off x="7825046" y="2007864"/>
            <a:ext cx="3591099" cy="646330"/>
          </a:xfrm>
          <a:prstGeom prst="rect">
            <a:avLst/>
          </a:prstGeom>
          <a:noFill/>
        </p:spPr>
        <p:txBody>
          <a:bodyPr wrap="square" rtlCol="0">
            <a:spAutoFit/>
          </a:bodyPr>
          <a:lstStyle/>
          <a:p>
            <a:r>
              <a:rPr lang="en-US"/>
              <a:t>The universe of ways to textually represent unsignedInt values</a:t>
            </a:r>
          </a:p>
        </p:txBody>
      </p:sp>
      <p:sp>
        <p:nvSpPr>
          <p:cNvPr id="13" name="TextBox 12">
            <a:extLst>
              <a:ext uri="{FF2B5EF4-FFF2-40B4-BE49-F238E27FC236}">
                <a16:creationId xmlns:a16="http://schemas.microsoft.com/office/drawing/2014/main" id="{B0F13980-83F1-4463-A653-D24FA097B410}"/>
              </a:ext>
            </a:extLst>
          </p:cNvPr>
          <p:cNvSpPr txBox="1"/>
          <p:nvPr/>
        </p:nvSpPr>
        <p:spPr>
          <a:xfrm>
            <a:off x="3437599" y="3024047"/>
            <a:ext cx="764953" cy="369332"/>
          </a:xfrm>
          <a:prstGeom prst="rect">
            <a:avLst/>
          </a:prstGeom>
          <a:noFill/>
        </p:spPr>
        <p:txBody>
          <a:bodyPr wrap="none" rtlCol="0">
            <a:spAutoFit/>
          </a:bodyPr>
          <a:lstStyle/>
          <a:p>
            <a:r>
              <a:rPr lang="en-US"/>
              <a:t>10E05</a:t>
            </a:r>
          </a:p>
        </p:txBody>
      </p:sp>
      <p:sp>
        <p:nvSpPr>
          <p:cNvPr id="14" name="TextBox 13">
            <a:extLst>
              <a:ext uri="{FF2B5EF4-FFF2-40B4-BE49-F238E27FC236}">
                <a16:creationId xmlns:a16="http://schemas.microsoft.com/office/drawing/2014/main" id="{4D5B5E44-1517-4F5B-9541-EDE709EE7B73}"/>
              </a:ext>
            </a:extLst>
          </p:cNvPr>
          <p:cNvSpPr txBox="1"/>
          <p:nvPr/>
        </p:nvSpPr>
        <p:spPr>
          <a:xfrm>
            <a:off x="4293811" y="4432342"/>
            <a:ext cx="718466" cy="369332"/>
          </a:xfrm>
          <a:prstGeom prst="rect">
            <a:avLst/>
          </a:prstGeom>
          <a:noFill/>
        </p:spPr>
        <p:txBody>
          <a:bodyPr wrap="none" rtlCol="0">
            <a:spAutoFit/>
          </a:bodyPr>
          <a:lstStyle/>
          <a:p>
            <a:r>
              <a:rPr lang="en-US"/>
              <a:t>x:120</a:t>
            </a:r>
          </a:p>
        </p:txBody>
      </p:sp>
    </p:spTree>
    <p:extLst>
      <p:ext uri="{BB962C8B-B14F-4D97-AF65-F5344CB8AC3E}">
        <p14:creationId xmlns:p14="http://schemas.microsoft.com/office/powerpoint/2010/main" val="1453856686"/>
      </p:ext>
    </p:extLst>
  </p:cSld>
  <p:clrMapOvr>
    <a:masterClrMapping/>
  </p:clrMapOvr>
</p:sld>
</file>

<file path=ppt/slides/slide1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5010E8-47B7-4656-B149-D4B1EE3914EC}"/>
              </a:ext>
            </a:extLst>
          </p:cNvPr>
          <p:cNvSpPr>
            <a:spLocks noGrp="1"/>
          </p:cNvSpPr>
          <p:nvPr>
            <p:ph type="title"/>
          </p:nvPr>
        </p:nvSpPr>
        <p:spPr/>
        <p:txBody>
          <a:bodyPr/>
          <a:lstStyle/>
          <a:p>
            <a:r>
              <a:rPr lang="en-US"/>
              <a:t>XML Schema versus DFDL</a:t>
            </a:r>
          </a:p>
        </p:txBody>
      </p:sp>
      <p:sp>
        <p:nvSpPr>
          <p:cNvPr id="3" name="Content Placeholder 2">
            <a:extLst>
              <a:ext uri="{FF2B5EF4-FFF2-40B4-BE49-F238E27FC236}">
                <a16:creationId xmlns:a16="http://schemas.microsoft.com/office/drawing/2014/main" id="{D4D9FF22-3CEC-4C10-9466-9562682A9E3F}"/>
              </a:ext>
            </a:extLst>
          </p:cNvPr>
          <p:cNvSpPr>
            <a:spLocks noGrp="1"/>
          </p:cNvSpPr>
          <p:nvPr>
            <p:ph idx="1"/>
          </p:nvPr>
        </p:nvSpPr>
        <p:spPr/>
        <p:txBody>
          <a:bodyPr/>
          <a:lstStyle/>
          <a:p>
            <a:pPr>
              <a:lnSpc>
                <a:spcPts val="3000"/>
              </a:lnSpc>
              <a:spcAft>
                <a:spcPts val="1200"/>
              </a:spcAft>
            </a:pPr>
            <a:r>
              <a:rPr lang="en-US"/>
              <a:t>With XML Schema an element declared with type="xs:unsignedInt" and xs:totalDigits="5" means this: The value of the element must be no more than 5 characters and each character must be one of 0, 1, …, 9. In an XML instance document, the string of digit characters is interpreted as representing an unsigned integer.</a:t>
            </a:r>
          </a:p>
          <a:p>
            <a:pPr>
              <a:lnSpc>
                <a:spcPts val="3000"/>
              </a:lnSpc>
              <a:spcAft>
                <a:spcPts val="1200"/>
              </a:spcAft>
            </a:pPr>
            <a:r>
              <a:rPr lang="en-US"/>
              <a:t>DFDL has a more generalized way of textually representing unsignedInt values: The unsignedInt value does not have to be exclusively digits. The value may be any characters, </a:t>
            </a:r>
            <a:r>
              <a:rPr lang="en-US">
                <a:highlight>
                  <a:srgbClr val="FFFF00"/>
                </a:highlight>
              </a:rPr>
              <a:t>provided there is a way to describe how those characters represent an unsignedInt</a:t>
            </a:r>
            <a:r>
              <a:rPr lang="en-US"/>
              <a:t>. For example, 9,000 represents 9000, 10E04 represents 100000 (notice that this unsignedInt value is more than 5 digits), x:120 represents 120. </a:t>
            </a:r>
          </a:p>
          <a:p>
            <a:endParaRPr lang="en-US"/>
          </a:p>
        </p:txBody>
      </p:sp>
      <p:sp>
        <p:nvSpPr>
          <p:cNvPr id="4" name="Footer Placeholder 3">
            <a:extLst>
              <a:ext uri="{FF2B5EF4-FFF2-40B4-BE49-F238E27FC236}">
                <a16:creationId xmlns:a16="http://schemas.microsoft.com/office/drawing/2014/main" id="{7CBB1F67-45FE-418A-92D4-C26D8F3FBE2A}"/>
              </a:ext>
            </a:extLst>
          </p:cNvPr>
          <p:cNvSpPr>
            <a:spLocks noGrp="1"/>
          </p:cNvSpPr>
          <p:nvPr>
            <p:ph type="ftr" sz="quarter" idx="11"/>
          </p:nvPr>
        </p:nvSpPr>
        <p:spPr/>
        <p:txBody>
          <a:bodyPr/>
          <a:lstStyle/>
          <a:p>
            <a:r>
              <a:rPr lang="en-US" altLang="en-US">
                <a:solidFill>
                  <a:schemeClr val="tx1">
                    <a:lumMod val="50000"/>
                    <a:lumOff val="50000"/>
                  </a:schemeClr>
                </a:solidFill>
                <a:latin typeface="Arial" pitchFamily="34" charset="0"/>
                <a:cs typeface="Arial" pitchFamily="34" charset="0"/>
              </a:rPr>
              <a:t>© 2019 The MITRE Corporation. All rights reserved.</a:t>
            </a:r>
            <a:endParaRPr lang="en-US">
              <a:solidFill>
                <a:schemeClr val="tx1">
                  <a:lumMod val="50000"/>
                  <a:lumOff val="50000"/>
                </a:schemeClr>
              </a:solidFill>
              <a:latin typeface="Arial" pitchFamily="34" charset="0"/>
              <a:cs typeface="Arial" pitchFamily="34" charset="0"/>
            </a:endParaRPr>
          </a:p>
        </p:txBody>
      </p:sp>
    </p:spTree>
    <p:extLst>
      <p:ext uri="{BB962C8B-B14F-4D97-AF65-F5344CB8AC3E}">
        <p14:creationId xmlns:p14="http://schemas.microsoft.com/office/powerpoint/2010/main" val="2703405339"/>
      </p:ext>
    </p:extLst>
  </p:cSld>
  <p:clrMapOvr>
    <a:masterClrMapping/>
  </p:clrMapOvr>
</p:sld>
</file>

<file path=ppt/slides/slide1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AC4692-926B-44D4-9898-3019856C874C}"/>
              </a:ext>
            </a:extLst>
          </p:cNvPr>
          <p:cNvSpPr>
            <a:spLocks noGrp="1"/>
          </p:cNvSpPr>
          <p:nvPr>
            <p:ph type="title"/>
          </p:nvPr>
        </p:nvSpPr>
        <p:spPr/>
        <p:txBody>
          <a:bodyPr/>
          <a:lstStyle/>
          <a:p>
            <a:r>
              <a:rPr lang="en-US"/>
              <a:t>XML Schema versus DFDL (cont.)</a:t>
            </a:r>
          </a:p>
        </p:txBody>
      </p:sp>
      <p:sp>
        <p:nvSpPr>
          <p:cNvPr id="4" name="Footer Placeholder 3">
            <a:extLst>
              <a:ext uri="{FF2B5EF4-FFF2-40B4-BE49-F238E27FC236}">
                <a16:creationId xmlns:a16="http://schemas.microsoft.com/office/drawing/2014/main" id="{EE03F843-F490-480E-B294-E0F37ACB533B}"/>
              </a:ext>
            </a:extLst>
          </p:cNvPr>
          <p:cNvSpPr>
            <a:spLocks noGrp="1"/>
          </p:cNvSpPr>
          <p:nvPr>
            <p:ph type="ftr" sz="quarter" idx="11"/>
          </p:nvPr>
        </p:nvSpPr>
        <p:spPr/>
        <p:txBody>
          <a:bodyPr/>
          <a:lstStyle/>
          <a:p>
            <a:r>
              <a:rPr lang="en-US" altLang="en-US">
                <a:solidFill>
                  <a:schemeClr val="tx1">
                    <a:lumMod val="50000"/>
                    <a:lumOff val="50000"/>
                  </a:schemeClr>
                </a:solidFill>
                <a:latin typeface="Arial" pitchFamily="34" charset="0"/>
                <a:cs typeface="Arial" pitchFamily="34" charset="0"/>
              </a:rPr>
              <a:t>© 2019 The MITRE Corporation. All rights reserved.</a:t>
            </a:r>
            <a:endParaRPr lang="en-US">
              <a:solidFill>
                <a:schemeClr val="tx1">
                  <a:lumMod val="50000"/>
                  <a:lumOff val="50000"/>
                </a:schemeClr>
              </a:solidFill>
              <a:latin typeface="Arial" pitchFamily="34" charset="0"/>
              <a:cs typeface="Arial" pitchFamily="34" charset="0"/>
            </a:endParaRPr>
          </a:p>
        </p:txBody>
      </p:sp>
      <p:sp>
        <p:nvSpPr>
          <p:cNvPr id="5" name="Oval 4">
            <a:extLst>
              <a:ext uri="{FF2B5EF4-FFF2-40B4-BE49-F238E27FC236}">
                <a16:creationId xmlns:a16="http://schemas.microsoft.com/office/drawing/2014/main" id="{A2096330-92D0-4CB4-9293-532131961289}"/>
              </a:ext>
            </a:extLst>
          </p:cNvPr>
          <p:cNvSpPr/>
          <p:nvPr/>
        </p:nvSpPr>
        <p:spPr>
          <a:xfrm>
            <a:off x="3108960" y="2061556"/>
            <a:ext cx="3591098" cy="329184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Oval 5">
            <a:extLst>
              <a:ext uri="{FF2B5EF4-FFF2-40B4-BE49-F238E27FC236}">
                <a16:creationId xmlns:a16="http://schemas.microsoft.com/office/drawing/2014/main" id="{12717767-29D8-475C-9B2D-AD4095F7F14B}"/>
              </a:ext>
            </a:extLst>
          </p:cNvPr>
          <p:cNvSpPr/>
          <p:nvPr/>
        </p:nvSpPr>
        <p:spPr>
          <a:xfrm>
            <a:off x="4172989" y="3208713"/>
            <a:ext cx="1662546" cy="947651"/>
          </a:xfrm>
          <a:prstGeom prst="ellipse">
            <a:avLst/>
          </a:prstGeom>
          <a:solidFill>
            <a:schemeClr val="accent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5 digit characters</a:t>
            </a:r>
          </a:p>
        </p:txBody>
      </p:sp>
      <p:cxnSp>
        <p:nvCxnSpPr>
          <p:cNvPr id="8" name="Straight Arrow Connector 7">
            <a:extLst>
              <a:ext uri="{FF2B5EF4-FFF2-40B4-BE49-F238E27FC236}">
                <a16:creationId xmlns:a16="http://schemas.microsoft.com/office/drawing/2014/main" id="{8358B3C9-49DE-43FF-8193-41634BDEFEED}"/>
              </a:ext>
            </a:extLst>
          </p:cNvPr>
          <p:cNvCxnSpPr/>
          <p:nvPr/>
        </p:nvCxnSpPr>
        <p:spPr>
          <a:xfrm flipH="1">
            <a:off x="5835535" y="3208713"/>
            <a:ext cx="1612669" cy="220287"/>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9" name="TextBox 8">
            <a:extLst>
              <a:ext uri="{FF2B5EF4-FFF2-40B4-BE49-F238E27FC236}">
                <a16:creationId xmlns:a16="http://schemas.microsoft.com/office/drawing/2014/main" id="{22488F2F-1F28-4C8C-9346-E3E22299BE5A}"/>
              </a:ext>
            </a:extLst>
          </p:cNvPr>
          <p:cNvSpPr txBox="1"/>
          <p:nvPr/>
        </p:nvSpPr>
        <p:spPr>
          <a:xfrm>
            <a:off x="7498081" y="2992582"/>
            <a:ext cx="1388522" cy="369332"/>
          </a:xfrm>
          <a:prstGeom prst="rect">
            <a:avLst/>
          </a:prstGeom>
          <a:noFill/>
        </p:spPr>
        <p:txBody>
          <a:bodyPr wrap="none" rtlCol="0">
            <a:spAutoFit/>
          </a:bodyPr>
          <a:lstStyle/>
          <a:p>
            <a:r>
              <a:rPr lang="en-US"/>
              <a:t>XML Schema</a:t>
            </a:r>
          </a:p>
        </p:txBody>
      </p:sp>
      <p:sp>
        <p:nvSpPr>
          <p:cNvPr id="10" name="TextBox 9">
            <a:extLst>
              <a:ext uri="{FF2B5EF4-FFF2-40B4-BE49-F238E27FC236}">
                <a16:creationId xmlns:a16="http://schemas.microsoft.com/office/drawing/2014/main" id="{1DE80FEE-61F0-44A9-96E5-681C13EF8DD6}"/>
              </a:ext>
            </a:extLst>
          </p:cNvPr>
          <p:cNvSpPr txBox="1"/>
          <p:nvPr/>
        </p:nvSpPr>
        <p:spPr>
          <a:xfrm>
            <a:off x="4342061" y="2366610"/>
            <a:ext cx="1324402" cy="369332"/>
          </a:xfrm>
          <a:prstGeom prst="rect">
            <a:avLst/>
          </a:prstGeom>
          <a:noFill/>
        </p:spPr>
        <p:txBody>
          <a:bodyPr wrap="none" rtlCol="0">
            <a:spAutoFit/>
          </a:bodyPr>
          <a:lstStyle/>
          <a:p>
            <a:r>
              <a:rPr lang="en-US"/>
              <a:t>5 characters</a:t>
            </a:r>
          </a:p>
        </p:txBody>
      </p:sp>
      <p:cxnSp>
        <p:nvCxnSpPr>
          <p:cNvPr id="11" name="Straight Arrow Connector 10">
            <a:extLst>
              <a:ext uri="{FF2B5EF4-FFF2-40B4-BE49-F238E27FC236}">
                <a16:creationId xmlns:a16="http://schemas.microsoft.com/office/drawing/2014/main" id="{BC994489-E303-416E-852B-AB97089CB570}"/>
              </a:ext>
            </a:extLst>
          </p:cNvPr>
          <p:cNvCxnSpPr/>
          <p:nvPr/>
        </p:nvCxnSpPr>
        <p:spPr>
          <a:xfrm flipH="1">
            <a:off x="6162500" y="2223995"/>
            <a:ext cx="1612669" cy="220287"/>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2" name="TextBox 11">
            <a:extLst>
              <a:ext uri="{FF2B5EF4-FFF2-40B4-BE49-F238E27FC236}">
                <a16:creationId xmlns:a16="http://schemas.microsoft.com/office/drawing/2014/main" id="{E41DA2F9-9154-4663-9550-BCFA89BA6897}"/>
              </a:ext>
            </a:extLst>
          </p:cNvPr>
          <p:cNvSpPr txBox="1"/>
          <p:nvPr/>
        </p:nvSpPr>
        <p:spPr>
          <a:xfrm>
            <a:off x="7825046" y="2007864"/>
            <a:ext cx="673582" cy="369332"/>
          </a:xfrm>
          <a:prstGeom prst="rect">
            <a:avLst/>
          </a:prstGeom>
          <a:noFill/>
        </p:spPr>
        <p:txBody>
          <a:bodyPr wrap="none" rtlCol="0">
            <a:spAutoFit/>
          </a:bodyPr>
          <a:lstStyle/>
          <a:p>
            <a:r>
              <a:rPr lang="en-US"/>
              <a:t>DFDL</a:t>
            </a:r>
          </a:p>
        </p:txBody>
      </p:sp>
    </p:spTree>
    <p:extLst>
      <p:ext uri="{BB962C8B-B14F-4D97-AF65-F5344CB8AC3E}">
        <p14:creationId xmlns:p14="http://schemas.microsoft.com/office/powerpoint/2010/main" val="688226989"/>
      </p:ext>
    </p:extLst>
  </p:cSld>
  <p:clrMapOvr>
    <a:masterClrMapping/>
  </p:clrMapOvr>
</p:sld>
</file>

<file path=ppt/slides/slide1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C13B59F-CCB4-4C09-B69A-98BB94DF5C33}"/>
              </a:ext>
            </a:extLst>
          </p:cNvPr>
          <p:cNvSpPr>
            <a:spLocks noGrp="1"/>
          </p:cNvSpPr>
          <p:nvPr>
            <p:ph type="title"/>
          </p:nvPr>
        </p:nvSpPr>
        <p:spPr/>
        <p:txBody>
          <a:bodyPr/>
          <a:lstStyle/>
          <a:p>
            <a:r>
              <a:rPr lang="en-US"/>
              <a:t>Use dfdl:textNumberPattern to tell Daffodil how to interpret the input</a:t>
            </a:r>
          </a:p>
        </p:txBody>
      </p:sp>
      <p:sp>
        <p:nvSpPr>
          <p:cNvPr id="4" name="Footer Placeholder 3">
            <a:extLst>
              <a:ext uri="{FF2B5EF4-FFF2-40B4-BE49-F238E27FC236}">
                <a16:creationId xmlns:a16="http://schemas.microsoft.com/office/drawing/2014/main" id="{210F1697-45B3-4B4A-A6F1-98E4C9213EE0}"/>
              </a:ext>
            </a:extLst>
          </p:cNvPr>
          <p:cNvSpPr>
            <a:spLocks noGrp="1"/>
          </p:cNvSpPr>
          <p:nvPr>
            <p:ph type="ftr" sz="quarter" idx="11"/>
          </p:nvPr>
        </p:nvSpPr>
        <p:spPr/>
        <p:txBody>
          <a:bodyPr/>
          <a:lstStyle/>
          <a:p>
            <a:r>
              <a:rPr lang="en-US" altLang="en-US">
                <a:solidFill>
                  <a:schemeClr val="tx1">
                    <a:lumMod val="50000"/>
                    <a:lumOff val="50000"/>
                  </a:schemeClr>
                </a:solidFill>
                <a:latin typeface="Arial" pitchFamily="34" charset="0"/>
                <a:cs typeface="Arial" pitchFamily="34" charset="0"/>
              </a:rPr>
              <a:t>© 2019 The MITRE Corporation. All rights reserved.</a:t>
            </a:r>
            <a:endParaRPr lang="en-US">
              <a:solidFill>
                <a:schemeClr val="tx1">
                  <a:lumMod val="50000"/>
                  <a:lumOff val="50000"/>
                </a:schemeClr>
              </a:solidFill>
              <a:latin typeface="Arial" pitchFamily="34" charset="0"/>
              <a:cs typeface="Arial" pitchFamily="34" charset="0"/>
            </a:endParaRPr>
          </a:p>
        </p:txBody>
      </p:sp>
      <p:graphicFrame>
        <p:nvGraphicFramePr>
          <p:cNvPr id="5" name="Table 4">
            <a:extLst>
              <a:ext uri="{FF2B5EF4-FFF2-40B4-BE49-F238E27FC236}">
                <a16:creationId xmlns:a16="http://schemas.microsoft.com/office/drawing/2014/main" id="{C7780285-5C01-4C34-9B21-5E614D7878A7}"/>
              </a:ext>
            </a:extLst>
          </p:cNvPr>
          <p:cNvGraphicFramePr>
            <a:graphicFrameLocks noGrp="1"/>
          </p:cNvGraphicFramePr>
          <p:nvPr>
            <p:extLst>
              <p:ext uri="{D42A27DB-BD31-4B8C-83A1-F6EECF244321}">
                <p14:modId xmlns:p14="http://schemas.microsoft.com/office/powerpoint/2010/main" val="710810569"/>
              </p:ext>
            </p:extLst>
          </p:nvPr>
        </p:nvGraphicFramePr>
        <p:xfrm>
          <a:off x="1300481" y="1965960"/>
          <a:ext cx="8128000" cy="1854200"/>
        </p:xfrm>
        <a:graphic>
          <a:graphicData uri="http://schemas.openxmlformats.org/drawingml/2006/table">
            <a:tbl>
              <a:tblPr firstRow="1" bandRow="1">
                <a:tableStyleId>{5C22544A-7EE6-4342-B048-85BDC9FD1C3A}</a:tableStyleId>
              </a:tblPr>
              <a:tblGrid>
                <a:gridCol w="4064000">
                  <a:extLst>
                    <a:ext uri="{9D8B030D-6E8A-4147-A177-3AD203B41FA5}">
                      <a16:colId xmlns:a16="http://schemas.microsoft.com/office/drawing/2014/main" val="2076034255"/>
                    </a:ext>
                  </a:extLst>
                </a:gridCol>
                <a:gridCol w="4064000">
                  <a:extLst>
                    <a:ext uri="{9D8B030D-6E8A-4147-A177-3AD203B41FA5}">
                      <a16:colId xmlns:a16="http://schemas.microsoft.com/office/drawing/2014/main" val="2046790746"/>
                    </a:ext>
                  </a:extLst>
                </a:gridCol>
              </a:tblGrid>
              <a:tr h="370840">
                <a:tc>
                  <a:txBody>
                    <a:bodyPr/>
                    <a:lstStyle/>
                    <a:p>
                      <a:r>
                        <a:rPr lang="en-US"/>
                        <a:t>Input</a:t>
                      </a:r>
                    </a:p>
                  </a:txBody>
                  <a:tcPr/>
                </a:tc>
                <a:tc>
                  <a:txBody>
                    <a:bodyPr/>
                    <a:lstStyle/>
                    <a:p>
                      <a:r>
                        <a:rPr lang="en-US"/>
                        <a:t>dfdl:textNumberPattern</a:t>
                      </a:r>
                    </a:p>
                  </a:txBody>
                  <a:tcPr/>
                </a:tc>
                <a:extLst>
                  <a:ext uri="{0D108BD9-81ED-4DB2-BD59-A6C34878D82A}">
                    <a16:rowId xmlns:a16="http://schemas.microsoft.com/office/drawing/2014/main" val="242097572"/>
                  </a:ext>
                </a:extLst>
              </a:tr>
              <a:tr h="370840">
                <a:tc>
                  <a:txBody>
                    <a:bodyPr/>
                    <a:lstStyle/>
                    <a:p>
                      <a:r>
                        <a:rPr lang="en-US"/>
                        <a:t>53000</a:t>
                      </a:r>
                    </a:p>
                  </a:txBody>
                  <a:tcPr/>
                </a:tc>
                <a:tc>
                  <a:txBody>
                    <a:bodyPr/>
                    <a:lstStyle/>
                    <a:p>
                      <a:r>
                        <a:rPr lang="en-US"/>
                        <a:t>####</a:t>
                      </a:r>
                    </a:p>
                  </a:txBody>
                  <a:tcPr/>
                </a:tc>
                <a:extLst>
                  <a:ext uri="{0D108BD9-81ED-4DB2-BD59-A6C34878D82A}">
                    <a16:rowId xmlns:a16="http://schemas.microsoft.com/office/drawing/2014/main" val="2993383948"/>
                  </a:ext>
                </a:extLst>
              </a:tr>
              <a:tr h="370840">
                <a:tc>
                  <a:txBody>
                    <a:bodyPr/>
                    <a:lstStyle/>
                    <a:p>
                      <a:r>
                        <a:rPr lang="en-US"/>
                        <a:t>9,000</a:t>
                      </a:r>
                    </a:p>
                  </a:txBody>
                  <a:tcPr/>
                </a:tc>
                <a:tc>
                  <a:txBody>
                    <a:bodyPr/>
                    <a:lstStyle/>
                    <a:p>
                      <a:r>
                        <a:rPr lang="en-US"/>
                        <a:t>0,000</a:t>
                      </a:r>
                    </a:p>
                  </a:txBody>
                  <a:tcPr/>
                </a:tc>
                <a:extLst>
                  <a:ext uri="{0D108BD9-81ED-4DB2-BD59-A6C34878D82A}">
                    <a16:rowId xmlns:a16="http://schemas.microsoft.com/office/drawing/2014/main" val="3112212716"/>
                  </a:ext>
                </a:extLst>
              </a:tr>
              <a:tr h="370840">
                <a:tc>
                  <a:txBody>
                    <a:bodyPr/>
                    <a:lstStyle/>
                    <a:p>
                      <a:r>
                        <a:rPr lang="en-US"/>
                        <a:t>10E04</a:t>
                      </a:r>
                    </a:p>
                  </a:txBody>
                  <a:tcPr/>
                </a:tc>
                <a:tc>
                  <a:txBody>
                    <a:bodyPr/>
                    <a:lstStyle/>
                    <a:p>
                      <a:r>
                        <a:rPr lang="en-US"/>
                        <a:t>00E00</a:t>
                      </a:r>
                    </a:p>
                  </a:txBody>
                  <a:tcPr/>
                </a:tc>
                <a:extLst>
                  <a:ext uri="{0D108BD9-81ED-4DB2-BD59-A6C34878D82A}">
                    <a16:rowId xmlns:a16="http://schemas.microsoft.com/office/drawing/2014/main" val="2771074625"/>
                  </a:ext>
                </a:extLst>
              </a:tr>
              <a:tr h="370840">
                <a:tc>
                  <a:txBody>
                    <a:bodyPr/>
                    <a:lstStyle/>
                    <a:p>
                      <a:r>
                        <a:rPr lang="en-US"/>
                        <a:t>x:120</a:t>
                      </a:r>
                    </a:p>
                  </a:txBody>
                  <a:tcPr/>
                </a:tc>
                <a:tc>
                  <a:txBody>
                    <a:bodyPr/>
                    <a:lstStyle/>
                    <a:p>
                      <a:r>
                        <a:rPr lang="en-US"/>
                        <a:t>x:000</a:t>
                      </a:r>
                    </a:p>
                  </a:txBody>
                  <a:tcPr/>
                </a:tc>
                <a:extLst>
                  <a:ext uri="{0D108BD9-81ED-4DB2-BD59-A6C34878D82A}">
                    <a16:rowId xmlns:a16="http://schemas.microsoft.com/office/drawing/2014/main" val="3858144416"/>
                  </a:ext>
                </a:extLst>
              </a:tr>
            </a:tbl>
          </a:graphicData>
        </a:graphic>
      </p:graphicFrame>
    </p:spTree>
    <p:extLst>
      <p:ext uri="{BB962C8B-B14F-4D97-AF65-F5344CB8AC3E}">
        <p14:creationId xmlns:p14="http://schemas.microsoft.com/office/powerpoint/2010/main" val="3729593112"/>
      </p:ext>
    </p:extLst>
  </p:cSld>
  <p:clrMapOvr>
    <a:masterClrMapping/>
  </p:clrMapOvr>
</p:sld>
</file>

<file path=ppt/slides/slide1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283C4C1A-2FDF-4B65-9327-F3E5CCF4673B}"/>
              </a:ext>
            </a:extLst>
          </p:cNvPr>
          <p:cNvSpPr/>
          <p:nvPr/>
        </p:nvSpPr>
        <p:spPr>
          <a:xfrm>
            <a:off x="1471744" y="501133"/>
            <a:ext cx="3544560" cy="369332"/>
          </a:xfrm>
          <a:prstGeom prst="rect">
            <a:avLst/>
          </a:prstGeom>
        </p:spPr>
        <p:txBody>
          <a:bodyPr wrap="none">
            <a:spAutoFit/>
          </a:bodyPr>
          <a:lstStyle/>
          <a:p>
            <a:r>
              <a:rPr lang="en-US"/>
              <a:t>dfdl:textNumberPattern="_______"</a:t>
            </a:r>
          </a:p>
        </p:txBody>
      </p:sp>
      <p:cxnSp>
        <p:nvCxnSpPr>
          <p:cNvPr id="7" name="Straight Arrow Connector 6">
            <a:extLst>
              <a:ext uri="{FF2B5EF4-FFF2-40B4-BE49-F238E27FC236}">
                <a16:creationId xmlns:a16="http://schemas.microsoft.com/office/drawing/2014/main" id="{B3BD7F1E-A095-48F0-BCEF-89B792385FC4}"/>
              </a:ext>
            </a:extLst>
          </p:cNvPr>
          <p:cNvCxnSpPr/>
          <p:nvPr/>
        </p:nvCxnSpPr>
        <p:spPr>
          <a:xfrm flipV="1">
            <a:off x="4422371" y="870465"/>
            <a:ext cx="0" cy="69232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8" name="TextBox 7">
            <a:extLst>
              <a:ext uri="{FF2B5EF4-FFF2-40B4-BE49-F238E27FC236}">
                <a16:creationId xmlns:a16="http://schemas.microsoft.com/office/drawing/2014/main" id="{0320CD3F-1321-451B-884E-BCE554686E19}"/>
              </a:ext>
            </a:extLst>
          </p:cNvPr>
          <p:cNvSpPr txBox="1"/>
          <p:nvPr/>
        </p:nvSpPr>
        <p:spPr>
          <a:xfrm>
            <a:off x="3884815" y="1712422"/>
            <a:ext cx="5558441" cy="1259319"/>
          </a:xfrm>
          <a:prstGeom prst="rect">
            <a:avLst/>
          </a:prstGeom>
          <a:noFill/>
        </p:spPr>
        <p:txBody>
          <a:bodyPr wrap="square" rtlCol="0">
            <a:spAutoFit/>
          </a:bodyPr>
          <a:lstStyle/>
          <a:p>
            <a:pPr>
              <a:lnSpc>
                <a:spcPts val="2300"/>
              </a:lnSpc>
            </a:pPr>
            <a:r>
              <a:rPr lang="en-US"/>
              <a:t>The pattern that you put in here informs Daffodil on how to interpret the input. See Table 32 for the list of symbols that you can use in the pattern. </a:t>
            </a:r>
          </a:p>
          <a:p>
            <a:pPr>
              <a:lnSpc>
                <a:spcPts val="2300"/>
              </a:lnSpc>
            </a:pPr>
            <a:r>
              <a:rPr lang="en-US">
                <a:hlinkClick r:id="rId2"/>
              </a:rPr>
              <a:t>https://daffodil.apache.org/docs/dfdl/#_Toc398030756</a:t>
            </a:r>
            <a:endParaRPr lang="en-US"/>
          </a:p>
        </p:txBody>
      </p:sp>
      <p:graphicFrame>
        <p:nvGraphicFramePr>
          <p:cNvPr id="9" name="Table 8">
            <a:extLst>
              <a:ext uri="{FF2B5EF4-FFF2-40B4-BE49-F238E27FC236}">
                <a16:creationId xmlns:a16="http://schemas.microsoft.com/office/drawing/2014/main" id="{14DA228D-7C6B-463E-9ACE-728CC51C546B}"/>
              </a:ext>
            </a:extLst>
          </p:cNvPr>
          <p:cNvGraphicFramePr>
            <a:graphicFrameLocks noGrp="1"/>
          </p:cNvGraphicFramePr>
          <p:nvPr>
            <p:extLst>
              <p:ext uri="{D42A27DB-BD31-4B8C-83A1-F6EECF244321}">
                <p14:modId xmlns:p14="http://schemas.microsoft.com/office/powerpoint/2010/main" val="1612552765"/>
              </p:ext>
            </p:extLst>
          </p:nvPr>
        </p:nvGraphicFramePr>
        <p:xfrm>
          <a:off x="1599738" y="3312223"/>
          <a:ext cx="8128000" cy="3032760"/>
        </p:xfrm>
        <a:graphic>
          <a:graphicData uri="http://schemas.openxmlformats.org/drawingml/2006/table">
            <a:tbl>
              <a:tblPr firstRow="1" bandRow="1">
                <a:tableStyleId>{5C22544A-7EE6-4342-B048-85BDC9FD1C3A}</a:tableStyleId>
              </a:tblPr>
              <a:tblGrid>
                <a:gridCol w="4064000">
                  <a:extLst>
                    <a:ext uri="{9D8B030D-6E8A-4147-A177-3AD203B41FA5}">
                      <a16:colId xmlns:a16="http://schemas.microsoft.com/office/drawing/2014/main" val="2772027916"/>
                    </a:ext>
                  </a:extLst>
                </a:gridCol>
                <a:gridCol w="4064000">
                  <a:extLst>
                    <a:ext uri="{9D8B030D-6E8A-4147-A177-3AD203B41FA5}">
                      <a16:colId xmlns:a16="http://schemas.microsoft.com/office/drawing/2014/main" val="4132354199"/>
                    </a:ext>
                  </a:extLst>
                </a:gridCol>
              </a:tblGrid>
              <a:tr h="370840">
                <a:tc>
                  <a:txBody>
                    <a:bodyPr/>
                    <a:lstStyle/>
                    <a:p>
                      <a:r>
                        <a:rPr lang="en-US"/>
                        <a:t>Symbol</a:t>
                      </a:r>
                    </a:p>
                  </a:txBody>
                  <a:tcPr/>
                </a:tc>
                <a:tc>
                  <a:txBody>
                    <a:bodyPr/>
                    <a:lstStyle/>
                    <a:p>
                      <a:r>
                        <a:rPr lang="en-US"/>
                        <a:t>Meaning</a:t>
                      </a:r>
                    </a:p>
                  </a:txBody>
                  <a:tcPr/>
                </a:tc>
                <a:extLst>
                  <a:ext uri="{0D108BD9-81ED-4DB2-BD59-A6C34878D82A}">
                    <a16:rowId xmlns:a16="http://schemas.microsoft.com/office/drawing/2014/main" val="2964733048"/>
                  </a:ext>
                </a:extLst>
              </a:tr>
              <a:tr h="370840">
                <a:tc>
                  <a:txBody>
                    <a:bodyPr/>
                    <a:lstStyle/>
                    <a:p>
                      <a:r>
                        <a:rPr lang="en-US"/>
                        <a:t>#</a:t>
                      </a:r>
                    </a:p>
                  </a:txBody>
                  <a:tcPr/>
                </a:tc>
                <a:tc>
                  <a:txBody>
                    <a:bodyPr/>
                    <a:lstStyle/>
                    <a:p>
                      <a:r>
                        <a:rPr lang="en-US"/>
                        <a:t>digit</a:t>
                      </a:r>
                    </a:p>
                  </a:txBody>
                  <a:tcPr/>
                </a:tc>
                <a:extLst>
                  <a:ext uri="{0D108BD9-81ED-4DB2-BD59-A6C34878D82A}">
                    <a16:rowId xmlns:a16="http://schemas.microsoft.com/office/drawing/2014/main" val="1480731092"/>
                  </a:ext>
                </a:extLst>
              </a:tr>
              <a:tr h="370840">
                <a:tc>
                  <a:txBody>
                    <a:bodyPr/>
                    <a:lstStyle/>
                    <a:p>
                      <a:r>
                        <a:rPr lang="en-US"/>
                        <a:t>0</a:t>
                      </a:r>
                    </a:p>
                  </a:txBody>
                  <a:tcPr/>
                </a:tc>
                <a:tc>
                  <a:txBody>
                    <a:bodyPr/>
                    <a:lstStyle/>
                    <a:p>
                      <a:r>
                        <a:rPr lang="en-US"/>
                        <a:t>digit</a:t>
                      </a:r>
                    </a:p>
                  </a:txBody>
                  <a:tcPr/>
                </a:tc>
                <a:extLst>
                  <a:ext uri="{0D108BD9-81ED-4DB2-BD59-A6C34878D82A}">
                    <a16:rowId xmlns:a16="http://schemas.microsoft.com/office/drawing/2014/main" val="3717062881"/>
                  </a:ext>
                </a:extLst>
              </a:tr>
              <a:tr h="370840">
                <a:tc>
                  <a:txBody>
                    <a:bodyPr/>
                    <a:lstStyle/>
                    <a:p>
                      <a:r>
                        <a:rPr lang="en-US"/>
                        <a:t>E</a:t>
                      </a:r>
                    </a:p>
                  </a:txBody>
                  <a:tcPr/>
                </a:tc>
                <a:tc>
                  <a:txBody>
                    <a:bodyPr/>
                    <a:lstStyle/>
                    <a:p>
                      <a:r>
                        <a:rPr lang="en-US" sz="1800" b="0" i="0" kern="1200">
                          <a:solidFill>
                            <a:schemeClr val="dk1"/>
                          </a:solidFill>
                          <a:effectLst/>
                          <a:latin typeface="+mn-lt"/>
                          <a:ea typeface="+mn-ea"/>
                          <a:cs typeface="+mn-cs"/>
                        </a:rPr>
                        <a:t>Separates mantissa and exponent in scientific notation</a:t>
                      </a:r>
                      <a:endParaRPr lang="en-US"/>
                    </a:p>
                  </a:txBody>
                  <a:tcPr/>
                </a:tc>
                <a:extLst>
                  <a:ext uri="{0D108BD9-81ED-4DB2-BD59-A6C34878D82A}">
                    <a16:rowId xmlns:a16="http://schemas.microsoft.com/office/drawing/2014/main" val="3805948649"/>
                  </a:ext>
                </a:extLst>
              </a:tr>
              <a:tr h="370840">
                <a:tc>
                  <a:txBody>
                    <a:bodyPr/>
                    <a:lstStyle/>
                    <a:p>
                      <a:r>
                        <a:rPr lang="en-US"/>
                        <a:t>.</a:t>
                      </a:r>
                    </a:p>
                  </a:txBody>
                  <a:tcPr/>
                </a:tc>
                <a:tc>
                  <a:txBody>
                    <a:bodyPr/>
                    <a:lstStyle/>
                    <a:p>
                      <a:r>
                        <a:rPr lang="en-US" sz="1800" b="0" i="0" kern="1200">
                          <a:solidFill>
                            <a:schemeClr val="dk1"/>
                          </a:solidFill>
                          <a:effectLst/>
                          <a:latin typeface="+mn-lt"/>
                          <a:ea typeface="+mn-ea"/>
                          <a:cs typeface="+mn-cs"/>
                        </a:rPr>
                        <a:t>Decimal separator or monetary decimal separator</a:t>
                      </a:r>
                      <a:endParaRPr lang="en-US"/>
                    </a:p>
                  </a:txBody>
                  <a:tcPr/>
                </a:tc>
                <a:extLst>
                  <a:ext uri="{0D108BD9-81ED-4DB2-BD59-A6C34878D82A}">
                    <a16:rowId xmlns:a16="http://schemas.microsoft.com/office/drawing/2014/main" val="2012441307"/>
                  </a:ext>
                </a:extLst>
              </a:tr>
              <a:tr h="370840">
                <a:tc>
                  <a:txBody>
                    <a:bodyPr/>
                    <a:lstStyle/>
                    <a:p>
                      <a:r>
                        <a:rPr lang="en-US"/>
                        <a:t>;</a:t>
                      </a:r>
                    </a:p>
                  </a:txBody>
                  <a:tcPr/>
                </a:tc>
                <a:tc>
                  <a:txBody>
                    <a:bodyPr/>
                    <a:lstStyle/>
                    <a:p>
                      <a:r>
                        <a:rPr lang="en-US" sz="1800" b="0" i="0" kern="1200">
                          <a:solidFill>
                            <a:schemeClr val="dk1"/>
                          </a:solidFill>
                          <a:effectLst/>
                          <a:latin typeface="+mn-lt"/>
                          <a:ea typeface="+mn-ea"/>
                          <a:cs typeface="+mn-cs"/>
                        </a:rPr>
                        <a:t>Separates positive and negative subpatterns</a:t>
                      </a:r>
                      <a:endParaRPr lang="en-US"/>
                    </a:p>
                  </a:txBody>
                  <a:tcPr/>
                </a:tc>
                <a:extLst>
                  <a:ext uri="{0D108BD9-81ED-4DB2-BD59-A6C34878D82A}">
                    <a16:rowId xmlns:a16="http://schemas.microsoft.com/office/drawing/2014/main" val="3032595740"/>
                  </a:ext>
                </a:extLst>
              </a:tr>
            </a:tbl>
          </a:graphicData>
        </a:graphic>
      </p:graphicFrame>
    </p:spTree>
    <p:extLst>
      <p:ext uri="{BB962C8B-B14F-4D97-AF65-F5344CB8AC3E}">
        <p14:creationId xmlns:p14="http://schemas.microsoft.com/office/powerpoint/2010/main" val="2449135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D2A0444D-F4FB-40A4-8140-51768B4543D0}"/>
              </a:ext>
            </a:extLst>
          </p:cNvPr>
          <p:cNvSpPr>
            <a:spLocks noGrp="1"/>
          </p:cNvSpPr>
          <p:nvPr>
            <p:ph type="ftr" sz="quarter" idx="11"/>
          </p:nvPr>
        </p:nvSpPr>
        <p:spPr/>
        <p:txBody>
          <a:bodyPr/>
          <a:lstStyle/>
          <a:p>
            <a:r>
              <a:rPr lang="en-US" altLang="en-US">
                <a:solidFill>
                  <a:schemeClr val="tx1">
                    <a:lumMod val="50000"/>
                    <a:lumOff val="50000"/>
                  </a:schemeClr>
                </a:solidFill>
                <a:latin typeface="Arial" pitchFamily="34" charset="0"/>
                <a:cs typeface="Arial" pitchFamily="34" charset="0"/>
              </a:rPr>
              <a:t>© 2019 The MITRE Corporation. All rights reserved.</a:t>
            </a:r>
            <a:endParaRPr lang="en-US">
              <a:solidFill>
                <a:schemeClr val="tx1">
                  <a:lumMod val="50000"/>
                  <a:lumOff val="50000"/>
                </a:schemeClr>
              </a:solidFill>
              <a:latin typeface="Arial" pitchFamily="34" charset="0"/>
              <a:cs typeface="Arial" pitchFamily="34" charset="0"/>
            </a:endParaRPr>
          </a:p>
        </p:txBody>
      </p:sp>
      <p:sp>
        <p:nvSpPr>
          <p:cNvPr id="5" name="TextBox 4">
            <a:extLst>
              <a:ext uri="{FF2B5EF4-FFF2-40B4-BE49-F238E27FC236}">
                <a16:creationId xmlns:a16="http://schemas.microsoft.com/office/drawing/2014/main" id="{DD979FF1-B490-47B8-A886-49837B46D826}"/>
              </a:ext>
            </a:extLst>
          </p:cNvPr>
          <p:cNvSpPr txBox="1"/>
          <p:nvPr/>
        </p:nvSpPr>
        <p:spPr>
          <a:xfrm>
            <a:off x="2495227" y="2572719"/>
            <a:ext cx="7253207" cy="1200329"/>
          </a:xfrm>
          <a:prstGeom prst="rect">
            <a:avLst/>
          </a:prstGeom>
          <a:solidFill>
            <a:schemeClr val="bg1">
              <a:lumMod val="85000"/>
            </a:schemeClr>
          </a:solidFill>
          <a:ln>
            <a:solidFill>
              <a:schemeClr val="tx1"/>
            </a:solidFill>
          </a:ln>
        </p:spPr>
        <p:txBody>
          <a:bodyPr wrap="square" rtlCol="0">
            <a:spAutoFit/>
          </a:bodyPr>
          <a:lstStyle/>
          <a:p>
            <a:r>
              <a:rPr lang="en-US" sz="2400"/>
              <a:t>The next section shows an example where you have to use hidden groups, the problem can’t be solved without using hidden groups. I guess I shouldn’t be so dogmatic.</a:t>
            </a:r>
          </a:p>
        </p:txBody>
      </p:sp>
      <p:sp>
        <p:nvSpPr>
          <p:cNvPr id="6" name="TextBox 5">
            <a:extLst>
              <a:ext uri="{FF2B5EF4-FFF2-40B4-BE49-F238E27FC236}">
                <a16:creationId xmlns:a16="http://schemas.microsoft.com/office/drawing/2014/main" id="{BDD3C789-5BA5-48F8-8A45-DE17E0769FF1}"/>
              </a:ext>
            </a:extLst>
          </p:cNvPr>
          <p:cNvSpPr txBox="1"/>
          <p:nvPr/>
        </p:nvSpPr>
        <p:spPr>
          <a:xfrm>
            <a:off x="2495227" y="4990454"/>
            <a:ext cx="7386766" cy="369332"/>
          </a:xfrm>
          <a:prstGeom prst="rect">
            <a:avLst/>
          </a:prstGeom>
          <a:noFill/>
        </p:spPr>
        <p:txBody>
          <a:bodyPr wrap="none" rtlCol="0">
            <a:spAutoFit/>
          </a:bodyPr>
          <a:lstStyle/>
          <a:p>
            <a:r>
              <a:rPr lang="en-US"/>
              <a:t>[Definition] </a:t>
            </a:r>
            <a:r>
              <a:rPr lang="en-US" b="1"/>
              <a:t>dogmatic</a:t>
            </a:r>
            <a:r>
              <a:rPr lang="en-US"/>
              <a:t>: inclined to lay down principles as incontrovertibly true.</a:t>
            </a:r>
          </a:p>
        </p:txBody>
      </p:sp>
    </p:spTree>
    <p:extLst>
      <p:ext uri="{BB962C8B-B14F-4D97-AF65-F5344CB8AC3E}">
        <p14:creationId xmlns:p14="http://schemas.microsoft.com/office/powerpoint/2010/main" val="3608527805"/>
      </p:ext>
    </p:extLst>
  </p:cSld>
  <p:clrMapOvr>
    <a:masterClrMapping/>
  </p:clrMapOvr>
</p:sld>
</file>

<file path=ppt/slides/slide1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275F5573-4ACF-4A0D-995E-36908F19F63E}"/>
              </a:ext>
            </a:extLst>
          </p:cNvPr>
          <p:cNvSpPr>
            <a:spLocks noGrp="1"/>
          </p:cNvSpPr>
          <p:nvPr>
            <p:ph type="ftr" sz="quarter" idx="11"/>
          </p:nvPr>
        </p:nvSpPr>
        <p:spPr/>
        <p:txBody>
          <a:bodyPr/>
          <a:lstStyle/>
          <a:p>
            <a:r>
              <a:rPr lang="en-US" altLang="en-US">
                <a:solidFill>
                  <a:schemeClr val="tx1">
                    <a:lumMod val="50000"/>
                    <a:lumOff val="50000"/>
                  </a:schemeClr>
                </a:solidFill>
                <a:latin typeface="Arial" pitchFamily="34" charset="0"/>
                <a:cs typeface="Arial" pitchFamily="34" charset="0"/>
              </a:rPr>
              <a:t>© 2019 The MITRE Corporation. All rights reserved.</a:t>
            </a:r>
            <a:endParaRPr lang="en-US">
              <a:solidFill>
                <a:schemeClr val="tx1">
                  <a:lumMod val="50000"/>
                  <a:lumOff val="50000"/>
                </a:schemeClr>
              </a:solidFill>
              <a:latin typeface="Arial" pitchFamily="34" charset="0"/>
              <a:cs typeface="Arial" pitchFamily="34" charset="0"/>
            </a:endParaRPr>
          </a:p>
        </p:txBody>
      </p:sp>
      <p:sp>
        <p:nvSpPr>
          <p:cNvPr id="5" name="Rectangle 4">
            <a:extLst>
              <a:ext uri="{FF2B5EF4-FFF2-40B4-BE49-F238E27FC236}">
                <a16:creationId xmlns:a16="http://schemas.microsoft.com/office/drawing/2014/main" id="{24CFB412-ECD5-46AE-B2C2-26A769D4E1E4}"/>
              </a:ext>
            </a:extLst>
          </p:cNvPr>
          <p:cNvSpPr/>
          <p:nvPr/>
        </p:nvSpPr>
        <p:spPr>
          <a:xfrm>
            <a:off x="17934" y="2225654"/>
            <a:ext cx="12301531" cy="2246769"/>
          </a:xfrm>
          <a:prstGeom prst="rect">
            <a:avLst/>
          </a:prstGeom>
          <a:solidFill>
            <a:schemeClr val="bg1"/>
          </a:solidFill>
          <a:ln>
            <a:solidFill>
              <a:schemeClr val="tx1"/>
            </a:solidFill>
          </a:ln>
        </p:spPr>
        <p:txBody>
          <a:bodyPr wrap="square">
            <a:spAutoFit/>
          </a:bodyPr>
          <a:lstStyle/>
          <a:p>
            <a:r>
              <a:rPr lang="en-US" sz="1400">
                <a:solidFill>
                  <a:srgbClr val="003296"/>
                </a:solidFill>
                <a:highlight>
                  <a:srgbClr val="FFFFFF"/>
                </a:highlight>
              </a:rPr>
              <a:t>&lt;xs:element</a:t>
            </a:r>
            <a:r>
              <a:rPr lang="en-US" sz="1400">
                <a:solidFill>
                  <a:srgbClr val="F5844C"/>
                </a:solidFill>
                <a:highlight>
                  <a:srgbClr val="FFFFFF"/>
                </a:highlight>
              </a:rPr>
              <a:t> name</a:t>
            </a:r>
            <a:r>
              <a:rPr lang="en-US" sz="1400">
                <a:solidFill>
                  <a:srgbClr val="FF8040"/>
                </a:solidFill>
                <a:highlight>
                  <a:srgbClr val="FFFFFF"/>
                </a:highlight>
              </a:rPr>
              <a:t>=</a:t>
            </a:r>
            <a:r>
              <a:rPr lang="en-US" sz="1400">
                <a:solidFill>
                  <a:srgbClr val="993300"/>
                </a:solidFill>
                <a:highlight>
                  <a:srgbClr val="FFFFFF"/>
                </a:highlight>
              </a:rPr>
              <a:t>"input"</a:t>
            </a:r>
            <a:r>
              <a:rPr lang="en-US" sz="1400">
                <a:solidFill>
                  <a:srgbClr val="000096"/>
                </a:solidFill>
                <a:highlight>
                  <a:srgbClr val="FFFFFF"/>
                </a:highlight>
              </a:rPr>
              <a:t>&gt;</a:t>
            </a:r>
            <a:br>
              <a:rPr lang="en-US" sz="1400">
                <a:solidFill>
                  <a:srgbClr val="000000"/>
                </a:solidFill>
                <a:highlight>
                  <a:srgbClr val="FFFFFF"/>
                </a:highlight>
              </a:rPr>
            </a:br>
            <a:r>
              <a:rPr lang="en-US" sz="1400">
                <a:solidFill>
                  <a:srgbClr val="003296"/>
                </a:solidFill>
                <a:highlight>
                  <a:srgbClr val="FFFFFF"/>
                </a:highlight>
              </a:rPr>
              <a:t>&lt;xs:complexType&gt;</a:t>
            </a:r>
            <a:br>
              <a:rPr lang="en-US" sz="1400">
                <a:solidFill>
                  <a:srgbClr val="000000"/>
                </a:solidFill>
                <a:highlight>
                  <a:srgbClr val="FFFFFF"/>
                </a:highlight>
              </a:rPr>
            </a:br>
            <a:r>
              <a:rPr lang="en-US" sz="1400">
                <a:solidFill>
                  <a:srgbClr val="003296"/>
                </a:solidFill>
                <a:highlight>
                  <a:srgbClr val="FFFFFF"/>
                </a:highlight>
              </a:rPr>
              <a:t>&lt;xs:sequence</a:t>
            </a:r>
            <a:r>
              <a:rPr lang="en-US" sz="1400">
                <a:solidFill>
                  <a:srgbClr val="F5844C"/>
                </a:solidFill>
                <a:highlight>
                  <a:srgbClr val="FFFFFF"/>
                </a:highlight>
              </a:rPr>
              <a:t> dfdl:separator</a:t>
            </a:r>
            <a:r>
              <a:rPr lang="en-US" sz="1400">
                <a:solidFill>
                  <a:srgbClr val="FF8040"/>
                </a:solidFill>
                <a:highlight>
                  <a:srgbClr val="FFFFFF"/>
                </a:highlight>
              </a:rPr>
              <a:t>=</a:t>
            </a:r>
            <a:r>
              <a:rPr lang="en-US" sz="1400">
                <a:solidFill>
                  <a:srgbClr val="993300"/>
                </a:solidFill>
                <a:highlight>
                  <a:srgbClr val="FFFFFF"/>
                </a:highlight>
              </a:rPr>
              <a:t>"%NL;"</a:t>
            </a:r>
            <a:r>
              <a:rPr lang="en-US" sz="1400">
                <a:solidFill>
                  <a:srgbClr val="F5844C"/>
                </a:solidFill>
                <a:highlight>
                  <a:srgbClr val="FFFFFF"/>
                </a:highlight>
              </a:rPr>
              <a:t> dfdl:separatorPosition</a:t>
            </a:r>
            <a:r>
              <a:rPr lang="en-US" sz="1400">
                <a:solidFill>
                  <a:srgbClr val="FF8040"/>
                </a:solidFill>
                <a:highlight>
                  <a:srgbClr val="FFFFFF"/>
                </a:highlight>
              </a:rPr>
              <a:t>=</a:t>
            </a:r>
            <a:r>
              <a:rPr lang="en-US" sz="1400">
                <a:solidFill>
                  <a:srgbClr val="993300"/>
                </a:solidFill>
                <a:highlight>
                  <a:srgbClr val="FFFFFF"/>
                </a:highlight>
              </a:rPr>
              <a:t>"infix"</a:t>
            </a:r>
            <a:r>
              <a:rPr lang="en-US" sz="1400">
                <a:solidFill>
                  <a:srgbClr val="000096"/>
                </a:solidFill>
                <a:highlight>
                  <a:srgbClr val="FFFFFF"/>
                </a:highlight>
              </a:rPr>
              <a:t>&gt;</a:t>
            </a:r>
            <a:br>
              <a:rPr lang="en-US" sz="1400">
                <a:solidFill>
                  <a:srgbClr val="000000"/>
                </a:solidFill>
                <a:highlight>
                  <a:srgbClr val="FFFFFF"/>
                </a:highlight>
              </a:rPr>
            </a:br>
            <a:r>
              <a:rPr lang="en-US" sz="1400">
                <a:solidFill>
                  <a:srgbClr val="003296"/>
                </a:solidFill>
                <a:highlight>
                  <a:srgbClr val="FFFFFF"/>
                </a:highlight>
              </a:rPr>
              <a:t>&lt;xs:element</a:t>
            </a:r>
            <a:r>
              <a:rPr lang="en-US" sz="1400">
                <a:solidFill>
                  <a:srgbClr val="F5844C"/>
                </a:solidFill>
                <a:highlight>
                  <a:srgbClr val="FFFFFF"/>
                </a:highlight>
              </a:rPr>
              <a:t> name</a:t>
            </a:r>
            <a:r>
              <a:rPr lang="en-US" sz="1400">
                <a:solidFill>
                  <a:srgbClr val="FF8040"/>
                </a:solidFill>
                <a:highlight>
                  <a:srgbClr val="FFFFFF"/>
                </a:highlight>
              </a:rPr>
              <a:t>=</a:t>
            </a:r>
            <a:r>
              <a:rPr lang="en-US" sz="1400">
                <a:solidFill>
                  <a:srgbClr val="993300"/>
                </a:solidFill>
                <a:highlight>
                  <a:srgbClr val="FFFFFF"/>
                </a:highlight>
              </a:rPr>
              <a:t>"test1"</a:t>
            </a:r>
            <a:r>
              <a:rPr lang="en-US" sz="1400">
                <a:solidFill>
                  <a:srgbClr val="F5844C"/>
                </a:solidFill>
                <a:highlight>
                  <a:srgbClr val="FFFFFF"/>
                </a:highlight>
              </a:rPr>
              <a:t> type</a:t>
            </a:r>
            <a:r>
              <a:rPr lang="en-US" sz="1400">
                <a:solidFill>
                  <a:srgbClr val="FF8040"/>
                </a:solidFill>
                <a:highlight>
                  <a:srgbClr val="FFFFFF"/>
                </a:highlight>
              </a:rPr>
              <a:t>=</a:t>
            </a:r>
            <a:r>
              <a:rPr lang="en-US" sz="1400">
                <a:solidFill>
                  <a:srgbClr val="993300"/>
                </a:solidFill>
                <a:highlight>
                  <a:srgbClr val="FFFFFF"/>
                </a:highlight>
              </a:rPr>
              <a:t>"xs:unsignedInt"</a:t>
            </a:r>
            <a:r>
              <a:rPr lang="en-US" sz="1400">
                <a:solidFill>
                  <a:srgbClr val="F5844C"/>
                </a:solidFill>
                <a:highlight>
                  <a:srgbClr val="FFFFFF"/>
                </a:highlight>
              </a:rPr>
              <a:t> dfdl:length</a:t>
            </a:r>
            <a:r>
              <a:rPr lang="en-US" sz="1400">
                <a:solidFill>
                  <a:srgbClr val="FF8040"/>
                </a:solidFill>
                <a:highlight>
                  <a:srgbClr val="FFFFFF"/>
                </a:highlight>
              </a:rPr>
              <a:t>=</a:t>
            </a:r>
            <a:r>
              <a:rPr lang="en-US" sz="1400">
                <a:solidFill>
                  <a:srgbClr val="993300"/>
                </a:solidFill>
                <a:highlight>
                  <a:srgbClr val="FFFFFF"/>
                </a:highlight>
              </a:rPr>
              <a:t>"5"</a:t>
            </a:r>
            <a:r>
              <a:rPr lang="en-US" sz="1400">
                <a:solidFill>
                  <a:srgbClr val="F5844C"/>
                </a:solidFill>
                <a:highlight>
                  <a:srgbClr val="FFFFFF"/>
                </a:highlight>
              </a:rPr>
              <a:t> dfdl:lengthKind</a:t>
            </a:r>
            <a:r>
              <a:rPr lang="en-US" sz="1400">
                <a:solidFill>
                  <a:srgbClr val="FF8040"/>
                </a:solidFill>
                <a:highlight>
                  <a:srgbClr val="FFFFFF"/>
                </a:highlight>
              </a:rPr>
              <a:t>=</a:t>
            </a:r>
            <a:r>
              <a:rPr lang="en-US" sz="1400">
                <a:solidFill>
                  <a:srgbClr val="993300"/>
                </a:solidFill>
                <a:highlight>
                  <a:srgbClr val="FFFFFF"/>
                </a:highlight>
              </a:rPr>
              <a:t>"explicit"</a:t>
            </a:r>
            <a:r>
              <a:rPr lang="en-US" sz="1400">
                <a:solidFill>
                  <a:srgbClr val="F5844C"/>
                </a:solidFill>
                <a:highlight>
                  <a:srgbClr val="FFFFFF"/>
                </a:highlight>
              </a:rPr>
              <a:t> dfdl:textNumberCheckPolicy</a:t>
            </a:r>
            <a:r>
              <a:rPr lang="en-US" sz="1400">
                <a:solidFill>
                  <a:srgbClr val="FF8040"/>
                </a:solidFill>
                <a:highlight>
                  <a:srgbClr val="FFFFFF"/>
                </a:highlight>
              </a:rPr>
              <a:t>=</a:t>
            </a:r>
            <a:r>
              <a:rPr lang="en-US" sz="1400">
                <a:solidFill>
                  <a:srgbClr val="993300"/>
                </a:solidFill>
                <a:highlight>
                  <a:srgbClr val="FFFFFF"/>
                </a:highlight>
              </a:rPr>
              <a:t>"strict"</a:t>
            </a:r>
            <a:r>
              <a:rPr lang="en-US" sz="1400">
                <a:solidFill>
                  <a:srgbClr val="F5844C"/>
                </a:solidFill>
                <a:highlight>
                  <a:srgbClr val="FFFFFF"/>
                </a:highlight>
              </a:rPr>
              <a:t> dfdl:textNumberPattern</a:t>
            </a:r>
            <a:r>
              <a:rPr lang="en-US" sz="1400">
                <a:solidFill>
                  <a:srgbClr val="FF8040"/>
                </a:solidFill>
                <a:highlight>
                  <a:srgbClr val="FFFFFF"/>
                </a:highlight>
              </a:rPr>
              <a:t>=</a:t>
            </a:r>
            <a:r>
              <a:rPr lang="en-US" sz="1400">
                <a:solidFill>
                  <a:srgbClr val="993300"/>
                </a:solidFill>
                <a:highlight>
                  <a:srgbClr val="FFFFFF"/>
                </a:highlight>
              </a:rPr>
              <a:t>"#####"</a:t>
            </a:r>
            <a:r>
              <a:rPr lang="en-US" sz="1400">
                <a:solidFill>
                  <a:srgbClr val="F5844C"/>
                </a:solidFill>
                <a:highlight>
                  <a:srgbClr val="FFFFFF"/>
                </a:highlight>
              </a:rPr>
              <a:t> </a:t>
            </a:r>
            <a:r>
              <a:rPr lang="en-US" sz="1400">
                <a:solidFill>
                  <a:srgbClr val="000096"/>
                </a:solidFill>
                <a:highlight>
                  <a:srgbClr val="FFFFFF"/>
                </a:highlight>
              </a:rPr>
              <a:t>/&gt;</a:t>
            </a:r>
            <a:br>
              <a:rPr lang="en-US" sz="1400">
                <a:solidFill>
                  <a:srgbClr val="000000"/>
                </a:solidFill>
                <a:highlight>
                  <a:srgbClr val="FFFFFF"/>
                </a:highlight>
              </a:rPr>
            </a:br>
            <a:r>
              <a:rPr lang="en-US" sz="1400">
                <a:solidFill>
                  <a:srgbClr val="003296"/>
                </a:solidFill>
                <a:highlight>
                  <a:srgbClr val="FFFFFF"/>
                </a:highlight>
              </a:rPr>
              <a:t>&lt;xs:element</a:t>
            </a:r>
            <a:r>
              <a:rPr lang="en-US" sz="1400">
                <a:solidFill>
                  <a:srgbClr val="F5844C"/>
                </a:solidFill>
                <a:highlight>
                  <a:srgbClr val="FFFFFF"/>
                </a:highlight>
              </a:rPr>
              <a:t> name</a:t>
            </a:r>
            <a:r>
              <a:rPr lang="en-US" sz="1400">
                <a:solidFill>
                  <a:srgbClr val="FF8040"/>
                </a:solidFill>
                <a:highlight>
                  <a:srgbClr val="FFFFFF"/>
                </a:highlight>
              </a:rPr>
              <a:t>=</a:t>
            </a:r>
            <a:r>
              <a:rPr lang="en-US" sz="1400">
                <a:solidFill>
                  <a:srgbClr val="993300"/>
                </a:solidFill>
                <a:highlight>
                  <a:srgbClr val="FFFFFF"/>
                </a:highlight>
              </a:rPr>
              <a:t>"test2"</a:t>
            </a:r>
            <a:r>
              <a:rPr lang="en-US" sz="1400">
                <a:solidFill>
                  <a:srgbClr val="F5844C"/>
                </a:solidFill>
                <a:highlight>
                  <a:srgbClr val="FFFFFF"/>
                </a:highlight>
              </a:rPr>
              <a:t> type</a:t>
            </a:r>
            <a:r>
              <a:rPr lang="en-US" sz="1400">
                <a:solidFill>
                  <a:srgbClr val="FF8040"/>
                </a:solidFill>
                <a:highlight>
                  <a:srgbClr val="FFFFFF"/>
                </a:highlight>
              </a:rPr>
              <a:t>=</a:t>
            </a:r>
            <a:r>
              <a:rPr lang="en-US" sz="1400">
                <a:solidFill>
                  <a:srgbClr val="993300"/>
                </a:solidFill>
                <a:highlight>
                  <a:srgbClr val="FFFFFF"/>
                </a:highlight>
              </a:rPr>
              <a:t>"xs:unsignedInt"</a:t>
            </a:r>
            <a:r>
              <a:rPr lang="en-US" sz="1400">
                <a:solidFill>
                  <a:srgbClr val="F5844C"/>
                </a:solidFill>
                <a:highlight>
                  <a:srgbClr val="FFFFFF"/>
                </a:highlight>
              </a:rPr>
              <a:t> dfdl:length</a:t>
            </a:r>
            <a:r>
              <a:rPr lang="en-US" sz="1400">
                <a:solidFill>
                  <a:srgbClr val="FF8040"/>
                </a:solidFill>
                <a:highlight>
                  <a:srgbClr val="FFFFFF"/>
                </a:highlight>
              </a:rPr>
              <a:t>=</a:t>
            </a:r>
            <a:r>
              <a:rPr lang="en-US" sz="1400">
                <a:solidFill>
                  <a:srgbClr val="993300"/>
                </a:solidFill>
                <a:highlight>
                  <a:srgbClr val="FFFFFF"/>
                </a:highlight>
              </a:rPr>
              <a:t>"5"</a:t>
            </a:r>
            <a:r>
              <a:rPr lang="en-US" sz="1400">
                <a:solidFill>
                  <a:srgbClr val="F5844C"/>
                </a:solidFill>
                <a:highlight>
                  <a:srgbClr val="FFFFFF"/>
                </a:highlight>
              </a:rPr>
              <a:t> dfdl:lengthKind</a:t>
            </a:r>
            <a:r>
              <a:rPr lang="en-US" sz="1400">
                <a:solidFill>
                  <a:srgbClr val="FF8040"/>
                </a:solidFill>
                <a:highlight>
                  <a:srgbClr val="FFFFFF"/>
                </a:highlight>
              </a:rPr>
              <a:t>=</a:t>
            </a:r>
            <a:r>
              <a:rPr lang="en-US" sz="1400">
                <a:solidFill>
                  <a:srgbClr val="993300"/>
                </a:solidFill>
                <a:highlight>
                  <a:srgbClr val="FFFFFF"/>
                </a:highlight>
              </a:rPr>
              <a:t>"explicit"</a:t>
            </a:r>
            <a:r>
              <a:rPr lang="en-US" sz="1400">
                <a:solidFill>
                  <a:srgbClr val="F5844C"/>
                </a:solidFill>
                <a:highlight>
                  <a:srgbClr val="FFFFFF"/>
                </a:highlight>
              </a:rPr>
              <a:t> dfdl:textNumberCheckPolicy</a:t>
            </a:r>
            <a:r>
              <a:rPr lang="en-US" sz="1400">
                <a:solidFill>
                  <a:srgbClr val="FF8040"/>
                </a:solidFill>
                <a:highlight>
                  <a:srgbClr val="FFFFFF"/>
                </a:highlight>
              </a:rPr>
              <a:t>=</a:t>
            </a:r>
            <a:r>
              <a:rPr lang="en-US" sz="1400">
                <a:solidFill>
                  <a:srgbClr val="993300"/>
                </a:solidFill>
                <a:highlight>
                  <a:srgbClr val="FFFFFF"/>
                </a:highlight>
              </a:rPr>
              <a:t>"strict"</a:t>
            </a:r>
            <a:r>
              <a:rPr lang="en-US" sz="1400">
                <a:solidFill>
                  <a:srgbClr val="F5844C"/>
                </a:solidFill>
                <a:highlight>
                  <a:srgbClr val="FFFFFF"/>
                </a:highlight>
              </a:rPr>
              <a:t> dfdl:textNumberPattern</a:t>
            </a:r>
            <a:r>
              <a:rPr lang="en-US" sz="1400">
                <a:solidFill>
                  <a:srgbClr val="FF8040"/>
                </a:solidFill>
                <a:highlight>
                  <a:srgbClr val="FFFFFF"/>
                </a:highlight>
              </a:rPr>
              <a:t>=</a:t>
            </a:r>
            <a:r>
              <a:rPr lang="en-US" sz="1400">
                <a:solidFill>
                  <a:srgbClr val="993300"/>
                </a:solidFill>
                <a:highlight>
                  <a:srgbClr val="FFFFFF"/>
                </a:highlight>
              </a:rPr>
              <a:t>"#,###"</a:t>
            </a:r>
            <a:r>
              <a:rPr lang="en-US" sz="1400">
                <a:solidFill>
                  <a:srgbClr val="F5844C"/>
                </a:solidFill>
                <a:highlight>
                  <a:srgbClr val="FFFFFF"/>
                </a:highlight>
              </a:rPr>
              <a:t> </a:t>
            </a:r>
            <a:r>
              <a:rPr lang="en-US" sz="1400">
                <a:solidFill>
                  <a:srgbClr val="000096"/>
                </a:solidFill>
                <a:highlight>
                  <a:srgbClr val="FFFFFF"/>
                </a:highlight>
              </a:rPr>
              <a:t>/&gt;</a:t>
            </a:r>
            <a:br>
              <a:rPr lang="en-US" sz="1400">
                <a:solidFill>
                  <a:srgbClr val="000000"/>
                </a:solidFill>
                <a:highlight>
                  <a:srgbClr val="FFFFFF"/>
                </a:highlight>
              </a:rPr>
            </a:br>
            <a:r>
              <a:rPr lang="en-US" sz="1400">
                <a:solidFill>
                  <a:srgbClr val="003296"/>
                </a:solidFill>
                <a:highlight>
                  <a:srgbClr val="FFFFFF"/>
                </a:highlight>
              </a:rPr>
              <a:t>&lt;xs:element</a:t>
            </a:r>
            <a:r>
              <a:rPr lang="en-US" sz="1400">
                <a:solidFill>
                  <a:srgbClr val="F5844C"/>
                </a:solidFill>
                <a:highlight>
                  <a:srgbClr val="FFFFFF"/>
                </a:highlight>
              </a:rPr>
              <a:t> name</a:t>
            </a:r>
            <a:r>
              <a:rPr lang="en-US" sz="1400">
                <a:solidFill>
                  <a:srgbClr val="FF8040"/>
                </a:solidFill>
                <a:highlight>
                  <a:srgbClr val="FFFFFF"/>
                </a:highlight>
              </a:rPr>
              <a:t>=</a:t>
            </a:r>
            <a:r>
              <a:rPr lang="en-US" sz="1400">
                <a:solidFill>
                  <a:srgbClr val="993300"/>
                </a:solidFill>
                <a:highlight>
                  <a:srgbClr val="FFFFFF"/>
                </a:highlight>
              </a:rPr>
              <a:t>"test3"</a:t>
            </a:r>
            <a:r>
              <a:rPr lang="en-US" sz="1400">
                <a:solidFill>
                  <a:srgbClr val="F5844C"/>
                </a:solidFill>
                <a:highlight>
                  <a:srgbClr val="FFFFFF"/>
                </a:highlight>
              </a:rPr>
              <a:t> type</a:t>
            </a:r>
            <a:r>
              <a:rPr lang="en-US" sz="1400">
                <a:solidFill>
                  <a:srgbClr val="FF8040"/>
                </a:solidFill>
                <a:highlight>
                  <a:srgbClr val="FFFFFF"/>
                </a:highlight>
              </a:rPr>
              <a:t>=</a:t>
            </a:r>
            <a:r>
              <a:rPr lang="en-US" sz="1400">
                <a:solidFill>
                  <a:srgbClr val="993300"/>
                </a:solidFill>
                <a:highlight>
                  <a:srgbClr val="FFFFFF"/>
                </a:highlight>
              </a:rPr>
              <a:t>"xs:unsignedInt"</a:t>
            </a:r>
            <a:r>
              <a:rPr lang="en-US" sz="1400">
                <a:solidFill>
                  <a:srgbClr val="F5844C"/>
                </a:solidFill>
                <a:highlight>
                  <a:srgbClr val="FFFFFF"/>
                </a:highlight>
              </a:rPr>
              <a:t> dfdl:length</a:t>
            </a:r>
            <a:r>
              <a:rPr lang="en-US" sz="1400">
                <a:solidFill>
                  <a:srgbClr val="FF8040"/>
                </a:solidFill>
                <a:highlight>
                  <a:srgbClr val="FFFFFF"/>
                </a:highlight>
              </a:rPr>
              <a:t>=</a:t>
            </a:r>
            <a:r>
              <a:rPr lang="en-US" sz="1400">
                <a:solidFill>
                  <a:srgbClr val="993300"/>
                </a:solidFill>
                <a:highlight>
                  <a:srgbClr val="FFFFFF"/>
                </a:highlight>
              </a:rPr>
              <a:t>"5"</a:t>
            </a:r>
            <a:r>
              <a:rPr lang="en-US" sz="1400">
                <a:solidFill>
                  <a:srgbClr val="F5844C"/>
                </a:solidFill>
                <a:highlight>
                  <a:srgbClr val="FFFFFF"/>
                </a:highlight>
              </a:rPr>
              <a:t> dfdl:lengthKind</a:t>
            </a:r>
            <a:r>
              <a:rPr lang="en-US" sz="1400">
                <a:solidFill>
                  <a:srgbClr val="FF8040"/>
                </a:solidFill>
                <a:highlight>
                  <a:srgbClr val="FFFFFF"/>
                </a:highlight>
              </a:rPr>
              <a:t>=</a:t>
            </a:r>
            <a:r>
              <a:rPr lang="en-US" sz="1400">
                <a:solidFill>
                  <a:srgbClr val="993300"/>
                </a:solidFill>
                <a:highlight>
                  <a:srgbClr val="FFFFFF"/>
                </a:highlight>
              </a:rPr>
              <a:t>"explicit"</a:t>
            </a:r>
            <a:r>
              <a:rPr lang="en-US" sz="1400">
                <a:solidFill>
                  <a:srgbClr val="F5844C"/>
                </a:solidFill>
                <a:highlight>
                  <a:srgbClr val="FFFFFF"/>
                </a:highlight>
              </a:rPr>
              <a:t> dfdl:textNumberCheckPolicy</a:t>
            </a:r>
            <a:r>
              <a:rPr lang="en-US" sz="1400">
                <a:solidFill>
                  <a:srgbClr val="FF8040"/>
                </a:solidFill>
                <a:highlight>
                  <a:srgbClr val="FFFFFF"/>
                </a:highlight>
              </a:rPr>
              <a:t>=</a:t>
            </a:r>
            <a:r>
              <a:rPr lang="en-US" sz="1400">
                <a:solidFill>
                  <a:srgbClr val="993300"/>
                </a:solidFill>
                <a:highlight>
                  <a:srgbClr val="FFFFFF"/>
                </a:highlight>
              </a:rPr>
              <a:t>"strict"</a:t>
            </a:r>
            <a:r>
              <a:rPr lang="en-US" sz="1400">
                <a:solidFill>
                  <a:srgbClr val="F5844C"/>
                </a:solidFill>
                <a:highlight>
                  <a:srgbClr val="FFFFFF"/>
                </a:highlight>
              </a:rPr>
              <a:t> dfdl:textNumberPattern</a:t>
            </a:r>
            <a:r>
              <a:rPr lang="en-US" sz="1400">
                <a:solidFill>
                  <a:srgbClr val="FF8040"/>
                </a:solidFill>
                <a:highlight>
                  <a:srgbClr val="FFFFFF"/>
                </a:highlight>
              </a:rPr>
              <a:t>=</a:t>
            </a:r>
            <a:r>
              <a:rPr lang="en-US" sz="1400">
                <a:solidFill>
                  <a:srgbClr val="993300"/>
                </a:solidFill>
                <a:highlight>
                  <a:srgbClr val="FFFFFF"/>
                </a:highlight>
              </a:rPr>
              <a:t>"00E00"</a:t>
            </a:r>
            <a:r>
              <a:rPr lang="en-US" sz="1400">
                <a:solidFill>
                  <a:srgbClr val="F5844C"/>
                </a:solidFill>
                <a:highlight>
                  <a:srgbClr val="FFFFFF"/>
                </a:highlight>
              </a:rPr>
              <a:t> </a:t>
            </a:r>
            <a:r>
              <a:rPr lang="en-US" sz="1400">
                <a:solidFill>
                  <a:srgbClr val="000096"/>
                </a:solidFill>
                <a:highlight>
                  <a:srgbClr val="FFFFFF"/>
                </a:highlight>
              </a:rPr>
              <a:t>/&gt;</a:t>
            </a:r>
            <a:br>
              <a:rPr lang="en-US" sz="1400">
                <a:solidFill>
                  <a:srgbClr val="000000"/>
                </a:solidFill>
                <a:highlight>
                  <a:srgbClr val="FFFFFF"/>
                </a:highlight>
              </a:rPr>
            </a:br>
            <a:r>
              <a:rPr lang="en-US" sz="1400">
                <a:solidFill>
                  <a:srgbClr val="003296"/>
                </a:solidFill>
                <a:highlight>
                  <a:srgbClr val="FFFFFF"/>
                </a:highlight>
              </a:rPr>
              <a:t>&lt;xs:element</a:t>
            </a:r>
            <a:r>
              <a:rPr lang="en-US" sz="1400">
                <a:solidFill>
                  <a:srgbClr val="F5844C"/>
                </a:solidFill>
                <a:highlight>
                  <a:srgbClr val="FFFFFF"/>
                </a:highlight>
              </a:rPr>
              <a:t> name</a:t>
            </a:r>
            <a:r>
              <a:rPr lang="en-US" sz="1400">
                <a:solidFill>
                  <a:srgbClr val="FF8040"/>
                </a:solidFill>
                <a:highlight>
                  <a:srgbClr val="FFFFFF"/>
                </a:highlight>
              </a:rPr>
              <a:t>=</a:t>
            </a:r>
            <a:r>
              <a:rPr lang="en-US" sz="1400">
                <a:solidFill>
                  <a:srgbClr val="993300"/>
                </a:solidFill>
                <a:highlight>
                  <a:srgbClr val="FFFFFF"/>
                </a:highlight>
              </a:rPr>
              <a:t>"test4"</a:t>
            </a:r>
            <a:r>
              <a:rPr lang="en-US" sz="1400">
                <a:solidFill>
                  <a:srgbClr val="F5844C"/>
                </a:solidFill>
                <a:highlight>
                  <a:srgbClr val="FFFFFF"/>
                </a:highlight>
              </a:rPr>
              <a:t> type</a:t>
            </a:r>
            <a:r>
              <a:rPr lang="en-US" sz="1400">
                <a:solidFill>
                  <a:srgbClr val="FF8040"/>
                </a:solidFill>
                <a:highlight>
                  <a:srgbClr val="FFFFFF"/>
                </a:highlight>
              </a:rPr>
              <a:t>=</a:t>
            </a:r>
            <a:r>
              <a:rPr lang="en-US" sz="1400">
                <a:solidFill>
                  <a:srgbClr val="993300"/>
                </a:solidFill>
                <a:highlight>
                  <a:srgbClr val="FFFFFF"/>
                </a:highlight>
              </a:rPr>
              <a:t>"xs:unsignedInt"</a:t>
            </a:r>
            <a:r>
              <a:rPr lang="en-US" sz="1400">
                <a:solidFill>
                  <a:srgbClr val="F5844C"/>
                </a:solidFill>
                <a:highlight>
                  <a:srgbClr val="FFFFFF"/>
                </a:highlight>
              </a:rPr>
              <a:t> dfdl:length</a:t>
            </a:r>
            <a:r>
              <a:rPr lang="en-US" sz="1400">
                <a:solidFill>
                  <a:srgbClr val="FF8040"/>
                </a:solidFill>
                <a:highlight>
                  <a:srgbClr val="FFFFFF"/>
                </a:highlight>
              </a:rPr>
              <a:t>=</a:t>
            </a:r>
            <a:r>
              <a:rPr lang="en-US" sz="1400">
                <a:solidFill>
                  <a:srgbClr val="993300"/>
                </a:solidFill>
                <a:highlight>
                  <a:srgbClr val="FFFFFF"/>
                </a:highlight>
              </a:rPr>
              <a:t>"5"</a:t>
            </a:r>
            <a:r>
              <a:rPr lang="en-US" sz="1400">
                <a:solidFill>
                  <a:srgbClr val="F5844C"/>
                </a:solidFill>
                <a:highlight>
                  <a:srgbClr val="FFFFFF"/>
                </a:highlight>
              </a:rPr>
              <a:t> dfdl:lengthKind</a:t>
            </a:r>
            <a:r>
              <a:rPr lang="en-US" sz="1400">
                <a:solidFill>
                  <a:srgbClr val="FF8040"/>
                </a:solidFill>
                <a:highlight>
                  <a:srgbClr val="FFFFFF"/>
                </a:highlight>
              </a:rPr>
              <a:t>=</a:t>
            </a:r>
            <a:r>
              <a:rPr lang="en-US" sz="1400">
                <a:solidFill>
                  <a:srgbClr val="993300"/>
                </a:solidFill>
                <a:highlight>
                  <a:srgbClr val="FFFFFF"/>
                </a:highlight>
              </a:rPr>
              <a:t>"explicit"</a:t>
            </a:r>
            <a:r>
              <a:rPr lang="en-US" sz="1400">
                <a:solidFill>
                  <a:srgbClr val="F5844C"/>
                </a:solidFill>
                <a:highlight>
                  <a:srgbClr val="FFFFFF"/>
                </a:highlight>
              </a:rPr>
              <a:t> dfdl:textNumberCheckPolicy</a:t>
            </a:r>
            <a:r>
              <a:rPr lang="en-US" sz="1400">
                <a:solidFill>
                  <a:srgbClr val="FF8040"/>
                </a:solidFill>
                <a:highlight>
                  <a:srgbClr val="FFFFFF"/>
                </a:highlight>
              </a:rPr>
              <a:t>=</a:t>
            </a:r>
            <a:r>
              <a:rPr lang="en-US" sz="1400">
                <a:solidFill>
                  <a:srgbClr val="993300"/>
                </a:solidFill>
                <a:highlight>
                  <a:srgbClr val="FFFFFF"/>
                </a:highlight>
              </a:rPr>
              <a:t>"strict"</a:t>
            </a:r>
            <a:r>
              <a:rPr lang="en-US" sz="1400">
                <a:solidFill>
                  <a:srgbClr val="F5844C"/>
                </a:solidFill>
                <a:highlight>
                  <a:srgbClr val="FFFFFF"/>
                </a:highlight>
              </a:rPr>
              <a:t> dfdl:textNumberPattern</a:t>
            </a:r>
            <a:r>
              <a:rPr lang="en-US" sz="1400">
                <a:solidFill>
                  <a:srgbClr val="FF8040"/>
                </a:solidFill>
                <a:highlight>
                  <a:srgbClr val="FFFFFF"/>
                </a:highlight>
              </a:rPr>
              <a:t>=</a:t>
            </a:r>
            <a:r>
              <a:rPr lang="en-US" sz="1400">
                <a:solidFill>
                  <a:srgbClr val="993300"/>
                </a:solidFill>
                <a:highlight>
                  <a:srgbClr val="FFFFFF"/>
                </a:highlight>
              </a:rPr>
              <a:t>"x:000"</a:t>
            </a:r>
            <a:r>
              <a:rPr lang="en-US" sz="1400">
                <a:solidFill>
                  <a:srgbClr val="F5844C"/>
                </a:solidFill>
                <a:highlight>
                  <a:srgbClr val="FFFFFF"/>
                </a:highlight>
              </a:rPr>
              <a:t> </a:t>
            </a:r>
            <a:r>
              <a:rPr lang="en-US" sz="1400">
                <a:solidFill>
                  <a:srgbClr val="000096"/>
                </a:solidFill>
                <a:highlight>
                  <a:srgbClr val="FFFFFF"/>
                </a:highlight>
              </a:rPr>
              <a:t>/&gt;</a:t>
            </a:r>
            <a:br>
              <a:rPr lang="en-US" sz="1400">
                <a:solidFill>
                  <a:srgbClr val="000000"/>
                </a:solidFill>
                <a:highlight>
                  <a:srgbClr val="FFFFFF"/>
                </a:highlight>
              </a:rPr>
            </a:br>
            <a:r>
              <a:rPr lang="en-US" sz="1400">
                <a:solidFill>
                  <a:srgbClr val="003296"/>
                </a:solidFill>
                <a:highlight>
                  <a:srgbClr val="FFFFFF"/>
                </a:highlight>
              </a:rPr>
              <a:t>&lt;/xs:sequence&gt;</a:t>
            </a:r>
            <a:br>
              <a:rPr lang="en-US" sz="1400">
                <a:solidFill>
                  <a:srgbClr val="000000"/>
                </a:solidFill>
                <a:highlight>
                  <a:srgbClr val="FFFFFF"/>
                </a:highlight>
              </a:rPr>
            </a:br>
            <a:r>
              <a:rPr lang="en-US" sz="1400">
                <a:solidFill>
                  <a:srgbClr val="003296"/>
                </a:solidFill>
                <a:highlight>
                  <a:srgbClr val="FFFFFF"/>
                </a:highlight>
              </a:rPr>
              <a:t>&lt;/xs:complexType&gt;</a:t>
            </a:r>
            <a:br>
              <a:rPr lang="en-US" sz="1400">
                <a:solidFill>
                  <a:srgbClr val="000000"/>
                </a:solidFill>
                <a:highlight>
                  <a:srgbClr val="FFFFFF"/>
                </a:highlight>
              </a:rPr>
            </a:br>
            <a:r>
              <a:rPr lang="en-US" sz="1400">
                <a:solidFill>
                  <a:srgbClr val="003296"/>
                </a:solidFill>
                <a:highlight>
                  <a:srgbClr val="FFFFFF"/>
                </a:highlight>
              </a:rPr>
              <a:t>&lt;/xs:element&gt;</a:t>
            </a:r>
          </a:p>
        </p:txBody>
      </p:sp>
      <p:sp>
        <p:nvSpPr>
          <p:cNvPr id="6" name="Rectangle 5">
            <a:extLst>
              <a:ext uri="{FF2B5EF4-FFF2-40B4-BE49-F238E27FC236}">
                <a16:creationId xmlns:a16="http://schemas.microsoft.com/office/drawing/2014/main" id="{FB6F99C9-6B67-47A2-85B0-3A7227F0B251}"/>
              </a:ext>
            </a:extLst>
          </p:cNvPr>
          <p:cNvSpPr/>
          <p:nvPr/>
        </p:nvSpPr>
        <p:spPr>
          <a:xfrm>
            <a:off x="5170516" y="325745"/>
            <a:ext cx="925484" cy="1200329"/>
          </a:xfrm>
          <a:prstGeom prst="rect">
            <a:avLst/>
          </a:prstGeom>
          <a:ln>
            <a:solidFill>
              <a:schemeClr val="tx1"/>
            </a:solidFill>
          </a:ln>
        </p:spPr>
        <p:txBody>
          <a:bodyPr wrap="square">
            <a:spAutoFit/>
          </a:bodyPr>
          <a:lstStyle/>
          <a:p>
            <a:r>
              <a:rPr lang="en-US">
                <a:solidFill>
                  <a:srgbClr val="000000"/>
                </a:solidFill>
                <a:highlight>
                  <a:srgbClr val="FFFFFF"/>
                </a:highlight>
              </a:rPr>
              <a:t>53000</a:t>
            </a:r>
            <a:br>
              <a:rPr lang="en-US">
                <a:solidFill>
                  <a:srgbClr val="000000"/>
                </a:solidFill>
                <a:highlight>
                  <a:srgbClr val="FFFFFF"/>
                </a:highlight>
              </a:rPr>
            </a:br>
            <a:r>
              <a:rPr lang="en-US">
                <a:solidFill>
                  <a:srgbClr val="000000"/>
                </a:solidFill>
                <a:highlight>
                  <a:srgbClr val="FFFFFF"/>
                </a:highlight>
              </a:rPr>
              <a:t>9,000</a:t>
            </a:r>
            <a:br>
              <a:rPr lang="en-US">
                <a:solidFill>
                  <a:srgbClr val="000000"/>
                </a:solidFill>
                <a:highlight>
                  <a:srgbClr val="FFFFFF"/>
                </a:highlight>
              </a:rPr>
            </a:br>
            <a:r>
              <a:rPr lang="en-US">
                <a:solidFill>
                  <a:srgbClr val="000000"/>
                </a:solidFill>
                <a:highlight>
                  <a:srgbClr val="FFFFFF"/>
                </a:highlight>
              </a:rPr>
              <a:t>10E04</a:t>
            </a:r>
            <a:br>
              <a:rPr lang="en-US">
                <a:solidFill>
                  <a:srgbClr val="000000"/>
                </a:solidFill>
                <a:highlight>
                  <a:srgbClr val="FFFFFF"/>
                </a:highlight>
              </a:rPr>
            </a:br>
            <a:r>
              <a:rPr lang="en-US">
                <a:solidFill>
                  <a:srgbClr val="000000"/>
                </a:solidFill>
                <a:highlight>
                  <a:srgbClr val="FFFFFF"/>
                </a:highlight>
              </a:rPr>
              <a:t>x:120</a:t>
            </a:r>
          </a:p>
        </p:txBody>
      </p:sp>
      <p:sp>
        <p:nvSpPr>
          <p:cNvPr id="7" name="TextBox 6">
            <a:extLst>
              <a:ext uri="{FF2B5EF4-FFF2-40B4-BE49-F238E27FC236}">
                <a16:creationId xmlns:a16="http://schemas.microsoft.com/office/drawing/2014/main" id="{BFEA10FF-9891-47B8-A2B2-E03B0737F04A}"/>
              </a:ext>
            </a:extLst>
          </p:cNvPr>
          <p:cNvSpPr txBox="1"/>
          <p:nvPr/>
        </p:nvSpPr>
        <p:spPr>
          <a:xfrm>
            <a:off x="5293261" y="-43587"/>
            <a:ext cx="679994" cy="369332"/>
          </a:xfrm>
          <a:prstGeom prst="rect">
            <a:avLst/>
          </a:prstGeom>
          <a:noFill/>
        </p:spPr>
        <p:txBody>
          <a:bodyPr wrap="none" rtlCol="0">
            <a:spAutoFit/>
          </a:bodyPr>
          <a:lstStyle/>
          <a:p>
            <a:r>
              <a:rPr lang="en-US"/>
              <a:t>input</a:t>
            </a:r>
          </a:p>
        </p:txBody>
      </p:sp>
      <p:cxnSp>
        <p:nvCxnSpPr>
          <p:cNvPr id="9" name="Straight Arrow Connector 8">
            <a:extLst>
              <a:ext uri="{FF2B5EF4-FFF2-40B4-BE49-F238E27FC236}">
                <a16:creationId xmlns:a16="http://schemas.microsoft.com/office/drawing/2014/main" id="{37960282-DAB3-45A2-BBA7-4A9DB35DC948}"/>
              </a:ext>
            </a:extLst>
          </p:cNvPr>
          <p:cNvCxnSpPr>
            <a:stCxn id="6" idx="2"/>
          </p:cNvCxnSpPr>
          <p:nvPr/>
        </p:nvCxnSpPr>
        <p:spPr>
          <a:xfrm>
            <a:off x="5633258" y="1526074"/>
            <a:ext cx="0" cy="699580"/>
          </a:xfrm>
          <a:prstGeom prst="straightConnector1">
            <a:avLst/>
          </a:prstGeom>
          <a:ln w="571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0" name="Straight Arrow Connector 9">
            <a:extLst>
              <a:ext uri="{FF2B5EF4-FFF2-40B4-BE49-F238E27FC236}">
                <a16:creationId xmlns:a16="http://schemas.microsoft.com/office/drawing/2014/main" id="{DF69156F-8FB7-4079-ACF9-6DC5440E9C3B}"/>
              </a:ext>
            </a:extLst>
          </p:cNvPr>
          <p:cNvCxnSpPr>
            <a:cxnSpLocks/>
          </p:cNvCxnSpPr>
          <p:nvPr/>
        </p:nvCxnSpPr>
        <p:spPr>
          <a:xfrm>
            <a:off x="5633258" y="4472423"/>
            <a:ext cx="0" cy="582857"/>
          </a:xfrm>
          <a:prstGeom prst="straightConnector1">
            <a:avLst/>
          </a:prstGeom>
          <a:ln w="571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1" name="Rectangle 10">
            <a:extLst>
              <a:ext uri="{FF2B5EF4-FFF2-40B4-BE49-F238E27FC236}">
                <a16:creationId xmlns:a16="http://schemas.microsoft.com/office/drawing/2014/main" id="{3AAF3BB4-F7FA-4F2B-B05A-58C9C1653A71}"/>
              </a:ext>
            </a:extLst>
          </p:cNvPr>
          <p:cNvSpPr/>
          <p:nvPr/>
        </p:nvSpPr>
        <p:spPr>
          <a:xfrm>
            <a:off x="4384924" y="5055280"/>
            <a:ext cx="2585254" cy="1754326"/>
          </a:xfrm>
          <a:prstGeom prst="rect">
            <a:avLst/>
          </a:prstGeom>
          <a:ln>
            <a:solidFill>
              <a:schemeClr val="tx1"/>
            </a:solidFill>
          </a:ln>
        </p:spPr>
        <p:txBody>
          <a:bodyPr wrap="square">
            <a:spAutoFit/>
          </a:bodyPr>
          <a:lstStyle/>
          <a:p>
            <a:r>
              <a:rPr lang="en-US">
                <a:solidFill>
                  <a:srgbClr val="000096"/>
                </a:solidFill>
                <a:highlight>
                  <a:srgbClr val="FFFFFF"/>
                </a:highlight>
              </a:rPr>
              <a:t>&lt;input&gt;</a:t>
            </a:r>
            <a:br>
              <a:rPr lang="en-US">
                <a:solidFill>
                  <a:srgbClr val="000000"/>
                </a:solidFill>
                <a:highlight>
                  <a:srgbClr val="FFFFFF"/>
                </a:highlight>
              </a:rPr>
            </a:br>
            <a:r>
              <a:rPr lang="en-US">
                <a:solidFill>
                  <a:srgbClr val="000000"/>
                </a:solidFill>
                <a:highlight>
                  <a:srgbClr val="FFFFFF"/>
                </a:highlight>
              </a:rPr>
              <a:t>  </a:t>
            </a:r>
            <a:r>
              <a:rPr lang="en-US">
                <a:solidFill>
                  <a:srgbClr val="000096"/>
                </a:solidFill>
                <a:highlight>
                  <a:srgbClr val="FFFFFF"/>
                </a:highlight>
              </a:rPr>
              <a:t>&lt;test1&gt;</a:t>
            </a:r>
            <a:r>
              <a:rPr lang="en-US">
                <a:solidFill>
                  <a:srgbClr val="000000"/>
                </a:solidFill>
                <a:highlight>
                  <a:srgbClr val="FFFFFF"/>
                </a:highlight>
              </a:rPr>
              <a:t>53000</a:t>
            </a:r>
            <a:r>
              <a:rPr lang="en-US">
                <a:solidFill>
                  <a:srgbClr val="000096"/>
                </a:solidFill>
                <a:highlight>
                  <a:srgbClr val="FFFFFF"/>
                </a:highlight>
              </a:rPr>
              <a:t>&lt;/test1&gt;</a:t>
            </a:r>
            <a:br>
              <a:rPr lang="en-US">
                <a:solidFill>
                  <a:srgbClr val="000000"/>
                </a:solidFill>
                <a:highlight>
                  <a:srgbClr val="FFFFFF"/>
                </a:highlight>
              </a:rPr>
            </a:br>
            <a:r>
              <a:rPr lang="en-US">
                <a:solidFill>
                  <a:srgbClr val="000000"/>
                </a:solidFill>
                <a:highlight>
                  <a:srgbClr val="FFFFFF"/>
                </a:highlight>
              </a:rPr>
              <a:t>  </a:t>
            </a:r>
            <a:r>
              <a:rPr lang="en-US">
                <a:solidFill>
                  <a:srgbClr val="000096"/>
                </a:solidFill>
                <a:highlight>
                  <a:srgbClr val="FFFFFF"/>
                </a:highlight>
              </a:rPr>
              <a:t>&lt;test2&gt;</a:t>
            </a:r>
            <a:r>
              <a:rPr lang="en-US">
                <a:solidFill>
                  <a:srgbClr val="000000"/>
                </a:solidFill>
                <a:highlight>
                  <a:srgbClr val="FFFFFF"/>
                </a:highlight>
              </a:rPr>
              <a:t>9000</a:t>
            </a:r>
            <a:r>
              <a:rPr lang="en-US">
                <a:solidFill>
                  <a:srgbClr val="000096"/>
                </a:solidFill>
                <a:highlight>
                  <a:srgbClr val="FFFFFF"/>
                </a:highlight>
              </a:rPr>
              <a:t>&lt;/test2&gt;</a:t>
            </a:r>
            <a:br>
              <a:rPr lang="en-US">
                <a:solidFill>
                  <a:srgbClr val="000000"/>
                </a:solidFill>
                <a:highlight>
                  <a:srgbClr val="FFFFFF"/>
                </a:highlight>
              </a:rPr>
            </a:br>
            <a:r>
              <a:rPr lang="en-US">
                <a:solidFill>
                  <a:srgbClr val="000000"/>
                </a:solidFill>
                <a:highlight>
                  <a:srgbClr val="FFFFFF"/>
                </a:highlight>
              </a:rPr>
              <a:t>  </a:t>
            </a:r>
            <a:r>
              <a:rPr lang="en-US">
                <a:solidFill>
                  <a:srgbClr val="000096"/>
                </a:solidFill>
                <a:highlight>
                  <a:srgbClr val="FFFFFF"/>
                </a:highlight>
              </a:rPr>
              <a:t>&lt;test3&gt;</a:t>
            </a:r>
            <a:r>
              <a:rPr lang="en-US">
                <a:solidFill>
                  <a:srgbClr val="000000"/>
                </a:solidFill>
                <a:highlight>
                  <a:srgbClr val="FFFFFF"/>
                </a:highlight>
              </a:rPr>
              <a:t>100000</a:t>
            </a:r>
            <a:r>
              <a:rPr lang="en-US">
                <a:solidFill>
                  <a:srgbClr val="000096"/>
                </a:solidFill>
                <a:highlight>
                  <a:srgbClr val="FFFFFF"/>
                </a:highlight>
              </a:rPr>
              <a:t>&lt;/test3&gt;</a:t>
            </a:r>
            <a:br>
              <a:rPr lang="en-US">
                <a:solidFill>
                  <a:srgbClr val="000000"/>
                </a:solidFill>
                <a:highlight>
                  <a:srgbClr val="FFFFFF"/>
                </a:highlight>
              </a:rPr>
            </a:br>
            <a:r>
              <a:rPr lang="en-US">
                <a:solidFill>
                  <a:srgbClr val="000000"/>
                </a:solidFill>
                <a:highlight>
                  <a:srgbClr val="FFFFFF"/>
                </a:highlight>
              </a:rPr>
              <a:t>  </a:t>
            </a:r>
            <a:r>
              <a:rPr lang="en-US">
                <a:solidFill>
                  <a:srgbClr val="000096"/>
                </a:solidFill>
                <a:highlight>
                  <a:srgbClr val="FFFFFF"/>
                </a:highlight>
              </a:rPr>
              <a:t>&lt;test4&gt;</a:t>
            </a:r>
            <a:r>
              <a:rPr lang="en-US">
                <a:solidFill>
                  <a:srgbClr val="000000"/>
                </a:solidFill>
                <a:highlight>
                  <a:srgbClr val="FFFFFF"/>
                </a:highlight>
              </a:rPr>
              <a:t>120</a:t>
            </a:r>
            <a:r>
              <a:rPr lang="en-US">
                <a:solidFill>
                  <a:srgbClr val="000096"/>
                </a:solidFill>
                <a:highlight>
                  <a:srgbClr val="FFFFFF"/>
                </a:highlight>
              </a:rPr>
              <a:t>&lt;/test4&gt;</a:t>
            </a:r>
            <a:br>
              <a:rPr lang="en-US">
                <a:solidFill>
                  <a:srgbClr val="000000"/>
                </a:solidFill>
                <a:highlight>
                  <a:srgbClr val="FFFFFF"/>
                </a:highlight>
              </a:rPr>
            </a:br>
            <a:r>
              <a:rPr lang="en-US">
                <a:solidFill>
                  <a:srgbClr val="000096"/>
                </a:solidFill>
                <a:highlight>
                  <a:srgbClr val="FFFFFF"/>
                </a:highlight>
              </a:rPr>
              <a:t>&lt;/input&gt;</a:t>
            </a:r>
          </a:p>
        </p:txBody>
      </p:sp>
      <p:sp>
        <p:nvSpPr>
          <p:cNvPr id="13" name="TextBox 12">
            <a:extLst>
              <a:ext uri="{FF2B5EF4-FFF2-40B4-BE49-F238E27FC236}">
                <a16:creationId xmlns:a16="http://schemas.microsoft.com/office/drawing/2014/main" id="{EF458E4C-61C4-4397-9E5F-7411FDF53D7E}"/>
              </a:ext>
            </a:extLst>
          </p:cNvPr>
          <p:cNvSpPr txBox="1"/>
          <p:nvPr/>
        </p:nvSpPr>
        <p:spPr>
          <a:xfrm>
            <a:off x="7414953" y="5312524"/>
            <a:ext cx="4599721" cy="369332"/>
          </a:xfrm>
          <a:prstGeom prst="rect">
            <a:avLst/>
          </a:prstGeom>
          <a:noFill/>
        </p:spPr>
        <p:txBody>
          <a:bodyPr wrap="none" rtlCol="0">
            <a:spAutoFit/>
          </a:bodyPr>
          <a:lstStyle/>
          <a:p>
            <a:r>
              <a:rPr lang="en-US"/>
              <a:t>See examples/textNumberPattern/test.dfdl.xsd</a:t>
            </a:r>
          </a:p>
        </p:txBody>
      </p:sp>
    </p:spTree>
    <p:extLst>
      <p:ext uri="{BB962C8B-B14F-4D97-AF65-F5344CB8AC3E}">
        <p14:creationId xmlns:p14="http://schemas.microsoft.com/office/powerpoint/2010/main" val="4151780914"/>
      </p:ext>
    </p:extLst>
  </p:cSld>
  <p:clrMapOvr>
    <a:masterClrMapping/>
  </p:clrMapOvr>
</p:sld>
</file>

<file path=ppt/slides/slide1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A6CFC3A4-297C-41E7-A2E3-7CBF57E46E81}"/>
              </a:ext>
            </a:extLst>
          </p:cNvPr>
          <p:cNvSpPr>
            <a:spLocks noGrp="1"/>
          </p:cNvSpPr>
          <p:nvPr>
            <p:ph type="title"/>
          </p:nvPr>
        </p:nvSpPr>
        <p:spPr/>
        <p:txBody>
          <a:bodyPr/>
          <a:lstStyle/>
          <a:p>
            <a:r>
              <a:rPr lang="en-US"/>
              <a:t>Difference between # and 0?</a:t>
            </a:r>
          </a:p>
        </p:txBody>
      </p:sp>
      <p:sp>
        <p:nvSpPr>
          <p:cNvPr id="2" name="Footer Placeholder 1">
            <a:extLst>
              <a:ext uri="{FF2B5EF4-FFF2-40B4-BE49-F238E27FC236}">
                <a16:creationId xmlns:a16="http://schemas.microsoft.com/office/drawing/2014/main" id="{6F5EFC2B-66E6-43E4-955A-FF3ADF815B8B}"/>
              </a:ext>
            </a:extLst>
          </p:cNvPr>
          <p:cNvSpPr>
            <a:spLocks noGrp="1"/>
          </p:cNvSpPr>
          <p:nvPr>
            <p:ph type="ftr" sz="quarter" idx="11"/>
          </p:nvPr>
        </p:nvSpPr>
        <p:spPr/>
        <p:txBody>
          <a:bodyPr/>
          <a:lstStyle/>
          <a:p>
            <a:r>
              <a:rPr lang="en-US" altLang="en-US">
                <a:solidFill>
                  <a:schemeClr val="tx1">
                    <a:lumMod val="50000"/>
                    <a:lumOff val="50000"/>
                  </a:schemeClr>
                </a:solidFill>
                <a:latin typeface="Arial" pitchFamily="34" charset="0"/>
                <a:cs typeface="Arial" pitchFamily="34" charset="0"/>
              </a:rPr>
              <a:t>© 2019 The MITRE Corporation. All rights reserved.</a:t>
            </a:r>
            <a:endParaRPr lang="en-US">
              <a:solidFill>
                <a:schemeClr val="tx1">
                  <a:lumMod val="50000"/>
                  <a:lumOff val="50000"/>
                </a:schemeClr>
              </a:solidFill>
              <a:latin typeface="Arial" pitchFamily="34" charset="0"/>
              <a:cs typeface="Arial" pitchFamily="34" charset="0"/>
            </a:endParaRPr>
          </a:p>
        </p:txBody>
      </p:sp>
      <p:graphicFrame>
        <p:nvGraphicFramePr>
          <p:cNvPr id="5" name="Table 4">
            <a:extLst>
              <a:ext uri="{FF2B5EF4-FFF2-40B4-BE49-F238E27FC236}">
                <a16:creationId xmlns:a16="http://schemas.microsoft.com/office/drawing/2014/main" id="{18A62C01-3B00-40C6-935F-4FA044005E86}"/>
              </a:ext>
            </a:extLst>
          </p:cNvPr>
          <p:cNvGraphicFramePr>
            <a:graphicFrameLocks noGrp="1"/>
          </p:cNvGraphicFramePr>
          <p:nvPr>
            <p:extLst>
              <p:ext uri="{D42A27DB-BD31-4B8C-83A1-F6EECF244321}">
                <p14:modId xmlns:p14="http://schemas.microsoft.com/office/powerpoint/2010/main" val="4191453066"/>
              </p:ext>
            </p:extLst>
          </p:nvPr>
        </p:nvGraphicFramePr>
        <p:xfrm>
          <a:off x="1051098" y="3195845"/>
          <a:ext cx="8128000" cy="3032760"/>
        </p:xfrm>
        <a:graphic>
          <a:graphicData uri="http://schemas.openxmlformats.org/drawingml/2006/table">
            <a:tbl>
              <a:tblPr firstRow="1" bandRow="1">
                <a:tableStyleId>{5C22544A-7EE6-4342-B048-85BDC9FD1C3A}</a:tableStyleId>
              </a:tblPr>
              <a:tblGrid>
                <a:gridCol w="4064000">
                  <a:extLst>
                    <a:ext uri="{9D8B030D-6E8A-4147-A177-3AD203B41FA5}">
                      <a16:colId xmlns:a16="http://schemas.microsoft.com/office/drawing/2014/main" val="2772027916"/>
                    </a:ext>
                  </a:extLst>
                </a:gridCol>
                <a:gridCol w="4064000">
                  <a:extLst>
                    <a:ext uri="{9D8B030D-6E8A-4147-A177-3AD203B41FA5}">
                      <a16:colId xmlns:a16="http://schemas.microsoft.com/office/drawing/2014/main" val="4132354199"/>
                    </a:ext>
                  </a:extLst>
                </a:gridCol>
              </a:tblGrid>
              <a:tr h="370840">
                <a:tc>
                  <a:txBody>
                    <a:bodyPr/>
                    <a:lstStyle/>
                    <a:p>
                      <a:r>
                        <a:rPr lang="en-US"/>
                        <a:t>Symbol</a:t>
                      </a:r>
                    </a:p>
                  </a:txBody>
                  <a:tcPr/>
                </a:tc>
                <a:tc>
                  <a:txBody>
                    <a:bodyPr/>
                    <a:lstStyle/>
                    <a:p>
                      <a:r>
                        <a:rPr lang="en-US"/>
                        <a:t>Meaning</a:t>
                      </a:r>
                    </a:p>
                  </a:txBody>
                  <a:tcPr/>
                </a:tc>
                <a:extLst>
                  <a:ext uri="{0D108BD9-81ED-4DB2-BD59-A6C34878D82A}">
                    <a16:rowId xmlns:a16="http://schemas.microsoft.com/office/drawing/2014/main" val="2964733048"/>
                  </a:ext>
                </a:extLst>
              </a:tr>
              <a:tr h="370840">
                <a:tc>
                  <a:txBody>
                    <a:bodyPr/>
                    <a:lstStyle/>
                    <a:p>
                      <a:r>
                        <a:rPr lang="en-US"/>
                        <a:t>#</a:t>
                      </a:r>
                    </a:p>
                  </a:txBody>
                  <a:tcPr/>
                </a:tc>
                <a:tc>
                  <a:txBody>
                    <a:bodyPr/>
                    <a:lstStyle/>
                    <a:p>
                      <a:r>
                        <a:rPr lang="en-US"/>
                        <a:t>digit</a:t>
                      </a:r>
                    </a:p>
                  </a:txBody>
                  <a:tcPr/>
                </a:tc>
                <a:extLst>
                  <a:ext uri="{0D108BD9-81ED-4DB2-BD59-A6C34878D82A}">
                    <a16:rowId xmlns:a16="http://schemas.microsoft.com/office/drawing/2014/main" val="1480731092"/>
                  </a:ext>
                </a:extLst>
              </a:tr>
              <a:tr h="370840">
                <a:tc>
                  <a:txBody>
                    <a:bodyPr/>
                    <a:lstStyle/>
                    <a:p>
                      <a:r>
                        <a:rPr lang="en-US"/>
                        <a:t>0</a:t>
                      </a:r>
                    </a:p>
                  </a:txBody>
                  <a:tcPr/>
                </a:tc>
                <a:tc>
                  <a:txBody>
                    <a:bodyPr/>
                    <a:lstStyle/>
                    <a:p>
                      <a:r>
                        <a:rPr lang="en-US"/>
                        <a:t>digit</a:t>
                      </a:r>
                    </a:p>
                  </a:txBody>
                  <a:tcPr/>
                </a:tc>
                <a:extLst>
                  <a:ext uri="{0D108BD9-81ED-4DB2-BD59-A6C34878D82A}">
                    <a16:rowId xmlns:a16="http://schemas.microsoft.com/office/drawing/2014/main" val="3717062881"/>
                  </a:ext>
                </a:extLst>
              </a:tr>
              <a:tr h="370840">
                <a:tc>
                  <a:txBody>
                    <a:bodyPr/>
                    <a:lstStyle/>
                    <a:p>
                      <a:r>
                        <a:rPr lang="en-US"/>
                        <a:t>E</a:t>
                      </a:r>
                    </a:p>
                  </a:txBody>
                  <a:tcPr/>
                </a:tc>
                <a:tc>
                  <a:txBody>
                    <a:bodyPr/>
                    <a:lstStyle/>
                    <a:p>
                      <a:r>
                        <a:rPr lang="en-US" sz="1800" b="0" i="0" kern="1200">
                          <a:solidFill>
                            <a:schemeClr val="dk1"/>
                          </a:solidFill>
                          <a:effectLst/>
                          <a:latin typeface="+mn-lt"/>
                          <a:ea typeface="+mn-ea"/>
                          <a:cs typeface="+mn-cs"/>
                        </a:rPr>
                        <a:t>Separates mantissa and exponent in scientific notation</a:t>
                      </a:r>
                      <a:endParaRPr lang="en-US"/>
                    </a:p>
                  </a:txBody>
                  <a:tcPr/>
                </a:tc>
                <a:extLst>
                  <a:ext uri="{0D108BD9-81ED-4DB2-BD59-A6C34878D82A}">
                    <a16:rowId xmlns:a16="http://schemas.microsoft.com/office/drawing/2014/main" val="3805948649"/>
                  </a:ext>
                </a:extLst>
              </a:tr>
              <a:tr h="370840">
                <a:tc>
                  <a:txBody>
                    <a:bodyPr/>
                    <a:lstStyle/>
                    <a:p>
                      <a:r>
                        <a:rPr lang="en-US"/>
                        <a:t>.</a:t>
                      </a:r>
                    </a:p>
                  </a:txBody>
                  <a:tcPr/>
                </a:tc>
                <a:tc>
                  <a:txBody>
                    <a:bodyPr/>
                    <a:lstStyle/>
                    <a:p>
                      <a:r>
                        <a:rPr lang="en-US" sz="1800" b="0" i="0" kern="1200">
                          <a:solidFill>
                            <a:schemeClr val="dk1"/>
                          </a:solidFill>
                          <a:effectLst/>
                          <a:latin typeface="+mn-lt"/>
                          <a:ea typeface="+mn-ea"/>
                          <a:cs typeface="+mn-cs"/>
                        </a:rPr>
                        <a:t>Decimal separator or monetary decimal separator</a:t>
                      </a:r>
                      <a:endParaRPr lang="en-US"/>
                    </a:p>
                  </a:txBody>
                  <a:tcPr/>
                </a:tc>
                <a:extLst>
                  <a:ext uri="{0D108BD9-81ED-4DB2-BD59-A6C34878D82A}">
                    <a16:rowId xmlns:a16="http://schemas.microsoft.com/office/drawing/2014/main" val="2012441307"/>
                  </a:ext>
                </a:extLst>
              </a:tr>
              <a:tr h="370840">
                <a:tc>
                  <a:txBody>
                    <a:bodyPr/>
                    <a:lstStyle/>
                    <a:p>
                      <a:r>
                        <a:rPr lang="en-US"/>
                        <a:t>;</a:t>
                      </a:r>
                    </a:p>
                  </a:txBody>
                  <a:tcPr/>
                </a:tc>
                <a:tc>
                  <a:txBody>
                    <a:bodyPr/>
                    <a:lstStyle/>
                    <a:p>
                      <a:r>
                        <a:rPr lang="en-US" sz="1800" b="0" i="0" kern="1200">
                          <a:solidFill>
                            <a:schemeClr val="dk1"/>
                          </a:solidFill>
                          <a:effectLst/>
                          <a:latin typeface="+mn-lt"/>
                          <a:ea typeface="+mn-ea"/>
                          <a:cs typeface="+mn-cs"/>
                        </a:rPr>
                        <a:t>Separates positive and negative subpatterns</a:t>
                      </a:r>
                      <a:endParaRPr lang="en-US"/>
                    </a:p>
                  </a:txBody>
                  <a:tcPr/>
                </a:tc>
                <a:extLst>
                  <a:ext uri="{0D108BD9-81ED-4DB2-BD59-A6C34878D82A}">
                    <a16:rowId xmlns:a16="http://schemas.microsoft.com/office/drawing/2014/main" val="3032595740"/>
                  </a:ext>
                </a:extLst>
              </a:tr>
            </a:tbl>
          </a:graphicData>
        </a:graphic>
      </p:graphicFrame>
      <p:sp>
        <p:nvSpPr>
          <p:cNvPr id="6" name="Speech Bubble: Rectangle 5">
            <a:extLst>
              <a:ext uri="{FF2B5EF4-FFF2-40B4-BE49-F238E27FC236}">
                <a16:creationId xmlns:a16="http://schemas.microsoft.com/office/drawing/2014/main" id="{C1D318D3-89A4-4108-AD0F-8F5D74C26008}"/>
              </a:ext>
            </a:extLst>
          </p:cNvPr>
          <p:cNvSpPr/>
          <p:nvPr/>
        </p:nvSpPr>
        <p:spPr>
          <a:xfrm>
            <a:off x="7780713" y="1562793"/>
            <a:ext cx="3374967" cy="1064029"/>
          </a:xfrm>
          <a:prstGeom prst="wedgeRectCallout">
            <a:avLst>
              <a:gd name="adj1" fmla="val -108025"/>
              <a:gd name="adj2" fmla="val 157813"/>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 and 0 denote the same thing; namely they both denote a digit (0 – 9). So, how do they differ?</a:t>
            </a:r>
          </a:p>
        </p:txBody>
      </p:sp>
    </p:spTree>
    <p:extLst>
      <p:ext uri="{BB962C8B-B14F-4D97-AF65-F5344CB8AC3E}">
        <p14:creationId xmlns:p14="http://schemas.microsoft.com/office/powerpoint/2010/main" val="313341433"/>
      </p:ext>
    </p:extLst>
  </p:cSld>
  <p:clrMapOvr>
    <a:masterClrMapping/>
  </p:clrMapOvr>
</p:sld>
</file>

<file path=ppt/slides/slide1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509689-778B-41AD-926E-AFF9C5516AC9}"/>
              </a:ext>
            </a:extLst>
          </p:cNvPr>
          <p:cNvSpPr>
            <a:spLocks noGrp="1"/>
          </p:cNvSpPr>
          <p:nvPr>
            <p:ph type="title"/>
          </p:nvPr>
        </p:nvSpPr>
        <p:spPr/>
        <p:txBody>
          <a:bodyPr/>
          <a:lstStyle/>
          <a:p>
            <a:r>
              <a:rPr lang="en-US"/>
              <a:t>No difference on parsing</a:t>
            </a:r>
          </a:p>
        </p:txBody>
      </p:sp>
      <p:sp>
        <p:nvSpPr>
          <p:cNvPr id="5" name="Rectangle 4">
            <a:extLst>
              <a:ext uri="{FF2B5EF4-FFF2-40B4-BE49-F238E27FC236}">
                <a16:creationId xmlns:a16="http://schemas.microsoft.com/office/drawing/2014/main" id="{64EA7BEB-2E9A-408B-B146-2996BAD2185A}"/>
              </a:ext>
            </a:extLst>
          </p:cNvPr>
          <p:cNvSpPr/>
          <p:nvPr/>
        </p:nvSpPr>
        <p:spPr>
          <a:xfrm>
            <a:off x="732824" y="2691164"/>
            <a:ext cx="10971490" cy="2462213"/>
          </a:xfrm>
          <a:prstGeom prst="rect">
            <a:avLst/>
          </a:prstGeom>
          <a:solidFill>
            <a:schemeClr val="bg1"/>
          </a:solidFill>
          <a:ln>
            <a:solidFill>
              <a:schemeClr val="tx1"/>
            </a:solidFill>
          </a:ln>
        </p:spPr>
        <p:txBody>
          <a:bodyPr wrap="square">
            <a:spAutoFit/>
          </a:bodyPr>
          <a:lstStyle/>
          <a:p>
            <a:r>
              <a:rPr lang="en-US" sz="1400">
                <a:solidFill>
                  <a:srgbClr val="003296"/>
                </a:solidFill>
                <a:highlight>
                  <a:srgbClr val="FFFFFF"/>
                </a:highlight>
              </a:rPr>
              <a:t>&lt;xs:element</a:t>
            </a:r>
            <a:r>
              <a:rPr lang="en-US" sz="1400">
                <a:solidFill>
                  <a:srgbClr val="F5844C"/>
                </a:solidFill>
                <a:highlight>
                  <a:srgbClr val="FFFFFF"/>
                </a:highlight>
              </a:rPr>
              <a:t> name</a:t>
            </a:r>
            <a:r>
              <a:rPr lang="en-US" sz="1400">
                <a:solidFill>
                  <a:srgbClr val="FF8040"/>
                </a:solidFill>
                <a:highlight>
                  <a:srgbClr val="FFFFFF"/>
                </a:highlight>
              </a:rPr>
              <a:t>=</a:t>
            </a:r>
            <a:r>
              <a:rPr lang="en-US" sz="1400">
                <a:solidFill>
                  <a:srgbClr val="993300"/>
                </a:solidFill>
                <a:highlight>
                  <a:srgbClr val="FFFFFF"/>
                </a:highlight>
              </a:rPr>
              <a:t>"input"</a:t>
            </a:r>
            <a:r>
              <a:rPr lang="en-US" sz="1400">
                <a:solidFill>
                  <a:srgbClr val="000096"/>
                </a:solidFill>
                <a:highlight>
                  <a:srgbClr val="FFFFFF"/>
                </a:highlight>
              </a:rPr>
              <a:t>&gt;</a:t>
            </a:r>
            <a:br>
              <a:rPr lang="en-US" sz="1400">
                <a:solidFill>
                  <a:srgbClr val="000000"/>
                </a:solidFill>
                <a:highlight>
                  <a:srgbClr val="FFFFFF"/>
                </a:highlight>
              </a:rPr>
            </a:br>
            <a:r>
              <a:rPr lang="en-US" sz="1400">
                <a:solidFill>
                  <a:srgbClr val="000000"/>
                </a:solidFill>
                <a:highlight>
                  <a:srgbClr val="FFFFFF"/>
                </a:highlight>
              </a:rPr>
              <a:t>    </a:t>
            </a:r>
            <a:r>
              <a:rPr lang="en-US" sz="1400">
                <a:solidFill>
                  <a:srgbClr val="003296"/>
                </a:solidFill>
                <a:highlight>
                  <a:srgbClr val="FFFFFF"/>
                </a:highlight>
              </a:rPr>
              <a:t>&lt;xs:complexType&gt;</a:t>
            </a:r>
            <a:br>
              <a:rPr lang="en-US" sz="1400">
                <a:solidFill>
                  <a:srgbClr val="000000"/>
                </a:solidFill>
                <a:highlight>
                  <a:srgbClr val="FFFFFF"/>
                </a:highlight>
              </a:rPr>
            </a:br>
            <a:r>
              <a:rPr lang="en-US" sz="1400">
                <a:solidFill>
                  <a:srgbClr val="000000"/>
                </a:solidFill>
                <a:highlight>
                  <a:srgbClr val="FFFFFF"/>
                </a:highlight>
              </a:rPr>
              <a:t>        </a:t>
            </a:r>
            <a:r>
              <a:rPr lang="en-US" sz="1400">
                <a:solidFill>
                  <a:srgbClr val="003296"/>
                </a:solidFill>
                <a:highlight>
                  <a:srgbClr val="FFFFFF"/>
                </a:highlight>
              </a:rPr>
              <a:t>&lt;xs:sequence</a:t>
            </a:r>
            <a:r>
              <a:rPr lang="en-US" sz="1400">
                <a:solidFill>
                  <a:srgbClr val="F5844C"/>
                </a:solidFill>
                <a:highlight>
                  <a:srgbClr val="FFFFFF"/>
                </a:highlight>
              </a:rPr>
              <a:t> dfdl:separator</a:t>
            </a:r>
            <a:r>
              <a:rPr lang="en-US" sz="1400">
                <a:solidFill>
                  <a:srgbClr val="FF8040"/>
                </a:solidFill>
                <a:highlight>
                  <a:srgbClr val="FFFFFF"/>
                </a:highlight>
              </a:rPr>
              <a:t>=</a:t>
            </a:r>
            <a:r>
              <a:rPr lang="en-US" sz="1400">
                <a:solidFill>
                  <a:srgbClr val="993300"/>
                </a:solidFill>
                <a:highlight>
                  <a:srgbClr val="FFFFFF"/>
                </a:highlight>
              </a:rPr>
              <a:t>"%NL;"</a:t>
            </a:r>
            <a:r>
              <a:rPr lang="en-US" sz="1400">
                <a:solidFill>
                  <a:srgbClr val="F5844C"/>
                </a:solidFill>
                <a:highlight>
                  <a:srgbClr val="FFFFFF"/>
                </a:highlight>
              </a:rPr>
              <a:t> dfdl:separatorPosition</a:t>
            </a:r>
            <a:r>
              <a:rPr lang="en-US" sz="1400">
                <a:solidFill>
                  <a:srgbClr val="FF8040"/>
                </a:solidFill>
                <a:highlight>
                  <a:srgbClr val="FFFFFF"/>
                </a:highlight>
              </a:rPr>
              <a:t>=</a:t>
            </a:r>
            <a:r>
              <a:rPr lang="en-US" sz="1400">
                <a:solidFill>
                  <a:srgbClr val="993300"/>
                </a:solidFill>
                <a:highlight>
                  <a:srgbClr val="FFFFFF"/>
                </a:highlight>
              </a:rPr>
              <a:t>"infix"</a:t>
            </a:r>
            <a:r>
              <a:rPr lang="en-US" sz="1400">
                <a:solidFill>
                  <a:srgbClr val="000096"/>
                </a:solidFill>
                <a:highlight>
                  <a:srgbClr val="FFFFFF"/>
                </a:highlight>
              </a:rPr>
              <a:t>&gt;</a:t>
            </a:r>
            <a:br>
              <a:rPr lang="en-US" sz="1400">
                <a:solidFill>
                  <a:srgbClr val="000000"/>
                </a:solidFill>
                <a:highlight>
                  <a:srgbClr val="FFFFFF"/>
                </a:highlight>
              </a:rPr>
            </a:br>
            <a:r>
              <a:rPr lang="en-US" sz="1400">
                <a:solidFill>
                  <a:srgbClr val="000000"/>
                </a:solidFill>
                <a:highlight>
                  <a:srgbClr val="FFFFFF"/>
                </a:highlight>
              </a:rPr>
              <a:t>            </a:t>
            </a:r>
            <a:r>
              <a:rPr lang="en-US" sz="1400">
                <a:solidFill>
                  <a:srgbClr val="003296"/>
                </a:solidFill>
                <a:highlight>
                  <a:srgbClr val="FFFFFF"/>
                </a:highlight>
              </a:rPr>
              <a:t>&lt;xs:element</a:t>
            </a:r>
            <a:r>
              <a:rPr lang="en-US" sz="1400">
                <a:solidFill>
                  <a:srgbClr val="F5844C"/>
                </a:solidFill>
                <a:highlight>
                  <a:srgbClr val="FFFFFF"/>
                </a:highlight>
              </a:rPr>
              <a:t> name</a:t>
            </a:r>
            <a:r>
              <a:rPr lang="en-US" sz="1400">
                <a:solidFill>
                  <a:srgbClr val="FF8040"/>
                </a:solidFill>
                <a:highlight>
                  <a:srgbClr val="FFFFFF"/>
                </a:highlight>
              </a:rPr>
              <a:t>=</a:t>
            </a:r>
            <a:r>
              <a:rPr lang="en-US" sz="1400">
                <a:solidFill>
                  <a:srgbClr val="993300"/>
                </a:solidFill>
                <a:highlight>
                  <a:srgbClr val="FFFFFF"/>
                </a:highlight>
              </a:rPr>
              <a:t>“MonthNumberic"</a:t>
            </a:r>
            <a:r>
              <a:rPr lang="en-US" sz="1400">
                <a:solidFill>
                  <a:srgbClr val="F5844C"/>
                </a:solidFill>
                <a:highlight>
                  <a:srgbClr val="FFFFFF"/>
                </a:highlight>
              </a:rPr>
              <a:t> type</a:t>
            </a:r>
            <a:r>
              <a:rPr lang="en-US" sz="1400">
                <a:solidFill>
                  <a:srgbClr val="FF8040"/>
                </a:solidFill>
                <a:highlight>
                  <a:srgbClr val="FFFFFF"/>
                </a:highlight>
              </a:rPr>
              <a:t>=</a:t>
            </a:r>
            <a:r>
              <a:rPr lang="en-US" sz="1400">
                <a:solidFill>
                  <a:srgbClr val="993300"/>
                </a:solidFill>
                <a:highlight>
                  <a:srgbClr val="FFFFFF"/>
                </a:highlight>
              </a:rPr>
              <a:t>"xs:unsignedInt"</a:t>
            </a:r>
            <a:r>
              <a:rPr lang="en-US" sz="1400">
                <a:solidFill>
                  <a:srgbClr val="F5844C"/>
                </a:solidFill>
                <a:highlight>
                  <a:srgbClr val="FFFFFF"/>
                </a:highlight>
              </a:rPr>
              <a:t> dfdl:length</a:t>
            </a:r>
            <a:r>
              <a:rPr lang="en-US" sz="1400">
                <a:solidFill>
                  <a:srgbClr val="FF8040"/>
                </a:solidFill>
                <a:highlight>
                  <a:srgbClr val="FFFFFF"/>
                </a:highlight>
              </a:rPr>
              <a:t>=</a:t>
            </a:r>
            <a:r>
              <a:rPr lang="en-US" sz="1400">
                <a:solidFill>
                  <a:srgbClr val="993300"/>
                </a:solidFill>
                <a:highlight>
                  <a:srgbClr val="FFFFFF"/>
                </a:highlight>
              </a:rPr>
              <a:t>“2"</a:t>
            </a:r>
            <a:r>
              <a:rPr lang="en-US" sz="1400">
                <a:solidFill>
                  <a:srgbClr val="F5844C"/>
                </a:solidFill>
                <a:highlight>
                  <a:srgbClr val="FFFFFF"/>
                </a:highlight>
              </a:rPr>
              <a:t> dfdl:lengthKind</a:t>
            </a:r>
            <a:r>
              <a:rPr lang="en-US" sz="1400">
                <a:solidFill>
                  <a:srgbClr val="FF8040"/>
                </a:solidFill>
                <a:highlight>
                  <a:srgbClr val="FFFFFF"/>
                </a:highlight>
              </a:rPr>
              <a:t>=</a:t>
            </a:r>
            <a:r>
              <a:rPr lang="en-US" sz="1400">
                <a:solidFill>
                  <a:srgbClr val="993300"/>
                </a:solidFill>
                <a:highlight>
                  <a:srgbClr val="FFFFFF"/>
                </a:highlight>
              </a:rPr>
              <a:t>"explicit"</a:t>
            </a:r>
            <a:r>
              <a:rPr lang="en-US" sz="1400">
                <a:solidFill>
                  <a:srgbClr val="F5844C"/>
                </a:solidFill>
                <a:highlight>
                  <a:srgbClr val="FFFFFF"/>
                </a:highlight>
              </a:rPr>
              <a:t> dfdl:textNumberCheckPolicy</a:t>
            </a:r>
            <a:r>
              <a:rPr lang="en-US" sz="1400">
                <a:solidFill>
                  <a:srgbClr val="FF8040"/>
                </a:solidFill>
                <a:highlight>
                  <a:srgbClr val="FFFFFF"/>
                </a:highlight>
              </a:rPr>
              <a:t>=</a:t>
            </a:r>
            <a:r>
              <a:rPr lang="en-US" sz="1400">
                <a:solidFill>
                  <a:srgbClr val="993300"/>
                </a:solidFill>
                <a:highlight>
                  <a:srgbClr val="FFFFFF"/>
                </a:highlight>
              </a:rPr>
              <a:t>"strict"</a:t>
            </a:r>
            <a:r>
              <a:rPr lang="en-US" sz="1400">
                <a:solidFill>
                  <a:srgbClr val="F5844C"/>
                </a:solidFill>
                <a:highlight>
                  <a:srgbClr val="FFFFFF"/>
                </a:highlight>
              </a:rPr>
              <a:t> </a:t>
            </a:r>
            <a:br>
              <a:rPr lang="en-US" sz="1400">
                <a:solidFill>
                  <a:srgbClr val="F5844C"/>
                </a:solidFill>
                <a:highlight>
                  <a:srgbClr val="FFFFFF"/>
                </a:highlight>
              </a:rPr>
            </a:br>
            <a:r>
              <a:rPr lang="en-US" sz="1400">
                <a:solidFill>
                  <a:srgbClr val="F5844C"/>
                </a:solidFill>
                <a:highlight>
                  <a:srgbClr val="FFFFFF"/>
                </a:highlight>
              </a:rPr>
              <a:t> 	</a:t>
            </a:r>
            <a:r>
              <a:rPr lang="en-US" sz="1400">
                <a:solidFill>
                  <a:srgbClr val="F5844C"/>
                </a:solidFill>
                <a:highlight>
                  <a:srgbClr val="FFFF00"/>
                </a:highlight>
              </a:rPr>
              <a:t>dfdl:textNumberPattern</a:t>
            </a:r>
            <a:r>
              <a:rPr lang="en-US" sz="1400">
                <a:solidFill>
                  <a:srgbClr val="FF8040"/>
                </a:solidFill>
                <a:highlight>
                  <a:srgbClr val="FFFF00"/>
                </a:highlight>
              </a:rPr>
              <a:t>=</a:t>
            </a:r>
            <a:r>
              <a:rPr lang="en-US" sz="1400">
                <a:solidFill>
                  <a:srgbClr val="993300"/>
                </a:solidFill>
                <a:highlight>
                  <a:srgbClr val="FFFF00"/>
                </a:highlight>
              </a:rPr>
              <a:t>"##"</a:t>
            </a:r>
            <a:r>
              <a:rPr lang="en-US" sz="1400">
                <a:solidFill>
                  <a:srgbClr val="F5844C"/>
                </a:solidFill>
                <a:highlight>
                  <a:srgbClr val="FFFF00"/>
                </a:highlight>
              </a:rPr>
              <a:t> </a:t>
            </a:r>
            <a:r>
              <a:rPr lang="en-US" sz="1400">
                <a:solidFill>
                  <a:srgbClr val="000096"/>
                </a:solidFill>
                <a:highlight>
                  <a:srgbClr val="FFFFFF"/>
                </a:highlight>
              </a:rPr>
              <a:t>/&gt;</a:t>
            </a:r>
            <a:br>
              <a:rPr lang="en-US" sz="1400">
                <a:solidFill>
                  <a:srgbClr val="000000"/>
                </a:solidFill>
                <a:highlight>
                  <a:srgbClr val="FFFFFF"/>
                </a:highlight>
              </a:rPr>
            </a:br>
            <a:r>
              <a:rPr lang="en-US" sz="1400">
                <a:solidFill>
                  <a:srgbClr val="000000"/>
                </a:solidFill>
                <a:highlight>
                  <a:srgbClr val="FFFFFF"/>
                </a:highlight>
              </a:rPr>
              <a:t>            </a:t>
            </a:r>
            <a:r>
              <a:rPr lang="en-US" sz="1400">
                <a:solidFill>
                  <a:srgbClr val="003296"/>
                </a:solidFill>
                <a:highlight>
                  <a:srgbClr val="FFFFFF"/>
                </a:highlight>
              </a:rPr>
              <a:t>&lt;xs:element</a:t>
            </a:r>
            <a:r>
              <a:rPr lang="en-US" sz="1400">
                <a:solidFill>
                  <a:srgbClr val="F5844C"/>
                </a:solidFill>
                <a:highlight>
                  <a:srgbClr val="FFFFFF"/>
                </a:highlight>
              </a:rPr>
              <a:t> name</a:t>
            </a:r>
            <a:r>
              <a:rPr lang="en-US" sz="1400">
                <a:solidFill>
                  <a:srgbClr val="FF8040"/>
                </a:solidFill>
                <a:highlight>
                  <a:srgbClr val="FFFFFF"/>
                </a:highlight>
              </a:rPr>
              <a:t>=</a:t>
            </a:r>
            <a:r>
              <a:rPr lang="en-US" sz="1400">
                <a:solidFill>
                  <a:srgbClr val="993300"/>
                </a:solidFill>
                <a:highlight>
                  <a:srgbClr val="FFFFFF"/>
                </a:highlight>
              </a:rPr>
              <a:t>“MonthNumeric"</a:t>
            </a:r>
            <a:r>
              <a:rPr lang="en-US" sz="1400">
                <a:solidFill>
                  <a:srgbClr val="F5844C"/>
                </a:solidFill>
                <a:highlight>
                  <a:srgbClr val="FFFFFF"/>
                </a:highlight>
              </a:rPr>
              <a:t> type</a:t>
            </a:r>
            <a:r>
              <a:rPr lang="en-US" sz="1400">
                <a:solidFill>
                  <a:srgbClr val="FF8040"/>
                </a:solidFill>
                <a:highlight>
                  <a:srgbClr val="FFFFFF"/>
                </a:highlight>
              </a:rPr>
              <a:t>=</a:t>
            </a:r>
            <a:r>
              <a:rPr lang="en-US" sz="1400">
                <a:solidFill>
                  <a:srgbClr val="993300"/>
                </a:solidFill>
                <a:highlight>
                  <a:srgbClr val="FFFFFF"/>
                </a:highlight>
              </a:rPr>
              <a:t>"xs:unsignedInt"</a:t>
            </a:r>
            <a:r>
              <a:rPr lang="en-US" sz="1400">
                <a:solidFill>
                  <a:srgbClr val="F5844C"/>
                </a:solidFill>
                <a:highlight>
                  <a:srgbClr val="FFFFFF"/>
                </a:highlight>
              </a:rPr>
              <a:t> dfdl:length</a:t>
            </a:r>
            <a:r>
              <a:rPr lang="en-US" sz="1400">
                <a:solidFill>
                  <a:srgbClr val="FF8040"/>
                </a:solidFill>
                <a:highlight>
                  <a:srgbClr val="FFFFFF"/>
                </a:highlight>
              </a:rPr>
              <a:t>=</a:t>
            </a:r>
            <a:r>
              <a:rPr lang="en-US" sz="1400">
                <a:solidFill>
                  <a:srgbClr val="993300"/>
                </a:solidFill>
                <a:highlight>
                  <a:srgbClr val="FFFFFF"/>
                </a:highlight>
              </a:rPr>
              <a:t>“2"</a:t>
            </a:r>
            <a:r>
              <a:rPr lang="en-US" sz="1400">
                <a:solidFill>
                  <a:srgbClr val="F5844C"/>
                </a:solidFill>
                <a:highlight>
                  <a:srgbClr val="FFFFFF"/>
                </a:highlight>
              </a:rPr>
              <a:t> dfdl:lengthKind</a:t>
            </a:r>
            <a:r>
              <a:rPr lang="en-US" sz="1400">
                <a:solidFill>
                  <a:srgbClr val="FF8040"/>
                </a:solidFill>
                <a:highlight>
                  <a:srgbClr val="FFFFFF"/>
                </a:highlight>
              </a:rPr>
              <a:t>=</a:t>
            </a:r>
            <a:r>
              <a:rPr lang="en-US" sz="1400">
                <a:solidFill>
                  <a:srgbClr val="993300"/>
                </a:solidFill>
                <a:highlight>
                  <a:srgbClr val="FFFFFF"/>
                </a:highlight>
              </a:rPr>
              <a:t>"explicit"</a:t>
            </a:r>
            <a:r>
              <a:rPr lang="en-US" sz="1400">
                <a:solidFill>
                  <a:srgbClr val="F5844C"/>
                </a:solidFill>
                <a:highlight>
                  <a:srgbClr val="FFFFFF"/>
                </a:highlight>
              </a:rPr>
              <a:t> dfdl:textNumberCheckPolicy</a:t>
            </a:r>
            <a:r>
              <a:rPr lang="en-US" sz="1400">
                <a:solidFill>
                  <a:srgbClr val="FF8040"/>
                </a:solidFill>
                <a:highlight>
                  <a:srgbClr val="FFFFFF"/>
                </a:highlight>
              </a:rPr>
              <a:t>=</a:t>
            </a:r>
            <a:r>
              <a:rPr lang="en-US" sz="1400">
                <a:solidFill>
                  <a:srgbClr val="993300"/>
                </a:solidFill>
                <a:highlight>
                  <a:srgbClr val="FFFFFF"/>
                </a:highlight>
              </a:rPr>
              <a:t>"strict"</a:t>
            </a:r>
            <a:r>
              <a:rPr lang="en-US" sz="1400">
                <a:solidFill>
                  <a:srgbClr val="F5844C"/>
                </a:solidFill>
                <a:highlight>
                  <a:srgbClr val="FFFFFF"/>
                </a:highlight>
              </a:rPr>
              <a:t> </a:t>
            </a:r>
            <a:br>
              <a:rPr lang="en-US" sz="1400">
                <a:solidFill>
                  <a:srgbClr val="F5844C"/>
                </a:solidFill>
                <a:highlight>
                  <a:srgbClr val="FFFFFF"/>
                </a:highlight>
              </a:rPr>
            </a:br>
            <a:r>
              <a:rPr lang="en-US" sz="1400">
                <a:solidFill>
                  <a:srgbClr val="F5844C"/>
                </a:solidFill>
                <a:highlight>
                  <a:srgbClr val="FFFFFF"/>
                </a:highlight>
              </a:rPr>
              <a:t>	</a:t>
            </a:r>
            <a:r>
              <a:rPr lang="en-US" sz="1400">
                <a:solidFill>
                  <a:srgbClr val="F5844C"/>
                </a:solidFill>
                <a:highlight>
                  <a:srgbClr val="FFFF00"/>
                </a:highlight>
              </a:rPr>
              <a:t>dfdl:textNumberPattern</a:t>
            </a:r>
            <a:r>
              <a:rPr lang="en-US" sz="1400">
                <a:solidFill>
                  <a:srgbClr val="FF8040"/>
                </a:solidFill>
                <a:highlight>
                  <a:srgbClr val="FFFF00"/>
                </a:highlight>
              </a:rPr>
              <a:t>=</a:t>
            </a:r>
            <a:r>
              <a:rPr lang="en-US" sz="1400">
                <a:solidFill>
                  <a:srgbClr val="993300"/>
                </a:solidFill>
                <a:highlight>
                  <a:srgbClr val="FFFF00"/>
                </a:highlight>
              </a:rPr>
              <a:t>"00"</a:t>
            </a:r>
            <a:r>
              <a:rPr lang="en-US" sz="1400">
                <a:solidFill>
                  <a:srgbClr val="F5844C"/>
                </a:solidFill>
                <a:highlight>
                  <a:srgbClr val="FFFF00"/>
                </a:highlight>
              </a:rPr>
              <a:t> </a:t>
            </a:r>
            <a:r>
              <a:rPr lang="en-US" sz="1400">
                <a:solidFill>
                  <a:srgbClr val="000096"/>
                </a:solidFill>
                <a:highlight>
                  <a:srgbClr val="FFFFFF"/>
                </a:highlight>
              </a:rPr>
              <a:t>/&gt;</a:t>
            </a:r>
            <a:br>
              <a:rPr lang="en-US" sz="1400">
                <a:solidFill>
                  <a:srgbClr val="000000"/>
                </a:solidFill>
                <a:highlight>
                  <a:srgbClr val="FFFFFF"/>
                </a:highlight>
              </a:rPr>
            </a:br>
            <a:r>
              <a:rPr lang="en-US" sz="1400">
                <a:solidFill>
                  <a:srgbClr val="000000"/>
                </a:solidFill>
                <a:highlight>
                  <a:srgbClr val="FFFFFF"/>
                </a:highlight>
              </a:rPr>
              <a:t>            </a:t>
            </a:r>
            <a:r>
              <a:rPr lang="en-US" sz="1400">
                <a:solidFill>
                  <a:srgbClr val="003296"/>
                </a:solidFill>
                <a:highlight>
                  <a:srgbClr val="FFFFFF"/>
                </a:highlight>
              </a:rPr>
              <a:t>&lt;xs:element</a:t>
            </a:r>
            <a:r>
              <a:rPr lang="en-US" sz="1400">
                <a:solidFill>
                  <a:srgbClr val="F5844C"/>
                </a:solidFill>
                <a:highlight>
                  <a:srgbClr val="FFFFFF"/>
                </a:highlight>
              </a:rPr>
              <a:t> name</a:t>
            </a:r>
            <a:r>
              <a:rPr lang="en-US" sz="1400">
                <a:solidFill>
                  <a:srgbClr val="FF8040"/>
                </a:solidFill>
                <a:highlight>
                  <a:srgbClr val="FFFFFF"/>
                </a:highlight>
              </a:rPr>
              <a:t>=</a:t>
            </a:r>
            <a:r>
              <a:rPr lang="en-US" sz="1400">
                <a:solidFill>
                  <a:srgbClr val="993300"/>
                </a:solidFill>
                <a:highlight>
                  <a:srgbClr val="FFFFFF"/>
                </a:highlight>
              </a:rPr>
              <a:t>"MonthNumeric"</a:t>
            </a:r>
            <a:r>
              <a:rPr lang="en-US" sz="1400">
                <a:solidFill>
                  <a:srgbClr val="F5844C"/>
                </a:solidFill>
                <a:highlight>
                  <a:srgbClr val="FFFFFF"/>
                </a:highlight>
              </a:rPr>
              <a:t> type</a:t>
            </a:r>
            <a:r>
              <a:rPr lang="en-US" sz="1400">
                <a:solidFill>
                  <a:srgbClr val="FF8040"/>
                </a:solidFill>
                <a:highlight>
                  <a:srgbClr val="FFFFFF"/>
                </a:highlight>
              </a:rPr>
              <a:t>=</a:t>
            </a:r>
            <a:r>
              <a:rPr lang="en-US" sz="1400">
                <a:solidFill>
                  <a:srgbClr val="993300"/>
                </a:solidFill>
                <a:highlight>
                  <a:srgbClr val="FFFFFF"/>
                </a:highlight>
              </a:rPr>
              <a:t>"xs:unsignedInt"</a:t>
            </a:r>
            <a:r>
              <a:rPr lang="en-US" sz="1400">
                <a:solidFill>
                  <a:srgbClr val="F5844C"/>
                </a:solidFill>
                <a:highlight>
                  <a:srgbClr val="FFFFFF"/>
                </a:highlight>
              </a:rPr>
              <a:t> dfdl:length</a:t>
            </a:r>
            <a:r>
              <a:rPr lang="en-US" sz="1400">
                <a:solidFill>
                  <a:srgbClr val="FF8040"/>
                </a:solidFill>
                <a:highlight>
                  <a:srgbClr val="FFFFFF"/>
                </a:highlight>
              </a:rPr>
              <a:t>=</a:t>
            </a:r>
            <a:r>
              <a:rPr lang="en-US" sz="1400">
                <a:solidFill>
                  <a:srgbClr val="993300"/>
                </a:solidFill>
                <a:highlight>
                  <a:srgbClr val="FFFFFF"/>
                </a:highlight>
              </a:rPr>
              <a:t>"2"</a:t>
            </a:r>
            <a:r>
              <a:rPr lang="en-US" sz="1400">
                <a:solidFill>
                  <a:srgbClr val="F5844C"/>
                </a:solidFill>
                <a:highlight>
                  <a:srgbClr val="FFFFFF"/>
                </a:highlight>
              </a:rPr>
              <a:t> dfdl:lengthKind</a:t>
            </a:r>
            <a:r>
              <a:rPr lang="en-US" sz="1400">
                <a:solidFill>
                  <a:srgbClr val="FF8040"/>
                </a:solidFill>
                <a:highlight>
                  <a:srgbClr val="FFFFFF"/>
                </a:highlight>
              </a:rPr>
              <a:t>=</a:t>
            </a:r>
            <a:r>
              <a:rPr lang="en-US" sz="1400">
                <a:solidFill>
                  <a:srgbClr val="993300"/>
                </a:solidFill>
                <a:highlight>
                  <a:srgbClr val="FFFFFF"/>
                </a:highlight>
              </a:rPr>
              <a:t>"explicit"</a:t>
            </a:r>
            <a:r>
              <a:rPr lang="en-US" sz="1400">
                <a:solidFill>
                  <a:srgbClr val="F5844C"/>
                </a:solidFill>
                <a:highlight>
                  <a:srgbClr val="FFFFFF"/>
                </a:highlight>
              </a:rPr>
              <a:t> </a:t>
            </a:r>
            <a:r>
              <a:rPr lang="en-US" sz="1400">
                <a:solidFill>
                  <a:srgbClr val="000096"/>
                </a:solidFill>
                <a:highlight>
                  <a:srgbClr val="FFFFFF"/>
                </a:highlight>
              </a:rPr>
              <a:t>/&gt;</a:t>
            </a:r>
            <a:br>
              <a:rPr lang="en-US" sz="1400">
                <a:solidFill>
                  <a:srgbClr val="000000"/>
                </a:solidFill>
                <a:highlight>
                  <a:srgbClr val="FFFFFF"/>
                </a:highlight>
              </a:rPr>
            </a:br>
            <a:r>
              <a:rPr lang="en-US" sz="1400">
                <a:solidFill>
                  <a:srgbClr val="000000"/>
                </a:solidFill>
                <a:highlight>
                  <a:srgbClr val="FFFFFF"/>
                </a:highlight>
              </a:rPr>
              <a:t>        </a:t>
            </a:r>
            <a:r>
              <a:rPr lang="en-US" sz="1400">
                <a:solidFill>
                  <a:srgbClr val="003296"/>
                </a:solidFill>
                <a:highlight>
                  <a:srgbClr val="FFFFFF"/>
                </a:highlight>
              </a:rPr>
              <a:t>&lt;/xs:sequence&gt;</a:t>
            </a:r>
            <a:br>
              <a:rPr lang="en-US" sz="1400">
                <a:solidFill>
                  <a:srgbClr val="000000"/>
                </a:solidFill>
                <a:highlight>
                  <a:srgbClr val="FFFFFF"/>
                </a:highlight>
              </a:rPr>
            </a:br>
            <a:r>
              <a:rPr lang="en-US" sz="1400">
                <a:solidFill>
                  <a:srgbClr val="000000"/>
                </a:solidFill>
                <a:highlight>
                  <a:srgbClr val="FFFFFF"/>
                </a:highlight>
              </a:rPr>
              <a:t>    </a:t>
            </a:r>
            <a:r>
              <a:rPr lang="en-US" sz="1400">
                <a:solidFill>
                  <a:srgbClr val="003296"/>
                </a:solidFill>
                <a:highlight>
                  <a:srgbClr val="FFFFFF"/>
                </a:highlight>
              </a:rPr>
              <a:t>&lt;/xs:complexType&gt;</a:t>
            </a:r>
            <a:br>
              <a:rPr lang="en-US" sz="1400">
                <a:solidFill>
                  <a:srgbClr val="000000"/>
                </a:solidFill>
                <a:highlight>
                  <a:srgbClr val="FFFFFF"/>
                </a:highlight>
              </a:rPr>
            </a:br>
            <a:r>
              <a:rPr lang="en-US" sz="1400">
                <a:solidFill>
                  <a:srgbClr val="003296"/>
                </a:solidFill>
                <a:highlight>
                  <a:srgbClr val="FFFFFF"/>
                </a:highlight>
              </a:rPr>
              <a:t>&lt;/xs:element&gt;</a:t>
            </a:r>
          </a:p>
        </p:txBody>
      </p:sp>
      <p:sp>
        <p:nvSpPr>
          <p:cNvPr id="6" name="Rectangle 5">
            <a:extLst>
              <a:ext uri="{FF2B5EF4-FFF2-40B4-BE49-F238E27FC236}">
                <a16:creationId xmlns:a16="http://schemas.microsoft.com/office/drawing/2014/main" id="{2E25F440-66C1-43EA-8A89-886360C06F1F}"/>
              </a:ext>
            </a:extLst>
          </p:cNvPr>
          <p:cNvSpPr/>
          <p:nvPr/>
        </p:nvSpPr>
        <p:spPr>
          <a:xfrm>
            <a:off x="5170516" y="1423022"/>
            <a:ext cx="925484" cy="923330"/>
          </a:xfrm>
          <a:prstGeom prst="rect">
            <a:avLst/>
          </a:prstGeom>
          <a:ln>
            <a:solidFill>
              <a:schemeClr val="tx1"/>
            </a:solidFill>
          </a:ln>
        </p:spPr>
        <p:txBody>
          <a:bodyPr wrap="square">
            <a:spAutoFit/>
          </a:bodyPr>
          <a:lstStyle/>
          <a:p>
            <a:r>
              <a:rPr lang="en-US">
                <a:solidFill>
                  <a:srgbClr val="000000"/>
                </a:solidFill>
                <a:highlight>
                  <a:srgbClr val="FFFFFF"/>
                </a:highlight>
              </a:rPr>
              <a:t>05</a:t>
            </a:r>
          </a:p>
          <a:p>
            <a:r>
              <a:rPr lang="en-US">
                <a:solidFill>
                  <a:srgbClr val="000000"/>
                </a:solidFill>
                <a:highlight>
                  <a:srgbClr val="FFFFFF"/>
                </a:highlight>
              </a:rPr>
              <a:t>05</a:t>
            </a:r>
          </a:p>
          <a:p>
            <a:r>
              <a:rPr lang="en-US">
                <a:solidFill>
                  <a:srgbClr val="000000"/>
                </a:solidFill>
                <a:highlight>
                  <a:srgbClr val="FFFFFF"/>
                </a:highlight>
              </a:rPr>
              <a:t>05</a:t>
            </a:r>
          </a:p>
        </p:txBody>
      </p:sp>
      <p:sp>
        <p:nvSpPr>
          <p:cNvPr id="7" name="TextBox 6">
            <a:extLst>
              <a:ext uri="{FF2B5EF4-FFF2-40B4-BE49-F238E27FC236}">
                <a16:creationId xmlns:a16="http://schemas.microsoft.com/office/drawing/2014/main" id="{002FC95B-E969-445D-97BE-EBE809A83162}"/>
              </a:ext>
            </a:extLst>
          </p:cNvPr>
          <p:cNvSpPr txBox="1"/>
          <p:nvPr/>
        </p:nvSpPr>
        <p:spPr>
          <a:xfrm>
            <a:off x="5293261" y="1053690"/>
            <a:ext cx="679994" cy="369332"/>
          </a:xfrm>
          <a:prstGeom prst="rect">
            <a:avLst/>
          </a:prstGeom>
          <a:solidFill>
            <a:schemeClr val="bg1"/>
          </a:solidFill>
        </p:spPr>
        <p:txBody>
          <a:bodyPr wrap="none" rtlCol="0">
            <a:spAutoFit/>
          </a:bodyPr>
          <a:lstStyle/>
          <a:p>
            <a:r>
              <a:rPr lang="en-US"/>
              <a:t>input</a:t>
            </a:r>
          </a:p>
        </p:txBody>
      </p:sp>
      <p:cxnSp>
        <p:nvCxnSpPr>
          <p:cNvPr id="8" name="Straight Arrow Connector 7">
            <a:extLst>
              <a:ext uri="{FF2B5EF4-FFF2-40B4-BE49-F238E27FC236}">
                <a16:creationId xmlns:a16="http://schemas.microsoft.com/office/drawing/2014/main" id="{54F2F05B-0DE0-497A-BA9D-F45A17F252BC}"/>
              </a:ext>
            </a:extLst>
          </p:cNvPr>
          <p:cNvCxnSpPr>
            <a:cxnSpLocks/>
            <a:stCxn id="6" idx="2"/>
          </p:cNvCxnSpPr>
          <p:nvPr/>
        </p:nvCxnSpPr>
        <p:spPr>
          <a:xfrm>
            <a:off x="5633258" y="2346352"/>
            <a:ext cx="0" cy="328185"/>
          </a:xfrm>
          <a:prstGeom prst="straightConnector1">
            <a:avLst/>
          </a:prstGeom>
          <a:ln w="571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9" name="Straight Arrow Connector 8">
            <a:extLst>
              <a:ext uri="{FF2B5EF4-FFF2-40B4-BE49-F238E27FC236}">
                <a16:creationId xmlns:a16="http://schemas.microsoft.com/office/drawing/2014/main" id="{864C0412-BD9D-48EA-AF67-65768D014A05}"/>
              </a:ext>
            </a:extLst>
          </p:cNvPr>
          <p:cNvCxnSpPr>
            <a:cxnSpLocks/>
          </p:cNvCxnSpPr>
          <p:nvPr/>
        </p:nvCxnSpPr>
        <p:spPr>
          <a:xfrm>
            <a:off x="5633258" y="4755058"/>
            <a:ext cx="0" cy="582857"/>
          </a:xfrm>
          <a:prstGeom prst="straightConnector1">
            <a:avLst/>
          </a:prstGeom>
          <a:ln w="571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0" name="Rectangle 9">
            <a:extLst>
              <a:ext uri="{FF2B5EF4-FFF2-40B4-BE49-F238E27FC236}">
                <a16:creationId xmlns:a16="http://schemas.microsoft.com/office/drawing/2014/main" id="{1FCDDD78-6292-4480-8654-8C2377C98779}"/>
              </a:ext>
            </a:extLst>
          </p:cNvPr>
          <p:cNvSpPr/>
          <p:nvPr/>
        </p:nvSpPr>
        <p:spPr>
          <a:xfrm>
            <a:off x="4154922" y="5337426"/>
            <a:ext cx="4027553" cy="1477328"/>
          </a:xfrm>
          <a:prstGeom prst="rect">
            <a:avLst/>
          </a:prstGeom>
          <a:ln>
            <a:solidFill>
              <a:schemeClr val="tx1"/>
            </a:solidFill>
          </a:ln>
        </p:spPr>
        <p:txBody>
          <a:bodyPr wrap="square">
            <a:spAutoFit/>
          </a:bodyPr>
          <a:lstStyle/>
          <a:p>
            <a:r>
              <a:rPr lang="en-US">
                <a:solidFill>
                  <a:srgbClr val="000096"/>
                </a:solidFill>
                <a:highlight>
                  <a:srgbClr val="FFFFFF"/>
                </a:highlight>
              </a:rPr>
              <a:t>&lt;input&gt;</a:t>
            </a:r>
            <a:br>
              <a:rPr lang="en-US">
                <a:solidFill>
                  <a:srgbClr val="000000"/>
                </a:solidFill>
                <a:highlight>
                  <a:srgbClr val="FFFFFF"/>
                </a:highlight>
              </a:rPr>
            </a:br>
            <a:r>
              <a:rPr lang="en-US">
                <a:solidFill>
                  <a:srgbClr val="000000"/>
                </a:solidFill>
                <a:highlight>
                  <a:srgbClr val="FFFFFF"/>
                </a:highlight>
              </a:rPr>
              <a:t>  </a:t>
            </a:r>
            <a:r>
              <a:rPr lang="en-US">
                <a:solidFill>
                  <a:srgbClr val="000096"/>
                </a:solidFill>
                <a:highlight>
                  <a:srgbClr val="FFFFFF"/>
                </a:highlight>
              </a:rPr>
              <a:t>&lt;MonthNumeric&gt;</a:t>
            </a:r>
            <a:r>
              <a:rPr lang="en-US">
                <a:solidFill>
                  <a:srgbClr val="000000"/>
                </a:solidFill>
                <a:highlight>
                  <a:srgbClr val="FFFFFF"/>
                </a:highlight>
              </a:rPr>
              <a:t>5</a:t>
            </a:r>
            <a:r>
              <a:rPr lang="en-US">
                <a:solidFill>
                  <a:srgbClr val="000096"/>
                </a:solidFill>
                <a:highlight>
                  <a:srgbClr val="FFFFFF"/>
                </a:highlight>
              </a:rPr>
              <a:t>&lt;/MonthNumeric&gt;</a:t>
            </a:r>
            <a:br>
              <a:rPr lang="en-US">
                <a:solidFill>
                  <a:srgbClr val="000000"/>
                </a:solidFill>
                <a:highlight>
                  <a:srgbClr val="FFFFFF"/>
                </a:highlight>
              </a:rPr>
            </a:br>
            <a:r>
              <a:rPr lang="en-US">
                <a:solidFill>
                  <a:srgbClr val="000000"/>
                </a:solidFill>
                <a:highlight>
                  <a:srgbClr val="FFFFFF"/>
                </a:highlight>
              </a:rPr>
              <a:t>  </a:t>
            </a:r>
            <a:r>
              <a:rPr lang="en-US">
                <a:solidFill>
                  <a:srgbClr val="000096"/>
                </a:solidFill>
                <a:highlight>
                  <a:srgbClr val="FFFFFF"/>
                </a:highlight>
              </a:rPr>
              <a:t>&lt;MonthNumeric&gt;</a:t>
            </a:r>
            <a:r>
              <a:rPr lang="en-US">
                <a:solidFill>
                  <a:srgbClr val="000000"/>
                </a:solidFill>
                <a:highlight>
                  <a:srgbClr val="FFFFFF"/>
                </a:highlight>
              </a:rPr>
              <a:t>5</a:t>
            </a:r>
            <a:r>
              <a:rPr lang="en-US">
                <a:solidFill>
                  <a:srgbClr val="000096"/>
                </a:solidFill>
                <a:highlight>
                  <a:srgbClr val="FFFFFF"/>
                </a:highlight>
              </a:rPr>
              <a:t>&lt;/MonthNumeric&gt;</a:t>
            </a:r>
            <a:br>
              <a:rPr lang="en-US">
                <a:solidFill>
                  <a:srgbClr val="000000"/>
                </a:solidFill>
                <a:highlight>
                  <a:srgbClr val="FFFFFF"/>
                </a:highlight>
              </a:rPr>
            </a:br>
            <a:r>
              <a:rPr lang="en-US">
                <a:solidFill>
                  <a:srgbClr val="000000"/>
                </a:solidFill>
                <a:highlight>
                  <a:srgbClr val="FFFFFF"/>
                </a:highlight>
              </a:rPr>
              <a:t>  </a:t>
            </a:r>
            <a:r>
              <a:rPr lang="en-US">
                <a:solidFill>
                  <a:srgbClr val="000096"/>
                </a:solidFill>
                <a:highlight>
                  <a:srgbClr val="FFFFFF"/>
                </a:highlight>
              </a:rPr>
              <a:t>&lt;MonthNumeric&gt;</a:t>
            </a:r>
            <a:r>
              <a:rPr lang="en-US">
                <a:solidFill>
                  <a:srgbClr val="000000"/>
                </a:solidFill>
                <a:highlight>
                  <a:srgbClr val="FFFFFF"/>
                </a:highlight>
              </a:rPr>
              <a:t>5</a:t>
            </a:r>
            <a:r>
              <a:rPr lang="en-US">
                <a:solidFill>
                  <a:srgbClr val="000096"/>
                </a:solidFill>
                <a:highlight>
                  <a:srgbClr val="FFFFFF"/>
                </a:highlight>
              </a:rPr>
              <a:t>&lt;/MonthNumeric&gt;</a:t>
            </a:r>
            <a:br>
              <a:rPr lang="en-US">
                <a:solidFill>
                  <a:srgbClr val="000000"/>
                </a:solidFill>
                <a:highlight>
                  <a:srgbClr val="FFFFFF"/>
                </a:highlight>
              </a:rPr>
            </a:br>
            <a:r>
              <a:rPr lang="en-US">
                <a:solidFill>
                  <a:srgbClr val="000096"/>
                </a:solidFill>
                <a:highlight>
                  <a:srgbClr val="FFFFFF"/>
                </a:highlight>
              </a:rPr>
              <a:t>&lt;/input&gt;</a:t>
            </a:r>
          </a:p>
        </p:txBody>
      </p:sp>
      <p:sp>
        <p:nvSpPr>
          <p:cNvPr id="13" name="TextBox 12">
            <a:extLst>
              <a:ext uri="{FF2B5EF4-FFF2-40B4-BE49-F238E27FC236}">
                <a16:creationId xmlns:a16="http://schemas.microsoft.com/office/drawing/2014/main" id="{A37B4B06-EC0D-4315-825F-A1F37E330E66}"/>
              </a:ext>
            </a:extLst>
          </p:cNvPr>
          <p:cNvSpPr txBox="1"/>
          <p:nvPr/>
        </p:nvSpPr>
        <p:spPr>
          <a:xfrm>
            <a:off x="8728364" y="5751133"/>
            <a:ext cx="2346348" cy="369332"/>
          </a:xfrm>
          <a:prstGeom prst="rect">
            <a:avLst/>
          </a:prstGeom>
          <a:solidFill>
            <a:srgbClr val="FFFF00"/>
          </a:solidFill>
        </p:spPr>
        <p:txBody>
          <a:bodyPr wrap="none" rtlCol="0">
            <a:spAutoFit/>
          </a:bodyPr>
          <a:lstStyle/>
          <a:p>
            <a:r>
              <a:rPr lang="en-US"/>
              <a:t>Leading zeros removed</a:t>
            </a:r>
          </a:p>
        </p:txBody>
      </p:sp>
    </p:spTree>
    <p:extLst>
      <p:ext uri="{BB962C8B-B14F-4D97-AF65-F5344CB8AC3E}">
        <p14:creationId xmlns:p14="http://schemas.microsoft.com/office/powerpoint/2010/main" val="206359071"/>
      </p:ext>
    </p:extLst>
  </p:cSld>
  <p:clrMapOvr>
    <a:masterClrMapping/>
  </p:clrMapOvr>
</p:sld>
</file>

<file path=ppt/slides/slide1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509689-778B-41AD-926E-AFF9C5516AC9}"/>
              </a:ext>
            </a:extLst>
          </p:cNvPr>
          <p:cNvSpPr>
            <a:spLocks noGrp="1"/>
          </p:cNvSpPr>
          <p:nvPr>
            <p:ph type="title"/>
          </p:nvPr>
        </p:nvSpPr>
        <p:spPr/>
        <p:txBody>
          <a:bodyPr/>
          <a:lstStyle/>
          <a:p>
            <a:r>
              <a:rPr lang="en-US"/>
              <a:t>Big difference on unparsing</a:t>
            </a:r>
          </a:p>
        </p:txBody>
      </p:sp>
      <p:sp>
        <p:nvSpPr>
          <p:cNvPr id="5" name="Rectangle 4">
            <a:extLst>
              <a:ext uri="{FF2B5EF4-FFF2-40B4-BE49-F238E27FC236}">
                <a16:creationId xmlns:a16="http://schemas.microsoft.com/office/drawing/2014/main" id="{64EA7BEB-2E9A-408B-B146-2996BAD2185A}"/>
              </a:ext>
            </a:extLst>
          </p:cNvPr>
          <p:cNvSpPr/>
          <p:nvPr/>
        </p:nvSpPr>
        <p:spPr>
          <a:xfrm>
            <a:off x="732824" y="3189924"/>
            <a:ext cx="10971490" cy="2462213"/>
          </a:xfrm>
          <a:prstGeom prst="rect">
            <a:avLst/>
          </a:prstGeom>
          <a:solidFill>
            <a:schemeClr val="bg1"/>
          </a:solidFill>
          <a:ln>
            <a:solidFill>
              <a:schemeClr val="tx1"/>
            </a:solidFill>
          </a:ln>
        </p:spPr>
        <p:txBody>
          <a:bodyPr wrap="square">
            <a:spAutoFit/>
          </a:bodyPr>
          <a:lstStyle/>
          <a:p>
            <a:r>
              <a:rPr lang="en-US" sz="1400">
                <a:solidFill>
                  <a:srgbClr val="003296"/>
                </a:solidFill>
                <a:highlight>
                  <a:srgbClr val="FFFFFF"/>
                </a:highlight>
              </a:rPr>
              <a:t>&lt;xs:element</a:t>
            </a:r>
            <a:r>
              <a:rPr lang="en-US" sz="1400">
                <a:solidFill>
                  <a:srgbClr val="F5844C"/>
                </a:solidFill>
                <a:highlight>
                  <a:srgbClr val="FFFFFF"/>
                </a:highlight>
              </a:rPr>
              <a:t> name</a:t>
            </a:r>
            <a:r>
              <a:rPr lang="en-US" sz="1400">
                <a:solidFill>
                  <a:srgbClr val="FF8040"/>
                </a:solidFill>
                <a:highlight>
                  <a:srgbClr val="FFFFFF"/>
                </a:highlight>
              </a:rPr>
              <a:t>=</a:t>
            </a:r>
            <a:r>
              <a:rPr lang="en-US" sz="1400">
                <a:solidFill>
                  <a:srgbClr val="993300"/>
                </a:solidFill>
                <a:highlight>
                  <a:srgbClr val="FFFFFF"/>
                </a:highlight>
              </a:rPr>
              <a:t>"input"</a:t>
            </a:r>
            <a:r>
              <a:rPr lang="en-US" sz="1400">
                <a:solidFill>
                  <a:srgbClr val="000096"/>
                </a:solidFill>
                <a:highlight>
                  <a:srgbClr val="FFFFFF"/>
                </a:highlight>
              </a:rPr>
              <a:t>&gt;</a:t>
            </a:r>
            <a:br>
              <a:rPr lang="en-US" sz="1400">
                <a:solidFill>
                  <a:srgbClr val="000000"/>
                </a:solidFill>
                <a:highlight>
                  <a:srgbClr val="FFFFFF"/>
                </a:highlight>
              </a:rPr>
            </a:br>
            <a:r>
              <a:rPr lang="en-US" sz="1400">
                <a:solidFill>
                  <a:srgbClr val="000000"/>
                </a:solidFill>
                <a:highlight>
                  <a:srgbClr val="FFFFFF"/>
                </a:highlight>
              </a:rPr>
              <a:t>    </a:t>
            </a:r>
            <a:r>
              <a:rPr lang="en-US" sz="1400">
                <a:solidFill>
                  <a:srgbClr val="003296"/>
                </a:solidFill>
                <a:highlight>
                  <a:srgbClr val="FFFFFF"/>
                </a:highlight>
              </a:rPr>
              <a:t>&lt;xs:complexType&gt;</a:t>
            </a:r>
            <a:br>
              <a:rPr lang="en-US" sz="1400">
                <a:solidFill>
                  <a:srgbClr val="000000"/>
                </a:solidFill>
                <a:highlight>
                  <a:srgbClr val="FFFFFF"/>
                </a:highlight>
              </a:rPr>
            </a:br>
            <a:r>
              <a:rPr lang="en-US" sz="1400">
                <a:solidFill>
                  <a:srgbClr val="000000"/>
                </a:solidFill>
                <a:highlight>
                  <a:srgbClr val="FFFFFF"/>
                </a:highlight>
              </a:rPr>
              <a:t>        </a:t>
            </a:r>
            <a:r>
              <a:rPr lang="en-US" sz="1400">
                <a:solidFill>
                  <a:srgbClr val="003296"/>
                </a:solidFill>
                <a:highlight>
                  <a:srgbClr val="FFFFFF"/>
                </a:highlight>
              </a:rPr>
              <a:t>&lt;xs:sequence</a:t>
            </a:r>
            <a:r>
              <a:rPr lang="en-US" sz="1400">
                <a:solidFill>
                  <a:srgbClr val="F5844C"/>
                </a:solidFill>
                <a:highlight>
                  <a:srgbClr val="FFFFFF"/>
                </a:highlight>
              </a:rPr>
              <a:t> dfdl:separator</a:t>
            </a:r>
            <a:r>
              <a:rPr lang="en-US" sz="1400">
                <a:solidFill>
                  <a:srgbClr val="FF8040"/>
                </a:solidFill>
                <a:highlight>
                  <a:srgbClr val="FFFFFF"/>
                </a:highlight>
              </a:rPr>
              <a:t>=</a:t>
            </a:r>
            <a:r>
              <a:rPr lang="en-US" sz="1400">
                <a:solidFill>
                  <a:srgbClr val="993300"/>
                </a:solidFill>
                <a:highlight>
                  <a:srgbClr val="FFFFFF"/>
                </a:highlight>
              </a:rPr>
              <a:t>"%NL;"</a:t>
            </a:r>
            <a:r>
              <a:rPr lang="en-US" sz="1400">
                <a:solidFill>
                  <a:srgbClr val="F5844C"/>
                </a:solidFill>
                <a:highlight>
                  <a:srgbClr val="FFFFFF"/>
                </a:highlight>
              </a:rPr>
              <a:t> dfdl:separatorPosition</a:t>
            </a:r>
            <a:r>
              <a:rPr lang="en-US" sz="1400">
                <a:solidFill>
                  <a:srgbClr val="FF8040"/>
                </a:solidFill>
                <a:highlight>
                  <a:srgbClr val="FFFFFF"/>
                </a:highlight>
              </a:rPr>
              <a:t>=</a:t>
            </a:r>
            <a:r>
              <a:rPr lang="en-US" sz="1400">
                <a:solidFill>
                  <a:srgbClr val="993300"/>
                </a:solidFill>
                <a:highlight>
                  <a:srgbClr val="FFFFFF"/>
                </a:highlight>
              </a:rPr>
              <a:t>"infix"</a:t>
            </a:r>
            <a:r>
              <a:rPr lang="en-US" sz="1400">
                <a:solidFill>
                  <a:srgbClr val="000096"/>
                </a:solidFill>
                <a:highlight>
                  <a:srgbClr val="FFFFFF"/>
                </a:highlight>
              </a:rPr>
              <a:t>&gt;</a:t>
            </a:r>
            <a:br>
              <a:rPr lang="en-US" sz="1400">
                <a:solidFill>
                  <a:srgbClr val="000000"/>
                </a:solidFill>
                <a:highlight>
                  <a:srgbClr val="FFFFFF"/>
                </a:highlight>
              </a:rPr>
            </a:br>
            <a:r>
              <a:rPr lang="en-US" sz="1400">
                <a:solidFill>
                  <a:srgbClr val="000000"/>
                </a:solidFill>
                <a:highlight>
                  <a:srgbClr val="FFFFFF"/>
                </a:highlight>
              </a:rPr>
              <a:t>            </a:t>
            </a:r>
            <a:r>
              <a:rPr lang="en-US" sz="1400">
                <a:solidFill>
                  <a:srgbClr val="003296"/>
                </a:solidFill>
                <a:highlight>
                  <a:srgbClr val="FFFFFF"/>
                </a:highlight>
              </a:rPr>
              <a:t>&lt;xs:element</a:t>
            </a:r>
            <a:r>
              <a:rPr lang="en-US" sz="1400">
                <a:solidFill>
                  <a:srgbClr val="F5844C"/>
                </a:solidFill>
                <a:highlight>
                  <a:srgbClr val="FFFFFF"/>
                </a:highlight>
              </a:rPr>
              <a:t> name</a:t>
            </a:r>
            <a:r>
              <a:rPr lang="en-US" sz="1400">
                <a:solidFill>
                  <a:srgbClr val="FF8040"/>
                </a:solidFill>
                <a:highlight>
                  <a:srgbClr val="FFFFFF"/>
                </a:highlight>
              </a:rPr>
              <a:t>=</a:t>
            </a:r>
            <a:r>
              <a:rPr lang="en-US" sz="1400">
                <a:solidFill>
                  <a:srgbClr val="993300"/>
                </a:solidFill>
                <a:highlight>
                  <a:srgbClr val="FFFFFF"/>
                </a:highlight>
              </a:rPr>
              <a:t>“MonthNumberic"</a:t>
            </a:r>
            <a:r>
              <a:rPr lang="en-US" sz="1400">
                <a:solidFill>
                  <a:srgbClr val="F5844C"/>
                </a:solidFill>
                <a:highlight>
                  <a:srgbClr val="FFFFFF"/>
                </a:highlight>
              </a:rPr>
              <a:t> type</a:t>
            </a:r>
            <a:r>
              <a:rPr lang="en-US" sz="1400">
                <a:solidFill>
                  <a:srgbClr val="FF8040"/>
                </a:solidFill>
                <a:highlight>
                  <a:srgbClr val="FFFFFF"/>
                </a:highlight>
              </a:rPr>
              <a:t>=</a:t>
            </a:r>
            <a:r>
              <a:rPr lang="en-US" sz="1400">
                <a:solidFill>
                  <a:srgbClr val="993300"/>
                </a:solidFill>
                <a:highlight>
                  <a:srgbClr val="FFFFFF"/>
                </a:highlight>
              </a:rPr>
              <a:t>"xs:unsignedInt"</a:t>
            </a:r>
            <a:r>
              <a:rPr lang="en-US" sz="1400">
                <a:solidFill>
                  <a:srgbClr val="F5844C"/>
                </a:solidFill>
                <a:highlight>
                  <a:srgbClr val="FFFFFF"/>
                </a:highlight>
              </a:rPr>
              <a:t> dfdl:length</a:t>
            </a:r>
            <a:r>
              <a:rPr lang="en-US" sz="1400">
                <a:solidFill>
                  <a:srgbClr val="FF8040"/>
                </a:solidFill>
                <a:highlight>
                  <a:srgbClr val="FFFFFF"/>
                </a:highlight>
              </a:rPr>
              <a:t>=</a:t>
            </a:r>
            <a:r>
              <a:rPr lang="en-US" sz="1400">
                <a:solidFill>
                  <a:srgbClr val="993300"/>
                </a:solidFill>
                <a:highlight>
                  <a:srgbClr val="FFFFFF"/>
                </a:highlight>
              </a:rPr>
              <a:t>“2"</a:t>
            </a:r>
            <a:r>
              <a:rPr lang="en-US" sz="1400">
                <a:solidFill>
                  <a:srgbClr val="F5844C"/>
                </a:solidFill>
                <a:highlight>
                  <a:srgbClr val="FFFFFF"/>
                </a:highlight>
              </a:rPr>
              <a:t> dfdl:lengthKind</a:t>
            </a:r>
            <a:r>
              <a:rPr lang="en-US" sz="1400">
                <a:solidFill>
                  <a:srgbClr val="FF8040"/>
                </a:solidFill>
                <a:highlight>
                  <a:srgbClr val="FFFFFF"/>
                </a:highlight>
              </a:rPr>
              <a:t>=</a:t>
            </a:r>
            <a:r>
              <a:rPr lang="en-US" sz="1400">
                <a:solidFill>
                  <a:srgbClr val="993300"/>
                </a:solidFill>
                <a:highlight>
                  <a:srgbClr val="FFFFFF"/>
                </a:highlight>
              </a:rPr>
              <a:t>"explicit"</a:t>
            </a:r>
            <a:r>
              <a:rPr lang="en-US" sz="1400">
                <a:solidFill>
                  <a:srgbClr val="F5844C"/>
                </a:solidFill>
                <a:highlight>
                  <a:srgbClr val="FFFFFF"/>
                </a:highlight>
              </a:rPr>
              <a:t> dfdl:textNumberCheckPolicy</a:t>
            </a:r>
            <a:r>
              <a:rPr lang="en-US" sz="1400">
                <a:solidFill>
                  <a:srgbClr val="FF8040"/>
                </a:solidFill>
                <a:highlight>
                  <a:srgbClr val="FFFFFF"/>
                </a:highlight>
              </a:rPr>
              <a:t>=</a:t>
            </a:r>
            <a:r>
              <a:rPr lang="en-US" sz="1400">
                <a:solidFill>
                  <a:srgbClr val="993300"/>
                </a:solidFill>
                <a:highlight>
                  <a:srgbClr val="FFFFFF"/>
                </a:highlight>
              </a:rPr>
              <a:t>"strict"</a:t>
            </a:r>
            <a:r>
              <a:rPr lang="en-US" sz="1400">
                <a:solidFill>
                  <a:srgbClr val="F5844C"/>
                </a:solidFill>
                <a:highlight>
                  <a:srgbClr val="FFFFFF"/>
                </a:highlight>
              </a:rPr>
              <a:t> </a:t>
            </a:r>
            <a:br>
              <a:rPr lang="en-US" sz="1400">
                <a:solidFill>
                  <a:srgbClr val="F5844C"/>
                </a:solidFill>
                <a:highlight>
                  <a:srgbClr val="FFFFFF"/>
                </a:highlight>
              </a:rPr>
            </a:br>
            <a:r>
              <a:rPr lang="en-US" sz="1400">
                <a:solidFill>
                  <a:srgbClr val="F5844C"/>
                </a:solidFill>
                <a:highlight>
                  <a:srgbClr val="FFFFFF"/>
                </a:highlight>
              </a:rPr>
              <a:t> 	</a:t>
            </a:r>
            <a:r>
              <a:rPr lang="en-US" sz="1400">
                <a:solidFill>
                  <a:srgbClr val="F5844C"/>
                </a:solidFill>
                <a:highlight>
                  <a:srgbClr val="FFFF00"/>
                </a:highlight>
              </a:rPr>
              <a:t>dfdl:textNumberPattern</a:t>
            </a:r>
            <a:r>
              <a:rPr lang="en-US" sz="1400">
                <a:solidFill>
                  <a:srgbClr val="FF8040"/>
                </a:solidFill>
                <a:highlight>
                  <a:srgbClr val="FFFF00"/>
                </a:highlight>
              </a:rPr>
              <a:t>=</a:t>
            </a:r>
            <a:r>
              <a:rPr lang="en-US" sz="1400">
                <a:solidFill>
                  <a:srgbClr val="993300"/>
                </a:solidFill>
                <a:highlight>
                  <a:srgbClr val="FFFF00"/>
                </a:highlight>
              </a:rPr>
              <a:t>"##"</a:t>
            </a:r>
            <a:r>
              <a:rPr lang="en-US" sz="1400">
                <a:solidFill>
                  <a:srgbClr val="F5844C"/>
                </a:solidFill>
                <a:highlight>
                  <a:srgbClr val="FFFF00"/>
                </a:highlight>
              </a:rPr>
              <a:t> </a:t>
            </a:r>
            <a:r>
              <a:rPr lang="en-US" sz="1400">
                <a:solidFill>
                  <a:srgbClr val="000096"/>
                </a:solidFill>
                <a:highlight>
                  <a:srgbClr val="FFFFFF"/>
                </a:highlight>
              </a:rPr>
              <a:t>/&gt;</a:t>
            </a:r>
            <a:br>
              <a:rPr lang="en-US" sz="1400">
                <a:solidFill>
                  <a:srgbClr val="000000"/>
                </a:solidFill>
                <a:highlight>
                  <a:srgbClr val="FFFFFF"/>
                </a:highlight>
              </a:rPr>
            </a:br>
            <a:r>
              <a:rPr lang="en-US" sz="1400">
                <a:solidFill>
                  <a:srgbClr val="000000"/>
                </a:solidFill>
                <a:highlight>
                  <a:srgbClr val="FFFFFF"/>
                </a:highlight>
              </a:rPr>
              <a:t>            </a:t>
            </a:r>
            <a:r>
              <a:rPr lang="en-US" sz="1400">
                <a:solidFill>
                  <a:srgbClr val="003296"/>
                </a:solidFill>
                <a:highlight>
                  <a:srgbClr val="FFFFFF"/>
                </a:highlight>
              </a:rPr>
              <a:t>&lt;xs:element</a:t>
            </a:r>
            <a:r>
              <a:rPr lang="en-US" sz="1400">
                <a:solidFill>
                  <a:srgbClr val="F5844C"/>
                </a:solidFill>
                <a:highlight>
                  <a:srgbClr val="FFFFFF"/>
                </a:highlight>
              </a:rPr>
              <a:t> name</a:t>
            </a:r>
            <a:r>
              <a:rPr lang="en-US" sz="1400">
                <a:solidFill>
                  <a:srgbClr val="FF8040"/>
                </a:solidFill>
                <a:highlight>
                  <a:srgbClr val="FFFFFF"/>
                </a:highlight>
              </a:rPr>
              <a:t>=</a:t>
            </a:r>
            <a:r>
              <a:rPr lang="en-US" sz="1400">
                <a:solidFill>
                  <a:srgbClr val="993300"/>
                </a:solidFill>
                <a:highlight>
                  <a:srgbClr val="FFFFFF"/>
                </a:highlight>
              </a:rPr>
              <a:t>“MonthNumeric"</a:t>
            </a:r>
            <a:r>
              <a:rPr lang="en-US" sz="1400">
                <a:solidFill>
                  <a:srgbClr val="F5844C"/>
                </a:solidFill>
                <a:highlight>
                  <a:srgbClr val="FFFFFF"/>
                </a:highlight>
              </a:rPr>
              <a:t> type</a:t>
            </a:r>
            <a:r>
              <a:rPr lang="en-US" sz="1400">
                <a:solidFill>
                  <a:srgbClr val="FF8040"/>
                </a:solidFill>
                <a:highlight>
                  <a:srgbClr val="FFFFFF"/>
                </a:highlight>
              </a:rPr>
              <a:t>=</a:t>
            </a:r>
            <a:r>
              <a:rPr lang="en-US" sz="1400">
                <a:solidFill>
                  <a:srgbClr val="993300"/>
                </a:solidFill>
                <a:highlight>
                  <a:srgbClr val="FFFFFF"/>
                </a:highlight>
              </a:rPr>
              <a:t>"xs:unsignedInt"</a:t>
            </a:r>
            <a:r>
              <a:rPr lang="en-US" sz="1400">
                <a:solidFill>
                  <a:srgbClr val="F5844C"/>
                </a:solidFill>
                <a:highlight>
                  <a:srgbClr val="FFFFFF"/>
                </a:highlight>
              </a:rPr>
              <a:t> dfdl:length</a:t>
            </a:r>
            <a:r>
              <a:rPr lang="en-US" sz="1400">
                <a:solidFill>
                  <a:srgbClr val="FF8040"/>
                </a:solidFill>
                <a:highlight>
                  <a:srgbClr val="FFFFFF"/>
                </a:highlight>
              </a:rPr>
              <a:t>=</a:t>
            </a:r>
            <a:r>
              <a:rPr lang="en-US" sz="1400">
                <a:solidFill>
                  <a:srgbClr val="993300"/>
                </a:solidFill>
                <a:highlight>
                  <a:srgbClr val="FFFFFF"/>
                </a:highlight>
              </a:rPr>
              <a:t>“2"</a:t>
            </a:r>
            <a:r>
              <a:rPr lang="en-US" sz="1400">
                <a:solidFill>
                  <a:srgbClr val="F5844C"/>
                </a:solidFill>
                <a:highlight>
                  <a:srgbClr val="FFFFFF"/>
                </a:highlight>
              </a:rPr>
              <a:t> dfdl:lengthKind</a:t>
            </a:r>
            <a:r>
              <a:rPr lang="en-US" sz="1400">
                <a:solidFill>
                  <a:srgbClr val="FF8040"/>
                </a:solidFill>
                <a:highlight>
                  <a:srgbClr val="FFFFFF"/>
                </a:highlight>
              </a:rPr>
              <a:t>=</a:t>
            </a:r>
            <a:r>
              <a:rPr lang="en-US" sz="1400">
                <a:solidFill>
                  <a:srgbClr val="993300"/>
                </a:solidFill>
                <a:highlight>
                  <a:srgbClr val="FFFFFF"/>
                </a:highlight>
              </a:rPr>
              <a:t>"explicit"</a:t>
            </a:r>
            <a:r>
              <a:rPr lang="en-US" sz="1400">
                <a:solidFill>
                  <a:srgbClr val="F5844C"/>
                </a:solidFill>
                <a:highlight>
                  <a:srgbClr val="FFFFFF"/>
                </a:highlight>
              </a:rPr>
              <a:t> dfdl:textNumberCheckPolicy</a:t>
            </a:r>
            <a:r>
              <a:rPr lang="en-US" sz="1400">
                <a:solidFill>
                  <a:srgbClr val="FF8040"/>
                </a:solidFill>
                <a:highlight>
                  <a:srgbClr val="FFFFFF"/>
                </a:highlight>
              </a:rPr>
              <a:t>=</a:t>
            </a:r>
            <a:r>
              <a:rPr lang="en-US" sz="1400">
                <a:solidFill>
                  <a:srgbClr val="993300"/>
                </a:solidFill>
                <a:highlight>
                  <a:srgbClr val="FFFFFF"/>
                </a:highlight>
              </a:rPr>
              <a:t>"strict"</a:t>
            </a:r>
            <a:r>
              <a:rPr lang="en-US" sz="1400">
                <a:solidFill>
                  <a:srgbClr val="F5844C"/>
                </a:solidFill>
                <a:highlight>
                  <a:srgbClr val="FFFFFF"/>
                </a:highlight>
              </a:rPr>
              <a:t> </a:t>
            </a:r>
            <a:br>
              <a:rPr lang="en-US" sz="1400">
                <a:solidFill>
                  <a:srgbClr val="F5844C"/>
                </a:solidFill>
                <a:highlight>
                  <a:srgbClr val="FFFFFF"/>
                </a:highlight>
              </a:rPr>
            </a:br>
            <a:r>
              <a:rPr lang="en-US" sz="1400">
                <a:solidFill>
                  <a:srgbClr val="F5844C"/>
                </a:solidFill>
                <a:highlight>
                  <a:srgbClr val="FFFFFF"/>
                </a:highlight>
              </a:rPr>
              <a:t>	</a:t>
            </a:r>
            <a:r>
              <a:rPr lang="en-US" sz="1400">
                <a:solidFill>
                  <a:srgbClr val="F5844C"/>
                </a:solidFill>
                <a:highlight>
                  <a:srgbClr val="FFFF00"/>
                </a:highlight>
              </a:rPr>
              <a:t>dfdl:textNumberPattern</a:t>
            </a:r>
            <a:r>
              <a:rPr lang="en-US" sz="1400">
                <a:solidFill>
                  <a:srgbClr val="FF8040"/>
                </a:solidFill>
                <a:highlight>
                  <a:srgbClr val="FFFF00"/>
                </a:highlight>
              </a:rPr>
              <a:t>=</a:t>
            </a:r>
            <a:r>
              <a:rPr lang="en-US" sz="1400">
                <a:solidFill>
                  <a:srgbClr val="993300"/>
                </a:solidFill>
                <a:highlight>
                  <a:srgbClr val="FFFF00"/>
                </a:highlight>
              </a:rPr>
              <a:t>"00"</a:t>
            </a:r>
            <a:r>
              <a:rPr lang="en-US" sz="1400">
                <a:solidFill>
                  <a:srgbClr val="F5844C"/>
                </a:solidFill>
                <a:highlight>
                  <a:srgbClr val="FFFF00"/>
                </a:highlight>
              </a:rPr>
              <a:t> </a:t>
            </a:r>
            <a:r>
              <a:rPr lang="en-US" sz="1400">
                <a:solidFill>
                  <a:srgbClr val="000096"/>
                </a:solidFill>
                <a:highlight>
                  <a:srgbClr val="FFFFFF"/>
                </a:highlight>
              </a:rPr>
              <a:t>/&gt;</a:t>
            </a:r>
            <a:br>
              <a:rPr lang="en-US" sz="1400">
                <a:solidFill>
                  <a:srgbClr val="000000"/>
                </a:solidFill>
                <a:highlight>
                  <a:srgbClr val="FFFFFF"/>
                </a:highlight>
              </a:rPr>
            </a:br>
            <a:r>
              <a:rPr lang="en-US" sz="1400">
                <a:solidFill>
                  <a:srgbClr val="000000"/>
                </a:solidFill>
                <a:highlight>
                  <a:srgbClr val="FFFFFF"/>
                </a:highlight>
              </a:rPr>
              <a:t>            </a:t>
            </a:r>
            <a:r>
              <a:rPr lang="en-US" sz="1400">
                <a:solidFill>
                  <a:srgbClr val="003296"/>
                </a:solidFill>
                <a:highlight>
                  <a:srgbClr val="FFFFFF"/>
                </a:highlight>
              </a:rPr>
              <a:t>&lt;xs:element</a:t>
            </a:r>
            <a:r>
              <a:rPr lang="en-US" sz="1400">
                <a:solidFill>
                  <a:srgbClr val="F5844C"/>
                </a:solidFill>
                <a:highlight>
                  <a:srgbClr val="FFFFFF"/>
                </a:highlight>
              </a:rPr>
              <a:t> name</a:t>
            </a:r>
            <a:r>
              <a:rPr lang="en-US" sz="1400">
                <a:solidFill>
                  <a:srgbClr val="FF8040"/>
                </a:solidFill>
                <a:highlight>
                  <a:srgbClr val="FFFFFF"/>
                </a:highlight>
              </a:rPr>
              <a:t>=</a:t>
            </a:r>
            <a:r>
              <a:rPr lang="en-US" sz="1400">
                <a:solidFill>
                  <a:srgbClr val="993300"/>
                </a:solidFill>
                <a:highlight>
                  <a:srgbClr val="FFFFFF"/>
                </a:highlight>
              </a:rPr>
              <a:t>"MonthNumeric"</a:t>
            </a:r>
            <a:r>
              <a:rPr lang="en-US" sz="1400">
                <a:solidFill>
                  <a:srgbClr val="F5844C"/>
                </a:solidFill>
                <a:highlight>
                  <a:srgbClr val="FFFFFF"/>
                </a:highlight>
              </a:rPr>
              <a:t> type</a:t>
            </a:r>
            <a:r>
              <a:rPr lang="en-US" sz="1400">
                <a:solidFill>
                  <a:srgbClr val="FF8040"/>
                </a:solidFill>
                <a:highlight>
                  <a:srgbClr val="FFFFFF"/>
                </a:highlight>
              </a:rPr>
              <a:t>=</a:t>
            </a:r>
            <a:r>
              <a:rPr lang="en-US" sz="1400">
                <a:solidFill>
                  <a:srgbClr val="993300"/>
                </a:solidFill>
                <a:highlight>
                  <a:srgbClr val="FFFFFF"/>
                </a:highlight>
              </a:rPr>
              <a:t>"xs:unsignedInt"</a:t>
            </a:r>
            <a:r>
              <a:rPr lang="en-US" sz="1400">
                <a:solidFill>
                  <a:srgbClr val="F5844C"/>
                </a:solidFill>
                <a:highlight>
                  <a:srgbClr val="FFFFFF"/>
                </a:highlight>
              </a:rPr>
              <a:t> dfdl:length</a:t>
            </a:r>
            <a:r>
              <a:rPr lang="en-US" sz="1400">
                <a:solidFill>
                  <a:srgbClr val="FF8040"/>
                </a:solidFill>
                <a:highlight>
                  <a:srgbClr val="FFFFFF"/>
                </a:highlight>
              </a:rPr>
              <a:t>=</a:t>
            </a:r>
            <a:r>
              <a:rPr lang="en-US" sz="1400">
                <a:solidFill>
                  <a:srgbClr val="993300"/>
                </a:solidFill>
                <a:highlight>
                  <a:srgbClr val="FFFFFF"/>
                </a:highlight>
              </a:rPr>
              <a:t>"2"</a:t>
            </a:r>
            <a:r>
              <a:rPr lang="en-US" sz="1400">
                <a:solidFill>
                  <a:srgbClr val="F5844C"/>
                </a:solidFill>
                <a:highlight>
                  <a:srgbClr val="FFFFFF"/>
                </a:highlight>
              </a:rPr>
              <a:t> dfdl:lengthKind</a:t>
            </a:r>
            <a:r>
              <a:rPr lang="en-US" sz="1400">
                <a:solidFill>
                  <a:srgbClr val="FF8040"/>
                </a:solidFill>
                <a:highlight>
                  <a:srgbClr val="FFFFFF"/>
                </a:highlight>
              </a:rPr>
              <a:t>=</a:t>
            </a:r>
            <a:r>
              <a:rPr lang="en-US" sz="1400">
                <a:solidFill>
                  <a:srgbClr val="993300"/>
                </a:solidFill>
                <a:highlight>
                  <a:srgbClr val="FFFFFF"/>
                </a:highlight>
              </a:rPr>
              <a:t>"explicit"</a:t>
            </a:r>
            <a:r>
              <a:rPr lang="en-US" sz="1400">
                <a:solidFill>
                  <a:srgbClr val="F5844C"/>
                </a:solidFill>
                <a:highlight>
                  <a:srgbClr val="FFFFFF"/>
                </a:highlight>
              </a:rPr>
              <a:t> </a:t>
            </a:r>
            <a:r>
              <a:rPr lang="en-US" sz="1400">
                <a:solidFill>
                  <a:srgbClr val="000096"/>
                </a:solidFill>
                <a:highlight>
                  <a:srgbClr val="FFFFFF"/>
                </a:highlight>
              </a:rPr>
              <a:t>/&gt;</a:t>
            </a:r>
            <a:br>
              <a:rPr lang="en-US" sz="1400">
                <a:solidFill>
                  <a:srgbClr val="000000"/>
                </a:solidFill>
                <a:highlight>
                  <a:srgbClr val="FFFFFF"/>
                </a:highlight>
              </a:rPr>
            </a:br>
            <a:r>
              <a:rPr lang="en-US" sz="1400">
                <a:solidFill>
                  <a:srgbClr val="000000"/>
                </a:solidFill>
                <a:highlight>
                  <a:srgbClr val="FFFFFF"/>
                </a:highlight>
              </a:rPr>
              <a:t>        </a:t>
            </a:r>
            <a:r>
              <a:rPr lang="en-US" sz="1400">
                <a:solidFill>
                  <a:srgbClr val="003296"/>
                </a:solidFill>
                <a:highlight>
                  <a:srgbClr val="FFFFFF"/>
                </a:highlight>
              </a:rPr>
              <a:t>&lt;/xs:sequence&gt;</a:t>
            </a:r>
            <a:br>
              <a:rPr lang="en-US" sz="1400">
                <a:solidFill>
                  <a:srgbClr val="000000"/>
                </a:solidFill>
                <a:highlight>
                  <a:srgbClr val="FFFFFF"/>
                </a:highlight>
              </a:rPr>
            </a:br>
            <a:r>
              <a:rPr lang="en-US" sz="1400">
                <a:solidFill>
                  <a:srgbClr val="000000"/>
                </a:solidFill>
                <a:highlight>
                  <a:srgbClr val="FFFFFF"/>
                </a:highlight>
              </a:rPr>
              <a:t>    </a:t>
            </a:r>
            <a:r>
              <a:rPr lang="en-US" sz="1400">
                <a:solidFill>
                  <a:srgbClr val="003296"/>
                </a:solidFill>
                <a:highlight>
                  <a:srgbClr val="FFFFFF"/>
                </a:highlight>
              </a:rPr>
              <a:t>&lt;/xs:complexType&gt;</a:t>
            </a:r>
            <a:br>
              <a:rPr lang="en-US" sz="1400">
                <a:solidFill>
                  <a:srgbClr val="000000"/>
                </a:solidFill>
                <a:highlight>
                  <a:srgbClr val="FFFFFF"/>
                </a:highlight>
              </a:rPr>
            </a:br>
            <a:r>
              <a:rPr lang="en-US" sz="1400">
                <a:solidFill>
                  <a:srgbClr val="003296"/>
                </a:solidFill>
                <a:highlight>
                  <a:srgbClr val="FFFFFF"/>
                </a:highlight>
              </a:rPr>
              <a:t>&lt;/xs:element&gt;</a:t>
            </a:r>
          </a:p>
        </p:txBody>
      </p:sp>
      <p:cxnSp>
        <p:nvCxnSpPr>
          <p:cNvPr id="8" name="Straight Arrow Connector 7">
            <a:extLst>
              <a:ext uri="{FF2B5EF4-FFF2-40B4-BE49-F238E27FC236}">
                <a16:creationId xmlns:a16="http://schemas.microsoft.com/office/drawing/2014/main" id="{54F2F05B-0DE0-497A-BA9D-F45A17F252BC}"/>
              </a:ext>
            </a:extLst>
          </p:cNvPr>
          <p:cNvCxnSpPr>
            <a:cxnSpLocks/>
          </p:cNvCxnSpPr>
          <p:nvPr/>
        </p:nvCxnSpPr>
        <p:spPr>
          <a:xfrm>
            <a:off x="5630486" y="2767615"/>
            <a:ext cx="0" cy="422309"/>
          </a:xfrm>
          <a:prstGeom prst="straightConnector1">
            <a:avLst/>
          </a:prstGeom>
          <a:ln w="571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9" name="Straight Arrow Connector 8">
            <a:extLst>
              <a:ext uri="{FF2B5EF4-FFF2-40B4-BE49-F238E27FC236}">
                <a16:creationId xmlns:a16="http://schemas.microsoft.com/office/drawing/2014/main" id="{864C0412-BD9D-48EA-AF67-65768D014A05}"/>
              </a:ext>
            </a:extLst>
          </p:cNvPr>
          <p:cNvCxnSpPr>
            <a:cxnSpLocks/>
          </p:cNvCxnSpPr>
          <p:nvPr/>
        </p:nvCxnSpPr>
        <p:spPr>
          <a:xfrm>
            <a:off x="5633258" y="5320318"/>
            <a:ext cx="0" cy="582857"/>
          </a:xfrm>
          <a:prstGeom prst="straightConnector1">
            <a:avLst/>
          </a:prstGeom>
          <a:ln w="571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3" name="Rectangle 2">
            <a:extLst>
              <a:ext uri="{FF2B5EF4-FFF2-40B4-BE49-F238E27FC236}">
                <a16:creationId xmlns:a16="http://schemas.microsoft.com/office/drawing/2014/main" id="{9C3DC1EC-956C-4405-8633-5A690E1CF85E}"/>
              </a:ext>
            </a:extLst>
          </p:cNvPr>
          <p:cNvSpPr/>
          <p:nvPr/>
        </p:nvSpPr>
        <p:spPr>
          <a:xfrm>
            <a:off x="5388704" y="5892060"/>
            <a:ext cx="489106" cy="923330"/>
          </a:xfrm>
          <a:prstGeom prst="rect">
            <a:avLst/>
          </a:prstGeom>
          <a:ln>
            <a:solidFill>
              <a:schemeClr val="tx1"/>
            </a:solidFill>
          </a:ln>
        </p:spPr>
        <p:txBody>
          <a:bodyPr wrap="square">
            <a:spAutoFit/>
          </a:bodyPr>
          <a:lstStyle/>
          <a:p>
            <a:r>
              <a:rPr lang="en-US">
                <a:solidFill>
                  <a:srgbClr val="000000"/>
                </a:solidFill>
                <a:highlight>
                  <a:srgbClr val="FFFFFF"/>
                </a:highlight>
              </a:rPr>
              <a:t>5f</a:t>
            </a:r>
            <a:br>
              <a:rPr lang="en-US">
                <a:solidFill>
                  <a:srgbClr val="000000"/>
                </a:solidFill>
                <a:highlight>
                  <a:srgbClr val="FFFFFF"/>
                </a:highlight>
              </a:rPr>
            </a:br>
            <a:r>
              <a:rPr lang="en-US">
                <a:solidFill>
                  <a:srgbClr val="000000"/>
                </a:solidFill>
                <a:highlight>
                  <a:srgbClr val="FFFFFF"/>
                </a:highlight>
              </a:rPr>
              <a:t>05</a:t>
            </a:r>
          </a:p>
          <a:p>
            <a:r>
              <a:rPr lang="en-US">
                <a:solidFill>
                  <a:srgbClr val="000000"/>
                </a:solidFill>
                <a:highlight>
                  <a:srgbClr val="FFFFFF"/>
                </a:highlight>
              </a:rPr>
              <a:t>5f</a:t>
            </a:r>
          </a:p>
        </p:txBody>
      </p:sp>
      <p:sp>
        <p:nvSpPr>
          <p:cNvPr id="11" name="TextBox 10">
            <a:extLst>
              <a:ext uri="{FF2B5EF4-FFF2-40B4-BE49-F238E27FC236}">
                <a16:creationId xmlns:a16="http://schemas.microsoft.com/office/drawing/2014/main" id="{61B1EEAD-E48E-4B6E-A5E6-238F301212CC}"/>
              </a:ext>
            </a:extLst>
          </p:cNvPr>
          <p:cNvSpPr txBox="1"/>
          <p:nvPr/>
        </p:nvSpPr>
        <p:spPr>
          <a:xfrm>
            <a:off x="6771443" y="5837677"/>
            <a:ext cx="4716740" cy="369332"/>
          </a:xfrm>
          <a:prstGeom prst="rect">
            <a:avLst/>
          </a:prstGeom>
          <a:noFill/>
        </p:spPr>
        <p:txBody>
          <a:bodyPr wrap="none" rtlCol="0">
            <a:spAutoFit/>
          </a:bodyPr>
          <a:lstStyle/>
          <a:p>
            <a:r>
              <a:rPr lang="en-US"/>
              <a:t>See examples/textNumberPattern/test2.dfdl.xsd</a:t>
            </a:r>
          </a:p>
        </p:txBody>
      </p:sp>
      <p:sp>
        <p:nvSpPr>
          <p:cNvPr id="12" name="Rectangle 11">
            <a:extLst>
              <a:ext uri="{FF2B5EF4-FFF2-40B4-BE49-F238E27FC236}">
                <a16:creationId xmlns:a16="http://schemas.microsoft.com/office/drawing/2014/main" id="{24022068-356E-4E1E-90B9-0C80BA4E79D8}"/>
              </a:ext>
            </a:extLst>
          </p:cNvPr>
          <p:cNvSpPr/>
          <p:nvPr/>
        </p:nvSpPr>
        <p:spPr>
          <a:xfrm>
            <a:off x="3616709" y="1301553"/>
            <a:ext cx="4027553" cy="1477328"/>
          </a:xfrm>
          <a:prstGeom prst="rect">
            <a:avLst/>
          </a:prstGeom>
          <a:ln>
            <a:solidFill>
              <a:schemeClr val="tx1"/>
            </a:solidFill>
          </a:ln>
        </p:spPr>
        <p:txBody>
          <a:bodyPr wrap="square">
            <a:spAutoFit/>
          </a:bodyPr>
          <a:lstStyle/>
          <a:p>
            <a:r>
              <a:rPr lang="en-US">
                <a:solidFill>
                  <a:srgbClr val="000096"/>
                </a:solidFill>
                <a:highlight>
                  <a:srgbClr val="FFFFFF"/>
                </a:highlight>
              </a:rPr>
              <a:t>&lt;input&gt;</a:t>
            </a:r>
            <a:br>
              <a:rPr lang="en-US">
                <a:solidFill>
                  <a:srgbClr val="000000"/>
                </a:solidFill>
                <a:highlight>
                  <a:srgbClr val="FFFFFF"/>
                </a:highlight>
              </a:rPr>
            </a:br>
            <a:r>
              <a:rPr lang="en-US">
                <a:solidFill>
                  <a:srgbClr val="000000"/>
                </a:solidFill>
                <a:highlight>
                  <a:srgbClr val="FFFFFF"/>
                </a:highlight>
              </a:rPr>
              <a:t>  </a:t>
            </a:r>
            <a:r>
              <a:rPr lang="en-US">
                <a:solidFill>
                  <a:srgbClr val="000096"/>
                </a:solidFill>
                <a:highlight>
                  <a:srgbClr val="FFFFFF"/>
                </a:highlight>
              </a:rPr>
              <a:t>&lt;MonthNumeric&gt;</a:t>
            </a:r>
            <a:r>
              <a:rPr lang="en-US">
                <a:solidFill>
                  <a:srgbClr val="000000"/>
                </a:solidFill>
                <a:highlight>
                  <a:srgbClr val="FFFFFF"/>
                </a:highlight>
              </a:rPr>
              <a:t>5</a:t>
            </a:r>
            <a:r>
              <a:rPr lang="en-US">
                <a:solidFill>
                  <a:srgbClr val="000096"/>
                </a:solidFill>
                <a:highlight>
                  <a:srgbClr val="FFFFFF"/>
                </a:highlight>
              </a:rPr>
              <a:t>&lt;/MonthNumeric&gt;</a:t>
            </a:r>
            <a:br>
              <a:rPr lang="en-US">
                <a:solidFill>
                  <a:srgbClr val="000000"/>
                </a:solidFill>
                <a:highlight>
                  <a:srgbClr val="FFFFFF"/>
                </a:highlight>
              </a:rPr>
            </a:br>
            <a:r>
              <a:rPr lang="en-US">
                <a:solidFill>
                  <a:srgbClr val="000000"/>
                </a:solidFill>
                <a:highlight>
                  <a:srgbClr val="FFFFFF"/>
                </a:highlight>
              </a:rPr>
              <a:t>  </a:t>
            </a:r>
            <a:r>
              <a:rPr lang="en-US">
                <a:solidFill>
                  <a:srgbClr val="000096"/>
                </a:solidFill>
                <a:highlight>
                  <a:srgbClr val="FFFFFF"/>
                </a:highlight>
              </a:rPr>
              <a:t>&lt;MonthNumeric&gt;</a:t>
            </a:r>
            <a:r>
              <a:rPr lang="en-US">
                <a:solidFill>
                  <a:srgbClr val="000000"/>
                </a:solidFill>
                <a:highlight>
                  <a:srgbClr val="FFFFFF"/>
                </a:highlight>
              </a:rPr>
              <a:t>5</a:t>
            </a:r>
            <a:r>
              <a:rPr lang="en-US">
                <a:solidFill>
                  <a:srgbClr val="000096"/>
                </a:solidFill>
                <a:highlight>
                  <a:srgbClr val="FFFFFF"/>
                </a:highlight>
              </a:rPr>
              <a:t>&lt;/MonthNumeric&gt;</a:t>
            </a:r>
            <a:br>
              <a:rPr lang="en-US">
                <a:solidFill>
                  <a:srgbClr val="000000"/>
                </a:solidFill>
                <a:highlight>
                  <a:srgbClr val="FFFFFF"/>
                </a:highlight>
              </a:rPr>
            </a:br>
            <a:r>
              <a:rPr lang="en-US">
                <a:solidFill>
                  <a:srgbClr val="000000"/>
                </a:solidFill>
                <a:highlight>
                  <a:srgbClr val="FFFFFF"/>
                </a:highlight>
              </a:rPr>
              <a:t>  </a:t>
            </a:r>
            <a:r>
              <a:rPr lang="en-US">
                <a:solidFill>
                  <a:srgbClr val="000096"/>
                </a:solidFill>
                <a:highlight>
                  <a:srgbClr val="FFFFFF"/>
                </a:highlight>
              </a:rPr>
              <a:t>&lt;MonthNumeric&gt;</a:t>
            </a:r>
            <a:r>
              <a:rPr lang="en-US">
                <a:solidFill>
                  <a:srgbClr val="000000"/>
                </a:solidFill>
                <a:highlight>
                  <a:srgbClr val="FFFFFF"/>
                </a:highlight>
              </a:rPr>
              <a:t>5</a:t>
            </a:r>
            <a:r>
              <a:rPr lang="en-US">
                <a:solidFill>
                  <a:srgbClr val="000096"/>
                </a:solidFill>
                <a:highlight>
                  <a:srgbClr val="FFFFFF"/>
                </a:highlight>
              </a:rPr>
              <a:t>&lt;/MonthNumeric&gt;</a:t>
            </a:r>
            <a:br>
              <a:rPr lang="en-US">
                <a:solidFill>
                  <a:srgbClr val="000000"/>
                </a:solidFill>
                <a:highlight>
                  <a:srgbClr val="FFFFFF"/>
                </a:highlight>
              </a:rPr>
            </a:br>
            <a:r>
              <a:rPr lang="en-US">
                <a:solidFill>
                  <a:srgbClr val="000096"/>
                </a:solidFill>
                <a:highlight>
                  <a:srgbClr val="FFFFFF"/>
                </a:highlight>
              </a:rPr>
              <a:t>&lt;/input&gt;</a:t>
            </a:r>
          </a:p>
        </p:txBody>
      </p:sp>
    </p:spTree>
    <p:extLst>
      <p:ext uri="{BB962C8B-B14F-4D97-AF65-F5344CB8AC3E}">
        <p14:creationId xmlns:p14="http://schemas.microsoft.com/office/powerpoint/2010/main" val="3986643467"/>
      </p:ext>
    </p:extLst>
  </p:cSld>
  <p:clrMapOvr>
    <a:masterClrMapping/>
  </p:clrMapOvr>
</p:sld>
</file>

<file path=ppt/slides/slide1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BF04AC-11E4-484B-815B-AE3383B8220F}"/>
              </a:ext>
            </a:extLst>
          </p:cNvPr>
          <p:cNvSpPr>
            <a:spLocks noGrp="1"/>
          </p:cNvSpPr>
          <p:nvPr>
            <p:ph type="title"/>
          </p:nvPr>
        </p:nvSpPr>
        <p:spPr/>
        <p:txBody>
          <a:bodyPr/>
          <a:lstStyle/>
          <a:p>
            <a:r>
              <a:rPr lang="en-US"/>
              <a:t>Here’s why we get “0f”</a:t>
            </a:r>
          </a:p>
        </p:txBody>
      </p:sp>
      <p:sp>
        <p:nvSpPr>
          <p:cNvPr id="3" name="Content Placeholder 2">
            <a:extLst>
              <a:ext uri="{FF2B5EF4-FFF2-40B4-BE49-F238E27FC236}">
                <a16:creationId xmlns:a16="http://schemas.microsoft.com/office/drawing/2014/main" id="{B08E889D-398D-437B-935B-46435F1A79C3}"/>
              </a:ext>
            </a:extLst>
          </p:cNvPr>
          <p:cNvSpPr>
            <a:spLocks noGrp="1"/>
          </p:cNvSpPr>
          <p:nvPr>
            <p:ph idx="1"/>
          </p:nvPr>
        </p:nvSpPr>
        <p:spPr/>
        <p:txBody>
          <a:bodyPr/>
          <a:lstStyle/>
          <a:p>
            <a:pPr>
              <a:lnSpc>
                <a:spcPts val="3000"/>
              </a:lnSpc>
              <a:spcAft>
                <a:spcPts val="1200"/>
              </a:spcAft>
            </a:pPr>
            <a:r>
              <a:rPr lang="en-US" dirty="0"/>
              <a:t>With the </a:t>
            </a:r>
            <a:r>
              <a:rPr lang="en-US"/>
              <a:t>pattern "00</a:t>
            </a:r>
            <a:r>
              <a:rPr lang="en-US" dirty="0"/>
              <a:t>", the </a:t>
            </a:r>
            <a:r>
              <a:rPr lang="en-US"/>
              <a:t>value "5" </a:t>
            </a:r>
            <a:r>
              <a:rPr lang="en-US" dirty="0"/>
              <a:t>will </a:t>
            </a:r>
            <a:r>
              <a:rPr lang="en-US"/>
              <a:t>be automatically padded with zero and therefore unparses </a:t>
            </a:r>
            <a:r>
              <a:rPr lang="en-US" dirty="0"/>
              <a:t>to </a:t>
            </a:r>
            <a:r>
              <a:rPr lang="en-US"/>
              <a:t>"05", </a:t>
            </a:r>
            <a:r>
              <a:rPr lang="en-US" dirty="0"/>
              <a:t>which matches the expected length </a:t>
            </a:r>
            <a:r>
              <a:rPr lang="en-US"/>
              <a:t>of 2.</a:t>
            </a:r>
          </a:p>
          <a:p>
            <a:pPr>
              <a:lnSpc>
                <a:spcPts val="3000"/>
              </a:lnSpc>
              <a:spcAft>
                <a:spcPts val="1200"/>
              </a:spcAft>
            </a:pPr>
            <a:r>
              <a:rPr lang="en-US"/>
              <a:t>With the pattern "##", the value "5" will unparse to "5" and it will not be zero padded because defaults.dfdl.xsd has </a:t>
            </a:r>
            <a:r>
              <a:rPr lang="en-US" dirty="0"/>
              <a:t>textPadKind="none"</a:t>
            </a:r>
            <a:r>
              <a:rPr lang="en-US"/>
              <a:t>. But the the MonthNumeric element is defined as having a length of 2 and the unparsed value has a length of 1. defaults.dfdl.xsd has </a:t>
            </a:r>
            <a:r>
              <a:rPr lang="en-US" dirty="0"/>
              <a:t>fillByte</a:t>
            </a:r>
            <a:r>
              <a:rPr lang="en-US"/>
              <a:t>="f“ which it uses to pad the </a:t>
            </a:r>
            <a:r>
              <a:rPr lang="en-US" dirty="0"/>
              <a:t>unparsed value up to the </a:t>
            </a:r>
            <a:r>
              <a:rPr lang="en-US"/>
              <a:t>needed 2 characters. </a:t>
            </a:r>
          </a:p>
        </p:txBody>
      </p:sp>
      <p:sp>
        <p:nvSpPr>
          <p:cNvPr id="4" name="Footer Placeholder 3">
            <a:extLst>
              <a:ext uri="{FF2B5EF4-FFF2-40B4-BE49-F238E27FC236}">
                <a16:creationId xmlns:a16="http://schemas.microsoft.com/office/drawing/2014/main" id="{5C63D4AA-9115-4D7D-B7DB-74A5021C9041}"/>
              </a:ext>
            </a:extLst>
          </p:cNvPr>
          <p:cNvSpPr>
            <a:spLocks noGrp="1"/>
          </p:cNvSpPr>
          <p:nvPr>
            <p:ph type="ftr" sz="quarter" idx="11"/>
          </p:nvPr>
        </p:nvSpPr>
        <p:spPr/>
        <p:txBody>
          <a:bodyPr/>
          <a:lstStyle/>
          <a:p>
            <a:r>
              <a:rPr lang="en-US" altLang="en-US">
                <a:solidFill>
                  <a:schemeClr val="tx1">
                    <a:lumMod val="50000"/>
                    <a:lumOff val="50000"/>
                  </a:schemeClr>
                </a:solidFill>
                <a:latin typeface="Arial" pitchFamily="34" charset="0"/>
                <a:cs typeface="Arial" pitchFamily="34" charset="0"/>
              </a:rPr>
              <a:t>© 2019 The MITRE Corporation. All rights reserved.</a:t>
            </a:r>
            <a:endParaRPr lang="en-US">
              <a:solidFill>
                <a:schemeClr val="tx1">
                  <a:lumMod val="50000"/>
                  <a:lumOff val="50000"/>
                </a:schemeClr>
              </a:solidFill>
              <a:latin typeface="Arial" pitchFamily="34" charset="0"/>
              <a:cs typeface="Arial" pitchFamily="34" charset="0"/>
            </a:endParaRPr>
          </a:p>
        </p:txBody>
      </p:sp>
    </p:spTree>
    <p:extLst>
      <p:ext uri="{BB962C8B-B14F-4D97-AF65-F5344CB8AC3E}">
        <p14:creationId xmlns:p14="http://schemas.microsoft.com/office/powerpoint/2010/main" val="605372015"/>
      </p:ext>
    </p:extLst>
  </p:cSld>
  <p:clrMapOvr>
    <a:masterClrMapping/>
  </p:clrMapOvr>
</p:sld>
</file>

<file path=ppt/slides/slide1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BF2BED4F-03EA-4B4B-9EC5-3F75408FAA5A}"/>
              </a:ext>
            </a:extLst>
          </p:cNvPr>
          <p:cNvSpPr/>
          <p:nvPr/>
        </p:nvSpPr>
        <p:spPr>
          <a:xfrm>
            <a:off x="1725130" y="1758978"/>
            <a:ext cx="8251111" cy="3323987"/>
          </a:xfrm>
          <a:prstGeom prst="rect">
            <a:avLst/>
          </a:prstGeom>
          <a:solidFill>
            <a:schemeClr val="bg1"/>
          </a:solidFill>
          <a:ln>
            <a:solidFill>
              <a:schemeClr val="tx1"/>
            </a:solidFill>
          </a:ln>
        </p:spPr>
        <p:txBody>
          <a:bodyPr wrap="square">
            <a:spAutoFit/>
          </a:bodyPr>
          <a:lstStyle/>
          <a:p>
            <a:r>
              <a:rPr lang="en-US" sz="1400">
                <a:solidFill>
                  <a:srgbClr val="003296"/>
                </a:solidFill>
                <a:highlight>
                  <a:srgbClr val="FFFFFF"/>
                </a:highlight>
              </a:rPr>
              <a:t>&lt;xs:element</a:t>
            </a:r>
            <a:r>
              <a:rPr lang="en-US" sz="1400">
                <a:solidFill>
                  <a:srgbClr val="F5844C"/>
                </a:solidFill>
                <a:highlight>
                  <a:srgbClr val="FFFFFF"/>
                </a:highlight>
              </a:rPr>
              <a:t> name</a:t>
            </a:r>
            <a:r>
              <a:rPr lang="en-US" sz="1400">
                <a:solidFill>
                  <a:srgbClr val="FF8040"/>
                </a:solidFill>
                <a:highlight>
                  <a:srgbClr val="FFFFFF"/>
                </a:highlight>
              </a:rPr>
              <a:t>=</a:t>
            </a:r>
            <a:r>
              <a:rPr lang="en-US" sz="1400">
                <a:solidFill>
                  <a:srgbClr val="993300"/>
                </a:solidFill>
                <a:highlight>
                  <a:srgbClr val="FFFFFF"/>
                </a:highlight>
              </a:rPr>
              <a:t>"input"</a:t>
            </a:r>
            <a:r>
              <a:rPr lang="en-US" sz="1400">
                <a:solidFill>
                  <a:srgbClr val="000096"/>
                </a:solidFill>
                <a:highlight>
                  <a:srgbClr val="FFFFFF"/>
                </a:highlight>
              </a:rPr>
              <a:t>&gt;</a:t>
            </a:r>
            <a:br>
              <a:rPr lang="en-US" sz="1400">
                <a:solidFill>
                  <a:srgbClr val="000000"/>
                </a:solidFill>
                <a:highlight>
                  <a:srgbClr val="FFFFFF"/>
                </a:highlight>
              </a:rPr>
            </a:br>
            <a:r>
              <a:rPr lang="en-US" sz="1400">
                <a:solidFill>
                  <a:srgbClr val="000000"/>
                </a:solidFill>
                <a:highlight>
                  <a:srgbClr val="FFFFFF"/>
                </a:highlight>
              </a:rPr>
              <a:t>    </a:t>
            </a:r>
            <a:r>
              <a:rPr lang="en-US" sz="1400">
                <a:solidFill>
                  <a:srgbClr val="003296"/>
                </a:solidFill>
                <a:highlight>
                  <a:srgbClr val="FFFFFF"/>
                </a:highlight>
              </a:rPr>
              <a:t>&lt;xs:complexType&gt;</a:t>
            </a:r>
            <a:br>
              <a:rPr lang="en-US" sz="1400">
                <a:solidFill>
                  <a:srgbClr val="000000"/>
                </a:solidFill>
                <a:highlight>
                  <a:srgbClr val="FFFFFF"/>
                </a:highlight>
              </a:rPr>
            </a:br>
            <a:r>
              <a:rPr lang="en-US" sz="1400">
                <a:solidFill>
                  <a:srgbClr val="000000"/>
                </a:solidFill>
                <a:highlight>
                  <a:srgbClr val="FFFFFF"/>
                </a:highlight>
              </a:rPr>
              <a:t>        </a:t>
            </a:r>
            <a:r>
              <a:rPr lang="en-US" sz="1400">
                <a:solidFill>
                  <a:srgbClr val="003296"/>
                </a:solidFill>
                <a:highlight>
                  <a:srgbClr val="FFFFFF"/>
                </a:highlight>
              </a:rPr>
              <a:t>&lt;xs:sequence</a:t>
            </a:r>
            <a:r>
              <a:rPr lang="en-US" sz="1400">
                <a:solidFill>
                  <a:srgbClr val="F5844C"/>
                </a:solidFill>
                <a:highlight>
                  <a:srgbClr val="FFFFFF"/>
                </a:highlight>
              </a:rPr>
              <a:t> dfdl:separator</a:t>
            </a:r>
            <a:r>
              <a:rPr lang="en-US" sz="1400">
                <a:solidFill>
                  <a:srgbClr val="FF8040"/>
                </a:solidFill>
                <a:highlight>
                  <a:srgbClr val="FFFFFF"/>
                </a:highlight>
              </a:rPr>
              <a:t>=</a:t>
            </a:r>
            <a:r>
              <a:rPr lang="en-US" sz="1400">
                <a:solidFill>
                  <a:srgbClr val="993300"/>
                </a:solidFill>
                <a:highlight>
                  <a:srgbClr val="FFFFFF"/>
                </a:highlight>
              </a:rPr>
              <a:t>"%NL;"</a:t>
            </a:r>
            <a:r>
              <a:rPr lang="en-US" sz="1400">
                <a:solidFill>
                  <a:srgbClr val="F5844C"/>
                </a:solidFill>
                <a:highlight>
                  <a:srgbClr val="FFFFFF"/>
                </a:highlight>
              </a:rPr>
              <a:t> dfdl:separatorPosition</a:t>
            </a:r>
            <a:r>
              <a:rPr lang="en-US" sz="1400">
                <a:solidFill>
                  <a:srgbClr val="FF8040"/>
                </a:solidFill>
                <a:highlight>
                  <a:srgbClr val="FFFFFF"/>
                </a:highlight>
              </a:rPr>
              <a:t>=</a:t>
            </a:r>
            <a:r>
              <a:rPr lang="en-US" sz="1400">
                <a:solidFill>
                  <a:srgbClr val="993300"/>
                </a:solidFill>
                <a:highlight>
                  <a:srgbClr val="FFFFFF"/>
                </a:highlight>
              </a:rPr>
              <a:t>"infix"</a:t>
            </a:r>
            <a:r>
              <a:rPr lang="en-US" sz="1400">
                <a:solidFill>
                  <a:srgbClr val="000096"/>
                </a:solidFill>
                <a:highlight>
                  <a:srgbClr val="FFFFFF"/>
                </a:highlight>
              </a:rPr>
              <a:t>&gt;</a:t>
            </a:r>
            <a:br>
              <a:rPr lang="en-US" sz="1400">
                <a:solidFill>
                  <a:srgbClr val="000000"/>
                </a:solidFill>
                <a:highlight>
                  <a:srgbClr val="FFFFFF"/>
                </a:highlight>
              </a:rPr>
            </a:br>
            <a:r>
              <a:rPr lang="en-US" sz="1400">
                <a:solidFill>
                  <a:srgbClr val="000000"/>
                </a:solidFill>
                <a:highlight>
                  <a:srgbClr val="FFFFFF"/>
                </a:highlight>
              </a:rPr>
              <a:t>            </a:t>
            </a:r>
            <a:r>
              <a:rPr lang="en-US" sz="1400">
                <a:solidFill>
                  <a:srgbClr val="003296"/>
                </a:solidFill>
                <a:highlight>
                  <a:srgbClr val="FFFFFF"/>
                </a:highlight>
              </a:rPr>
              <a:t>&lt;xs:element</a:t>
            </a:r>
            <a:r>
              <a:rPr lang="en-US" sz="1400">
                <a:solidFill>
                  <a:srgbClr val="F5844C"/>
                </a:solidFill>
                <a:highlight>
                  <a:srgbClr val="FFFFFF"/>
                </a:highlight>
              </a:rPr>
              <a:t> name</a:t>
            </a:r>
            <a:r>
              <a:rPr lang="en-US" sz="1400">
                <a:solidFill>
                  <a:srgbClr val="FF8040"/>
                </a:solidFill>
                <a:highlight>
                  <a:srgbClr val="FFFFFF"/>
                </a:highlight>
              </a:rPr>
              <a:t>=</a:t>
            </a:r>
            <a:r>
              <a:rPr lang="en-US" sz="1400">
                <a:solidFill>
                  <a:srgbClr val="993300"/>
                </a:solidFill>
                <a:highlight>
                  <a:srgbClr val="FFFFFF"/>
                </a:highlight>
              </a:rPr>
              <a:t>"MonthNumeric"</a:t>
            </a:r>
            <a:r>
              <a:rPr lang="en-US" sz="1400">
                <a:solidFill>
                  <a:srgbClr val="F5844C"/>
                </a:solidFill>
                <a:highlight>
                  <a:srgbClr val="FFFFFF"/>
                </a:highlight>
              </a:rPr>
              <a:t> type</a:t>
            </a:r>
            <a:r>
              <a:rPr lang="en-US" sz="1400">
                <a:solidFill>
                  <a:srgbClr val="FF8040"/>
                </a:solidFill>
                <a:highlight>
                  <a:srgbClr val="FFFFFF"/>
                </a:highlight>
              </a:rPr>
              <a:t>=</a:t>
            </a:r>
            <a:r>
              <a:rPr lang="en-US" sz="1400">
                <a:solidFill>
                  <a:srgbClr val="993300"/>
                </a:solidFill>
                <a:highlight>
                  <a:srgbClr val="FFFFFF"/>
                </a:highlight>
              </a:rPr>
              <a:t>"xs:unsignedInt"</a:t>
            </a:r>
            <a:r>
              <a:rPr lang="en-US" sz="1400">
                <a:solidFill>
                  <a:srgbClr val="F5844C"/>
                </a:solidFill>
                <a:highlight>
                  <a:srgbClr val="FFFFFF"/>
                </a:highlight>
              </a:rPr>
              <a:t> dfdl:length</a:t>
            </a:r>
            <a:r>
              <a:rPr lang="en-US" sz="1400">
                <a:solidFill>
                  <a:srgbClr val="FF8040"/>
                </a:solidFill>
                <a:highlight>
                  <a:srgbClr val="FFFFFF"/>
                </a:highlight>
              </a:rPr>
              <a:t>=</a:t>
            </a:r>
            <a:r>
              <a:rPr lang="en-US" sz="1400">
                <a:solidFill>
                  <a:srgbClr val="993300"/>
                </a:solidFill>
                <a:highlight>
                  <a:srgbClr val="FFFFFF"/>
                </a:highlight>
              </a:rPr>
              <a:t>"2"</a:t>
            </a:r>
            <a:r>
              <a:rPr lang="en-US" sz="1400">
                <a:solidFill>
                  <a:srgbClr val="F5844C"/>
                </a:solidFill>
                <a:highlight>
                  <a:srgbClr val="FFFFFF"/>
                </a:highlight>
              </a:rPr>
              <a:t> dfdl:lengthKind</a:t>
            </a:r>
            <a:r>
              <a:rPr lang="en-US" sz="1400">
                <a:solidFill>
                  <a:srgbClr val="FF8040"/>
                </a:solidFill>
                <a:highlight>
                  <a:srgbClr val="FFFFFF"/>
                </a:highlight>
              </a:rPr>
              <a:t>=</a:t>
            </a:r>
            <a:r>
              <a:rPr lang="en-US" sz="1400">
                <a:solidFill>
                  <a:srgbClr val="993300"/>
                </a:solidFill>
                <a:highlight>
                  <a:srgbClr val="FFFFFF"/>
                </a:highlight>
              </a:rPr>
              <a:t>"explicit"</a:t>
            </a:r>
            <a:r>
              <a:rPr lang="en-US" sz="1400">
                <a:solidFill>
                  <a:srgbClr val="F5844C"/>
                </a:solidFill>
                <a:highlight>
                  <a:srgbClr val="FFFFFF"/>
                </a:highlight>
              </a:rPr>
              <a:t> </a:t>
            </a:r>
            <a:br>
              <a:rPr lang="en-US" sz="1400">
                <a:solidFill>
                  <a:srgbClr val="000000"/>
                </a:solidFill>
                <a:highlight>
                  <a:srgbClr val="FFFFFF"/>
                </a:highlight>
              </a:rPr>
            </a:br>
            <a:r>
              <a:rPr lang="en-US" sz="1400">
                <a:solidFill>
                  <a:srgbClr val="F5844C"/>
                </a:solidFill>
                <a:highlight>
                  <a:srgbClr val="FFFFFF"/>
                </a:highlight>
              </a:rPr>
              <a:t>                dfdl:textNumberCheckPolicy</a:t>
            </a:r>
            <a:r>
              <a:rPr lang="en-US" sz="1400">
                <a:solidFill>
                  <a:srgbClr val="FF8040"/>
                </a:solidFill>
                <a:highlight>
                  <a:srgbClr val="FFFFFF"/>
                </a:highlight>
              </a:rPr>
              <a:t>=</a:t>
            </a:r>
            <a:r>
              <a:rPr lang="en-US" sz="1400">
                <a:solidFill>
                  <a:srgbClr val="993300"/>
                </a:solidFill>
                <a:highlight>
                  <a:srgbClr val="FFFFFF"/>
                </a:highlight>
              </a:rPr>
              <a:t>"strict"</a:t>
            </a:r>
            <a:r>
              <a:rPr lang="en-US" sz="1400">
                <a:solidFill>
                  <a:srgbClr val="F5844C"/>
                </a:solidFill>
                <a:highlight>
                  <a:srgbClr val="FFFFFF"/>
                </a:highlight>
              </a:rPr>
              <a:t> </a:t>
            </a:r>
            <a:r>
              <a:rPr lang="en-US" sz="1400">
                <a:solidFill>
                  <a:srgbClr val="F5844C"/>
                </a:solidFill>
                <a:highlight>
                  <a:srgbClr val="FFFF00"/>
                </a:highlight>
              </a:rPr>
              <a:t>dfdl:textNumberPattern</a:t>
            </a:r>
            <a:r>
              <a:rPr lang="en-US" sz="1400">
                <a:solidFill>
                  <a:srgbClr val="FF8040"/>
                </a:solidFill>
                <a:highlight>
                  <a:srgbClr val="FFFF00"/>
                </a:highlight>
              </a:rPr>
              <a:t>=</a:t>
            </a:r>
            <a:r>
              <a:rPr lang="en-US" sz="1400">
                <a:solidFill>
                  <a:srgbClr val="993300"/>
                </a:solidFill>
                <a:highlight>
                  <a:srgbClr val="FFFF00"/>
                </a:highlight>
              </a:rPr>
              <a:t>"##"</a:t>
            </a:r>
            <a:br>
              <a:rPr lang="en-US" sz="1400">
                <a:solidFill>
                  <a:srgbClr val="000000"/>
                </a:solidFill>
                <a:highlight>
                  <a:srgbClr val="FFFFFF"/>
                </a:highlight>
              </a:rPr>
            </a:br>
            <a:r>
              <a:rPr lang="en-US" sz="1400">
                <a:solidFill>
                  <a:srgbClr val="F5844C"/>
                </a:solidFill>
                <a:highlight>
                  <a:srgbClr val="FFFFFF"/>
                </a:highlight>
              </a:rPr>
              <a:t>                </a:t>
            </a:r>
            <a:r>
              <a:rPr lang="en-US" sz="1400">
                <a:solidFill>
                  <a:srgbClr val="F5844C"/>
                </a:solidFill>
                <a:highlight>
                  <a:srgbClr val="FFFF00"/>
                </a:highlight>
              </a:rPr>
              <a:t>dfdl:textPadKind</a:t>
            </a:r>
            <a:r>
              <a:rPr lang="en-US" sz="1400">
                <a:solidFill>
                  <a:srgbClr val="FF8040"/>
                </a:solidFill>
                <a:highlight>
                  <a:srgbClr val="FFFF00"/>
                </a:highlight>
              </a:rPr>
              <a:t>=</a:t>
            </a:r>
            <a:r>
              <a:rPr lang="en-US" sz="1400">
                <a:solidFill>
                  <a:srgbClr val="993300"/>
                </a:solidFill>
                <a:highlight>
                  <a:srgbClr val="FFFF00"/>
                </a:highlight>
              </a:rPr>
              <a:t>"padChar"</a:t>
            </a:r>
            <a:r>
              <a:rPr lang="en-US" sz="1400">
                <a:solidFill>
                  <a:srgbClr val="F5844C"/>
                </a:solidFill>
                <a:highlight>
                  <a:srgbClr val="FFFF00"/>
                </a:highlight>
              </a:rPr>
              <a:t> dfdl:textNumberPadCharacter</a:t>
            </a:r>
            <a:r>
              <a:rPr lang="en-US" sz="1400">
                <a:solidFill>
                  <a:srgbClr val="FF8040"/>
                </a:solidFill>
                <a:highlight>
                  <a:srgbClr val="FFFF00"/>
                </a:highlight>
              </a:rPr>
              <a:t>=</a:t>
            </a:r>
            <a:r>
              <a:rPr lang="en-US" sz="1400">
                <a:solidFill>
                  <a:srgbClr val="993300"/>
                </a:solidFill>
                <a:highlight>
                  <a:srgbClr val="FFFF00"/>
                </a:highlight>
              </a:rPr>
              <a:t>"%SP;"</a:t>
            </a:r>
            <a:br>
              <a:rPr lang="en-US" sz="1400">
                <a:solidFill>
                  <a:srgbClr val="000000"/>
                </a:solidFill>
                <a:highlight>
                  <a:srgbClr val="FFFFFF"/>
                </a:highlight>
              </a:rPr>
            </a:br>
            <a:r>
              <a:rPr lang="en-US" sz="1400">
                <a:solidFill>
                  <a:srgbClr val="F5844C"/>
                </a:solidFill>
                <a:highlight>
                  <a:srgbClr val="FFFFFF"/>
                </a:highlight>
              </a:rPr>
              <a:t>                </a:t>
            </a:r>
            <a:r>
              <a:rPr lang="en-US" sz="1400">
                <a:solidFill>
                  <a:srgbClr val="F5844C"/>
                </a:solidFill>
                <a:highlight>
                  <a:srgbClr val="FFFF00"/>
                </a:highlight>
              </a:rPr>
              <a:t>dfdl:textNumberJustification</a:t>
            </a:r>
            <a:r>
              <a:rPr lang="en-US" sz="1400">
                <a:solidFill>
                  <a:srgbClr val="FF8040"/>
                </a:solidFill>
                <a:highlight>
                  <a:srgbClr val="FFFF00"/>
                </a:highlight>
              </a:rPr>
              <a:t>=</a:t>
            </a:r>
            <a:r>
              <a:rPr lang="en-US" sz="1400">
                <a:solidFill>
                  <a:srgbClr val="993300"/>
                </a:solidFill>
                <a:highlight>
                  <a:srgbClr val="FFFF00"/>
                </a:highlight>
              </a:rPr>
              <a:t>"right"</a:t>
            </a:r>
            <a:r>
              <a:rPr lang="en-US" sz="1400">
                <a:solidFill>
                  <a:srgbClr val="000096"/>
                </a:solidFill>
                <a:highlight>
                  <a:srgbClr val="FFFFFF"/>
                </a:highlight>
              </a:rPr>
              <a:t>/&gt;</a:t>
            </a:r>
            <a:br>
              <a:rPr lang="en-US" sz="1400">
                <a:solidFill>
                  <a:srgbClr val="000000"/>
                </a:solidFill>
                <a:highlight>
                  <a:srgbClr val="FFFFFF"/>
                </a:highlight>
              </a:rPr>
            </a:br>
            <a:r>
              <a:rPr lang="en-US" sz="1400">
                <a:solidFill>
                  <a:srgbClr val="000000"/>
                </a:solidFill>
                <a:highlight>
                  <a:srgbClr val="FFFFFF"/>
                </a:highlight>
              </a:rPr>
              <a:t>            </a:t>
            </a:r>
            <a:r>
              <a:rPr lang="en-US" sz="1400">
                <a:solidFill>
                  <a:srgbClr val="003296"/>
                </a:solidFill>
                <a:highlight>
                  <a:srgbClr val="FFFFFF"/>
                </a:highlight>
              </a:rPr>
              <a:t>&lt;xs:element</a:t>
            </a:r>
            <a:r>
              <a:rPr lang="en-US" sz="1400">
                <a:solidFill>
                  <a:srgbClr val="F5844C"/>
                </a:solidFill>
                <a:highlight>
                  <a:srgbClr val="FFFFFF"/>
                </a:highlight>
              </a:rPr>
              <a:t> name</a:t>
            </a:r>
            <a:r>
              <a:rPr lang="en-US" sz="1400">
                <a:solidFill>
                  <a:srgbClr val="FF8040"/>
                </a:solidFill>
                <a:highlight>
                  <a:srgbClr val="FFFFFF"/>
                </a:highlight>
              </a:rPr>
              <a:t>=</a:t>
            </a:r>
            <a:r>
              <a:rPr lang="en-US" sz="1400">
                <a:solidFill>
                  <a:srgbClr val="993300"/>
                </a:solidFill>
                <a:highlight>
                  <a:srgbClr val="FFFFFF"/>
                </a:highlight>
              </a:rPr>
              <a:t>"MonthNumeric"</a:t>
            </a:r>
            <a:r>
              <a:rPr lang="en-US" sz="1400">
                <a:solidFill>
                  <a:srgbClr val="F5844C"/>
                </a:solidFill>
                <a:highlight>
                  <a:srgbClr val="FFFFFF"/>
                </a:highlight>
              </a:rPr>
              <a:t> type</a:t>
            </a:r>
            <a:r>
              <a:rPr lang="en-US" sz="1400">
                <a:solidFill>
                  <a:srgbClr val="FF8040"/>
                </a:solidFill>
                <a:highlight>
                  <a:srgbClr val="FFFFFF"/>
                </a:highlight>
              </a:rPr>
              <a:t>=</a:t>
            </a:r>
            <a:r>
              <a:rPr lang="en-US" sz="1400">
                <a:solidFill>
                  <a:srgbClr val="993300"/>
                </a:solidFill>
                <a:highlight>
                  <a:srgbClr val="FFFFFF"/>
                </a:highlight>
              </a:rPr>
              <a:t>"xs:unsignedInt"</a:t>
            </a:r>
            <a:r>
              <a:rPr lang="en-US" sz="1400">
                <a:solidFill>
                  <a:srgbClr val="F5844C"/>
                </a:solidFill>
                <a:highlight>
                  <a:srgbClr val="FFFFFF"/>
                </a:highlight>
              </a:rPr>
              <a:t> dfdl:length</a:t>
            </a:r>
            <a:r>
              <a:rPr lang="en-US" sz="1400">
                <a:solidFill>
                  <a:srgbClr val="FF8040"/>
                </a:solidFill>
                <a:highlight>
                  <a:srgbClr val="FFFFFF"/>
                </a:highlight>
              </a:rPr>
              <a:t>=</a:t>
            </a:r>
            <a:r>
              <a:rPr lang="en-US" sz="1400">
                <a:solidFill>
                  <a:srgbClr val="993300"/>
                </a:solidFill>
                <a:highlight>
                  <a:srgbClr val="FFFFFF"/>
                </a:highlight>
              </a:rPr>
              <a:t>"2"</a:t>
            </a:r>
            <a:r>
              <a:rPr lang="en-US" sz="1400">
                <a:solidFill>
                  <a:srgbClr val="F5844C"/>
                </a:solidFill>
                <a:highlight>
                  <a:srgbClr val="FFFFFF"/>
                </a:highlight>
              </a:rPr>
              <a:t> dfdl:lengthKind</a:t>
            </a:r>
            <a:r>
              <a:rPr lang="en-US" sz="1400">
                <a:solidFill>
                  <a:srgbClr val="FF8040"/>
                </a:solidFill>
                <a:highlight>
                  <a:srgbClr val="FFFFFF"/>
                </a:highlight>
              </a:rPr>
              <a:t>=</a:t>
            </a:r>
            <a:r>
              <a:rPr lang="en-US" sz="1400">
                <a:solidFill>
                  <a:srgbClr val="993300"/>
                </a:solidFill>
                <a:highlight>
                  <a:srgbClr val="FFFFFF"/>
                </a:highlight>
              </a:rPr>
              <a:t>"explicit"</a:t>
            </a:r>
            <a:r>
              <a:rPr lang="en-US" sz="1400">
                <a:solidFill>
                  <a:srgbClr val="F5844C"/>
                </a:solidFill>
                <a:highlight>
                  <a:srgbClr val="FFFFFF"/>
                </a:highlight>
              </a:rPr>
              <a:t> </a:t>
            </a:r>
            <a:br>
              <a:rPr lang="en-US" sz="1400">
                <a:solidFill>
                  <a:srgbClr val="F5844C"/>
                </a:solidFill>
                <a:highlight>
                  <a:srgbClr val="FFFFFF"/>
                </a:highlight>
              </a:rPr>
            </a:br>
            <a:r>
              <a:rPr lang="en-US" sz="1400">
                <a:solidFill>
                  <a:srgbClr val="F5844C"/>
                </a:solidFill>
                <a:highlight>
                  <a:srgbClr val="FFFFFF"/>
                </a:highlight>
              </a:rPr>
              <a:t>                dfdl:textNumberCheckPolicy</a:t>
            </a:r>
            <a:r>
              <a:rPr lang="en-US" sz="1400">
                <a:solidFill>
                  <a:srgbClr val="FF8040"/>
                </a:solidFill>
                <a:highlight>
                  <a:srgbClr val="FFFFFF"/>
                </a:highlight>
              </a:rPr>
              <a:t>=</a:t>
            </a:r>
            <a:r>
              <a:rPr lang="en-US" sz="1400">
                <a:solidFill>
                  <a:srgbClr val="993300"/>
                </a:solidFill>
                <a:highlight>
                  <a:srgbClr val="FFFFFF"/>
                </a:highlight>
              </a:rPr>
              <a:t>"strict"</a:t>
            </a:r>
            <a:r>
              <a:rPr lang="en-US" sz="1400">
                <a:solidFill>
                  <a:srgbClr val="F5844C"/>
                </a:solidFill>
                <a:highlight>
                  <a:srgbClr val="FFFFFF"/>
                </a:highlight>
              </a:rPr>
              <a:t> dfdl:textNumberPattern</a:t>
            </a:r>
            <a:r>
              <a:rPr lang="en-US" sz="1400">
                <a:solidFill>
                  <a:srgbClr val="FF8040"/>
                </a:solidFill>
                <a:highlight>
                  <a:srgbClr val="FFFFFF"/>
                </a:highlight>
              </a:rPr>
              <a:t>=</a:t>
            </a:r>
            <a:r>
              <a:rPr lang="en-US" sz="1400">
                <a:solidFill>
                  <a:srgbClr val="993300"/>
                </a:solidFill>
                <a:highlight>
                  <a:srgbClr val="FFFFFF"/>
                </a:highlight>
              </a:rPr>
              <a:t>"00"</a:t>
            </a:r>
            <a:r>
              <a:rPr lang="en-US" sz="1400">
                <a:solidFill>
                  <a:srgbClr val="F5844C"/>
                </a:solidFill>
                <a:highlight>
                  <a:srgbClr val="FFFFFF"/>
                </a:highlight>
              </a:rPr>
              <a:t> </a:t>
            </a:r>
            <a:r>
              <a:rPr lang="en-US" sz="1400">
                <a:solidFill>
                  <a:srgbClr val="000096"/>
                </a:solidFill>
                <a:highlight>
                  <a:srgbClr val="FFFFFF"/>
                </a:highlight>
              </a:rPr>
              <a:t>/&gt;</a:t>
            </a:r>
            <a:br>
              <a:rPr lang="en-US" sz="1400">
                <a:solidFill>
                  <a:srgbClr val="000000"/>
                </a:solidFill>
                <a:highlight>
                  <a:srgbClr val="FFFFFF"/>
                </a:highlight>
              </a:rPr>
            </a:br>
            <a:r>
              <a:rPr lang="en-US" sz="1400">
                <a:solidFill>
                  <a:srgbClr val="000000"/>
                </a:solidFill>
                <a:highlight>
                  <a:srgbClr val="FFFFFF"/>
                </a:highlight>
              </a:rPr>
              <a:t>            </a:t>
            </a:r>
            <a:r>
              <a:rPr lang="en-US" sz="1400">
                <a:solidFill>
                  <a:srgbClr val="003296"/>
                </a:solidFill>
                <a:highlight>
                  <a:srgbClr val="FFFFFF"/>
                </a:highlight>
              </a:rPr>
              <a:t>&lt;xs:element</a:t>
            </a:r>
            <a:r>
              <a:rPr lang="en-US" sz="1400">
                <a:solidFill>
                  <a:srgbClr val="F5844C"/>
                </a:solidFill>
                <a:highlight>
                  <a:srgbClr val="FFFFFF"/>
                </a:highlight>
              </a:rPr>
              <a:t> name</a:t>
            </a:r>
            <a:r>
              <a:rPr lang="en-US" sz="1400">
                <a:solidFill>
                  <a:srgbClr val="FF8040"/>
                </a:solidFill>
                <a:highlight>
                  <a:srgbClr val="FFFFFF"/>
                </a:highlight>
              </a:rPr>
              <a:t>=</a:t>
            </a:r>
            <a:r>
              <a:rPr lang="en-US" sz="1400">
                <a:solidFill>
                  <a:srgbClr val="993300"/>
                </a:solidFill>
                <a:highlight>
                  <a:srgbClr val="FFFFFF"/>
                </a:highlight>
              </a:rPr>
              <a:t>"MonthNumeric"</a:t>
            </a:r>
            <a:r>
              <a:rPr lang="en-US" sz="1400">
                <a:solidFill>
                  <a:srgbClr val="F5844C"/>
                </a:solidFill>
                <a:highlight>
                  <a:srgbClr val="FFFFFF"/>
                </a:highlight>
              </a:rPr>
              <a:t> type</a:t>
            </a:r>
            <a:r>
              <a:rPr lang="en-US" sz="1400">
                <a:solidFill>
                  <a:srgbClr val="FF8040"/>
                </a:solidFill>
                <a:highlight>
                  <a:srgbClr val="FFFFFF"/>
                </a:highlight>
              </a:rPr>
              <a:t>=</a:t>
            </a:r>
            <a:r>
              <a:rPr lang="en-US" sz="1400">
                <a:solidFill>
                  <a:srgbClr val="993300"/>
                </a:solidFill>
                <a:highlight>
                  <a:srgbClr val="FFFFFF"/>
                </a:highlight>
              </a:rPr>
              <a:t>"xs:unsignedInt"</a:t>
            </a:r>
            <a:r>
              <a:rPr lang="en-US" sz="1400">
                <a:solidFill>
                  <a:srgbClr val="F5844C"/>
                </a:solidFill>
                <a:highlight>
                  <a:srgbClr val="FFFFFF"/>
                </a:highlight>
              </a:rPr>
              <a:t> dfdl:length</a:t>
            </a:r>
            <a:r>
              <a:rPr lang="en-US" sz="1400">
                <a:solidFill>
                  <a:srgbClr val="FF8040"/>
                </a:solidFill>
                <a:highlight>
                  <a:srgbClr val="FFFFFF"/>
                </a:highlight>
              </a:rPr>
              <a:t>=</a:t>
            </a:r>
            <a:r>
              <a:rPr lang="en-US" sz="1400">
                <a:solidFill>
                  <a:srgbClr val="993300"/>
                </a:solidFill>
                <a:highlight>
                  <a:srgbClr val="FFFFFF"/>
                </a:highlight>
              </a:rPr>
              <a:t>"2"</a:t>
            </a:r>
            <a:r>
              <a:rPr lang="en-US" sz="1400">
                <a:solidFill>
                  <a:srgbClr val="F5844C"/>
                </a:solidFill>
                <a:highlight>
                  <a:srgbClr val="FFFFFF"/>
                </a:highlight>
              </a:rPr>
              <a:t> dfdl:lengthKind</a:t>
            </a:r>
            <a:r>
              <a:rPr lang="en-US" sz="1400">
                <a:solidFill>
                  <a:srgbClr val="FF8040"/>
                </a:solidFill>
                <a:highlight>
                  <a:srgbClr val="FFFFFF"/>
                </a:highlight>
              </a:rPr>
              <a:t>=</a:t>
            </a:r>
            <a:r>
              <a:rPr lang="en-US" sz="1400">
                <a:solidFill>
                  <a:srgbClr val="993300"/>
                </a:solidFill>
                <a:highlight>
                  <a:srgbClr val="FFFFFF"/>
                </a:highlight>
              </a:rPr>
              <a:t>"explicit"</a:t>
            </a:r>
            <a:br>
              <a:rPr lang="en-US" sz="1400">
                <a:solidFill>
                  <a:srgbClr val="000000"/>
                </a:solidFill>
                <a:highlight>
                  <a:srgbClr val="FFFFFF"/>
                </a:highlight>
              </a:rPr>
            </a:br>
            <a:r>
              <a:rPr lang="en-US" sz="1400">
                <a:solidFill>
                  <a:srgbClr val="F5844C"/>
                </a:solidFill>
                <a:highlight>
                  <a:srgbClr val="FFFFFF"/>
                </a:highlight>
              </a:rPr>
              <a:t>                </a:t>
            </a:r>
            <a:r>
              <a:rPr lang="en-US" sz="1400">
                <a:solidFill>
                  <a:srgbClr val="F5844C"/>
                </a:solidFill>
                <a:highlight>
                  <a:srgbClr val="FFFF00"/>
                </a:highlight>
              </a:rPr>
              <a:t>dfdl:textPadKind</a:t>
            </a:r>
            <a:r>
              <a:rPr lang="en-US" sz="1400">
                <a:solidFill>
                  <a:srgbClr val="FF8040"/>
                </a:solidFill>
                <a:highlight>
                  <a:srgbClr val="FFFF00"/>
                </a:highlight>
              </a:rPr>
              <a:t>=</a:t>
            </a:r>
            <a:r>
              <a:rPr lang="en-US" sz="1400">
                <a:solidFill>
                  <a:srgbClr val="993300"/>
                </a:solidFill>
                <a:highlight>
                  <a:srgbClr val="FFFF00"/>
                </a:highlight>
              </a:rPr>
              <a:t>"padChar"</a:t>
            </a:r>
            <a:r>
              <a:rPr lang="en-US" sz="1400">
                <a:solidFill>
                  <a:srgbClr val="F5844C"/>
                </a:solidFill>
                <a:highlight>
                  <a:srgbClr val="FFFF00"/>
                </a:highlight>
              </a:rPr>
              <a:t> dfdl:textNumberPadCharacter</a:t>
            </a:r>
            <a:r>
              <a:rPr lang="en-US" sz="1400">
                <a:solidFill>
                  <a:srgbClr val="FF8040"/>
                </a:solidFill>
                <a:highlight>
                  <a:srgbClr val="FFFF00"/>
                </a:highlight>
              </a:rPr>
              <a:t>=</a:t>
            </a:r>
            <a:r>
              <a:rPr lang="en-US" sz="1400">
                <a:solidFill>
                  <a:srgbClr val="993300"/>
                </a:solidFill>
                <a:highlight>
                  <a:srgbClr val="FFFF00"/>
                </a:highlight>
              </a:rPr>
              <a:t>"%SP;"</a:t>
            </a:r>
            <a:br>
              <a:rPr lang="en-US" sz="1400">
                <a:solidFill>
                  <a:srgbClr val="000000"/>
                </a:solidFill>
                <a:highlight>
                  <a:srgbClr val="FFFFFF"/>
                </a:highlight>
              </a:rPr>
            </a:br>
            <a:r>
              <a:rPr lang="en-US" sz="1400">
                <a:solidFill>
                  <a:srgbClr val="F5844C"/>
                </a:solidFill>
                <a:highlight>
                  <a:srgbClr val="FFFFFF"/>
                </a:highlight>
              </a:rPr>
              <a:t>                </a:t>
            </a:r>
            <a:r>
              <a:rPr lang="en-US" sz="1400">
                <a:solidFill>
                  <a:srgbClr val="F5844C"/>
                </a:solidFill>
                <a:highlight>
                  <a:srgbClr val="FFFF00"/>
                </a:highlight>
              </a:rPr>
              <a:t>dfdl:textNumberJustification</a:t>
            </a:r>
            <a:r>
              <a:rPr lang="en-US" sz="1400">
                <a:solidFill>
                  <a:srgbClr val="FF8040"/>
                </a:solidFill>
                <a:highlight>
                  <a:srgbClr val="FFFF00"/>
                </a:highlight>
              </a:rPr>
              <a:t>=</a:t>
            </a:r>
            <a:r>
              <a:rPr lang="en-US" sz="1400">
                <a:solidFill>
                  <a:srgbClr val="993300"/>
                </a:solidFill>
                <a:highlight>
                  <a:srgbClr val="FFFF00"/>
                </a:highlight>
              </a:rPr>
              <a:t>"right"</a:t>
            </a:r>
            <a:r>
              <a:rPr lang="en-US" sz="1400">
                <a:solidFill>
                  <a:srgbClr val="000096"/>
                </a:solidFill>
                <a:highlight>
                  <a:srgbClr val="FFFFFF"/>
                </a:highlight>
              </a:rPr>
              <a:t>/&gt;</a:t>
            </a:r>
            <a:br>
              <a:rPr lang="en-US" sz="1400">
                <a:solidFill>
                  <a:srgbClr val="000000"/>
                </a:solidFill>
                <a:highlight>
                  <a:srgbClr val="FFFFFF"/>
                </a:highlight>
              </a:rPr>
            </a:br>
            <a:r>
              <a:rPr lang="en-US" sz="1400">
                <a:solidFill>
                  <a:srgbClr val="000000"/>
                </a:solidFill>
                <a:highlight>
                  <a:srgbClr val="FFFFFF"/>
                </a:highlight>
              </a:rPr>
              <a:t>        </a:t>
            </a:r>
            <a:r>
              <a:rPr lang="en-US" sz="1400">
                <a:solidFill>
                  <a:srgbClr val="003296"/>
                </a:solidFill>
                <a:highlight>
                  <a:srgbClr val="FFFFFF"/>
                </a:highlight>
              </a:rPr>
              <a:t>&lt;/xs:sequence&gt;</a:t>
            </a:r>
            <a:br>
              <a:rPr lang="en-US" sz="1400">
                <a:solidFill>
                  <a:srgbClr val="000000"/>
                </a:solidFill>
                <a:highlight>
                  <a:srgbClr val="FFFFFF"/>
                </a:highlight>
              </a:rPr>
            </a:br>
            <a:r>
              <a:rPr lang="en-US" sz="1400">
                <a:solidFill>
                  <a:srgbClr val="000000"/>
                </a:solidFill>
                <a:highlight>
                  <a:srgbClr val="FFFFFF"/>
                </a:highlight>
              </a:rPr>
              <a:t>    </a:t>
            </a:r>
            <a:r>
              <a:rPr lang="en-US" sz="1400">
                <a:solidFill>
                  <a:srgbClr val="003296"/>
                </a:solidFill>
                <a:highlight>
                  <a:srgbClr val="FFFFFF"/>
                </a:highlight>
              </a:rPr>
              <a:t>&lt;/xs:complexType&gt;</a:t>
            </a:r>
            <a:br>
              <a:rPr lang="en-US" sz="1400">
                <a:solidFill>
                  <a:srgbClr val="000000"/>
                </a:solidFill>
                <a:highlight>
                  <a:srgbClr val="FFFFFF"/>
                </a:highlight>
              </a:rPr>
            </a:br>
            <a:r>
              <a:rPr lang="en-US" sz="1400">
                <a:solidFill>
                  <a:srgbClr val="003296"/>
                </a:solidFill>
                <a:highlight>
                  <a:srgbClr val="FFFFFF"/>
                </a:highlight>
              </a:rPr>
              <a:t>&lt;/xs:element&gt;</a:t>
            </a:r>
          </a:p>
        </p:txBody>
      </p:sp>
      <p:sp>
        <p:nvSpPr>
          <p:cNvPr id="6" name="Rectangle 5">
            <a:extLst>
              <a:ext uri="{FF2B5EF4-FFF2-40B4-BE49-F238E27FC236}">
                <a16:creationId xmlns:a16="http://schemas.microsoft.com/office/drawing/2014/main" id="{ECD228C7-6455-47AE-979C-DED3AB197352}"/>
              </a:ext>
            </a:extLst>
          </p:cNvPr>
          <p:cNvSpPr/>
          <p:nvPr/>
        </p:nvSpPr>
        <p:spPr>
          <a:xfrm>
            <a:off x="5047947" y="466316"/>
            <a:ext cx="925484" cy="923330"/>
          </a:xfrm>
          <a:prstGeom prst="rect">
            <a:avLst/>
          </a:prstGeom>
          <a:ln>
            <a:solidFill>
              <a:schemeClr val="tx1"/>
            </a:solidFill>
          </a:ln>
        </p:spPr>
        <p:txBody>
          <a:bodyPr wrap="square">
            <a:spAutoFit/>
          </a:bodyPr>
          <a:lstStyle/>
          <a:p>
            <a:r>
              <a:rPr lang="en-US">
                <a:solidFill>
                  <a:srgbClr val="000000"/>
                </a:solidFill>
                <a:highlight>
                  <a:srgbClr val="FFFFFF"/>
                </a:highlight>
              </a:rPr>
              <a:t>05</a:t>
            </a:r>
          </a:p>
          <a:p>
            <a:r>
              <a:rPr lang="en-US">
                <a:solidFill>
                  <a:srgbClr val="000000"/>
                </a:solidFill>
                <a:highlight>
                  <a:srgbClr val="FFFFFF"/>
                </a:highlight>
              </a:rPr>
              <a:t>05</a:t>
            </a:r>
          </a:p>
          <a:p>
            <a:r>
              <a:rPr lang="en-US">
                <a:solidFill>
                  <a:srgbClr val="000000"/>
                </a:solidFill>
                <a:highlight>
                  <a:srgbClr val="FFFFFF"/>
                </a:highlight>
              </a:rPr>
              <a:t>05</a:t>
            </a:r>
          </a:p>
        </p:txBody>
      </p:sp>
      <p:sp>
        <p:nvSpPr>
          <p:cNvPr id="7" name="TextBox 6">
            <a:extLst>
              <a:ext uri="{FF2B5EF4-FFF2-40B4-BE49-F238E27FC236}">
                <a16:creationId xmlns:a16="http://schemas.microsoft.com/office/drawing/2014/main" id="{8D9BF160-3EB5-4DD8-8B1A-D881CCDA4697}"/>
              </a:ext>
            </a:extLst>
          </p:cNvPr>
          <p:cNvSpPr txBox="1"/>
          <p:nvPr/>
        </p:nvSpPr>
        <p:spPr>
          <a:xfrm>
            <a:off x="5170692" y="96984"/>
            <a:ext cx="679994" cy="369332"/>
          </a:xfrm>
          <a:prstGeom prst="rect">
            <a:avLst/>
          </a:prstGeom>
          <a:solidFill>
            <a:schemeClr val="bg1"/>
          </a:solidFill>
        </p:spPr>
        <p:txBody>
          <a:bodyPr wrap="none" rtlCol="0">
            <a:spAutoFit/>
          </a:bodyPr>
          <a:lstStyle/>
          <a:p>
            <a:r>
              <a:rPr lang="en-US"/>
              <a:t>input</a:t>
            </a:r>
          </a:p>
        </p:txBody>
      </p:sp>
      <p:cxnSp>
        <p:nvCxnSpPr>
          <p:cNvPr id="8" name="Straight Arrow Connector 7">
            <a:extLst>
              <a:ext uri="{FF2B5EF4-FFF2-40B4-BE49-F238E27FC236}">
                <a16:creationId xmlns:a16="http://schemas.microsoft.com/office/drawing/2014/main" id="{6C4CFF8B-41CD-434E-8F82-900D6CF7D561}"/>
              </a:ext>
            </a:extLst>
          </p:cNvPr>
          <p:cNvCxnSpPr>
            <a:cxnSpLocks/>
            <a:stCxn id="6" idx="2"/>
          </p:cNvCxnSpPr>
          <p:nvPr/>
        </p:nvCxnSpPr>
        <p:spPr>
          <a:xfrm>
            <a:off x="5510689" y="1389646"/>
            <a:ext cx="0" cy="328185"/>
          </a:xfrm>
          <a:prstGeom prst="straightConnector1">
            <a:avLst/>
          </a:prstGeom>
          <a:ln w="571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9" name="Straight Arrow Connector 8">
            <a:extLst>
              <a:ext uri="{FF2B5EF4-FFF2-40B4-BE49-F238E27FC236}">
                <a16:creationId xmlns:a16="http://schemas.microsoft.com/office/drawing/2014/main" id="{9526DA9A-EF72-4215-97D5-192D25A1FE25}"/>
              </a:ext>
            </a:extLst>
          </p:cNvPr>
          <p:cNvCxnSpPr>
            <a:cxnSpLocks/>
          </p:cNvCxnSpPr>
          <p:nvPr/>
        </p:nvCxnSpPr>
        <p:spPr>
          <a:xfrm>
            <a:off x="5676944" y="4738238"/>
            <a:ext cx="0" cy="582857"/>
          </a:xfrm>
          <a:prstGeom prst="straightConnector1">
            <a:avLst/>
          </a:prstGeom>
          <a:ln w="571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0" name="Rectangle 9">
            <a:extLst>
              <a:ext uri="{FF2B5EF4-FFF2-40B4-BE49-F238E27FC236}">
                <a16:creationId xmlns:a16="http://schemas.microsoft.com/office/drawing/2014/main" id="{829487B7-8C38-407F-8CCA-915FFA6FE9CB}"/>
              </a:ext>
            </a:extLst>
          </p:cNvPr>
          <p:cNvSpPr/>
          <p:nvPr/>
        </p:nvSpPr>
        <p:spPr>
          <a:xfrm>
            <a:off x="3959654" y="5321095"/>
            <a:ext cx="4027553" cy="1477328"/>
          </a:xfrm>
          <a:prstGeom prst="rect">
            <a:avLst/>
          </a:prstGeom>
          <a:ln>
            <a:solidFill>
              <a:schemeClr val="tx1"/>
            </a:solidFill>
          </a:ln>
        </p:spPr>
        <p:txBody>
          <a:bodyPr wrap="square">
            <a:spAutoFit/>
          </a:bodyPr>
          <a:lstStyle/>
          <a:p>
            <a:r>
              <a:rPr lang="en-US">
                <a:solidFill>
                  <a:srgbClr val="000096"/>
                </a:solidFill>
                <a:highlight>
                  <a:srgbClr val="FFFFFF"/>
                </a:highlight>
              </a:rPr>
              <a:t>&lt;input&gt;</a:t>
            </a:r>
            <a:br>
              <a:rPr lang="en-US">
                <a:solidFill>
                  <a:srgbClr val="000000"/>
                </a:solidFill>
                <a:highlight>
                  <a:srgbClr val="FFFFFF"/>
                </a:highlight>
              </a:rPr>
            </a:br>
            <a:r>
              <a:rPr lang="en-US">
                <a:solidFill>
                  <a:srgbClr val="000000"/>
                </a:solidFill>
                <a:highlight>
                  <a:srgbClr val="FFFFFF"/>
                </a:highlight>
              </a:rPr>
              <a:t>  </a:t>
            </a:r>
            <a:r>
              <a:rPr lang="en-US">
                <a:solidFill>
                  <a:srgbClr val="000096"/>
                </a:solidFill>
                <a:highlight>
                  <a:srgbClr val="FFFFFF"/>
                </a:highlight>
              </a:rPr>
              <a:t>&lt;MonthNumeric&gt;</a:t>
            </a:r>
            <a:r>
              <a:rPr lang="en-US">
                <a:solidFill>
                  <a:srgbClr val="000000"/>
                </a:solidFill>
                <a:highlight>
                  <a:srgbClr val="FFFFFF"/>
                </a:highlight>
              </a:rPr>
              <a:t>5</a:t>
            </a:r>
            <a:r>
              <a:rPr lang="en-US">
                <a:solidFill>
                  <a:srgbClr val="000096"/>
                </a:solidFill>
                <a:highlight>
                  <a:srgbClr val="FFFFFF"/>
                </a:highlight>
              </a:rPr>
              <a:t>&lt;/MonthNumeric&gt;</a:t>
            </a:r>
            <a:br>
              <a:rPr lang="en-US">
                <a:solidFill>
                  <a:srgbClr val="000000"/>
                </a:solidFill>
                <a:highlight>
                  <a:srgbClr val="FFFFFF"/>
                </a:highlight>
              </a:rPr>
            </a:br>
            <a:r>
              <a:rPr lang="en-US">
                <a:solidFill>
                  <a:srgbClr val="000000"/>
                </a:solidFill>
                <a:highlight>
                  <a:srgbClr val="FFFFFF"/>
                </a:highlight>
              </a:rPr>
              <a:t>  </a:t>
            </a:r>
            <a:r>
              <a:rPr lang="en-US">
                <a:solidFill>
                  <a:srgbClr val="000096"/>
                </a:solidFill>
                <a:highlight>
                  <a:srgbClr val="FFFFFF"/>
                </a:highlight>
              </a:rPr>
              <a:t>&lt;MonthNumeric&gt;</a:t>
            </a:r>
            <a:r>
              <a:rPr lang="en-US">
                <a:solidFill>
                  <a:srgbClr val="000000"/>
                </a:solidFill>
                <a:highlight>
                  <a:srgbClr val="FFFFFF"/>
                </a:highlight>
              </a:rPr>
              <a:t>5</a:t>
            </a:r>
            <a:r>
              <a:rPr lang="en-US">
                <a:solidFill>
                  <a:srgbClr val="000096"/>
                </a:solidFill>
                <a:highlight>
                  <a:srgbClr val="FFFFFF"/>
                </a:highlight>
              </a:rPr>
              <a:t>&lt;/MonthNumeric&gt;</a:t>
            </a:r>
            <a:br>
              <a:rPr lang="en-US">
                <a:solidFill>
                  <a:srgbClr val="000000"/>
                </a:solidFill>
                <a:highlight>
                  <a:srgbClr val="FFFFFF"/>
                </a:highlight>
              </a:rPr>
            </a:br>
            <a:r>
              <a:rPr lang="en-US">
                <a:solidFill>
                  <a:srgbClr val="000000"/>
                </a:solidFill>
                <a:highlight>
                  <a:srgbClr val="FFFFFF"/>
                </a:highlight>
              </a:rPr>
              <a:t>  </a:t>
            </a:r>
            <a:r>
              <a:rPr lang="en-US">
                <a:solidFill>
                  <a:srgbClr val="000096"/>
                </a:solidFill>
                <a:highlight>
                  <a:srgbClr val="FFFFFF"/>
                </a:highlight>
              </a:rPr>
              <a:t>&lt;MonthNumeric&gt;</a:t>
            </a:r>
            <a:r>
              <a:rPr lang="en-US">
                <a:solidFill>
                  <a:srgbClr val="000000"/>
                </a:solidFill>
                <a:highlight>
                  <a:srgbClr val="FFFFFF"/>
                </a:highlight>
              </a:rPr>
              <a:t>5</a:t>
            </a:r>
            <a:r>
              <a:rPr lang="en-US">
                <a:solidFill>
                  <a:srgbClr val="000096"/>
                </a:solidFill>
                <a:highlight>
                  <a:srgbClr val="FFFFFF"/>
                </a:highlight>
              </a:rPr>
              <a:t>&lt;/MonthNumeric&gt;</a:t>
            </a:r>
            <a:br>
              <a:rPr lang="en-US">
                <a:solidFill>
                  <a:srgbClr val="000000"/>
                </a:solidFill>
                <a:highlight>
                  <a:srgbClr val="FFFFFF"/>
                </a:highlight>
              </a:rPr>
            </a:br>
            <a:r>
              <a:rPr lang="en-US">
                <a:solidFill>
                  <a:srgbClr val="000096"/>
                </a:solidFill>
                <a:highlight>
                  <a:srgbClr val="FFFFFF"/>
                </a:highlight>
              </a:rPr>
              <a:t>&lt;/input&gt;</a:t>
            </a:r>
          </a:p>
        </p:txBody>
      </p:sp>
    </p:spTree>
    <p:extLst>
      <p:ext uri="{BB962C8B-B14F-4D97-AF65-F5344CB8AC3E}">
        <p14:creationId xmlns:p14="http://schemas.microsoft.com/office/powerpoint/2010/main" val="658518948"/>
      </p:ext>
    </p:extLst>
  </p:cSld>
  <p:clrMapOvr>
    <a:masterClrMapping/>
  </p:clrMapOvr>
</p:sld>
</file>

<file path=ppt/slides/slide1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BF2BED4F-03EA-4B4B-9EC5-3F75408FAA5A}"/>
              </a:ext>
            </a:extLst>
          </p:cNvPr>
          <p:cNvSpPr/>
          <p:nvPr/>
        </p:nvSpPr>
        <p:spPr>
          <a:xfrm>
            <a:off x="1725130" y="1991732"/>
            <a:ext cx="8251111" cy="3323987"/>
          </a:xfrm>
          <a:prstGeom prst="rect">
            <a:avLst/>
          </a:prstGeom>
          <a:solidFill>
            <a:schemeClr val="bg1"/>
          </a:solidFill>
          <a:ln>
            <a:solidFill>
              <a:schemeClr val="tx1"/>
            </a:solidFill>
          </a:ln>
        </p:spPr>
        <p:txBody>
          <a:bodyPr wrap="square">
            <a:spAutoFit/>
          </a:bodyPr>
          <a:lstStyle/>
          <a:p>
            <a:r>
              <a:rPr lang="en-US" sz="1400">
                <a:solidFill>
                  <a:srgbClr val="003296"/>
                </a:solidFill>
                <a:highlight>
                  <a:srgbClr val="FFFFFF"/>
                </a:highlight>
              </a:rPr>
              <a:t>&lt;xs:element</a:t>
            </a:r>
            <a:r>
              <a:rPr lang="en-US" sz="1400">
                <a:solidFill>
                  <a:srgbClr val="F5844C"/>
                </a:solidFill>
                <a:highlight>
                  <a:srgbClr val="FFFFFF"/>
                </a:highlight>
              </a:rPr>
              <a:t> name</a:t>
            </a:r>
            <a:r>
              <a:rPr lang="en-US" sz="1400">
                <a:solidFill>
                  <a:srgbClr val="FF8040"/>
                </a:solidFill>
                <a:highlight>
                  <a:srgbClr val="FFFFFF"/>
                </a:highlight>
              </a:rPr>
              <a:t>=</a:t>
            </a:r>
            <a:r>
              <a:rPr lang="en-US" sz="1400">
                <a:solidFill>
                  <a:srgbClr val="993300"/>
                </a:solidFill>
                <a:highlight>
                  <a:srgbClr val="FFFFFF"/>
                </a:highlight>
              </a:rPr>
              <a:t>"input"</a:t>
            </a:r>
            <a:r>
              <a:rPr lang="en-US" sz="1400">
                <a:solidFill>
                  <a:srgbClr val="000096"/>
                </a:solidFill>
                <a:highlight>
                  <a:srgbClr val="FFFFFF"/>
                </a:highlight>
              </a:rPr>
              <a:t>&gt;</a:t>
            </a:r>
            <a:br>
              <a:rPr lang="en-US" sz="1400">
                <a:solidFill>
                  <a:srgbClr val="000000"/>
                </a:solidFill>
                <a:highlight>
                  <a:srgbClr val="FFFFFF"/>
                </a:highlight>
              </a:rPr>
            </a:br>
            <a:r>
              <a:rPr lang="en-US" sz="1400">
                <a:solidFill>
                  <a:srgbClr val="000000"/>
                </a:solidFill>
                <a:highlight>
                  <a:srgbClr val="FFFFFF"/>
                </a:highlight>
              </a:rPr>
              <a:t>    </a:t>
            </a:r>
            <a:r>
              <a:rPr lang="en-US" sz="1400">
                <a:solidFill>
                  <a:srgbClr val="003296"/>
                </a:solidFill>
                <a:highlight>
                  <a:srgbClr val="FFFFFF"/>
                </a:highlight>
              </a:rPr>
              <a:t>&lt;xs:complexType&gt;</a:t>
            </a:r>
            <a:br>
              <a:rPr lang="en-US" sz="1400">
                <a:solidFill>
                  <a:srgbClr val="000000"/>
                </a:solidFill>
                <a:highlight>
                  <a:srgbClr val="FFFFFF"/>
                </a:highlight>
              </a:rPr>
            </a:br>
            <a:r>
              <a:rPr lang="en-US" sz="1400">
                <a:solidFill>
                  <a:srgbClr val="000000"/>
                </a:solidFill>
                <a:highlight>
                  <a:srgbClr val="FFFFFF"/>
                </a:highlight>
              </a:rPr>
              <a:t>        </a:t>
            </a:r>
            <a:r>
              <a:rPr lang="en-US" sz="1400">
                <a:solidFill>
                  <a:srgbClr val="003296"/>
                </a:solidFill>
                <a:highlight>
                  <a:srgbClr val="FFFFFF"/>
                </a:highlight>
              </a:rPr>
              <a:t>&lt;xs:sequence</a:t>
            </a:r>
            <a:r>
              <a:rPr lang="en-US" sz="1400">
                <a:solidFill>
                  <a:srgbClr val="F5844C"/>
                </a:solidFill>
                <a:highlight>
                  <a:srgbClr val="FFFFFF"/>
                </a:highlight>
              </a:rPr>
              <a:t> dfdl:separator</a:t>
            </a:r>
            <a:r>
              <a:rPr lang="en-US" sz="1400">
                <a:solidFill>
                  <a:srgbClr val="FF8040"/>
                </a:solidFill>
                <a:highlight>
                  <a:srgbClr val="FFFFFF"/>
                </a:highlight>
              </a:rPr>
              <a:t>=</a:t>
            </a:r>
            <a:r>
              <a:rPr lang="en-US" sz="1400">
                <a:solidFill>
                  <a:srgbClr val="993300"/>
                </a:solidFill>
                <a:highlight>
                  <a:srgbClr val="FFFFFF"/>
                </a:highlight>
              </a:rPr>
              <a:t>"%NL;"</a:t>
            </a:r>
            <a:r>
              <a:rPr lang="en-US" sz="1400">
                <a:solidFill>
                  <a:srgbClr val="F5844C"/>
                </a:solidFill>
                <a:highlight>
                  <a:srgbClr val="FFFFFF"/>
                </a:highlight>
              </a:rPr>
              <a:t> dfdl:separatorPosition</a:t>
            </a:r>
            <a:r>
              <a:rPr lang="en-US" sz="1400">
                <a:solidFill>
                  <a:srgbClr val="FF8040"/>
                </a:solidFill>
                <a:highlight>
                  <a:srgbClr val="FFFFFF"/>
                </a:highlight>
              </a:rPr>
              <a:t>=</a:t>
            </a:r>
            <a:r>
              <a:rPr lang="en-US" sz="1400">
                <a:solidFill>
                  <a:srgbClr val="993300"/>
                </a:solidFill>
                <a:highlight>
                  <a:srgbClr val="FFFFFF"/>
                </a:highlight>
              </a:rPr>
              <a:t>"infix"</a:t>
            </a:r>
            <a:r>
              <a:rPr lang="en-US" sz="1400">
                <a:solidFill>
                  <a:srgbClr val="000096"/>
                </a:solidFill>
                <a:highlight>
                  <a:srgbClr val="FFFFFF"/>
                </a:highlight>
              </a:rPr>
              <a:t>&gt;</a:t>
            </a:r>
            <a:br>
              <a:rPr lang="en-US" sz="1400">
                <a:solidFill>
                  <a:srgbClr val="000000"/>
                </a:solidFill>
                <a:highlight>
                  <a:srgbClr val="FFFFFF"/>
                </a:highlight>
              </a:rPr>
            </a:br>
            <a:r>
              <a:rPr lang="en-US" sz="1400">
                <a:solidFill>
                  <a:srgbClr val="000000"/>
                </a:solidFill>
                <a:highlight>
                  <a:srgbClr val="FFFFFF"/>
                </a:highlight>
              </a:rPr>
              <a:t>            </a:t>
            </a:r>
            <a:r>
              <a:rPr lang="en-US" sz="1400">
                <a:solidFill>
                  <a:srgbClr val="003296"/>
                </a:solidFill>
                <a:highlight>
                  <a:srgbClr val="FFFFFF"/>
                </a:highlight>
              </a:rPr>
              <a:t>&lt;xs:element</a:t>
            </a:r>
            <a:r>
              <a:rPr lang="en-US" sz="1400">
                <a:solidFill>
                  <a:srgbClr val="F5844C"/>
                </a:solidFill>
                <a:highlight>
                  <a:srgbClr val="FFFFFF"/>
                </a:highlight>
              </a:rPr>
              <a:t> name</a:t>
            </a:r>
            <a:r>
              <a:rPr lang="en-US" sz="1400">
                <a:solidFill>
                  <a:srgbClr val="FF8040"/>
                </a:solidFill>
                <a:highlight>
                  <a:srgbClr val="FFFFFF"/>
                </a:highlight>
              </a:rPr>
              <a:t>=</a:t>
            </a:r>
            <a:r>
              <a:rPr lang="en-US" sz="1400">
                <a:solidFill>
                  <a:srgbClr val="993300"/>
                </a:solidFill>
                <a:highlight>
                  <a:srgbClr val="FFFFFF"/>
                </a:highlight>
              </a:rPr>
              <a:t>"MonthNumeric"</a:t>
            </a:r>
            <a:r>
              <a:rPr lang="en-US" sz="1400">
                <a:solidFill>
                  <a:srgbClr val="F5844C"/>
                </a:solidFill>
                <a:highlight>
                  <a:srgbClr val="FFFFFF"/>
                </a:highlight>
              </a:rPr>
              <a:t> type</a:t>
            </a:r>
            <a:r>
              <a:rPr lang="en-US" sz="1400">
                <a:solidFill>
                  <a:srgbClr val="FF8040"/>
                </a:solidFill>
                <a:highlight>
                  <a:srgbClr val="FFFFFF"/>
                </a:highlight>
              </a:rPr>
              <a:t>=</a:t>
            </a:r>
            <a:r>
              <a:rPr lang="en-US" sz="1400">
                <a:solidFill>
                  <a:srgbClr val="993300"/>
                </a:solidFill>
                <a:highlight>
                  <a:srgbClr val="FFFFFF"/>
                </a:highlight>
              </a:rPr>
              <a:t>"xs:unsignedInt"</a:t>
            </a:r>
            <a:r>
              <a:rPr lang="en-US" sz="1400">
                <a:solidFill>
                  <a:srgbClr val="F5844C"/>
                </a:solidFill>
                <a:highlight>
                  <a:srgbClr val="FFFFFF"/>
                </a:highlight>
              </a:rPr>
              <a:t> dfdl:length</a:t>
            </a:r>
            <a:r>
              <a:rPr lang="en-US" sz="1400">
                <a:solidFill>
                  <a:srgbClr val="FF8040"/>
                </a:solidFill>
                <a:highlight>
                  <a:srgbClr val="FFFFFF"/>
                </a:highlight>
              </a:rPr>
              <a:t>=</a:t>
            </a:r>
            <a:r>
              <a:rPr lang="en-US" sz="1400">
                <a:solidFill>
                  <a:srgbClr val="993300"/>
                </a:solidFill>
                <a:highlight>
                  <a:srgbClr val="FFFFFF"/>
                </a:highlight>
              </a:rPr>
              <a:t>"2"</a:t>
            </a:r>
            <a:r>
              <a:rPr lang="en-US" sz="1400">
                <a:solidFill>
                  <a:srgbClr val="F5844C"/>
                </a:solidFill>
                <a:highlight>
                  <a:srgbClr val="FFFFFF"/>
                </a:highlight>
              </a:rPr>
              <a:t> dfdl:lengthKind</a:t>
            </a:r>
            <a:r>
              <a:rPr lang="en-US" sz="1400">
                <a:solidFill>
                  <a:srgbClr val="FF8040"/>
                </a:solidFill>
                <a:highlight>
                  <a:srgbClr val="FFFFFF"/>
                </a:highlight>
              </a:rPr>
              <a:t>=</a:t>
            </a:r>
            <a:r>
              <a:rPr lang="en-US" sz="1400">
                <a:solidFill>
                  <a:srgbClr val="993300"/>
                </a:solidFill>
                <a:highlight>
                  <a:srgbClr val="FFFFFF"/>
                </a:highlight>
              </a:rPr>
              <a:t>"explicit"</a:t>
            </a:r>
            <a:r>
              <a:rPr lang="en-US" sz="1400">
                <a:solidFill>
                  <a:srgbClr val="F5844C"/>
                </a:solidFill>
                <a:highlight>
                  <a:srgbClr val="FFFFFF"/>
                </a:highlight>
              </a:rPr>
              <a:t> </a:t>
            </a:r>
            <a:br>
              <a:rPr lang="en-US" sz="1400">
                <a:solidFill>
                  <a:srgbClr val="000000"/>
                </a:solidFill>
                <a:highlight>
                  <a:srgbClr val="FFFFFF"/>
                </a:highlight>
              </a:rPr>
            </a:br>
            <a:r>
              <a:rPr lang="en-US" sz="1400">
                <a:solidFill>
                  <a:srgbClr val="F5844C"/>
                </a:solidFill>
                <a:highlight>
                  <a:srgbClr val="FFFFFF"/>
                </a:highlight>
              </a:rPr>
              <a:t>                dfdl:textNumberCheckPolicy</a:t>
            </a:r>
            <a:r>
              <a:rPr lang="en-US" sz="1400">
                <a:solidFill>
                  <a:srgbClr val="FF8040"/>
                </a:solidFill>
                <a:highlight>
                  <a:srgbClr val="FFFFFF"/>
                </a:highlight>
              </a:rPr>
              <a:t>=</a:t>
            </a:r>
            <a:r>
              <a:rPr lang="en-US" sz="1400">
                <a:solidFill>
                  <a:srgbClr val="993300"/>
                </a:solidFill>
                <a:highlight>
                  <a:srgbClr val="FFFFFF"/>
                </a:highlight>
              </a:rPr>
              <a:t>"strict"</a:t>
            </a:r>
            <a:r>
              <a:rPr lang="en-US" sz="1400">
                <a:solidFill>
                  <a:srgbClr val="F5844C"/>
                </a:solidFill>
                <a:highlight>
                  <a:srgbClr val="FFFFFF"/>
                </a:highlight>
              </a:rPr>
              <a:t> </a:t>
            </a:r>
            <a:r>
              <a:rPr lang="en-US" sz="1400">
                <a:solidFill>
                  <a:srgbClr val="F5844C"/>
                </a:solidFill>
                <a:highlight>
                  <a:srgbClr val="FFFF00"/>
                </a:highlight>
              </a:rPr>
              <a:t>dfdl:textNumberPattern</a:t>
            </a:r>
            <a:r>
              <a:rPr lang="en-US" sz="1400">
                <a:solidFill>
                  <a:srgbClr val="FF8040"/>
                </a:solidFill>
                <a:highlight>
                  <a:srgbClr val="FFFF00"/>
                </a:highlight>
              </a:rPr>
              <a:t>=</a:t>
            </a:r>
            <a:r>
              <a:rPr lang="en-US" sz="1400">
                <a:solidFill>
                  <a:srgbClr val="993300"/>
                </a:solidFill>
                <a:highlight>
                  <a:srgbClr val="FFFF00"/>
                </a:highlight>
              </a:rPr>
              <a:t>"##"</a:t>
            </a:r>
            <a:br>
              <a:rPr lang="en-US" sz="1400">
                <a:solidFill>
                  <a:srgbClr val="000000"/>
                </a:solidFill>
                <a:highlight>
                  <a:srgbClr val="FFFFFF"/>
                </a:highlight>
              </a:rPr>
            </a:br>
            <a:r>
              <a:rPr lang="en-US" sz="1400">
                <a:solidFill>
                  <a:srgbClr val="F5844C"/>
                </a:solidFill>
                <a:highlight>
                  <a:srgbClr val="FFFFFF"/>
                </a:highlight>
              </a:rPr>
              <a:t>                </a:t>
            </a:r>
            <a:r>
              <a:rPr lang="en-US" sz="1400">
                <a:solidFill>
                  <a:srgbClr val="F5844C"/>
                </a:solidFill>
                <a:highlight>
                  <a:srgbClr val="FFFF00"/>
                </a:highlight>
              </a:rPr>
              <a:t>dfdl:textPadKind</a:t>
            </a:r>
            <a:r>
              <a:rPr lang="en-US" sz="1400">
                <a:solidFill>
                  <a:srgbClr val="FF8040"/>
                </a:solidFill>
                <a:highlight>
                  <a:srgbClr val="FFFF00"/>
                </a:highlight>
              </a:rPr>
              <a:t>=</a:t>
            </a:r>
            <a:r>
              <a:rPr lang="en-US" sz="1400">
                <a:solidFill>
                  <a:srgbClr val="993300"/>
                </a:solidFill>
                <a:highlight>
                  <a:srgbClr val="FFFF00"/>
                </a:highlight>
              </a:rPr>
              <a:t>"padChar"</a:t>
            </a:r>
            <a:r>
              <a:rPr lang="en-US" sz="1400">
                <a:solidFill>
                  <a:srgbClr val="F5844C"/>
                </a:solidFill>
                <a:highlight>
                  <a:srgbClr val="FFFF00"/>
                </a:highlight>
              </a:rPr>
              <a:t> dfdl:textNumberPadCharacter</a:t>
            </a:r>
            <a:r>
              <a:rPr lang="en-US" sz="1400">
                <a:solidFill>
                  <a:srgbClr val="FF8040"/>
                </a:solidFill>
                <a:highlight>
                  <a:srgbClr val="FFFF00"/>
                </a:highlight>
              </a:rPr>
              <a:t>=</a:t>
            </a:r>
            <a:r>
              <a:rPr lang="en-US" sz="1400">
                <a:solidFill>
                  <a:srgbClr val="993300"/>
                </a:solidFill>
                <a:highlight>
                  <a:srgbClr val="FFFF00"/>
                </a:highlight>
              </a:rPr>
              <a:t>"%SP;"</a:t>
            </a:r>
            <a:br>
              <a:rPr lang="en-US" sz="1400">
                <a:solidFill>
                  <a:srgbClr val="000000"/>
                </a:solidFill>
                <a:highlight>
                  <a:srgbClr val="FFFFFF"/>
                </a:highlight>
              </a:rPr>
            </a:br>
            <a:r>
              <a:rPr lang="en-US" sz="1400">
                <a:solidFill>
                  <a:srgbClr val="F5844C"/>
                </a:solidFill>
                <a:highlight>
                  <a:srgbClr val="FFFFFF"/>
                </a:highlight>
              </a:rPr>
              <a:t>                </a:t>
            </a:r>
            <a:r>
              <a:rPr lang="en-US" sz="1400">
                <a:solidFill>
                  <a:srgbClr val="F5844C"/>
                </a:solidFill>
                <a:highlight>
                  <a:srgbClr val="FFFF00"/>
                </a:highlight>
              </a:rPr>
              <a:t>dfdl:textNumberJustification</a:t>
            </a:r>
            <a:r>
              <a:rPr lang="en-US" sz="1400">
                <a:solidFill>
                  <a:srgbClr val="FF8040"/>
                </a:solidFill>
                <a:highlight>
                  <a:srgbClr val="FFFF00"/>
                </a:highlight>
              </a:rPr>
              <a:t>=</a:t>
            </a:r>
            <a:r>
              <a:rPr lang="en-US" sz="1400">
                <a:solidFill>
                  <a:srgbClr val="993300"/>
                </a:solidFill>
                <a:highlight>
                  <a:srgbClr val="FFFF00"/>
                </a:highlight>
              </a:rPr>
              <a:t>"right"</a:t>
            </a:r>
            <a:r>
              <a:rPr lang="en-US" sz="1400">
                <a:solidFill>
                  <a:srgbClr val="000096"/>
                </a:solidFill>
                <a:highlight>
                  <a:srgbClr val="FFFFFF"/>
                </a:highlight>
              </a:rPr>
              <a:t>/&gt;</a:t>
            </a:r>
            <a:br>
              <a:rPr lang="en-US" sz="1400">
                <a:solidFill>
                  <a:srgbClr val="000000"/>
                </a:solidFill>
                <a:highlight>
                  <a:srgbClr val="FFFFFF"/>
                </a:highlight>
              </a:rPr>
            </a:br>
            <a:r>
              <a:rPr lang="en-US" sz="1400">
                <a:solidFill>
                  <a:srgbClr val="000000"/>
                </a:solidFill>
                <a:highlight>
                  <a:srgbClr val="FFFFFF"/>
                </a:highlight>
              </a:rPr>
              <a:t>            </a:t>
            </a:r>
            <a:r>
              <a:rPr lang="en-US" sz="1400">
                <a:solidFill>
                  <a:srgbClr val="003296"/>
                </a:solidFill>
                <a:highlight>
                  <a:srgbClr val="FFFFFF"/>
                </a:highlight>
              </a:rPr>
              <a:t>&lt;xs:element</a:t>
            </a:r>
            <a:r>
              <a:rPr lang="en-US" sz="1400">
                <a:solidFill>
                  <a:srgbClr val="F5844C"/>
                </a:solidFill>
                <a:highlight>
                  <a:srgbClr val="FFFFFF"/>
                </a:highlight>
              </a:rPr>
              <a:t> name</a:t>
            </a:r>
            <a:r>
              <a:rPr lang="en-US" sz="1400">
                <a:solidFill>
                  <a:srgbClr val="FF8040"/>
                </a:solidFill>
                <a:highlight>
                  <a:srgbClr val="FFFFFF"/>
                </a:highlight>
              </a:rPr>
              <a:t>=</a:t>
            </a:r>
            <a:r>
              <a:rPr lang="en-US" sz="1400">
                <a:solidFill>
                  <a:srgbClr val="993300"/>
                </a:solidFill>
                <a:highlight>
                  <a:srgbClr val="FFFFFF"/>
                </a:highlight>
              </a:rPr>
              <a:t>"MonthNumeric"</a:t>
            </a:r>
            <a:r>
              <a:rPr lang="en-US" sz="1400">
                <a:solidFill>
                  <a:srgbClr val="F5844C"/>
                </a:solidFill>
                <a:highlight>
                  <a:srgbClr val="FFFFFF"/>
                </a:highlight>
              </a:rPr>
              <a:t> type</a:t>
            </a:r>
            <a:r>
              <a:rPr lang="en-US" sz="1400">
                <a:solidFill>
                  <a:srgbClr val="FF8040"/>
                </a:solidFill>
                <a:highlight>
                  <a:srgbClr val="FFFFFF"/>
                </a:highlight>
              </a:rPr>
              <a:t>=</a:t>
            </a:r>
            <a:r>
              <a:rPr lang="en-US" sz="1400">
                <a:solidFill>
                  <a:srgbClr val="993300"/>
                </a:solidFill>
                <a:highlight>
                  <a:srgbClr val="FFFFFF"/>
                </a:highlight>
              </a:rPr>
              <a:t>"xs:unsignedInt"</a:t>
            </a:r>
            <a:r>
              <a:rPr lang="en-US" sz="1400">
                <a:solidFill>
                  <a:srgbClr val="F5844C"/>
                </a:solidFill>
                <a:highlight>
                  <a:srgbClr val="FFFFFF"/>
                </a:highlight>
              </a:rPr>
              <a:t> dfdl:length</a:t>
            </a:r>
            <a:r>
              <a:rPr lang="en-US" sz="1400">
                <a:solidFill>
                  <a:srgbClr val="FF8040"/>
                </a:solidFill>
                <a:highlight>
                  <a:srgbClr val="FFFFFF"/>
                </a:highlight>
              </a:rPr>
              <a:t>=</a:t>
            </a:r>
            <a:r>
              <a:rPr lang="en-US" sz="1400">
                <a:solidFill>
                  <a:srgbClr val="993300"/>
                </a:solidFill>
                <a:highlight>
                  <a:srgbClr val="FFFFFF"/>
                </a:highlight>
              </a:rPr>
              <a:t>"2"</a:t>
            </a:r>
            <a:r>
              <a:rPr lang="en-US" sz="1400">
                <a:solidFill>
                  <a:srgbClr val="F5844C"/>
                </a:solidFill>
                <a:highlight>
                  <a:srgbClr val="FFFFFF"/>
                </a:highlight>
              </a:rPr>
              <a:t> dfdl:lengthKind</a:t>
            </a:r>
            <a:r>
              <a:rPr lang="en-US" sz="1400">
                <a:solidFill>
                  <a:srgbClr val="FF8040"/>
                </a:solidFill>
                <a:highlight>
                  <a:srgbClr val="FFFFFF"/>
                </a:highlight>
              </a:rPr>
              <a:t>=</a:t>
            </a:r>
            <a:r>
              <a:rPr lang="en-US" sz="1400">
                <a:solidFill>
                  <a:srgbClr val="993300"/>
                </a:solidFill>
                <a:highlight>
                  <a:srgbClr val="FFFFFF"/>
                </a:highlight>
              </a:rPr>
              <a:t>"explicit"</a:t>
            </a:r>
            <a:r>
              <a:rPr lang="en-US" sz="1400">
                <a:solidFill>
                  <a:srgbClr val="F5844C"/>
                </a:solidFill>
                <a:highlight>
                  <a:srgbClr val="FFFFFF"/>
                </a:highlight>
              </a:rPr>
              <a:t> </a:t>
            </a:r>
            <a:br>
              <a:rPr lang="en-US" sz="1400">
                <a:solidFill>
                  <a:srgbClr val="F5844C"/>
                </a:solidFill>
                <a:highlight>
                  <a:srgbClr val="FFFFFF"/>
                </a:highlight>
              </a:rPr>
            </a:br>
            <a:r>
              <a:rPr lang="en-US" sz="1400">
                <a:solidFill>
                  <a:srgbClr val="F5844C"/>
                </a:solidFill>
                <a:highlight>
                  <a:srgbClr val="FFFFFF"/>
                </a:highlight>
              </a:rPr>
              <a:t>                dfdl:textNumberCheckPolicy</a:t>
            </a:r>
            <a:r>
              <a:rPr lang="en-US" sz="1400">
                <a:solidFill>
                  <a:srgbClr val="FF8040"/>
                </a:solidFill>
                <a:highlight>
                  <a:srgbClr val="FFFFFF"/>
                </a:highlight>
              </a:rPr>
              <a:t>=</a:t>
            </a:r>
            <a:r>
              <a:rPr lang="en-US" sz="1400">
                <a:solidFill>
                  <a:srgbClr val="993300"/>
                </a:solidFill>
                <a:highlight>
                  <a:srgbClr val="FFFFFF"/>
                </a:highlight>
              </a:rPr>
              <a:t>"strict"</a:t>
            </a:r>
            <a:r>
              <a:rPr lang="en-US" sz="1400">
                <a:solidFill>
                  <a:srgbClr val="F5844C"/>
                </a:solidFill>
                <a:highlight>
                  <a:srgbClr val="FFFFFF"/>
                </a:highlight>
              </a:rPr>
              <a:t> dfdl:textNumberPattern</a:t>
            </a:r>
            <a:r>
              <a:rPr lang="en-US" sz="1400">
                <a:solidFill>
                  <a:srgbClr val="FF8040"/>
                </a:solidFill>
                <a:highlight>
                  <a:srgbClr val="FFFFFF"/>
                </a:highlight>
              </a:rPr>
              <a:t>=</a:t>
            </a:r>
            <a:r>
              <a:rPr lang="en-US" sz="1400">
                <a:solidFill>
                  <a:srgbClr val="993300"/>
                </a:solidFill>
                <a:highlight>
                  <a:srgbClr val="FFFFFF"/>
                </a:highlight>
              </a:rPr>
              <a:t>"00"</a:t>
            </a:r>
            <a:r>
              <a:rPr lang="en-US" sz="1400">
                <a:solidFill>
                  <a:srgbClr val="F5844C"/>
                </a:solidFill>
                <a:highlight>
                  <a:srgbClr val="FFFFFF"/>
                </a:highlight>
              </a:rPr>
              <a:t> </a:t>
            </a:r>
            <a:r>
              <a:rPr lang="en-US" sz="1400">
                <a:solidFill>
                  <a:srgbClr val="000096"/>
                </a:solidFill>
                <a:highlight>
                  <a:srgbClr val="FFFFFF"/>
                </a:highlight>
              </a:rPr>
              <a:t>/&gt;</a:t>
            </a:r>
            <a:br>
              <a:rPr lang="en-US" sz="1400">
                <a:solidFill>
                  <a:srgbClr val="000000"/>
                </a:solidFill>
                <a:highlight>
                  <a:srgbClr val="FFFFFF"/>
                </a:highlight>
              </a:rPr>
            </a:br>
            <a:r>
              <a:rPr lang="en-US" sz="1400">
                <a:solidFill>
                  <a:srgbClr val="000000"/>
                </a:solidFill>
                <a:highlight>
                  <a:srgbClr val="FFFFFF"/>
                </a:highlight>
              </a:rPr>
              <a:t>            </a:t>
            </a:r>
            <a:r>
              <a:rPr lang="en-US" sz="1400">
                <a:solidFill>
                  <a:srgbClr val="003296"/>
                </a:solidFill>
                <a:highlight>
                  <a:srgbClr val="FFFFFF"/>
                </a:highlight>
              </a:rPr>
              <a:t>&lt;xs:element</a:t>
            </a:r>
            <a:r>
              <a:rPr lang="en-US" sz="1400">
                <a:solidFill>
                  <a:srgbClr val="F5844C"/>
                </a:solidFill>
                <a:highlight>
                  <a:srgbClr val="FFFFFF"/>
                </a:highlight>
              </a:rPr>
              <a:t> name</a:t>
            </a:r>
            <a:r>
              <a:rPr lang="en-US" sz="1400">
                <a:solidFill>
                  <a:srgbClr val="FF8040"/>
                </a:solidFill>
                <a:highlight>
                  <a:srgbClr val="FFFFFF"/>
                </a:highlight>
              </a:rPr>
              <a:t>=</a:t>
            </a:r>
            <a:r>
              <a:rPr lang="en-US" sz="1400">
                <a:solidFill>
                  <a:srgbClr val="993300"/>
                </a:solidFill>
                <a:highlight>
                  <a:srgbClr val="FFFFFF"/>
                </a:highlight>
              </a:rPr>
              <a:t>"MonthNumeric"</a:t>
            </a:r>
            <a:r>
              <a:rPr lang="en-US" sz="1400">
                <a:solidFill>
                  <a:srgbClr val="F5844C"/>
                </a:solidFill>
                <a:highlight>
                  <a:srgbClr val="FFFFFF"/>
                </a:highlight>
              </a:rPr>
              <a:t> type</a:t>
            </a:r>
            <a:r>
              <a:rPr lang="en-US" sz="1400">
                <a:solidFill>
                  <a:srgbClr val="FF8040"/>
                </a:solidFill>
                <a:highlight>
                  <a:srgbClr val="FFFFFF"/>
                </a:highlight>
              </a:rPr>
              <a:t>=</a:t>
            </a:r>
            <a:r>
              <a:rPr lang="en-US" sz="1400">
                <a:solidFill>
                  <a:srgbClr val="993300"/>
                </a:solidFill>
                <a:highlight>
                  <a:srgbClr val="FFFFFF"/>
                </a:highlight>
              </a:rPr>
              <a:t>"xs:unsignedInt"</a:t>
            </a:r>
            <a:r>
              <a:rPr lang="en-US" sz="1400">
                <a:solidFill>
                  <a:srgbClr val="F5844C"/>
                </a:solidFill>
                <a:highlight>
                  <a:srgbClr val="FFFFFF"/>
                </a:highlight>
              </a:rPr>
              <a:t> dfdl:length</a:t>
            </a:r>
            <a:r>
              <a:rPr lang="en-US" sz="1400">
                <a:solidFill>
                  <a:srgbClr val="FF8040"/>
                </a:solidFill>
                <a:highlight>
                  <a:srgbClr val="FFFFFF"/>
                </a:highlight>
              </a:rPr>
              <a:t>=</a:t>
            </a:r>
            <a:r>
              <a:rPr lang="en-US" sz="1400">
                <a:solidFill>
                  <a:srgbClr val="993300"/>
                </a:solidFill>
                <a:highlight>
                  <a:srgbClr val="FFFFFF"/>
                </a:highlight>
              </a:rPr>
              <a:t>"2"</a:t>
            </a:r>
            <a:r>
              <a:rPr lang="en-US" sz="1400">
                <a:solidFill>
                  <a:srgbClr val="F5844C"/>
                </a:solidFill>
                <a:highlight>
                  <a:srgbClr val="FFFFFF"/>
                </a:highlight>
              </a:rPr>
              <a:t> dfdl:lengthKind</a:t>
            </a:r>
            <a:r>
              <a:rPr lang="en-US" sz="1400">
                <a:solidFill>
                  <a:srgbClr val="FF8040"/>
                </a:solidFill>
                <a:highlight>
                  <a:srgbClr val="FFFFFF"/>
                </a:highlight>
              </a:rPr>
              <a:t>=</a:t>
            </a:r>
            <a:r>
              <a:rPr lang="en-US" sz="1400">
                <a:solidFill>
                  <a:srgbClr val="993300"/>
                </a:solidFill>
                <a:highlight>
                  <a:srgbClr val="FFFFFF"/>
                </a:highlight>
              </a:rPr>
              <a:t>"explicit"</a:t>
            </a:r>
            <a:br>
              <a:rPr lang="en-US" sz="1400">
                <a:solidFill>
                  <a:srgbClr val="000000"/>
                </a:solidFill>
                <a:highlight>
                  <a:srgbClr val="FFFFFF"/>
                </a:highlight>
              </a:rPr>
            </a:br>
            <a:r>
              <a:rPr lang="en-US" sz="1400">
                <a:solidFill>
                  <a:srgbClr val="F5844C"/>
                </a:solidFill>
                <a:highlight>
                  <a:srgbClr val="FFFFFF"/>
                </a:highlight>
              </a:rPr>
              <a:t>                </a:t>
            </a:r>
            <a:r>
              <a:rPr lang="en-US" sz="1400">
                <a:solidFill>
                  <a:srgbClr val="F5844C"/>
                </a:solidFill>
                <a:highlight>
                  <a:srgbClr val="FFFF00"/>
                </a:highlight>
              </a:rPr>
              <a:t>dfdl:textPadKind</a:t>
            </a:r>
            <a:r>
              <a:rPr lang="en-US" sz="1400">
                <a:solidFill>
                  <a:srgbClr val="FF8040"/>
                </a:solidFill>
                <a:highlight>
                  <a:srgbClr val="FFFF00"/>
                </a:highlight>
              </a:rPr>
              <a:t>=</a:t>
            </a:r>
            <a:r>
              <a:rPr lang="en-US" sz="1400">
                <a:solidFill>
                  <a:srgbClr val="993300"/>
                </a:solidFill>
                <a:highlight>
                  <a:srgbClr val="FFFF00"/>
                </a:highlight>
              </a:rPr>
              <a:t>"padChar"</a:t>
            </a:r>
            <a:r>
              <a:rPr lang="en-US" sz="1400">
                <a:solidFill>
                  <a:srgbClr val="F5844C"/>
                </a:solidFill>
                <a:highlight>
                  <a:srgbClr val="FFFF00"/>
                </a:highlight>
              </a:rPr>
              <a:t> dfdl:textNumberPadCharacter</a:t>
            </a:r>
            <a:r>
              <a:rPr lang="en-US" sz="1400">
                <a:solidFill>
                  <a:srgbClr val="FF8040"/>
                </a:solidFill>
                <a:highlight>
                  <a:srgbClr val="FFFF00"/>
                </a:highlight>
              </a:rPr>
              <a:t>=</a:t>
            </a:r>
            <a:r>
              <a:rPr lang="en-US" sz="1400">
                <a:solidFill>
                  <a:srgbClr val="993300"/>
                </a:solidFill>
                <a:highlight>
                  <a:srgbClr val="FFFF00"/>
                </a:highlight>
              </a:rPr>
              <a:t>"%SP;"</a:t>
            </a:r>
            <a:br>
              <a:rPr lang="en-US" sz="1400">
                <a:solidFill>
                  <a:srgbClr val="000000"/>
                </a:solidFill>
                <a:highlight>
                  <a:srgbClr val="FFFF00"/>
                </a:highlight>
              </a:rPr>
            </a:br>
            <a:r>
              <a:rPr lang="en-US" sz="1400">
                <a:solidFill>
                  <a:srgbClr val="F5844C"/>
                </a:solidFill>
                <a:highlight>
                  <a:srgbClr val="FFFFFF"/>
                </a:highlight>
              </a:rPr>
              <a:t>                </a:t>
            </a:r>
            <a:r>
              <a:rPr lang="en-US" sz="1400">
                <a:solidFill>
                  <a:srgbClr val="F5844C"/>
                </a:solidFill>
                <a:highlight>
                  <a:srgbClr val="FFFF00"/>
                </a:highlight>
              </a:rPr>
              <a:t>dfdl:textNumberJustification</a:t>
            </a:r>
            <a:r>
              <a:rPr lang="en-US" sz="1400">
                <a:solidFill>
                  <a:srgbClr val="FF8040"/>
                </a:solidFill>
                <a:highlight>
                  <a:srgbClr val="FFFF00"/>
                </a:highlight>
              </a:rPr>
              <a:t>=</a:t>
            </a:r>
            <a:r>
              <a:rPr lang="en-US" sz="1400">
                <a:solidFill>
                  <a:srgbClr val="993300"/>
                </a:solidFill>
                <a:highlight>
                  <a:srgbClr val="FFFF00"/>
                </a:highlight>
              </a:rPr>
              <a:t>"right"</a:t>
            </a:r>
            <a:r>
              <a:rPr lang="en-US" sz="1400">
                <a:solidFill>
                  <a:srgbClr val="000096"/>
                </a:solidFill>
                <a:highlight>
                  <a:srgbClr val="FFFFFF"/>
                </a:highlight>
              </a:rPr>
              <a:t>/&gt;</a:t>
            </a:r>
            <a:br>
              <a:rPr lang="en-US" sz="1400">
                <a:solidFill>
                  <a:srgbClr val="000000"/>
                </a:solidFill>
                <a:highlight>
                  <a:srgbClr val="FFFFFF"/>
                </a:highlight>
              </a:rPr>
            </a:br>
            <a:r>
              <a:rPr lang="en-US" sz="1400">
                <a:solidFill>
                  <a:srgbClr val="000000"/>
                </a:solidFill>
                <a:highlight>
                  <a:srgbClr val="FFFFFF"/>
                </a:highlight>
              </a:rPr>
              <a:t>        </a:t>
            </a:r>
            <a:r>
              <a:rPr lang="en-US" sz="1400">
                <a:solidFill>
                  <a:srgbClr val="003296"/>
                </a:solidFill>
                <a:highlight>
                  <a:srgbClr val="FFFFFF"/>
                </a:highlight>
              </a:rPr>
              <a:t>&lt;/xs:sequence&gt;</a:t>
            </a:r>
            <a:br>
              <a:rPr lang="en-US" sz="1400">
                <a:solidFill>
                  <a:srgbClr val="000000"/>
                </a:solidFill>
                <a:highlight>
                  <a:srgbClr val="FFFFFF"/>
                </a:highlight>
              </a:rPr>
            </a:br>
            <a:r>
              <a:rPr lang="en-US" sz="1400">
                <a:solidFill>
                  <a:srgbClr val="000000"/>
                </a:solidFill>
                <a:highlight>
                  <a:srgbClr val="FFFFFF"/>
                </a:highlight>
              </a:rPr>
              <a:t>    </a:t>
            </a:r>
            <a:r>
              <a:rPr lang="en-US" sz="1400">
                <a:solidFill>
                  <a:srgbClr val="003296"/>
                </a:solidFill>
                <a:highlight>
                  <a:srgbClr val="FFFFFF"/>
                </a:highlight>
              </a:rPr>
              <a:t>&lt;/xs:complexType&gt;</a:t>
            </a:r>
            <a:br>
              <a:rPr lang="en-US" sz="1400">
                <a:solidFill>
                  <a:srgbClr val="000000"/>
                </a:solidFill>
                <a:highlight>
                  <a:srgbClr val="FFFFFF"/>
                </a:highlight>
              </a:rPr>
            </a:br>
            <a:r>
              <a:rPr lang="en-US" sz="1400">
                <a:solidFill>
                  <a:srgbClr val="003296"/>
                </a:solidFill>
                <a:highlight>
                  <a:srgbClr val="FFFFFF"/>
                </a:highlight>
              </a:rPr>
              <a:t>&lt;/xs:element&gt;</a:t>
            </a:r>
          </a:p>
        </p:txBody>
      </p:sp>
      <p:cxnSp>
        <p:nvCxnSpPr>
          <p:cNvPr id="8" name="Straight Arrow Connector 7">
            <a:extLst>
              <a:ext uri="{FF2B5EF4-FFF2-40B4-BE49-F238E27FC236}">
                <a16:creationId xmlns:a16="http://schemas.microsoft.com/office/drawing/2014/main" id="{6C4CFF8B-41CD-434E-8F82-900D6CF7D561}"/>
              </a:ext>
            </a:extLst>
          </p:cNvPr>
          <p:cNvCxnSpPr>
            <a:cxnSpLocks/>
          </p:cNvCxnSpPr>
          <p:nvPr/>
        </p:nvCxnSpPr>
        <p:spPr>
          <a:xfrm>
            <a:off x="5669280" y="1587643"/>
            <a:ext cx="7664" cy="456362"/>
          </a:xfrm>
          <a:prstGeom prst="straightConnector1">
            <a:avLst/>
          </a:prstGeom>
          <a:ln w="571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9" name="Straight Arrow Connector 8">
            <a:extLst>
              <a:ext uri="{FF2B5EF4-FFF2-40B4-BE49-F238E27FC236}">
                <a16:creationId xmlns:a16="http://schemas.microsoft.com/office/drawing/2014/main" id="{9526DA9A-EF72-4215-97D5-192D25A1FE25}"/>
              </a:ext>
            </a:extLst>
          </p:cNvPr>
          <p:cNvCxnSpPr>
            <a:cxnSpLocks/>
          </p:cNvCxnSpPr>
          <p:nvPr/>
        </p:nvCxnSpPr>
        <p:spPr>
          <a:xfrm>
            <a:off x="5676944" y="5298408"/>
            <a:ext cx="0" cy="582857"/>
          </a:xfrm>
          <a:prstGeom prst="straightConnector1">
            <a:avLst/>
          </a:prstGeom>
          <a:ln w="571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0" name="Rectangle 9">
            <a:extLst>
              <a:ext uri="{FF2B5EF4-FFF2-40B4-BE49-F238E27FC236}">
                <a16:creationId xmlns:a16="http://schemas.microsoft.com/office/drawing/2014/main" id="{829487B7-8C38-407F-8CCA-915FFA6FE9CB}"/>
              </a:ext>
            </a:extLst>
          </p:cNvPr>
          <p:cNvSpPr/>
          <p:nvPr/>
        </p:nvSpPr>
        <p:spPr>
          <a:xfrm>
            <a:off x="3836908" y="58042"/>
            <a:ext cx="4027553" cy="1477328"/>
          </a:xfrm>
          <a:prstGeom prst="rect">
            <a:avLst/>
          </a:prstGeom>
          <a:ln>
            <a:solidFill>
              <a:schemeClr val="tx1"/>
            </a:solidFill>
          </a:ln>
        </p:spPr>
        <p:txBody>
          <a:bodyPr wrap="square">
            <a:spAutoFit/>
          </a:bodyPr>
          <a:lstStyle/>
          <a:p>
            <a:r>
              <a:rPr lang="en-US">
                <a:solidFill>
                  <a:srgbClr val="000096"/>
                </a:solidFill>
                <a:highlight>
                  <a:srgbClr val="FFFFFF"/>
                </a:highlight>
              </a:rPr>
              <a:t>&lt;input&gt;</a:t>
            </a:r>
            <a:br>
              <a:rPr lang="en-US">
                <a:solidFill>
                  <a:srgbClr val="000000"/>
                </a:solidFill>
                <a:highlight>
                  <a:srgbClr val="FFFFFF"/>
                </a:highlight>
              </a:rPr>
            </a:br>
            <a:r>
              <a:rPr lang="en-US">
                <a:solidFill>
                  <a:srgbClr val="000000"/>
                </a:solidFill>
                <a:highlight>
                  <a:srgbClr val="FFFFFF"/>
                </a:highlight>
              </a:rPr>
              <a:t>  </a:t>
            </a:r>
            <a:r>
              <a:rPr lang="en-US">
                <a:solidFill>
                  <a:srgbClr val="000096"/>
                </a:solidFill>
                <a:highlight>
                  <a:srgbClr val="FFFFFF"/>
                </a:highlight>
              </a:rPr>
              <a:t>&lt;MonthNumeric&gt;</a:t>
            </a:r>
            <a:r>
              <a:rPr lang="en-US">
                <a:solidFill>
                  <a:srgbClr val="000000"/>
                </a:solidFill>
                <a:highlight>
                  <a:srgbClr val="FFFFFF"/>
                </a:highlight>
              </a:rPr>
              <a:t>5</a:t>
            </a:r>
            <a:r>
              <a:rPr lang="en-US">
                <a:solidFill>
                  <a:srgbClr val="000096"/>
                </a:solidFill>
                <a:highlight>
                  <a:srgbClr val="FFFFFF"/>
                </a:highlight>
              </a:rPr>
              <a:t>&lt;/MonthNumeric&gt;</a:t>
            </a:r>
            <a:br>
              <a:rPr lang="en-US">
                <a:solidFill>
                  <a:srgbClr val="000000"/>
                </a:solidFill>
                <a:highlight>
                  <a:srgbClr val="FFFFFF"/>
                </a:highlight>
              </a:rPr>
            </a:br>
            <a:r>
              <a:rPr lang="en-US">
                <a:solidFill>
                  <a:srgbClr val="000000"/>
                </a:solidFill>
                <a:highlight>
                  <a:srgbClr val="FFFFFF"/>
                </a:highlight>
              </a:rPr>
              <a:t>  </a:t>
            </a:r>
            <a:r>
              <a:rPr lang="en-US">
                <a:solidFill>
                  <a:srgbClr val="000096"/>
                </a:solidFill>
                <a:highlight>
                  <a:srgbClr val="FFFFFF"/>
                </a:highlight>
              </a:rPr>
              <a:t>&lt;MonthNumeric&gt;</a:t>
            </a:r>
            <a:r>
              <a:rPr lang="en-US">
                <a:solidFill>
                  <a:srgbClr val="000000"/>
                </a:solidFill>
                <a:highlight>
                  <a:srgbClr val="FFFFFF"/>
                </a:highlight>
              </a:rPr>
              <a:t>5</a:t>
            </a:r>
            <a:r>
              <a:rPr lang="en-US">
                <a:solidFill>
                  <a:srgbClr val="000096"/>
                </a:solidFill>
                <a:highlight>
                  <a:srgbClr val="FFFFFF"/>
                </a:highlight>
              </a:rPr>
              <a:t>&lt;/MonthNumeric&gt;</a:t>
            </a:r>
            <a:br>
              <a:rPr lang="en-US">
                <a:solidFill>
                  <a:srgbClr val="000000"/>
                </a:solidFill>
                <a:highlight>
                  <a:srgbClr val="FFFFFF"/>
                </a:highlight>
              </a:rPr>
            </a:br>
            <a:r>
              <a:rPr lang="en-US">
                <a:solidFill>
                  <a:srgbClr val="000000"/>
                </a:solidFill>
                <a:highlight>
                  <a:srgbClr val="FFFFFF"/>
                </a:highlight>
              </a:rPr>
              <a:t>  </a:t>
            </a:r>
            <a:r>
              <a:rPr lang="en-US">
                <a:solidFill>
                  <a:srgbClr val="000096"/>
                </a:solidFill>
                <a:highlight>
                  <a:srgbClr val="FFFFFF"/>
                </a:highlight>
              </a:rPr>
              <a:t>&lt;MonthNumeric&gt;</a:t>
            </a:r>
            <a:r>
              <a:rPr lang="en-US">
                <a:solidFill>
                  <a:srgbClr val="000000"/>
                </a:solidFill>
                <a:highlight>
                  <a:srgbClr val="FFFFFF"/>
                </a:highlight>
              </a:rPr>
              <a:t>5</a:t>
            </a:r>
            <a:r>
              <a:rPr lang="en-US">
                <a:solidFill>
                  <a:srgbClr val="000096"/>
                </a:solidFill>
                <a:highlight>
                  <a:srgbClr val="FFFFFF"/>
                </a:highlight>
              </a:rPr>
              <a:t>&lt;/MonthNumeric&gt;</a:t>
            </a:r>
            <a:br>
              <a:rPr lang="en-US">
                <a:solidFill>
                  <a:srgbClr val="000000"/>
                </a:solidFill>
                <a:highlight>
                  <a:srgbClr val="FFFFFF"/>
                </a:highlight>
              </a:rPr>
            </a:br>
            <a:r>
              <a:rPr lang="en-US">
                <a:solidFill>
                  <a:srgbClr val="000096"/>
                </a:solidFill>
                <a:highlight>
                  <a:srgbClr val="FFFFFF"/>
                </a:highlight>
              </a:rPr>
              <a:t>&lt;/input&gt;</a:t>
            </a:r>
          </a:p>
        </p:txBody>
      </p:sp>
      <p:sp>
        <p:nvSpPr>
          <p:cNvPr id="2" name="Rectangle 1">
            <a:extLst>
              <a:ext uri="{FF2B5EF4-FFF2-40B4-BE49-F238E27FC236}">
                <a16:creationId xmlns:a16="http://schemas.microsoft.com/office/drawing/2014/main" id="{0C09CB07-3941-4181-8B14-74C1E37102A2}"/>
              </a:ext>
            </a:extLst>
          </p:cNvPr>
          <p:cNvSpPr/>
          <p:nvPr/>
        </p:nvSpPr>
        <p:spPr>
          <a:xfrm>
            <a:off x="5388773" y="5876628"/>
            <a:ext cx="576342" cy="923330"/>
          </a:xfrm>
          <a:prstGeom prst="rect">
            <a:avLst/>
          </a:prstGeom>
          <a:ln>
            <a:solidFill>
              <a:schemeClr val="tx1"/>
            </a:solidFill>
          </a:ln>
        </p:spPr>
        <p:txBody>
          <a:bodyPr wrap="square">
            <a:spAutoFit/>
          </a:bodyPr>
          <a:lstStyle/>
          <a:p>
            <a:r>
              <a:rPr lang="en-US">
                <a:solidFill>
                  <a:srgbClr val="000000"/>
                </a:solidFill>
                <a:highlight>
                  <a:srgbClr val="FFFFFF"/>
                </a:highlight>
              </a:rPr>
              <a:t> 5</a:t>
            </a:r>
            <a:br>
              <a:rPr lang="en-US">
                <a:solidFill>
                  <a:srgbClr val="000000"/>
                </a:solidFill>
                <a:highlight>
                  <a:srgbClr val="FFFFFF"/>
                </a:highlight>
              </a:rPr>
            </a:br>
            <a:r>
              <a:rPr lang="en-US">
                <a:solidFill>
                  <a:srgbClr val="000000"/>
                </a:solidFill>
                <a:highlight>
                  <a:srgbClr val="FFFFFF"/>
                </a:highlight>
              </a:rPr>
              <a:t>05</a:t>
            </a:r>
            <a:br>
              <a:rPr lang="en-US">
                <a:solidFill>
                  <a:srgbClr val="000000"/>
                </a:solidFill>
                <a:highlight>
                  <a:srgbClr val="FFFFFF"/>
                </a:highlight>
              </a:rPr>
            </a:br>
            <a:r>
              <a:rPr lang="en-US">
                <a:solidFill>
                  <a:srgbClr val="000000"/>
                </a:solidFill>
                <a:highlight>
                  <a:srgbClr val="FFFFFF"/>
                </a:highlight>
              </a:rPr>
              <a:t> 5</a:t>
            </a:r>
          </a:p>
        </p:txBody>
      </p:sp>
    </p:spTree>
    <p:extLst>
      <p:ext uri="{BB962C8B-B14F-4D97-AF65-F5344CB8AC3E}">
        <p14:creationId xmlns:p14="http://schemas.microsoft.com/office/powerpoint/2010/main" val="3021767499"/>
      </p:ext>
    </p:extLst>
  </p:cSld>
  <p:clrMapOvr>
    <a:masterClrMapping/>
  </p:clrMapOvr>
</p:sld>
</file>

<file path=ppt/slides/slide1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DAE72073-683D-4785-AF50-D199DB629071}"/>
              </a:ext>
            </a:extLst>
          </p:cNvPr>
          <p:cNvSpPr>
            <a:spLocks noGrp="1"/>
          </p:cNvSpPr>
          <p:nvPr>
            <p:ph type="ctrTitle" sz="quarter"/>
          </p:nvPr>
        </p:nvSpPr>
        <p:spPr/>
        <p:txBody>
          <a:bodyPr/>
          <a:lstStyle/>
          <a:p>
            <a:r>
              <a:rPr lang="en-US"/>
              <a:t>Textual representation of dateTime values</a:t>
            </a:r>
          </a:p>
        </p:txBody>
      </p:sp>
    </p:spTree>
    <p:extLst>
      <p:ext uri="{BB962C8B-B14F-4D97-AF65-F5344CB8AC3E}">
        <p14:creationId xmlns:p14="http://schemas.microsoft.com/office/powerpoint/2010/main" val="2738588030"/>
      </p:ext>
    </p:extLst>
  </p:cSld>
  <p:clrMapOvr>
    <a:masterClrMapping/>
  </p:clrMapOvr>
</p:sld>
</file>

<file path=ppt/slides/slide1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6EB2DC9-862E-49C4-99AE-AC6E5A50821B}"/>
              </a:ext>
            </a:extLst>
          </p:cNvPr>
          <p:cNvSpPr>
            <a:spLocks noGrp="1"/>
          </p:cNvSpPr>
          <p:nvPr>
            <p:ph type="title"/>
          </p:nvPr>
        </p:nvSpPr>
        <p:spPr/>
        <p:txBody>
          <a:bodyPr/>
          <a:lstStyle/>
          <a:p>
            <a:r>
              <a:rPr lang="en-US"/>
              <a:t>Want each of these to be interpreted by Daffodil as representing a dateTime value</a:t>
            </a:r>
          </a:p>
        </p:txBody>
      </p:sp>
      <p:graphicFrame>
        <p:nvGraphicFramePr>
          <p:cNvPr id="5" name="Table 4">
            <a:extLst>
              <a:ext uri="{FF2B5EF4-FFF2-40B4-BE49-F238E27FC236}">
                <a16:creationId xmlns:a16="http://schemas.microsoft.com/office/drawing/2014/main" id="{72349DA8-ED7F-45CA-BE75-2ED0B60DF724}"/>
              </a:ext>
            </a:extLst>
          </p:cNvPr>
          <p:cNvGraphicFramePr>
            <a:graphicFrameLocks noGrp="1"/>
          </p:cNvGraphicFramePr>
          <p:nvPr>
            <p:extLst>
              <p:ext uri="{D42A27DB-BD31-4B8C-83A1-F6EECF244321}">
                <p14:modId xmlns:p14="http://schemas.microsoft.com/office/powerpoint/2010/main" val="3213218594"/>
              </p:ext>
            </p:extLst>
          </p:nvPr>
        </p:nvGraphicFramePr>
        <p:xfrm>
          <a:off x="1300481" y="1965960"/>
          <a:ext cx="8128000" cy="2392680"/>
        </p:xfrm>
        <a:graphic>
          <a:graphicData uri="http://schemas.openxmlformats.org/drawingml/2006/table">
            <a:tbl>
              <a:tblPr firstRow="1" bandRow="1">
                <a:tableStyleId>{5C22544A-7EE6-4342-B048-85BDC9FD1C3A}</a:tableStyleId>
              </a:tblPr>
              <a:tblGrid>
                <a:gridCol w="4064000">
                  <a:extLst>
                    <a:ext uri="{9D8B030D-6E8A-4147-A177-3AD203B41FA5}">
                      <a16:colId xmlns:a16="http://schemas.microsoft.com/office/drawing/2014/main" val="2076034255"/>
                    </a:ext>
                  </a:extLst>
                </a:gridCol>
                <a:gridCol w="4064000">
                  <a:extLst>
                    <a:ext uri="{9D8B030D-6E8A-4147-A177-3AD203B41FA5}">
                      <a16:colId xmlns:a16="http://schemas.microsoft.com/office/drawing/2014/main" val="2046790746"/>
                    </a:ext>
                  </a:extLst>
                </a:gridCol>
              </a:tblGrid>
              <a:tr h="370840">
                <a:tc>
                  <a:txBody>
                    <a:bodyPr/>
                    <a:lstStyle/>
                    <a:p>
                      <a:r>
                        <a:rPr lang="en-US"/>
                        <a:t>Input</a:t>
                      </a:r>
                    </a:p>
                  </a:txBody>
                  <a:tcPr/>
                </a:tc>
                <a:tc>
                  <a:txBody>
                    <a:bodyPr/>
                    <a:lstStyle/>
                    <a:p>
                      <a:r>
                        <a:rPr lang="en-US"/>
                        <a:t>Hey Daffodil, interpret the input this way</a:t>
                      </a:r>
                    </a:p>
                  </a:txBody>
                  <a:tcPr/>
                </a:tc>
                <a:extLst>
                  <a:ext uri="{0D108BD9-81ED-4DB2-BD59-A6C34878D82A}">
                    <a16:rowId xmlns:a16="http://schemas.microsoft.com/office/drawing/2014/main" val="242097572"/>
                  </a:ext>
                </a:extLst>
              </a:tr>
              <a:tr h="370840">
                <a:tc>
                  <a:txBody>
                    <a:bodyPr/>
                    <a:lstStyle/>
                    <a:p>
                      <a:r>
                        <a:rPr lang="da-DK" sz="1800" kern="1200">
                          <a:solidFill>
                            <a:schemeClr val="dk1"/>
                          </a:solidFill>
                          <a:latin typeface="+mn-lt"/>
                          <a:ea typeface="+mn-ea"/>
                          <a:cs typeface="+mn-cs"/>
                        </a:rPr>
                        <a:t>December 12, 2014 at 09:46:40</a:t>
                      </a:r>
                    </a:p>
                  </a:txBody>
                  <a:tcPr/>
                </a:tc>
                <a:tc>
                  <a:txBody>
                    <a:bodyPr/>
                    <a:lstStyle/>
                    <a:p>
                      <a:r>
                        <a:rPr lang="en-US" sz="1800" kern="1200">
                          <a:solidFill>
                            <a:schemeClr val="dk1"/>
                          </a:solidFill>
                          <a:latin typeface="+mn-lt"/>
                          <a:ea typeface="+mn-ea"/>
                          <a:cs typeface="+mn-cs"/>
                        </a:rPr>
                        <a:t>2014-12-01T09:46:40+06:00</a:t>
                      </a:r>
                    </a:p>
                  </a:txBody>
                  <a:tcPr/>
                </a:tc>
                <a:extLst>
                  <a:ext uri="{0D108BD9-81ED-4DB2-BD59-A6C34878D82A}">
                    <a16:rowId xmlns:a16="http://schemas.microsoft.com/office/drawing/2014/main" val="2993383948"/>
                  </a:ext>
                </a:extLst>
              </a:tr>
              <a:tr h="370840">
                <a:tc>
                  <a:txBody>
                    <a:bodyPr/>
                    <a:lstStyle/>
                    <a:p>
                      <a:r>
                        <a:rPr lang="en-US" sz="1800" kern="1200">
                          <a:solidFill>
                            <a:schemeClr val="dk1"/>
                          </a:solidFill>
                          <a:latin typeface="+mn-lt"/>
                          <a:ea typeface="+mn-ea"/>
                          <a:cs typeface="+mn-cs"/>
                        </a:rPr>
                        <a:t>12 Dec 2014, 9:46:40</a:t>
                      </a:r>
                    </a:p>
                  </a:txBody>
                  <a:tcPr/>
                </a:tc>
                <a:tc>
                  <a:txBody>
                    <a:bodyPr/>
                    <a:lstStyle/>
                    <a:p>
                      <a:r>
                        <a:rPr lang="en-US" sz="1800" kern="1200">
                          <a:solidFill>
                            <a:schemeClr val="dk1"/>
                          </a:solidFill>
                          <a:latin typeface="+mn-lt"/>
                          <a:ea typeface="+mn-ea"/>
                          <a:cs typeface="+mn-cs"/>
                        </a:rPr>
                        <a:t>2014-12-01T09:46:40+06:00</a:t>
                      </a:r>
                    </a:p>
                  </a:txBody>
                  <a:tcPr/>
                </a:tc>
                <a:extLst>
                  <a:ext uri="{0D108BD9-81ED-4DB2-BD59-A6C34878D82A}">
                    <a16:rowId xmlns:a16="http://schemas.microsoft.com/office/drawing/2014/main" val="3112212716"/>
                  </a:ext>
                </a:extLst>
              </a:tr>
              <a:tr h="370840">
                <a:tc>
                  <a:txBody>
                    <a:bodyPr/>
                    <a:lstStyle/>
                    <a:p>
                      <a:r>
                        <a:rPr lang="en-US" sz="1800" kern="1200">
                          <a:solidFill>
                            <a:schemeClr val="dk1"/>
                          </a:solidFill>
                          <a:latin typeface="+mn-lt"/>
                          <a:ea typeface="+mn-ea"/>
                          <a:cs typeface="+mn-cs"/>
                        </a:rPr>
                        <a:t>02014.December.12 AD 09:46:40 AM</a:t>
                      </a:r>
                    </a:p>
                  </a:txBody>
                  <a:tcPr/>
                </a:tc>
                <a:tc>
                  <a:txBody>
                    <a:bodyPr/>
                    <a:lstStyle/>
                    <a:p>
                      <a:r>
                        <a:rPr lang="en-US" sz="1800" kern="1200">
                          <a:solidFill>
                            <a:schemeClr val="dk1"/>
                          </a:solidFill>
                          <a:latin typeface="+mn-lt"/>
                          <a:ea typeface="+mn-ea"/>
                          <a:cs typeface="+mn-cs"/>
                        </a:rPr>
                        <a:t>2014-12-01T09:46:40+06:00 </a:t>
                      </a:r>
                    </a:p>
                  </a:txBody>
                  <a:tcPr/>
                </a:tc>
                <a:extLst>
                  <a:ext uri="{0D108BD9-81ED-4DB2-BD59-A6C34878D82A}">
                    <a16:rowId xmlns:a16="http://schemas.microsoft.com/office/drawing/2014/main" val="2771074625"/>
                  </a:ext>
                </a:extLst>
              </a:tr>
              <a:tr h="370840">
                <a:tc>
                  <a:txBody>
                    <a:bodyPr/>
                    <a:lstStyle/>
                    <a:p>
                      <a:r>
                        <a:rPr lang="en-US" sz="1800" kern="1200">
                          <a:solidFill>
                            <a:schemeClr val="dk1"/>
                          </a:solidFill>
                          <a:latin typeface="+mn-lt"/>
                          <a:ea typeface="+mn-ea"/>
                          <a:cs typeface="+mn-cs"/>
                        </a:rPr>
                        <a:t>The executable was created on December 12, 2014 at 09:46:40</a:t>
                      </a:r>
                    </a:p>
                  </a:txBody>
                  <a:tcPr/>
                </a:tc>
                <a:tc>
                  <a:txBody>
                    <a:bodyPr/>
                    <a:lstStyle/>
                    <a:p>
                      <a:r>
                        <a:rPr lang="en-US" sz="1800" kern="1200">
                          <a:solidFill>
                            <a:schemeClr val="dk1"/>
                          </a:solidFill>
                          <a:latin typeface="+mn-lt"/>
                          <a:ea typeface="+mn-ea"/>
                          <a:cs typeface="+mn-cs"/>
                        </a:rPr>
                        <a:t>2014-12-01T09:46:40+06:00</a:t>
                      </a:r>
                    </a:p>
                  </a:txBody>
                  <a:tcPr/>
                </a:tc>
                <a:extLst>
                  <a:ext uri="{0D108BD9-81ED-4DB2-BD59-A6C34878D82A}">
                    <a16:rowId xmlns:a16="http://schemas.microsoft.com/office/drawing/2014/main" val="3858144416"/>
                  </a:ext>
                </a:extLst>
              </a:tr>
            </a:tbl>
          </a:graphicData>
        </a:graphic>
      </p:graphicFrame>
    </p:spTree>
    <p:extLst>
      <p:ext uri="{BB962C8B-B14F-4D97-AF65-F5344CB8AC3E}">
        <p14:creationId xmlns:p14="http://schemas.microsoft.com/office/powerpoint/2010/main" val="4049520656"/>
      </p:ext>
    </p:extLst>
  </p:cSld>
  <p:clrMapOvr>
    <a:masterClrMapping/>
  </p:clrMapOvr>
</p:sld>
</file>

<file path=ppt/slides/slide1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6EB2DC9-862E-49C4-99AE-AC6E5A50821B}"/>
              </a:ext>
            </a:extLst>
          </p:cNvPr>
          <p:cNvSpPr>
            <a:spLocks noGrp="1"/>
          </p:cNvSpPr>
          <p:nvPr>
            <p:ph type="title"/>
          </p:nvPr>
        </p:nvSpPr>
        <p:spPr/>
        <p:txBody>
          <a:bodyPr/>
          <a:lstStyle/>
          <a:p>
            <a:r>
              <a:rPr lang="en-US">
                <a:solidFill>
                  <a:schemeClr val="bg1">
                    <a:lumMod val="85000"/>
                  </a:schemeClr>
                </a:solidFill>
              </a:rPr>
              <a:t>Want each of these to be interpreted by Daffodil as representing a date/time</a:t>
            </a:r>
          </a:p>
        </p:txBody>
      </p:sp>
      <p:graphicFrame>
        <p:nvGraphicFramePr>
          <p:cNvPr id="5" name="Table 4">
            <a:extLst>
              <a:ext uri="{FF2B5EF4-FFF2-40B4-BE49-F238E27FC236}">
                <a16:creationId xmlns:a16="http://schemas.microsoft.com/office/drawing/2014/main" id="{72349DA8-ED7F-45CA-BE75-2ED0B60DF724}"/>
              </a:ext>
            </a:extLst>
          </p:cNvPr>
          <p:cNvGraphicFramePr>
            <a:graphicFrameLocks noGrp="1"/>
          </p:cNvGraphicFramePr>
          <p:nvPr>
            <p:extLst>
              <p:ext uri="{D42A27DB-BD31-4B8C-83A1-F6EECF244321}">
                <p14:modId xmlns:p14="http://schemas.microsoft.com/office/powerpoint/2010/main" val="1598625942"/>
              </p:ext>
            </p:extLst>
          </p:nvPr>
        </p:nvGraphicFramePr>
        <p:xfrm>
          <a:off x="1300481" y="1965960"/>
          <a:ext cx="8128000" cy="2392680"/>
        </p:xfrm>
        <a:graphic>
          <a:graphicData uri="http://schemas.openxmlformats.org/drawingml/2006/table">
            <a:tbl>
              <a:tblPr firstRow="1" bandRow="1">
                <a:tableStyleId>{5C22544A-7EE6-4342-B048-85BDC9FD1C3A}</a:tableStyleId>
              </a:tblPr>
              <a:tblGrid>
                <a:gridCol w="4064000">
                  <a:extLst>
                    <a:ext uri="{9D8B030D-6E8A-4147-A177-3AD203B41FA5}">
                      <a16:colId xmlns:a16="http://schemas.microsoft.com/office/drawing/2014/main" val="2076034255"/>
                    </a:ext>
                  </a:extLst>
                </a:gridCol>
                <a:gridCol w="4064000">
                  <a:extLst>
                    <a:ext uri="{9D8B030D-6E8A-4147-A177-3AD203B41FA5}">
                      <a16:colId xmlns:a16="http://schemas.microsoft.com/office/drawing/2014/main" val="2046790746"/>
                    </a:ext>
                  </a:extLst>
                </a:gridCol>
              </a:tblGrid>
              <a:tr h="370840">
                <a:tc>
                  <a:txBody>
                    <a:bodyPr/>
                    <a:lstStyle/>
                    <a:p>
                      <a:r>
                        <a:rPr lang="en-US"/>
                        <a:t>Input</a:t>
                      </a:r>
                    </a:p>
                  </a:txBody>
                  <a:tcPr/>
                </a:tc>
                <a:tc>
                  <a:txBody>
                    <a:bodyPr/>
                    <a:lstStyle/>
                    <a:p>
                      <a:r>
                        <a:rPr lang="en-US"/>
                        <a:t>Hey Daffodil, interpret the input this way</a:t>
                      </a:r>
                    </a:p>
                  </a:txBody>
                  <a:tcPr/>
                </a:tc>
                <a:extLst>
                  <a:ext uri="{0D108BD9-81ED-4DB2-BD59-A6C34878D82A}">
                    <a16:rowId xmlns:a16="http://schemas.microsoft.com/office/drawing/2014/main" val="242097572"/>
                  </a:ext>
                </a:extLst>
              </a:tr>
              <a:tr h="370840">
                <a:tc>
                  <a:txBody>
                    <a:bodyPr/>
                    <a:lstStyle/>
                    <a:p>
                      <a:r>
                        <a:rPr lang="da-DK" sz="1800" kern="1200">
                          <a:solidFill>
                            <a:schemeClr val="dk1"/>
                          </a:solidFill>
                          <a:latin typeface="+mn-lt"/>
                          <a:ea typeface="+mn-ea"/>
                          <a:cs typeface="+mn-cs"/>
                        </a:rPr>
                        <a:t>December 12, 2014 at 09:46:40</a:t>
                      </a:r>
                    </a:p>
                  </a:txBody>
                  <a:tcPr/>
                </a:tc>
                <a:tc>
                  <a:txBody>
                    <a:bodyPr/>
                    <a:lstStyle/>
                    <a:p>
                      <a:r>
                        <a:rPr lang="en-US" sz="1800" kern="1200">
                          <a:solidFill>
                            <a:schemeClr val="bg1">
                              <a:lumMod val="65000"/>
                            </a:schemeClr>
                          </a:solidFill>
                          <a:latin typeface="+mn-lt"/>
                          <a:ea typeface="+mn-ea"/>
                          <a:cs typeface="+mn-cs"/>
                        </a:rPr>
                        <a:t>2014-12-01T09:46:40+06:00</a:t>
                      </a:r>
                    </a:p>
                  </a:txBody>
                  <a:tcPr/>
                </a:tc>
                <a:extLst>
                  <a:ext uri="{0D108BD9-81ED-4DB2-BD59-A6C34878D82A}">
                    <a16:rowId xmlns:a16="http://schemas.microsoft.com/office/drawing/2014/main" val="2993383948"/>
                  </a:ext>
                </a:extLst>
              </a:tr>
              <a:tr h="370840">
                <a:tc>
                  <a:txBody>
                    <a:bodyPr/>
                    <a:lstStyle/>
                    <a:p>
                      <a:r>
                        <a:rPr lang="en-US" sz="1800" kern="1200">
                          <a:solidFill>
                            <a:schemeClr val="dk1"/>
                          </a:solidFill>
                          <a:latin typeface="+mn-lt"/>
                          <a:ea typeface="+mn-ea"/>
                          <a:cs typeface="+mn-cs"/>
                        </a:rPr>
                        <a:t>12 Dec 2014, 9:46:40</a:t>
                      </a:r>
                    </a:p>
                  </a:txBody>
                  <a:tcPr/>
                </a:tc>
                <a:tc>
                  <a:txBody>
                    <a:bodyPr/>
                    <a:lstStyle/>
                    <a:p>
                      <a:r>
                        <a:rPr lang="en-US" sz="1800" kern="1200">
                          <a:solidFill>
                            <a:schemeClr val="bg1">
                              <a:lumMod val="65000"/>
                            </a:schemeClr>
                          </a:solidFill>
                          <a:latin typeface="+mn-lt"/>
                          <a:ea typeface="+mn-ea"/>
                          <a:cs typeface="+mn-cs"/>
                        </a:rPr>
                        <a:t>2014-12-01T09:46:40+06:00</a:t>
                      </a:r>
                    </a:p>
                  </a:txBody>
                  <a:tcPr/>
                </a:tc>
                <a:extLst>
                  <a:ext uri="{0D108BD9-81ED-4DB2-BD59-A6C34878D82A}">
                    <a16:rowId xmlns:a16="http://schemas.microsoft.com/office/drawing/2014/main" val="3112212716"/>
                  </a:ext>
                </a:extLst>
              </a:tr>
              <a:tr h="370840">
                <a:tc>
                  <a:txBody>
                    <a:bodyPr/>
                    <a:lstStyle/>
                    <a:p>
                      <a:r>
                        <a:rPr lang="en-US" sz="1800" kern="1200">
                          <a:solidFill>
                            <a:schemeClr val="dk1"/>
                          </a:solidFill>
                          <a:latin typeface="+mn-lt"/>
                          <a:ea typeface="+mn-ea"/>
                          <a:cs typeface="+mn-cs"/>
                        </a:rPr>
                        <a:t>02014.December.12 AD 09:46:40 AM</a:t>
                      </a:r>
                    </a:p>
                  </a:txBody>
                  <a:tcPr/>
                </a:tc>
                <a:tc>
                  <a:txBody>
                    <a:bodyPr/>
                    <a:lstStyle/>
                    <a:p>
                      <a:r>
                        <a:rPr lang="en-US" sz="1800" kern="1200">
                          <a:solidFill>
                            <a:schemeClr val="bg1">
                              <a:lumMod val="65000"/>
                            </a:schemeClr>
                          </a:solidFill>
                          <a:latin typeface="+mn-lt"/>
                          <a:ea typeface="+mn-ea"/>
                          <a:cs typeface="+mn-cs"/>
                        </a:rPr>
                        <a:t>2014-12-01T09:46:40+06:00 </a:t>
                      </a:r>
                    </a:p>
                  </a:txBody>
                  <a:tcPr/>
                </a:tc>
                <a:extLst>
                  <a:ext uri="{0D108BD9-81ED-4DB2-BD59-A6C34878D82A}">
                    <a16:rowId xmlns:a16="http://schemas.microsoft.com/office/drawing/2014/main" val="2771074625"/>
                  </a:ext>
                </a:extLst>
              </a:tr>
              <a:tr h="370840">
                <a:tc>
                  <a:txBody>
                    <a:bodyPr/>
                    <a:lstStyle/>
                    <a:p>
                      <a:r>
                        <a:rPr lang="en-US" sz="1800" kern="1200">
                          <a:solidFill>
                            <a:schemeClr val="dk1"/>
                          </a:solidFill>
                          <a:latin typeface="+mn-lt"/>
                          <a:ea typeface="+mn-ea"/>
                          <a:cs typeface="+mn-cs"/>
                        </a:rPr>
                        <a:t>The executable was created on December 12, 2014 at 09:46:40</a:t>
                      </a:r>
                    </a:p>
                  </a:txBody>
                  <a:tcPr/>
                </a:tc>
                <a:tc>
                  <a:txBody>
                    <a:bodyPr/>
                    <a:lstStyle/>
                    <a:p>
                      <a:r>
                        <a:rPr lang="en-US" sz="1800" kern="1200">
                          <a:solidFill>
                            <a:schemeClr val="bg1">
                              <a:lumMod val="65000"/>
                            </a:schemeClr>
                          </a:solidFill>
                          <a:latin typeface="+mn-lt"/>
                          <a:ea typeface="+mn-ea"/>
                          <a:cs typeface="+mn-cs"/>
                        </a:rPr>
                        <a:t>2014-12-01T09:46:40+06:00</a:t>
                      </a:r>
                    </a:p>
                  </a:txBody>
                  <a:tcPr/>
                </a:tc>
                <a:extLst>
                  <a:ext uri="{0D108BD9-81ED-4DB2-BD59-A6C34878D82A}">
                    <a16:rowId xmlns:a16="http://schemas.microsoft.com/office/drawing/2014/main" val="3858144416"/>
                  </a:ext>
                </a:extLst>
              </a:tr>
            </a:tbl>
          </a:graphicData>
        </a:graphic>
      </p:graphicFrame>
      <p:sp>
        <p:nvSpPr>
          <p:cNvPr id="4" name="Left Brace 3">
            <a:extLst>
              <a:ext uri="{FF2B5EF4-FFF2-40B4-BE49-F238E27FC236}">
                <a16:creationId xmlns:a16="http://schemas.microsoft.com/office/drawing/2014/main" id="{FBBE0A4C-35DD-416A-BF47-6861F77D3DA7}"/>
              </a:ext>
            </a:extLst>
          </p:cNvPr>
          <p:cNvSpPr/>
          <p:nvPr/>
        </p:nvSpPr>
        <p:spPr>
          <a:xfrm rot="16200000">
            <a:off x="2828177" y="2746100"/>
            <a:ext cx="615142" cy="3670532"/>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 name="TextBox 5">
            <a:extLst>
              <a:ext uri="{FF2B5EF4-FFF2-40B4-BE49-F238E27FC236}">
                <a16:creationId xmlns:a16="http://schemas.microsoft.com/office/drawing/2014/main" id="{7DF0768E-5FDC-44BA-9D4B-8B3741BD5E09}"/>
              </a:ext>
            </a:extLst>
          </p:cNvPr>
          <p:cNvSpPr txBox="1"/>
          <p:nvPr/>
        </p:nvSpPr>
        <p:spPr>
          <a:xfrm>
            <a:off x="1300481" y="5087389"/>
            <a:ext cx="4607223" cy="369332"/>
          </a:xfrm>
          <a:prstGeom prst="rect">
            <a:avLst/>
          </a:prstGeom>
          <a:noFill/>
        </p:spPr>
        <p:txBody>
          <a:bodyPr wrap="none" rtlCol="0">
            <a:spAutoFit/>
          </a:bodyPr>
          <a:lstStyle/>
          <a:p>
            <a:r>
              <a:rPr lang="en-US"/>
              <a:t>All of these inputs represent a dateTime value. </a:t>
            </a:r>
          </a:p>
        </p:txBody>
      </p:sp>
    </p:spTree>
    <p:extLst>
      <p:ext uri="{BB962C8B-B14F-4D97-AF65-F5344CB8AC3E}">
        <p14:creationId xmlns:p14="http://schemas.microsoft.com/office/powerpoint/2010/main" val="312596609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C103A163-C2F4-4D8F-BDE2-C0BB853590F0}"/>
              </a:ext>
            </a:extLst>
          </p:cNvPr>
          <p:cNvSpPr>
            <a:spLocks noGrp="1"/>
          </p:cNvSpPr>
          <p:nvPr>
            <p:ph type="ctrTitle" sz="quarter"/>
          </p:nvPr>
        </p:nvSpPr>
        <p:spPr/>
        <p:txBody>
          <a:bodyPr/>
          <a:lstStyle/>
          <a:p>
            <a:r>
              <a:rPr lang="en-US"/>
              <a:t>Three ways to process an “unknown” value</a:t>
            </a:r>
          </a:p>
        </p:txBody>
      </p:sp>
      <p:sp>
        <p:nvSpPr>
          <p:cNvPr id="4" name="Footer Placeholder 3">
            <a:extLst>
              <a:ext uri="{FF2B5EF4-FFF2-40B4-BE49-F238E27FC236}">
                <a16:creationId xmlns:a16="http://schemas.microsoft.com/office/drawing/2014/main" id="{E3692088-CB31-4ACF-86EA-F5215C372F4F}"/>
              </a:ext>
            </a:extLst>
          </p:cNvPr>
          <p:cNvSpPr>
            <a:spLocks noGrp="1"/>
          </p:cNvSpPr>
          <p:nvPr>
            <p:ph type="ftr" sz="quarter" idx="4294967295"/>
          </p:nvPr>
        </p:nvSpPr>
        <p:spPr>
          <a:xfrm>
            <a:off x="0" y="6521450"/>
            <a:ext cx="7537450" cy="239713"/>
          </a:xfrm>
        </p:spPr>
        <p:txBody>
          <a:bodyPr/>
          <a:lstStyle/>
          <a:p>
            <a:r>
              <a:rPr lang="en-US" altLang="en-US">
                <a:solidFill>
                  <a:schemeClr val="tx1">
                    <a:lumMod val="50000"/>
                    <a:lumOff val="50000"/>
                  </a:schemeClr>
                </a:solidFill>
                <a:latin typeface="Arial" pitchFamily="34" charset="0"/>
                <a:cs typeface="Arial" pitchFamily="34" charset="0"/>
              </a:rPr>
              <a:t>© 2019 The MITRE Corporation. All rights reserved.</a:t>
            </a:r>
            <a:endParaRPr lang="en-US">
              <a:solidFill>
                <a:schemeClr val="tx1">
                  <a:lumMod val="50000"/>
                  <a:lumOff val="50000"/>
                </a:schemeClr>
              </a:solidFill>
              <a:latin typeface="Arial" pitchFamily="34" charset="0"/>
              <a:cs typeface="Arial" pitchFamily="34" charset="0"/>
            </a:endParaRPr>
          </a:p>
        </p:txBody>
      </p:sp>
    </p:spTree>
    <p:extLst>
      <p:ext uri="{BB962C8B-B14F-4D97-AF65-F5344CB8AC3E}">
        <p14:creationId xmlns:p14="http://schemas.microsoft.com/office/powerpoint/2010/main" val="3142380047"/>
      </p:ext>
    </p:extLst>
  </p:cSld>
  <p:clrMapOvr>
    <a:masterClrMapping/>
  </p:clrMapOvr>
</p:sld>
</file>

<file path=ppt/slides/slide1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6EB2DC9-862E-49C4-99AE-AC6E5A50821B}"/>
              </a:ext>
            </a:extLst>
          </p:cNvPr>
          <p:cNvSpPr>
            <a:spLocks noGrp="1"/>
          </p:cNvSpPr>
          <p:nvPr>
            <p:ph type="title"/>
          </p:nvPr>
        </p:nvSpPr>
        <p:spPr/>
        <p:txBody>
          <a:bodyPr/>
          <a:lstStyle/>
          <a:p>
            <a:r>
              <a:rPr lang="en-US">
                <a:solidFill>
                  <a:schemeClr val="bg1">
                    <a:lumMod val="85000"/>
                  </a:schemeClr>
                </a:solidFill>
              </a:rPr>
              <a:t>Want each of these to be interpreted by Daffodil as representing a date/time</a:t>
            </a:r>
          </a:p>
        </p:txBody>
      </p:sp>
      <p:graphicFrame>
        <p:nvGraphicFramePr>
          <p:cNvPr id="5" name="Table 4">
            <a:extLst>
              <a:ext uri="{FF2B5EF4-FFF2-40B4-BE49-F238E27FC236}">
                <a16:creationId xmlns:a16="http://schemas.microsoft.com/office/drawing/2014/main" id="{72349DA8-ED7F-45CA-BE75-2ED0B60DF724}"/>
              </a:ext>
            </a:extLst>
          </p:cNvPr>
          <p:cNvGraphicFramePr>
            <a:graphicFrameLocks noGrp="1"/>
          </p:cNvGraphicFramePr>
          <p:nvPr/>
        </p:nvGraphicFramePr>
        <p:xfrm>
          <a:off x="1300481" y="1965960"/>
          <a:ext cx="8128000" cy="2392680"/>
        </p:xfrm>
        <a:graphic>
          <a:graphicData uri="http://schemas.openxmlformats.org/drawingml/2006/table">
            <a:tbl>
              <a:tblPr firstRow="1" bandRow="1">
                <a:tableStyleId>{5C22544A-7EE6-4342-B048-85BDC9FD1C3A}</a:tableStyleId>
              </a:tblPr>
              <a:tblGrid>
                <a:gridCol w="4064000">
                  <a:extLst>
                    <a:ext uri="{9D8B030D-6E8A-4147-A177-3AD203B41FA5}">
                      <a16:colId xmlns:a16="http://schemas.microsoft.com/office/drawing/2014/main" val="2076034255"/>
                    </a:ext>
                  </a:extLst>
                </a:gridCol>
                <a:gridCol w="4064000">
                  <a:extLst>
                    <a:ext uri="{9D8B030D-6E8A-4147-A177-3AD203B41FA5}">
                      <a16:colId xmlns:a16="http://schemas.microsoft.com/office/drawing/2014/main" val="2046790746"/>
                    </a:ext>
                  </a:extLst>
                </a:gridCol>
              </a:tblGrid>
              <a:tr h="370840">
                <a:tc>
                  <a:txBody>
                    <a:bodyPr/>
                    <a:lstStyle/>
                    <a:p>
                      <a:r>
                        <a:rPr lang="en-US"/>
                        <a:t>Input</a:t>
                      </a:r>
                    </a:p>
                  </a:txBody>
                  <a:tcPr/>
                </a:tc>
                <a:tc>
                  <a:txBody>
                    <a:bodyPr/>
                    <a:lstStyle/>
                    <a:p>
                      <a:r>
                        <a:rPr lang="en-US"/>
                        <a:t>Hey Daffodil, interpret the input this way</a:t>
                      </a:r>
                    </a:p>
                  </a:txBody>
                  <a:tcPr/>
                </a:tc>
                <a:extLst>
                  <a:ext uri="{0D108BD9-81ED-4DB2-BD59-A6C34878D82A}">
                    <a16:rowId xmlns:a16="http://schemas.microsoft.com/office/drawing/2014/main" val="242097572"/>
                  </a:ext>
                </a:extLst>
              </a:tr>
              <a:tr h="370840">
                <a:tc>
                  <a:txBody>
                    <a:bodyPr/>
                    <a:lstStyle/>
                    <a:p>
                      <a:r>
                        <a:rPr lang="da-DK" sz="1800" kern="1200">
                          <a:solidFill>
                            <a:schemeClr val="dk1"/>
                          </a:solidFill>
                          <a:latin typeface="+mn-lt"/>
                          <a:ea typeface="+mn-ea"/>
                          <a:cs typeface="+mn-cs"/>
                        </a:rPr>
                        <a:t>December 12, 2014 at 09:46:40</a:t>
                      </a:r>
                    </a:p>
                  </a:txBody>
                  <a:tcPr/>
                </a:tc>
                <a:tc>
                  <a:txBody>
                    <a:bodyPr/>
                    <a:lstStyle/>
                    <a:p>
                      <a:r>
                        <a:rPr lang="en-US" sz="1800" kern="1200">
                          <a:solidFill>
                            <a:schemeClr val="bg1">
                              <a:lumMod val="65000"/>
                            </a:schemeClr>
                          </a:solidFill>
                          <a:latin typeface="+mn-lt"/>
                          <a:ea typeface="+mn-ea"/>
                          <a:cs typeface="+mn-cs"/>
                        </a:rPr>
                        <a:t>2014-12-01T09:46:40+06:00</a:t>
                      </a:r>
                    </a:p>
                  </a:txBody>
                  <a:tcPr/>
                </a:tc>
                <a:extLst>
                  <a:ext uri="{0D108BD9-81ED-4DB2-BD59-A6C34878D82A}">
                    <a16:rowId xmlns:a16="http://schemas.microsoft.com/office/drawing/2014/main" val="2993383948"/>
                  </a:ext>
                </a:extLst>
              </a:tr>
              <a:tr h="370840">
                <a:tc>
                  <a:txBody>
                    <a:bodyPr/>
                    <a:lstStyle/>
                    <a:p>
                      <a:r>
                        <a:rPr lang="en-US" sz="1800" kern="1200">
                          <a:solidFill>
                            <a:schemeClr val="dk1"/>
                          </a:solidFill>
                          <a:latin typeface="+mn-lt"/>
                          <a:ea typeface="+mn-ea"/>
                          <a:cs typeface="+mn-cs"/>
                        </a:rPr>
                        <a:t>12 Dec 2014, 9:46:40</a:t>
                      </a:r>
                    </a:p>
                  </a:txBody>
                  <a:tcPr/>
                </a:tc>
                <a:tc>
                  <a:txBody>
                    <a:bodyPr/>
                    <a:lstStyle/>
                    <a:p>
                      <a:r>
                        <a:rPr lang="en-US" sz="1800" kern="1200">
                          <a:solidFill>
                            <a:schemeClr val="bg1">
                              <a:lumMod val="65000"/>
                            </a:schemeClr>
                          </a:solidFill>
                          <a:latin typeface="+mn-lt"/>
                          <a:ea typeface="+mn-ea"/>
                          <a:cs typeface="+mn-cs"/>
                        </a:rPr>
                        <a:t>2014-12-01T09:46:40+06:00</a:t>
                      </a:r>
                    </a:p>
                  </a:txBody>
                  <a:tcPr/>
                </a:tc>
                <a:extLst>
                  <a:ext uri="{0D108BD9-81ED-4DB2-BD59-A6C34878D82A}">
                    <a16:rowId xmlns:a16="http://schemas.microsoft.com/office/drawing/2014/main" val="3112212716"/>
                  </a:ext>
                </a:extLst>
              </a:tr>
              <a:tr h="370840">
                <a:tc>
                  <a:txBody>
                    <a:bodyPr/>
                    <a:lstStyle/>
                    <a:p>
                      <a:r>
                        <a:rPr lang="en-US" sz="1800" kern="1200">
                          <a:solidFill>
                            <a:schemeClr val="dk1"/>
                          </a:solidFill>
                          <a:latin typeface="+mn-lt"/>
                          <a:ea typeface="+mn-ea"/>
                          <a:cs typeface="+mn-cs"/>
                        </a:rPr>
                        <a:t>02014.December.12 AD 09:46:40 AM</a:t>
                      </a:r>
                    </a:p>
                  </a:txBody>
                  <a:tcPr/>
                </a:tc>
                <a:tc>
                  <a:txBody>
                    <a:bodyPr/>
                    <a:lstStyle/>
                    <a:p>
                      <a:r>
                        <a:rPr lang="en-US" sz="1800" kern="1200">
                          <a:solidFill>
                            <a:schemeClr val="bg1">
                              <a:lumMod val="65000"/>
                            </a:schemeClr>
                          </a:solidFill>
                          <a:latin typeface="+mn-lt"/>
                          <a:ea typeface="+mn-ea"/>
                          <a:cs typeface="+mn-cs"/>
                        </a:rPr>
                        <a:t>2014-12-01T09:46:40+06:00 </a:t>
                      </a:r>
                    </a:p>
                  </a:txBody>
                  <a:tcPr/>
                </a:tc>
                <a:extLst>
                  <a:ext uri="{0D108BD9-81ED-4DB2-BD59-A6C34878D82A}">
                    <a16:rowId xmlns:a16="http://schemas.microsoft.com/office/drawing/2014/main" val="2771074625"/>
                  </a:ext>
                </a:extLst>
              </a:tr>
              <a:tr h="370840">
                <a:tc>
                  <a:txBody>
                    <a:bodyPr/>
                    <a:lstStyle/>
                    <a:p>
                      <a:r>
                        <a:rPr lang="en-US" sz="1800" kern="1200">
                          <a:solidFill>
                            <a:schemeClr val="dk1"/>
                          </a:solidFill>
                          <a:latin typeface="+mn-lt"/>
                          <a:ea typeface="+mn-ea"/>
                          <a:cs typeface="+mn-cs"/>
                        </a:rPr>
                        <a:t>The executable was created on December 12, 2014 at 09:46:40</a:t>
                      </a:r>
                    </a:p>
                  </a:txBody>
                  <a:tcPr/>
                </a:tc>
                <a:tc>
                  <a:txBody>
                    <a:bodyPr/>
                    <a:lstStyle/>
                    <a:p>
                      <a:r>
                        <a:rPr lang="en-US" sz="1800" kern="1200">
                          <a:solidFill>
                            <a:schemeClr val="bg1">
                              <a:lumMod val="65000"/>
                            </a:schemeClr>
                          </a:solidFill>
                          <a:latin typeface="+mn-lt"/>
                          <a:ea typeface="+mn-ea"/>
                          <a:cs typeface="+mn-cs"/>
                        </a:rPr>
                        <a:t>2014-12-01T09:46:40+06:00</a:t>
                      </a:r>
                    </a:p>
                  </a:txBody>
                  <a:tcPr/>
                </a:tc>
                <a:extLst>
                  <a:ext uri="{0D108BD9-81ED-4DB2-BD59-A6C34878D82A}">
                    <a16:rowId xmlns:a16="http://schemas.microsoft.com/office/drawing/2014/main" val="3858144416"/>
                  </a:ext>
                </a:extLst>
              </a:tr>
            </a:tbl>
          </a:graphicData>
        </a:graphic>
      </p:graphicFrame>
      <p:sp>
        <p:nvSpPr>
          <p:cNvPr id="4" name="Left Brace 3">
            <a:extLst>
              <a:ext uri="{FF2B5EF4-FFF2-40B4-BE49-F238E27FC236}">
                <a16:creationId xmlns:a16="http://schemas.microsoft.com/office/drawing/2014/main" id="{FBBE0A4C-35DD-416A-BF47-6861F77D3DA7}"/>
              </a:ext>
            </a:extLst>
          </p:cNvPr>
          <p:cNvSpPr/>
          <p:nvPr/>
        </p:nvSpPr>
        <p:spPr>
          <a:xfrm rot="16200000">
            <a:off x="2828177" y="2746100"/>
            <a:ext cx="615142" cy="3670532"/>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 name="TextBox 5">
            <a:extLst>
              <a:ext uri="{FF2B5EF4-FFF2-40B4-BE49-F238E27FC236}">
                <a16:creationId xmlns:a16="http://schemas.microsoft.com/office/drawing/2014/main" id="{7DF0768E-5FDC-44BA-9D4B-8B3741BD5E09}"/>
              </a:ext>
            </a:extLst>
          </p:cNvPr>
          <p:cNvSpPr txBox="1"/>
          <p:nvPr/>
        </p:nvSpPr>
        <p:spPr>
          <a:xfrm>
            <a:off x="1300481" y="5087389"/>
            <a:ext cx="4722768" cy="646331"/>
          </a:xfrm>
          <a:prstGeom prst="rect">
            <a:avLst/>
          </a:prstGeom>
          <a:noFill/>
        </p:spPr>
        <p:txBody>
          <a:bodyPr wrap="none" rtlCol="0">
            <a:spAutoFit/>
          </a:bodyPr>
          <a:lstStyle/>
          <a:p>
            <a:r>
              <a:rPr lang="en-US">
                <a:solidFill>
                  <a:schemeClr val="bg1">
                    <a:lumMod val="65000"/>
                  </a:schemeClr>
                </a:solidFill>
              </a:rPr>
              <a:t>All of these inputs represent a dateTime value. </a:t>
            </a:r>
          </a:p>
          <a:p>
            <a:r>
              <a:rPr lang="en-US"/>
              <a:t>In the DFDL schema specify: type="xs:dateTime"</a:t>
            </a:r>
          </a:p>
        </p:txBody>
      </p:sp>
    </p:spTree>
    <p:extLst>
      <p:ext uri="{BB962C8B-B14F-4D97-AF65-F5344CB8AC3E}">
        <p14:creationId xmlns:p14="http://schemas.microsoft.com/office/powerpoint/2010/main" val="1547360128"/>
      </p:ext>
    </p:extLst>
  </p:cSld>
  <p:clrMapOvr>
    <a:masterClrMapping/>
  </p:clrMapOvr>
</p:sld>
</file>

<file path=ppt/slides/slide1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CCB854-A5AE-4097-83E5-90452D9BFAC9}"/>
              </a:ext>
            </a:extLst>
          </p:cNvPr>
          <p:cNvSpPr>
            <a:spLocks noGrp="1"/>
          </p:cNvSpPr>
          <p:nvPr>
            <p:ph type="title"/>
          </p:nvPr>
        </p:nvSpPr>
        <p:spPr/>
        <p:txBody>
          <a:bodyPr/>
          <a:lstStyle/>
          <a:p>
            <a:r>
              <a:rPr lang="en-US"/>
              <a:t>Lesson Learned</a:t>
            </a:r>
          </a:p>
        </p:txBody>
      </p:sp>
      <p:sp>
        <p:nvSpPr>
          <p:cNvPr id="3" name="Content Placeholder 2">
            <a:extLst>
              <a:ext uri="{FF2B5EF4-FFF2-40B4-BE49-F238E27FC236}">
                <a16:creationId xmlns:a16="http://schemas.microsoft.com/office/drawing/2014/main" id="{9B62633E-AED1-44FF-82DE-31B993C8CBEA}"/>
              </a:ext>
            </a:extLst>
          </p:cNvPr>
          <p:cNvSpPr>
            <a:spLocks noGrp="1"/>
          </p:cNvSpPr>
          <p:nvPr>
            <p:ph idx="1"/>
          </p:nvPr>
        </p:nvSpPr>
        <p:spPr/>
        <p:txBody>
          <a:bodyPr/>
          <a:lstStyle/>
          <a:p>
            <a:pPr>
              <a:lnSpc>
                <a:spcPts val="3000"/>
              </a:lnSpc>
              <a:spcAft>
                <a:spcPts val="1200"/>
              </a:spcAft>
            </a:pPr>
            <a:r>
              <a:rPr lang="en-US"/>
              <a:t>type="xs:dateTime" does not mean this: The input must contain precisely strings of the following form to represent a dateTime.</a:t>
            </a:r>
            <a:br>
              <a:rPr lang="en-US"/>
            </a:br>
            <a:r>
              <a:rPr lang="en-US" sz="2000">
                <a:solidFill>
                  <a:srgbClr val="000000"/>
                </a:solidFill>
                <a:latin typeface="Courier New" panose="02070309020205020404" pitchFamily="49" charset="0"/>
                <a:ea typeface="Calibri" panose="020F0502020204030204" pitchFamily="34" charset="0"/>
              </a:rPr>
              <a:t>'-'? yyyy '-' mm '-' dd 'T' hh ':' mm ':' ss ('.' s+)? (zzzzzz)?</a:t>
            </a:r>
            <a:endParaRPr lang="en-US" sz="2000"/>
          </a:p>
          <a:p>
            <a:pPr>
              <a:lnSpc>
                <a:spcPts val="3000"/>
              </a:lnSpc>
              <a:spcAft>
                <a:spcPts val="1200"/>
              </a:spcAft>
            </a:pPr>
            <a:r>
              <a:rPr lang="en-US"/>
              <a:t>Rather, it means this: The input must contain some characters representing a dateTime. If the characters are not of the form shown above, then you must inform Daffodil how to interpret the characters. That is the purpose of dfdl:calendarPattern.</a:t>
            </a:r>
          </a:p>
        </p:txBody>
      </p:sp>
      <p:sp>
        <p:nvSpPr>
          <p:cNvPr id="4" name="Footer Placeholder 3">
            <a:extLst>
              <a:ext uri="{FF2B5EF4-FFF2-40B4-BE49-F238E27FC236}">
                <a16:creationId xmlns:a16="http://schemas.microsoft.com/office/drawing/2014/main" id="{BD64C7C2-5A22-4EE3-82A3-B5D0840DF8DC}"/>
              </a:ext>
            </a:extLst>
          </p:cNvPr>
          <p:cNvSpPr>
            <a:spLocks noGrp="1"/>
          </p:cNvSpPr>
          <p:nvPr>
            <p:ph type="ftr" sz="quarter" idx="11"/>
          </p:nvPr>
        </p:nvSpPr>
        <p:spPr/>
        <p:txBody>
          <a:bodyPr/>
          <a:lstStyle/>
          <a:p>
            <a:r>
              <a:rPr lang="en-US" altLang="en-US">
                <a:solidFill>
                  <a:schemeClr val="tx1">
                    <a:lumMod val="50000"/>
                    <a:lumOff val="50000"/>
                  </a:schemeClr>
                </a:solidFill>
                <a:latin typeface="Arial" pitchFamily="34" charset="0"/>
                <a:cs typeface="Arial" pitchFamily="34" charset="0"/>
              </a:rPr>
              <a:t>© 2019 The MITRE Corporation. All rights reserved.</a:t>
            </a:r>
            <a:endParaRPr lang="en-US">
              <a:solidFill>
                <a:schemeClr val="tx1">
                  <a:lumMod val="50000"/>
                  <a:lumOff val="50000"/>
                </a:schemeClr>
              </a:solidFill>
              <a:latin typeface="Arial" pitchFamily="34" charset="0"/>
              <a:cs typeface="Arial" pitchFamily="34" charset="0"/>
            </a:endParaRPr>
          </a:p>
        </p:txBody>
      </p:sp>
    </p:spTree>
    <p:extLst>
      <p:ext uri="{BB962C8B-B14F-4D97-AF65-F5344CB8AC3E}">
        <p14:creationId xmlns:p14="http://schemas.microsoft.com/office/powerpoint/2010/main" val="3658116784"/>
      </p:ext>
    </p:extLst>
  </p:cSld>
  <p:clrMapOvr>
    <a:masterClrMapping/>
  </p:clrMapOvr>
</p:sld>
</file>

<file path=ppt/slides/slide1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784D5F-0DCB-43B9-973C-E798CD27EECE}"/>
              </a:ext>
            </a:extLst>
          </p:cNvPr>
          <p:cNvSpPr>
            <a:spLocks noGrp="1"/>
          </p:cNvSpPr>
          <p:nvPr>
            <p:ph type="title"/>
          </p:nvPr>
        </p:nvSpPr>
        <p:spPr/>
        <p:txBody>
          <a:bodyPr/>
          <a:lstStyle/>
          <a:p>
            <a:r>
              <a:rPr lang="en-US"/>
              <a:t>Consider an XML document containing this</a:t>
            </a:r>
          </a:p>
        </p:txBody>
      </p:sp>
      <p:sp>
        <p:nvSpPr>
          <p:cNvPr id="5" name="Rectangle 4">
            <a:extLst>
              <a:ext uri="{FF2B5EF4-FFF2-40B4-BE49-F238E27FC236}">
                <a16:creationId xmlns:a16="http://schemas.microsoft.com/office/drawing/2014/main" id="{0E3F8171-C1AA-4F7F-BF00-2026C6592951}"/>
              </a:ext>
            </a:extLst>
          </p:cNvPr>
          <p:cNvSpPr/>
          <p:nvPr/>
        </p:nvSpPr>
        <p:spPr>
          <a:xfrm>
            <a:off x="1169229" y="1382283"/>
            <a:ext cx="4430893" cy="461665"/>
          </a:xfrm>
          <a:prstGeom prst="rect">
            <a:avLst/>
          </a:prstGeom>
        </p:spPr>
        <p:txBody>
          <a:bodyPr wrap="none">
            <a:spAutoFit/>
          </a:bodyPr>
          <a:lstStyle/>
          <a:p>
            <a:r>
              <a:rPr lang="en-US" sz="2400">
                <a:solidFill>
                  <a:srgbClr val="000096"/>
                </a:solidFill>
                <a:highlight>
                  <a:srgbClr val="FFFFFF"/>
                </a:highlight>
              </a:rPr>
              <a:t>&lt;foo&gt;</a:t>
            </a:r>
            <a:r>
              <a:rPr lang="en-US" sz="2400" b="1">
                <a:solidFill>
                  <a:srgbClr val="000000"/>
                </a:solidFill>
              </a:rPr>
              <a:t>2014-12-01T09:46:40</a:t>
            </a:r>
            <a:r>
              <a:rPr lang="en-US" sz="2400">
                <a:solidFill>
                  <a:srgbClr val="000096"/>
                </a:solidFill>
                <a:highlight>
                  <a:srgbClr val="FFFFFF"/>
                </a:highlight>
              </a:rPr>
              <a:t>&lt;/foo&gt;</a:t>
            </a:r>
          </a:p>
        </p:txBody>
      </p:sp>
      <p:sp>
        <p:nvSpPr>
          <p:cNvPr id="6" name="Left Brace 5">
            <a:extLst>
              <a:ext uri="{FF2B5EF4-FFF2-40B4-BE49-F238E27FC236}">
                <a16:creationId xmlns:a16="http://schemas.microsoft.com/office/drawing/2014/main" id="{03019508-BA42-43CA-8905-4A5BFDCF3ADF}"/>
              </a:ext>
            </a:extLst>
          </p:cNvPr>
          <p:cNvSpPr/>
          <p:nvPr/>
        </p:nvSpPr>
        <p:spPr>
          <a:xfrm rot="16200000">
            <a:off x="3021678" y="689215"/>
            <a:ext cx="532014" cy="2668388"/>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 name="TextBox 6">
            <a:extLst>
              <a:ext uri="{FF2B5EF4-FFF2-40B4-BE49-F238E27FC236}">
                <a16:creationId xmlns:a16="http://schemas.microsoft.com/office/drawing/2014/main" id="{EEC35027-977C-4288-A855-1CBB68CDC890}"/>
              </a:ext>
            </a:extLst>
          </p:cNvPr>
          <p:cNvSpPr txBox="1"/>
          <p:nvPr/>
        </p:nvSpPr>
        <p:spPr>
          <a:xfrm>
            <a:off x="1953490" y="2322666"/>
            <a:ext cx="9401695" cy="2439129"/>
          </a:xfrm>
          <a:prstGeom prst="rect">
            <a:avLst/>
          </a:prstGeom>
          <a:noFill/>
        </p:spPr>
        <p:txBody>
          <a:bodyPr wrap="square" rtlCol="0">
            <a:spAutoFit/>
          </a:bodyPr>
          <a:lstStyle/>
          <a:p>
            <a:pPr>
              <a:lnSpc>
                <a:spcPts val="2300"/>
              </a:lnSpc>
            </a:pPr>
            <a:r>
              <a:rPr lang="en-US"/>
              <a:t>What is this value?</a:t>
            </a:r>
          </a:p>
          <a:p>
            <a:pPr>
              <a:lnSpc>
                <a:spcPts val="2300"/>
              </a:lnSpc>
            </a:pPr>
            <a:r>
              <a:rPr lang="en-US"/>
              <a:t>You might answer: It is dateTime.</a:t>
            </a:r>
          </a:p>
          <a:p>
            <a:pPr>
              <a:lnSpc>
                <a:spcPts val="2300"/>
              </a:lnSpc>
            </a:pPr>
            <a:r>
              <a:rPr lang="en-US"/>
              <a:t>Actually, that is incorrect. It is merely a sequence of characters. The sequence of characters are a representation of a dateTime. The representation consists of a sequence of characters with this form:</a:t>
            </a:r>
          </a:p>
          <a:p>
            <a:pPr>
              <a:lnSpc>
                <a:spcPts val="2300"/>
              </a:lnSpc>
            </a:pPr>
            <a:r>
              <a:rPr lang="en-US">
                <a:solidFill>
                  <a:srgbClr val="000000"/>
                </a:solidFill>
                <a:latin typeface="Courier New" panose="02070309020205020404" pitchFamily="49" charset="0"/>
                <a:ea typeface="Calibri" panose="020F0502020204030204" pitchFamily="34" charset="0"/>
              </a:rPr>
              <a:t>'-'? yyyy '-' mm '-' dd 'T' hh ':' mm ':' ss ('.' s+)? (zzzzzz)?</a:t>
            </a:r>
            <a:endParaRPr lang="en-US"/>
          </a:p>
          <a:p>
            <a:pPr>
              <a:lnSpc>
                <a:spcPts val="2300"/>
              </a:lnSpc>
            </a:pPr>
            <a:r>
              <a:rPr lang="en-US"/>
              <a:t> We use XML Schema to constrain the value of the &lt;foo&gt; element to contain a textual representation of a dateTime:</a:t>
            </a:r>
          </a:p>
        </p:txBody>
      </p:sp>
      <p:sp>
        <p:nvSpPr>
          <p:cNvPr id="8" name="Rectangle 7">
            <a:extLst>
              <a:ext uri="{FF2B5EF4-FFF2-40B4-BE49-F238E27FC236}">
                <a16:creationId xmlns:a16="http://schemas.microsoft.com/office/drawing/2014/main" id="{7B810E7E-2853-4B43-8883-2B704C01B0F3}"/>
              </a:ext>
            </a:extLst>
          </p:cNvPr>
          <p:cNvSpPr/>
          <p:nvPr/>
        </p:nvSpPr>
        <p:spPr>
          <a:xfrm>
            <a:off x="1982846" y="4880972"/>
            <a:ext cx="4671491" cy="369332"/>
          </a:xfrm>
          <a:prstGeom prst="rect">
            <a:avLst/>
          </a:prstGeom>
          <a:ln>
            <a:solidFill>
              <a:schemeClr val="tx1"/>
            </a:solidFill>
          </a:ln>
        </p:spPr>
        <p:txBody>
          <a:bodyPr wrap="square">
            <a:spAutoFit/>
          </a:bodyPr>
          <a:lstStyle/>
          <a:p>
            <a:r>
              <a:rPr lang="en-US">
                <a:solidFill>
                  <a:srgbClr val="003296"/>
                </a:solidFill>
                <a:highlight>
                  <a:srgbClr val="FFFFFF"/>
                </a:highlight>
              </a:rPr>
              <a:t>&lt;xs:element</a:t>
            </a:r>
            <a:r>
              <a:rPr lang="en-US">
                <a:solidFill>
                  <a:srgbClr val="F5844C"/>
                </a:solidFill>
                <a:highlight>
                  <a:srgbClr val="FFFFFF"/>
                </a:highlight>
              </a:rPr>
              <a:t> name</a:t>
            </a:r>
            <a:r>
              <a:rPr lang="en-US">
                <a:solidFill>
                  <a:srgbClr val="FF8040"/>
                </a:solidFill>
                <a:highlight>
                  <a:srgbClr val="FFFFFF"/>
                </a:highlight>
              </a:rPr>
              <a:t>=</a:t>
            </a:r>
            <a:r>
              <a:rPr lang="en-US">
                <a:solidFill>
                  <a:srgbClr val="993300"/>
                </a:solidFill>
                <a:highlight>
                  <a:srgbClr val="FFFFFF"/>
                </a:highlight>
              </a:rPr>
              <a:t>"foo"</a:t>
            </a:r>
            <a:r>
              <a:rPr lang="en-US">
                <a:solidFill>
                  <a:srgbClr val="F5844C"/>
                </a:solidFill>
                <a:highlight>
                  <a:srgbClr val="FFFFFF"/>
                </a:highlight>
              </a:rPr>
              <a:t> type</a:t>
            </a:r>
            <a:r>
              <a:rPr lang="en-US">
                <a:solidFill>
                  <a:srgbClr val="FF8040"/>
                </a:solidFill>
                <a:highlight>
                  <a:srgbClr val="FFFFFF"/>
                </a:highlight>
              </a:rPr>
              <a:t>=</a:t>
            </a:r>
            <a:r>
              <a:rPr lang="en-US">
                <a:solidFill>
                  <a:srgbClr val="993300"/>
                </a:solidFill>
                <a:highlight>
                  <a:srgbClr val="FFFFFF"/>
                </a:highlight>
              </a:rPr>
              <a:t>"xs:dateTime“ /</a:t>
            </a:r>
            <a:r>
              <a:rPr lang="en-US">
                <a:solidFill>
                  <a:srgbClr val="000096"/>
                </a:solidFill>
                <a:highlight>
                  <a:srgbClr val="FFFFFF"/>
                </a:highlight>
              </a:rPr>
              <a:t>&gt;</a:t>
            </a:r>
            <a:endParaRPr lang="en-US">
              <a:solidFill>
                <a:srgbClr val="003296"/>
              </a:solidFill>
              <a:highlight>
                <a:srgbClr val="FFFFFF"/>
              </a:highlight>
            </a:endParaRPr>
          </a:p>
        </p:txBody>
      </p:sp>
    </p:spTree>
    <p:extLst>
      <p:ext uri="{BB962C8B-B14F-4D97-AF65-F5344CB8AC3E}">
        <p14:creationId xmlns:p14="http://schemas.microsoft.com/office/powerpoint/2010/main" val="1682345903"/>
      </p:ext>
    </p:extLst>
  </p:cSld>
  <p:clrMapOvr>
    <a:masterClrMapping/>
  </p:clrMapOvr>
</p:sld>
</file>

<file path=ppt/slides/slide1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FDEDF960-2ACE-48B0-BD80-67AB7E2F259B}"/>
              </a:ext>
            </a:extLst>
          </p:cNvPr>
          <p:cNvSpPr>
            <a:spLocks noGrp="1"/>
          </p:cNvSpPr>
          <p:nvPr>
            <p:ph type="title"/>
          </p:nvPr>
        </p:nvSpPr>
        <p:spPr/>
        <p:txBody>
          <a:bodyPr/>
          <a:lstStyle/>
          <a:p>
            <a:r>
              <a:rPr lang="en-US"/>
              <a:t>Each of these element values produce an error</a:t>
            </a:r>
          </a:p>
        </p:txBody>
      </p:sp>
      <p:sp>
        <p:nvSpPr>
          <p:cNvPr id="4" name="Footer Placeholder 3">
            <a:extLst>
              <a:ext uri="{FF2B5EF4-FFF2-40B4-BE49-F238E27FC236}">
                <a16:creationId xmlns:a16="http://schemas.microsoft.com/office/drawing/2014/main" id="{ED943E45-6D68-48DF-9586-BF4AAA8296AE}"/>
              </a:ext>
            </a:extLst>
          </p:cNvPr>
          <p:cNvSpPr>
            <a:spLocks noGrp="1"/>
          </p:cNvSpPr>
          <p:nvPr>
            <p:ph type="ftr" sz="quarter" idx="11"/>
          </p:nvPr>
        </p:nvSpPr>
        <p:spPr/>
        <p:txBody>
          <a:bodyPr/>
          <a:lstStyle/>
          <a:p>
            <a:r>
              <a:rPr lang="en-US" altLang="en-US">
                <a:solidFill>
                  <a:schemeClr val="tx1">
                    <a:lumMod val="50000"/>
                    <a:lumOff val="50000"/>
                  </a:schemeClr>
                </a:solidFill>
                <a:latin typeface="Arial" pitchFamily="34" charset="0"/>
                <a:cs typeface="Arial" pitchFamily="34" charset="0"/>
              </a:rPr>
              <a:t>© 2019 The MITRE Corporation. All rights reserved.</a:t>
            </a:r>
            <a:endParaRPr lang="en-US">
              <a:solidFill>
                <a:schemeClr val="tx1">
                  <a:lumMod val="50000"/>
                  <a:lumOff val="50000"/>
                </a:schemeClr>
              </a:solidFill>
              <a:latin typeface="Arial" pitchFamily="34" charset="0"/>
              <a:cs typeface="Arial" pitchFamily="34" charset="0"/>
            </a:endParaRPr>
          </a:p>
        </p:txBody>
      </p:sp>
      <p:sp>
        <p:nvSpPr>
          <p:cNvPr id="9" name="Rectangle 8">
            <a:extLst>
              <a:ext uri="{FF2B5EF4-FFF2-40B4-BE49-F238E27FC236}">
                <a16:creationId xmlns:a16="http://schemas.microsoft.com/office/drawing/2014/main" id="{DF0D99A5-33AB-4232-AC59-DB612355EB58}"/>
              </a:ext>
            </a:extLst>
          </p:cNvPr>
          <p:cNvSpPr/>
          <p:nvPr/>
        </p:nvSpPr>
        <p:spPr>
          <a:xfrm>
            <a:off x="392003" y="1573411"/>
            <a:ext cx="5703997" cy="461665"/>
          </a:xfrm>
          <a:prstGeom prst="rect">
            <a:avLst/>
          </a:prstGeom>
        </p:spPr>
        <p:txBody>
          <a:bodyPr wrap="none">
            <a:spAutoFit/>
          </a:bodyPr>
          <a:lstStyle/>
          <a:p>
            <a:r>
              <a:rPr lang="en-US" sz="2400">
                <a:solidFill>
                  <a:srgbClr val="000096"/>
                </a:solidFill>
                <a:highlight>
                  <a:srgbClr val="FFFFFF"/>
                </a:highlight>
              </a:rPr>
              <a:t>&lt;foo&gt;</a:t>
            </a:r>
            <a:r>
              <a:rPr lang="da-DK" sz="2400" b="1">
                <a:solidFill>
                  <a:srgbClr val="000000"/>
                </a:solidFill>
              </a:rPr>
              <a:t>December 12, 2014 at 09:46:40</a:t>
            </a:r>
            <a:r>
              <a:rPr lang="en-US" sz="2400">
                <a:solidFill>
                  <a:srgbClr val="000096"/>
                </a:solidFill>
                <a:highlight>
                  <a:srgbClr val="FFFFFF"/>
                </a:highlight>
              </a:rPr>
              <a:t>&lt;/foo&gt;</a:t>
            </a:r>
          </a:p>
        </p:txBody>
      </p:sp>
      <p:sp>
        <p:nvSpPr>
          <p:cNvPr id="10" name="Rectangle 9">
            <a:extLst>
              <a:ext uri="{FF2B5EF4-FFF2-40B4-BE49-F238E27FC236}">
                <a16:creationId xmlns:a16="http://schemas.microsoft.com/office/drawing/2014/main" id="{526348A7-06EF-41C2-B181-303486B9D88D}"/>
              </a:ext>
            </a:extLst>
          </p:cNvPr>
          <p:cNvSpPr/>
          <p:nvPr/>
        </p:nvSpPr>
        <p:spPr>
          <a:xfrm>
            <a:off x="392003" y="2393189"/>
            <a:ext cx="4387611" cy="461665"/>
          </a:xfrm>
          <a:prstGeom prst="rect">
            <a:avLst/>
          </a:prstGeom>
        </p:spPr>
        <p:txBody>
          <a:bodyPr wrap="none">
            <a:spAutoFit/>
          </a:bodyPr>
          <a:lstStyle/>
          <a:p>
            <a:r>
              <a:rPr lang="en-US" sz="2400">
                <a:solidFill>
                  <a:srgbClr val="000096"/>
                </a:solidFill>
                <a:highlight>
                  <a:srgbClr val="FFFFFF"/>
                </a:highlight>
              </a:rPr>
              <a:t>&lt;foo&gt;</a:t>
            </a:r>
            <a:r>
              <a:rPr lang="en-US" sz="2400" b="1">
                <a:solidFill>
                  <a:srgbClr val="000000"/>
                </a:solidFill>
              </a:rPr>
              <a:t>12 Dec 2014, 9:46:40</a:t>
            </a:r>
            <a:r>
              <a:rPr lang="en-US" sz="2400">
                <a:solidFill>
                  <a:srgbClr val="000096"/>
                </a:solidFill>
                <a:highlight>
                  <a:srgbClr val="FFFFFF"/>
                </a:highlight>
              </a:rPr>
              <a:t>&lt;/foo&gt;</a:t>
            </a:r>
          </a:p>
        </p:txBody>
      </p:sp>
      <p:sp>
        <p:nvSpPr>
          <p:cNvPr id="11" name="Rectangle 10">
            <a:extLst>
              <a:ext uri="{FF2B5EF4-FFF2-40B4-BE49-F238E27FC236}">
                <a16:creationId xmlns:a16="http://schemas.microsoft.com/office/drawing/2014/main" id="{901A8B1E-3650-404A-87E8-E8BDDAD98745}"/>
              </a:ext>
            </a:extLst>
          </p:cNvPr>
          <p:cNvSpPr/>
          <p:nvPr/>
        </p:nvSpPr>
        <p:spPr>
          <a:xfrm>
            <a:off x="392003" y="3212967"/>
            <a:ext cx="6425220" cy="461665"/>
          </a:xfrm>
          <a:prstGeom prst="rect">
            <a:avLst/>
          </a:prstGeom>
        </p:spPr>
        <p:txBody>
          <a:bodyPr wrap="none">
            <a:spAutoFit/>
          </a:bodyPr>
          <a:lstStyle/>
          <a:p>
            <a:r>
              <a:rPr lang="en-US" sz="2400">
                <a:solidFill>
                  <a:srgbClr val="000096"/>
                </a:solidFill>
                <a:highlight>
                  <a:srgbClr val="FFFFFF"/>
                </a:highlight>
              </a:rPr>
              <a:t>&lt;foo&gt;</a:t>
            </a:r>
            <a:r>
              <a:rPr lang="en-US" sz="2400" b="1">
                <a:solidFill>
                  <a:srgbClr val="000000"/>
                </a:solidFill>
              </a:rPr>
              <a:t>02014.December.12 AD 09:46:40 AM</a:t>
            </a:r>
            <a:r>
              <a:rPr lang="en-US" sz="2400">
                <a:solidFill>
                  <a:srgbClr val="000096"/>
                </a:solidFill>
                <a:highlight>
                  <a:srgbClr val="FFFFFF"/>
                </a:highlight>
              </a:rPr>
              <a:t>&lt;/foo&gt;</a:t>
            </a:r>
          </a:p>
        </p:txBody>
      </p:sp>
      <p:cxnSp>
        <p:nvCxnSpPr>
          <p:cNvPr id="19" name="Straight Arrow Connector 18">
            <a:extLst>
              <a:ext uri="{FF2B5EF4-FFF2-40B4-BE49-F238E27FC236}">
                <a16:creationId xmlns:a16="http://schemas.microsoft.com/office/drawing/2014/main" id="{6E5EBCEC-77E0-4DC9-8AF2-D01F21C0F3DA}"/>
              </a:ext>
            </a:extLst>
          </p:cNvPr>
          <p:cNvCxnSpPr>
            <a:cxnSpLocks/>
          </p:cNvCxnSpPr>
          <p:nvPr/>
        </p:nvCxnSpPr>
        <p:spPr>
          <a:xfrm>
            <a:off x="10354614" y="2708138"/>
            <a:ext cx="501808" cy="522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0" name="TextBox 19">
            <a:extLst>
              <a:ext uri="{FF2B5EF4-FFF2-40B4-BE49-F238E27FC236}">
                <a16:creationId xmlns:a16="http://schemas.microsoft.com/office/drawing/2014/main" id="{DEB2AB9D-020A-4E6D-93AF-9DF03EE517B0}"/>
              </a:ext>
            </a:extLst>
          </p:cNvPr>
          <p:cNvSpPr txBox="1"/>
          <p:nvPr/>
        </p:nvSpPr>
        <p:spPr>
          <a:xfrm>
            <a:off x="10856422" y="2477305"/>
            <a:ext cx="924677" cy="461665"/>
          </a:xfrm>
          <a:prstGeom prst="rect">
            <a:avLst/>
          </a:prstGeom>
          <a:noFill/>
        </p:spPr>
        <p:txBody>
          <a:bodyPr wrap="none" rtlCol="0">
            <a:spAutoFit/>
          </a:bodyPr>
          <a:lstStyle/>
          <a:p>
            <a:r>
              <a:rPr lang="en-US" sz="2400" b="1">
                <a:solidFill>
                  <a:srgbClr val="FF0000"/>
                </a:solidFill>
              </a:rPr>
              <a:t>Error!</a:t>
            </a:r>
          </a:p>
        </p:txBody>
      </p:sp>
      <p:sp>
        <p:nvSpPr>
          <p:cNvPr id="16" name="Rectangle 15">
            <a:extLst>
              <a:ext uri="{FF2B5EF4-FFF2-40B4-BE49-F238E27FC236}">
                <a16:creationId xmlns:a16="http://schemas.microsoft.com/office/drawing/2014/main" id="{534CAF55-749F-4EA6-B552-81AAC92E6852}"/>
              </a:ext>
            </a:extLst>
          </p:cNvPr>
          <p:cNvSpPr/>
          <p:nvPr/>
        </p:nvSpPr>
        <p:spPr>
          <a:xfrm>
            <a:off x="5683123" y="2528695"/>
            <a:ext cx="4671491" cy="369332"/>
          </a:xfrm>
          <a:prstGeom prst="rect">
            <a:avLst/>
          </a:prstGeom>
          <a:ln>
            <a:solidFill>
              <a:schemeClr val="tx1"/>
            </a:solidFill>
          </a:ln>
        </p:spPr>
        <p:txBody>
          <a:bodyPr wrap="square">
            <a:spAutoFit/>
          </a:bodyPr>
          <a:lstStyle/>
          <a:p>
            <a:r>
              <a:rPr lang="en-US">
                <a:solidFill>
                  <a:srgbClr val="003296"/>
                </a:solidFill>
                <a:highlight>
                  <a:srgbClr val="FFFFFF"/>
                </a:highlight>
              </a:rPr>
              <a:t>&lt;xs:element</a:t>
            </a:r>
            <a:r>
              <a:rPr lang="en-US">
                <a:solidFill>
                  <a:srgbClr val="F5844C"/>
                </a:solidFill>
                <a:highlight>
                  <a:srgbClr val="FFFFFF"/>
                </a:highlight>
              </a:rPr>
              <a:t> name</a:t>
            </a:r>
            <a:r>
              <a:rPr lang="en-US">
                <a:solidFill>
                  <a:srgbClr val="FF8040"/>
                </a:solidFill>
                <a:highlight>
                  <a:srgbClr val="FFFFFF"/>
                </a:highlight>
              </a:rPr>
              <a:t>=</a:t>
            </a:r>
            <a:r>
              <a:rPr lang="en-US">
                <a:solidFill>
                  <a:srgbClr val="993300"/>
                </a:solidFill>
                <a:highlight>
                  <a:srgbClr val="FFFFFF"/>
                </a:highlight>
              </a:rPr>
              <a:t>"foo"</a:t>
            </a:r>
            <a:r>
              <a:rPr lang="en-US">
                <a:solidFill>
                  <a:srgbClr val="F5844C"/>
                </a:solidFill>
                <a:highlight>
                  <a:srgbClr val="FFFFFF"/>
                </a:highlight>
              </a:rPr>
              <a:t> type</a:t>
            </a:r>
            <a:r>
              <a:rPr lang="en-US">
                <a:solidFill>
                  <a:srgbClr val="FF8040"/>
                </a:solidFill>
                <a:highlight>
                  <a:srgbClr val="FFFFFF"/>
                </a:highlight>
              </a:rPr>
              <a:t>=</a:t>
            </a:r>
            <a:r>
              <a:rPr lang="en-US">
                <a:solidFill>
                  <a:srgbClr val="993300"/>
                </a:solidFill>
                <a:highlight>
                  <a:srgbClr val="FFFFFF"/>
                </a:highlight>
              </a:rPr>
              <a:t>"xs:dateTime“ /</a:t>
            </a:r>
            <a:r>
              <a:rPr lang="en-US">
                <a:solidFill>
                  <a:srgbClr val="000096"/>
                </a:solidFill>
                <a:highlight>
                  <a:srgbClr val="FFFFFF"/>
                </a:highlight>
              </a:rPr>
              <a:t>&gt;</a:t>
            </a:r>
            <a:endParaRPr lang="en-US">
              <a:solidFill>
                <a:srgbClr val="003296"/>
              </a:solidFill>
              <a:highlight>
                <a:srgbClr val="FFFFFF"/>
              </a:highlight>
            </a:endParaRPr>
          </a:p>
        </p:txBody>
      </p:sp>
      <p:cxnSp>
        <p:nvCxnSpPr>
          <p:cNvPr id="6" name="Straight Arrow Connector 5">
            <a:extLst>
              <a:ext uri="{FF2B5EF4-FFF2-40B4-BE49-F238E27FC236}">
                <a16:creationId xmlns:a16="http://schemas.microsoft.com/office/drawing/2014/main" id="{54AF7ADC-A490-42E5-A16D-A601B968CAA2}"/>
              </a:ext>
            </a:extLst>
          </p:cNvPr>
          <p:cNvCxnSpPr/>
          <p:nvPr/>
        </p:nvCxnSpPr>
        <p:spPr>
          <a:xfrm>
            <a:off x="5104015" y="2035076"/>
            <a:ext cx="991985" cy="35811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2" name="Straight Arrow Connector 11">
            <a:extLst>
              <a:ext uri="{FF2B5EF4-FFF2-40B4-BE49-F238E27FC236}">
                <a16:creationId xmlns:a16="http://schemas.microsoft.com/office/drawing/2014/main" id="{5208825B-0F9A-464E-886D-BCBB517FFE35}"/>
              </a:ext>
            </a:extLst>
          </p:cNvPr>
          <p:cNvCxnSpPr>
            <a:stCxn id="10" idx="3"/>
          </p:cNvCxnSpPr>
          <p:nvPr/>
        </p:nvCxnSpPr>
        <p:spPr>
          <a:xfrm flipV="1">
            <a:off x="4779614" y="2624021"/>
            <a:ext cx="756662" cy="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1" name="Straight Arrow Connector 20">
            <a:extLst>
              <a:ext uri="{FF2B5EF4-FFF2-40B4-BE49-F238E27FC236}">
                <a16:creationId xmlns:a16="http://schemas.microsoft.com/office/drawing/2014/main" id="{5A0F2746-BC95-4590-A27D-434EE99E89C2}"/>
              </a:ext>
            </a:extLst>
          </p:cNvPr>
          <p:cNvCxnSpPr/>
          <p:nvPr/>
        </p:nvCxnSpPr>
        <p:spPr>
          <a:xfrm flipV="1">
            <a:off x="5281422" y="2938970"/>
            <a:ext cx="554113" cy="27399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62366037"/>
      </p:ext>
    </p:extLst>
  </p:cSld>
  <p:clrMapOvr>
    <a:masterClrMapping/>
  </p:clrMapOvr>
</p:sld>
</file>

<file path=ppt/slides/slide1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FDEDF960-2ACE-48B0-BD80-67AB7E2F259B}"/>
              </a:ext>
            </a:extLst>
          </p:cNvPr>
          <p:cNvSpPr>
            <a:spLocks noGrp="1"/>
          </p:cNvSpPr>
          <p:nvPr>
            <p:ph type="title"/>
          </p:nvPr>
        </p:nvSpPr>
        <p:spPr/>
        <p:txBody>
          <a:bodyPr/>
          <a:lstStyle/>
          <a:p>
            <a:r>
              <a:rPr lang="en-US"/>
              <a:t>But they really </a:t>
            </a:r>
            <a:r>
              <a:rPr lang="en-US" i="1"/>
              <a:t>do</a:t>
            </a:r>
            <a:r>
              <a:rPr lang="en-US"/>
              <a:t> represent dateTimes; in fact, they represent the same dateTime</a:t>
            </a:r>
          </a:p>
        </p:txBody>
      </p:sp>
      <p:sp>
        <p:nvSpPr>
          <p:cNvPr id="4" name="Footer Placeholder 3">
            <a:extLst>
              <a:ext uri="{FF2B5EF4-FFF2-40B4-BE49-F238E27FC236}">
                <a16:creationId xmlns:a16="http://schemas.microsoft.com/office/drawing/2014/main" id="{ED943E45-6D68-48DF-9586-BF4AAA8296AE}"/>
              </a:ext>
            </a:extLst>
          </p:cNvPr>
          <p:cNvSpPr>
            <a:spLocks noGrp="1"/>
          </p:cNvSpPr>
          <p:nvPr>
            <p:ph type="ftr" sz="quarter" idx="11"/>
          </p:nvPr>
        </p:nvSpPr>
        <p:spPr/>
        <p:txBody>
          <a:bodyPr/>
          <a:lstStyle/>
          <a:p>
            <a:r>
              <a:rPr lang="en-US" altLang="en-US">
                <a:solidFill>
                  <a:schemeClr val="tx1">
                    <a:lumMod val="50000"/>
                    <a:lumOff val="50000"/>
                  </a:schemeClr>
                </a:solidFill>
                <a:latin typeface="Arial" pitchFamily="34" charset="0"/>
                <a:cs typeface="Arial" pitchFamily="34" charset="0"/>
              </a:rPr>
              <a:t>© 2019 The MITRE Corporation. All rights reserved.</a:t>
            </a:r>
            <a:endParaRPr lang="en-US">
              <a:solidFill>
                <a:schemeClr val="tx1">
                  <a:lumMod val="50000"/>
                  <a:lumOff val="50000"/>
                </a:schemeClr>
              </a:solidFill>
              <a:latin typeface="Arial" pitchFamily="34" charset="0"/>
              <a:cs typeface="Arial" pitchFamily="34" charset="0"/>
            </a:endParaRPr>
          </a:p>
        </p:txBody>
      </p:sp>
      <p:sp>
        <p:nvSpPr>
          <p:cNvPr id="9" name="Rectangle 8">
            <a:extLst>
              <a:ext uri="{FF2B5EF4-FFF2-40B4-BE49-F238E27FC236}">
                <a16:creationId xmlns:a16="http://schemas.microsoft.com/office/drawing/2014/main" id="{DF0D99A5-33AB-4232-AC59-DB612355EB58}"/>
              </a:ext>
            </a:extLst>
          </p:cNvPr>
          <p:cNvSpPr/>
          <p:nvPr/>
        </p:nvSpPr>
        <p:spPr>
          <a:xfrm>
            <a:off x="556902" y="2005673"/>
            <a:ext cx="4299895" cy="461665"/>
          </a:xfrm>
          <a:prstGeom prst="rect">
            <a:avLst/>
          </a:prstGeom>
        </p:spPr>
        <p:txBody>
          <a:bodyPr wrap="none">
            <a:spAutoFit/>
          </a:bodyPr>
          <a:lstStyle/>
          <a:p>
            <a:r>
              <a:rPr lang="da-DK" sz="2400" b="1">
                <a:solidFill>
                  <a:srgbClr val="000000"/>
                </a:solidFill>
              </a:rPr>
              <a:t>December 12, 2014 at 09:46:40</a:t>
            </a:r>
            <a:endParaRPr lang="en-US" sz="2400">
              <a:solidFill>
                <a:srgbClr val="000096"/>
              </a:solidFill>
              <a:highlight>
                <a:srgbClr val="FFFFFF"/>
              </a:highlight>
            </a:endParaRPr>
          </a:p>
        </p:txBody>
      </p:sp>
      <p:sp>
        <p:nvSpPr>
          <p:cNvPr id="10" name="Rectangle 9">
            <a:extLst>
              <a:ext uri="{FF2B5EF4-FFF2-40B4-BE49-F238E27FC236}">
                <a16:creationId xmlns:a16="http://schemas.microsoft.com/office/drawing/2014/main" id="{526348A7-06EF-41C2-B181-303486B9D88D}"/>
              </a:ext>
            </a:extLst>
          </p:cNvPr>
          <p:cNvSpPr/>
          <p:nvPr/>
        </p:nvSpPr>
        <p:spPr>
          <a:xfrm>
            <a:off x="556902" y="2825451"/>
            <a:ext cx="2829621" cy="461665"/>
          </a:xfrm>
          <a:prstGeom prst="rect">
            <a:avLst/>
          </a:prstGeom>
        </p:spPr>
        <p:txBody>
          <a:bodyPr wrap="none">
            <a:spAutoFit/>
          </a:bodyPr>
          <a:lstStyle/>
          <a:p>
            <a:r>
              <a:rPr lang="en-US" sz="2400" b="1">
                <a:solidFill>
                  <a:srgbClr val="000000"/>
                </a:solidFill>
              </a:rPr>
              <a:t>12 Dec 2014, 9:46:40</a:t>
            </a:r>
            <a:endParaRPr lang="en-US" sz="2400">
              <a:solidFill>
                <a:srgbClr val="000096"/>
              </a:solidFill>
              <a:highlight>
                <a:srgbClr val="FFFFFF"/>
              </a:highlight>
            </a:endParaRPr>
          </a:p>
        </p:txBody>
      </p:sp>
      <p:sp>
        <p:nvSpPr>
          <p:cNvPr id="11" name="Rectangle 10">
            <a:extLst>
              <a:ext uri="{FF2B5EF4-FFF2-40B4-BE49-F238E27FC236}">
                <a16:creationId xmlns:a16="http://schemas.microsoft.com/office/drawing/2014/main" id="{901A8B1E-3650-404A-87E8-E8BDDAD98745}"/>
              </a:ext>
            </a:extLst>
          </p:cNvPr>
          <p:cNvSpPr/>
          <p:nvPr/>
        </p:nvSpPr>
        <p:spPr>
          <a:xfrm>
            <a:off x="556902" y="3645229"/>
            <a:ext cx="5021118" cy="461665"/>
          </a:xfrm>
          <a:prstGeom prst="rect">
            <a:avLst/>
          </a:prstGeom>
        </p:spPr>
        <p:txBody>
          <a:bodyPr wrap="none">
            <a:spAutoFit/>
          </a:bodyPr>
          <a:lstStyle/>
          <a:p>
            <a:r>
              <a:rPr lang="en-US" sz="2400" b="1">
                <a:solidFill>
                  <a:srgbClr val="000000"/>
                </a:solidFill>
              </a:rPr>
              <a:t>02014.December.12 AD 09:46:40 AM</a:t>
            </a:r>
            <a:endParaRPr lang="en-US" sz="2400">
              <a:solidFill>
                <a:srgbClr val="000096"/>
              </a:solidFill>
              <a:highlight>
                <a:srgbClr val="FFFFFF"/>
              </a:highlight>
            </a:endParaRPr>
          </a:p>
        </p:txBody>
      </p:sp>
      <p:sp>
        <p:nvSpPr>
          <p:cNvPr id="15" name="Right Brace 14">
            <a:extLst>
              <a:ext uri="{FF2B5EF4-FFF2-40B4-BE49-F238E27FC236}">
                <a16:creationId xmlns:a16="http://schemas.microsoft.com/office/drawing/2014/main" id="{3F8A59F2-7787-41F1-8B9C-7DE7C360ED8D}"/>
              </a:ext>
            </a:extLst>
          </p:cNvPr>
          <p:cNvSpPr/>
          <p:nvPr/>
        </p:nvSpPr>
        <p:spPr>
          <a:xfrm>
            <a:off x="5374777" y="2147101"/>
            <a:ext cx="515389" cy="1959793"/>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7" name="TextBox 16">
            <a:extLst>
              <a:ext uri="{FF2B5EF4-FFF2-40B4-BE49-F238E27FC236}">
                <a16:creationId xmlns:a16="http://schemas.microsoft.com/office/drawing/2014/main" id="{760E5FD9-512A-4352-9844-E7438C9A1D86}"/>
              </a:ext>
            </a:extLst>
          </p:cNvPr>
          <p:cNvSpPr txBox="1"/>
          <p:nvPr/>
        </p:nvSpPr>
        <p:spPr>
          <a:xfrm>
            <a:off x="6096000" y="2116696"/>
            <a:ext cx="5573724" cy="1849224"/>
          </a:xfrm>
          <a:prstGeom prst="rect">
            <a:avLst/>
          </a:prstGeom>
          <a:noFill/>
        </p:spPr>
        <p:txBody>
          <a:bodyPr wrap="square" rtlCol="0">
            <a:spAutoFit/>
          </a:bodyPr>
          <a:lstStyle/>
          <a:p>
            <a:pPr>
              <a:lnSpc>
                <a:spcPts val="2300"/>
              </a:lnSpc>
            </a:pPr>
            <a:r>
              <a:rPr lang="en-US"/>
              <a:t>Each is a representation of a dateTime. So why can’t XML Schema accept these dateTimes? Answer: because XML Schema provides only one way to represent dateTimes.</a:t>
            </a:r>
          </a:p>
          <a:p>
            <a:pPr>
              <a:lnSpc>
                <a:spcPts val="2300"/>
              </a:lnSpc>
            </a:pPr>
            <a:endParaRPr lang="en-US"/>
          </a:p>
          <a:p>
            <a:pPr>
              <a:lnSpc>
                <a:spcPts val="2300"/>
              </a:lnSpc>
            </a:pPr>
            <a:r>
              <a:rPr lang="en-US">
                <a:highlight>
                  <a:srgbClr val="FFFF00"/>
                </a:highlight>
              </a:rPr>
              <a:t>Lesson Learned: There are ways of textually representing dateTimes that XML Schema does not recognize!</a:t>
            </a:r>
          </a:p>
        </p:txBody>
      </p:sp>
    </p:spTree>
    <p:extLst>
      <p:ext uri="{BB962C8B-B14F-4D97-AF65-F5344CB8AC3E}">
        <p14:creationId xmlns:p14="http://schemas.microsoft.com/office/powerpoint/2010/main" val="1256560617"/>
      </p:ext>
    </p:extLst>
  </p:cSld>
  <p:clrMapOvr>
    <a:masterClrMapping/>
  </p:clrMapOvr>
</p:sld>
</file>

<file path=ppt/slides/slide1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AC4692-926B-44D4-9898-3019856C874C}"/>
              </a:ext>
            </a:extLst>
          </p:cNvPr>
          <p:cNvSpPr>
            <a:spLocks noGrp="1"/>
          </p:cNvSpPr>
          <p:nvPr>
            <p:ph type="title"/>
          </p:nvPr>
        </p:nvSpPr>
        <p:spPr/>
        <p:txBody>
          <a:bodyPr/>
          <a:lstStyle/>
          <a:p>
            <a:r>
              <a:rPr lang="en-US"/>
              <a:t>XML Schema permits only a subset of representations of dateTimes</a:t>
            </a:r>
          </a:p>
        </p:txBody>
      </p:sp>
      <p:sp>
        <p:nvSpPr>
          <p:cNvPr id="5" name="Oval 4">
            <a:extLst>
              <a:ext uri="{FF2B5EF4-FFF2-40B4-BE49-F238E27FC236}">
                <a16:creationId xmlns:a16="http://schemas.microsoft.com/office/drawing/2014/main" id="{A2096330-92D0-4CB4-9293-532131961289}"/>
              </a:ext>
            </a:extLst>
          </p:cNvPr>
          <p:cNvSpPr/>
          <p:nvPr/>
        </p:nvSpPr>
        <p:spPr>
          <a:xfrm>
            <a:off x="1745673" y="1800899"/>
            <a:ext cx="4538749" cy="4089863"/>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Oval 5">
            <a:extLst>
              <a:ext uri="{FF2B5EF4-FFF2-40B4-BE49-F238E27FC236}">
                <a16:creationId xmlns:a16="http://schemas.microsoft.com/office/drawing/2014/main" id="{12717767-29D8-475C-9B2D-AD4095F7F14B}"/>
              </a:ext>
            </a:extLst>
          </p:cNvPr>
          <p:cNvSpPr/>
          <p:nvPr/>
        </p:nvSpPr>
        <p:spPr>
          <a:xfrm>
            <a:off x="2571404" y="3405951"/>
            <a:ext cx="3108960" cy="947651"/>
          </a:xfrm>
          <a:prstGeom prst="ellipse">
            <a:avLst/>
          </a:prstGeom>
          <a:solidFill>
            <a:schemeClr val="accent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solidFill>
                  <a:schemeClr val="tx1"/>
                </a:solidFill>
              </a:rPr>
              <a:t>2014-12-01T09:46:40</a:t>
            </a:r>
          </a:p>
        </p:txBody>
      </p:sp>
      <p:cxnSp>
        <p:nvCxnSpPr>
          <p:cNvPr id="8" name="Straight Arrow Connector 7">
            <a:extLst>
              <a:ext uri="{FF2B5EF4-FFF2-40B4-BE49-F238E27FC236}">
                <a16:creationId xmlns:a16="http://schemas.microsoft.com/office/drawing/2014/main" id="{8358B3C9-49DE-43FF-8193-41634BDEFEED}"/>
              </a:ext>
            </a:extLst>
          </p:cNvPr>
          <p:cNvCxnSpPr>
            <a:cxnSpLocks/>
          </p:cNvCxnSpPr>
          <p:nvPr/>
        </p:nvCxnSpPr>
        <p:spPr>
          <a:xfrm flipH="1">
            <a:off x="5453149" y="2948057"/>
            <a:ext cx="1579420" cy="64648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9" name="TextBox 8">
            <a:extLst>
              <a:ext uri="{FF2B5EF4-FFF2-40B4-BE49-F238E27FC236}">
                <a16:creationId xmlns:a16="http://schemas.microsoft.com/office/drawing/2014/main" id="{22488F2F-1F28-4C8C-9346-E3E22299BE5A}"/>
              </a:ext>
            </a:extLst>
          </p:cNvPr>
          <p:cNvSpPr txBox="1"/>
          <p:nvPr/>
        </p:nvSpPr>
        <p:spPr>
          <a:xfrm>
            <a:off x="7082445" y="2731925"/>
            <a:ext cx="3433440" cy="646331"/>
          </a:xfrm>
          <a:prstGeom prst="rect">
            <a:avLst/>
          </a:prstGeom>
          <a:noFill/>
        </p:spPr>
        <p:txBody>
          <a:bodyPr wrap="square" rtlCol="0">
            <a:spAutoFit/>
          </a:bodyPr>
          <a:lstStyle/>
          <a:p>
            <a:r>
              <a:rPr lang="en-US"/>
              <a:t>The representation of dateTimes permitted by XML Schema</a:t>
            </a:r>
          </a:p>
        </p:txBody>
      </p:sp>
      <p:sp>
        <p:nvSpPr>
          <p:cNvPr id="10" name="TextBox 9">
            <a:extLst>
              <a:ext uri="{FF2B5EF4-FFF2-40B4-BE49-F238E27FC236}">
                <a16:creationId xmlns:a16="http://schemas.microsoft.com/office/drawing/2014/main" id="{1DE80FEE-61F0-44A9-96E5-681C13EF8DD6}"/>
              </a:ext>
            </a:extLst>
          </p:cNvPr>
          <p:cNvSpPr txBox="1"/>
          <p:nvPr/>
        </p:nvSpPr>
        <p:spPr>
          <a:xfrm>
            <a:off x="2538670" y="2298933"/>
            <a:ext cx="3141694" cy="369332"/>
          </a:xfrm>
          <a:prstGeom prst="rect">
            <a:avLst/>
          </a:prstGeom>
          <a:noFill/>
        </p:spPr>
        <p:txBody>
          <a:bodyPr wrap="none" rtlCol="0">
            <a:spAutoFit/>
          </a:bodyPr>
          <a:lstStyle/>
          <a:p>
            <a:r>
              <a:rPr lang="da-DK"/>
              <a:t>December 12, 2014 at 09:46:40</a:t>
            </a:r>
          </a:p>
        </p:txBody>
      </p:sp>
      <p:cxnSp>
        <p:nvCxnSpPr>
          <p:cNvPr id="11" name="Straight Arrow Connector 10">
            <a:extLst>
              <a:ext uri="{FF2B5EF4-FFF2-40B4-BE49-F238E27FC236}">
                <a16:creationId xmlns:a16="http://schemas.microsoft.com/office/drawing/2014/main" id="{BC994489-E303-416E-852B-AB97089CB570}"/>
              </a:ext>
            </a:extLst>
          </p:cNvPr>
          <p:cNvCxnSpPr>
            <a:cxnSpLocks/>
          </p:cNvCxnSpPr>
          <p:nvPr/>
        </p:nvCxnSpPr>
        <p:spPr>
          <a:xfrm flipH="1">
            <a:off x="5680364" y="1963339"/>
            <a:ext cx="1679170" cy="335594"/>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2" name="TextBox 11">
            <a:extLst>
              <a:ext uri="{FF2B5EF4-FFF2-40B4-BE49-F238E27FC236}">
                <a16:creationId xmlns:a16="http://schemas.microsoft.com/office/drawing/2014/main" id="{E41DA2F9-9154-4663-9550-BCFA89BA6897}"/>
              </a:ext>
            </a:extLst>
          </p:cNvPr>
          <p:cNvSpPr txBox="1"/>
          <p:nvPr/>
        </p:nvSpPr>
        <p:spPr>
          <a:xfrm>
            <a:off x="7409410" y="1747208"/>
            <a:ext cx="3591099" cy="646330"/>
          </a:xfrm>
          <a:prstGeom prst="rect">
            <a:avLst/>
          </a:prstGeom>
          <a:noFill/>
        </p:spPr>
        <p:txBody>
          <a:bodyPr wrap="square" rtlCol="0">
            <a:spAutoFit/>
          </a:bodyPr>
          <a:lstStyle/>
          <a:p>
            <a:r>
              <a:rPr lang="en-US"/>
              <a:t>The universe of ways to textually represent dateTimes</a:t>
            </a:r>
          </a:p>
        </p:txBody>
      </p:sp>
      <p:sp>
        <p:nvSpPr>
          <p:cNvPr id="13" name="TextBox 12">
            <a:extLst>
              <a:ext uri="{FF2B5EF4-FFF2-40B4-BE49-F238E27FC236}">
                <a16:creationId xmlns:a16="http://schemas.microsoft.com/office/drawing/2014/main" id="{B0F13980-83F1-4463-A653-D24FA097B410}"/>
              </a:ext>
            </a:extLst>
          </p:cNvPr>
          <p:cNvSpPr txBox="1"/>
          <p:nvPr/>
        </p:nvSpPr>
        <p:spPr>
          <a:xfrm>
            <a:off x="2174435" y="2992338"/>
            <a:ext cx="2169184" cy="369332"/>
          </a:xfrm>
          <a:prstGeom prst="rect">
            <a:avLst/>
          </a:prstGeom>
          <a:noFill/>
        </p:spPr>
        <p:txBody>
          <a:bodyPr wrap="none" rtlCol="0">
            <a:spAutoFit/>
          </a:bodyPr>
          <a:lstStyle/>
          <a:p>
            <a:r>
              <a:rPr lang="en-US"/>
              <a:t>12 Dec 2014, 9:46:40</a:t>
            </a:r>
          </a:p>
        </p:txBody>
      </p:sp>
      <p:sp>
        <p:nvSpPr>
          <p:cNvPr id="14" name="TextBox 13">
            <a:extLst>
              <a:ext uri="{FF2B5EF4-FFF2-40B4-BE49-F238E27FC236}">
                <a16:creationId xmlns:a16="http://schemas.microsoft.com/office/drawing/2014/main" id="{4D5B5E44-1517-4F5B-9541-EDE709EE7B73}"/>
              </a:ext>
            </a:extLst>
          </p:cNvPr>
          <p:cNvSpPr txBox="1"/>
          <p:nvPr/>
        </p:nvSpPr>
        <p:spPr>
          <a:xfrm>
            <a:off x="2279112" y="4601310"/>
            <a:ext cx="3660810" cy="369332"/>
          </a:xfrm>
          <a:prstGeom prst="rect">
            <a:avLst/>
          </a:prstGeom>
          <a:noFill/>
        </p:spPr>
        <p:txBody>
          <a:bodyPr wrap="none" rtlCol="0">
            <a:spAutoFit/>
          </a:bodyPr>
          <a:lstStyle/>
          <a:p>
            <a:r>
              <a:rPr lang="en-US"/>
              <a:t>02014.December.12 AD 09:46:40 AM</a:t>
            </a:r>
          </a:p>
        </p:txBody>
      </p:sp>
    </p:spTree>
    <p:extLst>
      <p:ext uri="{BB962C8B-B14F-4D97-AF65-F5344CB8AC3E}">
        <p14:creationId xmlns:p14="http://schemas.microsoft.com/office/powerpoint/2010/main" val="1118214921"/>
      </p:ext>
    </p:extLst>
  </p:cSld>
  <p:clrMapOvr>
    <a:masterClrMapping/>
  </p:clrMapOvr>
</p:sld>
</file>

<file path=ppt/slides/slide1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5010E8-47B7-4656-B149-D4B1EE3914EC}"/>
              </a:ext>
            </a:extLst>
          </p:cNvPr>
          <p:cNvSpPr>
            <a:spLocks noGrp="1"/>
          </p:cNvSpPr>
          <p:nvPr>
            <p:ph type="title"/>
          </p:nvPr>
        </p:nvSpPr>
        <p:spPr/>
        <p:txBody>
          <a:bodyPr/>
          <a:lstStyle/>
          <a:p>
            <a:r>
              <a:rPr lang="en-US"/>
              <a:t>XML Schema versus DFDL</a:t>
            </a:r>
          </a:p>
        </p:txBody>
      </p:sp>
      <p:sp>
        <p:nvSpPr>
          <p:cNvPr id="3" name="Content Placeholder 2">
            <a:extLst>
              <a:ext uri="{FF2B5EF4-FFF2-40B4-BE49-F238E27FC236}">
                <a16:creationId xmlns:a16="http://schemas.microsoft.com/office/drawing/2014/main" id="{D4D9FF22-3CEC-4C10-9466-9562682A9E3F}"/>
              </a:ext>
            </a:extLst>
          </p:cNvPr>
          <p:cNvSpPr>
            <a:spLocks noGrp="1"/>
          </p:cNvSpPr>
          <p:nvPr>
            <p:ph idx="1"/>
          </p:nvPr>
        </p:nvSpPr>
        <p:spPr/>
        <p:txBody>
          <a:bodyPr/>
          <a:lstStyle/>
          <a:p>
            <a:pPr>
              <a:lnSpc>
                <a:spcPts val="3000"/>
              </a:lnSpc>
              <a:spcAft>
                <a:spcPts val="1200"/>
              </a:spcAft>
            </a:pPr>
            <a:r>
              <a:rPr lang="en-US"/>
              <a:t>With XML Schema an element declared with type="xs:dateTime" means this: The value of the element must be a sequence of characters with this form: </a:t>
            </a:r>
            <a:br>
              <a:rPr lang="en-US"/>
            </a:br>
            <a:r>
              <a:rPr lang="en-US" sz="1800" b="0">
                <a:solidFill>
                  <a:srgbClr val="000000"/>
                </a:solidFill>
                <a:latin typeface="Courier New" panose="02070309020205020404" pitchFamily="49" charset="0"/>
                <a:ea typeface="Calibri" panose="020F0502020204030204" pitchFamily="34" charset="0"/>
                <a:cs typeface="+mn-cs"/>
              </a:rPr>
              <a:t>'-'? yyyy '-' mm '-' dd 'T' hh ':' mm ':' ss ('.' s+)? (zzzzzz)?</a:t>
            </a:r>
            <a:br>
              <a:rPr lang="en-US"/>
            </a:br>
            <a:r>
              <a:rPr lang="en-US"/>
              <a:t>In an XML instance document, the string of characters is interpreted as representing a dateTime.</a:t>
            </a:r>
          </a:p>
          <a:p>
            <a:pPr>
              <a:lnSpc>
                <a:spcPts val="3000"/>
              </a:lnSpc>
              <a:spcAft>
                <a:spcPts val="1200"/>
              </a:spcAft>
            </a:pPr>
            <a:r>
              <a:rPr lang="en-US"/>
              <a:t>DFDL has a more generalized way of textually representing dateTimes: A dateTime does not have to be exclusively of the form shown above. The dateTime may be any characters, </a:t>
            </a:r>
            <a:r>
              <a:rPr lang="en-US">
                <a:highlight>
                  <a:srgbClr val="FFFF00"/>
                </a:highlight>
              </a:rPr>
              <a:t>provided there is a way to describe how those characters represent a dateTime</a:t>
            </a:r>
            <a:r>
              <a:rPr lang="en-US"/>
              <a:t>. </a:t>
            </a:r>
          </a:p>
          <a:p>
            <a:endParaRPr lang="en-US"/>
          </a:p>
        </p:txBody>
      </p:sp>
      <p:sp>
        <p:nvSpPr>
          <p:cNvPr id="4" name="Footer Placeholder 3">
            <a:extLst>
              <a:ext uri="{FF2B5EF4-FFF2-40B4-BE49-F238E27FC236}">
                <a16:creationId xmlns:a16="http://schemas.microsoft.com/office/drawing/2014/main" id="{7CBB1F67-45FE-418A-92D4-C26D8F3FBE2A}"/>
              </a:ext>
            </a:extLst>
          </p:cNvPr>
          <p:cNvSpPr>
            <a:spLocks noGrp="1"/>
          </p:cNvSpPr>
          <p:nvPr>
            <p:ph type="ftr" sz="quarter" idx="11"/>
          </p:nvPr>
        </p:nvSpPr>
        <p:spPr/>
        <p:txBody>
          <a:bodyPr/>
          <a:lstStyle/>
          <a:p>
            <a:r>
              <a:rPr lang="en-US" altLang="en-US">
                <a:solidFill>
                  <a:schemeClr val="tx1">
                    <a:lumMod val="50000"/>
                    <a:lumOff val="50000"/>
                  </a:schemeClr>
                </a:solidFill>
                <a:latin typeface="Arial" pitchFamily="34" charset="0"/>
                <a:cs typeface="Arial" pitchFamily="34" charset="0"/>
              </a:rPr>
              <a:t>© 2019 The MITRE Corporation. All rights reserved.</a:t>
            </a:r>
            <a:endParaRPr lang="en-US">
              <a:solidFill>
                <a:schemeClr val="tx1">
                  <a:lumMod val="50000"/>
                  <a:lumOff val="50000"/>
                </a:schemeClr>
              </a:solidFill>
              <a:latin typeface="Arial" pitchFamily="34" charset="0"/>
              <a:cs typeface="Arial" pitchFamily="34" charset="0"/>
            </a:endParaRPr>
          </a:p>
        </p:txBody>
      </p:sp>
    </p:spTree>
    <p:extLst>
      <p:ext uri="{BB962C8B-B14F-4D97-AF65-F5344CB8AC3E}">
        <p14:creationId xmlns:p14="http://schemas.microsoft.com/office/powerpoint/2010/main" val="2609115567"/>
      </p:ext>
    </p:extLst>
  </p:cSld>
  <p:clrMapOvr>
    <a:masterClrMapping/>
  </p:clrMapOvr>
</p:sld>
</file>

<file path=ppt/slides/slide1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AC4692-926B-44D4-9898-3019856C874C}"/>
              </a:ext>
            </a:extLst>
          </p:cNvPr>
          <p:cNvSpPr>
            <a:spLocks noGrp="1"/>
          </p:cNvSpPr>
          <p:nvPr>
            <p:ph type="title"/>
          </p:nvPr>
        </p:nvSpPr>
        <p:spPr/>
        <p:txBody>
          <a:bodyPr/>
          <a:lstStyle/>
          <a:p>
            <a:r>
              <a:rPr lang="en-US"/>
              <a:t>XML Schema versus DFDL (cont.)</a:t>
            </a:r>
          </a:p>
        </p:txBody>
      </p:sp>
      <p:sp>
        <p:nvSpPr>
          <p:cNvPr id="4" name="Footer Placeholder 3">
            <a:extLst>
              <a:ext uri="{FF2B5EF4-FFF2-40B4-BE49-F238E27FC236}">
                <a16:creationId xmlns:a16="http://schemas.microsoft.com/office/drawing/2014/main" id="{EE03F843-F490-480E-B294-E0F37ACB533B}"/>
              </a:ext>
            </a:extLst>
          </p:cNvPr>
          <p:cNvSpPr>
            <a:spLocks noGrp="1"/>
          </p:cNvSpPr>
          <p:nvPr>
            <p:ph type="ftr" sz="quarter" idx="11"/>
          </p:nvPr>
        </p:nvSpPr>
        <p:spPr/>
        <p:txBody>
          <a:bodyPr/>
          <a:lstStyle/>
          <a:p>
            <a:r>
              <a:rPr lang="en-US" altLang="en-US">
                <a:solidFill>
                  <a:schemeClr val="tx1">
                    <a:lumMod val="50000"/>
                    <a:lumOff val="50000"/>
                  </a:schemeClr>
                </a:solidFill>
                <a:latin typeface="Arial" pitchFamily="34" charset="0"/>
                <a:cs typeface="Arial" pitchFamily="34" charset="0"/>
              </a:rPr>
              <a:t>© 2019 The MITRE Corporation. All rights reserved.</a:t>
            </a:r>
            <a:endParaRPr lang="en-US">
              <a:solidFill>
                <a:schemeClr val="tx1">
                  <a:lumMod val="50000"/>
                  <a:lumOff val="50000"/>
                </a:schemeClr>
              </a:solidFill>
              <a:latin typeface="Arial" pitchFamily="34" charset="0"/>
              <a:cs typeface="Arial" pitchFamily="34" charset="0"/>
            </a:endParaRPr>
          </a:p>
        </p:txBody>
      </p:sp>
      <p:sp>
        <p:nvSpPr>
          <p:cNvPr id="5" name="Oval 4">
            <a:extLst>
              <a:ext uri="{FF2B5EF4-FFF2-40B4-BE49-F238E27FC236}">
                <a16:creationId xmlns:a16="http://schemas.microsoft.com/office/drawing/2014/main" id="{A2096330-92D0-4CB4-9293-532131961289}"/>
              </a:ext>
            </a:extLst>
          </p:cNvPr>
          <p:cNvSpPr/>
          <p:nvPr/>
        </p:nvSpPr>
        <p:spPr>
          <a:xfrm>
            <a:off x="1562793" y="1745673"/>
            <a:ext cx="5137265" cy="425611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Oval 5">
            <a:extLst>
              <a:ext uri="{FF2B5EF4-FFF2-40B4-BE49-F238E27FC236}">
                <a16:creationId xmlns:a16="http://schemas.microsoft.com/office/drawing/2014/main" id="{12717767-29D8-475C-9B2D-AD4095F7F14B}"/>
              </a:ext>
            </a:extLst>
          </p:cNvPr>
          <p:cNvSpPr/>
          <p:nvPr/>
        </p:nvSpPr>
        <p:spPr>
          <a:xfrm>
            <a:off x="2230582" y="3177248"/>
            <a:ext cx="3801686" cy="1420422"/>
          </a:xfrm>
          <a:prstGeom prst="ellipse">
            <a:avLst/>
          </a:prstGeom>
          <a:solidFill>
            <a:schemeClr val="accent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sequence of characters with this form:</a:t>
            </a:r>
          </a:p>
          <a:p>
            <a:pPr algn="ctr"/>
            <a:endParaRPr lang="en-US">
              <a:solidFill>
                <a:schemeClr val="tx1"/>
              </a:solidFill>
            </a:endParaRPr>
          </a:p>
        </p:txBody>
      </p:sp>
      <p:cxnSp>
        <p:nvCxnSpPr>
          <p:cNvPr id="8" name="Straight Arrow Connector 7">
            <a:extLst>
              <a:ext uri="{FF2B5EF4-FFF2-40B4-BE49-F238E27FC236}">
                <a16:creationId xmlns:a16="http://schemas.microsoft.com/office/drawing/2014/main" id="{8358B3C9-49DE-43FF-8193-41634BDEFEED}"/>
              </a:ext>
            </a:extLst>
          </p:cNvPr>
          <p:cNvCxnSpPr/>
          <p:nvPr/>
        </p:nvCxnSpPr>
        <p:spPr>
          <a:xfrm flipH="1">
            <a:off x="5835535" y="3208713"/>
            <a:ext cx="1612669" cy="220287"/>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9" name="TextBox 8">
            <a:extLst>
              <a:ext uri="{FF2B5EF4-FFF2-40B4-BE49-F238E27FC236}">
                <a16:creationId xmlns:a16="http://schemas.microsoft.com/office/drawing/2014/main" id="{22488F2F-1F28-4C8C-9346-E3E22299BE5A}"/>
              </a:ext>
            </a:extLst>
          </p:cNvPr>
          <p:cNvSpPr txBox="1"/>
          <p:nvPr/>
        </p:nvSpPr>
        <p:spPr>
          <a:xfrm>
            <a:off x="7498081" y="2992582"/>
            <a:ext cx="1388522" cy="369332"/>
          </a:xfrm>
          <a:prstGeom prst="rect">
            <a:avLst/>
          </a:prstGeom>
          <a:noFill/>
        </p:spPr>
        <p:txBody>
          <a:bodyPr wrap="none" rtlCol="0">
            <a:spAutoFit/>
          </a:bodyPr>
          <a:lstStyle/>
          <a:p>
            <a:r>
              <a:rPr lang="en-US"/>
              <a:t>XML Schema</a:t>
            </a:r>
          </a:p>
        </p:txBody>
      </p:sp>
      <p:sp>
        <p:nvSpPr>
          <p:cNvPr id="10" name="TextBox 9">
            <a:extLst>
              <a:ext uri="{FF2B5EF4-FFF2-40B4-BE49-F238E27FC236}">
                <a16:creationId xmlns:a16="http://schemas.microsoft.com/office/drawing/2014/main" id="{1DE80FEE-61F0-44A9-96E5-681C13EF8DD6}"/>
              </a:ext>
            </a:extLst>
          </p:cNvPr>
          <p:cNvSpPr txBox="1"/>
          <p:nvPr/>
        </p:nvSpPr>
        <p:spPr>
          <a:xfrm>
            <a:off x="3554183" y="2434736"/>
            <a:ext cx="1154483" cy="369332"/>
          </a:xfrm>
          <a:prstGeom prst="rect">
            <a:avLst/>
          </a:prstGeom>
          <a:noFill/>
        </p:spPr>
        <p:txBody>
          <a:bodyPr wrap="none" rtlCol="0">
            <a:spAutoFit/>
          </a:bodyPr>
          <a:lstStyle/>
          <a:p>
            <a:r>
              <a:rPr lang="en-US"/>
              <a:t>characters</a:t>
            </a:r>
          </a:p>
        </p:txBody>
      </p:sp>
      <p:cxnSp>
        <p:nvCxnSpPr>
          <p:cNvPr id="11" name="Straight Arrow Connector 10">
            <a:extLst>
              <a:ext uri="{FF2B5EF4-FFF2-40B4-BE49-F238E27FC236}">
                <a16:creationId xmlns:a16="http://schemas.microsoft.com/office/drawing/2014/main" id="{BC994489-E303-416E-852B-AB97089CB570}"/>
              </a:ext>
            </a:extLst>
          </p:cNvPr>
          <p:cNvCxnSpPr>
            <a:cxnSpLocks/>
          </p:cNvCxnSpPr>
          <p:nvPr/>
        </p:nvCxnSpPr>
        <p:spPr>
          <a:xfrm flipH="1">
            <a:off x="4708666" y="2223995"/>
            <a:ext cx="3066504" cy="350751"/>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2" name="TextBox 11">
            <a:extLst>
              <a:ext uri="{FF2B5EF4-FFF2-40B4-BE49-F238E27FC236}">
                <a16:creationId xmlns:a16="http://schemas.microsoft.com/office/drawing/2014/main" id="{E41DA2F9-9154-4663-9550-BCFA89BA6897}"/>
              </a:ext>
            </a:extLst>
          </p:cNvPr>
          <p:cNvSpPr txBox="1"/>
          <p:nvPr/>
        </p:nvSpPr>
        <p:spPr>
          <a:xfrm>
            <a:off x="7825046" y="2007864"/>
            <a:ext cx="673582" cy="369332"/>
          </a:xfrm>
          <a:prstGeom prst="rect">
            <a:avLst/>
          </a:prstGeom>
          <a:noFill/>
        </p:spPr>
        <p:txBody>
          <a:bodyPr wrap="none" rtlCol="0">
            <a:spAutoFit/>
          </a:bodyPr>
          <a:lstStyle/>
          <a:p>
            <a:r>
              <a:rPr lang="en-US"/>
              <a:t>DFDL</a:t>
            </a:r>
          </a:p>
        </p:txBody>
      </p:sp>
      <p:sp>
        <p:nvSpPr>
          <p:cNvPr id="7" name="Rectangle 6">
            <a:extLst>
              <a:ext uri="{FF2B5EF4-FFF2-40B4-BE49-F238E27FC236}">
                <a16:creationId xmlns:a16="http://schemas.microsoft.com/office/drawing/2014/main" id="{AB4D91D1-A7B4-4C4A-AD26-7B8ACEE4A379}"/>
              </a:ext>
            </a:extLst>
          </p:cNvPr>
          <p:cNvSpPr/>
          <p:nvPr/>
        </p:nvSpPr>
        <p:spPr>
          <a:xfrm>
            <a:off x="2761212" y="4008915"/>
            <a:ext cx="2848494" cy="400110"/>
          </a:xfrm>
          <a:prstGeom prst="rect">
            <a:avLst/>
          </a:prstGeom>
        </p:spPr>
        <p:txBody>
          <a:bodyPr wrap="square">
            <a:spAutoFit/>
          </a:bodyPr>
          <a:lstStyle/>
          <a:p>
            <a:pPr algn="ctr"/>
            <a:r>
              <a:rPr lang="en-US" sz="1000">
                <a:solidFill>
                  <a:srgbClr val="000000"/>
                </a:solidFill>
                <a:latin typeface="Courier New" panose="02070309020205020404" pitchFamily="49" charset="0"/>
                <a:ea typeface="Calibri" panose="020F0502020204030204" pitchFamily="34" charset="0"/>
              </a:rPr>
              <a:t>'-'? yyyy '-' mm '-' dd 'T' hh ':' mm ':' ss ('.' s+)? (zzzzzz)?</a:t>
            </a:r>
            <a:endParaRPr lang="en-US" sz="1000"/>
          </a:p>
        </p:txBody>
      </p:sp>
    </p:spTree>
    <p:extLst>
      <p:ext uri="{BB962C8B-B14F-4D97-AF65-F5344CB8AC3E}">
        <p14:creationId xmlns:p14="http://schemas.microsoft.com/office/powerpoint/2010/main" val="2581699670"/>
      </p:ext>
    </p:extLst>
  </p:cSld>
  <p:clrMapOvr>
    <a:masterClrMapping/>
  </p:clrMapOvr>
</p:sld>
</file>

<file path=ppt/slides/slide1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C13B59F-CCB4-4C09-B69A-98BB94DF5C33}"/>
              </a:ext>
            </a:extLst>
          </p:cNvPr>
          <p:cNvSpPr>
            <a:spLocks noGrp="1"/>
          </p:cNvSpPr>
          <p:nvPr>
            <p:ph type="title"/>
          </p:nvPr>
        </p:nvSpPr>
        <p:spPr/>
        <p:txBody>
          <a:bodyPr/>
          <a:lstStyle/>
          <a:p>
            <a:r>
              <a:rPr lang="en-US"/>
              <a:t>Use dfdl:calendarPattern to tell Daffodil how to interpret the input</a:t>
            </a:r>
          </a:p>
        </p:txBody>
      </p:sp>
      <p:sp>
        <p:nvSpPr>
          <p:cNvPr id="4" name="Footer Placeholder 3">
            <a:extLst>
              <a:ext uri="{FF2B5EF4-FFF2-40B4-BE49-F238E27FC236}">
                <a16:creationId xmlns:a16="http://schemas.microsoft.com/office/drawing/2014/main" id="{210F1697-45B3-4B4A-A6F1-98E4C9213EE0}"/>
              </a:ext>
            </a:extLst>
          </p:cNvPr>
          <p:cNvSpPr>
            <a:spLocks noGrp="1"/>
          </p:cNvSpPr>
          <p:nvPr>
            <p:ph type="ftr" sz="quarter" idx="11"/>
          </p:nvPr>
        </p:nvSpPr>
        <p:spPr/>
        <p:txBody>
          <a:bodyPr/>
          <a:lstStyle/>
          <a:p>
            <a:r>
              <a:rPr lang="en-US" altLang="en-US">
                <a:solidFill>
                  <a:schemeClr val="tx1">
                    <a:lumMod val="50000"/>
                    <a:lumOff val="50000"/>
                  </a:schemeClr>
                </a:solidFill>
                <a:latin typeface="Arial" pitchFamily="34" charset="0"/>
                <a:cs typeface="Arial" pitchFamily="34" charset="0"/>
              </a:rPr>
              <a:t>© 2019 The MITRE Corporation. All rights reserved.</a:t>
            </a:r>
            <a:endParaRPr lang="en-US">
              <a:solidFill>
                <a:schemeClr val="tx1">
                  <a:lumMod val="50000"/>
                  <a:lumOff val="50000"/>
                </a:schemeClr>
              </a:solidFill>
              <a:latin typeface="Arial" pitchFamily="34" charset="0"/>
              <a:cs typeface="Arial" pitchFamily="34" charset="0"/>
            </a:endParaRPr>
          </a:p>
        </p:txBody>
      </p:sp>
      <p:graphicFrame>
        <p:nvGraphicFramePr>
          <p:cNvPr id="5" name="Table 4">
            <a:extLst>
              <a:ext uri="{FF2B5EF4-FFF2-40B4-BE49-F238E27FC236}">
                <a16:creationId xmlns:a16="http://schemas.microsoft.com/office/drawing/2014/main" id="{C7780285-5C01-4C34-9B21-5E614D7878A7}"/>
              </a:ext>
            </a:extLst>
          </p:cNvPr>
          <p:cNvGraphicFramePr>
            <a:graphicFrameLocks noGrp="1"/>
          </p:cNvGraphicFramePr>
          <p:nvPr>
            <p:extLst>
              <p:ext uri="{D42A27DB-BD31-4B8C-83A1-F6EECF244321}">
                <p14:modId xmlns:p14="http://schemas.microsoft.com/office/powerpoint/2010/main" val="1993899068"/>
              </p:ext>
            </p:extLst>
          </p:nvPr>
        </p:nvGraphicFramePr>
        <p:xfrm>
          <a:off x="1300481" y="1965960"/>
          <a:ext cx="8128000" cy="3134360"/>
        </p:xfrm>
        <a:graphic>
          <a:graphicData uri="http://schemas.openxmlformats.org/drawingml/2006/table">
            <a:tbl>
              <a:tblPr firstRow="1" bandRow="1">
                <a:tableStyleId>{5C22544A-7EE6-4342-B048-85BDC9FD1C3A}</a:tableStyleId>
              </a:tblPr>
              <a:tblGrid>
                <a:gridCol w="4064000">
                  <a:extLst>
                    <a:ext uri="{9D8B030D-6E8A-4147-A177-3AD203B41FA5}">
                      <a16:colId xmlns:a16="http://schemas.microsoft.com/office/drawing/2014/main" val="2076034255"/>
                    </a:ext>
                  </a:extLst>
                </a:gridCol>
                <a:gridCol w="4064000">
                  <a:extLst>
                    <a:ext uri="{9D8B030D-6E8A-4147-A177-3AD203B41FA5}">
                      <a16:colId xmlns:a16="http://schemas.microsoft.com/office/drawing/2014/main" val="2046790746"/>
                    </a:ext>
                  </a:extLst>
                </a:gridCol>
              </a:tblGrid>
              <a:tr h="370840">
                <a:tc>
                  <a:txBody>
                    <a:bodyPr/>
                    <a:lstStyle/>
                    <a:p>
                      <a:r>
                        <a:rPr lang="en-US"/>
                        <a:t>Input</a:t>
                      </a:r>
                    </a:p>
                  </a:txBody>
                  <a:tcPr/>
                </a:tc>
                <a:tc>
                  <a:txBody>
                    <a:bodyPr/>
                    <a:lstStyle/>
                    <a:p>
                      <a:r>
                        <a:rPr lang="en-US"/>
                        <a:t>dfdl:calendarPattern</a:t>
                      </a:r>
                    </a:p>
                  </a:txBody>
                  <a:tcPr/>
                </a:tc>
                <a:extLst>
                  <a:ext uri="{0D108BD9-81ED-4DB2-BD59-A6C34878D82A}">
                    <a16:rowId xmlns:a16="http://schemas.microsoft.com/office/drawing/2014/main" val="242097572"/>
                  </a:ext>
                </a:extLst>
              </a:tr>
              <a:tr h="370840">
                <a:tc>
                  <a:txBody>
                    <a:bodyPr/>
                    <a:lstStyle/>
                    <a:p>
                      <a:r>
                        <a:rPr lang="da-DK" sz="1800" kern="1200">
                          <a:solidFill>
                            <a:schemeClr val="dk1"/>
                          </a:solidFill>
                          <a:latin typeface="+mn-lt"/>
                          <a:ea typeface="+mn-ea"/>
                          <a:cs typeface="+mn-cs"/>
                        </a:rPr>
                        <a:t>December 12, 2014 at 09:46:40</a:t>
                      </a:r>
                    </a:p>
                  </a:txBody>
                  <a:tcPr/>
                </a:tc>
                <a:tc>
                  <a:txBody>
                    <a:bodyPr/>
                    <a:lstStyle/>
                    <a:p>
                      <a:r>
                        <a:rPr lang="en-US" sz="1800" kern="1200">
                          <a:solidFill>
                            <a:schemeClr val="dk1"/>
                          </a:solidFill>
                          <a:latin typeface="+mn-lt"/>
                          <a:ea typeface="+mn-ea"/>
                          <a:cs typeface="+mn-cs"/>
                        </a:rPr>
                        <a:t>MMMM dd',' yyyy 'at' hh:mm:ss</a:t>
                      </a:r>
                    </a:p>
                  </a:txBody>
                  <a:tcPr/>
                </a:tc>
                <a:extLst>
                  <a:ext uri="{0D108BD9-81ED-4DB2-BD59-A6C34878D82A}">
                    <a16:rowId xmlns:a16="http://schemas.microsoft.com/office/drawing/2014/main" val="2993383948"/>
                  </a:ext>
                </a:extLst>
              </a:tr>
              <a:tr h="370840">
                <a:tc>
                  <a:txBody>
                    <a:bodyPr/>
                    <a:lstStyle/>
                    <a:p>
                      <a:r>
                        <a:rPr lang="en-US" sz="1800" kern="1200">
                          <a:solidFill>
                            <a:schemeClr val="dk1"/>
                          </a:solidFill>
                          <a:latin typeface="+mn-lt"/>
                          <a:ea typeface="+mn-ea"/>
                          <a:cs typeface="+mn-cs"/>
                        </a:rPr>
                        <a:t>12 Dec 2014, 9:46:40</a:t>
                      </a:r>
                    </a:p>
                  </a:txBody>
                  <a:tcPr/>
                </a:tc>
                <a:tc>
                  <a:txBody>
                    <a:bodyPr/>
                    <a:lstStyle/>
                    <a:p>
                      <a:r>
                        <a:rPr lang="pt-BR" sz="1800" kern="1200">
                          <a:solidFill>
                            <a:schemeClr val="dk1"/>
                          </a:solidFill>
                          <a:latin typeface="+mn-lt"/>
                          <a:ea typeface="+mn-ea"/>
                          <a:cs typeface="+mn-cs"/>
                        </a:rPr>
                        <a:t>dd MMM yyyy',' h:mm:ss</a:t>
                      </a:r>
                    </a:p>
                  </a:txBody>
                  <a:tcPr/>
                </a:tc>
                <a:extLst>
                  <a:ext uri="{0D108BD9-81ED-4DB2-BD59-A6C34878D82A}">
                    <a16:rowId xmlns:a16="http://schemas.microsoft.com/office/drawing/2014/main" val="3112212716"/>
                  </a:ext>
                </a:extLst>
              </a:tr>
              <a:tr h="370840">
                <a:tc>
                  <a:txBody>
                    <a:bodyPr/>
                    <a:lstStyle/>
                    <a:p>
                      <a:r>
                        <a:rPr lang="en-US" sz="1800" kern="1200">
                          <a:solidFill>
                            <a:schemeClr val="dk1"/>
                          </a:solidFill>
                          <a:latin typeface="+mn-lt"/>
                          <a:ea typeface="+mn-ea"/>
                          <a:cs typeface="+mn-cs"/>
                        </a:rPr>
                        <a:t>02014.December.12 AD 09:46:40 AM</a:t>
                      </a:r>
                    </a:p>
                  </a:txBody>
                  <a:tcPr/>
                </a:tc>
                <a:tc>
                  <a:txBody>
                    <a:bodyPr/>
                    <a:lstStyle/>
                    <a:p>
                      <a:r>
                        <a:rPr lang="en-US" sz="1800" kern="1200">
                          <a:solidFill>
                            <a:schemeClr val="dk1"/>
                          </a:solidFill>
                          <a:latin typeface="+mn-lt"/>
                          <a:ea typeface="+mn-ea"/>
                          <a:cs typeface="+mn-cs"/>
                        </a:rPr>
                        <a:t>yyyyy.MMMM.dd GGG hh:mm:ss aaa</a:t>
                      </a:r>
                    </a:p>
                  </a:txBody>
                  <a:tcPr/>
                </a:tc>
                <a:extLst>
                  <a:ext uri="{0D108BD9-81ED-4DB2-BD59-A6C34878D82A}">
                    <a16:rowId xmlns:a16="http://schemas.microsoft.com/office/drawing/2014/main" val="2771074625"/>
                  </a:ext>
                </a:extLst>
              </a:tr>
              <a:tr h="370840">
                <a:tc>
                  <a:txBody>
                    <a:bodyPr/>
                    <a:lstStyle/>
                    <a:p>
                      <a:r>
                        <a:rPr lang="en-US" sz="1800" kern="1200">
                          <a:solidFill>
                            <a:schemeClr val="dk1"/>
                          </a:solidFill>
                          <a:latin typeface="+mn-lt"/>
                          <a:ea typeface="+mn-ea"/>
                          <a:cs typeface="+mn-cs"/>
                        </a:rPr>
                        <a:t>The executable was created on December 12, 2014 at 09:46:40</a:t>
                      </a:r>
                    </a:p>
                  </a:txBody>
                  <a:tcPr/>
                </a:tc>
                <a:tc>
                  <a:txBody>
                    <a:bodyPr/>
                    <a:lstStyle/>
                    <a:p>
                      <a:r>
                        <a:rPr lang="en-US" sz="1800" kern="1200">
                          <a:solidFill>
                            <a:schemeClr val="dk1"/>
                          </a:solidFill>
                          <a:latin typeface="+mn-lt"/>
                          <a:ea typeface="+mn-ea"/>
                          <a:cs typeface="+mn-cs"/>
                        </a:rPr>
                        <a:t>'The executable was created on 'MMMM dd',' yyyy 'at' hh:mm:ss</a:t>
                      </a:r>
                    </a:p>
                  </a:txBody>
                  <a:tcPr/>
                </a:tc>
                <a:extLst>
                  <a:ext uri="{0D108BD9-81ED-4DB2-BD59-A6C34878D82A}">
                    <a16:rowId xmlns:a16="http://schemas.microsoft.com/office/drawing/2014/main" val="3858144416"/>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kern="1200">
                          <a:solidFill>
                            <a:schemeClr val="dk1"/>
                          </a:solidFill>
                          <a:latin typeface="+mn-lt"/>
                          <a:ea typeface="+mn-ea"/>
                          <a:cs typeface="+mn-cs"/>
                        </a:rPr>
                        <a:t>09:46:40 AM on December 12, 2014 with time offset of +0600 hours</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kern="1200">
                          <a:solidFill>
                            <a:schemeClr val="dk1"/>
                          </a:solidFill>
                          <a:latin typeface="+mn-lt"/>
                          <a:ea typeface="+mn-ea"/>
                          <a:cs typeface="+mn-cs"/>
                        </a:rPr>
                        <a:t>hh:mm:ss aaa ' on 'MMMM dd',' yyyy ' with time offset of ' X 'hours'</a:t>
                      </a:r>
                    </a:p>
                  </a:txBody>
                  <a:tcPr/>
                </a:tc>
                <a:extLst>
                  <a:ext uri="{0D108BD9-81ED-4DB2-BD59-A6C34878D82A}">
                    <a16:rowId xmlns:a16="http://schemas.microsoft.com/office/drawing/2014/main" val="1933961447"/>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kern="1200">
                          <a:solidFill>
                            <a:schemeClr val="dk1"/>
                          </a:solidFill>
                          <a:latin typeface="+mn-lt"/>
                          <a:ea typeface="+mn-ea"/>
                          <a:cs typeface="+mn-cs"/>
                        </a:rPr>
                        <a:t>20141201T094640Z</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kern="1200">
                          <a:solidFill>
                            <a:schemeClr val="dk1"/>
                          </a:solidFill>
                          <a:latin typeface="+mn-lt"/>
                          <a:ea typeface="+mn-ea"/>
                          <a:cs typeface="+mn-cs"/>
                        </a:rPr>
                        <a:t>yyyyMMdd'T'hhmmssZ</a:t>
                      </a:r>
                    </a:p>
                  </a:txBody>
                  <a:tcPr/>
                </a:tc>
                <a:extLst>
                  <a:ext uri="{0D108BD9-81ED-4DB2-BD59-A6C34878D82A}">
                    <a16:rowId xmlns:a16="http://schemas.microsoft.com/office/drawing/2014/main" val="3053967820"/>
                  </a:ext>
                </a:extLst>
              </a:tr>
            </a:tbl>
          </a:graphicData>
        </a:graphic>
      </p:graphicFrame>
    </p:spTree>
    <p:extLst>
      <p:ext uri="{BB962C8B-B14F-4D97-AF65-F5344CB8AC3E}">
        <p14:creationId xmlns:p14="http://schemas.microsoft.com/office/powerpoint/2010/main" val="2220424965"/>
      </p:ext>
    </p:extLst>
  </p:cSld>
  <p:clrMapOvr>
    <a:masterClrMapping/>
  </p:clrMapOvr>
</p:sld>
</file>

<file path=ppt/slides/slide1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283C4C1A-2FDF-4B65-9327-F3E5CCF4673B}"/>
              </a:ext>
            </a:extLst>
          </p:cNvPr>
          <p:cNvSpPr/>
          <p:nvPr/>
        </p:nvSpPr>
        <p:spPr>
          <a:xfrm>
            <a:off x="1471744" y="152003"/>
            <a:ext cx="3214470" cy="369332"/>
          </a:xfrm>
          <a:prstGeom prst="rect">
            <a:avLst/>
          </a:prstGeom>
        </p:spPr>
        <p:txBody>
          <a:bodyPr wrap="none">
            <a:spAutoFit/>
          </a:bodyPr>
          <a:lstStyle/>
          <a:p>
            <a:r>
              <a:rPr lang="en-US"/>
              <a:t>dfdl:calendarPattern="_______"</a:t>
            </a:r>
          </a:p>
        </p:txBody>
      </p:sp>
      <p:cxnSp>
        <p:nvCxnSpPr>
          <p:cNvPr id="7" name="Straight Arrow Connector 6">
            <a:extLst>
              <a:ext uri="{FF2B5EF4-FFF2-40B4-BE49-F238E27FC236}">
                <a16:creationId xmlns:a16="http://schemas.microsoft.com/office/drawing/2014/main" id="{B3BD7F1E-A095-48F0-BCEF-89B792385FC4}"/>
              </a:ext>
            </a:extLst>
          </p:cNvPr>
          <p:cNvCxnSpPr>
            <a:cxnSpLocks/>
          </p:cNvCxnSpPr>
          <p:nvPr/>
        </p:nvCxnSpPr>
        <p:spPr>
          <a:xfrm flipV="1">
            <a:off x="4056616" y="521336"/>
            <a:ext cx="0" cy="39307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8" name="TextBox 7">
            <a:extLst>
              <a:ext uri="{FF2B5EF4-FFF2-40B4-BE49-F238E27FC236}">
                <a16:creationId xmlns:a16="http://schemas.microsoft.com/office/drawing/2014/main" id="{0320CD3F-1321-451B-884E-BCE554686E19}"/>
              </a:ext>
            </a:extLst>
          </p:cNvPr>
          <p:cNvSpPr txBox="1"/>
          <p:nvPr/>
        </p:nvSpPr>
        <p:spPr>
          <a:xfrm>
            <a:off x="3519060" y="914407"/>
            <a:ext cx="5558441" cy="1259319"/>
          </a:xfrm>
          <a:prstGeom prst="rect">
            <a:avLst/>
          </a:prstGeom>
          <a:noFill/>
        </p:spPr>
        <p:txBody>
          <a:bodyPr wrap="square" rtlCol="0">
            <a:spAutoFit/>
          </a:bodyPr>
          <a:lstStyle/>
          <a:p>
            <a:pPr>
              <a:lnSpc>
                <a:spcPts val="2300"/>
              </a:lnSpc>
            </a:pPr>
            <a:r>
              <a:rPr lang="en-US"/>
              <a:t>The pattern that you put in here informs Daffodil on how to interpret the input. See Table 40 for the list of symbols that you can use in the pattern. </a:t>
            </a:r>
          </a:p>
          <a:p>
            <a:pPr>
              <a:lnSpc>
                <a:spcPts val="2300"/>
              </a:lnSpc>
            </a:pPr>
            <a:r>
              <a:rPr lang="en-US">
                <a:hlinkClick r:id="rId2"/>
              </a:rPr>
              <a:t>https://daffodil.apache.org/docs/dfdl/#_Toc398030764</a:t>
            </a:r>
            <a:endParaRPr lang="en-US"/>
          </a:p>
        </p:txBody>
      </p:sp>
      <p:graphicFrame>
        <p:nvGraphicFramePr>
          <p:cNvPr id="9" name="Table 8">
            <a:extLst>
              <a:ext uri="{FF2B5EF4-FFF2-40B4-BE49-F238E27FC236}">
                <a16:creationId xmlns:a16="http://schemas.microsoft.com/office/drawing/2014/main" id="{14DA228D-7C6B-463E-9ACE-728CC51C546B}"/>
              </a:ext>
            </a:extLst>
          </p:cNvPr>
          <p:cNvGraphicFramePr>
            <a:graphicFrameLocks noGrp="1"/>
          </p:cNvGraphicFramePr>
          <p:nvPr>
            <p:extLst>
              <p:ext uri="{D42A27DB-BD31-4B8C-83A1-F6EECF244321}">
                <p14:modId xmlns:p14="http://schemas.microsoft.com/office/powerpoint/2010/main" val="4286025849"/>
              </p:ext>
            </p:extLst>
          </p:nvPr>
        </p:nvGraphicFramePr>
        <p:xfrm>
          <a:off x="1599738" y="2231585"/>
          <a:ext cx="8128000" cy="4419600"/>
        </p:xfrm>
        <a:graphic>
          <a:graphicData uri="http://schemas.openxmlformats.org/drawingml/2006/table">
            <a:tbl>
              <a:tblPr firstRow="1" bandRow="1">
                <a:tableStyleId>{5C22544A-7EE6-4342-B048-85BDC9FD1C3A}</a:tableStyleId>
              </a:tblPr>
              <a:tblGrid>
                <a:gridCol w="4064000">
                  <a:extLst>
                    <a:ext uri="{9D8B030D-6E8A-4147-A177-3AD203B41FA5}">
                      <a16:colId xmlns:a16="http://schemas.microsoft.com/office/drawing/2014/main" val="2772027916"/>
                    </a:ext>
                  </a:extLst>
                </a:gridCol>
                <a:gridCol w="4064000">
                  <a:extLst>
                    <a:ext uri="{9D8B030D-6E8A-4147-A177-3AD203B41FA5}">
                      <a16:colId xmlns:a16="http://schemas.microsoft.com/office/drawing/2014/main" val="4132354199"/>
                    </a:ext>
                  </a:extLst>
                </a:gridCol>
              </a:tblGrid>
              <a:tr h="370840">
                <a:tc>
                  <a:txBody>
                    <a:bodyPr/>
                    <a:lstStyle/>
                    <a:p>
                      <a:r>
                        <a:rPr lang="en-US"/>
                        <a:t>Symbol</a:t>
                      </a:r>
                    </a:p>
                  </a:txBody>
                  <a:tcPr/>
                </a:tc>
                <a:tc>
                  <a:txBody>
                    <a:bodyPr/>
                    <a:lstStyle/>
                    <a:p>
                      <a:r>
                        <a:rPr lang="en-US"/>
                        <a:t>Meaning</a:t>
                      </a:r>
                    </a:p>
                  </a:txBody>
                  <a:tcPr/>
                </a:tc>
                <a:extLst>
                  <a:ext uri="{0D108BD9-81ED-4DB2-BD59-A6C34878D82A}">
                    <a16:rowId xmlns:a16="http://schemas.microsoft.com/office/drawing/2014/main" val="2964733048"/>
                  </a:ext>
                </a:extLst>
              </a:tr>
              <a:tr h="370840">
                <a:tc>
                  <a:txBody>
                    <a:bodyPr/>
                    <a:lstStyle/>
                    <a:p>
                      <a:r>
                        <a:rPr lang="en-US"/>
                        <a:t>yyyy</a:t>
                      </a:r>
                    </a:p>
                    <a:p>
                      <a:r>
                        <a:rPr lang="en-US"/>
                        <a:t>yy</a:t>
                      </a:r>
                    </a:p>
                  </a:txBody>
                  <a:tcPr/>
                </a:tc>
                <a:tc>
                  <a:txBody>
                    <a:bodyPr/>
                    <a:lstStyle/>
                    <a:p>
                      <a:r>
                        <a:rPr lang="en-US"/>
                        <a:t>4-digit year, e.g., 2020</a:t>
                      </a:r>
                    </a:p>
                    <a:p>
                      <a:r>
                        <a:rPr lang="en-US"/>
                        <a:t>2-digit year, e.g., 20</a:t>
                      </a:r>
                    </a:p>
                  </a:txBody>
                  <a:tcPr/>
                </a:tc>
                <a:extLst>
                  <a:ext uri="{0D108BD9-81ED-4DB2-BD59-A6C34878D82A}">
                    <a16:rowId xmlns:a16="http://schemas.microsoft.com/office/drawing/2014/main" val="1480731092"/>
                  </a:ext>
                </a:extLst>
              </a:tr>
              <a:tr h="370840">
                <a:tc>
                  <a:txBody>
                    <a:bodyPr/>
                    <a:lstStyle/>
                    <a:p>
                      <a:r>
                        <a:rPr lang="en-US"/>
                        <a:t>MM</a:t>
                      </a:r>
                    </a:p>
                    <a:p>
                      <a:r>
                        <a:rPr lang="en-US"/>
                        <a:t>MMM</a:t>
                      </a:r>
                      <a:br>
                        <a:rPr lang="en-US"/>
                      </a:br>
                      <a:r>
                        <a:rPr lang="en-US"/>
                        <a:t>MMMM</a:t>
                      </a:r>
                    </a:p>
                  </a:txBody>
                  <a:tcPr/>
                </a:tc>
                <a:tc>
                  <a:txBody>
                    <a:bodyPr/>
                    <a:lstStyle/>
                    <a:p>
                      <a:r>
                        <a:rPr lang="en-US"/>
                        <a:t>2-digit month, e.g., 12</a:t>
                      </a:r>
                    </a:p>
                    <a:p>
                      <a:r>
                        <a:rPr lang="en-US"/>
                        <a:t>Abreviated month name, e.g., Dec</a:t>
                      </a:r>
                    </a:p>
                    <a:p>
                      <a:r>
                        <a:rPr lang="en-US"/>
                        <a:t>Full month name, e.g., December</a:t>
                      </a:r>
                    </a:p>
                  </a:txBody>
                  <a:tcPr/>
                </a:tc>
                <a:extLst>
                  <a:ext uri="{0D108BD9-81ED-4DB2-BD59-A6C34878D82A}">
                    <a16:rowId xmlns:a16="http://schemas.microsoft.com/office/drawing/2014/main" val="3717062881"/>
                  </a:ext>
                </a:extLst>
              </a:tr>
              <a:tr h="370840">
                <a:tc>
                  <a:txBody>
                    <a:bodyPr/>
                    <a:lstStyle/>
                    <a:p>
                      <a:r>
                        <a:rPr lang="en-US"/>
                        <a:t>d</a:t>
                      </a:r>
                    </a:p>
                    <a:p>
                      <a:r>
                        <a:rPr lang="en-US"/>
                        <a:t>dd</a:t>
                      </a:r>
                    </a:p>
                  </a:txBody>
                  <a:tcPr/>
                </a:tc>
                <a:tc>
                  <a:txBody>
                    <a:bodyPr/>
                    <a:lstStyle/>
                    <a:p>
                      <a:r>
                        <a:rPr lang="en-US" sz="1800" b="0" i="0" kern="1200">
                          <a:solidFill>
                            <a:schemeClr val="dk1"/>
                          </a:solidFill>
                          <a:effectLst/>
                          <a:latin typeface="+mn-lt"/>
                          <a:ea typeface="+mn-ea"/>
                          <a:cs typeface="+mn-cs"/>
                        </a:rPr>
                        <a:t>1-digit day in month, e.g., 9</a:t>
                      </a:r>
                    </a:p>
                    <a:p>
                      <a:r>
                        <a:rPr lang="en-US" sz="1800" b="0" i="0" kern="1200">
                          <a:solidFill>
                            <a:schemeClr val="dk1"/>
                          </a:solidFill>
                          <a:effectLst/>
                          <a:latin typeface="+mn-lt"/>
                          <a:ea typeface="+mn-ea"/>
                          <a:cs typeface="+mn-cs"/>
                        </a:rPr>
                        <a:t>2-digits of day in month, e.g., 12</a:t>
                      </a:r>
                      <a:endParaRPr lang="en-US"/>
                    </a:p>
                  </a:txBody>
                  <a:tcPr/>
                </a:tc>
                <a:extLst>
                  <a:ext uri="{0D108BD9-81ED-4DB2-BD59-A6C34878D82A}">
                    <a16:rowId xmlns:a16="http://schemas.microsoft.com/office/drawing/2014/main" val="3805948649"/>
                  </a:ext>
                </a:extLst>
              </a:tr>
              <a:tr h="370840">
                <a:tc>
                  <a:txBody>
                    <a:bodyPr/>
                    <a:lstStyle/>
                    <a:p>
                      <a:r>
                        <a:rPr lang="en-US"/>
                        <a:t>a</a:t>
                      </a:r>
                    </a:p>
                  </a:txBody>
                  <a:tcPr/>
                </a:tc>
                <a:tc>
                  <a:txBody>
                    <a:bodyPr/>
                    <a:lstStyle/>
                    <a:p>
                      <a:r>
                        <a:rPr lang="en-US" sz="1800" b="0" i="0" kern="1200">
                          <a:solidFill>
                            <a:schemeClr val="dk1"/>
                          </a:solidFill>
                          <a:effectLst/>
                          <a:latin typeface="+mn-lt"/>
                          <a:ea typeface="+mn-ea"/>
                          <a:cs typeface="+mn-cs"/>
                        </a:rPr>
                        <a:t>AM/PM marker, e.g., AM</a:t>
                      </a:r>
                      <a:endParaRPr lang="en-US"/>
                    </a:p>
                  </a:txBody>
                  <a:tcPr/>
                </a:tc>
                <a:extLst>
                  <a:ext uri="{0D108BD9-81ED-4DB2-BD59-A6C34878D82A}">
                    <a16:rowId xmlns:a16="http://schemas.microsoft.com/office/drawing/2014/main" val="2012441307"/>
                  </a:ext>
                </a:extLst>
              </a:tr>
              <a:tr h="370840">
                <a:tc>
                  <a:txBody>
                    <a:bodyPr/>
                    <a:lstStyle/>
                    <a:p>
                      <a:r>
                        <a:rPr lang="en-US"/>
                        <a:t>X</a:t>
                      </a:r>
                    </a:p>
                  </a:txBody>
                  <a:tcPr/>
                </a:tc>
                <a:tc>
                  <a:txBody>
                    <a:bodyPr/>
                    <a:lstStyle/>
                    <a:p>
                      <a:r>
                        <a:rPr lang="en-US" sz="1800" b="0" i="0" kern="1200">
                          <a:solidFill>
                            <a:schemeClr val="dk1"/>
                          </a:solidFill>
                          <a:effectLst/>
                          <a:latin typeface="+mn-lt"/>
                          <a:ea typeface="+mn-ea"/>
                          <a:cs typeface="+mn-cs"/>
                        </a:rPr>
                        <a:t>Time Zone, e.g., +0600</a:t>
                      </a:r>
                      <a:endParaRPr lang="en-US"/>
                    </a:p>
                  </a:txBody>
                  <a:tcPr/>
                </a:tc>
                <a:extLst>
                  <a:ext uri="{0D108BD9-81ED-4DB2-BD59-A6C34878D82A}">
                    <a16:rowId xmlns:a16="http://schemas.microsoft.com/office/drawing/2014/main" val="3080126414"/>
                  </a:ext>
                </a:extLst>
              </a:tr>
              <a:tr h="370840">
                <a:tc>
                  <a:txBody>
                    <a:bodyPr/>
                    <a:lstStyle/>
                    <a:p>
                      <a:r>
                        <a:rPr lang="en-US"/>
                        <a:t>ee</a:t>
                      </a:r>
                    </a:p>
                  </a:txBody>
                  <a:tcPr/>
                </a:tc>
                <a:tc>
                  <a:txBody>
                    <a:bodyPr/>
                    <a:lstStyle/>
                    <a:p>
                      <a:r>
                        <a:rPr lang="en-US" sz="1800" b="0" i="0" kern="1200">
                          <a:solidFill>
                            <a:schemeClr val="dk1"/>
                          </a:solidFill>
                          <a:effectLst/>
                          <a:latin typeface="+mn-lt"/>
                          <a:ea typeface="+mn-ea"/>
                          <a:cs typeface="+mn-cs"/>
                        </a:rPr>
                        <a:t>Days into the week, 01</a:t>
                      </a:r>
                      <a:endParaRPr lang="en-US"/>
                    </a:p>
                  </a:txBody>
                  <a:tcPr/>
                </a:tc>
                <a:extLst>
                  <a:ext uri="{0D108BD9-81ED-4DB2-BD59-A6C34878D82A}">
                    <a16:rowId xmlns:a16="http://schemas.microsoft.com/office/drawing/2014/main" val="3701029432"/>
                  </a:ext>
                </a:extLst>
              </a:tr>
              <a:tr h="370840">
                <a:tc>
                  <a:txBody>
                    <a:bodyPr/>
                    <a:lstStyle/>
                    <a:p>
                      <a:r>
                        <a:rPr lang="en-US"/>
                        <a:t>ww</a:t>
                      </a:r>
                    </a:p>
                  </a:txBody>
                  <a:tcPr/>
                </a:tc>
                <a:tc>
                  <a:txBody>
                    <a:bodyPr/>
                    <a:lstStyle/>
                    <a:p>
                      <a:r>
                        <a:rPr lang="en-US"/>
                        <a:t>Week into the year, e.g., 27</a:t>
                      </a:r>
                    </a:p>
                  </a:txBody>
                  <a:tcPr/>
                </a:tc>
                <a:extLst>
                  <a:ext uri="{0D108BD9-81ED-4DB2-BD59-A6C34878D82A}">
                    <a16:rowId xmlns:a16="http://schemas.microsoft.com/office/drawing/2014/main" val="1689971991"/>
                  </a:ext>
                </a:extLst>
              </a:tr>
              <a:tr h="370840">
                <a:tc>
                  <a:txBody>
                    <a:bodyPr/>
                    <a:lstStyle/>
                    <a:p>
                      <a:r>
                        <a:rPr lang="en-US"/>
                        <a:t>'…'</a:t>
                      </a:r>
                    </a:p>
                  </a:txBody>
                  <a:tcPr/>
                </a:tc>
                <a:tc>
                  <a:txBody>
                    <a:bodyPr/>
                    <a:lstStyle/>
                    <a:p>
                      <a:r>
                        <a:rPr lang="en-US" sz="1800" b="0" i="0" kern="1200">
                          <a:solidFill>
                            <a:schemeClr val="dk1"/>
                          </a:solidFill>
                          <a:effectLst/>
                          <a:latin typeface="+mn-lt"/>
                          <a:ea typeface="+mn-ea"/>
                          <a:cs typeface="+mn-cs"/>
                        </a:rPr>
                        <a:t>Anything within single quotes is literal</a:t>
                      </a:r>
                      <a:endParaRPr lang="en-US"/>
                    </a:p>
                  </a:txBody>
                  <a:tcPr/>
                </a:tc>
                <a:extLst>
                  <a:ext uri="{0D108BD9-81ED-4DB2-BD59-A6C34878D82A}">
                    <a16:rowId xmlns:a16="http://schemas.microsoft.com/office/drawing/2014/main" val="3032595740"/>
                  </a:ext>
                </a:extLst>
              </a:tr>
            </a:tbl>
          </a:graphicData>
        </a:graphic>
      </p:graphicFrame>
    </p:spTree>
    <p:extLst>
      <p:ext uri="{BB962C8B-B14F-4D97-AF65-F5344CB8AC3E}">
        <p14:creationId xmlns:p14="http://schemas.microsoft.com/office/powerpoint/2010/main" val="346429197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00A23D5-A1C1-428B-9A1B-D488563C38B7}"/>
              </a:ext>
            </a:extLst>
          </p:cNvPr>
          <p:cNvSpPr>
            <a:spLocks noGrp="1"/>
          </p:cNvSpPr>
          <p:nvPr>
            <p:ph type="title"/>
          </p:nvPr>
        </p:nvSpPr>
        <p:spPr/>
        <p:txBody>
          <a:bodyPr/>
          <a:lstStyle/>
          <a:p>
            <a:r>
              <a:rPr lang="en-US"/>
              <a:t>A comma-separated value (CSV) file about automobiles</a:t>
            </a:r>
          </a:p>
        </p:txBody>
      </p:sp>
      <p:sp>
        <p:nvSpPr>
          <p:cNvPr id="5" name="Rectangle 4">
            <a:extLst>
              <a:ext uri="{FF2B5EF4-FFF2-40B4-BE49-F238E27FC236}">
                <a16:creationId xmlns:a16="http://schemas.microsoft.com/office/drawing/2014/main" id="{A2852330-F994-4B65-841B-8952C2B85EAE}"/>
              </a:ext>
            </a:extLst>
          </p:cNvPr>
          <p:cNvSpPr/>
          <p:nvPr/>
        </p:nvSpPr>
        <p:spPr>
          <a:xfrm>
            <a:off x="1086787" y="1638094"/>
            <a:ext cx="9242156" cy="1938992"/>
          </a:xfrm>
          <a:prstGeom prst="rect">
            <a:avLst/>
          </a:prstGeom>
          <a:ln>
            <a:solidFill>
              <a:schemeClr val="tx1"/>
            </a:solidFill>
          </a:ln>
        </p:spPr>
        <p:txBody>
          <a:bodyPr wrap="square">
            <a:spAutoFit/>
          </a:bodyPr>
          <a:lstStyle/>
          <a:p>
            <a:r>
              <a:rPr lang="en-US" sz="2400">
                <a:latin typeface="Calibri" panose="020F0502020204030204" pitchFamily="34" charset="0"/>
                <a:ea typeface="Times New Roman" panose="02020603050405020304" pitchFamily="18" charset="0"/>
              </a:rPr>
              <a:t>Year,Make,Model,Description,Price</a:t>
            </a:r>
            <a:br>
              <a:rPr lang="en-US" sz="2400">
                <a:latin typeface="Calibri" panose="020F0502020204030204" pitchFamily="34" charset="0"/>
                <a:ea typeface="Times New Roman" panose="02020603050405020304" pitchFamily="18" charset="0"/>
              </a:rPr>
            </a:br>
            <a:r>
              <a:rPr lang="en-US" sz="2400">
                <a:latin typeface="Calibri" panose="020F0502020204030204" pitchFamily="34" charset="0"/>
                <a:ea typeface="Times New Roman" panose="02020603050405020304" pitchFamily="18" charset="0"/>
              </a:rPr>
              <a:t>1997,Ford,E350,"ac, abs, moon",2999.99</a:t>
            </a:r>
            <a:br>
              <a:rPr lang="en-US" sz="2400">
                <a:latin typeface="Calibri" panose="020F0502020204030204" pitchFamily="34" charset="0"/>
                <a:ea typeface="Times New Roman" panose="02020603050405020304" pitchFamily="18" charset="0"/>
              </a:rPr>
            </a:br>
            <a:r>
              <a:rPr lang="en-US" sz="2400">
                <a:latin typeface="Calibri" panose="020F0502020204030204" pitchFamily="34" charset="0"/>
                <a:ea typeface="Times New Roman" panose="02020603050405020304" pitchFamily="18" charset="0"/>
              </a:rPr>
              <a:t>1999,Chevy,Venture Extended Edition,,4900.00</a:t>
            </a:r>
            <a:br>
              <a:rPr lang="en-US" sz="2400">
                <a:latin typeface="Calibri" panose="020F0502020204030204" pitchFamily="34" charset="0"/>
                <a:ea typeface="Times New Roman" panose="02020603050405020304" pitchFamily="18" charset="0"/>
              </a:rPr>
            </a:br>
            <a:r>
              <a:rPr lang="en-US" sz="2400">
                <a:latin typeface="Calibri" panose="020F0502020204030204" pitchFamily="34" charset="0"/>
                <a:ea typeface="Times New Roman" panose="02020603050405020304" pitchFamily="18" charset="0"/>
              </a:rPr>
              <a:t>1999,</a:t>
            </a:r>
            <a:r>
              <a:rPr lang="en-US" sz="2400" b="1">
                <a:latin typeface="Calibri" panose="020F0502020204030204" pitchFamily="34" charset="0"/>
                <a:ea typeface="Times New Roman" panose="02020603050405020304" pitchFamily="18" charset="0"/>
              </a:rPr>
              <a:t>-</a:t>
            </a:r>
            <a:r>
              <a:rPr lang="en-US" sz="2400">
                <a:latin typeface="Calibri" panose="020F0502020204030204" pitchFamily="34" charset="0"/>
                <a:ea typeface="Times New Roman" panose="02020603050405020304" pitchFamily="18" charset="0"/>
              </a:rPr>
              <a:t>,Venture Extended Edition,Very Large,5000.00</a:t>
            </a:r>
            <a:br>
              <a:rPr lang="en-US" sz="2400">
                <a:latin typeface="Calibri" panose="020F0502020204030204" pitchFamily="34" charset="0"/>
                <a:ea typeface="Times New Roman" panose="02020603050405020304" pitchFamily="18" charset="0"/>
              </a:rPr>
            </a:br>
            <a:r>
              <a:rPr lang="en-US" sz="2400">
                <a:latin typeface="Calibri" panose="020F0502020204030204" pitchFamily="34" charset="0"/>
                <a:ea typeface="Times New Roman" panose="02020603050405020304" pitchFamily="18" charset="0"/>
              </a:rPr>
              <a:t>1996,Jeep,Grand Cherokee,"MUST SELL! air, moon roof, loaded",4799.00</a:t>
            </a:r>
            <a:endParaRPr lang="en-US" sz="2400"/>
          </a:p>
        </p:txBody>
      </p:sp>
      <p:sp>
        <p:nvSpPr>
          <p:cNvPr id="6" name="Rectangle 5">
            <a:extLst>
              <a:ext uri="{FF2B5EF4-FFF2-40B4-BE49-F238E27FC236}">
                <a16:creationId xmlns:a16="http://schemas.microsoft.com/office/drawing/2014/main" id="{69239993-64FC-4FDD-AB11-707DFEC9C1E7}"/>
              </a:ext>
            </a:extLst>
          </p:cNvPr>
          <p:cNvSpPr/>
          <p:nvPr/>
        </p:nvSpPr>
        <p:spPr>
          <a:xfrm>
            <a:off x="1086787" y="3961196"/>
            <a:ext cx="8033288" cy="1938992"/>
          </a:xfrm>
          <a:prstGeom prst="rect">
            <a:avLst/>
          </a:prstGeom>
        </p:spPr>
        <p:txBody>
          <a:bodyPr wrap="square">
            <a:spAutoFit/>
          </a:bodyPr>
          <a:lstStyle/>
          <a:p>
            <a:r>
              <a:rPr lang="en-US" sz="2400">
                <a:latin typeface="Calibri" panose="020F0502020204030204" pitchFamily="34" charset="0"/>
                <a:ea typeface="Times New Roman" panose="02020603050405020304" pitchFamily="18" charset="0"/>
              </a:rPr>
              <a:t>Notice the 4th line has a dash ( - ) in the Make field. The dash denotes "no data available.“</a:t>
            </a:r>
          </a:p>
          <a:p>
            <a:endParaRPr lang="en-US" sz="2400">
              <a:latin typeface="Calibri" panose="020F0502020204030204" pitchFamily="34" charset="0"/>
            </a:endParaRPr>
          </a:p>
          <a:p>
            <a:r>
              <a:rPr lang="en-US" sz="2400">
                <a:latin typeface="Calibri" panose="020F0502020204030204" pitchFamily="34" charset="0"/>
              </a:rPr>
              <a:t>The following slides show three approaches to dealing with an unknown make value.</a:t>
            </a:r>
            <a:endParaRPr lang="en-US" sz="2400"/>
          </a:p>
        </p:txBody>
      </p:sp>
      <p:cxnSp>
        <p:nvCxnSpPr>
          <p:cNvPr id="8" name="Straight Arrow Connector 7">
            <a:extLst>
              <a:ext uri="{FF2B5EF4-FFF2-40B4-BE49-F238E27FC236}">
                <a16:creationId xmlns:a16="http://schemas.microsoft.com/office/drawing/2014/main" id="{88F32051-584A-4AC7-A1B1-ECF8A00D2527}"/>
              </a:ext>
            </a:extLst>
          </p:cNvPr>
          <p:cNvCxnSpPr>
            <a:cxnSpLocks/>
          </p:cNvCxnSpPr>
          <p:nvPr/>
        </p:nvCxnSpPr>
        <p:spPr>
          <a:xfrm flipH="1" flipV="1">
            <a:off x="2092271" y="3130658"/>
            <a:ext cx="2402237" cy="830538"/>
          </a:xfrm>
          <a:prstGeom prst="straightConnector1">
            <a:avLst/>
          </a:prstGeom>
          <a:ln w="38100">
            <a:tailEnd type="triangle"/>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4087102167"/>
      </p:ext>
    </p:extLst>
  </p:cSld>
  <p:clrMapOvr>
    <a:masterClrMapping/>
  </p:clrMapOvr>
</p:sld>
</file>

<file path=ppt/slides/slide1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29566DD5-653A-4CF2-A311-AE119682943B}"/>
              </a:ext>
            </a:extLst>
          </p:cNvPr>
          <p:cNvSpPr>
            <a:spLocks noGrp="1"/>
          </p:cNvSpPr>
          <p:nvPr>
            <p:ph type="ftr" sz="quarter" idx="11"/>
          </p:nvPr>
        </p:nvSpPr>
        <p:spPr/>
        <p:txBody>
          <a:bodyPr/>
          <a:lstStyle/>
          <a:p>
            <a:r>
              <a:rPr lang="en-US" altLang="en-US">
                <a:solidFill>
                  <a:schemeClr val="tx1">
                    <a:lumMod val="50000"/>
                    <a:lumOff val="50000"/>
                  </a:schemeClr>
                </a:solidFill>
                <a:latin typeface="Arial" pitchFamily="34" charset="0"/>
                <a:cs typeface="Arial" pitchFamily="34" charset="0"/>
              </a:rPr>
              <a:t>© 2019 The MITRE Corporation. All rights reserved.</a:t>
            </a:r>
            <a:endParaRPr lang="en-US">
              <a:solidFill>
                <a:schemeClr val="tx1">
                  <a:lumMod val="50000"/>
                  <a:lumOff val="50000"/>
                </a:schemeClr>
              </a:solidFill>
              <a:latin typeface="Arial" pitchFamily="34" charset="0"/>
              <a:cs typeface="Arial" pitchFamily="34" charset="0"/>
            </a:endParaRPr>
          </a:p>
        </p:txBody>
      </p:sp>
      <p:sp>
        <p:nvSpPr>
          <p:cNvPr id="3" name="Rectangle 2">
            <a:extLst>
              <a:ext uri="{FF2B5EF4-FFF2-40B4-BE49-F238E27FC236}">
                <a16:creationId xmlns:a16="http://schemas.microsoft.com/office/drawing/2014/main" id="{DDC2E671-39BF-4B07-9E4E-69F76BFD20DF}"/>
              </a:ext>
            </a:extLst>
          </p:cNvPr>
          <p:cNvSpPr/>
          <p:nvPr/>
        </p:nvSpPr>
        <p:spPr>
          <a:xfrm>
            <a:off x="2050473" y="474345"/>
            <a:ext cx="7309658" cy="4524315"/>
          </a:xfrm>
          <a:prstGeom prst="rect">
            <a:avLst/>
          </a:prstGeom>
          <a:ln>
            <a:solidFill>
              <a:schemeClr val="tx1"/>
            </a:solidFill>
          </a:ln>
        </p:spPr>
        <p:txBody>
          <a:bodyPr wrap="square">
            <a:spAutoFit/>
          </a:bodyPr>
          <a:lstStyle/>
          <a:p>
            <a:r>
              <a:rPr lang="en-US">
                <a:solidFill>
                  <a:srgbClr val="003296"/>
                </a:solidFill>
                <a:highlight>
                  <a:srgbClr val="FFFFFF"/>
                </a:highlight>
              </a:rPr>
              <a:t>&lt;xs:element</a:t>
            </a:r>
            <a:r>
              <a:rPr lang="en-US">
                <a:solidFill>
                  <a:srgbClr val="F5844C"/>
                </a:solidFill>
                <a:highlight>
                  <a:srgbClr val="FFFFFF"/>
                </a:highlight>
              </a:rPr>
              <a:t> name</a:t>
            </a:r>
            <a:r>
              <a:rPr lang="en-US">
                <a:solidFill>
                  <a:srgbClr val="FF8040"/>
                </a:solidFill>
                <a:highlight>
                  <a:srgbClr val="FFFFFF"/>
                </a:highlight>
              </a:rPr>
              <a:t>=</a:t>
            </a:r>
            <a:r>
              <a:rPr lang="en-US">
                <a:solidFill>
                  <a:srgbClr val="993300"/>
                </a:solidFill>
                <a:highlight>
                  <a:srgbClr val="FFFFFF"/>
                </a:highlight>
              </a:rPr>
              <a:t>"input"</a:t>
            </a:r>
            <a:r>
              <a:rPr lang="en-US">
                <a:solidFill>
                  <a:srgbClr val="000096"/>
                </a:solidFill>
                <a:highlight>
                  <a:srgbClr val="FFFFFF"/>
                </a:highlight>
              </a:rPr>
              <a:t>&gt;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&lt;xs:complexType&gt;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&lt;xs:sequence</a:t>
            </a:r>
            <a:r>
              <a:rPr lang="en-US">
                <a:solidFill>
                  <a:srgbClr val="F5844C"/>
                </a:solidFill>
                <a:highlight>
                  <a:srgbClr val="FFFFFF"/>
                </a:highlight>
              </a:rPr>
              <a:t> dfdl:separator</a:t>
            </a:r>
            <a:r>
              <a:rPr lang="en-US">
                <a:solidFill>
                  <a:srgbClr val="FF8040"/>
                </a:solidFill>
                <a:highlight>
                  <a:srgbClr val="FFFFFF"/>
                </a:highlight>
              </a:rPr>
              <a:t>=</a:t>
            </a:r>
            <a:r>
              <a:rPr lang="en-US">
                <a:solidFill>
                  <a:srgbClr val="993300"/>
                </a:solidFill>
                <a:highlight>
                  <a:srgbClr val="FFFFFF"/>
                </a:highlight>
              </a:rPr>
              <a:t>"%NL;"</a:t>
            </a:r>
            <a:r>
              <a:rPr lang="en-US">
                <a:solidFill>
                  <a:srgbClr val="F5844C"/>
                </a:solidFill>
                <a:highlight>
                  <a:srgbClr val="FFFFFF"/>
                </a:highlight>
              </a:rPr>
              <a:t> dfdl:separatorPosition</a:t>
            </a:r>
            <a:r>
              <a:rPr lang="en-US">
                <a:solidFill>
                  <a:srgbClr val="FF8040"/>
                </a:solidFill>
                <a:highlight>
                  <a:srgbClr val="FFFFFF"/>
                </a:highlight>
              </a:rPr>
              <a:t>=</a:t>
            </a:r>
            <a:r>
              <a:rPr lang="en-US">
                <a:solidFill>
                  <a:srgbClr val="993300"/>
                </a:solidFill>
                <a:highlight>
                  <a:srgbClr val="FFFFFF"/>
                </a:highlight>
              </a:rPr>
              <a:t>"infix"</a:t>
            </a:r>
            <a:r>
              <a:rPr lang="en-US">
                <a:solidFill>
                  <a:srgbClr val="000096"/>
                </a:solidFill>
                <a:highlight>
                  <a:srgbClr val="FFFFFF"/>
                </a:highlight>
              </a:rPr>
              <a:t>&gt;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a:t>
            </a:r>
          </a:p>
          <a:p>
            <a:r>
              <a:rPr lang="en-US">
                <a:solidFill>
                  <a:srgbClr val="000000"/>
                </a:solidFill>
                <a:highlight>
                  <a:srgbClr val="FFFFFF"/>
                </a:highlight>
              </a:rPr>
              <a:t>            </a:t>
            </a:r>
            <a:r>
              <a:rPr lang="en-US">
                <a:solidFill>
                  <a:srgbClr val="003296"/>
                </a:solidFill>
                <a:highlight>
                  <a:srgbClr val="FFFFFF"/>
                </a:highlight>
              </a:rPr>
              <a:t>&lt;xs:element</a:t>
            </a:r>
            <a:r>
              <a:rPr lang="en-US">
                <a:solidFill>
                  <a:srgbClr val="F5844C"/>
                </a:solidFill>
                <a:highlight>
                  <a:srgbClr val="FFFFFF"/>
                </a:highlight>
              </a:rPr>
              <a:t> name</a:t>
            </a:r>
            <a:r>
              <a:rPr lang="en-US">
                <a:solidFill>
                  <a:srgbClr val="FF8040"/>
                </a:solidFill>
                <a:highlight>
                  <a:srgbClr val="FFFFFF"/>
                </a:highlight>
              </a:rPr>
              <a:t>=</a:t>
            </a:r>
            <a:r>
              <a:rPr lang="en-US">
                <a:solidFill>
                  <a:srgbClr val="993300"/>
                </a:solidFill>
                <a:highlight>
                  <a:srgbClr val="FFFFFF"/>
                </a:highlight>
              </a:rPr>
              <a:t>"test2"</a:t>
            </a:r>
            <a:r>
              <a:rPr lang="en-US">
                <a:solidFill>
                  <a:srgbClr val="F5844C"/>
                </a:solidFill>
                <a:highlight>
                  <a:srgbClr val="FFFFFF"/>
                </a:highlight>
              </a:rPr>
              <a:t> type</a:t>
            </a:r>
            <a:r>
              <a:rPr lang="en-US">
                <a:solidFill>
                  <a:srgbClr val="FF8040"/>
                </a:solidFill>
                <a:highlight>
                  <a:srgbClr val="FFFFFF"/>
                </a:highlight>
              </a:rPr>
              <a:t>=</a:t>
            </a:r>
            <a:r>
              <a:rPr lang="en-US">
                <a:solidFill>
                  <a:srgbClr val="993300"/>
                </a:solidFill>
                <a:highlight>
                  <a:srgbClr val="FFFFFF"/>
                </a:highlight>
              </a:rPr>
              <a:t>"xs:dateTime"</a:t>
            </a:r>
            <a:r>
              <a:rPr lang="en-US">
                <a:solidFill>
                  <a:srgbClr val="F5844C"/>
                </a:solidFill>
                <a:highlight>
                  <a:srgbClr val="FFFFFF"/>
                </a:highlight>
              </a:rPr>
              <a:t> </a:t>
            </a:r>
            <a:br>
              <a:rPr lang="en-US">
                <a:solidFill>
                  <a:srgbClr val="000000"/>
                </a:solidFill>
                <a:highlight>
                  <a:srgbClr val="FFFFFF"/>
                </a:highlight>
              </a:rPr>
            </a:br>
            <a:r>
              <a:rPr lang="en-US">
                <a:solidFill>
                  <a:srgbClr val="F5844C"/>
                </a:solidFill>
                <a:highlight>
                  <a:srgbClr val="FFFFFF"/>
                </a:highlight>
              </a:rPr>
              <a:t>                dfdl:calendarPatternKind</a:t>
            </a:r>
            <a:r>
              <a:rPr lang="en-US">
                <a:solidFill>
                  <a:srgbClr val="FF8040"/>
                </a:solidFill>
                <a:highlight>
                  <a:srgbClr val="FFFFFF"/>
                </a:highlight>
              </a:rPr>
              <a:t>=</a:t>
            </a:r>
            <a:r>
              <a:rPr lang="en-US">
                <a:solidFill>
                  <a:srgbClr val="993300"/>
                </a:solidFill>
                <a:highlight>
                  <a:srgbClr val="FFFFFF"/>
                </a:highlight>
              </a:rPr>
              <a:t>"explicit"</a:t>
            </a:r>
            <a:r>
              <a:rPr lang="en-US">
                <a:solidFill>
                  <a:srgbClr val="F5844C"/>
                </a:solidFill>
                <a:highlight>
                  <a:srgbClr val="FFFFFF"/>
                </a:highlight>
              </a:rPr>
              <a:t> </a:t>
            </a:r>
            <a:br>
              <a:rPr lang="en-US">
                <a:solidFill>
                  <a:srgbClr val="000000"/>
                </a:solidFill>
                <a:highlight>
                  <a:srgbClr val="FFFFFF"/>
                </a:highlight>
              </a:rPr>
            </a:br>
            <a:r>
              <a:rPr lang="en-US">
                <a:solidFill>
                  <a:srgbClr val="F5844C"/>
                </a:solidFill>
                <a:highlight>
                  <a:srgbClr val="FFFFFF"/>
                </a:highlight>
              </a:rPr>
              <a:t>                dfdl:calendarCheckPolicy</a:t>
            </a:r>
            <a:r>
              <a:rPr lang="en-US">
                <a:solidFill>
                  <a:srgbClr val="FF8040"/>
                </a:solidFill>
                <a:highlight>
                  <a:srgbClr val="FFFFFF"/>
                </a:highlight>
              </a:rPr>
              <a:t>=</a:t>
            </a:r>
            <a:r>
              <a:rPr lang="en-US">
                <a:solidFill>
                  <a:srgbClr val="993300"/>
                </a:solidFill>
                <a:highlight>
                  <a:srgbClr val="FFFFFF"/>
                </a:highlight>
              </a:rPr>
              <a:t>"strict"</a:t>
            </a:r>
            <a:r>
              <a:rPr lang="en-US">
                <a:solidFill>
                  <a:srgbClr val="F5844C"/>
                </a:solidFill>
                <a:highlight>
                  <a:srgbClr val="FFFFFF"/>
                </a:highlight>
              </a:rPr>
              <a:t> </a:t>
            </a:r>
            <a:br>
              <a:rPr lang="en-US">
                <a:solidFill>
                  <a:srgbClr val="000000"/>
                </a:solidFill>
                <a:highlight>
                  <a:srgbClr val="FFFFFF"/>
                </a:highlight>
              </a:rPr>
            </a:br>
            <a:r>
              <a:rPr lang="en-US">
                <a:solidFill>
                  <a:srgbClr val="F5844C"/>
                </a:solidFill>
                <a:highlight>
                  <a:srgbClr val="FFFFFF"/>
                </a:highlight>
              </a:rPr>
              <a:t>                </a:t>
            </a:r>
            <a:r>
              <a:rPr lang="en-US">
                <a:solidFill>
                  <a:srgbClr val="F5844C"/>
                </a:solidFill>
                <a:highlight>
                  <a:srgbClr val="FFFF00"/>
                </a:highlight>
              </a:rPr>
              <a:t>dfdl:calendarPattern</a:t>
            </a:r>
            <a:r>
              <a:rPr lang="en-US">
                <a:solidFill>
                  <a:srgbClr val="FF8040"/>
                </a:solidFill>
                <a:highlight>
                  <a:srgbClr val="FFFF00"/>
                </a:highlight>
              </a:rPr>
              <a:t>=</a:t>
            </a:r>
            <a:r>
              <a:rPr lang="en-US">
                <a:solidFill>
                  <a:srgbClr val="993300"/>
                </a:solidFill>
                <a:highlight>
                  <a:srgbClr val="FFFF00"/>
                </a:highlight>
              </a:rPr>
              <a:t>"MMMM dd',' yyyy 'at' hh:mm:ss"</a:t>
            </a:r>
            <a:br>
              <a:rPr lang="en-US">
                <a:solidFill>
                  <a:srgbClr val="000000"/>
                </a:solidFill>
                <a:highlight>
                  <a:srgbClr val="FFFF00"/>
                </a:highlight>
              </a:rPr>
            </a:br>
            <a:r>
              <a:rPr lang="en-US">
                <a:solidFill>
                  <a:srgbClr val="F5844C"/>
                </a:solidFill>
                <a:highlight>
                  <a:srgbClr val="FFFFFF"/>
                </a:highlight>
              </a:rPr>
              <a:t>                dfdl:calendarFirstDayOfWeek</a:t>
            </a:r>
            <a:r>
              <a:rPr lang="en-US">
                <a:solidFill>
                  <a:srgbClr val="FF8040"/>
                </a:solidFill>
                <a:highlight>
                  <a:srgbClr val="FFFFFF"/>
                </a:highlight>
              </a:rPr>
              <a:t>=</a:t>
            </a:r>
            <a:r>
              <a:rPr lang="en-US">
                <a:solidFill>
                  <a:srgbClr val="993300"/>
                </a:solidFill>
                <a:highlight>
                  <a:srgbClr val="FFFFFF"/>
                </a:highlight>
              </a:rPr>
              <a:t>"Monday"</a:t>
            </a:r>
            <a:br>
              <a:rPr lang="en-US">
                <a:solidFill>
                  <a:srgbClr val="000000"/>
                </a:solidFill>
                <a:highlight>
                  <a:srgbClr val="FFFFFF"/>
                </a:highlight>
              </a:rPr>
            </a:br>
            <a:r>
              <a:rPr lang="en-US">
                <a:solidFill>
                  <a:srgbClr val="F5844C"/>
                </a:solidFill>
                <a:highlight>
                  <a:srgbClr val="FFFFFF"/>
                </a:highlight>
              </a:rPr>
              <a:t>                dfdl:calendarDaysInFirstWeek</a:t>
            </a:r>
            <a:r>
              <a:rPr lang="en-US">
                <a:solidFill>
                  <a:srgbClr val="FF8040"/>
                </a:solidFill>
                <a:highlight>
                  <a:srgbClr val="FFFFFF"/>
                </a:highlight>
              </a:rPr>
              <a:t>=</a:t>
            </a:r>
            <a:r>
              <a:rPr lang="en-US">
                <a:solidFill>
                  <a:srgbClr val="993300"/>
                </a:solidFill>
                <a:highlight>
                  <a:srgbClr val="FFFFFF"/>
                </a:highlight>
              </a:rPr>
              <a:t>"7"</a:t>
            </a:r>
            <a:br>
              <a:rPr lang="en-US">
                <a:solidFill>
                  <a:srgbClr val="000000"/>
                </a:solidFill>
                <a:highlight>
                  <a:srgbClr val="FFFFFF"/>
                </a:highlight>
              </a:rPr>
            </a:br>
            <a:r>
              <a:rPr lang="en-US">
                <a:solidFill>
                  <a:srgbClr val="F5844C"/>
                </a:solidFill>
                <a:highlight>
                  <a:srgbClr val="FFFFFF"/>
                </a:highlight>
              </a:rPr>
              <a:t>                dfdl:calendarTimeZone</a:t>
            </a:r>
            <a:r>
              <a:rPr lang="en-US">
                <a:solidFill>
                  <a:srgbClr val="FF8040"/>
                </a:solidFill>
                <a:highlight>
                  <a:srgbClr val="FFFFFF"/>
                </a:highlight>
              </a:rPr>
              <a:t>=</a:t>
            </a:r>
            <a:r>
              <a:rPr lang="en-US">
                <a:solidFill>
                  <a:srgbClr val="993300"/>
                </a:solidFill>
                <a:highlight>
                  <a:srgbClr val="FFFFFF"/>
                </a:highlight>
              </a:rPr>
              <a:t>"UTC+6"</a:t>
            </a:r>
            <a:br>
              <a:rPr lang="en-US">
                <a:solidFill>
                  <a:srgbClr val="000000"/>
                </a:solidFill>
                <a:highlight>
                  <a:srgbClr val="FFFFFF"/>
                </a:highlight>
              </a:rPr>
            </a:br>
            <a:r>
              <a:rPr lang="en-US">
                <a:solidFill>
                  <a:srgbClr val="F5844C"/>
                </a:solidFill>
                <a:highlight>
                  <a:srgbClr val="FFFFFF"/>
                </a:highlight>
              </a:rPr>
              <a:t>                dfdl:calendarLanguage</a:t>
            </a:r>
            <a:r>
              <a:rPr lang="en-US">
                <a:solidFill>
                  <a:srgbClr val="FF8040"/>
                </a:solidFill>
                <a:highlight>
                  <a:srgbClr val="FFFFFF"/>
                </a:highlight>
              </a:rPr>
              <a:t>=</a:t>
            </a:r>
            <a:r>
              <a:rPr lang="en-US">
                <a:solidFill>
                  <a:srgbClr val="993300"/>
                </a:solidFill>
                <a:highlight>
                  <a:srgbClr val="FFFFFF"/>
                </a:highlight>
              </a:rPr>
              <a:t>"en"</a:t>
            </a:r>
            <a:r>
              <a:rPr lang="en-US">
                <a:solidFill>
                  <a:srgbClr val="000096"/>
                </a:solidFill>
                <a:highlight>
                  <a:srgbClr val="FFFFFF"/>
                </a:highlight>
              </a:rPr>
              <a:t>/&gt;</a:t>
            </a:r>
            <a:br>
              <a:rPr lang="en-US">
                <a:solidFill>
                  <a:srgbClr val="000000"/>
                </a:solidFill>
                <a:highlight>
                  <a:srgbClr val="FFFFFF"/>
                </a:highlight>
              </a:rPr>
            </a:br>
            <a:r>
              <a:rPr lang="en-US">
                <a:solidFill>
                  <a:srgbClr val="000000"/>
                </a:solidFill>
                <a:highlight>
                  <a:srgbClr val="FFFFFF"/>
                </a:highlight>
              </a:rPr>
              <a:t>            …</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&lt;/xs:sequence&gt;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&lt;/xs:complexType&gt;</a:t>
            </a:r>
            <a:br>
              <a:rPr lang="en-US">
                <a:solidFill>
                  <a:srgbClr val="000000"/>
                </a:solidFill>
                <a:highlight>
                  <a:srgbClr val="FFFFFF"/>
                </a:highlight>
              </a:rPr>
            </a:br>
            <a:r>
              <a:rPr lang="en-US">
                <a:solidFill>
                  <a:srgbClr val="003296"/>
                </a:solidFill>
                <a:highlight>
                  <a:srgbClr val="FFFFFF"/>
                </a:highlight>
              </a:rPr>
              <a:t>&lt;/xs:element&gt;</a:t>
            </a:r>
          </a:p>
        </p:txBody>
      </p:sp>
      <p:sp>
        <p:nvSpPr>
          <p:cNvPr id="4" name="TextBox 3">
            <a:extLst>
              <a:ext uri="{FF2B5EF4-FFF2-40B4-BE49-F238E27FC236}">
                <a16:creationId xmlns:a16="http://schemas.microsoft.com/office/drawing/2014/main" id="{CB2F967A-9C58-472C-8C76-BB96D597C8FE}"/>
              </a:ext>
            </a:extLst>
          </p:cNvPr>
          <p:cNvSpPr txBox="1"/>
          <p:nvPr/>
        </p:nvSpPr>
        <p:spPr>
          <a:xfrm>
            <a:off x="4790902" y="5206310"/>
            <a:ext cx="3696268" cy="369332"/>
          </a:xfrm>
          <a:prstGeom prst="rect">
            <a:avLst/>
          </a:prstGeom>
          <a:noFill/>
        </p:spPr>
        <p:txBody>
          <a:bodyPr wrap="none" rtlCol="0">
            <a:spAutoFit/>
          </a:bodyPr>
          <a:lstStyle/>
          <a:p>
            <a:r>
              <a:rPr lang="en-US"/>
              <a:t>See examples/date-time/test.dfdl.xsd</a:t>
            </a:r>
          </a:p>
        </p:txBody>
      </p:sp>
    </p:spTree>
    <p:extLst>
      <p:ext uri="{BB962C8B-B14F-4D97-AF65-F5344CB8AC3E}">
        <p14:creationId xmlns:p14="http://schemas.microsoft.com/office/powerpoint/2010/main" val="3182037737"/>
      </p:ext>
    </p:extLst>
  </p:cSld>
  <p:clrMapOvr>
    <a:masterClrMapping/>
  </p:clrMapOvr>
</p:sld>
</file>

<file path=ppt/slides/slide1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FB6F99C9-6B67-47A2-85B0-3A7227F0B251}"/>
              </a:ext>
            </a:extLst>
          </p:cNvPr>
          <p:cNvSpPr/>
          <p:nvPr/>
        </p:nvSpPr>
        <p:spPr>
          <a:xfrm>
            <a:off x="2440207" y="123323"/>
            <a:ext cx="6719173" cy="2031325"/>
          </a:xfrm>
          <a:prstGeom prst="rect">
            <a:avLst/>
          </a:prstGeom>
          <a:ln>
            <a:solidFill>
              <a:schemeClr val="tx1"/>
            </a:solidFill>
          </a:ln>
        </p:spPr>
        <p:txBody>
          <a:bodyPr wrap="square">
            <a:spAutoFit/>
          </a:bodyPr>
          <a:lstStyle/>
          <a:p>
            <a:r>
              <a:rPr lang="en-US">
                <a:highlight>
                  <a:srgbClr val="FFFFFF"/>
                </a:highlight>
              </a:rPr>
              <a:t>2014-12-01T09:46:40</a:t>
            </a:r>
            <a:br>
              <a:rPr lang="en-US">
                <a:highlight>
                  <a:srgbClr val="FFFFFF"/>
                </a:highlight>
              </a:rPr>
            </a:br>
            <a:r>
              <a:rPr lang="en-US">
                <a:highlight>
                  <a:srgbClr val="FFFFFF"/>
                </a:highlight>
              </a:rPr>
              <a:t>December 12, 2014 at 09:46:40</a:t>
            </a:r>
            <a:br>
              <a:rPr lang="en-US">
                <a:highlight>
                  <a:srgbClr val="FFFFFF"/>
                </a:highlight>
              </a:rPr>
            </a:br>
            <a:r>
              <a:rPr lang="en-US">
                <a:highlight>
                  <a:srgbClr val="FFFFFF"/>
                </a:highlight>
              </a:rPr>
              <a:t>12 Dec 2014, 9:46:40</a:t>
            </a:r>
            <a:br>
              <a:rPr lang="en-US">
                <a:highlight>
                  <a:srgbClr val="FFFFFF"/>
                </a:highlight>
              </a:rPr>
            </a:br>
            <a:r>
              <a:rPr lang="en-US">
                <a:highlight>
                  <a:srgbClr val="FFFFFF"/>
                </a:highlight>
              </a:rPr>
              <a:t>02014.December.12 AD 09:46:40 AM</a:t>
            </a:r>
            <a:br>
              <a:rPr lang="en-US">
                <a:highlight>
                  <a:srgbClr val="FFFFFF"/>
                </a:highlight>
              </a:rPr>
            </a:br>
            <a:r>
              <a:rPr lang="en-US">
                <a:highlight>
                  <a:srgbClr val="FFFFFF"/>
                </a:highlight>
              </a:rPr>
              <a:t>The executable was created on December 12, 2014 at 09:46:40</a:t>
            </a:r>
          </a:p>
          <a:p>
            <a:r>
              <a:rPr lang="en-US">
                <a:highlight>
                  <a:srgbClr val="FFFFFF"/>
                </a:highlight>
              </a:rPr>
              <a:t>09:46:40 AM on December 12, 2014 with time offset of +0600 hours</a:t>
            </a:r>
            <a:br>
              <a:rPr lang="en-US">
                <a:highlight>
                  <a:srgbClr val="FFFFFF"/>
                </a:highlight>
              </a:rPr>
            </a:br>
            <a:r>
              <a:rPr lang="en-US">
                <a:highlight>
                  <a:srgbClr val="FFFFFF"/>
                </a:highlight>
              </a:rPr>
              <a:t>20141201T094640Z</a:t>
            </a:r>
          </a:p>
        </p:txBody>
      </p:sp>
      <p:sp>
        <p:nvSpPr>
          <p:cNvPr id="7" name="TextBox 6">
            <a:extLst>
              <a:ext uri="{FF2B5EF4-FFF2-40B4-BE49-F238E27FC236}">
                <a16:creationId xmlns:a16="http://schemas.microsoft.com/office/drawing/2014/main" id="{BFEA10FF-9891-47B8-A2B2-E03B0737F04A}"/>
              </a:ext>
            </a:extLst>
          </p:cNvPr>
          <p:cNvSpPr txBox="1"/>
          <p:nvPr/>
        </p:nvSpPr>
        <p:spPr>
          <a:xfrm>
            <a:off x="5119800" y="96984"/>
            <a:ext cx="679994" cy="369332"/>
          </a:xfrm>
          <a:prstGeom prst="rect">
            <a:avLst/>
          </a:prstGeom>
          <a:noFill/>
        </p:spPr>
        <p:txBody>
          <a:bodyPr wrap="none" rtlCol="0">
            <a:spAutoFit/>
          </a:bodyPr>
          <a:lstStyle/>
          <a:p>
            <a:r>
              <a:rPr lang="en-US"/>
              <a:t>input</a:t>
            </a:r>
          </a:p>
        </p:txBody>
      </p:sp>
      <p:cxnSp>
        <p:nvCxnSpPr>
          <p:cNvPr id="9" name="Straight Arrow Connector 8">
            <a:extLst>
              <a:ext uri="{FF2B5EF4-FFF2-40B4-BE49-F238E27FC236}">
                <a16:creationId xmlns:a16="http://schemas.microsoft.com/office/drawing/2014/main" id="{37960282-DAB3-45A2-BBA7-4A9DB35DC948}"/>
              </a:ext>
            </a:extLst>
          </p:cNvPr>
          <p:cNvCxnSpPr>
            <a:cxnSpLocks/>
          </p:cNvCxnSpPr>
          <p:nvPr/>
        </p:nvCxnSpPr>
        <p:spPr>
          <a:xfrm>
            <a:off x="5801043" y="2181912"/>
            <a:ext cx="0" cy="469103"/>
          </a:xfrm>
          <a:prstGeom prst="straightConnector1">
            <a:avLst/>
          </a:prstGeom>
          <a:ln w="571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0" name="Straight Arrow Connector 9">
            <a:extLst>
              <a:ext uri="{FF2B5EF4-FFF2-40B4-BE49-F238E27FC236}">
                <a16:creationId xmlns:a16="http://schemas.microsoft.com/office/drawing/2014/main" id="{DF69156F-8FB7-4079-ACF9-6DC5440E9C3B}"/>
              </a:ext>
            </a:extLst>
          </p:cNvPr>
          <p:cNvCxnSpPr>
            <a:cxnSpLocks/>
          </p:cNvCxnSpPr>
          <p:nvPr/>
        </p:nvCxnSpPr>
        <p:spPr>
          <a:xfrm>
            <a:off x="5813648" y="3303739"/>
            <a:ext cx="0" cy="843567"/>
          </a:xfrm>
          <a:prstGeom prst="straightConnector1">
            <a:avLst/>
          </a:prstGeom>
          <a:ln w="571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1" name="Rectangle 10">
            <a:extLst>
              <a:ext uri="{FF2B5EF4-FFF2-40B4-BE49-F238E27FC236}">
                <a16:creationId xmlns:a16="http://schemas.microsoft.com/office/drawing/2014/main" id="{3AAF3BB4-F7FA-4F2B-B05A-58C9C1653A71}"/>
              </a:ext>
            </a:extLst>
          </p:cNvPr>
          <p:cNvSpPr/>
          <p:nvPr/>
        </p:nvSpPr>
        <p:spPr>
          <a:xfrm>
            <a:off x="3473896" y="4179820"/>
            <a:ext cx="4679504" cy="2585323"/>
          </a:xfrm>
          <a:prstGeom prst="rect">
            <a:avLst/>
          </a:prstGeom>
          <a:ln>
            <a:solidFill>
              <a:schemeClr val="tx1"/>
            </a:solidFill>
          </a:ln>
        </p:spPr>
        <p:txBody>
          <a:bodyPr wrap="square">
            <a:spAutoFit/>
          </a:bodyPr>
          <a:lstStyle/>
          <a:p>
            <a:r>
              <a:rPr lang="en-US">
                <a:solidFill>
                  <a:srgbClr val="000096"/>
                </a:solidFill>
                <a:highlight>
                  <a:srgbClr val="FFFFFF"/>
                </a:highlight>
              </a:rPr>
              <a:t>&lt;input&gt;</a:t>
            </a:r>
            <a:br>
              <a:rPr lang="en-US">
                <a:solidFill>
                  <a:srgbClr val="000000"/>
                </a:solidFill>
                <a:highlight>
                  <a:srgbClr val="FFFFFF"/>
                </a:highlight>
              </a:rPr>
            </a:br>
            <a:r>
              <a:rPr lang="en-US">
                <a:solidFill>
                  <a:srgbClr val="000000"/>
                </a:solidFill>
                <a:highlight>
                  <a:srgbClr val="FFFFFF"/>
                </a:highlight>
              </a:rPr>
              <a:t>  </a:t>
            </a:r>
            <a:r>
              <a:rPr lang="en-US">
                <a:solidFill>
                  <a:srgbClr val="000096"/>
                </a:solidFill>
                <a:highlight>
                  <a:srgbClr val="FFFFFF"/>
                </a:highlight>
              </a:rPr>
              <a:t>&lt;test1&gt;</a:t>
            </a:r>
            <a:r>
              <a:rPr lang="en-US">
                <a:solidFill>
                  <a:srgbClr val="000000"/>
                </a:solidFill>
                <a:highlight>
                  <a:srgbClr val="FFFFFF"/>
                </a:highlight>
              </a:rPr>
              <a:t>2014-12-01T09:46:40+06:00</a:t>
            </a:r>
            <a:r>
              <a:rPr lang="en-US">
                <a:solidFill>
                  <a:srgbClr val="000096"/>
                </a:solidFill>
                <a:highlight>
                  <a:srgbClr val="FFFFFF"/>
                </a:highlight>
              </a:rPr>
              <a:t>&lt;/test1&gt;</a:t>
            </a:r>
            <a:br>
              <a:rPr lang="en-US">
                <a:solidFill>
                  <a:srgbClr val="000000"/>
                </a:solidFill>
                <a:highlight>
                  <a:srgbClr val="FFFFFF"/>
                </a:highlight>
              </a:rPr>
            </a:br>
            <a:r>
              <a:rPr lang="en-US">
                <a:solidFill>
                  <a:srgbClr val="000000"/>
                </a:solidFill>
                <a:highlight>
                  <a:srgbClr val="FFFFFF"/>
                </a:highlight>
              </a:rPr>
              <a:t>  </a:t>
            </a:r>
            <a:r>
              <a:rPr lang="en-US">
                <a:solidFill>
                  <a:srgbClr val="000096"/>
                </a:solidFill>
                <a:highlight>
                  <a:srgbClr val="FFFFFF"/>
                </a:highlight>
              </a:rPr>
              <a:t>&lt;test2&gt;</a:t>
            </a:r>
            <a:r>
              <a:rPr lang="en-US">
                <a:solidFill>
                  <a:srgbClr val="000000"/>
                </a:solidFill>
                <a:highlight>
                  <a:srgbClr val="FFFFFF"/>
                </a:highlight>
              </a:rPr>
              <a:t>2014-12-12T09:46:40+06:00</a:t>
            </a:r>
            <a:r>
              <a:rPr lang="en-US">
                <a:solidFill>
                  <a:srgbClr val="000096"/>
                </a:solidFill>
                <a:highlight>
                  <a:srgbClr val="FFFFFF"/>
                </a:highlight>
              </a:rPr>
              <a:t>&lt;/test2&gt;</a:t>
            </a:r>
            <a:br>
              <a:rPr lang="en-US">
                <a:solidFill>
                  <a:srgbClr val="000000"/>
                </a:solidFill>
                <a:highlight>
                  <a:srgbClr val="FFFFFF"/>
                </a:highlight>
              </a:rPr>
            </a:br>
            <a:r>
              <a:rPr lang="en-US">
                <a:solidFill>
                  <a:srgbClr val="000000"/>
                </a:solidFill>
                <a:highlight>
                  <a:srgbClr val="FFFFFF"/>
                </a:highlight>
              </a:rPr>
              <a:t>  </a:t>
            </a:r>
            <a:r>
              <a:rPr lang="en-US">
                <a:solidFill>
                  <a:srgbClr val="000096"/>
                </a:solidFill>
                <a:highlight>
                  <a:srgbClr val="FFFFFF"/>
                </a:highlight>
              </a:rPr>
              <a:t>&lt;test3&gt;</a:t>
            </a:r>
            <a:r>
              <a:rPr lang="en-US">
                <a:solidFill>
                  <a:srgbClr val="000000"/>
                </a:solidFill>
                <a:highlight>
                  <a:srgbClr val="FFFFFF"/>
                </a:highlight>
              </a:rPr>
              <a:t>2014-12-12T09:46:40+06:00</a:t>
            </a:r>
            <a:r>
              <a:rPr lang="en-US">
                <a:solidFill>
                  <a:srgbClr val="000096"/>
                </a:solidFill>
                <a:highlight>
                  <a:srgbClr val="FFFFFF"/>
                </a:highlight>
              </a:rPr>
              <a:t>&lt;/test3&gt;</a:t>
            </a:r>
            <a:br>
              <a:rPr lang="en-US">
                <a:solidFill>
                  <a:srgbClr val="000000"/>
                </a:solidFill>
                <a:highlight>
                  <a:srgbClr val="FFFFFF"/>
                </a:highlight>
              </a:rPr>
            </a:br>
            <a:r>
              <a:rPr lang="en-US">
                <a:solidFill>
                  <a:srgbClr val="000000"/>
                </a:solidFill>
                <a:highlight>
                  <a:srgbClr val="FFFFFF"/>
                </a:highlight>
              </a:rPr>
              <a:t>  </a:t>
            </a:r>
            <a:r>
              <a:rPr lang="en-US">
                <a:solidFill>
                  <a:srgbClr val="000096"/>
                </a:solidFill>
                <a:highlight>
                  <a:srgbClr val="FFFFFF"/>
                </a:highlight>
              </a:rPr>
              <a:t>&lt;test4&gt;</a:t>
            </a:r>
            <a:r>
              <a:rPr lang="en-US">
                <a:solidFill>
                  <a:srgbClr val="000000"/>
                </a:solidFill>
                <a:highlight>
                  <a:srgbClr val="FFFFFF"/>
                </a:highlight>
              </a:rPr>
              <a:t>2014-12-12T09:46:40+06:00</a:t>
            </a:r>
            <a:r>
              <a:rPr lang="en-US">
                <a:solidFill>
                  <a:srgbClr val="000096"/>
                </a:solidFill>
                <a:highlight>
                  <a:srgbClr val="FFFFFF"/>
                </a:highlight>
              </a:rPr>
              <a:t>&lt;/test4&gt;</a:t>
            </a:r>
            <a:br>
              <a:rPr lang="en-US">
                <a:solidFill>
                  <a:srgbClr val="000000"/>
                </a:solidFill>
                <a:highlight>
                  <a:srgbClr val="FFFFFF"/>
                </a:highlight>
              </a:rPr>
            </a:br>
            <a:r>
              <a:rPr lang="en-US">
                <a:solidFill>
                  <a:srgbClr val="000000"/>
                </a:solidFill>
                <a:highlight>
                  <a:srgbClr val="FFFFFF"/>
                </a:highlight>
              </a:rPr>
              <a:t>  </a:t>
            </a:r>
            <a:r>
              <a:rPr lang="en-US">
                <a:solidFill>
                  <a:srgbClr val="000096"/>
                </a:solidFill>
                <a:highlight>
                  <a:srgbClr val="FFFFFF"/>
                </a:highlight>
              </a:rPr>
              <a:t>&lt;test5&gt;</a:t>
            </a:r>
            <a:r>
              <a:rPr lang="en-US">
                <a:solidFill>
                  <a:srgbClr val="000000"/>
                </a:solidFill>
                <a:highlight>
                  <a:srgbClr val="FFFFFF"/>
                </a:highlight>
              </a:rPr>
              <a:t>2014-12-12T09:46:40+06:00</a:t>
            </a:r>
            <a:r>
              <a:rPr lang="en-US">
                <a:solidFill>
                  <a:srgbClr val="000096"/>
                </a:solidFill>
                <a:highlight>
                  <a:srgbClr val="FFFFFF"/>
                </a:highlight>
              </a:rPr>
              <a:t>&lt;/test5&gt;</a:t>
            </a:r>
            <a:br>
              <a:rPr lang="en-US">
                <a:solidFill>
                  <a:srgbClr val="000000"/>
                </a:solidFill>
                <a:highlight>
                  <a:srgbClr val="FFFFFF"/>
                </a:highlight>
              </a:rPr>
            </a:br>
            <a:r>
              <a:rPr lang="en-US">
                <a:solidFill>
                  <a:srgbClr val="000000"/>
                </a:solidFill>
                <a:highlight>
                  <a:srgbClr val="FFFFFF"/>
                </a:highlight>
              </a:rPr>
              <a:t>  </a:t>
            </a:r>
            <a:r>
              <a:rPr lang="en-US">
                <a:solidFill>
                  <a:srgbClr val="000096"/>
                </a:solidFill>
                <a:highlight>
                  <a:srgbClr val="FFFFFF"/>
                </a:highlight>
              </a:rPr>
              <a:t>&lt;test6&gt;</a:t>
            </a:r>
            <a:r>
              <a:rPr lang="en-US">
                <a:solidFill>
                  <a:srgbClr val="000000"/>
                </a:solidFill>
                <a:highlight>
                  <a:srgbClr val="FFFFFF"/>
                </a:highlight>
              </a:rPr>
              <a:t>2014-12-12T09:46:40+06:00</a:t>
            </a:r>
            <a:r>
              <a:rPr lang="en-US">
                <a:solidFill>
                  <a:srgbClr val="000096"/>
                </a:solidFill>
                <a:highlight>
                  <a:srgbClr val="FFFFFF"/>
                </a:highlight>
              </a:rPr>
              <a:t>&lt;/test6&gt;</a:t>
            </a:r>
            <a:br>
              <a:rPr lang="en-US">
                <a:highlight>
                  <a:srgbClr val="FFFFFF"/>
                </a:highlight>
              </a:rPr>
            </a:br>
            <a:r>
              <a:rPr lang="en-US">
                <a:highlight>
                  <a:srgbClr val="FFFFFF"/>
                </a:highlight>
              </a:rPr>
              <a:t>  &lt;test7&gt;2014-12-01T09:46:40+00:00&lt;/test7&gt;</a:t>
            </a:r>
            <a:br>
              <a:rPr lang="en-US">
                <a:solidFill>
                  <a:srgbClr val="000000"/>
                </a:solidFill>
                <a:highlight>
                  <a:srgbClr val="FFFFFF"/>
                </a:highlight>
              </a:rPr>
            </a:br>
            <a:r>
              <a:rPr lang="en-US">
                <a:solidFill>
                  <a:srgbClr val="000096"/>
                </a:solidFill>
                <a:highlight>
                  <a:srgbClr val="FFFFFF"/>
                </a:highlight>
              </a:rPr>
              <a:t>&lt;/input&gt;</a:t>
            </a:r>
          </a:p>
        </p:txBody>
      </p:sp>
      <p:sp>
        <p:nvSpPr>
          <p:cNvPr id="14" name="Rectangle 13">
            <a:extLst>
              <a:ext uri="{FF2B5EF4-FFF2-40B4-BE49-F238E27FC236}">
                <a16:creationId xmlns:a16="http://schemas.microsoft.com/office/drawing/2014/main" id="{49042234-4B82-419F-BE2A-C7717D7F366C}"/>
              </a:ext>
            </a:extLst>
          </p:cNvPr>
          <p:cNvSpPr/>
          <p:nvPr/>
        </p:nvSpPr>
        <p:spPr>
          <a:xfrm>
            <a:off x="4880677" y="2651015"/>
            <a:ext cx="2044916" cy="72057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Daffodil</a:t>
            </a:r>
          </a:p>
        </p:txBody>
      </p:sp>
      <p:sp>
        <p:nvSpPr>
          <p:cNvPr id="15" name="Rectangle: Folded Corner 14">
            <a:extLst>
              <a:ext uri="{FF2B5EF4-FFF2-40B4-BE49-F238E27FC236}">
                <a16:creationId xmlns:a16="http://schemas.microsoft.com/office/drawing/2014/main" id="{ED797CAB-DA52-4671-8F82-26D6FC71A8C7}"/>
              </a:ext>
            </a:extLst>
          </p:cNvPr>
          <p:cNvSpPr/>
          <p:nvPr/>
        </p:nvSpPr>
        <p:spPr>
          <a:xfrm>
            <a:off x="2657579" y="2469367"/>
            <a:ext cx="1192309" cy="1081015"/>
          </a:xfrm>
          <a:prstGeom prst="foldedCorner">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DFDL</a:t>
            </a:r>
          </a:p>
          <a:p>
            <a:pPr algn="ctr"/>
            <a:r>
              <a:rPr lang="en-US">
                <a:solidFill>
                  <a:schemeClr val="tx1"/>
                </a:solidFill>
              </a:rPr>
              <a:t>Schema</a:t>
            </a:r>
          </a:p>
        </p:txBody>
      </p:sp>
      <p:cxnSp>
        <p:nvCxnSpPr>
          <p:cNvPr id="17" name="Straight Arrow Connector 16">
            <a:extLst>
              <a:ext uri="{FF2B5EF4-FFF2-40B4-BE49-F238E27FC236}">
                <a16:creationId xmlns:a16="http://schemas.microsoft.com/office/drawing/2014/main" id="{E8A8F344-A3B8-4292-819B-608E8C9194A1}"/>
              </a:ext>
            </a:extLst>
          </p:cNvPr>
          <p:cNvCxnSpPr>
            <a:cxnSpLocks/>
            <a:stCxn id="15" idx="3"/>
          </p:cNvCxnSpPr>
          <p:nvPr/>
        </p:nvCxnSpPr>
        <p:spPr>
          <a:xfrm>
            <a:off x="3849888" y="3009875"/>
            <a:ext cx="1030788" cy="0"/>
          </a:xfrm>
          <a:prstGeom prst="straightConnector1">
            <a:avLst/>
          </a:prstGeom>
          <a:ln w="57150">
            <a:solidFill>
              <a:schemeClr val="tx1"/>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30144550"/>
      </p:ext>
    </p:extLst>
  </p:cSld>
  <p:clrMapOvr>
    <a:masterClrMapping/>
  </p:clrMapOvr>
</p:sld>
</file>

<file path=ppt/slides/slide1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BF514053-E591-48D0-AEE5-A927D528017F}"/>
              </a:ext>
            </a:extLst>
          </p:cNvPr>
          <p:cNvSpPr>
            <a:spLocks noGrp="1"/>
          </p:cNvSpPr>
          <p:nvPr>
            <p:ph type="ftr" sz="quarter" idx="11"/>
          </p:nvPr>
        </p:nvSpPr>
        <p:spPr/>
        <p:txBody>
          <a:bodyPr/>
          <a:lstStyle/>
          <a:p>
            <a:r>
              <a:rPr lang="en-US" altLang="en-US">
                <a:solidFill>
                  <a:schemeClr val="tx1">
                    <a:lumMod val="50000"/>
                    <a:lumOff val="50000"/>
                  </a:schemeClr>
                </a:solidFill>
                <a:latin typeface="Arial" pitchFamily="34" charset="0"/>
                <a:cs typeface="Arial" pitchFamily="34" charset="0"/>
              </a:rPr>
              <a:t>© 2019 The MITRE Corporation. All rights reserved.</a:t>
            </a:r>
            <a:endParaRPr lang="en-US">
              <a:solidFill>
                <a:schemeClr val="tx1">
                  <a:lumMod val="50000"/>
                  <a:lumOff val="50000"/>
                </a:schemeClr>
              </a:solidFill>
              <a:latin typeface="Arial" pitchFamily="34" charset="0"/>
              <a:cs typeface="Arial" pitchFamily="34" charset="0"/>
            </a:endParaRPr>
          </a:p>
        </p:txBody>
      </p:sp>
      <p:grpSp>
        <p:nvGrpSpPr>
          <p:cNvPr id="5" name="Group 4">
            <a:extLst>
              <a:ext uri="{FF2B5EF4-FFF2-40B4-BE49-F238E27FC236}">
                <a16:creationId xmlns:a16="http://schemas.microsoft.com/office/drawing/2014/main" id="{E9245E6D-BF10-423F-8561-FE11358991B3}"/>
              </a:ext>
            </a:extLst>
          </p:cNvPr>
          <p:cNvGrpSpPr/>
          <p:nvPr/>
        </p:nvGrpSpPr>
        <p:grpSpPr>
          <a:xfrm>
            <a:off x="1119448" y="1028067"/>
            <a:ext cx="9936479" cy="4524315"/>
            <a:chOff x="1119448" y="1028067"/>
            <a:chExt cx="9936479" cy="4524315"/>
          </a:xfrm>
        </p:grpSpPr>
        <p:sp>
          <p:nvSpPr>
            <p:cNvPr id="3" name="Rectangle 2">
              <a:extLst>
                <a:ext uri="{FF2B5EF4-FFF2-40B4-BE49-F238E27FC236}">
                  <a16:creationId xmlns:a16="http://schemas.microsoft.com/office/drawing/2014/main" id="{2E8190D6-8E82-4805-BE6F-44D97727CB98}"/>
                </a:ext>
              </a:extLst>
            </p:cNvPr>
            <p:cNvSpPr/>
            <p:nvPr/>
          </p:nvSpPr>
          <p:spPr>
            <a:xfrm>
              <a:off x="1119448" y="1028067"/>
              <a:ext cx="7309658" cy="4524315"/>
            </a:xfrm>
            <a:prstGeom prst="rect">
              <a:avLst/>
            </a:prstGeom>
            <a:ln>
              <a:solidFill>
                <a:schemeClr val="tx1"/>
              </a:solidFill>
            </a:ln>
          </p:spPr>
          <p:txBody>
            <a:bodyPr wrap="square">
              <a:spAutoFit/>
            </a:bodyPr>
            <a:lstStyle/>
            <a:p>
              <a:r>
                <a:rPr lang="en-US">
                  <a:solidFill>
                    <a:srgbClr val="003296"/>
                  </a:solidFill>
                  <a:highlight>
                    <a:srgbClr val="FFFFFF"/>
                  </a:highlight>
                </a:rPr>
                <a:t>&lt;xs:element</a:t>
              </a:r>
              <a:r>
                <a:rPr lang="en-US">
                  <a:solidFill>
                    <a:srgbClr val="F5844C"/>
                  </a:solidFill>
                  <a:highlight>
                    <a:srgbClr val="FFFFFF"/>
                  </a:highlight>
                </a:rPr>
                <a:t> name</a:t>
              </a:r>
              <a:r>
                <a:rPr lang="en-US">
                  <a:solidFill>
                    <a:srgbClr val="FF8040"/>
                  </a:solidFill>
                  <a:highlight>
                    <a:srgbClr val="FFFFFF"/>
                  </a:highlight>
                </a:rPr>
                <a:t>=</a:t>
              </a:r>
              <a:r>
                <a:rPr lang="en-US">
                  <a:solidFill>
                    <a:srgbClr val="993300"/>
                  </a:solidFill>
                  <a:highlight>
                    <a:srgbClr val="FFFFFF"/>
                  </a:highlight>
                </a:rPr>
                <a:t>"input"</a:t>
              </a:r>
              <a:r>
                <a:rPr lang="en-US">
                  <a:solidFill>
                    <a:srgbClr val="000096"/>
                  </a:solidFill>
                  <a:highlight>
                    <a:srgbClr val="FFFFFF"/>
                  </a:highlight>
                </a:rPr>
                <a:t>&gt;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&lt;xs:complexType&gt;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&lt;xs:sequence</a:t>
              </a:r>
              <a:r>
                <a:rPr lang="en-US">
                  <a:solidFill>
                    <a:srgbClr val="F5844C"/>
                  </a:solidFill>
                  <a:highlight>
                    <a:srgbClr val="FFFFFF"/>
                  </a:highlight>
                </a:rPr>
                <a:t> dfdl:separator</a:t>
              </a:r>
              <a:r>
                <a:rPr lang="en-US">
                  <a:solidFill>
                    <a:srgbClr val="FF8040"/>
                  </a:solidFill>
                  <a:highlight>
                    <a:srgbClr val="FFFFFF"/>
                  </a:highlight>
                </a:rPr>
                <a:t>=</a:t>
              </a:r>
              <a:r>
                <a:rPr lang="en-US">
                  <a:solidFill>
                    <a:srgbClr val="993300"/>
                  </a:solidFill>
                  <a:highlight>
                    <a:srgbClr val="FFFFFF"/>
                  </a:highlight>
                </a:rPr>
                <a:t>"%NL;"</a:t>
              </a:r>
              <a:r>
                <a:rPr lang="en-US">
                  <a:solidFill>
                    <a:srgbClr val="F5844C"/>
                  </a:solidFill>
                  <a:highlight>
                    <a:srgbClr val="FFFFFF"/>
                  </a:highlight>
                </a:rPr>
                <a:t> dfdl:separatorPosition</a:t>
              </a:r>
              <a:r>
                <a:rPr lang="en-US">
                  <a:solidFill>
                    <a:srgbClr val="FF8040"/>
                  </a:solidFill>
                  <a:highlight>
                    <a:srgbClr val="FFFFFF"/>
                  </a:highlight>
                </a:rPr>
                <a:t>=</a:t>
              </a:r>
              <a:r>
                <a:rPr lang="en-US">
                  <a:solidFill>
                    <a:srgbClr val="993300"/>
                  </a:solidFill>
                  <a:highlight>
                    <a:srgbClr val="FFFFFF"/>
                  </a:highlight>
                </a:rPr>
                <a:t>"infix"</a:t>
              </a:r>
              <a:r>
                <a:rPr lang="en-US">
                  <a:solidFill>
                    <a:srgbClr val="000096"/>
                  </a:solidFill>
                  <a:highlight>
                    <a:srgbClr val="FFFFFF"/>
                  </a:highlight>
                </a:rPr>
                <a:t>&gt;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a:t>
              </a:r>
            </a:p>
            <a:p>
              <a:r>
                <a:rPr lang="en-US">
                  <a:solidFill>
                    <a:srgbClr val="000000"/>
                  </a:solidFill>
                  <a:highlight>
                    <a:srgbClr val="FFFFFF"/>
                  </a:highlight>
                </a:rPr>
                <a:t>            </a:t>
              </a:r>
              <a:r>
                <a:rPr lang="en-US">
                  <a:solidFill>
                    <a:srgbClr val="003296"/>
                  </a:solidFill>
                  <a:highlight>
                    <a:srgbClr val="FFFFFF"/>
                  </a:highlight>
                </a:rPr>
                <a:t>&lt;xs:element</a:t>
              </a:r>
              <a:r>
                <a:rPr lang="en-US">
                  <a:solidFill>
                    <a:srgbClr val="F5844C"/>
                  </a:solidFill>
                  <a:highlight>
                    <a:srgbClr val="FFFFFF"/>
                  </a:highlight>
                </a:rPr>
                <a:t> name</a:t>
              </a:r>
              <a:r>
                <a:rPr lang="en-US">
                  <a:solidFill>
                    <a:srgbClr val="FF8040"/>
                  </a:solidFill>
                  <a:highlight>
                    <a:srgbClr val="FFFFFF"/>
                  </a:highlight>
                </a:rPr>
                <a:t>=</a:t>
              </a:r>
              <a:r>
                <a:rPr lang="en-US">
                  <a:solidFill>
                    <a:srgbClr val="993300"/>
                  </a:solidFill>
                  <a:highlight>
                    <a:srgbClr val="FFFFFF"/>
                  </a:highlight>
                </a:rPr>
                <a:t>"test2"</a:t>
              </a:r>
              <a:r>
                <a:rPr lang="en-US">
                  <a:solidFill>
                    <a:srgbClr val="F5844C"/>
                  </a:solidFill>
                  <a:highlight>
                    <a:srgbClr val="FFFFFF"/>
                  </a:highlight>
                </a:rPr>
                <a:t> type</a:t>
              </a:r>
              <a:r>
                <a:rPr lang="en-US">
                  <a:solidFill>
                    <a:srgbClr val="FF8040"/>
                  </a:solidFill>
                  <a:highlight>
                    <a:srgbClr val="FFFFFF"/>
                  </a:highlight>
                </a:rPr>
                <a:t>=</a:t>
              </a:r>
              <a:r>
                <a:rPr lang="en-US">
                  <a:solidFill>
                    <a:srgbClr val="993300"/>
                  </a:solidFill>
                  <a:highlight>
                    <a:srgbClr val="FFFFFF"/>
                  </a:highlight>
                </a:rPr>
                <a:t>"xs:dateTime"</a:t>
              </a:r>
              <a:r>
                <a:rPr lang="en-US">
                  <a:solidFill>
                    <a:srgbClr val="F5844C"/>
                  </a:solidFill>
                  <a:highlight>
                    <a:srgbClr val="FFFFFF"/>
                  </a:highlight>
                </a:rPr>
                <a:t> </a:t>
              </a:r>
              <a:br>
                <a:rPr lang="en-US">
                  <a:solidFill>
                    <a:srgbClr val="000000"/>
                  </a:solidFill>
                  <a:highlight>
                    <a:srgbClr val="FFFFFF"/>
                  </a:highlight>
                </a:rPr>
              </a:br>
              <a:r>
                <a:rPr lang="en-US">
                  <a:solidFill>
                    <a:srgbClr val="F5844C"/>
                  </a:solidFill>
                  <a:highlight>
                    <a:srgbClr val="FFFFFF"/>
                  </a:highlight>
                </a:rPr>
                <a:t>                dfdl:calendarPatternKind</a:t>
              </a:r>
              <a:r>
                <a:rPr lang="en-US">
                  <a:solidFill>
                    <a:srgbClr val="FF8040"/>
                  </a:solidFill>
                  <a:highlight>
                    <a:srgbClr val="FFFFFF"/>
                  </a:highlight>
                </a:rPr>
                <a:t>=</a:t>
              </a:r>
              <a:r>
                <a:rPr lang="en-US">
                  <a:solidFill>
                    <a:srgbClr val="993300"/>
                  </a:solidFill>
                  <a:highlight>
                    <a:srgbClr val="FFFFFF"/>
                  </a:highlight>
                </a:rPr>
                <a:t>"explicit"</a:t>
              </a:r>
              <a:r>
                <a:rPr lang="en-US">
                  <a:solidFill>
                    <a:srgbClr val="F5844C"/>
                  </a:solidFill>
                  <a:highlight>
                    <a:srgbClr val="FFFFFF"/>
                  </a:highlight>
                </a:rPr>
                <a:t> </a:t>
              </a:r>
              <a:br>
                <a:rPr lang="en-US">
                  <a:solidFill>
                    <a:srgbClr val="000000"/>
                  </a:solidFill>
                  <a:highlight>
                    <a:srgbClr val="FFFFFF"/>
                  </a:highlight>
                </a:rPr>
              </a:br>
              <a:r>
                <a:rPr lang="en-US">
                  <a:solidFill>
                    <a:srgbClr val="F5844C"/>
                  </a:solidFill>
                  <a:highlight>
                    <a:srgbClr val="FFFFFF"/>
                  </a:highlight>
                </a:rPr>
                <a:t>                dfdl:calendarCheckPolicy</a:t>
              </a:r>
              <a:r>
                <a:rPr lang="en-US">
                  <a:solidFill>
                    <a:srgbClr val="FF8040"/>
                  </a:solidFill>
                  <a:highlight>
                    <a:srgbClr val="FFFFFF"/>
                  </a:highlight>
                </a:rPr>
                <a:t>=</a:t>
              </a:r>
              <a:r>
                <a:rPr lang="en-US">
                  <a:solidFill>
                    <a:srgbClr val="993300"/>
                  </a:solidFill>
                  <a:highlight>
                    <a:srgbClr val="FFFFFF"/>
                  </a:highlight>
                </a:rPr>
                <a:t>"strict"</a:t>
              </a:r>
              <a:r>
                <a:rPr lang="en-US">
                  <a:solidFill>
                    <a:srgbClr val="F5844C"/>
                  </a:solidFill>
                  <a:highlight>
                    <a:srgbClr val="FFFFFF"/>
                  </a:highlight>
                </a:rPr>
                <a:t> </a:t>
              </a:r>
              <a:br>
                <a:rPr lang="en-US">
                  <a:solidFill>
                    <a:srgbClr val="000000"/>
                  </a:solidFill>
                  <a:highlight>
                    <a:srgbClr val="FFFFFF"/>
                  </a:highlight>
                </a:rPr>
              </a:br>
              <a:r>
                <a:rPr lang="en-US">
                  <a:solidFill>
                    <a:srgbClr val="F5844C"/>
                  </a:solidFill>
                  <a:highlight>
                    <a:srgbClr val="FFFFFF"/>
                  </a:highlight>
                </a:rPr>
                <a:t>                </a:t>
              </a:r>
              <a:r>
                <a:rPr lang="en-US">
                  <a:solidFill>
                    <a:srgbClr val="F5844C"/>
                  </a:solidFill>
                </a:rPr>
                <a:t>dfdl:calendarPattern</a:t>
              </a:r>
              <a:r>
                <a:rPr lang="en-US">
                  <a:solidFill>
                    <a:srgbClr val="FF8040"/>
                  </a:solidFill>
                </a:rPr>
                <a:t>=</a:t>
              </a:r>
              <a:r>
                <a:rPr lang="en-US">
                  <a:solidFill>
                    <a:srgbClr val="993300"/>
                  </a:solidFill>
                </a:rPr>
                <a:t>"MMMM dd',' yyyy 'at' hh:mm:ss"</a:t>
              </a:r>
              <a:br>
                <a:rPr lang="en-US">
                  <a:solidFill>
                    <a:srgbClr val="000000"/>
                  </a:solidFill>
                </a:rPr>
              </a:br>
              <a:r>
                <a:rPr lang="en-US">
                  <a:solidFill>
                    <a:srgbClr val="F5844C"/>
                  </a:solidFill>
                  <a:highlight>
                    <a:srgbClr val="FFFFFF"/>
                  </a:highlight>
                </a:rPr>
                <a:t>                </a:t>
              </a:r>
              <a:r>
                <a:rPr lang="en-US">
                  <a:solidFill>
                    <a:srgbClr val="F5844C"/>
                  </a:solidFill>
                  <a:highlight>
                    <a:srgbClr val="FFFF00"/>
                  </a:highlight>
                </a:rPr>
                <a:t>dfdl:calendarFirstDayOfWeek</a:t>
              </a:r>
              <a:r>
                <a:rPr lang="en-US">
                  <a:solidFill>
                    <a:srgbClr val="FF8040"/>
                  </a:solidFill>
                  <a:highlight>
                    <a:srgbClr val="FFFF00"/>
                  </a:highlight>
                </a:rPr>
                <a:t>=</a:t>
              </a:r>
              <a:r>
                <a:rPr lang="en-US">
                  <a:solidFill>
                    <a:srgbClr val="993300"/>
                  </a:solidFill>
                  <a:highlight>
                    <a:srgbClr val="FFFF00"/>
                  </a:highlight>
                </a:rPr>
                <a:t>"Monday"</a:t>
              </a:r>
              <a:br>
                <a:rPr lang="en-US">
                  <a:solidFill>
                    <a:srgbClr val="000000"/>
                  </a:solidFill>
                  <a:highlight>
                    <a:srgbClr val="FFFF00"/>
                  </a:highlight>
                </a:rPr>
              </a:br>
              <a:r>
                <a:rPr lang="en-US">
                  <a:solidFill>
                    <a:srgbClr val="F5844C"/>
                  </a:solidFill>
                  <a:highlight>
                    <a:srgbClr val="FFFFFF"/>
                  </a:highlight>
                </a:rPr>
                <a:t>                </a:t>
              </a:r>
              <a:r>
                <a:rPr lang="en-US">
                  <a:solidFill>
                    <a:srgbClr val="F5844C"/>
                  </a:solidFill>
                  <a:highlight>
                    <a:srgbClr val="FFFF00"/>
                  </a:highlight>
                </a:rPr>
                <a:t>dfdl:calendarDaysInFirstWeek</a:t>
              </a:r>
              <a:r>
                <a:rPr lang="en-US">
                  <a:solidFill>
                    <a:srgbClr val="FF8040"/>
                  </a:solidFill>
                  <a:highlight>
                    <a:srgbClr val="FFFF00"/>
                  </a:highlight>
                </a:rPr>
                <a:t>=</a:t>
              </a:r>
              <a:r>
                <a:rPr lang="en-US">
                  <a:solidFill>
                    <a:srgbClr val="993300"/>
                  </a:solidFill>
                  <a:highlight>
                    <a:srgbClr val="FFFF00"/>
                  </a:highlight>
                </a:rPr>
                <a:t>"7"</a:t>
              </a:r>
              <a:br>
                <a:rPr lang="en-US">
                  <a:solidFill>
                    <a:srgbClr val="000000"/>
                  </a:solidFill>
                  <a:highlight>
                    <a:srgbClr val="FFFF00"/>
                  </a:highlight>
                </a:rPr>
              </a:br>
              <a:r>
                <a:rPr lang="en-US">
                  <a:solidFill>
                    <a:srgbClr val="F5844C"/>
                  </a:solidFill>
                  <a:highlight>
                    <a:srgbClr val="FFFFFF"/>
                  </a:highlight>
                </a:rPr>
                <a:t>                dfdl:calendarTimeZone</a:t>
              </a:r>
              <a:r>
                <a:rPr lang="en-US">
                  <a:solidFill>
                    <a:srgbClr val="FF8040"/>
                  </a:solidFill>
                  <a:highlight>
                    <a:srgbClr val="FFFFFF"/>
                  </a:highlight>
                </a:rPr>
                <a:t>=</a:t>
              </a:r>
              <a:r>
                <a:rPr lang="en-US">
                  <a:solidFill>
                    <a:srgbClr val="993300"/>
                  </a:solidFill>
                  <a:highlight>
                    <a:srgbClr val="FFFFFF"/>
                  </a:highlight>
                </a:rPr>
                <a:t>"UTC+6"</a:t>
              </a:r>
              <a:br>
                <a:rPr lang="en-US">
                  <a:solidFill>
                    <a:srgbClr val="000000"/>
                  </a:solidFill>
                  <a:highlight>
                    <a:srgbClr val="FFFFFF"/>
                  </a:highlight>
                </a:rPr>
              </a:br>
              <a:r>
                <a:rPr lang="en-US">
                  <a:solidFill>
                    <a:srgbClr val="F5844C"/>
                  </a:solidFill>
                  <a:highlight>
                    <a:srgbClr val="FFFFFF"/>
                  </a:highlight>
                </a:rPr>
                <a:t>                dfdl:calendarLanguage</a:t>
              </a:r>
              <a:r>
                <a:rPr lang="en-US">
                  <a:solidFill>
                    <a:srgbClr val="FF8040"/>
                  </a:solidFill>
                  <a:highlight>
                    <a:srgbClr val="FFFFFF"/>
                  </a:highlight>
                </a:rPr>
                <a:t>=</a:t>
              </a:r>
              <a:r>
                <a:rPr lang="en-US">
                  <a:solidFill>
                    <a:srgbClr val="993300"/>
                  </a:solidFill>
                  <a:highlight>
                    <a:srgbClr val="FFFFFF"/>
                  </a:highlight>
                </a:rPr>
                <a:t>"en"</a:t>
              </a:r>
              <a:r>
                <a:rPr lang="en-US">
                  <a:solidFill>
                    <a:srgbClr val="000096"/>
                  </a:solidFill>
                  <a:highlight>
                    <a:srgbClr val="FFFFFF"/>
                  </a:highlight>
                </a:rPr>
                <a:t>/&gt;</a:t>
              </a:r>
              <a:br>
                <a:rPr lang="en-US">
                  <a:solidFill>
                    <a:srgbClr val="000000"/>
                  </a:solidFill>
                  <a:highlight>
                    <a:srgbClr val="FFFFFF"/>
                  </a:highlight>
                </a:rPr>
              </a:br>
              <a:r>
                <a:rPr lang="en-US">
                  <a:solidFill>
                    <a:srgbClr val="000000"/>
                  </a:solidFill>
                  <a:highlight>
                    <a:srgbClr val="FFFFFF"/>
                  </a:highlight>
                </a:rPr>
                <a:t>            …</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&lt;/xs:sequence&gt;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&lt;/xs:complexType&gt;</a:t>
              </a:r>
              <a:br>
                <a:rPr lang="en-US">
                  <a:solidFill>
                    <a:srgbClr val="000000"/>
                  </a:solidFill>
                  <a:highlight>
                    <a:srgbClr val="FFFFFF"/>
                  </a:highlight>
                </a:rPr>
              </a:br>
              <a:r>
                <a:rPr lang="en-US">
                  <a:solidFill>
                    <a:srgbClr val="003296"/>
                  </a:solidFill>
                  <a:highlight>
                    <a:srgbClr val="FFFFFF"/>
                  </a:highlight>
                </a:rPr>
                <a:t>&lt;/xs:element&gt;</a:t>
              </a:r>
            </a:p>
          </p:txBody>
        </p:sp>
        <p:sp>
          <p:nvSpPr>
            <p:cNvPr id="4" name="Speech Bubble: Rectangle 3">
              <a:extLst>
                <a:ext uri="{FF2B5EF4-FFF2-40B4-BE49-F238E27FC236}">
                  <a16:creationId xmlns:a16="http://schemas.microsoft.com/office/drawing/2014/main" id="{74A49543-D034-4782-8502-976D68CFE872}"/>
                </a:ext>
              </a:extLst>
            </p:cNvPr>
            <p:cNvSpPr/>
            <p:nvPr/>
          </p:nvSpPr>
          <p:spPr>
            <a:xfrm>
              <a:off x="8811491" y="1501373"/>
              <a:ext cx="2244436" cy="1650076"/>
            </a:xfrm>
            <a:prstGeom prst="wedgeRectCallout">
              <a:avLst>
                <a:gd name="adj1" fmla="val -172685"/>
                <a:gd name="adj2" fmla="val 63508"/>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a:t>Huh? What are these?</a:t>
              </a:r>
            </a:p>
          </p:txBody>
        </p:sp>
      </p:grpSp>
    </p:spTree>
    <p:extLst>
      <p:ext uri="{BB962C8B-B14F-4D97-AF65-F5344CB8AC3E}">
        <p14:creationId xmlns:p14="http://schemas.microsoft.com/office/powerpoint/2010/main" val="3595708126"/>
      </p:ext>
    </p:extLst>
  </p:cSld>
  <p:clrMapOvr>
    <a:masterClrMapping/>
  </p:clrMapOvr>
</p:sld>
</file>

<file path=ppt/slides/slide1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A72863E7-5112-4B82-B538-D397BD518B0D}"/>
              </a:ext>
            </a:extLst>
          </p:cNvPr>
          <p:cNvSpPr>
            <a:spLocks noGrp="1"/>
          </p:cNvSpPr>
          <p:nvPr>
            <p:ph type="title"/>
          </p:nvPr>
        </p:nvSpPr>
        <p:spPr/>
        <p:txBody>
          <a:bodyPr/>
          <a:lstStyle/>
          <a:p>
            <a:r>
              <a:rPr lang="en-US"/>
              <a:t>Specifying a date by the # of weeks into the year</a:t>
            </a:r>
          </a:p>
        </p:txBody>
      </p:sp>
      <p:sp>
        <p:nvSpPr>
          <p:cNvPr id="4" name="Content Placeholder 3">
            <a:extLst>
              <a:ext uri="{FF2B5EF4-FFF2-40B4-BE49-F238E27FC236}">
                <a16:creationId xmlns:a16="http://schemas.microsoft.com/office/drawing/2014/main" id="{D895499A-F40A-45B5-8671-713BD23B4925}"/>
              </a:ext>
            </a:extLst>
          </p:cNvPr>
          <p:cNvSpPr>
            <a:spLocks noGrp="1"/>
          </p:cNvSpPr>
          <p:nvPr>
            <p:ph idx="1"/>
          </p:nvPr>
        </p:nvSpPr>
        <p:spPr/>
        <p:txBody>
          <a:bodyPr/>
          <a:lstStyle/>
          <a:p>
            <a:pPr>
              <a:lnSpc>
                <a:spcPts val="3000"/>
              </a:lnSpc>
              <a:spcAft>
                <a:spcPts val="1200"/>
              </a:spcAft>
            </a:pPr>
            <a:r>
              <a:rPr lang="en-US"/>
              <a:t>Today’s date is: July 1, 2019</a:t>
            </a:r>
          </a:p>
          <a:p>
            <a:pPr>
              <a:lnSpc>
                <a:spcPts val="3000"/>
              </a:lnSpc>
              <a:spcAft>
                <a:spcPts val="1200"/>
              </a:spcAft>
            </a:pPr>
            <a:r>
              <a:rPr lang="en-US"/>
              <a:t>That uses the month-day-year convention. By the way, today is Monday.</a:t>
            </a:r>
          </a:p>
          <a:p>
            <a:pPr>
              <a:lnSpc>
                <a:spcPts val="3000"/>
              </a:lnSpc>
              <a:spcAft>
                <a:spcPts val="1200"/>
              </a:spcAft>
            </a:pPr>
            <a:r>
              <a:rPr lang="en-US"/>
              <a:t>That’s not the only way to specify today’s date. Alternatively, I could specify the number of weeks into the year (27) and the number of days into the week (1). I can express it this way: 2019-27-01 (the year is 2019, 27 weeks into the year, and 01 days into the week).</a:t>
            </a:r>
          </a:p>
        </p:txBody>
      </p:sp>
      <p:sp>
        <p:nvSpPr>
          <p:cNvPr id="2" name="Footer Placeholder 1">
            <a:extLst>
              <a:ext uri="{FF2B5EF4-FFF2-40B4-BE49-F238E27FC236}">
                <a16:creationId xmlns:a16="http://schemas.microsoft.com/office/drawing/2014/main" id="{92FF9E56-F48D-4D4F-84FE-C2D07C9DA127}"/>
              </a:ext>
            </a:extLst>
          </p:cNvPr>
          <p:cNvSpPr>
            <a:spLocks noGrp="1"/>
          </p:cNvSpPr>
          <p:nvPr>
            <p:ph type="ftr" sz="quarter" idx="11"/>
          </p:nvPr>
        </p:nvSpPr>
        <p:spPr/>
        <p:txBody>
          <a:bodyPr/>
          <a:lstStyle/>
          <a:p>
            <a:r>
              <a:rPr lang="en-US" altLang="en-US">
                <a:solidFill>
                  <a:schemeClr val="tx1">
                    <a:lumMod val="50000"/>
                    <a:lumOff val="50000"/>
                  </a:schemeClr>
                </a:solidFill>
                <a:latin typeface="Arial" pitchFamily="34" charset="0"/>
                <a:cs typeface="Arial" pitchFamily="34" charset="0"/>
              </a:rPr>
              <a:t>© 2019 The MITRE Corporation. All rights reserved.</a:t>
            </a:r>
            <a:endParaRPr lang="en-US">
              <a:solidFill>
                <a:schemeClr val="tx1">
                  <a:lumMod val="50000"/>
                  <a:lumOff val="50000"/>
                </a:schemeClr>
              </a:solidFill>
              <a:latin typeface="Arial" pitchFamily="34" charset="0"/>
              <a:cs typeface="Arial" pitchFamily="34" charset="0"/>
            </a:endParaRPr>
          </a:p>
        </p:txBody>
      </p:sp>
    </p:spTree>
    <p:extLst>
      <p:ext uri="{BB962C8B-B14F-4D97-AF65-F5344CB8AC3E}">
        <p14:creationId xmlns:p14="http://schemas.microsoft.com/office/powerpoint/2010/main" val="3468221840"/>
      </p:ext>
    </p:extLst>
  </p:cSld>
  <p:clrMapOvr>
    <a:masterClrMapping/>
  </p:clrMapOvr>
</p:sld>
</file>

<file path=ppt/slides/slide1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644A4158-A792-4D8A-AE6D-0D75B3B39C74}"/>
              </a:ext>
            </a:extLst>
          </p:cNvPr>
          <p:cNvSpPr>
            <a:spLocks noGrp="1"/>
          </p:cNvSpPr>
          <p:nvPr>
            <p:ph type="ftr" sz="quarter" idx="11"/>
          </p:nvPr>
        </p:nvSpPr>
        <p:spPr/>
        <p:txBody>
          <a:bodyPr/>
          <a:lstStyle/>
          <a:p>
            <a:r>
              <a:rPr lang="en-US" altLang="en-US">
                <a:solidFill>
                  <a:schemeClr val="tx1">
                    <a:lumMod val="50000"/>
                    <a:lumOff val="50000"/>
                  </a:schemeClr>
                </a:solidFill>
                <a:latin typeface="Arial" pitchFamily="34" charset="0"/>
                <a:cs typeface="Arial" pitchFamily="34" charset="0"/>
              </a:rPr>
              <a:t>© 2019 The MITRE Corporation. All rights reserved.</a:t>
            </a:r>
            <a:endParaRPr lang="en-US">
              <a:solidFill>
                <a:schemeClr val="tx1">
                  <a:lumMod val="50000"/>
                  <a:lumOff val="50000"/>
                </a:schemeClr>
              </a:solidFill>
              <a:latin typeface="Arial" pitchFamily="34" charset="0"/>
              <a:cs typeface="Arial" pitchFamily="34" charset="0"/>
            </a:endParaRPr>
          </a:p>
        </p:txBody>
      </p:sp>
      <p:pic>
        <p:nvPicPr>
          <p:cNvPr id="5" name="Picture 4">
            <a:extLst>
              <a:ext uri="{FF2B5EF4-FFF2-40B4-BE49-F238E27FC236}">
                <a16:creationId xmlns:a16="http://schemas.microsoft.com/office/drawing/2014/main" id="{1CC831F8-B71C-4578-BF36-F1A92232C571}"/>
              </a:ext>
            </a:extLst>
          </p:cNvPr>
          <p:cNvPicPr>
            <a:picLocks noChangeAspect="1"/>
          </p:cNvPicPr>
          <p:nvPr/>
        </p:nvPicPr>
        <p:blipFill rotWithShape="1">
          <a:blip r:embed="rId2"/>
          <a:srcRect l="26454" t="30170" r="27727" b="2248"/>
          <a:stretch/>
        </p:blipFill>
        <p:spPr>
          <a:xfrm>
            <a:off x="2992581" y="282634"/>
            <a:ext cx="5586153" cy="4377273"/>
          </a:xfrm>
          <a:prstGeom prst="rect">
            <a:avLst/>
          </a:prstGeom>
        </p:spPr>
      </p:pic>
      <p:pic>
        <p:nvPicPr>
          <p:cNvPr id="6" name="Picture 5">
            <a:extLst>
              <a:ext uri="{FF2B5EF4-FFF2-40B4-BE49-F238E27FC236}">
                <a16:creationId xmlns:a16="http://schemas.microsoft.com/office/drawing/2014/main" id="{16EACAEF-2AD4-42A6-9682-B719705E4AF1}"/>
              </a:ext>
            </a:extLst>
          </p:cNvPr>
          <p:cNvPicPr>
            <a:picLocks noChangeAspect="1"/>
          </p:cNvPicPr>
          <p:nvPr/>
        </p:nvPicPr>
        <p:blipFill rotWithShape="1">
          <a:blip r:embed="rId3"/>
          <a:srcRect l="26592" t="38128" r="57454" b="35690"/>
          <a:stretch/>
        </p:blipFill>
        <p:spPr>
          <a:xfrm>
            <a:off x="2992581" y="4626657"/>
            <a:ext cx="1945178" cy="1695797"/>
          </a:xfrm>
          <a:prstGeom prst="rect">
            <a:avLst/>
          </a:prstGeom>
        </p:spPr>
      </p:pic>
      <p:sp>
        <p:nvSpPr>
          <p:cNvPr id="7" name="Speech Bubble: Rectangle 6">
            <a:extLst>
              <a:ext uri="{FF2B5EF4-FFF2-40B4-BE49-F238E27FC236}">
                <a16:creationId xmlns:a16="http://schemas.microsoft.com/office/drawing/2014/main" id="{5E940589-0FA7-45F4-99F3-71CD0D1CA68D}"/>
              </a:ext>
            </a:extLst>
          </p:cNvPr>
          <p:cNvSpPr/>
          <p:nvPr/>
        </p:nvSpPr>
        <p:spPr>
          <a:xfrm>
            <a:off x="7348451" y="4871258"/>
            <a:ext cx="3374967" cy="1280160"/>
          </a:xfrm>
          <a:prstGeom prst="wedgeRectCallout">
            <a:avLst>
              <a:gd name="adj1" fmla="val -162212"/>
              <a:gd name="adj2" fmla="val -2711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We are in the 27’th week of 2019, where the first week has 6 days and a week starts on Monday</a:t>
            </a:r>
          </a:p>
        </p:txBody>
      </p:sp>
    </p:spTree>
    <p:extLst>
      <p:ext uri="{BB962C8B-B14F-4D97-AF65-F5344CB8AC3E}">
        <p14:creationId xmlns:p14="http://schemas.microsoft.com/office/powerpoint/2010/main" val="3786471672"/>
      </p:ext>
    </p:extLst>
  </p:cSld>
  <p:clrMapOvr>
    <a:masterClrMapping/>
  </p:clrMapOvr>
</p:sld>
</file>

<file path=ppt/slides/slide1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AD22C8B3-FE55-4735-889B-AA5E8B757AEA}"/>
              </a:ext>
            </a:extLst>
          </p:cNvPr>
          <p:cNvSpPr>
            <a:spLocks noGrp="1"/>
          </p:cNvSpPr>
          <p:nvPr>
            <p:ph type="ftr" sz="quarter" idx="11"/>
          </p:nvPr>
        </p:nvSpPr>
        <p:spPr/>
        <p:txBody>
          <a:bodyPr/>
          <a:lstStyle/>
          <a:p>
            <a:r>
              <a:rPr lang="en-US" altLang="en-US">
                <a:solidFill>
                  <a:schemeClr val="tx1">
                    <a:lumMod val="50000"/>
                    <a:lumOff val="50000"/>
                  </a:schemeClr>
                </a:solidFill>
                <a:latin typeface="Arial" pitchFamily="34" charset="0"/>
                <a:cs typeface="Arial" pitchFamily="34" charset="0"/>
              </a:rPr>
              <a:t>© 2019 The MITRE Corporation. All rights reserved.</a:t>
            </a:r>
            <a:endParaRPr lang="en-US">
              <a:solidFill>
                <a:schemeClr val="tx1">
                  <a:lumMod val="50000"/>
                  <a:lumOff val="50000"/>
                </a:schemeClr>
              </a:solidFill>
              <a:latin typeface="Arial" pitchFamily="34" charset="0"/>
              <a:cs typeface="Arial" pitchFamily="34" charset="0"/>
            </a:endParaRPr>
          </a:p>
        </p:txBody>
      </p:sp>
      <p:sp>
        <p:nvSpPr>
          <p:cNvPr id="3" name="Rectangle 2">
            <a:extLst>
              <a:ext uri="{FF2B5EF4-FFF2-40B4-BE49-F238E27FC236}">
                <a16:creationId xmlns:a16="http://schemas.microsoft.com/office/drawing/2014/main" id="{6A758951-096B-4DEA-8CA1-933207A8B28F}"/>
              </a:ext>
            </a:extLst>
          </p:cNvPr>
          <p:cNvSpPr/>
          <p:nvPr/>
        </p:nvSpPr>
        <p:spPr>
          <a:xfrm>
            <a:off x="3048000" y="2274838"/>
            <a:ext cx="6096000" cy="2308324"/>
          </a:xfrm>
          <a:prstGeom prst="rect">
            <a:avLst/>
          </a:prstGeom>
        </p:spPr>
        <p:txBody>
          <a:bodyPr>
            <a:spAutoFit/>
          </a:bodyPr>
          <a:lstStyle/>
          <a:p>
            <a:r>
              <a:rPr lang="en-US">
                <a:solidFill>
                  <a:srgbClr val="003296"/>
                </a:solidFill>
                <a:highlight>
                  <a:srgbClr val="FFFFFF"/>
                </a:highlight>
              </a:rPr>
              <a:t>&lt;xs:element</a:t>
            </a:r>
            <a:r>
              <a:rPr lang="en-US">
                <a:solidFill>
                  <a:srgbClr val="F5844C"/>
                </a:solidFill>
                <a:highlight>
                  <a:srgbClr val="FFFFFF"/>
                </a:highlight>
              </a:rPr>
              <a:t> name</a:t>
            </a:r>
            <a:r>
              <a:rPr lang="en-US">
                <a:solidFill>
                  <a:srgbClr val="FF8040"/>
                </a:solidFill>
                <a:highlight>
                  <a:srgbClr val="FFFFFF"/>
                </a:highlight>
              </a:rPr>
              <a:t>=</a:t>
            </a:r>
            <a:r>
              <a:rPr lang="en-US">
                <a:solidFill>
                  <a:srgbClr val="993300"/>
                </a:solidFill>
                <a:highlight>
                  <a:srgbClr val="FFFFFF"/>
                </a:highlight>
              </a:rPr>
              <a:t>"test1"</a:t>
            </a:r>
            <a:r>
              <a:rPr lang="en-US">
                <a:solidFill>
                  <a:srgbClr val="F5844C"/>
                </a:solidFill>
                <a:highlight>
                  <a:srgbClr val="FFFFFF"/>
                </a:highlight>
              </a:rPr>
              <a:t> type</a:t>
            </a:r>
            <a:r>
              <a:rPr lang="en-US">
                <a:solidFill>
                  <a:srgbClr val="FF8040"/>
                </a:solidFill>
                <a:highlight>
                  <a:srgbClr val="FFFFFF"/>
                </a:highlight>
              </a:rPr>
              <a:t>=</a:t>
            </a:r>
            <a:r>
              <a:rPr lang="en-US">
                <a:solidFill>
                  <a:srgbClr val="993300"/>
                </a:solidFill>
                <a:highlight>
                  <a:srgbClr val="FFFFFF"/>
                </a:highlight>
              </a:rPr>
              <a:t>"xs:date"</a:t>
            </a:r>
            <a:r>
              <a:rPr lang="en-US">
                <a:solidFill>
                  <a:srgbClr val="F5844C"/>
                </a:solidFill>
                <a:highlight>
                  <a:srgbClr val="FFFFFF"/>
                </a:highlight>
              </a:rPr>
              <a:t> </a:t>
            </a:r>
            <a:br>
              <a:rPr lang="en-US">
                <a:solidFill>
                  <a:srgbClr val="000000"/>
                </a:solidFill>
                <a:highlight>
                  <a:srgbClr val="FFFFFF"/>
                </a:highlight>
              </a:rPr>
            </a:br>
            <a:r>
              <a:rPr lang="en-US">
                <a:solidFill>
                  <a:srgbClr val="F5844C"/>
                </a:solidFill>
                <a:highlight>
                  <a:srgbClr val="FFFFFF"/>
                </a:highlight>
              </a:rPr>
              <a:t>    dfdl:calendarPatternKind</a:t>
            </a:r>
            <a:r>
              <a:rPr lang="en-US">
                <a:solidFill>
                  <a:srgbClr val="FF8040"/>
                </a:solidFill>
                <a:highlight>
                  <a:srgbClr val="FFFFFF"/>
                </a:highlight>
              </a:rPr>
              <a:t>=</a:t>
            </a:r>
            <a:r>
              <a:rPr lang="en-US">
                <a:solidFill>
                  <a:srgbClr val="993300"/>
                </a:solidFill>
                <a:highlight>
                  <a:srgbClr val="FFFFFF"/>
                </a:highlight>
              </a:rPr>
              <a:t>"explicit"</a:t>
            </a:r>
            <a:r>
              <a:rPr lang="en-US">
                <a:solidFill>
                  <a:srgbClr val="F5844C"/>
                </a:solidFill>
                <a:highlight>
                  <a:srgbClr val="FFFFFF"/>
                </a:highlight>
              </a:rPr>
              <a:t> </a:t>
            </a:r>
            <a:br>
              <a:rPr lang="en-US">
                <a:solidFill>
                  <a:srgbClr val="000000"/>
                </a:solidFill>
                <a:highlight>
                  <a:srgbClr val="FFFFFF"/>
                </a:highlight>
              </a:rPr>
            </a:br>
            <a:r>
              <a:rPr lang="en-US">
                <a:solidFill>
                  <a:srgbClr val="F5844C"/>
                </a:solidFill>
                <a:highlight>
                  <a:srgbClr val="FFFFFF"/>
                </a:highlight>
              </a:rPr>
              <a:t>    dfdl:calendarCheckPolicy</a:t>
            </a:r>
            <a:r>
              <a:rPr lang="en-US">
                <a:solidFill>
                  <a:srgbClr val="FF8040"/>
                </a:solidFill>
                <a:highlight>
                  <a:srgbClr val="FFFFFF"/>
                </a:highlight>
              </a:rPr>
              <a:t>=</a:t>
            </a:r>
            <a:r>
              <a:rPr lang="en-US">
                <a:solidFill>
                  <a:srgbClr val="993300"/>
                </a:solidFill>
                <a:highlight>
                  <a:srgbClr val="FFFFFF"/>
                </a:highlight>
              </a:rPr>
              <a:t>"strict"</a:t>
            </a:r>
            <a:r>
              <a:rPr lang="en-US">
                <a:solidFill>
                  <a:srgbClr val="F5844C"/>
                </a:solidFill>
                <a:highlight>
                  <a:srgbClr val="FFFFFF"/>
                </a:highlight>
              </a:rPr>
              <a:t> </a:t>
            </a:r>
            <a:br>
              <a:rPr lang="en-US">
                <a:solidFill>
                  <a:srgbClr val="000000"/>
                </a:solidFill>
                <a:highlight>
                  <a:srgbClr val="FFFFFF"/>
                </a:highlight>
              </a:rPr>
            </a:br>
            <a:r>
              <a:rPr lang="en-US">
                <a:solidFill>
                  <a:srgbClr val="F5844C"/>
                </a:solidFill>
                <a:highlight>
                  <a:srgbClr val="FFFFFF"/>
                </a:highlight>
              </a:rPr>
              <a:t>    dfdl:calendarPattern</a:t>
            </a:r>
            <a:r>
              <a:rPr lang="en-US">
                <a:solidFill>
                  <a:srgbClr val="FF8040"/>
                </a:solidFill>
                <a:highlight>
                  <a:srgbClr val="FFFFFF"/>
                </a:highlight>
              </a:rPr>
              <a:t>=</a:t>
            </a:r>
            <a:r>
              <a:rPr lang="en-US">
                <a:solidFill>
                  <a:srgbClr val="993300"/>
                </a:solidFill>
                <a:highlight>
                  <a:srgbClr val="FFFFFF"/>
                </a:highlight>
              </a:rPr>
              <a:t>"YYYY-ww-ee"</a:t>
            </a:r>
            <a:br>
              <a:rPr lang="en-US">
                <a:solidFill>
                  <a:srgbClr val="000000"/>
                </a:solidFill>
                <a:highlight>
                  <a:srgbClr val="FFFFFF"/>
                </a:highlight>
              </a:rPr>
            </a:br>
            <a:r>
              <a:rPr lang="en-US">
                <a:solidFill>
                  <a:srgbClr val="F5844C"/>
                </a:solidFill>
                <a:highlight>
                  <a:srgbClr val="FFFFFF"/>
                </a:highlight>
              </a:rPr>
              <a:t>    dfdl:calendarFirstDayOfWeek</a:t>
            </a:r>
            <a:r>
              <a:rPr lang="en-US">
                <a:solidFill>
                  <a:srgbClr val="FF8040"/>
                </a:solidFill>
                <a:highlight>
                  <a:srgbClr val="FFFFFF"/>
                </a:highlight>
              </a:rPr>
              <a:t>=</a:t>
            </a:r>
            <a:r>
              <a:rPr lang="en-US">
                <a:solidFill>
                  <a:srgbClr val="993300"/>
                </a:solidFill>
                <a:highlight>
                  <a:srgbClr val="FFFFFF"/>
                </a:highlight>
              </a:rPr>
              <a:t>"Monday"</a:t>
            </a:r>
            <a:br>
              <a:rPr lang="en-US">
                <a:solidFill>
                  <a:srgbClr val="000000"/>
                </a:solidFill>
                <a:highlight>
                  <a:srgbClr val="FFFFFF"/>
                </a:highlight>
              </a:rPr>
            </a:br>
            <a:r>
              <a:rPr lang="en-US">
                <a:solidFill>
                  <a:srgbClr val="F5844C"/>
                </a:solidFill>
                <a:highlight>
                  <a:srgbClr val="FFFFFF"/>
                </a:highlight>
              </a:rPr>
              <a:t>    dfdl:calendarDaysInFirstWeek</a:t>
            </a:r>
            <a:r>
              <a:rPr lang="en-US">
                <a:solidFill>
                  <a:srgbClr val="FF8040"/>
                </a:solidFill>
                <a:highlight>
                  <a:srgbClr val="FFFFFF"/>
                </a:highlight>
              </a:rPr>
              <a:t>=</a:t>
            </a:r>
            <a:r>
              <a:rPr lang="en-US">
                <a:solidFill>
                  <a:srgbClr val="993300"/>
                </a:solidFill>
                <a:highlight>
                  <a:srgbClr val="FFFFFF"/>
                </a:highlight>
              </a:rPr>
              <a:t>"6"</a:t>
            </a:r>
            <a:br>
              <a:rPr lang="en-US">
                <a:solidFill>
                  <a:srgbClr val="000000"/>
                </a:solidFill>
                <a:highlight>
                  <a:srgbClr val="FFFFFF"/>
                </a:highlight>
              </a:rPr>
            </a:br>
            <a:r>
              <a:rPr lang="en-US">
                <a:solidFill>
                  <a:srgbClr val="F5844C"/>
                </a:solidFill>
                <a:highlight>
                  <a:srgbClr val="FFFFFF"/>
                </a:highlight>
              </a:rPr>
              <a:t>    dfdl:calendarTimeZone</a:t>
            </a:r>
            <a:r>
              <a:rPr lang="en-US">
                <a:solidFill>
                  <a:srgbClr val="FF8040"/>
                </a:solidFill>
                <a:highlight>
                  <a:srgbClr val="FFFFFF"/>
                </a:highlight>
              </a:rPr>
              <a:t>=</a:t>
            </a:r>
            <a:r>
              <a:rPr lang="en-US">
                <a:solidFill>
                  <a:srgbClr val="993300"/>
                </a:solidFill>
                <a:highlight>
                  <a:srgbClr val="FFFFFF"/>
                </a:highlight>
              </a:rPr>
              <a:t>"UTC+6"</a:t>
            </a:r>
            <a:br>
              <a:rPr lang="en-US">
                <a:solidFill>
                  <a:srgbClr val="000000"/>
                </a:solidFill>
                <a:highlight>
                  <a:srgbClr val="FFFFFF"/>
                </a:highlight>
              </a:rPr>
            </a:br>
            <a:r>
              <a:rPr lang="en-US">
                <a:solidFill>
                  <a:srgbClr val="F5844C"/>
                </a:solidFill>
                <a:highlight>
                  <a:srgbClr val="FFFFFF"/>
                </a:highlight>
              </a:rPr>
              <a:t>    dfdl:calendarLanguage</a:t>
            </a:r>
            <a:r>
              <a:rPr lang="en-US">
                <a:solidFill>
                  <a:srgbClr val="FF8040"/>
                </a:solidFill>
                <a:highlight>
                  <a:srgbClr val="FFFFFF"/>
                </a:highlight>
              </a:rPr>
              <a:t>=</a:t>
            </a:r>
            <a:r>
              <a:rPr lang="en-US">
                <a:solidFill>
                  <a:srgbClr val="993300"/>
                </a:solidFill>
                <a:highlight>
                  <a:srgbClr val="FFFFFF"/>
                </a:highlight>
              </a:rPr>
              <a:t>"en"</a:t>
            </a:r>
            <a:r>
              <a:rPr lang="en-US">
                <a:solidFill>
                  <a:srgbClr val="000096"/>
                </a:solidFill>
                <a:highlight>
                  <a:srgbClr val="FFFFFF"/>
                </a:highlight>
              </a:rPr>
              <a:t>/&gt;</a:t>
            </a:r>
          </a:p>
        </p:txBody>
      </p:sp>
      <p:sp>
        <p:nvSpPr>
          <p:cNvPr id="4" name="Speech Bubble: Rectangle 3">
            <a:extLst>
              <a:ext uri="{FF2B5EF4-FFF2-40B4-BE49-F238E27FC236}">
                <a16:creationId xmlns:a16="http://schemas.microsoft.com/office/drawing/2014/main" id="{610A1E4B-38EA-4ADD-926D-2048692B7A3C}"/>
              </a:ext>
            </a:extLst>
          </p:cNvPr>
          <p:cNvSpPr/>
          <p:nvPr/>
        </p:nvSpPr>
        <p:spPr>
          <a:xfrm>
            <a:off x="8329353" y="698269"/>
            <a:ext cx="2094807" cy="1429789"/>
          </a:xfrm>
          <a:prstGeom prst="wedgeRectCallout">
            <a:avLst>
              <a:gd name="adj1" fmla="val -153373"/>
              <a:gd name="adj2" fmla="val 12296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Following the year and dash are two digits representing the number of weeks into the year</a:t>
            </a:r>
          </a:p>
        </p:txBody>
      </p:sp>
      <p:sp>
        <p:nvSpPr>
          <p:cNvPr id="5" name="TextBox 4">
            <a:extLst>
              <a:ext uri="{FF2B5EF4-FFF2-40B4-BE49-F238E27FC236}">
                <a16:creationId xmlns:a16="http://schemas.microsoft.com/office/drawing/2014/main" id="{D8F45432-51EB-4CD0-B9F6-A1BF670FE6C9}"/>
              </a:ext>
            </a:extLst>
          </p:cNvPr>
          <p:cNvSpPr txBox="1"/>
          <p:nvPr/>
        </p:nvSpPr>
        <p:spPr>
          <a:xfrm>
            <a:off x="4790902" y="5206310"/>
            <a:ext cx="3813288" cy="369332"/>
          </a:xfrm>
          <a:prstGeom prst="rect">
            <a:avLst/>
          </a:prstGeom>
          <a:noFill/>
        </p:spPr>
        <p:txBody>
          <a:bodyPr wrap="none" rtlCol="0">
            <a:spAutoFit/>
          </a:bodyPr>
          <a:lstStyle/>
          <a:p>
            <a:r>
              <a:rPr lang="en-US"/>
              <a:t>See examples/date-time/test2.dfdl.xsd</a:t>
            </a:r>
          </a:p>
        </p:txBody>
      </p:sp>
    </p:spTree>
    <p:extLst>
      <p:ext uri="{BB962C8B-B14F-4D97-AF65-F5344CB8AC3E}">
        <p14:creationId xmlns:p14="http://schemas.microsoft.com/office/powerpoint/2010/main" val="1215434900"/>
      </p:ext>
    </p:extLst>
  </p:cSld>
  <p:clrMapOvr>
    <a:masterClrMapping/>
  </p:clrMapOvr>
</p:sld>
</file>

<file path=ppt/slides/slide1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AD22C8B3-FE55-4735-889B-AA5E8B757AEA}"/>
              </a:ext>
            </a:extLst>
          </p:cNvPr>
          <p:cNvSpPr>
            <a:spLocks noGrp="1"/>
          </p:cNvSpPr>
          <p:nvPr>
            <p:ph type="ftr" sz="quarter" idx="11"/>
          </p:nvPr>
        </p:nvSpPr>
        <p:spPr/>
        <p:txBody>
          <a:bodyPr/>
          <a:lstStyle/>
          <a:p>
            <a:r>
              <a:rPr lang="en-US" altLang="en-US">
                <a:solidFill>
                  <a:schemeClr val="tx1">
                    <a:lumMod val="50000"/>
                    <a:lumOff val="50000"/>
                  </a:schemeClr>
                </a:solidFill>
                <a:latin typeface="Arial" pitchFamily="34" charset="0"/>
                <a:cs typeface="Arial" pitchFamily="34" charset="0"/>
              </a:rPr>
              <a:t>© 2019 The MITRE Corporation. All rights reserved.</a:t>
            </a:r>
            <a:endParaRPr lang="en-US">
              <a:solidFill>
                <a:schemeClr val="tx1">
                  <a:lumMod val="50000"/>
                  <a:lumOff val="50000"/>
                </a:schemeClr>
              </a:solidFill>
              <a:latin typeface="Arial" pitchFamily="34" charset="0"/>
              <a:cs typeface="Arial" pitchFamily="34" charset="0"/>
            </a:endParaRPr>
          </a:p>
        </p:txBody>
      </p:sp>
      <p:sp>
        <p:nvSpPr>
          <p:cNvPr id="3" name="Rectangle 2">
            <a:extLst>
              <a:ext uri="{FF2B5EF4-FFF2-40B4-BE49-F238E27FC236}">
                <a16:creationId xmlns:a16="http://schemas.microsoft.com/office/drawing/2014/main" id="{6A758951-096B-4DEA-8CA1-933207A8B28F}"/>
              </a:ext>
            </a:extLst>
          </p:cNvPr>
          <p:cNvSpPr/>
          <p:nvPr/>
        </p:nvSpPr>
        <p:spPr>
          <a:xfrm>
            <a:off x="3048000" y="2274838"/>
            <a:ext cx="6096000" cy="2308324"/>
          </a:xfrm>
          <a:prstGeom prst="rect">
            <a:avLst/>
          </a:prstGeom>
        </p:spPr>
        <p:txBody>
          <a:bodyPr>
            <a:spAutoFit/>
          </a:bodyPr>
          <a:lstStyle/>
          <a:p>
            <a:r>
              <a:rPr lang="en-US">
                <a:solidFill>
                  <a:srgbClr val="003296"/>
                </a:solidFill>
                <a:highlight>
                  <a:srgbClr val="FFFFFF"/>
                </a:highlight>
              </a:rPr>
              <a:t>&lt;xs:element</a:t>
            </a:r>
            <a:r>
              <a:rPr lang="en-US">
                <a:solidFill>
                  <a:srgbClr val="F5844C"/>
                </a:solidFill>
                <a:highlight>
                  <a:srgbClr val="FFFFFF"/>
                </a:highlight>
              </a:rPr>
              <a:t> name</a:t>
            </a:r>
            <a:r>
              <a:rPr lang="en-US">
                <a:solidFill>
                  <a:srgbClr val="FF8040"/>
                </a:solidFill>
                <a:highlight>
                  <a:srgbClr val="FFFFFF"/>
                </a:highlight>
              </a:rPr>
              <a:t>=</a:t>
            </a:r>
            <a:r>
              <a:rPr lang="en-US">
                <a:solidFill>
                  <a:srgbClr val="993300"/>
                </a:solidFill>
                <a:highlight>
                  <a:srgbClr val="FFFFFF"/>
                </a:highlight>
              </a:rPr>
              <a:t>"test1"</a:t>
            </a:r>
            <a:r>
              <a:rPr lang="en-US">
                <a:solidFill>
                  <a:srgbClr val="F5844C"/>
                </a:solidFill>
                <a:highlight>
                  <a:srgbClr val="FFFFFF"/>
                </a:highlight>
              </a:rPr>
              <a:t> type</a:t>
            </a:r>
            <a:r>
              <a:rPr lang="en-US">
                <a:solidFill>
                  <a:srgbClr val="FF8040"/>
                </a:solidFill>
                <a:highlight>
                  <a:srgbClr val="FFFFFF"/>
                </a:highlight>
              </a:rPr>
              <a:t>=</a:t>
            </a:r>
            <a:r>
              <a:rPr lang="en-US">
                <a:solidFill>
                  <a:srgbClr val="993300"/>
                </a:solidFill>
                <a:highlight>
                  <a:srgbClr val="FFFFFF"/>
                </a:highlight>
              </a:rPr>
              <a:t>"xs:date"</a:t>
            </a:r>
            <a:r>
              <a:rPr lang="en-US">
                <a:solidFill>
                  <a:srgbClr val="F5844C"/>
                </a:solidFill>
                <a:highlight>
                  <a:srgbClr val="FFFFFF"/>
                </a:highlight>
              </a:rPr>
              <a:t> </a:t>
            </a:r>
            <a:br>
              <a:rPr lang="en-US">
                <a:solidFill>
                  <a:srgbClr val="000000"/>
                </a:solidFill>
                <a:highlight>
                  <a:srgbClr val="FFFFFF"/>
                </a:highlight>
              </a:rPr>
            </a:br>
            <a:r>
              <a:rPr lang="en-US">
                <a:solidFill>
                  <a:srgbClr val="F5844C"/>
                </a:solidFill>
                <a:highlight>
                  <a:srgbClr val="FFFFFF"/>
                </a:highlight>
              </a:rPr>
              <a:t>    dfdl:calendarPatternKind</a:t>
            </a:r>
            <a:r>
              <a:rPr lang="en-US">
                <a:solidFill>
                  <a:srgbClr val="FF8040"/>
                </a:solidFill>
                <a:highlight>
                  <a:srgbClr val="FFFFFF"/>
                </a:highlight>
              </a:rPr>
              <a:t>=</a:t>
            </a:r>
            <a:r>
              <a:rPr lang="en-US">
                <a:solidFill>
                  <a:srgbClr val="993300"/>
                </a:solidFill>
                <a:highlight>
                  <a:srgbClr val="FFFFFF"/>
                </a:highlight>
              </a:rPr>
              <a:t>"explicit"</a:t>
            </a:r>
            <a:r>
              <a:rPr lang="en-US">
                <a:solidFill>
                  <a:srgbClr val="F5844C"/>
                </a:solidFill>
                <a:highlight>
                  <a:srgbClr val="FFFFFF"/>
                </a:highlight>
              </a:rPr>
              <a:t> </a:t>
            </a:r>
            <a:br>
              <a:rPr lang="en-US">
                <a:solidFill>
                  <a:srgbClr val="000000"/>
                </a:solidFill>
                <a:highlight>
                  <a:srgbClr val="FFFFFF"/>
                </a:highlight>
              </a:rPr>
            </a:br>
            <a:r>
              <a:rPr lang="en-US">
                <a:solidFill>
                  <a:srgbClr val="F5844C"/>
                </a:solidFill>
                <a:highlight>
                  <a:srgbClr val="FFFFFF"/>
                </a:highlight>
              </a:rPr>
              <a:t>    dfdl:calendarCheckPolicy</a:t>
            </a:r>
            <a:r>
              <a:rPr lang="en-US">
                <a:solidFill>
                  <a:srgbClr val="FF8040"/>
                </a:solidFill>
                <a:highlight>
                  <a:srgbClr val="FFFFFF"/>
                </a:highlight>
              </a:rPr>
              <a:t>=</a:t>
            </a:r>
            <a:r>
              <a:rPr lang="en-US">
                <a:solidFill>
                  <a:srgbClr val="993300"/>
                </a:solidFill>
                <a:highlight>
                  <a:srgbClr val="FFFFFF"/>
                </a:highlight>
              </a:rPr>
              <a:t>"strict"</a:t>
            </a:r>
            <a:r>
              <a:rPr lang="en-US">
                <a:solidFill>
                  <a:srgbClr val="F5844C"/>
                </a:solidFill>
                <a:highlight>
                  <a:srgbClr val="FFFFFF"/>
                </a:highlight>
              </a:rPr>
              <a:t> </a:t>
            </a:r>
            <a:br>
              <a:rPr lang="en-US">
                <a:solidFill>
                  <a:srgbClr val="000000"/>
                </a:solidFill>
                <a:highlight>
                  <a:srgbClr val="FFFFFF"/>
                </a:highlight>
              </a:rPr>
            </a:br>
            <a:r>
              <a:rPr lang="en-US">
                <a:solidFill>
                  <a:srgbClr val="F5844C"/>
                </a:solidFill>
                <a:highlight>
                  <a:srgbClr val="FFFFFF"/>
                </a:highlight>
              </a:rPr>
              <a:t>    dfdl:calendarPattern</a:t>
            </a:r>
            <a:r>
              <a:rPr lang="en-US">
                <a:solidFill>
                  <a:srgbClr val="FF8040"/>
                </a:solidFill>
                <a:highlight>
                  <a:srgbClr val="FFFFFF"/>
                </a:highlight>
              </a:rPr>
              <a:t>=</a:t>
            </a:r>
            <a:r>
              <a:rPr lang="en-US">
                <a:solidFill>
                  <a:srgbClr val="993300"/>
                </a:solidFill>
                <a:highlight>
                  <a:srgbClr val="FFFFFF"/>
                </a:highlight>
              </a:rPr>
              <a:t>"YYYY-ww-ee"</a:t>
            </a:r>
            <a:br>
              <a:rPr lang="en-US">
                <a:solidFill>
                  <a:srgbClr val="000000"/>
                </a:solidFill>
                <a:highlight>
                  <a:srgbClr val="FFFFFF"/>
                </a:highlight>
              </a:rPr>
            </a:br>
            <a:r>
              <a:rPr lang="en-US">
                <a:solidFill>
                  <a:srgbClr val="F5844C"/>
                </a:solidFill>
                <a:highlight>
                  <a:srgbClr val="FFFFFF"/>
                </a:highlight>
              </a:rPr>
              <a:t>    dfdl:calendarFirstDayOfWeek</a:t>
            </a:r>
            <a:r>
              <a:rPr lang="en-US">
                <a:solidFill>
                  <a:srgbClr val="FF8040"/>
                </a:solidFill>
                <a:highlight>
                  <a:srgbClr val="FFFFFF"/>
                </a:highlight>
              </a:rPr>
              <a:t>=</a:t>
            </a:r>
            <a:r>
              <a:rPr lang="en-US">
                <a:solidFill>
                  <a:srgbClr val="993300"/>
                </a:solidFill>
                <a:highlight>
                  <a:srgbClr val="FFFFFF"/>
                </a:highlight>
              </a:rPr>
              <a:t>"Monday"</a:t>
            </a:r>
            <a:br>
              <a:rPr lang="en-US">
                <a:solidFill>
                  <a:srgbClr val="000000"/>
                </a:solidFill>
                <a:highlight>
                  <a:srgbClr val="FFFFFF"/>
                </a:highlight>
              </a:rPr>
            </a:br>
            <a:r>
              <a:rPr lang="en-US">
                <a:solidFill>
                  <a:srgbClr val="F5844C"/>
                </a:solidFill>
                <a:highlight>
                  <a:srgbClr val="FFFFFF"/>
                </a:highlight>
              </a:rPr>
              <a:t>    dfdl:calendarDaysInFirstWeek</a:t>
            </a:r>
            <a:r>
              <a:rPr lang="en-US">
                <a:solidFill>
                  <a:srgbClr val="FF8040"/>
                </a:solidFill>
                <a:highlight>
                  <a:srgbClr val="FFFFFF"/>
                </a:highlight>
              </a:rPr>
              <a:t>=</a:t>
            </a:r>
            <a:r>
              <a:rPr lang="en-US">
                <a:solidFill>
                  <a:srgbClr val="993300"/>
                </a:solidFill>
                <a:highlight>
                  <a:srgbClr val="FFFFFF"/>
                </a:highlight>
              </a:rPr>
              <a:t>"6"</a:t>
            </a:r>
            <a:br>
              <a:rPr lang="en-US">
                <a:solidFill>
                  <a:srgbClr val="000000"/>
                </a:solidFill>
                <a:highlight>
                  <a:srgbClr val="FFFFFF"/>
                </a:highlight>
              </a:rPr>
            </a:br>
            <a:r>
              <a:rPr lang="en-US">
                <a:solidFill>
                  <a:srgbClr val="F5844C"/>
                </a:solidFill>
                <a:highlight>
                  <a:srgbClr val="FFFFFF"/>
                </a:highlight>
              </a:rPr>
              <a:t>    dfdl:calendarTimeZone</a:t>
            </a:r>
            <a:r>
              <a:rPr lang="en-US">
                <a:solidFill>
                  <a:srgbClr val="FF8040"/>
                </a:solidFill>
                <a:highlight>
                  <a:srgbClr val="FFFFFF"/>
                </a:highlight>
              </a:rPr>
              <a:t>=</a:t>
            </a:r>
            <a:r>
              <a:rPr lang="en-US">
                <a:solidFill>
                  <a:srgbClr val="993300"/>
                </a:solidFill>
                <a:highlight>
                  <a:srgbClr val="FFFFFF"/>
                </a:highlight>
              </a:rPr>
              <a:t>"UTC+6"</a:t>
            </a:r>
            <a:br>
              <a:rPr lang="en-US">
                <a:solidFill>
                  <a:srgbClr val="000000"/>
                </a:solidFill>
                <a:highlight>
                  <a:srgbClr val="FFFFFF"/>
                </a:highlight>
              </a:rPr>
            </a:br>
            <a:r>
              <a:rPr lang="en-US">
                <a:solidFill>
                  <a:srgbClr val="F5844C"/>
                </a:solidFill>
                <a:highlight>
                  <a:srgbClr val="FFFFFF"/>
                </a:highlight>
              </a:rPr>
              <a:t>    dfdl:calendarLanguage</a:t>
            </a:r>
            <a:r>
              <a:rPr lang="en-US">
                <a:solidFill>
                  <a:srgbClr val="FF8040"/>
                </a:solidFill>
                <a:highlight>
                  <a:srgbClr val="FFFFFF"/>
                </a:highlight>
              </a:rPr>
              <a:t>=</a:t>
            </a:r>
            <a:r>
              <a:rPr lang="en-US">
                <a:solidFill>
                  <a:srgbClr val="993300"/>
                </a:solidFill>
                <a:highlight>
                  <a:srgbClr val="FFFFFF"/>
                </a:highlight>
              </a:rPr>
              <a:t>"en"</a:t>
            </a:r>
            <a:r>
              <a:rPr lang="en-US">
                <a:solidFill>
                  <a:srgbClr val="000096"/>
                </a:solidFill>
                <a:highlight>
                  <a:srgbClr val="FFFFFF"/>
                </a:highlight>
              </a:rPr>
              <a:t>/&gt;</a:t>
            </a:r>
          </a:p>
        </p:txBody>
      </p:sp>
      <p:sp>
        <p:nvSpPr>
          <p:cNvPr id="4" name="Speech Bubble: Rectangle 3">
            <a:extLst>
              <a:ext uri="{FF2B5EF4-FFF2-40B4-BE49-F238E27FC236}">
                <a16:creationId xmlns:a16="http://schemas.microsoft.com/office/drawing/2014/main" id="{610A1E4B-38EA-4ADD-926D-2048692B7A3C}"/>
              </a:ext>
            </a:extLst>
          </p:cNvPr>
          <p:cNvSpPr/>
          <p:nvPr/>
        </p:nvSpPr>
        <p:spPr>
          <a:xfrm>
            <a:off x="8329353" y="336043"/>
            <a:ext cx="2094807" cy="1792015"/>
          </a:xfrm>
          <a:prstGeom prst="wedgeRectCallout">
            <a:avLst>
              <a:gd name="adj1" fmla="val -135912"/>
              <a:gd name="adj2" fmla="val 10603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Following the weeks into the year is a dash and then two digits representing the number of days into the week</a:t>
            </a:r>
          </a:p>
        </p:txBody>
      </p:sp>
    </p:spTree>
    <p:extLst>
      <p:ext uri="{BB962C8B-B14F-4D97-AF65-F5344CB8AC3E}">
        <p14:creationId xmlns:p14="http://schemas.microsoft.com/office/powerpoint/2010/main" val="875903697"/>
      </p:ext>
    </p:extLst>
  </p:cSld>
  <p:clrMapOvr>
    <a:masterClrMapping/>
  </p:clrMapOvr>
</p:sld>
</file>

<file path=ppt/slides/slide1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AD22C8B3-FE55-4735-889B-AA5E8B757AEA}"/>
              </a:ext>
            </a:extLst>
          </p:cNvPr>
          <p:cNvSpPr>
            <a:spLocks noGrp="1"/>
          </p:cNvSpPr>
          <p:nvPr>
            <p:ph type="ftr" sz="quarter" idx="11"/>
          </p:nvPr>
        </p:nvSpPr>
        <p:spPr/>
        <p:txBody>
          <a:bodyPr/>
          <a:lstStyle/>
          <a:p>
            <a:r>
              <a:rPr lang="en-US" altLang="en-US">
                <a:solidFill>
                  <a:schemeClr val="tx1">
                    <a:lumMod val="50000"/>
                    <a:lumOff val="50000"/>
                  </a:schemeClr>
                </a:solidFill>
                <a:latin typeface="Arial" pitchFamily="34" charset="0"/>
                <a:cs typeface="Arial" pitchFamily="34" charset="0"/>
              </a:rPr>
              <a:t>© 2019 The MITRE Corporation. All rights reserved.</a:t>
            </a:r>
            <a:endParaRPr lang="en-US">
              <a:solidFill>
                <a:schemeClr val="tx1">
                  <a:lumMod val="50000"/>
                  <a:lumOff val="50000"/>
                </a:schemeClr>
              </a:solidFill>
              <a:latin typeface="Arial" pitchFamily="34" charset="0"/>
              <a:cs typeface="Arial" pitchFamily="34" charset="0"/>
            </a:endParaRPr>
          </a:p>
        </p:txBody>
      </p:sp>
      <p:sp>
        <p:nvSpPr>
          <p:cNvPr id="3" name="Rectangle 2">
            <a:extLst>
              <a:ext uri="{FF2B5EF4-FFF2-40B4-BE49-F238E27FC236}">
                <a16:creationId xmlns:a16="http://schemas.microsoft.com/office/drawing/2014/main" id="{6A758951-096B-4DEA-8CA1-933207A8B28F}"/>
              </a:ext>
            </a:extLst>
          </p:cNvPr>
          <p:cNvSpPr/>
          <p:nvPr/>
        </p:nvSpPr>
        <p:spPr>
          <a:xfrm>
            <a:off x="3048000" y="2274838"/>
            <a:ext cx="6096000" cy="2308324"/>
          </a:xfrm>
          <a:prstGeom prst="rect">
            <a:avLst/>
          </a:prstGeom>
        </p:spPr>
        <p:txBody>
          <a:bodyPr>
            <a:spAutoFit/>
          </a:bodyPr>
          <a:lstStyle/>
          <a:p>
            <a:r>
              <a:rPr lang="en-US">
                <a:solidFill>
                  <a:srgbClr val="003296"/>
                </a:solidFill>
                <a:highlight>
                  <a:srgbClr val="FFFFFF"/>
                </a:highlight>
              </a:rPr>
              <a:t>&lt;xs:element</a:t>
            </a:r>
            <a:r>
              <a:rPr lang="en-US">
                <a:solidFill>
                  <a:srgbClr val="F5844C"/>
                </a:solidFill>
                <a:highlight>
                  <a:srgbClr val="FFFFFF"/>
                </a:highlight>
              </a:rPr>
              <a:t> name</a:t>
            </a:r>
            <a:r>
              <a:rPr lang="en-US">
                <a:solidFill>
                  <a:srgbClr val="FF8040"/>
                </a:solidFill>
                <a:highlight>
                  <a:srgbClr val="FFFFFF"/>
                </a:highlight>
              </a:rPr>
              <a:t>=</a:t>
            </a:r>
            <a:r>
              <a:rPr lang="en-US">
                <a:solidFill>
                  <a:srgbClr val="993300"/>
                </a:solidFill>
                <a:highlight>
                  <a:srgbClr val="FFFFFF"/>
                </a:highlight>
              </a:rPr>
              <a:t>"test1"</a:t>
            </a:r>
            <a:r>
              <a:rPr lang="en-US">
                <a:solidFill>
                  <a:srgbClr val="F5844C"/>
                </a:solidFill>
                <a:highlight>
                  <a:srgbClr val="FFFFFF"/>
                </a:highlight>
              </a:rPr>
              <a:t> type</a:t>
            </a:r>
            <a:r>
              <a:rPr lang="en-US">
                <a:solidFill>
                  <a:srgbClr val="FF8040"/>
                </a:solidFill>
                <a:highlight>
                  <a:srgbClr val="FFFFFF"/>
                </a:highlight>
              </a:rPr>
              <a:t>=</a:t>
            </a:r>
            <a:r>
              <a:rPr lang="en-US">
                <a:solidFill>
                  <a:srgbClr val="993300"/>
                </a:solidFill>
                <a:highlight>
                  <a:srgbClr val="FFFFFF"/>
                </a:highlight>
              </a:rPr>
              <a:t>"xs:date"</a:t>
            </a:r>
            <a:r>
              <a:rPr lang="en-US">
                <a:solidFill>
                  <a:srgbClr val="F5844C"/>
                </a:solidFill>
                <a:highlight>
                  <a:srgbClr val="FFFFFF"/>
                </a:highlight>
              </a:rPr>
              <a:t> </a:t>
            </a:r>
            <a:br>
              <a:rPr lang="en-US">
                <a:solidFill>
                  <a:srgbClr val="000000"/>
                </a:solidFill>
                <a:highlight>
                  <a:srgbClr val="FFFFFF"/>
                </a:highlight>
              </a:rPr>
            </a:br>
            <a:r>
              <a:rPr lang="en-US">
                <a:solidFill>
                  <a:srgbClr val="F5844C"/>
                </a:solidFill>
                <a:highlight>
                  <a:srgbClr val="FFFFFF"/>
                </a:highlight>
              </a:rPr>
              <a:t>    dfdl:calendarPatternKind</a:t>
            </a:r>
            <a:r>
              <a:rPr lang="en-US">
                <a:solidFill>
                  <a:srgbClr val="FF8040"/>
                </a:solidFill>
                <a:highlight>
                  <a:srgbClr val="FFFFFF"/>
                </a:highlight>
              </a:rPr>
              <a:t>=</a:t>
            </a:r>
            <a:r>
              <a:rPr lang="en-US">
                <a:solidFill>
                  <a:srgbClr val="993300"/>
                </a:solidFill>
                <a:highlight>
                  <a:srgbClr val="FFFFFF"/>
                </a:highlight>
              </a:rPr>
              <a:t>"explicit"</a:t>
            </a:r>
            <a:r>
              <a:rPr lang="en-US">
                <a:solidFill>
                  <a:srgbClr val="F5844C"/>
                </a:solidFill>
                <a:highlight>
                  <a:srgbClr val="FFFFFF"/>
                </a:highlight>
              </a:rPr>
              <a:t> </a:t>
            </a:r>
            <a:br>
              <a:rPr lang="en-US">
                <a:solidFill>
                  <a:srgbClr val="000000"/>
                </a:solidFill>
                <a:highlight>
                  <a:srgbClr val="FFFFFF"/>
                </a:highlight>
              </a:rPr>
            </a:br>
            <a:r>
              <a:rPr lang="en-US">
                <a:solidFill>
                  <a:srgbClr val="F5844C"/>
                </a:solidFill>
                <a:highlight>
                  <a:srgbClr val="FFFFFF"/>
                </a:highlight>
              </a:rPr>
              <a:t>    dfdl:calendarCheckPolicy</a:t>
            </a:r>
            <a:r>
              <a:rPr lang="en-US">
                <a:solidFill>
                  <a:srgbClr val="FF8040"/>
                </a:solidFill>
                <a:highlight>
                  <a:srgbClr val="FFFFFF"/>
                </a:highlight>
              </a:rPr>
              <a:t>=</a:t>
            </a:r>
            <a:r>
              <a:rPr lang="en-US">
                <a:solidFill>
                  <a:srgbClr val="993300"/>
                </a:solidFill>
                <a:highlight>
                  <a:srgbClr val="FFFFFF"/>
                </a:highlight>
              </a:rPr>
              <a:t>"strict"</a:t>
            </a:r>
            <a:r>
              <a:rPr lang="en-US">
                <a:solidFill>
                  <a:srgbClr val="F5844C"/>
                </a:solidFill>
                <a:highlight>
                  <a:srgbClr val="FFFFFF"/>
                </a:highlight>
              </a:rPr>
              <a:t> </a:t>
            </a:r>
            <a:br>
              <a:rPr lang="en-US">
                <a:solidFill>
                  <a:srgbClr val="000000"/>
                </a:solidFill>
                <a:highlight>
                  <a:srgbClr val="FFFFFF"/>
                </a:highlight>
              </a:rPr>
            </a:br>
            <a:r>
              <a:rPr lang="en-US">
                <a:solidFill>
                  <a:srgbClr val="F5844C"/>
                </a:solidFill>
                <a:highlight>
                  <a:srgbClr val="FFFFFF"/>
                </a:highlight>
              </a:rPr>
              <a:t>    dfdl:calendarPattern</a:t>
            </a:r>
            <a:r>
              <a:rPr lang="en-US">
                <a:solidFill>
                  <a:srgbClr val="FF8040"/>
                </a:solidFill>
                <a:highlight>
                  <a:srgbClr val="FFFFFF"/>
                </a:highlight>
              </a:rPr>
              <a:t>=</a:t>
            </a:r>
            <a:r>
              <a:rPr lang="en-US">
                <a:solidFill>
                  <a:srgbClr val="993300"/>
                </a:solidFill>
                <a:highlight>
                  <a:srgbClr val="FFFFFF"/>
                </a:highlight>
              </a:rPr>
              <a:t>"YYYY-ww-ee"</a:t>
            </a:r>
            <a:br>
              <a:rPr lang="en-US">
                <a:solidFill>
                  <a:srgbClr val="000000"/>
                </a:solidFill>
                <a:highlight>
                  <a:srgbClr val="FFFFFF"/>
                </a:highlight>
              </a:rPr>
            </a:br>
            <a:r>
              <a:rPr lang="en-US">
                <a:solidFill>
                  <a:srgbClr val="F5844C"/>
                </a:solidFill>
                <a:highlight>
                  <a:srgbClr val="FFFFFF"/>
                </a:highlight>
              </a:rPr>
              <a:t>    dfdl:calendarFirstDayOfWeek</a:t>
            </a:r>
            <a:r>
              <a:rPr lang="en-US">
                <a:solidFill>
                  <a:srgbClr val="FF8040"/>
                </a:solidFill>
                <a:highlight>
                  <a:srgbClr val="FFFFFF"/>
                </a:highlight>
              </a:rPr>
              <a:t>=</a:t>
            </a:r>
            <a:r>
              <a:rPr lang="en-US">
                <a:solidFill>
                  <a:srgbClr val="993300"/>
                </a:solidFill>
                <a:highlight>
                  <a:srgbClr val="FFFFFF"/>
                </a:highlight>
              </a:rPr>
              <a:t>"Monday"</a:t>
            </a:r>
            <a:br>
              <a:rPr lang="en-US">
                <a:solidFill>
                  <a:srgbClr val="000000"/>
                </a:solidFill>
                <a:highlight>
                  <a:srgbClr val="FFFFFF"/>
                </a:highlight>
              </a:rPr>
            </a:br>
            <a:r>
              <a:rPr lang="en-US">
                <a:solidFill>
                  <a:srgbClr val="F5844C"/>
                </a:solidFill>
                <a:highlight>
                  <a:srgbClr val="FFFFFF"/>
                </a:highlight>
              </a:rPr>
              <a:t>    dfdl:calendarDaysInFirstWeek</a:t>
            </a:r>
            <a:r>
              <a:rPr lang="en-US">
                <a:solidFill>
                  <a:srgbClr val="FF8040"/>
                </a:solidFill>
                <a:highlight>
                  <a:srgbClr val="FFFFFF"/>
                </a:highlight>
              </a:rPr>
              <a:t>=</a:t>
            </a:r>
            <a:r>
              <a:rPr lang="en-US">
                <a:solidFill>
                  <a:srgbClr val="993300"/>
                </a:solidFill>
                <a:highlight>
                  <a:srgbClr val="FFFFFF"/>
                </a:highlight>
              </a:rPr>
              <a:t>"6"</a:t>
            </a:r>
            <a:br>
              <a:rPr lang="en-US">
                <a:solidFill>
                  <a:srgbClr val="000000"/>
                </a:solidFill>
                <a:highlight>
                  <a:srgbClr val="FFFFFF"/>
                </a:highlight>
              </a:rPr>
            </a:br>
            <a:r>
              <a:rPr lang="en-US">
                <a:solidFill>
                  <a:srgbClr val="F5844C"/>
                </a:solidFill>
                <a:highlight>
                  <a:srgbClr val="FFFFFF"/>
                </a:highlight>
              </a:rPr>
              <a:t>    dfdl:calendarTimeZone</a:t>
            </a:r>
            <a:r>
              <a:rPr lang="en-US">
                <a:solidFill>
                  <a:srgbClr val="FF8040"/>
                </a:solidFill>
                <a:highlight>
                  <a:srgbClr val="FFFFFF"/>
                </a:highlight>
              </a:rPr>
              <a:t>=</a:t>
            </a:r>
            <a:r>
              <a:rPr lang="en-US">
                <a:solidFill>
                  <a:srgbClr val="993300"/>
                </a:solidFill>
                <a:highlight>
                  <a:srgbClr val="FFFFFF"/>
                </a:highlight>
              </a:rPr>
              <a:t>"UTC+6"</a:t>
            </a:r>
            <a:br>
              <a:rPr lang="en-US">
                <a:solidFill>
                  <a:srgbClr val="000000"/>
                </a:solidFill>
                <a:highlight>
                  <a:srgbClr val="FFFFFF"/>
                </a:highlight>
              </a:rPr>
            </a:br>
            <a:r>
              <a:rPr lang="en-US">
                <a:solidFill>
                  <a:srgbClr val="F5844C"/>
                </a:solidFill>
                <a:highlight>
                  <a:srgbClr val="FFFFFF"/>
                </a:highlight>
              </a:rPr>
              <a:t>    dfdl:calendarLanguage</a:t>
            </a:r>
            <a:r>
              <a:rPr lang="en-US">
                <a:solidFill>
                  <a:srgbClr val="FF8040"/>
                </a:solidFill>
                <a:highlight>
                  <a:srgbClr val="FFFFFF"/>
                </a:highlight>
              </a:rPr>
              <a:t>=</a:t>
            </a:r>
            <a:r>
              <a:rPr lang="en-US">
                <a:solidFill>
                  <a:srgbClr val="993300"/>
                </a:solidFill>
                <a:highlight>
                  <a:srgbClr val="FFFFFF"/>
                </a:highlight>
              </a:rPr>
              <a:t>"en"</a:t>
            </a:r>
            <a:r>
              <a:rPr lang="en-US">
                <a:solidFill>
                  <a:srgbClr val="000096"/>
                </a:solidFill>
                <a:highlight>
                  <a:srgbClr val="FFFFFF"/>
                </a:highlight>
              </a:rPr>
              <a:t>/&gt;</a:t>
            </a:r>
          </a:p>
        </p:txBody>
      </p:sp>
      <p:sp>
        <p:nvSpPr>
          <p:cNvPr id="4" name="Speech Bubble: Rectangle 3">
            <a:extLst>
              <a:ext uri="{FF2B5EF4-FFF2-40B4-BE49-F238E27FC236}">
                <a16:creationId xmlns:a16="http://schemas.microsoft.com/office/drawing/2014/main" id="{610A1E4B-38EA-4ADD-926D-2048692B7A3C}"/>
              </a:ext>
            </a:extLst>
          </p:cNvPr>
          <p:cNvSpPr/>
          <p:nvPr/>
        </p:nvSpPr>
        <p:spPr>
          <a:xfrm>
            <a:off x="8329353" y="336043"/>
            <a:ext cx="2094807" cy="1792015"/>
          </a:xfrm>
          <a:prstGeom prst="wedgeRectCallout">
            <a:avLst>
              <a:gd name="adj1" fmla="val -135912"/>
              <a:gd name="adj2" fmla="val 136646"/>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The first week in the year has 6 days</a:t>
            </a:r>
          </a:p>
        </p:txBody>
      </p:sp>
    </p:spTree>
    <p:extLst>
      <p:ext uri="{BB962C8B-B14F-4D97-AF65-F5344CB8AC3E}">
        <p14:creationId xmlns:p14="http://schemas.microsoft.com/office/powerpoint/2010/main" val="613867543"/>
      </p:ext>
    </p:extLst>
  </p:cSld>
  <p:clrMapOvr>
    <a:masterClrMapping/>
  </p:clrMapOvr>
</p:sld>
</file>

<file path=ppt/slides/slide1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AD22C8B3-FE55-4735-889B-AA5E8B757AEA}"/>
              </a:ext>
            </a:extLst>
          </p:cNvPr>
          <p:cNvSpPr>
            <a:spLocks noGrp="1"/>
          </p:cNvSpPr>
          <p:nvPr>
            <p:ph type="ftr" sz="quarter" idx="11"/>
          </p:nvPr>
        </p:nvSpPr>
        <p:spPr/>
        <p:txBody>
          <a:bodyPr/>
          <a:lstStyle/>
          <a:p>
            <a:r>
              <a:rPr lang="en-US" altLang="en-US">
                <a:solidFill>
                  <a:schemeClr val="tx1">
                    <a:lumMod val="50000"/>
                    <a:lumOff val="50000"/>
                  </a:schemeClr>
                </a:solidFill>
                <a:latin typeface="Arial" pitchFamily="34" charset="0"/>
                <a:cs typeface="Arial" pitchFamily="34" charset="0"/>
              </a:rPr>
              <a:t>© 2019 The MITRE Corporation. All rights reserved.</a:t>
            </a:r>
            <a:endParaRPr lang="en-US">
              <a:solidFill>
                <a:schemeClr val="tx1">
                  <a:lumMod val="50000"/>
                  <a:lumOff val="50000"/>
                </a:schemeClr>
              </a:solidFill>
              <a:latin typeface="Arial" pitchFamily="34" charset="0"/>
              <a:cs typeface="Arial" pitchFamily="34" charset="0"/>
            </a:endParaRPr>
          </a:p>
        </p:txBody>
      </p:sp>
      <p:sp>
        <p:nvSpPr>
          <p:cNvPr id="3" name="Rectangle 2">
            <a:extLst>
              <a:ext uri="{FF2B5EF4-FFF2-40B4-BE49-F238E27FC236}">
                <a16:creationId xmlns:a16="http://schemas.microsoft.com/office/drawing/2014/main" id="{6A758951-096B-4DEA-8CA1-933207A8B28F}"/>
              </a:ext>
            </a:extLst>
          </p:cNvPr>
          <p:cNvSpPr/>
          <p:nvPr/>
        </p:nvSpPr>
        <p:spPr>
          <a:xfrm>
            <a:off x="3048000" y="2274838"/>
            <a:ext cx="6096000" cy="2308324"/>
          </a:xfrm>
          <a:prstGeom prst="rect">
            <a:avLst/>
          </a:prstGeom>
        </p:spPr>
        <p:txBody>
          <a:bodyPr>
            <a:spAutoFit/>
          </a:bodyPr>
          <a:lstStyle/>
          <a:p>
            <a:r>
              <a:rPr lang="en-US">
                <a:solidFill>
                  <a:srgbClr val="003296"/>
                </a:solidFill>
                <a:highlight>
                  <a:srgbClr val="FFFFFF"/>
                </a:highlight>
              </a:rPr>
              <a:t>&lt;xs:element</a:t>
            </a:r>
            <a:r>
              <a:rPr lang="en-US">
                <a:solidFill>
                  <a:srgbClr val="F5844C"/>
                </a:solidFill>
                <a:highlight>
                  <a:srgbClr val="FFFFFF"/>
                </a:highlight>
              </a:rPr>
              <a:t> name</a:t>
            </a:r>
            <a:r>
              <a:rPr lang="en-US">
                <a:solidFill>
                  <a:srgbClr val="FF8040"/>
                </a:solidFill>
                <a:highlight>
                  <a:srgbClr val="FFFFFF"/>
                </a:highlight>
              </a:rPr>
              <a:t>=</a:t>
            </a:r>
            <a:r>
              <a:rPr lang="en-US">
                <a:solidFill>
                  <a:srgbClr val="993300"/>
                </a:solidFill>
                <a:highlight>
                  <a:srgbClr val="FFFFFF"/>
                </a:highlight>
              </a:rPr>
              <a:t>"test1"</a:t>
            </a:r>
            <a:r>
              <a:rPr lang="en-US">
                <a:solidFill>
                  <a:srgbClr val="F5844C"/>
                </a:solidFill>
                <a:highlight>
                  <a:srgbClr val="FFFFFF"/>
                </a:highlight>
              </a:rPr>
              <a:t> type</a:t>
            </a:r>
            <a:r>
              <a:rPr lang="en-US">
                <a:solidFill>
                  <a:srgbClr val="FF8040"/>
                </a:solidFill>
                <a:highlight>
                  <a:srgbClr val="FFFFFF"/>
                </a:highlight>
              </a:rPr>
              <a:t>=</a:t>
            </a:r>
            <a:r>
              <a:rPr lang="en-US">
                <a:solidFill>
                  <a:srgbClr val="993300"/>
                </a:solidFill>
                <a:highlight>
                  <a:srgbClr val="FFFFFF"/>
                </a:highlight>
              </a:rPr>
              <a:t>"xs:date"</a:t>
            </a:r>
            <a:r>
              <a:rPr lang="en-US">
                <a:solidFill>
                  <a:srgbClr val="F5844C"/>
                </a:solidFill>
                <a:highlight>
                  <a:srgbClr val="FFFFFF"/>
                </a:highlight>
              </a:rPr>
              <a:t> </a:t>
            </a:r>
            <a:br>
              <a:rPr lang="en-US">
                <a:solidFill>
                  <a:srgbClr val="000000"/>
                </a:solidFill>
                <a:highlight>
                  <a:srgbClr val="FFFFFF"/>
                </a:highlight>
              </a:rPr>
            </a:br>
            <a:r>
              <a:rPr lang="en-US">
                <a:solidFill>
                  <a:srgbClr val="F5844C"/>
                </a:solidFill>
                <a:highlight>
                  <a:srgbClr val="FFFFFF"/>
                </a:highlight>
              </a:rPr>
              <a:t>    dfdl:calendarPatternKind</a:t>
            </a:r>
            <a:r>
              <a:rPr lang="en-US">
                <a:solidFill>
                  <a:srgbClr val="FF8040"/>
                </a:solidFill>
                <a:highlight>
                  <a:srgbClr val="FFFFFF"/>
                </a:highlight>
              </a:rPr>
              <a:t>=</a:t>
            </a:r>
            <a:r>
              <a:rPr lang="en-US">
                <a:solidFill>
                  <a:srgbClr val="993300"/>
                </a:solidFill>
                <a:highlight>
                  <a:srgbClr val="FFFFFF"/>
                </a:highlight>
              </a:rPr>
              <a:t>"explicit"</a:t>
            </a:r>
            <a:r>
              <a:rPr lang="en-US">
                <a:solidFill>
                  <a:srgbClr val="F5844C"/>
                </a:solidFill>
                <a:highlight>
                  <a:srgbClr val="FFFFFF"/>
                </a:highlight>
              </a:rPr>
              <a:t> </a:t>
            </a:r>
            <a:br>
              <a:rPr lang="en-US">
                <a:solidFill>
                  <a:srgbClr val="000000"/>
                </a:solidFill>
                <a:highlight>
                  <a:srgbClr val="FFFFFF"/>
                </a:highlight>
              </a:rPr>
            </a:br>
            <a:r>
              <a:rPr lang="en-US">
                <a:solidFill>
                  <a:srgbClr val="F5844C"/>
                </a:solidFill>
                <a:highlight>
                  <a:srgbClr val="FFFFFF"/>
                </a:highlight>
              </a:rPr>
              <a:t>    dfdl:calendarCheckPolicy</a:t>
            </a:r>
            <a:r>
              <a:rPr lang="en-US">
                <a:solidFill>
                  <a:srgbClr val="FF8040"/>
                </a:solidFill>
                <a:highlight>
                  <a:srgbClr val="FFFFFF"/>
                </a:highlight>
              </a:rPr>
              <a:t>=</a:t>
            </a:r>
            <a:r>
              <a:rPr lang="en-US">
                <a:solidFill>
                  <a:srgbClr val="993300"/>
                </a:solidFill>
                <a:highlight>
                  <a:srgbClr val="FFFFFF"/>
                </a:highlight>
              </a:rPr>
              <a:t>"strict"</a:t>
            </a:r>
            <a:r>
              <a:rPr lang="en-US">
                <a:solidFill>
                  <a:srgbClr val="F5844C"/>
                </a:solidFill>
                <a:highlight>
                  <a:srgbClr val="FFFFFF"/>
                </a:highlight>
              </a:rPr>
              <a:t> </a:t>
            </a:r>
            <a:br>
              <a:rPr lang="en-US">
                <a:solidFill>
                  <a:srgbClr val="000000"/>
                </a:solidFill>
                <a:highlight>
                  <a:srgbClr val="FFFFFF"/>
                </a:highlight>
              </a:rPr>
            </a:br>
            <a:r>
              <a:rPr lang="en-US">
                <a:solidFill>
                  <a:srgbClr val="F5844C"/>
                </a:solidFill>
                <a:highlight>
                  <a:srgbClr val="FFFFFF"/>
                </a:highlight>
              </a:rPr>
              <a:t>    dfdl:calendarPattern</a:t>
            </a:r>
            <a:r>
              <a:rPr lang="en-US">
                <a:solidFill>
                  <a:srgbClr val="FF8040"/>
                </a:solidFill>
                <a:highlight>
                  <a:srgbClr val="FFFFFF"/>
                </a:highlight>
              </a:rPr>
              <a:t>=</a:t>
            </a:r>
            <a:r>
              <a:rPr lang="en-US">
                <a:solidFill>
                  <a:srgbClr val="993300"/>
                </a:solidFill>
                <a:highlight>
                  <a:srgbClr val="FFFFFF"/>
                </a:highlight>
              </a:rPr>
              <a:t>"YYYY-ww-ee"</a:t>
            </a:r>
            <a:br>
              <a:rPr lang="en-US">
                <a:solidFill>
                  <a:srgbClr val="000000"/>
                </a:solidFill>
                <a:highlight>
                  <a:srgbClr val="FFFFFF"/>
                </a:highlight>
              </a:rPr>
            </a:br>
            <a:r>
              <a:rPr lang="en-US">
                <a:solidFill>
                  <a:srgbClr val="F5844C"/>
                </a:solidFill>
                <a:highlight>
                  <a:srgbClr val="FFFFFF"/>
                </a:highlight>
              </a:rPr>
              <a:t>    dfdl:calendarFirstDayOfWeek</a:t>
            </a:r>
            <a:r>
              <a:rPr lang="en-US">
                <a:solidFill>
                  <a:srgbClr val="FF8040"/>
                </a:solidFill>
                <a:highlight>
                  <a:srgbClr val="FFFFFF"/>
                </a:highlight>
              </a:rPr>
              <a:t>=</a:t>
            </a:r>
            <a:r>
              <a:rPr lang="en-US">
                <a:solidFill>
                  <a:srgbClr val="993300"/>
                </a:solidFill>
                <a:highlight>
                  <a:srgbClr val="FFFFFF"/>
                </a:highlight>
              </a:rPr>
              <a:t>"Monday"</a:t>
            </a:r>
            <a:br>
              <a:rPr lang="en-US">
                <a:solidFill>
                  <a:srgbClr val="000000"/>
                </a:solidFill>
                <a:highlight>
                  <a:srgbClr val="FFFFFF"/>
                </a:highlight>
              </a:rPr>
            </a:br>
            <a:r>
              <a:rPr lang="en-US">
                <a:solidFill>
                  <a:srgbClr val="F5844C"/>
                </a:solidFill>
                <a:highlight>
                  <a:srgbClr val="FFFFFF"/>
                </a:highlight>
              </a:rPr>
              <a:t>    dfdl:calendarDaysInFirstWeek</a:t>
            </a:r>
            <a:r>
              <a:rPr lang="en-US">
                <a:solidFill>
                  <a:srgbClr val="FF8040"/>
                </a:solidFill>
                <a:highlight>
                  <a:srgbClr val="FFFFFF"/>
                </a:highlight>
              </a:rPr>
              <a:t>=</a:t>
            </a:r>
            <a:r>
              <a:rPr lang="en-US">
                <a:solidFill>
                  <a:srgbClr val="993300"/>
                </a:solidFill>
                <a:highlight>
                  <a:srgbClr val="FFFFFF"/>
                </a:highlight>
              </a:rPr>
              <a:t>"6"</a:t>
            </a:r>
            <a:br>
              <a:rPr lang="en-US">
                <a:solidFill>
                  <a:srgbClr val="000000"/>
                </a:solidFill>
                <a:highlight>
                  <a:srgbClr val="FFFFFF"/>
                </a:highlight>
              </a:rPr>
            </a:br>
            <a:r>
              <a:rPr lang="en-US">
                <a:solidFill>
                  <a:srgbClr val="F5844C"/>
                </a:solidFill>
                <a:highlight>
                  <a:srgbClr val="FFFFFF"/>
                </a:highlight>
              </a:rPr>
              <a:t>    dfdl:calendarTimeZone</a:t>
            </a:r>
            <a:r>
              <a:rPr lang="en-US">
                <a:solidFill>
                  <a:srgbClr val="FF8040"/>
                </a:solidFill>
                <a:highlight>
                  <a:srgbClr val="FFFFFF"/>
                </a:highlight>
              </a:rPr>
              <a:t>=</a:t>
            </a:r>
            <a:r>
              <a:rPr lang="en-US">
                <a:solidFill>
                  <a:srgbClr val="993300"/>
                </a:solidFill>
                <a:highlight>
                  <a:srgbClr val="FFFFFF"/>
                </a:highlight>
              </a:rPr>
              <a:t>"UTC+6"</a:t>
            </a:r>
            <a:br>
              <a:rPr lang="en-US">
                <a:solidFill>
                  <a:srgbClr val="000000"/>
                </a:solidFill>
                <a:highlight>
                  <a:srgbClr val="FFFFFF"/>
                </a:highlight>
              </a:rPr>
            </a:br>
            <a:r>
              <a:rPr lang="en-US">
                <a:solidFill>
                  <a:srgbClr val="F5844C"/>
                </a:solidFill>
                <a:highlight>
                  <a:srgbClr val="FFFFFF"/>
                </a:highlight>
              </a:rPr>
              <a:t>    dfdl:calendarLanguage</a:t>
            </a:r>
            <a:r>
              <a:rPr lang="en-US">
                <a:solidFill>
                  <a:srgbClr val="FF8040"/>
                </a:solidFill>
                <a:highlight>
                  <a:srgbClr val="FFFFFF"/>
                </a:highlight>
              </a:rPr>
              <a:t>=</a:t>
            </a:r>
            <a:r>
              <a:rPr lang="en-US">
                <a:solidFill>
                  <a:srgbClr val="993300"/>
                </a:solidFill>
                <a:highlight>
                  <a:srgbClr val="FFFFFF"/>
                </a:highlight>
              </a:rPr>
              <a:t>"en"</a:t>
            </a:r>
            <a:r>
              <a:rPr lang="en-US">
                <a:solidFill>
                  <a:srgbClr val="000096"/>
                </a:solidFill>
                <a:highlight>
                  <a:srgbClr val="FFFFFF"/>
                </a:highlight>
              </a:rPr>
              <a:t>/&gt;</a:t>
            </a:r>
          </a:p>
        </p:txBody>
      </p:sp>
      <p:sp>
        <p:nvSpPr>
          <p:cNvPr id="4" name="Speech Bubble: Rectangle 3">
            <a:extLst>
              <a:ext uri="{FF2B5EF4-FFF2-40B4-BE49-F238E27FC236}">
                <a16:creationId xmlns:a16="http://schemas.microsoft.com/office/drawing/2014/main" id="{610A1E4B-38EA-4ADD-926D-2048692B7A3C}"/>
              </a:ext>
            </a:extLst>
          </p:cNvPr>
          <p:cNvSpPr/>
          <p:nvPr/>
        </p:nvSpPr>
        <p:spPr>
          <a:xfrm>
            <a:off x="8329353" y="336043"/>
            <a:ext cx="2094807" cy="1792015"/>
          </a:xfrm>
          <a:prstGeom prst="wedgeRectCallout">
            <a:avLst>
              <a:gd name="adj1" fmla="val -127182"/>
              <a:gd name="adj2" fmla="val 12365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The first week in the year has 6 days … where we consider the first day of the week to be Monday</a:t>
            </a:r>
          </a:p>
        </p:txBody>
      </p:sp>
    </p:spTree>
    <p:extLst>
      <p:ext uri="{BB962C8B-B14F-4D97-AF65-F5344CB8AC3E}">
        <p14:creationId xmlns:p14="http://schemas.microsoft.com/office/powerpoint/2010/main" val="2361359564"/>
      </p:ext>
    </p:extLst>
  </p:cSld>
  <p:clrMapOvr>
    <a:masterClrMapping/>
  </p:clrMapOvr>
</p:sld>
</file>

<file path=ppt/slides/slide1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9B7851F-BC50-4A0F-8B54-E08DF5D9FE17}"/>
              </a:ext>
            </a:extLst>
          </p:cNvPr>
          <p:cNvSpPr>
            <a:spLocks noGrp="1"/>
          </p:cNvSpPr>
          <p:nvPr>
            <p:ph type="ctrTitle" sz="quarter"/>
          </p:nvPr>
        </p:nvSpPr>
        <p:spPr/>
        <p:txBody>
          <a:bodyPr/>
          <a:lstStyle/>
          <a:p>
            <a:r>
              <a:rPr lang="en-US"/>
              <a:t>A unified theory of “no data”</a:t>
            </a:r>
          </a:p>
        </p:txBody>
      </p:sp>
    </p:spTree>
    <p:extLst>
      <p:ext uri="{BB962C8B-B14F-4D97-AF65-F5344CB8AC3E}">
        <p14:creationId xmlns:p14="http://schemas.microsoft.com/office/powerpoint/2010/main" val="199625516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51EE52-8685-4C3F-A226-72E436D74A87}"/>
              </a:ext>
            </a:extLst>
          </p:cNvPr>
          <p:cNvSpPr>
            <a:spLocks noGrp="1"/>
          </p:cNvSpPr>
          <p:nvPr>
            <p:ph type="title"/>
          </p:nvPr>
        </p:nvSpPr>
        <p:spPr>
          <a:xfrm>
            <a:off x="616448" y="156760"/>
            <a:ext cx="11236721" cy="959253"/>
          </a:xfrm>
        </p:spPr>
        <p:txBody>
          <a:bodyPr/>
          <a:lstStyle/>
          <a:p>
            <a:r>
              <a:rPr lang="en-US"/>
              <a:t>Three approaches to represent “unknown” data</a:t>
            </a:r>
          </a:p>
        </p:txBody>
      </p:sp>
      <p:sp>
        <p:nvSpPr>
          <p:cNvPr id="4" name="Footer Placeholder 3">
            <a:extLst>
              <a:ext uri="{FF2B5EF4-FFF2-40B4-BE49-F238E27FC236}">
                <a16:creationId xmlns:a16="http://schemas.microsoft.com/office/drawing/2014/main" id="{5E271B45-03F8-4D2F-AFE0-33F5F5373912}"/>
              </a:ext>
            </a:extLst>
          </p:cNvPr>
          <p:cNvSpPr>
            <a:spLocks noGrp="1"/>
          </p:cNvSpPr>
          <p:nvPr>
            <p:ph type="ftr" sz="quarter" idx="11"/>
          </p:nvPr>
        </p:nvSpPr>
        <p:spPr/>
        <p:txBody>
          <a:bodyPr/>
          <a:lstStyle/>
          <a:p>
            <a:r>
              <a:rPr lang="en-US" altLang="en-US">
                <a:solidFill>
                  <a:schemeClr val="tx1">
                    <a:lumMod val="50000"/>
                    <a:lumOff val="50000"/>
                  </a:schemeClr>
                </a:solidFill>
                <a:latin typeface="Arial" pitchFamily="34" charset="0"/>
                <a:cs typeface="Arial" pitchFamily="34" charset="0"/>
              </a:rPr>
              <a:t>© 2019 The MITRE Corporation. All rights reserved.</a:t>
            </a:r>
            <a:endParaRPr lang="en-US">
              <a:solidFill>
                <a:schemeClr val="tx1">
                  <a:lumMod val="50000"/>
                  <a:lumOff val="50000"/>
                </a:schemeClr>
              </a:solidFill>
              <a:latin typeface="Arial" pitchFamily="34" charset="0"/>
              <a:cs typeface="Arial" pitchFamily="34" charset="0"/>
            </a:endParaRPr>
          </a:p>
        </p:txBody>
      </p:sp>
      <p:sp>
        <p:nvSpPr>
          <p:cNvPr id="5" name="TextBox 4">
            <a:extLst>
              <a:ext uri="{FF2B5EF4-FFF2-40B4-BE49-F238E27FC236}">
                <a16:creationId xmlns:a16="http://schemas.microsoft.com/office/drawing/2014/main" id="{40A8633C-A517-4124-8FDD-DBFDF3FDE085}"/>
              </a:ext>
            </a:extLst>
          </p:cNvPr>
          <p:cNvSpPr txBox="1"/>
          <p:nvPr/>
        </p:nvSpPr>
        <p:spPr>
          <a:xfrm>
            <a:off x="1066331" y="3363133"/>
            <a:ext cx="859531" cy="461665"/>
          </a:xfrm>
          <a:prstGeom prst="rect">
            <a:avLst/>
          </a:prstGeom>
          <a:noFill/>
          <a:ln>
            <a:solidFill>
              <a:schemeClr val="tx1"/>
            </a:solidFill>
          </a:ln>
        </p:spPr>
        <p:txBody>
          <a:bodyPr wrap="none" rtlCol="0">
            <a:spAutoFit/>
          </a:bodyPr>
          <a:lstStyle/>
          <a:p>
            <a:r>
              <a:rPr lang="en-US" sz="2400"/>
              <a:t>…,</a:t>
            </a:r>
            <a:r>
              <a:rPr lang="en-US" sz="2400" b="1"/>
              <a:t>-</a:t>
            </a:r>
            <a:r>
              <a:rPr lang="en-US" sz="2400"/>
              <a:t>,…</a:t>
            </a:r>
          </a:p>
        </p:txBody>
      </p:sp>
      <p:cxnSp>
        <p:nvCxnSpPr>
          <p:cNvPr id="9" name="Straight Arrow Connector 8">
            <a:extLst>
              <a:ext uri="{FF2B5EF4-FFF2-40B4-BE49-F238E27FC236}">
                <a16:creationId xmlns:a16="http://schemas.microsoft.com/office/drawing/2014/main" id="{2A2FB032-3651-4EF0-BB3A-A8A6DD0B3CE1}"/>
              </a:ext>
            </a:extLst>
          </p:cNvPr>
          <p:cNvCxnSpPr>
            <a:cxnSpLocks/>
            <a:stCxn id="5" idx="3"/>
            <a:endCxn id="10" idx="1"/>
          </p:cNvCxnSpPr>
          <p:nvPr/>
        </p:nvCxnSpPr>
        <p:spPr>
          <a:xfrm flipV="1">
            <a:off x="1925862" y="2216259"/>
            <a:ext cx="2399978" cy="1377707"/>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0" name="Rectangle 9">
            <a:extLst>
              <a:ext uri="{FF2B5EF4-FFF2-40B4-BE49-F238E27FC236}">
                <a16:creationId xmlns:a16="http://schemas.microsoft.com/office/drawing/2014/main" id="{E9EEC5E2-CFBF-4E65-A4F6-3676411FF9B7}"/>
              </a:ext>
            </a:extLst>
          </p:cNvPr>
          <p:cNvSpPr/>
          <p:nvPr/>
        </p:nvSpPr>
        <p:spPr>
          <a:xfrm>
            <a:off x="4325840" y="1985426"/>
            <a:ext cx="3973332" cy="461665"/>
          </a:xfrm>
          <a:prstGeom prst="rect">
            <a:avLst/>
          </a:prstGeom>
          <a:ln>
            <a:solidFill>
              <a:schemeClr val="tx1"/>
            </a:solidFill>
          </a:ln>
        </p:spPr>
        <p:txBody>
          <a:bodyPr wrap="none">
            <a:spAutoFit/>
          </a:bodyPr>
          <a:lstStyle/>
          <a:p>
            <a:r>
              <a:rPr lang="en-US" sz="2400">
                <a:solidFill>
                  <a:srgbClr val="000096"/>
                </a:solidFill>
              </a:rPr>
              <a:t>&lt;make</a:t>
            </a:r>
            <a:r>
              <a:rPr lang="en-US" sz="2400">
                <a:solidFill>
                  <a:srgbClr val="F5844C"/>
                </a:solidFill>
              </a:rPr>
              <a:t> xsi:nil</a:t>
            </a:r>
            <a:r>
              <a:rPr lang="en-US" sz="2400">
                <a:solidFill>
                  <a:srgbClr val="FF8040"/>
                </a:solidFill>
              </a:rPr>
              <a:t>=</a:t>
            </a:r>
            <a:r>
              <a:rPr lang="en-US" sz="2400">
                <a:solidFill>
                  <a:srgbClr val="993300"/>
                </a:solidFill>
              </a:rPr>
              <a:t>"true"</a:t>
            </a:r>
            <a:r>
              <a:rPr lang="en-US" sz="2400">
                <a:solidFill>
                  <a:srgbClr val="000096"/>
                </a:solidFill>
              </a:rPr>
              <a:t>&gt;&lt;/make&gt;</a:t>
            </a:r>
          </a:p>
        </p:txBody>
      </p:sp>
      <p:cxnSp>
        <p:nvCxnSpPr>
          <p:cNvPr id="12" name="Straight Arrow Connector 11">
            <a:extLst>
              <a:ext uri="{FF2B5EF4-FFF2-40B4-BE49-F238E27FC236}">
                <a16:creationId xmlns:a16="http://schemas.microsoft.com/office/drawing/2014/main" id="{1BFAE8F2-BE7A-4439-97DC-4CF0EED7C14F}"/>
              </a:ext>
            </a:extLst>
          </p:cNvPr>
          <p:cNvCxnSpPr>
            <a:cxnSpLocks/>
            <a:stCxn id="5" idx="3"/>
          </p:cNvCxnSpPr>
          <p:nvPr/>
        </p:nvCxnSpPr>
        <p:spPr>
          <a:xfrm>
            <a:off x="1925862" y="3593966"/>
            <a:ext cx="2429520"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5" name="TextBox 14">
            <a:extLst>
              <a:ext uri="{FF2B5EF4-FFF2-40B4-BE49-F238E27FC236}">
                <a16:creationId xmlns:a16="http://schemas.microsoft.com/office/drawing/2014/main" id="{17CD2B39-316C-4314-8289-50B43C3FEA62}"/>
              </a:ext>
            </a:extLst>
          </p:cNvPr>
          <p:cNvSpPr txBox="1"/>
          <p:nvPr/>
        </p:nvSpPr>
        <p:spPr>
          <a:xfrm>
            <a:off x="852917" y="2739886"/>
            <a:ext cx="1286360" cy="646331"/>
          </a:xfrm>
          <a:prstGeom prst="rect">
            <a:avLst/>
          </a:prstGeom>
          <a:noFill/>
        </p:spPr>
        <p:txBody>
          <a:bodyPr wrap="square" rtlCol="0">
            <a:spAutoFit/>
          </a:bodyPr>
          <a:lstStyle/>
          <a:p>
            <a:pPr algn="ctr"/>
            <a:r>
              <a:rPr lang="en-US"/>
              <a:t>make field has dash</a:t>
            </a:r>
          </a:p>
        </p:txBody>
      </p:sp>
      <p:sp>
        <p:nvSpPr>
          <p:cNvPr id="13" name="Rectangle 12">
            <a:extLst>
              <a:ext uri="{FF2B5EF4-FFF2-40B4-BE49-F238E27FC236}">
                <a16:creationId xmlns:a16="http://schemas.microsoft.com/office/drawing/2014/main" id="{64BB5855-E762-4B6B-AA20-D28C4427E2C3}"/>
              </a:ext>
            </a:extLst>
          </p:cNvPr>
          <p:cNvSpPr/>
          <p:nvPr/>
        </p:nvSpPr>
        <p:spPr>
          <a:xfrm>
            <a:off x="4355382" y="3363133"/>
            <a:ext cx="3438505" cy="461665"/>
          </a:xfrm>
          <a:prstGeom prst="rect">
            <a:avLst/>
          </a:prstGeom>
          <a:ln>
            <a:solidFill>
              <a:schemeClr val="tx1"/>
            </a:solidFill>
          </a:ln>
        </p:spPr>
        <p:txBody>
          <a:bodyPr wrap="none">
            <a:spAutoFit/>
          </a:bodyPr>
          <a:lstStyle/>
          <a:p>
            <a:r>
              <a:rPr lang="en-US" sz="2400">
                <a:solidFill>
                  <a:srgbClr val="000096"/>
                </a:solidFill>
                <a:highlight>
                  <a:srgbClr val="FFFFFF"/>
                </a:highlight>
              </a:rPr>
              <a:t>&lt;make&gt;</a:t>
            </a:r>
            <a:r>
              <a:rPr lang="en-US" sz="2400">
                <a:solidFill>
                  <a:srgbClr val="000000"/>
                </a:solidFill>
                <a:highlight>
                  <a:srgbClr val="FFFFFF"/>
                </a:highlight>
              </a:rPr>
              <a:t>unknown</a:t>
            </a:r>
            <a:r>
              <a:rPr lang="en-US" sz="2400">
                <a:solidFill>
                  <a:srgbClr val="000096"/>
                </a:solidFill>
                <a:highlight>
                  <a:srgbClr val="FFFFFF"/>
                </a:highlight>
              </a:rPr>
              <a:t>&lt;/make&gt;</a:t>
            </a:r>
          </a:p>
        </p:txBody>
      </p:sp>
      <p:cxnSp>
        <p:nvCxnSpPr>
          <p:cNvPr id="8" name="Straight Arrow Connector 7">
            <a:extLst>
              <a:ext uri="{FF2B5EF4-FFF2-40B4-BE49-F238E27FC236}">
                <a16:creationId xmlns:a16="http://schemas.microsoft.com/office/drawing/2014/main" id="{FCB3D1EA-0311-45E6-B6A6-D73D52131B6D}"/>
              </a:ext>
            </a:extLst>
          </p:cNvPr>
          <p:cNvCxnSpPr>
            <a:stCxn id="5" idx="3"/>
          </p:cNvCxnSpPr>
          <p:nvPr/>
        </p:nvCxnSpPr>
        <p:spPr>
          <a:xfrm>
            <a:off x="1925862" y="3593966"/>
            <a:ext cx="2399978" cy="1272502"/>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1" name="TextBox 10">
            <a:extLst>
              <a:ext uri="{FF2B5EF4-FFF2-40B4-BE49-F238E27FC236}">
                <a16:creationId xmlns:a16="http://schemas.microsoft.com/office/drawing/2014/main" id="{BC232CC1-EDE6-4566-B68F-EF97F45E9F40}"/>
              </a:ext>
            </a:extLst>
          </p:cNvPr>
          <p:cNvSpPr txBox="1"/>
          <p:nvPr/>
        </p:nvSpPr>
        <p:spPr>
          <a:xfrm>
            <a:off x="4384924" y="4684625"/>
            <a:ext cx="5964710" cy="369332"/>
          </a:xfrm>
          <a:prstGeom prst="rect">
            <a:avLst/>
          </a:prstGeom>
          <a:noFill/>
        </p:spPr>
        <p:txBody>
          <a:bodyPr wrap="none" rtlCol="0">
            <a:spAutoFit/>
          </a:bodyPr>
          <a:lstStyle/>
          <a:p>
            <a:r>
              <a:rPr lang="en-US"/>
              <a:t>Omit the &lt;make&gt; element when the CSV field contains a dash</a:t>
            </a:r>
          </a:p>
        </p:txBody>
      </p:sp>
    </p:spTree>
    <p:extLst>
      <p:ext uri="{BB962C8B-B14F-4D97-AF65-F5344CB8AC3E}">
        <p14:creationId xmlns:p14="http://schemas.microsoft.com/office/powerpoint/2010/main" val="2309135083"/>
      </p:ext>
    </p:extLst>
  </p:cSld>
  <p:clrMapOvr>
    <a:masterClrMapping/>
  </p:clrMapOvr>
</p:sld>
</file>

<file path=ppt/slides/slide1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EA41743F-CDC9-496B-AED4-59CC0BAECA1E}"/>
              </a:ext>
            </a:extLst>
          </p:cNvPr>
          <p:cNvSpPr>
            <a:spLocks noGrp="1"/>
          </p:cNvSpPr>
          <p:nvPr>
            <p:ph type="title"/>
          </p:nvPr>
        </p:nvSpPr>
        <p:spPr/>
        <p:txBody>
          <a:bodyPr/>
          <a:lstStyle/>
          <a:p>
            <a:r>
              <a:rPr lang="en-US"/>
              <a:t>nil</a:t>
            </a:r>
          </a:p>
        </p:txBody>
      </p:sp>
      <p:sp>
        <p:nvSpPr>
          <p:cNvPr id="5" name="Rectangle 4">
            <a:extLst>
              <a:ext uri="{FF2B5EF4-FFF2-40B4-BE49-F238E27FC236}">
                <a16:creationId xmlns:a16="http://schemas.microsoft.com/office/drawing/2014/main" id="{75F8F196-8093-431A-98AD-B47BCB45CBDF}"/>
              </a:ext>
            </a:extLst>
          </p:cNvPr>
          <p:cNvSpPr/>
          <p:nvPr/>
        </p:nvSpPr>
        <p:spPr>
          <a:xfrm>
            <a:off x="3638204" y="1591960"/>
            <a:ext cx="4822602" cy="369332"/>
          </a:xfrm>
          <a:prstGeom prst="rect">
            <a:avLst/>
          </a:prstGeom>
          <a:ln>
            <a:solidFill>
              <a:schemeClr val="tx1"/>
            </a:solidFill>
          </a:ln>
        </p:spPr>
        <p:txBody>
          <a:bodyPr wrap="none">
            <a:spAutoFit/>
          </a:bodyPr>
          <a:lstStyle/>
          <a:p>
            <a:r>
              <a:rPr lang="en-US">
                <a:solidFill>
                  <a:srgbClr val="000000"/>
                </a:solidFill>
                <a:highlight>
                  <a:srgbClr val="FFFFFF"/>
                </a:highlight>
              </a:rPr>
              <a:t>1999,</a:t>
            </a:r>
            <a:r>
              <a:rPr lang="en-US">
                <a:solidFill>
                  <a:srgbClr val="000000"/>
                </a:solidFill>
                <a:highlight>
                  <a:srgbClr val="FFFF00"/>
                </a:highlight>
              </a:rPr>
              <a:t>-</a:t>
            </a:r>
            <a:r>
              <a:rPr lang="en-US">
                <a:solidFill>
                  <a:srgbClr val="000000"/>
                </a:solidFill>
                <a:highlight>
                  <a:srgbClr val="FFFFFF"/>
                </a:highlight>
              </a:rPr>
              <a:t>,Venture Extended Edition,Very Large,5,000</a:t>
            </a:r>
          </a:p>
        </p:txBody>
      </p:sp>
      <p:cxnSp>
        <p:nvCxnSpPr>
          <p:cNvPr id="6" name="Straight Arrow Connector 5">
            <a:extLst>
              <a:ext uri="{FF2B5EF4-FFF2-40B4-BE49-F238E27FC236}">
                <a16:creationId xmlns:a16="http://schemas.microsoft.com/office/drawing/2014/main" id="{96804B04-77EC-4B79-BF4B-57141D92022E}"/>
              </a:ext>
            </a:extLst>
          </p:cNvPr>
          <p:cNvCxnSpPr>
            <a:stCxn id="5" idx="2"/>
          </p:cNvCxnSpPr>
          <p:nvPr/>
        </p:nvCxnSpPr>
        <p:spPr>
          <a:xfrm>
            <a:off x="6049505" y="1961292"/>
            <a:ext cx="0" cy="849846"/>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7" name="Rectangle 6">
            <a:extLst>
              <a:ext uri="{FF2B5EF4-FFF2-40B4-BE49-F238E27FC236}">
                <a16:creationId xmlns:a16="http://schemas.microsoft.com/office/drawing/2014/main" id="{4DAE6CE0-3509-41C2-9C23-FBCAFDD5E61E}"/>
              </a:ext>
            </a:extLst>
          </p:cNvPr>
          <p:cNvSpPr/>
          <p:nvPr/>
        </p:nvSpPr>
        <p:spPr>
          <a:xfrm>
            <a:off x="5321085" y="2811138"/>
            <a:ext cx="1549830" cy="79041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DFDL</a:t>
            </a:r>
          </a:p>
        </p:txBody>
      </p:sp>
      <p:cxnSp>
        <p:nvCxnSpPr>
          <p:cNvPr id="8" name="Straight Arrow Connector 7">
            <a:extLst>
              <a:ext uri="{FF2B5EF4-FFF2-40B4-BE49-F238E27FC236}">
                <a16:creationId xmlns:a16="http://schemas.microsoft.com/office/drawing/2014/main" id="{4FFEF5EF-7D6C-4B36-8BB6-7B0AC3F74BC5}"/>
              </a:ext>
            </a:extLst>
          </p:cNvPr>
          <p:cNvCxnSpPr/>
          <p:nvPr/>
        </p:nvCxnSpPr>
        <p:spPr>
          <a:xfrm>
            <a:off x="6036590" y="3601551"/>
            <a:ext cx="0" cy="849846"/>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9" name="Rectangle 8">
            <a:extLst>
              <a:ext uri="{FF2B5EF4-FFF2-40B4-BE49-F238E27FC236}">
                <a16:creationId xmlns:a16="http://schemas.microsoft.com/office/drawing/2014/main" id="{C2F4308D-C905-4CA5-98EC-D5B3C045FF00}"/>
              </a:ext>
            </a:extLst>
          </p:cNvPr>
          <p:cNvSpPr/>
          <p:nvPr/>
        </p:nvSpPr>
        <p:spPr>
          <a:xfrm>
            <a:off x="3733143" y="4460915"/>
            <a:ext cx="4632723" cy="2031325"/>
          </a:xfrm>
          <a:prstGeom prst="rect">
            <a:avLst/>
          </a:prstGeom>
          <a:ln>
            <a:solidFill>
              <a:schemeClr val="tx1"/>
            </a:solidFill>
          </a:ln>
        </p:spPr>
        <p:txBody>
          <a:bodyPr wrap="square">
            <a:spAutoFit/>
          </a:bodyPr>
          <a:lstStyle/>
          <a:p>
            <a:r>
              <a:rPr lang="en-US">
                <a:solidFill>
                  <a:srgbClr val="000096"/>
                </a:solidFill>
                <a:highlight>
                  <a:srgbClr val="FFFFFF"/>
                </a:highlight>
              </a:rPr>
              <a:t>&lt;row&gt;</a:t>
            </a:r>
            <a:br>
              <a:rPr lang="en-US">
                <a:solidFill>
                  <a:srgbClr val="000000"/>
                </a:solidFill>
                <a:highlight>
                  <a:srgbClr val="FFFFFF"/>
                </a:highlight>
              </a:rPr>
            </a:br>
            <a:r>
              <a:rPr lang="en-US">
                <a:solidFill>
                  <a:srgbClr val="000000"/>
                </a:solidFill>
                <a:highlight>
                  <a:srgbClr val="FFFFFF"/>
                </a:highlight>
              </a:rPr>
              <a:t>    </a:t>
            </a:r>
            <a:r>
              <a:rPr lang="en-US">
                <a:solidFill>
                  <a:srgbClr val="000096"/>
                </a:solidFill>
                <a:highlight>
                  <a:srgbClr val="FFFFFF"/>
                </a:highlight>
              </a:rPr>
              <a:t>&lt;year&gt;</a:t>
            </a:r>
            <a:r>
              <a:rPr lang="en-US">
                <a:solidFill>
                  <a:srgbClr val="000000"/>
                </a:solidFill>
                <a:highlight>
                  <a:srgbClr val="FFFFFF"/>
                </a:highlight>
              </a:rPr>
              <a:t>1999</a:t>
            </a:r>
            <a:r>
              <a:rPr lang="en-US">
                <a:solidFill>
                  <a:srgbClr val="000096"/>
                </a:solidFill>
                <a:highlight>
                  <a:srgbClr val="FFFFFF"/>
                </a:highlight>
              </a:rPr>
              <a:t>&lt;/year&gt;</a:t>
            </a:r>
            <a:br>
              <a:rPr lang="en-US">
                <a:solidFill>
                  <a:srgbClr val="000000"/>
                </a:solidFill>
                <a:highlight>
                  <a:srgbClr val="FFFFFF"/>
                </a:highlight>
              </a:rPr>
            </a:br>
            <a:r>
              <a:rPr lang="en-US">
                <a:solidFill>
                  <a:srgbClr val="000000"/>
                </a:solidFill>
                <a:highlight>
                  <a:srgbClr val="FFFFFF"/>
                </a:highlight>
              </a:rPr>
              <a:t>    </a:t>
            </a:r>
            <a:r>
              <a:rPr lang="en-US">
                <a:solidFill>
                  <a:srgbClr val="000096"/>
                </a:solidFill>
                <a:highlight>
                  <a:srgbClr val="FFFF00"/>
                </a:highlight>
              </a:rPr>
              <a:t>&lt;make</a:t>
            </a:r>
            <a:r>
              <a:rPr lang="en-US">
                <a:solidFill>
                  <a:srgbClr val="F5844C"/>
                </a:solidFill>
                <a:highlight>
                  <a:srgbClr val="FFFF00"/>
                </a:highlight>
              </a:rPr>
              <a:t> xsi:nil</a:t>
            </a:r>
            <a:r>
              <a:rPr lang="en-US">
                <a:solidFill>
                  <a:srgbClr val="FF8040"/>
                </a:solidFill>
                <a:highlight>
                  <a:srgbClr val="FFFF00"/>
                </a:highlight>
              </a:rPr>
              <a:t>=</a:t>
            </a:r>
            <a:r>
              <a:rPr lang="en-US">
                <a:solidFill>
                  <a:srgbClr val="993300"/>
                </a:solidFill>
                <a:highlight>
                  <a:srgbClr val="FFFF00"/>
                </a:highlight>
              </a:rPr>
              <a:t>"true"</a:t>
            </a:r>
            <a:r>
              <a:rPr lang="en-US">
                <a:solidFill>
                  <a:srgbClr val="000096"/>
                </a:solidFill>
                <a:highlight>
                  <a:srgbClr val="FFFF00"/>
                </a:highlight>
              </a:rPr>
              <a:t>&gt;&lt;/make&gt;</a:t>
            </a:r>
            <a:br>
              <a:rPr lang="en-US">
                <a:solidFill>
                  <a:srgbClr val="000000"/>
                </a:solidFill>
                <a:highlight>
                  <a:srgbClr val="FFFF00"/>
                </a:highlight>
              </a:rPr>
            </a:br>
            <a:r>
              <a:rPr lang="en-US">
                <a:solidFill>
                  <a:srgbClr val="000000"/>
                </a:solidFill>
                <a:highlight>
                  <a:srgbClr val="FFFFFF"/>
                </a:highlight>
              </a:rPr>
              <a:t>    </a:t>
            </a:r>
            <a:r>
              <a:rPr lang="en-US">
                <a:solidFill>
                  <a:srgbClr val="000096"/>
                </a:solidFill>
                <a:highlight>
                  <a:srgbClr val="FFFFFF"/>
                </a:highlight>
              </a:rPr>
              <a:t>&lt;model&gt;</a:t>
            </a:r>
            <a:r>
              <a:rPr lang="en-US">
                <a:solidFill>
                  <a:srgbClr val="000000"/>
                </a:solidFill>
                <a:highlight>
                  <a:srgbClr val="FFFFFF"/>
                </a:highlight>
              </a:rPr>
              <a:t>Venture Extended Edition</a:t>
            </a:r>
            <a:r>
              <a:rPr lang="en-US">
                <a:solidFill>
                  <a:srgbClr val="000096"/>
                </a:solidFill>
                <a:highlight>
                  <a:srgbClr val="FFFFFF"/>
                </a:highlight>
              </a:rPr>
              <a:t>&lt;/model&gt;</a:t>
            </a:r>
            <a:br>
              <a:rPr lang="en-US">
                <a:solidFill>
                  <a:srgbClr val="000000"/>
                </a:solidFill>
                <a:highlight>
                  <a:srgbClr val="FFFFFF"/>
                </a:highlight>
              </a:rPr>
            </a:br>
            <a:r>
              <a:rPr lang="en-US">
                <a:solidFill>
                  <a:srgbClr val="000000"/>
                </a:solidFill>
                <a:highlight>
                  <a:srgbClr val="FFFFFF"/>
                </a:highlight>
              </a:rPr>
              <a:t>    </a:t>
            </a:r>
            <a:r>
              <a:rPr lang="en-US">
                <a:solidFill>
                  <a:srgbClr val="000096"/>
                </a:solidFill>
                <a:highlight>
                  <a:srgbClr val="FFFFFF"/>
                </a:highlight>
              </a:rPr>
              <a:t>&lt;description&gt;</a:t>
            </a:r>
            <a:r>
              <a:rPr lang="en-US">
                <a:solidFill>
                  <a:srgbClr val="000000"/>
                </a:solidFill>
                <a:highlight>
                  <a:srgbClr val="FFFFFF"/>
                </a:highlight>
              </a:rPr>
              <a:t>Very Large</a:t>
            </a:r>
            <a:r>
              <a:rPr lang="en-US">
                <a:solidFill>
                  <a:srgbClr val="000096"/>
                </a:solidFill>
                <a:highlight>
                  <a:srgbClr val="FFFFFF"/>
                </a:highlight>
              </a:rPr>
              <a:t>&lt;/description&gt;</a:t>
            </a:r>
            <a:br>
              <a:rPr lang="en-US">
                <a:solidFill>
                  <a:srgbClr val="000000"/>
                </a:solidFill>
                <a:highlight>
                  <a:srgbClr val="FFFFFF"/>
                </a:highlight>
              </a:rPr>
            </a:br>
            <a:r>
              <a:rPr lang="en-US">
                <a:solidFill>
                  <a:srgbClr val="000000"/>
                </a:solidFill>
                <a:highlight>
                  <a:srgbClr val="FFFFFF"/>
                </a:highlight>
              </a:rPr>
              <a:t>    </a:t>
            </a:r>
            <a:r>
              <a:rPr lang="en-US">
                <a:solidFill>
                  <a:srgbClr val="000096"/>
                </a:solidFill>
                <a:highlight>
                  <a:srgbClr val="FFFFFF"/>
                </a:highlight>
              </a:rPr>
              <a:t>&lt;price&gt;</a:t>
            </a:r>
            <a:r>
              <a:rPr lang="en-US">
                <a:solidFill>
                  <a:srgbClr val="000000"/>
                </a:solidFill>
                <a:highlight>
                  <a:srgbClr val="FFFFFF"/>
                </a:highlight>
              </a:rPr>
              <a:t>5000</a:t>
            </a:r>
            <a:r>
              <a:rPr lang="en-US">
                <a:solidFill>
                  <a:srgbClr val="000096"/>
                </a:solidFill>
                <a:highlight>
                  <a:srgbClr val="FFFFFF"/>
                </a:highlight>
              </a:rPr>
              <a:t>&lt;/price&gt;</a:t>
            </a:r>
            <a:br>
              <a:rPr lang="en-US">
                <a:solidFill>
                  <a:srgbClr val="000000"/>
                </a:solidFill>
                <a:highlight>
                  <a:srgbClr val="FFFFFF"/>
                </a:highlight>
              </a:rPr>
            </a:br>
            <a:r>
              <a:rPr lang="en-US">
                <a:solidFill>
                  <a:srgbClr val="000096"/>
                </a:solidFill>
                <a:highlight>
                  <a:srgbClr val="FFFFFF"/>
                </a:highlight>
              </a:rPr>
              <a:t>&lt;/row&gt;</a:t>
            </a:r>
          </a:p>
        </p:txBody>
      </p:sp>
      <p:sp>
        <p:nvSpPr>
          <p:cNvPr id="10" name="TextBox 9">
            <a:extLst>
              <a:ext uri="{FF2B5EF4-FFF2-40B4-BE49-F238E27FC236}">
                <a16:creationId xmlns:a16="http://schemas.microsoft.com/office/drawing/2014/main" id="{30D14F34-3F9E-40FA-9888-89949386C414}"/>
              </a:ext>
            </a:extLst>
          </p:cNvPr>
          <p:cNvSpPr txBox="1"/>
          <p:nvPr/>
        </p:nvSpPr>
        <p:spPr>
          <a:xfrm>
            <a:off x="822049" y="1499299"/>
            <a:ext cx="2681204" cy="830997"/>
          </a:xfrm>
          <a:prstGeom prst="rect">
            <a:avLst/>
          </a:prstGeom>
          <a:noFill/>
        </p:spPr>
        <p:txBody>
          <a:bodyPr wrap="square" rtlCol="0">
            <a:spAutoFit/>
          </a:bodyPr>
          <a:lstStyle/>
          <a:p>
            <a:r>
              <a:rPr lang="en-US" sz="2400"/>
              <a:t>Remember the CSV example:</a:t>
            </a:r>
          </a:p>
        </p:txBody>
      </p:sp>
    </p:spTree>
    <p:extLst>
      <p:ext uri="{BB962C8B-B14F-4D97-AF65-F5344CB8AC3E}">
        <p14:creationId xmlns:p14="http://schemas.microsoft.com/office/powerpoint/2010/main" val="680463934"/>
      </p:ext>
    </p:extLst>
  </p:cSld>
  <p:clrMapOvr>
    <a:masterClrMapping/>
  </p:clrMapOvr>
</p:sld>
</file>

<file path=ppt/slides/slide1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BB75F2-92B6-424F-8429-30244CF2DAB9}"/>
              </a:ext>
            </a:extLst>
          </p:cNvPr>
          <p:cNvSpPr>
            <a:spLocks noGrp="1"/>
          </p:cNvSpPr>
          <p:nvPr>
            <p:ph type="title"/>
          </p:nvPr>
        </p:nvSpPr>
        <p:spPr/>
        <p:txBody>
          <a:bodyPr/>
          <a:lstStyle/>
          <a:p>
            <a:r>
              <a:rPr lang="en-US"/>
              <a:t>In-band nil</a:t>
            </a:r>
          </a:p>
        </p:txBody>
      </p:sp>
      <p:sp>
        <p:nvSpPr>
          <p:cNvPr id="3" name="Content Placeholder 2">
            <a:extLst>
              <a:ext uri="{FF2B5EF4-FFF2-40B4-BE49-F238E27FC236}">
                <a16:creationId xmlns:a16="http://schemas.microsoft.com/office/drawing/2014/main" id="{6A071571-CAD5-4D44-82FD-E1D373A06B2F}"/>
              </a:ext>
            </a:extLst>
          </p:cNvPr>
          <p:cNvSpPr>
            <a:spLocks noGrp="1"/>
          </p:cNvSpPr>
          <p:nvPr>
            <p:ph idx="1"/>
          </p:nvPr>
        </p:nvSpPr>
        <p:spPr>
          <a:xfrm>
            <a:off x="616449" y="1371601"/>
            <a:ext cx="11236720" cy="2057399"/>
          </a:xfrm>
        </p:spPr>
        <p:txBody>
          <a:bodyPr/>
          <a:lstStyle/>
          <a:p>
            <a:pPr>
              <a:lnSpc>
                <a:spcPts val="3000"/>
              </a:lnSpc>
              <a:spcAft>
                <a:spcPts val="1200"/>
              </a:spcAft>
            </a:pPr>
            <a:r>
              <a:rPr lang="en-US">
                <a:solidFill>
                  <a:srgbClr val="FF0000"/>
                </a:solidFill>
              </a:rPr>
              <a:t>In-band nil</a:t>
            </a:r>
            <a:r>
              <a:rPr lang="en-US"/>
              <a:t>: a symbol is inserted into a region to indicate nil. That is, a part of the region’s value space is used to indicate nil.</a:t>
            </a:r>
          </a:p>
          <a:p>
            <a:pPr lvl="1">
              <a:lnSpc>
                <a:spcPts val="3000"/>
              </a:lnSpc>
              <a:spcAft>
                <a:spcPts val="1200"/>
              </a:spcAft>
            </a:pPr>
            <a:r>
              <a:rPr lang="en-US"/>
              <a:t>Example: the symbol “-” is inserted into the CSV field to indicate that there is no data available for this car’s make. </a:t>
            </a:r>
          </a:p>
        </p:txBody>
      </p:sp>
      <p:sp>
        <p:nvSpPr>
          <p:cNvPr id="4" name="Rectangle 3">
            <a:extLst>
              <a:ext uri="{FF2B5EF4-FFF2-40B4-BE49-F238E27FC236}">
                <a16:creationId xmlns:a16="http://schemas.microsoft.com/office/drawing/2014/main" id="{E7D81EF0-B034-4059-818D-C0F332A10B71}"/>
              </a:ext>
            </a:extLst>
          </p:cNvPr>
          <p:cNvSpPr/>
          <p:nvPr/>
        </p:nvSpPr>
        <p:spPr>
          <a:xfrm>
            <a:off x="1390950" y="3300415"/>
            <a:ext cx="4822602" cy="369332"/>
          </a:xfrm>
          <a:prstGeom prst="rect">
            <a:avLst/>
          </a:prstGeom>
          <a:ln>
            <a:solidFill>
              <a:schemeClr val="tx1"/>
            </a:solidFill>
          </a:ln>
        </p:spPr>
        <p:txBody>
          <a:bodyPr wrap="none">
            <a:spAutoFit/>
          </a:bodyPr>
          <a:lstStyle/>
          <a:p>
            <a:r>
              <a:rPr lang="en-US">
                <a:solidFill>
                  <a:srgbClr val="000000"/>
                </a:solidFill>
                <a:highlight>
                  <a:srgbClr val="FFFFFF"/>
                </a:highlight>
              </a:rPr>
              <a:t>1999,</a:t>
            </a:r>
            <a:r>
              <a:rPr lang="en-US">
                <a:solidFill>
                  <a:srgbClr val="000000"/>
                </a:solidFill>
                <a:highlight>
                  <a:srgbClr val="FFFF00"/>
                </a:highlight>
              </a:rPr>
              <a:t>-</a:t>
            </a:r>
            <a:r>
              <a:rPr lang="en-US">
                <a:solidFill>
                  <a:srgbClr val="000000"/>
                </a:solidFill>
                <a:highlight>
                  <a:srgbClr val="FFFFFF"/>
                </a:highlight>
              </a:rPr>
              <a:t>,Venture Extended Edition,Very Large,5,000</a:t>
            </a:r>
          </a:p>
        </p:txBody>
      </p:sp>
      <p:cxnSp>
        <p:nvCxnSpPr>
          <p:cNvPr id="6" name="Straight Arrow Connector 5">
            <a:extLst>
              <a:ext uri="{FF2B5EF4-FFF2-40B4-BE49-F238E27FC236}">
                <a16:creationId xmlns:a16="http://schemas.microsoft.com/office/drawing/2014/main" id="{3E441EC2-E1EC-4021-860A-5E9DB3DE250C}"/>
              </a:ext>
            </a:extLst>
          </p:cNvPr>
          <p:cNvCxnSpPr/>
          <p:nvPr/>
        </p:nvCxnSpPr>
        <p:spPr>
          <a:xfrm flipV="1">
            <a:off x="2045777" y="3669747"/>
            <a:ext cx="0" cy="618062"/>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7" name="TextBox 6">
            <a:extLst>
              <a:ext uri="{FF2B5EF4-FFF2-40B4-BE49-F238E27FC236}">
                <a16:creationId xmlns:a16="http://schemas.microsoft.com/office/drawing/2014/main" id="{89F00A4D-B9D2-419F-A734-B85FB75D3A3B}"/>
              </a:ext>
            </a:extLst>
          </p:cNvPr>
          <p:cNvSpPr txBox="1"/>
          <p:nvPr/>
        </p:nvSpPr>
        <p:spPr>
          <a:xfrm>
            <a:off x="1844299" y="4287809"/>
            <a:ext cx="3757888" cy="369332"/>
          </a:xfrm>
          <a:prstGeom prst="rect">
            <a:avLst/>
          </a:prstGeom>
          <a:noFill/>
        </p:spPr>
        <p:txBody>
          <a:bodyPr wrap="none" rtlCol="0">
            <a:spAutoFit/>
          </a:bodyPr>
          <a:lstStyle/>
          <a:p>
            <a:r>
              <a:rPr lang="en-US"/>
              <a:t>The make field contains an in-band nil</a:t>
            </a:r>
          </a:p>
        </p:txBody>
      </p:sp>
      <p:sp>
        <p:nvSpPr>
          <p:cNvPr id="9" name="TextBox 8">
            <a:extLst>
              <a:ext uri="{FF2B5EF4-FFF2-40B4-BE49-F238E27FC236}">
                <a16:creationId xmlns:a16="http://schemas.microsoft.com/office/drawing/2014/main" id="{BB07DF7B-9BA3-448F-87E1-65A2660F7108}"/>
              </a:ext>
            </a:extLst>
          </p:cNvPr>
          <p:cNvSpPr txBox="1"/>
          <p:nvPr/>
        </p:nvSpPr>
        <p:spPr>
          <a:xfrm>
            <a:off x="1100380" y="4907741"/>
            <a:ext cx="5904950" cy="369332"/>
          </a:xfrm>
          <a:prstGeom prst="rect">
            <a:avLst/>
          </a:prstGeom>
          <a:noFill/>
        </p:spPr>
        <p:txBody>
          <a:bodyPr wrap="none" rtlCol="0">
            <a:spAutoFit/>
          </a:bodyPr>
          <a:lstStyle/>
          <a:p>
            <a:r>
              <a:rPr lang="en-US"/>
              <a:t>Here’s how to specify that the “-” symbol denotes a nil value:</a:t>
            </a:r>
          </a:p>
        </p:txBody>
      </p:sp>
      <p:sp>
        <p:nvSpPr>
          <p:cNvPr id="10" name="Rectangle 9">
            <a:extLst>
              <a:ext uri="{FF2B5EF4-FFF2-40B4-BE49-F238E27FC236}">
                <a16:creationId xmlns:a16="http://schemas.microsoft.com/office/drawing/2014/main" id="{C618C04C-57E9-4BC7-8484-1DDD1CA3D4E9}"/>
              </a:ext>
            </a:extLst>
          </p:cNvPr>
          <p:cNvSpPr/>
          <p:nvPr/>
        </p:nvSpPr>
        <p:spPr>
          <a:xfrm>
            <a:off x="1014856" y="5486399"/>
            <a:ext cx="7710689" cy="369332"/>
          </a:xfrm>
          <a:prstGeom prst="rect">
            <a:avLst/>
          </a:prstGeom>
        </p:spPr>
        <p:txBody>
          <a:bodyPr wrap="square">
            <a:spAutoFit/>
          </a:bodyPr>
          <a:lstStyle/>
          <a:p>
            <a:r>
              <a:rPr lang="en-US">
                <a:solidFill>
                  <a:srgbClr val="003296"/>
                </a:solidFill>
                <a:highlight>
                  <a:srgbClr val="FFFFFF"/>
                </a:highlight>
              </a:rPr>
              <a:t>&lt;xs:element</a:t>
            </a:r>
            <a:r>
              <a:rPr lang="en-US">
                <a:solidFill>
                  <a:srgbClr val="F5844C"/>
                </a:solidFill>
                <a:highlight>
                  <a:srgbClr val="FFFFFF"/>
                </a:highlight>
              </a:rPr>
              <a:t> name</a:t>
            </a:r>
            <a:r>
              <a:rPr lang="en-US">
                <a:solidFill>
                  <a:srgbClr val="FF8040"/>
                </a:solidFill>
                <a:highlight>
                  <a:srgbClr val="FFFFFF"/>
                </a:highlight>
              </a:rPr>
              <a:t>=</a:t>
            </a:r>
            <a:r>
              <a:rPr lang="en-US">
                <a:solidFill>
                  <a:srgbClr val="993300"/>
                </a:solidFill>
                <a:highlight>
                  <a:srgbClr val="FFFFFF"/>
                </a:highlight>
              </a:rPr>
              <a:t>"make"</a:t>
            </a:r>
            <a:r>
              <a:rPr lang="en-US">
                <a:solidFill>
                  <a:srgbClr val="F5844C"/>
                </a:solidFill>
                <a:highlight>
                  <a:srgbClr val="FFFFFF"/>
                </a:highlight>
              </a:rPr>
              <a:t> type</a:t>
            </a:r>
            <a:r>
              <a:rPr lang="en-US">
                <a:solidFill>
                  <a:srgbClr val="FF8040"/>
                </a:solidFill>
                <a:highlight>
                  <a:srgbClr val="FFFFFF"/>
                </a:highlight>
              </a:rPr>
              <a:t>=</a:t>
            </a:r>
            <a:r>
              <a:rPr lang="en-US">
                <a:solidFill>
                  <a:srgbClr val="993300"/>
                </a:solidFill>
                <a:highlight>
                  <a:srgbClr val="FFFFFF"/>
                </a:highlight>
              </a:rPr>
              <a:t>"xs:string"</a:t>
            </a:r>
            <a:r>
              <a:rPr lang="en-US">
                <a:solidFill>
                  <a:srgbClr val="F5844C"/>
                </a:solidFill>
                <a:highlight>
                  <a:srgbClr val="FFFFFF"/>
                </a:highlight>
              </a:rPr>
              <a:t> nillable</a:t>
            </a:r>
            <a:r>
              <a:rPr lang="en-US">
                <a:solidFill>
                  <a:srgbClr val="FF8040"/>
                </a:solidFill>
                <a:highlight>
                  <a:srgbClr val="FFFFFF"/>
                </a:highlight>
              </a:rPr>
              <a:t>=</a:t>
            </a:r>
            <a:r>
              <a:rPr lang="en-US">
                <a:solidFill>
                  <a:srgbClr val="993300"/>
                </a:solidFill>
                <a:highlight>
                  <a:srgbClr val="FFFFFF"/>
                </a:highlight>
              </a:rPr>
              <a:t>"true"</a:t>
            </a:r>
            <a:r>
              <a:rPr lang="en-US">
                <a:solidFill>
                  <a:srgbClr val="F5844C"/>
                </a:solidFill>
                <a:highlight>
                  <a:srgbClr val="FFFFFF"/>
                </a:highlight>
              </a:rPr>
              <a:t> dfdl:nilValue</a:t>
            </a:r>
            <a:r>
              <a:rPr lang="en-US">
                <a:solidFill>
                  <a:srgbClr val="FF8040"/>
                </a:solidFill>
                <a:highlight>
                  <a:srgbClr val="FFFFFF"/>
                </a:highlight>
              </a:rPr>
              <a:t>=</a:t>
            </a:r>
            <a:r>
              <a:rPr lang="en-US">
                <a:solidFill>
                  <a:srgbClr val="993300"/>
                </a:solidFill>
                <a:highlight>
                  <a:srgbClr val="FFFFFF"/>
                </a:highlight>
              </a:rPr>
              <a:t>"-"</a:t>
            </a:r>
            <a:r>
              <a:rPr lang="en-US">
                <a:solidFill>
                  <a:srgbClr val="F5844C"/>
                </a:solidFill>
                <a:highlight>
                  <a:srgbClr val="FFFFFF"/>
                </a:highlight>
              </a:rPr>
              <a:t> </a:t>
            </a:r>
            <a:r>
              <a:rPr lang="en-US">
                <a:solidFill>
                  <a:srgbClr val="000096"/>
                </a:solidFill>
                <a:highlight>
                  <a:srgbClr val="FFFFFF"/>
                </a:highlight>
              </a:rPr>
              <a:t>/&gt;</a:t>
            </a:r>
          </a:p>
        </p:txBody>
      </p:sp>
      <p:sp>
        <p:nvSpPr>
          <p:cNvPr id="13" name="TextBox 12">
            <a:extLst>
              <a:ext uri="{FF2B5EF4-FFF2-40B4-BE49-F238E27FC236}">
                <a16:creationId xmlns:a16="http://schemas.microsoft.com/office/drawing/2014/main" id="{4D386267-77DC-41A9-8976-FEE2692915F3}"/>
              </a:ext>
            </a:extLst>
          </p:cNvPr>
          <p:cNvSpPr txBox="1"/>
          <p:nvPr/>
        </p:nvSpPr>
        <p:spPr>
          <a:xfrm>
            <a:off x="3703094" y="6243189"/>
            <a:ext cx="7056355" cy="369332"/>
          </a:xfrm>
          <a:prstGeom prst="rect">
            <a:avLst/>
          </a:prstGeom>
          <a:noFill/>
        </p:spPr>
        <p:txBody>
          <a:bodyPr wrap="none" rtlCol="0">
            <a:spAutoFit/>
          </a:bodyPr>
          <a:lstStyle/>
          <a:p>
            <a:r>
              <a:rPr lang="en-US"/>
              <a:t>The “make” element may have a nil value, and “-” denotes the value is nil.</a:t>
            </a:r>
          </a:p>
        </p:txBody>
      </p:sp>
      <p:sp>
        <p:nvSpPr>
          <p:cNvPr id="5" name="Left Brace 4">
            <a:extLst>
              <a:ext uri="{FF2B5EF4-FFF2-40B4-BE49-F238E27FC236}">
                <a16:creationId xmlns:a16="http://schemas.microsoft.com/office/drawing/2014/main" id="{2BC5F531-52BC-4BE0-ABE0-FABF75E9A659}"/>
              </a:ext>
            </a:extLst>
          </p:cNvPr>
          <p:cNvSpPr/>
          <p:nvPr/>
        </p:nvSpPr>
        <p:spPr>
          <a:xfrm rot="16200000">
            <a:off x="6499897" y="4609104"/>
            <a:ext cx="319685" cy="2891747"/>
          </a:xfrm>
          <a:prstGeom prst="leftBrace">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extLst>
      <p:ext uri="{BB962C8B-B14F-4D97-AF65-F5344CB8AC3E}">
        <p14:creationId xmlns:p14="http://schemas.microsoft.com/office/powerpoint/2010/main" val="2905422330"/>
      </p:ext>
    </p:extLst>
  </p:cSld>
  <p:clrMapOvr>
    <a:masterClrMapping/>
  </p:clrMapOvr>
</p:sld>
</file>

<file path=ppt/slides/slide1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6F9086-BED0-432E-94E6-09A4634E2C40}"/>
              </a:ext>
            </a:extLst>
          </p:cNvPr>
          <p:cNvSpPr>
            <a:spLocks noGrp="1"/>
          </p:cNvSpPr>
          <p:nvPr>
            <p:ph type="title"/>
          </p:nvPr>
        </p:nvSpPr>
        <p:spPr/>
        <p:txBody>
          <a:bodyPr/>
          <a:lstStyle/>
          <a:p>
            <a:r>
              <a:rPr lang="en-US"/>
              <a:t>In-band nil is for both simple types and complex types</a:t>
            </a:r>
          </a:p>
        </p:txBody>
      </p:sp>
      <p:sp>
        <p:nvSpPr>
          <p:cNvPr id="3" name="Content Placeholder 2">
            <a:extLst>
              <a:ext uri="{FF2B5EF4-FFF2-40B4-BE49-F238E27FC236}">
                <a16:creationId xmlns:a16="http://schemas.microsoft.com/office/drawing/2014/main" id="{65E8FC2E-8129-49AF-96E2-0BC49A47EF43}"/>
              </a:ext>
            </a:extLst>
          </p:cNvPr>
          <p:cNvSpPr>
            <a:spLocks noGrp="1"/>
          </p:cNvSpPr>
          <p:nvPr>
            <p:ph idx="1"/>
          </p:nvPr>
        </p:nvSpPr>
        <p:spPr>
          <a:xfrm>
            <a:off x="616449" y="1371602"/>
            <a:ext cx="11236720" cy="2440981"/>
          </a:xfrm>
        </p:spPr>
        <p:txBody>
          <a:bodyPr/>
          <a:lstStyle/>
          <a:p>
            <a:pPr>
              <a:lnSpc>
                <a:spcPts val="3000"/>
              </a:lnSpc>
            </a:pPr>
            <a:r>
              <a:rPr lang="en-US"/>
              <a:t>If a </a:t>
            </a:r>
            <a:r>
              <a:rPr lang="en-US" dirty="0"/>
              <a:t>region is to hold an atomic value, then </a:t>
            </a:r>
            <a:r>
              <a:rPr lang="en-US"/>
              <a:t>the in-band nil symbol </a:t>
            </a:r>
            <a:r>
              <a:rPr lang="en-US" dirty="0"/>
              <a:t>can be anything. For example, I </a:t>
            </a:r>
            <a:r>
              <a:rPr lang="en-US"/>
              <a:t>used “-” to denote a Make </a:t>
            </a:r>
            <a:r>
              <a:rPr lang="en-US" dirty="0"/>
              <a:t>with a nil </a:t>
            </a:r>
            <a:r>
              <a:rPr lang="en-US"/>
              <a:t>value:</a:t>
            </a:r>
          </a:p>
          <a:p>
            <a:pPr marL="382170" lvl="1" indent="0">
              <a:buNone/>
            </a:pPr>
            <a:r>
              <a:rPr lang="en-US" sz="2000">
                <a:solidFill>
                  <a:srgbClr val="003296"/>
                </a:solidFill>
                <a:highlight>
                  <a:srgbClr val="FFFFFF"/>
                </a:highlight>
              </a:rPr>
              <a:t>&lt;xs:element</a:t>
            </a:r>
            <a:r>
              <a:rPr lang="en-US" sz="2000">
                <a:solidFill>
                  <a:srgbClr val="F5844C"/>
                </a:solidFill>
                <a:highlight>
                  <a:srgbClr val="FFFFFF"/>
                </a:highlight>
              </a:rPr>
              <a:t> name</a:t>
            </a:r>
            <a:r>
              <a:rPr lang="en-US" sz="2000">
                <a:solidFill>
                  <a:srgbClr val="FF8040"/>
                </a:solidFill>
                <a:highlight>
                  <a:srgbClr val="FFFFFF"/>
                </a:highlight>
              </a:rPr>
              <a:t>=</a:t>
            </a:r>
            <a:r>
              <a:rPr lang="en-US" sz="2000">
                <a:solidFill>
                  <a:srgbClr val="993300"/>
                </a:solidFill>
                <a:highlight>
                  <a:srgbClr val="FFFFFF"/>
                </a:highlight>
              </a:rPr>
              <a:t>"make"</a:t>
            </a:r>
            <a:r>
              <a:rPr lang="en-US" sz="2000">
                <a:solidFill>
                  <a:srgbClr val="F5844C"/>
                </a:solidFill>
                <a:highlight>
                  <a:srgbClr val="FFFFFF"/>
                </a:highlight>
              </a:rPr>
              <a:t> type</a:t>
            </a:r>
            <a:r>
              <a:rPr lang="en-US" sz="2000">
                <a:solidFill>
                  <a:srgbClr val="FF8040"/>
                </a:solidFill>
                <a:highlight>
                  <a:srgbClr val="FFFFFF"/>
                </a:highlight>
              </a:rPr>
              <a:t>=</a:t>
            </a:r>
            <a:r>
              <a:rPr lang="en-US" sz="2000">
                <a:solidFill>
                  <a:srgbClr val="993300"/>
                </a:solidFill>
                <a:highlight>
                  <a:srgbClr val="FFFFFF"/>
                </a:highlight>
              </a:rPr>
              <a:t>"xs:string"</a:t>
            </a:r>
            <a:r>
              <a:rPr lang="en-US" sz="2000">
                <a:solidFill>
                  <a:srgbClr val="F5844C"/>
                </a:solidFill>
                <a:highlight>
                  <a:srgbClr val="FFFFFF"/>
                </a:highlight>
              </a:rPr>
              <a:t> nillable</a:t>
            </a:r>
            <a:r>
              <a:rPr lang="en-US" sz="2000">
                <a:solidFill>
                  <a:srgbClr val="FF8040"/>
                </a:solidFill>
                <a:highlight>
                  <a:srgbClr val="FFFFFF"/>
                </a:highlight>
              </a:rPr>
              <a:t>=</a:t>
            </a:r>
            <a:r>
              <a:rPr lang="en-US" sz="2000">
                <a:solidFill>
                  <a:srgbClr val="993300"/>
                </a:solidFill>
                <a:highlight>
                  <a:srgbClr val="FFFFFF"/>
                </a:highlight>
              </a:rPr>
              <a:t>"true"</a:t>
            </a:r>
            <a:r>
              <a:rPr lang="en-US" sz="2000">
                <a:solidFill>
                  <a:srgbClr val="F5844C"/>
                </a:solidFill>
                <a:highlight>
                  <a:srgbClr val="FFFFFF"/>
                </a:highlight>
              </a:rPr>
              <a:t> dfdl:nilValue</a:t>
            </a:r>
            <a:r>
              <a:rPr lang="en-US" sz="2000">
                <a:solidFill>
                  <a:srgbClr val="FF8040"/>
                </a:solidFill>
                <a:highlight>
                  <a:srgbClr val="FFFFFF"/>
                </a:highlight>
              </a:rPr>
              <a:t>=</a:t>
            </a:r>
            <a:r>
              <a:rPr lang="en-US" sz="2000">
                <a:solidFill>
                  <a:srgbClr val="993300"/>
                </a:solidFill>
                <a:highlight>
                  <a:srgbClr val="FFFFFF"/>
                </a:highlight>
              </a:rPr>
              <a:t>"-"</a:t>
            </a:r>
            <a:r>
              <a:rPr lang="en-US" sz="2000">
                <a:solidFill>
                  <a:srgbClr val="F5844C"/>
                </a:solidFill>
                <a:highlight>
                  <a:srgbClr val="FFFFFF"/>
                </a:highlight>
              </a:rPr>
              <a:t> </a:t>
            </a:r>
            <a:r>
              <a:rPr lang="en-US" sz="2000">
                <a:solidFill>
                  <a:srgbClr val="000096"/>
                </a:solidFill>
                <a:highlight>
                  <a:srgbClr val="FFFFFF"/>
                </a:highlight>
              </a:rPr>
              <a:t>/&gt;</a:t>
            </a:r>
            <a:endParaRPr lang="en-US" sz="2000"/>
          </a:p>
          <a:p>
            <a:pPr>
              <a:lnSpc>
                <a:spcPts val="3000"/>
              </a:lnSpc>
            </a:pPr>
            <a:r>
              <a:rPr lang="en-US"/>
              <a:t>If a </a:t>
            </a:r>
            <a:r>
              <a:rPr lang="en-US" dirty="0"/>
              <a:t>region is to hold a complex value, then </a:t>
            </a:r>
            <a:r>
              <a:rPr lang="en-US"/>
              <a:t>the in-band nil symbol must be %</a:t>
            </a:r>
            <a:r>
              <a:rPr lang="en-US" dirty="0"/>
              <a:t>ES; (empty string). </a:t>
            </a:r>
            <a:r>
              <a:rPr lang="en-US"/>
              <a:t>For example, suppose this is the input:</a:t>
            </a:r>
          </a:p>
        </p:txBody>
      </p:sp>
      <p:sp>
        <p:nvSpPr>
          <p:cNvPr id="4" name="Rectangle 3">
            <a:extLst>
              <a:ext uri="{FF2B5EF4-FFF2-40B4-BE49-F238E27FC236}">
                <a16:creationId xmlns:a16="http://schemas.microsoft.com/office/drawing/2014/main" id="{4025282F-5E4B-47F7-8FE1-27DF5C49E139}"/>
              </a:ext>
            </a:extLst>
          </p:cNvPr>
          <p:cNvSpPr/>
          <p:nvPr/>
        </p:nvSpPr>
        <p:spPr>
          <a:xfrm>
            <a:off x="907938" y="3698840"/>
            <a:ext cx="3011838" cy="1569660"/>
          </a:xfrm>
          <a:prstGeom prst="rect">
            <a:avLst/>
          </a:prstGeom>
          <a:ln>
            <a:solidFill>
              <a:schemeClr val="tx1"/>
            </a:solidFill>
          </a:ln>
        </p:spPr>
        <p:txBody>
          <a:bodyPr wrap="square">
            <a:spAutoFit/>
          </a:bodyPr>
          <a:lstStyle/>
          <a:p>
            <a:r>
              <a:rPr lang="en-US" sz="2400">
                <a:solidFill>
                  <a:srgbClr val="000000"/>
                </a:solidFill>
                <a:highlight>
                  <a:srgbClr val="FFFFFF"/>
                </a:highlight>
              </a:rPr>
              <a:t>Person:John Doe,29</a:t>
            </a:r>
            <a:br>
              <a:rPr lang="en-US" sz="2400">
                <a:solidFill>
                  <a:srgbClr val="000000"/>
                </a:solidFill>
                <a:highlight>
                  <a:srgbClr val="FFFFFF"/>
                </a:highlight>
              </a:rPr>
            </a:br>
            <a:r>
              <a:rPr lang="en-US" sz="2400">
                <a:solidFill>
                  <a:srgbClr val="000000"/>
                </a:solidFill>
                <a:highlight>
                  <a:srgbClr val="FFFFFF"/>
                </a:highlight>
              </a:rPr>
              <a:t>Person:Sally Smith,34</a:t>
            </a:r>
            <a:br>
              <a:rPr lang="en-US" sz="2400">
                <a:solidFill>
                  <a:srgbClr val="000000"/>
                </a:solidFill>
                <a:highlight>
                  <a:srgbClr val="FFFFFF"/>
                </a:highlight>
              </a:rPr>
            </a:br>
            <a:r>
              <a:rPr lang="en-US" sz="2400">
                <a:solidFill>
                  <a:srgbClr val="000000"/>
                </a:solidFill>
                <a:highlight>
                  <a:srgbClr val="FFFFFF"/>
                </a:highlight>
              </a:rPr>
              <a:t>Person:</a:t>
            </a:r>
            <a:br>
              <a:rPr lang="en-US" sz="2400">
                <a:solidFill>
                  <a:srgbClr val="000000"/>
                </a:solidFill>
                <a:highlight>
                  <a:srgbClr val="FFFFFF"/>
                </a:highlight>
              </a:rPr>
            </a:br>
            <a:r>
              <a:rPr lang="en-US" sz="2400">
                <a:solidFill>
                  <a:srgbClr val="000000"/>
                </a:solidFill>
                <a:highlight>
                  <a:srgbClr val="FFFFFF"/>
                </a:highlight>
              </a:rPr>
              <a:t>Person:Bob Jones,51</a:t>
            </a:r>
          </a:p>
        </p:txBody>
      </p:sp>
      <p:cxnSp>
        <p:nvCxnSpPr>
          <p:cNvPr id="7" name="Straight Arrow Connector 6">
            <a:extLst>
              <a:ext uri="{FF2B5EF4-FFF2-40B4-BE49-F238E27FC236}">
                <a16:creationId xmlns:a16="http://schemas.microsoft.com/office/drawing/2014/main" id="{CC1182A1-F1CB-4C8D-9D3F-58BB8E7B00CD}"/>
              </a:ext>
            </a:extLst>
          </p:cNvPr>
          <p:cNvCxnSpPr>
            <a:cxnSpLocks/>
          </p:cNvCxnSpPr>
          <p:nvPr/>
        </p:nvCxnSpPr>
        <p:spPr>
          <a:xfrm flipH="1">
            <a:off x="4043763" y="3923699"/>
            <a:ext cx="1086176"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8" name="TextBox 7">
            <a:extLst>
              <a:ext uri="{FF2B5EF4-FFF2-40B4-BE49-F238E27FC236}">
                <a16:creationId xmlns:a16="http://schemas.microsoft.com/office/drawing/2014/main" id="{17C86F31-7318-4E69-9CC6-4814D1D0F566}"/>
              </a:ext>
            </a:extLst>
          </p:cNvPr>
          <p:cNvSpPr txBox="1"/>
          <p:nvPr/>
        </p:nvSpPr>
        <p:spPr>
          <a:xfrm>
            <a:off x="5150604" y="3698840"/>
            <a:ext cx="6135590" cy="369332"/>
          </a:xfrm>
          <a:prstGeom prst="rect">
            <a:avLst/>
          </a:prstGeom>
          <a:noFill/>
        </p:spPr>
        <p:txBody>
          <a:bodyPr wrap="none" rtlCol="0">
            <a:spAutoFit/>
          </a:bodyPr>
          <a:lstStyle/>
          <a:p>
            <a:r>
              <a:rPr lang="en-US"/>
              <a:t>The content of person is name, comma, age (i.e., complex type)</a:t>
            </a:r>
          </a:p>
        </p:txBody>
      </p:sp>
      <p:cxnSp>
        <p:nvCxnSpPr>
          <p:cNvPr id="10" name="Straight Arrow Connector 9">
            <a:extLst>
              <a:ext uri="{FF2B5EF4-FFF2-40B4-BE49-F238E27FC236}">
                <a16:creationId xmlns:a16="http://schemas.microsoft.com/office/drawing/2014/main" id="{ED35A91E-B9B0-405D-8655-9F0E11532BBC}"/>
              </a:ext>
            </a:extLst>
          </p:cNvPr>
          <p:cNvCxnSpPr>
            <a:cxnSpLocks/>
          </p:cNvCxnSpPr>
          <p:nvPr/>
        </p:nvCxnSpPr>
        <p:spPr>
          <a:xfrm flipH="1">
            <a:off x="4023098" y="4580734"/>
            <a:ext cx="1086176"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1" name="TextBox 10">
            <a:extLst>
              <a:ext uri="{FF2B5EF4-FFF2-40B4-BE49-F238E27FC236}">
                <a16:creationId xmlns:a16="http://schemas.microsoft.com/office/drawing/2014/main" id="{BF63DCC3-632C-4BFF-A2E0-E9322969274E}"/>
              </a:ext>
            </a:extLst>
          </p:cNvPr>
          <p:cNvSpPr txBox="1"/>
          <p:nvPr/>
        </p:nvSpPr>
        <p:spPr>
          <a:xfrm>
            <a:off x="5129939" y="4355875"/>
            <a:ext cx="2693558" cy="369332"/>
          </a:xfrm>
          <a:prstGeom prst="rect">
            <a:avLst/>
          </a:prstGeom>
          <a:noFill/>
        </p:spPr>
        <p:txBody>
          <a:bodyPr wrap="none" rtlCol="0">
            <a:spAutoFit/>
          </a:bodyPr>
          <a:lstStyle/>
          <a:p>
            <a:r>
              <a:rPr lang="en-US"/>
              <a:t>This person has nil content</a:t>
            </a:r>
          </a:p>
        </p:txBody>
      </p:sp>
      <p:sp>
        <p:nvSpPr>
          <p:cNvPr id="12" name="TextBox 11">
            <a:extLst>
              <a:ext uri="{FF2B5EF4-FFF2-40B4-BE49-F238E27FC236}">
                <a16:creationId xmlns:a16="http://schemas.microsoft.com/office/drawing/2014/main" id="{48FBA2D0-AE68-4E91-9C13-73A82DF287FE}"/>
              </a:ext>
            </a:extLst>
          </p:cNvPr>
          <p:cNvSpPr txBox="1"/>
          <p:nvPr/>
        </p:nvSpPr>
        <p:spPr>
          <a:xfrm>
            <a:off x="1131376" y="5422855"/>
            <a:ext cx="2788400" cy="923330"/>
          </a:xfrm>
          <a:prstGeom prst="rect">
            <a:avLst/>
          </a:prstGeom>
          <a:noFill/>
        </p:spPr>
        <p:txBody>
          <a:bodyPr wrap="square" rtlCol="0">
            <a:spAutoFit/>
          </a:bodyPr>
          <a:lstStyle/>
          <a:p>
            <a:r>
              <a:rPr lang="en-US"/>
              <a:t>Note that each row has an initiator, i.e., dfdl:initiator="Person:"</a:t>
            </a:r>
          </a:p>
        </p:txBody>
      </p:sp>
    </p:spTree>
    <p:extLst>
      <p:ext uri="{BB962C8B-B14F-4D97-AF65-F5344CB8AC3E}">
        <p14:creationId xmlns:p14="http://schemas.microsoft.com/office/powerpoint/2010/main" val="2971163924"/>
      </p:ext>
    </p:extLst>
  </p:cSld>
  <p:clrMapOvr>
    <a:masterClrMapping/>
  </p:clrMapOvr>
</p:sld>
</file>

<file path=ppt/slides/slide1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CD4335-1BE4-4D2A-AD08-9295A539BC5E}"/>
              </a:ext>
            </a:extLst>
          </p:cNvPr>
          <p:cNvSpPr>
            <a:spLocks noGrp="1"/>
          </p:cNvSpPr>
          <p:nvPr>
            <p:ph type="title"/>
          </p:nvPr>
        </p:nvSpPr>
        <p:spPr/>
        <p:txBody>
          <a:bodyPr/>
          <a:lstStyle/>
          <a:p>
            <a:r>
              <a:rPr lang="en-US"/>
              <a:t>Here is the DFDL schema</a:t>
            </a:r>
          </a:p>
        </p:txBody>
      </p:sp>
      <p:sp>
        <p:nvSpPr>
          <p:cNvPr id="4" name="Footer Placeholder 3">
            <a:extLst>
              <a:ext uri="{FF2B5EF4-FFF2-40B4-BE49-F238E27FC236}">
                <a16:creationId xmlns:a16="http://schemas.microsoft.com/office/drawing/2014/main" id="{3C1626EE-CB4C-48DB-9517-8C28D15AF0B2}"/>
              </a:ext>
            </a:extLst>
          </p:cNvPr>
          <p:cNvSpPr>
            <a:spLocks noGrp="1"/>
          </p:cNvSpPr>
          <p:nvPr>
            <p:ph type="ftr" sz="quarter" idx="11"/>
          </p:nvPr>
        </p:nvSpPr>
        <p:spPr/>
        <p:txBody>
          <a:bodyPr/>
          <a:lstStyle/>
          <a:p>
            <a:r>
              <a:rPr lang="en-US" altLang="en-US">
                <a:solidFill>
                  <a:schemeClr val="tx1">
                    <a:lumMod val="50000"/>
                    <a:lumOff val="50000"/>
                  </a:schemeClr>
                </a:solidFill>
                <a:latin typeface="Arial" pitchFamily="34" charset="0"/>
                <a:cs typeface="Arial" pitchFamily="34" charset="0"/>
              </a:rPr>
              <a:t>© 2019 The MITRE Corporation. All rights reserved.</a:t>
            </a:r>
            <a:endParaRPr lang="en-US">
              <a:solidFill>
                <a:schemeClr val="tx1">
                  <a:lumMod val="50000"/>
                  <a:lumOff val="50000"/>
                </a:schemeClr>
              </a:solidFill>
              <a:latin typeface="Arial" pitchFamily="34" charset="0"/>
              <a:cs typeface="Arial" pitchFamily="34" charset="0"/>
            </a:endParaRPr>
          </a:p>
        </p:txBody>
      </p:sp>
      <p:sp>
        <p:nvSpPr>
          <p:cNvPr id="5" name="Rectangle 4">
            <a:extLst>
              <a:ext uri="{FF2B5EF4-FFF2-40B4-BE49-F238E27FC236}">
                <a16:creationId xmlns:a16="http://schemas.microsoft.com/office/drawing/2014/main" id="{E56C1D6E-D748-4091-9CAA-4C2D03AA6EFC}"/>
              </a:ext>
            </a:extLst>
          </p:cNvPr>
          <p:cNvSpPr/>
          <p:nvPr/>
        </p:nvSpPr>
        <p:spPr>
          <a:xfrm>
            <a:off x="616448" y="1556827"/>
            <a:ext cx="9025180" cy="4524315"/>
          </a:xfrm>
          <a:prstGeom prst="rect">
            <a:avLst/>
          </a:prstGeom>
          <a:ln>
            <a:solidFill>
              <a:schemeClr val="bg1">
                <a:lumMod val="75000"/>
              </a:schemeClr>
            </a:solidFill>
          </a:ln>
        </p:spPr>
        <p:txBody>
          <a:bodyPr wrap="square">
            <a:spAutoFit/>
          </a:bodyPr>
          <a:lstStyle/>
          <a:p>
            <a:r>
              <a:rPr lang="en-US">
                <a:solidFill>
                  <a:srgbClr val="003296"/>
                </a:solidFill>
                <a:highlight>
                  <a:srgbClr val="FFFFFF"/>
                </a:highlight>
              </a:rPr>
              <a:t>&lt;xs:element</a:t>
            </a:r>
            <a:r>
              <a:rPr lang="en-US">
                <a:solidFill>
                  <a:srgbClr val="F5844C"/>
                </a:solidFill>
                <a:highlight>
                  <a:srgbClr val="FFFFFF"/>
                </a:highlight>
              </a:rPr>
              <a:t> name</a:t>
            </a:r>
            <a:r>
              <a:rPr lang="en-US">
                <a:solidFill>
                  <a:srgbClr val="FF8040"/>
                </a:solidFill>
                <a:highlight>
                  <a:srgbClr val="FFFFFF"/>
                </a:highlight>
              </a:rPr>
              <a:t>=</a:t>
            </a:r>
            <a:r>
              <a:rPr lang="en-US">
                <a:solidFill>
                  <a:srgbClr val="993300"/>
                </a:solidFill>
                <a:highlight>
                  <a:srgbClr val="FFFFFF"/>
                </a:highlight>
              </a:rPr>
              <a:t>"input"</a:t>
            </a:r>
            <a:r>
              <a:rPr lang="en-US">
                <a:solidFill>
                  <a:srgbClr val="000096"/>
                </a:solidFill>
                <a:highlight>
                  <a:srgbClr val="FFFFFF"/>
                </a:highlight>
              </a:rPr>
              <a:t>&gt;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&lt;xs:complexType&gt;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&lt;xs:sequence</a:t>
            </a:r>
            <a:r>
              <a:rPr lang="en-US">
                <a:solidFill>
                  <a:srgbClr val="F5844C"/>
                </a:solidFill>
                <a:highlight>
                  <a:srgbClr val="FFFFFF"/>
                </a:highlight>
              </a:rPr>
              <a:t> dfdl:separator</a:t>
            </a:r>
            <a:r>
              <a:rPr lang="en-US">
                <a:solidFill>
                  <a:srgbClr val="FF8040"/>
                </a:solidFill>
                <a:highlight>
                  <a:srgbClr val="FFFFFF"/>
                </a:highlight>
              </a:rPr>
              <a:t>=</a:t>
            </a:r>
            <a:r>
              <a:rPr lang="en-US">
                <a:solidFill>
                  <a:srgbClr val="993300"/>
                </a:solidFill>
                <a:highlight>
                  <a:srgbClr val="FFFFFF"/>
                </a:highlight>
              </a:rPr>
              <a:t>"%NL;"</a:t>
            </a:r>
            <a:r>
              <a:rPr lang="en-US">
                <a:solidFill>
                  <a:srgbClr val="F5844C"/>
                </a:solidFill>
                <a:highlight>
                  <a:srgbClr val="FFFFFF"/>
                </a:highlight>
              </a:rPr>
              <a:t> dfdl:separatorPosition</a:t>
            </a:r>
            <a:r>
              <a:rPr lang="en-US">
                <a:solidFill>
                  <a:srgbClr val="FF8040"/>
                </a:solidFill>
                <a:highlight>
                  <a:srgbClr val="FFFFFF"/>
                </a:highlight>
              </a:rPr>
              <a:t>=</a:t>
            </a:r>
            <a:r>
              <a:rPr lang="en-US">
                <a:solidFill>
                  <a:srgbClr val="993300"/>
                </a:solidFill>
                <a:highlight>
                  <a:srgbClr val="FFFFFF"/>
                </a:highlight>
              </a:rPr>
              <a:t>"infix"</a:t>
            </a:r>
            <a:r>
              <a:rPr lang="en-US">
                <a:solidFill>
                  <a:srgbClr val="000096"/>
                </a:solidFill>
                <a:highlight>
                  <a:srgbClr val="FFFFFF"/>
                </a:highlight>
              </a:rPr>
              <a:t>&gt;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&lt;xs:element</a:t>
            </a:r>
            <a:r>
              <a:rPr lang="en-US">
                <a:solidFill>
                  <a:srgbClr val="F5844C"/>
                </a:solidFill>
                <a:highlight>
                  <a:srgbClr val="FFFFFF"/>
                </a:highlight>
              </a:rPr>
              <a:t> 	name</a:t>
            </a:r>
            <a:r>
              <a:rPr lang="en-US">
                <a:solidFill>
                  <a:srgbClr val="FF8040"/>
                </a:solidFill>
                <a:highlight>
                  <a:srgbClr val="FFFFFF"/>
                </a:highlight>
              </a:rPr>
              <a:t>=</a:t>
            </a:r>
            <a:r>
              <a:rPr lang="en-US">
                <a:solidFill>
                  <a:srgbClr val="993300"/>
                </a:solidFill>
                <a:highlight>
                  <a:srgbClr val="FFFFFF"/>
                </a:highlight>
              </a:rPr>
              <a:t>"person"</a:t>
            </a:r>
            <a:r>
              <a:rPr lang="en-US">
                <a:solidFill>
                  <a:srgbClr val="F5844C"/>
                </a:solidFill>
                <a:highlight>
                  <a:srgbClr val="FFFFFF"/>
                </a:highlight>
              </a:rPr>
              <a:t> maxOccurs</a:t>
            </a:r>
            <a:r>
              <a:rPr lang="en-US">
                <a:solidFill>
                  <a:srgbClr val="FF8040"/>
                </a:solidFill>
                <a:highlight>
                  <a:srgbClr val="FFFFFF"/>
                </a:highlight>
              </a:rPr>
              <a:t>=</a:t>
            </a:r>
            <a:r>
              <a:rPr lang="en-US">
                <a:solidFill>
                  <a:srgbClr val="993300"/>
                </a:solidFill>
                <a:highlight>
                  <a:srgbClr val="FFFFFF"/>
                </a:highlight>
              </a:rPr>
              <a:t>"unbounded"</a:t>
            </a:r>
            <a:r>
              <a:rPr lang="en-US">
                <a:solidFill>
                  <a:srgbClr val="F5844C"/>
                </a:solidFill>
                <a:highlight>
                  <a:srgbClr val="FFFFFF"/>
                </a:highlight>
              </a:rPr>
              <a:t> dfdl:occursCountKind</a:t>
            </a:r>
            <a:r>
              <a:rPr lang="en-US">
                <a:solidFill>
                  <a:srgbClr val="FF8040"/>
                </a:solidFill>
                <a:highlight>
                  <a:srgbClr val="FFFFFF"/>
                </a:highlight>
              </a:rPr>
              <a:t>=</a:t>
            </a:r>
            <a:r>
              <a:rPr lang="en-US">
                <a:solidFill>
                  <a:srgbClr val="993300"/>
                </a:solidFill>
                <a:highlight>
                  <a:srgbClr val="FFFFFF"/>
                </a:highlight>
              </a:rPr>
              <a:t>"implicit"</a:t>
            </a:r>
            <a:r>
              <a:rPr lang="en-US">
                <a:solidFill>
                  <a:srgbClr val="F5844C"/>
                </a:solidFill>
                <a:highlight>
                  <a:srgbClr val="FFFFFF"/>
                </a:highlight>
              </a:rPr>
              <a:t> </a:t>
            </a:r>
            <a:br>
              <a:rPr lang="en-US">
                <a:solidFill>
                  <a:srgbClr val="000000"/>
                </a:solidFill>
                <a:highlight>
                  <a:srgbClr val="FFFFFF"/>
                </a:highlight>
              </a:rPr>
            </a:br>
            <a:r>
              <a:rPr lang="en-US">
                <a:solidFill>
                  <a:srgbClr val="F5844C"/>
                </a:solidFill>
                <a:highlight>
                  <a:srgbClr val="FFFFFF"/>
                </a:highlight>
              </a:rPr>
              <a:t>                        	</a:t>
            </a:r>
            <a:r>
              <a:rPr lang="en-US">
                <a:solidFill>
                  <a:srgbClr val="F5844C"/>
                </a:solidFill>
                <a:highlight>
                  <a:srgbClr val="FFFF00"/>
                </a:highlight>
              </a:rPr>
              <a:t>dfdl:initiator</a:t>
            </a:r>
            <a:r>
              <a:rPr lang="en-US">
                <a:solidFill>
                  <a:srgbClr val="FF8040"/>
                </a:solidFill>
                <a:highlight>
                  <a:srgbClr val="FFFF00"/>
                </a:highlight>
              </a:rPr>
              <a:t>=</a:t>
            </a:r>
            <a:r>
              <a:rPr lang="en-US">
                <a:solidFill>
                  <a:srgbClr val="993300"/>
                </a:solidFill>
                <a:highlight>
                  <a:srgbClr val="FFFF00"/>
                </a:highlight>
              </a:rPr>
              <a:t>"Person:"</a:t>
            </a:r>
            <a:r>
              <a:rPr lang="en-US">
                <a:solidFill>
                  <a:srgbClr val="F5844C"/>
                </a:solidFill>
                <a:highlight>
                  <a:srgbClr val="FFFFFF"/>
                </a:highlight>
              </a:rPr>
              <a:t> </a:t>
            </a:r>
            <a:r>
              <a:rPr lang="en-US">
                <a:solidFill>
                  <a:srgbClr val="F5844C"/>
                </a:solidFill>
              </a:rPr>
              <a:t>nillable</a:t>
            </a:r>
            <a:r>
              <a:rPr lang="en-US">
                <a:solidFill>
                  <a:srgbClr val="FF8040"/>
                </a:solidFill>
              </a:rPr>
              <a:t>=</a:t>
            </a:r>
            <a:r>
              <a:rPr lang="en-US">
                <a:solidFill>
                  <a:srgbClr val="993300"/>
                </a:solidFill>
              </a:rPr>
              <a:t>"true"</a:t>
            </a:r>
            <a:r>
              <a:rPr lang="en-US">
                <a:solidFill>
                  <a:srgbClr val="F5844C"/>
                </a:solidFill>
              </a:rPr>
              <a:t> dfdl:nilValue</a:t>
            </a:r>
            <a:r>
              <a:rPr lang="en-US">
                <a:solidFill>
                  <a:srgbClr val="FF8040"/>
                </a:solidFill>
              </a:rPr>
              <a:t>=</a:t>
            </a:r>
            <a:r>
              <a:rPr lang="en-US">
                <a:solidFill>
                  <a:srgbClr val="993300"/>
                </a:solidFill>
              </a:rPr>
              <a:t>"%ES;"</a:t>
            </a:r>
            <a:r>
              <a:rPr lang="en-US">
                <a:solidFill>
                  <a:srgbClr val="F5844C"/>
                </a:solidFill>
              </a:rPr>
              <a:t> </a:t>
            </a:r>
            <a:br>
              <a:rPr lang="en-US">
                <a:solidFill>
                  <a:srgbClr val="000000"/>
                </a:solidFill>
                <a:highlight>
                  <a:srgbClr val="FFFFFF"/>
                </a:highlight>
              </a:rPr>
            </a:br>
            <a:r>
              <a:rPr lang="en-US">
                <a:solidFill>
                  <a:srgbClr val="F5844C"/>
                </a:solidFill>
                <a:highlight>
                  <a:srgbClr val="FFFFFF"/>
                </a:highlight>
              </a:rPr>
              <a:t>                        	dfdl:nilValueDelimiterPolicy</a:t>
            </a:r>
            <a:r>
              <a:rPr lang="en-US">
                <a:solidFill>
                  <a:srgbClr val="FF8040"/>
                </a:solidFill>
                <a:highlight>
                  <a:srgbClr val="FFFFFF"/>
                </a:highlight>
              </a:rPr>
              <a:t>=</a:t>
            </a:r>
            <a:r>
              <a:rPr lang="en-US">
                <a:solidFill>
                  <a:srgbClr val="993300"/>
                </a:solidFill>
                <a:highlight>
                  <a:srgbClr val="FFFFFF"/>
                </a:highlight>
              </a:rPr>
              <a:t>"initiator"</a:t>
            </a:r>
            <a:r>
              <a:rPr lang="en-US">
                <a:solidFill>
                  <a:srgbClr val="000096"/>
                </a:solidFill>
                <a:highlight>
                  <a:srgbClr val="FFFFFF"/>
                </a:highlight>
              </a:rPr>
              <a:t>&gt;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&lt;xs:complexType&gt;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&lt;xs:sequence</a:t>
            </a:r>
            <a:r>
              <a:rPr lang="en-US">
                <a:solidFill>
                  <a:srgbClr val="F5844C"/>
                </a:solidFill>
                <a:highlight>
                  <a:srgbClr val="FFFFFF"/>
                </a:highlight>
              </a:rPr>
              <a:t> dfdl:separator</a:t>
            </a:r>
            <a:r>
              <a:rPr lang="en-US">
                <a:solidFill>
                  <a:srgbClr val="FF8040"/>
                </a:solidFill>
                <a:highlight>
                  <a:srgbClr val="FFFFFF"/>
                </a:highlight>
              </a:rPr>
              <a:t>=</a:t>
            </a:r>
            <a:r>
              <a:rPr lang="en-US">
                <a:solidFill>
                  <a:srgbClr val="993300"/>
                </a:solidFill>
                <a:highlight>
                  <a:srgbClr val="FFFFFF"/>
                </a:highlight>
              </a:rPr>
              <a:t>","</a:t>
            </a:r>
            <a:r>
              <a:rPr lang="en-US">
                <a:solidFill>
                  <a:srgbClr val="F5844C"/>
                </a:solidFill>
                <a:highlight>
                  <a:srgbClr val="FFFFFF"/>
                </a:highlight>
              </a:rPr>
              <a:t> dfdl:separatorPosition</a:t>
            </a:r>
            <a:r>
              <a:rPr lang="en-US">
                <a:solidFill>
                  <a:srgbClr val="FF8040"/>
                </a:solidFill>
                <a:highlight>
                  <a:srgbClr val="FFFFFF"/>
                </a:highlight>
              </a:rPr>
              <a:t>=</a:t>
            </a:r>
            <a:r>
              <a:rPr lang="en-US">
                <a:solidFill>
                  <a:srgbClr val="993300"/>
                </a:solidFill>
                <a:highlight>
                  <a:srgbClr val="FFFFFF"/>
                </a:highlight>
              </a:rPr>
              <a:t>"infix"</a:t>
            </a:r>
            <a:r>
              <a:rPr lang="en-US">
                <a:solidFill>
                  <a:srgbClr val="000096"/>
                </a:solidFill>
                <a:highlight>
                  <a:srgbClr val="FFFFFF"/>
                </a:highlight>
              </a:rPr>
              <a:t>&gt;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&lt;xs:element</a:t>
            </a:r>
            <a:r>
              <a:rPr lang="en-US">
                <a:solidFill>
                  <a:srgbClr val="F5844C"/>
                </a:solidFill>
                <a:highlight>
                  <a:srgbClr val="FFFFFF"/>
                </a:highlight>
              </a:rPr>
              <a:t> name</a:t>
            </a:r>
            <a:r>
              <a:rPr lang="en-US">
                <a:solidFill>
                  <a:srgbClr val="FF8040"/>
                </a:solidFill>
                <a:highlight>
                  <a:srgbClr val="FFFFFF"/>
                </a:highlight>
              </a:rPr>
              <a:t>=</a:t>
            </a:r>
            <a:r>
              <a:rPr lang="en-US">
                <a:solidFill>
                  <a:srgbClr val="993300"/>
                </a:solidFill>
                <a:highlight>
                  <a:srgbClr val="FFFFFF"/>
                </a:highlight>
              </a:rPr>
              <a:t>"name"</a:t>
            </a:r>
            <a:r>
              <a:rPr lang="en-US">
                <a:solidFill>
                  <a:srgbClr val="F5844C"/>
                </a:solidFill>
                <a:highlight>
                  <a:srgbClr val="FFFFFF"/>
                </a:highlight>
              </a:rPr>
              <a:t> type</a:t>
            </a:r>
            <a:r>
              <a:rPr lang="en-US">
                <a:solidFill>
                  <a:srgbClr val="FF8040"/>
                </a:solidFill>
                <a:highlight>
                  <a:srgbClr val="FFFFFF"/>
                </a:highlight>
              </a:rPr>
              <a:t>=</a:t>
            </a:r>
            <a:r>
              <a:rPr lang="en-US">
                <a:solidFill>
                  <a:srgbClr val="993300"/>
                </a:solidFill>
                <a:highlight>
                  <a:srgbClr val="FFFFFF"/>
                </a:highlight>
              </a:rPr>
              <a:t>"xs:string"</a:t>
            </a:r>
            <a:r>
              <a:rPr lang="en-US">
                <a:solidFill>
                  <a:srgbClr val="F5844C"/>
                </a:solidFill>
                <a:highlight>
                  <a:srgbClr val="FFFFFF"/>
                </a:highlight>
              </a:rPr>
              <a:t> </a:t>
            </a:r>
            <a:r>
              <a:rPr lang="en-US">
                <a:solidFill>
                  <a:srgbClr val="000096"/>
                </a:solidFill>
                <a:highlight>
                  <a:srgbClr val="FFFFFF"/>
                </a:highlight>
              </a:rPr>
              <a:t>/&gt;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&lt;xs:element</a:t>
            </a:r>
            <a:r>
              <a:rPr lang="en-US">
                <a:solidFill>
                  <a:srgbClr val="F5844C"/>
                </a:solidFill>
                <a:highlight>
                  <a:srgbClr val="FFFFFF"/>
                </a:highlight>
              </a:rPr>
              <a:t> name</a:t>
            </a:r>
            <a:r>
              <a:rPr lang="en-US">
                <a:solidFill>
                  <a:srgbClr val="FF8040"/>
                </a:solidFill>
                <a:highlight>
                  <a:srgbClr val="FFFFFF"/>
                </a:highlight>
              </a:rPr>
              <a:t>=</a:t>
            </a:r>
            <a:r>
              <a:rPr lang="en-US">
                <a:solidFill>
                  <a:srgbClr val="993300"/>
                </a:solidFill>
                <a:highlight>
                  <a:srgbClr val="FFFFFF"/>
                </a:highlight>
              </a:rPr>
              <a:t>"age"</a:t>
            </a:r>
            <a:r>
              <a:rPr lang="en-US">
                <a:solidFill>
                  <a:srgbClr val="F5844C"/>
                </a:solidFill>
                <a:highlight>
                  <a:srgbClr val="FFFFFF"/>
                </a:highlight>
              </a:rPr>
              <a:t> type</a:t>
            </a:r>
            <a:r>
              <a:rPr lang="en-US">
                <a:solidFill>
                  <a:srgbClr val="FF8040"/>
                </a:solidFill>
                <a:highlight>
                  <a:srgbClr val="FFFFFF"/>
                </a:highlight>
              </a:rPr>
              <a:t>=</a:t>
            </a:r>
            <a:r>
              <a:rPr lang="en-US">
                <a:solidFill>
                  <a:srgbClr val="993300"/>
                </a:solidFill>
                <a:highlight>
                  <a:srgbClr val="FFFFFF"/>
                </a:highlight>
              </a:rPr>
              <a:t>"xs:string"</a:t>
            </a:r>
            <a:r>
              <a:rPr lang="en-US">
                <a:solidFill>
                  <a:srgbClr val="F5844C"/>
                </a:solidFill>
                <a:highlight>
                  <a:srgbClr val="FFFFFF"/>
                </a:highlight>
              </a:rPr>
              <a:t> </a:t>
            </a:r>
            <a:r>
              <a:rPr lang="en-US">
                <a:solidFill>
                  <a:srgbClr val="000096"/>
                </a:solidFill>
                <a:highlight>
                  <a:srgbClr val="FFFFFF"/>
                </a:highlight>
              </a:rPr>
              <a:t>/&gt;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&lt;/xs:sequence&gt;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&lt;/xs:complexType&gt;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&lt;/xs:element&gt;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&lt;/xs:sequence&gt;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&lt;/xs:complexType&gt;</a:t>
            </a:r>
            <a:br>
              <a:rPr lang="en-US">
                <a:solidFill>
                  <a:srgbClr val="000000"/>
                </a:solidFill>
                <a:highlight>
                  <a:srgbClr val="FFFFFF"/>
                </a:highlight>
              </a:rPr>
            </a:br>
            <a:r>
              <a:rPr lang="en-US">
                <a:solidFill>
                  <a:srgbClr val="003296"/>
                </a:solidFill>
                <a:highlight>
                  <a:srgbClr val="FFFFFF"/>
                </a:highlight>
              </a:rPr>
              <a:t>&lt;/xs:element&gt;</a:t>
            </a:r>
          </a:p>
        </p:txBody>
      </p:sp>
      <p:sp>
        <p:nvSpPr>
          <p:cNvPr id="6" name="Rectangle 5">
            <a:extLst>
              <a:ext uri="{FF2B5EF4-FFF2-40B4-BE49-F238E27FC236}">
                <a16:creationId xmlns:a16="http://schemas.microsoft.com/office/drawing/2014/main" id="{733E8D66-5D96-495B-A24B-8F47DB00B5F6}"/>
              </a:ext>
            </a:extLst>
          </p:cNvPr>
          <p:cNvSpPr/>
          <p:nvPr/>
        </p:nvSpPr>
        <p:spPr>
          <a:xfrm>
            <a:off x="1257046" y="2448732"/>
            <a:ext cx="8245098" cy="2696705"/>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a:extLst>
              <a:ext uri="{FF2B5EF4-FFF2-40B4-BE49-F238E27FC236}">
                <a16:creationId xmlns:a16="http://schemas.microsoft.com/office/drawing/2014/main" id="{E0DBA7CC-A9F5-42F5-B2BC-C9249CF665BD}"/>
              </a:ext>
            </a:extLst>
          </p:cNvPr>
          <p:cNvSpPr txBox="1"/>
          <p:nvPr/>
        </p:nvSpPr>
        <p:spPr>
          <a:xfrm>
            <a:off x="9810428" y="2665708"/>
            <a:ext cx="2269278" cy="2769989"/>
          </a:xfrm>
          <a:prstGeom prst="rect">
            <a:avLst/>
          </a:prstGeom>
          <a:noFill/>
        </p:spPr>
        <p:txBody>
          <a:bodyPr wrap="square" rtlCol="0">
            <a:spAutoFit/>
          </a:bodyPr>
          <a:lstStyle/>
          <a:p>
            <a:r>
              <a:rPr lang="en-US" sz="2400">
                <a:latin typeface="Times New Roman" panose="02020603050405020304" pitchFamily="18" charset="0"/>
                <a:cs typeface="Times New Roman" panose="02020603050405020304" pitchFamily="18" charset="0"/>
              </a:rPr>
              <a:t>“</a:t>
            </a:r>
            <a:r>
              <a:rPr lang="en-US"/>
              <a:t>There is an unbounded number of person elements. Each person element has complex content (name and age). The value of each person element is initiated by Person:</a:t>
            </a:r>
            <a:r>
              <a:rPr lang="en-US" sz="2400">
                <a:latin typeface="Times New Roman" panose="02020603050405020304" pitchFamily="18" charset="0"/>
                <a:cs typeface="Times New Roman" panose="02020603050405020304" pitchFamily="18" charset="0"/>
              </a:rPr>
              <a:t>”</a:t>
            </a:r>
          </a:p>
        </p:txBody>
      </p:sp>
      <p:sp>
        <p:nvSpPr>
          <p:cNvPr id="3" name="TextBox 2">
            <a:extLst>
              <a:ext uri="{FF2B5EF4-FFF2-40B4-BE49-F238E27FC236}">
                <a16:creationId xmlns:a16="http://schemas.microsoft.com/office/drawing/2014/main" id="{AB3A2053-DEAF-452A-8CA3-4916304E76DB}"/>
              </a:ext>
            </a:extLst>
          </p:cNvPr>
          <p:cNvSpPr txBox="1"/>
          <p:nvPr/>
        </p:nvSpPr>
        <p:spPr>
          <a:xfrm>
            <a:off x="5379595" y="6179662"/>
            <a:ext cx="3505190" cy="369332"/>
          </a:xfrm>
          <a:prstGeom prst="rect">
            <a:avLst/>
          </a:prstGeom>
          <a:noFill/>
        </p:spPr>
        <p:txBody>
          <a:bodyPr wrap="none" rtlCol="0">
            <a:spAutoFit/>
          </a:bodyPr>
          <a:lstStyle/>
          <a:p>
            <a:r>
              <a:rPr lang="en-US"/>
              <a:t>See examples/no-data/test.dfdl.xsd</a:t>
            </a:r>
          </a:p>
        </p:txBody>
      </p:sp>
    </p:spTree>
    <p:extLst>
      <p:ext uri="{BB962C8B-B14F-4D97-AF65-F5344CB8AC3E}">
        <p14:creationId xmlns:p14="http://schemas.microsoft.com/office/powerpoint/2010/main" val="2726497175"/>
      </p:ext>
    </p:extLst>
  </p:cSld>
  <p:clrMapOvr>
    <a:masterClrMapping/>
  </p:clrMapOvr>
</p:sld>
</file>

<file path=ppt/slides/slide1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CD4335-1BE4-4D2A-AD08-9295A539BC5E}"/>
              </a:ext>
            </a:extLst>
          </p:cNvPr>
          <p:cNvSpPr>
            <a:spLocks noGrp="1"/>
          </p:cNvSpPr>
          <p:nvPr>
            <p:ph type="title"/>
          </p:nvPr>
        </p:nvSpPr>
        <p:spPr/>
        <p:txBody>
          <a:bodyPr/>
          <a:lstStyle/>
          <a:p>
            <a:r>
              <a:rPr lang="en-US"/>
              <a:t>DFDL schema (cont.)</a:t>
            </a:r>
          </a:p>
        </p:txBody>
      </p:sp>
      <p:sp>
        <p:nvSpPr>
          <p:cNvPr id="4" name="Footer Placeholder 3">
            <a:extLst>
              <a:ext uri="{FF2B5EF4-FFF2-40B4-BE49-F238E27FC236}">
                <a16:creationId xmlns:a16="http://schemas.microsoft.com/office/drawing/2014/main" id="{3C1626EE-CB4C-48DB-9517-8C28D15AF0B2}"/>
              </a:ext>
            </a:extLst>
          </p:cNvPr>
          <p:cNvSpPr>
            <a:spLocks noGrp="1"/>
          </p:cNvSpPr>
          <p:nvPr>
            <p:ph type="ftr" sz="quarter" idx="11"/>
          </p:nvPr>
        </p:nvSpPr>
        <p:spPr/>
        <p:txBody>
          <a:bodyPr/>
          <a:lstStyle/>
          <a:p>
            <a:r>
              <a:rPr lang="en-US" altLang="en-US">
                <a:solidFill>
                  <a:schemeClr val="tx1">
                    <a:lumMod val="50000"/>
                    <a:lumOff val="50000"/>
                  </a:schemeClr>
                </a:solidFill>
                <a:latin typeface="Arial" pitchFamily="34" charset="0"/>
                <a:cs typeface="Arial" pitchFamily="34" charset="0"/>
              </a:rPr>
              <a:t>© 2019 The MITRE Corporation. All rights reserved.</a:t>
            </a:r>
            <a:endParaRPr lang="en-US">
              <a:solidFill>
                <a:schemeClr val="tx1">
                  <a:lumMod val="50000"/>
                  <a:lumOff val="50000"/>
                </a:schemeClr>
              </a:solidFill>
              <a:latin typeface="Arial" pitchFamily="34" charset="0"/>
              <a:cs typeface="Arial" pitchFamily="34" charset="0"/>
            </a:endParaRPr>
          </a:p>
        </p:txBody>
      </p:sp>
      <p:sp>
        <p:nvSpPr>
          <p:cNvPr id="5" name="Rectangle 4">
            <a:extLst>
              <a:ext uri="{FF2B5EF4-FFF2-40B4-BE49-F238E27FC236}">
                <a16:creationId xmlns:a16="http://schemas.microsoft.com/office/drawing/2014/main" id="{E56C1D6E-D748-4091-9CAA-4C2D03AA6EFC}"/>
              </a:ext>
            </a:extLst>
          </p:cNvPr>
          <p:cNvSpPr/>
          <p:nvPr/>
        </p:nvSpPr>
        <p:spPr>
          <a:xfrm>
            <a:off x="616448" y="1556827"/>
            <a:ext cx="9025180" cy="4524315"/>
          </a:xfrm>
          <a:prstGeom prst="rect">
            <a:avLst/>
          </a:prstGeom>
          <a:ln>
            <a:solidFill>
              <a:schemeClr val="bg1">
                <a:lumMod val="75000"/>
              </a:schemeClr>
            </a:solidFill>
          </a:ln>
        </p:spPr>
        <p:txBody>
          <a:bodyPr wrap="square">
            <a:spAutoFit/>
          </a:bodyPr>
          <a:lstStyle/>
          <a:p>
            <a:r>
              <a:rPr lang="en-US">
                <a:solidFill>
                  <a:srgbClr val="003296"/>
                </a:solidFill>
                <a:highlight>
                  <a:srgbClr val="FFFFFF"/>
                </a:highlight>
              </a:rPr>
              <a:t>&lt;xs:element</a:t>
            </a:r>
            <a:r>
              <a:rPr lang="en-US">
                <a:solidFill>
                  <a:srgbClr val="F5844C"/>
                </a:solidFill>
                <a:highlight>
                  <a:srgbClr val="FFFFFF"/>
                </a:highlight>
              </a:rPr>
              <a:t> name</a:t>
            </a:r>
            <a:r>
              <a:rPr lang="en-US">
                <a:solidFill>
                  <a:srgbClr val="FF8040"/>
                </a:solidFill>
                <a:highlight>
                  <a:srgbClr val="FFFFFF"/>
                </a:highlight>
              </a:rPr>
              <a:t>=</a:t>
            </a:r>
            <a:r>
              <a:rPr lang="en-US">
                <a:solidFill>
                  <a:srgbClr val="993300"/>
                </a:solidFill>
                <a:highlight>
                  <a:srgbClr val="FFFFFF"/>
                </a:highlight>
              </a:rPr>
              <a:t>"input"</a:t>
            </a:r>
            <a:r>
              <a:rPr lang="en-US">
                <a:solidFill>
                  <a:srgbClr val="000096"/>
                </a:solidFill>
                <a:highlight>
                  <a:srgbClr val="FFFFFF"/>
                </a:highlight>
              </a:rPr>
              <a:t>&gt;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&lt;xs:complexType&gt;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&lt;xs:sequence</a:t>
            </a:r>
            <a:r>
              <a:rPr lang="en-US">
                <a:solidFill>
                  <a:srgbClr val="F5844C"/>
                </a:solidFill>
                <a:highlight>
                  <a:srgbClr val="FFFFFF"/>
                </a:highlight>
              </a:rPr>
              <a:t> dfdl:separator</a:t>
            </a:r>
            <a:r>
              <a:rPr lang="en-US">
                <a:solidFill>
                  <a:srgbClr val="FF8040"/>
                </a:solidFill>
                <a:highlight>
                  <a:srgbClr val="FFFFFF"/>
                </a:highlight>
              </a:rPr>
              <a:t>=</a:t>
            </a:r>
            <a:r>
              <a:rPr lang="en-US">
                <a:solidFill>
                  <a:srgbClr val="993300"/>
                </a:solidFill>
                <a:highlight>
                  <a:srgbClr val="FFFFFF"/>
                </a:highlight>
              </a:rPr>
              <a:t>"%NL;"</a:t>
            </a:r>
            <a:r>
              <a:rPr lang="en-US">
                <a:solidFill>
                  <a:srgbClr val="F5844C"/>
                </a:solidFill>
                <a:highlight>
                  <a:srgbClr val="FFFFFF"/>
                </a:highlight>
              </a:rPr>
              <a:t> dfdl:separatorPosition</a:t>
            </a:r>
            <a:r>
              <a:rPr lang="en-US">
                <a:solidFill>
                  <a:srgbClr val="FF8040"/>
                </a:solidFill>
                <a:highlight>
                  <a:srgbClr val="FFFFFF"/>
                </a:highlight>
              </a:rPr>
              <a:t>=</a:t>
            </a:r>
            <a:r>
              <a:rPr lang="en-US">
                <a:solidFill>
                  <a:srgbClr val="993300"/>
                </a:solidFill>
                <a:highlight>
                  <a:srgbClr val="FFFFFF"/>
                </a:highlight>
              </a:rPr>
              <a:t>"infix"</a:t>
            </a:r>
            <a:r>
              <a:rPr lang="en-US">
                <a:solidFill>
                  <a:srgbClr val="000096"/>
                </a:solidFill>
                <a:highlight>
                  <a:srgbClr val="FFFFFF"/>
                </a:highlight>
              </a:rPr>
              <a:t>&gt;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&lt;xs:element</a:t>
            </a:r>
            <a:r>
              <a:rPr lang="en-US">
                <a:solidFill>
                  <a:srgbClr val="F5844C"/>
                </a:solidFill>
                <a:highlight>
                  <a:srgbClr val="FFFFFF"/>
                </a:highlight>
              </a:rPr>
              <a:t> 	name</a:t>
            </a:r>
            <a:r>
              <a:rPr lang="en-US">
                <a:solidFill>
                  <a:srgbClr val="FF8040"/>
                </a:solidFill>
                <a:highlight>
                  <a:srgbClr val="FFFFFF"/>
                </a:highlight>
              </a:rPr>
              <a:t>=</a:t>
            </a:r>
            <a:r>
              <a:rPr lang="en-US">
                <a:solidFill>
                  <a:srgbClr val="993300"/>
                </a:solidFill>
                <a:highlight>
                  <a:srgbClr val="FFFFFF"/>
                </a:highlight>
              </a:rPr>
              <a:t>"person"</a:t>
            </a:r>
            <a:r>
              <a:rPr lang="en-US">
                <a:solidFill>
                  <a:srgbClr val="F5844C"/>
                </a:solidFill>
                <a:highlight>
                  <a:srgbClr val="FFFFFF"/>
                </a:highlight>
              </a:rPr>
              <a:t> maxOccurs</a:t>
            </a:r>
            <a:r>
              <a:rPr lang="en-US">
                <a:solidFill>
                  <a:srgbClr val="FF8040"/>
                </a:solidFill>
                <a:highlight>
                  <a:srgbClr val="FFFFFF"/>
                </a:highlight>
              </a:rPr>
              <a:t>=</a:t>
            </a:r>
            <a:r>
              <a:rPr lang="en-US">
                <a:solidFill>
                  <a:srgbClr val="993300"/>
                </a:solidFill>
                <a:highlight>
                  <a:srgbClr val="FFFFFF"/>
                </a:highlight>
              </a:rPr>
              <a:t>"unbounded"</a:t>
            </a:r>
            <a:r>
              <a:rPr lang="en-US">
                <a:solidFill>
                  <a:srgbClr val="F5844C"/>
                </a:solidFill>
                <a:highlight>
                  <a:srgbClr val="FFFFFF"/>
                </a:highlight>
              </a:rPr>
              <a:t> dfdl:occursCountKind</a:t>
            </a:r>
            <a:r>
              <a:rPr lang="en-US">
                <a:solidFill>
                  <a:srgbClr val="FF8040"/>
                </a:solidFill>
                <a:highlight>
                  <a:srgbClr val="FFFFFF"/>
                </a:highlight>
              </a:rPr>
              <a:t>=</a:t>
            </a:r>
            <a:r>
              <a:rPr lang="en-US">
                <a:solidFill>
                  <a:srgbClr val="993300"/>
                </a:solidFill>
                <a:highlight>
                  <a:srgbClr val="FFFFFF"/>
                </a:highlight>
              </a:rPr>
              <a:t>"implicit"</a:t>
            </a:r>
            <a:r>
              <a:rPr lang="en-US">
                <a:solidFill>
                  <a:srgbClr val="F5844C"/>
                </a:solidFill>
                <a:highlight>
                  <a:srgbClr val="FFFFFF"/>
                </a:highlight>
              </a:rPr>
              <a:t> </a:t>
            </a:r>
            <a:br>
              <a:rPr lang="en-US">
                <a:solidFill>
                  <a:srgbClr val="000000"/>
                </a:solidFill>
                <a:highlight>
                  <a:srgbClr val="FFFFFF"/>
                </a:highlight>
              </a:rPr>
            </a:br>
            <a:r>
              <a:rPr lang="en-US">
                <a:solidFill>
                  <a:srgbClr val="F5844C"/>
                </a:solidFill>
                <a:highlight>
                  <a:srgbClr val="FFFFFF"/>
                </a:highlight>
              </a:rPr>
              <a:t>                        	</a:t>
            </a:r>
            <a:r>
              <a:rPr lang="en-US">
                <a:solidFill>
                  <a:srgbClr val="F5844C"/>
                </a:solidFill>
              </a:rPr>
              <a:t>dfdl:initiator</a:t>
            </a:r>
            <a:r>
              <a:rPr lang="en-US">
                <a:solidFill>
                  <a:srgbClr val="FF8040"/>
                </a:solidFill>
              </a:rPr>
              <a:t>=</a:t>
            </a:r>
            <a:r>
              <a:rPr lang="en-US">
                <a:solidFill>
                  <a:srgbClr val="993300"/>
                </a:solidFill>
              </a:rPr>
              <a:t>"Person:"</a:t>
            </a:r>
            <a:r>
              <a:rPr lang="en-US">
                <a:solidFill>
                  <a:srgbClr val="F5844C"/>
                </a:solidFill>
                <a:highlight>
                  <a:srgbClr val="FFFFFF"/>
                </a:highlight>
              </a:rPr>
              <a:t> </a:t>
            </a:r>
            <a:r>
              <a:rPr lang="en-US">
                <a:solidFill>
                  <a:srgbClr val="F5844C"/>
                </a:solidFill>
                <a:highlight>
                  <a:srgbClr val="FFFF00"/>
                </a:highlight>
              </a:rPr>
              <a:t>nillable</a:t>
            </a:r>
            <a:r>
              <a:rPr lang="en-US">
                <a:solidFill>
                  <a:srgbClr val="FF8040"/>
                </a:solidFill>
                <a:highlight>
                  <a:srgbClr val="FFFF00"/>
                </a:highlight>
              </a:rPr>
              <a:t>=</a:t>
            </a:r>
            <a:r>
              <a:rPr lang="en-US">
                <a:solidFill>
                  <a:srgbClr val="993300"/>
                </a:solidFill>
                <a:highlight>
                  <a:srgbClr val="FFFF00"/>
                </a:highlight>
              </a:rPr>
              <a:t>"true"</a:t>
            </a:r>
            <a:r>
              <a:rPr lang="en-US">
                <a:solidFill>
                  <a:srgbClr val="F5844C"/>
                </a:solidFill>
                <a:highlight>
                  <a:srgbClr val="FFFF00"/>
                </a:highlight>
              </a:rPr>
              <a:t> dfdl:nilValue</a:t>
            </a:r>
            <a:r>
              <a:rPr lang="en-US">
                <a:solidFill>
                  <a:srgbClr val="FF8040"/>
                </a:solidFill>
                <a:highlight>
                  <a:srgbClr val="FFFF00"/>
                </a:highlight>
              </a:rPr>
              <a:t>=</a:t>
            </a:r>
            <a:r>
              <a:rPr lang="en-US">
                <a:solidFill>
                  <a:srgbClr val="993300"/>
                </a:solidFill>
                <a:highlight>
                  <a:srgbClr val="FFFF00"/>
                </a:highlight>
              </a:rPr>
              <a:t>"%ES;"</a:t>
            </a:r>
            <a:r>
              <a:rPr lang="en-US">
                <a:solidFill>
                  <a:srgbClr val="F5844C"/>
                </a:solidFill>
              </a:rPr>
              <a:t> </a:t>
            </a:r>
            <a:br>
              <a:rPr lang="en-US">
                <a:solidFill>
                  <a:srgbClr val="000000"/>
                </a:solidFill>
                <a:highlight>
                  <a:srgbClr val="FFFFFF"/>
                </a:highlight>
              </a:rPr>
            </a:br>
            <a:r>
              <a:rPr lang="en-US">
                <a:solidFill>
                  <a:srgbClr val="F5844C"/>
                </a:solidFill>
                <a:highlight>
                  <a:srgbClr val="FFFFFF"/>
                </a:highlight>
              </a:rPr>
              <a:t>                        	dfdl:nilValueDelimiterPolicy</a:t>
            </a:r>
            <a:r>
              <a:rPr lang="en-US">
                <a:solidFill>
                  <a:srgbClr val="FF8040"/>
                </a:solidFill>
                <a:highlight>
                  <a:srgbClr val="FFFFFF"/>
                </a:highlight>
              </a:rPr>
              <a:t>=</a:t>
            </a:r>
            <a:r>
              <a:rPr lang="en-US">
                <a:solidFill>
                  <a:srgbClr val="993300"/>
                </a:solidFill>
                <a:highlight>
                  <a:srgbClr val="FFFFFF"/>
                </a:highlight>
              </a:rPr>
              <a:t>"initiator"</a:t>
            </a:r>
            <a:r>
              <a:rPr lang="en-US">
                <a:solidFill>
                  <a:srgbClr val="000096"/>
                </a:solidFill>
                <a:highlight>
                  <a:srgbClr val="FFFFFF"/>
                </a:highlight>
              </a:rPr>
              <a:t>&gt;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&lt;xs:complexType&gt;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&lt;xs:sequence</a:t>
            </a:r>
            <a:r>
              <a:rPr lang="en-US">
                <a:solidFill>
                  <a:srgbClr val="F5844C"/>
                </a:solidFill>
                <a:highlight>
                  <a:srgbClr val="FFFFFF"/>
                </a:highlight>
              </a:rPr>
              <a:t> dfdl:separator</a:t>
            </a:r>
            <a:r>
              <a:rPr lang="en-US">
                <a:solidFill>
                  <a:srgbClr val="FF8040"/>
                </a:solidFill>
                <a:highlight>
                  <a:srgbClr val="FFFFFF"/>
                </a:highlight>
              </a:rPr>
              <a:t>=</a:t>
            </a:r>
            <a:r>
              <a:rPr lang="en-US">
                <a:solidFill>
                  <a:srgbClr val="993300"/>
                </a:solidFill>
                <a:highlight>
                  <a:srgbClr val="FFFFFF"/>
                </a:highlight>
              </a:rPr>
              <a:t>","</a:t>
            </a:r>
            <a:r>
              <a:rPr lang="en-US">
                <a:solidFill>
                  <a:srgbClr val="F5844C"/>
                </a:solidFill>
                <a:highlight>
                  <a:srgbClr val="FFFFFF"/>
                </a:highlight>
              </a:rPr>
              <a:t> dfdl:separatorPosition</a:t>
            </a:r>
            <a:r>
              <a:rPr lang="en-US">
                <a:solidFill>
                  <a:srgbClr val="FF8040"/>
                </a:solidFill>
                <a:highlight>
                  <a:srgbClr val="FFFFFF"/>
                </a:highlight>
              </a:rPr>
              <a:t>=</a:t>
            </a:r>
            <a:r>
              <a:rPr lang="en-US">
                <a:solidFill>
                  <a:srgbClr val="993300"/>
                </a:solidFill>
                <a:highlight>
                  <a:srgbClr val="FFFFFF"/>
                </a:highlight>
              </a:rPr>
              <a:t>"infix"</a:t>
            </a:r>
            <a:r>
              <a:rPr lang="en-US">
                <a:solidFill>
                  <a:srgbClr val="000096"/>
                </a:solidFill>
                <a:highlight>
                  <a:srgbClr val="FFFFFF"/>
                </a:highlight>
              </a:rPr>
              <a:t>&gt;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&lt;xs:element</a:t>
            </a:r>
            <a:r>
              <a:rPr lang="en-US">
                <a:solidFill>
                  <a:srgbClr val="F5844C"/>
                </a:solidFill>
                <a:highlight>
                  <a:srgbClr val="FFFFFF"/>
                </a:highlight>
              </a:rPr>
              <a:t> name</a:t>
            </a:r>
            <a:r>
              <a:rPr lang="en-US">
                <a:solidFill>
                  <a:srgbClr val="FF8040"/>
                </a:solidFill>
                <a:highlight>
                  <a:srgbClr val="FFFFFF"/>
                </a:highlight>
              </a:rPr>
              <a:t>=</a:t>
            </a:r>
            <a:r>
              <a:rPr lang="en-US">
                <a:solidFill>
                  <a:srgbClr val="993300"/>
                </a:solidFill>
                <a:highlight>
                  <a:srgbClr val="FFFFFF"/>
                </a:highlight>
              </a:rPr>
              <a:t>"name"</a:t>
            </a:r>
            <a:r>
              <a:rPr lang="en-US">
                <a:solidFill>
                  <a:srgbClr val="F5844C"/>
                </a:solidFill>
                <a:highlight>
                  <a:srgbClr val="FFFFFF"/>
                </a:highlight>
              </a:rPr>
              <a:t> type</a:t>
            </a:r>
            <a:r>
              <a:rPr lang="en-US">
                <a:solidFill>
                  <a:srgbClr val="FF8040"/>
                </a:solidFill>
                <a:highlight>
                  <a:srgbClr val="FFFFFF"/>
                </a:highlight>
              </a:rPr>
              <a:t>=</a:t>
            </a:r>
            <a:r>
              <a:rPr lang="en-US">
                <a:solidFill>
                  <a:srgbClr val="993300"/>
                </a:solidFill>
                <a:highlight>
                  <a:srgbClr val="FFFFFF"/>
                </a:highlight>
              </a:rPr>
              <a:t>"xs:string"</a:t>
            </a:r>
            <a:r>
              <a:rPr lang="en-US">
                <a:solidFill>
                  <a:srgbClr val="F5844C"/>
                </a:solidFill>
                <a:highlight>
                  <a:srgbClr val="FFFFFF"/>
                </a:highlight>
              </a:rPr>
              <a:t> </a:t>
            </a:r>
            <a:r>
              <a:rPr lang="en-US">
                <a:solidFill>
                  <a:srgbClr val="000096"/>
                </a:solidFill>
                <a:highlight>
                  <a:srgbClr val="FFFFFF"/>
                </a:highlight>
              </a:rPr>
              <a:t>/&gt;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&lt;xs:element</a:t>
            </a:r>
            <a:r>
              <a:rPr lang="en-US">
                <a:solidFill>
                  <a:srgbClr val="F5844C"/>
                </a:solidFill>
                <a:highlight>
                  <a:srgbClr val="FFFFFF"/>
                </a:highlight>
              </a:rPr>
              <a:t> name</a:t>
            </a:r>
            <a:r>
              <a:rPr lang="en-US">
                <a:solidFill>
                  <a:srgbClr val="FF8040"/>
                </a:solidFill>
                <a:highlight>
                  <a:srgbClr val="FFFFFF"/>
                </a:highlight>
              </a:rPr>
              <a:t>=</a:t>
            </a:r>
            <a:r>
              <a:rPr lang="en-US">
                <a:solidFill>
                  <a:srgbClr val="993300"/>
                </a:solidFill>
                <a:highlight>
                  <a:srgbClr val="FFFFFF"/>
                </a:highlight>
              </a:rPr>
              <a:t>"age"</a:t>
            </a:r>
            <a:r>
              <a:rPr lang="en-US">
                <a:solidFill>
                  <a:srgbClr val="F5844C"/>
                </a:solidFill>
                <a:highlight>
                  <a:srgbClr val="FFFFFF"/>
                </a:highlight>
              </a:rPr>
              <a:t> type</a:t>
            </a:r>
            <a:r>
              <a:rPr lang="en-US">
                <a:solidFill>
                  <a:srgbClr val="FF8040"/>
                </a:solidFill>
                <a:highlight>
                  <a:srgbClr val="FFFFFF"/>
                </a:highlight>
              </a:rPr>
              <a:t>=</a:t>
            </a:r>
            <a:r>
              <a:rPr lang="en-US">
                <a:solidFill>
                  <a:srgbClr val="993300"/>
                </a:solidFill>
                <a:highlight>
                  <a:srgbClr val="FFFFFF"/>
                </a:highlight>
              </a:rPr>
              <a:t>"xs:string"</a:t>
            </a:r>
            <a:r>
              <a:rPr lang="en-US">
                <a:solidFill>
                  <a:srgbClr val="F5844C"/>
                </a:solidFill>
                <a:highlight>
                  <a:srgbClr val="FFFFFF"/>
                </a:highlight>
              </a:rPr>
              <a:t> </a:t>
            </a:r>
            <a:r>
              <a:rPr lang="en-US">
                <a:solidFill>
                  <a:srgbClr val="000096"/>
                </a:solidFill>
                <a:highlight>
                  <a:srgbClr val="FFFFFF"/>
                </a:highlight>
              </a:rPr>
              <a:t>/&gt;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&lt;/xs:sequence&gt;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&lt;/xs:complexType&gt;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&lt;/xs:element&gt;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&lt;/xs:sequence&gt;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&lt;/xs:complexType&gt;</a:t>
            </a:r>
            <a:br>
              <a:rPr lang="en-US">
                <a:solidFill>
                  <a:srgbClr val="000000"/>
                </a:solidFill>
                <a:highlight>
                  <a:srgbClr val="FFFFFF"/>
                </a:highlight>
              </a:rPr>
            </a:br>
            <a:r>
              <a:rPr lang="en-US">
                <a:solidFill>
                  <a:srgbClr val="003296"/>
                </a:solidFill>
                <a:highlight>
                  <a:srgbClr val="FFFFFF"/>
                </a:highlight>
              </a:rPr>
              <a:t>&lt;/xs:element&gt;</a:t>
            </a:r>
          </a:p>
        </p:txBody>
      </p:sp>
      <p:sp>
        <p:nvSpPr>
          <p:cNvPr id="6" name="Rectangle 5">
            <a:extLst>
              <a:ext uri="{FF2B5EF4-FFF2-40B4-BE49-F238E27FC236}">
                <a16:creationId xmlns:a16="http://schemas.microsoft.com/office/drawing/2014/main" id="{733E8D66-5D96-495B-A24B-8F47DB00B5F6}"/>
              </a:ext>
            </a:extLst>
          </p:cNvPr>
          <p:cNvSpPr/>
          <p:nvPr/>
        </p:nvSpPr>
        <p:spPr>
          <a:xfrm>
            <a:off x="1257046" y="2448732"/>
            <a:ext cx="8245098" cy="2696705"/>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a:extLst>
              <a:ext uri="{FF2B5EF4-FFF2-40B4-BE49-F238E27FC236}">
                <a16:creationId xmlns:a16="http://schemas.microsoft.com/office/drawing/2014/main" id="{E0DBA7CC-A9F5-42F5-B2BC-C9249CF665BD}"/>
              </a:ext>
            </a:extLst>
          </p:cNvPr>
          <p:cNvSpPr txBox="1"/>
          <p:nvPr/>
        </p:nvSpPr>
        <p:spPr>
          <a:xfrm>
            <a:off x="9810428" y="2665708"/>
            <a:ext cx="2269278" cy="1938992"/>
          </a:xfrm>
          <a:prstGeom prst="rect">
            <a:avLst/>
          </a:prstGeom>
          <a:noFill/>
        </p:spPr>
        <p:txBody>
          <a:bodyPr wrap="square" rtlCol="0">
            <a:spAutoFit/>
          </a:bodyPr>
          <a:lstStyle/>
          <a:p>
            <a:r>
              <a:rPr lang="en-US" sz="2400">
                <a:latin typeface="Times New Roman" panose="02020603050405020304" pitchFamily="18" charset="0"/>
                <a:cs typeface="Times New Roman" panose="02020603050405020304" pitchFamily="18" charset="0"/>
              </a:rPr>
              <a:t>“</a:t>
            </a:r>
            <a:r>
              <a:rPr lang="en-US"/>
              <a:t>A person may have a nil value. The symbol used to denote that the person’s value is nil, is the Empty String (ES).</a:t>
            </a:r>
            <a:r>
              <a:rPr lang="en-US" sz="2400">
                <a:latin typeface="Times New Roman" panose="02020603050405020304" pitchFamily="18" charset="0"/>
                <a:cs typeface="Times New Roman" panose="02020603050405020304" pitchFamily="18" charset="0"/>
              </a:rPr>
              <a:t>”</a:t>
            </a:r>
          </a:p>
        </p:txBody>
      </p:sp>
    </p:spTree>
    <p:extLst>
      <p:ext uri="{BB962C8B-B14F-4D97-AF65-F5344CB8AC3E}">
        <p14:creationId xmlns:p14="http://schemas.microsoft.com/office/powerpoint/2010/main" val="1299416053"/>
      </p:ext>
    </p:extLst>
  </p:cSld>
  <p:clrMapOvr>
    <a:masterClrMapping/>
  </p:clrMapOvr>
</p:sld>
</file>

<file path=ppt/slides/slide1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CD4335-1BE4-4D2A-AD08-9295A539BC5E}"/>
              </a:ext>
            </a:extLst>
          </p:cNvPr>
          <p:cNvSpPr>
            <a:spLocks noGrp="1"/>
          </p:cNvSpPr>
          <p:nvPr>
            <p:ph type="title"/>
          </p:nvPr>
        </p:nvSpPr>
        <p:spPr/>
        <p:txBody>
          <a:bodyPr/>
          <a:lstStyle/>
          <a:p>
            <a:r>
              <a:rPr lang="en-US"/>
              <a:t>DFDL schema (cont.)</a:t>
            </a:r>
          </a:p>
        </p:txBody>
      </p:sp>
      <p:sp>
        <p:nvSpPr>
          <p:cNvPr id="4" name="Footer Placeholder 3">
            <a:extLst>
              <a:ext uri="{FF2B5EF4-FFF2-40B4-BE49-F238E27FC236}">
                <a16:creationId xmlns:a16="http://schemas.microsoft.com/office/drawing/2014/main" id="{3C1626EE-CB4C-48DB-9517-8C28D15AF0B2}"/>
              </a:ext>
            </a:extLst>
          </p:cNvPr>
          <p:cNvSpPr>
            <a:spLocks noGrp="1"/>
          </p:cNvSpPr>
          <p:nvPr>
            <p:ph type="ftr" sz="quarter" idx="11"/>
          </p:nvPr>
        </p:nvSpPr>
        <p:spPr/>
        <p:txBody>
          <a:bodyPr/>
          <a:lstStyle/>
          <a:p>
            <a:r>
              <a:rPr lang="en-US" altLang="en-US">
                <a:solidFill>
                  <a:schemeClr val="tx1">
                    <a:lumMod val="50000"/>
                    <a:lumOff val="50000"/>
                  </a:schemeClr>
                </a:solidFill>
                <a:latin typeface="Arial" pitchFamily="34" charset="0"/>
                <a:cs typeface="Arial" pitchFamily="34" charset="0"/>
              </a:rPr>
              <a:t>© 2019 The MITRE Corporation. All rights reserved.</a:t>
            </a:r>
            <a:endParaRPr lang="en-US">
              <a:solidFill>
                <a:schemeClr val="tx1">
                  <a:lumMod val="50000"/>
                  <a:lumOff val="50000"/>
                </a:schemeClr>
              </a:solidFill>
              <a:latin typeface="Arial" pitchFamily="34" charset="0"/>
              <a:cs typeface="Arial" pitchFamily="34" charset="0"/>
            </a:endParaRPr>
          </a:p>
        </p:txBody>
      </p:sp>
      <p:sp>
        <p:nvSpPr>
          <p:cNvPr id="5" name="Rectangle 4">
            <a:extLst>
              <a:ext uri="{FF2B5EF4-FFF2-40B4-BE49-F238E27FC236}">
                <a16:creationId xmlns:a16="http://schemas.microsoft.com/office/drawing/2014/main" id="{E56C1D6E-D748-4091-9CAA-4C2D03AA6EFC}"/>
              </a:ext>
            </a:extLst>
          </p:cNvPr>
          <p:cNvSpPr/>
          <p:nvPr/>
        </p:nvSpPr>
        <p:spPr>
          <a:xfrm>
            <a:off x="616448" y="1556827"/>
            <a:ext cx="9025180" cy="4524315"/>
          </a:xfrm>
          <a:prstGeom prst="rect">
            <a:avLst/>
          </a:prstGeom>
          <a:ln>
            <a:solidFill>
              <a:schemeClr val="bg1">
                <a:lumMod val="75000"/>
              </a:schemeClr>
            </a:solidFill>
          </a:ln>
        </p:spPr>
        <p:txBody>
          <a:bodyPr wrap="square">
            <a:spAutoFit/>
          </a:bodyPr>
          <a:lstStyle/>
          <a:p>
            <a:r>
              <a:rPr lang="en-US">
                <a:solidFill>
                  <a:srgbClr val="003296"/>
                </a:solidFill>
                <a:highlight>
                  <a:srgbClr val="FFFFFF"/>
                </a:highlight>
              </a:rPr>
              <a:t>&lt;xs:element</a:t>
            </a:r>
            <a:r>
              <a:rPr lang="en-US">
                <a:solidFill>
                  <a:srgbClr val="F5844C"/>
                </a:solidFill>
                <a:highlight>
                  <a:srgbClr val="FFFFFF"/>
                </a:highlight>
              </a:rPr>
              <a:t> name</a:t>
            </a:r>
            <a:r>
              <a:rPr lang="en-US">
                <a:solidFill>
                  <a:srgbClr val="FF8040"/>
                </a:solidFill>
                <a:highlight>
                  <a:srgbClr val="FFFFFF"/>
                </a:highlight>
              </a:rPr>
              <a:t>=</a:t>
            </a:r>
            <a:r>
              <a:rPr lang="en-US">
                <a:solidFill>
                  <a:srgbClr val="993300"/>
                </a:solidFill>
                <a:highlight>
                  <a:srgbClr val="FFFFFF"/>
                </a:highlight>
              </a:rPr>
              <a:t>"input"</a:t>
            </a:r>
            <a:r>
              <a:rPr lang="en-US">
                <a:solidFill>
                  <a:srgbClr val="000096"/>
                </a:solidFill>
                <a:highlight>
                  <a:srgbClr val="FFFFFF"/>
                </a:highlight>
              </a:rPr>
              <a:t>&gt;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&lt;xs:complexType&gt;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&lt;xs:sequence</a:t>
            </a:r>
            <a:r>
              <a:rPr lang="en-US">
                <a:solidFill>
                  <a:srgbClr val="F5844C"/>
                </a:solidFill>
                <a:highlight>
                  <a:srgbClr val="FFFFFF"/>
                </a:highlight>
              </a:rPr>
              <a:t> dfdl:separator</a:t>
            </a:r>
            <a:r>
              <a:rPr lang="en-US">
                <a:solidFill>
                  <a:srgbClr val="FF8040"/>
                </a:solidFill>
                <a:highlight>
                  <a:srgbClr val="FFFFFF"/>
                </a:highlight>
              </a:rPr>
              <a:t>=</a:t>
            </a:r>
            <a:r>
              <a:rPr lang="en-US">
                <a:solidFill>
                  <a:srgbClr val="993300"/>
                </a:solidFill>
                <a:highlight>
                  <a:srgbClr val="FFFFFF"/>
                </a:highlight>
              </a:rPr>
              <a:t>"%NL;"</a:t>
            </a:r>
            <a:r>
              <a:rPr lang="en-US">
                <a:solidFill>
                  <a:srgbClr val="F5844C"/>
                </a:solidFill>
                <a:highlight>
                  <a:srgbClr val="FFFFFF"/>
                </a:highlight>
              </a:rPr>
              <a:t> dfdl:separatorPosition</a:t>
            </a:r>
            <a:r>
              <a:rPr lang="en-US">
                <a:solidFill>
                  <a:srgbClr val="FF8040"/>
                </a:solidFill>
                <a:highlight>
                  <a:srgbClr val="FFFFFF"/>
                </a:highlight>
              </a:rPr>
              <a:t>=</a:t>
            </a:r>
            <a:r>
              <a:rPr lang="en-US">
                <a:solidFill>
                  <a:srgbClr val="993300"/>
                </a:solidFill>
                <a:highlight>
                  <a:srgbClr val="FFFFFF"/>
                </a:highlight>
              </a:rPr>
              <a:t>"infix"</a:t>
            </a:r>
            <a:r>
              <a:rPr lang="en-US">
                <a:solidFill>
                  <a:srgbClr val="000096"/>
                </a:solidFill>
                <a:highlight>
                  <a:srgbClr val="FFFFFF"/>
                </a:highlight>
              </a:rPr>
              <a:t>&gt;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&lt;xs:element</a:t>
            </a:r>
            <a:r>
              <a:rPr lang="en-US">
                <a:solidFill>
                  <a:srgbClr val="F5844C"/>
                </a:solidFill>
                <a:highlight>
                  <a:srgbClr val="FFFFFF"/>
                </a:highlight>
              </a:rPr>
              <a:t> 	name</a:t>
            </a:r>
            <a:r>
              <a:rPr lang="en-US">
                <a:solidFill>
                  <a:srgbClr val="FF8040"/>
                </a:solidFill>
                <a:highlight>
                  <a:srgbClr val="FFFFFF"/>
                </a:highlight>
              </a:rPr>
              <a:t>=</a:t>
            </a:r>
            <a:r>
              <a:rPr lang="en-US">
                <a:solidFill>
                  <a:srgbClr val="993300"/>
                </a:solidFill>
                <a:highlight>
                  <a:srgbClr val="FFFFFF"/>
                </a:highlight>
              </a:rPr>
              <a:t>"person"</a:t>
            </a:r>
            <a:r>
              <a:rPr lang="en-US">
                <a:solidFill>
                  <a:srgbClr val="F5844C"/>
                </a:solidFill>
                <a:highlight>
                  <a:srgbClr val="FFFFFF"/>
                </a:highlight>
              </a:rPr>
              <a:t> maxOccurs</a:t>
            </a:r>
            <a:r>
              <a:rPr lang="en-US">
                <a:solidFill>
                  <a:srgbClr val="FF8040"/>
                </a:solidFill>
                <a:highlight>
                  <a:srgbClr val="FFFFFF"/>
                </a:highlight>
              </a:rPr>
              <a:t>=</a:t>
            </a:r>
            <a:r>
              <a:rPr lang="en-US">
                <a:solidFill>
                  <a:srgbClr val="993300"/>
                </a:solidFill>
                <a:highlight>
                  <a:srgbClr val="FFFFFF"/>
                </a:highlight>
              </a:rPr>
              <a:t>"unbounded"</a:t>
            </a:r>
            <a:r>
              <a:rPr lang="en-US">
                <a:solidFill>
                  <a:srgbClr val="F5844C"/>
                </a:solidFill>
                <a:highlight>
                  <a:srgbClr val="FFFFFF"/>
                </a:highlight>
              </a:rPr>
              <a:t> dfdl:occursCountKind</a:t>
            </a:r>
            <a:r>
              <a:rPr lang="en-US">
                <a:solidFill>
                  <a:srgbClr val="FF8040"/>
                </a:solidFill>
                <a:highlight>
                  <a:srgbClr val="FFFFFF"/>
                </a:highlight>
              </a:rPr>
              <a:t>=</a:t>
            </a:r>
            <a:r>
              <a:rPr lang="en-US">
                <a:solidFill>
                  <a:srgbClr val="993300"/>
                </a:solidFill>
                <a:highlight>
                  <a:srgbClr val="FFFFFF"/>
                </a:highlight>
              </a:rPr>
              <a:t>"implicit"</a:t>
            </a:r>
            <a:r>
              <a:rPr lang="en-US">
                <a:solidFill>
                  <a:srgbClr val="F5844C"/>
                </a:solidFill>
                <a:highlight>
                  <a:srgbClr val="FFFFFF"/>
                </a:highlight>
              </a:rPr>
              <a:t> </a:t>
            </a:r>
            <a:br>
              <a:rPr lang="en-US">
                <a:solidFill>
                  <a:srgbClr val="000000"/>
                </a:solidFill>
                <a:highlight>
                  <a:srgbClr val="FFFFFF"/>
                </a:highlight>
              </a:rPr>
            </a:br>
            <a:r>
              <a:rPr lang="en-US">
                <a:solidFill>
                  <a:srgbClr val="F5844C"/>
                </a:solidFill>
                <a:highlight>
                  <a:srgbClr val="FFFFFF"/>
                </a:highlight>
              </a:rPr>
              <a:t>                        	</a:t>
            </a:r>
            <a:r>
              <a:rPr lang="en-US">
                <a:solidFill>
                  <a:srgbClr val="F5844C"/>
                </a:solidFill>
              </a:rPr>
              <a:t>dfdl:initiator</a:t>
            </a:r>
            <a:r>
              <a:rPr lang="en-US">
                <a:solidFill>
                  <a:srgbClr val="FF8040"/>
                </a:solidFill>
              </a:rPr>
              <a:t>=</a:t>
            </a:r>
            <a:r>
              <a:rPr lang="en-US">
                <a:solidFill>
                  <a:srgbClr val="993300"/>
                </a:solidFill>
              </a:rPr>
              <a:t>"Person:"</a:t>
            </a:r>
            <a:r>
              <a:rPr lang="en-US">
                <a:solidFill>
                  <a:srgbClr val="F5844C"/>
                </a:solidFill>
                <a:highlight>
                  <a:srgbClr val="FFFFFF"/>
                </a:highlight>
              </a:rPr>
              <a:t> </a:t>
            </a:r>
            <a:r>
              <a:rPr lang="en-US">
                <a:solidFill>
                  <a:srgbClr val="F5844C"/>
                </a:solidFill>
              </a:rPr>
              <a:t>nillable</a:t>
            </a:r>
            <a:r>
              <a:rPr lang="en-US">
                <a:solidFill>
                  <a:srgbClr val="FF8040"/>
                </a:solidFill>
              </a:rPr>
              <a:t>=</a:t>
            </a:r>
            <a:r>
              <a:rPr lang="en-US">
                <a:solidFill>
                  <a:srgbClr val="993300"/>
                </a:solidFill>
              </a:rPr>
              <a:t>"true"</a:t>
            </a:r>
            <a:r>
              <a:rPr lang="en-US">
                <a:solidFill>
                  <a:srgbClr val="F5844C"/>
                </a:solidFill>
              </a:rPr>
              <a:t> dfdl:nilValue</a:t>
            </a:r>
            <a:r>
              <a:rPr lang="en-US">
                <a:solidFill>
                  <a:srgbClr val="FF8040"/>
                </a:solidFill>
              </a:rPr>
              <a:t>=</a:t>
            </a:r>
            <a:r>
              <a:rPr lang="en-US">
                <a:solidFill>
                  <a:srgbClr val="993300"/>
                </a:solidFill>
              </a:rPr>
              <a:t>"%ES;"</a:t>
            </a:r>
            <a:r>
              <a:rPr lang="en-US">
                <a:solidFill>
                  <a:srgbClr val="F5844C"/>
                </a:solidFill>
              </a:rPr>
              <a:t> </a:t>
            </a:r>
            <a:br>
              <a:rPr lang="en-US">
                <a:solidFill>
                  <a:srgbClr val="000000"/>
                </a:solidFill>
                <a:highlight>
                  <a:srgbClr val="FFFFFF"/>
                </a:highlight>
              </a:rPr>
            </a:br>
            <a:r>
              <a:rPr lang="en-US">
                <a:solidFill>
                  <a:srgbClr val="F5844C"/>
                </a:solidFill>
                <a:highlight>
                  <a:srgbClr val="FFFFFF"/>
                </a:highlight>
              </a:rPr>
              <a:t>                        	</a:t>
            </a:r>
            <a:r>
              <a:rPr lang="en-US">
                <a:solidFill>
                  <a:srgbClr val="F5844C"/>
                </a:solidFill>
                <a:highlight>
                  <a:srgbClr val="FFFF00"/>
                </a:highlight>
              </a:rPr>
              <a:t>dfdl:nilValueDelimiterPolicy</a:t>
            </a:r>
            <a:r>
              <a:rPr lang="en-US">
                <a:solidFill>
                  <a:srgbClr val="FF8040"/>
                </a:solidFill>
                <a:highlight>
                  <a:srgbClr val="FFFF00"/>
                </a:highlight>
              </a:rPr>
              <a:t>=</a:t>
            </a:r>
            <a:r>
              <a:rPr lang="en-US">
                <a:solidFill>
                  <a:srgbClr val="993300"/>
                </a:solidFill>
                <a:highlight>
                  <a:srgbClr val="FFFF00"/>
                </a:highlight>
              </a:rPr>
              <a:t>"initiator"</a:t>
            </a:r>
            <a:r>
              <a:rPr lang="en-US">
                <a:solidFill>
                  <a:srgbClr val="000096"/>
                </a:solidFill>
                <a:highlight>
                  <a:srgbClr val="FFFFFF"/>
                </a:highlight>
              </a:rPr>
              <a:t>&gt;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&lt;xs:complexType&gt;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&lt;xs:sequence</a:t>
            </a:r>
            <a:r>
              <a:rPr lang="en-US">
                <a:solidFill>
                  <a:srgbClr val="F5844C"/>
                </a:solidFill>
                <a:highlight>
                  <a:srgbClr val="FFFFFF"/>
                </a:highlight>
              </a:rPr>
              <a:t> dfdl:separator</a:t>
            </a:r>
            <a:r>
              <a:rPr lang="en-US">
                <a:solidFill>
                  <a:srgbClr val="FF8040"/>
                </a:solidFill>
                <a:highlight>
                  <a:srgbClr val="FFFFFF"/>
                </a:highlight>
              </a:rPr>
              <a:t>=</a:t>
            </a:r>
            <a:r>
              <a:rPr lang="en-US">
                <a:solidFill>
                  <a:srgbClr val="993300"/>
                </a:solidFill>
                <a:highlight>
                  <a:srgbClr val="FFFFFF"/>
                </a:highlight>
              </a:rPr>
              <a:t>","</a:t>
            </a:r>
            <a:r>
              <a:rPr lang="en-US">
                <a:solidFill>
                  <a:srgbClr val="F5844C"/>
                </a:solidFill>
                <a:highlight>
                  <a:srgbClr val="FFFFFF"/>
                </a:highlight>
              </a:rPr>
              <a:t> dfdl:separatorPosition</a:t>
            </a:r>
            <a:r>
              <a:rPr lang="en-US">
                <a:solidFill>
                  <a:srgbClr val="FF8040"/>
                </a:solidFill>
                <a:highlight>
                  <a:srgbClr val="FFFFFF"/>
                </a:highlight>
              </a:rPr>
              <a:t>=</a:t>
            </a:r>
            <a:r>
              <a:rPr lang="en-US">
                <a:solidFill>
                  <a:srgbClr val="993300"/>
                </a:solidFill>
                <a:highlight>
                  <a:srgbClr val="FFFFFF"/>
                </a:highlight>
              </a:rPr>
              <a:t>"infix"</a:t>
            </a:r>
            <a:r>
              <a:rPr lang="en-US">
                <a:solidFill>
                  <a:srgbClr val="000096"/>
                </a:solidFill>
                <a:highlight>
                  <a:srgbClr val="FFFFFF"/>
                </a:highlight>
              </a:rPr>
              <a:t>&gt;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&lt;xs:element</a:t>
            </a:r>
            <a:r>
              <a:rPr lang="en-US">
                <a:solidFill>
                  <a:srgbClr val="F5844C"/>
                </a:solidFill>
                <a:highlight>
                  <a:srgbClr val="FFFFFF"/>
                </a:highlight>
              </a:rPr>
              <a:t> name</a:t>
            </a:r>
            <a:r>
              <a:rPr lang="en-US">
                <a:solidFill>
                  <a:srgbClr val="FF8040"/>
                </a:solidFill>
                <a:highlight>
                  <a:srgbClr val="FFFFFF"/>
                </a:highlight>
              </a:rPr>
              <a:t>=</a:t>
            </a:r>
            <a:r>
              <a:rPr lang="en-US">
                <a:solidFill>
                  <a:srgbClr val="993300"/>
                </a:solidFill>
                <a:highlight>
                  <a:srgbClr val="FFFFFF"/>
                </a:highlight>
              </a:rPr>
              <a:t>"name"</a:t>
            </a:r>
            <a:r>
              <a:rPr lang="en-US">
                <a:solidFill>
                  <a:srgbClr val="F5844C"/>
                </a:solidFill>
                <a:highlight>
                  <a:srgbClr val="FFFFFF"/>
                </a:highlight>
              </a:rPr>
              <a:t> type</a:t>
            </a:r>
            <a:r>
              <a:rPr lang="en-US">
                <a:solidFill>
                  <a:srgbClr val="FF8040"/>
                </a:solidFill>
                <a:highlight>
                  <a:srgbClr val="FFFFFF"/>
                </a:highlight>
              </a:rPr>
              <a:t>=</a:t>
            </a:r>
            <a:r>
              <a:rPr lang="en-US">
                <a:solidFill>
                  <a:srgbClr val="993300"/>
                </a:solidFill>
                <a:highlight>
                  <a:srgbClr val="FFFFFF"/>
                </a:highlight>
              </a:rPr>
              <a:t>"xs:string"</a:t>
            </a:r>
            <a:r>
              <a:rPr lang="en-US">
                <a:solidFill>
                  <a:srgbClr val="F5844C"/>
                </a:solidFill>
                <a:highlight>
                  <a:srgbClr val="FFFFFF"/>
                </a:highlight>
              </a:rPr>
              <a:t> </a:t>
            </a:r>
            <a:r>
              <a:rPr lang="en-US">
                <a:solidFill>
                  <a:srgbClr val="000096"/>
                </a:solidFill>
                <a:highlight>
                  <a:srgbClr val="FFFFFF"/>
                </a:highlight>
              </a:rPr>
              <a:t>/&gt;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&lt;xs:element</a:t>
            </a:r>
            <a:r>
              <a:rPr lang="en-US">
                <a:solidFill>
                  <a:srgbClr val="F5844C"/>
                </a:solidFill>
                <a:highlight>
                  <a:srgbClr val="FFFFFF"/>
                </a:highlight>
              </a:rPr>
              <a:t> name</a:t>
            </a:r>
            <a:r>
              <a:rPr lang="en-US">
                <a:solidFill>
                  <a:srgbClr val="FF8040"/>
                </a:solidFill>
                <a:highlight>
                  <a:srgbClr val="FFFFFF"/>
                </a:highlight>
              </a:rPr>
              <a:t>=</a:t>
            </a:r>
            <a:r>
              <a:rPr lang="en-US">
                <a:solidFill>
                  <a:srgbClr val="993300"/>
                </a:solidFill>
                <a:highlight>
                  <a:srgbClr val="FFFFFF"/>
                </a:highlight>
              </a:rPr>
              <a:t>"age"</a:t>
            </a:r>
            <a:r>
              <a:rPr lang="en-US">
                <a:solidFill>
                  <a:srgbClr val="F5844C"/>
                </a:solidFill>
                <a:highlight>
                  <a:srgbClr val="FFFFFF"/>
                </a:highlight>
              </a:rPr>
              <a:t> type</a:t>
            </a:r>
            <a:r>
              <a:rPr lang="en-US">
                <a:solidFill>
                  <a:srgbClr val="FF8040"/>
                </a:solidFill>
                <a:highlight>
                  <a:srgbClr val="FFFFFF"/>
                </a:highlight>
              </a:rPr>
              <a:t>=</a:t>
            </a:r>
            <a:r>
              <a:rPr lang="en-US">
                <a:solidFill>
                  <a:srgbClr val="993300"/>
                </a:solidFill>
                <a:highlight>
                  <a:srgbClr val="FFFFFF"/>
                </a:highlight>
              </a:rPr>
              <a:t>"xs:string"</a:t>
            </a:r>
            <a:r>
              <a:rPr lang="en-US">
                <a:solidFill>
                  <a:srgbClr val="F5844C"/>
                </a:solidFill>
                <a:highlight>
                  <a:srgbClr val="FFFFFF"/>
                </a:highlight>
              </a:rPr>
              <a:t> </a:t>
            </a:r>
            <a:r>
              <a:rPr lang="en-US">
                <a:solidFill>
                  <a:srgbClr val="000096"/>
                </a:solidFill>
                <a:highlight>
                  <a:srgbClr val="FFFFFF"/>
                </a:highlight>
              </a:rPr>
              <a:t>/&gt;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&lt;/xs:sequence&gt;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&lt;/xs:complexType&gt;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&lt;/xs:element&gt;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&lt;/xs:sequence&gt;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&lt;/xs:complexType&gt;</a:t>
            </a:r>
            <a:br>
              <a:rPr lang="en-US">
                <a:solidFill>
                  <a:srgbClr val="000000"/>
                </a:solidFill>
                <a:highlight>
                  <a:srgbClr val="FFFFFF"/>
                </a:highlight>
              </a:rPr>
            </a:br>
            <a:r>
              <a:rPr lang="en-US">
                <a:solidFill>
                  <a:srgbClr val="003296"/>
                </a:solidFill>
                <a:highlight>
                  <a:srgbClr val="FFFFFF"/>
                </a:highlight>
              </a:rPr>
              <a:t>&lt;/xs:element&gt;</a:t>
            </a:r>
          </a:p>
        </p:txBody>
      </p:sp>
      <p:sp>
        <p:nvSpPr>
          <p:cNvPr id="6" name="Rectangle 5">
            <a:extLst>
              <a:ext uri="{FF2B5EF4-FFF2-40B4-BE49-F238E27FC236}">
                <a16:creationId xmlns:a16="http://schemas.microsoft.com/office/drawing/2014/main" id="{733E8D66-5D96-495B-A24B-8F47DB00B5F6}"/>
              </a:ext>
            </a:extLst>
          </p:cNvPr>
          <p:cNvSpPr/>
          <p:nvPr/>
        </p:nvSpPr>
        <p:spPr>
          <a:xfrm>
            <a:off x="1257046" y="2448732"/>
            <a:ext cx="8245098" cy="2696705"/>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peech Bubble: Rectangle 2">
            <a:extLst>
              <a:ext uri="{FF2B5EF4-FFF2-40B4-BE49-F238E27FC236}">
                <a16:creationId xmlns:a16="http://schemas.microsoft.com/office/drawing/2014/main" id="{E1FE5345-9912-4DEC-B6D8-8F4AE6ED4586}"/>
              </a:ext>
            </a:extLst>
          </p:cNvPr>
          <p:cNvSpPr/>
          <p:nvPr/>
        </p:nvSpPr>
        <p:spPr>
          <a:xfrm>
            <a:off x="7702658" y="929898"/>
            <a:ext cx="2278250" cy="1255363"/>
          </a:xfrm>
          <a:prstGeom prst="wedgeRectCallout">
            <a:avLst>
              <a:gd name="adj1" fmla="val -162330"/>
              <a:gd name="adj2" fmla="val 11311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a:t>What’s that?</a:t>
            </a:r>
          </a:p>
        </p:txBody>
      </p:sp>
    </p:spTree>
    <p:extLst>
      <p:ext uri="{BB962C8B-B14F-4D97-AF65-F5344CB8AC3E}">
        <p14:creationId xmlns:p14="http://schemas.microsoft.com/office/powerpoint/2010/main" val="4135068552"/>
      </p:ext>
    </p:extLst>
  </p:cSld>
  <p:clrMapOvr>
    <a:masterClrMapping/>
  </p:clrMapOvr>
</p:sld>
</file>

<file path=ppt/slides/slide1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41CEED-8B45-4D05-8C1B-9423867F553B}"/>
              </a:ext>
            </a:extLst>
          </p:cNvPr>
          <p:cNvSpPr>
            <a:spLocks noGrp="1"/>
          </p:cNvSpPr>
          <p:nvPr>
            <p:ph type="title"/>
          </p:nvPr>
        </p:nvSpPr>
        <p:spPr/>
        <p:txBody>
          <a:bodyPr/>
          <a:lstStyle/>
          <a:p>
            <a:r>
              <a:rPr lang="en-US"/>
              <a:t>dfdl:nilValueDelimiterPolicy</a:t>
            </a:r>
          </a:p>
        </p:txBody>
      </p:sp>
      <p:sp>
        <p:nvSpPr>
          <p:cNvPr id="3" name="Content Placeholder 2">
            <a:extLst>
              <a:ext uri="{FF2B5EF4-FFF2-40B4-BE49-F238E27FC236}">
                <a16:creationId xmlns:a16="http://schemas.microsoft.com/office/drawing/2014/main" id="{6350CA51-784E-47A0-B875-4A56488CB82B}"/>
              </a:ext>
            </a:extLst>
          </p:cNvPr>
          <p:cNvSpPr>
            <a:spLocks noGrp="1"/>
          </p:cNvSpPr>
          <p:nvPr>
            <p:ph idx="1"/>
          </p:nvPr>
        </p:nvSpPr>
        <p:spPr>
          <a:xfrm>
            <a:off x="616449" y="1371601"/>
            <a:ext cx="11236720" cy="2057399"/>
          </a:xfrm>
        </p:spPr>
        <p:txBody>
          <a:bodyPr/>
          <a:lstStyle/>
          <a:p>
            <a:pPr>
              <a:lnSpc>
                <a:spcPts val="3000"/>
              </a:lnSpc>
              <a:spcAft>
                <a:spcPts val="1200"/>
              </a:spcAft>
            </a:pPr>
            <a:r>
              <a:rPr lang="en-US"/>
              <a:t>Use this DFDL property whenever you want a region to be nillable and the region has a complex type (like the person region in the previous slides).</a:t>
            </a:r>
          </a:p>
          <a:p>
            <a:pPr>
              <a:lnSpc>
                <a:spcPts val="3000"/>
              </a:lnSpc>
              <a:spcAft>
                <a:spcPts val="1200"/>
              </a:spcAft>
            </a:pPr>
            <a:r>
              <a:rPr lang="en-US"/>
              <a:t>The nil region must either have an initiator, a terminator, or both. In the person example the region has the initiator Person:</a:t>
            </a:r>
          </a:p>
        </p:txBody>
      </p:sp>
      <p:sp>
        <p:nvSpPr>
          <p:cNvPr id="4" name="Footer Placeholder 3">
            <a:extLst>
              <a:ext uri="{FF2B5EF4-FFF2-40B4-BE49-F238E27FC236}">
                <a16:creationId xmlns:a16="http://schemas.microsoft.com/office/drawing/2014/main" id="{DD73443A-184A-488E-B911-203860C35937}"/>
              </a:ext>
            </a:extLst>
          </p:cNvPr>
          <p:cNvSpPr>
            <a:spLocks noGrp="1"/>
          </p:cNvSpPr>
          <p:nvPr>
            <p:ph type="ftr" sz="quarter" idx="11"/>
          </p:nvPr>
        </p:nvSpPr>
        <p:spPr/>
        <p:txBody>
          <a:bodyPr/>
          <a:lstStyle/>
          <a:p>
            <a:r>
              <a:rPr lang="en-US" altLang="en-US">
                <a:solidFill>
                  <a:schemeClr val="tx1">
                    <a:lumMod val="50000"/>
                    <a:lumOff val="50000"/>
                  </a:schemeClr>
                </a:solidFill>
                <a:latin typeface="Arial" pitchFamily="34" charset="0"/>
                <a:cs typeface="Arial" pitchFamily="34" charset="0"/>
              </a:rPr>
              <a:t>© 2019 The MITRE Corporation. All rights reserved.</a:t>
            </a:r>
            <a:endParaRPr lang="en-US">
              <a:solidFill>
                <a:schemeClr val="tx1">
                  <a:lumMod val="50000"/>
                  <a:lumOff val="50000"/>
                </a:schemeClr>
              </a:solidFill>
              <a:latin typeface="Arial" pitchFamily="34" charset="0"/>
              <a:cs typeface="Arial" pitchFamily="34" charset="0"/>
            </a:endParaRPr>
          </a:p>
        </p:txBody>
      </p:sp>
      <p:sp>
        <p:nvSpPr>
          <p:cNvPr id="5" name="Rectangle 4">
            <a:extLst>
              <a:ext uri="{FF2B5EF4-FFF2-40B4-BE49-F238E27FC236}">
                <a16:creationId xmlns:a16="http://schemas.microsoft.com/office/drawing/2014/main" id="{9E0211AC-879F-4D2C-B4CD-A7586EBC6B8C}"/>
              </a:ext>
            </a:extLst>
          </p:cNvPr>
          <p:cNvSpPr/>
          <p:nvPr/>
        </p:nvSpPr>
        <p:spPr>
          <a:xfrm>
            <a:off x="1781793" y="3978137"/>
            <a:ext cx="8324715" cy="461665"/>
          </a:xfrm>
          <a:prstGeom prst="rect">
            <a:avLst/>
          </a:prstGeom>
          <a:solidFill>
            <a:schemeClr val="bg1">
              <a:lumMod val="85000"/>
            </a:schemeClr>
          </a:solidFill>
        </p:spPr>
        <p:txBody>
          <a:bodyPr wrap="none">
            <a:spAutoFit/>
          </a:bodyPr>
          <a:lstStyle/>
          <a:p>
            <a:r>
              <a:rPr lang="en-US" sz="2400"/>
              <a:t>dfdl:nilValueDelimiterPolicy = initiator | terminator | both | none</a:t>
            </a:r>
          </a:p>
        </p:txBody>
      </p:sp>
    </p:spTree>
    <p:extLst>
      <p:ext uri="{BB962C8B-B14F-4D97-AF65-F5344CB8AC3E}">
        <p14:creationId xmlns:p14="http://schemas.microsoft.com/office/powerpoint/2010/main" val="2261520582"/>
      </p:ext>
    </p:extLst>
  </p:cSld>
  <p:clrMapOvr>
    <a:masterClrMapping/>
  </p:clrMapOvr>
</p:sld>
</file>

<file path=ppt/slides/slide1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BB75F2-92B6-424F-8429-30244CF2DAB9}"/>
              </a:ext>
            </a:extLst>
          </p:cNvPr>
          <p:cNvSpPr>
            <a:spLocks noGrp="1"/>
          </p:cNvSpPr>
          <p:nvPr>
            <p:ph type="title"/>
          </p:nvPr>
        </p:nvSpPr>
        <p:spPr/>
        <p:txBody>
          <a:bodyPr/>
          <a:lstStyle/>
          <a:p>
            <a:r>
              <a:rPr lang="en-US"/>
              <a:t>Out-of-band nil</a:t>
            </a:r>
          </a:p>
        </p:txBody>
      </p:sp>
      <p:sp>
        <p:nvSpPr>
          <p:cNvPr id="3" name="Content Placeholder 2">
            <a:extLst>
              <a:ext uri="{FF2B5EF4-FFF2-40B4-BE49-F238E27FC236}">
                <a16:creationId xmlns:a16="http://schemas.microsoft.com/office/drawing/2014/main" id="{6A071571-CAD5-4D44-82FD-E1D373A06B2F}"/>
              </a:ext>
            </a:extLst>
          </p:cNvPr>
          <p:cNvSpPr>
            <a:spLocks noGrp="1"/>
          </p:cNvSpPr>
          <p:nvPr>
            <p:ph idx="1"/>
          </p:nvPr>
        </p:nvSpPr>
        <p:spPr>
          <a:xfrm>
            <a:off x="616449" y="1371601"/>
            <a:ext cx="11236720" cy="2057399"/>
          </a:xfrm>
        </p:spPr>
        <p:txBody>
          <a:bodyPr/>
          <a:lstStyle/>
          <a:p>
            <a:pPr>
              <a:lnSpc>
                <a:spcPts val="3000"/>
              </a:lnSpc>
              <a:spcAft>
                <a:spcPts val="1200"/>
              </a:spcAft>
            </a:pPr>
            <a:r>
              <a:rPr lang="en-US">
                <a:solidFill>
                  <a:srgbClr val="FF0000"/>
                </a:solidFill>
              </a:rPr>
              <a:t>Out-of-band nil</a:t>
            </a:r>
            <a:r>
              <a:rPr lang="en-US"/>
              <a:t>: a symbol, separate from the region, indicates that the region has a nil value.</a:t>
            </a:r>
          </a:p>
          <a:p>
            <a:pPr>
              <a:lnSpc>
                <a:spcPts val="3000"/>
              </a:lnSpc>
              <a:spcAft>
                <a:spcPts val="1200"/>
              </a:spcAft>
            </a:pPr>
            <a:r>
              <a:rPr lang="en-US"/>
              <a:t>What data formats use out-of-band nil? Answer: the only data format that I am aware of that uses out-of-band nil is XML.</a:t>
            </a:r>
          </a:p>
        </p:txBody>
      </p:sp>
      <p:sp>
        <p:nvSpPr>
          <p:cNvPr id="4" name="Rectangle 3">
            <a:extLst>
              <a:ext uri="{FF2B5EF4-FFF2-40B4-BE49-F238E27FC236}">
                <a16:creationId xmlns:a16="http://schemas.microsoft.com/office/drawing/2014/main" id="{4B2AB0A3-FE92-4374-8BF0-66989CDFEC9F}"/>
              </a:ext>
            </a:extLst>
          </p:cNvPr>
          <p:cNvSpPr/>
          <p:nvPr/>
        </p:nvSpPr>
        <p:spPr>
          <a:xfrm>
            <a:off x="1327688" y="3429000"/>
            <a:ext cx="6096000" cy="1477328"/>
          </a:xfrm>
          <a:prstGeom prst="rect">
            <a:avLst/>
          </a:prstGeom>
        </p:spPr>
        <p:txBody>
          <a:bodyPr>
            <a:spAutoFit/>
          </a:bodyPr>
          <a:lstStyle/>
          <a:p>
            <a:r>
              <a:rPr lang="en-US">
                <a:solidFill>
                  <a:srgbClr val="000096"/>
                </a:solidFill>
                <a:highlight>
                  <a:srgbClr val="FFFFFF"/>
                </a:highlight>
                <a:latin typeface="Times New Roman" panose="02020603050405020304" pitchFamily="18" charset="0"/>
                <a:ea typeface="Calibri" panose="020F0502020204030204" pitchFamily="34" charset="0"/>
              </a:rPr>
              <a:t>&lt;Name&gt;</a:t>
            </a:r>
            <a:br>
              <a:rPr lang="en-US">
                <a:solidFill>
                  <a:srgbClr val="000000"/>
                </a:solidFill>
                <a:highlight>
                  <a:srgbClr val="FFFFFF"/>
                </a:highlight>
                <a:latin typeface="Times New Roman" panose="02020603050405020304" pitchFamily="18" charset="0"/>
                <a:ea typeface="Calibri" panose="020F0502020204030204" pitchFamily="34" charset="0"/>
              </a:rPr>
            </a:br>
            <a:r>
              <a:rPr lang="en-US">
                <a:solidFill>
                  <a:srgbClr val="000000"/>
                </a:solidFill>
                <a:highlight>
                  <a:srgbClr val="FFFFFF"/>
                </a:highlight>
                <a:latin typeface="Times New Roman" panose="02020603050405020304" pitchFamily="18" charset="0"/>
                <a:ea typeface="Calibri" panose="020F0502020204030204" pitchFamily="34" charset="0"/>
              </a:rPr>
              <a:t>    </a:t>
            </a:r>
            <a:r>
              <a:rPr lang="en-US">
                <a:solidFill>
                  <a:srgbClr val="000096"/>
                </a:solidFill>
                <a:highlight>
                  <a:srgbClr val="FFFFFF"/>
                </a:highlight>
                <a:latin typeface="Times New Roman" panose="02020603050405020304" pitchFamily="18" charset="0"/>
                <a:ea typeface="Calibri" panose="020F0502020204030204" pitchFamily="34" charset="0"/>
              </a:rPr>
              <a:t>&lt;First&gt;</a:t>
            </a:r>
            <a:r>
              <a:rPr lang="en-US">
                <a:solidFill>
                  <a:srgbClr val="000000"/>
                </a:solidFill>
                <a:highlight>
                  <a:srgbClr val="FFFFFF"/>
                </a:highlight>
                <a:latin typeface="Times New Roman" panose="02020603050405020304" pitchFamily="18" charset="0"/>
                <a:ea typeface="Calibri" panose="020F0502020204030204" pitchFamily="34" charset="0"/>
              </a:rPr>
              <a:t>John</a:t>
            </a:r>
            <a:r>
              <a:rPr lang="en-US">
                <a:solidFill>
                  <a:srgbClr val="000096"/>
                </a:solidFill>
                <a:highlight>
                  <a:srgbClr val="FFFFFF"/>
                </a:highlight>
                <a:latin typeface="Times New Roman" panose="02020603050405020304" pitchFamily="18" charset="0"/>
                <a:ea typeface="Calibri" panose="020F0502020204030204" pitchFamily="34" charset="0"/>
              </a:rPr>
              <a:t>&lt;/First&gt;</a:t>
            </a:r>
            <a:br>
              <a:rPr lang="en-US">
                <a:solidFill>
                  <a:srgbClr val="000000"/>
                </a:solidFill>
                <a:highlight>
                  <a:srgbClr val="FFFFFF"/>
                </a:highlight>
                <a:latin typeface="Times New Roman" panose="02020603050405020304" pitchFamily="18" charset="0"/>
                <a:ea typeface="Calibri" panose="020F0502020204030204" pitchFamily="34" charset="0"/>
              </a:rPr>
            </a:br>
            <a:r>
              <a:rPr lang="en-US">
                <a:solidFill>
                  <a:srgbClr val="000000"/>
                </a:solidFill>
                <a:highlight>
                  <a:srgbClr val="FFFFFF"/>
                </a:highlight>
                <a:latin typeface="Times New Roman" panose="02020603050405020304" pitchFamily="18" charset="0"/>
                <a:ea typeface="Calibri" panose="020F0502020204030204" pitchFamily="34" charset="0"/>
              </a:rPr>
              <a:t>    </a:t>
            </a:r>
            <a:r>
              <a:rPr lang="en-US">
                <a:solidFill>
                  <a:srgbClr val="000096"/>
                </a:solidFill>
                <a:highlight>
                  <a:srgbClr val="FFFFFF"/>
                </a:highlight>
                <a:latin typeface="Times New Roman" panose="02020603050405020304" pitchFamily="18" charset="0"/>
                <a:ea typeface="Calibri" panose="020F0502020204030204" pitchFamily="34" charset="0"/>
              </a:rPr>
              <a:t>&lt;Middle</a:t>
            </a:r>
            <a:r>
              <a:rPr lang="en-US">
                <a:solidFill>
                  <a:srgbClr val="F5844C"/>
                </a:solidFill>
                <a:highlight>
                  <a:srgbClr val="FFFFFF"/>
                </a:highlight>
                <a:latin typeface="Times New Roman" panose="02020603050405020304" pitchFamily="18" charset="0"/>
                <a:ea typeface="Calibri" panose="020F0502020204030204" pitchFamily="34" charset="0"/>
              </a:rPr>
              <a:t> xsi:nil</a:t>
            </a:r>
            <a:r>
              <a:rPr lang="en-US">
                <a:solidFill>
                  <a:srgbClr val="FF8040"/>
                </a:solidFill>
                <a:highlight>
                  <a:srgbClr val="FFFFFF"/>
                </a:highlight>
                <a:latin typeface="Times New Roman" panose="02020603050405020304" pitchFamily="18" charset="0"/>
                <a:ea typeface="Calibri" panose="020F0502020204030204" pitchFamily="34" charset="0"/>
              </a:rPr>
              <a:t>=</a:t>
            </a:r>
            <a:r>
              <a:rPr lang="en-US">
                <a:solidFill>
                  <a:srgbClr val="993300"/>
                </a:solidFill>
                <a:highlight>
                  <a:srgbClr val="FFFFFF"/>
                </a:highlight>
                <a:latin typeface="Times New Roman" panose="02020603050405020304" pitchFamily="18" charset="0"/>
                <a:ea typeface="Calibri" panose="020F0502020204030204" pitchFamily="34" charset="0"/>
              </a:rPr>
              <a:t>"true"</a:t>
            </a:r>
            <a:r>
              <a:rPr lang="en-US">
                <a:solidFill>
                  <a:srgbClr val="000096"/>
                </a:solidFill>
                <a:highlight>
                  <a:srgbClr val="FFFFFF"/>
                </a:highlight>
                <a:latin typeface="Times New Roman" panose="02020603050405020304" pitchFamily="18" charset="0"/>
                <a:ea typeface="Calibri" panose="020F0502020204030204" pitchFamily="34" charset="0"/>
              </a:rPr>
              <a:t>&gt;&lt;/Middle&gt;</a:t>
            </a:r>
            <a:br>
              <a:rPr lang="en-US">
                <a:solidFill>
                  <a:srgbClr val="000000"/>
                </a:solidFill>
                <a:highlight>
                  <a:srgbClr val="FFFFFF"/>
                </a:highlight>
                <a:latin typeface="Times New Roman" panose="02020603050405020304" pitchFamily="18" charset="0"/>
                <a:ea typeface="Calibri" panose="020F0502020204030204" pitchFamily="34" charset="0"/>
              </a:rPr>
            </a:br>
            <a:r>
              <a:rPr lang="en-US">
                <a:solidFill>
                  <a:srgbClr val="000000"/>
                </a:solidFill>
                <a:highlight>
                  <a:srgbClr val="FFFFFF"/>
                </a:highlight>
                <a:latin typeface="Times New Roman" panose="02020603050405020304" pitchFamily="18" charset="0"/>
                <a:ea typeface="Calibri" panose="020F0502020204030204" pitchFamily="34" charset="0"/>
              </a:rPr>
              <a:t>    </a:t>
            </a:r>
            <a:r>
              <a:rPr lang="en-US">
                <a:solidFill>
                  <a:srgbClr val="000096"/>
                </a:solidFill>
                <a:highlight>
                  <a:srgbClr val="FFFFFF"/>
                </a:highlight>
                <a:latin typeface="Times New Roman" panose="02020603050405020304" pitchFamily="18" charset="0"/>
                <a:ea typeface="Calibri" panose="020F0502020204030204" pitchFamily="34" charset="0"/>
              </a:rPr>
              <a:t>&lt;Last&gt;</a:t>
            </a:r>
            <a:r>
              <a:rPr lang="en-US">
                <a:solidFill>
                  <a:srgbClr val="000000"/>
                </a:solidFill>
                <a:highlight>
                  <a:srgbClr val="FFFFFF"/>
                </a:highlight>
                <a:latin typeface="Times New Roman" panose="02020603050405020304" pitchFamily="18" charset="0"/>
                <a:ea typeface="Calibri" panose="020F0502020204030204" pitchFamily="34" charset="0"/>
              </a:rPr>
              <a:t>Doe</a:t>
            </a:r>
            <a:r>
              <a:rPr lang="en-US">
                <a:solidFill>
                  <a:srgbClr val="000096"/>
                </a:solidFill>
                <a:highlight>
                  <a:srgbClr val="FFFFFF"/>
                </a:highlight>
                <a:latin typeface="Times New Roman" panose="02020603050405020304" pitchFamily="18" charset="0"/>
                <a:ea typeface="Calibri" panose="020F0502020204030204" pitchFamily="34" charset="0"/>
              </a:rPr>
              <a:t>&lt;/Last&gt;</a:t>
            </a:r>
            <a:br>
              <a:rPr lang="en-US">
                <a:solidFill>
                  <a:srgbClr val="000000"/>
                </a:solidFill>
                <a:highlight>
                  <a:srgbClr val="FFFFFF"/>
                </a:highlight>
                <a:latin typeface="Times New Roman" panose="02020603050405020304" pitchFamily="18" charset="0"/>
                <a:ea typeface="Calibri" panose="020F0502020204030204" pitchFamily="34" charset="0"/>
              </a:rPr>
            </a:br>
            <a:r>
              <a:rPr lang="en-US">
                <a:solidFill>
                  <a:srgbClr val="000096"/>
                </a:solidFill>
                <a:highlight>
                  <a:srgbClr val="FFFFFF"/>
                </a:highlight>
                <a:latin typeface="Times New Roman" panose="02020603050405020304" pitchFamily="18" charset="0"/>
                <a:ea typeface="Calibri" panose="020F0502020204030204" pitchFamily="34" charset="0"/>
              </a:rPr>
              <a:t>&lt;/Name&gt;</a:t>
            </a:r>
            <a:endParaRPr lang="en-US"/>
          </a:p>
        </p:txBody>
      </p:sp>
      <p:cxnSp>
        <p:nvCxnSpPr>
          <p:cNvPr id="6" name="Straight Arrow Connector 5">
            <a:extLst>
              <a:ext uri="{FF2B5EF4-FFF2-40B4-BE49-F238E27FC236}">
                <a16:creationId xmlns:a16="http://schemas.microsoft.com/office/drawing/2014/main" id="{8AA0A7B6-23B2-4646-BF20-4727A4AB253C}"/>
              </a:ext>
            </a:extLst>
          </p:cNvPr>
          <p:cNvCxnSpPr/>
          <p:nvPr/>
        </p:nvCxnSpPr>
        <p:spPr>
          <a:xfrm flipV="1">
            <a:off x="3859078" y="4214158"/>
            <a:ext cx="0" cy="774916"/>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7" name="TextBox 6">
            <a:extLst>
              <a:ext uri="{FF2B5EF4-FFF2-40B4-BE49-F238E27FC236}">
                <a16:creationId xmlns:a16="http://schemas.microsoft.com/office/drawing/2014/main" id="{2DA24303-2752-4D4E-B2F1-EA01EE8DC9FF}"/>
              </a:ext>
            </a:extLst>
          </p:cNvPr>
          <p:cNvSpPr txBox="1"/>
          <p:nvPr/>
        </p:nvSpPr>
        <p:spPr>
          <a:xfrm>
            <a:off x="3518115" y="4989074"/>
            <a:ext cx="6025176" cy="369332"/>
          </a:xfrm>
          <a:prstGeom prst="rect">
            <a:avLst/>
          </a:prstGeom>
          <a:noFill/>
        </p:spPr>
        <p:txBody>
          <a:bodyPr wrap="none" rtlCol="0">
            <a:spAutoFit/>
          </a:bodyPr>
          <a:lstStyle/>
          <a:p>
            <a:r>
              <a:rPr lang="en-US"/>
              <a:t>This region is nil, as indicated by the out-of-band xsi:nil="true"</a:t>
            </a:r>
          </a:p>
        </p:txBody>
      </p:sp>
    </p:spTree>
    <p:extLst>
      <p:ext uri="{BB962C8B-B14F-4D97-AF65-F5344CB8AC3E}">
        <p14:creationId xmlns:p14="http://schemas.microsoft.com/office/powerpoint/2010/main" val="1413528265"/>
      </p:ext>
    </p:extLst>
  </p:cSld>
  <p:clrMapOvr>
    <a:masterClrMapping/>
  </p:clrMapOvr>
</p:sld>
</file>

<file path=ppt/slides/slide1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992986-7243-4081-AB05-12A0B87FBDEB}"/>
              </a:ext>
            </a:extLst>
          </p:cNvPr>
          <p:cNvSpPr>
            <a:spLocks noGrp="1"/>
          </p:cNvSpPr>
          <p:nvPr>
            <p:ph type="title"/>
          </p:nvPr>
        </p:nvSpPr>
        <p:spPr/>
        <p:txBody>
          <a:bodyPr/>
          <a:lstStyle/>
          <a:p>
            <a:r>
              <a:rPr lang="en-US"/>
              <a:t>A unified theory of “no data”</a:t>
            </a:r>
          </a:p>
        </p:txBody>
      </p:sp>
      <p:sp>
        <p:nvSpPr>
          <p:cNvPr id="3" name="Content Placeholder 2">
            <a:extLst>
              <a:ext uri="{FF2B5EF4-FFF2-40B4-BE49-F238E27FC236}">
                <a16:creationId xmlns:a16="http://schemas.microsoft.com/office/drawing/2014/main" id="{E6B2359C-1560-4C9B-AD4E-99B3E4FDDC90}"/>
              </a:ext>
            </a:extLst>
          </p:cNvPr>
          <p:cNvSpPr>
            <a:spLocks noGrp="1"/>
          </p:cNvSpPr>
          <p:nvPr>
            <p:ph idx="1"/>
          </p:nvPr>
        </p:nvSpPr>
        <p:spPr/>
        <p:txBody>
          <a:bodyPr/>
          <a:lstStyle/>
          <a:p>
            <a:pPr>
              <a:lnSpc>
                <a:spcPts val="3000"/>
              </a:lnSpc>
            </a:pPr>
            <a:r>
              <a:rPr lang="en-US"/>
              <a:t>Scenario: A region of a file has no data in it. There are two possible reasons why the region has no data:</a:t>
            </a:r>
          </a:p>
          <a:p>
            <a:pPr lvl="1"/>
            <a:r>
              <a:rPr lang="en-US"/>
              <a:t>No data was available when the file was created. We say the region represents a nil (or null) value. </a:t>
            </a:r>
          </a:p>
          <a:p>
            <a:pPr lvl="2"/>
            <a:r>
              <a:rPr lang="en-US"/>
              <a:t>Example: a region of a file represents a person’s middle name and when the file was created there was no information available about the person’s middle name. The person has a middle name, but it was not known when the file was created. So, when the file was created, the region represents a nil middle name.</a:t>
            </a:r>
          </a:p>
          <a:p>
            <a:pPr lvl="1"/>
            <a:r>
              <a:rPr lang="en-US"/>
              <a:t>The zero-length string is the actual value. We say the region represents an empty value. </a:t>
            </a:r>
          </a:p>
          <a:p>
            <a:pPr lvl="2"/>
            <a:r>
              <a:rPr lang="en-US"/>
              <a:t>Example: again, a region of a file represents a person’s middle name but in this case the person does not have a middle name. When the file is created, the region represents an empty middle name.</a:t>
            </a:r>
          </a:p>
        </p:txBody>
      </p:sp>
      <p:sp>
        <p:nvSpPr>
          <p:cNvPr id="4" name="Footer Placeholder 3">
            <a:extLst>
              <a:ext uri="{FF2B5EF4-FFF2-40B4-BE49-F238E27FC236}">
                <a16:creationId xmlns:a16="http://schemas.microsoft.com/office/drawing/2014/main" id="{D5165DC7-42A2-4701-B7A1-9BE10DA32A91}"/>
              </a:ext>
            </a:extLst>
          </p:cNvPr>
          <p:cNvSpPr>
            <a:spLocks noGrp="1"/>
          </p:cNvSpPr>
          <p:nvPr>
            <p:ph type="ftr" sz="quarter" idx="11"/>
          </p:nvPr>
        </p:nvSpPr>
        <p:spPr/>
        <p:txBody>
          <a:bodyPr/>
          <a:lstStyle/>
          <a:p>
            <a:r>
              <a:rPr lang="en-US" altLang="en-US">
                <a:solidFill>
                  <a:schemeClr val="tx1">
                    <a:lumMod val="50000"/>
                    <a:lumOff val="50000"/>
                  </a:schemeClr>
                </a:solidFill>
                <a:latin typeface="Arial" pitchFamily="34" charset="0"/>
                <a:cs typeface="Arial" pitchFamily="34" charset="0"/>
              </a:rPr>
              <a:t>© 2019 The MITRE Corporation. All rights reserved.</a:t>
            </a:r>
            <a:endParaRPr lang="en-US">
              <a:solidFill>
                <a:schemeClr val="tx1">
                  <a:lumMod val="50000"/>
                  <a:lumOff val="50000"/>
                </a:schemeClr>
              </a:solidFill>
              <a:latin typeface="Arial" pitchFamily="34" charset="0"/>
              <a:cs typeface="Arial" pitchFamily="34" charset="0"/>
            </a:endParaRPr>
          </a:p>
        </p:txBody>
      </p:sp>
    </p:spTree>
    <p:extLst>
      <p:ext uri="{BB962C8B-B14F-4D97-AF65-F5344CB8AC3E}">
        <p14:creationId xmlns:p14="http://schemas.microsoft.com/office/powerpoint/2010/main" val="862083960"/>
      </p:ext>
    </p:extLst>
  </p:cSld>
  <p:clrMapOvr>
    <a:masterClrMapping/>
  </p:clrMapOvr>
</p:sld>
</file>

<file path=ppt/slides/slide1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BB75F2-92B6-424F-8429-30244CF2DAB9}"/>
              </a:ext>
            </a:extLst>
          </p:cNvPr>
          <p:cNvSpPr>
            <a:spLocks noGrp="1"/>
          </p:cNvSpPr>
          <p:nvPr>
            <p:ph type="title"/>
          </p:nvPr>
        </p:nvSpPr>
        <p:spPr/>
        <p:txBody>
          <a:bodyPr/>
          <a:lstStyle/>
          <a:p>
            <a:r>
              <a:rPr lang="en-US"/>
              <a:t>Two ways that file formats indicate a region has a nil value</a:t>
            </a:r>
          </a:p>
        </p:txBody>
      </p:sp>
      <p:sp>
        <p:nvSpPr>
          <p:cNvPr id="3" name="Content Placeholder 2">
            <a:extLst>
              <a:ext uri="{FF2B5EF4-FFF2-40B4-BE49-F238E27FC236}">
                <a16:creationId xmlns:a16="http://schemas.microsoft.com/office/drawing/2014/main" id="{6A071571-CAD5-4D44-82FD-E1D373A06B2F}"/>
              </a:ext>
            </a:extLst>
          </p:cNvPr>
          <p:cNvSpPr>
            <a:spLocks noGrp="1"/>
          </p:cNvSpPr>
          <p:nvPr>
            <p:ph idx="1"/>
          </p:nvPr>
        </p:nvSpPr>
        <p:spPr/>
        <p:txBody>
          <a:bodyPr/>
          <a:lstStyle/>
          <a:p>
            <a:pPr>
              <a:lnSpc>
                <a:spcPts val="3000"/>
              </a:lnSpc>
              <a:spcAft>
                <a:spcPts val="1200"/>
              </a:spcAft>
            </a:pPr>
            <a:r>
              <a:rPr lang="en-US">
                <a:solidFill>
                  <a:srgbClr val="FF0000"/>
                </a:solidFill>
              </a:rPr>
              <a:t>In-band nil</a:t>
            </a:r>
            <a:r>
              <a:rPr lang="en-US"/>
              <a:t>: a symbol inserted into the region indicates nil. A part of the region’s value space is reserved for indicating nil.</a:t>
            </a:r>
          </a:p>
          <a:p>
            <a:pPr lvl="1">
              <a:lnSpc>
                <a:spcPts val="3000"/>
              </a:lnSpc>
              <a:spcAft>
                <a:spcPts val="1200"/>
              </a:spcAft>
            </a:pPr>
            <a:r>
              <a:rPr lang="en-US"/>
              <a:t>Example: the string “N/A” is inserted into the region to indicate that data for the person’s middle name is Not Available. </a:t>
            </a:r>
          </a:p>
          <a:p>
            <a:pPr>
              <a:lnSpc>
                <a:spcPts val="3000"/>
              </a:lnSpc>
              <a:spcAft>
                <a:spcPts val="1200"/>
              </a:spcAft>
            </a:pPr>
            <a:r>
              <a:rPr lang="en-US">
                <a:solidFill>
                  <a:srgbClr val="FF0000"/>
                </a:solidFill>
              </a:rPr>
              <a:t>Out-of-band nil</a:t>
            </a:r>
            <a:r>
              <a:rPr lang="en-US"/>
              <a:t>: a symbol, separate from the region, indicates that the region has a nil value.</a:t>
            </a:r>
          </a:p>
          <a:p>
            <a:pPr lvl="1">
              <a:lnSpc>
                <a:spcPts val="3000"/>
              </a:lnSpc>
              <a:spcAft>
                <a:spcPts val="1200"/>
              </a:spcAft>
            </a:pPr>
            <a:r>
              <a:rPr lang="en-US"/>
              <a:t>Example: indicating that an XML element has a nil value is done by inserting an </a:t>
            </a:r>
            <a:r>
              <a:rPr lang="en-US">
                <a:latin typeface="Courier New" panose="02070309020205020404" pitchFamily="49" charset="0"/>
                <a:cs typeface="Courier New" panose="02070309020205020404" pitchFamily="49" charset="0"/>
              </a:rPr>
              <a:t>xsi:nil="true" </a:t>
            </a:r>
            <a:r>
              <a:rPr lang="en-US"/>
              <a:t>attribute into the element’s start tag, i.e.,</a:t>
            </a:r>
            <a:br>
              <a:rPr lang="en-US"/>
            </a:br>
            <a:r>
              <a:rPr lang="en-US">
                <a:latin typeface="Courier New" panose="02070309020205020404" pitchFamily="49" charset="0"/>
                <a:cs typeface="Courier New" panose="02070309020205020404" pitchFamily="49" charset="0"/>
              </a:rPr>
              <a:t>&lt;foo</a:t>
            </a:r>
            <a:r>
              <a:rPr lang="en-US">
                <a:latin typeface="+mn-lt"/>
                <a:cs typeface="Courier New" panose="02070309020205020404" pitchFamily="49" charset="0"/>
              </a:rPr>
              <a:t> </a:t>
            </a:r>
            <a:r>
              <a:rPr lang="en-US">
                <a:latin typeface="Courier New" panose="02070309020205020404" pitchFamily="49" charset="0"/>
                <a:cs typeface="Courier New" panose="02070309020205020404" pitchFamily="49" charset="0"/>
              </a:rPr>
              <a:t>xsi:nil="true"&gt;&lt;/foo&gt; </a:t>
            </a:r>
          </a:p>
        </p:txBody>
      </p:sp>
    </p:spTree>
    <p:extLst>
      <p:ext uri="{BB962C8B-B14F-4D97-AF65-F5344CB8AC3E}">
        <p14:creationId xmlns:p14="http://schemas.microsoft.com/office/powerpoint/2010/main" val="350447531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C39BFB-7005-4D6D-8E28-E54A1901201F}"/>
              </a:ext>
            </a:extLst>
          </p:cNvPr>
          <p:cNvSpPr>
            <a:spLocks noGrp="1"/>
          </p:cNvSpPr>
          <p:nvPr>
            <p:ph type="title"/>
          </p:nvPr>
        </p:nvSpPr>
        <p:spPr/>
        <p:txBody>
          <a:bodyPr/>
          <a:lstStyle/>
          <a:p>
            <a:r>
              <a:rPr lang="en-US"/>
              <a:t>Table of Contents</a:t>
            </a:r>
          </a:p>
        </p:txBody>
      </p:sp>
      <p:sp>
        <p:nvSpPr>
          <p:cNvPr id="3" name="Content Placeholder 2">
            <a:extLst>
              <a:ext uri="{FF2B5EF4-FFF2-40B4-BE49-F238E27FC236}">
                <a16:creationId xmlns:a16="http://schemas.microsoft.com/office/drawing/2014/main" id="{84C470B9-737E-4F9A-AE0E-F9A2AFE33BE3}"/>
              </a:ext>
            </a:extLst>
          </p:cNvPr>
          <p:cNvSpPr>
            <a:spLocks noGrp="1"/>
          </p:cNvSpPr>
          <p:nvPr>
            <p:ph idx="1"/>
          </p:nvPr>
        </p:nvSpPr>
        <p:spPr/>
        <p:txBody>
          <a:bodyPr/>
          <a:lstStyle/>
          <a:p>
            <a:pPr marL="457200" indent="-457200">
              <a:buFont typeface="+mj-lt"/>
              <a:buAutoNum type="arabicPeriod"/>
            </a:pPr>
            <a:r>
              <a:rPr lang="en-US">
                <a:hlinkClick r:id="rId2" action="ppaction://hlinksldjump"/>
              </a:rPr>
              <a:t>Two ways to validate input </a:t>
            </a:r>
            <a:endParaRPr lang="en-US"/>
          </a:p>
          <a:p>
            <a:pPr marL="457200" indent="-457200">
              <a:buFont typeface="+mj-lt"/>
              <a:buAutoNum type="arabicPeriod"/>
            </a:pPr>
            <a:r>
              <a:rPr lang="en-US">
                <a:hlinkClick r:id="rId3" action="ppaction://hlinksldjump"/>
              </a:rPr>
              <a:t>I will never use hidden groups again, here’s why …</a:t>
            </a:r>
            <a:r>
              <a:rPr lang="en-US"/>
              <a:t> </a:t>
            </a:r>
          </a:p>
          <a:p>
            <a:pPr marL="457200" indent="-457200">
              <a:buFont typeface="+mj-lt"/>
              <a:buAutoNum type="arabicPeriod"/>
            </a:pPr>
            <a:r>
              <a:rPr lang="en-US">
                <a:hlinkClick r:id="rId4" action="ppaction://hlinksldjump"/>
              </a:rPr>
              <a:t>Three ways to process an “unknown” value</a:t>
            </a:r>
            <a:endParaRPr lang="en-US"/>
          </a:p>
          <a:p>
            <a:pPr marL="457200" indent="-457200">
              <a:buFont typeface="+mj-lt"/>
              <a:buAutoNum type="arabicPeriod"/>
            </a:pPr>
            <a:r>
              <a:rPr lang="en-US">
                <a:hlinkClick r:id="rId5" action="ppaction://hlinksldjump"/>
              </a:rPr>
              <a:t>dfdl:outputNewLine</a:t>
            </a:r>
            <a:endParaRPr lang="en-US"/>
          </a:p>
          <a:p>
            <a:pPr marL="457200" indent="-457200">
              <a:buFont typeface="+mj-lt"/>
              <a:buAutoNum type="arabicPeriod"/>
            </a:pPr>
            <a:r>
              <a:rPr lang="en-US">
                <a:hlinkClick r:id="rId6" action="ppaction://hlinksldjump"/>
              </a:rPr>
              <a:t>dfdl:lengthKind</a:t>
            </a:r>
            <a:endParaRPr lang="en-US"/>
          </a:p>
          <a:p>
            <a:pPr marL="457200" indent="-457200">
              <a:buFont typeface="+mj-lt"/>
              <a:buAutoNum type="arabicPeriod"/>
            </a:pPr>
            <a:r>
              <a:rPr lang="en-US">
                <a:hlinkClick r:id="rId7" action="ppaction://hlinksldjump"/>
              </a:rPr>
              <a:t>dfdl:initiator, dfdl:terminator</a:t>
            </a:r>
            <a:endParaRPr lang="en-US"/>
          </a:p>
          <a:p>
            <a:pPr marL="457200" indent="-457200">
              <a:buFont typeface="+mj-lt"/>
              <a:buAutoNum type="arabicPeriod"/>
            </a:pPr>
            <a:r>
              <a:rPr lang="en-US">
                <a:hlinkClick r:id="rId8" action="ppaction://hlinksldjump"/>
              </a:rPr>
              <a:t>DFDL expressions</a:t>
            </a:r>
            <a:endParaRPr lang="en-US"/>
          </a:p>
          <a:p>
            <a:pPr marL="457200" indent="-457200">
              <a:buFont typeface="+mj-lt"/>
              <a:buAutoNum type="arabicPeriod"/>
            </a:pPr>
            <a:r>
              <a:rPr lang="en-US">
                <a:hlinkClick r:id="rId9" action="ppaction://hlinksldjump"/>
              </a:rPr>
              <a:t>dfdl:occursCountKind</a:t>
            </a:r>
            <a:endParaRPr lang="en-US"/>
          </a:p>
          <a:p>
            <a:pPr marL="457200" indent="-457200">
              <a:buFont typeface="+mj-lt"/>
              <a:buAutoNum type="arabicPeriod"/>
            </a:pPr>
            <a:r>
              <a:rPr lang="en-US">
                <a:hlinkClick r:id="rId10" action="ppaction://hlinksldjump"/>
              </a:rPr>
              <a:t>Array of arrays</a:t>
            </a:r>
            <a:endParaRPr lang="en-US"/>
          </a:p>
          <a:p>
            <a:pPr marL="457200" indent="-457200">
              <a:buFont typeface="+mj-lt"/>
              <a:buAutoNum type="arabicPeriod"/>
            </a:pPr>
            <a:r>
              <a:rPr lang="en-US"/>
              <a:t> </a:t>
            </a:r>
            <a:r>
              <a:rPr lang="en-US">
                <a:hlinkClick r:id="rId11" action="ppaction://hlinksldjump"/>
              </a:rPr>
              <a:t>Specifying a value that must be fixed (constant)</a:t>
            </a:r>
            <a:endParaRPr lang="en-US"/>
          </a:p>
          <a:p>
            <a:pPr marL="457200" indent="-457200">
              <a:buFont typeface="+mj-lt"/>
              <a:buAutoNum type="arabicPeriod"/>
            </a:pPr>
            <a:r>
              <a:rPr lang="en-US"/>
              <a:t> </a:t>
            </a:r>
            <a:r>
              <a:rPr lang="en-US">
                <a:hlinkClick r:id="rId12" action="ppaction://hlinksldjump"/>
              </a:rPr>
              <a:t>Specifying character encoding using dfdl:encoding</a:t>
            </a:r>
            <a:endParaRPr lang="en-US"/>
          </a:p>
          <a:p>
            <a:pPr marL="457200" indent="-457200">
              <a:buFont typeface="+mj-lt"/>
              <a:buAutoNum type="arabicPeriod"/>
            </a:pPr>
            <a:r>
              <a:rPr lang="en-US"/>
              <a:t> </a:t>
            </a:r>
            <a:r>
              <a:rPr lang="en-US">
                <a:hlinkClick r:id="rId13" action="ppaction://hlinksldjump"/>
              </a:rPr>
              <a:t>dfdl:separator</a:t>
            </a:r>
            <a:endParaRPr lang="en-US"/>
          </a:p>
        </p:txBody>
      </p:sp>
    </p:spTree>
    <p:extLst>
      <p:ext uri="{BB962C8B-B14F-4D97-AF65-F5344CB8AC3E}">
        <p14:creationId xmlns:p14="http://schemas.microsoft.com/office/powerpoint/2010/main" val="207088720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AC32C3-2E2B-47E8-8D2C-AFF05E0256D8}"/>
              </a:ext>
            </a:extLst>
          </p:cNvPr>
          <p:cNvSpPr>
            <a:spLocks noGrp="1"/>
          </p:cNvSpPr>
          <p:nvPr>
            <p:ph type="title"/>
          </p:nvPr>
        </p:nvSpPr>
        <p:spPr/>
        <p:txBody>
          <a:bodyPr/>
          <a:lstStyle/>
          <a:p>
            <a:r>
              <a:rPr lang="en-US"/>
              <a:t>Approach #1: output a nil element</a:t>
            </a:r>
          </a:p>
        </p:txBody>
      </p:sp>
      <p:sp>
        <p:nvSpPr>
          <p:cNvPr id="4" name="Footer Placeholder 3">
            <a:extLst>
              <a:ext uri="{FF2B5EF4-FFF2-40B4-BE49-F238E27FC236}">
                <a16:creationId xmlns:a16="http://schemas.microsoft.com/office/drawing/2014/main" id="{7284BCD1-5B38-4506-B00C-D42660FEFD3D}"/>
              </a:ext>
            </a:extLst>
          </p:cNvPr>
          <p:cNvSpPr>
            <a:spLocks noGrp="1"/>
          </p:cNvSpPr>
          <p:nvPr>
            <p:ph type="ftr" sz="quarter" idx="11"/>
          </p:nvPr>
        </p:nvSpPr>
        <p:spPr/>
        <p:txBody>
          <a:bodyPr/>
          <a:lstStyle/>
          <a:p>
            <a:r>
              <a:rPr lang="en-US" altLang="en-US">
                <a:solidFill>
                  <a:schemeClr val="tx1">
                    <a:lumMod val="50000"/>
                    <a:lumOff val="50000"/>
                  </a:schemeClr>
                </a:solidFill>
                <a:latin typeface="Arial" pitchFamily="34" charset="0"/>
                <a:cs typeface="Arial" pitchFamily="34" charset="0"/>
              </a:rPr>
              <a:t>© 2019 The MITRE Corporation. All rights reserved.</a:t>
            </a:r>
            <a:endParaRPr lang="en-US">
              <a:solidFill>
                <a:schemeClr val="tx1">
                  <a:lumMod val="50000"/>
                  <a:lumOff val="50000"/>
                </a:schemeClr>
              </a:solidFill>
              <a:latin typeface="Arial" pitchFamily="34" charset="0"/>
              <a:cs typeface="Arial" pitchFamily="34" charset="0"/>
            </a:endParaRPr>
          </a:p>
        </p:txBody>
      </p:sp>
      <p:sp>
        <p:nvSpPr>
          <p:cNvPr id="5" name="Rectangle 4">
            <a:extLst>
              <a:ext uri="{FF2B5EF4-FFF2-40B4-BE49-F238E27FC236}">
                <a16:creationId xmlns:a16="http://schemas.microsoft.com/office/drawing/2014/main" id="{4D580A28-099B-4EDE-B8BD-09BA304E3122}"/>
              </a:ext>
            </a:extLst>
          </p:cNvPr>
          <p:cNvSpPr/>
          <p:nvPr/>
        </p:nvSpPr>
        <p:spPr>
          <a:xfrm>
            <a:off x="2126336" y="1756497"/>
            <a:ext cx="6668557" cy="461665"/>
          </a:xfrm>
          <a:prstGeom prst="rect">
            <a:avLst/>
          </a:prstGeom>
          <a:ln>
            <a:solidFill>
              <a:schemeClr val="tx1"/>
            </a:solidFill>
          </a:ln>
        </p:spPr>
        <p:txBody>
          <a:bodyPr wrap="none">
            <a:spAutoFit/>
          </a:bodyPr>
          <a:lstStyle/>
          <a:p>
            <a:r>
              <a:rPr lang="en-US" sz="2400">
                <a:latin typeface="Calibri" panose="020F0502020204030204" pitchFamily="34" charset="0"/>
                <a:ea typeface="Times New Roman" panose="02020603050405020304" pitchFamily="18" charset="0"/>
              </a:rPr>
              <a:t>1999,-,Venture Extended Edition,Very Large,5000.00</a:t>
            </a:r>
            <a:endParaRPr lang="en-US" sz="2400"/>
          </a:p>
        </p:txBody>
      </p:sp>
      <p:sp>
        <p:nvSpPr>
          <p:cNvPr id="7" name="Rectangle 6">
            <a:extLst>
              <a:ext uri="{FF2B5EF4-FFF2-40B4-BE49-F238E27FC236}">
                <a16:creationId xmlns:a16="http://schemas.microsoft.com/office/drawing/2014/main" id="{1CFE7C5C-226D-4D0F-8626-97F852C9DB71}"/>
              </a:ext>
            </a:extLst>
          </p:cNvPr>
          <p:cNvSpPr/>
          <p:nvPr/>
        </p:nvSpPr>
        <p:spPr>
          <a:xfrm>
            <a:off x="890087" y="3295327"/>
            <a:ext cx="9967542" cy="461665"/>
          </a:xfrm>
          <a:prstGeom prst="rect">
            <a:avLst/>
          </a:prstGeom>
          <a:ln>
            <a:solidFill>
              <a:schemeClr val="tx1"/>
            </a:solidFill>
          </a:ln>
        </p:spPr>
        <p:txBody>
          <a:bodyPr wrap="square">
            <a:spAutoFit/>
          </a:bodyPr>
          <a:lstStyle/>
          <a:p>
            <a:r>
              <a:rPr lang="en-US" sz="2400">
                <a:solidFill>
                  <a:srgbClr val="003296"/>
                </a:solidFill>
                <a:highlight>
                  <a:srgbClr val="FFFFFF"/>
                </a:highlight>
              </a:rPr>
              <a:t>&lt;xs:element</a:t>
            </a:r>
            <a:r>
              <a:rPr lang="en-US" sz="2400">
                <a:solidFill>
                  <a:srgbClr val="F5844C"/>
                </a:solidFill>
                <a:highlight>
                  <a:srgbClr val="FFFFFF"/>
                </a:highlight>
              </a:rPr>
              <a:t> name</a:t>
            </a:r>
            <a:r>
              <a:rPr lang="en-US" sz="2400">
                <a:solidFill>
                  <a:srgbClr val="FF8040"/>
                </a:solidFill>
                <a:highlight>
                  <a:srgbClr val="FFFFFF"/>
                </a:highlight>
              </a:rPr>
              <a:t>=</a:t>
            </a:r>
            <a:r>
              <a:rPr lang="en-US" sz="2400">
                <a:solidFill>
                  <a:srgbClr val="993300"/>
                </a:solidFill>
                <a:highlight>
                  <a:srgbClr val="FFFFFF"/>
                </a:highlight>
              </a:rPr>
              <a:t>"make"</a:t>
            </a:r>
            <a:r>
              <a:rPr lang="en-US" sz="2400">
                <a:solidFill>
                  <a:srgbClr val="F5844C"/>
                </a:solidFill>
                <a:highlight>
                  <a:srgbClr val="FFFFFF"/>
                </a:highlight>
              </a:rPr>
              <a:t> type</a:t>
            </a:r>
            <a:r>
              <a:rPr lang="en-US" sz="2400">
                <a:solidFill>
                  <a:srgbClr val="FF8040"/>
                </a:solidFill>
                <a:highlight>
                  <a:srgbClr val="FFFFFF"/>
                </a:highlight>
              </a:rPr>
              <a:t>=</a:t>
            </a:r>
            <a:r>
              <a:rPr lang="en-US" sz="2400">
                <a:solidFill>
                  <a:srgbClr val="993300"/>
                </a:solidFill>
                <a:highlight>
                  <a:srgbClr val="FFFFFF"/>
                </a:highlight>
              </a:rPr>
              <a:t>"xs:string"</a:t>
            </a:r>
            <a:r>
              <a:rPr lang="en-US" sz="2400">
                <a:solidFill>
                  <a:srgbClr val="F5844C"/>
                </a:solidFill>
                <a:highlight>
                  <a:srgbClr val="FFFFFF"/>
                </a:highlight>
              </a:rPr>
              <a:t> </a:t>
            </a:r>
            <a:r>
              <a:rPr lang="en-US" sz="2400">
                <a:solidFill>
                  <a:srgbClr val="F5844C"/>
                </a:solidFill>
                <a:highlight>
                  <a:srgbClr val="FFFF00"/>
                </a:highlight>
              </a:rPr>
              <a:t>nillable</a:t>
            </a:r>
            <a:r>
              <a:rPr lang="en-US" sz="2400">
                <a:solidFill>
                  <a:srgbClr val="FF8040"/>
                </a:solidFill>
                <a:highlight>
                  <a:srgbClr val="FFFF00"/>
                </a:highlight>
              </a:rPr>
              <a:t>=</a:t>
            </a:r>
            <a:r>
              <a:rPr lang="en-US" sz="2400">
                <a:solidFill>
                  <a:srgbClr val="993300"/>
                </a:solidFill>
                <a:highlight>
                  <a:srgbClr val="FFFF00"/>
                </a:highlight>
              </a:rPr>
              <a:t>"true"</a:t>
            </a:r>
            <a:r>
              <a:rPr lang="en-US" sz="2400">
                <a:solidFill>
                  <a:srgbClr val="F5844C"/>
                </a:solidFill>
                <a:highlight>
                  <a:srgbClr val="FFFF00"/>
                </a:highlight>
              </a:rPr>
              <a:t> dfdl:nilValue</a:t>
            </a:r>
            <a:r>
              <a:rPr lang="en-US" sz="2400">
                <a:solidFill>
                  <a:srgbClr val="FF8040"/>
                </a:solidFill>
                <a:highlight>
                  <a:srgbClr val="FFFF00"/>
                </a:highlight>
              </a:rPr>
              <a:t>=</a:t>
            </a:r>
            <a:r>
              <a:rPr lang="en-US" sz="2400">
                <a:solidFill>
                  <a:srgbClr val="993300"/>
                </a:solidFill>
                <a:highlight>
                  <a:srgbClr val="FFFF00"/>
                </a:highlight>
              </a:rPr>
              <a:t>"-"</a:t>
            </a:r>
            <a:r>
              <a:rPr lang="en-US" sz="2400">
                <a:solidFill>
                  <a:srgbClr val="F5844C"/>
                </a:solidFill>
                <a:highlight>
                  <a:srgbClr val="FFFFFF"/>
                </a:highlight>
              </a:rPr>
              <a:t> </a:t>
            </a:r>
            <a:r>
              <a:rPr lang="en-US" sz="2400">
                <a:solidFill>
                  <a:srgbClr val="000096"/>
                </a:solidFill>
                <a:highlight>
                  <a:srgbClr val="FFFFFF"/>
                </a:highlight>
              </a:rPr>
              <a:t>/&gt;</a:t>
            </a:r>
          </a:p>
        </p:txBody>
      </p:sp>
      <p:sp>
        <p:nvSpPr>
          <p:cNvPr id="8" name="Arrow: Down 7">
            <a:extLst>
              <a:ext uri="{FF2B5EF4-FFF2-40B4-BE49-F238E27FC236}">
                <a16:creationId xmlns:a16="http://schemas.microsoft.com/office/drawing/2014/main" id="{FEC8D394-5033-4225-884A-40E375E52FA8}"/>
              </a:ext>
            </a:extLst>
          </p:cNvPr>
          <p:cNvSpPr/>
          <p:nvPr/>
        </p:nvSpPr>
        <p:spPr>
          <a:xfrm>
            <a:off x="5346915" y="2218162"/>
            <a:ext cx="635431" cy="1046825"/>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Arrow: Down 8">
            <a:extLst>
              <a:ext uri="{FF2B5EF4-FFF2-40B4-BE49-F238E27FC236}">
                <a16:creationId xmlns:a16="http://schemas.microsoft.com/office/drawing/2014/main" id="{173D1BBB-6A91-4F77-A882-B6190903C210}"/>
              </a:ext>
            </a:extLst>
          </p:cNvPr>
          <p:cNvSpPr/>
          <p:nvPr/>
        </p:nvSpPr>
        <p:spPr>
          <a:xfrm>
            <a:off x="5352081" y="3756269"/>
            <a:ext cx="635431" cy="1046825"/>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85A96C69-0569-4411-BFDE-75B68F16B539}"/>
              </a:ext>
            </a:extLst>
          </p:cNvPr>
          <p:cNvSpPr/>
          <p:nvPr/>
        </p:nvSpPr>
        <p:spPr>
          <a:xfrm>
            <a:off x="3677964" y="4813271"/>
            <a:ext cx="3973332" cy="461665"/>
          </a:xfrm>
          <a:prstGeom prst="rect">
            <a:avLst/>
          </a:prstGeom>
          <a:ln>
            <a:solidFill>
              <a:schemeClr val="tx1"/>
            </a:solidFill>
          </a:ln>
        </p:spPr>
        <p:txBody>
          <a:bodyPr wrap="none">
            <a:spAutoFit/>
          </a:bodyPr>
          <a:lstStyle/>
          <a:p>
            <a:r>
              <a:rPr lang="en-US" sz="2400">
                <a:solidFill>
                  <a:srgbClr val="000096"/>
                </a:solidFill>
                <a:highlight>
                  <a:srgbClr val="FFFF00"/>
                </a:highlight>
              </a:rPr>
              <a:t>&lt;make</a:t>
            </a:r>
            <a:r>
              <a:rPr lang="en-US" sz="2400">
                <a:solidFill>
                  <a:srgbClr val="F5844C"/>
                </a:solidFill>
                <a:highlight>
                  <a:srgbClr val="FFFF00"/>
                </a:highlight>
              </a:rPr>
              <a:t> xsi:nil</a:t>
            </a:r>
            <a:r>
              <a:rPr lang="en-US" sz="2400">
                <a:solidFill>
                  <a:srgbClr val="FF8040"/>
                </a:solidFill>
                <a:highlight>
                  <a:srgbClr val="FFFF00"/>
                </a:highlight>
              </a:rPr>
              <a:t>=</a:t>
            </a:r>
            <a:r>
              <a:rPr lang="en-US" sz="2400">
                <a:solidFill>
                  <a:srgbClr val="993300"/>
                </a:solidFill>
                <a:highlight>
                  <a:srgbClr val="FFFF00"/>
                </a:highlight>
              </a:rPr>
              <a:t>"true"</a:t>
            </a:r>
            <a:r>
              <a:rPr lang="en-US" sz="2400">
                <a:solidFill>
                  <a:srgbClr val="000096"/>
                </a:solidFill>
                <a:highlight>
                  <a:srgbClr val="FFFF00"/>
                </a:highlight>
              </a:rPr>
              <a:t>&gt;&lt;/make&gt;</a:t>
            </a:r>
          </a:p>
        </p:txBody>
      </p:sp>
      <p:sp>
        <p:nvSpPr>
          <p:cNvPr id="11" name="TextBox 10">
            <a:extLst>
              <a:ext uri="{FF2B5EF4-FFF2-40B4-BE49-F238E27FC236}">
                <a16:creationId xmlns:a16="http://schemas.microsoft.com/office/drawing/2014/main" id="{250C9FAF-0D38-42EF-9F97-2C486D3C9FD3}"/>
              </a:ext>
            </a:extLst>
          </p:cNvPr>
          <p:cNvSpPr txBox="1"/>
          <p:nvPr/>
        </p:nvSpPr>
        <p:spPr>
          <a:xfrm>
            <a:off x="3274877" y="5653028"/>
            <a:ext cx="5197961" cy="369332"/>
          </a:xfrm>
          <a:prstGeom prst="rect">
            <a:avLst/>
          </a:prstGeom>
          <a:noFill/>
        </p:spPr>
        <p:txBody>
          <a:bodyPr wrap="none" rtlCol="0">
            <a:spAutoFit/>
          </a:bodyPr>
          <a:lstStyle/>
          <a:p>
            <a:r>
              <a:rPr lang="en-US"/>
              <a:t>See examples/no-data-available/csv-version1.dfdl.xsd</a:t>
            </a:r>
          </a:p>
        </p:txBody>
      </p:sp>
    </p:spTree>
    <p:extLst>
      <p:ext uri="{BB962C8B-B14F-4D97-AF65-F5344CB8AC3E}">
        <p14:creationId xmlns:p14="http://schemas.microsoft.com/office/powerpoint/2010/main" val="1258012466"/>
      </p:ext>
    </p:extLst>
  </p:cSld>
  <p:clrMapOvr>
    <a:masterClrMapping/>
  </p:clrMapOvr>
</p:sld>
</file>

<file path=ppt/slides/slide2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4A530C-A72F-41B4-860F-395F8C0E6846}"/>
              </a:ext>
            </a:extLst>
          </p:cNvPr>
          <p:cNvSpPr>
            <a:spLocks noGrp="1"/>
          </p:cNvSpPr>
          <p:nvPr>
            <p:ph type="title"/>
          </p:nvPr>
        </p:nvSpPr>
        <p:spPr/>
        <p:txBody>
          <a:bodyPr/>
          <a:lstStyle/>
          <a:p>
            <a:r>
              <a:rPr lang="en-US"/>
              <a:t>Empty values are for simple types, nil values are for simple or complex types</a:t>
            </a:r>
          </a:p>
        </p:txBody>
      </p:sp>
      <p:sp>
        <p:nvSpPr>
          <p:cNvPr id="3" name="Content Placeholder 2">
            <a:extLst>
              <a:ext uri="{FF2B5EF4-FFF2-40B4-BE49-F238E27FC236}">
                <a16:creationId xmlns:a16="http://schemas.microsoft.com/office/drawing/2014/main" id="{8980F63C-5BBB-403A-869D-FCD17CB15143}"/>
              </a:ext>
            </a:extLst>
          </p:cNvPr>
          <p:cNvSpPr>
            <a:spLocks noGrp="1"/>
          </p:cNvSpPr>
          <p:nvPr>
            <p:ph idx="1"/>
          </p:nvPr>
        </p:nvSpPr>
        <p:spPr/>
        <p:txBody>
          <a:bodyPr/>
          <a:lstStyle/>
          <a:p>
            <a:pPr>
              <a:lnSpc>
                <a:spcPts val="3000"/>
              </a:lnSpc>
              <a:spcAft>
                <a:spcPts val="1200"/>
              </a:spcAft>
            </a:pPr>
            <a:r>
              <a:rPr lang="en-US"/>
              <a:t>Empty values are </a:t>
            </a:r>
            <a:r>
              <a:rPr lang="en-US" dirty="0"/>
              <a:t>used only with regions designed to hold atomic values – specifically, regions designed to </a:t>
            </a:r>
            <a:r>
              <a:rPr lang="en-US"/>
              <a:t>hold text or binary.</a:t>
            </a:r>
          </a:p>
          <a:p>
            <a:pPr>
              <a:lnSpc>
                <a:spcPts val="3000"/>
              </a:lnSpc>
              <a:spcAft>
                <a:spcPts val="1200"/>
              </a:spcAft>
            </a:pPr>
            <a:r>
              <a:rPr lang="en-US"/>
              <a:t>Nil values are </a:t>
            </a:r>
            <a:r>
              <a:rPr lang="en-US" dirty="0"/>
              <a:t>used with regions designed to hold atomic values or complex values (a complex value is a collection of two or more atomic values). </a:t>
            </a:r>
            <a:endParaRPr lang="en-US"/>
          </a:p>
        </p:txBody>
      </p:sp>
      <p:sp>
        <p:nvSpPr>
          <p:cNvPr id="4" name="Footer Placeholder 3">
            <a:extLst>
              <a:ext uri="{FF2B5EF4-FFF2-40B4-BE49-F238E27FC236}">
                <a16:creationId xmlns:a16="http://schemas.microsoft.com/office/drawing/2014/main" id="{5F83E6FC-7D0D-44B1-B62F-E1EDEEE240C4}"/>
              </a:ext>
            </a:extLst>
          </p:cNvPr>
          <p:cNvSpPr>
            <a:spLocks noGrp="1"/>
          </p:cNvSpPr>
          <p:nvPr>
            <p:ph type="ftr" sz="quarter" idx="11"/>
          </p:nvPr>
        </p:nvSpPr>
        <p:spPr/>
        <p:txBody>
          <a:bodyPr/>
          <a:lstStyle/>
          <a:p>
            <a:r>
              <a:rPr lang="en-US" altLang="en-US">
                <a:solidFill>
                  <a:schemeClr val="tx1">
                    <a:lumMod val="50000"/>
                    <a:lumOff val="50000"/>
                  </a:schemeClr>
                </a:solidFill>
                <a:latin typeface="Arial" pitchFamily="34" charset="0"/>
                <a:cs typeface="Arial" pitchFamily="34" charset="0"/>
              </a:rPr>
              <a:t>© 2019 The MITRE Corporation. All rights reserved.</a:t>
            </a:r>
            <a:endParaRPr lang="en-US">
              <a:solidFill>
                <a:schemeClr val="tx1">
                  <a:lumMod val="50000"/>
                  <a:lumOff val="50000"/>
                </a:schemeClr>
              </a:solidFill>
              <a:latin typeface="Arial" pitchFamily="34" charset="0"/>
              <a:cs typeface="Arial" pitchFamily="34" charset="0"/>
            </a:endParaRPr>
          </a:p>
        </p:txBody>
      </p:sp>
    </p:spTree>
    <p:extLst>
      <p:ext uri="{BB962C8B-B14F-4D97-AF65-F5344CB8AC3E}">
        <p14:creationId xmlns:p14="http://schemas.microsoft.com/office/powerpoint/2010/main" val="109109222"/>
      </p:ext>
    </p:extLst>
  </p:cSld>
  <p:clrMapOvr>
    <a:masterClrMapping/>
  </p:clrMapOvr>
</p:sld>
</file>

<file path=ppt/slides/slide2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034822-6FE3-441F-989D-A745F8D03DC9}"/>
              </a:ext>
            </a:extLst>
          </p:cNvPr>
          <p:cNvSpPr>
            <a:spLocks noGrp="1"/>
          </p:cNvSpPr>
          <p:nvPr>
            <p:ph type="title"/>
          </p:nvPr>
        </p:nvSpPr>
        <p:spPr/>
        <p:txBody>
          <a:bodyPr/>
          <a:lstStyle/>
          <a:p>
            <a:r>
              <a:rPr lang="en-US"/>
              <a:t>Summary</a:t>
            </a:r>
          </a:p>
        </p:txBody>
      </p:sp>
      <p:sp>
        <p:nvSpPr>
          <p:cNvPr id="3" name="Content Placeholder 2">
            <a:extLst>
              <a:ext uri="{FF2B5EF4-FFF2-40B4-BE49-F238E27FC236}">
                <a16:creationId xmlns:a16="http://schemas.microsoft.com/office/drawing/2014/main" id="{39B91A13-8C76-45E6-ADDC-D38A8AA133E2}"/>
              </a:ext>
            </a:extLst>
          </p:cNvPr>
          <p:cNvSpPr>
            <a:spLocks noGrp="1"/>
          </p:cNvSpPr>
          <p:nvPr>
            <p:ph idx="1"/>
          </p:nvPr>
        </p:nvSpPr>
        <p:spPr/>
        <p:txBody>
          <a:bodyPr/>
          <a:lstStyle/>
          <a:p>
            <a:pPr>
              <a:lnSpc>
                <a:spcPts val="3000"/>
              </a:lnSpc>
            </a:pPr>
            <a:r>
              <a:rPr lang="en-US"/>
              <a:t>The DFDL working group pooled the knowledge </a:t>
            </a:r>
            <a:r>
              <a:rPr lang="en-US" dirty="0"/>
              <a:t>of many of the world's data </a:t>
            </a:r>
            <a:r>
              <a:rPr lang="en-US"/>
              <a:t>integration tools and found:</a:t>
            </a:r>
          </a:p>
          <a:p>
            <a:pPr lvl="1">
              <a:lnSpc>
                <a:spcPts val="2400"/>
              </a:lnSpc>
              <a:spcAft>
                <a:spcPts val="1200"/>
              </a:spcAft>
            </a:pPr>
            <a:r>
              <a:rPr lang="en-US" sz="1800"/>
              <a:t>Some data formats specify, “This region of the data represents a nil (null) value. The nil value is indicated by … (some in-band symbol or out-of-band symbol). The meaning of a nil value is: THERE COULD BE DATA FOR THIS REGION, BUT NONE WAS AVAILABLE AT THE TIME THE DATA WAS CREATED.”</a:t>
            </a:r>
          </a:p>
          <a:p>
            <a:pPr lvl="1">
              <a:lnSpc>
                <a:spcPts val="2400"/>
              </a:lnSpc>
              <a:spcAft>
                <a:spcPts val="1200"/>
              </a:spcAft>
            </a:pPr>
            <a:r>
              <a:rPr lang="en-US" sz="1800"/>
              <a:t>Some data formats specify, “This region of the data represents an empty value. The empty value is indicated by the absence of data in the region. The meaning of an empty value is: THERE ARE ZERO CHARACTERS IN THIS VALUE.”</a:t>
            </a:r>
          </a:p>
          <a:p>
            <a:pPr lvl="1">
              <a:lnSpc>
                <a:spcPts val="2400"/>
              </a:lnSpc>
              <a:spcAft>
                <a:spcPts val="1200"/>
              </a:spcAft>
            </a:pPr>
            <a:r>
              <a:rPr lang="en-US" sz="1800"/>
              <a:t>During the DFDL working group’s pooling of knowledge, it was found that empty values were used only with regions designed to hold atomic values – specifically, regions designed to hold text or binary.</a:t>
            </a:r>
          </a:p>
          <a:p>
            <a:pPr lvl="1">
              <a:lnSpc>
                <a:spcPts val="2400"/>
              </a:lnSpc>
              <a:spcAft>
                <a:spcPts val="1200"/>
              </a:spcAft>
            </a:pPr>
            <a:r>
              <a:rPr lang="en-US" sz="1800"/>
              <a:t>During the DFDL working group’s pooling of knowledge, it was found that nil values were used with regions designed to hold atomic values or complex values (a complex value is a collection of two or more atomic values).</a:t>
            </a:r>
          </a:p>
        </p:txBody>
      </p:sp>
    </p:spTree>
    <p:extLst>
      <p:ext uri="{BB962C8B-B14F-4D97-AF65-F5344CB8AC3E}">
        <p14:creationId xmlns:p14="http://schemas.microsoft.com/office/powerpoint/2010/main" val="2165594336"/>
      </p:ext>
    </p:extLst>
  </p:cSld>
  <p:clrMapOvr>
    <a:masterClrMapping/>
  </p:clrMapOvr>
</p:sld>
</file>

<file path=ppt/slides/slide2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732398-9DF1-4C84-80D3-1F2EDD806C70}"/>
              </a:ext>
            </a:extLst>
          </p:cNvPr>
          <p:cNvSpPr>
            <a:spLocks noGrp="1"/>
          </p:cNvSpPr>
          <p:nvPr>
            <p:ph type="title"/>
          </p:nvPr>
        </p:nvSpPr>
        <p:spPr/>
        <p:txBody>
          <a:bodyPr/>
          <a:lstStyle/>
          <a:p>
            <a:r>
              <a:rPr lang="en-US"/>
              <a:t>Two uses of empty values</a:t>
            </a:r>
          </a:p>
        </p:txBody>
      </p:sp>
      <p:sp>
        <p:nvSpPr>
          <p:cNvPr id="3" name="Content Placeholder 2">
            <a:extLst>
              <a:ext uri="{FF2B5EF4-FFF2-40B4-BE49-F238E27FC236}">
                <a16:creationId xmlns:a16="http://schemas.microsoft.com/office/drawing/2014/main" id="{6FED87B5-DC5B-4BC7-819E-65A1512F8E00}"/>
              </a:ext>
            </a:extLst>
          </p:cNvPr>
          <p:cNvSpPr>
            <a:spLocks noGrp="1"/>
          </p:cNvSpPr>
          <p:nvPr>
            <p:ph idx="1"/>
          </p:nvPr>
        </p:nvSpPr>
        <p:spPr/>
        <p:txBody>
          <a:bodyPr/>
          <a:lstStyle/>
          <a:p>
            <a:pPr>
              <a:lnSpc>
                <a:spcPts val="3000"/>
              </a:lnSpc>
              <a:spcAft>
                <a:spcPts val="1200"/>
              </a:spcAft>
            </a:pPr>
            <a:r>
              <a:rPr lang="en-US"/>
              <a:t>Use #1: as an actual value – the zero-length string is the actual value.</a:t>
            </a:r>
          </a:p>
          <a:p>
            <a:pPr>
              <a:lnSpc>
                <a:spcPts val="3000"/>
              </a:lnSpc>
              <a:spcAft>
                <a:spcPts val="1200"/>
              </a:spcAft>
            </a:pPr>
            <a:r>
              <a:rPr lang="en-US"/>
              <a:t>Use #2: as a way to indicate that a default value should be used instead of the empty value.</a:t>
            </a:r>
          </a:p>
          <a:p>
            <a:pPr lvl="1">
              <a:lnSpc>
                <a:spcPts val="3000"/>
              </a:lnSpc>
              <a:spcAft>
                <a:spcPts val="1200"/>
              </a:spcAft>
            </a:pPr>
            <a:r>
              <a:rPr lang="en-US"/>
              <a:t>This saves the need to transmit the default value. This can save communication cost, and also the data is less cluttered and perhaps easier to understand if only non-default values have to be considered. </a:t>
            </a:r>
          </a:p>
        </p:txBody>
      </p:sp>
      <p:sp>
        <p:nvSpPr>
          <p:cNvPr id="4" name="Footer Placeholder 3">
            <a:extLst>
              <a:ext uri="{FF2B5EF4-FFF2-40B4-BE49-F238E27FC236}">
                <a16:creationId xmlns:a16="http://schemas.microsoft.com/office/drawing/2014/main" id="{777FB4C3-6094-4783-A4D8-CBD933A1C9C0}"/>
              </a:ext>
            </a:extLst>
          </p:cNvPr>
          <p:cNvSpPr>
            <a:spLocks noGrp="1"/>
          </p:cNvSpPr>
          <p:nvPr>
            <p:ph type="ftr" sz="quarter" idx="11"/>
          </p:nvPr>
        </p:nvSpPr>
        <p:spPr/>
        <p:txBody>
          <a:bodyPr/>
          <a:lstStyle/>
          <a:p>
            <a:r>
              <a:rPr lang="en-US" altLang="en-US">
                <a:solidFill>
                  <a:schemeClr val="tx1">
                    <a:lumMod val="50000"/>
                    <a:lumOff val="50000"/>
                  </a:schemeClr>
                </a:solidFill>
                <a:latin typeface="Arial" pitchFamily="34" charset="0"/>
                <a:cs typeface="Arial" pitchFamily="34" charset="0"/>
              </a:rPr>
              <a:t>© 2019 The MITRE Corporation. All rights reserved.</a:t>
            </a:r>
            <a:endParaRPr lang="en-US">
              <a:solidFill>
                <a:schemeClr val="tx1">
                  <a:lumMod val="50000"/>
                  <a:lumOff val="50000"/>
                </a:schemeClr>
              </a:solidFill>
              <a:latin typeface="Arial" pitchFamily="34" charset="0"/>
              <a:cs typeface="Arial" pitchFamily="34" charset="0"/>
            </a:endParaRPr>
          </a:p>
        </p:txBody>
      </p:sp>
    </p:spTree>
    <p:extLst>
      <p:ext uri="{BB962C8B-B14F-4D97-AF65-F5344CB8AC3E}">
        <p14:creationId xmlns:p14="http://schemas.microsoft.com/office/powerpoint/2010/main" val="403050776"/>
      </p:ext>
    </p:extLst>
  </p:cSld>
  <p:clrMapOvr>
    <a:masterClrMapping/>
  </p:clrMapOvr>
</p:sld>
</file>

<file path=ppt/slides/slide2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8298CF8-3695-4E5C-9603-FA73F5B68308}"/>
              </a:ext>
            </a:extLst>
          </p:cNvPr>
          <p:cNvSpPr>
            <a:spLocks noGrp="1"/>
          </p:cNvSpPr>
          <p:nvPr>
            <p:ph type="title"/>
          </p:nvPr>
        </p:nvSpPr>
        <p:spPr/>
        <p:txBody>
          <a:bodyPr/>
          <a:lstStyle/>
          <a:p>
            <a:r>
              <a:rPr lang="en-US"/>
              <a:t>Some file formats can associate a default value with an empty region</a:t>
            </a:r>
          </a:p>
        </p:txBody>
      </p:sp>
      <p:sp>
        <p:nvSpPr>
          <p:cNvPr id="3" name="Content Placeholder 2">
            <a:extLst>
              <a:ext uri="{FF2B5EF4-FFF2-40B4-BE49-F238E27FC236}">
                <a16:creationId xmlns:a16="http://schemas.microsoft.com/office/drawing/2014/main" id="{76E2DDCB-E46C-4B4B-A16B-90506E9A6E0C}"/>
              </a:ext>
            </a:extLst>
          </p:cNvPr>
          <p:cNvSpPr>
            <a:spLocks noGrp="1"/>
          </p:cNvSpPr>
          <p:nvPr>
            <p:ph idx="1"/>
          </p:nvPr>
        </p:nvSpPr>
        <p:spPr/>
        <p:txBody>
          <a:bodyPr/>
          <a:lstStyle/>
          <a:p>
            <a:pPr>
              <a:lnSpc>
                <a:spcPts val="3000"/>
              </a:lnSpc>
              <a:spcAft>
                <a:spcPts val="1200"/>
              </a:spcAft>
            </a:pPr>
            <a:r>
              <a:rPr lang="en-US"/>
              <a:t>Some file formats provide ways to associate a default value with a region that has an empty value. </a:t>
            </a:r>
          </a:p>
          <a:p>
            <a:pPr lvl="1">
              <a:lnSpc>
                <a:spcPts val="3000"/>
              </a:lnSpc>
              <a:spcAft>
                <a:spcPts val="1200"/>
              </a:spcAft>
            </a:pPr>
            <a:r>
              <a:rPr lang="en-US"/>
              <a:t>Example: An empty element in an XML instance document may be associated with a default value by defining the element in an XML Schema and in the XML Schema giving the element a default, e.g.,</a:t>
            </a:r>
            <a:br>
              <a:rPr lang="en-US"/>
            </a:br>
            <a:r>
              <a:rPr lang="en-US" sz="2000">
                <a:latin typeface="Courier New" panose="02070309020205020404" pitchFamily="49" charset="0"/>
                <a:cs typeface="Courier New" panose="02070309020205020404" pitchFamily="49" charset="0"/>
              </a:rPr>
              <a:t>&lt;xs:element name="foo" type="xs:string" default="Hello, world" /&gt;</a:t>
            </a:r>
          </a:p>
          <a:p>
            <a:pPr lvl="1">
              <a:lnSpc>
                <a:spcPts val="3000"/>
              </a:lnSpc>
              <a:spcAft>
                <a:spcPts val="1200"/>
              </a:spcAft>
            </a:pPr>
            <a:r>
              <a:rPr lang="en-US" sz="2000"/>
              <a:t>Example: Consider a tax form. All the lines with no value on them are implied zero value.</a:t>
            </a:r>
          </a:p>
        </p:txBody>
      </p:sp>
      <p:sp>
        <p:nvSpPr>
          <p:cNvPr id="4" name="Footer Placeholder 3">
            <a:extLst>
              <a:ext uri="{FF2B5EF4-FFF2-40B4-BE49-F238E27FC236}">
                <a16:creationId xmlns:a16="http://schemas.microsoft.com/office/drawing/2014/main" id="{EF7A12FA-CDC3-4727-BA43-FBD775CD2E5C}"/>
              </a:ext>
            </a:extLst>
          </p:cNvPr>
          <p:cNvSpPr>
            <a:spLocks noGrp="1"/>
          </p:cNvSpPr>
          <p:nvPr>
            <p:ph type="ftr" sz="quarter" idx="11"/>
          </p:nvPr>
        </p:nvSpPr>
        <p:spPr/>
        <p:txBody>
          <a:bodyPr/>
          <a:lstStyle/>
          <a:p>
            <a:r>
              <a:rPr lang="en-US" altLang="en-US">
                <a:solidFill>
                  <a:schemeClr val="tx1">
                    <a:lumMod val="50000"/>
                    <a:lumOff val="50000"/>
                  </a:schemeClr>
                </a:solidFill>
                <a:latin typeface="Arial" pitchFamily="34" charset="0"/>
                <a:cs typeface="Arial" pitchFamily="34" charset="0"/>
              </a:rPr>
              <a:t>© 2019 The MITRE Corporation. All rights reserved.</a:t>
            </a:r>
            <a:endParaRPr lang="en-US">
              <a:solidFill>
                <a:schemeClr val="tx1">
                  <a:lumMod val="50000"/>
                  <a:lumOff val="50000"/>
                </a:schemeClr>
              </a:solidFill>
              <a:latin typeface="Arial" pitchFamily="34" charset="0"/>
              <a:cs typeface="Arial" pitchFamily="34" charset="0"/>
            </a:endParaRPr>
          </a:p>
        </p:txBody>
      </p:sp>
    </p:spTree>
    <p:extLst>
      <p:ext uri="{BB962C8B-B14F-4D97-AF65-F5344CB8AC3E}">
        <p14:creationId xmlns:p14="http://schemas.microsoft.com/office/powerpoint/2010/main" val="1466892883"/>
      </p:ext>
    </p:extLst>
  </p:cSld>
  <p:clrMapOvr>
    <a:masterClrMapping/>
  </p:clrMapOvr>
</p:sld>
</file>

<file path=ppt/slides/slide2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6F9086-BED0-432E-94E6-09A4634E2C40}"/>
              </a:ext>
            </a:extLst>
          </p:cNvPr>
          <p:cNvSpPr>
            <a:spLocks noGrp="1"/>
          </p:cNvSpPr>
          <p:nvPr>
            <p:ph type="title"/>
          </p:nvPr>
        </p:nvSpPr>
        <p:spPr/>
        <p:txBody>
          <a:bodyPr/>
          <a:lstStyle/>
          <a:p>
            <a:r>
              <a:rPr lang="en-US"/>
              <a:t>Nil simple type and nil complex type</a:t>
            </a:r>
          </a:p>
        </p:txBody>
      </p:sp>
      <p:sp>
        <p:nvSpPr>
          <p:cNvPr id="3" name="Content Placeholder 2">
            <a:extLst>
              <a:ext uri="{FF2B5EF4-FFF2-40B4-BE49-F238E27FC236}">
                <a16:creationId xmlns:a16="http://schemas.microsoft.com/office/drawing/2014/main" id="{65E8FC2E-8129-49AF-96E2-0BC49A47EF43}"/>
              </a:ext>
            </a:extLst>
          </p:cNvPr>
          <p:cNvSpPr>
            <a:spLocks noGrp="1"/>
          </p:cNvSpPr>
          <p:nvPr>
            <p:ph idx="1"/>
          </p:nvPr>
        </p:nvSpPr>
        <p:spPr>
          <a:xfrm>
            <a:off x="616449" y="1371602"/>
            <a:ext cx="11236720" cy="3169402"/>
          </a:xfrm>
        </p:spPr>
        <p:txBody>
          <a:bodyPr/>
          <a:lstStyle/>
          <a:p>
            <a:r>
              <a:rPr lang="en-US" dirty="0"/>
              <a:t>DFDL supports in-band </a:t>
            </a:r>
            <a:r>
              <a:rPr lang="en-US"/>
              <a:t>nil values</a:t>
            </a:r>
            <a:r>
              <a:rPr lang="en-US" dirty="0"/>
              <a:t>. Recall what an in-band nil </a:t>
            </a:r>
            <a:r>
              <a:rPr lang="en-US"/>
              <a:t>is:</a:t>
            </a:r>
          </a:p>
          <a:p>
            <a:pPr lvl="1">
              <a:lnSpc>
                <a:spcPts val="3000"/>
              </a:lnSpc>
            </a:pPr>
            <a:r>
              <a:rPr lang="en-US"/>
              <a:t>In-band nil: a symbol inserted into the region indicates nil. A part of the region’s value space is reserved for indicating nil.</a:t>
            </a:r>
          </a:p>
          <a:p>
            <a:pPr>
              <a:lnSpc>
                <a:spcPts val="3000"/>
              </a:lnSpc>
            </a:pPr>
            <a:r>
              <a:rPr lang="en-US"/>
              <a:t>If </a:t>
            </a:r>
            <a:r>
              <a:rPr lang="en-US" dirty="0"/>
              <a:t>the region is to hold an atomic value, then the symbol can be anything. For example, I used N/A to represent a region with a nil </a:t>
            </a:r>
            <a:r>
              <a:rPr lang="en-US"/>
              <a:t>value:</a:t>
            </a:r>
          </a:p>
          <a:p>
            <a:pPr marL="382170" lvl="1" indent="0">
              <a:buNone/>
            </a:pPr>
            <a:r>
              <a:rPr lang="en-US" sz="2000"/>
              <a:t>&lt;xs:element name="make" type="xs:string" nillable="true" dfdl:nilValue="N/A" /&gt;</a:t>
            </a:r>
          </a:p>
          <a:p>
            <a:pPr>
              <a:lnSpc>
                <a:spcPts val="3000"/>
              </a:lnSpc>
            </a:pPr>
            <a:r>
              <a:rPr lang="en-US" dirty="0"/>
              <a:t>I</a:t>
            </a:r>
            <a:r>
              <a:rPr lang="en-US"/>
              <a:t>f </a:t>
            </a:r>
            <a:r>
              <a:rPr lang="en-US" dirty="0"/>
              <a:t>the region is to hold a complex value, then the symbol is restricted to %ES; (empty string). For example:</a:t>
            </a:r>
            <a:endParaRPr lang="en-US"/>
          </a:p>
        </p:txBody>
      </p:sp>
      <p:sp>
        <p:nvSpPr>
          <p:cNvPr id="5" name="Rectangle 4">
            <a:extLst>
              <a:ext uri="{FF2B5EF4-FFF2-40B4-BE49-F238E27FC236}">
                <a16:creationId xmlns:a16="http://schemas.microsoft.com/office/drawing/2014/main" id="{71B7078E-403A-4645-8E9E-5A4941382FCA}"/>
              </a:ext>
            </a:extLst>
          </p:cNvPr>
          <p:cNvSpPr/>
          <p:nvPr/>
        </p:nvSpPr>
        <p:spPr>
          <a:xfrm>
            <a:off x="1622157" y="4733905"/>
            <a:ext cx="6204488" cy="2062103"/>
          </a:xfrm>
          <a:prstGeom prst="rect">
            <a:avLst/>
          </a:prstGeom>
          <a:ln>
            <a:solidFill>
              <a:schemeClr val="tx1"/>
            </a:solidFill>
          </a:ln>
        </p:spPr>
        <p:txBody>
          <a:bodyPr wrap="square">
            <a:spAutoFit/>
          </a:bodyPr>
          <a:lstStyle/>
          <a:p>
            <a:r>
              <a:rPr lang="en-US" sz="1600">
                <a:latin typeface="Calibri" panose="020F0502020204030204" pitchFamily="34" charset="0"/>
                <a:ea typeface="Calibri" panose="020F0502020204030204" pitchFamily="34" charset="0"/>
                <a:cs typeface="Times New Roman" panose="02020603050405020304" pitchFamily="18" charset="0"/>
              </a:rPr>
              <a:t>&lt;xs:element name="person" nillable="true" </a:t>
            </a:r>
            <a:r>
              <a:rPr lang="en-US" sz="1600">
                <a:highlight>
                  <a:srgbClr val="FFFF00"/>
                </a:highlight>
                <a:latin typeface="Calibri" panose="020F0502020204030204" pitchFamily="34" charset="0"/>
                <a:ea typeface="Calibri" panose="020F0502020204030204" pitchFamily="34" charset="0"/>
                <a:cs typeface="Times New Roman" panose="02020603050405020304" pitchFamily="18" charset="0"/>
              </a:rPr>
              <a:t>dfdl:nilValue="%ES;"</a:t>
            </a:r>
            <a:r>
              <a:rPr lang="en-US" sz="1600">
                <a:latin typeface="Calibri" panose="020F0502020204030204" pitchFamily="34" charset="0"/>
                <a:ea typeface="Calibri" panose="020F0502020204030204" pitchFamily="34" charset="0"/>
                <a:cs typeface="Times New Roman" panose="02020603050405020304" pitchFamily="18" charset="0"/>
              </a:rPr>
              <a:t>&gt;</a:t>
            </a:r>
          </a:p>
          <a:p>
            <a:r>
              <a:rPr lang="en-US" sz="1600">
                <a:latin typeface="Calibri" panose="020F0502020204030204" pitchFamily="34" charset="0"/>
                <a:ea typeface="Calibri" panose="020F0502020204030204" pitchFamily="34" charset="0"/>
                <a:cs typeface="Times New Roman" panose="02020603050405020304" pitchFamily="18" charset="0"/>
              </a:rPr>
              <a:t>    &lt;xs:complexType&gt;</a:t>
            </a:r>
          </a:p>
          <a:p>
            <a:r>
              <a:rPr lang="en-US" sz="1600">
                <a:latin typeface="Calibri" panose="020F0502020204030204" pitchFamily="34" charset="0"/>
                <a:ea typeface="Calibri" panose="020F0502020204030204" pitchFamily="34" charset="0"/>
                <a:cs typeface="Times New Roman" panose="02020603050405020304" pitchFamily="18" charset="0"/>
              </a:rPr>
              <a:t>        &lt;xs:sequence dfdl:separator="%NL;" dfdl:separatorPosition="infix"&gt;</a:t>
            </a:r>
          </a:p>
          <a:p>
            <a:r>
              <a:rPr lang="en-US" sz="1600">
                <a:latin typeface="Calibri" panose="020F0502020204030204" pitchFamily="34" charset="0"/>
                <a:ea typeface="Calibri" panose="020F0502020204030204" pitchFamily="34" charset="0"/>
                <a:cs typeface="Times New Roman" panose="02020603050405020304" pitchFamily="18" charset="0"/>
              </a:rPr>
              <a:t>            &lt;xs:element name="name" type="xs:string" /&gt;</a:t>
            </a:r>
          </a:p>
          <a:p>
            <a:r>
              <a:rPr lang="en-US" sz="1600">
                <a:latin typeface="Calibri" panose="020F0502020204030204" pitchFamily="34" charset="0"/>
                <a:ea typeface="Calibri" panose="020F0502020204030204" pitchFamily="34" charset="0"/>
                <a:cs typeface="Times New Roman" panose="02020603050405020304" pitchFamily="18" charset="0"/>
              </a:rPr>
              <a:t>            &lt;xs:element name="age" type="xs:string" /&gt;</a:t>
            </a:r>
          </a:p>
          <a:p>
            <a:r>
              <a:rPr lang="en-US" sz="1600">
                <a:latin typeface="Calibri" panose="020F0502020204030204" pitchFamily="34" charset="0"/>
                <a:ea typeface="Calibri" panose="020F0502020204030204" pitchFamily="34" charset="0"/>
                <a:cs typeface="Times New Roman" panose="02020603050405020304" pitchFamily="18" charset="0"/>
              </a:rPr>
              <a:t>        &lt;/xs:sequence&gt;</a:t>
            </a:r>
          </a:p>
          <a:p>
            <a:r>
              <a:rPr lang="en-US" sz="1600">
                <a:latin typeface="Calibri" panose="020F0502020204030204" pitchFamily="34" charset="0"/>
                <a:ea typeface="Calibri" panose="020F0502020204030204" pitchFamily="34" charset="0"/>
                <a:cs typeface="Times New Roman" panose="02020603050405020304" pitchFamily="18" charset="0"/>
              </a:rPr>
              <a:t>    &lt;/xs:complexType&gt;</a:t>
            </a:r>
          </a:p>
          <a:p>
            <a:r>
              <a:rPr lang="en-US" sz="1600">
                <a:latin typeface="Calibri" panose="020F0502020204030204" pitchFamily="34" charset="0"/>
                <a:ea typeface="Calibri" panose="020F0502020204030204" pitchFamily="34" charset="0"/>
                <a:cs typeface="Times New Roman" panose="02020603050405020304" pitchFamily="18" charset="0"/>
              </a:rPr>
              <a:t>&lt;/xs:element&gt;</a:t>
            </a:r>
            <a:endParaRPr lang="en-US" sz="1600"/>
          </a:p>
        </p:txBody>
      </p:sp>
    </p:spTree>
    <p:extLst>
      <p:ext uri="{BB962C8B-B14F-4D97-AF65-F5344CB8AC3E}">
        <p14:creationId xmlns:p14="http://schemas.microsoft.com/office/powerpoint/2010/main" val="2624706573"/>
      </p:ext>
    </p:extLst>
  </p:cSld>
  <p:clrMapOvr>
    <a:masterClrMapping/>
  </p:clrMapOvr>
</p:sld>
</file>

<file path=ppt/slides/slide2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6F9086-BED0-432E-94E6-09A4634E2C40}"/>
              </a:ext>
            </a:extLst>
          </p:cNvPr>
          <p:cNvSpPr>
            <a:spLocks noGrp="1"/>
          </p:cNvSpPr>
          <p:nvPr>
            <p:ph type="title"/>
          </p:nvPr>
        </p:nvSpPr>
        <p:spPr/>
        <p:txBody>
          <a:bodyPr/>
          <a:lstStyle/>
          <a:p>
            <a:r>
              <a:rPr lang="en-US">
                <a:solidFill>
                  <a:schemeClr val="bg1">
                    <a:lumMod val="85000"/>
                  </a:schemeClr>
                </a:solidFill>
              </a:rPr>
              <a:t>Nil simple type and </a:t>
            </a:r>
            <a:r>
              <a:rPr lang="en-US"/>
              <a:t>nil complex type</a:t>
            </a:r>
          </a:p>
        </p:txBody>
      </p:sp>
      <p:sp>
        <p:nvSpPr>
          <p:cNvPr id="3" name="Content Placeholder 2">
            <a:extLst>
              <a:ext uri="{FF2B5EF4-FFF2-40B4-BE49-F238E27FC236}">
                <a16:creationId xmlns:a16="http://schemas.microsoft.com/office/drawing/2014/main" id="{65E8FC2E-8129-49AF-96E2-0BC49A47EF43}"/>
              </a:ext>
            </a:extLst>
          </p:cNvPr>
          <p:cNvSpPr>
            <a:spLocks noGrp="1"/>
          </p:cNvSpPr>
          <p:nvPr>
            <p:ph idx="1"/>
          </p:nvPr>
        </p:nvSpPr>
        <p:spPr>
          <a:xfrm>
            <a:off x="616449" y="1371602"/>
            <a:ext cx="11236720" cy="3169402"/>
          </a:xfrm>
        </p:spPr>
        <p:txBody>
          <a:bodyPr/>
          <a:lstStyle/>
          <a:p>
            <a:r>
              <a:rPr lang="en-US" dirty="0">
                <a:solidFill>
                  <a:schemeClr val="bg1">
                    <a:lumMod val="85000"/>
                  </a:schemeClr>
                </a:solidFill>
              </a:rPr>
              <a:t>DFDL supports in-band </a:t>
            </a:r>
            <a:r>
              <a:rPr lang="en-US">
                <a:solidFill>
                  <a:schemeClr val="bg1">
                    <a:lumMod val="85000"/>
                  </a:schemeClr>
                </a:solidFill>
              </a:rPr>
              <a:t>nil values</a:t>
            </a:r>
            <a:r>
              <a:rPr lang="en-US" dirty="0">
                <a:solidFill>
                  <a:schemeClr val="bg1">
                    <a:lumMod val="85000"/>
                  </a:schemeClr>
                </a:solidFill>
              </a:rPr>
              <a:t>. Recall what an in-band nil </a:t>
            </a:r>
            <a:r>
              <a:rPr lang="en-US">
                <a:solidFill>
                  <a:schemeClr val="bg1">
                    <a:lumMod val="85000"/>
                  </a:schemeClr>
                </a:solidFill>
              </a:rPr>
              <a:t>is:</a:t>
            </a:r>
          </a:p>
          <a:p>
            <a:pPr lvl="1">
              <a:lnSpc>
                <a:spcPts val="3000"/>
              </a:lnSpc>
            </a:pPr>
            <a:r>
              <a:rPr lang="en-US">
                <a:solidFill>
                  <a:schemeClr val="bg1">
                    <a:lumMod val="85000"/>
                  </a:schemeClr>
                </a:solidFill>
              </a:rPr>
              <a:t>In-band nil: a symbol inserted into the region indicates nil. A part of the region’s value space is reserved for indicating nil.</a:t>
            </a:r>
          </a:p>
          <a:p>
            <a:pPr>
              <a:lnSpc>
                <a:spcPts val="3000"/>
              </a:lnSpc>
            </a:pPr>
            <a:r>
              <a:rPr lang="en-US">
                <a:solidFill>
                  <a:schemeClr val="bg1">
                    <a:lumMod val="85000"/>
                  </a:schemeClr>
                </a:solidFill>
              </a:rPr>
              <a:t>If </a:t>
            </a:r>
            <a:r>
              <a:rPr lang="en-US" dirty="0">
                <a:solidFill>
                  <a:schemeClr val="bg1">
                    <a:lumMod val="85000"/>
                  </a:schemeClr>
                </a:solidFill>
              </a:rPr>
              <a:t>the region is to hold an atomic value, then the symbol can be anything. For example, I used N/A to represent a region with a nil </a:t>
            </a:r>
            <a:r>
              <a:rPr lang="en-US">
                <a:solidFill>
                  <a:schemeClr val="bg1">
                    <a:lumMod val="85000"/>
                  </a:schemeClr>
                </a:solidFill>
              </a:rPr>
              <a:t>value:</a:t>
            </a:r>
          </a:p>
          <a:p>
            <a:pPr marL="382170" lvl="1" indent="0">
              <a:buNone/>
            </a:pPr>
            <a:r>
              <a:rPr lang="en-US" sz="2000">
                <a:solidFill>
                  <a:schemeClr val="bg1">
                    <a:lumMod val="85000"/>
                  </a:schemeClr>
                </a:solidFill>
              </a:rPr>
              <a:t>&lt;xs:element name="make" type="xs:string" nillable="true" dfdl:nilValue="N/A" /&gt;</a:t>
            </a:r>
          </a:p>
          <a:p>
            <a:pPr>
              <a:lnSpc>
                <a:spcPts val="3000"/>
              </a:lnSpc>
            </a:pPr>
            <a:r>
              <a:rPr lang="en-US" dirty="0">
                <a:solidFill>
                  <a:schemeClr val="bg1">
                    <a:lumMod val="85000"/>
                  </a:schemeClr>
                </a:solidFill>
              </a:rPr>
              <a:t>I</a:t>
            </a:r>
            <a:r>
              <a:rPr lang="en-US">
                <a:solidFill>
                  <a:schemeClr val="bg1">
                    <a:lumMod val="85000"/>
                  </a:schemeClr>
                </a:solidFill>
              </a:rPr>
              <a:t>f </a:t>
            </a:r>
            <a:r>
              <a:rPr lang="en-US" dirty="0">
                <a:solidFill>
                  <a:schemeClr val="bg1">
                    <a:lumMod val="85000"/>
                  </a:schemeClr>
                </a:solidFill>
              </a:rPr>
              <a:t>the region is to hold a complex value, then </a:t>
            </a:r>
            <a:r>
              <a:rPr lang="en-US" dirty="0"/>
              <a:t>the symbol is </a:t>
            </a:r>
            <a:r>
              <a:rPr lang="en-US" dirty="0">
                <a:highlight>
                  <a:srgbClr val="FFFF00"/>
                </a:highlight>
              </a:rPr>
              <a:t>restricted to </a:t>
            </a:r>
            <a:r>
              <a:rPr lang="en-US" dirty="0"/>
              <a:t>%ES; (empty string)</a:t>
            </a:r>
            <a:r>
              <a:rPr lang="en-US" dirty="0">
                <a:solidFill>
                  <a:schemeClr val="bg1">
                    <a:lumMod val="85000"/>
                  </a:schemeClr>
                </a:solidFill>
              </a:rPr>
              <a:t>.</a:t>
            </a:r>
            <a:r>
              <a:rPr lang="en-US" dirty="0"/>
              <a:t> </a:t>
            </a:r>
            <a:r>
              <a:rPr lang="en-US" dirty="0">
                <a:solidFill>
                  <a:schemeClr val="bg1">
                    <a:lumMod val="85000"/>
                  </a:schemeClr>
                </a:solidFill>
              </a:rPr>
              <a:t>For example:</a:t>
            </a:r>
            <a:endParaRPr lang="en-US">
              <a:solidFill>
                <a:schemeClr val="bg1">
                  <a:lumMod val="85000"/>
                </a:schemeClr>
              </a:solidFill>
            </a:endParaRPr>
          </a:p>
        </p:txBody>
      </p:sp>
      <p:sp>
        <p:nvSpPr>
          <p:cNvPr id="5" name="Rectangle 4">
            <a:extLst>
              <a:ext uri="{FF2B5EF4-FFF2-40B4-BE49-F238E27FC236}">
                <a16:creationId xmlns:a16="http://schemas.microsoft.com/office/drawing/2014/main" id="{71B7078E-403A-4645-8E9E-5A4941382FCA}"/>
              </a:ext>
            </a:extLst>
          </p:cNvPr>
          <p:cNvSpPr/>
          <p:nvPr/>
        </p:nvSpPr>
        <p:spPr>
          <a:xfrm>
            <a:off x="1622157" y="4733905"/>
            <a:ext cx="6204488" cy="2062103"/>
          </a:xfrm>
          <a:prstGeom prst="rect">
            <a:avLst/>
          </a:prstGeom>
          <a:ln>
            <a:solidFill>
              <a:schemeClr val="tx1"/>
            </a:solidFill>
          </a:ln>
        </p:spPr>
        <p:txBody>
          <a:bodyPr wrap="square">
            <a:spAutoFit/>
          </a:bodyPr>
          <a:lstStyle/>
          <a:p>
            <a:r>
              <a:rPr lang="en-US" sz="1600">
                <a:solidFill>
                  <a:schemeClr val="bg1">
                    <a:lumMod val="85000"/>
                  </a:schemeClr>
                </a:solidFill>
                <a:latin typeface="Calibri" panose="020F0502020204030204" pitchFamily="34" charset="0"/>
                <a:ea typeface="Calibri" panose="020F0502020204030204" pitchFamily="34" charset="0"/>
                <a:cs typeface="Times New Roman" panose="02020603050405020304" pitchFamily="18" charset="0"/>
              </a:rPr>
              <a:t>&lt;xs:element name="person" nillable="true" </a:t>
            </a:r>
            <a:r>
              <a:rPr lang="en-US" sz="1600">
                <a:highlight>
                  <a:srgbClr val="FFFF00"/>
                </a:highlight>
                <a:latin typeface="Calibri" panose="020F0502020204030204" pitchFamily="34" charset="0"/>
                <a:ea typeface="Calibri" panose="020F0502020204030204" pitchFamily="34" charset="0"/>
                <a:cs typeface="Times New Roman" panose="02020603050405020304" pitchFamily="18" charset="0"/>
              </a:rPr>
              <a:t>dfdl:nilValue="%ES;"</a:t>
            </a:r>
            <a:r>
              <a:rPr lang="en-US" sz="1600">
                <a:latin typeface="Calibri" panose="020F0502020204030204" pitchFamily="34" charset="0"/>
                <a:ea typeface="Calibri" panose="020F0502020204030204" pitchFamily="34" charset="0"/>
                <a:cs typeface="Times New Roman" panose="02020603050405020304" pitchFamily="18" charset="0"/>
              </a:rPr>
              <a:t>&gt;</a:t>
            </a:r>
          </a:p>
          <a:p>
            <a:r>
              <a:rPr lang="en-US" sz="1600">
                <a:latin typeface="Calibri" panose="020F0502020204030204" pitchFamily="34" charset="0"/>
                <a:ea typeface="Calibri" panose="020F0502020204030204" pitchFamily="34" charset="0"/>
                <a:cs typeface="Times New Roman" panose="02020603050405020304" pitchFamily="18" charset="0"/>
              </a:rPr>
              <a:t>    </a:t>
            </a:r>
            <a:r>
              <a:rPr lang="en-US" sz="1600">
                <a:solidFill>
                  <a:schemeClr val="bg1">
                    <a:lumMod val="85000"/>
                  </a:schemeClr>
                </a:solidFill>
                <a:latin typeface="Calibri" panose="020F0502020204030204" pitchFamily="34" charset="0"/>
                <a:ea typeface="Calibri" panose="020F0502020204030204" pitchFamily="34" charset="0"/>
                <a:cs typeface="Times New Roman" panose="02020603050405020304" pitchFamily="18" charset="0"/>
              </a:rPr>
              <a:t>&lt;xs:complexType&gt;</a:t>
            </a:r>
          </a:p>
          <a:p>
            <a:r>
              <a:rPr lang="en-US" sz="1600">
                <a:solidFill>
                  <a:schemeClr val="bg1">
                    <a:lumMod val="85000"/>
                  </a:schemeClr>
                </a:solidFill>
                <a:latin typeface="Calibri" panose="020F0502020204030204" pitchFamily="34" charset="0"/>
                <a:ea typeface="Calibri" panose="020F0502020204030204" pitchFamily="34" charset="0"/>
                <a:cs typeface="Times New Roman" panose="02020603050405020304" pitchFamily="18" charset="0"/>
              </a:rPr>
              <a:t>        &lt;xs:sequence dfdl:separator="%NL;" dfdl:separatorPosition="infix"&gt;</a:t>
            </a:r>
          </a:p>
          <a:p>
            <a:r>
              <a:rPr lang="en-US" sz="1600">
                <a:solidFill>
                  <a:schemeClr val="bg1">
                    <a:lumMod val="85000"/>
                  </a:schemeClr>
                </a:solidFill>
                <a:latin typeface="Calibri" panose="020F0502020204030204" pitchFamily="34" charset="0"/>
                <a:ea typeface="Calibri" panose="020F0502020204030204" pitchFamily="34" charset="0"/>
                <a:cs typeface="Times New Roman" panose="02020603050405020304" pitchFamily="18" charset="0"/>
              </a:rPr>
              <a:t>            &lt;xs:element name="name" type="xs:string" /&gt;</a:t>
            </a:r>
          </a:p>
          <a:p>
            <a:r>
              <a:rPr lang="en-US" sz="1600">
                <a:solidFill>
                  <a:schemeClr val="bg1">
                    <a:lumMod val="85000"/>
                  </a:schemeClr>
                </a:solidFill>
                <a:latin typeface="Calibri" panose="020F0502020204030204" pitchFamily="34" charset="0"/>
                <a:ea typeface="Calibri" panose="020F0502020204030204" pitchFamily="34" charset="0"/>
                <a:cs typeface="Times New Roman" panose="02020603050405020304" pitchFamily="18" charset="0"/>
              </a:rPr>
              <a:t>            &lt;xs:element name="age" type="xs:string" /&gt;</a:t>
            </a:r>
          </a:p>
          <a:p>
            <a:r>
              <a:rPr lang="en-US" sz="1600">
                <a:solidFill>
                  <a:schemeClr val="bg1">
                    <a:lumMod val="85000"/>
                  </a:schemeClr>
                </a:solidFill>
                <a:latin typeface="Calibri" panose="020F0502020204030204" pitchFamily="34" charset="0"/>
                <a:ea typeface="Calibri" panose="020F0502020204030204" pitchFamily="34" charset="0"/>
                <a:cs typeface="Times New Roman" panose="02020603050405020304" pitchFamily="18" charset="0"/>
              </a:rPr>
              <a:t>        &lt;/xs:sequence&gt;</a:t>
            </a:r>
          </a:p>
          <a:p>
            <a:r>
              <a:rPr lang="en-US" sz="1600">
                <a:solidFill>
                  <a:schemeClr val="bg1">
                    <a:lumMod val="85000"/>
                  </a:schemeClr>
                </a:solidFill>
                <a:latin typeface="Calibri" panose="020F0502020204030204" pitchFamily="34" charset="0"/>
                <a:ea typeface="Calibri" panose="020F0502020204030204" pitchFamily="34" charset="0"/>
                <a:cs typeface="Times New Roman" panose="02020603050405020304" pitchFamily="18" charset="0"/>
              </a:rPr>
              <a:t>    &lt;/xs:complexType&gt;</a:t>
            </a:r>
          </a:p>
          <a:p>
            <a:r>
              <a:rPr lang="en-US" sz="1600">
                <a:solidFill>
                  <a:schemeClr val="bg1">
                    <a:lumMod val="85000"/>
                  </a:schemeClr>
                </a:solidFill>
                <a:latin typeface="Calibri" panose="020F0502020204030204" pitchFamily="34" charset="0"/>
                <a:ea typeface="Calibri" panose="020F0502020204030204" pitchFamily="34" charset="0"/>
                <a:cs typeface="Times New Roman" panose="02020603050405020304" pitchFamily="18" charset="0"/>
              </a:rPr>
              <a:t>&lt;/xs:element&gt;</a:t>
            </a:r>
            <a:endParaRPr lang="en-US" sz="1600">
              <a:solidFill>
                <a:schemeClr val="bg1">
                  <a:lumMod val="85000"/>
                </a:schemeClr>
              </a:solidFill>
            </a:endParaRPr>
          </a:p>
        </p:txBody>
      </p:sp>
      <p:sp>
        <p:nvSpPr>
          <p:cNvPr id="4" name="TextBox 3">
            <a:extLst>
              <a:ext uri="{FF2B5EF4-FFF2-40B4-BE49-F238E27FC236}">
                <a16:creationId xmlns:a16="http://schemas.microsoft.com/office/drawing/2014/main" id="{1CDE0D27-E661-4487-A4B8-129E1C33F204}"/>
              </a:ext>
            </a:extLst>
          </p:cNvPr>
          <p:cNvSpPr txBox="1"/>
          <p:nvPr/>
        </p:nvSpPr>
        <p:spPr>
          <a:xfrm rot="1074171">
            <a:off x="3976142" y="2185261"/>
            <a:ext cx="3858557" cy="646331"/>
          </a:xfrm>
          <a:prstGeom prst="rect">
            <a:avLst/>
          </a:prstGeom>
          <a:solidFill>
            <a:schemeClr val="bg1">
              <a:lumMod val="85000"/>
            </a:schemeClr>
          </a:solidFill>
        </p:spPr>
        <p:txBody>
          <a:bodyPr wrap="none" rtlCol="0">
            <a:spAutoFit/>
          </a:bodyPr>
          <a:lstStyle/>
          <a:p>
            <a:r>
              <a:rPr lang="en-US" sz="3600"/>
              <a:t>Note the restriction</a:t>
            </a:r>
          </a:p>
        </p:txBody>
      </p:sp>
    </p:spTree>
    <p:extLst>
      <p:ext uri="{BB962C8B-B14F-4D97-AF65-F5344CB8AC3E}">
        <p14:creationId xmlns:p14="http://schemas.microsoft.com/office/powerpoint/2010/main" val="559144552"/>
      </p:ext>
    </p:extLst>
  </p:cSld>
  <p:clrMapOvr>
    <a:masterClrMapping/>
  </p:clrMapOvr>
</p:sld>
</file>

<file path=ppt/slides/slide2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655FF4-ABA0-41AE-9938-1E6692D9CCEB}"/>
              </a:ext>
            </a:extLst>
          </p:cNvPr>
          <p:cNvSpPr>
            <a:spLocks noGrp="1"/>
          </p:cNvSpPr>
          <p:nvPr>
            <p:ph type="title"/>
          </p:nvPr>
        </p:nvSpPr>
        <p:spPr/>
        <p:txBody>
          <a:bodyPr/>
          <a:lstStyle/>
          <a:p>
            <a:r>
              <a:rPr lang="en-US"/>
              <a:t>Default value when the data field is empty</a:t>
            </a:r>
          </a:p>
        </p:txBody>
      </p:sp>
      <p:sp>
        <p:nvSpPr>
          <p:cNvPr id="3" name="Content Placeholder 2">
            <a:extLst>
              <a:ext uri="{FF2B5EF4-FFF2-40B4-BE49-F238E27FC236}">
                <a16:creationId xmlns:a16="http://schemas.microsoft.com/office/drawing/2014/main" id="{4E7AD36B-A6B9-48BF-8DFA-1CB409E05D55}"/>
              </a:ext>
            </a:extLst>
          </p:cNvPr>
          <p:cNvSpPr>
            <a:spLocks noGrp="1"/>
          </p:cNvSpPr>
          <p:nvPr>
            <p:ph idx="1"/>
          </p:nvPr>
        </p:nvSpPr>
        <p:spPr/>
        <p:txBody>
          <a:bodyPr/>
          <a:lstStyle/>
          <a:p>
            <a:pPr>
              <a:lnSpc>
                <a:spcPts val="3000"/>
              </a:lnSpc>
              <a:spcAft>
                <a:spcPts val="1200"/>
              </a:spcAft>
            </a:pPr>
            <a:r>
              <a:rPr lang="en-US"/>
              <a:t>File formats provide ways to determine if a content region with an empty value should be populated with a default value. This is specified in DFDL using the dfdl:emptyValueDelimiterPolicy property.</a:t>
            </a:r>
          </a:p>
          <a:p>
            <a:pPr>
              <a:lnSpc>
                <a:spcPts val="3000"/>
              </a:lnSpc>
              <a:spcAft>
                <a:spcPts val="1200"/>
              </a:spcAft>
            </a:pPr>
            <a:r>
              <a:rPr lang="en-US"/>
              <a:t>The combination of empty content regions and default values enables sparse files.</a:t>
            </a:r>
          </a:p>
        </p:txBody>
      </p:sp>
    </p:spTree>
    <p:extLst>
      <p:ext uri="{BB962C8B-B14F-4D97-AF65-F5344CB8AC3E}">
        <p14:creationId xmlns:p14="http://schemas.microsoft.com/office/powerpoint/2010/main" val="1514568283"/>
      </p:ext>
    </p:extLst>
  </p:cSld>
  <p:clrMapOvr>
    <a:masterClrMapping/>
  </p:clrMapOvr>
</p:sld>
</file>

<file path=ppt/slides/slide2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169405-C71F-472C-BBC6-1769DAEFC057}"/>
              </a:ext>
            </a:extLst>
          </p:cNvPr>
          <p:cNvSpPr>
            <a:spLocks noGrp="1"/>
          </p:cNvSpPr>
          <p:nvPr>
            <p:ph type="title"/>
          </p:nvPr>
        </p:nvSpPr>
        <p:spPr/>
        <p:txBody>
          <a:bodyPr/>
          <a:lstStyle/>
          <a:p>
            <a:r>
              <a:rPr lang="en-US"/>
              <a:t>Empty content regions (cont.)</a:t>
            </a:r>
          </a:p>
        </p:txBody>
      </p:sp>
      <p:sp>
        <p:nvSpPr>
          <p:cNvPr id="3" name="Content Placeholder 2">
            <a:extLst>
              <a:ext uri="{FF2B5EF4-FFF2-40B4-BE49-F238E27FC236}">
                <a16:creationId xmlns:a16="http://schemas.microsoft.com/office/drawing/2014/main" id="{2A4A9C06-B841-439F-B958-F1C9DE557B92}"/>
              </a:ext>
            </a:extLst>
          </p:cNvPr>
          <p:cNvSpPr>
            <a:spLocks noGrp="1"/>
          </p:cNvSpPr>
          <p:nvPr>
            <p:ph idx="1"/>
          </p:nvPr>
        </p:nvSpPr>
        <p:spPr>
          <a:xfrm>
            <a:off x="616449" y="1371601"/>
            <a:ext cx="11236720" cy="1504603"/>
          </a:xfrm>
        </p:spPr>
        <p:txBody>
          <a:bodyPr/>
          <a:lstStyle/>
          <a:p>
            <a:pPr>
              <a:lnSpc>
                <a:spcPts val="3000"/>
              </a:lnSpc>
              <a:spcAft>
                <a:spcPts val="1200"/>
              </a:spcAft>
            </a:pPr>
            <a:r>
              <a:rPr lang="en-US"/>
              <a:t>An empty content region </a:t>
            </a:r>
            <a:r>
              <a:rPr lang="en-US" dirty="0"/>
              <a:t>may </a:t>
            </a:r>
            <a:r>
              <a:rPr lang="en-US"/>
              <a:t>have a required </a:t>
            </a:r>
            <a:r>
              <a:rPr lang="en-US" dirty="0"/>
              <a:t>initiator and terminator based on dfdl:emptyValueDelimiterPolicy. This difference is at the level of the framing of the element.</a:t>
            </a:r>
            <a:endParaRPr lang="en-US"/>
          </a:p>
        </p:txBody>
      </p:sp>
      <p:sp>
        <p:nvSpPr>
          <p:cNvPr id="4" name="Footer Placeholder 3">
            <a:extLst>
              <a:ext uri="{FF2B5EF4-FFF2-40B4-BE49-F238E27FC236}">
                <a16:creationId xmlns:a16="http://schemas.microsoft.com/office/drawing/2014/main" id="{E96AE18B-B6D7-4B57-BC22-1496E739FD56}"/>
              </a:ext>
            </a:extLst>
          </p:cNvPr>
          <p:cNvSpPr>
            <a:spLocks noGrp="1"/>
          </p:cNvSpPr>
          <p:nvPr>
            <p:ph type="ftr" sz="quarter" idx="11"/>
          </p:nvPr>
        </p:nvSpPr>
        <p:spPr/>
        <p:txBody>
          <a:bodyPr/>
          <a:lstStyle/>
          <a:p>
            <a:r>
              <a:rPr lang="en-US" altLang="en-US">
                <a:solidFill>
                  <a:schemeClr val="tx1">
                    <a:lumMod val="50000"/>
                    <a:lumOff val="50000"/>
                  </a:schemeClr>
                </a:solidFill>
                <a:latin typeface="Arial" pitchFamily="34" charset="0"/>
                <a:cs typeface="Arial" pitchFamily="34" charset="0"/>
              </a:rPr>
              <a:t>© 2019 The MITRE Corporation. All rights reserved.</a:t>
            </a:r>
            <a:endParaRPr lang="en-US">
              <a:solidFill>
                <a:schemeClr val="tx1">
                  <a:lumMod val="50000"/>
                  <a:lumOff val="50000"/>
                </a:schemeClr>
              </a:solidFill>
              <a:latin typeface="Arial" pitchFamily="34" charset="0"/>
              <a:cs typeface="Arial" pitchFamily="34" charset="0"/>
            </a:endParaRPr>
          </a:p>
        </p:txBody>
      </p:sp>
      <p:sp>
        <p:nvSpPr>
          <p:cNvPr id="5" name="TextBox 4">
            <a:extLst>
              <a:ext uri="{FF2B5EF4-FFF2-40B4-BE49-F238E27FC236}">
                <a16:creationId xmlns:a16="http://schemas.microsoft.com/office/drawing/2014/main" id="{FE0CAAA4-8E38-4C20-9AA4-5FCD871135AF}"/>
              </a:ext>
            </a:extLst>
          </p:cNvPr>
          <p:cNvSpPr txBox="1"/>
          <p:nvPr/>
        </p:nvSpPr>
        <p:spPr>
          <a:xfrm>
            <a:off x="1862050" y="3131792"/>
            <a:ext cx="7536952" cy="1569660"/>
          </a:xfrm>
          <a:prstGeom prst="rect">
            <a:avLst/>
          </a:prstGeom>
          <a:noFill/>
          <a:ln>
            <a:solidFill>
              <a:schemeClr val="tx1"/>
            </a:solidFill>
          </a:ln>
        </p:spPr>
        <p:txBody>
          <a:bodyPr wrap="square" rtlCol="0">
            <a:spAutoFit/>
          </a:bodyPr>
          <a:lstStyle/>
          <a:p>
            <a:r>
              <a:rPr lang="en-US" sz="2400"/>
              <a:t>Example: a file format uses commas to separate data values. A string within quotes is treated as one data value, even if the string contains commas. Two consecutive commas means empty. </a:t>
            </a:r>
          </a:p>
        </p:txBody>
      </p:sp>
    </p:spTree>
    <p:extLst>
      <p:ext uri="{BB962C8B-B14F-4D97-AF65-F5344CB8AC3E}">
        <p14:creationId xmlns:p14="http://schemas.microsoft.com/office/powerpoint/2010/main" val="3382048575"/>
      </p:ext>
    </p:extLst>
  </p:cSld>
  <p:clrMapOvr>
    <a:masterClrMapping/>
  </p:clrMapOvr>
</p:sld>
</file>

<file path=ppt/slides/slide2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9B7851F-BC50-4A0F-8B54-E08DF5D9FE17}"/>
              </a:ext>
            </a:extLst>
          </p:cNvPr>
          <p:cNvSpPr>
            <a:spLocks noGrp="1"/>
          </p:cNvSpPr>
          <p:nvPr>
            <p:ph type="ctrTitle" sz="quarter"/>
          </p:nvPr>
        </p:nvSpPr>
        <p:spPr/>
        <p:txBody>
          <a:bodyPr/>
          <a:lstStyle/>
          <a:p>
            <a:r>
              <a:rPr lang="en-US"/>
              <a:t>Key concepts of data files</a:t>
            </a:r>
          </a:p>
        </p:txBody>
      </p:sp>
    </p:spTree>
    <p:extLst>
      <p:ext uri="{BB962C8B-B14F-4D97-AF65-F5344CB8AC3E}">
        <p14:creationId xmlns:p14="http://schemas.microsoft.com/office/powerpoint/2010/main" val="3247633633"/>
      </p:ext>
    </p:extLst>
  </p:cSld>
  <p:clrMapOvr>
    <a:masterClrMapping/>
  </p:clrMapOvr>
</p:sld>
</file>

<file path=ppt/slides/slide2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3F27ACC-45B1-45CC-92E8-663EAB9792DC}"/>
              </a:ext>
            </a:extLst>
          </p:cNvPr>
          <p:cNvSpPr>
            <a:spLocks noGrp="1"/>
          </p:cNvSpPr>
          <p:nvPr>
            <p:ph type="title"/>
          </p:nvPr>
        </p:nvSpPr>
        <p:spPr/>
        <p:txBody>
          <a:bodyPr/>
          <a:lstStyle/>
          <a:p>
            <a:r>
              <a:rPr lang="en-US"/>
              <a:t>At a high level, data files have two parts</a:t>
            </a:r>
          </a:p>
        </p:txBody>
      </p:sp>
      <p:sp>
        <p:nvSpPr>
          <p:cNvPr id="4" name="Content Placeholder 3">
            <a:extLst>
              <a:ext uri="{FF2B5EF4-FFF2-40B4-BE49-F238E27FC236}">
                <a16:creationId xmlns:a16="http://schemas.microsoft.com/office/drawing/2014/main" id="{0975F2FF-53AE-47AD-9913-3FD11E1A0574}"/>
              </a:ext>
            </a:extLst>
          </p:cNvPr>
          <p:cNvSpPr>
            <a:spLocks noGrp="1"/>
          </p:cNvSpPr>
          <p:nvPr>
            <p:ph idx="1"/>
          </p:nvPr>
        </p:nvSpPr>
        <p:spPr/>
        <p:txBody>
          <a:bodyPr/>
          <a:lstStyle/>
          <a:p>
            <a:pPr>
              <a:lnSpc>
                <a:spcPts val="3000"/>
              </a:lnSpc>
              <a:spcAft>
                <a:spcPts val="1200"/>
              </a:spcAft>
            </a:pPr>
            <a:r>
              <a:rPr lang="en-US">
                <a:solidFill>
                  <a:srgbClr val="FF0000"/>
                </a:solidFill>
              </a:rPr>
              <a:t>Framing</a:t>
            </a:r>
            <a:r>
              <a:rPr lang="en-US"/>
              <a:t>: the parts of a data file that surrounds and outlines content. Framing includes initiators, terminators, alignment, prefix length, and skip regions.</a:t>
            </a:r>
          </a:p>
          <a:p>
            <a:pPr>
              <a:lnSpc>
                <a:spcPts val="3000"/>
              </a:lnSpc>
              <a:spcAft>
                <a:spcPts val="1200"/>
              </a:spcAft>
            </a:pPr>
            <a:r>
              <a:rPr lang="en-US">
                <a:solidFill>
                  <a:srgbClr val="FF0000"/>
                </a:solidFill>
              </a:rPr>
              <a:t>Content</a:t>
            </a:r>
            <a:r>
              <a:rPr lang="en-US"/>
              <a:t>: the parts of a data file containing the actual data values. The content includes any padding on the value and any filling.</a:t>
            </a:r>
          </a:p>
          <a:p>
            <a:pPr lvl="1">
              <a:lnSpc>
                <a:spcPts val="3000"/>
              </a:lnSpc>
              <a:spcAft>
                <a:spcPts val="1200"/>
              </a:spcAft>
            </a:pPr>
            <a:r>
              <a:rPr lang="en-US"/>
              <a:t>Values may be padded on the left, right, or both sides. Padding is applicable only when the content has a specified length.</a:t>
            </a:r>
          </a:p>
          <a:p>
            <a:pPr lvl="1">
              <a:lnSpc>
                <a:spcPts val="3000"/>
              </a:lnSpc>
              <a:spcAft>
                <a:spcPts val="1200"/>
              </a:spcAft>
            </a:pPr>
            <a:r>
              <a:rPr lang="en-US"/>
              <a:t>Filling is always at the end of a value. It fills any unused part of a content region that remains after the value and any padding, e.g., a sequence of 2-byte characters is filled with a byte when there is only a single byte of space left and so a 2-byte character code will not fit.</a:t>
            </a:r>
          </a:p>
        </p:txBody>
      </p:sp>
    </p:spTree>
    <p:extLst>
      <p:ext uri="{BB962C8B-B14F-4D97-AF65-F5344CB8AC3E}">
        <p14:creationId xmlns:p14="http://schemas.microsoft.com/office/powerpoint/2010/main" val="330846096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AC32C3-2E2B-47E8-8D2C-AFF05E0256D8}"/>
              </a:ext>
            </a:extLst>
          </p:cNvPr>
          <p:cNvSpPr>
            <a:spLocks noGrp="1"/>
          </p:cNvSpPr>
          <p:nvPr>
            <p:ph type="title"/>
          </p:nvPr>
        </p:nvSpPr>
        <p:spPr/>
        <p:txBody>
          <a:bodyPr/>
          <a:lstStyle/>
          <a:p>
            <a:r>
              <a:rPr lang="en-US"/>
              <a:t>Approach #2: output an element with value “unknown”</a:t>
            </a:r>
          </a:p>
        </p:txBody>
      </p:sp>
      <p:sp>
        <p:nvSpPr>
          <p:cNvPr id="5" name="Rectangle 4">
            <a:extLst>
              <a:ext uri="{FF2B5EF4-FFF2-40B4-BE49-F238E27FC236}">
                <a16:creationId xmlns:a16="http://schemas.microsoft.com/office/drawing/2014/main" id="{4D580A28-099B-4EDE-B8BD-09BA304E3122}"/>
              </a:ext>
            </a:extLst>
          </p:cNvPr>
          <p:cNvSpPr/>
          <p:nvPr/>
        </p:nvSpPr>
        <p:spPr>
          <a:xfrm>
            <a:off x="1320424" y="1487721"/>
            <a:ext cx="6668557" cy="461665"/>
          </a:xfrm>
          <a:prstGeom prst="rect">
            <a:avLst/>
          </a:prstGeom>
          <a:ln>
            <a:solidFill>
              <a:schemeClr val="tx1"/>
            </a:solidFill>
          </a:ln>
        </p:spPr>
        <p:txBody>
          <a:bodyPr wrap="none">
            <a:spAutoFit/>
          </a:bodyPr>
          <a:lstStyle/>
          <a:p>
            <a:r>
              <a:rPr lang="en-US" sz="2400">
                <a:latin typeface="Calibri" panose="020F0502020204030204" pitchFamily="34" charset="0"/>
                <a:ea typeface="Times New Roman" panose="02020603050405020304" pitchFamily="18" charset="0"/>
              </a:rPr>
              <a:t>1999,-,Venture Extended Edition,Very Large,5000.00</a:t>
            </a:r>
            <a:endParaRPr lang="en-US" sz="2400"/>
          </a:p>
        </p:txBody>
      </p:sp>
      <p:sp>
        <p:nvSpPr>
          <p:cNvPr id="7" name="Rectangle 6">
            <a:extLst>
              <a:ext uri="{FF2B5EF4-FFF2-40B4-BE49-F238E27FC236}">
                <a16:creationId xmlns:a16="http://schemas.microsoft.com/office/drawing/2014/main" id="{1CFE7C5C-226D-4D0F-8626-97F852C9DB71}"/>
              </a:ext>
            </a:extLst>
          </p:cNvPr>
          <p:cNvSpPr/>
          <p:nvPr/>
        </p:nvSpPr>
        <p:spPr>
          <a:xfrm>
            <a:off x="2573477" y="2569151"/>
            <a:ext cx="6043580" cy="3108543"/>
          </a:xfrm>
          <a:prstGeom prst="rect">
            <a:avLst/>
          </a:prstGeom>
          <a:ln>
            <a:solidFill>
              <a:schemeClr val="tx1"/>
            </a:solidFill>
          </a:ln>
        </p:spPr>
        <p:txBody>
          <a:bodyPr wrap="square">
            <a:spAutoFit/>
          </a:bodyPr>
          <a:lstStyle/>
          <a:p>
            <a:r>
              <a:rPr lang="en-US" sz="1400">
                <a:solidFill>
                  <a:srgbClr val="003296"/>
                </a:solidFill>
                <a:highlight>
                  <a:srgbClr val="FFFFFF"/>
                </a:highlight>
              </a:rPr>
              <a:t>&lt;xs:sequence</a:t>
            </a:r>
            <a:r>
              <a:rPr lang="en-US" sz="1400">
                <a:solidFill>
                  <a:srgbClr val="F5844C"/>
                </a:solidFill>
                <a:highlight>
                  <a:srgbClr val="FFFFFF"/>
                </a:highlight>
              </a:rPr>
              <a:t> dfdl:hiddenGroupRef</a:t>
            </a:r>
            <a:r>
              <a:rPr lang="en-US" sz="1400">
                <a:solidFill>
                  <a:srgbClr val="FF8040"/>
                </a:solidFill>
                <a:highlight>
                  <a:srgbClr val="FFFFFF"/>
                </a:highlight>
              </a:rPr>
              <a:t>=</a:t>
            </a:r>
            <a:r>
              <a:rPr lang="en-US" sz="1400">
                <a:solidFill>
                  <a:srgbClr val="993300"/>
                </a:solidFill>
                <a:highlight>
                  <a:srgbClr val="FFFFFF"/>
                </a:highlight>
              </a:rPr>
              <a:t>"hidden_header_group"</a:t>
            </a:r>
            <a:r>
              <a:rPr lang="en-US" sz="1400">
                <a:solidFill>
                  <a:srgbClr val="F5844C"/>
                </a:solidFill>
                <a:highlight>
                  <a:srgbClr val="FFFFFF"/>
                </a:highlight>
              </a:rPr>
              <a:t> </a:t>
            </a:r>
            <a:r>
              <a:rPr lang="en-US" sz="1400">
                <a:solidFill>
                  <a:srgbClr val="000096"/>
                </a:solidFill>
                <a:highlight>
                  <a:srgbClr val="FFFFFF"/>
                </a:highlight>
              </a:rPr>
              <a:t>/&gt;</a:t>
            </a:r>
            <a:br>
              <a:rPr lang="en-US" sz="1400">
                <a:solidFill>
                  <a:srgbClr val="000000"/>
                </a:solidFill>
                <a:highlight>
                  <a:srgbClr val="FFFFFF"/>
                </a:highlight>
              </a:rPr>
            </a:br>
            <a:r>
              <a:rPr lang="en-US" sz="1400">
                <a:solidFill>
                  <a:srgbClr val="003296"/>
                </a:solidFill>
                <a:highlight>
                  <a:srgbClr val="FFFFFF"/>
                </a:highlight>
              </a:rPr>
              <a:t>&lt;xs:element</a:t>
            </a:r>
            <a:r>
              <a:rPr lang="en-US" sz="1400">
                <a:solidFill>
                  <a:srgbClr val="F5844C"/>
                </a:solidFill>
                <a:highlight>
                  <a:srgbClr val="FFFFFF"/>
                </a:highlight>
              </a:rPr>
              <a:t> name</a:t>
            </a:r>
            <a:r>
              <a:rPr lang="en-US" sz="1400">
                <a:solidFill>
                  <a:srgbClr val="FF8040"/>
                </a:solidFill>
                <a:highlight>
                  <a:srgbClr val="FFFFFF"/>
                </a:highlight>
              </a:rPr>
              <a:t>=</a:t>
            </a:r>
            <a:r>
              <a:rPr lang="en-US" sz="1400">
                <a:solidFill>
                  <a:srgbClr val="993300"/>
                </a:solidFill>
                <a:highlight>
                  <a:srgbClr val="FFFFFF"/>
                </a:highlight>
              </a:rPr>
              <a:t>"make"</a:t>
            </a:r>
            <a:r>
              <a:rPr lang="en-US" sz="1400">
                <a:solidFill>
                  <a:srgbClr val="F5844C"/>
                </a:solidFill>
                <a:highlight>
                  <a:srgbClr val="FFFFFF"/>
                </a:highlight>
              </a:rPr>
              <a:t> type</a:t>
            </a:r>
            <a:r>
              <a:rPr lang="en-US" sz="1400">
                <a:solidFill>
                  <a:srgbClr val="FF8040"/>
                </a:solidFill>
                <a:highlight>
                  <a:srgbClr val="FFFFFF"/>
                </a:highlight>
              </a:rPr>
              <a:t>=</a:t>
            </a:r>
            <a:r>
              <a:rPr lang="en-US" sz="1400">
                <a:solidFill>
                  <a:srgbClr val="993300"/>
                </a:solidFill>
                <a:highlight>
                  <a:srgbClr val="FFFFFF"/>
                </a:highlight>
              </a:rPr>
              <a:t>"xs:string"</a:t>
            </a:r>
            <a:r>
              <a:rPr lang="en-US" sz="1400">
                <a:solidFill>
                  <a:srgbClr val="F5844C"/>
                </a:solidFill>
                <a:highlight>
                  <a:srgbClr val="FFFFFF"/>
                </a:highlight>
              </a:rPr>
              <a:t> </a:t>
            </a:r>
            <a:r>
              <a:rPr lang="en-US" sz="1400">
                <a:solidFill>
                  <a:srgbClr val="F5844C"/>
                </a:solidFill>
                <a:highlight>
                  <a:srgbClr val="FFFF00"/>
                </a:highlight>
              </a:rPr>
              <a:t>dfdl:inputValueCalc</a:t>
            </a:r>
            <a:r>
              <a:rPr lang="en-US" sz="1400">
                <a:solidFill>
                  <a:srgbClr val="FF8040"/>
                </a:solidFill>
                <a:highlight>
                  <a:srgbClr val="FFFF00"/>
                </a:highlight>
              </a:rPr>
              <a:t>=</a:t>
            </a:r>
            <a:r>
              <a:rPr lang="en-US" sz="1400">
                <a:solidFill>
                  <a:srgbClr val="993300"/>
                </a:solidFill>
                <a:highlight>
                  <a:srgbClr val="FFFF00"/>
                </a:highlight>
              </a:rPr>
              <a:t>"{</a:t>
            </a:r>
            <a:br>
              <a:rPr lang="en-US" sz="1400">
                <a:solidFill>
                  <a:srgbClr val="000000"/>
                </a:solidFill>
                <a:highlight>
                  <a:srgbClr val="FFFF00"/>
                </a:highlight>
              </a:rPr>
            </a:br>
            <a:r>
              <a:rPr lang="en-US" sz="1400">
                <a:solidFill>
                  <a:srgbClr val="993300"/>
                </a:solidFill>
                <a:highlight>
                  <a:srgbClr val="FFFF00"/>
                </a:highlight>
              </a:rPr>
              <a:t>    if (../hidden-make eq '-') then 'unknown'</a:t>
            </a:r>
            <a:br>
              <a:rPr lang="en-US" sz="1400">
                <a:solidFill>
                  <a:srgbClr val="000000"/>
                </a:solidFill>
                <a:highlight>
                  <a:srgbClr val="FFFF00"/>
                </a:highlight>
              </a:rPr>
            </a:br>
            <a:r>
              <a:rPr lang="en-US" sz="1400">
                <a:solidFill>
                  <a:srgbClr val="993300"/>
                </a:solidFill>
                <a:highlight>
                  <a:srgbClr val="FFFF00"/>
                </a:highlight>
              </a:rPr>
              <a:t>    else ../hidden-make</a:t>
            </a:r>
            <a:br>
              <a:rPr lang="en-US" sz="1400">
                <a:solidFill>
                  <a:srgbClr val="000000"/>
                </a:solidFill>
                <a:highlight>
                  <a:srgbClr val="FFFFFF"/>
                </a:highlight>
              </a:rPr>
            </a:br>
            <a:r>
              <a:rPr lang="en-US" sz="1400">
                <a:solidFill>
                  <a:srgbClr val="993300"/>
                </a:solidFill>
                <a:highlight>
                  <a:srgbClr val="FFFFFF"/>
                </a:highlight>
              </a:rPr>
              <a:t>    }"</a:t>
            </a:r>
            <a:r>
              <a:rPr lang="en-US" sz="1400">
                <a:solidFill>
                  <a:srgbClr val="F5844C"/>
                </a:solidFill>
                <a:highlight>
                  <a:srgbClr val="FFFFFF"/>
                </a:highlight>
              </a:rPr>
              <a:t> </a:t>
            </a:r>
            <a:r>
              <a:rPr lang="en-US" sz="1400">
                <a:solidFill>
                  <a:srgbClr val="000096"/>
                </a:solidFill>
                <a:highlight>
                  <a:srgbClr val="FFFFFF"/>
                </a:highlight>
              </a:rPr>
              <a:t>/&gt;</a:t>
            </a:r>
            <a:br>
              <a:rPr lang="en-US" sz="1400">
                <a:solidFill>
                  <a:srgbClr val="000000"/>
                </a:solidFill>
                <a:highlight>
                  <a:srgbClr val="FFFFFF"/>
                </a:highlight>
              </a:rPr>
            </a:br>
            <a:br>
              <a:rPr lang="en-US" sz="1400">
                <a:solidFill>
                  <a:srgbClr val="000000"/>
                </a:solidFill>
                <a:highlight>
                  <a:srgbClr val="FFFFFF"/>
                </a:highlight>
              </a:rPr>
            </a:br>
            <a:r>
              <a:rPr lang="en-US" sz="1400">
                <a:solidFill>
                  <a:srgbClr val="003296"/>
                </a:solidFill>
                <a:highlight>
                  <a:srgbClr val="FFFFFF"/>
                </a:highlight>
              </a:rPr>
              <a:t>&lt;xs:group</a:t>
            </a:r>
            <a:r>
              <a:rPr lang="en-US" sz="1400">
                <a:solidFill>
                  <a:srgbClr val="F5844C"/>
                </a:solidFill>
                <a:highlight>
                  <a:srgbClr val="FFFFFF"/>
                </a:highlight>
              </a:rPr>
              <a:t> name</a:t>
            </a:r>
            <a:r>
              <a:rPr lang="en-US" sz="1400">
                <a:solidFill>
                  <a:srgbClr val="FF8040"/>
                </a:solidFill>
                <a:highlight>
                  <a:srgbClr val="FFFFFF"/>
                </a:highlight>
              </a:rPr>
              <a:t>=</a:t>
            </a:r>
            <a:r>
              <a:rPr lang="en-US" sz="1400">
                <a:solidFill>
                  <a:srgbClr val="993300"/>
                </a:solidFill>
                <a:highlight>
                  <a:srgbClr val="FFFFFF"/>
                </a:highlight>
              </a:rPr>
              <a:t>"hidden_make_group"</a:t>
            </a:r>
            <a:r>
              <a:rPr lang="en-US" sz="1400">
                <a:solidFill>
                  <a:srgbClr val="000096"/>
                </a:solidFill>
                <a:highlight>
                  <a:srgbClr val="FFFFFF"/>
                </a:highlight>
              </a:rPr>
              <a:t>&gt;</a:t>
            </a:r>
            <a:br>
              <a:rPr lang="en-US" sz="1400">
                <a:solidFill>
                  <a:srgbClr val="000000"/>
                </a:solidFill>
                <a:highlight>
                  <a:srgbClr val="FFFFFF"/>
                </a:highlight>
              </a:rPr>
            </a:br>
            <a:r>
              <a:rPr lang="en-US" sz="1400">
                <a:solidFill>
                  <a:srgbClr val="000000"/>
                </a:solidFill>
                <a:highlight>
                  <a:srgbClr val="FFFFFF"/>
                </a:highlight>
              </a:rPr>
              <a:t>    </a:t>
            </a:r>
            <a:r>
              <a:rPr lang="en-US" sz="1400">
                <a:solidFill>
                  <a:srgbClr val="003296"/>
                </a:solidFill>
                <a:highlight>
                  <a:srgbClr val="FFFFFF"/>
                </a:highlight>
              </a:rPr>
              <a:t>&lt;xs:sequence&gt;</a:t>
            </a:r>
            <a:br>
              <a:rPr lang="en-US" sz="1400">
                <a:solidFill>
                  <a:srgbClr val="000000"/>
                </a:solidFill>
                <a:highlight>
                  <a:srgbClr val="FFFFFF"/>
                </a:highlight>
              </a:rPr>
            </a:br>
            <a:r>
              <a:rPr lang="en-US" sz="1400">
                <a:solidFill>
                  <a:srgbClr val="000000"/>
                </a:solidFill>
                <a:highlight>
                  <a:srgbClr val="FFFFFF"/>
                </a:highlight>
              </a:rPr>
              <a:t>        </a:t>
            </a:r>
            <a:r>
              <a:rPr lang="en-US" sz="1400">
                <a:solidFill>
                  <a:srgbClr val="003296"/>
                </a:solidFill>
                <a:highlight>
                  <a:srgbClr val="FFFFFF"/>
                </a:highlight>
              </a:rPr>
              <a:t>&lt;xs:element</a:t>
            </a:r>
            <a:r>
              <a:rPr lang="en-US" sz="1400">
                <a:solidFill>
                  <a:srgbClr val="F5844C"/>
                </a:solidFill>
                <a:highlight>
                  <a:srgbClr val="FFFFFF"/>
                </a:highlight>
              </a:rPr>
              <a:t> name</a:t>
            </a:r>
            <a:r>
              <a:rPr lang="en-US" sz="1400">
                <a:solidFill>
                  <a:srgbClr val="FF8040"/>
                </a:solidFill>
                <a:highlight>
                  <a:srgbClr val="FFFFFF"/>
                </a:highlight>
              </a:rPr>
              <a:t>=</a:t>
            </a:r>
            <a:r>
              <a:rPr lang="en-US" sz="1400">
                <a:solidFill>
                  <a:srgbClr val="993300"/>
                </a:solidFill>
                <a:highlight>
                  <a:srgbClr val="FFFFFF"/>
                </a:highlight>
              </a:rPr>
              <a:t>"hidden-make"</a:t>
            </a:r>
            <a:r>
              <a:rPr lang="en-US" sz="1400">
                <a:solidFill>
                  <a:srgbClr val="F5844C"/>
                </a:solidFill>
                <a:highlight>
                  <a:srgbClr val="FFFFFF"/>
                </a:highlight>
              </a:rPr>
              <a:t> type</a:t>
            </a:r>
            <a:r>
              <a:rPr lang="en-US" sz="1400">
                <a:solidFill>
                  <a:srgbClr val="FF8040"/>
                </a:solidFill>
                <a:highlight>
                  <a:srgbClr val="FFFFFF"/>
                </a:highlight>
              </a:rPr>
              <a:t>=</a:t>
            </a:r>
            <a:r>
              <a:rPr lang="en-US" sz="1400">
                <a:solidFill>
                  <a:srgbClr val="993300"/>
                </a:solidFill>
                <a:highlight>
                  <a:srgbClr val="FFFFFF"/>
                </a:highlight>
              </a:rPr>
              <a:t>"xs:string"</a:t>
            </a:r>
            <a:r>
              <a:rPr lang="en-US" sz="1400">
                <a:solidFill>
                  <a:srgbClr val="F5844C"/>
                </a:solidFill>
                <a:highlight>
                  <a:srgbClr val="FFFFFF"/>
                </a:highlight>
              </a:rPr>
              <a:t> </a:t>
            </a:r>
            <a:r>
              <a:rPr lang="en-US" sz="1400">
                <a:solidFill>
                  <a:srgbClr val="F5844C"/>
                </a:solidFill>
                <a:highlight>
                  <a:srgbClr val="FFFF00"/>
                </a:highlight>
              </a:rPr>
              <a:t>dfdl:outputValueCalc</a:t>
            </a:r>
            <a:r>
              <a:rPr lang="en-US" sz="1400">
                <a:solidFill>
                  <a:srgbClr val="FF8040"/>
                </a:solidFill>
                <a:highlight>
                  <a:srgbClr val="FFFF00"/>
                </a:highlight>
              </a:rPr>
              <a:t>=</a:t>
            </a:r>
            <a:r>
              <a:rPr lang="en-US" sz="1400">
                <a:solidFill>
                  <a:srgbClr val="993300"/>
                </a:solidFill>
                <a:highlight>
                  <a:srgbClr val="FFFF00"/>
                </a:highlight>
              </a:rPr>
              <a:t>"{</a:t>
            </a:r>
            <a:br>
              <a:rPr lang="en-US" sz="1400">
                <a:solidFill>
                  <a:srgbClr val="000000"/>
                </a:solidFill>
                <a:highlight>
                  <a:srgbClr val="FFFF00"/>
                </a:highlight>
              </a:rPr>
            </a:br>
            <a:r>
              <a:rPr lang="en-US" sz="1400">
                <a:solidFill>
                  <a:srgbClr val="993300"/>
                </a:solidFill>
                <a:highlight>
                  <a:srgbClr val="FFFF00"/>
                </a:highlight>
              </a:rPr>
              <a:t>            if (../make eq 'unknown') then '-'</a:t>
            </a:r>
            <a:br>
              <a:rPr lang="en-US" sz="1400">
                <a:solidFill>
                  <a:srgbClr val="000000"/>
                </a:solidFill>
                <a:highlight>
                  <a:srgbClr val="FFFF00"/>
                </a:highlight>
              </a:rPr>
            </a:br>
            <a:r>
              <a:rPr lang="en-US" sz="1400">
                <a:solidFill>
                  <a:srgbClr val="993300"/>
                </a:solidFill>
                <a:highlight>
                  <a:srgbClr val="FFFF00"/>
                </a:highlight>
              </a:rPr>
              <a:t>            else ../make</a:t>
            </a:r>
            <a:br>
              <a:rPr lang="en-US" sz="1400">
                <a:solidFill>
                  <a:srgbClr val="000000"/>
                </a:solidFill>
                <a:highlight>
                  <a:srgbClr val="FFFFFF"/>
                </a:highlight>
              </a:rPr>
            </a:br>
            <a:r>
              <a:rPr lang="en-US" sz="1400">
                <a:solidFill>
                  <a:srgbClr val="993300"/>
                </a:solidFill>
                <a:highlight>
                  <a:srgbClr val="FFFFFF"/>
                </a:highlight>
              </a:rPr>
              <a:t>            }"</a:t>
            </a:r>
            <a:r>
              <a:rPr lang="en-US" sz="1400">
                <a:solidFill>
                  <a:srgbClr val="F5844C"/>
                </a:solidFill>
                <a:highlight>
                  <a:srgbClr val="FFFFFF"/>
                </a:highlight>
              </a:rPr>
              <a:t> </a:t>
            </a:r>
            <a:r>
              <a:rPr lang="en-US" sz="1400">
                <a:solidFill>
                  <a:srgbClr val="000096"/>
                </a:solidFill>
                <a:highlight>
                  <a:srgbClr val="FFFFFF"/>
                </a:highlight>
              </a:rPr>
              <a:t>/&gt;</a:t>
            </a:r>
            <a:br>
              <a:rPr lang="en-US" sz="1400">
                <a:solidFill>
                  <a:srgbClr val="000000"/>
                </a:solidFill>
                <a:highlight>
                  <a:srgbClr val="FFFFFF"/>
                </a:highlight>
              </a:rPr>
            </a:br>
            <a:r>
              <a:rPr lang="en-US" sz="1400">
                <a:solidFill>
                  <a:srgbClr val="000000"/>
                </a:solidFill>
                <a:highlight>
                  <a:srgbClr val="FFFFFF"/>
                </a:highlight>
              </a:rPr>
              <a:t>    </a:t>
            </a:r>
            <a:r>
              <a:rPr lang="en-US" sz="1400">
                <a:solidFill>
                  <a:srgbClr val="003296"/>
                </a:solidFill>
                <a:highlight>
                  <a:srgbClr val="FFFFFF"/>
                </a:highlight>
              </a:rPr>
              <a:t>&lt;/xs:sequence&gt;</a:t>
            </a:r>
            <a:br>
              <a:rPr lang="en-US" sz="1400">
                <a:solidFill>
                  <a:srgbClr val="000000"/>
                </a:solidFill>
                <a:highlight>
                  <a:srgbClr val="FFFFFF"/>
                </a:highlight>
              </a:rPr>
            </a:br>
            <a:r>
              <a:rPr lang="en-US" sz="1400">
                <a:solidFill>
                  <a:srgbClr val="003296"/>
                </a:solidFill>
                <a:highlight>
                  <a:srgbClr val="FFFFFF"/>
                </a:highlight>
              </a:rPr>
              <a:t>&lt;/xs:group&gt;</a:t>
            </a:r>
          </a:p>
        </p:txBody>
      </p:sp>
      <p:sp>
        <p:nvSpPr>
          <p:cNvPr id="8" name="Arrow: Down 7">
            <a:extLst>
              <a:ext uri="{FF2B5EF4-FFF2-40B4-BE49-F238E27FC236}">
                <a16:creationId xmlns:a16="http://schemas.microsoft.com/office/drawing/2014/main" id="{FEC8D394-5033-4225-884A-40E375E52FA8}"/>
              </a:ext>
            </a:extLst>
          </p:cNvPr>
          <p:cNvSpPr/>
          <p:nvPr/>
        </p:nvSpPr>
        <p:spPr>
          <a:xfrm>
            <a:off x="4541003" y="1949386"/>
            <a:ext cx="635431" cy="589527"/>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85A96C69-0569-4411-BFDE-75B68F16B539}"/>
              </a:ext>
            </a:extLst>
          </p:cNvPr>
          <p:cNvSpPr/>
          <p:nvPr/>
        </p:nvSpPr>
        <p:spPr>
          <a:xfrm>
            <a:off x="3139465" y="6261407"/>
            <a:ext cx="3438505" cy="461665"/>
          </a:xfrm>
          <a:prstGeom prst="rect">
            <a:avLst/>
          </a:prstGeom>
          <a:ln>
            <a:solidFill>
              <a:schemeClr val="tx1"/>
            </a:solidFill>
          </a:ln>
        </p:spPr>
        <p:txBody>
          <a:bodyPr wrap="none">
            <a:spAutoFit/>
          </a:bodyPr>
          <a:lstStyle/>
          <a:p>
            <a:r>
              <a:rPr lang="en-US" sz="2400">
                <a:solidFill>
                  <a:srgbClr val="000096"/>
                </a:solidFill>
                <a:highlight>
                  <a:srgbClr val="FFFFFF"/>
                </a:highlight>
              </a:rPr>
              <a:t>&lt;make&gt;</a:t>
            </a:r>
            <a:r>
              <a:rPr lang="en-US" sz="2400">
                <a:solidFill>
                  <a:srgbClr val="000000"/>
                </a:solidFill>
                <a:highlight>
                  <a:srgbClr val="FFFFFF"/>
                </a:highlight>
              </a:rPr>
              <a:t>unknown</a:t>
            </a:r>
            <a:r>
              <a:rPr lang="en-US" sz="2400">
                <a:solidFill>
                  <a:srgbClr val="000096"/>
                </a:solidFill>
                <a:highlight>
                  <a:srgbClr val="FFFFFF"/>
                </a:highlight>
              </a:rPr>
              <a:t>&lt;/make&gt;</a:t>
            </a:r>
          </a:p>
        </p:txBody>
      </p:sp>
      <p:sp>
        <p:nvSpPr>
          <p:cNvPr id="11" name="Arrow: Down 10">
            <a:extLst>
              <a:ext uri="{FF2B5EF4-FFF2-40B4-BE49-F238E27FC236}">
                <a16:creationId xmlns:a16="http://schemas.microsoft.com/office/drawing/2014/main" id="{7AB20A06-E0EA-4A38-ACE0-26B4682A3395}"/>
              </a:ext>
            </a:extLst>
          </p:cNvPr>
          <p:cNvSpPr/>
          <p:nvPr/>
        </p:nvSpPr>
        <p:spPr>
          <a:xfrm>
            <a:off x="4541003" y="5677694"/>
            <a:ext cx="635431" cy="589527"/>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Box 2">
            <a:extLst>
              <a:ext uri="{FF2B5EF4-FFF2-40B4-BE49-F238E27FC236}">
                <a16:creationId xmlns:a16="http://schemas.microsoft.com/office/drawing/2014/main" id="{05C5858C-387B-4AD5-B7E7-626ACDA85938}"/>
              </a:ext>
            </a:extLst>
          </p:cNvPr>
          <p:cNvSpPr txBox="1"/>
          <p:nvPr/>
        </p:nvSpPr>
        <p:spPr>
          <a:xfrm>
            <a:off x="6881198" y="5879559"/>
            <a:ext cx="5197961" cy="369332"/>
          </a:xfrm>
          <a:prstGeom prst="rect">
            <a:avLst/>
          </a:prstGeom>
          <a:noFill/>
        </p:spPr>
        <p:txBody>
          <a:bodyPr wrap="none" rtlCol="0">
            <a:spAutoFit/>
          </a:bodyPr>
          <a:lstStyle/>
          <a:p>
            <a:r>
              <a:rPr lang="en-US"/>
              <a:t>See examples/no-data-available/csv-version2.dfdl.xsd</a:t>
            </a:r>
          </a:p>
        </p:txBody>
      </p:sp>
      <p:sp>
        <p:nvSpPr>
          <p:cNvPr id="4" name="TextBox 3">
            <a:extLst>
              <a:ext uri="{FF2B5EF4-FFF2-40B4-BE49-F238E27FC236}">
                <a16:creationId xmlns:a16="http://schemas.microsoft.com/office/drawing/2014/main" id="{6A413BDA-570F-40D5-8A24-7F6C395255DC}"/>
              </a:ext>
            </a:extLst>
          </p:cNvPr>
          <p:cNvSpPr txBox="1"/>
          <p:nvPr/>
        </p:nvSpPr>
        <p:spPr>
          <a:xfrm>
            <a:off x="8854399" y="3938756"/>
            <a:ext cx="2998770" cy="369332"/>
          </a:xfrm>
          <a:prstGeom prst="rect">
            <a:avLst/>
          </a:prstGeom>
          <a:noFill/>
        </p:spPr>
        <p:txBody>
          <a:bodyPr wrap="none" rtlCol="0">
            <a:spAutoFit/>
          </a:bodyPr>
          <a:lstStyle/>
          <a:p>
            <a:r>
              <a:rPr lang="en-US"/>
              <a:t>Note: must use hidden group!</a:t>
            </a:r>
          </a:p>
        </p:txBody>
      </p:sp>
    </p:spTree>
    <p:extLst>
      <p:ext uri="{BB962C8B-B14F-4D97-AF65-F5344CB8AC3E}">
        <p14:creationId xmlns:p14="http://schemas.microsoft.com/office/powerpoint/2010/main" val="4024420542"/>
      </p:ext>
    </p:extLst>
  </p:cSld>
  <p:clrMapOvr>
    <a:masterClrMapping/>
  </p:clrMapOvr>
</p:sld>
</file>

<file path=ppt/slides/slide2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B26247-B508-4878-9C14-6CE478F705A3}"/>
              </a:ext>
            </a:extLst>
          </p:cNvPr>
          <p:cNvSpPr>
            <a:spLocks noGrp="1"/>
          </p:cNvSpPr>
          <p:nvPr>
            <p:ph type="title"/>
          </p:nvPr>
        </p:nvSpPr>
        <p:spPr/>
        <p:txBody>
          <a:bodyPr/>
          <a:lstStyle/>
          <a:p>
            <a:r>
              <a:rPr lang="en-US"/>
              <a:t>Two types of data</a:t>
            </a:r>
          </a:p>
        </p:txBody>
      </p:sp>
      <p:sp>
        <p:nvSpPr>
          <p:cNvPr id="3" name="Content Placeholder 2">
            <a:extLst>
              <a:ext uri="{FF2B5EF4-FFF2-40B4-BE49-F238E27FC236}">
                <a16:creationId xmlns:a16="http://schemas.microsoft.com/office/drawing/2014/main" id="{74A00580-8FFB-4DF0-A7B0-B61844D73385}"/>
              </a:ext>
            </a:extLst>
          </p:cNvPr>
          <p:cNvSpPr>
            <a:spLocks noGrp="1"/>
          </p:cNvSpPr>
          <p:nvPr>
            <p:ph idx="1"/>
          </p:nvPr>
        </p:nvSpPr>
        <p:spPr/>
        <p:txBody>
          <a:bodyPr/>
          <a:lstStyle/>
          <a:p>
            <a:pPr>
              <a:lnSpc>
                <a:spcPts val="3000"/>
              </a:lnSpc>
              <a:spcAft>
                <a:spcPts val="1200"/>
              </a:spcAft>
            </a:pPr>
            <a:r>
              <a:rPr lang="en-US">
                <a:solidFill>
                  <a:srgbClr val="FF0000"/>
                </a:solidFill>
              </a:rPr>
              <a:t>Simple</a:t>
            </a:r>
            <a:r>
              <a:rPr lang="en-US"/>
              <a:t>: simple data has three kinds of representations: nil, empty, or normal.</a:t>
            </a:r>
          </a:p>
          <a:p>
            <a:pPr lvl="1">
              <a:lnSpc>
                <a:spcPts val="3000"/>
              </a:lnSpc>
              <a:spcAft>
                <a:spcPts val="1200"/>
              </a:spcAft>
            </a:pPr>
            <a:r>
              <a:rPr lang="en-US"/>
              <a:t>Examples of file formats allowing nil content abound: nil pointers, database null fields, XML Schema nil elements</a:t>
            </a:r>
          </a:p>
          <a:p>
            <a:pPr>
              <a:lnSpc>
                <a:spcPts val="3000"/>
              </a:lnSpc>
              <a:spcAft>
                <a:spcPts val="1200"/>
              </a:spcAft>
            </a:pPr>
            <a:r>
              <a:rPr lang="en-US">
                <a:solidFill>
                  <a:srgbClr val="FF0000"/>
                </a:solidFill>
              </a:rPr>
              <a:t>Complex</a:t>
            </a:r>
            <a:r>
              <a:rPr lang="en-US"/>
              <a:t>: complex data also has three kinds of representations: nil, empty, or normal. Note that there is no padding with complex data although it may have filling.</a:t>
            </a:r>
          </a:p>
          <a:p>
            <a:pPr>
              <a:lnSpc>
                <a:spcPts val="3000"/>
              </a:lnSpc>
              <a:spcAft>
                <a:spcPts val="1200"/>
              </a:spcAft>
            </a:pPr>
            <a:r>
              <a:rPr lang="en-US"/>
              <a:t>A representation contains both framing </a:t>
            </a:r>
            <a:r>
              <a:rPr lang="en-US" dirty="0"/>
              <a:t>and content.</a:t>
            </a:r>
            <a:endParaRPr lang="en-US"/>
          </a:p>
        </p:txBody>
      </p:sp>
    </p:spTree>
    <p:extLst>
      <p:ext uri="{BB962C8B-B14F-4D97-AF65-F5344CB8AC3E}">
        <p14:creationId xmlns:p14="http://schemas.microsoft.com/office/powerpoint/2010/main" val="1611172709"/>
      </p:ext>
    </p:extLst>
  </p:cSld>
  <p:clrMapOvr>
    <a:masterClrMapping/>
  </p:clrMapOvr>
</p:sld>
</file>

<file path=ppt/slides/slide2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6866D4D-EE2B-4B62-A04C-DB2D30380FDA}"/>
              </a:ext>
            </a:extLst>
          </p:cNvPr>
          <p:cNvSpPr>
            <a:spLocks noGrp="1"/>
          </p:cNvSpPr>
          <p:nvPr>
            <p:ph type="title"/>
          </p:nvPr>
        </p:nvSpPr>
        <p:spPr/>
        <p:txBody>
          <a:bodyPr/>
          <a:lstStyle/>
          <a:p>
            <a:r>
              <a:rPr lang="en-US"/>
              <a:t>Scalar optional versus array</a:t>
            </a:r>
          </a:p>
        </p:txBody>
      </p:sp>
      <p:sp>
        <p:nvSpPr>
          <p:cNvPr id="3" name="Content Placeholder 2">
            <a:extLst>
              <a:ext uri="{FF2B5EF4-FFF2-40B4-BE49-F238E27FC236}">
                <a16:creationId xmlns:a16="http://schemas.microsoft.com/office/drawing/2014/main" id="{D4481DAD-3882-4BE7-91AD-5A838A652558}"/>
              </a:ext>
            </a:extLst>
          </p:cNvPr>
          <p:cNvSpPr>
            <a:spLocks noGrp="1"/>
          </p:cNvSpPr>
          <p:nvPr>
            <p:ph idx="1"/>
          </p:nvPr>
        </p:nvSpPr>
        <p:spPr/>
        <p:txBody>
          <a:bodyPr/>
          <a:lstStyle/>
          <a:p>
            <a:pPr>
              <a:lnSpc>
                <a:spcPts val="3000"/>
              </a:lnSpc>
              <a:spcAft>
                <a:spcPts val="1200"/>
              </a:spcAft>
            </a:pPr>
            <a:r>
              <a:rPr lang="en-US"/>
              <a:t>Scalar data means </a:t>
            </a:r>
            <a:r>
              <a:rPr lang="en-US" dirty="0"/>
              <a:t>the occurrences in the data cannot be optional or </a:t>
            </a:r>
            <a:r>
              <a:rPr lang="en-US"/>
              <a:t>repeating.</a:t>
            </a:r>
          </a:p>
          <a:p>
            <a:pPr lvl="1">
              <a:lnSpc>
                <a:spcPts val="3000"/>
              </a:lnSpc>
              <a:spcAft>
                <a:spcPts val="1200"/>
              </a:spcAft>
            </a:pPr>
            <a:r>
              <a:rPr lang="en-US"/>
              <a:t>In DFDL scalar is specified by minOccurs="1" and maxOccurs="1"</a:t>
            </a:r>
          </a:p>
          <a:p>
            <a:pPr>
              <a:lnSpc>
                <a:spcPts val="3000"/>
              </a:lnSpc>
              <a:spcAft>
                <a:spcPts val="1200"/>
              </a:spcAft>
            </a:pPr>
            <a:r>
              <a:rPr lang="en-US"/>
              <a:t>Optional means the occurrences in the data may be zero or one.</a:t>
            </a:r>
          </a:p>
          <a:p>
            <a:pPr lvl="1">
              <a:lnSpc>
                <a:spcPts val="3000"/>
              </a:lnSpc>
              <a:spcAft>
                <a:spcPts val="1200"/>
              </a:spcAft>
            </a:pPr>
            <a:r>
              <a:rPr lang="en-US"/>
              <a:t>In DFDL optional is specified by minOccurs=“0" and maxOccurs="1"</a:t>
            </a:r>
          </a:p>
          <a:p>
            <a:pPr>
              <a:lnSpc>
                <a:spcPts val="3000"/>
              </a:lnSpc>
              <a:spcAft>
                <a:spcPts val="1200"/>
              </a:spcAft>
            </a:pPr>
            <a:r>
              <a:rPr lang="en-US"/>
              <a:t>Array means there is the possibility of 2 or more occurrences.</a:t>
            </a:r>
          </a:p>
          <a:p>
            <a:pPr lvl="1">
              <a:lnSpc>
                <a:spcPts val="3000"/>
              </a:lnSpc>
              <a:spcAft>
                <a:spcPts val="1200"/>
              </a:spcAft>
            </a:pPr>
            <a:r>
              <a:rPr lang="en-US"/>
              <a:t>In DFDL array is specified by maxOccurs="n" (where n is an integer larger than 1 or the string "unbounded")</a:t>
            </a:r>
          </a:p>
          <a:p>
            <a:endParaRPr lang="en-US"/>
          </a:p>
        </p:txBody>
      </p:sp>
    </p:spTree>
    <p:extLst>
      <p:ext uri="{BB962C8B-B14F-4D97-AF65-F5344CB8AC3E}">
        <p14:creationId xmlns:p14="http://schemas.microsoft.com/office/powerpoint/2010/main" val="1027533931"/>
      </p:ext>
    </p:extLst>
  </p:cSld>
  <p:clrMapOvr>
    <a:masterClrMapping/>
  </p:clrMapOvr>
</p:sld>
</file>

<file path=ppt/slides/slide2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077D30-E138-4D34-BC98-DCBBA4F435ED}"/>
              </a:ext>
            </a:extLst>
          </p:cNvPr>
          <p:cNvSpPr>
            <a:spLocks noGrp="1"/>
          </p:cNvSpPr>
          <p:nvPr>
            <p:ph type="title"/>
          </p:nvPr>
        </p:nvSpPr>
        <p:spPr/>
        <p:txBody>
          <a:bodyPr/>
          <a:lstStyle/>
          <a:p>
            <a:r>
              <a:rPr lang="en-US"/>
              <a:t>Required versus optional values in an array</a:t>
            </a:r>
          </a:p>
        </p:txBody>
      </p:sp>
      <p:sp>
        <p:nvSpPr>
          <p:cNvPr id="3" name="Content Placeholder 2">
            <a:extLst>
              <a:ext uri="{FF2B5EF4-FFF2-40B4-BE49-F238E27FC236}">
                <a16:creationId xmlns:a16="http://schemas.microsoft.com/office/drawing/2014/main" id="{188608F7-23B5-47AE-9503-29AAD384CEC2}"/>
              </a:ext>
            </a:extLst>
          </p:cNvPr>
          <p:cNvSpPr>
            <a:spLocks noGrp="1"/>
          </p:cNvSpPr>
          <p:nvPr>
            <p:ph idx="1"/>
          </p:nvPr>
        </p:nvSpPr>
        <p:spPr>
          <a:xfrm>
            <a:off x="616449" y="1371602"/>
            <a:ext cx="11236720" cy="1770610"/>
          </a:xfrm>
        </p:spPr>
        <p:txBody>
          <a:bodyPr/>
          <a:lstStyle/>
          <a:p>
            <a:pPr>
              <a:lnSpc>
                <a:spcPts val="3000"/>
              </a:lnSpc>
              <a:spcAft>
                <a:spcPts val="1200"/>
              </a:spcAft>
            </a:pPr>
            <a:r>
              <a:rPr lang="en-US"/>
              <a:t>An array specifies the number of required values and the number of optional values. In DFDL the number of required values is specified by minOccurs. The number of optional values is specified by maxOccurs.  </a:t>
            </a:r>
          </a:p>
        </p:txBody>
      </p:sp>
      <p:cxnSp>
        <p:nvCxnSpPr>
          <p:cNvPr id="6" name="Straight Connector 5">
            <a:extLst>
              <a:ext uri="{FF2B5EF4-FFF2-40B4-BE49-F238E27FC236}">
                <a16:creationId xmlns:a16="http://schemas.microsoft.com/office/drawing/2014/main" id="{653179D4-321F-42EC-9840-2B5CFCDFEBDA}"/>
              </a:ext>
            </a:extLst>
          </p:cNvPr>
          <p:cNvCxnSpPr/>
          <p:nvPr/>
        </p:nvCxnSpPr>
        <p:spPr>
          <a:xfrm>
            <a:off x="2921884" y="3379124"/>
            <a:ext cx="2926080" cy="0"/>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7" name="TextBox 6">
            <a:extLst>
              <a:ext uri="{FF2B5EF4-FFF2-40B4-BE49-F238E27FC236}">
                <a16:creationId xmlns:a16="http://schemas.microsoft.com/office/drawing/2014/main" id="{D29373C3-E4E0-4BA2-9B63-E8581E6DB02F}"/>
              </a:ext>
            </a:extLst>
          </p:cNvPr>
          <p:cNvSpPr txBox="1"/>
          <p:nvPr/>
        </p:nvSpPr>
        <p:spPr>
          <a:xfrm>
            <a:off x="3784092" y="4202817"/>
            <a:ext cx="1602555" cy="369332"/>
          </a:xfrm>
          <a:prstGeom prst="rect">
            <a:avLst/>
          </a:prstGeom>
          <a:noFill/>
        </p:spPr>
        <p:txBody>
          <a:bodyPr wrap="none" rtlCol="0">
            <a:spAutoFit/>
          </a:bodyPr>
          <a:lstStyle/>
          <a:p>
            <a:r>
              <a:rPr lang="en-US"/>
              <a:t>minOccurs="n"</a:t>
            </a:r>
          </a:p>
        </p:txBody>
      </p:sp>
      <p:sp>
        <p:nvSpPr>
          <p:cNvPr id="8" name="TextBox 7">
            <a:extLst>
              <a:ext uri="{FF2B5EF4-FFF2-40B4-BE49-F238E27FC236}">
                <a16:creationId xmlns:a16="http://schemas.microsoft.com/office/drawing/2014/main" id="{E16DEEC3-4F83-4CD7-910C-301DBA43FBDD}"/>
              </a:ext>
            </a:extLst>
          </p:cNvPr>
          <p:cNvSpPr txBox="1"/>
          <p:nvPr/>
        </p:nvSpPr>
        <p:spPr>
          <a:xfrm>
            <a:off x="3451181" y="5231668"/>
            <a:ext cx="1935466" cy="369332"/>
          </a:xfrm>
          <a:prstGeom prst="rect">
            <a:avLst/>
          </a:prstGeom>
          <a:noFill/>
        </p:spPr>
        <p:txBody>
          <a:bodyPr wrap="none" rtlCol="0">
            <a:spAutoFit/>
          </a:bodyPr>
          <a:lstStyle/>
          <a:p>
            <a:r>
              <a:rPr lang="en-US"/>
              <a:t>maxOccurs="n+m"</a:t>
            </a:r>
          </a:p>
        </p:txBody>
      </p:sp>
      <p:sp>
        <p:nvSpPr>
          <p:cNvPr id="9" name="Right Brace 8">
            <a:extLst>
              <a:ext uri="{FF2B5EF4-FFF2-40B4-BE49-F238E27FC236}">
                <a16:creationId xmlns:a16="http://schemas.microsoft.com/office/drawing/2014/main" id="{72A99D4E-2186-42F0-9521-7367884000F0}"/>
              </a:ext>
            </a:extLst>
          </p:cNvPr>
          <p:cNvSpPr/>
          <p:nvPr/>
        </p:nvSpPr>
        <p:spPr>
          <a:xfrm>
            <a:off x="5386647" y="3429000"/>
            <a:ext cx="206419" cy="933753"/>
          </a:xfrm>
          <a:prstGeom prst="rightBrace">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 name="TextBox 9">
            <a:extLst>
              <a:ext uri="{FF2B5EF4-FFF2-40B4-BE49-F238E27FC236}">
                <a16:creationId xmlns:a16="http://schemas.microsoft.com/office/drawing/2014/main" id="{BFA59AEE-52B1-492F-95A5-5F8B43BB20DB}"/>
              </a:ext>
            </a:extLst>
          </p:cNvPr>
          <p:cNvSpPr txBox="1"/>
          <p:nvPr/>
        </p:nvSpPr>
        <p:spPr>
          <a:xfrm>
            <a:off x="5719558" y="3693837"/>
            <a:ext cx="988156" cy="369332"/>
          </a:xfrm>
          <a:prstGeom prst="rect">
            <a:avLst/>
          </a:prstGeom>
          <a:noFill/>
        </p:spPr>
        <p:txBody>
          <a:bodyPr wrap="none" rtlCol="0">
            <a:spAutoFit/>
          </a:bodyPr>
          <a:lstStyle/>
          <a:p>
            <a:r>
              <a:rPr lang="en-US"/>
              <a:t>required</a:t>
            </a:r>
          </a:p>
        </p:txBody>
      </p:sp>
      <p:sp>
        <p:nvSpPr>
          <p:cNvPr id="11" name="Right Brace 10">
            <a:extLst>
              <a:ext uri="{FF2B5EF4-FFF2-40B4-BE49-F238E27FC236}">
                <a16:creationId xmlns:a16="http://schemas.microsoft.com/office/drawing/2014/main" id="{9CF5ECA6-B113-454A-8C8F-75E7B0A43643}"/>
              </a:ext>
            </a:extLst>
          </p:cNvPr>
          <p:cNvSpPr/>
          <p:nvPr/>
        </p:nvSpPr>
        <p:spPr>
          <a:xfrm>
            <a:off x="5386647" y="4491101"/>
            <a:ext cx="206419" cy="933753"/>
          </a:xfrm>
          <a:prstGeom prst="rightBrace">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2" name="TextBox 11">
            <a:extLst>
              <a:ext uri="{FF2B5EF4-FFF2-40B4-BE49-F238E27FC236}">
                <a16:creationId xmlns:a16="http://schemas.microsoft.com/office/drawing/2014/main" id="{DACC8856-C247-4654-8FC0-5780A009C65E}"/>
              </a:ext>
            </a:extLst>
          </p:cNvPr>
          <p:cNvSpPr txBox="1"/>
          <p:nvPr/>
        </p:nvSpPr>
        <p:spPr>
          <a:xfrm>
            <a:off x="5719558" y="4755938"/>
            <a:ext cx="964303" cy="369332"/>
          </a:xfrm>
          <a:prstGeom prst="rect">
            <a:avLst/>
          </a:prstGeom>
          <a:noFill/>
        </p:spPr>
        <p:txBody>
          <a:bodyPr wrap="none" rtlCol="0">
            <a:spAutoFit/>
          </a:bodyPr>
          <a:lstStyle/>
          <a:p>
            <a:r>
              <a:rPr lang="en-US"/>
              <a:t>optional</a:t>
            </a:r>
          </a:p>
        </p:txBody>
      </p:sp>
    </p:spTree>
    <p:extLst>
      <p:ext uri="{BB962C8B-B14F-4D97-AF65-F5344CB8AC3E}">
        <p14:creationId xmlns:p14="http://schemas.microsoft.com/office/powerpoint/2010/main" val="2291498276"/>
      </p:ext>
    </p:extLst>
  </p:cSld>
  <p:clrMapOvr>
    <a:masterClrMapping/>
  </p:clrMapOvr>
</p:sld>
</file>

<file path=ppt/slides/slide2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3318E5-C503-46A8-BC27-104D4D1C7243}"/>
              </a:ext>
            </a:extLst>
          </p:cNvPr>
          <p:cNvSpPr>
            <a:spLocks noGrp="1"/>
          </p:cNvSpPr>
          <p:nvPr>
            <p:ph type="title"/>
          </p:nvPr>
        </p:nvSpPr>
        <p:spPr/>
        <p:txBody>
          <a:bodyPr/>
          <a:lstStyle/>
          <a:p>
            <a:r>
              <a:rPr lang="en-US"/>
              <a:t>Use dfdl:occursCountKind with array values</a:t>
            </a:r>
          </a:p>
        </p:txBody>
      </p:sp>
      <p:sp>
        <p:nvSpPr>
          <p:cNvPr id="3" name="Content Placeholder 2">
            <a:extLst>
              <a:ext uri="{FF2B5EF4-FFF2-40B4-BE49-F238E27FC236}">
                <a16:creationId xmlns:a16="http://schemas.microsoft.com/office/drawing/2014/main" id="{8F22196A-55B9-4CA2-92C9-3B1460DF723E}"/>
              </a:ext>
            </a:extLst>
          </p:cNvPr>
          <p:cNvSpPr>
            <a:spLocks noGrp="1"/>
          </p:cNvSpPr>
          <p:nvPr>
            <p:ph idx="1"/>
          </p:nvPr>
        </p:nvSpPr>
        <p:spPr/>
        <p:txBody>
          <a:bodyPr/>
          <a:lstStyle/>
          <a:p>
            <a:pPr>
              <a:lnSpc>
                <a:spcPts val="3000"/>
              </a:lnSpc>
              <a:spcAft>
                <a:spcPts val="1200"/>
              </a:spcAft>
            </a:pPr>
            <a:r>
              <a:rPr lang="en-US"/>
              <a:t>dfdl:occursCountKind="implicit" means the parser is to consume minOccurs values and then continue consuming values up to maxOccurs values or </a:t>
            </a:r>
            <a:r>
              <a:rPr lang="en-US" dirty="0"/>
              <a:t>until encountering a failure.</a:t>
            </a:r>
            <a:endParaRPr lang="en-US"/>
          </a:p>
          <a:p>
            <a:pPr>
              <a:lnSpc>
                <a:spcPts val="3000"/>
              </a:lnSpc>
              <a:spcAft>
                <a:spcPts val="1200"/>
              </a:spcAft>
            </a:pPr>
            <a:r>
              <a:rPr lang="en-US"/>
              <a:t>dfdl:occursCountKind="parsed" means consume as many values as possible (consume until encountering a failure). minOccurs and maxOccurs are ignored during parsing. However, minOccurs and maxOccurs are not ignored during validation.</a:t>
            </a:r>
          </a:p>
        </p:txBody>
      </p:sp>
    </p:spTree>
    <p:extLst>
      <p:ext uri="{BB962C8B-B14F-4D97-AF65-F5344CB8AC3E}">
        <p14:creationId xmlns:p14="http://schemas.microsoft.com/office/powerpoint/2010/main" val="3828635473"/>
      </p:ext>
    </p:extLst>
  </p:cSld>
  <p:clrMapOvr>
    <a:masterClrMapping/>
  </p:clrMapOvr>
</p:sld>
</file>

<file path=ppt/slides/slide2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B139AFC4-AB42-4DD5-8527-685E10E807EC}"/>
              </a:ext>
            </a:extLst>
          </p:cNvPr>
          <p:cNvSpPr>
            <a:spLocks noGrp="1"/>
          </p:cNvSpPr>
          <p:nvPr>
            <p:ph type="ctrTitle" sz="quarter"/>
          </p:nvPr>
        </p:nvSpPr>
        <p:spPr/>
        <p:txBody>
          <a:bodyPr/>
          <a:lstStyle/>
          <a:p>
            <a:r>
              <a:rPr lang="en-US"/>
              <a:t>Specifying that a value starts at the beginning of a byte</a:t>
            </a:r>
            <a:br>
              <a:rPr lang="en-US"/>
            </a:br>
            <a:r>
              <a:rPr lang="en-US"/>
              <a:t>(a.k.a. “alignment”)</a:t>
            </a:r>
          </a:p>
        </p:txBody>
      </p:sp>
      <p:sp>
        <p:nvSpPr>
          <p:cNvPr id="4" name="Footer Placeholder 3">
            <a:extLst>
              <a:ext uri="{FF2B5EF4-FFF2-40B4-BE49-F238E27FC236}">
                <a16:creationId xmlns:a16="http://schemas.microsoft.com/office/drawing/2014/main" id="{0D28BD71-8C24-48F3-A5BC-B0738D0ADD4C}"/>
              </a:ext>
            </a:extLst>
          </p:cNvPr>
          <p:cNvSpPr>
            <a:spLocks noGrp="1"/>
          </p:cNvSpPr>
          <p:nvPr>
            <p:ph type="ftr" sz="quarter" idx="4294967295"/>
          </p:nvPr>
        </p:nvSpPr>
        <p:spPr>
          <a:xfrm>
            <a:off x="0" y="6521450"/>
            <a:ext cx="7537450" cy="239713"/>
          </a:xfrm>
        </p:spPr>
        <p:txBody>
          <a:bodyPr/>
          <a:lstStyle/>
          <a:p>
            <a:r>
              <a:rPr lang="en-US" altLang="en-US">
                <a:solidFill>
                  <a:schemeClr val="tx1">
                    <a:lumMod val="50000"/>
                    <a:lumOff val="50000"/>
                  </a:schemeClr>
                </a:solidFill>
                <a:latin typeface="Arial" pitchFamily="34" charset="0"/>
                <a:cs typeface="Arial" pitchFamily="34" charset="0"/>
              </a:rPr>
              <a:t>© 2019 The MITRE Corporation. All rights reserved.</a:t>
            </a:r>
            <a:endParaRPr lang="en-US">
              <a:solidFill>
                <a:schemeClr val="tx1">
                  <a:lumMod val="50000"/>
                  <a:lumOff val="50000"/>
                </a:schemeClr>
              </a:solidFill>
              <a:latin typeface="Arial" pitchFamily="34" charset="0"/>
              <a:cs typeface="Arial" pitchFamily="34" charset="0"/>
            </a:endParaRPr>
          </a:p>
        </p:txBody>
      </p:sp>
    </p:spTree>
    <p:extLst>
      <p:ext uri="{BB962C8B-B14F-4D97-AF65-F5344CB8AC3E}">
        <p14:creationId xmlns:p14="http://schemas.microsoft.com/office/powerpoint/2010/main" val="3329972060"/>
      </p:ext>
    </p:extLst>
  </p:cSld>
  <p:clrMapOvr>
    <a:masterClrMapping/>
  </p:clrMapOvr>
</p:sld>
</file>

<file path=ppt/slides/slide2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FE721D25-79A4-4956-A168-280E2A067839}"/>
              </a:ext>
            </a:extLst>
          </p:cNvPr>
          <p:cNvSpPr>
            <a:spLocks noGrp="1"/>
          </p:cNvSpPr>
          <p:nvPr>
            <p:ph type="title"/>
          </p:nvPr>
        </p:nvSpPr>
        <p:spPr/>
        <p:txBody>
          <a:bodyPr/>
          <a:lstStyle/>
          <a:p>
            <a:r>
              <a:rPr lang="en-US"/>
              <a:t>Input data</a:t>
            </a:r>
          </a:p>
        </p:txBody>
      </p:sp>
      <p:grpSp>
        <p:nvGrpSpPr>
          <p:cNvPr id="53" name="Group 52">
            <a:extLst>
              <a:ext uri="{FF2B5EF4-FFF2-40B4-BE49-F238E27FC236}">
                <a16:creationId xmlns:a16="http://schemas.microsoft.com/office/drawing/2014/main" id="{2CC6CC1D-E7FE-44C9-9A7F-0D4DB85C9740}"/>
              </a:ext>
            </a:extLst>
          </p:cNvPr>
          <p:cNvGrpSpPr/>
          <p:nvPr/>
        </p:nvGrpSpPr>
        <p:grpSpPr>
          <a:xfrm>
            <a:off x="1190301" y="2223875"/>
            <a:ext cx="5560744" cy="1760892"/>
            <a:chOff x="2352674" y="4071060"/>
            <a:chExt cx="5560744" cy="1760892"/>
          </a:xfrm>
        </p:grpSpPr>
        <p:sp>
          <p:nvSpPr>
            <p:cNvPr id="5" name="Rectangle 4">
              <a:extLst>
                <a:ext uri="{FF2B5EF4-FFF2-40B4-BE49-F238E27FC236}">
                  <a16:creationId xmlns:a16="http://schemas.microsoft.com/office/drawing/2014/main" id="{B201574A-856B-4BB5-BC43-CF78934CF0AC}"/>
                </a:ext>
              </a:extLst>
            </p:cNvPr>
            <p:cNvSpPr/>
            <p:nvPr/>
          </p:nvSpPr>
          <p:spPr>
            <a:xfrm>
              <a:off x="2386739" y="4742481"/>
              <a:ext cx="309966" cy="449451"/>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0</a:t>
              </a:r>
            </a:p>
          </p:txBody>
        </p:sp>
        <p:sp>
          <p:nvSpPr>
            <p:cNvPr id="6" name="Rectangle 5">
              <a:extLst>
                <a:ext uri="{FF2B5EF4-FFF2-40B4-BE49-F238E27FC236}">
                  <a16:creationId xmlns:a16="http://schemas.microsoft.com/office/drawing/2014/main" id="{E218F701-C03D-4423-8FF4-5E5E752289A3}"/>
                </a:ext>
              </a:extLst>
            </p:cNvPr>
            <p:cNvSpPr/>
            <p:nvPr/>
          </p:nvSpPr>
          <p:spPr>
            <a:xfrm>
              <a:off x="2694123" y="4742480"/>
              <a:ext cx="309966" cy="449451"/>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0</a:t>
              </a:r>
            </a:p>
          </p:txBody>
        </p:sp>
        <p:sp>
          <p:nvSpPr>
            <p:cNvPr id="7" name="Rectangle 6">
              <a:extLst>
                <a:ext uri="{FF2B5EF4-FFF2-40B4-BE49-F238E27FC236}">
                  <a16:creationId xmlns:a16="http://schemas.microsoft.com/office/drawing/2014/main" id="{4B5518F7-BDAF-4A16-8CEE-6378BEDF11CA}"/>
                </a:ext>
              </a:extLst>
            </p:cNvPr>
            <p:cNvSpPr/>
            <p:nvPr/>
          </p:nvSpPr>
          <p:spPr>
            <a:xfrm>
              <a:off x="3004089" y="4742480"/>
              <a:ext cx="309966" cy="449451"/>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0</a:t>
              </a:r>
            </a:p>
          </p:txBody>
        </p:sp>
        <p:sp>
          <p:nvSpPr>
            <p:cNvPr id="8" name="Rectangle 7">
              <a:extLst>
                <a:ext uri="{FF2B5EF4-FFF2-40B4-BE49-F238E27FC236}">
                  <a16:creationId xmlns:a16="http://schemas.microsoft.com/office/drawing/2014/main" id="{BAEF2A28-BF40-432A-A4EC-A923CDD31CEF}"/>
                </a:ext>
              </a:extLst>
            </p:cNvPr>
            <p:cNvSpPr/>
            <p:nvPr/>
          </p:nvSpPr>
          <p:spPr>
            <a:xfrm>
              <a:off x="3311473" y="4742479"/>
              <a:ext cx="309966" cy="449451"/>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0</a:t>
              </a:r>
            </a:p>
          </p:txBody>
        </p:sp>
        <p:sp>
          <p:nvSpPr>
            <p:cNvPr id="9" name="Rectangle 8">
              <a:extLst>
                <a:ext uri="{FF2B5EF4-FFF2-40B4-BE49-F238E27FC236}">
                  <a16:creationId xmlns:a16="http://schemas.microsoft.com/office/drawing/2014/main" id="{B53247E6-9A54-4082-9839-9216B3FB736D}"/>
                </a:ext>
              </a:extLst>
            </p:cNvPr>
            <p:cNvSpPr/>
            <p:nvPr/>
          </p:nvSpPr>
          <p:spPr>
            <a:xfrm>
              <a:off x="3794502" y="4742479"/>
              <a:ext cx="309966" cy="449451"/>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1</a:t>
              </a:r>
            </a:p>
          </p:txBody>
        </p:sp>
        <p:sp>
          <p:nvSpPr>
            <p:cNvPr id="10" name="Rectangle 9">
              <a:extLst>
                <a:ext uri="{FF2B5EF4-FFF2-40B4-BE49-F238E27FC236}">
                  <a16:creationId xmlns:a16="http://schemas.microsoft.com/office/drawing/2014/main" id="{0FD42916-86C2-40B4-B26D-7BEB42D1272A}"/>
                </a:ext>
              </a:extLst>
            </p:cNvPr>
            <p:cNvSpPr/>
            <p:nvPr/>
          </p:nvSpPr>
          <p:spPr>
            <a:xfrm>
              <a:off x="4101886" y="4742478"/>
              <a:ext cx="309966" cy="449451"/>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1</a:t>
              </a:r>
            </a:p>
          </p:txBody>
        </p:sp>
        <p:sp>
          <p:nvSpPr>
            <p:cNvPr id="11" name="Rectangle 10">
              <a:extLst>
                <a:ext uri="{FF2B5EF4-FFF2-40B4-BE49-F238E27FC236}">
                  <a16:creationId xmlns:a16="http://schemas.microsoft.com/office/drawing/2014/main" id="{49A00FDA-4195-41BE-9186-BD66792CD3A7}"/>
                </a:ext>
              </a:extLst>
            </p:cNvPr>
            <p:cNvSpPr/>
            <p:nvPr/>
          </p:nvSpPr>
          <p:spPr>
            <a:xfrm>
              <a:off x="4411852" y="4742478"/>
              <a:ext cx="309966" cy="449451"/>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1</a:t>
              </a:r>
            </a:p>
          </p:txBody>
        </p:sp>
        <p:sp>
          <p:nvSpPr>
            <p:cNvPr id="12" name="Rectangle 11">
              <a:extLst>
                <a:ext uri="{FF2B5EF4-FFF2-40B4-BE49-F238E27FC236}">
                  <a16:creationId xmlns:a16="http://schemas.microsoft.com/office/drawing/2014/main" id="{20C3B10C-6DAB-4E83-80C8-C546A0BBF0C0}"/>
                </a:ext>
              </a:extLst>
            </p:cNvPr>
            <p:cNvSpPr/>
            <p:nvPr/>
          </p:nvSpPr>
          <p:spPr>
            <a:xfrm>
              <a:off x="4719236" y="4742477"/>
              <a:ext cx="309966" cy="449451"/>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0</a:t>
              </a:r>
            </a:p>
          </p:txBody>
        </p:sp>
        <p:sp>
          <p:nvSpPr>
            <p:cNvPr id="13" name="Rectangle 12">
              <a:extLst>
                <a:ext uri="{FF2B5EF4-FFF2-40B4-BE49-F238E27FC236}">
                  <a16:creationId xmlns:a16="http://schemas.microsoft.com/office/drawing/2014/main" id="{A563A475-5CF3-4294-BB68-4FE31B574FDA}"/>
                </a:ext>
              </a:extLst>
            </p:cNvPr>
            <p:cNvSpPr/>
            <p:nvPr/>
          </p:nvSpPr>
          <p:spPr>
            <a:xfrm>
              <a:off x="5191936" y="4742481"/>
              <a:ext cx="309966" cy="449451"/>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0</a:t>
              </a:r>
            </a:p>
          </p:txBody>
        </p:sp>
        <p:sp>
          <p:nvSpPr>
            <p:cNvPr id="14" name="Rectangle 13">
              <a:extLst>
                <a:ext uri="{FF2B5EF4-FFF2-40B4-BE49-F238E27FC236}">
                  <a16:creationId xmlns:a16="http://schemas.microsoft.com/office/drawing/2014/main" id="{36A48BF6-CB6E-49B9-8CA7-068036F5A502}"/>
                </a:ext>
              </a:extLst>
            </p:cNvPr>
            <p:cNvSpPr/>
            <p:nvPr/>
          </p:nvSpPr>
          <p:spPr>
            <a:xfrm>
              <a:off x="5499320" y="4742480"/>
              <a:ext cx="309966" cy="449451"/>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0</a:t>
              </a:r>
            </a:p>
          </p:txBody>
        </p:sp>
        <p:sp>
          <p:nvSpPr>
            <p:cNvPr id="15" name="Rectangle 14">
              <a:extLst>
                <a:ext uri="{FF2B5EF4-FFF2-40B4-BE49-F238E27FC236}">
                  <a16:creationId xmlns:a16="http://schemas.microsoft.com/office/drawing/2014/main" id="{65500048-5920-40B0-B47D-FBBAE79CDCE0}"/>
                </a:ext>
              </a:extLst>
            </p:cNvPr>
            <p:cNvSpPr/>
            <p:nvPr/>
          </p:nvSpPr>
          <p:spPr>
            <a:xfrm>
              <a:off x="5809286" y="4742480"/>
              <a:ext cx="309966" cy="449451"/>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0</a:t>
              </a:r>
            </a:p>
          </p:txBody>
        </p:sp>
        <p:sp>
          <p:nvSpPr>
            <p:cNvPr id="16" name="Rectangle 15">
              <a:extLst>
                <a:ext uri="{FF2B5EF4-FFF2-40B4-BE49-F238E27FC236}">
                  <a16:creationId xmlns:a16="http://schemas.microsoft.com/office/drawing/2014/main" id="{A342F5AF-53C9-40CB-9F2A-6C9AB2BA2A96}"/>
                </a:ext>
              </a:extLst>
            </p:cNvPr>
            <p:cNvSpPr/>
            <p:nvPr/>
          </p:nvSpPr>
          <p:spPr>
            <a:xfrm>
              <a:off x="6116670" y="4742479"/>
              <a:ext cx="309966" cy="449451"/>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0</a:t>
              </a:r>
            </a:p>
          </p:txBody>
        </p:sp>
        <p:sp>
          <p:nvSpPr>
            <p:cNvPr id="17" name="Rectangle 16">
              <a:extLst>
                <a:ext uri="{FF2B5EF4-FFF2-40B4-BE49-F238E27FC236}">
                  <a16:creationId xmlns:a16="http://schemas.microsoft.com/office/drawing/2014/main" id="{286CA865-3C5E-4B8C-AB2C-FE6EDDFB07F0}"/>
                </a:ext>
              </a:extLst>
            </p:cNvPr>
            <p:cNvSpPr/>
            <p:nvPr/>
          </p:nvSpPr>
          <p:spPr>
            <a:xfrm>
              <a:off x="6599699" y="4742479"/>
              <a:ext cx="309966" cy="449451"/>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1</a:t>
              </a:r>
            </a:p>
          </p:txBody>
        </p:sp>
        <p:sp>
          <p:nvSpPr>
            <p:cNvPr id="18" name="Rectangle 17">
              <a:extLst>
                <a:ext uri="{FF2B5EF4-FFF2-40B4-BE49-F238E27FC236}">
                  <a16:creationId xmlns:a16="http://schemas.microsoft.com/office/drawing/2014/main" id="{F2850F47-740B-41CE-BB6C-2A0901AEF1C8}"/>
                </a:ext>
              </a:extLst>
            </p:cNvPr>
            <p:cNvSpPr/>
            <p:nvPr/>
          </p:nvSpPr>
          <p:spPr>
            <a:xfrm>
              <a:off x="6907083" y="4742478"/>
              <a:ext cx="309966" cy="449451"/>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0</a:t>
              </a:r>
            </a:p>
          </p:txBody>
        </p:sp>
        <p:sp>
          <p:nvSpPr>
            <p:cNvPr id="19" name="Rectangle 18">
              <a:extLst>
                <a:ext uri="{FF2B5EF4-FFF2-40B4-BE49-F238E27FC236}">
                  <a16:creationId xmlns:a16="http://schemas.microsoft.com/office/drawing/2014/main" id="{157B1C8E-0888-410B-827A-EEE71A7681B8}"/>
                </a:ext>
              </a:extLst>
            </p:cNvPr>
            <p:cNvSpPr/>
            <p:nvPr/>
          </p:nvSpPr>
          <p:spPr>
            <a:xfrm>
              <a:off x="7217049" y="4742478"/>
              <a:ext cx="309966" cy="449451"/>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0</a:t>
              </a:r>
            </a:p>
          </p:txBody>
        </p:sp>
        <p:sp>
          <p:nvSpPr>
            <p:cNvPr id="20" name="Rectangle 19">
              <a:extLst>
                <a:ext uri="{FF2B5EF4-FFF2-40B4-BE49-F238E27FC236}">
                  <a16:creationId xmlns:a16="http://schemas.microsoft.com/office/drawing/2014/main" id="{6BDECC88-3183-48B0-BA00-2BB9EA36D496}"/>
                </a:ext>
              </a:extLst>
            </p:cNvPr>
            <p:cNvSpPr/>
            <p:nvPr/>
          </p:nvSpPr>
          <p:spPr>
            <a:xfrm>
              <a:off x="7524433" y="4742477"/>
              <a:ext cx="309966" cy="449451"/>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1</a:t>
              </a:r>
            </a:p>
          </p:txBody>
        </p:sp>
        <p:sp>
          <p:nvSpPr>
            <p:cNvPr id="21" name="TextBox 20">
              <a:extLst>
                <a:ext uri="{FF2B5EF4-FFF2-40B4-BE49-F238E27FC236}">
                  <a16:creationId xmlns:a16="http://schemas.microsoft.com/office/drawing/2014/main" id="{D50055AF-9C8C-4D4E-B55E-018E1FE8971F}"/>
                </a:ext>
              </a:extLst>
            </p:cNvPr>
            <p:cNvSpPr txBox="1"/>
            <p:nvPr/>
          </p:nvSpPr>
          <p:spPr>
            <a:xfrm>
              <a:off x="4697374" y="4511986"/>
              <a:ext cx="389850" cy="246221"/>
            </a:xfrm>
            <a:prstGeom prst="rect">
              <a:avLst/>
            </a:prstGeom>
            <a:noFill/>
          </p:spPr>
          <p:txBody>
            <a:bodyPr wrap="none" rtlCol="0">
              <a:spAutoFit/>
            </a:bodyPr>
            <a:lstStyle/>
            <a:p>
              <a:r>
                <a:rPr lang="en-US" sz="1000"/>
                <a:t>bit1</a:t>
              </a:r>
            </a:p>
          </p:txBody>
        </p:sp>
        <p:sp>
          <p:nvSpPr>
            <p:cNvPr id="22" name="TextBox 21">
              <a:extLst>
                <a:ext uri="{FF2B5EF4-FFF2-40B4-BE49-F238E27FC236}">
                  <a16:creationId xmlns:a16="http://schemas.microsoft.com/office/drawing/2014/main" id="{3509F48E-647A-4297-9F12-549A4B4D3A77}"/>
                </a:ext>
              </a:extLst>
            </p:cNvPr>
            <p:cNvSpPr txBox="1"/>
            <p:nvPr/>
          </p:nvSpPr>
          <p:spPr>
            <a:xfrm>
              <a:off x="4379661" y="4514672"/>
              <a:ext cx="389850" cy="246221"/>
            </a:xfrm>
            <a:prstGeom prst="rect">
              <a:avLst/>
            </a:prstGeom>
            <a:noFill/>
          </p:spPr>
          <p:txBody>
            <a:bodyPr wrap="none" rtlCol="0">
              <a:spAutoFit/>
            </a:bodyPr>
            <a:lstStyle/>
            <a:p>
              <a:r>
                <a:rPr lang="en-US" sz="1000"/>
                <a:t>bit2</a:t>
              </a:r>
            </a:p>
          </p:txBody>
        </p:sp>
        <p:sp>
          <p:nvSpPr>
            <p:cNvPr id="23" name="TextBox 22">
              <a:extLst>
                <a:ext uri="{FF2B5EF4-FFF2-40B4-BE49-F238E27FC236}">
                  <a16:creationId xmlns:a16="http://schemas.microsoft.com/office/drawing/2014/main" id="{F505D9B0-E60A-4563-8ADB-DC1286FB511A}"/>
                </a:ext>
              </a:extLst>
            </p:cNvPr>
            <p:cNvSpPr txBox="1"/>
            <p:nvPr/>
          </p:nvSpPr>
          <p:spPr>
            <a:xfrm>
              <a:off x="4061944" y="4511986"/>
              <a:ext cx="389850" cy="246221"/>
            </a:xfrm>
            <a:prstGeom prst="rect">
              <a:avLst/>
            </a:prstGeom>
            <a:noFill/>
          </p:spPr>
          <p:txBody>
            <a:bodyPr wrap="none" rtlCol="0">
              <a:spAutoFit/>
            </a:bodyPr>
            <a:lstStyle/>
            <a:p>
              <a:r>
                <a:rPr lang="en-US" sz="1000"/>
                <a:t>bit3</a:t>
              </a:r>
            </a:p>
          </p:txBody>
        </p:sp>
        <p:sp>
          <p:nvSpPr>
            <p:cNvPr id="26" name="TextBox 25">
              <a:extLst>
                <a:ext uri="{FF2B5EF4-FFF2-40B4-BE49-F238E27FC236}">
                  <a16:creationId xmlns:a16="http://schemas.microsoft.com/office/drawing/2014/main" id="{670D9077-3809-4765-BE90-9B7990AD5BB7}"/>
                </a:ext>
              </a:extLst>
            </p:cNvPr>
            <p:cNvSpPr txBox="1"/>
            <p:nvPr/>
          </p:nvSpPr>
          <p:spPr>
            <a:xfrm>
              <a:off x="3754560" y="4507639"/>
              <a:ext cx="389850" cy="246221"/>
            </a:xfrm>
            <a:prstGeom prst="rect">
              <a:avLst/>
            </a:prstGeom>
            <a:noFill/>
          </p:spPr>
          <p:txBody>
            <a:bodyPr wrap="none" rtlCol="0">
              <a:spAutoFit/>
            </a:bodyPr>
            <a:lstStyle/>
            <a:p>
              <a:r>
                <a:rPr lang="en-US" sz="1000"/>
                <a:t>bit4</a:t>
              </a:r>
            </a:p>
          </p:txBody>
        </p:sp>
        <p:sp>
          <p:nvSpPr>
            <p:cNvPr id="27" name="TextBox 26">
              <a:extLst>
                <a:ext uri="{FF2B5EF4-FFF2-40B4-BE49-F238E27FC236}">
                  <a16:creationId xmlns:a16="http://schemas.microsoft.com/office/drawing/2014/main" id="{D8836FC9-2FEA-427F-96F0-6FDCAE6E9C63}"/>
                </a:ext>
              </a:extLst>
            </p:cNvPr>
            <p:cNvSpPr txBox="1"/>
            <p:nvPr/>
          </p:nvSpPr>
          <p:spPr>
            <a:xfrm>
              <a:off x="3295488" y="4514672"/>
              <a:ext cx="389850" cy="246221"/>
            </a:xfrm>
            <a:prstGeom prst="rect">
              <a:avLst/>
            </a:prstGeom>
            <a:noFill/>
          </p:spPr>
          <p:txBody>
            <a:bodyPr wrap="none" rtlCol="0">
              <a:spAutoFit/>
            </a:bodyPr>
            <a:lstStyle/>
            <a:p>
              <a:r>
                <a:rPr lang="en-US" sz="1000"/>
                <a:t>bit5</a:t>
              </a:r>
            </a:p>
          </p:txBody>
        </p:sp>
        <p:sp>
          <p:nvSpPr>
            <p:cNvPr id="28" name="TextBox 27">
              <a:extLst>
                <a:ext uri="{FF2B5EF4-FFF2-40B4-BE49-F238E27FC236}">
                  <a16:creationId xmlns:a16="http://schemas.microsoft.com/office/drawing/2014/main" id="{9A5B949A-3DF4-4417-887E-EC97B46482A3}"/>
                </a:ext>
              </a:extLst>
            </p:cNvPr>
            <p:cNvSpPr txBox="1"/>
            <p:nvPr/>
          </p:nvSpPr>
          <p:spPr>
            <a:xfrm>
              <a:off x="2977775" y="4517358"/>
              <a:ext cx="389850" cy="246221"/>
            </a:xfrm>
            <a:prstGeom prst="rect">
              <a:avLst/>
            </a:prstGeom>
            <a:noFill/>
          </p:spPr>
          <p:txBody>
            <a:bodyPr wrap="none" rtlCol="0">
              <a:spAutoFit/>
            </a:bodyPr>
            <a:lstStyle/>
            <a:p>
              <a:r>
                <a:rPr lang="en-US" sz="1000"/>
                <a:t>bit6</a:t>
              </a:r>
            </a:p>
          </p:txBody>
        </p:sp>
        <p:sp>
          <p:nvSpPr>
            <p:cNvPr id="29" name="TextBox 28">
              <a:extLst>
                <a:ext uri="{FF2B5EF4-FFF2-40B4-BE49-F238E27FC236}">
                  <a16:creationId xmlns:a16="http://schemas.microsoft.com/office/drawing/2014/main" id="{AA498A65-28A5-405A-90F7-ACC4201F303E}"/>
                </a:ext>
              </a:extLst>
            </p:cNvPr>
            <p:cNvSpPr txBox="1"/>
            <p:nvPr/>
          </p:nvSpPr>
          <p:spPr>
            <a:xfrm>
              <a:off x="2660058" y="4514672"/>
              <a:ext cx="389850" cy="246221"/>
            </a:xfrm>
            <a:prstGeom prst="rect">
              <a:avLst/>
            </a:prstGeom>
            <a:noFill/>
          </p:spPr>
          <p:txBody>
            <a:bodyPr wrap="none" rtlCol="0">
              <a:spAutoFit/>
            </a:bodyPr>
            <a:lstStyle/>
            <a:p>
              <a:r>
                <a:rPr lang="en-US" sz="1000"/>
                <a:t>bit7</a:t>
              </a:r>
            </a:p>
          </p:txBody>
        </p:sp>
        <p:sp>
          <p:nvSpPr>
            <p:cNvPr id="30" name="TextBox 29">
              <a:extLst>
                <a:ext uri="{FF2B5EF4-FFF2-40B4-BE49-F238E27FC236}">
                  <a16:creationId xmlns:a16="http://schemas.microsoft.com/office/drawing/2014/main" id="{95A81B5E-992F-4147-A137-D3DAEF172EC2}"/>
                </a:ext>
              </a:extLst>
            </p:cNvPr>
            <p:cNvSpPr txBox="1"/>
            <p:nvPr/>
          </p:nvSpPr>
          <p:spPr>
            <a:xfrm>
              <a:off x="2352674" y="4510325"/>
              <a:ext cx="389850" cy="246221"/>
            </a:xfrm>
            <a:prstGeom prst="rect">
              <a:avLst/>
            </a:prstGeom>
            <a:noFill/>
          </p:spPr>
          <p:txBody>
            <a:bodyPr wrap="none" rtlCol="0">
              <a:spAutoFit/>
            </a:bodyPr>
            <a:lstStyle/>
            <a:p>
              <a:r>
                <a:rPr lang="en-US" sz="1000"/>
                <a:t>bit8</a:t>
              </a:r>
            </a:p>
          </p:txBody>
        </p:sp>
        <p:sp>
          <p:nvSpPr>
            <p:cNvPr id="31" name="TextBox 30">
              <a:extLst>
                <a:ext uri="{FF2B5EF4-FFF2-40B4-BE49-F238E27FC236}">
                  <a16:creationId xmlns:a16="http://schemas.microsoft.com/office/drawing/2014/main" id="{EBFA9CD8-AA24-43D2-91C2-F0D518F3EFD6}"/>
                </a:ext>
              </a:extLst>
            </p:cNvPr>
            <p:cNvSpPr txBox="1"/>
            <p:nvPr/>
          </p:nvSpPr>
          <p:spPr>
            <a:xfrm>
              <a:off x="7496073" y="4514673"/>
              <a:ext cx="389850" cy="246221"/>
            </a:xfrm>
            <a:prstGeom prst="rect">
              <a:avLst/>
            </a:prstGeom>
            <a:noFill/>
          </p:spPr>
          <p:txBody>
            <a:bodyPr wrap="none" rtlCol="0">
              <a:spAutoFit/>
            </a:bodyPr>
            <a:lstStyle/>
            <a:p>
              <a:r>
                <a:rPr lang="en-US" sz="1000"/>
                <a:t>bit1</a:t>
              </a:r>
            </a:p>
          </p:txBody>
        </p:sp>
        <p:sp>
          <p:nvSpPr>
            <p:cNvPr id="32" name="TextBox 31">
              <a:extLst>
                <a:ext uri="{FF2B5EF4-FFF2-40B4-BE49-F238E27FC236}">
                  <a16:creationId xmlns:a16="http://schemas.microsoft.com/office/drawing/2014/main" id="{06AB1417-5213-4C1A-83F3-3499273E7646}"/>
                </a:ext>
              </a:extLst>
            </p:cNvPr>
            <p:cNvSpPr txBox="1"/>
            <p:nvPr/>
          </p:nvSpPr>
          <p:spPr>
            <a:xfrm>
              <a:off x="7178360" y="4517359"/>
              <a:ext cx="389850" cy="246221"/>
            </a:xfrm>
            <a:prstGeom prst="rect">
              <a:avLst/>
            </a:prstGeom>
            <a:noFill/>
          </p:spPr>
          <p:txBody>
            <a:bodyPr wrap="none" rtlCol="0">
              <a:spAutoFit/>
            </a:bodyPr>
            <a:lstStyle/>
            <a:p>
              <a:r>
                <a:rPr lang="en-US" sz="1000"/>
                <a:t>bit2</a:t>
              </a:r>
            </a:p>
          </p:txBody>
        </p:sp>
        <p:sp>
          <p:nvSpPr>
            <p:cNvPr id="33" name="TextBox 32">
              <a:extLst>
                <a:ext uri="{FF2B5EF4-FFF2-40B4-BE49-F238E27FC236}">
                  <a16:creationId xmlns:a16="http://schemas.microsoft.com/office/drawing/2014/main" id="{80C26B40-538D-4B25-8A09-0B9D0DC1FF0C}"/>
                </a:ext>
              </a:extLst>
            </p:cNvPr>
            <p:cNvSpPr txBox="1"/>
            <p:nvPr/>
          </p:nvSpPr>
          <p:spPr>
            <a:xfrm>
              <a:off x="6860643" y="4514673"/>
              <a:ext cx="389850" cy="246221"/>
            </a:xfrm>
            <a:prstGeom prst="rect">
              <a:avLst/>
            </a:prstGeom>
            <a:noFill/>
          </p:spPr>
          <p:txBody>
            <a:bodyPr wrap="none" rtlCol="0">
              <a:spAutoFit/>
            </a:bodyPr>
            <a:lstStyle/>
            <a:p>
              <a:r>
                <a:rPr lang="en-US" sz="1000"/>
                <a:t>bit3</a:t>
              </a:r>
            </a:p>
          </p:txBody>
        </p:sp>
        <p:sp>
          <p:nvSpPr>
            <p:cNvPr id="34" name="TextBox 33">
              <a:extLst>
                <a:ext uri="{FF2B5EF4-FFF2-40B4-BE49-F238E27FC236}">
                  <a16:creationId xmlns:a16="http://schemas.microsoft.com/office/drawing/2014/main" id="{84869A67-8CCA-4F8A-BC48-5DBA389C8E18}"/>
                </a:ext>
              </a:extLst>
            </p:cNvPr>
            <p:cNvSpPr txBox="1"/>
            <p:nvPr/>
          </p:nvSpPr>
          <p:spPr>
            <a:xfrm>
              <a:off x="6553259" y="4510326"/>
              <a:ext cx="389850" cy="246221"/>
            </a:xfrm>
            <a:prstGeom prst="rect">
              <a:avLst/>
            </a:prstGeom>
            <a:noFill/>
          </p:spPr>
          <p:txBody>
            <a:bodyPr wrap="none" rtlCol="0">
              <a:spAutoFit/>
            </a:bodyPr>
            <a:lstStyle/>
            <a:p>
              <a:r>
                <a:rPr lang="en-US" sz="1000"/>
                <a:t>bit4</a:t>
              </a:r>
            </a:p>
          </p:txBody>
        </p:sp>
        <p:sp>
          <p:nvSpPr>
            <p:cNvPr id="35" name="TextBox 34">
              <a:extLst>
                <a:ext uri="{FF2B5EF4-FFF2-40B4-BE49-F238E27FC236}">
                  <a16:creationId xmlns:a16="http://schemas.microsoft.com/office/drawing/2014/main" id="{4F3B2152-AD8C-4336-8368-778ADF3D0C7B}"/>
                </a:ext>
              </a:extLst>
            </p:cNvPr>
            <p:cNvSpPr txBox="1"/>
            <p:nvPr/>
          </p:nvSpPr>
          <p:spPr>
            <a:xfrm>
              <a:off x="6094187" y="4517359"/>
              <a:ext cx="389850" cy="246221"/>
            </a:xfrm>
            <a:prstGeom prst="rect">
              <a:avLst/>
            </a:prstGeom>
            <a:noFill/>
          </p:spPr>
          <p:txBody>
            <a:bodyPr wrap="none" rtlCol="0">
              <a:spAutoFit/>
            </a:bodyPr>
            <a:lstStyle/>
            <a:p>
              <a:r>
                <a:rPr lang="en-US" sz="1000"/>
                <a:t>bit5</a:t>
              </a:r>
            </a:p>
          </p:txBody>
        </p:sp>
        <p:sp>
          <p:nvSpPr>
            <p:cNvPr id="36" name="TextBox 35">
              <a:extLst>
                <a:ext uri="{FF2B5EF4-FFF2-40B4-BE49-F238E27FC236}">
                  <a16:creationId xmlns:a16="http://schemas.microsoft.com/office/drawing/2014/main" id="{5FC74983-F3AC-4FAE-B87D-F35209E90FD9}"/>
                </a:ext>
              </a:extLst>
            </p:cNvPr>
            <p:cNvSpPr txBox="1"/>
            <p:nvPr/>
          </p:nvSpPr>
          <p:spPr>
            <a:xfrm>
              <a:off x="5776474" y="4520045"/>
              <a:ext cx="389850" cy="246221"/>
            </a:xfrm>
            <a:prstGeom prst="rect">
              <a:avLst/>
            </a:prstGeom>
            <a:noFill/>
          </p:spPr>
          <p:txBody>
            <a:bodyPr wrap="none" rtlCol="0">
              <a:spAutoFit/>
            </a:bodyPr>
            <a:lstStyle/>
            <a:p>
              <a:r>
                <a:rPr lang="en-US" sz="1000"/>
                <a:t>bit6</a:t>
              </a:r>
            </a:p>
          </p:txBody>
        </p:sp>
        <p:sp>
          <p:nvSpPr>
            <p:cNvPr id="37" name="TextBox 36">
              <a:extLst>
                <a:ext uri="{FF2B5EF4-FFF2-40B4-BE49-F238E27FC236}">
                  <a16:creationId xmlns:a16="http://schemas.microsoft.com/office/drawing/2014/main" id="{DE01AFE2-F9FD-4BC6-877D-D23AEEF5E0DA}"/>
                </a:ext>
              </a:extLst>
            </p:cNvPr>
            <p:cNvSpPr txBox="1"/>
            <p:nvPr/>
          </p:nvSpPr>
          <p:spPr>
            <a:xfrm>
              <a:off x="5458757" y="4517359"/>
              <a:ext cx="389850" cy="246221"/>
            </a:xfrm>
            <a:prstGeom prst="rect">
              <a:avLst/>
            </a:prstGeom>
            <a:noFill/>
          </p:spPr>
          <p:txBody>
            <a:bodyPr wrap="none" rtlCol="0">
              <a:spAutoFit/>
            </a:bodyPr>
            <a:lstStyle/>
            <a:p>
              <a:r>
                <a:rPr lang="en-US" sz="1000"/>
                <a:t>bit7</a:t>
              </a:r>
            </a:p>
          </p:txBody>
        </p:sp>
        <p:sp>
          <p:nvSpPr>
            <p:cNvPr id="38" name="TextBox 37">
              <a:extLst>
                <a:ext uri="{FF2B5EF4-FFF2-40B4-BE49-F238E27FC236}">
                  <a16:creationId xmlns:a16="http://schemas.microsoft.com/office/drawing/2014/main" id="{A60B0879-0D48-4B08-8286-9E7170FC6F60}"/>
                </a:ext>
              </a:extLst>
            </p:cNvPr>
            <p:cNvSpPr txBox="1"/>
            <p:nvPr/>
          </p:nvSpPr>
          <p:spPr>
            <a:xfrm>
              <a:off x="5151373" y="4513012"/>
              <a:ext cx="389850" cy="246221"/>
            </a:xfrm>
            <a:prstGeom prst="rect">
              <a:avLst/>
            </a:prstGeom>
            <a:noFill/>
          </p:spPr>
          <p:txBody>
            <a:bodyPr wrap="none" rtlCol="0">
              <a:spAutoFit/>
            </a:bodyPr>
            <a:lstStyle/>
            <a:p>
              <a:r>
                <a:rPr lang="en-US" sz="1000"/>
                <a:t>bit8</a:t>
              </a:r>
            </a:p>
          </p:txBody>
        </p:sp>
        <p:sp>
          <p:nvSpPr>
            <p:cNvPr id="39" name="TextBox 38">
              <a:extLst>
                <a:ext uri="{FF2B5EF4-FFF2-40B4-BE49-F238E27FC236}">
                  <a16:creationId xmlns:a16="http://schemas.microsoft.com/office/drawing/2014/main" id="{448C02BC-A433-4858-BA19-97DA2E37F300}"/>
                </a:ext>
              </a:extLst>
            </p:cNvPr>
            <p:cNvSpPr txBox="1"/>
            <p:nvPr/>
          </p:nvSpPr>
          <p:spPr>
            <a:xfrm>
              <a:off x="3133525" y="4071060"/>
              <a:ext cx="1223027" cy="369332"/>
            </a:xfrm>
            <a:prstGeom prst="rect">
              <a:avLst/>
            </a:prstGeom>
            <a:noFill/>
          </p:spPr>
          <p:txBody>
            <a:bodyPr wrap="none" rtlCol="0">
              <a:spAutoFit/>
            </a:bodyPr>
            <a:lstStyle/>
            <a:p>
              <a:r>
                <a:rPr lang="en-US"/>
                <a:t>Byte 1 = 0E</a:t>
              </a:r>
            </a:p>
          </p:txBody>
        </p:sp>
        <p:sp>
          <p:nvSpPr>
            <p:cNvPr id="40" name="TextBox 39">
              <a:extLst>
                <a:ext uri="{FF2B5EF4-FFF2-40B4-BE49-F238E27FC236}">
                  <a16:creationId xmlns:a16="http://schemas.microsoft.com/office/drawing/2014/main" id="{13DB7C44-49E8-4BB1-92B7-9C01F62E0161}"/>
                </a:ext>
              </a:extLst>
            </p:cNvPr>
            <p:cNvSpPr txBox="1"/>
            <p:nvPr/>
          </p:nvSpPr>
          <p:spPr>
            <a:xfrm>
              <a:off x="5939207" y="4075110"/>
              <a:ext cx="1227837" cy="369332"/>
            </a:xfrm>
            <a:prstGeom prst="rect">
              <a:avLst/>
            </a:prstGeom>
            <a:noFill/>
          </p:spPr>
          <p:txBody>
            <a:bodyPr wrap="none" rtlCol="0">
              <a:spAutoFit/>
            </a:bodyPr>
            <a:lstStyle/>
            <a:p>
              <a:r>
                <a:rPr lang="en-US"/>
                <a:t>Byte 2 = 09</a:t>
              </a:r>
            </a:p>
          </p:txBody>
        </p:sp>
        <p:sp>
          <p:nvSpPr>
            <p:cNvPr id="41" name="Left Brace 40">
              <a:extLst>
                <a:ext uri="{FF2B5EF4-FFF2-40B4-BE49-F238E27FC236}">
                  <a16:creationId xmlns:a16="http://schemas.microsoft.com/office/drawing/2014/main" id="{CF3BE7FF-C755-4619-B1BC-A95E500F58DA}"/>
                </a:ext>
              </a:extLst>
            </p:cNvPr>
            <p:cNvSpPr/>
            <p:nvPr/>
          </p:nvSpPr>
          <p:spPr>
            <a:xfrm rot="16200000">
              <a:off x="4570132" y="5119521"/>
              <a:ext cx="317717" cy="600422"/>
            </a:xfrm>
            <a:prstGeom prst="leftBrace">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2" name="TextBox 41">
              <a:extLst>
                <a:ext uri="{FF2B5EF4-FFF2-40B4-BE49-F238E27FC236}">
                  <a16:creationId xmlns:a16="http://schemas.microsoft.com/office/drawing/2014/main" id="{D2BAD837-D2F0-4EF3-BF98-1BAB555BDE1B}"/>
                </a:ext>
              </a:extLst>
            </p:cNvPr>
            <p:cNvSpPr txBox="1"/>
            <p:nvPr/>
          </p:nvSpPr>
          <p:spPr>
            <a:xfrm>
              <a:off x="4489982" y="5578627"/>
              <a:ext cx="478016" cy="246221"/>
            </a:xfrm>
            <a:prstGeom prst="rect">
              <a:avLst/>
            </a:prstGeom>
            <a:noFill/>
          </p:spPr>
          <p:txBody>
            <a:bodyPr wrap="none" rtlCol="0">
              <a:spAutoFit/>
            </a:bodyPr>
            <a:lstStyle/>
            <a:p>
              <a:r>
                <a:rPr lang="en-US" sz="1000"/>
                <a:t>2-bits</a:t>
              </a:r>
            </a:p>
          </p:txBody>
        </p:sp>
        <p:sp>
          <p:nvSpPr>
            <p:cNvPr id="43" name="Left Brace 42">
              <a:extLst>
                <a:ext uri="{FF2B5EF4-FFF2-40B4-BE49-F238E27FC236}">
                  <a16:creationId xmlns:a16="http://schemas.microsoft.com/office/drawing/2014/main" id="{3A3FDF1E-6702-4535-BBE3-1B1785FA0C49}"/>
                </a:ext>
              </a:extLst>
            </p:cNvPr>
            <p:cNvSpPr/>
            <p:nvPr/>
          </p:nvSpPr>
          <p:spPr>
            <a:xfrm rot="16200000">
              <a:off x="3693006" y="4879342"/>
              <a:ext cx="317717" cy="1080779"/>
            </a:xfrm>
            <a:prstGeom prst="leftBrace">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4" name="TextBox 43">
              <a:extLst>
                <a:ext uri="{FF2B5EF4-FFF2-40B4-BE49-F238E27FC236}">
                  <a16:creationId xmlns:a16="http://schemas.microsoft.com/office/drawing/2014/main" id="{196E22AD-404D-4E2D-B7F2-8549791AA5BD}"/>
                </a:ext>
              </a:extLst>
            </p:cNvPr>
            <p:cNvSpPr txBox="1"/>
            <p:nvPr/>
          </p:nvSpPr>
          <p:spPr>
            <a:xfrm>
              <a:off x="3611766" y="5574340"/>
              <a:ext cx="478016" cy="246221"/>
            </a:xfrm>
            <a:prstGeom prst="rect">
              <a:avLst/>
            </a:prstGeom>
            <a:noFill/>
          </p:spPr>
          <p:txBody>
            <a:bodyPr wrap="none" rtlCol="0">
              <a:spAutoFit/>
            </a:bodyPr>
            <a:lstStyle/>
            <a:p>
              <a:r>
                <a:rPr lang="en-US" sz="1000"/>
                <a:t>3-bits</a:t>
              </a:r>
            </a:p>
          </p:txBody>
        </p:sp>
        <p:sp>
          <p:nvSpPr>
            <p:cNvPr id="45" name="Left Brace 44">
              <a:extLst>
                <a:ext uri="{FF2B5EF4-FFF2-40B4-BE49-F238E27FC236}">
                  <a16:creationId xmlns:a16="http://schemas.microsoft.com/office/drawing/2014/main" id="{6BD48B39-7260-499D-BBD5-AEB5C8B679CE}"/>
                </a:ext>
              </a:extLst>
            </p:cNvPr>
            <p:cNvSpPr/>
            <p:nvPr/>
          </p:nvSpPr>
          <p:spPr>
            <a:xfrm rot="16200000">
              <a:off x="2680434" y="4981245"/>
              <a:ext cx="317717" cy="876967"/>
            </a:xfrm>
            <a:prstGeom prst="leftBrace">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6" name="TextBox 45">
              <a:extLst>
                <a:ext uri="{FF2B5EF4-FFF2-40B4-BE49-F238E27FC236}">
                  <a16:creationId xmlns:a16="http://schemas.microsoft.com/office/drawing/2014/main" id="{6B1BE328-02FF-46BA-BBAF-CE88A739D52F}"/>
                </a:ext>
              </a:extLst>
            </p:cNvPr>
            <p:cNvSpPr txBox="1"/>
            <p:nvPr/>
          </p:nvSpPr>
          <p:spPr>
            <a:xfrm>
              <a:off x="2542102" y="5563843"/>
              <a:ext cx="604653" cy="246221"/>
            </a:xfrm>
            <a:prstGeom prst="rect">
              <a:avLst/>
            </a:prstGeom>
            <a:noFill/>
          </p:spPr>
          <p:txBody>
            <a:bodyPr wrap="none" rtlCol="0">
              <a:spAutoFit/>
            </a:bodyPr>
            <a:lstStyle/>
            <a:p>
              <a:r>
                <a:rPr lang="en-US" sz="1000"/>
                <a:t>padding</a:t>
              </a:r>
            </a:p>
          </p:txBody>
        </p:sp>
        <p:sp>
          <p:nvSpPr>
            <p:cNvPr id="47" name="Left Brace 46">
              <a:extLst>
                <a:ext uri="{FF2B5EF4-FFF2-40B4-BE49-F238E27FC236}">
                  <a16:creationId xmlns:a16="http://schemas.microsoft.com/office/drawing/2014/main" id="{C730FA56-4F7F-4947-B2BB-0EA3DB97FA4B}"/>
                </a:ext>
              </a:extLst>
            </p:cNvPr>
            <p:cNvSpPr/>
            <p:nvPr/>
          </p:nvSpPr>
          <p:spPr>
            <a:xfrm rot="16200000">
              <a:off x="7531484" y="5260927"/>
              <a:ext cx="295865" cy="309965"/>
            </a:xfrm>
            <a:prstGeom prst="leftBrace">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TextBox 47">
              <a:extLst>
                <a:ext uri="{FF2B5EF4-FFF2-40B4-BE49-F238E27FC236}">
                  <a16:creationId xmlns:a16="http://schemas.microsoft.com/office/drawing/2014/main" id="{B9F8DA6A-0AF9-4730-880F-50EE0283AFE8}"/>
                </a:ext>
              </a:extLst>
            </p:cNvPr>
            <p:cNvSpPr txBox="1"/>
            <p:nvPr/>
          </p:nvSpPr>
          <p:spPr>
            <a:xfrm>
              <a:off x="7485096" y="5585731"/>
              <a:ext cx="428322" cy="246221"/>
            </a:xfrm>
            <a:prstGeom prst="rect">
              <a:avLst/>
            </a:prstGeom>
            <a:noFill/>
          </p:spPr>
          <p:txBody>
            <a:bodyPr wrap="none" rtlCol="0">
              <a:spAutoFit/>
            </a:bodyPr>
            <a:lstStyle/>
            <a:p>
              <a:r>
                <a:rPr lang="en-US" sz="1000"/>
                <a:t>1-bit</a:t>
              </a:r>
            </a:p>
          </p:txBody>
        </p:sp>
        <p:sp>
          <p:nvSpPr>
            <p:cNvPr id="49" name="Left Brace 48">
              <a:extLst>
                <a:ext uri="{FF2B5EF4-FFF2-40B4-BE49-F238E27FC236}">
                  <a16:creationId xmlns:a16="http://schemas.microsoft.com/office/drawing/2014/main" id="{46662E07-8C0A-48CA-AD42-FCF7CF525F65}"/>
                </a:ext>
              </a:extLst>
            </p:cNvPr>
            <p:cNvSpPr/>
            <p:nvPr/>
          </p:nvSpPr>
          <p:spPr>
            <a:xfrm rot="16200000">
              <a:off x="6623563" y="4775772"/>
              <a:ext cx="369331" cy="1353739"/>
            </a:xfrm>
            <a:prstGeom prst="leftBrace">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TextBox 49">
              <a:extLst>
                <a:ext uri="{FF2B5EF4-FFF2-40B4-BE49-F238E27FC236}">
                  <a16:creationId xmlns:a16="http://schemas.microsoft.com/office/drawing/2014/main" id="{65DCC277-4C9F-4C51-9CDD-458AEA264CBF}"/>
                </a:ext>
              </a:extLst>
            </p:cNvPr>
            <p:cNvSpPr txBox="1"/>
            <p:nvPr/>
          </p:nvSpPr>
          <p:spPr>
            <a:xfrm>
              <a:off x="6599847" y="5581444"/>
              <a:ext cx="478016" cy="246221"/>
            </a:xfrm>
            <a:prstGeom prst="rect">
              <a:avLst/>
            </a:prstGeom>
            <a:noFill/>
          </p:spPr>
          <p:txBody>
            <a:bodyPr wrap="none" rtlCol="0">
              <a:spAutoFit/>
            </a:bodyPr>
            <a:lstStyle/>
            <a:p>
              <a:r>
                <a:rPr lang="en-US" sz="1000"/>
                <a:t>4-bits</a:t>
              </a:r>
            </a:p>
          </p:txBody>
        </p:sp>
        <p:sp>
          <p:nvSpPr>
            <p:cNvPr id="51" name="Left Brace 50">
              <a:extLst>
                <a:ext uri="{FF2B5EF4-FFF2-40B4-BE49-F238E27FC236}">
                  <a16:creationId xmlns:a16="http://schemas.microsoft.com/office/drawing/2014/main" id="{9043EAB0-5917-4B62-B070-EBB459287C61}"/>
                </a:ext>
              </a:extLst>
            </p:cNvPr>
            <p:cNvSpPr/>
            <p:nvPr/>
          </p:nvSpPr>
          <p:spPr>
            <a:xfrm rot="16200000">
              <a:off x="5487454" y="4972460"/>
              <a:ext cx="317717" cy="908748"/>
            </a:xfrm>
            <a:prstGeom prst="leftBrace">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TextBox 51">
              <a:extLst>
                <a:ext uri="{FF2B5EF4-FFF2-40B4-BE49-F238E27FC236}">
                  <a16:creationId xmlns:a16="http://schemas.microsoft.com/office/drawing/2014/main" id="{20913E9C-9E80-4250-BA6A-10D901141F54}"/>
                </a:ext>
              </a:extLst>
            </p:cNvPr>
            <p:cNvSpPr txBox="1"/>
            <p:nvPr/>
          </p:nvSpPr>
          <p:spPr>
            <a:xfrm>
              <a:off x="5347300" y="5570947"/>
              <a:ext cx="604653" cy="246221"/>
            </a:xfrm>
            <a:prstGeom prst="rect">
              <a:avLst/>
            </a:prstGeom>
            <a:noFill/>
          </p:spPr>
          <p:txBody>
            <a:bodyPr wrap="none" rtlCol="0">
              <a:spAutoFit/>
            </a:bodyPr>
            <a:lstStyle/>
            <a:p>
              <a:r>
                <a:rPr lang="en-US" sz="1000"/>
                <a:t>padding</a:t>
              </a:r>
            </a:p>
          </p:txBody>
        </p:sp>
      </p:grpSp>
      <p:sp>
        <p:nvSpPr>
          <p:cNvPr id="25" name="Rectangle 24">
            <a:extLst>
              <a:ext uri="{FF2B5EF4-FFF2-40B4-BE49-F238E27FC236}">
                <a16:creationId xmlns:a16="http://schemas.microsoft.com/office/drawing/2014/main" id="{5B8FE72E-197D-4C96-9FA3-7A77E5E372FA}"/>
              </a:ext>
            </a:extLst>
          </p:cNvPr>
          <p:cNvSpPr/>
          <p:nvPr/>
        </p:nvSpPr>
        <p:spPr>
          <a:xfrm>
            <a:off x="2328040" y="4856158"/>
            <a:ext cx="3350341" cy="369332"/>
          </a:xfrm>
          <a:prstGeom prst="rect">
            <a:avLst/>
          </a:prstGeom>
        </p:spPr>
        <p:txBody>
          <a:bodyPr wrap="none">
            <a:spAutoFit/>
          </a:bodyPr>
          <a:lstStyle/>
          <a:p>
            <a:r>
              <a:rPr lang="en-US">
                <a:solidFill>
                  <a:srgbClr val="F5844C"/>
                </a:solidFill>
                <a:highlight>
                  <a:srgbClr val="FFFFFF"/>
                </a:highlight>
              </a:rPr>
              <a:t>bitOrder</a:t>
            </a:r>
            <a:r>
              <a:rPr lang="en-US">
                <a:solidFill>
                  <a:srgbClr val="FF8040"/>
                </a:solidFill>
                <a:highlight>
                  <a:srgbClr val="FFFFFF"/>
                </a:highlight>
              </a:rPr>
              <a:t>=</a:t>
            </a:r>
            <a:r>
              <a:rPr lang="en-US">
                <a:solidFill>
                  <a:srgbClr val="993300"/>
                </a:solidFill>
                <a:highlight>
                  <a:srgbClr val="FFFFFF"/>
                </a:highlight>
              </a:rPr>
              <a:t>"leastSignificantBitFirst"</a:t>
            </a:r>
          </a:p>
        </p:txBody>
      </p:sp>
    </p:spTree>
    <p:extLst>
      <p:ext uri="{BB962C8B-B14F-4D97-AF65-F5344CB8AC3E}">
        <p14:creationId xmlns:p14="http://schemas.microsoft.com/office/powerpoint/2010/main" val="3242939097"/>
      </p:ext>
    </p:extLst>
  </p:cSld>
  <p:clrMapOvr>
    <a:masterClrMapping/>
  </p:clrMapOvr>
</p:sld>
</file>

<file path=ppt/slides/slide2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FE721D25-79A4-4956-A168-280E2A067839}"/>
              </a:ext>
            </a:extLst>
          </p:cNvPr>
          <p:cNvSpPr>
            <a:spLocks noGrp="1"/>
          </p:cNvSpPr>
          <p:nvPr>
            <p:ph type="title"/>
          </p:nvPr>
        </p:nvSpPr>
        <p:spPr/>
        <p:txBody>
          <a:bodyPr/>
          <a:lstStyle/>
          <a:p>
            <a:r>
              <a:rPr lang="en-US"/>
              <a:t>Perspective #1 about the input data (</a:t>
            </a:r>
            <a:r>
              <a:rPr lang="en-US" u="sng"/>
              <a:t>padding-oriented</a:t>
            </a:r>
            <a:r>
              <a:rPr lang="en-US"/>
              <a:t>)</a:t>
            </a:r>
          </a:p>
        </p:txBody>
      </p:sp>
      <p:sp>
        <p:nvSpPr>
          <p:cNvPr id="4" name="Content Placeholder 3">
            <a:extLst>
              <a:ext uri="{FF2B5EF4-FFF2-40B4-BE49-F238E27FC236}">
                <a16:creationId xmlns:a16="http://schemas.microsoft.com/office/drawing/2014/main" id="{11D0263F-68ED-43EE-A5A3-9E93F981B7F1}"/>
              </a:ext>
            </a:extLst>
          </p:cNvPr>
          <p:cNvSpPr>
            <a:spLocks noGrp="1"/>
          </p:cNvSpPr>
          <p:nvPr>
            <p:ph idx="1"/>
          </p:nvPr>
        </p:nvSpPr>
        <p:spPr>
          <a:xfrm>
            <a:off x="616449" y="1371602"/>
            <a:ext cx="11236720" cy="2735450"/>
          </a:xfrm>
        </p:spPr>
        <p:txBody>
          <a:bodyPr/>
          <a:lstStyle/>
          <a:p>
            <a:r>
              <a:rPr lang="en-US"/>
              <a:t>2 bits</a:t>
            </a:r>
          </a:p>
          <a:p>
            <a:r>
              <a:rPr lang="en-US"/>
              <a:t>3 bits</a:t>
            </a:r>
          </a:p>
          <a:p>
            <a:r>
              <a:rPr lang="en-US"/>
              <a:t>Padding to byte boundary</a:t>
            </a:r>
          </a:p>
          <a:p>
            <a:r>
              <a:rPr lang="en-US"/>
              <a:t>1 bit</a:t>
            </a:r>
          </a:p>
          <a:p>
            <a:r>
              <a:rPr lang="en-US"/>
              <a:t>4 bits</a:t>
            </a:r>
          </a:p>
          <a:p>
            <a:r>
              <a:rPr lang="en-US"/>
              <a:t>Padding to byte boundary</a:t>
            </a:r>
          </a:p>
        </p:txBody>
      </p:sp>
      <p:grpSp>
        <p:nvGrpSpPr>
          <p:cNvPr id="5" name="Group 4">
            <a:extLst>
              <a:ext uri="{FF2B5EF4-FFF2-40B4-BE49-F238E27FC236}">
                <a16:creationId xmlns:a16="http://schemas.microsoft.com/office/drawing/2014/main" id="{2CD03A31-4483-4387-A463-4AA104C23707}"/>
              </a:ext>
            </a:extLst>
          </p:cNvPr>
          <p:cNvGrpSpPr/>
          <p:nvPr/>
        </p:nvGrpSpPr>
        <p:grpSpPr>
          <a:xfrm>
            <a:off x="1123799" y="4362641"/>
            <a:ext cx="5560744" cy="1760892"/>
            <a:chOff x="2352674" y="4071060"/>
            <a:chExt cx="5560744" cy="1760892"/>
          </a:xfrm>
        </p:grpSpPr>
        <p:sp>
          <p:nvSpPr>
            <p:cNvPr id="6" name="Rectangle 5">
              <a:extLst>
                <a:ext uri="{FF2B5EF4-FFF2-40B4-BE49-F238E27FC236}">
                  <a16:creationId xmlns:a16="http://schemas.microsoft.com/office/drawing/2014/main" id="{6A467F82-5E30-4F37-B713-7D5BA69792B0}"/>
                </a:ext>
              </a:extLst>
            </p:cNvPr>
            <p:cNvSpPr/>
            <p:nvPr/>
          </p:nvSpPr>
          <p:spPr>
            <a:xfrm>
              <a:off x="2386739" y="4742481"/>
              <a:ext cx="309966" cy="449451"/>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0</a:t>
              </a:r>
            </a:p>
          </p:txBody>
        </p:sp>
        <p:sp>
          <p:nvSpPr>
            <p:cNvPr id="7" name="Rectangle 6">
              <a:extLst>
                <a:ext uri="{FF2B5EF4-FFF2-40B4-BE49-F238E27FC236}">
                  <a16:creationId xmlns:a16="http://schemas.microsoft.com/office/drawing/2014/main" id="{2E149199-E46F-4915-90A6-F95280A7D6FE}"/>
                </a:ext>
              </a:extLst>
            </p:cNvPr>
            <p:cNvSpPr/>
            <p:nvPr/>
          </p:nvSpPr>
          <p:spPr>
            <a:xfrm>
              <a:off x="2694123" y="4742480"/>
              <a:ext cx="309966" cy="449451"/>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0</a:t>
              </a:r>
            </a:p>
          </p:txBody>
        </p:sp>
        <p:sp>
          <p:nvSpPr>
            <p:cNvPr id="8" name="Rectangle 7">
              <a:extLst>
                <a:ext uri="{FF2B5EF4-FFF2-40B4-BE49-F238E27FC236}">
                  <a16:creationId xmlns:a16="http://schemas.microsoft.com/office/drawing/2014/main" id="{031B5AE7-8A4B-4743-83D0-4BCEE879320C}"/>
                </a:ext>
              </a:extLst>
            </p:cNvPr>
            <p:cNvSpPr/>
            <p:nvPr/>
          </p:nvSpPr>
          <p:spPr>
            <a:xfrm>
              <a:off x="3004089" y="4742480"/>
              <a:ext cx="309966" cy="449451"/>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0</a:t>
              </a:r>
            </a:p>
          </p:txBody>
        </p:sp>
        <p:sp>
          <p:nvSpPr>
            <p:cNvPr id="9" name="Rectangle 8">
              <a:extLst>
                <a:ext uri="{FF2B5EF4-FFF2-40B4-BE49-F238E27FC236}">
                  <a16:creationId xmlns:a16="http://schemas.microsoft.com/office/drawing/2014/main" id="{7A1BD133-6001-4088-B437-7FD212BD6056}"/>
                </a:ext>
              </a:extLst>
            </p:cNvPr>
            <p:cNvSpPr/>
            <p:nvPr/>
          </p:nvSpPr>
          <p:spPr>
            <a:xfrm>
              <a:off x="3311473" y="4742479"/>
              <a:ext cx="309966" cy="449451"/>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0</a:t>
              </a:r>
            </a:p>
          </p:txBody>
        </p:sp>
        <p:sp>
          <p:nvSpPr>
            <p:cNvPr id="10" name="Rectangle 9">
              <a:extLst>
                <a:ext uri="{FF2B5EF4-FFF2-40B4-BE49-F238E27FC236}">
                  <a16:creationId xmlns:a16="http://schemas.microsoft.com/office/drawing/2014/main" id="{1E3E01A5-A327-4327-99AC-DDFBC95A5D16}"/>
                </a:ext>
              </a:extLst>
            </p:cNvPr>
            <p:cNvSpPr/>
            <p:nvPr/>
          </p:nvSpPr>
          <p:spPr>
            <a:xfrm>
              <a:off x="3794502" y="4742479"/>
              <a:ext cx="309966" cy="449451"/>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1</a:t>
              </a:r>
            </a:p>
          </p:txBody>
        </p:sp>
        <p:sp>
          <p:nvSpPr>
            <p:cNvPr id="11" name="Rectangle 10">
              <a:extLst>
                <a:ext uri="{FF2B5EF4-FFF2-40B4-BE49-F238E27FC236}">
                  <a16:creationId xmlns:a16="http://schemas.microsoft.com/office/drawing/2014/main" id="{CF9E6958-608A-4C9D-A926-D71187D5AA7D}"/>
                </a:ext>
              </a:extLst>
            </p:cNvPr>
            <p:cNvSpPr/>
            <p:nvPr/>
          </p:nvSpPr>
          <p:spPr>
            <a:xfrm>
              <a:off x="4101886" y="4742478"/>
              <a:ext cx="309966" cy="449451"/>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1</a:t>
              </a:r>
            </a:p>
          </p:txBody>
        </p:sp>
        <p:sp>
          <p:nvSpPr>
            <p:cNvPr id="12" name="Rectangle 11">
              <a:extLst>
                <a:ext uri="{FF2B5EF4-FFF2-40B4-BE49-F238E27FC236}">
                  <a16:creationId xmlns:a16="http://schemas.microsoft.com/office/drawing/2014/main" id="{216DE9A9-CE74-4E98-8121-F73BBBE5758F}"/>
                </a:ext>
              </a:extLst>
            </p:cNvPr>
            <p:cNvSpPr/>
            <p:nvPr/>
          </p:nvSpPr>
          <p:spPr>
            <a:xfrm>
              <a:off x="4411852" y="4742478"/>
              <a:ext cx="309966" cy="449451"/>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1</a:t>
              </a:r>
            </a:p>
          </p:txBody>
        </p:sp>
        <p:sp>
          <p:nvSpPr>
            <p:cNvPr id="13" name="Rectangle 12">
              <a:extLst>
                <a:ext uri="{FF2B5EF4-FFF2-40B4-BE49-F238E27FC236}">
                  <a16:creationId xmlns:a16="http://schemas.microsoft.com/office/drawing/2014/main" id="{08C84278-5EB9-4937-9F74-C79D2C3DF69D}"/>
                </a:ext>
              </a:extLst>
            </p:cNvPr>
            <p:cNvSpPr/>
            <p:nvPr/>
          </p:nvSpPr>
          <p:spPr>
            <a:xfrm>
              <a:off x="4719236" y="4742477"/>
              <a:ext cx="309966" cy="449451"/>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0</a:t>
              </a:r>
            </a:p>
          </p:txBody>
        </p:sp>
        <p:sp>
          <p:nvSpPr>
            <p:cNvPr id="14" name="Rectangle 13">
              <a:extLst>
                <a:ext uri="{FF2B5EF4-FFF2-40B4-BE49-F238E27FC236}">
                  <a16:creationId xmlns:a16="http://schemas.microsoft.com/office/drawing/2014/main" id="{FBA83389-94F3-4648-85D1-02A977DF02B4}"/>
                </a:ext>
              </a:extLst>
            </p:cNvPr>
            <p:cNvSpPr/>
            <p:nvPr/>
          </p:nvSpPr>
          <p:spPr>
            <a:xfrm>
              <a:off x="5191936" y="4742481"/>
              <a:ext cx="309966" cy="449451"/>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0</a:t>
              </a:r>
            </a:p>
          </p:txBody>
        </p:sp>
        <p:sp>
          <p:nvSpPr>
            <p:cNvPr id="15" name="Rectangle 14">
              <a:extLst>
                <a:ext uri="{FF2B5EF4-FFF2-40B4-BE49-F238E27FC236}">
                  <a16:creationId xmlns:a16="http://schemas.microsoft.com/office/drawing/2014/main" id="{7FADCD2A-CF01-4CFD-9347-7C24DD9AE16D}"/>
                </a:ext>
              </a:extLst>
            </p:cNvPr>
            <p:cNvSpPr/>
            <p:nvPr/>
          </p:nvSpPr>
          <p:spPr>
            <a:xfrm>
              <a:off x="5499320" y="4742480"/>
              <a:ext cx="309966" cy="449451"/>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0</a:t>
              </a:r>
            </a:p>
          </p:txBody>
        </p:sp>
        <p:sp>
          <p:nvSpPr>
            <p:cNvPr id="16" name="Rectangle 15">
              <a:extLst>
                <a:ext uri="{FF2B5EF4-FFF2-40B4-BE49-F238E27FC236}">
                  <a16:creationId xmlns:a16="http://schemas.microsoft.com/office/drawing/2014/main" id="{08C0128F-CDB4-4431-B28A-3CFE84479009}"/>
                </a:ext>
              </a:extLst>
            </p:cNvPr>
            <p:cNvSpPr/>
            <p:nvPr/>
          </p:nvSpPr>
          <p:spPr>
            <a:xfrm>
              <a:off x="5809286" y="4742480"/>
              <a:ext cx="309966" cy="449451"/>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0</a:t>
              </a:r>
            </a:p>
          </p:txBody>
        </p:sp>
        <p:sp>
          <p:nvSpPr>
            <p:cNvPr id="17" name="Rectangle 16">
              <a:extLst>
                <a:ext uri="{FF2B5EF4-FFF2-40B4-BE49-F238E27FC236}">
                  <a16:creationId xmlns:a16="http://schemas.microsoft.com/office/drawing/2014/main" id="{4791A69C-ACBF-4332-9BDA-F337435D7843}"/>
                </a:ext>
              </a:extLst>
            </p:cNvPr>
            <p:cNvSpPr/>
            <p:nvPr/>
          </p:nvSpPr>
          <p:spPr>
            <a:xfrm>
              <a:off x="6116670" y="4742479"/>
              <a:ext cx="309966" cy="449451"/>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0</a:t>
              </a:r>
            </a:p>
          </p:txBody>
        </p:sp>
        <p:sp>
          <p:nvSpPr>
            <p:cNvPr id="18" name="Rectangle 17">
              <a:extLst>
                <a:ext uri="{FF2B5EF4-FFF2-40B4-BE49-F238E27FC236}">
                  <a16:creationId xmlns:a16="http://schemas.microsoft.com/office/drawing/2014/main" id="{F433F42A-1B1D-4756-9DFA-5EAA3FDBC66F}"/>
                </a:ext>
              </a:extLst>
            </p:cNvPr>
            <p:cNvSpPr/>
            <p:nvPr/>
          </p:nvSpPr>
          <p:spPr>
            <a:xfrm>
              <a:off x="6599699" y="4742479"/>
              <a:ext cx="309966" cy="449451"/>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1</a:t>
              </a:r>
            </a:p>
          </p:txBody>
        </p:sp>
        <p:sp>
          <p:nvSpPr>
            <p:cNvPr id="19" name="Rectangle 18">
              <a:extLst>
                <a:ext uri="{FF2B5EF4-FFF2-40B4-BE49-F238E27FC236}">
                  <a16:creationId xmlns:a16="http://schemas.microsoft.com/office/drawing/2014/main" id="{065A567F-834E-42B9-9656-35D22000FCB4}"/>
                </a:ext>
              </a:extLst>
            </p:cNvPr>
            <p:cNvSpPr/>
            <p:nvPr/>
          </p:nvSpPr>
          <p:spPr>
            <a:xfrm>
              <a:off x="6907083" y="4742478"/>
              <a:ext cx="309966" cy="449451"/>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0</a:t>
              </a:r>
            </a:p>
          </p:txBody>
        </p:sp>
        <p:sp>
          <p:nvSpPr>
            <p:cNvPr id="20" name="Rectangle 19">
              <a:extLst>
                <a:ext uri="{FF2B5EF4-FFF2-40B4-BE49-F238E27FC236}">
                  <a16:creationId xmlns:a16="http://schemas.microsoft.com/office/drawing/2014/main" id="{53CC191C-3A2E-4A8C-87A1-DEA45BCE71C7}"/>
                </a:ext>
              </a:extLst>
            </p:cNvPr>
            <p:cNvSpPr/>
            <p:nvPr/>
          </p:nvSpPr>
          <p:spPr>
            <a:xfrm>
              <a:off x="7217049" y="4742478"/>
              <a:ext cx="309966" cy="449451"/>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0</a:t>
              </a:r>
            </a:p>
          </p:txBody>
        </p:sp>
        <p:sp>
          <p:nvSpPr>
            <p:cNvPr id="21" name="Rectangle 20">
              <a:extLst>
                <a:ext uri="{FF2B5EF4-FFF2-40B4-BE49-F238E27FC236}">
                  <a16:creationId xmlns:a16="http://schemas.microsoft.com/office/drawing/2014/main" id="{2966D246-2247-4250-A90E-5B171CDF6CFB}"/>
                </a:ext>
              </a:extLst>
            </p:cNvPr>
            <p:cNvSpPr/>
            <p:nvPr/>
          </p:nvSpPr>
          <p:spPr>
            <a:xfrm>
              <a:off x="7524433" y="4742477"/>
              <a:ext cx="309966" cy="449451"/>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1</a:t>
              </a:r>
            </a:p>
          </p:txBody>
        </p:sp>
        <p:sp>
          <p:nvSpPr>
            <p:cNvPr id="22" name="TextBox 21">
              <a:extLst>
                <a:ext uri="{FF2B5EF4-FFF2-40B4-BE49-F238E27FC236}">
                  <a16:creationId xmlns:a16="http://schemas.microsoft.com/office/drawing/2014/main" id="{BE4597B4-1003-47F2-9742-4648342E75AA}"/>
                </a:ext>
              </a:extLst>
            </p:cNvPr>
            <p:cNvSpPr txBox="1"/>
            <p:nvPr/>
          </p:nvSpPr>
          <p:spPr>
            <a:xfrm>
              <a:off x="4697374" y="4511986"/>
              <a:ext cx="389850" cy="246221"/>
            </a:xfrm>
            <a:prstGeom prst="rect">
              <a:avLst/>
            </a:prstGeom>
            <a:noFill/>
          </p:spPr>
          <p:txBody>
            <a:bodyPr wrap="none" rtlCol="0">
              <a:spAutoFit/>
            </a:bodyPr>
            <a:lstStyle/>
            <a:p>
              <a:r>
                <a:rPr lang="en-US" sz="1000"/>
                <a:t>bit1</a:t>
              </a:r>
            </a:p>
          </p:txBody>
        </p:sp>
        <p:sp>
          <p:nvSpPr>
            <p:cNvPr id="23" name="TextBox 22">
              <a:extLst>
                <a:ext uri="{FF2B5EF4-FFF2-40B4-BE49-F238E27FC236}">
                  <a16:creationId xmlns:a16="http://schemas.microsoft.com/office/drawing/2014/main" id="{921FE9E3-5B9E-4A75-9A30-5B7370F88922}"/>
                </a:ext>
              </a:extLst>
            </p:cNvPr>
            <p:cNvSpPr txBox="1"/>
            <p:nvPr/>
          </p:nvSpPr>
          <p:spPr>
            <a:xfrm>
              <a:off x="4379661" y="4514672"/>
              <a:ext cx="389850" cy="246221"/>
            </a:xfrm>
            <a:prstGeom prst="rect">
              <a:avLst/>
            </a:prstGeom>
            <a:noFill/>
          </p:spPr>
          <p:txBody>
            <a:bodyPr wrap="none" rtlCol="0">
              <a:spAutoFit/>
            </a:bodyPr>
            <a:lstStyle/>
            <a:p>
              <a:r>
                <a:rPr lang="en-US" sz="1000"/>
                <a:t>bit2</a:t>
              </a:r>
            </a:p>
          </p:txBody>
        </p:sp>
        <p:sp>
          <p:nvSpPr>
            <p:cNvPr id="24" name="TextBox 23">
              <a:extLst>
                <a:ext uri="{FF2B5EF4-FFF2-40B4-BE49-F238E27FC236}">
                  <a16:creationId xmlns:a16="http://schemas.microsoft.com/office/drawing/2014/main" id="{1D96B46F-693A-47C7-A9C9-3DDE57490863}"/>
                </a:ext>
              </a:extLst>
            </p:cNvPr>
            <p:cNvSpPr txBox="1"/>
            <p:nvPr/>
          </p:nvSpPr>
          <p:spPr>
            <a:xfrm>
              <a:off x="4061944" y="4511986"/>
              <a:ext cx="389850" cy="246221"/>
            </a:xfrm>
            <a:prstGeom prst="rect">
              <a:avLst/>
            </a:prstGeom>
            <a:noFill/>
          </p:spPr>
          <p:txBody>
            <a:bodyPr wrap="none" rtlCol="0">
              <a:spAutoFit/>
            </a:bodyPr>
            <a:lstStyle/>
            <a:p>
              <a:r>
                <a:rPr lang="en-US" sz="1000"/>
                <a:t>bit3</a:t>
              </a:r>
            </a:p>
          </p:txBody>
        </p:sp>
        <p:sp>
          <p:nvSpPr>
            <p:cNvPr id="25" name="TextBox 24">
              <a:extLst>
                <a:ext uri="{FF2B5EF4-FFF2-40B4-BE49-F238E27FC236}">
                  <a16:creationId xmlns:a16="http://schemas.microsoft.com/office/drawing/2014/main" id="{1EFFCA53-11FD-4986-8977-88D6075305FD}"/>
                </a:ext>
              </a:extLst>
            </p:cNvPr>
            <p:cNvSpPr txBox="1"/>
            <p:nvPr/>
          </p:nvSpPr>
          <p:spPr>
            <a:xfrm>
              <a:off x="3754560" y="4507639"/>
              <a:ext cx="389850" cy="246221"/>
            </a:xfrm>
            <a:prstGeom prst="rect">
              <a:avLst/>
            </a:prstGeom>
            <a:noFill/>
          </p:spPr>
          <p:txBody>
            <a:bodyPr wrap="none" rtlCol="0">
              <a:spAutoFit/>
            </a:bodyPr>
            <a:lstStyle/>
            <a:p>
              <a:r>
                <a:rPr lang="en-US" sz="1000"/>
                <a:t>bit4</a:t>
              </a:r>
            </a:p>
          </p:txBody>
        </p:sp>
        <p:sp>
          <p:nvSpPr>
            <p:cNvPr id="26" name="TextBox 25">
              <a:extLst>
                <a:ext uri="{FF2B5EF4-FFF2-40B4-BE49-F238E27FC236}">
                  <a16:creationId xmlns:a16="http://schemas.microsoft.com/office/drawing/2014/main" id="{3DC9FB38-E0D3-48F9-8DEB-6C5872AB30DD}"/>
                </a:ext>
              </a:extLst>
            </p:cNvPr>
            <p:cNvSpPr txBox="1"/>
            <p:nvPr/>
          </p:nvSpPr>
          <p:spPr>
            <a:xfrm>
              <a:off x="3295488" y="4514672"/>
              <a:ext cx="389850" cy="246221"/>
            </a:xfrm>
            <a:prstGeom prst="rect">
              <a:avLst/>
            </a:prstGeom>
            <a:noFill/>
          </p:spPr>
          <p:txBody>
            <a:bodyPr wrap="none" rtlCol="0">
              <a:spAutoFit/>
            </a:bodyPr>
            <a:lstStyle/>
            <a:p>
              <a:r>
                <a:rPr lang="en-US" sz="1000"/>
                <a:t>bit5</a:t>
              </a:r>
            </a:p>
          </p:txBody>
        </p:sp>
        <p:sp>
          <p:nvSpPr>
            <p:cNvPr id="27" name="TextBox 26">
              <a:extLst>
                <a:ext uri="{FF2B5EF4-FFF2-40B4-BE49-F238E27FC236}">
                  <a16:creationId xmlns:a16="http://schemas.microsoft.com/office/drawing/2014/main" id="{ED8FEF77-4485-415B-BC91-7B9B3B5CF348}"/>
                </a:ext>
              </a:extLst>
            </p:cNvPr>
            <p:cNvSpPr txBox="1"/>
            <p:nvPr/>
          </p:nvSpPr>
          <p:spPr>
            <a:xfrm>
              <a:off x="2977775" y="4517358"/>
              <a:ext cx="389850" cy="246221"/>
            </a:xfrm>
            <a:prstGeom prst="rect">
              <a:avLst/>
            </a:prstGeom>
            <a:noFill/>
          </p:spPr>
          <p:txBody>
            <a:bodyPr wrap="none" rtlCol="0">
              <a:spAutoFit/>
            </a:bodyPr>
            <a:lstStyle/>
            <a:p>
              <a:r>
                <a:rPr lang="en-US" sz="1000"/>
                <a:t>bit6</a:t>
              </a:r>
            </a:p>
          </p:txBody>
        </p:sp>
        <p:sp>
          <p:nvSpPr>
            <p:cNvPr id="28" name="TextBox 27">
              <a:extLst>
                <a:ext uri="{FF2B5EF4-FFF2-40B4-BE49-F238E27FC236}">
                  <a16:creationId xmlns:a16="http://schemas.microsoft.com/office/drawing/2014/main" id="{78AA69B3-898D-46B4-BE67-2A730752DED5}"/>
                </a:ext>
              </a:extLst>
            </p:cNvPr>
            <p:cNvSpPr txBox="1"/>
            <p:nvPr/>
          </p:nvSpPr>
          <p:spPr>
            <a:xfrm>
              <a:off x="2660058" y="4514672"/>
              <a:ext cx="389850" cy="246221"/>
            </a:xfrm>
            <a:prstGeom prst="rect">
              <a:avLst/>
            </a:prstGeom>
            <a:noFill/>
          </p:spPr>
          <p:txBody>
            <a:bodyPr wrap="none" rtlCol="0">
              <a:spAutoFit/>
            </a:bodyPr>
            <a:lstStyle/>
            <a:p>
              <a:r>
                <a:rPr lang="en-US" sz="1000"/>
                <a:t>bit7</a:t>
              </a:r>
            </a:p>
          </p:txBody>
        </p:sp>
        <p:sp>
          <p:nvSpPr>
            <p:cNvPr id="29" name="TextBox 28">
              <a:extLst>
                <a:ext uri="{FF2B5EF4-FFF2-40B4-BE49-F238E27FC236}">
                  <a16:creationId xmlns:a16="http://schemas.microsoft.com/office/drawing/2014/main" id="{1F93AB16-58A8-4E5E-807A-BC663CC6C32E}"/>
                </a:ext>
              </a:extLst>
            </p:cNvPr>
            <p:cNvSpPr txBox="1"/>
            <p:nvPr/>
          </p:nvSpPr>
          <p:spPr>
            <a:xfrm>
              <a:off x="2352674" y="4510325"/>
              <a:ext cx="389850" cy="246221"/>
            </a:xfrm>
            <a:prstGeom prst="rect">
              <a:avLst/>
            </a:prstGeom>
            <a:noFill/>
          </p:spPr>
          <p:txBody>
            <a:bodyPr wrap="none" rtlCol="0">
              <a:spAutoFit/>
            </a:bodyPr>
            <a:lstStyle/>
            <a:p>
              <a:r>
                <a:rPr lang="en-US" sz="1000"/>
                <a:t>bit8</a:t>
              </a:r>
            </a:p>
          </p:txBody>
        </p:sp>
        <p:sp>
          <p:nvSpPr>
            <p:cNvPr id="30" name="TextBox 29">
              <a:extLst>
                <a:ext uri="{FF2B5EF4-FFF2-40B4-BE49-F238E27FC236}">
                  <a16:creationId xmlns:a16="http://schemas.microsoft.com/office/drawing/2014/main" id="{8B802B20-A47F-4498-9982-74DE5FCE3CB6}"/>
                </a:ext>
              </a:extLst>
            </p:cNvPr>
            <p:cNvSpPr txBox="1"/>
            <p:nvPr/>
          </p:nvSpPr>
          <p:spPr>
            <a:xfrm>
              <a:off x="7496073" y="4514673"/>
              <a:ext cx="389850" cy="246221"/>
            </a:xfrm>
            <a:prstGeom prst="rect">
              <a:avLst/>
            </a:prstGeom>
            <a:noFill/>
          </p:spPr>
          <p:txBody>
            <a:bodyPr wrap="none" rtlCol="0">
              <a:spAutoFit/>
            </a:bodyPr>
            <a:lstStyle/>
            <a:p>
              <a:r>
                <a:rPr lang="en-US" sz="1000"/>
                <a:t>bit1</a:t>
              </a:r>
            </a:p>
          </p:txBody>
        </p:sp>
        <p:sp>
          <p:nvSpPr>
            <p:cNvPr id="31" name="TextBox 30">
              <a:extLst>
                <a:ext uri="{FF2B5EF4-FFF2-40B4-BE49-F238E27FC236}">
                  <a16:creationId xmlns:a16="http://schemas.microsoft.com/office/drawing/2014/main" id="{28889D05-C6D4-4C75-97C0-0A13306BFFD3}"/>
                </a:ext>
              </a:extLst>
            </p:cNvPr>
            <p:cNvSpPr txBox="1"/>
            <p:nvPr/>
          </p:nvSpPr>
          <p:spPr>
            <a:xfrm>
              <a:off x="7178360" y="4517359"/>
              <a:ext cx="389850" cy="246221"/>
            </a:xfrm>
            <a:prstGeom prst="rect">
              <a:avLst/>
            </a:prstGeom>
            <a:noFill/>
          </p:spPr>
          <p:txBody>
            <a:bodyPr wrap="none" rtlCol="0">
              <a:spAutoFit/>
            </a:bodyPr>
            <a:lstStyle/>
            <a:p>
              <a:r>
                <a:rPr lang="en-US" sz="1000"/>
                <a:t>bit2</a:t>
              </a:r>
            </a:p>
          </p:txBody>
        </p:sp>
        <p:sp>
          <p:nvSpPr>
            <p:cNvPr id="32" name="TextBox 31">
              <a:extLst>
                <a:ext uri="{FF2B5EF4-FFF2-40B4-BE49-F238E27FC236}">
                  <a16:creationId xmlns:a16="http://schemas.microsoft.com/office/drawing/2014/main" id="{72F5DB3D-DDF4-4C15-84FF-A2C8A09D1680}"/>
                </a:ext>
              </a:extLst>
            </p:cNvPr>
            <p:cNvSpPr txBox="1"/>
            <p:nvPr/>
          </p:nvSpPr>
          <p:spPr>
            <a:xfrm>
              <a:off x="6860643" y="4514673"/>
              <a:ext cx="389850" cy="246221"/>
            </a:xfrm>
            <a:prstGeom prst="rect">
              <a:avLst/>
            </a:prstGeom>
            <a:noFill/>
          </p:spPr>
          <p:txBody>
            <a:bodyPr wrap="none" rtlCol="0">
              <a:spAutoFit/>
            </a:bodyPr>
            <a:lstStyle/>
            <a:p>
              <a:r>
                <a:rPr lang="en-US" sz="1000"/>
                <a:t>bit3</a:t>
              </a:r>
            </a:p>
          </p:txBody>
        </p:sp>
        <p:sp>
          <p:nvSpPr>
            <p:cNvPr id="33" name="TextBox 32">
              <a:extLst>
                <a:ext uri="{FF2B5EF4-FFF2-40B4-BE49-F238E27FC236}">
                  <a16:creationId xmlns:a16="http://schemas.microsoft.com/office/drawing/2014/main" id="{8CFD9073-9D1E-449D-8010-4276811220BF}"/>
                </a:ext>
              </a:extLst>
            </p:cNvPr>
            <p:cNvSpPr txBox="1"/>
            <p:nvPr/>
          </p:nvSpPr>
          <p:spPr>
            <a:xfrm>
              <a:off x="6553259" y="4510326"/>
              <a:ext cx="389850" cy="246221"/>
            </a:xfrm>
            <a:prstGeom prst="rect">
              <a:avLst/>
            </a:prstGeom>
            <a:noFill/>
          </p:spPr>
          <p:txBody>
            <a:bodyPr wrap="none" rtlCol="0">
              <a:spAutoFit/>
            </a:bodyPr>
            <a:lstStyle/>
            <a:p>
              <a:r>
                <a:rPr lang="en-US" sz="1000"/>
                <a:t>bit4</a:t>
              </a:r>
            </a:p>
          </p:txBody>
        </p:sp>
        <p:sp>
          <p:nvSpPr>
            <p:cNvPr id="34" name="TextBox 33">
              <a:extLst>
                <a:ext uri="{FF2B5EF4-FFF2-40B4-BE49-F238E27FC236}">
                  <a16:creationId xmlns:a16="http://schemas.microsoft.com/office/drawing/2014/main" id="{E7D3A892-DA06-4187-9EED-497E3C9E2820}"/>
                </a:ext>
              </a:extLst>
            </p:cNvPr>
            <p:cNvSpPr txBox="1"/>
            <p:nvPr/>
          </p:nvSpPr>
          <p:spPr>
            <a:xfrm>
              <a:off x="6094187" y="4517359"/>
              <a:ext cx="389850" cy="246221"/>
            </a:xfrm>
            <a:prstGeom prst="rect">
              <a:avLst/>
            </a:prstGeom>
            <a:noFill/>
          </p:spPr>
          <p:txBody>
            <a:bodyPr wrap="none" rtlCol="0">
              <a:spAutoFit/>
            </a:bodyPr>
            <a:lstStyle/>
            <a:p>
              <a:r>
                <a:rPr lang="en-US" sz="1000"/>
                <a:t>bit5</a:t>
              </a:r>
            </a:p>
          </p:txBody>
        </p:sp>
        <p:sp>
          <p:nvSpPr>
            <p:cNvPr id="35" name="TextBox 34">
              <a:extLst>
                <a:ext uri="{FF2B5EF4-FFF2-40B4-BE49-F238E27FC236}">
                  <a16:creationId xmlns:a16="http://schemas.microsoft.com/office/drawing/2014/main" id="{068A6C7E-27BF-4093-A8A4-8F93B8E08461}"/>
                </a:ext>
              </a:extLst>
            </p:cNvPr>
            <p:cNvSpPr txBox="1"/>
            <p:nvPr/>
          </p:nvSpPr>
          <p:spPr>
            <a:xfrm>
              <a:off x="5776474" y="4520045"/>
              <a:ext cx="389850" cy="246221"/>
            </a:xfrm>
            <a:prstGeom prst="rect">
              <a:avLst/>
            </a:prstGeom>
            <a:noFill/>
          </p:spPr>
          <p:txBody>
            <a:bodyPr wrap="none" rtlCol="0">
              <a:spAutoFit/>
            </a:bodyPr>
            <a:lstStyle/>
            <a:p>
              <a:r>
                <a:rPr lang="en-US" sz="1000"/>
                <a:t>bit6</a:t>
              </a:r>
            </a:p>
          </p:txBody>
        </p:sp>
        <p:sp>
          <p:nvSpPr>
            <p:cNvPr id="36" name="TextBox 35">
              <a:extLst>
                <a:ext uri="{FF2B5EF4-FFF2-40B4-BE49-F238E27FC236}">
                  <a16:creationId xmlns:a16="http://schemas.microsoft.com/office/drawing/2014/main" id="{7B72C563-49AA-4337-AD4A-600868FCAE2C}"/>
                </a:ext>
              </a:extLst>
            </p:cNvPr>
            <p:cNvSpPr txBox="1"/>
            <p:nvPr/>
          </p:nvSpPr>
          <p:spPr>
            <a:xfrm>
              <a:off x="5458757" y="4517359"/>
              <a:ext cx="389850" cy="246221"/>
            </a:xfrm>
            <a:prstGeom prst="rect">
              <a:avLst/>
            </a:prstGeom>
            <a:noFill/>
          </p:spPr>
          <p:txBody>
            <a:bodyPr wrap="none" rtlCol="0">
              <a:spAutoFit/>
            </a:bodyPr>
            <a:lstStyle/>
            <a:p>
              <a:r>
                <a:rPr lang="en-US" sz="1000"/>
                <a:t>bit7</a:t>
              </a:r>
            </a:p>
          </p:txBody>
        </p:sp>
        <p:sp>
          <p:nvSpPr>
            <p:cNvPr id="37" name="TextBox 36">
              <a:extLst>
                <a:ext uri="{FF2B5EF4-FFF2-40B4-BE49-F238E27FC236}">
                  <a16:creationId xmlns:a16="http://schemas.microsoft.com/office/drawing/2014/main" id="{5AF45C81-6635-4F99-AC28-D4D4A888093D}"/>
                </a:ext>
              </a:extLst>
            </p:cNvPr>
            <p:cNvSpPr txBox="1"/>
            <p:nvPr/>
          </p:nvSpPr>
          <p:spPr>
            <a:xfrm>
              <a:off x="5151373" y="4513012"/>
              <a:ext cx="389850" cy="246221"/>
            </a:xfrm>
            <a:prstGeom prst="rect">
              <a:avLst/>
            </a:prstGeom>
            <a:noFill/>
          </p:spPr>
          <p:txBody>
            <a:bodyPr wrap="none" rtlCol="0">
              <a:spAutoFit/>
            </a:bodyPr>
            <a:lstStyle/>
            <a:p>
              <a:r>
                <a:rPr lang="en-US" sz="1000"/>
                <a:t>bit8</a:t>
              </a:r>
            </a:p>
          </p:txBody>
        </p:sp>
        <p:sp>
          <p:nvSpPr>
            <p:cNvPr id="38" name="TextBox 37">
              <a:extLst>
                <a:ext uri="{FF2B5EF4-FFF2-40B4-BE49-F238E27FC236}">
                  <a16:creationId xmlns:a16="http://schemas.microsoft.com/office/drawing/2014/main" id="{DF7A0E75-CBAC-4877-88E4-9BA846C1AF4B}"/>
                </a:ext>
              </a:extLst>
            </p:cNvPr>
            <p:cNvSpPr txBox="1"/>
            <p:nvPr/>
          </p:nvSpPr>
          <p:spPr>
            <a:xfrm>
              <a:off x="3133525" y="4071060"/>
              <a:ext cx="1223027" cy="369332"/>
            </a:xfrm>
            <a:prstGeom prst="rect">
              <a:avLst/>
            </a:prstGeom>
            <a:noFill/>
          </p:spPr>
          <p:txBody>
            <a:bodyPr wrap="none" rtlCol="0">
              <a:spAutoFit/>
            </a:bodyPr>
            <a:lstStyle/>
            <a:p>
              <a:r>
                <a:rPr lang="en-US"/>
                <a:t>Byte 1 = 0E</a:t>
              </a:r>
            </a:p>
          </p:txBody>
        </p:sp>
        <p:sp>
          <p:nvSpPr>
            <p:cNvPr id="39" name="TextBox 38">
              <a:extLst>
                <a:ext uri="{FF2B5EF4-FFF2-40B4-BE49-F238E27FC236}">
                  <a16:creationId xmlns:a16="http://schemas.microsoft.com/office/drawing/2014/main" id="{FF424661-4CE5-4DCB-AF54-5EFF7497FA36}"/>
                </a:ext>
              </a:extLst>
            </p:cNvPr>
            <p:cNvSpPr txBox="1"/>
            <p:nvPr/>
          </p:nvSpPr>
          <p:spPr>
            <a:xfrm>
              <a:off x="5939207" y="4075110"/>
              <a:ext cx="1227837" cy="369332"/>
            </a:xfrm>
            <a:prstGeom prst="rect">
              <a:avLst/>
            </a:prstGeom>
            <a:noFill/>
          </p:spPr>
          <p:txBody>
            <a:bodyPr wrap="none" rtlCol="0">
              <a:spAutoFit/>
            </a:bodyPr>
            <a:lstStyle/>
            <a:p>
              <a:r>
                <a:rPr lang="en-US"/>
                <a:t>Byte 2 = 09</a:t>
              </a:r>
            </a:p>
          </p:txBody>
        </p:sp>
        <p:sp>
          <p:nvSpPr>
            <p:cNvPr id="40" name="Left Brace 39">
              <a:extLst>
                <a:ext uri="{FF2B5EF4-FFF2-40B4-BE49-F238E27FC236}">
                  <a16:creationId xmlns:a16="http://schemas.microsoft.com/office/drawing/2014/main" id="{B7177CF5-0704-4B9C-BE33-F3BF43582DBD}"/>
                </a:ext>
              </a:extLst>
            </p:cNvPr>
            <p:cNvSpPr/>
            <p:nvPr/>
          </p:nvSpPr>
          <p:spPr>
            <a:xfrm rot="16200000">
              <a:off x="4570132" y="5119521"/>
              <a:ext cx="317717" cy="600422"/>
            </a:xfrm>
            <a:prstGeom prst="leftBrace">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1" name="TextBox 40">
              <a:extLst>
                <a:ext uri="{FF2B5EF4-FFF2-40B4-BE49-F238E27FC236}">
                  <a16:creationId xmlns:a16="http://schemas.microsoft.com/office/drawing/2014/main" id="{C8E2FD3A-DBA8-4658-98E9-CC0F4A16EBF6}"/>
                </a:ext>
              </a:extLst>
            </p:cNvPr>
            <p:cNvSpPr txBox="1"/>
            <p:nvPr/>
          </p:nvSpPr>
          <p:spPr>
            <a:xfrm>
              <a:off x="4489982" y="5578627"/>
              <a:ext cx="478016" cy="246221"/>
            </a:xfrm>
            <a:prstGeom prst="rect">
              <a:avLst/>
            </a:prstGeom>
            <a:noFill/>
          </p:spPr>
          <p:txBody>
            <a:bodyPr wrap="none" rtlCol="0">
              <a:spAutoFit/>
            </a:bodyPr>
            <a:lstStyle/>
            <a:p>
              <a:r>
                <a:rPr lang="en-US" sz="1000"/>
                <a:t>2-bits</a:t>
              </a:r>
            </a:p>
          </p:txBody>
        </p:sp>
        <p:sp>
          <p:nvSpPr>
            <p:cNvPr id="42" name="Left Brace 41">
              <a:extLst>
                <a:ext uri="{FF2B5EF4-FFF2-40B4-BE49-F238E27FC236}">
                  <a16:creationId xmlns:a16="http://schemas.microsoft.com/office/drawing/2014/main" id="{F4C16757-34DD-4F5D-B8A0-7573C0D898A4}"/>
                </a:ext>
              </a:extLst>
            </p:cNvPr>
            <p:cNvSpPr/>
            <p:nvPr/>
          </p:nvSpPr>
          <p:spPr>
            <a:xfrm rot="16200000">
              <a:off x="3693006" y="4879342"/>
              <a:ext cx="317717" cy="1080779"/>
            </a:xfrm>
            <a:prstGeom prst="leftBrace">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3" name="TextBox 42">
              <a:extLst>
                <a:ext uri="{FF2B5EF4-FFF2-40B4-BE49-F238E27FC236}">
                  <a16:creationId xmlns:a16="http://schemas.microsoft.com/office/drawing/2014/main" id="{EE0328CB-6242-4F9E-81EA-9F977E5C2AC7}"/>
                </a:ext>
              </a:extLst>
            </p:cNvPr>
            <p:cNvSpPr txBox="1"/>
            <p:nvPr/>
          </p:nvSpPr>
          <p:spPr>
            <a:xfrm>
              <a:off x="3611766" y="5574340"/>
              <a:ext cx="478016" cy="246221"/>
            </a:xfrm>
            <a:prstGeom prst="rect">
              <a:avLst/>
            </a:prstGeom>
            <a:noFill/>
          </p:spPr>
          <p:txBody>
            <a:bodyPr wrap="none" rtlCol="0">
              <a:spAutoFit/>
            </a:bodyPr>
            <a:lstStyle/>
            <a:p>
              <a:r>
                <a:rPr lang="en-US" sz="1000"/>
                <a:t>3-bits</a:t>
              </a:r>
            </a:p>
          </p:txBody>
        </p:sp>
        <p:sp>
          <p:nvSpPr>
            <p:cNvPr id="44" name="Left Brace 43">
              <a:extLst>
                <a:ext uri="{FF2B5EF4-FFF2-40B4-BE49-F238E27FC236}">
                  <a16:creationId xmlns:a16="http://schemas.microsoft.com/office/drawing/2014/main" id="{CB87B0CE-86DB-4363-91F0-721814C87152}"/>
                </a:ext>
              </a:extLst>
            </p:cNvPr>
            <p:cNvSpPr/>
            <p:nvPr/>
          </p:nvSpPr>
          <p:spPr>
            <a:xfrm rot="16200000">
              <a:off x="2680434" y="4981245"/>
              <a:ext cx="317717" cy="876967"/>
            </a:xfrm>
            <a:prstGeom prst="leftBrace">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5" name="TextBox 44">
              <a:extLst>
                <a:ext uri="{FF2B5EF4-FFF2-40B4-BE49-F238E27FC236}">
                  <a16:creationId xmlns:a16="http://schemas.microsoft.com/office/drawing/2014/main" id="{B0183DD2-27C3-4258-B94C-A1D2562CF7BD}"/>
                </a:ext>
              </a:extLst>
            </p:cNvPr>
            <p:cNvSpPr txBox="1"/>
            <p:nvPr/>
          </p:nvSpPr>
          <p:spPr>
            <a:xfrm>
              <a:off x="2542102" y="5563843"/>
              <a:ext cx="604653" cy="246221"/>
            </a:xfrm>
            <a:prstGeom prst="rect">
              <a:avLst/>
            </a:prstGeom>
            <a:noFill/>
          </p:spPr>
          <p:txBody>
            <a:bodyPr wrap="none" rtlCol="0">
              <a:spAutoFit/>
            </a:bodyPr>
            <a:lstStyle/>
            <a:p>
              <a:r>
                <a:rPr lang="en-US" sz="1000"/>
                <a:t>padding</a:t>
              </a:r>
            </a:p>
          </p:txBody>
        </p:sp>
        <p:sp>
          <p:nvSpPr>
            <p:cNvPr id="46" name="Left Brace 45">
              <a:extLst>
                <a:ext uri="{FF2B5EF4-FFF2-40B4-BE49-F238E27FC236}">
                  <a16:creationId xmlns:a16="http://schemas.microsoft.com/office/drawing/2014/main" id="{936B03E3-736D-4611-88B2-C50D605B5A0D}"/>
                </a:ext>
              </a:extLst>
            </p:cNvPr>
            <p:cNvSpPr/>
            <p:nvPr/>
          </p:nvSpPr>
          <p:spPr>
            <a:xfrm rot="16200000">
              <a:off x="7531484" y="5260927"/>
              <a:ext cx="295865" cy="309965"/>
            </a:xfrm>
            <a:prstGeom prst="leftBrace">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TextBox 46">
              <a:extLst>
                <a:ext uri="{FF2B5EF4-FFF2-40B4-BE49-F238E27FC236}">
                  <a16:creationId xmlns:a16="http://schemas.microsoft.com/office/drawing/2014/main" id="{8537FF7D-7B01-4270-A5B8-12E395F39456}"/>
                </a:ext>
              </a:extLst>
            </p:cNvPr>
            <p:cNvSpPr txBox="1"/>
            <p:nvPr/>
          </p:nvSpPr>
          <p:spPr>
            <a:xfrm>
              <a:off x="7485096" y="5585731"/>
              <a:ext cx="428322" cy="246221"/>
            </a:xfrm>
            <a:prstGeom prst="rect">
              <a:avLst/>
            </a:prstGeom>
            <a:noFill/>
          </p:spPr>
          <p:txBody>
            <a:bodyPr wrap="none" rtlCol="0">
              <a:spAutoFit/>
            </a:bodyPr>
            <a:lstStyle/>
            <a:p>
              <a:r>
                <a:rPr lang="en-US" sz="1000"/>
                <a:t>1-bit</a:t>
              </a:r>
            </a:p>
          </p:txBody>
        </p:sp>
        <p:sp>
          <p:nvSpPr>
            <p:cNvPr id="48" name="Left Brace 47">
              <a:extLst>
                <a:ext uri="{FF2B5EF4-FFF2-40B4-BE49-F238E27FC236}">
                  <a16:creationId xmlns:a16="http://schemas.microsoft.com/office/drawing/2014/main" id="{2A918EB2-8AAB-4D03-8683-ED5E31293820}"/>
                </a:ext>
              </a:extLst>
            </p:cNvPr>
            <p:cNvSpPr/>
            <p:nvPr/>
          </p:nvSpPr>
          <p:spPr>
            <a:xfrm rot="16200000">
              <a:off x="6623563" y="4775772"/>
              <a:ext cx="369331" cy="1353739"/>
            </a:xfrm>
            <a:prstGeom prst="leftBrace">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TextBox 48">
              <a:extLst>
                <a:ext uri="{FF2B5EF4-FFF2-40B4-BE49-F238E27FC236}">
                  <a16:creationId xmlns:a16="http://schemas.microsoft.com/office/drawing/2014/main" id="{A37288E6-CD16-47F7-A705-386A5E303AD8}"/>
                </a:ext>
              </a:extLst>
            </p:cNvPr>
            <p:cNvSpPr txBox="1"/>
            <p:nvPr/>
          </p:nvSpPr>
          <p:spPr>
            <a:xfrm>
              <a:off x="6599847" y="5581444"/>
              <a:ext cx="478016" cy="246221"/>
            </a:xfrm>
            <a:prstGeom prst="rect">
              <a:avLst/>
            </a:prstGeom>
            <a:noFill/>
          </p:spPr>
          <p:txBody>
            <a:bodyPr wrap="none" rtlCol="0">
              <a:spAutoFit/>
            </a:bodyPr>
            <a:lstStyle/>
            <a:p>
              <a:r>
                <a:rPr lang="en-US" sz="1000"/>
                <a:t>4-bits</a:t>
              </a:r>
            </a:p>
          </p:txBody>
        </p:sp>
        <p:sp>
          <p:nvSpPr>
            <p:cNvPr id="50" name="Left Brace 49">
              <a:extLst>
                <a:ext uri="{FF2B5EF4-FFF2-40B4-BE49-F238E27FC236}">
                  <a16:creationId xmlns:a16="http://schemas.microsoft.com/office/drawing/2014/main" id="{BB9B67A0-CDA0-4927-8D26-1B48D706F07B}"/>
                </a:ext>
              </a:extLst>
            </p:cNvPr>
            <p:cNvSpPr/>
            <p:nvPr/>
          </p:nvSpPr>
          <p:spPr>
            <a:xfrm rot="16200000">
              <a:off x="5487454" y="4972460"/>
              <a:ext cx="317717" cy="908748"/>
            </a:xfrm>
            <a:prstGeom prst="leftBrace">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TextBox 50">
              <a:extLst>
                <a:ext uri="{FF2B5EF4-FFF2-40B4-BE49-F238E27FC236}">
                  <a16:creationId xmlns:a16="http://schemas.microsoft.com/office/drawing/2014/main" id="{6C4A4077-CD1A-41F8-8643-352C7A3EC974}"/>
                </a:ext>
              </a:extLst>
            </p:cNvPr>
            <p:cNvSpPr txBox="1"/>
            <p:nvPr/>
          </p:nvSpPr>
          <p:spPr>
            <a:xfrm>
              <a:off x="5347300" y="5570947"/>
              <a:ext cx="604653" cy="246221"/>
            </a:xfrm>
            <a:prstGeom prst="rect">
              <a:avLst/>
            </a:prstGeom>
            <a:noFill/>
          </p:spPr>
          <p:txBody>
            <a:bodyPr wrap="none" rtlCol="0">
              <a:spAutoFit/>
            </a:bodyPr>
            <a:lstStyle/>
            <a:p>
              <a:r>
                <a:rPr lang="en-US" sz="1000"/>
                <a:t>padding</a:t>
              </a:r>
            </a:p>
          </p:txBody>
        </p:sp>
      </p:grpSp>
    </p:spTree>
    <p:extLst>
      <p:ext uri="{BB962C8B-B14F-4D97-AF65-F5344CB8AC3E}">
        <p14:creationId xmlns:p14="http://schemas.microsoft.com/office/powerpoint/2010/main" val="2026295308"/>
      </p:ext>
    </p:extLst>
  </p:cSld>
  <p:clrMapOvr>
    <a:masterClrMapping/>
  </p:clrMapOvr>
</p:sld>
</file>

<file path=ppt/slides/slide2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102C16-F267-4479-BD26-E41A4DA04B47}"/>
              </a:ext>
            </a:extLst>
          </p:cNvPr>
          <p:cNvSpPr>
            <a:spLocks noGrp="1"/>
          </p:cNvSpPr>
          <p:nvPr>
            <p:ph type="title"/>
          </p:nvPr>
        </p:nvSpPr>
        <p:spPr/>
        <p:txBody>
          <a:bodyPr/>
          <a:lstStyle/>
          <a:p>
            <a:r>
              <a:rPr lang="en-US"/>
              <a:t>Perspective #2 about the input data (</a:t>
            </a:r>
            <a:r>
              <a:rPr lang="en-US" u="sng"/>
              <a:t>alignment-oriented</a:t>
            </a:r>
            <a:r>
              <a:rPr lang="en-US"/>
              <a:t>)</a:t>
            </a:r>
          </a:p>
        </p:txBody>
      </p:sp>
      <p:sp>
        <p:nvSpPr>
          <p:cNvPr id="3" name="Content Placeholder 2">
            <a:extLst>
              <a:ext uri="{FF2B5EF4-FFF2-40B4-BE49-F238E27FC236}">
                <a16:creationId xmlns:a16="http://schemas.microsoft.com/office/drawing/2014/main" id="{B35C360D-9CA6-44A6-B1AD-DC350BC11FE9}"/>
              </a:ext>
            </a:extLst>
          </p:cNvPr>
          <p:cNvSpPr>
            <a:spLocks noGrp="1"/>
          </p:cNvSpPr>
          <p:nvPr>
            <p:ph idx="1"/>
          </p:nvPr>
        </p:nvSpPr>
        <p:spPr/>
        <p:txBody>
          <a:bodyPr/>
          <a:lstStyle/>
          <a:p>
            <a:r>
              <a:rPr lang="en-US"/>
              <a:t>2 bits</a:t>
            </a:r>
          </a:p>
          <a:p>
            <a:r>
              <a:rPr lang="en-US"/>
              <a:t>3 bits</a:t>
            </a:r>
          </a:p>
          <a:p>
            <a:r>
              <a:rPr lang="en-US"/>
              <a:t>1 bit starts at the next 8 bit boundary</a:t>
            </a:r>
          </a:p>
          <a:p>
            <a:r>
              <a:rPr lang="en-US"/>
              <a:t>4 bits</a:t>
            </a:r>
          </a:p>
        </p:txBody>
      </p:sp>
      <p:sp>
        <p:nvSpPr>
          <p:cNvPr id="4" name="Footer Placeholder 3">
            <a:extLst>
              <a:ext uri="{FF2B5EF4-FFF2-40B4-BE49-F238E27FC236}">
                <a16:creationId xmlns:a16="http://schemas.microsoft.com/office/drawing/2014/main" id="{B4146DED-2278-40F0-8DFA-33F334A90D2A}"/>
              </a:ext>
            </a:extLst>
          </p:cNvPr>
          <p:cNvSpPr>
            <a:spLocks noGrp="1"/>
          </p:cNvSpPr>
          <p:nvPr>
            <p:ph type="ftr" sz="quarter" idx="11"/>
          </p:nvPr>
        </p:nvSpPr>
        <p:spPr/>
        <p:txBody>
          <a:bodyPr/>
          <a:lstStyle/>
          <a:p>
            <a:r>
              <a:rPr lang="en-US" altLang="en-US">
                <a:solidFill>
                  <a:schemeClr val="tx1">
                    <a:lumMod val="50000"/>
                    <a:lumOff val="50000"/>
                  </a:schemeClr>
                </a:solidFill>
                <a:latin typeface="Arial" pitchFamily="34" charset="0"/>
                <a:cs typeface="Arial" pitchFamily="34" charset="0"/>
              </a:rPr>
              <a:t>© 2019 The MITRE Corporation. All rights reserved.</a:t>
            </a:r>
            <a:endParaRPr lang="en-US">
              <a:solidFill>
                <a:schemeClr val="tx1">
                  <a:lumMod val="50000"/>
                  <a:lumOff val="50000"/>
                </a:schemeClr>
              </a:solidFill>
              <a:latin typeface="Arial" pitchFamily="34" charset="0"/>
              <a:cs typeface="Arial" pitchFamily="34" charset="0"/>
            </a:endParaRPr>
          </a:p>
        </p:txBody>
      </p:sp>
      <p:grpSp>
        <p:nvGrpSpPr>
          <p:cNvPr id="5" name="Group 4">
            <a:extLst>
              <a:ext uri="{FF2B5EF4-FFF2-40B4-BE49-F238E27FC236}">
                <a16:creationId xmlns:a16="http://schemas.microsoft.com/office/drawing/2014/main" id="{A5B777EF-9385-4158-9B64-87EFAE62B530}"/>
              </a:ext>
            </a:extLst>
          </p:cNvPr>
          <p:cNvGrpSpPr/>
          <p:nvPr/>
        </p:nvGrpSpPr>
        <p:grpSpPr>
          <a:xfrm>
            <a:off x="974170" y="3429000"/>
            <a:ext cx="5560744" cy="1760892"/>
            <a:chOff x="2352674" y="4071060"/>
            <a:chExt cx="5560744" cy="1760892"/>
          </a:xfrm>
        </p:grpSpPr>
        <p:sp>
          <p:nvSpPr>
            <p:cNvPr id="6" name="Rectangle 5">
              <a:extLst>
                <a:ext uri="{FF2B5EF4-FFF2-40B4-BE49-F238E27FC236}">
                  <a16:creationId xmlns:a16="http://schemas.microsoft.com/office/drawing/2014/main" id="{5E2616B2-94F5-4E7A-9255-31AFFBEB56D2}"/>
                </a:ext>
              </a:extLst>
            </p:cNvPr>
            <p:cNvSpPr/>
            <p:nvPr/>
          </p:nvSpPr>
          <p:spPr>
            <a:xfrm>
              <a:off x="2386739" y="4742481"/>
              <a:ext cx="309966" cy="449451"/>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0</a:t>
              </a:r>
            </a:p>
          </p:txBody>
        </p:sp>
        <p:sp>
          <p:nvSpPr>
            <p:cNvPr id="7" name="Rectangle 6">
              <a:extLst>
                <a:ext uri="{FF2B5EF4-FFF2-40B4-BE49-F238E27FC236}">
                  <a16:creationId xmlns:a16="http://schemas.microsoft.com/office/drawing/2014/main" id="{A89D3EB2-DC22-4817-956D-143889A5F796}"/>
                </a:ext>
              </a:extLst>
            </p:cNvPr>
            <p:cNvSpPr/>
            <p:nvPr/>
          </p:nvSpPr>
          <p:spPr>
            <a:xfrm>
              <a:off x="2694123" y="4742480"/>
              <a:ext cx="309966" cy="449451"/>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0</a:t>
              </a:r>
            </a:p>
          </p:txBody>
        </p:sp>
        <p:sp>
          <p:nvSpPr>
            <p:cNvPr id="8" name="Rectangle 7">
              <a:extLst>
                <a:ext uri="{FF2B5EF4-FFF2-40B4-BE49-F238E27FC236}">
                  <a16:creationId xmlns:a16="http://schemas.microsoft.com/office/drawing/2014/main" id="{60796400-A4BD-41ED-9A17-2BED4B4D9E71}"/>
                </a:ext>
              </a:extLst>
            </p:cNvPr>
            <p:cNvSpPr/>
            <p:nvPr/>
          </p:nvSpPr>
          <p:spPr>
            <a:xfrm>
              <a:off x="3004089" y="4742480"/>
              <a:ext cx="309966" cy="449451"/>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0</a:t>
              </a:r>
            </a:p>
          </p:txBody>
        </p:sp>
        <p:sp>
          <p:nvSpPr>
            <p:cNvPr id="9" name="Rectangle 8">
              <a:extLst>
                <a:ext uri="{FF2B5EF4-FFF2-40B4-BE49-F238E27FC236}">
                  <a16:creationId xmlns:a16="http://schemas.microsoft.com/office/drawing/2014/main" id="{63DFB341-7338-4FB4-A5D4-A5F6F1BC1E13}"/>
                </a:ext>
              </a:extLst>
            </p:cNvPr>
            <p:cNvSpPr/>
            <p:nvPr/>
          </p:nvSpPr>
          <p:spPr>
            <a:xfrm>
              <a:off x="3311473" y="4742479"/>
              <a:ext cx="309966" cy="449451"/>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0</a:t>
              </a:r>
            </a:p>
          </p:txBody>
        </p:sp>
        <p:sp>
          <p:nvSpPr>
            <p:cNvPr id="10" name="Rectangle 9">
              <a:extLst>
                <a:ext uri="{FF2B5EF4-FFF2-40B4-BE49-F238E27FC236}">
                  <a16:creationId xmlns:a16="http://schemas.microsoft.com/office/drawing/2014/main" id="{2162EC55-3BCF-42F4-A5AC-3B07DB287CEB}"/>
                </a:ext>
              </a:extLst>
            </p:cNvPr>
            <p:cNvSpPr/>
            <p:nvPr/>
          </p:nvSpPr>
          <p:spPr>
            <a:xfrm>
              <a:off x="3794502" y="4742479"/>
              <a:ext cx="309966" cy="449451"/>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1</a:t>
              </a:r>
            </a:p>
          </p:txBody>
        </p:sp>
        <p:sp>
          <p:nvSpPr>
            <p:cNvPr id="11" name="Rectangle 10">
              <a:extLst>
                <a:ext uri="{FF2B5EF4-FFF2-40B4-BE49-F238E27FC236}">
                  <a16:creationId xmlns:a16="http://schemas.microsoft.com/office/drawing/2014/main" id="{F1B33268-F7AC-4A04-97C1-24BCE64E6D83}"/>
                </a:ext>
              </a:extLst>
            </p:cNvPr>
            <p:cNvSpPr/>
            <p:nvPr/>
          </p:nvSpPr>
          <p:spPr>
            <a:xfrm>
              <a:off x="4101886" y="4742478"/>
              <a:ext cx="309966" cy="449451"/>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1</a:t>
              </a:r>
            </a:p>
          </p:txBody>
        </p:sp>
        <p:sp>
          <p:nvSpPr>
            <p:cNvPr id="12" name="Rectangle 11">
              <a:extLst>
                <a:ext uri="{FF2B5EF4-FFF2-40B4-BE49-F238E27FC236}">
                  <a16:creationId xmlns:a16="http://schemas.microsoft.com/office/drawing/2014/main" id="{BA41098A-85E0-45F9-AC7C-98C3DFDB157C}"/>
                </a:ext>
              </a:extLst>
            </p:cNvPr>
            <p:cNvSpPr/>
            <p:nvPr/>
          </p:nvSpPr>
          <p:spPr>
            <a:xfrm>
              <a:off x="4411852" y="4742478"/>
              <a:ext cx="309966" cy="449451"/>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1</a:t>
              </a:r>
            </a:p>
          </p:txBody>
        </p:sp>
        <p:sp>
          <p:nvSpPr>
            <p:cNvPr id="13" name="Rectangle 12">
              <a:extLst>
                <a:ext uri="{FF2B5EF4-FFF2-40B4-BE49-F238E27FC236}">
                  <a16:creationId xmlns:a16="http://schemas.microsoft.com/office/drawing/2014/main" id="{28332321-2DC6-405F-AF7E-6815C5C65D29}"/>
                </a:ext>
              </a:extLst>
            </p:cNvPr>
            <p:cNvSpPr/>
            <p:nvPr/>
          </p:nvSpPr>
          <p:spPr>
            <a:xfrm>
              <a:off x="4719236" y="4742477"/>
              <a:ext cx="309966" cy="449451"/>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0</a:t>
              </a:r>
            </a:p>
          </p:txBody>
        </p:sp>
        <p:sp>
          <p:nvSpPr>
            <p:cNvPr id="14" name="Rectangle 13">
              <a:extLst>
                <a:ext uri="{FF2B5EF4-FFF2-40B4-BE49-F238E27FC236}">
                  <a16:creationId xmlns:a16="http://schemas.microsoft.com/office/drawing/2014/main" id="{1DA6B6AF-6F17-4175-9776-D6FE6564141B}"/>
                </a:ext>
              </a:extLst>
            </p:cNvPr>
            <p:cNvSpPr/>
            <p:nvPr/>
          </p:nvSpPr>
          <p:spPr>
            <a:xfrm>
              <a:off x="5191936" y="4742481"/>
              <a:ext cx="309966" cy="449451"/>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0</a:t>
              </a:r>
            </a:p>
          </p:txBody>
        </p:sp>
        <p:sp>
          <p:nvSpPr>
            <p:cNvPr id="15" name="Rectangle 14">
              <a:extLst>
                <a:ext uri="{FF2B5EF4-FFF2-40B4-BE49-F238E27FC236}">
                  <a16:creationId xmlns:a16="http://schemas.microsoft.com/office/drawing/2014/main" id="{11435150-F009-482B-8BB3-0EEEABC6079F}"/>
                </a:ext>
              </a:extLst>
            </p:cNvPr>
            <p:cNvSpPr/>
            <p:nvPr/>
          </p:nvSpPr>
          <p:spPr>
            <a:xfrm>
              <a:off x="5499320" y="4742480"/>
              <a:ext cx="309966" cy="449451"/>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0</a:t>
              </a:r>
            </a:p>
          </p:txBody>
        </p:sp>
        <p:sp>
          <p:nvSpPr>
            <p:cNvPr id="16" name="Rectangle 15">
              <a:extLst>
                <a:ext uri="{FF2B5EF4-FFF2-40B4-BE49-F238E27FC236}">
                  <a16:creationId xmlns:a16="http://schemas.microsoft.com/office/drawing/2014/main" id="{D9A1F49C-853B-4F95-887E-12F05164CA0D}"/>
                </a:ext>
              </a:extLst>
            </p:cNvPr>
            <p:cNvSpPr/>
            <p:nvPr/>
          </p:nvSpPr>
          <p:spPr>
            <a:xfrm>
              <a:off x="5809286" y="4742480"/>
              <a:ext cx="309966" cy="449451"/>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0</a:t>
              </a:r>
            </a:p>
          </p:txBody>
        </p:sp>
        <p:sp>
          <p:nvSpPr>
            <p:cNvPr id="17" name="Rectangle 16">
              <a:extLst>
                <a:ext uri="{FF2B5EF4-FFF2-40B4-BE49-F238E27FC236}">
                  <a16:creationId xmlns:a16="http://schemas.microsoft.com/office/drawing/2014/main" id="{AF46CABE-AF10-40A9-AAAA-A70C5D392076}"/>
                </a:ext>
              </a:extLst>
            </p:cNvPr>
            <p:cNvSpPr/>
            <p:nvPr/>
          </p:nvSpPr>
          <p:spPr>
            <a:xfrm>
              <a:off x="6116670" y="4742479"/>
              <a:ext cx="309966" cy="449451"/>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0</a:t>
              </a:r>
            </a:p>
          </p:txBody>
        </p:sp>
        <p:sp>
          <p:nvSpPr>
            <p:cNvPr id="18" name="Rectangle 17">
              <a:extLst>
                <a:ext uri="{FF2B5EF4-FFF2-40B4-BE49-F238E27FC236}">
                  <a16:creationId xmlns:a16="http://schemas.microsoft.com/office/drawing/2014/main" id="{123A7F19-B6E9-4B2E-AF79-040F1571123D}"/>
                </a:ext>
              </a:extLst>
            </p:cNvPr>
            <p:cNvSpPr/>
            <p:nvPr/>
          </p:nvSpPr>
          <p:spPr>
            <a:xfrm>
              <a:off x="6599699" y="4742479"/>
              <a:ext cx="309966" cy="449451"/>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1</a:t>
              </a:r>
            </a:p>
          </p:txBody>
        </p:sp>
        <p:sp>
          <p:nvSpPr>
            <p:cNvPr id="19" name="Rectangle 18">
              <a:extLst>
                <a:ext uri="{FF2B5EF4-FFF2-40B4-BE49-F238E27FC236}">
                  <a16:creationId xmlns:a16="http://schemas.microsoft.com/office/drawing/2014/main" id="{3C35E815-D7C3-4479-B864-084D7990A4DB}"/>
                </a:ext>
              </a:extLst>
            </p:cNvPr>
            <p:cNvSpPr/>
            <p:nvPr/>
          </p:nvSpPr>
          <p:spPr>
            <a:xfrm>
              <a:off x="6907083" y="4742478"/>
              <a:ext cx="309966" cy="449451"/>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0</a:t>
              </a:r>
            </a:p>
          </p:txBody>
        </p:sp>
        <p:sp>
          <p:nvSpPr>
            <p:cNvPr id="20" name="Rectangle 19">
              <a:extLst>
                <a:ext uri="{FF2B5EF4-FFF2-40B4-BE49-F238E27FC236}">
                  <a16:creationId xmlns:a16="http://schemas.microsoft.com/office/drawing/2014/main" id="{9202ED2F-1936-4E20-B8E5-F70480DC3C4F}"/>
                </a:ext>
              </a:extLst>
            </p:cNvPr>
            <p:cNvSpPr/>
            <p:nvPr/>
          </p:nvSpPr>
          <p:spPr>
            <a:xfrm>
              <a:off x="7217049" y="4742478"/>
              <a:ext cx="309966" cy="449451"/>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0</a:t>
              </a:r>
            </a:p>
          </p:txBody>
        </p:sp>
        <p:sp>
          <p:nvSpPr>
            <p:cNvPr id="21" name="Rectangle 20">
              <a:extLst>
                <a:ext uri="{FF2B5EF4-FFF2-40B4-BE49-F238E27FC236}">
                  <a16:creationId xmlns:a16="http://schemas.microsoft.com/office/drawing/2014/main" id="{4E5A2DE5-E761-439A-80CB-22A1C995804B}"/>
                </a:ext>
              </a:extLst>
            </p:cNvPr>
            <p:cNvSpPr/>
            <p:nvPr/>
          </p:nvSpPr>
          <p:spPr>
            <a:xfrm>
              <a:off x="7524433" y="4742477"/>
              <a:ext cx="309966" cy="449451"/>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1</a:t>
              </a:r>
            </a:p>
          </p:txBody>
        </p:sp>
        <p:sp>
          <p:nvSpPr>
            <p:cNvPr id="22" name="TextBox 21">
              <a:extLst>
                <a:ext uri="{FF2B5EF4-FFF2-40B4-BE49-F238E27FC236}">
                  <a16:creationId xmlns:a16="http://schemas.microsoft.com/office/drawing/2014/main" id="{A7A2FCD5-8153-4ED4-A756-1FCACB2B46C5}"/>
                </a:ext>
              </a:extLst>
            </p:cNvPr>
            <p:cNvSpPr txBox="1"/>
            <p:nvPr/>
          </p:nvSpPr>
          <p:spPr>
            <a:xfrm>
              <a:off x="4697374" y="4511986"/>
              <a:ext cx="389850" cy="246221"/>
            </a:xfrm>
            <a:prstGeom prst="rect">
              <a:avLst/>
            </a:prstGeom>
            <a:noFill/>
          </p:spPr>
          <p:txBody>
            <a:bodyPr wrap="none" rtlCol="0">
              <a:spAutoFit/>
            </a:bodyPr>
            <a:lstStyle/>
            <a:p>
              <a:r>
                <a:rPr lang="en-US" sz="1000"/>
                <a:t>bit1</a:t>
              </a:r>
            </a:p>
          </p:txBody>
        </p:sp>
        <p:sp>
          <p:nvSpPr>
            <p:cNvPr id="23" name="TextBox 22">
              <a:extLst>
                <a:ext uri="{FF2B5EF4-FFF2-40B4-BE49-F238E27FC236}">
                  <a16:creationId xmlns:a16="http://schemas.microsoft.com/office/drawing/2014/main" id="{D0E553B5-BC69-4357-BCF0-4BC4061A2E03}"/>
                </a:ext>
              </a:extLst>
            </p:cNvPr>
            <p:cNvSpPr txBox="1"/>
            <p:nvPr/>
          </p:nvSpPr>
          <p:spPr>
            <a:xfrm>
              <a:off x="4379661" y="4514672"/>
              <a:ext cx="389850" cy="246221"/>
            </a:xfrm>
            <a:prstGeom prst="rect">
              <a:avLst/>
            </a:prstGeom>
            <a:noFill/>
          </p:spPr>
          <p:txBody>
            <a:bodyPr wrap="none" rtlCol="0">
              <a:spAutoFit/>
            </a:bodyPr>
            <a:lstStyle/>
            <a:p>
              <a:r>
                <a:rPr lang="en-US" sz="1000"/>
                <a:t>bit2</a:t>
              </a:r>
            </a:p>
          </p:txBody>
        </p:sp>
        <p:sp>
          <p:nvSpPr>
            <p:cNvPr id="24" name="TextBox 23">
              <a:extLst>
                <a:ext uri="{FF2B5EF4-FFF2-40B4-BE49-F238E27FC236}">
                  <a16:creationId xmlns:a16="http://schemas.microsoft.com/office/drawing/2014/main" id="{B7EDCC7B-49E8-4C70-8F0A-DCB367FC35AD}"/>
                </a:ext>
              </a:extLst>
            </p:cNvPr>
            <p:cNvSpPr txBox="1"/>
            <p:nvPr/>
          </p:nvSpPr>
          <p:spPr>
            <a:xfrm>
              <a:off x="4061944" y="4511986"/>
              <a:ext cx="389850" cy="246221"/>
            </a:xfrm>
            <a:prstGeom prst="rect">
              <a:avLst/>
            </a:prstGeom>
            <a:noFill/>
          </p:spPr>
          <p:txBody>
            <a:bodyPr wrap="none" rtlCol="0">
              <a:spAutoFit/>
            </a:bodyPr>
            <a:lstStyle/>
            <a:p>
              <a:r>
                <a:rPr lang="en-US" sz="1000"/>
                <a:t>bit3</a:t>
              </a:r>
            </a:p>
          </p:txBody>
        </p:sp>
        <p:sp>
          <p:nvSpPr>
            <p:cNvPr id="25" name="TextBox 24">
              <a:extLst>
                <a:ext uri="{FF2B5EF4-FFF2-40B4-BE49-F238E27FC236}">
                  <a16:creationId xmlns:a16="http://schemas.microsoft.com/office/drawing/2014/main" id="{79B85BC4-27F5-416B-9EE4-5A413416BB95}"/>
                </a:ext>
              </a:extLst>
            </p:cNvPr>
            <p:cNvSpPr txBox="1"/>
            <p:nvPr/>
          </p:nvSpPr>
          <p:spPr>
            <a:xfrm>
              <a:off x="3754560" y="4507639"/>
              <a:ext cx="389850" cy="246221"/>
            </a:xfrm>
            <a:prstGeom prst="rect">
              <a:avLst/>
            </a:prstGeom>
            <a:noFill/>
          </p:spPr>
          <p:txBody>
            <a:bodyPr wrap="none" rtlCol="0">
              <a:spAutoFit/>
            </a:bodyPr>
            <a:lstStyle/>
            <a:p>
              <a:r>
                <a:rPr lang="en-US" sz="1000"/>
                <a:t>bit4</a:t>
              </a:r>
            </a:p>
          </p:txBody>
        </p:sp>
        <p:sp>
          <p:nvSpPr>
            <p:cNvPr id="26" name="TextBox 25">
              <a:extLst>
                <a:ext uri="{FF2B5EF4-FFF2-40B4-BE49-F238E27FC236}">
                  <a16:creationId xmlns:a16="http://schemas.microsoft.com/office/drawing/2014/main" id="{DE413CEE-8958-4ACE-8A69-14E9B1751540}"/>
                </a:ext>
              </a:extLst>
            </p:cNvPr>
            <p:cNvSpPr txBox="1"/>
            <p:nvPr/>
          </p:nvSpPr>
          <p:spPr>
            <a:xfrm>
              <a:off x="3295488" y="4514672"/>
              <a:ext cx="389850" cy="246221"/>
            </a:xfrm>
            <a:prstGeom prst="rect">
              <a:avLst/>
            </a:prstGeom>
            <a:noFill/>
          </p:spPr>
          <p:txBody>
            <a:bodyPr wrap="none" rtlCol="0">
              <a:spAutoFit/>
            </a:bodyPr>
            <a:lstStyle/>
            <a:p>
              <a:r>
                <a:rPr lang="en-US" sz="1000"/>
                <a:t>bit5</a:t>
              </a:r>
            </a:p>
          </p:txBody>
        </p:sp>
        <p:sp>
          <p:nvSpPr>
            <p:cNvPr id="27" name="TextBox 26">
              <a:extLst>
                <a:ext uri="{FF2B5EF4-FFF2-40B4-BE49-F238E27FC236}">
                  <a16:creationId xmlns:a16="http://schemas.microsoft.com/office/drawing/2014/main" id="{05CABA5F-F050-4D0B-B898-40F7B7D82496}"/>
                </a:ext>
              </a:extLst>
            </p:cNvPr>
            <p:cNvSpPr txBox="1"/>
            <p:nvPr/>
          </p:nvSpPr>
          <p:spPr>
            <a:xfrm>
              <a:off x="2977775" y="4517358"/>
              <a:ext cx="389850" cy="246221"/>
            </a:xfrm>
            <a:prstGeom prst="rect">
              <a:avLst/>
            </a:prstGeom>
            <a:noFill/>
          </p:spPr>
          <p:txBody>
            <a:bodyPr wrap="none" rtlCol="0">
              <a:spAutoFit/>
            </a:bodyPr>
            <a:lstStyle/>
            <a:p>
              <a:r>
                <a:rPr lang="en-US" sz="1000"/>
                <a:t>bit6</a:t>
              </a:r>
            </a:p>
          </p:txBody>
        </p:sp>
        <p:sp>
          <p:nvSpPr>
            <p:cNvPr id="28" name="TextBox 27">
              <a:extLst>
                <a:ext uri="{FF2B5EF4-FFF2-40B4-BE49-F238E27FC236}">
                  <a16:creationId xmlns:a16="http://schemas.microsoft.com/office/drawing/2014/main" id="{4D5C0575-EC10-4740-8E79-7550DB9539C1}"/>
                </a:ext>
              </a:extLst>
            </p:cNvPr>
            <p:cNvSpPr txBox="1"/>
            <p:nvPr/>
          </p:nvSpPr>
          <p:spPr>
            <a:xfrm>
              <a:off x="2660058" y="4514672"/>
              <a:ext cx="389850" cy="246221"/>
            </a:xfrm>
            <a:prstGeom prst="rect">
              <a:avLst/>
            </a:prstGeom>
            <a:noFill/>
          </p:spPr>
          <p:txBody>
            <a:bodyPr wrap="none" rtlCol="0">
              <a:spAutoFit/>
            </a:bodyPr>
            <a:lstStyle/>
            <a:p>
              <a:r>
                <a:rPr lang="en-US" sz="1000"/>
                <a:t>bit7</a:t>
              </a:r>
            </a:p>
          </p:txBody>
        </p:sp>
        <p:sp>
          <p:nvSpPr>
            <p:cNvPr id="29" name="TextBox 28">
              <a:extLst>
                <a:ext uri="{FF2B5EF4-FFF2-40B4-BE49-F238E27FC236}">
                  <a16:creationId xmlns:a16="http://schemas.microsoft.com/office/drawing/2014/main" id="{2563C227-FAEC-4127-923F-7ED8760AA58F}"/>
                </a:ext>
              </a:extLst>
            </p:cNvPr>
            <p:cNvSpPr txBox="1"/>
            <p:nvPr/>
          </p:nvSpPr>
          <p:spPr>
            <a:xfrm>
              <a:off x="2352674" y="4510325"/>
              <a:ext cx="389850" cy="246221"/>
            </a:xfrm>
            <a:prstGeom prst="rect">
              <a:avLst/>
            </a:prstGeom>
            <a:noFill/>
          </p:spPr>
          <p:txBody>
            <a:bodyPr wrap="none" rtlCol="0">
              <a:spAutoFit/>
            </a:bodyPr>
            <a:lstStyle/>
            <a:p>
              <a:r>
                <a:rPr lang="en-US" sz="1000"/>
                <a:t>bit8</a:t>
              </a:r>
            </a:p>
          </p:txBody>
        </p:sp>
        <p:sp>
          <p:nvSpPr>
            <p:cNvPr id="30" name="TextBox 29">
              <a:extLst>
                <a:ext uri="{FF2B5EF4-FFF2-40B4-BE49-F238E27FC236}">
                  <a16:creationId xmlns:a16="http://schemas.microsoft.com/office/drawing/2014/main" id="{25EE1727-9C2C-4D87-AEEF-0D4E540607EA}"/>
                </a:ext>
              </a:extLst>
            </p:cNvPr>
            <p:cNvSpPr txBox="1"/>
            <p:nvPr/>
          </p:nvSpPr>
          <p:spPr>
            <a:xfrm>
              <a:off x="7496073" y="4514673"/>
              <a:ext cx="389850" cy="246221"/>
            </a:xfrm>
            <a:prstGeom prst="rect">
              <a:avLst/>
            </a:prstGeom>
            <a:noFill/>
          </p:spPr>
          <p:txBody>
            <a:bodyPr wrap="none" rtlCol="0">
              <a:spAutoFit/>
            </a:bodyPr>
            <a:lstStyle/>
            <a:p>
              <a:r>
                <a:rPr lang="en-US" sz="1000"/>
                <a:t>bit1</a:t>
              </a:r>
            </a:p>
          </p:txBody>
        </p:sp>
        <p:sp>
          <p:nvSpPr>
            <p:cNvPr id="31" name="TextBox 30">
              <a:extLst>
                <a:ext uri="{FF2B5EF4-FFF2-40B4-BE49-F238E27FC236}">
                  <a16:creationId xmlns:a16="http://schemas.microsoft.com/office/drawing/2014/main" id="{BC780EC2-155F-4BB3-9E17-9C582983BED8}"/>
                </a:ext>
              </a:extLst>
            </p:cNvPr>
            <p:cNvSpPr txBox="1"/>
            <p:nvPr/>
          </p:nvSpPr>
          <p:spPr>
            <a:xfrm>
              <a:off x="7178360" y="4517359"/>
              <a:ext cx="389850" cy="246221"/>
            </a:xfrm>
            <a:prstGeom prst="rect">
              <a:avLst/>
            </a:prstGeom>
            <a:noFill/>
          </p:spPr>
          <p:txBody>
            <a:bodyPr wrap="none" rtlCol="0">
              <a:spAutoFit/>
            </a:bodyPr>
            <a:lstStyle/>
            <a:p>
              <a:r>
                <a:rPr lang="en-US" sz="1000"/>
                <a:t>bit2</a:t>
              </a:r>
            </a:p>
          </p:txBody>
        </p:sp>
        <p:sp>
          <p:nvSpPr>
            <p:cNvPr id="32" name="TextBox 31">
              <a:extLst>
                <a:ext uri="{FF2B5EF4-FFF2-40B4-BE49-F238E27FC236}">
                  <a16:creationId xmlns:a16="http://schemas.microsoft.com/office/drawing/2014/main" id="{82BCC830-B27E-47EA-B60D-4147200DAA72}"/>
                </a:ext>
              </a:extLst>
            </p:cNvPr>
            <p:cNvSpPr txBox="1"/>
            <p:nvPr/>
          </p:nvSpPr>
          <p:spPr>
            <a:xfrm>
              <a:off x="6860643" y="4514673"/>
              <a:ext cx="389850" cy="246221"/>
            </a:xfrm>
            <a:prstGeom prst="rect">
              <a:avLst/>
            </a:prstGeom>
            <a:noFill/>
          </p:spPr>
          <p:txBody>
            <a:bodyPr wrap="none" rtlCol="0">
              <a:spAutoFit/>
            </a:bodyPr>
            <a:lstStyle/>
            <a:p>
              <a:r>
                <a:rPr lang="en-US" sz="1000"/>
                <a:t>bit3</a:t>
              </a:r>
            </a:p>
          </p:txBody>
        </p:sp>
        <p:sp>
          <p:nvSpPr>
            <p:cNvPr id="33" name="TextBox 32">
              <a:extLst>
                <a:ext uri="{FF2B5EF4-FFF2-40B4-BE49-F238E27FC236}">
                  <a16:creationId xmlns:a16="http://schemas.microsoft.com/office/drawing/2014/main" id="{E0FED1DD-2C5F-421A-BD3E-C7E717686899}"/>
                </a:ext>
              </a:extLst>
            </p:cNvPr>
            <p:cNvSpPr txBox="1"/>
            <p:nvPr/>
          </p:nvSpPr>
          <p:spPr>
            <a:xfrm>
              <a:off x="6553259" y="4510326"/>
              <a:ext cx="389850" cy="246221"/>
            </a:xfrm>
            <a:prstGeom prst="rect">
              <a:avLst/>
            </a:prstGeom>
            <a:noFill/>
          </p:spPr>
          <p:txBody>
            <a:bodyPr wrap="none" rtlCol="0">
              <a:spAutoFit/>
            </a:bodyPr>
            <a:lstStyle/>
            <a:p>
              <a:r>
                <a:rPr lang="en-US" sz="1000"/>
                <a:t>bit4</a:t>
              </a:r>
            </a:p>
          </p:txBody>
        </p:sp>
        <p:sp>
          <p:nvSpPr>
            <p:cNvPr id="34" name="TextBox 33">
              <a:extLst>
                <a:ext uri="{FF2B5EF4-FFF2-40B4-BE49-F238E27FC236}">
                  <a16:creationId xmlns:a16="http://schemas.microsoft.com/office/drawing/2014/main" id="{7C321CDC-51F5-4D2D-91CA-AE870673D272}"/>
                </a:ext>
              </a:extLst>
            </p:cNvPr>
            <p:cNvSpPr txBox="1"/>
            <p:nvPr/>
          </p:nvSpPr>
          <p:spPr>
            <a:xfrm>
              <a:off x="6094187" y="4517359"/>
              <a:ext cx="389850" cy="246221"/>
            </a:xfrm>
            <a:prstGeom prst="rect">
              <a:avLst/>
            </a:prstGeom>
            <a:noFill/>
          </p:spPr>
          <p:txBody>
            <a:bodyPr wrap="none" rtlCol="0">
              <a:spAutoFit/>
            </a:bodyPr>
            <a:lstStyle/>
            <a:p>
              <a:r>
                <a:rPr lang="en-US" sz="1000"/>
                <a:t>bit5</a:t>
              </a:r>
            </a:p>
          </p:txBody>
        </p:sp>
        <p:sp>
          <p:nvSpPr>
            <p:cNvPr id="35" name="TextBox 34">
              <a:extLst>
                <a:ext uri="{FF2B5EF4-FFF2-40B4-BE49-F238E27FC236}">
                  <a16:creationId xmlns:a16="http://schemas.microsoft.com/office/drawing/2014/main" id="{2D96FBB9-2B05-4818-924D-694CB5822C59}"/>
                </a:ext>
              </a:extLst>
            </p:cNvPr>
            <p:cNvSpPr txBox="1"/>
            <p:nvPr/>
          </p:nvSpPr>
          <p:spPr>
            <a:xfrm>
              <a:off x="5776474" y="4520045"/>
              <a:ext cx="389850" cy="246221"/>
            </a:xfrm>
            <a:prstGeom prst="rect">
              <a:avLst/>
            </a:prstGeom>
            <a:noFill/>
          </p:spPr>
          <p:txBody>
            <a:bodyPr wrap="none" rtlCol="0">
              <a:spAutoFit/>
            </a:bodyPr>
            <a:lstStyle/>
            <a:p>
              <a:r>
                <a:rPr lang="en-US" sz="1000"/>
                <a:t>bit6</a:t>
              </a:r>
            </a:p>
          </p:txBody>
        </p:sp>
        <p:sp>
          <p:nvSpPr>
            <p:cNvPr id="36" name="TextBox 35">
              <a:extLst>
                <a:ext uri="{FF2B5EF4-FFF2-40B4-BE49-F238E27FC236}">
                  <a16:creationId xmlns:a16="http://schemas.microsoft.com/office/drawing/2014/main" id="{5722CADD-9A1D-49FD-BAEB-96825BC03CD0}"/>
                </a:ext>
              </a:extLst>
            </p:cNvPr>
            <p:cNvSpPr txBox="1"/>
            <p:nvPr/>
          </p:nvSpPr>
          <p:spPr>
            <a:xfrm>
              <a:off x="5458757" y="4517359"/>
              <a:ext cx="389850" cy="246221"/>
            </a:xfrm>
            <a:prstGeom prst="rect">
              <a:avLst/>
            </a:prstGeom>
            <a:noFill/>
          </p:spPr>
          <p:txBody>
            <a:bodyPr wrap="none" rtlCol="0">
              <a:spAutoFit/>
            </a:bodyPr>
            <a:lstStyle/>
            <a:p>
              <a:r>
                <a:rPr lang="en-US" sz="1000"/>
                <a:t>bit7</a:t>
              </a:r>
            </a:p>
          </p:txBody>
        </p:sp>
        <p:sp>
          <p:nvSpPr>
            <p:cNvPr id="37" name="TextBox 36">
              <a:extLst>
                <a:ext uri="{FF2B5EF4-FFF2-40B4-BE49-F238E27FC236}">
                  <a16:creationId xmlns:a16="http://schemas.microsoft.com/office/drawing/2014/main" id="{2EBA3801-F339-4EDF-9825-286B8005636B}"/>
                </a:ext>
              </a:extLst>
            </p:cNvPr>
            <p:cNvSpPr txBox="1"/>
            <p:nvPr/>
          </p:nvSpPr>
          <p:spPr>
            <a:xfrm>
              <a:off x="5151373" y="4513012"/>
              <a:ext cx="389850" cy="246221"/>
            </a:xfrm>
            <a:prstGeom prst="rect">
              <a:avLst/>
            </a:prstGeom>
            <a:noFill/>
          </p:spPr>
          <p:txBody>
            <a:bodyPr wrap="none" rtlCol="0">
              <a:spAutoFit/>
            </a:bodyPr>
            <a:lstStyle/>
            <a:p>
              <a:r>
                <a:rPr lang="en-US" sz="1000"/>
                <a:t>bit8</a:t>
              </a:r>
            </a:p>
          </p:txBody>
        </p:sp>
        <p:sp>
          <p:nvSpPr>
            <p:cNvPr id="38" name="TextBox 37">
              <a:extLst>
                <a:ext uri="{FF2B5EF4-FFF2-40B4-BE49-F238E27FC236}">
                  <a16:creationId xmlns:a16="http://schemas.microsoft.com/office/drawing/2014/main" id="{B4F9DFC6-BEE1-4B5E-944C-435E7CE0FD50}"/>
                </a:ext>
              </a:extLst>
            </p:cNvPr>
            <p:cNvSpPr txBox="1"/>
            <p:nvPr/>
          </p:nvSpPr>
          <p:spPr>
            <a:xfrm>
              <a:off x="3133525" y="4071060"/>
              <a:ext cx="1223027" cy="369332"/>
            </a:xfrm>
            <a:prstGeom prst="rect">
              <a:avLst/>
            </a:prstGeom>
            <a:noFill/>
          </p:spPr>
          <p:txBody>
            <a:bodyPr wrap="none" rtlCol="0">
              <a:spAutoFit/>
            </a:bodyPr>
            <a:lstStyle/>
            <a:p>
              <a:r>
                <a:rPr lang="en-US"/>
                <a:t>Byte 1 = 0E</a:t>
              </a:r>
            </a:p>
          </p:txBody>
        </p:sp>
        <p:sp>
          <p:nvSpPr>
            <p:cNvPr id="39" name="TextBox 38">
              <a:extLst>
                <a:ext uri="{FF2B5EF4-FFF2-40B4-BE49-F238E27FC236}">
                  <a16:creationId xmlns:a16="http://schemas.microsoft.com/office/drawing/2014/main" id="{B9D7EC29-24D7-4798-89B5-5D0D43C1051E}"/>
                </a:ext>
              </a:extLst>
            </p:cNvPr>
            <p:cNvSpPr txBox="1"/>
            <p:nvPr/>
          </p:nvSpPr>
          <p:spPr>
            <a:xfrm>
              <a:off x="5939207" y="4075110"/>
              <a:ext cx="1227837" cy="369332"/>
            </a:xfrm>
            <a:prstGeom prst="rect">
              <a:avLst/>
            </a:prstGeom>
            <a:noFill/>
          </p:spPr>
          <p:txBody>
            <a:bodyPr wrap="none" rtlCol="0">
              <a:spAutoFit/>
            </a:bodyPr>
            <a:lstStyle/>
            <a:p>
              <a:r>
                <a:rPr lang="en-US"/>
                <a:t>Byte 2 = 09</a:t>
              </a:r>
            </a:p>
          </p:txBody>
        </p:sp>
        <p:sp>
          <p:nvSpPr>
            <p:cNvPr id="40" name="Left Brace 39">
              <a:extLst>
                <a:ext uri="{FF2B5EF4-FFF2-40B4-BE49-F238E27FC236}">
                  <a16:creationId xmlns:a16="http://schemas.microsoft.com/office/drawing/2014/main" id="{5BF2DAF8-D14B-442A-93ED-263BFA7DBEEA}"/>
                </a:ext>
              </a:extLst>
            </p:cNvPr>
            <p:cNvSpPr/>
            <p:nvPr/>
          </p:nvSpPr>
          <p:spPr>
            <a:xfrm rot="16200000">
              <a:off x="4570132" y="5119521"/>
              <a:ext cx="317717" cy="600422"/>
            </a:xfrm>
            <a:prstGeom prst="leftBrace">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1" name="TextBox 40">
              <a:extLst>
                <a:ext uri="{FF2B5EF4-FFF2-40B4-BE49-F238E27FC236}">
                  <a16:creationId xmlns:a16="http://schemas.microsoft.com/office/drawing/2014/main" id="{679888AB-3E15-4D97-A683-74027BE5FA8F}"/>
                </a:ext>
              </a:extLst>
            </p:cNvPr>
            <p:cNvSpPr txBox="1"/>
            <p:nvPr/>
          </p:nvSpPr>
          <p:spPr>
            <a:xfrm>
              <a:off x="4489982" y="5578627"/>
              <a:ext cx="478016" cy="246221"/>
            </a:xfrm>
            <a:prstGeom prst="rect">
              <a:avLst/>
            </a:prstGeom>
            <a:noFill/>
          </p:spPr>
          <p:txBody>
            <a:bodyPr wrap="none" rtlCol="0">
              <a:spAutoFit/>
            </a:bodyPr>
            <a:lstStyle/>
            <a:p>
              <a:r>
                <a:rPr lang="en-US" sz="1000"/>
                <a:t>2-bits</a:t>
              </a:r>
            </a:p>
          </p:txBody>
        </p:sp>
        <p:sp>
          <p:nvSpPr>
            <p:cNvPr id="42" name="Left Brace 41">
              <a:extLst>
                <a:ext uri="{FF2B5EF4-FFF2-40B4-BE49-F238E27FC236}">
                  <a16:creationId xmlns:a16="http://schemas.microsoft.com/office/drawing/2014/main" id="{484E2EEB-55FB-49E0-B9A9-637B73E44218}"/>
                </a:ext>
              </a:extLst>
            </p:cNvPr>
            <p:cNvSpPr/>
            <p:nvPr/>
          </p:nvSpPr>
          <p:spPr>
            <a:xfrm rot="16200000">
              <a:off x="3693006" y="4879342"/>
              <a:ext cx="317717" cy="1080779"/>
            </a:xfrm>
            <a:prstGeom prst="leftBrace">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3" name="TextBox 42">
              <a:extLst>
                <a:ext uri="{FF2B5EF4-FFF2-40B4-BE49-F238E27FC236}">
                  <a16:creationId xmlns:a16="http://schemas.microsoft.com/office/drawing/2014/main" id="{4F2E4CAE-6FF9-4AD3-8CBD-722E22217D73}"/>
                </a:ext>
              </a:extLst>
            </p:cNvPr>
            <p:cNvSpPr txBox="1"/>
            <p:nvPr/>
          </p:nvSpPr>
          <p:spPr>
            <a:xfrm>
              <a:off x="3611766" y="5574340"/>
              <a:ext cx="478016" cy="246221"/>
            </a:xfrm>
            <a:prstGeom prst="rect">
              <a:avLst/>
            </a:prstGeom>
            <a:noFill/>
          </p:spPr>
          <p:txBody>
            <a:bodyPr wrap="none" rtlCol="0">
              <a:spAutoFit/>
            </a:bodyPr>
            <a:lstStyle/>
            <a:p>
              <a:r>
                <a:rPr lang="en-US" sz="1000"/>
                <a:t>3-bits</a:t>
              </a:r>
            </a:p>
          </p:txBody>
        </p:sp>
        <p:sp>
          <p:nvSpPr>
            <p:cNvPr id="44" name="Left Brace 43">
              <a:extLst>
                <a:ext uri="{FF2B5EF4-FFF2-40B4-BE49-F238E27FC236}">
                  <a16:creationId xmlns:a16="http://schemas.microsoft.com/office/drawing/2014/main" id="{89DB711A-0D4B-4FE7-A5A7-CE33A5001A1D}"/>
                </a:ext>
              </a:extLst>
            </p:cNvPr>
            <p:cNvSpPr/>
            <p:nvPr/>
          </p:nvSpPr>
          <p:spPr>
            <a:xfrm rot="16200000">
              <a:off x="2680434" y="4981245"/>
              <a:ext cx="317717" cy="876967"/>
            </a:xfrm>
            <a:prstGeom prst="leftBrace">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5" name="TextBox 44">
              <a:extLst>
                <a:ext uri="{FF2B5EF4-FFF2-40B4-BE49-F238E27FC236}">
                  <a16:creationId xmlns:a16="http://schemas.microsoft.com/office/drawing/2014/main" id="{5AC99A09-5FCA-4880-9FF6-D2CB9C882F82}"/>
                </a:ext>
              </a:extLst>
            </p:cNvPr>
            <p:cNvSpPr txBox="1"/>
            <p:nvPr/>
          </p:nvSpPr>
          <p:spPr>
            <a:xfrm>
              <a:off x="2542102" y="5563843"/>
              <a:ext cx="604653" cy="246221"/>
            </a:xfrm>
            <a:prstGeom prst="rect">
              <a:avLst/>
            </a:prstGeom>
            <a:noFill/>
          </p:spPr>
          <p:txBody>
            <a:bodyPr wrap="none" rtlCol="0">
              <a:spAutoFit/>
            </a:bodyPr>
            <a:lstStyle/>
            <a:p>
              <a:r>
                <a:rPr lang="en-US" sz="1000"/>
                <a:t>padding</a:t>
              </a:r>
            </a:p>
          </p:txBody>
        </p:sp>
        <p:sp>
          <p:nvSpPr>
            <p:cNvPr id="46" name="Left Brace 45">
              <a:extLst>
                <a:ext uri="{FF2B5EF4-FFF2-40B4-BE49-F238E27FC236}">
                  <a16:creationId xmlns:a16="http://schemas.microsoft.com/office/drawing/2014/main" id="{D4F16977-57C4-410B-8B66-2160486AAEEE}"/>
                </a:ext>
              </a:extLst>
            </p:cNvPr>
            <p:cNvSpPr/>
            <p:nvPr/>
          </p:nvSpPr>
          <p:spPr>
            <a:xfrm rot="16200000">
              <a:off x="7531484" y="5260927"/>
              <a:ext cx="295865" cy="309965"/>
            </a:xfrm>
            <a:prstGeom prst="leftBrace">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TextBox 46">
              <a:extLst>
                <a:ext uri="{FF2B5EF4-FFF2-40B4-BE49-F238E27FC236}">
                  <a16:creationId xmlns:a16="http://schemas.microsoft.com/office/drawing/2014/main" id="{871CBE74-E642-48A5-9B30-DC2FE61B424A}"/>
                </a:ext>
              </a:extLst>
            </p:cNvPr>
            <p:cNvSpPr txBox="1"/>
            <p:nvPr/>
          </p:nvSpPr>
          <p:spPr>
            <a:xfrm>
              <a:off x="7485096" y="5585731"/>
              <a:ext cx="428322" cy="246221"/>
            </a:xfrm>
            <a:prstGeom prst="rect">
              <a:avLst/>
            </a:prstGeom>
            <a:noFill/>
          </p:spPr>
          <p:txBody>
            <a:bodyPr wrap="none" rtlCol="0">
              <a:spAutoFit/>
            </a:bodyPr>
            <a:lstStyle/>
            <a:p>
              <a:r>
                <a:rPr lang="en-US" sz="1000"/>
                <a:t>1-bit</a:t>
              </a:r>
            </a:p>
          </p:txBody>
        </p:sp>
        <p:sp>
          <p:nvSpPr>
            <p:cNvPr id="48" name="Left Brace 47">
              <a:extLst>
                <a:ext uri="{FF2B5EF4-FFF2-40B4-BE49-F238E27FC236}">
                  <a16:creationId xmlns:a16="http://schemas.microsoft.com/office/drawing/2014/main" id="{4F5FFA92-7A04-481C-81B1-C510E72E7077}"/>
                </a:ext>
              </a:extLst>
            </p:cNvPr>
            <p:cNvSpPr/>
            <p:nvPr/>
          </p:nvSpPr>
          <p:spPr>
            <a:xfrm rot="16200000">
              <a:off x="6623563" y="4775772"/>
              <a:ext cx="369331" cy="1353739"/>
            </a:xfrm>
            <a:prstGeom prst="leftBrace">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TextBox 48">
              <a:extLst>
                <a:ext uri="{FF2B5EF4-FFF2-40B4-BE49-F238E27FC236}">
                  <a16:creationId xmlns:a16="http://schemas.microsoft.com/office/drawing/2014/main" id="{F9588E5B-8226-4415-ABD1-73FDADE7B853}"/>
                </a:ext>
              </a:extLst>
            </p:cNvPr>
            <p:cNvSpPr txBox="1"/>
            <p:nvPr/>
          </p:nvSpPr>
          <p:spPr>
            <a:xfrm>
              <a:off x="6599847" y="5581444"/>
              <a:ext cx="478016" cy="246221"/>
            </a:xfrm>
            <a:prstGeom prst="rect">
              <a:avLst/>
            </a:prstGeom>
            <a:noFill/>
          </p:spPr>
          <p:txBody>
            <a:bodyPr wrap="none" rtlCol="0">
              <a:spAutoFit/>
            </a:bodyPr>
            <a:lstStyle/>
            <a:p>
              <a:r>
                <a:rPr lang="en-US" sz="1000"/>
                <a:t>4-bits</a:t>
              </a:r>
            </a:p>
          </p:txBody>
        </p:sp>
        <p:sp>
          <p:nvSpPr>
            <p:cNvPr id="50" name="Left Brace 49">
              <a:extLst>
                <a:ext uri="{FF2B5EF4-FFF2-40B4-BE49-F238E27FC236}">
                  <a16:creationId xmlns:a16="http://schemas.microsoft.com/office/drawing/2014/main" id="{A327AAA1-6111-403F-BEE3-08A0A032B96F}"/>
                </a:ext>
              </a:extLst>
            </p:cNvPr>
            <p:cNvSpPr/>
            <p:nvPr/>
          </p:nvSpPr>
          <p:spPr>
            <a:xfrm rot="16200000">
              <a:off x="5487454" y="4972460"/>
              <a:ext cx="317717" cy="908748"/>
            </a:xfrm>
            <a:prstGeom prst="leftBrace">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TextBox 50">
              <a:extLst>
                <a:ext uri="{FF2B5EF4-FFF2-40B4-BE49-F238E27FC236}">
                  <a16:creationId xmlns:a16="http://schemas.microsoft.com/office/drawing/2014/main" id="{904D6DC6-C6CD-47F5-B0DD-BDF2BFB03348}"/>
                </a:ext>
              </a:extLst>
            </p:cNvPr>
            <p:cNvSpPr txBox="1"/>
            <p:nvPr/>
          </p:nvSpPr>
          <p:spPr>
            <a:xfrm>
              <a:off x="5347300" y="5570947"/>
              <a:ext cx="604653" cy="246221"/>
            </a:xfrm>
            <a:prstGeom prst="rect">
              <a:avLst/>
            </a:prstGeom>
            <a:noFill/>
          </p:spPr>
          <p:txBody>
            <a:bodyPr wrap="none" rtlCol="0">
              <a:spAutoFit/>
            </a:bodyPr>
            <a:lstStyle/>
            <a:p>
              <a:r>
                <a:rPr lang="en-US" sz="1000"/>
                <a:t>padding</a:t>
              </a:r>
            </a:p>
          </p:txBody>
        </p:sp>
      </p:grpSp>
    </p:spTree>
    <p:extLst>
      <p:ext uri="{BB962C8B-B14F-4D97-AF65-F5344CB8AC3E}">
        <p14:creationId xmlns:p14="http://schemas.microsoft.com/office/powerpoint/2010/main" val="3607126316"/>
      </p:ext>
    </p:extLst>
  </p:cSld>
  <p:clrMapOvr>
    <a:masterClrMapping/>
  </p:clrMapOvr>
</p:sld>
</file>

<file path=ppt/slides/slide2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FDA590-190B-41BE-9DD6-7D912020F28A}"/>
              </a:ext>
            </a:extLst>
          </p:cNvPr>
          <p:cNvSpPr>
            <a:spLocks noGrp="1"/>
          </p:cNvSpPr>
          <p:nvPr>
            <p:ph type="title"/>
          </p:nvPr>
        </p:nvSpPr>
        <p:spPr/>
        <p:txBody>
          <a:bodyPr/>
          <a:lstStyle/>
          <a:p>
            <a:r>
              <a:rPr lang="en-US"/>
              <a:t>Compare the two perspectives</a:t>
            </a:r>
          </a:p>
        </p:txBody>
      </p:sp>
      <p:sp>
        <p:nvSpPr>
          <p:cNvPr id="5" name="Content Placeholder 4">
            <a:extLst>
              <a:ext uri="{FF2B5EF4-FFF2-40B4-BE49-F238E27FC236}">
                <a16:creationId xmlns:a16="http://schemas.microsoft.com/office/drawing/2014/main" id="{C266D47F-60CA-4277-A2B0-B46F20A2DA22}"/>
              </a:ext>
            </a:extLst>
          </p:cNvPr>
          <p:cNvSpPr>
            <a:spLocks noGrp="1"/>
          </p:cNvSpPr>
          <p:nvPr>
            <p:ph sz="half" idx="1"/>
          </p:nvPr>
        </p:nvSpPr>
        <p:spPr/>
        <p:txBody>
          <a:bodyPr/>
          <a:lstStyle/>
          <a:p>
            <a:r>
              <a:rPr lang="en-US"/>
              <a:t>2 bits</a:t>
            </a:r>
          </a:p>
          <a:p>
            <a:r>
              <a:rPr lang="en-US"/>
              <a:t>3 bits</a:t>
            </a:r>
          </a:p>
          <a:p>
            <a:r>
              <a:rPr lang="en-US"/>
              <a:t>Padding to byte boundary</a:t>
            </a:r>
          </a:p>
          <a:p>
            <a:r>
              <a:rPr lang="en-US"/>
              <a:t>1 bit</a:t>
            </a:r>
          </a:p>
          <a:p>
            <a:r>
              <a:rPr lang="en-US"/>
              <a:t>4 bits</a:t>
            </a:r>
          </a:p>
          <a:p>
            <a:r>
              <a:rPr lang="en-US"/>
              <a:t>Padding to byte boundary</a:t>
            </a:r>
          </a:p>
        </p:txBody>
      </p:sp>
      <p:sp>
        <p:nvSpPr>
          <p:cNvPr id="6" name="Content Placeholder 5">
            <a:extLst>
              <a:ext uri="{FF2B5EF4-FFF2-40B4-BE49-F238E27FC236}">
                <a16:creationId xmlns:a16="http://schemas.microsoft.com/office/drawing/2014/main" id="{D09AEB6C-FB9F-42C8-9AFD-00BB1987A3D2}"/>
              </a:ext>
            </a:extLst>
          </p:cNvPr>
          <p:cNvSpPr>
            <a:spLocks noGrp="1"/>
          </p:cNvSpPr>
          <p:nvPr>
            <p:ph sz="half" idx="2"/>
          </p:nvPr>
        </p:nvSpPr>
        <p:spPr/>
        <p:txBody>
          <a:bodyPr/>
          <a:lstStyle/>
          <a:p>
            <a:r>
              <a:rPr lang="en-US"/>
              <a:t>2 bits</a:t>
            </a:r>
          </a:p>
          <a:p>
            <a:r>
              <a:rPr lang="en-US"/>
              <a:t>3 bits</a:t>
            </a:r>
          </a:p>
          <a:p>
            <a:r>
              <a:rPr lang="en-US"/>
              <a:t>1 bit starts at the next 8 bit boundary</a:t>
            </a:r>
          </a:p>
          <a:p>
            <a:r>
              <a:rPr lang="en-US"/>
              <a:t>4 bits</a:t>
            </a:r>
          </a:p>
        </p:txBody>
      </p:sp>
      <p:sp>
        <p:nvSpPr>
          <p:cNvPr id="4" name="Footer Placeholder 3">
            <a:extLst>
              <a:ext uri="{FF2B5EF4-FFF2-40B4-BE49-F238E27FC236}">
                <a16:creationId xmlns:a16="http://schemas.microsoft.com/office/drawing/2014/main" id="{379463F3-5367-48C5-9AEA-7A20ADC6E32D}"/>
              </a:ext>
            </a:extLst>
          </p:cNvPr>
          <p:cNvSpPr>
            <a:spLocks noGrp="1"/>
          </p:cNvSpPr>
          <p:nvPr>
            <p:ph type="ftr" sz="quarter" idx="11"/>
          </p:nvPr>
        </p:nvSpPr>
        <p:spPr/>
        <p:txBody>
          <a:bodyPr/>
          <a:lstStyle/>
          <a:p>
            <a:r>
              <a:rPr lang="en-US" altLang="en-US">
                <a:solidFill>
                  <a:schemeClr val="tx1">
                    <a:lumMod val="50000"/>
                    <a:lumOff val="50000"/>
                  </a:schemeClr>
                </a:solidFill>
                <a:latin typeface="Arial" pitchFamily="34" charset="0"/>
                <a:cs typeface="Arial" pitchFamily="34" charset="0"/>
              </a:rPr>
              <a:t>© 2019 The MITRE Corporation. All rights reserved.</a:t>
            </a:r>
            <a:endParaRPr lang="en-US">
              <a:solidFill>
                <a:schemeClr val="tx1">
                  <a:lumMod val="50000"/>
                  <a:lumOff val="50000"/>
                </a:schemeClr>
              </a:solidFill>
              <a:latin typeface="Arial" pitchFamily="34" charset="0"/>
              <a:cs typeface="Arial" pitchFamily="34" charset="0"/>
            </a:endParaRPr>
          </a:p>
        </p:txBody>
      </p:sp>
    </p:spTree>
    <p:extLst>
      <p:ext uri="{BB962C8B-B14F-4D97-AF65-F5344CB8AC3E}">
        <p14:creationId xmlns:p14="http://schemas.microsoft.com/office/powerpoint/2010/main" val="816969845"/>
      </p:ext>
    </p:extLst>
  </p:cSld>
  <p:clrMapOvr>
    <a:masterClrMapping/>
  </p:clrMapOvr>
</p:sld>
</file>

<file path=ppt/slides/slide2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0A5627-667E-473B-B9B5-C90282B27144}"/>
              </a:ext>
            </a:extLst>
          </p:cNvPr>
          <p:cNvSpPr>
            <a:spLocks noGrp="1"/>
          </p:cNvSpPr>
          <p:nvPr>
            <p:ph type="title"/>
          </p:nvPr>
        </p:nvSpPr>
        <p:spPr/>
        <p:txBody>
          <a:bodyPr/>
          <a:lstStyle/>
          <a:p>
            <a:r>
              <a:rPr lang="en-US"/>
              <a:t>DFDL schema for perspective #1</a:t>
            </a:r>
          </a:p>
        </p:txBody>
      </p:sp>
      <p:sp>
        <p:nvSpPr>
          <p:cNvPr id="5" name="Footer Placeholder 4">
            <a:extLst>
              <a:ext uri="{FF2B5EF4-FFF2-40B4-BE49-F238E27FC236}">
                <a16:creationId xmlns:a16="http://schemas.microsoft.com/office/drawing/2014/main" id="{C2E0CE39-F54B-4E99-BB15-8DFAFBC99DE0}"/>
              </a:ext>
            </a:extLst>
          </p:cNvPr>
          <p:cNvSpPr>
            <a:spLocks noGrp="1"/>
          </p:cNvSpPr>
          <p:nvPr>
            <p:ph type="ftr" sz="quarter" idx="11"/>
          </p:nvPr>
        </p:nvSpPr>
        <p:spPr/>
        <p:txBody>
          <a:bodyPr/>
          <a:lstStyle/>
          <a:p>
            <a:r>
              <a:rPr lang="en-US" altLang="en-US">
                <a:solidFill>
                  <a:schemeClr val="tx1">
                    <a:lumMod val="50000"/>
                    <a:lumOff val="50000"/>
                  </a:schemeClr>
                </a:solidFill>
                <a:latin typeface="Arial" pitchFamily="34" charset="0"/>
                <a:cs typeface="Arial" pitchFamily="34" charset="0"/>
              </a:rPr>
              <a:t>© 2019 The MITRE Corporation. All rights reserved.</a:t>
            </a:r>
            <a:endParaRPr lang="en-US">
              <a:solidFill>
                <a:schemeClr val="tx1">
                  <a:lumMod val="50000"/>
                  <a:lumOff val="50000"/>
                </a:schemeClr>
              </a:solidFill>
              <a:latin typeface="Arial" pitchFamily="34" charset="0"/>
              <a:cs typeface="Arial" pitchFamily="34" charset="0"/>
            </a:endParaRPr>
          </a:p>
        </p:txBody>
      </p:sp>
      <p:sp>
        <p:nvSpPr>
          <p:cNvPr id="6" name="Rectangle 5">
            <a:extLst>
              <a:ext uri="{FF2B5EF4-FFF2-40B4-BE49-F238E27FC236}">
                <a16:creationId xmlns:a16="http://schemas.microsoft.com/office/drawing/2014/main" id="{527465B0-D1EC-46EE-991B-B8326D71A8A6}"/>
              </a:ext>
            </a:extLst>
          </p:cNvPr>
          <p:cNvSpPr/>
          <p:nvPr/>
        </p:nvSpPr>
        <p:spPr>
          <a:xfrm>
            <a:off x="926415" y="1433269"/>
            <a:ext cx="8527552" cy="4524315"/>
          </a:xfrm>
          <a:prstGeom prst="rect">
            <a:avLst/>
          </a:prstGeom>
          <a:ln>
            <a:solidFill>
              <a:schemeClr val="tx1"/>
            </a:solidFill>
          </a:ln>
        </p:spPr>
        <p:txBody>
          <a:bodyPr wrap="square">
            <a:spAutoFit/>
          </a:bodyPr>
          <a:lstStyle/>
          <a:p>
            <a:r>
              <a:rPr lang="en-US">
                <a:solidFill>
                  <a:srgbClr val="003296"/>
                </a:solidFill>
                <a:highlight>
                  <a:srgbClr val="FFFFFF"/>
                </a:highlight>
              </a:rPr>
              <a:t>&lt;xs:element</a:t>
            </a:r>
            <a:r>
              <a:rPr lang="en-US">
                <a:solidFill>
                  <a:srgbClr val="F5844C"/>
                </a:solidFill>
                <a:highlight>
                  <a:srgbClr val="FFFFFF"/>
                </a:highlight>
              </a:rPr>
              <a:t> name</a:t>
            </a:r>
            <a:r>
              <a:rPr lang="en-US">
                <a:solidFill>
                  <a:srgbClr val="FF8040"/>
                </a:solidFill>
                <a:highlight>
                  <a:srgbClr val="FFFFFF"/>
                </a:highlight>
              </a:rPr>
              <a:t>=</a:t>
            </a:r>
            <a:r>
              <a:rPr lang="en-US">
                <a:solidFill>
                  <a:srgbClr val="993300"/>
                </a:solidFill>
                <a:highlight>
                  <a:srgbClr val="FFFFFF"/>
                </a:highlight>
              </a:rPr>
              <a:t>"input"</a:t>
            </a:r>
            <a:r>
              <a:rPr lang="en-US">
                <a:solidFill>
                  <a:srgbClr val="000096"/>
                </a:solidFill>
                <a:highlight>
                  <a:srgbClr val="FFFFFF"/>
                </a:highlight>
              </a:rPr>
              <a:t>&gt;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&lt;xs:complexType&gt;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&lt;xs:sequence&gt;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&lt;xs:element</a:t>
            </a:r>
            <a:r>
              <a:rPr lang="en-US">
                <a:solidFill>
                  <a:srgbClr val="F5844C"/>
                </a:solidFill>
                <a:highlight>
                  <a:srgbClr val="FFFFFF"/>
                </a:highlight>
              </a:rPr>
              <a:t> name</a:t>
            </a:r>
            <a:r>
              <a:rPr lang="en-US">
                <a:solidFill>
                  <a:srgbClr val="FF8040"/>
                </a:solidFill>
                <a:highlight>
                  <a:srgbClr val="FFFFFF"/>
                </a:highlight>
              </a:rPr>
              <a:t>=</a:t>
            </a:r>
            <a:r>
              <a:rPr lang="en-US">
                <a:solidFill>
                  <a:srgbClr val="993300"/>
                </a:solidFill>
                <a:highlight>
                  <a:srgbClr val="FFFFFF"/>
                </a:highlight>
              </a:rPr>
              <a:t>"two-bits"</a:t>
            </a:r>
            <a:r>
              <a:rPr lang="en-US">
                <a:solidFill>
                  <a:srgbClr val="F5844C"/>
                </a:solidFill>
                <a:highlight>
                  <a:srgbClr val="FFFFFF"/>
                </a:highlight>
              </a:rPr>
              <a:t> type</a:t>
            </a:r>
            <a:r>
              <a:rPr lang="en-US">
                <a:solidFill>
                  <a:srgbClr val="FF8040"/>
                </a:solidFill>
                <a:highlight>
                  <a:srgbClr val="FFFFFF"/>
                </a:highlight>
              </a:rPr>
              <a:t>=</a:t>
            </a:r>
            <a:r>
              <a:rPr lang="en-US">
                <a:solidFill>
                  <a:srgbClr val="993300"/>
                </a:solidFill>
                <a:highlight>
                  <a:srgbClr val="FFFFFF"/>
                </a:highlight>
              </a:rPr>
              <a:t>"unsignedint2"</a:t>
            </a:r>
            <a:r>
              <a:rPr lang="en-US">
                <a:solidFill>
                  <a:srgbClr val="F5844C"/>
                </a:solidFill>
                <a:highlight>
                  <a:srgbClr val="FFFFFF"/>
                </a:highlight>
              </a:rPr>
              <a:t> </a:t>
            </a:r>
            <a:r>
              <a:rPr lang="en-US">
                <a:solidFill>
                  <a:srgbClr val="000096"/>
                </a:solidFill>
                <a:highlight>
                  <a:srgbClr val="FFFFFF"/>
                </a:highlight>
              </a:rPr>
              <a:t>/&gt;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&lt;xs:element</a:t>
            </a:r>
            <a:r>
              <a:rPr lang="en-US">
                <a:solidFill>
                  <a:srgbClr val="F5844C"/>
                </a:solidFill>
                <a:highlight>
                  <a:srgbClr val="FFFFFF"/>
                </a:highlight>
              </a:rPr>
              <a:t> name</a:t>
            </a:r>
            <a:r>
              <a:rPr lang="en-US">
                <a:solidFill>
                  <a:srgbClr val="FF8040"/>
                </a:solidFill>
                <a:highlight>
                  <a:srgbClr val="FFFFFF"/>
                </a:highlight>
              </a:rPr>
              <a:t>=</a:t>
            </a:r>
            <a:r>
              <a:rPr lang="en-US">
                <a:solidFill>
                  <a:srgbClr val="993300"/>
                </a:solidFill>
                <a:highlight>
                  <a:srgbClr val="FFFFFF"/>
                </a:highlight>
              </a:rPr>
              <a:t>"three-bits"</a:t>
            </a:r>
            <a:r>
              <a:rPr lang="en-US">
                <a:solidFill>
                  <a:srgbClr val="F5844C"/>
                </a:solidFill>
                <a:highlight>
                  <a:srgbClr val="FFFFFF"/>
                </a:highlight>
              </a:rPr>
              <a:t> type</a:t>
            </a:r>
            <a:r>
              <a:rPr lang="en-US">
                <a:solidFill>
                  <a:srgbClr val="FF8040"/>
                </a:solidFill>
                <a:highlight>
                  <a:srgbClr val="FFFFFF"/>
                </a:highlight>
              </a:rPr>
              <a:t>=</a:t>
            </a:r>
            <a:r>
              <a:rPr lang="en-US">
                <a:solidFill>
                  <a:srgbClr val="993300"/>
                </a:solidFill>
                <a:highlight>
                  <a:srgbClr val="FFFFFF"/>
                </a:highlight>
              </a:rPr>
              <a:t>"unsignedint3"</a:t>
            </a:r>
            <a:r>
              <a:rPr lang="en-US">
                <a:solidFill>
                  <a:srgbClr val="F5844C"/>
                </a:solidFill>
                <a:highlight>
                  <a:srgbClr val="FFFFFF"/>
                </a:highlight>
              </a:rPr>
              <a:t> </a:t>
            </a:r>
            <a:r>
              <a:rPr lang="en-US">
                <a:solidFill>
                  <a:srgbClr val="000096"/>
                </a:solidFill>
                <a:highlight>
                  <a:srgbClr val="FFFFFF"/>
                </a:highlight>
              </a:rPr>
              <a:t>/&gt;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&lt;xs:sequence</a:t>
            </a:r>
            <a:r>
              <a:rPr lang="en-US">
                <a:solidFill>
                  <a:srgbClr val="F5844C"/>
                </a:solidFill>
                <a:highlight>
                  <a:srgbClr val="FFFFFF"/>
                </a:highlight>
              </a:rPr>
              <a:t> dfdl:hiddenGroupRef</a:t>
            </a:r>
            <a:r>
              <a:rPr lang="en-US">
                <a:solidFill>
                  <a:srgbClr val="FF8040"/>
                </a:solidFill>
                <a:highlight>
                  <a:srgbClr val="FFFFFF"/>
                </a:highlight>
              </a:rPr>
              <a:t>=</a:t>
            </a:r>
            <a:r>
              <a:rPr lang="en-US">
                <a:solidFill>
                  <a:srgbClr val="993300"/>
                </a:solidFill>
                <a:highlight>
                  <a:srgbClr val="FFFFFF"/>
                </a:highlight>
              </a:rPr>
              <a:t>"padToByteBoundary"</a:t>
            </a:r>
            <a:r>
              <a:rPr lang="en-US">
                <a:solidFill>
                  <a:srgbClr val="F5844C"/>
                </a:solidFill>
                <a:highlight>
                  <a:srgbClr val="FFFFFF"/>
                </a:highlight>
              </a:rPr>
              <a:t> </a:t>
            </a:r>
            <a:r>
              <a:rPr lang="en-US">
                <a:solidFill>
                  <a:srgbClr val="000096"/>
                </a:solidFill>
                <a:highlight>
                  <a:srgbClr val="FFFFFF"/>
                </a:highlight>
              </a:rPr>
              <a:t>/&gt;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&lt;xs:element</a:t>
            </a:r>
            <a:r>
              <a:rPr lang="en-US">
                <a:solidFill>
                  <a:srgbClr val="F5844C"/>
                </a:solidFill>
                <a:highlight>
                  <a:srgbClr val="FFFFFF"/>
                </a:highlight>
              </a:rPr>
              <a:t> name</a:t>
            </a:r>
            <a:r>
              <a:rPr lang="en-US">
                <a:solidFill>
                  <a:srgbClr val="FF8040"/>
                </a:solidFill>
                <a:highlight>
                  <a:srgbClr val="FFFFFF"/>
                </a:highlight>
              </a:rPr>
              <a:t>=</a:t>
            </a:r>
            <a:r>
              <a:rPr lang="en-US">
                <a:solidFill>
                  <a:srgbClr val="993300"/>
                </a:solidFill>
                <a:highlight>
                  <a:srgbClr val="FFFFFF"/>
                </a:highlight>
              </a:rPr>
              <a:t>"one-bit"</a:t>
            </a:r>
            <a:r>
              <a:rPr lang="en-US">
                <a:solidFill>
                  <a:srgbClr val="F5844C"/>
                </a:solidFill>
                <a:highlight>
                  <a:srgbClr val="FFFFFF"/>
                </a:highlight>
              </a:rPr>
              <a:t> type</a:t>
            </a:r>
            <a:r>
              <a:rPr lang="en-US">
                <a:solidFill>
                  <a:srgbClr val="FF8040"/>
                </a:solidFill>
                <a:highlight>
                  <a:srgbClr val="FFFFFF"/>
                </a:highlight>
              </a:rPr>
              <a:t>=</a:t>
            </a:r>
            <a:r>
              <a:rPr lang="en-US">
                <a:solidFill>
                  <a:srgbClr val="993300"/>
                </a:solidFill>
                <a:highlight>
                  <a:srgbClr val="FFFFFF"/>
                </a:highlight>
              </a:rPr>
              <a:t>"unsignedint1"</a:t>
            </a:r>
            <a:r>
              <a:rPr lang="en-US">
                <a:solidFill>
                  <a:srgbClr val="F5844C"/>
                </a:solidFill>
                <a:highlight>
                  <a:srgbClr val="FFFFFF"/>
                </a:highlight>
              </a:rPr>
              <a:t> </a:t>
            </a:r>
            <a:r>
              <a:rPr lang="en-US">
                <a:solidFill>
                  <a:srgbClr val="000096"/>
                </a:solidFill>
                <a:highlight>
                  <a:srgbClr val="FFFFFF"/>
                </a:highlight>
              </a:rPr>
              <a:t>/&gt;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&lt;xs:element</a:t>
            </a:r>
            <a:r>
              <a:rPr lang="en-US">
                <a:solidFill>
                  <a:srgbClr val="F5844C"/>
                </a:solidFill>
                <a:highlight>
                  <a:srgbClr val="FFFFFF"/>
                </a:highlight>
              </a:rPr>
              <a:t> name</a:t>
            </a:r>
            <a:r>
              <a:rPr lang="en-US">
                <a:solidFill>
                  <a:srgbClr val="FF8040"/>
                </a:solidFill>
                <a:highlight>
                  <a:srgbClr val="FFFFFF"/>
                </a:highlight>
              </a:rPr>
              <a:t>=</a:t>
            </a:r>
            <a:r>
              <a:rPr lang="en-US">
                <a:solidFill>
                  <a:srgbClr val="993300"/>
                </a:solidFill>
                <a:highlight>
                  <a:srgbClr val="FFFFFF"/>
                </a:highlight>
              </a:rPr>
              <a:t>"four-bits"</a:t>
            </a:r>
            <a:r>
              <a:rPr lang="en-US">
                <a:solidFill>
                  <a:srgbClr val="F5844C"/>
                </a:solidFill>
                <a:highlight>
                  <a:srgbClr val="FFFFFF"/>
                </a:highlight>
              </a:rPr>
              <a:t> type</a:t>
            </a:r>
            <a:r>
              <a:rPr lang="en-US">
                <a:solidFill>
                  <a:srgbClr val="FF8040"/>
                </a:solidFill>
                <a:highlight>
                  <a:srgbClr val="FFFFFF"/>
                </a:highlight>
              </a:rPr>
              <a:t>=</a:t>
            </a:r>
            <a:r>
              <a:rPr lang="en-US">
                <a:solidFill>
                  <a:srgbClr val="993300"/>
                </a:solidFill>
                <a:highlight>
                  <a:srgbClr val="FFFFFF"/>
                </a:highlight>
              </a:rPr>
              <a:t>"unsignedint4"</a:t>
            </a:r>
            <a:r>
              <a:rPr lang="en-US">
                <a:solidFill>
                  <a:srgbClr val="F5844C"/>
                </a:solidFill>
                <a:highlight>
                  <a:srgbClr val="FFFFFF"/>
                </a:highlight>
              </a:rPr>
              <a:t> </a:t>
            </a:r>
            <a:r>
              <a:rPr lang="en-US">
                <a:solidFill>
                  <a:srgbClr val="000096"/>
                </a:solidFill>
                <a:highlight>
                  <a:srgbClr val="FFFFFF"/>
                </a:highlight>
              </a:rPr>
              <a:t>/&gt;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&lt;xs:sequence</a:t>
            </a:r>
            <a:r>
              <a:rPr lang="en-US">
                <a:solidFill>
                  <a:srgbClr val="F5844C"/>
                </a:solidFill>
                <a:highlight>
                  <a:srgbClr val="FFFFFF"/>
                </a:highlight>
              </a:rPr>
              <a:t> dfdl:hiddenGroupRef</a:t>
            </a:r>
            <a:r>
              <a:rPr lang="en-US">
                <a:solidFill>
                  <a:srgbClr val="FF8040"/>
                </a:solidFill>
                <a:highlight>
                  <a:srgbClr val="FFFFFF"/>
                </a:highlight>
              </a:rPr>
              <a:t>=</a:t>
            </a:r>
            <a:r>
              <a:rPr lang="en-US">
                <a:solidFill>
                  <a:srgbClr val="993300"/>
                </a:solidFill>
                <a:highlight>
                  <a:srgbClr val="FFFFFF"/>
                </a:highlight>
              </a:rPr>
              <a:t>"padToByteBoundary"</a:t>
            </a:r>
            <a:r>
              <a:rPr lang="en-US">
                <a:solidFill>
                  <a:srgbClr val="F5844C"/>
                </a:solidFill>
                <a:highlight>
                  <a:srgbClr val="FFFFFF"/>
                </a:highlight>
              </a:rPr>
              <a:t> </a:t>
            </a:r>
            <a:r>
              <a:rPr lang="en-US">
                <a:solidFill>
                  <a:srgbClr val="000096"/>
                </a:solidFill>
                <a:highlight>
                  <a:srgbClr val="FFFFFF"/>
                </a:highlight>
              </a:rPr>
              <a:t>/&gt;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&lt;/xs:sequence&gt;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&lt;/xs:complexType&gt;</a:t>
            </a:r>
            <a:br>
              <a:rPr lang="en-US">
                <a:solidFill>
                  <a:srgbClr val="000000"/>
                </a:solidFill>
                <a:highlight>
                  <a:srgbClr val="FFFFFF"/>
                </a:highlight>
              </a:rPr>
            </a:br>
            <a:r>
              <a:rPr lang="en-US">
                <a:solidFill>
                  <a:srgbClr val="003296"/>
                </a:solidFill>
                <a:highlight>
                  <a:srgbClr val="FFFFFF"/>
                </a:highlight>
              </a:rPr>
              <a:t>&lt;/xs:element&gt;</a:t>
            </a:r>
            <a:br>
              <a:rPr lang="en-US">
                <a:solidFill>
                  <a:srgbClr val="000000"/>
                </a:solidFill>
                <a:highlight>
                  <a:srgbClr val="FFFFFF"/>
                </a:highlight>
              </a:rPr>
            </a:br>
            <a:br>
              <a:rPr lang="en-US">
                <a:solidFill>
                  <a:srgbClr val="000000"/>
                </a:solidFill>
                <a:highlight>
                  <a:srgbClr val="FFFFFF"/>
                </a:highlight>
              </a:rPr>
            </a:br>
            <a:r>
              <a:rPr lang="en-US">
                <a:solidFill>
                  <a:srgbClr val="003296"/>
                </a:solidFill>
                <a:highlight>
                  <a:srgbClr val="FFFFFF"/>
                </a:highlight>
              </a:rPr>
              <a:t>&lt;xs:group</a:t>
            </a:r>
            <a:r>
              <a:rPr lang="en-US">
                <a:solidFill>
                  <a:srgbClr val="F5844C"/>
                </a:solidFill>
                <a:highlight>
                  <a:srgbClr val="FFFFFF"/>
                </a:highlight>
              </a:rPr>
              <a:t> name</a:t>
            </a:r>
            <a:r>
              <a:rPr lang="en-US">
                <a:solidFill>
                  <a:srgbClr val="FF8040"/>
                </a:solidFill>
                <a:highlight>
                  <a:srgbClr val="FFFFFF"/>
                </a:highlight>
              </a:rPr>
              <a:t>=</a:t>
            </a:r>
            <a:r>
              <a:rPr lang="en-US">
                <a:solidFill>
                  <a:srgbClr val="993300"/>
                </a:solidFill>
                <a:highlight>
                  <a:srgbClr val="FFFFFF"/>
                </a:highlight>
              </a:rPr>
              <a:t>"padToByteBoundary"</a:t>
            </a:r>
            <a:r>
              <a:rPr lang="en-US">
                <a:solidFill>
                  <a:srgbClr val="000096"/>
                </a:solidFill>
                <a:highlight>
                  <a:srgbClr val="FFFFFF"/>
                </a:highlight>
              </a:rPr>
              <a:t>&gt;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&lt;xs:sequence</a:t>
            </a:r>
            <a:r>
              <a:rPr lang="en-US">
                <a:solidFill>
                  <a:srgbClr val="F5844C"/>
                </a:solidFill>
                <a:highlight>
                  <a:srgbClr val="FFFFFF"/>
                </a:highlight>
              </a:rPr>
              <a:t> dfdl:alignment</a:t>
            </a:r>
            <a:r>
              <a:rPr lang="en-US">
                <a:solidFill>
                  <a:srgbClr val="FF8040"/>
                </a:solidFill>
                <a:highlight>
                  <a:srgbClr val="FFFFFF"/>
                </a:highlight>
              </a:rPr>
              <a:t>=</a:t>
            </a:r>
            <a:r>
              <a:rPr lang="en-US">
                <a:solidFill>
                  <a:srgbClr val="993300"/>
                </a:solidFill>
                <a:highlight>
                  <a:srgbClr val="FFFFFF"/>
                </a:highlight>
              </a:rPr>
              <a:t>"8"</a:t>
            </a:r>
            <a:r>
              <a:rPr lang="en-US">
                <a:solidFill>
                  <a:srgbClr val="F5844C"/>
                </a:solidFill>
                <a:highlight>
                  <a:srgbClr val="FFFFFF"/>
                </a:highlight>
              </a:rPr>
              <a:t> dfdl:alignmentUnits</a:t>
            </a:r>
            <a:r>
              <a:rPr lang="en-US">
                <a:solidFill>
                  <a:srgbClr val="FF8040"/>
                </a:solidFill>
                <a:highlight>
                  <a:srgbClr val="FFFFFF"/>
                </a:highlight>
              </a:rPr>
              <a:t>=</a:t>
            </a:r>
            <a:r>
              <a:rPr lang="en-US">
                <a:solidFill>
                  <a:srgbClr val="993300"/>
                </a:solidFill>
                <a:highlight>
                  <a:srgbClr val="FFFFFF"/>
                </a:highlight>
              </a:rPr>
              <a:t>"bits"</a:t>
            </a:r>
            <a:r>
              <a:rPr lang="en-US">
                <a:solidFill>
                  <a:srgbClr val="F5844C"/>
                </a:solidFill>
                <a:highlight>
                  <a:srgbClr val="FFFFFF"/>
                </a:highlight>
              </a:rPr>
              <a:t> dfdl:fillByte</a:t>
            </a:r>
            <a:r>
              <a:rPr lang="en-US">
                <a:solidFill>
                  <a:srgbClr val="FF8040"/>
                </a:solidFill>
                <a:highlight>
                  <a:srgbClr val="FFFFFF"/>
                </a:highlight>
              </a:rPr>
              <a:t>=</a:t>
            </a:r>
            <a:r>
              <a:rPr lang="en-US">
                <a:solidFill>
                  <a:srgbClr val="993300"/>
                </a:solidFill>
                <a:highlight>
                  <a:srgbClr val="FFFFFF"/>
                </a:highlight>
              </a:rPr>
              <a:t>"%#r00;"</a:t>
            </a:r>
            <a:r>
              <a:rPr lang="en-US">
                <a:solidFill>
                  <a:srgbClr val="000096"/>
                </a:solidFill>
                <a:highlight>
                  <a:srgbClr val="FFFFFF"/>
                </a:highlight>
              </a:rPr>
              <a:t>/&gt;</a:t>
            </a:r>
            <a:br>
              <a:rPr lang="en-US">
                <a:solidFill>
                  <a:srgbClr val="000000"/>
                </a:solidFill>
                <a:highlight>
                  <a:srgbClr val="FFFFFF"/>
                </a:highlight>
              </a:rPr>
            </a:br>
            <a:r>
              <a:rPr lang="en-US">
                <a:solidFill>
                  <a:srgbClr val="003296"/>
                </a:solidFill>
                <a:highlight>
                  <a:srgbClr val="FFFFFF"/>
                </a:highlight>
              </a:rPr>
              <a:t>&lt;/xs:group&gt;</a:t>
            </a:r>
          </a:p>
        </p:txBody>
      </p:sp>
      <p:sp>
        <p:nvSpPr>
          <p:cNvPr id="7" name="TextBox 6">
            <a:extLst>
              <a:ext uri="{FF2B5EF4-FFF2-40B4-BE49-F238E27FC236}">
                <a16:creationId xmlns:a16="http://schemas.microsoft.com/office/drawing/2014/main" id="{40B0B06C-BC8B-428C-8F2A-1B6CB828B107}"/>
              </a:ext>
            </a:extLst>
          </p:cNvPr>
          <p:cNvSpPr txBox="1"/>
          <p:nvPr/>
        </p:nvSpPr>
        <p:spPr>
          <a:xfrm>
            <a:off x="5237977" y="6122908"/>
            <a:ext cx="3902992" cy="369332"/>
          </a:xfrm>
          <a:prstGeom prst="rect">
            <a:avLst/>
          </a:prstGeom>
          <a:noFill/>
        </p:spPr>
        <p:txBody>
          <a:bodyPr wrap="none" rtlCol="0">
            <a:spAutoFit/>
          </a:bodyPr>
          <a:lstStyle/>
          <a:p>
            <a:r>
              <a:rPr lang="en-US"/>
              <a:t>See examples/alignment/test-2.dfdl.xsd</a:t>
            </a:r>
          </a:p>
        </p:txBody>
      </p:sp>
    </p:spTree>
    <p:extLst>
      <p:ext uri="{BB962C8B-B14F-4D97-AF65-F5344CB8AC3E}">
        <p14:creationId xmlns:p14="http://schemas.microsoft.com/office/powerpoint/2010/main" val="1697195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AC32C3-2E2B-47E8-8D2C-AFF05E0256D8}"/>
              </a:ext>
            </a:extLst>
          </p:cNvPr>
          <p:cNvSpPr>
            <a:spLocks noGrp="1"/>
          </p:cNvSpPr>
          <p:nvPr>
            <p:ph type="title"/>
          </p:nvPr>
        </p:nvSpPr>
        <p:spPr/>
        <p:txBody>
          <a:bodyPr/>
          <a:lstStyle/>
          <a:p>
            <a:r>
              <a:rPr lang="en-US"/>
              <a:t>Approach #3: output no element</a:t>
            </a:r>
          </a:p>
        </p:txBody>
      </p:sp>
      <p:sp>
        <p:nvSpPr>
          <p:cNvPr id="5" name="Rectangle 4">
            <a:extLst>
              <a:ext uri="{FF2B5EF4-FFF2-40B4-BE49-F238E27FC236}">
                <a16:creationId xmlns:a16="http://schemas.microsoft.com/office/drawing/2014/main" id="{4D580A28-099B-4EDE-B8BD-09BA304E3122}"/>
              </a:ext>
            </a:extLst>
          </p:cNvPr>
          <p:cNvSpPr/>
          <p:nvPr/>
        </p:nvSpPr>
        <p:spPr>
          <a:xfrm>
            <a:off x="1320424" y="1487721"/>
            <a:ext cx="6668557" cy="461665"/>
          </a:xfrm>
          <a:prstGeom prst="rect">
            <a:avLst/>
          </a:prstGeom>
          <a:ln>
            <a:solidFill>
              <a:schemeClr val="tx1"/>
            </a:solidFill>
          </a:ln>
        </p:spPr>
        <p:txBody>
          <a:bodyPr wrap="none">
            <a:spAutoFit/>
          </a:bodyPr>
          <a:lstStyle/>
          <a:p>
            <a:r>
              <a:rPr lang="en-US" sz="2400">
                <a:latin typeface="Calibri" panose="020F0502020204030204" pitchFamily="34" charset="0"/>
                <a:ea typeface="Times New Roman" panose="02020603050405020304" pitchFamily="18" charset="0"/>
              </a:rPr>
              <a:t>1999,-,Venture Extended Edition,Very Large,5000.00</a:t>
            </a:r>
            <a:endParaRPr lang="en-US" sz="2400"/>
          </a:p>
        </p:txBody>
      </p:sp>
      <p:sp>
        <p:nvSpPr>
          <p:cNvPr id="7" name="Rectangle 6">
            <a:extLst>
              <a:ext uri="{FF2B5EF4-FFF2-40B4-BE49-F238E27FC236}">
                <a16:creationId xmlns:a16="http://schemas.microsoft.com/office/drawing/2014/main" id="{1CFE7C5C-226D-4D0F-8626-97F852C9DB71}"/>
              </a:ext>
            </a:extLst>
          </p:cNvPr>
          <p:cNvSpPr/>
          <p:nvPr/>
        </p:nvSpPr>
        <p:spPr>
          <a:xfrm>
            <a:off x="1604452" y="3086328"/>
            <a:ext cx="6508530" cy="1569660"/>
          </a:xfrm>
          <a:prstGeom prst="rect">
            <a:avLst/>
          </a:prstGeom>
          <a:ln>
            <a:solidFill>
              <a:schemeClr val="tx1"/>
            </a:solidFill>
          </a:ln>
        </p:spPr>
        <p:txBody>
          <a:bodyPr wrap="square">
            <a:spAutoFit/>
          </a:bodyPr>
          <a:lstStyle/>
          <a:p>
            <a:r>
              <a:rPr lang="en-US" sz="2400">
                <a:solidFill>
                  <a:srgbClr val="003296"/>
                </a:solidFill>
                <a:highlight>
                  <a:srgbClr val="FFFFFF"/>
                </a:highlight>
              </a:rPr>
              <a:t>&lt;xs:choice&gt;</a:t>
            </a:r>
            <a:br>
              <a:rPr lang="en-US" sz="2400">
                <a:solidFill>
                  <a:srgbClr val="000000"/>
                </a:solidFill>
                <a:highlight>
                  <a:srgbClr val="FFFFFF"/>
                </a:highlight>
              </a:rPr>
            </a:br>
            <a:r>
              <a:rPr lang="en-US" sz="2400">
                <a:solidFill>
                  <a:srgbClr val="000000"/>
                </a:solidFill>
                <a:highlight>
                  <a:srgbClr val="FFFFFF"/>
                </a:highlight>
              </a:rPr>
              <a:t>    </a:t>
            </a:r>
            <a:r>
              <a:rPr lang="en-US" sz="2400">
                <a:solidFill>
                  <a:srgbClr val="003296"/>
                </a:solidFill>
                <a:highlight>
                  <a:srgbClr val="FFFFFF"/>
                </a:highlight>
              </a:rPr>
              <a:t>&lt;xs:sequence</a:t>
            </a:r>
            <a:r>
              <a:rPr lang="en-US" sz="2400">
                <a:solidFill>
                  <a:srgbClr val="F5844C"/>
                </a:solidFill>
                <a:highlight>
                  <a:srgbClr val="FFFFFF"/>
                </a:highlight>
              </a:rPr>
              <a:t> dfdl:initiator</a:t>
            </a:r>
            <a:r>
              <a:rPr lang="en-US" sz="2400">
                <a:solidFill>
                  <a:srgbClr val="FF8040"/>
                </a:solidFill>
                <a:highlight>
                  <a:srgbClr val="FFFFFF"/>
                </a:highlight>
              </a:rPr>
              <a:t>=</a:t>
            </a:r>
            <a:r>
              <a:rPr lang="en-US" sz="2400">
                <a:solidFill>
                  <a:srgbClr val="993300"/>
                </a:solidFill>
                <a:highlight>
                  <a:srgbClr val="FFFFFF"/>
                </a:highlight>
              </a:rPr>
              <a:t>"-"</a:t>
            </a:r>
            <a:r>
              <a:rPr lang="en-US" sz="2400">
                <a:solidFill>
                  <a:srgbClr val="F5844C"/>
                </a:solidFill>
                <a:highlight>
                  <a:srgbClr val="FFFFFF"/>
                </a:highlight>
              </a:rPr>
              <a:t> </a:t>
            </a:r>
            <a:r>
              <a:rPr lang="en-US" sz="2400">
                <a:solidFill>
                  <a:srgbClr val="000096"/>
                </a:solidFill>
                <a:highlight>
                  <a:srgbClr val="FFFFFF"/>
                </a:highlight>
              </a:rPr>
              <a:t>/&gt;</a:t>
            </a:r>
            <a:br>
              <a:rPr lang="en-US" sz="2400">
                <a:solidFill>
                  <a:srgbClr val="000000"/>
                </a:solidFill>
                <a:highlight>
                  <a:srgbClr val="FFFFFF"/>
                </a:highlight>
              </a:rPr>
            </a:br>
            <a:r>
              <a:rPr lang="en-US" sz="2400">
                <a:solidFill>
                  <a:srgbClr val="000000"/>
                </a:solidFill>
                <a:highlight>
                  <a:srgbClr val="FFFFFF"/>
                </a:highlight>
              </a:rPr>
              <a:t>    </a:t>
            </a:r>
            <a:r>
              <a:rPr lang="en-US" sz="2400">
                <a:solidFill>
                  <a:srgbClr val="003296"/>
                </a:solidFill>
                <a:highlight>
                  <a:srgbClr val="FFFFFF"/>
                </a:highlight>
              </a:rPr>
              <a:t>&lt;xs:element</a:t>
            </a:r>
            <a:r>
              <a:rPr lang="en-US" sz="2400">
                <a:solidFill>
                  <a:srgbClr val="F5844C"/>
                </a:solidFill>
                <a:highlight>
                  <a:srgbClr val="FFFFFF"/>
                </a:highlight>
              </a:rPr>
              <a:t> name</a:t>
            </a:r>
            <a:r>
              <a:rPr lang="en-US" sz="2400">
                <a:solidFill>
                  <a:srgbClr val="FF8040"/>
                </a:solidFill>
                <a:highlight>
                  <a:srgbClr val="FFFFFF"/>
                </a:highlight>
              </a:rPr>
              <a:t>=</a:t>
            </a:r>
            <a:r>
              <a:rPr lang="en-US" sz="2400">
                <a:solidFill>
                  <a:srgbClr val="993300"/>
                </a:solidFill>
                <a:highlight>
                  <a:srgbClr val="FFFFFF"/>
                </a:highlight>
              </a:rPr>
              <a:t>"make"</a:t>
            </a:r>
            <a:r>
              <a:rPr lang="en-US" sz="2400">
                <a:solidFill>
                  <a:srgbClr val="F5844C"/>
                </a:solidFill>
                <a:highlight>
                  <a:srgbClr val="FFFFFF"/>
                </a:highlight>
              </a:rPr>
              <a:t> type</a:t>
            </a:r>
            <a:r>
              <a:rPr lang="en-US" sz="2400">
                <a:solidFill>
                  <a:srgbClr val="FF8040"/>
                </a:solidFill>
                <a:highlight>
                  <a:srgbClr val="FFFFFF"/>
                </a:highlight>
              </a:rPr>
              <a:t>=</a:t>
            </a:r>
            <a:r>
              <a:rPr lang="en-US" sz="2400">
                <a:solidFill>
                  <a:srgbClr val="993300"/>
                </a:solidFill>
                <a:highlight>
                  <a:srgbClr val="FFFFFF"/>
                </a:highlight>
              </a:rPr>
              <a:t>"xs:string"</a:t>
            </a:r>
            <a:r>
              <a:rPr lang="en-US" sz="2400">
                <a:solidFill>
                  <a:srgbClr val="F5844C"/>
                </a:solidFill>
                <a:highlight>
                  <a:srgbClr val="FFFFFF"/>
                </a:highlight>
              </a:rPr>
              <a:t> </a:t>
            </a:r>
            <a:r>
              <a:rPr lang="en-US" sz="2400">
                <a:solidFill>
                  <a:srgbClr val="000096"/>
                </a:solidFill>
                <a:highlight>
                  <a:srgbClr val="FFFFFF"/>
                </a:highlight>
              </a:rPr>
              <a:t>/&gt;</a:t>
            </a:r>
            <a:br>
              <a:rPr lang="en-US" sz="2400">
                <a:solidFill>
                  <a:srgbClr val="000000"/>
                </a:solidFill>
                <a:highlight>
                  <a:srgbClr val="FFFFFF"/>
                </a:highlight>
              </a:rPr>
            </a:br>
            <a:r>
              <a:rPr lang="en-US" sz="2400">
                <a:solidFill>
                  <a:srgbClr val="003296"/>
                </a:solidFill>
                <a:highlight>
                  <a:srgbClr val="FFFFFF"/>
                </a:highlight>
              </a:rPr>
              <a:t>&lt;/xs:choice&gt;</a:t>
            </a:r>
          </a:p>
        </p:txBody>
      </p:sp>
      <p:sp>
        <p:nvSpPr>
          <p:cNvPr id="8" name="Arrow: Down 7">
            <a:extLst>
              <a:ext uri="{FF2B5EF4-FFF2-40B4-BE49-F238E27FC236}">
                <a16:creationId xmlns:a16="http://schemas.microsoft.com/office/drawing/2014/main" id="{FEC8D394-5033-4225-884A-40E375E52FA8}"/>
              </a:ext>
            </a:extLst>
          </p:cNvPr>
          <p:cNvSpPr/>
          <p:nvPr/>
        </p:nvSpPr>
        <p:spPr>
          <a:xfrm>
            <a:off x="4541003" y="1949386"/>
            <a:ext cx="635431" cy="1136942"/>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Arrow: Down 10">
            <a:extLst>
              <a:ext uri="{FF2B5EF4-FFF2-40B4-BE49-F238E27FC236}">
                <a16:creationId xmlns:a16="http://schemas.microsoft.com/office/drawing/2014/main" id="{7AB20A06-E0EA-4A38-ACE0-26B4682A3395}"/>
              </a:ext>
            </a:extLst>
          </p:cNvPr>
          <p:cNvSpPr/>
          <p:nvPr/>
        </p:nvSpPr>
        <p:spPr>
          <a:xfrm>
            <a:off x="4541001" y="4655988"/>
            <a:ext cx="635431" cy="1136942"/>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Box 2">
            <a:extLst>
              <a:ext uri="{FF2B5EF4-FFF2-40B4-BE49-F238E27FC236}">
                <a16:creationId xmlns:a16="http://schemas.microsoft.com/office/drawing/2014/main" id="{05C5858C-387B-4AD5-B7E7-626ACDA85938}"/>
              </a:ext>
            </a:extLst>
          </p:cNvPr>
          <p:cNvSpPr txBox="1"/>
          <p:nvPr/>
        </p:nvSpPr>
        <p:spPr>
          <a:xfrm>
            <a:off x="6881198" y="5879559"/>
            <a:ext cx="5197961" cy="369332"/>
          </a:xfrm>
          <a:prstGeom prst="rect">
            <a:avLst/>
          </a:prstGeom>
          <a:noFill/>
        </p:spPr>
        <p:txBody>
          <a:bodyPr wrap="none" rtlCol="0">
            <a:spAutoFit/>
          </a:bodyPr>
          <a:lstStyle/>
          <a:p>
            <a:r>
              <a:rPr lang="en-US"/>
              <a:t>See examples/no-data-available/csv-version3.dfdl.xsd</a:t>
            </a:r>
          </a:p>
        </p:txBody>
      </p:sp>
      <p:sp>
        <p:nvSpPr>
          <p:cNvPr id="6" name="TextBox 5">
            <a:extLst>
              <a:ext uri="{FF2B5EF4-FFF2-40B4-BE49-F238E27FC236}">
                <a16:creationId xmlns:a16="http://schemas.microsoft.com/office/drawing/2014/main" id="{AFC42CE7-7266-4CEB-AB4C-3A37E0D426D4}"/>
              </a:ext>
            </a:extLst>
          </p:cNvPr>
          <p:cNvSpPr txBox="1"/>
          <p:nvPr/>
        </p:nvSpPr>
        <p:spPr>
          <a:xfrm>
            <a:off x="4043772" y="5853373"/>
            <a:ext cx="2052228" cy="369332"/>
          </a:xfrm>
          <a:prstGeom prst="rect">
            <a:avLst/>
          </a:prstGeom>
          <a:noFill/>
        </p:spPr>
        <p:txBody>
          <a:bodyPr wrap="none" rtlCol="0">
            <a:spAutoFit/>
          </a:bodyPr>
          <a:lstStyle/>
          <a:p>
            <a:r>
              <a:rPr lang="en-US"/>
              <a:t>no &lt;make&gt; element</a:t>
            </a:r>
          </a:p>
        </p:txBody>
      </p:sp>
    </p:spTree>
    <p:extLst>
      <p:ext uri="{BB962C8B-B14F-4D97-AF65-F5344CB8AC3E}">
        <p14:creationId xmlns:p14="http://schemas.microsoft.com/office/powerpoint/2010/main" val="2195556090"/>
      </p:ext>
    </p:extLst>
  </p:cSld>
  <p:clrMapOvr>
    <a:masterClrMapping/>
  </p:clrMapOvr>
</p:sld>
</file>

<file path=ppt/slides/slide2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a:extLst>
              <a:ext uri="{FF2B5EF4-FFF2-40B4-BE49-F238E27FC236}">
                <a16:creationId xmlns:a16="http://schemas.microsoft.com/office/drawing/2014/main" id="{1E19521C-ECC7-48E9-B22C-7A9CE63CCCB4}"/>
              </a:ext>
            </a:extLst>
          </p:cNvPr>
          <p:cNvSpPr>
            <a:spLocks noGrp="1"/>
          </p:cNvSpPr>
          <p:nvPr>
            <p:ph type="ftr" sz="quarter" idx="11"/>
          </p:nvPr>
        </p:nvSpPr>
        <p:spPr/>
        <p:txBody>
          <a:bodyPr/>
          <a:lstStyle/>
          <a:p>
            <a:r>
              <a:rPr lang="en-US" altLang="en-US">
                <a:solidFill>
                  <a:schemeClr val="tx1">
                    <a:lumMod val="50000"/>
                    <a:lumOff val="50000"/>
                  </a:schemeClr>
                </a:solidFill>
                <a:latin typeface="Arial" pitchFamily="34" charset="0"/>
                <a:cs typeface="Arial" pitchFamily="34" charset="0"/>
              </a:rPr>
              <a:t>© 2019 The MITRE Corporation. All rights reserved.</a:t>
            </a:r>
            <a:endParaRPr lang="en-US">
              <a:solidFill>
                <a:schemeClr val="tx1">
                  <a:lumMod val="50000"/>
                  <a:lumOff val="50000"/>
                </a:schemeClr>
              </a:solidFill>
              <a:latin typeface="Arial" pitchFamily="34" charset="0"/>
              <a:cs typeface="Arial" pitchFamily="34" charset="0"/>
            </a:endParaRPr>
          </a:p>
        </p:txBody>
      </p:sp>
      <p:sp>
        <p:nvSpPr>
          <p:cNvPr id="6" name="Rectangle 5">
            <a:extLst>
              <a:ext uri="{FF2B5EF4-FFF2-40B4-BE49-F238E27FC236}">
                <a16:creationId xmlns:a16="http://schemas.microsoft.com/office/drawing/2014/main" id="{41E9AC30-36C8-4879-89E6-454814D019ED}"/>
              </a:ext>
            </a:extLst>
          </p:cNvPr>
          <p:cNvSpPr/>
          <p:nvPr/>
        </p:nvSpPr>
        <p:spPr>
          <a:xfrm>
            <a:off x="926415" y="1433269"/>
            <a:ext cx="8527552" cy="4524315"/>
          </a:xfrm>
          <a:prstGeom prst="rect">
            <a:avLst/>
          </a:prstGeom>
          <a:ln>
            <a:solidFill>
              <a:schemeClr val="tx1"/>
            </a:solidFill>
          </a:ln>
        </p:spPr>
        <p:txBody>
          <a:bodyPr wrap="square">
            <a:spAutoFit/>
          </a:bodyPr>
          <a:lstStyle/>
          <a:p>
            <a:r>
              <a:rPr lang="en-US">
                <a:solidFill>
                  <a:srgbClr val="003296"/>
                </a:solidFill>
                <a:highlight>
                  <a:srgbClr val="FFFFFF"/>
                </a:highlight>
              </a:rPr>
              <a:t>&lt;xs:element</a:t>
            </a:r>
            <a:r>
              <a:rPr lang="en-US">
                <a:solidFill>
                  <a:srgbClr val="F5844C"/>
                </a:solidFill>
                <a:highlight>
                  <a:srgbClr val="FFFFFF"/>
                </a:highlight>
              </a:rPr>
              <a:t> name</a:t>
            </a:r>
            <a:r>
              <a:rPr lang="en-US">
                <a:solidFill>
                  <a:srgbClr val="FF8040"/>
                </a:solidFill>
                <a:highlight>
                  <a:srgbClr val="FFFFFF"/>
                </a:highlight>
              </a:rPr>
              <a:t>=</a:t>
            </a:r>
            <a:r>
              <a:rPr lang="en-US">
                <a:solidFill>
                  <a:srgbClr val="993300"/>
                </a:solidFill>
                <a:highlight>
                  <a:srgbClr val="FFFFFF"/>
                </a:highlight>
              </a:rPr>
              <a:t>"input"</a:t>
            </a:r>
            <a:r>
              <a:rPr lang="en-US">
                <a:solidFill>
                  <a:srgbClr val="000096"/>
                </a:solidFill>
                <a:highlight>
                  <a:srgbClr val="FFFFFF"/>
                </a:highlight>
              </a:rPr>
              <a:t>&gt;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&lt;xs:complexType&gt;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&lt;xs:sequence&gt;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&lt;xs:element</a:t>
            </a:r>
            <a:r>
              <a:rPr lang="en-US">
                <a:solidFill>
                  <a:srgbClr val="F5844C"/>
                </a:solidFill>
                <a:highlight>
                  <a:srgbClr val="FFFFFF"/>
                </a:highlight>
              </a:rPr>
              <a:t> name</a:t>
            </a:r>
            <a:r>
              <a:rPr lang="en-US">
                <a:solidFill>
                  <a:srgbClr val="FF8040"/>
                </a:solidFill>
                <a:highlight>
                  <a:srgbClr val="FFFFFF"/>
                </a:highlight>
              </a:rPr>
              <a:t>=</a:t>
            </a:r>
            <a:r>
              <a:rPr lang="en-US">
                <a:solidFill>
                  <a:srgbClr val="993300"/>
                </a:solidFill>
                <a:highlight>
                  <a:srgbClr val="FFFFFF"/>
                </a:highlight>
              </a:rPr>
              <a:t>"two-bits"</a:t>
            </a:r>
            <a:r>
              <a:rPr lang="en-US">
                <a:solidFill>
                  <a:srgbClr val="F5844C"/>
                </a:solidFill>
                <a:highlight>
                  <a:srgbClr val="FFFFFF"/>
                </a:highlight>
              </a:rPr>
              <a:t> type</a:t>
            </a:r>
            <a:r>
              <a:rPr lang="en-US">
                <a:solidFill>
                  <a:srgbClr val="FF8040"/>
                </a:solidFill>
                <a:highlight>
                  <a:srgbClr val="FFFFFF"/>
                </a:highlight>
              </a:rPr>
              <a:t>=</a:t>
            </a:r>
            <a:r>
              <a:rPr lang="en-US">
                <a:solidFill>
                  <a:srgbClr val="993300"/>
                </a:solidFill>
                <a:highlight>
                  <a:srgbClr val="FFFFFF"/>
                </a:highlight>
              </a:rPr>
              <a:t>"unsignedint2"</a:t>
            </a:r>
            <a:r>
              <a:rPr lang="en-US">
                <a:solidFill>
                  <a:srgbClr val="F5844C"/>
                </a:solidFill>
                <a:highlight>
                  <a:srgbClr val="FFFFFF"/>
                </a:highlight>
              </a:rPr>
              <a:t> </a:t>
            </a:r>
            <a:r>
              <a:rPr lang="en-US">
                <a:solidFill>
                  <a:srgbClr val="000096"/>
                </a:solidFill>
                <a:highlight>
                  <a:srgbClr val="FFFFFF"/>
                </a:highlight>
              </a:rPr>
              <a:t>/&gt;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&lt;xs:element</a:t>
            </a:r>
            <a:r>
              <a:rPr lang="en-US">
                <a:solidFill>
                  <a:srgbClr val="F5844C"/>
                </a:solidFill>
                <a:highlight>
                  <a:srgbClr val="FFFFFF"/>
                </a:highlight>
              </a:rPr>
              <a:t> name</a:t>
            </a:r>
            <a:r>
              <a:rPr lang="en-US">
                <a:solidFill>
                  <a:srgbClr val="FF8040"/>
                </a:solidFill>
                <a:highlight>
                  <a:srgbClr val="FFFFFF"/>
                </a:highlight>
              </a:rPr>
              <a:t>=</a:t>
            </a:r>
            <a:r>
              <a:rPr lang="en-US">
                <a:solidFill>
                  <a:srgbClr val="993300"/>
                </a:solidFill>
                <a:highlight>
                  <a:srgbClr val="FFFFFF"/>
                </a:highlight>
              </a:rPr>
              <a:t>"three-bits"</a:t>
            </a:r>
            <a:r>
              <a:rPr lang="en-US">
                <a:solidFill>
                  <a:srgbClr val="F5844C"/>
                </a:solidFill>
                <a:highlight>
                  <a:srgbClr val="FFFFFF"/>
                </a:highlight>
              </a:rPr>
              <a:t> type</a:t>
            </a:r>
            <a:r>
              <a:rPr lang="en-US">
                <a:solidFill>
                  <a:srgbClr val="FF8040"/>
                </a:solidFill>
                <a:highlight>
                  <a:srgbClr val="FFFFFF"/>
                </a:highlight>
              </a:rPr>
              <a:t>=</a:t>
            </a:r>
            <a:r>
              <a:rPr lang="en-US">
                <a:solidFill>
                  <a:srgbClr val="993300"/>
                </a:solidFill>
                <a:highlight>
                  <a:srgbClr val="FFFFFF"/>
                </a:highlight>
              </a:rPr>
              <a:t>"unsignedint3"</a:t>
            </a:r>
            <a:r>
              <a:rPr lang="en-US">
                <a:solidFill>
                  <a:srgbClr val="F5844C"/>
                </a:solidFill>
                <a:highlight>
                  <a:srgbClr val="FFFFFF"/>
                </a:highlight>
              </a:rPr>
              <a:t> </a:t>
            </a:r>
            <a:r>
              <a:rPr lang="en-US">
                <a:solidFill>
                  <a:srgbClr val="000096"/>
                </a:solidFill>
                <a:highlight>
                  <a:srgbClr val="FFFFFF"/>
                </a:highlight>
              </a:rPr>
              <a:t>/&gt;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00"/>
                </a:highlight>
              </a:rPr>
              <a:t>&lt;xs:sequence</a:t>
            </a:r>
            <a:r>
              <a:rPr lang="en-US">
                <a:solidFill>
                  <a:srgbClr val="F5844C"/>
                </a:solidFill>
                <a:highlight>
                  <a:srgbClr val="FFFF00"/>
                </a:highlight>
              </a:rPr>
              <a:t> dfdl:hiddenGroupRef</a:t>
            </a:r>
            <a:r>
              <a:rPr lang="en-US">
                <a:solidFill>
                  <a:srgbClr val="FF8040"/>
                </a:solidFill>
                <a:highlight>
                  <a:srgbClr val="FFFF00"/>
                </a:highlight>
              </a:rPr>
              <a:t>=</a:t>
            </a:r>
            <a:r>
              <a:rPr lang="en-US">
                <a:solidFill>
                  <a:srgbClr val="993300"/>
                </a:solidFill>
                <a:highlight>
                  <a:srgbClr val="FFFF00"/>
                </a:highlight>
              </a:rPr>
              <a:t>"padToByteBoundary"</a:t>
            </a:r>
            <a:r>
              <a:rPr lang="en-US">
                <a:solidFill>
                  <a:srgbClr val="F5844C"/>
                </a:solidFill>
                <a:highlight>
                  <a:srgbClr val="FFFF00"/>
                </a:highlight>
              </a:rPr>
              <a:t> </a:t>
            </a:r>
            <a:r>
              <a:rPr lang="en-US">
                <a:solidFill>
                  <a:srgbClr val="000096"/>
                </a:solidFill>
                <a:highlight>
                  <a:srgbClr val="FFFF00"/>
                </a:highlight>
              </a:rPr>
              <a:t>/&gt;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&lt;xs:element</a:t>
            </a:r>
            <a:r>
              <a:rPr lang="en-US">
                <a:solidFill>
                  <a:srgbClr val="F5844C"/>
                </a:solidFill>
                <a:highlight>
                  <a:srgbClr val="FFFFFF"/>
                </a:highlight>
              </a:rPr>
              <a:t> name</a:t>
            </a:r>
            <a:r>
              <a:rPr lang="en-US">
                <a:solidFill>
                  <a:srgbClr val="FF8040"/>
                </a:solidFill>
                <a:highlight>
                  <a:srgbClr val="FFFFFF"/>
                </a:highlight>
              </a:rPr>
              <a:t>=</a:t>
            </a:r>
            <a:r>
              <a:rPr lang="en-US">
                <a:solidFill>
                  <a:srgbClr val="993300"/>
                </a:solidFill>
                <a:highlight>
                  <a:srgbClr val="FFFFFF"/>
                </a:highlight>
              </a:rPr>
              <a:t>"one-bit"</a:t>
            </a:r>
            <a:r>
              <a:rPr lang="en-US">
                <a:solidFill>
                  <a:srgbClr val="F5844C"/>
                </a:solidFill>
                <a:highlight>
                  <a:srgbClr val="FFFFFF"/>
                </a:highlight>
              </a:rPr>
              <a:t> type</a:t>
            </a:r>
            <a:r>
              <a:rPr lang="en-US">
                <a:solidFill>
                  <a:srgbClr val="FF8040"/>
                </a:solidFill>
                <a:highlight>
                  <a:srgbClr val="FFFFFF"/>
                </a:highlight>
              </a:rPr>
              <a:t>=</a:t>
            </a:r>
            <a:r>
              <a:rPr lang="en-US">
                <a:solidFill>
                  <a:srgbClr val="993300"/>
                </a:solidFill>
                <a:highlight>
                  <a:srgbClr val="FFFFFF"/>
                </a:highlight>
              </a:rPr>
              <a:t>"unsignedint1"</a:t>
            </a:r>
            <a:r>
              <a:rPr lang="en-US">
                <a:solidFill>
                  <a:srgbClr val="F5844C"/>
                </a:solidFill>
                <a:highlight>
                  <a:srgbClr val="FFFFFF"/>
                </a:highlight>
              </a:rPr>
              <a:t> </a:t>
            </a:r>
            <a:r>
              <a:rPr lang="en-US">
                <a:solidFill>
                  <a:srgbClr val="000096"/>
                </a:solidFill>
                <a:highlight>
                  <a:srgbClr val="FFFFFF"/>
                </a:highlight>
              </a:rPr>
              <a:t>/&gt;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&lt;xs:element</a:t>
            </a:r>
            <a:r>
              <a:rPr lang="en-US">
                <a:solidFill>
                  <a:srgbClr val="F5844C"/>
                </a:solidFill>
                <a:highlight>
                  <a:srgbClr val="FFFFFF"/>
                </a:highlight>
              </a:rPr>
              <a:t> name</a:t>
            </a:r>
            <a:r>
              <a:rPr lang="en-US">
                <a:solidFill>
                  <a:srgbClr val="FF8040"/>
                </a:solidFill>
                <a:highlight>
                  <a:srgbClr val="FFFFFF"/>
                </a:highlight>
              </a:rPr>
              <a:t>=</a:t>
            </a:r>
            <a:r>
              <a:rPr lang="en-US">
                <a:solidFill>
                  <a:srgbClr val="993300"/>
                </a:solidFill>
                <a:highlight>
                  <a:srgbClr val="FFFFFF"/>
                </a:highlight>
              </a:rPr>
              <a:t>"four-bits"</a:t>
            </a:r>
            <a:r>
              <a:rPr lang="en-US">
                <a:solidFill>
                  <a:srgbClr val="F5844C"/>
                </a:solidFill>
                <a:highlight>
                  <a:srgbClr val="FFFFFF"/>
                </a:highlight>
              </a:rPr>
              <a:t> type</a:t>
            </a:r>
            <a:r>
              <a:rPr lang="en-US">
                <a:solidFill>
                  <a:srgbClr val="FF8040"/>
                </a:solidFill>
                <a:highlight>
                  <a:srgbClr val="FFFFFF"/>
                </a:highlight>
              </a:rPr>
              <a:t>=</a:t>
            </a:r>
            <a:r>
              <a:rPr lang="en-US">
                <a:solidFill>
                  <a:srgbClr val="993300"/>
                </a:solidFill>
                <a:highlight>
                  <a:srgbClr val="FFFFFF"/>
                </a:highlight>
              </a:rPr>
              <a:t>"unsignedint4"</a:t>
            </a:r>
            <a:r>
              <a:rPr lang="en-US">
                <a:solidFill>
                  <a:srgbClr val="F5844C"/>
                </a:solidFill>
                <a:highlight>
                  <a:srgbClr val="FFFFFF"/>
                </a:highlight>
              </a:rPr>
              <a:t> </a:t>
            </a:r>
            <a:r>
              <a:rPr lang="en-US">
                <a:solidFill>
                  <a:srgbClr val="000096"/>
                </a:solidFill>
                <a:highlight>
                  <a:srgbClr val="FFFFFF"/>
                </a:highlight>
              </a:rPr>
              <a:t>/&gt;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&lt;xs:sequence</a:t>
            </a:r>
            <a:r>
              <a:rPr lang="en-US">
                <a:solidFill>
                  <a:srgbClr val="F5844C"/>
                </a:solidFill>
                <a:highlight>
                  <a:srgbClr val="FFFFFF"/>
                </a:highlight>
              </a:rPr>
              <a:t> dfdl:hiddenGroupRef</a:t>
            </a:r>
            <a:r>
              <a:rPr lang="en-US">
                <a:solidFill>
                  <a:srgbClr val="FF8040"/>
                </a:solidFill>
                <a:highlight>
                  <a:srgbClr val="FFFFFF"/>
                </a:highlight>
              </a:rPr>
              <a:t>=</a:t>
            </a:r>
            <a:r>
              <a:rPr lang="en-US">
                <a:solidFill>
                  <a:srgbClr val="993300"/>
                </a:solidFill>
                <a:highlight>
                  <a:srgbClr val="FFFFFF"/>
                </a:highlight>
              </a:rPr>
              <a:t>"padToByteBoundary"</a:t>
            </a:r>
            <a:r>
              <a:rPr lang="en-US">
                <a:solidFill>
                  <a:srgbClr val="F5844C"/>
                </a:solidFill>
                <a:highlight>
                  <a:srgbClr val="FFFFFF"/>
                </a:highlight>
              </a:rPr>
              <a:t> </a:t>
            </a:r>
            <a:r>
              <a:rPr lang="en-US">
                <a:solidFill>
                  <a:srgbClr val="000096"/>
                </a:solidFill>
                <a:highlight>
                  <a:srgbClr val="FFFFFF"/>
                </a:highlight>
              </a:rPr>
              <a:t>/&gt;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&lt;/xs:sequence&gt;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&lt;/xs:complexType&gt;</a:t>
            </a:r>
            <a:br>
              <a:rPr lang="en-US">
                <a:solidFill>
                  <a:srgbClr val="000000"/>
                </a:solidFill>
                <a:highlight>
                  <a:srgbClr val="FFFFFF"/>
                </a:highlight>
              </a:rPr>
            </a:br>
            <a:r>
              <a:rPr lang="en-US">
                <a:solidFill>
                  <a:srgbClr val="003296"/>
                </a:solidFill>
                <a:highlight>
                  <a:srgbClr val="FFFFFF"/>
                </a:highlight>
              </a:rPr>
              <a:t>&lt;/xs:element&gt;</a:t>
            </a:r>
            <a:br>
              <a:rPr lang="en-US">
                <a:solidFill>
                  <a:srgbClr val="000000"/>
                </a:solidFill>
                <a:highlight>
                  <a:srgbClr val="FFFFFF"/>
                </a:highlight>
              </a:rPr>
            </a:br>
            <a:br>
              <a:rPr lang="en-US">
                <a:solidFill>
                  <a:srgbClr val="000000"/>
                </a:solidFill>
                <a:highlight>
                  <a:srgbClr val="FFFFFF"/>
                </a:highlight>
              </a:rPr>
            </a:br>
            <a:r>
              <a:rPr lang="en-US">
                <a:solidFill>
                  <a:srgbClr val="003296"/>
                </a:solidFill>
                <a:highlight>
                  <a:srgbClr val="FFFFFF"/>
                </a:highlight>
              </a:rPr>
              <a:t>&lt;xs:group</a:t>
            </a:r>
            <a:r>
              <a:rPr lang="en-US">
                <a:solidFill>
                  <a:srgbClr val="F5844C"/>
                </a:solidFill>
                <a:highlight>
                  <a:srgbClr val="FFFFFF"/>
                </a:highlight>
              </a:rPr>
              <a:t> name</a:t>
            </a:r>
            <a:r>
              <a:rPr lang="en-US">
                <a:solidFill>
                  <a:srgbClr val="FF8040"/>
                </a:solidFill>
                <a:highlight>
                  <a:srgbClr val="FFFFFF"/>
                </a:highlight>
              </a:rPr>
              <a:t>=</a:t>
            </a:r>
            <a:r>
              <a:rPr lang="en-US">
                <a:solidFill>
                  <a:srgbClr val="993300"/>
                </a:solidFill>
                <a:highlight>
                  <a:srgbClr val="FFFFFF"/>
                </a:highlight>
              </a:rPr>
              <a:t>"padToByteBoundary"</a:t>
            </a:r>
            <a:r>
              <a:rPr lang="en-US">
                <a:solidFill>
                  <a:srgbClr val="000096"/>
                </a:solidFill>
                <a:highlight>
                  <a:srgbClr val="FFFFFF"/>
                </a:highlight>
              </a:rPr>
              <a:t>&gt;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&lt;xs:sequence</a:t>
            </a:r>
            <a:r>
              <a:rPr lang="en-US">
                <a:solidFill>
                  <a:srgbClr val="F5844C"/>
                </a:solidFill>
                <a:highlight>
                  <a:srgbClr val="FFFFFF"/>
                </a:highlight>
              </a:rPr>
              <a:t> dfdl:alignment</a:t>
            </a:r>
            <a:r>
              <a:rPr lang="en-US">
                <a:solidFill>
                  <a:srgbClr val="FF8040"/>
                </a:solidFill>
                <a:highlight>
                  <a:srgbClr val="FFFFFF"/>
                </a:highlight>
              </a:rPr>
              <a:t>=</a:t>
            </a:r>
            <a:r>
              <a:rPr lang="en-US">
                <a:solidFill>
                  <a:srgbClr val="993300"/>
                </a:solidFill>
                <a:highlight>
                  <a:srgbClr val="FFFFFF"/>
                </a:highlight>
              </a:rPr>
              <a:t>"8"</a:t>
            </a:r>
            <a:r>
              <a:rPr lang="en-US">
                <a:solidFill>
                  <a:srgbClr val="F5844C"/>
                </a:solidFill>
                <a:highlight>
                  <a:srgbClr val="FFFFFF"/>
                </a:highlight>
              </a:rPr>
              <a:t> dfdl:alignmentUnits</a:t>
            </a:r>
            <a:r>
              <a:rPr lang="en-US">
                <a:solidFill>
                  <a:srgbClr val="FF8040"/>
                </a:solidFill>
                <a:highlight>
                  <a:srgbClr val="FFFFFF"/>
                </a:highlight>
              </a:rPr>
              <a:t>=</a:t>
            </a:r>
            <a:r>
              <a:rPr lang="en-US">
                <a:solidFill>
                  <a:srgbClr val="993300"/>
                </a:solidFill>
                <a:highlight>
                  <a:srgbClr val="FFFFFF"/>
                </a:highlight>
              </a:rPr>
              <a:t>"bits"</a:t>
            </a:r>
            <a:r>
              <a:rPr lang="en-US">
                <a:solidFill>
                  <a:srgbClr val="F5844C"/>
                </a:solidFill>
                <a:highlight>
                  <a:srgbClr val="FFFFFF"/>
                </a:highlight>
              </a:rPr>
              <a:t> dfdl:fillByte</a:t>
            </a:r>
            <a:r>
              <a:rPr lang="en-US">
                <a:solidFill>
                  <a:srgbClr val="FF8040"/>
                </a:solidFill>
                <a:highlight>
                  <a:srgbClr val="FFFFFF"/>
                </a:highlight>
              </a:rPr>
              <a:t>=</a:t>
            </a:r>
            <a:r>
              <a:rPr lang="en-US">
                <a:solidFill>
                  <a:srgbClr val="993300"/>
                </a:solidFill>
                <a:highlight>
                  <a:srgbClr val="FFFFFF"/>
                </a:highlight>
              </a:rPr>
              <a:t>"%#r00;"</a:t>
            </a:r>
            <a:r>
              <a:rPr lang="en-US">
                <a:solidFill>
                  <a:srgbClr val="000096"/>
                </a:solidFill>
                <a:highlight>
                  <a:srgbClr val="FFFFFF"/>
                </a:highlight>
              </a:rPr>
              <a:t>/&gt;</a:t>
            </a:r>
            <a:br>
              <a:rPr lang="en-US">
                <a:solidFill>
                  <a:srgbClr val="000000"/>
                </a:solidFill>
                <a:highlight>
                  <a:srgbClr val="FFFFFF"/>
                </a:highlight>
              </a:rPr>
            </a:br>
            <a:r>
              <a:rPr lang="en-US">
                <a:solidFill>
                  <a:srgbClr val="003296"/>
                </a:solidFill>
                <a:highlight>
                  <a:srgbClr val="FFFFFF"/>
                </a:highlight>
              </a:rPr>
              <a:t>&lt;/xs:group&gt;</a:t>
            </a:r>
          </a:p>
        </p:txBody>
      </p:sp>
      <p:sp>
        <p:nvSpPr>
          <p:cNvPr id="7" name="Speech Bubble: Rectangle 6">
            <a:extLst>
              <a:ext uri="{FF2B5EF4-FFF2-40B4-BE49-F238E27FC236}">
                <a16:creationId xmlns:a16="http://schemas.microsoft.com/office/drawing/2014/main" id="{018B74BD-377D-4920-9800-2C980A47ECFC}"/>
              </a:ext>
            </a:extLst>
          </p:cNvPr>
          <p:cNvSpPr/>
          <p:nvPr/>
        </p:nvSpPr>
        <p:spPr>
          <a:xfrm>
            <a:off x="8153400" y="635431"/>
            <a:ext cx="3702803" cy="1611823"/>
          </a:xfrm>
          <a:prstGeom prst="wedgeRectCallout">
            <a:avLst>
              <a:gd name="adj1" fmla="val -83616"/>
              <a:gd name="adj2" fmla="val 875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a:t>After two-bits and three-bits the next value starts on the next 8-bit boundary</a:t>
            </a:r>
          </a:p>
        </p:txBody>
      </p:sp>
    </p:spTree>
    <p:extLst>
      <p:ext uri="{BB962C8B-B14F-4D97-AF65-F5344CB8AC3E}">
        <p14:creationId xmlns:p14="http://schemas.microsoft.com/office/powerpoint/2010/main" val="1651332817"/>
      </p:ext>
    </p:extLst>
  </p:cSld>
  <p:clrMapOvr>
    <a:masterClrMapping/>
  </p:clrMapOvr>
</p:sld>
</file>

<file path=ppt/slides/slide2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a:extLst>
              <a:ext uri="{FF2B5EF4-FFF2-40B4-BE49-F238E27FC236}">
                <a16:creationId xmlns:a16="http://schemas.microsoft.com/office/drawing/2014/main" id="{1E19521C-ECC7-48E9-B22C-7A9CE63CCCB4}"/>
              </a:ext>
            </a:extLst>
          </p:cNvPr>
          <p:cNvSpPr>
            <a:spLocks noGrp="1"/>
          </p:cNvSpPr>
          <p:nvPr>
            <p:ph type="ftr" sz="quarter" idx="11"/>
          </p:nvPr>
        </p:nvSpPr>
        <p:spPr/>
        <p:txBody>
          <a:bodyPr/>
          <a:lstStyle/>
          <a:p>
            <a:r>
              <a:rPr lang="en-US" altLang="en-US">
                <a:solidFill>
                  <a:schemeClr val="tx1">
                    <a:lumMod val="50000"/>
                    <a:lumOff val="50000"/>
                  </a:schemeClr>
                </a:solidFill>
                <a:latin typeface="Arial" pitchFamily="34" charset="0"/>
                <a:cs typeface="Arial" pitchFamily="34" charset="0"/>
              </a:rPr>
              <a:t>© 2019 The MITRE Corporation. All rights reserved.</a:t>
            </a:r>
            <a:endParaRPr lang="en-US">
              <a:solidFill>
                <a:schemeClr val="tx1">
                  <a:lumMod val="50000"/>
                  <a:lumOff val="50000"/>
                </a:schemeClr>
              </a:solidFill>
              <a:latin typeface="Arial" pitchFamily="34" charset="0"/>
              <a:cs typeface="Arial" pitchFamily="34" charset="0"/>
            </a:endParaRPr>
          </a:p>
        </p:txBody>
      </p:sp>
      <p:sp>
        <p:nvSpPr>
          <p:cNvPr id="6" name="Rectangle 5">
            <a:extLst>
              <a:ext uri="{FF2B5EF4-FFF2-40B4-BE49-F238E27FC236}">
                <a16:creationId xmlns:a16="http://schemas.microsoft.com/office/drawing/2014/main" id="{41E9AC30-36C8-4879-89E6-454814D019ED}"/>
              </a:ext>
            </a:extLst>
          </p:cNvPr>
          <p:cNvSpPr/>
          <p:nvPr/>
        </p:nvSpPr>
        <p:spPr>
          <a:xfrm>
            <a:off x="926415" y="1433269"/>
            <a:ext cx="8527552" cy="4524315"/>
          </a:xfrm>
          <a:prstGeom prst="rect">
            <a:avLst/>
          </a:prstGeom>
          <a:ln>
            <a:solidFill>
              <a:schemeClr val="tx1"/>
            </a:solidFill>
          </a:ln>
        </p:spPr>
        <p:txBody>
          <a:bodyPr wrap="square">
            <a:spAutoFit/>
          </a:bodyPr>
          <a:lstStyle/>
          <a:p>
            <a:r>
              <a:rPr lang="en-US">
                <a:solidFill>
                  <a:srgbClr val="003296"/>
                </a:solidFill>
                <a:highlight>
                  <a:srgbClr val="FFFFFF"/>
                </a:highlight>
              </a:rPr>
              <a:t>&lt;xs:element</a:t>
            </a:r>
            <a:r>
              <a:rPr lang="en-US">
                <a:solidFill>
                  <a:srgbClr val="F5844C"/>
                </a:solidFill>
                <a:highlight>
                  <a:srgbClr val="FFFFFF"/>
                </a:highlight>
              </a:rPr>
              <a:t> name</a:t>
            </a:r>
            <a:r>
              <a:rPr lang="en-US">
                <a:solidFill>
                  <a:srgbClr val="FF8040"/>
                </a:solidFill>
                <a:highlight>
                  <a:srgbClr val="FFFFFF"/>
                </a:highlight>
              </a:rPr>
              <a:t>=</a:t>
            </a:r>
            <a:r>
              <a:rPr lang="en-US">
                <a:solidFill>
                  <a:srgbClr val="993300"/>
                </a:solidFill>
                <a:highlight>
                  <a:srgbClr val="FFFFFF"/>
                </a:highlight>
              </a:rPr>
              <a:t>"input"</a:t>
            </a:r>
            <a:r>
              <a:rPr lang="en-US">
                <a:solidFill>
                  <a:srgbClr val="000096"/>
                </a:solidFill>
                <a:highlight>
                  <a:srgbClr val="FFFFFF"/>
                </a:highlight>
              </a:rPr>
              <a:t>&gt;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&lt;xs:complexType&gt;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&lt;xs:sequence&gt;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&lt;xs:element</a:t>
            </a:r>
            <a:r>
              <a:rPr lang="en-US">
                <a:solidFill>
                  <a:srgbClr val="F5844C"/>
                </a:solidFill>
                <a:highlight>
                  <a:srgbClr val="FFFFFF"/>
                </a:highlight>
              </a:rPr>
              <a:t> name</a:t>
            </a:r>
            <a:r>
              <a:rPr lang="en-US">
                <a:solidFill>
                  <a:srgbClr val="FF8040"/>
                </a:solidFill>
                <a:highlight>
                  <a:srgbClr val="FFFFFF"/>
                </a:highlight>
              </a:rPr>
              <a:t>=</a:t>
            </a:r>
            <a:r>
              <a:rPr lang="en-US">
                <a:solidFill>
                  <a:srgbClr val="993300"/>
                </a:solidFill>
                <a:highlight>
                  <a:srgbClr val="FFFFFF"/>
                </a:highlight>
              </a:rPr>
              <a:t>"two-bits"</a:t>
            </a:r>
            <a:r>
              <a:rPr lang="en-US">
                <a:solidFill>
                  <a:srgbClr val="F5844C"/>
                </a:solidFill>
                <a:highlight>
                  <a:srgbClr val="FFFFFF"/>
                </a:highlight>
              </a:rPr>
              <a:t> type</a:t>
            </a:r>
            <a:r>
              <a:rPr lang="en-US">
                <a:solidFill>
                  <a:srgbClr val="FF8040"/>
                </a:solidFill>
                <a:highlight>
                  <a:srgbClr val="FFFFFF"/>
                </a:highlight>
              </a:rPr>
              <a:t>=</a:t>
            </a:r>
            <a:r>
              <a:rPr lang="en-US">
                <a:solidFill>
                  <a:srgbClr val="993300"/>
                </a:solidFill>
                <a:highlight>
                  <a:srgbClr val="FFFFFF"/>
                </a:highlight>
              </a:rPr>
              <a:t>"unsignedint2"</a:t>
            </a:r>
            <a:r>
              <a:rPr lang="en-US">
                <a:solidFill>
                  <a:srgbClr val="F5844C"/>
                </a:solidFill>
                <a:highlight>
                  <a:srgbClr val="FFFFFF"/>
                </a:highlight>
              </a:rPr>
              <a:t> </a:t>
            </a:r>
            <a:r>
              <a:rPr lang="en-US">
                <a:solidFill>
                  <a:srgbClr val="000096"/>
                </a:solidFill>
                <a:highlight>
                  <a:srgbClr val="FFFFFF"/>
                </a:highlight>
              </a:rPr>
              <a:t>/&gt;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&lt;xs:element</a:t>
            </a:r>
            <a:r>
              <a:rPr lang="en-US">
                <a:solidFill>
                  <a:srgbClr val="F5844C"/>
                </a:solidFill>
                <a:highlight>
                  <a:srgbClr val="FFFFFF"/>
                </a:highlight>
              </a:rPr>
              <a:t> name</a:t>
            </a:r>
            <a:r>
              <a:rPr lang="en-US">
                <a:solidFill>
                  <a:srgbClr val="FF8040"/>
                </a:solidFill>
                <a:highlight>
                  <a:srgbClr val="FFFFFF"/>
                </a:highlight>
              </a:rPr>
              <a:t>=</a:t>
            </a:r>
            <a:r>
              <a:rPr lang="en-US">
                <a:solidFill>
                  <a:srgbClr val="993300"/>
                </a:solidFill>
                <a:highlight>
                  <a:srgbClr val="FFFFFF"/>
                </a:highlight>
              </a:rPr>
              <a:t>"three-bits"</a:t>
            </a:r>
            <a:r>
              <a:rPr lang="en-US">
                <a:solidFill>
                  <a:srgbClr val="F5844C"/>
                </a:solidFill>
                <a:highlight>
                  <a:srgbClr val="FFFFFF"/>
                </a:highlight>
              </a:rPr>
              <a:t> type</a:t>
            </a:r>
            <a:r>
              <a:rPr lang="en-US">
                <a:solidFill>
                  <a:srgbClr val="FF8040"/>
                </a:solidFill>
                <a:highlight>
                  <a:srgbClr val="FFFFFF"/>
                </a:highlight>
              </a:rPr>
              <a:t>=</a:t>
            </a:r>
            <a:r>
              <a:rPr lang="en-US">
                <a:solidFill>
                  <a:srgbClr val="993300"/>
                </a:solidFill>
                <a:highlight>
                  <a:srgbClr val="FFFFFF"/>
                </a:highlight>
              </a:rPr>
              <a:t>"unsignedint3"</a:t>
            </a:r>
            <a:r>
              <a:rPr lang="en-US">
                <a:solidFill>
                  <a:srgbClr val="F5844C"/>
                </a:solidFill>
                <a:highlight>
                  <a:srgbClr val="FFFFFF"/>
                </a:highlight>
              </a:rPr>
              <a:t> </a:t>
            </a:r>
            <a:r>
              <a:rPr lang="en-US">
                <a:solidFill>
                  <a:srgbClr val="000096"/>
                </a:solidFill>
                <a:highlight>
                  <a:srgbClr val="FFFFFF"/>
                </a:highlight>
              </a:rPr>
              <a:t>/&gt;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&lt;xs:sequence</a:t>
            </a:r>
            <a:r>
              <a:rPr lang="en-US">
                <a:solidFill>
                  <a:srgbClr val="F5844C"/>
                </a:solidFill>
                <a:highlight>
                  <a:srgbClr val="FFFFFF"/>
                </a:highlight>
              </a:rPr>
              <a:t> dfdl:hiddenGroupRef</a:t>
            </a:r>
            <a:r>
              <a:rPr lang="en-US">
                <a:solidFill>
                  <a:srgbClr val="FF8040"/>
                </a:solidFill>
                <a:highlight>
                  <a:srgbClr val="FFFFFF"/>
                </a:highlight>
              </a:rPr>
              <a:t>=</a:t>
            </a:r>
            <a:r>
              <a:rPr lang="en-US">
                <a:solidFill>
                  <a:srgbClr val="993300"/>
                </a:solidFill>
                <a:highlight>
                  <a:srgbClr val="FFFFFF"/>
                </a:highlight>
              </a:rPr>
              <a:t>"padToByteBoundary"</a:t>
            </a:r>
            <a:r>
              <a:rPr lang="en-US">
                <a:solidFill>
                  <a:srgbClr val="F5844C"/>
                </a:solidFill>
                <a:highlight>
                  <a:srgbClr val="FFFFFF"/>
                </a:highlight>
              </a:rPr>
              <a:t> </a:t>
            </a:r>
            <a:r>
              <a:rPr lang="en-US">
                <a:solidFill>
                  <a:srgbClr val="000096"/>
                </a:solidFill>
                <a:highlight>
                  <a:srgbClr val="FFFFFF"/>
                </a:highlight>
              </a:rPr>
              <a:t>/&gt;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&lt;xs:element</a:t>
            </a:r>
            <a:r>
              <a:rPr lang="en-US">
                <a:solidFill>
                  <a:srgbClr val="F5844C"/>
                </a:solidFill>
                <a:highlight>
                  <a:srgbClr val="FFFFFF"/>
                </a:highlight>
              </a:rPr>
              <a:t> name</a:t>
            </a:r>
            <a:r>
              <a:rPr lang="en-US">
                <a:solidFill>
                  <a:srgbClr val="FF8040"/>
                </a:solidFill>
                <a:highlight>
                  <a:srgbClr val="FFFFFF"/>
                </a:highlight>
              </a:rPr>
              <a:t>=</a:t>
            </a:r>
            <a:r>
              <a:rPr lang="en-US">
                <a:solidFill>
                  <a:srgbClr val="993300"/>
                </a:solidFill>
                <a:highlight>
                  <a:srgbClr val="FFFFFF"/>
                </a:highlight>
              </a:rPr>
              <a:t>"one-bit"</a:t>
            </a:r>
            <a:r>
              <a:rPr lang="en-US">
                <a:solidFill>
                  <a:srgbClr val="F5844C"/>
                </a:solidFill>
                <a:highlight>
                  <a:srgbClr val="FFFFFF"/>
                </a:highlight>
              </a:rPr>
              <a:t> type</a:t>
            </a:r>
            <a:r>
              <a:rPr lang="en-US">
                <a:solidFill>
                  <a:srgbClr val="FF8040"/>
                </a:solidFill>
                <a:highlight>
                  <a:srgbClr val="FFFFFF"/>
                </a:highlight>
              </a:rPr>
              <a:t>=</a:t>
            </a:r>
            <a:r>
              <a:rPr lang="en-US">
                <a:solidFill>
                  <a:srgbClr val="993300"/>
                </a:solidFill>
                <a:highlight>
                  <a:srgbClr val="FFFFFF"/>
                </a:highlight>
              </a:rPr>
              <a:t>"unsignedint1"</a:t>
            </a:r>
            <a:r>
              <a:rPr lang="en-US">
                <a:solidFill>
                  <a:srgbClr val="F5844C"/>
                </a:solidFill>
                <a:highlight>
                  <a:srgbClr val="FFFFFF"/>
                </a:highlight>
              </a:rPr>
              <a:t> </a:t>
            </a:r>
            <a:r>
              <a:rPr lang="en-US">
                <a:solidFill>
                  <a:srgbClr val="000096"/>
                </a:solidFill>
                <a:highlight>
                  <a:srgbClr val="FFFFFF"/>
                </a:highlight>
              </a:rPr>
              <a:t>/&gt;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&lt;xs:element</a:t>
            </a:r>
            <a:r>
              <a:rPr lang="en-US">
                <a:solidFill>
                  <a:srgbClr val="F5844C"/>
                </a:solidFill>
                <a:highlight>
                  <a:srgbClr val="FFFFFF"/>
                </a:highlight>
              </a:rPr>
              <a:t> name</a:t>
            </a:r>
            <a:r>
              <a:rPr lang="en-US">
                <a:solidFill>
                  <a:srgbClr val="FF8040"/>
                </a:solidFill>
                <a:highlight>
                  <a:srgbClr val="FFFFFF"/>
                </a:highlight>
              </a:rPr>
              <a:t>=</a:t>
            </a:r>
            <a:r>
              <a:rPr lang="en-US">
                <a:solidFill>
                  <a:srgbClr val="993300"/>
                </a:solidFill>
                <a:highlight>
                  <a:srgbClr val="FFFFFF"/>
                </a:highlight>
              </a:rPr>
              <a:t>"four-bits"</a:t>
            </a:r>
            <a:r>
              <a:rPr lang="en-US">
                <a:solidFill>
                  <a:srgbClr val="F5844C"/>
                </a:solidFill>
                <a:highlight>
                  <a:srgbClr val="FFFFFF"/>
                </a:highlight>
              </a:rPr>
              <a:t> type</a:t>
            </a:r>
            <a:r>
              <a:rPr lang="en-US">
                <a:solidFill>
                  <a:srgbClr val="FF8040"/>
                </a:solidFill>
                <a:highlight>
                  <a:srgbClr val="FFFFFF"/>
                </a:highlight>
              </a:rPr>
              <a:t>=</a:t>
            </a:r>
            <a:r>
              <a:rPr lang="en-US">
                <a:solidFill>
                  <a:srgbClr val="993300"/>
                </a:solidFill>
                <a:highlight>
                  <a:srgbClr val="FFFFFF"/>
                </a:highlight>
              </a:rPr>
              <a:t>"unsignedint4"</a:t>
            </a:r>
            <a:r>
              <a:rPr lang="en-US">
                <a:solidFill>
                  <a:srgbClr val="F5844C"/>
                </a:solidFill>
                <a:highlight>
                  <a:srgbClr val="FFFFFF"/>
                </a:highlight>
              </a:rPr>
              <a:t> </a:t>
            </a:r>
            <a:r>
              <a:rPr lang="en-US">
                <a:solidFill>
                  <a:srgbClr val="000096"/>
                </a:solidFill>
                <a:highlight>
                  <a:srgbClr val="FFFFFF"/>
                </a:highlight>
              </a:rPr>
              <a:t>/&gt;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00"/>
                </a:highlight>
              </a:rPr>
              <a:t>&lt;xs:sequence</a:t>
            </a:r>
            <a:r>
              <a:rPr lang="en-US">
                <a:solidFill>
                  <a:srgbClr val="F5844C"/>
                </a:solidFill>
                <a:highlight>
                  <a:srgbClr val="FFFF00"/>
                </a:highlight>
              </a:rPr>
              <a:t> dfdl:hiddenGroupRef</a:t>
            </a:r>
            <a:r>
              <a:rPr lang="en-US">
                <a:solidFill>
                  <a:srgbClr val="FF8040"/>
                </a:solidFill>
                <a:highlight>
                  <a:srgbClr val="FFFF00"/>
                </a:highlight>
              </a:rPr>
              <a:t>=</a:t>
            </a:r>
            <a:r>
              <a:rPr lang="en-US">
                <a:solidFill>
                  <a:srgbClr val="993300"/>
                </a:solidFill>
                <a:highlight>
                  <a:srgbClr val="FFFF00"/>
                </a:highlight>
              </a:rPr>
              <a:t>"padToByteBoundary"</a:t>
            </a:r>
            <a:r>
              <a:rPr lang="en-US">
                <a:solidFill>
                  <a:srgbClr val="F5844C"/>
                </a:solidFill>
                <a:highlight>
                  <a:srgbClr val="FFFF00"/>
                </a:highlight>
              </a:rPr>
              <a:t> </a:t>
            </a:r>
            <a:r>
              <a:rPr lang="en-US">
                <a:solidFill>
                  <a:srgbClr val="000096"/>
                </a:solidFill>
                <a:highlight>
                  <a:srgbClr val="FFFF00"/>
                </a:highlight>
              </a:rPr>
              <a:t>/&gt;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&lt;/xs:sequence&gt;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&lt;/xs:complexType&gt;</a:t>
            </a:r>
            <a:br>
              <a:rPr lang="en-US">
                <a:solidFill>
                  <a:srgbClr val="000000"/>
                </a:solidFill>
                <a:highlight>
                  <a:srgbClr val="FFFFFF"/>
                </a:highlight>
              </a:rPr>
            </a:br>
            <a:r>
              <a:rPr lang="en-US">
                <a:solidFill>
                  <a:srgbClr val="003296"/>
                </a:solidFill>
                <a:highlight>
                  <a:srgbClr val="FFFFFF"/>
                </a:highlight>
              </a:rPr>
              <a:t>&lt;/xs:element&gt;</a:t>
            </a:r>
            <a:br>
              <a:rPr lang="en-US">
                <a:solidFill>
                  <a:srgbClr val="000000"/>
                </a:solidFill>
                <a:highlight>
                  <a:srgbClr val="FFFFFF"/>
                </a:highlight>
              </a:rPr>
            </a:br>
            <a:br>
              <a:rPr lang="en-US">
                <a:solidFill>
                  <a:srgbClr val="000000"/>
                </a:solidFill>
                <a:highlight>
                  <a:srgbClr val="FFFFFF"/>
                </a:highlight>
              </a:rPr>
            </a:br>
            <a:r>
              <a:rPr lang="en-US">
                <a:solidFill>
                  <a:srgbClr val="003296"/>
                </a:solidFill>
                <a:highlight>
                  <a:srgbClr val="FFFFFF"/>
                </a:highlight>
              </a:rPr>
              <a:t>&lt;xs:group</a:t>
            </a:r>
            <a:r>
              <a:rPr lang="en-US">
                <a:solidFill>
                  <a:srgbClr val="F5844C"/>
                </a:solidFill>
                <a:highlight>
                  <a:srgbClr val="FFFFFF"/>
                </a:highlight>
              </a:rPr>
              <a:t> name</a:t>
            </a:r>
            <a:r>
              <a:rPr lang="en-US">
                <a:solidFill>
                  <a:srgbClr val="FF8040"/>
                </a:solidFill>
                <a:highlight>
                  <a:srgbClr val="FFFFFF"/>
                </a:highlight>
              </a:rPr>
              <a:t>=</a:t>
            </a:r>
            <a:r>
              <a:rPr lang="en-US">
                <a:solidFill>
                  <a:srgbClr val="993300"/>
                </a:solidFill>
                <a:highlight>
                  <a:srgbClr val="FFFFFF"/>
                </a:highlight>
              </a:rPr>
              <a:t>"padToByteBoundary"</a:t>
            </a:r>
            <a:r>
              <a:rPr lang="en-US">
                <a:solidFill>
                  <a:srgbClr val="000096"/>
                </a:solidFill>
                <a:highlight>
                  <a:srgbClr val="FFFFFF"/>
                </a:highlight>
              </a:rPr>
              <a:t>&gt;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&lt;xs:sequence</a:t>
            </a:r>
            <a:r>
              <a:rPr lang="en-US">
                <a:solidFill>
                  <a:srgbClr val="F5844C"/>
                </a:solidFill>
                <a:highlight>
                  <a:srgbClr val="FFFFFF"/>
                </a:highlight>
              </a:rPr>
              <a:t> dfdl:alignment</a:t>
            </a:r>
            <a:r>
              <a:rPr lang="en-US">
                <a:solidFill>
                  <a:srgbClr val="FF8040"/>
                </a:solidFill>
                <a:highlight>
                  <a:srgbClr val="FFFFFF"/>
                </a:highlight>
              </a:rPr>
              <a:t>=</a:t>
            </a:r>
            <a:r>
              <a:rPr lang="en-US">
                <a:solidFill>
                  <a:srgbClr val="993300"/>
                </a:solidFill>
                <a:highlight>
                  <a:srgbClr val="FFFFFF"/>
                </a:highlight>
              </a:rPr>
              <a:t>"8"</a:t>
            </a:r>
            <a:r>
              <a:rPr lang="en-US">
                <a:solidFill>
                  <a:srgbClr val="F5844C"/>
                </a:solidFill>
                <a:highlight>
                  <a:srgbClr val="FFFFFF"/>
                </a:highlight>
              </a:rPr>
              <a:t> dfdl:alignmentUnits</a:t>
            </a:r>
            <a:r>
              <a:rPr lang="en-US">
                <a:solidFill>
                  <a:srgbClr val="FF8040"/>
                </a:solidFill>
                <a:highlight>
                  <a:srgbClr val="FFFFFF"/>
                </a:highlight>
              </a:rPr>
              <a:t>=</a:t>
            </a:r>
            <a:r>
              <a:rPr lang="en-US">
                <a:solidFill>
                  <a:srgbClr val="993300"/>
                </a:solidFill>
                <a:highlight>
                  <a:srgbClr val="FFFFFF"/>
                </a:highlight>
              </a:rPr>
              <a:t>"bits"</a:t>
            </a:r>
            <a:r>
              <a:rPr lang="en-US">
                <a:solidFill>
                  <a:srgbClr val="F5844C"/>
                </a:solidFill>
                <a:highlight>
                  <a:srgbClr val="FFFFFF"/>
                </a:highlight>
              </a:rPr>
              <a:t> dfdl:fillByte</a:t>
            </a:r>
            <a:r>
              <a:rPr lang="en-US">
                <a:solidFill>
                  <a:srgbClr val="FF8040"/>
                </a:solidFill>
                <a:highlight>
                  <a:srgbClr val="FFFFFF"/>
                </a:highlight>
              </a:rPr>
              <a:t>=</a:t>
            </a:r>
            <a:r>
              <a:rPr lang="en-US">
                <a:solidFill>
                  <a:srgbClr val="993300"/>
                </a:solidFill>
                <a:highlight>
                  <a:srgbClr val="FFFFFF"/>
                </a:highlight>
              </a:rPr>
              <a:t>"%#r00;"</a:t>
            </a:r>
            <a:r>
              <a:rPr lang="en-US">
                <a:solidFill>
                  <a:srgbClr val="000096"/>
                </a:solidFill>
                <a:highlight>
                  <a:srgbClr val="FFFFFF"/>
                </a:highlight>
              </a:rPr>
              <a:t>/&gt;</a:t>
            </a:r>
            <a:br>
              <a:rPr lang="en-US">
                <a:solidFill>
                  <a:srgbClr val="000000"/>
                </a:solidFill>
                <a:highlight>
                  <a:srgbClr val="FFFFFF"/>
                </a:highlight>
              </a:rPr>
            </a:br>
            <a:r>
              <a:rPr lang="en-US">
                <a:solidFill>
                  <a:srgbClr val="003296"/>
                </a:solidFill>
                <a:highlight>
                  <a:srgbClr val="FFFFFF"/>
                </a:highlight>
              </a:rPr>
              <a:t>&lt;/xs:group&gt;</a:t>
            </a:r>
          </a:p>
        </p:txBody>
      </p:sp>
      <p:sp>
        <p:nvSpPr>
          <p:cNvPr id="7" name="Speech Bubble: Rectangle 6">
            <a:extLst>
              <a:ext uri="{FF2B5EF4-FFF2-40B4-BE49-F238E27FC236}">
                <a16:creationId xmlns:a16="http://schemas.microsoft.com/office/drawing/2014/main" id="{018B74BD-377D-4920-9800-2C980A47ECFC}"/>
              </a:ext>
            </a:extLst>
          </p:cNvPr>
          <p:cNvSpPr/>
          <p:nvPr/>
        </p:nvSpPr>
        <p:spPr>
          <a:xfrm>
            <a:off x="8153400" y="1433269"/>
            <a:ext cx="3702803" cy="1611823"/>
          </a:xfrm>
          <a:prstGeom prst="wedgeRectCallout">
            <a:avLst>
              <a:gd name="adj1" fmla="val -83616"/>
              <a:gd name="adj2" fmla="val 875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a:t>After one-bit and four-bits the next value starts on the next 8-bit boundary</a:t>
            </a:r>
          </a:p>
        </p:txBody>
      </p:sp>
    </p:spTree>
    <p:extLst>
      <p:ext uri="{BB962C8B-B14F-4D97-AF65-F5344CB8AC3E}">
        <p14:creationId xmlns:p14="http://schemas.microsoft.com/office/powerpoint/2010/main" val="141458575"/>
      </p:ext>
    </p:extLst>
  </p:cSld>
  <p:clrMapOvr>
    <a:masterClrMapping/>
  </p:clrMapOvr>
</p:sld>
</file>

<file path=ppt/slides/slide2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a:extLst>
              <a:ext uri="{FF2B5EF4-FFF2-40B4-BE49-F238E27FC236}">
                <a16:creationId xmlns:a16="http://schemas.microsoft.com/office/drawing/2014/main" id="{1E19521C-ECC7-48E9-B22C-7A9CE63CCCB4}"/>
              </a:ext>
            </a:extLst>
          </p:cNvPr>
          <p:cNvSpPr>
            <a:spLocks noGrp="1"/>
          </p:cNvSpPr>
          <p:nvPr>
            <p:ph type="ftr" sz="quarter" idx="11"/>
          </p:nvPr>
        </p:nvSpPr>
        <p:spPr/>
        <p:txBody>
          <a:bodyPr/>
          <a:lstStyle/>
          <a:p>
            <a:r>
              <a:rPr lang="en-US" altLang="en-US">
                <a:solidFill>
                  <a:schemeClr val="tx1">
                    <a:lumMod val="50000"/>
                    <a:lumOff val="50000"/>
                  </a:schemeClr>
                </a:solidFill>
                <a:latin typeface="Arial" pitchFamily="34" charset="0"/>
                <a:cs typeface="Arial" pitchFamily="34" charset="0"/>
              </a:rPr>
              <a:t>© 2019 The MITRE Corporation. All rights reserved.</a:t>
            </a:r>
            <a:endParaRPr lang="en-US">
              <a:solidFill>
                <a:schemeClr val="tx1">
                  <a:lumMod val="50000"/>
                  <a:lumOff val="50000"/>
                </a:schemeClr>
              </a:solidFill>
              <a:latin typeface="Arial" pitchFamily="34" charset="0"/>
              <a:cs typeface="Arial" pitchFamily="34" charset="0"/>
            </a:endParaRPr>
          </a:p>
        </p:txBody>
      </p:sp>
      <p:sp>
        <p:nvSpPr>
          <p:cNvPr id="6" name="Rectangle 5">
            <a:extLst>
              <a:ext uri="{FF2B5EF4-FFF2-40B4-BE49-F238E27FC236}">
                <a16:creationId xmlns:a16="http://schemas.microsoft.com/office/drawing/2014/main" id="{41E9AC30-36C8-4879-89E6-454814D019ED}"/>
              </a:ext>
            </a:extLst>
          </p:cNvPr>
          <p:cNvSpPr/>
          <p:nvPr/>
        </p:nvSpPr>
        <p:spPr>
          <a:xfrm>
            <a:off x="926415" y="1433269"/>
            <a:ext cx="8527552" cy="4524315"/>
          </a:xfrm>
          <a:prstGeom prst="rect">
            <a:avLst/>
          </a:prstGeom>
          <a:ln>
            <a:solidFill>
              <a:schemeClr val="tx1"/>
            </a:solidFill>
          </a:ln>
        </p:spPr>
        <p:txBody>
          <a:bodyPr wrap="square">
            <a:spAutoFit/>
          </a:bodyPr>
          <a:lstStyle/>
          <a:p>
            <a:r>
              <a:rPr lang="en-US">
                <a:solidFill>
                  <a:srgbClr val="003296"/>
                </a:solidFill>
                <a:highlight>
                  <a:srgbClr val="FFFFFF"/>
                </a:highlight>
              </a:rPr>
              <a:t>&lt;xs:element</a:t>
            </a:r>
            <a:r>
              <a:rPr lang="en-US">
                <a:solidFill>
                  <a:srgbClr val="F5844C"/>
                </a:solidFill>
                <a:highlight>
                  <a:srgbClr val="FFFFFF"/>
                </a:highlight>
              </a:rPr>
              <a:t> name</a:t>
            </a:r>
            <a:r>
              <a:rPr lang="en-US">
                <a:solidFill>
                  <a:srgbClr val="FF8040"/>
                </a:solidFill>
                <a:highlight>
                  <a:srgbClr val="FFFFFF"/>
                </a:highlight>
              </a:rPr>
              <a:t>=</a:t>
            </a:r>
            <a:r>
              <a:rPr lang="en-US">
                <a:solidFill>
                  <a:srgbClr val="993300"/>
                </a:solidFill>
                <a:highlight>
                  <a:srgbClr val="FFFFFF"/>
                </a:highlight>
              </a:rPr>
              <a:t>"input"</a:t>
            </a:r>
            <a:r>
              <a:rPr lang="en-US">
                <a:solidFill>
                  <a:srgbClr val="000096"/>
                </a:solidFill>
                <a:highlight>
                  <a:srgbClr val="FFFFFF"/>
                </a:highlight>
              </a:rPr>
              <a:t>&gt;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&lt;xs:complexType&gt;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&lt;xs:sequence&gt;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&lt;xs:element</a:t>
            </a:r>
            <a:r>
              <a:rPr lang="en-US">
                <a:solidFill>
                  <a:srgbClr val="F5844C"/>
                </a:solidFill>
                <a:highlight>
                  <a:srgbClr val="FFFFFF"/>
                </a:highlight>
              </a:rPr>
              <a:t> name</a:t>
            </a:r>
            <a:r>
              <a:rPr lang="en-US">
                <a:solidFill>
                  <a:srgbClr val="FF8040"/>
                </a:solidFill>
                <a:highlight>
                  <a:srgbClr val="FFFFFF"/>
                </a:highlight>
              </a:rPr>
              <a:t>=</a:t>
            </a:r>
            <a:r>
              <a:rPr lang="en-US">
                <a:solidFill>
                  <a:srgbClr val="993300"/>
                </a:solidFill>
                <a:highlight>
                  <a:srgbClr val="FFFFFF"/>
                </a:highlight>
              </a:rPr>
              <a:t>"two-bits"</a:t>
            </a:r>
            <a:r>
              <a:rPr lang="en-US">
                <a:solidFill>
                  <a:srgbClr val="F5844C"/>
                </a:solidFill>
                <a:highlight>
                  <a:srgbClr val="FFFFFF"/>
                </a:highlight>
              </a:rPr>
              <a:t> type</a:t>
            </a:r>
            <a:r>
              <a:rPr lang="en-US">
                <a:solidFill>
                  <a:srgbClr val="FF8040"/>
                </a:solidFill>
                <a:highlight>
                  <a:srgbClr val="FFFFFF"/>
                </a:highlight>
              </a:rPr>
              <a:t>=</a:t>
            </a:r>
            <a:r>
              <a:rPr lang="en-US">
                <a:solidFill>
                  <a:srgbClr val="993300"/>
                </a:solidFill>
                <a:highlight>
                  <a:srgbClr val="FFFFFF"/>
                </a:highlight>
              </a:rPr>
              <a:t>"unsignedint2"</a:t>
            </a:r>
            <a:r>
              <a:rPr lang="en-US">
                <a:solidFill>
                  <a:srgbClr val="F5844C"/>
                </a:solidFill>
                <a:highlight>
                  <a:srgbClr val="FFFFFF"/>
                </a:highlight>
              </a:rPr>
              <a:t> </a:t>
            </a:r>
            <a:r>
              <a:rPr lang="en-US">
                <a:solidFill>
                  <a:srgbClr val="000096"/>
                </a:solidFill>
                <a:highlight>
                  <a:srgbClr val="FFFFFF"/>
                </a:highlight>
              </a:rPr>
              <a:t>/&gt;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&lt;xs:element</a:t>
            </a:r>
            <a:r>
              <a:rPr lang="en-US">
                <a:solidFill>
                  <a:srgbClr val="F5844C"/>
                </a:solidFill>
                <a:highlight>
                  <a:srgbClr val="FFFFFF"/>
                </a:highlight>
              </a:rPr>
              <a:t> name</a:t>
            </a:r>
            <a:r>
              <a:rPr lang="en-US">
                <a:solidFill>
                  <a:srgbClr val="FF8040"/>
                </a:solidFill>
                <a:highlight>
                  <a:srgbClr val="FFFFFF"/>
                </a:highlight>
              </a:rPr>
              <a:t>=</a:t>
            </a:r>
            <a:r>
              <a:rPr lang="en-US">
                <a:solidFill>
                  <a:srgbClr val="993300"/>
                </a:solidFill>
                <a:highlight>
                  <a:srgbClr val="FFFFFF"/>
                </a:highlight>
              </a:rPr>
              <a:t>"three-bits"</a:t>
            </a:r>
            <a:r>
              <a:rPr lang="en-US">
                <a:solidFill>
                  <a:srgbClr val="F5844C"/>
                </a:solidFill>
                <a:highlight>
                  <a:srgbClr val="FFFFFF"/>
                </a:highlight>
              </a:rPr>
              <a:t> type</a:t>
            </a:r>
            <a:r>
              <a:rPr lang="en-US">
                <a:solidFill>
                  <a:srgbClr val="FF8040"/>
                </a:solidFill>
                <a:highlight>
                  <a:srgbClr val="FFFFFF"/>
                </a:highlight>
              </a:rPr>
              <a:t>=</a:t>
            </a:r>
            <a:r>
              <a:rPr lang="en-US">
                <a:solidFill>
                  <a:srgbClr val="993300"/>
                </a:solidFill>
                <a:highlight>
                  <a:srgbClr val="FFFFFF"/>
                </a:highlight>
              </a:rPr>
              <a:t>"unsignedint3"</a:t>
            </a:r>
            <a:r>
              <a:rPr lang="en-US">
                <a:solidFill>
                  <a:srgbClr val="F5844C"/>
                </a:solidFill>
                <a:highlight>
                  <a:srgbClr val="FFFFFF"/>
                </a:highlight>
              </a:rPr>
              <a:t> </a:t>
            </a:r>
            <a:r>
              <a:rPr lang="en-US">
                <a:solidFill>
                  <a:srgbClr val="000096"/>
                </a:solidFill>
                <a:highlight>
                  <a:srgbClr val="FFFFFF"/>
                </a:highlight>
              </a:rPr>
              <a:t>/&gt;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&lt;xs:sequence</a:t>
            </a:r>
            <a:r>
              <a:rPr lang="en-US">
                <a:solidFill>
                  <a:srgbClr val="F5844C"/>
                </a:solidFill>
                <a:highlight>
                  <a:srgbClr val="FFFFFF"/>
                </a:highlight>
              </a:rPr>
              <a:t> dfdl:hiddenGroupRef</a:t>
            </a:r>
            <a:r>
              <a:rPr lang="en-US">
                <a:solidFill>
                  <a:srgbClr val="FF8040"/>
                </a:solidFill>
                <a:highlight>
                  <a:srgbClr val="FFFFFF"/>
                </a:highlight>
              </a:rPr>
              <a:t>=</a:t>
            </a:r>
            <a:r>
              <a:rPr lang="en-US">
                <a:solidFill>
                  <a:srgbClr val="993300"/>
                </a:solidFill>
                <a:highlight>
                  <a:srgbClr val="FFFFFF"/>
                </a:highlight>
              </a:rPr>
              <a:t>"padToByteBoundary"</a:t>
            </a:r>
            <a:r>
              <a:rPr lang="en-US">
                <a:solidFill>
                  <a:srgbClr val="F5844C"/>
                </a:solidFill>
                <a:highlight>
                  <a:srgbClr val="FFFFFF"/>
                </a:highlight>
              </a:rPr>
              <a:t> </a:t>
            </a:r>
            <a:r>
              <a:rPr lang="en-US">
                <a:solidFill>
                  <a:srgbClr val="000096"/>
                </a:solidFill>
                <a:highlight>
                  <a:srgbClr val="FFFFFF"/>
                </a:highlight>
              </a:rPr>
              <a:t>/&gt;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&lt;xs:element</a:t>
            </a:r>
            <a:r>
              <a:rPr lang="en-US">
                <a:solidFill>
                  <a:srgbClr val="F5844C"/>
                </a:solidFill>
                <a:highlight>
                  <a:srgbClr val="FFFFFF"/>
                </a:highlight>
              </a:rPr>
              <a:t> name</a:t>
            </a:r>
            <a:r>
              <a:rPr lang="en-US">
                <a:solidFill>
                  <a:srgbClr val="FF8040"/>
                </a:solidFill>
                <a:highlight>
                  <a:srgbClr val="FFFFFF"/>
                </a:highlight>
              </a:rPr>
              <a:t>=</a:t>
            </a:r>
            <a:r>
              <a:rPr lang="en-US">
                <a:solidFill>
                  <a:srgbClr val="993300"/>
                </a:solidFill>
                <a:highlight>
                  <a:srgbClr val="FFFFFF"/>
                </a:highlight>
              </a:rPr>
              <a:t>"one-bit"</a:t>
            </a:r>
            <a:r>
              <a:rPr lang="en-US">
                <a:solidFill>
                  <a:srgbClr val="F5844C"/>
                </a:solidFill>
                <a:highlight>
                  <a:srgbClr val="FFFFFF"/>
                </a:highlight>
              </a:rPr>
              <a:t> type</a:t>
            </a:r>
            <a:r>
              <a:rPr lang="en-US">
                <a:solidFill>
                  <a:srgbClr val="FF8040"/>
                </a:solidFill>
                <a:highlight>
                  <a:srgbClr val="FFFFFF"/>
                </a:highlight>
              </a:rPr>
              <a:t>=</a:t>
            </a:r>
            <a:r>
              <a:rPr lang="en-US">
                <a:solidFill>
                  <a:srgbClr val="993300"/>
                </a:solidFill>
                <a:highlight>
                  <a:srgbClr val="FFFFFF"/>
                </a:highlight>
              </a:rPr>
              <a:t>"unsignedint1"</a:t>
            </a:r>
            <a:r>
              <a:rPr lang="en-US">
                <a:solidFill>
                  <a:srgbClr val="F5844C"/>
                </a:solidFill>
                <a:highlight>
                  <a:srgbClr val="FFFFFF"/>
                </a:highlight>
              </a:rPr>
              <a:t> </a:t>
            </a:r>
            <a:r>
              <a:rPr lang="en-US">
                <a:solidFill>
                  <a:srgbClr val="000096"/>
                </a:solidFill>
                <a:highlight>
                  <a:srgbClr val="FFFFFF"/>
                </a:highlight>
              </a:rPr>
              <a:t>/&gt;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&lt;xs:element</a:t>
            </a:r>
            <a:r>
              <a:rPr lang="en-US">
                <a:solidFill>
                  <a:srgbClr val="F5844C"/>
                </a:solidFill>
                <a:highlight>
                  <a:srgbClr val="FFFFFF"/>
                </a:highlight>
              </a:rPr>
              <a:t> name</a:t>
            </a:r>
            <a:r>
              <a:rPr lang="en-US">
                <a:solidFill>
                  <a:srgbClr val="FF8040"/>
                </a:solidFill>
                <a:highlight>
                  <a:srgbClr val="FFFFFF"/>
                </a:highlight>
              </a:rPr>
              <a:t>=</a:t>
            </a:r>
            <a:r>
              <a:rPr lang="en-US">
                <a:solidFill>
                  <a:srgbClr val="993300"/>
                </a:solidFill>
                <a:highlight>
                  <a:srgbClr val="FFFFFF"/>
                </a:highlight>
              </a:rPr>
              <a:t>"four-bits"</a:t>
            </a:r>
            <a:r>
              <a:rPr lang="en-US">
                <a:solidFill>
                  <a:srgbClr val="F5844C"/>
                </a:solidFill>
                <a:highlight>
                  <a:srgbClr val="FFFFFF"/>
                </a:highlight>
              </a:rPr>
              <a:t> type</a:t>
            </a:r>
            <a:r>
              <a:rPr lang="en-US">
                <a:solidFill>
                  <a:srgbClr val="FF8040"/>
                </a:solidFill>
                <a:highlight>
                  <a:srgbClr val="FFFFFF"/>
                </a:highlight>
              </a:rPr>
              <a:t>=</a:t>
            </a:r>
            <a:r>
              <a:rPr lang="en-US">
                <a:solidFill>
                  <a:srgbClr val="993300"/>
                </a:solidFill>
                <a:highlight>
                  <a:srgbClr val="FFFFFF"/>
                </a:highlight>
              </a:rPr>
              <a:t>"unsignedint4"</a:t>
            </a:r>
            <a:r>
              <a:rPr lang="en-US">
                <a:solidFill>
                  <a:srgbClr val="F5844C"/>
                </a:solidFill>
                <a:highlight>
                  <a:srgbClr val="FFFFFF"/>
                </a:highlight>
              </a:rPr>
              <a:t> </a:t>
            </a:r>
            <a:r>
              <a:rPr lang="en-US">
                <a:solidFill>
                  <a:srgbClr val="000096"/>
                </a:solidFill>
                <a:highlight>
                  <a:srgbClr val="FFFFFF"/>
                </a:highlight>
              </a:rPr>
              <a:t>/&gt;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&lt;xs:sequence</a:t>
            </a:r>
            <a:r>
              <a:rPr lang="en-US">
                <a:solidFill>
                  <a:srgbClr val="F5844C"/>
                </a:solidFill>
                <a:highlight>
                  <a:srgbClr val="FFFFFF"/>
                </a:highlight>
              </a:rPr>
              <a:t> dfdl:hiddenGroupRef</a:t>
            </a:r>
            <a:r>
              <a:rPr lang="en-US">
                <a:solidFill>
                  <a:srgbClr val="FF8040"/>
                </a:solidFill>
                <a:highlight>
                  <a:srgbClr val="FFFFFF"/>
                </a:highlight>
              </a:rPr>
              <a:t>=</a:t>
            </a:r>
            <a:r>
              <a:rPr lang="en-US">
                <a:solidFill>
                  <a:srgbClr val="993300"/>
                </a:solidFill>
                <a:highlight>
                  <a:srgbClr val="FFFFFF"/>
                </a:highlight>
              </a:rPr>
              <a:t>"padToByteBoundary"</a:t>
            </a:r>
            <a:r>
              <a:rPr lang="en-US">
                <a:solidFill>
                  <a:srgbClr val="F5844C"/>
                </a:solidFill>
                <a:highlight>
                  <a:srgbClr val="FFFFFF"/>
                </a:highlight>
              </a:rPr>
              <a:t> </a:t>
            </a:r>
            <a:r>
              <a:rPr lang="en-US">
                <a:solidFill>
                  <a:srgbClr val="000096"/>
                </a:solidFill>
                <a:highlight>
                  <a:srgbClr val="FFFFFF"/>
                </a:highlight>
              </a:rPr>
              <a:t>/&gt;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&lt;/xs:sequence&gt;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&lt;/xs:complexType&gt;</a:t>
            </a:r>
            <a:br>
              <a:rPr lang="en-US">
                <a:solidFill>
                  <a:srgbClr val="000000"/>
                </a:solidFill>
                <a:highlight>
                  <a:srgbClr val="FFFFFF"/>
                </a:highlight>
              </a:rPr>
            </a:br>
            <a:r>
              <a:rPr lang="en-US">
                <a:solidFill>
                  <a:srgbClr val="003296"/>
                </a:solidFill>
                <a:highlight>
                  <a:srgbClr val="FFFFFF"/>
                </a:highlight>
              </a:rPr>
              <a:t>&lt;/xs:element&gt;</a:t>
            </a:r>
            <a:br>
              <a:rPr lang="en-US">
                <a:solidFill>
                  <a:srgbClr val="000000"/>
                </a:solidFill>
                <a:highlight>
                  <a:srgbClr val="FFFFFF"/>
                </a:highlight>
              </a:rPr>
            </a:br>
            <a:br>
              <a:rPr lang="en-US">
                <a:solidFill>
                  <a:srgbClr val="000000"/>
                </a:solidFill>
                <a:highlight>
                  <a:srgbClr val="FFFFFF"/>
                </a:highlight>
              </a:rPr>
            </a:br>
            <a:r>
              <a:rPr lang="en-US">
                <a:solidFill>
                  <a:srgbClr val="003296"/>
                </a:solidFill>
                <a:highlight>
                  <a:srgbClr val="FFFFFF"/>
                </a:highlight>
              </a:rPr>
              <a:t>&lt;xs:group</a:t>
            </a:r>
            <a:r>
              <a:rPr lang="en-US">
                <a:solidFill>
                  <a:srgbClr val="F5844C"/>
                </a:solidFill>
                <a:highlight>
                  <a:srgbClr val="FFFFFF"/>
                </a:highlight>
              </a:rPr>
              <a:t> name</a:t>
            </a:r>
            <a:r>
              <a:rPr lang="en-US">
                <a:solidFill>
                  <a:srgbClr val="FF8040"/>
                </a:solidFill>
                <a:highlight>
                  <a:srgbClr val="FFFFFF"/>
                </a:highlight>
              </a:rPr>
              <a:t>=</a:t>
            </a:r>
            <a:r>
              <a:rPr lang="en-US">
                <a:solidFill>
                  <a:srgbClr val="993300"/>
                </a:solidFill>
                <a:highlight>
                  <a:srgbClr val="FFFFFF"/>
                </a:highlight>
              </a:rPr>
              <a:t>"padToByteBoundary"</a:t>
            </a:r>
            <a:r>
              <a:rPr lang="en-US">
                <a:solidFill>
                  <a:srgbClr val="000096"/>
                </a:solidFill>
                <a:highlight>
                  <a:srgbClr val="FFFFFF"/>
                </a:highlight>
              </a:rPr>
              <a:t>&gt;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&lt;xs:sequence</a:t>
            </a:r>
            <a:r>
              <a:rPr lang="en-US">
                <a:solidFill>
                  <a:srgbClr val="F5844C"/>
                </a:solidFill>
                <a:highlight>
                  <a:srgbClr val="FFFFFF"/>
                </a:highlight>
              </a:rPr>
              <a:t> </a:t>
            </a:r>
            <a:r>
              <a:rPr lang="en-US">
                <a:solidFill>
                  <a:srgbClr val="F5844C"/>
                </a:solidFill>
                <a:highlight>
                  <a:srgbClr val="FFFF00"/>
                </a:highlight>
              </a:rPr>
              <a:t>dfdl:alignment</a:t>
            </a:r>
            <a:r>
              <a:rPr lang="en-US">
                <a:solidFill>
                  <a:srgbClr val="FF8040"/>
                </a:solidFill>
                <a:highlight>
                  <a:srgbClr val="FFFF00"/>
                </a:highlight>
              </a:rPr>
              <a:t>=</a:t>
            </a:r>
            <a:r>
              <a:rPr lang="en-US">
                <a:solidFill>
                  <a:srgbClr val="993300"/>
                </a:solidFill>
                <a:highlight>
                  <a:srgbClr val="FFFF00"/>
                </a:highlight>
              </a:rPr>
              <a:t>"8"</a:t>
            </a:r>
            <a:r>
              <a:rPr lang="en-US">
                <a:solidFill>
                  <a:srgbClr val="F5844C"/>
                </a:solidFill>
                <a:highlight>
                  <a:srgbClr val="FFFF00"/>
                </a:highlight>
              </a:rPr>
              <a:t> dfdl:alignmentUnits</a:t>
            </a:r>
            <a:r>
              <a:rPr lang="en-US">
                <a:solidFill>
                  <a:srgbClr val="FF8040"/>
                </a:solidFill>
                <a:highlight>
                  <a:srgbClr val="FFFF00"/>
                </a:highlight>
              </a:rPr>
              <a:t>=</a:t>
            </a:r>
            <a:r>
              <a:rPr lang="en-US">
                <a:solidFill>
                  <a:srgbClr val="993300"/>
                </a:solidFill>
                <a:highlight>
                  <a:srgbClr val="FFFF00"/>
                </a:highlight>
              </a:rPr>
              <a:t>"bits"</a:t>
            </a:r>
            <a:r>
              <a:rPr lang="en-US">
                <a:solidFill>
                  <a:srgbClr val="F5844C"/>
                </a:solidFill>
                <a:highlight>
                  <a:srgbClr val="FFFFFF"/>
                </a:highlight>
              </a:rPr>
              <a:t> dfdl:fillByte</a:t>
            </a:r>
            <a:r>
              <a:rPr lang="en-US">
                <a:solidFill>
                  <a:srgbClr val="FF8040"/>
                </a:solidFill>
                <a:highlight>
                  <a:srgbClr val="FFFFFF"/>
                </a:highlight>
              </a:rPr>
              <a:t>=</a:t>
            </a:r>
            <a:r>
              <a:rPr lang="en-US">
                <a:solidFill>
                  <a:srgbClr val="993300"/>
                </a:solidFill>
                <a:highlight>
                  <a:srgbClr val="FFFFFF"/>
                </a:highlight>
              </a:rPr>
              <a:t>"%#r00;"</a:t>
            </a:r>
            <a:r>
              <a:rPr lang="en-US">
                <a:solidFill>
                  <a:srgbClr val="000096"/>
                </a:solidFill>
                <a:highlight>
                  <a:srgbClr val="FFFFFF"/>
                </a:highlight>
              </a:rPr>
              <a:t>/&gt;</a:t>
            </a:r>
            <a:br>
              <a:rPr lang="en-US">
                <a:solidFill>
                  <a:srgbClr val="000000"/>
                </a:solidFill>
                <a:highlight>
                  <a:srgbClr val="FFFFFF"/>
                </a:highlight>
              </a:rPr>
            </a:br>
            <a:r>
              <a:rPr lang="en-US">
                <a:solidFill>
                  <a:srgbClr val="003296"/>
                </a:solidFill>
                <a:highlight>
                  <a:srgbClr val="FFFFFF"/>
                </a:highlight>
              </a:rPr>
              <a:t>&lt;/xs:group&gt;</a:t>
            </a:r>
          </a:p>
        </p:txBody>
      </p:sp>
      <p:sp>
        <p:nvSpPr>
          <p:cNvPr id="7" name="Speech Bubble: Rectangle 6">
            <a:extLst>
              <a:ext uri="{FF2B5EF4-FFF2-40B4-BE49-F238E27FC236}">
                <a16:creationId xmlns:a16="http://schemas.microsoft.com/office/drawing/2014/main" id="{018B74BD-377D-4920-9800-2C980A47ECFC}"/>
              </a:ext>
            </a:extLst>
          </p:cNvPr>
          <p:cNvSpPr/>
          <p:nvPr/>
        </p:nvSpPr>
        <p:spPr>
          <a:xfrm>
            <a:off x="7796939" y="2623088"/>
            <a:ext cx="3702803" cy="1611823"/>
          </a:xfrm>
          <a:prstGeom prst="wedgeRectCallout">
            <a:avLst>
              <a:gd name="adj1" fmla="val -120030"/>
              <a:gd name="adj2" fmla="val 114423"/>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a:t>Hey Daffodil, the next value (e.g., one-bit) starts on the next 8-bit boundary.</a:t>
            </a:r>
          </a:p>
        </p:txBody>
      </p:sp>
    </p:spTree>
    <p:extLst>
      <p:ext uri="{BB962C8B-B14F-4D97-AF65-F5344CB8AC3E}">
        <p14:creationId xmlns:p14="http://schemas.microsoft.com/office/powerpoint/2010/main" val="1808144044"/>
      </p:ext>
    </p:extLst>
  </p:cSld>
  <p:clrMapOvr>
    <a:masterClrMapping/>
  </p:clrMapOvr>
</p:sld>
</file>

<file path=ppt/slides/slide2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372B7436-2301-4C26-A4BC-C83D929EE6FC}"/>
              </a:ext>
            </a:extLst>
          </p:cNvPr>
          <p:cNvSpPr/>
          <p:nvPr/>
        </p:nvSpPr>
        <p:spPr>
          <a:xfrm>
            <a:off x="4384924" y="2743198"/>
            <a:ext cx="2356839" cy="103838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a:t>Daffodil</a:t>
            </a:r>
          </a:p>
        </p:txBody>
      </p:sp>
      <p:sp>
        <p:nvSpPr>
          <p:cNvPr id="5" name="Rectangle: Folded Corner 4">
            <a:extLst>
              <a:ext uri="{FF2B5EF4-FFF2-40B4-BE49-F238E27FC236}">
                <a16:creationId xmlns:a16="http://schemas.microsoft.com/office/drawing/2014/main" id="{0608F783-9E1A-4DB4-97F6-394856D877E5}"/>
              </a:ext>
            </a:extLst>
          </p:cNvPr>
          <p:cNvSpPr/>
          <p:nvPr/>
        </p:nvSpPr>
        <p:spPr>
          <a:xfrm>
            <a:off x="1797802" y="2617797"/>
            <a:ext cx="1549831" cy="1441342"/>
          </a:xfrm>
          <a:prstGeom prst="foldedCorner">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a:solidFill>
                  <a:schemeClr val="tx1"/>
                </a:solidFill>
              </a:rPr>
              <a:t>DFDL</a:t>
            </a:r>
          </a:p>
          <a:p>
            <a:pPr algn="ctr"/>
            <a:r>
              <a:rPr lang="en-US" sz="2400">
                <a:solidFill>
                  <a:schemeClr val="tx1"/>
                </a:solidFill>
              </a:rPr>
              <a:t>Schema</a:t>
            </a:r>
          </a:p>
        </p:txBody>
      </p:sp>
      <p:cxnSp>
        <p:nvCxnSpPr>
          <p:cNvPr id="7" name="Straight Arrow Connector 6">
            <a:extLst>
              <a:ext uri="{FF2B5EF4-FFF2-40B4-BE49-F238E27FC236}">
                <a16:creationId xmlns:a16="http://schemas.microsoft.com/office/drawing/2014/main" id="{08BE1064-488E-4FDC-90E9-E9D632F85A0A}"/>
              </a:ext>
            </a:extLst>
          </p:cNvPr>
          <p:cNvCxnSpPr>
            <a:stCxn id="5" idx="3"/>
          </p:cNvCxnSpPr>
          <p:nvPr/>
        </p:nvCxnSpPr>
        <p:spPr>
          <a:xfrm flipV="1">
            <a:off x="3347633" y="3246893"/>
            <a:ext cx="1037291"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9" name="Straight Arrow Connector 8">
            <a:extLst>
              <a:ext uri="{FF2B5EF4-FFF2-40B4-BE49-F238E27FC236}">
                <a16:creationId xmlns:a16="http://schemas.microsoft.com/office/drawing/2014/main" id="{B9A1D4CE-266A-4C97-96AD-4F5411CEA5E7}"/>
              </a:ext>
            </a:extLst>
          </p:cNvPr>
          <p:cNvCxnSpPr/>
          <p:nvPr/>
        </p:nvCxnSpPr>
        <p:spPr>
          <a:xfrm>
            <a:off x="5393410" y="1859795"/>
            <a:ext cx="0" cy="883403"/>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0" name="Straight Arrow Connector 9">
            <a:extLst>
              <a:ext uri="{FF2B5EF4-FFF2-40B4-BE49-F238E27FC236}">
                <a16:creationId xmlns:a16="http://schemas.microsoft.com/office/drawing/2014/main" id="{6AA761BC-AD72-46F1-A318-E1284C2E6C1E}"/>
              </a:ext>
            </a:extLst>
          </p:cNvPr>
          <p:cNvCxnSpPr/>
          <p:nvPr/>
        </p:nvCxnSpPr>
        <p:spPr>
          <a:xfrm>
            <a:off x="5393410" y="3781584"/>
            <a:ext cx="0" cy="883403"/>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1" name="Rectangle 10">
            <a:extLst>
              <a:ext uri="{FF2B5EF4-FFF2-40B4-BE49-F238E27FC236}">
                <a16:creationId xmlns:a16="http://schemas.microsoft.com/office/drawing/2014/main" id="{98AFB393-2C09-43E9-938E-615E7F22E726}"/>
              </a:ext>
            </a:extLst>
          </p:cNvPr>
          <p:cNvSpPr/>
          <p:nvPr/>
        </p:nvSpPr>
        <p:spPr>
          <a:xfrm>
            <a:off x="3928266" y="4673686"/>
            <a:ext cx="3058328" cy="1754326"/>
          </a:xfrm>
          <a:prstGeom prst="rect">
            <a:avLst/>
          </a:prstGeom>
          <a:ln>
            <a:solidFill>
              <a:schemeClr val="tx1"/>
            </a:solidFill>
          </a:ln>
        </p:spPr>
        <p:txBody>
          <a:bodyPr wrap="square">
            <a:spAutoFit/>
          </a:bodyPr>
          <a:lstStyle/>
          <a:p>
            <a:r>
              <a:rPr lang="en-US">
                <a:solidFill>
                  <a:srgbClr val="000096"/>
                </a:solidFill>
                <a:highlight>
                  <a:srgbClr val="FFFFFF"/>
                </a:highlight>
              </a:rPr>
              <a:t>&lt;input&gt;</a:t>
            </a:r>
            <a:br>
              <a:rPr lang="en-US">
                <a:solidFill>
                  <a:srgbClr val="000000"/>
                </a:solidFill>
                <a:highlight>
                  <a:srgbClr val="FFFFFF"/>
                </a:highlight>
              </a:rPr>
            </a:br>
            <a:r>
              <a:rPr lang="en-US">
                <a:solidFill>
                  <a:srgbClr val="000000"/>
                </a:solidFill>
                <a:highlight>
                  <a:srgbClr val="FFFFFF"/>
                </a:highlight>
              </a:rPr>
              <a:t>  </a:t>
            </a:r>
            <a:r>
              <a:rPr lang="en-US">
                <a:solidFill>
                  <a:srgbClr val="000096"/>
                </a:solidFill>
                <a:highlight>
                  <a:srgbClr val="FFFFFF"/>
                </a:highlight>
              </a:rPr>
              <a:t>&lt;two-bits&gt;</a:t>
            </a:r>
            <a:r>
              <a:rPr lang="en-US">
                <a:solidFill>
                  <a:srgbClr val="000000"/>
                </a:solidFill>
                <a:highlight>
                  <a:srgbClr val="FFFFFF"/>
                </a:highlight>
              </a:rPr>
              <a:t>2</a:t>
            </a:r>
            <a:r>
              <a:rPr lang="en-US">
                <a:solidFill>
                  <a:srgbClr val="000096"/>
                </a:solidFill>
                <a:highlight>
                  <a:srgbClr val="FFFFFF"/>
                </a:highlight>
              </a:rPr>
              <a:t>&lt;/two-bits&gt;</a:t>
            </a:r>
            <a:br>
              <a:rPr lang="en-US">
                <a:solidFill>
                  <a:srgbClr val="000000"/>
                </a:solidFill>
                <a:highlight>
                  <a:srgbClr val="FFFFFF"/>
                </a:highlight>
              </a:rPr>
            </a:br>
            <a:r>
              <a:rPr lang="en-US">
                <a:solidFill>
                  <a:srgbClr val="000000"/>
                </a:solidFill>
                <a:highlight>
                  <a:srgbClr val="FFFFFF"/>
                </a:highlight>
              </a:rPr>
              <a:t>  </a:t>
            </a:r>
            <a:r>
              <a:rPr lang="en-US">
                <a:solidFill>
                  <a:srgbClr val="000096"/>
                </a:solidFill>
                <a:highlight>
                  <a:srgbClr val="FFFFFF"/>
                </a:highlight>
              </a:rPr>
              <a:t>&lt;three-bits&gt;</a:t>
            </a:r>
            <a:r>
              <a:rPr lang="en-US">
                <a:solidFill>
                  <a:srgbClr val="000000"/>
                </a:solidFill>
                <a:highlight>
                  <a:srgbClr val="FFFFFF"/>
                </a:highlight>
              </a:rPr>
              <a:t>3</a:t>
            </a:r>
            <a:r>
              <a:rPr lang="en-US">
                <a:solidFill>
                  <a:srgbClr val="000096"/>
                </a:solidFill>
                <a:highlight>
                  <a:srgbClr val="FFFFFF"/>
                </a:highlight>
              </a:rPr>
              <a:t>&lt;/three-bits&gt;</a:t>
            </a:r>
            <a:br>
              <a:rPr lang="en-US">
                <a:solidFill>
                  <a:srgbClr val="000000"/>
                </a:solidFill>
                <a:highlight>
                  <a:srgbClr val="FFFFFF"/>
                </a:highlight>
              </a:rPr>
            </a:br>
            <a:r>
              <a:rPr lang="en-US">
                <a:solidFill>
                  <a:srgbClr val="000000"/>
                </a:solidFill>
                <a:highlight>
                  <a:srgbClr val="FFFFFF"/>
                </a:highlight>
              </a:rPr>
              <a:t>  </a:t>
            </a:r>
            <a:r>
              <a:rPr lang="en-US">
                <a:solidFill>
                  <a:srgbClr val="000096"/>
                </a:solidFill>
                <a:highlight>
                  <a:srgbClr val="FFFFFF"/>
                </a:highlight>
              </a:rPr>
              <a:t>&lt;one-bit&gt;</a:t>
            </a:r>
            <a:r>
              <a:rPr lang="en-US">
                <a:solidFill>
                  <a:srgbClr val="000000"/>
                </a:solidFill>
                <a:highlight>
                  <a:srgbClr val="FFFFFF"/>
                </a:highlight>
              </a:rPr>
              <a:t>1</a:t>
            </a:r>
            <a:r>
              <a:rPr lang="en-US">
                <a:solidFill>
                  <a:srgbClr val="000096"/>
                </a:solidFill>
                <a:highlight>
                  <a:srgbClr val="FFFFFF"/>
                </a:highlight>
              </a:rPr>
              <a:t>&lt;/one-bit&gt;</a:t>
            </a:r>
            <a:br>
              <a:rPr lang="en-US">
                <a:solidFill>
                  <a:srgbClr val="000000"/>
                </a:solidFill>
                <a:highlight>
                  <a:srgbClr val="FFFFFF"/>
                </a:highlight>
              </a:rPr>
            </a:br>
            <a:r>
              <a:rPr lang="en-US">
                <a:solidFill>
                  <a:srgbClr val="000000"/>
                </a:solidFill>
                <a:highlight>
                  <a:srgbClr val="FFFFFF"/>
                </a:highlight>
              </a:rPr>
              <a:t>  </a:t>
            </a:r>
            <a:r>
              <a:rPr lang="en-US">
                <a:solidFill>
                  <a:srgbClr val="000096"/>
                </a:solidFill>
                <a:highlight>
                  <a:srgbClr val="FFFFFF"/>
                </a:highlight>
              </a:rPr>
              <a:t>&lt;four-bits&gt;</a:t>
            </a:r>
            <a:r>
              <a:rPr lang="en-US">
                <a:solidFill>
                  <a:srgbClr val="000000"/>
                </a:solidFill>
                <a:highlight>
                  <a:srgbClr val="FFFFFF"/>
                </a:highlight>
              </a:rPr>
              <a:t>4</a:t>
            </a:r>
            <a:r>
              <a:rPr lang="en-US">
                <a:solidFill>
                  <a:srgbClr val="000096"/>
                </a:solidFill>
                <a:highlight>
                  <a:srgbClr val="FFFFFF"/>
                </a:highlight>
              </a:rPr>
              <a:t>&lt;/four-bits&gt;</a:t>
            </a:r>
            <a:br>
              <a:rPr lang="en-US">
                <a:solidFill>
                  <a:srgbClr val="000000"/>
                </a:solidFill>
                <a:highlight>
                  <a:srgbClr val="FFFFFF"/>
                </a:highlight>
              </a:rPr>
            </a:br>
            <a:r>
              <a:rPr lang="en-US">
                <a:solidFill>
                  <a:srgbClr val="000096"/>
                </a:solidFill>
                <a:highlight>
                  <a:srgbClr val="FFFFFF"/>
                </a:highlight>
              </a:rPr>
              <a:t>&lt;/input&gt;</a:t>
            </a:r>
          </a:p>
        </p:txBody>
      </p:sp>
      <p:grpSp>
        <p:nvGrpSpPr>
          <p:cNvPr id="14" name="Group 13">
            <a:extLst>
              <a:ext uri="{FF2B5EF4-FFF2-40B4-BE49-F238E27FC236}">
                <a16:creationId xmlns:a16="http://schemas.microsoft.com/office/drawing/2014/main" id="{830F57C6-74FE-4F43-886C-5CB7CBC5DF0C}"/>
              </a:ext>
            </a:extLst>
          </p:cNvPr>
          <p:cNvGrpSpPr/>
          <p:nvPr/>
        </p:nvGrpSpPr>
        <p:grpSpPr>
          <a:xfrm>
            <a:off x="2613038" y="120739"/>
            <a:ext cx="5560744" cy="1760892"/>
            <a:chOff x="2352674" y="4071060"/>
            <a:chExt cx="5560744" cy="1760892"/>
          </a:xfrm>
        </p:grpSpPr>
        <p:sp>
          <p:nvSpPr>
            <p:cNvPr id="15" name="Rectangle 14">
              <a:extLst>
                <a:ext uri="{FF2B5EF4-FFF2-40B4-BE49-F238E27FC236}">
                  <a16:creationId xmlns:a16="http://schemas.microsoft.com/office/drawing/2014/main" id="{B22DBB66-A3F1-4561-95F8-517E6C0746AD}"/>
                </a:ext>
              </a:extLst>
            </p:cNvPr>
            <p:cNvSpPr/>
            <p:nvPr/>
          </p:nvSpPr>
          <p:spPr>
            <a:xfrm>
              <a:off x="2386739" y="4742481"/>
              <a:ext cx="309966" cy="449451"/>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0</a:t>
              </a:r>
            </a:p>
          </p:txBody>
        </p:sp>
        <p:sp>
          <p:nvSpPr>
            <p:cNvPr id="16" name="Rectangle 15">
              <a:extLst>
                <a:ext uri="{FF2B5EF4-FFF2-40B4-BE49-F238E27FC236}">
                  <a16:creationId xmlns:a16="http://schemas.microsoft.com/office/drawing/2014/main" id="{3D4E0DC8-754D-4351-8C7E-F1D131647FCE}"/>
                </a:ext>
              </a:extLst>
            </p:cNvPr>
            <p:cNvSpPr/>
            <p:nvPr/>
          </p:nvSpPr>
          <p:spPr>
            <a:xfrm>
              <a:off x="2694123" y="4742480"/>
              <a:ext cx="309966" cy="449451"/>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0</a:t>
              </a:r>
            </a:p>
          </p:txBody>
        </p:sp>
        <p:sp>
          <p:nvSpPr>
            <p:cNvPr id="17" name="Rectangle 16">
              <a:extLst>
                <a:ext uri="{FF2B5EF4-FFF2-40B4-BE49-F238E27FC236}">
                  <a16:creationId xmlns:a16="http://schemas.microsoft.com/office/drawing/2014/main" id="{4454A7D0-E014-445E-949A-529B64824840}"/>
                </a:ext>
              </a:extLst>
            </p:cNvPr>
            <p:cNvSpPr/>
            <p:nvPr/>
          </p:nvSpPr>
          <p:spPr>
            <a:xfrm>
              <a:off x="3004089" y="4742480"/>
              <a:ext cx="309966" cy="449451"/>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0</a:t>
              </a:r>
            </a:p>
          </p:txBody>
        </p:sp>
        <p:sp>
          <p:nvSpPr>
            <p:cNvPr id="18" name="Rectangle 17">
              <a:extLst>
                <a:ext uri="{FF2B5EF4-FFF2-40B4-BE49-F238E27FC236}">
                  <a16:creationId xmlns:a16="http://schemas.microsoft.com/office/drawing/2014/main" id="{83A29743-C85A-485B-B572-568505A62B61}"/>
                </a:ext>
              </a:extLst>
            </p:cNvPr>
            <p:cNvSpPr/>
            <p:nvPr/>
          </p:nvSpPr>
          <p:spPr>
            <a:xfrm>
              <a:off x="3311473" y="4742479"/>
              <a:ext cx="309966" cy="449451"/>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0</a:t>
              </a:r>
            </a:p>
          </p:txBody>
        </p:sp>
        <p:sp>
          <p:nvSpPr>
            <p:cNvPr id="19" name="Rectangle 18">
              <a:extLst>
                <a:ext uri="{FF2B5EF4-FFF2-40B4-BE49-F238E27FC236}">
                  <a16:creationId xmlns:a16="http://schemas.microsoft.com/office/drawing/2014/main" id="{20C06171-E30A-4425-A549-CFFC61207DD8}"/>
                </a:ext>
              </a:extLst>
            </p:cNvPr>
            <p:cNvSpPr/>
            <p:nvPr/>
          </p:nvSpPr>
          <p:spPr>
            <a:xfrm>
              <a:off x="3794502" y="4742479"/>
              <a:ext cx="309966" cy="449451"/>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1</a:t>
              </a:r>
            </a:p>
          </p:txBody>
        </p:sp>
        <p:sp>
          <p:nvSpPr>
            <p:cNvPr id="20" name="Rectangle 19">
              <a:extLst>
                <a:ext uri="{FF2B5EF4-FFF2-40B4-BE49-F238E27FC236}">
                  <a16:creationId xmlns:a16="http://schemas.microsoft.com/office/drawing/2014/main" id="{0E10D25B-D2A5-488B-AF08-DA74FB79D80B}"/>
                </a:ext>
              </a:extLst>
            </p:cNvPr>
            <p:cNvSpPr/>
            <p:nvPr/>
          </p:nvSpPr>
          <p:spPr>
            <a:xfrm>
              <a:off x="4101886" y="4742478"/>
              <a:ext cx="309966" cy="449451"/>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1</a:t>
              </a:r>
            </a:p>
          </p:txBody>
        </p:sp>
        <p:sp>
          <p:nvSpPr>
            <p:cNvPr id="21" name="Rectangle 20">
              <a:extLst>
                <a:ext uri="{FF2B5EF4-FFF2-40B4-BE49-F238E27FC236}">
                  <a16:creationId xmlns:a16="http://schemas.microsoft.com/office/drawing/2014/main" id="{1D35FDA9-250F-4C7E-A82B-4AB665CCABDA}"/>
                </a:ext>
              </a:extLst>
            </p:cNvPr>
            <p:cNvSpPr/>
            <p:nvPr/>
          </p:nvSpPr>
          <p:spPr>
            <a:xfrm>
              <a:off x="4411852" y="4742478"/>
              <a:ext cx="309966" cy="449451"/>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1</a:t>
              </a:r>
            </a:p>
          </p:txBody>
        </p:sp>
        <p:sp>
          <p:nvSpPr>
            <p:cNvPr id="22" name="Rectangle 21">
              <a:extLst>
                <a:ext uri="{FF2B5EF4-FFF2-40B4-BE49-F238E27FC236}">
                  <a16:creationId xmlns:a16="http://schemas.microsoft.com/office/drawing/2014/main" id="{F229A555-140F-4435-A4F2-F8BD700C8BAA}"/>
                </a:ext>
              </a:extLst>
            </p:cNvPr>
            <p:cNvSpPr/>
            <p:nvPr/>
          </p:nvSpPr>
          <p:spPr>
            <a:xfrm>
              <a:off x="4719236" y="4742477"/>
              <a:ext cx="309966" cy="449451"/>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0</a:t>
              </a:r>
            </a:p>
          </p:txBody>
        </p:sp>
        <p:sp>
          <p:nvSpPr>
            <p:cNvPr id="23" name="Rectangle 22">
              <a:extLst>
                <a:ext uri="{FF2B5EF4-FFF2-40B4-BE49-F238E27FC236}">
                  <a16:creationId xmlns:a16="http://schemas.microsoft.com/office/drawing/2014/main" id="{3CD7935F-5F16-4C6E-8045-7552E124A26F}"/>
                </a:ext>
              </a:extLst>
            </p:cNvPr>
            <p:cNvSpPr/>
            <p:nvPr/>
          </p:nvSpPr>
          <p:spPr>
            <a:xfrm>
              <a:off x="5191936" y="4742481"/>
              <a:ext cx="309966" cy="449451"/>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0</a:t>
              </a:r>
            </a:p>
          </p:txBody>
        </p:sp>
        <p:sp>
          <p:nvSpPr>
            <p:cNvPr id="24" name="Rectangle 23">
              <a:extLst>
                <a:ext uri="{FF2B5EF4-FFF2-40B4-BE49-F238E27FC236}">
                  <a16:creationId xmlns:a16="http://schemas.microsoft.com/office/drawing/2014/main" id="{4E60D459-739D-4B22-AD78-98F2C3532DE5}"/>
                </a:ext>
              </a:extLst>
            </p:cNvPr>
            <p:cNvSpPr/>
            <p:nvPr/>
          </p:nvSpPr>
          <p:spPr>
            <a:xfrm>
              <a:off x="5499320" y="4742480"/>
              <a:ext cx="309966" cy="449451"/>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0</a:t>
              </a:r>
            </a:p>
          </p:txBody>
        </p:sp>
        <p:sp>
          <p:nvSpPr>
            <p:cNvPr id="25" name="Rectangle 24">
              <a:extLst>
                <a:ext uri="{FF2B5EF4-FFF2-40B4-BE49-F238E27FC236}">
                  <a16:creationId xmlns:a16="http://schemas.microsoft.com/office/drawing/2014/main" id="{F59769F9-DA53-4F2E-B7B5-52B52E3D05D3}"/>
                </a:ext>
              </a:extLst>
            </p:cNvPr>
            <p:cNvSpPr/>
            <p:nvPr/>
          </p:nvSpPr>
          <p:spPr>
            <a:xfrm>
              <a:off x="5809286" y="4742480"/>
              <a:ext cx="309966" cy="449451"/>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0</a:t>
              </a:r>
            </a:p>
          </p:txBody>
        </p:sp>
        <p:sp>
          <p:nvSpPr>
            <p:cNvPr id="26" name="Rectangle 25">
              <a:extLst>
                <a:ext uri="{FF2B5EF4-FFF2-40B4-BE49-F238E27FC236}">
                  <a16:creationId xmlns:a16="http://schemas.microsoft.com/office/drawing/2014/main" id="{B757AC50-2235-4D95-83E8-B3A5019E2F57}"/>
                </a:ext>
              </a:extLst>
            </p:cNvPr>
            <p:cNvSpPr/>
            <p:nvPr/>
          </p:nvSpPr>
          <p:spPr>
            <a:xfrm>
              <a:off x="6116670" y="4742479"/>
              <a:ext cx="309966" cy="449451"/>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0</a:t>
              </a:r>
            </a:p>
          </p:txBody>
        </p:sp>
        <p:sp>
          <p:nvSpPr>
            <p:cNvPr id="27" name="Rectangle 26">
              <a:extLst>
                <a:ext uri="{FF2B5EF4-FFF2-40B4-BE49-F238E27FC236}">
                  <a16:creationId xmlns:a16="http://schemas.microsoft.com/office/drawing/2014/main" id="{E6D3742C-0AB8-4E6E-AB80-0CAEACCF6E03}"/>
                </a:ext>
              </a:extLst>
            </p:cNvPr>
            <p:cNvSpPr/>
            <p:nvPr/>
          </p:nvSpPr>
          <p:spPr>
            <a:xfrm>
              <a:off x="6599699" y="4742479"/>
              <a:ext cx="309966" cy="449451"/>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1</a:t>
              </a:r>
            </a:p>
          </p:txBody>
        </p:sp>
        <p:sp>
          <p:nvSpPr>
            <p:cNvPr id="28" name="Rectangle 27">
              <a:extLst>
                <a:ext uri="{FF2B5EF4-FFF2-40B4-BE49-F238E27FC236}">
                  <a16:creationId xmlns:a16="http://schemas.microsoft.com/office/drawing/2014/main" id="{B0BC589A-D658-479E-8A46-2F63A63D091E}"/>
                </a:ext>
              </a:extLst>
            </p:cNvPr>
            <p:cNvSpPr/>
            <p:nvPr/>
          </p:nvSpPr>
          <p:spPr>
            <a:xfrm>
              <a:off x="6907083" y="4742478"/>
              <a:ext cx="309966" cy="449451"/>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0</a:t>
              </a:r>
            </a:p>
          </p:txBody>
        </p:sp>
        <p:sp>
          <p:nvSpPr>
            <p:cNvPr id="29" name="Rectangle 28">
              <a:extLst>
                <a:ext uri="{FF2B5EF4-FFF2-40B4-BE49-F238E27FC236}">
                  <a16:creationId xmlns:a16="http://schemas.microsoft.com/office/drawing/2014/main" id="{38EF7393-6DE1-4419-8F37-618C5BD79510}"/>
                </a:ext>
              </a:extLst>
            </p:cNvPr>
            <p:cNvSpPr/>
            <p:nvPr/>
          </p:nvSpPr>
          <p:spPr>
            <a:xfrm>
              <a:off x="7217049" y="4742478"/>
              <a:ext cx="309966" cy="449451"/>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0</a:t>
              </a:r>
            </a:p>
          </p:txBody>
        </p:sp>
        <p:sp>
          <p:nvSpPr>
            <p:cNvPr id="30" name="Rectangle 29">
              <a:extLst>
                <a:ext uri="{FF2B5EF4-FFF2-40B4-BE49-F238E27FC236}">
                  <a16:creationId xmlns:a16="http://schemas.microsoft.com/office/drawing/2014/main" id="{49EB4B75-AB5A-4662-BFC6-0DC19C93946E}"/>
                </a:ext>
              </a:extLst>
            </p:cNvPr>
            <p:cNvSpPr/>
            <p:nvPr/>
          </p:nvSpPr>
          <p:spPr>
            <a:xfrm>
              <a:off x="7524433" y="4742477"/>
              <a:ext cx="309966" cy="449451"/>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1</a:t>
              </a:r>
            </a:p>
          </p:txBody>
        </p:sp>
        <p:sp>
          <p:nvSpPr>
            <p:cNvPr id="31" name="TextBox 30">
              <a:extLst>
                <a:ext uri="{FF2B5EF4-FFF2-40B4-BE49-F238E27FC236}">
                  <a16:creationId xmlns:a16="http://schemas.microsoft.com/office/drawing/2014/main" id="{C4CCED7C-6AB5-4E3E-AAD5-EADF6003C699}"/>
                </a:ext>
              </a:extLst>
            </p:cNvPr>
            <p:cNvSpPr txBox="1"/>
            <p:nvPr/>
          </p:nvSpPr>
          <p:spPr>
            <a:xfrm>
              <a:off x="4697374" y="4511986"/>
              <a:ext cx="389850" cy="246221"/>
            </a:xfrm>
            <a:prstGeom prst="rect">
              <a:avLst/>
            </a:prstGeom>
            <a:noFill/>
          </p:spPr>
          <p:txBody>
            <a:bodyPr wrap="none" rtlCol="0">
              <a:spAutoFit/>
            </a:bodyPr>
            <a:lstStyle/>
            <a:p>
              <a:r>
                <a:rPr lang="en-US" sz="1000"/>
                <a:t>bit1</a:t>
              </a:r>
            </a:p>
          </p:txBody>
        </p:sp>
        <p:sp>
          <p:nvSpPr>
            <p:cNvPr id="32" name="TextBox 31">
              <a:extLst>
                <a:ext uri="{FF2B5EF4-FFF2-40B4-BE49-F238E27FC236}">
                  <a16:creationId xmlns:a16="http://schemas.microsoft.com/office/drawing/2014/main" id="{27DEE20C-BE97-4E06-93BF-ACB24EAD054D}"/>
                </a:ext>
              </a:extLst>
            </p:cNvPr>
            <p:cNvSpPr txBox="1"/>
            <p:nvPr/>
          </p:nvSpPr>
          <p:spPr>
            <a:xfrm>
              <a:off x="4379661" y="4514672"/>
              <a:ext cx="389850" cy="246221"/>
            </a:xfrm>
            <a:prstGeom prst="rect">
              <a:avLst/>
            </a:prstGeom>
            <a:noFill/>
          </p:spPr>
          <p:txBody>
            <a:bodyPr wrap="none" rtlCol="0">
              <a:spAutoFit/>
            </a:bodyPr>
            <a:lstStyle/>
            <a:p>
              <a:r>
                <a:rPr lang="en-US" sz="1000"/>
                <a:t>bit2</a:t>
              </a:r>
            </a:p>
          </p:txBody>
        </p:sp>
        <p:sp>
          <p:nvSpPr>
            <p:cNvPr id="33" name="TextBox 32">
              <a:extLst>
                <a:ext uri="{FF2B5EF4-FFF2-40B4-BE49-F238E27FC236}">
                  <a16:creationId xmlns:a16="http://schemas.microsoft.com/office/drawing/2014/main" id="{E98CC851-8201-4D25-B48D-4B5FC6AC69B7}"/>
                </a:ext>
              </a:extLst>
            </p:cNvPr>
            <p:cNvSpPr txBox="1"/>
            <p:nvPr/>
          </p:nvSpPr>
          <p:spPr>
            <a:xfrm>
              <a:off x="4061944" y="4511986"/>
              <a:ext cx="389850" cy="246221"/>
            </a:xfrm>
            <a:prstGeom prst="rect">
              <a:avLst/>
            </a:prstGeom>
            <a:noFill/>
          </p:spPr>
          <p:txBody>
            <a:bodyPr wrap="none" rtlCol="0">
              <a:spAutoFit/>
            </a:bodyPr>
            <a:lstStyle/>
            <a:p>
              <a:r>
                <a:rPr lang="en-US" sz="1000"/>
                <a:t>bit3</a:t>
              </a:r>
            </a:p>
          </p:txBody>
        </p:sp>
        <p:sp>
          <p:nvSpPr>
            <p:cNvPr id="34" name="TextBox 33">
              <a:extLst>
                <a:ext uri="{FF2B5EF4-FFF2-40B4-BE49-F238E27FC236}">
                  <a16:creationId xmlns:a16="http://schemas.microsoft.com/office/drawing/2014/main" id="{6BFD3676-E5EA-4851-A908-C8CBEA390B8E}"/>
                </a:ext>
              </a:extLst>
            </p:cNvPr>
            <p:cNvSpPr txBox="1"/>
            <p:nvPr/>
          </p:nvSpPr>
          <p:spPr>
            <a:xfrm>
              <a:off x="3754560" y="4507639"/>
              <a:ext cx="389850" cy="246221"/>
            </a:xfrm>
            <a:prstGeom prst="rect">
              <a:avLst/>
            </a:prstGeom>
            <a:noFill/>
          </p:spPr>
          <p:txBody>
            <a:bodyPr wrap="none" rtlCol="0">
              <a:spAutoFit/>
            </a:bodyPr>
            <a:lstStyle/>
            <a:p>
              <a:r>
                <a:rPr lang="en-US" sz="1000"/>
                <a:t>bit4</a:t>
              </a:r>
            </a:p>
          </p:txBody>
        </p:sp>
        <p:sp>
          <p:nvSpPr>
            <p:cNvPr id="35" name="TextBox 34">
              <a:extLst>
                <a:ext uri="{FF2B5EF4-FFF2-40B4-BE49-F238E27FC236}">
                  <a16:creationId xmlns:a16="http://schemas.microsoft.com/office/drawing/2014/main" id="{A7F500A0-EE2C-45E8-828C-EAF0DE962B85}"/>
                </a:ext>
              </a:extLst>
            </p:cNvPr>
            <p:cNvSpPr txBox="1"/>
            <p:nvPr/>
          </p:nvSpPr>
          <p:spPr>
            <a:xfrm>
              <a:off x="3295488" y="4514672"/>
              <a:ext cx="389850" cy="246221"/>
            </a:xfrm>
            <a:prstGeom prst="rect">
              <a:avLst/>
            </a:prstGeom>
            <a:noFill/>
          </p:spPr>
          <p:txBody>
            <a:bodyPr wrap="none" rtlCol="0">
              <a:spAutoFit/>
            </a:bodyPr>
            <a:lstStyle/>
            <a:p>
              <a:r>
                <a:rPr lang="en-US" sz="1000"/>
                <a:t>bit5</a:t>
              </a:r>
            </a:p>
          </p:txBody>
        </p:sp>
        <p:sp>
          <p:nvSpPr>
            <p:cNvPr id="36" name="TextBox 35">
              <a:extLst>
                <a:ext uri="{FF2B5EF4-FFF2-40B4-BE49-F238E27FC236}">
                  <a16:creationId xmlns:a16="http://schemas.microsoft.com/office/drawing/2014/main" id="{CF6EC448-336D-4F3D-8B1B-9115EA7D2E4E}"/>
                </a:ext>
              </a:extLst>
            </p:cNvPr>
            <p:cNvSpPr txBox="1"/>
            <p:nvPr/>
          </p:nvSpPr>
          <p:spPr>
            <a:xfrm>
              <a:off x="2977775" y="4517358"/>
              <a:ext cx="389850" cy="246221"/>
            </a:xfrm>
            <a:prstGeom prst="rect">
              <a:avLst/>
            </a:prstGeom>
            <a:noFill/>
          </p:spPr>
          <p:txBody>
            <a:bodyPr wrap="none" rtlCol="0">
              <a:spAutoFit/>
            </a:bodyPr>
            <a:lstStyle/>
            <a:p>
              <a:r>
                <a:rPr lang="en-US" sz="1000"/>
                <a:t>bit6</a:t>
              </a:r>
            </a:p>
          </p:txBody>
        </p:sp>
        <p:sp>
          <p:nvSpPr>
            <p:cNvPr id="37" name="TextBox 36">
              <a:extLst>
                <a:ext uri="{FF2B5EF4-FFF2-40B4-BE49-F238E27FC236}">
                  <a16:creationId xmlns:a16="http://schemas.microsoft.com/office/drawing/2014/main" id="{665AEF35-B6C6-4D78-95EA-D12E0D005540}"/>
                </a:ext>
              </a:extLst>
            </p:cNvPr>
            <p:cNvSpPr txBox="1"/>
            <p:nvPr/>
          </p:nvSpPr>
          <p:spPr>
            <a:xfrm>
              <a:off x="2660058" y="4514672"/>
              <a:ext cx="389850" cy="246221"/>
            </a:xfrm>
            <a:prstGeom prst="rect">
              <a:avLst/>
            </a:prstGeom>
            <a:noFill/>
          </p:spPr>
          <p:txBody>
            <a:bodyPr wrap="none" rtlCol="0">
              <a:spAutoFit/>
            </a:bodyPr>
            <a:lstStyle/>
            <a:p>
              <a:r>
                <a:rPr lang="en-US" sz="1000"/>
                <a:t>bit7</a:t>
              </a:r>
            </a:p>
          </p:txBody>
        </p:sp>
        <p:sp>
          <p:nvSpPr>
            <p:cNvPr id="38" name="TextBox 37">
              <a:extLst>
                <a:ext uri="{FF2B5EF4-FFF2-40B4-BE49-F238E27FC236}">
                  <a16:creationId xmlns:a16="http://schemas.microsoft.com/office/drawing/2014/main" id="{92D863A6-9F0A-4DEC-96E4-6D41810628CC}"/>
                </a:ext>
              </a:extLst>
            </p:cNvPr>
            <p:cNvSpPr txBox="1"/>
            <p:nvPr/>
          </p:nvSpPr>
          <p:spPr>
            <a:xfrm>
              <a:off x="2352674" y="4510325"/>
              <a:ext cx="389850" cy="246221"/>
            </a:xfrm>
            <a:prstGeom prst="rect">
              <a:avLst/>
            </a:prstGeom>
            <a:noFill/>
          </p:spPr>
          <p:txBody>
            <a:bodyPr wrap="none" rtlCol="0">
              <a:spAutoFit/>
            </a:bodyPr>
            <a:lstStyle/>
            <a:p>
              <a:r>
                <a:rPr lang="en-US" sz="1000"/>
                <a:t>bit8</a:t>
              </a:r>
            </a:p>
          </p:txBody>
        </p:sp>
        <p:sp>
          <p:nvSpPr>
            <p:cNvPr id="39" name="TextBox 38">
              <a:extLst>
                <a:ext uri="{FF2B5EF4-FFF2-40B4-BE49-F238E27FC236}">
                  <a16:creationId xmlns:a16="http://schemas.microsoft.com/office/drawing/2014/main" id="{8135D25F-8706-4624-A09D-7971FDB3EA58}"/>
                </a:ext>
              </a:extLst>
            </p:cNvPr>
            <p:cNvSpPr txBox="1"/>
            <p:nvPr/>
          </p:nvSpPr>
          <p:spPr>
            <a:xfrm>
              <a:off x="7496073" y="4514673"/>
              <a:ext cx="389850" cy="246221"/>
            </a:xfrm>
            <a:prstGeom prst="rect">
              <a:avLst/>
            </a:prstGeom>
            <a:noFill/>
          </p:spPr>
          <p:txBody>
            <a:bodyPr wrap="none" rtlCol="0">
              <a:spAutoFit/>
            </a:bodyPr>
            <a:lstStyle/>
            <a:p>
              <a:r>
                <a:rPr lang="en-US" sz="1000"/>
                <a:t>bit1</a:t>
              </a:r>
            </a:p>
          </p:txBody>
        </p:sp>
        <p:sp>
          <p:nvSpPr>
            <p:cNvPr id="40" name="TextBox 39">
              <a:extLst>
                <a:ext uri="{FF2B5EF4-FFF2-40B4-BE49-F238E27FC236}">
                  <a16:creationId xmlns:a16="http://schemas.microsoft.com/office/drawing/2014/main" id="{2C6E8DA8-C305-4DFC-93B0-6D0403CFFD3F}"/>
                </a:ext>
              </a:extLst>
            </p:cNvPr>
            <p:cNvSpPr txBox="1"/>
            <p:nvPr/>
          </p:nvSpPr>
          <p:spPr>
            <a:xfrm>
              <a:off x="7178360" y="4517359"/>
              <a:ext cx="389850" cy="246221"/>
            </a:xfrm>
            <a:prstGeom prst="rect">
              <a:avLst/>
            </a:prstGeom>
            <a:noFill/>
          </p:spPr>
          <p:txBody>
            <a:bodyPr wrap="none" rtlCol="0">
              <a:spAutoFit/>
            </a:bodyPr>
            <a:lstStyle/>
            <a:p>
              <a:r>
                <a:rPr lang="en-US" sz="1000"/>
                <a:t>bit2</a:t>
              </a:r>
            </a:p>
          </p:txBody>
        </p:sp>
        <p:sp>
          <p:nvSpPr>
            <p:cNvPr id="41" name="TextBox 40">
              <a:extLst>
                <a:ext uri="{FF2B5EF4-FFF2-40B4-BE49-F238E27FC236}">
                  <a16:creationId xmlns:a16="http://schemas.microsoft.com/office/drawing/2014/main" id="{8051D690-B4C7-46C7-9908-3D78195512EE}"/>
                </a:ext>
              </a:extLst>
            </p:cNvPr>
            <p:cNvSpPr txBox="1"/>
            <p:nvPr/>
          </p:nvSpPr>
          <p:spPr>
            <a:xfrm>
              <a:off x="6860643" y="4514673"/>
              <a:ext cx="389850" cy="246221"/>
            </a:xfrm>
            <a:prstGeom prst="rect">
              <a:avLst/>
            </a:prstGeom>
            <a:noFill/>
          </p:spPr>
          <p:txBody>
            <a:bodyPr wrap="none" rtlCol="0">
              <a:spAutoFit/>
            </a:bodyPr>
            <a:lstStyle/>
            <a:p>
              <a:r>
                <a:rPr lang="en-US" sz="1000"/>
                <a:t>bit3</a:t>
              </a:r>
            </a:p>
          </p:txBody>
        </p:sp>
        <p:sp>
          <p:nvSpPr>
            <p:cNvPr id="42" name="TextBox 41">
              <a:extLst>
                <a:ext uri="{FF2B5EF4-FFF2-40B4-BE49-F238E27FC236}">
                  <a16:creationId xmlns:a16="http://schemas.microsoft.com/office/drawing/2014/main" id="{5B6266C3-2EE9-49CC-8FD0-D7CF5235C7A8}"/>
                </a:ext>
              </a:extLst>
            </p:cNvPr>
            <p:cNvSpPr txBox="1"/>
            <p:nvPr/>
          </p:nvSpPr>
          <p:spPr>
            <a:xfrm>
              <a:off x="6553259" y="4510326"/>
              <a:ext cx="389850" cy="246221"/>
            </a:xfrm>
            <a:prstGeom prst="rect">
              <a:avLst/>
            </a:prstGeom>
            <a:noFill/>
          </p:spPr>
          <p:txBody>
            <a:bodyPr wrap="none" rtlCol="0">
              <a:spAutoFit/>
            </a:bodyPr>
            <a:lstStyle/>
            <a:p>
              <a:r>
                <a:rPr lang="en-US" sz="1000"/>
                <a:t>bit4</a:t>
              </a:r>
            </a:p>
          </p:txBody>
        </p:sp>
        <p:sp>
          <p:nvSpPr>
            <p:cNvPr id="43" name="TextBox 42">
              <a:extLst>
                <a:ext uri="{FF2B5EF4-FFF2-40B4-BE49-F238E27FC236}">
                  <a16:creationId xmlns:a16="http://schemas.microsoft.com/office/drawing/2014/main" id="{B38EC8C9-DE21-41D5-A67A-A1C5AAC9AD09}"/>
                </a:ext>
              </a:extLst>
            </p:cNvPr>
            <p:cNvSpPr txBox="1"/>
            <p:nvPr/>
          </p:nvSpPr>
          <p:spPr>
            <a:xfrm>
              <a:off x="6094187" y="4517359"/>
              <a:ext cx="389850" cy="246221"/>
            </a:xfrm>
            <a:prstGeom prst="rect">
              <a:avLst/>
            </a:prstGeom>
            <a:noFill/>
          </p:spPr>
          <p:txBody>
            <a:bodyPr wrap="none" rtlCol="0">
              <a:spAutoFit/>
            </a:bodyPr>
            <a:lstStyle/>
            <a:p>
              <a:r>
                <a:rPr lang="en-US" sz="1000"/>
                <a:t>bit5</a:t>
              </a:r>
            </a:p>
          </p:txBody>
        </p:sp>
        <p:sp>
          <p:nvSpPr>
            <p:cNvPr id="44" name="TextBox 43">
              <a:extLst>
                <a:ext uri="{FF2B5EF4-FFF2-40B4-BE49-F238E27FC236}">
                  <a16:creationId xmlns:a16="http://schemas.microsoft.com/office/drawing/2014/main" id="{CCF6B85F-7DF3-44EA-B229-75A9C1DB92C2}"/>
                </a:ext>
              </a:extLst>
            </p:cNvPr>
            <p:cNvSpPr txBox="1"/>
            <p:nvPr/>
          </p:nvSpPr>
          <p:spPr>
            <a:xfrm>
              <a:off x="5776474" y="4520045"/>
              <a:ext cx="389850" cy="246221"/>
            </a:xfrm>
            <a:prstGeom prst="rect">
              <a:avLst/>
            </a:prstGeom>
            <a:noFill/>
          </p:spPr>
          <p:txBody>
            <a:bodyPr wrap="none" rtlCol="0">
              <a:spAutoFit/>
            </a:bodyPr>
            <a:lstStyle/>
            <a:p>
              <a:r>
                <a:rPr lang="en-US" sz="1000"/>
                <a:t>bit6</a:t>
              </a:r>
            </a:p>
          </p:txBody>
        </p:sp>
        <p:sp>
          <p:nvSpPr>
            <p:cNvPr id="45" name="TextBox 44">
              <a:extLst>
                <a:ext uri="{FF2B5EF4-FFF2-40B4-BE49-F238E27FC236}">
                  <a16:creationId xmlns:a16="http://schemas.microsoft.com/office/drawing/2014/main" id="{3AB6D720-51A0-4303-BDBD-A7BBA79FDD71}"/>
                </a:ext>
              </a:extLst>
            </p:cNvPr>
            <p:cNvSpPr txBox="1"/>
            <p:nvPr/>
          </p:nvSpPr>
          <p:spPr>
            <a:xfrm>
              <a:off x="5458757" y="4517359"/>
              <a:ext cx="389850" cy="246221"/>
            </a:xfrm>
            <a:prstGeom prst="rect">
              <a:avLst/>
            </a:prstGeom>
            <a:noFill/>
          </p:spPr>
          <p:txBody>
            <a:bodyPr wrap="none" rtlCol="0">
              <a:spAutoFit/>
            </a:bodyPr>
            <a:lstStyle/>
            <a:p>
              <a:r>
                <a:rPr lang="en-US" sz="1000"/>
                <a:t>bit7</a:t>
              </a:r>
            </a:p>
          </p:txBody>
        </p:sp>
        <p:sp>
          <p:nvSpPr>
            <p:cNvPr id="46" name="TextBox 45">
              <a:extLst>
                <a:ext uri="{FF2B5EF4-FFF2-40B4-BE49-F238E27FC236}">
                  <a16:creationId xmlns:a16="http://schemas.microsoft.com/office/drawing/2014/main" id="{98D5C186-1A33-4B8C-8582-7DCE82EBBF61}"/>
                </a:ext>
              </a:extLst>
            </p:cNvPr>
            <p:cNvSpPr txBox="1"/>
            <p:nvPr/>
          </p:nvSpPr>
          <p:spPr>
            <a:xfrm>
              <a:off x="5151373" y="4513012"/>
              <a:ext cx="389850" cy="246221"/>
            </a:xfrm>
            <a:prstGeom prst="rect">
              <a:avLst/>
            </a:prstGeom>
            <a:noFill/>
          </p:spPr>
          <p:txBody>
            <a:bodyPr wrap="none" rtlCol="0">
              <a:spAutoFit/>
            </a:bodyPr>
            <a:lstStyle/>
            <a:p>
              <a:r>
                <a:rPr lang="en-US" sz="1000"/>
                <a:t>bit8</a:t>
              </a:r>
            </a:p>
          </p:txBody>
        </p:sp>
        <p:sp>
          <p:nvSpPr>
            <p:cNvPr id="47" name="TextBox 46">
              <a:extLst>
                <a:ext uri="{FF2B5EF4-FFF2-40B4-BE49-F238E27FC236}">
                  <a16:creationId xmlns:a16="http://schemas.microsoft.com/office/drawing/2014/main" id="{57861CB7-BFB0-4401-8443-1E3217FDA5F6}"/>
                </a:ext>
              </a:extLst>
            </p:cNvPr>
            <p:cNvSpPr txBox="1"/>
            <p:nvPr/>
          </p:nvSpPr>
          <p:spPr>
            <a:xfrm>
              <a:off x="3133525" y="4071060"/>
              <a:ext cx="1223027" cy="369332"/>
            </a:xfrm>
            <a:prstGeom prst="rect">
              <a:avLst/>
            </a:prstGeom>
            <a:noFill/>
          </p:spPr>
          <p:txBody>
            <a:bodyPr wrap="none" rtlCol="0">
              <a:spAutoFit/>
            </a:bodyPr>
            <a:lstStyle/>
            <a:p>
              <a:r>
                <a:rPr lang="en-US"/>
                <a:t>Byte 1 = 0E</a:t>
              </a:r>
            </a:p>
          </p:txBody>
        </p:sp>
        <p:sp>
          <p:nvSpPr>
            <p:cNvPr id="48" name="TextBox 47">
              <a:extLst>
                <a:ext uri="{FF2B5EF4-FFF2-40B4-BE49-F238E27FC236}">
                  <a16:creationId xmlns:a16="http://schemas.microsoft.com/office/drawing/2014/main" id="{0055D622-9101-4D19-9581-86FF31BA19D5}"/>
                </a:ext>
              </a:extLst>
            </p:cNvPr>
            <p:cNvSpPr txBox="1"/>
            <p:nvPr/>
          </p:nvSpPr>
          <p:spPr>
            <a:xfrm>
              <a:off x="5939207" y="4075110"/>
              <a:ext cx="1227837" cy="369332"/>
            </a:xfrm>
            <a:prstGeom prst="rect">
              <a:avLst/>
            </a:prstGeom>
            <a:noFill/>
          </p:spPr>
          <p:txBody>
            <a:bodyPr wrap="none" rtlCol="0">
              <a:spAutoFit/>
            </a:bodyPr>
            <a:lstStyle/>
            <a:p>
              <a:r>
                <a:rPr lang="en-US"/>
                <a:t>Byte 2 = 09</a:t>
              </a:r>
            </a:p>
          </p:txBody>
        </p:sp>
        <p:sp>
          <p:nvSpPr>
            <p:cNvPr id="49" name="Left Brace 48">
              <a:extLst>
                <a:ext uri="{FF2B5EF4-FFF2-40B4-BE49-F238E27FC236}">
                  <a16:creationId xmlns:a16="http://schemas.microsoft.com/office/drawing/2014/main" id="{ED7F226D-55A0-4D9A-A735-7055A55CB28A}"/>
                </a:ext>
              </a:extLst>
            </p:cNvPr>
            <p:cNvSpPr/>
            <p:nvPr/>
          </p:nvSpPr>
          <p:spPr>
            <a:xfrm rot="16200000">
              <a:off x="4570132" y="5119521"/>
              <a:ext cx="317717" cy="600422"/>
            </a:xfrm>
            <a:prstGeom prst="leftBrace">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TextBox 49">
              <a:extLst>
                <a:ext uri="{FF2B5EF4-FFF2-40B4-BE49-F238E27FC236}">
                  <a16:creationId xmlns:a16="http://schemas.microsoft.com/office/drawing/2014/main" id="{0EB1AA39-AD09-45F2-A433-DF70658F76F8}"/>
                </a:ext>
              </a:extLst>
            </p:cNvPr>
            <p:cNvSpPr txBox="1"/>
            <p:nvPr/>
          </p:nvSpPr>
          <p:spPr>
            <a:xfrm>
              <a:off x="4489982" y="5578627"/>
              <a:ext cx="478016" cy="246221"/>
            </a:xfrm>
            <a:prstGeom prst="rect">
              <a:avLst/>
            </a:prstGeom>
            <a:noFill/>
          </p:spPr>
          <p:txBody>
            <a:bodyPr wrap="none" rtlCol="0">
              <a:spAutoFit/>
            </a:bodyPr>
            <a:lstStyle/>
            <a:p>
              <a:r>
                <a:rPr lang="en-US" sz="1000"/>
                <a:t>2-bits</a:t>
              </a:r>
            </a:p>
          </p:txBody>
        </p:sp>
        <p:sp>
          <p:nvSpPr>
            <p:cNvPr id="51" name="Left Brace 50">
              <a:extLst>
                <a:ext uri="{FF2B5EF4-FFF2-40B4-BE49-F238E27FC236}">
                  <a16:creationId xmlns:a16="http://schemas.microsoft.com/office/drawing/2014/main" id="{71773EF8-B6FC-4E5A-B0E0-15AF803C1670}"/>
                </a:ext>
              </a:extLst>
            </p:cNvPr>
            <p:cNvSpPr/>
            <p:nvPr/>
          </p:nvSpPr>
          <p:spPr>
            <a:xfrm rot="16200000">
              <a:off x="3693006" y="4879342"/>
              <a:ext cx="317717" cy="1080779"/>
            </a:xfrm>
            <a:prstGeom prst="leftBrace">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TextBox 51">
              <a:extLst>
                <a:ext uri="{FF2B5EF4-FFF2-40B4-BE49-F238E27FC236}">
                  <a16:creationId xmlns:a16="http://schemas.microsoft.com/office/drawing/2014/main" id="{AD326A2B-CFB9-4189-8A1E-3EF954A4E073}"/>
                </a:ext>
              </a:extLst>
            </p:cNvPr>
            <p:cNvSpPr txBox="1"/>
            <p:nvPr/>
          </p:nvSpPr>
          <p:spPr>
            <a:xfrm>
              <a:off x="3611766" y="5574340"/>
              <a:ext cx="478016" cy="246221"/>
            </a:xfrm>
            <a:prstGeom prst="rect">
              <a:avLst/>
            </a:prstGeom>
            <a:noFill/>
          </p:spPr>
          <p:txBody>
            <a:bodyPr wrap="none" rtlCol="0">
              <a:spAutoFit/>
            </a:bodyPr>
            <a:lstStyle/>
            <a:p>
              <a:r>
                <a:rPr lang="en-US" sz="1000"/>
                <a:t>3-bits</a:t>
              </a:r>
            </a:p>
          </p:txBody>
        </p:sp>
        <p:sp>
          <p:nvSpPr>
            <p:cNvPr id="53" name="Left Brace 52">
              <a:extLst>
                <a:ext uri="{FF2B5EF4-FFF2-40B4-BE49-F238E27FC236}">
                  <a16:creationId xmlns:a16="http://schemas.microsoft.com/office/drawing/2014/main" id="{BE08637A-85F0-41A2-BEBD-B5C66D4D08BD}"/>
                </a:ext>
              </a:extLst>
            </p:cNvPr>
            <p:cNvSpPr/>
            <p:nvPr/>
          </p:nvSpPr>
          <p:spPr>
            <a:xfrm rot="16200000">
              <a:off x="2680434" y="4981245"/>
              <a:ext cx="317717" cy="876967"/>
            </a:xfrm>
            <a:prstGeom prst="leftBrace">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4" name="TextBox 53">
              <a:extLst>
                <a:ext uri="{FF2B5EF4-FFF2-40B4-BE49-F238E27FC236}">
                  <a16:creationId xmlns:a16="http://schemas.microsoft.com/office/drawing/2014/main" id="{473933B2-825C-4469-8AE8-3F33FD5AADAE}"/>
                </a:ext>
              </a:extLst>
            </p:cNvPr>
            <p:cNvSpPr txBox="1"/>
            <p:nvPr/>
          </p:nvSpPr>
          <p:spPr>
            <a:xfrm>
              <a:off x="2542102" y="5563843"/>
              <a:ext cx="604653" cy="246221"/>
            </a:xfrm>
            <a:prstGeom prst="rect">
              <a:avLst/>
            </a:prstGeom>
            <a:noFill/>
          </p:spPr>
          <p:txBody>
            <a:bodyPr wrap="none" rtlCol="0">
              <a:spAutoFit/>
            </a:bodyPr>
            <a:lstStyle/>
            <a:p>
              <a:r>
                <a:rPr lang="en-US" sz="1000"/>
                <a:t>padding</a:t>
              </a:r>
            </a:p>
          </p:txBody>
        </p:sp>
        <p:sp>
          <p:nvSpPr>
            <p:cNvPr id="55" name="Left Brace 54">
              <a:extLst>
                <a:ext uri="{FF2B5EF4-FFF2-40B4-BE49-F238E27FC236}">
                  <a16:creationId xmlns:a16="http://schemas.microsoft.com/office/drawing/2014/main" id="{3211877B-D9F6-4FC7-88E5-99236A10062E}"/>
                </a:ext>
              </a:extLst>
            </p:cNvPr>
            <p:cNvSpPr/>
            <p:nvPr/>
          </p:nvSpPr>
          <p:spPr>
            <a:xfrm rot="16200000">
              <a:off x="7531484" y="5260927"/>
              <a:ext cx="295865" cy="309965"/>
            </a:xfrm>
            <a:prstGeom prst="leftBrace">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6" name="TextBox 55">
              <a:extLst>
                <a:ext uri="{FF2B5EF4-FFF2-40B4-BE49-F238E27FC236}">
                  <a16:creationId xmlns:a16="http://schemas.microsoft.com/office/drawing/2014/main" id="{F55450B3-B78B-4C0F-9195-7738808149C6}"/>
                </a:ext>
              </a:extLst>
            </p:cNvPr>
            <p:cNvSpPr txBox="1"/>
            <p:nvPr/>
          </p:nvSpPr>
          <p:spPr>
            <a:xfrm>
              <a:off x="7485096" y="5585731"/>
              <a:ext cx="428322" cy="246221"/>
            </a:xfrm>
            <a:prstGeom prst="rect">
              <a:avLst/>
            </a:prstGeom>
            <a:noFill/>
          </p:spPr>
          <p:txBody>
            <a:bodyPr wrap="none" rtlCol="0">
              <a:spAutoFit/>
            </a:bodyPr>
            <a:lstStyle/>
            <a:p>
              <a:r>
                <a:rPr lang="en-US" sz="1000"/>
                <a:t>1-bit</a:t>
              </a:r>
            </a:p>
          </p:txBody>
        </p:sp>
        <p:sp>
          <p:nvSpPr>
            <p:cNvPr id="57" name="Left Brace 56">
              <a:extLst>
                <a:ext uri="{FF2B5EF4-FFF2-40B4-BE49-F238E27FC236}">
                  <a16:creationId xmlns:a16="http://schemas.microsoft.com/office/drawing/2014/main" id="{E9490B03-E5C8-4552-BD5D-E04F312C61C4}"/>
                </a:ext>
              </a:extLst>
            </p:cNvPr>
            <p:cNvSpPr/>
            <p:nvPr/>
          </p:nvSpPr>
          <p:spPr>
            <a:xfrm rot="16200000">
              <a:off x="6623563" y="4775772"/>
              <a:ext cx="369331" cy="1353739"/>
            </a:xfrm>
            <a:prstGeom prst="leftBrace">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8" name="TextBox 57">
              <a:extLst>
                <a:ext uri="{FF2B5EF4-FFF2-40B4-BE49-F238E27FC236}">
                  <a16:creationId xmlns:a16="http://schemas.microsoft.com/office/drawing/2014/main" id="{50F661B9-C0E0-4ACE-B9DF-CBA57D9EDEFE}"/>
                </a:ext>
              </a:extLst>
            </p:cNvPr>
            <p:cNvSpPr txBox="1"/>
            <p:nvPr/>
          </p:nvSpPr>
          <p:spPr>
            <a:xfrm>
              <a:off x="6599847" y="5581444"/>
              <a:ext cx="478016" cy="246221"/>
            </a:xfrm>
            <a:prstGeom prst="rect">
              <a:avLst/>
            </a:prstGeom>
            <a:noFill/>
          </p:spPr>
          <p:txBody>
            <a:bodyPr wrap="none" rtlCol="0">
              <a:spAutoFit/>
            </a:bodyPr>
            <a:lstStyle/>
            <a:p>
              <a:r>
                <a:rPr lang="en-US" sz="1000"/>
                <a:t>4-bits</a:t>
              </a:r>
            </a:p>
          </p:txBody>
        </p:sp>
        <p:sp>
          <p:nvSpPr>
            <p:cNvPr id="59" name="Left Brace 58">
              <a:extLst>
                <a:ext uri="{FF2B5EF4-FFF2-40B4-BE49-F238E27FC236}">
                  <a16:creationId xmlns:a16="http://schemas.microsoft.com/office/drawing/2014/main" id="{04C51F54-E715-4A85-9422-7AD207534B2F}"/>
                </a:ext>
              </a:extLst>
            </p:cNvPr>
            <p:cNvSpPr/>
            <p:nvPr/>
          </p:nvSpPr>
          <p:spPr>
            <a:xfrm rot="16200000">
              <a:off x="5487454" y="4972460"/>
              <a:ext cx="317717" cy="908748"/>
            </a:xfrm>
            <a:prstGeom prst="leftBrace">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0" name="TextBox 59">
              <a:extLst>
                <a:ext uri="{FF2B5EF4-FFF2-40B4-BE49-F238E27FC236}">
                  <a16:creationId xmlns:a16="http://schemas.microsoft.com/office/drawing/2014/main" id="{34B504F1-3AC3-49CB-86FA-AB7D928350FE}"/>
                </a:ext>
              </a:extLst>
            </p:cNvPr>
            <p:cNvSpPr txBox="1"/>
            <p:nvPr/>
          </p:nvSpPr>
          <p:spPr>
            <a:xfrm>
              <a:off x="5347300" y="5570947"/>
              <a:ext cx="604653" cy="246221"/>
            </a:xfrm>
            <a:prstGeom prst="rect">
              <a:avLst/>
            </a:prstGeom>
            <a:noFill/>
          </p:spPr>
          <p:txBody>
            <a:bodyPr wrap="none" rtlCol="0">
              <a:spAutoFit/>
            </a:bodyPr>
            <a:lstStyle/>
            <a:p>
              <a:r>
                <a:rPr lang="en-US" sz="1000"/>
                <a:t>padding</a:t>
              </a:r>
            </a:p>
          </p:txBody>
        </p:sp>
      </p:grpSp>
      <p:sp>
        <p:nvSpPr>
          <p:cNvPr id="61" name="TextBox 60">
            <a:extLst>
              <a:ext uri="{FF2B5EF4-FFF2-40B4-BE49-F238E27FC236}">
                <a16:creationId xmlns:a16="http://schemas.microsoft.com/office/drawing/2014/main" id="{09860AF7-BABE-4674-BF1D-5595D1F4F495}"/>
              </a:ext>
            </a:extLst>
          </p:cNvPr>
          <p:cNvSpPr txBox="1"/>
          <p:nvPr/>
        </p:nvSpPr>
        <p:spPr>
          <a:xfrm>
            <a:off x="7326114" y="5222590"/>
            <a:ext cx="838691" cy="461665"/>
          </a:xfrm>
          <a:prstGeom prst="rect">
            <a:avLst/>
          </a:prstGeom>
          <a:solidFill>
            <a:srgbClr val="FFFF00"/>
          </a:solidFill>
        </p:spPr>
        <p:txBody>
          <a:bodyPr wrap="none" rtlCol="0">
            <a:spAutoFit/>
          </a:bodyPr>
          <a:lstStyle/>
          <a:p>
            <a:r>
              <a:rPr lang="en-US" sz="2400"/>
              <a:t>Nice!</a:t>
            </a:r>
          </a:p>
        </p:txBody>
      </p:sp>
    </p:spTree>
    <p:extLst>
      <p:ext uri="{BB962C8B-B14F-4D97-AF65-F5344CB8AC3E}">
        <p14:creationId xmlns:p14="http://schemas.microsoft.com/office/powerpoint/2010/main" val="1663669974"/>
      </p:ext>
    </p:extLst>
  </p:cSld>
  <p:clrMapOvr>
    <a:masterClrMapping/>
  </p:clrMapOvr>
</p:sld>
</file>

<file path=ppt/slides/slide2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372B7436-2301-4C26-A4BC-C83D929EE6FC}"/>
              </a:ext>
            </a:extLst>
          </p:cNvPr>
          <p:cNvSpPr/>
          <p:nvPr/>
        </p:nvSpPr>
        <p:spPr>
          <a:xfrm>
            <a:off x="4384924" y="2743198"/>
            <a:ext cx="2356839" cy="103838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a:t>Daffodil</a:t>
            </a:r>
          </a:p>
        </p:txBody>
      </p:sp>
      <p:sp>
        <p:nvSpPr>
          <p:cNvPr id="5" name="Rectangle: Folded Corner 4">
            <a:extLst>
              <a:ext uri="{FF2B5EF4-FFF2-40B4-BE49-F238E27FC236}">
                <a16:creationId xmlns:a16="http://schemas.microsoft.com/office/drawing/2014/main" id="{0608F783-9E1A-4DB4-97F6-394856D877E5}"/>
              </a:ext>
            </a:extLst>
          </p:cNvPr>
          <p:cNvSpPr/>
          <p:nvPr/>
        </p:nvSpPr>
        <p:spPr>
          <a:xfrm>
            <a:off x="1797802" y="2617797"/>
            <a:ext cx="1549831" cy="1441342"/>
          </a:xfrm>
          <a:prstGeom prst="foldedCorner">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a:solidFill>
                  <a:schemeClr val="tx1"/>
                </a:solidFill>
              </a:rPr>
              <a:t>DFDL</a:t>
            </a:r>
          </a:p>
          <a:p>
            <a:pPr algn="ctr"/>
            <a:r>
              <a:rPr lang="en-US" sz="2400">
                <a:solidFill>
                  <a:schemeClr val="tx1"/>
                </a:solidFill>
              </a:rPr>
              <a:t>Schema</a:t>
            </a:r>
          </a:p>
        </p:txBody>
      </p:sp>
      <p:cxnSp>
        <p:nvCxnSpPr>
          <p:cNvPr id="7" name="Straight Arrow Connector 6">
            <a:extLst>
              <a:ext uri="{FF2B5EF4-FFF2-40B4-BE49-F238E27FC236}">
                <a16:creationId xmlns:a16="http://schemas.microsoft.com/office/drawing/2014/main" id="{08BE1064-488E-4FDC-90E9-E9D632F85A0A}"/>
              </a:ext>
            </a:extLst>
          </p:cNvPr>
          <p:cNvCxnSpPr>
            <a:stCxn id="5" idx="3"/>
          </p:cNvCxnSpPr>
          <p:nvPr/>
        </p:nvCxnSpPr>
        <p:spPr>
          <a:xfrm flipV="1">
            <a:off x="3347633" y="3246893"/>
            <a:ext cx="1037291"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9" name="Straight Arrow Connector 8">
            <a:extLst>
              <a:ext uri="{FF2B5EF4-FFF2-40B4-BE49-F238E27FC236}">
                <a16:creationId xmlns:a16="http://schemas.microsoft.com/office/drawing/2014/main" id="{B9A1D4CE-266A-4C97-96AD-4F5411CEA5E7}"/>
              </a:ext>
            </a:extLst>
          </p:cNvPr>
          <p:cNvCxnSpPr/>
          <p:nvPr/>
        </p:nvCxnSpPr>
        <p:spPr>
          <a:xfrm>
            <a:off x="5393410" y="1859795"/>
            <a:ext cx="0" cy="883403"/>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0" name="Straight Arrow Connector 9">
            <a:extLst>
              <a:ext uri="{FF2B5EF4-FFF2-40B4-BE49-F238E27FC236}">
                <a16:creationId xmlns:a16="http://schemas.microsoft.com/office/drawing/2014/main" id="{6AA761BC-AD72-46F1-A318-E1284C2E6C1E}"/>
              </a:ext>
            </a:extLst>
          </p:cNvPr>
          <p:cNvCxnSpPr/>
          <p:nvPr/>
        </p:nvCxnSpPr>
        <p:spPr>
          <a:xfrm>
            <a:off x="5393410" y="3781584"/>
            <a:ext cx="0" cy="883403"/>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1" name="Rectangle 10">
            <a:extLst>
              <a:ext uri="{FF2B5EF4-FFF2-40B4-BE49-F238E27FC236}">
                <a16:creationId xmlns:a16="http://schemas.microsoft.com/office/drawing/2014/main" id="{98AFB393-2C09-43E9-938E-615E7F22E726}"/>
              </a:ext>
            </a:extLst>
          </p:cNvPr>
          <p:cNvSpPr/>
          <p:nvPr/>
        </p:nvSpPr>
        <p:spPr>
          <a:xfrm>
            <a:off x="3928266" y="4673686"/>
            <a:ext cx="3058328" cy="1754326"/>
          </a:xfrm>
          <a:prstGeom prst="rect">
            <a:avLst/>
          </a:prstGeom>
          <a:ln>
            <a:solidFill>
              <a:schemeClr val="tx1"/>
            </a:solidFill>
          </a:ln>
        </p:spPr>
        <p:txBody>
          <a:bodyPr wrap="square">
            <a:spAutoFit/>
          </a:bodyPr>
          <a:lstStyle/>
          <a:p>
            <a:r>
              <a:rPr lang="en-US">
                <a:solidFill>
                  <a:srgbClr val="000096"/>
                </a:solidFill>
                <a:highlight>
                  <a:srgbClr val="FFFFFF"/>
                </a:highlight>
              </a:rPr>
              <a:t>&lt;input&gt;</a:t>
            </a:r>
            <a:br>
              <a:rPr lang="en-US">
                <a:solidFill>
                  <a:srgbClr val="000000"/>
                </a:solidFill>
                <a:highlight>
                  <a:srgbClr val="FFFFFF"/>
                </a:highlight>
              </a:rPr>
            </a:br>
            <a:r>
              <a:rPr lang="en-US">
                <a:solidFill>
                  <a:srgbClr val="000000"/>
                </a:solidFill>
                <a:highlight>
                  <a:srgbClr val="FFFFFF"/>
                </a:highlight>
              </a:rPr>
              <a:t>  </a:t>
            </a:r>
            <a:r>
              <a:rPr lang="en-US">
                <a:solidFill>
                  <a:srgbClr val="000096"/>
                </a:solidFill>
                <a:highlight>
                  <a:srgbClr val="FFFFFF"/>
                </a:highlight>
              </a:rPr>
              <a:t>&lt;two-bits&gt;</a:t>
            </a:r>
            <a:r>
              <a:rPr lang="en-US">
                <a:solidFill>
                  <a:srgbClr val="000000"/>
                </a:solidFill>
                <a:highlight>
                  <a:srgbClr val="FFFFFF"/>
                </a:highlight>
              </a:rPr>
              <a:t>2</a:t>
            </a:r>
            <a:r>
              <a:rPr lang="en-US">
                <a:solidFill>
                  <a:srgbClr val="000096"/>
                </a:solidFill>
                <a:highlight>
                  <a:srgbClr val="FFFFFF"/>
                </a:highlight>
              </a:rPr>
              <a:t>&lt;/two-bits&gt;</a:t>
            </a:r>
            <a:br>
              <a:rPr lang="en-US">
                <a:solidFill>
                  <a:srgbClr val="000000"/>
                </a:solidFill>
                <a:highlight>
                  <a:srgbClr val="FFFFFF"/>
                </a:highlight>
              </a:rPr>
            </a:br>
            <a:r>
              <a:rPr lang="en-US">
                <a:solidFill>
                  <a:srgbClr val="000000"/>
                </a:solidFill>
                <a:highlight>
                  <a:srgbClr val="FFFFFF"/>
                </a:highlight>
              </a:rPr>
              <a:t>  </a:t>
            </a:r>
            <a:r>
              <a:rPr lang="en-US">
                <a:solidFill>
                  <a:srgbClr val="000096"/>
                </a:solidFill>
                <a:highlight>
                  <a:srgbClr val="FFFFFF"/>
                </a:highlight>
              </a:rPr>
              <a:t>&lt;three-bits&gt;</a:t>
            </a:r>
            <a:r>
              <a:rPr lang="en-US">
                <a:solidFill>
                  <a:srgbClr val="000000"/>
                </a:solidFill>
                <a:highlight>
                  <a:srgbClr val="FFFFFF"/>
                </a:highlight>
              </a:rPr>
              <a:t>3</a:t>
            </a:r>
            <a:r>
              <a:rPr lang="en-US">
                <a:solidFill>
                  <a:srgbClr val="000096"/>
                </a:solidFill>
                <a:highlight>
                  <a:srgbClr val="FFFFFF"/>
                </a:highlight>
              </a:rPr>
              <a:t>&lt;/three-bits&gt;</a:t>
            </a:r>
            <a:br>
              <a:rPr lang="en-US">
                <a:solidFill>
                  <a:srgbClr val="000000"/>
                </a:solidFill>
                <a:highlight>
                  <a:srgbClr val="FFFFFF"/>
                </a:highlight>
              </a:rPr>
            </a:br>
            <a:r>
              <a:rPr lang="en-US">
                <a:solidFill>
                  <a:srgbClr val="000000"/>
                </a:solidFill>
                <a:highlight>
                  <a:srgbClr val="FFFFFF"/>
                </a:highlight>
              </a:rPr>
              <a:t>  </a:t>
            </a:r>
            <a:r>
              <a:rPr lang="en-US">
                <a:solidFill>
                  <a:srgbClr val="000096"/>
                </a:solidFill>
                <a:highlight>
                  <a:srgbClr val="FFFFFF"/>
                </a:highlight>
              </a:rPr>
              <a:t>&lt;one-bit&gt;</a:t>
            </a:r>
            <a:r>
              <a:rPr lang="en-US">
                <a:solidFill>
                  <a:srgbClr val="000000"/>
                </a:solidFill>
                <a:highlight>
                  <a:srgbClr val="FFFFFF"/>
                </a:highlight>
              </a:rPr>
              <a:t>1</a:t>
            </a:r>
            <a:r>
              <a:rPr lang="en-US">
                <a:solidFill>
                  <a:srgbClr val="000096"/>
                </a:solidFill>
                <a:highlight>
                  <a:srgbClr val="FFFFFF"/>
                </a:highlight>
              </a:rPr>
              <a:t>&lt;/one-bit&gt;</a:t>
            </a:r>
            <a:br>
              <a:rPr lang="en-US">
                <a:solidFill>
                  <a:srgbClr val="000000"/>
                </a:solidFill>
                <a:highlight>
                  <a:srgbClr val="FFFFFF"/>
                </a:highlight>
              </a:rPr>
            </a:br>
            <a:r>
              <a:rPr lang="en-US">
                <a:solidFill>
                  <a:srgbClr val="000000"/>
                </a:solidFill>
                <a:highlight>
                  <a:srgbClr val="FFFFFF"/>
                </a:highlight>
              </a:rPr>
              <a:t>  </a:t>
            </a:r>
            <a:r>
              <a:rPr lang="en-US">
                <a:solidFill>
                  <a:srgbClr val="000096"/>
                </a:solidFill>
                <a:highlight>
                  <a:srgbClr val="FFFFFF"/>
                </a:highlight>
              </a:rPr>
              <a:t>&lt;four-bits&gt;</a:t>
            </a:r>
            <a:r>
              <a:rPr lang="en-US">
                <a:solidFill>
                  <a:srgbClr val="000000"/>
                </a:solidFill>
                <a:highlight>
                  <a:srgbClr val="FFFFFF"/>
                </a:highlight>
              </a:rPr>
              <a:t>4</a:t>
            </a:r>
            <a:r>
              <a:rPr lang="en-US">
                <a:solidFill>
                  <a:srgbClr val="000096"/>
                </a:solidFill>
                <a:highlight>
                  <a:srgbClr val="FFFFFF"/>
                </a:highlight>
              </a:rPr>
              <a:t>&lt;/four-bits&gt;</a:t>
            </a:r>
            <a:br>
              <a:rPr lang="en-US">
                <a:solidFill>
                  <a:srgbClr val="000000"/>
                </a:solidFill>
                <a:highlight>
                  <a:srgbClr val="FFFFFF"/>
                </a:highlight>
              </a:rPr>
            </a:br>
            <a:r>
              <a:rPr lang="en-US">
                <a:solidFill>
                  <a:srgbClr val="000096"/>
                </a:solidFill>
                <a:highlight>
                  <a:srgbClr val="FFFFFF"/>
                </a:highlight>
              </a:rPr>
              <a:t>&lt;/input&gt;</a:t>
            </a:r>
          </a:p>
        </p:txBody>
      </p:sp>
      <p:grpSp>
        <p:nvGrpSpPr>
          <p:cNvPr id="14" name="Group 13">
            <a:extLst>
              <a:ext uri="{FF2B5EF4-FFF2-40B4-BE49-F238E27FC236}">
                <a16:creationId xmlns:a16="http://schemas.microsoft.com/office/drawing/2014/main" id="{830F57C6-74FE-4F43-886C-5CB7CBC5DF0C}"/>
              </a:ext>
            </a:extLst>
          </p:cNvPr>
          <p:cNvGrpSpPr/>
          <p:nvPr/>
        </p:nvGrpSpPr>
        <p:grpSpPr>
          <a:xfrm>
            <a:off x="2613038" y="120739"/>
            <a:ext cx="5560744" cy="1760892"/>
            <a:chOff x="2352674" y="4071060"/>
            <a:chExt cx="5560744" cy="1760892"/>
          </a:xfrm>
        </p:grpSpPr>
        <p:sp>
          <p:nvSpPr>
            <p:cNvPr id="15" name="Rectangle 14">
              <a:extLst>
                <a:ext uri="{FF2B5EF4-FFF2-40B4-BE49-F238E27FC236}">
                  <a16:creationId xmlns:a16="http://schemas.microsoft.com/office/drawing/2014/main" id="{B22DBB66-A3F1-4561-95F8-517E6C0746AD}"/>
                </a:ext>
              </a:extLst>
            </p:cNvPr>
            <p:cNvSpPr/>
            <p:nvPr/>
          </p:nvSpPr>
          <p:spPr>
            <a:xfrm>
              <a:off x="2386739" y="4742481"/>
              <a:ext cx="309966" cy="449451"/>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0</a:t>
              </a:r>
            </a:p>
          </p:txBody>
        </p:sp>
        <p:sp>
          <p:nvSpPr>
            <p:cNvPr id="16" name="Rectangle 15">
              <a:extLst>
                <a:ext uri="{FF2B5EF4-FFF2-40B4-BE49-F238E27FC236}">
                  <a16:creationId xmlns:a16="http://schemas.microsoft.com/office/drawing/2014/main" id="{3D4E0DC8-754D-4351-8C7E-F1D131647FCE}"/>
                </a:ext>
              </a:extLst>
            </p:cNvPr>
            <p:cNvSpPr/>
            <p:nvPr/>
          </p:nvSpPr>
          <p:spPr>
            <a:xfrm>
              <a:off x="2694123" y="4742480"/>
              <a:ext cx="309966" cy="449451"/>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0</a:t>
              </a:r>
            </a:p>
          </p:txBody>
        </p:sp>
        <p:sp>
          <p:nvSpPr>
            <p:cNvPr id="17" name="Rectangle 16">
              <a:extLst>
                <a:ext uri="{FF2B5EF4-FFF2-40B4-BE49-F238E27FC236}">
                  <a16:creationId xmlns:a16="http://schemas.microsoft.com/office/drawing/2014/main" id="{4454A7D0-E014-445E-949A-529B64824840}"/>
                </a:ext>
              </a:extLst>
            </p:cNvPr>
            <p:cNvSpPr/>
            <p:nvPr/>
          </p:nvSpPr>
          <p:spPr>
            <a:xfrm>
              <a:off x="3004089" y="4742480"/>
              <a:ext cx="309966" cy="449451"/>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0</a:t>
              </a:r>
            </a:p>
          </p:txBody>
        </p:sp>
        <p:sp>
          <p:nvSpPr>
            <p:cNvPr id="18" name="Rectangle 17">
              <a:extLst>
                <a:ext uri="{FF2B5EF4-FFF2-40B4-BE49-F238E27FC236}">
                  <a16:creationId xmlns:a16="http://schemas.microsoft.com/office/drawing/2014/main" id="{83A29743-C85A-485B-B572-568505A62B61}"/>
                </a:ext>
              </a:extLst>
            </p:cNvPr>
            <p:cNvSpPr/>
            <p:nvPr/>
          </p:nvSpPr>
          <p:spPr>
            <a:xfrm>
              <a:off x="3311473" y="4742479"/>
              <a:ext cx="309966" cy="449451"/>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0</a:t>
              </a:r>
            </a:p>
          </p:txBody>
        </p:sp>
        <p:sp>
          <p:nvSpPr>
            <p:cNvPr id="19" name="Rectangle 18">
              <a:extLst>
                <a:ext uri="{FF2B5EF4-FFF2-40B4-BE49-F238E27FC236}">
                  <a16:creationId xmlns:a16="http://schemas.microsoft.com/office/drawing/2014/main" id="{20C06171-E30A-4425-A549-CFFC61207DD8}"/>
                </a:ext>
              </a:extLst>
            </p:cNvPr>
            <p:cNvSpPr/>
            <p:nvPr/>
          </p:nvSpPr>
          <p:spPr>
            <a:xfrm>
              <a:off x="3794502" y="4742479"/>
              <a:ext cx="309966" cy="449451"/>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1</a:t>
              </a:r>
            </a:p>
          </p:txBody>
        </p:sp>
        <p:sp>
          <p:nvSpPr>
            <p:cNvPr id="20" name="Rectangle 19">
              <a:extLst>
                <a:ext uri="{FF2B5EF4-FFF2-40B4-BE49-F238E27FC236}">
                  <a16:creationId xmlns:a16="http://schemas.microsoft.com/office/drawing/2014/main" id="{0E10D25B-D2A5-488B-AF08-DA74FB79D80B}"/>
                </a:ext>
              </a:extLst>
            </p:cNvPr>
            <p:cNvSpPr/>
            <p:nvPr/>
          </p:nvSpPr>
          <p:spPr>
            <a:xfrm>
              <a:off x="4101886" y="4742478"/>
              <a:ext cx="309966" cy="449451"/>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1</a:t>
              </a:r>
            </a:p>
          </p:txBody>
        </p:sp>
        <p:sp>
          <p:nvSpPr>
            <p:cNvPr id="21" name="Rectangle 20">
              <a:extLst>
                <a:ext uri="{FF2B5EF4-FFF2-40B4-BE49-F238E27FC236}">
                  <a16:creationId xmlns:a16="http://schemas.microsoft.com/office/drawing/2014/main" id="{1D35FDA9-250F-4C7E-A82B-4AB665CCABDA}"/>
                </a:ext>
              </a:extLst>
            </p:cNvPr>
            <p:cNvSpPr/>
            <p:nvPr/>
          </p:nvSpPr>
          <p:spPr>
            <a:xfrm>
              <a:off x="4411852" y="4742478"/>
              <a:ext cx="309966" cy="449451"/>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1</a:t>
              </a:r>
            </a:p>
          </p:txBody>
        </p:sp>
        <p:sp>
          <p:nvSpPr>
            <p:cNvPr id="22" name="Rectangle 21">
              <a:extLst>
                <a:ext uri="{FF2B5EF4-FFF2-40B4-BE49-F238E27FC236}">
                  <a16:creationId xmlns:a16="http://schemas.microsoft.com/office/drawing/2014/main" id="{F229A555-140F-4435-A4F2-F8BD700C8BAA}"/>
                </a:ext>
              </a:extLst>
            </p:cNvPr>
            <p:cNvSpPr/>
            <p:nvPr/>
          </p:nvSpPr>
          <p:spPr>
            <a:xfrm>
              <a:off x="4719236" y="4742477"/>
              <a:ext cx="309966" cy="449451"/>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0</a:t>
              </a:r>
            </a:p>
          </p:txBody>
        </p:sp>
        <p:sp>
          <p:nvSpPr>
            <p:cNvPr id="23" name="Rectangle 22">
              <a:extLst>
                <a:ext uri="{FF2B5EF4-FFF2-40B4-BE49-F238E27FC236}">
                  <a16:creationId xmlns:a16="http://schemas.microsoft.com/office/drawing/2014/main" id="{3CD7935F-5F16-4C6E-8045-7552E124A26F}"/>
                </a:ext>
              </a:extLst>
            </p:cNvPr>
            <p:cNvSpPr/>
            <p:nvPr/>
          </p:nvSpPr>
          <p:spPr>
            <a:xfrm>
              <a:off x="5191936" y="4742481"/>
              <a:ext cx="309966" cy="449451"/>
            </a:xfrm>
            <a:prstGeom prst="rect">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1</a:t>
              </a:r>
            </a:p>
          </p:txBody>
        </p:sp>
        <p:sp>
          <p:nvSpPr>
            <p:cNvPr id="24" name="Rectangle 23">
              <a:extLst>
                <a:ext uri="{FF2B5EF4-FFF2-40B4-BE49-F238E27FC236}">
                  <a16:creationId xmlns:a16="http://schemas.microsoft.com/office/drawing/2014/main" id="{4E60D459-739D-4B22-AD78-98F2C3532DE5}"/>
                </a:ext>
              </a:extLst>
            </p:cNvPr>
            <p:cNvSpPr/>
            <p:nvPr/>
          </p:nvSpPr>
          <p:spPr>
            <a:xfrm>
              <a:off x="5499320" y="4742480"/>
              <a:ext cx="309966" cy="449451"/>
            </a:xfrm>
            <a:prstGeom prst="rect">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1</a:t>
              </a:r>
            </a:p>
          </p:txBody>
        </p:sp>
        <p:sp>
          <p:nvSpPr>
            <p:cNvPr id="25" name="Rectangle 24">
              <a:extLst>
                <a:ext uri="{FF2B5EF4-FFF2-40B4-BE49-F238E27FC236}">
                  <a16:creationId xmlns:a16="http://schemas.microsoft.com/office/drawing/2014/main" id="{F59769F9-DA53-4F2E-B7B5-52B52E3D05D3}"/>
                </a:ext>
              </a:extLst>
            </p:cNvPr>
            <p:cNvSpPr/>
            <p:nvPr/>
          </p:nvSpPr>
          <p:spPr>
            <a:xfrm>
              <a:off x="5809286" y="4742480"/>
              <a:ext cx="309966" cy="449451"/>
            </a:xfrm>
            <a:prstGeom prst="rect">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1</a:t>
              </a:r>
            </a:p>
          </p:txBody>
        </p:sp>
        <p:sp>
          <p:nvSpPr>
            <p:cNvPr id="26" name="Rectangle 25">
              <a:extLst>
                <a:ext uri="{FF2B5EF4-FFF2-40B4-BE49-F238E27FC236}">
                  <a16:creationId xmlns:a16="http://schemas.microsoft.com/office/drawing/2014/main" id="{B757AC50-2235-4D95-83E8-B3A5019E2F57}"/>
                </a:ext>
              </a:extLst>
            </p:cNvPr>
            <p:cNvSpPr/>
            <p:nvPr/>
          </p:nvSpPr>
          <p:spPr>
            <a:xfrm>
              <a:off x="6116670" y="4742479"/>
              <a:ext cx="309966" cy="449451"/>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0</a:t>
              </a:r>
            </a:p>
          </p:txBody>
        </p:sp>
        <p:sp>
          <p:nvSpPr>
            <p:cNvPr id="27" name="Rectangle 26">
              <a:extLst>
                <a:ext uri="{FF2B5EF4-FFF2-40B4-BE49-F238E27FC236}">
                  <a16:creationId xmlns:a16="http://schemas.microsoft.com/office/drawing/2014/main" id="{E6D3742C-0AB8-4E6E-AB80-0CAEACCF6E03}"/>
                </a:ext>
              </a:extLst>
            </p:cNvPr>
            <p:cNvSpPr/>
            <p:nvPr/>
          </p:nvSpPr>
          <p:spPr>
            <a:xfrm>
              <a:off x="6599699" y="4742479"/>
              <a:ext cx="309966" cy="449451"/>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1</a:t>
              </a:r>
            </a:p>
          </p:txBody>
        </p:sp>
        <p:sp>
          <p:nvSpPr>
            <p:cNvPr id="28" name="Rectangle 27">
              <a:extLst>
                <a:ext uri="{FF2B5EF4-FFF2-40B4-BE49-F238E27FC236}">
                  <a16:creationId xmlns:a16="http://schemas.microsoft.com/office/drawing/2014/main" id="{B0BC589A-D658-479E-8A46-2F63A63D091E}"/>
                </a:ext>
              </a:extLst>
            </p:cNvPr>
            <p:cNvSpPr/>
            <p:nvPr/>
          </p:nvSpPr>
          <p:spPr>
            <a:xfrm>
              <a:off x="6907083" y="4742478"/>
              <a:ext cx="309966" cy="449451"/>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0</a:t>
              </a:r>
            </a:p>
          </p:txBody>
        </p:sp>
        <p:sp>
          <p:nvSpPr>
            <p:cNvPr id="29" name="Rectangle 28">
              <a:extLst>
                <a:ext uri="{FF2B5EF4-FFF2-40B4-BE49-F238E27FC236}">
                  <a16:creationId xmlns:a16="http://schemas.microsoft.com/office/drawing/2014/main" id="{38EF7393-6DE1-4419-8F37-618C5BD79510}"/>
                </a:ext>
              </a:extLst>
            </p:cNvPr>
            <p:cNvSpPr/>
            <p:nvPr/>
          </p:nvSpPr>
          <p:spPr>
            <a:xfrm>
              <a:off x="7217049" y="4742478"/>
              <a:ext cx="309966" cy="449451"/>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0</a:t>
              </a:r>
            </a:p>
          </p:txBody>
        </p:sp>
        <p:sp>
          <p:nvSpPr>
            <p:cNvPr id="30" name="Rectangle 29">
              <a:extLst>
                <a:ext uri="{FF2B5EF4-FFF2-40B4-BE49-F238E27FC236}">
                  <a16:creationId xmlns:a16="http://schemas.microsoft.com/office/drawing/2014/main" id="{49EB4B75-AB5A-4662-BFC6-0DC19C93946E}"/>
                </a:ext>
              </a:extLst>
            </p:cNvPr>
            <p:cNvSpPr/>
            <p:nvPr/>
          </p:nvSpPr>
          <p:spPr>
            <a:xfrm>
              <a:off x="7524433" y="4742477"/>
              <a:ext cx="309966" cy="449451"/>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1</a:t>
              </a:r>
            </a:p>
          </p:txBody>
        </p:sp>
        <p:sp>
          <p:nvSpPr>
            <p:cNvPr id="31" name="TextBox 30">
              <a:extLst>
                <a:ext uri="{FF2B5EF4-FFF2-40B4-BE49-F238E27FC236}">
                  <a16:creationId xmlns:a16="http://schemas.microsoft.com/office/drawing/2014/main" id="{C4CCED7C-6AB5-4E3E-AAD5-EADF6003C699}"/>
                </a:ext>
              </a:extLst>
            </p:cNvPr>
            <p:cNvSpPr txBox="1"/>
            <p:nvPr/>
          </p:nvSpPr>
          <p:spPr>
            <a:xfrm>
              <a:off x="4697374" y="4511986"/>
              <a:ext cx="389850" cy="246221"/>
            </a:xfrm>
            <a:prstGeom prst="rect">
              <a:avLst/>
            </a:prstGeom>
            <a:noFill/>
          </p:spPr>
          <p:txBody>
            <a:bodyPr wrap="none" rtlCol="0">
              <a:spAutoFit/>
            </a:bodyPr>
            <a:lstStyle/>
            <a:p>
              <a:r>
                <a:rPr lang="en-US" sz="1000"/>
                <a:t>bit1</a:t>
              </a:r>
            </a:p>
          </p:txBody>
        </p:sp>
        <p:sp>
          <p:nvSpPr>
            <p:cNvPr id="32" name="TextBox 31">
              <a:extLst>
                <a:ext uri="{FF2B5EF4-FFF2-40B4-BE49-F238E27FC236}">
                  <a16:creationId xmlns:a16="http://schemas.microsoft.com/office/drawing/2014/main" id="{27DEE20C-BE97-4E06-93BF-ACB24EAD054D}"/>
                </a:ext>
              </a:extLst>
            </p:cNvPr>
            <p:cNvSpPr txBox="1"/>
            <p:nvPr/>
          </p:nvSpPr>
          <p:spPr>
            <a:xfrm>
              <a:off x="4379661" y="4514672"/>
              <a:ext cx="389850" cy="246221"/>
            </a:xfrm>
            <a:prstGeom prst="rect">
              <a:avLst/>
            </a:prstGeom>
            <a:noFill/>
          </p:spPr>
          <p:txBody>
            <a:bodyPr wrap="none" rtlCol="0">
              <a:spAutoFit/>
            </a:bodyPr>
            <a:lstStyle/>
            <a:p>
              <a:r>
                <a:rPr lang="en-US" sz="1000"/>
                <a:t>bit2</a:t>
              </a:r>
            </a:p>
          </p:txBody>
        </p:sp>
        <p:sp>
          <p:nvSpPr>
            <p:cNvPr id="33" name="TextBox 32">
              <a:extLst>
                <a:ext uri="{FF2B5EF4-FFF2-40B4-BE49-F238E27FC236}">
                  <a16:creationId xmlns:a16="http://schemas.microsoft.com/office/drawing/2014/main" id="{E98CC851-8201-4D25-B48D-4B5FC6AC69B7}"/>
                </a:ext>
              </a:extLst>
            </p:cNvPr>
            <p:cNvSpPr txBox="1"/>
            <p:nvPr/>
          </p:nvSpPr>
          <p:spPr>
            <a:xfrm>
              <a:off x="4061944" y="4511986"/>
              <a:ext cx="389850" cy="246221"/>
            </a:xfrm>
            <a:prstGeom prst="rect">
              <a:avLst/>
            </a:prstGeom>
            <a:noFill/>
          </p:spPr>
          <p:txBody>
            <a:bodyPr wrap="none" rtlCol="0">
              <a:spAutoFit/>
            </a:bodyPr>
            <a:lstStyle/>
            <a:p>
              <a:r>
                <a:rPr lang="en-US" sz="1000"/>
                <a:t>bit3</a:t>
              </a:r>
            </a:p>
          </p:txBody>
        </p:sp>
        <p:sp>
          <p:nvSpPr>
            <p:cNvPr id="34" name="TextBox 33">
              <a:extLst>
                <a:ext uri="{FF2B5EF4-FFF2-40B4-BE49-F238E27FC236}">
                  <a16:creationId xmlns:a16="http://schemas.microsoft.com/office/drawing/2014/main" id="{6BFD3676-E5EA-4851-A908-C8CBEA390B8E}"/>
                </a:ext>
              </a:extLst>
            </p:cNvPr>
            <p:cNvSpPr txBox="1"/>
            <p:nvPr/>
          </p:nvSpPr>
          <p:spPr>
            <a:xfrm>
              <a:off x="3754560" y="4507639"/>
              <a:ext cx="389850" cy="246221"/>
            </a:xfrm>
            <a:prstGeom prst="rect">
              <a:avLst/>
            </a:prstGeom>
            <a:noFill/>
          </p:spPr>
          <p:txBody>
            <a:bodyPr wrap="none" rtlCol="0">
              <a:spAutoFit/>
            </a:bodyPr>
            <a:lstStyle/>
            <a:p>
              <a:r>
                <a:rPr lang="en-US" sz="1000"/>
                <a:t>bit4</a:t>
              </a:r>
            </a:p>
          </p:txBody>
        </p:sp>
        <p:sp>
          <p:nvSpPr>
            <p:cNvPr id="35" name="TextBox 34">
              <a:extLst>
                <a:ext uri="{FF2B5EF4-FFF2-40B4-BE49-F238E27FC236}">
                  <a16:creationId xmlns:a16="http://schemas.microsoft.com/office/drawing/2014/main" id="{A7F500A0-EE2C-45E8-828C-EAF0DE962B85}"/>
                </a:ext>
              </a:extLst>
            </p:cNvPr>
            <p:cNvSpPr txBox="1"/>
            <p:nvPr/>
          </p:nvSpPr>
          <p:spPr>
            <a:xfrm>
              <a:off x="3295488" y="4514672"/>
              <a:ext cx="389850" cy="246221"/>
            </a:xfrm>
            <a:prstGeom prst="rect">
              <a:avLst/>
            </a:prstGeom>
            <a:noFill/>
          </p:spPr>
          <p:txBody>
            <a:bodyPr wrap="none" rtlCol="0">
              <a:spAutoFit/>
            </a:bodyPr>
            <a:lstStyle/>
            <a:p>
              <a:r>
                <a:rPr lang="en-US" sz="1000"/>
                <a:t>bit5</a:t>
              </a:r>
            </a:p>
          </p:txBody>
        </p:sp>
        <p:sp>
          <p:nvSpPr>
            <p:cNvPr id="36" name="TextBox 35">
              <a:extLst>
                <a:ext uri="{FF2B5EF4-FFF2-40B4-BE49-F238E27FC236}">
                  <a16:creationId xmlns:a16="http://schemas.microsoft.com/office/drawing/2014/main" id="{CF6EC448-336D-4F3D-8B1B-9115EA7D2E4E}"/>
                </a:ext>
              </a:extLst>
            </p:cNvPr>
            <p:cNvSpPr txBox="1"/>
            <p:nvPr/>
          </p:nvSpPr>
          <p:spPr>
            <a:xfrm>
              <a:off x="2977775" y="4517358"/>
              <a:ext cx="389850" cy="246221"/>
            </a:xfrm>
            <a:prstGeom prst="rect">
              <a:avLst/>
            </a:prstGeom>
            <a:noFill/>
          </p:spPr>
          <p:txBody>
            <a:bodyPr wrap="none" rtlCol="0">
              <a:spAutoFit/>
            </a:bodyPr>
            <a:lstStyle/>
            <a:p>
              <a:r>
                <a:rPr lang="en-US" sz="1000"/>
                <a:t>bit6</a:t>
              </a:r>
            </a:p>
          </p:txBody>
        </p:sp>
        <p:sp>
          <p:nvSpPr>
            <p:cNvPr id="37" name="TextBox 36">
              <a:extLst>
                <a:ext uri="{FF2B5EF4-FFF2-40B4-BE49-F238E27FC236}">
                  <a16:creationId xmlns:a16="http://schemas.microsoft.com/office/drawing/2014/main" id="{665AEF35-B6C6-4D78-95EA-D12E0D005540}"/>
                </a:ext>
              </a:extLst>
            </p:cNvPr>
            <p:cNvSpPr txBox="1"/>
            <p:nvPr/>
          </p:nvSpPr>
          <p:spPr>
            <a:xfrm>
              <a:off x="2660058" y="4514672"/>
              <a:ext cx="389850" cy="246221"/>
            </a:xfrm>
            <a:prstGeom prst="rect">
              <a:avLst/>
            </a:prstGeom>
            <a:noFill/>
          </p:spPr>
          <p:txBody>
            <a:bodyPr wrap="none" rtlCol="0">
              <a:spAutoFit/>
            </a:bodyPr>
            <a:lstStyle/>
            <a:p>
              <a:r>
                <a:rPr lang="en-US" sz="1000"/>
                <a:t>bit7</a:t>
              </a:r>
            </a:p>
          </p:txBody>
        </p:sp>
        <p:sp>
          <p:nvSpPr>
            <p:cNvPr id="38" name="TextBox 37">
              <a:extLst>
                <a:ext uri="{FF2B5EF4-FFF2-40B4-BE49-F238E27FC236}">
                  <a16:creationId xmlns:a16="http://schemas.microsoft.com/office/drawing/2014/main" id="{92D863A6-9F0A-4DEC-96E4-6D41810628CC}"/>
                </a:ext>
              </a:extLst>
            </p:cNvPr>
            <p:cNvSpPr txBox="1"/>
            <p:nvPr/>
          </p:nvSpPr>
          <p:spPr>
            <a:xfrm>
              <a:off x="2352674" y="4510325"/>
              <a:ext cx="389850" cy="246221"/>
            </a:xfrm>
            <a:prstGeom prst="rect">
              <a:avLst/>
            </a:prstGeom>
            <a:noFill/>
          </p:spPr>
          <p:txBody>
            <a:bodyPr wrap="none" rtlCol="0">
              <a:spAutoFit/>
            </a:bodyPr>
            <a:lstStyle/>
            <a:p>
              <a:r>
                <a:rPr lang="en-US" sz="1000"/>
                <a:t>bit8</a:t>
              </a:r>
            </a:p>
          </p:txBody>
        </p:sp>
        <p:sp>
          <p:nvSpPr>
            <p:cNvPr id="39" name="TextBox 38">
              <a:extLst>
                <a:ext uri="{FF2B5EF4-FFF2-40B4-BE49-F238E27FC236}">
                  <a16:creationId xmlns:a16="http://schemas.microsoft.com/office/drawing/2014/main" id="{8135D25F-8706-4624-A09D-7971FDB3EA58}"/>
                </a:ext>
              </a:extLst>
            </p:cNvPr>
            <p:cNvSpPr txBox="1"/>
            <p:nvPr/>
          </p:nvSpPr>
          <p:spPr>
            <a:xfrm>
              <a:off x="7496073" y="4514673"/>
              <a:ext cx="389850" cy="246221"/>
            </a:xfrm>
            <a:prstGeom prst="rect">
              <a:avLst/>
            </a:prstGeom>
            <a:noFill/>
          </p:spPr>
          <p:txBody>
            <a:bodyPr wrap="none" rtlCol="0">
              <a:spAutoFit/>
            </a:bodyPr>
            <a:lstStyle/>
            <a:p>
              <a:r>
                <a:rPr lang="en-US" sz="1000"/>
                <a:t>bit1</a:t>
              </a:r>
            </a:p>
          </p:txBody>
        </p:sp>
        <p:sp>
          <p:nvSpPr>
            <p:cNvPr id="40" name="TextBox 39">
              <a:extLst>
                <a:ext uri="{FF2B5EF4-FFF2-40B4-BE49-F238E27FC236}">
                  <a16:creationId xmlns:a16="http://schemas.microsoft.com/office/drawing/2014/main" id="{2C6E8DA8-C305-4DFC-93B0-6D0403CFFD3F}"/>
                </a:ext>
              </a:extLst>
            </p:cNvPr>
            <p:cNvSpPr txBox="1"/>
            <p:nvPr/>
          </p:nvSpPr>
          <p:spPr>
            <a:xfrm>
              <a:off x="7178360" y="4517359"/>
              <a:ext cx="389850" cy="246221"/>
            </a:xfrm>
            <a:prstGeom prst="rect">
              <a:avLst/>
            </a:prstGeom>
            <a:noFill/>
          </p:spPr>
          <p:txBody>
            <a:bodyPr wrap="none" rtlCol="0">
              <a:spAutoFit/>
            </a:bodyPr>
            <a:lstStyle/>
            <a:p>
              <a:r>
                <a:rPr lang="en-US" sz="1000"/>
                <a:t>bit2</a:t>
              </a:r>
            </a:p>
          </p:txBody>
        </p:sp>
        <p:sp>
          <p:nvSpPr>
            <p:cNvPr id="41" name="TextBox 40">
              <a:extLst>
                <a:ext uri="{FF2B5EF4-FFF2-40B4-BE49-F238E27FC236}">
                  <a16:creationId xmlns:a16="http://schemas.microsoft.com/office/drawing/2014/main" id="{8051D690-B4C7-46C7-9908-3D78195512EE}"/>
                </a:ext>
              </a:extLst>
            </p:cNvPr>
            <p:cNvSpPr txBox="1"/>
            <p:nvPr/>
          </p:nvSpPr>
          <p:spPr>
            <a:xfrm>
              <a:off x="6860643" y="4514673"/>
              <a:ext cx="389850" cy="246221"/>
            </a:xfrm>
            <a:prstGeom prst="rect">
              <a:avLst/>
            </a:prstGeom>
            <a:noFill/>
          </p:spPr>
          <p:txBody>
            <a:bodyPr wrap="none" rtlCol="0">
              <a:spAutoFit/>
            </a:bodyPr>
            <a:lstStyle/>
            <a:p>
              <a:r>
                <a:rPr lang="en-US" sz="1000"/>
                <a:t>bit3</a:t>
              </a:r>
            </a:p>
          </p:txBody>
        </p:sp>
        <p:sp>
          <p:nvSpPr>
            <p:cNvPr id="42" name="TextBox 41">
              <a:extLst>
                <a:ext uri="{FF2B5EF4-FFF2-40B4-BE49-F238E27FC236}">
                  <a16:creationId xmlns:a16="http://schemas.microsoft.com/office/drawing/2014/main" id="{5B6266C3-2EE9-49CC-8FD0-D7CF5235C7A8}"/>
                </a:ext>
              </a:extLst>
            </p:cNvPr>
            <p:cNvSpPr txBox="1"/>
            <p:nvPr/>
          </p:nvSpPr>
          <p:spPr>
            <a:xfrm>
              <a:off x="6553259" y="4510326"/>
              <a:ext cx="389850" cy="246221"/>
            </a:xfrm>
            <a:prstGeom prst="rect">
              <a:avLst/>
            </a:prstGeom>
            <a:noFill/>
          </p:spPr>
          <p:txBody>
            <a:bodyPr wrap="none" rtlCol="0">
              <a:spAutoFit/>
            </a:bodyPr>
            <a:lstStyle/>
            <a:p>
              <a:r>
                <a:rPr lang="en-US" sz="1000"/>
                <a:t>bit4</a:t>
              </a:r>
            </a:p>
          </p:txBody>
        </p:sp>
        <p:sp>
          <p:nvSpPr>
            <p:cNvPr id="43" name="TextBox 42">
              <a:extLst>
                <a:ext uri="{FF2B5EF4-FFF2-40B4-BE49-F238E27FC236}">
                  <a16:creationId xmlns:a16="http://schemas.microsoft.com/office/drawing/2014/main" id="{B38EC8C9-DE21-41D5-A67A-A1C5AAC9AD09}"/>
                </a:ext>
              </a:extLst>
            </p:cNvPr>
            <p:cNvSpPr txBox="1"/>
            <p:nvPr/>
          </p:nvSpPr>
          <p:spPr>
            <a:xfrm>
              <a:off x="6094187" y="4517359"/>
              <a:ext cx="389850" cy="246221"/>
            </a:xfrm>
            <a:prstGeom prst="rect">
              <a:avLst/>
            </a:prstGeom>
            <a:noFill/>
          </p:spPr>
          <p:txBody>
            <a:bodyPr wrap="none" rtlCol="0">
              <a:spAutoFit/>
            </a:bodyPr>
            <a:lstStyle/>
            <a:p>
              <a:r>
                <a:rPr lang="en-US" sz="1000"/>
                <a:t>bit5</a:t>
              </a:r>
            </a:p>
          </p:txBody>
        </p:sp>
        <p:sp>
          <p:nvSpPr>
            <p:cNvPr id="44" name="TextBox 43">
              <a:extLst>
                <a:ext uri="{FF2B5EF4-FFF2-40B4-BE49-F238E27FC236}">
                  <a16:creationId xmlns:a16="http://schemas.microsoft.com/office/drawing/2014/main" id="{CCF6B85F-7DF3-44EA-B229-75A9C1DB92C2}"/>
                </a:ext>
              </a:extLst>
            </p:cNvPr>
            <p:cNvSpPr txBox="1"/>
            <p:nvPr/>
          </p:nvSpPr>
          <p:spPr>
            <a:xfrm>
              <a:off x="5776474" y="4520045"/>
              <a:ext cx="389850" cy="246221"/>
            </a:xfrm>
            <a:prstGeom prst="rect">
              <a:avLst/>
            </a:prstGeom>
            <a:noFill/>
          </p:spPr>
          <p:txBody>
            <a:bodyPr wrap="none" rtlCol="0">
              <a:spAutoFit/>
            </a:bodyPr>
            <a:lstStyle/>
            <a:p>
              <a:r>
                <a:rPr lang="en-US" sz="1000"/>
                <a:t>bit6</a:t>
              </a:r>
            </a:p>
          </p:txBody>
        </p:sp>
        <p:sp>
          <p:nvSpPr>
            <p:cNvPr id="45" name="TextBox 44">
              <a:extLst>
                <a:ext uri="{FF2B5EF4-FFF2-40B4-BE49-F238E27FC236}">
                  <a16:creationId xmlns:a16="http://schemas.microsoft.com/office/drawing/2014/main" id="{3AB6D720-51A0-4303-BDBD-A7BBA79FDD71}"/>
                </a:ext>
              </a:extLst>
            </p:cNvPr>
            <p:cNvSpPr txBox="1"/>
            <p:nvPr/>
          </p:nvSpPr>
          <p:spPr>
            <a:xfrm>
              <a:off x="5458757" y="4517359"/>
              <a:ext cx="389850" cy="246221"/>
            </a:xfrm>
            <a:prstGeom prst="rect">
              <a:avLst/>
            </a:prstGeom>
            <a:noFill/>
          </p:spPr>
          <p:txBody>
            <a:bodyPr wrap="none" rtlCol="0">
              <a:spAutoFit/>
            </a:bodyPr>
            <a:lstStyle/>
            <a:p>
              <a:r>
                <a:rPr lang="en-US" sz="1000"/>
                <a:t>bit7</a:t>
              </a:r>
            </a:p>
          </p:txBody>
        </p:sp>
        <p:sp>
          <p:nvSpPr>
            <p:cNvPr id="46" name="TextBox 45">
              <a:extLst>
                <a:ext uri="{FF2B5EF4-FFF2-40B4-BE49-F238E27FC236}">
                  <a16:creationId xmlns:a16="http://schemas.microsoft.com/office/drawing/2014/main" id="{98D5C186-1A33-4B8C-8582-7DCE82EBBF61}"/>
                </a:ext>
              </a:extLst>
            </p:cNvPr>
            <p:cNvSpPr txBox="1"/>
            <p:nvPr/>
          </p:nvSpPr>
          <p:spPr>
            <a:xfrm>
              <a:off x="5151373" y="4513012"/>
              <a:ext cx="389850" cy="246221"/>
            </a:xfrm>
            <a:prstGeom prst="rect">
              <a:avLst/>
            </a:prstGeom>
            <a:noFill/>
          </p:spPr>
          <p:txBody>
            <a:bodyPr wrap="none" rtlCol="0">
              <a:spAutoFit/>
            </a:bodyPr>
            <a:lstStyle/>
            <a:p>
              <a:r>
                <a:rPr lang="en-US" sz="1000"/>
                <a:t>bit8</a:t>
              </a:r>
            </a:p>
          </p:txBody>
        </p:sp>
        <p:sp>
          <p:nvSpPr>
            <p:cNvPr id="47" name="TextBox 46">
              <a:extLst>
                <a:ext uri="{FF2B5EF4-FFF2-40B4-BE49-F238E27FC236}">
                  <a16:creationId xmlns:a16="http://schemas.microsoft.com/office/drawing/2014/main" id="{57861CB7-BFB0-4401-8443-1E3217FDA5F6}"/>
                </a:ext>
              </a:extLst>
            </p:cNvPr>
            <p:cNvSpPr txBox="1"/>
            <p:nvPr/>
          </p:nvSpPr>
          <p:spPr>
            <a:xfrm>
              <a:off x="3133525" y="4071060"/>
              <a:ext cx="1223027" cy="369332"/>
            </a:xfrm>
            <a:prstGeom prst="rect">
              <a:avLst/>
            </a:prstGeom>
            <a:noFill/>
          </p:spPr>
          <p:txBody>
            <a:bodyPr wrap="none" rtlCol="0">
              <a:spAutoFit/>
            </a:bodyPr>
            <a:lstStyle/>
            <a:p>
              <a:r>
                <a:rPr lang="en-US"/>
                <a:t>Byte 1 = 0E</a:t>
              </a:r>
            </a:p>
          </p:txBody>
        </p:sp>
        <p:sp>
          <p:nvSpPr>
            <p:cNvPr id="48" name="TextBox 47">
              <a:extLst>
                <a:ext uri="{FF2B5EF4-FFF2-40B4-BE49-F238E27FC236}">
                  <a16:creationId xmlns:a16="http://schemas.microsoft.com/office/drawing/2014/main" id="{0055D622-9101-4D19-9581-86FF31BA19D5}"/>
                </a:ext>
              </a:extLst>
            </p:cNvPr>
            <p:cNvSpPr txBox="1"/>
            <p:nvPr/>
          </p:nvSpPr>
          <p:spPr>
            <a:xfrm>
              <a:off x="5939207" y="4075110"/>
              <a:ext cx="1227837" cy="369332"/>
            </a:xfrm>
            <a:prstGeom prst="rect">
              <a:avLst/>
            </a:prstGeom>
            <a:noFill/>
          </p:spPr>
          <p:txBody>
            <a:bodyPr wrap="none" rtlCol="0">
              <a:spAutoFit/>
            </a:bodyPr>
            <a:lstStyle/>
            <a:p>
              <a:r>
                <a:rPr lang="en-US"/>
                <a:t>Byte 2 = E9</a:t>
              </a:r>
            </a:p>
          </p:txBody>
        </p:sp>
        <p:sp>
          <p:nvSpPr>
            <p:cNvPr id="49" name="Left Brace 48">
              <a:extLst>
                <a:ext uri="{FF2B5EF4-FFF2-40B4-BE49-F238E27FC236}">
                  <a16:creationId xmlns:a16="http://schemas.microsoft.com/office/drawing/2014/main" id="{ED7F226D-55A0-4D9A-A735-7055A55CB28A}"/>
                </a:ext>
              </a:extLst>
            </p:cNvPr>
            <p:cNvSpPr/>
            <p:nvPr/>
          </p:nvSpPr>
          <p:spPr>
            <a:xfrm rot="16200000">
              <a:off x="4570132" y="5119521"/>
              <a:ext cx="317717" cy="600422"/>
            </a:xfrm>
            <a:prstGeom prst="leftBrace">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TextBox 49">
              <a:extLst>
                <a:ext uri="{FF2B5EF4-FFF2-40B4-BE49-F238E27FC236}">
                  <a16:creationId xmlns:a16="http://schemas.microsoft.com/office/drawing/2014/main" id="{0EB1AA39-AD09-45F2-A433-DF70658F76F8}"/>
                </a:ext>
              </a:extLst>
            </p:cNvPr>
            <p:cNvSpPr txBox="1"/>
            <p:nvPr/>
          </p:nvSpPr>
          <p:spPr>
            <a:xfrm>
              <a:off x="4489982" y="5578627"/>
              <a:ext cx="478016" cy="246221"/>
            </a:xfrm>
            <a:prstGeom prst="rect">
              <a:avLst/>
            </a:prstGeom>
            <a:noFill/>
          </p:spPr>
          <p:txBody>
            <a:bodyPr wrap="none" rtlCol="0">
              <a:spAutoFit/>
            </a:bodyPr>
            <a:lstStyle/>
            <a:p>
              <a:r>
                <a:rPr lang="en-US" sz="1000"/>
                <a:t>2-bits</a:t>
              </a:r>
            </a:p>
          </p:txBody>
        </p:sp>
        <p:sp>
          <p:nvSpPr>
            <p:cNvPr id="51" name="Left Brace 50">
              <a:extLst>
                <a:ext uri="{FF2B5EF4-FFF2-40B4-BE49-F238E27FC236}">
                  <a16:creationId xmlns:a16="http://schemas.microsoft.com/office/drawing/2014/main" id="{71773EF8-B6FC-4E5A-B0E0-15AF803C1670}"/>
                </a:ext>
              </a:extLst>
            </p:cNvPr>
            <p:cNvSpPr/>
            <p:nvPr/>
          </p:nvSpPr>
          <p:spPr>
            <a:xfrm rot="16200000">
              <a:off x="3693006" y="4879342"/>
              <a:ext cx="317717" cy="1080779"/>
            </a:xfrm>
            <a:prstGeom prst="leftBrace">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TextBox 51">
              <a:extLst>
                <a:ext uri="{FF2B5EF4-FFF2-40B4-BE49-F238E27FC236}">
                  <a16:creationId xmlns:a16="http://schemas.microsoft.com/office/drawing/2014/main" id="{AD326A2B-CFB9-4189-8A1E-3EF954A4E073}"/>
                </a:ext>
              </a:extLst>
            </p:cNvPr>
            <p:cNvSpPr txBox="1"/>
            <p:nvPr/>
          </p:nvSpPr>
          <p:spPr>
            <a:xfrm>
              <a:off x="3611766" y="5574340"/>
              <a:ext cx="478016" cy="246221"/>
            </a:xfrm>
            <a:prstGeom prst="rect">
              <a:avLst/>
            </a:prstGeom>
            <a:noFill/>
          </p:spPr>
          <p:txBody>
            <a:bodyPr wrap="none" rtlCol="0">
              <a:spAutoFit/>
            </a:bodyPr>
            <a:lstStyle/>
            <a:p>
              <a:r>
                <a:rPr lang="en-US" sz="1000"/>
                <a:t>3-bits</a:t>
              </a:r>
            </a:p>
          </p:txBody>
        </p:sp>
        <p:sp>
          <p:nvSpPr>
            <p:cNvPr id="53" name="Left Brace 52">
              <a:extLst>
                <a:ext uri="{FF2B5EF4-FFF2-40B4-BE49-F238E27FC236}">
                  <a16:creationId xmlns:a16="http://schemas.microsoft.com/office/drawing/2014/main" id="{BE08637A-85F0-41A2-BEBD-B5C66D4D08BD}"/>
                </a:ext>
              </a:extLst>
            </p:cNvPr>
            <p:cNvSpPr/>
            <p:nvPr/>
          </p:nvSpPr>
          <p:spPr>
            <a:xfrm rot="16200000">
              <a:off x="2680434" y="4981245"/>
              <a:ext cx="317717" cy="876967"/>
            </a:xfrm>
            <a:prstGeom prst="leftBrace">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4" name="TextBox 53">
              <a:extLst>
                <a:ext uri="{FF2B5EF4-FFF2-40B4-BE49-F238E27FC236}">
                  <a16:creationId xmlns:a16="http://schemas.microsoft.com/office/drawing/2014/main" id="{473933B2-825C-4469-8AE8-3F33FD5AADAE}"/>
                </a:ext>
              </a:extLst>
            </p:cNvPr>
            <p:cNvSpPr txBox="1"/>
            <p:nvPr/>
          </p:nvSpPr>
          <p:spPr>
            <a:xfrm>
              <a:off x="2542102" y="5563843"/>
              <a:ext cx="604653" cy="246221"/>
            </a:xfrm>
            <a:prstGeom prst="rect">
              <a:avLst/>
            </a:prstGeom>
            <a:noFill/>
          </p:spPr>
          <p:txBody>
            <a:bodyPr wrap="none" rtlCol="0">
              <a:spAutoFit/>
            </a:bodyPr>
            <a:lstStyle/>
            <a:p>
              <a:r>
                <a:rPr lang="en-US" sz="1000"/>
                <a:t>padding</a:t>
              </a:r>
            </a:p>
          </p:txBody>
        </p:sp>
        <p:sp>
          <p:nvSpPr>
            <p:cNvPr id="55" name="Left Brace 54">
              <a:extLst>
                <a:ext uri="{FF2B5EF4-FFF2-40B4-BE49-F238E27FC236}">
                  <a16:creationId xmlns:a16="http://schemas.microsoft.com/office/drawing/2014/main" id="{3211877B-D9F6-4FC7-88E5-99236A10062E}"/>
                </a:ext>
              </a:extLst>
            </p:cNvPr>
            <p:cNvSpPr/>
            <p:nvPr/>
          </p:nvSpPr>
          <p:spPr>
            <a:xfrm rot="16200000">
              <a:off x="7531484" y="5260927"/>
              <a:ext cx="295865" cy="309965"/>
            </a:xfrm>
            <a:prstGeom prst="leftBrace">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6" name="TextBox 55">
              <a:extLst>
                <a:ext uri="{FF2B5EF4-FFF2-40B4-BE49-F238E27FC236}">
                  <a16:creationId xmlns:a16="http://schemas.microsoft.com/office/drawing/2014/main" id="{F55450B3-B78B-4C0F-9195-7738808149C6}"/>
                </a:ext>
              </a:extLst>
            </p:cNvPr>
            <p:cNvSpPr txBox="1"/>
            <p:nvPr/>
          </p:nvSpPr>
          <p:spPr>
            <a:xfrm>
              <a:off x="7485096" y="5585731"/>
              <a:ext cx="428322" cy="246221"/>
            </a:xfrm>
            <a:prstGeom prst="rect">
              <a:avLst/>
            </a:prstGeom>
            <a:noFill/>
          </p:spPr>
          <p:txBody>
            <a:bodyPr wrap="none" rtlCol="0">
              <a:spAutoFit/>
            </a:bodyPr>
            <a:lstStyle/>
            <a:p>
              <a:r>
                <a:rPr lang="en-US" sz="1000"/>
                <a:t>1-bit</a:t>
              </a:r>
            </a:p>
          </p:txBody>
        </p:sp>
        <p:sp>
          <p:nvSpPr>
            <p:cNvPr id="57" name="Left Brace 56">
              <a:extLst>
                <a:ext uri="{FF2B5EF4-FFF2-40B4-BE49-F238E27FC236}">
                  <a16:creationId xmlns:a16="http://schemas.microsoft.com/office/drawing/2014/main" id="{E9490B03-E5C8-4552-BD5D-E04F312C61C4}"/>
                </a:ext>
              </a:extLst>
            </p:cNvPr>
            <p:cNvSpPr/>
            <p:nvPr/>
          </p:nvSpPr>
          <p:spPr>
            <a:xfrm rot="16200000">
              <a:off x="6623563" y="4775772"/>
              <a:ext cx="369331" cy="1353739"/>
            </a:xfrm>
            <a:prstGeom prst="leftBrace">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8" name="TextBox 57">
              <a:extLst>
                <a:ext uri="{FF2B5EF4-FFF2-40B4-BE49-F238E27FC236}">
                  <a16:creationId xmlns:a16="http://schemas.microsoft.com/office/drawing/2014/main" id="{50F661B9-C0E0-4ACE-B9DF-CBA57D9EDEFE}"/>
                </a:ext>
              </a:extLst>
            </p:cNvPr>
            <p:cNvSpPr txBox="1"/>
            <p:nvPr/>
          </p:nvSpPr>
          <p:spPr>
            <a:xfrm>
              <a:off x="6599847" y="5581444"/>
              <a:ext cx="478016" cy="246221"/>
            </a:xfrm>
            <a:prstGeom prst="rect">
              <a:avLst/>
            </a:prstGeom>
            <a:noFill/>
          </p:spPr>
          <p:txBody>
            <a:bodyPr wrap="none" rtlCol="0">
              <a:spAutoFit/>
            </a:bodyPr>
            <a:lstStyle/>
            <a:p>
              <a:r>
                <a:rPr lang="en-US" sz="1000"/>
                <a:t>4-bits</a:t>
              </a:r>
            </a:p>
          </p:txBody>
        </p:sp>
        <p:sp>
          <p:nvSpPr>
            <p:cNvPr id="59" name="Left Brace 58">
              <a:extLst>
                <a:ext uri="{FF2B5EF4-FFF2-40B4-BE49-F238E27FC236}">
                  <a16:creationId xmlns:a16="http://schemas.microsoft.com/office/drawing/2014/main" id="{04C51F54-E715-4A85-9422-7AD207534B2F}"/>
                </a:ext>
              </a:extLst>
            </p:cNvPr>
            <p:cNvSpPr/>
            <p:nvPr/>
          </p:nvSpPr>
          <p:spPr>
            <a:xfrm rot="16200000">
              <a:off x="5487454" y="4972460"/>
              <a:ext cx="317717" cy="908748"/>
            </a:xfrm>
            <a:prstGeom prst="leftBrace">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0" name="TextBox 59">
              <a:extLst>
                <a:ext uri="{FF2B5EF4-FFF2-40B4-BE49-F238E27FC236}">
                  <a16:creationId xmlns:a16="http://schemas.microsoft.com/office/drawing/2014/main" id="{34B504F1-3AC3-49CB-86FA-AB7D928350FE}"/>
                </a:ext>
              </a:extLst>
            </p:cNvPr>
            <p:cNvSpPr txBox="1"/>
            <p:nvPr/>
          </p:nvSpPr>
          <p:spPr>
            <a:xfrm>
              <a:off x="5347300" y="5570947"/>
              <a:ext cx="604653" cy="246221"/>
            </a:xfrm>
            <a:prstGeom prst="rect">
              <a:avLst/>
            </a:prstGeom>
            <a:noFill/>
          </p:spPr>
          <p:txBody>
            <a:bodyPr wrap="none" rtlCol="0">
              <a:spAutoFit/>
            </a:bodyPr>
            <a:lstStyle/>
            <a:p>
              <a:r>
                <a:rPr lang="en-US" sz="1000"/>
                <a:t>padding</a:t>
              </a:r>
            </a:p>
          </p:txBody>
        </p:sp>
      </p:grpSp>
      <p:sp>
        <p:nvSpPr>
          <p:cNvPr id="2" name="TextBox 1">
            <a:extLst>
              <a:ext uri="{FF2B5EF4-FFF2-40B4-BE49-F238E27FC236}">
                <a16:creationId xmlns:a16="http://schemas.microsoft.com/office/drawing/2014/main" id="{0F88B50F-BA1B-4963-A90A-F05417885AF9}"/>
              </a:ext>
            </a:extLst>
          </p:cNvPr>
          <p:cNvSpPr txBox="1"/>
          <p:nvPr/>
        </p:nvSpPr>
        <p:spPr>
          <a:xfrm>
            <a:off x="8094763" y="2438358"/>
            <a:ext cx="3311742" cy="1569660"/>
          </a:xfrm>
          <a:prstGeom prst="rect">
            <a:avLst/>
          </a:prstGeom>
          <a:solidFill>
            <a:srgbClr val="FFFF00"/>
          </a:solidFill>
        </p:spPr>
        <p:txBody>
          <a:bodyPr wrap="square" rtlCol="0">
            <a:spAutoFit/>
          </a:bodyPr>
          <a:lstStyle/>
          <a:p>
            <a:r>
              <a:rPr lang="en-US" sz="2400"/>
              <a:t>The padding isn’t zeroes and yet we get the same XML as when the padding is zeroes. Yikes!</a:t>
            </a:r>
          </a:p>
        </p:txBody>
      </p:sp>
    </p:spTree>
    <p:extLst>
      <p:ext uri="{BB962C8B-B14F-4D97-AF65-F5344CB8AC3E}">
        <p14:creationId xmlns:p14="http://schemas.microsoft.com/office/powerpoint/2010/main" val="3091106291"/>
      </p:ext>
    </p:extLst>
  </p:cSld>
  <p:clrMapOvr>
    <a:masterClrMapping/>
  </p:clrMapOvr>
</p:sld>
</file>

<file path=ppt/slides/slide2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372B7436-2301-4C26-A4BC-C83D929EE6FC}"/>
              </a:ext>
            </a:extLst>
          </p:cNvPr>
          <p:cNvSpPr/>
          <p:nvPr/>
        </p:nvSpPr>
        <p:spPr>
          <a:xfrm>
            <a:off x="2158291" y="2871534"/>
            <a:ext cx="2356839" cy="103838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a:t>Daffodil</a:t>
            </a:r>
          </a:p>
        </p:txBody>
      </p:sp>
      <p:cxnSp>
        <p:nvCxnSpPr>
          <p:cNvPr id="9" name="Straight Arrow Connector 8">
            <a:extLst>
              <a:ext uri="{FF2B5EF4-FFF2-40B4-BE49-F238E27FC236}">
                <a16:creationId xmlns:a16="http://schemas.microsoft.com/office/drawing/2014/main" id="{B9A1D4CE-266A-4C97-96AD-4F5411CEA5E7}"/>
              </a:ext>
            </a:extLst>
          </p:cNvPr>
          <p:cNvCxnSpPr/>
          <p:nvPr/>
        </p:nvCxnSpPr>
        <p:spPr>
          <a:xfrm>
            <a:off x="3166777" y="1988131"/>
            <a:ext cx="0" cy="883403"/>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0" name="Straight Arrow Connector 9">
            <a:extLst>
              <a:ext uri="{FF2B5EF4-FFF2-40B4-BE49-F238E27FC236}">
                <a16:creationId xmlns:a16="http://schemas.microsoft.com/office/drawing/2014/main" id="{6AA761BC-AD72-46F1-A318-E1284C2E6C1E}"/>
              </a:ext>
            </a:extLst>
          </p:cNvPr>
          <p:cNvCxnSpPr/>
          <p:nvPr/>
        </p:nvCxnSpPr>
        <p:spPr>
          <a:xfrm>
            <a:off x="3166777" y="3909920"/>
            <a:ext cx="0" cy="883403"/>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1" name="Rectangle 10">
            <a:extLst>
              <a:ext uri="{FF2B5EF4-FFF2-40B4-BE49-F238E27FC236}">
                <a16:creationId xmlns:a16="http://schemas.microsoft.com/office/drawing/2014/main" id="{98AFB393-2C09-43E9-938E-615E7F22E726}"/>
              </a:ext>
            </a:extLst>
          </p:cNvPr>
          <p:cNvSpPr/>
          <p:nvPr/>
        </p:nvSpPr>
        <p:spPr>
          <a:xfrm>
            <a:off x="1701633" y="4802022"/>
            <a:ext cx="3058328" cy="1754326"/>
          </a:xfrm>
          <a:prstGeom prst="rect">
            <a:avLst/>
          </a:prstGeom>
          <a:ln>
            <a:solidFill>
              <a:schemeClr val="tx1"/>
            </a:solidFill>
          </a:ln>
        </p:spPr>
        <p:txBody>
          <a:bodyPr wrap="square">
            <a:spAutoFit/>
          </a:bodyPr>
          <a:lstStyle/>
          <a:p>
            <a:r>
              <a:rPr lang="en-US">
                <a:solidFill>
                  <a:srgbClr val="000096"/>
                </a:solidFill>
                <a:highlight>
                  <a:srgbClr val="FFFFFF"/>
                </a:highlight>
              </a:rPr>
              <a:t>&lt;input&gt;</a:t>
            </a:r>
            <a:br>
              <a:rPr lang="en-US">
                <a:solidFill>
                  <a:srgbClr val="000000"/>
                </a:solidFill>
                <a:highlight>
                  <a:srgbClr val="FFFFFF"/>
                </a:highlight>
              </a:rPr>
            </a:br>
            <a:r>
              <a:rPr lang="en-US">
                <a:solidFill>
                  <a:srgbClr val="000000"/>
                </a:solidFill>
                <a:highlight>
                  <a:srgbClr val="FFFFFF"/>
                </a:highlight>
              </a:rPr>
              <a:t>  </a:t>
            </a:r>
            <a:r>
              <a:rPr lang="en-US">
                <a:solidFill>
                  <a:srgbClr val="000096"/>
                </a:solidFill>
                <a:highlight>
                  <a:srgbClr val="FFFFFF"/>
                </a:highlight>
              </a:rPr>
              <a:t>&lt;two-bits&gt;</a:t>
            </a:r>
            <a:r>
              <a:rPr lang="en-US">
                <a:solidFill>
                  <a:srgbClr val="000000"/>
                </a:solidFill>
                <a:highlight>
                  <a:srgbClr val="FFFFFF"/>
                </a:highlight>
              </a:rPr>
              <a:t>2</a:t>
            </a:r>
            <a:r>
              <a:rPr lang="en-US">
                <a:solidFill>
                  <a:srgbClr val="000096"/>
                </a:solidFill>
                <a:highlight>
                  <a:srgbClr val="FFFFFF"/>
                </a:highlight>
              </a:rPr>
              <a:t>&lt;/two-bits&gt;</a:t>
            </a:r>
            <a:br>
              <a:rPr lang="en-US">
                <a:solidFill>
                  <a:srgbClr val="000000"/>
                </a:solidFill>
                <a:highlight>
                  <a:srgbClr val="FFFFFF"/>
                </a:highlight>
              </a:rPr>
            </a:br>
            <a:r>
              <a:rPr lang="en-US">
                <a:solidFill>
                  <a:srgbClr val="000000"/>
                </a:solidFill>
                <a:highlight>
                  <a:srgbClr val="FFFFFF"/>
                </a:highlight>
              </a:rPr>
              <a:t>  </a:t>
            </a:r>
            <a:r>
              <a:rPr lang="en-US">
                <a:solidFill>
                  <a:srgbClr val="000096"/>
                </a:solidFill>
                <a:highlight>
                  <a:srgbClr val="FFFFFF"/>
                </a:highlight>
              </a:rPr>
              <a:t>&lt;three-bits&gt;</a:t>
            </a:r>
            <a:r>
              <a:rPr lang="en-US">
                <a:solidFill>
                  <a:srgbClr val="000000"/>
                </a:solidFill>
                <a:highlight>
                  <a:srgbClr val="FFFFFF"/>
                </a:highlight>
              </a:rPr>
              <a:t>3</a:t>
            </a:r>
            <a:r>
              <a:rPr lang="en-US">
                <a:solidFill>
                  <a:srgbClr val="000096"/>
                </a:solidFill>
                <a:highlight>
                  <a:srgbClr val="FFFFFF"/>
                </a:highlight>
              </a:rPr>
              <a:t>&lt;/three-bits&gt;</a:t>
            </a:r>
            <a:br>
              <a:rPr lang="en-US">
                <a:solidFill>
                  <a:srgbClr val="000000"/>
                </a:solidFill>
                <a:highlight>
                  <a:srgbClr val="FFFFFF"/>
                </a:highlight>
              </a:rPr>
            </a:br>
            <a:r>
              <a:rPr lang="en-US">
                <a:solidFill>
                  <a:srgbClr val="000000"/>
                </a:solidFill>
                <a:highlight>
                  <a:srgbClr val="FFFFFF"/>
                </a:highlight>
              </a:rPr>
              <a:t>  </a:t>
            </a:r>
            <a:r>
              <a:rPr lang="en-US">
                <a:solidFill>
                  <a:srgbClr val="000096"/>
                </a:solidFill>
                <a:highlight>
                  <a:srgbClr val="FFFFFF"/>
                </a:highlight>
              </a:rPr>
              <a:t>&lt;one-bit&gt;</a:t>
            </a:r>
            <a:r>
              <a:rPr lang="en-US">
                <a:solidFill>
                  <a:srgbClr val="000000"/>
                </a:solidFill>
                <a:highlight>
                  <a:srgbClr val="FFFFFF"/>
                </a:highlight>
              </a:rPr>
              <a:t>1</a:t>
            </a:r>
            <a:r>
              <a:rPr lang="en-US">
                <a:solidFill>
                  <a:srgbClr val="000096"/>
                </a:solidFill>
                <a:highlight>
                  <a:srgbClr val="FFFFFF"/>
                </a:highlight>
              </a:rPr>
              <a:t>&lt;/one-bit&gt;</a:t>
            </a:r>
            <a:br>
              <a:rPr lang="en-US">
                <a:solidFill>
                  <a:srgbClr val="000000"/>
                </a:solidFill>
                <a:highlight>
                  <a:srgbClr val="FFFFFF"/>
                </a:highlight>
              </a:rPr>
            </a:br>
            <a:r>
              <a:rPr lang="en-US">
                <a:solidFill>
                  <a:srgbClr val="000000"/>
                </a:solidFill>
                <a:highlight>
                  <a:srgbClr val="FFFFFF"/>
                </a:highlight>
              </a:rPr>
              <a:t>  </a:t>
            </a:r>
            <a:r>
              <a:rPr lang="en-US">
                <a:solidFill>
                  <a:srgbClr val="000096"/>
                </a:solidFill>
                <a:highlight>
                  <a:srgbClr val="FFFFFF"/>
                </a:highlight>
              </a:rPr>
              <a:t>&lt;four-bits&gt;</a:t>
            </a:r>
            <a:r>
              <a:rPr lang="en-US">
                <a:solidFill>
                  <a:srgbClr val="000000"/>
                </a:solidFill>
                <a:highlight>
                  <a:srgbClr val="FFFFFF"/>
                </a:highlight>
              </a:rPr>
              <a:t>4</a:t>
            </a:r>
            <a:r>
              <a:rPr lang="en-US">
                <a:solidFill>
                  <a:srgbClr val="000096"/>
                </a:solidFill>
                <a:highlight>
                  <a:srgbClr val="FFFFFF"/>
                </a:highlight>
              </a:rPr>
              <a:t>&lt;/four-bits&gt;</a:t>
            </a:r>
            <a:br>
              <a:rPr lang="en-US">
                <a:solidFill>
                  <a:srgbClr val="000000"/>
                </a:solidFill>
                <a:highlight>
                  <a:srgbClr val="FFFFFF"/>
                </a:highlight>
              </a:rPr>
            </a:br>
            <a:r>
              <a:rPr lang="en-US">
                <a:solidFill>
                  <a:srgbClr val="000096"/>
                </a:solidFill>
                <a:highlight>
                  <a:srgbClr val="FFFFFF"/>
                </a:highlight>
              </a:rPr>
              <a:t>&lt;/input&gt;</a:t>
            </a:r>
          </a:p>
        </p:txBody>
      </p:sp>
      <p:grpSp>
        <p:nvGrpSpPr>
          <p:cNvPr id="14" name="Group 13">
            <a:extLst>
              <a:ext uri="{FF2B5EF4-FFF2-40B4-BE49-F238E27FC236}">
                <a16:creationId xmlns:a16="http://schemas.microsoft.com/office/drawing/2014/main" id="{830F57C6-74FE-4F43-886C-5CB7CBC5DF0C}"/>
              </a:ext>
            </a:extLst>
          </p:cNvPr>
          <p:cNvGrpSpPr/>
          <p:nvPr/>
        </p:nvGrpSpPr>
        <p:grpSpPr>
          <a:xfrm>
            <a:off x="386405" y="249075"/>
            <a:ext cx="5560744" cy="1760892"/>
            <a:chOff x="2352674" y="4071060"/>
            <a:chExt cx="5560744" cy="1760892"/>
          </a:xfrm>
        </p:grpSpPr>
        <p:sp>
          <p:nvSpPr>
            <p:cNvPr id="15" name="Rectangle 14">
              <a:extLst>
                <a:ext uri="{FF2B5EF4-FFF2-40B4-BE49-F238E27FC236}">
                  <a16:creationId xmlns:a16="http://schemas.microsoft.com/office/drawing/2014/main" id="{B22DBB66-A3F1-4561-95F8-517E6C0746AD}"/>
                </a:ext>
              </a:extLst>
            </p:cNvPr>
            <p:cNvSpPr/>
            <p:nvPr/>
          </p:nvSpPr>
          <p:spPr>
            <a:xfrm>
              <a:off x="2386739" y="4742481"/>
              <a:ext cx="309966" cy="449451"/>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0</a:t>
              </a:r>
            </a:p>
          </p:txBody>
        </p:sp>
        <p:sp>
          <p:nvSpPr>
            <p:cNvPr id="16" name="Rectangle 15">
              <a:extLst>
                <a:ext uri="{FF2B5EF4-FFF2-40B4-BE49-F238E27FC236}">
                  <a16:creationId xmlns:a16="http://schemas.microsoft.com/office/drawing/2014/main" id="{3D4E0DC8-754D-4351-8C7E-F1D131647FCE}"/>
                </a:ext>
              </a:extLst>
            </p:cNvPr>
            <p:cNvSpPr/>
            <p:nvPr/>
          </p:nvSpPr>
          <p:spPr>
            <a:xfrm>
              <a:off x="2694123" y="4742480"/>
              <a:ext cx="309966" cy="449451"/>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0</a:t>
              </a:r>
            </a:p>
          </p:txBody>
        </p:sp>
        <p:sp>
          <p:nvSpPr>
            <p:cNvPr id="17" name="Rectangle 16">
              <a:extLst>
                <a:ext uri="{FF2B5EF4-FFF2-40B4-BE49-F238E27FC236}">
                  <a16:creationId xmlns:a16="http://schemas.microsoft.com/office/drawing/2014/main" id="{4454A7D0-E014-445E-949A-529B64824840}"/>
                </a:ext>
              </a:extLst>
            </p:cNvPr>
            <p:cNvSpPr/>
            <p:nvPr/>
          </p:nvSpPr>
          <p:spPr>
            <a:xfrm>
              <a:off x="3004089" y="4742480"/>
              <a:ext cx="309966" cy="449451"/>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0</a:t>
              </a:r>
            </a:p>
          </p:txBody>
        </p:sp>
        <p:sp>
          <p:nvSpPr>
            <p:cNvPr id="18" name="Rectangle 17">
              <a:extLst>
                <a:ext uri="{FF2B5EF4-FFF2-40B4-BE49-F238E27FC236}">
                  <a16:creationId xmlns:a16="http://schemas.microsoft.com/office/drawing/2014/main" id="{83A29743-C85A-485B-B572-568505A62B61}"/>
                </a:ext>
              </a:extLst>
            </p:cNvPr>
            <p:cNvSpPr/>
            <p:nvPr/>
          </p:nvSpPr>
          <p:spPr>
            <a:xfrm>
              <a:off x="3311473" y="4742479"/>
              <a:ext cx="309966" cy="449451"/>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0</a:t>
              </a:r>
            </a:p>
          </p:txBody>
        </p:sp>
        <p:sp>
          <p:nvSpPr>
            <p:cNvPr id="19" name="Rectangle 18">
              <a:extLst>
                <a:ext uri="{FF2B5EF4-FFF2-40B4-BE49-F238E27FC236}">
                  <a16:creationId xmlns:a16="http://schemas.microsoft.com/office/drawing/2014/main" id="{20C06171-E30A-4425-A549-CFFC61207DD8}"/>
                </a:ext>
              </a:extLst>
            </p:cNvPr>
            <p:cNvSpPr/>
            <p:nvPr/>
          </p:nvSpPr>
          <p:spPr>
            <a:xfrm>
              <a:off x="3794502" y="4742479"/>
              <a:ext cx="309966" cy="449451"/>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1</a:t>
              </a:r>
            </a:p>
          </p:txBody>
        </p:sp>
        <p:sp>
          <p:nvSpPr>
            <p:cNvPr id="20" name="Rectangle 19">
              <a:extLst>
                <a:ext uri="{FF2B5EF4-FFF2-40B4-BE49-F238E27FC236}">
                  <a16:creationId xmlns:a16="http://schemas.microsoft.com/office/drawing/2014/main" id="{0E10D25B-D2A5-488B-AF08-DA74FB79D80B}"/>
                </a:ext>
              </a:extLst>
            </p:cNvPr>
            <p:cNvSpPr/>
            <p:nvPr/>
          </p:nvSpPr>
          <p:spPr>
            <a:xfrm>
              <a:off x="4101886" y="4742478"/>
              <a:ext cx="309966" cy="449451"/>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1</a:t>
              </a:r>
            </a:p>
          </p:txBody>
        </p:sp>
        <p:sp>
          <p:nvSpPr>
            <p:cNvPr id="21" name="Rectangle 20">
              <a:extLst>
                <a:ext uri="{FF2B5EF4-FFF2-40B4-BE49-F238E27FC236}">
                  <a16:creationId xmlns:a16="http://schemas.microsoft.com/office/drawing/2014/main" id="{1D35FDA9-250F-4C7E-A82B-4AB665CCABDA}"/>
                </a:ext>
              </a:extLst>
            </p:cNvPr>
            <p:cNvSpPr/>
            <p:nvPr/>
          </p:nvSpPr>
          <p:spPr>
            <a:xfrm>
              <a:off x="4411852" y="4742478"/>
              <a:ext cx="309966" cy="449451"/>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1</a:t>
              </a:r>
            </a:p>
          </p:txBody>
        </p:sp>
        <p:sp>
          <p:nvSpPr>
            <p:cNvPr id="22" name="Rectangle 21">
              <a:extLst>
                <a:ext uri="{FF2B5EF4-FFF2-40B4-BE49-F238E27FC236}">
                  <a16:creationId xmlns:a16="http://schemas.microsoft.com/office/drawing/2014/main" id="{F229A555-140F-4435-A4F2-F8BD700C8BAA}"/>
                </a:ext>
              </a:extLst>
            </p:cNvPr>
            <p:cNvSpPr/>
            <p:nvPr/>
          </p:nvSpPr>
          <p:spPr>
            <a:xfrm>
              <a:off x="4719236" y="4742477"/>
              <a:ext cx="309966" cy="449451"/>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0</a:t>
              </a:r>
            </a:p>
          </p:txBody>
        </p:sp>
        <p:sp>
          <p:nvSpPr>
            <p:cNvPr id="23" name="Rectangle 22">
              <a:extLst>
                <a:ext uri="{FF2B5EF4-FFF2-40B4-BE49-F238E27FC236}">
                  <a16:creationId xmlns:a16="http://schemas.microsoft.com/office/drawing/2014/main" id="{3CD7935F-5F16-4C6E-8045-7552E124A26F}"/>
                </a:ext>
              </a:extLst>
            </p:cNvPr>
            <p:cNvSpPr/>
            <p:nvPr/>
          </p:nvSpPr>
          <p:spPr>
            <a:xfrm>
              <a:off x="5191936" y="4742481"/>
              <a:ext cx="309966" cy="449451"/>
            </a:xfrm>
            <a:prstGeom prst="rect">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1</a:t>
              </a:r>
            </a:p>
          </p:txBody>
        </p:sp>
        <p:sp>
          <p:nvSpPr>
            <p:cNvPr id="24" name="Rectangle 23">
              <a:extLst>
                <a:ext uri="{FF2B5EF4-FFF2-40B4-BE49-F238E27FC236}">
                  <a16:creationId xmlns:a16="http://schemas.microsoft.com/office/drawing/2014/main" id="{4E60D459-739D-4B22-AD78-98F2C3532DE5}"/>
                </a:ext>
              </a:extLst>
            </p:cNvPr>
            <p:cNvSpPr/>
            <p:nvPr/>
          </p:nvSpPr>
          <p:spPr>
            <a:xfrm>
              <a:off x="5499320" y="4742480"/>
              <a:ext cx="309966" cy="449451"/>
            </a:xfrm>
            <a:prstGeom prst="rect">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1</a:t>
              </a:r>
            </a:p>
          </p:txBody>
        </p:sp>
        <p:sp>
          <p:nvSpPr>
            <p:cNvPr id="25" name="Rectangle 24">
              <a:extLst>
                <a:ext uri="{FF2B5EF4-FFF2-40B4-BE49-F238E27FC236}">
                  <a16:creationId xmlns:a16="http://schemas.microsoft.com/office/drawing/2014/main" id="{F59769F9-DA53-4F2E-B7B5-52B52E3D05D3}"/>
                </a:ext>
              </a:extLst>
            </p:cNvPr>
            <p:cNvSpPr/>
            <p:nvPr/>
          </p:nvSpPr>
          <p:spPr>
            <a:xfrm>
              <a:off x="5809286" y="4742480"/>
              <a:ext cx="309966" cy="449451"/>
            </a:xfrm>
            <a:prstGeom prst="rect">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1</a:t>
              </a:r>
            </a:p>
          </p:txBody>
        </p:sp>
        <p:sp>
          <p:nvSpPr>
            <p:cNvPr id="26" name="Rectangle 25">
              <a:extLst>
                <a:ext uri="{FF2B5EF4-FFF2-40B4-BE49-F238E27FC236}">
                  <a16:creationId xmlns:a16="http://schemas.microsoft.com/office/drawing/2014/main" id="{B757AC50-2235-4D95-83E8-B3A5019E2F57}"/>
                </a:ext>
              </a:extLst>
            </p:cNvPr>
            <p:cNvSpPr/>
            <p:nvPr/>
          </p:nvSpPr>
          <p:spPr>
            <a:xfrm>
              <a:off x="6116670" y="4742479"/>
              <a:ext cx="309966" cy="449451"/>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0</a:t>
              </a:r>
            </a:p>
          </p:txBody>
        </p:sp>
        <p:sp>
          <p:nvSpPr>
            <p:cNvPr id="27" name="Rectangle 26">
              <a:extLst>
                <a:ext uri="{FF2B5EF4-FFF2-40B4-BE49-F238E27FC236}">
                  <a16:creationId xmlns:a16="http://schemas.microsoft.com/office/drawing/2014/main" id="{E6D3742C-0AB8-4E6E-AB80-0CAEACCF6E03}"/>
                </a:ext>
              </a:extLst>
            </p:cNvPr>
            <p:cNvSpPr/>
            <p:nvPr/>
          </p:nvSpPr>
          <p:spPr>
            <a:xfrm>
              <a:off x="6599699" y="4742479"/>
              <a:ext cx="309966" cy="449451"/>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1</a:t>
              </a:r>
            </a:p>
          </p:txBody>
        </p:sp>
        <p:sp>
          <p:nvSpPr>
            <p:cNvPr id="28" name="Rectangle 27">
              <a:extLst>
                <a:ext uri="{FF2B5EF4-FFF2-40B4-BE49-F238E27FC236}">
                  <a16:creationId xmlns:a16="http://schemas.microsoft.com/office/drawing/2014/main" id="{B0BC589A-D658-479E-8A46-2F63A63D091E}"/>
                </a:ext>
              </a:extLst>
            </p:cNvPr>
            <p:cNvSpPr/>
            <p:nvPr/>
          </p:nvSpPr>
          <p:spPr>
            <a:xfrm>
              <a:off x="6907083" y="4742478"/>
              <a:ext cx="309966" cy="449451"/>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0</a:t>
              </a:r>
            </a:p>
          </p:txBody>
        </p:sp>
        <p:sp>
          <p:nvSpPr>
            <p:cNvPr id="29" name="Rectangle 28">
              <a:extLst>
                <a:ext uri="{FF2B5EF4-FFF2-40B4-BE49-F238E27FC236}">
                  <a16:creationId xmlns:a16="http://schemas.microsoft.com/office/drawing/2014/main" id="{38EF7393-6DE1-4419-8F37-618C5BD79510}"/>
                </a:ext>
              </a:extLst>
            </p:cNvPr>
            <p:cNvSpPr/>
            <p:nvPr/>
          </p:nvSpPr>
          <p:spPr>
            <a:xfrm>
              <a:off x="7217049" y="4742478"/>
              <a:ext cx="309966" cy="449451"/>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0</a:t>
              </a:r>
            </a:p>
          </p:txBody>
        </p:sp>
        <p:sp>
          <p:nvSpPr>
            <p:cNvPr id="30" name="Rectangle 29">
              <a:extLst>
                <a:ext uri="{FF2B5EF4-FFF2-40B4-BE49-F238E27FC236}">
                  <a16:creationId xmlns:a16="http://schemas.microsoft.com/office/drawing/2014/main" id="{49EB4B75-AB5A-4662-BFC6-0DC19C93946E}"/>
                </a:ext>
              </a:extLst>
            </p:cNvPr>
            <p:cNvSpPr/>
            <p:nvPr/>
          </p:nvSpPr>
          <p:spPr>
            <a:xfrm>
              <a:off x="7524433" y="4742477"/>
              <a:ext cx="309966" cy="449451"/>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1</a:t>
              </a:r>
            </a:p>
          </p:txBody>
        </p:sp>
        <p:sp>
          <p:nvSpPr>
            <p:cNvPr id="31" name="TextBox 30">
              <a:extLst>
                <a:ext uri="{FF2B5EF4-FFF2-40B4-BE49-F238E27FC236}">
                  <a16:creationId xmlns:a16="http://schemas.microsoft.com/office/drawing/2014/main" id="{C4CCED7C-6AB5-4E3E-AAD5-EADF6003C699}"/>
                </a:ext>
              </a:extLst>
            </p:cNvPr>
            <p:cNvSpPr txBox="1"/>
            <p:nvPr/>
          </p:nvSpPr>
          <p:spPr>
            <a:xfrm>
              <a:off x="4697374" y="4511986"/>
              <a:ext cx="389850" cy="246221"/>
            </a:xfrm>
            <a:prstGeom prst="rect">
              <a:avLst/>
            </a:prstGeom>
            <a:noFill/>
          </p:spPr>
          <p:txBody>
            <a:bodyPr wrap="none" rtlCol="0">
              <a:spAutoFit/>
            </a:bodyPr>
            <a:lstStyle/>
            <a:p>
              <a:r>
                <a:rPr lang="en-US" sz="1000"/>
                <a:t>bit1</a:t>
              </a:r>
            </a:p>
          </p:txBody>
        </p:sp>
        <p:sp>
          <p:nvSpPr>
            <p:cNvPr id="32" name="TextBox 31">
              <a:extLst>
                <a:ext uri="{FF2B5EF4-FFF2-40B4-BE49-F238E27FC236}">
                  <a16:creationId xmlns:a16="http://schemas.microsoft.com/office/drawing/2014/main" id="{27DEE20C-BE97-4E06-93BF-ACB24EAD054D}"/>
                </a:ext>
              </a:extLst>
            </p:cNvPr>
            <p:cNvSpPr txBox="1"/>
            <p:nvPr/>
          </p:nvSpPr>
          <p:spPr>
            <a:xfrm>
              <a:off x="4379661" y="4514672"/>
              <a:ext cx="389850" cy="246221"/>
            </a:xfrm>
            <a:prstGeom prst="rect">
              <a:avLst/>
            </a:prstGeom>
            <a:noFill/>
          </p:spPr>
          <p:txBody>
            <a:bodyPr wrap="none" rtlCol="0">
              <a:spAutoFit/>
            </a:bodyPr>
            <a:lstStyle/>
            <a:p>
              <a:r>
                <a:rPr lang="en-US" sz="1000"/>
                <a:t>bit2</a:t>
              </a:r>
            </a:p>
          </p:txBody>
        </p:sp>
        <p:sp>
          <p:nvSpPr>
            <p:cNvPr id="33" name="TextBox 32">
              <a:extLst>
                <a:ext uri="{FF2B5EF4-FFF2-40B4-BE49-F238E27FC236}">
                  <a16:creationId xmlns:a16="http://schemas.microsoft.com/office/drawing/2014/main" id="{E98CC851-8201-4D25-B48D-4B5FC6AC69B7}"/>
                </a:ext>
              </a:extLst>
            </p:cNvPr>
            <p:cNvSpPr txBox="1"/>
            <p:nvPr/>
          </p:nvSpPr>
          <p:spPr>
            <a:xfrm>
              <a:off x="4061944" y="4511986"/>
              <a:ext cx="389850" cy="246221"/>
            </a:xfrm>
            <a:prstGeom prst="rect">
              <a:avLst/>
            </a:prstGeom>
            <a:noFill/>
          </p:spPr>
          <p:txBody>
            <a:bodyPr wrap="none" rtlCol="0">
              <a:spAutoFit/>
            </a:bodyPr>
            <a:lstStyle/>
            <a:p>
              <a:r>
                <a:rPr lang="en-US" sz="1000"/>
                <a:t>bit3</a:t>
              </a:r>
            </a:p>
          </p:txBody>
        </p:sp>
        <p:sp>
          <p:nvSpPr>
            <p:cNvPr id="34" name="TextBox 33">
              <a:extLst>
                <a:ext uri="{FF2B5EF4-FFF2-40B4-BE49-F238E27FC236}">
                  <a16:creationId xmlns:a16="http://schemas.microsoft.com/office/drawing/2014/main" id="{6BFD3676-E5EA-4851-A908-C8CBEA390B8E}"/>
                </a:ext>
              </a:extLst>
            </p:cNvPr>
            <p:cNvSpPr txBox="1"/>
            <p:nvPr/>
          </p:nvSpPr>
          <p:spPr>
            <a:xfrm>
              <a:off x="3754560" y="4507639"/>
              <a:ext cx="389850" cy="246221"/>
            </a:xfrm>
            <a:prstGeom prst="rect">
              <a:avLst/>
            </a:prstGeom>
            <a:noFill/>
          </p:spPr>
          <p:txBody>
            <a:bodyPr wrap="none" rtlCol="0">
              <a:spAutoFit/>
            </a:bodyPr>
            <a:lstStyle/>
            <a:p>
              <a:r>
                <a:rPr lang="en-US" sz="1000"/>
                <a:t>bit4</a:t>
              </a:r>
            </a:p>
          </p:txBody>
        </p:sp>
        <p:sp>
          <p:nvSpPr>
            <p:cNvPr id="35" name="TextBox 34">
              <a:extLst>
                <a:ext uri="{FF2B5EF4-FFF2-40B4-BE49-F238E27FC236}">
                  <a16:creationId xmlns:a16="http://schemas.microsoft.com/office/drawing/2014/main" id="{A7F500A0-EE2C-45E8-828C-EAF0DE962B85}"/>
                </a:ext>
              </a:extLst>
            </p:cNvPr>
            <p:cNvSpPr txBox="1"/>
            <p:nvPr/>
          </p:nvSpPr>
          <p:spPr>
            <a:xfrm>
              <a:off x="3295488" y="4514672"/>
              <a:ext cx="389850" cy="246221"/>
            </a:xfrm>
            <a:prstGeom prst="rect">
              <a:avLst/>
            </a:prstGeom>
            <a:noFill/>
          </p:spPr>
          <p:txBody>
            <a:bodyPr wrap="none" rtlCol="0">
              <a:spAutoFit/>
            </a:bodyPr>
            <a:lstStyle/>
            <a:p>
              <a:r>
                <a:rPr lang="en-US" sz="1000"/>
                <a:t>bit5</a:t>
              </a:r>
            </a:p>
          </p:txBody>
        </p:sp>
        <p:sp>
          <p:nvSpPr>
            <p:cNvPr id="36" name="TextBox 35">
              <a:extLst>
                <a:ext uri="{FF2B5EF4-FFF2-40B4-BE49-F238E27FC236}">
                  <a16:creationId xmlns:a16="http://schemas.microsoft.com/office/drawing/2014/main" id="{CF6EC448-336D-4F3D-8B1B-9115EA7D2E4E}"/>
                </a:ext>
              </a:extLst>
            </p:cNvPr>
            <p:cNvSpPr txBox="1"/>
            <p:nvPr/>
          </p:nvSpPr>
          <p:spPr>
            <a:xfrm>
              <a:off x="2977775" y="4517358"/>
              <a:ext cx="389850" cy="246221"/>
            </a:xfrm>
            <a:prstGeom prst="rect">
              <a:avLst/>
            </a:prstGeom>
            <a:noFill/>
          </p:spPr>
          <p:txBody>
            <a:bodyPr wrap="none" rtlCol="0">
              <a:spAutoFit/>
            </a:bodyPr>
            <a:lstStyle/>
            <a:p>
              <a:r>
                <a:rPr lang="en-US" sz="1000"/>
                <a:t>bit6</a:t>
              </a:r>
            </a:p>
          </p:txBody>
        </p:sp>
        <p:sp>
          <p:nvSpPr>
            <p:cNvPr id="37" name="TextBox 36">
              <a:extLst>
                <a:ext uri="{FF2B5EF4-FFF2-40B4-BE49-F238E27FC236}">
                  <a16:creationId xmlns:a16="http://schemas.microsoft.com/office/drawing/2014/main" id="{665AEF35-B6C6-4D78-95EA-D12E0D005540}"/>
                </a:ext>
              </a:extLst>
            </p:cNvPr>
            <p:cNvSpPr txBox="1"/>
            <p:nvPr/>
          </p:nvSpPr>
          <p:spPr>
            <a:xfrm>
              <a:off x="2660058" y="4514672"/>
              <a:ext cx="389850" cy="246221"/>
            </a:xfrm>
            <a:prstGeom prst="rect">
              <a:avLst/>
            </a:prstGeom>
            <a:noFill/>
          </p:spPr>
          <p:txBody>
            <a:bodyPr wrap="none" rtlCol="0">
              <a:spAutoFit/>
            </a:bodyPr>
            <a:lstStyle/>
            <a:p>
              <a:r>
                <a:rPr lang="en-US" sz="1000"/>
                <a:t>bit7</a:t>
              </a:r>
            </a:p>
          </p:txBody>
        </p:sp>
        <p:sp>
          <p:nvSpPr>
            <p:cNvPr id="38" name="TextBox 37">
              <a:extLst>
                <a:ext uri="{FF2B5EF4-FFF2-40B4-BE49-F238E27FC236}">
                  <a16:creationId xmlns:a16="http://schemas.microsoft.com/office/drawing/2014/main" id="{92D863A6-9F0A-4DEC-96E4-6D41810628CC}"/>
                </a:ext>
              </a:extLst>
            </p:cNvPr>
            <p:cNvSpPr txBox="1"/>
            <p:nvPr/>
          </p:nvSpPr>
          <p:spPr>
            <a:xfrm>
              <a:off x="2352674" y="4510325"/>
              <a:ext cx="389850" cy="246221"/>
            </a:xfrm>
            <a:prstGeom prst="rect">
              <a:avLst/>
            </a:prstGeom>
            <a:noFill/>
          </p:spPr>
          <p:txBody>
            <a:bodyPr wrap="none" rtlCol="0">
              <a:spAutoFit/>
            </a:bodyPr>
            <a:lstStyle/>
            <a:p>
              <a:r>
                <a:rPr lang="en-US" sz="1000"/>
                <a:t>bit8</a:t>
              </a:r>
            </a:p>
          </p:txBody>
        </p:sp>
        <p:sp>
          <p:nvSpPr>
            <p:cNvPr id="39" name="TextBox 38">
              <a:extLst>
                <a:ext uri="{FF2B5EF4-FFF2-40B4-BE49-F238E27FC236}">
                  <a16:creationId xmlns:a16="http://schemas.microsoft.com/office/drawing/2014/main" id="{8135D25F-8706-4624-A09D-7971FDB3EA58}"/>
                </a:ext>
              </a:extLst>
            </p:cNvPr>
            <p:cNvSpPr txBox="1"/>
            <p:nvPr/>
          </p:nvSpPr>
          <p:spPr>
            <a:xfrm>
              <a:off x="7496073" y="4514673"/>
              <a:ext cx="389850" cy="246221"/>
            </a:xfrm>
            <a:prstGeom prst="rect">
              <a:avLst/>
            </a:prstGeom>
            <a:noFill/>
          </p:spPr>
          <p:txBody>
            <a:bodyPr wrap="none" rtlCol="0">
              <a:spAutoFit/>
            </a:bodyPr>
            <a:lstStyle/>
            <a:p>
              <a:r>
                <a:rPr lang="en-US" sz="1000"/>
                <a:t>bit1</a:t>
              </a:r>
            </a:p>
          </p:txBody>
        </p:sp>
        <p:sp>
          <p:nvSpPr>
            <p:cNvPr id="40" name="TextBox 39">
              <a:extLst>
                <a:ext uri="{FF2B5EF4-FFF2-40B4-BE49-F238E27FC236}">
                  <a16:creationId xmlns:a16="http://schemas.microsoft.com/office/drawing/2014/main" id="{2C6E8DA8-C305-4DFC-93B0-6D0403CFFD3F}"/>
                </a:ext>
              </a:extLst>
            </p:cNvPr>
            <p:cNvSpPr txBox="1"/>
            <p:nvPr/>
          </p:nvSpPr>
          <p:spPr>
            <a:xfrm>
              <a:off x="7178360" y="4517359"/>
              <a:ext cx="389850" cy="246221"/>
            </a:xfrm>
            <a:prstGeom prst="rect">
              <a:avLst/>
            </a:prstGeom>
            <a:noFill/>
          </p:spPr>
          <p:txBody>
            <a:bodyPr wrap="none" rtlCol="0">
              <a:spAutoFit/>
            </a:bodyPr>
            <a:lstStyle/>
            <a:p>
              <a:r>
                <a:rPr lang="en-US" sz="1000"/>
                <a:t>bit2</a:t>
              </a:r>
            </a:p>
          </p:txBody>
        </p:sp>
        <p:sp>
          <p:nvSpPr>
            <p:cNvPr id="41" name="TextBox 40">
              <a:extLst>
                <a:ext uri="{FF2B5EF4-FFF2-40B4-BE49-F238E27FC236}">
                  <a16:creationId xmlns:a16="http://schemas.microsoft.com/office/drawing/2014/main" id="{8051D690-B4C7-46C7-9908-3D78195512EE}"/>
                </a:ext>
              </a:extLst>
            </p:cNvPr>
            <p:cNvSpPr txBox="1"/>
            <p:nvPr/>
          </p:nvSpPr>
          <p:spPr>
            <a:xfrm>
              <a:off x="6860643" y="4514673"/>
              <a:ext cx="389850" cy="246221"/>
            </a:xfrm>
            <a:prstGeom prst="rect">
              <a:avLst/>
            </a:prstGeom>
            <a:noFill/>
          </p:spPr>
          <p:txBody>
            <a:bodyPr wrap="none" rtlCol="0">
              <a:spAutoFit/>
            </a:bodyPr>
            <a:lstStyle/>
            <a:p>
              <a:r>
                <a:rPr lang="en-US" sz="1000"/>
                <a:t>bit3</a:t>
              </a:r>
            </a:p>
          </p:txBody>
        </p:sp>
        <p:sp>
          <p:nvSpPr>
            <p:cNvPr id="42" name="TextBox 41">
              <a:extLst>
                <a:ext uri="{FF2B5EF4-FFF2-40B4-BE49-F238E27FC236}">
                  <a16:creationId xmlns:a16="http://schemas.microsoft.com/office/drawing/2014/main" id="{5B6266C3-2EE9-49CC-8FD0-D7CF5235C7A8}"/>
                </a:ext>
              </a:extLst>
            </p:cNvPr>
            <p:cNvSpPr txBox="1"/>
            <p:nvPr/>
          </p:nvSpPr>
          <p:spPr>
            <a:xfrm>
              <a:off x="6553259" y="4510326"/>
              <a:ext cx="389850" cy="246221"/>
            </a:xfrm>
            <a:prstGeom prst="rect">
              <a:avLst/>
            </a:prstGeom>
            <a:noFill/>
          </p:spPr>
          <p:txBody>
            <a:bodyPr wrap="none" rtlCol="0">
              <a:spAutoFit/>
            </a:bodyPr>
            <a:lstStyle/>
            <a:p>
              <a:r>
                <a:rPr lang="en-US" sz="1000"/>
                <a:t>bit4</a:t>
              </a:r>
            </a:p>
          </p:txBody>
        </p:sp>
        <p:sp>
          <p:nvSpPr>
            <p:cNvPr id="43" name="TextBox 42">
              <a:extLst>
                <a:ext uri="{FF2B5EF4-FFF2-40B4-BE49-F238E27FC236}">
                  <a16:creationId xmlns:a16="http://schemas.microsoft.com/office/drawing/2014/main" id="{B38EC8C9-DE21-41D5-A67A-A1C5AAC9AD09}"/>
                </a:ext>
              </a:extLst>
            </p:cNvPr>
            <p:cNvSpPr txBox="1"/>
            <p:nvPr/>
          </p:nvSpPr>
          <p:spPr>
            <a:xfrm>
              <a:off x="6094187" y="4517359"/>
              <a:ext cx="389850" cy="246221"/>
            </a:xfrm>
            <a:prstGeom prst="rect">
              <a:avLst/>
            </a:prstGeom>
            <a:noFill/>
          </p:spPr>
          <p:txBody>
            <a:bodyPr wrap="none" rtlCol="0">
              <a:spAutoFit/>
            </a:bodyPr>
            <a:lstStyle/>
            <a:p>
              <a:r>
                <a:rPr lang="en-US" sz="1000"/>
                <a:t>bit5</a:t>
              </a:r>
            </a:p>
          </p:txBody>
        </p:sp>
        <p:sp>
          <p:nvSpPr>
            <p:cNvPr id="44" name="TextBox 43">
              <a:extLst>
                <a:ext uri="{FF2B5EF4-FFF2-40B4-BE49-F238E27FC236}">
                  <a16:creationId xmlns:a16="http://schemas.microsoft.com/office/drawing/2014/main" id="{CCF6B85F-7DF3-44EA-B229-75A9C1DB92C2}"/>
                </a:ext>
              </a:extLst>
            </p:cNvPr>
            <p:cNvSpPr txBox="1"/>
            <p:nvPr/>
          </p:nvSpPr>
          <p:spPr>
            <a:xfrm>
              <a:off x="5776474" y="4520045"/>
              <a:ext cx="389850" cy="246221"/>
            </a:xfrm>
            <a:prstGeom prst="rect">
              <a:avLst/>
            </a:prstGeom>
            <a:noFill/>
          </p:spPr>
          <p:txBody>
            <a:bodyPr wrap="none" rtlCol="0">
              <a:spAutoFit/>
            </a:bodyPr>
            <a:lstStyle/>
            <a:p>
              <a:r>
                <a:rPr lang="en-US" sz="1000"/>
                <a:t>bit6</a:t>
              </a:r>
            </a:p>
          </p:txBody>
        </p:sp>
        <p:sp>
          <p:nvSpPr>
            <p:cNvPr id="45" name="TextBox 44">
              <a:extLst>
                <a:ext uri="{FF2B5EF4-FFF2-40B4-BE49-F238E27FC236}">
                  <a16:creationId xmlns:a16="http://schemas.microsoft.com/office/drawing/2014/main" id="{3AB6D720-51A0-4303-BDBD-A7BBA79FDD71}"/>
                </a:ext>
              </a:extLst>
            </p:cNvPr>
            <p:cNvSpPr txBox="1"/>
            <p:nvPr/>
          </p:nvSpPr>
          <p:spPr>
            <a:xfrm>
              <a:off x="5458757" y="4517359"/>
              <a:ext cx="389850" cy="246221"/>
            </a:xfrm>
            <a:prstGeom prst="rect">
              <a:avLst/>
            </a:prstGeom>
            <a:noFill/>
          </p:spPr>
          <p:txBody>
            <a:bodyPr wrap="none" rtlCol="0">
              <a:spAutoFit/>
            </a:bodyPr>
            <a:lstStyle/>
            <a:p>
              <a:r>
                <a:rPr lang="en-US" sz="1000"/>
                <a:t>bit7</a:t>
              </a:r>
            </a:p>
          </p:txBody>
        </p:sp>
        <p:sp>
          <p:nvSpPr>
            <p:cNvPr id="46" name="TextBox 45">
              <a:extLst>
                <a:ext uri="{FF2B5EF4-FFF2-40B4-BE49-F238E27FC236}">
                  <a16:creationId xmlns:a16="http://schemas.microsoft.com/office/drawing/2014/main" id="{98D5C186-1A33-4B8C-8582-7DCE82EBBF61}"/>
                </a:ext>
              </a:extLst>
            </p:cNvPr>
            <p:cNvSpPr txBox="1"/>
            <p:nvPr/>
          </p:nvSpPr>
          <p:spPr>
            <a:xfrm>
              <a:off x="5151373" y="4513012"/>
              <a:ext cx="389850" cy="246221"/>
            </a:xfrm>
            <a:prstGeom prst="rect">
              <a:avLst/>
            </a:prstGeom>
            <a:noFill/>
          </p:spPr>
          <p:txBody>
            <a:bodyPr wrap="none" rtlCol="0">
              <a:spAutoFit/>
            </a:bodyPr>
            <a:lstStyle/>
            <a:p>
              <a:r>
                <a:rPr lang="en-US" sz="1000"/>
                <a:t>bit8</a:t>
              </a:r>
            </a:p>
          </p:txBody>
        </p:sp>
        <p:sp>
          <p:nvSpPr>
            <p:cNvPr id="47" name="TextBox 46">
              <a:extLst>
                <a:ext uri="{FF2B5EF4-FFF2-40B4-BE49-F238E27FC236}">
                  <a16:creationId xmlns:a16="http://schemas.microsoft.com/office/drawing/2014/main" id="{57861CB7-BFB0-4401-8443-1E3217FDA5F6}"/>
                </a:ext>
              </a:extLst>
            </p:cNvPr>
            <p:cNvSpPr txBox="1"/>
            <p:nvPr/>
          </p:nvSpPr>
          <p:spPr>
            <a:xfrm>
              <a:off x="3133525" y="4071060"/>
              <a:ext cx="1223027" cy="369332"/>
            </a:xfrm>
            <a:prstGeom prst="rect">
              <a:avLst/>
            </a:prstGeom>
            <a:noFill/>
          </p:spPr>
          <p:txBody>
            <a:bodyPr wrap="none" rtlCol="0">
              <a:spAutoFit/>
            </a:bodyPr>
            <a:lstStyle/>
            <a:p>
              <a:r>
                <a:rPr lang="en-US"/>
                <a:t>Byte 1 = 0E</a:t>
              </a:r>
            </a:p>
          </p:txBody>
        </p:sp>
        <p:sp>
          <p:nvSpPr>
            <p:cNvPr id="48" name="TextBox 47">
              <a:extLst>
                <a:ext uri="{FF2B5EF4-FFF2-40B4-BE49-F238E27FC236}">
                  <a16:creationId xmlns:a16="http://schemas.microsoft.com/office/drawing/2014/main" id="{0055D622-9101-4D19-9581-86FF31BA19D5}"/>
                </a:ext>
              </a:extLst>
            </p:cNvPr>
            <p:cNvSpPr txBox="1"/>
            <p:nvPr/>
          </p:nvSpPr>
          <p:spPr>
            <a:xfrm>
              <a:off x="5939207" y="4075110"/>
              <a:ext cx="1227837" cy="369332"/>
            </a:xfrm>
            <a:prstGeom prst="rect">
              <a:avLst/>
            </a:prstGeom>
            <a:noFill/>
          </p:spPr>
          <p:txBody>
            <a:bodyPr wrap="none" rtlCol="0">
              <a:spAutoFit/>
            </a:bodyPr>
            <a:lstStyle/>
            <a:p>
              <a:r>
                <a:rPr lang="en-US"/>
                <a:t>Byte 2 = E9</a:t>
              </a:r>
            </a:p>
          </p:txBody>
        </p:sp>
        <p:sp>
          <p:nvSpPr>
            <p:cNvPr id="49" name="Left Brace 48">
              <a:extLst>
                <a:ext uri="{FF2B5EF4-FFF2-40B4-BE49-F238E27FC236}">
                  <a16:creationId xmlns:a16="http://schemas.microsoft.com/office/drawing/2014/main" id="{ED7F226D-55A0-4D9A-A735-7055A55CB28A}"/>
                </a:ext>
              </a:extLst>
            </p:cNvPr>
            <p:cNvSpPr/>
            <p:nvPr/>
          </p:nvSpPr>
          <p:spPr>
            <a:xfrm rot="16200000">
              <a:off x="4570132" y="5119521"/>
              <a:ext cx="317717" cy="600422"/>
            </a:xfrm>
            <a:prstGeom prst="leftBrace">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TextBox 49">
              <a:extLst>
                <a:ext uri="{FF2B5EF4-FFF2-40B4-BE49-F238E27FC236}">
                  <a16:creationId xmlns:a16="http://schemas.microsoft.com/office/drawing/2014/main" id="{0EB1AA39-AD09-45F2-A433-DF70658F76F8}"/>
                </a:ext>
              </a:extLst>
            </p:cNvPr>
            <p:cNvSpPr txBox="1"/>
            <p:nvPr/>
          </p:nvSpPr>
          <p:spPr>
            <a:xfrm>
              <a:off x="4489982" y="5578627"/>
              <a:ext cx="478016" cy="246221"/>
            </a:xfrm>
            <a:prstGeom prst="rect">
              <a:avLst/>
            </a:prstGeom>
            <a:noFill/>
          </p:spPr>
          <p:txBody>
            <a:bodyPr wrap="none" rtlCol="0">
              <a:spAutoFit/>
            </a:bodyPr>
            <a:lstStyle/>
            <a:p>
              <a:r>
                <a:rPr lang="en-US" sz="1000"/>
                <a:t>2-bits</a:t>
              </a:r>
            </a:p>
          </p:txBody>
        </p:sp>
        <p:sp>
          <p:nvSpPr>
            <p:cNvPr id="51" name="Left Brace 50">
              <a:extLst>
                <a:ext uri="{FF2B5EF4-FFF2-40B4-BE49-F238E27FC236}">
                  <a16:creationId xmlns:a16="http://schemas.microsoft.com/office/drawing/2014/main" id="{71773EF8-B6FC-4E5A-B0E0-15AF803C1670}"/>
                </a:ext>
              </a:extLst>
            </p:cNvPr>
            <p:cNvSpPr/>
            <p:nvPr/>
          </p:nvSpPr>
          <p:spPr>
            <a:xfrm rot="16200000">
              <a:off x="3693006" y="4879342"/>
              <a:ext cx="317717" cy="1080779"/>
            </a:xfrm>
            <a:prstGeom prst="leftBrace">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TextBox 51">
              <a:extLst>
                <a:ext uri="{FF2B5EF4-FFF2-40B4-BE49-F238E27FC236}">
                  <a16:creationId xmlns:a16="http://schemas.microsoft.com/office/drawing/2014/main" id="{AD326A2B-CFB9-4189-8A1E-3EF954A4E073}"/>
                </a:ext>
              </a:extLst>
            </p:cNvPr>
            <p:cNvSpPr txBox="1"/>
            <p:nvPr/>
          </p:nvSpPr>
          <p:spPr>
            <a:xfrm>
              <a:off x="3611766" y="5574340"/>
              <a:ext cx="478016" cy="246221"/>
            </a:xfrm>
            <a:prstGeom prst="rect">
              <a:avLst/>
            </a:prstGeom>
            <a:noFill/>
          </p:spPr>
          <p:txBody>
            <a:bodyPr wrap="none" rtlCol="0">
              <a:spAutoFit/>
            </a:bodyPr>
            <a:lstStyle/>
            <a:p>
              <a:r>
                <a:rPr lang="en-US" sz="1000"/>
                <a:t>3-bits</a:t>
              </a:r>
            </a:p>
          </p:txBody>
        </p:sp>
        <p:sp>
          <p:nvSpPr>
            <p:cNvPr id="53" name="Left Brace 52">
              <a:extLst>
                <a:ext uri="{FF2B5EF4-FFF2-40B4-BE49-F238E27FC236}">
                  <a16:creationId xmlns:a16="http://schemas.microsoft.com/office/drawing/2014/main" id="{BE08637A-85F0-41A2-BEBD-B5C66D4D08BD}"/>
                </a:ext>
              </a:extLst>
            </p:cNvPr>
            <p:cNvSpPr/>
            <p:nvPr/>
          </p:nvSpPr>
          <p:spPr>
            <a:xfrm rot="16200000">
              <a:off x="2680434" y="4981245"/>
              <a:ext cx="317717" cy="876967"/>
            </a:xfrm>
            <a:prstGeom prst="leftBrace">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4" name="TextBox 53">
              <a:extLst>
                <a:ext uri="{FF2B5EF4-FFF2-40B4-BE49-F238E27FC236}">
                  <a16:creationId xmlns:a16="http://schemas.microsoft.com/office/drawing/2014/main" id="{473933B2-825C-4469-8AE8-3F33FD5AADAE}"/>
                </a:ext>
              </a:extLst>
            </p:cNvPr>
            <p:cNvSpPr txBox="1"/>
            <p:nvPr/>
          </p:nvSpPr>
          <p:spPr>
            <a:xfrm>
              <a:off x="2542102" y="5563843"/>
              <a:ext cx="604653" cy="246221"/>
            </a:xfrm>
            <a:prstGeom prst="rect">
              <a:avLst/>
            </a:prstGeom>
            <a:noFill/>
          </p:spPr>
          <p:txBody>
            <a:bodyPr wrap="none" rtlCol="0">
              <a:spAutoFit/>
            </a:bodyPr>
            <a:lstStyle/>
            <a:p>
              <a:r>
                <a:rPr lang="en-US" sz="1000"/>
                <a:t>padding</a:t>
              </a:r>
            </a:p>
          </p:txBody>
        </p:sp>
        <p:sp>
          <p:nvSpPr>
            <p:cNvPr id="55" name="Left Brace 54">
              <a:extLst>
                <a:ext uri="{FF2B5EF4-FFF2-40B4-BE49-F238E27FC236}">
                  <a16:creationId xmlns:a16="http://schemas.microsoft.com/office/drawing/2014/main" id="{3211877B-D9F6-4FC7-88E5-99236A10062E}"/>
                </a:ext>
              </a:extLst>
            </p:cNvPr>
            <p:cNvSpPr/>
            <p:nvPr/>
          </p:nvSpPr>
          <p:spPr>
            <a:xfrm rot="16200000">
              <a:off x="7531484" y="5260927"/>
              <a:ext cx="295865" cy="309965"/>
            </a:xfrm>
            <a:prstGeom prst="leftBrace">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6" name="TextBox 55">
              <a:extLst>
                <a:ext uri="{FF2B5EF4-FFF2-40B4-BE49-F238E27FC236}">
                  <a16:creationId xmlns:a16="http://schemas.microsoft.com/office/drawing/2014/main" id="{F55450B3-B78B-4C0F-9195-7738808149C6}"/>
                </a:ext>
              </a:extLst>
            </p:cNvPr>
            <p:cNvSpPr txBox="1"/>
            <p:nvPr/>
          </p:nvSpPr>
          <p:spPr>
            <a:xfrm>
              <a:off x="7485096" y="5585731"/>
              <a:ext cx="428322" cy="246221"/>
            </a:xfrm>
            <a:prstGeom prst="rect">
              <a:avLst/>
            </a:prstGeom>
            <a:noFill/>
          </p:spPr>
          <p:txBody>
            <a:bodyPr wrap="none" rtlCol="0">
              <a:spAutoFit/>
            </a:bodyPr>
            <a:lstStyle/>
            <a:p>
              <a:r>
                <a:rPr lang="en-US" sz="1000"/>
                <a:t>1-bit</a:t>
              </a:r>
            </a:p>
          </p:txBody>
        </p:sp>
        <p:sp>
          <p:nvSpPr>
            <p:cNvPr id="57" name="Left Brace 56">
              <a:extLst>
                <a:ext uri="{FF2B5EF4-FFF2-40B4-BE49-F238E27FC236}">
                  <a16:creationId xmlns:a16="http://schemas.microsoft.com/office/drawing/2014/main" id="{E9490B03-E5C8-4552-BD5D-E04F312C61C4}"/>
                </a:ext>
              </a:extLst>
            </p:cNvPr>
            <p:cNvSpPr/>
            <p:nvPr/>
          </p:nvSpPr>
          <p:spPr>
            <a:xfrm rot="16200000">
              <a:off x="6623563" y="4775772"/>
              <a:ext cx="369331" cy="1353739"/>
            </a:xfrm>
            <a:prstGeom prst="leftBrace">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8" name="TextBox 57">
              <a:extLst>
                <a:ext uri="{FF2B5EF4-FFF2-40B4-BE49-F238E27FC236}">
                  <a16:creationId xmlns:a16="http://schemas.microsoft.com/office/drawing/2014/main" id="{50F661B9-C0E0-4ACE-B9DF-CBA57D9EDEFE}"/>
                </a:ext>
              </a:extLst>
            </p:cNvPr>
            <p:cNvSpPr txBox="1"/>
            <p:nvPr/>
          </p:nvSpPr>
          <p:spPr>
            <a:xfrm>
              <a:off x="6599847" y="5581444"/>
              <a:ext cx="478016" cy="246221"/>
            </a:xfrm>
            <a:prstGeom prst="rect">
              <a:avLst/>
            </a:prstGeom>
            <a:noFill/>
          </p:spPr>
          <p:txBody>
            <a:bodyPr wrap="none" rtlCol="0">
              <a:spAutoFit/>
            </a:bodyPr>
            <a:lstStyle/>
            <a:p>
              <a:r>
                <a:rPr lang="en-US" sz="1000"/>
                <a:t>4-bits</a:t>
              </a:r>
            </a:p>
          </p:txBody>
        </p:sp>
        <p:sp>
          <p:nvSpPr>
            <p:cNvPr id="59" name="Left Brace 58">
              <a:extLst>
                <a:ext uri="{FF2B5EF4-FFF2-40B4-BE49-F238E27FC236}">
                  <a16:creationId xmlns:a16="http://schemas.microsoft.com/office/drawing/2014/main" id="{04C51F54-E715-4A85-9422-7AD207534B2F}"/>
                </a:ext>
              </a:extLst>
            </p:cNvPr>
            <p:cNvSpPr/>
            <p:nvPr/>
          </p:nvSpPr>
          <p:spPr>
            <a:xfrm rot="16200000">
              <a:off x="5487454" y="4972460"/>
              <a:ext cx="317717" cy="908748"/>
            </a:xfrm>
            <a:prstGeom prst="leftBrace">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0" name="TextBox 59">
              <a:extLst>
                <a:ext uri="{FF2B5EF4-FFF2-40B4-BE49-F238E27FC236}">
                  <a16:creationId xmlns:a16="http://schemas.microsoft.com/office/drawing/2014/main" id="{34B504F1-3AC3-49CB-86FA-AB7D928350FE}"/>
                </a:ext>
              </a:extLst>
            </p:cNvPr>
            <p:cNvSpPr txBox="1"/>
            <p:nvPr/>
          </p:nvSpPr>
          <p:spPr>
            <a:xfrm>
              <a:off x="5347300" y="5570947"/>
              <a:ext cx="604653" cy="246221"/>
            </a:xfrm>
            <a:prstGeom prst="rect">
              <a:avLst/>
            </a:prstGeom>
            <a:noFill/>
          </p:spPr>
          <p:txBody>
            <a:bodyPr wrap="none" rtlCol="0">
              <a:spAutoFit/>
            </a:bodyPr>
            <a:lstStyle/>
            <a:p>
              <a:r>
                <a:rPr lang="en-US" sz="1000"/>
                <a:t>padding</a:t>
              </a:r>
            </a:p>
          </p:txBody>
        </p:sp>
      </p:grpSp>
      <p:sp>
        <p:nvSpPr>
          <p:cNvPr id="2" name="TextBox 1">
            <a:extLst>
              <a:ext uri="{FF2B5EF4-FFF2-40B4-BE49-F238E27FC236}">
                <a16:creationId xmlns:a16="http://schemas.microsoft.com/office/drawing/2014/main" id="{0F88B50F-BA1B-4963-A90A-F05417885AF9}"/>
              </a:ext>
            </a:extLst>
          </p:cNvPr>
          <p:cNvSpPr txBox="1"/>
          <p:nvPr/>
        </p:nvSpPr>
        <p:spPr>
          <a:xfrm>
            <a:off x="6815722" y="1475014"/>
            <a:ext cx="3311742" cy="830997"/>
          </a:xfrm>
          <a:prstGeom prst="rect">
            <a:avLst/>
          </a:prstGeom>
          <a:solidFill>
            <a:srgbClr val="FFFF00"/>
          </a:solidFill>
        </p:spPr>
        <p:txBody>
          <a:bodyPr wrap="square" rtlCol="0">
            <a:spAutoFit/>
          </a:bodyPr>
          <a:lstStyle/>
          <a:p>
            <a:r>
              <a:rPr lang="en-US" sz="2400"/>
              <a:t>Unparsing canonicalizes the padding to zeroes.</a:t>
            </a:r>
          </a:p>
        </p:txBody>
      </p:sp>
      <p:grpSp>
        <p:nvGrpSpPr>
          <p:cNvPr id="61" name="Group 60">
            <a:extLst>
              <a:ext uri="{FF2B5EF4-FFF2-40B4-BE49-F238E27FC236}">
                <a16:creationId xmlns:a16="http://schemas.microsoft.com/office/drawing/2014/main" id="{D8D2F974-D7D1-4037-93C8-A5A03ACB3A8A}"/>
              </a:ext>
            </a:extLst>
          </p:cNvPr>
          <p:cNvGrpSpPr/>
          <p:nvPr/>
        </p:nvGrpSpPr>
        <p:grpSpPr>
          <a:xfrm>
            <a:off x="5641283" y="2486763"/>
            <a:ext cx="5560744" cy="1760892"/>
            <a:chOff x="2352674" y="4071060"/>
            <a:chExt cx="5560744" cy="1760892"/>
          </a:xfrm>
        </p:grpSpPr>
        <p:sp>
          <p:nvSpPr>
            <p:cNvPr id="62" name="Rectangle 61">
              <a:extLst>
                <a:ext uri="{FF2B5EF4-FFF2-40B4-BE49-F238E27FC236}">
                  <a16:creationId xmlns:a16="http://schemas.microsoft.com/office/drawing/2014/main" id="{D5DC009F-3527-409B-80B8-96A00D86DFA0}"/>
                </a:ext>
              </a:extLst>
            </p:cNvPr>
            <p:cNvSpPr/>
            <p:nvPr/>
          </p:nvSpPr>
          <p:spPr>
            <a:xfrm>
              <a:off x="2386739" y="4742481"/>
              <a:ext cx="309966" cy="449451"/>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0</a:t>
              </a:r>
            </a:p>
          </p:txBody>
        </p:sp>
        <p:sp>
          <p:nvSpPr>
            <p:cNvPr id="63" name="Rectangle 62">
              <a:extLst>
                <a:ext uri="{FF2B5EF4-FFF2-40B4-BE49-F238E27FC236}">
                  <a16:creationId xmlns:a16="http://schemas.microsoft.com/office/drawing/2014/main" id="{2EAF7970-C610-4F7D-92FF-E8AB1D7DEBD3}"/>
                </a:ext>
              </a:extLst>
            </p:cNvPr>
            <p:cNvSpPr/>
            <p:nvPr/>
          </p:nvSpPr>
          <p:spPr>
            <a:xfrm>
              <a:off x="2694123" y="4742480"/>
              <a:ext cx="309966" cy="449451"/>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0</a:t>
              </a:r>
            </a:p>
          </p:txBody>
        </p:sp>
        <p:sp>
          <p:nvSpPr>
            <p:cNvPr id="64" name="Rectangle 63">
              <a:extLst>
                <a:ext uri="{FF2B5EF4-FFF2-40B4-BE49-F238E27FC236}">
                  <a16:creationId xmlns:a16="http://schemas.microsoft.com/office/drawing/2014/main" id="{15DD99DB-9169-49A5-BFD6-E28D000C69ED}"/>
                </a:ext>
              </a:extLst>
            </p:cNvPr>
            <p:cNvSpPr/>
            <p:nvPr/>
          </p:nvSpPr>
          <p:spPr>
            <a:xfrm>
              <a:off x="3004089" y="4742480"/>
              <a:ext cx="309966" cy="449451"/>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0</a:t>
              </a:r>
            </a:p>
          </p:txBody>
        </p:sp>
        <p:sp>
          <p:nvSpPr>
            <p:cNvPr id="65" name="Rectangle 64">
              <a:extLst>
                <a:ext uri="{FF2B5EF4-FFF2-40B4-BE49-F238E27FC236}">
                  <a16:creationId xmlns:a16="http://schemas.microsoft.com/office/drawing/2014/main" id="{B20DC88E-0208-47D5-9C58-343FEE4A631B}"/>
                </a:ext>
              </a:extLst>
            </p:cNvPr>
            <p:cNvSpPr/>
            <p:nvPr/>
          </p:nvSpPr>
          <p:spPr>
            <a:xfrm>
              <a:off x="3311473" y="4742479"/>
              <a:ext cx="309966" cy="449451"/>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0</a:t>
              </a:r>
            </a:p>
          </p:txBody>
        </p:sp>
        <p:sp>
          <p:nvSpPr>
            <p:cNvPr id="66" name="Rectangle 65">
              <a:extLst>
                <a:ext uri="{FF2B5EF4-FFF2-40B4-BE49-F238E27FC236}">
                  <a16:creationId xmlns:a16="http://schemas.microsoft.com/office/drawing/2014/main" id="{1526CFFF-46B1-4E35-B12B-2CD32665CDAF}"/>
                </a:ext>
              </a:extLst>
            </p:cNvPr>
            <p:cNvSpPr/>
            <p:nvPr/>
          </p:nvSpPr>
          <p:spPr>
            <a:xfrm>
              <a:off x="3794502" y="4742479"/>
              <a:ext cx="309966" cy="449451"/>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1</a:t>
              </a:r>
            </a:p>
          </p:txBody>
        </p:sp>
        <p:sp>
          <p:nvSpPr>
            <p:cNvPr id="67" name="Rectangle 66">
              <a:extLst>
                <a:ext uri="{FF2B5EF4-FFF2-40B4-BE49-F238E27FC236}">
                  <a16:creationId xmlns:a16="http://schemas.microsoft.com/office/drawing/2014/main" id="{359CFD46-1026-4BA5-8F5B-AE7B86C735E1}"/>
                </a:ext>
              </a:extLst>
            </p:cNvPr>
            <p:cNvSpPr/>
            <p:nvPr/>
          </p:nvSpPr>
          <p:spPr>
            <a:xfrm>
              <a:off x="4101886" y="4742478"/>
              <a:ext cx="309966" cy="449451"/>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1</a:t>
              </a:r>
            </a:p>
          </p:txBody>
        </p:sp>
        <p:sp>
          <p:nvSpPr>
            <p:cNvPr id="68" name="Rectangle 67">
              <a:extLst>
                <a:ext uri="{FF2B5EF4-FFF2-40B4-BE49-F238E27FC236}">
                  <a16:creationId xmlns:a16="http://schemas.microsoft.com/office/drawing/2014/main" id="{04C502EE-A8C1-4E7A-A1AA-91D86E9A1BAF}"/>
                </a:ext>
              </a:extLst>
            </p:cNvPr>
            <p:cNvSpPr/>
            <p:nvPr/>
          </p:nvSpPr>
          <p:spPr>
            <a:xfrm>
              <a:off x="4411852" y="4742478"/>
              <a:ext cx="309966" cy="449451"/>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1</a:t>
              </a:r>
            </a:p>
          </p:txBody>
        </p:sp>
        <p:sp>
          <p:nvSpPr>
            <p:cNvPr id="69" name="Rectangle 68">
              <a:extLst>
                <a:ext uri="{FF2B5EF4-FFF2-40B4-BE49-F238E27FC236}">
                  <a16:creationId xmlns:a16="http://schemas.microsoft.com/office/drawing/2014/main" id="{335B29A6-AE26-45BF-A134-D42C6FE305D0}"/>
                </a:ext>
              </a:extLst>
            </p:cNvPr>
            <p:cNvSpPr/>
            <p:nvPr/>
          </p:nvSpPr>
          <p:spPr>
            <a:xfrm>
              <a:off x="4719236" y="4742477"/>
              <a:ext cx="309966" cy="449451"/>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0</a:t>
              </a:r>
            </a:p>
          </p:txBody>
        </p:sp>
        <p:sp>
          <p:nvSpPr>
            <p:cNvPr id="70" name="Rectangle 69">
              <a:extLst>
                <a:ext uri="{FF2B5EF4-FFF2-40B4-BE49-F238E27FC236}">
                  <a16:creationId xmlns:a16="http://schemas.microsoft.com/office/drawing/2014/main" id="{0AF0E8FF-74BA-4830-9D13-49C880BE7CE3}"/>
                </a:ext>
              </a:extLst>
            </p:cNvPr>
            <p:cNvSpPr/>
            <p:nvPr/>
          </p:nvSpPr>
          <p:spPr>
            <a:xfrm>
              <a:off x="5191936" y="4742481"/>
              <a:ext cx="309966" cy="449451"/>
            </a:xfrm>
            <a:prstGeom prst="rect">
              <a:avLst/>
            </a:prstGeom>
            <a:solidFill>
              <a:srgbClr val="92D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0</a:t>
              </a:r>
            </a:p>
          </p:txBody>
        </p:sp>
        <p:sp>
          <p:nvSpPr>
            <p:cNvPr id="71" name="Rectangle 70">
              <a:extLst>
                <a:ext uri="{FF2B5EF4-FFF2-40B4-BE49-F238E27FC236}">
                  <a16:creationId xmlns:a16="http://schemas.microsoft.com/office/drawing/2014/main" id="{72768CB7-6C33-4DB3-92C7-E5860C10D363}"/>
                </a:ext>
              </a:extLst>
            </p:cNvPr>
            <p:cNvSpPr/>
            <p:nvPr/>
          </p:nvSpPr>
          <p:spPr>
            <a:xfrm>
              <a:off x="5499320" y="4742480"/>
              <a:ext cx="309966" cy="449451"/>
            </a:xfrm>
            <a:prstGeom prst="rect">
              <a:avLst/>
            </a:prstGeom>
            <a:solidFill>
              <a:srgbClr val="92D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0</a:t>
              </a:r>
            </a:p>
          </p:txBody>
        </p:sp>
        <p:sp>
          <p:nvSpPr>
            <p:cNvPr id="72" name="Rectangle 71">
              <a:extLst>
                <a:ext uri="{FF2B5EF4-FFF2-40B4-BE49-F238E27FC236}">
                  <a16:creationId xmlns:a16="http://schemas.microsoft.com/office/drawing/2014/main" id="{066D3511-B191-45D3-A6B3-62F875101662}"/>
                </a:ext>
              </a:extLst>
            </p:cNvPr>
            <p:cNvSpPr/>
            <p:nvPr/>
          </p:nvSpPr>
          <p:spPr>
            <a:xfrm>
              <a:off x="5809286" y="4742480"/>
              <a:ext cx="309966" cy="449451"/>
            </a:xfrm>
            <a:prstGeom prst="rect">
              <a:avLst/>
            </a:prstGeom>
            <a:solidFill>
              <a:srgbClr val="92D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0</a:t>
              </a:r>
            </a:p>
          </p:txBody>
        </p:sp>
        <p:sp>
          <p:nvSpPr>
            <p:cNvPr id="73" name="Rectangle 72">
              <a:extLst>
                <a:ext uri="{FF2B5EF4-FFF2-40B4-BE49-F238E27FC236}">
                  <a16:creationId xmlns:a16="http://schemas.microsoft.com/office/drawing/2014/main" id="{687534E1-D764-4D97-80D5-1964C8024D18}"/>
                </a:ext>
              </a:extLst>
            </p:cNvPr>
            <p:cNvSpPr/>
            <p:nvPr/>
          </p:nvSpPr>
          <p:spPr>
            <a:xfrm>
              <a:off x="6116670" y="4742479"/>
              <a:ext cx="309966" cy="449451"/>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0</a:t>
              </a:r>
            </a:p>
          </p:txBody>
        </p:sp>
        <p:sp>
          <p:nvSpPr>
            <p:cNvPr id="74" name="Rectangle 73">
              <a:extLst>
                <a:ext uri="{FF2B5EF4-FFF2-40B4-BE49-F238E27FC236}">
                  <a16:creationId xmlns:a16="http://schemas.microsoft.com/office/drawing/2014/main" id="{C98980AB-C718-4DA7-8D29-D78BDBF3CC63}"/>
                </a:ext>
              </a:extLst>
            </p:cNvPr>
            <p:cNvSpPr/>
            <p:nvPr/>
          </p:nvSpPr>
          <p:spPr>
            <a:xfrm>
              <a:off x="6599699" y="4742479"/>
              <a:ext cx="309966" cy="449451"/>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1</a:t>
              </a:r>
            </a:p>
          </p:txBody>
        </p:sp>
        <p:sp>
          <p:nvSpPr>
            <p:cNvPr id="75" name="Rectangle 74">
              <a:extLst>
                <a:ext uri="{FF2B5EF4-FFF2-40B4-BE49-F238E27FC236}">
                  <a16:creationId xmlns:a16="http://schemas.microsoft.com/office/drawing/2014/main" id="{3BBE3C2F-C147-430F-A7D2-F1534230829C}"/>
                </a:ext>
              </a:extLst>
            </p:cNvPr>
            <p:cNvSpPr/>
            <p:nvPr/>
          </p:nvSpPr>
          <p:spPr>
            <a:xfrm>
              <a:off x="6907083" y="4742478"/>
              <a:ext cx="309966" cy="449451"/>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0</a:t>
              </a:r>
            </a:p>
          </p:txBody>
        </p:sp>
        <p:sp>
          <p:nvSpPr>
            <p:cNvPr id="76" name="Rectangle 75">
              <a:extLst>
                <a:ext uri="{FF2B5EF4-FFF2-40B4-BE49-F238E27FC236}">
                  <a16:creationId xmlns:a16="http://schemas.microsoft.com/office/drawing/2014/main" id="{69E10FEF-B3F3-41C0-A547-1F01ED92EB71}"/>
                </a:ext>
              </a:extLst>
            </p:cNvPr>
            <p:cNvSpPr/>
            <p:nvPr/>
          </p:nvSpPr>
          <p:spPr>
            <a:xfrm>
              <a:off x="7217049" y="4742478"/>
              <a:ext cx="309966" cy="449451"/>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0</a:t>
              </a:r>
            </a:p>
          </p:txBody>
        </p:sp>
        <p:sp>
          <p:nvSpPr>
            <p:cNvPr id="77" name="Rectangle 76">
              <a:extLst>
                <a:ext uri="{FF2B5EF4-FFF2-40B4-BE49-F238E27FC236}">
                  <a16:creationId xmlns:a16="http://schemas.microsoft.com/office/drawing/2014/main" id="{FD718652-F5C2-46FA-A661-499D8CAF1F96}"/>
                </a:ext>
              </a:extLst>
            </p:cNvPr>
            <p:cNvSpPr/>
            <p:nvPr/>
          </p:nvSpPr>
          <p:spPr>
            <a:xfrm>
              <a:off x="7524433" y="4742477"/>
              <a:ext cx="309966" cy="449451"/>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1</a:t>
              </a:r>
            </a:p>
          </p:txBody>
        </p:sp>
        <p:sp>
          <p:nvSpPr>
            <p:cNvPr id="78" name="TextBox 77">
              <a:extLst>
                <a:ext uri="{FF2B5EF4-FFF2-40B4-BE49-F238E27FC236}">
                  <a16:creationId xmlns:a16="http://schemas.microsoft.com/office/drawing/2014/main" id="{78DA2C07-8B07-4193-B19D-0DE1F76BD442}"/>
                </a:ext>
              </a:extLst>
            </p:cNvPr>
            <p:cNvSpPr txBox="1"/>
            <p:nvPr/>
          </p:nvSpPr>
          <p:spPr>
            <a:xfrm>
              <a:off x="4697374" y="4511986"/>
              <a:ext cx="389850" cy="246221"/>
            </a:xfrm>
            <a:prstGeom prst="rect">
              <a:avLst/>
            </a:prstGeom>
            <a:noFill/>
          </p:spPr>
          <p:txBody>
            <a:bodyPr wrap="none" rtlCol="0">
              <a:spAutoFit/>
            </a:bodyPr>
            <a:lstStyle/>
            <a:p>
              <a:r>
                <a:rPr lang="en-US" sz="1000"/>
                <a:t>bit1</a:t>
              </a:r>
            </a:p>
          </p:txBody>
        </p:sp>
        <p:sp>
          <p:nvSpPr>
            <p:cNvPr id="79" name="TextBox 78">
              <a:extLst>
                <a:ext uri="{FF2B5EF4-FFF2-40B4-BE49-F238E27FC236}">
                  <a16:creationId xmlns:a16="http://schemas.microsoft.com/office/drawing/2014/main" id="{2C45EA69-DFDA-4ABE-8614-301D772C76CE}"/>
                </a:ext>
              </a:extLst>
            </p:cNvPr>
            <p:cNvSpPr txBox="1"/>
            <p:nvPr/>
          </p:nvSpPr>
          <p:spPr>
            <a:xfrm>
              <a:off x="4379661" y="4514672"/>
              <a:ext cx="389850" cy="246221"/>
            </a:xfrm>
            <a:prstGeom prst="rect">
              <a:avLst/>
            </a:prstGeom>
            <a:noFill/>
          </p:spPr>
          <p:txBody>
            <a:bodyPr wrap="none" rtlCol="0">
              <a:spAutoFit/>
            </a:bodyPr>
            <a:lstStyle/>
            <a:p>
              <a:r>
                <a:rPr lang="en-US" sz="1000"/>
                <a:t>bit2</a:t>
              </a:r>
            </a:p>
          </p:txBody>
        </p:sp>
        <p:sp>
          <p:nvSpPr>
            <p:cNvPr id="80" name="TextBox 79">
              <a:extLst>
                <a:ext uri="{FF2B5EF4-FFF2-40B4-BE49-F238E27FC236}">
                  <a16:creationId xmlns:a16="http://schemas.microsoft.com/office/drawing/2014/main" id="{57A9863D-1712-45D6-9021-F814AA6D6F04}"/>
                </a:ext>
              </a:extLst>
            </p:cNvPr>
            <p:cNvSpPr txBox="1"/>
            <p:nvPr/>
          </p:nvSpPr>
          <p:spPr>
            <a:xfrm>
              <a:off x="4061944" y="4511986"/>
              <a:ext cx="389850" cy="246221"/>
            </a:xfrm>
            <a:prstGeom prst="rect">
              <a:avLst/>
            </a:prstGeom>
            <a:noFill/>
          </p:spPr>
          <p:txBody>
            <a:bodyPr wrap="none" rtlCol="0">
              <a:spAutoFit/>
            </a:bodyPr>
            <a:lstStyle/>
            <a:p>
              <a:r>
                <a:rPr lang="en-US" sz="1000"/>
                <a:t>bit3</a:t>
              </a:r>
            </a:p>
          </p:txBody>
        </p:sp>
        <p:sp>
          <p:nvSpPr>
            <p:cNvPr id="81" name="TextBox 80">
              <a:extLst>
                <a:ext uri="{FF2B5EF4-FFF2-40B4-BE49-F238E27FC236}">
                  <a16:creationId xmlns:a16="http://schemas.microsoft.com/office/drawing/2014/main" id="{1041AEED-0B70-497E-9AFF-747D1BD9600D}"/>
                </a:ext>
              </a:extLst>
            </p:cNvPr>
            <p:cNvSpPr txBox="1"/>
            <p:nvPr/>
          </p:nvSpPr>
          <p:spPr>
            <a:xfrm>
              <a:off x="3754560" y="4507639"/>
              <a:ext cx="389850" cy="246221"/>
            </a:xfrm>
            <a:prstGeom prst="rect">
              <a:avLst/>
            </a:prstGeom>
            <a:noFill/>
          </p:spPr>
          <p:txBody>
            <a:bodyPr wrap="none" rtlCol="0">
              <a:spAutoFit/>
            </a:bodyPr>
            <a:lstStyle/>
            <a:p>
              <a:r>
                <a:rPr lang="en-US" sz="1000"/>
                <a:t>bit4</a:t>
              </a:r>
            </a:p>
          </p:txBody>
        </p:sp>
        <p:sp>
          <p:nvSpPr>
            <p:cNvPr id="82" name="TextBox 81">
              <a:extLst>
                <a:ext uri="{FF2B5EF4-FFF2-40B4-BE49-F238E27FC236}">
                  <a16:creationId xmlns:a16="http://schemas.microsoft.com/office/drawing/2014/main" id="{60C655AF-ABE8-437B-BC1C-502E76353984}"/>
                </a:ext>
              </a:extLst>
            </p:cNvPr>
            <p:cNvSpPr txBox="1"/>
            <p:nvPr/>
          </p:nvSpPr>
          <p:spPr>
            <a:xfrm>
              <a:off x="3295488" y="4514672"/>
              <a:ext cx="389850" cy="246221"/>
            </a:xfrm>
            <a:prstGeom prst="rect">
              <a:avLst/>
            </a:prstGeom>
            <a:noFill/>
          </p:spPr>
          <p:txBody>
            <a:bodyPr wrap="none" rtlCol="0">
              <a:spAutoFit/>
            </a:bodyPr>
            <a:lstStyle/>
            <a:p>
              <a:r>
                <a:rPr lang="en-US" sz="1000"/>
                <a:t>bit5</a:t>
              </a:r>
            </a:p>
          </p:txBody>
        </p:sp>
        <p:sp>
          <p:nvSpPr>
            <p:cNvPr id="83" name="TextBox 82">
              <a:extLst>
                <a:ext uri="{FF2B5EF4-FFF2-40B4-BE49-F238E27FC236}">
                  <a16:creationId xmlns:a16="http://schemas.microsoft.com/office/drawing/2014/main" id="{20148E9D-CD7C-4CF8-960F-5765B6C9B979}"/>
                </a:ext>
              </a:extLst>
            </p:cNvPr>
            <p:cNvSpPr txBox="1"/>
            <p:nvPr/>
          </p:nvSpPr>
          <p:spPr>
            <a:xfrm>
              <a:off x="2977775" y="4517358"/>
              <a:ext cx="389850" cy="246221"/>
            </a:xfrm>
            <a:prstGeom prst="rect">
              <a:avLst/>
            </a:prstGeom>
            <a:noFill/>
          </p:spPr>
          <p:txBody>
            <a:bodyPr wrap="none" rtlCol="0">
              <a:spAutoFit/>
            </a:bodyPr>
            <a:lstStyle/>
            <a:p>
              <a:r>
                <a:rPr lang="en-US" sz="1000"/>
                <a:t>bit6</a:t>
              </a:r>
            </a:p>
          </p:txBody>
        </p:sp>
        <p:sp>
          <p:nvSpPr>
            <p:cNvPr id="84" name="TextBox 83">
              <a:extLst>
                <a:ext uri="{FF2B5EF4-FFF2-40B4-BE49-F238E27FC236}">
                  <a16:creationId xmlns:a16="http://schemas.microsoft.com/office/drawing/2014/main" id="{C07B6D52-C766-4812-B73B-1BCD44A108CF}"/>
                </a:ext>
              </a:extLst>
            </p:cNvPr>
            <p:cNvSpPr txBox="1"/>
            <p:nvPr/>
          </p:nvSpPr>
          <p:spPr>
            <a:xfrm>
              <a:off x="2660058" y="4514672"/>
              <a:ext cx="389850" cy="246221"/>
            </a:xfrm>
            <a:prstGeom prst="rect">
              <a:avLst/>
            </a:prstGeom>
            <a:noFill/>
          </p:spPr>
          <p:txBody>
            <a:bodyPr wrap="none" rtlCol="0">
              <a:spAutoFit/>
            </a:bodyPr>
            <a:lstStyle/>
            <a:p>
              <a:r>
                <a:rPr lang="en-US" sz="1000"/>
                <a:t>bit7</a:t>
              </a:r>
            </a:p>
          </p:txBody>
        </p:sp>
        <p:sp>
          <p:nvSpPr>
            <p:cNvPr id="85" name="TextBox 84">
              <a:extLst>
                <a:ext uri="{FF2B5EF4-FFF2-40B4-BE49-F238E27FC236}">
                  <a16:creationId xmlns:a16="http://schemas.microsoft.com/office/drawing/2014/main" id="{2F0F72F1-96E9-42F2-929C-8D8BC826D90E}"/>
                </a:ext>
              </a:extLst>
            </p:cNvPr>
            <p:cNvSpPr txBox="1"/>
            <p:nvPr/>
          </p:nvSpPr>
          <p:spPr>
            <a:xfrm>
              <a:off x="2352674" y="4510325"/>
              <a:ext cx="389850" cy="246221"/>
            </a:xfrm>
            <a:prstGeom prst="rect">
              <a:avLst/>
            </a:prstGeom>
            <a:noFill/>
          </p:spPr>
          <p:txBody>
            <a:bodyPr wrap="none" rtlCol="0">
              <a:spAutoFit/>
            </a:bodyPr>
            <a:lstStyle/>
            <a:p>
              <a:r>
                <a:rPr lang="en-US" sz="1000"/>
                <a:t>bit8</a:t>
              </a:r>
            </a:p>
          </p:txBody>
        </p:sp>
        <p:sp>
          <p:nvSpPr>
            <p:cNvPr id="86" name="TextBox 85">
              <a:extLst>
                <a:ext uri="{FF2B5EF4-FFF2-40B4-BE49-F238E27FC236}">
                  <a16:creationId xmlns:a16="http://schemas.microsoft.com/office/drawing/2014/main" id="{903DEC5C-9ECC-425B-86A7-D4F04BF4F3EC}"/>
                </a:ext>
              </a:extLst>
            </p:cNvPr>
            <p:cNvSpPr txBox="1"/>
            <p:nvPr/>
          </p:nvSpPr>
          <p:spPr>
            <a:xfrm>
              <a:off x="7496073" y="4514673"/>
              <a:ext cx="389850" cy="246221"/>
            </a:xfrm>
            <a:prstGeom prst="rect">
              <a:avLst/>
            </a:prstGeom>
            <a:noFill/>
          </p:spPr>
          <p:txBody>
            <a:bodyPr wrap="none" rtlCol="0">
              <a:spAutoFit/>
            </a:bodyPr>
            <a:lstStyle/>
            <a:p>
              <a:r>
                <a:rPr lang="en-US" sz="1000"/>
                <a:t>bit1</a:t>
              </a:r>
            </a:p>
          </p:txBody>
        </p:sp>
        <p:sp>
          <p:nvSpPr>
            <p:cNvPr id="87" name="TextBox 86">
              <a:extLst>
                <a:ext uri="{FF2B5EF4-FFF2-40B4-BE49-F238E27FC236}">
                  <a16:creationId xmlns:a16="http://schemas.microsoft.com/office/drawing/2014/main" id="{E6649EE6-8F2A-4B08-B955-79E93E269D9E}"/>
                </a:ext>
              </a:extLst>
            </p:cNvPr>
            <p:cNvSpPr txBox="1"/>
            <p:nvPr/>
          </p:nvSpPr>
          <p:spPr>
            <a:xfrm>
              <a:off x="7178360" y="4517359"/>
              <a:ext cx="389850" cy="246221"/>
            </a:xfrm>
            <a:prstGeom prst="rect">
              <a:avLst/>
            </a:prstGeom>
            <a:noFill/>
          </p:spPr>
          <p:txBody>
            <a:bodyPr wrap="none" rtlCol="0">
              <a:spAutoFit/>
            </a:bodyPr>
            <a:lstStyle/>
            <a:p>
              <a:r>
                <a:rPr lang="en-US" sz="1000"/>
                <a:t>bit2</a:t>
              </a:r>
            </a:p>
          </p:txBody>
        </p:sp>
        <p:sp>
          <p:nvSpPr>
            <p:cNvPr id="88" name="TextBox 87">
              <a:extLst>
                <a:ext uri="{FF2B5EF4-FFF2-40B4-BE49-F238E27FC236}">
                  <a16:creationId xmlns:a16="http://schemas.microsoft.com/office/drawing/2014/main" id="{76FFC945-6D4B-42AA-86B9-12CCF675E136}"/>
                </a:ext>
              </a:extLst>
            </p:cNvPr>
            <p:cNvSpPr txBox="1"/>
            <p:nvPr/>
          </p:nvSpPr>
          <p:spPr>
            <a:xfrm>
              <a:off x="6860643" y="4514673"/>
              <a:ext cx="389850" cy="246221"/>
            </a:xfrm>
            <a:prstGeom prst="rect">
              <a:avLst/>
            </a:prstGeom>
            <a:noFill/>
          </p:spPr>
          <p:txBody>
            <a:bodyPr wrap="none" rtlCol="0">
              <a:spAutoFit/>
            </a:bodyPr>
            <a:lstStyle/>
            <a:p>
              <a:r>
                <a:rPr lang="en-US" sz="1000"/>
                <a:t>bit3</a:t>
              </a:r>
            </a:p>
          </p:txBody>
        </p:sp>
        <p:sp>
          <p:nvSpPr>
            <p:cNvPr id="89" name="TextBox 88">
              <a:extLst>
                <a:ext uri="{FF2B5EF4-FFF2-40B4-BE49-F238E27FC236}">
                  <a16:creationId xmlns:a16="http://schemas.microsoft.com/office/drawing/2014/main" id="{30E982FD-8927-4630-B7E7-5A8C2E0C57CE}"/>
                </a:ext>
              </a:extLst>
            </p:cNvPr>
            <p:cNvSpPr txBox="1"/>
            <p:nvPr/>
          </p:nvSpPr>
          <p:spPr>
            <a:xfrm>
              <a:off x="6553259" y="4510326"/>
              <a:ext cx="389850" cy="246221"/>
            </a:xfrm>
            <a:prstGeom prst="rect">
              <a:avLst/>
            </a:prstGeom>
            <a:noFill/>
          </p:spPr>
          <p:txBody>
            <a:bodyPr wrap="none" rtlCol="0">
              <a:spAutoFit/>
            </a:bodyPr>
            <a:lstStyle/>
            <a:p>
              <a:r>
                <a:rPr lang="en-US" sz="1000"/>
                <a:t>bit4</a:t>
              </a:r>
            </a:p>
          </p:txBody>
        </p:sp>
        <p:sp>
          <p:nvSpPr>
            <p:cNvPr id="90" name="TextBox 89">
              <a:extLst>
                <a:ext uri="{FF2B5EF4-FFF2-40B4-BE49-F238E27FC236}">
                  <a16:creationId xmlns:a16="http://schemas.microsoft.com/office/drawing/2014/main" id="{69E72BB6-C30B-4FD3-97D7-8F416415CFCE}"/>
                </a:ext>
              </a:extLst>
            </p:cNvPr>
            <p:cNvSpPr txBox="1"/>
            <p:nvPr/>
          </p:nvSpPr>
          <p:spPr>
            <a:xfrm>
              <a:off x="6094187" y="4517359"/>
              <a:ext cx="389850" cy="246221"/>
            </a:xfrm>
            <a:prstGeom prst="rect">
              <a:avLst/>
            </a:prstGeom>
            <a:noFill/>
          </p:spPr>
          <p:txBody>
            <a:bodyPr wrap="none" rtlCol="0">
              <a:spAutoFit/>
            </a:bodyPr>
            <a:lstStyle/>
            <a:p>
              <a:r>
                <a:rPr lang="en-US" sz="1000"/>
                <a:t>bit5</a:t>
              </a:r>
            </a:p>
          </p:txBody>
        </p:sp>
        <p:sp>
          <p:nvSpPr>
            <p:cNvPr id="91" name="TextBox 90">
              <a:extLst>
                <a:ext uri="{FF2B5EF4-FFF2-40B4-BE49-F238E27FC236}">
                  <a16:creationId xmlns:a16="http://schemas.microsoft.com/office/drawing/2014/main" id="{C5DA5676-136A-42D1-A93F-F242E9874842}"/>
                </a:ext>
              </a:extLst>
            </p:cNvPr>
            <p:cNvSpPr txBox="1"/>
            <p:nvPr/>
          </p:nvSpPr>
          <p:spPr>
            <a:xfrm>
              <a:off x="5776474" y="4520045"/>
              <a:ext cx="389850" cy="246221"/>
            </a:xfrm>
            <a:prstGeom prst="rect">
              <a:avLst/>
            </a:prstGeom>
            <a:noFill/>
          </p:spPr>
          <p:txBody>
            <a:bodyPr wrap="none" rtlCol="0">
              <a:spAutoFit/>
            </a:bodyPr>
            <a:lstStyle/>
            <a:p>
              <a:r>
                <a:rPr lang="en-US" sz="1000"/>
                <a:t>bit6</a:t>
              </a:r>
            </a:p>
          </p:txBody>
        </p:sp>
        <p:sp>
          <p:nvSpPr>
            <p:cNvPr id="92" name="TextBox 91">
              <a:extLst>
                <a:ext uri="{FF2B5EF4-FFF2-40B4-BE49-F238E27FC236}">
                  <a16:creationId xmlns:a16="http://schemas.microsoft.com/office/drawing/2014/main" id="{AF7E99B6-E561-4323-87FC-3BB1D96CF077}"/>
                </a:ext>
              </a:extLst>
            </p:cNvPr>
            <p:cNvSpPr txBox="1"/>
            <p:nvPr/>
          </p:nvSpPr>
          <p:spPr>
            <a:xfrm>
              <a:off x="5458757" y="4517359"/>
              <a:ext cx="389850" cy="246221"/>
            </a:xfrm>
            <a:prstGeom prst="rect">
              <a:avLst/>
            </a:prstGeom>
            <a:noFill/>
          </p:spPr>
          <p:txBody>
            <a:bodyPr wrap="none" rtlCol="0">
              <a:spAutoFit/>
            </a:bodyPr>
            <a:lstStyle/>
            <a:p>
              <a:r>
                <a:rPr lang="en-US" sz="1000"/>
                <a:t>bit7</a:t>
              </a:r>
            </a:p>
          </p:txBody>
        </p:sp>
        <p:sp>
          <p:nvSpPr>
            <p:cNvPr id="93" name="TextBox 92">
              <a:extLst>
                <a:ext uri="{FF2B5EF4-FFF2-40B4-BE49-F238E27FC236}">
                  <a16:creationId xmlns:a16="http://schemas.microsoft.com/office/drawing/2014/main" id="{25DC3066-10AF-47B2-AC43-A97DE400A9C6}"/>
                </a:ext>
              </a:extLst>
            </p:cNvPr>
            <p:cNvSpPr txBox="1"/>
            <p:nvPr/>
          </p:nvSpPr>
          <p:spPr>
            <a:xfrm>
              <a:off x="5151373" y="4513012"/>
              <a:ext cx="389850" cy="246221"/>
            </a:xfrm>
            <a:prstGeom prst="rect">
              <a:avLst/>
            </a:prstGeom>
            <a:noFill/>
          </p:spPr>
          <p:txBody>
            <a:bodyPr wrap="none" rtlCol="0">
              <a:spAutoFit/>
            </a:bodyPr>
            <a:lstStyle/>
            <a:p>
              <a:r>
                <a:rPr lang="en-US" sz="1000"/>
                <a:t>bit8</a:t>
              </a:r>
            </a:p>
          </p:txBody>
        </p:sp>
        <p:sp>
          <p:nvSpPr>
            <p:cNvPr id="94" name="TextBox 93">
              <a:extLst>
                <a:ext uri="{FF2B5EF4-FFF2-40B4-BE49-F238E27FC236}">
                  <a16:creationId xmlns:a16="http://schemas.microsoft.com/office/drawing/2014/main" id="{76AC0BD7-B974-4A1A-9B1E-CE3E62412BDB}"/>
                </a:ext>
              </a:extLst>
            </p:cNvPr>
            <p:cNvSpPr txBox="1"/>
            <p:nvPr/>
          </p:nvSpPr>
          <p:spPr>
            <a:xfrm>
              <a:off x="3133525" y="4071060"/>
              <a:ext cx="1223027" cy="369332"/>
            </a:xfrm>
            <a:prstGeom prst="rect">
              <a:avLst/>
            </a:prstGeom>
            <a:noFill/>
          </p:spPr>
          <p:txBody>
            <a:bodyPr wrap="none" rtlCol="0">
              <a:spAutoFit/>
            </a:bodyPr>
            <a:lstStyle/>
            <a:p>
              <a:r>
                <a:rPr lang="en-US"/>
                <a:t>Byte 1 = 0E</a:t>
              </a:r>
            </a:p>
          </p:txBody>
        </p:sp>
        <p:sp>
          <p:nvSpPr>
            <p:cNvPr id="95" name="TextBox 94">
              <a:extLst>
                <a:ext uri="{FF2B5EF4-FFF2-40B4-BE49-F238E27FC236}">
                  <a16:creationId xmlns:a16="http://schemas.microsoft.com/office/drawing/2014/main" id="{22FCFD2A-3187-41F6-8499-0B82ACD1281B}"/>
                </a:ext>
              </a:extLst>
            </p:cNvPr>
            <p:cNvSpPr txBox="1"/>
            <p:nvPr/>
          </p:nvSpPr>
          <p:spPr>
            <a:xfrm>
              <a:off x="5939207" y="4075110"/>
              <a:ext cx="1227837" cy="369332"/>
            </a:xfrm>
            <a:prstGeom prst="rect">
              <a:avLst/>
            </a:prstGeom>
            <a:noFill/>
          </p:spPr>
          <p:txBody>
            <a:bodyPr wrap="none" rtlCol="0">
              <a:spAutoFit/>
            </a:bodyPr>
            <a:lstStyle/>
            <a:p>
              <a:r>
                <a:rPr lang="en-US"/>
                <a:t>Byte 2 = 09</a:t>
              </a:r>
            </a:p>
          </p:txBody>
        </p:sp>
        <p:sp>
          <p:nvSpPr>
            <p:cNvPr id="96" name="Left Brace 95">
              <a:extLst>
                <a:ext uri="{FF2B5EF4-FFF2-40B4-BE49-F238E27FC236}">
                  <a16:creationId xmlns:a16="http://schemas.microsoft.com/office/drawing/2014/main" id="{8C3A57EB-AD88-4FB6-9B2B-B771A20A050B}"/>
                </a:ext>
              </a:extLst>
            </p:cNvPr>
            <p:cNvSpPr/>
            <p:nvPr/>
          </p:nvSpPr>
          <p:spPr>
            <a:xfrm rot="16200000">
              <a:off x="4570132" y="5119521"/>
              <a:ext cx="317717" cy="600422"/>
            </a:xfrm>
            <a:prstGeom prst="leftBrace">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7" name="TextBox 96">
              <a:extLst>
                <a:ext uri="{FF2B5EF4-FFF2-40B4-BE49-F238E27FC236}">
                  <a16:creationId xmlns:a16="http://schemas.microsoft.com/office/drawing/2014/main" id="{B513284C-7513-4BD1-AAAF-82E1D5939E66}"/>
                </a:ext>
              </a:extLst>
            </p:cNvPr>
            <p:cNvSpPr txBox="1"/>
            <p:nvPr/>
          </p:nvSpPr>
          <p:spPr>
            <a:xfrm>
              <a:off x="4489982" y="5578627"/>
              <a:ext cx="478016" cy="246221"/>
            </a:xfrm>
            <a:prstGeom prst="rect">
              <a:avLst/>
            </a:prstGeom>
            <a:noFill/>
          </p:spPr>
          <p:txBody>
            <a:bodyPr wrap="none" rtlCol="0">
              <a:spAutoFit/>
            </a:bodyPr>
            <a:lstStyle/>
            <a:p>
              <a:r>
                <a:rPr lang="en-US" sz="1000"/>
                <a:t>2-bits</a:t>
              </a:r>
            </a:p>
          </p:txBody>
        </p:sp>
        <p:sp>
          <p:nvSpPr>
            <p:cNvPr id="98" name="Left Brace 97">
              <a:extLst>
                <a:ext uri="{FF2B5EF4-FFF2-40B4-BE49-F238E27FC236}">
                  <a16:creationId xmlns:a16="http://schemas.microsoft.com/office/drawing/2014/main" id="{4C80A0B9-0F50-4BE6-8F49-819FF6C725F2}"/>
                </a:ext>
              </a:extLst>
            </p:cNvPr>
            <p:cNvSpPr/>
            <p:nvPr/>
          </p:nvSpPr>
          <p:spPr>
            <a:xfrm rot="16200000">
              <a:off x="3693006" y="4879342"/>
              <a:ext cx="317717" cy="1080779"/>
            </a:xfrm>
            <a:prstGeom prst="leftBrace">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9" name="TextBox 98">
              <a:extLst>
                <a:ext uri="{FF2B5EF4-FFF2-40B4-BE49-F238E27FC236}">
                  <a16:creationId xmlns:a16="http://schemas.microsoft.com/office/drawing/2014/main" id="{C3326452-0553-4091-99AF-E1B69781AA45}"/>
                </a:ext>
              </a:extLst>
            </p:cNvPr>
            <p:cNvSpPr txBox="1"/>
            <p:nvPr/>
          </p:nvSpPr>
          <p:spPr>
            <a:xfrm>
              <a:off x="3611766" y="5574340"/>
              <a:ext cx="478016" cy="246221"/>
            </a:xfrm>
            <a:prstGeom prst="rect">
              <a:avLst/>
            </a:prstGeom>
            <a:noFill/>
          </p:spPr>
          <p:txBody>
            <a:bodyPr wrap="none" rtlCol="0">
              <a:spAutoFit/>
            </a:bodyPr>
            <a:lstStyle/>
            <a:p>
              <a:r>
                <a:rPr lang="en-US" sz="1000"/>
                <a:t>3-bits</a:t>
              </a:r>
            </a:p>
          </p:txBody>
        </p:sp>
        <p:sp>
          <p:nvSpPr>
            <p:cNvPr id="100" name="Left Brace 99">
              <a:extLst>
                <a:ext uri="{FF2B5EF4-FFF2-40B4-BE49-F238E27FC236}">
                  <a16:creationId xmlns:a16="http://schemas.microsoft.com/office/drawing/2014/main" id="{51C498F7-6CDC-48FD-95F0-4F0EABFEBC79}"/>
                </a:ext>
              </a:extLst>
            </p:cNvPr>
            <p:cNvSpPr/>
            <p:nvPr/>
          </p:nvSpPr>
          <p:spPr>
            <a:xfrm rot="16200000">
              <a:off x="2680434" y="4981245"/>
              <a:ext cx="317717" cy="876967"/>
            </a:xfrm>
            <a:prstGeom prst="leftBrace">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1" name="TextBox 100">
              <a:extLst>
                <a:ext uri="{FF2B5EF4-FFF2-40B4-BE49-F238E27FC236}">
                  <a16:creationId xmlns:a16="http://schemas.microsoft.com/office/drawing/2014/main" id="{F9D8E589-C5CE-4E76-8D71-E6CDBED59B8D}"/>
                </a:ext>
              </a:extLst>
            </p:cNvPr>
            <p:cNvSpPr txBox="1"/>
            <p:nvPr/>
          </p:nvSpPr>
          <p:spPr>
            <a:xfrm>
              <a:off x="2542102" y="5563843"/>
              <a:ext cx="604653" cy="246221"/>
            </a:xfrm>
            <a:prstGeom prst="rect">
              <a:avLst/>
            </a:prstGeom>
            <a:noFill/>
          </p:spPr>
          <p:txBody>
            <a:bodyPr wrap="none" rtlCol="0">
              <a:spAutoFit/>
            </a:bodyPr>
            <a:lstStyle/>
            <a:p>
              <a:r>
                <a:rPr lang="en-US" sz="1000"/>
                <a:t>padding</a:t>
              </a:r>
            </a:p>
          </p:txBody>
        </p:sp>
        <p:sp>
          <p:nvSpPr>
            <p:cNvPr id="102" name="Left Brace 101">
              <a:extLst>
                <a:ext uri="{FF2B5EF4-FFF2-40B4-BE49-F238E27FC236}">
                  <a16:creationId xmlns:a16="http://schemas.microsoft.com/office/drawing/2014/main" id="{E7FC93CA-31D2-4289-A0DE-43E8715D5F18}"/>
                </a:ext>
              </a:extLst>
            </p:cNvPr>
            <p:cNvSpPr/>
            <p:nvPr/>
          </p:nvSpPr>
          <p:spPr>
            <a:xfrm rot="16200000">
              <a:off x="7531484" y="5260927"/>
              <a:ext cx="295865" cy="309965"/>
            </a:xfrm>
            <a:prstGeom prst="leftBrace">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3" name="TextBox 102">
              <a:extLst>
                <a:ext uri="{FF2B5EF4-FFF2-40B4-BE49-F238E27FC236}">
                  <a16:creationId xmlns:a16="http://schemas.microsoft.com/office/drawing/2014/main" id="{A1321595-4C70-46C8-BC11-7389920F917E}"/>
                </a:ext>
              </a:extLst>
            </p:cNvPr>
            <p:cNvSpPr txBox="1"/>
            <p:nvPr/>
          </p:nvSpPr>
          <p:spPr>
            <a:xfrm>
              <a:off x="7485096" y="5585731"/>
              <a:ext cx="428322" cy="246221"/>
            </a:xfrm>
            <a:prstGeom prst="rect">
              <a:avLst/>
            </a:prstGeom>
            <a:noFill/>
          </p:spPr>
          <p:txBody>
            <a:bodyPr wrap="none" rtlCol="0">
              <a:spAutoFit/>
            </a:bodyPr>
            <a:lstStyle/>
            <a:p>
              <a:r>
                <a:rPr lang="en-US" sz="1000"/>
                <a:t>1-bit</a:t>
              </a:r>
            </a:p>
          </p:txBody>
        </p:sp>
        <p:sp>
          <p:nvSpPr>
            <p:cNvPr id="104" name="Left Brace 103">
              <a:extLst>
                <a:ext uri="{FF2B5EF4-FFF2-40B4-BE49-F238E27FC236}">
                  <a16:creationId xmlns:a16="http://schemas.microsoft.com/office/drawing/2014/main" id="{00DA2AE6-26EA-4831-B967-EA8AA20328B6}"/>
                </a:ext>
              </a:extLst>
            </p:cNvPr>
            <p:cNvSpPr/>
            <p:nvPr/>
          </p:nvSpPr>
          <p:spPr>
            <a:xfrm rot="16200000">
              <a:off x="6623563" y="4775772"/>
              <a:ext cx="369331" cy="1353739"/>
            </a:xfrm>
            <a:prstGeom prst="leftBrace">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5" name="TextBox 104">
              <a:extLst>
                <a:ext uri="{FF2B5EF4-FFF2-40B4-BE49-F238E27FC236}">
                  <a16:creationId xmlns:a16="http://schemas.microsoft.com/office/drawing/2014/main" id="{A1495C6C-657E-4B42-BCA5-A9281EC553A8}"/>
                </a:ext>
              </a:extLst>
            </p:cNvPr>
            <p:cNvSpPr txBox="1"/>
            <p:nvPr/>
          </p:nvSpPr>
          <p:spPr>
            <a:xfrm>
              <a:off x="6599847" y="5581444"/>
              <a:ext cx="478016" cy="246221"/>
            </a:xfrm>
            <a:prstGeom prst="rect">
              <a:avLst/>
            </a:prstGeom>
            <a:noFill/>
          </p:spPr>
          <p:txBody>
            <a:bodyPr wrap="none" rtlCol="0">
              <a:spAutoFit/>
            </a:bodyPr>
            <a:lstStyle/>
            <a:p>
              <a:r>
                <a:rPr lang="en-US" sz="1000"/>
                <a:t>4-bits</a:t>
              </a:r>
            </a:p>
          </p:txBody>
        </p:sp>
        <p:sp>
          <p:nvSpPr>
            <p:cNvPr id="106" name="Left Brace 105">
              <a:extLst>
                <a:ext uri="{FF2B5EF4-FFF2-40B4-BE49-F238E27FC236}">
                  <a16:creationId xmlns:a16="http://schemas.microsoft.com/office/drawing/2014/main" id="{BFBB07CC-B45C-4789-94B8-CEA60D1C583E}"/>
                </a:ext>
              </a:extLst>
            </p:cNvPr>
            <p:cNvSpPr/>
            <p:nvPr/>
          </p:nvSpPr>
          <p:spPr>
            <a:xfrm rot="16200000">
              <a:off x="5487454" y="4972460"/>
              <a:ext cx="317717" cy="908748"/>
            </a:xfrm>
            <a:prstGeom prst="leftBrace">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7" name="TextBox 106">
              <a:extLst>
                <a:ext uri="{FF2B5EF4-FFF2-40B4-BE49-F238E27FC236}">
                  <a16:creationId xmlns:a16="http://schemas.microsoft.com/office/drawing/2014/main" id="{0C2F6123-60A9-404C-AEBD-CD4068B394C7}"/>
                </a:ext>
              </a:extLst>
            </p:cNvPr>
            <p:cNvSpPr txBox="1"/>
            <p:nvPr/>
          </p:nvSpPr>
          <p:spPr>
            <a:xfrm>
              <a:off x="5347300" y="5570947"/>
              <a:ext cx="604653" cy="246221"/>
            </a:xfrm>
            <a:prstGeom prst="rect">
              <a:avLst/>
            </a:prstGeom>
            <a:noFill/>
          </p:spPr>
          <p:txBody>
            <a:bodyPr wrap="none" rtlCol="0">
              <a:spAutoFit/>
            </a:bodyPr>
            <a:lstStyle/>
            <a:p>
              <a:r>
                <a:rPr lang="en-US" sz="1000"/>
                <a:t>padding</a:t>
              </a:r>
            </a:p>
          </p:txBody>
        </p:sp>
      </p:grpSp>
      <p:sp>
        <p:nvSpPr>
          <p:cNvPr id="3" name="TextBox 2">
            <a:extLst>
              <a:ext uri="{FF2B5EF4-FFF2-40B4-BE49-F238E27FC236}">
                <a16:creationId xmlns:a16="http://schemas.microsoft.com/office/drawing/2014/main" id="{47459731-DB2C-49A8-A724-D110B9762AC1}"/>
              </a:ext>
            </a:extLst>
          </p:cNvPr>
          <p:cNvSpPr txBox="1"/>
          <p:nvPr/>
        </p:nvSpPr>
        <p:spPr>
          <a:xfrm>
            <a:off x="2486643" y="2223663"/>
            <a:ext cx="698461" cy="369332"/>
          </a:xfrm>
          <a:prstGeom prst="rect">
            <a:avLst/>
          </a:prstGeom>
          <a:noFill/>
        </p:spPr>
        <p:txBody>
          <a:bodyPr wrap="none" rtlCol="0">
            <a:spAutoFit/>
          </a:bodyPr>
          <a:lstStyle/>
          <a:p>
            <a:r>
              <a:rPr lang="en-US" i="1"/>
              <a:t>parse</a:t>
            </a:r>
          </a:p>
        </p:txBody>
      </p:sp>
      <p:cxnSp>
        <p:nvCxnSpPr>
          <p:cNvPr id="108" name="Straight Arrow Connector 107">
            <a:extLst>
              <a:ext uri="{FF2B5EF4-FFF2-40B4-BE49-F238E27FC236}">
                <a16:creationId xmlns:a16="http://schemas.microsoft.com/office/drawing/2014/main" id="{819F4522-71BC-4B4B-A375-D7FC769A2458}"/>
              </a:ext>
            </a:extLst>
          </p:cNvPr>
          <p:cNvCxnSpPr/>
          <p:nvPr/>
        </p:nvCxnSpPr>
        <p:spPr>
          <a:xfrm>
            <a:off x="3380029" y="3942003"/>
            <a:ext cx="0" cy="883403"/>
          </a:xfrm>
          <a:prstGeom prst="straightConnector1">
            <a:avLst/>
          </a:prstGeom>
          <a:ln>
            <a:solidFill>
              <a:schemeClr val="tx1"/>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109" name="TextBox 108">
            <a:extLst>
              <a:ext uri="{FF2B5EF4-FFF2-40B4-BE49-F238E27FC236}">
                <a16:creationId xmlns:a16="http://schemas.microsoft.com/office/drawing/2014/main" id="{A5EB6E73-34ED-4785-B1BF-1781DBD3A363}"/>
              </a:ext>
            </a:extLst>
          </p:cNvPr>
          <p:cNvSpPr txBox="1"/>
          <p:nvPr/>
        </p:nvSpPr>
        <p:spPr>
          <a:xfrm>
            <a:off x="3435957" y="4142039"/>
            <a:ext cx="938077" cy="369332"/>
          </a:xfrm>
          <a:prstGeom prst="rect">
            <a:avLst/>
          </a:prstGeom>
          <a:noFill/>
        </p:spPr>
        <p:txBody>
          <a:bodyPr wrap="none" rtlCol="0">
            <a:spAutoFit/>
          </a:bodyPr>
          <a:lstStyle/>
          <a:p>
            <a:r>
              <a:rPr lang="en-US" i="1"/>
              <a:t>unparse</a:t>
            </a:r>
          </a:p>
        </p:txBody>
      </p:sp>
      <p:cxnSp>
        <p:nvCxnSpPr>
          <p:cNvPr id="8" name="Straight Arrow Connector 7">
            <a:extLst>
              <a:ext uri="{FF2B5EF4-FFF2-40B4-BE49-F238E27FC236}">
                <a16:creationId xmlns:a16="http://schemas.microsoft.com/office/drawing/2014/main" id="{C1DED909-DDD3-4B27-89F6-C1CD228200F4}"/>
              </a:ext>
            </a:extLst>
          </p:cNvPr>
          <p:cNvCxnSpPr>
            <a:stCxn id="4" idx="3"/>
          </p:cNvCxnSpPr>
          <p:nvPr/>
        </p:nvCxnSpPr>
        <p:spPr>
          <a:xfrm flipV="1">
            <a:off x="4515130" y="3382905"/>
            <a:ext cx="1043034" cy="7822"/>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10" name="TextBox 109">
            <a:extLst>
              <a:ext uri="{FF2B5EF4-FFF2-40B4-BE49-F238E27FC236}">
                <a16:creationId xmlns:a16="http://schemas.microsoft.com/office/drawing/2014/main" id="{8BA48457-4161-4C65-BA78-CEF91F5D56CF}"/>
              </a:ext>
            </a:extLst>
          </p:cNvPr>
          <p:cNvSpPr txBox="1"/>
          <p:nvPr/>
        </p:nvSpPr>
        <p:spPr>
          <a:xfrm>
            <a:off x="4580750" y="2788848"/>
            <a:ext cx="966931" cy="646331"/>
          </a:xfrm>
          <a:prstGeom prst="rect">
            <a:avLst/>
          </a:prstGeom>
          <a:noFill/>
        </p:spPr>
        <p:txBody>
          <a:bodyPr wrap="none" rtlCol="0">
            <a:spAutoFit/>
          </a:bodyPr>
          <a:lstStyle/>
          <a:p>
            <a:pPr algn="ctr"/>
            <a:r>
              <a:rPr lang="en-US" i="1"/>
              <a:t>unparse</a:t>
            </a:r>
          </a:p>
          <a:p>
            <a:pPr algn="ctr"/>
            <a:r>
              <a:rPr lang="en-US" i="1"/>
              <a:t>results</a:t>
            </a:r>
          </a:p>
        </p:txBody>
      </p:sp>
      <p:sp>
        <p:nvSpPr>
          <p:cNvPr id="111" name="TextBox 110">
            <a:extLst>
              <a:ext uri="{FF2B5EF4-FFF2-40B4-BE49-F238E27FC236}">
                <a16:creationId xmlns:a16="http://schemas.microsoft.com/office/drawing/2014/main" id="{D0854FD4-17B0-4FEC-99C6-CBC6A5AF55FB}"/>
              </a:ext>
            </a:extLst>
          </p:cNvPr>
          <p:cNvSpPr txBox="1"/>
          <p:nvPr/>
        </p:nvSpPr>
        <p:spPr>
          <a:xfrm>
            <a:off x="2398800" y="3979360"/>
            <a:ext cx="801823" cy="646331"/>
          </a:xfrm>
          <a:prstGeom prst="rect">
            <a:avLst/>
          </a:prstGeom>
          <a:noFill/>
        </p:spPr>
        <p:txBody>
          <a:bodyPr wrap="none" rtlCol="0">
            <a:spAutoFit/>
          </a:bodyPr>
          <a:lstStyle/>
          <a:p>
            <a:pPr algn="ctr"/>
            <a:r>
              <a:rPr lang="en-US" i="1"/>
              <a:t>parse</a:t>
            </a:r>
          </a:p>
          <a:p>
            <a:pPr algn="ctr"/>
            <a:r>
              <a:rPr lang="en-US" i="1"/>
              <a:t>results</a:t>
            </a:r>
          </a:p>
        </p:txBody>
      </p:sp>
    </p:spTree>
    <p:extLst>
      <p:ext uri="{BB962C8B-B14F-4D97-AF65-F5344CB8AC3E}">
        <p14:creationId xmlns:p14="http://schemas.microsoft.com/office/powerpoint/2010/main" val="942892191"/>
      </p:ext>
    </p:extLst>
  </p:cSld>
  <p:clrMapOvr>
    <a:masterClrMapping/>
  </p:clrMapOvr>
</p:sld>
</file>

<file path=ppt/slides/slide2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a:extLst>
              <a:ext uri="{FF2B5EF4-FFF2-40B4-BE49-F238E27FC236}">
                <a16:creationId xmlns:a16="http://schemas.microsoft.com/office/drawing/2014/main" id="{1E19521C-ECC7-48E9-B22C-7A9CE63CCCB4}"/>
              </a:ext>
            </a:extLst>
          </p:cNvPr>
          <p:cNvSpPr>
            <a:spLocks noGrp="1"/>
          </p:cNvSpPr>
          <p:nvPr>
            <p:ph type="ftr" sz="quarter" idx="11"/>
          </p:nvPr>
        </p:nvSpPr>
        <p:spPr/>
        <p:txBody>
          <a:bodyPr/>
          <a:lstStyle/>
          <a:p>
            <a:r>
              <a:rPr lang="en-US" altLang="en-US">
                <a:solidFill>
                  <a:schemeClr val="tx1">
                    <a:lumMod val="50000"/>
                    <a:lumOff val="50000"/>
                  </a:schemeClr>
                </a:solidFill>
                <a:latin typeface="Arial" pitchFamily="34" charset="0"/>
                <a:cs typeface="Arial" pitchFamily="34" charset="0"/>
              </a:rPr>
              <a:t>© 2019 The MITRE Corporation. All rights reserved.</a:t>
            </a:r>
            <a:endParaRPr lang="en-US">
              <a:solidFill>
                <a:schemeClr val="tx1">
                  <a:lumMod val="50000"/>
                  <a:lumOff val="50000"/>
                </a:schemeClr>
              </a:solidFill>
              <a:latin typeface="Arial" pitchFamily="34" charset="0"/>
              <a:cs typeface="Arial" pitchFamily="34" charset="0"/>
            </a:endParaRPr>
          </a:p>
        </p:txBody>
      </p:sp>
      <p:sp>
        <p:nvSpPr>
          <p:cNvPr id="6" name="Rectangle 5">
            <a:extLst>
              <a:ext uri="{FF2B5EF4-FFF2-40B4-BE49-F238E27FC236}">
                <a16:creationId xmlns:a16="http://schemas.microsoft.com/office/drawing/2014/main" id="{41E9AC30-36C8-4879-89E6-454814D019ED}"/>
              </a:ext>
            </a:extLst>
          </p:cNvPr>
          <p:cNvSpPr/>
          <p:nvPr/>
        </p:nvSpPr>
        <p:spPr>
          <a:xfrm>
            <a:off x="926415" y="1433269"/>
            <a:ext cx="8527552" cy="4524315"/>
          </a:xfrm>
          <a:prstGeom prst="rect">
            <a:avLst/>
          </a:prstGeom>
          <a:ln>
            <a:solidFill>
              <a:schemeClr val="tx1"/>
            </a:solidFill>
          </a:ln>
        </p:spPr>
        <p:txBody>
          <a:bodyPr wrap="square">
            <a:spAutoFit/>
          </a:bodyPr>
          <a:lstStyle/>
          <a:p>
            <a:r>
              <a:rPr lang="en-US">
                <a:solidFill>
                  <a:srgbClr val="003296"/>
                </a:solidFill>
                <a:highlight>
                  <a:srgbClr val="FFFFFF"/>
                </a:highlight>
              </a:rPr>
              <a:t>&lt;xs:element</a:t>
            </a:r>
            <a:r>
              <a:rPr lang="en-US">
                <a:solidFill>
                  <a:srgbClr val="F5844C"/>
                </a:solidFill>
                <a:highlight>
                  <a:srgbClr val="FFFFFF"/>
                </a:highlight>
              </a:rPr>
              <a:t> name</a:t>
            </a:r>
            <a:r>
              <a:rPr lang="en-US">
                <a:solidFill>
                  <a:srgbClr val="FF8040"/>
                </a:solidFill>
                <a:highlight>
                  <a:srgbClr val="FFFFFF"/>
                </a:highlight>
              </a:rPr>
              <a:t>=</a:t>
            </a:r>
            <a:r>
              <a:rPr lang="en-US">
                <a:solidFill>
                  <a:srgbClr val="993300"/>
                </a:solidFill>
                <a:highlight>
                  <a:srgbClr val="FFFFFF"/>
                </a:highlight>
              </a:rPr>
              <a:t>"input"</a:t>
            </a:r>
            <a:r>
              <a:rPr lang="en-US">
                <a:solidFill>
                  <a:srgbClr val="000096"/>
                </a:solidFill>
                <a:highlight>
                  <a:srgbClr val="FFFFFF"/>
                </a:highlight>
              </a:rPr>
              <a:t>&gt;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&lt;xs:complexType&gt;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&lt;xs:sequence&gt;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&lt;xs:element</a:t>
            </a:r>
            <a:r>
              <a:rPr lang="en-US">
                <a:solidFill>
                  <a:srgbClr val="F5844C"/>
                </a:solidFill>
                <a:highlight>
                  <a:srgbClr val="FFFFFF"/>
                </a:highlight>
              </a:rPr>
              <a:t> name</a:t>
            </a:r>
            <a:r>
              <a:rPr lang="en-US">
                <a:solidFill>
                  <a:srgbClr val="FF8040"/>
                </a:solidFill>
                <a:highlight>
                  <a:srgbClr val="FFFFFF"/>
                </a:highlight>
              </a:rPr>
              <a:t>=</a:t>
            </a:r>
            <a:r>
              <a:rPr lang="en-US">
                <a:solidFill>
                  <a:srgbClr val="993300"/>
                </a:solidFill>
                <a:highlight>
                  <a:srgbClr val="FFFFFF"/>
                </a:highlight>
              </a:rPr>
              <a:t>"two-bits"</a:t>
            </a:r>
            <a:r>
              <a:rPr lang="en-US">
                <a:solidFill>
                  <a:srgbClr val="F5844C"/>
                </a:solidFill>
                <a:highlight>
                  <a:srgbClr val="FFFFFF"/>
                </a:highlight>
              </a:rPr>
              <a:t> type</a:t>
            </a:r>
            <a:r>
              <a:rPr lang="en-US">
                <a:solidFill>
                  <a:srgbClr val="FF8040"/>
                </a:solidFill>
                <a:highlight>
                  <a:srgbClr val="FFFFFF"/>
                </a:highlight>
              </a:rPr>
              <a:t>=</a:t>
            </a:r>
            <a:r>
              <a:rPr lang="en-US">
                <a:solidFill>
                  <a:srgbClr val="993300"/>
                </a:solidFill>
                <a:highlight>
                  <a:srgbClr val="FFFFFF"/>
                </a:highlight>
              </a:rPr>
              <a:t>"unsignedint2"</a:t>
            </a:r>
            <a:r>
              <a:rPr lang="en-US">
                <a:solidFill>
                  <a:srgbClr val="F5844C"/>
                </a:solidFill>
                <a:highlight>
                  <a:srgbClr val="FFFFFF"/>
                </a:highlight>
              </a:rPr>
              <a:t> </a:t>
            </a:r>
            <a:r>
              <a:rPr lang="en-US">
                <a:solidFill>
                  <a:srgbClr val="000096"/>
                </a:solidFill>
                <a:highlight>
                  <a:srgbClr val="FFFFFF"/>
                </a:highlight>
              </a:rPr>
              <a:t>/&gt;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&lt;xs:element</a:t>
            </a:r>
            <a:r>
              <a:rPr lang="en-US">
                <a:solidFill>
                  <a:srgbClr val="F5844C"/>
                </a:solidFill>
                <a:highlight>
                  <a:srgbClr val="FFFFFF"/>
                </a:highlight>
              </a:rPr>
              <a:t> name</a:t>
            </a:r>
            <a:r>
              <a:rPr lang="en-US">
                <a:solidFill>
                  <a:srgbClr val="FF8040"/>
                </a:solidFill>
                <a:highlight>
                  <a:srgbClr val="FFFFFF"/>
                </a:highlight>
              </a:rPr>
              <a:t>=</a:t>
            </a:r>
            <a:r>
              <a:rPr lang="en-US">
                <a:solidFill>
                  <a:srgbClr val="993300"/>
                </a:solidFill>
                <a:highlight>
                  <a:srgbClr val="FFFFFF"/>
                </a:highlight>
              </a:rPr>
              <a:t>"three-bits"</a:t>
            </a:r>
            <a:r>
              <a:rPr lang="en-US">
                <a:solidFill>
                  <a:srgbClr val="F5844C"/>
                </a:solidFill>
                <a:highlight>
                  <a:srgbClr val="FFFFFF"/>
                </a:highlight>
              </a:rPr>
              <a:t> type</a:t>
            </a:r>
            <a:r>
              <a:rPr lang="en-US">
                <a:solidFill>
                  <a:srgbClr val="FF8040"/>
                </a:solidFill>
                <a:highlight>
                  <a:srgbClr val="FFFFFF"/>
                </a:highlight>
              </a:rPr>
              <a:t>=</a:t>
            </a:r>
            <a:r>
              <a:rPr lang="en-US">
                <a:solidFill>
                  <a:srgbClr val="993300"/>
                </a:solidFill>
                <a:highlight>
                  <a:srgbClr val="FFFFFF"/>
                </a:highlight>
              </a:rPr>
              <a:t>"unsignedint3"</a:t>
            </a:r>
            <a:r>
              <a:rPr lang="en-US">
                <a:solidFill>
                  <a:srgbClr val="F5844C"/>
                </a:solidFill>
                <a:highlight>
                  <a:srgbClr val="FFFFFF"/>
                </a:highlight>
              </a:rPr>
              <a:t> </a:t>
            </a:r>
            <a:r>
              <a:rPr lang="en-US">
                <a:solidFill>
                  <a:srgbClr val="000096"/>
                </a:solidFill>
                <a:highlight>
                  <a:srgbClr val="FFFFFF"/>
                </a:highlight>
              </a:rPr>
              <a:t>/&gt;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&lt;xs:sequence</a:t>
            </a:r>
            <a:r>
              <a:rPr lang="en-US">
                <a:solidFill>
                  <a:srgbClr val="F5844C"/>
                </a:solidFill>
                <a:highlight>
                  <a:srgbClr val="FFFFFF"/>
                </a:highlight>
              </a:rPr>
              <a:t> dfdl:hiddenGroupRef</a:t>
            </a:r>
            <a:r>
              <a:rPr lang="en-US">
                <a:solidFill>
                  <a:srgbClr val="FF8040"/>
                </a:solidFill>
                <a:highlight>
                  <a:srgbClr val="FFFFFF"/>
                </a:highlight>
              </a:rPr>
              <a:t>=</a:t>
            </a:r>
            <a:r>
              <a:rPr lang="en-US">
                <a:solidFill>
                  <a:srgbClr val="993300"/>
                </a:solidFill>
                <a:highlight>
                  <a:srgbClr val="FFFFFF"/>
                </a:highlight>
              </a:rPr>
              <a:t>"padToByteBoundary"</a:t>
            </a:r>
            <a:r>
              <a:rPr lang="en-US">
                <a:solidFill>
                  <a:srgbClr val="F5844C"/>
                </a:solidFill>
                <a:highlight>
                  <a:srgbClr val="FFFFFF"/>
                </a:highlight>
              </a:rPr>
              <a:t> </a:t>
            </a:r>
            <a:r>
              <a:rPr lang="en-US">
                <a:solidFill>
                  <a:srgbClr val="000096"/>
                </a:solidFill>
                <a:highlight>
                  <a:srgbClr val="FFFFFF"/>
                </a:highlight>
              </a:rPr>
              <a:t>/&gt;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&lt;xs:element</a:t>
            </a:r>
            <a:r>
              <a:rPr lang="en-US">
                <a:solidFill>
                  <a:srgbClr val="F5844C"/>
                </a:solidFill>
                <a:highlight>
                  <a:srgbClr val="FFFFFF"/>
                </a:highlight>
              </a:rPr>
              <a:t> name</a:t>
            </a:r>
            <a:r>
              <a:rPr lang="en-US">
                <a:solidFill>
                  <a:srgbClr val="FF8040"/>
                </a:solidFill>
                <a:highlight>
                  <a:srgbClr val="FFFFFF"/>
                </a:highlight>
              </a:rPr>
              <a:t>=</a:t>
            </a:r>
            <a:r>
              <a:rPr lang="en-US">
                <a:solidFill>
                  <a:srgbClr val="993300"/>
                </a:solidFill>
                <a:highlight>
                  <a:srgbClr val="FFFFFF"/>
                </a:highlight>
              </a:rPr>
              <a:t>"one-bit"</a:t>
            </a:r>
            <a:r>
              <a:rPr lang="en-US">
                <a:solidFill>
                  <a:srgbClr val="F5844C"/>
                </a:solidFill>
                <a:highlight>
                  <a:srgbClr val="FFFFFF"/>
                </a:highlight>
              </a:rPr>
              <a:t> type</a:t>
            </a:r>
            <a:r>
              <a:rPr lang="en-US">
                <a:solidFill>
                  <a:srgbClr val="FF8040"/>
                </a:solidFill>
                <a:highlight>
                  <a:srgbClr val="FFFFFF"/>
                </a:highlight>
              </a:rPr>
              <a:t>=</a:t>
            </a:r>
            <a:r>
              <a:rPr lang="en-US">
                <a:solidFill>
                  <a:srgbClr val="993300"/>
                </a:solidFill>
                <a:highlight>
                  <a:srgbClr val="FFFFFF"/>
                </a:highlight>
              </a:rPr>
              <a:t>"unsignedint1"</a:t>
            </a:r>
            <a:r>
              <a:rPr lang="en-US">
                <a:solidFill>
                  <a:srgbClr val="F5844C"/>
                </a:solidFill>
                <a:highlight>
                  <a:srgbClr val="FFFFFF"/>
                </a:highlight>
              </a:rPr>
              <a:t> </a:t>
            </a:r>
            <a:r>
              <a:rPr lang="en-US">
                <a:solidFill>
                  <a:srgbClr val="000096"/>
                </a:solidFill>
                <a:highlight>
                  <a:srgbClr val="FFFFFF"/>
                </a:highlight>
              </a:rPr>
              <a:t>/&gt;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&lt;xs:element</a:t>
            </a:r>
            <a:r>
              <a:rPr lang="en-US">
                <a:solidFill>
                  <a:srgbClr val="F5844C"/>
                </a:solidFill>
                <a:highlight>
                  <a:srgbClr val="FFFFFF"/>
                </a:highlight>
              </a:rPr>
              <a:t> name</a:t>
            </a:r>
            <a:r>
              <a:rPr lang="en-US">
                <a:solidFill>
                  <a:srgbClr val="FF8040"/>
                </a:solidFill>
                <a:highlight>
                  <a:srgbClr val="FFFFFF"/>
                </a:highlight>
              </a:rPr>
              <a:t>=</a:t>
            </a:r>
            <a:r>
              <a:rPr lang="en-US">
                <a:solidFill>
                  <a:srgbClr val="993300"/>
                </a:solidFill>
                <a:highlight>
                  <a:srgbClr val="FFFFFF"/>
                </a:highlight>
              </a:rPr>
              <a:t>"four-bits"</a:t>
            </a:r>
            <a:r>
              <a:rPr lang="en-US">
                <a:solidFill>
                  <a:srgbClr val="F5844C"/>
                </a:solidFill>
                <a:highlight>
                  <a:srgbClr val="FFFFFF"/>
                </a:highlight>
              </a:rPr>
              <a:t> type</a:t>
            </a:r>
            <a:r>
              <a:rPr lang="en-US">
                <a:solidFill>
                  <a:srgbClr val="FF8040"/>
                </a:solidFill>
                <a:highlight>
                  <a:srgbClr val="FFFFFF"/>
                </a:highlight>
              </a:rPr>
              <a:t>=</a:t>
            </a:r>
            <a:r>
              <a:rPr lang="en-US">
                <a:solidFill>
                  <a:srgbClr val="993300"/>
                </a:solidFill>
                <a:highlight>
                  <a:srgbClr val="FFFFFF"/>
                </a:highlight>
              </a:rPr>
              <a:t>"unsignedint4"</a:t>
            </a:r>
            <a:r>
              <a:rPr lang="en-US">
                <a:solidFill>
                  <a:srgbClr val="F5844C"/>
                </a:solidFill>
                <a:highlight>
                  <a:srgbClr val="FFFFFF"/>
                </a:highlight>
              </a:rPr>
              <a:t> </a:t>
            </a:r>
            <a:r>
              <a:rPr lang="en-US">
                <a:solidFill>
                  <a:srgbClr val="000096"/>
                </a:solidFill>
                <a:highlight>
                  <a:srgbClr val="FFFFFF"/>
                </a:highlight>
              </a:rPr>
              <a:t>/&gt;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&lt;xs:sequence</a:t>
            </a:r>
            <a:r>
              <a:rPr lang="en-US">
                <a:solidFill>
                  <a:srgbClr val="F5844C"/>
                </a:solidFill>
                <a:highlight>
                  <a:srgbClr val="FFFFFF"/>
                </a:highlight>
              </a:rPr>
              <a:t> dfdl:hiddenGroupRef</a:t>
            </a:r>
            <a:r>
              <a:rPr lang="en-US">
                <a:solidFill>
                  <a:srgbClr val="FF8040"/>
                </a:solidFill>
                <a:highlight>
                  <a:srgbClr val="FFFFFF"/>
                </a:highlight>
              </a:rPr>
              <a:t>=</a:t>
            </a:r>
            <a:r>
              <a:rPr lang="en-US">
                <a:solidFill>
                  <a:srgbClr val="993300"/>
                </a:solidFill>
                <a:highlight>
                  <a:srgbClr val="FFFFFF"/>
                </a:highlight>
              </a:rPr>
              <a:t>"padToByteBoundary"</a:t>
            </a:r>
            <a:r>
              <a:rPr lang="en-US">
                <a:solidFill>
                  <a:srgbClr val="F5844C"/>
                </a:solidFill>
                <a:highlight>
                  <a:srgbClr val="FFFFFF"/>
                </a:highlight>
              </a:rPr>
              <a:t> </a:t>
            </a:r>
            <a:r>
              <a:rPr lang="en-US">
                <a:solidFill>
                  <a:srgbClr val="000096"/>
                </a:solidFill>
                <a:highlight>
                  <a:srgbClr val="FFFFFF"/>
                </a:highlight>
              </a:rPr>
              <a:t>/&gt;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&lt;/xs:sequence&gt;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&lt;/xs:complexType&gt;</a:t>
            </a:r>
            <a:br>
              <a:rPr lang="en-US">
                <a:solidFill>
                  <a:srgbClr val="000000"/>
                </a:solidFill>
                <a:highlight>
                  <a:srgbClr val="FFFFFF"/>
                </a:highlight>
              </a:rPr>
            </a:br>
            <a:r>
              <a:rPr lang="en-US">
                <a:solidFill>
                  <a:srgbClr val="003296"/>
                </a:solidFill>
                <a:highlight>
                  <a:srgbClr val="FFFFFF"/>
                </a:highlight>
              </a:rPr>
              <a:t>&lt;/xs:element&gt;</a:t>
            </a:r>
            <a:br>
              <a:rPr lang="en-US">
                <a:solidFill>
                  <a:srgbClr val="000000"/>
                </a:solidFill>
                <a:highlight>
                  <a:srgbClr val="FFFFFF"/>
                </a:highlight>
              </a:rPr>
            </a:br>
            <a:br>
              <a:rPr lang="en-US">
                <a:solidFill>
                  <a:srgbClr val="000000"/>
                </a:solidFill>
                <a:highlight>
                  <a:srgbClr val="FFFFFF"/>
                </a:highlight>
              </a:rPr>
            </a:br>
            <a:r>
              <a:rPr lang="en-US">
                <a:solidFill>
                  <a:srgbClr val="003296"/>
                </a:solidFill>
                <a:highlight>
                  <a:srgbClr val="FFFFFF"/>
                </a:highlight>
              </a:rPr>
              <a:t>&lt;xs:group</a:t>
            </a:r>
            <a:r>
              <a:rPr lang="en-US">
                <a:solidFill>
                  <a:srgbClr val="F5844C"/>
                </a:solidFill>
                <a:highlight>
                  <a:srgbClr val="FFFFFF"/>
                </a:highlight>
              </a:rPr>
              <a:t> name</a:t>
            </a:r>
            <a:r>
              <a:rPr lang="en-US">
                <a:solidFill>
                  <a:srgbClr val="FF8040"/>
                </a:solidFill>
                <a:highlight>
                  <a:srgbClr val="FFFFFF"/>
                </a:highlight>
              </a:rPr>
              <a:t>=</a:t>
            </a:r>
            <a:r>
              <a:rPr lang="en-US">
                <a:solidFill>
                  <a:srgbClr val="993300"/>
                </a:solidFill>
                <a:highlight>
                  <a:srgbClr val="FFFFFF"/>
                </a:highlight>
              </a:rPr>
              <a:t>"padToByteBoundary"</a:t>
            </a:r>
            <a:r>
              <a:rPr lang="en-US">
                <a:solidFill>
                  <a:srgbClr val="000096"/>
                </a:solidFill>
                <a:highlight>
                  <a:srgbClr val="FFFFFF"/>
                </a:highlight>
              </a:rPr>
              <a:t>&gt;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&lt;xs:sequence</a:t>
            </a:r>
            <a:r>
              <a:rPr lang="en-US">
                <a:solidFill>
                  <a:srgbClr val="F5844C"/>
                </a:solidFill>
                <a:highlight>
                  <a:srgbClr val="FFFFFF"/>
                </a:highlight>
              </a:rPr>
              <a:t> </a:t>
            </a:r>
            <a:r>
              <a:rPr lang="en-US">
                <a:solidFill>
                  <a:srgbClr val="F5844C"/>
                </a:solidFill>
              </a:rPr>
              <a:t>dfdl:alignment</a:t>
            </a:r>
            <a:r>
              <a:rPr lang="en-US">
                <a:solidFill>
                  <a:srgbClr val="FF8040"/>
                </a:solidFill>
              </a:rPr>
              <a:t>=</a:t>
            </a:r>
            <a:r>
              <a:rPr lang="en-US">
                <a:solidFill>
                  <a:srgbClr val="993300"/>
                </a:solidFill>
              </a:rPr>
              <a:t>"8"</a:t>
            </a:r>
            <a:r>
              <a:rPr lang="en-US">
                <a:solidFill>
                  <a:srgbClr val="F5844C"/>
                </a:solidFill>
              </a:rPr>
              <a:t> dfdl:alignmentUnits</a:t>
            </a:r>
            <a:r>
              <a:rPr lang="en-US">
                <a:solidFill>
                  <a:srgbClr val="FF8040"/>
                </a:solidFill>
              </a:rPr>
              <a:t>=</a:t>
            </a:r>
            <a:r>
              <a:rPr lang="en-US">
                <a:solidFill>
                  <a:srgbClr val="993300"/>
                </a:solidFill>
              </a:rPr>
              <a:t>"bits"</a:t>
            </a:r>
            <a:r>
              <a:rPr lang="en-US">
                <a:solidFill>
                  <a:srgbClr val="F5844C"/>
                </a:solidFill>
                <a:highlight>
                  <a:srgbClr val="FFFFFF"/>
                </a:highlight>
              </a:rPr>
              <a:t> </a:t>
            </a:r>
            <a:r>
              <a:rPr lang="en-US">
                <a:solidFill>
                  <a:srgbClr val="F5844C"/>
                </a:solidFill>
                <a:highlight>
                  <a:srgbClr val="FFFF00"/>
                </a:highlight>
              </a:rPr>
              <a:t>dfdl:fillByte</a:t>
            </a:r>
            <a:r>
              <a:rPr lang="en-US">
                <a:solidFill>
                  <a:srgbClr val="FF8040"/>
                </a:solidFill>
                <a:highlight>
                  <a:srgbClr val="FFFF00"/>
                </a:highlight>
              </a:rPr>
              <a:t>=</a:t>
            </a:r>
            <a:r>
              <a:rPr lang="en-US">
                <a:solidFill>
                  <a:srgbClr val="993300"/>
                </a:solidFill>
                <a:highlight>
                  <a:srgbClr val="FFFF00"/>
                </a:highlight>
              </a:rPr>
              <a:t>"%#r00;"</a:t>
            </a:r>
            <a:r>
              <a:rPr lang="en-US">
                <a:solidFill>
                  <a:srgbClr val="000096"/>
                </a:solidFill>
                <a:highlight>
                  <a:srgbClr val="FFFFFF"/>
                </a:highlight>
              </a:rPr>
              <a:t>/&gt;</a:t>
            </a:r>
            <a:br>
              <a:rPr lang="en-US">
                <a:solidFill>
                  <a:srgbClr val="000000"/>
                </a:solidFill>
                <a:highlight>
                  <a:srgbClr val="FFFFFF"/>
                </a:highlight>
              </a:rPr>
            </a:br>
            <a:r>
              <a:rPr lang="en-US">
                <a:solidFill>
                  <a:srgbClr val="003296"/>
                </a:solidFill>
                <a:highlight>
                  <a:srgbClr val="FFFFFF"/>
                </a:highlight>
              </a:rPr>
              <a:t>&lt;/xs:group&gt;</a:t>
            </a:r>
          </a:p>
        </p:txBody>
      </p:sp>
      <p:sp>
        <p:nvSpPr>
          <p:cNvPr id="7" name="Speech Bubble: Rectangle 6">
            <a:extLst>
              <a:ext uri="{FF2B5EF4-FFF2-40B4-BE49-F238E27FC236}">
                <a16:creationId xmlns:a16="http://schemas.microsoft.com/office/drawing/2014/main" id="{018B74BD-377D-4920-9800-2C980A47ECFC}"/>
              </a:ext>
            </a:extLst>
          </p:cNvPr>
          <p:cNvSpPr/>
          <p:nvPr/>
        </p:nvSpPr>
        <p:spPr>
          <a:xfrm>
            <a:off x="7796939" y="2623088"/>
            <a:ext cx="3702803" cy="1611823"/>
          </a:xfrm>
          <a:prstGeom prst="wedgeRectCallout">
            <a:avLst>
              <a:gd name="adj1" fmla="val -57665"/>
              <a:gd name="adj2" fmla="val 114423"/>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a:t>Hey Daffodil, on unparsing, fill the padding bits with zeroes.</a:t>
            </a:r>
          </a:p>
        </p:txBody>
      </p:sp>
    </p:spTree>
    <p:extLst>
      <p:ext uri="{BB962C8B-B14F-4D97-AF65-F5344CB8AC3E}">
        <p14:creationId xmlns:p14="http://schemas.microsoft.com/office/powerpoint/2010/main" val="121573791"/>
      </p:ext>
    </p:extLst>
  </p:cSld>
  <p:clrMapOvr>
    <a:masterClrMapping/>
  </p:clrMapOvr>
</p:sld>
</file>

<file path=ppt/slides/slide2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372B7436-2301-4C26-A4BC-C83D929EE6FC}"/>
              </a:ext>
            </a:extLst>
          </p:cNvPr>
          <p:cNvSpPr/>
          <p:nvPr/>
        </p:nvSpPr>
        <p:spPr>
          <a:xfrm>
            <a:off x="3568636" y="2809541"/>
            <a:ext cx="2356839" cy="103838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a:t>Daffodil</a:t>
            </a:r>
          </a:p>
        </p:txBody>
      </p:sp>
      <p:cxnSp>
        <p:nvCxnSpPr>
          <p:cNvPr id="9" name="Straight Arrow Connector 8">
            <a:extLst>
              <a:ext uri="{FF2B5EF4-FFF2-40B4-BE49-F238E27FC236}">
                <a16:creationId xmlns:a16="http://schemas.microsoft.com/office/drawing/2014/main" id="{B9A1D4CE-266A-4C97-96AD-4F5411CEA5E7}"/>
              </a:ext>
            </a:extLst>
          </p:cNvPr>
          <p:cNvCxnSpPr/>
          <p:nvPr/>
        </p:nvCxnSpPr>
        <p:spPr>
          <a:xfrm>
            <a:off x="4577122" y="1926138"/>
            <a:ext cx="0" cy="883403"/>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0" name="Straight Arrow Connector 9">
            <a:extLst>
              <a:ext uri="{FF2B5EF4-FFF2-40B4-BE49-F238E27FC236}">
                <a16:creationId xmlns:a16="http://schemas.microsoft.com/office/drawing/2014/main" id="{6AA761BC-AD72-46F1-A318-E1284C2E6C1E}"/>
              </a:ext>
            </a:extLst>
          </p:cNvPr>
          <p:cNvCxnSpPr/>
          <p:nvPr/>
        </p:nvCxnSpPr>
        <p:spPr>
          <a:xfrm>
            <a:off x="4577122" y="3847927"/>
            <a:ext cx="0" cy="883403"/>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1" name="Rectangle 10">
            <a:extLst>
              <a:ext uri="{FF2B5EF4-FFF2-40B4-BE49-F238E27FC236}">
                <a16:creationId xmlns:a16="http://schemas.microsoft.com/office/drawing/2014/main" id="{98AFB393-2C09-43E9-938E-615E7F22E726}"/>
              </a:ext>
            </a:extLst>
          </p:cNvPr>
          <p:cNvSpPr/>
          <p:nvPr/>
        </p:nvSpPr>
        <p:spPr>
          <a:xfrm>
            <a:off x="3111978" y="4740029"/>
            <a:ext cx="3058328" cy="1754326"/>
          </a:xfrm>
          <a:prstGeom prst="rect">
            <a:avLst/>
          </a:prstGeom>
          <a:ln>
            <a:solidFill>
              <a:schemeClr val="tx1"/>
            </a:solidFill>
          </a:ln>
        </p:spPr>
        <p:txBody>
          <a:bodyPr wrap="square">
            <a:spAutoFit/>
          </a:bodyPr>
          <a:lstStyle/>
          <a:p>
            <a:r>
              <a:rPr lang="en-US">
                <a:solidFill>
                  <a:srgbClr val="000096"/>
                </a:solidFill>
                <a:highlight>
                  <a:srgbClr val="FFFFFF"/>
                </a:highlight>
              </a:rPr>
              <a:t>&lt;input&gt;</a:t>
            </a:r>
            <a:br>
              <a:rPr lang="en-US">
                <a:solidFill>
                  <a:srgbClr val="000000"/>
                </a:solidFill>
                <a:highlight>
                  <a:srgbClr val="FFFFFF"/>
                </a:highlight>
              </a:rPr>
            </a:br>
            <a:r>
              <a:rPr lang="en-US">
                <a:solidFill>
                  <a:srgbClr val="000000"/>
                </a:solidFill>
                <a:highlight>
                  <a:srgbClr val="FFFFFF"/>
                </a:highlight>
              </a:rPr>
              <a:t>  </a:t>
            </a:r>
            <a:r>
              <a:rPr lang="en-US">
                <a:solidFill>
                  <a:srgbClr val="000096"/>
                </a:solidFill>
                <a:highlight>
                  <a:srgbClr val="FFFFFF"/>
                </a:highlight>
              </a:rPr>
              <a:t>&lt;two-bits&gt;</a:t>
            </a:r>
            <a:r>
              <a:rPr lang="en-US">
                <a:solidFill>
                  <a:srgbClr val="000000"/>
                </a:solidFill>
                <a:highlight>
                  <a:srgbClr val="FFFFFF"/>
                </a:highlight>
              </a:rPr>
              <a:t>2</a:t>
            </a:r>
            <a:r>
              <a:rPr lang="en-US">
                <a:solidFill>
                  <a:srgbClr val="000096"/>
                </a:solidFill>
                <a:highlight>
                  <a:srgbClr val="FFFFFF"/>
                </a:highlight>
              </a:rPr>
              <a:t>&lt;/two-bits&gt;</a:t>
            </a:r>
            <a:br>
              <a:rPr lang="en-US">
                <a:solidFill>
                  <a:srgbClr val="000000"/>
                </a:solidFill>
                <a:highlight>
                  <a:srgbClr val="FFFFFF"/>
                </a:highlight>
              </a:rPr>
            </a:br>
            <a:r>
              <a:rPr lang="en-US">
                <a:solidFill>
                  <a:srgbClr val="000000"/>
                </a:solidFill>
                <a:highlight>
                  <a:srgbClr val="FFFFFF"/>
                </a:highlight>
              </a:rPr>
              <a:t>  </a:t>
            </a:r>
            <a:r>
              <a:rPr lang="en-US">
                <a:solidFill>
                  <a:srgbClr val="000096"/>
                </a:solidFill>
                <a:highlight>
                  <a:srgbClr val="FFFFFF"/>
                </a:highlight>
              </a:rPr>
              <a:t>&lt;three-bits&gt;</a:t>
            </a:r>
            <a:r>
              <a:rPr lang="en-US">
                <a:solidFill>
                  <a:srgbClr val="000000"/>
                </a:solidFill>
                <a:highlight>
                  <a:srgbClr val="FFFFFF"/>
                </a:highlight>
              </a:rPr>
              <a:t>3</a:t>
            </a:r>
            <a:r>
              <a:rPr lang="en-US">
                <a:solidFill>
                  <a:srgbClr val="000096"/>
                </a:solidFill>
                <a:highlight>
                  <a:srgbClr val="FFFFFF"/>
                </a:highlight>
              </a:rPr>
              <a:t>&lt;/three-bits&gt;</a:t>
            </a:r>
            <a:br>
              <a:rPr lang="en-US">
                <a:solidFill>
                  <a:srgbClr val="000000"/>
                </a:solidFill>
                <a:highlight>
                  <a:srgbClr val="FFFFFF"/>
                </a:highlight>
              </a:rPr>
            </a:br>
            <a:r>
              <a:rPr lang="en-US">
                <a:solidFill>
                  <a:srgbClr val="000000"/>
                </a:solidFill>
                <a:highlight>
                  <a:srgbClr val="FFFFFF"/>
                </a:highlight>
              </a:rPr>
              <a:t>  </a:t>
            </a:r>
            <a:r>
              <a:rPr lang="en-US">
                <a:solidFill>
                  <a:srgbClr val="000096"/>
                </a:solidFill>
                <a:highlight>
                  <a:srgbClr val="FFFFFF"/>
                </a:highlight>
              </a:rPr>
              <a:t>&lt;one-bit&gt;</a:t>
            </a:r>
            <a:r>
              <a:rPr lang="en-US">
                <a:solidFill>
                  <a:srgbClr val="000000"/>
                </a:solidFill>
                <a:highlight>
                  <a:srgbClr val="FFFFFF"/>
                </a:highlight>
              </a:rPr>
              <a:t>1</a:t>
            </a:r>
            <a:r>
              <a:rPr lang="en-US">
                <a:solidFill>
                  <a:srgbClr val="000096"/>
                </a:solidFill>
                <a:highlight>
                  <a:srgbClr val="FFFFFF"/>
                </a:highlight>
              </a:rPr>
              <a:t>&lt;/one-bit&gt;</a:t>
            </a:r>
            <a:br>
              <a:rPr lang="en-US">
                <a:solidFill>
                  <a:srgbClr val="000000"/>
                </a:solidFill>
                <a:highlight>
                  <a:srgbClr val="FFFFFF"/>
                </a:highlight>
              </a:rPr>
            </a:br>
            <a:r>
              <a:rPr lang="en-US">
                <a:solidFill>
                  <a:srgbClr val="000000"/>
                </a:solidFill>
                <a:highlight>
                  <a:srgbClr val="FFFFFF"/>
                </a:highlight>
              </a:rPr>
              <a:t>  </a:t>
            </a:r>
            <a:r>
              <a:rPr lang="en-US">
                <a:solidFill>
                  <a:srgbClr val="000096"/>
                </a:solidFill>
                <a:highlight>
                  <a:srgbClr val="FFFFFF"/>
                </a:highlight>
              </a:rPr>
              <a:t>&lt;four-bits&gt;</a:t>
            </a:r>
            <a:r>
              <a:rPr lang="en-US">
                <a:solidFill>
                  <a:srgbClr val="000000"/>
                </a:solidFill>
                <a:highlight>
                  <a:srgbClr val="FFFFFF"/>
                </a:highlight>
              </a:rPr>
              <a:t>4</a:t>
            </a:r>
            <a:r>
              <a:rPr lang="en-US">
                <a:solidFill>
                  <a:srgbClr val="000096"/>
                </a:solidFill>
                <a:highlight>
                  <a:srgbClr val="FFFFFF"/>
                </a:highlight>
              </a:rPr>
              <a:t>&lt;/four-bits&gt;</a:t>
            </a:r>
            <a:br>
              <a:rPr lang="en-US">
                <a:solidFill>
                  <a:srgbClr val="000000"/>
                </a:solidFill>
                <a:highlight>
                  <a:srgbClr val="FFFFFF"/>
                </a:highlight>
              </a:rPr>
            </a:br>
            <a:r>
              <a:rPr lang="en-US">
                <a:solidFill>
                  <a:srgbClr val="000096"/>
                </a:solidFill>
                <a:highlight>
                  <a:srgbClr val="FFFFFF"/>
                </a:highlight>
              </a:rPr>
              <a:t>&lt;/input&gt;</a:t>
            </a:r>
          </a:p>
        </p:txBody>
      </p:sp>
      <p:grpSp>
        <p:nvGrpSpPr>
          <p:cNvPr id="14" name="Group 13">
            <a:extLst>
              <a:ext uri="{FF2B5EF4-FFF2-40B4-BE49-F238E27FC236}">
                <a16:creationId xmlns:a16="http://schemas.microsoft.com/office/drawing/2014/main" id="{830F57C6-74FE-4F43-886C-5CB7CBC5DF0C}"/>
              </a:ext>
            </a:extLst>
          </p:cNvPr>
          <p:cNvGrpSpPr/>
          <p:nvPr/>
        </p:nvGrpSpPr>
        <p:grpSpPr>
          <a:xfrm>
            <a:off x="1796750" y="187082"/>
            <a:ext cx="5560744" cy="1760892"/>
            <a:chOff x="2352674" y="4071060"/>
            <a:chExt cx="5560744" cy="1760892"/>
          </a:xfrm>
        </p:grpSpPr>
        <p:sp>
          <p:nvSpPr>
            <p:cNvPr id="15" name="Rectangle 14">
              <a:extLst>
                <a:ext uri="{FF2B5EF4-FFF2-40B4-BE49-F238E27FC236}">
                  <a16:creationId xmlns:a16="http://schemas.microsoft.com/office/drawing/2014/main" id="{B22DBB66-A3F1-4561-95F8-517E6C0746AD}"/>
                </a:ext>
              </a:extLst>
            </p:cNvPr>
            <p:cNvSpPr/>
            <p:nvPr/>
          </p:nvSpPr>
          <p:spPr>
            <a:xfrm>
              <a:off x="2386739" y="4742481"/>
              <a:ext cx="309966" cy="449451"/>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0</a:t>
              </a:r>
            </a:p>
          </p:txBody>
        </p:sp>
        <p:sp>
          <p:nvSpPr>
            <p:cNvPr id="16" name="Rectangle 15">
              <a:extLst>
                <a:ext uri="{FF2B5EF4-FFF2-40B4-BE49-F238E27FC236}">
                  <a16:creationId xmlns:a16="http://schemas.microsoft.com/office/drawing/2014/main" id="{3D4E0DC8-754D-4351-8C7E-F1D131647FCE}"/>
                </a:ext>
              </a:extLst>
            </p:cNvPr>
            <p:cNvSpPr/>
            <p:nvPr/>
          </p:nvSpPr>
          <p:spPr>
            <a:xfrm>
              <a:off x="2694123" y="4742480"/>
              <a:ext cx="309966" cy="449451"/>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0</a:t>
              </a:r>
            </a:p>
          </p:txBody>
        </p:sp>
        <p:sp>
          <p:nvSpPr>
            <p:cNvPr id="17" name="Rectangle 16">
              <a:extLst>
                <a:ext uri="{FF2B5EF4-FFF2-40B4-BE49-F238E27FC236}">
                  <a16:creationId xmlns:a16="http://schemas.microsoft.com/office/drawing/2014/main" id="{4454A7D0-E014-445E-949A-529B64824840}"/>
                </a:ext>
              </a:extLst>
            </p:cNvPr>
            <p:cNvSpPr/>
            <p:nvPr/>
          </p:nvSpPr>
          <p:spPr>
            <a:xfrm>
              <a:off x="3004089" y="4742480"/>
              <a:ext cx="309966" cy="449451"/>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0</a:t>
              </a:r>
            </a:p>
          </p:txBody>
        </p:sp>
        <p:sp>
          <p:nvSpPr>
            <p:cNvPr id="18" name="Rectangle 17">
              <a:extLst>
                <a:ext uri="{FF2B5EF4-FFF2-40B4-BE49-F238E27FC236}">
                  <a16:creationId xmlns:a16="http://schemas.microsoft.com/office/drawing/2014/main" id="{83A29743-C85A-485B-B572-568505A62B61}"/>
                </a:ext>
              </a:extLst>
            </p:cNvPr>
            <p:cNvSpPr/>
            <p:nvPr/>
          </p:nvSpPr>
          <p:spPr>
            <a:xfrm>
              <a:off x="3311473" y="4742479"/>
              <a:ext cx="309966" cy="449451"/>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0</a:t>
              </a:r>
            </a:p>
          </p:txBody>
        </p:sp>
        <p:sp>
          <p:nvSpPr>
            <p:cNvPr id="19" name="Rectangle 18">
              <a:extLst>
                <a:ext uri="{FF2B5EF4-FFF2-40B4-BE49-F238E27FC236}">
                  <a16:creationId xmlns:a16="http://schemas.microsoft.com/office/drawing/2014/main" id="{20C06171-E30A-4425-A549-CFFC61207DD8}"/>
                </a:ext>
              </a:extLst>
            </p:cNvPr>
            <p:cNvSpPr/>
            <p:nvPr/>
          </p:nvSpPr>
          <p:spPr>
            <a:xfrm>
              <a:off x="3794502" y="4742479"/>
              <a:ext cx="309966" cy="449451"/>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1</a:t>
              </a:r>
            </a:p>
          </p:txBody>
        </p:sp>
        <p:sp>
          <p:nvSpPr>
            <p:cNvPr id="20" name="Rectangle 19">
              <a:extLst>
                <a:ext uri="{FF2B5EF4-FFF2-40B4-BE49-F238E27FC236}">
                  <a16:creationId xmlns:a16="http://schemas.microsoft.com/office/drawing/2014/main" id="{0E10D25B-D2A5-488B-AF08-DA74FB79D80B}"/>
                </a:ext>
              </a:extLst>
            </p:cNvPr>
            <p:cNvSpPr/>
            <p:nvPr/>
          </p:nvSpPr>
          <p:spPr>
            <a:xfrm>
              <a:off x="4101886" y="4742478"/>
              <a:ext cx="309966" cy="449451"/>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1</a:t>
              </a:r>
            </a:p>
          </p:txBody>
        </p:sp>
        <p:sp>
          <p:nvSpPr>
            <p:cNvPr id="21" name="Rectangle 20">
              <a:extLst>
                <a:ext uri="{FF2B5EF4-FFF2-40B4-BE49-F238E27FC236}">
                  <a16:creationId xmlns:a16="http://schemas.microsoft.com/office/drawing/2014/main" id="{1D35FDA9-250F-4C7E-A82B-4AB665CCABDA}"/>
                </a:ext>
              </a:extLst>
            </p:cNvPr>
            <p:cNvSpPr/>
            <p:nvPr/>
          </p:nvSpPr>
          <p:spPr>
            <a:xfrm>
              <a:off x="4411852" y="4742478"/>
              <a:ext cx="309966" cy="449451"/>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1</a:t>
              </a:r>
            </a:p>
          </p:txBody>
        </p:sp>
        <p:sp>
          <p:nvSpPr>
            <p:cNvPr id="22" name="Rectangle 21">
              <a:extLst>
                <a:ext uri="{FF2B5EF4-FFF2-40B4-BE49-F238E27FC236}">
                  <a16:creationId xmlns:a16="http://schemas.microsoft.com/office/drawing/2014/main" id="{F229A555-140F-4435-A4F2-F8BD700C8BAA}"/>
                </a:ext>
              </a:extLst>
            </p:cNvPr>
            <p:cNvSpPr/>
            <p:nvPr/>
          </p:nvSpPr>
          <p:spPr>
            <a:xfrm>
              <a:off x="4719236" y="4742477"/>
              <a:ext cx="309966" cy="449451"/>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0</a:t>
              </a:r>
            </a:p>
          </p:txBody>
        </p:sp>
        <p:sp>
          <p:nvSpPr>
            <p:cNvPr id="23" name="Rectangle 22">
              <a:extLst>
                <a:ext uri="{FF2B5EF4-FFF2-40B4-BE49-F238E27FC236}">
                  <a16:creationId xmlns:a16="http://schemas.microsoft.com/office/drawing/2014/main" id="{3CD7935F-5F16-4C6E-8045-7552E124A26F}"/>
                </a:ext>
              </a:extLst>
            </p:cNvPr>
            <p:cNvSpPr/>
            <p:nvPr/>
          </p:nvSpPr>
          <p:spPr>
            <a:xfrm>
              <a:off x="5191936" y="4742481"/>
              <a:ext cx="309966" cy="449451"/>
            </a:xfrm>
            <a:prstGeom prst="rect">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1</a:t>
              </a:r>
            </a:p>
          </p:txBody>
        </p:sp>
        <p:sp>
          <p:nvSpPr>
            <p:cNvPr id="24" name="Rectangle 23">
              <a:extLst>
                <a:ext uri="{FF2B5EF4-FFF2-40B4-BE49-F238E27FC236}">
                  <a16:creationId xmlns:a16="http://schemas.microsoft.com/office/drawing/2014/main" id="{4E60D459-739D-4B22-AD78-98F2C3532DE5}"/>
                </a:ext>
              </a:extLst>
            </p:cNvPr>
            <p:cNvSpPr/>
            <p:nvPr/>
          </p:nvSpPr>
          <p:spPr>
            <a:xfrm>
              <a:off x="5499320" y="4742480"/>
              <a:ext cx="309966" cy="449451"/>
            </a:xfrm>
            <a:prstGeom prst="rect">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1</a:t>
              </a:r>
            </a:p>
          </p:txBody>
        </p:sp>
        <p:sp>
          <p:nvSpPr>
            <p:cNvPr id="25" name="Rectangle 24">
              <a:extLst>
                <a:ext uri="{FF2B5EF4-FFF2-40B4-BE49-F238E27FC236}">
                  <a16:creationId xmlns:a16="http://schemas.microsoft.com/office/drawing/2014/main" id="{F59769F9-DA53-4F2E-B7B5-52B52E3D05D3}"/>
                </a:ext>
              </a:extLst>
            </p:cNvPr>
            <p:cNvSpPr/>
            <p:nvPr/>
          </p:nvSpPr>
          <p:spPr>
            <a:xfrm>
              <a:off x="5809286" y="4742480"/>
              <a:ext cx="309966" cy="449451"/>
            </a:xfrm>
            <a:prstGeom prst="rect">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1</a:t>
              </a:r>
            </a:p>
          </p:txBody>
        </p:sp>
        <p:sp>
          <p:nvSpPr>
            <p:cNvPr id="26" name="Rectangle 25">
              <a:extLst>
                <a:ext uri="{FF2B5EF4-FFF2-40B4-BE49-F238E27FC236}">
                  <a16:creationId xmlns:a16="http://schemas.microsoft.com/office/drawing/2014/main" id="{B757AC50-2235-4D95-83E8-B3A5019E2F57}"/>
                </a:ext>
              </a:extLst>
            </p:cNvPr>
            <p:cNvSpPr/>
            <p:nvPr/>
          </p:nvSpPr>
          <p:spPr>
            <a:xfrm>
              <a:off x="6116670" y="4742479"/>
              <a:ext cx="309966" cy="449451"/>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0</a:t>
              </a:r>
            </a:p>
          </p:txBody>
        </p:sp>
        <p:sp>
          <p:nvSpPr>
            <p:cNvPr id="27" name="Rectangle 26">
              <a:extLst>
                <a:ext uri="{FF2B5EF4-FFF2-40B4-BE49-F238E27FC236}">
                  <a16:creationId xmlns:a16="http://schemas.microsoft.com/office/drawing/2014/main" id="{E6D3742C-0AB8-4E6E-AB80-0CAEACCF6E03}"/>
                </a:ext>
              </a:extLst>
            </p:cNvPr>
            <p:cNvSpPr/>
            <p:nvPr/>
          </p:nvSpPr>
          <p:spPr>
            <a:xfrm>
              <a:off x="6599699" y="4742479"/>
              <a:ext cx="309966" cy="449451"/>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1</a:t>
              </a:r>
            </a:p>
          </p:txBody>
        </p:sp>
        <p:sp>
          <p:nvSpPr>
            <p:cNvPr id="28" name="Rectangle 27">
              <a:extLst>
                <a:ext uri="{FF2B5EF4-FFF2-40B4-BE49-F238E27FC236}">
                  <a16:creationId xmlns:a16="http://schemas.microsoft.com/office/drawing/2014/main" id="{B0BC589A-D658-479E-8A46-2F63A63D091E}"/>
                </a:ext>
              </a:extLst>
            </p:cNvPr>
            <p:cNvSpPr/>
            <p:nvPr/>
          </p:nvSpPr>
          <p:spPr>
            <a:xfrm>
              <a:off x="6907083" y="4742478"/>
              <a:ext cx="309966" cy="449451"/>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0</a:t>
              </a:r>
            </a:p>
          </p:txBody>
        </p:sp>
        <p:sp>
          <p:nvSpPr>
            <p:cNvPr id="29" name="Rectangle 28">
              <a:extLst>
                <a:ext uri="{FF2B5EF4-FFF2-40B4-BE49-F238E27FC236}">
                  <a16:creationId xmlns:a16="http://schemas.microsoft.com/office/drawing/2014/main" id="{38EF7393-6DE1-4419-8F37-618C5BD79510}"/>
                </a:ext>
              </a:extLst>
            </p:cNvPr>
            <p:cNvSpPr/>
            <p:nvPr/>
          </p:nvSpPr>
          <p:spPr>
            <a:xfrm>
              <a:off x="7217049" y="4742478"/>
              <a:ext cx="309966" cy="449451"/>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0</a:t>
              </a:r>
            </a:p>
          </p:txBody>
        </p:sp>
        <p:sp>
          <p:nvSpPr>
            <p:cNvPr id="30" name="Rectangle 29">
              <a:extLst>
                <a:ext uri="{FF2B5EF4-FFF2-40B4-BE49-F238E27FC236}">
                  <a16:creationId xmlns:a16="http://schemas.microsoft.com/office/drawing/2014/main" id="{49EB4B75-AB5A-4662-BFC6-0DC19C93946E}"/>
                </a:ext>
              </a:extLst>
            </p:cNvPr>
            <p:cNvSpPr/>
            <p:nvPr/>
          </p:nvSpPr>
          <p:spPr>
            <a:xfrm>
              <a:off x="7524433" y="4742477"/>
              <a:ext cx="309966" cy="449451"/>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1</a:t>
              </a:r>
            </a:p>
          </p:txBody>
        </p:sp>
        <p:sp>
          <p:nvSpPr>
            <p:cNvPr id="31" name="TextBox 30">
              <a:extLst>
                <a:ext uri="{FF2B5EF4-FFF2-40B4-BE49-F238E27FC236}">
                  <a16:creationId xmlns:a16="http://schemas.microsoft.com/office/drawing/2014/main" id="{C4CCED7C-6AB5-4E3E-AAD5-EADF6003C699}"/>
                </a:ext>
              </a:extLst>
            </p:cNvPr>
            <p:cNvSpPr txBox="1"/>
            <p:nvPr/>
          </p:nvSpPr>
          <p:spPr>
            <a:xfrm>
              <a:off x="4697374" y="4511986"/>
              <a:ext cx="389850" cy="246221"/>
            </a:xfrm>
            <a:prstGeom prst="rect">
              <a:avLst/>
            </a:prstGeom>
            <a:noFill/>
          </p:spPr>
          <p:txBody>
            <a:bodyPr wrap="none" rtlCol="0">
              <a:spAutoFit/>
            </a:bodyPr>
            <a:lstStyle/>
            <a:p>
              <a:r>
                <a:rPr lang="en-US" sz="1000"/>
                <a:t>bit1</a:t>
              </a:r>
            </a:p>
          </p:txBody>
        </p:sp>
        <p:sp>
          <p:nvSpPr>
            <p:cNvPr id="32" name="TextBox 31">
              <a:extLst>
                <a:ext uri="{FF2B5EF4-FFF2-40B4-BE49-F238E27FC236}">
                  <a16:creationId xmlns:a16="http://schemas.microsoft.com/office/drawing/2014/main" id="{27DEE20C-BE97-4E06-93BF-ACB24EAD054D}"/>
                </a:ext>
              </a:extLst>
            </p:cNvPr>
            <p:cNvSpPr txBox="1"/>
            <p:nvPr/>
          </p:nvSpPr>
          <p:spPr>
            <a:xfrm>
              <a:off x="4379661" y="4514672"/>
              <a:ext cx="389850" cy="246221"/>
            </a:xfrm>
            <a:prstGeom prst="rect">
              <a:avLst/>
            </a:prstGeom>
            <a:noFill/>
          </p:spPr>
          <p:txBody>
            <a:bodyPr wrap="none" rtlCol="0">
              <a:spAutoFit/>
            </a:bodyPr>
            <a:lstStyle/>
            <a:p>
              <a:r>
                <a:rPr lang="en-US" sz="1000"/>
                <a:t>bit2</a:t>
              </a:r>
            </a:p>
          </p:txBody>
        </p:sp>
        <p:sp>
          <p:nvSpPr>
            <p:cNvPr id="33" name="TextBox 32">
              <a:extLst>
                <a:ext uri="{FF2B5EF4-FFF2-40B4-BE49-F238E27FC236}">
                  <a16:creationId xmlns:a16="http://schemas.microsoft.com/office/drawing/2014/main" id="{E98CC851-8201-4D25-B48D-4B5FC6AC69B7}"/>
                </a:ext>
              </a:extLst>
            </p:cNvPr>
            <p:cNvSpPr txBox="1"/>
            <p:nvPr/>
          </p:nvSpPr>
          <p:spPr>
            <a:xfrm>
              <a:off x="4061944" y="4511986"/>
              <a:ext cx="389850" cy="246221"/>
            </a:xfrm>
            <a:prstGeom prst="rect">
              <a:avLst/>
            </a:prstGeom>
            <a:noFill/>
          </p:spPr>
          <p:txBody>
            <a:bodyPr wrap="none" rtlCol="0">
              <a:spAutoFit/>
            </a:bodyPr>
            <a:lstStyle/>
            <a:p>
              <a:r>
                <a:rPr lang="en-US" sz="1000"/>
                <a:t>bit3</a:t>
              </a:r>
            </a:p>
          </p:txBody>
        </p:sp>
        <p:sp>
          <p:nvSpPr>
            <p:cNvPr id="34" name="TextBox 33">
              <a:extLst>
                <a:ext uri="{FF2B5EF4-FFF2-40B4-BE49-F238E27FC236}">
                  <a16:creationId xmlns:a16="http://schemas.microsoft.com/office/drawing/2014/main" id="{6BFD3676-E5EA-4851-A908-C8CBEA390B8E}"/>
                </a:ext>
              </a:extLst>
            </p:cNvPr>
            <p:cNvSpPr txBox="1"/>
            <p:nvPr/>
          </p:nvSpPr>
          <p:spPr>
            <a:xfrm>
              <a:off x="3754560" y="4507639"/>
              <a:ext cx="389850" cy="246221"/>
            </a:xfrm>
            <a:prstGeom prst="rect">
              <a:avLst/>
            </a:prstGeom>
            <a:noFill/>
          </p:spPr>
          <p:txBody>
            <a:bodyPr wrap="none" rtlCol="0">
              <a:spAutoFit/>
            </a:bodyPr>
            <a:lstStyle/>
            <a:p>
              <a:r>
                <a:rPr lang="en-US" sz="1000"/>
                <a:t>bit4</a:t>
              </a:r>
            </a:p>
          </p:txBody>
        </p:sp>
        <p:sp>
          <p:nvSpPr>
            <p:cNvPr id="35" name="TextBox 34">
              <a:extLst>
                <a:ext uri="{FF2B5EF4-FFF2-40B4-BE49-F238E27FC236}">
                  <a16:creationId xmlns:a16="http://schemas.microsoft.com/office/drawing/2014/main" id="{A7F500A0-EE2C-45E8-828C-EAF0DE962B85}"/>
                </a:ext>
              </a:extLst>
            </p:cNvPr>
            <p:cNvSpPr txBox="1"/>
            <p:nvPr/>
          </p:nvSpPr>
          <p:spPr>
            <a:xfrm>
              <a:off x="3295488" y="4514672"/>
              <a:ext cx="389850" cy="246221"/>
            </a:xfrm>
            <a:prstGeom prst="rect">
              <a:avLst/>
            </a:prstGeom>
            <a:noFill/>
          </p:spPr>
          <p:txBody>
            <a:bodyPr wrap="none" rtlCol="0">
              <a:spAutoFit/>
            </a:bodyPr>
            <a:lstStyle/>
            <a:p>
              <a:r>
                <a:rPr lang="en-US" sz="1000"/>
                <a:t>bit5</a:t>
              </a:r>
            </a:p>
          </p:txBody>
        </p:sp>
        <p:sp>
          <p:nvSpPr>
            <p:cNvPr id="36" name="TextBox 35">
              <a:extLst>
                <a:ext uri="{FF2B5EF4-FFF2-40B4-BE49-F238E27FC236}">
                  <a16:creationId xmlns:a16="http://schemas.microsoft.com/office/drawing/2014/main" id="{CF6EC448-336D-4F3D-8B1B-9115EA7D2E4E}"/>
                </a:ext>
              </a:extLst>
            </p:cNvPr>
            <p:cNvSpPr txBox="1"/>
            <p:nvPr/>
          </p:nvSpPr>
          <p:spPr>
            <a:xfrm>
              <a:off x="2977775" y="4517358"/>
              <a:ext cx="389850" cy="246221"/>
            </a:xfrm>
            <a:prstGeom prst="rect">
              <a:avLst/>
            </a:prstGeom>
            <a:noFill/>
          </p:spPr>
          <p:txBody>
            <a:bodyPr wrap="none" rtlCol="0">
              <a:spAutoFit/>
            </a:bodyPr>
            <a:lstStyle/>
            <a:p>
              <a:r>
                <a:rPr lang="en-US" sz="1000"/>
                <a:t>bit6</a:t>
              </a:r>
            </a:p>
          </p:txBody>
        </p:sp>
        <p:sp>
          <p:nvSpPr>
            <p:cNvPr id="37" name="TextBox 36">
              <a:extLst>
                <a:ext uri="{FF2B5EF4-FFF2-40B4-BE49-F238E27FC236}">
                  <a16:creationId xmlns:a16="http://schemas.microsoft.com/office/drawing/2014/main" id="{665AEF35-B6C6-4D78-95EA-D12E0D005540}"/>
                </a:ext>
              </a:extLst>
            </p:cNvPr>
            <p:cNvSpPr txBox="1"/>
            <p:nvPr/>
          </p:nvSpPr>
          <p:spPr>
            <a:xfrm>
              <a:off x="2660058" y="4514672"/>
              <a:ext cx="389850" cy="246221"/>
            </a:xfrm>
            <a:prstGeom prst="rect">
              <a:avLst/>
            </a:prstGeom>
            <a:noFill/>
          </p:spPr>
          <p:txBody>
            <a:bodyPr wrap="none" rtlCol="0">
              <a:spAutoFit/>
            </a:bodyPr>
            <a:lstStyle/>
            <a:p>
              <a:r>
                <a:rPr lang="en-US" sz="1000"/>
                <a:t>bit7</a:t>
              </a:r>
            </a:p>
          </p:txBody>
        </p:sp>
        <p:sp>
          <p:nvSpPr>
            <p:cNvPr id="38" name="TextBox 37">
              <a:extLst>
                <a:ext uri="{FF2B5EF4-FFF2-40B4-BE49-F238E27FC236}">
                  <a16:creationId xmlns:a16="http://schemas.microsoft.com/office/drawing/2014/main" id="{92D863A6-9F0A-4DEC-96E4-6D41810628CC}"/>
                </a:ext>
              </a:extLst>
            </p:cNvPr>
            <p:cNvSpPr txBox="1"/>
            <p:nvPr/>
          </p:nvSpPr>
          <p:spPr>
            <a:xfrm>
              <a:off x="2352674" y="4510325"/>
              <a:ext cx="389850" cy="246221"/>
            </a:xfrm>
            <a:prstGeom prst="rect">
              <a:avLst/>
            </a:prstGeom>
            <a:noFill/>
          </p:spPr>
          <p:txBody>
            <a:bodyPr wrap="none" rtlCol="0">
              <a:spAutoFit/>
            </a:bodyPr>
            <a:lstStyle/>
            <a:p>
              <a:r>
                <a:rPr lang="en-US" sz="1000"/>
                <a:t>bit8</a:t>
              </a:r>
            </a:p>
          </p:txBody>
        </p:sp>
        <p:sp>
          <p:nvSpPr>
            <p:cNvPr id="39" name="TextBox 38">
              <a:extLst>
                <a:ext uri="{FF2B5EF4-FFF2-40B4-BE49-F238E27FC236}">
                  <a16:creationId xmlns:a16="http://schemas.microsoft.com/office/drawing/2014/main" id="{8135D25F-8706-4624-A09D-7971FDB3EA58}"/>
                </a:ext>
              </a:extLst>
            </p:cNvPr>
            <p:cNvSpPr txBox="1"/>
            <p:nvPr/>
          </p:nvSpPr>
          <p:spPr>
            <a:xfrm>
              <a:off x="7496073" y="4514673"/>
              <a:ext cx="389850" cy="246221"/>
            </a:xfrm>
            <a:prstGeom prst="rect">
              <a:avLst/>
            </a:prstGeom>
            <a:noFill/>
          </p:spPr>
          <p:txBody>
            <a:bodyPr wrap="none" rtlCol="0">
              <a:spAutoFit/>
            </a:bodyPr>
            <a:lstStyle/>
            <a:p>
              <a:r>
                <a:rPr lang="en-US" sz="1000"/>
                <a:t>bit1</a:t>
              </a:r>
            </a:p>
          </p:txBody>
        </p:sp>
        <p:sp>
          <p:nvSpPr>
            <p:cNvPr id="40" name="TextBox 39">
              <a:extLst>
                <a:ext uri="{FF2B5EF4-FFF2-40B4-BE49-F238E27FC236}">
                  <a16:creationId xmlns:a16="http://schemas.microsoft.com/office/drawing/2014/main" id="{2C6E8DA8-C305-4DFC-93B0-6D0403CFFD3F}"/>
                </a:ext>
              </a:extLst>
            </p:cNvPr>
            <p:cNvSpPr txBox="1"/>
            <p:nvPr/>
          </p:nvSpPr>
          <p:spPr>
            <a:xfrm>
              <a:off x="7178360" y="4517359"/>
              <a:ext cx="389850" cy="246221"/>
            </a:xfrm>
            <a:prstGeom prst="rect">
              <a:avLst/>
            </a:prstGeom>
            <a:noFill/>
          </p:spPr>
          <p:txBody>
            <a:bodyPr wrap="none" rtlCol="0">
              <a:spAutoFit/>
            </a:bodyPr>
            <a:lstStyle/>
            <a:p>
              <a:r>
                <a:rPr lang="en-US" sz="1000"/>
                <a:t>bit2</a:t>
              </a:r>
            </a:p>
          </p:txBody>
        </p:sp>
        <p:sp>
          <p:nvSpPr>
            <p:cNvPr id="41" name="TextBox 40">
              <a:extLst>
                <a:ext uri="{FF2B5EF4-FFF2-40B4-BE49-F238E27FC236}">
                  <a16:creationId xmlns:a16="http://schemas.microsoft.com/office/drawing/2014/main" id="{8051D690-B4C7-46C7-9908-3D78195512EE}"/>
                </a:ext>
              </a:extLst>
            </p:cNvPr>
            <p:cNvSpPr txBox="1"/>
            <p:nvPr/>
          </p:nvSpPr>
          <p:spPr>
            <a:xfrm>
              <a:off x="6860643" y="4514673"/>
              <a:ext cx="389850" cy="246221"/>
            </a:xfrm>
            <a:prstGeom prst="rect">
              <a:avLst/>
            </a:prstGeom>
            <a:noFill/>
          </p:spPr>
          <p:txBody>
            <a:bodyPr wrap="none" rtlCol="0">
              <a:spAutoFit/>
            </a:bodyPr>
            <a:lstStyle/>
            <a:p>
              <a:r>
                <a:rPr lang="en-US" sz="1000"/>
                <a:t>bit3</a:t>
              </a:r>
            </a:p>
          </p:txBody>
        </p:sp>
        <p:sp>
          <p:nvSpPr>
            <p:cNvPr id="42" name="TextBox 41">
              <a:extLst>
                <a:ext uri="{FF2B5EF4-FFF2-40B4-BE49-F238E27FC236}">
                  <a16:creationId xmlns:a16="http://schemas.microsoft.com/office/drawing/2014/main" id="{5B6266C3-2EE9-49CC-8FD0-D7CF5235C7A8}"/>
                </a:ext>
              </a:extLst>
            </p:cNvPr>
            <p:cNvSpPr txBox="1"/>
            <p:nvPr/>
          </p:nvSpPr>
          <p:spPr>
            <a:xfrm>
              <a:off x="6553259" y="4510326"/>
              <a:ext cx="389850" cy="246221"/>
            </a:xfrm>
            <a:prstGeom prst="rect">
              <a:avLst/>
            </a:prstGeom>
            <a:noFill/>
          </p:spPr>
          <p:txBody>
            <a:bodyPr wrap="none" rtlCol="0">
              <a:spAutoFit/>
            </a:bodyPr>
            <a:lstStyle/>
            <a:p>
              <a:r>
                <a:rPr lang="en-US" sz="1000"/>
                <a:t>bit4</a:t>
              </a:r>
            </a:p>
          </p:txBody>
        </p:sp>
        <p:sp>
          <p:nvSpPr>
            <p:cNvPr id="43" name="TextBox 42">
              <a:extLst>
                <a:ext uri="{FF2B5EF4-FFF2-40B4-BE49-F238E27FC236}">
                  <a16:creationId xmlns:a16="http://schemas.microsoft.com/office/drawing/2014/main" id="{B38EC8C9-DE21-41D5-A67A-A1C5AAC9AD09}"/>
                </a:ext>
              </a:extLst>
            </p:cNvPr>
            <p:cNvSpPr txBox="1"/>
            <p:nvPr/>
          </p:nvSpPr>
          <p:spPr>
            <a:xfrm>
              <a:off x="6094187" y="4517359"/>
              <a:ext cx="389850" cy="246221"/>
            </a:xfrm>
            <a:prstGeom prst="rect">
              <a:avLst/>
            </a:prstGeom>
            <a:noFill/>
          </p:spPr>
          <p:txBody>
            <a:bodyPr wrap="none" rtlCol="0">
              <a:spAutoFit/>
            </a:bodyPr>
            <a:lstStyle/>
            <a:p>
              <a:r>
                <a:rPr lang="en-US" sz="1000"/>
                <a:t>bit5</a:t>
              </a:r>
            </a:p>
          </p:txBody>
        </p:sp>
        <p:sp>
          <p:nvSpPr>
            <p:cNvPr id="44" name="TextBox 43">
              <a:extLst>
                <a:ext uri="{FF2B5EF4-FFF2-40B4-BE49-F238E27FC236}">
                  <a16:creationId xmlns:a16="http://schemas.microsoft.com/office/drawing/2014/main" id="{CCF6B85F-7DF3-44EA-B229-75A9C1DB92C2}"/>
                </a:ext>
              </a:extLst>
            </p:cNvPr>
            <p:cNvSpPr txBox="1"/>
            <p:nvPr/>
          </p:nvSpPr>
          <p:spPr>
            <a:xfrm>
              <a:off x="5776474" y="4520045"/>
              <a:ext cx="389850" cy="246221"/>
            </a:xfrm>
            <a:prstGeom prst="rect">
              <a:avLst/>
            </a:prstGeom>
            <a:noFill/>
          </p:spPr>
          <p:txBody>
            <a:bodyPr wrap="none" rtlCol="0">
              <a:spAutoFit/>
            </a:bodyPr>
            <a:lstStyle/>
            <a:p>
              <a:r>
                <a:rPr lang="en-US" sz="1000"/>
                <a:t>bit6</a:t>
              </a:r>
            </a:p>
          </p:txBody>
        </p:sp>
        <p:sp>
          <p:nvSpPr>
            <p:cNvPr id="45" name="TextBox 44">
              <a:extLst>
                <a:ext uri="{FF2B5EF4-FFF2-40B4-BE49-F238E27FC236}">
                  <a16:creationId xmlns:a16="http://schemas.microsoft.com/office/drawing/2014/main" id="{3AB6D720-51A0-4303-BDBD-A7BBA79FDD71}"/>
                </a:ext>
              </a:extLst>
            </p:cNvPr>
            <p:cNvSpPr txBox="1"/>
            <p:nvPr/>
          </p:nvSpPr>
          <p:spPr>
            <a:xfrm>
              <a:off x="5458757" y="4517359"/>
              <a:ext cx="389850" cy="246221"/>
            </a:xfrm>
            <a:prstGeom prst="rect">
              <a:avLst/>
            </a:prstGeom>
            <a:noFill/>
          </p:spPr>
          <p:txBody>
            <a:bodyPr wrap="none" rtlCol="0">
              <a:spAutoFit/>
            </a:bodyPr>
            <a:lstStyle/>
            <a:p>
              <a:r>
                <a:rPr lang="en-US" sz="1000"/>
                <a:t>bit7</a:t>
              </a:r>
            </a:p>
          </p:txBody>
        </p:sp>
        <p:sp>
          <p:nvSpPr>
            <p:cNvPr id="46" name="TextBox 45">
              <a:extLst>
                <a:ext uri="{FF2B5EF4-FFF2-40B4-BE49-F238E27FC236}">
                  <a16:creationId xmlns:a16="http://schemas.microsoft.com/office/drawing/2014/main" id="{98D5C186-1A33-4B8C-8582-7DCE82EBBF61}"/>
                </a:ext>
              </a:extLst>
            </p:cNvPr>
            <p:cNvSpPr txBox="1"/>
            <p:nvPr/>
          </p:nvSpPr>
          <p:spPr>
            <a:xfrm>
              <a:off x="5151373" y="4513012"/>
              <a:ext cx="389850" cy="246221"/>
            </a:xfrm>
            <a:prstGeom prst="rect">
              <a:avLst/>
            </a:prstGeom>
            <a:noFill/>
          </p:spPr>
          <p:txBody>
            <a:bodyPr wrap="none" rtlCol="0">
              <a:spAutoFit/>
            </a:bodyPr>
            <a:lstStyle/>
            <a:p>
              <a:r>
                <a:rPr lang="en-US" sz="1000"/>
                <a:t>bit8</a:t>
              </a:r>
            </a:p>
          </p:txBody>
        </p:sp>
        <p:sp>
          <p:nvSpPr>
            <p:cNvPr id="47" name="TextBox 46">
              <a:extLst>
                <a:ext uri="{FF2B5EF4-FFF2-40B4-BE49-F238E27FC236}">
                  <a16:creationId xmlns:a16="http://schemas.microsoft.com/office/drawing/2014/main" id="{57861CB7-BFB0-4401-8443-1E3217FDA5F6}"/>
                </a:ext>
              </a:extLst>
            </p:cNvPr>
            <p:cNvSpPr txBox="1"/>
            <p:nvPr/>
          </p:nvSpPr>
          <p:spPr>
            <a:xfrm>
              <a:off x="3133525" y="4071060"/>
              <a:ext cx="1223027" cy="369332"/>
            </a:xfrm>
            <a:prstGeom prst="rect">
              <a:avLst/>
            </a:prstGeom>
            <a:noFill/>
          </p:spPr>
          <p:txBody>
            <a:bodyPr wrap="none" rtlCol="0">
              <a:spAutoFit/>
            </a:bodyPr>
            <a:lstStyle/>
            <a:p>
              <a:r>
                <a:rPr lang="en-US"/>
                <a:t>Byte 1 = 0E</a:t>
              </a:r>
            </a:p>
          </p:txBody>
        </p:sp>
        <p:sp>
          <p:nvSpPr>
            <p:cNvPr id="48" name="TextBox 47">
              <a:extLst>
                <a:ext uri="{FF2B5EF4-FFF2-40B4-BE49-F238E27FC236}">
                  <a16:creationId xmlns:a16="http://schemas.microsoft.com/office/drawing/2014/main" id="{0055D622-9101-4D19-9581-86FF31BA19D5}"/>
                </a:ext>
              </a:extLst>
            </p:cNvPr>
            <p:cNvSpPr txBox="1"/>
            <p:nvPr/>
          </p:nvSpPr>
          <p:spPr>
            <a:xfrm>
              <a:off x="5939207" y="4075110"/>
              <a:ext cx="1227837" cy="369332"/>
            </a:xfrm>
            <a:prstGeom prst="rect">
              <a:avLst/>
            </a:prstGeom>
            <a:noFill/>
          </p:spPr>
          <p:txBody>
            <a:bodyPr wrap="none" rtlCol="0">
              <a:spAutoFit/>
            </a:bodyPr>
            <a:lstStyle/>
            <a:p>
              <a:r>
                <a:rPr lang="en-US"/>
                <a:t>Byte 2 = E9</a:t>
              </a:r>
            </a:p>
          </p:txBody>
        </p:sp>
        <p:sp>
          <p:nvSpPr>
            <p:cNvPr id="49" name="Left Brace 48">
              <a:extLst>
                <a:ext uri="{FF2B5EF4-FFF2-40B4-BE49-F238E27FC236}">
                  <a16:creationId xmlns:a16="http://schemas.microsoft.com/office/drawing/2014/main" id="{ED7F226D-55A0-4D9A-A735-7055A55CB28A}"/>
                </a:ext>
              </a:extLst>
            </p:cNvPr>
            <p:cNvSpPr/>
            <p:nvPr/>
          </p:nvSpPr>
          <p:spPr>
            <a:xfrm rot="16200000">
              <a:off x="4570132" y="5119521"/>
              <a:ext cx="317717" cy="600422"/>
            </a:xfrm>
            <a:prstGeom prst="leftBrace">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TextBox 49">
              <a:extLst>
                <a:ext uri="{FF2B5EF4-FFF2-40B4-BE49-F238E27FC236}">
                  <a16:creationId xmlns:a16="http://schemas.microsoft.com/office/drawing/2014/main" id="{0EB1AA39-AD09-45F2-A433-DF70658F76F8}"/>
                </a:ext>
              </a:extLst>
            </p:cNvPr>
            <p:cNvSpPr txBox="1"/>
            <p:nvPr/>
          </p:nvSpPr>
          <p:spPr>
            <a:xfrm>
              <a:off x="4489982" y="5578627"/>
              <a:ext cx="478016" cy="246221"/>
            </a:xfrm>
            <a:prstGeom prst="rect">
              <a:avLst/>
            </a:prstGeom>
            <a:noFill/>
          </p:spPr>
          <p:txBody>
            <a:bodyPr wrap="none" rtlCol="0">
              <a:spAutoFit/>
            </a:bodyPr>
            <a:lstStyle/>
            <a:p>
              <a:r>
                <a:rPr lang="en-US" sz="1000"/>
                <a:t>2-bits</a:t>
              </a:r>
            </a:p>
          </p:txBody>
        </p:sp>
        <p:sp>
          <p:nvSpPr>
            <p:cNvPr id="51" name="Left Brace 50">
              <a:extLst>
                <a:ext uri="{FF2B5EF4-FFF2-40B4-BE49-F238E27FC236}">
                  <a16:creationId xmlns:a16="http://schemas.microsoft.com/office/drawing/2014/main" id="{71773EF8-B6FC-4E5A-B0E0-15AF803C1670}"/>
                </a:ext>
              </a:extLst>
            </p:cNvPr>
            <p:cNvSpPr/>
            <p:nvPr/>
          </p:nvSpPr>
          <p:spPr>
            <a:xfrm rot="16200000">
              <a:off x="3693006" y="4879342"/>
              <a:ext cx="317717" cy="1080779"/>
            </a:xfrm>
            <a:prstGeom prst="leftBrace">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TextBox 51">
              <a:extLst>
                <a:ext uri="{FF2B5EF4-FFF2-40B4-BE49-F238E27FC236}">
                  <a16:creationId xmlns:a16="http://schemas.microsoft.com/office/drawing/2014/main" id="{AD326A2B-CFB9-4189-8A1E-3EF954A4E073}"/>
                </a:ext>
              </a:extLst>
            </p:cNvPr>
            <p:cNvSpPr txBox="1"/>
            <p:nvPr/>
          </p:nvSpPr>
          <p:spPr>
            <a:xfrm>
              <a:off x="3611766" y="5574340"/>
              <a:ext cx="478016" cy="246221"/>
            </a:xfrm>
            <a:prstGeom prst="rect">
              <a:avLst/>
            </a:prstGeom>
            <a:noFill/>
          </p:spPr>
          <p:txBody>
            <a:bodyPr wrap="none" rtlCol="0">
              <a:spAutoFit/>
            </a:bodyPr>
            <a:lstStyle/>
            <a:p>
              <a:r>
                <a:rPr lang="en-US" sz="1000"/>
                <a:t>3-bits</a:t>
              </a:r>
            </a:p>
          </p:txBody>
        </p:sp>
        <p:sp>
          <p:nvSpPr>
            <p:cNvPr id="53" name="Left Brace 52">
              <a:extLst>
                <a:ext uri="{FF2B5EF4-FFF2-40B4-BE49-F238E27FC236}">
                  <a16:creationId xmlns:a16="http://schemas.microsoft.com/office/drawing/2014/main" id="{BE08637A-85F0-41A2-BEBD-B5C66D4D08BD}"/>
                </a:ext>
              </a:extLst>
            </p:cNvPr>
            <p:cNvSpPr/>
            <p:nvPr/>
          </p:nvSpPr>
          <p:spPr>
            <a:xfrm rot="16200000">
              <a:off x="2680434" y="4981245"/>
              <a:ext cx="317717" cy="876967"/>
            </a:xfrm>
            <a:prstGeom prst="leftBrace">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4" name="TextBox 53">
              <a:extLst>
                <a:ext uri="{FF2B5EF4-FFF2-40B4-BE49-F238E27FC236}">
                  <a16:creationId xmlns:a16="http://schemas.microsoft.com/office/drawing/2014/main" id="{473933B2-825C-4469-8AE8-3F33FD5AADAE}"/>
                </a:ext>
              </a:extLst>
            </p:cNvPr>
            <p:cNvSpPr txBox="1"/>
            <p:nvPr/>
          </p:nvSpPr>
          <p:spPr>
            <a:xfrm>
              <a:off x="2542102" y="5563843"/>
              <a:ext cx="604653" cy="246221"/>
            </a:xfrm>
            <a:prstGeom prst="rect">
              <a:avLst/>
            </a:prstGeom>
            <a:noFill/>
          </p:spPr>
          <p:txBody>
            <a:bodyPr wrap="none" rtlCol="0">
              <a:spAutoFit/>
            </a:bodyPr>
            <a:lstStyle/>
            <a:p>
              <a:r>
                <a:rPr lang="en-US" sz="1000"/>
                <a:t>padding</a:t>
              </a:r>
            </a:p>
          </p:txBody>
        </p:sp>
        <p:sp>
          <p:nvSpPr>
            <p:cNvPr id="55" name="Left Brace 54">
              <a:extLst>
                <a:ext uri="{FF2B5EF4-FFF2-40B4-BE49-F238E27FC236}">
                  <a16:creationId xmlns:a16="http://schemas.microsoft.com/office/drawing/2014/main" id="{3211877B-D9F6-4FC7-88E5-99236A10062E}"/>
                </a:ext>
              </a:extLst>
            </p:cNvPr>
            <p:cNvSpPr/>
            <p:nvPr/>
          </p:nvSpPr>
          <p:spPr>
            <a:xfrm rot="16200000">
              <a:off x="7531484" y="5260927"/>
              <a:ext cx="295865" cy="309965"/>
            </a:xfrm>
            <a:prstGeom prst="leftBrace">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6" name="TextBox 55">
              <a:extLst>
                <a:ext uri="{FF2B5EF4-FFF2-40B4-BE49-F238E27FC236}">
                  <a16:creationId xmlns:a16="http://schemas.microsoft.com/office/drawing/2014/main" id="{F55450B3-B78B-4C0F-9195-7738808149C6}"/>
                </a:ext>
              </a:extLst>
            </p:cNvPr>
            <p:cNvSpPr txBox="1"/>
            <p:nvPr/>
          </p:nvSpPr>
          <p:spPr>
            <a:xfrm>
              <a:off x="7485096" y="5585731"/>
              <a:ext cx="428322" cy="246221"/>
            </a:xfrm>
            <a:prstGeom prst="rect">
              <a:avLst/>
            </a:prstGeom>
            <a:noFill/>
          </p:spPr>
          <p:txBody>
            <a:bodyPr wrap="none" rtlCol="0">
              <a:spAutoFit/>
            </a:bodyPr>
            <a:lstStyle/>
            <a:p>
              <a:r>
                <a:rPr lang="en-US" sz="1000"/>
                <a:t>1-bit</a:t>
              </a:r>
            </a:p>
          </p:txBody>
        </p:sp>
        <p:sp>
          <p:nvSpPr>
            <p:cNvPr id="57" name="Left Brace 56">
              <a:extLst>
                <a:ext uri="{FF2B5EF4-FFF2-40B4-BE49-F238E27FC236}">
                  <a16:creationId xmlns:a16="http://schemas.microsoft.com/office/drawing/2014/main" id="{E9490B03-E5C8-4552-BD5D-E04F312C61C4}"/>
                </a:ext>
              </a:extLst>
            </p:cNvPr>
            <p:cNvSpPr/>
            <p:nvPr/>
          </p:nvSpPr>
          <p:spPr>
            <a:xfrm rot="16200000">
              <a:off x="6623563" y="4775772"/>
              <a:ext cx="369331" cy="1353739"/>
            </a:xfrm>
            <a:prstGeom prst="leftBrace">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8" name="TextBox 57">
              <a:extLst>
                <a:ext uri="{FF2B5EF4-FFF2-40B4-BE49-F238E27FC236}">
                  <a16:creationId xmlns:a16="http://schemas.microsoft.com/office/drawing/2014/main" id="{50F661B9-C0E0-4ACE-B9DF-CBA57D9EDEFE}"/>
                </a:ext>
              </a:extLst>
            </p:cNvPr>
            <p:cNvSpPr txBox="1"/>
            <p:nvPr/>
          </p:nvSpPr>
          <p:spPr>
            <a:xfrm>
              <a:off x="6599847" y="5581444"/>
              <a:ext cx="478016" cy="246221"/>
            </a:xfrm>
            <a:prstGeom prst="rect">
              <a:avLst/>
            </a:prstGeom>
            <a:noFill/>
          </p:spPr>
          <p:txBody>
            <a:bodyPr wrap="none" rtlCol="0">
              <a:spAutoFit/>
            </a:bodyPr>
            <a:lstStyle/>
            <a:p>
              <a:r>
                <a:rPr lang="en-US" sz="1000"/>
                <a:t>4-bits</a:t>
              </a:r>
            </a:p>
          </p:txBody>
        </p:sp>
        <p:sp>
          <p:nvSpPr>
            <p:cNvPr id="59" name="Left Brace 58">
              <a:extLst>
                <a:ext uri="{FF2B5EF4-FFF2-40B4-BE49-F238E27FC236}">
                  <a16:creationId xmlns:a16="http://schemas.microsoft.com/office/drawing/2014/main" id="{04C51F54-E715-4A85-9422-7AD207534B2F}"/>
                </a:ext>
              </a:extLst>
            </p:cNvPr>
            <p:cNvSpPr/>
            <p:nvPr/>
          </p:nvSpPr>
          <p:spPr>
            <a:xfrm rot="16200000">
              <a:off x="5487454" y="4972460"/>
              <a:ext cx="317717" cy="908748"/>
            </a:xfrm>
            <a:prstGeom prst="leftBrace">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0" name="TextBox 59">
              <a:extLst>
                <a:ext uri="{FF2B5EF4-FFF2-40B4-BE49-F238E27FC236}">
                  <a16:creationId xmlns:a16="http://schemas.microsoft.com/office/drawing/2014/main" id="{34B504F1-3AC3-49CB-86FA-AB7D928350FE}"/>
                </a:ext>
              </a:extLst>
            </p:cNvPr>
            <p:cNvSpPr txBox="1"/>
            <p:nvPr/>
          </p:nvSpPr>
          <p:spPr>
            <a:xfrm>
              <a:off x="5347300" y="5570947"/>
              <a:ext cx="604653" cy="246221"/>
            </a:xfrm>
            <a:prstGeom prst="rect">
              <a:avLst/>
            </a:prstGeom>
            <a:noFill/>
          </p:spPr>
          <p:txBody>
            <a:bodyPr wrap="none" rtlCol="0">
              <a:spAutoFit/>
            </a:bodyPr>
            <a:lstStyle/>
            <a:p>
              <a:r>
                <a:rPr lang="en-US" sz="1000"/>
                <a:t>padding</a:t>
              </a:r>
            </a:p>
          </p:txBody>
        </p:sp>
      </p:grpSp>
      <p:sp>
        <p:nvSpPr>
          <p:cNvPr id="2" name="TextBox 1">
            <a:extLst>
              <a:ext uri="{FF2B5EF4-FFF2-40B4-BE49-F238E27FC236}">
                <a16:creationId xmlns:a16="http://schemas.microsoft.com/office/drawing/2014/main" id="{0F88B50F-BA1B-4963-A90A-F05417885AF9}"/>
              </a:ext>
            </a:extLst>
          </p:cNvPr>
          <p:cNvSpPr txBox="1"/>
          <p:nvPr/>
        </p:nvSpPr>
        <p:spPr>
          <a:xfrm>
            <a:off x="7357494" y="2169075"/>
            <a:ext cx="3311742" cy="1938992"/>
          </a:xfrm>
          <a:prstGeom prst="rect">
            <a:avLst/>
          </a:prstGeom>
          <a:solidFill>
            <a:srgbClr val="FFFF00"/>
          </a:solidFill>
        </p:spPr>
        <p:txBody>
          <a:bodyPr wrap="square" rtlCol="0">
            <a:spAutoFit/>
          </a:bodyPr>
          <a:lstStyle/>
          <a:p>
            <a:r>
              <a:rPr lang="en-US" sz="2400"/>
              <a:t>Security risk? An attacker could embed data in the padding bits and that data would be ignored by the parser (Daffodil).</a:t>
            </a:r>
          </a:p>
        </p:txBody>
      </p:sp>
      <p:sp>
        <p:nvSpPr>
          <p:cNvPr id="3" name="TextBox 2">
            <a:extLst>
              <a:ext uri="{FF2B5EF4-FFF2-40B4-BE49-F238E27FC236}">
                <a16:creationId xmlns:a16="http://schemas.microsoft.com/office/drawing/2014/main" id="{47459731-DB2C-49A8-A724-D110B9762AC1}"/>
              </a:ext>
            </a:extLst>
          </p:cNvPr>
          <p:cNvSpPr txBox="1"/>
          <p:nvPr/>
        </p:nvSpPr>
        <p:spPr>
          <a:xfrm>
            <a:off x="3896988" y="2161670"/>
            <a:ext cx="698461" cy="369332"/>
          </a:xfrm>
          <a:prstGeom prst="rect">
            <a:avLst/>
          </a:prstGeom>
          <a:noFill/>
        </p:spPr>
        <p:txBody>
          <a:bodyPr wrap="none" rtlCol="0">
            <a:spAutoFit/>
          </a:bodyPr>
          <a:lstStyle/>
          <a:p>
            <a:r>
              <a:rPr lang="en-US" i="1"/>
              <a:t>parse</a:t>
            </a:r>
          </a:p>
        </p:txBody>
      </p:sp>
      <p:sp>
        <p:nvSpPr>
          <p:cNvPr id="111" name="TextBox 110">
            <a:extLst>
              <a:ext uri="{FF2B5EF4-FFF2-40B4-BE49-F238E27FC236}">
                <a16:creationId xmlns:a16="http://schemas.microsoft.com/office/drawing/2014/main" id="{D0854FD4-17B0-4FEC-99C6-CBC6A5AF55FB}"/>
              </a:ext>
            </a:extLst>
          </p:cNvPr>
          <p:cNvSpPr txBox="1"/>
          <p:nvPr/>
        </p:nvSpPr>
        <p:spPr>
          <a:xfrm>
            <a:off x="3809145" y="3917367"/>
            <a:ext cx="801823" cy="646331"/>
          </a:xfrm>
          <a:prstGeom prst="rect">
            <a:avLst/>
          </a:prstGeom>
          <a:noFill/>
        </p:spPr>
        <p:txBody>
          <a:bodyPr wrap="none" rtlCol="0">
            <a:spAutoFit/>
          </a:bodyPr>
          <a:lstStyle/>
          <a:p>
            <a:pPr algn="ctr"/>
            <a:r>
              <a:rPr lang="en-US" i="1"/>
              <a:t>parse</a:t>
            </a:r>
          </a:p>
          <a:p>
            <a:pPr algn="ctr"/>
            <a:r>
              <a:rPr lang="en-US" i="1"/>
              <a:t>results</a:t>
            </a:r>
          </a:p>
        </p:txBody>
      </p:sp>
    </p:spTree>
    <p:extLst>
      <p:ext uri="{BB962C8B-B14F-4D97-AF65-F5344CB8AC3E}">
        <p14:creationId xmlns:p14="http://schemas.microsoft.com/office/powerpoint/2010/main" val="510481971"/>
      </p:ext>
    </p:extLst>
  </p:cSld>
  <p:clrMapOvr>
    <a:masterClrMapping/>
  </p:clrMapOvr>
</p:sld>
</file>

<file path=ppt/slides/slide2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372B7436-2301-4C26-A4BC-C83D929EE6FC}"/>
              </a:ext>
            </a:extLst>
          </p:cNvPr>
          <p:cNvSpPr/>
          <p:nvPr/>
        </p:nvSpPr>
        <p:spPr>
          <a:xfrm>
            <a:off x="3568636" y="2809541"/>
            <a:ext cx="2356839" cy="103838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a:t>Daffodil</a:t>
            </a:r>
          </a:p>
        </p:txBody>
      </p:sp>
      <p:cxnSp>
        <p:nvCxnSpPr>
          <p:cNvPr id="9" name="Straight Arrow Connector 8">
            <a:extLst>
              <a:ext uri="{FF2B5EF4-FFF2-40B4-BE49-F238E27FC236}">
                <a16:creationId xmlns:a16="http://schemas.microsoft.com/office/drawing/2014/main" id="{B9A1D4CE-266A-4C97-96AD-4F5411CEA5E7}"/>
              </a:ext>
            </a:extLst>
          </p:cNvPr>
          <p:cNvCxnSpPr/>
          <p:nvPr/>
        </p:nvCxnSpPr>
        <p:spPr>
          <a:xfrm>
            <a:off x="4577122" y="1926138"/>
            <a:ext cx="0" cy="883403"/>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0" name="Straight Arrow Connector 9">
            <a:extLst>
              <a:ext uri="{FF2B5EF4-FFF2-40B4-BE49-F238E27FC236}">
                <a16:creationId xmlns:a16="http://schemas.microsoft.com/office/drawing/2014/main" id="{6AA761BC-AD72-46F1-A318-E1284C2E6C1E}"/>
              </a:ext>
            </a:extLst>
          </p:cNvPr>
          <p:cNvCxnSpPr/>
          <p:nvPr/>
        </p:nvCxnSpPr>
        <p:spPr>
          <a:xfrm>
            <a:off x="4577122" y="3847927"/>
            <a:ext cx="0" cy="883403"/>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1" name="Rectangle 10">
            <a:extLst>
              <a:ext uri="{FF2B5EF4-FFF2-40B4-BE49-F238E27FC236}">
                <a16:creationId xmlns:a16="http://schemas.microsoft.com/office/drawing/2014/main" id="{98AFB393-2C09-43E9-938E-615E7F22E726}"/>
              </a:ext>
            </a:extLst>
          </p:cNvPr>
          <p:cNvSpPr/>
          <p:nvPr/>
        </p:nvSpPr>
        <p:spPr>
          <a:xfrm>
            <a:off x="3111978" y="4740029"/>
            <a:ext cx="3058328" cy="1754326"/>
          </a:xfrm>
          <a:prstGeom prst="rect">
            <a:avLst/>
          </a:prstGeom>
          <a:ln>
            <a:solidFill>
              <a:schemeClr val="tx1"/>
            </a:solidFill>
          </a:ln>
        </p:spPr>
        <p:txBody>
          <a:bodyPr wrap="square">
            <a:spAutoFit/>
          </a:bodyPr>
          <a:lstStyle/>
          <a:p>
            <a:r>
              <a:rPr lang="en-US">
                <a:solidFill>
                  <a:srgbClr val="000096"/>
                </a:solidFill>
                <a:highlight>
                  <a:srgbClr val="FFFFFF"/>
                </a:highlight>
              </a:rPr>
              <a:t>&lt;input&gt;</a:t>
            </a:r>
            <a:br>
              <a:rPr lang="en-US">
                <a:solidFill>
                  <a:srgbClr val="000000"/>
                </a:solidFill>
                <a:highlight>
                  <a:srgbClr val="FFFFFF"/>
                </a:highlight>
              </a:rPr>
            </a:br>
            <a:r>
              <a:rPr lang="en-US">
                <a:solidFill>
                  <a:srgbClr val="000000"/>
                </a:solidFill>
                <a:highlight>
                  <a:srgbClr val="FFFFFF"/>
                </a:highlight>
              </a:rPr>
              <a:t>  </a:t>
            </a:r>
            <a:r>
              <a:rPr lang="en-US">
                <a:solidFill>
                  <a:srgbClr val="000096"/>
                </a:solidFill>
                <a:highlight>
                  <a:srgbClr val="FFFFFF"/>
                </a:highlight>
              </a:rPr>
              <a:t>&lt;two-bits&gt;</a:t>
            </a:r>
            <a:r>
              <a:rPr lang="en-US">
                <a:solidFill>
                  <a:srgbClr val="000000"/>
                </a:solidFill>
                <a:highlight>
                  <a:srgbClr val="FFFFFF"/>
                </a:highlight>
              </a:rPr>
              <a:t>2</a:t>
            </a:r>
            <a:r>
              <a:rPr lang="en-US">
                <a:solidFill>
                  <a:srgbClr val="000096"/>
                </a:solidFill>
                <a:highlight>
                  <a:srgbClr val="FFFFFF"/>
                </a:highlight>
              </a:rPr>
              <a:t>&lt;/two-bits&gt;</a:t>
            </a:r>
            <a:br>
              <a:rPr lang="en-US">
                <a:solidFill>
                  <a:srgbClr val="000000"/>
                </a:solidFill>
                <a:highlight>
                  <a:srgbClr val="FFFFFF"/>
                </a:highlight>
              </a:rPr>
            </a:br>
            <a:r>
              <a:rPr lang="en-US">
                <a:solidFill>
                  <a:srgbClr val="000000"/>
                </a:solidFill>
                <a:highlight>
                  <a:srgbClr val="FFFFFF"/>
                </a:highlight>
              </a:rPr>
              <a:t>  </a:t>
            </a:r>
            <a:r>
              <a:rPr lang="en-US">
                <a:solidFill>
                  <a:srgbClr val="000096"/>
                </a:solidFill>
                <a:highlight>
                  <a:srgbClr val="FFFFFF"/>
                </a:highlight>
              </a:rPr>
              <a:t>&lt;three-bits&gt;</a:t>
            </a:r>
            <a:r>
              <a:rPr lang="en-US">
                <a:solidFill>
                  <a:srgbClr val="000000"/>
                </a:solidFill>
                <a:highlight>
                  <a:srgbClr val="FFFFFF"/>
                </a:highlight>
              </a:rPr>
              <a:t>3</a:t>
            </a:r>
            <a:r>
              <a:rPr lang="en-US">
                <a:solidFill>
                  <a:srgbClr val="000096"/>
                </a:solidFill>
                <a:highlight>
                  <a:srgbClr val="FFFFFF"/>
                </a:highlight>
              </a:rPr>
              <a:t>&lt;/three-bits&gt;</a:t>
            </a:r>
            <a:br>
              <a:rPr lang="en-US">
                <a:solidFill>
                  <a:srgbClr val="000000"/>
                </a:solidFill>
                <a:highlight>
                  <a:srgbClr val="FFFFFF"/>
                </a:highlight>
              </a:rPr>
            </a:br>
            <a:r>
              <a:rPr lang="en-US">
                <a:solidFill>
                  <a:srgbClr val="000000"/>
                </a:solidFill>
                <a:highlight>
                  <a:srgbClr val="FFFFFF"/>
                </a:highlight>
              </a:rPr>
              <a:t>  </a:t>
            </a:r>
            <a:r>
              <a:rPr lang="en-US">
                <a:solidFill>
                  <a:srgbClr val="000096"/>
                </a:solidFill>
                <a:highlight>
                  <a:srgbClr val="FFFFFF"/>
                </a:highlight>
              </a:rPr>
              <a:t>&lt;one-bit&gt;</a:t>
            </a:r>
            <a:r>
              <a:rPr lang="en-US">
                <a:solidFill>
                  <a:srgbClr val="000000"/>
                </a:solidFill>
                <a:highlight>
                  <a:srgbClr val="FFFFFF"/>
                </a:highlight>
              </a:rPr>
              <a:t>1</a:t>
            </a:r>
            <a:r>
              <a:rPr lang="en-US">
                <a:solidFill>
                  <a:srgbClr val="000096"/>
                </a:solidFill>
                <a:highlight>
                  <a:srgbClr val="FFFFFF"/>
                </a:highlight>
              </a:rPr>
              <a:t>&lt;/one-bit&gt;</a:t>
            </a:r>
            <a:br>
              <a:rPr lang="en-US">
                <a:solidFill>
                  <a:srgbClr val="000000"/>
                </a:solidFill>
                <a:highlight>
                  <a:srgbClr val="FFFFFF"/>
                </a:highlight>
              </a:rPr>
            </a:br>
            <a:r>
              <a:rPr lang="en-US">
                <a:solidFill>
                  <a:srgbClr val="000000"/>
                </a:solidFill>
                <a:highlight>
                  <a:srgbClr val="FFFFFF"/>
                </a:highlight>
              </a:rPr>
              <a:t>  </a:t>
            </a:r>
            <a:r>
              <a:rPr lang="en-US">
                <a:solidFill>
                  <a:srgbClr val="000096"/>
                </a:solidFill>
                <a:highlight>
                  <a:srgbClr val="FFFFFF"/>
                </a:highlight>
              </a:rPr>
              <a:t>&lt;four-bits&gt;</a:t>
            </a:r>
            <a:r>
              <a:rPr lang="en-US">
                <a:solidFill>
                  <a:srgbClr val="000000"/>
                </a:solidFill>
                <a:highlight>
                  <a:srgbClr val="FFFFFF"/>
                </a:highlight>
              </a:rPr>
              <a:t>4</a:t>
            </a:r>
            <a:r>
              <a:rPr lang="en-US">
                <a:solidFill>
                  <a:srgbClr val="000096"/>
                </a:solidFill>
                <a:highlight>
                  <a:srgbClr val="FFFFFF"/>
                </a:highlight>
              </a:rPr>
              <a:t>&lt;/four-bits&gt;</a:t>
            </a:r>
            <a:br>
              <a:rPr lang="en-US">
                <a:solidFill>
                  <a:srgbClr val="000000"/>
                </a:solidFill>
                <a:highlight>
                  <a:srgbClr val="FFFFFF"/>
                </a:highlight>
              </a:rPr>
            </a:br>
            <a:r>
              <a:rPr lang="en-US">
                <a:solidFill>
                  <a:srgbClr val="000096"/>
                </a:solidFill>
                <a:highlight>
                  <a:srgbClr val="FFFFFF"/>
                </a:highlight>
              </a:rPr>
              <a:t>&lt;/input&gt;</a:t>
            </a:r>
          </a:p>
        </p:txBody>
      </p:sp>
      <p:grpSp>
        <p:nvGrpSpPr>
          <p:cNvPr id="14" name="Group 13">
            <a:extLst>
              <a:ext uri="{FF2B5EF4-FFF2-40B4-BE49-F238E27FC236}">
                <a16:creationId xmlns:a16="http://schemas.microsoft.com/office/drawing/2014/main" id="{830F57C6-74FE-4F43-886C-5CB7CBC5DF0C}"/>
              </a:ext>
            </a:extLst>
          </p:cNvPr>
          <p:cNvGrpSpPr/>
          <p:nvPr/>
        </p:nvGrpSpPr>
        <p:grpSpPr>
          <a:xfrm>
            <a:off x="1796750" y="187082"/>
            <a:ext cx="5560744" cy="1760892"/>
            <a:chOff x="2352674" y="4071060"/>
            <a:chExt cx="5560744" cy="1760892"/>
          </a:xfrm>
        </p:grpSpPr>
        <p:sp>
          <p:nvSpPr>
            <p:cNvPr id="15" name="Rectangle 14">
              <a:extLst>
                <a:ext uri="{FF2B5EF4-FFF2-40B4-BE49-F238E27FC236}">
                  <a16:creationId xmlns:a16="http://schemas.microsoft.com/office/drawing/2014/main" id="{B22DBB66-A3F1-4561-95F8-517E6C0746AD}"/>
                </a:ext>
              </a:extLst>
            </p:cNvPr>
            <p:cNvSpPr/>
            <p:nvPr/>
          </p:nvSpPr>
          <p:spPr>
            <a:xfrm>
              <a:off x="2386739" y="4742481"/>
              <a:ext cx="309966" cy="449451"/>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0</a:t>
              </a:r>
            </a:p>
          </p:txBody>
        </p:sp>
        <p:sp>
          <p:nvSpPr>
            <p:cNvPr id="16" name="Rectangle 15">
              <a:extLst>
                <a:ext uri="{FF2B5EF4-FFF2-40B4-BE49-F238E27FC236}">
                  <a16:creationId xmlns:a16="http://schemas.microsoft.com/office/drawing/2014/main" id="{3D4E0DC8-754D-4351-8C7E-F1D131647FCE}"/>
                </a:ext>
              </a:extLst>
            </p:cNvPr>
            <p:cNvSpPr/>
            <p:nvPr/>
          </p:nvSpPr>
          <p:spPr>
            <a:xfrm>
              <a:off x="2694123" y="4742480"/>
              <a:ext cx="309966" cy="449451"/>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0</a:t>
              </a:r>
            </a:p>
          </p:txBody>
        </p:sp>
        <p:sp>
          <p:nvSpPr>
            <p:cNvPr id="17" name="Rectangle 16">
              <a:extLst>
                <a:ext uri="{FF2B5EF4-FFF2-40B4-BE49-F238E27FC236}">
                  <a16:creationId xmlns:a16="http://schemas.microsoft.com/office/drawing/2014/main" id="{4454A7D0-E014-445E-949A-529B64824840}"/>
                </a:ext>
              </a:extLst>
            </p:cNvPr>
            <p:cNvSpPr/>
            <p:nvPr/>
          </p:nvSpPr>
          <p:spPr>
            <a:xfrm>
              <a:off x="3004089" y="4742480"/>
              <a:ext cx="309966" cy="449451"/>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0</a:t>
              </a:r>
            </a:p>
          </p:txBody>
        </p:sp>
        <p:sp>
          <p:nvSpPr>
            <p:cNvPr id="18" name="Rectangle 17">
              <a:extLst>
                <a:ext uri="{FF2B5EF4-FFF2-40B4-BE49-F238E27FC236}">
                  <a16:creationId xmlns:a16="http://schemas.microsoft.com/office/drawing/2014/main" id="{83A29743-C85A-485B-B572-568505A62B61}"/>
                </a:ext>
              </a:extLst>
            </p:cNvPr>
            <p:cNvSpPr/>
            <p:nvPr/>
          </p:nvSpPr>
          <p:spPr>
            <a:xfrm>
              <a:off x="3311473" y="4742479"/>
              <a:ext cx="309966" cy="449451"/>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0</a:t>
              </a:r>
            </a:p>
          </p:txBody>
        </p:sp>
        <p:sp>
          <p:nvSpPr>
            <p:cNvPr id="19" name="Rectangle 18">
              <a:extLst>
                <a:ext uri="{FF2B5EF4-FFF2-40B4-BE49-F238E27FC236}">
                  <a16:creationId xmlns:a16="http://schemas.microsoft.com/office/drawing/2014/main" id="{20C06171-E30A-4425-A549-CFFC61207DD8}"/>
                </a:ext>
              </a:extLst>
            </p:cNvPr>
            <p:cNvSpPr/>
            <p:nvPr/>
          </p:nvSpPr>
          <p:spPr>
            <a:xfrm>
              <a:off x="3794502" y="4742479"/>
              <a:ext cx="309966" cy="449451"/>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1</a:t>
              </a:r>
            </a:p>
          </p:txBody>
        </p:sp>
        <p:sp>
          <p:nvSpPr>
            <p:cNvPr id="20" name="Rectangle 19">
              <a:extLst>
                <a:ext uri="{FF2B5EF4-FFF2-40B4-BE49-F238E27FC236}">
                  <a16:creationId xmlns:a16="http://schemas.microsoft.com/office/drawing/2014/main" id="{0E10D25B-D2A5-488B-AF08-DA74FB79D80B}"/>
                </a:ext>
              </a:extLst>
            </p:cNvPr>
            <p:cNvSpPr/>
            <p:nvPr/>
          </p:nvSpPr>
          <p:spPr>
            <a:xfrm>
              <a:off x="4101886" y="4742478"/>
              <a:ext cx="309966" cy="449451"/>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1</a:t>
              </a:r>
            </a:p>
          </p:txBody>
        </p:sp>
        <p:sp>
          <p:nvSpPr>
            <p:cNvPr id="21" name="Rectangle 20">
              <a:extLst>
                <a:ext uri="{FF2B5EF4-FFF2-40B4-BE49-F238E27FC236}">
                  <a16:creationId xmlns:a16="http://schemas.microsoft.com/office/drawing/2014/main" id="{1D35FDA9-250F-4C7E-A82B-4AB665CCABDA}"/>
                </a:ext>
              </a:extLst>
            </p:cNvPr>
            <p:cNvSpPr/>
            <p:nvPr/>
          </p:nvSpPr>
          <p:spPr>
            <a:xfrm>
              <a:off x="4411852" y="4742478"/>
              <a:ext cx="309966" cy="449451"/>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1</a:t>
              </a:r>
            </a:p>
          </p:txBody>
        </p:sp>
        <p:sp>
          <p:nvSpPr>
            <p:cNvPr id="22" name="Rectangle 21">
              <a:extLst>
                <a:ext uri="{FF2B5EF4-FFF2-40B4-BE49-F238E27FC236}">
                  <a16:creationId xmlns:a16="http://schemas.microsoft.com/office/drawing/2014/main" id="{F229A555-140F-4435-A4F2-F8BD700C8BAA}"/>
                </a:ext>
              </a:extLst>
            </p:cNvPr>
            <p:cNvSpPr/>
            <p:nvPr/>
          </p:nvSpPr>
          <p:spPr>
            <a:xfrm>
              <a:off x="4719236" y="4742477"/>
              <a:ext cx="309966" cy="449451"/>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0</a:t>
              </a:r>
            </a:p>
          </p:txBody>
        </p:sp>
        <p:sp>
          <p:nvSpPr>
            <p:cNvPr id="23" name="Rectangle 22">
              <a:extLst>
                <a:ext uri="{FF2B5EF4-FFF2-40B4-BE49-F238E27FC236}">
                  <a16:creationId xmlns:a16="http://schemas.microsoft.com/office/drawing/2014/main" id="{3CD7935F-5F16-4C6E-8045-7552E124A26F}"/>
                </a:ext>
              </a:extLst>
            </p:cNvPr>
            <p:cNvSpPr/>
            <p:nvPr/>
          </p:nvSpPr>
          <p:spPr>
            <a:xfrm>
              <a:off x="5191936" y="4742481"/>
              <a:ext cx="309966" cy="449451"/>
            </a:xfrm>
            <a:prstGeom prst="rect">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1</a:t>
              </a:r>
            </a:p>
          </p:txBody>
        </p:sp>
        <p:sp>
          <p:nvSpPr>
            <p:cNvPr id="24" name="Rectangle 23">
              <a:extLst>
                <a:ext uri="{FF2B5EF4-FFF2-40B4-BE49-F238E27FC236}">
                  <a16:creationId xmlns:a16="http://schemas.microsoft.com/office/drawing/2014/main" id="{4E60D459-739D-4B22-AD78-98F2C3532DE5}"/>
                </a:ext>
              </a:extLst>
            </p:cNvPr>
            <p:cNvSpPr/>
            <p:nvPr/>
          </p:nvSpPr>
          <p:spPr>
            <a:xfrm>
              <a:off x="5499320" y="4742480"/>
              <a:ext cx="309966" cy="449451"/>
            </a:xfrm>
            <a:prstGeom prst="rect">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1</a:t>
              </a:r>
            </a:p>
          </p:txBody>
        </p:sp>
        <p:sp>
          <p:nvSpPr>
            <p:cNvPr id="25" name="Rectangle 24">
              <a:extLst>
                <a:ext uri="{FF2B5EF4-FFF2-40B4-BE49-F238E27FC236}">
                  <a16:creationId xmlns:a16="http://schemas.microsoft.com/office/drawing/2014/main" id="{F59769F9-DA53-4F2E-B7B5-52B52E3D05D3}"/>
                </a:ext>
              </a:extLst>
            </p:cNvPr>
            <p:cNvSpPr/>
            <p:nvPr/>
          </p:nvSpPr>
          <p:spPr>
            <a:xfrm>
              <a:off x="5809286" y="4742480"/>
              <a:ext cx="309966" cy="449451"/>
            </a:xfrm>
            <a:prstGeom prst="rect">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1</a:t>
              </a:r>
            </a:p>
          </p:txBody>
        </p:sp>
        <p:sp>
          <p:nvSpPr>
            <p:cNvPr id="26" name="Rectangle 25">
              <a:extLst>
                <a:ext uri="{FF2B5EF4-FFF2-40B4-BE49-F238E27FC236}">
                  <a16:creationId xmlns:a16="http://schemas.microsoft.com/office/drawing/2014/main" id="{B757AC50-2235-4D95-83E8-B3A5019E2F57}"/>
                </a:ext>
              </a:extLst>
            </p:cNvPr>
            <p:cNvSpPr/>
            <p:nvPr/>
          </p:nvSpPr>
          <p:spPr>
            <a:xfrm>
              <a:off x="6116670" y="4742479"/>
              <a:ext cx="309966" cy="449451"/>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0</a:t>
              </a:r>
            </a:p>
          </p:txBody>
        </p:sp>
        <p:sp>
          <p:nvSpPr>
            <p:cNvPr id="27" name="Rectangle 26">
              <a:extLst>
                <a:ext uri="{FF2B5EF4-FFF2-40B4-BE49-F238E27FC236}">
                  <a16:creationId xmlns:a16="http://schemas.microsoft.com/office/drawing/2014/main" id="{E6D3742C-0AB8-4E6E-AB80-0CAEACCF6E03}"/>
                </a:ext>
              </a:extLst>
            </p:cNvPr>
            <p:cNvSpPr/>
            <p:nvPr/>
          </p:nvSpPr>
          <p:spPr>
            <a:xfrm>
              <a:off x="6599699" y="4742479"/>
              <a:ext cx="309966" cy="449451"/>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1</a:t>
              </a:r>
            </a:p>
          </p:txBody>
        </p:sp>
        <p:sp>
          <p:nvSpPr>
            <p:cNvPr id="28" name="Rectangle 27">
              <a:extLst>
                <a:ext uri="{FF2B5EF4-FFF2-40B4-BE49-F238E27FC236}">
                  <a16:creationId xmlns:a16="http://schemas.microsoft.com/office/drawing/2014/main" id="{B0BC589A-D658-479E-8A46-2F63A63D091E}"/>
                </a:ext>
              </a:extLst>
            </p:cNvPr>
            <p:cNvSpPr/>
            <p:nvPr/>
          </p:nvSpPr>
          <p:spPr>
            <a:xfrm>
              <a:off x="6907083" y="4742478"/>
              <a:ext cx="309966" cy="449451"/>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0</a:t>
              </a:r>
            </a:p>
          </p:txBody>
        </p:sp>
        <p:sp>
          <p:nvSpPr>
            <p:cNvPr id="29" name="Rectangle 28">
              <a:extLst>
                <a:ext uri="{FF2B5EF4-FFF2-40B4-BE49-F238E27FC236}">
                  <a16:creationId xmlns:a16="http://schemas.microsoft.com/office/drawing/2014/main" id="{38EF7393-6DE1-4419-8F37-618C5BD79510}"/>
                </a:ext>
              </a:extLst>
            </p:cNvPr>
            <p:cNvSpPr/>
            <p:nvPr/>
          </p:nvSpPr>
          <p:spPr>
            <a:xfrm>
              <a:off x="7217049" y="4742478"/>
              <a:ext cx="309966" cy="449451"/>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0</a:t>
              </a:r>
            </a:p>
          </p:txBody>
        </p:sp>
        <p:sp>
          <p:nvSpPr>
            <p:cNvPr id="30" name="Rectangle 29">
              <a:extLst>
                <a:ext uri="{FF2B5EF4-FFF2-40B4-BE49-F238E27FC236}">
                  <a16:creationId xmlns:a16="http://schemas.microsoft.com/office/drawing/2014/main" id="{49EB4B75-AB5A-4662-BFC6-0DC19C93946E}"/>
                </a:ext>
              </a:extLst>
            </p:cNvPr>
            <p:cNvSpPr/>
            <p:nvPr/>
          </p:nvSpPr>
          <p:spPr>
            <a:xfrm>
              <a:off x="7524433" y="4742477"/>
              <a:ext cx="309966" cy="449451"/>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1</a:t>
              </a:r>
            </a:p>
          </p:txBody>
        </p:sp>
        <p:sp>
          <p:nvSpPr>
            <p:cNvPr id="31" name="TextBox 30">
              <a:extLst>
                <a:ext uri="{FF2B5EF4-FFF2-40B4-BE49-F238E27FC236}">
                  <a16:creationId xmlns:a16="http://schemas.microsoft.com/office/drawing/2014/main" id="{C4CCED7C-6AB5-4E3E-AAD5-EADF6003C699}"/>
                </a:ext>
              </a:extLst>
            </p:cNvPr>
            <p:cNvSpPr txBox="1"/>
            <p:nvPr/>
          </p:nvSpPr>
          <p:spPr>
            <a:xfrm>
              <a:off x="4697374" y="4511986"/>
              <a:ext cx="389850" cy="246221"/>
            </a:xfrm>
            <a:prstGeom prst="rect">
              <a:avLst/>
            </a:prstGeom>
            <a:noFill/>
          </p:spPr>
          <p:txBody>
            <a:bodyPr wrap="none" rtlCol="0">
              <a:spAutoFit/>
            </a:bodyPr>
            <a:lstStyle/>
            <a:p>
              <a:r>
                <a:rPr lang="en-US" sz="1000"/>
                <a:t>bit1</a:t>
              </a:r>
            </a:p>
          </p:txBody>
        </p:sp>
        <p:sp>
          <p:nvSpPr>
            <p:cNvPr id="32" name="TextBox 31">
              <a:extLst>
                <a:ext uri="{FF2B5EF4-FFF2-40B4-BE49-F238E27FC236}">
                  <a16:creationId xmlns:a16="http://schemas.microsoft.com/office/drawing/2014/main" id="{27DEE20C-BE97-4E06-93BF-ACB24EAD054D}"/>
                </a:ext>
              </a:extLst>
            </p:cNvPr>
            <p:cNvSpPr txBox="1"/>
            <p:nvPr/>
          </p:nvSpPr>
          <p:spPr>
            <a:xfrm>
              <a:off x="4379661" y="4514672"/>
              <a:ext cx="389850" cy="246221"/>
            </a:xfrm>
            <a:prstGeom prst="rect">
              <a:avLst/>
            </a:prstGeom>
            <a:noFill/>
          </p:spPr>
          <p:txBody>
            <a:bodyPr wrap="none" rtlCol="0">
              <a:spAutoFit/>
            </a:bodyPr>
            <a:lstStyle/>
            <a:p>
              <a:r>
                <a:rPr lang="en-US" sz="1000"/>
                <a:t>bit2</a:t>
              </a:r>
            </a:p>
          </p:txBody>
        </p:sp>
        <p:sp>
          <p:nvSpPr>
            <p:cNvPr id="33" name="TextBox 32">
              <a:extLst>
                <a:ext uri="{FF2B5EF4-FFF2-40B4-BE49-F238E27FC236}">
                  <a16:creationId xmlns:a16="http://schemas.microsoft.com/office/drawing/2014/main" id="{E98CC851-8201-4D25-B48D-4B5FC6AC69B7}"/>
                </a:ext>
              </a:extLst>
            </p:cNvPr>
            <p:cNvSpPr txBox="1"/>
            <p:nvPr/>
          </p:nvSpPr>
          <p:spPr>
            <a:xfrm>
              <a:off x="4061944" y="4511986"/>
              <a:ext cx="389850" cy="246221"/>
            </a:xfrm>
            <a:prstGeom prst="rect">
              <a:avLst/>
            </a:prstGeom>
            <a:noFill/>
          </p:spPr>
          <p:txBody>
            <a:bodyPr wrap="none" rtlCol="0">
              <a:spAutoFit/>
            </a:bodyPr>
            <a:lstStyle/>
            <a:p>
              <a:r>
                <a:rPr lang="en-US" sz="1000"/>
                <a:t>bit3</a:t>
              </a:r>
            </a:p>
          </p:txBody>
        </p:sp>
        <p:sp>
          <p:nvSpPr>
            <p:cNvPr id="34" name="TextBox 33">
              <a:extLst>
                <a:ext uri="{FF2B5EF4-FFF2-40B4-BE49-F238E27FC236}">
                  <a16:creationId xmlns:a16="http://schemas.microsoft.com/office/drawing/2014/main" id="{6BFD3676-E5EA-4851-A908-C8CBEA390B8E}"/>
                </a:ext>
              </a:extLst>
            </p:cNvPr>
            <p:cNvSpPr txBox="1"/>
            <p:nvPr/>
          </p:nvSpPr>
          <p:spPr>
            <a:xfrm>
              <a:off x="3754560" y="4507639"/>
              <a:ext cx="389850" cy="246221"/>
            </a:xfrm>
            <a:prstGeom prst="rect">
              <a:avLst/>
            </a:prstGeom>
            <a:noFill/>
          </p:spPr>
          <p:txBody>
            <a:bodyPr wrap="none" rtlCol="0">
              <a:spAutoFit/>
            </a:bodyPr>
            <a:lstStyle/>
            <a:p>
              <a:r>
                <a:rPr lang="en-US" sz="1000"/>
                <a:t>bit4</a:t>
              </a:r>
            </a:p>
          </p:txBody>
        </p:sp>
        <p:sp>
          <p:nvSpPr>
            <p:cNvPr id="35" name="TextBox 34">
              <a:extLst>
                <a:ext uri="{FF2B5EF4-FFF2-40B4-BE49-F238E27FC236}">
                  <a16:creationId xmlns:a16="http://schemas.microsoft.com/office/drawing/2014/main" id="{A7F500A0-EE2C-45E8-828C-EAF0DE962B85}"/>
                </a:ext>
              </a:extLst>
            </p:cNvPr>
            <p:cNvSpPr txBox="1"/>
            <p:nvPr/>
          </p:nvSpPr>
          <p:spPr>
            <a:xfrm>
              <a:off x="3295488" y="4514672"/>
              <a:ext cx="389850" cy="246221"/>
            </a:xfrm>
            <a:prstGeom prst="rect">
              <a:avLst/>
            </a:prstGeom>
            <a:noFill/>
          </p:spPr>
          <p:txBody>
            <a:bodyPr wrap="none" rtlCol="0">
              <a:spAutoFit/>
            </a:bodyPr>
            <a:lstStyle/>
            <a:p>
              <a:r>
                <a:rPr lang="en-US" sz="1000"/>
                <a:t>bit5</a:t>
              </a:r>
            </a:p>
          </p:txBody>
        </p:sp>
        <p:sp>
          <p:nvSpPr>
            <p:cNvPr id="36" name="TextBox 35">
              <a:extLst>
                <a:ext uri="{FF2B5EF4-FFF2-40B4-BE49-F238E27FC236}">
                  <a16:creationId xmlns:a16="http://schemas.microsoft.com/office/drawing/2014/main" id="{CF6EC448-336D-4F3D-8B1B-9115EA7D2E4E}"/>
                </a:ext>
              </a:extLst>
            </p:cNvPr>
            <p:cNvSpPr txBox="1"/>
            <p:nvPr/>
          </p:nvSpPr>
          <p:spPr>
            <a:xfrm>
              <a:off x="2977775" y="4517358"/>
              <a:ext cx="389850" cy="246221"/>
            </a:xfrm>
            <a:prstGeom prst="rect">
              <a:avLst/>
            </a:prstGeom>
            <a:noFill/>
          </p:spPr>
          <p:txBody>
            <a:bodyPr wrap="none" rtlCol="0">
              <a:spAutoFit/>
            </a:bodyPr>
            <a:lstStyle/>
            <a:p>
              <a:r>
                <a:rPr lang="en-US" sz="1000"/>
                <a:t>bit6</a:t>
              </a:r>
            </a:p>
          </p:txBody>
        </p:sp>
        <p:sp>
          <p:nvSpPr>
            <p:cNvPr id="37" name="TextBox 36">
              <a:extLst>
                <a:ext uri="{FF2B5EF4-FFF2-40B4-BE49-F238E27FC236}">
                  <a16:creationId xmlns:a16="http://schemas.microsoft.com/office/drawing/2014/main" id="{665AEF35-B6C6-4D78-95EA-D12E0D005540}"/>
                </a:ext>
              </a:extLst>
            </p:cNvPr>
            <p:cNvSpPr txBox="1"/>
            <p:nvPr/>
          </p:nvSpPr>
          <p:spPr>
            <a:xfrm>
              <a:off x="2660058" y="4514672"/>
              <a:ext cx="389850" cy="246221"/>
            </a:xfrm>
            <a:prstGeom prst="rect">
              <a:avLst/>
            </a:prstGeom>
            <a:noFill/>
          </p:spPr>
          <p:txBody>
            <a:bodyPr wrap="none" rtlCol="0">
              <a:spAutoFit/>
            </a:bodyPr>
            <a:lstStyle/>
            <a:p>
              <a:r>
                <a:rPr lang="en-US" sz="1000"/>
                <a:t>bit7</a:t>
              </a:r>
            </a:p>
          </p:txBody>
        </p:sp>
        <p:sp>
          <p:nvSpPr>
            <p:cNvPr id="38" name="TextBox 37">
              <a:extLst>
                <a:ext uri="{FF2B5EF4-FFF2-40B4-BE49-F238E27FC236}">
                  <a16:creationId xmlns:a16="http://schemas.microsoft.com/office/drawing/2014/main" id="{92D863A6-9F0A-4DEC-96E4-6D41810628CC}"/>
                </a:ext>
              </a:extLst>
            </p:cNvPr>
            <p:cNvSpPr txBox="1"/>
            <p:nvPr/>
          </p:nvSpPr>
          <p:spPr>
            <a:xfrm>
              <a:off x="2352674" y="4510325"/>
              <a:ext cx="389850" cy="246221"/>
            </a:xfrm>
            <a:prstGeom prst="rect">
              <a:avLst/>
            </a:prstGeom>
            <a:noFill/>
          </p:spPr>
          <p:txBody>
            <a:bodyPr wrap="none" rtlCol="0">
              <a:spAutoFit/>
            </a:bodyPr>
            <a:lstStyle/>
            <a:p>
              <a:r>
                <a:rPr lang="en-US" sz="1000"/>
                <a:t>bit8</a:t>
              </a:r>
            </a:p>
          </p:txBody>
        </p:sp>
        <p:sp>
          <p:nvSpPr>
            <p:cNvPr id="39" name="TextBox 38">
              <a:extLst>
                <a:ext uri="{FF2B5EF4-FFF2-40B4-BE49-F238E27FC236}">
                  <a16:creationId xmlns:a16="http://schemas.microsoft.com/office/drawing/2014/main" id="{8135D25F-8706-4624-A09D-7971FDB3EA58}"/>
                </a:ext>
              </a:extLst>
            </p:cNvPr>
            <p:cNvSpPr txBox="1"/>
            <p:nvPr/>
          </p:nvSpPr>
          <p:spPr>
            <a:xfrm>
              <a:off x="7496073" y="4514673"/>
              <a:ext cx="389850" cy="246221"/>
            </a:xfrm>
            <a:prstGeom prst="rect">
              <a:avLst/>
            </a:prstGeom>
            <a:noFill/>
          </p:spPr>
          <p:txBody>
            <a:bodyPr wrap="none" rtlCol="0">
              <a:spAutoFit/>
            </a:bodyPr>
            <a:lstStyle/>
            <a:p>
              <a:r>
                <a:rPr lang="en-US" sz="1000"/>
                <a:t>bit1</a:t>
              </a:r>
            </a:p>
          </p:txBody>
        </p:sp>
        <p:sp>
          <p:nvSpPr>
            <p:cNvPr id="40" name="TextBox 39">
              <a:extLst>
                <a:ext uri="{FF2B5EF4-FFF2-40B4-BE49-F238E27FC236}">
                  <a16:creationId xmlns:a16="http://schemas.microsoft.com/office/drawing/2014/main" id="{2C6E8DA8-C305-4DFC-93B0-6D0403CFFD3F}"/>
                </a:ext>
              </a:extLst>
            </p:cNvPr>
            <p:cNvSpPr txBox="1"/>
            <p:nvPr/>
          </p:nvSpPr>
          <p:spPr>
            <a:xfrm>
              <a:off x="7178360" y="4517359"/>
              <a:ext cx="389850" cy="246221"/>
            </a:xfrm>
            <a:prstGeom prst="rect">
              <a:avLst/>
            </a:prstGeom>
            <a:noFill/>
          </p:spPr>
          <p:txBody>
            <a:bodyPr wrap="none" rtlCol="0">
              <a:spAutoFit/>
            </a:bodyPr>
            <a:lstStyle/>
            <a:p>
              <a:r>
                <a:rPr lang="en-US" sz="1000"/>
                <a:t>bit2</a:t>
              </a:r>
            </a:p>
          </p:txBody>
        </p:sp>
        <p:sp>
          <p:nvSpPr>
            <p:cNvPr id="41" name="TextBox 40">
              <a:extLst>
                <a:ext uri="{FF2B5EF4-FFF2-40B4-BE49-F238E27FC236}">
                  <a16:creationId xmlns:a16="http://schemas.microsoft.com/office/drawing/2014/main" id="{8051D690-B4C7-46C7-9908-3D78195512EE}"/>
                </a:ext>
              </a:extLst>
            </p:cNvPr>
            <p:cNvSpPr txBox="1"/>
            <p:nvPr/>
          </p:nvSpPr>
          <p:spPr>
            <a:xfrm>
              <a:off x="6860643" y="4514673"/>
              <a:ext cx="389850" cy="246221"/>
            </a:xfrm>
            <a:prstGeom prst="rect">
              <a:avLst/>
            </a:prstGeom>
            <a:noFill/>
          </p:spPr>
          <p:txBody>
            <a:bodyPr wrap="none" rtlCol="0">
              <a:spAutoFit/>
            </a:bodyPr>
            <a:lstStyle/>
            <a:p>
              <a:r>
                <a:rPr lang="en-US" sz="1000"/>
                <a:t>bit3</a:t>
              </a:r>
            </a:p>
          </p:txBody>
        </p:sp>
        <p:sp>
          <p:nvSpPr>
            <p:cNvPr id="42" name="TextBox 41">
              <a:extLst>
                <a:ext uri="{FF2B5EF4-FFF2-40B4-BE49-F238E27FC236}">
                  <a16:creationId xmlns:a16="http://schemas.microsoft.com/office/drawing/2014/main" id="{5B6266C3-2EE9-49CC-8FD0-D7CF5235C7A8}"/>
                </a:ext>
              </a:extLst>
            </p:cNvPr>
            <p:cNvSpPr txBox="1"/>
            <p:nvPr/>
          </p:nvSpPr>
          <p:spPr>
            <a:xfrm>
              <a:off x="6553259" y="4510326"/>
              <a:ext cx="389850" cy="246221"/>
            </a:xfrm>
            <a:prstGeom prst="rect">
              <a:avLst/>
            </a:prstGeom>
            <a:noFill/>
          </p:spPr>
          <p:txBody>
            <a:bodyPr wrap="none" rtlCol="0">
              <a:spAutoFit/>
            </a:bodyPr>
            <a:lstStyle/>
            <a:p>
              <a:r>
                <a:rPr lang="en-US" sz="1000"/>
                <a:t>bit4</a:t>
              </a:r>
            </a:p>
          </p:txBody>
        </p:sp>
        <p:sp>
          <p:nvSpPr>
            <p:cNvPr id="43" name="TextBox 42">
              <a:extLst>
                <a:ext uri="{FF2B5EF4-FFF2-40B4-BE49-F238E27FC236}">
                  <a16:creationId xmlns:a16="http://schemas.microsoft.com/office/drawing/2014/main" id="{B38EC8C9-DE21-41D5-A67A-A1C5AAC9AD09}"/>
                </a:ext>
              </a:extLst>
            </p:cNvPr>
            <p:cNvSpPr txBox="1"/>
            <p:nvPr/>
          </p:nvSpPr>
          <p:spPr>
            <a:xfrm>
              <a:off x="6094187" y="4517359"/>
              <a:ext cx="389850" cy="246221"/>
            </a:xfrm>
            <a:prstGeom prst="rect">
              <a:avLst/>
            </a:prstGeom>
            <a:noFill/>
          </p:spPr>
          <p:txBody>
            <a:bodyPr wrap="none" rtlCol="0">
              <a:spAutoFit/>
            </a:bodyPr>
            <a:lstStyle/>
            <a:p>
              <a:r>
                <a:rPr lang="en-US" sz="1000"/>
                <a:t>bit5</a:t>
              </a:r>
            </a:p>
          </p:txBody>
        </p:sp>
        <p:sp>
          <p:nvSpPr>
            <p:cNvPr id="44" name="TextBox 43">
              <a:extLst>
                <a:ext uri="{FF2B5EF4-FFF2-40B4-BE49-F238E27FC236}">
                  <a16:creationId xmlns:a16="http://schemas.microsoft.com/office/drawing/2014/main" id="{CCF6B85F-7DF3-44EA-B229-75A9C1DB92C2}"/>
                </a:ext>
              </a:extLst>
            </p:cNvPr>
            <p:cNvSpPr txBox="1"/>
            <p:nvPr/>
          </p:nvSpPr>
          <p:spPr>
            <a:xfrm>
              <a:off x="5776474" y="4520045"/>
              <a:ext cx="389850" cy="246221"/>
            </a:xfrm>
            <a:prstGeom prst="rect">
              <a:avLst/>
            </a:prstGeom>
            <a:noFill/>
          </p:spPr>
          <p:txBody>
            <a:bodyPr wrap="none" rtlCol="0">
              <a:spAutoFit/>
            </a:bodyPr>
            <a:lstStyle/>
            <a:p>
              <a:r>
                <a:rPr lang="en-US" sz="1000"/>
                <a:t>bit6</a:t>
              </a:r>
            </a:p>
          </p:txBody>
        </p:sp>
        <p:sp>
          <p:nvSpPr>
            <p:cNvPr id="45" name="TextBox 44">
              <a:extLst>
                <a:ext uri="{FF2B5EF4-FFF2-40B4-BE49-F238E27FC236}">
                  <a16:creationId xmlns:a16="http://schemas.microsoft.com/office/drawing/2014/main" id="{3AB6D720-51A0-4303-BDBD-A7BBA79FDD71}"/>
                </a:ext>
              </a:extLst>
            </p:cNvPr>
            <p:cNvSpPr txBox="1"/>
            <p:nvPr/>
          </p:nvSpPr>
          <p:spPr>
            <a:xfrm>
              <a:off x="5458757" y="4517359"/>
              <a:ext cx="389850" cy="246221"/>
            </a:xfrm>
            <a:prstGeom prst="rect">
              <a:avLst/>
            </a:prstGeom>
            <a:noFill/>
          </p:spPr>
          <p:txBody>
            <a:bodyPr wrap="none" rtlCol="0">
              <a:spAutoFit/>
            </a:bodyPr>
            <a:lstStyle/>
            <a:p>
              <a:r>
                <a:rPr lang="en-US" sz="1000"/>
                <a:t>bit7</a:t>
              </a:r>
            </a:p>
          </p:txBody>
        </p:sp>
        <p:sp>
          <p:nvSpPr>
            <p:cNvPr id="46" name="TextBox 45">
              <a:extLst>
                <a:ext uri="{FF2B5EF4-FFF2-40B4-BE49-F238E27FC236}">
                  <a16:creationId xmlns:a16="http://schemas.microsoft.com/office/drawing/2014/main" id="{98D5C186-1A33-4B8C-8582-7DCE82EBBF61}"/>
                </a:ext>
              </a:extLst>
            </p:cNvPr>
            <p:cNvSpPr txBox="1"/>
            <p:nvPr/>
          </p:nvSpPr>
          <p:spPr>
            <a:xfrm>
              <a:off x="5151373" y="4513012"/>
              <a:ext cx="389850" cy="246221"/>
            </a:xfrm>
            <a:prstGeom prst="rect">
              <a:avLst/>
            </a:prstGeom>
            <a:noFill/>
          </p:spPr>
          <p:txBody>
            <a:bodyPr wrap="none" rtlCol="0">
              <a:spAutoFit/>
            </a:bodyPr>
            <a:lstStyle/>
            <a:p>
              <a:r>
                <a:rPr lang="en-US" sz="1000"/>
                <a:t>bit8</a:t>
              </a:r>
            </a:p>
          </p:txBody>
        </p:sp>
        <p:sp>
          <p:nvSpPr>
            <p:cNvPr id="47" name="TextBox 46">
              <a:extLst>
                <a:ext uri="{FF2B5EF4-FFF2-40B4-BE49-F238E27FC236}">
                  <a16:creationId xmlns:a16="http://schemas.microsoft.com/office/drawing/2014/main" id="{57861CB7-BFB0-4401-8443-1E3217FDA5F6}"/>
                </a:ext>
              </a:extLst>
            </p:cNvPr>
            <p:cNvSpPr txBox="1"/>
            <p:nvPr/>
          </p:nvSpPr>
          <p:spPr>
            <a:xfrm>
              <a:off x="3133525" y="4071060"/>
              <a:ext cx="1223027" cy="369332"/>
            </a:xfrm>
            <a:prstGeom prst="rect">
              <a:avLst/>
            </a:prstGeom>
            <a:noFill/>
          </p:spPr>
          <p:txBody>
            <a:bodyPr wrap="none" rtlCol="0">
              <a:spAutoFit/>
            </a:bodyPr>
            <a:lstStyle/>
            <a:p>
              <a:r>
                <a:rPr lang="en-US"/>
                <a:t>Byte 1 = 0E</a:t>
              </a:r>
            </a:p>
          </p:txBody>
        </p:sp>
        <p:sp>
          <p:nvSpPr>
            <p:cNvPr id="48" name="TextBox 47">
              <a:extLst>
                <a:ext uri="{FF2B5EF4-FFF2-40B4-BE49-F238E27FC236}">
                  <a16:creationId xmlns:a16="http://schemas.microsoft.com/office/drawing/2014/main" id="{0055D622-9101-4D19-9581-86FF31BA19D5}"/>
                </a:ext>
              </a:extLst>
            </p:cNvPr>
            <p:cNvSpPr txBox="1"/>
            <p:nvPr/>
          </p:nvSpPr>
          <p:spPr>
            <a:xfrm>
              <a:off x="5939207" y="4075110"/>
              <a:ext cx="1227837" cy="369332"/>
            </a:xfrm>
            <a:prstGeom prst="rect">
              <a:avLst/>
            </a:prstGeom>
            <a:noFill/>
          </p:spPr>
          <p:txBody>
            <a:bodyPr wrap="none" rtlCol="0">
              <a:spAutoFit/>
            </a:bodyPr>
            <a:lstStyle/>
            <a:p>
              <a:r>
                <a:rPr lang="en-US"/>
                <a:t>Byte 2 = E9</a:t>
              </a:r>
            </a:p>
          </p:txBody>
        </p:sp>
        <p:sp>
          <p:nvSpPr>
            <p:cNvPr id="49" name="Left Brace 48">
              <a:extLst>
                <a:ext uri="{FF2B5EF4-FFF2-40B4-BE49-F238E27FC236}">
                  <a16:creationId xmlns:a16="http://schemas.microsoft.com/office/drawing/2014/main" id="{ED7F226D-55A0-4D9A-A735-7055A55CB28A}"/>
                </a:ext>
              </a:extLst>
            </p:cNvPr>
            <p:cNvSpPr/>
            <p:nvPr/>
          </p:nvSpPr>
          <p:spPr>
            <a:xfrm rot="16200000">
              <a:off x="4570132" y="5119521"/>
              <a:ext cx="317717" cy="600422"/>
            </a:xfrm>
            <a:prstGeom prst="leftBrace">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TextBox 49">
              <a:extLst>
                <a:ext uri="{FF2B5EF4-FFF2-40B4-BE49-F238E27FC236}">
                  <a16:creationId xmlns:a16="http://schemas.microsoft.com/office/drawing/2014/main" id="{0EB1AA39-AD09-45F2-A433-DF70658F76F8}"/>
                </a:ext>
              </a:extLst>
            </p:cNvPr>
            <p:cNvSpPr txBox="1"/>
            <p:nvPr/>
          </p:nvSpPr>
          <p:spPr>
            <a:xfrm>
              <a:off x="4489982" y="5578627"/>
              <a:ext cx="478016" cy="246221"/>
            </a:xfrm>
            <a:prstGeom prst="rect">
              <a:avLst/>
            </a:prstGeom>
            <a:noFill/>
          </p:spPr>
          <p:txBody>
            <a:bodyPr wrap="none" rtlCol="0">
              <a:spAutoFit/>
            </a:bodyPr>
            <a:lstStyle/>
            <a:p>
              <a:r>
                <a:rPr lang="en-US" sz="1000"/>
                <a:t>2-bits</a:t>
              </a:r>
            </a:p>
          </p:txBody>
        </p:sp>
        <p:sp>
          <p:nvSpPr>
            <p:cNvPr id="51" name="Left Brace 50">
              <a:extLst>
                <a:ext uri="{FF2B5EF4-FFF2-40B4-BE49-F238E27FC236}">
                  <a16:creationId xmlns:a16="http://schemas.microsoft.com/office/drawing/2014/main" id="{71773EF8-B6FC-4E5A-B0E0-15AF803C1670}"/>
                </a:ext>
              </a:extLst>
            </p:cNvPr>
            <p:cNvSpPr/>
            <p:nvPr/>
          </p:nvSpPr>
          <p:spPr>
            <a:xfrm rot="16200000">
              <a:off x="3693006" y="4879342"/>
              <a:ext cx="317717" cy="1080779"/>
            </a:xfrm>
            <a:prstGeom prst="leftBrace">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TextBox 51">
              <a:extLst>
                <a:ext uri="{FF2B5EF4-FFF2-40B4-BE49-F238E27FC236}">
                  <a16:creationId xmlns:a16="http://schemas.microsoft.com/office/drawing/2014/main" id="{AD326A2B-CFB9-4189-8A1E-3EF954A4E073}"/>
                </a:ext>
              </a:extLst>
            </p:cNvPr>
            <p:cNvSpPr txBox="1"/>
            <p:nvPr/>
          </p:nvSpPr>
          <p:spPr>
            <a:xfrm>
              <a:off x="3611766" y="5574340"/>
              <a:ext cx="478016" cy="246221"/>
            </a:xfrm>
            <a:prstGeom prst="rect">
              <a:avLst/>
            </a:prstGeom>
            <a:noFill/>
          </p:spPr>
          <p:txBody>
            <a:bodyPr wrap="none" rtlCol="0">
              <a:spAutoFit/>
            </a:bodyPr>
            <a:lstStyle/>
            <a:p>
              <a:r>
                <a:rPr lang="en-US" sz="1000"/>
                <a:t>3-bits</a:t>
              </a:r>
            </a:p>
          </p:txBody>
        </p:sp>
        <p:sp>
          <p:nvSpPr>
            <p:cNvPr id="53" name="Left Brace 52">
              <a:extLst>
                <a:ext uri="{FF2B5EF4-FFF2-40B4-BE49-F238E27FC236}">
                  <a16:creationId xmlns:a16="http://schemas.microsoft.com/office/drawing/2014/main" id="{BE08637A-85F0-41A2-BEBD-B5C66D4D08BD}"/>
                </a:ext>
              </a:extLst>
            </p:cNvPr>
            <p:cNvSpPr/>
            <p:nvPr/>
          </p:nvSpPr>
          <p:spPr>
            <a:xfrm rot="16200000">
              <a:off x="2680434" y="4981245"/>
              <a:ext cx="317717" cy="876967"/>
            </a:xfrm>
            <a:prstGeom prst="leftBrace">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4" name="TextBox 53">
              <a:extLst>
                <a:ext uri="{FF2B5EF4-FFF2-40B4-BE49-F238E27FC236}">
                  <a16:creationId xmlns:a16="http://schemas.microsoft.com/office/drawing/2014/main" id="{473933B2-825C-4469-8AE8-3F33FD5AADAE}"/>
                </a:ext>
              </a:extLst>
            </p:cNvPr>
            <p:cNvSpPr txBox="1"/>
            <p:nvPr/>
          </p:nvSpPr>
          <p:spPr>
            <a:xfrm>
              <a:off x="2542102" y="5563843"/>
              <a:ext cx="604653" cy="246221"/>
            </a:xfrm>
            <a:prstGeom prst="rect">
              <a:avLst/>
            </a:prstGeom>
            <a:noFill/>
          </p:spPr>
          <p:txBody>
            <a:bodyPr wrap="none" rtlCol="0">
              <a:spAutoFit/>
            </a:bodyPr>
            <a:lstStyle/>
            <a:p>
              <a:r>
                <a:rPr lang="en-US" sz="1000"/>
                <a:t>padding</a:t>
              </a:r>
            </a:p>
          </p:txBody>
        </p:sp>
        <p:sp>
          <p:nvSpPr>
            <p:cNvPr id="55" name="Left Brace 54">
              <a:extLst>
                <a:ext uri="{FF2B5EF4-FFF2-40B4-BE49-F238E27FC236}">
                  <a16:creationId xmlns:a16="http://schemas.microsoft.com/office/drawing/2014/main" id="{3211877B-D9F6-4FC7-88E5-99236A10062E}"/>
                </a:ext>
              </a:extLst>
            </p:cNvPr>
            <p:cNvSpPr/>
            <p:nvPr/>
          </p:nvSpPr>
          <p:spPr>
            <a:xfrm rot="16200000">
              <a:off x="7531484" y="5260927"/>
              <a:ext cx="295865" cy="309965"/>
            </a:xfrm>
            <a:prstGeom prst="leftBrace">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6" name="TextBox 55">
              <a:extLst>
                <a:ext uri="{FF2B5EF4-FFF2-40B4-BE49-F238E27FC236}">
                  <a16:creationId xmlns:a16="http://schemas.microsoft.com/office/drawing/2014/main" id="{F55450B3-B78B-4C0F-9195-7738808149C6}"/>
                </a:ext>
              </a:extLst>
            </p:cNvPr>
            <p:cNvSpPr txBox="1"/>
            <p:nvPr/>
          </p:nvSpPr>
          <p:spPr>
            <a:xfrm>
              <a:off x="7485096" y="5585731"/>
              <a:ext cx="428322" cy="246221"/>
            </a:xfrm>
            <a:prstGeom prst="rect">
              <a:avLst/>
            </a:prstGeom>
            <a:noFill/>
          </p:spPr>
          <p:txBody>
            <a:bodyPr wrap="none" rtlCol="0">
              <a:spAutoFit/>
            </a:bodyPr>
            <a:lstStyle/>
            <a:p>
              <a:r>
                <a:rPr lang="en-US" sz="1000"/>
                <a:t>1-bit</a:t>
              </a:r>
            </a:p>
          </p:txBody>
        </p:sp>
        <p:sp>
          <p:nvSpPr>
            <p:cNvPr id="57" name="Left Brace 56">
              <a:extLst>
                <a:ext uri="{FF2B5EF4-FFF2-40B4-BE49-F238E27FC236}">
                  <a16:creationId xmlns:a16="http://schemas.microsoft.com/office/drawing/2014/main" id="{E9490B03-E5C8-4552-BD5D-E04F312C61C4}"/>
                </a:ext>
              </a:extLst>
            </p:cNvPr>
            <p:cNvSpPr/>
            <p:nvPr/>
          </p:nvSpPr>
          <p:spPr>
            <a:xfrm rot="16200000">
              <a:off x="6623563" y="4775772"/>
              <a:ext cx="369331" cy="1353739"/>
            </a:xfrm>
            <a:prstGeom prst="leftBrace">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8" name="TextBox 57">
              <a:extLst>
                <a:ext uri="{FF2B5EF4-FFF2-40B4-BE49-F238E27FC236}">
                  <a16:creationId xmlns:a16="http://schemas.microsoft.com/office/drawing/2014/main" id="{50F661B9-C0E0-4ACE-B9DF-CBA57D9EDEFE}"/>
                </a:ext>
              </a:extLst>
            </p:cNvPr>
            <p:cNvSpPr txBox="1"/>
            <p:nvPr/>
          </p:nvSpPr>
          <p:spPr>
            <a:xfrm>
              <a:off x="6599847" y="5581444"/>
              <a:ext cx="478016" cy="246221"/>
            </a:xfrm>
            <a:prstGeom prst="rect">
              <a:avLst/>
            </a:prstGeom>
            <a:noFill/>
          </p:spPr>
          <p:txBody>
            <a:bodyPr wrap="none" rtlCol="0">
              <a:spAutoFit/>
            </a:bodyPr>
            <a:lstStyle/>
            <a:p>
              <a:r>
                <a:rPr lang="en-US" sz="1000"/>
                <a:t>4-bits</a:t>
              </a:r>
            </a:p>
          </p:txBody>
        </p:sp>
        <p:sp>
          <p:nvSpPr>
            <p:cNvPr id="59" name="Left Brace 58">
              <a:extLst>
                <a:ext uri="{FF2B5EF4-FFF2-40B4-BE49-F238E27FC236}">
                  <a16:creationId xmlns:a16="http://schemas.microsoft.com/office/drawing/2014/main" id="{04C51F54-E715-4A85-9422-7AD207534B2F}"/>
                </a:ext>
              </a:extLst>
            </p:cNvPr>
            <p:cNvSpPr/>
            <p:nvPr/>
          </p:nvSpPr>
          <p:spPr>
            <a:xfrm rot="16200000">
              <a:off x="5487454" y="4972460"/>
              <a:ext cx="317717" cy="908748"/>
            </a:xfrm>
            <a:prstGeom prst="leftBrace">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0" name="TextBox 59">
              <a:extLst>
                <a:ext uri="{FF2B5EF4-FFF2-40B4-BE49-F238E27FC236}">
                  <a16:creationId xmlns:a16="http://schemas.microsoft.com/office/drawing/2014/main" id="{34B504F1-3AC3-49CB-86FA-AB7D928350FE}"/>
                </a:ext>
              </a:extLst>
            </p:cNvPr>
            <p:cNvSpPr txBox="1"/>
            <p:nvPr/>
          </p:nvSpPr>
          <p:spPr>
            <a:xfrm>
              <a:off x="5347300" y="5570947"/>
              <a:ext cx="604653" cy="246221"/>
            </a:xfrm>
            <a:prstGeom prst="rect">
              <a:avLst/>
            </a:prstGeom>
            <a:noFill/>
          </p:spPr>
          <p:txBody>
            <a:bodyPr wrap="none" rtlCol="0">
              <a:spAutoFit/>
            </a:bodyPr>
            <a:lstStyle/>
            <a:p>
              <a:r>
                <a:rPr lang="en-US" sz="1000"/>
                <a:t>padding</a:t>
              </a:r>
            </a:p>
          </p:txBody>
        </p:sp>
      </p:grpSp>
      <p:sp>
        <p:nvSpPr>
          <p:cNvPr id="2" name="TextBox 1">
            <a:extLst>
              <a:ext uri="{FF2B5EF4-FFF2-40B4-BE49-F238E27FC236}">
                <a16:creationId xmlns:a16="http://schemas.microsoft.com/office/drawing/2014/main" id="{0F88B50F-BA1B-4963-A90A-F05417885AF9}"/>
              </a:ext>
            </a:extLst>
          </p:cNvPr>
          <p:cNvSpPr txBox="1"/>
          <p:nvPr/>
        </p:nvSpPr>
        <p:spPr>
          <a:xfrm>
            <a:off x="7357494" y="2169075"/>
            <a:ext cx="3311742" cy="1938992"/>
          </a:xfrm>
          <a:prstGeom prst="rect">
            <a:avLst/>
          </a:prstGeom>
          <a:solidFill>
            <a:srgbClr val="FFFF00"/>
          </a:solidFill>
        </p:spPr>
        <p:txBody>
          <a:bodyPr wrap="square" rtlCol="0">
            <a:spAutoFit/>
          </a:bodyPr>
          <a:lstStyle/>
          <a:p>
            <a:r>
              <a:rPr lang="en-US" sz="2400"/>
              <a:t>Security risk? An attacker could embed data in the padding bits and that data would be ignored by the parser (Daffodil).</a:t>
            </a:r>
          </a:p>
        </p:txBody>
      </p:sp>
      <p:sp>
        <p:nvSpPr>
          <p:cNvPr id="3" name="TextBox 2">
            <a:extLst>
              <a:ext uri="{FF2B5EF4-FFF2-40B4-BE49-F238E27FC236}">
                <a16:creationId xmlns:a16="http://schemas.microsoft.com/office/drawing/2014/main" id="{47459731-DB2C-49A8-A724-D110B9762AC1}"/>
              </a:ext>
            </a:extLst>
          </p:cNvPr>
          <p:cNvSpPr txBox="1"/>
          <p:nvPr/>
        </p:nvSpPr>
        <p:spPr>
          <a:xfrm>
            <a:off x="3896988" y="2161670"/>
            <a:ext cx="698461" cy="369332"/>
          </a:xfrm>
          <a:prstGeom prst="rect">
            <a:avLst/>
          </a:prstGeom>
          <a:noFill/>
        </p:spPr>
        <p:txBody>
          <a:bodyPr wrap="none" rtlCol="0">
            <a:spAutoFit/>
          </a:bodyPr>
          <a:lstStyle/>
          <a:p>
            <a:r>
              <a:rPr lang="en-US" i="1"/>
              <a:t>parse</a:t>
            </a:r>
          </a:p>
        </p:txBody>
      </p:sp>
      <p:sp>
        <p:nvSpPr>
          <p:cNvPr id="111" name="TextBox 110">
            <a:extLst>
              <a:ext uri="{FF2B5EF4-FFF2-40B4-BE49-F238E27FC236}">
                <a16:creationId xmlns:a16="http://schemas.microsoft.com/office/drawing/2014/main" id="{D0854FD4-17B0-4FEC-99C6-CBC6A5AF55FB}"/>
              </a:ext>
            </a:extLst>
          </p:cNvPr>
          <p:cNvSpPr txBox="1"/>
          <p:nvPr/>
        </p:nvSpPr>
        <p:spPr>
          <a:xfrm>
            <a:off x="3809145" y="3917367"/>
            <a:ext cx="801823" cy="646331"/>
          </a:xfrm>
          <a:prstGeom prst="rect">
            <a:avLst/>
          </a:prstGeom>
          <a:noFill/>
        </p:spPr>
        <p:txBody>
          <a:bodyPr wrap="none" rtlCol="0">
            <a:spAutoFit/>
          </a:bodyPr>
          <a:lstStyle/>
          <a:p>
            <a:pPr algn="ctr"/>
            <a:r>
              <a:rPr lang="en-US" i="1"/>
              <a:t>parse</a:t>
            </a:r>
          </a:p>
          <a:p>
            <a:pPr algn="ctr"/>
            <a:r>
              <a:rPr lang="en-US" i="1"/>
              <a:t>results</a:t>
            </a:r>
          </a:p>
        </p:txBody>
      </p:sp>
      <p:sp>
        <p:nvSpPr>
          <p:cNvPr id="5" name="Rectangle 4">
            <a:extLst>
              <a:ext uri="{FF2B5EF4-FFF2-40B4-BE49-F238E27FC236}">
                <a16:creationId xmlns:a16="http://schemas.microsoft.com/office/drawing/2014/main" id="{DA5C9CA9-83DD-485A-B4DC-0F16904A6039}"/>
              </a:ext>
            </a:extLst>
          </p:cNvPr>
          <p:cNvSpPr/>
          <p:nvPr/>
        </p:nvSpPr>
        <p:spPr>
          <a:xfrm>
            <a:off x="6968509" y="4371417"/>
            <a:ext cx="4497598" cy="1569660"/>
          </a:xfrm>
          <a:prstGeom prst="rect">
            <a:avLst/>
          </a:prstGeom>
        </p:spPr>
        <p:txBody>
          <a:bodyPr wrap="square">
            <a:spAutoFit/>
          </a:bodyPr>
          <a:lstStyle/>
          <a:p>
            <a:r>
              <a:rPr lang="en-US" sz="2400">
                <a:solidFill>
                  <a:srgbClr val="000000"/>
                </a:solidFill>
                <a:highlight>
                  <a:srgbClr val="00FF00"/>
                </a:highlight>
                <a:latin typeface="Calibri" panose="020F0502020204030204" pitchFamily="34" charset="0"/>
                <a:ea typeface="Calibri" panose="020F0502020204030204" pitchFamily="34" charset="0"/>
              </a:rPr>
              <a:t>A robust cybersecurity firewall will parse, and then unparse data so as to avoid unspecified skipped bits passing the firewall. </a:t>
            </a:r>
            <a:endParaRPr lang="en-US" sz="2400">
              <a:effectLst/>
              <a:highlight>
                <a:srgbClr val="00FF00"/>
              </a:highlight>
              <a:latin typeface="Calibri" panose="020F0502020204030204" pitchFamily="34" charset="0"/>
              <a:ea typeface="Calibri" panose="020F0502020204030204" pitchFamily="34" charset="0"/>
            </a:endParaRPr>
          </a:p>
        </p:txBody>
      </p:sp>
    </p:spTree>
    <p:extLst>
      <p:ext uri="{BB962C8B-B14F-4D97-AF65-F5344CB8AC3E}">
        <p14:creationId xmlns:p14="http://schemas.microsoft.com/office/powerpoint/2010/main" val="137734816"/>
      </p:ext>
    </p:extLst>
  </p:cSld>
  <p:clrMapOvr>
    <a:masterClrMapping/>
  </p:clrMapOvr>
</p:sld>
</file>

<file path=ppt/slides/slide2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0A5627-667E-473B-B9B5-C90282B27144}"/>
              </a:ext>
            </a:extLst>
          </p:cNvPr>
          <p:cNvSpPr>
            <a:spLocks noGrp="1"/>
          </p:cNvSpPr>
          <p:nvPr>
            <p:ph type="title"/>
          </p:nvPr>
        </p:nvSpPr>
        <p:spPr/>
        <p:txBody>
          <a:bodyPr/>
          <a:lstStyle/>
          <a:p>
            <a:r>
              <a:rPr lang="en-US"/>
              <a:t>DFDL schema for perspective #2</a:t>
            </a:r>
          </a:p>
        </p:txBody>
      </p:sp>
      <p:sp>
        <p:nvSpPr>
          <p:cNvPr id="5" name="Footer Placeholder 4">
            <a:extLst>
              <a:ext uri="{FF2B5EF4-FFF2-40B4-BE49-F238E27FC236}">
                <a16:creationId xmlns:a16="http://schemas.microsoft.com/office/drawing/2014/main" id="{C2E0CE39-F54B-4E99-BB15-8DFAFBC99DE0}"/>
              </a:ext>
            </a:extLst>
          </p:cNvPr>
          <p:cNvSpPr>
            <a:spLocks noGrp="1"/>
          </p:cNvSpPr>
          <p:nvPr>
            <p:ph type="ftr" sz="quarter" idx="11"/>
          </p:nvPr>
        </p:nvSpPr>
        <p:spPr/>
        <p:txBody>
          <a:bodyPr/>
          <a:lstStyle/>
          <a:p>
            <a:r>
              <a:rPr lang="en-US" altLang="en-US">
                <a:solidFill>
                  <a:schemeClr val="tx1">
                    <a:lumMod val="50000"/>
                    <a:lumOff val="50000"/>
                  </a:schemeClr>
                </a:solidFill>
                <a:latin typeface="Arial" pitchFamily="34" charset="0"/>
                <a:cs typeface="Arial" pitchFamily="34" charset="0"/>
              </a:rPr>
              <a:t>© 2019 The MITRE Corporation. All rights reserved.</a:t>
            </a:r>
            <a:endParaRPr lang="en-US">
              <a:solidFill>
                <a:schemeClr val="tx1">
                  <a:lumMod val="50000"/>
                  <a:lumOff val="50000"/>
                </a:schemeClr>
              </a:solidFill>
              <a:latin typeface="Arial" pitchFamily="34" charset="0"/>
              <a:cs typeface="Arial" pitchFamily="34" charset="0"/>
            </a:endParaRPr>
          </a:p>
        </p:txBody>
      </p:sp>
      <p:sp>
        <p:nvSpPr>
          <p:cNvPr id="6" name="Rectangle 5">
            <a:extLst>
              <a:ext uri="{FF2B5EF4-FFF2-40B4-BE49-F238E27FC236}">
                <a16:creationId xmlns:a16="http://schemas.microsoft.com/office/drawing/2014/main" id="{527465B0-D1EC-46EE-991B-B8326D71A8A6}"/>
              </a:ext>
            </a:extLst>
          </p:cNvPr>
          <p:cNvSpPr/>
          <p:nvPr/>
        </p:nvSpPr>
        <p:spPr>
          <a:xfrm>
            <a:off x="926415" y="1433269"/>
            <a:ext cx="9875904" cy="4247317"/>
          </a:xfrm>
          <a:prstGeom prst="rect">
            <a:avLst/>
          </a:prstGeom>
          <a:ln>
            <a:solidFill>
              <a:schemeClr val="tx1"/>
            </a:solidFill>
          </a:ln>
        </p:spPr>
        <p:txBody>
          <a:bodyPr wrap="square">
            <a:spAutoFit/>
          </a:bodyPr>
          <a:lstStyle/>
          <a:p>
            <a:r>
              <a:rPr lang="en-US">
                <a:solidFill>
                  <a:srgbClr val="003296"/>
                </a:solidFill>
                <a:highlight>
                  <a:srgbClr val="FFFFFF"/>
                </a:highlight>
              </a:rPr>
              <a:t>&lt;xs:element</a:t>
            </a:r>
            <a:r>
              <a:rPr lang="en-US">
                <a:solidFill>
                  <a:srgbClr val="F5844C"/>
                </a:solidFill>
                <a:highlight>
                  <a:srgbClr val="FFFFFF"/>
                </a:highlight>
              </a:rPr>
              <a:t> name</a:t>
            </a:r>
            <a:r>
              <a:rPr lang="en-US">
                <a:solidFill>
                  <a:srgbClr val="FF8040"/>
                </a:solidFill>
                <a:highlight>
                  <a:srgbClr val="FFFFFF"/>
                </a:highlight>
              </a:rPr>
              <a:t>=</a:t>
            </a:r>
            <a:r>
              <a:rPr lang="en-US">
                <a:solidFill>
                  <a:srgbClr val="993300"/>
                </a:solidFill>
                <a:highlight>
                  <a:srgbClr val="FFFFFF"/>
                </a:highlight>
              </a:rPr>
              <a:t>"input"</a:t>
            </a:r>
            <a:r>
              <a:rPr lang="en-US">
                <a:solidFill>
                  <a:srgbClr val="000096"/>
                </a:solidFill>
                <a:highlight>
                  <a:srgbClr val="FFFFFF"/>
                </a:highlight>
              </a:rPr>
              <a:t>&gt;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&lt;xs:complexType&gt;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&lt;xs:sequence&gt;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&lt;xs:element</a:t>
            </a:r>
            <a:r>
              <a:rPr lang="en-US">
                <a:solidFill>
                  <a:srgbClr val="F5844C"/>
                </a:solidFill>
                <a:highlight>
                  <a:srgbClr val="FFFFFF"/>
                </a:highlight>
              </a:rPr>
              <a:t> name</a:t>
            </a:r>
            <a:r>
              <a:rPr lang="en-US">
                <a:solidFill>
                  <a:srgbClr val="FF8040"/>
                </a:solidFill>
                <a:highlight>
                  <a:srgbClr val="FFFFFF"/>
                </a:highlight>
              </a:rPr>
              <a:t>=</a:t>
            </a:r>
            <a:r>
              <a:rPr lang="en-US">
                <a:solidFill>
                  <a:srgbClr val="993300"/>
                </a:solidFill>
                <a:highlight>
                  <a:srgbClr val="FFFFFF"/>
                </a:highlight>
              </a:rPr>
              <a:t>"two-bits"</a:t>
            </a:r>
            <a:r>
              <a:rPr lang="en-US">
                <a:solidFill>
                  <a:srgbClr val="F5844C"/>
                </a:solidFill>
                <a:highlight>
                  <a:srgbClr val="FFFFFF"/>
                </a:highlight>
              </a:rPr>
              <a:t> type</a:t>
            </a:r>
            <a:r>
              <a:rPr lang="en-US">
                <a:solidFill>
                  <a:srgbClr val="FF8040"/>
                </a:solidFill>
                <a:highlight>
                  <a:srgbClr val="FFFFFF"/>
                </a:highlight>
              </a:rPr>
              <a:t>=</a:t>
            </a:r>
            <a:r>
              <a:rPr lang="en-US">
                <a:solidFill>
                  <a:srgbClr val="993300"/>
                </a:solidFill>
                <a:highlight>
                  <a:srgbClr val="FFFFFF"/>
                </a:highlight>
              </a:rPr>
              <a:t>"unsignedint2"</a:t>
            </a:r>
            <a:r>
              <a:rPr lang="en-US">
                <a:solidFill>
                  <a:srgbClr val="F5844C"/>
                </a:solidFill>
                <a:highlight>
                  <a:srgbClr val="FFFFFF"/>
                </a:highlight>
              </a:rPr>
              <a:t> </a:t>
            </a:r>
            <a:r>
              <a:rPr lang="en-US">
                <a:solidFill>
                  <a:srgbClr val="000096"/>
                </a:solidFill>
                <a:highlight>
                  <a:srgbClr val="FFFFFF"/>
                </a:highlight>
              </a:rPr>
              <a:t>/&gt;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&lt;xs:element</a:t>
            </a:r>
            <a:r>
              <a:rPr lang="en-US">
                <a:solidFill>
                  <a:srgbClr val="F5844C"/>
                </a:solidFill>
                <a:highlight>
                  <a:srgbClr val="FFFFFF"/>
                </a:highlight>
              </a:rPr>
              <a:t> name</a:t>
            </a:r>
            <a:r>
              <a:rPr lang="en-US">
                <a:solidFill>
                  <a:srgbClr val="FF8040"/>
                </a:solidFill>
                <a:highlight>
                  <a:srgbClr val="FFFFFF"/>
                </a:highlight>
              </a:rPr>
              <a:t>=</a:t>
            </a:r>
            <a:r>
              <a:rPr lang="en-US">
                <a:solidFill>
                  <a:srgbClr val="993300"/>
                </a:solidFill>
                <a:highlight>
                  <a:srgbClr val="FFFFFF"/>
                </a:highlight>
              </a:rPr>
              <a:t>"three-bits"</a:t>
            </a:r>
            <a:r>
              <a:rPr lang="en-US">
                <a:solidFill>
                  <a:srgbClr val="F5844C"/>
                </a:solidFill>
                <a:highlight>
                  <a:srgbClr val="FFFFFF"/>
                </a:highlight>
              </a:rPr>
              <a:t> type</a:t>
            </a:r>
            <a:r>
              <a:rPr lang="en-US">
                <a:solidFill>
                  <a:srgbClr val="FF8040"/>
                </a:solidFill>
                <a:highlight>
                  <a:srgbClr val="FFFFFF"/>
                </a:highlight>
              </a:rPr>
              <a:t>=</a:t>
            </a:r>
            <a:r>
              <a:rPr lang="en-US">
                <a:solidFill>
                  <a:srgbClr val="993300"/>
                </a:solidFill>
                <a:highlight>
                  <a:srgbClr val="FFFFFF"/>
                </a:highlight>
              </a:rPr>
              <a:t>"unsignedint3"</a:t>
            </a:r>
            <a:r>
              <a:rPr lang="en-US">
                <a:solidFill>
                  <a:srgbClr val="F5844C"/>
                </a:solidFill>
                <a:highlight>
                  <a:srgbClr val="FFFFFF"/>
                </a:highlight>
              </a:rPr>
              <a:t> </a:t>
            </a:r>
            <a:r>
              <a:rPr lang="en-US">
                <a:solidFill>
                  <a:srgbClr val="000096"/>
                </a:solidFill>
                <a:highlight>
                  <a:srgbClr val="FFFFFF"/>
                </a:highlight>
              </a:rPr>
              <a:t>/&gt;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&lt;xs:element</a:t>
            </a:r>
            <a:r>
              <a:rPr lang="en-US">
                <a:solidFill>
                  <a:srgbClr val="F5844C"/>
                </a:solidFill>
                <a:highlight>
                  <a:srgbClr val="FFFFFF"/>
                </a:highlight>
              </a:rPr>
              <a:t> name</a:t>
            </a:r>
            <a:r>
              <a:rPr lang="en-US">
                <a:solidFill>
                  <a:srgbClr val="FF8040"/>
                </a:solidFill>
                <a:highlight>
                  <a:srgbClr val="FFFFFF"/>
                </a:highlight>
              </a:rPr>
              <a:t>=</a:t>
            </a:r>
            <a:r>
              <a:rPr lang="en-US">
                <a:solidFill>
                  <a:srgbClr val="993300"/>
                </a:solidFill>
                <a:highlight>
                  <a:srgbClr val="FFFFFF"/>
                </a:highlight>
              </a:rPr>
              <a:t>"one-bit"</a:t>
            </a:r>
            <a:r>
              <a:rPr lang="en-US">
                <a:solidFill>
                  <a:srgbClr val="F5844C"/>
                </a:solidFill>
                <a:highlight>
                  <a:srgbClr val="FFFFFF"/>
                </a:highlight>
              </a:rPr>
              <a:t> type</a:t>
            </a:r>
            <a:r>
              <a:rPr lang="en-US">
                <a:solidFill>
                  <a:srgbClr val="FF8040"/>
                </a:solidFill>
                <a:highlight>
                  <a:srgbClr val="FFFFFF"/>
                </a:highlight>
              </a:rPr>
              <a:t>=</a:t>
            </a:r>
            <a:r>
              <a:rPr lang="en-US">
                <a:solidFill>
                  <a:srgbClr val="993300"/>
                </a:solidFill>
                <a:highlight>
                  <a:srgbClr val="FFFFFF"/>
                </a:highlight>
              </a:rPr>
              <a:t>"unsignedint1"</a:t>
            </a:r>
            <a:r>
              <a:rPr lang="en-US">
                <a:solidFill>
                  <a:srgbClr val="F5844C"/>
                </a:solidFill>
                <a:highlight>
                  <a:srgbClr val="FFFFFF"/>
                </a:highlight>
              </a:rPr>
              <a:t> dfdl:alignment</a:t>
            </a:r>
            <a:r>
              <a:rPr lang="en-US">
                <a:solidFill>
                  <a:srgbClr val="FF8040"/>
                </a:solidFill>
                <a:highlight>
                  <a:srgbClr val="FFFFFF"/>
                </a:highlight>
              </a:rPr>
              <a:t>=</a:t>
            </a:r>
            <a:r>
              <a:rPr lang="en-US">
                <a:solidFill>
                  <a:srgbClr val="993300"/>
                </a:solidFill>
                <a:highlight>
                  <a:srgbClr val="FFFFFF"/>
                </a:highlight>
              </a:rPr>
              <a:t>"8"</a:t>
            </a:r>
            <a:r>
              <a:rPr lang="en-US">
                <a:solidFill>
                  <a:srgbClr val="F5844C"/>
                </a:solidFill>
                <a:highlight>
                  <a:srgbClr val="FFFFFF"/>
                </a:highlight>
              </a:rPr>
              <a:t> dfdl:fillByte</a:t>
            </a:r>
            <a:r>
              <a:rPr lang="en-US">
                <a:solidFill>
                  <a:srgbClr val="FF8040"/>
                </a:solidFill>
                <a:highlight>
                  <a:srgbClr val="FFFFFF"/>
                </a:highlight>
              </a:rPr>
              <a:t>=</a:t>
            </a:r>
            <a:r>
              <a:rPr lang="en-US">
                <a:solidFill>
                  <a:srgbClr val="993300"/>
                </a:solidFill>
                <a:highlight>
                  <a:srgbClr val="FFFFFF"/>
                </a:highlight>
              </a:rPr>
              <a:t>"%#r00;"</a:t>
            </a:r>
            <a:r>
              <a:rPr lang="en-US">
                <a:solidFill>
                  <a:srgbClr val="F5844C"/>
                </a:solidFill>
                <a:highlight>
                  <a:srgbClr val="FFFFFF"/>
                </a:highlight>
              </a:rPr>
              <a:t> </a:t>
            </a:r>
            <a:r>
              <a:rPr lang="en-US">
                <a:solidFill>
                  <a:srgbClr val="000096"/>
                </a:solidFill>
                <a:highlight>
                  <a:srgbClr val="FFFFFF"/>
                </a:highlight>
              </a:rPr>
              <a:t>/&gt;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&lt;xs:element</a:t>
            </a:r>
            <a:r>
              <a:rPr lang="en-US">
                <a:solidFill>
                  <a:srgbClr val="F5844C"/>
                </a:solidFill>
                <a:highlight>
                  <a:srgbClr val="FFFFFF"/>
                </a:highlight>
              </a:rPr>
              <a:t> name</a:t>
            </a:r>
            <a:r>
              <a:rPr lang="en-US">
                <a:solidFill>
                  <a:srgbClr val="FF8040"/>
                </a:solidFill>
                <a:highlight>
                  <a:srgbClr val="FFFFFF"/>
                </a:highlight>
              </a:rPr>
              <a:t>=</a:t>
            </a:r>
            <a:r>
              <a:rPr lang="en-US">
                <a:solidFill>
                  <a:srgbClr val="993300"/>
                </a:solidFill>
                <a:highlight>
                  <a:srgbClr val="FFFFFF"/>
                </a:highlight>
              </a:rPr>
              <a:t>"four-bits"</a:t>
            </a:r>
            <a:r>
              <a:rPr lang="en-US">
                <a:solidFill>
                  <a:srgbClr val="F5844C"/>
                </a:solidFill>
                <a:highlight>
                  <a:srgbClr val="FFFFFF"/>
                </a:highlight>
              </a:rPr>
              <a:t> type</a:t>
            </a:r>
            <a:r>
              <a:rPr lang="en-US">
                <a:solidFill>
                  <a:srgbClr val="FF8040"/>
                </a:solidFill>
                <a:highlight>
                  <a:srgbClr val="FFFFFF"/>
                </a:highlight>
              </a:rPr>
              <a:t>=</a:t>
            </a:r>
            <a:r>
              <a:rPr lang="en-US">
                <a:solidFill>
                  <a:srgbClr val="993300"/>
                </a:solidFill>
                <a:highlight>
                  <a:srgbClr val="FFFFFF"/>
                </a:highlight>
              </a:rPr>
              <a:t>"unsignedint4"</a:t>
            </a:r>
            <a:r>
              <a:rPr lang="en-US">
                <a:solidFill>
                  <a:srgbClr val="F5844C"/>
                </a:solidFill>
                <a:highlight>
                  <a:srgbClr val="FFFFFF"/>
                </a:highlight>
              </a:rPr>
              <a:t> </a:t>
            </a:r>
            <a:r>
              <a:rPr lang="en-US">
                <a:solidFill>
                  <a:srgbClr val="000096"/>
                </a:solidFill>
                <a:highlight>
                  <a:srgbClr val="FFFFFF"/>
                </a:highlight>
              </a:rPr>
              <a:t>/&gt;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&lt;xs:sequence</a:t>
            </a:r>
            <a:r>
              <a:rPr lang="en-US">
                <a:solidFill>
                  <a:srgbClr val="F5844C"/>
                </a:solidFill>
                <a:highlight>
                  <a:srgbClr val="FFFFFF"/>
                </a:highlight>
              </a:rPr>
              <a:t> dfdl:hiddenGroupRef</a:t>
            </a:r>
            <a:r>
              <a:rPr lang="en-US">
                <a:solidFill>
                  <a:srgbClr val="FF8040"/>
                </a:solidFill>
                <a:highlight>
                  <a:srgbClr val="FFFFFF"/>
                </a:highlight>
              </a:rPr>
              <a:t>=</a:t>
            </a:r>
            <a:r>
              <a:rPr lang="en-US">
                <a:solidFill>
                  <a:srgbClr val="993300"/>
                </a:solidFill>
                <a:highlight>
                  <a:srgbClr val="FFFFFF"/>
                </a:highlight>
              </a:rPr>
              <a:t>"padToByteBoundary"</a:t>
            </a:r>
            <a:r>
              <a:rPr lang="en-US">
                <a:solidFill>
                  <a:srgbClr val="F5844C"/>
                </a:solidFill>
                <a:highlight>
                  <a:srgbClr val="FFFFFF"/>
                </a:highlight>
              </a:rPr>
              <a:t> </a:t>
            </a:r>
            <a:r>
              <a:rPr lang="en-US">
                <a:solidFill>
                  <a:srgbClr val="000096"/>
                </a:solidFill>
                <a:highlight>
                  <a:srgbClr val="FFFFFF"/>
                </a:highlight>
              </a:rPr>
              <a:t>/&gt;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&lt;/xs:sequence&gt;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&lt;/xs:complexType&gt;</a:t>
            </a:r>
            <a:br>
              <a:rPr lang="en-US">
                <a:solidFill>
                  <a:srgbClr val="000000"/>
                </a:solidFill>
                <a:highlight>
                  <a:srgbClr val="FFFFFF"/>
                </a:highlight>
              </a:rPr>
            </a:br>
            <a:r>
              <a:rPr lang="en-US">
                <a:solidFill>
                  <a:srgbClr val="003296"/>
                </a:solidFill>
                <a:highlight>
                  <a:srgbClr val="FFFFFF"/>
                </a:highlight>
              </a:rPr>
              <a:t>&lt;/xs:element&gt;</a:t>
            </a:r>
            <a:br>
              <a:rPr lang="en-US">
                <a:solidFill>
                  <a:srgbClr val="000000"/>
                </a:solidFill>
                <a:highlight>
                  <a:srgbClr val="FFFFFF"/>
                </a:highlight>
              </a:rPr>
            </a:br>
            <a:br>
              <a:rPr lang="en-US">
                <a:solidFill>
                  <a:srgbClr val="000000"/>
                </a:solidFill>
                <a:highlight>
                  <a:srgbClr val="FFFFFF"/>
                </a:highlight>
              </a:rPr>
            </a:br>
            <a:r>
              <a:rPr lang="en-US">
                <a:solidFill>
                  <a:srgbClr val="003296"/>
                </a:solidFill>
                <a:highlight>
                  <a:srgbClr val="FFFFFF"/>
                </a:highlight>
              </a:rPr>
              <a:t>&lt;xs:group</a:t>
            </a:r>
            <a:r>
              <a:rPr lang="en-US">
                <a:solidFill>
                  <a:srgbClr val="F5844C"/>
                </a:solidFill>
                <a:highlight>
                  <a:srgbClr val="FFFFFF"/>
                </a:highlight>
              </a:rPr>
              <a:t> name</a:t>
            </a:r>
            <a:r>
              <a:rPr lang="en-US">
                <a:solidFill>
                  <a:srgbClr val="FF8040"/>
                </a:solidFill>
                <a:highlight>
                  <a:srgbClr val="FFFFFF"/>
                </a:highlight>
              </a:rPr>
              <a:t>=</a:t>
            </a:r>
            <a:r>
              <a:rPr lang="en-US">
                <a:solidFill>
                  <a:srgbClr val="993300"/>
                </a:solidFill>
                <a:highlight>
                  <a:srgbClr val="FFFFFF"/>
                </a:highlight>
              </a:rPr>
              <a:t>"padToByteBoundary"</a:t>
            </a:r>
            <a:r>
              <a:rPr lang="en-US">
                <a:solidFill>
                  <a:srgbClr val="000096"/>
                </a:solidFill>
                <a:highlight>
                  <a:srgbClr val="FFFFFF"/>
                </a:highlight>
              </a:rPr>
              <a:t>&gt;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&lt;xs:sequence</a:t>
            </a:r>
            <a:r>
              <a:rPr lang="en-US">
                <a:solidFill>
                  <a:srgbClr val="F5844C"/>
                </a:solidFill>
                <a:highlight>
                  <a:srgbClr val="FFFFFF"/>
                </a:highlight>
              </a:rPr>
              <a:t> dfdl:alignment</a:t>
            </a:r>
            <a:r>
              <a:rPr lang="en-US">
                <a:solidFill>
                  <a:srgbClr val="FF8040"/>
                </a:solidFill>
                <a:highlight>
                  <a:srgbClr val="FFFFFF"/>
                </a:highlight>
              </a:rPr>
              <a:t>=</a:t>
            </a:r>
            <a:r>
              <a:rPr lang="en-US">
                <a:solidFill>
                  <a:srgbClr val="993300"/>
                </a:solidFill>
                <a:highlight>
                  <a:srgbClr val="FFFFFF"/>
                </a:highlight>
              </a:rPr>
              <a:t>"8"</a:t>
            </a:r>
            <a:r>
              <a:rPr lang="en-US">
                <a:solidFill>
                  <a:srgbClr val="F5844C"/>
                </a:solidFill>
                <a:highlight>
                  <a:srgbClr val="FFFFFF"/>
                </a:highlight>
              </a:rPr>
              <a:t> dfdl:alignmentUnits</a:t>
            </a:r>
            <a:r>
              <a:rPr lang="en-US">
                <a:solidFill>
                  <a:srgbClr val="FF8040"/>
                </a:solidFill>
                <a:highlight>
                  <a:srgbClr val="FFFFFF"/>
                </a:highlight>
              </a:rPr>
              <a:t>=</a:t>
            </a:r>
            <a:r>
              <a:rPr lang="en-US">
                <a:solidFill>
                  <a:srgbClr val="993300"/>
                </a:solidFill>
                <a:highlight>
                  <a:srgbClr val="FFFFFF"/>
                </a:highlight>
              </a:rPr>
              <a:t>"bits"</a:t>
            </a:r>
            <a:r>
              <a:rPr lang="en-US">
                <a:solidFill>
                  <a:srgbClr val="F5844C"/>
                </a:solidFill>
                <a:highlight>
                  <a:srgbClr val="FFFFFF"/>
                </a:highlight>
              </a:rPr>
              <a:t> dfdl:fillByte</a:t>
            </a:r>
            <a:r>
              <a:rPr lang="en-US">
                <a:solidFill>
                  <a:srgbClr val="FF8040"/>
                </a:solidFill>
                <a:highlight>
                  <a:srgbClr val="FFFFFF"/>
                </a:highlight>
              </a:rPr>
              <a:t>=</a:t>
            </a:r>
            <a:r>
              <a:rPr lang="en-US">
                <a:solidFill>
                  <a:srgbClr val="993300"/>
                </a:solidFill>
                <a:highlight>
                  <a:srgbClr val="FFFFFF"/>
                </a:highlight>
              </a:rPr>
              <a:t>"%#r00;"</a:t>
            </a:r>
            <a:r>
              <a:rPr lang="en-US">
                <a:solidFill>
                  <a:srgbClr val="000096"/>
                </a:solidFill>
                <a:highlight>
                  <a:srgbClr val="FFFFFF"/>
                </a:highlight>
              </a:rPr>
              <a:t>/&gt;</a:t>
            </a:r>
            <a:br>
              <a:rPr lang="en-US">
                <a:solidFill>
                  <a:srgbClr val="000000"/>
                </a:solidFill>
                <a:highlight>
                  <a:srgbClr val="FFFFFF"/>
                </a:highlight>
              </a:rPr>
            </a:br>
            <a:r>
              <a:rPr lang="en-US">
                <a:solidFill>
                  <a:srgbClr val="003296"/>
                </a:solidFill>
                <a:highlight>
                  <a:srgbClr val="FFFFFF"/>
                </a:highlight>
              </a:rPr>
              <a:t>&lt;/xs:group&gt;</a:t>
            </a:r>
          </a:p>
        </p:txBody>
      </p:sp>
      <p:sp>
        <p:nvSpPr>
          <p:cNvPr id="7" name="TextBox 6">
            <a:extLst>
              <a:ext uri="{FF2B5EF4-FFF2-40B4-BE49-F238E27FC236}">
                <a16:creationId xmlns:a16="http://schemas.microsoft.com/office/drawing/2014/main" id="{4B02FDEC-3ECB-4054-9F55-5666CB9E1953}"/>
              </a:ext>
            </a:extLst>
          </p:cNvPr>
          <p:cNvSpPr txBox="1"/>
          <p:nvPr/>
        </p:nvSpPr>
        <p:spPr>
          <a:xfrm>
            <a:off x="5237977" y="6122908"/>
            <a:ext cx="3902992" cy="369332"/>
          </a:xfrm>
          <a:prstGeom prst="rect">
            <a:avLst/>
          </a:prstGeom>
          <a:noFill/>
        </p:spPr>
        <p:txBody>
          <a:bodyPr wrap="none" rtlCol="0">
            <a:spAutoFit/>
          </a:bodyPr>
          <a:lstStyle/>
          <a:p>
            <a:r>
              <a:rPr lang="en-US"/>
              <a:t>See examples/alignment/test-3.dfdl.xsd</a:t>
            </a:r>
          </a:p>
        </p:txBody>
      </p:sp>
    </p:spTree>
    <p:extLst>
      <p:ext uri="{BB962C8B-B14F-4D97-AF65-F5344CB8AC3E}">
        <p14:creationId xmlns:p14="http://schemas.microsoft.com/office/powerpoint/2010/main" val="42352366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6" name="Group 35">
            <a:extLst>
              <a:ext uri="{FF2B5EF4-FFF2-40B4-BE49-F238E27FC236}">
                <a16:creationId xmlns:a16="http://schemas.microsoft.com/office/drawing/2014/main" id="{07CC3BBA-2D2E-4FFF-B991-55B1DC746718}"/>
              </a:ext>
            </a:extLst>
          </p:cNvPr>
          <p:cNvGrpSpPr/>
          <p:nvPr/>
        </p:nvGrpSpPr>
        <p:grpSpPr>
          <a:xfrm>
            <a:off x="418454" y="247977"/>
            <a:ext cx="4464992" cy="3076834"/>
            <a:chOff x="418454" y="247977"/>
            <a:chExt cx="4464992" cy="3076834"/>
          </a:xfrm>
        </p:grpSpPr>
        <p:sp>
          <p:nvSpPr>
            <p:cNvPr id="33" name="Rectangle 32">
              <a:extLst>
                <a:ext uri="{FF2B5EF4-FFF2-40B4-BE49-F238E27FC236}">
                  <a16:creationId xmlns:a16="http://schemas.microsoft.com/office/drawing/2014/main" id="{B614A6B7-BCFF-4E11-B74C-58A24258768A}"/>
                </a:ext>
              </a:extLst>
            </p:cNvPr>
            <p:cNvSpPr/>
            <p:nvPr/>
          </p:nvSpPr>
          <p:spPr>
            <a:xfrm>
              <a:off x="418454" y="247977"/>
              <a:ext cx="4464992" cy="3076834"/>
            </a:xfrm>
            <a:prstGeom prst="rect">
              <a:avLst/>
            </a:prstGeom>
            <a:solidFill>
              <a:schemeClr val="bg1">
                <a:lumMod val="85000"/>
              </a:schemeClr>
            </a:solidFill>
            <a:ln w="3810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a16="http://schemas.microsoft.com/office/drawing/2014/main" id="{F5C064CA-DED7-46A9-BB6B-CDA17FDF4F47}"/>
                </a:ext>
              </a:extLst>
            </p:cNvPr>
            <p:cNvSpPr/>
            <p:nvPr/>
          </p:nvSpPr>
          <p:spPr>
            <a:xfrm>
              <a:off x="677345" y="433840"/>
              <a:ext cx="3981796" cy="307777"/>
            </a:xfrm>
            <a:prstGeom prst="rect">
              <a:avLst/>
            </a:prstGeom>
            <a:ln>
              <a:solidFill>
                <a:schemeClr val="tx1"/>
              </a:solidFill>
            </a:ln>
          </p:spPr>
          <p:txBody>
            <a:bodyPr wrap="none">
              <a:spAutoFit/>
            </a:bodyPr>
            <a:lstStyle/>
            <a:p>
              <a:r>
                <a:rPr lang="en-US" sz="1400">
                  <a:latin typeface="Calibri" panose="020F0502020204030204" pitchFamily="34" charset="0"/>
                  <a:ea typeface="Times New Roman" panose="02020603050405020304" pitchFamily="18" charset="0"/>
                </a:rPr>
                <a:t>1999,-,Venture Extended Edition,Very Large,5000.00</a:t>
              </a:r>
              <a:endParaRPr lang="en-US" sz="1400"/>
            </a:p>
          </p:txBody>
        </p:sp>
        <p:sp>
          <p:nvSpPr>
            <p:cNvPr id="6" name="Rectangle 5">
              <a:extLst>
                <a:ext uri="{FF2B5EF4-FFF2-40B4-BE49-F238E27FC236}">
                  <a16:creationId xmlns:a16="http://schemas.microsoft.com/office/drawing/2014/main" id="{D45E4126-A45F-44F9-A24E-ED2C3EBF0092}"/>
                </a:ext>
              </a:extLst>
            </p:cNvPr>
            <p:cNvSpPr/>
            <p:nvPr/>
          </p:nvSpPr>
          <p:spPr>
            <a:xfrm>
              <a:off x="1011553" y="1318455"/>
              <a:ext cx="3060538" cy="769441"/>
            </a:xfrm>
            <a:prstGeom prst="rect">
              <a:avLst/>
            </a:prstGeom>
            <a:ln>
              <a:solidFill>
                <a:schemeClr val="tx1"/>
              </a:solidFill>
            </a:ln>
          </p:spPr>
          <p:txBody>
            <a:bodyPr wrap="square">
              <a:spAutoFit/>
            </a:bodyPr>
            <a:lstStyle/>
            <a:p>
              <a:r>
                <a:rPr lang="en-US" sz="1100">
                  <a:solidFill>
                    <a:srgbClr val="003296"/>
                  </a:solidFill>
                  <a:highlight>
                    <a:srgbClr val="FFFFFF"/>
                  </a:highlight>
                </a:rPr>
                <a:t>&lt;xs:choice&gt;</a:t>
              </a:r>
              <a:br>
                <a:rPr lang="en-US" sz="1100">
                  <a:solidFill>
                    <a:srgbClr val="000000"/>
                  </a:solidFill>
                  <a:highlight>
                    <a:srgbClr val="FFFFFF"/>
                  </a:highlight>
                </a:rPr>
              </a:br>
              <a:r>
                <a:rPr lang="en-US" sz="1100">
                  <a:solidFill>
                    <a:srgbClr val="000000"/>
                  </a:solidFill>
                  <a:highlight>
                    <a:srgbClr val="FFFFFF"/>
                  </a:highlight>
                </a:rPr>
                <a:t>    </a:t>
              </a:r>
              <a:r>
                <a:rPr lang="en-US" sz="1100">
                  <a:solidFill>
                    <a:srgbClr val="003296"/>
                  </a:solidFill>
                  <a:highlight>
                    <a:srgbClr val="FFFFFF"/>
                  </a:highlight>
                </a:rPr>
                <a:t>&lt;xs:sequence</a:t>
              </a:r>
              <a:r>
                <a:rPr lang="en-US" sz="1100">
                  <a:solidFill>
                    <a:srgbClr val="F5844C"/>
                  </a:solidFill>
                  <a:highlight>
                    <a:srgbClr val="FFFFFF"/>
                  </a:highlight>
                </a:rPr>
                <a:t> dfdl:initiator</a:t>
              </a:r>
              <a:r>
                <a:rPr lang="en-US" sz="1100">
                  <a:solidFill>
                    <a:srgbClr val="FF8040"/>
                  </a:solidFill>
                  <a:highlight>
                    <a:srgbClr val="FFFFFF"/>
                  </a:highlight>
                </a:rPr>
                <a:t>=</a:t>
              </a:r>
              <a:r>
                <a:rPr lang="en-US" sz="1100">
                  <a:solidFill>
                    <a:srgbClr val="993300"/>
                  </a:solidFill>
                  <a:highlight>
                    <a:srgbClr val="FFFFFF"/>
                  </a:highlight>
                </a:rPr>
                <a:t>"-"</a:t>
              </a:r>
              <a:r>
                <a:rPr lang="en-US" sz="1100">
                  <a:solidFill>
                    <a:srgbClr val="F5844C"/>
                  </a:solidFill>
                  <a:highlight>
                    <a:srgbClr val="FFFFFF"/>
                  </a:highlight>
                </a:rPr>
                <a:t> </a:t>
              </a:r>
              <a:r>
                <a:rPr lang="en-US" sz="1100">
                  <a:solidFill>
                    <a:srgbClr val="000096"/>
                  </a:solidFill>
                  <a:highlight>
                    <a:srgbClr val="FFFFFF"/>
                  </a:highlight>
                </a:rPr>
                <a:t>/&gt;</a:t>
              </a:r>
              <a:br>
                <a:rPr lang="en-US" sz="1100">
                  <a:solidFill>
                    <a:srgbClr val="000000"/>
                  </a:solidFill>
                  <a:highlight>
                    <a:srgbClr val="FFFFFF"/>
                  </a:highlight>
                </a:rPr>
              </a:br>
              <a:r>
                <a:rPr lang="en-US" sz="1100">
                  <a:solidFill>
                    <a:srgbClr val="000000"/>
                  </a:solidFill>
                  <a:highlight>
                    <a:srgbClr val="FFFFFF"/>
                  </a:highlight>
                </a:rPr>
                <a:t>    </a:t>
              </a:r>
              <a:r>
                <a:rPr lang="en-US" sz="1100">
                  <a:solidFill>
                    <a:srgbClr val="003296"/>
                  </a:solidFill>
                  <a:highlight>
                    <a:srgbClr val="FFFFFF"/>
                  </a:highlight>
                </a:rPr>
                <a:t>&lt;xs:element</a:t>
              </a:r>
              <a:r>
                <a:rPr lang="en-US" sz="1100">
                  <a:solidFill>
                    <a:srgbClr val="F5844C"/>
                  </a:solidFill>
                  <a:highlight>
                    <a:srgbClr val="FFFFFF"/>
                  </a:highlight>
                </a:rPr>
                <a:t> name</a:t>
              </a:r>
              <a:r>
                <a:rPr lang="en-US" sz="1100">
                  <a:solidFill>
                    <a:srgbClr val="FF8040"/>
                  </a:solidFill>
                  <a:highlight>
                    <a:srgbClr val="FFFFFF"/>
                  </a:highlight>
                </a:rPr>
                <a:t>=</a:t>
              </a:r>
              <a:r>
                <a:rPr lang="en-US" sz="1100">
                  <a:solidFill>
                    <a:srgbClr val="993300"/>
                  </a:solidFill>
                  <a:highlight>
                    <a:srgbClr val="FFFFFF"/>
                  </a:highlight>
                </a:rPr>
                <a:t>"make"</a:t>
              </a:r>
              <a:r>
                <a:rPr lang="en-US" sz="1100">
                  <a:solidFill>
                    <a:srgbClr val="F5844C"/>
                  </a:solidFill>
                  <a:highlight>
                    <a:srgbClr val="FFFFFF"/>
                  </a:highlight>
                </a:rPr>
                <a:t> type</a:t>
              </a:r>
              <a:r>
                <a:rPr lang="en-US" sz="1100">
                  <a:solidFill>
                    <a:srgbClr val="FF8040"/>
                  </a:solidFill>
                  <a:highlight>
                    <a:srgbClr val="FFFFFF"/>
                  </a:highlight>
                </a:rPr>
                <a:t>=</a:t>
              </a:r>
              <a:r>
                <a:rPr lang="en-US" sz="1100">
                  <a:solidFill>
                    <a:srgbClr val="993300"/>
                  </a:solidFill>
                  <a:highlight>
                    <a:srgbClr val="FFFFFF"/>
                  </a:highlight>
                </a:rPr>
                <a:t>"xs:string"</a:t>
              </a:r>
              <a:r>
                <a:rPr lang="en-US" sz="1100">
                  <a:solidFill>
                    <a:srgbClr val="F5844C"/>
                  </a:solidFill>
                  <a:highlight>
                    <a:srgbClr val="FFFFFF"/>
                  </a:highlight>
                </a:rPr>
                <a:t> </a:t>
              </a:r>
              <a:r>
                <a:rPr lang="en-US" sz="1100">
                  <a:solidFill>
                    <a:srgbClr val="000096"/>
                  </a:solidFill>
                  <a:highlight>
                    <a:srgbClr val="FFFFFF"/>
                  </a:highlight>
                </a:rPr>
                <a:t>/&gt;</a:t>
              </a:r>
              <a:br>
                <a:rPr lang="en-US" sz="1100">
                  <a:solidFill>
                    <a:srgbClr val="000000"/>
                  </a:solidFill>
                  <a:highlight>
                    <a:srgbClr val="FFFFFF"/>
                  </a:highlight>
                </a:rPr>
              </a:br>
              <a:r>
                <a:rPr lang="en-US" sz="1100">
                  <a:solidFill>
                    <a:srgbClr val="003296"/>
                  </a:solidFill>
                  <a:highlight>
                    <a:srgbClr val="FFFFFF"/>
                  </a:highlight>
                </a:rPr>
                <a:t>&lt;/xs:choice&gt;</a:t>
              </a:r>
            </a:p>
          </p:txBody>
        </p:sp>
        <p:sp>
          <p:nvSpPr>
            <p:cNvPr id="7" name="Arrow: Down 6">
              <a:extLst>
                <a:ext uri="{FF2B5EF4-FFF2-40B4-BE49-F238E27FC236}">
                  <a16:creationId xmlns:a16="http://schemas.microsoft.com/office/drawing/2014/main" id="{5D72A50C-1D09-4324-93CC-75B86DB9B8DC}"/>
                </a:ext>
              </a:extLst>
            </p:cNvPr>
            <p:cNvSpPr/>
            <p:nvPr/>
          </p:nvSpPr>
          <p:spPr>
            <a:xfrm>
              <a:off x="2224107" y="741617"/>
              <a:ext cx="635431" cy="57683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a:extLst>
                <a:ext uri="{FF2B5EF4-FFF2-40B4-BE49-F238E27FC236}">
                  <a16:creationId xmlns:a16="http://schemas.microsoft.com/office/drawing/2014/main" id="{AF6065EB-FBDB-432F-A2D2-493338CDA025}"/>
                </a:ext>
              </a:extLst>
            </p:cNvPr>
            <p:cNvSpPr txBox="1"/>
            <p:nvPr/>
          </p:nvSpPr>
          <p:spPr>
            <a:xfrm>
              <a:off x="1878017" y="2662343"/>
              <a:ext cx="1327608" cy="261610"/>
            </a:xfrm>
            <a:prstGeom prst="rect">
              <a:avLst/>
            </a:prstGeom>
            <a:noFill/>
          </p:spPr>
          <p:txBody>
            <a:bodyPr wrap="none" rtlCol="0">
              <a:spAutoFit/>
            </a:bodyPr>
            <a:lstStyle/>
            <a:p>
              <a:r>
                <a:rPr lang="en-US" sz="1100"/>
                <a:t>no &lt;make&gt; element</a:t>
              </a:r>
            </a:p>
          </p:txBody>
        </p:sp>
        <p:sp>
          <p:nvSpPr>
            <p:cNvPr id="10" name="Arrow: Down 9">
              <a:extLst>
                <a:ext uri="{FF2B5EF4-FFF2-40B4-BE49-F238E27FC236}">
                  <a16:creationId xmlns:a16="http://schemas.microsoft.com/office/drawing/2014/main" id="{979F3531-0332-403F-9ECD-E57AE4C53314}"/>
                </a:ext>
              </a:extLst>
            </p:cNvPr>
            <p:cNvSpPr/>
            <p:nvPr/>
          </p:nvSpPr>
          <p:spPr>
            <a:xfrm>
              <a:off x="2224106" y="2085505"/>
              <a:ext cx="635431" cy="57683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3" name="Graphic 22" descr="Smiling face with no fill">
              <a:extLst>
                <a:ext uri="{FF2B5EF4-FFF2-40B4-BE49-F238E27FC236}">
                  <a16:creationId xmlns:a16="http://schemas.microsoft.com/office/drawing/2014/main" id="{168C5BE6-B4FA-44F6-9FB7-CCE5B0A34D71}"/>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3264590" y="2328624"/>
              <a:ext cx="914400" cy="914400"/>
            </a:xfrm>
            <a:prstGeom prst="rect">
              <a:avLst/>
            </a:prstGeom>
          </p:spPr>
        </p:pic>
      </p:grpSp>
      <p:grpSp>
        <p:nvGrpSpPr>
          <p:cNvPr id="37" name="Group 36">
            <a:extLst>
              <a:ext uri="{FF2B5EF4-FFF2-40B4-BE49-F238E27FC236}">
                <a16:creationId xmlns:a16="http://schemas.microsoft.com/office/drawing/2014/main" id="{6DB5E59A-71E3-4468-9611-A73F79FB2793}"/>
              </a:ext>
            </a:extLst>
          </p:cNvPr>
          <p:cNvGrpSpPr/>
          <p:nvPr/>
        </p:nvGrpSpPr>
        <p:grpSpPr>
          <a:xfrm>
            <a:off x="5966304" y="247977"/>
            <a:ext cx="5387916" cy="3076834"/>
            <a:chOff x="5966304" y="247977"/>
            <a:chExt cx="5387916" cy="3076834"/>
          </a:xfrm>
        </p:grpSpPr>
        <p:sp>
          <p:nvSpPr>
            <p:cNvPr id="34" name="Rectangle 33">
              <a:extLst>
                <a:ext uri="{FF2B5EF4-FFF2-40B4-BE49-F238E27FC236}">
                  <a16:creationId xmlns:a16="http://schemas.microsoft.com/office/drawing/2014/main" id="{DF5CAB71-A9B7-4B9E-A1DD-1EEC970886BB}"/>
                </a:ext>
              </a:extLst>
            </p:cNvPr>
            <p:cNvSpPr/>
            <p:nvPr/>
          </p:nvSpPr>
          <p:spPr>
            <a:xfrm>
              <a:off x="5966304" y="247977"/>
              <a:ext cx="5387916" cy="3076834"/>
            </a:xfrm>
            <a:prstGeom prst="rect">
              <a:avLst/>
            </a:prstGeom>
            <a:solidFill>
              <a:schemeClr val="bg1">
                <a:lumMod val="85000"/>
              </a:schemeClr>
            </a:solidFill>
            <a:ln w="3810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8573F685-78E3-40AD-BAFD-0D31DB112154}"/>
                </a:ext>
              </a:extLst>
            </p:cNvPr>
            <p:cNvSpPr/>
            <p:nvPr/>
          </p:nvSpPr>
          <p:spPr>
            <a:xfrm>
              <a:off x="6096000" y="431449"/>
              <a:ext cx="3981796" cy="307777"/>
            </a:xfrm>
            <a:prstGeom prst="rect">
              <a:avLst/>
            </a:prstGeom>
            <a:ln>
              <a:solidFill>
                <a:schemeClr val="tx1"/>
              </a:solidFill>
            </a:ln>
          </p:spPr>
          <p:txBody>
            <a:bodyPr wrap="none">
              <a:spAutoFit/>
            </a:bodyPr>
            <a:lstStyle/>
            <a:p>
              <a:r>
                <a:rPr lang="en-US" sz="1400">
                  <a:latin typeface="Calibri" panose="020F0502020204030204" pitchFamily="34" charset="0"/>
                  <a:ea typeface="Times New Roman" panose="02020603050405020304" pitchFamily="18" charset="0"/>
                </a:rPr>
                <a:t>1999,-,Venture Extended Edition,Very Large,5000.00</a:t>
              </a:r>
              <a:endParaRPr lang="en-US" sz="1400"/>
            </a:p>
          </p:txBody>
        </p:sp>
        <p:sp>
          <p:nvSpPr>
            <p:cNvPr id="12" name="Rectangle 11">
              <a:extLst>
                <a:ext uri="{FF2B5EF4-FFF2-40B4-BE49-F238E27FC236}">
                  <a16:creationId xmlns:a16="http://schemas.microsoft.com/office/drawing/2014/main" id="{317B9F05-D9AA-4E70-BD00-65020EBDCBE1}"/>
                </a:ext>
              </a:extLst>
            </p:cNvPr>
            <p:cNvSpPr/>
            <p:nvPr/>
          </p:nvSpPr>
          <p:spPr>
            <a:xfrm>
              <a:off x="6430208" y="1316064"/>
              <a:ext cx="3060538" cy="769441"/>
            </a:xfrm>
            <a:prstGeom prst="rect">
              <a:avLst/>
            </a:prstGeom>
            <a:ln>
              <a:solidFill>
                <a:schemeClr val="tx1"/>
              </a:solidFill>
            </a:ln>
          </p:spPr>
          <p:txBody>
            <a:bodyPr wrap="square">
              <a:spAutoFit/>
            </a:bodyPr>
            <a:lstStyle/>
            <a:p>
              <a:r>
                <a:rPr lang="en-US" sz="1100">
                  <a:solidFill>
                    <a:srgbClr val="003296"/>
                  </a:solidFill>
                  <a:highlight>
                    <a:srgbClr val="FFFFFF"/>
                  </a:highlight>
                </a:rPr>
                <a:t>&lt;xs:choice&gt;</a:t>
              </a:r>
              <a:br>
                <a:rPr lang="en-US" sz="1100">
                  <a:solidFill>
                    <a:srgbClr val="000000"/>
                  </a:solidFill>
                  <a:highlight>
                    <a:srgbClr val="FFFFFF"/>
                  </a:highlight>
                </a:rPr>
              </a:br>
              <a:r>
                <a:rPr lang="en-US" sz="1100">
                  <a:solidFill>
                    <a:srgbClr val="000000"/>
                  </a:solidFill>
                  <a:highlight>
                    <a:srgbClr val="FFFFFF"/>
                  </a:highlight>
                </a:rPr>
                <a:t>    </a:t>
              </a:r>
              <a:r>
                <a:rPr lang="en-US" sz="1100">
                  <a:solidFill>
                    <a:srgbClr val="003296"/>
                  </a:solidFill>
                  <a:highlight>
                    <a:srgbClr val="FFFFFF"/>
                  </a:highlight>
                </a:rPr>
                <a:t>&lt;xs:element</a:t>
              </a:r>
              <a:r>
                <a:rPr lang="en-US" sz="1100">
                  <a:solidFill>
                    <a:srgbClr val="F5844C"/>
                  </a:solidFill>
                  <a:highlight>
                    <a:srgbClr val="FFFFFF"/>
                  </a:highlight>
                </a:rPr>
                <a:t> name</a:t>
              </a:r>
              <a:r>
                <a:rPr lang="en-US" sz="1100">
                  <a:solidFill>
                    <a:srgbClr val="FF8040"/>
                  </a:solidFill>
                  <a:highlight>
                    <a:srgbClr val="FFFFFF"/>
                  </a:highlight>
                </a:rPr>
                <a:t>=</a:t>
              </a:r>
              <a:r>
                <a:rPr lang="en-US" sz="1100">
                  <a:solidFill>
                    <a:srgbClr val="993300"/>
                  </a:solidFill>
                  <a:highlight>
                    <a:srgbClr val="FFFFFF"/>
                  </a:highlight>
                </a:rPr>
                <a:t>"make"</a:t>
              </a:r>
              <a:r>
                <a:rPr lang="en-US" sz="1100">
                  <a:solidFill>
                    <a:srgbClr val="F5844C"/>
                  </a:solidFill>
                  <a:highlight>
                    <a:srgbClr val="FFFFFF"/>
                  </a:highlight>
                </a:rPr>
                <a:t> type</a:t>
              </a:r>
              <a:r>
                <a:rPr lang="en-US" sz="1100">
                  <a:solidFill>
                    <a:srgbClr val="FF8040"/>
                  </a:solidFill>
                  <a:highlight>
                    <a:srgbClr val="FFFFFF"/>
                  </a:highlight>
                </a:rPr>
                <a:t>=</a:t>
              </a:r>
              <a:r>
                <a:rPr lang="en-US" sz="1100">
                  <a:solidFill>
                    <a:srgbClr val="993300"/>
                  </a:solidFill>
                  <a:highlight>
                    <a:srgbClr val="FFFFFF"/>
                  </a:highlight>
                </a:rPr>
                <a:t>"xs:string"</a:t>
              </a:r>
              <a:r>
                <a:rPr lang="en-US" sz="1100">
                  <a:solidFill>
                    <a:srgbClr val="F5844C"/>
                  </a:solidFill>
                  <a:highlight>
                    <a:srgbClr val="FFFFFF"/>
                  </a:highlight>
                </a:rPr>
                <a:t> </a:t>
              </a:r>
              <a:r>
                <a:rPr lang="en-US" sz="1100">
                  <a:solidFill>
                    <a:srgbClr val="000096"/>
                  </a:solidFill>
                  <a:highlight>
                    <a:srgbClr val="FFFFFF"/>
                  </a:highlight>
                </a:rPr>
                <a:t>/&gt;</a:t>
              </a:r>
              <a:br>
                <a:rPr lang="en-US" sz="1100">
                  <a:solidFill>
                    <a:srgbClr val="000000"/>
                  </a:solidFill>
                  <a:highlight>
                    <a:srgbClr val="FFFFFF"/>
                  </a:highlight>
                </a:rPr>
              </a:br>
              <a:r>
                <a:rPr lang="en-US" sz="1100">
                  <a:solidFill>
                    <a:srgbClr val="000000"/>
                  </a:solidFill>
                  <a:highlight>
                    <a:srgbClr val="FFFFFF"/>
                  </a:highlight>
                </a:rPr>
                <a:t>    </a:t>
              </a:r>
              <a:r>
                <a:rPr lang="en-US" sz="1100">
                  <a:solidFill>
                    <a:srgbClr val="003296"/>
                  </a:solidFill>
                  <a:highlight>
                    <a:srgbClr val="FFFFFF"/>
                  </a:highlight>
                </a:rPr>
                <a:t>&lt;xs:sequence</a:t>
              </a:r>
              <a:r>
                <a:rPr lang="en-US" sz="1100">
                  <a:solidFill>
                    <a:srgbClr val="F5844C"/>
                  </a:solidFill>
                  <a:highlight>
                    <a:srgbClr val="FFFFFF"/>
                  </a:highlight>
                </a:rPr>
                <a:t> dfdl:initiator</a:t>
              </a:r>
              <a:r>
                <a:rPr lang="en-US" sz="1100">
                  <a:solidFill>
                    <a:srgbClr val="FF8040"/>
                  </a:solidFill>
                  <a:highlight>
                    <a:srgbClr val="FFFFFF"/>
                  </a:highlight>
                </a:rPr>
                <a:t>=</a:t>
              </a:r>
              <a:r>
                <a:rPr lang="en-US" sz="1100">
                  <a:solidFill>
                    <a:srgbClr val="993300"/>
                  </a:solidFill>
                  <a:highlight>
                    <a:srgbClr val="FFFFFF"/>
                  </a:highlight>
                </a:rPr>
                <a:t>"-"</a:t>
              </a:r>
              <a:r>
                <a:rPr lang="en-US" sz="1100">
                  <a:solidFill>
                    <a:srgbClr val="F5844C"/>
                  </a:solidFill>
                  <a:highlight>
                    <a:srgbClr val="FFFFFF"/>
                  </a:highlight>
                </a:rPr>
                <a:t> </a:t>
              </a:r>
              <a:r>
                <a:rPr lang="en-US" sz="1100">
                  <a:solidFill>
                    <a:srgbClr val="000096"/>
                  </a:solidFill>
                  <a:highlight>
                    <a:srgbClr val="FFFFFF"/>
                  </a:highlight>
                </a:rPr>
                <a:t>/&gt;</a:t>
              </a:r>
              <a:br>
                <a:rPr lang="en-US" sz="1100">
                  <a:solidFill>
                    <a:srgbClr val="000000"/>
                  </a:solidFill>
                  <a:highlight>
                    <a:srgbClr val="FFFFFF"/>
                  </a:highlight>
                </a:rPr>
              </a:br>
              <a:r>
                <a:rPr lang="en-US" sz="1100">
                  <a:solidFill>
                    <a:srgbClr val="003296"/>
                  </a:solidFill>
                  <a:highlight>
                    <a:srgbClr val="FFFFFF"/>
                  </a:highlight>
                </a:rPr>
                <a:t>&lt;/xs:choice&gt;</a:t>
              </a:r>
            </a:p>
          </p:txBody>
        </p:sp>
        <p:sp>
          <p:nvSpPr>
            <p:cNvPr id="13" name="Arrow: Down 12">
              <a:extLst>
                <a:ext uri="{FF2B5EF4-FFF2-40B4-BE49-F238E27FC236}">
                  <a16:creationId xmlns:a16="http://schemas.microsoft.com/office/drawing/2014/main" id="{B79E426C-5D8B-48E9-A200-5804BA5ABEB8}"/>
                </a:ext>
              </a:extLst>
            </p:cNvPr>
            <p:cNvSpPr/>
            <p:nvPr/>
          </p:nvSpPr>
          <p:spPr>
            <a:xfrm>
              <a:off x="7642762" y="739226"/>
              <a:ext cx="635431" cy="57683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extBox 13">
              <a:extLst>
                <a:ext uri="{FF2B5EF4-FFF2-40B4-BE49-F238E27FC236}">
                  <a16:creationId xmlns:a16="http://schemas.microsoft.com/office/drawing/2014/main" id="{85DDF7EF-C09B-473A-AB90-BC0070E49128}"/>
                </a:ext>
              </a:extLst>
            </p:cNvPr>
            <p:cNvSpPr txBox="1"/>
            <p:nvPr/>
          </p:nvSpPr>
          <p:spPr>
            <a:xfrm>
              <a:off x="7343167" y="2659952"/>
              <a:ext cx="1192955" cy="261610"/>
            </a:xfrm>
            <a:prstGeom prst="rect">
              <a:avLst/>
            </a:prstGeom>
            <a:noFill/>
          </p:spPr>
          <p:txBody>
            <a:bodyPr wrap="none" rtlCol="0">
              <a:spAutoFit/>
            </a:bodyPr>
            <a:lstStyle/>
            <a:p>
              <a:r>
                <a:rPr lang="en-US" sz="1100">
                  <a:solidFill>
                    <a:srgbClr val="000096"/>
                  </a:solidFill>
                  <a:highlight>
                    <a:srgbClr val="FFFFFF"/>
                  </a:highlight>
                </a:rPr>
                <a:t>&lt;make&gt;</a:t>
              </a:r>
              <a:r>
                <a:rPr lang="en-US" sz="1100">
                  <a:solidFill>
                    <a:srgbClr val="000000"/>
                  </a:solidFill>
                  <a:highlight>
                    <a:srgbClr val="FFFFFF"/>
                  </a:highlight>
                </a:rPr>
                <a:t>-</a:t>
              </a:r>
              <a:r>
                <a:rPr lang="en-US" sz="1100">
                  <a:solidFill>
                    <a:srgbClr val="000096"/>
                  </a:solidFill>
                  <a:highlight>
                    <a:srgbClr val="FFFFFF"/>
                  </a:highlight>
                </a:rPr>
                <a:t>&lt;/make&gt;</a:t>
              </a:r>
            </a:p>
          </p:txBody>
        </p:sp>
        <p:sp>
          <p:nvSpPr>
            <p:cNvPr id="15" name="Arrow: Down 14">
              <a:extLst>
                <a:ext uri="{FF2B5EF4-FFF2-40B4-BE49-F238E27FC236}">
                  <a16:creationId xmlns:a16="http://schemas.microsoft.com/office/drawing/2014/main" id="{CF120F1A-9347-4053-9F7C-78F4CB998994}"/>
                </a:ext>
              </a:extLst>
            </p:cNvPr>
            <p:cNvSpPr/>
            <p:nvPr/>
          </p:nvSpPr>
          <p:spPr>
            <a:xfrm>
              <a:off x="7642761" y="2083114"/>
              <a:ext cx="635431" cy="57683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a:extLst>
                <a:ext uri="{FF2B5EF4-FFF2-40B4-BE49-F238E27FC236}">
                  <a16:creationId xmlns:a16="http://schemas.microsoft.com/office/drawing/2014/main" id="{E40219C5-CC41-4B75-9204-303566FCA065}"/>
                </a:ext>
              </a:extLst>
            </p:cNvPr>
            <p:cNvSpPr txBox="1"/>
            <p:nvPr/>
          </p:nvSpPr>
          <p:spPr>
            <a:xfrm>
              <a:off x="9779430" y="1546895"/>
              <a:ext cx="1574790" cy="307777"/>
            </a:xfrm>
            <a:prstGeom prst="rect">
              <a:avLst/>
            </a:prstGeom>
            <a:noFill/>
          </p:spPr>
          <p:txBody>
            <a:bodyPr wrap="none" rtlCol="0">
              <a:spAutoFit/>
            </a:bodyPr>
            <a:lstStyle/>
            <a:p>
              <a:r>
                <a:rPr lang="en-US" sz="1400"/>
                <a:t>switched the order</a:t>
              </a:r>
            </a:p>
          </p:txBody>
        </p:sp>
        <p:cxnSp>
          <p:nvCxnSpPr>
            <p:cNvPr id="18" name="Straight Arrow Connector 17">
              <a:extLst>
                <a:ext uri="{FF2B5EF4-FFF2-40B4-BE49-F238E27FC236}">
                  <a16:creationId xmlns:a16="http://schemas.microsoft.com/office/drawing/2014/main" id="{B57A5C7B-8B7E-4E7F-ADB9-9349089E55F2}"/>
                </a:ext>
              </a:extLst>
            </p:cNvPr>
            <p:cNvCxnSpPr>
              <a:cxnSpLocks/>
              <a:stCxn id="16" idx="1"/>
            </p:cNvCxnSpPr>
            <p:nvPr/>
          </p:nvCxnSpPr>
          <p:spPr>
            <a:xfrm flipH="1" flipV="1">
              <a:off x="9310255" y="1627238"/>
              <a:ext cx="469175" cy="73546"/>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1" name="Straight Arrow Connector 20">
              <a:extLst>
                <a:ext uri="{FF2B5EF4-FFF2-40B4-BE49-F238E27FC236}">
                  <a16:creationId xmlns:a16="http://schemas.microsoft.com/office/drawing/2014/main" id="{E5867591-C55A-45C8-92FB-3065855905D2}"/>
                </a:ext>
              </a:extLst>
            </p:cNvPr>
            <p:cNvCxnSpPr>
              <a:stCxn id="16" idx="1"/>
            </p:cNvCxnSpPr>
            <p:nvPr/>
          </p:nvCxnSpPr>
          <p:spPr>
            <a:xfrm flipH="1">
              <a:off x="8577695" y="1700784"/>
              <a:ext cx="1201735" cy="92708"/>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pic>
          <p:nvPicPr>
            <p:cNvPr id="25" name="Graphic 24" descr="Sad face with no fill">
              <a:extLst>
                <a:ext uri="{FF2B5EF4-FFF2-40B4-BE49-F238E27FC236}">
                  <a16:creationId xmlns:a16="http://schemas.microsoft.com/office/drawing/2014/main" id="{F5EFBA5D-B35A-4119-A501-E6429B56DF49}"/>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8685199" y="2328624"/>
              <a:ext cx="914400" cy="914400"/>
            </a:xfrm>
            <a:prstGeom prst="rect">
              <a:avLst/>
            </a:prstGeom>
          </p:spPr>
        </p:pic>
      </p:grpSp>
      <p:grpSp>
        <p:nvGrpSpPr>
          <p:cNvPr id="38" name="Group 37">
            <a:extLst>
              <a:ext uri="{FF2B5EF4-FFF2-40B4-BE49-F238E27FC236}">
                <a16:creationId xmlns:a16="http://schemas.microsoft.com/office/drawing/2014/main" id="{4044A50A-0956-411C-B7BF-9301D00B90A9}"/>
              </a:ext>
            </a:extLst>
          </p:cNvPr>
          <p:cNvGrpSpPr/>
          <p:nvPr/>
        </p:nvGrpSpPr>
        <p:grpSpPr>
          <a:xfrm>
            <a:off x="418454" y="3565539"/>
            <a:ext cx="4464992" cy="3076834"/>
            <a:chOff x="418454" y="3565539"/>
            <a:chExt cx="4464992" cy="3076834"/>
          </a:xfrm>
        </p:grpSpPr>
        <p:sp>
          <p:nvSpPr>
            <p:cNvPr id="35" name="Rectangle 34">
              <a:extLst>
                <a:ext uri="{FF2B5EF4-FFF2-40B4-BE49-F238E27FC236}">
                  <a16:creationId xmlns:a16="http://schemas.microsoft.com/office/drawing/2014/main" id="{8FA0EA02-C230-4E17-9BD1-BD36A8268402}"/>
                </a:ext>
              </a:extLst>
            </p:cNvPr>
            <p:cNvSpPr/>
            <p:nvPr/>
          </p:nvSpPr>
          <p:spPr>
            <a:xfrm>
              <a:off x="418454" y="3565539"/>
              <a:ext cx="4464992" cy="3076834"/>
            </a:xfrm>
            <a:prstGeom prst="rect">
              <a:avLst/>
            </a:prstGeom>
            <a:solidFill>
              <a:schemeClr val="bg1">
                <a:lumMod val="85000"/>
              </a:schemeClr>
            </a:solidFill>
            <a:ln w="3810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a:extLst>
                <a:ext uri="{FF2B5EF4-FFF2-40B4-BE49-F238E27FC236}">
                  <a16:creationId xmlns:a16="http://schemas.microsoft.com/office/drawing/2014/main" id="{494AA188-00B4-47C7-BAFC-CB4489988338}"/>
                </a:ext>
              </a:extLst>
            </p:cNvPr>
            <p:cNvSpPr/>
            <p:nvPr/>
          </p:nvSpPr>
          <p:spPr>
            <a:xfrm>
              <a:off x="677345" y="3817471"/>
              <a:ext cx="3981796" cy="307777"/>
            </a:xfrm>
            <a:prstGeom prst="rect">
              <a:avLst/>
            </a:prstGeom>
            <a:ln>
              <a:solidFill>
                <a:schemeClr val="tx1"/>
              </a:solidFill>
            </a:ln>
          </p:spPr>
          <p:txBody>
            <a:bodyPr wrap="none">
              <a:spAutoFit/>
            </a:bodyPr>
            <a:lstStyle/>
            <a:p>
              <a:r>
                <a:rPr lang="en-US" sz="1400">
                  <a:latin typeface="Calibri" panose="020F0502020204030204" pitchFamily="34" charset="0"/>
                  <a:ea typeface="Times New Roman" panose="02020603050405020304" pitchFamily="18" charset="0"/>
                </a:rPr>
                <a:t>1999,-,Venture Extended Edition,Very Large,5000.00</a:t>
              </a:r>
              <a:endParaRPr lang="en-US" sz="1400"/>
            </a:p>
          </p:txBody>
        </p:sp>
        <p:sp>
          <p:nvSpPr>
            <p:cNvPr id="27" name="Rectangle 26">
              <a:extLst>
                <a:ext uri="{FF2B5EF4-FFF2-40B4-BE49-F238E27FC236}">
                  <a16:creationId xmlns:a16="http://schemas.microsoft.com/office/drawing/2014/main" id="{4B0EC3A6-A822-4D18-B844-7EE66F2325DB}"/>
                </a:ext>
              </a:extLst>
            </p:cNvPr>
            <p:cNvSpPr/>
            <p:nvPr/>
          </p:nvSpPr>
          <p:spPr>
            <a:xfrm>
              <a:off x="1011553" y="4702086"/>
              <a:ext cx="3060538" cy="769441"/>
            </a:xfrm>
            <a:prstGeom prst="rect">
              <a:avLst/>
            </a:prstGeom>
            <a:ln>
              <a:solidFill>
                <a:schemeClr val="tx1"/>
              </a:solidFill>
            </a:ln>
          </p:spPr>
          <p:txBody>
            <a:bodyPr wrap="square">
              <a:spAutoFit/>
            </a:bodyPr>
            <a:lstStyle/>
            <a:p>
              <a:r>
                <a:rPr lang="en-US" sz="1100">
                  <a:solidFill>
                    <a:srgbClr val="003296"/>
                  </a:solidFill>
                  <a:highlight>
                    <a:srgbClr val="FFFFFF"/>
                  </a:highlight>
                </a:rPr>
                <a:t>&lt;xs:choice</a:t>
              </a:r>
              <a:r>
                <a:rPr lang="en-US" sz="1100">
                  <a:solidFill>
                    <a:srgbClr val="000096"/>
                  </a:solidFill>
                  <a:highlight>
                    <a:srgbClr val="FFFFFF"/>
                  </a:highlight>
                </a:rPr>
                <a:t>&gt;</a:t>
              </a:r>
              <a:br>
                <a:rPr lang="en-US" sz="1100">
                  <a:solidFill>
                    <a:srgbClr val="000000"/>
                  </a:solidFill>
                  <a:highlight>
                    <a:srgbClr val="FFFFFF"/>
                  </a:highlight>
                </a:rPr>
              </a:br>
              <a:r>
                <a:rPr lang="en-US" sz="1100">
                  <a:solidFill>
                    <a:srgbClr val="000000"/>
                  </a:solidFill>
                  <a:highlight>
                    <a:srgbClr val="FFFFFF"/>
                  </a:highlight>
                </a:rPr>
                <a:t>    </a:t>
              </a:r>
              <a:r>
                <a:rPr lang="en-US" sz="1100">
                  <a:solidFill>
                    <a:srgbClr val="003296"/>
                  </a:solidFill>
                  <a:highlight>
                    <a:srgbClr val="FFFFFF"/>
                  </a:highlight>
                </a:rPr>
                <a:t>&lt;xs:sequence</a:t>
              </a:r>
              <a:r>
                <a:rPr lang="en-US" sz="1100">
                  <a:solidFill>
                    <a:srgbClr val="F5844C"/>
                  </a:solidFill>
                  <a:highlight>
                    <a:srgbClr val="FFFFFF"/>
                  </a:highlight>
                </a:rPr>
                <a:t> dfdl:initiator</a:t>
              </a:r>
              <a:r>
                <a:rPr lang="en-US" sz="1100">
                  <a:solidFill>
                    <a:srgbClr val="FF8040"/>
                  </a:solidFill>
                  <a:highlight>
                    <a:srgbClr val="FFFFFF"/>
                  </a:highlight>
                </a:rPr>
                <a:t>=</a:t>
              </a:r>
              <a:r>
                <a:rPr lang="en-US" sz="1100">
                  <a:solidFill>
                    <a:srgbClr val="993300"/>
                  </a:solidFill>
                  <a:highlight>
                    <a:srgbClr val="FFFFFF"/>
                  </a:highlight>
                </a:rPr>
                <a:t>"-"</a:t>
              </a:r>
              <a:r>
                <a:rPr lang="en-US" sz="1100">
                  <a:solidFill>
                    <a:srgbClr val="F5844C"/>
                  </a:solidFill>
                  <a:highlight>
                    <a:srgbClr val="FFFFFF"/>
                  </a:highlight>
                </a:rPr>
                <a:t> </a:t>
              </a:r>
              <a:r>
                <a:rPr lang="en-US" sz="1100">
                  <a:solidFill>
                    <a:srgbClr val="000096"/>
                  </a:solidFill>
                  <a:highlight>
                    <a:srgbClr val="FFFFFF"/>
                  </a:highlight>
                </a:rPr>
                <a:t>/&gt;</a:t>
              </a:r>
              <a:br>
                <a:rPr lang="en-US" sz="1100">
                  <a:solidFill>
                    <a:srgbClr val="000000"/>
                  </a:solidFill>
                  <a:highlight>
                    <a:srgbClr val="FFFFFF"/>
                  </a:highlight>
                </a:rPr>
              </a:br>
              <a:r>
                <a:rPr lang="en-US" sz="1100">
                  <a:solidFill>
                    <a:srgbClr val="000000"/>
                  </a:solidFill>
                  <a:highlight>
                    <a:srgbClr val="FFFFFF"/>
                  </a:highlight>
                </a:rPr>
                <a:t>    </a:t>
              </a:r>
              <a:r>
                <a:rPr lang="en-US" sz="1100">
                  <a:solidFill>
                    <a:srgbClr val="003296"/>
                  </a:solidFill>
                  <a:highlight>
                    <a:srgbClr val="FFFFFF"/>
                  </a:highlight>
                </a:rPr>
                <a:t>&lt;xs:element</a:t>
              </a:r>
              <a:r>
                <a:rPr lang="en-US" sz="1100">
                  <a:solidFill>
                    <a:srgbClr val="F5844C"/>
                  </a:solidFill>
                  <a:highlight>
                    <a:srgbClr val="FFFFFF"/>
                  </a:highlight>
                </a:rPr>
                <a:t> name</a:t>
              </a:r>
              <a:r>
                <a:rPr lang="en-US" sz="1100">
                  <a:solidFill>
                    <a:srgbClr val="FF8040"/>
                  </a:solidFill>
                  <a:highlight>
                    <a:srgbClr val="FFFFFF"/>
                  </a:highlight>
                </a:rPr>
                <a:t>=</a:t>
              </a:r>
              <a:r>
                <a:rPr lang="en-US" sz="1100">
                  <a:solidFill>
                    <a:srgbClr val="993300"/>
                  </a:solidFill>
                  <a:highlight>
                    <a:srgbClr val="FFFFFF"/>
                  </a:highlight>
                </a:rPr>
                <a:t>"make"</a:t>
              </a:r>
              <a:r>
                <a:rPr lang="en-US" sz="1100">
                  <a:solidFill>
                    <a:srgbClr val="F5844C"/>
                  </a:solidFill>
                  <a:highlight>
                    <a:srgbClr val="FFFFFF"/>
                  </a:highlight>
                </a:rPr>
                <a:t> type</a:t>
              </a:r>
              <a:r>
                <a:rPr lang="en-US" sz="1100">
                  <a:solidFill>
                    <a:srgbClr val="FF8040"/>
                  </a:solidFill>
                  <a:highlight>
                    <a:srgbClr val="FFFFFF"/>
                  </a:highlight>
                </a:rPr>
                <a:t>=</a:t>
              </a:r>
              <a:r>
                <a:rPr lang="en-US" sz="1100">
                  <a:solidFill>
                    <a:srgbClr val="993300"/>
                  </a:solidFill>
                  <a:highlight>
                    <a:srgbClr val="FFFFFF"/>
                  </a:highlight>
                </a:rPr>
                <a:t>"xs:string"</a:t>
              </a:r>
              <a:r>
                <a:rPr lang="en-US" sz="1100">
                  <a:solidFill>
                    <a:srgbClr val="F5844C"/>
                  </a:solidFill>
                  <a:highlight>
                    <a:srgbClr val="FFFFFF"/>
                  </a:highlight>
                </a:rPr>
                <a:t> </a:t>
              </a:r>
              <a:r>
                <a:rPr lang="en-US" sz="1100">
                  <a:solidFill>
                    <a:srgbClr val="000096"/>
                  </a:solidFill>
                  <a:highlight>
                    <a:srgbClr val="FFFFFF"/>
                  </a:highlight>
                </a:rPr>
                <a:t>/&gt;</a:t>
              </a:r>
              <a:br>
                <a:rPr lang="en-US" sz="1100">
                  <a:solidFill>
                    <a:srgbClr val="000000"/>
                  </a:solidFill>
                  <a:highlight>
                    <a:srgbClr val="FFFFFF"/>
                  </a:highlight>
                </a:rPr>
              </a:br>
              <a:r>
                <a:rPr lang="en-US" sz="1100">
                  <a:solidFill>
                    <a:srgbClr val="003296"/>
                  </a:solidFill>
                  <a:highlight>
                    <a:srgbClr val="FFFFFF"/>
                  </a:highlight>
                </a:rPr>
                <a:t>&lt;/xs:choice&gt;</a:t>
              </a:r>
            </a:p>
          </p:txBody>
        </p:sp>
        <p:sp>
          <p:nvSpPr>
            <p:cNvPr id="28" name="Arrow: Down 27">
              <a:extLst>
                <a:ext uri="{FF2B5EF4-FFF2-40B4-BE49-F238E27FC236}">
                  <a16:creationId xmlns:a16="http://schemas.microsoft.com/office/drawing/2014/main" id="{BABA81F7-7481-4701-8299-CFAA27126EE1}"/>
                </a:ext>
              </a:extLst>
            </p:cNvPr>
            <p:cNvSpPr/>
            <p:nvPr/>
          </p:nvSpPr>
          <p:spPr>
            <a:xfrm>
              <a:off x="2224107" y="4125248"/>
              <a:ext cx="635431" cy="57683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TextBox 28">
              <a:extLst>
                <a:ext uri="{FF2B5EF4-FFF2-40B4-BE49-F238E27FC236}">
                  <a16:creationId xmlns:a16="http://schemas.microsoft.com/office/drawing/2014/main" id="{A398C711-5704-40FD-B817-F2003356A7AF}"/>
                </a:ext>
              </a:extLst>
            </p:cNvPr>
            <p:cNvSpPr txBox="1"/>
            <p:nvPr/>
          </p:nvSpPr>
          <p:spPr>
            <a:xfrm>
              <a:off x="898914" y="6075943"/>
              <a:ext cx="2650383" cy="430887"/>
            </a:xfrm>
            <a:prstGeom prst="rect">
              <a:avLst/>
            </a:prstGeom>
            <a:noFill/>
          </p:spPr>
          <p:txBody>
            <a:bodyPr wrap="square" rtlCol="0">
              <a:spAutoFit/>
            </a:bodyPr>
            <a:lstStyle/>
            <a:p>
              <a:r>
                <a:rPr lang="en-US" sz="1100" b="1">
                  <a:solidFill>
                    <a:srgbClr val="FF0000"/>
                  </a:solidFill>
                </a:rPr>
                <a:t>[error] Schema Definition Error: Property choiceLengthKind is not defined</a:t>
              </a:r>
              <a:r>
                <a:rPr lang="en-US" sz="1100">
                  <a:solidFill>
                    <a:srgbClr val="FF0000"/>
                  </a:solidFill>
                </a:rPr>
                <a:t>.</a:t>
              </a:r>
            </a:p>
          </p:txBody>
        </p:sp>
        <p:sp>
          <p:nvSpPr>
            <p:cNvPr id="30" name="Arrow: Down 29">
              <a:extLst>
                <a:ext uri="{FF2B5EF4-FFF2-40B4-BE49-F238E27FC236}">
                  <a16:creationId xmlns:a16="http://schemas.microsoft.com/office/drawing/2014/main" id="{1BDCD567-22A5-4E0B-8E6D-8A3874A5032A}"/>
                </a:ext>
              </a:extLst>
            </p:cNvPr>
            <p:cNvSpPr/>
            <p:nvPr/>
          </p:nvSpPr>
          <p:spPr>
            <a:xfrm>
              <a:off x="2224106" y="5469136"/>
              <a:ext cx="635431" cy="57683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2" name="Graphic 31" descr="Sad face with no fill">
              <a:extLst>
                <a:ext uri="{FF2B5EF4-FFF2-40B4-BE49-F238E27FC236}">
                  <a16:creationId xmlns:a16="http://schemas.microsoft.com/office/drawing/2014/main" id="{4DE0581A-38E5-4E02-9B0B-25C1C24B7A19}"/>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3354943" y="5716940"/>
              <a:ext cx="914400" cy="914400"/>
            </a:xfrm>
            <a:prstGeom prst="rect">
              <a:avLst/>
            </a:prstGeom>
          </p:spPr>
        </p:pic>
      </p:grpSp>
    </p:spTree>
    <p:extLst>
      <p:ext uri="{BB962C8B-B14F-4D97-AF65-F5344CB8AC3E}">
        <p14:creationId xmlns:p14="http://schemas.microsoft.com/office/powerpoint/2010/main" val="2516652501"/>
      </p:ext>
    </p:extLst>
  </p:cSld>
  <p:clrMapOvr>
    <a:masterClrMapping/>
  </p:clrMapOvr>
</p:sld>
</file>

<file path=ppt/slides/slide2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a:extLst>
              <a:ext uri="{FF2B5EF4-FFF2-40B4-BE49-F238E27FC236}">
                <a16:creationId xmlns:a16="http://schemas.microsoft.com/office/drawing/2014/main" id="{943CAD0B-A9D1-4D77-8D48-1A0D5BEE65A7}"/>
              </a:ext>
            </a:extLst>
          </p:cNvPr>
          <p:cNvSpPr>
            <a:spLocks noGrp="1"/>
          </p:cNvSpPr>
          <p:nvPr>
            <p:ph type="ftr" sz="quarter" idx="11"/>
          </p:nvPr>
        </p:nvSpPr>
        <p:spPr/>
        <p:txBody>
          <a:bodyPr/>
          <a:lstStyle/>
          <a:p>
            <a:r>
              <a:rPr lang="en-US" altLang="en-US">
                <a:solidFill>
                  <a:schemeClr val="tx1">
                    <a:lumMod val="50000"/>
                    <a:lumOff val="50000"/>
                  </a:schemeClr>
                </a:solidFill>
                <a:latin typeface="Arial" pitchFamily="34" charset="0"/>
                <a:cs typeface="Arial" pitchFamily="34" charset="0"/>
              </a:rPr>
              <a:t>© 2019 The MITRE Corporation. All rights reserved.</a:t>
            </a:r>
            <a:endParaRPr lang="en-US">
              <a:solidFill>
                <a:schemeClr val="tx1">
                  <a:lumMod val="50000"/>
                  <a:lumOff val="50000"/>
                </a:schemeClr>
              </a:solidFill>
              <a:latin typeface="Arial" pitchFamily="34" charset="0"/>
              <a:cs typeface="Arial" pitchFamily="34" charset="0"/>
            </a:endParaRPr>
          </a:p>
        </p:txBody>
      </p:sp>
      <p:sp>
        <p:nvSpPr>
          <p:cNvPr id="6" name="Rectangle 5">
            <a:extLst>
              <a:ext uri="{FF2B5EF4-FFF2-40B4-BE49-F238E27FC236}">
                <a16:creationId xmlns:a16="http://schemas.microsoft.com/office/drawing/2014/main" id="{01643799-527D-47A8-92A9-923D57810B18}"/>
              </a:ext>
            </a:extLst>
          </p:cNvPr>
          <p:cNvSpPr/>
          <p:nvPr/>
        </p:nvSpPr>
        <p:spPr>
          <a:xfrm>
            <a:off x="926415" y="1433269"/>
            <a:ext cx="9875904" cy="4247317"/>
          </a:xfrm>
          <a:prstGeom prst="rect">
            <a:avLst/>
          </a:prstGeom>
          <a:ln>
            <a:solidFill>
              <a:schemeClr val="tx1"/>
            </a:solidFill>
          </a:ln>
        </p:spPr>
        <p:txBody>
          <a:bodyPr wrap="square">
            <a:spAutoFit/>
          </a:bodyPr>
          <a:lstStyle/>
          <a:p>
            <a:r>
              <a:rPr lang="en-US">
                <a:solidFill>
                  <a:srgbClr val="003296"/>
                </a:solidFill>
                <a:highlight>
                  <a:srgbClr val="FFFFFF"/>
                </a:highlight>
              </a:rPr>
              <a:t>&lt;xs:element</a:t>
            </a:r>
            <a:r>
              <a:rPr lang="en-US">
                <a:solidFill>
                  <a:srgbClr val="F5844C"/>
                </a:solidFill>
                <a:highlight>
                  <a:srgbClr val="FFFFFF"/>
                </a:highlight>
              </a:rPr>
              <a:t> name</a:t>
            </a:r>
            <a:r>
              <a:rPr lang="en-US">
                <a:solidFill>
                  <a:srgbClr val="FF8040"/>
                </a:solidFill>
                <a:highlight>
                  <a:srgbClr val="FFFFFF"/>
                </a:highlight>
              </a:rPr>
              <a:t>=</a:t>
            </a:r>
            <a:r>
              <a:rPr lang="en-US">
                <a:solidFill>
                  <a:srgbClr val="993300"/>
                </a:solidFill>
                <a:highlight>
                  <a:srgbClr val="FFFFFF"/>
                </a:highlight>
              </a:rPr>
              <a:t>"input"</a:t>
            </a:r>
            <a:r>
              <a:rPr lang="en-US">
                <a:solidFill>
                  <a:srgbClr val="000096"/>
                </a:solidFill>
                <a:highlight>
                  <a:srgbClr val="FFFFFF"/>
                </a:highlight>
              </a:rPr>
              <a:t>&gt;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&lt;xs:complexType&gt;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&lt;xs:sequence&gt;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&lt;xs:element</a:t>
            </a:r>
            <a:r>
              <a:rPr lang="en-US">
                <a:solidFill>
                  <a:srgbClr val="F5844C"/>
                </a:solidFill>
                <a:highlight>
                  <a:srgbClr val="FFFFFF"/>
                </a:highlight>
              </a:rPr>
              <a:t> name</a:t>
            </a:r>
            <a:r>
              <a:rPr lang="en-US">
                <a:solidFill>
                  <a:srgbClr val="FF8040"/>
                </a:solidFill>
                <a:highlight>
                  <a:srgbClr val="FFFFFF"/>
                </a:highlight>
              </a:rPr>
              <a:t>=</a:t>
            </a:r>
            <a:r>
              <a:rPr lang="en-US">
                <a:solidFill>
                  <a:srgbClr val="993300"/>
                </a:solidFill>
                <a:highlight>
                  <a:srgbClr val="FFFFFF"/>
                </a:highlight>
              </a:rPr>
              <a:t>"two-bits"</a:t>
            </a:r>
            <a:r>
              <a:rPr lang="en-US">
                <a:solidFill>
                  <a:srgbClr val="F5844C"/>
                </a:solidFill>
                <a:highlight>
                  <a:srgbClr val="FFFFFF"/>
                </a:highlight>
              </a:rPr>
              <a:t> type</a:t>
            </a:r>
            <a:r>
              <a:rPr lang="en-US">
                <a:solidFill>
                  <a:srgbClr val="FF8040"/>
                </a:solidFill>
                <a:highlight>
                  <a:srgbClr val="FFFFFF"/>
                </a:highlight>
              </a:rPr>
              <a:t>=</a:t>
            </a:r>
            <a:r>
              <a:rPr lang="en-US">
                <a:solidFill>
                  <a:srgbClr val="993300"/>
                </a:solidFill>
                <a:highlight>
                  <a:srgbClr val="FFFFFF"/>
                </a:highlight>
              </a:rPr>
              <a:t>"unsignedint2"</a:t>
            </a:r>
            <a:r>
              <a:rPr lang="en-US">
                <a:solidFill>
                  <a:srgbClr val="F5844C"/>
                </a:solidFill>
                <a:highlight>
                  <a:srgbClr val="FFFFFF"/>
                </a:highlight>
              </a:rPr>
              <a:t> </a:t>
            </a:r>
            <a:r>
              <a:rPr lang="en-US">
                <a:solidFill>
                  <a:srgbClr val="000096"/>
                </a:solidFill>
                <a:highlight>
                  <a:srgbClr val="FFFFFF"/>
                </a:highlight>
              </a:rPr>
              <a:t>/&gt;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&lt;xs:element</a:t>
            </a:r>
            <a:r>
              <a:rPr lang="en-US">
                <a:solidFill>
                  <a:srgbClr val="F5844C"/>
                </a:solidFill>
                <a:highlight>
                  <a:srgbClr val="FFFFFF"/>
                </a:highlight>
              </a:rPr>
              <a:t> name</a:t>
            </a:r>
            <a:r>
              <a:rPr lang="en-US">
                <a:solidFill>
                  <a:srgbClr val="FF8040"/>
                </a:solidFill>
                <a:highlight>
                  <a:srgbClr val="FFFFFF"/>
                </a:highlight>
              </a:rPr>
              <a:t>=</a:t>
            </a:r>
            <a:r>
              <a:rPr lang="en-US">
                <a:solidFill>
                  <a:srgbClr val="993300"/>
                </a:solidFill>
                <a:highlight>
                  <a:srgbClr val="FFFFFF"/>
                </a:highlight>
              </a:rPr>
              <a:t>"three-bits"</a:t>
            </a:r>
            <a:r>
              <a:rPr lang="en-US">
                <a:solidFill>
                  <a:srgbClr val="F5844C"/>
                </a:solidFill>
                <a:highlight>
                  <a:srgbClr val="FFFFFF"/>
                </a:highlight>
              </a:rPr>
              <a:t> type</a:t>
            </a:r>
            <a:r>
              <a:rPr lang="en-US">
                <a:solidFill>
                  <a:srgbClr val="FF8040"/>
                </a:solidFill>
                <a:highlight>
                  <a:srgbClr val="FFFFFF"/>
                </a:highlight>
              </a:rPr>
              <a:t>=</a:t>
            </a:r>
            <a:r>
              <a:rPr lang="en-US">
                <a:solidFill>
                  <a:srgbClr val="993300"/>
                </a:solidFill>
                <a:highlight>
                  <a:srgbClr val="FFFFFF"/>
                </a:highlight>
              </a:rPr>
              <a:t>"unsignedint3"</a:t>
            </a:r>
            <a:r>
              <a:rPr lang="en-US">
                <a:solidFill>
                  <a:srgbClr val="F5844C"/>
                </a:solidFill>
                <a:highlight>
                  <a:srgbClr val="FFFFFF"/>
                </a:highlight>
              </a:rPr>
              <a:t> </a:t>
            </a:r>
            <a:r>
              <a:rPr lang="en-US">
                <a:solidFill>
                  <a:srgbClr val="000096"/>
                </a:solidFill>
                <a:highlight>
                  <a:srgbClr val="FFFFFF"/>
                </a:highlight>
              </a:rPr>
              <a:t>/&gt;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&lt;xs:element</a:t>
            </a:r>
            <a:r>
              <a:rPr lang="en-US">
                <a:solidFill>
                  <a:srgbClr val="F5844C"/>
                </a:solidFill>
                <a:highlight>
                  <a:srgbClr val="FFFFFF"/>
                </a:highlight>
              </a:rPr>
              <a:t> name</a:t>
            </a:r>
            <a:r>
              <a:rPr lang="en-US">
                <a:solidFill>
                  <a:srgbClr val="FF8040"/>
                </a:solidFill>
                <a:highlight>
                  <a:srgbClr val="FFFFFF"/>
                </a:highlight>
              </a:rPr>
              <a:t>=</a:t>
            </a:r>
            <a:r>
              <a:rPr lang="en-US">
                <a:solidFill>
                  <a:srgbClr val="993300"/>
                </a:solidFill>
                <a:highlight>
                  <a:srgbClr val="FFFFFF"/>
                </a:highlight>
              </a:rPr>
              <a:t>"one-bit"</a:t>
            </a:r>
            <a:r>
              <a:rPr lang="en-US">
                <a:solidFill>
                  <a:srgbClr val="F5844C"/>
                </a:solidFill>
                <a:highlight>
                  <a:srgbClr val="FFFFFF"/>
                </a:highlight>
              </a:rPr>
              <a:t> type</a:t>
            </a:r>
            <a:r>
              <a:rPr lang="en-US">
                <a:solidFill>
                  <a:srgbClr val="FF8040"/>
                </a:solidFill>
                <a:highlight>
                  <a:srgbClr val="FFFFFF"/>
                </a:highlight>
              </a:rPr>
              <a:t>=</a:t>
            </a:r>
            <a:r>
              <a:rPr lang="en-US">
                <a:solidFill>
                  <a:srgbClr val="993300"/>
                </a:solidFill>
                <a:highlight>
                  <a:srgbClr val="FFFFFF"/>
                </a:highlight>
              </a:rPr>
              <a:t>"unsignedint1"</a:t>
            </a:r>
            <a:r>
              <a:rPr lang="en-US">
                <a:solidFill>
                  <a:srgbClr val="F5844C"/>
                </a:solidFill>
                <a:highlight>
                  <a:srgbClr val="FFFFFF"/>
                </a:highlight>
              </a:rPr>
              <a:t> </a:t>
            </a:r>
            <a:r>
              <a:rPr lang="en-US">
                <a:solidFill>
                  <a:srgbClr val="F5844C"/>
                </a:solidFill>
                <a:highlight>
                  <a:srgbClr val="FFFF00"/>
                </a:highlight>
              </a:rPr>
              <a:t>dfdl:alignment</a:t>
            </a:r>
            <a:r>
              <a:rPr lang="en-US">
                <a:solidFill>
                  <a:srgbClr val="FF8040"/>
                </a:solidFill>
                <a:highlight>
                  <a:srgbClr val="FFFF00"/>
                </a:highlight>
              </a:rPr>
              <a:t>=</a:t>
            </a:r>
            <a:r>
              <a:rPr lang="en-US">
                <a:solidFill>
                  <a:srgbClr val="993300"/>
                </a:solidFill>
                <a:highlight>
                  <a:srgbClr val="FFFF00"/>
                </a:highlight>
              </a:rPr>
              <a:t>"8"</a:t>
            </a:r>
            <a:r>
              <a:rPr lang="en-US">
                <a:solidFill>
                  <a:srgbClr val="F5844C"/>
                </a:solidFill>
                <a:highlight>
                  <a:srgbClr val="FFFF00"/>
                </a:highlight>
              </a:rPr>
              <a:t> dfdl:fillByte</a:t>
            </a:r>
            <a:r>
              <a:rPr lang="en-US">
                <a:solidFill>
                  <a:srgbClr val="FF8040"/>
                </a:solidFill>
                <a:highlight>
                  <a:srgbClr val="FFFF00"/>
                </a:highlight>
              </a:rPr>
              <a:t>=</a:t>
            </a:r>
            <a:r>
              <a:rPr lang="en-US">
                <a:solidFill>
                  <a:srgbClr val="993300"/>
                </a:solidFill>
                <a:highlight>
                  <a:srgbClr val="FFFF00"/>
                </a:highlight>
              </a:rPr>
              <a:t>"%#r00;"</a:t>
            </a:r>
            <a:r>
              <a:rPr lang="en-US">
                <a:solidFill>
                  <a:srgbClr val="F5844C"/>
                </a:solidFill>
                <a:highlight>
                  <a:srgbClr val="FFFFFF"/>
                </a:highlight>
              </a:rPr>
              <a:t> </a:t>
            </a:r>
            <a:r>
              <a:rPr lang="en-US">
                <a:solidFill>
                  <a:srgbClr val="000096"/>
                </a:solidFill>
                <a:highlight>
                  <a:srgbClr val="FFFFFF"/>
                </a:highlight>
              </a:rPr>
              <a:t>/&gt;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&lt;xs:element</a:t>
            </a:r>
            <a:r>
              <a:rPr lang="en-US">
                <a:solidFill>
                  <a:srgbClr val="F5844C"/>
                </a:solidFill>
                <a:highlight>
                  <a:srgbClr val="FFFFFF"/>
                </a:highlight>
              </a:rPr>
              <a:t> name</a:t>
            </a:r>
            <a:r>
              <a:rPr lang="en-US">
                <a:solidFill>
                  <a:srgbClr val="FF8040"/>
                </a:solidFill>
                <a:highlight>
                  <a:srgbClr val="FFFFFF"/>
                </a:highlight>
              </a:rPr>
              <a:t>=</a:t>
            </a:r>
            <a:r>
              <a:rPr lang="en-US">
                <a:solidFill>
                  <a:srgbClr val="993300"/>
                </a:solidFill>
                <a:highlight>
                  <a:srgbClr val="FFFFFF"/>
                </a:highlight>
              </a:rPr>
              <a:t>"four-bits"</a:t>
            </a:r>
            <a:r>
              <a:rPr lang="en-US">
                <a:solidFill>
                  <a:srgbClr val="F5844C"/>
                </a:solidFill>
                <a:highlight>
                  <a:srgbClr val="FFFFFF"/>
                </a:highlight>
              </a:rPr>
              <a:t> type</a:t>
            </a:r>
            <a:r>
              <a:rPr lang="en-US">
                <a:solidFill>
                  <a:srgbClr val="FF8040"/>
                </a:solidFill>
                <a:highlight>
                  <a:srgbClr val="FFFFFF"/>
                </a:highlight>
              </a:rPr>
              <a:t>=</a:t>
            </a:r>
            <a:r>
              <a:rPr lang="en-US">
                <a:solidFill>
                  <a:srgbClr val="993300"/>
                </a:solidFill>
                <a:highlight>
                  <a:srgbClr val="FFFFFF"/>
                </a:highlight>
              </a:rPr>
              <a:t>"unsignedint4"</a:t>
            </a:r>
            <a:r>
              <a:rPr lang="en-US">
                <a:solidFill>
                  <a:srgbClr val="F5844C"/>
                </a:solidFill>
                <a:highlight>
                  <a:srgbClr val="FFFFFF"/>
                </a:highlight>
              </a:rPr>
              <a:t> </a:t>
            </a:r>
            <a:r>
              <a:rPr lang="en-US">
                <a:solidFill>
                  <a:srgbClr val="000096"/>
                </a:solidFill>
                <a:highlight>
                  <a:srgbClr val="FFFFFF"/>
                </a:highlight>
              </a:rPr>
              <a:t>/&gt;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&lt;xs:sequence</a:t>
            </a:r>
            <a:r>
              <a:rPr lang="en-US">
                <a:solidFill>
                  <a:srgbClr val="F5844C"/>
                </a:solidFill>
                <a:highlight>
                  <a:srgbClr val="FFFFFF"/>
                </a:highlight>
              </a:rPr>
              <a:t> dfdl:hiddenGroupRef</a:t>
            </a:r>
            <a:r>
              <a:rPr lang="en-US">
                <a:solidFill>
                  <a:srgbClr val="FF8040"/>
                </a:solidFill>
                <a:highlight>
                  <a:srgbClr val="FFFFFF"/>
                </a:highlight>
              </a:rPr>
              <a:t>=</a:t>
            </a:r>
            <a:r>
              <a:rPr lang="en-US">
                <a:solidFill>
                  <a:srgbClr val="993300"/>
                </a:solidFill>
                <a:highlight>
                  <a:srgbClr val="FFFFFF"/>
                </a:highlight>
              </a:rPr>
              <a:t>"padToByteBoundary"</a:t>
            </a:r>
            <a:r>
              <a:rPr lang="en-US">
                <a:solidFill>
                  <a:srgbClr val="F5844C"/>
                </a:solidFill>
                <a:highlight>
                  <a:srgbClr val="FFFFFF"/>
                </a:highlight>
              </a:rPr>
              <a:t> </a:t>
            </a:r>
            <a:r>
              <a:rPr lang="en-US">
                <a:solidFill>
                  <a:srgbClr val="000096"/>
                </a:solidFill>
                <a:highlight>
                  <a:srgbClr val="FFFFFF"/>
                </a:highlight>
              </a:rPr>
              <a:t>/&gt;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&lt;/xs:sequence&gt;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&lt;/xs:complexType&gt;</a:t>
            </a:r>
            <a:br>
              <a:rPr lang="en-US">
                <a:solidFill>
                  <a:srgbClr val="000000"/>
                </a:solidFill>
                <a:highlight>
                  <a:srgbClr val="FFFFFF"/>
                </a:highlight>
              </a:rPr>
            </a:br>
            <a:r>
              <a:rPr lang="en-US">
                <a:solidFill>
                  <a:srgbClr val="003296"/>
                </a:solidFill>
                <a:highlight>
                  <a:srgbClr val="FFFFFF"/>
                </a:highlight>
              </a:rPr>
              <a:t>&lt;/xs:element&gt;</a:t>
            </a:r>
            <a:br>
              <a:rPr lang="en-US">
                <a:solidFill>
                  <a:srgbClr val="000000"/>
                </a:solidFill>
                <a:highlight>
                  <a:srgbClr val="FFFFFF"/>
                </a:highlight>
              </a:rPr>
            </a:br>
            <a:br>
              <a:rPr lang="en-US">
                <a:solidFill>
                  <a:srgbClr val="000000"/>
                </a:solidFill>
                <a:highlight>
                  <a:srgbClr val="FFFFFF"/>
                </a:highlight>
              </a:rPr>
            </a:br>
            <a:r>
              <a:rPr lang="en-US">
                <a:solidFill>
                  <a:srgbClr val="003296"/>
                </a:solidFill>
                <a:highlight>
                  <a:srgbClr val="FFFFFF"/>
                </a:highlight>
              </a:rPr>
              <a:t>&lt;xs:group</a:t>
            </a:r>
            <a:r>
              <a:rPr lang="en-US">
                <a:solidFill>
                  <a:srgbClr val="F5844C"/>
                </a:solidFill>
                <a:highlight>
                  <a:srgbClr val="FFFFFF"/>
                </a:highlight>
              </a:rPr>
              <a:t> name</a:t>
            </a:r>
            <a:r>
              <a:rPr lang="en-US">
                <a:solidFill>
                  <a:srgbClr val="FF8040"/>
                </a:solidFill>
                <a:highlight>
                  <a:srgbClr val="FFFFFF"/>
                </a:highlight>
              </a:rPr>
              <a:t>=</a:t>
            </a:r>
            <a:r>
              <a:rPr lang="en-US">
                <a:solidFill>
                  <a:srgbClr val="993300"/>
                </a:solidFill>
                <a:highlight>
                  <a:srgbClr val="FFFFFF"/>
                </a:highlight>
              </a:rPr>
              <a:t>"padToByteBoundary"</a:t>
            </a:r>
            <a:r>
              <a:rPr lang="en-US">
                <a:solidFill>
                  <a:srgbClr val="000096"/>
                </a:solidFill>
                <a:highlight>
                  <a:srgbClr val="FFFFFF"/>
                </a:highlight>
              </a:rPr>
              <a:t>&gt;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&lt;xs:sequence</a:t>
            </a:r>
            <a:r>
              <a:rPr lang="en-US">
                <a:solidFill>
                  <a:srgbClr val="F5844C"/>
                </a:solidFill>
                <a:highlight>
                  <a:srgbClr val="FFFFFF"/>
                </a:highlight>
              </a:rPr>
              <a:t> dfdl:alignment</a:t>
            </a:r>
            <a:r>
              <a:rPr lang="en-US">
                <a:solidFill>
                  <a:srgbClr val="FF8040"/>
                </a:solidFill>
                <a:highlight>
                  <a:srgbClr val="FFFFFF"/>
                </a:highlight>
              </a:rPr>
              <a:t>=</a:t>
            </a:r>
            <a:r>
              <a:rPr lang="en-US">
                <a:solidFill>
                  <a:srgbClr val="993300"/>
                </a:solidFill>
                <a:highlight>
                  <a:srgbClr val="FFFFFF"/>
                </a:highlight>
              </a:rPr>
              <a:t>"8"</a:t>
            </a:r>
            <a:r>
              <a:rPr lang="en-US">
                <a:solidFill>
                  <a:srgbClr val="F5844C"/>
                </a:solidFill>
                <a:highlight>
                  <a:srgbClr val="FFFFFF"/>
                </a:highlight>
              </a:rPr>
              <a:t> dfdl:alignmentUnits</a:t>
            </a:r>
            <a:r>
              <a:rPr lang="en-US">
                <a:solidFill>
                  <a:srgbClr val="FF8040"/>
                </a:solidFill>
                <a:highlight>
                  <a:srgbClr val="FFFFFF"/>
                </a:highlight>
              </a:rPr>
              <a:t>=</a:t>
            </a:r>
            <a:r>
              <a:rPr lang="en-US">
                <a:solidFill>
                  <a:srgbClr val="993300"/>
                </a:solidFill>
                <a:highlight>
                  <a:srgbClr val="FFFFFF"/>
                </a:highlight>
              </a:rPr>
              <a:t>"bits"</a:t>
            </a:r>
            <a:r>
              <a:rPr lang="en-US">
                <a:solidFill>
                  <a:srgbClr val="F5844C"/>
                </a:solidFill>
                <a:highlight>
                  <a:srgbClr val="FFFFFF"/>
                </a:highlight>
              </a:rPr>
              <a:t> dfdl:fillByte</a:t>
            </a:r>
            <a:r>
              <a:rPr lang="en-US">
                <a:solidFill>
                  <a:srgbClr val="FF8040"/>
                </a:solidFill>
                <a:highlight>
                  <a:srgbClr val="FFFFFF"/>
                </a:highlight>
              </a:rPr>
              <a:t>=</a:t>
            </a:r>
            <a:r>
              <a:rPr lang="en-US">
                <a:solidFill>
                  <a:srgbClr val="993300"/>
                </a:solidFill>
                <a:highlight>
                  <a:srgbClr val="FFFFFF"/>
                </a:highlight>
              </a:rPr>
              <a:t>"%#r00;"</a:t>
            </a:r>
            <a:r>
              <a:rPr lang="en-US">
                <a:solidFill>
                  <a:srgbClr val="000096"/>
                </a:solidFill>
                <a:highlight>
                  <a:srgbClr val="FFFFFF"/>
                </a:highlight>
              </a:rPr>
              <a:t>/&gt;</a:t>
            </a:r>
            <a:br>
              <a:rPr lang="en-US">
                <a:solidFill>
                  <a:srgbClr val="000000"/>
                </a:solidFill>
                <a:highlight>
                  <a:srgbClr val="FFFFFF"/>
                </a:highlight>
              </a:rPr>
            </a:br>
            <a:r>
              <a:rPr lang="en-US">
                <a:solidFill>
                  <a:srgbClr val="003296"/>
                </a:solidFill>
                <a:highlight>
                  <a:srgbClr val="FFFFFF"/>
                </a:highlight>
              </a:rPr>
              <a:t>&lt;/xs:group&gt;</a:t>
            </a:r>
          </a:p>
        </p:txBody>
      </p:sp>
      <p:sp>
        <p:nvSpPr>
          <p:cNvPr id="7" name="Speech Bubble: Rectangle 6">
            <a:extLst>
              <a:ext uri="{FF2B5EF4-FFF2-40B4-BE49-F238E27FC236}">
                <a16:creationId xmlns:a16="http://schemas.microsoft.com/office/drawing/2014/main" id="{F89D376F-34A0-4F51-B3C6-165EEC370EC1}"/>
              </a:ext>
            </a:extLst>
          </p:cNvPr>
          <p:cNvSpPr/>
          <p:nvPr/>
        </p:nvSpPr>
        <p:spPr>
          <a:xfrm>
            <a:off x="8153400" y="216977"/>
            <a:ext cx="3702803" cy="2030278"/>
          </a:xfrm>
          <a:prstGeom prst="wedgeRectCallout">
            <a:avLst>
              <a:gd name="adj1" fmla="val -74408"/>
              <a:gd name="adj2" fmla="val 72233"/>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a:t>one-bit starts on the next 8-bit boundary. By implication, the previous byte must have been padded</a:t>
            </a:r>
          </a:p>
        </p:txBody>
      </p:sp>
    </p:spTree>
    <p:extLst>
      <p:ext uri="{BB962C8B-B14F-4D97-AF65-F5344CB8AC3E}">
        <p14:creationId xmlns:p14="http://schemas.microsoft.com/office/powerpoint/2010/main" val="3569393677"/>
      </p:ext>
    </p:extLst>
  </p:cSld>
  <p:clrMapOvr>
    <a:masterClrMapping/>
  </p:clrMapOvr>
</p:sld>
</file>

<file path=ppt/slides/slide2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a:extLst>
              <a:ext uri="{FF2B5EF4-FFF2-40B4-BE49-F238E27FC236}">
                <a16:creationId xmlns:a16="http://schemas.microsoft.com/office/drawing/2014/main" id="{943CAD0B-A9D1-4D77-8D48-1A0D5BEE65A7}"/>
              </a:ext>
            </a:extLst>
          </p:cNvPr>
          <p:cNvSpPr>
            <a:spLocks noGrp="1"/>
          </p:cNvSpPr>
          <p:nvPr>
            <p:ph type="ftr" sz="quarter" idx="11"/>
          </p:nvPr>
        </p:nvSpPr>
        <p:spPr/>
        <p:txBody>
          <a:bodyPr/>
          <a:lstStyle/>
          <a:p>
            <a:r>
              <a:rPr lang="en-US" altLang="en-US">
                <a:solidFill>
                  <a:schemeClr val="tx1">
                    <a:lumMod val="50000"/>
                    <a:lumOff val="50000"/>
                  </a:schemeClr>
                </a:solidFill>
                <a:latin typeface="Arial" pitchFamily="34" charset="0"/>
                <a:cs typeface="Arial" pitchFamily="34" charset="0"/>
              </a:rPr>
              <a:t>© 2019 The MITRE Corporation. All rights reserved.</a:t>
            </a:r>
            <a:endParaRPr lang="en-US">
              <a:solidFill>
                <a:schemeClr val="tx1">
                  <a:lumMod val="50000"/>
                  <a:lumOff val="50000"/>
                </a:schemeClr>
              </a:solidFill>
              <a:latin typeface="Arial" pitchFamily="34" charset="0"/>
              <a:cs typeface="Arial" pitchFamily="34" charset="0"/>
            </a:endParaRPr>
          </a:p>
        </p:txBody>
      </p:sp>
      <p:sp>
        <p:nvSpPr>
          <p:cNvPr id="6" name="Rectangle 5">
            <a:extLst>
              <a:ext uri="{FF2B5EF4-FFF2-40B4-BE49-F238E27FC236}">
                <a16:creationId xmlns:a16="http://schemas.microsoft.com/office/drawing/2014/main" id="{01643799-527D-47A8-92A9-923D57810B18}"/>
              </a:ext>
            </a:extLst>
          </p:cNvPr>
          <p:cNvSpPr/>
          <p:nvPr/>
        </p:nvSpPr>
        <p:spPr>
          <a:xfrm>
            <a:off x="926415" y="1433269"/>
            <a:ext cx="9875904" cy="4247317"/>
          </a:xfrm>
          <a:prstGeom prst="rect">
            <a:avLst/>
          </a:prstGeom>
          <a:ln>
            <a:solidFill>
              <a:schemeClr val="tx1"/>
            </a:solidFill>
          </a:ln>
        </p:spPr>
        <p:txBody>
          <a:bodyPr wrap="square">
            <a:spAutoFit/>
          </a:bodyPr>
          <a:lstStyle/>
          <a:p>
            <a:r>
              <a:rPr lang="en-US">
                <a:solidFill>
                  <a:srgbClr val="003296"/>
                </a:solidFill>
                <a:highlight>
                  <a:srgbClr val="FFFFFF"/>
                </a:highlight>
              </a:rPr>
              <a:t>&lt;xs:element</a:t>
            </a:r>
            <a:r>
              <a:rPr lang="en-US">
                <a:solidFill>
                  <a:srgbClr val="F5844C"/>
                </a:solidFill>
                <a:highlight>
                  <a:srgbClr val="FFFFFF"/>
                </a:highlight>
              </a:rPr>
              <a:t> name</a:t>
            </a:r>
            <a:r>
              <a:rPr lang="en-US">
                <a:solidFill>
                  <a:srgbClr val="FF8040"/>
                </a:solidFill>
                <a:highlight>
                  <a:srgbClr val="FFFFFF"/>
                </a:highlight>
              </a:rPr>
              <a:t>=</a:t>
            </a:r>
            <a:r>
              <a:rPr lang="en-US">
                <a:solidFill>
                  <a:srgbClr val="993300"/>
                </a:solidFill>
                <a:highlight>
                  <a:srgbClr val="FFFFFF"/>
                </a:highlight>
              </a:rPr>
              <a:t>"input"</a:t>
            </a:r>
            <a:r>
              <a:rPr lang="en-US">
                <a:solidFill>
                  <a:srgbClr val="000096"/>
                </a:solidFill>
                <a:highlight>
                  <a:srgbClr val="FFFFFF"/>
                </a:highlight>
              </a:rPr>
              <a:t>&gt;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&lt;xs:complexType&gt;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&lt;xs:sequence&gt;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&lt;xs:element</a:t>
            </a:r>
            <a:r>
              <a:rPr lang="en-US">
                <a:solidFill>
                  <a:srgbClr val="F5844C"/>
                </a:solidFill>
                <a:highlight>
                  <a:srgbClr val="FFFFFF"/>
                </a:highlight>
              </a:rPr>
              <a:t> name</a:t>
            </a:r>
            <a:r>
              <a:rPr lang="en-US">
                <a:solidFill>
                  <a:srgbClr val="FF8040"/>
                </a:solidFill>
                <a:highlight>
                  <a:srgbClr val="FFFFFF"/>
                </a:highlight>
              </a:rPr>
              <a:t>=</a:t>
            </a:r>
            <a:r>
              <a:rPr lang="en-US">
                <a:solidFill>
                  <a:srgbClr val="993300"/>
                </a:solidFill>
                <a:highlight>
                  <a:srgbClr val="FFFFFF"/>
                </a:highlight>
              </a:rPr>
              <a:t>"two-bits"</a:t>
            </a:r>
            <a:r>
              <a:rPr lang="en-US">
                <a:solidFill>
                  <a:srgbClr val="F5844C"/>
                </a:solidFill>
                <a:highlight>
                  <a:srgbClr val="FFFFFF"/>
                </a:highlight>
              </a:rPr>
              <a:t> type</a:t>
            </a:r>
            <a:r>
              <a:rPr lang="en-US">
                <a:solidFill>
                  <a:srgbClr val="FF8040"/>
                </a:solidFill>
                <a:highlight>
                  <a:srgbClr val="FFFFFF"/>
                </a:highlight>
              </a:rPr>
              <a:t>=</a:t>
            </a:r>
            <a:r>
              <a:rPr lang="en-US">
                <a:solidFill>
                  <a:srgbClr val="993300"/>
                </a:solidFill>
                <a:highlight>
                  <a:srgbClr val="FFFFFF"/>
                </a:highlight>
              </a:rPr>
              <a:t>"unsignedint2"</a:t>
            </a:r>
            <a:r>
              <a:rPr lang="en-US">
                <a:solidFill>
                  <a:srgbClr val="F5844C"/>
                </a:solidFill>
                <a:highlight>
                  <a:srgbClr val="FFFFFF"/>
                </a:highlight>
              </a:rPr>
              <a:t> </a:t>
            </a:r>
            <a:r>
              <a:rPr lang="en-US">
                <a:solidFill>
                  <a:srgbClr val="000096"/>
                </a:solidFill>
                <a:highlight>
                  <a:srgbClr val="FFFFFF"/>
                </a:highlight>
              </a:rPr>
              <a:t>/&gt;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&lt;xs:element</a:t>
            </a:r>
            <a:r>
              <a:rPr lang="en-US">
                <a:solidFill>
                  <a:srgbClr val="F5844C"/>
                </a:solidFill>
                <a:highlight>
                  <a:srgbClr val="FFFFFF"/>
                </a:highlight>
              </a:rPr>
              <a:t> name</a:t>
            </a:r>
            <a:r>
              <a:rPr lang="en-US">
                <a:solidFill>
                  <a:srgbClr val="FF8040"/>
                </a:solidFill>
                <a:highlight>
                  <a:srgbClr val="FFFFFF"/>
                </a:highlight>
              </a:rPr>
              <a:t>=</a:t>
            </a:r>
            <a:r>
              <a:rPr lang="en-US">
                <a:solidFill>
                  <a:srgbClr val="993300"/>
                </a:solidFill>
                <a:highlight>
                  <a:srgbClr val="FFFFFF"/>
                </a:highlight>
              </a:rPr>
              <a:t>"three-bits"</a:t>
            </a:r>
            <a:r>
              <a:rPr lang="en-US">
                <a:solidFill>
                  <a:srgbClr val="F5844C"/>
                </a:solidFill>
                <a:highlight>
                  <a:srgbClr val="FFFFFF"/>
                </a:highlight>
              </a:rPr>
              <a:t> type</a:t>
            </a:r>
            <a:r>
              <a:rPr lang="en-US">
                <a:solidFill>
                  <a:srgbClr val="FF8040"/>
                </a:solidFill>
                <a:highlight>
                  <a:srgbClr val="FFFFFF"/>
                </a:highlight>
              </a:rPr>
              <a:t>=</a:t>
            </a:r>
            <a:r>
              <a:rPr lang="en-US">
                <a:solidFill>
                  <a:srgbClr val="993300"/>
                </a:solidFill>
                <a:highlight>
                  <a:srgbClr val="FFFFFF"/>
                </a:highlight>
              </a:rPr>
              <a:t>"unsignedint3"</a:t>
            </a:r>
            <a:r>
              <a:rPr lang="en-US">
                <a:solidFill>
                  <a:srgbClr val="F5844C"/>
                </a:solidFill>
                <a:highlight>
                  <a:srgbClr val="FFFFFF"/>
                </a:highlight>
              </a:rPr>
              <a:t> </a:t>
            </a:r>
            <a:r>
              <a:rPr lang="en-US">
                <a:solidFill>
                  <a:srgbClr val="000096"/>
                </a:solidFill>
                <a:highlight>
                  <a:srgbClr val="FFFFFF"/>
                </a:highlight>
              </a:rPr>
              <a:t>/&gt;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&lt;xs:element</a:t>
            </a:r>
            <a:r>
              <a:rPr lang="en-US">
                <a:solidFill>
                  <a:srgbClr val="F5844C"/>
                </a:solidFill>
                <a:highlight>
                  <a:srgbClr val="FFFFFF"/>
                </a:highlight>
              </a:rPr>
              <a:t> name</a:t>
            </a:r>
            <a:r>
              <a:rPr lang="en-US">
                <a:solidFill>
                  <a:srgbClr val="FF8040"/>
                </a:solidFill>
                <a:highlight>
                  <a:srgbClr val="FFFFFF"/>
                </a:highlight>
              </a:rPr>
              <a:t>=</a:t>
            </a:r>
            <a:r>
              <a:rPr lang="en-US">
                <a:solidFill>
                  <a:srgbClr val="993300"/>
                </a:solidFill>
                <a:highlight>
                  <a:srgbClr val="FFFFFF"/>
                </a:highlight>
              </a:rPr>
              <a:t>"one-bit"</a:t>
            </a:r>
            <a:r>
              <a:rPr lang="en-US">
                <a:solidFill>
                  <a:srgbClr val="F5844C"/>
                </a:solidFill>
                <a:highlight>
                  <a:srgbClr val="FFFFFF"/>
                </a:highlight>
              </a:rPr>
              <a:t> </a:t>
            </a:r>
            <a:r>
              <a:rPr lang="en-US">
                <a:solidFill>
                  <a:srgbClr val="F5844C"/>
                </a:solidFill>
                <a:highlight>
                  <a:srgbClr val="FFFF00"/>
                </a:highlight>
              </a:rPr>
              <a:t>type</a:t>
            </a:r>
            <a:r>
              <a:rPr lang="en-US">
                <a:solidFill>
                  <a:srgbClr val="FF8040"/>
                </a:solidFill>
                <a:highlight>
                  <a:srgbClr val="FFFF00"/>
                </a:highlight>
              </a:rPr>
              <a:t>=</a:t>
            </a:r>
            <a:r>
              <a:rPr lang="en-US">
                <a:solidFill>
                  <a:srgbClr val="993300"/>
                </a:solidFill>
                <a:highlight>
                  <a:srgbClr val="FFFF00"/>
                </a:highlight>
              </a:rPr>
              <a:t>"unsignedint1"</a:t>
            </a:r>
            <a:r>
              <a:rPr lang="en-US">
                <a:solidFill>
                  <a:srgbClr val="F5844C"/>
                </a:solidFill>
                <a:highlight>
                  <a:srgbClr val="FFFFFF"/>
                </a:highlight>
              </a:rPr>
              <a:t> </a:t>
            </a:r>
            <a:r>
              <a:rPr lang="en-US">
                <a:solidFill>
                  <a:srgbClr val="F5844C"/>
                </a:solidFill>
              </a:rPr>
              <a:t>dfdl:alignment</a:t>
            </a:r>
            <a:r>
              <a:rPr lang="en-US">
                <a:solidFill>
                  <a:srgbClr val="FF8040"/>
                </a:solidFill>
              </a:rPr>
              <a:t>=</a:t>
            </a:r>
            <a:r>
              <a:rPr lang="en-US">
                <a:solidFill>
                  <a:srgbClr val="993300"/>
                </a:solidFill>
              </a:rPr>
              <a:t>"8"</a:t>
            </a:r>
            <a:r>
              <a:rPr lang="en-US">
                <a:solidFill>
                  <a:srgbClr val="F5844C"/>
                </a:solidFill>
              </a:rPr>
              <a:t> dfdl:fillByte</a:t>
            </a:r>
            <a:r>
              <a:rPr lang="en-US">
                <a:solidFill>
                  <a:srgbClr val="FF8040"/>
                </a:solidFill>
              </a:rPr>
              <a:t>=</a:t>
            </a:r>
            <a:r>
              <a:rPr lang="en-US">
                <a:solidFill>
                  <a:srgbClr val="993300"/>
                </a:solidFill>
              </a:rPr>
              <a:t>"%#r00;"</a:t>
            </a:r>
            <a:r>
              <a:rPr lang="en-US">
                <a:solidFill>
                  <a:srgbClr val="F5844C"/>
                </a:solidFill>
                <a:highlight>
                  <a:srgbClr val="FFFFFF"/>
                </a:highlight>
              </a:rPr>
              <a:t> </a:t>
            </a:r>
            <a:r>
              <a:rPr lang="en-US">
                <a:solidFill>
                  <a:srgbClr val="000096"/>
                </a:solidFill>
                <a:highlight>
                  <a:srgbClr val="FFFFFF"/>
                </a:highlight>
              </a:rPr>
              <a:t>/&gt;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&lt;xs:element</a:t>
            </a:r>
            <a:r>
              <a:rPr lang="en-US">
                <a:solidFill>
                  <a:srgbClr val="F5844C"/>
                </a:solidFill>
                <a:highlight>
                  <a:srgbClr val="FFFFFF"/>
                </a:highlight>
              </a:rPr>
              <a:t> name</a:t>
            </a:r>
            <a:r>
              <a:rPr lang="en-US">
                <a:solidFill>
                  <a:srgbClr val="FF8040"/>
                </a:solidFill>
                <a:highlight>
                  <a:srgbClr val="FFFFFF"/>
                </a:highlight>
              </a:rPr>
              <a:t>=</a:t>
            </a:r>
            <a:r>
              <a:rPr lang="en-US">
                <a:solidFill>
                  <a:srgbClr val="993300"/>
                </a:solidFill>
                <a:highlight>
                  <a:srgbClr val="FFFFFF"/>
                </a:highlight>
              </a:rPr>
              <a:t>"four-bits"</a:t>
            </a:r>
            <a:r>
              <a:rPr lang="en-US">
                <a:solidFill>
                  <a:srgbClr val="F5844C"/>
                </a:solidFill>
                <a:highlight>
                  <a:srgbClr val="FFFFFF"/>
                </a:highlight>
              </a:rPr>
              <a:t> type</a:t>
            </a:r>
            <a:r>
              <a:rPr lang="en-US">
                <a:solidFill>
                  <a:srgbClr val="FF8040"/>
                </a:solidFill>
                <a:highlight>
                  <a:srgbClr val="FFFFFF"/>
                </a:highlight>
              </a:rPr>
              <a:t>=</a:t>
            </a:r>
            <a:r>
              <a:rPr lang="en-US">
                <a:solidFill>
                  <a:srgbClr val="993300"/>
                </a:solidFill>
                <a:highlight>
                  <a:srgbClr val="FFFFFF"/>
                </a:highlight>
              </a:rPr>
              <a:t>"unsignedint4"</a:t>
            </a:r>
            <a:r>
              <a:rPr lang="en-US">
                <a:solidFill>
                  <a:srgbClr val="F5844C"/>
                </a:solidFill>
                <a:highlight>
                  <a:srgbClr val="FFFFFF"/>
                </a:highlight>
              </a:rPr>
              <a:t> </a:t>
            </a:r>
            <a:r>
              <a:rPr lang="en-US">
                <a:solidFill>
                  <a:srgbClr val="000096"/>
                </a:solidFill>
                <a:highlight>
                  <a:srgbClr val="FFFFFF"/>
                </a:highlight>
              </a:rPr>
              <a:t>/&gt;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&lt;xs:sequence</a:t>
            </a:r>
            <a:r>
              <a:rPr lang="en-US">
                <a:solidFill>
                  <a:srgbClr val="F5844C"/>
                </a:solidFill>
                <a:highlight>
                  <a:srgbClr val="FFFFFF"/>
                </a:highlight>
              </a:rPr>
              <a:t> dfdl:hiddenGroupRef</a:t>
            </a:r>
            <a:r>
              <a:rPr lang="en-US">
                <a:solidFill>
                  <a:srgbClr val="FF8040"/>
                </a:solidFill>
                <a:highlight>
                  <a:srgbClr val="FFFFFF"/>
                </a:highlight>
              </a:rPr>
              <a:t>=</a:t>
            </a:r>
            <a:r>
              <a:rPr lang="en-US">
                <a:solidFill>
                  <a:srgbClr val="993300"/>
                </a:solidFill>
                <a:highlight>
                  <a:srgbClr val="FFFFFF"/>
                </a:highlight>
              </a:rPr>
              <a:t>"padToByteBoundary"</a:t>
            </a:r>
            <a:r>
              <a:rPr lang="en-US">
                <a:solidFill>
                  <a:srgbClr val="F5844C"/>
                </a:solidFill>
                <a:highlight>
                  <a:srgbClr val="FFFFFF"/>
                </a:highlight>
              </a:rPr>
              <a:t> </a:t>
            </a:r>
            <a:r>
              <a:rPr lang="en-US">
                <a:solidFill>
                  <a:srgbClr val="000096"/>
                </a:solidFill>
                <a:highlight>
                  <a:srgbClr val="FFFFFF"/>
                </a:highlight>
              </a:rPr>
              <a:t>/&gt;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&lt;/xs:sequence&gt;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&lt;/xs:complexType&gt;</a:t>
            </a:r>
            <a:br>
              <a:rPr lang="en-US">
                <a:solidFill>
                  <a:srgbClr val="000000"/>
                </a:solidFill>
                <a:highlight>
                  <a:srgbClr val="FFFFFF"/>
                </a:highlight>
              </a:rPr>
            </a:br>
            <a:r>
              <a:rPr lang="en-US">
                <a:solidFill>
                  <a:srgbClr val="003296"/>
                </a:solidFill>
                <a:highlight>
                  <a:srgbClr val="FFFFFF"/>
                </a:highlight>
              </a:rPr>
              <a:t>&lt;/xs:element&gt;</a:t>
            </a:r>
            <a:br>
              <a:rPr lang="en-US">
                <a:solidFill>
                  <a:srgbClr val="000000"/>
                </a:solidFill>
                <a:highlight>
                  <a:srgbClr val="FFFFFF"/>
                </a:highlight>
              </a:rPr>
            </a:br>
            <a:br>
              <a:rPr lang="en-US">
                <a:solidFill>
                  <a:srgbClr val="000000"/>
                </a:solidFill>
                <a:highlight>
                  <a:srgbClr val="FFFFFF"/>
                </a:highlight>
              </a:rPr>
            </a:br>
            <a:r>
              <a:rPr lang="en-US">
                <a:solidFill>
                  <a:srgbClr val="003296"/>
                </a:solidFill>
                <a:highlight>
                  <a:srgbClr val="FFFFFF"/>
                </a:highlight>
              </a:rPr>
              <a:t>&lt;xs:group</a:t>
            </a:r>
            <a:r>
              <a:rPr lang="en-US">
                <a:solidFill>
                  <a:srgbClr val="F5844C"/>
                </a:solidFill>
                <a:highlight>
                  <a:srgbClr val="FFFFFF"/>
                </a:highlight>
              </a:rPr>
              <a:t> name</a:t>
            </a:r>
            <a:r>
              <a:rPr lang="en-US">
                <a:solidFill>
                  <a:srgbClr val="FF8040"/>
                </a:solidFill>
                <a:highlight>
                  <a:srgbClr val="FFFFFF"/>
                </a:highlight>
              </a:rPr>
              <a:t>=</a:t>
            </a:r>
            <a:r>
              <a:rPr lang="en-US">
                <a:solidFill>
                  <a:srgbClr val="993300"/>
                </a:solidFill>
                <a:highlight>
                  <a:srgbClr val="FFFFFF"/>
                </a:highlight>
              </a:rPr>
              <a:t>"padToByteBoundary"</a:t>
            </a:r>
            <a:r>
              <a:rPr lang="en-US">
                <a:solidFill>
                  <a:srgbClr val="000096"/>
                </a:solidFill>
                <a:highlight>
                  <a:srgbClr val="FFFFFF"/>
                </a:highlight>
              </a:rPr>
              <a:t>&gt;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&lt;xs:sequence</a:t>
            </a:r>
            <a:r>
              <a:rPr lang="en-US">
                <a:solidFill>
                  <a:srgbClr val="F5844C"/>
                </a:solidFill>
                <a:highlight>
                  <a:srgbClr val="FFFFFF"/>
                </a:highlight>
              </a:rPr>
              <a:t> dfdl:alignment</a:t>
            </a:r>
            <a:r>
              <a:rPr lang="en-US">
                <a:solidFill>
                  <a:srgbClr val="FF8040"/>
                </a:solidFill>
                <a:highlight>
                  <a:srgbClr val="FFFFFF"/>
                </a:highlight>
              </a:rPr>
              <a:t>=</a:t>
            </a:r>
            <a:r>
              <a:rPr lang="en-US">
                <a:solidFill>
                  <a:srgbClr val="993300"/>
                </a:solidFill>
                <a:highlight>
                  <a:srgbClr val="FFFFFF"/>
                </a:highlight>
              </a:rPr>
              <a:t>"8"</a:t>
            </a:r>
            <a:r>
              <a:rPr lang="en-US">
                <a:solidFill>
                  <a:srgbClr val="F5844C"/>
                </a:solidFill>
                <a:highlight>
                  <a:srgbClr val="FFFFFF"/>
                </a:highlight>
              </a:rPr>
              <a:t> dfdl:alignmentUnits</a:t>
            </a:r>
            <a:r>
              <a:rPr lang="en-US">
                <a:solidFill>
                  <a:srgbClr val="FF8040"/>
                </a:solidFill>
                <a:highlight>
                  <a:srgbClr val="FFFFFF"/>
                </a:highlight>
              </a:rPr>
              <a:t>=</a:t>
            </a:r>
            <a:r>
              <a:rPr lang="en-US">
                <a:solidFill>
                  <a:srgbClr val="993300"/>
                </a:solidFill>
                <a:highlight>
                  <a:srgbClr val="FFFFFF"/>
                </a:highlight>
              </a:rPr>
              <a:t>"bits"</a:t>
            </a:r>
            <a:r>
              <a:rPr lang="en-US">
                <a:solidFill>
                  <a:srgbClr val="F5844C"/>
                </a:solidFill>
                <a:highlight>
                  <a:srgbClr val="FFFFFF"/>
                </a:highlight>
              </a:rPr>
              <a:t> dfdl:fillByte</a:t>
            </a:r>
            <a:r>
              <a:rPr lang="en-US">
                <a:solidFill>
                  <a:srgbClr val="FF8040"/>
                </a:solidFill>
                <a:highlight>
                  <a:srgbClr val="FFFFFF"/>
                </a:highlight>
              </a:rPr>
              <a:t>=</a:t>
            </a:r>
            <a:r>
              <a:rPr lang="en-US">
                <a:solidFill>
                  <a:srgbClr val="993300"/>
                </a:solidFill>
                <a:highlight>
                  <a:srgbClr val="FFFFFF"/>
                </a:highlight>
              </a:rPr>
              <a:t>"%#r00;"</a:t>
            </a:r>
            <a:r>
              <a:rPr lang="en-US">
                <a:solidFill>
                  <a:srgbClr val="000096"/>
                </a:solidFill>
                <a:highlight>
                  <a:srgbClr val="FFFFFF"/>
                </a:highlight>
              </a:rPr>
              <a:t>/&gt;</a:t>
            </a:r>
            <a:br>
              <a:rPr lang="en-US">
                <a:solidFill>
                  <a:srgbClr val="000000"/>
                </a:solidFill>
                <a:highlight>
                  <a:srgbClr val="FFFFFF"/>
                </a:highlight>
              </a:rPr>
            </a:br>
            <a:r>
              <a:rPr lang="en-US">
                <a:solidFill>
                  <a:srgbClr val="003296"/>
                </a:solidFill>
                <a:highlight>
                  <a:srgbClr val="FFFFFF"/>
                </a:highlight>
              </a:rPr>
              <a:t>&lt;/xs:group&gt;</a:t>
            </a:r>
          </a:p>
        </p:txBody>
      </p:sp>
      <p:sp>
        <p:nvSpPr>
          <p:cNvPr id="7" name="Speech Bubble: Rectangle 6">
            <a:extLst>
              <a:ext uri="{FF2B5EF4-FFF2-40B4-BE49-F238E27FC236}">
                <a16:creationId xmlns:a16="http://schemas.microsoft.com/office/drawing/2014/main" id="{F89D376F-34A0-4F51-B3C6-165EEC370EC1}"/>
              </a:ext>
            </a:extLst>
          </p:cNvPr>
          <p:cNvSpPr/>
          <p:nvPr/>
        </p:nvSpPr>
        <p:spPr>
          <a:xfrm>
            <a:off x="8153400" y="216977"/>
            <a:ext cx="3702803" cy="2030278"/>
          </a:xfrm>
          <a:prstGeom prst="wedgeRectCallout">
            <a:avLst>
              <a:gd name="adj1" fmla="val -74408"/>
              <a:gd name="adj2" fmla="val 72233"/>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a:t>Where’s alignmentUnits="bits"? </a:t>
            </a:r>
          </a:p>
          <a:p>
            <a:pPr algn="ctr"/>
            <a:r>
              <a:rPr lang="en-US" sz="2400"/>
              <a:t>Answer: it’s already specified in the unsignedint1 type</a:t>
            </a:r>
          </a:p>
        </p:txBody>
      </p:sp>
    </p:spTree>
    <p:extLst>
      <p:ext uri="{BB962C8B-B14F-4D97-AF65-F5344CB8AC3E}">
        <p14:creationId xmlns:p14="http://schemas.microsoft.com/office/powerpoint/2010/main" val="144015347"/>
      </p:ext>
    </p:extLst>
  </p:cSld>
  <p:clrMapOvr>
    <a:masterClrMapping/>
  </p:clrMapOvr>
</p:sld>
</file>

<file path=ppt/slides/slide2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a:extLst>
              <a:ext uri="{FF2B5EF4-FFF2-40B4-BE49-F238E27FC236}">
                <a16:creationId xmlns:a16="http://schemas.microsoft.com/office/drawing/2014/main" id="{943CAD0B-A9D1-4D77-8D48-1A0D5BEE65A7}"/>
              </a:ext>
            </a:extLst>
          </p:cNvPr>
          <p:cNvSpPr>
            <a:spLocks noGrp="1"/>
          </p:cNvSpPr>
          <p:nvPr>
            <p:ph type="ftr" sz="quarter" idx="11"/>
          </p:nvPr>
        </p:nvSpPr>
        <p:spPr/>
        <p:txBody>
          <a:bodyPr/>
          <a:lstStyle/>
          <a:p>
            <a:r>
              <a:rPr lang="en-US" altLang="en-US">
                <a:solidFill>
                  <a:schemeClr val="tx1">
                    <a:lumMod val="50000"/>
                    <a:lumOff val="50000"/>
                  </a:schemeClr>
                </a:solidFill>
                <a:latin typeface="Arial" pitchFamily="34" charset="0"/>
                <a:cs typeface="Arial" pitchFamily="34" charset="0"/>
              </a:rPr>
              <a:t>© 2019 The MITRE Corporation. All rights reserved.</a:t>
            </a:r>
            <a:endParaRPr lang="en-US">
              <a:solidFill>
                <a:schemeClr val="tx1">
                  <a:lumMod val="50000"/>
                  <a:lumOff val="50000"/>
                </a:schemeClr>
              </a:solidFill>
              <a:latin typeface="Arial" pitchFamily="34" charset="0"/>
              <a:cs typeface="Arial" pitchFamily="34" charset="0"/>
            </a:endParaRPr>
          </a:p>
        </p:txBody>
      </p:sp>
      <p:sp>
        <p:nvSpPr>
          <p:cNvPr id="6" name="Rectangle 5">
            <a:extLst>
              <a:ext uri="{FF2B5EF4-FFF2-40B4-BE49-F238E27FC236}">
                <a16:creationId xmlns:a16="http://schemas.microsoft.com/office/drawing/2014/main" id="{01643799-527D-47A8-92A9-923D57810B18}"/>
              </a:ext>
            </a:extLst>
          </p:cNvPr>
          <p:cNvSpPr/>
          <p:nvPr/>
        </p:nvSpPr>
        <p:spPr>
          <a:xfrm>
            <a:off x="926415" y="1433269"/>
            <a:ext cx="9875904" cy="4247317"/>
          </a:xfrm>
          <a:prstGeom prst="rect">
            <a:avLst/>
          </a:prstGeom>
          <a:ln>
            <a:solidFill>
              <a:schemeClr val="tx1"/>
            </a:solidFill>
          </a:ln>
        </p:spPr>
        <p:txBody>
          <a:bodyPr wrap="square">
            <a:spAutoFit/>
          </a:bodyPr>
          <a:lstStyle/>
          <a:p>
            <a:r>
              <a:rPr lang="en-US">
                <a:solidFill>
                  <a:srgbClr val="003296"/>
                </a:solidFill>
                <a:highlight>
                  <a:srgbClr val="FFFFFF"/>
                </a:highlight>
              </a:rPr>
              <a:t>&lt;xs:element</a:t>
            </a:r>
            <a:r>
              <a:rPr lang="en-US">
                <a:solidFill>
                  <a:srgbClr val="F5844C"/>
                </a:solidFill>
                <a:highlight>
                  <a:srgbClr val="FFFFFF"/>
                </a:highlight>
              </a:rPr>
              <a:t> name</a:t>
            </a:r>
            <a:r>
              <a:rPr lang="en-US">
                <a:solidFill>
                  <a:srgbClr val="FF8040"/>
                </a:solidFill>
                <a:highlight>
                  <a:srgbClr val="FFFFFF"/>
                </a:highlight>
              </a:rPr>
              <a:t>=</a:t>
            </a:r>
            <a:r>
              <a:rPr lang="en-US">
                <a:solidFill>
                  <a:srgbClr val="993300"/>
                </a:solidFill>
                <a:highlight>
                  <a:srgbClr val="FFFFFF"/>
                </a:highlight>
              </a:rPr>
              <a:t>"input"</a:t>
            </a:r>
            <a:r>
              <a:rPr lang="en-US">
                <a:solidFill>
                  <a:srgbClr val="000096"/>
                </a:solidFill>
                <a:highlight>
                  <a:srgbClr val="FFFFFF"/>
                </a:highlight>
              </a:rPr>
              <a:t>&gt;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&lt;xs:complexType&gt;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&lt;xs:sequence&gt;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&lt;xs:element</a:t>
            </a:r>
            <a:r>
              <a:rPr lang="en-US">
                <a:solidFill>
                  <a:srgbClr val="F5844C"/>
                </a:solidFill>
                <a:highlight>
                  <a:srgbClr val="FFFFFF"/>
                </a:highlight>
              </a:rPr>
              <a:t> name</a:t>
            </a:r>
            <a:r>
              <a:rPr lang="en-US">
                <a:solidFill>
                  <a:srgbClr val="FF8040"/>
                </a:solidFill>
                <a:highlight>
                  <a:srgbClr val="FFFFFF"/>
                </a:highlight>
              </a:rPr>
              <a:t>=</a:t>
            </a:r>
            <a:r>
              <a:rPr lang="en-US">
                <a:solidFill>
                  <a:srgbClr val="993300"/>
                </a:solidFill>
                <a:highlight>
                  <a:srgbClr val="FFFFFF"/>
                </a:highlight>
              </a:rPr>
              <a:t>"two-bits"</a:t>
            </a:r>
            <a:r>
              <a:rPr lang="en-US">
                <a:solidFill>
                  <a:srgbClr val="F5844C"/>
                </a:solidFill>
                <a:highlight>
                  <a:srgbClr val="FFFFFF"/>
                </a:highlight>
              </a:rPr>
              <a:t> type</a:t>
            </a:r>
            <a:r>
              <a:rPr lang="en-US">
                <a:solidFill>
                  <a:srgbClr val="FF8040"/>
                </a:solidFill>
                <a:highlight>
                  <a:srgbClr val="FFFFFF"/>
                </a:highlight>
              </a:rPr>
              <a:t>=</a:t>
            </a:r>
            <a:r>
              <a:rPr lang="en-US">
                <a:solidFill>
                  <a:srgbClr val="993300"/>
                </a:solidFill>
                <a:highlight>
                  <a:srgbClr val="FFFFFF"/>
                </a:highlight>
              </a:rPr>
              <a:t>"unsignedint2"</a:t>
            </a:r>
            <a:r>
              <a:rPr lang="en-US">
                <a:solidFill>
                  <a:srgbClr val="F5844C"/>
                </a:solidFill>
                <a:highlight>
                  <a:srgbClr val="FFFFFF"/>
                </a:highlight>
              </a:rPr>
              <a:t> </a:t>
            </a:r>
            <a:r>
              <a:rPr lang="en-US">
                <a:solidFill>
                  <a:srgbClr val="000096"/>
                </a:solidFill>
                <a:highlight>
                  <a:srgbClr val="FFFFFF"/>
                </a:highlight>
              </a:rPr>
              <a:t>/&gt;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&lt;xs:element</a:t>
            </a:r>
            <a:r>
              <a:rPr lang="en-US">
                <a:solidFill>
                  <a:srgbClr val="F5844C"/>
                </a:solidFill>
                <a:highlight>
                  <a:srgbClr val="FFFFFF"/>
                </a:highlight>
              </a:rPr>
              <a:t> name</a:t>
            </a:r>
            <a:r>
              <a:rPr lang="en-US">
                <a:solidFill>
                  <a:srgbClr val="FF8040"/>
                </a:solidFill>
                <a:highlight>
                  <a:srgbClr val="FFFFFF"/>
                </a:highlight>
              </a:rPr>
              <a:t>=</a:t>
            </a:r>
            <a:r>
              <a:rPr lang="en-US">
                <a:solidFill>
                  <a:srgbClr val="993300"/>
                </a:solidFill>
                <a:highlight>
                  <a:srgbClr val="FFFFFF"/>
                </a:highlight>
              </a:rPr>
              <a:t>"three-bits"</a:t>
            </a:r>
            <a:r>
              <a:rPr lang="en-US">
                <a:solidFill>
                  <a:srgbClr val="F5844C"/>
                </a:solidFill>
                <a:highlight>
                  <a:srgbClr val="FFFFFF"/>
                </a:highlight>
              </a:rPr>
              <a:t> type</a:t>
            </a:r>
            <a:r>
              <a:rPr lang="en-US">
                <a:solidFill>
                  <a:srgbClr val="FF8040"/>
                </a:solidFill>
                <a:highlight>
                  <a:srgbClr val="FFFFFF"/>
                </a:highlight>
              </a:rPr>
              <a:t>=</a:t>
            </a:r>
            <a:r>
              <a:rPr lang="en-US">
                <a:solidFill>
                  <a:srgbClr val="993300"/>
                </a:solidFill>
                <a:highlight>
                  <a:srgbClr val="FFFFFF"/>
                </a:highlight>
              </a:rPr>
              <a:t>"unsignedint3"</a:t>
            </a:r>
            <a:r>
              <a:rPr lang="en-US">
                <a:solidFill>
                  <a:srgbClr val="F5844C"/>
                </a:solidFill>
                <a:highlight>
                  <a:srgbClr val="FFFFFF"/>
                </a:highlight>
              </a:rPr>
              <a:t> </a:t>
            </a:r>
            <a:r>
              <a:rPr lang="en-US">
                <a:solidFill>
                  <a:srgbClr val="000096"/>
                </a:solidFill>
                <a:highlight>
                  <a:srgbClr val="FFFFFF"/>
                </a:highlight>
              </a:rPr>
              <a:t>/&gt;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&lt;xs:element</a:t>
            </a:r>
            <a:r>
              <a:rPr lang="en-US">
                <a:solidFill>
                  <a:srgbClr val="F5844C"/>
                </a:solidFill>
                <a:highlight>
                  <a:srgbClr val="FFFFFF"/>
                </a:highlight>
              </a:rPr>
              <a:t> name</a:t>
            </a:r>
            <a:r>
              <a:rPr lang="en-US">
                <a:solidFill>
                  <a:srgbClr val="FF8040"/>
                </a:solidFill>
                <a:highlight>
                  <a:srgbClr val="FFFFFF"/>
                </a:highlight>
              </a:rPr>
              <a:t>=</a:t>
            </a:r>
            <a:r>
              <a:rPr lang="en-US">
                <a:solidFill>
                  <a:srgbClr val="993300"/>
                </a:solidFill>
                <a:highlight>
                  <a:srgbClr val="FFFFFF"/>
                </a:highlight>
              </a:rPr>
              <a:t>"one-bit"</a:t>
            </a:r>
            <a:r>
              <a:rPr lang="en-US">
                <a:solidFill>
                  <a:srgbClr val="F5844C"/>
                </a:solidFill>
                <a:highlight>
                  <a:srgbClr val="FFFFFF"/>
                </a:highlight>
              </a:rPr>
              <a:t> type</a:t>
            </a:r>
            <a:r>
              <a:rPr lang="en-US">
                <a:solidFill>
                  <a:srgbClr val="FF8040"/>
                </a:solidFill>
                <a:highlight>
                  <a:srgbClr val="FFFFFF"/>
                </a:highlight>
              </a:rPr>
              <a:t>=</a:t>
            </a:r>
            <a:r>
              <a:rPr lang="en-US">
                <a:solidFill>
                  <a:srgbClr val="993300"/>
                </a:solidFill>
                <a:highlight>
                  <a:srgbClr val="FFFFFF"/>
                </a:highlight>
              </a:rPr>
              <a:t>"unsignedint1"</a:t>
            </a:r>
            <a:r>
              <a:rPr lang="en-US">
                <a:solidFill>
                  <a:srgbClr val="F5844C"/>
                </a:solidFill>
                <a:highlight>
                  <a:srgbClr val="FFFFFF"/>
                </a:highlight>
              </a:rPr>
              <a:t> </a:t>
            </a:r>
            <a:r>
              <a:rPr lang="en-US">
                <a:solidFill>
                  <a:srgbClr val="F5844C"/>
                </a:solidFill>
              </a:rPr>
              <a:t>dfdl:alignment</a:t>
            </a:r>
            <a:r>
              <a:rPr lang="en-US">
                <a:solidFill>
                  <a:srgbClr val="FF8040"/>
                </a:solidFill>
              </a:rPr>
              <a:t>=</a:t>
            </a:r>
            <a:r>
              <a:rPr lang="en-US">
                <a:solidFill>
                  <a:srgbClr val="993300"/>
                </a:solidFill>
              </a:rPr>
              <a:t>"8"</a:t>
            </a:r>
            <a:r>
              <a:rPr lang="en-US">
                <a:solidFill>
                  <a:srgbClr val="F5844C"/>
                </a:solidFill>
              </a:rPr>
              <a:t> dfdl:fillByte</a:t>
            </a:r>
            <a:r>
              <a:rPr lang="en-US">
                <a:solidFill>
                  <a:srgbClr val="FF8040"/>
                </a:solidFill>
              </a:rPr>
              <a:t>=</a:t>
            </a:r>
            <a:r>
              <a:rPr lang="en-US">
                <a:solidFill>
                  <a:srgbClr val="993300"/>
                </a:solidFill>
              </a:rPr>
              <a:t>"%#r00;"</a:t>
            </a:r>
            <a:r>
              <a:rPr lang="en-US">
                <a:solidFill>
                  <a:srgbClr val="F5844C"/>
                </a:solidFill>
                <a:highlight>
                  <a:srgbClr val="FFFFFF"/>
                </a:highlight>
              </a:rPr>
              <a:t> </a:t>
            </a:r>
            <a:r>
              <a:rPr lang="en-US">
                <a:solidFill>
                  <a:srgbClr val="000096"/>
                </a:solidFill>
                <a:highlight>
                  <a:srgbClr val="FFFFFF"/>
                </a:highlight>
              </a:rPr>
              <a:t>/&gt;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&lt;xs:element</a:t>
            </a:r>
            <a:r>
              <a:rPr lang="en-US">
                <a:solidFill>
                  <a:srgbClr val="F5844C"/>
                </a:solidFill>
                <a:highlight>
                  <a:srgbClr val="FFFFFF"/>
                </a:highlight>
              </a:rPr>
              <a:t> name</a:t>
            </a:r>
            <a:r>
              <a:rPr lang="en-US">
                <a:solidFill>
                  <a:srgbClr val="FF8040"/>
                </a:solidFill>
                <a:highlight>
                  <a:srgbClr val="FFFFFF"/>
                </a:highlight>
              </a:rPr>
              <a:t>=</a:t>
            </a:r>
            <a:r>
              <a:rPr lang="en-US">
                <a:solidFill>
                  <a:srgbClr val="993300"/>
                </a:solidFill>
                <a:highlight>
                  <a:srgbClr val="FFFFFF"/>
                </a:highlight>
              </a:rPr>
              <a:t>"four-bits"</a:t>
            </a:r>
            <a:r>
              <a:rPr lang="en-US">
                <a:solidFill>
                  <a:srgbClr val="F5844C"/>
                </a:solidFill>
                <a:highlight>
                  <a:srgbClr val="FFFFFF"/>
                </a:highlight>
              </a:rPr>
              <a:t> type</a:t>
            </a:r>
            <a:r>
              <a:rPr lang="en-US">
                <a:solidFill>
                  <a:srgbClr val="FF8040"/>
                </a:solidFill>
                <a:highlight>
                  <a:srgbClr val="FFFFFF"/>
                </a:highlight>
              </a:rPr>
              <a:t>=</a:t>
            </a:r>
            <a:r>
              <a:rPr lang="en-US">
                <a:solidFill>
                  <a:srgbClr val="993300"/>
                </a:solidFill>
                <a:highlight>
                  <a:srgbClr val="FFFFFF"/>
                </a:highlight>
              </a:rPr>
              <a:t>"unsignedint4"</a:t>
            </a:r>
            <a:r>
              <a:rPr lang="en-US">
                <a:solidFill>
                  <a:srgbClr val="F5844C"/>
                </a:solidFill>
                <a:highlight>
                  <a:srgbClr val="FFFFFF"/>
                </a:highlight>
              </a:rPr>
              <a:t> </a:t>
            </a:r>
            <a:r>
              <a:rPr lang="en-US">
                <a:solidFill>
                  <a:srgbClr val="000096"/>
                </a:solidFill>
                <a:highlight>
                  <a:srgbClr val="FFFFFF"/>
                </a:highlight>
              </a:rPr>
              <a:t>/&gt;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00"/>
                </a:highlight>
              </a:rPr>
              <a:t>&lt;xs:sequence</a:t>
            </a:r>
            <a:r>
              <a:rPr lang="en-US">
                <a:solidFill>
                  <a:srgbClr val="F5844C"/>
                </a:solidFill>
                <a:highlight>
                  <a:srgbClr val="FFFF00"/>
                </a:highlight>
              </a:rPr>
              <a:t> dfdl:hiddenGroupRef</a:t>
            </a:r>
            <a:r>
              <a:rPr lang="en-US">
                <a:solidFill>
                  <a:srgbClr val="FF8040"/>
                </a:solidFill>
                <a:highlight>
                  <a:srgbClr val="FFFF00"/>
                </a:highlight>
              </a:rPr>
              <a:t>=</a:t>
            </a:r>
            <a:r>
              <a:rPr lang="en-US">
                <a:solidFill>
                  <a:srgbClr val="993300"/>
                </a:solidFill>
                <a:highlight>
                  <a:srgbClr val="FFFF00"/>
                </a:highlight>
              </a:rPr>
              <a:t>"padToByteBoundary"</a:t>
            </a:r>
            <a:r>
              <a:rPr lang="en-US">
                <a:solidFill>
                  <a:srgbClr val="F5844C"/>
                </a:solidFill>
                <a:highlight>
                  <a:srgbClr val="FFFF00"/>
                </a:highlight>
              </a:rPr>
              <a:t> </a:t>
            </a:r>
            <a:r>
              <a:rPr lang="en-US">
                <a:solidFill>
                  <a:srgbClr val="000096"/>
                </a:solidFill>
                <a:highlight>
                  <a:srgbClr val="FFFF00"/>
                </a:highlight>
              </a:rPr>
              <a:t>/&gt;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&lt;/xs:sequence&gt;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&lt;/xs:complexType&gt;</a:t>
            </a:r>
            <a:br>
              <a:rPr lang="en-US">
                <a:solidFill>
                  <a:srgbClr val="000000"/>
                </a:solidFill>
                <a:highlight>
                  <a:srgbClr val="FFFFFF"/>
                </a:highlight>
              </a:rPr>
            </a:br>
            <a:r>
              <a:rPr lang="en-US">
                <a:solidFill>
                  <a:srgbClr val="003296"/>
                </a:solidFill>
                <a:highlight>
                  <a:srgbClr val="FFFFFF"/>
                </a:highlight>
              </a:rPr>
              <a:t>&lt;/xs:element&gt;</a:t>
            </a:r>
            <a:br>
              <a:rPr lang="en-US">
                <a:solidFill>
                  <a:srgbClr val="000000"/>
                </a:solidFill>
                <a:highlight>
                  <a:srgbClr val="FFFFFF"/>
                </a:highlight>
              </a:rPr>
            </a:br>
            <a:br>
              <a:rPr lang="en-US">
                <a:solidFill>
                  <a:srgbClr val="000000"/>
                </a:solidFill>
                <a:highlight>
                  <a:srgbClr val="FFFFFF"/>
                </a:highlight>
              </a:rPr>
            </a:br>
            <a:r>
              <a:rPr lang="en-US">
                <a:solidFill>
                  <a:srgbClr val="003296"/>
                </a:solidFill>
                <a:highlight>
                  <a:srgbClr val="FFFFFF"/>
                </a:highlight>
              </a:rPr>
              <a:t>&lt;xs:group</a:t>
            </a:r>
            <a:r>
              <a:rPr lang="en-US">
                <a:solidFill>
                  <a:srgbClr val="F5844C"/>
                </a:solidFill>
                <a:highlight>
                  <a:srgbClr val="FFFFFF"/>
                </a:highlight>
              </a:rPr>
              <a:t> name</a:t>
            </a:r>
            <a:r>
              <a:rPr lang="en-US">
                <a:solidFill>
                  <a:srgbClr val="FF8040"/>
                </a:solidFill>
                <a:highlight>
                  <a:srgbClr val="FFFFFF"/>
                </a:highlight>
              </a:rPr>
              <a:t>=</a:t>
            </a:r>
            <a:r>
              <a:rPr lang="en-US">
                <a:solidFill>
                  <a:srgbClr val="993300"/>
                </a:solidFill>
                <a:highlight>
                  <a:srgbClr val="FFFFFF"/>
                </a:highlight>
              </a:rPr>
              <a:t>"padToByteBoundary"</a:t>
            </a:r>
            <a:r>
              <a:rPr lang="en-US">
                <a:solidFill>
                  <a:srgbClr val="000096"/>
                </a:solidFill>
                <a:highlight>
                  <a:srgbClr val="FFFFFF"/>
                </a:highlight>
              </a:rPr>
              <a:t>&gt;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&lt;xs:sequence</a:t>
            </a:r>
            <a:r>
              <a:rPr lang="en-US">
                <a:solidFill>
                  <a:srgbClr val="F5844C"/>
                </a:solidFill>
                <a:highlight>
                  <a:srgbClr val="FFFFFF"/>
                </a:highlight>
              </a:rPr>
              <a:t> dfdl:alignment</a:t>
            </a:r>
            <a:r>
              <a:rPr lang="en-US">
                <a:solidFill>
                  <a:srgbClr val="FF8040"/>
                </a:solidFill>
                <a:highlight>
                  <a:srgbClr val="FFFFFF"/>
                </a:highlight>
              </a:rPr>
              <a:t>=</a:t>
            </a:r>
            <a:r>
              <a:rPr lang="en-US">
                <a:solidFill>
                  <a:srgbClr val="993300"/>
                </a:solidFill>
                <a:highlight>
                  <a:srgbClr val="FFFFFF"/>
                </a:highlight>
              </a:rPr>
              <a:t>"8"</a:t>
            </a:r>
            <a:r>
              <a:rPr lang="en-US">
                <a:solidFill>
                  <a:srgbClr val="F5844C"/>
                </a:solidFill>
                <a:highlight>
                  <a:srgbClr val="FFFFFF"/>
                </a:highlight>
              </a:rPr>
              <a:t> dfdl:alignmentUnits</a:t>
            </a:r>
            <a:r>
              <a:rPr lang="en-US">
                <a:solidFill>
                  <a:srgbClr val="FF8040"/>
                </a:solidFill>
                <a:highlight>
                  <a:srgbClr val="FFFFFF"/>
                </a:highlight>
              </a:rPr>
              <a:t>=</a:t>
            </a:r>
            <a:r>
              <a:rPr lang="en-US">
                <a:solidFill>
                  <a:srgbClr val="993300"/>
                </a:solidFill>
                <a:highlight>
                  <a:srgbClr val="FFFFFF"/>
                </a:highlight>
              </a:rPr>
              <a:t>"bits"</a:t>
            </a:r>
            <a:r>
              <a:rPr lang="en-US">
                <a:solidFill>
                  <a:srgbClr val="F5844C"/>
                </a:solidFill>
                <a:highlight>
                  <a:srgbClr val="FFFFFF"/>
                </a:highlight>
              </a:rPr>
              <a:t> dfdl:fillByte</a:t>
            </a:r>
            <a:r>
              <a:rPr lang="en-US">
                <a:solidFill>
                  <a:srgbClr val="FF8040"/>
                </a:solidFill>
                <a:highlight>
                  <a:srgbClr val="FFFFFF"/>
                </a:highlight>
              </a:rPr>
              <a:t>=</a:t>
            </a:r>
            <a:r>
              <a:rPr lang="en-US">
                <a:solidFill>
                  <a:srgbClr val="993300"/>
                </a:solidFill>
                <a:highlight>
                  <a:srgbClr val="FFFFFF"/>
                </a:highlight>
              </a:rPr>
              <a:t>"%#r00;"</a:t>
            </a:r>
            <a:r>
              <a:rPr lang="en-US">
                <a:solidFill>
                  <a:srgbClr val="000096"/>
                </a:solidFill>
                <a:highlight>
                  <a:srgbClr val="FFFFFF"/>
                </a:highlight>
              </a:rPr>
              <a:t>/&gt;</a:t>
            </a:r>
            <a:br>
              <a:rPr lang="en-US">
                <a:solidFill>
                  <a:srgbClr val="000000"/>
                </a:solidFill>
                <a:highlight>
                  <a:srgbClr val="FFFFFF"/>
                </a:highlight>
              </a:rPr>
            </a:br>
            <a:r>
              <a:rPr lang="en-US">
                <a:solidFill>
                  <a:srgbClr val="003296"/>
                </a:solidFill>
                <a:highlight>
                  <a:srgbClr val="FFFFFF"/>
                </a:highlight>
              </a:rPr>
              <a:t>&lt;/xs:group&gt;</a:t>
            </a:r>
          </a:p>
        </p:txBody>
      </p:sp>
      <p:sp>
        <p:nvSpPr>
          <p:cNvPr id="7" name="Speech Bubble: Rectangle 6">
            <a:extLst>
              <a:ext uri="{FF2B5EF4-FFF2-40B4-BE49-F238E27FC236}">
                <a16:creationId xmlns:a16="http://schemas.microsoft.com/office/drawing/2014/main" id="{F89D376F-34A0-4F51-B3C6-165EEC370EC1}"/>
              </a:ext>
            </a:extLst>
          </p:cNvPr>
          <p:cNvSpPr/>
          <p:nvPr/>
        </p:nvSpPr>
        <p:spPr>
          <a:xfrm>
            <a:off x="7796939" y="294468"/>
            <a:ext cx="3702803" cy="2572720"/>
          </a:xfrm>
          <a:prstGeom prst="wedgeRectCallout">
            <a:avLst>
              <a:gd name="adj1" fmla="val -76919"/>
              <a:gd name="adj2" fmla="val 70426"/>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a:t>The value (if any) following four-bits starts at the next 8-bit boundary. By implication, the previous byte must have been padded</a:t>
            </a:r>
          </a:p>
        </p:txBody>
      </p:sp>
    </p:spTree>
    <p:extLst>
      <p:ext uri="{BB962C8B-B14F-4D97-AF65-F5344CB8AC3E}">
        <p14:creationId xmlns:p14="http://schemas.microsoft.com/office/powerpoint/2010/main" val="3932599535"/>
      </p:ext>
    </p:extLst>
  </p:cSld>
  <p:clrMapOvr>
    <a:masterClrMapping/>
  </p:clrMapOvr>
</p:sld>
</file>

<file path=ppt/slides/slide2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372B7436-2301-4C26-A4BC-C83D929EE6FC}"/>
              </a:ext>
            </a:extLst>
          </p:cNvPr>
          <p:cNvSpPr/>
          <p:nvPr/>
        </p:nvSpPr>
        <p:spPr>
          <a:xfrm>
            <a:off x="4384924" y="2743198"/>
            <a:ext cx="2356839" cy="103838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a:t>Daffodil</a:t>
            </a:r>
          </a:p>
        </p:txBody>
      </p:sp>
      <p:sp>
        <p:nvSpPr>
          <p:cNvPr id="5" name="Rectangle: Folded Corner 4">
            <a:extLst>
              <a:ext uri="{FF2B5EF4-FFF2-40B4-BE49-F238E27FC236}">
                <a16:creationId xmlns:a16="http://schemas.microsoft.com/office/drawing/2014/main" id="{0608F783-9E1A-4DB4-97F6-394856D877E5}"/>
              </a:ext>
            </a:extLst>
          </p:cNvPr>
          <p:cNvSpPr/>
          <p:nvPr/>
        </p:nvSpPr>
        <p:spPr>
          <a:xfrm>
            <a:off x="1797802" y="2617797"/>
            <a:ext cx="1549831" cy="1441342"/>
          </a:xfrm>
          <a:prstGeom prst="foldedCorner">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a:solidFill>
                  <a:schemeClr val="tx1"/>
                </a:solidFill>
              </a:rPr>
              <a:t>DFDL</a:t>
            </a:r>
          </a:p>
          <a:p>
            <a:pPr algn="ctr"/>
            <a:r>
              <a:rPr lang="en-US" sz="2400">
                <a:solidFill>
                  <a:schemeClr val="tx1"/>
                </a:solidFill>
              </a:rPr>
              <a:t>Schema</a:t>
            </a:r>
          </a:p>
        </p:txBody>
      </p:sp>
      <p:cxnSp>
        <p:nvCxnSpPr>
          <p:cNvPr id="7" name="Straight Arrow Connector 6">
            <a:extLst>
              <a:ext uri="{FF2B5EF4-FFF2-40B4-BE49-F238E27FC236}">
                <a16:creationId xmlns:a16="http://schemas.microsoft.com/office/drawing/2014/main" id="{08BE1064-488E-4FDC-90E9-E9D632F85A0A}"/>
              </a:ext>
            </a:extLst>
          </p:cNvPr>
          <p:cNvCxnSpPr>
            <a:stCxn id="5" idx="3"/>
          </p:cNvCxnSpPr>
          <p:nvPr/>
        </p:nvCxnSpPr>
        <p:spPr>
          <a:xfrm flipV="1">
            <a:off x="3347633" y="3246893"/>
            <a:ext cx="1037291"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9" name="Straight Arrow Connector 8">
            <a:extLst>
              <a:ext uri="{FF2B5EF4-FFF2-40B4-BE49-F238E27FC236}">
                <a16:creationId xmlns:a16="http://schemas.microsoft.com/office/drawing/2014/main" id="{B9A1D4CE-266A-4C97-96AD-4F5411CEA5E7}"/>
              </a:ext>
            </a:extLst>
          </p:cNvPr>
          <p:cNvCxnSpPr/>
          <p:nvPr/>
        </p:nvCxnSpPr>
        <p:spPr>
          <a:xfrm>
            <a:off x="5393410" y="1859795"/>
            <a:ext cx="0" cy="883403"/>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0" name="Straight Arrow Connector 9">
            <a:extLst>
              <a:ext uri="{FF2B5EF4-FFF2-40B4-BE49-F238E27FC236}">
                <a16:creationId xmlns:a16="http://schemas.microsoft.com/office/drawing/2014/main" id="{6AA761BC-AD72-46F1-A318-E1284C2E6C1E}"/>
              </a:ext>
            </a:extLst>
          </p:cNvPr>
          <p:cNvCxnSpPr/>
          <p:nvPr/>
        </p:nvCxnSpPr>
        <p:spPr>
          <a:xfrm>
            <a:off x="5393410" y="3781584"/>
            <a:ext cx="0" cy="883403"/>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1" name="Rectangle 10">
            <a:extLst>
              <a:ext uri="{FF2B5EF4-FFF2-40B4-BE49-F238E27FC236}">
                <a16:creationId xmlns:a16="http://schemas.microsoft.com/office/drawing/2014/main" id="{98AFB393-2C09-43E9-938E-615E7F22E726}"/>
              </a:ext>
            </a:extLst>
          </p:cNvPr>
          <p:cNvSpPr/>
          <p:nvPr/>
        </p:nvSpPr>
        <p:spPr>
          <a:xfrm>
            <a:off x="3928266" y="4673686"/>
            <a:ext cx="3058328" cy="1754326"/>
          </a:xfrm>
          <a:prstGeom prst="rect">
            <a:avLst/>
          </a:prstGeom>
          <a:ln>
            <a:solidFill>
              <a:schemeClr val="tx1"/>
            </a:solidFill>
          </a:ln>
        </p:spPr>
        <p:txBody>
          <a:bodyPr wrap="square">
            <a:spAutoFit/>
          </a:bodyPr>
          <a:lstStyle/>
          <a:p>
            <a:r>
              <a:rPr lang="en-US">
                <a:solidFill>
                  <a:srgbClr val="000096"/>
                </a:solidFill>
                <a:highlight>
                  <a:srgbClr val="FFFFFF"/>
                </a:highlight>
              </a:rPr>
              <a:t>&lt;input&gt;</a:t>
            </a:r>
            <a:br>
              <a:rPr lang="en-US">
                <a:solidFill>
                  <a:srgbClr val="000000"/>
                </a:solidFill>
                <a:highlight>
                  <a:srgbClr val="FFFFFF"/>
                </a:highlight>
              </a:rPr>
            </a:br>
            <a:r>
              <a:rPr lang="en-US">
                <a:solidFill>
                  <a:srgbClr val="000000"/>
                </a:solidFill>
                <a:highlight>
                  <a:srgbClr val="FFFFFF"/>
                </a:highlight>
              </a:rPr>
              <a:t>  </a:t>
            </a:r>
            <a:r>
              <a:rPr lang="en-US">
                <a:solidFill>
                  <a:srgbClr val="000096"/>
                </a:solidFill>
                <a:highlight>
                  <a:srgbClr val="FFFFFF"/>
                </a:highlight>
              </a:rPr>
              <a:t>&lt;two-bits&gt;</a:t>
            </a:r>
            <a:r>
              <a:rPr lang="en-US">
                <a:solidFill>
                  <a:srgbClr val="000000"/>
                </a:solidFill>
                <a:highlight>
                  <a:srgbClr val="FFFFFF"/>
                </a:highlight>
              </a:rPr>
              <a:t>2</a:t>
            </a:r>
            <a:r>
              <a:rPr lang="en-US">
                <a:solidFill>
                  <a:srgbClr val="000096"/>
                </a:solidFill>
                <a:highlight>
                  <a:srgbClr val="FFFFFF"/>
                </a:highlight>
              </a:rPr>
              <a:t>&lt;/two-bits&gt;</a:t>
            </a:r>
            <a:br>
              <a:rPr lang="en-US">
                <a:solidFill>
                  <a:srgbClr val="000000"/>
                </a:solidFill>
                <a:highlight>
                  <a:srgbClr val="FFFFFF"/>
                </a:highlight>
              </a:rPr>
            </a:br>
            <a:r>
              <a:rPr lang="en-US">
                <a:solidFill>
                  <a:srgbClr val="000000"/>
                </a:solidFill>
                <a:highlight>
                  <a:srgbClr val="FFFFFF"/>
                </a:highlight>
              </a:rPr>
              <a:t>  </a:t>
            </a:r>
            <a:r>
              <a:rPr lang="en-US">
                <a:solidFill>
                  <a:srgbClr val="000096"/>
                </a:solidFill>
                <a:highlight>
                  <a:srgbClr val="FFFFFF"/>
                </a:highlight>
              </a:rPr>
              <a:t>&lt;three-bits&gt;</a:t>
            </a:r>
            <a:r>
              <a:rPr lang="en-US">
                <a:solidFill>
                  <a:srgbClr val="000000"/>
                </a:solidFill>
                <a:highlight>
                  <a:srgbClr val="FFFFFF"/>
                </a:highlight>
              </a:rPr>
              <a:t>3</a:t>
            </a:r>
            <a:r>
              <a:rPr lang="en-US">
                <a:solidFill>
                  <a:srgbClr val="000096"/>
                </a:solidFill>
                <a:highlight>
                  <a:srgbClr val="FFFFFF"/>
                </a:highlight>
              </a:rPr>
              <a:t>&lt;/three-bits&gt;</a:t>
            </a:r>
            <a:br>
              <a:rPr lang="en-US">
                <a:solidFill>
                  <a:srgbClr val="000000"/>
                </a:solidFill>
                <a:highlight>
                  <a:srgbClr val="FFFFFF"/>
                </a:highlight>
              </a:rPr>
            </a:br>
            <a:r>
              <a:rPr lang="en-US">
                <a:solidFill>
                  <a:srgbClr val="000000"/>
                </a:solidFill>
                <a:highlight>
                  <a:srgbClr val="FFFFFF"/>
                </a:highlight>
              </a:rPr>
              <a:t>  </a:t>
            </a:r>
            <a:r>
              <a:rPr lang="en-US">
                <a:solidFill>
                  <a:srgbClr val="000096"/>
                </a:solidFill>
                <a:highlight>
                  <a:srgbClr val="FFFFFF"/>
                </a:highlight>
              </a:rPr>
              <a:t>&lt;one-bit&gt;</a:t>
            </a:r>
            <a:r>
              <a:rPr lang="en-US">
                <a:solidFill>
                  <a:srgbClr val="000000"/>
                </a:solidFill>
                <a:highlight>
                  <a:srgbClr val="FFFFFF"/>
                </a:highlight>
              </a:rPr>
              <a:t>1</a:t>
            </a:r>
            <a:r>
              <a:rPr lang="en-US">
                <a:solidFill>
                  <a:srgbClr val="000096"/>
                </a:solidFill>
                <a:highlight>
                  <a:srgbClr val="FFFFFF"/>
                </a:highlight>
              </a:rPr>
              <a:t>&lt;/one-bit&gt;</a:t>
            </a:r>
            <a:br>
              <a:rPr lang="en-US">
                <a:solidFill>
                  <a:srgbClr val="000000"/>
                </a:solidFill>
                <a:highlight>
                  <a:srgbClr val="FFFFFF"/>
                </a:highlight>
              </a:rPr>
            </a:br>
            <a:r>
              <a:rPr lang="en-US">
                <a:solidFill>
                  <a:srgbClr val="000000"/>
                </a:solidFill>
                <a:highlight>
                  <a:srgbClr val="FFFFFF"/>
                </a:highlight>
              </a:rPr>
              <a:t>  </a:t>
            </a:r>
            <a:r>
              <a:rPr lang="en-US">
                <a:solidFill>
                  <a:srgbClr val="000096"/>
                </a:solidFill>
                <a:highlight>
                  <a:srgbClr val="FFFFFF"/>
                </a:highlight>
              </a:rPr>
              <a:t>&lt;four-bits&gt;</a:t>
            </a:r>
            <a:r>
              <a:rPr lang="en-US">
                <a:solidFill>
                  <a:srgbClr val="000000"/>
                </a:solidFill>
                <a:highlight>
                  <a:srgbClr val="FFFFFF"/>
                </a:highlight>
              </a:rPr>
              <a:t>4</a:t>
            </a:r>
            <a:r>
              <a:rPr lang="en-US">
                <a:solidFill>
                  <a:srgbClr val="000096"/>
                </a:solidFill>
                <a:highlight>
                  <a:srgbClr val="FFFFFF"/>
                </a:highlight>
              </a:rPr>
              <a:t>&lt;/four-bits&gt;</a:t>
            </a:r>
            <a:br>
              <a:rPr lang="en-US">
                <a:solidFill>
                  <a:srgbClr val="000000"/>
                </a:solidFill>
                <a:highlight>
                  <a:srgbClr val="FFFFFF"/>
                </a:highlight>
              </a:rPr>
            </a:br>
            <a:r>
              <a:rPr lang="en-US">
                <a:solidFill>
                  <a:srgbClr val="000096"/>
                </a:solidFill>
                <a:highlight>
                  <a:srgbClr val="FFFFFF"/>
                </a:highlight>
              </a:rPr>
              <a:t>&lt;/input&gt;</a:t>
            </a:r>
          </a:p>
        </p:txBody>
      </p:sp>
      <p:grpSp>
        <p:nvGrpSpPr>
          <p:cNvPr id="14" name="Group 13">
            <a:extLst>
              <a:ext uri="{FF2B5EF4-FFF2-40B4-BE49-F238E27FC236}">
                <a16:creationId xmlns:a16="http://schemas.microsoft.com/office/drawing/2014/main" id="{830F57C6-74FE-4F43-886C-5CB7CBC5DF0C}"/>
              </a:ext>
            </a:extLst>
          </p:cNvPr>
          <p:cNvGrpSpPr/>
          <p:nvPr/>
        </p:nvGrpSpPr>
        <p:grpSpPr>
          <a:xfrm>
            <a:off x="2613038" y="120739"/>
            <a:ext cx="5560744" cy="1760892"/>
            <a:chOff x="2352674" y="4071060"/>
            <a:chExt cx="5560744" cy="1760892"/>
          </a:xfrm>
        </p:grpSpPr>
        <p:sp>
          <p:nvSpPr>
            <p:cNvPr id="15" name="Rectangle 14">
              <a:extLst>
                <a:ext uri="{FF2B5EF4-FFF2-40B4-BE49-F238E27FC236}">
                  <a16:creationId xmlns:a16="http://schemas.microsoft.com/office/drawing/2014/main" id="{B22DBB66-A3F1-4561-95F8-517E6C0746AD}"/>
                </a:ext>
              </a:extLst>
            </p:cNvPr>
            <p:cNvSpPr/>
            <p:nvPr/>
          </p:nvSpPr>
          <p:spPr>
            <a:xfrm>
              <a:off x="2386739" y="4742481"/>
              <a:ext cx="309966" cy="449451"/>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0</a:t>
              </a:r>
            </a:p>
          </p:txBody>
        </p:sp>
        <p:sp>
          <p:nvSpPr>
            <p:cNvPr id="16" name="Rectangle 15">
              <a:extLst>
                <a:ext uri="{FF2B5EF4-FFF2-40B4-BE49-F238E27FC236}">
                  <a16:creationId xmlns:a16="http://schemas.microsoft.com/office/drawing/2014/main" id="{3D4E0DC8-754D-4351-8C7E-F1D131647FCE}"/>
                </a:ext>
              </a:extLst>
            </p:cNvPr>
            <p:cNvSpPr/>
            <p:nvPr/>
          </p:nvSpPr>
          <p:spPr>
            <a:xfrm>
              <a:off x="2694123" y="4742480"/>
              <a:ext cx="309966" cy="449451"/>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0</a:t>
              </a:r>
            </a:p>
          </p:txBody>
        </p:sp>
        <p:sp>
          <p:nvSpPr>
            <p:cNvPr id="17" name="Rectangle 16">
              <a:extLst>
                <a:ext uri="{FF2B5EF4-FFF2-40B4-BE49-F238E27FC236}">
                  <a16:creationId xmlns:a16="http://schemas.microsoft.com/office/drawing/2014/main" id="{4454A7D0-E014-445E-949A-529B64824840}"/>
                </a:ext>
              </a:extLst>
            </p:cNvPr>
            <p:cNvSpPr/>
            <p:nvPr/>
          </p:nvSpPr>
          <p:spPr>
            <a:xfrm>
              <a:off x="3004089" y="4742480"/>
              <a:ext cx="309966" cy="449451"/>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0</a:t>
              </a:r>
            </a:p>
          </p:txBody>
        </p:sp>
        <p:sp>
          <p:nvSpPr>
            <p:cNvPr id="18" name="Rectangle 17">
              <a:extLst>
                <a:ext uri="{FF2B5EF4-FFF2-40B4-BE49-F238E27FC236}">
                  <a16:creationId xmlns:a16="http://schemas.microsoft.com/office/drawing/2014/main" id="{83A29743-C85A-485B-B572-568505A62B61}"/>
                </a:ext>
              </a:extLst>
            </p:cNvPr>
            <p:cNvSpPr/>
            <p:nvPr/>
          </p:nvSpPr>
          <p:spPr>
            <a:xfrm>
              <a:off x="3311473" y="4742479"/>
              <a:ext cx="309966" cy="449451"/>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0</a:t>
              </a:r>
            </a:p>
          </p:txBody>
        </p:sp>
        <p:sp>
          <p:nvSpPr>
            <p:cNvPr id="19" name="Rectangle 18">
              <a:extLst>
                <a:ext uri="{FF2B5EF4-FFF2-40B4-BE49-F238E27FC236}">
                  <a16:creationId xmlns:a16="http://schemas.microsoft.com/office/drawing/2014/main" id="{20C06171-E30A-4425-A549-CFFC61207DD8}"/>
                </a:ext>
              </a:extLst>
            </p:cNvPr>
            <p:cNvSpPr/>
            <p:nvPr/>
          </p:nvSpPr>
          <p:spPr>
            <a:xfrm>
              <a:off x="3794502" y="4742479"/>
              <a:ext cx="309966" cy="449451"/>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1</a:t>
              </a:r>
            </a:p>
          </p:txBody>
        </p:sp>
        <p:sp>
          <p:nvSpPr>
            <p:cNvPr id="20" name="Rectangle 19">
              <a:extLst>
                <a:ext uri="{FF2B5EF4-FFF2-40B4-BE49-F238E27FC236}">
                  <a16:creationId xmlns:a16="http://schemas.microsoft.com/office/drawing/2014/main" id="{0E10D25B-D2A5-488B-AF08-DA74FB79D80B}"/>
                </a:ext>
              </a:extLst>
            </p:cNvPr>
            <p:cNvSpPr/>
            <p:nvPr/>
          </p:nvSpPr>
          <p:spPr>
            <a:xfrm>
              <a:off x="4101886" y="4742478"/>
              <a:ext cx="309966" cy="449451"/>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1</a:t>
              </a:r>
            </a:p>
          </p:txBody>
        </p:sp>
        <p:sp>
          <p:nvSpPr>
            <p:cNvPr id="21" name="Rectangle 20">
              <a:extLst>
                <a:ext uri="{FF2B5EF4-FFF2-40B4-BE49-F238E27FC236}">
                  <a16:creationId xmlns:a16="http://schemas.microsoft.com/office/drawing/2014/main" id="{1D35FDA9-250F-4C7E-A82B-4AB665CCABDA}"/>
                </a:ext>
              </a:extLst>
            </p:cNvPr>
            <p:cNvSpPr/>
            <p:nvPr/>
          </p:nvSpPr>
          <p:spPr>
            <a:xfrm>
              <a:off x="4411852" y="4742478"/>
              <a:ext cx="309966" cy="449451"/>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1</a:t>
              </a:r>
            </a:p>
          </p:txBody>
        </p:sp>
        <p:sp>
          <p:nvSpPr>
            <p:cNvPr id="22" name="Rectangle 21">
              <a:extLst>
                <a:ext uri="{FF2B5EF4-FFF2-40B4-BE49-F238E27FC236}">
                  <a16:creationId xmlns:a16="http://schemas.microsoft.com/office/drawing/2014/main" id="{F229A555-140F-4435-A4F2-F8BD700C8BAA}"/>
                </a:ext>
              </a:extLst>
            </p:cNvPr>
            <p:cNvSpPr/>
            <p:nvPr/>
          </p:nvSpPr>
          <p:spPr>
            <a:xfrm>
              <a:off x="4719236" y="4742477"/>
              <a:ext cx="309966" cy="449451"/>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0</a:t>
              </a:r>
            </a:p>
          </p:txBody>
        </p:sp>
        <p:sp>
          <p:nvSpPr>
            <p:cNvPr id="23" name="Rectangle 22">
              <a:extLst>
                <a:ext uri="{FF2B5EF4-FFF2-40B4-BE49-F238E27FC236}">
                  <a16:creationId xmlns:a16="http://schemas.microsoft.com/office/drawing/2014/main" id="{3CD7935F-5F16-4C6E-8045-7552E124A26F}"/>
                </a:ext>
              </a:extLst>
            </p:cNvPr>
            <p:cNvSpPr/>
            <p:nvPr/>
          </p:nvSpPr>
          <p:spPr>
            <a:xfrm>
              <a:off x="5191936" y="4742481"/>
              <a:ext cx="309966" cy="449451"/>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0</a:t>
              </a:r>
            </a:p>
          </p:txBody>
        </p:sp>
        <p:sp>
          <p:nvSpPr>
            <p:cNvPr id="24" name="Rectangle 23">
              <a:extLst>
                <a:ext uri="{FF2B5EF4-FFF2-40B4-BE49-F238E27FC236}">
                  <a16:creationId xmlns:a16="http://schemas.microsoft.com/office/drawing/2014/main" id="{4E60D459-739D-4B22-AD78-98F2C3532DE5}"/>
                </a:ext>
              </a:extLst>
            </p:cNvPr>
            <p:cNvSpPr/>
            <p:nvPr/>
          </p:nvSpPr>
          <p:spPr>
            <a:xfrm>
              <a:off x="5499320" y="4742480"/>
              <a:ext cx="309966" cy="449451"/>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0</a:t>
              </a:r>
            </a:p>
          </p:txBody>
        </p:sp>
        <p:sp>
          <p:nvSpPr>
            <p:cNvPr id="25" name="Rectangle 24">
              <a:extLst>
                <a:ext uri="{FF2B5EF4-FFF2-40B4-BE49-F238E27FC236}">
                  <a16:creationId xmlns:a16="http://schemas.microsoft.com/office/drawing/2014/main" id="{F59769F9-DA53-4F2E-B7B5-52B52E3D05D3}"/>
                </a:ext>
              </a:extLst>
            </p:cNvPr>
            <p:cNvSpPr/>
            <p:nvPr/>
          </p:nvSpPr>
          <p:spPr>
            <a:xfrm>
              <a:off x="5809286" y="4742480"/>
              <a:ext cx="309966" cy="449451"/>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0</a:t>
              </a:r>
            </a:p>
          </p:txBody>
        </p:sp>
        <p:sp>
          <p:nvSpPr>
            <p:cNvPr id="26" name="Rectangle 25">
              <a:extLst>
                <a:ext uri="{FF2B5EF4-FFF2-40B4-BE49-F238E27FC236}">
                  <a16:creationId xmlns:a16="http://schemas.microsoft.com/office/drawing/2014/main" id="{B757AC50-2235-4D95-83E8-B3A5019E2F57}"/>
                </a:ext>
              </a:extLst>
            </p:cNvPr>
            <p:cNvSpPr/>
            <p:nvPr/>
          </p:nvSpPr>
          <p:spPr>
            <a:xfrm>
              <a:off x="6116670" y="4742479"/>
              <a:ext cx="309966" cy="449451"/>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0</a:t>
              </a:r>
            </a:p>
          </p:txBody>
        </p:sp>
        <p:sp>
          <p:nvSpPr>
            <p:cNvPr id="27" name="Rectangle 26">
              <a:extLst>
                <a:ext uri="{FF2B5EF4-FFF2-40B4-BE49-F238E27FC236}">
                  <a16:creationId xmlns:a16="http://schemas.microsoft.com/office/drawing/2014/main" id="{E6D3742C-0AB8-4E6E-AB80-0CAEACCF6E03}"/>
                </a:ext>
              </a:extLst>
            </p:cNvPr>
            <p:cNvSpPr/>
            <p:nvPr/>
          </p:nvSpPr>
          <p:spPr>
            <a:xfrm>
              <a:off x="6599699" y="4742479"/>
              <a:ext cx="309966" cy="449451"/>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1</a:t>
              </a:r>
            </a:p>
          </p:txBody>
        </p:sp>
        <p:sp>
          <p:nvSpPr>
            <p:cNvPr id="28" name="Rectangle 27">
              <a:extLst>
                <a:ext uri="{FF2B5EF4-FFF2-40B4-BE49-F238E27FC236}">
                  <a16:creationId xmlns:a16="http://schemas.microsoft.com/office/drawing/2014/main" id="{B0BC589A-D658-479E-8A46-2F63A63D091E}"/>
                </a:ext>
              </a:extLst>
            </p:cNvPr>
            <p:cNvSpPr/>
            <p:nvPr/>
          </p:nvSpPr>
          <p:spPr>
            <a:xfrm>
              <a:off x="6907083" y="4742478"/>
              <a:ext cx="309966" cy="449451"/>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0</a:t>
              </a:r>
            </a:p>
          </p:txBody>
        </p:sp>
        <p:sp>
          <p:nvSpPr>
            <p:cNvPr id="29" name="Rectangle 28">
              <a:extLst>
                <a:ext uri="{FF2B5EF4-FFF2-40B4-BE49-F238E27FC236}">
                  <a16:creationId xmlns:a16="http://schemas.microsoft.com/office/drawing/2014/main" id="{38EF7393-6DE1-4419-8F37-618C5BD79510}"/>
                </a:ext>
              </a:extLst>
            </p:cNvPr>
            <p:cNvSpPr/>
            <p:nvPr/>
          </p:nvSpPr>
          <p:spPr>
            <a:xfrm>
              <a:off x="7217049" y="4742478"/>
              <a:ext cx="309966" cy="449451"/>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0</a:t>
              </a:r>
            </a:p>
          </p:txBody>
        </p:sp>
        <p:sp>
          <p:nvSpPr>
            <p:cNvPr id="30" name="Rectangle 29">
              <a:extLst>
                <a:ext uri="{FF2B5EF4-FFF2-40B4-BE49-F238E27FC236}">
                  <a16:creationId xmlns:a16="http://schemas.microsoft.com/office/drawing/2014/main" id="{49EB4B75-AB5A-4662-BFC6-0DC19C93946E}"/>
                </a:ext>
              </a:extLst>
            </p:cNvPr>
            <p:cNvSpPr/>
            <p:nvPr/>
          </p:nvSpPr>
          <p:spPr>
            <a:xfrm>
              <a:off x="7524433" y="4742477"/>
              <a:ext cx="309966" cy="449451"/>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1</a:t>
              </a:r>
            </a:p>
          </p:txBody>
        </p:sp>
        <p:sp>
          <p:nvSpPr>
            <p:cNvPr id="31" name="TextBox 30">
              <a:extLst>
                <a:ext uri="{FF2B5EF4-FFF2-40B4-BE49-F238E27FC236}">
                  <a16:creationId xmlns:a16="http://schemas.microsoft.com/office/drawing/2014/main" id="{C4CCED7C-6AB5-4E3E-AAD5-EADF6003C699}"/>
                </a:ext>
              </a:extLst>
            </p:cNvPr>
            <p:cNvSpPr txBox="1"/>
            <p:nvPr/>
          </p:nvSpPr>
          <p:spPr>
            <a:xfrm>
              <a:off x="4697374" y="4511986"/>
              <a:ext cx="389850" cy="246221"/>
            </a:xfrm>
            <a:prstGeom prst="rect">
              <a:avLst/>
            </a:prstGeom>
            <a:noFill/>
          </p:spPr>
          <p:txBody>
            <a:bodyPr wrap="none" rtlCol="0">
              <a:spAutoFit/>
            </a:bodyPr>
            <a:lstStyle/>
            <a:p>
              <a:r>
                <a:rPr lang="en-US" sz="1000"/>
                <a:t>bit1</a:t>
              </a:r>
            </a:p>
          </p:txBody>
        </p:sp>
        <p:sp>
          <p:nvSpPr>
            <p:cNvPr id="32" name="TextBox 31">
              <a:extLst>
                <a:ext uri="{FF2B5EF4-FFF2-40B4-BE49-F238E27FC236}">
                  <a16:creationId xmlns:a16="http://schemas.microsoft.com/office/drawing/2014/main" id="{27DEE20C-BE97-4E06-93BF-ACB24EAD054D}"/>
                </a:ext>
              </a:extLst>
            </p:cNvPr>
            <p:cNvSpPr txBox="1"/>
            <p:nvPr/>
          </p:nvSpPr>
          <p:spPr>
            <a:xfrm>
              <a:off x="4379661" y="4514672"/>
              <a:ext cx="389850" cy="246221"/>
            </a:xfrm>
            <a:prstGeom prst="rect">
              <a:avLst/>
            </a:prstGeom>
            <a:noFill/>
          </p:spPr>
          <p:txBody>
            <a:bodyPr wrap="none" rtlCol="0">
              <a:spAutoFit/>
            </a:bodyPr>
            <a:lstStyle/>
            <a:p>
              <a:r>
                <a:rPr lang="en-US" sz="1000"/>
                <a:t>bit2</a:t>
              </a:r>
            </a:p>
          </p:txBody>
        </p:sp>
        <p:sp>
          <p:nvSpPr>
            <p:cNvPr id="33" name="TextBox 32">
              <a:extLst>
                <a:ext uri="{FF2B5EF4-FFF2-40B4-BE49-F238E27FC236}">
                  <a16:creationId xmlns:a16="http://schemas.microsoft.com/office/drawing/2014/main" id="{E98CC851-8201-4D25-B48D-4B5FC6AC69B7}"/>
                </a:ext>
              </a:extLst>
            </p:cNvPr>
            <p:cNvSpPr txBox="1"/>
            <p:nvPr/>
          </p:nvSpPr>
          <p:spPr>
            <a:xfrm>
              <a:off x="4061944" y="4511986"/>
              <a:ext cx="389850" cy="246221"/>
            </a:xfrm>
            <a:prstGeom prst="rect">
              <a:avLst/>
            </a:prstGeom>
            <a:noFill/>
          </p:spPr>
          <p:txBody>
            <a:bodyPr wrap="none" rtlCol="0">
              <a:spAutoFit/>
            </a:bodyPr>
            <a:lstStyle/>
            <a:p>
              <a:r>
                <a:rPr lang="en-US" sz="1000"/>
                <a:t>bit3</a:t>
              </a:r>
            </a:p>
          </p:txBody>
        </p:sp>
        <p:sp>
          <p:nvSpPr>
            <p:cNvPr id="34" name="TextBox 33">
              <a:extLst>
                <a:ext uri="{FF2B5EF4-FFF2-40B4-BE49-F238E27FC236}">
                  <a16:creationId xmlns:a16="http://schemas.microsoft.com/office/drawing/2014/main" id="{6BFD3676-E5EA-4851-A908-C8CBEA390B8E}"/>
                </a:ext>
              </a:extLst>
            </p:cNvPr>
            <p:cNvSpPr txBox="1"/>
            <p:nvPr/>
          </p:nvSpPr>
          <p:spPr>
            <a:xfrm>
              <a:off x="3754560" y="4507639"/>
              <a:ext cx="389850" cy="246221"/>
            </a:xfrm>
            <a:prstGeom prst="rect">
              <a:avLst/>
            </a:prstGeom>
            <a:noFill/>
          </p:spPr>
          <p:txBody>
            <a:bodyPr wrap="none" rtlCol="0">
              <a:spAutoFit/>
            </a:bodyPr>
            <a:lstStyle/>
            <a:p>
              <a:r>
                <a:rPr lang="en-US" sz="1000"/>
                <a:t>bit4</a:t>
              </a:r>
            </a:p>
          </p:txBody>
        </p:sp>
        <p:sp>
          <p:nvSpPr>
            <p:cNvPr id="35" name="TextBox 34">
              <a:extLst>
                <a:ext uri="{FF2B5EF4-FFF2-40B4-BE49-F238E27FC236}">
                  <a16:creationId xmlns:a16="http://schemas.microsoft.com/office/drawing/2014/main" id="{A7F500A0-EE2C-45E8-828C-EAF0DE962B85}"/>
                </a:ext>
              </a:extLst>
            </p:cNvPr>
            <p:cNvSpPr txBox="1"/>
            <p:nvPr/>
          </p:nvSpPr>
          <p:spPr>
            <a:xfrm>
              <a:off x="3295488" y="4514672"/>
              <a:ext cx="389850" cy="246221"/>
            </a:xfrm>
            <a:prstGeom prst="rect">
              <a:avLst/>
            </a:prstGeom>
            <a:noFill/>
          </p:spPr>
          <p:txBody>
            <a:bodyPr wrap="none" rtlCol="0">
              <a:spAutoFit/>
            </a:bodyPr>
            <a:lstStyle/>
            <a:p>
              <a:r>
                <a:rPr lang="en-US" sz="1000"/>
                <a:t>bit5</a:t>
              </a:r>
            </a:p>
          </p:txBody>
        </p:sp>
        <p:sp>
          <p:nvSpPr>
            <p:cNvPr id="36" name="TextBox 35">
              <a:extLst>
                <a:ext uri="{FF2B5EF4-FFF2-40B4-BE49-F238E27FC236}">
                  <a16:creationId xmlns:a16="http://schemas.microsoft.com/office/drawing/2014/main" id="{CF6EC448-336D-4F3D-8B1B-9115EA7D2E4E}"/>
                </a:ext>
              </a:extLst>
            </p:cNvPr>
            <p:cNvSpPr txBox="1"/>
            <p:nvPr/>
          </p:nvSpPr>
          <p:spPr>
            <a:xfrm>
              <a:off x="2977775" y="4517358"/>
              <a:ext cx="389850" cy="246221"/>
            </a:xfrm>
            <a:prstGeom prst="rect">
              <a:avLst/>
            </a:prstGeom>
            <a:noFill/>
          </p:spPr>
          <p:txBody>
            <a:bodyPr wrap="none" rtlCol="0">
              <a:spAutoFit/>
            </a:bodyPr>
            <a:lstStyle/>
            <a:p>
              <a:r>
                <a:rPr lang="en-US" sz="1000"/>
                <a:t>bit6</a:t>
              </a:r>
            </a:p>
          </p:txBody>
        </p:sp>
        <p:sp>
          <p:nvSpPr>
            <p:cNvPr id="37" name="TextBox 36">
              <a:extLst>
                <a:ext uri="{FF2B5EF4-FFF2-40B4-BE49-F238E27FC236}">
                  <a16:creationId xmlns:a16="http://schemas.microsoft.com/office/drawing/2014/main" id="{665AEF35-B6C6-4D78-95EA-D12E0D005540}"/>
                </a:ext>
              </a:extLst>
            </p:cNvPr>
            <p:cNvSpPr txBox="1"/>
            <p:nvPr/>
          </p:nvSpPr>
          <p:spPr>
            <a:xfrm>
              <a:off x="2660058" y="4514672"/>
              <a:ext cx="389850" cy="246221"/>
            </a:xfrm>
            <a:prstGeom prst="rect">
              <a:avLst/>
            </a:prstGeom>
            <a:noFill/>
          </p:spPr>
          <p:txBody>
            <a:bodyPr wrap="none" rtlCol="0">
              <a:spAutoFit/>
            </a:bodyPr>
            <a:lstStyle/>
            <a:p>
              <a:r>
                <a:rPr lang="en-US" sz="1000"/>
                <a:t>bit7</a:t>
              </a:r>
            </a:p>
          </p:txBody>
        </p:sp>
        <p:sp>
          <p:nvSpPr>
            <p:cNvPr id="38" name="TextBox 37">
              <a:extLst>
                <a:ext uri="{FF2B5EF4-FFF2-40B4-BE49-F238E27FC236}">
                  <a16:creationId xmlns:a16="http://schemas.microsoft.com/office/drawing/2014/main" id="{92D863A6-9F0A-4DEC-96E4-6D41810628CC}"/>
                </a:ext>
              </a:extLst>
            </p:cNvPr>
            <p:cNvSpPr txBox="1"/>
            <p:nvPr/>
          </p:nvSpPr>
          <p:spPr>
            <a:xfrm>
              <a:off x="2352674" y="4510325"/>
              <a:ext cx="389850" cy="246221"/>
            </a:xfrm>
            <a:prstGeom prst="rect">
              <a:avLst/>
            </a:prstGeom>
            <a:noFill/>
          </p:spPr>
          <p:txBody>
            <a:bodyPr wrap="none" rtlCol="0">
              <a:spAutoFit/>
            </a:bodyPr>
            <a:lstStyle/>
            <a:p>
              <a:r>
                <a:rPr lang="en-US" sz="1000"/>
                <a:t>bit8</a:t>
              </a:r>
            </a:p>
          </p:txBody>
        </p:sp>
        <p:sp>
          <p:nvSpPr>
            <p:cNvPr id="39" name="TextBox 38">
              <a:extLst>
                <a:ext uri="{FF2B5EF4-FFF2-40B4-BE49-F238E27FC236}">
                  <a16:creationId xmlns:a16="http://schemas.microsoft.com/office/drawing/2014/main" id="{8135D25F-8706-4624-A09D-7971FDB3EA58}"/>
                </a:ext>
              </a:extLst>
            </p:cNvPr>
            <p:cNvSpPr txBox="1"/>
            <p:nvPr/>
          </p:nvSpPr>
          <p:spPr>
            <a:xfrm>
              <a:off x="7496073" y="4514673"/>
              <a:ext cx="389850" cy="246221"/>
            </a:xfrm>
            <a:prstGeom prst="rect">
              <a:avLst/>
            </a:prstGeom>
            <a:noFill/>
          </p:spPr>
          <p:txBody>
            <a:bodyPr wrap="none" rtlCol="0">
              <a:spAutoFit/>
            </a:bodyPr>
            <a:lstStyle/>
            <a:p>
              <a:r>
                <a:rPr lang="en-US" sz="1000"/>
                <a:t>bit1</a:t>
              </a:r>
            </a:p>
          </p:txBody>
        </p:sp>
        <p:sp>
          <p:nvSpPr>
            <p:cNvPr id="40" name="TextBox 39">
              <a:extLst>
                <a:ext uri="{FF2B5EF4-FFF2-40B4-BE49-F238E27FC236}">
                  <a16:creationId xmlns:a16="http://schemas.microsoft.com/office/drawing/2014/main" id="{2C6E8DA8-C305-4DFC-93B0-6D0403CFFD3F}"/>
                </a:ext>
              </a:extLst>
            </p:cNvPr>
            <p:cNvSpPr txBox="1"/>
            <p:nvPr/>
          </p:nvSpPr>
          <p:spPr>
            <a:xfrm>
              <a:off x="7178360" y="4517359"/>
              <a:ext cx="389850" cy="246221"/>
            </a:xfrm>
            <a:prstGeom prst="rect">
              <a:avLst/>
            </a:prstGeom>
            <a:noFill/>
          </p:spPr>
          <p:txBody>
            <a:bodyPr wrap="none" rtlCol="0">
              <a:spAutoFit/>
            </a:bodyPr>
            <a:lstStyle/>
            <a:p>
              <a:r>
                <a:rPr lang="en-US" sz="1000"/>
                <a:t>bit2</a:t>
              </a:r>
            </a:p>
          </p:txBody>
        </p:sp>
        <p:sp>
          <p:nvSpPr>
            <p:cNvPr id="41" name="TextBox 40">
              <a:extLst>
                <a:ext uri="{FF2B5EF4-FFF2-40B4-BE49-F238E27FC236}">
                  <a16:creationId xmlns:a16="http://schemas.microsoft.com/office/drawing/2014/main" id="{8051D690-B4C7-46C7-9908-3D78195512EE}"/>
                </a:ext>
              </a:extLst>
            </p:cNvPr>
            <p:cNvSpPr txBox="1"/>
            <p:nvPr/>
          </p:nvSpPr>
          <p:spPr>
            <a:xfrm>
              <a:off x="6860643" y="4514673"/>
              <a:ext cx="389850" cy="246221"/>
            </a:xfrm>
            <a:prstGeom prst="rect">
              <a:avLst/>
            </a:prstGeom>
            <a:noFill/>
          </p:spPr>
          <p:txBody>
            <a:bodyPr wrap="none" rtlCol="0">
              <a:spAutoFit/>
            </a:bodyPr>
            <a:lstStyle/>
            <a:p>
              <a:r>
                <a:rPr lang="en-US" sz="1000"/>
                <a:t>bit3</a:t>
              </a:r>
            </a:p>
          </p:txBody>
        </p:sp>
        <p:sp>
          <p:nvSpPr>
            <p:cNvPr id="42" name="TextBox 41">
              <a:extLst>
                <a:ext uri="{FF2B5EF4-FFF2-40B4-BE49-F238E27FC236}">
                  <a16:creationId xmlns:a16="http://schemas.microsoft.com/office/drawing/2014/main" id="{5B6266C3-2EE9-49CC-8FD0-D7CF5235C7A8}"/>
                </a:ext>
              </a:extLst>
            </p:cNvPr>
            <p:cNvSpPr txBox="1"/>
            <p:nvPr/>
          </p:nvSpPr>
          <p:spPr>
            <a:xfrm>
              <a:off x="6553259" y="4510326"/>
              <a:ext cx="389850" cy="246221"/>
            </a:xfrm>
            <a:prstGeom prst="rect">
              <a:avLst/>
            </a:prstGeom>
            <a:noFill/>
          </p:spPr>
          <p:txBody>
            <a:bodyPr wrap="none" rtlCol="0">
              <a:spAutoFit/>
            </a:bodyPr>
            <a:lstStyle/>
            <a:p>
              <a:r>
                <a:rPr lang="en-US" sz="1000"/>
                <a:t>bit4</a:t>
              </a:r>
            </a:p>
          </p:txBody>
        </p:sp>
        <p:sp>
          <p:nvSpPr>
            <p:cNvPr id="43" name="TextBox 42">
              <a:extLst>
                <a:ext uri="{FF2B5EF4-FFF2-40B4-BE49-F238E27FC236}">
                  <a16:creationId xmlns:a16="http://schemas.microsoft.com/office/drawing/2014/main" id="{B38EC8C9-DE21-41D5-A67A-A1C5AAC9AD09}"/>
                </a:ext>
              </a:extLst>
            </p:cNvPr>
            <p:cNvSpPr txBox="1"/>
            <p:nvPr/>
          </p:nvSpPr>
          <p:spPr>
            <a:xfrm>
              <a:off x="6094187" y="4517359"/>
              <a:ext cx="389850" cy="246221"/>
            </a:xfrm>
            <a:prstGeom prst="rect">
              <a:avLst/>
            </a:prstGeom>
            <a:noFill/>
          </p:spPr>
          <p:txBody>
            <a:bodyPr wrap="none" rtlCol="0">
              <a:spAutoFit/>
            </a:bodyPr>
            <a:lstStyle/>
            <a:p>
              <a:r>
                <a:rPr lang="en-US" sz="1000"/>
                <a:t>bit5</a:t>
              </a:r>
            </a:p>
          </p:txBody>
        </p:sp>
        <p:sp>
          <p:nvSpPr>
            <p:cNvPr id="44" name="TextBox 43">
              <a:extLst>
                <a:ext uri="{FF2B5EF4-FFF2-40B4-BE49-F238E27FC236}">
                  <a16:creationId xmlns:a16="http://schemas.microsoft.com/office/drawing/2014/main" id="{CCF6B85F-7DF3-44EA-B229-75A9C1DB92C2}"/>
                </a:ext>
              </a:extLst>
            </p:cNvPr>
            <p:cNvSpPr txBox="1"/>
            <p:nvPr/>
          </p:nvSpPr>
          <p:spPr>
            <a:xfrm>
              <a:off x="5776474" y="4520045"/>
              <a:ext cx="389850" cy="246221"/>
            </a:xfrm>
            <a:prstGeom prst="rect">
              <a:avLst/>
            </a:prstGeom>
            <a:noFill/>
          </p:spPr>
          <p:txBody>
            <a:bodyPr wrap="none" rtlCol="0">
              <a:spAutoFit/>
            </a:bodyPr>
            <a:lstStyle/>
            <a:p>
              <a:r>
                <a:rPr lang="en-US" sz="1000"/>
                <a:t>bit6</a:t>
              </a:r>
            </a:p>
          </p:txBody>
        </p:sp>
        <p:sp>
          <p:nvSpPr>
            <p:cNvPr id="45" name="TextBox 44">
              <a:extLst>
                <a:ext uri="{FF2B5EF4-FFF2-40B4-BE49-F238E27FC236}">
                  <a16:creationId xmlns:a16="http://schemas.microsoft.com/office/drawing/2014/main" id="{3AB6D720-51A0-4303-BDBD-A7BBA79FDD71}"/>
                </a:ext>
              </a:extLst>
            </p:cNvPr>
            <p:cNvSpPr txBox="1"/>
            <p:nvPr/>
          </p:nvSpPr>
          <p:spPr>
            <a:xfrm>
              <a:off x="5458757" y="4517359"/>
              <a:ext cx="389850" cy="246221"/>
            </a:xfrm>
            <a:prstGeom prst="rect">
              <a:avLst/>
            </a:prstGeom>
            <a:noFill/>
          </p:spPr>
          <p:txBody>
            <a:bodyPr wrap="none" rtlCol="0">
              <a:spAutoFit/>
            </a:bodyPr>
            <a:lstStyle/>
            <a:p>
              <a:r>
                <a:rPr lang="en-US" sz="1000"/>
                <a:t>bit7</a:t>
              </a:r>
            </a:p>
          </p:txBody>
        </p:sp>
        <p:sp>
          <p:nvSpPr>
            <p:cNvPr id="46" name="TextBox 45">
              <a:extLst>
                <a:ext uri="{FF2B5EF4-FFF2-40B4-BE49-F238E27FC236}">
                  <a16:creationId xmlns:a16="http://schemas.microsoft.com/office/drawing/2014/main" id="{98D5C186-1A33-4B8C-8582-7DCE82EBBF61}"/>
                </a:ext>
              </a:extLst>
            </p:cNvPr>
            <p:cNvSpPr txBox="1"/>
            <p:nvPr/>
          </p:nvSpPr>
          <p:spPr>
            <a:xfrm>
              <a:off x="5151373" y="4513012"/>
              <a:ext cx="389850" cy="246221"/>
            </a:xfrm>
            <a:prstGeom prst="rect">
              <a:avLst/>
            </a:prstGeom>
            <a:noFill/>
          </p:spPr>
          <p:txBody>
            <a:bodyPr wrap="none" rtlCol="0">
              <a:spAutoFit/>
            </a:bodyPr>
            <a:lstStyle/>
            <a:p>
              <a:r>
                <a:rPr lang="en-US" sz="1000"/>
                <a:t>bit8</a:t>
              </a:r>
            </a:p>
          </p:txBody>
        </p:sp>
        <p:sp>
          <p:nvSpPr>
            <p:cNvPr id="47" name="TextBox 46">
              <a:extLst>
                <a:ext uri="{FF2B5EF4-FFF2-40B4-BE49-F238E27FC236}">
                  <a16:creationId xmlns:a16="http://schemas.microsoft.com/office/drawing/2014/main" id="{57861CB7-BFB0-4401-8443-1E3217FDA5F6}"/>
                </a:ext>
              </a:extLst>
            </p:cNvPr>
            <p:cNvSpPr txBox="1"/>
            <p:nvPr/>
          </p:nvSpPr>
          <p:spPr>
            <a:xfrm>
              <a:off x="3133525" y="4071060"/>
              <a:ext cx="1223027" cy="369332"/>
            </a:xfrm>
            <a:prstGeom prst="rect">
              <a:avLst/>
            </a:prstGeom>
            <a:noFill/>
          </p:spPr>
          <p:txBody>
            <a:bodyPr wrap="none" rtlCol="0">
              <a:spAutoFit/>
            </a:bodyPr>
            <a:lstStyle/>
            <a:p>
              <a:r>
                <a:rPr lang="en-US"/>
                <a:t>Byte 1 = 0E</a:t>
              </a:r>
            </a:p>
          </p:txBody>
        </p:sp>
        <p:sp>
          <p:nvSpPr>
            <p:cNvPr id="48" name="TextBox 47">
              <a:extLst>
                <a:ext uri="{FF2B5EF4-FFF2-40B4-BE49-F238E27FC236}">
                  <a16:creationId xmlns:a16="http://schemas.microsoft.com/office/drawing/2014/main" id="{0055D622-9101-4D19-9581-86FF31BA19D5}"/>
                </a:ext>
              </a:extLst>
            </p:cNvPr>
            <p:cNvSpPr txBox="1"/>
            <p:nvPr/>
          </p:nvSpPr>
          <p:spPr>
            <a:xfrm>
              <a:off x="5939207" y="4075110"/>
              <a:ext cx="1227837" cy="369332"/>
            </a:xfrm>
            <a:prstGeom prst="rect">
              <a:avLst/>
            </a:prstGeom>
            <a:noFill/>
          </p:spPr>
          <p:txBody>
            <a:bodyPr wrap="none" rtlCol="0">
              <a:spAutoFit/>
            </a:bodyPr>
            <a:lstStyle/>
            <a:p>
              <a:r>
                <a:rPr lang="en-US"/>
                <a:t>Byte 2 = 09</a:t>
              </a:r>
            </a:p>
          </p:txBody>
        </p:sp>
        <p:sp>
          <p:nvSpPr>
            <p:cNvPr id="49" name="Left Brace 48">
              <a:extLst>
                <a:ext uri="{FF2B5EF4-FFF2-40B4-BE49-F238E27FC236}">
                  <a16:creationId xmlns:a16="http://schemas.microsoft.com/office/drawing/2014/main" id="{ED7F226D-55A0-4D9A-A735-7055A55CB28A}"/>
                </a:ext>
              </a:extLst>
            </p:cNvPr>
            <p:cNvSpPr/>
            <p:nvPr/>
          </p:nvSpPr>
          <p:spPr>
            <a:xfrm rot="16200000">
              <a:off x="4570132" y="5119521"/>
              <a:ext cx="317717" cy="600422"/>
            </a:xfrm>
            <a:prstGeom prst="leftBrace">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TextBox 49">
              <a:extLst>
                <a:ext uri="{FF2B5EF4-FFF2-40B4-BE49-F238E27FC236}">
                  <a16:creationId xmlns:a16="http://schemas.microsoft.com/office/drawing/2014/main" id="{0EB1AA39-AD09-45F2-A433-DF70658F76F8}"/>
                </a:ext>
              </a:extLst>
            </p:cNvPr>
            <p:cNvSpPr txBox="1"/>
            <p:nvPr/>
          </p:nvSpPr>
          <p:spPr>
            <a:xfrm>
              <a:off x="4489982" y="5578627"/>
              <a:ext cx="478016" cy="246221"/>
            </a:xfrm>
            <a:prstGeom prst="rect">
              <a:avLst/>
            </a:prstGeom>
            <a:noFill/>
          </p:spPr>
          <p:txBody>
            <a:bodyPr wrap="none" rtlCol="0">
              <a:spAutoFit/>
            </a:bodyPr>
            <a:lstStyle/>
            <a:p>
              <a:r>
                <a:rPr lang="en-US" sz="1000"/>
                <a:t>2-bits</a:t>
              </a:r>
            </a:p>
          </p:txBody>
        </p:sp>
        <p:sp>
          <p:nvSpPr>
            <p:cNvPr id="51" name="Left Brace 50">
              <a:extLst>
                <a:ext uri="{FF2B5EF4-FFF2-40B4-BE49-F238E27FC236}">
                  <a16:creationId xmlns:a16="http://schemas.microsoft.com/office/drawing/2014/main" id="{71773EF8-B6FC-4E5A-B0E0-15AF803C1670}"/>
                </a:ext>
              </a:extLst>
            </p:cNvPr>
            <p:cNvSpPr/>
            <p:nvPr/>
          </p:nvSpPr>
          <p:spPr>
            <a:xfrm rot="16200000">
              <a:off x="3693006" y="4879342"/>
              <a:ext cx="317717" cy="1080779"/>
            </a:xfrm>
            <a:prstGeom prst="leftBrace">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TextBox 51">
              <a:extLst>
                <a:ext uri="{FF2B5EF4-FFF2-40B4-BE49-F238E27FC236}">
                  <a16:creationId xmlns:a16="http://schemas.microsoft.com/office/drawing/2014/main" id="{AD326A2B-CFB9-4189-8A1E-3EF954A4E073}"/>
                </a:ext>
              </a:extLst>
            </p:cNvPr>
            <p:cNvSpPr txBox="1"/>
            <p:nvPr/>
          </p:nvSpPr>
          <p:spPr>
            <a:xfrm>
              <a:off x="3611766" y="5574340"/>
              <a:ext cx="478016" cy="246221"/>
            </a:xfrm>
            <a:prstGeom prst="rect">
              <a:avLst/>
            </a:prstGeom>
            <a:noFill/>
          </p:spPr>
          <p:txBody>
            <a:bodyPr wrap="none" rtlCol="0">
              <a:spAutoFit/>
            </a:bodyPr>
            <a:lstStyle/>
            <a:p>
              <a:r>
                <a:rPr lang="en-US" sz="1000"/>
                <a:t>3-bits</a:t>
              </a:r>
            </a:p>
          </p:txBody>
        </p:sp>
        <p:sp>
          <p:nvSpPr>
            <p:cNvPr id="53" name="Left Brace 52">
              <a:extLst>
                <a:ext uri="{FF2B5EF4-FFF2-40B4-BE49-F238E27FC236}">
                  <a16:creationId xmlns:a16="http://schemas.microsoft.com/office/drawing/2014/main" id="{BE08637A-85F0-41A2-BEBD-B5C66D4D08BD}"/>
                </a:ext>
              </a:extLst>
            </p:cNvPr>
            <p:cNvSpPr/>
            <p:nvPr/>
          </p:nvSpPr>
          <p:spPr>
            <a:xfrm rot="16200000">
              <a:off x="2680434" y="4981245"/>
              <a:ext cx="317717" cy="876967"/>
            </a:xfrm>
            <a:prstGeom prst="leftBrace">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4" name="TextBox 53">
              <a:extLst>
                <a:ext uri="{FF2B5EF4-FFF2-40B4-BE49-F238E27FC236}">
                  <a16:creationId xmlns:a16="http://schemas.microsoft.com/office/drawing/2014/main" id="{473933B2-825C-4469-8AE8-3F33FD5AADAE}"/>
                </a:ext>
              </a:extLst>
            </p:cNvPr>
            <p:cNvSpPr txBox="1"/>
            <p:nvPr/>
          </p:nvSpPr>
          <p:spPr>
            <a:xfrm>
              <a:off x="2542102" y="5563843"/>
              <a:ext cx="604653" cy="246221"/>
            </a:xfrm>
            <a:prstGeom prst="rect">
              <a:avLst/>
            </a:prstGeom>
            <a:noFill/>
          </p:spPr>
          <p:txBody>
            <a:bodyPr wrap="none" rtlCol="0">
              <a:spAutoFit/>
            </a:bodyPr>
            <a:lstStyle/>
            <a:p>
              <a:r>
                <a:rPr lang="en-US" sz="1000"/>
                <a:t>padding</a:t>
              </a:r>
            </a:p>
          </p:txBody>
        </p:sp>
        <p:sp>
          <p:nvSpPr>
            <p:cNvPr id="55" name="Left Brace 54">
              <a:extLst>
                <a:ext uri="{FF2B5EF4-FFF2-40B4-BE49-F238E27FC236}">
                  <a16:creationId xmlns:a16="http://schemas.microsoft.com/office/drawing/2014/main" id="{3211877B-D9F6-4FC7-88E5-99236A10062E}"/>
                </a:ext>
              </a:extLst>
            </p:cNvPr>
            <p:cNvSpPr/>
            <p:nvPr/>
          </p:nvSpPr>
          <p:spPr>
            <a:xfrm rot="16200000">
              <a:off x="7531484" y="5260927"/>
              <a:ext cx="295865" cy="309965"/>
            </a:xfrm>
            <a:prstGeom prst="leftBrace">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6" name="TextBox 55">
              <a:extLst>
                <a:ext uri="{FF2B5EF4-FFF2-40B4-BE49-F238E27FC236}">
                  <a16:creationId xmlns:a16="http://schemas.microsoft.com/office/drawing/2014/main" id="{F55450B3-B78B-4C0F-9195-7738808149C6}"/>
                </a:ext>
              </a:extLst>
            </p:cNvPr>
            <p:cNvSpPr txBox="1"/>
            <p:nvPr/>
          </p:nvSpPr>
          <p:spPr>
            <a:xfrm>
              <a:off x="7485096" y="5585731"/>
              <a:ext cx="428322" cy="246221"/>
            </a:xfrm>
            <a:prstGeom prst="rect">
              <a:avLst/>
            </a:prstGeom>
            <a:noFill/>
          </p:spPr>
          <p:txBody>
            <a:bodyPr wrap="none" rtlCol="0">
              <a:spAutoFit/>
            </a:bodyPr>
            <a:lstStyle/>
            <a:p>
              <a:r>
                <a:rPr lang="en-US" sz="1000"/>
                <a:t>1-bit</a:t>
              </a:r>
            </a:p>
          </p:txBody>
        </p:sp>
        <p:sp>
          <p:nvSpPr>
            <p:cNvPr id="57" name="Left Brace 56">
              <a:extLst>
                <a:ext uri="{FF2B5EF4-FFF2-40B4-BE49-F238E27FC236}">
                  <a16:creationId xmlns:a16="http://schemas.microsoft.com/office/drawing/2014/main" id="{E9490B03-E5C8-4552-BD5D-E04F312C61C4}"/>
                </a:ext>
              </a:extLst>
            </p:cNvPr>
            <p:cNvSpPr/>
            <p:nvPr/>
          </p:nvSpPr>
          <p:spPr>
            <a:xfrm rot="16200000">
              <a:off x="6623563" y="4775772"/>
              <a:ext cx="369331" cy="1353739"/>
            </a:xfrm>
            <a:prstGeom prst="leftBrace">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8" name="TextBox 57">
              <a:extLst>
                <a:ext uri="{FF2B5EF4-FFF2-40B4-BE49-F238E27FC236}">
                  <a16:creationId xmlns:a16="http://schemas.microsoft.com/office/drawing/2014/main" id="{50F661B9-C0E0-4ACE-B9DF-CBA57D9EDEFE}"/>
                </a:ext>
              </a:extLst>
            </p:cNvPr>
            <p:cNvSpPr txBox="1"/>
            <p:nvPr/>
          </p:nvSpPr>
          <p:spPr>
            <a:xfrm>
              <a:off x="6599847" y="5581444"/>
              <a:ext cx="478016" cy="246221"/>
            </a:xfrm>
            <a:prstGeom prst="rect">
              <a:avLst/>
            </a:prstGeom>
            <a:noFill/>
          </p:spPr>
          <p:txBody>
            <a:bodyPr wrap="none" rtlCol="0">
              <a:spAutoFit/>
            </a:bodyPr>
            <a:lstStyle/>
            <a:p>
              <a:r>
                <a:rPr lang="en-US" sz="1000"/>
                <a:t>4-bits</a:t>
              </a:r>
            </a:p>
          </p:txBody>
        </p:sp>
        <p:sp>
          <p:nvSpPr>
            <p:cNvPr id="59" name="Left Brace 58">
              <a:extLst>
                <a:ext uri="{FF2B5EF4-FFF2-40B4-BE49-F238E27FC236}">
                  <a16:creationId xmlns:a16="http://schemas.microsoft.com/office/drawing/2014/main" id="{04C51F54-E715-4A85-9422-7AD207534B2F}"/>
                </a:ext>
              </a:extLst>
            </p:cNvPr>
            <p:cNvSpPr/>
            <p:nvPr/>
          </p:nvSpPr>
          <p:spPr>
            <a:xfrm rot="16200000">
              <a:off x="5487454" y="4972460"/>
              <a:ext cx="317717" cy="908748"/>
            </a:xfrm>
            <a:prstGeom prst="leftBrace">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0" name="TextBox 59">
              <a:extLst>
                <a:ext uri="{FF2B5EF4-FFF2-40B4-BE49-F238E27FC236}">
                  <a16:creationId xmlns:a16="http://schemas.microsoft.com/office/drawing/2014/main" id="{34B504F1-3AC3-49CB-86FA-AB7D928350FE}"/>
                </a:ext>
              </a:extLst>
            </p:cNvPr>
            <p:cNvSpPr txBox="1"/>
            <p:nvPr/>
          </p:nvSpPr>
          <p:spPr>
            <a:xfrm>
              <a:off x="5347300" y="5570947"/>
              <a:ext cx="604653" cy="246221"/>
            </a:xfrm>
            <a:prstGeom prst="rect">
              <a:avLst/>
            </a:prstGeom>
            <a:noFill/>
          </p:spPr>
          <p:txBody>
            <a:bodyPr wrap="none" rtlCol="0">
              <a:spAutoFit/>
            </a:bodyPr>
            <a:lstStyle/>
            <a:p>
              <a:r>
                <a:rPr lang="en-US" sz="1000"/>
                <a:t>padding</a:t>
              </a:r>
            </a:p>
          </p:txBody>
        </p:sp>
      </p:grpSp>
      <p:sp>
        <p:nvSpPr>
          <p:cNvPr id="2" name="TextBox 1">
            <a:extLst>
              <a:ext uri="{FF2B5EF4-FFF2-40B4-BE49-F238E27FC236}">
                <a16:creationId xmlns:a16="http://schemas.microsoft.com/office/drawing/2014/main" id="{9D953F8F-309E-409E-8C82-84C1FAE4BF12}"/>
              </a:ext>
            </a:extLst>
          </p:cNvPr>
          <p:cNvSpPr txBox="1"/>
          <p:nvPr/>
        </p:nvSpPr>
        <p:spPr>
          <a:xfrm>
            <a:off x="7438724" y="4976370"/>
            <a:ext cx="2989242" cy="830997"/>
          </a:xfrm>
          <a:prstGeom prst="rect">
            <a:avLst/>
          </a:prstGeom>
          <a:solidFill>
            <a:srgbClr val="FFFF00"/>
          </a:solidFill>
        </p:spPr>
        <p:txBody>
          <a:bodyPr wrap="square" rtlCol="0">
            <a:spAutoFit/>
          </a:bodyPr>
          <a:lstStyle/>
          <a:p>
            <a:r>
              <a:rPr lang="en-US" sz="2400"/>
              <a:t>Same results as with perspective #1.</a:t>
            </a:r>
          </a:p>
        </p:txBody>
      </p:sp>
    </p:spTree>
    <p:extLst>
      <p:ext uri="{BB962C8B-B14F-4D97-AF65-F5344CB8AC3E}">
        <p14:creationId xmlns:p14="http://schemas.microsoft.com/office/powerpoint/2010/main" val="1304370949"/>
      </p:ext>
    </p:extLst>
  </p:cSld>
  <p:clrMapOvr>
    <a:masterClrMapping/>
  </p:clrMapOvr>
</p:sld>
</file>

<file path=ppt/slides/slide2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D71A3956-797F-46D9-930F-2DFE0AEE1EAB}"/>
              </a:ext>
            </a:extLst>
          </p:cNvPr>
          <p:cNvSpPr>
            <a:spLocks noGrp="1"/>
          </p:cNvSpPr>
          <p:nvPr>
            <p:ph type="ctrTitle" sz="quarter"/>
          </p:nvPr>
        </p:nvSpPr>
        <p:spPr/>
        <p:txBody>
          <a:bodyPr/>
          <a:lstStyle/>
          <a:p>
            <a:r>
              <a:rPr lang="en-US"/>
              <a:t>Array or Choice?</a:t>
            </a:r>
          </a:p>
        </p:txBody>
      </p:sp>
      <p:sp>
        <p:nvSpPr>
          <p:cNvPr id="2" name="Footer Placeholder 1">
            <a:extLst>
              <a:ext uri="{FF2B5EF4-FFF2-40B4-BE49-F238E27FC236}">
                <a16:creationId xmlns:a16="http://schemas.microsoft.com/office/drawing/2014/main" id="{D626E0A6-E109-4D99-935C-BA92714EDA88}"/>
              </a:ext>
            </a:extLst>
          </p:cNvPr>
          <p:cNvSpPr>
            <a:spLocks noGrp="1"/>
          </p:cNvSpPr>
          <p:nvPr>
            <p:ph type="ftr" sz="quarter" idx="4294967295"/>
          </p:nvPr>
        </p:nvSpPr>
        <p:spPr>
          <a:xfrm>
            <a:off x="0" y="6521450"/>
            <a:ext cx="7537450" cy="239713"/>
          </a:xfrm>
        </p:spPr>
        <p:txBody>
          <a:bodyPr/>
          <a:lstStyle/>
          <a:p>
            <a:r>
              <a:rPr lang="en-US" altLang="en-US">
                <a:solidFill>
                  <a:schemeClr val="tx1">
                    <a:lumMod val="50000"/>
                    <a:lumOff val="50000"/>
                  </a:schemeClr>
                </a:solidFill>
                <a:latin typeface="Arial" pitchFamily="34" charset="0"/>
                <a:cs typeface="Arial" pitchFamily="34" charset="0"/>
              </a:rPr>
              <a:t>© 2019 The MITRE Corporation. All rights reserved.</a:t>
            </a:r>
            <a:endParaRPr lang="en-US">
              <a:solidFill>
                <a:schemeClr val="tx1">
                  <a:lumMod val="50000"/>
                  <a:lumOff val="50000"/>
                </a:schemeClr>
              </a:solidFill>
              <a:latin typeface="Arial" pitchFamily="34" charset="0"/>
              <a:cs typeface="Arial" pitchFamily="34" charset="0"/>
            </a:endParaRPr>
          </a:p>
        </p:txBody>
      </p:sp>
    </p:spTree>
    <p:extLst>
      <p:ext uri="{BB962C8B-B14F-4D97-AF65-F5344CB8AC3E}">
        <p14:creationId xmlns:p14="http://schemas.microsoft.com/office/powerpoint/2010/main" val="523650276"/>
      </p:ext>
    </p:extLst>
  </p:cSld>
  <p:clrMapOvr>
    <a:masterClrMapping/>
  </p:clrMapOvr>
</p:sld>
</file>

<file path=ppt/slides/slide2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E9D7DBA8-7FB5-4DE7-B33F-54D6896E2A73}"/>
              </a:ext>
            </a:extLst>
          </p:cNvPr>
          <p:cNvSpPr>
            <a:spLocks noGrp="1"/>
          </p:cNvSpPr>
          <p:nvPr>
            <p:ph type="title"/>
          </p:nvPr>
        </p:nvSpPr>
        <p:spPr/>
        <p:txBody>
          <a:bodyPr/>
          <a:lstStyle/>
          <a:p>
            <a:r>
              <a:rPr lang="en-US"/>
              <a:t>Input</a:t>
            </a:r>
          </a:p>
        </p:txBody>
      </p:sp>
      <p:sp>
        <p:nvSpPr>
          <p:cNvPr id="4" name="Content Placeholder 3">
            <a:extLst>
              <a:ext uri="{FF2B5EF4-FFF2-40B4-BE49-F238E27FC236}">
                <a16:creationId xmlns:a16="http://schemas.microsoft.com/office/drawing/2014/main" id="{89FA5E4B-186C-4825-8C67-E51004B1263E}"/>
              </a:ext>
            </a:extLst>
          </p:cNvPr>
          <p:cNvSpPr>
            <a:spLocks noGrp="1"/>
          </p:cNvSpPr>
          <p:nvPr>
            <p:ph idx="1"/>
          </p:nvPr>
        </p:nvSpPr>
        <p:spPr/>
        <p:txBody>
          <a:bodyPr/>
          <a:lstStyle/>
          <a:p>
            <a:pPr>
              <a:lnSpc>
                <a:spcPts val="3000"/>
              </a:lnSpc>
              <a:spcAft>
                <a:spcPts val="1200"/>
              </a:spcAft>
            </a:pPr>
            <a:r>
              <a:rPr lang="en-US"/>
              <a:t>The input is binary.</a:t>
            </a:r>
          </a:p>
          <a:p>
            <a:pPr>
              <a:lnSpc>
                <a:spcPts val="3000"/>
              </a:lnSpc>
              <a:spcAft>
                <a:spcPts val="1200"/>
              </a:spcAft>
            </a:pPr>
            <a:r>
              <a:rPr lang="en-US"/>
              <a:t>There is a sequence of sections.</a:t>
            </a:r>
          </a:p>
          <a:p>
            <a:pPr>
              <a:lnSpc>
                <a:spcPts val="3000"/>
              </a:lnSpc>
              <a:spcAft>
                <a:spcPts val="1200"/>
              </a:spcAft>
            </a:pPr>
            <a:r>
              <a:rPr lang="en-US"/>
              <a:t>Section 1 is identified by the 2-bit code 01. There are zero or more of Section 1. The content of each Section 1 is a 3-bit unsigned int followed by a 1-bit unsigned int. </a:t>
            </a:r>
          </a:p>
          <a:p>
            <a:pPr>
              <a:lnSpc>
                <a:spcPts val="3000"/>
              </a:lnSpc>
              <a:spcAft>
                <a:spcPts val="1200"/>
              </a:spcAft>
            </a:pPr>
            <a:r>
              <a:rPr lang="en-US"/>
              <a:t>Section 2 is identified by the 2-bit code 10. There are zero or more of Section 2. The content of each Section 2 is a 4-bit unsigned int followed by a 2-bit unsigned int. </a:t>
            </a:r>
          </a:p>
          <a:p>
            <a:pPr>
              <a:lnSpc>
                <a:spcPts val="3000"/>
              </a:lnSpc>
              <a:spcAft>
                <a:spcPts val="1200"/>
              </a:spcAft>
            </a:pPr>
            <a:r>
              <a:rPr lang="en-US"/>
              <a:t>Section 3 is identified by the 2-bit code 11. There are zero or more of Section 4. The content of each Section 3 is a 4-bit unsigned int followed by a 5-bit unsigned int. </a:t>
            </a:r>
          </a:p>
          <a:p>
            <a:pPr>
              <a:lnSpc>
                <a:spcPts val="3000"/>
              </a:lnSpc>
              <a:spcAft>
                <a:spcPts val="1200"/>
              </a:spcAft>
            </a:pPr>
            <a:r>
              <a:rPr lang="en-US"/>
              <a:t>Afterwards, there is padding to fill the last byte.</a:t>
            </a:r>
          </a:p>
        </p:txBody>
      </p:sp>
    </p:spTree>
    <p:extLst>
      <p:ext uri="{BB962C8B-B14F-4D97-AF65-F5344CB8AC3E}">
        <p14:creationId xmlns:p14="http://schemas.microsoft.com/office/powerpoint/2010/main" val="2261215838"/>
      </p:ext>
    </p:extLst>
  </p:cSld>
  <p:clrMapOvr>
    <a:masterClrMapping/>
  </p:clrMapOvr>
</p:sld>
</file>

<file path=ppt/slides/slide2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 name="Title 56">
            <a:extLst>
              <a:ext uri="{FF2B5EF4-FFF2-40B4-BE49-F238E27FC236}">
                <a16:creationId xmlns:a16="http://schemas.microsoft.com/office/drawing/2014/main" id="{83DC17D4-08E1-4328-B22A-3B5A41ABD545}"/>
              </a:ext>
            </a:extLst>
          </p:cNvPr>
          <p:cNvSpPr>
            <a:spLocks noGrp="1"/>
          </p:cNvSpPr>
          <p:nvPr>
            <p:ph type="title"/>
          </p:nvPr>
        </p:nvSpPr>
        <p:spPr/>
        <p:txBody>
          <a:bodyPr/>
          <a:lstStyle/>
          <a:p>
            <a:r>
              <a:rPr lang="en-US"/>
              <a:t>Input #1</a:t>
            </a:r>
          </a:p>
        </p:txBody>
      </p:sp>
      <p:sp>
        <p:nvSpPr>
          <p:cNvPr id="58" name="Content Placeholder 57">
            <a:extLst>
              <a:ext uri="{FF2B5EF4-FFF2-40B4-BE49-F238E27FC236}">
                <a16:creationId xmlns:a16="http://schemas.microsoft.com/office/drawing/2014/main" id="{1A75ACA2-8564-42B8-A4E0-78E9537297EE}"/>
              </a:ext>
            </a:extLst>
          </p:cNvPr>
          <p:cNvSpPr>
            <a:spLocks noGrp="1"/>
          </p:cNvSpPr>
          <p:nvPr>
            <p:ph idx="1"/>
          </p:nvPr>
        </p:nvSpPr>
        <p:spPr>
          <a:xfrm>
            <a:off x="616449" y="1371602"/>
            <a:ext cx="11236720" cy="1514402"/>
          </a:xfrm>
        </p:spPr>
        <p:txBody>
          <a:bodyPr/>
          <a:lstStyle/>
          <a:p>
            <a:r>
              <a:rPr lang="en-US"/>
              <a:t>There are two occurrences of Section 1</a:t>
            </a:r>
          </a:p>
          <a:p>
            <a:r>
              <a:rPr lang="en-US"/>
              <a:t>No Section 2. No Section 3.</a:t>
            </a:r>
          </a:p>
          <a:p>
            <a:r>
              <a:rPr lang="en-US"/>
              <a:t>Finish off with 4 bits of padding.</a:t>
            </a:r>
          </a:p>
        </p:txBody>
      </p:sp>
      <p:sp>
        <p:nvSpPr>
          <p:cNvPr id="4" name="Footer Placeholder 3">
            <a:extLst>
              <a:ext uri="{FF2B5EF4-FFF2-40B4-BE49-F238E27FC236}">
                <a16:creationId xmlns:a16="http://schemas.microsoft.com/office/drawing/2014/main" id="{481B098B-9460-46AB-9739-B89D3B4D1076}"/>
              </a:ext>
            </a:extLst>
          </p:cNvPr>
          <p:cNvSpPr>
            <a:spLocks noGrp="1"/>
          </p:cNvSpPr>
          <p:nvPr>
            <p:ph type="ftr" sz="quarter" idx="11"/>
          </p:nvPr>
        </p:nvSpPr>
        <p:spPr/>
        <p:txBody>
          <a:bodyPr/>
          <a:lstStyle/>
          <a:p>
            <a:r>
              <a:rPr lang="en-US" altLang="en-US">
                <a:solidFill>
                  <a:schemeClr val="tx1">
                    <a:lumMod val="50000"/>
                    <a:lumOff val="50000"/>
                  </a:schemeClr>
                </a:solidFill>
                <a:latin typeface="Arial" pitchFamily="34" charset="0"/>
                <a:cs typeface="Arial" pitchFamily="34" charset="0"/>
              </a:rPr>
              <a:t>© 2019 The MITRE Corporation. All rights reserved.</a:t>
            </a:r>
            <a:endParaRPr lang="en-US">
              <a:solidFill>
                <a:schemeClr val="tx1">
                  <a:lumMod val="50000"/>
                  <a:lumOff val="50000"/>
                </a:schemeClr>
              </a:solidFill>
              <a:latin typeface="Arial" pitchFamily="34" charset="0"/>
              <a:cs typeface="Arial" pitchFamily="34" charset="0"/>
            </a:endParaRPr>
          </a:p>
        </p:txBody>
      </p:sp>
      <p:sp>
        <p:nvSpPr>
          <p:cNvPr id="6" name="Rectangle 5">
            <a:extLst>
              <a:ext uri="{FF2B5EF4-FFF2-40B4-BE49-F238E27FC236}">
                <a16:creationId xmlns:a16="http://schemas.microsoft.com/office/drawing/2014/main" id="{1C0C598B-7BBA-477A-960E-3764D1F86ED7}"/>
              </a:ext>
            </a:extLst>
          </p:cNvPr>
          <p:cNvSpPr/>
          <p:nvPr/>
        </p:nvSpPr>
        <p:spPr>
          <a:xfrm>
            <a:off x="5715771" y="3969312"/>
            <a:ext cx="309966" cy="449451"/>
          </a:xfrm>
          <a:prstGeom prst="rect">
            <a:avLst/>
          </a:prstGeom>
          <a:solidFill>
            <a:srgbClr val="92D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0</a:t>
            </a:r>
          </a:p>
        </p:txBody>
      </p:sp>
      <p:sp>
        <p:nvSpPr>
          <p:cNvPr id="7" name="Rectangle 6">
            <a:extLst>
              <a:ext uri="{FF2B5EF4-FFF2-40B4-BE49-F238E27FC236}">
                <a16:creationId xmlns:a16="http://schemas.microsoft.com/office/drawing/2014/main" id="{715C2A1D-1A03-43EF-AF14-E67086C537C8}"/>
              </a:ext>
            </a:extLst>
          </p:cNvPr>
          <p:cNvSpPr/>
          <p:nvPr/>
        </p:nvSpPr>
        <p:spPr>
          <a:xfrm>
            <a:off x="6023155" y="3969311"/>
            <a:ext cx="309966" cy="449451"/>
          </a:xfrm>
          <a:prstGeom prst="rect">
            <a:avLst/>
          </a:prstGeom>
          <a:solidFill>
            <a:srgbClr val="92D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1</a:t>
            </a:r>
          </a:p>
        </p:txBody>
      </p:sp>
      <p:sp>
        <p:nvSpPr>
          <p:cNvPr id="8" name="Rectangle 7">
            <a:extLst>
              <a:ext uri="{FF2B5EF4-FFF2-40B4-BE49-F238E27FC236}">
                <a16:creationId xmlns:a16="http://schemas.microsoft.com/office/drawing/2014/main" id="{47199C10-A0FA-48E5-8EBE-095B4A7F7BAA}"/>
              </a:ext>
            </a:extLst>
          </p:cNvPr>
          <p:cNvSpPr/>
          <p:nvPr/>
        </p:nvSpPr>
        <p:spPr>
          <a:xfrm>
            <a:off x="6333121" y="3969311"/>
            <a:ext cx="309966" cy="449451"/>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1</a:t>
            </a:r>
          </a:p>
        </p:txBody>
      </p:sp>
      <p:sp>
        <p:nvSpPr>
          <p:cNvPr id="9" name="Rectangle 8">
            <a:extLst>
              <a:ext uri="{FF2B5EF4-FFF2-40B4-BE49-F238E27FC236}">
                <a16:creationId xmlns:a16="http://schemas.microsoft.com/office/drawing/2014/main" id="{279D0838-891B-464A-9975-1205245A6E59}"/>
              </a:ext>
            </a:extLst>
          </p:cNvPr>
          <p:cNvSpPr/>
          <p:nvPr/>
        </p:nvSpPr>
        <p:spPr>
          <a:xfrm>
            <a:off x="6640505" y="3969310"/>
            <a:ext cx="309966" cy="449451"/>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0</a:t>
            </a:r>
          </a:p>
        </p:txBody>
      </p:sp>
      <p:sp>
        <p:nvSpPr>
          <p:cNvPr id="10" name="Rectangle 9">
            <a:extLst>
              <a:ext uri="{FF2B5EF4-FFF2-40B4-BE49-F238E27FC236}">
                <a16:creationId xmlns:a16="http://schemas.microsoft.com/office/drawing/2014/main" id="{D62F668C-619B-4094-AD15-D8EDBF5F499B}"/>
              </a:ext>
            </a:extLst>
          </p:cNvPr>
          <p:cNvSpPr/>
          <p:nvPr/>
        </p:nvSpPr>
        <p:spPr>
          <a:xfrm>
            <a:off x="7123534" y="3969310"/>
            <a:ext cx="309966" cy="449451"/>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1</a:t>
            </a:r>
          </a:p>
        </p:txBody>
      </p:sp>
      <p:sp>
        <p:nvSpPr>
          <p:cNvPr id="11" name="Rectangle 10">
            <a:extLst>
              <a:ext uri="{FF2B5EF4-FFF2-40B4-BE49-F238E27FC236}">
                <a16:creationId xmlns:a16="http://schemas.microsoft.com/office/drawing/2014/main" id="{91435439-639E-4848-B34D-BFE58C23360F}"/>
              </a:ext>
            </a:extLst>
          </p:cNvPr>
          <p:cNvSpPr/>
          <p:nvPr/>
        </p:nvSpPr>
        <p:spPr>
          <a:xfrm>
            <a:off x="7430918" y="3969309"/>
            <a:ext cx="309966" cy="449451"/>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1</a:t>
            </a:r>
          </a:p>
        </p:txBody>
      </p:sp>
      <p:sp>
        <p:nvSpPr>
          <p:cNvPr id="12" name="Rectangle 11">
            <a:extLst>
              <a:ext uri="{FF2B5EF4-FFF2-40B4-BE49-F238E27FC236}">
                <a16:creationId xmlns:a16="http://schemas.microsoft.com/office/drawing/2014/main" id="{910427EF-8CB9-418A-BBD1-0AC197E095F7}"/>
              </a:ext>
            </a:extLst>
          </p:cNvPr>
          <p:cNvSpPr/>
          <p:nvPr/>
        </p:nvSpPr>
        <p:spPr>
          <a:xfrm>
            <a:off x="7740884" y="3969309"/>
            <a:ext cx="309966" cy="449451"/>
          </a:xfrm>
          <a:prstGeom prst="rect">
            <a:avLst/>
          </a:prstGeom>
          <a:solidFill>
            <a:srgbClr val="92D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0</a:t>
            </a:r>
          </a:p>
        </p:txBody>
      </p:sp>
      <p:sp>
        <p:nvSpPr>
          <p:cNvPr id="13" name="Rectangle 12">
            <a:extLst>
              <a:ext uri="{FF2B5EF4-FFF2-40B4-BE49-F238E27FC236}">
                <a16:creationId xmlns:a16="http://schemas.microsoft.com/office/drawing/2014/main" id="{4F04A3B7-5F44-4CAD-AD5D-71934CCD9F1B}"/>
              </a:ext>
            </a:extLst>
          </p:cNvPr>
          <p:cNvSpPr/>
          <p:nvPr/>
        </p:nvSpPr>
        <p:spPr>
          <a:xfrm>
            <a:off x="8048268" y="3969308"/>
            <a:ext cx="309966" cy="449451"/>
          </a:xfrm>
          <a:prstGeom prst="rect">
            <a:avLst/>
          </a:prstGeom>
          <a:solidFill>
            <a:srgbClr val="92D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1</a:t>
            </a:r>
          </a:p>
        </p:txBody>
      </p:sp>
      <p:sp>
        <p:nvSpPr>
          <p:cNvPr id="14" name="Rectangle 13">
            <a:extLst>
              <a:ext uri="{FF2B5EF4-FFF2-40B4-BE49-F238E27FC236}">
                <a16:creationId xmlns:a16="http://schemas.microsoft.com/office/drawing/2014/main" id="{D1B63F56-4535-45A3-A14E-2E97A6157202}"/>
              </a:ext>
            </a:extLst>
          </p:cNvPr>
          <p:cNvSpPr/>
          <p:nvPr/>
        </p:nvSpPr>
        <p:spPr>
          <a:xfrm>
            <a:off x="2647106" y="3969312"/>
            <a:ext cx="309966" cy="449451"/>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0</a:t>
            </a:r>
          </a:p>
        </p:txBody>
      </p:sp>
      <p:sp>
        <p:nvSpPr>
          <p:cNvPr id="15" name="Rectangle 14">
            <a:extLst>
              <a:ext uri="{FF2B5EF4-FFF2-40B4-BE49-F238E27FC236}">
                <a16:creationId xmlns:a16="http://schemas.microsoft.com/office/drawing/2014/main" id="{4E462819-25D6-4662-89A0-A9F30BEDB789}"/>
              </a:ext>
            </a:extLst>
          </p:cNvPr>
          <p:cNvSpPr/>
          <p:nvPr/>
        </p:nvSpPr>
        <p:spPr>
          <a:xfrm>
            <a:off x="2954490" y="3969311"/>
            <a:ext cx="309966" cy="449451"/>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0</a:t>
            </a:r>
          </a:p>
        </p:txBody>
      </p:sp>
      <p:sp>
        <p:nvSpPr>
          <p:cNvPr id="16" name="Rectangle 15">
            <a:extLst>
              <a:ext uri="{FF2B5EF4-FFF2-40B4-BE49-F238E27FC236}">
                <a16:creationId xmlns:a16="http://schemas.microsoft.com/office/drawing/2014/main" id="{543B444A-62F5-4588-887F-4C2701BFAB45}"/>
              </a:ext>
            </a:extLst>
          </p:cNvPr>
          <p:cNvSpPr/>
          <p:nvPr/>
        </p:nvSpPr>
        <p:spPr>
          <a:xfrm>
            <a:off x="3264456" y="3969311"/>
            <a:ext cx="309966" cy="449451"/>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0</a:t>
            </a:r>
          </a:p>
        </p:txBody>
      </p:sp>
      <p:sp>
        <p:nvSpPr>
          <p:cNvPr id="17" name="Rectangle 16">
            <a:extLst>
              <a:ext uri="{FF2B5EF4-FFF2-40B4-BE49-F238E27FC236}">
                <a16:creationId xmlns:a16="http://schemas.microsoft.com/office/drawing/2014/main" id="{8D254D13-D52B-4B5B-AE40-AA0F3A2A430F}"/>
              </a:ext>
            </a:extLst>
          </p:cNvPr>
          <p:cNvSpPr/>
          <p:nvPr/>
        </p:nvSpPr>
        <p:spPr>
          <a:xfrm>
            <a:off x="3571840" y="3969310"/>
            <a:ext cx="309966" cy="449451"/>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0</a:t>
            </a:r>
          </a:p>
        </p:txBody>
      </p:sp>
      <p:sp>
        <p:nvSpPr>
          <p:cNvPr id="18" name="Rectangle 17">
            <a:extLst>
              <a:ext uri="{FF2B5EF4-FFF2-40B4-BE49-F238E27FC236}">
                <a16:creationId xmlns:a16="http://schemas.microsoft.com/office/drawing/2014/main" id="{5CA34547-15D7-460C-B53E-43E2EBA2F3B4}"/>
              </a:ext>
            </a:extLst>
          </p:cNvPr>
          <p:cNvSpPr/>
          <p:nvPr/>
        </p:nvSpPr>
        <p:spPr>
          <a:xfrm>
            <a:off x="4054869" y="3969310"/>
            <a:ext cx="309966" cy="449451"/>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1</a:t>
            </a:r>
          </a:p>
        </p:txBody>
      </p:sp>
      <p:sp>
        <p:nvSpPr>
          <p:cNvPr id="19" name="Rectangle 18">
            <a:extLst>
              <a:ext uri="{FF2B5EF4-FFF2-40B4-BE49-F238E27FC236}">
                <a16:creationId xmlns:a16="http://schemas.microsoft.com/office/drawing/2014/main" id="{187FCECE-8922-4BD7-9A96-5D39055370F6}"/>
              </a:ext>
            </a:extLst>
          </p:cNvPr>
          <p:cNvSpPr/>
          <p:nvPr/>
        </p:nvSpPr>
        <p:spPr>
          <a:xfrm>
            <a:off x="4362253" y="3969309"/>
            <a:ext cx="309966" cy="449451"/>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0</a:t>
            </a:r>
          </a:p>
        </p:txBody>
      </p:sp>
      <p:sp>
        <p:nvSpPr>
          <p:cNvPr id="20" name="Rectangle 19">
            <a:extLst>
              <a:ext uri="{FF2B5EF4-FFF2-40B4-BE49-F238E27FC236}">
                <a16:creationId xmlns:a16="http://schemas.microsoft.com/office/drawing/2014/main" id="{E9058B8C-7F98-4341-A653-1EEF822E7DDC}"/>
              </a:ext>
            </a:extLst>
          </p:cNvPr>
          <p:cNvSpPr/>
          <p:nvPr/>
        </p:nvSpPr>
        <p:spPr>
          <a:xfrm>
            <a:off x="4672219" y="3969309"/>
            <a:ext cx="309966" cy="449451"/>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1</a:t>
            </a:r>
          </a:p>
        </p:txBody>
      </p:sp>
      <p:sp>
        <p:nvSpPr>
          <p:cNvPr id="21" name="Rectangle 20">
            <a:extLst>
              <a:ext uri="{FF2B5EF4-FFF2-40B4-BE49-F238E27FC236}">
                <a16:creationId xmlns:a16="http://schemas.microsoft.com/office/drawing/2014/main" id="{4D56C924-C5BA-4273-8DB1-C89132563050}"/>
              </a:ext>
            </a:extLst>
          </p:cNvPr>
          <p:cNvSpPr/>
          <p:nvPr/>
        </p:nvSpPr>
        <p:spPr>
          <a:xfrm>
            <a:off x="4979603" y="3969308"/>
            <a:ext cx="309966" cy="449451"/>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1</a:t>
            </a:r>
          </a:p>
        </p:txBody>
      </p:sp>
      <p:sp>
        <p:nvSpPr>
          <p:cNvPr id="22" name="TextBox 21">
            <a:extLst>
              <a:ext uri="{FF2B5EF4-FFF2-40B4-BE49-F238E27FC236}">
                <a16:creationId xmlns:a16="http://schemas.microsoft.com/office/drawing/2014/main" id="{B3858EC1-4593-4F0C-AF57-7F6B332A72AB}"/>
              </a:ext>
            </a:extLst>
          </p:cNvPr>
          <p:cNvSpPr txBox="1"/>
          <p:nvPr/>
        </p:nvSpPr>
        <p:spPr>
          <a:xfrm>
            <a:off x="8026406" y="3738817"/>
            <a:ext cx="389850" cy="246221"/>
          </a:xfrm>
          <a:prstGeom prst="rect">
            <a:avLst/>
          </a:prstGeom>
          <a:noFill/>
        </p:spPr>
        <p:txBody>
          <a:bodyPr wrap="none" rtlCol="0">
            <a:spAutoFit/>
          </a:bodyPr>
          <a:lstStyle/>
          <a:p>
            <a:r>
              <a:rPr lang="en-US" sz="1000"/>
              <a:t>bit1</a:t>
            </a:r>
          </a:p>
        </p:txBody>
      </p:sp>
      <p:sp>
        <p:nvSpPr>
          <p:cNvPr id="23" name="TextBox 22">
            <a:extLst>
              <a:ext uri="{FF2B5EF4-FFF2-40B4-BE49-F238E27FC236}">
                <a16:creationId xmlns:a16="http://schemas.microsoft.com/office/drawing/2014/main" id="{9E8AC268-D5F7-478E-B50B-E6466664B77A}"/>
              </a:ext>
            </a:extLst>
          </p:cNvPr>
          <p:cNvSpPr txBox="1"/>
          <p:nvPr/>
        </p:nvSpPr>
        <p:spPr>
          <a:xfrm>
            <a:off x="7708693" y="3741503"/>
            <a:ext cx="389850" cy="246221"/>
          </a:xfrm>
          <a:prstGeom prst="rect">
            <a:avLst/>
          </a:prstGeom>
          <a:noFill/>
        </p:spPr>
        <p:txBody>
          <a:bodyPr wrap="none" rtlCol="0">
            <a:spAutoFit/>
          </a:bodyPr>
          <a:lstStyle/>
          <a:p>
            <a:r>
              <a:rPr lang="en-US" sz="1000"/>
              <a:t>bit2</a:t>
            </a:r>
          </a:p>
        </p:txBody>
      </p:sp>
      <p:sp>
        <p:nvSpPr>
          <p:cNvPr id="24" name="TextBox 23">
            <a:extLst>
              <a:ext uri="{FF2B5EF4-FFF2-40B4-BE49-F238E27FC236}">
                <a16:creationId xmlns:a16="http://schemas.microsoft.com/office/drawing/2014/main" id="{67149626-8EB7-4377-95E5-1BFBDD93AFDC}"/>
              </a:ext>
            </a:extLst>
          </p:cNvPr>
          <p:cNvSpPr txBox="1"/>
          <p:nvPr/>
        </p:nvSpPr>
        <p:spPr>
          <a:xfrm>
            <a:off x="7390976" y="3738817"/>
            <a:ext cx="389850" cy="246221"/>
          </a:xfrm>
          <a:prstGeom prst="rect">
            <a:avLst/>
          </a:prstGeom>
          <a:noFill/>
        </p:spPr>
        <p:txBody>
          <a:bodyPr wrap="none" rtlCol="0">
            <a:spAutoFit/>
          </a:bodyPr>
          <a:lstStyle/>
          <a:p>
            <a:r>
              <a:rPr lang="en-US" sz="1000"/>
              <a:t>bit3</a:t>
            </a:r>
          </a:p>
        </p:txBody>
      </p:sp>
      <p:sp>
        <p:nvSpPr>
          <p:cNvPr id="25" name="TextBox 24">
            <a:extLst>
              <a:ext uri="{FF2B5EF4-FFF2-40B4-BE49-F238E27FC236}">
                <a16:creationId xmlns:a16="http://schemas.microsoft.com/office/drawing/2014/main" id="{14887CEB-1BEF-4FAB-96C2-14971344179B}"/>
              </a:ext>
            </a:extLst>
          </p:cNvPr>
          <p:cNvSpPr txBox="1"/>
          <p:nvPr/>
        </p:nvSpPr>
        <p:spPr>
          <a:xfrm>
            <a:off x="7083592" y="3734470"/>
            <a:ext cx="389850" cy="246221"/>
          </a:xfrm>
          <a:prstGeom prst="rect">
            <a:avLst/>
          </a:prstGeom>
          <a:noFill/>
        </p:spPr>
        <p:txBody>
          <a:bodyPr wrap="none" rtlCol="0">
            <a:spAutoFit/>
          </a:bodyPr>
          <a:lstStyle/>
          <a:p>
            <a:r>
              <a:rPr lang="en-US" sz="1000"/>
              <a:t>bit4</a:t>
            </a:r>
          </a:p>
        </p:txBody>
      </p:sp>
      <p:sp>
        <p:nvSpPr>
          <p:cNvPr id="26" name="TextBox 25">
            <a:extLst>
              <a:ext uri="{FF2B5EF4-FFF2-40B4-BE49-F238E27FC236}">
                <a16:creationId xmlns:a16="http://schemas.microsoft.com/office/drawing/2014/main" id="{0C0160EF-7EFC-4613-909B-A977A6C1B2B8}"/>
              </a:ext>
            </a:extLst>
          </p:cNvPr>
          <p:cNvSpPr txBox="1"/>
          <p:nvPr/>
        </p:nvSpPr>
        <p:spPr>
          <a:xfrm>
            <a:off x="6624520" y="3741503"/>
            <a:ext cx="389850" cy="246221"/>
          </a:xfrm>
          <a:prstGeom prst="rect">
            <a:avLst/>
          </a:prstGeom>
          <a:noFill/>
        </p:spPr>
        <p:txBody>
          <a:bodyPr wrap="none" rtlCol="0">
            <a:spAutoFit/>
          </a:bodyPr>
          <a:lstStyle/>
          <a:p>
            <a:r>
              <a:rPr lang="en-US" sz="1000"/>
              <a:t>bit5</a:t>
            </a:r>
          </a:p>
        </p:txBody>
      </p:sp>
      <p:sp>
        <p:nvSpPr>
          <p:cNvPr id="27" name="TextBox 26">
            <a:extLst>
              <a:ext uri="{FF2B5EF4-FFF2-40B4-BE49-F238E27FC236}">
                <a16:creationId xmlns:a16="http://schemas.microsoft.com/office/drawing/2014/main" id="{3BCF0C78-4CC4-455E-BD46-E69BFED902F8}"/>
              </a:ext>
            </a:extLst>
          </p:cNvPr>
          <p:cNvSpPr txBox="1"/>
          <p:nvPr/>
        </p:nvSpPr>
        <p:spPr>
          <a:xfrm>
            <a:off x="6306807" y="3744189"/>
            <a:ext cx="389850" cy="246221"/>
          </a:xfrm>
          <a:prstGeom prst="rect">
            <a:avLst/>
          </a:prstGeom>
          <a:noFill/>
        </p:spPr>
        <p:txBody>
          <a:bodyPr wrap="none" rtlCol="0">
            <a:spAutoFit/>
          </a:bodyPr>
          <a:lstStyle/>
          <a:p>
            <a:r>
              <a:rPr lang="en-US" sz="1000"/>
              <a:t>bit6</a:t>
            </a:r>
          </a:p>
        </p:txBody>
      </p:sp>
      <p:sp>
        <p:nvSpPr>
          <p:cNvPr id="28" name="TextBox 27">
            <a:extLst>
              <a:ext uri="{FF2B5EF4-FFF2-40B4-BE49-F238E27FC236}">
                <a16:creationId xmlns:a16="http://schemas.microsoft.com/office/drawing/2014/main" id="{732EE01A-95A6-401B-AB06-F3B62E11BE83}"/>
              </a:ext>
            </a:extLst>
          </p:cNvPr>
          <p:cNvSpPr txBox="1"/>
          <p:nvPr/>
        </p:nvSpPr>
        <p:spPr>
          <a:xfrm>
            <a:off x="5989090" y="3741503"/>
            <a:ext cx="389850" cy="246221"/>
          </a:xfrm>
          <a:prstGeom prst="rect">
            <a:avLst/>
          </a:prstGeom>
          <a:noFill/>
        </p:spPr>
        <p:txBody>
          <a:bodyPr wrap="none" rtlCol="0">
            <a:spAutoFit/>
          </a:bodyPr>
          <a:lstStyle/>
          <a:p>
            <a:r>
              <a:rPr lang="en-US" sz="1000"/>
              <a:t>bit7</a:t>
            </a:r>
          </a:p>
        </p:txBody>
      </p:sp>
      <p:sp>
        <p:nvSpPr>
          <p:cNvPr id="29" name="TextBox 28">
            <a:extLst>
              <a:ext uri="{FF2B5EF4-FFF2-40B4-BE49-F238E27FC236}">
                <a16:creationId xmlns:a16="http://schemas.microsoft.com/office/drawing/2014/main" id="{BEF24CCB-0805-435E-8933-2AB9EF1BF337}"/>
              </a:ext>
            </a:extLst>
          </p:cNvPr>
          <p:cNvSpPr txBox="1"/>
          <p:nvPr/>
        </p:nvSpPr>
        <p:spPr>
          <a:xfrm>
            <a:off x="5681706" y="3737156"/>
            <a:ext cx="389850" cy="246221"/>
          </a:xfrm>
          <a:prstGeom prst="rect">
            <a:avLst/>
          </a:prstGeom>
          <a:noFill/>
        </p:spPr>
        <p:txBody>
          <a:bodyPr wrap="none" rtlCol="0">
            <a:spAutoFit/>
          </a:bodyPr>
          <a:lstStyle/>
          <a:p>
            <a:r>
              <a:rPr lang="en-US" sz="1000"/>
              <a:t>bit8</a:t>
            </a:r>
          </a:p>
        </p:txBody>
      </p:sp>
      <p:sp>
        <p:nvSpPr>
          <p:cNvPr id="30" name="TextBox 29">
            <a:extLst>
              <a:ext uri="{FF2B5EF4-FFF2-40B4-BE49-F238E27FC236}">
                <a16:creationId xmlns:a16="http://schemas.microsoft.com/office/drawing/2014/main" id="{4A049377-9995-402F-B202-F88B587CA104}"/>
              </a:ext>
            </a:extLst>
          </p:cNvPr>
          <p:cNvSpPr txBox="1"/>
          <p:nvPr/>
        </p:nvSpPr>
        <p:spPr>
          <a:xfrm>
            <a:off x="4951243" y="3741504"/>
            <a:ext cx="389850" cy="246221"/>
          </a:xfrm>
          <a:prstGeom prst="rect">
            <a:avLst/>
          </a:prstGeom>
          <a:noFill/>
        </p:spPr>
        <p:txBody>
          <a:bodyPr wrap="none" rtlCol="0">
            <a:spAutoFit/>
          </a:bodyPr>
          <a:lstStyle/>
          <a:p>
            <a:r>
              <a:rPr lang="en-US" sz="1000"/>
              <a:t>bit1</a:t>
            </a:r>
          </a:p>
        </p:txBody>
      </p:sp>
      <p:sp>
        <p:nvSpPr>
          <p:cNvPr id="31" name="TextBox 30">
            <a:extLst>
              <a:ext uri="{FF2B5EF4-FFF2-40B4-BE49-F238E27FC236}">
                <a16:creationId xmlns:a16="http://schemas.microsoft.com/office/drawing/2014/main" id="{0CD8BFB9-70EE-4E3D-B824-EAF7B5DC7DA6}"/>
              </a:ext>
            </a:extLst>
          </p:cNvPr>
          <p:cNvSpPr txBox="1"/>
          <p:nvPr/>
        </p:nvSpPr>
        <p:spPr>
          <a:xfrm>
            <a:off x="4633530" y="3744190"/>
            <a:ext cx="389850" cy="246221"/>
          </a:xfrm>
          <a:prstGeom prst="rect">
            <a:avLst/>
          </a:prstGeom>
          <a:noFill/>
        </p:spPr>
        <p:txBody>
          <a:bodyPr wrap="none" rtlCol="0">
            <a:spAutoFit/>
          </a:bodyPr>
          <a:lstStyle/>
          <a:p>
            <a:r>
              <a:rPr lang="en-US" sz="1000"/>
              <a:t>bit2</a:t>
            </a:r>
          </a:p>
        </p:txBody>
      </p:sp>
      <p:sp>
        <p:nvSpPr>
          <p:cNvPr id="32" name="TextBox 31">
            <a:extLst>
              <a:ext uri="{FF2B5EF4-FFF2-40B4-BE49-F238E27FC236}">
                <a16:creationId xmlns:a16="http://schemas.microsoft.com/office/drawing/2014/main" id="{1D173938-63B3-486D-92DB-864522551066}"/>
              </a:ext>
            </a:extLst>
          </p:cNvPr>
          <p:cNvSpPr txBox="1"/>
          <p:nvPr/>
        </p:nvSpPr>
        <p:spPr>
          <a:xfrm>
            <a:off x="4315813" y="3741504"/>
            <a:ext cx="389850" cy="246221"/>
          </a:xfrm>
          <a:prstGeom prst="rect">
            <a:avLst/>
          </a:prstGeom>
          <a:noFill/>
        </p:spPr>
        <p:txBody>
          <a:bodyPr wrap="none" rtlCol="0">
            <a:spAutoFit/>
          </a:bodyPr>
          <a:lstStyle/>
          <a:p>
            <a:r>
              <a:rPr lang="en-US" sz="1000"/>
              <a:t>bit3</a:t>
            </a:r>
          </a:p>
        </p:txBody>
      </p:sp>
      <p:sp>
        <p:nvSpPr>
          <p:cNvPr id="33" name="TextBox 32">
            <a:extLst>
              <a:ext uri="{FF2B5EF4-FFF2-40B4-BE49-F238E27FC236}">
                <a16:creationId xmlns:a16="http://schemas.microsoft.com/office/drawing/2014/main" id="{8EB1DB5A-5C92-4935-9C47-17A0DB6E540D}"/>
              </a:ext>
            </a:extLst>
          </p:cNvPr>
          <p:cNvSpPr txBox="1"/>
          <p:nvPr/>
        </p:nvSpPr>
        <p:spPr>
          <a:xfrm>
            <a:off x="4008429" y="3737157"/>
            <a:ext cx="389850" cy="246221"/>
          </a:xfrm>
          <a:prstGeom prst="rect">
            <a:avLst/>
          </a:prstGeom>
          <a:noFill/>
        </p:spPr>
        <p:txBody>
          <a:bodyPr wrap="none" rtlCol="0">
            <a:spAutoFit/>
          </a:bodyPr>
          <a:lstStyle/>
          <a:p>
            <a:r>
              <a:rPr lang="en-US" sz="1000"/>
              <a:t>bit4</a:t>
            </a:r>
          </a:p>
        </p:txBody>
      </p:sp>
      <p:sp>
        <p:nvSpPr>
          <p:cNvPr id="34" name="TextBox 33">
            <a:extLst>
              <a:ext uri="{FF2B5EF4-FFF2-40B4-BE49-F238E27FC236}">
                <a16:creationId xmlns:a16="http://schemas.microsoft.com/office/drawing/2014/main" id="{44F22380-7DBF-496A-85E1-521916511207}"/>
              </a:ext>
            </a:extLst>
          </p:cNvPr>
          <p:cNvSpPr txBox="1"/>
          <p:nvPr/>
        </p:nvSpPr>
        <p:spPr>
          <a:xfrm>
            <a:off x="3549357" y="3744190"/>
            <a:ext cx="389850" cy="246221"/>
          </a:xfrm>
          <a:prstGeom prst="rect">
            <a:avLst/>
          </a:prstGeom>
          <a:noFill/>
        </p:spPr>
        <p:txBody>
          <a:bodyPr wrap="none" rtlCol="0">
            <a:spAutoFit/>
          </a:bodyPr>
          <a:lstStyle/>
          <a:p>
            <a:r>
              <a:rPr lang="en-US" sz="1000"/>
              <a:t>bit5</a:t>
            </a:r>
          </a:p>
        </p:txBody>
      </p:sp>
      <p:sp>
        <p:nvSpPr>
          <p:cNvPr id="35" name="TextBox 34">
            <a:extLst>
              <a:ext uri="{FF2B5EF4-FFF2-40B4-BE49-F238E27FC236}">
                <a16:creationId xmlns:a16="http://schemas.microsoft.com/office/drawing/2014/main" id="{EC7C4E86-9382-4303-BF94-19FD2D6C8069}"/>
              </a:ext>
            </a:extLst>
          </p:cNvPr>
          <p:cNvSpPr txBox="1"/>
          <p:nvPr/>
        </p:nvSpPr>
        <p:spPr>
          <a:xfrm>
            <a:off x="3231644" y="3746876"/>
            <a:ext cx="389850" cy="246221"/>
          </a:xfrm>
          <a:prstGeom prst="rect">
            <a:avLst/>
          </a:prstGeom>
          <a:noFill/>
        </p:spPr>
        <p:txBody>
          <a:bodyPr wrap="none" rtlCol="0">
            <a:spAutoFit/>
          </a:bodyPr>
          <a:lstStyle/>
          <a:p>
            <a:r>
              <a:rPr lang="en-US" sz="1000"/>
              <a:t>bit6</a:t>
            </a:r>
          </a:p>
        </p:txBody>
      </p:sp>
      <p:sp>
        <p:nvSpPr>
          <p:cNvPr id="36" name="TextBox 35">
            <a:extLst>
              <a:ext uri="{FF2B5EF4-FFF2-40B4-BE49-F238E27FC236}">
                <a16:creationId xmlns:a16="http://schemas.microsoft.com/office/drawing/2014/main" id="{6AC42DD6-086E-4AE1-B12A-54F50E7DE1AA}"/>
              </a:ext>
            </a:extLst>
          </p:cNvPr>
          <p:cNvSpPr txBox="1"/>
          <p:nvPr/>
        </p:nvSpPr>
        <p:spPr>
          <a:xfrm>
            <a:off x="2913927" y="3744190"/>
            <a:ext cx="389850" cy="246221"/>
          </a:xfrm>
          <a:prstGeom prst="rect">
            <a:avLst/>
          </a:prstGeom>
          <a:noFill/>
        </p:spPr>
        <p:txBody>
          <a:bodyPr wrap="none" rtlCol="0">
            <a:spAutoFit/>
          </a:bodyPr>
          <a:lstStyle/>
          <a:p>
            <a:r>
              <a:rPr lang="en-US" sz="1000"/>
              <a:t>bit7</a:t>
            </a:r>
          </a:p>
        </p:txBody>
      </p:sp>
      <p:sp>
        <p:nvSpPr>
          <p:cNvPr id="37" name="TextBox 36">
            <a:extLst>
              <a:ext uri="{FF2B5EF4-FFF2-40B4-BE49-F238E27FC236}">
                <a16:creationId xmlns:a16="http://schemas.microsoft.com/office/drawing/2014/main" id="{086E725C-7B38-4BDE-AE3B-BD8995B77C41}"/>
              </a:ext>
            </a:extLst>
          </p:cNvPr>
          <p:cNvSpPr txBox="1"/>
          <p:nvPr/>
        </p:nvSpPr>
        <p:spPr>
          <a:xfrm>
            <a:off x="2606543" y="3739843"/>
            <a:ext cx="389850" cy="246221"/>
          </a:xfrm>
          <a:prstGeom prst="rect">
            <a:avLst/>
          </a:prstGeom>
          <a:noFill/>
        </p:spPr>
        <p:txBody>
          <a:bodyPr wrap="none" rtlCol="0">
            <a:spAutoFit/>
          </a:bodyPr>
          <a:lstStyle/>
          <a:p>
            <a:r>
              <a:rPr lang="en-US" sz="1000"/>
              <a:t>bit8</a:t>
            </a:r>
          </a:p>
        </p:txBody>
      </p:sp>
      <p:sp>
        <p:nvSpPr>
          <p:cNvPr id="38" name="TextBox 37">
            <a:extLst>
              <a:ext uri="{FF2B5EF4-FFF2-40B4-BE49-F238E27FC236}">
                <a16:creationId xmlns:a16="http://schemas.microsoft.com/office/drawing/2014/main" id="{17FD7277-1293-4C8D-B8DF-425114E10BEB}"/>
              </a:ext>
            </a:extLst>
          </p:cNvPr>
          <p:cNvSpPr txBox="1"/>
          <p:nvPr/>
        </p:nvSpPr>
        <p:spPr>
          <a:xfrm>
            <a:off x="6462557" y="3297891"/>
            <a:ext cx="1253485" cy="369332"/>
          </a:xfrm>
          <a:prstGeom prst="rect">
            <a:avLst/>
          </a:prstGeom>
          <a:noFill/>
        </p:spPr>
        <p:txBody>
          <a:bodyPr wrap="none" rtlCol="0">
            <a:spAutoFit/>
          </a:bodyPr>
          <a:lstStyle/>
          <a:p>
            <a:r>
              <a:rPr lang="en-US"/>
              <a:t>Byte 1 = 6D</a:t>
            </a:r>
          </a:p>
        </p:txBody>
      </p:sp>
      <p:sp>
        <p:nvSpPr>
          <p:cNvPr id="39" name="TextBox 38">
            <a:extLst>
              <a:ext uri="{FF2B5EF4-FFF2-40B4-BE49-F238E27FC236}">
                <a16:creationId xmlns:a16="http://schemas.microsoft.com/office/drawing/2014/main" id="{412727EA-251A-45F0-8D9B-7A1473BB19BB}"/>
              </a:ext>
            </a:extLst>
          </p:cNvPr>
          <p:cNvSpPr txBox="1"/>
          <p:nvPr/>
        </p:nvSpPr>
        <p:spPr>
          <a:xfrm>
            <a:off x="3394377" y="3301941"/>
            <a:ext cx="1235851" cy="369332"/>
          </a:xfrm>
          <a:prstGeom prst="rect">
            <a:avLst/>
          </a:prstGeom>
          <a:noFill/>
        </p:spPr>
        <p:txBody>
          <a:bodyPr wrap="none" rtlCol="0">
            <a:spAutoFit/>
          </a:bodyPr>
          <a:lstStyle/>
          <a:p>
            <a:r>
              <a:rPr lang="en-US"/>
              <a:t>Byte 2 = 0B</a:t>
            </a:r>
          </a:p>
        </p:txBody>
      </p:sp>
      <p:sp>
        <p:nvSpPr>
          <p:cNvPr id="40" name="Left Brace 39">
            <a:extLst>
              <a:ext uri="{FF2B5EF4-FFF2-40B4-BE49-F238E27FC236}">
                <a16:creationId xmlns:a16="http://schemas.microsoft.com/office/drawing/2014/main" id="{13C95D13-BFE0-4F79-910E-355E56CCF67B}"/>
              </a:ext>
            </a:extLst>
          </p:cNvPr>
          <p:cNvSpPr/>
          <p:nvPr/>
        </p:nvSpPr>
        <p:spPr>
          <a:xfrm rot="16200000">
            <a:off x="7899164" y="4346352"/>
            <a:ext cx="317717" cy="600422"/>
          </a:xfrm>
          <a:prstGeom prst="leftBrace">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1" name="TextBox 40">
            <a:extLst>
              <a:ext uri="{FF2B5EF4-FFF2-40B4-BE49-F238E27FC236}">
                <a16:creationId xmlns:a16="http://schemas.microsoft.com/office/drawing/2014/main" id="{C2232139-1F57-487C-8E04-505A5A466803}"/>
              </a:ext>
            </a:extLst>
          </p:cNvPr>
          <p:cNvSpPr txBox="1"/>
          <p:nvPr/>
        </p:nvSpPr>
        <p:spPr>
          <a:xfrm>
            <a:off x="7819014" y="4805458"/>
            <a:ext cx="437940" cy="246221"/>
          </a:xfrm>
          <a:prstGeom prst="rect">
            <a:avLst/>
          </a:prstGeom>
          <a:noFill/>
        </p:spPr>
        <p:txBody>
          <a:bodyPr wrap="none" rtlCol="0">
            <a:spAutoFit/>
          </a:bodyPr>
          <a:lstStyle/>
          <a:p>
            <a:r>
              <a:rPr lang="en-US" sz="1000"/>
              <a:t>code</a:t>
            </a:r>
          </a:p>
        </p:txBody>
      </p:sp>
      <p:sp>
        <p:nvSpPr>
          <p:cNvPr id="42" name="Left Brace 41">
            <a:extLst>
              <a:ext uri="{FF2B5EF4-FFF2-40B4-BE49-F238E27FC236}">
                <a16:creationId xmlns:a16="http://schemas.microsoft.com/office/drawing/2014/main" id="{D6938093-545F-4469-B5C9-3755C552E022}"/>
              </a:ext>
            </a:extLst>
          </p:cNvPr>
          <p:cNvSpPr/>
          <p:nvPr/>
        </p:nvSpPr>
        <p:spPr>
          <a:xfrm rot="16200000">
            <a:off x="7022038" y="4106173"/>
            <a:ext cx="317717" cy="1080779"/>
          </a:xfrm>
          <a:prstGeom prst="leftBrace">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3" name="TextBox 42">
            <a:extLst>
              <a:ext uri="{FF2B5EF4-FFF2-40B4-BE49-F238E27FC236}">
                <a16:creationId xmlns:a16="http://schemas.microsoft.com/office/drawing/2014/main" id="{C41132B3-2480-4938-B99F-2F8C420983F3}"/>
              </a:ext>
            </a:extLst>
          </p:cNvPr>
          <p:cNvSpPr txBox="1"/>
          <p:nvPr/>
        </p:nvSpPr>
        <p:spPr>
          <a:xfrm>
            <a:off x="6940798" y="4801171"/>
            <a:ext cx="478016" cy="246221"/>
          </a:xfrm>
          <a:prstGeom prst="rect">
            <a:avLst/>
          </a:prstGeom>
          <a:noFill/>
        </p:spPr>
        <p:txBody>
          <a:bodyPr wrap="none" rtlCol="0">
            <a:spAutoFit/>
          </a:bodyPr>
          <a:lstStyle/>
          <a:p>
            <a:r>
              <a:rPr lang="en-US" sz="1000"/>
              <a:t>3-bits</a:t>
            </a:r>
          </a:p>
        </p:txBody>
      </p:sp>
      <p:sp>
        <p:nvSpPr>
          <p:cNvPr id="46" name="Left Brace 45">
            <a:extLst>
              <a:ext uri="{FF2B5EF4-FFF2-40B4-BE49-F238E27FC236}">
                <a16:creationId xmlns:a16="http://schemas.microsoft.com/office/drawing/2014/main" id="{81C352AA-0732-4FE6-AE63-132E4473F838}"/>
              </a:ext>
            </a:extLst>
          </p:cNvPr>
          <p:cNvSpPr/>
          <p:nvPr/>
        </p:nvSpPr>
        <p:spPr>
          <a:xfrm rot="16200000">
            <a:off x="6311165" y="4494911"/>
            <a:ext cx="317718" cy="273805"/>
          </a:xfrm>
          <a:prstGeom prst="leftBrace">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TextBox 46">
            <a:extLst>
              <a:ext uri="{FF2B5EF4-FFF2-40B4-BE49-F238E27FC236}">
                <a16:creationId xmlns:a16="http://schemas.microsoft.com/office/drawing/2014/main" id="{DCD016EF-2B70-40B8-9F7E-69371F3A7B0E}"/>
              </a:ext>
            </a:extLst>
          </p:cNvPr>
          <p:cNvSpPr txBox="1"/>
          <p:nvPr/>
        </p:nvSpPr>
        <p:spPr>
          <a:xfrm>
            <a:off x="6257623" y="4812562"/>
            <a:ext cx="428322" cy="246221"/>
          </a:xfrm>
          <a:prstGeom prst="rect">
            <a:avLst/>
          </a:prstGeom>
          <a:noFill/>
        </p:spPr>
        <p:txBody>
          <a:bodyPr wrap="none" rtlCol="0">
            <a:spAutoFit/>
          </a:bodyPr>
          <a:lstStyle/>
          <a:p>
            <a:r>
              <a:rPr lang="en-US" sz="1000"/>
              <a:t>1-bit</a:t>
            </a:r>
          </a:p>
        </p:txBody>
      </p:sp>
      <p:sp>
        <p:nvSpPr>
          <p:cNvPr id="48" name="Left Brace 47">
            <a:extLst>
              <a:ext uri="{FF2B5EF4-FFF2-40B4-BE49-F238E27FC236}">
                <a16:creationId xmlns:a16="http://schemas.microsoft.com/office/drawing/2014/main" id="{F87173B8-14FE-44A2-BD91-63A283C7B030}"/>
              </a:ext>
            </a:extLst>
          </p:cNvPr>
          <p:cNvSpPr/>
          <p:nvPr/>
        </p:nvSpPr>
        <p:spPr>
          <a:xfrm rot="16200000">
            <a:off x="3088780" y="4053131"/>
            <a:ext cx="381165" cy="1264513"/>
          </a:xfrm>
          <a:prstGeom prst="leftBrace">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TextBox 48">
            <a:extLst>
              <a:ext uri="{FF2B5EF4-FFF2-40B4-BE49-F238E27FC236}">
                <a16:creationId xmlns:a16="http://schemas.microsoft.com/office/drawing/2014/main" id="{76FEE33E-6E14-4612-B55F-ECB7CA12C6E3}"/>
              </a:ext>
            </a:extLst>
          </p:cNvPr>
          <p:cNvSpPr txBox="1"/>
          <p:nvPr/>
        </p:nvSpPr>
        <p:spPr>
          <a:xfrm>
            <a:off x="2929317" y="4911501"/>
            <a:ext cx="604653" cy="246221"/>
          </a:xfrm>
          <a:prstGeom prst="rect">
            <a:avLst/>
          </a:prstGeom>
          <a:noFill/>
        </p:spPr>
        <p:txBody>
          <a:bodyPr wrap="none" rtlCol="0">
            <a:spAutoFit/>
          </a:bodyPr>
          <a:lstStyle/>
          <a:p>
            <a:r>
              <a:rPr lang="en-US" sz="1000"/>
              <a:t>padding</a:t>
            </a:r>
          </a:p>
        </p:txBody>
      </p:sp>
      <p:sp>
        <p:nvSpPr>
          <p:cNvPr id="50" name="Left Brace 49">
            <a:extLst>
              <a:ext uri="{FF2B5EF4-FFF2-40B4-BE49-F238E27FC236}">
                <a16:creationId xmlns:a16="http://schemas.microsoft.com/office/drawing/2014/main" id="{A8ABED71-AE15-4677-8617-C9AB6FDEE78E}"/>
              </a:ext>
            </a:extLst>
          </p:cNvPr>
          <p:cNvSpPr/>
          <p:nvPr/>
        </p:nvSpPr>
        <p:spPr>
          <a:xfrm rot="16200000">
            <a:off x="4678435" y="4199291"/>
            <a:ext cx="317717" cy="908748"/>
          </a:xfrm>
          <a:prstGeom prst="leftBrace">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TextBox 50">
            <a:extLst>
              <a:ext uri="{FF2B5EF4-FFF2-40B4-BE49-F238E27FC236}">
                <a16:creationId xmlns:a16="http://schemas.microsoft.com/office/drawing/2014/main" id="{53EE703E-7123-4BCA-9D20-2F1B317369C0}"/>
              </a:ext>
            </a:extLst>
          </p:cNvPr>
          <p:cNvSpPr txBox="1"/>
          <p:nvPr/>
        </p:nvSpPr>
        <p:spPr>
          <a:xfrm>
            <a:off x="4600273" y="4797778"/>
            <a:ext cx="478016" cy="246221"/>
          </a:xfrm>
          <a:prstGeom prst="rect">
            <a:avLst/>
          </a:prstGeom>
          <a:noFill/>
        </p:spPr>
        <p:txBody>
          <a:bodyPr wrap="none" rtlCol="0">
            <a:spAutoFit/>
          </a:bodyPr>
          <a:lstStyle/>
          <a:p>
            <a:r>
              <a:rPr lang="en-US" sz="1000"/>
              <a:t>3-bits</a:t>
            </a:r>
          </a:p>
        </p:txBody>
      </p:sp>
      <p:sp>
        <p:nvSpPr>
          <p:cNvPr id="52" name="Left Brace 51">
            <a:extLst>
              <a:ext uri="{FF2B5EF4-FFF2-40B4-BE49-F238E27FC236}">
                <a16:creationId xmlns:a16="http://schemas.microsoft.com/office/drawing/2014/main" id="{2D40012C-F69B-4ACB-8318-212F6C798BCA}"/>
              </a:ext>
            </a:extLst>
          </p:cNvPr>
          <p:cNvSpPr/>
          <p:nvPr/>
        </p:nvSpPr>
        <p:spPr>
          <a:xfrm rot="16200000">
            <a:off x="5850482" y="4329285"/>
            <a:ext cx="317717" cy="600422"/>
          </a:xfrm>
          <a:prstGeom prst="leftBrace">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3" name="TextBox 52">
            <a:extLst>
              <a:ext uri="{FF2B5EF4-FFF2-40B4-BE49-F238E27FC236}">
                <a16:creationId xmlns:a16="http://schemas.microsoft.com/office/drawing/2014/main" id="{CF77876A-DE2D-4FFC-9D28-DCB18FCFECE8}"/>
              </a:ext>
            </a:extLst>
          </p:cNvPr>
          <p:cNvSpPr txBox="1"/>
          <p:nvPr/>
        </p:nvSpPr>
        <p:spPr>
          <a:xfrm>
            <a:off x="5770332" y="4788391"/>
            <a:ext cx="437940" cy="246221"/>
          </a:xfrm>
          <a:prstGeom prst="rect">
            <a:avLst/>
          </a:prstGeom>
          <a:noFill/>
        </p:spPr>
        <p:txBody>
          <a:bodyPr wrap="none" rtlCol="0">
            <a:spAutoFit/>
          </a:bodyPr>
          <a:lstStyle/>
          <a:p>
            <a:r>
              <a:rPr lang="en-US" sz="1000"/>
              <a:t>code</a:t>
            </a:r>
          </a:p>
        </p:txBody>
      </p:sp>
      <p:sp>
        <p:nvSpPr>
          <p:cNvPr id="54" name="Left Brace 53">
            <a:extLst>
              <a:ext uri="{FF2B5EF4-FFF2-40B4-BE49-F238E27FC236}">
                <a16:creationId xmlns:a16="http://schemas.microsoft.com/office/drawing/2014/main" id="{61C6FA7C-54D6-47D5-8558-21063F47A5E0}"/>
              </a:ext>
            </a:extLst>
          </p:cNvPr>
          <p:cNvSpPr/>
          <p:nvPr/>
        </p:nvSpPr>
        <p:spPr>
          <a:xfrm rot="16200000">
            <a:off x="4039454" y="4525973"/>
            <a:ext cx="317718" cy="273805"/>
          </a:xfrm>
          <a:prstGeom prst="leftBrace">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5" name="TextBox 54">
            <a:extLst>
              <a:ext uri="{FF2B5EF4-FFF2-40B4-BE49-F238E27FC236}">
                <a16:creationId xmlns:a16="http://schemas.microsoft.com/office/drawing/2014/main" id="{0DF22F83-4F85-4CC9-BD9B-AEA0443E0344}"/>
              </a:ext>
            </a:extLst>
          </p:cNvPr>
          <p:cNvSpPr txBox="1"/>
          <p:nvPr/>
        </p:nvSpPr>
        <p:spPr>
          <a:xfrm>
            <a:off x="3985912" y="4843624"/>
            <a:ext cx="428322" cy="246221"/>
          </a:xfrm>
          <a:prstGeom prst="rect">
            <a:avLst/>
          </a:prstGeom>
          <a:noFill/>
        </p:spPr>
        <p:txBody>
          <a:bodyPr wrap="none" rtlCol="0">
            <a:spAutoFit/>
          </a:bodyPr>
          <a:lstStyle/>
          <a:p>
            <a:r>
              <a:rPr lang="en-US" sz="1000"/>
              <a:t>1-bit</a:t>
            </a:r>
          </a:p>
        </p:txBody>
      </p:sp>
      <p:sp>
        <p:nvSpPr>
          <p:cNvPr id="59" name="TextBox 58">
            <a:extLst>
              <a:ext uri="{FF2B5EF4-FFF2-40B4-BE49-F238E27FC236}">
                <a16:creationId xmlns:a16="http://schemas.microsoft.com/office/drawing/2014/main" id="{0CE2DD87-2A1D-41A5-94C2-F2EF587B4E76}"/>
              </a:ext>
            </a:extLst>
          </p:cNvPr>
          <p:cNvSpPr txBox="1"/>
          <p:nvPr/>
        </p:nvSpPr>
        <p:spPr>
          <a:xfrm>
            <a:off x="5341093" y="6028841"/>
            <a:ext cx="4199035" cy="369332"/>
          </a:xfrm>
          <a:prstGeom prst="rect">
            <a:avLst/>
          </a:prstGeom>
          <a:noFill/>
        </p:spPr>
        <p:txBody>
          <a:bodyPr wrap="none" rtlCol="0">
            <a:spAutoFit/>
          </a:bodyPr>
          <a:lstStyle/>
          <a:p>
            <a:r>
              <a:rPr lang="en-US"/>
              <a:t>See examples/array-or-choice/test.dfdl.xsd</a:t>
            </a:r>
          </a:p>
        </p:txBody>
      </p:sp>
    </p:spTree>
    <p:extLst>
      <p:ext uri="{BB962C8B-B14F-4D97-AF65-F5344CB8AC3E}">
        <p14:creationId xmlns:p14="http://schemas.microsoft.com/office/powerpoint/2010/main" val="3917169948"/>
      </p:ext>
    </p:extLst>
  </p:cSld>
  <p:clrMapOvr>
    <a:masterClrMapping/>
  </p:clrMapOvr>
</p:sld>
</file>

<file path=ppt/slides/slide2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98B0DD6A-5A6C-461D-B90A-8EAD8756BBD1}"/>
              </a:ext>
            </a:extLst>
          </p:cNvPr>
          <p:cNvSpPr>
            <a:spLocks noGrp="1"/>
          </p:cNvSpPr>
          <p:nvPr>
            <p:ph type="ftr" sz="quarter" idx="11"/>
          </p:nvPr>
        </p:nvSpPr>
        <p:spPr/>
        <p:txBody>
          <a:bodyPr/>
          <a:lstStyle/>
          <a:p>
            <a:r>
              <a:rPr lang="en-US" altLang="en-US">
                <a:solidFill>
                  <a:schemeClr val="tx1">
                    <a:lumMod val="50000"/>
                    <a:lumOff val="50000"/>
                  </a:schemeClr>
                </a:solidFill>
                <a:latin typeface="Arial" pitchFamily="34" charset="0"/>
                <a:cs typeface="Arial" pitchFamily="34" charset="0"/>
              </a:rPr>
              <a:t>© 2019 The MITRE Corporation. All rights reserved.</a:t>
            </a:r>
            <a:endParaRPr lang="en-US">
              <a:solidFill>
                <a:schemeClr val="tx1">
                  <a:lumMod val="50000"/>
                  <a:lumOff val="50000"/>
                </a:schemeClr>
              </a:solidFill>
              <a:latin typeface="Arial" pitchFamily="34" charset="0"/>
              <a:cs typeface="Arial" pitchFamily="34" charset="0"/>
            </a:endParaRPr>
          </a:p>
        </p:txBody>
      </p:sp>
      <p:grpSp>
        <p:nvGrpSpPr>
          <p:cNvPr id="5" name="Group 4">
            <a:extLst>
              <a:ext uri="{FF2B5EF4-FFF2-40B4-BE49-F238E27FC236}">
                <a16:creationId xmlns:a16="http://schemas.microsoft.com/office/drawing/2014/main" id="{7F0BD4C8-00BC-4DCB-9D13-F6EEDEDC079D}"/>
              </a:ext>
            </a:extLst>
          </p:cNvPr>
          <p:cNvGrpSpPr/>
          <p:nvPr/>
        </p:nvGrpSpPr>
        <p:grpSpPr>
          <a:xfrm>
            <a:off x="2689612" y="221380"/>
            <a:ext cx="5809713" cy="1859831"/>
            <a:chOff x="5272252" y="1159125"/>
            <a:chExt cx="5809713" cy="1859831"/>
          </a:xfrm>
        </p:grpSpPr>
        <p:sp>
          <p:nvSpPr>
            <p:cNvPr id="6" name="Rectangle 5">
              <a:extLst>
                <a:ext uri="{FF2B5EF4-FFF2-40B4-BE49-F238E27FC236}">
                  <a16:creationId xmlns:a16="http://schemas.microsoft.com/office/drawing/2014/main" id="{9B6011DB-D85A-427E-82C0-2894B6EF109E}"/>
                </a:ext>
              </a:extLst>
            </p:cNvPr>
            <p:cNvSpPr/>
            <p:nvPr/>
          </p:nvSpPr>
          <p:spPr>
            <a:xfrm>
              <a:off x="8381480" y="1830546"/>
              <a:ext cx="309966" cy="449451"/>
            </a:xfrm>
            <a:prstGeom prst="rect">
              <a:avLst/>
            </a:prstGeom>
            <a:solidFill>
              <a:srgbClr val="92D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0</a:t>
              </a:r>
            </a:p>
          </p:txBody>
        </p:sp>
        <p:sp>
          <p:nvSpPr>
            <p:cNvPr id="7" name="Rectangle 6">
              <a:extLst>
                <a:ext uri="{FF2B5EF4-FFF2-40B4-BE49-F238E27FC236}">
                  <a16:creationId xmlns:a16="http://schemas.microsoft.com/office/drawing/2014/main" id="{95C85801-07B3-4431-B9E3-78B8C2B2EED3}"/>
                </a:ext>
              </a:extLst>
            </p:cNvPr>
            <p:cNvSpPr/>
            <p:nvPr/>
          </p:nvSpPr>
          <p:spPr>
            <a:xfrm>
              <a:off x="8688864" y="1830545"/>
              <a:ext cx="309966" cy="449451"/>
            </a:xfrm>
            <a:prstGeom prst="rect">
              <a:avLst/>
            </a:prstGeom>
            <a:solidFill>
              <a:srgbClr val="92D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1</a:t>
              </a:r>
            </a:p>
          </p:txBody>
        </p:sp>
        <p:sp>
          <p:nvSpPr>
            <p:cNvPr id="8" name="Rectangle 7">
              <a:extLst>
                <a:ext uri="{FF2B5EF4-FFF2-40B4-BE49-F238E27FC236}">
                  <a16:creationId xmlns:a16="http://schemas.microsoft.com/office/drawing/2014/main" id="{E86C4A85-7A12-44D0-B394-7FAB3EC43204}"/>
                </a:ext>
              </a:extLst>
            </p:cNvPr>
            <p:cNvSpPr/>
            <p:nvPr/>
          </p:nvSpPr>
          <p:spPr>
            <a:xfrm>
              <a:off x="8998830" y="1830545"/>
              <a:ext cx="309966" cy="449451"/>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1</a:t>
              </a:r>
            </a:p>
          </p:txBody>
        </p:sp>
        <p:sp>
          <p:nvSpPr>
            <p:cNvPr id="9" name="Rectangle 8">
              <a:extLst>
                <a:ext uri="{FF2B5EF4-FFF2-40B4-BE49-F238E27FC236}">
                  <a16:creationId xmlns:a16="http://schemas.microsoft.com/office/drawing/2014/main" id="{D04CA646-29A2-4270-9C6B-3F84292F79F7}"/>
                </a:ext>
              </a:extLst>
            </p:cNvPr>
            <p:cNvSpPr/>
            <p:nvPr/>
          </p:nvSpPr>
          <p:spPr>
            <a:xfrm>
              <a:off x="9306214" y="1830544"/>
              <a:ext cx="309966" cy="449451"/>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0</a:t>
              </a:r>
            </a:p>
          </p:txBody>
        </p:sp>
        <p:sp>
          <p:nvSpPr>
            <p:cNvPr id="10" name="Rectangle 9">
              <a:extLst>
                <a:ext uri="{FF2B5EF4-FFF2-40B4-BE49-F238E27FC236}">
                  <a16:creationId xmlns:a16="http://schemas.microsoft.com/office/drawing/2014/main" id="{BA5D30A8-5D4A-4CEC-92EC-01F79BE03EBC}"/>
                </a:ext>
              </a:extLst>
            </p:cNvPr>
            <p:cNvSpPr/>
            <p:nvPr/>
          </p:nvSpPr>
          <p:spPr>
            <a:xfrm>
              <a:off x="9789243" y="1830544"/>
              <a:ext cx="309966" cy="449451"/>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1</a:t>
              </a:r>
            </a:p>
          </p:txBody>
        </p:sp>
        <p:sp>
          <p:nvSpPr>
            <p:cNvPr id="11" name="Rectangle 10">
              <a:extLst>
                <a:ext uri="{FF2B5EF4-FFF2-40B4-BE49-F238E27FC236}">
                  <a16:creationId xmlns:a16="http://schemas.microsoft.com/office/drawing/2014/main" id="{EEDBB800-F586-4853-86A6-1D8A6DD234C9}"/>
                </a:ext>
              </a:extLst>
            </p:cNvPr>
            <p:cNvSpPr/>
            <p:nvPr/>
          </p:nvSpPr>
          <p:spPr>
            <a:xfrm>
              <a:off x="10096627" y="1830543"/>
              <a:ext cx="309966" cy="449451"/>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1</a:t>
              </a:r>
            </a:p>
          </p:txBody>
        </p:sp>
        <p:sp>
          <p:nvSpPr>
            <p:cNvPr id="12" name="Rectangle 11">
              <a:extLst>
                <a:ext uri="{FF2B5EF4-FFF2-40B4-BE49-F238E27FC236}">
                  <a16:creationId xmlns:a16="http://schemas.microsoft.com/office/drawing/2014/main" id="{2E740145-C936-407E-9175-B82FDA064984}"/>
                </a:ext>
              </a:extLst>
            </p:cNvPr>
            <p:cNvSpPr/>
            <p:nvPr/>
          </p:nvSpPr>
          <p:spPr>
            <a:xfrm>
              <a:off x="10406593" y="1830543"/>
              <a:ext cx="309966" cy="449451"/>
            </a:xfrm>
            <a:prstGeom prst="rect">
              <a:avLst/>
            </a:prstGeom>
            <a:solidFill>
              <a:srgbClr val="92D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0</a:t>
              </a:r>
            </a:p>
          </p:txBody>
        </p:sp>
        <p:sp>
          <p:nvSpPr>
            <p:cNvPr id="13" name="Rectangle 12">
              <a:extLst>
                <a:ext uri="{FF2B5EF4-FFF2-40B4-BE49-F238E27FC236}">
                  <a16:creationId xmlns:a16="http://schemas.microsoft.com/office/drawing/2014/main" id="{EC6DAACF-7C6F-4227-AFD1-477A19140F7A}"/>
                </a:ext>
              </a:extLst>
            </p:cNvPr>
            <p:cNvSpPr/>
            <p:nvPr/>
          </p:nvSpPr>
          <p:spPr>
            <a:xfrm>
              <a:off x="10713977" y="1830542"/>
              <a:ext cx="309966" cy="449451"/>
            </a:xfrm>
            <a:prstGeom prst="rect">
              <a:avLst/>
            </a:prstGeom>
            <a:solidFill>
              <a:srgbClr val="92D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1</a:t>
              </a:r>
            </a:p>
          </p:txBody>
        </p:sp>
        <p:sp>
          <p:nvSpPr>
            <p:cNvPr id="14" name="Rectangle 13">
              <a:extLst>
                <a:ext uri="{FF2B5EF4-FFF2-40B4-BE49-F238E27FC236}">
                  <a16:creationId xmlns:a16="http://schemas.microsoft.com/office/drawing/2014/main" id="{381FFBC7-DC4D-427B-B07D-59C3B37B9331}"/>
                </a:ext>
              </a:extLst>
            </p:cNvPr>
            <p:cNvSpPr/>
            <p:nvPr/>
          </p:nvSpPr>
          <p:spPr>
            <a:xfrm>
              <a:off x="5312815" y="1830546"/>
              <a:ext cx="309966" cy="449451"/>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0</a:t>
              </a:r>
            </a:p>
          </p:txBody>
        </p:sp>
        <p:sp>
          <p:nvSpPr>
            <p:cNvPr id="15" name="Rectangle 14">
              <a:extLst>
                <a:ext uri="{FF2B5EF4-FFF2-40B4-BE49-F238E27FC236}">
                  <a16:creationId xmlns:a16="http://schemas.microsoft.com/office/drawing/2014/main" id="{DDDB8B2E-82F2-433B-9366-0F00A71C7FBD}"/>
                </a:ext>
              </a:extLst>
            </p:cNvPr>
            <p:cNvSpPr/>
            <p:nvPr/>
          </p:nvSpPr>
          <p:spPr>
            <a:xfrm>
              <a:off x="5620199" y="1830545"/>
              <a:ext cx="309966" cy="449451"/>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0</a:t>
              </a:r>
            </a:p>
          </p:txBody>
        </p:sp>
        <p:sp>
          <p:nvSpPr>
            <p:cNvPr id="16" name="Rectangle 15">
              <a:extLst>
                <a:ext uri="{FF2B5EF4-FFF2-40B4-BE49-F238E27FC236}">
                  <a16:creationId xmlns:a16="http://schemas.microsoft.com/office/drawing/2014/main" id="{4B039BDE-7DA3-4AF5-8348-819CD21B94A8}"/>
                </a:ext>
              </a:extLst>
            </p:cNvPr>
            <p:cNvSpPr/>
            <p:nvPr/>
          </p:nvSpPr>
          <p:spPr>
            <a:xfrm>
              <a:off x="5930165" y="1830545"/>
              <a:ext cx="309966" cy="449451"/>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0</a:t>
              </a:r>
            </a:p>
          </p:txBody>
        </p:sp>
        <p:sp>
          <p:nvSpPr>
            <p:cNvPr id="17" name="Rectangle 16">
              <a:extLst>
                <a:ext uri="{FF2B5EF4-FFF2-40B4-BE49-F238E27FC236}">
                  <a16:creationId xmlns:a16="http://schemas.microsoft.com/office/drawing/2014/main" id="{7B78C408-B1EA-4775-9902-DCAD5DF18597}"/>
                </a:ext>
              </a:extLst>
            </p:cNvPr>
            <p:cNvSpPr/>
            <p:nvPr/>
          </p:nvSpPr>
          <p:spPr>
            <a:xfrm>
              <a:off x="6237549" y="1830544"/>
              <a:ext cx="309966" cy="449451"/>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0</a:t>
              </a:r>
            </a:p>
          </p:txBody>
        </p:sp>
        <p:sp>
          <p:nvSpPr>
            <p:cNvPr id="18" name="Rectangle 17">
              <a:extLst>
                <a:ext uri="{FF2B5EF4-FFF2-40B4-BE49-F238E27FC236}">
                  <a16:creationId xmlns:a16="http://schemas.microsoft.com/office/drawing/2014/main" id="{4ADD32C3-4D5B-46E0-987E-7874755A2643}"/>
                </a:ext>
              </a:extLst>
            </p:cNvPr>
            <p:cNvSpPr/>
            <p:nvPr/>
          </p:nvSpPr>
          <p:spPr>
            <a:xfrm>
              <a:off x="6720578" y="1830544"/>
              <a:ext cx="309966" cy="449451"/>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1</a:t>
              </a:r>
            </a:p>
          </p:txBody>
        </p:sp>
        <p:sp>
          <p:nvSpPr>
            <p:cNvPr id="19" name="Rectangle 18">
              <a:extLst>
                <a:ext uri="{FF2B5EF4-FFF2-40B4-BE49-F238E27FC236}">
                  <a16:creationId xmlns:a16="http://schemas.microsoft.com/office/drawing/2014/main" id="{0CE9F649-40F5-4325-97F0-71A9CD7DE7BD}"/>
                </a:ext>
              </a:extLst>
            </p:cNvPr>
            <p:cNvSpPr/>
            <p:nvPr/>
          </p:nvSpPr>
          <p:spPr>
            <a:xfrm>
              <a:off x="7027962" y="1830543"/>
              <a:ext cx="309966" cy="449451"/>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0</a:t>
              </a:r>
            </a:p>
          </p:txBody>
        </p:sp>
        <p:sp>
          <p:nvSpPr>
            <p:cNvPr id="20" name="Rectangle 19">
              <a:extLst>
                <a:ext uri="{FF2B5EF4-FFF2-40B4-BE49-F238E27FC236}">
                  <a16:creationId xmlns:a16="http://schemas.microsoft.com/office/drawing/2014/main" id="{09C531BC-3DC0-48FB-9156-FF1523DA0698}"/>
                </a:ext>
              </a:extLst>
            </p:cNvPr>
            <p:cNvSpPr/>
            <p:nvPr/>
          </p:nvSpPr>
          <p:spPr>
            <a:xfrm>
              <a:off x="7337928" y="1830543"/>
              <a:ext cx="309966" cy="449451"/>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1</a:t>
              </a:r>
            </a:p>
          </p:txBody>
        </p:sp>
        <p:sp>
          <p:nvSpPr>
            <p:cNvPr id="21" name="Rectangle 20">
              <a:extLst>
                <a:ext uri="{FF2B5EF4-FFF2-40B4-BE49-F238E27FC236}">
                  <a16:creationId xmlns:a16="http://schemas.microsoft.com/office/drawing/2014/main" id="{D66F189B-30A8-43D0-84DC-1A5013FCDC53}"/>
                </a:ext>
              </a:extLst>
            </p:cNvPr>
            <p:cNvSpPr/>
            <p:nvPr/>
          </p:nvSpPr>
          <p:spPr>
            <a:xfrm>
              <a:off x="7645312" y="1830542"/>
              <a:ext cx="309966" cy="449451"/>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1</a:t>
              </a:r>
            </a:p>
          </p:txBody>
        </p:sp>
        <p:sp>
          <p:nvSpPr>
            <p:cNvPr id="22" name="TextBox 21">
              <a:extLst>
                <a:ext uri="{FF2B5EF4-FFF2-40B4-BE49-F238E27FC236}">
                  <a16:creationId xmlns:a16="http://schemas.microsoft.com/office/drawing/2014/main" id="{D6972C23-45E6-42C7-B917-52F128A00704}"/>
                </a:ext>
              </a:extLst>
            </p:cNvPr>
            <p:cNvSpPr txBox="1"/>
            <p:nvPr/>
          </p:nvSpPr>
          <p:spPr>
            <a:xfrm>
              <a:off x="10692115" y="1600051"/>
              <a:ext cx="389850" cy="246221"/>
            </a:xfrm>
            <a:prstGeom prst="rect">
              <a:avLst/>
            </a:prstGeom>
            <a:noFill/>
          </p:spPr>
          <p:txBody>
            <a:bodyPr wrap="none" rtlCol="0">
              <a:spAutoFit/>
            </a:bodyPr>
            <a:lstStyle/>
            <a:p>
              <a:r>
                <a:rPr lang="en-US" sz="1000"/>
                <a:t>bit1</a:t>
              </a:r>
            </a:p>
          </p:txBody>
        </p:sp>
        <p:sp>
          <p:nvSpPr>
            <p:cNvPr id="23" name="TextBox 22">
              <a:extLst>
                <a:ext uri="{FF2B5EF4-FFF2-40B4-BE49-F238E27FC236}">
                  <a16:creationId xmlns:a16="http://schemas.microsoft.com/office/drawing/2014/main" id="{FC8DF155-371D-44C6-A542-9FB0F9AB85E3}"/>
                </a:ext>
              </a:extLst>
            </p:cNvPr>
            <p:cNvSpPr txBox="1"/>
            <p:nvPr/>
          </p:nvSpPr>
          <p:spPr>
            <a:xfrm>
              <a:off x="10374402" y="1602737"/>
              <a:ext cx="389850" cy="246221"/>
            </a:xfrm>
            <a:prstGeom prst="rect">
              <a:avLst/>
            </a:prstGeom>
            <a:noFill/>
          </p:spPr>
          <p:txBody>
            <a:bodyPr wrap="none" rtlCol="0">
              <a:spAutoFit/>
            </a:bodyPr>
            <a:lstStyle/>
            <a:p>
              <a:r>
                <a:rPr lang="en-US" sz="1000"/>
                <a:t>bit2</a:t>
              </a:r>
            </a:p>
          </p:txBody>
        </p:sp>
        <p:sp>
          <p:nvSpPr>
            <p:cNvPr id="24" name="TextBox 23">
              <a:extLst>
                <a:ext uri="{FF2B5EF4-FFF2-40B4-BE49-F238E27FC236}">
                  <a16:creationId xmlns:a16="http://schemas.microsoft.com/office/drawing/2014/main" id="{59C95601-131F-4C4A-A2A3-7B4F5D733EDA}"/>
                </a:ext>
              </a:extLst>
            </p:cNvPr>
            <p:cNvSpPr txBox="1"/>
            <p:nvPr/>
          </p:nvSpPr>
          <p:spPr>
            <a:xfrm>
              <a:off x="10056685" y="1600051"/>
              <a:ext cx="389850" cy="246221"/>
            </a:xfrm>
            <a:prstGeom prst="rect">
              <a:avLst/>
            </a:prstGeom>
            <a:noFill/>
          </p:spPr>
          <p:txBody>
            <a:bodyPr wrap="none" rtlCol="0">
              <a:spAutoFit/>
            </a:bodyPr>
            <a:lstStyle/>
            <a:p>
              <a:r>
                <a:rPr lang="en-US" sz="1000"/>
                <a:t>bit3</a:t>
              </a:r>
            </a:p>
          </p:txBody>
        </p:sp>
        <p:sp>
          <p:nvSpPr>
            <p:cNvPr id="25" name="TextBox 24">
              <a:extLst>
                <a:ext uri="{FF2B5EF4-FFF2-40B4-BE49-F238E27FC236}">
                  <a16:creationId xmlns:a16="http://schemas.microsoft.com/office/drawing/2014/main" id="{692BF8AC-02B0-4783-9E94-DDCC6B69085E}"/>
                </a:ext>
              </a:extLst>
            </p:cNvPr>
            <p:cNvSpPr txBox="1"/>
            <p:nvPr/>
          </p:nvSpPr>
          <p:spPr>
            <a:xfrm>
              <a:off x="9749301" y="1595704"/>
              <a:ext cx="389850" cy="246221"/>
            </a:xfrm>
            <a:prstGeom prst="rect">
              <a:avLst/>
            </a:prstGeom>
            <a:noFill/>
          </p:spPr>
          <p:txBody>
            <a:bodyPr wrap="none" rtlCol="0">
              <a:spAutoFit/>
            </a:bodyPr>
            <a:lstStyle/>
            <a:p>
              <a:r>
                <a:rPr lang="en-US" sz="1000"/>
                <a:t>bit4</a:t>
              </a:r>
            </a:p>
          </p:txBody>
        </p:sp>
        <p:sp>
          <p:nvSpPr>
            <p:cNvPr id="26" name="TextBox 25">
              <a:extLst>
                <a:ext uri="{FF2B5EF4-FFF2-40B4-BE49-F238E27FC236}">
                  <a16:creationId xmlns:a16="http://schemas.microsoft.com/office/drawing/2014/main" id="{FC6F53A2-18AD-40D1-85FC-3B791BB71AA0}"/>
                </a:ext>
              </a:extLst>
            </p:cNvPr>
            <p:cNvSpPr txBox="1"/>
            <p:nvPr/>
          </p:nvSpPr>
          <p:spPr>
            <a:xfrm>
              <a:off x="9290229" y="1602737"/>
              <a:ext cx="389850" cy="246221"/>
            </a:xfrm>
            <a:prstGeom prst="rect">
              <a:avLst/>
            </a:prstGeom>
            <a:noFill/>
          </p:spPr>
          <p:txBody>
            <a:bodyPr wrap="none" rtlCol="0">
              <a:spAutoFit/>
            </a:bodyPr>
            <a:lstStyle/>
            <a:p>
              <a:r>
                <a:rPr lang="en-US" sz="1000"/>
                <a:t>bit5</a:t>
              </a:r>
            </a:p>
          </p:txBody>
        </p:sp>
        <p:sp>
          <p:nvSpPr>
            <p:cNvPr id="27" name="TextBox 26">
              <a:extLst>
                <a:ext uri="{FF2B5EF4-FFF2-40B4-BE49-F238E27FC236}">
                  <a16:creationId xmlns:a16="http://schemas.microsoft.com/office/drawing/2014/main" id="{5C338B5C-F039-4607-9F2E-4D7E7CF696FA}"/>
                </a:ext>
              </a:extLst>
            </p:cNvPr>
            <p:cNvSpPr txBox="1"/>
            <p:nvPr/>
          </p:nvSpPr>
          <p:spPr>
            <a:xfrm>
              <a:off x="8972516" y="1605423"/>
              <a:ext cx="389850" cy="246221"/>
            </a:xfrm>
            <a:prstGeom prst="rect">
              <a:avLst/>
            </a:prstGeom>
            <a:noFill/>
          </p:spPr>
          <p:txBody>
            <a:bodyPr wrap="none" rtlCol="0">
              <a:spAutoFit/>
            </a:bodyPr>
            <a:lstStyle/>
            <a:p>
              <a:r>
                <a:rPr lang="en-US" sz="1000"/>
                <a:t>bit6</a:t>
              </a:r>
            </a:p>
          </p:txBody>
        </p:sp>
        <p:sp>
          <p:nvSpPr>
            <p:cNvPr id="28" name="TextBox 27">
              <a:extLst>
                <a:ext uri="{FF2B5EF4-FFF2-40B4-BE49-F238E27FC236}">
                  <a16:creationId xmlns:a16="http://schemas.microsoft.com/office/drawing/2014/main" id="{22EEF822-5537-4ACC-9A9B-1A56EA78A70F}"/>
                </a:ext>
              </a:extLst>
            </p:cNvPr>
            <p:cNvSpPr txBox="1"/>
            <p:nvPr/>
          </p:nvSpPr>
          <p:spPr>
            <a:xfrm>
              <a:off x="8654799" y="1602737"/>
              <a:ext cx="389850" cy="246221"/>
            </a:xfrm>
            <a:prstGeom prst="rect">
              <a:avLst/>
            </a:prstGeom>
            <a:noFill/>
          </p:spPr>
          <p:txBody>
            <a:bodyPr wrap="none" rtlCol="0">
              <a:spAutoFit/>
            </a:bodyPr>
            <a:lstStyle/>
            <a:p>
              <a:r>
                <a:rPr lang="en-US" sz="1000"/>
                <a:t>bit7</a:t>
              </a:r>
            </a:p>
          </p:txBody>
        </p:sp>
        <p:sp>
          <p:nvSpPr>
            <p:cNvPr id="29" name="TextBox 28">
              <a:extLst>
                <a:ext uri="{FF2B5EF4-FFF2-40B4-BE49-F238E27FC236}">
                  <a16:creationId xmlns:a16="http://schemas.microsoft.com/office/drawing/2014/main" id="{58FF8BA0-85A6-4748-9C2B-391783DD7B53}"/>
                </a:ext>
              </a:extLst>
            </p:cNvPr>
            <p:cNvSpPr txBox="1"/>
            <p:nvPr/>
          </p:nvSpPr>
          <p:spPr>
            <a:xfrm>
              <a:off x="8347415" y="1598390"/>
              <a:ext cx="389850" cy="246221"/>
            </a:xfrm>
            <a:prstGeom prst="rect">
              <a:avLst/>
            </a:prstGeom>
            <a:noFill/>
          </p:spPr>
          <p:txBody>
            <a:bodyPr wrap="none" rtlCol="0">
              <a:spAutoFit/>
            </a:bodyPr>
            <a:lstStyle/>
            <a:p>
              <a:r>
                <a:rPr lang="en-US" sz="1000"/>
                <a:t>bit8</a:t>
              </a:r>
            </a:p>
          </p:txBody>
        </p:sp>
        <p:sp>
          <p:nvSpPr>
            <p:cNvPr id="30" name="TextBox 29">
              <a:extLst>
                <a:ext uri="{FF2B5EF4-FFF2-40B4-BE49-F238E27FC236}">
                  <a16:creationId xmlns:a16="http://schemas.microsoft.com/office/drawing/2014/main" id="{581EBDD2-69B0-45DB-B476-CC71A40F978D}"/>
                </a:ext>
              </a:extLst>
            </p:cNvPr>
            <p:cNvSpPr txBox="1"/>
            <p:nvPr/>
          </p:nvSpPr>
          <p:spPr>
            <a:xfrm>
              <a:off x="7616952" y="1602738"/>
              <a:ext cx="389850" cy="246221"/>
            </a:xfrm>
            <a:prstGeom prst="rect">
              <a:avLst/>
            </a:prstGeom>
            <a:noFill/>
          </p:spPr>
          <p:txBody>
            <a:bodyPr wrap="none" rtlCol="0">
              <a:spAutoFit/>
            </a:bodyPr>
            <a:lstStyle/>
            <a:p>
              <a:r>
                <a:rPr lang="en-US" sz="1000"/>
                <a:t>bit1</a:t>
              </a:r>
            </a:p>
          </p:txBody>
        </p:sp>
        <p:sp>
          <p:nvSpPr>
            <p:cNvPr id="31" name="TextBox 30">
              <a:extLst>
                <a:ext uri="{FF2B5EF4-FFF2-40B4-BE49-F238E27FC236}">
                  <a16:creationId xmlns:a16="http://schemas.microsoft.com/office/drawing/2014/main" id="{428D173B-8C66-43EE-B086-21FF0D840D22}"/>
                </a:ext>
              </a:extLst>
            </p:cNvPr>
            <p:cNvSpPr txBox="1"/>
            <p:nvPr/>
          </p:nvSpPr>
          <p:spPr>
            <a:xfrm>
              <a:off x="7299239" y="1605424"/>
              <a:ext cx="389850" cy="246221"/>
            </a:xfrm>
            <a:prstGeom prst="rect">
              <a:avLst/>
            </a:prstGeom>
            <a:noFill/>
          </p:spPr>
          <p:txBody>
            <a:bodyPr wrap="none" rtlCol="0">
              <a:spAutoFit/>
            </a:bodyPr>
            <a:lstStyle/>
            <a:p>
              <a:r>
                <a:rPr lang="en-US" sz="1000"/>
                <a:t>bit2</a:t>
              </a:r>
            </a:p>
          </p:txBody>
        </p:sp>
        <p:sp>
          <p:nvSpPr>
            <p:cNvPr id="32" name="TextBox 31">
              <a:extLst>
                <a:ext uri="{FF2B5EF4-FFF2-40B4-BE49-F238E27FC236}">
                  <a16:creationId xmlns:a16="http://schemas.microsoft.com/office/drawing/2014/main" id="{BA6CA06F-C4D5-44BC-84D8-584984F8EA69}"/>
                </a:ext>
              </a:extLst>
            </p:cNvPr>
            <p:cNvSpPr txBox="1"/>
            <p:nvPr/>
          </p:nvSpPr>
          <p:spPr>
            <a:xfrm>
              <a:off x="6981522" y="1602738"/>
              <a:ext cx="389850" cy="246221"/>
            </a:xfrm>
            <a:prstGeom prst="rect">
              <a:avLst/>
            </a:prstGeom>
            <a:noFill/>
          </p:spPr>
          <p:txBody>
            <a:bodyPr wrap="none" rtlCol="0">
              <a:spAutoFit/>
            </a:bodyPr>
            <a:lstStyle/>
            <a:p>
              <a:r>
                <a:rPr lang="en-US" sz="1000"/>
                <a:t>bit3</a:t>
              </a:r>
            </a:p>
          </p:txBody>
        </p:sp>
        <p:sp>
          <p:nvSpPr>
            <p:cNvPr id="33" name="TextBox 32">
              <a:extLst>
                <a:ext uri="{FF2B5EF4-FFF2-40B4-BE49-F238E27FC236}">
                  <a16:creationId xmlns:a16="http://schemas.microsoft.com/office/drawing/2014/main" id="{6D3ACFAC-672A-48D8-9B4E-1C4EB6081FA1}"/>
                </a:ext>
              </a:extLst>
            </p:cNvPr>
            <p:cNvSpPr txBox="1"/>
            <p:nvPr/>
          </p:nvSpPr>
          <p:spPr>
            <a:xfrm>
              <a:off x="6674138" y="1598391"/>
              <a:ext cx="389850" cy="246221"/>
            </a:xfrm>
            <a:prstGeom prst="rect">
              <a:avLst/>
            </a:prstGeom>
            <a:noFill/>
          </p:spPr>
          <p:txBody>
            <a:bodyPr wrap="none" rtlCol="0">
              <a:spAutoFit/>
            </a:bodyPr>
            <a:lstStyle/>
            <a:p>
              <a:r>
                <a:rPr lang="en-US" sz="1000"/>
                <a:t>bit4</a:t>
              </a:r>
            </a:p>
          </p:txBody>
        </p:sp>
        <p:sp>
          <p:nvSpPr>
            <p:cNvPr id="34" name="TextBox 33">
              <a:extLst>
                <a:ext uri="{FF2B5EF4-FFF2-40B4-BE49-F238E27FC236}">
                  <a16:creationId xmlns:a16="http://schemas.microsoft.com/office/drawing/2014/main" id="{B1FC59ED-A7DA-4017-92AA-3E2E28AA8311}"/>
                </a:ext>
              </a:extLst>
            </p:cNvPr>
            <p:cNvSpPr txBox="1"/>
            <p:nvPr/>
          </p:nvSpPr>
          <p:spPr>
            <a:xfrm>
              <a:off x="6215066" y="1605424"/>
              <a:ext cx="389850" cy="246221"/>
            </a:xfrm>
            <a:prstGeom prst="rect">
              <a:avLst/>
            </a:prstGeom>
            <a:noFill/>
          </p:spPr>
          <p:txBody>
            <a:bodyPr wrap="none" rtlCol="0">
              <a:spAutoFit/>
            </a:bodyPr>
            <a:lstStyle/>
            <a:p>
              <a:r>
                <a:rPr lang="en-US" sz="1000"/>
                <a:t>bit5</a:t>
              </a:r>
            </a:p>
          </p:txBody>
        </p:sp>
        <p:sp>
          <p:nvSpPr>
            <p:cNvPr id="35" name="TextBox 34">
              <a:extLst>
                <a:ext uri="{FF2B5EF4-FFF2-40B4-BE49-F238E27FC236}">
                  <a16:creationId xmlns:a16="http://schemas.microsoft.com/office/drawing/2014/main" id="{5D5A2471-21A9-460B-A273-F9A5010A4494}"/>
                </a:ext>
              </a:extLst>
            </p:cNvPr>
            <p:cNvSpPr txBox="1"/>
            <p:nvPr/>
          </p:nvSpPr>
          <p:spPr>
            <a:xfrm>
              <a:off x="5897353" y="1608110"/>
              <a:ext cx="389850" cy="246221"/>
            </a:xfrm>
            <a:prstGeom prst="rect">
              <a:avLst/>
            </a:prstGeom>
            <a:noFill/>
          </p:spPr>
          <p:txBody>
            <a:bodyPr wrap="none" rtlCol="0">
              <a:spAutoFit/>
            </a:bodyPr>
            <a:lstStyle/>
            <a:p>
              <a:r>
                <a:rPr lang="en-US" sz="1000"/>
                <a:t>bit6</a:t>
              </a:r>
            </a:p>
          </p:txBody>
        </p:sp>
        <p:sp>
          <p:nvSpPr>
            <p:cNvPr id="36" name="TextBox 35">
              <a:extLst>
                <a:ext uri="{FF2B5EF4-FFF2-40B4-BE49-F238E27FC236}">
                  <a16:creationId xmlns:a16="http://schemas.microsoft.com/office/drawing/2014/main" id="{C7C6AC3E-8006-4F31-91D6-E03929A527EC}"/>
                </a:ext>
              </a:extLst>
            </p:cNvPr>
            <p:cNvSpPr txBox="1"/>
            <p:nvPr/>
          </p:nvSpPr>
          <p:spPr>
            <a:xfrm>
              <a:off x="5579636" y="1605424"/>
              <a:ext cx="389850" cy="246221"/>
            </a:xfrm>
            <a:prstGeom prst="rect">
              <a:avLst/>
            </a:prstGeom>
            <a:noFill/>
          </p:spPr>
          <p:txBody>
            <a:bodyPr wrap="none" rtlCol="0">
              <a:spAutoFit/>
            </a:bodyPr>
            <a:lstStyle/>
            <a:p>
              <a:r>
                <a:rPr lang="en-US" sz="1000"/>
                <a:t>bit7</a:t>
              </a:r>
            </a:p>
          </p:txBody>
        </p:sp>
        <p:sp>
          <p:nvSpPr>
            <p:cNvPr id="37" name="TextBox 36">
              <a:extLst>
                <a:ext uri="{FF2B5EF4-FFF2-40B4-BE49-F238E27FC236}">
                  <a16:creationId xmlns:a16="http://schemas.microsoft.com/office/drawing/2014/main" id="{6B402AF6-563A-4F75-9497-7C89448F38AD}"/>
                </a:ext>
              </a:extLst>
            </p:cNvPr>
            <p:cNvSpPr txBox="1"/>
            <p:nvPr/>
          </p:nvSpPr>
          <p:spPr>
            <a:xfrm>
              <a:off x="5272252" y="1601077"/>
              <a:ext cx="389850" cy="246221"/>
            </a:xfrm>
            <a:prstGeom prst="rect">
              <a:avLst/>
            </a:prstGeom>
            <a:noFill/>
          </p:spPr>
          <p:txBody>
            <a:bodyPr wrap="none" rtlCol="0">
              <a:spAutoFit/>
            </a:bodyPr>
            <a:lstStyle/>
            <a:p>
              <a:r>
                <a:rPr lang="en-US" sz="1000"/>
                <a:t>bit8</a:t>
              </a:r>
            </a:p>
          </p:txBody>
        </p:sp>
        <p:sp>
          <p:nvSpPr>
            <p:cNvPr id="38" name="TextBox 37">
              <a:extLst>
                <a:ext uri="{FF2B5EF4-FFF2-40B4-BE49-F238E27FC236}">
                  <a16:creationId xmlns:a16="http://schemas.microsoft.com/office/drawing/2014/main" id="{663DB377-92EA-40CF-99A2-FEF5F5425C6D}"/>
                </a:ext>
              </a:extLst>
            </p:cNvPr>
            <p:cNvSpPr txBox="1"/>
            <p:nvPr/>
          </p:nvSpPr>
          <p:spPr>
            <a:xfrm>
              <a:off x="9128266" y="1159125"/>
              <a:ext cx="1253485" cy="369332"/>
            </a:xfrm>
            <a:prstGeom prst="rect">
              <a:avLst/>
            </a:prstGeom>
            <a:noFill/>
          </p:spPr>
          <p:txBody>
            <a:bodyPr wrap="none" rtlCol="0">
              <a:spAutoFit/>
            </a:bodyPr>
            <a:lstStyle/>
            <a:p>
              <a:r>
                <a:rPr lang="en-US"/>
                <a:t>Byte 1 = 6D</a:t>
              </a:r>
            </a:p>
          </p:txBody>
        </p:sp>
        <p:sp>
          <p:nvSpPr>
            <p:cNvPr id="39" name="TextBox 38">
              <a:extLst>
                <a:ext uri="{FF2B5EF4-FFF2-40B4-BE49-F238E27FC236}">
                  <a16:creationId xmlns:a16="http://schemas.microsoft.com/office/drawing/2014/main" id="{7BDD820F-D095-478B-86D7-46658069060D}"/>
                </a:ext>
              </a:extLst>
            </p:cNvPr>
            <p:cNvSpPr txBox="1"/>
            <p:nvPr/>
          </p:nvSpPr>
          <p:spPr>
            <a:xfrm>
              <a:off x="6060086" y="1163175"/>
              <a:ext cx="1235851" cy="369332"/>
            </a:xfrm>
            <a:prstGeom prst="rect">
              <a:avLst/>
            </a:prstGeom>
            <a:noFill/>
          </p:spPr>
          <p:txBody>
            <a:bodyPr wrap="none" rtlCol="0">
              <a:spAutoFit/>
            </a:bodyPr>
            <a:lstStyle/>
            <a:p>
              <a:r>
                <a:rPr lang="en-US"/>
                <a:t>Byte 2 = 0B</a:t>
              </a:r>
            </a:p>
          </p:txBody>
        </p:sp>
        <p:sp>
          <p:nvSpPr>
            <p:cNvPr id="40" name="Left Brace 39">
              <a:extLst>
                <a:ext uri="{FF2B5EF4-FFF2-40B4-BE49-F238E27FC236}">
                  <a16:creationId xmlns:a16="http://schemas.microsoft.com/office/drawing/2014/main" id="{3F316BCB-35E3-435D-8DE3-E1E4D6EB8C9C}"/>
                </a:ext>
              </a:extLst>
            </p:cNvPr>
            <p:cNvSpPr/>
            <p:nvPr/>
          </p:nvSpPr>
          <p:spPr>
            <a:xfrm rot="16200000">
              <a:off x="10564873" y="2207586"/>
              <a:ext cx="317717" cy="600422"/>
            </a:xfrm>
            <a:prstGeom prst="leftBrace">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1" name="TextBox 40">
              <a:extLst>
                <a:ext uri="{FF2B5EF4-FFF2-40B4-BE49-F238E27FC236}">
                  <a16:creationId xmlns:a16="http://schemas.microsoft.com/office/drawing/2014/main" id="{0AC8BE3D-963E-4E97-8CCF-7BC4506621D1}"/>
                </a:ext>
              </a:extLst>
            </p:cNvPr>
            <p:cNvSpPr txBox="1"/>
            <p:nvPr/>
          </p:nvSpPr>
          <p:spPr>
            <a:xfrm>
              <a:off x="10484723" y="2666692"/>
              <a:ext cx="437940" cy="246221"/>
            </a:xfrm>
            <a:prstGeom prst="rect">
              <a:avLst/>
            </a:prstGeom>
            <a:noFill/>
          </p:spPr>
          <p:txBody>
            <a:bodyPr wrap="none" rtlCol="0">
              <a:spAutoFit/>
            </a:bodyPr>
            <a:lstStyle/>
            <a:p>
              <a:r>
                <a:rPr lang="en-US" sz="1000"/>
                <a:t>code</a:t>
              </a:r>
            </a:p>
          </p:txBody>
        </p:sp>
        <p:sp>
          <p:nvSpPr>
            <p:cNvPr id="42" name="Left Brace 41">
              <a:extLst>
                <a:ext uri="{FF2B5EF4-FFF2-40B4-BE49-F238E27FC236}">
                  <a16:creationId xmlns:a16="http://schemas.microsoft.com/office/drawing/2014/main" id="{4FF8F984-3D74-4ED6-A367-2E6B8E3940C4}"/>
                </a:ext>
              </a:extLst>
            </p:cNvPr>
            <p:cNvSpPr/>
            <p:nvPr/>
          </p:nvSpPr>
          <p:spPr>
            <a:xfrm rot="16200000">
              <a:off x="9687747" y="1967407"/>
              <a:ext cx="317717" cy="1080779"/>
            </a:xfrm>
            <a:prstGeom prst="leftBrace">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3" name="TextBox 42">
              <a:extLst>
                <a:ext uri="{FF2B5EF4-FFF2-40B4-BE49-F238E27FC236}">
                  <a16:creationId xmlns:a16="http://schemas.microsoft.com/office/drawing/2014/main" id="{5351CAE6-FA1F-4103-93FD-3D75CE22E000}"/>
                </a:ext>
              </a:extLst>
            </p:cNvPr>
            <p:cNvSpPr txBox="1"/>
            <p:nvPr/>
          </p:nvSpPr>
          <p:spPr>
            <a:xfrm>
              <a:off x="9606507" y="2662405"/>
              <a:ext cx="478016" cy="246221"/>
            </a:xfrm>
            <a:prstGeom prst="rect">
              <a:avLst/>
            </a:prstGeom>
            <a:noFill/>
          </p:spPr>
          <p:txBody>
            <a:bodyPr wrap="none" rtlCol="0">
              <a:spAutoFit/>
            </a:bodyPr>
            <a:lstStyle/>
            <a:p>
              <a:r>
                <a:rPr lang="en-US" sz="1000"/>
                <a:t>3-bits</a:t>
              </a:r>
            </a:p>
          </p:txBody>
        </p:sp>
        <p:sp>
          <p:nvSpPr>
            <p:cNvPr id="44" name="Left Brace 43">
              <a:extLst>
                <a:ext uri="{FF2B5EF4-FFF2-40B4-BE49-F238E27FC236}">
                  <a16:creationId xmlns:a16="http://schemas.microsoft.com/office/drawing/2014/main" id="{B99E20FE-2B7F-461E-8B52-F4B2CEE5839D}"/>
                </a:ext>
              </a:extLst>
            </p:cNvPr>
            <p:cNvSpPr/>
            <p:nvPr/>
          </p:nvSpPr>
          <p:spPr>
            <a:xfrm rot="16200000">
              <a:off x="8976874" y="2356145"/>
              <a:ext cx="317718" cy="273805"/>
            </a:xfrm>
            <a:prstGeom prst="leftBrace">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5" name="TextBox 44">
              <a:extLst>
                <a:ext uri="{FF2B5EF4-FFF2-40B4-BE49-F238E27FC236}">
                  <a16:creationId xmlns:a16="http://schemas.microsoft.com/office/drawing/2014/main" id="{60F955DE-5F60-49F0-9CCB-C94864FF6613}"/>
                </a:ext>
              </a:extLst>
            </p:cNvPr>
            <p:cNvSpPr txBox="1"/>
            <p:nvPr/>
          </p:nvSpPr>
          <p:spPr>
            <a:xfrm>
              <a:off x="8923332" y="2673796"/>
              <a:ext cx="428322" cy="246221"/>
            </a:xfrm>
            <a:prstGeom prst="rect">
              <a:avLst/>
            </a:prstGeom>
            <a:noFill/>
          </p:spPr>
          <p:txBody>
            <a:bodyPr wrap="none" rtlCol="0">
              <a:spAutoFit/>
            </a:bodyPr>
            <a:lstStyle/>
            <a:p>
              <a:r>
                <a:rPr lang="en-US" sz="1000"/>
                <a:t>1-bit</a:t>
              </a:r>
            </a:p>
          </p:txBody>
        </p:sp>
        <p:sp>
          <p:nvSpPr>
            <p:cNvPr id="46" name="Left Brace 45">
              <a:extLst>
                <a:ext uri="{FF2B5EF4-FFF2-40B4-BE49-F238E27FC236}">
                  <a16:creationId xmlns:a16="http://schemas.microsoft.com/office/drawing/2014/main" id="{98179262-A928-42DC-B96C-A1E44C673A46}"/>
                </a:ext>
              </a:extLst>
            </p:cNvPr>
            <p:cNvSpPr/>
            <p:nvPr/>
          </p:nvSpPr>
          <p:spPr>
            <a:xfrm rot="16200000">
              <a:off x="5754489" y="1914365"/>
              <a:ext cx="381165" cy="1264513"/>
            </a:xfrm>
            <a:prstGeom prst="leftBrace">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TextBox 46">
              <a:extLst>
                <a:ext uri="{FF2B5EF4-FFF2-40B4-BE49-F238E27FC236}">
                  <a16:creationId xmlns:a16="http://schemas.microsoft.com/office/drawing/2014/main" id="{FF51837F-B6D0-4692-956E-548B99C70E44}"/>
                </a:ext>
              </a:extLst>
            </p:cNvPr>
            <p:cNvSpPr txBox="1"/>
            <p:nvPr/>
          </p:nvSpPr>
          <p:spPr>
            <a:xfrm>
              <a:off x="5595026" y="2772735"/>
              <a:ext cx="604653" cy="246221"/>
            </a:xfrm>
            <a:prstGeom prst="rect">
              <a:avLst/>
            </a:prstGeom>
            <a:noFill/>
          </p:spPr>
          <p:txBody>
            <a:bodyPr wrap="none" rtlCol="0">
              <a:spAutoFit/>
            </a:bodyPr>
            <a:lstStyle/>
            <a:p>
              <a:r>
                <a:rPr lang="en-US" sz="1000"/>
                <a:t>padding</a:t>
              </a:r>
            </a:p>
          </p:txBody>
        </p:sp>
        <p:sp>
          <p:nvSpPr>
            <p:cNvPr id="48" name="Left Brace 47">
              <a:extLst>
                <a:ext uri="{FF2B5EF4-FFF2-40B4-BE49-F238E27FC236}">
                  <a16:creationId xmlns:a16="http://schemas.microsoft.com/office/drawing/2014/main" id="{4BA2273E-8295-4BFA-BD2A-71DB2C918EEE}"/>
                </a:ext>
              </a:extLst>
            </p:cNvPr>
            <p:cNvSpPr/>
            <p:nvPr/>
          </p:nvSpPr>
          <p:spPr>
            <a:xfrm rot="16200000">
              <a:off x="7344144" y="2060525"/>
              <a:ext cx="317717" cy="908748"/>
            </a:xfrm>
            <a:prstGeom prst="leftBrace">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TextBox 48">
              <a:extLst>
                <a:ext uri="{FF2B5EF4-FFF2-40B4-BE49-F238E27FC236}">
                  <a16:creationId xmlns:a16="http://schemas.microsoft.com/office/drawing/2014/main" id="{ABCDE1A9-B6F7-4B9A-8EAB-F07B06D1170E}"/>
                </a:ext>
              </a:extLst>
            </p:cNvPr>
            <p:cNvSpPr txBox="1"/>
            <p:nvPr/>
          </p:nvSpPr>
          <p:spPr>
            <a:xfrm>
              <a:off x="7265982" y="2659012"/>
              <a:ext cx="478016" cy="246221"/>
            </a:xfrm>
            <a:prstGeom prst="rect">
              <a:avLst/>
            </a:prstGeom>
            <a:noFill/>
          </p:spPr>
          <p:txBody>
            <a:bodyPr wrap="none" rtlCol="0">
              <a:spAutoFit/>
            </a:bodyPr>
            <a:lstStyle/>
            <a:p>
              <a:r>
                <a:rPr lang="en-US" sz="1000"/>
                <a:t>3-bits</a:t>
              </a:r>
            </a:p>
          </p:txBody>
        </p:sp>
        <p:sp>
          <p:nvSpPr>
            <p:cNvPr id="50" name="Left Brace 49">
              <a:extLst>
                <a:ext uri="{FF2B5EF4-FFF2-40B4-BE49-F238E27FC236}">
                  <a16:creationId xmlns:a16="http://schemas.microsoft.com/office/drawing/2014/main" id="{A41C372C-5E9A-40BF-A8F1-A6191A74C67C}"/>
                </a:ext>
              </a:extLst>
            </p:cNvPr>
            <p:cNvSpPr/>
            <p:nvPr/>
          </p:nvSpPr>
          <p:spPr>
            <a:xfrm rot="16200000">
              <a:off x="8516191" y="2190519"/>
              <a:ext cx="317717" cy="600422"/>
            </a:xfrm>
            <a:prstGeom prst="leftBrace">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TextBox 50">
              <a:extLst>
                <a:ext uri="{FF2B5EF4-FFF2-40B4-BE49-F238E27FC236}">
                  <a16:creationId xmlns:a16="http://schemas.microsoft.com/office/drawing/2014/main" id="{62311FE9-CC53-4334-8F5B-3A11C2F1156C}"/>
                </a:ext>
              </a:extLst>
            </p:cNvPr>
            <p:cNvSpPr txBox="1"/>
            <p:nvPr/>
          </p:nvSpPr>
          <p:spPr>
            <a:xfrm>
              <a:off x="8436041" y="2649625"/>
              <a:ext cx="437940" cy="246221"/>
            </a:xfrm>
            <a:prstGeom prst="rect">
              <a:avLst/>
            </a:prstGeom>
            <a:noFill/>
          </p:spPr>
          <p:txBody>
            <a:bodyPr wrap="none" rtlCol="0">
              <a:spAutoFit/>
            </a:bodyPr>
            <a:lstStyle/>
            <a:p>
              <a:r>
                <a:rPr lang="en-US" sz="1000"/>
                <a:t>code</a:t>
              </a:r>
            </a:p>
          </p:txBody>
        </p:sp>
        <p:sp>
          <p:nvSpPr>
            <p:cNvPr id="52" name="Left Brace 51">
              <a:extLst>
                <a:ext uri="{FF2B5EF4-FFF2-40B4-BE49-F238E27FC236}">
                  <a16:creationId xmlns:a16="http://schemas.microsoft.com/office/drawing/2014/main" id="{02D7C39C-3AA7-4C63-963D-76FCAB9F5FBB}"/>
                </a:ext>
              </a:extLst>
            </p:cNvPr>
            <p:cNvSpPr/>
            <p:nvPr/>
          </p:nvSpPr>
          <p:spPr>
            <a:xfrm rot="16200000">
              <a:off x="6705163" y="2387207"/>
              <a:ext cx="317718" cy="273805"/>
            </a:xfrm>
            <a:prstGeom prst="leftBrace">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3" name="TextBox 52">
              <a:extLst>
                <a:ext uri="{FF2B5EF4-FFF2-40B4-BE49-F238E27FC236}">
                  <a16:creationId xmlns:a16="http://schemas.microsoft.com/office/drawing/2014/main" id="{1CE42D66-03ED-4261-9261-131264A3AC2C}"/>
                </a:ext>
              </a:extLst>
            </p:cNvPr>
            <p:cNvSpPr txBox="1"/>
            <p:nvPr/>
          </p:nvSpPr>
          <p:spPr>
            <a:xfrm>
              <a:off x="6651621" y="2704858"/>
              <a:ext cx="428322" cy="246221"/>
            </a:xfrm>
            <a:prstGeom prst="rect">
              <a:avLst/>
            </a:prstGeom>
            <a:noFill/>
          </p:spPr>
          <p:txBody>
            <a:bodyPr wrap="none" rtlCol="0">
              <a:spAutoFit/>
            </a:bodyPr>
            <a:lstStyle/>
            <a:p>
              <a:r>
                <a:rPr lang="en-US" sz="1000"/>
                <a:t>1-bit</a:t>
              </a:r>
            </a:p>
          </p:txBody>
        </p:sp>
      </p:grpSp>
      <p:cxnSp>
        <p:nvCxnSpPr>
          <p:cNvPr id="55" name="Straight Arrow Connector 54">
            <a:extLst>
              <a:ext uri="{FF2B5EF4-FFF2-40B4-BE49-F238E27FC236}">
                <a16:creationId xmlns:a16="http://schemas.microsoft.com/office/drawing/2014/main" id="{D4FDE89D-9D8A-457D-95D2-96EAD65DB226}"/>
              </a:ext>
            </a:extLst>
          </p:cNvPr>
          <p:cNvCxnSpPr>
            <a:cxnSpLocks/>
          </p:cNvCxnSpPr>
          <p:nvPr/>
        </p:nvCxnSpPr>
        <p:spPr>
          <a:xfrm>
            <a:off x="5584968" y="2192913"/>
            <a:ext cx="0" cy="1050071"/>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56" name="TextBox 55">
            <a:extLst>
              <a:ext uri="{FF2B5EF4-FFF2-40B4-BE49-F238E27FC236}">
                <a16:creationId xmlns:a16="http://schemas.microsoft.com/office/drawing/2014/main" id="{BDA4E956-522E-4B98-8C3B-7FFD37AE3E66}"/>
              </a:ext>
            </a:extLst>
          </p:cNvPr>
          <p:cNvSpPr txBox="1"/>
          <p:nvPr/>
        </p:nvSpPr>
        <p:spPr>
          <a:xfrm>
            <a:off x="5592880" y="2494801"/>
            <a:ext cx="698461" cy="369332"/>
          </a:xfrm>
          <a:prstGeom prst="rect">
            <a:avLst/>
          </a:prstGeom>
          <a:noFill/>
        </p:spPr>
        <p:txBody>
          <a:bodyPr wrap="none" rtlCol="0">
            <a:spAutoFit/>
          </a:bodyPr>
          <a:lstStyle/>
          <a:p>
            <a:r>
              <a:rPr lang="en-US" i="1"/>
              <a:t>parse</a:t>
            </a:r>
          </a:p>
        </p:txBody>
      </p:sp>
      <p:sp>
        <p:nvSpPr>
          <p:cNvPr id="57" name="Rectangle 56">
            <a:extLst>
              <a:ext uri="{FF2B5EF4-FFF2-40B4-BE49-F238E27FC236}">
                <a16:creationId xmlns:a16="http://schemas.microsoft.com/office/drawing/2014/main" id="{AC373B7D-CE57-4C2A-AD3C-875FDF26A1D8}"/>
              </a:ext>
            </a:extLst>
          </p:cNvPr>
          <p:cNvSpPr/>
          <p:nvPr/>
        </p:nvSpPr>
        <p:spPr>
          <a:xfrm>
            <a:off x="4144479" y="3242984"/>
            <a:ext cx="3332810" cy="3416320"/>
          </a:xfrm>
          <a:prstGeom prst="rect">
            <a:avLst/>
          </a:prstGeom>
          <a:ln>
            <a:solidFill>
              <a:schemeClr val="tx1"/>
            </a:solidFill>
          </a:ln>
        </p:spPr>
        <p:txBody>
          <a:bodyPr wrap="square">
            <a:spAutoFit/>
          </a:bodyPr>
          <a:lstStyle/>
          <a:p>
            <a:r>
              <a:rPr lang="en-US">
                <a:solidFill>
                  <a:srgbClr val="000096"/>
                </a:solidFill>
                <a:highlight>
                  <a:srgbClr val="FFFFFF"/>
                </a:highlight>
              </a:rPr>
              <a:t>&lt;input&gt;</a:t>
            </a:r>
            <a:br>
              <a:rPr lang="en-US">
                <a:solidFill>
                  <a:srgbClr val="000000"/>
                </a:solidFill>
                <a:highlight>
                  <a:srgbClr val="FFFFFF"/>
                </a:highlight>
              </a:rPr>
            </a:br>
            <a:r>
              <a:rPr lang="en-US">
                <a:solidFill>
                  <a:srgbClr val="000000"/>
                </a:solidFill>
                <a:highlight>
                  <a:srgbClr val="FFFFFF"/>
                </a:highlight>
              </a:rPr>
              <a:t>  </a:t>
            </a:r>
            <a:r>
              <a:rPr lang="en-US">
                <a:solidFill>
                  <a:srgbClr val="000096"/>
                </a:solidFill>
                <a:highlight>
                  <a:srgbClr val="FFFFFF"/>
                </a:highlight>
              </a:rPr>
              <a:t>&lt;Section_1&gt;</a:t>
            </a:r>
            <a:br>
              <a:rPr lang="en-US">
                <a:solidFill>
                  <a:srgbClr val="000000"/>
                </a:solidFill>
                <a:highlight>
                  <a:srgbClr val="FFFFFF"/>
                </a:highlight>
              </a:rPr>
            </a:br>
            <a:r>
              <a:rPr lang="en-US">
                <a:solidFill>
                  <a:srgbClr val="000000"/>
                </a:solidFill>
                <a:highlight>
                  <a:srgbClr val="FFFFFF"/>
                </a:highlight>
              </a:rPr>
              <a:t>    </a:t>
            </a:r>
            <a:r>
              <a:rPr lang="en-US">
                <a:solidFill>
                  <a:srgbClr val="000096"/>
                </a:solidFill>
                <a:highlight>
                  <a:srgbClr val="FFFFFF"/>
                </a:highlight>
              </a:rPr>
              <a:t>&lt;code&gt;</a:t>
            </a:r>
            <a:r>
              <a:rPr lang="en-US">
                <a:solidFill>
                  <a:srgbClr val="000000"/>
                </a:solidFill>
                <a:highlight>
                  <a:srgbClr val="FFFFFF"/>
                </a:highlight>
              </a:rPr>
              <a:t>1</a:t>
            </a:r>
            <a:r>
              <a:rPr lang="en-US">
                <a:solidFill>
                  <a:srgbClr val="000096"/>
                </a:solidFill>
                <a:highlight>
                  <a:srgbClr val="FFFFFF"/>
                </a:highlight>
              </a:rPr>
              <a:t>&lt;/code&gt;</a:t>
            </a:r>
            <a:br>
              <a:rPr lang="en-US">
                <a:solidFill>
                  <a:srgbClr val="000000"/>
                </a:solidFill>
                <a:highlight>
                  <a:srgbClr val="FFFFFF"/>
                </a:highlight>
              </a:rPr>
            </a:br>
            <a:r>
              <a:rPr lang="en-US">
                <a:solidFill>
                  <a:srgbClr val="000000"/>
                </a:solidFill>
                <a:highlight>
                  <a:srgbClr val="FFFFFF"/>
                </a:highlight>
              </a:rPr>
              <a:t>    </a:t>
            </a:r>
            <a:r>
              <a:rPr lang="en-US">
                <a:solidFill>
                  <a:srgbClr val="000096"/>
                </a:solidFill>
                <a:highlight>
                  <a:srgbClr val="FFFFFF"/>
                </a:highlight>
              </a:rPr>
              <a:t>&lt;three-bits&gt;</a:t>
            </a:r>
            <a:r>
              <a:rPr lang="en-US">
                <a:solidFill>
                  <a:srgbClr val="000000"/>
                </a:solidFill>
                <a:highlight>
                  <a:srgbClr val="FFFFFF"/>
                </a:highlight>
              </a:rPr>
              <a:t>3</a:t>
            </a:r>
            <a:r>
              <a:rPr lang="en-US">
                <a:solidFill>
                  <a:srgbClr val="000096"/>
                </a:solidFill>
                <a:highlight>
                  <a:srgbClr val="FFFFFF"/>
                </a:highlight>
              </a:rPr>
              <a:t>&lt;/three-bits&gt;</a:t>
            </a:r>
            <a:br>
              <a:rPr lang="en-US">
                <a:solidFill>
                  <a:srgbClr val="000000"/>
                </a:solidFill>
                <a:highlight>
                  <a:srgbClr val="FFFFFF"/>
                </a:highlight>
              </a:rPr>
            </a:br>
            <a:r>
              <a:rPr lang="en-US">
                <a:solidFill>
                  <a:srgbClr val="000000"/>
                </a:solidFill>
                <a:highlight>
                  <a:srgbClr val="FFFFFF"/>
                </a:highlight>
              </a:rPr>
              <a:t>    </a:t>
            </a:r>
            <a:r>
              <a:rPr lang="en-US">
                <a:solidFill>
                  <a:srgbClr val="000096"/>
                </a:solidFill>
                <a:highlight>
                  <a:srgbClr val="FFFFFF"/>
                </a:highlight>
              </a:rPr>
              <a:t>&lt;one-bit&gt;</a:t>
            </a:r>
            <a:r>
              <a:rPr lang="en-US">
                <a:solidFill>
                  <a:srgbClr val="000000"/>
                </a:solidFill>
                <a:highlight>
                  <a:srgbClr val="FFFFFF"/>
                </a:highlight>
              </a:rPr>
              <a:t>1</a:t>
            </a:r>
            <a:r>
              <a:rPr lang="en-US">
                <a:solidFill>
                  <a:srgbClr val="000096"/>
                </a:solidFill>
                <a:highlight>
                  <a:srgbClr val="FFFFFF"/>
                </a:highlight>
              </a:rPr>
              <a:t>&lt;/one-bit&gt;</a:t>
            </a:r>
            <a:br>
              <a:rPr lang="en-US">
                <a:solidFill>
                  <a:srgbClr val="000000"/>
                </a:solidFill>
                <a:highlight>
                  <a:srgbClr val="FFFFFF"/>
                </a:highlight>
              </a:rPr>
            </a:br>
            <a:r>
              <a:rPr lang="en-US">
                <a:solidFill>
                  <a:srgbClr val="000000"/>
                </a:solidFill>
                <a:highlight>
                  <a:srgbClr val="FFFFFF"/>
                </a:highlight>
              </a:rPr>
              <a:t>  </a:t>
            </a:r>
            <a:r>
              <a:rPr lang="en-US">
                <a:solidFill>
                  <a:srgbClr val="000096"/>
                </a:solidFill>
                <a:highlight>
                  <a:srgbClr val="FFFFFF"/>
                </a:highlight>
              </a:rPr>
              <a:t>&lt;/Section_1&gt;</a:t>
            </a:r>
            <a:br>
              <a:rPr lang="en-US">
                <a:solidFill>
                  <a:srgbClr val="000000"/>
                </a:solidFill>
                <a:highlight>
                  <a:srgbClr val="FFFFFF"/>
                </a:highlight>
              </a:rPr>
            </a:br>
            <a:r>
              <a:rPr lang="en-US">
                <a:solidFill>
                  <a:srgbClr val="000000"/>
                </a:solidFill>
                <a:highlight>
                  <a:srgbClr val="FFFFFF"/>
                </a:highlight>
              </a:rPr>
              <a:t>  </a:t>
            </a:r>
            <a:r>
              <a:rPr lang="en-US">
                <a:solidFill>
                  <a:srgbClr val="000096"/>
                </a:solidFill>
                <a:highlight>
                  <a:srgbClr val="FFFFFF"/>
                </a:highlight>
              </a:rPr>
              <a:t>&lt;Section_1&gt;</a:t>
            </a:r>
            <a:br>
              <a:rPr lang="en-US">
                <a:solidFill>
                  <a:srgbClr val="000000"/>
                </a:solidFill>
                <a:highlight>
                  <a:srgbClr val="FFFFFF"/>
                </a:highlight>
              </a:rPr>
            </a:br>
            <a:r>
              <a:rPr lang="en-US">
                <a:solidFill>
                  <a:srgbClr val="000000"/>
                </a:solidFill>
                <a:highlight>
                  <a:srgbClr val="FFFFFF"/>
                </a:highlight>
              </a:rPr>
              <a:t>    </a:t>
            </a:r>
            <a:r>
              <a:rPr lang="en-US">
                <a:solidFill>
                  <a:srgbClr val="000096"/>
                </a:solidFill>
                <a:highlight>
                  <a:srgbClr val="FFFFFF"/>
                </a:highlight>
              </a:rPr>
              <a:t>&lt;code&gt;</a:t>
            </a:r>
            <a:r>
              <a:rPr lang="en-US">
                <a:solidFill>
                  <a:srgbClr val="000000"/>
                </a:solidFill>
                <a:highlight>
                  <a:srgbClr val="FFFFFF"/>
                </a:highlight>
              </a:rPr>
              <a:t>1</a:t>
            </a:r>
            <a:r>
              <a:rPr lang="en-US">
                <a:solidFill>
                  <a:srgbClr val="000096"/>
                </a:solidFill>
                <a:highlight>
                  <a:srgbClr val="FFFFFF"/>
                </a:highlight>
              </a:rPr>
              <a:t>&lt;/code&gt;</a:t>
            </a:r>
            <a:br>
              <a:rPr lang="en-US">
                <a:solidFill>
                  <a:srgbClr val="000000"/>
                </a:solidFill>
                <a:highlight>
                  <a:srgbClr val="FFFFFF"/>
                </a:highlight>
              </a:rPr>
            </a:br>
            <a:r>
              <a:rPr lang="en-US">
                <a:solidFill>
                  <a:srgbClr val="000000"/>
                </a:solidFill>
                <a:highlight>
                  <a:srgbClr val="FFFFFF"/>
                </a:highlight>
              </a:rPr>
              <a:t>    </a:t>
            </a:r>
            <a:r>
              <a:rPr lang="en-US">
                <a:solidFill>
                  <a:srgbClr val="000096"/>
                </a:solidFill>
                <a:highlight>
                  <a:srgbClr val="FFFFFF"/>
                </a:highlight>
              </a:rPr>
              <a:t>&lt;three-bits&gt;</a:t>
            </a:r>
            <a:r>
              <a:rPr lang="en-US">
                <a:solidFill>
                  <a:srgbClr val="000000"/>
                </a:solidFill>
                <a:highlight>
                  <a:srgbClr val="FFFFFF"/>
                </a:highlight>
              </a:rPr>
              <a:t>3</a:t>
            </a:r>
            <a:r>
              <a:rPr lang="en-US">
                <a:solidFill>
                  <a:srgbClr val="000096"/>
                </a:solidFill>
                <a:highlight>
                  <a:srgbClr val="FFFFFF"/>
                </a:highlight>
              </a:rPr>
              <a:t>&lt;/three-bits&gt;</a:t>
            </a:r>
            <a:br>
              <a:rPr lang="en-US">
                <a:solidFill>
                  <a:srgbClr val="000000"/>
                </a:solidFill>
                <a:highlight>
                  <a:srgbClr val="FFFFFF"/>
                </a:highlight>
              </a:rPr>
            </a:br>
            <a:r>
              <a:rPr lang="en-US">
                <a:solidFill>
                  <a:srgbClr val="000000"/>
                </a:solidFill>
                <a:highlight>
                  <a:srgbClr val="FFFFFF"/>
                </a:highlight>
              </a:rPr>
              <a:t>    </a:t>
            </a:r>
            <a:r>
              <a:rPr lang="en-US">
                <a:solidFill>
                  <a:srgbClr val="000096"/>
                </a:solidFill>
                <a:highlight>
                  <a:srgbClr val="FFFFFF"/>
                </a:highlight>
              </a:rPr>
              <a:t>&lt;one-bit&gt;</a:t>
            </a:r>
            <a:r>
              <a:rPr lang="en-US">
                <a:solidFill>
                  <a:srgbClr val="000000"/>
                </a:solidFill>
                <a:highlight>
                  <a:srgbClr val="FFFFFF"/>
                </a:highlight>
              </a:rPr>
              <a:t>1</a:t>
            </a:r>
            <a:r>
              <a:rPr lang="en-US">
                <a:solidFill>
                  <a:srgbClr val="000096"/>
                </a:solidFill>
                <a:highlight>
                  <a:srgbClr val="FFFFFF"/>
                </a:highlight>
              </a:rPr>
              <a:t>&lt;/one-bit&gt;</a:t>
            </a:r>
            <a:br>
              <a:rPr lang="en-US">
                <a:solidFill>
                  <a:srgbClr val="000000"/>
                </a:solidFill>
                <a:highlight>
                  <a:srgbClr val="FFFFFF"/>
                </a:highlight>
              </a:rPr>
            </a:br>
            <a:r>
              <a:rPr lang="en-US">
                <a:solidFill>
                  <a:srgbClr val="000000"/>
                </a:solidFill>
                <a:highlight>
                  <a:srgbClr val="FFFFFF"/>
                </a:highlight>
              </a:rPr>
              <a:t>  </a:t>
            </a:r>
            <a:r>
              <a:rPr lang="en-US">
                <a:solidFill>
                  <a:srgbClr val="000096"/>
                </a:solidFill>
                <a:highlight>
                  <a:srgbClr val="FFFFFF"/>
                </a:highlight>
              </a:rPr>
              <a:t>&lt;/Section_1&gt;</a:t>
            </a:r>
            <a:br>
              <a:rPr lang="en-US">
                <a:solidFill>
                  <a:srgbClr val="000000"/>
                </a:solidFill>
                <a:highlight>
                  <a:srgbClr val="FFFFFF"/>
                </a:highlight>
              </a:rPr>
            </a:br>
            <a:r>
              <a:rPr lang="en-US">
                <a:solidFill>
                  <a:srgbClr val="000096"/>
                </a:solidFill>
                <a:highlight>
                  <a:srgbClr val="FFFFFF"/>
                </a:highlight>
              </a:rPr>
              <a:t>&lt;/input&gt;</a:t>
            </a:r>
          </a:p>
        </p:txBody>
      </p:sp>
    </p:spTree>
    <p:extLst>
      <p:ext uri="{BB962C8B-B14F-4D97-AF65-F5344CB8AC3E}">
        <p14:creationId xmlns:p14="http://schemas.microsoft.com/office/powerpoint/2010/main" val="361937768"/>
      </p:ext>
    </p:extLst>
  </p:cSld>
  <p:clrMapOvr>
    <a:masterClrMapping/>
  </p:clrMapOvr>
</p:sld>
</file>

<file path=ppt/slides/slide2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A2592057-482F-4569-86A5-1442590C8AAB}"/>
              </a:ext>
            </a:extLst>
          </p:cNvPr>
          <p:cNvSpPr>
            <a:spLocks noGrp="1"/>
          </p:cNvSpPr>
          <p:nvPr>
            <p:ph type="title"/>
          </p:nvPr>
        </p:nvSpPr>
        <p:spPr/>
        <p:txBody>
          <a:bodyPr/>
          <a:lstStyle/>
          <a:p>
            <a:r>
              <a:rPr lang="en-US"/>
              <a:t>Input #2</a:t>
            </a:r>
          </a:p>
        </p:txBody>
      </p:sp>
      <p:sp>
        <p:nvSpPr>
          <p:cNvPr id="4" name="Content Placeholder 3">
            <a:extLst>
              <a:ext uri="{FF2B5EF4-FFF2-40B4-BE49-F238E27FC236}">
                <a16:creationId xmlns:a16="http://schemas.microsoft.com/office/drawing/2014/main" id="{0FD623E2-2FF3-48B1-B678-C29C3B5BB214}"/>
              </a:ext>
            </a:extLst>
          </p:cNvPr>
          <p:cNvSpPr>
            <a:spLocks noGrp="1"/>
          </p:cNvSpPr>
          <p:nvPr>
            <p:ph idx="1"/>
          </p:nvPr>
        </p:nvSpPr>
        <p:spPr>
          <a:xfrm>
            <a:off x="616449" y="1371602"/>
            <a:ext cx="11236720" cy="2458520"/>
          </a:xfrm>
        </p:spPr>
        <p:txBody>
          <a:bodyPr/>
          <a:lstStyle/>
          <a:p>
            <a:r>
              <a:rPr lang="en-US"/>
              <a:t>There are two occurrences of Section 1</a:t>
            </a:r>
          </a:p>
          <a:p>
            <a:r>
              <a:rPr lang="en-US"/>
              <a:t>One Section 2. No Section 3.</a:t>
            </a:r>
          </a:p>
          <a:p>
            <a:r>
              <a:rPr lang="en-US"/>
              <a:t>Finish off with 4 bits of padding.</a:t>
            </a:r>
          </a:p>
          <a:p>
            <a:endParaRPr lang="en-US"/>
          </a:p>
        </p:txBody>
      </p:sp>
      <p:sp>
        <p:nvSpPr>
          <p:cNvPr id="2" name="Footer Placeholder 1">
            <a:extLst>
              <a:ext uri="{FF2B5EF4-FFF2-40B4-BE49-F238E27FC236}">
                <a16:creationId xmlns:a16="http://schemas.microsoft.com/office/drawing/2014/main" id="{988A9DBF-79EB-490C-8487-6A966A2AFF4A}"/>
              </a:ext>
            </a:extLst>
          </p:cNvPr>
          <p:cNvSpPr>
            <a:spLocks noGrp="1"/>
          </p:cNvSpPr>
          <p:nvPr>
            <p:ph type="ftr" sz="quarter" idx="11"/>
          </p:nvPr>
        </p:nvSpPr>
        <p:spPr/>
        <p:txBody>
          <a:bodyPr/>
          <a:lstStyle/>
          <a:p>
            <a:r>
              <a:rPr lang="en-US" altLang="en-US">
                <a:solidFill>
                  <a:schemeClr val="tx1">
                    <a:lumMod val="50000"/>
                    <a:lumOff val="50000"/>
                  </a:schemeClr>
                </a:solidFill>
                <a:latin typeface="Arial" pitchFamily="34" charset="0"/>
                <a:cs typeface="Arial" pitchFamily="34" charset="0"/>
              </a:rPr>
              <a:t>© 2019 The MITRE Corporation. All rights reserved.</a:t>
            </a:r>
            <a:endParaRPr lang="en-US">
              <a:solidFill>
                <a:schemeClr val="tx1">
                  <a:lumMod val="50000"/>
                  <a:lumOff val="50000"/>
                </a:schemeClr>
              </a:solidFill>
              <a:latin typeface="Arial" pitchFamily="34" charset="0"/>
              <a:cs typeface="Arial" pitchFamily="34" charset="0"/>
            </a:endParaRPr>
          </a:p>
        </p:txBody>
      </p:sp>
      <p:grpSp>
        <p:nvGrpSpPr>
          <p:cNvPr id="82" name="Group 81">
            <a:extLst>
              <a:ext uri="{FF2B5EF4-FFF2-40B4-BE49-F238E27FC236}">
                <a16:creationId xmlns:a16="http://schemas.microsoft.com/office/drawing/2014/main" id="{7FDFC6FD-925F-4D77-A984-E84AD3C8A844}"/>
              </a:ext>
            </a:extLst>
          </p:cNvPr>
          <p:cNvGrpSpPr/>
          <p:nvPr/>
        </p:nvGrpSpPr>
        <p:grpSpPr>
          <a:xfrm>
            <a:off x="1256224" y="3971970"/>
            <a:ext cx="8880959" cy="1832844"/>
            <a:chOff x="1256224" y="3971970"/>
            <a:chExt cx="8880959" cy="1832844"/>
          </a:xfrm>
        </p:grpSpPr>
        <p:sp>
          <p:nvSpPr>
            <p:cNvPr id="6" name="Rectangle 5">
              <a:extLst>
                <a:ext uri="{FF2B5EF4-FFF2-40B4-BE49-F238E27FC236}">
                  <a16:creationId xmlns:a16="http://schemas.microsoft.com/office/drawing/2014/main" id="{BFEB98A6-53FD-409B-9AE0-ECD0B2D30BF4}"/>
                </a:ext>
              </a:extLst>
            </p:cNvPr>
            <p:cNvSpPr/>
            <p:nvPr/>
          </p:nvSpPr>
          <p:spPr>
            <a:xfrm>
              <a:off x="7436698" y="4643391"/>
              <a:ext cx="309966" cy="449451"/>
            </a:xfrm>
            <a:prstGeom prst="rect">
              <a:avLst/>
            </a:prstGeom>
            <a:solidFill>
              <a:srgbClr val="92D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0</a:t>
              </a:r>
            </a:p>
          </p:txBody>
        </p:sp>
        <p:sp>
          <p:nvSpPr>
            <p:cNvPr id="7" name="Rectangle 6">
              <a:extLst>
                <a:ext uri="{FF2B5EF4-FFF2-40B4-BE49-F238E27FC236}">
                  <a16:creationId xmlns:a16="http://schemas.microsoft.com/office/drawing/2014/main" id="{5CB1A65D-D809-4F17-A5D6-075714363CBE}"/>
                </a:ext>
              </a:extLst>
            </p:cNvPr>
            <p:cNvSpPr/>
            <p:nvPr/>
          </p:nvSpPr>
          <p:spPr>
            <a:xfrm>
              <a:off x="7744082" y="4643390"/>
              <a:ext cx="309966" cy="449451"/>
            </a:xfrm>
            <a:prstGeom prst="rect">
              <a:avLst/>
            </a:prstGeom>
            <a:solidFill>
              <a:srgbClr val="92D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1</a:t>
              </a:r>
            </a:p>
          </p:txBody>
        </p:sp>
        <p:sp>
          <p:nvSpPr>
            <p:cNvPr id="8" name="Rectangle 7">
              <a:extLst>
                <a:ext uri="{FF2B5EF4-FFF2-40B4-BE49-F238E27FC236}">
                  <a16:creationId xmlns:a16="http://schemas.microsoft.com/office/drawing/2014/main" id="{F8AC26CF-97A6-40C2-B832-BDA04A7195BC}"/>
                </a:ext>
              </a:extLst>
            </p:cNvPr>
            <p:cNvSpPr/>
            <p:nvPr/>
          </p:nvSpPr>
          <p:spPr>
            <a:xfrm>
              <a:off x="8054048" y="4643390"/>
              <a:ext cx="309966" cy="449451"/>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1</a:t>
              </a:r>
            </a:p>
          </p:txBody>
        </p:sp>
        <p:sp>
          <p:nvSpPr>
            <p:cNvPr id="9" name="Rectangle 8">
              <a:extLst>
                <a:ext uri="{FF2B5EF4-FFF2-40B4-BE49-F238E27FC236}">
                  <a16:creationId xmlns:a16="http://schemas.microsoft.com/office/drawing/2014/main" id="{A15A43B7-C491-4889-9E4C-513C55237B7B}"/>
                </a:ext>
              </a:extLst>
            </p:cNvPr>
            <p:cNvSpPr/>
            <p:nvPr/>
          </p:nvSpPr>
          <p:spPr>
            <a:xfrm>
              <a:off x="8361432" y="4643389"/>
              <a:ext cx="309966" cy="449451"/>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0</a:t>
              </a:r>
            </a:p>
          </p:txBody>
        </p:sp>
        <p:sp>
          <p:nvSpPr>
            <p:cNvPr id="10" name="Rectangle 9">
              <a:extLst>
                <a:ext uri="{FF2B5EF4-FFF2-40B4-BE49-F238E27FC236}">
                  <a16:creationId xmlns:a16="http://schemas.microsoft.com/office/drawing/2014/main" id="{5CE332A9-2C16-4F92-88C3-63405659042F}"/>
                </a:ext>
              </a:extLst>
            </p:cNvPr>
            <p:cNvSpPr/>
            <p:nvPr/>
          </p:nvSpPr>
          <p:spPr>
            <a:xfrm>
              <a:off x="8844461" y="4643389"/>
              <a:ext cx="309966" cy="449451"/>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1</a:t>
              </a:r>
            </a:p>
          </p:txBody>
        </p:sp>
        <p:sp>
          <p:nvSpPr>
            <p:cNvPr id="11" name="Rectangle 10">
              <a:extLst>
                <a:ext uri="{FF2B5EF4-FFF2-40B4-BE49-F238E27FC236}">
                  <a16:creationId xmlns:a16="http://schemas.microsoft.com/office/drawing/2014/main" id="{B9BAFFC3-A301-42E8-AC08-86EC6F6E5EA0}"/>
                </a:ext>
              </a:extLst>
            </p:cNvPr>
            <p:cNvSpPr/>
            <p:nvPr/>
          </p:nvSpPr>
          <p:spPr>
            <a:xfrm>
              <a:off x="9151845" y="4643388"/>
              <a:ext cx="309966" cy="449451"/>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1</a:t>
              </a:r>
            </a:p>
          </p:txBody>
        </p:sp>
        <p:sp>
          <p:nvSpPr>
            <p:cNvPr id="12" name="Rectangle 11">
              <a:extLst>
                <a:ext uri="{FF2B5EF4-FFF2-40B4-BE49-F238E27FC236}">
                  <a16:creationId xmlns:a16="http://schemas.microsoft.com/office/drawing/2014/main" id="{B91AC457-2699-43A7-8DDC-5AEBD444AE51}"/>
                </a:ext>
              </a:extLst>
            </p:cNvPr>
            <p:cNvSpPr/>
            <p:nvPr/>
          </p:nvSpPr>
          <p:spPr>
            <a:xfrm>
              <a:off x="9461811" y="4643388"/>
              <a:ext cx="309966" cy="449451"/>
            </a:xfrm>
            <a:prstGeom prst="rect">
              <a:avLst/>
            </a:prstGeom>
            <a:solidFill>
              <a:srgbClr val="92D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0</a:t>
              </a:r>
            </a:p>
          </p:txBody>
        </p:sp>
        <p:sp>
          <p:nvSpPr>
            <p:cNvPr id="13" name="Rectangle 12">
              <a:extLst>
                <a:ext uri="{FF2B5EF4-FFF2-40B4-BE49-F238E27FC236}">
                  <a16:creationId xmlns:a16="http://schemas.microsoft.com/office/drawing/2014/main" id="{AFE4CDCE-D600-414D-A717-7C80A9E0D0C0}"/>
                </a:ext>
              </a:extLst>
            </p:cNvPr>
            <p:cNvSpPr/>
            <p:nvPr/>
          </p:nvSpPr>
          <p:spPr>
            <a:xfrm>
              <a:off x="9769195" y="4643387"/>
              <a:ext cx="309966" cy="449451"/>
            </a:xfrm>
            <a:prstGeom prst="rect">
              <a:avLst/>
            </a:prstGeom>
            <a:solidFill>
              <a:srgbClr val="92D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1</a:t>
              </a:r>
            </a:p>
          </p:txBody>
        </p:sp>
        <p:sp>
          <p:nvSpPr>
            <p:cNvPr id="14" name="Rectangle 13">
              <a:extLst>
                <a:ext uri="{FF2B5EF4-FFF2-40B4-BE49-F238E27FC236}">
                  <a16:creationId xmlns:a16="http://schemas.microsoft.com/office/drawing/2014/main" id="{68F3C9DD-F197-431E-9B19-B3A60EA82A6A}"/>
                </a:ext>
              </a:extLst>
            </p:cNvPr>
            <p:cNvSpPr/>
            <p:nvPr/>
          </p:nvSpPr>
          <p:spPr>
            <a:xfrm>
              <a:off x="4368033" y="4627893"/>
              <a:ext cx="309966" cy="449451"/>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0</a:t>
              </a:r>
            </a:p>
          </p:txBody>
        </p:sp>
        <p:sp>
          <p:nvSpPr>
            <p:cNvPr id="15" name="Rectangle 14">
              <a:extLst>
                <a:ext uri="{FF2B5EF4-FFF2-40B4-BE49-F238E27FC236}">
                  <a16:creationId xmlns:a16="http://schemas.microsoft.com/office/drawing/2014/main" id="{2E7B0356-50FF-4E8D-8E9B-DE4CE4347D16}"/>
                </a:ext>
              </a:extLst>
            </p:cNvPr>
            <p:cNvSpPr/>
            <p:nvPr/>
          </p:nvSpPr>
          <p:spPr>
            <a:xfrm>
              <a:off x="4675417" y="4643390"/>
              <a:ext cx="309966" cy="449451"/>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0</a:t>
              </a:r>
            </a:p>
          </p:txBody>
        </p:sp>
        <p:sp>
          <p:nvSpPr>
            <p:cNvPr id="16" name="Rectangle 15">
              <a:extLst>
                <a:ext uri="{FF2B5EF4-FFF2-40B4-BE49-F238E27FC236}">
                  <a16:creationId xmlns:a16="http://schemas.microsoft.com/office/drawing/2014/main" id="{E254A758-E55F-4248-A593-C220B0DF6AB3}"/>
                </a:ext>
              </a:extLst>
            </p:cNvPr>
            <p:cNvSpPr/>
            <p:nvPr/>
          </p:nvSpPr>
          <p:spPr>
            <a:xfrm>
              <a:off x="4985383" y="4643390"/>
              <a:ext cx="309966" cy="449451"/>
            </a:xfrm>
            <a:prstGeom prst="rect">
              <a:avLst/>
            </a:prstGeom>
            <a:solidFill>
              <a:schemeClr val="accent2">
                <a:lumMod val="40000"/>
                <a:lumOff val="6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1</a:t>
              </a:r>
            </a:p>
          </p:txBody>
        </p:sp>
        <p:sp>
          <p:nvSpPr>
            <p:cNvPr id="17" name="Rectangle 16">
              <a:extLst>
                <a:ext uri="{FF2B5EF4-FFF2-40B4-BE49-F238E27FC236}">
                  <a16:creationId xmlns:a16="http://schemas.microsoft.com/office/drawing/2014/main" id="{E7F36D54-CC2E-4D3A-AF77-2D868FF1C958}"/>
                </a:ext>
              </a:extLst>
            </p:cNvPr>
            <p:cNvSpPr/>
            <p:nvPr/>
          </p:nvSpPr>
          <p:spPr>
            <a:xfrm>
              <a:off x="5292767" y="4643389"/>
              <a:ext cx="309966" cy="449451"/>
            </a:xfrm>
            <a:prstGeom prst="rect">
              <a:avLst/>
            </a:prstGeom>
            <a:solidFill>
              <a:schemeClr val="accent2">
                <a:lumMod val="40000"/>
                <a:lumOff val="6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0</a:t>
              </a:r>
            </a:p>
          </p:txBody>
        </p:sp>
        <p:sp>
          <p:nvSpPr>
            <p:cNvPr id="18" name="Rectangle 17">
              <a:extLst>
                <a:ext uri="{FF2B5EF4-FFF2-40B4-BE49-F238E27FC236}">
                  <a16:creationId xmlns:a16="http://schemas.microsoft.com/office/drawing/2014/main" id="{9BB628EF-9D55-4126-B256-F1C1A79E091E}"/>
                </a:ext>
              </a:extLst>
            </p:cNvPr>
            <p:cNvSpPr/>
            <p:nvPr/>
          </p:nvSpPr>
          <p:spPr>
            <a:xfrm>
              <a:off x="5775796" y="4643389"/>
              <a:ext cx="309966" cy="449451"/>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1</a:t>
              </a:r>
            </a:p>
          </p:txBody>
        </p:sp>
        <p:sp>
          <p:nvSpPr>
            <p:cNvPr id="19" name="Rectangle 18">
              <a:extLst>
                <a:ext uri="{FF2B5EF4-FFF2-40B4-BE49-F238E27FC236}">
                  <a16:creationId xmlns:a16="http://schemas.microsoft.com/office/drawing/2014/main" id="{98A3235E-60D4-4D03-A028-44D5CF49D515}"/>
                </a:ext>
              </a:extLst>
            </p:cNvPr>
            <p:cNvSpPr/>
            <p:nvPr/>
          </p:nvSpPr>
          <p:spPr>
            <a:xfrm>
              <a:off x="6083180" y="4643388"/>
              <a:ext cx="309966" cy="449451"/>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0</a:t>
              </a:r>
            </a:p>
          </p:txBody>
        </p:sp>
        <p:sp>
          <p:nvSpPr>
            <p:cNvPr id="20" name="Rectangle 19">
              <a:extLst>
                <a:ext uri="{FF2B5EF4-FFF2-40B4-BE49-F238E27FC236}">
                  <a16:creationId xmlns:a16="http://schemas.microsoft.com/office/drawing/2014/main" id="{F9F856B2-F99D-4077-BAF2-85E040FAE2AA}"/>
                </a:ext>
              </a:extLst>
            </p:cNvPr>
            <p:cNvSpPr/>
            <p:nvPr/>
          </p:nvSpPr>
          <p:spPr>
            <a:xfrm>
              <a:off x="6393146" y="4643388"/>
              <a:ext cx="309966" cy="449451"/>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1</a:t>
              </a:r>
            </a:p>
          </p:txBody>
        </p:sp>
        <p:sp>
          <p:nvSpPr>
            <p:cNvPr id="21" name="Rectangle 20">
              <a:extLst>
                <a:ext uri="{FF2B5EF4-FFF2-40B4-BE49-F238E27FC236}">
                  <a16:creationId xmlns:a16="http://schemas.microsoft.com/office/drawing/2014/main" id="{D24C4632-B807-47F3-9D1D-FCDAF358B622}"/>
                </a:ext>
              </a:extLst>
            </p:cNvPr>
            <p:cNvSpPr/>
            <p:nvPr/>
          </p:nvSpPr>
          <p:spPr>
            <a:xfrm>
              <a:off x="6700530" y="4643387"/>
              <a:ext cx="309966" cy="449451"/>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1</a:t>
              </a:r>
            </a:p>
          </p:txBody>
        </p:sp>
        <p:sp>
          <p:nvSpPr>
            <p:cNvPr id="22" name="TextBox 21">
              <a:extLst>
                <a:ext uri="{FF2B5EF4-FFF2-40B4-BE49-F238E27FC236}">
                  <a16:creationId xmlns:a16="http://schemas.microsoft.com/office/drawing/2014/main" id="{24AA61E9-0C18-4857-9F88-FA4EE6A6B57C}"/>
                </a:ext>
              </a:extLst>
            </p:cNvPr>
            <p:cNvSpPr txBox="1"/>
            <p:nvPr/>
          </p:nvSpPr>
          <p:spPr>
            <a:xfrm>
              <a:off x="9747333" y="4412896"/>
              <a:ext cx="389850" cy="246221"/>
            </a:xfrm>
            <a:prstGeom prst="rect">
              <a:avLst/>
            </a:prstGeom>
            <a:noFill/>
          </p:spPr>
          <p:txBody>
            <a:bodyPr wrap="none" rtlCol="0">
              <a:spAutoFit/>
            </a:bodyPr>
            <a:lstStyle/>
            <a:p>
              <a:r>
                <a:rPr lang="en-US" sz="1000"/>
                <a:t>bit1</a:t>
              </a:r>
            </a:p>
          </p:txBody>
        </p:sp>
        <p:sp>
          <p:nvSpPr>
            <p:cNvPr id="23" name="TextBox 22">
              <a:extLst>
                <a:ext uri="{FF2B5EF4-FFF2-40B4-BE49-F238E27FC236}">
                  <a16:creationId xmlns:a16="http://schemas.microsoft.com/office/drawing/2014/main" id="{E7D834D6-00A5-4CC9-8174-250204735BB4}"/>
                </a:ext>
              </a:extLst>
            </p:cNvPr>
            <p:cNvSpPr txBox="1"/>
            <p:nvPr/>
          </p:nvSpPr>
          <p:spPr>
            <a:xfrm>
              <a:off x="9429620" y="4415582"/>
              <a:ext cx="389850" cy="246221"/>
            </a:xfrm>
            <a:prstGeom prst="rect">
              <a:avLst/>
            </a:prstGeom>
            <a:noFill/>
          </p:spPr>
          <p:txBody>
            <a:bodyPr wrap="none" rtlCol="0">
              <a:spAutoFit/>
            </a:bodyPr>
            <a:lstStyle/>
            <a:p>
              <a:r>
                <a:rPr lang="en-US" sz="1000"/>
                <a:t>bit2</a:t>
              </a:r>
            </a:p>
          </p:txBody>
        </p:sp>
        <p:sp>
          <p:nvSpPr>
            <p:cNvPr id="24" name="TextBox 23">
              <a:extLst>
                <a:ext uri="{FF2B5EF4-FFF2-40B4-BE49-F238E27FC236}">
                  <a16:creationId xmlns:a16="http://schemas.microsoft.com/office/drawing/2014/main" id="{EE376A45-E02F-48F7-979F-B200B77BB2C4}"/>
                </a:ext>
              </a:extLst>
            </p:cNvPr>
            <p:cNvSpPr txBox="1"/>
            <p:nvPr/>
          </p:nvSpPr>
          <p:spPr>
            <a:xfrm>
              <a:off x="9111903" y="4412896"/>
              <a:ext cx="389850" cy="246221"/>
            </a:xfrm>
            <a:prstGeom prst="rect">
              <a:avLst/>
            </a:prstGeom>
            <a:noFill/>
          </p:spPr>
          <p:txBody>
            <a:bodyPr wrap="none" rtlCol="0">
              <a:spAutoFit/>
            </a:bodyPr>
            <a:lstStyle/>
            <a:p>
              <a:r>
                <a:rPr lang="en-US" sz="1000"/>
                <a:t>bit3</a:t>
              </a:r>
            </a:p>
          </p:txBody>
        </p:sp>
        <p:sp>
          <p:nvSpPr>
            <p:cNvPr id="25" name="TextBox 24">
              <a:extLst>
                <a:ext uri="{FF2B5EF4-FFF2-40B4-BE49-F238E27FC236}">
                  <a16:creationId xmlns:a16="http://schemas.microsoft.com/office/drawing/2014/main" id="{8AA6827A-9CA0-458B-8842-D6A0B9719039}"/>
                </a:ext>
              </a:extLst>
            </p:cNvPr>
            <p:cNvSpPr txBox="1"/>
            <p:nvPr/>
          </p:nvSpPr>
          <p:spPr>
            <a:xfrm>
              <a:off x="8804519" y="4408549"/>
              <a:ext cx="389850" cy="246221"/>
            </a:xfrm>
            <a:prstGeom prst="rect">
              <a:avLst/>
            </a:prstGeom>
            <a:noFill/>
          </p:spPr>
          <p:txBody>
            <a:bodyPr wrap="none" rtlCol="0">
              <a:spAutoFit/>
            </a:bodyPr>
            <a:lstStyle/>
            <a:p>
              <a:r>
                <a:rPr lang="en-US" sz="1000"/>
                <a:t>bit4</a:t>
              </a:r>
            </a:p>
          </p:txBody>
        </p:sp>
        <p:sp>
          <p:nvSpPr>
            <p:cNvPr id="26" name="TextBox 25">
              <a:extLst>
                <a:ext uri="{FF2B5EF4-FFF2-40B4-BE49-F238E27FC236}">
                  <a16:creationId xmlns:a16="http://schemas.microsoft.com/office/drawing/2014/main" id="{607DB2BC-BB51-47DA-9BB5-982E564E7DF8}"/>
                </a:ext>
              </a:extLst>
            </p:cNvPr>
            <p:cNvSpPr txBox="1"/>
            <p:nvPr/>
          </p:nvSpPr>
          <p:spPr>
            <a:xfrm>
              <a:off x="8345447" y="4415582"/>
              <a:ext cx="389850" cy="246221"/>
            </a:xfrm>
            <a:prstGeom prst="rect">
              <a:avLst/>
            </a:prstGeom>
            <a:noFill/>
          </p:spPr>
          <p:txBody>
            <a:bodyPr wrap="none" rtlCol="0">
              <a:spAutoFit/>
            </a:bodyPr>
            <a:lstStyle/>
            <a:p>
              <a:r>
                <a:rPr lang="en-US" sz="1000"/>
                <a:t>bit5</a:t>
              </a:r>
            </a:p>
          </p:txBody>
        </p:sp>
        <p:sp>
          <p:nvSpPr>
            <p:cNvPr id="27" name="TextBox 26">
              <a:extLst>
                <a:ext uri="{FF2B5EF4-FFF2-40B4-BE49-F238E27FC236}">
                  <a16:creationId xmlns:a16="http://schemas.microsoft.com/office/drawing/2014/main" id="{904244D4-1967-41C2-ADC3-6611C37AB1B7}"/>
                </a:ext>
              </a:extLst>
            </p:cNvPr>
            <p:cNvSpPr txBox="1"/>
            <p:nvPr/>
          </p:nvSpPr>
          <p:spPr>
            <a:xfrm>
              <a:off x="8027734" y="4418268"/>
              <a:ext cx="389850" cy="246221"/>
            </a:xfrm>
            <a:prstGeom prst="rect">
              <a:avLst/>
            </a:prstGeom>
            <a:noFill/>
          </p:spPr>
          <p:txBody>
            <a:bodyPr wrap="none" rtlCol="0">
              <a:spAutoFit/>
            </a:bodyPr>
            <a:lstStyle/>
            <a:p>
              <a:r>
                <a:rPr lang="en-US" sz="1000"/>
                <a:t>bit6</a:t>
              </a:r>
            </a:p>
          </p:txBody>
        </p:sp>
        <p:sp>
          <p:nvSpPr>
            <p:cNvPr id="28" name="TextBox 27">
              <a:extLst>
                <a:ext uri="{FF2B5EF4-FFF2-40B4-BE49-F238E27FC236}">
                  <a16:creationId xmlns:a16="http://schemas.microsoft.com/office/drawing/2014/main" id="{13817A43-5F94-4817-A4B0-34BFAACF5E5C}"/>
                </a:ext>
              </a:extLst>
            </p:cNvPr>
            <p:cNvSpPr txBox="1"/>
            <p:nvPr/>
          </p:nvSpPr>
          <p:spPr>
            <a:xfrm>
              <a:off x="7710017" y="4415582"/>
              <a:ext cx="389850" cy="246221"/>
            </a:xfrm>
            <a:prstGeom prst="rect">
              <a:avLst/>
            </a:prstGeom>
            <a:noFill/>
          </p:spPr>
          <p:txBody>
            <a:bodyPr wrap="none" rtlCol="0">
              <a:spAutoFit/>
            </a:bodyPr>
            <a:lstStyle/>
            <a:p>
              <a:r>
                <a:rPr lang="en-US" sz="1000"/>
                <a:t>bit7</a:t>
              </a:r>
            </a:p>
          </p:txBody>
        </p:sp>
        <p:sp>
          <p:nvSpPr>
            <p:cNvPr id="29" name="TextBox 28">
              <a:extLst>
                <a:ext uri="{FF2B5EF4-FFF2-40B4-BE49-F238E27FC236}">
                  <a16:creationId xmlns:a16="http://schemas.microsoft.com/office/drawing/2014/main" id="{35F98CB1-FA17-4D0E-B2C9-A5C0C687E093}"/>
                </a:ext>
              </a:extLst>
            </p:cNvPr>
            <p:cNvSpPr txBox="1"/>
            <p:nvPr/>
          </p:nvSpPr>
          <p:spPr>
            <a:xfrm>
              <a:off x="7402633" y="4411235"/>
              <a:ext cx="389850" cy="246221"/>
            </a:xfrm>
            <a:prstGeom prst="rect">
              <a:avLst/>
            </a:prstGeom>
            <a:noFill/>
          </p:spPr>
          <p:txBody>
            <a:bodyPr wrap="none" rtlCol="0">
              <a:spAutoFit/>
            </a:bodyPr>
            <a:lstStyle/>
            <a:p>
              <a:r>
                <a:rPr lang="en-US" sz="1000"/>
                <a:t>bit8</a:t>
              </a:r>
            </a:p>
          </p:txBody>
        </p:sp>
        <p:sp>
          <p:nvSpPr>
            <p:cNvPr id="30" name="TextBox 29">
              <a:extLst>
                <a:ext uri="{FF2B5EF4-FFF2-40B4-BE49-F238E27FC236}">
                  <a16:creationId xmlns:a16="http://schemas.microsoft.com/office/drawing/2014/main" id="{33ECB9EC-B252-4780-B69D-472F83F49D37}"/>
                </a:ext>
              </a:extLst>
            </p:cNvPr>
            <p:cNvSpPr txBox="1"/>
            <p:nvPr/>
          </p:nvSpPr>
          <p:spPr>
            <a:xfrm>
              <a:off x="6672170" y="4415583"/>
              <a:ext cx="389850" cy="246221"/>
            </a:xfrm>
            <a:prstGeom prst="rect">
              <a:avLst/>
            </a:prstGeom>
            <a:noFill/>
          </p:spPr>
          <p:txBody>
            <a:bodyPr wrap="none" rtlCol="0">
              <a:spAutoFit/>
            </a:bodyPr>
            <a:lstStyle/>
            <a:p>
              <a:r>
                <a:rPr lang="en-US" sz="1000"/>
                <a:t>bit1</a:t>
              </a:r>
            </a:p>
          </p:txBody>
        </p:sp>
        <p:sp>
          <p:nvSpPr>
            <p:cNvPr id="31" name="TextBox 30">
              <a:extLst>
                <a:ext uri="{FF2B5EF4-FFF2-40B4-BE49-F238E27FC236}">
                  <a16:creationId xmlns:a16="http://schemas.microsoft.com/office/drawing/2014/main" id="{E169BEE5-B0F3-4AAB-BA9A-8A6E97C92395}"/>
                </a:ext>
              </a:extLst>
            </p:cNvPr>
            <p:cNvSpPr txBox="1"/>
            <p:nvPr/>
          </p:nvSpPr>
          <p:spPr>
            <a:xfrm>
              <a:off x="6354457" y="4418269"/>
              <a:ext cx="389850" cy="246221"/>
            </a:xfrm>
            <a:prstGeom prst="rect">
              <a:avLst/>
            </a:prstGeom>
            <a:noFill/>
          </p:spPr>
          <p:txBody>
            <a:bodyPr wrap="none" rtlCol="0">
              <a:spAutoFit/>
            </a:bodyPr>
            <a:lstStyle/>
            <a:p>
              <a:r>
                <a:rPr lang="en-US" sz="1000"/>
                <a:t>bit2</a:t>
              </a:r>
            </a:p>
          </p:txBody>
        </p:sp>
        <p:sp>
          <p:nvSpPr>
            <p:cNvPr id="32" name="TextBox 31">
              <a:extLst>
                <a:ext uri="{FF2B5EF4-FFF2-40B4-BE49-F238E27FC236}">
                  <a16:creationId xmlns:a16="http://schemas.microsoft.com/office/drawing/2014/main" id="{4AC9D27C-26A3-4CB8-AF06-FACCC11111B6}"/>
                </a:ext>
              </a:extLst>
            </p:cNvPr>
            <p:cNvSpPr txBox="1"/>
            <p:nvPr/>
          </p:nvSpPr>
          <p:spPr>
            <a:xfrm>
              <a:off x="6036740" y="4415583"/>
              <a:ext cx="389850" cy="246221"/>
            </a:xfrm>
            <a:prstGeom prst="rect">
              <a:avLst/>
            </a:prstGeom>
            <a:noFill/>
          </p:spPr>
          <p:txBody>
            <a:bodyPr wrap="none" rtlCol="0">
              <a:spAutoFit/>
            </a:bodyPr>
            <a:lstStyle/>
            <a:p>
              <a:r>
                <a:rPr lang="en-US" sz="1000"/>
                <a:t>bit3</a:t>
              </a:r>
            </a:p>
          </p:txBody>
        </p:sp>
        <p:sp>
          <p:nvSpPr>
            <p:cNvPr id="33" name="TextBox 32">
              <a:extLst>
                <a:ext uri="{FF2B5EF4-FFF2-40B4-BE49-F238E27FC236}">
                  <a16:creationId xmlns:a16="http://schemas.microsoft.com/office/drawing/2014/main" id="{6A21C65E-B16F-4F64-A686-BE79D9EE1A05}"/>
                </a:ext>
              </a:extLst>
            </p:cNvPr>
            <p:cNvSpPr txBox="1"/>
            <p:nvPr/>
          </p:nvSpPr>
          <p:spPr>
            <a:xfrm>
              <a:off x="5729356" y="4411236"/>
              <a:ext cx="389850" cy="246221"/>
            </a:xfrm>
            <a:prstGeom prst="rect">
              <a:avLst/>
            </a:prstGeom>
            <a:noFill/>
          </p:spPr>
          <p:txBody>
            <a:bodyPr wrap="none" rtlCol="0">
              <a:spAutoFit/>
            </a:bodyPr>
            <a:lstStyle/>
            <a:p>
              <a:r>
                <a:rPr lang="en-US" sz="1000"/>
                <a:t>bit4</a:t>
              </a:r>
            </a:p>
          </p:txBody>
        </p:sp>
        <p:sp>
          <p:nvSpPr>
            <p:cNvPr id="34" name="TextBox 33">
              <a:extLst>
                <a:ext uri="{FF2B5EF4-FFF2-40B4-BE49-F238E27FC236}">
                  <a16:creationId xmlns:a16="http://schemas.microsoft.com/office/drawing/2014/main" id="{5B4E2684-786E-4F5B-86B4-8ADB72F245F9}"/>
                </a:ext>
              </a:extLst>
            </p:cNvPr>
            <p:cNvSpPr txBox="1"/>
            <p:nvPr/>
          </p:nvSpPr>
          <p:spPr>
            <a:xfrm>
              <a:off x="5270284" y="4418269"/>
              <a:ext cx="389850" cy="246221"/>
            </a:xfrm>
            <a:prstGeom prst="rect">
              <a:avLst/>
            </a:prstGeom>
            <a:noFill/>
          </p:spPr>
          <p:txBody>
            <a:bodyPr wrap="none" rtlCol="0">
              <a:spAutoFit/>
            </a:bodyPr>
            <a:lstStyle/>
            <a:p>
              <a:r>
                <a:rPr lang="en-US" sz="1000"/>
                <a:t>bit5</a:t>
              </a:r>
            </a:p>
          </p:txBody>
        </p:sp>
        <p:sp>
          <p:nvSpPr>
            <p:cNvPr id="35" name="TextBox 34">
              <a:extLst>
                <a:ext uri="{FF2B5EF4-FFF2-40B4-BE49-F238E27FC236}">
                  <a16:creationId xmlns:a16="http://schemas.microsoft.com/office/drawing/2014/main" id="{CCA75A99-FD17-4D06-843C-8BF9EB3C94B7}"/>
                </a:ext>
              </a:extLst>
            </p:cNvPr>
            <p:cNvSpPr txBox="1"/>
            <p:nvPr/>
          </p:nvSpPr>
          <p:spPr>
            <a:xfrm>
              <a:off x="4952571" y="4420955"/>
              <a:ext cx="389850" cy="246221"/>
            </a:xfrm>
            <a:prstGeom prst="rect">
              <a:avLst/>
            </a:prstGeom>
            <a:noFill/>
          </p:spPr>
          <p:txBody>
            <a:bodyPr wrap="none" rtlCol="0">
              <a:spAutoFit/>
            </a:bodyPr>
            <a:lstStyle/>
            <a:p>
              <a:r>
                <a:rPr lang="en-US" sz="1000"/>
                <a:t>bit6</a:t>
              </a:r>
            </a:p>
          </p:txBody>
        </p:sp>
        <p:sp>
          <p:nvSpPr>
            <p:cNvPr id="36" name="TextBox 35">
              <a:extLst>
                <a:ext uri="{FF2B5EF4-FFF2-40B4-BE49-F238E27FC236}">
                  <a16:creationId xmlns:a16="http://schemas.microsoft.com/office/drawing/2014/main" id="{CE902776-7524-4BED-B1BD-9CAD80E72B53}"/>
                </a:ext>
              </a:extLst>
            </p:cNvPr>
            <p:cNvSpPr txBox="1"/>
            <p:nvPr/>
          </p:nvSpPr>
          <p:spPr>
            <a:xfrm>
              <a:off x="4634854" y="4418269"/>
              <a:ext cx="389850" cy="246221"/>
            </a:xfrm>
            <a:prstGeom prst="rect">
              <a:avLst/>
            </a:prstGeom>
            <a:noFill/>
          </p:spPr>
          <p:txBody>
            <a:bodyPr wrap="none" rtlCol="0">
              <a:spAutoFit/>
            </a:bodyPr>
            <a:lstStyle/>
            <a:p>
              <a:r>
                <a:rPr lang="en-US" sz="1000"/>
                <a:t>bit7</a:t>
              </a:r>
            </a:p>
          </p:txBody>
        </p:sp>
        <p:sp>
          <p:nvSpPr>
            <p:cNvPr id="37" name="TextBox 36">
              <a:extLst>
                <a:ext uri="{FF2B5EF4-FFF2-40B4-BE49-F238E27FC236}">
                  <a16:creationId xmlns:a16="http://schemas.microsoft.com/office/drawing/2014/main" id="{E2E8920B-83C2-4A67-A789-F92F678038A7}"/>
                </a:ext>
              </a:extLst>
            </p:cNvPr>
            <p:cNvSpPr txBox="1"/>
            <p:nvPr/>
          </p:nvSpPr>
          <p:spPr>
            <a:xfrm>
              <a:off x="4327470" y="4398424"/>
              <a:ext cx="389850" cy="246221"/>
            </a:xfrm>
            <a:prstGeom prst="rect">
              <a:avLst/>
            </a:prstGeom>
            <a:noFill/>
          </p:spPr>
          <p:txBody>
            <a:bodyPr wrap="none" rtlCol="0">
              <a:spAutoFit/>
            </a:bodyPr>
            <a:lstStyle/>
            <a:p>
              <a:r>
                <a:rPr lang="en-US" sz="1000"/>
                <a:t>bit8</a:t>
              </a:r>
            </a:p>
          </p:txBody>
        </p:sp>
        <p:sp>
          <p:nvSpPr>
            <p:cNvPr id="38" name="TextBox 37">
              <a:extLst>
                <a:ext uri="{FF2B5EF4-FFF2-40B4-BE49-F238E27FC236}">
                  <a16:creationId xmlns:a16="http://schemas.microsoft.com/office/drawing/2014/main" id="{95858CC9-668C-46E0-981F-FE2E5BA7F997}"/>
                </a:ext>
              </a:extLst>
            </p:cNvPr>
            <p:cNvSpPr txBox="1"/>
            <p:nvPr/>
          </p:nvSpPr>
          <p:spPr>
            <a:xfrm>
              <a:off x="8183484" y="3971970"/>
              <a:ext cx="1253485" cy="369332"/>
            </a:xfrm>
            <a:prstGeom prst="rect">
              <a:avLst/>
            </a:prstGeom>
            <a:noFill/>
          </p:spPr>
          <p:txBody>
            <a:bodyPr wrap="none" rtlCol="0">
              <a:spAutoFit/>
            </a:bodyPr>
            <a:lstStyle/>
            <a:p>
              <a:r>
                <a:rPr lang="en-US"/>
                <a:t>Byte 1 = 6D</a:t>
              </a:r>
            </a:p>
          </p:txBody>
        </p:sp>
        <p:sp>
          <p:nvSpPr>
            <p:cNvPr id="39" name="TextBox 38">
              <a:extLst>
                <a:ext uri="{FF2B5EF4-FFF2-40B4-BE49-F238E27FC236}">
                  <a16:creationId xmlns:a16="http://schemas.microsoft.com/office/drawing/2014/main" id="{005A57E4-88E2-4160-9D92-9928B599FE09}"/>
                </a:ext>
              </a:extLst>
            </p:cNvPr>
            <p:cNvSpPr txBox="1"/>
            <p:nvPr/>
          </p:nvSpPr>
          <p:spPr>
            <a:xfrm>
              <a:off x="5115304" y="3976020"/>
              <a:ext cx="1235851" cy="369332"/>
            </a:xfrm>
            <a:prstGeom prst="rect">
              <a:avLst/>
            </a:prstGeom>
            <a:noFill/>
          </p:spPr>
          <p:txBody>
            <a:bodyPr wrap="none" rtlCol="0">
              <a:spAutoFit/>
            </a:bodyPr>
            <a:lstStyle/>
            <a:p>
              <a:r>
                <a:rPr lang="en-US"/>
                <a:t>Byte 2 = 2B</a:t>
              </a:r>
            </a:p>
          </p:txBody>
        </p:sp>
        <p:sp>
          <p:nvSpPr>
            <p:cNvPr id="40" name="Left Brace 39">
              <a:extLst>
                <a:ext uri="{FF2B5EF4-FFF2-40B4-BE49-F238E27FC236}">
                  <a16:creationId xmlns:a16="http://schemas.microsoft.com/office/drawing/2014/main" id="{A2D1A27C-AD60-49AA-AFD3-7093A544436A}"/>
                </a:ext>
              </a:extLst>
            </p:cNvPr>
            <p:cNvSpPr/>
            <p:nvPr/>
          </p:nvSpPr>
          <p:spPr>
            <a:xfrm rot="16200000">
              <a:off x="9620091" y="5020431"/>
              <a:ext cx="317717" cy="600422"/>
            </a:xfrm>
            <a:prstGeom prst="leftBrace">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1" name="TextBox 40">
              <a:extLst>
                <a:ext uri="{FF2B5EF4-FFF2-40B4-BE49-F238E27FC236}">
                  <a16:creationId xmlns:a16="http://schemas.microsoft.com/office/drawing/2014/main" id="{F364BC40-D6A4-4DDA-96ED-093B0DF432EF}"/>
                </a:ext>
              </a:extLst>
            </p:cNvPr>
            <p:cNvSpPr txBox="1"/>
            <p:nvPr/>
          </p:nvSpPr>
          <p:spPr>
            <a:xfrm>
              <a:off x="9570937" y="5510533"/>
              <a:ext cx="437940" cy="246221"/>
            </a:xfrm>
            <a:prstGeom prst="rect">
              <a:avLst/>
            </a:prstGeom>
            <a:noFill/>
          </p:spPr>
          <p:txBody>
            <a:bodyPr wrap="none" rtlCol="0">
              <a:spAutoFit/>
            </a:bodyPr>
            <a:lstStyle/>
            <a:p>
              <a:r>
                <a:rPr lang="en-US" sz="1000"/>
                <a:t>code</a:t>
              </a:r>
            </a:p>
          </p:txBody>
        </p:sp>
        <p:sp>
          <p:nvSpPr>
            <p:cNvPr id="42" name="Left Brace 41">
              <a:extLst>
                <a:ext uri="{FF2B5EF4-FFF2-40B4-BE49-F238E27FC236}">
                  <a16:creationId xmlns:a16="http://schemas.microsoft.com/office/drawing/2014/main" id="{D11735B6-8650-4D66-9214-80884C4E9EAB}"/>
                </a:ext>
              </a:extLst>
            </p:cNvPr>
            <p:cNvSpPr/>
            <p:nvPr/>
          </p:nvSpPr>
          <p:spPr>
            <a:xfrm rot="16200000">
              <a:off x="8742965" y="4780252"/>
              <a:ext cx="317717" cy="1080779"/>
            </a:xfrm>
            <a:prstGeom prst="leftBrace">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3" name="TextBox 42">
              <a:extLst>
                <a:ext uri="{FF2B5EF4-FFF2-40B4-BE49-F238E27FC236}">
                  <a16:creationId xmlns:a16="http://schemas.microsoft.com/office/drawing/2014/main" id="{0A7F9FAA-68F8-4943-A532-23C145A700EA}"/>
                </a:ext>
              </a:extLst>
            </p:cNvPr>
            <p:cNvSpPr txBox="1"/>
            <p:nvPr/>
          </p:nvSpPr>
          <p:spPr>
            <a:xfrm>
              <a:off x="8661725" y="5475250"/>
              <a:ext cx="478016" cy="246221"/>
            </a:xfrm>
            <a:prstGeom prst="rect">
              <a:avLst/>
            </a:prstGeom>
            <a:noFill/>
          </p:spPr>
          <p:txBody>
            <a:bodyPr wrap="none" rtlCol="0">
              <a:spAutoFit/>
            </a:bodyPr>
            <a:lstStyle/>
            <a:p>
              <a:r>
                <a:rPr lang="en-US" sz="1000"/>
                <a:t>3-bits</a:t>
              </a:r>
            </a:p>
          </p:txBody>
        </p:sp>
        <p:sp>
          <p:nvSpPr>
            <p:cNvPr id="44" name="Left Brace 43">
              <a:extLst>
                <a:ext uri="{FF2B5EF4-FFF2-40B4-BE49-F238E27FC236}">
                  <a16:creationId xmlns:a16="http://schemas.microsoft.com/office/drawing/2014/main" id="{0D4548C2-8C0D-4B1F-99A9-3004AD6FF4B8}"/>
                </a:ext>
              </a:extLst>
            </p:cNvPr>
            <p:cNvSpPr/>
            <p:nvPr/>
          </p:nvSpPr>
          <p:spPr>
            <a:xfrm rot="16200000">
              <a:off x="8032092" y="5168990"/>
              <a:ext cx="317718" cy="273805"/>
            </a:xfrm>
            <a:prstGeom prst="leftBrace">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5" name="TextBox 44">
              <a:extLst>
                <a:ext uri="{FF2B5EF4-FFF2-40B4-BE49-F238E27FC236}">
                  <a16:creationId xmlns:a16="http://schemas.microsoft.com/office/drawing/2014/main" id="{7894F9E8-E9B5-4BA5-A349-B6853C85B66C}"/>
                </a:ext>
              </a:extLst>
            </p:cNvPr>
            <p:cNvSpPr txBox="1"/>
            <p:nvPr/>
          </p:nvSpPr>
          <p:spPr>
            <a:xfrm>
              <a:off x="7978550" y="5486641"/>
              <a:ext cx="428322" cy="246221"/>
            </a:xfrm>
            <a:prstGeom prst="rect">
              <a:avLst/>
            </a:prstGeom>
            <a:noFill/>
          </p:spPr>
          <p:txBody>
            <a:bodyPr wrap="none" rtlCol="0">
              <a:spAutoFit/>
            </a:bodyPr>
            <a:lstStyle/>
            <a:p>
              <a:r>
                <a:rPr lang="en-US" sz="1000"/>
                <a:t>1-bit</a:t>
              </a:r>
            </a:p>
          </p:txBody>
        </p:sp>
        <p:sp>
          <p:nvSpPr>
            <p:cNvPr id="46" name="Left Brace 45">
              <a:extLst>
                <a:ext uri="{FF2B5EF4-FFF2-40B4-BE49-F238E27FC236}">
                  <a16:creationId xmlns:a16="http://schemas.microsoft.com/office/drawing/2014/main" id="{0F451093-2B94-40F6-AE0F-F6318C58558B}"/>
                </a:ext>
              </a:extLst>
            </p:cNvPr>
            <p:cNvSpPr/>
            <p:nvPr/>
          </p:nvSpPr>
          <p:spPr>
            <a:xfrm rot="16200000">
              <a:off x="1725050" y="4742073"/>
              <a:ext cx="372313" cy="1260721"/>
            </a:xfrm>
            <a:prstGeom prst="leftBrace">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TextBox 46">
              <a:extLst>
                <a:ext uri="{FF2B5EF4-FFF2-40B4-BE49-F238E27FC236}">
                  <a16:creationId xmlns:a16="http://schemas.microsoft.com/office/drawing/2014/main" id="{E5EDD73C-3856-437A-9808-C7759AE1404A}"/>
                </a:ext>
              </a:extLst>
            </p:cNvPr>
            <p:cNvSpPr txBox="1"/>
            <p:nvPr/>
          </p:nvSpPr>
          <p:spPr>
            <a:xfrm>
              <a:off x="1610076" y="5558593"/>
              <a:ext cx="604653" cy="246221"/>
            </a:xfrm>
            <a:prstGeom prst="rect">
              <a:avLst/>
            </a:prstGeom>
            <a:noFill/>
          </p:spPr>
          <p:txBody>
            <a:bodyPr wrap="none" rtlCol="0">
              <a:spAutoFit/>
            </a:bodyPr>
            <a:lstStyle/>
            <a:p>
              <a:r>
                <a:rPr lang="en-US" sz="1000"/>
                <a:t>padding</a:t>
              </a:r>
            </a:p>
          </p:txBody>
        </p:sp>
        <p:sp>
          <p:nvSpPr>
            <p:cNvPr id="48" name="Left Brace 47">
              <a:extLst>
                <a:ext uri="{FF2B5EF4-FFF2-40B4-BE49-F238E27FC236}">
                  <a16:creationId xmlns:a16="http://schemas.microsoft.com/office/drawing/2014/main" id="{378EEB04-C8D4-45AF-BBB6-3B5E42BF4420}"/>
                </a:ext>
              </a:extLst>
            </p:cNvPr>
            <p:cNvSpPr/>
            <p:nvPr/>
          </p:nvSpPr>
          <p:spPr>
            <a:xfrm rot="16200000">
              <a:off x="6399362" y="4873370"/>
              <a:ext cx="317717" cy="908748"/>
            </a:xfrm>
            <a:prstGeom prst="leftBrace">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TextBox 48">
              <a:extLst>
                <a:ext uri="{FF2B5EF4-FFF2-40B4-BE49-F238E27FC236}">
                  <a16:creationId xmlns:a16="http://schemas.microsoft.com/office/drawing/2014/main" id="{73E4493F-11C5-47ED-87B8-E99F83A5ADAC}"/>
                </a:ext>
              </a:extLst>
            </p:cNvPr>
            <p:cNvSpPr txBox="1"/>
            <p:nvPr/>
          </p:nvSpPr>
          <p:spPr>
            <a:xfrm>
              <a:off x="6321200" y="5471857"/>
              <a:ext cx="478016" cy="246221"/>
            </a:xfrm>
            <a:prstGeom prst="rect">
              <a:avLst/>
            </a:prstGeom>
            <a:noFill/>
          </p:spPr>
          <p:txBody>
            <a:bodyPr wrap="none" rtlCol="0">
              <a:spAutoFit/>
            </a:bodyPr>
            <a:lstStyle/>
            <a:p>
              <a:r>
                <a:rPr lang="en-US" sz="1000"/>
                <a:t>3-bits</a:t>
              </a:r>
            </a:p>
          </p:txBody>
        </p:sp>
        <p:sp>
          <p:nvSpPr>
            <p:cNvPr id="50" name="Left Brace 49">
              <a:extLst>
                <a:ext uri="{FF2B5EF4-FFF2-40B4-BE49-F238E27FC236}">
                  <a16:creationId xmlns:a16="http://schemas.microsoft.com/office/drawing/2014/main" id="{3C3B7DB2-80B0-42F4-A6D8-A7C90ABCFC2B}"/>
                </a:ext>
              </a:extLst>
            </p:cNvPr>
            <p:cNvSpPr/>
            <p:nvPr/>
          </p:nvSpPr>
          <p:spPr>
            <a:xfrm rot="16200000">
              <a:off x="7571409" y="5003364"/>
              <a:ext cx="317717" cy="600422"/>
            </a:xfrm>
            <a:prstGeom prst="leftBrace">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TextBox 50">
              <a:extLst>
                <a:ext uri="{FF2B5EF4-FFF2-40B4-BE49-F238E27FC236}">
                  <a16:creationId xmlns:a16="http://schemas.microsoft.com/office/drawing/2014/main" id="{A40B4892-E9D6-49C6-ADB9-913CF992125E}"/>
                </a:ext>
              </a:extLst>
            </p:cNvPr>
            <p:cNvSpPr txBox="1"/>
            <p:nvPr/>
          </p:nvSpPr>
          <p:spPr>
            <a:xfrm>
              <a:off x="7491259" y="5462470"/>
              <a:ext cx="437940" cy="246221"/>
            </a:xfrm>
            <a:prstGeom prst="rect">
              <a:avLst/>
            </a:prstGeom>
            <a:noFill/>
          </p:spPr>
          <p:txBody>
            <a:bodyPr wrap="none" rtlCol="0">
              <a:spAutoFit/>
            </a:bodyPr>
            <a:lstStyle/>
            <a:p>
              <a:r>
                <a:rPr lang="en-US" sz="1000"/>
                <a:t>code</a:t>
              </a:r>
            </a:p>
          </p:txBody>
        </p:sp>
        <p:sp>
          <p:nvSpPr>
            <p:cNvPr id="52" name="Left Brace 51">
              <a:extLst>
                <a:ext uri="{FF2B5EF4-FFF2-40B4-BE49-F238E27FC236}">
                  <a16:creationId xmlns:a16="http://schemas.microsoft.com/office/drawing/2014/main" id="{5DED7939-F0B1-4BB2-8725-940FA924DFFB}"/>
                </a:ext>
              </a:extLst>
            </p:cNvPr>
            <p:cNvSpPr/>
            <p:nvPr/>
          </p:nvSpPr>
          <p:spPr>
            <a:xfrm rot="16200000">
              <a:off x="5760381" y="5200052"/>
              <a:ext cx="317718" cy="273805"/>
            </a:xfrm>
            <a:prstGeom prst="leftBrace">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3" name="TextBox 52">
              <a:extLst>
                <a:ext uri="{FF2B5EF4-FFF2-40B4-BE49-F238E27FC236}">
                  <a16:creationId xmlns:a16="http://schemas.microsoft.com/office/drawing/2014/main" id="{429AE71C-4276-4F99-9F05-DF6737BC9DA6}"/>
                </a:ext>
              </a:extLst>
            </p:cNvPr>
            <p:cNvSpPr txBox="1"/>
            <p:nvPr/>
          </p:nvSpPr>
          <p:spPr>
            <a:xfrm>
              <a:off x="5706839" y="5517703"/>
              <a:ext cx="428322" cy="246221"/>
            </a:xfrm>
            <a:prstGeom prst="rect">
              <a:avLst/>
            </a:prstGeom>
            <a:noFill/>
          </p:spPr>
          <p:txBody>
            <a:bodyPr wrap="none" rtlCol="0">
              <a:spAutoFit/>
            </a:bodyPr>
            <a:lstStyle/>
            <a:p>
              <a:r>
                <a:rPr lang="en-US" sz="1000"/>
                <a:t>1-bit</a:t>
              </a:r>
            </a:p>
          </p:txBody>
        </p:sp>
        <p:sp>
          <p:nvSpPr>
            <p:cNvPr id="54" name="Left Brace 53">
              <a:extLst>
                <a:ext uri="{FF2B5EF4-FFF2-40B4-BE49-F238E27FC236}">
                  <a16:creationId xmlns:a16="http://schemas.microsoft.com/office/drawing/2014/main" id="{14C0BAB1-2219-4DEF-88CD-3EE3ED9A9C22}"/>
                </a:ext>
              </a:extLst>
            </p:cNvPr>
            <p:cNvSpPr/>
            <p:nvPr/>
          </p:nvSpPr>
          <p:spPr>
            <a:xfrm rot="16200000">
              <a:off x="5165847" y="5035231"/>
              <a:ext cx="317717" cy="600422"/>
            </a:xfrm>
            <a:prstGeom prst="leftBrace">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5" name="TextBox 54">
              <a:extLst>
                <a:ext uri="{FF2B5EF4-FFF2-40B4-BE49-F238E27FC236}">
                  <a16:creationId xmlns:a16="http://schemas.microsoft.com/office/drawing/2014/main" id="{84C48019-28E2-44D8-8765-EA269AF11E9B}"/>
                </a:ext>
              </a:extLst>
            </p:cNvPr>
            <p:cNvSpPr txBox="1"/>
            <p:nvPr/>
          </p:nvSpPr>
          <p:spPr>
            <a:xfrm>
              <a:off x="5132191" y="5525333"/>
              <a:ext cx="437940" cy="246221"/>
            </a:xfrm>
            <a:prstGeom prst="rect">
              <a:avLst/>
            </a:prstGeom>
            <a:noFill/>
          </p:spPr>
          <p:txBody>
            <a:bodyPr wrap="none" rtlCol="0">
              <a:spAutoFit/>
            </a:bodyPr>
            <a:lstStyle/>
            <a:p>
              <a:r>
                <a:rPr lang="en-US" sz="1000"/>
                <a:t>code</a:t>
              </a:r>
            </a:p>
          </p:txBody>
        </p:sp>
        <p:sp>
          <p:nvSpPr>
            <p:cNvPr id="56" name="Rectangle 55">
              <a:extLst>
                <a:ext uri="{FF2B5EF4-FFF2-40B4-BE49-F238E27FC236}">
                  <a16:creationId xmlns:a16="http://schemas.microsoft.com/office/drawing/2014/main" id="{7E28F035-2B4E-4506-A8CB-BA71E467E08E}"/>
                </a:ext>
              </a:extLst>
            </p:cNvPr>
            <p:cNvSpPr/>
            <p:nvPr/>
          </p:nvSpPr>
          <p:spPr>
            <a:xfrm>
              <a:off x="1296787" y="4656309"/>
              <a:ext cx="309966" cy="449451"/>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0</a:t>
              </a:r>
            </a:p>
          </p:txBody>
        </p:sp>
        <p:sp>
          <p:nvSpPr>
            <p:cNvPr id="57" name="Rectangle 56">
              <a:extLst>
                <a:ext uri="{FF2B5EF4-FFF2-40B4-BE49-F238E27FC236}">
                  <a16:creationId xmlns:a16="http://schemas.microsoft.com/office/drawing/2014/main" id="{0E7D45B0-09B1-40CF-BBF3-36EF6C35CAFB}"/>
                </a:ext>
              </a:extLst>
            </p:cNvPr>
            <p:cNvSpPr/>
            <p:nvPr/>
          </p:nvSpPr>
          <p:spPr>
            <a:xfrm>
              <a:off x="1604171" y="4656308"/>
              <a:ext cx="309966" cy="449451"/>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0</a:t>
              </a:r>
            </a:p>
          </p:txBody>
        </p:sp>
        <p:sp>
          <p:nvSpPr>
            <p:cNvPr id="58" name="Rectangle 57">
              <a:extLst>
                <a:ext uri="{FF2B5EF4-FFF2-40B4-BE49-F238E27FC236}">
                  <a16:creationId xmlns:a16="http://schemas.microsoft.com/office/drawing/2014/main" id="{43D1ED87-141E-4397-9C8B-49AC02BD871B}"/>
                </a:ext>
              </a:extLst>
            </p:cNvPr>
            <p:cNvSpPr/>
            <p:nvPr/>
          </p:nvSpPr>
          <p:spPr>
            <a:xfrm>
              <a:off x="1914137" y="4656308"/>
              <a:ext cx="309966" cy="449451"/>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0</a:t>
              </a:r>
            </a:p>
          </p:txBody>
        </p:sp>
        <p:sp>
          <p:nvSpPr>
            <p:cNvPr id="59" name="Rectangle 58">
              <a:extLst>
                <a:ext uri="{FF2B5EF4-FFF2-40B4-BE49-F238E27FC236}">
                  <a16:creationId xmlns:a16="http://schemas.microsoft.com/office/drawing/2014/main" id="{63C50C19-79D4-4915-B747-0545267C09E8}"/>
                </a:ext>
              </a:extLst>
            </p:cNvPr>
            <p:cNvSpPr/>
            <p:nvPr/>
          </p:nvSpPr>
          <p:spPr>
            <a:xfrm>
              <a:off x="2221521" y="4656307"/>
              <a:ext cx="309966" cy="449451"/>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0</a:t>
              </a:r>
            </a:p>
          </p:txBody>
        </p:sp>
        <p:sp>
          <p:nvSpPr>
            <p:cNvPr id="60" name="Rectangle 59">
              <a:extLst>
                <a:ext uri="{FF2B5EF4-FFF2-40B4-BE49-F238E27FC236}">
                  <a16:creationId xmlns:a16="http://schemas.microsoft.com/office/drawing/2014/main" id="{12911746-E568-4128-B1B7-9DA6627C6B70}"/>
                </a:ext>
              </a:extLst>
            </p:cNvPr>
            <p:cNvSpPr/>
            <p:nvPr/>
          </p:nvSpPr>
          <p:spPr>
            <a:xfrm>
              <a:off x="2704550" y="4656307"/>
              <a:ext cx="309966" cy="449451"/>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1</a:t>
              </a:r>
            </a:p>
          </p:txBody>
        </p:sp>
        <p:sp>
          <p:nvSpPr>
            <p:cNvPr id="61" name="Rectangle 60">
              <a:extLst>
                <a:ext uri="{FF2B5EF4-FFF2-40B4-BE49-F238E27FC236}">
                  <a16:creationId xmlns:a16="http://schemas.microsoft.com/office/drawing/2014/main" id="{B17A399C-E3EF-4504-B8CA-A8D7DDBB6093}"/>
                </a:ext>
              </a:extLst>
            </p:cNvPr>
            <p:cNvSpPr/>
            <p:nvPr/>
          </p:nvSpPr>
          <p:spPr>
            <a:xfrm>
              <a:off x="3011934" y="4656306"/>
              <a:ext cx="309966" cy="449451"/>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0</a:t>
              </a:r>
            </a:p>
          </p:txBody>
        </p:sp>
        <p:sp>
          <p:nvSpPr>
            <p:cNvPr id="62" name="Rectangle 61">
              <a:extLst>
                <a:ext uri="{FF2B5EF4-FFF2-40B4-BE49-F238E27FC236}">
                  <a16:creationId xmlns:a16="http://schemas.microsoft.com/office/drawing/2014/main" id="{D3F3E559-093D-4C48-8EC9-F8A2F9145A89}"/>
                </a:ext>
              </a:extLst>
            </p:cNvPr>
            <p:cNvSpPr/>
            <p:nvPr/>
          </p:nvSpPr>
          <p:spPr>
            <a:xfrm>
              <a:off x="3321900" y="4656306"/>
              <a:ext cx="309966" cy="449451"/>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0</a:t>
              </a:r>
            </a:p>
          </p:txBody>
        </p:sp>
        <p:sp>
          <p:nvSpPr>
            <p:cNvPr id="63" name="Rectangle 62">
              <a:extLst>
                <a:ext uri="{FF2B5EF4-FFF2-40B4-BE49-F238E27FC236}">
                  <a16:creationId xmlns:a16="http://schemas.microsoft.com/office/drawing/2014/main" id="{EDF1C7B8-13F5-4913-9DD8-5FC69FE01E22}"/>
                </a:ext>
              </a:extLst>
            </p:cNvPr>
            <p:cNvSpPr/>
            <p:nvPr/>
          </p:nvSpPr>
          <p:spPr>
            <a:xfrm>
              <a:off x="3629284" y="4656305"/>
              <a:ext cx="309966" cy="449451"/>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1</a:t>
              </a:r>
            </a:p>
          </p:txBody>
        </p:sp>
        <p:sp>
          <p:nvSpPr>
            <p:cNvPr id="64" name="TextBox 63">
              <a:extLst>
                <a:ext uri="{FF2B5EF4-FFF2-40B4-BE49-F238E27FC236}">
                  <a16:creationId xmlns:a16="http://schemas.microsoft.com/office/drawing/2014/main" id="{F21FB000-0015-4A5C-B31F-13E2F044CC88}"/>
                </a:ext>
              </a:extLst>
            </p:cNvPr>
            <p:cNvSpPr txBox="1"/>
            <p:nvPr/>
          </p:nvSpPr>
          <p:spPr>
            <a:xfrm>
              <a:off x="3600924" y="4428501"/>
              <a:ext cx="389850" cy="246221"/>
            </a:xfrm>
            <a:prstGeom prst="rect">
              <a:avLst/>
            </a:prstGeom>
            <a:noFill/>
          </p:spPr>
          <p:txBody>
            <a:bodyPr wrap="none" rtlCol="0">
              <a:spAutoFit/>
            </a:bodyPr>
            <a:lstStyle/>
            <a:p>
              <a:r>
                <a:rPr lang="en-US" sz="1000"/>
                <a:t>bit1</a:t>
              </a:r>
            </a:p>
          </p:txBody>
        </p:sp>
        <p:sp>
          <p:nvSpPr>
            <p:cNvPr id="65" name="TextBox 64">
              <a:extLst>
                <a:ext uri="{FF2B5EF4-FFF2-40B4-BE49-F238E27FC236}">
                  <a16:creationId xmlns:a16="http://schemas.microsoft.com/office/drawing/2014/main" id="{55E0FA83-0C18-4B33-B4C3-B5275173754E}"/>
                </a:ext>
              </a:extLst>
            </p:cNvPr>
            <p:cNvSpPr txBox="1"/>
            <p:nvPr/>
          </p:nvSpPr>
          <p:spPr>
            <a:xfrm>
              <a:off x="3283211" y="4431187"/>
              <a:ext cx="389850" cy="246221"/>
            </a:xfrm>
            <a:prstGeom prst="rect">
              <a:avLst/>
            </a:prstGeom>
            <a:noFill/>
          </p:spPr>
          <p:txBody>
            <a:bodyPr wrap="none" rtlCol="0">
              <a:spAutoFit/>
            </a:bodyPr>
            <a:lstStyle/>
            <a:p>
              <a:r>
                <a:rPr lang="en-US" sz="1000"/>
                <a:t>bit2</a:t>
              </a:r>
            </a:p>
          </p:txBody>
        </p:sp>
        <p:sp>
          <p:nvSpPr>
            <p:cNvPr id="66" name="TextBox 65">
              <a:extLst>
                <a:ext uri="{FF2B5EF4-FFF2-40B4-BE49-F238E27FC236}">
                  <a16:creationId xmlns:a16="http://schemas.microsoft.com/office/drawing/2014/main" id="{E350F3C6-AF6D-4F3B-9426-2167BBBDC107}"/>
                </a:ext>
              </a:extLst>
            </p:cNvPr>
            <p:cNvSpPr txBox="1"/>
            <p:nvPr/>
          </p:nvSpPr>
          <p:spPr>
            <a:xfrm>
              <a:off x="2965494" y="4428501"/>
              <a:ext cx="389850" cy="246221"/>
            </a:xfrm>
            <a:prstGeom prst="rect">
              <a:avLst/>
            </a:prstGeom>
            <a:noFill/>
          </p:spPr>
          <p:txBody>
            <a:bodyPr wrap="none" rtlCol="0">
              <a:spAutoFit/>
            </a:bodyPr>
            <a:lstStyle/>
            <a:p>
              <a:r>
                <a:rPr lang="en-US" sz="1000"/>
                <a:t>bit3</a:t>
              </a:r>
            </a:p>
          </p:txBody>
        </p:sp>
        <p:sp>
          <p:nvSpPr>
            <p:cNvPr id="67" name="TextBox 66">
              <a:extLst>
                <a:ext uri="{FF2B5EF4-FFF2-40B4-BE49-F238E27FC236}">
                  <a16:creationId xmlns:a16="http://schemas.microsoft.com/office/drawing/2014/main" id="{99CB36C0-5F57-44FC-969F-240A203592A0}"/>
                </a:ext>
              </a:extLst>
            </p:cNvPr>
            <p:cNvSpPr txBox="1"/>
            <p:nvPr/>
          </p:nvSpPr>
          <p:spPr>
            <a:xfrm>
              <a:off x="2658110" y="4424154"/>
              <a:ext cx="389850" cy="246221"/>
            </a:xfrm>
            <a:prstGeom prst="rect">
              <a:avLst/>
            </a:prstGeom>
            <a:noFill/>
          </p:spPr>
          <p:txBody>
            <a:bodyPr wrap="none" rtlCol="0">
              <a:spAutoFit/>
            </a:bodyPr>
            <a:lstStyle/>
            <a:p>
              <a:r>
                <a:rPr lang="en-US" sz="1000"/>
                <a:t>bit4</a:t>
              </a:r>
            </a:p>
          </p:txBody>
        </p:sp>
        <p:sp>
          <p:nvSpPr>
            <p:cNvPr id="68" name="TextBox 67">
              <a:extLst>
                <a:ext uri="{FF2B5EF4-FFF2-40B4-BE49-F238E27FC236}">
                  <a16:creationId xmlns:a16="http://schemas.microsoft.com/office/drawing/2014/main" id="{19E954AC-F183-466C-9358-57D6D77B9F49}"/>
                </a:ext>
              </a:extLst>
            </p:cNvPr>
            <p:cNvSpPr txBox="1"/>
            <p:nvPr/>
          </p:nvSpPr>
          <p:spPr>
            <a:xfrm>
              <a:off x="2199038" y="4431187"/>
              <a:ext cx="389850" cy="246221"/>
            </a:xfrm>
            <a:prstGeom prst="rect">
              <a:avLst/>
            </a:prstGeom>
            <a:noFill/>
          </p:spPr>
          <p:txBody>
            <a:bodyPr wrap="none" rtlCol="0">
              <a:spAutoFit/>
            </a:bodyPr>
            <a:lstStyle/>
            <a:p>
              <a:r>
                <a:rPr lang="en-US" sz="1000"/>
                <a:t>bit5</a:t>
              </a:r>
            </a:p>
          </p:txBody>
        </p:sp>
        <p:sp>
          <p:nvSpPr>
            <p:cNvPr id="69" name="TextBox 68">
              <a:extLst>
                <a:ext uri="{FF2B5EF4-FFF2-40B4-BE49-F238E27FC236}">
                  <a16:creationId xmlns:a16="http://schemas.microsoft.com/office/drawing/2014/main" id="{21BB1EB0-B91C-4BE3-8905-066EB12D14FE}"/>
                </a:ext>
              </a:extLst>
            </p:cNvPr>
            <p:cNvSpPr txBox="1"/>
            <p:nvPr/>
          </p:nvSpPr>
          <p:spPr>
            <a:xfrm>
              <a:off x="1881325" y="4433873"/>
              <a:ext cx="389850" cy="246221"/>
            </a:xfrm>
            <a:prstGeom prst="rect">
              <a:avLst/>
            </a:prstGeom>
            <a:noFill/>
          </p:spPr>
          <p:txBody>
            <a:bodyPr wrap="none" rtlCol="0">
              <a:spAutoFit/>
            </a:bodyPr>
            <a:lstStyle/>
            <a:p>
              <a:r>
                <a:rPr lang="en-US" sz="1000"/>
                <a:t>bit6</a:t>
              </a:r>
            </a:p>
          </p:txBody>
        </p:sp>
        <p:sp>
          <p:nvSpPr>
            <p:cNvPr id="70" name="TextBox 69">
              <a:extLst>
                <a:ext uri="{FF2B5EF4-FFF2-40B4-BE49-F238E27FC236}">
                  <a16:creationId xmlns:a16="http://schemas.microsoft.com/office/drawing/2014/main" id="{6917E2C1-9D16-4A6D-B545-1A7381D73A17}"/>
                </a:ext>
              </a:extLst>
            </p:cNvPr>
            <p:cNvSpPr txBox="1"/>
            <p:nvPr/>
          </p:nvSpPr>
          <p:spPr>
            <a:xfrm>
              <a:off x="1563608" y="4431187"/>
              <a:ext cx="389850" cy="246221"/>
            </a:xfrm>
            <a:prstGeom prst="rect">
              <a:avLst/>
            </a:prstGeom>
            <a:noFill/>
          </p:spPr>
          <p:txBody>
            <a:bodyPr wrap="none" rtlCol="0">
              <a:spAutoFit/>
            </a:bodyPr>
            <a:lstStyle/>
            <a:p>
              <a:r>
                <a:rPr lang="en-US" sz="1000"/>
                <a:t>bit7</a:t>
              </a:r>
            </a:p>
          </p:txBody>
        </p:sp>
        <p:sp>
          <p:nvSpPr>
            <p:cNvPr id="71" name="TextBox 70">
              <a:extLst>
                <a:ext uri="{FF2B5EF4-FFF2-40B4-BE49-F238E27FC236}">
                  <a16:creationId xmlns:a16="http://schemas.microsoft.com/office/drawing/2014/main" id="{2123275F-7BEE-4DA9-8690-117AFEB66138}"/>
                </a:ext>
              </a:extLst>
            </p:cNvPr>
            <p:cNvSpPr txBox="1"/>
            <p:nvPr/>
          </p:nvSpPr>
          <p:spPr>
            <a:xfrm>
              <a:off x="1256224" y="4426840"/>
              <a:ext cx="389850" cy="246221"/>
            </a:xfrm>
            <a:prstGeom prst="rect">
              <a:avLst/>
            </a:prstGeom>
            <a:noFill/>
          </p:spPr>
          <p:txBody>
            <a:bodyPr wrap="none" rtlCol="0">
              <a:spAutoFit/>
            </a:bodyPr>
            <a:lstStyle/>
            <a:p>
              <a:r>
                <a:rPr lang="en-US" sz="1000"/>
                <a:t>bit8</a:t>
              </a:r>
            </a:p>
          </p:txBody>
        </p:sp>
        <p:sp>
          <p:nvSpPr>
            <p:cNvPr id="72" name="TextBox 71">
              <a:extLst>
                <a:ext uri="{FF2B5EF4-FFF2-40B4-BE49-F238E27FC236}">
                  <a16:creationId xmlns:a16="http://schemas.microsoft.com/office/drawing/2014/main" id="{E63E0569-966B-488F-BA55-4529E10E49EC}"/>
                </a:ext>
              </a:extLst>
            </p:cNvPr>
            <p:cNvSpPr txBox="1"/>
            <p:nvPr/>
          </p:nvSpPr>
          <p:spPr>
            <a:xfrm>
              <a:off x="2044058" y="3988938"/>
              <a:ext cx="1227837" cy="369332"/>
            </a:xfrm>
            <a:prstGeom prst="rect">
              <a:avLst/>
            </a:prstGeom>
            <a:noFill/>
          </p:spPr>
          <p:txBody>
            <a:bodyPr wrap="none" rtlCol="0">
              <a:spAutoFit/>
            </a:bodyPr>
            <a:lstStyle/>
            <a:p>
              <a:r>
                <a:rPr lang="en-US"/>
                <a:t>Byte 3 = 09</a:t>
              </a:r>
            </a:p>
          </p:txBody>
        </p:sp>
        <p:sp>
          <p:nvSpPr>
            <p:cNvPr id="73" name="Left Brace 72">
              <a:extLst>
                <a:ext uri="{FF2B5EF4-FFF2-40B4-BE49-F238E27FC236}">
                  <a16:creationId xmlns:a16="http://schemas.microsoft.com/office/drawing/2014/main" id="{B0D097FB-9C7B-45EC-B817-F6404BE51349}"/>
                </a:ext>
              </a:extLst>
            </p:cNvPr>
            <p:cNvSpPr/>
            <p:nvPr/>
          </p:nvSpPr>
          <p:spPr>
            <a:xfrm rot="16200000">
              <a:off x="4027344" y="4485800"/>
              <a:ext cx="288714" cy="1646855"/>
            </a:xfrm>
            <a:prstGeom prst="leftBrace">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4" name="TextBox 73">
              <a:extLst>
                <a:ext uri="{FF2B5EF4-FFF2-40B4-BE49-F238E27FC236}">
                  <a16:creationId xmlns:a16="http://schemas.microsoft.com/office/drawing/2014/main" id="{61AD699D-CD63-4172-B0AE-423217302905}"/>
                </a:ext>
              </a:extLst>
            </p:cNvPr>
            <p:cNvSpPr txBox="1"/>
            <p:nvPr/>
          </p:nvSpPr>
          <p:spPr>
            <a:xfrm>
              <a:off x="3966175" y="5515316"/>
              <a:ext cx="478016" cy="246221"/>
            </a:xfrm>
            <a:prstGeom prst="rect">
              <a:avLst/>
            </a:prstGeom>
            <a:noFill/>
          </p:spPr>
          <p:txBody>
            <a:bodyPr wrap="none" rtlCol="0">
              <a:spAutoFit/>
            </a:bodyPr>
            <a:lstStyle/>
            <a:p>
              <a:r>
                <a:rPr lang="en-US" sz="1000"/>
                <a:t>4-bits</a:t>
              </a:r>
            </a:p>
          </p:txBody>
        </p:sp>
        <p:sp>
          <p:nvSpPr>
            <p:cNvPr id="77" name="Left Brace 76">
              <a:extLst>
                <a:ext uri="{FF2B5EF4-FFF2-40B4-BE49-F238E27FC236}">
                  <a16:creationId xmlns:a16="http://schemas.microsoft.com/office/drawing/2014/main" id="{3DDECA86-DD60-43F0-A9B5-A1B442EB09D8}"/>
                </a:ext>
              </a:extLst>
            </p:cNvPr>
            <p:cNvSpPr/>
            <p:nvPr/>
          </p:nvSpPr>
          <p:spPr>
            <a:xfrm rot="16200000">
              <a:off x="2840340" y="5016430"/>
              <a:ext cx="317717" cy="600422"/>
            </a:xfrm>
            <a:prstGeom prst="leftBrace">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8" name="TextBox 77">
              <a:extLst>
                <a:ext uri="{FF2B5EF4-FFF2-40B4-BE49-F238E27FC236}">
                  <a16:creationId xmlns:a16="http://schemas.microsoft.com/office/drawing/2014/main" id="{39D9BE67-BBC0-4762-BCA7-E7FBD3C8FF72}"/>
                </a:ext>
              </a:extLst>
            </p:cNvPr>
            <p:cNvSpPr txBox="1"/>
            <p:nvPr/>
          </p:nvSpPr>
          <p:spPr>
            <a:xfrm>
              <a:off x="2760190" y="5506532"/>
              <a:ext cx="478016" cy="246221"/>
            </a:xfrm>
            <a:prstGeom prst="rect">
              <a:avLst/>
            </a:prstGeom>
            <a:noFill/>
          </p:spPr>
          <p:txBody>
            <a:bodyPr wrap="none" rtlCol="0">
              <a:spAutoFit/>
            </a:bodyPr>
            <a:lstStyle/>
            <a:p>
              <a:r>
                <a:rPr lang="en-US" sz="1000"/>
                <a:t>2-bits</a:t>
              </a:r>
            </a:p>
          </p:txBody>
        </p:sp>
      </p:grpSp>
    </p:spTree>
    <p:extLst>
      <p:ext uri="{BB962C8B-B14F-4D97-AF65-F5344CB8AC3E}">
        <p14:creationId xmlns:p14="http://schemas.microsoft.com/office/powerpoint/2010/main" val="1880333378"/>
      </p:ext>
    </p:extLst>
  </p:cSld>
  <p:clrMapOvr>
    <a:masterClrMapping/>
  </p:clrMapOvr>
</p:sld>
</file>

<file path=ppt/slides/slide2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B22E9A65-53B1-49AE-8CBA-F94CEDB00FD5}"/>
              </a:ext>
            </a:extLst>
          </p:cNvPr>
          <p:cNvSpPr>
            <a:spLocks noGrp="1"/>
          </p:cNvSpPr>
          <p:nvPr>
            <p:ph type="ftr" sz="quarter" idx="11"/>
          </p:nvPr>
        </p:nvSpPr>
        <p:spPr/>
        <p:txBody>
          <a:bodyPr/>
          <a:lstStyle/>
          <a:p>
            <a:r>
              <a:rPr lang="en-US" altLang="en-US">
                <a:solidFill>
                  <a:schemeClr val="tx1">
                    <a:lumMod val="50000"/>
                    <a:lumOff val="50000"/>
                  </a:schemeClr>
                </a:solidFill>
                <a:latin typeface="Arial" pitchFamily="34" charset="0"/>
                <a:cs typeface="Arial" pitchFamily="34" charset="0"/>
              </a:rPr>
              <a:t>© 2019 The MITRE Corporation. All rights reserved.</a:t>
            </a:r>
            <a:endParaRPr lang="en-US">
              <a:solidFill>
                <a:schemeClr val="tx1">
                  <a:lumMod val="50000"/>
                  <a:lumOff val="50000"/>
                </a:schemeClr>
              </a:solidFill>
              <a:latin typeface="Arial" pitchFamily="34" charset="0"/>
              <a:cs typeface="Arial" pitchFamily="34" charset="0"/>
            </a:endParaRPr>
          </a:p>
        </p:txBody>
      </p:sp>
      <p:cxnSp>
        <p:nvCxnSpPr>
          <p:cNvPr id="77" name="Straight Arrow Connector 76">
            <a:extLst>
              <a:ext uri="{FF2B5EF4-FFF2-40B4-BE49-F238E27FC236}">
                <a16:creationId xmlns:a16="http://schemas.microsoft.com/office/drawing/2014/main" id="{22B39728-7079-4AA9-AF6B-40D04C6048B2}"/>
              </a:ext>
            </a:extLst>
          </p:cNvPr>
          <p:cNvCxnSpPr>
            <a:cxnSpLocks/>
          </p:cNvCxnSpPr>
          <p:nvPr/>
        </p:nvCxnSpPr>
        <p:spPr>
          <a:xfrm>
            <a:off x="5373350" y="2099251"/>
            <a:ext cx="0" cy="67122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78" name="TextBox 77">
            <a:extLst>
              <a:ext uri="{FF2B5EF4-FFF2-40B4-BE49-F238E27FC236}">
                <a16:creationId xmlns:a16="http://schemas.microsoft.com/office/drawing/2014/main" id="{5F0881F9-B7D8-4FD6-85B7-3B5D603D66DB}"/>
              </a:ext>
            </a:extLst>
          </p:cNvPr>
          <p:cNvSpPr txBox="1"/>
          <p:nvPr/>
        </p:nvSpPr>
        <p:spPr>
          <a:xfrm>
            <a:off x="5379225" y="2152862"/>
            <a:ext cx="698461" cy="369332"/>
          </a:xfrm>
          <a:prstGeom prst="rect">
            <a:avLst/>
          </a:prstGeom>
          <a:noFill/>
        </p:spPr>
        <p:txBody>
          <a:bodyPr wrap="none" rtlCol="0">
            <a:spAutoFit/>
          </a:bodyPr>
          <a:lstStyle/>
          <a:p>
            <a:r>
              <a:rPr lang="en-US" i="1"/>
              <a:t>parse</a:t>
            </a:r>
          </a:p>
        </p:txBody>
      </p:sp>
      <p:sp>
        <p:nvSpPr>
          <p:cNvPr id="79" name="Rectangle 78">
            <a:extLst>
              <a:ext uri="{FF2B5EF4-FFF2-40B4-BE49-F238E27FC236}">
                <a16:creationId xmlns:a16="http://schemas.microsoft.com/office/drawing/2014/main" id="{A4D164F2-48FF-4915-A941-C1553BF04587}"/>
              </a:ext>
            </a:extLst>
          </p:cNvPr>
          <p:cNvSpPr/>
          <p:nvPr/>
        </p:nvSpPr>
        <p:spPr>
          <a:xfrm>
            <a:off x="4176231" y="2776294"/>
            <a:ext cx="2371898" cy="3754874"/>
          </a:xfrm>
          <a:prstGeom prst="rect">
            <a:avLst/>
          </a:prstGeom>
          <a:ln>
            <a:solidFill>
              <a:schemeClr val="tx1"/>
            </a:solidFill>
          </a:ln>
        </p:spPr>
        <p:txBody>
          <a:bodyPr wrap="square">
            <a:spAutoFit/>
          </a:bodyPr>
          <a:lstStyle/>
          <a:p>
            <a:r>
              <a:rPr lang="en-US" sz="1400">
                <a:solidFill>
                  <a:srgbClr val="000096"/>
                </a:solidFill>
                <a:highlight>
                  <a:srgbClr val="FFFFFF"/>
                </a:highlight>
              </a:rPr>
              <a:t>&lt;input&gt;</a:t>
            </a:r>
            <a:br>
              <a:rPr lang="en-US" sz="1400">
                <a:solidFill>
                  <a:srgbClr val="000000"/>
                </a:solidFill>
                <a:highlight>
                  <a:srgbClr val="FFFFFF"/>
                </a:highlight>
              </a:rPr>
            </a:br>
            <a:r>
              <a:rPr lang="en-US" sz="1400">
                <a:solidFill>
                  <a:srgbClr val="000000"/>
                </a:solidFill>
                <a:highlight>
                  <a:srgbClr val="FFFFFF"/>
                </a:highlight>
              </a:rPr>
              <a:t>  </a:t>
            </a:r>
            <a:r>
              <a:rPr lang="en-US" sz="1400">
                <a:solidFill>
                  <a:srgbClr val="000096"/>
                </a:solidFill>
                <a:highlight>
                  <a:srgbClr val="FFFFFF"/>
                </a:highlight>
              </a:rPr>
              <a:t>&lt;Section_1&gt;</a:t>
            </a:r>
            <a:br>
              <a:rPr lang="en-US" sz="1400">
                <a:solidFill>
                  <a:srgbClr val="000000"/>
                </a:solidFill>
                <a:highlight>
                  <a:srgbClr val="FFFFFF"/>
                </a:highlight>
              </a:rPr>
            </a:br>
            <a:r>
              <a:rPr lang="en-US" sz="1400">
                <a:solidFill>
                  <a:srgbClr val="000000"/>
                </a:solidFill>
                <a:highlight>
                  <a:srgbClr val="FFFFFF"/>
                </a:highlight>
              </a:rPr>
              <a:t>    </a:t>
            </a:r>
            <a:r>
              <a:rPr lang="en-US" sz="1400">
                <a:solidFill>
                  <a:srgbClr val="000096"/>
                </a:solidFill>
                <a:highlight>
                  <a:srgbClr val="FFFFFF"/>
                </a:highlight>
              </a:rPr>
              <a:t>&lt;code&gt;</a:t>
            </a:r>
            <a:r>
              <a:rPr lang="en-US" sz="1400">
                <a:solidFill>
                  <a:srgbClr val="000000"/>
                </a:solidFill>
                <a:highlight>
                  <a:srgbClr val="FFFFFF"/>
                </a:highlight>
              </a:rPr>
              <a:t>1</a:t>
            </a:r>
            <a:r>
              <a:rPr lang="en-US" sz="1400">
                <a:solidFill>
                  <a:srgbClr val="000096"/>
                </a:solidFill>
                <a:highlight>
                  <a:srgbClr val="FFFFFF"/>
                </a:highlight>
              </a:rPr>
              <a:t>&lt;/code&gt;</a:t>
            </a:r>
            <a:br>
              <a:rPr lang="en-US" sz="1400">
                <a:solidFill>
                  <a:srgbClr val="000000"/>
                </a:solidFill>
                <a:highlight>
                  <a:srgbClr val="FFFFFF"/>
                </a:highlight>
              </a:rPr>
            </a:br>
            <a:r>
              <a:rPr lang="en-US" sz="1400">
                <a:solidFill>
                  <a:srgbClr val="000000"/>
                </a:solidFill>
                <a:highlight>
                  <a:srgbClr val="FFFFFF"/>
                </a:highlight>
              </a:rPr>
              <a:t>    </a:t>
            </a:r>
            <a:r>
              <a:rPr lang="en-US" sz="1400">
                <a:solidFill>
                  <a:srgbClr val="000096"/>
                </a:solidFill>
                <a:highlight>
                  <a:srgbClr val="FFFFFF"/>
                </a:highlight>
              </a:rPr>
              <a:t>&lt;three-bits&gt;</a:t>
            </a:r>
            <a:r>
              <a:rPr lang="en-US" sz="1400">
                <a:solidFill>
                  <a:srgbClr val="000000"/>
                </a:solidFill>
                <a:highlight>
                  <a:srgbClr val="FFFFFF"/>
                </a:highlight>
              </a:rPr>
              <a:t>3</a:t>
            </a:r>
            <a:r>
              <a:rPr lang="en-US" sz="1400">
                <a:solidFill>
                  <a:srgbClr val="000096"/>
                </a:solidFill>
                <a:highlight>
                  <a:srgbClr val="FFFFFF"/>
                </a:highlight>
              </a:rPr>
              <a:t>&lt;/three-bits&gt;</a:t>
            </a:r>
            <a:br>
              <a:rPr lang="en-US" sz="1400">
                <a:solidFill>
                  <a:srgbClr val="000000"/>
                </a:solidFill>
                <a:highlight>
                  <a:srgbClr val="FFFFFF"/>
                </a:highlight>
              </a:rPr>
            </a:br>
            <a:r>
              <a:rPr lang="en-US" sz="1400">
                <a:solidFill>
                  <a:srgbClr val="000000"/>
                </a:solidFill>
                <a:highlight>
                  <a:srgbClr val="FFFFFF"/>
                </a:highlight>
              </a:rPr>
              <a:t>    </a:t>
            </a:r>
            <a:r>
              <a:rPr lang="en-US" sz="1400">
                <a:solidFill>
                  <a:srgbClr val="000096"/>
                </a:solidFill>
                <a:highlight>
                  <a:srgbClr val="FFFFFF"/>
                </a:highlight>
              </a:rPr>
              <a:t>&lt;one-bit&gt;</a:t>
            </a:r>
            <a:r>
              <a:rPr lang="en-US" sz="1400">
                <a:solidFill>
                  <a:srgbClr val="000000"/>
                </a:solidFill>
                <a:highlight>
                  <a:srgbClr val="FFFFFF"/>
                </a:highlight>
              </a:rPr>
              <a:t>1</a:t>
            </a:r>
            <a:r>
              <a:rPr lang="en-US" sz="1400">
                <a:solidFill>
                  <a:srgbClr val="000096"/>
                </a:solidFill>
                <a:highlight>
                  <a:srgbClr val="FFFFFF"/>
                </a:highlight>
              </a:rPr>
              <a:t>&lt;/one-bit&gt;</a:t>
            </a:r>
            <a:br>
              <a:rPr lang="en-US" sz="1400">
                <a:solidFill>
                  <a:srgbClr val="000000"/>
                </a:solidFill>
                <a:highlight>
                  <a:srgbClr val="FFFFFF"/>
                </a:highlight>
              </a:rPr>
            </a:br>
            <a:r>
              <a:rPr lang="en-US" sz="1400">
                <a:solidFill>
                  <a:srgbClr val="000000"/>
                </a:solidFill>
                <a:highlight>
                  <a:srgbClr val="FFFFFF"/>
                </a:highlight>
              </a:rPr>
              <a:t>  </a:t>
            </a:r>
            <a:r>
              <a:rPr lang="en-US" sz="1400">
                <a:solidFill>
                  <a:srgbClr val="000096"/>
                </a:solidFill>
                <a:highlight>
                  <a:srgbClr val="FFFFFF"/>
                </a:highlight>
              </a:rPr>
              <a:t>&lt;/Section_1&gt;</a:t>
            </a:r>
            <a:br>
              <a:rPr lang="en-US" sz="1400">
                <a:solidFill>
                  <a:srgbClr val="000000"/>
                </a:solidFill>
                <a:highlight>
                  <a:srgbClr val="FFFFFF"/>
                </a:highlight>
              </a:rPr>
            </a:br>
            <a:r>
              <a:rPr lang="en-US" sz="1400">
                <a:solidFill>
                  <a:srgbClr val="000000"/>
                </a:solidFill>
                <a:highlight>
                  <a:srgbClr val="FFFFFF"/>
                </a:highlight>
              </a:rPr>
              <a:t>  </a:t>
            </a:r>
            <a:r>
              <a:rPr lang="en-US" sz="1400">
                <a:solidFill>
                  <a:srgbClr val="000096"/>
                </a:solidFill>
                <a:highlight>
                  <a:srgbClr val="FFFFFF"/>
                </a:highlight>
              </a:rPr>
              <a:t>&lt;Section_1&gt;</a:t>
            </a:r>
            <a:br>
              <a:rPr lang="en-US" sz="1400">
                <a:solidFill>
                  <a:srgbClr val="000000"/>
                </a:solidFill>
                <a:highlight>
                  <a:srgbClr val="FFFFFF"/>
                </a:highlight>
              </a:rPr>
            </a:br>
            <a:r>
              <a:rPr lang="en-US" sz="1400">
                <a:solidFill>
                  <a:srgbClr val="000000"/>
                </a:solidFill>
                <a:highlight>
                  <a:srgbClr val="FFFFFF"/>
                </a:highlight>
              </a:rPr>
              <a:t>    </a:t>
            </a:r>
            <a:r>
              <a:rPr lang="en-US" sz="1400">
                <a:solidFill>
                  <a:srgbClr val="000096"/>
                </a:solidFill>
                <a:highlight>
                  <a:srgbClr val="FFFFFF"/>
                </a:highlight>
              </a:rPr>
              <a:t>&lt;code&gt;</a:t>
            </a:r>
            <a:r>
              <a:rPr lang="en-US" sz="1400">
                <a:solidFill>
                  <a:srgbClr val="000000"/>
                </a:solidFill>
                <a:highlight>
                  <a:srgbClr val="FFFFFF"/>
                </a:highlight>
              </a:rPr>
              <a:t>1</a:t>
            </a:r>
            <a:r>
              <a:rPr lang="en-US" sz="1400">
                <a:solidFill>
                  <a:srgbClr val="000096"/>
                </a:solidFill>
                <a:highlight>
                  <a:srgbClr val="FFFFFF"/>
                </a:highlight>
              </a:rPr>
              <a:t>&lt;/code&gt;</a:t>
            </a:r>
            <a:br>
              <a:rPr lang="en-US" sz="1400">
                <a:solidFill>
                  <a:srgbClr val="000000"/>
                </a:solidFill>
                <a:highlight>
                  <a:srgbClr val="FFFFFF"/>
                </a:highlight>
              </a:rPr>
            </a:br>
            <a:r>
              <a:rPr lang="en-US" sz="1400">
                <a:solidFill>
                  <a:srgbClr val="000000"/>
                </a:solidFill>
                <a:highlight>
                  <a:srgbClr val="FFFFFF"/>
                </a:highlight>
              </a:rPr>
              <a:t>    </a:t>
            </a:r>
            <a:r>
              <a:rPr lang="en-US" sz="1400">
                <a:solidFill>
                  <a:srgbClr val="000096"/>
                </a:solidFill>
                <a:highlight>
                  <a:srgbClr val="FFFFFF"/>
                </a:highlight>
              </a:rPr>
              <a:t>&lt;three-bits&gt;</a:t>
            </a:r>
            <a:r>
              <a:rPr lang="en-US" sz="1400">
                <a:solidFill>
                  <a:srgbClr val="000000"/>
                </a:solidFill>
                <a:highlight>
                  <a:srgbClr val="FFFFFF"/>
                </a:highlight>
              </a:rPr>
              <a:t>3</a:t>
            </a:r>
            <a:r>
              <a:rPr lang="en-US" sz="1400">
                <a:solidFill>
                  <a:srgbClr val="000096"/>
                </a:solidFill>
                <a:highlight>
                  <a:srgbClr val="FFFFFF"/>
                </a:highlight>
              </a:rPr>
              <a:t>&lt;/three-bits&gt;</a:t>
            </a:r>
            <a:br>
              <a:rPr lang="en-US" sz="1400">
                <a:solidFill>
                  <a:srgbClr val="000000"/>
                </a:solidFill>
                <a:highlight>
                  <a:srgbClr val="FFFFFF"/>
                </a:highlight>
              </a:rPr>
            </a:br>
            <a:r>
              <a:rPr lang="en-US" sz="1400">
                <a:solidFill>
                  <a:srgbClr val="000000"/>
                </a:solidFill>
                <a:highlight>
                  <a:srgbClr val="FFFFFF"/>
                </a:highlight>
              </a:rPr>
              <a:t>    </a:t>
            </a:r>
            <a:r>
              <a:rPr lang="en-US" sz="1400">
                <a:solidFill>
                  <a:srgbClr val="000096"/>
                </a:solidFill>
                <a:highlight>
                  <a:srgbClr val="FFFFFF"/>
                </a:highlight>
              </a:rPr>
              <a:t>&lt;one-bit&gt;</a:t>
            </a:r>
            <a:r>
              <a:rPr lang="en-US" sz="1400">
                <a:solidFill>
                  <a:srgbClr val="000000"/>
                </a:solidFill>
                <a:highlight>
                  <a:srgbClr val="FFFFFF"/>
                </a:highlight>
              </a:rPr>
              <a:t>1</a:t>
            </a:r>
            <a:r>
              <a:rPr lang="en-US" sz="1400">
                <a:solidFill>
                  <a:srgbClr val="000096"/>
                </a:solidFill>
                <a:highlight>
                  <a:srgbClr val="FFFFFF"/>
                </a:highlight>
              </a:rPr>
              <a:t>&lt;/one-bit&gt;</a:t>
            </a:r>
            <a:br>
              <a:rPr lang="en-US" sz="1400">
                <a:solidFill>
                  <a:srgbClr val="000000"/>
                </a:solidFill>
                <a:highlight>
                  <a:srgbClr val="FFFFFF"/>
                </a:highlight>
              </a:rPr>
            </a:br>
            <a:r>
              <a:rPr lang="en-US" sz="1400">
                <a:solidFill>
                  <a:srgbClr val="000000"/>
                </a:solidFill>
                <a:highlight>
                  <a:srgbClr val="FFFFFF"/>
                </a:highlight>
              </a:rPr>
              <a:t>  </a:t>
            </a:r>
            <a:r>
              <a:rPr lang="en-US" sz="1400">
                <a:solidFill>
                  <a:srgbClr val="000096"/>
                </a:solidFill>
                <a:highlight>
                  <a:srgbClr val="FFFFFF"/>
                </a:highlight>
              </a:rPr>
              <a:t>&lt;/Section_1&gt;</a:t>
            </a:r>
            <a:br>
              <a:rPr lang="en-US" sz="1400">
                <a:solidFill>
                  <a:srgbClr val="000000"/>
                </a:solidFill>
                <a:highlight>
                  <a:srgbClr val="FFFFFF"/>
                </a:highlight>
              </a:rPr>
            </a:br>
            <a:r>
              <a:rPr lang="en-US" sz="1400">
                <a:solidFill>
                  <a:srgbClr val="000000"/>
                </a:solidFill>
                <a:highlight>
                  <a:srgbClr val="FFFFFF"/>
                </a:highlight>
              </a:rPr>
              <a:t>  </a:t>
            </a:r>
            <a:r>
              <a:rPr lang="en-US" sz="1400">
                <a:solidFill>
                  <a:srgbClr val="000096"/>
                </a:solidFill>
                <a:highlight>
                  <a:srgbClr val="FFFFFF"/>
                </a:highlight>
              </a:rPr>
              <a:t>&lt;Section_2&gt;</a:t>
            </a:r>
            <a:br>
              <a:rPr lang="en-US" sz="1400">
                <a:solidFill>
                  <a:srgbClr val="000000"/>
                </a:solidFill>
                <a:highlight>
                  <a:srgbClr val="FFFFFF"/>
                </a:highlight>
              </a:rPr>
            </a:br>
            <a:r>
              <a:rPr lang="en-US" sz="1400">
                <a:solidFill>
                  <a:srgbClr val="000000"/>
                </a:solidFill>
                <a:highlight>
                  <a:srgbClr val="FFFFFF"/>
                </a:highlight>
              </a:rPr>
              <a:t>    </a:t>
            </a:r>
            <a:r>
              <a:rPr lang="en-US" sz="1400">
                <a:solidFill>
                  <a:srgbClr val="000096"/>
                </a:solidFill>
                <a:highlight>
                  <a:srgbClr val="FFFFFF"/>
                </a:highlight>
              </a:rPr>
              <a:t>&lt;code&gt;</a:t>
            </a:r>
            <a:r>
              <a:rPr lang="en-US" sz="1400">
                <a:solidFill>
                  <a:srgbClr val="000000"/>
                </a:solidFill>
                <a:highlight>
                  <a:srgbClr val="FFFFFF"/>
                </a:highlight>
              </a:rPr>
              <a:t>2</a:t>
            </a:r>
            <a:r>
              <a:rPr lang="en-US" sz="1400">
                <a:solidFill>
                  <a:srgbClr val="000096"/>
                </a:solidFill>
                <a:highlight>
                  <a:srgbClr val="FFFFFF"/>
                </a:highlight>
              </a:rPr>
              <a:t>&lt;/code&gt;</a:t>
            </a:r>
            <a:br>
              <a:rPr lang="en-US" sz="1400">
                <a:solidFill>
                  <a:srgbClr val="000000"/>
                </a:solidFill>
                <a:highlight>
                  <a:srgbClr val="FFFFFF"/>
                </a:highlight>
              </a:rPr>
            </a:br>
            <a:r>
              <a:rPr lang="en-US" sz="1400">
                <a:solidFill>
                  <a:srgbClr val="000000"/>
                </a:solidFill>
                <a:highlight>
                  <a:srgbClr val="FFFFFF"/>
                </a:highlight>
              </a:rPr>
              <a:t>    </a:t>
            </a:r>
            <a:r>
              <a:rPr lang="en-US" sz="1400">
                <a:solidFill>
                  <a:srgbClr val="000096"/>
                </a:solidFill>
                <a:highlight>
                  <a:srgbClr val="FFFFFF"/>
                </a:highlight>
              </a:rPr>
              <a:t>&lt;four-bits&gt;</a:t>
            </a:r>
            <a:r>
              <a:rPr lang="en-US" sz="1400">
                <a:solidFill>
                  <a:srgbClr val="000000"/>
                </a:solidFill>
                <a:highlight>
                  <a:srgbClr val="FFFFFF"/>
                </a:highlight>
              </a:rPr>
              <a:t>4</a:t>
            </a:r>
            <a:r>
              <a:rPr lang="en-US" sz="1400">
                <a:solidFill>
                  <a:srgbClr val="000096"/>
                </a:solidFill>
                <a:highlight>
                  <a:srgbClr val="FFFFFF"/>
                </a:highlight>
              </a:rPr>
              <a:t>&lt;/four-bits&gt;</a:t>
            </a:r>
            <a:br>
              <a:rPr lang="en-US" sz="1400">
                <a:solidFill>
                  <a:srgbClr val="000000"/>
                </a:solidFill>
                <a:highlight>
                  <a:srgbClr val="FFFFFF"/>
                </a:highlight>
              </a:rPr>
            </a:br>
            <a:r>
              <a:rPr lang="en-US" sz="1400">
                <a:solidFill>
                  <a:srgbClr val="000000"/>
                </a:solidFill>
                <a:highlight>
                  <a:srgbClr val="FFFFFF"/>
                </a:highlight>
              </a:rPr>
              <a:t>    </a:t>
            </a:r>
            <a:r>
              <a:rPr lang="en-US" sz="1400">
                <a:solidFill>
                  <a:srgbClr val="000096"/>
                </a:solidFill>
                <a:highlight>
                  <a:srgbClr val="FFFFFF"/>
                </a:highlight>
              </a:rPr>
              <a:t>&lt;two-bits&gt;</a:t>
            </a:r>
            <a:r>
              <a:rPr lang="en-US" sz="1400">
                <a:solidFill>
                  <a:srgbClr val="000000"/>
                </a:solidFill>
                <a:highlight>
                  <a:srgbClr val="FFFFFF"/>
                </a:highlight>
              </a:rPr>
              <a:t>2</a:t>
            </a:r>
            <a:r>
              <a:rPr lang="en-US" sz="1400">
                <a:solidFill>
                  <a:srgbClr val="000096"/>
                </a:solidFill>
                <a:highlight>
                  <a:srgbClr val="FFFFFF"/>
                </a:highlight>
              </a:rPr>
              <a:t>&lt;/two-bits&gt;</a:t>
            </a:r>
            <a:br>
              <a:rPr lang="en-US" sz="1400">
                <a:solidFill>
                  <a:srgbClr val="000000"/>
                </a:solidFill>
                <a:highlight>
                  <a:srgbClr val="FFFFFF"/>
                </a:highlight>
              </a:rPr>
            </a:br>
            <a:r>
              <a:rPr lang="en-US" sz="1400">
                <a:solidFill>
                  <a:srgbClr val="000000"/>
                </a:solidFill>
                <a:highlight>
                  <a:srgbClr val="FFFFFF"/>
                </a:highlight>
              </a:rPr>
              <a:t>  </a:t>
            </a:r>
            <a:r>
              <a:rPr lang="en-US" sz="1400">
                <a:solidFill>
                  <a:srgbClr val="000096"/>
                </a:solidFill>
                <a:highlight>
                  <a:srgbClr val="FFFFFF"/>
                </a:highlight>
              </a:rPr>
              <a:t>&lt;/Section_2&gt;</a:t>
            </a:r>
            <a:br>
              <a:rPr lang="en-US" sz="1400">
                <a:solidFill>
                  <a:srgbClr val="000000"/>
                </a:solidFill>
                <a:highlight>
                  <a:srgbClr val="FFFFFF"/>
                </a:highlight>
              </a:rPr>
            </a:br>
            <a:r>
              <a:rPr lang="en-US" sz="1400">
                <a:solidFill>
                  <a:srgbClr val="000096"/>
                </a:solidFill>
                <a:highlight>
                  <a:srgbClr val="FFFFFF"/>
                </a:highlight>
              </a:rPr>
              <a:t>&lt;/input&gt;</a:t>
            </a:r>
          </a:p>
        </p:txBody>
      </p:sp>
      <p:grpSp>
        <p:nvGrpSpPr>
          <p:cNvPr id="81" name="Group 80">
            <a:extLst>
              <a:ext uri="{FF2B5EF4-FFF2-40B4-BE49-F238E27FC236}">
                <a16:creationId xmlns:a16="http://schemas.microsoft.com/office/drawing/2014/main" id="{77F78B5F-0B01-4ED0-B2F4-D31C64FA4D41}"/>
              </a:ext>
            </a:extLst>
          </p:cNvPr>
          <p:cNvGrpSpPr/>
          <p:nvPr/>
        </p:nvGrpSpPr>
        <p:grpSpPr>
          <a:xfrm>
            <a:off x="946259" y="224104"/>
            <a:ext cx="8880959" cy="1832844"/>
            <a:chOff x="1256224" y="3971970"/>
            <a:chExt cx="8880959" cy="1832844"/>
          </a:xfrm>
        </p:grpSpPr>
        <p:sp>
          <p:nvSpPr>
            <p:cNvPr id="82" name="Rectangle 81">
              <a:extLst>
                <a:ext uri="{FF2B5EF4-FFF2-40B4-BE49-F238E27FC236}">
                  <a16:creationId xmlns:a16="http://schemas.microsoft.com/office/drawing/2014/main" id="{768EEF50-9A38-494A-B344-9D497EC450C7}"/>
                </a:ext>
              </a:extLst>
            </p:cNvPr>
            <p:cNvSpPr/>
            <p:nvPr/>
          </p:nvSpPr>
          <p:spPr>
            <a:xfrm>
              <a:off x="7436698" y="4643391"/>
              <a:ext cx="309966" cy="449451"/>
            </a:xfrm>
            <a:prstGeom prst="rect">
              <a:avLst/>
            </a:prstGeom>
            <a:solidFill>
              <a:srgbClr val="92D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0</a:t>
              </a:r>
            </a:p>
          </p:txBody>
        </p:sp>
        <p:sp>
          <p:nvSpPr>
            <p:cNvPr id="83" name="Rectangle 82">
              <a:extLst>
                <a:ext uri="{FF2B5EF4-FFF2-40B4-BE49-F238E27FC236}">
                  <a16:creationId xmlns:a16="http://schemas.microsoft.com/office/drawing/2014/main" id="{9214EBF7-655A-4A5E-850B-A4EA32C58B59}"/>
                </a:ext>
              </a:extLst>
            </p:cNvPr>
            <p:cNvSpPr/>
            <p:nvPr/>
          </p:nvSpPr>
          <p:spPr>
            <a:xfrm>
              <a:off x="7744082" y="4643390"/>
              <a:ext cx="309966" cy="449451"/>
            </a:xfrm>
            <a:prstGeom prst="rect">
              <a:avLst/>
            </a:prstGeom>
            <a:solidFill>
              <a:srgbClr val="92D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1</a:t>
              </a:r>
            </a:p>
          </p:txBody>
        </p:sp>
        <p:sp>
          <p:nvSpPr>
            <p:cNvPr id="84" name="Rectangle 83">
              <a:extLst>
                <a:ext uri="{FF2B5EF4-FFF2-40B4-BE49-F238E27FC236}">
                  <a16:creationId xmlns:a16="http://schemas.microsoft.com/office/drawing/2014/main" id="{43C01C88-A4BA-4CF2-84DE-339DB894ED90}"/>
                </a:ext>
              </a:extLst>
            </p:cNvPr>
            <p:cNvSpPr/>
            <p:nvPr/>
          </p:nvSpPr>
          <p:spPr>
            <a:xfrm>
              <a:off x="8054048" y="4643390"/>
              <a:ext cx="309966" cy="449451"/>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1</a:t>
              </a:r>
            </a:p>
          </p:txBody>
        </p:sp>
        <p:sp>
          <p:nvSpPr>
            <p:cNvPr id="85" name="Rectangle 84">
              <a:extLst>
                <a:ext uri="{FF2B5EF4-FFF2-40B4-BE49-F238E27FC236}">
                  <a16:creationId xmlns:a16="http://schemas.microsoft.com/office/drawing/2014/main" id="{D9CD3923-50F4-4401-8B45-6A5368F95E9F}"/>
                </a:ext>
              </a:extLst>
            </p:cNvPr>
            <p:cNvSpPr/>
            <p:nvPr/>
          </p:nvSpPr>
          <p:spPr>
            <a:xfrm>
              <a:off x="8361432" y="4643389"/>
              <a:ext cx="309966" cy="449451"/>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0</a:t>
              </a:r>
            </a:p>
          </p:txBody>
        </p:sp>
        <p:sp>
          <p:nvSpPr>
            <p:cNvPr id="86" name="Rectangle 85">
              <a:extLst>
                <a:ext uri="{FF2B5EF4-FFF2-40B4-BE49-F238E27FC236}">
                  <a16:creationId xmlns:a16="http://schemas.microsoft.com/office/drawing/2014/main" id="{951FD6C3-ADAD-42FC-A8CA-D674C3053241}"/>
                </a:ext>
              </a:extLst>
            </p:cNvPr>
            <p:cNvSpPr/>
            <p:nvPr/>
          </p:nvSpPr>
          <p:spPr>
            <a:xfrm>
              <a:off x="8844461" y="4643389"/>
              <a:ext cx="309966" cy="449451"/>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1</a:t>
              </a:r>
            </a:p>
          </p:txBody>
        </p:sp>
        <p:sp>
          <p:nvSpPr>
            <p:cNvPr id="87" name="Rectangle 86">
              <a:extLst>
                <a:ext uri="{FF2B5EF4-FFF2-40B4-BE49-F238E27FC236}">
                  <a16:creationId xmlns:a16="http://schemas.microsoft.com/office/drawing/2014/main" id="{179B0BD4-0255-4AB4-A588-CF15B848831B}"/>
                </a:ext>
              </a:extLst>
            </p:cNvPr>
            <p:cNvSpPr/>
            <p:nvPr/>
          </p:nvSpPr>
          <p:spPr>
            <a:xfrm>
              <a:off x="9151845" y="4643388"/>
              <a:ext cx="309966" cy="449451"/>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1</a:t>
              </a:r>
            </a:p>
          </p:txBody>
        </p:sp>
        <p:sp>
          <p:nvSpPr>
            <p:cNvPr id="88" name="Rectangle 87">
              <a:extLst>
                <a:ext uri="{FF2B5EF4-FFF2-40B4-BE49-F238E27FC236}">
                  <a16:creationId xmlns:a16="http://schemas.microsoft.com/office/drawing/2014/main" id="{E67F3C96-6FA8-40F1-AFF9-8E6C5D20B88E}"/>
                </a:ext>
              </a:extLst>
            </p:cNvPr>
            <p:cNvSpPr/>
            <p:nvPr/>
          </p:nvSpPr>
          <p:spPr>
            <a:xfrm>
              <a:off x="9461811" y="4643388"/>
              <a:ext cx="309966" cy="449451"/>
            </a:xfrm>
            <a:prstGeom prst="rect">
              <a:avLst/>
            </a:prstGeom>
            <a:solidFill>
              <a:srgbClr val="92D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0</a:t>
              </a:r>
            </a:p>
          </p:txBody>
        </p:sp>
        <p:sp>
          <p:nvSpPr>
            <p:cNvPr id="89" name="Rectangle 88">
              <a:extLst>
                <a:ext uri="{FF2B5EF4-FFF2-40B4-BE49-F238E27FC236}">
                  <a16:creationId xmlns:a16="http://schemas.microsoft.com/office/drawing/2014/main" id="{E443CF2F-1EA4-4473-96C0-914931372FA9}"/>
                </a:ext>
              </a:extLst>
            </p:cNvPr>
            <p:cNvSpPr/>
            <p:nvPr/>
          </p:nvSpPr>
          <p:spPr>
            <a:xfrm>
              <a:off x="9769195" y="4643387"/>
              <a:ext cx="309966" cy="449451"/>
            </a:xfrm>
            <a:prstGeom prst="rect">
              <a:avLst/>
            </a:prstGeom>
            <a:solidFill>
              <a:srgbClr val="92D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1</a:t>
              </a:r>
            </a:p>
          </p:txBody>
        </p:sp>
        <p:sp>
          <p:nvSpPr>
            <p:cNvPr id="90" name="Rectangle 89">
              <a:extLst>
                <a:ext uri="{FF2B5EF4-FFF2-40B4-BE49-F238E27FC236}">
                  <a16:creationId xmlns:a16="http://schemas.microsoft.com/office/drawing/2014/main" id="{F771721B-2A05-41D7-8589-05B08387B20E}"/>
                </a:ext>
              </a:extLst>
            </p:cNvPr>
            <p:cNvSpPr/>
            <p:nvPr/>
          </p:nvSpPr>
          <p:spPr>
            <a:xfrm>
              <a:off x="4368033" y="4627893"/>
              <a:ext cx="309966" cy="449451"/>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0</a:t>
              </a:r>
            </a:p>
          </p:txBody>
        </p:sp>
        <p:sp>
          <p:nvSpPr>
            <p:cNvPr id="91" name="Rectangle 90">
              <a:extLst>
                <a:ext uri="{FF2B5EF4-FFF2-40B4-BE49-F238E27FC236}">
                  <a16:creationId xmlns:a16="http://schemas.microsoft.com/office/drawing/2014/main" id="{5C6AE545-373A-4939-9CC6-47AEE1D858B1}"/>
                </a:ext>
              </a:extLst>
            </p:cNvPr>
            <p:cNvSpPr/>
            <p:nvPr/>
          </p:nvSpPr>
          <p:spPr>
            <a:xfrm>
              <a:off x="4675417" y="4643390"/>
              <a:ext cx="309966" cy="449451"/>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0</a:t>
              </a:r>
            </a:p>
          </p:txBody>
        </p:sp>
        <p:sp>
          <p:nvSpPr>
            <p:cNvPr id="92" name="Rectangle 91">
              <a:extLst>
                <a:ext uri="{FF2B5EF4-FFF2-40B4-BE49-F238E27FC236}">
                  <a16:creationId xmlns:a16="http://schemas.microsoft.com/office/drawing/2014/main" id="{79A0D68C-318E-42C0-9B61-B542E8CF6FC6}"/>
                </a:ext>
              </a:extLst>
            </p:cNvPr>
            <p:cNvSpPr/>
            <p:nvPr/>
          </p:nvSpPr>
          <p:spPr>
            <a:xfrm>
              <a:off x="4985383" y="4643390"/>
              <a:ext cx="309966" cy="449451"/>
            </a:xfrm>
            <a:prstGeom prst="rect">
              <a:avLst/>
            </a:prstGeom>
            <a:solidFill>
              <a:schemeClr val="accent2">
                <a:lumMod val="40000"/>
                <a:lumOff val="6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1</a:t>
              </a:r>
            </a:p>
          </p:txBody>
        </p:sp>
        <p:sp>
          <p:nvSpPr>
            <p:cNvPr id="93" name="Rectangle 92">
              <a:extLst>
                <a:ext uri="{FF2B5EF4-FFF2-40B4-BE49-F238E27FC236}">
                  <a16:creationId xmlns:a16="http://schemas.microsoft.com/office/drawing/2014/main" id="{E1100A7B-B5DF-420F-9B8F-80FCA64DC50E}"/>
                </a:ext>
              </a:extLst>
            </p:cNvPr>
            <p:cNvSpPr/>
            <p:nvPr/>
          </p:nvSpPr>
          <p:spPr>
            <a:xfrm>
              <a:off x="5292767" y="4643389"/>
              <a:ext cx="309966" cy="449451"/>
            </a:xfrm>
            <a:prstGeom prst="rect">
              <a:avLst/>
            </a:prstGeom>
            <a:solidFill>
              <a:schemeClr val="accent2">
                <a:lumMod val="40000"/>
                <a:lumOff val="6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0</a:t>
              </a:r>
            </a:p>
          </p:txBody>
        </p:sp>
        <p:sp>
          <p:nvSpPr>
            <p:cNvPr id="94" name="Rectangle 93">
              <a:extLst>
                <a:ext uri="{FF2B5EF4-FFF2-40B4-BE49-F238E27FC236}">
                  <a16:creationId xmlns:a16="http://schemas.microsoft.com/office/drawing/2014/main" id="{AD95B9A2-7CED-4D34-B0EF-481549C1BB9A}"/>
                </a:ext>
              </a:extLst>
            </p:cNvPr>
            <p:cNvSpPr/>
            <p:nvPr/>
          </p:nvSpPr>
          <p:spPr>
            <a:xfrm>
              <a:off x="5775796" y="4643389"/>
              <a:ext cx="309966" cy="449451"/>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1</a:t>
              </a:r>
            </a:p>
          </p:txBody>
        </p:sp>
        <p:sp>
          <p:nvSpPr>
            <p:cNvPr id="95" name="Rectangle 94">
              <a:extLst>
                <a:ext uri="{FF2B5EF4-FFF2-40B4-BE49-F238E27FC236}">
                  <a16:creationId xmlns:a16="http://schemas.microsoft.com/office/drawing/2014/main" id="{CB7E2027-9C2C-4F7C-A8C2-9A367E028685}"/>
                </a:ext>
              </a:extLst>
            </p:cNvPr>
            <p:cNvSpPr/>
            <p:nvPr/>
          </p:nvSpPr>
          <p:spPr>
            <a:xfrm>
              <a:off x="6083180" y="4643388"/>
              <a:ext cx="309966" cy="449451"/>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0</a:t>
              </a:r>
            </a:p>
          </p:txBody>
        </p:sp>
        <p:sp>
          <p:nvSpPr>
            <p:cNvPr id="96" name="Rectangle 95">
              <a:extLst>
                <a:ext uri="{FF2B5EF4-FFF2-40B4-BE49-F238E27FC236}">
                  <a16:creationId xmlns:a16="http://schemas.microsoft.com/office/drawing/2014/main" id="{6041FAFD-8E1B-4847-82FF-2875612AD170}"/>
                </a:ext>
              </a:extLst>
            </p:cNvPr>
            <p:cNvSpPr/>
            <p:nvPr/>
          </p:nvSpPr>
          <p:spPr>
            <a:xfrm>
              <a:off x="6393146" y="4643388"/>
              <a:ext cx="309966" cy="449451"/>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1</a:t>
              </a:r>
            </a:p>
          </p:txBody>
        </p:sp>
        <p:sp>
          <p:nvSpPr>
            <p:cNvPr id="97" name="Rectangle 96">
              <a:extLst>
                <a:ext uri="{FF2B5EF4-FFF2-40B4-BE49-F238E27FC236}">
                  <a16:creationId xmlns:a16="http://schemas.microsoft.com/office/drawing/2014/main" id="{1C5B7989-B667-4F6E-916D-5454E0F629F4}"/>
                </a:ext>
              </a:extLst>
            </p:cNvPr>
            <p:cNvSpPr/>
            <p:nvPr/>
          </p:nvSpPr>
          <p:spPr>
            <a:xfrm>
              <a:off x="6700530" y="4643387"/>
              <a:ext cx="309966" cy="449451"/>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1</a:t>
              </a:r>
            </a:p>
          </p:txBody>
        </p:sp>
        <p:sp>
          <p:nvSpPr>
            <p:cNvPr id="98" name="TextBox 97">
              <a:extLst>
                <a:ext uri="{FF2B5EF4-FFF2-40B4-BE49-F238E27FC236}">
                  <a16:creationId xmlns:a16="http://schemas.microsoft.com/office/drawing/2014/main" id="{EA1EA9FE-99E0-4422-A2D4-A8B715699D9C}"/>
                </a:ext>
              </a:extLst>
            </p:cNvPr>
            <p:cNvSpPr txBox="1"/>
            <p:nvPr/>
          </p:nvSpPr>
          <p:spPr>
            <a:xfrm>
              <a:off x="9747333" y="4412896"/>
              <a:ext cx="389850" cy="246221"/>
            </a:xfrm>
            <a:prstGeom prst="rect">
              <a:avLst/>
            </a:prstGeom>
            <a:noFill/>
          </p:spPr>
          <p:txBody>
            <a:bodyPr wrap="none" rtlCol="0">
              <a:spAutoFit/>
            </a:bodyPr>
            <a:lstStyle/>
            <a:p>
              <a:r>
                <a:rPr lang="en-US" sz="1000"/>
                <a:t>bit1</a:t>
              </a:r>
            </a:p>
          </p:txBody>
        </p:sp>
        <p:sp>
          <p:nvSpPr>
            <p:cNvPr id="99" name="TextBox 98">
              <a:extLst>
                <a:ext uri="{FF2B5EF4-FFF2-40B4-BE49-F238E27FC236}">
                  <a16:creationId xmlns:a16="http://schemas.microsoft.com/office/drawing/2014/main" id="{20F0526F-1CD6-4C48-975A-F5B22A751D86}"/>
                </a:ext>
              </a:extLst>
            </p:cNvPr>
            <p:cNvSpPr txBox="1"/>
            <p:nvPr/>
          </p:nvSpPr>
          <p:spPr>
            <a:xfrm>
              <a:off x="9429620" y="4415582"/>
              <a:ext cx="389850" cy="246221"/>
            </a:xfrm>
            <a:prstGeom prst="rect">
              <a:avLst/>
            </a:prstGeom>
            <a:noFill/>
          </p:spPr>
          <p:txBody>
            <a:bodyPr wrap="none" rtlCol="0">
              <a:spAutoFit/>
            </a:bodyPr>
            <a:lstStyle/>
            <a:p>
              <a:r>
                <a:rPr lang="en-US" sz="1000"/>
                <a:t>bit2</a:t>
              </a:r>
            </a:p>
          </p:txBody>
        </p:sp>
        <p:sp>
          <p:nvSpPr>
            <p:cNvPr id="100" name="TextBox 99">
              <a:extLst>
                <a:ext uri="{FF2B5EF4-FFF2-40B4-BE49-F238E27FC236}">
                  <a16:creationId xmlns:a16="http://schemas.microsoft.com/office/drawing/2014/main" id="{1A5ED97B-55FC-4A1E-A70C-A2C3735AC7B6}"/>
                </a:ext>
              </a:extLst>
            </p:cNvPr>
            <p:cNvSpPr txBox="1"/>
            <p:nvPr/>
          </p:nvSpPr>
          <p:spPr>
            <a:xfrm>
              <a:off x="9111903" y="4412896"/>
              <a:ext cx="389850" cy="246221"/>
            </a:xfrm>
            <a:prstGeom prst="rect">
              <a:avLst/>
            </a:prstGeom>
            <a:noFill/>
          </p:spPr>
          <p:txBody>
            <a:bodyPr wrap="none" rtlCol="0">
              <a:spAutoFit/>
            </a:bodyPr>
            <a:lstStyle/>
            <a:p>
              <a:r>
                <a:rPr lang="en-US" sz="1000"/>
                <a:t>bit3</a:t>
              </a:r>
            </a:p>
          </p:txBody>
        </p:sp>
        <p:sp>
          <p:nvSpPr>
            <p:cNvPr id="101" name="TextBox 100">
              <a:extLst>
                <a:ext uri="{FF2B5EF4-FFF2-40B4-BE49-F238E27FC236}">
                  <a16:creationId xmlns:a16="http://schemas.microsoft.com/office/drawing/2014/main" id="{9577E804-404B-4E90-86EB-438815E4BD50}"/>
                </a:ext>
              </a:extLst>
            </p:cNvPr>
            <p:cNvSpPr txBox="1"/>
            <p:nvPr/>
          </p:nvSpPr>
          <p:spPr>
            <a:xfrm>
              <a:off x="8804519" y="4408549"/>
              <a:ext cx="389850" cy="246221"/>
            </a:xfrm>
            <a:prstGeom prst="rect">
              <a:avLst/>
            </a:prstGeom>
            <a:noFill/>
          </p:spPr>
          <p:txBody>
            <a:bodyPr wrap="none" rtlCol="0">
              <a:spAutoFit/>
            </a:bodyPr>
            <a:lstStyle/>
            <a:p>
              <a:r>
                <a:rPr lang="en-US" sz="1000"/>
                <a:t>bit4</a:t>
              </a:r>
            </a:p>
          </p:txBody>
        </p:sp>
        <p:sp>
          <p:nvSpPr>
            <p:cNvPr id="102" name="TextBox 101">
              <a:extLst>
                <a:ext uri="{FF2B5EF4-FFF2-40B4-BE49-F238E27FC236}">
                  <a16:creationId xmlns:a16="http://schemas.microsoft.com/office/drawing/2014/main" id="{67F00AAE-4FC5-4E12-A329-93D781456A3D}"/>
                </a:ext>
              </a:extLst>
            </p:cNvPr>
            <p:cNvSpPr txBox="1"/>
            <p:nvPr/>
          </p:nvSpPr>
          <p:spPr>
            <a:xfrm>
              <a:off x="8345447" y="4415582"/>
              <a:ext cx="389850" cy="246221"/>
            </a:xfrm>
            <a:prstGeom prst="rect">
              <a:avLst/>
            </a:prstGeom>
            <a:noFill/>
          </p:spPr>
          <p:txBody>
            <a:bodyPr wrap="none" rtlCol="0">
              <a:spAutoFit/>
            </a:bodyPr>
            <a:lstStyle/>
            <a:p>
              <a:r>
                <a:rPr lang="en-US" sz="1000"/>
                <a:t>bit5</a:t>
              </a:r>
            </a:p>
          </p:txBody>
        </p:sp>
        <p:sp>
          <p:nvSpPr>
            <p:cNvPr id="103" name="TextBox 102">
              <a:extLst>
                <a:ext uri="{FF2B5EF4-FFF2-40B4-BE49-F238E27FC236}">
                  <a16:creationId xmlns:a16="http://schemas.microsoft.com/office/drawing/2014/main" id="{A43AD36E-81F3-49D5-B28C-97E2DC380919}"/>
                </a:ext>
              </a:extLst>
            </p:cNvPr>
            <p:cNvSpPr txBox="1"/>
            <p:nvPr/>
          </p:nvSpPr>
          <p:spPr>
            <a:xfrm>
              <a:off x="8027734" y="4418268"/>
              <a:ext cx="389850" cy="246221"/>
            </a:xfrm>
            <a:prstGeom prst="rect">
              <a:avLst/>
            </a:prstGeom>
            <a:noFill/>
          </p:spPr>
          <p:txBody>
            <a:bodyPr wrap="none" rtlCol="0">
              <a:spAutoFit/>
            </a:bodyPr>
            <a:lstStyle/>
            <a:p>
              <a:r>
                <a:rPr lang="en-US" sz="1000"/>
                <a:t>bit6</a:t>
              </a:r>
            </a:p>
          </p:txBody>
        </p:sp>
        <p:sp>
          <p:nvSpPr>
            <p:cNvPr id="104" name="TextBox 103">
              <a:extLst>
                <a:ext uri="{FF2B5EF4-FFF2-40B4-BE49-F238E27FC236}">
                  <a16:creationId xmlns:a16="http://schemas.microsoft.com/office/drawing/2014/main" id="{FF687627-D814-4BDD-8895-1ED8D91A4D29}"/>
                </a:ext>
              </a:extLst>
            </p:cNvPr>
            <p:cNvSpPr txBox="1"/>
            <p:nvPr/>
          </p:nvSpPr>
          <p:spPr>
            <a:xfrm>
              <a:off x="7710017" y="4415582"/>
              <a:ext cx="389850" cy="246221"/>
            </a:xfrm>
            <a:prstGeom prst="rect">
              <a:avLst/>
            </a:prstGeom>
            <a:noFill/>
          </p:spPr>
          <p:txBody>
            <a:bodyPr wrap="none" rtlCol="0">
              <a:spAutoFit/>
            </a:bodyPr>
            <a:lstStyle/>
            <a:p>
              <a:r>
                <a:rPr lang="en-US" sz="1000"/>
                <a:t>bit7</a:t>
              </a:r>
            </a:p>
          </p:txBody>
        </p:sp>
        <p:sp>
          <p:nvSpPr>
            <p:cNvPr id="105" name="TextBox 104">
              <a:extLst>
                <a:ext uri="{FF2B5EF4-FFF2-40B4-BE49-F238E27FC236}">
                  <a16:creationId xmlns:a16="http://schemas.microsoft.com/office/drawing/2014/main" id="{5F7E5BD0-7B31-49D9-A106-BFD1738932D9}"/>
                </a:ext>
              </a:extLst>
            </p:cNvPr>
            <p:cNvSpPr txBox="1"/>
            <p:nvPr/>
          </p:nvSpPr>
          <p:spPr>
            <a:xfrm>
              <a:off x="7402633" y="4411235"/>
              <a:ext cx="389850" cy="246221"/>
            </a:xfrm>
            <a:prstGeom prst="rect">
              <a:avLst/>
            </a:prstGeom>
            <a:noFill/>
          </p:spPr>
          <p:txBody>
            <a:bodyPr wrap="none" rtlCol="0">
              <a:spAutoFit/>
            </a:bodyPr>
            <a:lstStyle/>
            <a:p>
              <a:r>
                <a:rPr lang="en-US" sz="1000"/>
                <a:t>bit8</a:t>
              </a:r>
            </a:p>
          </p:txBody>
        </p:sp>
        <p:sp>
          <p:nvSpPr>
            <p:cNvPr id="106" name="TextBox 105">
              <a:extLst>
                <a:ext uri="{FF2B5EF4-FFF2-40B4-BE49-F238E27FC236}">
                  <a16:creationId xmlns:a16="http://schemas.microsoft.com/office/drawing/2014/main" id="{0CA14657-FCE0-4660-AEAF-74EFE641C8BA}"/>
                </a:ext>
              </a:extLst>
            </p:cNvPr>
            <p:cNvSpPr txBox="1"/>
            <p:nvPr/>
          </p:nvSpPr>
          <p:spPr>
            <a:xfrm>
              <a:off x="6672170" y="4415583"/>
              <a:ext cx="389850" cy="246221"/>
            </a:xfrm>
            <a:prstGeom prst="rect">
              <a:avLst/>
            </a:prstGeom>
            <a:noFill/>
          </p:spPr>
          <p:txBody>
            <a:bodyPr wrap="none" rtlCol="0">
              <a:spAutoFit/>
            </a:bodyPr>
            <a:lstStyle/>
            <a:p>
              <a:r>
                <a:rPr lang="en-US" sz="1000"/>
                <a:t>bit1</a:t>
              </a:r>
            </a:p>
          </p:txBody>
        </p:sp>
        <p:sp>
          <p:nvSpPr>
            <p:cNvPr id="107" name="TextBox 106">
              <a:extLst>
                <a:ext uri="{FF2B5EF4-FFF2-40B4-BE49-F238E27FC236}">
                  <a16:creationId xmlns:a16="http://schemas.microsoft.com/office/drawing/2014/main" id="{242037FD-6B6C-4090-B996-E848A0087267}"/>
                </a:ext>
              </a:extLst>
            </p:cNvPr>
            <p:cNvSpPr txBox="1"/>
            <p:nvPr/>
          </p:nvSpPr>
          <p:spPr>
            <a:xfrm>
              <a:off x="6354457" y="4418269"/>
              <a:ext cx="389850" cy="246221"/>
            </a:xfrm>
            <a:prstGeom prst="rect">
              <a:avLst/>
            </a:prstGeom>
            <a:noFill/>
          </p:spPr>
          <p:txBody>
            <a:bodyPr wrap="none" rtlCol="0">
              <a:spAutoFit/>
            </a:bodyPr>
            <a:lstStyle/>
            <a:p>
              <a:r>
                <a:rPr lang="en-US" sz="1000"/>
                <a:t>bit2</a:t>
              </a:r>
            </a:p>
          </p:txBody>
        </p:sp>
        <p:sp>
          <p:nvSpPr>
            <p:cNvPr id="108" name="TextBox 107">
              <a:extLst>
                <a:ext uri="{FF2B5EF4-FFF2-40B4-BE49-F238E27FC236}">
                  <a16:creationId xmlns:a16="http://schemas.microsoft.com/office/drawing/2014/main" id="{AEF8D90F-E8BB-4EE2-9C13-C7C2B21AEF3D}"/>
                </a:ext>
              </a:extLst>
            </p:cNvPr>
            <p:cNvSpPr txBox="1"/>
            <p:nvPr/>
          </p:nvSpPr>
          <p:spPr>
            <a:xfrm>
              <a:off x="6036740" y="4415583"/>
              <a:ext cx="389850" cy="246221"/>
            </a:xfrm>
            <a:prstGeom prst="rect">
              <a:avLst/>
            </a:prstGeom>
            <a:noFill/>
          </p:spPr>
          <p:txBody>
            <a:bodyPr wrap="none" rtlCol="0">
              <a:spAutoFit/>
            </a:bodyPr>
            <a:lstStyle/>
            <a:p>
              <a:r>
                <a:rPr lang="en-US" sz="1000"/>
                <a:t>bit3</a:t>
              </a:r>
            </a:p>
          </p:txBody>
        </p:sp>
        <p:sp>
          <p:nvSpPr>
            <p:cNvPr id="109" name="TextBox 108">
              <a:extLst>
                <a:ext uri="{FF2B5EF4-FFF2-40B4-BE49-F238E27FC236}">
                  <a16:creationId xmlns:a16="http://schemas.microsoft.com/office/drawing/2014/main" id="{CC4327D3-B1FB-4FB5-A96B-9803C96BD203}"/>
                </a:ext>
              </a:extLst>
            </p:cNvPr>
            <p:cNvSpPr txBox="1"/>
            <p:nvPr/>
          </p:nvSpPr>
          <p:spPr>
            <a:xfrm>
              <a:off x="5729356" y="4411236"/>
              <a:ext cx="389850" cy="246221"/>
            </a:xfrm>
            <a:prstGeom prst="rect">
              <a:avLst/>
            </a:prstGeom>
            <a:noFill/>
          </p:spPr>
          <p:txBody>
            <a:bodyPr wrap="none" rtlCol="0">
              <a:spAutoFit/>
            </a:bodyPr>
            <a:lstStyle/>
            <a:p>
              <a:r>
                <a:rPr lang="en-US" sz="1000"/>
                <a:t>bit4</a:t>
              </a:r>
            </a:p>
          </p:txBody>
        </p:sp>
        <p:sp>
          <p:nvSpPr>
            <p:cNvPr id="110" name="TextBox 109">
              <a:extLst>
                <a:ext uri="{FF2B5EF4-FFF2-40B4-BE49-F238E27FC236}">
                  <a16:creationId xmlns:a16="http://schemas.microsoft.com/office/drawing/2014/main" id="{B8EA5B27-6313-4AA9-8F36-719624DC05D6}"/>
                </a:ext>
              </a:extLst>
            </p:cNvPr>
            <p:cNvSpPr txBox="1"/>
            <p:nvPr/>
          </p:nvSpPr>
          <p:spPr>
            <a:xfrm>
              <a:off x="5270284" y="4418269"/>
              <a:ext cx="389850" cy="246221"/>
            </a:xfrm>
            <a:prstGeom prst="rect">
              <a:avLst/>
            </a:prstGeom>
            <a:noFill/>
          </p:spPr>
          <p:txBody>
            <a:bodyPr wrap="none" rtlCol="0">
              <a:spAutoFit/>
            </a:bodyPr>
            <a:lstStyle/>
            <a:p>
              <a:r>
                <a:rPr lang="en-US" sz="1000"/>
                <a:t>bit5</a:t>
              </a:r>
            </a:p>
          </p:txBody>
        </p:sp>
        <p:sp>
          <p:nvSpPr>
            <p:cNvPr id="111" name="TextBox 110">
              <a:extLst>
                <a:ext uri="{FF2B5EF4-FFF2-40B4-BE49-F238E27FC236}">
                  <a16:creationId xmlns:a16="http://schemas.microsoft.com/office/drawing/2014/main" id="{6C66C0AB-84DA-4B31-A844-B62852D5BD54}"/>
                </a:ext>
              </a:extLst>
            </p:cNvPr>
            <p:cNvSpPr txBox="1"/>
            <p:nvPr/>
          </p:nvSpPr>
          <p:spPr>
            <a:xfrm>
              <a:off x="4952571" y="4420955"/>
              <a:ext cx="389850" cy="246221"/>
            </a:xfrm>
            <a:prstGeom prst="rect">
              <a:avLst/>
            </a:prstGeom>
            <a:noFill/>
          </p:spPr>
          <p:txBody>
            <a:bodyPr wrap="none" rtlCol="0">
              <a:spAutoFit/>
            </a:bodyPr>
            <a:lstStyle/>
            <a:p>
              <a:r>
                <a:rPr lang="en-US" sz="1000"/>
                <a:t>bit6</a:t>
              </a:r>
            </a:p>
          </p:txBody>
        </p:sp>
        <p:sp>
          <p:nvSpPr>
            <p:cNvPr id="112" name="TextBox 111">
              <a:extLst>
                <a:ext uri="{FF2B5EF4-FFF2-40B4-BE49-F238E27FC236}">
                  <a16:creationId xmlns:a16="http://schemas.microsoft.com/office/drawing/2014/main" id="{D52E36FA-A3A7-45B3-866C-023B22120BD3}"/>
                </a:ext>
              </a:extLst>
            </p:cNvPr>
            <p:cNvSpPr txBox="1"/>
            <p:nvPr/>
          </p:nvSpPr>
          <p:spPr>
            <a:xfrm>
              <a:off x="4634854" y="4418269"/>
              <a:ext cx="389850" cy="246221"/>
            </a:xfrm>
            <a:prstGeom prst="rect">
              <a:avLst/>
            </a:prstGeom>
            <a:noFill/>
          </p:spPr>
          <p:txBody>
            <a:bodyPr wrap="none" rtlCol="0">
              <a:spAutoFit/>
            </a:bodyPr>
            <a:lstStyle/>
            <a:p>
              <a:r>
                <a:rPr lang="en-US" sz="1000"/>
                <a:t>bit7</a:t>
              </a:r>
            </a:p>
          </p:txBody>
        </p:sp>
        <p:sp>
          <p:nvSpPr>
            <p:cNvPr id="113" name="TextBox 112">
              <a:extLst>
                <a:ext uri="{FF2B5EF4-FFF2-40B4-BE49-F238E27FC236}">
                  <a16:creationId xmlns:a16="http://schemas.microsoft.com/office/drawing/2014/main" id="{60C67D1D-8EDB-4CE8-AD56-4300C015FEBD}"/>
                </a:ext>
              </a:extLst>
            </p:cNvPr>
            <p:cNvSpPr txBox="1"/>
            <p:nvPr/>
          </p:nvSpPr>
          <p:spPr>
            <a:xfrm>
              <a:off x="4327470" y="4398424"/>
              <a:ext cx="389850" cy="246221"/>
            </a:xfrm>
            <a:prstGeom prst="rect">
              <a:avLst/>
            </a:prstGeom>
            <a:noFill/>
          </p:spPr>
          <p:txBody>
            <a:bodyPr wrap="none" rtlCol="0">
              <a:spAutoFit/>
            </a:bodyPr>
            <a:lstStyle/>
            <a:p>
              <a:r>
                <a:rPr lang="en-US" sz="1000"/>
                <a:t>bit8</a:t>
              </a:r>
            </a:p>
          </p:txBody>
        </p:sp>
        <p:sp>
          <p:nvSpPr>
            <p:cNvPr id="114" name="TextBox 113">
              <a:extLst>
                <a:ext uri="{FF2B5EF4-FFF2-40B4-BE49-F238E27FC236}">
                  <a16:creationId xmlns:a16="http://schemas.microsoft.com/office/drawing/2014/main" id="{11F0A98D-4B9F-4C3C-9CAA-694832DA92A6}"/>
                </a:ext>
              </a:extLst>
            </p:cNvPr>
            <p:cNvSpPr txBox="1"/>
            <p:nvPr/>
          </p:nvSpPr>
          <p:spPr>
            <a:xfrm>
              <a:off x="8183484" y="3971970"/>
              <a:ext cx="1253485" cy="369332"/>
            </a:xfrm>
            <a:prstGeom prst="rect">
              <a:avLst/>
            </a:prstGeom>
            <a:noFill/>
          </p:spPr>
          <p:txBody>
            <a:bodyPr wrap="none" rtlCol="0">
              <a:spAutoFit/>
            </a:bodyPr>
            <a:lstStyle/>
            <a:p>
              <a:r>
                <a:rPr lang="en-US"/>
                <a:t>Byte 1 = 6D</a:t>
              </a:r>
            </a:p>
          </p:txBody>
        </p:sp>
        <p:sp>
          <p:nvSpPr>
            <p:cNvPr id="115" name="TextBox 114">
              <a:extLst>
                <a:ext uri="{FF2B5EF4-FFF2-40B4-BE49-F238E27FC236}">
                  <a16:creationId xmlns:a16="http://schemas.microsoft.com/office/drawing/2014/main" id="{0637037F-30BF-4472-AB6F-DFF27E352E72}"/>
                </a:ext>
              </a:extLst>
            </p:cNvPr>
            <p:cNvSpPr txBox="1"/>
            <p:nvPr/>
          </p:nvSpPr>
          <p:spPr>
            <a:xfrm>
              <a:off x="5115304" y="3976020"/>
              <a:ext cx="1235851" cy="369332"/>
            </a:xfrm>
            <a:prstGeom prst="rect">
              <a:avLst/>
            </a:prstGeom>
            <a:noFill/>
          </p:spPr>
          <p:txBody>
            <a:bodyPr wrap="none" rtlCol="0">
              <a:spAutoFit/>
            </a:bodyPr>
            <a:lstStyle/>
            <a:p>
              <a:r>
                <a:rPr lang="en-US"/>
                <a:t>Byte 2 = 2B</a:t>
              </a:r>
            </a:p>
          </p:txBody>
        </p:sp>
        <p:sp>
          <p:nvSpPr>
            <p:cNvPr id="116" name="Left Brace 115">
              <a:extLst>
                <a:ext uri="{FF2B5EF4-FFF2-40B4-BE49-F238E27FC236}">
                  <a16:creationId xmlns:a16="http://schemas.microsoft.com/office/drawing/2014/main" id="{38CA20F2-BB0B-4A87-BD34-FE9F22974EA1}"/>
                </a:ext>
              </a:extLst>
            </p:cNvPr>
            <p:cNvSpPr/>
            <p:nvPr/>
          </p:nvSpPr>
          <p:spPr>
            <a:xfrm rot="16200000">
              <a:off x="9620091" y="5020431"/>
              <a:ext cx="317717" cy="600422"/>
            </a:xfrm>
            <a:prstGeom prst="leftBrace">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17" name="TextBox 116">
              <a:extLst>
                <a:ext uri="{FF2B5EF4-FFF2-40B4-BE49-F238E27FC236}">
                  <a16:creationId xmlns:a16="http://schemas.microsoft.com/office/drawing/2014/main" id="{13A4B203-3756-4357-8592-1EC3D8888C58}"/>
                </a:ext>
              </a:extLst>
            </p:cNvPr>
            <p:cNvSpPr txBox="1"/>
            <p:nvPr/>
          </p:nvSpPr>
          <p:spPr>
            <a:xfrm>
              <a:off x="9570937" y="5510533"/>
              <a:ext cx="437940" cy="246221"/>
            </a:xfrm>
            <a:prstGeom prst="rect">
              <a:avLst/>
            </a:prstGeom>
            <a:noFill/>
          </p:spPr>
          <p:txBody>
            <a:bodyPr wrap="none" rtlCol="0">
              <a:spAutoFit/>
            </a:bodyPr>
            <a:lstStyle/>
            <a:p>
              <a:r>
                <a:rPr lang="en-US" sz="1000"/>
                <a:t>code</a:t>
              </a:r>
            </a:p>
          </p:txBody>
        </p:sp>
        <p:sp>
          <p:nvSpPr>
            <p:cNvPr id="118" name="Left Brace 117">
              <a:extLst>
                <a:ext uri="{FF2B5EF4-FFF2-40B4-BE49-F238E27FC236}">
                  <a16:creationId xmlns:a16="http://schemas.microsoft.com/office/drawing/2014/main" id="{14C873AB-FC06-4799-82BD-7A1294921971}"/>
                </a:ext>
              </a:extLst>
            </p:cNvPr>
            <p:cNvSpPr/>
            <p:nvPr/>
          </p:nvSpPr>
          <p:spPr>
            <a:xfrm rot="16200000">
              <a:off x="8742965" y="4780252"/>
              <a:ext cx="317717" cy="1080779"/>
            </a:xfrm>
            <a:prstGeom prst="leftBrace">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19" name="TextBox 118">
              <a:extLst>
                <a:ext uri="{FF2B5EF4-FFF2-40B4-BE49-F238E27FC236}">
                  <a16:creationId xmlns:a16="http://schemas.microsoft.com/office/drawing/2014/main" id="{6F227E2F-8913-4AFE-B2F1-DC05894FD70C}"/>
                </a:ext>
              </a:extLst>
            </p:cNvPr>
            <p:cNvSpPr txBox="1"/>
            <p:nvPr/>
          </p:nvSpPr>
          <p:spPr>
            <a:xfrm>
              <a:off x="8661725" y="5475250"/>
              <a:ext cx="478016" cy="246221"/>
            </a:xfrm>
            <a:prstGeom prst="rect">
              <a:avLst/>
            </a:prstGeom>
            <a:noFill/>
          </p:spPr>
          <p:txBody>
            <a:bodyPr wrap="none" rtlCol="0">
              <a:spAutoFit/>
            </a:bodyPr>
            <a:lstStyle/>
            <a:p>
              <a:r>
                <a:rPr lang="en-US" sz="1000"/>
                <a:t>3-bits</a:t>
              </a:r>
            </a:p>
          </p:txBody>
        </p:sp>
        <p:sp>
          <p:nvSpPr>
            <p:cNvPr id="120" name="Left Brace 119">
              <a:extLst>
                <a:ext uri="{FF2B5EF4-FFF2-40B4-BE49-F238E27FC236}">
                  <a16:creationId xmlns:a16="http://schemas.microsoft.com/office/drawing/2014/main" id="{09864207-9741-4431-BB11-395F18B751F0}"/>
                </a:ext>
              </a:extLst>
            </p:cNvPr>
            <p:cNvSpPr/>
            <p:nvPr/>
          </p:nvSpPr>
          <p:spPr>
            <a:xfrm rot="16200000">
              <a:off x="8032092" y="5168990"/>
              <a:ext cx="317718" cy="273805"/>
            </a:xfrm>
            <a:prstGeom prst="leftBrace">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21" name="TextBox 120">
              <a:extLst>
                <a:ext uri="{FF2B5EF4-FFF2-40B4-BE49-F238E27FC236}">
                  <a16:creationId xmlns:a16="http://schemas.microsoft.com/office/drawing/2014/main" id="{92C29FDE-9E09-426D-887B-115264A84E03}"/>
                </a:ext>
              </a:extLst>
            </p:cNvPr>
            <p:cNvSpPr txBox="1"/>
            <p:nvPr/>
          </p:nvSpPr>
          <p:spPr>
            <a:xfrm>
              <a:off x="7978550" y="5486641"/>
              <a:ext cx="428322" cy="246221"/>
            </a:xfrm>
            <a:prstGeom prst="rect">
              <a:avLst/>
            </a:prstGeom>
            <a:noFill/>
          </p:spPr>
          <p:txBody>
            <a:bodyPr wrap="none" rtlCol="0">
              <a:spAutoFit/>
            </a:bodyPr>
            <a:lstStyle/>
            <a:p>
              <a:r>
                <a:rPr lang="en-US" sz="1000"/>
                <a:t>1-bit</a:t>
              </a:r>
            </a:p>
          </p:txBody>
        </p:sp>
        <p:sp>
          <p:nvSpPr>
            <p:cNvPr id="122" name="Left Brace 121">
              <a:extLst>
                <a:ext uri="{FF2B5EF4-FFF2-40B4-BE49-F238E27FC236}">
                  <a16:creationId xmlns:a16="http://schemas.microsoft.com/office/drawing/2014/main" id="{DE331D3A-6A96-4BB6-806A-FD7D0DEE0508}"/>
                </a:ext>
              </a:extLst>
            </p:cNvPr>
            <p:cNvSpPr/>
            <p:nvPr/>
          </p:nvSpPr>
          <p:spPr>
            <a:xfrm rot="16200000">
              <a:off x="1725050" y="4742073"/>
              <a:ext cx="372313" cy="1260721"/>
            </a:xfrm>
            <a:prstGeom prst="leftBrace">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23" name="TextBox 122">
              <a:extLst>
                <a:ext uri="{FF2B5EF4-FFF2-40B4-BE49-F238E27FC236}">
                  <a16:creationId xmlns:a16="http://schemas.microsoft.com/office/drawing/2014/main" id="{72FE6B72-3300-4975-A8AC-3E1A9E1BC68F}"/>
                </a:ext>
              </a:extLst>
            </p:cNvPr>
            <p:cNvSpPr txBox="1"/>
            <p:nvPr/>
          </p:nvSpPr>
          <p:spPr>
            <a:xfrm>
              <a:off x="1610076" y="5558593"/>
              <a:ext cx="604653" cy="246221"/>
            </a:xfrm>
            <a:prstGeom prst="rect">
              <a:avLst/>
            </a:prstGeom>
            <a:noFill/>
          </p:spPr>
          <p:txBody>
            <a:bodyPr wrap="none" rtlCol="0">
              <a:spAutoFit/>
            </a:bodyPr>
            <a:lstStyle/>
            <a:p>
              <a:r>
                <a:rPr lang="en-US" sz="1000"/>
                <a:t>padding</a:t>
              </a:r>
            </a:p>
          </p:txBody>
        </p:sp>
        <p:sp>
          <p:nvSpPr>
            <p:cNvPr id="124" name="Left Brace 123">
              <a:extLst>
                <a:ext uri="{FF2B5EF4-FFF2-40B4-BE49-F238E27FC236}">
                  <a16:creationId xmlns:a16="http://schemas.microsoft.com/office/drawing/2014/main" id="{2F6F60FF-853A-4DF5-BC73-EB64BA744C9D}"/>
                </a:ext>
              </a:extLst>
            </p:cNvPr>
            <p:cNvSpPr/>
            <p:nvPr/>
          </p:nvSpPr>
          <p:spPr>
            <a:xfrm rot="16200000">
              <a:off x="6399362" y="4873370"/>
              <a:ext cx="317717" cy="908748"/>
            </a:xfrm>
            <a:prstGeom prst="leftBrace">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25" name="TextBox 124">
              <a:extLst>
                <a:ext uri="{FF2B5EF4-FFF2-40B4-BE49-F238E27FC236}">
                  <a16:creationId xmlns:a16="http://schemas.microsoft.com/office/drawing/2014/main" id="{B8E69ECA-6266-4102-9F32-FE767B5E4CEE}"/>
                </a:ext>
              </a:extLst>
            </p:cNvPr>
            <p:cNvSpPr txBox="1"/>
            <p:nvPr/>
          </p:nvSpPr>
          <p:spPr>
            <a:xfrm>
              <a:off x="6321200" y="5471857"/>
              <a:ext cx="478016" cy="246221"/>
            </a:xfrm>
            <a:prstGeom prst="rect">
              <a:avLst/>
            </a:prstGeom>
            <a:noFill/>
          </p:spPr>
          <p:txBody>
            <a:bodyPr wrap="none" rtlCol="0">
              <a:spAutoFit/>
            </a:bodyPr>
            <a:lstStyle/>
            <a:p>
              <a:r>
                <a:rPr lang="en-US" sz="1000"/>
                <a:t>3-bits</a:t>
              </a:r>
            </a:p>
          </p:txBody>
        </p:sp>
        <p:sp>
          <p:nvSpPr>
            <p:cNvPr id="126" name="Left Brace 125">
              <a:extLst>
                <a:ext uri="{FF2B5EF4-FFF2-40B4-BE49-F238E27FC236}">
                  <a16:creationId xmlns:a16="http://schemas.microsoft.com/office/drawing/2014/main" id="{0B024F00-E30A-4A32-BA58-B1E430719F7E}"/>
                </a:ext>
              </a:extLst>
            </p:cNvPr>
            <p:cNvSpPr/>
            <p:nvPr/>
          </p:nvSpPr>
          <p:spPr>
            <a:xfrm rot="16200000">
              <a:off x="7571409" y="5003364"/>
              <a:ext cx="317717" cy="600422"/>
            </a:xfrm>
            <a:prstGeom prst="leftBrace">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27" name="TextBox 126">
              <a:extLst>
                <a:ext uri="{FF2B5EF4-FFF2-40B4-BE49-F238E27FC236}">
                  <a16:creationId xmlns:a16="http://schemas.microsoft.com/office/drawing/2014/main" id="{EFA5F90C-A619-44AD-94AB-DF6BCE1B082B}"/>
                </a:ext>
              </a:extLst>
            </p:cNvPr>
            <p:cNvSpPr txBox="1"/>
            <p:nvPr/>
          </p:nvSpPr>
          <p:spPr>
            <a:xfrm>
              <a:off x="7491259" y="5462470"/>
              <a:ext cx="437940" cy="246221"/>
            </a:xfrm>
            <a:prstGeom prst="rect">
              <a:avLst/>
            </a:prstGeom>
            <a:noFill/>
          </p:spPr>
          <p:txBody>
            <a:bodyPr wrap="none" rtlCol="0">
              <a:spAutoFit/>
            </a:bodyPr>
            <a:lstStyle/>
            <a:p>
              <a:r>
                <a:rPr lang="en-US" sz="1000"/>
                <a:t>code</a:t>
              </a:r>
            </a:p>
          </p:txBody>
        </p:sp>
        <p:sp>
          <p:nvSpPr>
            <p:cNvPr id="128" name="Left Brace 127">
              <a:extLst>
                <a:ext uri="{FF2B5EF4-FFF2-40B4-BE49-F238E27FC236}">
                  <a16:creationId xmlns:a16="http://schemas.microsoft.com/office/drawing/2014/main" id="{439DC2D3-5CFA-4AF3-9F0B-5D27D6D2F92C}"/>
                </a:ext>
              </a:extLst>
            </p:cNvPr>
            <p:cNvSpPr/>
            <p:nvPr/>
          </p:nvSpPr>
          <p:spPr>
            <a:xfrm rot="16200000">
              <a:off x="5760381" y="5200052"/>
              <a:ext cx="317718" cy="273805"/>
            </a:xfrm>
            <a:prstGeom prst="leftBrace">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29" name="TextBox 128">
              <a:extLst>
                <a:ext uri="{FF2B5EF4-FFF2-40B4-BE49-F238E27FC236}">
                  <a16:creationId xmlns:a16="http://schemas.microsoft.com/office/drawing/2014/main" id="{BEEDAC52-82D9-419B-AD27-DD131D4CEAE2}"/>
                </a:ext>
              </a:extLst>
            </p:cNvPr>
            <p:cNvSpPr txBox="1"/>
            <p:nvPr/>
          </p:nvSpPr>
          <p:spPr>
            <a:xfrm>
              <a:off x="5706839" y="5517703"/>
              <a:ext cx="428322" cy="246221"/>
            </a:xfrm>
            <a:prstGeom prst="rect">
              <a:avLst/>
            </a:prstGeom>
            <a:noFill/>
          </p:spPr>
          <p:txBody>
            <a:bodyPr wrap="none" rtlCol="0">
              <a:spAutoFit/>
            </a:bodyPr>
            <a:lstStyle/>
            <a:p>
              <a:r>
                <a:rPr lang="en-US" sz="1000"/>
                <a:t>1-bit</a:t>
              </a:r>
            </a:p>
          </p:txBody>
        </p:sp>
        <p:sp>
          <p:nvSpPr>
            <p:cNvPr id="130" name="Left Brace 129">
              <a:extLst>
                <a:ext uri="{FF2B5EF4-FFF2-40B4-BE49-F238E27FC236}">
                  <a16:creationId xmlns:a16="http://schemas.microsoft.com/office/drawing/2014/main" id="{5B31FC5B-B280-4674-AC24-3C248925DE41}"/>
                </a:ext>
              </a:extLst>
            </p:cNvPr>
            <p:cNvSpPr/>
            <p:nvPr/>
          </p:nvSpPr>
          <p:spPr>
            <a:xfrm rot="16200000">
              <a:off x="5165847" y="5035231"/>
              <a:ext cx="317717" cy="600422"/>
            </a:xfrm>
            <a:prstGeom prst="leftBrace">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31" name="TextBox 130">
              <a:extLst>
                <a:ext uri="{FF2B5EF4-FFF2-40B4-BE49-F238E27FC236}">
                  <a16:creationId xmlns:a16="http://schemas.microsoft.com/office/drawing/2014/main" id="{19EBCAF5-7406-42EA-94C4-375CCC941AA1}"/>
                </a:ext>
              </a:extLst>
            </p:cNvPr>
            <p:cNvSpPr txBox="1"/>
            <p:nvPr/>
          </p:nvSpPr>
          <p:spPr>
            <a:xfrm>
              <a:off x="5132191" y="5525333"/>
              <a:ext cx="437940" cy="246221"/>
            </a:xfrm>
            <a:prstGeom prst="rect">
              <a:avLst/>
            </a:prstGeom>
            <a:noFill/>
          </p:spPr>
          <p:txBody>
            <a:bodyPr wrap="none" rtlCol="0">
              <a:spAutoFit/>
            </a:bodyPr>
            <a:lstStyle/>
            <a:p>
              <a:r>
                <a:rPr lang="en-US" sz="1000"/>
                <a:t>code</a:t>
              </a:r>
            </a:p>
          </p:txBody>
        </p:sp>
        <p:sp>
          <p:nvSpPr>
            <p:cNvPr id="132" name="Rectangle 131">
              <a:extLst>
                <a:ext uri="{FF2B5EF4-FFF2-40B4-BE49-F238E27FC236}">
                  <a16:creationId xmlns:a16="http://schemas.microsoft.com/office/drawing/2014/main" id="{0B08A6DF-81FA-40C8-845F-FBDE5795C9D7}"/>
                </a:ext>
              </a:extLst>
            </p:cNvPr>
            <p:cNvSpPr/>
            <p:nvPr/>
          </p:nvSpPr>
          <p:spPr>
            <a:xfrm>
              <a:off x="1296787" y="4656309"/>
              <a:ext cx="309966" cy="449451"/>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0</a:t>
              </a:r>
            </a:p>
          </p:txBody>
        </p:sp>
        <p:sp>
          <p:nvSpPr>
            <p:cNvPr id="133" name="Rectangle 132">
              <a:extLst>
                <a:ext uri="{FF2B5EF4-FFF2-40B4-BE49-F238E27FC236}">
                  <a16:creationId xmlns:a16="http://schemas.microsoft.com/office/drawing/2014/main" id="{B481F1CA-6BDF-4C86-AD85-D2FD1EACDF95}"/>
                </a:ext>
              </a:extLst>
            </p:cNvPr>
            <p:cNvSpPr/>
            <p:nvPr/>
          </p:nvSpPr>
          <p:spPr>
            <a:xfrm>
              <a:off x="1604171" y="4656308"/>
              <a:ext cx="309966" cy="449451"/>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0</a:t>
              </a:r>
            </a:p>
          </p:txBody>
        </p:sp>
        <p:sp>
          <p:nvSpPr>
            <p:cNvPr id="134" name="Rectangle 133">
              <a:extLst>
                <a:ext uri="{FF2B5EF4-FFF2-40B4-BE49-F238E27FC236}">
                  <a16:creationId xmlns:a16="http://schemas.microsoft.com/office/drawing/2014/main" id="{FA91394E-8D48-4C3E-9FD4-5366B296B58F}"/>
                </a:ext>
              </a:extLst>
            </p:cNvPr>
            <p:cNvSpPr/>
            <p:nvPr/>
          </p:nvSpPr>
          <p:spPr>
            <a:xfrm>
              <a:off x="1914137" y="4656308"/>
              <a:ext cx="309966" cy="449451"/>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0</a:t>
              </a:r>
            </a:p>
          </p:txBody>
        </p:sp>
        <p:sp>
          <p:nvSpPr>
            <p:cNvPr id="135" name="Rectangle 134">
              <a:extLst>
                <a:ext uri="{FF2B5EF4-FFF2-40B4-BE49-F238E27FC236}">
                  <a16:creationId xmlns:a16="http://schemas.microsoft.com/office/drawing/2014/main" id="{C7A4D0C2-C10B-45D0-9B82-21046AE8700A}"/>
                </a:ext>
              </a:extLst>
            </p:cNvPr>
            <p:cNvSpPr/>
            <p:nvPr/>
          </p:nvSpPr>
          <p:spPr>
            <a:xfrm>
              <a:off x="2221521" y="4656307"/>
              <a:ext cx="309966" cy="449451"/>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0</a:t>
              </a:r>
            </a:p>
          </p:txBody>
        </p:sp>
        <p:sp>
          <p:nvSpPr>
            <p:cNvPr id="136" name="Rectangle 135">
              <a:extLst>
                <a:ext uri="{FF2B5EF4-FFF2-40B4-BE49-F238E27FC236}">
                  <a16:creationId xmlns:a16="http://schemas.microsoft.com/office/drawing/2014/main" id="{3CDF944D-890F-4A4C-A1B5-4E24BC1B3624}"/>
                </a:ext>
              </a:extLst>
            </p:cNvPr>
            <p:cNvSpPr/>
            <p:nvPr/>
          </p:nvSpPr>
          <p:spPr>
            <a:xfrm>
              <a:off x="2704550" y="4656307"/>
              <a:ext cx="309966" cy="449451"/>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1</a:t>
              </a:r>
            </a:p>
          </p:txBody>
        </p:sp>
        <p:sp>
          <p:nvSpPr>
            <p:cNvPr id="137" name="Rectangle 136">
              <a:extLst>
                <a:ext uri="{FF2B5EF4-FFF2-40B4-BE49-F238E27FC236}">
                  <a16:creationId xmlns:a16="http://schemas.microsoft.com/office/drawing/2014/main" id="{607048E2-7E15-48D2-A3E4-25E973E19ECF}"/>
                </a:ext>
              </a:extLst>
            </p:cNvPr>
            <p:cNvSpPr/>
            <p:nvPr/>
          </p:nvSpPr>
          <p:spPr>
            <a:xfrm>
              <a:off x="3011934" y="4656306"/>
              <a:ext cx="309966" cy="449451"/>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0</a:t>
              </a:r>
            </a:p>
          </p:txBody>
        </p:sp>
        <p:sp>
          <p:nvSpPr>
            <p:cNvPr id="138" name="Rectangle 137">
              <a:extLst>
                <a:ext uri="{FF2B5EF4-FFF2-40B4-BE49-F238E27FC236}">
                  <a16:creationId xmlns:a16="http://schemas.microsoft.com/office/drawing/2014/main" id="{21556ADC-8344-4145-99D3-ABB9F6867410}"/>
                </a:ext>
              </a:extLst>
            </p:cNvPr>
            <p:cNvSpPr/>
            <p:nvPr/>
          </p:nvSpPr>
          <p:spPr>
            <a:xfrm>
              <a:off x="3321900" y="4656306"/>
              <a:ext cx="309966" cy="449451"/>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0</a:t>
              </a:r>
            </a:p>
          </p:txBody>
        </p:sp>
        <p:sp>
          <p:nvSpPr>
            <p:cNvPr id="139" name="Rectangle 138">
              <a:extLst>
                <a:ext uri="{FF2B5EF4-FFF2-40B4-BE49-F238E27FC236}">
                  <a16:creationId xmlns:a16="http://schemas.microsoft.com/office/drawing/2014/main" id="{26BC30B1-3832-4EF7-84A0-4FB0F4284D61}"/>
                </a:ext>
              </a:extLst>
            </p:cNvPr>
            <p:cNvSpPr/>
            <p:nvPr/>
          </p:nvSpPr>
          <p:spPr>
            <a:xfrm>
              <a:off x="3629284" y="4656305"/>
              <a:ext cx="309966" cy="449451"/>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1</a:t>
              </a:r>
            </a:p>
          </p:txBody>
        </p:sp>
        <p:sp>
          <p:nvSpPr>
            <p:cNvPr id="140" name="TextBox 139">
              <a:extLst>
                <a:ext uri="{FF2B5EF4-FFF2-40B4-BE49-F238E27FC236}">
                  <a16:creationId xmlns:a16="http://schemas.microsoft.com/office/drawing/2014/main" id="{EBFD785C-5901-44F8-87C3-E813ED0900B1}"/>
                </a:ext>
              </a:extLst>
            </p:cNvPr>
            <p:cNvSpPr txBox="1"/>
            <p:nvPr/>
          </p:nvSpPr>
          <p:spPr>
            <a:xfrm>
              <a:off x="3600924" y="4428501"/>
              <a:ext cx="389850" cy="246221"/>
            </a:xfrm>
            <a:prstGeom prst="rect">
              <a:avLst/>
            </a:prstGeom>
            <a:noFill/>
          </p:spPr>
          <p:txBody>
            <a:bodyPr wrap="none" rtlCol="0">
              <a:spAutoFit/>
            </a:bodyPr>
            <a:lstStyle/>
            <a:p>
              <a:r>
                <a:rPr lang="en-US" sz="1000"/>
                <a:t>bit1</a:t>
              </a:r>
            </a:p>
          </p:txBody>
        </p:sp>
        <p:sp>
          <p:nvSpPr>
            <p:cNvPr id="141" name="TextBox 140">
              <a:extLst>
                <a:ext uri="{FF2B5EF4-FFF2-40B4-BE49-F238E27FC236}">
                  <a16:creationId xmlns:a16="http://schemas.microsoft.com/office/drawing/2014/main" id="{A1D1ACB7-C2F6-4BA3-8C7D-93514332C106}"/>
                </a:ext>
              </a:extLst>
            </p:cNvPr>
            <p:cNvSpPr txBox="1"/>
            <p:nvPr/>
          </p:nvSpPr>
          <p:spPr>
            <a:xfrm>
              <a:off x="3283211" y="4431187"/>
              <a:ext cx="389850" cy="246221"/>
            </a:xfrm>
            <a:prstGeom prst="rect">
              <a:avLst/>
            </a:prstGeom>
            <a:noFill/>
          </p:spPr>
          <p:txBody>
            <a:bodyPr wrap="none" rtlCol="0">
              <a:spAutoFit/>
            </a:bodyPr>
            <a:lstStyle/>
            <a:p>
              <a:r>
                <a:rPr lang="en-US" sz="1000"/>
                <a:t>bit2</a:t>
              </a:r>
            </a:p>
          </p:txBody>
        </p:sp>
        <p:sp>
          <p:nvSpPr>
            <p:cNvPr id="142" name="TextBox 141">
              <a:extLst>
                <a:ext uri="{FF2B5EF4-FFF2-40B4-BE49-F238E27FC236}">
                  <a16:creationId xmlns:a16="http://schemas.microsoft.com/office/drawing/2014/main" id="{3DF9ACD2-D179-4132-B6A8-A980BC441DE0}"/>
                </a:ext>
              </a:extLst>
            </p:cNvPr>
            <p:cNvSpPr txBox="1"/>
            <p:nvPr/>
          </p:nvSpPr>
          <p:spPr>
            <a:xfrm>
              <a:off x="2965494" y="4428501"/>
              <a:ext cx="389850" cy="246221"/>
            </a:xfrm>
            <a:prstGeom prst="rect">
              <a:avLst/>
            </a:prstGeom>
            <a:noFill/>
          </p:spPr>
          <p:txBody>
            <a:bodyPr wrap="none" rtlCol="0">
              <a:spAutoFit/>
            </a:bodyPr>
            <a:lstStyle/>
            <a:p>
              <a:r>
                <a:rPr lang="en-US" sz="1000"/>
                <a:t>bit3</a:t>
              </a:r>
            </a:p>
          </p:txBody>
        </p:sp>
        <p:sp>
          <p:nvSpPr>
            <p:cNvPr id="143" name="TextBox 142">
              <a:extLst>
                <a:ext uri="{FF2B5EF4-FFF2-40B4-BE49-F238E27FC236}">
                  <a16:creationId xmlns:a16="http://schemas.microsoft.com/office/drawing/2014/main" id="{131A5CBE-7DC3-4A1C-8F9A-C291E41575CB}"/>
                </a:ext>
              </a:extLst>
            </p:cNvPr>
            <p:cNvSpPr txBox="1"/>
            <p:nvPr/>
          </p:nvSpPr>
          <p:spPr>
            <a:xfrm>
              <a:off x="2658110" y="4424154"/>
              <a:ext cx="389850" cy="246221"/>
            </a:xfrm>
            <a:prstGeom prst="rect">
              <a:avLst/>
            </a:prstGeom>
            <a:noFill/>
          </p:spPr>
          <p:txBody>
            <a:bodyPr wrap="none" rtlCol="0">
              <a:spAutoFit/>
            </a:bodyPr>
            <a:lstStyle/>
            <a:p>
              <a:r>
                <a:rPr lang="en-US" sz="1000"/>
                <a:t>bit4</a:t>
              </a:r>
            </a:p>
          </p:txBody>
        </p:sp>
        <p:sp>
          <p:nvSpPr>
            <p:cNvPr id="144" name="TextBox 143">
              <a:extLst>
                <a:ext uri="{FF2B5EF4-FFF2-40B4-BE49-F238E27FC236}">
                  <a16:creationId xmlns:a16="http://schemas.microsoft.com/office/drawing/2014/main" id="{FF61CFB1-F52F-45A5-85F8-F66215C8C13F}"/>
                </a:ext>
              </a:extLst>
            </p:cNvPr>
            <p:cNvSpPr txBox="1"/>
            <p:nvPr/>
          </p:nvSpPr>
          <p:spPr>
            <a:xfrm>
              <a:off x="2199038" y="4431187"/>
              <a:ext cx="389850" cy="246221"/>
            </a:xfrm>
            <a:prstGeom prst="rect">
              <a:avLst/>
            </a:prstGeom>
            <a:noFill/>
          </p:spPr>
          <p:txBody>
            <a:bodyPr wrap="none" rtlCol="0">
              <a:spAutoFit/>
            </a:bodyPr>
            <a:lstStyle/>
            <a:p>
              <a:r>
                <a:rPr lang="en-US" sz="1000"/>
                <a:t>bit5</a:t>
              </a:r>
            </a:p>
          </p:txBody>
        </p:sp>
        <p:sp>
          <p:nvSpPr>
            <p:cNvPr id="145" name="TextBox 144">
              <a:extLst>
                <a:ext uri="{FF2B5EF4-FFF2-40B4-BE49-F238E27FC236}">
                  <a16:creationId xmlns:a16="http://schemas.microsoft.com/office/drawing/2014/main" id="{04EC0447-193D-4F1F-988F-6F91E513CDE6}"/>
                </a:ext>
              </a:extLst>
            </p:cNvPr>
            <p:cNvSpPr txBox="1"/>
            <p:nvPr/>
          </p:nvSpPr>
          <p:spPr>
            <a:xfrm>
              <a:off x="1881325" y="4433873"/>
              <a:ext cx="389850" cy="246221"/>
            </a:xfrm>
            <a:prstGeom prst="rect">
              <a:avLst/>
            </a:prstGeom>
            <a:noFill/>
          </p:spPr>
          <p:txBody>
            <a:bodyPr wrap="none" rtlCol="0">
              <a:spAutoFit/>
            </a:bodyPr>
            <a:lstStyle/>
            <a:p>
              <a:r>
                <a:rPr lang="en-US" sz="1000"/>
                <a:t>bit6</a:t>
              </a:r>
            </a:p>
          </p:txBody>
        </p:sp>
        <p:sp>
          <p:nvSpPr>
            <p:cNvPr id="146" name="TextBox 145">
              <a:extLst>
                <a:ext uri="{FF2B5EF4-FFF2-40B4-BE49-F238E27FC236}">
                  <a16:creationId xmlns:a16="http://schemas.microsoft.com/office/drawing/2014/main" id="{09CF2359-89E6-42B2-9441-3C9614DEE019}"/>
                </a:ext>
              </a:extLst>
            </p:cNvPr>
            <p:cNvSpPr txBox="1"/>
            <p:nvPr/>
          </p:nvSpPr>
          <p:spPr>
            <a:xfrm>
              <a:off x="1563608" y="4431187"/>
              <a:ext cx="389850" cy="246221"/>
            </a:xfrm>
            <a:prstGeom prst="rect">
              <a:avLst/>
            </a:prstGeom>
            <a:noFill/>
          </p:spPr>
          <p:txBody>
            <a:bodyPr wrap="none" rtlCol="0">
              <a:spAutoFit/>
            </a:bodyPr>
            <a:lstStyle/>
            <a:p>
              <a:r>
                <a:rPr lang="en-US" sz="1000"/>
                <a:t>bit7</a:t>
              </a:r>
            </a:p>
          </p:txBody>
        </p:sp>
        <p:sp>
          <p:nvSpPr>
            <p:cNvPr id="147" name="TextBox 146">
              <a:extLst>
                <a:ext uri="{FF2B5EF4-FFF2-40B4-BE49-F238E27FC236}">
                  <a16:creationId xmlns:a16="http://schemas.microsoft.com/office/drawing/2014/main" id="{EA6B234C-15FD-46BA-BBD8-09BA68DB2184}"/>
                </a:ext>
              </a:extLst>
            </p:cNvPr>
            <p:cNvSpPr txBox="1"/>
            <p:nvPr/>
          </p:nvSpPr>
          <p:spPr>
            <a:xfrm>
              <a:off x="1256224" y="4426840"/>
              <a:ext cx="389850" cy="246221"/>
            </a:xfrm>
            <a:prstGeom prst="rect">
              <a:avLst/>
            </a:prstGeom>
            <a:noFill/>
          </p:spPr>
          <p:txBody>
            <a:bodyPr wrap="none" rtlCol="0">
              <a:spAutoFit/>
            </a:bodyPr>
            <a:lstStyle/>
            <a:p>
              <a:r>
                <a:rPr lang="en-US" sz="1000"/>
                <a:t>bit8</a:t>
              </a:r>
            </a:p>
          </p:txBody>
        </p:sp>
        <p:sp>
          <p:nvSpPr>
            <p:cNvPr id="148" name="TextBox 147">
              <a:extLst>
                <a:ext uri="{FF2B5EF4-FFF2-40B4-BE49-F238E27FC236}">
                  <a16:creationId xmlns:a16="http://schemas.microsoft.com/office/drawing/2014/main" id="{5E1F1D83-41C5-437E-B10D-8C8BED105358}"/>
                </a:ext>
              </a:extLst>
            </p:cNvPr>
            <p:cNvSpPr txBox="1"/>
            <p:nvPr/>
          </p:nvSpPr>
          <p:spPr>
            <a:xfrm>
              <a:off x="2044058" y="3988938"/>
              <a:ext cx="1227837" cy="369332"/>
            </a:xfrm>
            <a:prstGeom prst="rect">
              <a:avLst/>
            </a:prstGeom>
            <a:noFill/>
          </p:spPr>
          <p:txBody>
            <a:bodyPr wrap="none" rtlCol="0">
              <a:spAutoFit/>
            </a:bodyPr>
            <a:lstStyle/>
            <a:p>
              <a:r>
                <a:rPr lang="en-US"/>
                <a:t>Byte 3 = 09</a:t>
              </a:r>
            </a:p>
          </p:txBody>
        </p:sp>
        <p:sp>
          <p:nvSpPr>
            <p:cNvPr id="149" name="Left Brace 148">
              <a:extLst>
                <a:ext uri="{FF2B5EF4-FFF2-40B4-BE49-F238E27FC236}">
                  <a16:creationId xmlns:a16="http://schemas.microsoft.com/office/drawing/2014/main" id="{BC340F0A-969C-464C-867E-B51442A702B6}"/>
                </a:ext>
              </a:extLst>
            </p:cNvPr>
            <p:cNvSpPr/>
            <p:nvPr/>
          </p:nvSpPr>
          <p:spPr>
            <a:xfrm rot="16200000">
              <a:off x="4027344" y="4485800"/>
              <a:ext cx="288714" cy="1646855"/>
            </a:xfrm>
            <a:prstGeom prst="leftBrace">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50" name="TextBox 149">
              <a:extLst>
                <a:ext uri="{FF2B5EF4-FFF2-40B4-BE49-F238E27FC236}">
                  <a16:creationId xmlns:a16="http://schemas.microsoft.com/office/drawing/2014/main" id="{5A8FAE3F-E796-42D6-A323-8202697008F1}"/>
                </a:ext>
              </a:extLst>
            </p:cNvPr>
            <p:cNvSpPr txBox="1"/>
            <p:nvPr/>
          </p:nvSpPr>
          <p:spPr>
            <a:xfrm>
              <a:off x="3966175" y="5515316"/>
              <a:ext cx="478016" cy="246221"/>
            </a:xfrm>
            <a:prstGeom prst="rect">
              <a:avLst/>
            </a:prstGeom>
            <a:noFill/>
          </p:spPr>
          <p:txBody>
            <a:bodyPr wrap="none" rtlCol="0">
              <a:spAutoFit/>
            </a:bodyPr>
            <a:lstStyle/>
            <a:p>
              <a:r>
                <a:rPr lang="en-US" sz="1000"/>
                <a:t>4-bits</a:t>
              </a:r>
            </a:p>
          </p:txBody>
        </p:sp>
        <p:sp>
          <p:nvSpPr>
            <p:cNvPr id="151" name="Left Brace 150">
              <a:extLst>
                <a:ext uri="{FF2B5EF4-FFF2-40B4-BE49-F238E27FC236}">
                  <a16:creationId xmlns:a16="http://schemas.microsoft.com/office/drawing/2014/main" id="{B4DCBA8F-8E7E-4549-9BFD-EFD775D0BFFF}"/>
                </a:ext>
              </a:extLst>
            </p:cNvPr>
            <p:cNvSpPr/>
            <p:nvPr/>
          </p:nvSpPr>
          <p:spPr>
            <a:xfrm rot="16200000">
              <a:off x="2840340" y="5016430"/>
              <a:ext cx="317717" cy="600422"/>
            </a:xfrm>
            <a:prstGeom prst="leftBrace">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52" name="TextBox 151">
              <a:extLst>
                <a:ext uri="{FF2B5EF4-FFF2-40B4-BE49-F238E27FC236}">
                  <a16:creationId xmlns:a16="http://schemas.microsoft.com/office/drawing/2014/main" id="{12131251-A9FB-4D68-81B4-E2BC0F2BB983}"/>
                </a:ext>
              </a:extLst>
            </p:cNvPr>
            <p:cNvSpPr txBox="1"/>
            <p:nvPr/>
          </p:nvSpPr>
          <p:spPr>
            <a:xfrm>
              <a:off x="2760190" y="5506532"/>
              <a:ext cx="478016" cy="246221"/>
            </a:xfrm>
            <a:prstGeom prst="rect">
              <a:avLst/>
            </a:prstGeom>
            <a:noFill/>
          </p:spPr>
          <p:txBody>
            <a:bodyPr wrap="none" rtlCol="0">
              <a:spAutoFit/>
            </a:bodyPr>
            <a:lstStyle/>
            <a:p>
              <a:r>
                <a:rPr lang="en-US" sz="1000"/>
                <a:t>2-bits</a:t>
              </a:r>
            </a:p>
          </p:txBody>
        </p:sp>
      </p:grpSp>
    </p:spTree>
    <p:extLst>
      <p:ext uri="{BB962C8B-B14F-4D97-AF65-F5344CB8AC3E}">
        <p14:creationId xmlns:p14="http://schemas.microsoft.com/office/powerpoint/2010/main" val="265697032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A9C69AAF-B330-43AE-81DA-6F1230C44F6A}"/>
              </a:ext>
            </a:extLst>
          </p:cNvPr>
          <p:cNvSpPr>
            <a:spLocks noGrp="1"/>
          </p:cNvSpPr>
          <p:nvPr>
            <p:ph type="title"/>
          </p:nvPr>
        </p:nvSpPr>
        <p:spPr/>
        <p:txBody>
          <a:bodyPr/>
          <a:lstStyle/>
          <a:p>
            <a:r>
              <a:rPr lang="en-US"/>
              <a:t>Lesson Learned: the order of elements in a choice matters</a:t>
            </a:r>
          </a:p>
        </p:txBody>
      </p:sp>
      <p:sp>
        <p:nvSpPr>
          <p:cNvPr id="2" name="Footer Placeholder 1">
            <a:extLst>
              <a:ext uri="{FF2B5EF4-FFF2-40B4-BE49-F238E27FC236}">
                <a16:creationId xmlns:a16="http://schemas.microsoft.com/office/drawing/2014/main" id="{1FBC601E-2CC4-4EC1-A87A-9341AAB80FAA}"/>
              </a:ext>
            </a:extLst>
          </p:cNvPr>
          <p:cNvSpPr>
            <a:spLocks noGrp="1"/>
          </p:cNvSpPr>
          <p:nvPr>
            <p:ph type="ftr" sz="quarter" idx="11"/>
          </p:nvPr>
        </p:nvSpPr>
        <p:spPr/>
        <p:txBody>
          <a:bodyPr/>
          <a:lstStyle/>
          <a:p>
            <a:r>
              <a:rPr lang="en-US" altLang="en-US">
                <a:solidFill>
                  <a:schemeClr val="tx1">
                    <a:lumMod val="50000"/>
                    <a:lumOff val="50000"/>
                  </a:schemeClr>
                </a:solidFill>
                <a:latin typeface="Arial" pitchFamily="34" charset="0"/>
                <a:cs typeface="Arial" pitchFamily="34" charset="0"/>
              </a:rPr>
              <a:t>© 2019 The MITRE Corporation. All rights reserved.</a:t>
            </a:r>
            <a:endParaRPr lang="en-US">
              <a:solidFill>
                <a:schemeClr val="tx1">
                  <a:lumMod val="50000"/>
                  <a:lumOff val="50000"/>
                </a:schemeClr>
              </a:solidFill>
              <a:latin typeface="Arial" pitchFamily="34" charset="0"/>
              <a:cs typeface="Arial" pitchFamily="34" charset="0"/>
            </a:endParaRPr>
          </a:p>
        </p:txBody>
      </p:sp>
      <p:grpSp>
        <p:nvGrpSpPr>
          <p:cNvPr id="16" name="Group 15">
            <a:extLst>
              <a:ext uri="{FF2B5EF4-FFF2-40B4-BE49-F238E27FC236}">
                <a16:creationId xmlns:a16="http://schemas.microsoft.com/office/drawing/2014/main" id="{EC5BD7F6-AD5B-4223-BC6B-861279F49836}"/>
              </a:ext>
            </a:extLst>
          </p:cNvPr>
          <p:cNvGrpSpPr/>
          <p:nvPr/>
        </p:nvGrpSpPr>
        <p:grpSpPr>
          <a:xfrm>
            <a:off x="2293206" y="1611828"/>
            <a:ext cx="5387916" cy="3076834"/>
            <a:chOff x="5966304" y="247977"/>
            <a:chExt cx="5387916" cy="3076834"/>
          </a:xfrm>
        </p:grpSpPr>
        <p:sp>
          <p:nvSpPr>
            <p:cNvPr id="17" name="Rectangle 16">
              <a:extLst>
                <a:ext uri="{FF2B5EF4-FFF2-40B4-BE49-F238E27FC236}">
                  <a16:creationId xmlns:a16="http://schemas.microsoft.com/office/drawing/2014/main" id="{EDC45D3A-3139-4748-9AA3-4CCD72AFAAA6}"/>
                </a:ext>
              </a:extLst>
            </p:cNvPr>
            <p:cNvSpPr/>
            <p:nvPr/>
          </p:nvSpPr>
          <p:spPr>
            <a:xfrm>
              <a:off x="5966304" y="247977"/>
              <a:ext cx="5387916" cy="3076834"/>
            </a:xfrm>
            <a:prstGeom prst="rect">
              <a:avLst/>
            </a:prstGeom>
            <a:solidFill>
              <a:schemeClr val="bg1">
                <a:lumMod val="85000"/>
              </a:schemeClr>
            </a:solidFill>
            <a:ln w="3810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a:extLst>
                <a:ext uri="{FF2B5EF4-FFF2-40B4-BE49-F238E27FC236}">
                  <a16:creationId xmlns:a16="http://schemas.microsoft.com/office/drawing/2014/main" id="{50680F10-5740-4688-B918-4705C38E7B94}"/>
                </a:ext>
              </a:extLst>
            </p:cNvPr>
            <p:cNvSpPr/>
            <p:nvPr/>
          </p:nvSpPr>
          <p:spPr>
            <a:xfrm>
              <a:off x="6096000" y="431449"/>
              <a:ext cx="3981796" cy="307777"/>
            </a:xfrm>
            <a:prstGeom prst="rect">
              <a:avLst/>
            </a:prstGeom>
            <a:ln>
              <a:solidFill>
                <a:schemeClr val="tx1"/>
              </a:solidFill>
            </a:ln>
          </p:spPr>
          <p:txBody>
            <a:bodyPr wrap="none">
              <a:spAutoFit/>
            </a:bodyPr>
            <a:lstStyle/>
            <a:p>
              <a:r>
                <a:rPr lang="en-US" sz="1400">
                  <a:latin typeface="Calibri" panose="020F0502020204030204" pitchFamily="34" charset="0"/>
                  <a:ea typeface="Times New Roman" panose="02020603050405020304" pitchFamily="18" charset="0"/>
                </a:rPr>
                <a:t>1999,-,Venture Extended Edition,Very Large,5000.00</a:t>
              </a:r>
              <a:endParaRPr lang="en-US" sz="1400"/>
            </a:p>
          </p:txBody>
        </p:sp>
        <p:sp>
          <p:nvSpPr>
            <p:cNvPr id="19" name="Rectangle 18">
              <a:extLst>
                <a:ext uri="{FF2B5EF4-FFF2-40B4-BE49-F238E27FC236}">
                  <a16:creationId xmlns:a16="http://schemas.microsoft.com/office/drawing/2014/main" id="{969627F9-4589-4995-9243-01C977D53E88}"/>
                </a:ext>
              </a:extLst>
            </p:cNvPr>
            <p:cNvSpPr/>
            <p:nvPr/>
          </p:nvSpPr>
          <p:spPr>
            <a:xfrm>
              <a:off x="6430208" y="1316064"/>
              <a:ext cx="3060538" cy="769441"/>
            </a:xfrm>
            <a:prstGeom prst="rect">
              <a:avLst/>
            </a:prstGeom>
            <a:ln>
              <a:solidFill>
                <a:schemeClr val="tx1"/>
              </a:solidFill>
            </a:ln>
          </p:spPr>
          <p:txBody>
            <a:bodyPr wrap="square">
              <a:spAutoFit/>
            </a:bodyPr>
            <a:lstStyle/>
            <a:p>
              <a:r>
                <a:rPr lang="en-US" sz="1100">
                  <a:solidFill>
                    <a:srgbClr val="003296"/>
                  </a:solidFill>
                  <a:highlight>
                    <a:srgbClr val="FFFFFF"/>
                  </a:highlight>
                </a:rPr>
                <a:t>&lt;xs:choice&gt;</a:t>
              </a:r>
              <a:br>
                <a:rPr lang="en-US" sz="1100">
                  <a:solidFill>
                    <a:srgbClr val="000000"/>
                  </a:solidFill>
                  <a:highlight>
                    <a:srgbClr val="FFFFFF"/>
                  </a:highlight>
                </a:rPr>
              </a:br>
              <a:r>
                <a:rPr lang="en-US" sz="1100">
                  <a:solidFill>
                    <a:srgbClr val="000000"/>
                  </a:solidFill>
                  <a:highlight>
                    <a:srgbClr val="FFFFFF"/>
                  </a:highlight>
                </a:rPr>
                <a:t>    </a:t>
              </a:r>
              <a:r>
                <a:rPr lang="en-US" sz="1100">
                  <a:solidFill>
                    <a:srgbClr val="003296"/>
                  </a:solidFill>
                  <a:highlight>
                    <a:srgbClr val="FFFFFF"/>
                  </a:highlight>
                </a:rPr>
                <a:t>&lt;xs:element</a:t>
              </a:r>
              <a:r>
                <a:rPr lang="en-US" sz="1100">
                  <a:solidFill>
                    <a:srgbClr val="F5844C"/>
                  </a:solidFill>
                  <a:highlight>
                    <a:srgbClr val="FFFFFF"/>
                  </a:highlight>
                </a:rPr>
                <a:t> name</a:t>
              </a:r>
              <a:r>
                <a:rPr lang="en-US" sz="1100">
                  <a:solidFill>
                    <a:srgbClr val="FF8040"/>
                  </a:solidFill>
                  <a:highlight>
                    <a:srgbClr val="FFFFFF"/>
                  </a:highlight>
                </a:rPr>
                <a:t>=</a:t>
              </a:r>
              <a:r>
                <a:rPr lang="en-US" sz="1100">
                  <a:solidFill>
                    <a:srgbClr val="993300"/>
                  </a:solidFill>
                  <a:highlight>
                    <a:srgbClr val="FFFFFF"/>
                  </a:highlight>
                </a:rPr>
                <a:t>"make"</a:t>
              </a:r>
              <a:r>
                <a:rPr lang="en-US" sz="1100">
                  <a:solidFill>
                    <a:srgbClr val="F5844C"/>
                  </a:solidFill>
                  <a:highlight>
                    <a:srgbClr val="FFFFFF"/>
                  </a:highlight>
                </a:rPr>
                <a:t> type</a:t>
              </a:r>
              <a:r>
                <a:rPr lang="en-US" sz="1100">
                  <a:solidFill>
                    <a:srgbClr val="FF8040"/>
                  </a:solidFill>
                  <a:highlight>
                    <a:srgbClr val="FFFFFF"/>
                  </a:highlight>
                </a:rPr>
                <a:t>=</a:t>
              </a:r>
              <a:r>
                <a:rPr lang="en-US" sz="1100">
                  <a:solidFill>
                    <a:srgbClr val="993300"/>
                  </a:solidFill>
                  <a:highlight>
                    <a:srgbClr val="FFFFFF"/>
                  </a:highlight>
                </a:rPr>
                <a:t>"xs:string"</a:t>
              </a:r>
              <a:r>
                <a:rPr lang="en-US" sz="1100">
                  <a:solidFill>
                    <a:srgbClr val="F5844C"/>
                  </a:solidFill>
                  <a:highlight>
                    <a:srgbClr val="FFFFFF"/>
                  </a:highlight>
                </a:rPr>
                <a:t> </a:t>
              </a:r>
              <a:r>
                <a:rPr lang="en-US" sz="1100">
                  <a:solidFill>
                    <a:srgbClr val="000096"/>
                  </a:solidFill>
                  <a:highlight>
                    <a:srgbClr val="FFFFFF"/>
                  </a:highlight>
                </a:rPr>
                <a:t>/&gt;</a:t>
              </a:r>
              <a:br>
                <a:rPr lang="en-US" sz="1100">
                  <a:solidFill>
                    <a:srgbClr val="000000"/>
                  </a:solidFill>
                  <a:highlight>
                    <a:srgbClr val="FFFFFF"/>
                  </a:highlight>
                </a:rPr>
              </a:br>
              <a:r>
                <a:rPr lang="en-US" sz="1100">
                  <a:solidFill>
                    <a:srgbClr val="000000"/>
                  </a:solidFill>
                  <a:highlight>
                    <a:srgbClr val="FFFFFF"/>
                  </a:highlight>
                </a:rPr>
                <a:t>    </a:t>
              </a:r>
              <a:r>
                <a:rPr lang="en-US" sz="1100">
                  <a:solidFill>
                    <a:srgbClr val="003296"/>
                  </a:solidFill>
                  <a:highlight>
                    <a:srgbClr val="FFFFFF"/>
                  </a:highlight>
                </a:rPr>
                <a:t>&lt;xs:sequence</a:t>
              </a:r>
              <a:r>
                <a:rPr lang="en-US" sz="1100">
                  <a:solidFill>
                    <a:srgbClr val="F5844C"/>
                  </a:solidFill>
                  <a:highlight>
                    <a:srgbClr val="FFFFFF"/>
                  </a:highlight>
                </a:rPr>
                <a:t> dfdl:initiator</a:t>
              </a:r>
              <a:r>
                <a:rPr lang="en-US" sz="1100">
                  <a:solidFill>
                    <a:srgbClr val="FF8040"/>
                  </a:solidFill>
                  <a:highlight>
                    <a:srgbClr val="FFFFFF"/>
                  </a:highlight>
                </a:rPr>
                <a:t>=</a:t>
              </a:r>
              <a:r>
                <a:rPr lang="en-US" sz="1100">
                  <a:solidFill>
                    <a:srgbClr val="993300"/>
                  </a:solidFill>
                  <a:highlight>
                    <a:srgbClr val="FFFFFF"/>
                  </a:highlight>
                </a:rPr>
                <a:t>"-"</a:t>
              </a:r>
              <a:r>
                <a:rPr lang="en-US" sz="1100">
                  <a:solidFill>
                    <a:srgbClr val="F5844C"/>
                  </a:solidFill>
                  <a:highlight>
                    <a:srgbClr val="FFFFFF"/>
                  </a:highlight>
                </a:rPr>
                <a:t> </a:t>
              </a:r>
              <a:r>
                <a:rPr lang="en-US" sz="1100">
                  <a:solidFill>
                    <a:srgbClr val="000096"/>
                  </a:solidFill>
                  <a:highlight>
                    <a:srgbClr val="FFFFFF"/>
                  </a:highlight>
                </a:rPr>
                <a:t>/&gt;</a:t>
              </a:r>
              <a:br>
                <a:rPr lang="en-US" sz="1100">
                  <a:solidFill>
                    <a:srgbClr val="000000"/>
                  </a:solidFill>
                  <a:highlight>
                    <a:srgbClr val="FFFFFF"/>
                  </a:highlight>
                </a:rPr>
              </a:br>
              <a:r>
                <a:rPr lang="en-US" sz="1100">
                  <a:solidFill>
                    <a:srgbClr val="003296"/>
                  </a:solidFill>
                  <a:highlight>
                    <a:srgbClr val="FFFFFF"/>
                  </a:highlight>
                </a:rPr>
                <a:t>&lt;/xs:choice&gt;</a:t>
              </a:r>
            </a:p>
          </p:txBody>
        </p:sp>
        <p:sp>
          <p:nvSpPr>
            <p:cNvPr id="20" name="Arrow: Down 19">
              <a:extLst>
                <a:ext uri="{FF2B5EF4-FFF2-40B4-BE49-F238E27FC236}">
                  <a16:creationId xmlns:a16="http://schemas.microsoft.com/office/drawing/2014/main" id="{A926542C-5C45-4879-B401-9F4A57F5259A}"/>
                </a:ext>
              </a:extLst>
            </p:cNvPr>
            <p:cNvSpPr/>
            <p:nvPr/>
          </p:nvSpPr>
          <p:spPr>
            <a:xfrm>
              <a:off x="7642762" y="739226"/>
              <a:ext cx="635431" cy="57683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TextBox 20">
              <a:extLst>
                <a:ext uri="{FF2B5EF4-FFF2-40B4-BE49-F238E27FC236}">
                  <a16:creationId xmlns:a16="http://schemas.microsoft.com/office/drawing/2014/main" id="{1B31AAEC-D6ED-46BF-814D-8E9C1206F6D3}"/>
                </a:ext>
              </a:extLst>
            </p:cNvPr>
            <p:cNvSpPr txBox="1"/>
            <p:nvPr/>
          </p:nvSpPr>
          <p:spPr>
            <a:xfrm>
              <a:off x="7343167" y="2659952"/>
              <a:ext cx="1192955" cy="261610"/>
            </a:xfrm>
            <a:prstGeom prst="rect">
              <a:avLst/>
            </a:prstGeom>
            <a:noFill/>
          </p:spPr>
          <p:txBody>
            <a:bodyPr wrap="none" rtlCol="0">
              <a:spAutoFit/>
            </a:bodyPr>
            <a:lstStyle/>
            <a:p>
              <a:r>
                <a:rPr lang="en-US" sz="1100">
                  <a:solidFill>
                    <a:srgbClr val="000096"/>
                  </a:solidFill>
                  <a:highlight>
                    <a:srgbClr val="FFFFFF"/>
                  </a:highlight>
                </a:rPr>
                <a:t>&lt;make&gt;</a:t>
              </a:r>
              <a:r>
                <a:rPr lang="en-US" sz="1100">
                  <a:solidFill>
                    <a:srgbClr val="000000"/>
                  </a:solidFill>
                  <a:highlight>
                    <a:srgbClr val="FFFFFF"/>
                  </a:highlight>
                </a:rPr>
                <a:t>-</a:t>
              </a:r>
              <a:r>
                <a:rPr lang="en-US" sz="1100">
                  <a:solidFill>
                    <a:srgbClr val="000096"/>
                  </a:solidFill>
                  <a:highlight>
                    <a:srgbClr val="FFFFFF"/>
                  </a:highlight>
                </a:rPr>
                <a:t>&lt;/make&gt;</a:t>
              </a:r>
            </a:p>
          </p:txBody>
        </p:sp>
        <p:sp>
          <p:nvSpPr>
            <p:cNvPr id="22" name="Arrow: Down 21">
              <a:extLst>
                <a:ext uri="{FF2B5EF4-FFF2-40B4-BE49-F238E27FC236}">
                  <a16:creationId xmlns:a16="http://schemas.microsoft.com/office/drawing/2014/main" id="{A4BBE532-ECB5-4927-921C-69B147F7AFB9}"/>
                </a:ext>
              </a:extLst>
            </p:cNvPr>
            <p:cNvSpPr/>
            <p:nvPr/>
          </p:nvSpPr>
          <p:spPr>
            <a:xfrm>
              <a:off x="7642761" y="2083114"/>
              <a:ext cx="635431" cy="57683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TextBox 22">
              <a:extLst>
                <a:ext uri="{FF2B5EF4-FFF2-40B4-BE49-F238E27FC236}">
                  <a16:creationId xmlns:a16="http://schemas.microsoft.com/office/drawing/2014/main" id="{6E2195DC-1922-4692-9E11-9A0C9FCD5319}"/>
                </a:ext>
              </a:extLst>
            </p:cNvPr>
            <p:cNvSpPr txBox="1"/>
            <p:nvPr/>
          </p:nvSpPr>
          <p:spPr>
            <a:xfrm>
              <a:off x="9779430" y="1546895"/>
              <a:ext cx="1574790" cy="307777"/>
            </a:xfrm>
            <a:prstGeom prst="rect">
              <a:avLst/>
            </a:prstGeom>
            <a:noFill/>
          </p:spPr>
          <p:txBody>
            <a:bodyPr wrap="none" rtlCol="0">
              <a:spAutoFit/>
            </a:bodyPr>
            <a:lstStyle/>
            <a:p>
              <a:r>
                <a:rPr lang="en-US" sz="1400"/>
                <a:t>switched the order</a:t>
              </a:r>
            </a:p>
          </p:txBody>
        </p:sp>
        <p:cxnSp>
          <p:nvCxnSpPr>
            <p:cNvPr id="24" name="Straight Arrow Connector 23">
              <a:extLst>
                <a:ext uri="{FF2B5EF4-FFF2-40B4-BE49-F238E27FC236}">
                  <a16:creationId xmlns:a16="http://schemas.microsoft.com/office/drawing/2014/main" id="{16CCF71A-6144-4BC5-A6E7-488025381EC5}"/>
                </a:ext>
              </a:extLst>
            </p:cNvPr>
            <p:cNvCxnSpPr>
              <a:cxnSpLocks/>
              <a:stCxn id="23" idx="1"/>
            </p:cNvCxnSpPr>
            <p:nvPr/>
          </p:nvCxnSpPr>
          <p:spPr>
            <a:xfrm flipH="1" flipV="1">
              <a:off x="9310255" y="1627238"/>
              <a:ext cx="469175" cy="73546"/>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5" name="Straight Arrow Connector 24">
              <a:extLst>
                <a:ext uri="{FF2B5EF4-FFF2-40B4-BE49-F238E27FC236}">
                  <a16:creationId xmlns:a16="http://schemas.microsoft.com/office/drawing/2014/main" id="{0FAA72FB-FAF6-44AE-8D50-5E938850387D}"/>
                </a:ext>
              </a:extLst>
            </p:cNvPr>
            <p:cNvCxnSpPr>
              <a:stCxn id="23" idx="1"/>
            </p:cNvCxnSpPr>
            <p:nvPr/>
          </p:nvCxnSpPr>
          <p:spPr>
            <a:xfrm flipH="1">
              <a:off x="8577695" y="1700784"/>
              <a:ext cx="1201735" cy="92708"/>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pic>
          <p:nvPicPr>
            <p:cNvPr id="26" name="Graphic 25" descr="Sad face with no fill">
              <a:extLst>
                <a:ext uri="{FF2B5EF4-FFF2-40B4-BE49-F238E27FC236}">
                  <a16:creationId xmlns:a16="http://schemas.microsoft.com/office/drawing/2014/main" id="{B61FB4FC-3D71-42E9-8849-3D54F61B5677}"/>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8685199" y="2328624"/>
              <a:ext cx="914400" cy="914400"/>
            </a:xfrm>
            <a:prstGeom prst="rect">
              <a:avLst/>
            </a:prstGeom>
          </p:spPr>
        </p:pic>
      </p:grpSp>
      <p:sp>
        <p:nvSpPr>
          <p:cNvPr id="27" name="Rectangle 26">
            <a:extLst>
              <a:ext uri="{FF2B5EF4-FFF2-40B4-BE49-F238E27FC236}">
                <a16:creationId xmlns:a16="http://schemas.microsoft.com/office/drawing/2014/main" id="{27351AB6-F0DD-498E-B12B-712C39FE19FB}"/>
              </a:ext>
            </a:extLst>
          </p:cNvPr>
          <p:cNvSpPr/>
          <p:nvPr/>
        </p:nvSpPr>
        <p:spPr>
          <a:xfrm>
            <a:off x="2057400" y="4967630"/>
            <a:ext cx="6096000" cy="646331"/>
          </a:xfrm>
          <a:prstGeom prst="rect">
            <a:avLst/>
          </a:prstGeom>
        </p:spPr>
        <p:txBody>
          <a:bodyPr>
            <a:spAutoFit/>
          </a:bodyPr>
          <a:lstStyle/>
          <a:p>
            <a:r>
              <a:rPr lang="en-US">
                <a:solidFill>
                  <a:srgbClr val="000000"/>
                </a:solidFill>
                <a:latin typeface="Calibri" panose="020F0502020204030204" pitchFamily="34" charset="0"/>
                <a:ea typeface="Calibri" panose="020F0502020204030204" pitchFamily="34" charset="0"/>
              </a:rPr>
              <a:t>Choices have sequential semantics in DFDL. The first branch is attempted and only if it fails is the second branch tried, etc. </a:t>
            </a:r>
            <a:endParaRPr lang="en-US"/>
          </a:p>
        </p:txBody>
      </p:sp>
    </p:spTree>
    <p:extLst>
      <p:ext uri="{BB962C8B-B14F-4D97-AF65-F5344CB8AC3E}">
        <p14:creationId xmlns:p14="http://schemas.microsoft.com/office/powerpoint/2010/main" val="631997418"/>
      </p:ext>
    </p:extLst>
  </p:cSld>
  <p:clrMapOvr>
    <a:masterClrMapping/>
  </p:clrMapOvr>
</p:sld>
</file>

<file path=ppt/slides/slide2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A2592057-482F-4569-86A5-1442590C8AAB}"/>
              </a:ext>
            </a:extLst>
          </p:cNvPr>
          <p:cNvSpPr>
            <a:spLocks noGrp="1"/>
          </p:cNvSpPr>
          <p:nvPr>
            <p:ph type="title"/>
          </p:nvPr>
        </p:nvSpPr>
        <p:spPr/>
        <p:txBody>
          <a:bodyPr/>
          <a:lstStyle/>
          <a:p>
            <a:r>
              <a:rPr lang="en-US"/>
              <a:t>Input #3</a:t>
            </a:r>
          </a:p>
        </p:txBody>
      </p:sp>
      <p:sp>
        <p:nvSpPr>
          <p:cNvPr id="4" name="Content Placeholder 3">
            <a:extLst>
              <a:ext uri="{FF2B5EF4-FFF2-40B4-BE49-F238E27FC236}">
                <a16:creationId xmlns:a16="http://schemas.microsoft.com/office/drawing/2014/main" id="{0FD623E2-2FF3-48B1-B678-C29C3B5BB214}"/>
              </a:ext>
            </a:extLst>
          </p:cNvPr>
          <p:cNvSpPr>
            <a:spLocks noGrp="1"/>
          </p:cNvSpPr>
          <p:nvPr>
            <p:ph idx="1"/>
          </p:nvPr>
        </p:nvSpPr>
        <p:spPr>
          <a:xfrm>
            <a:off x="616449" y="1371602"/>
            <a:ext cx="11236720" cy="2458520"/>
          </a:xfrm>
        </p:spPr>
        <p:txBody>
          <a:bodyPr/>
          <a:lstStyle/>
          <a:p>
            <a:r>
              <a:rPr lang="en-US"/>
              <a:t>There are two occurrences of Section 1</a:t>
            </a:r>
          </a:p>
          <a:p>
            <a:r>
              <a:rPr lang="en-US"/>
              <a:t>No Section 2. One Section 3.</a:t>
            </a:r>
          </a:p>
          <a:p>
            <a:r>
              <a:rPr lang="en-US"/>
              <a:t>Finish off with 1 bit of padding.</a:t>
            </a:r>
          </a:p>
          <a:p>
            <a:endParaRPr lang="en-US"/>
          </a:p>
        </p:txBody>
      </p:sp>
      <p:sp>
        <p:nvSpPr>
          <p:cNvPr id="2" name="Footer Placeholder 1">
            <a:extLst>
              <a:ext uri="{FF2B5EF4-FFF2-40B4-BE49-F238E27FC236}">
                <a16:creationId xmlns:a16="http://schemas.microsoft.com/office/drawing/2014/main" id="{988A9DBF-79EB-490C-8487-6A966A2AFF4A}"/>
              </a:ext>
            </a:extLst>
          </p:cNvPr>
          <p:cNvSpPr>
            <a:spLocks noGrp="1"/>
          </p:cNvSpPr>
          <p:nvPr>
            <p:ph type="ftr" sz="quarter" idx="11"/>
          </p:nvPr>
        </p:nvSpPr>
        <p:spPr/>
        <p:txBody>
          <a:bodyPr/>
          <a:lstStyle/>
          <a:p>
            <a:r>
              <a:rPr lang="en-US" altLang="en-US">
                <a:solidFill>
                  <a:schemeClr val="tx1">
                    <a:lumMod val="50000"/>
                    <a:lumOff val="50000"/>
                  </a:schemeClr>
                </a:solidFill>
                <a:latin typeface="Arial" pitchFamily="34" charset="0"/>
                <a:cs typeface="Arial" pitchFamily="34" charset="0"/>
              </a:rPr>
              <a:t>© 2019 The MITRE Corporation. All rights reserved.</a:t>
            </a:r>
            <a:endParaRPr lang="en-US">
              <a:solidFill>
                <a:schemeClr val="tx1">
                  <a:lumMod val="50000"/>
                  <a:lumOff val="50000"/>
                </a:schemeClr>
              </a:solidFill>
              <a:latin typeface="Arial" pitchFamily="34" charset="0"/>
              <a:cs typeface="Arial" pitchFamily="34" charset="0"/>
            </a:endParaRPr>
          </a:p>
        </p:txBody>
      </p:sp>
      <p:grpSp>
        <p:nvGrpSpPr>
          <p:cNvPr id="5" name="Group 4">
            <a:extLst>
              <a:ext uri="{FF2B5EF4-FFF2-40B4-BE49-F238E27FC236}">
                <a16:creationId xmlns:a16="http://schemas.microsoft.com/office/drawing/2014/main" id="{C047AD02-32D8-4338-A586-0C432F843E06}"/>
              </a:ext>
            </a:extLst>
          </p:cNvPr>
          <p:cNvGrpSpPr/>
          <p:nvPr/>
        </p:nvGrpSpPr>
        <p:grpSpPr>
          <a:xfrm>
            <a:off x="1189359" y="3971970"/>
            <a:ext cx="8947824" cy="1832844"/>
            <a:chOff x="1189359" y="3971970"/>
            <a:chExt cx="8947824" cy="1832844"/>
          </a:xfrm>
        </p:grpSpPr>
        <p:sp>
          <p:nvSpPr>
            <p:cNvPr id="6" name="Rectangle 5">
              <a:extLst>
                <a:ext uri="{FF2B5EF4-FFF2-40B4-BE49-F238E27FC236}">
                  <a16:creationId xmlns:a16="http://schemas.microsoft.com/office/drawing/2014/main" id="{BFEB98A6-53FD-409B-9AE0-ECD0B2D30BF4}"/>
                </a:ext>
              </a:extLst>
            </p:cNvPr>
            <p:cNvSpPr/>
            <p:nvPr/>
          </p:nvSpPr>
          <p:spPr>
            <a:xfrm>
              <a:off x="7436698" y="4643391"/>
              <a:ext cx="309966" cy="449451"/>
            </a:xfrm>
            <a:prstGeom prst="rect">
              <a:avLst/>
            </a:prstGeom>
            <a:solidFill>
              <a:srgbClr val="92D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0</a:t>
              </a:r>
            </a:p>
          </p:txBody>
        </p:sp>
        <p:sp>
          <p:nvSpPr>
            <p:cNvPr id="7" name="Rectangle 6">
              <a:extLst>
                <a:ext uri="{FF2B5EF4-FFF2-40B4-BE49-F238E27FC236}">
                  <a16:creationId xmlns:a16="http://schemas.microsoft.com/office/drawing/2014/main" id="{5CB1A65D-D809-4F17-A5D6-075714363CBE}"/>
                </a:ext>
              </a:extLst>
            </p:cNvPr>
            <p:cNvSpPr/>
            <p:nvPr/>
          </p:nvSpPr>
          <p:spPr>
            <a:xfrm>
              <a:off x="7744082" y="4643390"/>
              <a:ext cx="309966" cy="449451"/>
            </a:xfrm>
            <a:prstGeom prst="rect">
              <a:avLst/>
            </a:prstGeom>
            <a:solidFill>
              <a:srgbClr val="92D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1</a:t>
              </a:r>
            </a:p>
          </p:txBody>
        </p:sp>
        <p:sp>
          <p:nvSpPr>
            <p:cNvPr id="8" name="Rectangle 7">
              <a:extLst>
                <a:ext uri="{FF2B5EF4-FFF2-40B4-BE49-F238E27FC236}">
                  <a16:creationId xmlns:a16="http://schemas.microsoft.com/office/drawing/2014/main" id="{F8AC26CF-97A6-40C2-B832-BDA04A7195BC}"/>
                </a:ext>
              </a:extLst>
            </p:cNvPr>
            <p:cNvSpPr/>
            <p:nvPr/>
          </p:nvSpPr>
          <p:spPr>
            <a:xfrm>
              <a:off x="8054048" y="4643390"/>
              <a:ext cx="309966" cy="449451"/>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1</a:t>
              </a:r>
            </a:p>
          </p:txBody>
        </p:sp>
        <p:sp>
          <p:nvSpPr>
            <p:cNvPr id="9" name="Rectangle 8">
              <a:extLst>
                <a:ext uri="{FF2B5EF4-FFF2-40B4-BE49-F238E27FC236}">
                  <a16:creationId xmlns:a16="http://schemas.microsoft.com/office/drawing/2014/main" id="{A15A43B7-C491-4889-9E4C-513C55237B7B}"/>
                </a:ext>
              </a:extLst>
            </p:cNvPr>
            <p:cNvSpPr/>
            <p:nvPr/>
          </p:nvSpPr>
          <p:spPr>
            <a:xfrm>
              <a:off x="8361432" y="4643389"/>
              <a:ext cx="309966" cy="449451"/>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0</a:t>
              </a:r>
            </a:p>
          </p:txBody>
        </p:sp>
        <p:sp>
          <p:nvSpPr>
            <p:cNvPr id="10" name="Rectangle 9">
              <a:extLst>
                <a:ext uri="{FF2B5EF4-FFF2-40B4-BE49-F238E27FC236}">
                  <a16:creationId xmlns:a16="http://schemas.microsoft.com/office/drawing/2014/main" id="{5CE332A9-2C16-4F92-88C3-63405659042F}"/>
                </a:ext>
              </a:extLst>
            </p:cNvPr>
            <p:cNvSpPr/>
            <p:nvPr/>
          </p:nvSpPr>
          <p:spPr>
            <a:xfrm>
              <a:off x="8844461" y="4643389"/>
              <a:ext cx="309966" cy="449451"/>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1</a:t>
              </a:r>
            </a:p>
          </p:txBody>
        </p:sp>
        <p:sp>
          <p:nvSpPr>
            <p:cNvPr id="11" name="Rectangle 10">
              <a:extLst>
                <a:ext uri="{FF2B5EF4-FFF2-40B4-BE49-F238E27FC236}">
                  <a16:creationId xmlns:a16="http://schemas.microsoft.com/office/drawing/2014/main" id="{B9BAFFC3-A301-42E8-AC08-86EC6F6E5EA0}"/>
                </a:ext>
              </a:extLst>
            </p:cNvPr>
            <p:cNvSpPr/>
            <p:nvPr/>
          </p:nvSpPr>
          <p:spPr>
            <a:xfrm>
              <a:off x="9151845" y="4643388"/>
              <a:ext cx="309966" cy="449451"/>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1</a:t>
              </a:r>
            </a:p>
          </p:txBody>
        </p:sp>
        <p:sp>
          <p:nvSpPr>
            <p:cNvPr id="12" name="Rectangle 11">
              <a:extLst>
                <a:ext uri="{FF2B5EF4-FFF2-40B4-BE49-F238E27FC236}">
                  <a16:creationId xmlns:a16="http://schemas.microsoft.com/office/drawing/2014/main" id="{B91AC457-2699-43A7-8DDC-5AEBD444AE51}"/>
                </a:ext>
              </a:extLst>
            </p:cNvPr>
            <p:cNvSpPr/>
            <p:nvPr/>
          </p:nvSpPr>
          <p:spPr>
            <a:xfrm>
              <a:off x="9461811" y="4643388"/>
              <a:ext cx="309966" cy="449451"/>
            </a:xfrm>
            <a:prstGeom prst="rect">
              <a:avLst/>
            </a:prstGeom>
            <a:solidFill>
              <a:srgbClr val="92D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0</a:t>
              </a:r>
            </a:p>
          </p:txBody>
        </p:sp>
        <p:sp>
          <p:nvSpPr>
            <p:cNvPr id="13" name="Rectangle 12">
              <a:extLst>
                <a:ext uri="{FF2B5EF4-FFF2-40B4-BE49-F238E27FC236}">
                  <a16:creationId xmlns:a16="http://schemas.microsoft.com/office/drawing/2014/main" id="{AFE4CDCE-D600-414D-A717-7C80A9E0D0C0}"/>
                </a:ext>
              </a:extLst>
            </p:cNvPr>
            <p:cNvSpPr/>
            <p:nvPr/>
          </p:nvSpPr>
          <p:spPr>
            <a:xfrm>
              <a:off x="9769195" y="4643387"/>
              <a:ext cx="309966" cy="449451"/>
            </a:xfrm>
            <a:prstGeom prst="rect">
              <a:avLst/>
            </a:prstGeom>
            <a:solidFill>
              <a:srgbClr val="92D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1</a:t>
              </a:r>
            </a:p>
          </p:txBody>
        </p:sp>
        <p:sp>
          <p:nvSpPr>
            <p:cNvPr id="14" name="Rectangle 13">
              <a:extLst>
                <a:ext uri="{FF2B5EF4-FFF2-40B4-BE49-F238E27FC236}">
                  <a16:creationId xmlns:a16="http://schemas.microsoft.com/office/drawing/2014/main" id="{68F3C9DD-F197-431E-9B19-B3A60EA82A6A}"/>
                </a:ext>
              </a:extLst>
            </p:cNvPr>
            <p:cNvSpPr/>
            <p:nvPr/>
          </p:nvSpPr>
          <p:spPr>
            <a:xfrm>
              <a:off x="4368033" y="4627893"/>
              <a:ext cx="309966" cy="449451"/>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0</a:t>
              </a:r>
            </a:p>
          </p:txBody>
        </p:sp>
        <p:sp>
          <p:nvSpPr>
            <p:cNvPr id="15" name="Rectangle 14">
              <a:extLst>
                <a:ext uri="{FF2B5EF4-FFF2-40B4-BE49-F238E27FC236}">
                  <a16:creationId xmlns:a16="http://schemas.microsoft.com/office/drawing/2014/main" id="{2E7B0356-50FF-4E8D-8E9B-DE4CE4347D16}"/>
                </a:ext>
              </a:extLst>
            </p:cNvPr>
            <p:cNvSpPr/>
            <p:nvPr/>
          </p:nvSpPr>
          <p:spPr>
            <a:xfrm>
              <a:off x="4675417" y="4643390"/>
              <a:ext cx="309966" cy="449451"/>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0</a:t>
              </a:r>
            </a:p>
          </p:txBody>
        </p:sp>
        <p:sp>
          <p:nvSpPr>
            <p:cNvPr id="16" name="Rectangle 15">
              <a:extLst>
                <a:ext uri="{FF2B5EF4-FFF2-40B4-BE49-F238E27FC236}">
                  <a16:creationId xmlns:a16="http://schemas.microsoft.com/office/drawing/2014/main" id="{E254A758-E55F-4248-A593-C220B0DF6AB3}"/>
                </a:ext>
              </a:extLst>
            </p:cNvPr>
            <p:cNvSpPr/>
            <p:nvPr/>
          </p:nvSpPr>
          <p:spPr>
            <a:xfrm>
              <a:off x="4985383" y="4643390"/>
              <a:ext cx="309966" cy="449451"/>
            </a:xfrm>
            <a:prstGeom prst="rect">
              <a:avLst/>
            </a:prstGeom>
            <a:solidFill>
              <a:schemeClr val="tx2">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1</a:t>
              </a:r>
            </a:p>
          </p:txBody>
        </p:sp>
        <p:sp>
          <p:nvSpPr>
            <p:cNvPr id="17" name="Rectangle 16">
              <a:extLst>
                <a:ext uri="{FF2B5EF4-FFF2-40B4-BE49-F238E27FC236}">
                  <a16:creationId xmlns:a16="http://schemas.microsoft.com/office/drawing/2014/main" id="{E7F36D54-CC2E-4D3A-AF77-2D868FF1C958}"/>
                </a:ext>
              </a:extLst>
            </p:cNvPr>
            <p:cNvSpPr/>
            <p:nvPr/>
          </p:nvSpPr>
          <p:spPr>
            <a:xfrm>
              <a:off x="5292767" y="4643389"/>
              <a:ext cx="309966" cy="449451"/>
            </a:xfrm>
            <a:prstGeom prst="rect">
              <a:avLst/>
            </a:prstGeom>
            <a:solidFill>
              <a:schemeClr val="tx2">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1</a:t>
              </a:r>
            </a:p>
          </p:txBody>
        </p:sp>
        <p:sp>
          <p:nvSpPr>
            <p:cNvPr id="18" name="Rectangle 17">
              <a:extLst>
                <a:ext uri="{FF2B5EF4-FFF2-40B4-BE49-F238E27FC236}">
                  <a16:creationId xmlns:a16="http://schemas.microsoft.com/office/drawing/2014/main" id="{9BB628EF-9D55-4126-B256-F1C1A79E091E}"/>
                </a:ext>
              </a:extLst>
            </p:cNvPr>
            <p:cNvSpPr/>
            <p:nvPr/>
          </p:nvSpPr>
          <p:spPr>
            <a:xfrm>
              <a:off x="5775796" y="4643389"/>
              <a:ext cx="309966" cy="449451"/>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1</a:t>
              </a:r>
            </a:p>
          </p:txBody>
        </p:sp>
        <p:sp>
          <p:nvSpPr>
            <p:cNvPr id="19" name="Rectangle 18">
              <a:extLst>
                <a:ext uri="{FF2B5EF4-FFF2-40B4-BE49-F238E27FC236}">
                  <a16:creationId xmlns:a16="http://schemas.microsoft.com/office/drawing/2014/main" id="{98A3235E-60D4-4D03-A028-44D5CF49D515}"/>
                </a:ext>
              </a:extLst>
            </p:cNvPr>
            <p:cNvSpPr/>
            <p:nvPr/>
          </p:nvSpPr>
          <p:spPr>
            <a:xfrm>
              <a:off x="6083180" y="4643388"/>
              <a:ext cx="309966" cy="449451"/>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0</a:t>
              </a:r>
            </a:p>
          </p:txBody>
        </p:sp>
        <p:sp>
          <p:nvSpPr>
            <p:cNvPr id="20" name="Rectangle 19">
              <a:extLst>
                <a:ext uri="{FF2B5EF4-FFF2-40B4-BE49-F238E27FC236}">
                  <a16:creationId xmlns:a16="http://schemas.microsoft.com/office/drawing/2014/main" id="{F9F856B2-F99D-4077-BAF2-85E040FAE2AA}"/>
                </a:ext>
              </a:extLst>
            </p:cNvPr>
            <p:cNvSpPr/>
            <p:nvPr/>
          </p:nvSpPr>
          <p:spPr>
            <a:xfrm>
              <a:off x="6393146" y="4643388"/>
              <a:ext cx="309966" cy="449451"/>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1</a:t>
              </a:r>
            </a:p>
          </p:txBody>
        </p:sp>
        <p:sp>
          <p:nvSpPr>
            <p:cNvPr id="21" name="Rectangle 20">
              <a:extLst>
                <a:ext uri="{FF2B5EF4-FFF2-40B4-BE49-F238E27FC236}">
                  <a16:creationId xmlns:a16="http://schemas.microsoft.com/office/drawing/2014/main" id="{D24C4632-B807-47F3-9D1D-FCDAF358B622}"/>
                </a:ext>
              </a:extLst>
            </p:cNvPr>
            <p:cNvSpPr/>
            <p:nvPr/>
          </p:nvSpPr>
          <p:spPr>
            <a:xfrm>
              <a:off x="6700530" y="4643387"/>
              <a:ext cx="309966" cy="449451"/>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1</a:t>
              </a:r>
            </a:p>
          </p:txBody>
        </p:sp>
        <p:sp>
          <p:nvSpPr>
            <p:cNvPr id="22" name="TextBox 21">
              <a:extLst>
                <a:ext uri="{FF2B5EF4-FFF2-40B4-BE49-F238E27FC236}">
                  <a16:creationId xmlns:a16="http://schemas.microsoft.com/office/drawing/2014/main" id="{24AA61E9-0C18-4857-9F88-FA4EE6A6B57C}"/>
                </a:ext>
              </a:extLst>
            </p:cNvPr>
            <p:cNvSpPr txBox="1"/>
            <p:nvPr/>
          </p:nvSpPr>
          <p:spPr>
            <a:xfrm>
              <a:off x="9747333" y="4412896"/>
              <a:ext cx="389850" cy="246221"/>
            </a:xfrm>
            <a:prstGeom prst="rect">
              <a:avLst/>
            </a:prstGeom>
            <a:noFill/>
          </p:spPr>
          <p:txBody>
            <a:bodyPr wrap="none" rtlCol="0">
              <a:spAutoFit/>
            </a:bodyPr>
            <a:lstStyle/>
            <a:p>
              <a:r>
                <a:rPr lang="en-US" sz="1000"/>
                <a:t>bit1</a:t>
              </a:r>
            </a:p>
          </p:txBody>
        </p:sp>
        <p:sp>
          <p:nvSpPr>
            <p:cNvPr id="23" name="TextBox 22">
              <a:extLst>
                <a:ext uri="{FF2B5EF4-FFF2-40B4-BE49-F238E27FC236}">
                  <a16:creationId xmlns:a16="http://schemas.microsoft.com/office/drawing/2014/main" id="{E7D834D6-00A5-4CC9-8174-250204735BB4}"/>
                </a:ext>
              </a:extLst>
            </p:cNvPr>
            <p:cNvSpPr txBox="1"/>
            <p:nvPr/>
          </p:nvSpPr>
          <p:spPr>
            <a:xfrm>
              <a:off x="9429620" y="4415582"/>
              <a:ext cx="389850" cy="246221"/>
            </a:xfrm>
            <a:prstGeom prst="rect">
              <a:avLst/>
            </a:prstGeom>
            <a:noFill/>
          </p:spPr>
          <p:txBody>
            <a:bodyPr wrap="none" rtlCol="0">
              <a:spAutoFit/>
            </a:bodyPr>
            <a:lstStyle/>
            <a:p>
              <a:r>
                <a:rPr lang="en-US" sz="1000"/>
                <a:t>bit2</a:t>
              </a:r>
            </a:p>
          </p:txBody>
        </p:sp>
        <p:sp>
          <p:nvSpPr>
            <p:cNvPr id="24" name="TextBox 23">
              <a:extLst>
                <a:ext uri="{FF2B5EF4-FFF2-40B4-BE49-F238E27FC236}">
                  <a16:creationId xmlns:a16="http://schemas.microsoft.com/office/drawing/2014/main" id="{EE376A45-E02F-48F7-979F-B200B77BB2C4}"/>
                </a:ext>
              </a:extLst>
            </p:cNvPr>
            <p:cNvSpPr txBox="1"/>
            <p:nvPr/>
          </p:nvSpPr>
          <p:spPr>
            <a:xfrm>
              <a:off x="9111903" y="4412896"/>
              <a:ext cx="389850" cy="246221"/>
            </a:xfrm>
            <a:prstGeom prst="rect">
              <a:avLst/>
            </a:prstGeom>
            <a:noFill/>
          </p:spPr>
          <p:txBody>
            <a:bodyPr wrap="none" rtlCol="0">
              <a:spAutoFit/>
            </a:bodyPr>
            <a:lstStyle/>
            <a:p>
              <a:r>
                <a:rPr lang="en-US" sz="1000"/>
                <a:t>bit3</a:t>
              </a:r>
            </a:p>
          </p:txBody>
        </p:sp>
        <p:sp>
          <p:nvSpPr>
            <p:cNvPr id="25" name="TextBox 24">
              <a:extLst>
                <a:ext uri="{FF2B5EF4-FFF2-40B4-BE49-F238E27FC236}">
                  <a16:creationId xmlns:a16="http://schemas.microsoft.com/office/drawing/2014/main" id="{8AA6827A-9CA0-458B-8842-D6A0B9719039}"/>
                </a:ext>
              </a:extLst>
            </p:cNvPr>
            <p:cNvSpPr txBox="1"/>
            <p:nvPr/>
          </p:nvSpPr>
          <p:spPr>
            <a:xfrm>
              <a:off x="8804519" y="4408549"/>
              <a:ext cx="389850" cy="246221"/>
            </a:xfrm>
            <a:prstGeom prst="rect">
              <a:avLst/>
            </a:prstGeom>
            <a:noFill/>
          </p:spPr>
          <p:txBody>
            <a:bodyPr wrap="none" rtlCol="0">
              <a:spAutoFit/>
            </a:bodyPr>
            <a:lstStyle/>
            <a:p>
              <a:r>
                <a:rPr lang="en-US" sz="1000"/>
                <a:t>bit4</a:t>
              </a:r>
            </a:p>
          </p:txBody>
        </p:sp>
        <p:sp>
          <p:nvSpPr>
            <p:cNvPr id="26" name="TextBox 25">
              <a:extLst>
                <a:ext uri="{FF2B5EF4-FFF2-40B4-BE49-F238E27FC236}">
                  <a16:creationId xmlns:a16="http://schemas.microsoft.com/office/drawing/2014/main" id="{607DB2BC-BB51-47DA-9BB5-982E564E7DF8}"/>
                </a:ext>
              </a:extLst>
            </p:cNvPr>
            <p:cNvSpPr txBox="1"/>
            <p:nvPr/>
          </p:nvSpPr>
          <p:spPr>
            <a:xfrm>
              <a:off x="8345447" y="4415582"/>
              <a:ext cx="389850" cy="246221"/>
            </a:xfrm>
            <a:prstGeom prst="rect">
              <a:avLst/>
            </a:prstGeom>
            <a:noFill/>
          </p:spPr>
          <p:txBody>
            <a:bodyPr wrap="none" rtlCol="0">
              <a:spAutoFit/>
            </a:bodyPr>
            <a:lstStyle/>
            <a:p>
              <a:r>
                <a:rPr lang="en-US" sz="1000"/>
                <a:t>bit5</a:t>
              </a:r>
            </a:p>
          </p:txBody>
        </p:sp>
        <p:sp>
          <p:nvSpPr>
            <p:cNvPr id="27" name="TextBox 26">
              <a:extLst>
                <a:ext uri="{FF2B5EF4-FFF2-40B4-BE49-F238E27FC236}">
                  <a16:creationId xmlns:a16="http://schemas.microsoft.com/office/drawing/2014/main" id="{904244D4-1967-41C2-ADC3-6611C37AB1B7}"/>
                </a:ext>
              </a:extLst>
            </p:cNvPr>
            <p:cNvSpPr txBox="1"/>
            <p:nvPr/>
          </p:nvSpPr>
          <p:spPr>
            <a:xfrm>
              <a:off x="8027734" y="4418268"/>
              <a:ext cx="389850" cy="246221"/>
            </a:xfrm>
            <a:prstGeom prst="rect">
              <a:avLst/>
            </a:prstGeom>
            <a:noFill/>
          </p:spPr>
          <p:txBody>
            <a:bodyPr wrap="none" rtlCol="0">
              <a:spAutoFit/>
            </a:bodyPr>
            <a:lstStyle/>
            <a:p>
              <a:r>
                <a:rPr lang="en-US" sz="1000"/>
                <a:t>bit6</a:t>
              </a:r>
            </a:p>
          </p:txBody>
        </p:sp>
        <p:sp>
          <p:nvSpPr>
            <p:cNvPr id="28" name="TextBox 27">
              <a:extLst>
                <a:ext uri="{FF2B5EF4-FFF2-40B4-BE49-F238E27FC236}">
                  <a16:creationId xmlns:a16="http://schemas.microsoft.com/office/drawing/2014/main" id="{13817A43-5F94-4817-A4B0-34BFAACF5E5C}"/>
                </a:ext>
              </a:extLst>
            </p:cNvPr>
            <p:cNvSpPr txBox="1"/>
            <p:nvPr/>
          </p:nvSpPr>
          <p:spPr>
            <a:xfrm>
              <a:off x="7710017" y="4415582"/>
              <a:ext cx="389850" cy="246221"/>
            </a:xfrm>
            <a:prstGeom prst="rect">
              <a:avLst/>
            </a:prstGeom>
            <a:noFill/>
          </p:spPr>
          <p:txBody>
            <a:bodyPr wrap="none" rtlCol="0">
              <a:spAutoFit/>
            </a:bodyPr>
            <a:lstStyle/>
            <a:p>
              <a:r>
                <a:rPr lang="en-US" sz="1000"/>
                <a:t>bit7</a:t>
              </a:r>
            </a:p>
          </p:txBody>
        </p:sp>
        <p:sp>
          <p:nvSpPr>
            <p:cNvPr id="29" name="TextBox 28">
              <a:extLst>
                <a:ext uri="{FF2B5EF4-FFF2-40B4-BE49-F238E27FC236}">
                  <a16:creationId xmlns:a16="http://schemas.microsoft.com/office/drawing/2014/main" id="{35F98CB1-FA17-4D0E-B2C9-A5C0C687E093}"/>
                </a:ext>
              </a:extLst>
            </p:cNvPr>
            <p:cNvSpPr txBox="1"/>
            <p:nvPr/>
          </p:nvSpPr>
          <p:spPr>
            <a:xfrm>
              <a:off x="7402633" y="4411235"/>
              <a:ext cx="389850" cy="246221"/>
            </a:xfrm>
            <a:prstGeom prst="rect">
              <a:avLst/>
            </a:prstGeom>
            <a:noFill/>
          </p:spPr>
          <p:txBody>
            <a:bodyPr wrap="none" rtlCol="0">
              <a:spAutoFit/>
            </a:bodyPr>
            <a:lstStyle/>
            <a:p>
              <a:r>
                <a:rPr lang="en-US" sz="1000"/>
                <a:t>bit8</a:t>
              </a:r>
            </a:p>
          </p:txBody>
        </p:sp>
        <p:sp>
          <p:nvSpPr>
            <p:cNvPr id="30" name="TextBox 29">
              <a:extLst>
                <a:ext uri="{FF2B5EF4-FFF2-40B4-BE49-F238E27FC236}">
                  <a16:creationId xmlns:a16="http://schemas.microsoft.com/office/drawing/2014/main" id="{33ECB9EC-B252-4780-B69D-472F83F49D37}"/>
                </a:ext>
              </a:extLst>
            </p:cNvPr>
            <p:cNvSpPr txBox="1"/>
            <p:nvPr/>
          </p:nvSpPr>
          <p:spPr>
            <a:xfrm>
              <a:off x="6672170" y="4415583"/>
              <a:ext cx="389850" cy="246221"/>
            </a:xfrm>
            <a:prstGeom prst="rect">
              <a:avLst/>
            </a:prstGeom>
            <a:noFill/>
          </p:spPr>
          <p:txBody>
            <a:bodyPr wrap="none" rtlCol="0">
              <a:spAutoFit/>
            </a:bodyPr>
            <a:lstStyle/>
            <a:p>
              <a:r>
                <a:rPr lang="en-US" sz="1000"/>
                <a:t>bit1</a:t>
              </a:r>
            </a:p>
          </p:txBody>
        </p:sp>
        <p:sp>
          <p:nvSpPr>
            <p:cNvPr id="31" name="TextBox 30">
              <a:extLst>
                <a:ext uri="{FF2B5EF4-FFF2-40B4-BE49-F238E27FC236}">
                  <a16:creationId xmlns:a16="http://schemas.microsoft.com/office/drawing/2014/main" id="{E169BEE5-B0F3-4AAB-BA9A-8A6E97C92395}"/>
                </a:ext>
              </a:extLst>
            </p:cNvPr>
            <p:cNvSpPr txBox="1"/>
            <p:nvPr/>
          </p:nvSpPr>
          <p:spPr>
            <a:xfrm>
              <a:off x="6354457" y="4418269"/>
              <a:ext cx="389850" cy="246221"/>
            </a:xfrm>
            <a:prstGeom prst="rect">
              <a:avLst/>
            </a:prstGeom>
            <a:noFill/>
          </p:spPr>
          <p:txBody>
            <a:bodyPr wrap="none" rtlCol="0">
              <a:spAutoFit/>
            </a:bodyPr>
            <a:lstStyle/>
            <a:p>
              <a:r>
                <a:rPr lang="en-US" sz="1000"/>
                <a:t>bit2</a:t>
              </a:r>
            </a:p>
          </p:txBody>
        </p:sp>
        <p:sp>
          <p:nvSpPr>
            <p:cNvPr id="32" name="TextBox 31">
              <a:extLst>
                <a:ext uri="{FF2B5EF4-FFF2-40B4-BE49-F238E27FC236}">
                  <a16:creationId xmlns:a16="http://schemas.microsoft.com/office/drawing/2014/main" id="{4AC9D27C-26A3-4CB8-AF06-FACCC11111B6}"/>
                </a:ext>
              </a:extLst>
            </p:cNvPr>
            <p:cNvSpPr txBox="1"/>
            <p:nvPr/>
          </p:nvSpPr>
          <p:spPr>
            <a:xfrm>
              <a:off x="6036740" y="4415583"/>
              <a:ext cx="389850" cy="246221"/>
            </a:xfrm>
            <a:prstGeom prst="rect">
              <a:avLst/>
            </a:prstGeom>
            <a:noFill/>
          </p:spPr>
          <p:txBody>
            <a:bodyPr wrap="none" rtlCol="0">
              <a:spAutoFit/>
            </a:bodyPr>
            <a:lstStyle/>
            <a:p>
              <a:r>
                <a:rPr lang="en-US" sz="1000"/>
                <a:t>bit3</a:t>
              </a:r>
            </a:p>
          </p:txBody>
        </p:sp>
        <p:sp>
          <p:nvSpPr>
            <p:cNvPr id="33" name="TextBox 32">
              <a:extLst>
                <a:ext uri="{FF2B5EF4-FFF2-40B4-BE49-F238E27FC236}">
                  <a16:creationId xmlns:a16="http://schemas.microsoft.com/office/drawing/2014/main" id="{6A21C65E-B16F-4F64-A686-BE79D9EE1A05}"/>
                </a:ext>
              </a:extLst>
            </p:cNvPr>
            <p:cNvSpPr txBox="1"/>
            <p:nvPr/>
          </p:nvSpPr>
          <p:spPr>
            <a:xfrm>
              <a:off x="5729356" y="4411236"/>
              <a:ext cx="389850" cy="246221"/>
            </a:xfrm>
            <a:prstGeom prst="rect">
              <a:avLst/>
            </a:prstGeom>
            <a:noFill/>
          </p:spPr>
          <p:txBody>
            <a:bodyPr wrap="none" rtlCol="0">
              <a:spAutoFit/>
            </a:bodyPr>
            <a:lstStyle/>
            <a:p>
              <a:r>
                <a:rPr lang="en-US" sz="1000"/>
                <a:t>bit4</a:t>
              </a:r>
            </a:p>
          </p:txBody>
        </p:sp>
        <p:sp>
          <p:nvSpPr>
            <p:cNvPr id="34" name="TextBox 33">
              <a:extLst>
                <a:ext uri="{FF2B5EF4-FFF2-40B4-BE49-F238E27FC236}">
                  <a16:creationId xmlns:a16="http://schemas.microsoft.com/office/drawing/2014/main" id="{5B4E2684-786E-4F5B-86B4-8ADB72F245F9}"/>
                </a:ext>
              </a:extLst>
            </p:cNvPr>
            <p:cNvSpPr txBox="1"/>
            <p:nvPr/>
          </p:nvSpPr>
          <p:spPr>
            <a:xfrm>
              <a:off x="5270284" y="4418269"/>
              <a:ext cx="389850" cy="246221"/>
            </a:xfrm>
            <a:prstGeom prst="rect">
              <a:avLst/>
            </a:prstGeom>
            <a:noFill/>
          </p:spPr>
          <p:txBody>
            <a:bodyPr wrap="none" rtlCol="0">
              <a:spAutoFit/>
            </a:bodyPr>
            <a:lstStyle/>
            <a:p>
              <a:r>
                <a:rPr lang="en-US" sz="1000"/>
                <a:t>bit5</a:t>
              </a:r>
            </a:p>
          </p:txBody>
        </p:sp>
        <p:sp>
          <p:nvSpPr>
            <p:cNvPr id="35" name="TextBox 34">
              <a:extLst>
                <a:ext uri="{FF2B5EF4-FFF2-40B4-BE49-F238E27FC236}">
                  <a16:creationId xmlns:a16="http://schemas.microsoft.com/office/drawing/2014/main" id="{CCA75A99-FD17-4D06-843C-8BF9EB3C94B7}"/>
                </a:ext>
              </a:extLst>
            </p:cNvPr>
            <p:cNvSpPr txBox="1"/>
            <p:nvPr/>
          </p:nvSpPr>
          <p:spPr>
            <a:xfrm>
              <a:off x="4952571" y="4420955"/>
              <a:ext cx="389850" cy="246221"/>
            </a:xfrm>
            <a:prstGeom prst="rect">
              <a:avLst/>
            </a:prstGeom>
            <a:noFill/>
          </p:spPr>
          <p:txBody>
            <a:bodyPr wrap="none" rtlCol="0">
              <a:spAutoFit/>
            </a:bodyPr>
            <a:lstStyle/>
            <a:p>
              <a:r>
                <a:rPr lang="en-US" sz="1000"/>
                <a:t>bit6</a:t>
              </a:r>
            </a:p>
          </p:txBody>
        </p:sp>
        <p:sp>
          <p:nvSpPr>
            <p:cNvPr id="36" name="TextBox 35">
              <a:extLst>
                <a:ext uri="{FF2B5EF4-FFF2-40B4-BE49-F238E27FC236}">
                  <a16:creationId xmlns:a16="http://schemas.microsoft.com/office/drawing/2014/main" id="{CE902776-7524-4BED-B1BD-9CAD80E72B53}"/>
                </a:ext>
              </a:extLst>
            </p:cNvPr>
            <p:cNvSpPr txBox="1"/>
            <p:nvPr/>
          </p:nvSpPr>
          <p:spPr>
            <a:xfrm>
              <a:off x="4634854" y="4418269"/>
              <a:ext cx="389850" cy="246221"/>
            </a:xfrm>
            <a:prstGeom prst="rect">
              <a:avLst/>
            </a:prstGeom>
            <a:noFill/>
          </p:spPr>
          <p:txBody>
            <a:bodyPr wrap="none" rtlCol="0">
              <a:spAutoFit/>
            </a:bodyPr>
            <a:lstStyle/>
            <a:p>
              <a:r>
                <a:rPr lang="en-US" sz="1000"/>
                <a:t>bit7</a:t>
              </a:r>
            </a:p>
          </p:txBody>
        </p:sp>
        <p:sp>
          <p:nvSpPr>
            <p:cNvPr id="37" name="TextBox 36">
              <a:extLst>
                <a:ext uri="{FF2B5EF4-FFF2-40B4-BE49-F238E27FC236}">
                  <a16:creationId xmlns:a16="http://schemas.microsoft.com/office/drawing/2014/main" id="{E2E8920B-83C2-4A67-A789-F92F678038A7}"/>
                </a:ext>
              </a:extLst>
            </p:cNvPr>
            <p:cNvSpPr txBox="1"/>
            <p:nvPr/>
          </p:nvSpPr>
          <p:spPr>
            <a:xfrm>
              <a:off x="4327470" y="4398424"/>
              <a:ext cx="389850" cy="246221"/>
            </a:xfrm>
            <a:prstGeom prst="rect">
              <a:avLst/>
            </a:prstGeom>
            <a:noFill/>
          </p:spPr>
          <p:txBody>
            <a:bodyPr wrap="none" rtlCol="0">
              <a:spAutoFit/>
            </a:bodyPr>
            <a:lstStyle/>
            <a:p>
              <a:r>
                <a:rPr lang="en-US" sz="1000"/>
                <a:t>bit8</a:t>
              </a:r>
            </a:p>
          </p:txBody>
        </p:sp>
        <p:sp>
          <p:nvSpPr>
            <p:cNvPr id="38" name="TextBox 37">
              <a:extLst>
                <a:ext uri="{FF2B5EF4-FFF2-40B4-BE49-F238E27FC236}">
                  <a16:creationId xmlns:a16="http://schemas.microsoft.com/office/drawing/2014/main" id="{95858CC9-668C-46E0-981F-FE2E5BA7F997}"/>
                </a:ext>
              </a:extLst>
            </p:cNvPr>
            <p:cNvSpPr txBox="1"/>
            <p:nvPr/>
          </p:nvSpPr>
          <p:spPr>
            <a:xfrm>
              <a:off x="8183484" y="3971970"/>
              <a:ext cx="1253485" cy="369332"/>
            </a:xfrm>
            <a:prstGeom prst="rect">
              <a:avLst/>
            </a:prstGeom>
            <a:noFill/>
          </p:spPr>
          <p:txBody>
            <a:bodyPr wrap="none" rtlCol="0">
              <a:spAutoFit/>
            </a:bodyPr>
            <a:lstStyle/>
            <a:p>
              <a:r>
                <a:rPr lang="en-US"/>
                <a:t>Byte 1 = 6D</a:t>
              </a:r>
            </a:p>
          </p:txBody>
        </p:sp>
        <p:sp>
          <p:nvSpPr>
            <p:cNvPr id="39" name="TextBox 38">
              <a:extLst>
                <a:ext uri="{FF2B5EF4-FFF2-40B4-BE49-F238E27FC236}">
                  <a16:creationId xmlns:a16="http://schemas.microsoft.com/office/drawing/2014/main" id="{005A57E4-88E2-4160-9D92-9928B599FE09}"/>
                </a:ext>
              </a:extLst>
            </p:cNvPr>
            <p:cNvSpPr txBox="1"/>
            <p:nvPr/>
          </p:nvSpPr>
          <p:spPr>
            <a:xfrm>
              <a:off x="5115304" y="3976020"/>
              <a:ext cx="1235851" cy="369332"/>
            </a:xfrm>
            <a:prstGeom prst="rect">
              <a:avLst/>
            </a:prstGeom>
            <a:noFill/>
          </p:spPr>
          <p:txBody>
            <a:bodyPr wrap="none" rtlCol="0">
              <a:spAutoFit/>
            </a:bodyPr>
            <a:lstStyle/>
            <a:p>
              <a:r>
                <a:rPr lang="en-US"/>
                <a:t>Byte 2 = 3B</a:t>
              </a:r>
            </a:p>
          </p:txBody>
        </p:sp>
        <p:sp>
          <p:nvSpPr>
            <p:cNvPr id="40" name="Left Brace 39">
              <a:extLst>
                <a:ext uri="{FF2B5EF4-FFF2-40B4-BE49-F238E27FC236}">
                  <a16:creationId xmlns:a16="http://schemas.microsoft.com/office/drawing/2014/main" id="{A2D1A27C-AD60-49AA-AFD3-7093A544436A}"/>
                </a:ext>
              </a:extLst>
            </p:cNvPr>
            <p:cNvSpPr/>
            <p:nvPr/>
          </p:nvSpPr>
          <p:spPr>
            <a:xfrm rot="16200000">
              <a:off x="9620091" y="5020431"/>
              <a:ext cx="317717" cy="600422"/>
            </a:xfrm>
            <a:prstGeom prst="leftBrace">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1" name="TextBox 40">
              <a:extLst>
                <a:ext uri="{FF2B5EF4-FFF2-40B4-BE49-F238E27FC236}">
                  <a16:creationId xmlns:a16="http://schemas.microsoft.com/office/drawing/2014/main" id="{F364BC40-D6A4-4DDA-96ED-093B0DF432EF}"/>
                </a:ext>
              </a:extLst>
            </p:cNvPr>
            <p:cNvSpPr txBox="1"/>
            <p:nvPr/>
          </p:nvSpPr>
          <p:spPr>
            <a:xfrm>
              <a:off x="9539941" y="5479537"/>
              <a:ext cx="437940" cy="246221"/>
            </a:xfrm>
            <a:prstGeom prst="rect">
              <a:avLst/>
            </a:prstGeom>
            <a:noFill/>
          </p:spPr>
          <p:txBody>
            <a:bodyPr wrap="none" rtlCol="0">
              <a:spAutoFit/>
            </a:bodyPr>
            <a:lstStyle/>
            <a:p>
              <a:r>
                <a:rPr lang="en-US" sz="1000"/>
                <a:t>code</a:t>
              </a:r>
            </a:p>
          </p:txBody>
        </p:sp>
        <p:sp>
          <p:nvSpPr>
            <p:cNvPr id="42" name="Left Brace 41">
              <a:extLst>
                <a:ext uri="{FF2B5EF4-FFF2-40B4-BE49-F238E27FC236}">
                  <a16:creationId xmlns:a16="http://schemas.microsoft.com/office/drawing/2014/main" id="{D11735B6-8650-4D66-9214-80884C4E9EAB}"/>
                </a:ext>
              </a:extLst>
            </p:cNvPr>
            <p:cNvSpPr/>
            <p:nvPr/>
          </p:nvSpPr>
          <p:spPr>
            <a:xfrm rot="16200000">
              <a:off x="8742965" y="4780252"/>
              <a:ext cx="317717" cy="1080779"/>
            </a:xfrm>
            <a:prstGeom prst="leftBrace">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3" name="TextBox 42">
              <a:extLst>
                <a:ext uri="{FF2B5EF4-FFF2-40B4-BE49-F238E27FC236}">
                  <a16:creationId xmlns:a16="http://schemas.microsoft.com/office/drawing/2014/main" id="{0A7F9FAA-68F8-4943-A532-23C145A700EA}"/>
                </a:ext>
              </a:extLst>
            </p:cNvPr>
            <p:cNvSpPr txBox="1"/>
            <p:nvPr/>
          </p:nvSpPr>
          <p:spPr>
            <a:xfrm>
              <a:off x="8661725" y="5475250"/>
              <a:ext cx="478016" cy="246221"/>
            </a:xfrm>
            <a:prstGeom prst="rect">
              <a:avLst/>
            </a:prstGeom>
            <a:noFill/>
          </p:spPr>
          <p:txBody>
            <a:bodyPr wrap="none" rtlCol="0">
              <a:spAutoFit/>
            </a:bodyPr>
            <a:lstStyle/>
            <a:p>
              <a:r>
                <a:rPr lang="en-US" sz="1000"/>
                <a:t>3-bits</a:t>
              </a:r>
            </a:p>
          </p:txBody>
        </p:sp>
        <p:sp>
          <p:nvSpPr>
            <p:cNvPr id="44" name="Left Brace 43">
              <a:extLst>
                <a:ext uri="{FF2B5EF4-FFF2-40B4-BE49-F238E27FC236}">
                  <a16:creationId xmlns:a16="http://schemas.microsoft.com/office/drawing/2014/main" id="{0D4548C2-8C0D-4B1F-99A9-3004AD6FF4B8}"/>
                </a:ext>
              </a:extLst>
            </p:cNvPr>
            <p:cNvSpPr/>
            <p:nvPr/>
          </p:nvSpPr>
          <p:spPr>
            <a:xfrm rot="16200000">
              <a:off x="8032092" y="5168990"/>
              <a:ext cx="317718" cy="273805"/>
            </a:xfrm>
            <a:prstGeom prst="leftBrace">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5" name="TextBox 44">
              <a:extLst>
                <a:ext uri="{FF2B5EF4-FFF2-40B4-BE49-F238E27FC236}">
                  <a16:creationId xmlns:a16="http://schemas.microsoft.com/office/drawing/2014/main" id="{7894F9E8-E9B5-4BA5-A349-B6853C85B66C}"/>
                </a:ext>
              </a:extLst>
            </p:cNvPr>
            <p:cNvSpPr txBox="1"/>
            <p:nvPr/>
          </p:nvSpPr>
          <p:spPr>
            <a:xfrm>
              <a:off x="7978550" y="5486641"/>
              <a:ext cx="428322" cy="246221"/>
            </a:xfrm>
            <a:prstGeom prst="rect">
              <a:avLst/>
            </a:prstGeom>
            <a:noFill/>
          </p:spPr>
          <p:txBody>
            <a:bodyPr wrap="none" rtlCol="0">
              <a:spAutoFit/>
            </a:bodyPr>
            <a:lstStyle/>
            <a:p>
              <a:r>
                <a:rPr lang="en-US" sz="1000"/>
                <a:t>1-bit</a:t>
              </a:r>
            </a:p>
          </p:txBody>
        </p:sp>
        <p:sp>
          <p:nvSpPr>
            <p:cNvPr id="46" name="Left Brace 45">
              <a:extLst>
                <a:ext uri="{FF2B5EF4-FFF2-40B4-BE49-F238E27FC236}">
                  <a16:creationId xmlns:a16="http://schemas.microsoft.com/office/drawing/2014/main" id="{0F451093-2B94-40F6-AE0F-F6318C58558B}"/>
                </a:ext>
              </a:extLst>
            </p:cNvPr>
            <p:cNvSpPr/>
            <p:nvPr/>
          </p:nvSpPr>
          <p:spPr>
            <a:xfrm rot="16200000">
              <a:off x="1329807" y="5137317"/>
              <a:ext cx="267307" cy="365228"/>
            </a:xfrm>
            <a:prstGeom prst="leftBrace">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TextBox 46">
              <a:extLst>
                <a:ext uri="{FF2B5EF4-FFF2-40B4-BE49-F238E27FC236}">
                  <a16:creationId xmlns:a16="http://schemas.microsoft.com/office/drawing/2014/main" id="{E5EDD73C-3856-437A-9808-C7759AE1404A}"/>
                </a:ext>
              </a:extLst>
            </p:cNvPr>
            <p:cNvSpPr txBox="1"/>
            <p:nvPr/>
          </p:nvSpPr>
          <p:spPr>
            <a:xfrm>
              <a:off x="1189359" y="5558593"/>
              <a:ext cx="604653" cy="246221"/>
            </a:xfrm>
            <a:prstGeom prst="rect">
              <a:avLst/>
            </a:prstGeom>
            <a:noFill/>
          </p:spPr>
          <p:txBody>
            <a:bodyPr wrap="none" rtlCol="0">
              <a:spAutoFit/>
            </a:bodyPr>
            <a:lstStyle/>
            <a:p>
              <a:r>
                <a:rPr lang="en-US" sz="1000"/>
                <a:t>padding</a:t>
              </a:r>
            </a:p>
          </p:txBody>
        </p:sp>
        <p:sp>
          <p:nvSpPr>
            <p:cNvPr id="48" name="Left Brace 47">
              <a:extLst>
                <a:ext uri="{FF2B5EF4-FFF2-40B4-BE49-F238E27FC236}">
                  <a16:creationId xmlns:a16="http://schemas.microsoft.com/office/drawing/2014/main" id="{378EEB04-C8D4-45AF-BBB6-3B5E42BF4420}"/>
                </a:ext>
              </a:extLst>
            </p:cNvPr>
            <p:cNvSpPr/>
            <p:nvPr/>
          </p:nvSpPr>
          <p:spPr>
            <a:xfrm rot="16200000">
              <a:off x="6399362" y="4873370"/>
              <a:ext cx="317717" cy="908748"/>
            </a:xfrm>
            <a:prstGeom prst="leftBrace">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TextBox 48">
              <a:extLst>
                <a:ext uri="{FF2B5EF4-FFF2-40B4-BE49-F238E27FC236}">
                  <a16:creationId xmlns:a16="http://schemas.microsoft.com/office/drawing/2014/main" id="{73E4493F-11C5-47ED-87B8-E99F83A5ADAC}"/>
                </a:ext>
              </a:extLst>
            </p:cNvPr>
            <p:cNvSpPr txBox="1"/>
            <p:nvPr/>
          </p:nvSpPr>
          <p:spPr>
            <a:xfrm>
              <a:off x="6321200" y="5471857"/>
              <a:ext cx="478016" cy="246221"/>
            </a:xfrm>
            <a:prstGeom prst="rect">
              <a:avLst/>
            </a:prstGeom>
            <a:noFill/>
          </p:spPr>
          <p:txBody>
            <a:bodyPr wrap="none" rtlCol="0">
              <a:spAutoFit/>
            </a:bodyPr>
            <a:lstStyle/>
            <a:p>
              <a:r>
                <a:rPr lang="en-US" sz="1000"/>
                <a:t>3-bits</a:t>
              </a:r>
            </a:p>
          </p:txBody>
        </p:sp>
        <p:sp>
          <p:nvSpPr>
            <p:cNvPr id="50" name="Left Brace 49">
              <a:extLst>
                <a:ext uri="{FF2B5EF4-FFF2-40B4-BE49-F238E27FC236}">
                  <a16:creationId xmlns:a16="http://schemas.microsoft.com/office/drawing/2014/main" id="{3C3B7DB2-80B0-42F4-A6D8-A7C90ABCFC2B}"/>
                </a:ext>
              </a:extLst>
            </p:cNvPr>
            <p:cNvSpPr/>
            <p:nvPr/>
          </p:nvSpPr>
          <p:spPr>
            <a:xfrm rot="16200000">
              <a:off x="7571409" y="5003364"/>
              <a:ext cx="317717" cy="600422"/>
            </a:xfrm>
            <a:prstGeom prst="leftBrace">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TextBox 50">
              <a:extLst>
                <a:ext uri="{FF2B5EF4-FFF2-40B4-BE49-F238E27FC236}">
                  <a16:creationId xmlns:a16="http://schemas.microsoft.com/office/drawing/2014/main" id="{A40B4892-E9D6-49C6-ADB9-913CF992125E}"/>
                </a:ext>
              </a:extLst>
            </p:cNvPr>
            <p:cNvSpPr txBox="1"/>
            <p:nvPr/>
          </p:nvSpPr>
          <p:spPr>
            <a:xfrm>
              <a:off x="7491259" y="5462470"/>
              <a:ext cx="437940" cy="246221"/>
            </a:xfrm>
            <a:prstGeom prst="rect">
              <a:avLst/>
            </a:prstGeom>
            <a:noFill/>
          </p:spPr>
          <p:txBody>
            <a:bodyPr wrap="none" rtlCol="0">
              <a:spAutoFit/>
            </a:bodyPr>
            <a:lstStyle/>
            <a:p>
              <a:r>
                <a:rPr lang="en-US" sz="1000"/>
                <a:t>code</a:t>
              </a:r>
            </a:p>
          </p:txBody>
        </p:sp>
        <p:sp>
          <p:nvSpPr>
            <p:cNvPr id="52" name="Left Brace 51">
              <a:extLst>
                <a:ext uri="{FF2B5EF4-FFF2-40B4-BE49-F238E27FC236}">
                  <a16:creationId xmlns:a16="http://schemas.microsoft.com/office/drawing/2014/main" id="{5DED7939-F0B1-4BB2-8725-940FA924DFFB}"/>
                </a:ext>
              </a:extLst>
            </p:cNvPr>
            <p:cNvSpPr/>
            <p:nvPr/>
          </p:nvSpPr>
          <p:spPr>
            <a:xfrm rot="16200000">
              <a:off x="5760381" y="5200052"/>
              <a:ext cx="317718" cy="273805"/>
            </a:xfrm>
            <a:prstGeom prst="leftBrace">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3" name="TextBox 52">
              <a:extLst>
                <a:ext uri="{FF2B5EF4-FFF2-40B4-BE49-F238E27FC236}">
                  <a16:creationId xmlns:a16="http://schemas.microsoft.com/office/drawing/2014/main" id="{429AE71C-4276-4F99-9F05-DF6737BC9DA6}"/>
                </a:ext>
              </a:extLst>
            </p:cNvPr>
            <p:cNvSpPr txBox="1"/>
            <p:nvPr/>
          </p:nvSpPr>
          <p:spPr>
            <a:xfrm>
              <a:off x="5706839" y="5517703"/>
              <a:ext cx="428322" cy="246221"/>
            </a:xfrm>
            <a:prstGeom prst="rect">
              <a:avLst/>
            </a:prstGeom>
            <a:noFill/>
          </p:spPr>
          <p:txBody>
            <a:bodyPr wrap="none" rtlCol="0">
              <a:spAutoFit/>
            </a:bodyPr>
            <a:lstStyle/>
            <a:p>
              <a:r>
                <a:rPr lang="en-US" sz="1000"/>
                <a:t>1-bit</a:t>
              </a:r>
            </a:p>
          </p:txBody>
        </p:sp>
        <p:sp>
          <p:nvSpPr>
            <p:cNvPr id="54" name="Left Brace 53">
              <a:extLst>
                <a:ext uri="{FF2B5EF4-FFF2-40B4-BE49-F238E27FC236}">
                  <a16:creationId xmlns:a16="http://schemas.microsoft.com/office/drawing/2014/main" id="{14C0BAB1-2219-4DEF-88CD-3EE3ED9A9C22}"/>
                </a:ext>
              </a:extLst>
            </p:cNvPr>
            <p:cNvSpPr/>
            <p:nvPr/>
          </p:nvSpPr>
          <p:spPr>
            <a:xfrm rot="16200000">
              <a:off x="5165847" y="5035231"/>
              <a:ext cx="317717" cy="600422"/>
            </a:xfrm>
            <a:prstGeom prst="leftBrace">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5" name="TextBox 54">
              <a:extLst>
                <a:ext uri="{FF2B5EF4-FFF2-40B4-BE49-F238E27FC236}">
                  <a16:creationId xmlns:a16="http://schemas.microsoft.com/office/drawing/2014/main" id="{84C48019-28E2-44D8-8765-EA269AF11E9B}"/>
                </a:ext>
              </a:extLst>
            </p:cNvPr>
            <p:cNvSpPr txBox="1"/>
            <p:nvPr/>
          </p:nvSpPr>
          <p:spPr>
            <a:xfrm>
              <a:off x="5085697" y="5494337"/>
              <a:ext cx="437940" cy="246221"/>
            </a:xfrm>
            <a:prstGeom prst="rect">
              <a:avLst/>
            </a:prstGeom>
            <a:noFill/>
          </p:spPr>
          <p:txBody>
            <a:bodyPr wrap="none" rtlCol="0">
              <a:spAutoFit/>
            </a:bodyPr>
            <a:lstStyle/>
            <a:p>
              <a:r>
                <a:rPr lang="en-US" sz="1000"/>
                <a:t>code</a:t>
              </a:r>
            </a:p>
          </p:txBody>
        </p:sp>
        <p:sp>
          <p:nvSpPr>
            <p:cNvPr id="56" name="Rectangle 55">
              <a:extLst>
                <a:ext uri="{FF2B5EF4-FFF2-40B4-BE49-F238E27FC236}">
                  <a16:creationId xmlns:a16="http://schemas.microsoft.com/office/drawing/2014/main" id="{7E28F035-2B4E-4506-A8CB-BA71E467E08E}"/>
                </a:ext>
              </a:extLst>
            </p:cNvPr>
            <p:cNvSpPr/>
            <p:nvPr/>
          </p:nvSpPr>
          <p:spPr>
            <a:xfrm>
              <a:off x="1296787" y="4656309"/>
              <a:ext cx="309966" cy="449451"/>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0</a:t>
              </a:r>
            </a:p>
          </p:txBody>
        </p:sp>
        <p:sp>
          <p:nvSpPr>
            <p:cNvPr id="57" name="Rectangle 56">
              <a:extLst>
                <a:ext uri="{FF2B5EF4-FFF2-40B4-BE49-F238E27FC236}">
                  <a16:creationId xmlns:a16="http://schemas.microsoft.com/office/drawing/2014/main" id="{0E7D45B0-09B1-40CF-BBF3-36EF6C35CAFB}"/>
                </a:ext>
              </a:extLst>
            </p:cNvPr>
            <p:cNvSpPr/>
            <p:nvPr/>
          </p:nvSpPr>
          <p:spPr>
            <a:xfrm>
              <a:off x="1604171" y="4656308"/>
              <a:ext cx="309966" cy="449451"/>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0</a:t>
              </a:r>
            </a:p>
          </p:txBody>
        </p:sp>
        <p:sp>
          <p:nvSpPr>
            <p:cNvPr id="58" name="Rectangle 57">
              <a:extLst>
                <a:ext uri="{FF2B5EF4-FFF2-40B4-BE49-F238E27FC236}">
                  <a16:creationId xmlns:a16="http://schemas.microsoft.com/office/drawing/2014/main" id="{43D1ED87-141E-4397-9C8B-49AC02BD871B}"/>
                </a:ext>
              </a:extLst>
            </p:cNvPr>
            <p:cNvSpPr/>
            <p:nvPr/>
          </p:nvSpPr>
          <p:spPr>
            <a:xfrm>
              <a:off x="1914137" y="4656308"/>
              <a:ext cx="309966" cy="449451"/>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0</a:t>
              </a:r>
            </a:p>
          </p:txBody>
        </p:sp>
        <p:sp>
          <p:nvSpPr>
            <p:cNvPr id="59" name="Rectangle 58">
              <a:extLst>
                <a:ext uri="{FF2B5EF4-FFF2-40B4-BE49-F238E27FC236}">
                  <a16:creationId xmlns:a16="http://schemas.microsoft.com/office/drawing/2014/main" id="{63C50C19-79D4-4915-B747-0545267C09E8}"/>
                </a:ext>
              </a:extLst>
            </p:cNvPr>
            <p:cNvSpPr/>
            <p:nvPr/>
          </p:nvSpPr>
          <p:spPr>
            <a:xfrm>
              <a:off x="2221521" y="4656307"/>
              <a:ext cx="309966" cy="449451"/>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1</a:t>
              </a:r>
            </a:p>
          </p:txBody>
        </p:sp>
        <p:sp>
          <p:nvSpPr>
            <p:cNvPr id="60" name="Rectangle 59">
              <a:extLst>
                <a:ext uri="{FF2B5EF4-FFF2-40B4-BE49-F238E27FC236}">
                  <a16:creationId xmlns:a16="http://schemas.microsoft.com/office/drawing/2014/main" id="{12911746-E568-4128-B1B7-9DA6627C6B70}"/>
                </a:ext>
              </a:extLst>
            </p:cNvPr>
            <p:cNvSpPr/>
            <p:nvPr/>
          </p:nvSpPr>
          <p:spPr>
            <a:xfrm>
              <a:off x="2704550" y="4656307"/>
              <a:ext cx="309966" cy="449451"/>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0</a:t>
              </a:r>
            </a:p>
          </p:txBody>
        </p:sp>
        <p:sp>
          <p:nvSpPr>
            <p:cNvPr id="61" name="Rectangle 60">
              <a:extLst>
                <a:ext uri="{FF2B5EF4-FFF2-40B4-BE49-F238E27FC236}">
                  <a16:creationId xmlns:a16="http://schemas.microsoft.com/office/drawing/2014/main" id="{B17A399C-E3EF-4504-B8CA-A8D7DDBB6093}"/>
                </a:ext>
              </a:extLst>
            </p:cNvPr>
            <p:cNvSpPr/>
            <p:nvPr/>
          </p:nvSpPr>
          <p:spPr>
            <a:xfrm>
              <a:off x="3011934" y="4656306"/>
              <a:ext cx="309966" cy="449451"/>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1</a:t>
              </a:r>
            </a:p>
          </p:txBody>
        </p:sp>
        <p:sp>
          <p:nvSpPr>
            <p:cNvPr id="62" name="Rectangle 61">
              <a:extLst>
                <a:ext uri="{FF2B5EF4-FFF2-40B4-BE49-F238E27FC236}">
                  <a16:creationId xmlns:a16="http://schemas.microsoft.com/office/drawing/2014/main" id="{D3F3E559-093D-4C48-8EC9-F8A2F9145A89}"/>
                </a:ext>
              </a:extLst>
            </p:cNvPr>
            <p:cNvSpPr/>
            <p:nvPr/>
          </p:nvSpPr>
          <p:spPr>
            <a:xfrm>
              <a:off x="3321900" y="4656306"/>
              <a:ext cx="309966" cy="449451"/>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0</a:t>
              </a:r>
            </a:p>
          </p:txBody>
        </p:sp>
        <p:sp>
          <p:nvSpPr>
            <p:cNvPr id="63" name="Rectangle 62">
              <a:extLst>
                <a:ext uri="{FF2B5EF4-FFF2-40B4-BE49-F238E27FC236}">
                  <a16:creationId xmlns:a16="http://schemas.microsoft.com/office/drawing/2014/main" id="{EDF1C7B8-13F5-4913-9DD8-5FC69FE01E22}"/>
                </a:ext>
              </a:extLst>
            </p:cNvPr>
            <p:cNvSpPr/>
            <p:nvPr/>
          </p:nvSpPr>
          <p:spPr>
            <a:xfrm>
              <a:off x="3629284" y="4656305"/>
              <a:ext cx="309966" cy="449451"/>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1</a:t>
              </a:r>
            </a:p>
          </p:txBody>
        </p:sp>
        <p:sp>
          <p:nvSpPr>
            <p:cNvPr id="64" name="TextBox 63">
              <a:extLst>
                <a:ext uri="{FF2B5EF4-FFF2-40B4-BE49-F238E27FC236}">
                  <a16:creationId xmlns:a16="http://schemas.microsoft.com/office/drawing/2014/main" id="{F21FB000-0015-4A5C-B31F-13E2F044CC88}"/>
                </a:ext>
              </a:extLst>
            </p:cNvPr>
            <p:cNvSpPr txBox="1"/>
            <p:nvPr/>
          </p:nvSpPr>
          <p:spPr>
            <a:xfrm>
              <a:off x="3600924" y="4428501"/>
              <a:ext cx="389850" cy="246221"/>
            </a:xfrm>
            <a:prstGeom prst="rect">
              <a:avLst/>
            </a:prstGeom>
            <a:noFill/>
          </p:spPr>
          <p:txBody>
            <a:bodyPr wrap="none" rtlCol="0">
              <a:spAutoFit/>
            </a:bodyPr>
            <a:lstStyle/>
            <a:p>
              <a:r>
                <a:rPr lang="en-US" sz="1000"/>
                <a:t>bit1</a:t>
              </a:r>
            </a:p>
          </p:txBody>
        </p:sp>
        <p:sp>
          <p:nvSpPr>
            <p:cNvPr id="65" name="TextBox 64">
              <a:extLst>
                <a:ext uri="{FF2B5EF4-FFF2-40B4-BE49-F238E27FC236}">
                  <a16:creationId xmlns:a16="http://schemas.microsoft.com/office/drawing/2014/main" id="{55E0FA83-0C18-4B33-B4C3-B5275173754E}"/>
                </a:ext>
              </a:extLst>
            </p:cNvPr>
            <p:cNvSpPr txBox="1"/>
            <p:nvPr/>
          </p:nvSpPr>
          <p:spPr>
            <a:xfrm>
              <a:off x="3283211" y="4431187"/>
              <a:ext cx="389850" cy="246221"/>
            </a:xfrm>
            <a:prstGeom prst="rect">
              <a:avLst/>
            </a:prstGeom>
            <a:noFill/>
          </p:spPr>
          <p:txBody>
            <a:bodyPr wrap="none" rtlCol="0">
              <a:spAutoFit/>
            </a:bodyPr>
            <a:lstStyle/>
            <a:p>
              <a:r>
                <a:rPr lang="en-US" sz="1000"/>
                <a:t>bit2</a:t>
              </a:r>
            </a:p>
          </p:txBody>
        </p:sp>
        <p:sp>
          <p:nvSpPr>
            <p:cNvPr id="66" name="TextBox 65">
              <a:extLst>
                <a:ext uri="{FF2B5EF4-FFF2-40B4-BE49-F238E27FC236}">
                  <a16:creationId xmlns:a16="http://schemas.microsoft.com/office/drawing/2014/main" id="{E350F3C6-AF6D-4F3B-9426-2167BBBDC107}"/>
                </a:ext>
              </a:extLst>
            </p:cNvPr>
            <p:cNvSpPr txBox="1"/>
            <p:nvPr/>
          </p:nvSpPr>
          <p:spPr>
            <a:xfrm>
              <a:off x="2965494" y="4428501"/>
              <a:ext cx="389850" cy="246221"/>
            </a:xfrm>
            <a:prstGeom prst="rect">
              <a:avLst/>
            </a:prstGeom>
            <a:noFill/>
          </p:spPr>
          <p:txBody>
            <a:bodyPr wrap="none" rtlCol="0">
              <a:spAutoFit/>
            </a:bodyPr>
            <a:lstStyle/>
            <a:p>
              <a:r>
                <a:rPr lang="en-US" sz="1000"/>
                <a:t>bit3</a:t>
              </a:r>
            </a:p>
          </p:txBody>
        </p:sp>
        <p:sp>
          <p:nvSpPr>
            <p:cNvPr id="67" name="TextBox 66">
              <a:extLst>
                <a:ext uri="{FF2B5EF4-FFF2-40B4-BE49-F238E27FC236}">
                  <a16:creationId xmlns:a16="http://schemas.microsoft.com/office/drawing/2014/main" id="{99CB36C0-5F57-44FC-969F-240A203592A0}"/>
                </a:ext>
              </a:extLst>
            </p:cNvPr>
            <p:cNvSpPr txBox="1"/>
            <p:nvPr/>
          </p:nvSpPr>
          <p:spPr>
            <a:xfrm>
              <a:off x="2658110" y="4424154"/>
              <a:ext cx="389850" cy="246221"/>
            </a:xfrm>
            <a:prstGeom prst="rect">
              <a:avLst/>
            </a:prstGeom>
            <a:noFill/>
          </p:spPr>
          <p:txBody>
            <a:bodyPr wrap="none" rtlCol="0">
              <a:spAutoFit/>
            </a:bodyPr>
            <a:lstStyle/>
            <a:p>
              <a:r>
                <a:rPr lang="en-US" sz="1000"/>
                <a:t>bit4</a:t>
              </a:r>
            </a:p>
          </p:txBody>
        </p:sp>
        <p:sp>
          <p:nvSpPr>
            <p:cNvPr id="68" name="TextBox 67">
              <a:extLst>
                <a:ext uri="{FF2B5EF4-FFF2-40B4-BE49-F238E27FC236}">
                  <a16:creationId xmlns:a16="http://schemas.microsoft.com/office/drawing/2014/main" id="{19E954AC-F183-466C-9358-57D6D77B9F49}"/>
                </a:ext>
              </a:extLst>
            </p:cNvPr>
            <p:cNvSpPr txBox="1"/>
            <p:nvPr/>
          </p:nvSpPr>
          <p:spPr>
            <a:xfrm>
              <a:off x="2199038" y="4431187"/>
              <a:ext cx="389850" cy="246221"/>
            </a:xfrm>
            <a:prstGeom prst="rect">
              <a:avLst/>
            </a:prstGeom>
            <a:noFill/>
          </p:spPr>
          <p:txBody>
            <a:bodyPr wrap="none" rtlCol="0">
              <a:spAutoFit/>
            </a:bodyPr>
            <a:lstStyle/>
            <a:p>
              <a:r>
                <a:rPr lang="en-US" sz="1000"/>
                <a:t>bit5</a:t>
              </a:r>
            </a:p>
          </p:txBody>
        </p:sp>
        <p:sp>
          <p:nvSpPr>
            <p:cNvPr id="69" name="TextBox 68">
              <a:extLst>
                <a:ext uri="{FF2B5EF4-FFF2-40B4-BE49-F238E27FC236}">
                  <a16:creationId xmlns:a16="http://schemas.microsoft.com/office/drawing/2014/main" id="{21BB1EB0-B91C-4BE3-8905-066EB12D14FE}"/>
                </a:ext>
              </a:extLst>
            </p:cNvPr>
            <p:cNvSpPr txBox="1"/>
            <p:nvPr/>
          </p:nvSpPr>
          <p:spPr>
            <a:xfrm>
              <a:off x="1881325" y="4433873"/>
              <a:ext cx="389850" cy="246221"/>
            </a:xfrm>
            <a:prstGeom prst="rect">
              <a:avLst/>
            </a:prstGeom>
            <a:noFill/>
          </p:spPr>
          <p:txBody>
            <a:bodyPr wrap="none" rtlCol="0">
              <a:spAutoFit/>
            </a:bodyPr>
            <a:lstStyle/>
            <a:p>
              <a:r>
                <a:rPr lang="en-US" sz="1000"/>
                <a:t>bit6</a:t>
              </a:r>
            </a:p>
          </p:txBody>
        </p:sp>
        <p:sp>
          <p:nvSpPr>
            <p:cNvPr id="70" name="TextBox 69">
              <a:extLst>
                <a:ext uri="{FF2B5EF4-FFF2-40B4-BE49-F238E27FC236}">
                  <a16:creationId xmlns:a16="http://schemas.microsoft.com/office/drawing/2014/main" id="{6917E2C1-9D16-4A6D-B545-1A7381D73A17}"/>
                </a:ext>
              </a:extLst>
            </p:cNvPr>
            <p:cNvSpPr txBox="1"/>
            <p:nvPr/>
          </p:nvSpPr>
          <p:spPr>
            <a:xfrm>
              <a:off x="1563608" y="4431187"/>
              <a:ext cx="389850" cy="246221"/>
            </a:xfrm>
            <a:prstGeom prst="rect">
              <a:avLst/>
            </a:prstGeom>
            <a:noFill/>
          </p:spPr>
          <p:txBody>
            <a:bodyPr wrap="none" rtlCol="0">
              <a:spAutoFit/>
            </a:bodyPr>
            <a:lstStyle/>
            <a:p>
              <a:r>
                <a:rPr lang="en-US" sz="1000"/>
                <a:t>bit7</a:t>
              </a:r>
            </a:p>
          </p:txBody>
        </p:sp>
        <p:sp>
          <p:nvSpPr>
            <p:cNvPr id="71" name="TextBox 70">
              <a:extLst>
                <a:ext uri="{FF2B5EF4-FFF2-40B4-BE49-F238E27FC236}">
                  <a16:creationId xmlns:a16="http://schemas.microsoft.com/office/drawing/2014/main" id="{2123275F-7BEE-4DA9-8690-117AFEB66138}"/>
                </a:ext>
              </a:extLst>
            </p:cNvPr>
            <p:cNvSpPr txBox="1"/>
            <p:nvPr/>
          </p:nvSpPr>
          <p:spPr>
            <a:xfrm>
              <a:off x="1256224" y="4426840"/>
              <a:ext cx="389850" cy="246221"/>
            </a:xfrm>
            <a:prstGeom prst="rect">
              <a:avLst/>
            </a:prstGeom>
            <a:noFill/>
          </p:spPr>
          <p:txBody>
            <a:bodyPr wrap="none" rtlCol="0">
              <a:spAutoFit/>
            </a:bodyPr>
            <a:lstStyle/>
            <a:p>
              <a:r>
                <a:rPr lang="en-US" sz="1000"/>
                <a:t>bit8</a:t>
              </a:r>
            </a:p>
          </p:txBody>
        </p:sp>
        <p:sp>
          <p:nvSpPr>
            <p:cNvPr id="72" name="TextBox 71">
              <a:extLst>
                <a:ext uri="{FF2B5EF4-FFF2-40B4-BE49-F238E27FC236}">
                  <a16:creationId xmlns:a16="http://schemas.microsoft.com/office/drawing/2014/main" id="{E63E0569-966B-488F-BA55-4529E10E49EC}"/>
                </a:ext>
              </a:extLst>
            </p:cNvPr>
            <p:cNvSpPr txBox="1"/>
            <p:nvPr/>
          </p:nvSpPr>
          <p:spPr>
            <a:xfrm>
              <a:off x="2044058" y="3988938"/>
              <a:ext cx="1227837" cy="369332"/>
            </a:xfrm>
            <a:prstGeom prst="rect">
              <a:avLst/>
            </a:prstGeom>
            <a:noFill/>
          </p:spPr>
          <p:txBody>
            <a:bodyPr wrap="none" rtlCol="0">
              <a:spAutoFit/>
            </a:bodyPr>
            <a:lstStyle/>
            <a:p>
              <a:r>
                <a:rPr lang="en-US"/>
                <a:t>Byte 3 = 15</a:t>
              </a:r>
            </a:p>
          </p:txBody>
        </p:sp>
        <p:sp>
          <p:nvSpPr>
            <p:cNvPr id="73" name="Left Brace 72">
              <a:extLst>
                <a:ext uri="{FF2B5EF4-FFF2-40B4-BE49-F238E27FC236}">
                  <a16:creationId xmlns:a16="http://schemas.microsoft.com/office/drawing/2014/main" id="{B0D097FB-9C7B-45EC-B817-F6404BE51349}"/>
                </a:ext>
              </a:extLst>
            </p:cNvPr>
            <p:cNvSpPr/>
            <p:nvPr/>
          </p:nvSpPr>
          <p:spPr>
            <a:xfrm rot="16200000">
              <a:off x="4039002" y="4498694"/>
              <a:ext cx="271235" cy="1638547"/>
            </a:xfrm>
            <a:prstGeom prst="leftBrace">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4" name="TextBox 73">
              <a:extLst>
                <a:ext uri="{FF2B5EF4-FFF2-40B4-BE49-F238E27FC236}">
                  <a16:creationId xmlns:a16="http://schemas.microsoft.com/office/drawing/2014/main" id="{61AD699D-CD63-4172-B0AE-423217302905}"/>
                </a:ext>
              </a:extLst>
            </p:cNvPr>
            <p:cNvSpPr txBox="1"/>
            <p:nvPr/>
          </p:nvSpPr>
          <p:spPr>
            <a:xfrm>
              <a:off x="3901446" y="5486398"/>
              <a:ext cx="478016" cy="246221"/>
            </a:xfrm>
            <a:prstGeom prst="rect">
              <a:avLst/>
            </a:prstGeom>
            <a:noFill/>
          </p:spPr>
          <p:txBody>
            <a:bodyPr wrap="none" rtlCol="0">
              <a:spAutoFit/>
            </a:bodyPr>
            <a:lstStyle/>
            <a:p>
              <a:r>
                <a:rPr lang="en-US" sz="1000"/>
                <a:t>4-bits</a:t>
              </a:r>
            </a:p>
          </p:txBody>
        </p:sp>
        <p:sp>
          <p:nvSpPr>
            <p:cNvPr id="77" name="Left Brace 76">
              <a:extLst>
                <a:ext uri="{FF2B5EF4-FFF2-40B4-BE49-F238E27FC236}">
                  <a16:creationId xmlns:a16="http://schemas.microsoft.com/office/drawing/2014/main" id="{3DDECA86-DD60-43F0-A9B5-A1B442EB09D8}"/>
                </a:ext>
              </a:extLst>
            </p:cNvPr>
            <p:cNvSpPr/>
            <p:nvPr/>
          </p:nvSpPr>
          <p:spPr>
            <a:xfrm rot="16200000">
              <a:off x="2333886" y="4549977"/>
              <a:ext cx="311403" cy="1564620"/>
            </a:xfrm>
            <a:prstGeom prst="leftBrace">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8" name="TextBox 77">
              <a:extLst>
                <a:ext uri="{FF2B5EF4-FFF2-40B4-BE49-F238E27FC236}">
                  <a16:creationId xmlns:a16="http://schemas.microsoft.com/office/drawing/2014/main" id="{39D9BE67-BBC0-4762-BCA7-E7FBD3C8FF72}"/>
                </a:ext>
              </a:extLst>
            </p:cNvPr>
            <p:cNvSpPr txBox="1"/>
            <p:nvPr/>
          </p:nvSpPr>
          <p:spPr>
            <a:xfrm>
              <a:off x="2226534" y="5523913"/>
              <a:ext cx="478016" cy="246221"/>
            </a:xfrm>
            <a:prstGeom prst="rect">
              <a:avLst/>
            </a:prstGeom>
            <a:noFill/>
          </p:spPr>
          <p:txBody>
            <a:bodyPr wrap="none" rtlCol="0">
              <a:spAutoFit/>
            </a:bodyPr>
            <a:lstStyle/>
            <a:p>
              <a:r>
                <a:rPr lang="en-US" sz="1000"/>
                <a:t>5-bits</a:t>
              </a:r>
            </a:p>
          </p:txBody>
        </p:sp>
      </p:grpSp>
    </p:spTree>
    <p:extLst>
      <p:ext uri="{BB962C8B-B14F-4D97-AF65-F5344CB8AC3E}">
        <p14:creationId xmlns:p14="http://schemas.microsoft.com/office/powerpoint/2010/main" val="1274886788"/>
      </p:ext>
    </p:extLst>
  </p:cSld>
  <p:clrMapOvr>
    <a:masterClrMapping/>
  </p:clrMapOvr>
</p:sld>
</file>

<file path=ppt/slides/slide2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AB73DFEF-4A70-43A8-9D60-E79E99C3A5D2}"/>
              </a:ext>
            </a:extLst>
          </p:cNvPr>
          <p:cNvSpPr>
            <a:spLocks noGrp="1"/>
          </p:cNvSpPr>
          <p:nvPr>
            <p:ph type="ftr" sz="quarter" idx="11"/>
          </p:nvPr>
        </p:nvSpPr>
        <p:spPr/>
        <p:txBody>
          <a:bodyPr/>
          <a:lstStyle/>
          <a:p>
            <a:r>
              <a:rPr lang="en-US" altLang="en-US">
                <a:solidFill>
                  <a:schemeClr val="tx1">
                    <a:lumMod val="50000"/>
                    <a:lumOff val="50000"/>
                  </a:schemeClr>
                </a:solidFill>
                <a:latin typeface="Arial" pitchFamily="34" charset="0"/>
                <a:cs typeface="Arial" pitchFamily="34" charset="0"/>
              </a:rPr>
              <a:t>© 2019 The MITRE Corporation. All rights reserved.</a:t>
            </a:r>
            <a:endParaRPr lang="en-US">
              <a:solidFill>
                <a:schemeClr val="tx1">
                  <a:lumMod val="50000"/>
                  <a:lumOff val="50000"/>
                </a:schemeClr>
              </a:solidFill>
              <a:latin typeface="Arial" pitchFamily="34" charset="0"/>
              <a:cs typeface="Arial" pitchFamily="34" charset="0"/>
            </a:endParaRPr>
          </a:p>
        </p:txBody>
      </p:sp>
      <p:grpSp>
        <p:nvGrpSpPr>
          <p:cNvPr id="5" name="Group 4">
            <a:extLst>
              <a:ext uri="{FF2B5EF4-FFF2-40B4-BE49-F238E27FC236}">
                <a16:creationId xmlns:a16="http://schemas.microsoft.com/office/drawing/2014/main" id="{2311B3E6-8A1D-48B6-A800-FF30216778B2}"/>
              </a:ext>
            </a:extLst>
          </p:cNvPr>
          <p:cNvGrpSpPr/>
          <p:nvPr/>
        </p:nvGrpSpPr>
        <p:grpSpPr>
          <a:xfrm>
            <a:off x="1189359" y="174474"/>
            <a:ext cx="8947824" cy="1832844"/>
            <a:chOff x="1189359" y="3971970"/>
            <a:chExt cx="8947824" cy="1832844"/>
          </a:xfrm>
        </p:grpSpPr>
        <p:sp>
          <p:nvSpPr>
            <p:cNvPr id="6" name="Rectangle 5">
              <a:extLst>
                <a:ext uri="{FF2B5EF4-FFF2-40B4-BE49-F238E27FC236}">
                  <a16:creationId xmlns:a16="http://schemas.microsoft.com/office/drawing/2014/main" id="{F1A5A5C7-87AC-4B44-8AFA-EE43E6B279B2}"/>
                </a:ext>
              </a:extLst>
            </p:cNvPr>
            <p:cNvSpPr/>
            <p:nvPr/>
          </p:nvSpPr>
          <p:spPr>
            <a:xfrm>
              <a:off x="7436698" y="4643391"/>
              <a:ext cx="309966" cy="449451"/>
            </a:xfrm>
            <a:prstGeom prst="rect">
              <a:avLst/>
            </a:prstGeom>
            <a:solidFill>
              <a:srgbClr val="92D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0</a:t>
              </a:r>
            </a:p>
          </p:txBody>
        </p:sp>
        <p:sp>
          <p:nvSpPr>
            <p:cNvPr id="7" name="Rectangle 6">
              <a:extLst>
                <a:ext uri="{FF2B5EF4-FFF2-40B4-BE49-F238E27FC236}">
                  <a16:creationId xmlns:a16="http://schemas.microsoft.com/office/drawing/2014/main" id="{C81650B9-B5EE-424F-8DF3-AEEB92397DFF}"/>
                </a:ext>
              </a:extLst>
            </p:cNvPr>
            <p:cNvSpPr/>
            <p:nvPr/>
          </p:nvSpPr>
          <p:spPr>
            <a:xfrm>
              <a:off x="7744082" y="4643390"/>
              <a:ext cx="309966" cy="449451"/>
            </a:xfrm>
            <a:prstGeom prst="rect">
              <a:avLst/>
            </a:prstGeom>
            <a:solidFill>
              <a:srgbClr val="92D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1</a:t>
              </a:r>
            </a:p>
          </p:txBody>
        </p:sp>
        <p:sp>
          <p:nvSpPr>
            <p:cNvPr id="8" name="Rectangle 7">
              <a:extLst>
                <a:ext uri="{FF2B5EF4-FFF2-40B4-BE49-F238E27FC236}">
                  <a16:creationId xmlns:a16="http://schemas.microsoft.com/office/drawing/2014/main" id="{D3989F11-C06E-4244-927F-1E7167900434}"/>
                </a:ext>
              </a:extLst>
            </p:cNvPr>
            <p:cNvSpPr/>
            <p:nvPr/>
          </p:nvSpPr>
          <p:spPr>
            <a:xfrm>
              <a:off x="8054048" y="4643390"/>
              <a:ext cx="309966" cy="449451"/>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1</a:t>
              </a:r>
            </a:p>
          </p:txBody>
        </p:sp>
        <p:sp>
          <p:nvSpPr>
            <p:cNvPr id="9" name="Rectangle 8">
              <a:extLst>
                <a:ext uri="{FF2B5EF4-FFF2-40B4-BE49-F238E27FC236}">
                  <a16:creationId xmlns:a16="http://schemas.microsoft.com/office/drawing/2014/main" id="{16C1782F-9132-4F1C-A0FB-0967EE94591F}"/>
                </a:ext>
              </a:extLst>
            </p:cNvPr>
            <p:cNvSpPr/>
            <p:nvPr/>
          </p:nvSpPr>
          <p:spPr>
            <a:xfrm>
              <a:off x="8361432" y="4643389"/>
              <a:ext cx="309966" cy="449451"/>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0</a:t>
              </a:r>
            </a:p>
          </p:txBody>
        </p:sp>
        <p:sp>
          <p:nvSpPr>
            <p:cNvPr id="10" name="Rectangle 9">
              <a:extLst>
                <a:ext uri="{FF2B5EF4-FFF2-40B4-BE49-F238E27FC236}">
                  <a16:creationId xmlns:a16="http://schemas.microsoft.com/office/drawing/2014/main" id="{08C82EBC-8635-4178-98F3-B5F34AE86BC5}"/>
                </a:ext>
              </a:extLst>
            </p:cNvPr>
            <p:cNvSpPr/>
            <p:nvPr/>
          </p:nvSpPr>
          <p:spPr>
            <a:xfrm>
              <a:off x="8844461" y="4643389"/>
              <a:ext cx="309966" cy="449451"/>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1</a:t>
              </a:r>
            </a:p>
          </p:txBody>
        </p:sp>
        <p:sp>
          <p:nvSpPr>
            <p:cNvPr id="11" name="Rectangle 10">
              <a:extLst>
                <a:ext uri="{FF2B5EF4-FFF2-40B4-BE49-F238E27FC236}">
                  <a16:creationId xmlns:a16="http://schemas.microsoft.com/office/drawing/2014/main" id="{99A7E9FD-4178-4EA8-97D0-FDA74DDFA478}"/>
                </a:ext>
              </a:extLst>
            </p:cNvPr>
            <p:cNvSpPr/>
            <p:nvPr/>
          </p:nvSpPr>
          <p:spPr>
            <a:xfrm>
              <a:off x="9151845" y="4643388"/>
              <a:ext cx="309966" cy="449451"/>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1</a:t>
              </a:r>
            </a:p>
          </p:txBody>
        </p:sp>
        <p:sp>
          <p:nvSpPr>
            <p:cNvPr id="12" name="Rectangle 11">
              <a:extLst>
                <a:ext uri="{FF2B5EF4-FFF2-40B4-BE49-F238E27FC236}">
                  <a16:creationId xmlns:a16="http://schemas.microsoft.com/office/drawing/2014/main" id="{6FFA466E-709C-459A-9DF4-76F9CF855464}"/>
                </a:ext>
              </a:extLst>
            </p:cNvPr>
            <p:cNvSpPr/>
            <p:nvPr/>
          </p:nvSpPr>
          <p:spPr>
            <a:xfrm>
              <a:off x="9461811" y="4643388"/>
              <a:ext cx="309966" cy="449451"/>
            </a:xfrm>
            <a:prstGeom prst="rect">
              <a:avLst/>
            </a:prstGeom>
            <a:solidFill>
              <a:srgbClr val="92D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0</a:t>
              </a:r>
            </a:p>
          </p:txBody>
        </p:sp>
        <p:sp>
          <p:nvSpPr>
            <p:cNvPr id="13" name="Rectangle 12">
              <a:extLst>
                <a:ext uri="{FF2B5EF4-FFF2-40B4-BE49-F238E27FC236}">
                  <a16:creationId xmlns:a16="http://schemas.microsoft.com/office/drawing/2014/main" id="{DE4D9003-0C25-4E5B-A45A-3DF98D2681C1}"/>
                </a:ext>
              </a:extLst>
            </p:cNvPr>
            <p:cNvSpPr/>
            <p:nvPr/>
          </p:nvSpPr>
          <p:spPr>
            <a:xfrm>
              <a:off x="9769195" y="4643387"/>
              <a:ext cx="309966" cy="449451"/>
            </a:xfrm>
            <a:prstGeom prst="rect">
              <a:avLst/>
            </a:prstGeom>
            <a:solidFill>
              <a:srgbClr val="92D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1</a:t>
              </a:r>
            </a:p>
          </p:txBody>
        </p:sp>
        <p:sp>
          <p:nvSpPr>
            <p:cNvPr id="14" name="Rectangle 13">
              <a:extLst>
                <a:ext uri="{FF2B5EF4-FFF2-40B4-BE49-F238E27FC236}">
                  <a16:creationId xmlns:a16="http://schemas.microsoft.com/office/drawing/2014/main" id="{6B65E76B-2FD0-4107-9BE6-E884ADF2F380}"/>
                </a:ext>
              </a:extLst>
            </p:cNvPr>
            <p:cNvSpPr/>
            <p:nvPr/>
          </p:nvSpPr>
          <p:spPr>
            <a:xfrm>
              <a:off x="4368033" y="4627893"/>
              <a:ext cx="309966" cy="449451"/>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0</a:t>
              </a:r>
            </a:p>
          </p:txBody>
        </p:sp>
        <p:sp>
          <p:nvSpPr>
            <p:cNvPr id="15" name="Rectangle 14">
              <a:extLst>
                <a:ext uri="{FF2B5EF4-FFF2-40B4-BE49-F238E27FC236}">
                  <a16:creationId xmlns:a16="http://schemas.microsoft.com/office/drawing/2014/main" id="{99B9CB9B-7F51-49FB-8DB6-134F906FAAD6}"/>
                </a:ext>
              </a:extLst>
            </p:cNvPr>
            <p:cNvSpPr/>
            <p:nvPr/>
          </p:nvSpPr>
          <p:spPr>
            <a:xfrm>
              <a:off x="4675417" y="4643390"/>
              <a:ext cx="309966" cy="449451"/>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0</a:t>
              </a:r>
            </a:p>
          </p:txBody>
        </p:sp>
        <p:sp>
          <p:nvSpPr>
            <p:cNvPr id="16" name="Rectangle 15">
              <a:extLst>
                <a:ext uri="{FF2B5EF4-FFF2-40B4-BE49-F238E27FC236}">
                  <a16:creationId xmlns:a16="http://schemas.microsoft.com/office/drawing/2014/main" id="{EA027699-C66D-4054-8366-0128A0CEEFD1}"/>
                </a:ext>
              </a:extLst>
            </p:cNvPr>
            <p:cNvSpPr/>
            <p:nvPr/>
          </p:nvSpPr>
          <p:spPr>
            <a:xfrm>
              <a:off x="4985383" y="4643390"/>
              <a:ext cx="309966" cy="449451"/>
            </a:xfrm>
            <a:prstGeom prst="rect">
              <a:avLst/>
            </a:prstGeom>
            <a:solidFill>
              <a:schemeClr val="tx2">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1</a:t>
              </a:r>
            </a:p>
          </p:txBody>
        </p:sp>
        <p:sp>
          <p:nvSpPr>
            <p:cNvPr id="17" name="Rectangle 16">
              <a:extLst>
                <a:ext uri="{FF2B5EF4-FFF2-40B4-BE49-F238E27FC236}">
                  <a16:creationId xmlns:a16="http://schemas.microsoft.com/office/drawing/2014/main" id="{05894BC5-5562-4920-8002-D86F168A91EC}"/>
                </a:ext>
              </a:extLst>
            </p:cNvPr>
            <p:cNvSpPr/>
            <p:nvPr/>
          </p:nvSpPr>
          <p:spPr>
            <a:xfrm>
              <a:off x="5292767" y="4643389"/>
              <a:ext cx="309966" cy="449451"/>
            </a:xfrm>
            <a:prstGeom prst="rect">
              <a:avLst/>
            </a:prstGeom>
            <a:solidFill>
              <a:schemeClr val="tx2">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1</a:t>
              </a:r>
            </a:p>
          </p:txBody>
        </p:sp>
        <p:sp>
          <p:nvSpPr>
            <p:cNvPr id="18" name="Rectangle 17">
              <a:extLst>
                <a:ext uri="{FF2B5EF4-FFF2-40B4-BE49-F238E27FC236}">
                  <a16:creationId xmlns:a16="http://schemas.microsoft.com/office/drawing/2014/main" id="{94CEDD20-F024-43B8-A098-815573607DAC}"/>
                </a:ext>
              </a:extLst>
            </p:cNvPr>
            <p:cNvSpPr/>
            <p:nvPr/>
          </p:nvSpPr>
          <p:spPr>
            <a:xfrm>
              <a:off x="5775796" y="4643389"/>
              <a:ext cx="309966" cy="449451"/>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1</a:t>
              </a:r>
            </a:p>
          </p:txBody>
        </p:sp>
        <p:sp>
          <p:nvSpPr>
            <p:cNvPr id="19" name="Rectangle 18">
              <a:extLst>
                <a:ext uri="{FF2B5EF4-FFF2-40B4-BE49-F238E27FC236}">
                  <a16:creationId xmlns:a16="http://schemas.microsoft.com/office/drawing/2014/main" id="{D540FA92-186B-4354-9A10-EBD28F3938EF}"/>
                </a:ext>
              </a:extLst>
            </p:cNvPr>
            <p:cNvSpPr/>
            <p:nvPr/>
          </p:nvSpPr>
          <p:spPr>
            <a:xfrm>
              <a:off x="6083180" y="4643388"/>
              <a:ext cx="309966" cy="449451"/>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0</a:t>
              </a:r>
            </a:p>
          </p:txBody>
        </p:sp>
        <p:sp>
          <p:nvSpPr>
            <p:cNvPr id="20" name="Rectangle 19">
              <a:extLst>
                <a:ext uri="{FF2B5EF4-FFF2-40B4-BE49-F238E27FC236}">
                  <a16:creationId xmlns:a16="http://schemas.microsoft.com/office/drawing/2014/main" id="{EFAC57C4-1CA1-4D1C-AE3B-5C275BDE873F}"/>
                </a:ext>
              </a:extLst>
            </p:cNvPr>
            <p:cNvSpPr/>
            <p:nvPr/>
          </p:nvSpPr>
          <p:spPr>
            <a:xfrm>
              <a:off x="6393146" y="4643388"/>
              <a:ext cx="309966" cy="449451"/>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1</a:t>
              </a:r>
            </a:p>
          </p:txBody>
        </p:sp>
        <p:sp>
          <p:nvSpPr>
            <p:cNvPr id="21" name="Rectangle 20">
              <a:extLst>
                <a:ext uri="{FF2B5EF4-FFF2-40B4-BE49-F238E27FC236}">
                  <a16:creationId xmlns:a16="http://schemas.microsoft.com/office/drawing/2014/main" id="{2DECA228-3D21-4CBB-8E52-8D7AE5EA531B}"/>
                </a:ext>
              </a:extLst>
            </p:cNvPr>
            <p:cNvSpPr/>
            <p:nvPr/>
          </p:nvSpPr>
          <p:spPr>
            <a:xfrm>
              <a:off x="6700530" y="4643387"/>
              <a:ext cx="309966" cy="449451"/>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1</a:t>
              </a:r>
            </a:p>
          </p:txBody>
        </p:sp>
        <p:sp>
          <p:nvSpPr>
            <p:cNvPr id="22" name="TextBox 21">
              <a:extLst>
                <a:ext uri="{FF2B5EF4-FFF2-40B4-BE49-F238E27FC236}">
                  <a16:creationId xmlns:a16="http://schemas.microsoft.com/office/drawing/2014/main" id="{125DCC35-4D23-4204-A86C-1428778BA358}"/>
                </a:ext>
              </a:extLst>
            </p:cNvPr>
            <p:cNvSpPr txBox="1"/>
            <p:nvPr/>
          </p:nvSpPr>
          <p:spPr>
            <a:xfrm>
              <a:off x="9747333" y="4412896"/>
              <a:ext cx="389850" cy="246221"/>
            </a:xfrm>
            <a:prstGeom prst="rect">
              <a:avLst/>
            </a:prstGeom>
            <a:noFill/>
          </p:spPr>
          <p:txBody>
            <a:bodyPr wrap="none" rtlCol="0">
              <a:spAutoFit/>
            </a:bodyPr>
            <a:lstStyle/>
            <a:p>
              <a:r>
                <a:rPr lang="en-US" sz="1000"/>
                <a:t>bit1</a:t>
              </a:r>
            </a:p>
          </p:txBody>
        </p:sp>
        <p:sp>
          <p:nvSpPr>
            <p:cNvPr id="23" name="TextBox 22">
              <a:extLst>
                <a:ext uri="{FF2B5EF4-FFF2-40B4-BE49-F238E27FC236}">
                  <a16:creationId xmlns:a16="http://schemas.microsoft.com/office/drawing/2014/main" id="{9EB84E2E-3336-4DA5-AB6B-C143EEB9C84C}"/>
                </a:ext>
              </a:extLst>
            </p:cNvPr>
            <p:cNvSpPr txBox="1"/>
            <p:nvPr/>
          </p:nvSpPr>
          <p:spPr>
            <a:xfrm>
              <a:off x="9429620" y="4415582"/>
              <a:ext cx="389850" cy="246221"/>
            </a:xfrm>
            <a:prstGeom prst="rect">
              <a:avLst/>
            </a:prstGeom>
            <a:noFill/>
          </p:spPr>
          <p:txBody>
            <a:bodyPr wrap="none" rtlCol="0">
              <a:spAutoFit/>
            </a:bodyPr>
            <a:lstStyle/>
            <a:p>
              <a:r>
                <a:rPr lang="en-US" sz="1000"/>
                <a:t>bit2</a:t>
              </a:r>
            </a:p>
          </p:txBody>
        </p:sp>
        <p:sp>
          <p:nvSpPr>
            <p:cNvPr id="24" name="TextBox 23">
              <a:extLst>
                <a:ext uri="{FF2B5EF4-FFF2-40B4-BE49-F238E27FC236}">
                  <a16:creationId xmlns:a16="http://schemas.microsoft.com/office/drawing/2014/main" id="{F6134A7D-9FEB-41E8-BE2D-6097F22D51A8}"/>
                </a:ext>
              </a:extLst>
            </p:cNvPr>
            <p:cNvSpPr txBox="1"/>
            <p:nvPr/>
          </p:nvSpPr>
          <p:spPr>
            <a:xfrm>
              <a:off x="9111903" y="4412896"/>
              <a:ext cx="389850" cy="246221"/>
            </a:xfrm>
            <a:prstGeom prst="rect">
              <a:avLst/>
            </a:prstGeom>
            <a:noFill/>
          </p:spPr>
          <p:txBody>
            <a:bodyPr wrap="none" rtlCol="0">
              <a:spAutoFit/>
            </a:bodyPr>
            <a:lstStyle/>
            <a:p>
              <a:r>
                <a:rPr lang="en-US" sz="1000"/>
                <a:t>bit3</a:t>
              </a:r>
            </a:p>
          </p:txBody>
        </p:sp>
        <p:sp>
          <p:nvSpPr>
            <p:cNvPr id="25" name="TextBox 24">
              <a:extLst>
                <a:ext uri="{FF2B5EF4-FFF2-40B4-BE49-F238E27FC236}">
                  <a16:creationId xmlns:a16="http://schemas.microsoft.com/office/drawing/2014/main" id="{FAAB5282-0AE0-4BAE-A873-68F1E2BCDE68}"/>
                </a:ext>
              </a:extLst>
            </p:cNvPr>
            <p:cNvSpPr txBox="1"/>
            <p:nvPr/>
          </p:nvSpPr>
          <p:spPr>
            <a:xfrm>
              <a:off x="8804519" y="4408549"/>
              <a:ext cx="389850" cy="246221"/>
            </a:xfrm>
            <a:prstGeom prst="rect">
              <a:avLst/>
            </a:prstGeom>
            <a:noFill/>
          </p:spPr>
          <p:txBody>
            <a:bodyPr wrap="none" rtlCol="0">
              <a:spAutoFit/>
            </a:bodyPr>
            <a:lstStyle/>
            <a:p>
              <a:r>
                <a:rPr lang="en-US" sz="1000"/>
                <a:t>bit4</a:t>
              </a:r>
            </a:p>
          </p:txBody>
        </p:sp>
        <p:sp>
          <p:nvSpPr>
            <p:cNvPr id="26" name="TextBox 25">
              <a:extLst>
                <a:ext uri="{FF2B5EF4-FFF2-40B4-BE49-F238E27FC236}">
                  <a16:creationId xmlns:a16="http://schemas.microsoft.com/office/drawing/2014/main" id="{44B7BAE0-ABED-4914-9DC9-193220642524}"/>
                </a:ext>
              </a:extLst>
            </p:cNvPr>
            <p:cNvSpPr txBox="1"/>
            <p:nvPr/>
          </p:nvSpPr>
          <p:spPr>
            <a:xfrm>
              <a:off x="8345447" y="4415582"/>
              <a:ext cx="389850" cy="246221"/>
            </a:xfrm>
            <a:prstGeom prst="rect">
              <a:avLst/>
            </a:prstGeom>
            <a:noFill/>
          </p:spPr>
          <p:txBody>
            <a:bodyPr wrap="none" rtlCol="0">
              <a:spAutoFit/>
            </a:bodyPr>
            <a:lstStyle/>
            <a:p>
              <a:r>
                <a:rPr lang="en-US" sz="1000"/>
                <a:t>bit5</a:t>
              </a:r>
            </a:p>
          </p:txBody>
        </p:sp>
        <p:sp>
          <p:nvSpPr>
            <p:cNvPr id="27" name="TextBox 26">
              <a:extLst>
                <a:ext uri="{FF2B5EF4-FFF2-40B4-BE49-F238E27FC236}">
                  <a16:creationId xmlns:a16="http://schemas.microsoft.com/office/drawing/2014/main" id="{91610F22-577B-4D77-9A17-303C167B402C}"/>
                </a:ext>
              </a:extLst>
            </p:cNvPr>
            <p:cNvSpPr txBox="1"/>
            <p:nvPr/>
          </p:nvSpPr>
          <p:spPr>
            <a:xfrm>
              <a:off x="8027734" y="4418268"/>
              <a:ext cx="389850" cy="246221"/>
            </a:xfrm>
            <a:prstGeom prst="rect">
              <a:avLst/>
            </a:prstGeom>
            <a:noFill/>
          </p:spPr>
          <p:txBody>
            <a:bodyPr wrap="none" rtlCol="0">
              <a:spAutoFit/>
            </a:bodyPr>
            <a:lstStyle/>
            <a:p>
              <a:r>
                <a:rPr lang="en-US" sz="1000"/>
                <a:t>bit6</a:t>
              </a:r>
            </a:p>
          </p:txBody>
        </p:sp>
        <p:sp>
          <p:nvSpPr>
            <p:cNvPr id="28" name="TextBox 27">
              <a:extLst>
                <a:ext uri="{FF2B5EF4-FFF2-40B4-BE49-F238E27FC236}">
                  <a16:creationId xmlns:a16="http://schemas.microsoft.com/office/drawing/2014/main" id="{420FE4EF-D6D6-43FA-BB69-095FD29E1F06}"/>
                </a:ext>
              </a:extLst>
            </p:cNvPr>
            <p:cNvSpPr txBox="1"/>
            <p:nvPr/>
          </p:nvSpPr>
          <p:spPr>
            <a:xfrm>
              <a:off x="7710017" y="4415582"/>
              <a:ext cx="389850" cy="246221"/>
            </a:xfrm>
            <a:prstGeom prst="rect">
              <a:avLst/>
            </a:prstGeom>
            <a:noFill/>
          </p:spPr>
          <p:txBody>
            <a:bodyPr wrap="none" rtlCol="0">
              <a:spAutoFit/>
            </a:bodyPr>
            <a:lstStyle/>
            <a:p>
              <a:r>
                <a:rPr lang="en-US" sz="1000"/>
                <a:t>bit7</a:t>
              </a:r>
            </a:p>
          </p:txBody>
        </p:sp>
        <p:sp>
          <p:nvSpPr>
            <p:cNvPr id="29" name="TextBox 28">
              <a:extLst>
                <a:ext uri="{FF2B5EF4-FFF2-40B4-BE49-F238E27FC236}">
                  <a16:creationId xmlns:a16="http://schemas.microsoft.com/office/drawing/2014/main" id="{DBA1B44F-E1CC-48D1-80C1-3369FCFB7C72}"/>
                </a:ext>
              </a:extLst>
            </p:cNvPr>
            <p:cNvSpPr txBox="1"/>
            <p:nvPr/>
          </p:nvSpPr>
          <p:spPr>
            <a:xfrm>
              <a:off x="7402633" y="4411235"/>
              <a:ext cx="389850" cy="246221"/>
            </a:xfrm>
            <a:prstGeom prst="rect">
              <a:avLst/>
            </a:prstGeom>
            <a:noFill/>
          </p:spPr>
          <p:txBody>
            <a:bodyPr wrap="none" rtlCol="0">
              <a:spAutoFit/>
            </a:bodyPr>
            <a:lstStyle/>
            <a:p>
              <a:r>
                <a:rPr lang="en-US" sz="1000"/>
                <a:t>bit8</a:t>
              </a:r>
            </a:p>
          </p:txBody>
        </p:sp>
        <p:sp>
          <p:nvSpPr>
            <p:cNvPr id="30" name="TextBox 29">
              <a:extLst>
                <a:ext uri="{FF2B5EF4-FFF2-40B4-BE49-F238E27FC236}">
                  <a16:creationId xmlns:a16="http://schemas.microsoft.com/office/drawing/2014/main" id="{22F1C57B-D5F4-4FDA-B8D6-8ADE2E1F82BB}"/>
                </a:ext>
              </a:extLst>
            </p:cNvPr>
            <p:cNvSpPr txBox="1"/>
            <p:nvPr/>
          </p:nvSpPr>
          <p:spPr>
            <a:xfrm>
              <a:off x="6672170" y="4415583"/>
              <a:ext cx="389850" cy="246221"/>
            </a:xfrm>
            <a:prstGeom prst="rect">
              <a:avLst/>
            </a:prstGeom>
            <a:noFill/>
          </p:spPr>
          <p:txBody>
            <a:bodyPr wrap="none" rtlCol="0">
              <a:spAutoFit/>
            </a:bodyPr>
            <a:lstStyle/>
            <a:p>
              <a:r>
                <a:rPr lang="en-US" sz="1000"/>
                <a:t>bit1</a:t>
              </a:r>
            </a:p>
          </p:txBody>
        </p:sp>
        <p:sp>
          <p:nvSpPr>
            <p:cNvPr id="31" name="TextBox 30">
              <a:extLst>
                <a:ext uri="{FF2B5EF4-FFF2-40B4-BE49-F238E27FC236}">
                  <a16:creationId xmlns:a16="http://schemas.microsoft.com/office/drawing/2014/main" id="{9C97E208-EB32-430D-ADED-E071D02D7329}"/>
                </a:ext>
              </a:extLst>
            </p:cNvPr>
            <p:cNvSpPr txBox="1"/>
            <p:nvPr/>
          </p:nvSpPr>
          <p:spPr>
            <a:xfrm>
              <a:off x="6354457" y="4418269"/>
              <a:ext cx="389850" cy="246221"/>
            </a:xfrm>
            <a:prstGeom prst="rect">
              <a:avLst/>
            </a:prstGeom>
            <a:noFill/>
          </p:spPr>
          <p:txBody>
            <a:bodyPr wrap="none" rtlCol="0">
              <a:spAutoFit/>
            </a:bodyPr>
            <a:lstStyle/>
            <a:p>
              <a:r>
                <a:rPr lang="en-US" sz="1000"/>
                <a:t>bit2</a:t>
              </a:r>
            </a:p>
          </p:txBody>
        </p:sp>
        <p:sp>
          <p:nvSpPr>
            <p:cNvPr id="32" name="TextBox 31">
              <a:extLst>
                <a:ext uri="{FF2B5EF4-FFF2-40B4-BE49-F238E27FC236}">
                  <a16:creationId xmlns:a16="http://schemas.microsoft.com/office/drawing/2014/main" id="{CE1D2403-EA8A-4576-A8A2-7B42F1D50763}"/>
                </a:ext>
              </a:extLst>
            </p:cNvPr>
            <p:cNvSpPr txBox="1"/>
            <p:nvPr/>
          </p:nvSpPr>
          <p:spPr>
            <a:xfrm>
              <a:off x="6036740" y="4415583"/>
              <a:ext cx="389850" cy="246221"/>
            </a:xfrm>
            <a:prstGeom prst="rect">
              <a:avLst/>
            </a:prstGeom>
            <a:noFill/>
          </p:spPr>
          <p:txBody>
            <a:bodyPr wrap="none" rtlCol="0">
              <a:spAutoFit/>
            </a:bodyPr>
            <a:lstStyle/>
            <a:p>
              <a:r>
                <a:rPr lang="en-US" sz="1000"/>
                <a:t>bit3</a:t>
              </a:r>
            </a:p>
          </p:txBody>
        </p:sp>
        <p:sp>
          <p:nvSpPr>
            <p:cNvPr id="33" name="TextBox 32">
              <a:extLst>
                <a:ext uri="{FF2B5EF4-FFF2-40B4-BE49-F238E27FC236}">
                  <a16:creationId xmlns:a16="http://schemas.microsoft.com/office/drawing/2014/main" id="{739A8900-431F-48DE-A53E-783F87C4763D}"/>
                </a:ext>
              </a:extLst>
            </p:cNvPr>
            <p:cNvSpPr txBox="1"/>
            <p:nvPr/>
          </p:nvSpPr>
          <p:spPr>
            <a:xfrm>
              <a:off x="5729356" y="4411236"/>
              <a:ext cx="389850" cy="246221"/>
            </a:xfrm>
            <a:prstGeom prst="rect">
              <a:avLst/>
            </a:prstGeom>
            <a:noFill/>
          </p:spPr>
          <p:txBody>
            <a:bodyPr wrap="none" rtlCol="0">
              <a:spAutoFit/>
            </a:bodyPr>
            <a:lstStyle/>
            <a:p>
              <a:r>
                <a:rPr lang="en-US" sz="1000"/>
                <a:t>bit4</a:t>
              </a:r>
            </a:p>
          </p:txBody>
        </p:sp>
        <p:sp>
          <p:nvSpPr>
            <p:cNvPr id="34" name="TextBox 33">
              <a:extLst>
                <a:ext uri="{FF2B5EF4-FFF2-40B4-BE49-F238E27FC236}">
                  <a16:creationId xmlns:a16="http://schemas.microsoft.com/office/drawing/2014/main" id="{015C83CD-B9DF-4DDB-8666-73B6C83335FD}"/>
                </a:ext>
              </a:extLst>
            </p:cNvPr>
            <p:cNvSpPr txBox="1"/>
            <p:nvPr/>
          </p:nvSpPr>
          <p:spPr>
            <a:xfrm>
              <a:off x="5270284" y="4418269"/>
              <a:ext cx="389850" cy="246221"/>
            </a:xfrm>
            <a:prstGeom prst="rect">
              <a:avLst/>
            </a:prstGeom>
            <a:noFill/>
          </p:spPr>
          <p:txBody>
            <a:bodyPr wrap="none" rtlCol="0">
              <a:spAutoFit/>
            </a:bodyPr>
            <a:lstStyle/>
            <a:p>
              <a:r>
                <a:rPr lang="en-US" sz="1000"/>
                <a:t>bit5</a:t>
              </a:r>
            </a:p>
          </p:txBody>
        </p:sp>
        <p:sp>
          <p:nvSpPr>
            <p:cNvPr id="35" name="TextBox 34">
              <a:extLst>
                <a:ext uri="{FF2B5EF4-FFF2-40B4-BE49-F238E27FC236}">
                  <a16:creationId xmlns:a16="http://schemas.microsoft.com/office/drawing/2014/main" id="{4101DB4F-341B-4743-A309-882BF01CF382}"/>
                </a:ext>
              </a:extLst>
            </p:cNvPr>
            <p:cNvSpPr txBox="1"/>
            <p:nvPr/>
          </p:nvSpPr>
          <p:spPr>
            <a:xfrm>
              <a:off x="4952571" y="4420955"/>
              <a:ext cx="389850" cy="246221"/>
            </a:xfrm>
            <a:prstGeom prst="rect">
              <a:avLst/>
            </a:prstGeom>
            <a:noFill/>
          </p:spPr>
          <p:txBody>
            <a:bodyPr wrap="none" rtlCol="0">
              <a:spAutoFit/>
            </a:bodyPr>
            <a:lstStyle/>
            <a:p>
              <a:r>
                <a:rPr lang="en-US" sz="1000"/>
                <a:t>bit6</a:t>
              </a:r>
            </a:p>
          </p:txBody>
        </p:sp>
        <p:sp>
          <p:nvSpPr>
            <p:cNvPr id="36" name="TextBox 35">
              <a:extLst>
                <a:ext uri="{FF2B5EF4-FFF2-40B4-BE49-F238E27FC236}">
                  <a16:creationId xmlns:a16="http://schemas.microsoft.com/office/drawing/2014/main" id="{E8571AD0-9818-4E8B-A5F6-39947DC44AA0}"/>
                </a:ext>
              </a:extLst>
            </p:cNvPr>
            <p:cNvSpPr txBox="1"/>
            <p:nvPr/>
          </p:nvSpPr>
          <p:spPr>
            <a:xfrm>
              <a:off x="4634854" y="4418269"/>
              <a:ext cx="389850" cy="246221"/>
            </a:xfrm>
            <a:prstGeom prst="rect">
              <a:avLst/>
            </a:prstGeom>
            <a:noFill/>
          </p:spPr>
          <p:txBody>
            <a:bodyPr wrap="none" rtlCol="0">
              <a:spAutoFit/>
            </a:bodyPr>
            <a:lstStyle/>
            <a:p>
              <a:r>
                <a:rPr lang="en-US" sz="1000"/>
                <a:t>bit7</a:t>
              </a:r>
            </a:p>
          </p:txBody>
        </p:sp>
        <p:sp>
          <p:nvSpPr>
            <p:cNvPr id="37" name="TextBox 36">
              <a:extLst>
                <a:ext uri="{FF2B5EF4-FFF2-40B4-BE49-F238E27FC236}">
                  <a16:creationId xmlns:a16="http://schemas.microsoft.com/office/drawing/2014/main" id="{42083D87-95CA-492E-90CB-A671DBED7445}"/>
                </a:ext>
              </a:extLst>
            </p:cNvPr>
            <p:cNvSpPr txBox="1"/>
            <p:nvPr/>
          </p:nvSpPr>
          <p:spPr>
            <a:xfrm>
              <a:off x="4327470" y="4398424"/>
              <a:ext cx="389850" cy="246221"/>
            </a:xfrm>
            <a:prstGeom prst="rect">
              <a:avLst/>
            </a:prstGeom>
            <a:noFill/>
          </p:spPr>
          <p:txBody>
            <a:bodyPr wrap="none" rtlCol="0">
              <a:spAutoFit/>
            </a:bodyPr>
            <a:lstStyle/>
            <a:p>
              <a:r>
                <a:rPr lang="en-US" sz="1000"/>
                <a:t>bit8</a:t>
              </a:r>
            </a:p>
          </p:txBody>
        </p:sp>
        <p:sp>
          <p:nvSpPr>
            <p:cNvPr id="38" name="TextBox 37">
              <a:extLst>
                <a:ext uri="{FF2B5EF4-FFF2-40B4-BE49-F238E27FC236}">
                  <a16:creationId xmlns:a16="http://schemas.microsoft.com/office/drawing/2014/main" id="{0A4B780A-3BC8-4325-A4A4-F0E193F0B2AA}"/>
                </a:ext>
              </a:extLst>
            </p:cNvPr>
            <p:cNvSpPr txBox="1"/>
            <p:nvPr/>
          </p:nvSpPr>
          <p:spPr>
            <a:xfrm>
              <a:off x="8183484" y="3971970"/>
              <a:ext cx="1253485" cy="369332"/>
            </a:xfrm>
            <a:prstGeom prst="rect">
              <a:avLst/>
            </a:prstGeom>
            <a:noFill/>
          </p:spPr>
          <p:txBody>
            <a:bodyPr wrap="none" rtlCol="0">
              <a:spAutoFit/>
            </a:bodyPr>
            <a:lstStyle/>
            <a:p>
              <a:r>
                <a:rPr lang="en-US"/>
                <a:t>Byte 1 = 6D</a:t>
              </a:r>
            </a:p>
          </p:txBody>
        </p:sp>
        <p:sp>
          <p:nvSpPr>
            <p:cNvPr id="39" name="TextBox 38">
              <a:extLst>
                <a:ext uri="{FF2B5EF4-FFF2-40B4-BE49-F238E27FC236}">
                  <a16:creationId xmlns:a16="http://schemas.microsoft.com/office/drawing/2014/main" id="{85B1DA3E-D6C0-476F-BFBA-3D605DA7029E}"/>
                </a:ext>
              </a:extLst>
            </p:cNvPr>
            <p:cNvSpPr txBox="1"/>
            <p:nvPr/>
          </p:nvSpPr>
          <p:spPr>
            <a:xfrm>
              <a:off x="5115304" y="3976020"/>
              <a:ext cx="1235851" cy="369332"/>
            </a:xfrm>
            <a:prstGeom prst="rect">
              <a:avLst/>
            </a:prstGeom>
            <a:noFill/>
          </p:spPr>
          <p:txBody>
            <a:bodyPr wrap="none" rtlCol="0">
              <a:spAutoFit/>
            </a:bodyPr>
            <a:lstStyle/>
            <a:p>
              <a:r>
                <a:rPr lang="en-US"/>
                <a:t>Byte 2 = 3B</a:t>
              </a:r>
            </a:p>
          </p:txBody>
        </p:sp>
        <p:sp>
          <p:nvSpPr>
            <p:cNvPr id="40" name="Left Brace 39">
              <a:extLst>
                <a:ext uri="{FF2B5EF4-FFF2-40B4-BE49-F238E27FC236}">
                  <a16:creationId xmlns:a16="http://schemas.microsoft.com/office/drawing/2014/main" id="{23589C0A-77FE-47E4-A13C-7403480EDC67}"/>
                </a:ext>
              </a:extLst>
            </p:cNvPr>
            <p:cNvSpPr/>
            <p:nvPr/>
          </p:nvSpPr>
          <p:spPr>
            <a:xfrm rot="16200000">
              <a:off x="9620091" y="5020431"/>
              <a:ext cx="317717" cy="600422"/>
            </a:xfrm>
            <a:prstGeom prst="leftBrace">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1" name="TextBox 40">
              <a:extLst>
                <a:ext uri="{FF2B5EF4-FFF2-40B4-BE49-F238E27FC236}">
                  <a16:creationId xmlns:a16="http://schemas.microsoft.com/office/drawing/2014/main" id="{76DDD018-9C75-46BB-946D-9814E73E61FC}"/>
                </a:ext>
              </a:extLst>
            </p:cNvPr>
            <p:cNvSpPr txBox="1"/>
            <p:nvPr/>
          </p:nvSpPr>
          <p:spPr>
            <a:xfrm>
              <a:off x="9539941" y="5479537"/>
              <a:ext cx="437940" cy="246221"/>
            </a:xfrm>
            <a:prstGeom prst="rect">
              <a:avLst/>
            </a:prstGeom>
            <a:noFill/>
          </p:spPr>
          <p:txBody>
            <a:bodyPr wrap="none" rtlCol="0">
              <a:spAutoFit/>
            </a:bodyPr>
            <a:lstStyle/>
            <a:p>
              <a:r>
                <a:rPr lang="en-US" sz="1000"/>
                <a:t>code</a:t>
              </a:r>
            </a:p>
          </p:txBody>
        </p:sp>
        <p:sp>
          <p:nvSpPr>
            <p:cNvPr id="42" name="Left Brace 41">
              <a:extLst>
                <a:ext uri="{FF2B5EF4-FFF2-40B4-BE49-F238E27FC236}">
                  <a16:creationId xmlns:a16="http://schemas.microsoft.com/office/drawing/2014/main" id="{AF6CF643-C208-45B1-A117-7BC43F16449A}"/>
                </a:ext>
              </a:extLst>
            </p:cNvPr>
            <p:cNvSpPr/>
            <p:nvPr/>
          </p:nvSpPr>
          <p:spPr>
            <a:xfrm rot="16200000">
              <a:off x="8742965" y="4780252"/>
              <a:ext cx="317717" cy="1080779"/>
            </a:xfrm>
            <a:prstGeom prst="leftBrace">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3" name="TextBox 42">
              <a:extLst>
                <a:ext uri="{FF2B5EF4-FFF2-40B4-BE49-F238E27FC236}">
                  <a16:creationId xmlns:a16="http://schemas.microsoft.com/office/drawing/2014/main" id="{4D8D1361-887E-4B02-B5ED-099A9B2A2078}"/>
                </a:ext>
              </a:extLst>
            </p:cNvPr>
            <p:cNvSpPr txBox="1"/>
            <p:nvPr/>
          </p:nvSpPr>
          <p:spPr>
            <a:xfrm>
              <a:off x="8661725" y="5475250"/>
              <a:ext cx="478016" cy="246221"/>
            </a:xfrm>
            <a:prstGeom prst="rect">
              <a:avLst/>
            </a:prstGeom>
            <a:noFill/>
          </p:spPr>
          <p:txBody>
            <a:bodyPr wrap="none" rtlCol="0">
              <a:spAutoFit/>
            </a:bodyPr>
            <a:lstStyle/>
            <a:p>
              <a:r>
                <a:rPr lang="en-US" sz="1000"/>
                <a:t>3-bits</a:t>
              </a:r>
            </a:p>
          </p:txBody>
        </p:sp>
        <p:sp>
          <p:nvSpPr>
            <p:cNvPr id="44" name="Left Brace 43">
              <a:extLst>
                <a:ext uri="{FF2B5EF4-FFF2-40B4-BE49-F238E27FC236}">
                  <a16:creationId xmlns:a16="http://schemas.microsoft.com/office/drawing/2014/main" id="{9C2EF9D5-BE96-4D16-93AE-7908B3AE3D58}"/>
                </a:ext>
              </a:extLst>
            </p:cNvPr>
            <p:cNvSpPr/>
            <p:nvPr/>
          </p:nvSpPr>
          <p:spPr>
            <a:xfrm rot="16200000">
              <a:off x="8032092" y="5168990"/>
              <a:ext cx="317718" cy="273805"/>
            </a:xfrm>
            <a:prstGeom prst="leftBrace">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5" name="TextBox 44">
              <a:extLst>
                <a:ext uri="{FF2B5EF4-FFF2-40B4-BE49-F238E27FC236}">
                  <a16:creationId xmlns:a16="http://schemas.microsoft.com/office/drawing/2014/main" id="{7CB79C6A-4DE5-4644-8090-A9871F6A49BF}"/>
                </a:ext>
              </a:extLst>
            </p:cNvPr>
            <p:cNvSpPr txBox="1"/>
            <p:nvPr/>
          </p:nvSpPr>
          <p:spPr>
            <a:xfrm>
              <a:off x="7978550" y="5486641"/>
              <a:ext cx="428322" cy="246221"/>
            </a:xfrm>
            <a:prstGeom prst="rect">
              <a:avLst/>
            </a:prstGeom>
            <a:noFill/>
          </p:spPr>
          <p:txBody>
            <a:bodyPr wrap="none" rtlCol="0">
              <a:spAutoFit/>
            </a:bodyPr>
            <a:lstStyle/>
            <a:p>
              <a:r>
                <a:rPr lang="en-US" sz="1000"/>
                <a:t>1-bit</a:t>
              </a:r>
            </a:p>
          </p:txBody>
        </p:sp>
        <p:sp>
          <p:nvSpPr>
            <p:cNvPr id="46" name="Left Brace 45">
              <a:extLst>
                <a:ext uri="{FF2B5EF4-FFF2-40B4-BE49-F238E27FC236}">
                  <a16:creationId xmlns:a16="http://schemas.microsoft.com/office/drawing/2014/main" id="{FE2269B3-F649-4C10-A087-0A06EFDFC149}"/>
                </a:ext>
              </a:extLst>
            </p:cNvPr>
            <p:cNvSpPr/>
            <p:nvPr/>
          </p:nvSpPr>
          <p:spPr>
            <a:xfrm rot="16200000">
              <a:off x="1329807" y="5137317"/>
              <a:ext cx="267307" cy="365228"/>
            </a:xfrm>
            <a:prstGeom prst="leftBrace">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TextBox 46">
              <a:extLst>
                <a:ext uri="{FF2B5EF4-FFF2-40B4-BE49-F238E27FC236}">
                  <a16:creationId xmlns:a16="http://schemas.microsoft.com/office/drawing/2014/main" id="{735A80EA-F601-42D6-949D-C523427F88C7}"/>
                </a:ext>
              </a:extLst>
            </p:cNvPr>
            <p:cNvSpPr txBox="1"/>
            <p:nvPr/>
          </p:nvSpPr>
          <p:spPr>
            <a:xfrm>
              <a:off x="1189359" y="5558593"/>
              <a:ext cx="604653" cy="246221"/>
            </a:xfrm>
            <a:prstGeom prst="rect">
              <a:avLst/>
            </a:prstGeom>
            <a:noFill/>
          </p:spPr>
          <p:txBody>
            <a:bodyPr wrap="none" rtlCol="0">
              <a:spAutoFit/>
            </a:bodyPr>
            <a:lstStyle/>
            <a:p>
              <a:r>
                <a:rPr lang="en-US" sz="1000"/>
                <a:t>padding</a:t>
              </a:r>
            </a:p>
          </p:txBody>
        </p:sp>
        <p:sp>
          <p:nvSpPr>
            <p:cNvPr id="48" name="Left Brace 47">
              <a:extLst>
                <a:ext uri="{FF2B5EF4-FFF2-40B4-BE49-F238E27FC236}">
                  <a16:creationId xmlns:a16="http://schemas.microsoft.com/office/drawing/2014/main" id="{0BFA6250-BCA0-4A2D-9B51-F6185E65AFA2}"/>
                </a:ext>
              </a:extLst>
            </p:cNvPr>
            <p:cNvSpPr/>
            <p:nvPr/>
          </p:nvSpPr>
          <p:spPr>
            <a:xfrm rot="16200000">
              <a:off x="6399362" y="4873370"/>
              <a:ext cx="317717" cy="908748"/>
            </a:xfrm>
            <a:prstGeom prst="leftBrace">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TextBox 48">
              <a:extLst>
                <a:ext uri="{FF2B5EF4-FFF2-40B4-BE49-F238E27FC236}">
                  <a16:creationId xmlns:a16="http://schemas.microsoft.com/office/drawing/2014/main" id="{999846A2-4A4B-4327-A94D-2480284C28FC}"/>
                </a:ext>
              </a:extLst>
            </p:cNvPr>
            <p:cNvSpPr txBox="1"/>
            <p:nvPr/>
          </p:nvSpPr>
          <p:spPr>
            <a:xfrm>
              <a:off x="6321200" y="5471857"/>
              <a:ext cx="478016" cy="246221"/>
            </a:xfrm>
            <a:prstGeom prst="rect">
              <a:avLst/>
            </a:prstGeom>
            <a:noFill/>
          </p:spPr>
          <p:txBody>
            <a:bodyPr wrap="none" rtlCol="0">
              <a:spAutoFit/>
            </a:bodyPr>
            <a:lstStyle/>
            <a:p>
              <a:r>
                <a:rPr lang="en-US" sz="1000"/>
                <a:t>3-bits</a:t>
              </a:r>
            </a:p>
          </p:txBody>
        </p:sp>
        <p:sp>
          <p:nvSpPr>
            <p:cNvPr id="50" name="Left Brace 49">
              <a:extLst>
                <a:ext uri="{FF2B5EF4-FFF2-40B4-BE49-F238E27FC236}">
                  <a16:creationId xmlns:a16="http://schemas.microsoft.com/office/drawing/2014/main" id="{48B005F6-6C7C-474C-AF85-0C668EFFDA31}"/>
                </a:ext>
              </a:extLst>
            </p:cNvPr>
            <p:cNvSpPr/>
            <p:nvPr/>
          </p:nvSpPr>
          <p:spPr>
            <a:xfrm rot="16200000">
              <a:off x="7571409" y="5003364"/>
              <a:ext cx="317717" cy="600422"/>
            </a:xfrm>
            <a:prstGeom prst="leftBrace">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TextBox 50">
              <a:extLst>
                <a:ext uri="{FF2B5EF4-FFF2-40B4-BE49-F238E27FC236}">
                  <a16:creationId xmlns:a16="http://schemas.microsoft.com/office/drawing/2014/main" id="{DD59F371-55F4-40FA-B443-28B2CA5287AC}"/>
                </a:ext>
              </a:extLst>
            </p:cNvPr>
            <p:cNvSpPr txBox="1"/>
            <p:nvPr/>
          </p:nvSpPr>
          <p:spPr>
            <a:xfrm>
              <a:off x="7491259" y="5462470"/>
              <a:ext cx="437940" cy="246221"/>
            </a:xfrm>
            <a:prstGeom prst="rect">
              <a:avLst/>
            </a:prstGeom>
            <a:noFill/>
          </p:spPr>
          <p:txBody>
            <a:bodyPr wrap="none" rtlCol="0">
              <a:spAutoFit/>
            </a:bodyPr>
            <a:lstStyle/>
            <a:p>
              <a:r>
                <a:rPr lang="en-US" sz="1000"/>
                <a:t>code</a:t>
              </a:r>
            </a:p>
          </p:txBody>
        </p:sp>
        <p:sp>
          <p:nvSpPr>
            <p:cNvPr id="52" name="Left Brace 51">
              <a:extLst>
                <a:ext uri="{FF2B5EF4-FFF2-40B4-BE49-F238E27FC236}">
                  <a16:creationId xmlns:a16="http://schemas.microsoft.com/office/drawing/2014/main" id="{B85503F3-1032-4FE2-A39C-3FA4BE722748}"/>
                </a:ext>
              </a:extLst>
            </p:cNvPr>
            <p:cNvSpPr/>
            <p:nvPr/>
          </p:nvSpPr>
          <p:spPr>
            <a:xfrm rot="16200000">
              <a:off x="5760381" y="5200052"/>
              <a:ext cx="317718" cy="273805"/>
            </a:xfrm>
            <a:prstGeom prst="leftBrace">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3" name="TextBox 52">
              <a:extLst>
                <a:ext uri="{FF2B5EF4-FFF2-40B4-BE49-F238E27FC236}">
                  <a16:creationId xmlns:a16="http://schemas.microsoft.com/office/drawing/2014/main" id="{A8FD01DD-B15D-43EE-A65F-D0186B86F286}"/>
                </a:ext>
              </a:extLst>
            </p:cNvPr>
            <p:cNvSpPr txBox="1"/>
            <p:nvPr/>
          </p:nvSpPr>
          <p:spPr>
            <a:xfrm>
              <a:off x="5706839" y="5517703"/>
              <a:ext cx="428322" cy="246221"/>
            </a:xfrm>
            <a:prstGeom prst="rect">
              <a:avLst/>
            </a:prstGeom>
            <a:noFill/>
          </p:spPr>
          <p:txBody>
            <a:bodyPr wrap="none" rtlCol="0">
              <a:spAutoFit/>
            </a:bodyPr>
            <a:lstStyle/>
            <a:p>
              <a:r>
                <a:rPr lang="en-US" sz="1000"/>
                <a:t>1-bit</a:t>
              </a:r>
            </a:p>
          </p:txBody>
        </p:sp>
        <p:sp>
          <p:nvSpPr>
            <p:cNvPr id="54" name="Left Brace 53">
              <a:extLst>
                <a:ext uri="{FF2B5EF4-FFF2-40B4-BE49-F238E27FC236}">
                  <a16:creationId xmlns:a16="http://schemas.microsoft.com/office/drawing/2014/main" id="{65FB224E-3654-4F44-9AEA-B367D55177BB}"/>
                </a:ext>
              </a:extLst>
            </p:cNvPr>
            <p:cNvSpPr/>
            <p:nvPr/>
          </p:nvSpPr>
          <p:spPr>
            <a:xfrm rot="16200000">
              <a:off x="5165847" y="5035231"/>
              <a:ext cx="317717" cy="600422"/>
            </a:xfrm>
            <a:prstGeom prst="leftBrace">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5" name="TextBox 54">
              <a:extLst>
                <a:ext uri="{FF2B5EF4-FFF2-40B4-BE49-F238E27FC236}">
                  <a16:creationId xmlns:a16="http://schemas.microsoft.com/office/drawing/2014/main" id="{D24D0DAA-5D9F-43F2-9F93-2943C644B47A}"/>
                </a:ext>
              </a:extLst>
            </p:cNvPr>
            <p:cNvSpPr txBox="1"/>
            <p:nvPr/>
          </p:nvSpPr>
          <p:spPr>
            <a:xfrm>
              <a:off x="5085697" y="5494337"/>
              <a:ext cx="437940" cy="246221"/>
            </a:xfrm>
            <a:prstGeom prst="rect">
              <a:avLst/>
            </a:prstGeom>
            <a:noFill/>
          </p:spPr>
          <p:txBody>
            <a:bodyPr wrap="none" rtlCol="0">
              <a:spAutoFit/>
            </a:bodyPr>
            <a:lstStyle/>
            <a:p>
              <a:r>
                <a:rPr lang="en-US" sz="1000"/>
                <a:t>code</a:t>
              </a:r>
            </a:p>
          </p:txBody>
        </p:sp>
        <p:sp>
          <p:nvSpPr>
            <p:cNvPr id="56" name="Rectangle 55">
              <a:extLst>
                <a:ext uri="{FF2B5EF4-FFF2-40B4-BE49-F238E27FC236}">
                  <a16:creationId xmlns:a16="http://schemas.microsoft.com/office/drawing/2014/main" id="{1AFF7B46-F436-44BC-B373-5594E2AC5463}"/>
                </a:ext>
              </a:extLst>
            </p:cNvPr>
            <p:cNvSpPr/>
            <p:nvPr/>
          </p:nvSpPr>
          <p:spPr>
            <a:xfrm>
              <a:off x="1296787" y="4656309"/>
              <a:ext cx="309966" cy="449451"/>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0</a:t>
              </a:r>
            </a:p>
          </p:txBody>
        </p:sp>
        <p:sp>
          <p:nvSpPr>
            <p:cNvPr id="57" name="Rectangle 56">
              <a:extLst>
                <a:ext uri="{FF2B5EF4-FFF2-40B4-BE49-F238E27FC236}">
                  <a16:creationId xmlns:a16="http://schemas.microsoft.com/office/drawing/2014/main" id="{EEC44E0F-E624-498E-914D-AA3DBF42D7CD}"/>
                </a:ext>
              </a:extLst>
            </p:cNvPr>
            <p:cNvSpPr/>
            <p:nvPr/>
          </p:nvSpPr>
          <p:spPr>
            <a:xfrm>
              <a:off x="1604171" y="4656308"/>
              <a:ext cx="309966" cy="449451"/>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0</a:t>
              </a:r>
            </a:p>
          </p:txBody>
        </p:sp>
        <p:sp>
          <p:nvSpPr>
            <p:cNvPr id="58" name="Rectangle 57">
              <a:extLst>
                <a:ext uri="{FF2B5EF4-FFF2-40B4-BE49-F238E27FC236}">
                  <a16:creationId xmlns:a16="http://schemas.microsoft.com/office/drawing/2014/main" id="{3E67E7E7-4DE8-4215-877C-DABE94032991}"/>
                </a:ext>
              </a:extLst>
            </p:cNvPr>
            <p:cNvSpPr/>
            <p:nvPr/>
          </p:nvSpPr>
          <p:spPr>
            <a:xfrm>
              <a:off x="1914137" y="4656308"/>
              <a:ext cx="309966" cy="449451"/>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0</a:t>
              </a:r>
            </a:p>
          </p:txBody>
        </p:sp>
        <p:sp>
          <p:nvSpPr>
            <p:cNvPr id="59" name="Rectangle 58">
              <a:extLst>
                <a:ext uri="{FF2B5EF4-FFF2-40B4-BE49-F238E27FC236}">
                  <a16:creationId xmlns:a16="http://schemas.microsoft.com/office/drawing/2014/main" id="{5D012AA2-EE9D-4363-B2DC-5D189D20CB4A}"/>
                </a:ext>
              </a:extLst>
            </p:cNvPr>
            <p:cNvSpPr/>
            <p:nvPr/>
          </p:nvSpPr>
          <p:spPr>
            <a:xfrm>
              <a:off x="2221521" y="4656307"/>
              <a:ext cx="309966" cy="449451"/>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1</a:t>
              </a:r>
            </a:p>
          </p:txBody>
        </p:sp>
        <p:sp>
          <p:nvSpPr>
            <p:cNvPr id="60" name="Rectangle 59">
              <a:extLst>
                <a:ext uri="{FF2B5EF4-FFF2-40B4-BE49-F238E27FC236}">
                  <a16:creationId xmlns:a16="http://schemas.microsoft.com/office/drawing/2014/main" id="{72A33799-0AB2-490E-A7D5-05ED0F790FDC}"/>
                </a:ext>
              </a:extLst>
            </p:cNvPr>
            <p:cNvSpPr/>
            <p:nvPr/>
          </p:nvSpPr>
          <p:spPr>
            <a:xfrm>
              <a:off x="2704550" y="4656307"/>
              <a:ext cx="309966" cy="449451"/>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0</a:t>
              </a:r>
            </a:p>
          </p:txBody>
        </p:sp>
        <p:sp>
          <p:nvSpPr>
            <p:cNvPr id="61" name="Rectangle 60">
              <a:extLst>
                <a:ext uri="{FF2B5EF4-FFF2-40B4-BE49-F238E27FC236}">
                  <a16:creationId xmlns:a16="http://schemas.microsoft.com/office/drawing/2014/main" id="{31A2D890-2D8D-4AD6-B801-985FA3E70658}"/>
                </a:ext>
              </a:extLst>
            </p:cNvPr>
            <p:cNvSpPr/>
            <p:nvPr/>
          </p:nvSpPr>
          <p:spPr>
            <a:xfrm>
              <a:off x="3011934" y="4656306"/>
              <a:ext cx="309966" cy="449451"/>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1</a:t>
              </a:r>
            </a:p>
          </p:txBody>
        </p:sp>
        <p:sp>
          <p:nvSpPr>
            <p:cNvPr id="62" name="Rectangle 61">
              <a:extLst>
                <a:ext uri="{FF2B5EF4-FFF2-40B4-BE49-F238E27FC236}">
                  <a16:creationId xmlns:a16="http://schemas.microsoft.com/office/drawing/2014/main" id="{BB340E65-9A86-4756-96EF-379AAF760F00}"/>
                </a:ext>
              </a:extLst>
            </p:cNvPr>
            <p:cNvSpPr/>
            <p:nvPr/>
          </p:nvSpPr>
          <p:spPr>
            <a:xfrm>
              <a:off x="3321900" y="4656306"/>
              <a:ext cx="309966" cy="449451"/>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0</a:t>
              </a:r>
            </a:p>
          </p:txBody>
        </p:sp>
        <p:sp>
          <p:nvSpPr>
            <p:cNvPr id="63" name="Rectangle 62">
              <a:extLst>
                <a:ext uri="{FF2B5EF4-FFF2-40B4-BE49-F238E27FC236}">
                  <a16:creationId xmlns:a16="http://schemas.microsoft.com/office/drawing/2014/main" id="{75D63BFE-3A8B-4700-AA48-9C771D1E76AD}"/>
                </a:ext>
              </a:extLst>
            </p:cNvPr>
            <p:cNvSpPr/>
            <p:nvPr/>
          </p:nvSpPr>
          <p:spPr>
            <a:xfrm>
              <a:off x="3629284" y="4656305"/>
              <a:ext cx="309966" cy="449451"/>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1</a:t>
              </a:r>
            </a:p>
          </p:txBody>
        </p:sp>
        <p:sp>
          <p:nvSpPr>
            <p:cNvPr id="64" name="TextBox 63">
              <a:extLst>
                <a:ext uri="{FF2B5EF4-FFF2-40B4-BE49-F238E27FC236}">
                  <a16:creationId xmlns:a16="http://schemas.microsoft.com/office/drawing/2014/main" id="{AA49E59E-2D2C-4077-B7D4-DBDCE45EC02F}"/>
                </a:ext>
              </a:extLst>
            </p:cNvPr>
            <p:cNvSpPr txBox="1"/>
            <p:nvPr/>
          </p:nvSpPr>
          <p:spPr>
            <a:xfrm>
              <a:off x="3600924" y="4428501"/>
              <a:ext cx="389850" cy="246221"/>
            </a:xfrm>
            <a:prstGeom prst="rect">
              <a:avLst/>
            </a:prstGeom>
            <a:noFill/>
          </p:spPr>
          <p:txBody>
            <a:bodyPr wrap="none" rtlCol="0">
              <a:spAutoFit/>
            </a:bodyPr>
            <a:lstStyle/>
            <a:p>
              <a:r>
                <a:rPr lang="en-US" sz="1000"/>
                <a:t>bit1</a:t>
              </a:r>
            </a:p>
          </p:txBody>
        </p:sp>
        <p:sp>
          <p:nvSpPr>
            <p:cNvPr id="65" name="TextBox 64">
              <a:extLst>
                <a:ext uri="{FF2B5EF4-FFF2-40B4-BE49-F238E27FC236}">
                  <a16:creationId xmlns:a16="http://schemas.microsoft.com/office/drawing/2014/main" id="{DA7329EF-B72F-46B8-AFD8-37E1458765E7}"/>
                </a:ext>
              </a:extLst>
            </p:cNvPr>
            <p:cNvSpPr txBox="1"/>
            <p:nvPr/>
          </p:nvSpPr>
          <p:spPr>
            <a:xfrm>
              <a:off x="3283211" y="4431187"/>
              <a:ext cx="389850" cy="246221"/>
            </a:xfrm>
            <a:prstGeom prst="rect">
              <a:avLst/>
            </a:prstGeom>
            <a:noFill/>
          </p:spPr>
          <p:txBody>
            <a:bodyPr wrap="none" rtlCol="0">
              <a:spAutoFit/>
            </a:bodyPr>
            <a:lstStyle/>
            <a:p>
              <a:r>
                <a:rPr lang="en-US" sz="1000"/>
                <a:t>bit2</a:t>
              </a:r>
            </a:p>
          </p:txBody>
        </p:sp>
        <p:sp>
          <p:nvSpPr>
            <p:cNvPr id="66" name="TextBox 65">
              <a:extLst>
                <a:ext uri="{FF2B5EF4-FFF2-40B4-BE49-F238E27FC236}">
                  <a16:creationId xmlns:a16="http://schemas.microsoft.com/office/drawing/2014/main" id="{BB8036D4-596E-4E1E-AE28-0747EB0FD917}"/>
                </a:ext>
              </a:extLst>
            </p:cNvPr>
            <p:cNvSpPr txBox="1"/>
            <p:nvPr/>
          </p:nvSpPr>
          <p:spPr>
            <a:xfrm>
              <a:off x="2965494" y="4428501"/>
              <a:ext cx="389850" cy="246221"/>
            </a:xfrm>
            <a:prstGeom prst="rect">
              <a:avLst/>
            </a:prstGeom>
            <a:noFill/>
          </p:spPr>
          <p:txBody>
            <a:bodyPr wrap="none" rtlCol="0">
              <a:spAutoFit/>
            </a:bodyPr>
            <a:lstStyle/>
            <a:p>
              <a:r>
                <a:rPr lang="en-US" sz="1000"/>
                <a:t>bit3</a:t>
              </a:r>
            </a:p>
          </p:txBody>
        </p:sp>
        <p:sp>
          <p:nvSpPr>
            <p:cNvPr id="67" name="TextBox 66">
              <a:extLst>
                <a:ext uri="{FF2B5EF4-FFF2-40B4-BE49-F238E27FC236}">
                  <a16:creationId xmlns:a16="http://schemas.microsoft.com/office/drawing/2014/main" id="{7E3F8FD4-5978-46D2-AB54-6FB15133D34B}"/>
                </a:ext>
              </a:extLst>
            </p:cNvPr>
            <p:cNvSpPr txBox="1"/>
            <p:nvPr/>
          </p:nvSpPr>
          <p:spPr>
            <a:xfrm>
              <a:off x="2658110" y="4424154"/>
              <a:ext cx="389850" cy="246221"/>
            </a:xfrm>
            <a:prstGeom prst="rect">
              <a:avLst/>
            </a:prstGeom>
            <a:noFill/>
          </p:spPr>
          <p:txBody>
            <a:bodyPr wrap="none" rtlCol="0">
              <a:spAutoFit/>
            </a:bodyPr>
            <a:lstStyle/>
            <a:p>
              <a:r>
                <a:rPr lang="en-US" sz="1000"/>
                <a:t>bit4</a:t>
              </a:r>
            </a:p>
          </p:txBody>
        </p:sp>
        <p:sp>
          <p:nvSpPr>
            <p:cNvPr id="68" name="TextBox 67">
              <a:extLst>
                <a:ext uri="{FF2B5EF4-FFF2-40B4-BE49-F238E27FC236}">
                  <a16:creationId xmlns:a16="http://schemas.microsoft.com/office/drawing/2014/main" id="{64F454E6-8992-462A-BBEF-7F663A839705}"/>
                </a:ext>
              </a:extLst>
            </p:cNvPr>
            <p:cNvSpPr txBox="1"/>
            <p:nvPr/>
          </p:nvSpPr>
          <p:spPr>
            <a:xfrm>
              <a:off x="2199038" y="4431187"/>
              <a:ext cx="389850" cy="246221"/>
            </a:xfrm>
            <a:prstGeom prst="rect">
              <a:avLst/>
            </a:prstGeom>
            <a:noFill/>
          </p:spPr>
          <p:txBody>
            <a:bodyPr wrap="none" rtlCol="0">
              <a:spAutoFit/>
            </a:bodyPr>
            <a:lstStyle/>
            <a:p>
              <a:r>
                <a:rPr lang="en-US" sz="1000"/>
                <a:t>bit5</a:t>
              </a:r>
            </a:p>
          </p:txBody>
        </p:sp>
        <p:sp>
          <p:nvSpPr>
            <p:cNvPr id="69" name="TextBox 68">
              <a:extLst>
                <a:ext uri="{FF2B5EF4-FFF2-40B4-BE49-F238E27FC236}">
                  <a16:creationId xmlns:a16="http://schemas.microsoft.com/office/drawing/2014/main" id="{2436B78A-03BB-4DB8-8FDC-FCE3F7087493}"/>
                </a:ext>
              </a:extLst>
            </p:cNvPr>
            <p:cNvSpPr txBox="1"/>
            <p:nvPr/>
          </p:nvSpPr>
          <p:spPr>
            <a:xfrm>
              <a:off x="1881325" y="4433873"/>
              <a:ext cx="389850" cy="246221"/>
            </a:xfrm>
            <a:prstGeom prst="rect">
              <a:avLst/>
            </a:prstGeom>
            <a:noFill/>
          </p:spPr>
          <p:txBody>
            <a:bodyPr wrap="none" rtlCol="0">
              <a:spAutoFit/>
            </a:bodyPr>
            <a:lstStyle/>
            <a:p>
              <a:r>
                <a:rPr lang="en-US" sz="1000"/>
                <a:t>bit6</a:t>
              </a:r>
            </a:p>
          </p:txBody>
        </p:sp>
        <p:sp>
          <p:nvSpPr>
            <p:cNvPr id="70" name="TextBox 69">
              <a:extLst>
                <a:ext uri="{FF2B5EF4-FFF2-40B4-BE49-F238E27FC236}">
                  <a16:creationId xmlns:a16="http://schemas.microsoft.com/office/drawing/2014/main" id="{E9E64F14-F2E9-495D-9482-A93F4F5D6C1A}"/>
                </a:ext>
              </a:extLst>
            </p:cNvPr>
            <p:cNvSpPr txBox="1"/>
            <p:nvPr/>
          </p:nvSpPr>
          <p:spPr>
            <a:xfrm>
              <a:off x="1563608" y="4431187"/>
              <a:ext cx="389850" cy="246221"/>
            </a:xfrm>
            <a:prstGeom prst="rect">
              <a:avLst/>
            </a:prstGeom>
            <a:noFill/>
          </p:spPr>
          <p:txBody>
            <a:bodyPr wrap="none" rtlCol="0">
              <a:spAutoFit/>
            </a:bodyPr>
            <a:lstStyle/>
            <a:p>
              <a:r>
                <a:rPr lang="en-US" sz="1000"/>
                <a:t>bit7</a:t>
              </a:r>
            </a:p>
          </p:txBody>
        </p:sp>
        <p:sp>
          <p:nvSpPr>
            <p:cNvPr id="71" name="TextBox 70">
              <a:extLst>
                <a:ext uri="{FF2B5EF4-FFF2-40B4-BE49-F238E27FC236}">
                  <a16:creationId xmlns:a16="http://schemas.microsoft.com/office/drawing/2014/main" id="{6CF83C7F-7BA7-4141-89EF-474C6BC90230}"/>
                </a:ext>
              </a:extLst>
            </p:cNvPr>
            <p:cNvSpPr txBox="1"/>
            <p:nvPr/>
          </p:nvSpPr>
          <p:spPr>
            <a:xfrm>
              <a:off x="1256224" y="4426840"/>
              <a:ext cx="389850" cy="246221"/>
            </a:xfrm>
            <a:prstGeom prst="rect">
              <a:avLst/>
            </a:prstGeom>
            <a:noFill/>
          </p:spPr>
          <p:txBody>
            <a:bodyPr wrap="none" rtlCol="0">
              <a:spAutoFit/>
            </a:bodyPr>
            <a:lstStyle/>
            <a:p>
              <a:r>
                <a:rPr lang="en-US" sz="1000"/>
                <a:t>bit8</a:t>
              </a:r>
            </a:p>
          </p:txBody>
        </p:sp>
        <p:sp>
          <p:nvSpPr>
            <p:cNvPr id="72" name="TextBox 71">
              <a:extLst>
                <a:ext uri="{FF2B5EF4-FFF2-40B4-BE49-F238E27FC236}">
                  <a16:creationId xmlns:a16="http://schemas.microsoft.com/office/drawing/2014/main" id="{40BC3BE3-9E6F-4185-91CA-C6AEE3F96A2B}"/>
                </a:ext>
              </a:extLst>
            </p:cNvPr>
            <p:cNvSpPr txBox="1"/>
            <p:nvPr/>
          </p:nvSpPr>
          <p:spPr>
            <a:xfrm>
              <a:off x="2044058" y="3988938"/>
              <a:ext cx="1227837" cy="369332"/>
            </a:xfrm>
            <a:prstGeom prst="rect">
              <a:avLst/>
            </a:prstGeom>
            <a:noFill/>
          </p:spPr>
          <p:txBody>
            <a:bodyPr wrap="none" rtlCol="0">
              <a:spAutoFit/>
            </a:bodyPr>
            <a:lstStyle/>
            <a:p>
              <a:r>
                <a:rPr lang="en-US"/>
                <a:t>Byte 3 = 15</a:t>
              </a:r>
            </a:p>
          </p:txBody>
        </p:sp>
        <p:sp>
          <p:nvSpPr>
            <p:cNvPr id="73" name="Left Brace 72">
              <a:extLst>
                <a:ext uri="{FF2B5EF4-FFF2-40B4-BE49-F238E27FC236}">
                  <a16:creationId xmlns:a16="http://schemas.microsoft.com/office/drawing/2014/main" id="{A24121DA-F5CD-410E-BFD1-86117057737C}"/>
                </a:ext>
              </a:extLst>
            </p:cNvPr>
            <p:cNvSpPr/>
            <p:nvPr/>
          </p:nvSpPr>
          <p:spPr>
            <a:xfrm rot="16200000">
              <a:off x="4039002" y="4498694"/>
              <a:ext cx="271235" cy="1638547"/>
            </a:xfrm>
            <a:prstGeom prst="leftBrace">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4" name="TextBox 73">
              <a:extLst>
                <a:ext uri="{FF2B5EF4-FFF2-40B4-BE49-F238E27FC236}">
                  <a16:creationId xmlns:a16="http://schemas.microsoft.com/office/drawing/2014/main" id="{15539226-953C-416F-9963-212FE39C607F}"/>
                </a:ext>
              </a:extLst>
            </p:cNvPr>
            <p:cNvSpPr txBox="1"/>
            <p:nvPr/>
          </p:nvSpPr>
          <p:spPr>
            <a:xfrm>
              <a:off x="3901446" y="5486398"/>
              <a:ext cx="478016" cy="246221"/>
            </a:xfrm>
            <a:prstGeom prst="rect">
              <a:avLst/>
            </a:prstGeom>
            <a:noFill/>
          </p:spPr>
          <p:txBody>
            <a:bodyPr wrap="none" rtlCol="0">
              <a:spAutoFit/>
            </a:bodyPr>
            <a:lstStyle/>
            <a:p>
              <a:r>
                <a:rPr lang="en-US" sz="1000"/>
                <a:t>4-bits</a:t>
              </a:r>
            </a:p>
          </p:txBody>
        </p:sp>
        <p:sp>
          <p:nvSpPr>
            <p:cNvPr id="75" name="Left Brace 74">
              <a:extLst>
                <a:ext uri="{FF2B5EF4-FFF2-40B4-BE49-F238E27FC236}">
                  <a16:creationId xmlns:a16="http://schemas.microsoft.com/office/drawing/2014/main" id="{F1752FDB-4E08-404F-AFCB-88B6EBE1D1D9}"/>
                </a:ext>
              </a:extLst>
            </p:cNvPr>
            <p:cNvSpPr/>
            <p:nvPr/>
          </p:nvSpPr>
          <p:spPr>
            <a:xfrm rot="16200000">
              <a:off x="2333886" y="4549977"/>
              <a:ext cx="311403" cy="1564620"/>
            </a:xfrm>
            <a:prstGeom prst="leftBrace">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6" name="TextBox 75">
              <a:extLst>
                <a:ext uri="{FF2B5EF4-FFF2-40B4-BE49-F238E27FC236}">
                  <a16:creationId xmlns:a16="http://schemas.microsoft.com/office/drawing/2014/main" id="{972885BF-E606-4D16-B909-D4A6861BA19E}"/>
                </a:ext>
              </a:extLst>
            </p:cNvPr>
            <p:cNvSpPr txBox="1"/>
            <p:nvPr/>
          </p:nvSpPr>
          <p:spPr>
            <a:xfrm>
              <a:off x="2226534" y="5523913"/>
              <a:ext cx="478016" cy="246221"/>
            </a:xfrm>
            <a:prstGeom prst="rect">
              <a:avLst/>
            </a:prstGeom>
            <a:noFill/>
          </p:spPr>
          <p:txBody>
            <a:bodyPr wrap="none" rtlCol="0">
              <a:spAutoFit/>
            </a:bodyPr>
            <a:lstStyle/>
            <a:p>
              <a:r>
                <a:rPr lang="en-US" sz="1000"/>
                <a:t>5-bits</a:t>
              </a:r>
            </a:p>
          </p:txBody>
        </p:sp>
      </p:grpSp>
      <p:cxnSp>
        <p:nvCxnSpPr>
          <p:cNvPr id="77" name="Straight Arrow Connector 76">
            <a:extLst>
              <a:ext uri="{FF2B5EF4-FFF2-40B4-BE49-F238E27FC236}">
                <a16:creationId xmlns:a16="http://schemas.microsoft.com/office/drawing/2014/main" id="{B8B58EB3-16AD-4C87-A738-4D83E0955E9E}"/>
              </a:ext>
            </a:extLst>
          </p:cNvPr>
          <p:cNvCxnSpPr>
            <a:cxnSpLocks/>
          </p:cNvCxnSpPr>
          <p:nvPr/>
        </p:nvCxnSpPr>
        <p:spPr>
          <a:xfrm>
            <a:off x="5373350" y="2099251"/>
            <a:ext cx="0" cy="67122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78" name="TextBox 77">
            <a:extLst>
              <a:ext uri="{FF2B5EF4-FFF2-40B4-BE49-F238E27FC236}">
                <a16:creationId xmlns:a16="http://schemas.microsoft.com/office/drawing/2014/main" id="{4D861F99-3331-4BF7-8DFA-A51B19F6B0F3}"/>
              </a:ext>
            </a:extLst>
          </p:cNvPr>
          <p:cNvSpPr txBox="1"/>
          <p:nvPr/>
        </p:nvSpPr>
        <p:spPr>
          <a:xfrm>
            <a:off x="5379225" y="2152862"/>
            <a:ext cx="698461" cy="369332"/>
          </a:xfrm>
          <a:prstGeom prst="rect">
            <a:avLst/>
          </a:prstGeom>
          <a:noFill/>
        </p:spPr>
        <p:txBody>
          <a:bodyPr wrap="none" rtlCol="0">
            <a:spAutoFit/>
          </a:bodyPr>
          <a:lstStyle/>
          <a:p>
            <a:r>
              <a:rPr lang="en-US" i="1"/>
              <a:t>parse</a:t>
            </a:r>
          </a:p>
        </p:txBody>
      </p:sp>
      <p:sp>
        <p:nvSpPr>
          <p:cNvPr id="79" name="Rectangle 78">
            <a:extLst>
              <a:ext uri="{FF2B5EF4-FFF2-40B4-BE49-F238E27FC236}">
                <a16:creationId xmlns:a16="http://schemas.microsoft.com/office/drawing/2014/main" id="{F02CF212-E107-4735-BB54-B50A9C5B2EAB}"/>
              </a:ext>
            </a:extLst>
          </p:cNvPr>
          <p:cNvSpPr/>
          <p:nvPr/>
        </p:nvSpPr>
        <p:spPr>
          <a:xfrm>
            <a:off x="4176231" y="2776294"/>
            <a:ext cx="2371898" cy="3754874"/>
          </a:xfrm>
          <a:prstGeom prst="rect">
            <a:avLst/>
          </a:prstGeom>
          <a:ln>
            <a:solidFill>
              <a:schemeClr val="tx1"/>
            </a:solidFill>
          </a:ln>
        </p:spPr>
        <p:txBody>
          <a:bodyPr wrap="square">
            <a:spAutoFit/>
          </a:bodyPr>
          <a:lstStyle/>
          <a:p>
            <a:r>
              <a:rPr lang="en-US" sz="1400">
                <a:solidFill>
                  <a:srgbClr val="000096"/>
                </a:solidFill>
                <a:highlight>
                  <a:srgbClr val="FFFFFF"/>
                </a:highlight>
              </a:rPr>
              <a:t>&lt;input&gt;</a:t>
            </a:r>
            <a:br>
              <a:rPr lang="en-US" sz="1400">
                <a:solidFill>
                  <a:srgbClr val="000000"/>
                </a:solidFill>
                <a:highlight>
                  <a:srgbClr val="FFFFFF"/>
                </a:highlight>
              </a:rPr>
            </a:br>
            <a:r>
              <a:rPr lang="en-US" sz="1400">
                <a:solidFill>
                  <a:srgbClr val="000000"/>
                </a:solidFill>
                <a:highlight>
                  <a:srgbClr val="FFFFFF"/>
                </a:highlight>
              </a:rPr>
              <a:t>  </a:t>
            </a:r>
            <a:r>
              <a:rPr lang="en-US" sz="1400">
                <a:solidFill>
                  <a:srgbClr val="000096"/>
                </a:solidFill>
                <a:highlight>
                  <a:srgbClr val="FFFFFF"/>
                </a:highlight>
              </a:rPr>
              <a:t>&lt;Section_1&gt;</a:t>
            </a:r>
            <a:br>
              <a:rPr lang="en-US" sz="1400">
                <a:solidFill>
                  <a:srgbClr val="000000"/>
                </a:solidFill>
                <a:highlight>
                  <a:srgbClr val="FFFFFF"/>
                </a:highlight>
              </a:rPr>
            </a:br>
            <a:r>
              <a:rPr lang="en-US" sz="1400">
                <a:solidFill>
                  <a:srgbClr val="000000"/>
                </a:solidFill>
                <a:highlight>
                  <a:srgbClr val="FFFFFF"/>
                </a:highlight>
              </a:rPr>
              <a:t>    </a:t>
            </a:r>
            <a:r>
              <a:rPr lang="en-US" sz="1400">
                <a:solidFill>
                  <a:srgbClr val="000096"/>
                </a:solidFill>
                <a:highlight>
                  <a:srgbClr val="FFFFFF"/>
                </a:highlight>
              </a:rPr>
              <a:t>&lt;code&gt;</a:t>
            </a:r>
            <a:r>
              <a:rPr lang="en-US" sz="1400">
                <a:solidFill>
                  <a:srgbClr val="000000"/>
                </a:solidFill>
                <a:highlight>
                  <a:srgbClr val="FFFFFF"/>
                </a:highlight>
              </a:rPr>
              <a:t>1</a:t>
            </a:r>
            <a:r>
              <a:rPr lang="en-US" sz="1400">
                <a:solidFill>
                  <a:srgbClr val="000096"/>
                </a:solidFill>
                <a:highlight>
                  <a:srgbClr val="FFFFFF"/>
                </a:highlight>
              </a:rPr>
              <a:t>&lt;/code&gt;</a:t>
            </a:r>
            <a:br>
              <a:rPr lang="en-US" sz="1400">
                <a:solidFill>
                  <a:srgbClr val="000000"/>
                </a:solidFill>
                <a:highlight>
                  <a:srgbClr val="FFFFFF"/>
                </a:highlight>
              </a:rPr>
            </a:br>
            <a:r>
              <a:rPr lang="en-US" sz="1400">
                <a:solidFill>
                  <a:srgbClr val="000000"/>
                </a:solidFill>
                <a:highlight>
                  <a:srgbClr val="FFFFFF"/>
                </a:highlight>
              </a:rPr>
              <a:t>    </a:t>
            </a:r>
            <a:r>
              <a:rPr lang="en-US" sz="1400">
                <a:solidFill>
                  <a:srgbClr val="000096"/>
                </a:solidFill>
                <a:highlight>
                  <a:srgbClr val="FFFFFF"/>
                </a:highlight>
              </a:rPr>
              <a:t>&lt;three-bits&gt;</a:t>
            </a:r>
            <a:r>
              <a:rPr lang="en-US" sz="1400">
                <a:solidFill>
                  <a:srgbClr val="000000"/>
                </a:solidFill>
                <a:highlight>
                  <a:srgbClr val="FFFFFF"/>
                </a:highlight>
              </a:rPr>
              <a:t>3</a:t>
            </a:r>
            <a:r>
              <a:rPr lang="en-US" sz="1400">
                <a:solidFill>
                  <a:srgbClr val="000096"/>
                </a:solidFill>
                <a:highlight>
                  <a:srgbClr val="FFFFFF"/>
                </a:highlight>
              </a:rPr>
              <a:t>&lt;/three-bits&gt;</a:t>
            </a:r>
            <a:br>
              <a:rPr lang="en-US" sz="1400">
                <a:solidFill>
                  <a:srgbClr val="000000"/>
                </a:solidFill>
                <a:highlight>
                  <a:srgbClr val="FFFFFF"/>
                </a:highlight>
              </a:rPr>
            </a:br>
            <a:r>
              <a:rPr lang="en-US" sz="1400">
                <a:solidFill>
                  <a:srgbClr val="000000"/>
                </a:solidFill>
                <a:highlight>
                  <a:srgbClr val="FFFFFF"/>
                </a:highlight>
              </a:rPr>
              <a:t>    </a:t>
            </a:r>
            <a:r>
              <a:rPr lang="en-US" sz="1400">
                <a:solidFill>
                  <a:srgbClr val="000096"/>
                </a:solidFill>
                <a:highlight>
                  <a:srgbClr val="FFFFFF"/>
                </a:highlight>
              </a:rPr>
              <a:t>&lt;one-bit&gt;</a:t>
            </a:r>
            <a:r>
              <a:rPr lang="en-US" sz="1400">
                <a:solidFill>
                  <a:srgbClr val="000000"/>
                </a:solidFill>
                <a:highlight>
                  <a:srgbClr val="FFFFFF"/>
                </a:highlight>
              </a:rPr>
              <a:t>1</a:t>
            </a:r>
            <a:r>
              <a:rPr lang="en-US" sz="1400">
                <a:solidFill>
                  <a:srgbClr val="000096"/>
                </a:solidFill>
                <a:highlight>
                  <a:srgbClr val="FFFFFF"/>
                </a:highlight>
              </a:rPr>
              <a:t>&lt;/one-bit&gt;</a:t>
            </a:r>
            <a:br>
              <a:rPr lang="en-US" sz="1400">
                <a:solidFill>
                  <a:srgbClr val="000000"/>
                </a:solidFill>
                <a:highlight>
                  <a:srgbClr val="FFFFFF"/>
                </a:highlight>
              </a:rPr>
            </a:br>
            <a:r>
              <a:rPr lang="en-US" sz="1400">
                <a:solidFill>
                  <a:srgbClr val="000000"/>
                </a:solidFill>
                <a:highlight>
                  <a:srgbClr val="FFFFFF"/>
                </a:highlight>
              </a:rPr>
              <a:t>  </a:t>
            </a:r>
            <a:r>
              <a:rPr lang="en-US" sz="1400">
                <a:solidFill>
                  <a:srgbClr val="000096"/>
                </a:solidFill>
                <a:highlight>
                  <a:srgbClr val="FFFFFF"/>
                </a:highlight>
              </a:rPr>
              <a:t>&lt;/Section_1&gt;</a:t>
            </a:r>
            <a:br>
              <a:rPr lang="en-US" sz="1400">
                <a:solidFill>
                  <a:srgbClr val="000000"/>
                </a:solidFill>
                <a:highlight>
                  <a:srgbClr val="FFFFFF"/>
                </a:highlight>
              </a:rPr>
            </a:br>
            <a:r>
              <a:rPr lang="en-US" sz="1400">
                <a:solidFill>
                  <a:srgbClr val="000000"/>
                </a:solidFill>
                <a:highlight>
                  <a:srgbClr val="FFFFFF"/>
                </a:highlight>
              </a:rPr>
              <a:t>  </a:t>
            </a:r>
            <a:r>
              <a:rPr lang="en-US" sz="1400">
                <a:solidFill>
                  <a:srgbClr val="000096"/>
                </a:solidFill>
                <a:highlight>
                  <a:srgbClr val="FFFFFF"/>
                </a:highlight>
              </a:rPr>
              <a:t>&lt;Section_1&gt;</a:t>
            </a:r>
            <a:br>
              <a:rPr lang="en-US" sz="1400">
                <a:solidFill>
                  <a:srgbClr val="000000"/>
                </a:solidFill>
                <a:highlight>
                  <a:srgbClr val="FFFFFF"/>
                </a:highlight>
              </a:rPr>
            </a:br>
            <a:r>
              <a:rPr lang="en-US" sz="1400">
                <a:solidFill>
                  <a:srgbClr val="000000"/>
                </a:solidFill>
                <a:highlight>
                  <a:srgbClr val="FFFFFF"/>
                </a:highlight>
              </a:rPr>
              <a:t>    </a:t>
            </a:r>
            <a:r>
              <a:rPr lang="en-US" sz="1400">
                <a:solidFill>
                  <a:srgbClr val="000096"/>
                </a:solidFill>
                <a:highlight>
                  <a:srgbClr val="FFFFFF"/>
                </a:highlight>
              </a:rPr>
              <a:t>&lt;code&gt;</a:t>
            </a:r>
            <a:r>
              <a:rPr lang="en-US" sz="1400">
                <a:solidFill>
                  <a:srgbClr val="000000"/>
                </a:solidFill>
                <a:highlight>
                  <a:srgbClr val="FFFFFF"/>
                </a:highlight>
              </a:rPr>
              <a:t>1</a:t>
            </a:r>
            <a:r>
              <a:rPr lang="en-US" sz="1400">
                <a:solidFill>
                  <a:srgbClr val="000096"/>
                </a:solidFill>
                <a:highlight>
                  <a:srgbClr val="FFFFFF"/>
                </a:highlight>
              </a:rPr>
              <a:t>&lt;/code&gt;</a:t>
            </a:r>
            <a:br>
              <a:rPr lang="en-US" sz="1400">
                <a:solidFill>
                  <a:srgbClr val="000000"/>
                </a:solidFill>
                <a:highlight>
                  <a:srgbClr val="FFFFFF"/>
                </a:highlight>
              </a:rPr>
            </a:br>
            <a:r>
              <a:rPr lang="en-US" sz="1400">
                <a:solidFill>
                  <a:srgbClr val="000000"/>
                </a:solidFill>
                <a:highlight>
                  <a:srgbClr val="FFFFFF"/>
                </a:highlight>
              </a:rPr>
              <a:t>    </a:t>
            </a:r>
            <a:r>
              <a:rPr lang="en-US" sz="1400">
                <a:solidFill>
                  <a:srgbClr val="000096"/>
                </a:solidFill>
                <a:highlight>
                  <a:srgbClr val="FFFFFF"/>
                </a:highlight>
              </a:rPr>
              <a:t>&lt;three-bits&gt;</a:t>
            </a:r>
            <a:r>
              <a:rPr lang="en-US" sz="1400">
                <a:solidFill>
                  <a:srgbClr val="000000"/>
                </a:solidFill>
                <a:highlight>
                  <a:srgbClr val="FFFFFF"/>
                </a:highlight>
              </a:rPr>
              <a:t>3</a:t>
            </a:r>
            <a:r>
              <a:rPr lang="en-US" sz="1400">
                <a:solidFill>
                  <a:srgbClr val="000096"/>
                </a:solidFill>
                <a:highlight>
                  <a:srgbClr val="FFFFFF"/>
                </a:highlight>
              </a:rPr>
              <a:t>&lt;/three-bits&gt;</a:t>
            </a:r>
            <a:br>
              <a:rPr lang="en-US" sz="1400">
                <a:solidFill>
                  <a:srgbClr val="000000"/>
                </a:solidFill>
                <a:highlight>
                  <a:srgbClr val="FFFFFF"/>
                </a:highlight>
              </a:rPr>
            </a:br>
            <a:r>
              <a:rPr lang="en-US" sz="1400">
                <a:solidFill>
                  <a:srgbClr val="000000"/>
                </a:solidFill>
                <a:highlight>
                  <a:srgbClr val="FFFFFF"/>
                </a:highlight>
              </a:rPr>
              <a:t>    </a:t>
            </a:r>
            <a:r>
              <a:rPr lang="en-US" sz="1400">
                <a:solidFill>
                  <a:srgbClr val="000096"/>
                </a:solidFill>
                <a:highlight>
                  <a:srgbClr val="FFFFFF"/>
                </a:highlight>
              </a:rPr>
              <a:t>&lt;one-bit&gt;</a:t>
            </a:r>
            <a:r>
              <a:rPr lang="en-US" sz="1400">
                <a:solidFill>
                  <a:srgbClr val="000000"/>
                </a:solidFill>
                <a:highlight>
                  <a:srgbClr val="FFFFFF"/>
                </a:highlight>
              </a:rPr>
              <a:t>1</a:t>
            </a:r>
            <a:r>
              <a:rPr lang="en-US" sz="1400">
                <a:solidFill>
                  <a:srgbClr val="000096"/>
                </a:solidFill>
                <a:highlight>
                  <a:srgbClr val="FFFFFF"/>
                </a:highlight>
              </a:rPr>
              <a:t>&lt;/one-bit&gt;</a:t>
            </a:r>
            <a:br>
              <a:rPr lang="en-US" sz="1400">
                <a:solidFill>
                  <a:srgbClr val="000000"/>
                </a:solidFill>
                <a:highlight>
                  <a:srgbClr val="FFFFFF"/>
                </a:highlight>
              </a:rPr>
            </a:br>
            <a:r>
              <a:rPr lang="en-US" sz="1400">
                <a:solidFill>
                  <a:srgbClr val="000000"/>
                </a:solidFill>
                <a:highlight>
                  <a:srgbClr val="FFFFFF"/>
                </a:highlight>
              </a:rPr>
              <a:t>  </a:t>
            </a:r>
            <a:r>
              <a:rPr lang="en-US" sz="1400">
                <a:solidFill>
                  <a:srgbClr val="000096"/>
                </a:solidFill>
                <a:highlight>
                  <a:srgbClr val="FFFFFF"/>
                </a:highlight>
              </a:rPr>
              <a:t>&lt;/Section_1&gt;</a:t>
            </a:r>
            <a:br>
              <a:rPr lang="en-US" sz="1400">
                <a:solidFill>
                  <a:srgbClr val="000000"/>
                </a:solidFill>
                <a:highlight>
                  <a:srgbClr val="FFFFFF"/>
                </a:highlight>
              </a:rPr>
            </a:br>
            <a:r>
              <a:rPr lang="en-US" sz="1400">
                <a:solidFill>
                  <a:srgbClr val="000000"/>
                </a:solidFill>
                <a:highlight>
                  <a:srgbClr val="FFFFFF"/>
                </a:highlight>
              </a:rPr>
              <a:t>  </a:t>
            </a:r>
            <a:r>
              <a:rPr lang="en-US" sz="1400">
                <a:solidFill>
                  <a:srgbClr val="000096"/>
                </a:solidFill>
                <a:highlight>
                  <a:srgbClr val="FFFFFF"/>
                </a:highlight>
              </a:rPr>
              <a:t>&lt;Section_3&gt;</a:t>
            </a:r>
            <a:br>
              <a:rPr lang="en-US" sz="1400">
                <a:solidFill>
                  <a:srgbClr val="000000"/>
                </a:solidFill>
                <a:highlight>
                  <a:srgbClr val="FFFFFF"/>
                </a:highlight>
              </a:rPr>
            </a:br>
            <a:r>
              <a:rPr lang="en-US" sz="1400">
                <a:solidFill>
                  <a:srgbClr val="000000"/>
                </a:solidFill>
                <a:highlight>
                  <a:srgbClr val="FFFFFF"/>
                </a:highlight>
              </a:rPr>
              <a:t>    </a:t>
            </a:r>
            <a:r>
              <a:rPr lang="en-US" sz="1400">
                <a:solidFill>
                  <a:srgbClr val="000096"/>
                </a:solidFill>
                <a:highlight>
                  <a:srgbClr val="FFFFFF"/>
                </a:highlight>
              </a:rPr>
              <a:t>&lt;code&gt;</a:t>
            </a:r>
            <a:r>
              <a:rPr lang="en-US" sz="1400">
                <a:solidFill>
                  <a:srgbClr val="000000"/>
                </a:solidFill>
                <a:highlight>
                  <a:srgbClr val="FFFFFF"/>
                </a:highlight>
              </a:rPr>
              <a:t>3</a:t>
            </a:r>
            <a:r>
              <a:rPr lang="en-US" sz="1400">
                <a:solidFill>
                  <a:srgbClr val="000096"/>
                </a:solidFill>
                <a:highlight>
                  <a:srgbClr val="FFFFFF"/>
                </a:highlight>
              </a:rPr>
              <a:t>&lt;/code&gt;</a:t>
            </a:r>
            <a:br>
              <a:rPr lang="en-US" sz="1400">
                <a:solidFill>
                  <a:srgbClr val="000000"/>
                </a:solidFill>
                <a:highlight>
                  <a:srgbClr val="FFFFFF"/>
                </a:highlight>
              </a:rPr>
            </a:br>
            <a:r>
              <a:rPr lang="en-US" sz="1400">
                <a:solidFill>
                  <a:srgbClr val="000000"/>
                </a:solidFill>
                <a:highlight>
                  <a:srgbClr val="FFFFFF"/>
                </a:highlight>
              </a:rPr>
              <a:t>    </a:t>
            </a:r>
            <a:r>
              <a:rPr lang="en-US" sz="1400">
                <a:solidFill>
                  <a:srgbClr val="000096"/>
                </a:solidFill>
                <a:highlight>
                  <a:srgbClr val="FFFFFF"/>
                </a:highlight>
              </a:rPr>
              <a:t>&lt;four-bits&gt;</a:t>
            </a:r>
            <a:r>
              <a:rPr lang="en-US" sz="1400">
                <a:solidFill>
                  <a:srgbClr val="000000"/>
                </a:solidFill>
                <a:highlight>
                  <a:srgbClr val="FFFFFF"/>
                </a:highlight>
              </a:rPr>
              <a:t>4</a:t>
            </a:r>
            <a:r>
              <a:rPr lang="en-US" sz="1400">
                <a:solidFill>
                  <a:srgbClr val="000096"/>
                </a:solidFill>
                <a:highlight>
                  <a:srgbClr val="FFFFFF"/>
                </a:highlight>
              </a:rPr>
              <a:t>&lt;/four-bits&gt;</a:t>
            </a:r>
            <a:br>
              <a:rPr lang="en-US" sz="1400">
                <a:solidFill>
                  <a:srgbClr val="000000"/>
                </a:solidFill>
                <a:highlight>
                  <a:srgbClr val="FFFFFF"/>
                </a:highlight>
              </a:rPr>
            </a:br>
            <a:r>
              <a:rPr lang="en-US" sz="1400">
                <a:solidFill>
                  <a:srgbClr val="000000"/>
                </a:solidFill>
                <a:highlight>
                  <a:srgbClr val="FFFFFF"/>
                </a:highlight>
              </a:rPr>
              <a:t>    </a:t>
            </a:r>
            <a:r>
              <a:rPr lang="en-US" sz="1400">
                <a:solidFill>
                  <a:srgbClr val="000096"/>
                </a:solidFill>
                <a:highlight>
                  <a:srgbClr val="FFFFFF"/>
                </a:highlight>
              </a:rPr>
              <a:t>&lt;five-bits&gt;</a:t>
            </a:r>
            <a:r>
              <a:rPr lang="en-US" sz="1400">
                <a:solidFill>
                  <a:srgbClr val="000000"/>
                </a:solidFill>
                <a:highlight>
                  <a:srgbClr val="FFFFFF"/>
                </a:highlight>
              </a:rPr>
              <a:t>5</a:t>
            </a:r>
            <a:r>
              <a:rPr lang="en-US" sz="1400">
                <a:solidFill>
                  <a:srgbClr val="000096"/>
                </a:solidFill>
                <a:highlight>
                  <a:srgbClr val="FFFFFF"/>
                </a:highlight>
              </a:rPr>
              <a:t>&lt;/five-bits&gt;</a:t>
            </a:r>
            <a:br>
              <a:rPr lang="en-US" sz="1400">
                <a:solidFill>
                  <a:srgbClr val="000000"/>
                </a:solidFill>
                <a:highlight>
                  <a:srgbClr val="FFFFFF"/>
                </a:highlight>
              </a:rPr>
            </a:br>
            <a:r>
              <a:rPr lang="en-US" sz="1400">
                <a:solidFill>
                  <a:srgbClr val="000000"/>
                </a:solidFill>
                <a:highlight>
                  <a:srgbClr val="FFFFFF"/>
                </a:highlight>
              </a:rPr>
              <a:t>  </a:t>
            </a:r>
            <a:r>
              <a:rPr lang="en-US" sz="1400">
                <a:solidFill>
                  <a:srgbClr val="000096"/>
                </a:solidFill>
                <a:highlight>
                  <a:srgbClr val="FFFFFF"/>
                </a:highlight>
              </a:rPr>
              <a:t>&lt;/Section_3&gt;</a:t>
            </a:r>
            <a:br>
              <a:rPr lang="en-US" sz="1400">
                <a:solidFill>
                  <a:srgbClr val="000000"/>
                </a:solidFill>
                <a:highlight>
                  <a:srgbClr val="FFFFFF"/>
                </a:highlight>
              </a:rPr>
            </a:br>
            <a:r>
              <a:rPr lang="en-US" sz="1400">
                <a:solidFill>
                  <a:srgbClr val="000096"/>
                </a:solidFill>
                <a:highlight>
                  <a:srgbClr val="FFFFFF"/>
                </a:highlight>
              </a:rPr>
              <a:t>&lt;/input&gt;</a:t>
            </a:r>
          </a:p>
        </p:txBody>
      </p:sp>
    </p:spTree>
    <p:extLst>
      <p:ext uri="{BB962C8B-B14F-4D97-AF65-F5344CB8AC3E}">
        <p14:creationId xmlns:p14="http://schemas.microsoft.com/office/powerpoint/2010/main" val="1086896533"/>
      </p:ext>
    </p:extLst>
  </p:cSld>
  <p:clrMapOvr>
    <a:masterClrMapping/>
  </p:clrMapOvr>
</p:sld>
</file>

<file path=ppt/slides/slide2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3722E288-791B-4907-BAC5-C8FB2937BCB0}"/>
              </a:ext>
            </a:extLst>
          </p:cNvPr>
          <p:cNvSpPr>
            <a:spLocks noGrp="1"/>
          </p:cNvSpPr>
          <p:nvPr>
            <p:ph type="title"/>
          </p:nvPr>
        </p:nvSpPr>
        <p:spPr/>
        <p:txBody>
          <a:bodyPr/>
          <a:lstStyle/>
          <a:p>
            <a:r>
              <a:rPr lang="en-US"/>
              <a:t>Here’s the DFDL schema</a:t>
            </a:r>
          </a:p>
        </p:txBody>
      </p:sp>
      <p:sp>
        <p:nvSpPr>
          <p:cNvPr id="5" name="Rectangle 4">
            <a:extLst>
              <a:ext uri="{FF2B5EF4-FFF2-40B4-BE49-F238E27FC236}">
                <a16:creationId xmlns:a16="http://schemas.microsoft.com/office/drawing/2014/main" id="{DC3AE38A-7F9E-4DA1-B8D6-A84F7DD07C40}"/>
              </a:ext>
            </a:extLst>
          </p:cNvPr>
          <p:cNvSpPr/>
          <p:nvPr/>
        </p:nvSpPr>
        <p:spPr>
          <a:xfrm>
            <a:off x="616448" y="1398464"/>
            <a:ext cx="10231690" cy="5262979"/>
          </a:xfrm>
          <a:prstGeom prst="rect">
            <a:avLst/>
          </a:prstGeom>
          <a:ln>
            <a:solidFill>
              <a:schemeClr val="tx1"/>
            </a:solidFill>
          </a:ln>
        </p:spPr>
        <p:txBody>
          <a:bodyPr wrap="square">
            <a:spAutoFit/>
          </a:bodyPr>
          <a:lstStyle/>
          <a:p>
            <a:r>
              <a:rPr lang="en-US" sz="1400">
                <a:solidFill>
                  <a:srgbClr val="003296"/>
                </a:solidFill>
                <a:highlight>
                  <a:srgbClr val="FFFFFF"/>
                </a:highlight>
              </a:rPr>
              <a:t>&lt;xs:element</a:t>
            </a:r>
            <a:r>
              <a:rPr lang="en-US" sz="1400">
                <a:solidFill>
                  <a:srgbClr val="F5844C"/>
                </a:solidFill>
                <a:highlight>
                  <a:srgbClr val="FFFFFF"/>
                </a:highlight>
              </a:rPr>
              <a:t> name</a:t>
            </a:r>
            <a:r>
              <a:rPr lang="en-US" sz="1400">
                <a:solidFill>
                  <a:srgbClr val="FF8040"/>
                </a:solidFill>
                <a:highlight>
                  <a:srgbClr val="FFFFFF"/>
                </a:highlight>
              </a:rPr>
              <a:t>=</a:t>
            </a:r>
            <a:r>
              <a:rPr lang="en-US" sz="1400">
                <a:solidFill>
                  <a:srgbClr val="993300"/>
                </a:solidFill>
                <a:highlight>
                  <a:srgbClr val="FFFFFF"/>
                </a:highlight>
              </a:rPr>
              <a:t>"input"</a:t>
            </a:r>
            <a:r>
              <a:rPr lang="en-US" sz="1400">
                <a:solidFill>
                  <a:srgbClr val="000096"/>
                </a:solidFill>
                <a:highlight>
                  <a:srgbClr val="FFFFFF"/>
                </a:highlight>
              </a:rPr>
              <a:t>&gt;</a:t>
            </a:r>
            <a:br>
              <a:rPr lang="en-US" sz="1400">
                <a:solidFill>
                  <a:srgbClr val="000000"/>
                </a:solidFill>
                <a:highlight>
                  <a:srgbClr val="FFFFFF"/>
                </a:highlight>
              </a:rPr>
            </a:br>
            <a:r>
              <a:rPr lang="en-US" sz="1400">
                <a:solidFill>
                  <a:srgbClr val="000000"/>
                </a:solidFill>
                <a:highlight>
                  <a:srgbClr val="FFFFFF"/>
                </a:highlight>
              </a:rPr>
              <a:t>    </a:t>
            </a:r>
            <a:r>
              <a:rPr lang="en-US" sz="1400">
                <a:solidFill>
                  <a:srgbClr val="003296"/>
                </a:solidFill>
                <a:highlight>
                  <a:srgbClr val="FFFFFF"/>
                </a:highlight>
              </a:rPr>
              <a:t>&lt;xs:complexType&gt;</a:t>
            </a:r>
            <a:br>
              <a:rPr lang="en-US" sz="1400">
                <a:solidFill>
                  <a:srgbClr val="000000"/>
                </a:solidFill>
                <a:highlight>
                  <a:srgbClr val="FFFFFF"/>
                </a:highlight>
              </a:rPr>
            </a:br>
            <a:r>
              <a:rPr lang="en-US" sz="1400">
                <a:solidFill>
                  <a:srgbClr val="000000"/>
                </a:solidFill>
                <a:highlight>
                  <a:srgbClr val="FFFFFF"/>
                </a:highlight>
              </a:rPr>
              <a:t>        </a:t>
            </a:r>
            <a:r>
              <a:rPr lang="en-US" sz="1400">
                <a:solidFill>
                  <a:srgbClr val="003296"/>
                </a:solidFill>
                <a:highlight>
                  <a:srgbClr val="FFFFFF"/>
                </a:highlight>
              </a:rPr>
              <a:t>&lt;xs:sequence&gt;</a:t>
            </a:r>
            <a:br>
              <a:rPr lang="en-US" sz="1400">
                <a:solidFill>
                  <a:srgbClr val="000000"/>
                </a:solidFill>
                <a:highlight>
                  <a:srgbClr val="FFFFFF"/>
                </a:highlight>
              </a:rPr>
            </a:br>
            <a:r>
              <a:rPr lang="en-US" sz="1400">
                <a:solidFill>
                  <a:srgbClr val="000000"/>
                </a:solidFill>
                <a:highlight>
                  <a:srgbClr val="FFFFFF"/>
                </a:highlight>
              </a:rPr>
              <a:t>            </a:t>
            </a:r>
            <a:r>
              <a:rPr lang="en-US" sz="1400">
                <a:solidFill>
                  <a:srgbClr val="003296"/>
                </a:solidFill>
                <a:highlight>
                  <a:srgbClr val="FFFFFF"/>
                </a:highlight>
              </a:rPr>
              <a:t>&lt;xs:element</a:t>
            </a:r>
            <a:r>
              <a:rPr lang="en-US" sz="1400">
                <a:solidFill>
                  <a:srgbClr val="F5844C"/>
                </a:solidFill>
                <a:highlight>
                  <a:srgbClr val="FFFFFF"/>
                </a:highlight>
              </a:rPr>
              <a:t> name</a:t>
            </a:r>
            <a:r>
              <a:rPr lang="en-US" sz="1400">
                <a:solidFill>
                  <a:srgbClr val="FF8040"/>
                </a:solidFill>
                <a:highlight>
                  <a:srgbClr val="FFFFFF"/>
                </a:highlight>
              </a:rPr>
              <a:t>=</a:t>
            </a:r>
            <a:r>
              <a:rPr lang="en-US" sz="1400">
                <a:solidFill>
                  <a:srgbClr val="993300"/>
                </a:solidFill>
                <a:highlight>
                  <a:srgbClr val="FFFFFF"/>
                </a:highlight>
              </a:rPr>
              <a:t>"Section_1"</a:t>
            </a:r>
            <a:r>
              <a:rPr lang="en-US" sz="1400">
                <a:solidFill>
                  <a:srgbClr val="F5844C"/>
                </a:solidFill>
                <a:highlight>
                  <a:srgbClr val="FFFFFF"/>
                </a:highlight>
              </a:rPr>
              <a:t> type</a:t>
            </a:r>
            <a:r>
              <a:rPr lang="en-US" sz="1400">
                <a:solidFill>
                  <a:srgbClr val="FF8040"/>
                </a:solidFill>
                <a:highlight>
                  <a:srgbClr val="FFFFFF"/>
                </a:highlight>
              </a:rPr>
              <a:t>=</a:t>
            </a:r>
            <a:r>
              <a:rPr lang="en-US" sz="1400">
                <a:solidFill>
                  <a:srgbClr val="993300"/>
                </a:solidFill>
                <a:highlight>
                  <a:srgbClr val="FFFFFF"/>
                </a:highlight>
              </a:rPr>
              <a:t>"Section_1_type"</a:t>
            </a:r>
            <a:r>
              <a:rPr lang="en-US" sz="1400">
                <a:solidFill>
                  <a:srgbClr val="F5844C"/>
                </a:solidFill>
                <a:highlight>
                  <a:srgbClr val="FFFFFF"/>
                </a:highlight>
              </a:rPr>
              <a:t> minOccurs</a:t>
            </a:r>
            <a:r>
              <a:rPr lang="en-US" sz="1400">
                <a:solidFill>
                  <a:srgbClr val="FF8040"/>
                </a:solidFill>
                <a:highlight>
                  <a:srgbClr val="FFFFFF"/>
                </a:highlight>
              </a:rPr>
              <a:t>=</a:t>
            </a:r>
            <a:r>
              <a:rPr lang="en-US" sz="1400">
                <a:solidFill>
                  <a:srgbClr val="993300"/>
                </a:solidFill>
                <a:highlight>
                  <a:srgbClr val="FFFFFF"/>
                </a:highlight>
              </a:rPr>
              <a:t>"0"</a:t>
            </a:r>
            <a:r>
              <a:rPr lang="en-US" sz="1400">
                <a:solidFill>
                  <a:srgbClr val="F5844C"/>
                </a:solidFill>
                <a:highlight>
                  <a:srgbClr val="FFFFFF"/>
                </a:highlight>
              </a:rPr>
              <a:t> maxOccurs</a:t>
            </a:r>
            <a:r>
              <a:rPr lang="en-US" sz="1400">
                <a:solidFill>
                  <a:srgbClr val="FF8040"/>
                </a:solidFill>
                <a:highlight>
                  <a:srgbClr val="FFFFFF"/>
                </a:highlight>
              </a:rPr>
              <a:t>=</a:t>
            </a:r>
            <a:r>
              <a:rPr lang="en-US" sz="1400">
                <a:solidFill>
                  <a:srgbClr val="993300"/>
                </a:solidFill>
                <a:highlight>
                  <a:srgbClr val="FFFFFF"/>
                </a:highlight>
              </a:rPr>
              <a:t>"unbounded"</a:t>
            </a:r>
            <a:r>
              <a:rPr lang="en-US" sz="1400">
                <a:solidFill>
                  <a:srgbClr val="F5844C"/>
                </a:solidFill>
                <a:highlight>
                  <a:srgbClr val="FFFFFF"/>
                </a:highlight>
              </a:rPr>
              <a:t> dfdl:occursCountKind</a:t>
            </a:r>
            <a:r>
              <a:rPr lang="en-US" sz="1400">
                <a:solidFill>
                  <a:srgbClr val="FF8040"/>
                </a:solidFill>
                <a:highlight>
                  <a:srgbClr val="FFFFFF"/>
                </a:highlight>
              </a:rPr>
              <a:t>=</a:t>
            </a:r>
            <a:r>
              <a:rPr lang="en-US" sz="1400">
                <a:solidFill>
                  <a:srgbClr val="993300"/>
                </a:solidFill>
                <a:highlight>
                  <a:srgbClr val="FFFFFF"/>
                </a:highlight>
              </a:rPr>
              <a:t>"implicit"</a:t>
            </a:r>
            <a:r>
              <a:rPr lang="en-US" sz="1400">
                <a:solidFill>
                  <a:srgbClr val="000096"/>
                </a:solidFill>
                <a:highlight>
                  <a:srgbClr val="FFFFFF"/>
                </a:highlight>
              </a:rPr>
              <a:t>/&gt;</a:t>
            </a:r>
            <a:br>
              <a:rPr lang="en-US" sz="1400">
                <a:solidFill>
                  <a:srgbClr val="000000"/>
                </a:solidFill>
                <a:highlight>
                  <a:srgbClr val="FFFFFF"/>
                </a:highlight>
              </a:rPr>
            </a:br>
            <a:r>
              <a:rPr lang="en-US" sz="1400">
                <a:solidFill>
                  <a:srgbClr val="000000"/>
                </a:solidFill>
                <a:highlight>
                  <a:srgbClr val="FFFFFF"/>
                </a:highlight>
              </a:rPr>
              <a:t>            </a:t>
            </a:r>
            <a:r>
              <a:rPr lang="en-US" sz="1400">
                <a:solidFill>
                  <a:srgbClr val="003296"/>
                </a:solidFill>
                <a:highlight>
                  <a:srgbClr val="FFFFFF"/>
                </a:highlight>
              </a:rPr>
              <a:t>&lt;xs:element</a:t>
            </a:r>
            <a:r>
              <a:rPr lang="en-US" sz="1400">
                <a:solidFill>
                  <a:srgbClr val="F5844C"/>
                </a:solidFill>
                <a:highlight>
                  <a:srgbClr val="FFFFFF"/>
                </a:highlight>
              </a:rPr>
              <a:t> name</a:t>
            </a:r>
            <a:r>
              <a:rPr lang="en-US" sz="1400">
                <a:solidFill>
                  <a:srgbClr val="FF8040"/>
                </a:solidFill>
                <a:highlight>
                  <a:srgbClr val="FFFFFF"/>
                </a:highlight>
              </a:rPr>
              <a:t>=</a:t>
            </a:r>
            <a:r>
              <a:rPr lang="en-US" sz="1400">
                <a:solidFill>
                  <a:srgbClr val="993300"/>
                </a:solidFill>
                <a:highlight>
                  <a:srgbClr val="FFFFFF"/>
                </a:highlight>
              </a:rPr>
              <a:t>"Section_2"</a:t>
            </a:r>
            <a:r>
              <a:rPr lang="en-US" sz="1400">
                <a:solidFill>
                  <a:srgbClr val="F5844C"/>
                </a:solidFill>
                <a:highlight>
                  <a:srgbClr val="FFFFFF"/>
                </a:highlight>
              </a:rPr>
              <a:t> type</a:t>
            </a:r>
            <a:r>
              <a:rPr lang="en-US" sz="1400">
                <a:solidFill>
                  <a:srgbClr val="FF8040"/>
                </a:solidFill>
                <a:highlight>
                  <a:srgbClr val="FFFFFF"/>
                </a:highlight>
              </a:rPr>
              <a:t>=</a:t>
            </a:r>
            <a:r>
              <a:rPr lang="en-US" sz="1400">
                <a:solidFill>
                  <a:srgbClr val="993300"/>
                </a:solidFill>
                <a:highlight>
                  <a:srgbClr val="FFFFFF"/>
                </a:highlight>
              </a:rPr>
              <a:t>"Section_2_type"</a:t>
            </a:r>
            <a:r>
              <a:rPr lang="en-US" sz="1400">
                <a:solidFill>
                  <a:srgbClr val="F5844C"/>
                </a:solidFill>
                <a:highlight>
                  <a:srgbClr val="FFFFFF"/>
                </a:highlight>
              </a:rPr>
              <a:t> minOccurs</a:t>
            </a:r>
            <a:r>
              <a:rPr lang="en-US" sz="1400">
                <a:solidFill>
                  <a:srgbClr val="FF8040"/>
                </a:solidFill>
                <a:highlight>
                  <a:srgbClr val="FFFFFF"/>
                </a:highlight>
              </a:rPr>
              <a:t>=</a:t>
            </a:r>
            <a:r>
              <a:rPr lang="en-US" sz="1400">
                <a:solidFill>
                  <a:srgbClr val="993300"/>
                </a:solidFill>
                <a:highlight>
                  <a:srgbClr val="FFFFFF"/>
                </a:highlight>
              </a:rPr>
              <a:t>"0"</a:t>
            </a:r>
            <a:r>
              <a:rPr lang="en-US" sz="1400">
                <a:solidFill>
                  <a:srgbClr val="F5844C"/>
                </a:solidFill>
                <a:highlight>
                  <a:srgbClr val="FFFFFF"/>
                </a:highlight>
              </a:rPr>
              <a:t> maxOccurs</a:t>
            </a:r>
            <a:r>
              <a:rPr lang="en-US" sz="1400">
                <a:solidFill>
                  <a:srgbClr val="FF8040"/>
                </a:solidFill>
                <a:highlight>
                  <a:srgbClr val="FFFFFF"/>
                </a:highlight>
              </a:rPr>
              <a:t>=</a:t>
            </a:r>
            <a:r>
              <a:rPr lang="en-US" sz="1400">
                <a:solidFill>
                  <a:srgbClr val="993300"/>
                </a:solidFill>
                <a:highlight>
                  <a:srgbClr val="FFFFFF"/>
                </a:highlight>
              </a:rPr>
              <a:t>"unbounded"</a:t>
            </a:r>
            <a:r>
              <a:rPr lang="en-US" sz="1400">
                <a:solidFill>
                  <a:srgbClr val="F5844C"/>
                </a:solidFill>
                <a:highlight>
                  <a:srgbClr val="FFFFFF"/>
                </a:highlight>
              </a:rPr>
              <a:t> dfdl:occursCountKind</a:t>
            </a:r>
            <a:r>
              <a:rPr lang="en-US" sz="1400">
                <a:solidFill>
                  <a:srgbClr val="FF8040"/>
                </a:solidFill>
                <a:highlight>
                  <a:srgbClr val="FFFFFF"/>
                </a:highlight>
              </a:rPr>
              <a:t>=</a:t>
            </a:r>
            <a:r>
              <a:rPr lang="en-US" sz="1400">
                <a:solidFill>
                  <a:srgbClr val="993300"/>
                </a:solidFill>
                <a:highlight>
                  <a:srgbClr val="FFFFFF"/>
                </a:highlight>
              </a:rPr>
              <a:t>"implicit"</a:t>
            </a:r>
            <a:r>
              <a:rPr lang="en-US" sz="1400">
                <a:solidFill>
                  <a:srgbClr val="000096"/>
                </a:solidFill>
                <a:highlight>
                  <a:srgbClr val="FFFFFF"/>
                </a:highlight>
              </a:rPr>
              <a:t>/&gt;</a:t>
            </a:r>
            <a:br>
              <a:rPr lang="en-US" sz="1400">
                <a:solidFill>
                  <a:srgbClr val="000000"/>
                </a:solidFill>
                <a:highlight>
                  <a:srgbClr val="FFFFFF"/>
                </a:highlight>
              </a:rPr>
            </a:br>
            <a:r>
              <a:rPr lang="en-US" sz="1400">
                <a:solidFill>
                  <a:srgbClr val="000000"/>
                </a:solidFill>
                <a:highlight>
                  <a:srgbClr val="FFFFFF"/>
                </a:highlight>
              </a:rPr>
              <a:t>            </a:t>
            </a:r>
            <a:r>
              <a:rPr lang="en-US" sz="1400">
                <a:solidFill>
                  <a:srgbClr val="003296"/>
                </a:solidFill>
                <a:highlight>
                  <a:srgbClr val="FFFFFF"/>
                </a:highlight>
              </a:rPr>
              <a:t>&lt;xs:element</a:t>
            </a:r>
            <a:r>
              <a:rPr lang="en-US" sz="1400">
                <a:solidFill>
                  <a:srgbClr val="F5844C"/>
                </a:solidFill>
                <a:highlight>
                  <a:srgbClr val="FFFFFF"/>
                </a:highlight>
              </a:rPr>
              <a:t> name</a:t>
            </a:r>
            <a:r>
              <a:rPr lang="en-US" sz="1400">
                <a:solidFill>
                  <a:srgbClr val="FF8040"/>
                </a:solidFill>
                <a:highlight>
                  <a:srgbClr val="FFFFFF"/>
                </a:highlight>
              </a:rPr>
              <a:t>=</a:t>
            </a:r>
            <a:r>
              <a:rPr lang="en-US" sz="1400">
                <a:solidFill>
                  <a:srgbClr val="993300"/>
                </a:solidFill>
                <a:highlight>
                  <a:srgbClr val="FFFFFF"/>
                </a:highlight>
              </a:rPr>
              <a:t>"Section_3"</a:t>
            </a:r>
            <a:r>
              <a:rPr lang="en-US" sz="1400">
                <a:solidFill>
                  <a:srgbClr val="F5844C"/>
                </a:solidFill>
                <a:highlight>
                  <a:srgbClr val="FFFFFF"/>
                </a:highlight>
              </a:rPr>
              <a:t> type</a:t>
            </a:r>
            <a:r>
              <a:rPr lang="en-US" sz="1400">
                <a:solidFill>
                  <a:srgbClr val="FF8040"/>
                </a:solidFill>
                <a:highlight>
                  <a:srgbClr val="FFFFFF"/>
                </a:highlight>
              </a:rPr>
              <a:t>=</a:t>
            </a:r>
            <a:r>
              <a:rPr lang="en-US" sz="1400">
                <a:solidFill>
                  <a:srgbClr val="993300"/>
                </a:solidFill>
                <a:highlight>
                  <a:srgbClr val="FFFFFF"/>
                </a:highlight>
              </a:rPr>
              <a:t>"Section_3_type"</a:t>
            </a:r>
            <a:r>
              <a:rPr lang="en-US" sz="1400">
                <a:solidFill>
                  <a:srgbClr val="F5844C"/>
                </a:solidFill>
                <a:highlight>
                  <a:srgbClr val="FFFFFF"/>
                </a:highlight>
              </a:rPr>
              <a:t> minOccurs</a:t>
            </a:r>
            <a:r>
              <a:rPr lang="en-US" sz="1400">
                <a:solidFill>
                  <a:srgbClr val="FF8040"/>
                </a:solidFill>
                <a:highlight>
                  <a:srgbClr val="FFFFFF"/>
                </a:highlight>
              </a:rPr>
              <a:t>=</a:t>
            </a:r>
            <a:r>
              <a:rPr lang="en-US" sz="1400">
                <a:solidFill>
                  <a:srgbClr val="993300"/>
                </a:solidFill>
                <a:highlight>
                  <a:srgbClr val="FFFFFF"/>
                </a:highlight>
              </a:rPr>
              <a:t>"0"</a:t>
            </a:r>
            <a:r>
              <a:rPr lang="en-US" sz="1400">
                <a:solidFill>
                  <a:srgbClr val="F5844C"/>
                </a:solidFill>
                <a:highlight>
                  <a:srgbClr val="FFFFFF"/>
                </a:highlight>
              </a:rPr>
              <a:t> maxOccurs</a:t>
            </a:r>
            <a:r>
              <a:rPr lang="en-US" sz="1400">
                <a:solidFill>
                  <a:srgbClr val="FF8040"/>
                </a:solidFill>
                <a:highlight>
                  <a:srgbClr val="FFFFFF"/>
                </a:highlight>
              </a:rPr>
              <a:t>=</a:t>
            </a:r>
            <a:r>
              <a:rPr lang="en-US" sz="1400">
                <a:solidFill>
                  <a:srgbClr val="993300"/>
                </a:solidFill>
                <a:highlight>
                  <a:srgbClr val="FFFFFF"/>
                </a:highlight>
              </a:rPr>
              <a:t>"unbounded"</a:t>
            </a:r>
            <a:r>
              <a:rPr lang="en-US" sz="1400">
                <a:solidFill>
                  <a:srgbClr val="F5844C"/>
                </a:solidFill>
                <a:highlight>
                  <a:srgbClr val="FFFFFF"/>
                </a:highlight>
              </a:rPr>
              <a:t> dfdl:occursCountKind</a:t>
            </a:r>
            <a:r>
              <a:rPr lang="en-US" sz="1400">
                <a:solidFill>
                  <a:srgbClr val="FF8040"/>
                </a:solidFill>
                <a:highlight>
                  <a:srgbClr val="FFFFFF"/>
                </a:highlight>
              </a:rPr>
              <a:t>=</a:t>
            </a:r>
            <a:r>
              <a:rPr lang="en-US" sz="1400">
                <a:solidFill>
                  <a:srgbClr val="993300"/>
                </a:solidFill>
                <a:highlight>
                  <a:srgbClr val="FFFFFF"/>
                </a:highlight>
              </a:rPr>
              <a:t>"implicit"</a:t>
            </a:r>
            <a:r>
              <a:rPr lang="en-US" sz="1400">
                <a:solidFill>
                  <a:srgbClr val="000096"/>
                </a:solidFill>
                <a:highlight>
                  <a:srgbClr val="FFFFFF"/>
                </a:highlight>
              </a:rPr>
              <a:t>/&gt;</a:t>
            </a:r>
            <a:br>
              <a:rPr lang="en-US" sz="1400">
                <a:solidFill>
                  <a:srgbClr val="000000"/>
                </a:solidFill>
                <a:highlight>
                  <a:srgbClr val="FFFFFF"/>
                </a:highlight>
              </a:rPr>
            </a:br>
            <a:r>
              <a:rPr lang="en-US" sz="1400">
                <a:solidFill>
                  <a:srgbClr val="000000"/>
                </a:solidFill>
                <a:highlight>
                  <a:srgbClr val="FFFFFF"/>
                </a:highlight>
              </a:rPr>
              <a:t>            </a:t>
            </a:r>
            <a:r>
              <a:rPr lang="en-US" sz="1400">
                <a:solidFill>
                  <a:srgbClr val="003296"/>
                </a:solidFill>
                <a:highlight>
                  <a:srgbClr val="FFFFFF"/>
                </a:highlight>
              </a:rPr>
              <a:t>&lt;xs:sequence</a:t>
            </a:r>
            <a:r>
              <a:rPr lang="en-US" sz="1400">
                <a:solidFill>
                  <a:srgbClr val="F5844C"/>
                </a:solidFill>
                <a:highlight>
                  <a:srgbClr val="FFFFFF"/>
                </a:highlight>
              </a:rPr>
              <a:t> dfdl:hiddenGroupRef</a:t>
            </a:r>
            <a:r>
              <a:rPr lang="en-US" sz="1400">
                <a:solidFill>
                  <a:srgbClr val="FF8040"/>
                </a:solidFill>
                <a:highlight>
                  <a:srgbClr val="FFFFFF"/>
                </a:highlight>
              </a:rPr>
              <a:t>=</a:t>
            </a:r>
            <a:r>
              <a:rPr lang="en-US" sz="1400">
                <a:solidFill>
                  <a:srgbClr val="993300"/>
                </a:solidFill>
                <a:highlight>
                  <a:srgbClr val="FFFFFF"/>
                </a:highlight>
              </a:rPr>
              <a:t>"padToByteBoundary"</a:t>
            </a:r>
            <a:r>
              <a:rPr lang="en-US" sz="1400">
                <a:solidFill>
                  <a:srgbClr val="F5844C"/>
                </a:solidFill>
                <a:highlight>
                  <a:srgbClr val="FFFFFF"/>
                </a:highlight>
              </a:rPr>
              <a:t> </a:t>
            </a:r>
            <a:r>
              <a:rPr lang="en-US" sz="1400">
                <a:solidFill>
                  <a:srgbClr val="000096"/>
                </a:solidFill>
                <a:highlight>
                  <a:srgbClr val="FFFFFF"/>
                </a:highlight>
              </a:rPr>
              <a:t>/&gt;</a:t>
            </a:r>
            <a:br>
              <a:rPr lang="en-US" sz="1400">
                <a:solidFill>
                  <a:srgbClr val="000000"/>
                </a:solidFill>
                <a:highlight>
                  <a:srgbClr val="FFFFFF"/>
                </a:highlight>
              </a:rPr>
            </a:br>
            <a:r>
              <a:rPr lang="en-US" sz="1400">
                <a:solidFill>
                  <a:srgbClr val="000000"/>
                </a:solidFill>
                <a:highlight>
                  <a:srgbClr val="FFFFFF"/>
                </a:highlight>
              </a:rPr>
              <a:t>        </a:t>
            </a:r>
            <a:r>
              <a:rPr lang="en-US" sz="1400">
                <a:solidFill>
                  <a:srgbClr val="003296"/>
                </a:solidFill>
                <a:highlight>
                  <a:srgbClr val="FFFFFF"/>
                </a:highlight>
              </a:rPr>
              <a:t>&lt;/xs:sequence&gt;</a:t>
            </a:r>
            <a:br>
              <a:rPr lang="en-US" sz="1400">
                <a:solidFill>
                  <a:srgbClr val="000000"/>
                </a:solidFill>
                <a:highlight>
                  <a:srgbClr val="FFFFFF"/>
                </a:highlight>
              </a:rPr>
            </a:br>
            <a:r>
              <a:rPr lang="en-US" sz="1400">
                <a:solidFill>
                  <a:srgbClr val="000000"/>
                </a:solidFill>
                <a:highlight>
                  <a:srgbClr val="FFFFFF"/>
                </a:highlight>
              </a:rPr>
              <a:t>    </a:t>
            </a:r>
            <a:r>
              <a:rPr lang="en-US" sz="1400">
                <a:solidFill>
                  <a:srgbClr val="003296"/>
                </a:solidFill>
                <a:highlight>
                  <a:srgbClr val="FFFFFF"/>
                </a:highlight>
              </a:rPr>
              <a:t>&lt;/xs:complexType&gt;</a:t>
            </a:r>
            <a:br>
              <a:rPr lang="en-US" sz="1400">
                <a:solidFill>
                  <a:srgbClr val="000000"/>
                </a:solidFill>
                <a:highlight>
                  <a:srgbClr val="FFFFFF"/>
                </a:highlight>
              </a:rPr>
            </a:br>
            <a:r>
              <a:rPr lang="en-US" sz="1400">
                <a:solidFill>
                  <a:srgbClr val="003296"/>
                </a:solidFill>
                <a:highlight>
                  <a:srgbClr val="FFFFFF"/>
                </a:highlight>
              </a:rPr>
              <a:t>&lt;/xs:element&gt;</a:t>
            </a:r>
            <a:br>
              <a:rPr lang="en-US" sz="1400">
                <a:solidFill>
                  <a:srgbClr val="000000"/>
                </a:solidFill>
                <a:highlight>
                  <a:srgbClr val="FFFFFF"/>
                </a:highlight>
              </a:rPr>
            </a:br>
            <a:br>
              <a:rPr lang="en-US" sz="1400">
                <a:solidFill>
                  <a:srgbClr val="000000"/>
                </a:solidFill>
                <a:highlight>
                  <a:srgbClr val="FFFFFF"/>
                </a:highlight>
              </a:rPr>
            </a:br>
            <a:r>
              <a:rPr lang="en-US" sz="1400">
                <a:solidFill>
                  <a:srgbClr val="003296"/>
                </a:solidFill>
                <a:highlight>
                  <a:srgbClr val="FFFFFF"/>
                </a:highlight>
              </a:rPr>
              <a:t>&lt;xs:complexType</a:t>
            </a:r>
            <a:r>
              <a:rPr lang="en-US" sz="1400">
                <a:solidFill>
                  <a:srgbClr val="F5844C"/>
                </a:solidFill>
                <a:highlight>
                  <a:srgbClr val="FFFFFF"/>
                </a:highlight>
              </a:rPr>
              <a:t> name</a:t>
            </a:r>
            <a:r>
              <a:rPr lang="en-US" sz="1400">
                <a:solidFill>
                  <a:srgbClr val="FF8040"/>
                </a:solidFill>
                <a:highlight>
                  <a:srgbClr val="FFFFFF"/>
                </a:highlight>
              </a:rPr>
              <a:t>=</a:t>
            </a:r>
            <a:r>
              <a:rPr lang="en-US" sz="1400">
                <a:solidFill>
                  <a:srgbClr val="993300"/>
                </a:solidFill>
                <a:highlight>
                  <a:srgbClr val="FFFFFF"/>
                </a:highlight>
              </a:rPr>
              <a:t>"Section_1_type"</a:t>
            </a:r>
            <a:r>
              <a:rPr lang="en-US" sz="1400">
                <a:solidFill>
                  <a:srgbClr val="000096"/>
                </a:solidFill>
                <a:highlight>
                  <a:srgbClr val="FFFFFF"/>
                </a:highlight>
              </a:rPr>
              <a:t>&gt;</a:t>
            </a:r>
            <a:br>
              <a:rPr lang="en-US" sz="1400">
                <a:solidFill>
                  <a:srgbClr val="000000"/>
                </a:solidFill>
                <a:highlight>
                  <a:srgbClr val="FFFFFF"/>
                </a:highlight>
              </a:rPr>
            </a:br>
            <a:r>
              <a:rPr lang="en-US" sz="1400">
                <a:solidFill>
                  <a:srgbClr val="000000"/>
                </a:solidFill>
                <a:highlight>
                  <a:srgbClr val="FFFFFF"/>
                </a:highlight>
              </a:rPr>
              <a:t>    </a:t>
            </a:r>
            <a:r>
              <a:rPr lang="en-US" sz="1400">
                <a:solidFill>
                  <a:srgbClr val="003296"/>
                </a:solidFill>
                <a:highlight>
                  <a:srgbClr val="FFFFFF"/>
                </a:highlight>
              </a:rPr>
              <a:t>&lt;xs:sequence&gt;</a:t>
            </a:r>
            <a:br>
              <a:rPr lang="en-US" sz="1400">
                <a:solidFill>
                  <a:srgbClr val="000000"/>
                </a:solidFill>
                <a:highlight>
                  <a:srgbClr val="FFFFFF"/>
                </a:highlight>
              </a:rPr>
            </a:br>
            <a:r>
              <a:rPr lang="en-US" sz="1400">
                <a:solidFill>
                  <a:srgbClr val="000000"/>
                </a:solidFill>
                <a:highlight>
                  <a:srgbClr val="FFFFFF"/>
                </a:highlight>
              </a:rPr>
              <a:t>        </a:t>
            </a:r>
            <a:r>
              <a:rPr lang="en-US" sz="1400">
                <a:solidFill>
                  <a:srgbClr val="003296"/>
                </a:solidFill>
                <a:highlight>
                  <a:srgbClr val="FFFFFF"/>
                </a:highlight>
              </a:rPr>
              <a:t>&lt;xs:element</a:t>
            </a:r>
            <a:r>
              <a:rPr lang="en-US" sz="1400">
                <a:solidFill>
                  <a:srgbClr val="F5844C"/>
                </a:solidFill>
                <a:highlight>
                  <a:srgbClr val="FFFFFF"/>
                </a:highlight>
              </a:rPr>
              <a:t> name</a:t>
            </a:r>
            <a:r>
              <a:rPr lang="en-US" sz="1400">
                <a:solidFill>
                  <a:srgbClr val="FF8040"/>
                </a:solidFill>
                <a:highlight>
                  <a:srgbClr val="FFFFFF"/>
                </a:highlight>
              </a:rPr>
              <a:t>=</a:t>
            </a:r>
            <a:r>
              <a:rPr lang="en-US" sz="1400">
                <a:solidFill>
                  <a:srgbClr val="993300"/>
                </a:solidFill>
                <a:highlight>
                  <a:srgbClr val="FFFFFF"/>
                </a:highlight>
              </a:rPr>
              <a:t>"code"</a:t>
            </a:r>
            <a:r>
              <a:rPr lang="en-US" sz="1400">
                <a:solidFill>
                  <a:srgbClr val="F5844C"/>
                </a:solidFill>
                <a:highlight>
                  <a:srgbClr val="FFFFFF"/>
                </a:highlight>
              </a:rPr>
              <a:t> type</a:t>
            </a:r>
            <a:r>
              <a:rPr lang="en-US" sz="1400">
                <a:solidFill>
                  <a:srgbClr val="FF8040"/>
                </a:solidFill>
                <a:highlight>
                  <a:srgbClr val="FFFFFF"/>
                </a:highlight>
              </a:rPr>
              <a:t>=</a:t>
            </a:r>
            <a:r>
              <a:rPr lang="en-US" sz="1400">
                <a:solidFill>
                  <a:srgbClr val="993300"/>
                </a:solidFill>
                <a:highlight>
                  <a:srgbClr val="FFFFFF"/>
                </a:highlight>
              </a:rPr>
              <a:t>"unsignedint2"</a:t>
            </a:r>
            <a:r>
              <a:rPr lang="en-US" sz="1400">
                <a:solidFill>
                  <a:srgbClr val="000096"/>
                </a:solidFill>
                <a:highlight>
                  <a:srgbClr val="FFFFFF"/>
                </a:highlight>
              </a:rPr>
              <a:t>&gt;</a:t>
            </a:r>
            <a:br>
              <a:rPr lang="en-US" sz="1400">
                <a:solidFill>
                  <a:srgbClr val="000000"/>
                </a:solidFill>
                <a:highlight>
                  <a:srgbClr val="FFFFFF"/>
                </a:highlight>
              </a:rPr>
            </a:br>
            <a:r>
              <a:rPr lang="en-US" sz="1400">
                <a:solidFill>
                  <a:srgbClr val="000000"/>
                </a:solidFill>
                <a:highlight>
                  <a:srgbClr val="FFFFFF"/>
                </a:highlight>
              </a:rPr>
              <a:t>            </a:t>
            </a:r>
            <a:r>
              <a:rPr lang="en-US" sz="1400">
                <a:solidFill>
                  <a:srgbClr val="003296"/>
                </a:solidFill>
                <a:highlight>
                  <a:srgbClr val="FFFFFF"/>
                </a:highlight>
              </a:rPr>
              <a:t>&lt;xs:annotation&gt;</a:t>
            </a:r>
            <a:br>
              <a:rPr lang="en-US" sz="1400">
                <a:solidFill>
                  <a:srgbClr val="000000"/>
                </a:solidFill>
                <a:highlight>
                  <a:srgbClr val="FFFFFF"/>
                </a:highlight>
              </a:rPr>
            </a:br>
            <a:r>
              <a:rPr lang="en-US" sz="1400">
                <a:solidFill>
                  <a:srgbClr val="000000"/>
                </a:solidFill>
                <a:highlight>
                  <a:srgbClr val="FFFFFF"/>
                </a:highlight>
              </a:rPr>
              <a:t>                </a:t>
            </a:r>
            <a:r>
              <a:rPr lang="en-US" sz="1400">
                <a:solidFill>
                  <a:srgbClr val="003296"/>
                </a:solidFill>
                <a:highlight>
                  <a:srgbClr val="FFFFFF"/>
                </a:highlight>
              </a:rPr>
              <a:t>&lt;xs:appinfo</a:t>
            </a:r>
            <a:r>
              <a:rPr lang="en-US" sz="1400">
                <a:solidFill>
                  <a:srgbClr val="F5844C"/>
                </a:solidFill>
                <a:highlight>
                  <a:srgbClr val="FFFFFF"/>
                </a:highlight>
              </a:rPr>
              <a:t> source</a:t>
            </a:r>
            <a:r>
              <a:rPr lang="en-US" sz="1400">
                <a:solidFill>
                  <a:srgbClr val="FF8040"/>
                </a:solidFill>
                <a:highlight>
                  <a:srgbClr val="FFFFFF"/>
                </a:highlight>
              </a:rPr>
              <a:t>=</a:t>
            </a:r>
            <a:r>
              <a:rPr lang="en-US" sz="1400">
                <a:solidFill>
                  <a:srgbClr val="993300"/>
                </a:solidFill>
                <a:highlight>
                  <a:srgbClr val="FFFFFF"/>
                </a:highlight>
              </a:rPr>
              <a:t>"http://www.ogf.org/dfdl/"</a:t>
            </a:r>
            <a:r>
              <a:rPr lang="en-US" sz="1400">
                <a:solidFill>
                  <a:srgbClr val="000096"/>
                </a:solidFill>
                <a:highlight>
                  <a:srgbClr val="FFFFFF"/>
                </a:highlight>
              </a:rPr>
              <a:t>&gt;</a:t>
            </a:r>
            <a:br>
              <a:rPr lang="en-US" sz="1400">
                <a:solidFill>
                  <a:srgbClr val="000000"/>
                </a:solidFill>
                <a:highlight>
                  <a:srgbClr val="FFFFFF"/>
                </a:highlight>
              </a:rPr>
            </a:br>
            <a:r>
              <a:rPr lang="en-US" sz="1400">
                <a:solidFill>
                  <a:srgbClr val="000000"/>
                </a:solidFill>
                <a:highlight>
                  <a:srgbClr val="FFFFFF"/>
                </a:highlight>
              </a:rPr>
              <a:t>                    </a:t>
            </a:r>
            <a:r>
              <a:rPr lang="en-US" sz="1400">
                <a:solidFill>
                  <a:srgbClr val="000096"/>
                </a:solidFill>
                <a:highlight>
                  <a:srgbClr val="FFFFFF"/>
                </a:highlight>
              </a:rPr>
              <a:t>&lt;dfdl:assert</a:t>
            </a:r>
            <a:r>
              <a:rPr lang="en-US" sz="1400">
                <a:solidFill>
                  <a:srgbClr val="F5844C"/>
                </a:solidFill>
                <a:highlight>
                  <a:srgbClr val="FFFFFF"/>
                </a:highlight>
              </a:rPr>
              <a:t> test</a:t>
            </a:r>
            <a:r>
              <a:rPr lang="en-US" sz="1400">
                <a:solidFill>
                  <a:srgbClr val="FF8040"/>
                </a:solidFill>
                <a:highlight>
                  <a:srgbClr val="FFFFFF"/>
                </a:highlight>
              </a:rPr>
              <a:t>=</a:t>
            </a:r>
            <a:r>
              <a:rPr lang="en-US" sz="1400">
                <a:solidFill>
                  <a:srgbClr val="993300"/>
                </a:solidFill>
                <a:highlight>
                  <a:srgbClr val="FFFFFF"/>
                </a:highlight>
              </a:rPr>
              <a:t>"{. eq 1}"</a:t>
            </a:r>
            <a:r>
              <a:rPr lang="en-US" sz="1400">
                <a:solidFill>
                  <a:srgbClr val="F5844C"/>
                </a:solidFill>
                <a:highlight>
                  <a:srgbClr val="FFFFFF"/>
                </a:highlight>
              </a:rPr>
              <a:t> </a:t>
            </a:r>
            <a:r>
              <a:rPr lang="en-US" sz="1400">
                <a:solidFill>
                  <a:srgbClr val="000096"/>
                </a:solidFill>
                <a:highlight>
                  <a:srgbClr val="FFFFFF"/>
                </a:highlight>
              </a:rPr>
              <a:t>/&gt;</a:t>
            </a:r>
            <a:br>
              <a:rPr lang="en-US" sz="1400">
                <a:solidFill>
                  <a:srgbClr val="000000"/>
                </a:solidFill>
                <a:highlight>
                  <a:srgbClr val="FFFFFF"/>
                </a:highlight>
              </a:rPr>
            </a:br>
            <a:r>
              <a:rPr lang="en-US" sz="1400">
                <a:solidFill>
                  <a:srgbClr val="000000"/>
                </a:solidFill>
                <a:highlight>
                  <a:srgbClr val="FFFFFF"/>
                </a:highlight>
              </a:rPr>
              <a:t>                </a:t>
            </a:r>
            <a:r>
              <a:rPr lang="en-US" sz="1400">
                <a:solidFill>
                  <a:srgbClr val="003296"/>
                </a:solidFill>
                <a:highlight>
                  <a:srgbClr val="FFFFFF"/>
                </a:highlight>
              </a:rPr>
              <a:t>&lt;/xs:appinfo&gt;</a:t>
            </a:r>
            <a:br>
              <a:rPr lang="en-US" sz="1400">
                <a:solidFill>
                  <a:srgbClr val="000000"/>
                </a:solidFill>
                <a:highlight>
                  <a:srgbClr val="FFFFFF"/>
                </a:highlight>
              </a:rPr>
            </a:br>
            <a:r>
              <a:rPr lang="en-US" sz="1400">
                <a:solidFill>
                  <a:srgbClr val="000000"/>
                </a:solidFill>
                <a:highlight>
                  <a:srgbClr val="FFFFFF"/>
                </a:highlight>
              </a:rPr>
              <a:t>            </a:t>
            </a:r>
            <a:r>
              <a:rPr lang="en-US" sz="1400">
                <a:solidFill>
                  <a:srgbClr val="003296"/>
                </a:solidFill>
                <a:highlight>
                  <a:srgbClr val="FFFFFF"/>
                </a:highlight>
              </a:rPr>
              <a:t>&lt;/xs:annotation&gt;</a:t>
            </a:r>
            <a:br>
              <a:rPr lang="en-US" sz="1400">
                <a:solidFill>
                  <a:srgbClr val="000000"/>
                </a:solidFill>
                <a:highlight>
                  <a:srgbClr val="FFFFFF"/>
                </a:highlight>
              </a:rPr>
            </a:br>
            <a:r>
              <a:rPr lang="en-US" sz="1400">
                <a:solidFill>
                  <a:srgbClr val="000000"/>
                </a:solidFill>
                <a:highlight>
                  <a:srgbClr val="FFFFFF"/>
                </a:highlight>
              </a:rPr>
              <a:t>        </a:t>
            </a:r>
            <a:r>
              <a:rPr lang="en-US" sz="1400">
                <a:solidFill>
                  <a:srgbClr val="003296"/>
                </a:solidFill>
                <a:highlight>
                  <a:srgbClr val="FFFFFF"/>
                </a:highlight>
              </a:rPr>
              <a:t>&lt;/xs:element&gt;</a:t>
            </a:r>
            <a:br>
              <a:rPr lang="en-US" sz="1400">
                <a:solidFill>
                  <a:srgbClr val="000000"/>
                </a:solidFill>
                <a:highlight>
                  <a:srgbClr val="FFFFFF"/>
                </a:highlight>
              </a:rPr>
            </a:br>
            <a:r>
              <a:rPr lang="en-US" sz="1400">
                <a:solidFill>
                  <a:srgbClr val="000000"/>
                </a:solidFill>
                <a:highlight>
                  <a:srgbClr val="FFFFFF"/>
                </a:highlight>
              </a:rPr>
              <a:t>        </a:t>
            </a:r>
            <a:r>
              <a:rPr lang="en-US" sz="1400">
                <a:solidFill>
                  <a:srgbClr val="003296"/>
                </a:solidFill>
                <a:highlight>
                  <a:srgbClr val="FFFFFF"/>
                </a:highlight>
              </a:rPr>
              <a:t>&lt;xs:element</a:t>
            </a:r>
            <a:r>
              <a:rPr lang="en-US" sz="1400">
                <a:solidFill>
                  <a:srgbClr val="F5844C"/>
                </a:solidFill>
                <a:highlight>
                  <a:srgbClr val="FFFFFF"/>
                </a:highlight>
              </a:rPr>
              <a:t> name</a:t>
            </a:r>
            <a:r>
              <a:rPr lang="en-US" sz="1400">
                <a:solidFill>
                  <a:srgbClr val="FF8040"/>
                </a:solidFill>
                <a:highlight>
                  <a:srgbClr val="FFFFFF"/>
                </a:highlight>
              </a:rPr>
              <a:t>=</a:t>
            </a:r>
            <a:r>
              <a:rPr lang="en-US" sz="1400">
                <a:solidFill>
                  <a:srgbClr val="993300"/>
                </a:solidFill>
                <a:highlight>
                  <a:srgbClr val="FFFFFF"/>
                </a:highlight>
              </a:rPr>
              <a:t>"three-bits"</a:t>
            </a:r>
            <a:r>
              <a:rPr lang="en-US" sz="1400">
                <a:solidFill>
                  <a:srgbClr val="F5844C"/>
                </a:solidFill>
                <a:highlight>
                  <a:srgbClr val="FFFFFF"/>
                </a:highlight>
              </a:rPr>
              <a:t> type</a:t>
            </a:r>
            <a:r>
              <a:rPr lang="en-US" sz="1400">
                <a:solidFill>
                  <a:srgbClr val="FF8040"/>
                </a:solidFill>
                <a:highlight>
                  <a:srgbClr val="FFFFFF"/>
                </a:highlight>
              </a:rPr>
              <a:t>=</a:t>
            </a:r>
            <a:r>
              <a:rPr lang="en-US" sz="1400">
                <a:solidFill>
                  <a:srgbClr val="993300"/>
                </a:solidFill>
                <a:highlight>
                  <a:srgbClr val="FFFFFF"/>
                </a:highlight>
              </a:rPr>
              <a:t>"unsignedint3"</a:t>
            </a:r>
            <a:r>
              <a:rPr lang="en-US" sz="1400">
                <a:solidFill>
                  <a:srgbClr val="F5844C"/>
                </a:solidFill>
                <a:highlight>
                  <a:srgbClr val="FFFFFF"/>
                </a:highlight>
              </a:rPr>
              <a:t> </a:t>
            </a:r>
            <a:r>
              <a:rPr lang="en-US" sz="1400">
                <a:solidFill>
                  <a:srgbClr val="000096"/>
                </a:solidFill>
                <a:highlight>
                  <a:srgbClr val="FFFFFF"/>
                </a:highlight>
              </a:rPr>
              <a:t>/&gt;</a:t>
            </a:r>
            <a:br>
              <a:rPr lang="en-US" sz="1400">
                <a:solidFill>
                  <a:srgbClr val="000000"/>
                </a:solidFill>
                <a:highlight>
                  <a:srgbClr val="FFFFFF"/>
                </a:highlight>
              </a:rPr>
            </a:br>
            <a:r>
              <a:rPr lang="en-US" sz="1400">
                <a:solidFill>
                  <a:srgbClr val="000000"/>
                </a:solidFill>
                <a:highlight>
                  <a:srgbClr val="FFFFFF"/>
                </a:highlight>
              </a:rPr>
              <a:t>        </a:t>
            </a:r>
            <a:r>
              <a:rPr lang="en-US" sz="1400">
                <a:solidFill>
                  <a:srgbClr val="003296"/>
                </a:solidFill>
                <a:highlight>
                  <a:srgbClr val="FFFFFF"/>
                </a:highlight>
              </a:rPr>
              <a:t>&lt;xs:element</a:t>
            </a:r>
            <a:r>
              <a:rPr lang="en-US" sz="1400">
                <a:solidFill>
                  <a:srgbClr val="F5844C"/>
                </a:solidFill>
                <a:highlight>
                  <a:srgbClr val="FFFFFF"/>
                </a:highlight>
              </a:rPr>
              <a:t> name</a:t>
            </a:r>
            <a:r>
              <a:rPr lang="en-US" sz="1400">
                <a:solidFill>
                  <a:srgbClr val="FF8040"/>
                </a:solidFill>
                <a:highlight>
                  <a:srgbClr val="FFFFFF"/>
                </a:highlight>
              </a:rPr>
              <a:t>=</a:t>
            </a:r>
            <a:r>
              <a:rPr lang="en-US" sz="1400">
                <a:solidFill>
                  <a:srgbClr val="993300"/>
                </a:solidFill>
                <a:highlight>
                  <a:srgbClr val="FFFFFF"/>
                </a:highlight>
              </a:rPr>
              <a:t>"one-bit"</a:t>
            </a:r>
            <a:r>
              <a:rPr lang="en-US" sz="1400">
                <a:solidFill>
                  <a:srgbClr val="F5844C"/>
                </a:solidFill>
                <a:highlight>
                  <a:srgbClr val="FFFFFF"/>
                </a:highlight>
              </a:rPr>
              <a:t> type</a:t>
            </a:r>
            <a:r>
              <a:rPr lang="en-US" sz="1400">
                <a:solidFill>
                  <a:srgbClr val="FF8040"/>
                </a:solidFill>
                <a:highlight>
                  <a:srgbClr val="FFFFFF"/>
                </a:highlight>
              </a:rPr>
              <a:t>=</a:t>
            </a:r>
            <a:r>
              <a:rPr lang="en-US" sz="1400">
                <a:solidFill>
                  <a:srgbClr val="993300"/>
                </a:solidFill>
                <a:highlight>
                  <a:srgbClr val="FFFFFF"/>
                </a:highlight>
              </a:rPr>
              <a:t>"unsignedint1"</a:t>
            </a:r>
            <a:r>
              <a:rPr lang="en-US" sz="1400">
                <a:solidFill>
                  <a:srgbClr val="F5844C"/>
                </a:solidFill>
                <a:highlight>
                  <a:srgbClr val="FFFFFF"/>
                </a:highlight>
              </a:rPr>
              <a:t> </a:t>
            </a:r>
            <a:r>
              <a:rPr lang="en-US" sz="1400">
                <a:solidFill>
                  <a:srgbClr val="000096"/>
                </a:solidFill>
                <a:highlight>
                  <a:srgbClr val="FFFFFF"/>
                </a:highlight>
              </a:rPr>
              <a:t>/&gt;</a:t>
            </a:r>
            <a:br>
              <a:rPr lang="en-US" sz="1400">
                <a:solidFill>
                  <a:srgbClr val="000000"/>
                </a:solidFill>
                <a:highlight>
                  <a:srgbClr val="FFFFFF"/>
                </a:highlight>
              </a:rPr>
            </a:br>
            <a:r>
              <a:rPr lang="en-US" sz="1400">
                <a:solidFill>
                  <a:srgbClr val="000000"/>
                </a:solidFill>
                <a:highlight>
                  <a:srgbClr val="FFFFFF"/>
                </a:highlight>
              </a:rPr>
              <a:t>    </a:t>
            </a:r>
            <a:r>
              <a:rPr lang="en-US" sz="1400">
                <a:solidFill>
                  <a:srgbClr val="003296"/>
                </a:solidFill>
                <a:highlight>
                  <a:srgbClr val="FFFFFF"/>
                </a:highlight>
              </a:rPr>
              <a:t>&lt;/xs:sequence&gt;</a:t>
            </a:r>
            <a:br>
              <a:rPr lang="en-US" sz="1400">
                <a:solidFill>
                  <a:srgbClr val="000000"/>
                </a:solidFill>
                <a:highlight>
                  <a:srgbClr val="FFFFFF"/>
                </a:highlight>
              </a:rPr>
            </a:br>
            <a:r>
              <a:rPr lang="en-US" sz="1400">
                <a:solidFill>
                  <a:srgbClr val="003296"/>
                </a:solidFill>
                <a:highlight>
                  <a:srgbClr val="FFFFFF"/>
                </a:highlight>
              </a:rPr>
              <a:t>&lt;/xs:complexType&gt;</a:t>
            </a:r>
          </a:p>
        </p:txBody>
      </p:sp>
      <p:sp>
        <p:nvSpPr>
          <p:cNvPr id="6" name="Rectangle 5">
            <a:extLst>
              <a:ext uri="{FF2B5EF4-FFF2-40B4-BE49-F238E27FC236}">
                <a16:creationId xmlns:a16="http://schemas.microsoft.com/office/drawing/2014/main" id="{9AE609A5-8467-40CC-B9E7-220012CF297A}"/>
              </a:ext>
            </a:extLst>
          </p:cNvPr>
          <p:cNvSpPr/>
          <p:nvPr/>
        </p:nvSpPr>
        <p:spPr>
          <a:xfrm>
            <a:off x="6814089" y="5322689"/>
            <a:ext cx="3306305" cy="1169551"/>
          </a:xfrm>
          <a:prstGeom prst="rect">
            <a:avLst/>
          </a:prstGeom>
          <a:ln>
            <a:solidFill>
              <a:schemeClr val="tx1"/>
            </a:solidFill>
          </a:ln>
        </p:spPr>
        <p:txBody>
          <a:bodyPr wrap="square">
            <a:spAutoFit/>
          </a:bodyPr>
          <a:lstStyle/>
          <a:p>
            <a:r>
              <a:rPr lang="en-US" sz="1400">
                <a:solidFill>
                  <a:srgbClr val="003296"/>
                </a:solidFill>
                <a:highlight>
                  <a:srgbClr val="FFFFFF"/>
                </a:highlight>
              </a:rPr>
              <a:t>&lt;xs:group</a:t>
            </a:r>
            <a:r>
              <a:rPr lang="en-US" sz="1400">
                <a:solidFill>
                  <a:srgbClr val="F5844C"/>
                </a:solidFill>
                <a:highlight>
                  <a:srgbClr val="FFFFFF"/>
                </a:highlight>
              </a:rPr>
              <a:t> name</a:t>
            </a:r>
            <a:r>
              <a:rPr lang="en-US" sz="1400">
                <a:solidFill>
                  <a:srgbClr val="FF8040"/>
                </a:solidFill>
                <a:highlight>
                  <a:srgbClr val="FFFFFF"/>
                </a:highlight>
              </a:rPr>
              <a:t>=</a:t>
            </a:r>
            <a:r>
              <a:rPr lang="en-US" sz="1400">
                <a:solidFill>
                  <a:srgbClr val="993300"/>
                </a:solidFill>
                <a:highlight>
                  <a:srgbClr val="FFFFFF"/>
                </a:highlight>
              </a:rPr>
              <a:t>"padToByteBoundary"</a:t>
            </a:r>
            <a:r>
              <a:rPr lang="en-US" sz="1400">
                <a:solidFill>
                  <a:srgbClr val="000096"/>
                </a:solidFill>
                <a:highlight>
                  <a:srgbClr val="FFFFFF"/>
                </a:highlight>
              </a:rPr>
              <a:t>&gt;</a:t>
            </a:r>
            <a:br>
              <a:rPr lang="en-US" sz="1400">
                <a:solidFill>
                  <a:srgbClr val="000000"/>
                </a:solidFill>
                <a:highlight>
                  <a:srgbClr val="FFFFFF"/>
                </a:highlight>
              </a:rPr>
            </a:br>
            <a:r>
              <a:rPr lang="en-US" sz="1400">
                <a:solidFill>
                  <a:srgbClr val="000000"/>
                </a:solidFill>
                <a:highlight>
                  <a:srgbClr val="FFFFFF"/>
                </a:highlight>
              </a:rPr>
              <a:t>    </a:t>
            </a:r>
            <a:r>
              <a:rPr lang="en-US" sz="1400">
                <a:solidFill>
                  <a:srgbClr val="003296"/>
                </a:solidFill>
                <a:highlight>
                  <a:srgbClr val="FFFFFF"/>
                </a:highlight>
              </a:rPr>
              <a:t>&lt;xs:sequence</a:t>
            </a:r>
            <a:r>
              <a:rPr lang="en-US" sz="1400">
                <a:solidFill>
                  <a:srgbClr val="F5844C"/>
                </a:solidFill>
                <a:highlight>
                  <a:srgbClr val="FFFFFF"/>
                </a:highlight>
              </a:rPr>
              <a:t> dfdl:alignment</a:t>
            </a:r>
            <a:r>
              <a:rPr lang="en-US" sz="1400">
                <a:solidFill>
                  <a:srgbClr val="FF8040"/>
                </a:solidFill>
                <a:highlight>
                  <a:srgbClr val="FFFFFF"/>
                </a:highlight>
              </a:rPr>
              <a:t>=</a:t>
            </a:r>
            <a:r>
              <a:rPr lang="en-US" sz="1400">
                <a:solidFill>
                  <a:srgbClr val="993300"/>
                </a:solidFill>
                <a:highlight>
                  <a:srgbClr val="FFFFFF"/>
                </a:highlight>
              </a:rPr>
              <a:t>"8"</a:t>
            </a:r>
            <a:br>
              <a:rPr lang="en-US" sz="1400">
                <a:solidFill>
                  <a:srgbClr val="000000"/>
                </a:solidFill>
                <a:highlight>
                  <a:srgbClr val="FFFFFF"/>
                </a:highlight>
              </a:rPr>
            </a:br>
            <a:r>
              <a:rPr lang="en-US" sz="1400">
                <a:solidFill>
                  <a:srgbClr val="F5844C"/>
                </a:solidFill>
                <a:highlight>
                  <a:srgbClr val="FFFFFF"/>
                </a:highlight>
              </a:rPr>
              <a:t>                 dfdl:alignmentUnits</a:t>
            </a:r>
            <a:r>
              <a:rPr lang="en-US" sz="1400">
                <a:solidFill>
                  <a:srgbClr val="FF8040"/>
                </a:solidFill>
                <a:highlight>
                  <a:srgbClr val="FFFFFF"/>
                </a:highlight>
              </a:rPr>
              <a:t>=</a:t>
            </a:r>
            <a:r>
              <a:rPr lang="en-US" sz="1400">
                <a:solidFill>
                  <a:srgbClr val="993300"/>
                </a:solidFill>
                <a:highlight>
                  <a:srgbClr val="FFFFFF"/>
                </a:highlight>
              </a:rPr>
              <a:t>"bits"</a:t>
            </a:r>
            <a:r>
              <a:rPr lang="en-US" sz="1400">
                <a:solidFill>
                  <a:srgbClr val="F5844C"/>
                </a:solidFill>
                <a:highlight>
                  <a:srgbClr val="FFFFFF"/>
                </a:highlight>
              </a:rPr>
              <a:t> </a:t>
            </a:r>
            <a:br>
              <a:rPr lang="en-US" sz="1400">
                <a:solidFill>
                  <a:srgbClr val="000000"/>
                </a:solidFill>
                <a:highlight>
                  <a:srgbClr val="FFFFFF"/>
                </a:highlight>
              </a:rPr>
            </a:br>
            <a:r>
              <a:rPr lang="en-US" sz="1400">
                <a:solidFill>
                  <a:srgbClr val="F5844C"/>
                </a:solidFill>
                <a:highlight>
                  <a:srgbClr val="FFFFFF"/>
                </a:highlight>
              </a:rPr>
              <a:t>                 dfdl:fillByte</a:t>
            </a:r>
            <a:r>
              <a:rPr lang="en-US" sz="1400">
                <a:solidFill>
                  <a:srgbClr val="FF8040"/>
                </a:solidFill>
                <a:highlight>
                  <a:srgbClr val="FFFFFF"/>
                </a:highlight>
              </a:rPr>
              <a:t>=</a:t>
            </a:r>
            <a:r>
              <a:rPr lang="en-US" sz="1400">
                <a:solidFill>
                  <a:srgbClr val="993300"/>
                </a:solidFill>
                <a:highlight>
                  <a:srgbClr val="FFFFFF"/>
                </a:highlight>
              </a:rPr>
              <a:t>"%#r00;"</a:t>
            </a:r>
            <a:r>
              <a:rPr lang="en-US" sz="1400">
                <a:solidFill>
                  <a:srgbClr val="000096"/>
                </a:solidFill>
                <a:highlight>
                  <a:srgbClr val="FFFFFF"/>
                </a:highlight>
              </a:rPr>
              <a:t>/&gt;</a:t>
            </a:r>
            <a:br>
              <a:rPr lang="en-US" sz="1400">
                <a:solidFill>
                  <a:srgbClr val="000000"/>
                </a:solidFill>
                <a:highlight>
                  <a:srgbClr val="FFFFFF"/>
                </a:highlight>
              </a:rPr>
            </a:br>
            <a:r>
              <a:rPr lang="en-US" sz="1400">
                <a:solidFill>
                  <a:srgbClr val="003296"/>
                </a:solidFill>
                <a:highlight>
                  <a:srgbClr val="FFFFFF"/>
                </a:highlight>
              </a:rPr>
              <a:t>&lt;/xs:group&gt;</a:t>
            </a:r>
          </a:p>
        </p:txBody>
      </p:sp>
    </p:spTree>
    <p:extLst>
      <p:ext uri="{BB962C8B-B14F-4D97-AF65-F5344CB8AC3E}">
        <p14:creationId xmlns:p14="http://schemas.microsoft.com/office/powerpoint/2010/main" val="3657930150"/>
      </p:ext>
    </p:extLst>
  </p:cSld>
  <p:clrMapOvr>
    <a:masterClrMapping/>
  </p:clrMapOvr>
</p:sld>
</file>

<file path=ppt/slides/slide2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FC32C0D-2F99-4DB0-B11F-A445C35BCD57}"/>
              </a:ext>
            </a:extLst>
          </p:cNvPr>
          <p:cNvSpPr>
            <a:spLocks noGrp="1"/>
          </p:cNvSpPr>
          <p:nvPr>
            <p:ph type="title"/>
          </p:nvPr>
        </p:nvSpPr>
        <p:spPr/>
        <p:txBody>
          <a:bodyPr/>
          <a:lstStyle/>
          <a:p>
            <a:r>
              <a:rPr lang="en-US"/>
              <a:t>Two ways to model the input</a:t>
            </a:r>
          </a:p>
        </p:txBody>
      </p:sp>
      <p:sp>
        <p:nvSpPr>
          <p:cNvPr id="3" name="Content Placeholder 2">
            <a:extLst>
              <a:ext uri="{FF2B5EF4-FFF2-40B4-BE49-F238E27FC236}">
                <a16:creationId xmlns:a16="http://schemas.microsoft.com/office/drawing/2014/main" id="{F5E279B0-33C2-40BA-A0FE-8ACE20BF562D}"/>
              </a:ext>
            </a:extLst>
          </p:cNvPr>
          <p:cNvSpPr>
            <a:spLocks noGrp="1"/>
          </p:cNvSpPr>
          <p:nvPr>
            <p:ph idx="1"/>
          </p:nvPr>
        </p:nvSpPr>
        <p:spPr/>
        <p:txBody>
          <a:bodyPr/>
          <a:lstStyle/>
          <a:p>
            <a:r>
              <a:rPr lang="en-US" dirty="0"/>
              <a:t>One way to model the input is as a sequence </a:t>
            </a:r>
            <a:r>
              <a:rPr lang="en-US"/>
              <a:t>of arrays. That is what the DFDL schema on the previous slide does.</a:t>
            </a:r>
          </a:p>
          <a:p>
            <a:r>
              <a:rPr lang="en-US" dirty="0"/>
              <a:t>A second way to model the input is as a repeatable section that contains </a:t>
            </a:r>
            <a:r>
              <a:rPr lang="en-US"/>
              <a:t>a choice. See next slide.</a:t>
            </a:r>
          </a:p>
        </p:txBody>
      </p:sp>
      <p:sp>
        <p:nvSpPr>
          <p:cNvPr id="4" name="Footer Placeholder 3">
            <a:extLst>
              <a:ext uri="{FF2B5EF4-FFF2-40B4-BE49-F238E27FC236}">
                <a16:creationId xmlns:a16="http://schemas.microsoft.com/office/drawing/2014/main" id="{7B3A60DF-7088-442E-96C1-7BCAE872BD0C}"/>
              </a:ext>
            </a:extLst>
          </p:cNvPr>
          <p:cNvSpPr>
            <a:spLocks noGrp="1"/>
          </p:cNvSpPr>
          <p:nvPr>
            <p:ph type="ftr" sz="quarter" idx="11"/>
          </p:nvPr>
        </p:nvSpPr>
        <p:spPr/>
        <p:txBody>
          <a:bodyPr/>
          <a:lstStyle/>
          <a:p>
            <a:r>
              <a:rPr lang="en-US" altLang="en-US">
                <a:solidFill>
                  <a:schemeClr val="tx1">
                    <a:lumMod val="50000"/>
                    <a:lumOff val="50000"/>
                  </a:schemeClr>
                </a:solidFill>
                <a:latin typeface="Arial" pitchFamily="34" charset="0"/>
                <a:cs typeface="Arial" pitchFamily="34" charset="0"/>
              </a:rPr>
              <a:t>© 2019 The MITRE Corporation. All rights reserved.</a:t>
            </a:r>
            <a:endParaRPr lang="en-US">
              <a:solidFill>
                <a:schemeClr val="tx1">
                  <a:lumMod val="50000"/>
                  <a:lumOff val="50000"/>
                </a:schemeClr>
              </a:solidFill>
              <a:latin typeface="Arial" pitchFamily="34" charset="0"/>
              <a:cs typeface="Arial" pitchFamily="34" charset="0"/>
            </a:endParaRPr>
          </a:p>
        </p:txBody>
      </p:sp>
    </p:spTree>
    <p:extLst>
      <p:ext uri="{BB962C8B-B14F-4D97-AF65-F5344CB8AC3E}">
        <p14:creationId xmlns:p14="http://schemas.microsoft.com/office/powerpoint/2010/main" val="3635636936"/>
      </p:ext>
    </p:extLst>
  </p:cSld>
  <p:clrMapOvr>
    <a:masterClrMapping/>
  </p:clrMapOvr>
</p:sld>
</file>

<file path=ppt/slides/slide2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09896E1F-D9A7-40A7-95B6-338C646DD9D9}"/>
              </a:ext>
            </a:extLst>
          </p:cNvPr>
          <p:cNvSpPr>
            <a:spLocks noGrp="1"/>
          </p:cNvSpPr>
          <p:nvPr>
            <p:ph type="ftr" sz="quarter" idx="11"/>
          </p:nvPr>
        </p:nvSpPr>
        <p:spPr/>
        <p:txBody>
          <a:bodyPr/>
          <a:lstStyle/>
          <a:p>
            <a:r>
              <a:rPr lang="en-US" altLang="en-US">
                <a:solidFill>
                  <a:schemeClr val="tx1">
                    <a:lumMod val="50000"/>
                    <a:lumOff val="50000"/>
                  </a:schemeClr>
                </a:solidFill>
                <a:latin typeface="Arial" pitchFamily="34" charset="0"/>
                <a:cs typeface="Arial" pitchFamily="34" charset="0"/>
              </a:rPr>
              <a:t>© 2019 The MITRE Corporation. All rights reserved.</a:t>
            </a:r>
            <a:endParaRPr lang="en-US">
              <a:solidFill>
                <a:schemeClr val="tx1">
                  <a:lumMod val="50000"/>
                  <a:lumOff val="50000"/>
                </a:schemeClr>
              </a:solidFill>
              <a:latin typeface="Arial" pitchFamily="34" charset="0"/>
              <a:cs typeface="Arial" pitchFamily="34" charset="0"/>
            </a:endParaRPr>
          </a:p>
        </p:txBody>
      </p:sp>
      <p:sp>
        <p:nvSpPr>
          <p:cNvPr id="5" name="Rectangle 4">
            <a:extLst>
              <a:ext uri="{FF2B5EF4-FFF2-40B4-BE49-F238E27FC236}">
                <a16:creationId xmlns:a16="http://schemas.microsoft.com/office/drawing/2014/main" id="{57EC876E-0348-4ED4-8AB5-0249CA1457FB}"/>
              </a:ext>
            </a:extLst>
          </p:cNvPr>
          <p:cNvSpPr/>
          <p:nvPr/>
        </p:nvSpPr>
        <p:spPr>
          <a:xfrm>
            <a:off x="616448" y="573247"/>
            <a:ext cx="10154874" cy="5355312"/>
          </a:xfrm>
          <a:prstGeom prst="rect">
            <a:avLst/>
          </a:prstGeom>
          <a:ln>
            <a:solidFill>
              <a:schemeClr val="tx1"/>
            </a:solidFill>
          </a:ln>
        </p:spPr>
        <p:txBody>
          <a:bodyPr wrap="square">
            <a:spAutoFit/>
          </a:bodyPr>
          <a:lstStyle/>
          <a:p>
            <a:r>
              <a:rPr lang="en-US">
                <a:solidFill>
                  <a:srgbClr val="003296"/>
                </a:solidFill>
                <a:highlight>
                  <a:srgbClr val="FFFFFF"/>
                </a:highlight>
              </a:rPr>
              <a:t>&lt;xs:element</a:t>
            </a:r>
            <a:r>
              <a:rPr lang="en-US">
                <a:solidFill>
                  <a:srgbClr val="F5844C"/>
                </a:solidFill>
                <a:highlight>
                  <a:srgbClr val="FFFFFF"/>
                </a:highlight>
              </a:rPr>
              <a:t> name</a:t>
            </a:r>
            <a:r>
              <a:rPr lang="en-US">
                <a:solidFill>
                  <a:srgbClr val="FF8040"/>
                </a:solidFill>
                <a:highlight>
                  <a:srgbClr val="FFFFFF"/>
                </a:highlight>
              </a:rPr>
              <a:t>=</a:t>
            </a:r>
            <a:r>
              <a:rPr lang="en-US">
                <a:solidFill>
                  <a:srgbClr val="993300"/>
                </a:solidFill>
                <a:highlight>
                  <a:srgbClr val="FFFFFF"/>
                </a:highlight>
              </a:rPr>
              <a:t>"input"</a:t>
            </a:r>
            <a:r>
              <a:rPr lang="en-US">
                <a:solidFill>
                  <a:srgbClr val="000096"/>
                </a:solidFill>
                <a:highlight>
                  <a:srgbClr val="FFFFFF"/>
                </a:highlight>
              </a:rPr>
              <a:t>&gt;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&lt;xs:complexType&gt;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&lt;xs:sequence&gt;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&lt;xs:element</a:t>
            </a:r>
            <a:r>
              <a:rPr lang="en-US">
                <a:solidFill>
                  <a:srgbClr val="F5844C"/>
                </a:solidFill>
                <a:highlight>
                  <a:srgbClr val="FFFFFF"/>
                </a:highlight>
              </a:rPr>
              <a:t> name</a:t>
            </a:r>
            <a:r>
              <a:rPr lang="en-US">
                <a:solidFill>
                  <a:srgbClr val="FF8040"/>
                </a:solidFill>
                <a:highlight>
                  <a:srgbClr val="FFFFFF"/>
                </a:highlight>
              </a:rPr>
              <a:t>=</a:t>
            </a:r>
            <a:r>
              <a:rPr lang="en-US">
                <a:solidFill>
                  <a:srgbClr val="993300"/>
                </a:solidFill>
                <a:highlight>
                  <a:srgbClr val="FFFFFF"/>
                </a:highlight>
              </a:rPr>
              <a:t>"Section"</a:t>
            </a:r>
            <a:r>
              <a:rPr lang="en-US">
                <a:solidFill>
                  <a:srgbClr val="F5844C"/>
                </a:solidFill>
                <a:highlight>
                  <a:srgbClr val="FFFFFF"/>
                </a:highlight>
              </a:rPr>
              <a:t> maxOccurs</a:t>
            </a:r>
            <a:r>
              <a:rPr lang="en-US">
                <a:solidFill>
                  <a:srgbClr val="FF8040"/>
                </a:solidFill>
                <a:highlight>
                  <a:srgbClr val="FFFFFF"/>
                </a:highlight>
              </a:rPr>
              <a:t>=</a:t>
            </a:r>
            <a:r>
              <a:rPr lang="en-US">
                <a:solidFill>
                  <a:srgbClr val="993300"/>
                </a:solidFill>
                <a:highlight>
                  <a:srgbClr val="FFFFFF"/>
                </a:highlight>
              </a:rPr>
              <a:t>"unbounded"</a:t>
            </a:r>
            <a:r>
              <a:rPr lang="en-US">
                <a:solidFill>
                  <a:srgbClr val="F5844C"/>
                </a:solidFill>
                <a:highlight>
                  <a:srgbClr val="FFFFFF"/>
                </a:highlight>
              </a:rPr>
              <a:t> dfdl:occursCountKind</a:t>
            </a:r>
            <a:r>
              <a:rPr lang="en-US">
                <a:solidFill>
                  <a:srgbClr val="FF8040"/>
                </a:solidFill>
                <a:highlight>
                  <a:srgbClr val="FFFFFF"/>
                </a:highlight>
              </a:rPr>
              <a:t>=</a:t>
            </a:r>
            <a:r>
              <a:rPr lang="en-US">
                <a:solidFill>
                  <a:srgbClr val="993300"/>
                </a:solidFill>
                <a:highlight>
                  <a:srgbClr val="FFFFFF"/>
                </a:highlight>
              </a:rPr>
              <a:t>"implicit"</a:t>
            </a:r>
            <a:r>
              <a:rPr lang="en-US">
                <a:solidFill>
                  <a:srgbClr val="000096"/>
                </a:solidFill>
                <a:highlight>
                  <a:srgbClr val="FFFFFF"/>
                </a:highlight>
              </a:rPr>
              <a:t>&gt;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&lt;xs:complexType&gt;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&lt;xs:sequence&gt;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&lt;xs:element</a:t>
            </a:r>
            <a:r>
              <a:rPr lang="en-US">
                <a:solidFill>
                  <a:srgbClr val="F5844C"/>
                </a:solidFill>
                <a:highlight>
                  <a:srgbClr val="FFFFFF"/>
                </a:highlight>
              </a:rPr>
              <a:t> name</a:t>
            </a:r>
            <a:r>
              <a:rPr lang="en-US">
                <a:solidFill>
                  <a:srgbClr val="FF8040"/>
                </a:solidFill>
                <a:highlight>
                  <a:srgbClr val="FFFFFF"/>
                </a:highlight>
              </a:rPr>
              <a:t>=</a:t>
            </a:r>
            <a:r>
              <a:rPr lang="en-US">
                <a:solidFill>
                  <a:srgbClr val="993300"/>
                </a:solidFill>
                <a:highlight>
                  <a:srgbClr val="FFFFFF"/>
                </a:highlight>
              </a:rPr>
              <a:t>"code"</a:t>
            </a:r>
            <a:r>
              <a:rPr lang="en-US">
                <a:solidFill>
                  <a:srgbClr val="F5844C"/>
                </a:solidFill>
                <a:highlight>
                  <a:srgbClr val="FFFFFF"/>
                </a:highlight>
              </a:rPr>
              <a:t> type</a:t>
            </a:r>
            <a:r>
              <a:rPr lang="en-US">
                <a:solidFill>
                  <a:srgbClr val="FF8040"/>
                </a:solidFill>
                <a:highlight>
                  <a:srgbClr val="FFFFFF"/>
                </a:highlight>
              </a:rPr>
              <a:t>=</a:t>
            </a:r>
            <a:r>
              <a:rPr lang="en-US">
                <a:solidFill>
                  <a:srgbClr val="993300"/>
                </a:solidFill>
                <a:highlight>
                  <a:srgbClr val="FFFFFF"/>
                </a:highlight>
              </a:rPr>
              <a:t>"unsignedint2"</a:t>
            </a:r>
            <a:r>
              <a:rPr lang="en-US">
                <a:solidFill>
                  <a:srgbClr val="F5844C"/>
                </a:solidFill>
                <a:highlight>
                  <a:srgbClr val="FFFFFF"/>
                </a:highlight>
              </a:rPr>
              <a:t> </a:t>
            </a:r>
            <a:r>
              <a:rPr lang="en-US">
                <a:solidFill>
                  <a:srgbClr val="000096"/>
                </a:solidFill>
                <a:highlight>
                  <a:srgbClr val="FFFFFF"/>
                </a:highlight>
              </a:rPr>
              <a:t>/&gt;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&lt;xs:choice</a:t>
            </a:r>
            <a:r>
              <a:rPr lang="en-US">
                <a:solidFill>
                  <a:srgbClr val="F5844C"/>
                </a:solidFill>
                <a:highlight>
                  <a:srgbClr val="FFFFFF"/>
                </a:highlight>
              </a:rPr>
              <a:t> dfdl:choiceDispatchKey</a:t>
            </a:r>
            <a:r>
              <a:rPr lang="en-US">
                <a:solidFill>
                  <a:srgbClr val="FF8040"/>
                </a:solidFill>
                <a:highlight>
                  <a:srgbClr val="FFFFFF"/>
                </a:highlight>
              </a:rPr>
              <a:t>=</a:t>
            </a:r>
            <a:r>
              <a:rPr lang="en-US">
                <a:solidFill>
                  <a:srgbClr val="993300"/>
                </a:solidFill>
                <a:highlight>
                  <a:srgbClr val="FFFFFF"/>
                </a:highlight>
              </a:rPr>
              <a:t>"{xs:string(./code)}"</a:t>
            </a:r>
            <a:r>
              <a:rPr lang="en-US">
                <a:solidFill>
                  <a:srgbClr val="F5844C"/>
                </a:solidFill>
                <a:highlight>
                  <a:srgbClr val="FFFFFF"/>
                </a:highlight>
              </a:rPr>
              <a:t> dfdl:choiceLengthKind</a:t>
            </a:r>
            <a:r>
              <a:rPr lang="en-US">
                <a:solidFill>
                  <a:srgbClr val="FF8040"/>
                </a:solidFill>
                <a:highlight>
                  <a:srgbClr val="FFFFFF"/>
                </a:highlight>
              </a:rPr>
              <a:t>=</a:t>
            </a:r>
            <a:r>
              <a:rPr lang="en-US">
                <a:solidFill>
                  <a:srgbClr val="993300"/>
                </a:solidFill>
                <a:highlight>
                  <a:srgbClr val="FFFFFF"/>
                </a:highlight>
              </a:rPr>
              <a:t>"implicit"</a:t>
            </a:r>
            <a:r>
              <a:rPr lang="en-US">
                <a:solidFill>
                  <a:srgbClr val="000096"/>
                </a:solidFill>
                <a:highlight>
                  <a:srgbClr val="FFFFFF"/>
                </a:highlight>
              </a:rPr>
              <a:t>&gt;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&lt;xs:element</a:t>
            </a:r>
            <a:r>
              <a:rPr lang="en-US">
                <a:solidFill>
                  <a:srgbClr val="F5844C"/>
                </a:solidFill>
                <a:highlight>
                  <a:srgbClr val="FFFFFF"/>
                </a:highlight>
              </a:rPr>
              <a:t> name</a:t>
            </a:r>
            <a:r>
              <a:rPr lang="en-US">
                <a:solidFill>
                  <a:srgbClr val="FF8040"/>
                </a:solidFill>
                <a:highlight>
                  <a:srgbClr val="FFFFFF"/>
                </a:highlight>
              </a:rPr>
              <a:t>=</a:t>
            </a:r>
            <a:r>
              <a:rPr lang="en-US">
                <a:solidFill>
                  <a:srgbClr val="993300"/>
                </a:solidFill>
                <a:highlight>
                  <a:srgbClr val="FFFFFF"/>
                </a:highlight>
              </a:rPr>
              <a:t>"Section_1"</a:t>
            </a:r>
            <a:r>
              <a:rPr lang="en-US">
                <a:solidFill>
                  <a:srgbClr val="F5844C"/>
                </a:solidFill>
                <a:highlight>
                  <a:srgbClr val="FFFFFF"/>
                </a:highlight>
              </a:rPr>
              <a:t> type</a:t>
            </a:r>
            <a:r>
              <a:rPr lang="en-US">
                <a:solidFill>
                  <a:srgbClr val="FF8040"/>
                </a:solidFill>
                <a:highlight>
                  <a:srgbClr val="FFFFFF"/>
                </a:highlight>
              </a:rPr>
              <a:t>=</a:t>
            </a:r>
            <a:r>
              <a:rPr lang="en-US">
                <a:solidFill>
                  <a:srgbClr val="993300"/>
                </a:solidFill>
                <a:highlight>
                  <a:srgbClr val="FFFFFF"/>
                </a:highlight>
              </a:rPr>
              <a:t>"Section_1_type"</a:t>
            </a:r>
            <a:r>
              <a:rPr lang="en-US">
                <a:solidFill>
                  <a:srgbClr val="F5844C"/>
                </a:solidFill>
                <a:highlight>
                  <a:srgbClr val="FFFFFF"/>
                </a:highlight>
              </a:rPr>
              <a:t> dfdl:choiceBranchKey</a:t>
            </a:r>
            <a:r>
              <a:rPr lang="en-US">
                <a:solidFill>
                  <a:srgbClr val="FF8040"/>
                </a:solidFill>
                <a:highlight>
                  <a:srgbClr val="FFFFFF"/>
                </a:highlight>
              </a:rPr>
              <a:t>=</a:t>
            </a:r>
            <a:r>
              <a:rPr lang="en-US">
                <a:solidFill>
                  <a:srgbClr val="993300"/>
                </a:solidFill>
                <a:highlight>
                  <a:srgbClr val="FFFFFF"/>
                </a:highlight>
              </a:rPr>
              <a:t>"1"</a:t>
            </a:r>
            <a:r>
              <a:rPr lang="en-US">
                <a:solidFill>
                  <a:srgbClr val="F5844C"/>
                </a:solidFill>
                <a:highlight>
                  <a:srgbClr val="FFFFFF"/>
                </a:highlight>
              </a:rPr>
              <a:t> </a:t>
            </a:r>
            <a:r>
              <a:rPr lang="en-US">
                <a:solidFill>
                  <a:srgbClr val="000096"/>
                </a:solidFill>
                <a:highlight>
                  <a:srgbClr val="FFFFFF"/>
                </a:highlight>
              </a:rPr>
              <a:t>/&gt;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&lt;xs:element</a:t>
            </a:r>
            <a:r>
              <a:rPr lang="en-US">
                <a:solidFill>
                  <a:srgbClr val="F5844C"/>
                </a:solidFill>
                <a:highlight>
                  <a:srgbClr val="FFFFFF"/>
                </a:highlight>
              </a:rPr>
              <a:t> name</a:t>
            </a:r>
            <a:r>
              <a:rPr lang="en-US">
                <a:solidFill>
                  <a:srgbClr val="FF8040"/>
                </a:solidFill>
                <a:highlight>
                  <a:srgbClr val="FFFFFF"/>
                </a:highlight>
              </a:rPr>
              <a:t>=</a:t>
            </a:r>
            <a:r>
              <a:rPr lang="en-US">
                <a:solidFill>
                  <a:srgbClr val="993300"/>
                </a:solidFill>
                <a:highlight>
                  <a:srgbClr val="FFFFFF"/>
                </a:highlight>
              </a:rPr>
              <a:t>"Section_2"</a:t>
            </a:r>
            <a:r>
              <a:rPr lang="en-US">
                <a:solidFill>
                  <a:srgbClr val="F5844C"/>
                </a:solidFill>
                <a:highlight>
                  <a:srgbClr val="FFFFFF"/>
                </a:highlight>
              </a:rPr>
              <a:t> type</a:t>
            </a:r>
            <a:r>
              <a:rPr lang="en-US">
                <a:solidFill>
                  <a:srgbClr val="FF8040"/>
                </a:solidFill>
                <a:highlight>
                  <a:srgbClr val="FFFFFF"/>
                </a:highlight>
              </a:rPr>
              <a:t>=</a:t>
            </a:r>
            <a:r>
              <a:rPr lang="en-US">
                <a:solidFill>
                  <a:srgbClr val="993300"/>
                </a:solidFill>
                <a:highlight>
                  <a:srgbClr val="FFFFFF"/>
                </a:highlight>
              </a:rPr>
              <a:t>"Section_2_type"</a:t>
            </a:r>
            <a:r>
              <a:rPr lang="en-US">
                <a:solidFill>
                  <a:srgbClr val="F5844C"/>
                </a:solidFill>
                <a:highlight>
                  <a:srgbClr val="FFFFFF"/>
                </a:highlight>
              </a:rPr>
              <a:t> dfdl:choiceBranchKey</a:t>
            </a:r>
            <a:r>
              <a:rPr lang="en-US">
                <a:solidFill>
                  <a:srgbClr val="FF8040"/>
                </a:solidFill>
                <a:highlight>
                  <a:srgbClr val="FFFFFF"/>
                </a:highlight>
              </a:rPr>
              <a:t>=</a:t>
            </a:r>
            <a:r>
              <a:rPr lang="en-US">
                <a:solidFill>
                  <a:srgbClr val="993300"/>
                </a:solidFill>
                <a:highlight>
                  <a:srgbClr val="FFFFFF"/>
                </a:highlight>
              </a:rPr>
              <a:t>"2"</a:t>
            </a:r>
            <a:r>
              <a:rPr lang="en-US">
                <a:solidFill>
                  <a:srgbClr val="F5844C"/>
                </a:solidFill>
                <a:highlight>
                  <a:srgbClr val="FFFFFF"/>
                </a:highlight>
              </a:rPr>
              <a:t> </a:t>
            </a:r>
            <a:r>
              <a:rPr lang="en-US">
                <a:solidFill>
                  <a:srgbClr val="000096"/>
                </a:solidFill>
                <a:highlight>
                  <a:srgbClr val="FFFFFF"/>
                </a:highlight>
              </a:rPr>
              <a:t>/&gt;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&lt;xs:element</a:t>
            </a:r>
            <a:r>
              <a:rPr lang="en-US">
                <a:solidFill>
                  <a:srgbClr val="F5844C"/>
                </a:solidFill>
                <a:highlight>
                  <a:srgbClr val="FFFFFF"/>
                </a:highlight>
              </a:rPr>
              <a:t> name</a:t>
            </a:r>
            <a:r>
              <a:rPr lang="en-US">
                <a:solidFill>
                  <a:srgbClr val="FF8040"/>
                </a:solidFill>
                <a:highlight>
                  <a:srgbClr val="FFFFFF"/>
                </a:highlight>
              </a:rPr>
              <a:t>=</a:t>
            </a:r>
            <a:r>
              <a:rPr lang="en-US">
                <a:solidFill>
                  <a:srgbClr val="993300"/>
                </a:solidFill>
                <a:highlight>
                  <a:srgbClr val="FFFFFF"/>
                </a:highlight>
              </a:rPr>
              <a:t>"Section_3"</a:t>
            </a:r>
            <a:r>
              <a:rPr lang="en-US">
                <a:solidFill>
                  <a:srgbClr val="F5844C"/>
                </a:solidFill>
                <a:highlight>
                  <a:srgbClr val="FFFFFF"/>
                </a:highlight>
              </a:rPr>
              <a:t> type</a:t>
            </a:r>
            <a:r>
              <a:rPr lang="en-US">
                <a:solidFill>
                  <a:srgbClr val="FF8040"/>
                </a:solidFill>
                <a:highlight>
                  <a:srgbClr val="FFFFFF"/>
                </a:highlight>
              </a:rPr>
              <a:t>=</a:t>
            </a:r>
            <a:r>
              <a:rPr lang="en-US">
                <a:solidFill>
                  <a:srgbClr val="993300"/>
                </a:solidFill>
                <a:highlight>
                  <a:srgbClr val="FFFFFF"/>
                </a:highlight>
              </a:rPr>
              <a:t>"Section_3_type"</a:t>
            </a:r>
            <a:r>
              <a:rPr lang="en-US">
                <a:solidFill>
                  <a:srgbClr val="F5844C"/>
                </a:solidFill>
                <a:highlight>
                  <a:srgbClr val="FFFFFF"/>
                </a:highlight>
              </a:rPr>
              <a:t> dfdl:choiceBranchKey</a:t>
            </a:r>
            <a:r>
              <a:rPr lang="en-US">
                <a:solidFill>
                  <a:srgbClr val="FF8040"/>
                </a:solidFill>
                <a:highlight>
                  <a:srgbClr val="FFFFFF"/>
                </a:highlight>
              </a:rPr>
              <a:t>=</a:t>
            </a:r>
            <a:r>
              <a:rPr lang="en-US">
                <a:solidFill>
                  <a:srgbClr val="993300"/>
                </a:solidFill>
                <a:highlight>
                  <a:srgbClr val="FFFFFF"/>
                </a:highlight>
              </a:rPr>
              <a:t>"3"</a:t>
            </a:r>
            <a:r>
              <a:rPr lang="en-US">
                <a:solidFill>
                  <a:srgbClr val="F5844C"/>
                </a:solidFill>
                <a:highlight>
                  <a:srgbClr val="FFFFFF"/>
                </a:highlight>
              </a:rPr>
              <a:t> </a:t>
            </a:r>
            <a:r>
              <a:rPr lang="en-US">
                <a:solidFill>
                  <a:srgbClr val="000096"/>
                </a:solidFill>
                <a:highlight>
                  <a:srgbClr val="FFFFFF"/>
                </a:highlight>
              </a:rPr>
              <a:t>/&gt;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&lt;/xs:choice&gt;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&lt;/xs:sequence&gt;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&lt;/xs:complexType&gt;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&lt;/xs:element&gt;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&lt;xs:sequence</a:t>
            </a:r>
            <a:r>
              <a:rPr lang="en-US">
                <a:solidFill>
                  <a:srgbClr val="F5844C"/>
                </a:solidFill>
                <a:highlight>
                  <a:srgbClr val="FFFFFF"/>
                </a:highlight>
              </a:rPr>
              <a:t> dfdl:hiddenGroupRef</a:t>
            </a:r>
            <a:r>
              <a:rPr lang="en-US">
                <a:solidFill>
                  <a:srgbClr val="FF8040"/>
                </a:solidFill>
                <a:highlight>
                  <a:srgbClr val="FFFFFF"/>
                </a:highlight>
              </a:rPr>
              <a:t>=</a:t>
            </a:r>
            <a:r>
              <a:rPr lang="en-US">
                <a:solidFill>
                  <a:srgbClr val="993300"/>
                </a:solidFill>
                <a:highlight>
                  <a:srgbClr val="FFFFFF"/>
                </a:highlight>
              </a:rPr>
              <a:t>"padToByteBoundary"</a:t>
            </a:r>
            <a:r>
              <a:rPr lang="en-US">
                <a:solidFill>
                  <a:srgbClr val="F5844C"/>
                </a:solidFill>
                <a:highlight>
                  <a:srgbClr val="FFFFFF"/>
                </a:highlight>
              </a:rPr>
              <a:t> </a:t>
            </a:r>
            <a:r>
              <a:rPr lang="en-US">
                <a:solidFill>
                  <a:srgbClr val="000096"/>
                </a:solidFill>
                <a:highlight>
                  <a:srgbClr val="FFFFFF"/>
                </a:highlight>
              </a:rPr>
              <a:t>/&gt;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&lt;/xs:sequence&gt;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&lt;/xs:complexType&gt;</a:t>
            </a:r>
            <a:br>
              <a:rPr lang="en-US">
                <a:solidFill>
                  <a:srgbClr val="000000"/>
                </a:solidFill>
                <a:highlight>
                  <a:srgbClr val="FFFFFF"/>
                </a:highlight>
              </a:rPr>
            </a:br>
            <a:r>
              <a:rPr lang="en-US">
                <a:solidFill>
                  <a:srgbClr val="003296"/>
                </a:solidFill>
                <a:highlight>
                  <a:srgbClr val="FFFFFF"/>
                </a:highlight>
              </a:rPr>
              <a:t>&lt;/xs:element&gt;</a:t>
            </a:r>
          </a:p>
        </p:txBody>
      </p:sp>
    </p:spTree>
    <p:extLst>
      <p:ext uri="{BB962C8B-B14F-4D97-AF65-F5344CB8AC3E}">
        <p14:creationId xmlns:p14="http://schemas.microsoft.com/office/powerpoint/2010/main" val="2732625963"/>
      </p:ext>
    </p:extLst>
  </p:cSld>
  <p:clrMapOvr>
    <a:masterClrMapping/>
  </p:clrMapOvr>
</p:sld>
</file>

<file path=ppt/slides/slide2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F48EA24F-7C4A-4591-BF00-E4F67B05DC12}"/>
              </a:ext>
            </a:extLst>
          </p:cNvPr>
          <p:cNvSpPr/>
          <p:nvPr/>
        </p:nvSpPr>
        <p:spPr>
          <a:xfrm>
            <a:off x="2383255" y="416520"/>
            <a:ext cx="8913328" cy="1938992"/>
          </a:xfrm>
          <a:prstGeom prst="rect">
            <a:avLst/>
          </a:prstGeom>
          <a:ln>
            <a:solidFill>
              <a:schemeClr val="tx1"/>
            </a:solidFill>
          </a:ln>
        </p:spPr>
        <p:txBody>
          <a:bodyPr wrap="square">
            <a:spAutoFit/>
          </a:bodyPr>
          <a:lstStyle/>
          <a:p>
            <a:r>
              <a:rPr lang="en-US" sz="1200">
                <a:solidFill>
                  <a:srgbClr val="003296"/>
                </a:solidFill>
                <a:highlight>
                  <a:srgbClr val="FFFFFF"/>
                </a:highlight>
              </a:rPr>
              <a:t>&lt;xs:element</a:t>
            </a:r>
            <a:r>
              <a:rPr lang="en-US" sz="1200">
                <a:solidFill>
                  <a:srgbClr val="F5844C"/>
                </a:solidFill>
                <a:highlight>
                  <a:srgbClr val="FFFFFF"/>
                </a:highlight>
              </a:rPr>
              <a:t> name</a:t>
            </a:r>
            <a:r>
              <a:rPr lang="en-US" sz="1200">
                <a:solidFill>
                  <a:srgbClr val="FF8040"/>
                </a:solidFill>
                <a:highlight>
                  <a:srgbClr val="FFFFFF"/>
                </a:highlight>
              </a:rPr>
              <a:t>=</a:t>
            </a:r>
            <a:r>
              <a:rPr lang="en-US" sz="1200">
                <a:solidFill>
                  <a:srgbClr val="993300"/>
                </a:solidFill>
                <a:highlight>
                  <a:srgbClr val="FFFFFF"/>
                </a:highlight>
              </a:rPr>
              <a:t>"input"</a:t>
            </a:r>
            <a:r>
              <a:rPr lang="en-US" sz="1200">
                <a:solidFill>
                  <a:srgbClr val="000096"/>
                </a:solidFill>
                <a:highlight>
                  <a:srgbClr val="FFFFFF"/>
                </a:highlight>
              </a:rPr>
              <a:t>&gt;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&lt;xs:complexType&gt;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&lt;xs:sequence&gt;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&lt;xs:element</a:t>
            </a:r>
            <a:r>
              <a:rPr lang="en-US" sz="1200">
                <a:solidFill>
                  <a:srgbClr val="F5844C"/>
                </a:solidFill>
                <a:highlight>
                  <a:srgbClr val="FFFFFF"/>
                </a:highlight>
              </a:rPr>
              <a:t> name</a:t>
            </a:r>
            <a:r>
              <a:rPr lang="en-US" sz="1200">
                <a:solidFill>
                  <a:srgbClr val="FF8040"/>
                </a:solidFill>
                <a:highlight>
                  <a:srgbClr val="FFFFFF"/>
                </a:highlight>
              </a:rPr>
              <a:t>=</a:t>
            </a:r>
            <a:r>
              <a:rPr lang="en-US" sz="1200">
                <a:solidFill>
                  <a:srgbClr val="993300"/>
                </a:solidFill>
                <a:highlight>
                  <a:srgbClr val="FFFFFF"/>
                </a:highlight>
              </a:rPr>
              <a:t>"Section_1"</a:t>
            </a:r>
            <a:r>
              <a:rPr lang="en-US" sz="1200">
                <a:solidFill>
                  <a:srgbClr val="F5844C"/>
                </a:solidFill>
                <a:highlight>
                  <a:srgbClr val="FFFFFF"/>
                </a:highlight>
              </a:rPr>
              <a:t> type</a:t>
            </a:r>
            <a:r>
              <a:rPr lang="en-US" sz="1200">
                <a:solidFill>
                  <a:srgbClr val="FF8040"/>
                </a:solidFill>
                <a:highlight>
                  <a:srgbClr val="FFFFFF"/>
                </a:highlight>
              </a:rPr>
              <a:t>=</a:t>
            </a:r>
            <a:r>
              <a:rPr lang="en-US" sz="1200">
                <a:solidFill>
                  <a:srgbClr val="993300"/>
                </a:solidFill>
                <a:highlight>
                  <a:srgbClr val="FFFFFF"/>
                </a:highlight>
              </a:rPr>
              <a:t>"Section_1_type"</a:t>
            </a:r>
            <a:r>
              <a:rPr lang="en-US" sz="1200">
                <a:solidFill>
                  <a:srgbClr val="F5844C"/>
                </a:solidFill>
                <a:highlight>
                  <a:srgbClr val="FFFFFF"/>
                </a:highlight>
              </a:rPr>
              <a:t> minOccurs</a:t>
            </a:r>
            <a:r>
              <a:rPr lang="en-US" sz="1200">
                <a:solidFill>
                  <a:srgbClr val="FF8040"/>
                </a:solidFill>
                <a:highlight>
                  <a:srgbClr val="FFFFFF"/>
                </a:highlight>
              </a:rPr>
              <a:t>=</a:t>
            </a:r>
            <a:r>
              <a:rPr lang="en-US" sz="1200">
                <a:solidFill>
                  <a:srgbClr val="993300"/>
                </a:solidFill>
                <a:highlight>
                  <a:srgbClr val="FFFFFF"/>
                </a:highlight>
              </a:rPr>
              <a:t>"0"</a:t>
            </a:r>
            <a:r>
              <a:rPr lang="en-US" sz="1200">
                <a:solidFill>
                  <a:srgbClr val="F5844C"/>
                </a:solidFill>
                <a:highlight>
                  <a:srgbClr val="FFFFFF"/>
                </a:highlight>
              </a:rPr>
              <a:t> maxOccurs</a:t>
            </a:r>
            <a:r>
              <a:rPr lang="en-US" sz="1200">
                <a:solidFill>
                  <a:srgbClr val="FF8040"/>
                </a:solidFill>
                <a:highlight>
                  <a:srgbClr val="FFFFFF"/>
                </a:highlight>
              </a:rPr>
              <a:t>=</a:t>
            </a:r>
            <a:r>
              <a:rPr lang="en-US" sz="1200">
                <a:solidFill>
                  <a:srgbClr val="993300"/>
                </a:solidFill>
                <a:highlight>
                  <a:srgbClr val="FFFFFF"/>
                </a:highlight>
              </a:rPr>
              <a:t>"unbounded"</a:t>
            </a:r>
            <a:r>
              <a:rPr lang="en-US" sz="1200">
                <a:solidFill>
                  <a:srgbClr val="F5844C"/>
                </a:solidFill>
                <a:highlight>
                  <a:srgbClr val="FFFFFF"/>
                </a:highlight>
              </a:rPr>
              <a:t> dfdl:occursCountKind</a:t>
            </a:r>
            <a:r>
              <a:rPr lang="en-US" sz="1200">
                <a:solidFill>
                  <a:srgbClr val="FF8040"/>
                </a:solidFill>
                <a:highlight>
                  <a:srgbClr val="FFFFFF"/>
                </a:highlight>
              </a:rPr>
              <a:t>=</a:t>
            </a:r>
            <a:r>
              <a:rPr lang="en-US" sz="1200">
                <a:solidFill>
                  <a:srgbClr val="993300"/>
                </a:solidFill>
                <a:highlight>
                  <a:srgbClr val="FFFFFF"/>
                </a:highlight>
              </a:rPr>
              <a:t>"implicit"</a:t>
            </a:r>
            <a:r>
              <a:rPr lang="en-US" sz="1200">
                <a:solidFill>
                  <a:srgbClr val="000096"/>
                </a:solidFill>
                <a:highlight>
                  <a:srgbClr val="FFFFFF"/>
                </a:highlight>
              </a:rPr>
              <a:t>/&gt;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&lt;xs:element</a:t>
            </a:r>
            <a:r>
              <a:rPr lang="en-US" sz="1200">
                <a:solidFill>
                  <a:srgbClr val="F5844C"/>
                </a:solidFill>
                <a:highlight>
                  <a:srgbClr val="FFFFFF"/>
                </a:highlight>
              </a:rPr>
              <a:t> name</a:t>
            </a:r>
            <a:r>
              <a:rPr lang="en-US" sz="1200">
                <a:solidFill>
                  <a:srgbClr val="FF8040"/>
                </a:solidFill>
                <a:highlight>
                  <a:srgbClr val="FFFFFF"/>
                </a:highlight>
              </a:rPr>
              <a:t>=</a:t>
            </a:r>
            <a:r>
              <a:rPr lang="en-US" sz="1200">
                <a:solidFill>
                  <a:srgbClr val="993300"/>
                </a:solidFill>
                <a:highlight>
                  <a:srgbClr val="FFFFFF"/>
                </a:highlight>
              </a:rPr>
              <a:t>"Section_2"</a:t>
            </a:r>
            <a:r>
              <a:rPr lang="en-US" sz="1200">
                <a:solidFill>
                  <a:srgbClr val="F5844C"/>
                </a:solidFill>
                <a:highlight>
                  <a:srgbClr val="FFFFFF"/>
                </a:highlight>
              </a:rPr>
              <a:t> type</a:t>
            </a:r>
            <a:r>
              <a:rPr lang="en-US" sz="1200">
                <a:solidFill>
                  <a:srgbClr val="FF8040"/>
                </a:solidFill>
                <a:highlight>
                  <a:srgbClr val="FFFFFF"/>
                </a:highlight>
              </a:rPr>
              <a:t>=</a:t>
            </a:r>
            <a:r>
              <a:rPr lang="en-US" sz="1200">
                <a:solidFill>
                  <a:srgbClr val="993300"/>
                </a:solidFill>
                <a:highlight>
                  <a:srgbClr val="FFFFFF"/>
                </a:highlight>
              </a:rPr>
              <a:t>"Section_2_type"</a:t>
            </a:r>
            <a:r>
              <a:rPr lang="en-US" sz="1200">
                <a:solidFill>
                  <a:srgbClr val="F5844C"/>
                </a:solidFill>
                <a:highlight>
                  <a:srgbClr val="FFFFFF"/>
                </a:highlight>
              </a:rPr>
              <a:t> minOccurs</a:t>
            </a:r>
            <a:r>
              <a:rPr lang="en-US" sz="1200">
                <a:solidFill>
                  <a:srgbClr val="FF8040"/>
                </a:solidFill>
                <a:highlight>
                  <a:srgbClr val="FFFFFF"/>
                </a:highlight>
              </a:rPr>
              <a:t>=</a:t>
            </a:r>
            <a:r>
              <a:rPr lang="en-US" sz="1200">
                <a:solidFill>
                  <a:srgbClr val="993300"/>
                </a:solidFill>
                <a:highlight>
                  <a:srgbClr val="FFFFFF"/>
                </a:highlight>
              </a:rPr>
              <a:t>"0"</a:t>
            </a:r>
            <a:r>
              <a:rPr lang="en-US" sz="1200">
                <a:solidFill>
                  <a:srgbClr val="F5844C"/>
                </a:solidFill>
                <a:highlight>
                  <a:srgbClr val="FFFFFF"/>
                </a:highlight>
              </a:rPr>
              <a:t> maxOccurs</a:t>
            </a:r>
            <a:r>
              <a:rPr lang="en-US" sz="1200">
                <a:solidFill>
                  <a:srgbClr val="FF8040"/>
                </a:solidFill>
                <a:highlight>
                  <a:srgbClr val="FFFFFF"/>
                </a:highlight>
              </a:rPr>
              <a:t>=</a:t>
            </a:r>
            <a:r>
              <a:rPr lang="en-US" sz="1200">
                <a:solidFill>
                  <a:srgbClr val="993300"/>
                </a:solidFill>
                <a:highlight>
                  <a:srgbClr val="FFFFFF"/>
                </a:highlight>
              </a:rPr>
              <a:t>"unbounded"</a:t>
            </a:r>
            <a:r>
              <a:rPr lang="en-US" sz="1200">
                <a:solidFill>
                  <a:srgbClr val="F5844C"/>
                </a:solidFill>
                <a:highlight>
                  <a:srgbClr val="FFFFFF"/>
                </a:highlight>
              </a:rPr>
              <a:t> dfdl:occursCountKind</a:t>
            </a:r>
            <a:r>
              <a:rPr lang="en-US" sz="1200">
                <a:solidFill>
                  <a:srgbClr val="FF8040"/>
                </a:solidFill>
                <a:highlight>
                  <a:srgbClr val="FFFFFF"/>
                </a:highlight>
              </a:rPr>
              <a:t>=</a:t>
            </a:r>
            <a:r>
              <a:rPr lang="en-US" sz="1200">
                <a:solidFill>
                  <a:srgbClr val="993300"/>
                </a:solidFill>
                <a:highlight>
                  <a:srgbClr val="FFFFFF"/>
                </a:highlight>
              </a:rPr>
              <a:t>"implicit"</a:t>
            </a:r>
            <a:r>
              <a:rPr lang="en-US" sz="1200">
                <a:solidFill>
                  <a:srgbClr val="000096"/>
                </a:solidFill>
                <a:highlight>
                  <a:srgbClr val="FFFFFF"/>
                </a:highlight>
              </a:rPr>
              <a:t>/&gt;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&lt;xs:element</a:t>
            </a:r>
            <a:r>
              <a:rPr lang="en-US" sz="1200">
                <a:solidFill>
                  <a:srgbClr val="F5844C"/>
                </a:solidFill>
                <a:highlight>
                  <a:srgbClr val="FFFFFF"/>
                </a:highlight>
              </a:rPr>
              <a:t> name</a:t>
            </a:r>
            <a:r>
              <a:rPr lang="en-US" sz="1200">
                <a:solidFill>
                  <a:srgbClr val="FF8040"/>
                </a:solidFill>
                <a:highlight>
                  <a:srgbClr val="FFFFFF"/>
                </a:highlight>
              </a:rPr>
              <a:t>=</a:t>
            </a:r>
            <a:r>
              <a:rPr lang="en-US" sz="1200">
                <a:solidFill>
                  <a:srgbClr val="993300"/>
                </a:solidFill>
                <a:highlight>
                  <a:srgbClr val="FFFFFF"/>
                </a:highlight>
              </a:rPr>
              <a:t>"Section_3"</a:t>
            </a:r>
            <a:r>
              <a:rPr lang="en-US" sz="1200">
                <a:solidFill>
                  <a:srgbClr val="F5844C"/>
                </a:solidFill>
                <a:highlight>
                  <a:srgbClr val="FFFFFF"/>
                </a:highlight>
              </a:rPr>
              <a:t> type</a:t>
            </a:r>
            <a:r>
              <a:rPr lang="en-US" sz="1200">
                <a:solidFill>
                  <a:srgbClr val="FF8040"/>
                </a:solidFill>
                <a:highlight>
                  <a:srgbClr val="FFFFFF"/>
                </a:highlight>
              </a:rPr>
              <a:t>=</a:t>
            </a:r>
            <a:r>
              <a:rPr lang="en-US" sz="1200">
                <a:solidFill>
                  <a:srgbClr val="993300"/>
                </a:solidFill>
                <a:highlight>
                  <a:srgbClr val="FFFFFF"/>
                </a:highlight>
              </a:rPr>
              <a:t>"Section_3_type"</a:t>
            </a:r>
            <a:r>
              <a:rPr lang="en-US" sz="1200">
                <a:solidFill>
                  <a:srgbClr val="F5844C"/>
                </a:solidFill>
                <a:highlight>
                  <a:srgbClr val="FFFFFF"/>
                </a:highlight>
              </a:rPr>
              <a:t> minOccurs</a:t>
            </a:r>
            <a:r>
              <a:rPr lang="en-US" sz="1200">
                <a:solidFill>
                  <a:srgbClr val="FF8040"/>
                </a:solidFill>
                <a:highlight>
                  <a:srgbClr val="FFFFFF"/>
                </a:highlight>
              </a:rPr>
              <a:t>=</a:t>
            </a:r>
            <a:r>
              <a:rPr lang="en-US" sz="1200">
                <a:solidFill>
                  <a:srgbClr val="993300"/>
                </a:solidFill>
                <a:highlight>
                  <a:srgbClr val="FFFFFF"/>
                </a:highlight>
              </a:rPr>
              <a:t>"0"</a:t>
            </a:r>
            <a:r>
              <a:rPr lang="en-US" sz="1200">
                <a:solidFill>
                  <a:srgbClr val="F5844C"/>
                </a:solidFill>
                <a:highlight>
                  <a:srgbClr val="FFFFFF"/>
                </a:highlight>
              </a:rPr>
              <a:t> maxOccurs</a:t>
            </a:r>
            <a:r>
              <a:rPr lang="en-US" sz="1200">
                <a:solidFill>
                  <a:srgbClr val="FF8040"/>
                </a:solidFill>
                <a:highlight>
                  <a:srgbClr val="FFFFFF"/>
                </a:highlight>
              </a:rPr>
              <a:t>=</a:t>
            </a:r>
            <a:r>
              <a:rPr lang="en-US" sz="1200">
                <a:solidFill>
                  <a:srgbClr val="993300"/>
                </a:solidFill>
                <a:highlight>
                  <a:srgbClr val="FFFFFF"/>
                </a:highlight>
              </a:rPr>
              <a:t>"unbounded"</a:t>
            </a:r>
            <a:r>
              <a:rPr lang="en-US" sz="1200">
                <a:solidFill>
                  <a:srgbClr val="F5844C"/>
                </a:solidFill>
                <a:highlight>
                  <a:srgbClr val="FFFFFF"/>
                </a:highlight>
              </a:rPr>
              <a:t> dfdl:occursCountKind</a:t>
            </a:r>
            <a:r>
              <a:rPr lang="en-US" sz="1200">
                <a:solidFill>
                  <a:srgbClr val="FF8040"/>
                </a:solidFill>
                <a:highlight>
                  <a:srgbClr val="FFFFFF"/>
                </a:highlight>
              </a:rPr>
              <a:t>=</a:t>
            </a:r>
            <a:r>
              <a:rPr lang="en-US" sz="1200">
                <a:solidFill>
                  <a:srgbClr val="993300"/>
                </a:solidFill>
                <a:highlight>
                  <a:srgbClr val="FFFFFF"/>
                </a:highlight>
              </a:rPr>
              <a:t>"implicit"</a:t>
            </a:r>
            <a:r>
              <a:rPr lang="en-US" sz="1200">
                <a:solidFill>
                  <a:srgbClr val="000096"/>
                </a:solidFill>
                <a:highlight>
                  <a:srgbClr val="FFFFFF"/>
                </a:highlight>
              </a:rPr>
              <a:t>/&gt;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&lt;xs:sequence</a:t>
            </a:r>
            <a:r>
              <a:rPr lang="en-US" sz="1200">
                <a:solidFill>
                  <a:srgbClr val="F5844C"/>
                </a:solidFill>
                <a:highlight>
                  <a:srgbClr val="FFFFFF"/>
                </a:highlight>
              </a:rPr>
              <a:t> dfdl:hiddenGroupRef</a:t>
            </a:r>
            <a:r>
              <a:rPr lang="en-US" sz="1200">
                <a:solidFill>
                  <a:srgbClr val="FF8040"/>
                </a:solidFill>
                <a:highlight>
                  <a:srgbClr val="FFFFFF"/>
                </a:highlight>
              </a:rPr>
              <a:t>=</a:t>
            </a:r>
            <a:r>
              <a:rPr lang="en-US" sz="1200">
                <a:solidFill>
                  <a:srgbClr val="993300"/>
                </a:solidFill>
                <a:highlight>
                  <a:srgbClr val="FFFFFF"/>
                </a:highlight>
              </a:rPr>
              <a:t>"padToByteBoundary"</a:t>
            </a:r>
            <a:r>
              <a:rPr lang="en-US" sz="1200">
                <a:solidFill>
                  <a:srgbClr val="F5844C"/>
                </a:solidFill>
                <a:highlight>
                  <a:srgbClr val="FFFFFF"/>
                </a:highlight>
              </a:rPr>
              <a:t> </a:t>
            </a:r>
            <a:r>
              <a:rPr lang="en-US" sz="1200">
                <a:solidFill>
                  <a:srgbClr val="000096"/>
                </a:solidFill>
                <a:highlight>
                  <a:srgbClr val="FFFFFF"/>
                </a:highlight>
              </a:rPr>
              <a:t>/&gt;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&lt;/xs:sequence&gt;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&lt;/xs:complexType&gt;</a:t>
            </a:r>
            <a:br>
              <a:rPr lang="en-US" sz="1200">
                <a:solidFill>
                  <a:srgbClr val="000000"/>
                </a:solidFill>
                <a:highlight>
                  <a:srgbClr val="FFFFFF"/>
                </a:highlight>
              </a:rPr>
            </a:br>
            <a:r>
              <a:rPr lang="en-US" sz="1200">
                <a:solidFill>
                  <a:srgbClr val="003296"/>
                </a:solidFill>
                <a:highlight>
                  <a:srgbClr val="FFFFFF"/>
                </a:highlight>
              </a:rPr>
              <a:t>&lt;/xs:element&gt;</a:t>
            </a:r>
          </a:p>
        </p:txBody>
      </p:sp>
      <p:sp>
        <p:nvSpPr>
          <p:cNvPr id="6" name="Rectangle 5">
            <a:extLst>
              <a:ext uri="{FF2B5EF4-FFF2-40B4-BE49-F238E27FC236}">
                <a16:creationId xmlns:a16="http://schemas.microsoft.com/office/drawing/2014/main" id="{B17BD069-E402-4C17-94CD-EFC59EC399DE}"/>
              </a:ext>
            </a:extLst>
          </p:cNvPr>
          <p:cNvSpPr/>
          <p:nvPr/>
        </p:nvSpPr>
        <p:spPr>
          <a:xfrm>
            <a:off x="2383255" y="47188"/>
            <a:ext cx="1946430" cy="369332"/>
          </a:xfrm>
          <a:prstGeom prst="rect">
            <a:avLst/>
          </a:prstGeom>
        </p:spPr>
        <p:txBody>
          <a:bodyPr wrap="none">
            <a:spAutoFit/>
          </a:bodyPr>
          <a:lstStyle/>
          <a:p>
            <a:r>
              <a:rPr lang="en-US"/>
              <a:t>sequence of arrays</a:t>
            </a:r>
          </a:p>
        </p:txBody>
      </p:sp>
      <p:sp>
        <p:nvSpPr>
          <p:cNvPr id="7" name="Rectangle 6">
            <a:extLst>
              <a:ext uri="{FF2B5EF4-FFF2-40B4-BE49-F238E27FC236}">
                <a16:creationId xmlns:a16="http://schemas.microsoft.com/office/drawing/2014/main" id="{2FC6D94F-B666-44CA-8C94-90372D0B6661}"/>
              </a:ext>
            </a:extLst>
          </p:cNvPr>
          <p:cNvSpPr/>
          <p:nvPr/>
        </p:nvSpPr>
        <p:spPr>
          <a:xfrm>
            <a:off x="2383255" y="3058294"/>
            <a:ext cx="8913328" cy="3600986"/>
          </a:xfrm>
          <a:prstGeom prst="rect">
            <a:avLst/>
          </a:prstGeom>
          <a:ln>
            <a:solidFill>
              <a:schemeClr val="tx1"/>
            </a:solidFill>
          </a:ln>
        </p:spPr>
        <p:txBody>
          <a:bodyPr wrap="square">
            <a:spAutoFit/>
          </a:bodyPr>
          <a:lstStyle/>
          <a:p>
            <a:r>
              <a:rPr lang="en-US" sz="1200">
                <a:solidFill>
                  <a:srgbClr val="003296"/>
                </a:solidFill>
                <a:highlight>
                  <a:srgbClr val="FFFFFF"/>
                </a:highlight>
              </a:rPr>
              <a:t>&lt;xs:element</a:t>
            </a:r>
            <a:r>
              <a:rPr lang="en-US" sz="1200">
                <a:solidFill>
                  <a:srgbClr val="F5844C"/>
                </a:solidFill>
                <a:highlight>
                  <a:srgbClr val="FFFFFF"/>
                </a:highlight>
              </a:rPr>
              <a:t> name</a:t>
            </a:r>
            <a:r>
              <a:rPr lang="en-US" sz="1200">
                <a:solidFill>
                  <a:srgbClr val="FF8040"/>
                </a:solidFill>
                <a:highlight>
                  <a:srgbClr val="FFFFFF"/>
                </a:highlight>
              </a:rPr>
              <a:t>=</a:t>
            </a:r>
            <a:r>
              <a:rPr lang="en-US" sz="1200">
                <a:solidFill>
                  <a:srgbClr val="993300"/>
                </a:solidFill>
                <a:highlight>
                  <a:srgbClr val="FFFFFF"/>
                </a:highlight>
              </a:rPr>
              <a:t>"input"</a:t>
            </a:r>
            <a:r>
              <a:rPr lang="en-US" sz="1200">
                <a:solidFill>
                  <a:srgbClr val="000096"/>
                </a:solidFill>
                <a:highlight>
                  <a:srgbClr val="FFFFFF"/>
                </a:highlight>
              </a:rPr>
              <a:t>&gt;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&lt;xs:complexType&gt;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&lt;xs:sequence&gt;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&lt;xs:element</a:t>
            </a:r>
            <a:r>
              <a:rPr lang="en-US" sz="1200">
                <a:solidFill>
                  <a:srgbClr val="F5844C"/>
                </a:solidFill>
                <a:highlight>
                  <a:srgbClr val="FFFFFF"/>
                </a:highlight>
              </a:rPr>
              <a:t> name</a:t>
            </a:r>
            <a:r>
              <a:rPr lang="en-US" sz="1200">
                <a:solidFill>
                  <a:srgbClr val="FF8040"/>
                </a:solidFill>
                <a:highlight>
                  <a:srgbClr val="FFFFFF"/>
                </a:highlight>
              </a:rPr>
              <a:t>=</a:t>
            </a:r>
            <a:r>
              <a:rPr lang="en-US" sz="1200">
                <a:solidFill>
                  <a:srgbClr val="993300"/>
                </a:solidFill>
                <a:highlight>
                  <a:srgbClr val="FFFFFF"/>
                </a:highlight>
              </a:rPr>
              <a:t>"Section"</a:t>
            </a:r>
            <a:r>
              <a:rPr lang="en-US" sz="1200">
                <a:solidFill>
                  <a:srgbClr val="F5844C"/>
                </a:solidFill>
                <a:highlight>
                  <a:srgbClr val="FFFFFF"/>
                </a:highlight>
              </a:rPr>
              <a:t> maxOccurs</a:t>
            </a:r>
            <a:r>
              <a:rPr lang="en-US" sz="1200">
                <a:solidFill>
                  <a:srgbClr val="FF8040"/>
                </a:solidFill>
                <a:highlight>
                  <a:srgbClr val="FFFFFF"/>
                </a:highlight>
              </a:rPr>
              <a:t>=</a:t>
            </a:r>
            <a:r>
              <a:rPr lang="en-US" sz="1200">
                <a:solidFill>
                  <a:srgbClr val="993300"/>
                </a:solidFill>
                <a:highlight>
                  <a:srgbClr val="FFFFFF"/>
                </a:highlight>
              </a:rPr>
              <a:t>"unbounded"</a:t>
            </a:r>
            <a:r>
              <a:rPr lang="en-US" sz="1200">
                <a:solidFill>
                  <a:srgbClr val="F5844C"/>
                </a:solidFill>
                <a:highlight>
                  <a:srgbClr val="FFFFFF"/>
                </a:highlight>
              </a:rPr>
              <a:t> dfdl:occursCountKind</a:t>
            </a:r>
            <a:r>
              <a:rPr lang="en-US" sz="1200">
                <a:solidFill>
                  <a:srgbClr val="FF8040"/>
                </a:solidFill>
                <a:highlight>
                  <a:srgbClr val="FFFFFF"/>
                </a:highlight>
              </a:rPr>
              <a:t>=</a:t>
            </a:r>
            <a:r>
              <a:rPr lang="en-US" sz="1200">
                <a:solidFill>
                  <a:srgbClr val="993300"/>
                </a:solidFill>
                <a:highlight>
                  <a:srgbClr val="FFFFFF"/>
                </a:highlight>
              </a:rPr>
              <a:t>"implicit"</a:t>
            </a:r>
            <a:r>
              <a:rPr lang="en-US" sz="1200">
                <a:solidFill>
                  <a:srgbClr val="000096"/>
                </a:solidFill>
                <a:highlight>
                  <a:srgbClr val="FFFFFF"/>
                </a:highlight>
              </a:rPr>
              <a:t>&gt;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&lt;xs:complexType&gt;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&lt;xs:sequence&gt;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&lt;xs:element</a:t>
            </a:r>
            <a:r>
              <a:rPr lang="en-US" sz="1200">
                <a:solidFill>
                  <a:srgbClr val="F5844C"/>
                </a:solidFill>
                <a:highlight>
                  <a:srgbClr val="FFFFFF"/>
                </a:highlight>
              </a:rPr>
              <a:t> name</a:t>
            </a:r>
            <a:r>
              <a:rPr lang="en-US" sz="1200">
                <a:solidFill>
                  <a:srgbClr val="FF8040"/>
                </a:solidFill>
                <a:highlight>
                  <a:srgbClr val="FFFFFF"/>
                </a:highlight>
              </a:rPr>
              <a:t>=</a:t>
            </a:r>
            <a:r>
              <a:rPr lang="en-US" sz="1200">
                <a:solidFill>
                  <a:srgbClr val="993300"/>
                </a:solidFill>
                <a:highlight>
                  <a:srgbClr val="FFFFFF"/>
                </a:highlight>
              </a:rPr>
              <a:t>"code"</a:t>
            </a:r>
            <a:r>
              <a:rPr lang="en-US" sz="1200">
                <a:solidFill>
                  <a:srgbClr val="F5844C"/>
                </a:solidFill>
                <a:highlight>
                  <a:srgbClr val="FFFFFF"/>
                </a:highlight>
              </a:rPr>
              <a:t> type</a:t>
            </a:r>
            <a:r>
              <a:rPr lang="en-US" sz="1200">
                <a:solidFill>
                  <a:srgbClr val="FF8040"/>
                </a:solidFill>
                <a:highlight>
                  <a:srgbClr val="FFFFFF"/>
                </a:highlight>
              </a:rPr>
              <a:t>=</a:t>
            </a:r>
            <a:r>
              <a:rPr lang="en-US" sz="1200">
                <a:solidFill>
                  <a:srgbClr val="993300"/>
                </a:solidFill>
                <a:highlight>
                  <a:srgbClr val="FFFFFF"/>
                </a:highlight>
              </a:rPr>
              <a:t>"unsignedint2"</a:t>
            </a:r>
            <a:r>
              <a:rPr lang="en-US" sz="1200">
                <a:solidFill>
                  <a:srgbClr val="F5844C"/>
                </a:solidFill>
                <a:highlight>
                  <a:srgbClr val="FFFFFF"/>
                </a:highlight>
              </a:rPr>
              <a:t> </a:t>
            </a:r>
            <a:r>
              <a:rPr lang="en-US" sz="1200">
                <a:solidFill>
                  <a:srgbClr val="000096"/>
                </a:solidFill>
                <a:highlight>
                  <a:srgbClr val="FFFFFF"/>
                </a:highlight>
              </a:rPr>
              <a:t>/&gt;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&lt;xs:choice</a:t>
            </a:r>
            <a:r>
              <a:rPr lang="en-US" sz="1200">
                <a:solidFill>
                  <a:srgbClr val="F5844C"/>
                </a:solidFill>
                <a:highlight>
                  <a:srgbClr val="FFFFFF"/>
                </a:highlight>
              </a:rPr>
              <a:t> dfdl:choiceDispatchKey</a:t>
            </a:r>
            <a:r>
              <a:rPr lang="en-US" sz="1200">
                <a:solidFill>
                  <a:srgbClr val="FF8040"/>
                </a:solidFill>
                <a:highlight>
                  <a:srgbClr val="FFFFFF"/>
                </a:highlight>
              </a:rPr>
              <a:t>=</a:t>
            </a:r>
            <a:r>
              <a:rPr lang="en-US" sz="1200">
                <a:solidFill>
                  <a:srgbClr val="993300"/>
                </a:solidFill>
                <a:highlight>
                  <a:srgbClr val="FFFFFF"/>
                </a:highlight>
              </a:rPr>
              <a:t>"{xs:string(./code)}"</a:t>
            </a:r>
            <a:r>
              <a:rPr lang="en-US" sz="1200">
                <a:solidFill>
                  <a:srgbClr val="F5844C"/>
                </a:solidFill>
                <a:highlight>
                  <a:srgbClr val="FFFFFF"/>
                </a:highlight>
              </a:rPr>
              <a:t> dfdl:choiceLengthKind</a:t>
            </a:r>
            <a:r>
              <a:rPr lang="en-US" sz="1200">
                <a:solidFill>
                  <a:srgbClr val="FF8040"/>
                </a:solidFill>
                <a:highlight>
                  <a:srgbClr val="FFFFFF"/>
                </a:highlight>
              </a:rPr>
              <a:t>=</a:t>
            </a:r>
            <a:r>
              <a:rPr lang="en-US" sz="1200">
                <a:solidFill>
                  <a:srgbClr val="993300"/>
                </a:solidFill>
                <a:highlight>
                  <a:srgbClr val="FFFFFF"/>
                </a:highlight>
              </a:rPr>
              <a:t>"implicit"</a:t>
            </a:r>
            <a:r>
              <a:rPr lang="en-US" sz="1200">
                <a:solidFill>
                  <a:srgbClr val="000096"/>
                </a:solidFill>
                <a:highlight>
                  <a:srgbClr val="FFFFFF"/>
                </a:highlight>
              </a:rPr>
              <a:t>&gt;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&lt;xs:element</a:t>
            </a:r>
            <a:r>
              <a:rPr lang="en-US" sz="1200">
                <a:solidFill>
                  <a:srgbClr val="F5844C"/>
                </a:solidFill>
                <a:highlight>
                  <a:srgbClr val="FFFFFF"/>
                </a:highlight>
              </a:rPr>
              <a:t> name</a:t>
            </a:r>
            <a:r>
              <a:rPr lang="en-US" sz="1200">
                <a:solidFill>
                  <a:srgbClr val="FF8040"/>
                </a:solidFill>
                <a:highlight>
                  <a:srgbClr val="FFFFFF"/>
                </a:highlight>
              </a:rPr>
              <a:t>=</a:t>
            </a:r>
            <a:r>
              <a:rPr lang="en-US" sz="1200">
                <a:solidFill>
                  <a:srgbClr val="993300"/>
                </a:solidFill>
                <a:highlight>
                  <a:srgbClr val="FFFFFF"/>
                </a:highlight>
              </a:rPr>
              <a:t>"Section_1"</a:t>
            </a:r>
            <a:r>
              <a:rPr lang="en-US" sz="1200">
                <a:solidFill>
                  <a:srgbClr val="F5844C"/>
                </a:solidFill>
                <a:highlight>
                  <a:srgbClr val="FFFFFF"/>
                </a:highlight>
              </a:rPr>
              <a:t> type</a:t>
            </a:r>
            <a:r>
              <a:rPr lang="en-US" sz="1200">
                <a:solidFill>
                  <a:srgbClr val="FF8040"/>
                </a:solidFill>
                <a:highlight>
                  <a:srgbClr val="FFFFFF"/>
                </a:highlight>
              </a:rPr>
              <a:t>=</a:t>
            </a:r>
            <a:r>
              <a:rPr lang="en-US" sz="1200">
                <a:solidFill>
                  <a:srgbClr val="993300"/>
                </a:solidFill>
                <a:highlight>
                  <a:srgbClr val="FFFFFF"/>
                </a:highlight>
              </a:rPr>
              <a:t>"Section_1_type"</a:t>
            </a:r>
            <a:r>
              <a:rPr lang="en-US" sz="1200">
                <a:solidFill>
                  <a:srgbClr val="F5844C"/>
                </a:solidFill>
                <a:highlight>
                  <a:srgbClr val="FFFFFF"/>
                </a:highlight>
              </a:rPr>
              <a:t> dfdl:choiceBranchKey</a:t>
            </a:r>
            <a:r>
              <a:rPr lang="en-US" sz="1200">
                <a:solidFill>
                  <a:srgbClr val="FF8040"/>
                </a:solidFill>
                <a:highlight>
                  <a:srgbClr val="FFFFFF"/>
                </a:highlight>
              </a:rPr>
              <a:t>=</a:t>
            </a:r>
            <a:r>
              <a:rPr lang="en-US" sz="1200">
                <a:solidFill>
                  <a:srgbClr val="993300"/>
                </a:solidFill>
                <a:highlight>
                  <a:srgbClr val="FFFFFF"/>
                </a:highlight>
              </a:rPr>
              <a:t>"1"</a:t>
            </a:r>
            <a:r>
              <a:rPr lang="en-US" sz="1200">
                <a:solidFill>
                  <a:srgbClr val="F5844C"/>
                </a:solidFill>
                <a:highlight>
                  <a:srgbClr val="FFFFFF"/>
                </a:highlight>
              </a:rPr>
              <a:t> </a:t>
            </a:r>
            <a:r>
              <a:rPr lang="en-US" sz="1200">
                <a:solidFill>
                  <a:srgbClr val="000096"/>
                </a:solidFill>
                <a:highlight>
                  <a:srgbClr val="FFFFFF"/>
                </a:highlight>
              </a:rPr>
              <a:t>/&gt;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&lt;xs:element</a:t>
            </a:r>
            <a:r>
              <a:rPr lang="en-US" sz="1200">
                <a:solidFill>
                  <a:srgbClr val="F5844C"/>
                </a:solidFill>
                <a:highlight>
                  <a:srgbClr val="FFFFFF"/>
                </a:highlight>
              </a:rPr>
              <a:t> name</a:t>
            </a:r>
            <a:r>
              <a:rPr lang="en-US" sz="1200">
                <a:solidFill>
                  <a:srgbClr val="FF8040"/>
                </a:solidFill>
                <a:highlight>
                  <a:srgbClr val="FFFFFF"/>
                </a:highlight>
              </a:rPr>
              <a:t>=</a:t>
            </a:r>
            <a:r>
              <a:rPr lang="en-US" sz="1200">
                <a:solidFill>
                  <a:srgbClr val="993300"/>
                </a:solidFill>
                <a:highlight>
                  <a:srgbClr val="FFFFFF"/>
                </a:highlight>
              </a:rPr>
              <a:t>"Section_2"</a:t>
            </a:r>
            <a:r>
              <a:rPr lang="en-US" sz="1200">
                <a:solidFill>
                  <a:srgbClr val="F5844C"/>
                </a:solidFill>
                <a:highlight>
                  <a:srgbClr val="FFFFFF"/>
                </a:highlight>
              </a:rPr>
              <a:t> type</a:t>
            </a:r>
            <a:r>
              <a:rPr lang="en-US" sz="1200">
                <a:solidFill>
                  <a:srgbClr val="FF8040"/>
                </a:solidFill>
                <a:highlight>
                  <a:srgbClr val="FFFFFF"/>
                </a:highlight>
              </a:rPr>
              <a:t>=</a:t>
            </a:r>
            <a:r>
              <a:rPr lang="en-US" sz="1200">
                <a:solidFill>
                  <a:srgbClr val="993300"/>
                </a:solidFill>
                <a:highlight>
                  <a:srgbClr val="FFFFFF"/>
                </a:highlight>
              </a:rPr>
              <a:t>"Section_2_type"</a:t>
            </a:r>
            <a:r>
              <a:rPr lang="en-US" sz="1200">
                <a:solidFill>
                  <a:srgbClr val="F5844C"/>
                </a:solidFill>
                <a:highlight>
                  <a:srgbClr val="FFFFFF"/>
                </a:highlight>
              </a:rPr>
              <a:t> dfdl:choiceBranchKey</a:t>
            </a:r>
            <a:r>
              <a:rPr lang="en-US" sz="1200">
                <a:solidFill>
                  <a:srgbClr val="FF8040"/>
                </a:solidFill>
                <a:highlight>
                  <a:srgbClr val="FFFFFF"/>
                </a:highlight>
              </a:rPr>
              <a:t>=</a:t>
            </a:r>
            <a:r>
              <a:rPr lang="en-US" sz="1200">
                <a:solidFill>
                  <a:srgbClr val="993300"/>
                </a:solidFill>
                <a:highlight>
                  <a:srgbClr val="FFFFFF"/>
                </a:highlight>
              </a:rPr>
              <a:t>"2"</a:t>
            </a:r>
            <a:r>
              <a:rPr lang="en-US" sz="1200">
                <a:solidFill>
                  <a:srgbClr val="F5844C"/>
                </a:solidFill>
                <a:highlight>
                  <a:srgbClr val="FFFFFF"/>
                </a:highlight>
              </a:rPr>
              <a:t> </a:t>
            </a:r>
            <a:r>
              <a:rPr lang="en-US" sz="1200">
                <a:solidFill>
                  <a:srgbClr val="000096"/>
                </a:solidFill>
                <a:highlight>
                  <a:srgbClr val="FFFFFF"/>
                </a:highlight>
              </a:rPr>
              <a:t>/&gt;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&lt;xs:element</a:t>
            </a:r>
            <a:r>
              <a:rPr lang="en-US" sz="1200">
                <a:solidFill>
                  <a:srgbClr val="F5844C"/>
                </a:solidFill>
                <a:highlight>
                  <a:srgbClr val="FFFFFF"/>
                </a:highlight>
              </a:rPr>
              <a:t> name</a:t>
            </a:r>
            <a:r>
              <a:rPr lang="en-US" sz="1200">
                <a:solidFill>
                  <a:srgbClr val="FF8040"/>
                </a:solidFill>
                <a:highlight>
                  <a:srgbClr val="FFFFFF"/>
                </a:highlight>
              </a:rPr>
              <a:t>=</a:t>
            </a:r>
            <a:r>
              <a:rPr lang="en-US" sz="1200">
                <a:solidFill>
                  <a:srgbClr val="993300"/>
                </a:solidFill>
                <a:highlight>
                  <a:srgbClr val="FFFFFF"/>
                </a:highlight>
              </a:rPr>
              <a:t>"Section_3"</a:t>
            </a:r>
            <a:r>
              <a:rPr lang="en-US" sz="1200">
                <a:solidFill>
                  <a:srgbClr val="F5844C"/>
                </a:solidFill>
                <a:highlight>
                  <a:srgbClr val="FFFFFF"/>
                </a:highlight>
              </a:rPr>
              <a:t> type</a:t>
            </a:r>
            <a:r>
              <a:rPr lang="en-US" sz="1200">
                <a:solidFill>
                  <a:srgbClr val="FF8040"/>
                </a:solidFill>
                <a:highlight>
                  <a:srgbClr val="FFFFFF"/>
                </a:highlight>
              </a:rPr>
              <a:t>=</a:t>
            </a:r>
            <a:r>
              <a:rPr lang="en-US" sz="1200">
                <a:solidFill>
                  <a:srgbClr val="993300"/>
                </a:solidFill>
                <a:highlight>
                  <a:srgbClr val="FFFFFF"/>
                </a:highlight>
              </a:rPr>
              <a:t>"Section_3_type"</a:t>
            </a:r>
            <a:r>
              <a:rPr lang="en-US" sz="1200">
                <a:solidFill>
                  <a:srgbClr val="F5844C"/>
                </a:solidFill>
                <a:highlight>
                  <a:srgbClr val="FFFFFF"/>
                </a:highlight>
              </a:rPr>
              <a:t> dfdl:choiceBranchKey</a:t>
            </a:r>
            <a:r>
              <a:rPr lang="en-US" sz="1200">
                <a:solidFill>
                  <a:srgbClr val="FF8040"/>
                </a:solidFill>
                <a:highlight>
                  <a:srgbClr val="FFFFFF"/>
                </a:highlight>
              </a:rPr>
              <a:t>=</a:t>
            </a:r>
            <a:r>
              <a:rPr lang="en-US" sz="1200">
                <a:solidFill>
                  <a:srgbClr val="993300"/>
                </a:solidFill>
                <a:highlight>
                  <a:srgbClr val="FFFFFF"/>
                </a:highlight>
              </a:rPr>
              <a:t>"3"</a:t>
            </a:r>
            <a:r>
              <a:rPr lang="en-US" sz="1200">
                <a:solidFill>
                  <a:srgbClr val="F5844C"/>
                </a:solidFill>
                <a:highlight>
                  <a:srgbClr val="FFFFFF"/>
                </a:highlight>
              </a:rPr>
              <a:t> </a:t>
            </a:r>
            <a:r>
              <a:rPr lang="en-US" sz="1200">
                <a:solidFill>
                  <a:srgbClr val="000096"/>
                </a:solidFill>
                <a:highlight>
                  <a:srgbClr val="FFFFFF"/>
                </a:highlight>
              </a:rPr>
              <a:t>/&gt;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&lt;/xs:choice&gt;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&lt;/xs:sequence&gt;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&lt;/xs:complexType&gt;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&lt;/xs:element&gt;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&lt;xs:sequence</a:t>
            </a:r>
            <a:r>
              <a:rPr lang="en-US" sz="1200">
                <a:solidFill>
                  <a:srgbClr val="F5844C"/>
                </a:solidFill>
                <a:highlight>
                  <a:srgbClr val="FFFFFF"/>
                </a:highlight>
              </a:rPr>
              <a:t> dfdl:hiddenGroupRef</a:t>
            </a:r>
            <a:r>
              <a:rPr lang="en-US" sz="1200">
                <a:solidFill>
                  <a:srgbClr val="FF8040"/>
                </a:solidFill>
                <a:highlight>
                  <a:srgbClr val="FFFFFF"/>
                </a:highlight>
              </a:rPr>
              <a:t>=</a:t>
            </a:r>
            <a:r>
              <a:rPr lang="en-US" sz="1200">
                <a:solidFill>
                  <a:srgbClr val="993300"/>
                </a:solidFill>
                <a:highlight>
                  <a:srgbClr val="FFFFFF"/>
                </a:highlight>
              </a:rPr>
              <a:t>"padToByteBoundary"</a:t>
            </a:r>
            <a:r>
              <a:rPr lang="en-US" sz="1200">
                <a:solidFill>
                  <a:srgbClr val="F5844C"/>
                </a:solidFill>
                <a:highlight>
                  <a:srgbClr val="FFFFFF"/>
                </a:highlight>
              </a:rPr>
              <a:t> </a:t>
            </a:r>
            <a:r>
              <a:rPr lang="en-US" sz="1200">
                <a:solidFill>
                  <a:srgbClr val="000096"/>
                </a:solidFill>
                <a:highlight>
                  <a:srgbClr val="FFFFFF"/>
                </a:highlight>
              </a:rPr>
              <a:t>/&gt;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&lt;/xs:sequence&gt;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&lt;/xs:complexType&gt;</a:t>
            </a:r>
            <a:br>
              <a:rPr lang="en-US" sz="1200">
                <a:solidFill>
                  <a:srgbClr val="000000"/>
                </a:solidFill>
                <a:highlight>
                  <a:srgbClr val="FFFFFF"/>
                </a:highlight>
              </a:rPr>
            </a:br>
            <a:r>
              <a:rPr lang="en-US" sz="1200">
                <a:solidFill>
                  <a:srgbClr val="003296"/>
                </a:solidFill>
                <a:highlight>
                  <a:srgbClr val="FFFFFF"/>
                </a:highlight>
              </a:rPr>
              <a:t>&lt;/xs:element&gt;</a:t>
            </a:r>
          </a:p>
        </p:txBody>
      </p:sp>
      <p:sp>
        <p:nvSpPr>
          <p:cNvPr id="8" name="Rectangle 7">
            <a:extLst>
              <a:ext uri="{FF2B5EF4-FFF2-40B4-BE49-F238E27FC236}">
                <a16:creationId xmlns:a16="http://schemas.microsoft.com/office/drawing/2014/main" id="{A76C1A22-177D-4039-BE78-645829867BA0}"/>
              </a:ext>
            </a:extLst>
          </p:cNvPr>
          <p:cNvSpPr/>
          <p:nvPr/>
        </p:nvSpPr>
        <p:spPr>
          <a:xfrm>
            <a:off x="2315800" y="2676125"/>
            <a:ext cx="4027769" cy="369332"/>
          </a:xfrm>
          <a:prstGeom prst="rect">
            <a:avLst/>
          </a:prstGeom>
        </p:spPr>
        <p:txBody>
          <a:bodyPr wrap="none">
            <a:spAutoFit/>
          </a:bodyPr>
          <a:lstStyle/>
          <a:p>
            <a:r>
              <a:rPr lang="en-US"/>
              <a:t>repeatable section that contains a choice</a:t>
            </a:r>
          </a:p>
        </p:txBody>
      </p:sp>
      <p:sp>
        <p:nvSpPr>
          <p:cNvPr id="9" name="TextBox 8">
            <a:extLst>
              <a:ext uri="{FF2B5EF4-FFF2-40B4-BE49-F238E27FC236}">
                <a16:creationId xmlns:a16="http://schemas.microsoft.com/office/drawing/2014/main" id="{F2E59B8D-8FB7-407E-8469-2790E741A8D6}"/>
              </a:ext>
            </a:extLst>
          </p:cNvPr>
          <p:cNvSpPr txBox="1"/>
          <p:nvPr/>
        </p:nvSpPr>
        <p:spPr>
          <a:xfrm>
            <a:off x="495946" y="2075960"/>
            <a:ext cx="1286359" cy="1200329"/>
          </a:xfrm>
          <a:prstGeom prst="rect">
            <a:avLst/>
          </a:prstGeom>
          <a:noFill/>
        </p:spPr>
        <p:txBody>
          <a:bodyPr wrap="square" rtlCol="0">
            <a:spAutoFit/>
          </a:bodyPr>
          <a:lstStyle/>
          <a:p>
            <a:r>
              <a:rPr lang="en-US" sz="2400"/>
              <a:t>Which way is better?</a:t>
            </a:r>
          </a:p>
        </p:txBody>
      </p:sp>
      <p:cxnSp>
        <p:nvCxnSpPr>
          <p:cNvPr id="13" name="Straight Arrow Connector 12">
            <a:extLst>
              <a:ext uri="{FF2B5EF4-FFF2-40B4-BE49-F238E27FC236}">
                <a16:creationId xmlns:a16="http://schemas.microsoft.com/office/drawing/2014/main" id="{DDC9AB02-14A8-4A4A-A1DB-0A7B1DB55C8F}"/>
              </a:ext>
            </a:extLst>
          </p:cNvPr>
          <p:cNvCxnSpPr/>
          <p:nvPr/>
        </p:nvCxnSpPr>
        <p:spPr>
          <a:xfrm flipV="1">
            <a:off x="1472339" y="1549831"/>
            <a:ext cx="843461" cy="1126293"/>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5" name="Straight Arrow Connector 14">
            <a:extLst>
              <a:ext uri="{FF2B5EF4-FFF2-40B4-BE49-F238E27FC236}">
                <a16:creationId xmlns:a16="http://schemas.microsoft.com/office/drawing/2014/main" id="{815ED6A8-B551-4BD4-8992-A33B702B616D}"/>
              </a:ext>
            </a:extLst>
          </p:cNvPr>
          <p:cNvCxnSpPr>
            <a:cxnSpLocks/>
          </p:cNvCxnSpPr>
          <p:nvPr/>
        </p:nvCxnSpPr>
        <p:spPr>
          <a:xfrm>
            <a:off x="1472339" y="2676124"/>
            <a:ext cx="843461" cy="1126294"/>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93671900"/>
      </p:ext>
    </p:extLst>
  </p:cSld>
  <p:clrMapOvr>
    <a:masterClrMapping/>
  </p:clrMapOvr>
</p:sld>
</file>

<file path=ppt/slides/slide2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2FC6D94F-B666-44CA-8C94-90372D0B6661}"/>
              </a:ext>
            </a:extLst>
          </p:cNvPr>
          <p:cNvSpPr/>
          <p:nvPr/>
        </p:nvSpPr>
        <p:spPr>
          <a:xfrm>
            <a:off x="2383255" y="3058294"/>
            <a:ext cx="8913328" cy="3600986"/>
          </a:xfrm>
          <a:prstGeom prst="rect">
            <a:avLst/>
          </a:prstGeom>
          <a:ln>
            <a:solidFill>
              <a:schemeClr val="tx1"/>
            </a:solidFill>
          </a:ln>
        </p:spPr>
        <p:txBody>
          <a:bodyPr wrap="square">
            <a:spAutoFit/>
          </a:bodyPr>
          <a:lstStyle/>
          <a:p>
            <a:r>
              <a:rPr lang="en-US" sz="1200">
                <a:solidFill>
                  <a:srgbClr val="003296"/>
                </a:solidFill>
                <a:highlight>
                  <a:srgbClr val="FFFFFF"/>
                </a:highlight>
              </a:rPr>
              <a:t>&lt;xs:element</a:t>
            </a:r>
            <a:r>
              <a:rPr lang="en-US" sz="1200">
                <a:solidFill>
                  <a:srgbClr val="F5844C"/>
                </a:solidFill>
                <a:highlight>
                  <a:srgbClr val="FFFFFF"/>
                </a:highlight>
              </a:rPr>
              <a:t> name</a:t>
            </a:r>
            <a:r>
              <a:rPr lang="en-US" sz="1200">
                <a:solidFill>
                  <a:srgbClr val="FF8040"/>
                </a:solidFill>
                <a:highlight>
                  <a:srgbClr val="FFFFFF"/>
                </a:highlight>
              </a:rPr>
              <a:t>=</a:t>
            </a:r>
            <a:r>
              <a:rPr lang="en-US" sz="1200">
                <a:solidFill>
                  <a:srgbClr val="993300"/>
                </a:solidFill>
                <a:highlight>
                  <a:srgbClr val="FFFFFF"/>
                </a:highlight>
              </a:rPr>
              <a:t>"input"</a:t>
            </a:r>
            <a:r>
              <a:rPr lang="en-US" sz="1200">
                <a:solidFill>
                  <a:srgbClr val="000096"/>
                </a:solidFill>
                <a:highlight>
                  <a:srgbClr val="FFFFFF"/>
                </a:highlight>
              </a:rPr>
              <a:t>&gt;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&lt;xs:complexType&gt;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&lt;xs:sequence&gt;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&lt;xs:element</a:t>
            </a:r>
            <a:r>
              <a:rPr lang="en-US" sz="1200">
                <a:solidFill>
                  <a:srgbClr val="F5844C"/>
                </a:solidFill>
                <a:highlight>
                  <a:srgbClr val="FFFFFF"/>
                </a:highlight>
              </a:rPr>
              <a:t> name</a:t>
            </a:r>
            <a:r>
              <a:rPr lang="en-US" sz="1200">
                <a:solidFill>
                  <a:srgbClr val="FF8040"/>
                </a:solidFill>
                <a:highlight>
                  <a:srgbClr val="FFFFFF"/>
                </a:highlight>
              </a:rPr>
              <a:t>=</a:t>
            </a:r>
            <a:r>
              <a:rPr lang="en-US" sz="1200">
                <a:solidFill>
                  <a:srgbClr val="993300"/>
                </a:solidFill>
                <a:highlight>
                  <a:srgbClr val="FFFFFF"/>
                </a:highlight>
              </a:rPr>
              <a:t>"Section"</a:t>
            </a:r>
            <a:r>
              <a:rPr lang="en-US" sz="1200">
                <a:solidFill>
                  <a:srgbClr val="F5844C"/>
                </a:solidFill>
                <a:highlight>
                  <a:srgbClr val="FFFFFF"/>
                </a:highlight>
              </a:rPr>
              <a:t> maxOccurs</a:t>
            </a:r>
            <a:r>
              <a:rPr lang="en-US" sz="1200">
                <a:solidFill>
                  <a:srgbClr val="FF8040"/>
                </a:solidFill>
                <a:highlight>
                  <a:srgbClr val="FFFFFF"/>
                </a:highlight>
              </a:rPr>
              <a:t>=</a:t>
            </a:r>
            <a:r>
              <a:rPr lang="en-US" sz="1200">
                <a:solidFill>
                  <a:srgbClr val="993300"/>
                </a:solidFill>
                <a:highlight>
                  <a:srgbClr val="FFFFFF"/>
                </a:highlight>
              </a:rPr>
              <a:t>"unbounded"</a:t>
            </a:r>
            <a:r>
              <a:rPr lang="en-US" sz="1200">
                <a:solidFill>
                  <a:srgbClr val="F5844C"/>
                </a:solidFill>
                <a:highlight>
                  <a:srgbClr val="FFFFFF"/>
                </a:highlight>
              </a:rPr>
              <a:t> dfdl:occursCountKind</a:t>
            </a:r>
            <a:r>
              <a:rPr lang="en-US" sz="1200">
                <a:solidFill>
                  <a:srgbClr val="FF8040"/>
                </a:solidFill>
                <a:highlight>
                  <a:srgbClr val="FFFFFF"/>
                </a:highlight>
              </a:rPr>
              <a:t>=</a:t>
            </a:r>
            <a:r>
              <a:rPr lang="en-US" sz="1200">
                <a:solidFill>
                  <a:srgbClr val="993300"/>
                </a:solidFill>
                <a:highlight>
                  <a:srgbClr val="FFFFFF"/>
                </a:highlight>
              </a:rPr>
              <a:t>"implicit"</a:t>
            </a:r>
            <a:r>
              <a:rPr lang="en-US" sz="1200">
                <a:solidFill>
                  <a:srgbClr val="000096"/>
                </a:solidFill>
                <a:highlight>
                  <a:srgbClr val="FFFFFF"/>
                </a:highlight>
              </a:rPr>
              <a:t>&gt;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&lt;xs:complexType&gt;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&lt;xs:sequence&gt;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&lt;xs:element</a:t>
            </a:r>
            <a:r>
              <a:rPr lang="en-US" sz="1200">
                <a:solidFill>
                  <a:srgbClr val="F5844C"/>
                </a:solidFill>
                <a:highlight>
                  <a:srgbClr val="FFFFFF"/>
                </a:highlight>
              </a:rPr>
              <a:t> name</a:t>
            </a:r>
            <a:r>
              <a:rPr lang="en-US" sz="1200">
                <a:solidFill>
                  <a:srgbClr val="FF8040"/>
                </a:solidFill>
                <a:highlight>
                  <a:srgbClr val="FFFFFF"/>
                </a:highlight>
              </a:rPr>
              <a:t>=</a:t>
            </a:r>
            <a:r>
              <a:rPr lang="en-US" sz="1200">
                <a:solidFill>
                  <a:srgbClr val="993300"/>
                </a:solidFill>
                <a:highlight>
                  <a:srgbClr val="FFFFFF"/>
                </a:highlight>
              </a:rPr>
              <a:t>"code"</a:t>
            </a:r>
            <a:r>
              <a:rPr lang="en-US" sz="1200">
                <a:solidFill>
                  <a:srgbClr val="F5844C"/>
                </a:solidFill>
                <a:highlight>
                  <a:srgbClr val="FFFFFF"/>
                </a:highlight>
              </a:rPr>
              <a:t> type</a:t>
            </a:r>
            <a:r>
              <a:rPr lang="en-US" sz="1200">
                <a:solidFill>
                  <a:srgbClr val="FF8040"/>
                </a:solidFill>
                <a:highlight>
                  <a:srgbClr val="FFFFFF"/>
                </a:highlight>
              </a:rPr>
              <a:t>=</a:t>
            </a:r>
            <a:r>
              <a:rPr lang="en-US" sz="1200">
                <a:solidFill>
                  <a:srgbClr val="993300"/>
                </a:solidFill>
                <a:highlight>
                  <a:srgbClr val="FFFFFF"/>
                </a:highlight>
              </a:rPr>
              <a:t>"unsignedint2"</a:t>
            </a:r>
            <a:r>
              <a:rPr lang="en-US" sz="1200">
                <a:solidFill>
                  <a:srgbClr val="F5844C"/>
                </a:solidFill>
                <a:highlight>
                  <a:srgbClr val="FFFFFF"/>
                </a:highlight>
              </a:rPr>
              <a:t> </a:t>
            </a:r>
            <a:r>
              <a:rPr lang="en-US" sz="1200">
                <a:solidFill>
                  <a:srgbClr val="000096"/>
                </a:solidFill>
                <a:highlight>
                  <a:srgbClr val="FFFFFF"/>
                </a:highlight>
              </a:rPr>
              <a:t>/&gt;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&lt;xs:choice</a:t>
            </a:r>
            <a:r>
              <a:rPr lang="en-US" sz="1200">
                <a:solidFill>
                  <a:srgbClr val="F5844C"/>
                </a:solidFill>
                <a:highlight>
                  <a:srgbClr val="FFFFFF"/>
                </a:highlight>
              </a:rPr>
              <a:t> dfdl:choiceDispatchKey</a:t>
            </a:r>
            <a:r>
              <a:rPr lang="en-US" sz="1200">
                <a:solidFill>
                  <a:srgbClr val="FF8040"/>
                </a:solidFill>
                <a:highlight>
                  <a:srgbClr val="FFFFFF"/>
                </a:highlight>
              </a:rPr>
              <a:t>=</a:t>
            </a:r>
            <a:r>
              <a:rPr lang="en-US" sz="1200">
                <a:solidFill>
                  <a:srgbClr val="993300"/>
                </a:solidFill>
                <a:highlight>
                  <a:srgbClr val="FFFFFF"/>
                </a:highlight>
              </a:rPr>
              <a:t>"{xs:string(./code)}"</a:t>
            </a:r>
            <a:r>
              <a:rPr lang="en-US" sz="1200">
                <a:solidFill>
                  <a:srgbClr val="F5844C"/>
                </a:solidFill>
                <a:highlight>
                  <a:srgbClr val="FFFFFF"/>
                </a:highlight>
              </a:rPr>
              <a:t> dfdl:choiceLengthKind</a:t>
            </a:r>
            <a:r>
              <a:rPr lang="en-US" sz="1200">
                <a:solidFill>
                  <a:srgbClr val="FF8040"/>
                </a:solidFill>
                <a:highlight>
                  <a:srgbClr val="FFFFFF"/>
                </a:highlight>
              </a:rPr>
              <a:t>=</a:t>
            </a:r>
            <a:r>
              <a:rPr lang="en-US" sz="1200">
                <a:solidFill>
                  <a:srgbClr val="993300"/>
                </a:solidFill>
                <a:highlight>
                  <a:srgbClr val="FFFFFF"/>
                </a:highlight>
              </a:rPr>
              <a:t>"implicit"</a:t>
            </a:r>
            <a:r>
              <a:rPr lang="en-US" sz="1200">
                <a:solidFill>
                  <a:srgbClr val="000096"/>
                </a:solidFill>
                <a:highlight>
                  <a:srgbClr val="FFFFFF"/>
                </a:highlight>
              </a:rPr>
              <a:t>&gt;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&lt;xs:element</a:t>
            </a:r>
            <a:r>
              <a:rPr lang="en-US" sz="1200">
                <a:solidFill>
                  <a:srgbClr val="F5844C"/>
                </a:solidFill>
                <a:highlight>
                  <a:srgbClr val="FFFFFF"/>
                </a:highlight>
              </a:rPr>
              <a:t> name</a:t>
            </a:r>
            <a:r>
              <a:rPr lang="en-US" sz="1200">
                <a:solidFill>
                  <a:srgbClr val="FF8040"/>
                </a:solidFill>
                <a:highlight>
                  <a:srgbClr val="FFFFFF"/>
                </a:highlight>
              </a:rPr>
              <a:t>=</a:t>
            </a:r>
            <a:r>
              <a:rPr lang="en-US" sz="1200">
                <a:solidFill>
                  <a:srgbClr val="993300"/>
                </a:solidFill>
                <a:highlight>
                  <a:srgbClr val="FFFFFF"/>
                </a:highlight>
              </a:rPr>
              <a:t>"Section_1"</a:t>
            </a:r>
            <a:r>
              <a:rPr lang="en-US" sz="1200">
                <a:solidFill>
                  <a:srgbClr val="F5844C"/>
                </a:solidFill>
                <a:highlight>
                  <a:srgbClr val="FFFFFF"/>
                </a:highlight>
              </a:rPr>
              <a:t> type</a:t>
            </a:r>
            <a:r>
              <a:rPr lang="en-US" sz="1200">
                <a:solidFill>
                  <a:srgbClr val="FF8040"/>
                </a:solidFill>
                <a:highlight>
                  <a:srgbClr val="FFFFFF"/>
                </a:highlight>
              </a:rPr>
              <a:t>=</a:t>
            </a:r>
            <a:r>
              <a:rPr lang="en-US" sz="1200">
                <a:solidFill>
                  <a:srgbClr val="993300"/>
                </a:solidFill>
                <a:highlight>
                  <a:srgbClr val="FFFFFF"/>
                </a:highlight>
              </a:rPr>
              <a:t>"Section_1_type"</a:t>
            </a:r>
            <a:r>
              <a:rPr lang="en-US" sz="1200">
                <a:solidFill>
                  <a:srgbClr val="F5844C"/>
                </a:solidFill>
                <a:highlight>
                  <a:srgbClr val="FFFFFF"/>
                </a:highlight>
              </a:rPr>
              <a:t> dfdl:choiceBranchKey</a:t>
            </a:r>
            <a:r>
              <a:rPr lang="en-US" sz="1200">
                <a:solidFill>
                  <a:srgbClr val="FF8040"/>
                </a:solidFill>
                <a:highlight>
                  <a:srgbClr val="FFFFFF"/>
                </a:highlight>
              </a:rPr>
              <a:t>=</a:t>
            </a:r>
            <a:r>
              <a:rPr lang="en-US" sz="1200">
                <a:solidFill>
                  <a:srgbClr val="993300"/>
                </a:solidFill>
                <a:highlight>
                  <a:srgbClr val="FFFFFF"/>
                </a:highlight>
              </a:rPr>
              <a:t>"1"</a:t>
            </a:r>
            <a:r>
              <a:rPr lang="en-US" sz="1200">
                <a:solidFill>
                  <a:srgbClr val="F5844C"/>
                </a:solidFill>
                <a:highlight>
                  <a:srgbClr val="FFFFFF"/>
                </a:highlight>
              </a:rPr>
              <a:t> </a:t>
            </a:r>
            <a:r>
              <a:rPr lang="en-US" sz="1200">
                <a:solidFill>
                  <a:srgbClr val="000096"/>
                </a:solidFill>
                <a:highlight>
                  <a:srgbClr val="FFFFFF"/>
                </a:highlight>
              </a:rPr>
              <a:t>/&gt;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&lt;xs:element</a:t>
            </a:r>
            <a:r>
              <a:rPr lang="en-US" sz="1200">
                <a:solidFill>
                  <a:srgbClr val="F5844C"/>
                </a:solidFill>
                <a:highlight>
                  <a:srgbClr val="FFFFFF"/>
                </a:highlight>
              </a:rPr>
              <a:t> name</a:t>
            </a:r>
            <a:r>
              <a:rPr lang="en-US" sz="1200">
                <a:solidFill>
                  <a:srgbClr val="FF8040"/>
                </a:solidFill>
                <a:highlight>
                  <a:srgbClr val="FFFFFF"/>
                </a:highlight>
              </a:rPr>
              <a:t>=</a:t>
            </a:r>
            <a:r>
              <a:rPr lang="en-US" sz="1200">
                <a:solidFill>
                  <a:srgbClr val="993300"/>
                </a:solidFill>
                <a:highlight>
                  <a:srgbClr val="FFFFFF"/>
                </a:highlight>
              </a:rPr>
              <a:t>"Section_2"</a:t>
            </a:r>
            <a:r>
              <a:rPr lang="en-US" sz="1200">
                <a:solidFill>
                  <a:srgbClr val="F5844C"/>
                </a:solidFill>
                <a:highlight>
                  <a:srgbClr val="FFFFFF"/>
                </a:highlight>
              </a:rPr>
              <a:t> type</a:t>
            </a:r>
            <a:r>
              <a:rPr lang="en-US" sz="1200">
                <a:solidFill>
                  <a:srgbClr val="FF8040"/>
                </a:solidFill>
                <a:highlight>
                  <a:srgbClr val="FFFFFF"/>
                </a:highlight>
              </a:rPr>
              <a:t>=</a:t>
            </a:r>
            <a:r>
              <a:rPr lang="en-US" sz="1200">
                <a:solidFill>
                  <a:srgbClr val="993300"/>
                </a:solidFill>
                <a:highlight>
                  <a:srgbClr val="FFFFFF"/>
                </a:highlight>
              </a:rPr>
              <a:t>"Section_2_type"</a:t>
            </a:r>
            <a:r>
              <a:rPr lang="en-US" sz="1200">
                <a:solidFill>
                  <a:srgbClr val="F5844C"/>
                </a:solidFill>
                <a:highlight>
                  <a:srgbClr val="FFFFFF"/>
                </a:highlight>
              </a:rPr>
              <a:t> dfdl:choiceBranchKey</a:t>
            </a:r>
            <a:r>
              <a:rPr lang="en-US" sz="1200">
                <a:solidFill>
                  <a:srgbClr val="FF8040"/>
                </a:solidFill>
                <a:highlight>
                  <a:srgbClr val="FFFFFF"/>
                </a:highlight>
              </a:rPr>
              <a:t>=</a:t>
            </a:r>
            <a:r>
              <a:rPr lang="en-US" sz="1200">
                <a:solidFill>
                  <a:srgbClr val="993300"/>
                </a:solidFill>
                <a:highlight>
                  <a:srgbClr val="FFFFFF"/>
                </a:highlight>
              </a:rPr>
              <a:t>"2"</a:t>
            </a:r>
            <a:r>
              <a:rPr lang="en-US" sz="1200">
                <a:solidFill>
                  <a:srgbClr val="F5844C"/>
                </a:solidFill>
                <a:highlight>
                  <a:srgbClr val="FFFFFF"/>
                </a:highlight>
              </a:rPr>
              <a:t> </a:t>
            </a:r>
            <a:r>
              <a:rPr lang="en-US" sz="1200">
                <a:solidFill>
                  <a:srgbClr val="000096"/>
                </a:solidFill>
                <a:highlight>
                  <a:srgbClr val="FFFFFF"/>
                </a:highlight>
              </a:rPr>
              <a:t>/&gt;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&lt;xs:element</a:t>
            </a:r>
            <a:r>
              <a:rPr lang="en-US" sz="1200">
                <a:solidFill>
                  <a:srgbClr val="F5844C"/>
                </a:solidFill>
                <a:highlight>
                  <a:srgbClr val="FFFFFF"/>
                </a:highlight>
              </a:rPr>
              <a:t> name</a:t>
            </a:r>
            <a:r>
              <a:rPr lang="en-US" sz="1200">
                <a:solidFill>
                  <a:srgbClr val="FF8040"/>
                </a:solidFill>
                <a:highlight>
                  <a:srgbClr val="FFFFFF"/>
                </a:highlight>
              </a:rPr>
              <a:t>=</a:t>
            </a:r>
            <a:r>
              <a:rPr lang="en-US" sz="1200">
                <a:solidFill>
                  <a:srgbClr val="993300"/>
                </a:solidFill>
                <a:highlight>
                  <a:srgbClr val="FFFFFF"/>
                </a:highlight>
              </a:rPr>
              <a:t>"Section_3"</a:t>
            </a:r>
            <a:r>
              <a:rPr lang="en-US" sz="1200">
                <a:solidFill>
                  <a:srgbClr val="F5844C"/>
                </a:solidFill>
                <a:highlight>
                  <a:srgbClr val="FFFFFF"/>
                </a:highlight>
              </a:rPr>
              <a:t> type</a:t>
            </a:r>
            <a:r>
              <a:rPr lang="en-US" sz="1200">
                <a:solidFill>
                  <a:srgbClr val="FF8040"/>
                </a:solidFill>
                <a:highlight>
                  <a:srgbClr val="FFFFFF"/>
                </a:highlight>
              </a:rPr>
              <a:t>=</a:t>
            </a:r>
            <a:r>
              <a:rPr lang="en-US" sz="1200">
                <a:solidFill>
                  <a:srgbClr val="993300"/>
                </a:solidFill>
                <a:highlight>
                  <a:srgbClr val="FFFFFF"/>
                </a:highlight>
              </a:rPr>
              <a:t>"Section_3_type"</a:t>
            </a:r>
            <a:r>
              <a:rPr lang="en-US" sz="1200">
                <a:solidFill>
                  <a:srgbClr val="F5844C"/>
                </a:solidFill>
                <a:highlight>
                  <a:srgbClr val="FFFFFF"/>
                </a:highlight>
              </a:rPr>
              <a:t> dfdl:choiceBranchKey</a:t>
            </a:r>
            <a:r>
              <a:rPr lang="en-US" sz="1200">
                <a:solidFill>
                  <a:srgbClr val="FF8040"/>
                </a:solidFill>
                <a:highlight>
                  <a:srgbClr val="FFFFFF"/>
                </a:highlight>
              </a:rPr>
              <a:t>=</a:t>
            </a:r>
            <a:r>
              <a:rPr lang="en-US" sz="1200">
                <a:solidFill>
                  <a:srgbClr val="993300"/>
                </a:solidFill>
                <a:highlight>
                  <a:srgbClr val="FFFFFF"/>
                </a:highlight>
              </a:rPr>
              <a:t>"3"</a:t>
            </a:r>
            <a:r>
              <a:rPr lang="en-US" sz="1200">
                <a:solidFill>
                  <a:srgbClr val="F5844C"/>
                </a:solidFill>
                <a:highlight>
                  <a:srgbClr val="FFFFFF"/>
                </a:highlight>
              </a:rPr>
              <a:t> </a:t>
            </a:r>
            <a:r>
              <a:rPr lang="en-US" sz="1200">
                <a:solidFill>
                  <a:srgbClr val="000096"/>
                </a:solidFill>
                <a:highlight>
                  <a:srgbClr val="FFFFFF"/>
                </a:highlight>
              </a:rPr>
              <a:t>/&gt;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&lt;/xs:choice&gt;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&lt;/xs:sequence&gt;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&lt;/xs:complexType&gt;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&lt;/xs:element&gt;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&lt;xs:sequence</a:t>
            </a:r>
            <a:r>
              <a:rPr lang="en-US" sz="1200">
                <a:solidFill>
                  <a:srgbClr val="F5844C"/>
                </a:solidFill>
                <a:highlight>
                  <a:srgbClr val="FFFFFF"/>
                </a:highlight>
              </a:rPr>
              <a:t> dfdl:hiddenGroupRef</a:t>
            </a:r>
            <a:r>
              <a:rPr lang="en-US" sz="1200">
                <a:solidFill>
                  <a:srgbClr val="FF8040"/>
                </a:solidFill>
                <a:highlight>
                  <a:srgbClr val="FFFFFF"/>
                </a:highlight>
              </a:rPr>
              <a:t>=</a:t>
            </a:r>
            <a:r>
              <a:rPr lang="en-US" sz="1200">
                <a:solidFill>
                  <a:srgbClr val="993300"/>
                </a:solidFill>
                <a:highlight>
                  <a:srgbClr val="FFFFFF"/>
                </a:highlight>
              </a:rPr>
              <a:t>"padToByteBoundary"</a:t>
            </a:r>
            <a:r>
              <a:rPr lang="en-US" sz="1200">
                <a:solidFill>
                  <a:srgbClr val="F5844C"/>
                </a:solidFill>
                <a:highlight>
                  <a:srgbClr val="FFFFFF"/>
                </a:highlight>
              </a:rPr>
              <a:t> </a:t>
            </a:r>
            <a:r>
              <a:rPr lang="en-US" sz="1200">
                <a:solidFill>
                  <a:srgbClr val="000096"/>
                </a:solidFill>
                <a:highlight>
                  <a:srgbClr val="FFFFFF"/>
                </a:highlight>
              </a:rPr>
              <a:t>/&gt;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&lt;/xs:sequence&gt;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&lt;/xs:complexType&gt;</a:t>
            </a:r>
            <a:br>
              <a:rPr lang="en-US" sz="1200">
                <a:solidFill>
                  <a:srgbClr val="000000"/>
                </a:solidFill>
                <a:highlight>
                  <a:srgbClr val="FFFFFF"/>
                </a:highlight>
              </a:rPr>
            </a:br>
            <a:r>
              <a:rPr lang="en-US" sz="1200">
                <a:solidFill>
                  <a:srgbClr val="003296"/>
                </a:solidFill>
                <a:highlight>
                  <a:srgbClr val="FFFFFF"/>
                </a:highlight>
              </a:rPr>
              <a:t>&lt;/xs:element&gt;</a:t>
            </a:r>
          </a:p>
        </p:txBody>
      </p:sp>
      <p:sp>
        <p:nvSpPr>
          <p:cNvPr id="8" name="Rectangle 7">
            <a:extLst>
              <a:ext uri="{FF2B5EF4-FFF2-40B4-BE49-F238E27FC236}">
                <a16:creationId xmlns:a16="http://schemas.microsoft.com/office/drawing/2014/main" id="{A76C1A22-177D-4039-BE78-645829867BA0}"/>
              </a:ext>
            </a:extLst>
          </p:cNvPr>
          <p:cNvSpPr/>
          <p:nvPr/>
        </p:nvSpPr>
        <p:spPr>
          <a:xfrm>
            <a:off x="2315800" y="2676125"/>
            <a:ext cx="4027769" cy="369332"/>
          </a:xfrm>
          <a:prstGeom prst="rect">
            <a:avLst/>
          </a:prstGeom>
        </p:spPr>
        <p:txBody>
          <a:bodyPr wrap="none">
            <a:spAutoFit/>
          </a:bodyPr>
          <a:lstStyle/>
          <a:p>
            <a:r>
              <a:rPr lang="en-US"/>
              <a:t>repeatable section that contains a choice</a:t>
            </a:r>
          </a:p>
        </p:txBody>
      </p:sp>
      <p:sp>
        <p:nvSpPr>
          <p:cNvPr id="2" name="TextBox 1">
            <a:extLst>
              <a:ext uri="{FF2B5EF4-FFF2-40B4-BE49-F238E27FC236}">
                <a16:creationId xmlns:a16="http://schemas.microsoft.com/office/drawing/2014/main" id="{670647D1-8D3C-41FF-8631-6C4CA20E59FD}"/>
              </a:ext>
            </a:extLst>
          </p:cNvPr>
          <p:cNvSpPr txBox="1"/>
          <p:nvPr/>
        </p:nvSpPr>
        <p:spPr>
          <a:xfrm>
            <a:off x="2383255" y="557939"/>
            <a:ext cx="7225694" cy="1569660"/>
          </a:xfrm>
          <a:prstGeom prst="rect">
            <a:avLst/>
          </a:prstGeom>
          <a:solidFill>
            <a:srgbClr val="FFFF00"/>
          </a:solidFill>
        </p:spPr>
        <p:txBody>
          <a:bodyPr wrap="square" rtlCol="0">
            <a:spAutoFit/>
          </a:bodyPr>
          <a:lstStyle/>
          <a:p>
            <a:r>
              <a:rPr lang="en-US" sz="2400"/>
              <a:t>The below approach will properly parse valid data. But, it will also parse invalid data. For example, it will accept input data that contains Section 2 data before Section 1 data. So, the sequence-of-arrays approach is better.</a:t>
            </a:r>
          </a:p>
        </p:txBody>
      </p:sp>
    </p:spTree>
    <p:extLst>
      <p:ext uri="{BB962C8B-B14F-4D97-AF65-F5344CB8AC3E}">
        <p14:creationId xmlns:p14="http://schemas.microsoft.com/office/powerpoint/2010/main" val="618394205"/>
      </p:ext>
    </p:extLst>
  </p:cSld>
  <p:clrMapOvr>
    <a:masterClrMapping/>
  </p:clrMapOvr>
</p:sld>
</file>

<file path=ppt/slides/slide2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7B45CE7A-74A3-40FE-898D-16F66FB71678}"/>
              </a:ext>
            </a:extLst>
          </p:cNvPr>
          <p:cNvSpPr>
            <a:spLocks noGrp="1"/>
          </p:cNvSpPr>
          <p:nvPr>
            <p:ph type="title"/>
          </p:nvPr>
        </p:nvSpPr>
        <p:spPr/>
        <p:txBody>
          <a:bodyPr/>
          <a:lstStyle/>
          <a:p>
            <a:r>
              <a:rPr lang="en-US"/>
              <a:t>Suppose the input has a repeatable &lt;input&gt; element</a:t>
            </a:r>
          </a:p>
        </p:txBody>
      </p:sp>
      <p:sp>
        <p:nvSpPr>
          <p:cNvPr id="4" name="Content Placeholder 3">
            <a:extLst>
              <a:ext uri="{FF2B5EF4-FFF2-40B4-BE49-F238E27FC236}">
                <a16:creationId xmlns:a16="http://schemas.microsoft.com/office/drawing/2014/main" id="{37619290-76BC-464B-94A6-25FEEB47302C}"/>
              </a:ext>
            </a:extLst>
          </p:cNvPr>
          <p:cNvSpPr>
            <a:spLocks noGrp="1"/>
          </p:cNvSpPr>
          <p:nvPr>
            <p:ph idx="1"/>
          </p:nvPr>
        </p:nvSpPr>
        <p:spPr>
          <a:xfrm>
            <a:off x="616449" y="1371601"/>
            <a:ext cx="11236720" cy="1759057"/>
          </a:xfrm>
        </p:spPr>
        <p:txBody>
          <a:bodyPr/>
          <a:lstStyle/>
          <a:p>
            <a:pPr>
              <a:lnSpc>
                <a:spcPts val="3000"/>
              </a:lnSpc>
              <a:spcAft>
                <a:spcPts val="1200"/>
              </a:spcAft>
            </a:pPr>
            <a:r>
              <a:rPr lang="en-US"/>
              <a:t>Thus far there is one &lt;input&gt; element and it contains a sequence of a repeatable Section 1 followed by a repeatable Section 2 followed by a repeatable Section 3 followed by padding. </a:t>
            </a:r>
          </a:p>
          <a:p>
            <a:pPr>
              <a:lnSpc>
                <a:spcPts val="3000"/>
              </a:lnSpc>
              <a:spcAft>
                <a:spcPts val="1200"/>
              </a:spcAft>
            </a:pPr>
            <a:r>
              <a:rPr lang="en-US"/>
              <a:t>Suppose the &lt;input&gt; element is repeatable. </a:t>
            </a:r>
          </a:p>
        </p:txBody>
      </p:sp>
      <p:sp>
        <p:nvSpPr>
          <p:cNvPr id="5" name="Rectangle 4">
            <a:extLst>
              <a:ext uri="{FF2B5EF4-FFF2-40B4-BE49-F238E27FC236}">
                <a16:creationId xmlns:a16="http://schemas.microsoft.com/office/drawing/2014/main" id="{A50FFFAD-3F02-42EA-AAF8-02C23EC88228}"/>
              </a:ext>
            </a:extLst>
          </p:cNvPr>
          <p:cNvSpPr/>
          <p:nvPr/>
        </p:nvSpPr>
        <p:spPr>
          <a:xfrm>
            <a:off x="2412570" y="3130658"/>
            <a:ext cx="3244311" cy="3693319"/>
          </a:xfrm>
          <a:prstGeom prst="rect">
            <a:avLst/>
          </a:prstGeom>
          <a:ln>
            <a:solidFill>
              <a:schemeClr val="tx1"/>
            </a:solidFill>
          </a:ln>
        </p:spPr>
        <p:txBody>
          <a:bodyPr wrap="square">
            <a:spAutoFit/>
          </a:bodyPr>
          <a:lstStyle/>
          <a:p>
            <a:r>
              <a:rPr lang="en-US">
                <a:solidFill>
                  <a:srgbClr val="000096"/>
                </a:solidFill>
                <a:highlight>
                  <a:srgbClr val="FFFFFF"/>
                </a:highlight>
              </a:rPr>
              <a:t>&lt;inputs&gt;</a:t>
            </a:r>
            <a:br>
              <a:rPr lang="en-US">
                <a:solidFill>
                  <a:srgbClr val="000000"/>
                </a:solidFill>
                <a:highlight>
                  <a:srgbClr val="FFFFFF"/>
                </a:highlight>
              </a:rPr>
            </a:br>
            <a:r>
              <a:rPr lang="en-US">
                <a:solidFill>
                  <a:srgbClr val="000000"/>
                </a:solidFill>
                <a:highlight>
                  <a:srgbClr val="FFFFFF"/>
                </a:highlight>
              </a:rPr>
              <a:t>    </a:t>
            </a:r>
            <a:r>
              <a:rPr lang="en-US">
                <a:solidFill>
                  <a:srgbClr val="000096"/>
                </a:solidFill>
                <a:highlight>
                  <a:srgbClr val="FFFFFF"/>
                </a:highlight>
              </a:rPr>
              <a:t>&lt;input&gt;</a:t>
            </a:r>
            <a:br>
              <a:rPr lang="en-US">
                <a:solidFill>
                  <a:srgbClr val="000000"/>
                </a:solidFill>
                <a:highlight>
                  <a:srgbClr val="FFFFFF"/>
                </a:highlight>
              </a:rPr>
            </a:br>
            <a:r>
              <a:rPr lang="en-US">
                <a:solidFill>
                  <a:srgbClr val="000000"/>
                </a:solidFill>
                <a:highlight>
                  <a:srgbClr val="FFFFFF"/>
                </a:highlight>
              </a:rPr>
              <a:t>        </a:t>
            </a:r>
            <a:r>
              <a:rPr lang="en-US">
                <a:solidFill>
                  <a:srgbClr val="000096"/>
                </a:solidFill>
                <a:highlight>
                  <a:srgbClr val="FFFFFF"/>
                </a:highlight>
              </a:rPr>
              <a:t>&lt;Section1&gt;</a:t>
            </a:r>
            <a:r>
              <a:rPr lang="en-US">
                <a:solidFill>
                  <a:srgbClr val="000000"/>
                </a:solidFill>
                <a:highlight>
                  <a:srgbClr val="FFFFFF"/>
                </a:highlight>
              </a:rPr>
              <a:t>...</a:t>
            </a:r>
            <a:r>
              <a:rPr lang="en-US">
                <a:solidFill>
                  <a:srgbClr val="000096"/>
                </a:solidFill>
                <a:highlight>
                  <a:srgbClr val="FFFFFF"/>
                </a:highlight>
              </a:rPr>
              <a:t>&lt;/Section1&gt;</a:t>
            </a:r>
            <a:br>
              <a:rPr lang="en-US">
                <a:solidFill>
                  <a:srgbClr val="000000"/>
                </a:solidFill>
                <a:highlight>
                  <a:srgbClr val="FFFFFF"/>
                </a:highlight>
              </a:rPr>
            </a:br>
            <a:r>
              <a:rPr lang="en-US">
                <a:solidFill>
                  <a:srgbClr val="000000"/>
                </a:solidFill>
                <a:highlight>
                  <a:srgbClr val="FFFFFF"/>
                </a:highlight>
              </a:rPr>
              <a:t>        </a:t>
            </a:r>
            <a:r>
              <a:rPr lang="en-US">
                <a:solidFill>
                  <a:srgbClr val="000096"/>
                </a:solidFill>
                <a:highlight>
                  <a:srgbClr val="FFFFFF"/>
                </a:highlight>
              </a:rPr>
              <a:t>&lt;Section2&gt;</a:t>
            </a:r>
            <a:r>
              <a:rPr lang="en-US">
                <a:solidFill>
                  <a:srgbClr val="000000"/>
                </a:solidFill>
                <a:highlight>
                  <a:srgbClr val="FFFFFF"/>
                </a:highlight>
              </a:rPr>
              <a:t>...</a:t>
            </a:r>
            <a:r>
              <a:rPr lang="en-US">
                <a:solidFill>
                  <a:srgbClr val="000096"/>
                </a:solidFill>
                <a:highlight>
                  <a:srgbClr val="FFFFFF"/>
                </a:highlight>
              </a:rPr>
              <a:t>&lt;/Section2&gt;</a:t>
            </a:r>
            <a:br>
              <a:rPr lang="en-US">
                <a:solidFill>
                  <a:srgbClr val="000000"/>
                </a:solidFill>
                <a:highlight>
                  <a:srgbClr val="FFFFFF"/>
                </a:highlight>
              </a:rPr>
            </a:br>
            <a:r>
              <a:rPr lang="en-US">
                <a:solidFill>
                  <a:srgbClr val="000000"/>
                </a:solidFill>
                <a:highlight>
                  <a:srgbClr val="FFFFFF"/>
                </a:highlight>
              </a:rPr>
              <a:t>        </a:t>
            </a:r>
            <a:r>
              <a:rPr lang="en-US">
                <a:solidFill>
                  <a:srgbClr val="000096"/>
                </a:solidFill>
                <a:highlight>
                  <a:srgbClr val="FFFFFF"/>
                </a:highlight>
              </a:rPr>
              <a:t>&lt;Section3&gt;</a:t>
            </a:r>
            <a:r>
              <a:rPr lang="en-US">
                <a:solidFill>
                  <a:srgbClr val="000000"/>
                </a:solidFill>
                <a:highlight>
                  <a:srgbClr val="FFFFFF"/>
                </a:highlight>
              </a:rPr>
              <a:t>...</a:t>
            </a:r>
            <a:r>
              <a:rPr lang="en-US">
                <a:solidFill>
                  <a:srgbClr val="000096"/>
                </a:solidFill>
                <a:highlight>
                  <a:srgbClr val="FFFFFF"/>
                </a:highlight>
              </a:rPr>
              <a:t>&lt;/Section3&gt;</a:t>
            </a:r>
            <a:br>
              <a:rPr lang="en-US">
                <a:solidFill>
                  <a:srgbClr val="000000"/>
                </a:solidFill>
                <a:highlight>
                  <a:srgbClr val="FFFFFF"/>
                </a:highlight>
              </a:rPr>
            </a:br>
            <a:r>
              <a:rPr lang="en-US">
                <a:solidFill>
                  <a:srgbClr val="000000"/>
                </a:solidFill>
                <a:highlight>
                  <a:srgbClr val="FFFFFF"/>
                </a:highlight>
              </a:rPr>
              <a:t>    </a:t>
            </a:r>
            <a:r>
              <a:rPr lang="en-US">
                <a:solidFill>
                  <a:srgbClr val="000096"/>
                </a:solidFill>
                <a:highlight>
                  <a:srgbClr val="FFFFFF"/>
                </a:highlight>
              </a:rPr>
              <a:t>&lt;/input&gt;</a:t>
            </a:r>
            <a:br>
              <a:rPr lang="en-US">
                <a:solidFill>
                  <a:srgbClr val="000000"/>
                </a:solidFill>
                <a:highlight>
                  <a:srgbClr val="FFFFFF"/>
                </a:highlight>
              </a:rPr>
            </a:br>
            <a:r>
              <a:rPr lang="en-US">
                <a:solidFill>
                  <a:srgbClr val="000000"/>
                </a:solidFill>
                <a:highlight>
                  <a:srgbClr val="FFFFFF"/>
                </a:highlight>
              </a:rPr>
              <a:t>    </a:t>
            </a:r>
            <a:r>
              <a:rPr lang="en-US">
                <a:solidFill>
                  <a:srgbClr val="000096"/>
                </a:solidFill>
                <a:highlight>
                  <a:srgbClr val="FFFFFF"/>
                </a:highlight>
              </a:rPr>
              <a:t>&lt;input&gt;</a:t>
            </a:r>
            <a:br>
              <a:rPr lang="en-US">
                <a:solidFill>
                  <a:srgbClr val="000000"/>
                </a:solidFill>
                <a:highlight>
                  <a:srgbClr val="FFFFFF"/>
                </a:highlight>
              </a:rPr>
            </a:br>
            <a:r>
              <a:rPr lang="en-US">
                <a:solidFill>
                  <a:srgbClr val="000000"/>
                </a:solidFill>
                <a:highlight>
                  <a:srgbClr val="FFFFFF"/>
                </a:highlight>
              </a:rPr>
              <a:t>        </a:t>
            </a:r>
            <a:r>
              <a:rPr lang="en-US">
                <a:solidFill>
                  <a:srgbClr val="000096"/>
                </a:solidFill>
                <a:highlight>
                  <a:srgbClr val="FFFFFF"/>
                </a:highlight>
              </a:rPr>
              <a:t>&lt;Section1&gt;</a:t>
            </a:r>
            <a:r>
              <a:rPr lang="en-US">
                <a:solidFill>
                  <a:srgbClr val="000000"/>
                </a:solidFill>
                <a:highlight>
                  <a:srgbClr val="FFFFFF"/>
                </a:highlight>
              </a:rPr>
              <a:t>...</a:t>
            </a:r>
            <a:r>
              <a:rPr lang="en-US">
                <a:solidFill>
                  <a:srgbClr val="000096"/>
                </a:solidFill>
                <a:highlight>
                  <a:srgbClr val="FFFFFF"/>
                </a:highlight>
              </a:rPr>
              <a:t>&lt;/Section1&gt;</a:t>
            </a:r>
            <a:br>
              <a:rPr lang="en-US">
                <a:solidFill>
                  <a:srgbClr val="000000"/>
                </a:solidFill>
                <a:highlight>
                  <a:srgbClr val="FFFFFF"/>
                </a:highlight>
              </a:rPr>
            </a:br>
            <a:r>
              <a:rPr lang="en-US">
                <a:solidFill>
                  <a:srgbClr val="000000"/>
                </a:solidFill>
                <a:highlight>
                  <a:srgbClr val="FFFFFF"/>
                </a:highlight>
              </a:rPr>
              <a:t>        </a:t>
            </a:r>
            <a:r>
              <a:rPr lang="en-US">
                <a:solidFill>
                  <a:srgbClr val="000096"/>
                </a:solidFill>
                <a:highlight>
                  <a:srgbClr val="FFFFFF"/>
                </a:highlight>
              </a:rPr>
              <a:t>&lt;Section2&gt;</a:t>
            </a:r>
            <a:r>
              <a:rPr lang="en-US">
                <a:solidFill>
                  <a:srgbClr val="000000"/>
                </a:solidFill>
                <a:highlight>
                  <a:srgbClr val="FFFFFF"/>
                </a:highlight>
              </a:rPr>
              <a:t>...</a:t>
            </a:r>
            <a:r>
              <a:rPr lang="en-US">
                <a:solidFill>
                  <a:srgbClr val="000096"/>
                </a:solidFill>
                <a:highlight>
                  <a:srgbClr val="FFFFFF"/>
                </a:highlight>
              </a:rPr>
              <a:t>&lt;/Section2&gt;</a:t>
            </a:r>
            <a:br>
              <a:rPr lang="en-US">
                <a:solidFill>
                  <a:srgbClr val="000000"/>
                </a:solidFill>
                <a:highlight>
                  <a:srgbClr val="FFFFFF"/>
                </a:highlight>
              </a:rPr>
            </a:br>
            <a:r>
              <a:rPr lang="en-US">
                <a:solidFill>
                  <a:srgbClr val="000000"/>
                </a:solidFill>
                <a:highlight>
                  <a:srgbClr val="FFFFFF"/>
                </a:highlight>
              </a:rPr>
              <a:t>        </a:t>
            </a:r>
            <a:r>
              <a:rPr lang="en-US">
                <a:solidFill>
                  <a:srgbClr val="000096"/>
                </a:solidFill>
                <a:highlight>
                  <a:srgbClr val="FFFFFF"/>
                </a:highlight>
              </a:rPr>
              <a:t>&lt;Section3&gt;</a:t>
            </a:r>
            <a:r>
              <a:rPr lang="en-US">
                <a:solidFill>
                  <a:srgbClr val="000000"/>
                </a:solidFill>
                <a:highlight>
                  <a:srgbClr val="FFFFFF"/>
                </a:highlight>
              </a:rPr>
              <a:t>...</a:t>
            </a:r>
            <a:r>
              <a:rPr lang="en-US">
                <a:solidFill>
                  <a:srgbClr val="000096"/>
                </a:solidFill>
                <a:highlight>
                  <a:srgbClr val="FFFFFF"/>
                </a:highlight>
              </a:rPr>
              <a:t>&lt;/Section3&gt;</a:t>
            </a:r>
            <a:br>
              <a:rPr lang="en-US">
                <a:solidFill>
                  <a:srgbClr val="000000"/>
                </a:solidFill>
                <a:highlight>
                  <a:srgbClr val="FFFFFF"/>
                </a:highlight>
              </a:rPr>
            </a:br>
            <a:r>
              <a:rPr lang="en-US">
                <a:solidFill>
                  <a:srgbClr val="000000"/>
                </a:solidFill>
                <a:highlight>
                  <a:srgbClr val="FFFFFF"/>
                </a:highlight>
              </a:rPr>
              <a:t>    </a:t>
            </a:r>
            <a:r>
              <a:rPr lang="en-US">
                <a:solidFill>
                  <a:srgbClr val="000096"/>
                </a:solidFill>
                <a:highlight>
                  <a:srgbClr val="FFFFFF"/>
                </a:highlight>
              </a:rPr>
              <a:t>&lt;/input&gt;</a:t>
            </a:r>
            <a:br>
              <a:rPr lang="en-US">
                <a:solidFill>
                  <a:srgbClr val="000000"/>
                </a:solidFill>
                <a:highlight>
                  <a:srgbClr val="FFFFFF"/>
                </a:highlight>
              </a:rPr>
            </a:br>
            <a:r>
              <a:rPr lang="en-US">
                <a:solidFill>
                  <a:srgbClr val="000000"/>
                </a:solidFill>
                <a:highlight>
                  <a:srgbClr val="FFFFFF"/>
                </a:highlight>
              </a:rPr>
              <a:t>    ...</a:t>
            </a:r>
            <a:br>
              <a:rPr lang="en-US">
                <a:solidFill>
                  <a:srgbClr val="000000"/>
                </a:solidFill>
                <a:highlight>
                  <a:srgbClr val="FFFFFF"/>
                </a:highlight>
              </a:rPr>
            </a:br>
            <a:r>
              <a:rPr lang="en-US">
                <a:solidFill>
                  <a:srgbClr val="000096"/>
                </a:solidFill>
                <a:highlight>
                  <a:srgbClr val="FFFFFF"/>
                </a:highlight>
              </a:rPr>
              <a:t>&lt;/inputs&gt;</a:t>
            </a:r>
          </a:p>
        </p:txBody>
      </p:sp>
    </p:spTree>
    <p:extLst>
      <p:ext uri="{BB962C8B-B14F-4D97-AF65-F5344CB8AC3E}">
        <p14:creationId xmlns:p14="http://schemas.microsoft.com/office/powerpoint/2010/main" val="3337770722"/>
      </p:ext>
    </p:extLst>
  </p:cSld>
  <p:clrMapOvr>
    <a:masterClrMapping/>
  </p:clrMapOvr>
</p:sld>
</file>

<file path=ppt/slides/slide2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5616D8-68D3-4215-9341-BD07B0BB7301}"/>
              </a:ext>
            </a:extLst>
          </p:cNvPr>
          <p:cNvSpPr>
            <a:spLocks noGrp="1"/>
          </p:cNvSpPr>
          <p:nvPr>
            <p:ph type="title"/>
          </p:nvPr>
        </p:nvSpPr>
        <p:spPr/>
        <p:txBody>
          <a:bodyPr/>
          <a:lstStyle/>
          <a:p>
            <a:r>
              <a:rPr lang="en-US"/>
              <a:t>How should this input be parsed?</a:t>
            </a:r>
          </a:p>
        </p:txBody>
      </p:sp>
      <p:sp>
        <p:nvSpPr>
          <p:cNvPr id="3" name="Content Placeholder 2">
            <a:extLst>
              <a:ext uri="{FF2B5EF4-FFF2-40B4-BE49-F238E27FC236}">
                <a16:creationId xmlns:a16="http://schemas.microsoft.com/office/drawing/2014/main" id="{D40C9081-0B24-41C6-AD3A-BD542DB1C769}"/>
              </a:ext>
            </a:extLst>
          </p:cNvPr>
          <p:cNvSpPr>
            <a:spLocks noGrp="1"/>
          </p:cNvSpPr>
          <p:nvPr>
            <p:ph idx="1"/>
          </p:nvPr>
        </p:nvSpPr>
        <p:spPr>
          <a:xfrm>
            <a:off x="616449" y="1371601"/>
            <a:ext cx="11236720" cy="1263111"/>
          </a:xfrm>
        </p:spPr>
        <p:txBody>
          <a:bodyPr/>
          <a:lstStyle/>
          <a:p>
            <a:pPr>
              <a:lnSpc>
                <a:spcPts val="3000"/>
              </a:lnSpc>
              <a:spcAft>
                <a:spcPts val="1200"/>
              </a:spcAft>
            </a:pPr>
            <a:r>
              <a:rPr lang="en-US"/>
              <a:t>Does the following represent one &lt;input&gt; element that contains two Section 1 occurrences or two &lt;input&gt; elements, each containing one Section 1?</a:t>
            </a:r>
          </a:p>
        </p:txBody>
      </p:sp>
      <p:sp>
        <p:nvSpPr>
          <p:cNvPr id="4" name="Footer Placeholder 3">
            <a:extLst>
              <a:ext uri="{FF2B5EF4-FFF2-40B4-BE49-F238E27FC236}">
                <a16:creationId xmlns:a16="http://schemas.microsoft.com/office/drawing/2014/main" id="{CDDA2E3C-3DC5-484F-949B-CF6FE7232806}"/>
              </a:ext>
            </a:extLst>
          </p:cNvPr>
          <p:cNvSpPr>
            <a:spLocks noGrp="1"/>
          </p:cNvSpPr>
          <p:nvPr>
            <p:ph type="ftr" sz="quarter" idx="11"/>
          </p:nvPr>
        </p:nvSpPr>
        <p:spPr/>
        <p:txBody>
          <a:bodyPr/>
          <a:lstStyle/>
          <a:p>
            <a:r>
              <a:rPr lang="en-US" altLang="en-US">
                <a:solidFill>
                  <a:schemeClr val="tx1">
                    <a:lumMod val="50000"/>
                    <a:lumOff val="50000"/>
                  </a:schemeClr>
                </a:solidFill>
                <a:latin typeface="Arial" pitchFamily="34" charset="0"/>
                <a:cs typeface="Arial" pitchFamily="34" charset="0"/>
              </a:rPr>
              <a:t>© 2019 The MITRE Corporation. All rights reserved.</a:t>
            </a:r>
            <a:endParaRPr lang="en-US">
              <a:solidFill>
                <a:schemeClr val="tx1">
                  <a:lumMod val="50000"/>
                  <a:lumOff val="50000"/>
                </a:schemeClr>
              </a:solidFill>
              <a:latin typeface="Arial" pitchFamily="34" charset="0"/>
              <a:cs typeface="Arial" pitchFamily="34" charset="0"/>
            </a:endParaRPr>
          </a:p>
        </p:txBody>
      </p:sp>
      <p:grpSp>
        <p:nvGrpSpPr>
          <p:cNvPr id="5" name="Group 4">
            <a:extLst>
              <a:ext uri="{FF2B5EF4-FFF2-40B4-BE49-F238E27FC236}">
                <a16:creationId xmlns:a16="http://schemas.microsoft.com/office/drawing/2014/main" id="{6BE91900-D4C6-47A7-9369-926C20430990}"/>
              </a:ext>
            </a:extLst>
          </p:cNvPr>
          <p:cNvGrpSpPr/>
          <p:nvPr/>
        </p:nvGrpSpPr>
        <p:grpSpPr>
          <a:xfrm>
            <a:off x="2343687" y="2889069"/>
            <a:ext cx="5809713" cy="1859831"/>
            <a:chOff x="5272252" y="1159125"/>
            <a:chExt cx="5809713" cy="1859831"/>
          </a:xfrm>
        </p:grpSpPr>
        <p:sp>
          <p:nvSpPr>
            <p:cNvPr id="6" name="Rectangle 5">
              <a:extLst>
                <a:ext uri="{FF2B5EF4-FFF2-40B4-BE49-F238E27FC236}">
                  <a16:creationId xmlns:a16="http://schemas.microsoft.com/office/drawing/2014/main" id="{13498C04-737F-43E8-B09A-F07E7074CA5E}"/>
                </a:ext>
              </a:extLst>
            </p:cNvPr>
            <p:cNvSpPr/>
            <p:nvPr/>
          </p:nvSpPr>
          <p:spPr>
            <a:xfrm>
              <a:off x="8381480" y="1830546"/>
              <a:ext cx="309966" cy="449451"/>
            </a:xfrm>
            <a:prstGeom prst="rect">
              <a:avLst/>
            </a:prstGeom>
            <a:solidFill>
              <a:srgbClr val="92D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0</a:t>
              </a:r>
            </a:p>
          </p:txBody>
        </p:sp>
        <p:sp>
          <p:nvSpPr>
            <p:cNvPr id="7" name="Rectangle 6">
              <a:extLst>
                <a:ext uri="{FF2B5EF4-FFF2-40B4-BE49-F238E27FC236}">
                  <a16:creationId xmlns:a16="http://schemas.microsoft.com/office/drawing/2014/main" id="{04CB0E3A-B0F6-4C09-955A-36495BD72384}"/>
                </a:ext>
              </a:extLst>
            </p:cNvPr>
            <p:cNvSpPr/>
            <p:nvPr/>
          </p:nvSpPr>
          <p:spPr>
            <a:xfrm>
              <a:off x="8688864" y="1830545"/>
              <a:ext cx="309966" cy="449451"/>
            </a:xfrm>
            <a:prstGeom prst="rect">
              <a:avLst/>
            </a:prstGeom>
            <a:solidFill>
              <a:srgbClr val="92D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1</a:t>
              </a:r>
            </a:p>
          </p:txBody>
        </p:sp>
        <p:sp>
          <p:nvSpPr>
            <p:cNvPr id="8" name="Rectangle 7">
              <a:extLst>
                <a:ext uri="{FF2B5EF4-FFF2-40B4-BE49-F238E27FC236}">
                  <a16:creationId xmlns:a16="http://schemas.microsoft.com/office/drawing/2014/main" id="{3C48C34A-C62F-4D7D-BE89-B5A5009D3DB2}"/>
                </a:ext>
              </a:extLst>
            </p:cNvPr>
            <p:cNvSpPr/>
            <p:nvPr/>
          </p:nvSpPr>
          <p:spPr>
            <a:xfrm>
              <a:off x="8998830" y="1830545"/>
              <a:ext cx="309966" cy="449451"/>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1</a:t>
              </a:r>
            </a:p>
          </p:txBody>
        </p:sp>
        <p:sp>
          <p:nvSpPr>
            <p:cNvPr id="9" name="Rectangle 8">
              <a:extLst>
                <a:ext uri="{FF2B5EF4-FFF2-40B4-BE49-F238E27FC236}">
                  <a16:creationId xmlns:a16="http://schemas.microsoft.com/office/drawing/2014/main" id="{80EACAFA-A51C-404A-96B7-54F793C5172D}"/>
                </a:ext>
              </a:extLst>
            </p:cNvPr>
            <p:cNvSpPr/>
            <p:nvPr/>
          </p:nvSpPr>
          <p:spPr>
            <a:xfrm>
              <a:off x="9306214" y="1830544"/>
              <a:ext cx="309966" cy="449451"/>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0</a:t>
              </a:r>
            </a:p>
          </p:txBody>
        </p:sp>
        <p:sp>
          <p:nvSpPr>
            <p:cNvPr id="10" name="Rectangle 9">
              <a:extLst>
                <a:ext uri="{FF2B5EF4-FFF2-40B4-BE49-F238E27FC236}">
                  <a16:creationId xmlns:a16="http://schemas.microsoft.com/office/drawing/2014/main" id="{DD15A6B5-39D4-48B7-B69A-F386AC594E60}"/>
                </a:ext>
              </a:extLst>
            </p:cNvPr>
            <p:cNvSpPr/>
            <p:nvPr/>
          </p:nvSpPr>
          <p:spPr>
            <a:xfrm>
              <a:off x="9789243" y="1830544"/>
              <a:ext cx="309966" cy="449451"/>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1</a:t>
              </a:r>
            </a:p>
          </p:txBody>
        </p:sp>
        <p:sp>
          <p:nvSpPr>
            <p:cNvPr id="11" name="Rectangle 10">
              <a:extLst>
                <a:ext uri="{FF2B5EF4-FFF2-40B4-BE49-F238E27FC236}">
                  <a16:creationId xmlns:a16="http://schemas.microsoft.com/office/drawing/2014/main" id="{666836B0-E3BC-431F-B842-07ECB27165BD}"/>
                </a:ext>
              </a:extLst>
            </p:cNvPr>
            <p:cNvSpPr/>
            <p:nvPr/>
          </p:nvSpPr>
          <p:spPr>
            <a:xfrm>
              <a:off x="10096627" y="1830543"/>
              <a:ext cx="309966" cy="449451"/>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1</a:t>
              </a:r>
            </a:p>
          </p:txBody>
        </p:sp>
        <p:sp>
          <p:nvSpPr>
            <p:cNvPr id="12" name="Rectangle 11">
              <a:extLst>
                <a:ext uri="{FF2B5EF4-FFF2-40B4-BE49-F238E27FC236}">
                  <a16:creationId xmlns:a16="http://schemas.microsoft.com/office/drawing/2014/main" id="{FFA2296F-3A9F-4879-9EBC-29EC0D62CE0F}"/>
                </a:ext>
              </a:extLst>
            </p:cNvPr>
            <p:cNvSpPr/>
            <p:nvPr/>
          </p:nvSpPr>
          <p:spPr>
            <a:xfrm>
              <a:off x="10406593" y="1830543"/>
              <a:ext cx="309966" cy="449451"/>
            </a:xfrm>
            <a:prstGeom prst="rect">
              <a:avLst/>
            </a:prstGeom>
            <a:solidFill>
              <a:srgbClr val="92D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0</a:t>
              </a:r>
            </a:p>
          </p:txBody>
        </p:sp>
        <p:sp>
          <p:nvSpPr>
            <p:cNvPr id="13" name="Rectangle 12">
              <a:extLst>
                <a:ext uri="{FF2B5EF4-FFF2-40B4-BE49-F238E27FC236}">
                  <a16:creationId xmlns:a16="http://schemas.microsoft.com/office/drawing/2014/main" id="{D7FB3D85-A4E1-4B33-9EBE-0B5A9F845AD2}"/>
                </a:ext>
              </a:extLst>
            </p:cNvPr>
            <p:cNvSpPr/>
            <p:nvPr/>
          </p:nvSpPr>
          <p:spPr>
            <a:xfrm>
              <a:off x="10713977" y="1830542"/>
              <a:ext cx="309966" cy="449451"/>
            </a:xfrm>
            <a:prstGeom prst="rect">
              <a:avLst/>
            </a:prstGeom>
            <a:solidFill>
              <a:srgbClr val="92D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1</a:t>
              </a:r>
            </a:p>
          </p:txBody>
        </p:sp>
        <p:sp>
          <p:nvSpPr>
            <p:cNvPr id="14" name="Rectangle 13">
              <a:extLst>
                <a:ext uri="{FF2B5EF4-FFF2-40B4-BE49-F238E27FC236}">
                  <a16:creationId xmlns:a16="http://schemas.microsoft.com/office/drawing/2014/main" id="{15DA9314-B036-4B8A-A148-C0BEA12148DC}"/>
                </a:ext>
              </a:extLst>
            </p:cNvPr>
            <p:cNvSpPr/>
            <p:nvPr/>
          </p:nvSpPr>
          <p:spPr>
            <a:xfrm>
              <a:off x="5312815" y="1830546"/>
              <a:ext cx="309966" cy="449451"/>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0</a:t>
              </a:r>
            </a:p>
          </p:txBody>
        </p:sp>
        <p:sp>
          <p:nvSpPr>
            <p:cNvPr id="15" name="Rectangle 14">
              <a:extLst>
                <a:ext uri="{FF2B5EF4-FFF2-40B4-BE49-F238E27FC236}">
                  <a16:creationId xmlns:a16="http://schemas.microsoft.com/office/drawing/2014/main" id="{52981B57-494B-48AD-BE19-8BA645C3C405}"/>
                </a:ext>
              </a:extLst>
            </p:cNvPr>
            <p:cNvSpPr/>
            <p:nvPr/>
          </p:nvSpPr>
          <p:spPr>
            <a:xfrm>
              <a:off x="5620199" y="1830545"/>
              <a:ext cx="309966" cy="449451"/>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0</a:t>
              </a:r>
            </a:p>
          </p:txBody>
        </p:sp>
        <p:sp>
          <p:nvSpPr>
            <p:cNvPr id="16" name="Rectangle 15">
              <a:extLst>
                <a:ext uri="{FF2B5EF4-FFF2-40B4-BE49-F238E27FC236}">
                  <a16:creationId xmlns:a16="http://schemas.microsoft.com/office/drawing/2014/main" id="{D0BF6C0E-DAF9-4D60-BCE3-D20664116901}"/>
                </a:ext>
              </a:extLst>
            </p:cNvPr>
            <p:cNvSpPr/>
            <p:nvPr/>
          </p:nvSpPr>
          <p:spPr>
            <a:xfrm>
              <a:off x="5930165" y="1830545"/>
              <a:ext cx="309966" cy="449451"/>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0</a:t>
              </a:r>
            </a:p>
          </p:txBody>
        </p:sp>
        <p:sp>
          <p:nvSpPr>
            <p:cNvPr id="17" name="Rectangle 16">
              <a:extLst>
                <a:ext uri="{FF2B5EF4-FFF2-40B4-BE49-F238E27FC236}">
                  <a16:creationId xmlns:a16="http://schemas.microsoft.com/office/drawing/2014/main" id="{B0964262-DAD6-4915-AED7-9D1ACA823618}"/>
                </a:ext>
              </a:extLst>
            </p:cNvPr>
            <p:cNvSpPr/>
            <p:nvPr/>
          </p:nvSpPr>
          <p:spPr>
            <a:xfrm>
              <a:off x="6237549" y="1830544"/>
              <a:ext cx="309966" cy="449451"/>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0</a:t>
              </a:r>
            </a:p>
          </p:txBody>
        </p:sp>
        <p:sp>
          <p:nvSpPr>
            <p:cNvPr id="18" name="Rectangle 17">
              <a:extLst>
                <a:ext uri="{FF2B5EF4-FFF2-40B4-BE49-F238E27FC236}">
                  <a16:creationId xmlns:a16="http://schemas.microsoft.com/office/drawing/2014/main" id="{623277AA-663C-40EA-AE8A-4A356CF19334}"/>
                </a:ext>
              </a:extLst>
            </p:cNvPr>
            <p:cNvSpPr/>
            <p:nvPr/>
          </p:nvSpPr>
          <p:spPr>
            <a:xfrm>
              <a:off x="6720578" y="1830544"/>
              <a:ext cx="309966" cy="449451"/>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1</a:t>
              </a:r>
            </a:p>
          </p:txBody>
        </p:sp>
        <p:sp>
          <p:nvSpPr>
            <p:cNvPr id="19" name="Rectangle 18">
              <a:extLst>
                <a:ext uri="{FF2B5EF4-FFF2-40B4-BE49-F238E27FC236}">
                  <a16:creationId xmlns:a16="http://schemas.microsoft.com/office/drawing/2014/main" id="{29E05CDC-7290-42B9-8A31-6355ACFDE070}"/>
                </a:ext>
              </a:extLst>
            </p:cNvPr>
            <p:cNvSpPr/>
            <p:nvPr/>
          </p:nvSpPr>
          <p:spPr>
            <a:xfrm>
              <a:off x="7027962" y="1830543"/>
              <a:ext cx="309966" cy="449451"/>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0</a:t>
              </a:r>
            </a:p>
          </p:txBody>
        </p:sp>
        <p:sp>
          <p:nvSpPr>
            <p:cNvPr id="20" name="Rectangle 19">
              <a:extLst>
                <a:ext uri="{FF2B5EF4-FFF2-40B4-BE49-F238E27FC236}">
                  <a16:creationId xmlns:a16="http://schemas.microsoft.com/office/drawing/2014/main" id="{7BEDF4D2-5A1B-403A-B8C2-5A11C2811980}"/>
                </a:ext>
              </a:extLst>
            </p:cNvPr>
            <p:cNvSpPr/>
            <p:nvPr/>
          </p:nvSpPr>
          <p:spPr>
            <a:xfrm>
              <a:off x="7337928" y="1830543"/>
              <a:ext cx="309966" cy="449451"/>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1</a:t>
              </a:r>
            </a:p>
          </p:txBody>
        </p:sp>
        <p:sp>
          <p:nvSpPr>
            <p:cNvPr id="21" name="Rectangle 20">
              <a:extLst>
                <a:ext uri="{FF2B5EF4-FFF2-40B4-BE49-F238E27FC236}">
                  <a16:creationId xmlns:a16="http://schemas.microsoft.com/office/drawing/2014/main" id="{0DAC44E3-3A4D-4413-AFB6-2EC706C0E466}"/>
                </a:ext>
              </a:extLst>
            </p:cNvPr>
            <p:cNvSpPr/>
            <p:nvPr/>
          </p:nvSpPr>
          <p:spPr>
            <a:xfrm>
              <a:off x="7645312" y="1830542"/>
              <a:ext cx="309966" cy="449451"/>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1</a:t>
              </a:r>
            </a:p>
          </p:txBody>
        </p:sp>
        <p:sp>
          <p:nvSpPr>
            <p:cNvPr id="22" name="TextBox 21">
              <a:extLst>
                <a:ext uri="{FF2B5EF4-FFF2-40B4-BE49-F238E27FC236}">
                  <a16:creationId xmlns:a16="http://schemas.microsoft.com/office/drawing/2014/main" id="{27FB91C8-F88A-4CF3-AE52-6DAC0439F43F}"/>
                </a:ext>
              </a:extLst>
            </p:cNvPr>
            <p:cNvSpPr txBox="1"/>
            <p:nvPr/>
          </p:nvSpPr>
          <p:spPr>
            <a:xfrm>
              <a:off x="10692115" y="1600051"/>
              <a:ext cx="389850" cy="246221"/>
            </a:xfrm>
            <a:prstGeom prst="rect">
              <a:avLst/>
            </a:prstGeom>
            <a:noFill/>
          </p:spPr>
          <p:txBody>
            <a:bodyPr wrap="none" rtlCol="0">
              <a:spAutoFit/>
            </a:bodyPr>
            <a:lstStyle/>
            <a:p>
              <a:r>
                <a:rPr lang="en-US" sz="1000"/>
                <a:t>bit1</a:t>
              </a:r>
            </a:p>
          </p:txBody>
        </p:sp>
        <p:sp>
          <p:nvSpPr>
            <p:cNvPr id="23" name="TextBox 22">
              <a:extLst>
                <a:ext uri="{FF2B5EF4-FFF2-40B4-BE49-F238E27FC236}">
                  <a16:creationId xmlns:a16="http://schemas.microsoft.com/office/drawing/2014/main" id="{BEF7E441-8A17-493D-A980-BD081086464A}"/>
                </a:ext>
              </a:extLst>
            </p:cNvPr>
            <p:cNvSpPr txBox="1"/>
            <p:nvPr/>
          </p:nvSpPr>
          <p:spPr>
            <a:xfrm>
              <a:off x="10374402" y="1602737"/>
              <a:ext cx="389850" cy="246221"/>
            </a:xfrm>
            <a:prstGeom prst="rect">
              <a:avLst/>
            </a:prstGeom>
            <a:noFill/>
          </p:spPr>
          <p:txBody>
            <a:bodyPr wrap="none" rtlCol="0">
              <a:spAutoFit/>
            </a:bodyPr>
            <a:lstStyle/>
            <a:p>
              <a:r>
                <a:rPr lang="en-US" sz="1000"/>
                <a:t>bit2</a:t>
              </a:r>
            </a:p>
          </p:txBody>
        </p:sp>
        <p:sp>
          <p:nvSpPr>
            <p:cNvPr id="24" name="TextBox 23">
              <a:extLst>
                <a:ext uri="{FF2B5EF4-FFF2-40B4-BE49-F238E27FC236}">
                  <a16:creationId xmlns:a16="http://schemas.microsoft.com/office/drawing/2014/main" id="{452F3FDC-8D51-49E0-B8A9-CCA980ADCCDE}"/>
                </a:ext>
              </a:extLst>
            </p:cNvPr>
            <p:cNvSpPr txBox="1"/>
            <p:nvPr/>
          </p:nvSpPr>
          <p:spPr>
            <a:xfrm>
              <a:off x="10056685" y="1600051"/>
              <a:ext cx="389850" cy="246221"/>
            </a:xfrm>
            <a:prstGeom prst="rect">
              <a:avLst/>
            </a:prstGeom>
            <a:noFill/>
          </p:spPr>
          <p:txBody>
            <a:bodyPr wrap="none" rtlCol="0">
              <a:spAutoFit/>
            </a:bodyPr>
            <a:lstStyle/>
            <a:p>
              <a:r>
                <a:rPr lang="en-US" sz="1000"/>
                <a:t>bit3</a:t>
              </a:r>
            </a:p>
          </p:txBody>
        </p:sp>
        <p:sp>
          <p:nvSpPr>
            <p:cNvPr id="25" name="TextBox 24">
              <a:extLst>
                <a:ext uri="{FF2B5EF4-FFF2-40B4-BE49-F238E27FC236}">
                  <a16:creationId xmlns:a16="http://schemas.microsoft.com/office/drawing/2014/main" id="{33033EA2-1559-4313-9F6C-3AE269CC2C1A}"/>
                </a:ext>
              </a:extLst>
            </p:cNvPr>
            <p:cNvSpPr txBox="1"/>
            <p:nvPr/>
          </p:nvSpPr>
          <p:spPr>
            <a:xfrm>
              <a:off x="9749301" y="1595704"/>
              <a:ext cx="389850" cy="246221"/>
            </a:xfrm>
            <a:prstGeom prst="rect">
              <a:avLst/>
            </a:prstGeom>
            <a:noFill/>
          </p:spPr>
          <p:txBody>
            <a:bodyPr wrap="none" rtlCol="0">
              <a:spAutoFit/>
            </a:bodyPr>
            <a:lstStyle/>
            <a:p>
              <a:r>
                <a:rPr lang="en-US" sz="1000"/>
                <a:t>bit4</a:t>
              </a:r>
            </a:p>
          </p:txBody>
        </p:sp>
        <p:sp>
          <p:nvSpPr>
            <p:cNvPr id="26" name="TextBox 25">
              <a:extLst>
                <a:ext uri="{FF2B5EF4-FFF2-40B4-BE49-F238E27FC236}">
                  <a16:creationId xmlns:a16="http://schemas.microsoft.com/office/drawing/2014/main" id="{5E5B0C2E-4CD5-4F84-AFDF-056EF15A8AC8}"/>
                </a:ext>
              </a:extLst>
            </p:cNvPr>
            <p:cNvSpPr txBox="1"/>
            <p:nvPr/>
          </p:nvSpPr>
          <p:spPr>
            <a:xfrm>
              <a:off x="9290229" y="1602737"/>
              <a:ext cx="389850" cy="246221"/>
            </a:xfrm>
            <a:prstGeom prst="rect">
              <a:avLst/>
            </a:prstGeom>
            <a:noFill/>
          </p:spPr>
          <p:txBody>
            <a:bodyPr wrap="none" rtlCol="0">
              <a:spAutoFit/>
            </a:bodyPr>
            <a:lstStyle/>
            <a:p>
              <a:r>
                <a:rPr lang="en-US" sz="1000"/>
                <a:t>bit5</a:t>
              </a:r>
            </a:p>
          </p:txBody>
        </p:sp>
        <p:sp>
          <p:nvSpPr>
            <p:cNvPr id="27" name="TextBox 26">
              <a:extLst>
                <a:ext uri="{FF2B5EF4-FFF2-40B4-BE49-F238E27FC236}">
                  <a16:creationId xmlns:a16="http://schemas.microsoft.com/office/drawing/2014/main" id="{CFEE9591-1463-4DCA-9F3B-212D4C4722F0}"/>
                </a:ext>
              </a:extLst>
            </p:cNvPr>
            <p:cNvSpPr txBox="1"/>
            <p:nvPr/>
          </p:nvSpPr>
          <p:spPr>
            <a:xfrm>
              <a:off x="8972516" y="1605423"/>
              <a:ext cx="389850" cy="246221"/>
            </a:xfrm>
            <a:prstGeom prst="rect">
              <a:avLst/>
            </a:prstGeom>
            <a:noFill/>
          </p:spPr>
          <p:txBody>
            <a:bodyPr wrap="none" rtlCol="0">
              <a:spAutoFit/>
            </a:bodyPr>
            <a:lstStyle/>
            <a:p>
              <a:r>
                <a:rPr lang="en-US" sz="1000"/>
                <a:t>bit6</a:t>
              </a:r>
            </a:p>
          </p:txBody>
        </p:sp>
        <p:sp>
          <p:nvSpPr>
            <p:cNvPr id="28" name="TextBox 27">
              <a:extLst>
                <a:ext uri="{FF2B5EF4-FFF2-40B4-BE49-F238E27FC236}">
                  <a16:creationId xmlns:a16="http://schemas.microsoft.com/office/drawing/2014/main" id="{9F0302D9-C1F8-457B-A54B-098CBF7CA513}"/>
                </a:ext>
              </a:extLst>
            </p:cNvPr>
            <p:cNvSpPr txBox="1"/>
            <p:nvPr/>
          </p:nvSpPr>
          <p:spPr>
            <a:xfrm>
              <a:off x="8654799" y="1602737"/>
              <a:ext cx="389850" cy="246221"/>
            </a:xfrm>
            <a:prstGeom prst="rect">
              <a:avLst/>
            </a:prstGeom>
            <a:noFill/>
          </p:spPr>
          <p:txBody>
            <a:bodyPr wrap="none" rtlCol="0">
              <a:spAutoFit/>
            </a:bodyPr>
            <a:lstStyle/>
            <a:p>
              <a:r>
                <a:rPr lang="en-US" sz="1000"/>
                <a:t>bit7</a:t>
              </a:r>
            </a:p>
          </p:txBody>
        </p:sp>
        <p:sp>
          <p:nvSpPr>
            <p:cNvPr id="29" name="TextBox 28">
              <a:extLst>
                <a:ext uri="{FF2B5EF4-FFF2-40B4-BE49-F238E27FC236}">
                  <a16:creationId xmlns:a16="http://schemas.microsoft.com/office/drawing/2014/main" id="{7B3857CC-A924-4A15-974D-056F87BE1677}"/>
                </a:ext>
              </a:extLst>
            </p:cNvPr>
            <p:cNvSpPr txBox="1"/>
            <p:nvPr/>
          </p:nvSpPr>
          <p:spPr>
            <a:xfrm>
              <a:off x="8347415" y="1598390"/>
              <a:ext cx="389850" cy="246221"/>
            </a:xfrm>
            <a:prstGeom prst="rect">
              <a:avLst/>
            </a:prstGeom>
            <a:noFill/>
          </p:spPr>
          <p:txBody>
            <a:bodyPr wrap="none" rtlCol="0">
              <a:spAutoFit/>
            </a:bodyPr>
            <a:lstStyle/>
            <a:p>
              <a:r>
                <a:rPr lang="en-US" sz="1000"/>
                <a:t>bit8</a:t>
              </a:r>
            </a:p>
          </p:txBody>
        </p:sp>
        <p:sp>
          <p:nvSpPr>
            <p:cNvPr id="30" name="TextBox 29">
              <a:extLst>
                <a:ext uri="{FF2B5EF4-FFF2-40B4-BE49-F238E27FC236}">
                  <a16:creationId xmlns:a16="http://schemas.microsoft.com/office/drawing/2014/main" id="{00821F2D-541C-4B95-9DC7-4E7C72CF4CC1}"/>
                </a:ext>
              </a:extLst>
            </p:cNvPr>
            <p:cNvSpPr txBox="1"/>
            <p:nvPr/>
          </p:nvSpPr>
          <p:spPr>
            <a:xfrm>
              <a:off x="7616952" y="1602738"/>
              <a:ext cx="389850" cy="246221"/>
            </a:xfrm>
            <a:prstGeom prst="rect">
              <a:avLst/>
            </a:prstGeom>
            <a:noFill/>
          </p:spPr>
          <p:txBody>
            <a:bodyPr wrap="none" rtlCol="0">
              <a:spAutoFit/>
            </a:bodyPr>
            <a:lstStyle/>
            <a:p>
              <a:r>
                <a:rPr lang="en-US" sz="1000"/>
                <a:t>bit1</a:t>
              </a:r>
            </a:p>
          </p:txBody>
        </p:sp>
        <p:sp>
          <p:nvSpPr>
            <p:cNvPr id="31" name="TextBox 30">
              <a:extLst>
                <a:ext uri="{FF2B5EF4-FFF2-40B4-BE49-F238E27FC236}">
                  <a16:creationId xmlns:a16="http://schemas.microsoft.com/office/drawing/2014/main" id="{BF6FC426-DF03-4C03-AE6C-BC336456D75F}"/>
                </a:ext>
              </a:extLst>
            </p:cNvPr>
            <p:cNvSpPr txBox="1"/>
            <p:nvPr/>
          </p:nvSpPr>
          <p:spPr>
            <a:xfrm>
              <a:off x="7299239" y="1605424"/>
              <a:ext cx="389850" cy="246221"/>
            </a:xfrm>
            <a:prstGeom prst="rect">
              <a:avLst/>
            </a:prstGeom>
            <a:noFill/>
          </p:spPr>
          <p:txBody>
            <a:bodyPr wrap="none" rtlCol="0">
              <a:spAutoFit/>
            </a:bodyPr>
            <a:lstStyle/>
            <a:p>
              <a:r>
                <a:rPr lang="en-US" sz="1000"/>
                <a:t>bit2</a:t>
              </a:r>
            </a:p>
          </p:txBody>
        </p:sp>
        <p:sp>
          <p:nvSpPr>
            <p:cNvPr id="32" name="TextBox 31">
              <a:extLst>
                <a:ext uri="{FF2B5EF4-FFF2-40B4-BE49-F238E27FC236}">
                  <a16:creationId xmlns:a16="http://schemas.microsoft.com/office/drawing/2014/main" id="{BB349A1F-1E40-4026-974A-33875D173B06}"/>
                </a:ext>
              </a:extLst>
            </p:cNvPr>
            <p:cNvSpPr txBox="1"/>
            <p:nvPr/>
          </p:nvSpPr>
          <p:spPr>
            <a:xfrm>
              <a:off x="6981522" y="1602738"/>
              <a:ext cx="389850" cy="246221"/>
            </a:xfrm>
            <a:prstGeom prst="rect">
              <a:avLst/>
            </a:prstGeom>
            <a:noFill/>
          </p:spPr>
          <p:txBody>
            <a:bodyPr wrap="none" rtlCol="0">
              <a:spAutoFit/>
            </a:bodyPr>
            <a:lstStyle/>
            <a:p>
              <a:r>
                <a:rPr lang="en-US" sz="1000"/>
                <a:t>bit3</a:t>
              </a:r>
            </a:p>
          </p:txBody>
        </p:sp>
        <p:sp>
          <p:nvSpPr>
            <p:cNvPr id="33" name="TextBox 32">
              <a:extLst>
                <a:ext uri="{FF2B5EF4-FFF2-40B4-BE49-F238E27FC236}">
                  <a16:creationId xmlns:a16="http://schemas.microsoft.com/office/drawing/2014/main" id="{233B42DE-5B22-44DF-9BBC-E028FD9570D2}"/>
                </a:ext>
              </a:extLst>
            </p:cNvPr>
            <p:cNvSpPr txBox="1"/>
            <p:nvPr/>
          </p:nvSpPr>
          <p:spPr>
            <a:xfrm>
              <a:off x="6674138" y="1598391"/>
              <a:ext cx="389850" cy="246221"/>
            </a:xfrm>
            <a:prstGeom prst="rect">
              <a:avLst/>
            </a:prstGeom>
            <a:noFill/>
          </p:spPr>
          <p:txBody>
            <a:bodyPr wrap="none" rtlCol="0">
              <a:spAutoFit/>
            </a:bodyPr>
            <a:lstStyle/>
            <a:p>
              <a:r>
                <a:rPr lang="en-US" sz="1000"/>
                <a:t>bit4</a:t>
              </a:r>
            </a:p>
          </p:txBody>
        </p:sp>
        <p:sp>
          <p:nvSpPr>
            <p:cNvPr id="34" name="TextBox 33">
              <a:extLst>
                <a:ext uri="{FF2B5EF4-FFF2-40B4-BE49-F238E27FC236}">
                  <a16:creationId xmlns:a16="http://schemas.microsoft.com/office/drawing/2014/main" id="{50369178-8C22-4C4F-BCF6-26CBA44AFAAC}"/>
                </a:ext>
              </a:extLst>
            </p:cNvPr>
            <p:cNvSpPr txBox="1"/>
            <p:nvPr/>
          </p:nvSpPr>
          <p:spPr>
            <a:xfrm>
              <a:off x="6215066" y="1605424"/>
              <a:ext cx="389850" cy="246221"/>
            </a:xfrm>
            <a:prstGeom prst="rect">
              <a:avLst/>
            </a:prstGeom>
            <a:noFill/>
          </p:spPr>
          <p:txBody>
            <a:bodyPr wrap="none" rtlCol="0">
              <a:spAutoFit/>
            </a:bodyPr>
            <a:lstStyle/>
            <a:p>
              <a:r>
                <a:rPr lang="en-US" sz="1000"/>
                <a:t>bit5</a:t>
              </a:r>
            </a:p>
          </p:txBody>
        </p:sp>
        <p:sp>
          <p:nvSpPr>
            <p:cNvPr id="35" name="TextBox 34">
              <a:extLst>
                <a:ext uri="{FF2B5EF4-FFF2-40B4-BE49-F238E27FC236}">
                  <a16:creationId xmlns:a16="http://schemas.microsoft.com/office/drawing/2014/main" id="{EDDFF386-C987-4FE8-BE8B-47923242BD13}"/>
                </a:ext>
              </a:extLst>
            </p:cNvPr>
            <p:cNvSpPr txBox="1"/>
            <p:nvPr/>
          </p:nvSpPr>
          <p:spPr>
            <a:xfrm>
              <a:off x="5897353" y="1608110"/>
              <a:ext cx="389850" cy="246221"/>
            </a:xfrm>
            <a:prstGeom prst="rect">
              <a:avLst/>
            </a:prstGeom>
            <a:noFill/>
          </p:spPr>
          <p:txBody>
            <a:bodyPr wrap="none" rtlCol="0">
              <a:spAutoFit/>
            </a:bodyPr>
            <a:lstStyle/>
            <a:p>
              <a:r>
                <a:rPr lang="en-US" sz="1000"/>
                <a:t>bit6</a:t>
              </a:r>
            </a:p>
          </p:txBody>
        </p:sp>
        <p:sp>
          <p:nvSpPr>
            <p:cNvPr id="36" name="TextBox 35">
              <a:extLst>
                <a:ext uri="{FF2B5EF4-FFF2-40B4-BE49-F238E27FC236}">
                  <a16:creationId xmlns:a16="http://schemas.microsoft.com/office/drawing/2014/main" id="{35A47D0D-F035-4035-A143-C214581708C6}"/>
                </a:ext>
              </a:extLst>
            </p:cNvPr>
            <p:cNvSpPr txBox="1"/>
            <p:nvPr/>
          </p:nvSpPr>
          <p:spPr>
            <a:xfrm>
              <a:off x="5579636" y="1605424"/>
              <a:ext cx="389850" cy="246221"/>
            </a:xfrm>
            <a:prstGeom prst="rect">
              <a:avLst/>
            </a:prstGeom>
            <a:noFill/>
          </p:spPr>
          <p:txBody>
            <a:bodyPr wrap="none" rtlCol="0">
              <a:spAutoFit/>
            </a:bodyPr>
            <a:lstStyle/>
            <a:p>
              <a:r>
                <a:rPr lang="en-US" sz="1000"/>
                <a:t>bit7</a:t>
              </a:r>
            </a:p>
          </p:txBody>
        </p:sp>
        <p:sp>
          <p:nvSpPr>
            <p:cNvPr id="37" name="TextBox 36">
              <a:extLst>
                <a:ext uri="{FF2B5EF4-FFF2-40B4-BE49-F238E27FC236}">
                  <a16:creationId xmlns:a16="http://schemas.microsoft.com/office/drawing/2014/main" id="{3302FC82-819A-42C8-8745-D573B1F35E13}"/>
                </a:ext>
              </a:extLst>
            </p:cNvPr>
            <p:cNvSpPr txBox="1"/>
            <p:nvPr/>
          </p:nvSpPr>
          <p:spPr>
            <a:xfrm>
              <a:off x="5272252" y="1601077"/>
              <a:ext cx="389850" cy="246221"/>
            </a:xfrm>
            <a:prstGeom prst="rect">
              <a:avLst/>
            </a:prstGeom>
            <a:noFill/>
          </p:spPr>
          <p:txBody>
            <a:bodyPr wrap="none" rtlCol="0">
              <a:spAutoFit/>
            </a:bodyPr>
            <a:lstStyle/>
            <a:p>
              <a:r>
                <a:rPr lang="en-US" sz="1000"/>
                <a:t>bit8</a:t>
              </a:r>
            </a:p>
          </p:txBody>
        </p:sp>
        <p:sp>
          <p:nvSpPr>
            <p:cNvPr id="38" name="TextBox 37">
              <a:extLst>
                <a:ext uri="{FF2B5EF4-FFF2-40B4-BE49-F238E27FC236}">
                  <a16:creationId xmlns:a16="http://schemas.microsoft.com/office/drawing/2014/main" id="{B8FB8FF8-FEFE-4F40-8348-46B80E22881A}"/>
                </a:ext>
              </a:extLst>
            </p:cNvPr>
            <p:cNvSpPr txBox="1"/>
            <p:nvPr/>
          </p:nvSpPr>
          <p:spPr>
            <a:xfrm>
              <a:off x="9128266" y="1159125"/>
              <a:ext cx="1253485" cy="369332"/>
            </a:xfrm>
            <a:prstGeom prst="rect">
              <a:avLst/>
            </a:prstGeom>
            <a:noFill/>
          </p:spPr>
          <p:txBody>
            <a:bodyPr wrap="none" rtlCol="0">
              <a:spAutoFit/>
            </a:bodyPr>
            <a:lstStyle/>
            <a:p>
              <a:r>
                <a:rPr lang="en-US"/>
                <a:t>Byte 1 = 6D</a:t>
              </a:r>
            </a:p>
          </p:txBody>
        </p:sp>
        <p:sp>
          <p:nvSpPr>
            <p:cNvPr id="39" name="TextBox 38">
              <a:extLst>
                <a:ext uri="{FF2B5EF4-FFF2-40B4-BE49-F238E27FC236}">
                  <a16:creationId xmlns:a16="http://schemas.microsoft.com/office/drawing/2014/main" id="{4A1B7908-58F8-4D7C-9423-9D2507656717}"/>
                </a:ext>
              </a:extLst>
            </p:cNvPr>
            <p:cNvSpPr txBox="1"/>
            <p:nvPr/>
          </p:nvSpPr>
          <p:spPr>
            <a:xfrm>
              <a:off x="6060086" y="1163175"/>
              <a:ext cx="1235851" cy="369332"/>
            </a:xfrm>
            <a:prstGeom prst="rect">
              <a:avLst/>
            </a:prstGeom>
            <a:noFill/>
          </p:spPr>
          <p:txBody>
            <a:bodyPr wrap="none" rtlCol="0">
              <a:spAutoFit/>
            </a:bodyPr>
            <a:lstStyle/>
            <a:p>
              <a:r>
                <a:rPr lang="en-US"/>
                <a:t>Byte 2 = 0B</a:t>
              </a:r>
            </a:p>
          </p:txBody>
        </p:sp>
        <p:sp>
          <p:nvSpPr>
            <p:cNvPr id="40" name="Left Brace 39">
              <a:extLst>
                <a:ext uri="{FF2B5EF4-FFF2-40B4-BE49-F238E27FC236}">
                  <a16:creationId xmlns:a16="http://schemas.microsoft.com/office/drawing/2014/main" id="{3F7197D5-EAA0-4C37-AD82-0CB96454B855}"/>
                </a:ext>
              </a:extLst>
            </p:cNvPr>
            <p:cNvSpPr/>
            <p:nvPr/>
          </p:nvSpPr>
          <p:spPr>
            <a:xfrm rot="16200000">
              <a:off x="10564873" y="2207586"/>
              <a:ext cx="317717" cy="600422"/>
            </a:xfrm>
            <a:prstGeom prst="leftBrace">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1" name="TextBox 40">
              <a:extLst>
                <a:ext uri="{FF2B5EF4-FFF2-40B4-BE49-F238E27FC236}">
                  <a16:creationId xmlns:a16="http://schemas.microsoft.com/office/drawing/2014/main" id="{3526F785-9D56-4C2D-9A5E-BAB88A58EB44}"/>
                </a:ext>
              </a:extLst>
            </p:cNvPr>
            <p:cNvSpPr txBox="1"/>
            <p:nvPr/>
          </p:nvSpPr>
          <p:spPr>
            <a:xfrm>
              <a:off x="10484723" y="2666692"/>
              <a:ext cx="437940" cy="246221"/>
            </a:xfrm>
            <a:prstGeom prst="rect">
              <a:avLst/>
            </a:prstGeom>
            <a:noFill/>
          </p:spPr>
          <p:txBody>
            <a:bodyPr wrap="none" rtlCol="0">
              <a:spAutoFit/>
            </a:bodyPr>
            <a:lstStyle/>
            <a:p>
              <a:r>
                <a:rPr lang="en-US" sz="1000"/>
                <a:t>code</a:t>
              </a:r>
            </a:p>
          </p:txBody>
        </p:sp>
        <p:sp>
          <p:nvSpPr>
            <p:cNvPr id="42" name="Left Brace 41">
              <a:extLst>
                <a:ext uri="{FF2B5EF4-FFF2-40B4-BE49-F238E27FC236}">
                  <a16:creationId xmlns:a16="http://schemas.microsoft.com/office/drawing/2014/main" id="{27A1B113-C809-409A-A818-DF0ED2718035}"/>
                </a:ext>
              </a:extLst>
            </p:cNvPr>
            <p:cNvSpPr/>
            <p:nvPr/>
          </p:nvSpPr>
          <p:spPr>
            <a:xfrm rot="16200000">
              <a:off x="9687747" y="1967407"/>
              <a:ext cx="317717" cy="1080779"/>
            </a:xfrm>
            <a:prstGeom prst="leftBrace">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3" name="TextBox 42">
              <a:extLst>
                <a:ext uri="{FF2B5EF4-FFF2-40B4-BE49-F238E27FC236}">
                  <a16:creationId xmlns:a16="http://schemas.microsoft.com/office/drawing/2014/main" id="{D9FB48B4-243D-4345-B12A-4AF073675C03}"/>
                </a:ext>
              </a:extLst>
            </p:cNvPr>
            <p:cNvSpPr txBox="1"/>
            <p:nvPr/>
          </p:nvSpPr>
          <p:spPr>
            <a:xfrm>
              <a:off x="9606507" y="2662405"/>
              <a:ext cx="478016" cy="246221"/>
            </a:xfrm>
            <a:prstGeom prst="rect">
              <a:avLst/>
            </a:prstGeom>
            <a:noFill/>
          </p:spPr>
          <p:txBody>
            <a:bodyPr wrap="none" rtlCol="0">
              <a:spAutoFit/>
            </a:bodyPr>
            <a:lstStyle/>
            <a:p>
              <a:r>
                <a:rPr lang="en-US" sz="1000"/>
                <a:t>3-bits</a:t>
              </a:r>
            </a:p>
          </p:txBody>
        </p:sp>
        <p:sp>
          <p:nvSpPr>
            <p:cNvPr id="44" name="Left Brace 43">
              <a:extLst>
                <a:ext uri="{FF2B5EF4-FFF2-40B4-BE49-F238E27FC236}">
                  <a16:creationId xmlns:a16="http://schemas.microsoft.com/office/drawing/2014/main" id="{072C021C-0F4D-4E51-9C61-8B2AE6E03947}"/>
                </a:ext>
              </a:extLst>
            </p:cNvPr>
            <p:cNvSpPr/>
            <p:nvPr/>
          </p:nvSpPr>
          <p:spPr>
            <a:xfrm rot="16200000">
              <a:off x="8976874" y="2356145"/>
              <a:ext cx="317718" cy="273805"/>
            </a:xfrm>
            <a:prstGeom prst="leftBrace">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5" name="TextBox 44">
              <a:extLst>
                <a:ext uri="{FF2B5EF4-FFF2-40B4-BE49-F238E27FC236}">
                  <a16:creationId xmlns:a16="http://schemas.microsoft.com/office/drawing/2014/main" id="{89C56784-7A5A-465E-834C-C886E54BC180}"/>
                </a:ext>
              </a:extLst>
            </p:cNvPr>
            <p:cNvSpPr txBox="1"/>
            <p:nvPr/>
          </p:nvSpPr>
          <p:spPr>
            <a:xfrm>
              <a:off x="8923332" y="2673796"/>
              <a:ext cx="428322" cy="246221"/>
            </a:xfrm>
            <a:prstGeom prst="rect">
              <a:avLst/>
            </a:prstGeom>
            <a:noFill/>
          </p:spPr>
          <p:txBody>
            <a:bodyPr wrap="none" rtlCol="0">
              <a:spAutoFit/>
            </a:bodyPr>
            <a:lstStyle/>
            <a:p>
              <a:r>
                <a:rPr lang="en-US" sz="1000"/>
                <a:t>1-bit</a:t>
              </a:r>
            </a:p>
          </p:txBody>
        </p:sp>
        <p:sp>
          <p:nvSpPr>
            <p:cNvPr id="46" name="Left Brace 45">
              <a:extLst>
                <a:ext uri="{FF2B5EF4-FFF2-40B4-BE49-F238E27FC236}">
                  <a16:creationId xmlns:a16="http://schemas.microsoft.com/office/drawing/2014/main" id="{9D03E808-392F-4A34-A3E8-762C615B7AC4}"/>
                </a:ext>
              </a:extLst>
            </p:cNvPr>
            <p:cNvSpPr/>
            <p:nvPr/>
          </p:nvSpPr>
          <p:spPr>
            <a:xfrm rot="16200000">
              <a:off x="5754489" y="1914365"/>
              <a:ext cx="381165" cy="1264513"/>
            </a:xfrm>
            <a:prstGeom prst="leftBrace">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TextBox 46">
              <a:extLst>
                <a:ext uri="{FF2B5EF4-FFF2-40B4-BE49-F238E27FC236}">
                  <a16:creationId xmlns:a16="http://schemas.microsoft.com/office/drawing/2014/main" id="{F81744BE-F5E6-452E-BAAD-BB1C1D93C806}"/>
                </a:ext>
              </a:extLst>
            </p:cNvPr>
            <p:cNvSpPr txBox="1"/>
            <p:nvPr/>
          </p:nvSpPr>
          <p:spPr>
            <a:xfrm>
              <a:off x="5595026" y="2772735"/>
              <a:ext cx="604653" cy="246221"/>
            </a:xfrm>
            <a:prstGeom prst="rect">
              <a:avLst/>
            </a:prstGeom>
            <a:noFill/>
          </p:spPr>
          <p:txBody>
            <a:bodyPr wrap="none" rtlCol="0">
              <a:spAutoFit/>
            </a:bodyPr>
            <a:lstStyle/>
            <a:p>
              <a:r>
                <a:rPr lang="en-US" sz="1000"/>
                <a:t>padding</a:t>
              </a:r>
            </a:p>
          </p:txBody>
        </p:sp>
        <p:sp>
          <p:nvSpPr>
            <p:cNvPr id="48" name="Left Brace 47">
              <a:extLst>
                <a:ext uri="{FF2B5EF4-FFF2-40B4-BE49-F238E27FC236}">
                  <a16:creationId xmlns:a16="http://schemas.microsoft.com/office/drawing/2014/main" id="{DB8ABC17-45A7-4AB9-822D-E1C1C1EF9F01}"/>
                </a:ext>
              </a:extLst>
            </p:cNvPr>
            <p:cNvSpPr/>
            <p:nvPr/>
          </p:nvSpPr>
          <p:spPr>
            <a:xfrm rot="16200000">
              <a:off x="7344144" y="2060525"/>
              <a:ext cx="317717" cy="908748"/>
            </a:xfrm>
            <a:prstGeom prst="leftBrace">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TextBox 48">
              <a:extLst>
                <a:ext uri="{FF2B5EF4-FFF2-40B4-BE49-F238E27FC236}">
                  <a16:creationId xmlns:a16="http://schemas.microsoft.com/office/drawing/2014/main" id="{CD6F4828-65A9-4D05-A9C8-CFBEC63BB675}"/>
                </a:ext>
              </a:extLst>
            </p:cNvPr>
            <p:cNvSpPr txBox="1"/>
            <p:nvPr/>
          </p:nvSpPr>
          <p:spPr>
            <a:xfrm>
              <a:off x="7265982" y="2659012"/>
              <a:ext cx="478016" cy="246221"/>
            </a:xfrm>
            <a:prstGeom prst="rect">
              <a:avLst/>
            </a:prstGeom>
            <a:noFill/>
          </p:spPr>
          <p:txBody>
            <a:bodyPr wrap="none" rtlCol="0">
              <a:spAutoFit/>
            </a:bodyPr>
            <a:lstStyle/>
            <a:p>
              <a:r>
                <a:rPr lang="en-US" sz="1000"/>
                <a:t>3-bits</a:t>
              </a:r>
            </a:p>
          </p:txBody>
        </p:sp>
        <p:sp>
          <p:nvSpPr>
            <p:cNvPr id="50" name="Left Brace 49">
              <a:extLst>
                <a:ext uri="{FF2B5EF4-FFF2-40B4-BE49-F238E27FC236}">
                  <a16:creationId xmlns:a16="http://schemas.microsoft.com/office/drawing/2014/main" id="{9C116BA6-0733-43C3-9B67-2C19B8E01F34}"/>
                </a:ext>
              </a:extLst>
            </p:cNvPr>
            <p:cNvSpPr/>
            <p:nvPr/>
          </p:nvSpPr>
          <p:spPr>
            <a:xfrm rot="16200000">
              <a:off x="8516191" y="2190519"/>
              <a:ext cx="317717" cy="600422"/>
            </a:xfrm>
            <a:prstGeom prst="leftBrace">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TextBox 50">
              <a:extLst>
                <a:ext uri="{FF2B5EF4-FFF2-40B4-BE49-F238E27FC236}">
                  <a16:creationId xmlns:a16="http://schemas.microsoft.com/office/drawing/2014/main" id="{B2D62C39-418E-462B-A2CC-A8F3B3BE62D0}"/>
                </a:ext>
              </a:extLst>
            </p:cNvPr>
            <p:cNvSpPr txBox="1"/>
            <p:nvPr/>
          </p:nvSpPr>
          <p:spPr>
            <a:xfrm>
              <a:off x="8436041" y="2649625"/>
              <a:ext cx="437940" cy="246221"/>
            </a:xfrm>
            <a:prstGeom prst="rect">
              <a:avLst/>
            </a:prstGeom>
            <a:noFill/>
          </p:spPr>
          <p:txBody>
            <a:bodyPr wrap="none" rtlCol="0">
              <a:spAutoFit/>
            </a:bodyPr>
            <a:lstStyle/>
            <a:p>
              <a:r>
                <a:rPr lang="en-US" sz="1000"/>
                <a:t>code</a:t>
              </a:r>
            </a:p>
          </p:txBody>
        </p:sp>
        <p:sp>
          <p:nvSpPr>
            <p:cNvPr id="52" name="Left Brace 51">
              <a:extLst>
                <a:ext uri="{FF2B5EF4-FFF2-40B4-BE49-F238E27FC236}">
                  <a16:creationId xmlns:a16="http://schemas.microsoft.com/office/drawing/2014/main" id="{D9BC150A-894A-40E7-9ED1-C99BB40E24F2}"/>
                </a:ext>
              </a:extLst>
            </p:cNvPr>
            <p:cNvSpPr/>
            <p:nvPr/>
          </p:nvSpPr>
          <p:spPr>
            <a:xfrm rot="16200000">
              <a:off x="6705163" y="2387207"/>
              <a:ext cx="317718" cy="273805"/>
            </a:xfrm>
            <a:prstGeom prst="leftBrace">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3" name="TextBox 52">
              <a:extLst>
                <a:ext uri="{FF2B5EF4-FFF2-40B4-BE49-F238E27FC236}">
                  <a16:creationId xmlns:a16="http://schemas.microsoft.com/office/drawing/2014/main" id="{B4D5C065-3B6E-42D3-B3C0-FF40806FED67}"/>
                </a:ext>
              </a:extLst>
            </p:cNvPr>
            <p:cNvSpPr txBox="1"/>
            <p:nvPr/>
          </p:nvSpPr>
          <p:spPr>
            <a:xfrm>
              <a:off x="6651621" y="2704858"/>
              <a:ext cx="428322" cy="246221"/>
            </a:xfrm>
            <a:prstGeom prst="rect">
              <a:avLst/>
            </a:prstGeom>
            <a:noFill/>
          </p:spPr>
          <p:txBody>
            <a:bodyPr wrap="none" rtlCol="0">
              <a:spAutoFit/>
            </a:bodyPr>
            <a:lstStyle/>
            <a:p>
              <a:r>
                <a:rPr lang="en-US" sz="1000"/>
                <a:t>1-bit</a:t>
              </a:r>
            </a:p>
          </p:txBody>
        </p:sp>
      </p:grpSp>
      <p:sp>
        <p:nvSpPr>
          <p:cNvPr id="54" name="TextBox 53">
            <a:extLst>
              <a:ext uri="{FF2B5EF4-FFF2-40B4-BE49-F238E27FC236}">
                <a16:creationId xmlns:a16="http://schemas.microsoft.com/office/drawing/2014/main" id="{40933BC4-D927-428E-ADA2-56974C33A7EC}"/>
              </a:ext>
            </a:extLst>
          </p:cNvPr>
          <p:cNvSpPr txBox="1"/>
          <p:nvPr/>
        </p:nvSpPr>
        <p:spPr>
          <a:xfrm>
            <a:off x="2343687" y="5269424"/>
            <a:ext cx="6831310" cy="830997"/>
          </a:xfrm>
          <a:prstGeom prst="rect">
            <a:avLst/>
          </a:prstGeom>
          <a:noFill/>
        </p:spPr>
        <p:txBody>
          <a:bodyPr wrap="square" rtlCol="0">
            <a:spAutoFit/>
          </a:bodyPr>
          <a:lstStyle/>
          <a:p>
            <a:r>
              <a:rPr lang="en-US" sz="2400"/>
              <a:t>Answer: It’s ambiguous. This is not a well-designed data format. How to make it unambiguous?</a:t>
            </a:r>
          </a:p>
        </p:txBody>
      </p:sp>
    </p:spTree>
    <p:extLst>
      <p:ext uri="{BB962C8B-B14F-4D97-AF65-F5344CB8AC3E}">
        <p14:creationId xmlns:p14="http://schemas.microsoft.com/office/powerpoint/2010/main" val="2384650436"/>
      </p:ext>
    </p:extLst>
  </p:cSld>
  <p:clrMapOvr>
    <a:masterClrMapping/>
  </p:clrMapOvr>
</p:sld>
</file>

<file path=ppt/slides/slide2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BDB02BD-4AE5-4148-9974-AC6115F970EF}"/>
              </a:ext>
            </a:extLst>
          </p:cNvPr>
          <p:cNvSpPr>
            <a:spLocks noGrp="1"/>
          </p:cNvSpPr>
          <p:nvPr>
            <p:ph type="title"/>
          </p:nvPr>
        </p:nvSpPr>
        <p:spPr/>
        <p:txBody>
          <a:bodyPr/>
          <a:lstStyle/>
          <a:p>
            <a:r>
              <a:rPr lang="en-US"/>
              <a:t>Answer: add a length field</a:t>
            </a:r>
          </a:p>
        </p:txBody>
      </p:sp>
      <p:sp>
        <p:nvSpPr>
          <p:cNvPr id="3" name="Content Placeholder 2">
            <a:extLst>
              <a:ext uri="{FF2B5EF4-FFF2-40B4-BE49-F238E27FC236}">
                <a16:creationId xmlns:a16="http://schemas.microsoft.com/office/drawing/2014/main" id="{A6C72760-9685-45F5-BBAB-F5C9367819F0}"/>
              </a:ext>
            </a:extLst>
          </p:cNvPr>
          <p:cNvSpPr>
            <a:spLocks noGrp="1"/>
          </p:cNvSpPr>
          <p:nvPr>
            <p:ph idx="1"/>
          </p:nvPr>
        </p:nvSpPr>
        <p:spPr>
          <a:xfrm>
            <a:off x="616449" y="1371602"/>
            <a:ext cx="11236720" cy="750254"/>
          </a:xfrm>
        </p:spPr>
        <p:txBody>
          <a:bodyPr/>
          <a:lstStyle/>
          <a:p>
            <a:pPr>
              <a:lnSpc>
                <a:spcPts val="3000"/>
              </a:lnSpc>
              <a:spcAft>
                <a:spcPts val="1200"/>
              </a:spcAft>
            </a:pPr>
            <a:r>
              <a:rPr lang="en-US"/>
              <a:t>To make it unambiguous, the data format needs to include a length field before each &lt;input&gt; region, where length = # bits</a:t>
            </a:r>
          </a:p>
        </p:txBody>
      </p:sp>
      <p:sp>
        <p:nvSpPr>
          <p:cNvPr id="4" name="Footer Placeholder 3">
            <a:extLst>
              <a:ext uri="{FF2B5EF4-FFF2-40B4-BE49-F238E27FC236}">
                <a16:creationId xmlns:a16="http://schemas.microsoft.com/office/drawing/2014/main" id="{C856F096-9C68-4731-BFB8-460F46622098}"/>
              </a:ext>
            </a:extLst>
          </p:cNvPr>
          <p:cNvSpPr>
            <a:spLocks noGrp="1"/>
          </p:cNvSpPr>
          <p:nvPr>
            <p:ph type="ftr" sz="quarter" idx="11"/>
          </p:nvPr>
        </p:nvSpPr>
        <p:spPr/>
        <p:txBody>
          <a:bodyPr/>
          <a:lstStyle/>
          <a:p>
            <a:r>
              <a:rPr lang="en-US" altLang="en-US">
                <a:solidFill>
                  <a:schemeClr val="tx1">
                    <a:lumMod val="50000"/>
                    <a:lumOff val="50000"/>
                  </a:schemeClr>
                </a:solidFill>
                <a:latin typeface="Arial" pitchFamily="34" charset="0"/>
                <a:cs typeface="Arial" pitchFamily="34" charset="0"/>
              </a:rPr>
              <a:t>© 2019 The MITRE Corporation. All rights reserved.</a:t>
            </a:r>
            <a:endParaRPr lang="en-US">
              <a:solidFill>
                <a:schemeClr val="tx1">
                  <a:lumMod val="50000"/>
                  <a:lumOff val="50000"/>
                </a:schemeClr>
              </a:solidFill>
              <a:latin typeface="Arial" pitchFamily="34" charset="0"/>
              <a:cs typeface="Arial" pitchFamily="34" charset="0"/>
            </a:endParaRPr>
          </a:p>
        </p:txBody>
      </p:sp>
      <p:grpSp>
        <p:nvGrpSpPr>
          <p:cNvPr id="79" name="Group 78">
            <a:extLst>
              <a:ext uri="{FF2B5EF4-FFF2-40B4-BE49-F238E27FC236}">
                <a16:creationId xmlns:a16="http://schemas.microsoft.com/office/drawing/2014/main" id="{611BB93E-217D-4161-B675-63E996EFC8AB}"/>
              </a:ext>
            </a:extLst>
          </p:cNvPr>
          <p:cNvGrpSpPr/>
          <p:nvPr/>
        </p:nvGrpSpPr>
        <p:grpSpPr>
          <a:xfrm>
            <a:off x="1475782" y="2457056"/>
            <a:ext cx="8813803" cy="1943887"/>
            <a:chOff x="2204202" y="2443996"/>
            <a:chExt cx="8813803" cy="1943887"/>
          </a:xfrm>
        </p:grpSpPr>
        <p:sp>
          <p:nvSpPr>
            <p:cNvPr id="6" name="Rectangle 5">
              <a:extLst>
                <a:ext uri="{FF2B5EF4-FFF2-40B4-BE49-F238E27FC236}">
                  <a16:creationId xmlns:a16="http://schemas.microsoft.com/office/drawing/2014/main" id="{A3E86AAE-D77A-449B-800E-200BB05D021C}"/>
                </a:ext>
              </a:extLst>
            </p:cNvPr>
            <p:cNvSpPr/>
            <p:nvPr/>
          </p:nvSpPr>
          <p:spPr>
            <a:xfrm>
              <a:off x="5313430" y="3133496"/>
              <a:ext cx="309966" cy="449451"/>
            </a:xfrm>
            <a:prstGeom prst="rect">
              <a:avLst/>
            </a:prstGeom>
            <a:solidFill>
              <a:srgbClr val="92D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0</a:t>
              </a:r>
            </a:p>
          </p:txBody>
        </p:sp>
        <p:sp>
          <p:nvSpPr>
            <p:cNvPr id="7" name="Rectangle 6">
              <a:extLst>
                <a:ext uri="{FF2B5EF4-FFF2-40B4-BE49-F238E27FC236}">
                  <a16:creationId xmlns:a16="http://schemas.microsoft.com/office/drawing/2014/main" id="{507296EA-1FEE-4E18-AD01-CE6FB2C13F01}"/>
                </a:ext>
              </a:extLst>
            </p:cNvPr>
            <p:cNvSpPr/>
            <p:nvPr/>
          </p:nvSpPr>
          <p:spPr>
            <a:xfrm>
              <a:off x="5620814" y="3133495"/>
              <a:ext cx="309966" cy="449451"/>
            </a:xfrm>
            <a:prstGeom prst="rect">
              <a:avLst/>
            </a:prstGeom>
            <a:solidFill>
              <a:srgbClr val="92D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1</a:t>
              </a:r>
            </a:p>
          </p:txBody>
        </p:sp>
        <p:sp>
          <p:nvSpPr>
            <p:cNvPr id="8" name="Rectangle 7">
              <a:extLst>
                <a:ext uri="{FF2B5EF4-FFF2-40B4-BE49-F238E27FC236}">
                  <a16:creationId xmlns:a16="http://schemas.microsoft.com/office/drawing/2014/main" id="{EB0A51AF-ED53-47D6-B0A7-814A23B6C928}"/>
                </a:ext>
              </a:extLst>
            </p:cNvPr>
            <p:cNvSpPr/>
            <p:nvPr/>
          </p:nvSpPr>
          <p:spPr>
            <a:xfrm>
              <a:off x="5930780" y="3133495"/>
              <a:ext cx="309966" cy="449451"/>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1</a:t>
              </a:r>
            </a:p>
          </p:txBody>
        </p:sp>
        <p:sp>
          <p:nvSpPr>
            <p:cNvPr id="9" name="Rectangle 8">
              <a:extLst>
                <a:ext uri="{FF2B5EF4-FFF2-40B4-BE49-F238E27FC236}">
                  <a16:creationId xmlns:a16="http://schemas.microsoft.com/office/drawing/2014/main" id="{BCBE7DEB-CDD5-4D2D-978E-8ECCFC884B6B}"/>
                </a:ext>
              </a:extLst>
            </p:cNvPr>
            <p:cNvSpPr/>
            <p:nvPr/>
          </p:nvSpPr>
          <p:spPr>
            <a:xfrm>
              <a:off x="6238164" y="3133494"/>
              <a:ext cx="309966" cy="449451"/>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0</a:t>
              </a:r>
            </a:p>
          </p:txBody>
        </p:sp>
        <p:sp>
          <p:nvSpPr>
            <p:cNvPr id="10" name="Rectangle 9">
              <a:extLst>
                <a:ext uri="{FF2B5EF4-FFF2-40B4-BE49-F238E27FC236}">
                  <a16:creationId xmlns:a16="http://schemas.microsoft.com/office/drawing/2014/main" id="{41A9A6BB-483B-43CD-89DC-57F9A03ACB17}"/>
                </a:ext>
              </a:extLst>
            </p:cNvPr>
            <p:cNvSpPr/>
            <p:nvPr/>
          </p:nvSpPr>
          <p:spPr>
            <a:xfrm>
              <a:off x="6721193" y="3133494"/>
              <a:ext cx="309966" cy="449451"/>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1</a:t>
              </a:r>
            </a:p>
          </p:txBody>
        </p:sp>
        <p:sp>
          <p:nvSpPr>
            <p:cNvPr id="11" name="Rectangle 10">
              <a:extLst>
                <a:ext uri="{FF2B5EF4-FFF2-40B4-BE49-F238E27FC236}">
                  <a16:creationId xmlns:a16="http://schemas.microsoft.com/office/drawing/2014/main" id="{6C1631CF-D149-48F5-94BA-DC14100C7AE8}"/>
                </a:ext>
              </a:extLst>
            </p:cNvPr>
            <p:cNvSpPr/>
            <p:nvPr/>
          </p:nvSpPr>
          <p:spPr>
            <a:xfrm>
              <a:off x="7028577" y="3133493"/>
              <a:ext cx="309966" cy="449451"/>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1</a:t>
              </a:r>
            </a:p>
          </p:txBody>
        </p:sp>
        <p:sp>
          <p:nvSpPr>
            <p:cNvPr id="12" name="Rectangle 11">
              <a:extLst>
                <a:ext uri="{FF2B5EF4-FFF2-40B4-BE49-F238E27FC236}">
                  <a16:creationId xmlns:a16="http://schemas.microsoft.com/office/drawing/2014/main" id="{D4CF1402-98E4-451A-9BFB-1E715A2D1A67}"/>
                </a:ext>
              </a:extLst>
            </p:cNvPr>
            <p:cNvSpPr/>
            <p:nvPr/>
          </p:nvSpPr>
          <p:spPr>
            <a:xfrm>
              <a:off x="7338543" y="3133493"/>
              <a:ext cx="309966" cy="449451"/>
            </a:xfrm>
            <a:prstGeom prst="rect">
              <a:avLst/>
            </a:prstGeom>
            <a:solidFill>
              <a:srgbClr val="92D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0</a:t>
              </a:r>
            </a:p>
          </p:txBody>
        </p:sp>
        <p:sp>
          <p:nvSpPr>
            <p:cNvPr id="13" name="Rectangle 12">
              <a:extLst>
                <a:ext uri="{FF2B5EF4-FFF2-40B4-BE49-F238E27FC236}">
                  <a16:creationId xmlns:a16="http://schemas.microsoft.com/office/drawing/2014/main" id="{02724D31-4F47-4956-8B77-307B73F1590A}"/>
                </a:ext>
              </a:extLst>
            </p:cNvPr>
            <p:cNvSpPr/>
            <p:nvPr/>
          </p:nvSpPr>
          <p:spPr>
            <a:xfrm>
              <a:off x="7645927" y="3133492"/>
              <a:ext cx="309966" cy="449451"/>
            </a:xfrm>
            <a:prstGeom prst="rect">
              <a:avLst/>
            </a:prstGeom>
            <a:solidFill>
              <a:srgbClr val="92D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1</a:t>
              </a:r>
            </a:p>
          </p:txBody>
        </p:sp>
        <p:sp>
          <p:nvSpPr>
            <p:cNvPr id="14" name="Rectangle 13">
              <a:extLst>
                <a:ext uri="{FF2B5EF4-FFF2-40B4-BE49-F238E27FC236}">
                  <a16:creationId xmlns:a16="http://schemas.microsoft.com/office/drawing/2014/main" id="{0D3BC9C4-2660-4D61-9E5E-660B722657B1}"/>
                </a:ext>
              </a:extLst>
            </p:cNvPr>
            <p:cNvSpPr/>
            <p:nvPr/>
          </p:nvSpPr>
          <p:spPr>
            <a:xfrm>
              <a:off x="2244765" y="3133496"/>
              <a:ext cx="309966" cy="449451"/>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0</a:t>
              </a:r>
            </a:p>
          </p:txBody>
        </p:sp>
        <p:sp>
          <p:nvSpPr>
            <p:cNvPr id="15" name="Rectangle 14">
              <a:extLst>
                <a:ext uri="{FF2B5EF4-FFF2-40B4-BE49-F238E27FC236}">
                  <a16:creationId xmlns:a16="http://schemas.microsoft.com/office/drawing/2014/main" id="{0BD85942-B8B2-43F5-BAA5-A493A6850037}"/>
                </a:ext>
              </a:extLst>
            </p:cNvPr>
            <p:cNvSpPr/>
            <p:nvPr/>
          </p:nvSpPr>
          <p:spPr>
            <a:xfrm>
              <a:off x="2552149" y="3133495"/>
              <a:ext cx="309966" cy="449451"/>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0</a:t>
              </a:r>
            </a:p>
          </p:txBody>
        </p:sp>
        <p:sp>
          <p:nvSpPr>
            <p:cNvPr id="16" name="Rectangle 15">
              <a:extLst>
                <a:ext uri="{FF2B5EF4-FFF2-40B4-BE49-F238E27FC236}">
                  <a16:creationId xmlns:a16="http://schemas.microsoft.com/office/drawing/2014/main" id="{8E03430E-C255-4DF0-8AA1-6FBCC2DDEEC4}"/>
                </a:ext>
              </a:extLst>
            </p:cNvPr>
            <p:cNvSpPr/>
            <p:nvPr/>
          </p:nvSpPr>
          <p:spPr>
            <a:xfrm>
              <a:off x="2862115" y="3133495"/>
              <a:ext cx="309966" cy="449451"/>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0</a:t>
              </a:r>
            </a:p>
          </p:txBody>
        </p:sp>
        <p:sp>
          <p:nvSpPr>
            <p:cNvPr id="17" name="Rectangle 16">
              <a:extLst>
                <a:ext uri="{FF2B5EF4-FFF2-40B4-BE49-F238E27FC236}">
                  <a16:creationId xmlns:a16="http://schemas.microsoft.com/office/drawing/2014/main" id="{D39D9A69-A9BB-42B4-A128-6F3768887B15}"/>
                </a:ext>
              </a:extLst>
            </p:cNvPr>
            <p:cNvSpPr/>
            <p:nvPr/>
          </p:nvSpPr>
          <p:spPr>
            <a:xfrm>
              <a:off x="3169499" y="3133494"/>
              <a:ext cx="309966" cy="449451"/>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0</a:t>
              </a:r>
            </a:p>
          </p:txBody>
        </p:sp>
        <p:sp>
          <p:nvSpPr>
            <p:cNvPr id="18" name="Rectangle 17">
              <a:extLst>
                <a:ext uri="{FF2B5EF4-FFF2-40B4-BE49-F238E27FC236}">
                  <a16:creationId xmlns:a16="http://schemas.microsoft.com/office/drawing/2014/main" id="{9316DB0F-4616-4622-AF95-1830F088BF1A}"/>
                </a:ext>
              </a:extLst>
            </p:cNvPr>
            <p:cNvSpPr/>
            <p:nvPr/>
          </p:nvSpPr>
          <p:spPr>
            <a:xfrm>
              <a:off x="3652528" y="3133494"/>
              <a:ext cx="309966" cy="449451"/>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1</a:t>
              </a:r>
            </a:p>
          </p:txBody>
        </p:sp>
        <p:sp>
          <p:nvSpPr>
            <p:cNvPr id="19" name="Rectangle 18">
              <a:extLst>
                <a:ext uri="{FF2B5EF4-FFF2-40B4-BE49-F238E27FC236}">
                  <a16:creationId xmlns:a16="http://schemas.microsoft.com/office/drawing/2014/main" id="{65D9E440-6B13-43F1-AA6C-C6EAEABA6895}"/>
                </a:ext>
              </a:extLst>
            </p:cNvPr>
            <p:cNvSpPr/>
            <p:nvPr/>
          </p:nvSpPr>
          <p:spPr>
            <a:xfrm>
              <a:off x="3959912" y="3133493"/>
              <a:ext cx="309966" cy="449451"/>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0</a:t>
              </a:r>
            </a:p>
          </p:txBody>
        </p:sp>
        <p:sp>
          <p:nvSpPr>
            <p:cNvPr id="20" name="Rectangle 19">
              <a:extLst>
                <a:ext uri="{FF2B5EF4-FFF2-40B4-BE49-F238E27FC236}">
                  <a16:creationId xmlns:a16="http://schemas.microsoft.com/office/drawing/2014/main" id="{685CA417-B980-44D9-BC10-6AB381E12C64}"/>
                </a:ext>
              </a:extLst>
            </p:cNvPr>
            <p:cNvSpPr/>
            <p:nvPr/>
          </p:nvSpPr>
          <p:spPr>
            <a:xfrm>
              <a:off x="4269878" y="3133493"/>
              <a:ext cx="309966" cy="449451"/>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1</a:t>
              </a:r>
            </a:p>
          </p:txBody>
        </p:sp>
        <p:sp>
          <p:nvSpPr>
            <p:cNvPr id="21" name="Rectangle 20">
              <a:extLst>
                <a:ext uri="{FF2B5EF4-FFF2-40B4-BE49-F238E27FC236}">
                  <a16:creationId xmlns:a16="http://schemas.microsoft.com/office/drawing/2014/main" id="{E9581F4D-7CAD-49D0-9DD9-7F370EBFD77D}"/>
                </a:ext>
              </a:extLst>
            </p:cNvPr>
            <p:cNvSpPr/>
            <p:nvPr/>
          </p:nvSpPr>
          <p:spPr>
            <a:xfrm>
              <a:off x="4577262" y="3133492"/>
              <a:ext cx="309966" cy="449451"/>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1</a:t>
              </a:r>
            </a:p>
          </p:txBody>
        </p:sp>
        <p:sp>
          <p:nvSpPr>
            <p:cNvPr id="22" name="TextBox 21">
              <a:extLst>
                <a:ext uri="{FF2B5EF4-FFF2-40B4-BE49-F238E27FC236}">
                  <a16:creationId xmlns:a16="http://schemas.microsoft.com/office/drawing/2014/main" id="{FEB45FC4-ED99-44B2-B01F-0374B1DA9B4E}"/>
                </a:ext>
              </a:extLst>
            </p:cNvPr>
            <p:cNvSpPr txBox="1"/>
            <p:nvPr/>
          </p:nvSpPr>
          <p:spPr>
            <a:xfrm>
              <a:off x="7624065" y="2903001"/>
              <a:ext cx="389850" cy="246221"/>
            </a:xfrm>
            <a:prstGeom prst="rect">
              <a:avLst/>
            </a:prstGeom>
            <a:noFill/>
          </p:spPr>
          <p:txBody>
            <a:bodyPr wrap="none" rtlCol="0">
              <a:spAutoFit/>
            </a:bodyPr>
            <a:lstStyle/>
            <a:p>
              <a:r>
                <a:rPr lang="en-US" sz="1000"/>
                <a:t>bit1</a:t>
              </a:r>
            </a:p>
          </p:txBody>
        </p:sp>
        <p:sp>
          <p:nvSpPr>
            <p:cNvPr id="23" name="TextBox 22">
              <a:extLst>
                <a:ext uri="{FF2B5EF4-FFF2-40B4-BE49-F238E27FC236}">
                  <a16:creationId xmlns:a16="http://schemas.microsoft.com/office/drawing/2014/main" id="{5B7EE7EF-F4AA-4146-8900-4833C14C92DE}"/>
                </a:ext>
              </a:extLst>
            </p:cNvPr>
            <p:cNvSpPr txBox="1"/>
            <p:nvPr/>
          </p:nvSpPr>
          <p:spPr>
            <a:xfrm>
              <a:off x="7306352" y="2905687"/>
              <a:ext cx="389850" cy="246221"/>
            </a:xfrm>
            <a:prstGeom prst="rect">
              <a:avLst/>
            </a:prstGeom>
            <a:noFill/>
          </p:spPr>
          <p:txBody>
            <a:bodyPr wrap="none" rtlCol="0">
              <a:spAutoFit/>
            </a:bodyPr>
            <a:lstStyle/>
            <a:p>
              <a:r>
                <a:rPr lang="en-US" sz="1000"/>
                <a:t>bit2</a:t>
              </a:r>
            </a:p>
          </p:txBody>
        </p:sp>
        <p:sp>
          <p:nvSpPr>
            <p:cNvPr id="24" name="TextBox 23">
              <a:extLst>
                <a:ext uri="{FF2B5EF4-FFF2-40B4-BE49-F238E27FC236}">
                  <a16:creationId xmlns:a16="http://schemas.microsoft.com/office/drawing/2014/main" id="{264B17B9-BEA3-4220-A3CC-662338FA3EE1}"/>
                </a:ext>
              </a:extLst>
            </p:cNvPr>
            <p:cNvSpPr txBox="1"/>
            <p:nvPr/>
          </p:nvSpPr>
          <p:spPr>
            <a:xfrm>
              <a:off x="6988635" y="2903001"/>
              <a:ext cx="389850" cy="246221"/>
            </a:xfrm>
            <a:prstGeom prst="rect">
              <a:avLst/>
            </a:prstGeom>
            <a:noFill/>
          </p:spPr>
          <p:txBody>
            <a:bodyPr wrap="none" rtlCol="0">
              <a:spAutoFit/>
            </a:bodyPr>
            <a:lstStyle/>
            <a:p>
              <a:r>
                <a:rPr lang="en-US" sz="1000"/>
                <a:t>bit3</a:t>
              </a:r>
            </a:p>
          </p:txBody>
        </p:sp>
        <p:sp>
          <p:nvSpPr>
            <p:cNvPr id="25" name="TextBox 24">
              <a:extLst>
                <a:ext uri="{FF2B5EF4-FFF2-40B4-BE49-F238E27FC236}">
                  <a16:creationId xmlns:a16="http://schemas.microsoft.com/office/drawing/2014/main" id="{4167E3D6-A50B-4A24-971A-17870D04D289}"/>
                </a:ext>
              </a:extLst>
            </p:cNvPr>
            <p:cNvSpPr txBox="1"/>
            <p:nvPr/>
          </p:nvSpPr>
          <p:spPr>
            <a:xfrm>
              <a:off x="6681251" y="2898654"/>
              <a:ext cx="389850" cy="246221"/>
            </a:xfrm>
            <a:prstGeom prst="rect">
              <a:avLst/>
            </a:prstGeom>
            <a:noFill/>
          </p:spPr>
          <p:txBody>
            <a:bodyPr wrap="none" rtlCol="0">
              <a:spAutoFit/>
            </a:bodyPr>
            <a:lstStyle/>
            <a:p>
              <a:r>
                <a:rPr lang="en-US" sz="1000"/>
                <a:t>bit4</a:t>
              </a:r>
            </a:p>
          </p:txBody>
        </p:sp>
        <p:sp>
          <p:nvSpPr>
            <p:cNvPr id="26" name="TextBox 25">
              <a:extLst>
                <a:ext uri="{FF2B5EF4-FFF2-40B4-BE49-F238E27FC236}">
                  <a16:creationId xmlns:a16="http://schemas.microsoft.com/office/drawing/2014/main" id="{38A5CEC7-CFF8-4E23-976C-4EBE7FBFBA5F}"/>
                </a:ext>
              </a:extLst>
            </p:cNvPr>
            <p:cNvSpPr txBox="1"/>
            <p:nvPr/>
          </p:nvSpPr>
          <p:spPr>
            <a:xfrm>
              <a:off x="6222179" y="2905687"/>
              <a:ext cx="389850" cy="246221"/>
            </a:xfrm>
            <a:prstGeom prst="rect">
              <a:avLst/>
            </a:prstGeom>
            <a:noFill/>
          </p:spPr>
          <p:txBody>
            <a:bodyPr wrap="none" rtlCol="0">
              <a:spAutoFit/>
            </a:bodyPr>
            <a:lstStyle/>
            <a:p>
              <a:r>
                <a:rPr lang="en-US" sz="1000"/>
                <a:t>bit5</a:t>
              </a:r>
            </a:p>
          </p:txBody>
        </p:sp>
        <p:sp>
          <p:nvSpPr>
            <p:cNvPr id="27" name="TextBox 26">
              <a:extLst>
                <a:ext uri="{FF2B5EF4-FFF2-40B4-BE49-F238E27FC236}">
                  <a16:creationId xmlns:a16="http://schemas.microsoft.com/office/drawing/2014/main" id="{545C1381-D156-46BD-AC4F-8DBD45C4CB9D}"/>
                </a:ext>
              </a:extLst>
            </p:cNvPr>
            <p:cNvSpPr txBox="1"/>
            <p:nvPr/>
          </p:nvSpPr>
          <p:spPr>
            <a:xfrm>
              <a:off x="5904466" y="2908373"/>
              <a:ext cx="389850" cy="246221"/>
            </a:xfrm>
            <a:prstGeom prst="rect">
              <a:avLst/>
            </a:prstGeom>
            <a:noFill/>
          </p:spPr>
          <p:txBody>
            <a:bodyPr wrap="none" rtlCol="0">
              <a:spAutoFit/>
            </a:bodyPr>
            <a:lstStyle/>
            <a:p>
              <a:r>
                <a:rPr lang="en-US" sz="1000"/>
                <a:t>bit6</a:t>
              </a:r>
            </a:p>
          </p:txBody>
        </p:sp>
        <p:sp>
          <p:nvSpPr>
            <p:cNvPr id="28" name="TextBox 27">
              <a:extLst>
                <a:ext uri="{FF2B5EF4-FFF2-40B4-BE49-F238E27FC236}">
                  <a16:creationId xmlns:a16="http://schemas.microsoft.com/office/drawing/2014/main" id="{81BE5A41-5312-4861-A2F0-50A6C2DD5AD9}"/>
                </a:ext>
              </a:extLst>
            </p:cNvPr>
            <p:cNvSpPr txBox="1"/>
            <p:nvPr/>
          </p:nvSpPr>
          <p:spPr>
            <a:xfrm>
              <a:off x="5586749" y="2905687"/>
              <a:ext cx="389850" cy="246221"/>
            </a:xfrm>
            <a:prstGeom prst="rect">
              <a:avLst/>
            </a:prstGeom>
            <a:noFill/>
          </p:spPr>
          <p:txBody>
            <a:bodyPr wrap="none" rtlCol="0">
              <a:spAutoFit/>
            </a:bodyPr>
            <a:lstStyle/>
            <a:p>
              <a:r>
                <a:rPr lang="en-US" sz="1000"/>
                <a:t>bit7</a:t>
              </a:r>
            </a:p>
          </p:txBody>
        </p:sp>
        <p:sp>
          <p:nvSpPr>
            <p:cNvPr id="29" name="TextBox 28">
              <a:extLst>
                <a:ext uri="{FF2B5EF4-FFF2-40B4-BE49-F238E27FC236}">
                  <a16:creationId xmlns:a16="http://schemas.microsoft.com/office/drawing/2014/main" id="{EF634D4E-83D4-4BC7-B1A4-3A3078FBF0DF}"/>
                </a:ext>
              </a:extLst>
            </p:cNvPr>
            <p:cNvSpPr txBox="1"/>
            <p:nvPr/>
          </p:nvSpPr>
          <p:spPr>
            <a:xfrm>
              <a:off x="5279365" y="2901340"/>
              <a:ext cx="389850" cy="246221"/>
            </a:xfrm>
            <a:prstGeom prst="rect">
              <a:avLst/>
            </a:prstGeom>
            <a:noFill/>
          </p:spPr>
          <p:txBody>
            <a:bodyPr wrap="none" rtlCol="0">
              <a:spAutoFit/>
            </a:bodyPr>
            <a:lstStyle/>
            <a:p>
              <a:r>
                <a:rPr lang="en-US" sz="1000"/>
                <a:t>bit8</a:t>
              </a:r>
            </a:p>
          </p:txBody>
        </p:sp>
        <p:sp>
          <p:nvSpPr>
            <p:cNvPr id="30" name="TextBox 29">
              <a:extLst>
                <a:ext uri="{FF2B5EF4-FFF2-40B4-BE49-F238E27FC236}">
                  <a16:creationId xmlns:a16="http://schemas.microsoft.com/office/drawing/2014/main" id="{7BC67870-A366-4439-A8AC-D8B9639EC066}"/>
                </a:ext>
              </a:extLst>
            </p:cNvPr>
            <p:cNvSpPr txBox="1"/>
            <p:nvPr/>
          </p:nvSpPr>
          <p:spPr>
            <a:xfrm>
              <a:off x="4548902" y="2905688"/>
              <a:ext cx="389850" cy="246221"/>
            </a:xfrm>
            <a:prstGeom prst="rect">
              <a:avLst/>
            </a:prstGeom>
            <a:noFill/>
          </p:spPr>
          <p:txBody>
            <a:bodyPr wrap="none" rtlCol="0">
              <a:spAutoFit/>
            </a:bodyPr>
            <a:lstStyle/>
            <a:p>
              <a:r>
                <a:rPr lang="en-US" sz="1000"/>
                <a:t>bit1</a:t>
              </a:r>
            </a:p>
          </p:txBody>
        </p:sp>
        <p:sp>
          <p:nvSpPr>
            <p:cNvPr id="31" name="TextBox 30">
              <a:extLst>
                <a:ext uri="{FF2B5EF4-FFF2-40B4-BE49-F238E27FC236}">
                  <a16:creationId xmlns:a16="http://schemas.microsoft.com/office/drawing/2014/main" id="{E1B789EB-F132-48E4-A930-526C1B96E047}"/>
                </a:ext>
              </a:extLst>
            </p:cNvPr>
            <p:cNvSpPr txBox="1"/>
            <p:nvPr/>
          </p:nvSpPr>
          <p:spPr>
            <a:xfrm>
              <a:off x="4231189" y="2908374"/>
              <a:ext cx="389850" cy="246221"/>
            </a:xfrm>
            <a:prstGeom prst="rect">
              <a:avLst/>
            </a:prstGeom>
            <a:noFill/>
          </p:spPr>
          <p:txBody>
            <a:bodyPr wrap="none" rtlCol="0">
              <a:spAutoFit/>
            </a:bodyPr>
            <a:lstStyle/>
            <a:p>
              <a:r>
                <a:rPr lang="en-US" sz="1000"/>
                <a:t>bit2</a:t>
              </a:r>
            </a:p>
          </p:txBody>
        </p:sp>
        <p:sp>
          <p:nvSpPr>
            <p:cNvPr id="32" name="TextBox 31">
              <a:extLst>
                <a:ext uri="{FF2B5EF4-FFF2-40B4-BE49-F238E27FC236}">
                  <a16:creationId xmlns:a16="http://schemas.microsoft.com/office/drawing/2014/main" id="{36FCC3E4-9C7C-4167-9F5E-7D9F7154875C}"/>
                </a:ext>
              </a:extLst>
            </p:cNvPr>
            <p:cNvSpPr txBox="1"/>
            <p:nvPr/>
          </p:nvSpPr>
          <p:spPr>
            <a:xfrm>
              <a:off x="3913472" y="2905688"/>
              <a:ext cx="389850" cy="246221"/>
            </a:xfrm>
            <a:prstGeom prst="rect">
              <a:avLst/>
            </a:prstGeom>
            <a:noFill/>
          </p:spPr>
          <p:txBody>
            <a:bodyPr wrap="none" rtlCol="0">
              <a:spAutoFit/>
            </a:bodyPr>
            <a:lstStyle/>
            <a:p>
              <a:r>
                <a:rPr lang="en-US" sz="1000"/>
                <a:t>bit3</a:t>
              </a:r>
            </a:p>
          </p:txBody>
        </p:sp>
        <p:sp>
          <p:nvSpPr>
            <p:cNvPr id="33" name="TextBox 32">
              <a:extLst>
                <a:ext uri="{FF2B5EF4-FFF2-40B4-BE49-F238E27FC236}">
                  <a16:creationId xmlns:a16="http://schemas.microsoft.com/office/drawing/2014/main" id="{CE8E935A-B0D6-4FD6-8C35-24DCD035C66F}"/>
                </a:ext>
              </a:extLst>
            </p:cNvPr>
            <p:cNvSpPr txBox="1"/>
            <p:nvPr/>
          </p:nvSpPr>
          <p:spPr>
            <a:xfrm>
              <a:off x="3606088" y="2901341"/>
              <a:ext cx="389850" cy="246221"/>
            </a:xfrm>
            <a:prstGeom prst="rect">
              <a:avLst/>
            </a:prstGeom>
            <a:noFill/>
          </p:spPr>
          <p:txBody>
            <a:bodyPr wrap="none" rtlCol="0">
              <a:spAutoFit/>
            </a:bodyPr>
            <a:lstStyle/>
            <a:p>
              <a:r>
                <a:rPr lang="en-US" sz="1000"/>
                <a:t>bit4</a:t>
              </a:r>
            </a:p>
          </p:txBody>
        </p:sp>
        <p:sp>
          <p:nvSpPr>
            <p:cNvPr id="34" name="TextBox 33">
              <a:extLst>
                <a:ext uri="{FF2B5EF4-FFF2-40B4-BE49-F238E27FC236}">
                  <a16:creationId xmlns:a16="http://schemas.microsoft.com/office/drawing/2014/main" id="{48D4EBB7-7BC9-45FA-8722-980251895230}"/>
                </a:ext>
              </a:extLst>
            </p:cNvPr>
            <p:cNvSpPr txBox="1"/>
            <p:nvPr/>
          </p:nvSpPr>
          <p:spPr>
            <a:xfrm>
              <a:off x="3147016" y="2908374"/>
              <a:ext cx="389850" cy="246221"/>
            </a:xfrm>
            <a:prstGeom prst="rect">
              <a:avLst/>
            </a:prstGeom>
            <a:noFill/>
          </p:spPr>
          <p:txBody>
            <a:bodyPr wrap="none" rtlCol="0">
              <a:spAutoFit/>
            </a:bodyPr>
            <a:lstStyle/>
            <a:p>
              <a:r>
                <a:rPr lang="en-US" sz="1000"/>
                <a:t>bit5</a:t>
              </a:r>
            </a:p>
          </p:txBody>
        </p:sp>
        <p:sp>
          <p:nvSpPr>
            <p:cNvPr id="35" name="TextBox 34">
              <a:extLst>
                <a:ext uri="{FF2B5EF4-FFF2-40B4-BE49-F238E27FC236}">
                  <a16:creationId xmlns:a16="http://schemas.microsoft.com/office/drawing/2014/main" id="{D41D6537-00BD-477B-B14E-C77CDF90155D}"/>
                </a:ext>
              </a:extLst>
            </p:cNvPr>
            <p:cNvSpPr txBox="1"/>
            <p:nvPr/>
          </p:nvSpPr>
          <p:spPr>
            <a:xfrm>
              <a:off x="2829303" y="2911060"/>
              <a:ext cx="389850" cy="246221"/>
            </a:xfrm>
            <a:prstGeom prst="rect">
              <a:avLst/>
            </a:prstGeom>
            <a:noFill/>
          </p:spPr>
          <p:txBody>
            <a:bodyPr wrap="none" rtlCol="0">
              <a:spAutoFit/>
            </a:bodyPr>
            <a:lstStyle/>
            <a:p>
              <a:r>
                <a:rPr lang="en-US" sz="1000"/>
                <a:t>bit6</a:t>
              </a:r>
            </a:p>
          </p:txBody>
        </p:sp>
        <p:sp>
          <p:nvSpPr>
            <p:cNvPr id="36" name="TextBox 35">
              <a:extLst>
                <a:ext uri="{FF2B5EF4-FFF2-40B4-BE49-F238E27FC236}">
                  <a16:creationId xmlns:a16="http://schemas.microsoft.com/office/drawing/2014/main" id="{5197DC76-35EA-4C08-9E0D-68E08EE46609}"/>
                </a:ext>
              </a:extLst>
            </p:cNvPr>
            <p:cNvSpPr txBox="1"/>
            <p:nvPr/>
          </p:nvSpPr>
          <p:spPr>
            <a:xfrm>
              <a:off x="2511586" y="2908374"/>
              <a:ext cx="389850" cy="246221"/>
            </a:xfrm>
            <a:prstGeom prst="rect">
              <a:avLst/>
            </a:prstGeom>
            <a:noFill/>
          </p:spPr>
          <p:txBody>
            <a:bodyPr wrap="none" rtlCol="0">
              <a:spAutoFit/>
            </a:bodyPr>
            <a:lstStyle/>
            <a:p>
              <a:r>
                <a:rPr lang="en-US" sz="1000"/>
                <a:t>bit7</a:t>
              </a:r>
            </a:p>
          </p:txBody>
        </p:sp>
        <p:sp>
          <p:nvSpPr>
            <p:cNvPr id="37" name="TextBox 36">
              <a:extLst>
                <a:ext uri="{FF2B5EF4-FFF2-40B4-BE49-F238E27FC236}">
                  <a16:creationId xmlns:a16="http://schemas.microsoft.com/office/drawing/2014/main" id="{46EB1C64-FE78-4D05-A104-EF99FB0A7869}"/>
                </a:ext>
              </a:extLst>
            </p:cNvPr>
            <p:cNvSpPr txBox="1"/>
            <p:nvPr/>
          </p:nvSpPr>
          <p:spPr>
            <a:xfrm>
              <a:off x="2204202" y="2904027"/>
              <a:ext cx="389850" cy="246221"/>
            </a:xfrm>
            <a:prstGeom prst="rect">
              <a:avLst/>
            </a:prstGeom>
            <a:noFill/>
          </p:spPr>
          <p:txBody>
            <a:bodyPr wrap="none" rtlCol="0">
              <a:spAutoFit/>
            </a:bodyPr>
            <a:lstStyle/>
            <a:p>
              <a:r>
                <a:rPr lang="en-US" sz="1000"/>
                <a:t>bit8</a:t>
              </a:r>
            </a:p>
          </p:txBody>
        </p:sp>
        <p:sp>
          <p:nvSpPr>
            <p:cNvPr id="38" name="TextBox 37">
              <a:extLst>
                <a:ext uri="{FF2B5EF4-FFF2-40B4-BE49-F238E27FC236}">
                  <a16:creationId xmlns:a16="http://schemas.microsoft.com/office/drawing/2014/main" id="{B3AC0442-A3E5-4A2E-A2AB-BC1A2823E9CE}"/>
                </a:ext>
              </a:extLst>
            </p:cNvPr>
            <p:cNvSpPr txBox="1"/>
            <p:nvPr/>
          </p:nvSpPr>
          <p:spPr>
            <a:xfrm>
              <a:off x="6060216" y="2462075"/>
              <a:ext cx="1253485" cy="369332"/>
            </a:xfrm>
            <a:prstGeom prst="rect">
              <a:avLst/>
            </a:prstGeom>
            <a:noFill/>
          </p:spPr>
          <p:txBody>
            <a:bodyPr wrap="none" rtlCol="0">
              <a:spAutoFit/>
            </a:bodyPr>
            <a:lstStyle/>
            <a:p>
              <a:r>
                <a:rPr lang="en-US"/>
                <a:t>Byte 1 = 6D</a:t>
              </a:r>
            </a:p>
          </p:txBody>
        </p:sp>
        <p:sp>
          <p:nvSpPr>
            <p:cNvPr id="39" name="TextBox 38">
              <a:extLst>
                <a:ext uri="{FF2B5EF4-FFF2-40B4-BE49-F238E27FC236}">
                  <a16:creationId xmlns:a16="http://schemas.microsoft.com/office/drawing/2014/main" id="{AEE99DC8-1131-4402-B9E9-7E16DEFC995E}"/>
                </a:ext>
              </a:extLst>
            </p:cNvPr>
            <p:cNvSpPr txBox="1"/>
            <p:nvPr/>
          </p:nvSpPr>
          <p:spPr>
            <a:xfrm>
              <a:off x="2992036" y="2466125"/>
              <a:ext cx="1235851" cy="369332"/>
            </a:xfrm>
            <a:prstGeom prst="rect">
              <a:avLst/>
            </a:prstGeom>
            <a:noFill/>
          </p:spPr>
          <p:txBody>
            <a:bodyPr wrap="none" rtlCol="0">
              <a:spAutoFit/>
            </a:bodyPr>
            <a:lstStyle/>
            <a:p>
              <a:r>
                <a:rPr lang="en-US"/>
                <a:t>Byte 2 = 0B</a:t>
              </a:r>
            </a:p>
          </p:txBody>
        </p:sp>
        <p:sp>
          <p:nvSpPr>
            <p:cNvPr id="40" name="Left Brace 39">
              <a:extLst>
                <a:ext uri="{FF2B5EF4-FFF2-40B4-BE49-F238E27FC236}">
                  <a16:creationId xmlns:a16="http://schemas.microsoft.com/office/drawing/2014/main" id="{3A3DEB4B-CD05-4541-9E3D-90B9BCA56A16}"/>
                </a:ext>
              </a:extLst>
            </p:cNvPr>
            <p:cNvSpPr/>
            <p:nvPr/>
          </p:nvSpPr>
          <p:spPr>
            <a:xfrm rot="16200000">
              <a:off x="7496823" y="3510536"/>
              <a:ext cx="317717" cy="600422"/>
            </a:xfrm>
            <a:prstGeom prst="leftBrace">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1" name="TextBox 40">
              <a:extLst>
                <a:ext uri="{FF2B5EF4-FFF2-40B4-BE49-F238E27FC236}">
                  <a16:creationId xmlns:a16="http://schemas.microsoft.com/office/drawing/2014/main" id="{8838D44F-B1E0-4098-815D-F401BF584F1D}"/>
                </a:ext>
              </a:extLst>
            </p:cNvPr>
            <p:cNvSpPr txBox="1"/>
            <p:nvPr/>
          </p:nvSpPr>
          <p:spPr>
            <a:xfrm>
              <a:off x="7416673" y="3969642"/>
              <a:ext cx="437940" cy="246221"/>
            </a:xfrm>
            <a:prstGeom prst="rect">
              <a:avLst/>
            </a:prstGeom>
            <a:noFill/>
          </p:spPr>
          <p:txBody>
            <a:bodyPr wrap="none" rtlCol="0">
              <a:spAutoFit/>
            </a:bodyPr>
            <a:lstStyle/>
            <a:p>
              <a:r>
                <a:rPr lang="en-US" sz="1000"/>
                <a:t>code</a:t>
              </a:r>
            </a:p>
          </p:txBody>
        </p:sp>
        <p:sp>
          <p:nvSpPr>
            <p:cNvPr id="42" name="Left Brace 41">
              <a:extLst>
                <a:ext uri="{FF2B5EF4-FFF2-40B4-BE49-F238E27FC236}">
                  <a16:creationId xmlns:a16="http://schemas.microsoft.com/office/drawing/2014/main" id="{DEE74E03-318F-4D97-ADB4-FEEF1189FA44}"/>
                </a:ext>
              </a:extLst>
            </p:cNvPr>
            <p:cNvSpPr/>
            <p:nvPr/>
          </p:nvSpPr>
          <p:spPr>
            <a:xfrm rot="16200000">
              <a:off x="6619697" y="3270357"/>
              <a:ext cx="317717" cy="1080779"/>
            </a:xfrm>
            <a:prstGeom prst="leftBrace">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3" name="TextBox 42">
              <a:extLst>
                <a:ext uri="{FF2B5EF4-FFF2-40B4-BE49-F238E27FC236}">
                  <a16:creationId xmlns:a16="http://schemas.microsoft.com/office/drawing/2014/main" id="{BA5BDD1C-02B5-4756-8B8A-4A055C21FEE5}"/>
                </a:ext>
              </a:extLst>
            </p:cNvPr>
            <p:cNvSpPr txBox="1"/>
            <p:nvPr/>
          </p:nvSpPr>
          <p:spPr>
            <a:xfrm>
              <a:off x="6538457" y="3965355"/>
              <a:ext cx="478016" cy="246221"/>
            </a:xfrm>
            <a:prstGeom prst="rect">
              <a:avLst/>
            </a:prstGeom>
            <a:noFill/>
          </p:spPr>
          <p:txBody>
            <a:bodyPr wrap="none" rtlCol="0">
              <a:spAutoFit/>
            </a:bodyPr>
            <a:lstStyle/>
            <a:p>
              <a:r>
                <a:rPr lang="en-US" sz="1000"/>
                <a:t>3-bits</a:t>
              </a:r>
            </a:p>
          </p:txBody>
        </p:sp>
        <p:sp>
          <p:nvSpPr>
            <p:cNvPr id="44" name="Left Brace 43">
              <a:extLst>
                <a:ext uri="{FF2B5EF4-FFF2-40B4-BE49-F238E27FC236}">
                  <a16:creationId xmlns:a16="http://schemas.microsoft.com/office/drawing/2014/main" id="{CFBE36EC-899F-4BE7-BC48-15F5CED85F12}"/>
                </a:ext>
              </a:extLst>
            </p:cNvPr>
            <p:cNvSpPr/>
            <p:nvPr/>
          </p:nvSpPr>
          <p:spPr>
            <a:xfrm rot="16200000">
              <a:off x="5908824" y="3659095"/>
              <a:ext cx="317718" cy="273805"/>
            </a:xfrm>
            <a:prstGeom prst="leftBrace">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5" name="TextBox 44">
              <a:extLst>
                <a:ext uri="{FF2B5EF4-FFF2-40B4-BE49-F238E27FC236}">
                  <a16:creationId xmlns:a16="http://schemas.microsoft.com/office/drawing/2014/main" id="{10603624-9AEE-4527-AB22-5919E443E4F5}"/>
                </a:ext>
              </a:extLst>
            </p:cNvPr>
            <p:cNvSpPr txBox="1"/>
            <p:nvPr/>
          </p:nvSpPr>
          <p:spPr>
            <a:xfrm>
              <a:off x="5855282" y="3976746"/>
              <a:ext cx="428322" cy="246221"/>
            </a:xfrm>
            <a:prstGeom prst="rect">
              <a:avLst/>
            </a:prstGeom>
            <a:noFill/>
          </p:spPr>
          <p:txBody>
            <a:bodyPr wrap="none" rtlCol="0">
              <a:spAutoFit/>
            </a:bodyPr>
            <a:lstStyle/>
            <a:p>
              <a:r>
                <a:rPr lang="en-US" sz="1000"/>
                <a:t>1-bit</a:t>
              </a:r>
            </a:p>
          </p:txBody>
        </p:sp>
        <p:sp>
          <p:nvSpPr>
            <p:cNvPr id="46" name="Left Brace 45">
              <a:extLst>
                <a:ext uri="{FF2B5EF4-FFF2-40B4-BE49-F238E27FC236}">
                  <a16:creationId xmlns:a16="http://schemas.microsoft.com/office/drawing/2014/main" id="{CC4837E7-CABF-49B5-A31C-D271313BF51C}"/>
                </a:ext>
              </a:extLst>
            </p:cNvPr>
            <p:cNvSpPr/>
            <p:nvPr/>
          </p:nvSpPr>
          <p:spPr>
            <a:xfrm rot="16200000">
              <a:off x="2686439" y="3217315"/>
              <a:ext cx="381165" cy="1264513"/>
            </a:xfrm>
            <a:prstGeom prst="leftBrace">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TextBox 46">
              <a:extLst>
                <a:ext uri="{FF2B5EF4-FFF2-40B4-BE49-F238E27FC236}">
                  <a16:creationId xmlns:a16="http://schemas.microsoft.com/office/drawing/2014/main" id="{21A496CB-08A6-4BC0-B51D-1A9B3B6DAD45}"/>
                </a:ext>
              </a:extLst>
            </p:cNvPr>
            <p:cNvSpPr txBox="1"/>
            <p:nvPr/>
          </p:nvSpPr>
          <p:spPr>
            <a:xfrm>
              <a:off x="2526976" y="4075685"/>
              <a:ext cx="604653" cy="246221"/>
            </a:xfrm>
            <a:prstGeom prst="rect">
              <a:avLst/>
            </a:prstGeom>
            <a:noFill/>
          </p:spPr>
          <p:txBody>
            <a:bodyPr wrap="none" rtlCol="0">
              <a:spAutoFit/>
            </a:bodyPr>
            <a:lstStyle/>
            <a:p>
              <a:r>
                <a:rPr lang="en-US" sz="1000"/>
                <a:t>padding</a:t>
              </a:r>
            </a:p>
          </p:txBody>
        </p:sp>
        <p:sp>
          <p:nvSpPr>
            <p:cNvPr id="48" name="Left Brace 47">
              <a:extLst>
                <a:ext uri="{FF2B5EF4-FFF2-40B4-BE49-F238E27FC236}">
                  <a16:creationId xmlns:a16="http://schemas.microsoft.com/office/drawing/2014/main" id="{9CCAA449-1D58-46A5-BACE-E136C99E05EA}"/>
                </a:ext>
              </a:extLst>
            </p:cNvPr>
            <p:cNvSpPr/>
            <p:nvPr/>
          </p:nvSpPr>
          <p:spPr>
            <a:xfrm rot="16200000">
              <a:off x="4276094" y="3363475"/>
              <a:ext cx="317717" cy="908748"/>
            </a:xfrm>
            <a:prstGeom prst="leftBrace">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TextBox 48">
              <a:extLst>
                <a:ext uri="{FF2B5EF4-FFF2-40B4-BE49-F238E27FC236}">
                  <a16:creationId xmlns:a16="http://schemas.microsoft.com/office/drawing/2014/main" id="{17D47EC0-D5EF-4C1C-AEAE-58ABF21F8605}"/>
                </a:ext>
              </a:extLst>
            </p:cNvPr>
            <p:cNvSpPr txBox="1"/>
            <p:nvPr/>
          </p:nvSpPr>
          <p:spPr>
            <a:xfrm>
              <a:off x="4197932" y="3961962"/>
              <a:ext cx="478016" cy="246221"/>
            </a:xfrm>
            <a:prstGeom prst="rect">
              <a:avLst/>
            </a:prstGeom>
            <a:noFill/>
          </p:spPr>
          <p:txBody>
            <a:bodyPr wrap="none" rtlCol="0">
              <a:spAutoFit/>
            </a:bodyPr>
            <a:lstStyle/>
            <a:p>
              <a:r>
                <a:rPr lang="en-US" sz="1000"/>
                <a:t>3-bits</a:t>
              </a:r>
            </a:p>
          </p:txBody>
        </p:sp>
        <p:sp>
          <p:nvSpPr>
            <p:cNvPr id="50" name="Left Brace 49">
              <a:extLst>
                <a:ext uri="{FF2B5EF4-FFF2-40B4-BE49-F238E27FC236}">
                  <a16:creationId xmlns:a16="http://schemas.microsoft.com/office/drawing/2014/main" id="{14A76B36-1A17-499D-B41E-9F28279DFED9}"/>
                </a:ext>
              </a:extLst>
            </p:cNvPr>
            <p:cNvSpPr/>
            <p:nvPr/>
          </p:nvSpPr>
          <p:spPr>
            <a:xfrm rot="16200000">
              <a:off x="5448141" y="3493469"/>
              <a:ext cx="317717" cy="600422"/>
            </a:xfrm>
            <a:prstGeom prst="leftBrace">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TextBox 50">
              <a:extLst>
                <a:ext uri="{FF2B5EF4-FFF2-40B4-BE49-F238E27FC236}">
                  <a16:creationId xmlns:a16="http://schemas.microsoft.com/office/drawing/2014/main" id="{2D2669EF-4B13-4F6D-A899-165B1D32F188}"/>
                </a:ext>
              </a:extLst>
            </p:cNvPr>
            <p:cNvSpPr txBox="1"/>
            <p:nvPr/>
          </p:nvSpPr>
          <p:spPr>
            <a:xfrm>
              <a:off x="5367991" y="3952575"/>
              <a:ext cx="437940" cy="246221"/>
            </a:xfrm>
            <a:prstGeom prst="rect">
              <a:avLst/>
            </a:prstGeom>
            <a:noFill/>
          </p:spPr>
          <p:txBody>
            <a:bodyPr wrap="none" rtlCol="0">
              <a:spAutoFit/>
            </a:bodyPr>
            <a:lstStyle/>
            <a:p>
              <a:r>
                <a:rPr lang="en-US" sz="1000"/>
                <a:t>code</a:t>
              </a:r>
            </a:p>
          </p:txBody>
        </p:sp>
        <p:sp>
          <p:nvSpPr>
            <p:cNvPr id="52" name="Left Brace 51">
              <a:extLst>
                <a:ext uri="{FF2B5EF4-FFF2-40B4-BE49-F238E27FC236}">
                  <a16:creationId xmlns:a16="http://schemas.microsoft.com/office/drawing/2014/main" id="{61598A9A-115E-4B5D-989C-F41A8B2E1F56}"/>
                </a:ext>
              </a:extLst>
            </p:cNvPr>
            <p:cNvSpPr/>
            <p:nvPr/>
          </p:nvSpPr>
          <p:spPr>
            <a:xfrm rot="16200000">
              <a:off x="3637113" y="3690157"/>
              <a:ext cx="317718" cy="273805"/>
            </a:xfrm>
            <a:prstGeom prst="leftBrace">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3" name="TextBox 52">
              <a:extLst>
                <a:ext uri="{FF2B5EF4-FFF2-40B4-BE49-F238E27FC236}">
                  <a16:creationId xmlns:a16="http://schemas.microsoft.com/office/drawing/2014/main" id="{5A7152A0-2CF9-4930-8923-4BD5DCA17C36}"/>
                </a:ext>
              </a:extLst>
            </p:cNvPr>
            <p:cNvSpPr txBox="1"/>
            <p:nvPr/>
          </p:nvSpPr>
          <p:spPr>
            <a:xfrm>
              <a:off x="3583571" y="4007808"/>
              <a:ext cx="428322" cy="246221"/>
            </a:xfrm>
            <a:prstGeom prst="rect">
              <a:avLst/>
            </a:prstGeom>
            <a:noFill/>
          </p:spPr>
          <p:txBody>
            <a:bodyPr wrap="none" rtlCol="0">
              <a:spAutoFit/>
            </a:bodyPr>
            <a:lstStyle/>
            <a:p>
              <a:r>
                <a:rPr lang="en-US" sz="1000"/>
                <a:t>1-bit</a:t>
              </a:r>
            </a:p>
          </p:txBody>
        </p:sp>
        <p:sp>
          <p:nvSpPr>
            <p:cNvPr id="54" name="Rectangle 53">
              <a:extLst>
                <a:ext uri="{FF2B5EF4-FFF2-40B4-BE49-F238E27FC236}">
                  <a16:creationId xmlns:a16="http://schemas.microsoft.com/office/drawing/2014/main" id="{C63AC637-7B0B-468E-9CF9-C55C4AD3EDA1}"/>
                </a:ext>
              </a:extLst>
            </p:cNvPr>
            <p:cNvSpPr/>
            <p:nvPr/>
          </p:nvSpPr>
          <p:spPr>
            <a:xfrm>
              <a:off x="8317520" y="3115417"/>
              <a:ext cx="309966" cy="449451"/>
            </a:xfrm>
            <a:prstGeom prst="rect">
              <a:avLst/>
            </a:prstGeom>
            <a:solidFill>
              <a:schemeClr val="accent3">
                <a:lumMod val="40000"/>
                <a:lumOff val="6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0</a:t>
              </a:r>
            </a:p>
          </p:txBody>
        </p:sp>
        <p:sp>
          <p:nvSpPr>
            <p:cNvPr id="55" name="Rectangle 54">
              <a:extLst>
                <a:ext uri="{FF2B5EF4-FFF2-40B4-BE49-F238E27FC236}">
                  <a16:creationId xmlns:a16="http://schemas.microsoft.com/office/drawing/2014/main" id="{BC801F98-A384-40C0-9C1C-C71E9DFE2F64}"/>
                </a:ext>
              </a:extLst>
            </p:cNvPr>
            <p:cNvSpPr/>
            <p:nvPr/>
          </p:nvSpPr>
          <p:spPr>
            <a:xfrm>
              <a:off x="8624904" y="3115416"/>
              <a:ext cx="309966" cy="449451"/>
            </a:xfrm>
            <a:prstGeom prst="rect">
              <a:avLst/>
            </a:prstGeom>
            <a:solidFill>
              <a:schemeClr val="accent3">
                <a:lumMod val="40000"/>
                <a:lumOff val="6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0</a:t>
              </a:r>
            </a:p>
          </p:txBody>
        </p:sp>
        <p:sp>
          <p:nvSpPr>
            <p:cNvPr id="56" name="Rectangle 55">
              <a:extLst>
                <a:ext uri="{FF2B5EF4-FFF2-40B4-BE49-F238E27FC236}">
                  <a16:creationId xmlns:a16="http://schemas.microsoft.com/office/drawing/2014/main" id="{25127357-0048-477D-9A88-8A36964C165A}"/>
                </a:ext>
              </a:extLst>
            </p:cNvPr>
            <p:cNvSpPr/>
            <p:nvPr/>
          </p:nvSpPr>
          <p:spPr>
            <a:xfrm>
              <a:off x="8934870" y="3115416"/>
              <a:ext cx="309966" cy="449451"/>
            </a:xfrm>
            <a:prstGeom prst="rect">
              <a:avLst/>
            </a:prstGeom>
            <a:solidFill>
              <a:schemeClr val="accent3">
                <a:lumMod val="40000"/>
                <a:lumOff val="6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0</a:t>
              </a:r>
            </a:p>
          </p:txBody>
        </p:sp>
        <p:sp>
          <p:nvSpPr>
            <p:cNvPr id="57" name="Rectangle 56">
              <a:extLst>
                <a:ext uri="{FF2B5EF4-FFF2-40B4-BE49-F238E27FC236}">
                  <a16:creationId xmlns:a16="http://schemas.microsoft.com/office/drawing/2014/main" id="{314A2DBB-98DC-4B01-9A08-DB1AFA775BAA}"/>
                </a:ext>
              </a:extLst>
            </p:cNvPr>
            <p:cNvSpPr/>
            <p:nvPr/>
          </p:nvSpPr>
          <p:spPr>
            <a:xfrm>
              <a:off x="9242254" y="3115415"/>
              <a:ext cx="309966" cy="449451"/>
            </a:xfrm>
            <a:prstGeom prst="rect">
              <a:avLst/>
            </a:prstGeom>
            <a:solidFill>
              <a:schemeClr val="accent3">
                <a:lumMod val="40000"/>
                <a:lumOff val="6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0</a:t>
              </a:r>
            </a:p>
          </p:txBody>
        </p:sp>
        <p:sp>
          <p:nvSpPr>
            <p:cNvPr id="58" name="Rectangle 57">
              <a:extLst>
                <a:ext uri="{FF2B5EF4-FFF2-40B4-BE49-F238E27FC236}">
                  <a16:creationId xmlns:a16="http://schemas.microsoft.com/office/drawing/2014/main" id="{CB114ABB-FD32-4133-BC44-E7A4A78ED9A8}"/>
                </a:ext>
              </a:extLst>
            </p:cNvPr>
            <p:cNvSpPr/>
            <p:nvPr/>
          </p:nvSpPr>
          <p:spPr>
            <a:xfrm>
              <a:off x="9725283" y="3115415"/>
              <a:ext cx="309966" cy="449451"/>
            </a:xfrm>
            <a:prstGeom prst="rect">
              <a:avLst/>
            </a:prstGeom>
            <a:solidFill>
              <a:schemeClr val="accent3">
                <a:lumMod val="40000"/>
                <a:lumOff val="6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1</a:t>
              </a:r>
            </a:p>
          </p:txBody>
        </p:sp>
        <p:sp>
          <p:nvSpPr>
            <p:cNvPr id="59" name="Rectangle 58">
              <a:extLst>
                <a:ext uri="{FF2B5EF4-FFF2-40B4-BE49-F238E27FC236}">
                  <a16:creationId xmlns:a16="http://schemas.microsoft.com/office/drawing/2014/main" id="{E5778E12-E67B-4435-B441-9AA97CE1D74B}"/>
                </a:ext>
              </a:extLst>
            </p:cNvPr>
            <p:cNvSpPr/>
            <p:nvPr/>
          </p:nvSpPr>
          <p:spPr>
            <a:xfrm>
              <a:off x="10032667" y="3115414"/>
              <a:ext cx="309966" cy="449451"/>
            </a:xfrm>
            <a:prstGeom prst="rect">
              <a:avLst/>
            </a:prstGeom>
            <a:solidFill>
              <a:schemeClr val="accent3">
                <a:lumMod val="40000"/>
                <a:lumOff val="6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1</a:t>
              </a:r>
            </a:p>
          </p:txBody>
        </p:sp>
        <p:sp>
          <p:nvSpPr>
            <p:cNvPr id="60" name="Rectangle 59">
              <a:extLst>
                <a:ext uri="{FF2B5EF4-FFF2-40B4-BE49-F238E27FC236}">
                  <a16:creationId xmlns:a16="http://schemas.microsoft.com/office/drawing/2014/main" id="{EF57B51C-D33A-4001-84EA-F5BFB975BA7B}"/>
                </a:ext>
              </a:extLst>
            </p:cNvPr>
            <p:cNvSpPr/>
            <p:nvPr/>
          </p:nvSpPr>
          <p:spPr>
            <a:xfrm>
              <a:off x="10342633" y="3115414"/>
              <a:ext cx="309966" cy="449451"/>
            </a:xfrm>
            <a:prstGeom prst="rect">
              <a:avLst/>
            </a:prstGeom>
            <a:solidFill>
              <a:schemeClr val="accent3">
                <a:lumMod val="40000"/>
                <a:lumOff val="6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0</a:t>
              </a:r>
            </a:p>
          </p:txBody>
        </p:sp>
        <p:sp>
          <p:nvSpPr>
            <p:cNvPr id="61" name="Rectangle 60">
              <a:extLst>
                <a:ext uri="{FF2B5EF4-FFF2-40B4-BE49-F238E27FC236}">
                  <a16:creationId xmlns:a16="http://schemas.microsoft.com/office/drawing/2014/main" id="{1D37F0DC-5CBB-45C5-9ECD-CF3F628CE07D}"/>
                </a:ext>
              </a:extLst>
            </p:cNvPr>
            <p:cNvSpPr/>
            <p:nvPr/>
          </p:nvSpPr>
          <p:spPr>
            <a:xfrm>
              <a:off x="10650017" y="3115413"/>
              <a:ext cx="309966" cy="449451"/>
            </a:xfrm>
            <a:prstGeom prst="rect">
              <a:avLst/>
            </a:prstGeom>
            <a:solidFill>
              <a:schemeClr val="accent3">
                <a:lumMod val="40000"/>
                <a:lumOff val="6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0</a:t>
              </a:r>
            </a:p>
          </p:txBody>
        </p:sp>
        <p:sp>
          <p:nvSpPr>
            <p:cNvPr id="62" name="TextBox 61">
              <a:extLst>
                <a:ext uri="{FF2B5EF4-FFF2-40B4-BE49-F238E27FC236}">
                  <a16:creationId xmlns:a16="http://schemas.microsoft.com/office/drawing/2014/main" id="{BCF7753E-8B7A-475D-BEFF-7A21B35F7189}"/>
                </a:ext>
              </a:extLst>
            </p:cNvPr>
            <p:cNvSpPr txBox="1"/>
            <p:nvPr/>
          </p:nvSpPr>
          <p:spPr>
            <a:xfrm>
              <a:off x="10628155" y="2884922"/>
              <a:ext cx="389850" cy="246221"/>
            </a:xfrm>
            <a:prstGeom prst="rect">
              <a:avLst/>
            </a:prstGeom>
            <a:noFill/>
          </p:spPr>
          <p:txBody>
            <a:bodyPr wrap="none" rtlCol="0">
              <a:spAutoFit/>
            </a:bodyPr>
            <a:lstStyle/>
            <a:p>
              <a:r>
                <a:rPr lang="en-US" sz="1000"/>
                <a:t>bit1</a:t>
              </a:r>
            </a:p>
          </p:txBody>
        </p:sp>
        <p:sp>
          <p:nvSpPr>
            <p:cNvPr id="63" name="TextBox 62">
              <a:extLst>
                <a:ext uri="{FF2B5EF4-FFF2-40B4-BE49-F238E27FC236}">
                  <a16:creationId xmlns:a16="http://schemas.microsoft.com/office/drawing/2014/main" id="{2655146E-AF04-4BD3-ADFD-1C1594E21016}"/>
                </a:ext>
              </a:extLst>
            </p:cNvPr>
            <p:cNvSpPr txBox="1"/>
            <p:nvPr/>
          </p:nvSpPr>
          <p:spPr>
            <a:xfrm>
              <a:off x="10310442" y="2887608"/>
              <a:ext cx="389850" cy="246221"/>
            </a:xfrm>
            <a:prstGeom prst="rect">
              <a:avLst/>
            </a:prstGeom>
            <a:noFill/>
          </p:spPr>
          <p:txBody>
            <a:bodyPr wrap="none" rtlCol="0">
              <a:spAutoFit/>
            </a:bodyPr>
            <a:lstStyle/>
            <a:p>
              <a:r>
                <a:rPr lang="en-US" sz="1000"/>
                <a:t>bit2</a:t>
              </a:r>
            </a:p>
          </p:txBody>
        </p:sp>
        <p:sp>
          <p:nvSpPr>
            <p:cNvPr id="64" name="TextBox 63">
              <a:extLst>
                <a:ext uri="{FF2B5EF4-FFF2-40B4-BE49-F238E27FC236}">
                  <a16:creationId xmlns:a16="http://schemas.microsoft.com/office/drawing/2014/main" id="{44F07428-AF88-4353-B957-BD8081B743BF}"/>
                </a:ext>
              </a:extLst>
            </p:cNvPr>
            <p:cNvSpPr txBox="1"/>
            <p:nvPr/>
          </p:nvSpPr>
          <p:spPr>
            <a:xfrm>
              <a:off x="9992725" y="2884922"/>
              <a:ext cx="389850" cy="246221"/>
            </a:xfrm>
            <a:prstGeom prst="rect">
              <a:avLst/>
            </a:prstGeom>
            <a:noFill/>
          </p:spPr>
          <p:txBody>
            <a:bodyPr wrap="none" rtlCol="0">
              <a:spAutoFit/>
            </a:bodyPr>
            <a:lstStyle/>
            <a:p>
              <a:r>
                <a:rPr lang="en-US" sz="1000"/>
                <a:t>bit3</a:t>
              </a:r>
            </a:p>
          </p:txBody>
        </p:sp>
        <p:sp>
          <p:nvSpPr>
            <p:cNvPr id="65" name="TextBox 64">
              <a:extLst>
                <a:ext uri="{FF2B5EF4-FFF2-40B4-BE49-F238E27FC236}">
                  <a16:creationId xmlns:a16="http://schemas.microsoft.com/office/drawing/2014/main" id="{DE176CDE-6E4B-4639-9207-443225809053}"/>
                </a:ext>
              </a:extLst>
            </p:cNvPr>
            <p:cNvSpPr txBox="1"/>
            <p:nvPr/>
          </p:nvSpPr>
          <p:spPr>
            <a:xfrm>
              <a:off x="9685341" y="2880575"/>
              <a:ext cx="389850" cy="246221"/>
            </a:xfrm>
            <a:prstGeom prst="rect">
              <a:avLst/>
            </a:prstGeom>
            <a:noFill/>
          </p:spPr>
          <p:txBody>
            <a:bodyPr wrap="none" rtlCol="0">
              <a:spAutoFit/>
            </a:bodyPr>
            <a:lstStyle/>
            <a:p>
              <a:r>
                <a:rPr lang="en-US" sz="1000"/>
                <a:t>bit4</a:t>
              </a:r>
            </a:p>
          </p:txBody>
        </p:sp>
        <p:sp>
          <p:nvSpPr>
            <p:cNvPr id="66" name="TextBox 65">
              <a:extLst>
                <a:ext uri="{FF2B5EF4-FFF2-40B4-BE49-F238E27FC236}">
                  <a16:creationId xmlns:a16="http://schemas.microsoft.com/office/drawing/2014/main" id="{DED7EBD5-1B89-49B1-A818-3A57EF8F9C72}"/>
                </a:ext>
              </a:extLst>
            </p:cNvPr>
            <p:cNvSpPr txBox="1"/>
            <p:nvPr/>
          </p:nvSpPr>
          <p:spPr>
            <a:xfrm>
              <a:off x="9226269" y="2887608"/>
              <a:ext cx="389850" cy="246221"/>
            </a:xfrm>
            <a:prstGeom prst="rect">
              <a:avLst/>
            </a:prstGeom>
            <a:noFill/>
          </p:spPr>
          <p:txBody>
            <a:bodyPr wrap="none" rtlCol="0">
              <a:spAutoFit/>
            </a:bodyPr>
            <a:lstStyle/>
            <a:p>
              <a:r>
                <a:rPr lang="en-US" sz="1000"/>
                <a:t>bit5</a:t>
              </a:r>
            </a:p>
          </p:txBody>
        </p:sp>
        <p:sp>
          <p:nvSpPr>
            <p:cNvPr id="67" name="TextBox 66">
              <a:extLst>
                <a:ext uri="{FF2B5EF4-FFF2-40B4-BE49-F238E27FC236}">
                  <a16:creationId xmlns:a16="http://schemas.microsoft.com/office/drawing/2014/main" id="{476C252E-251C-41C4-A04F-02A2D3BC7681}"/>
                </a:ext>
              </a:extLst>
            </p:cNvPr>
            <p:cNvSpPr txBox="1"/>
            <p:nvPr/>
          </p:nvSpPr>
          <p:spPr>
            <a:xfrm>
              <a:off x="8908556" y="2890294"/>
              <a:ext cx="389850" cy="246221"/>
            </a:xfrm>
            <a:prstGeom prst="rect">
              <a:avLst/>
            </a:prstGeom>
            <a:noFill/>
          </p:spPr>
          <p:txBody>
            <a:bodyPr wrap="none" rtlCol="0">
              <a:spAutoFit/>
            </a:bodyPr>
            <a:lstStyle/>
            <a:p>
              <a:r>
                <a:rPr lang="en-US" sz="1000"/>
                <a:t>bit6</a:t>
              </a:r>
            </a:p>
          </p:txBody>
        </p:sp>
        <p:sp>
          <p:nvSpPr>
            <p:cNvPr id="68" name="TextBox 67">
              <a:extLst>
                <a:ext uri="{FF2B5EF4-FFF2-40B4-BE49-F238E27FC236}">
                  <a16:creationId xmlns:a16="http://schemas.microsoft.com/office/drawing/2014/main" id="{AF2D7EB3-91B6-4485-BBDA-98299B7E6DFB}"/>
                </a:ext>
              </a:extLst>
            </p:cNvPr>
            <p:cNvSpPr txBox="1"/>
            <p:nvPr/>
          </p:nvSpPr>
          <p:spPr>
            <a:xfrm>
              <a:off x="8590839" y="2887608"/>
              <a:ext cx="389850" cy="246221"/>
            </a:xfrm>
            <a:prstGeom prst="rect">
              <a:avLst/>
            </a:prstGeom>
            <a:noFill/>
          </p:spPr>
          <p:txBody>
            <a:bodyPr wrap="none" rtlCol="0">
              <a:spAutoFit/>
            </a:bodyPr>
            <a:lstStyle/>
            <a:p>
              <a:r>
                <a:rPr lang="en-US" sz="1000"/>
                <a:t>bit7</a:t>
              </a:r>
            </a:p>
          </p:txBody>
        </p:sp>
        <p:sp>
          <p:nvSpPr>
            <p:cNvPr id="69" name="TextBox 68">
              <a:extLst>
                <a:ext uri="{FF2B5EF4-FFF2-40B4-BE49-F238E27FC236}">
                  <a16:creationId xmlns:a16="http://schemas.microsoft.com/office/drawing/2014/main" id="{4E4060F2-102E-49E8-A088-FAE4133386BD}"/>
                </a:ext>
              </a:extLst>
            </p:cNvPr>
            <p:cNvSpPr txBox="1"/>
            <p:nvPr/>
          </p:nvSpPr>
          <p:spPr>
            <a:xfrm>
              <a:off x="8283455" y="2883261"/>
              <a:ext cx="389850" cy="246221"/>
            </a:xfrm>
            <a:prstGeom prst="rect">
              <a:avLst/>
            </a:prstGeom>
            <a:noFill/>
          </p:spPr>
          <p:txBody>
            <a:bodyPr wrap="none" rtlCol="0">
              <a:spAutoFit/>
            </a:bodyPr>
            <a:lstStyle/>
            <a:p>
              <a:r>
                <a:rPr lang="en-US" sz="1000"/>
                <a:t>bit8</a:t>
              </a:r>
            </a:p>
          </p:txBody>
        </p:sp>
        <p:sp>
          <p:nvSpPr>
            <p:cNvPr id="70" name="TextBox 69">
              <a:extLst>
                <a:ext uri="{FF2B5EF4-FFF2-40B4-BE49-F238E27FC236}">
                  <a16:creationId xmlns:a16="http://schemas.microsoft.com/office/drawing/2014/main" id="{7F1A85E8-A37F-41FD-B561-CE553546BD3D}"/>
                </a:ext>
              </a:extLst>
            </p:cNvPr>
            <p:cNvSpPr txBox="1"/>
            <p:nvPr/>
          </p:nvSpPr>
          <p:spPr>
            <a:xfrm>
              <a:off x="9064306" y="2443996"/>
              <a:ext cx="1181349" cy="369332"/>
            </a:xfrm>
            <a:prstGeom prst="rect">
              <a:avLst/>
            </a:prstGeom>
            <a:noFill/>
          </p:spPr>
          <p:txBody>
            <a:bodyPr wrap="none" rtlCol="0">
              <a:spAutoFit/>
            </a:bodyPr>
            <a:lstStyle/>
            <a:p>
              <a:r>
                <a:rPr lang="en-US"/>
                <a:t>Byte 0= 0C</a:t>
              </a:r>
            </a:p>
          </p:txBody>
        </p:sp>
        <p:sp>
          <p:nvSpPr>
            <p:cNvPr id="73" name="Left Brace 72">
              <a:extLst>
                <a:ext uri="{FF2B5EF4-FFF2-40B4-BE49-F238E27FC236}">
                  <a16:creationId xmlns:a16="http://schemas.microsoft.com/office/drawing/2014/main" id="{0C0E935B-3194-405B-81C1-0C72E591581B}"/>
                </a:ext>
              </a:extLst>
            </p:cNvPr>
            <p:cNvSpPr/>
            <p:nvPr/>
          </p:nvSpPr>
          <p:spPr>
            <a:xfrm rot="16200000">
              <a:off x="9433314" y="2556587"/>
              <a:ext cx="449449" cy="2603891"/>
            </a:xfrm>
            <a:prstGeom prst="leftBrace">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4" name="TextBox 73">
              <a:extLst>
                <a:ext uri="{FF2B5EF4-FFF2-40B4-BE49-F238E27FC236}">
                  <a16:creationId xmlns:a16="http://schemas.microsoft.com/office/drawing/2014/main" id="{66343F60-EBC6-4CF6-9E6E-F698282F4129}"/>
                </a:ext>
              </a:extLst>
            </p:cNvPr>
            <p:cNvSpPr txBox="1"/>
            <p:nvPr/>
          </p:nvSpPr>
          <p:spPr>
            <a:xfrm>
              <a:off x="9421194" y="4141662"/>
              <a:ext cx="516488" cy="246221"/>
            </a:xfrm>
            <a:prstGeom prst="rect">
              <a:avLst/>
            </a:prstGeom>
            <a:noFill/>
          </p:spPr>
          <p:txBody>
            <a:bodyPr wrap="none" rtlCol="0">
              <a:spAutoFit/>
            </a:bodyPr>
            <a:lstStyle/>
            <a:p>
              <a:r>
                <a:rPr lang="en-US" sz="1000"/>
                <a:t>length</a:t>
              </a:r>
            </a:p>
          </p:txBody>
        </p:sp>
      </p:grpSp>
      <p:sp>
        <p:nvSpPr>
          <p:cNvPr id="80" name="Speech Bubble: Rectangle 79">
            <a:extLst>
              <a:ext uri="{FF2B5EF4-FFF2-40B4-BE49-F238E27FC236}">
                <a16:creationId xmlns:a16="http://schemas.microsoft.com/office/drawing/2014/main" id="{63960DCD-BAC1-43D3-B007-3774FA67A028}"/>
              </a:ext>
            </a:extLst>
          </p:cNvPr>
          <p:cNvSpPr/>
          <p:nvPr/>
        </p:nvSpPr>
        <p:spPr>
          <a:xfrm>
            <a:off x="3469512" y="4943959"/>
            <a:ext cx="3426133" cy="1800086"/>
          </a:xfrm>
          <a:prstGeom prst="wedgeRectCallout">
            <a:avLst>
              <a:gd name="adj1" fmla="val 102106"/>
              <a:gd name="adj2" fmla="val -80734"/>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a:t>The length field has value 12, which means for this input there is only one &lt;input&gt; element</a:t>
            </a:r>
          </a:p>
        </p:txBody>
      </p:sp>
    </p:spTree>
    <p:extLst>
      <p:ext uri="{BB962C8B-B14F-4D97-AF65-F5344CB8AC3E}">
        <p14:creationId xmlns:p14="http://schemas.microsoft.com/office/powerpoint/2010/main" val="219227795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F218D5-65F9-4696-9EDB-D6CB1B1B8C7C}"/>
              </a:ext>
            </a:extLst>
          </p:cNvPr>
          <p:cNvSpPr>
            <a:spLocks noGrp="1"/>
          </p:cNvSpPr>
          <p:nvPr>
            <p:ph type="title"/>
          </p:nvPr>
        </p:nvSpPr>
        <p:spPr/>
        <p:txBody>
          <a:bodyPr/>
          <a:lstStyle/>
          <a:p>
            <a:r>
              <a:rPr lang="en-US"/>
              <a:t>Lesson Learned: </a:t>
            </a:r>
            <a:r>
              <a:rPr lang="en-US">
                <a:solidFill>
                  <a:srgbClr val="F5844C"/>
                </a:solidFill>
                <a:highlight>
                  <a:srgbClr val="FFFFFF"/>
                </a:highlight>
              </a:rPr>
              <a:t>dfdl:choiceLengthKind</a:t>
            </a:r>
            <a:r>
              <a:rPr lang="en-US"/>
              <a:t> is required on choice </a:t>
            </a:r>
          </a:p>
        </p:txBody>
      </p:sp>
      <p:sp>
        <p:nvSpPr>
          <p:cNvPr id="4" name="Footer Placeholder 3">
            <a:extLst>
              <a:ext uri="{FF2B5EF4-FFF2-40B4-BE49-F238E27FC236}">
                <a16:creationId xmlns:a16="http://schemas.microsoft.com/office/drawing/2014/main" id="{97AD2853-8D54-4EC8-B72E-4BE7871E0AA7}"/>
              </a:ext>
            </a:extLst>
          </p:cNvPr>
          <p:cNvSpPr>
            <a:spLocks noGrp="1"/>
          </p:cNvSpPr>
          <p:nvPr>
            <p:ph type="ftr" sz="quarter" idx="11"/>
          </p:nvPr>
        </p:nvSpPr>
        <p:spPr/>
        <p:txBody>
          <a:bodyPr/>
          <a:lstStyle/>
          <a:p>
            <a:r>
              <a:rPr lang="en-US" altLang="en-US">
                <a:solidFill>
                  <a:schemeClr val="tx1">
                    <a:lumMod val="50000"/>
                    <a:lumOff val="50000"/>
                  </a:schemeClr>
                </a:solidFill>
                <a:latin typeface="Arial" pitchFamily="34" charset="0"/>
                <a:cs typeface="Arial" pitchFamily="34" charset="0"/>
              </a:rPr>
              <a:t>© 2019 The MITRE Corporation. All rights reserved.</a:t>
            </a:r>
            <a:endParaRPr lang="en-US">
              <a:solidFill>
                <a:schemeClr val="tx1">
                  <a:lumMod val="50000"/>
                  <a:lumOff val="50000"/>
                </a:schemeClr>
              </a:solidFill>
              <a:latin typeface="Arial" pitchFamily="34" charset="0"/>
              <a:cs typeface="Arial" pitchFamily="34" charset="0"/>
            </a:endParaRPr>
          </a:p>
        </p:txBody>
      </p:sp>
      <p:grpSp>
        <p:nvGrpSpPr>
          <p:cNvPr id="5" name="Group 4">
            <a:extLst>
              <a:ext uri="{FF2B5EF4-FFF2-40B4-BE49-F238E27FC236}">
                <a16:creationId xmlns:a16="http://schemas.microsoft.com/office/drawing/2014/main" id="{7DCE949E-ADF9-4B3F-A359-67898C8DB775}"/>
              </a:ext>
            </a:extLst>
          </p:cNvPr>
          <p:cNvGrpSpPr/>
          <p:nvPr/>
        </p:nvGrpSpPr>
        <p:grpSpPr>
          <a:xfrm>
            <a:off x="2402237" y="1628251"/>
            <a:ext cx="4464992" cy="3076834"/>
            <a:chOff x="418454" y="3565539"/>
            <a:chExt cx="4464992" cy="3076834"/>
          </a:xfrm>
        </p:grpSpPr>
        <p:sp>
          <p:nvSpPr>
            <p:cNvPr id="6" name="Rectangle 5">
              <a:extLst>
                <a:ext uri="{FF2B5EF4-FFF2-40B4-BE49-F238E27FC236}">
                  <a16:creationId xmlns:a16="http://schemas.microsoft.com/office/drawing/2014/main" id="{296FC1B8-21C3-4675-8388-9AC4F4E7740A}"/>
                </a:ext>
              </a:extLst>
            </p:cNvPr>
            <p:cNvSpPr/>
            <p:nvPr/>
          </p:nvSpPr>
          <p:spPr>
            <a:xfrm>
              <a:off x="418454" y="3565539"/>
              <a:ext cx="4464992" cy="3076834"/>
            </a:xfrm>
            <a:prstGeom prst="rect">
              <a:avLst/>
            </a:prstGeom>
            <a:solidFill>
              <a:schemeClr val="bg1">
                <a:lumMod val="85000"/>
              </a:schemeClr>
            </a:solidFill>
            <a:ln w="3810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extLst>
                <a:ext uri="{FF2B5EF4-FFF2-40B4-BE49-F238E27FC236}">
                  <a16:creationId xmlns:a16="http://schemas.microsoft.com/office/drawing/2014/main" id="{108E7C3D-28DD-4EF2-80E5-1BBF9ABA3FE4}"/>
                </a:ext>
              </a:extLst>
            </p:cNvPr>
            <p:cNvSpPr/>
            <p:nvPr/>
          </p:nvSpPr>
          <p:spPr>
            <a:xfrm>
              <a:off x="677345" y="3817471"/>
              <a:ext cx="3981796" cy="307777"/>
            </a:xfrm>
            <a:prstGeom prst="rect">
              <a:avLst/>
            </a:prstGeom>
            <a:ln>
              <a:solidFill>
                <a:schemeClr val="tx1"/>
              </a:solidFill>
            </a:ln>
          </p:spPr>
          <p:txBody>
            <a:bodyPr wrap="none">
              <a:spAutoFit/>
            </a:bodyPr>
            <a:lstStyle/>
            <a:p>
              <a:r>
                <a:rPr lang="en-US" sz="1400">
                  <a:latin typeface="Calibri" panose="020F0502020204030204" pitchFamily="34" charset="0"/>
                  <a:ea typeface="Times New Roman" panose="02020603050405020304" pitchFamily="18" charset="0"/>
                </a:rPr>
                <a:t>1999,-,Venture Extended Edition,Very Large,5000.00</a:t>
              </a:r>
              <a:endParaRPr lang="en-US" sz="1400"/>
            </a:p>
          </p:txBody>
        </p:sp>
        <p:sp>
          <p:nvSpPr>
            <p:cNvPr id="8" name="Rectangle 7">
              <a:extLst>
                <a:ext uri="{FF2B5EF4-FFF2-40B4-BE49-F238E27FC236}">
                  <a16:creationId xmlns:a16="http://schemas.microsoft.com/office/drawing/2014/main" id="{43EA09B6-1067-4FC5-9D4C-C416AC0E1A2E}"/>
                </a:ext>
              </a:extLst>
            </p:cNvPr>
            <p:cNvSpPr/>
            <p:nvPr/>
          </p:nvSpPr>
          <p:spPr>
            <a:xfrm>
              <a:off x="1011553" y="4702086"/>
              <a:ext cx="3060538" cy="769441"/>
            </a:xfrm>
            <a:prstGeom prst="rect">
              <a:avLst/>
            </a:prstGeom>
            <a:ln>
              <a:solidFill>
                <a:schemeClr val="tx1"/>
              </a:solidFill>
            </a:ln>
          </p:spPr>
          <p:txBody>
            <a:bodyPr wrap="square">
              <a:spAutoFit/>
            </a:bodyPr>
            <a:lstStyle/>
            <a:p>
              <a:r>
                <a:rPr lang="en-US" sz="1100">
                  <a:solidFill>
                    <a:srgbClr val="003296"/>
                  </a:solidFill>
                  <a:highlight>
                    <a:srgbClr val="FFFFFF"/>
                  </a:highlight>
                </a:rPr>
                <a:t>&lt;xs:choice</a:t>
              </a:r>
              <a:r>
                <a:rPr lang="en-US" sz="1100">
                  <a:solidFill>
                    <a:srgbClr val="000096"/>
                  </a:solidFill>
                  <a:highlight>
                    <a:srgbClr val="FFFFFF"/>
                  </a:highlight>
                </a:rPr>
                <a:t>&gt;</a:t>
              </a:r>
              <a:br>
                <a:rPr lang="en-US" sz="1100">
                  <a:solidFill>
                    <a:srgbClr val="000000"/>
                  </a:solidFill>
                  <a:highlight>
                    <a:srgbClr val="FFFFFF"/>
                  </a:highlight>
                </a:rPr>
              </a:br>
              <a:r>
                <a:rPr lang="en-US" sz="1100">
                  <a:solidFill>
                    <a:srgbClr val="000000"/>
                  </a:solidFill>
                  <a:highlight>
                    <a:srgbClr val="FFFFFF"/>
                  </a:highlight>
                </a:rPr>
                <a:t>    </a:t>
              </a:r>
              <a:r>
                <a:rPr lang="en-US" sz="1100">
                  <a:solidFill>
                    <a:srgbClr val="003296"/>
                  </a:solidFill>
                  <a:highlight>
                    <a:srgbClr val="FFFFFF"/>
                  </a:highlight>
                </a:rPr>
                <a:t>&lt;xs:sequence</a:t>
              </a:r>
              <a:r>
                <a:rPr lang="en-US" sz="1100">
                  <a:solidFill>
                    <a:srgbClr val="F5844C"/>
                  </a:solidFill>
                  <a:highlight>
                    <a:srgbClr val="FFFFFF"/>
                  </a:highlight>
                </a:rPr>
                <a:t> dfdl:initiator</a:t>
              </a:r>
              <a:r>
                <a:rPr lang="en-US" sz="1100">
                  <a:solidFill>
                    <a:srgbClr val="FF8040"/>
                  </a:solidFill>
                  <a:highlight>
                    <a:srgbClr val="FFFFFF"/>
                  </a:highlight>
                </a:rPr>
                <a:t>=</a:t>
              </a:r>
              <a:r>
                <a:rPr lang="en-US" sz="1100">
                  <a:solidFill>
                    <a:srgbClr val="993300"/>
                  </a:solidFill>
                  <a:highlight>
                    <a:srgbClr val="FFFFFF"/>
                  </a:highlight>
                </a:rPr>
                <a:t>"-"</a:t>
              </a:r>
              <a:r>
                <a:rPr lang="en-US" sz="1100">
                  <a:solidFill>
                    <a:srgbClr val="F5844C"/>
                  </a:solidFill>
                  <a:highlight>
                    <a:srgbClr val="FFFFFF"/>
                  </a:highlight>
                </a:rPr>
                <a:t> </a:t>
              </a:r>
              <a:r>
                <a:rPr lang="en-US" sz="1100">
                  <a:solidFill>
                    <a:srgbClr val="000096"/>
                  </a:solidFill>
                  <a:highlight>
                    <a:srgbClr val="FFFFFF"/>
                  </a:highlight>
                </a:rPr>
                <a:t>/&gt;</a:t>
              </a:r>
              <a:br>
                <a:rPr lang="en-US" sz="1100">
                  <a:solidFill>
                    <a:srgbClr val="000000"/>
                  </a:solidFill>
                  <a:highlight>
                    <a:srgbClr val="FFFFFF"/>
                  </a:highlight>
                </a:rPr>
              </a:br>
              <a:r>
                <a:rPr lang="en-US" sz="1100">
                  <a:solidFill>
                    <a:srgbClr val="000000"/>
                  </a:solidFill>
                  <a:highlight>
                    <a:srgbClr val="FFFFFF"/>
                  </a:highlight>
                </a:rPr>
                <a:t>    </a:t>
              </a:r>
              <a:r>
                <a:rPr lang="en-US" sz="1100">
                  <a:solidFill>
                    <a:srgbClr val="003296"/>
                  </a:solidFill>
                  <a:highlight>
                    <a:srgbClr val="FFFFFF"/>
                  </a:highlight>
                </a:rPr>
                <a:t>&lt;xs:element</a:t>
              </a:r>
              <a:r>
                <a:rPr lang="en-US" sz="1100">
                  <a:solidFill>
                    <a:srgbClr val="F5844C"/>
                  </a:solidFill>
                  <a:highlight>
                    <a:srgbClr val="FFFFFF"/>
                  </a:highlight>
                </a:rPr>
                <a:t> name</a:t>
              </a:r>
              <a:r>
                <a:rPr lang="en-US" sz="1100">
                  <a:solidFill>
                    <a:srgbClr val="FF8040"/>
                  </a:solidFill>
                  <a:highlight>
                    <a:srgbClr val="FFFFFF"/>
                  </a:highlight>
                </a:rPr>
                <a:t>=</a:t>
              </a:r>
              <a:r>
                <a:rPr lang="en-US" sz="1100">
                  <a:solidFill>
                    <a:srgbClr val="993300"/>
                  </a:solidFill>
                  <a:highlight>
                    <a:srgbClr val="FFFFFF"/>
                  </a:highlight>
                </a:rPr>
                <a:t>"make"</a:t>
              </a:r>
              <a:r>
                <a:rPr lang="en-US" sz="1100">
                  <a:solidFill>
                    <a:srgbClr val="F5844C"/>
                  </a:solidFill>
                  <a:highlight>
                    <a:srgbClr val="FFFFFF"/>
                  </a:highlight>
                </a:rPr>
                <a:t> type</a:t>
              </a:r>
              <a:r>
                <a:rPr lang="en-US" sz="1100">
                  <a:solidFill>
                    <a:srgbClr val="FF8040"/>
                  </a:solidFill>
                  <a:highlight>
                    <a:srgbClr val="FFFFFF"/>
                  </a:highlight>
                </a:rPr>
                <a:t>=</a:t>
              </a:r>
              <a:r>
                <a:rPr lang="en-US" sz="1100">
                  <a:solidFill>
                    <a:srgbClr val="993300"/>
                  </a:solidFill>
                  <a:highlight>
                    <a:srgbClr val="FFFFFF"/>
                  </a:highlight>
                </a:rPr>
                <a:t>"xs:string"</a:t>
              </a:r>
              <a:r>
                <a:rPr lang="en-US" sz="1100">
                  <a:solidFill>
                    <a:srgbClr val="F5844C"/>
                  </a:solidFill>
                  <a:highlight>
                    <a:srgbClr val="FFFFFF"/>
                  </a:highlight>
                </a:rPr>
                <a:t> </a:t>
              </a:r>
              <a:r>
                <a:rPr lang="en-US" sz="1100">
                  <a:solidFill>
                    <a:srgbClr val="000096"/>
                  </a:solidFill>
                  <a:highlight>
                    <a:srgbClr val="FFFFFF"/>
                  </a:highlight>
                </a:rPr>
                <a:t>/&gt;</a:t>
              </a:r>
              <a:br>
                <a:rPr lang="en-US" sz="1100">
                  <a:solidFill>
                    <a:srgbClr val="000000"/>
                  </a:solidFill>
                  <a:highlight>
                    <a:srgbClr val="FFFFFF"/>
                  </a:highlight>
                </a:rPr>
              </a:br>
              <a:r>
                <a:rPr lang="en-US" sz="1100">
                  <a:solidFill>
                    <a:srgbClr val="003296"/>
                  </a:solidFill>
                  <a:highlight>
                    <a:srgbClr val="FFFFFF"/>
                  </a:highlight>
                </a:rPr>
                <a:t>&lt;/xs:choice&gt;</a:t>
              </a:r>
            </a:p>
          </p:txBody>
        </p:sp>
        <p:sp>
          <p:nvSpPr>
            <p:cNvPr id="9" name="Arrow: Down 8">
              <a:extLst>
                <a:ext uri="{FF2B5EF4-FFF2-40B4-BE49-F238E27FC236}">
                  <a16:creationId xmlns:a16="http://schemas.microsoft.com/office/drawing/2014/main" id="{E4BA6342-699F-4D14-A1D5-203DF602ABFA}"/>
                </a:ext>
              </a:extLst>
            </p:cNvPr>
            <p:cNvSpPr/>
            <p:nvPr/>
          </p:nvSpPr>
          <p:spPr>
            <a:xfrm>
              <a:off x="2224107" y="4125248"/>
              <a:ext cx="635431" cy="57683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a:extLst>
                <a:ext uri="{FF2B5EF4-FFF2-40B4-BE49-F238E27FC236}">
                  <a16:creationId xmlns:a16="http://schemas.microsoft.com/office/drawing/2014/main" id="{5B197732-FD6A-41BC-9930-4C26DDD323F6}"/>
                </a:ext>
              </a:extLst>
            </p:cNvPr>
            <p:cNvSpPr txBox="1"/>
            <p:nvPr/>
          </p:nvSpPr>
          <p:spPr>
            <a:xfrm>
              <a:off x="898914" y="6075943"/>
              <a:ext cx="2650383" cy="430887"/>
            </a:xfrm>
            <a:prstGeom prst="rect">
              <a:avLst/>
            </a:prstGeom>
            <a:noFill/>
          </p:spPr>
          <p:txBody>
            <a:bodyPr wrap="square" rtlCol="0">
              <a:spAutoFit/>
            </a:bodyPr>
            <a:lstStyle/>
            <a:p>
              <a:r>
                <a:rPr lang="en-US" sz="1100" b="1">
                  <a:solidFill>
                    <a:srgbClr val="FF0000"/>
                  </a:solidFill>
                </a:rPr>
                <a:t>[error] Schema Definition Error: Property choiceLengthKind is not defined</a:t>
              </a:r>
              <a:r>
                <a:rPr lang="en-US" sz="1100">
                  <a:solidFill>
                    <a:srgbClr val="FF0000"/>
                  </a:solidFill>
                </a:rPr>
                <a:t>.</a:t>
              </a:r>
            </a:p>
          </p:txBody>
        </p:sp>
        <p:sp>
          <p:nvSpPr>
            <p:cNvPr id="11" name="Arrow: Down 10">
              <a:extLst>
                <a:ext uri="{FF2B5EF4-FFF2-40B4-BE49-F238E27FC236}">
                  <a16:creationId xmlns:a16="http://schemas.microsoft.com/office/drawing/2014/main" id="{4B2D4BE0-2714-44DE-B795-F11728CAC83A}"/>
                </a:ext>
              </a:extLst>
            </p:cNvPr>
            <p:cNvSpPr/>
            <p:nvPr/>
          </p:nvSpPr>
          <p:spPr>
            <a:xfrm>
              <a:off x="2224106" y="5469136"/>
              <a:ext cx="635431" cy="57683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Graphic 11" descr="Sad face with no fill">
              <a:extLst>
                <a:ext uri="{FF2B5EF4-FFF2-40B4-BE49-F238E27FC236}">
                  <a16:creationId xmlns:a16="http://schemas.microsoft.com/office/drawing/2014/main" id="{DC4542B8-F0F9-442F-A3A5-2240B30077E6}"/>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3354943" y="5716940"/>
              <a:ext cx="914400" cy="914400"/>
            </a:xfrm>
            <a:prstGeom prst="rect">
              <a:avLst/>
            </a:prstGeom>
          </p:spPr>
        </p:pic>
      </p:grpSp>
      <p:sp>
        <p:nvSpPr>
          <p:cNvPr id="13" name="Rectangle 12">
            <a:extLst>
              <a:ext uri="{FF2B5EF4-FFF2-40B4-BE49-F238E27FC236}">
                <a16:creationId xmlns:a16="http://schemas.microsoft.com/office/drawing/2014/main" id="{A429592B-0C4E-441C-B31D-C33B8ECCEED8}"/>
              </a:ext>
            </a:extLst>
          </p:cNvPr>
          <p:cNvSpPr/>
          <p:nvPr/>
        </p:nvSpPr>
        <p:spPr>
          <a:xfrm>
            <a:off x="2057400" y="4936419"/>
            <a:ext cx="6096000" cy="1200329"/>
          </a:xfrm>
          <a:prstGeom prst="rect">
            <a:avLst/>
          </a:prstGeom>
        </p:spPr>
        <p:txBody>
          <a:bodyPr>
            <a:spAutoFit/>
          </a:bodyPr>
          <a:lstStyle/>
          <a:p>
            <a:r>
              <a:rPr lang="en-US">
                <a:solidFill>
                  <a:srgbClr val="000000"/>
                </a:solidFill>
                <a:latin typeface="Calibri" panose="020F0502020204030204" pitchFamily="34" charset="0"/>
                <a:ea typeface="Calibri" panose="020F0502020204030204" pitchFamily="34" charset="0"/>
              </a:rPr>
              <a:t>Its purpose is to accomodate a very common situation in fixed-length data where all the branches are extended in length to the length of the longest one. That's what choiceLengthKind 'explicit' means.  </a:t>
            </a:r>
            <a:endParaRPr lang="en-US" sz="1600">
              <a:effectLst/>
              <a:latin typeface="Calibri" panose="020F0502020204030204" pitchFamily="34" charset="0"/>
              <a:ea typeface="Calibri" panose="020F0502020204030204" pitchFamily="34" charset="0"/>
            </a:endParaRPr>
          </a:p>
        </p:txBody>
      </p:sp>
    </p:spTree>
    <p:extLst>
      <p:ext uri="{BB962C8B-B14F-4D97-AF65-F5344CB8AC3E}">
        <p14:creationId xmlns:p14="http://schemas.microsoft.com/office/powerpoint/2010/main" val="2498788249"/>
      </p:ext>
    </p:extLst>
  </p:cSld>
  <p:clrMapOvr>
    <a:masterClrMapping/>
  </p:clrMapOvr>
</p:sld>
</file>

<file path=ppt/slides/slide2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3DB16A4-FA1E-4E18-BDEF-342BFA92BD93}"/>
              </a:ext>
            </a:extLst>
          </p:cNvPr>
          <p:cNvSpPr>
            <a:spLocks noGrp="1"/>
          </p:cNvSpPr>
          <p:nvPr>
            <p:ph type="ctrTitle" sz="quarter"/>
          </p:nvPr>
        </p:nvSpPr>
        <p:spPr/>
        <p:txBody>
          <a:bodyPr/>
          <a:lstStyle/>
          <a:p>
            <a:r>
              <a:rPr lang="en-US"/>
              <a:t>Integers in text</a:t>
            </a:r>
          </a:p>
        </p:txBody>
      </p:sp>
      <p:sp>
        <p:nvSpPr>
          <p:cNvPr id="2" name="Footer Placeholder 1">
            <a:extLst>
              <a:ext uri="{FF2B5EF4-FFF2-40B4-BE49-F238E27FC236}">
                <a16:creationId xmlns:a16="http://schemas.microsoft.com/office/drawing/2014/main" id="{7CF2A3D5-A7E0-4736-8491-003F69173DB9}"/>
              </a:ext>
            </a:extLst>
          </p:cNvPr>
          <p:cNvSpPr>
            <a:spLocks noGrp="1"/>
          </p:cNvSpPr>
          <p:nvPr>
            <p:ph type="ftr" sz="quarter" idx="4294967295"/>
          </p:nvPr>
        </p:nvSpPr>
        <p:spPr>
          <a:xfrm>
            <a:off x="0" y="6521450"/>
            <a:ext cx="7537450" cy="239713"/>
          </a:xfrm>
        </p:spPr>
        <p:txBody>
          <a:bodyPr/>
          <a:lstStyle/>
          <a:p>
            <a:r>
              <a:rPr lang="en-US" altLang="en-US">
                <a:solidFill>
                  <a:schemeClr val="tx1">
                    <a:lumMod val="50000"/>
                    <a:lumOff val="50000"/>
                  </a:schemeClr>
                </a:solidFill>
                <a:latin typeface="Arial" pitchFamily="34" charset="0"/>
                <a:cs typeface="Arial" pitchFamily="34" charset="0"/>
              </a:rPr>
              <a:t>© 2019 The MITRE Corporation. All rights reserved.</a:t>
            </a:r>
            <a:endParaRPr lang="en-US">
              <a:solidFill>
                <a:schemeClr val="tx1">
                  <a:lumMod val="50000"/>
                  <a:lumOff val="50000"/>
                </a:schemeClr>
              </a:solidFill>
              <a:latin typeface="Arial" pitchFamily="34" charset="0"/>
              <a:cs typeface="Arial" pitchFamily="34" charset="0"/>
            </a:endParaRPr>
          </a:p>
        </p:txBody>
      </p:sp>
    </p:spTree>
    <p:extLst>
      <p:ext uri="{BB962C8B-B14F-4D97-AF65-F5344CB8AC3E}">
        <p14:creationId xmlns:p14="http://schemas.microsoft.com/office/powerpoint/2010/main" val="2428804931"/>
      </p:ext>
    </p:extLst>
  </p:cSld>
  <p:clrMapOvr>
    <a:masterClrMapping/>
  </p:clrMapOvr>
</p:sld>
</file>

<file path=ppt/slides/slide2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8E516323-6C71-413A-8044-A756E42E6767}"/>
              </a:ext>
            </a:extLst>
          </p:cNvPr>
          <p:cNvSpPr>
            <a:spLocks noGrp="1"/>
          </p:cNvSpPr>
          <p:nvPr>
            <p:ph type="title"/>
          </p:nvPr>
        </p:nvSpPr>
        <p:spPr/>
        <p:txBody>
          <a:bodyPr/>
          <a:lstStyle/>
          <a:p>
            <a:r>
              <a:rPr lang="en-US"/>
              <a:t>What does this say about the input data?</a:t>
            </a:r>
          </a:p>
        </p:txBody>
      </p:sp>
      <p:sp>
        <p:nvSpPr>
          <p:cNvPr id="5" name="Rectangle 4">
            <a:extLst>
              <a:ext uri="{FF2B5EF4-FFF2-40B4-BE49-F238E27FC236}">
                <a16:creationId xmlns:a16="http://schemas.microsoft.com/office/drawing/2014/main" id="{CDD18E53-C32D-4EFF-B452-83C9E6D6CCBE}"/>
              </a:ext>
            </a:extLst>
          </p:cNvPr>
          <p:cNvSpPr/>
          <p:nvPr/>
        </p:nvSpPr>
        <p:spPr>
          <a:xfrm>
            <a:off x="1884489" y="2112958"/>
            <a:ext cx="7907421" cy="461665"/>
          </a:xfrm>
          <a:prstGeom prst="rect">
            <a:avLst/>
          </a:prstGeom>
        </p:spPr>
        <p:txBody>
          <a:bodyPr wrap="none">
            <a:spAutoFit/>
          </a:bodyPr>
          <a:lstStyle/>
          <a:p>
            <a:r>
              <a:rPr lang="en-US" sz="2400">
                <a:solidFill>
                  <a:srgbClr val="003296"/>
                </a:solidFill>
                <a:highlight>
                  <a:srgbClr val="FFFFFF"/>
                </a:highlight>
              </a:rPr>
              <a:t>&lt;xs:element</a:t>
            </a:r>
            <a:r>
              <a:rPr lang="en-US" sz="2400">
                <a:solidFill>
                  <a:srgbClr val="F5844C"/>
                </a:solidFill>
                <a:highlight>
                  <a:srgbClr val="FFFFFF"/>
                </a:highlight>
              </a:rPr>
              <a:t> name</a:t>
            </a:r>
            <a:r>
              <a:rPr lang="en-US" sz="2400">
                <a:solidFill>
                  <a:srgbClr val="FF8040"/>
                </a:solidFill>
                <a:highlight>
                  <a:srgbClr val="FFFFFF"/>
                </a:highlight>
              </a:rPr>
              <a:t>=</a:t>
            </a:r>
            <a:r>
              <a:rPr lang="en-US" sz="2400">
                <a:solidFill>
                  <a:srgbClr val="993300"/>
                </a:solidFill>
                <a:highlight>
                  <a:srgbClr val="FFFFFF"/>
                </a:highlight>
              </a:rPr>
              <a:t>"NumberOfStudents"</a:t>
            </a:r>
            <a:r>
              <a:rPr lang="en-US" sz="2400">
                <a:solidFill>
                  <a:srgbClr val="F5844C"/>
                </a:solidFill>
                <a:highlight>
                  <a:srgbClr val="FFFFFF"/>
                </a:highlight>
              </a:rPr>
              <a:t> type</a:t>
            </a:r>
            <a:r>
              <a:rPr lang="en-US" sz="2400">
                <a:solidFill>
                  <a:srgbClr val="FF8040"/>
                </a:solidFill>
                <a:highlight>
                  <a:srgbClr val="FFFFFF"/>
                </a:highlight>
              </a:rPr>
              <a:t>=</a:t>
            </a:r>
            <a:r>
              <a:rPr lang="en-US" sz="2400">
                <a:solidFill>
                  <a:srgbClr val="993300"/>
                </a:solidFill>
                <a:highlight>
                  <a:srgbClr val="FFFFFF"/>
                </a:highlight>
              </a:rPr>
              <a:t>"xs:integer"</a:t>
            </a:r>
            <a:r>
              <a:rPr lang="en-US" sz="2400">
                <a:solidFill>
                  <a:srgbClr val="F5844C"/>
                </a:solidFill>
                <a:highlight>
                  <a:srgbClr val="FFFFFF"/>
                </a:highlight>
              </a:rPr>
              <a:t> </a:t>
            </a:r>
            <a:r>
              <a:rPr lang="en-US" sz="2400">
                <a:solidFill>
                  <a:srgbClr val="000096"/>
                </a:solidFill>
                <a:highlight>
                  <a:srgbClr val="FFFFFF"/>
                </a:highlight>
              </a:rPr>
              <a:t>/&gt;</a:t>
            </a:r>
          </a:p>
        </p:txBody>
      </p:sp>
      <p:sp>
        <p:nvSpPr>
          <p:cNvPr id="6" name="TextBox 5">
            <a:extLst>
              <a:ext uri="{FF2B5EF4-FFF2-40B4-BE49-F238E27FC236}">
                <a16:creationId xmlns:a16="http://schemas.microsoft.com/office/drawing/2014/main" id="{7AEA68D7-BB70-4921-A7B7-131C0635AF60}"/>
              </a:ext>
            </a:extLst>
          </p:cNvPr>
          <p:cNvSpPr txBox="1"/>
          <p:nvPr/>
        </p:nvSpPr>
        <p:spPr>
          <a:xfrm>
            <a:off x="2030279" y="3239146"/>
            <a:ext cx="7907420" cy="830997"/>
          </a:xfrm>
          <a:prstGeom prst="rect">
            <a:avLst/>
          </a:prstGeom>
          <a:noFill/>
        </p:spPr>
        <p:txBody>
          <a:bodyPr wrap="square" rtlCol="0">
            <a:spAutoFit/>
          </a:bodyPr>
          <a:lstStyle/>
          <a:p>
            <a:r>
              <a:rPr lang="en-US" sz="2400"/>
              <a:t>Does it say that the input data must be an integer, representing the number of students?</a:t>
            </a:r>
          </a:p>
        </p:txBody>
      </p:sp>
    </p:spTree>
    <p:extLst>
      <p:ext uri="{BB962C8B-B14F-4D97-AF65-F5344CB8AC3E}">
        <p14:creationId xmlns:p14="http://schemas.microsoft.com/office/powerpoint/2010/main" val="1625608405"/>
      </p:ext>
    </p:extLst>
  </p:cSld>
  <p:clrMapOvr>
    <a:masterClrMapping/>
  </p:clrMapOvr>
</p:sld>
</file>

<file path=ppt/slides/slide2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8E516323-6C71-413A-8044-A756E42E6767}"/>
              </a:ext>
            </a:extLst>
          </p:cNvPr>
          <p:cNvSpPr>
            <a:spLocks noGrp="1"/>
          </p:cNvSpPr>
          <p:nvPr>
            <p:ph type="title"/>
          </p:nvPr>
        </p:nvSpPr>
        <p:spPr/>
        <p:txBody>
          <a:bodyPr/>
          <a:lstStyle/>
          <a:p>
            <a:r>
              <a:rPr lang="en-US"/>
              <a:t>What does this say? (cont.)</a:t>
            </a:r>
          </a:p>
        </p:txBody>
      </p:sp>
      <p:sp>
        <p:nvSpPr>
          <p:cNvPr id="5" name="Rectangle 4">
            <a:extLst>
              <a:ext uri="{FF2B5EF4-FFF2-40B4-BE49-F238E27FC236}">
                <a16:creationId xmlns:a16="http://schemas.microsoft.com/office/drawing/2014/main" id="{CDD18E53-C32D-4EFF-B452-83C9E6D6CCBE}"/>
              </a:ext>
            </a:extLst>
          </p:cNvPr>
          <p:cNvSpPr/>
          <p:nvPr/>
        </p:nvSpPr>
        <p:spPr>
          <a:xfrm>
            <a:off x="1884489" y="2112958"/>
            <a:ext cx="7907421" cy="461665"/>
          </a:xfrm>
          <a:prstGeom prst="rect">
            <a:avLst/>
          </a:prstGeom>
        </p:spPr>
        <p:txBody>
          <a:bodyPr wrap="none">
            <a:spAutoFit/>
          </a:bodyPr>
          <a:lstStyle/>
          <a:p>
            <a:r>
              <a:rPr lang="en-US" sz="2400">
                <a:solidFill>
                  <a:srgbClr val="003296"/>
                </a:solidFill>
                <a:highlight>
                  <a:srgbClr val="FFFFFF"/>
                </a:highlight>
              </a:rPr>
              <a:t>&lt;xs:element</a:t>
            </a:r>
            <a:r>
              <a:rPr lang="en-US" sz="2400">
                <a:solidFill>
                  <a:srgbClr val="F5844C"/>
                </a:solidFill>
                <a:highlight>
                  <a:srgbClr val="FFFFFF"/>
                </a:highlight>
              </a:rPr>
              <a:t> name</a:t>
            </a:r>
            <a:r>
              <a:rPr lang="en-US" sz="2400">
                <a:solidFill>
                  <a:srgbClr val="FF8040"/>
                </a:solidFill>
                <a:highlight>
                  <a:srgbClr val="FFFFFF"/>
                </a:highlight>
              </a:rPr>
              <a:t>=</a:t>
            </a:r>
            <a:r>
              <a:rPr lang="en-US" sz="2400">
                <a:solidFill>
                  <a:srgbClr val="993300"/>
                </a:solidFill>
                <a:highlight>
                  <a:srgbClr val="FFFFFF"/>
                </a:highlight>
              </a:rPr>
              <a:t>"NumberOfStudents"</a:t>
            </a:r>
            <a:r>
              <a:rPr lang="en-US" sz="2400">
                <a:solidFill>
                  <a:srgbClr val="F5844C"/>
                </a:solidFill>
                <a:highlight>
                  <a:srgbClr val="FFFFFF"/>
                </a:highlight>
              </a:rPr>
              <a:t> type</a:t>
            </a:r>
            <a:r>
              <a:rPr lang="en-US" sz="2400">
                <a:solidFill>
                  <a:srgbClr val="FF8040"/>
                </a:solidFill>
                <a:highlight>
                  <a:srgbClr val="FFFFFF"/>
                </a:highlight>
              </a:rPr>
              <a:t>=</a:t>
            </a:r>
            <a:r>
              <a:rPr lang="en-US" sz="2400">
                <a:solidFill>
                  <a:srgbClr val="993300"/>
                </a:solidFill>
                <a:highlight>
                  <a:srgbClr val="FFFFFF"/>
                </a:highlight>
              </a:rPr>
              <a:t>"xs:integer"</a:t>
            </a:r>
            <a:r>
              <a:rPr lang="en-US" sz="2400">
                <a:solidFill>
                  <a:srgbClr val="F5844C"/>
                </a:solidFill>
                <a:highlight>
                  <a:srgbClr val="FFFFFF"/>
                </a:highlight>
              </a:rPr>
              <a:t> </a:t>
            </a:r>
            <a:r>
              <a:rPr lang="en-US" sz="2400">
                <a:solidFill>
                  <a:srgbClr val="000096"/>
                </a:solidFill>
                <a:highlight>
                  <a:srgbClr val="FFFFFF"/>
                </a:highlight>
              </a:rPr>
              <a:t>/&gt;</a:t>
            </a:r>
          </a:p>
        </p:txBody>
      </p:sp>
      <p:sp>
        <p:nvSpPr>
          <p:cNvPr id="2" name="TextBox 1">
            <a:extLst>
              <a:ext uri="{FF2B5EF4-FFF2-40B4-BE49-F238E27FC236}">
                <a16:creationId xmlns:a16="http://schemas.microsoft.com/office/drawing/2014/main" id="{A05645D4-BD80-42FE-876D-893F4617A331}"/>
              </a:ext>
            </a:extLst>
          </p:cNvPr>
          <p:cNvSpPr txBox="1"/>
          <p:nvPr/>
        </p:nvSpPr>
        <p:spPr>
          <a:xfrm>
            <a:off x="1853691" y="4283378"/>
            <a:ext cx="8260596" cy="1200329"/>
          </a:xfrm>
          <a:prstGeom prst="rect">
            <a:avLst/>
          </a:prstGeom>
          <a:solidFill>
            <a:srgbClr val="FFFF00"/>
          </a:solidFill>
        </p:spPr>
        <p:txBody>
          <a:bodyPr wrap="square" rtlCol="0">
            <a:spAutoFit/>
          </a:bodyPr>
          <a:lstStyle/>
          <a:p>
            <a:r>
              <a:rPr lang="en-US" sz="2400"/>
              <a:t>Answer: No. It says the input contains text characters in the current encoding and the text characters are restricted to 0, 1, …, 9 and an optional leading sign character (- or +).</a:t>
            </a:r>
          </a:p>
        </p:txBody>
      </p:sp>
      <p:sp>
        <p:nvSpPr>
          <p:cNvPr id="7" name="TextBox 6">
            <a:extLst>
              <a:ext uri="{FF2B5EF4-FFF2-40B4-BE49-F238E27FC236}">
                <a16:creationId xmlns:a16="http://schemas.microsoft.com/office/drawing/2014/main" id="{D1E3CDC7-6DA3-4918-BCC2-C61C2B42A3D4}"/>
              </a:ext>
            </a:extLst>
          </p:cNvPr>
          <p:cNvSpPr txBox="1"/>
          <p:nvPr/>
        </p:nvSpPr>
        <p:spPr>
          <a:xfrm>
            <a:off x="2030279" y="3239146"/>
            <a:ext cx="7907420" cy="830997"/>
          </a:xfrm>
          <a:prstGeom prst="rect">
            <a:avLst/>
          </a:prstGeom>
          <a:noFill/>
        </p:spPr>
        <p:txBody>
          <a:bodyPr wrap="square" rtlCol="0">
            <a:spAutoFit/>
          </a:bodyPr>
          <a:lstStyle/>
          <a:p>
            <a:r>
              <a:rPr lang="en-US" sz="2400"/>
              <a:t>Does it say that the input data must be an integer, representing the number of students?</a:t>
            </a:r>
          </a:p>
        </p:txBody>
      </p:sp>
    </p:spTree>
    <p:extLst>
      <p:ext uri="{BB962C8B-B14F-4D97-AF65-F5344CB8AC3E}">
        <p14:creationId xmlns:p14="http://schemas.microsoft.com/office/powerpoint/2010/main" val="81382518"/>
      </p:ext>
    </p:extLst>
  </p:cSld>
  <p:clrMapOvr>
    <a:masterClrMapping/>
  </p:clrMapOvr>
</p:sld>
</file>

<file path=ppt/slides/slide2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AADF62-04ED-4C49-8627-FA24257296A4}"/>
              </a:ext>
            </a:extLst>
          </p:cNvPr>
          <p:cNvSpPr>
            <a:spLocks noGrp="1"/>
          </p:cNvSpPr>
          <p:nvPr>
            <p:ph type="title"/>
          </p:nvPr>
        </p:nvSpPr>
        <p:spPr/>
        <p:txBody>
          <a:bodyPr/>
          <a:lstStyle/>
          <a:p>
            <a:r>
              <a:rPr lang="en-US"/>
              <a:t>What could go wrong with this simple DFDL schema?</a:t>
            </a:r>
          </a:p>
        </p:txBody>
      </p:sp>
      <p:sp>
        <p:nvSpPr>
          <p:cNvPr id="4" name="Footer Placeholder 3">
            <a:extLst>
              <a:ext uri="{FF2B5EF4-FFF2-40B4-BE49-F238E27FC236}">
                <a16:creationId xmlns:a16="http://schemas.microsoft.com/office/drawing/2014/main" id="{9245EEDA-4FE9-44B0-8ECC-5C0BF5EB7707}"/>
              </a:ext>
            </a:extLst>
          </p:cNvPr>
          <p:cNvSpPr>
            <a:spLocks noGrp="1"/>
          </p:cNvSpPr>
          <p:nvPr>
            <p:ph type="ftr" sz="quarter" idx="11"/>
          </p:nvPr>
        </p:nvSpPr>
        <p:spPr/>
        <p:txBody>
          <a:bodyPr/>
          <a:lstStyle/>
          <a:p>
            <a:r>
              <a:rPr lang="en-US" altLang="en-US">
                <a:solidFill>
                  <a:schemeClr val="tx1">
                    <a:lumMod val="50000"/>
                    <a:lumOff val="50000"/>
                  </a:schemeClr>
                </a:solidFill>
                <a:latin typeface="Arial" pitchFamily="34" charset="0"/>
                <a:cs typeface="Arial" pitchFamily="34" charset="0"/>
              </a:rPr>
              <a:t>© 2019 The MITRE Corporation. All rights reserved.</a:t>
            </a:r>
            <a:endParaRPr lang="en-US">
              <a:solidFill>
                <a:schemeClr val="tx1">
                  <a:lumMod val="50000"/>
                  <a:lumOff val="50000"/>
                </a:schemeClr>
              </a:solidFill>
              <a:latin typeface="Arial" pitchFamily="34" charset="0"/>
              <a:cs typeface="Arial" pitchFamily="34" charset="0"/>
            </a:endParaRPr>
          </a:p>
        </p:txBody>
      </p:sp>
      <p:sp>
        <p:nvSpPr>
          <p:cNvPr id="5" name="Rectangle 4">
            <a:extLst>
              <a:ext uri="{FF2B5EF4-FFF2-40B4-BE49-F238E27FC236}">
                <a16:creationId xmlns:a16="http://schemas.microsoft.com/office/drawing/2014/main" id="{E2A5FEF2-8BB9-46E1-8F4D-C33379D1B805}"/>
              </a:ext>
            </a:extLst>
          </p:cNvPr>
          <p:cNvSpPr/>
          <p:nvPr/>
        </p:nvSpPr>
        <p:spPr>
          <a:xfrm>
            <a:off x="1684148" y="1980370"/>
            <a:ext cx="6653939" cy="2031325"/>
          </a:xfrm>
          <a:prstGeom prst="rect">
            <a:avLst/>
          </a:prstGeom>
          <a:ln>
            <a:solidFill>
              <a:schemeClr val="tx1"/>
            </a:solidFill>
          </a:ln>
        </p:spPr>
        <p:txBody>
          <a:bodyPr wrap="square">
            <a:spAutoFit/>
          </a:bodyPr>
          <a:lstStyle/>
          <a:p>
            <a:r>
              <a:rPr lang="en-US">
                <a:solidFill>
                  <a:srgbClr val="003296"/>
                </a:solidFill>
                <a:highlight>
                  <a:srgbClr val="FFFFFF"/>
                </a:highlight>
              </a:rPr>
              <a:t>&lt;xs:element</a:t>
            </a:r>
            <a:r>
              <a:rPr lang="en-US">
                <a:solidFill>
                  <a:srgbClr val="F5844C"/>
                </a:solidFill>
                <a:highlight>
                  <a:srgbClr val="FFFFFF"/>
                </a:highlight>
              </a:rPr>
              <a:t> name</a:t>
            </a:r>
            <a:r>
              <a:rPr lang="en-US">
                <a:solidFill>
                  <a:srgbClr val="FF8040"/>
                </a:solidFill>
                <a:highlight>
                  <a:srgbClr val="FFFFFF"/>
                </a:highlight>
              </a:rPr>
              <a:t>=</a:t>
            </a:r>
            <a:r>
              <a:rPr lang="en-US">
                <a:solidFill>
                  <a:srgbClr val="993300"/>
                </a:solidFill>
                <a:highlight>
                  <a:srgbClr val="FFFFFF"/>
                </a:highlight>
              </a:rPr>
              <a:t>"input"</a:t>
            </a:r>
            <a:r>
              <a:rPr lang="en-US">
                <a:solidFill>
                  <a:srgbClr val="000096"/>
                </a:solidFill>
                <a:highlight>
                  <a:srgbClr val="FFFFFF"/>
                </a:highlight>
              </a:rPr>
              <a:t>&gt;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&lt;xs:complexType&gt;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&lt;xs:sequence&gt;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&lt;xs:element</a:t>
            </a:r>
            <a:r>
              <a:rPr lang="en-US">
                <a:solidFill>
                  <a:srgbClr val="F5844C"/>
                </a:solidFill>
                <a:highlight>
                  <a:srgbClr val="FFFFFF"/>
                </a:highlight>
              </a:rPr>
              <a:t> name</a:t>
            </a:r>
            <a:r>
              <a:rPr lang="en-US">
                <a:solidFill>
                  <a:srgbClr val="FF8040"/>
                </a:solidFill>
                <a:highlight>
                  <a:srgbClr val="FFFFFF"/>
                </a:highlight>
              </a:rPr>
              <a:t>=</a:t>
            </a:r>
            <a:r>
              <a:rPr lang="en-US">
                <a:solidFill>
                  <a:srgbClr val="993300"/>
                </a:solidFill>
                <a:highlight>
                  <a:srgbClr val="FFFFFF"/>
                </a:highlight>
              </a:rPr>
              <a:t>"NumberOfStudents"</a:t>
            </a:r>
            <a:r>
              <a:rPr lang="en-US">
                <a:solidFill>
                  <a:srgbClr val="F5844C"/>
                </a:solidFill>
                <a:highlight>
                  <a:srgbClr val="FFFFFF"/>
                </a:highlight>
              </a:rPr>
              <a:t> type</a:t>
            </a:r>
            <a:r>
              <a:rPr lang="en-US">
                <a:solidFill>
                  <a:srgbClr val="FF8040"/>
                </a:solidFill>
                <a:highlight>
                  <a:srgbClr val="FFFFFF"/>
                </a:highlight>
              </a:rPr>
              <a:t>=</a:t>
            </a:r>
            <a:r>
              <a:rPr lang="en-US">
                <a:solidFill>
                  <a:srgbClr val="993300"/>
                </a:solidFill>
                <a:highlight>
                  <a:srgbClr val="FFFFFF"/>
                </a:highlight>
              </a:rPr>
              <a:t>"xs:integer"</a:t>
            </a:r>
            <a:r>
              <a:rPr lang="en-US">
                <a:solidFill>
                  <a:srgbClr val="F5844C"/>
                </a:solidFill>
                <a:highlight>
                  <a:srgbClr val="FFFFFF"/>
                </a:highlight>
              </a:rPr>
              <a:t> </a:t>
            </a:r>
            <a:r>
              <a:rPr lang="en-US">
                <a:solidFill>
                  <a:srgbClr val="000096"/>
                </a:solidFill>
                <a:highlight>
                  <a:srgbClr val="FFFFFF"/>
                </a:highlight>
              </a:rPr>
              <a:t>/&gt;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&lt;/xs:sequence&gt;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&lt;/xs:complexType&gt;</a:t>
            </a:r>
            <a:br>
              <a:rPr lang="en-US">
                <a:solidFill>
                  <a:srgbClr val="000000"/>
                </a:solidFill>
                <a:highlight>
                  <a:srgbClr val="FFFFFF"/>
                </a:highlight>
              </a:rPr>
            </a:br>
            <a:r>
              <a:rPr lang="en-US">
                <a:solidFill>
                  <a:srgbClr val="003296"/>
                </a:solidFill>
                <a:highlight>
                  <a:srgbClr val="FFFFFF"/>
                </a:highlight>
              </a:rPr>
              <a:t>&lt;/xs:element&gt;</a:t>
            </a:r>
          </a:p>
        </p:txBody>
      </p:sp>
      <p:sp>
        <p:nvSpPr>
          <p:cNvPr id="6" name="TextBox 5">
            <a:extLst>
              <a:ext uri="{FF2B5EF4-FFF2-40B4-BE49-F238E27FC236}">
                <a16:creationId xmlns:a16="http://schemas.microsoft.com/office/drawing/2014/main" id="{E1D3E2EA-10E8-41EB-8D2D-493863F7E79F}"/>
              </a:ext>
            </a:extLst>
          </p:cNvPr>
          <p:cNvSpPr txBox="1"/>
          <p:nvPr/>
        </p:nvSpPr>
        <p:spPr>
          <a:xfrm>
            <a:off x="1859797" y="4510007"/>
            <a:ext cx="2723374" cy="923330"/>
          </a:xfrm>
          <a:prstGeom prst="rect">
            <a:avLst/>
          </a:prstGeom>
          <a:noFill/>
        </p:spPr>
        <p:txBody>
          <a:bodyPr wrap="none" rtlCol="0">
            <a:spAutoFit/>
          </a:bodyPr>
          <a:lstStyle/>
          <a:p>
            <a:r>
              <a:rPr lang="en-US"/>
              <a:t>The input file contains this:</a:t>
            </a:r>
          </a:p>
          <a:p>
            <a:r>
              <a:rPr lang="en-US"/>
              <a:t> </a:t>
            </a:r>
          </a:p>
          <a:p>
            <a:r>
              <a:rPr lang="en-US"/>
              <a:t>12</a:t>
            </a:r>
          </a:p>
        </p:txBody>
      </p:sp>
    </p:spTree>
    <p:extLst>
      <p:ext uri="{BB962C8B-B14F-4D97-AF65-F5344CB8AC3E}">
        <p14:creationId xmlns:p14="http://schemas.microsoft.com/office/powerpoint/2010/main" val="1344631502"/>
      </p:ext>
    </p:extLst>
  </p:cSld>
  <p:clrMapOvr>
    <a:masterClrMapping/>
  </p:clrMapOvr>
</p:sld>
</file>

<file path=ppt/slides/slide2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D6A8FB-278A-4317-B7BA-F55DD0878983}"/>
              </a:ext>
            </a:extLst>
          </p:cNvPr>
          <p:cNvSpPr>
            <a:spLocks noGrp="1"/>
          </p:cNvSpPr>
          <p:nvPr>
            <p:ph type="title"/>
          </p:nvPr>
        </p:nvSpPr>
        <p:spPr/>
        <p:txBody>
          <a:bodyPr/>
          <a:lstStyle/>
          <a:p>
            <a:r>
              <a:rPr lang="en-US"/>
              <a:t>I ran it and got two error messages</a:t>
            </a:r>
          </a:p>
        </p:txBody>
      </p:sp>
      <p:sp>
        <p:nvSpPr>
          <p:cNvPr id="3" name="Content Placeholder 2">
            <a:extLst>
              <a:ext uri="{FF2B5EF4-FFF2-40B4-BE49-F238E27FC236}">
                <a16:creationId xmlns:a16="http://schemas.microsoft.com/office/drawing/2014/main" id="{836388D2-B898-47C7-9F85-B2B4A55B1910}"/>
              </a:ext>
            </a:extLst>
          </p:cNvPr>
          <p:cNvSpPr>
            <a:spLocks noGrp="1"/>
          </p:cNvSpPr>
          <p:nvPr>
            <p:ph idx="1"/>
          </p:nvPr>
        </p:nvSpPr>
        <p:spPr/>
        <p:txBody>
          <a:bodyPr/>
          <a:lstStyle/>
          <a:p>
            <a:pPr>
              <a:lnSpc>
                <a:spcPts val="3000"/>
              </a:lnSpc>
              <a:spcAft>
                <a:spcPts val="1200"/>
              </a:spcAft>
            </a:pPr>
            <a:r>
              <a:rPr lang="en-US" dirty="0">
                <a:solidFill>
                  <a:srgbClr val="FF0000"/>
                </a:solidFill>
              </a:rPr>
              <a:t>[error] Schema Definition Error: Property textStandardDecimalSeparator is not defined.</a:t>
            </a:r>
          </a:p>
          <a:p>
            <a:pPr>
              <a:lnSpc>
                <a:spcPts val="3000"/>
              </a:lnSpc>
              <a:spcAft>
                <a:spcPts val="1200"/>
              </a:spcAft>
            </a:pPr>
            <a:r>
              <a:rPr lang="en-US" dirty="0">
                <a:solidFill>
                  <a:srgbClr val="FF0000"/>
                </a:solidFill>
              </a:rPr>
              <a:t>[error] Parse Error: Convert to Unlimited Size Integer (for xs:integer): Unable to parse '12 ' (using up all characters).</a:t>
            </a:r>
          </a:p>
          <a:p>
            <a:endParaRPr lang="en-US"/>
          </a:p>
        </p:txBody>
      </p:sp>
      <p:sp>
        <p:nvSpPr>
          <p:cNvPr id="4" name="Footer Placeholder 3">
            <a:extLst>
              <a:ext uri="{FF2B5EF4-FFF2-40B4-BE49-F238E27FC236}">
                <a16:creationId xmlns:a16="http://schemas.microsoft.com/office/drawing/2014/main" id="{E98F71AA-02F4-4DE7-8FC1-D1F741297972}"/>
              </a:ext>
            </a:extLst>
          </p:cNvPr>
          <p:cNvSpPr>
            <a:spLocks noGrp="1"/>
          </p:cNvSpPr>
          <p:nvPr>
            <p:ph type="ftr" sz="quarter" idx="11"/>
          </p:nvPr>
        </p:nvSpPr>
        <p:spPr/>
        <p:txBody>
          <a:bodyPr/>
          <a:lstStyle/>
          <a:p>
            <a:r>
              <a:rPr lang="en-US" altLang="en-US">
                <a:solidFill>
                  <a:schemeClr val="tx1">
                    <a:lumMod val="50000"/>
                    <a:lumOff val="50000"/>
                  </a:schemeClr>
                </a:solidFill>
                <a:latin typeface="Arial" pitchFamily="34" charset="0"/>
                <a:cs typeface="Arial" pitchFamily="34" charset="0"/>
              </a:rPr>
              <a:t>© 2019 The MITRE Corporation. All rights reserved.</a:t>
            </a:r>
            <a:endParaRPr lang="en-US">
              <a:solidFill>
                <a:schemeClr val="tx1">
                  <a:lumMod val="50000"/>
                  <a:lumOff val="50000"/>
                </a:schemeClr>
              </a:solidFill>
              <a:latin typeface="Arial" pitchFamily="34" charset="0"/>
              <a:cs typeface="Arial" pitchFamily="34" charset="0"/>
            </a:endParaRPr>
          </a:p>
        </p:txBody>
      </p:sp>
      <p:sp>
        <p:nvSpPr>
          <p:cNvPr id="5" name="TextBox 4">
            <a:extLst>
              <a:ext uri="{FF2B5EF4-FFF2-40B4-BE49-F238E27FC236}">
                <a16:creationId xmlns:a16="http://schemas.microsoft.com/office/drawing/2014/main" id="{56BCB2DC-EBD8-453D-9184-885A3438EA4F}"/>
              </a:ext>
            </a:extLst>
          </p:cNvPr>
          <p:cNvSpPr txBox="1"/>
          <p:nvPr/>
        </p:nvSpPr>
        <p:spPr>
          <a:xfrm>
            <a:off x="6493790" y="5433337"/>
            <a:ext cx="3628622" cy="369332"/>
          </a:xfrm>
          <a:prstGeom prst="rect">
            <a:avLst/>
          </a:prstGeom>
          <a:noFill/>
        </p:spPr>
        <p:txBody>
          <a:bodyPr wrap="none" rtlCol="0">
            <a:spAutoFit/>
          </a:bodyPr>
          <a:lstStyle/>
          <a:p>
            <a:r>
              <a:rPr lang="en-US"/>
              <a:t>See examples/integer/test-1.dfdl.xsd</a:t>
            </a:r>
          </a:p>
        </p:txBody>
      </p:sp>
      <p:sp>
        <p:nvSpPr>
          <p:cNvPr id="6" name="Explosion: 8 Points 5">
            <a:extLst>
              <a:ext uri="{FF2B5EF4-FFF2-40B4-BE49-F238E27FC236}">
                <a16:creationId xmlns:a16="http://schemas.microsoft.com/office/drawing/2014/main" id="{64993DB4-A211-4BD9-8726-1536F7413A67}"/>
              </a:ext>
            </a:extLst>
          </p:cNvPr>
          <p:cNvSpPr/>
          <p:nvPr/>
        </p:nvSpPr>
        <p:spPr>
          <a:xfrm>
            <a:off x="3037668" y="3429000"/>
            <a:ext cx="3058332" cy="1809427"/>
          </a:xfrm>
          <a:prstGeom prst="irregularSeal1">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Eek!</a:t>
            </a:r>
          </a:p>
        </p:txBody>
      </p:sp>
    </p:spTree>
    <p:extLst>
      <p:ext uri="{BB962C8B-B14F-4D97-AF65-F5344CB8AC3E}">
        <p14:creationId xmlns:p14="http://schemas.microsoft.com/office/powerpoint/2010/main" val="2796009520"/>
      </p:ext>
    </p:extLst>
  </p:cSld>
  <p:clrMapOvr>
    <a:masterClrMapping/>
  </p:clrMapOvr>
</p:sld>
</file>

<file path=ppt/slides/slide2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4359B7-3C6C-4088-8D91-BF1DED66093D}"/>
              </a:ext>
            </a:extLst>
          </p:cNvPr>
          <p:cNvSpPr>
            <a:spLocks noGrp="1"/>
          </p:cNvSpPr>
          <p:nvPr>
            <p:ph type="title"/>
          </p:nvPr>
        </p:nvSpPr>
        <p:spPr/>
        <p:txBody>
          <a:bodyPr/>
          <a:lstStyle/>
          <a:p>
            <a:r>
              <a:rPr lang="en-US"/>
              <a:t>Here’s why the first error occurs</a:t>
            </a:r>
          </a:p>
        </p:txBody>
      </p:sp>
      <p:sp>
        <p:nvSpPr>
          <p:cNvPr id="3" name="Content Placeholder 2">
            <a:extLst>
              <a:ext uri="{FF2B5EF4-FFF2-40B4-BE49-F238E27FC236}">
                <a16:creationId xmlns:a16="http://schemas.microsoft.com/office/drawing/2014/main" id="{CC485259-22AD-4633-97F9-454310CA1885}"/>
              </a:ext>
            </a:extLst>
          </p:cNvPr>
          <p:cNvSpPr>
            <a:spLocks noGrp="1"/>
          </p:cNvSpPr>
          <p:nvPr>
            <p:ph idx="1"/>
          </p:nvPr>
        </p:nvSpPr>
        <p:spPr/>
        <p:txBody>
          <a:bodyPr/>
          <a:lstStyle/>
          <a:p>
            <a:pPr>
              <a:lnSpc>
                <a:spcPts val="3000"/>
              </a:lnSpc>
              <a:spcAft>
                <a:spcPts val="1200"/>
              </a:spcAft>
            </a:pPr>
            <a:r>
              <a:rPr lang="en-US">
                <a:solidFill>
                  <a:srgbClr val="FF0000"/>
                </a:solidFill>
              </a:rPr>
              <a:t>[error] Schema Definition Error: Property textStandardDecimalSeparator is not defined.</a:t>
            </a:r>
            <a:r>
              <a:rPr lang="en-US"/>
              <a:t> Here’s why this error occurs:</a:t>
            </a:r>
          </a:p>
          <a:p>
            <a:pPr lvl="1">
              <a:lnSpc>
                <a:spcPts val="3000"/>
              </a:lnSpc>
              <a:spcAft>
                <a:spcPts val="1200"/>
              </a:spcAft>
            </a:pPr>
            <a:r>
              <a:rPr lang="en-US"/>
              <a:t>textNumberPattern has a decimal character in it:</a:t>
            </a:r>
            <a:br>
              <a:rPr lang="en-US"/>
            </a:br>
            <a:r>
              <a:rPr lang="en-US"/>
              <a:t>	textNumberPattern="#,##0.###;-#,##0.###"</a:t>
            </a:r>
          </a:p>
          <a:p>
            <a:pPr>
              <a:lnSpc>
                <a:spcPts val="3000"/>
              </a:lnSpc>
              <a:spcAft>
                <a:spcPts val="1200"/>
              </a:spcAft>
            </a:pPr>
            <a:r>
              <a:rPr lang="en-US"/>
              <a:t>Lesson Learned: </a:t>
            </a:r>
            <a:r>
              <a:rPr lang="en-US" dirty="0"/>
              <a:t>If the value of textNumberPattern contains a </a:t>
            </a:r>
            <a:r>
              <a:rPr lang="en-US"/>
              <a:t>decimal point, </a:t>
            </a:r>
            <a:r>
              <a:rPr lang="en-US" dirty="0"/>
              <a:t>then you must define </a:t>
            </a:r>
            <a:r>
              <a:rPr lang="en-US"/>
              <a:t>textStandardDecimalSeparator.</a:t>
            </a:r>
          </a:p>
          <a:p>
            <a:pPr>
              <a:lnSpc>
                <a:spcPts val="3000"/>
              </a:lnSpc>
              <a:spcAft>
                <a:spcPts val="1200"/>
              </a:spcAft>
            </a:pPr>
            <a:r>
              <a:rPr lang="en-US"/>
              <a:t>Solutions:</a:t>
            </a:r>
          </a:p>
          <a:p>
            <a:pPr marL="839370" lvl="1" indent="-457200">
              <a:lnSpc>
                <a:spcPts val="3000"/>
              </a:lnSpc>
              <a:spcAft>
                <a:spcPts val="1200"/>
              </a:spcAft>
              <a:buFont typeface="+mj-lt"/>
              <a:buAutoNum type="arabicPeriod"/>
            </a:pPr>
            <a:r>
              <a:rPr lang="en-US"/>
              <a:t>Add textStandardDecimalSeparator to the DFDL schema</a:t>
            </a:r>
          </a:p>
          <a:p>
            <a:pPr marL="839370" lvl="1" indent="-457200">
              <a:lnSpc>
                <a:spcPts val="3000"/>
              </a:lnSpc>
              <a:spcAft>
                <a:spcPts val="1200"/>
              </a:spcAft>
              <a:buFont typeface="+mj-lt"/>
              <a:buAutoNum type="arabicPeriod"/>
            </a:pPr>
            <a:r>
              <a:rPr lang="en-US"/>
              <a:t>Change textNumberPattern to not have a decimal character, e.g.,</a:t>
            </a:r>
            <a:br>
              <a:rPr lang="en-US"/>
            </a:br>
            <a:r>
              <a:rPr lang="en-US"/>
              <a:t>	textNumberPattern="#"</a:t>
            </a:r>
            <a:endParaRPr lang="en-US" dirty="0"/>
          </a:p>
          <a:p>
            <a:endParaRPr lang="en-US"/>
          </a:p>
        </p:txBody>
      </p:sp>
      <p:sp>
        <p:nvSpPr>
          <p:cNvPr id="4" name="Footer Placeholder 3">
            <a:extLst>
              <a:ext uri="{FF2B5EF4-FFF2-40B4-BE49-F238E27FC236}">
                <a16:creationId xmlns:a16="http://schemas.microsoft.com/office/drawing/2014/main" id="{970F2DD4-AA1E-4297-95BD-275522E4B51D}"/>
              </a:ext>
            </a:extLst>
          </p:cNvPr>
          <p:cNvSpPr>
            <a:spLocks noGrp="1"/>
          </p:cNvSpPr>
          <p:nvPr>
            <p:ph type="ftr" sz="quarter" idx="11"/>
          </p:nvPr>
        </p:nvSpPr>
        <p:spPr/>
        <p:txBody>
          <a:bodyPr/>
          <a:lstStyle/>
          <a:p>
            <a:r>
              <a:rPr lang="en-US" altLang="en-US">
                <a:solidFill>
                  <a:schemeClr val="tx1">
                    <a:lumMod val="50000"/>
                    <a:lumOff val="50000"/>
                  </a:schemeClr>
                </a:solidFill>
                <a:latin typeface="Arial" pitchFamily="34" charset="0"/>
                <a:cs typeface="Arial" pitchFamily="34" charset="0"/>
              </a:rPr>
              <a:t>© 2019 The MITRE Corporation. All rights reserved.</a:t>
            </a:r>
            <a:endParaRPr lang="en-US">
              <a:solidFill>
                <a:schemeClr val="tx1">
                  <a:lumMod val="50000"/>
                  <a:lumOff val="50000"/>
                </a:schemeClr>
              </a:solidFill>
              <a:latin typeface="Arial" pitchFamily="34" charset="0"/>
              <a:cs typeface="Arial" pitchFamily="34" charset="0"/>
            </a:endParaRPr>
          </a:p>
        </p:txBody>
      </p:sp>
    </p:spTree>
    <p:extLst>
      <p:ext uri="{BB962C8B-B14F-4D97-AF65-F5344CB8AC3E}">
        <p14:creationId xmlns:p14="http://schemas.microsoft.com/office/powerpoint/2010/main" val="1115076683"/>
      </p:ext>
    </p:extLst>
  </p:cSld>
  <p:clrMapOvr>
    <a:masterClrMapping/>
  </p:clrMapOvr>
</p:sld>
</file>

<file path=ppt/slides/slide2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4359B7-3C6C-4088-8D91-BF1DED66093D}"/>
              </a:ext>
            </a:extLst>
          </p:cNvPr>
          <p:cNvSpPr>
            <a:spLocks noGrp="1"/>
          </p:cNvSpPr>
          <p:nvPr>
            <p:ph type="title"/>
          </p:nvPr>
        </p:nvSpPr>
        <p:spPr/>
        <p:txBody>
          <a:bodyPr/>
          <a:lstStyle/>
          <a:p>
            <a:r>
              <a:rPr lang="en-US"/>
              <a:t>Here’s why the second error occurs</a:t>
            </a:r>
          </a:p>
        </p:txBody>
      </p:sp>
      <p:sp>
        <p:nvSpPr>
          <p:cNvPr id="3" name="Content Placeholder 2">
            <a:extLst>
              <a:ext uri="{FF2B5EF4-FFF2-40B4-BE49-F238E27FC236}">
                <a16:creationId xmlns:a16="http://schemas.microsoft.com/office/drawing/2014/main" id="{CC485259-22AD-4633-97F9-454310CA1885}"/>
              </a:ext>
            </a:extLst>
          </p:cNvPr>
          <p:cNvSpPr>
            <a:spLocks noGrp="1"/>
          </p:cNvSpPr>
          <p:nvPr>
            <p:ph idx="1"/>
          </p:nvPr>
        </p:nvSpPr>
        <p:spPr>
          <a:xfrm>
            <a:off x="616449" y="1371601"/>
            <a:ext cx="11236720" cy="4794737"/>
          </a:xfrm>
        </p:spPr>
        <p:txBody>
          <a:bodyPr/>
          <a:lstStyle/>
          <a:p>
            <a:pPr>
              <a:lnSpc>
                <a:spcPts val="3000"/>
              </a:lnSpc>
              <a:spcAft>
                <a:spcPts val="1200"/>
              </a:spcAft>
            </a:pPr>
            <a:r>
              <a:rPr lang="en-US">
                <a:solidFill>
                  <a:srgbClr val="FF0000"/>
                </a:solidFill>
              </a:rPr>
              <a:t>[error] Parse Error: Convert to Unlimited Size Integer (for xs:integer): Unable to parse '12 ' (using up all characters).</a:t>
            </a:r>
            <a:r>
              <a:rPr lang="en-US"/>
              <a:t> Here’s why this error occurs:</a:t>
            </a:r>
          </a:p>
          <a:p>
            <a:pPr lvl="1">
              <a:lnSpc>
                <a:spcPts val="3000"/>
              </a:lnSpc>
              <a:spcAft>
                <a:spcPts val="1200"/>
              </a:spcAft>
            </a:pPr>
            <a:r>
              <a:rPr lang="en-US"/>
              <a:t>There's a newline after the 12, which will fail to parse when dfdl:textNumberCheckPolicy="strict". </a:t>
            </a:r>
          </a:p>
          <a:p>
            <a:pPr>
              <a:lnSpc>
                <a:spcPts val="3000"/>
              </a:lnSpc>
              <a:spcAft>
                <a:spcPts val="1200"/>
              </a:spcAft>
            </a:pPr>
            <a:r>
              <a:rPr lang="en-US"/>
              <a:t>Solutions:</a:t>
            </a:r>
          </a:p>
          <a:p>
            <a:pPr lvl="1">
              <a:lnSpc>
                <a:spcPts val="3000"/>
              </a:lnSpc>
              <a:spcAft>
                <a:spcPts val="1200"/>
              </a:spcAft>
            </a:pPr>
            <a:r>
              <a:rPr lang="en-US"/>
              <a:t>Remove the newline</a:t>
            </a:r>
          </a:p>
          <a:p>
            <a:pPr lvl="1">
              <a:lnSpc>
                <a:spcPts val="3000"/>
              </a:lnSpc>
              <a:spcAft>
                <a:spcPts val="1200"/>
              </a:spcAft>
            </a:pPr>
            <a:r>
              <a:rPr lang="en-US"/>
              <a:t>Modify the DFDL </a:t>
            </a:r>
            <a:r>
              <a:rPr lang="en-US" dirty="0"/>
              <a:t>schema to </a:t>
            </a:r>
            <a:r>
              <a:rPr lang="en-US"/>
              <a:t>consume the trailing newline </a:t>
            </a:r>
            <a:r>
              <a:rPr lang="en-US" dirty="0"/>
              <a:t>via a terminator/</a:t>
            </a:r>
            <a:r>
              <a:rPr lang="en-US"/>
              <a:t>separator/etc.</a:t>
            </a:r>
          </a:p>
          <a:p>
            <a:pPr lvl="1">
              <a:lnSpc>
                <a:spcPts val="3000"/>
              </a:lnSpc>
              <a:spcAft>
                <a:spcPts val="1200"/>
              </a:spcAft>
            </a:pPr>
            <a:r>
              <a:rPr lang="en-US"/>
              <a:t>Set </a:t>
            </a:r>
            <a:r>
              <a:rPr lang="en-US" dirty="0"/>
              <a:t>dfdl:textNumberCheckPolicy="lax", which tells Daffodil to strip off leading/trailing whitespace/</a:t>
            </a:r>
            <a:r>
              <a:rPr lang="en-US"/>
              <a:t>newlines </a:t>
            </a:r>
            <a:endParaRPr lang="en-US" dirty="0"/>
          </a:p>
          <a:p>
            <a:endParaRPr lang="en-US"/>
          </a:p>
        </p:txBody>
      </p:sp>
      <p:sp>
        <p:nvSpPr>
          <p:cNvPr id="4" name="Footer Placeholder 3">
            <a:extLst>
              <a:ext uri="{FF2B5EF4-FFF2-40B4-BE49-F238E27FC236}">
                <a16:creationId xmlns:a16="http://schemas.microsoft.com/office/drawing/2014/main" id="{970F2DD4-AA1E-4297-95BD-275522E4B51D}"/>
              </a:ext>
            </a:extLst>
          </p:cNvPr>
          <p:cNvSpPr>
            <a:spLocks noGrp="1"/>
          </p:cNvSpPr>
          <p:nvPr>
            <p:ph type="ftr" sz="quarter" idx="11"/>
          </p:nvPr>
        </p:nvSpPr>
        <p:spPr/>
        <p:txBody>
          <a:bodyPr/>
          <a:lstStyle/>
          <a:p>
            <a:r>
              <a:rPr lang="en-US" altLang="en-US">
                <a:solidFill>
                  <a:schemeClr val="tx1">
                    <a:lumMod val="50000"/>
                    <a:lumOff val="50000"/>
                  </a:schemeClr>
                </a:solidFill>
                <a:latin typeface="Arial" pitchFamily="34" charset="0"/>
                <a:cs typeface="Arial" pitchFamily="34" charset="0"/>
              </a:rPr>
              <a:t>© 2019 The MITRE Corporation. All rights reserved.</a:t>
            </a:r>
            <a:endParaRPr lang="en-US">
              <a:solidFill>
                <a:schemeClr val="tx1">
                  <a:lumMod val="50000"/>
                  <a:lumOff val="50000"/>
                </a:schemeClr>
              </a:solidFill>
              <a:latin typeface="Arial" pitchFamily="34" charset="0"/>
              <a:cs typeface="Arial" pitchFamily="34" charset="0"/>
            </a:endParaRPr>
          </a:p>
        </p:txBody>
      </p:sp>
    </p:spTree>
    <p:extLst>
      <p:ext uri="{BB962C8B-B14F-4D97-AF65-F5344CB8AC3E}">
        <p14:creationId xmlns:p14="http://schemas.microsoft.com/office/powerpoint/2010/main" val="1336864022"/>
      </p:ext>
    </p:extLst>
  </p:cSld>
  <p:clrMapOvr>
    <a:masterClrMapping/>
  </p:clrMapOvr>
</p:sld>
</file>

<file path=ppt/slides/slide2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5B617F-07D9-4FFC-B1C7-86B1FEB4D437}"/>
              </a:ext>
            </a:extLst>
          </p:cNvPr>
          <p:cNvSpPr>
            <a:spLocks noGrp="1"/>
          </p:cNvSpPr>
          <p:nvPr>
            <p:ph type="title"/>
          </p:nvPr>
        </p:nvSpPr>
        <p:spPr/>
        <p:txBody>
          <a:bodyPr/>
          <a:lstStyle/>
          <a:p>
            <a:r>
              <a:rPr lang="en-US"/>
              <a:t>I fixed the errors</a:t>
            </a:r>
          </a:p>
        </p:txBody>
      </p:sp>
      <p:sp>
        <p:nvSpPr>
          <p:cNvPr id="3" name="Content Placeholder 2">
            <a:extLst>
              <a:ext uri="{FF2B5EF4-FFF2-40B4-BE49-F238E27FC236}">
                <a16:creationId xmlns:a16="http://schemas.microsoft.com/office/drawing/2014/main" id="{F16479CD-A97B-4014-AB88-A0B6D175E8DB}"/>
              </a:ext>
            </a:extLst>
          </p:cNvPr>
          <p:cNvSpPr>
            <a:spLocks noGrp="1"/>
          </p:cNvSpPr>
          <p:nvPr>
            <p:ph idx="1"/>
          </p:nvPr>
        </p:nvSpPr>
        <p:spPr/>
        <p:txBody>
          <a:bodyPr/>
          <a:lstStyle/>
          <a:p>
            <a:pPr>
              <a:lnSpc>
                <a:spcPts val="3000"/>
              </a:lnSpc>
              <a:spcAft>
                <a:spcPts val="1200"/>
              </a:spcAft>
            </a:pPr>
            <a:r>
              <a:rPr lang="en-US"/>
              <a:t>I changed textNumberPattern to this:</a:t>
            </a:r>
            <a:br>
              <a:rPr lang="en-US"/>
            </a:br>
            <a:r>
              <a:rPr lang="en-US"/>
              <a:t> 	 textNumberPattern="#"</a:t>
            </a:r>
          </a:p>
          <a:p>
            <a:pPr>
              <a:lnSpc>
                <a:spcPts val="3000"/>
              </a:lnSpc>
              <a:spcAft>
                <a:spcPts val="1200"/>
              </a:spcAft>
            </a:pPr>
            <a:r>
              <a:rPr lang="en-US"/>
              <a:t>I removed the newline that followed the integer.</a:t>
            </a:r>
          </a:p>
          <a:p>
            <a:pPr>
              <a:lnSpc>
                <a:spcPts val="3000"/>
              </a:lnSpc>
              <a:spcAft>
                <a:spcPts val="1200"/>
              </a:spcAft>
            </a:pPr>
            <a:r>
              <a:rPr lang="en-US"/>
              <a:t>Now it works, without errors.</a:t>
            </a:r>
          </a:p>
        </p:txBody>
      </p:sp>
      <p:sp>
        <p:nvSpPr>
          <p:cNvPr id="4" name="Footer Placeholder 3">
            <a:extLst>
              <a:ext uri="{FF2B5EF4-FFF2-40B4-BE49-F238E27FC236}">
                <a16:creationId xmlns:a16="http://schemas.microsoft.com/office/drawing/2014/main" id="{BC3124AF-52AE-4D04-AA91-5C127B1A9FEE}"/>
              </a:ext>
            </a:extLst>
          </p:cNvPr>
          <p:cNvSpPr>
            <a:spLocks noGrp="1"/>
          </p:cNvSpPr>
          <p:nvPr>
            <p:ph type="ftr" sz="quarter" idx="11"/>
          </p:nvPr>
        </p:nvSpPr>
        <p:spPr/>
        <p:txBody>
          <a:bodyPr/>
          <a:lstStyle/>
          <a:p>
            <a:r>
              <a:rPr lang="en-US" altLang="en-US">
                <a:solidFill>
                  <a:schemeClr val="tx1">
                    <a:lumMod val="50000"/>
                    <a:lumOff val="50000"/>
                  </a:schemeClr>
                </a:solidFill>
                <a:latin typeface="Arial" pitchFamily="34" charset="0"/>
                <a:cs typeface="Arial" pitchFamily="34" charset="0"/>
              </a:rPr>
              <a:t>© 2019 The MITRE Corporation. All rights reserved.</a:t>
            </a:r>
            <a:endParaRPr lang="en-US">
              <a:solidFill>
                <a:schemeClr val="tx1">
                  <a:lumMod val="50000"/>
                  <a:lumOff val="50000"/>
                </a:schemeClr>
              </a:solidFill>
              <a:latin typeface="Arial" pitchFamily="34" charset="0"/>
              <a:cs typeface="Arial" pitchFamily="34" charset="0"/>
            </a:endParaRPr>
          </a:p>
        </p:txBody>
      </p:sp>
    </p:spTree>
    <p:extLst>
      <p:ext uri="{BB962C8B-B14F-4D97-AF65-F5344CB8AC3E}">
        <p14:creationId xmlns:p14="http://schemas.microsoft.com/office/powerpoint/2010/main" val="3890094897"/>
      </p:ext>
    </p:extLst>
  </p:cSld>
  <p:clrMapOvr>
    <a:masterClrMapping/>
  </p:clrMapOvr>
</p:sld>
</file>

<file path=ppt/slides/slide2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38EF2806-6831-4735-84BB-4E65FA667AE2}"/>
              </a:ext>
            </a:extLst>
          </p:cNvPr>
          <p:cNvSpPr>
            <a:spLocks noGrp="1"/>
          </p:cNvSpPr>
          <p:nvPr>
            <p:ph type="title"/>
          </p:nvPr>
        </p:nvSpPr>
        <p:spPr/>
        <p:txBody>
          <a:bodyPr/>
          <a:lstStyle/>
          <a:p>
            <a:r>
              <a:rPr lang="en-US"/>
              <a:t>Legal and illegal input values</a:t>
            </a:r>
          </a:p>
        </p:txBody>
      </p:sp>
      <p:sp>
        <p:nvSpPr>
          <p:cNvPr id="6" name="Content Placeholder 5">
            <a:extLst>
              <a:ext uri="{FF2B5EF4-FFF2-40B4-BE49-F238E27FC236}">
                <a16:creationId xmlns:a16="http://schemas.microsoft.com/office/drawing/2014/main" id="{F3A502AA-2F9B-468E-B494-644A6D1F2396}"/>
              </a:ext>
            </a:extLst>
          </p:cNvPr>
          <p:cNvSpPr>
            <a:spLocks noGrp="1"/>
          </p:cNvSpPr>
          <p:nvPr>
            <p:ph sz="half" idx="1"/>
          </p:nvPr>
        </p:nvSpPr>
        <p:spPr/>
        <p:txBody>
          <a:bodyPr/>
          <a:lstStyle/>
          <a:p>
            <a:r>
              <a:rPr lang="en-US"/>
              <a:t>12</a:t>
            </a:r>
          </a:p>
          <a:p>
            <a:r>
              <a:rPr lang="en-US"/>
              <a:t>-12</a:t>
            </a:r>
          </a:p>
          <a:p>
            <a:r>
              <a:rPr lang="en-US"/>
              <a:t>0 </a:t>
            </a:r>
          </a:p>
          <a:p>
            <a:r>
              <a:rPr lang="en-US"/>
              <a:t>-0 (parses to 0, unparses to 0)</a:t>
            </a:r>
          </a:p>
          <a:p>
            <a:endParaRPr lang="en-US"/>
          </a:p>
        </p:txBody>
      </p:sp>
      <p:sp>
        <p:nvSpPr>
          <p:cNvPr id="7" name="Content Placeholder 6">
            <a:extLst>
              <a:ext uri="{FF2B5EF4-FFF2-40B4-BE49-F238E27FC236}">
                <a16:creationId xmlns:a16="http://schemas.microsoft.com/office/drawing/2014/main" id="{7D437044-C544-4C63-A10A-CFA8EB0F5B7D}"/>
              </a:ext>
            </a:extLst>
          </p:cNvPr>
          <p:cNvSpPr>
            <a:spLocks noGrp="1"/>
          </p:cNvSpPr>
          <p:nvPr>
            <p:ph sz="half" idx="2"/>
          </p:nvPr>
        </p:nvSpPr>
        <p:spPr/>
        <p:txBody>
          <a:bodyPr/>
          <a:lstStyle/>
          <a:p>
            <a:r>
              <a:rPr lang="en-US"/>
              <a:t>+12</a:t>
            </a:r>
          </a:p>
          <a:p>
            <a:r>
              <a:rPr lang="en-US"/>
              <a:t>+0</a:t>
            </a:r>
          </a:p>
        </p:txBody>
      </p:sp>
      <p:sp>
        <p:nvSpPr>
          <p:cNvPr id="4" name="Footer Placeholder 3">
            <a:extLst>
              <a:ext uri="{FF2B5EF4-FFF2-40B4-BE49-F238E27FC236}">
                <a16:creationId xmlns:a16="http://schemas.microsoft.com/office/drawing/2014/main" id="{220E0E76-D8F9-422C-B4EF-5594C41AA7B6}"/>
              </a:ext>
            </a:extLst>
          </p:cNvPr>
          <p:cNvSpPr>
            <a:spLocks noGrp="1"/>
          </p:cNvSpPr>
          <p:nvPr>
            <p:ph type="ftr" sz="quarter" idx="11"/>
          </p:nvPr>
        </p:nvSpPr>
        <p:spPr/>
        <p:txBody>
          <a:bodyPr/>
          <a:lstStyle/>
          <a:p>
            <a:r>
              <a:rPr lang="en-US" altLang="en-US">
                <a:solidFill>
                  <a:schemeClr val="tx1">
                    <a:lumMod val="50000"/>
                    <a:lumOff val="50000"/>
                  </a:schemeClr>
                </a:solidFill>
                <a:latin typeface="Arial" pitchFamily="34" charset="0"/>
                <a:cs typeface="Arial" pitchFamily="34" charset="0"/>
              </a:rPr>
              <a:t>© 2019 The MITRE Corporation. All rights reserved.</a:t>
            </a:r>
            <a:endParaRPr lang="en-US">
              <a:solidFill>
                <a:schemeClr val="tx1">
                  <a:lumMod val="50000"/>
                  <a:lumOff val="50000"/>
                </a:schemeClr>
              </a:solidFill>
              <a:latin typeface="Arial" pitchFamily="34" charset="0"/>
              <a:cs typeface="Arial" pitchFamily="34" charset="0"/>
            </a:endParaRPr>
          </a:p>
        </p:txBody>
      </p:sp>
      <p:sp>
        <p:nvSpPr>
          <p:cNvPr id="8" name="TextBox 7">
            <a:extLst>
              <a:ext uri="{FF2B5EF4-FFF2-40B4-BE49-F238E27FC236}">
                <a16:creationId xmlns:a16="http://schemas.microsoft.com/office/drawing/2014/main" id="{92C01158-D36E-49DA-92E3-8E1BE5CC6D9B}"/>
              </a:ext>
            </a:extLst>
          </p:cNvPr>
          <p:cNvSpPr txBox="1"/>
          <p:nvPr/>
        </p:nvSpPr>
        <p:spPr>
          <a:xfrm>
            <a:off x="993183" y="1384466"/>
            <a:ext cx="824969" cy="461665"/>
          </a:xfrm>
          <a:prstGeom prst="rect">
            <a:avLst/>
          </a:prstGeom>
          <a:noFill/>
        </p:spPr>
        <p:txBody>
          <a:bodyPr wrap="none" rtlCol="0">
            <a:spAutoFit/>
          </a:bodyPr>
          <a:lstStyle/>
          <a:p>
            <a:r>
              <a:rPr lang="en-US" sz="2400">
                <a:solidFill>
                  <a:srgbClr val="00B050"/>
                </a:solidFill>
              </a:rPr>
              <a:t>Legal</a:t>
            </a:r>
          </a:p>
        </p:txBody>
      </p:sp>
      <p:sp>
        <p:nvSpPr>
          <p:cNvPr id="9" name="TextBox 8">
            <a:extLst>
              <a:ext uri="{FF2B5EF4-FFF2-40B4-BE49-F238E27FC236}">
                <a16:creationId xmlns:a16="http://schemas.microsoft.com/office/drawing/2014/main" id="{ED7BE418-4FE3-4822-B7E7-63780E34964E}"/>
              </a:ext>
            </a:extLst>
          </p:cNvPr>
          <p:cNvSpPr txBox="1"/>
          <p:nvPr/>
        </p:nvSpPr>
        <p:spPr>
          <a:xfrm>
            <a:off x="6301652" y="1363960"/>
            <a:ext cx="913135" cy="461665"/>
          </a:xfrm>
          <a:prstGeom prst="rect">
            <a:avLst/>
          </a:prstGeom>
          <a:noFill/>
        </p:spPr>
        <p:txBody>
          <a:bodyPr wrap="none" rtlCol="0">
            <a:spAutoFit/>
          </a:bodyPr>
          <a:lstStyle/>
          <a:p>
            <a:r>
              <a:rPr lang="en-US" sz="2400">
                <a:solidFill>
                  <a:srgbClr val="00B050"/>
                </a:solidFill>
              </a:rPr>
              <a:t>Illegal</a:t>
            </a:r>
          </a:p>
        </p:txBody>
      </p:sp>
      <p:sp>
        <p:nvSpPr>
          <p:cNvPr id="10" name="Speech Bubble: Rectangle 9">
            <a:extLst>
              <a:ext uri="{FF2B5EF4-FFF2-40B4-BE49-F238E27FC236}">
                <a16:creationId xmlns:a16="http://schemas.microsoft.com/office/drawing/2014/main" id="{AD5E63A4-3585-4904-9E8C-738522225301}"/>
              </a:ext>
            </a:extLst>
          </p:cNvPr>
          <p:cNvSpPr/>
          <p:nvPr/>
        </p:nvSpPr>
        <p:spPr>
          <a:xfrm>
            <a:off x="8153400" y="3812583"/>
            <a:ext cx="2695414" cy="1472339"/>
          </a:xfrm>
          <a:prstGeom prst="wedgeRectCallout">
            <a:avLst>
              <a:gd name="adj1" fmla="val -101331"/>
              <a:gd name="adj2" fmla="val -123816"/>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a:t>Eek! How come? Plus sign isn’t allowed?</a:t>
            </a:r>
          </a:p>
        </p:txBody>
      </p:sp>
    </p:spTree>
    <p:extLst>
      <p:ext uri="{BB962C8B-B14F-4D97-AF65-F5344CB8AC3E}">
        <p14:creationId xmlns:p14="http://schemas.microsoft.com/office/powerpoint/2010/main" val="364055423"/>
      </p:ext>
    </p:extLst>
  </p:cSld>
  <p:clrMapOvr>
    <a:masterClrMapping/>
  </p:clrMapOvr>
</p:sld>
</file>

<file path=ppt/slides/slide2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3645CC49-6428-41BD-A8E9-A88F3FDF7177}"/>
              </a:ext>
            </a:extLst>
          </p:cNvPr>
          <p:cNvSpPr>
            <a:spLocks noGrp="1"/>
          </p:cNvSpPr>
          <p:nvPr>
            <p:ph type="title"/>
          </p:nvPr>
        </p:nvSpPr>
        <p:spPr/>
        <p:txBody>
          <a:bodyPr/>
          <a:lstStyle/>
          <a:p>
            <a:r>
              <a:rPr lang="en-US"/>
              <a:t>The allowable format of numbers is specified by the textNumberProperty</a:t>
            </a:r>
          </a:p>
        </p:txBody>
      </p:sp>
      <p:sp>
        <p:nvSpPr>
          <p:cNvPr id="7" name="Content Placeholder 6">
            <a:extLst>
              <a:ext uri="{FF2B5EF4-FFF2-40B4-BE49-F238E27FC236}">
                <a16:creationId xmlns:a16="http://schemas.microsoft.com/office/drawing/2014/main" id="{BCF210D5-A162-4A32-ABE6-A9E81FDC499E}"/>
              </a:ext>
            </a:extLst>
          </p:cNvPr>
          <p:cNvSpPr>
            <a:spLocks noGrp="1"/>
          </p:cNvSpPr>
          <p:nvPr>
            <p:ph idx="1"/>
          </p:nvPr>
        </p:nvSpPr>
        <p:spPr/>
        <p:txBody>
          <a:bodyPr/>
          <a:lstStyle/>
          <a:p>
            <a:pPr>
              <a:lnSpc>
                <a:spcPts val="3000"/>
              </a:lnSpc>
              <a:spcAft>
                <a:spcPts val="1200"/>
              </a:spcAft>
            </a:pPr>
            <a:r>
              <a:rPr lang="en-US"/>
              <a:t>… textNumberPattern property has </a:t>
            </a:r>
            <a:r>
              <a:rPr lang="en-US" dirty="0"/>
              <a:t>two subpatterns </a:t>
            </a:r>
            <a:r>
              <a:rPr lang="en-US"/>
              <a:t>for defining the </a:t>
            </a:r>
            <a:r>
              <a:rPr lang="en-US" dirty="0"/>
              <a:t>format of text numbers--one for positive values and one for negative values. </a:t>
            </a:r>
            <a:r>
              <a:rPr lang="en-US"/>
              <a:t>The syntax is:</a:t>
            </a:r>
            <a:br>
              <a:rPr lang="en-US"/>
            </a:br>
            <a:r>
              <a:rPr lang="en-US"/>
              <a:t> 	</a:t>
            </a:r>
            <a:r>
              <a:rPr lang="en-US">
                <a:highlight>
                  <a:srgbClr val="FFFF00"/>
                </a:highlight>
              </a:rPr>
              <a:t>textNumberPattern</a:t>
            </a:r>
            <a:r>
              <a:rPr lang="en-US" dirty="0">
                <a:highlight>
                  <a:srgbClr val="FFFF00"/>
                </a:highlight>
              </a:rPr>
              <a:t>="positivePattern</a:t>
            </a:r>
            <a:r>
              <a:rPr lang="en-US">
                <a:highlight>
                  <a:srgbClr val="FFFF00"/>
                </a:highlight>
              </a:rPr>
              <a:t>;negativePattern"</a:t>
            </a:r>
          </a:p>
          <a:p>
            <a:pPr>
              <a:lnSpc>
                <a:spcPts val="3000"/>
              </a:lnSpc>
              <a:spcAft>
                <a:spcPts val="1200"/>
              </a:spcAft>
            </a:pPr>
            <a:r>
              <a:rPr lang="en-US" dirty="0"/>
              <a:t>If the semicolon/negativePattern is not provided in the pattern it is assumed that negativePattern is the same as positivePattern but with a minus sign prefix.</a:t>
            </a:r>
          </a:p>
          <a:p>
            <a:pPr>
              <a:lnSpc>
                <a:spcPts val="3000"/>
              </a:lnSpc>
              <a:spcAft>
                <a:spcPts val="1200"/>
              </a:spcAft>
            </a:pPr>
            <a:r>
              <a:rPr lang="en-US" dirty="0"/>
              <a:t>If you require a positive sign at the beginning </a:t>
            </a:r>
            <a:r>
              <a:rPr lang="en-US"/>
              <a:t>of a </a:t>
            </a:r>
            <a:r>
              <a:rPr lang="en-US" dirty="0"/>
              <a:t>number</a:t>
            </a:r>
            <a:r>
              <a:rPr lang="en-US"/>
              <a:t>, use a pattern like this:</a:t>
            </a:r>
            <a:br>
              <a:rPr lang="en-US"/>
            </a:br>
            <a:r>
              <a:rPr lang="en-US"/>
              <a:t>	</a:t>
            </a:r>
            <a:r>
              <a:rPr lang="en-US">
                <a:highlight>
                  <a:srgbClr val="FFFF00"/>
                </a:highlight>
              </a:rPr>
              <a:t>textNumberPattern="+#;-#"</a:t>
            </a:r>
            <a:endParaRPr lang="en-US" dirty="0">
              <a:highlight>
                <a:srgbClr val="FFFF00"/>
              </a:highlight>
            </a:endParaRPr>
          </a:p>
        </p:txBody>
      </p:sp>
      <p:sp>
        <p:nvSpPr>
          <p:cNvPr id="5" name="Footer Placeholder 4">
            <a:extLst>
              <a:ext uri="{FF2B5EF4-FFF2-40B4-BE49-F238E27FC236}">
                <a16:creationId xmlns:a16="http://schemas.microsoft.com/office/drawing/2014/main" id="{ECE140AC-C14C-417D-A0DE-F40EF558EB22}"/>
              </a:ext>
            </a:extLst>
          </p:cNvPr>
          <p:cNvSpPr>
            <a:spLocks noGrp="1"/>
          </p:cNvSpPr>
          <p:nvPr>
            <p:ph type="ftr" sz="quarter" idx="11"/>
          </p:nvPr>
        </p:nvSpPr>
        <p:spPr/>
        <p:txBody>
          <a:bodyPr/>
          <a:lstStyle/>
          <a:p>
            <a:r>
              <a:rPr lang="en-US" altLang="en-US">
                <a:solidFill>
                  <a:schemeClr val="tx1">
                    <a:lumMod val="50000"/>
                    <a:lumOff val="50000"/>
                  </a:schemeClr>
                </a:solidFill>
                <a:latin typeface="Arial" pitchFamily="34" charset="0"/>
                <a:cs typeface="Arial" pitchFamily="34" charset="0"/>
              </a:rPr>
              <a:t>© 2019 The MITRE Corporation. All rights reserved.</a:t>
            </a:r>
            <a:endParaRPr lang="en-US">
              <a:solidFill>
                <a:schemeClr val="tx1">
                  <a:lumMod val="50000"/>
                  <a:lumOff val="50000"/>
                </a:schemeClr>
              </a:solidFill>
              <a:latin typeface="Arial" pitchFamily="34" charset="0"/>
              <a:cs typeface="Arial" pitchFamily="34" charset="0"/>
            </a:endParaRPr>
          </a:p>
        </p:txBody>
      </p:sp>
    </p:spTree>
    <p:extLst>
      <p:ext uri="{BB962C8B-B14F-4D97-AF65-F5344CB8AC3E}">
        <p14:creationId xmlns:p14="http://schemas.microsoft.com/office/powerpoint/2010/main" val="395894578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AB5262BC-F0D5-493D-B8A4-DD5AD4F06C34}"/>
              </a:ext>
            </a:extLst>
          </p:cNvPr>
          <p:cNvSpPr>
            <a:spLocks noGrp="1"/>
          </p:cNvSpPr>
          <p:nvPr>
            <p:ph type="ctrTitle" sz="quarter"/>
          </p:nvPr>
        </p:nvSpPr>
        <p:spPr/>
        <p:txBody>
          <a:bodyPr/>
          <a:lstStyle/>
          <a:p>
            <a:r>
              <a:rPr lang="en-US" dirty="0" err="1"/>
              <a:t>dfdl:outputNewLine</a:t>
            </a:r>
            <a:endParaRPr lang="en-US"/>
          </a:p>
        </p:txBody>
      </p:sp>
      <p:sp>
        <p:nvSpPr>
          <p:cNvPr id="4" name="Footer Placeholder 3">
            <a:extLst>
              <a:ext uri="{FF2B5EF4-FFF2-40B4-BE49-F238E27FC236}">
                <a16:creationId xmlns:a16="http://schemas.microsoft.com/office/drawing/2014/main" id="{E561F1DF-B3D9-4F17-9176-AC8267BA8F3E}"/>
              </a:ext>
            </a:extLst>
          </p:cNvPr>
          <p:cNvSpPr>
            <a:spLocks noGrp="1"/>
          </p:cNvSpPr>
          <p:nvPr>
            <p:ph type="ftr" sz="quarter" idx="4294967295"/>
          </p:nvPr>
        </p:nvSpPr>
        <p:spPr>
          <a:xfrm>
            <a:off x="0" y="6521450"/>
            <a:ext cx="7537450" cy="239713"/>
          </a:xfrm>
        </p:spPr>
        <p:txBody>
          <a:bodyPr/>
          <a:lstStyle/>
          <a:p>
            <a:r>
              <a:rPr lang="en-US" altLang="en-US">
                <a:solidFill>
                  <a:schemeClr val="tx1">
                    <a:lumMod val="50000"/>
                    <a:lumOff val="50000"/>
                  </a:schemeClr>
                </a:solidFill>
                <a:latin typeface="Arial" pitchFamily="34" charset="0"/>
                <a:cs typeface="Arial" pitchFamily="34" charset="0"/>
              </a:rPr>
              <a:t>© 2019 The MITRE Corporation. All rights reserved.</a:t>
            </a:r>
            <a:endParaRPr lang="en-US">
              <a:solidFill>
                <a:schemeClr val="tx1">
                  <a:lumMod val="50000"/>
                  <a:lumOff val="50000"/>
                </a:schemeClr>
              </a:solidFill>
              <a:latin typeface="Arial" pitchFamily="34" charset="0"/>
              <a:cs typeface="Arial" pitchFamily="34" charset="0"/>
            </a:endParaRPr>
          </a:p>
        </p:txBody>
      </p:sp>
    </p:spTree>
    <p:extLst>
      <p:ext uri="{BB962C8B-B14F-4D97-AF65-F5344CB8AC3E}">
        <p14:creationId xmlns:p14="http://schemas.microsoft.com/office/powerpoint/2010/main" val="568934019"/>
      </p:ext>
    </p:extLst>
  </p:cSld>
  <p:clrMapOvr>
    <a:masterClrMapping/>
  </p:clrMapOvr>
</p:sld>
</file>

<file path=ppt/slides/slide2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10224C-62B1-4D48-9E8B-0F2B8FC39D54}"/>
              </a:ext>
            </a:extLst>
          </p:cNvPr>
          <p:cNvSpPr>
            <a:spLocks noGrp="1"/>
          </p:cNvSpPr>
          <p:nvPr>
            <p:ph type="title"/>
          </p:nvPr>
        </p:nvSpPr>
        <p:spPr/>
        <p:txBody>
          <a:bodyPr/>
          <a:lstStyle/>
          <a:p>
            <a:r>
              <a:rPr lang="en-US"/>
              <a:t>Allowable format of numbers (cont.)</a:t>
            </a:r>
          </a:p>
        </p:txBody>
      </p:sp>
      <p:sp>
        <p:nvSpPr>
          <p:cNvPr id="3" name="Content Placeholder 2">
            <a:extLst>
              <a:ext uri="{FF2B5EF4-FFF2-40B4-BE49-F238E27FC236}">
                <a16:creationId xmlns:a16="http://schemas.microsoft.com/office/drawing/2014/main" id="{11289EB5-F6B4-4C3B-8CA2-B127067759E0}"/>
              </a:ext>
            </a:extLst>
          </p:cNvPr>
          <p:cNvSpPr>
            <a:spLocks noGrp="1"/>
          </p:cNvSpPr>
          <p:nvPr>
            <p:ph idx="1"/>
          </p:nvPr>
        </p:nvSpPr>
        <p:spPr/>
        <p:txBody>
          <a:bodyPr/>
          <a:lstStyle/>
          <a:p>
            <a:pPr>
              <a:lnSpc>
                <a:spcPts val="3000"/>
              </a:lnSpc>
              <a:spcAft>
                <a:spcPts val="1200"/>
              </a:spcAft>
            </a:pPr>
            <a:r>
              <a:rPr lang="en-US"/>
              <a:t>If you require a positive sign at the beginning of a number, use a pattern like this:</a:t>
            </a:r>
            <a:br>
              <a:rPr lang="en-US"/>
            </a:br>
            <a:r>
              <a:rPr lang="en-US"/>
              <a:t>	</a:t>
            </a:r>
            <a:r>
              <a:rPr lang="en-US">
                <a:highlight>
                  <a:srgbClr val="FFFF00"/>
                </a:highlight>
              </a:rPr>
              <a:t>textNumberPattern="+#;-#"</a:t>
            </a:r>
          </a:p>
          <a:p>
            <a:pPr>
              <a:lnSpc>
                <a:spcPts val="3000"/>
              </a:lnSpc>
              <a:spcAft>
                <a:spcPts val="1200"/>
              </a:spcAft>
            </a:pPr>
            <a:r>
              <a:rPr lang="en-US"/>
              <a:t>However, that requires positive numbers to </a:t>
            </a:r>
            <a:r>
              <a:rPr lang="en-US" i="1"/>
              <a:t>always</a:t>
            </a:r>
            <a:r>
              <a:rPr lang="en-US"/>
              <a:t> have a plus sign and thus the value 12 fails to parse.</a:t>
            </a:r>
          </a:p>
          <a:p>
            <a:pPr>
              <a:lnSpc>
                <a:spcPts val="3000"/>
              </a:lnSpc>
              <a:spcAft>
                <a:spcPts val="1200"/>
              </a:spcAft>
            </a:pPr>
            <a:r>
              <a:rPr lang="en-US" dirty="0"/>
              <a:t>Unfortunately, there's no way in the pattern syntax to make the plus sign prefix optional.</a:t>
            </a:r>
            <a:endParaRPr lang="en-US"/>
          </a:p>
          <a:p>
            <a:pPr>
              <a:lnSpc>
                <a:spcPts val="3000"/>
              </a:lnSpc>
              <a:spcAft>
                <a:spcPts val="1200"/>
              </a:spcAft>
            </a:pPr>
            <a:r>
              <a:rPr lang="en-US"/>
              <a:t>However, if </a:t>
            </a:r>
            <a:r>
              <a:rPr lang="en-US" dirty="0"/>
              <a:t>you </a:t>
            </a:r>
            <a:r>
              <a:rPr lang="en-US" dirty="0">
                <a:highlight>
                  <a:srgbClr val="FFFF00"/>
                </a:highlight>
              </a:rPr>
              <a:t>set textNumberCheckPolicy="lax</a:t>
            </a:r>
            <a:r>
              <a:rPr lang="en-US">
                <a:highlight>
                  <a:srgbClr val="FFFF00"/>
                </a:highlight>
              </a:rPr>
              <a:t>"</a:t>
            </a:r>
            <a:r>
              <a:rPr lang="en-US"/>
              <a:t>, then</a:t>
            </a:r>
            <a:r>
              <a:rPr lang="en-US" dirty="0"/>
              <a:t> leading plus signs in </a:t>
            </a:r>
            <a:r>
              <a:rPr lang="en-US"/>
              <a:t>the data are ignored.</a:t>
            </a:r>
          </a:p>
        </p:txBody>
      </p:sp>
      <p:sp>
        <p:nvSpPr>
          <p:cNvPr id="4" name="Footer Placeholder 3">
            <a:extLst>
              <a:ext uri="{FF2B5EF4-FFF2-40B4-BE49-F238E27FC236}">
                <a16:creationId xmlns:a16="http://schemas.microsoft.com/office/drawing/2014/main" id="{C63549B3-CEB8-4E5D-901A-B95C0F0AE0B4}"/>
              </a:ext>
            </a:extLst>
          </p:cNvPr>
          <p:cNvSpPr>
            <a:spLocks noGrp="1"/>
          </p:cNvSpPr>
          <p:nvPr>
            <p:ph type="ftr" sz="quarter" idx="11"/>
          </p:nvPr>
        </p:nvSpPr>
        <p:spPr/>
        <p:txBody>
          <a:bodyPr/>
          <a:lstStyle/>
          <a:p>
            <a:r>
              <a:rPr lang="en-US" altLang="en-US">
                <a:solidFill>
                  <a:schemeClr val="tx1">
                    <a:lumMod val="50000"/>
                    <a:lumOff val="50000"/>
                  </a:schemeClr>
                </a:solidFill>
                <a:latin typeface="Arial" pitchFamily="34" charset="0"/>
                <a:cs typeface="Arial" pitchFamily="34" charset="0"/>
              </a:rPr>
              <a:t>© 2019 The MITRE Corporation. All rights reserved.</a:t>
            </a:r>
            <a:endParaRPr lang="en-US">
              <a:solidFill>
                <a:schemeClr val="tx1">
                  <a:lumMod val="50000"/>
                  <a:lumOff val="50000"/>
                </a:schemeClr>
              </a:solidFill>
              <a:latin typeface="Arial" pitchFamily="34" charset="0"/>
              <a:cs typeface="Arial" pitchFamily="34" charset="0"/>
            </a:endParaRPr>
          </a:p>
        </p:txBody>
      </p:sp>
    </p:spTree>
    <p:extLst>
      <p:ext uri="{BB962C8B-B14F-4D97-AF65-F5344CB8AC3E}">
        <p14:creationId xmlns:p14="http://schemas.microsoft.com/office/powerpoint/2010/main" val="568679495"/>
      </p:ext>
    </p:extLst>
  </p:cSld>
  <p:clrMapOvr>
    <a:masterClrMapping/>
  </p:clrMapOvr>
</p:sld>
</file>

<file path=ppt/slides/slide2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759D593-68DF-4850-A95F-BE6DAD42A49D}"/>
              </a:ext>
            </a:extLst>
          </p:cNvPr>
          <p:cNvSpPr>
            <a:spLocks noGrp="1"/>
          </p:cNvSpPr>
          <p:nvPr>
            <p:ph type="title"/>
          </p:nvPr>
        </p:nvSpPr>
        <p:spPr/>
        <p:txBody>
          <a:bodyPr/>
          <a:lstStyle/>
          <a:p>
            <a:r>
              <a:rPr lang="en-US"/>
              <a:t>Daffodil-specific behavior</a:t>
            </a:r>
          </a:p>
        </p:txBody>
      </p:sp>
      <p:sp>
        <p:nvSpPr>
          <p:cNvPr id="3" name="Content Placeholder 2">
            <a:extLst>
              <a:ext uri="{FF2B5EF4-FFF2-40B4-BE49-F238E27FC236}">
                <a16:creationId xmlns:a16="http://schemas.microsoft.com/office/drawing/2014/main" id="{896155B3-9E45-4BE8-9376-B58336406FF7}"/>
              </a:ext>
            </a:extLst>
          </p:cNvPr>
          <p:cNvSpPr>
            <a:spLocks noGrp="1"/>
          </p:cNvSpPr>
          <p:nvPr>
            <p:ph idx="1"/>
          </p:nvPr>
        </p:nvSpPr>
        <p:spPr/>
        <p:txBody>
          <a:bodyPr/>
          <a:lstStyle/>
          <a:p>
            <a:pPr>
              <a:lnSpc>
                <a:spcPts val="3000"/>
              </a:lnSpc>
              <a:spcAft>
                <a:spcPts val="1200"/>
              </a:spcAft>
            </a:pPr>
            <a:r>
              <a:rPr lang="en-US"/>
              <a:t>… if you </a:t>
            </a:r>
            <a:r>
              <a:rPr lang="en-US">
                <a:highlight>
                  <a:srgbClr val="FFFF00"/>
                </a:highlight>
              </a:rPr>
              <a:t>set textNumberCheckPolicy="lax"</a:t>
            </a:r>
            <a:r>
              <a:rPr lang="en-US"/>
              <a:t>, then leading plus signs in the data are ignored.</a:t>
            </a:r>
          </a:p>
          <a:p>
            <a:pPr>
              <a:lnSpc>
                <a:spcPts val="3000"/>
              </a:lnSpc>
              <a:spcAft>
                <a:spcPts val="1200"/>
              </a:spcAft>
            </a:pPr>
            <a:r>
              <a:rPr lang="en-US" dirty="0"/>
              <a:t>The DFDL specification </a:t>
            </a:r>
            <a:r>
              <a:rPr lang="en-US"/>
              <a:t>doesn't say </a:t>
            </a:r>
            <a:r>
              <a:rPr lang="en-US" dirty="0"/>
              <a:t>that a leading plus sign is ignored. Here's what it </a:t>
            </a:r>
            <a:r>
              <a:rPr lang="en-US"/>
              <a:t>says:</a:t>
            </a:r>
          </a:p>
          <a:p>
            <a:pPr lvl="1">
              <a:lnSpc>
                <a:spcPts val="3000"/>
              </a:lnSpc>
              <a:spcAft>
                <a:spcPts val="1200"/>
              </a:spcAft>
            </a:pPr>
            <a:r>
              <a:rPr lang="en-US" i="1"/>
              <a:t>If </a:t>
            </a:r>
            <a:r>
              <a:rPr lang="en-US" i="1" dirty="0"/>
              <a:t>'lax' and dfdl:textNumberRep is 'standard' then grouping separators are ignored, leading and trailing whitespace  is ignored, leading zeros are ignored and quoted characters may be omitted.</a:t>
            </a:r>
          </a:p>
          <a:p>
            <a:pPr>
              <a:lnSpc>
                <a:spcPts val="3000"/>
              </a:lnSpc>
              <a:spcAft>
                <a:spcPts val="1200"/>
              </a:spcAft>
            </a:pPr>
            <a:r>
              <a:rPr lang="en-US"/>
              <a:t> Nothing </a:t>
            </a:r>
            <a:r>
              <a:rPr lang="en-US" dirty="0"/>
              <a:t>about ignoring plus signs in that.</a:t>
            </a:r>
          </a:p>
          <a:p>
            <a:pPr>
              <a:lnSpc>
                <a:spcPts val="3000"/>
              </a:lnSpc>
              <a:spcAft>
                <a:spcPts val="1200"/>
              </a:spcAft>
            </a:pPr>
            <a:r>
              <a:rPr lang="en-US"/>
              <a:t> “</a:t>
            </a:r>
            <a:r>
              <a:rPr lang="en-US" dirty="0"/>
              <a:t>ignoring leading plus </a:t>
            </a:r>
            <a:r>
              <a:rPr lang="en-US"/>
              <a:t>sign” is </a:t>
            </a:r>
            <a:r>
              <a:rPr lang="en-US" dirty="0"/>
              <a:t>a </a:t>
            </a:r>
            <a:r>
              <a:rPr lang="en-US"/>
              <a:t>Daffodil-specific feature.</a:t>
            </a:r>
          </a:p>
        </p:txBody>
      </p:sp>
      <p:sp>
        <p:nvSpPr>
          <p:cNvPr id="4" name="Footer Placeholder 3">
            <a:extLst>
              <a:ext uri="{FF2B5EF4-FFF2-40B4-BE49-F238E27FC236}">
                <a16:creationId xmlns:a16="http://schemas.microsoft.com/office/drawing/2014/main" id="{7B6AEF69-4D21-4290-B468-E5DEC897785E}"/>
              </a:ext>
            </a:extLst>
          </p:cNvPr>
          <p:cNvSpPr>
            <a:spLocks noGrp="1"/>
          </p:cNvSpPr>
          <p:nvPr>
            <p:ph type="ftr" sz="quarter" idx="11"/>
          </p:nvPr>
        </p:nvSpPr>
        <p:spPr/>
        <p:txBody>
          <a:bodyPr/>
          <a:lstStyle/>
          <a:p>
            <a:r>
              <a:rPr lang="en-US" altLang="en-US">
                <a:solidFill>
                  <a:schemeClr val="tx1">
                    <a:lumMod val="50000"/>
                    <a:lumOff val="50000"/>
                  </a:schemeClr>
                </a:solidFill>
                <a:latin typeface="Arial" pitchFamily="34" charset="0"/>
                <a:cs typeface="Arial" pitchFamily="34" charset="0"/>
              </a:rPr>
              <a:t>© 2019 The MITRE Corporation. All rights reserved.</a:t>
            </a:r>
            <a:endParaRPr lang="en-US">
              <a:solidFill>
                <a:schemeClr val="tx1">
                  <a:lumMod val="50000"/>
                  <a:lumOff val="50000"/>
                </a:schemeClr>
              </a:solidFill>
              <a:latin typeface="Arial" pitchFamily="34" charset="0"/>
              <a:cs typeface="Arial" pitchFamily="34" charset="0"/>
            </a:endParaRPr>
          </a:p>
        </p:txBody>
      </p:sp>
    </p:spTree>
    <p:extLst>
      <p:ext uri="{BB962C8B-B14F-4D97-AF65-F5344CB8AC3E}">
        <p14:creationId xmlns:p14="http://schemas.microsoft.com/office/powerpoint/2010/main" val="3248314212"/>
      </p:ext>
    </p:extLst>
  </p:cSld>
  <p:clrMapOvr>
    <a:masterClrMapping/>
  </p:clrMapOvr>
</p:sld>
</file>

<file path=ppt/slides/slide2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86883A-DF43-449D-AAB5-4DD4A676DF56}"/>
              </a:ext>
            </a:extLst>
          </p:cNvPr>
          <p:cNvSpPr>
            <a:spLocks noGrp="1"/>
          </p:cNvSpPr>
          <p:nvPr>
            <p:ph type="title"/>
          </p:nvPr>
        </p:nvSpPr>
        <p:spPr/>
        <p:txBody>
          <a:bodyPr/>
          <a:lstStyle/>
          <a:p>
            <a:r>
              <a:rPr lang="en-US"/>
              <a:t>Daffodil uses the ICU4J library</a:t>
            </a:r>
          </a:p>
        </p:txBody>
      </p:sp>
      <p:sp>
        <p:nvSpPr>
          <p:cNvPr id="3" name="Content Placeholder 2">
            <a:extLst>
              <a:ext uri="{FF2B5EF4-FFF2-40B4-BE49-F238E27FC236}">
                <a16:creationId xmlns:a16="http://schemas.microsoft.com/office/drawing/2014/main" id="{0E56DEF6-A971-46E1-8595-FE0DEF6877D0}"/>
              </a:ext>
            </a:extLst>
          </p:cNvPr>
          <p:cNvSpPr>
            <a:spLocks noGrp="1"/>
          </p:cNvSpPr>
          <p:nvPr>
            <p:ph idx="1"/>
          </p:nvPr>
        </p:nvSpPr>
        <p:spPr>
          <a:xfrm>
            <a:off x="616449" y="1371602"/>
            <a:ext cx="11236720" cy="1511084"/>
          </a:xfrm>
        </p:spPr>
        <p:txBody>
          <a:bodyPr/>
          <a:lstStyle/>
          <a:p>
            <a:pPr>
              <a:lnSpc>
                <a:spcPts val="3000"/>
              </a:lnSpc>
              <a:spcAft>
                <a:spcPts val="1200"/>
              </a:spcAft>
            </a:pPr>
            <a:r>
              <a:rPr lang="en-US"/>
              <a:t>Daffodil uses the ICU4J library for handling text-to-number conversion.</a:t>
            </a:r>
          </a:p>
          <a:p>
            <a:pPr>
              <a:lnSpc>
                <a:spcPts val="3000"/>
              </a:lnSpc>
              <a:spcAft>
                <a:spcPts val="1200"/>
              </a:spcAft>
            </a:pPr>
            <a:r>
              <a:rPr lang="en-US" dirty="0"/>
              <a:t>Unfortunately, ICU4J's implementation of strict vs lax </a:t>
            </a:r>
            <a:r>
              <a:rPr lang="en-US"/>
              <a:t>doesn't exactly </a:t>
            </a:r>
            <a:r>
              <a:rPr lang="en-US" dirty="0"/>
              <a:t>match DFDL's description (the plus sign is </a:t>
            </a:r>
            <a:r>
              <a:rPr lang="en-US"/>
              <a:t>one example). </a:t>
            </a:r>
          </a:p>
        </p:txBody>
      </p:sp>
      <p:sp>
        <p:nvSpPr>
          <p:cNvPr id="4" name="Footer Placeholder 3">
            <a:extLst>
              <a:ext uri="{FF2B5EF4-FFF2-40B4-BE49-F238E27FC236}">
                <a16:creationId xmlns:a16="http://schemas.microsoft.com/office/drawing/2014/main" id="{94326936-7ADD-4313-B7CF-26F5123850E1}"/>
              </a:ext>
            </a:extLst>
          </p:cNvPr>
          <p:cNvSpPr>
            <a:spLocks noGrp="1"/>
          </p:cNvSpPr>
          <p:nvPr>
            <p:ph type="ftr" sz="quarter" idx="11"/>
          </p:nvPr>
        </p:nvSpPr>
        <p:spPr/>
        <p:txBody>
          <a:bodyPr/>
          <a:lstStyle/>
          <a:p>
            <a:r>
              <a:rPr lang="en-US" altLang="en-US">
                <a:solidFill>
                  <a:schemeClr val="tx1">
                    <a:lumMod val="50000"/>
                    <a:lumOff val="50000"/>
                  </a:schemeClr>
                </a:solidFill>
                <a:latin typeface="Arial" pitchFamily="34" charset="0"/>
                <a:cs typeface="Arial" pitchFamily="34" charset="0"/>
              </a:rPr>
              <a:t>© 2019 The MITRE Corporation. All rights reserved.</a:t>
            </a:r>
            <a:endParaRPr lang="en-US">
              <a:solidFill>
                <a:schemeClr val="tx1">
                  <a:lumMod val="50000"/>
                  <a:lumOff val="50000"/>
                </a:schemeClr>
              </a:solidFill>
              <a:latin typeface="Arial" pitchFamily="34" charset="0"/>
              <a:cs typeface="Arial" pitchFamily="34" charset="0"/>
            </a:endParaRPr>
          </a:p>
        </p:txBody>
      </p:sp>
      <p:sp>
        <p:nvSpPr>
          <p:cNvPr id="5" name="Oval 4">
            <a:extLst>
              <a:ext uri="{FF2B5EF4-FFF2-40B4-BE49-F238E27FC236}">
                <a16:creationId xmlns:a16="http://schemas.microsoft.com/office/drawing/2014/main" id="{90171EBC-0060-4CCB-89FA-0AE49CBA6593}"/>
              </a:ext>
            </a:extLst>
          </p:cNvPr>
          <p:cNvSpPr/>
          <p:nvPr/>
        </p:nvSpPr>
        <p:spPr>
          <a:xfrm>
            <a:off x="2622039" y="3254347"/>
            <a:ext cx="2448732" cy="134835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Oval 5">
            <a:extLst>
              <a:ext uri="{FF2B5EF4-FFF2-40B4-BE49-F238E27FC236}">
                <a16:creationId xmlns:a16="http://schemas.microsoft.com/office/drawing/2014/main" id="{3AACCCE5-7BA8-44F1-9130-089C8BB27CB8}"/>
              </a:ext>
            </a:extLst>
          </p:cNvPr>
          <p:cNvSpPr/>
          <p:nvPr/>
        </p:nvSpPr>
        <p:spPr>
          <a:xfrm>
            <a:off x="2926839" y="3301139"/>
            <a:ext cx="2448732" cy="1348352"/>
          </a:xfrm>
          <a:prstGeom prst="ellipse">
            <a:avLst/>
          </a:prstGeom>
          <a:solidFill>
            <a:schemeClr val="accent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a:solidFill>
                  <a:schemeClr val="tx1"/>
                </a:solidFill>
              </a:rPr>
              <a:t>ICU4J</a:t>
            </a:r>
          </a:p>
        </p:txBody>
      </p:sp>
      <p:cxnSp>
        <p:nvCxnSpPr>
          <p:cNvPr id="8" name="Straight Arrow Connector 7">
            <a:extLst>
              <a:ext uri="{FF2B5EF4-FFF2-40B4-BE49-F238E27FC236}">
                <a16:creationId xmlns:a16="http://schemas.microsoft.com/office/drawing/2014/main" id="{27E6D85A-B6E7-4EDD-B12E-55A673F4AC35}"/>
              </a:ext>
            </a:extLst>
          </p:cNvPr>
          <p:cNvCxnSpPr/>
          <p:nvPr/>
        </p:nvCxnSpPr>
        <p:spPr>
          <a:xfrm flipV="1">
            <a:off x="1976276" y="4156678"/>
            <a:ext cx="681926" cy="481041"/>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9" name="TextBox 8">
            <a:extLst>
              <a:ext uri="{FF2B5EF4-FFF2-40B4-BE49-F238E27FC236}">
                <a16:creationId xmlns:a16="http://schemas.microsoft.com/office/drawing/2014/main" id="{E7475864-BBED-4CE6-9154-8AD7D4874CA2}"/>
              </a:ext>
            </a:extLst>
          </p:cNvPr>
          <p:cNvSpPr txBox="1"/>
          <p:nvPr/>
        </p:nvSpPr>
        <p:spPr>
          <a:xfrm>
            <a:off x="1489592" y="4637719"/>
            <a:ext cx="833883" cy="461665"/>
          </a:xfrm>
          <a:prstGeom prst="rect">
            <a:avLst/>
          </a:prstGeom>
          <a:noFill/>
        </p:spPr>
        <p:txBody>
          <a:bodyPr wrap="none" rtlCol="0">
            <a:spAutoFit/>
          </a:bodyPr>
          <a:lstStyle/>
          <a:p>
            <a:r>
              <a:rPr lang="en-US" sz="2400"/>
              <a:t>DFDL</a:t>
            </a:r>
          </a:p>
        </p:txBody>
      </p:sp>
      <p:cxnSp>
        <p:nvCxnSpPr>
          <p:cNvPr id="11" name="Straight Arrow Connector 10">
            <a:extLst>
              <a:ext uri="{FF2B5EF4-FFF2-40B4-BE49-F238E27FC236}">
                <a16:creationId xmlns:a16="http://schemas.microsoft.com/office/drawing/2014/main" id="{50304095-E74C-4D63-81E5-6086DE7330D6}"/>
              </a:ext>
            </a:extLst>
          </p:cNvPr>
          <p:cNvCxnSpPr/>
          <p:nvPr/>
        </p:nvCxnSpPr>
        <p:spPr>
          <a:xfrm flipH="1" flipV="1">
            <a:off x="5192174" y="4370670"/>
            <a:ext cx="294467" cy="363914"/>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2" name="TextBox 11">
            <a:extLst>
              <a:ext uri="{FF2B5EF4-FFF2-40B4-BE49-F238E27FC236}">
                <a16:creationId xmlns:a16="http://schemas.microsoft.com/office/drawing/2014/main" id="{8D83865E-C7E0-435F-84EA-17A66CFC6653}"/>
              </a:ext>
            </a:extLst>
          </p:cNvPr>
          <p:cNvSpPr txBox="1"/>
          <p:nvPr/>
        </p:nvSpPr>
        <p:spPr>
          <a:xfrm>
            <a:off x="5070771" y="4673038"/>
            <a:ext cx="1164037" cy="461665"/>
          </a:xfrm>
          <a:prstGeom prst="rect">
            <a:avLst/>
          </a:prstGeom>
          <a:noFill/>
        </p:spPr>
        <p:txBody>
          <a:bodyPr wrap="none" rtlCol="0">
            <a:spAutoFit/>
          </a:bodyPr>
          <a:lstStyle/>
          <a:p>
            <a:r>
              <a:rPr lang="en-US" sz="2400"/>
              <a:t>Daffodil</a:t>
            </a:r>
          </a:p>
        </p:txBody>
      </p:sp>
    </p:spTree>
    <p:extLst>
      <p:ext uri="{BB962C8B-B14F-4D97-AF65-F5344CB8AC3E}">
        <p14:creationId xmlns:p14="http://schemas.microsoft.com/office/powerpoint/2010/main" val="910927145"/>
      </p:ext>
    </p:extLst>
  </p:cSld>
  <p:clrMapOvr>
    <a:masterClrMapping/>
  </p:clrMapOvr>
</p:sld>
</file>

<file path=ppt/slides/slide2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6801154-E80A-4A50-993A-95EF226EA4C2}"/>
              </a:ext>
            </a:extLst>
          </p:cNvPr>
          <p:cNvSpPr>
            <a:spLocks noGrp="1"/>
          </p:cNvSpPr>
          <p:nvPr>
            <p:ph type="title"/>
          </p:nvPr>
        </p:nvSpPr>
        <p:spPr/>
        <p:txBody>
          <a:bodyPr/>
          <a:lstStyle/>
          <a:p>
            <a:r>
              <a:rPr lang="en-US"/>
              <a:t>Codependencies</a:t>
            </a:r>
          </a:p>
        </p:txBody>
      </p:sp>
      <p:sp>
        <p:nvSpPr>
          <p:cNvPr id="4" name="Footer Placeholder 3">
            <a:extLst>
              <a:ext uri="{FF2B5EF4-FFF2-40B4-BE49-F238E27FC236}">
                <a16:creationId xmlns:a16="http://schemas.microsoft.com/office/drawing/2014/main" id="{1192AA37-7136-4251-8BA5-D23CF5C9442D}"/>
              </a:ext>
            </a:extLst>
          </p:cNvPr>
          <p:cNvSpPr>
            <a:spLocks noGrp="1"/>
          </p:cNvSpPr>
          <p:nvPr>
            <p:ph type="ftr" sz="quarter" idx="11"/>
          </p:nvPr>
        </p:nvSpPr>
        <p:spPr/>
        <p:txBody>
          <a:bodyPr/>
          <a:lstStyle/>
          <a:p>
            <a:r>
              <a:rPr lang="en-US" altLang="en-US">
                <a:solidFill>
                  <a:schemeClr val="tx1">
                    <a:lumMod val="50000"/>
                    <a:lumOff val="50000"/>
                  </a:schemeClr>
                </a:solidFill>
                <a:latin typeface="Arial" pitchFamily="34" charset="0"/>
                <a:cs typeface="Arial" pitchFamily="34" charset="0"/>
              </a:rPr>
              <a:t>© 2019 The MITRE Corporation. All rights reserved.</a:t>
            </a:r>
            <a:endParaRPr lang="en-US">
              <a:solidFill>
                <a:schemeClr val="tx1">
                  <a:lumMod val="50000"/>
                  <a:lumOff val="50000"/>
                </a:schemeClr>
              </a:solidFill>
              <a:latin typeface="Arial" pitchFamily="34" charset="0"/>
              <a:cs typeface="Arial" pitchFamily="34" charset="0"/>
            </a:endParaRPr>
          </a:p>
        </p:txBody>
      </p:sp>
      <p:grpSp>
        <p:nvGrpSpPr>
          <p:cNvPr id="36" name="Group 35">
            <a:extLst>
              <a:ext uri="{FF2B5EF4-FFF2-40B4-BE49-F238E27FC236}">
                <a16:creationId xmlns:a16="http://schemas.microsoft.com/office/drawing/2014/main" id="{CC12C1FE-9745-4967-86A3-6AA39765055D}"/>
              </a:ext>
            </a:extLst>
          </p:cNvPr>
          <p:cNvGrpSpPr/>
          <p:nvPr/>
        </p:nvGrpSpPr>
        <p:grpSpPr>
          <a:xfrm>
            <a:off x="768612" y="1505137"/>
            <a:ext cx="10125353" cy="4751859"/>
            <a:chOff x="768612" y="1660117"/>
            <a:chExt cx="10125353" cy="4751859"/>
          </a:xfrm>
        </p:grpSpPr>
        <p:sp>
          <p:nvSpPr>
            <p:cNvPr id="5" name="Rectangle 4">
              <a:extLst>
                <a:ext uri="{FF2B5EF4-FFF2-40B4-BE49-F238E27FC236}">
                  <a16:creationId xmlns:a16="http://schemas.microsoft.com/office/drawing/2014/main" id="{0412E525-E75B-4DCC-AD50-12FA7D3714FE}"/>
                </a:ext>
              </a:extLst>
            </p:cNvPr>
            <p:cNvSpPr/>
            <p:nvPr/>
          </p:nvSpPr>
          <p:spPr>
            <a:xfrm>
              <a:off x="768612" y="1660117"/>
              <a:ext cx="7907421" cy="461665"/>
            </a:xfrm>
            <a:prstGeom prst="rect">
              <a:avLst/>
            </a:prstGeom>
          </p:spPr>
          <p:txBody>
            <a:bodyPr wrap="none">
              <a:spAutoFit/>
            </a:bodyPr>
            <a:lstStyle/>
            <a:p>
              <a:r>
                <a:rPr lang="en-US" sz="2400">
                  <a:solidFill>
                    <a:srgbClr val="003296"/>
                  </a:solidFill>
                  <a:highlight>
                    <a:srgbClr val="FFFFFF"/>
                  </a:highlight>
                </a:rPr>
                <a:t>&lt;xs:element</a:t>
              </a:r>
              <a:r>
                <a:rPr lang="en-US" sz="2400">
                  <a:solidFill>
                    <a:srgbClr val="F5844C"/>
                  </a:solidFill>
                  <a:highlight>
                    <a:srgbClr val="FFFFFF"/>
                  </a:highlight>
                </a:rPr>
                <a:t> name</a:t>
              </a:r>
              <a:r>
                <a:rPr lang="en-US" sz="2400">
                  <a:solidFill>
                    <a:srgbClr val="FF8040"/>
                  </a:solidFill>
                  <a:highlight>
                    <a:srgbClr val="FFFFFF"/>
                  </a:highlight>
                </a:rPr>
                <a:t>=</a:t>
              </a:r>
              <a:r>
                <a:rPr lang="en-US" sz="2400">
                  <a:solidFill>
                    <a:srgbClr val="993300"/>
                  </a:solidFill>
                  <a:highlight>
                    <a:srgbClr val="FFFFFF"/>
                  </a:highlight>
                </a:rPr>
                <a:t>"NumberOfStudents"</a:t>
              </a:r>
              <a:r>
                <a:rPr lang="en-US" sz="2400">
                  <a:solidFill>
                    <a:srgbClr val="F5844C"/>
                  </a:solidFill>
                  <a:highlight>
                    <a:srgbClr val="FFFFFF"/>
                  </a:highlight>
                </a:rPr>
                <a:t> type</a:t>
              </a:r>
              <a:r>
                <a:rPr lang="en-US" sz="2400">
                  <a:solidFill>
                    <a:srgbClr val="FF8040"/>
                  </a:solidFill>
                  <a:highlight>
                    <a:srgbClr val="FFFFFF"/>
                  </a:highlight>
                </a:rPr>
                <a:t>=</a:t>
              </a:r>
              <a:r>
                <a:rPr lang="en-US" sz="2400">
                  <a:solidFill>
                    <a:srgbClr val="993300"/>
                  </a:solidFill>
                  <a:highlight>
                    <a:srgbClr val="FFFFFF"/>
                  </a:highlight>
                </a:rPr>
                <a:t>"xs:integer"</a:t>
              </a:r>
              <a:r>
                <a:rPr lang="en-US" sz="2400">
                  <a:solidFill>
                    <a:srgbClr val="F5844C"/>
                  </a:solidFill>
                  <a:highlight>
                    <a:srgbClr val="FFFFFF"/>
                  </a:highlight>
                </a:rPr>
                <a:t> </a:t>
              </a:r>
              <a:r>
                <a:rPr lang="en-US" sz="2400">
                  <a:solidFill>
                    <a:srgbClr val="000096"/>
                  </a:solidFill>
                  <a:highlight>
                    <a:srgbClr val="FFFFFF"/>
                  </a:highlight>
                </a:rPr>
                <a:t>/&gt;</a:t>
              </a:r>
            </a:p>
          </p:txBody>
        </p:sp>
        <p:sp>
          <p:nvSpPr>
            <p:cNvPr id="6" name="Rectangle 5">
              <a:extLst>
                <a:ext uri="{FF2B5EF4-FFF2-40B4-BE49-F238E27FC236}">
                  <a16:creationId xmlns:a16="http://schemas.microsoft.com/office/drawing/2014/main" id="{21662791-52B9-4675-87CA-066F32887B45}"/>
                </a:ext>
              </a:extLst>
            </p:cNvPr>
            <p:cNvSpPr/>
            <p:nvPr/>
          </p:nvSpPr>
          <p:spPr>
            <a:xfrm>
              <a:off x="1155448" y="2904378"/>
              <a:ext cx="3566874" cy="369332"/>
            </a:xfrm>
            <a:prstGeom prst="rect">
              <a:avLst/>
            </a:prstGeom>
          </p:spPr>
          <p:txBody>
            <a:bodyPr wrap="none">
              <a:spAutoFit/>
            </a:bodyPr>
            <a:lstStyle/>
            <a:p>
              <a:r>
                <a:rPr lang="en-US">
                  <a:highlight>
                    <a:srgbClr val="FFFF00"/>
                  </a:highlight>
                </a:rPr>
                <a:t>textNumberCheckPolicy</a:t>
              </a:r>
              <a:r>
                <a:rPr lang="en-US"/>
                <a:t>="strict|lax"</a:t>
              </a:r>
            </a:p>
          </p:txBody>
        </p:sp>
        <p:sp>
          <p:nvSpPr>
            <p:cNvPr id="8" name="Rectangle 7">
              <a:extLst>
                <a:ext uri="{FF2B5EF4-FFF2-40B4-BE49-F238E27FC236}">
                  <a16:creationId xmlns:a16="http://schemas.microsoft.com/office/drawing/2014/main" id="{CCCCB40F-C4C8-449F-A6F7-1A4011F48D76}"/>
                </a:ext>
              </a:extLst>
            </p:cNvPr>
            <p:cNvSpPr/>
            <p:nvPr/>
          </p:nvSpPr>
          <p:spPr>
            <a:xfrm>
              <a:off x="4980123" y="3726117"/>
              <a:ext cx="5278881" cy="369332"/>
            </a:xfrm>
            <a:prstGeom prst="rect">
              <a:avLst/>
            </a:prstGeom>
          </p:spPr>
          <p:txBody>
            <a:bodyPr wrap="none">
              <a:spAutoFit/>
            </a:bodyPr>
            <a:lstStyle/>
            <a:p>
              <a:r>
                <a:rPr lang="en-US">
                  <a:highlight>
                    <a:srgbClr val="FFFF00"/>
                  </a:highlight>
                </a:rPr>
                <a:t>textNumberPattern</a:t>
              </a:r>
              <a:r>
                <a:rPr lang="en-US"/>
                <a:t>="positivePattern;negativePattern"</a:t>
              </a:r>
            </a:p>
          </p:txBody>
        </p:sp>
        <p:cxnSp>
          <p:nvCxnSpPr>
            <p:cNvPr id="10" name="Straight Arrow Connector 9">
              <a:extLst>
                <a:ext uri="{FF2B5EF4-FFF2-40B4-BE49-F238E27FC236}">
                  <a16:creationId xmlns:a16="http://schemas.microsoft.com/office/drawing/2014/main" id="{0602C53F-B458-4A59-B8D7-47750540910A}"/>
                </a:ext>
              </a:extLst>
            </p:cNvPr>
            <p:cNvCxnSpPr>
              <a:cxnSpLocks/>
            </p:cNvCxnSpPr>
            <p:nvPr/>
          </p:nvCxnSpPr>
          <p:spPr>
            <a:xfrm flipH="1">
              <a:off x="3316637" y="2121782"/>
              <a:ext cx="3611107" cy="664780"/>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2" name="Straight Arrow Connector 11">
              <a:extLst>
                <a:ext uri="{FF2B5EF4-FFF2-40B4-BE49-F238E27FC236}">
                  <a16:creationId xmlns:a16="http://schemas.microsoft.com/office/drawing/2014/main" id="{6A6638D0-8043-4927-B171-3B1C15B92B73}"/>
                </a:ext>
              </a:extLst>
            </p:cNvPr>
            <p:cNvCxnSpPr>
              <a:cxnSpLocks/>
            </p:cNvCxnSpPr>
            <p:nvPr/>
          </p:nvCxnSpPr>
          <p:spPr>
            <a:xfrm flipH="1">
              <a:off x="6555785" y="2121782"/>
              <a:ext cx="371958" cy="1604335"/>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6" name="Connector: Elbow 15">
              <a:extLst>
                <a:ext uri="{FF2B5EF4-FFF2-40B4-BE49-F238E27FC236}">
                  <a16:creationId xmlns:a16="http://schemas.microsoft.com/office/drawing/2014/main" id="{F3559AD0-4A11-431A-8244-1C821349D79B}"/>
                </a:ext>
              </a:extLst>
            </p:cNvPr>
            <p:cNvCxnSpPr>
              <a:stCxn id="8" idx="1"/>
              <a:endCxn id="6" idx="2"/>
            </p:cNvCxnSpPr>
            <p:nvPr/>
          </p:nvCxnSpPr>
          <p:spPr>
            <a:xfrm rot="10800000">
              <a:off x="2938885" y="3273711"/>
              <a:ext cx="2041238" cy="637073"/>
            </a:xfrm>
            <a:prstGeom prst="bentConnector2">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7" name="Rectangle 16">
              <a:extLst>
                <a:ext uri="{FF2B5EF4-FFF2-40B4-BE49-F238E27FC236}">
                  <a16:creationId xmlns:a16="http://schemas.microsoft.com/office/drawing/2014/main" id="{50BFCA16-EEA4-47CD-A0D8-458E447143DB}"/>
                </a:ext>
              </a:extLst>
            </p:cNvPr>
            <p:cNvSpPr/>
            <p:nvPr/>
          </p:nvSpPr>
          <p:spPr>
            <a:xfrm>
              <a:off x="4316911" y="5062711"/>
              <a:ext cx="5741187" cy="369332"/>
            </a:xfrm>
            <a:prstGeom prst="rect">
              <a:avLst/>
            </a:prstGeom>
          </p:spPr>
          <p:txBody>
            <a:bodyPr wrap="none">
              <a:spAutoFit/>
            </a:bodyPr>
            <a:lstStyle/>
            <a:p>
              <a:r>
                <a:rPr lang="en-US">
                  <a:highlight>
                    <a:srgbClr val="FFFF00"/>
                  </a:highlight>
                </a:rPr>
                <a:t>textStandardDecimalSeparator</a:t>
              </a:r>
              <a:r>
                <a:rPr lang="en-US"/>
                <a:t>="whitespace separated list"</a:t>
              </a:r>
            </a:p>
          </p:txBody>
        </p:sp>
        <p:cxnSp>
          <p:nvCxnSpPr>
            <p:cNvPr id="19" name="Straight Arrow Connector 18">
              <a:extLst>
                <a:ext uri="{FF2B5EF4-FFF2-40B4-BE49-F238E27FC236}">
                  <a16:creationId xmlns:a16="http://schemas.microsoft.com/office/drawing/2014/main" id="{7B59F91C-307C-44C7-8C5F-C6B82A41CBD1}"/>
                </a:ext>
              </a:extLst>
            </p:cNvPr>
            <p:cNvCxnSpPr>
              <a:cxnSpLocks/>
            </p:cNvCxnSpPr>
            <p:nvPr/>
          </p:nvCxnSpPr>
          <p:spPr>
            <a:xfrm>
              <a:off x="6075338" y="4095449"/>
              <a:ext cx="0" cy="967262"/>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2" name="TextBox 21">
              <a:extLst>
                <a:ext uri="{FF2B5EF4-FFF2-40B4-BE49-F238E27FC236}">
                  <a16:creationId xmlns:a16="http://schemas.microsoft.com/office/drawing/2014/main" id="{EFF1FAE4-7B10-403B-ABCA-F6A5D37C3819}"/>
                </a:ext>
              </a:extLst>
            </p:cNvPr>
            <p:cNvSpPr txBox="1"/>
            <p:nvPr/>
          </p:nvSpPr>
          <p:spPr>
            <a:xfrm>
              <a:off x="6075338" y="4349359"/>
              <a:ext cx="4818627" cy="307777"/>
            </a:xfrm>
            <a:prstGeom prst="rect">
              <a:avLst/>
            </a:prstGeom>
            <a:noFill/>
          </p:spPr>
          <p:txBody>
            <a:bodyPr wrap="none" rtlCol="0">
              <a:spAutoFit/>
            </a:bodyPr>
            <a:lstStyle/>
            <a:p>
              <a:r>
                <a:rPr lang="en-US" sz="1400" i="1"/>
                <a:t>If pattern contains decimal point, then define decimal separator</a:t>
              </a:r>
            </a:p>
          </p:txBody>
        </p:sp>
        <p:sp>
          <p:nvSpPr>
            <p:cNvPr id="23" name="TextBox 22">
              <a:extLst>
                <a:ext uri="{FF2B5EF4-FFF2-40B4-BE49-F238E27FC236}">
                  <a16:creationId xmlns:a16="http://schemas.microsoft.com/office/drawing/2014/main" id="{8CC552E5-2BCF-4DBF-986B-F4E1F4F6E3F7}"/>
                </a:ext>
              </a:extLst>
            </p:cNvPr>
            <p:cNvSpPr txBox="1"/>
            <p:nvPr/>
          </p:nvSpPr>
          <p:spPr>
            <a:xfrm>
              <a:off x="4816211" y="2474893"/>
              <a:ext cx="2041239" cy="954107"/>
            </a:xfrm>
            <a:prstGeom prst="rect">
              <a:avLst/>
            </a:prstGeom>
            <a:noFill/>
          </p:spPr>
          <p:txBody>
            <a:bodyPr wrap="square" rtlCol="0">
              <a:spAutoFit/>
            </a:bodyPr>
            <a:lstStyle/>
            <a:p>
              <a:r>
                <a:rPr lang="en-US" sz="1400" i="1"/>
                <a:t>Whether whitespace, leading zeroes, plus signs are ignored depends on policy</a:t>
              </a:r>
            </a:p>
          </p:txBody>
        </p:sp>
        <p:sp>
          <p:nvSpPr>
            <p:cNvPr id="26" name="TextBox 25">
              <a:extLst>
                <a:ext uri="{FF2B5EF4-FFF2-40B4-BE49-F238E27FC236}">
                  <a16:creationId xmlns:a16="http://schemas.microsoft.com/office/drawing/2014/main" id="{65A53B98-668C-4A45-A67F-2A1773F5A379}"/>
                </a:ext>
              </a:extLst>
            </p:cNvPr>
            <p:cNvSpPr txBox="1"/>
            <p:nvPr/>
          </p:nvSpPr>
          <p:spPr>
            <a:xfrm>
              <a:off x="3111692" y="3398937"/>
              <a:ext cx="1741420" cy="523220"/>
            </a:xfrm>
            <a:prstGeom prst="rect">
              <a:avLst/>
            </a:prstGeom>
            <a:noFill/>
          </p:spPr>
          <p:txBody>
            <a:bodyPr wrap="square" rtlCol="0">
              <a:spAutoFit/>
            </a:bodyPr>
            <a:lstStyle/>
            <a:p>
              <a:r>
                <a:rPr lang="en-US" sz="1400" i="1"/>
                <a:t>Ignore leading plus sign if lax policy</a:t>
              </a:r>
            </a:p>
          </p:txBody>
        </p:sp>
        <p:sp>
          <p:nvSpPr>
            <p:cNvPr id="28" name="Rectangle 27">
              <a:extLst>
                <a:ext uri="{FF2B5EF4-FFF2-40B4-BE49-F238E27FC236}">
                  <a16:creationId xmlns:a16="http://schemas.microsoft.com/office/drawing/2014/main" id="{ECF75D0D-A1AD-4F30-AC28-6436C72BF158}"/>
                </a:ext>
              </a:extLst>
            </p:cNvPr>
            <p:cNvSpPr/>
            <p:nvPr/>
          </p:nvSpPr>
          <p:spPr>
            <a:xfrm>
              <a:off x="3473417" y="6042644"/>
              <a:ext cx="2371162" cy="369332"/>
            </a:xfrm>
            <a:prstGeom prst="rect">
              <a:avLst/>
            </a:prstGeom>
          </p:spPr>
          <p:txBody>
            <a:bodyPr wrap="none">
              <a:spAutoFit/>
            </a:bodyPr>
            <a:lstStyle/>
            <a:p>
              <a:r>
                <a:rPr lang="en-US">
                  <a:highlight>
                    <a:srgbClr val="FFFF00"/>
                  </a:highlight>
                </a:rPr>
                <a:t>textStandardBase</a:t>
              </a:r>
              <a:r>
                <a:rPr lang="en-US"/>
                <a:t>="10"</a:t>
              </a:r>
            </a:p>
          </p:txBody>
        </p:sp>
        <p:cxnSp>
          <p:nvCxnSpPr>
            <p:cNvPr id="30" name="Straight Arrow Connector 29">
              <a:extLst>
                <a:ext uri="{FF2B5EF4-FFF2-40B4-BE49-F238E27FC236}">
                  <a16:creationId xmlns:a16="http://schemas.microsoft.com/office/drawing/2014/main" id="{5F3FA1AB-90C1-4DCA-A020-6AC84DDD6766}"/>
                </a:ext>
              </a:extLst>
            </p:cNvPr>
            <p:cNvCxnSpPr>
              <a:cxnSpLocks/>
              <a:stCxn id="17" idx="1"/>
            </p:cNvCxnSpPr>
            <p:nvPr/>
          </p:nvCxnSpPr>
          <p:spPr>
            <a:xfrm>
              <a:off x="4316911" y="5247377"/>
              <a:ext cx="0" cy="787432"/>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4" name="Straight Arrow Connector 33">
              <a:extLst>
                <a:ext uri="{FF2B5EF4-FFF2-40B4-BE49-F238E27FC236}">
                  <a16:creationId xmlns:a16="http://schemas.microsoft.com/office/drawing/2014/main" id="{5578792A-76B1-4BC5-8DA1-3467C4493AB5}"/>
                </a:ext>
              </a:extLst>
            </p:cNvPr>
            <p:cNvCxnSpPr>
              <a:stCxn id="17" idx="1"/>
            </p:cNvCxnSpPr>
            <p:nvPr/>
          </p:nvCxnSpPr>
          <p:spPr>
            <a:xfrm flipH="1" flipV="1">
              <a:off x="1642820" y="3273710"/>
              <a:ext cx="2674091" cy="1973667"/>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35" name="Rectangle 34">
              <a:extLst>
                <a:ext uri="{FF2B5EF4-FFF2-40B4-BE49-F238E27FC236}">
                  <a16:creationId xmlns:a16="http://schemas.microsoft.com/office/drawing/2014/main" id="{199981C5-7E32-4EC5-B391-34B6B1871D43}"/>
                </a:ext>
              </a:extLst>
            </p:cNvPr>
            <p:cNvSpPr/>
            <p:nvPr/>
          </p:nvSpPr>
          <p:spPr>
            <a:xfrm>
              <a:off x="1709714" y="4930731"/>
              <a:ext cx="2856847" cy="738664"/>
            </a:xfrm>
            <a:prstGeom prst="rect">
              <a:avLst/>
            </a:prstGeom>
          </p:spPr>
          <p:txBody>
            <a:bodyPr wrap="square">
              <a:spAutoFit/>
            </a:bodyPr>
            <a:lstStyle/>
            <a:p>
              <a:r>
                <a:rPr lang="en-US" sz="1400" i="1">
                  <a:solidFill>
                    <a:srgbClr val="000000"/>
                  </a:solidFill>
                </a:rPr>
                <a:t>Applicable only when dfdl:textNumberRep is 'standard' and dfdl:textStandardBase is 10.</a:t>
              </a:r>
              <a:endParaRPr lang="en-US" sz="1400" i="1"/>
            </a:p>
          </p:txBody>
        </p:sp>
      </p:grpSp>
    </p:spTree>
    <p:extLst>
      <p:ext uri="{BB962C8B-B14F-4D97-AF65-F5344CB8AC3E}">
        <p14:creationId xmlns:p14="http://schemas.microsoft.com/office/powerpoint/2010/main" val="492607806"/>
      </p:ext>
    </p:extLst>
  </p:cSld>
  <p:clrMapOvr>
    <a:masterClrMapping/>
  </p:clrMapOvr>
</p:sld>
</file>

<file path=ppt/slides/slide2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63DB885-9547-48CE-9D0B-87EFB107B663}"/>
              </a:ext>
            </a:extLst>
          </p:cNvPr>
          <p:cNvSpPr>
            <a:spLocks noGrp="1"/>
          </p:cNvSpPr>
          <p:nvPr>
            <p:ph type="title"/>
          </p:nvPr>
        </p:nvSpPr>
        <p:spPr/>
        <p:txBody>
          <a:bodyPr/>
          <a:lstStyle/>
          <a:p>
            <a:r>
              <a:rPr lang="en-US"/>
              <a:t>dfdl:textNumberPattern (again)</a:t>
            </a:r>
          </a:p>
        </p:txBody>
      </p:sp>
      <p:sp>
        <p:nvSpPr>
          <p:cNvPr id="3" name="Content Placeholder 2">
            <a:extLst>
              <a:ext uri="{FF2B5EF4-FFF2-40B4-BE49-F238E27FC236}">
                <a16:creationId xmlns:a16="http://schemas.microsoft.com/office/drawing/2014/main" id="{B4D37144-FFD5-4674-B391-1F21342A82AC}"/>
              </a:ext>
            </a:extLst>
          </p:cNvPr>
          <p:cNvSpPr>
            <a:spLocks noGrp="1"/>
          </p:cNvSpPr>
          <p:nvPr>
            <p:ph idx="1"/>
          </p:nvPr>
        </p:nvSpPr>
        <p:spPr>
          <a:xfrm>
            <a:off x="616449" y="1371601"/>
            <a:ext cx="11236720" cy="3510365"/>
          </a:xfrm>
        </p:spPr>
        <p:txBody>
          <a:bodyPr/>
          <a:lstStyle/>
          <a:p>
            <a:pPr>
              <a:lnSpc>
                <a:spcPts val="3000"/>
              </a:lnSpc>
              <a:spcAft>
                <a:spcPts val="1200"/>
              </a:spcAft>
            </a:pPr>
            <a:r>
              <a:rPr lang="en-US"/>
              <a:t>… textNumberPattern property has two subpatterns for defining the format of text numbers--one for positive values and one for negative values. The syntax is:</a:t>
            </a:r>
            <a:br>
              <a:rPr lang="en-US"/>
            </a:br>
            <a:r>
              <a:rPr lang="en-US"/>
              <a:t> 	</a:t>
            </a:r>
            <a:r>
              <a:rPr lang="en-US">
                <a:highlight>
                  <a:srgbClr val="FFFF00"/>
                </a:highlight>
              </a:rPr>
              <a:t>textNumberPattern="positivePattern;negativePattern"</a:t>
            </a:r>
          </a:p>
          <a:p>
            <a:pPr>
              <a:lnSpc>
                <a:spcPts val="3000"/>
              </a:lnSpc>
              <a:spcAft>
                <a:spcPts val="1200"/>
              </a:spcAft>
            </a:pPr>
            <a:r>
              <a:rPr lang="en-US"/>
              <a:t>You'll </a:t>
            </a:r>
            <a:r>
              <a:rPr lang="en-US" dirty="0"/>
              <a:t>sometimes </a:t>
            </a:r>
            <a:r>
              <a:rPr lang="en-US"/>
              <a:t>see data formats that have negative numbers </a:t>
            </a:r>
            <a:r>
              <a:rPr lang="en-US" dirty="0"/>
              <a:t>wrapped </a:t>
            </a:r>
            <a:r>
              <a:rPr lang="en-US"/>
              <a:t>in parenthesis (see notes below) </a:t>
            </a:r>
            <a:r>
              <a:rPr lang="en-US" dirty="0"/>
              <a:t>instead of prefixed with a minus sign, so the property </a:t>
            </a:r>
            <a:r>
              <a:rPr lang="en-US"/>
              <a:t>would be defined this way:</a:t>
            </a:r>
            <a:br>
              <a:rPr lang="en-US"/>
            </a:br>
            <a:r>
              <a:rPr lang="en-US"/>
              <a:t> 	</a:t>
            </a:r>
            <a:r>
              <a:rPr lang="en-US">
                <a:highlight>
                  <a:srgbClr val="FFFF00"/>
                </a:highlight>
              </a:rPr>
              <a:t>textNumberPattern="#;(#)"</a:t>
            </a:r>
            <a:endParaRPr lang="en-US" dirty="0">
              <a:highlight>
                <a:srgbClr val="FFFF00"/>
              </a:highlight>
            </a:endParaRPr>
          </a:p>
          <a:p>
            <a:endParaRPr lang="en-US"/>
          </a:p>
        </p:txBody>
      </p:sp>
      <p:sp>
        <p:nvSpPr>
          <p:cNvPr id="5" name="Rectangle 4">
            <a:extLst>
              <a:ext uri="{FF2B5EF4-FFF2-40B4-BE49-F238E27FC236}">
                <a16:creationId xmlns:a16="http://schemas.microsoft.com/office/drawing/2014/main" id="{A1ABFB85-B964-46E9-A9FA-D2C994A540AB}"/>
              </a:ext>
            </a:extLst>
          </p:cNvPr>
          <p:cNvSpPr/>
          <p:nvPr/>
        </p:nvSpPr>
        <p:spPr>
          <a:xfrm>
            <a:off x="1336924" y="5163233"/>
            <a:ext cx="6096000" cy="646331"/>
          </a:xfrm>
          <a:prstGeom prst="rect">
            <a:avLst/>
          </a:prstGeom>
        </p:spPr>
        <p:txBody>
          <a:bodyPr>
            <a:spAutoFit/>
          </a:bodyPr>
          <a:lstStyle/>
          <a:p>
            <a:r>
              <a:rPr lang="en-US">
                <a:latin typeface="Calibri" panose="020F0502020204030204" pitchFamily="34" charset="0"/>
                <a:ea typeface="Calibri" panose="020F0502020204030204" pitchFamily="34" charset="0"/>
              </a:rPr>
              <a:t>[1] I commonly see this in financial reports from corporations. Thus, I bet it's available as an Excel number format. – Tim Bray</a:t>
            </a:r>
            <a:endParaRPr lang="en-US"/>
          </a:p>
        </p:txBody>
      </p:sp>
      <p:sp>
        <p:nvSpPr>
          <p:cNvPr id="6" name="Rectangle 5">
            <a:extLst>
              <a:ext uri="{FF2B5EF4-FFF2-40B4-BE49-F238E27FC236}">
                <a16:creationId xmlns:a16="http://schemas.microsoft.com/office/drawing/2014/main" id="{AD8E6A6A-6946-4AF7-8E89-93B4D999C8F1}"/>
              </a:ext>
            </a:extLst>
          </p:cNvPr>
          <p:cNvSpPr/>
          <p:nvPr/>
        </p:nvSpPr>
        <p:spPr>
          <a:xfrm>
            <a:off x="1336923" y="5842595"/>
            <a:ext cx="6520717" cy="646331"/>
          </a:xfrm>
          <a:prstGeom prst="rect">
            <a:avLst/>
          </a:prstGeom>
        </p:spPr>
        <p:txBody>
          <a:bodyPr wrap="square">
            <a:spAutoFit/>
          </a:bodyPr>
          <a:lstStyle/>
          <a:p>
            <a:r>
              <a:rPr lang="en-US">
                <a:latin typeface="Calibri" panose="020F0502020204030204" pitchFamily="34" charset="0"/>
                <a:ea typeface="Calibri" panose="020F0502020204030204" pitchFamily="34" charset="0"/>
              </a:rPr>
              <a:t>[2] It's used by accountants because it's cheaper than the traditional red ink and more visible than a minus sign. – John Cowan</a:t>
            </a:r>
            <a:endParaRPr lang="en-US"/>
          </a:p>
        </p:txBody>
      </p:sp>
    </p:spTree>
    <p:extLst>
      <p:ext uri="{BB962C8B-B14F-4D97-AF65-F5344CB8AC3E}">
        <p14:creationId xmlns:p14="http://schemas.microsoft.com/office/powerpoint/2010/main" val="1997516790"/>
      </p:ext>
    </p:extLst>
  </p:cSld>
  <p:clrMapOvr>
    <a:masterClrMapping/>
  </p:clrMapOvr>
</p:sld>
</file>

<file path=ppt/slides/slide2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C0010598-97DA-4EC4-8AE6-FCAE92E5AF2C}"/>
              </a:ext>
            </a:extLst>
          </p:cNvPr>
          <p:cNvSpPr>
            <a:spLocks noGrp="1"/>
          </p:cNvSpPr>
          <p:nvPr>
            <p:ph type="ftr" sz="quarter" idx="11"/>
          </p:nvPr>
        </p:nvSpPr>
        <p:spPr/>
        <p:txBody>
          <a:bodyPr/>
          <a:lstStyle/>
          <a:p>
            <a:r>
              <a:rPr lang="en-US" altLang="en-US">
                <a:solidFill>
                  <a:schemeClr val="tx1">
                    <a:lumMod val="50000"/>
                    <a:lumOff val="50000"/>
                  </a:schemeClr>
                </a:solidFill>
                <a:latin typeface="Arial" pitchFamily="34" charset="0"/>
                <a:cs typeface="Arial" pitchFamily="34" charset="0"/>
              </a:rPr>
              <a:t>© 2019 The MITRE Corporation. All rights reserved.</a:t>
            </a:r>
            <a:endParaRPr lang="en-US">
              <a:solidFill>
                <a:schemeClr val="tx1">
                  <a:lumMod val="50000"/>
                  <a:lumOff val="50000"/>
                </a:schemeClr>
              </a:solidFill>
              <a:latin typeface="Arial" pitchFamily="34" charset="0"/>
              <a:cs typeface="Arial" pitchFamily="34" charset="0"/>
            </a:endParaRPr>
          </a:p>
        </p:txBody>
      </p:sp>
      <p:grpSp>
        <p:nvGrpSpPr>
          <p:cNvPr id="23" name="Group 22">
            <a:extLst>
              <a:ext uri="{FF2B5EF4-FFF2-40B4-BE49-F238E27FC236}">
                <a16:creationId xmlns:a16="http://schemas.microsoft.com/office/drawing/2014/main" id="{1DAC8A95-0662-4F17-A310-4C5F704E5144}"/>
              </a:ext>
            </a:extLst>
          </p:cNvPr>
          <p:cNvGrpSpPr/>
          <p:nvPr/>
        </p:nvGrpSpPr>
        <p:grpSpPr>
          <a:xfrm>
            <a:off x="907675" y="700051"/>
            <a:ext cx="8295534" cy="5821906"/>
            <a:chOff x="907675" y="700051"/>
            <a:chExt cx="8295534" cy="5821906"/>
          </a:xfrm>
        </p:grpSpPr>
        <p:sp>
          <p:nvSpPr>
            <p:cNvPr id="6" name="Rectangle 5">
              <a:extLst>
                <a:ext uri="{FF2B5EF4-FFF2-40B4-BE49-F238E27FC236}">
                  <a16:creationId xmlns:a16="http://schemas.microsoft.com/office/drawing/2014/main" id="{E6DAEB36-1CAE-4380-B182-7293353CD79D}"/>
                </a:ext>
              </a:extLst>
            </p:cNvPr>
            <p:cNvSpPr/>
            <p:nvPr/>
          </p:nvSpPr>
          <p:spPr>
            <a:xfrm>
              <a:off x="6174134" y="1069383"/>
              <a:ext cx="1224366" cy="495946"/>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a:solidFill>
                    <a:schemeClr val="tx1"/>
                  </a:solidFill>
                </a:rPr>
                <a:t>(12)</a:t>
              </a:r>
            </a:p>
          </p:txBody>
        </p:sp>
        <p:sp>
          <p:nvSpPr>
            <p:cNvPr id="7" name="Rectangle 6">
              <a:extLst>
                <a:ext uri="{FF2B5EF4-FFF2-40B4-BE49-F238E27FC236}">
                  <a16:creationId xmlns:a16="http://schemas.microsoft.com/office/drawing/2014/main" id="{32039096-EF69-4CA1-98A0-0AD81F84CE12}"/>
                </a:ext>
              </a:extLst>
            </p:cNvPr>
            <p:cNvSpPr/>
            <p:nvPr/>
          </p:nvSpPr>
          <p:spPr>
            <a:xfrm>
              <a:off x="5879667" y="2309247"/>
              <a:ext cx="1828800" cy="60443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a:t>Daffodil</a:t>
              </a:r>
            </a:p>
          </p:txBody>
        </p:sp>
        <p:sp>
          <p:nvSpPr>
            <p:cNvPr id="9" name="Rectangle 8">
              <a:extLst>
                <a:ext uri="{FF2B5EF4-FFF2-40B4-BE49-F238E27FC236}">
                  <a16:creationId xmlns:a16="http://schemas.microsoft.com/office/drawing/2014/main" id="{8966F4D9-C01D-44B5-902D-48991EE49A17}"/>
                </a:ext>
              </a:extLst>
            </p:cNvPr>
            <p:cNvSpPr/>
            <p:nvPr/>
          </p:nvSpPr>
          <p:spPr>
            <a:xfrm>
              <a:off x="915045" y="2288298"/>
              <a:ext cx="4174210" cy="646331"/>
            </a:xfrm>
            <a:prstGeom prst="rect">
              <a:avLst/>
            </a:prstGeom>
            <a:ln>
              <a:solidFill>
                <a:schemeClr val="tx1"/>
              </a:solidFill>
            </a:ln>
          </p:spPr>
          <p:txBody>
            <a:bodyPr wrap="square">
              <a:spAutoFit/>
            </a:bodyPr>
            <a:lstStyle/>
            <a:p>
              <a:r>
                <a:rPr lang="en-US">
                  <a:solidFill>
                    <a:srgbClr val="003296"/>
                  </a:solidFill>
                  <a:highlight>
                    <a:srgbClr val="FFFFFF"/>
                  </a:highlight>
                </a:rPr>
                <a:t>&lt;xs:element</a:t>
              </a:r>
              <a:r>
                <a:rPr lang="en-US">
                  <a:solidFill>
                    <a:srgbClr val="F5844C"/>
                  </a:solidFill>
                  <a:highlight>
                    <a:srgbClr val="FFFFFF"/>
                  </a:highlight>
                </a:rPr>
                <a:t> name</a:t>
              </a:r>
              <a:r>
                <a:rPr lang="en-US">
                  <a:solidFill>
                    <a:srgbClr val="FF8040"/>
                  </a:solidFill>
                  <a:highlight>
                    <a:srgbClr val="FFFFFF"/>
                  </a:highlight>
                </a:rPr>
                <a:t>=</a:t>
              </a:r>
              <a:r>
                <a:rPr lang="en-US">
                  <a:solidFill>
                    <a:srgbClr val="993300"/>
                  </a:solidFill>
                  <a:highlight>
                    <a:srgbClr val="FFFFFF"/>
                  </a:highlight>
                </a:rPr>
                <a:t>"NumberOfStudents"</a:t>
              </a:r>
              <a:r>
                <a:rPr lang="en-US">
                  <a:solidFill>
                    <a:srgbClr val="F5844C"/>
                  </a:solidFill>
                  <a:highlight>
                    <a:srgbClr val="FFFFFF"/>
                  </a:highlight>
                </a:rPr>
                <a:t> </a:t>
              </a:r>
              <a:br>
                <a:rPr lang="en-US">
                  <a:solidFill>
                    <a:srgbClr val="000000"/>
                  </a:solidFill>
                  <a:highlight>
                    <a:srgbClr val="FFFFFF"/>
                  </a:highlight>
                </a:rPr>
              </a:br>
              <a:r>
                <a:rPr lang="en-US">
                  <a:solidFill>
                    <a:srgbClr val="F5844C"/>
                  </a:solidFill>
                  <a:highlight>
                    <a:srgbClr val="FFFFFF"/>
                  </a:highlight>
                </a:rPr>
                <a:t>            	     type</a:t>
              </a:r>
              <a:r>
                <a:rPr lang="en-US">
                  <a:solidFill>
                    <a:srgbClr val="FF8040"/>
                  </a:solidFill>
                  <a:highlight>
                    <a:srgbClr val="FFFFFF"/>
                  </a:highlight>
                </a:rPr>
                <a:t>=</a:t>
              </a:r>
              <a:r>
                <a:rPr lang="en-US">
                  <a:solidFill>
                    <a:srgbClr val="993300"/>
                  </a:solidFill>
                  <a:highlight>
                    <a:srgbClr val="FFFFFF"/>
                  </a:highlight>
                </a:rPr>
                <a:t>"xs:integer"</a:t>
              </a:r>
              <a:r>
                <a:rPr lang="en-US">
                  <a:solidFill>
                    <a:srgbClr val="F5844C"/>
                  </a:solidFill>
                  <a:highlight>
                    <a:srgbClr val="FFFFFF"/>
                  </a:highlight>
                </a:rPr>
                <a:t> </a:t>
              </a:r>
              <a:r>
                <a:rPr lang="en-US">
                  <a:solidFill>
                    <a:srgbClr val="000096"/>
                  </a:solidFill>
                  <a:highlight>
                    <a:srgbClr val="FFFFFF"/>
                  </a:highlight>
                </a:rPr>
                <a:t>/&gt;</a:t>
              </a:r>
            </a:p>
          </p:txBody>
        </p:sp>
        <p:cxnSp>
          <p:nvCxnSpPr>
            <p:cNvPr id="11" name="Straight Arrow Connector 10">
              <a:extLst>
                <a:ext uri="{FF2B5EF4-FFF2-40B4-BE49-F238E27FC236}">
                  <a16:creationId xmlns:a16="http://schemas.microsoft.com/office/drawing/2014/main" id="{FEF222F9-5ADC-46A1-B45E-DA1F66D12361}"/>
                </a:ext>
              </a:extLst>
            </p:cNvPr>
            <p:cNvCxnSpPr>
              <a:stCxn id="6" idx="2"/>
              <a:endCxn id="7" idx="0"/>
            </p:cNvCxnSpPr>
            <p:nvPr/>
          </p:nvCxnSpPr>
          <p:spPr>
            <a:xfrm>
              <a:off x="6786317" y="1565329"/>
              <a:ext cx="0" cy="743918"/>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13" name="Straight Arrow Connector 12">
              <a:extLst>
                <a:ext uri="{FF2B5EF4-FFF2-40B4-BE49-F238E27FC236}">
                  <a16:creationId xmlns:a16="http://schemas.microsoft.com/office/drawing/2014/main" id="{C2B51D2A-4AEE-4770-B69D-005AFCA9EAC2}"/>
                </a:ext>
              </a:extLst>
            </p:cNvPr>
            <p:cNvCxnSpPr>
              <a:stCxn id="9" idx="3"/>
              <a:endCxn id="7" idx="1"/>
            </p:cNvCxnSpPr>
            <p:nvPr/>
          </p:nvCxnSpPr>
          <p:spPr>
            <a:xfrm>
              <a:off x="5089255" y="2611464"/>
              <a:ext cx="790412" cy="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14" name="TextBox 13">
              <a:extLst>
                <a:ext uri="{FF2B5EF4-FFF2-40B4-BE49-F238E27FC236}">
                  <a16:creationId xmlns:a16="http://schemas.microsoft.com/office/drawing/2014/main" id="{AC73CBA9-7DD0-4416-879A-963BE0F32ACD}"/>
                </a:ext>
              </a:extLst>
            </p:cNvPr>
            <p:cNvSpPr txBox="1"/>
            <p:nvPr/>
          </p:nvSpPr>
          <p:spPr>
            <a:xfrm>
              <a:off x="6442772" y="700051"/>
              <a:ext cx="679994" cy="369332"/>
            </a:xfrm>
            <a:prstGeom prst="rect">
              <a:avLst/>
            </a:prstGeom>
            <a:noFill/>
          </p:spPr>
          <p:txBody>
            <a:bodyPr wrap="none" rtlCol="0">
              <a:spAutoFit/>
            </a:bodyPr>
            <a:lstStyle/>
            <a:p>
              <a:r>
                <a:rPr lang="en-US"/>
                <a:t>input</a:t>
              </a:r>
            </a:p>
          </p:txBody>
        </p:sp>
        <p:sp>
          <p:nvSpPr>
            <p:cNvPr id="15" name="TextBox 14">
              <a:extLst>
                <a:ext uri="{FF2B5EF4-FFF2-40B4-BE49-F238E27FC236}">
                  <a16:creationId xmlns:a16="http://schemas.microsoft.com/office/drawing/2014/main" id="{DFEF83D2-C580-45C6-AEB4-836B4AC8C005}"/>
                </a:ext>
              </a:extLst>
            </p:cNvPr>
            <p:cNvSpPr txBox="1"/>
            <p:nvPr/>
          </p:nvSpPr>
          <p:spPr>
            <a:xfrm>
              <a:off x="2282378" y="1937288"/>
              <a:ext cx="1446230" cy="369332"/>
            </a:xfrm>
            <a:prstGeom prst="rect">
              <a:avLst/>
            </a:prstGeom>
            <a:noFill/>
          </p:spPr>
          <p:txBody>
            <a:bodyPr wrap="none" rtlCol="0">
              <a:spAutoFit/>
            </a:bodyPr>
            <a:lstStyle/>
            <a:p>
              <a:r>
                <a:rPr lang="en-US"/>
                <a:t>DFDL schema</a:t>
              </a:r>
            </a:p>
          </p:txBody>
        </p:sp>
        <p:cxnSp>
          <p:nvCxnSpPr>
            <p:cNvPr id="16" name="Straight Arrow Connector 15">
              <a:extLst>
                <a:ext uri="{FF2B5EF4-FFF2-40B4-BE49-F238E27FC236}">
                  <a16:creationId xmlns:a16="http://schemas.microsoft.com/office/drawing/2014/main" id="{3E26854D-016E-4128-98E0-89FC7AA77F3B}"/>
                </a:ext>
              </a:extLst>
            </p:cNvPr>
            <p:cNvCxnSpPr/>
            <p:nvPr/>
          </p:nvCxnSpPr>
          <p:spPr>
            <a:xfrm>
              <a:off x="6794067" y="2913681"/>
              <a:ext cx="0" cy="743918"/>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17" name="TextBox 16">
              <a:extLst>
                <a:ext uri="{FF2B5EF4-FFF2-40B4-BE49-F238E27FC236}">
                  <a16:creationId xmlns:a16="http://schemas.microsoft.com/office/drawing/2014/main" id="{4AEE5EA5-262E-46C2-8355-9BEA29E40F53}"/>
                </a:ext>
              </a:extLst>
            </p:cNvPr>
            <p:cNvSpPr txBox="1"/>
            <p:nvPr/>
          </p:nvSpPr>
          <p:spPr>
            <a:xfrm>
              <a:off x="5138067" y="2242131"/>
              <a:ext cx="698461" cy="369332"/>
            </a:xfrm>
            <a:prstGeom prst="rect">
              <a:avLst/>
            </a:prstGeom>
            <a:noFill/>
          </p:spPr>
          <p:txBody>
            <a:bodyPr wrap="none" rtlCol="0">
              <a:spAutoFit/>
            </a:bodyPr>
            <a:lstStyle/>
            <a:p>
              <a:r>
                <a:rPr lang="en-US" i="1"/>
                <a:t>parse</a:t>
              </a:r>
            </a:p>
          </p:txBody>
        </p:sp>
        <p:sp>
          <p:nvSpPr>
            <p:cNvPr id="18" name="Rectangle 17">
              <a:extLst>
                <a:ext uri="{FF2B5EF4-FFF2-40B4-BE49-F238E27FC236}">
                  <a16:creationId xmlns:a16="http://schemas.microsoft.com/office/drawing/2014/main" id="{B65CDB2F-05F1-409D-AF7E-DBED08C3DD9A}"/>
                </a:ext>
              </a:extLst>
            </p:cNvPr>
            <p:cNvSpPr/>
            <p:nvPr/>
          </p:nvSpPr>
          <p:spPr>
            <a:xfrm>
              <a:off x="4384924" y="3692041"/>
              <a:ext cx="4818285" cy="954107"/>
            </a:xfrm>
            <a:prstGeom prst="rect">
              <a:avLst/>
            </a:prstGeom>
            <a:ln>
              <a:solidFill>
                <a:schemeClr val="tx1"/>
              </a:solidFill>
            </a:ln>
          </p:spPr>
          <p:txBody>
            <a:bodyPr wrap="square">
              <a:spAutoFit/>
            </a:bodyPr>
            <a:lstStyle/>
            <a:p>
              <a:r>
                <a:rPr lang="en-US">
                  <a:solidFill>
                    <a:srgbClr val="000096"/>
                  </a:solidFill>
                  <a:highlight>
                    <a:srgbClr val="FFFFFF"/>
                  </a:highlight>
                </a:rPr>
                <a:t>&lt;input&gt;</a:t>
              </a:r>
              <a:br>
                <a:rPr lang="en-US">
                  <a:solidFill>
                    <a:srgbClr val="000000"/>
                  </a:solidFill>
                  <a:highlight>
                    <a:srgbClr val="FFFFFF"/>
                  </a:highlight>
                </a:rPr>
              </a:br>
              <a:r>
                <a:rPr lang="en-US">
                  <a:solidFill>
                    <a:srgbClr val="000000"/>
                  </a:solidFill>
                  <a:highlight>
                    <a:srgbClr val="FFFFFF"/>
                  </a:highlight>
                </a:rPr>
                <a:t>  </a:t>
              </a:r>
              <a:r>
                <a:rPr lang="en-US">
                  <a:solidFill>
                    <a:srgbClr val="000096"/>
                  </a:solidFill>
                  <a:highlight>
                    <a:srgbClr val="FFFFFF"/>
                  </a:highlight>
                </a:rPr>
                <a:t>&lt;NumberOfStudents&gt;</a:t>
              </a:r>
              <a:r>
                <a:rPr lang="en-US" sz="2000" b="1">
                  <a:solidFill>
                    <a:srgbClr val="000000"/>
                  </a:solidFill>
                  <a:highlight>
                    <a:srgbClr val="FFFFFF"/>
                  </a:highlight>
                </a:rPr>
                <a:t>-12</a:t>
              </a:r>
              <a:r>
                <a:rPr lang="en-US">
                  <a:solidFill>
                    <a:srgbClr val="000096"/>
                  </a:solidFill>
                  <a:highlight>
                    <a:srgbClr val="FFFFFF"/>
                  </a:highlight>
                </a:rPr>
                <a:t>&lt;/NumberOfStudents&gt;</a:t>
              </a:r>
              <a:br>
                <a:rPr lang="en-US">
                  <a:solidFill>
                    <a:srgbClr val="000000"/>
                  </a:solidFill>
                  <a:highlight>
                    <a:srgbClr val="FFFFFF"/>
                  </a:highlight>
                </a:rPr>
              </a:br>
              <a:r>
                <a:rPr lang="en-US">
                  <a:solidFill>
                    <a:srgbClr val="000096"/>
                  </a:solidFill>
                  <a:highlight>
                    <a:srgbClr val="FFFFFF"/>
                  </a:highlight>
                </a:rPr>
                <a:t>&lt;/input&gt;</a:t>
              </a:r>
            </a:p>
          </p:txBody>
        </p:sp>
        <p:sp>
          <p:nvSpPr>
            <p:cNvPr id="19" name="Rectangle 18">
              <a:extLst>
                <a:ext uri="{FF2B5EF4-FFF2-40B4-BE49-F238E27FC236}">
                  <a16:creationId xmlns:a16="http://schemas.microsoft.com/office/drawing/2014/main" id="{40911005-D0BE-4B87-8EB9-5F0C7849966A}"/>
                </a:ext>
              </a:extLst>
            </p:cNvPr>
            <p:cNvSpPr/>
            <p:nvPr/>
          </p:nvSpPr>
          <p:spPr>
            <a:xfrm>
              <a:off x="907675" y="939947"/>
              <a:ext cx="2744213" cy="369332"/>
            </a:xfrm>
            <a:prstGeom prst="rect">
              <a:avLst/>
            </a:prstGeom>
          </p:spPr>
          <p:txBody>
            <a:bodyPr wrap="none">
              <a:spAutoFit/>
            </a:bodyPr>
            <a:lstStyle/>
            <a:p>
              <a:r>
                <a:rPr lang="en-US"/>
                <a:t>textNumberPattern="#;(#)"</a:t>
              </a:r>
            </a:p>
          </p:txBody>
        </p:sp>
        <p:cxnSp>
          <p:nvCxnSpPr>
            <p:cNvPr id="21" name="Straight Connector 20">
              <a:extLst>
                <a:ext uri="{FF2B5EF4-FFF2-40B4-BE49-F238E27FC236}">
                  <a16:creationId xmlns:a16="http://schemas.microsoft.com/office/drawing/2014/main" id="{C0BF5E14-8C6D-436D-A833-C9296AA94AA2}"/>
                </a:ext>
              </a:extLst>
            </p:cNvPr>
            <p:cNvCxnSpPr/>
            <p:nvPr/>
          </p:nvCxnSpPr>
          <p:spPr>
            <a:xfrm flipH="1" flipV="1">
              <a:off x="1890793" y="1309279"/>
              <a:ext cx="201478" cy="979019"/>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22" name="Explosion: 8 Points 21">
              <a:extLst>
                <a:ext uri="{FF2B5EF4-FFF2-40B4-BE49-F238E27FC236}">
                  <a16:creationId xmlns:a16="http://schemas.microsoft.com/office/drawing/2014/main" id="{C30DF16D-ACB1-43FA-B43F-E562DBDEF384}"/>
                </a:ext>
              </a:extLst>
            </p:cNvPr>
            <p:cNvSpPr/>
            <p:nvPr/>
          </p:nvSpPr>
          <p:spPr>
            <a:xfrm>
              <a:off x="5484461" y="4897464"/>
              <a:ext cx="2668939" cy="1624493"/>
            </a:xfrm>
            <a:prstGeom prst="irregularSeal1">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a:solidFill>
                    <a:schemeClr val="tx1"/>
                  </a:solidFill>
                </a:rPr>
                <a:t>Wow!</a:t>
              </a:r>
            </a:p>
          </p:txBody>
        </p:sp>
      </p:grpSp>
    </p:spTree>
    <p:extLst>
      <p:ext uri="{BB962C8B-B14F-4D97-AF65-F5344CB8AC3E}">
        <p14:creationId xmlns:p14="http://schemas.microsoft.com/office/powerpoint/2010/main" val="1702424402"/>
      </p:ext>
    </p:extLst>
  </p:cSld>
  <p:clrMapOvr>
    <a:masterClrMapping/>
  </p:clrMapOvr>
</p:sld>
</file>

<file path=ppt/slides/slide2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C0010598-97DA-4EC4-8AE6-FCAE92E5AF2C}"/>
              </a:ext>
            </a:extLst>
          </p:cNvPr>
          <p:cNvSpPr>
            <a:spLocks noGrp="1"/>
          </p:cNvSpPr>
          <p:nvPr>
            <p:ph type="ftr" sz="quarter" idx="11"/>
          </p:nvPr>
        </p:nvSpPr>
        <p:spPr/>
        <p:txBody>
          <a:bodyPr/>
          <a:lstStyle/>
          <a:p>
            <a:r>
              <a:rPr lang="en-US" altLang="en-US">
                <a:solidFill>
                  <a:schemeClr val="tx1">
                    <a:lumMod val="50000"/>
                    <a:lumOff val="50000"/>
                  </a:schemeClr>
                </a:solidFill>
                <a:latin typeface="Arial" pitchFamily="34" charset="0"/>
                <a:cs typeface="Arial" pitchFamily="34" charset="0"/>
              </a:rPr>
              <a:t>© 2019 The MITRE Corporation. All rights reserved.</a:t>
            </a:r>
            <a:endParaRPr lang="en-US">
              <a:solidFill>
                <a:schemeClr val="tx1">
                  <a:lumMod val="50000"/>
                  <a:lumOff val="50000"/>
                </a:schemeClr>
              </a:solidFill>
              <a:latin typeface="Arial" pitchFamily="34" charset="0"/>
              <a:cs typeface="Arial" pitchFamily="34" charset="0"/>
            </a:endParaRPr>
          </a:p>
        </p:txBody>
      </p:sp>
      <p:grpSp>
        <p:nvGrpSpPr>
          <p:cNvPr id="3" name="Group 2">
            <a:extLst>
              <a:ext uri="{FF2B5EF4-FFF2-40B4-BE49-F238E27FC236}">
                <a16:creationId xmlns:a16="http://schemas.microsoft.com/office/drawing/2014/main" id="{E1013A6B-6239-4824-826E-432177D3AD26}"/>
              </a:ext>
            </a:extLst>
          </p:cNvPr>
          <p:cNvGrpSpPr/>
          <p:nvPr/>
        </p:nvGrpSpPr>
        <p:grpSpPr>
          <a:xfrm>
            <a:off x="907675" y="637467"/>
            <a:ext cx="8295534" cy="5517553"/>
            <a:chOff x="907675" y="637467"/>
            <a:chExt cx="8295534" cy="5517553"/>
          </a:xfrm>
        </p:grpSpPr>
        <p:sp>
          <p:nvSpPr>
            <p:cNvPr id="6" name="Rectangle 5">
              <a:extLst>
                <a:ext uri="{FF2B5EF4-FFF2-40B4-BE49-F238E27FC236}">
                  <a16:creationId xmlns:a16="http://schemas.microsoft.com/office/drawing/2014/main" id="{E6DAEB36-1CAE-4380-B182-7293353CD79D}"/>
                </a:ext>
              </a:extLst>
            </p:cNvPr>
            <p:cNvSpPr/>
            <p:nvPr/>
          </p:nvSpPr>
          <p:spPr>
            <a:xfrm>
              <a:off x="6200608" y="3667645"/>
              <a:ext cx="1224366" cy="495946"/>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a:solidFill>
                    <a:schemeClr val="tx1"/>
                  </a:solidFill>
                </a:rPr>
                <a:t>(12)</a:t>
              </a:r>
            </a:p>
          </p:txBody>
        </p:sp>
        <p:sp>
          <p:nvSpPr>
            <p:cNvPr id="7" name="Rectangle 6">
              <a:extLst>
                <a:ext uri="{FF2B5EF4-FFF2-40B4-BE49-F238E27FC236}">
                  <a16:creationId xmlns:a16="http://schemas.microsoft.com/office/drawing/2014/main" id="{32039096-EF69-4CA1-98A0-0AD81F84CE12}"/>
                </a:ext>
              </a:extLst>
            </p:cNvPr>
            <p:cNvSpPr/>
            <p:nvPr/>
          </p:nvSpPr>
          <p:spPr>
            <a:xfrm>
              <a:off x="5879667" y="2309247"/>
              <a:ext cx="1828800" cy="60443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a:t>Daffodil</a:t>
              </a:r>
            </a:p>
          </p:txBody>
        </p:sp>
        <p:sp>
          <p:nvSpPr>
            <p:cNvPr id="9" name="Rectangle 8">
              <a:extLst>
                <a:ext uri="{FF2B5EF4-FFF2-40B4-BE49-F238E27FC236}">
                  <a16:creationId xmlns:a16="http://schemas.microsoft.com/office/drawing/2014/main" id="{8966F4D9-C01D-44B5-902D-48991EE49A17}"/>
                </a:ext>
              </a:extLst>
            </p:cNvPr>
            <p:cNvSpPr/>
            <p:nvPr/>
          </p:nvSpPr>
          <p:spPr>
            <a:xfrm>
              <a:off x="915045" y="2288298"/>
              <a:ext cx="4174210" cy="646331"/>
            </a:xfrm>
            <a:prstGeom prst="rect">
              <a:avLst/>
            </a:prstGeom>
            <a:ln>
              <a:solidFill>
                <a:schemeClr val="tx1"/>
              </a:solidFill>
            </a:ln>
          </p:spPr>
          <p:txBody>
            <a:bodyPr wrap="square">
              <a:spAutoFit/>
            </a:bodyPr>
            <a:lstStyle/>
            <a:p>
              <a:r>
                <a:rPr lang="en-US">
                  <a:solidFill>
                    <a:srgbClr val="003296"/>
                  </a:solidFill>
                  <a:highlight>
                    <a:srgbClr val="FFFFFF"/>
                  </a:highlight>
                </a:rPr>
                <a:t>&lt;xs:element</a:t>
              </a:r>
              <a:r>
                <a:rPr lang="en-US">
                  <a:solidFill>
                    <a:srgbClr val="F5844C"/>
                  </a:solidFill>
                  <a:highlight>
                    <a:srgbClr val="FFFFFF"/>
                  </a:highlight>
                </a:rPr>
                <a:t> name</a:t>
              </a:r>
              <a:r>
                <a:rPr lang="en-US">
                  <a:solidFill>
                    <a:srgbClr val="FF8040"/>
                  </a:solidFill>
                  <a:highlight>
                    <a:srgbClr val="FFFFFF"/>
                  </a:highlight>
                </a:rPr>
                <a:t>=</a:t>
              </a:r>
              <a:r>
                <a:rPr lang="en-US">
                  <a:solidFill>
                    <a:srgbClr val="993300"/>
                  </a:solidFill>
                  <a:highlight>
                    <a:srgbClr val="FFFFFF"/>
                  </a:highlight>
                </a:rPr>
                <a:t>"NumberOfStudents"</a:t>
              </a:r>
              <a:r>
                <a:rPr lang="en-US">
                  <a:solidFill>
                    <a:srgbClr val="F5844C"/>
                  </a:solidFill>
                  <a:highlight>
                    <a:srgbClr val="FFFFFF"/>
                  </a:highlight>
                </a:rPr>
                <a:t> </a:t>
              </a:r>
              <a:br>
                <a:rPr lang="en-US">
                  <a:solidFill>
                    <a:srgbClr val="000000"/>
                  </a:solidFill>
                  <a:highlight>
                    <a:srgbClr val="FFFFFF"/>
                  </a:highlight>
                </a:rPr>
              </a:br>
              <a:r>
                <a:rPr lang="en-US">
                  <a:solidFill>
                    <a:srgbClr val="F5844C"/>
                  </a:solidFill>
                  <a:highlight>
                    <a:srgbClr val="FFFFFF"/>
                  </a:highlight>
                </a:rPr>
                <a:t>            	     type</a:t>
              </a:r>
              <a:r>
                <a:rPr lang="en-US">
                  <a:solidFill>
                    <a:srgbClr val="FF8040"/>
                  </a:solidFill>
                  <a:highlight>
                    <a:srgbClr val="FFFFFF"/>
                  </a:highlight>
                </a:rPr>
                <a:t>=</a:t>
              </a:r>
              <a:r>
                <a:rPr lang="en-US">
                  <a:solidFill>
                    <a:srgbClr val="993300"/>
                  </a:solidFill>
                  <a:highlight>
                    <a:srgbClr val="FFFFFF"/>
                  </a:highlight>
                </a:rPr>
                <a:t>"xs:integer"</a:t>
              </a:r>
              <a:r>
                <a:rPr lang="en-US">
                  <a:solidFill>
                    <a:srgbClr val="F5844C"/>
                  </a:solidFill>
                  <a:highlight>
                    <a:srgbClr val="FFFFFF"/>
                  </a:highlight>
                </a:rPr>
                <a:t> </a:t>
              </a:r>
              <a:r>
                <a:rPr lang="en-US">
                  <a:solidFill>
                    <a:srgbClr val="000096"/>
                  </a:solidFill>
                  <a:highlight>
                    <a:srgbClr val="FFFFFF"/>
                  </a:highlight>
                </a:rPr>
                <a:t>/&gt;</a:t>
              </a:r>
            </a:p>
          </p:txBody>
        </p:sp>
        <p:cxnSp>
          <p:nvCxnSpPr>
            <p:cNvPr id="13" name="Straight Arrow Connector 12">
              <a:extLst>
                <a:ext uri="{FF2B5EF4-FFF2-40B4-BE49-F238E27FC236}">
                  <a16:creationId xmlns:a16="http://schemas.microsoft.com/office/drawing/2014/main" id="{C2B51D2A-4AEE-4770-B69D-005AFCA9EAC2}"/>
                </a:ext>
              </a:extLst>
            </p:cNvPr>
            <p:cNvCxnSpPr>
              <a:stCxn id="9" idx="3"/>
              <a:endCxn id="7" idx="1"/>
            </p:cNvCxnSpPr>
            <p:nvPr/>
          </p:nvCxnSpPr>
          <p:spPr>
            <a:xfrm>
              <a:off x="5089255" y="2611464"/>
              <a:ext cx="790412" cy="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15" name="TextBox 14">
              <a:extLst>
                <a:ext uri="{FF2B5EF4-FFF2-40B4-BE49-F238E27FC236}">
                  <a16:creationId xmlns:a16="http://schemas.microsoft.com/office/drawing/2014/main" id="{DFEF83D2-C580-45C6-AEB4-836B4AC8C005}"/>
                </a:ext>
              </a:extLst>
            </p:cNvPr>
            <p:cNvSpPr txBox="1"/>
            <p:nvPr/>
          </p:nvSpPr>
          <p:spPr>
            <a:xfrm>
              <a:off x="2282378" y="1937288"/>
              <a:ext cx="1446230" cy="369332"/>
            </a:xfrm>
            <a:prstGeom prst="rect">
              <a:avLst/>
            </a:prstGeom>
            <a:noFill/>
          </p:spPr>
          <p:txBody>
            <a:bodyPr wrap="none" rtlCol="0">
              <a:spAutoFit/>
            </a:bodyPr>
            <a:lstStyle/>
            <a:p>
              <a:r>
                <a:rPr lang="en-US"/>
                <a:t>DFDL schema</a:t>
              </a:r>
            </a:p>
          </p:txBody>
        </p:sp>
        <p:sp>
          <p:nvSpPr>
            <p:cNvPr id="17" name="TextBox 16">
              <a:extLst>
                <a:ext uri="{FF2B5EF4-FFF2-40B4-BE49-F238E27FC236}">
                  <a16:creationId xmlns:a16="http://schemas.microsoft.com/office/drawing/2014/main" id="{4AEE5EA5-262E-46C2-8355-9BEA29E40F53}"/>
                </a:ext>
              </a:extLst>
            </p:cNvPr>
            <p:cNvSpPr txBox="1"/>
            <p:nvPr/>
          </p:nvSpPr>
          <p:spPr>
            <a:xfrm>
              <a:off x="5012945" y="2257302"/>
              <a:ext cx="938077" cy="369332"/>
            </a:xfrm>
            <a:prstGeom prst="rect">
              <a:avLst/>
            </a:prstGeom>
            <a:noFill/>
          </p:spPr>
          <p:txBody>
            <a:bodyPr wrap="none" rtlCol="0">
              <a:spAutoFit/>
            </a:bodyPr>
            <a:lstStyle/>
            <a:p>
              <a:r>
                <a:rPr lang="en-US" i="1"/>
                <a:t>unparse</a:t>
              </a:r>
            </a:p>
          </p:txBody>
        </p:sp>
        <p:sp>
          <p:nvSpPr>
            <p:cNvPr id="18" name="Rectangle 17">
              <a:extLst>
                <a:ext uri="{FF2B5EF4-FFF2-40B4-BE49-F238E27FC236}">
                  <a16:creationId xmlns:a16="http://schemas.microsoft.com/office/drawing/2014/main" id="{B65CDB2F-05F1-409D-AF7E-DBED08C3DD9A}"/>
                </a:ext>
              </a:extLst>
            </p:cNvPr>
            <p:cNvSpPr/>
            <p:nvPr/>
          </p:nvSpPr>
          <p:spPr>
            <a:xfrm>
              <a:off x="4384924" y="637467"/>
              <a:ext cx="4818285" cy="954107"/>
            </a:xfrm>
            <a:prstGeom prst="rect">
              <a:avLst/>
            </a:prstGeom>
            <a:ln>
              <a:solidFill>
                <a:schemeClr val="tx1"/>
              </a:solidFill>
            </a:ln>
          </p:spPr>
          <p:txBody>
            <a:bodyPr wrap="square">
              <a:spAutoFit/>
            </a:bodyPr>
            <a:lstStyle/>
            <a:p>
              <a:r>
                <a:rPr lang="en-US">
                  <a:solidFill>
                    <a:srgbClr val="000096"/>
                  </a:solidFill>
                  <a:highlight>
                    <a:srgbClr val="FFFFFF"/>
                  </a:highlight>
                </a:rPr>
                <a:t>&lt;input&gt;</a:t>
              </a:r>
              <a:br>
                <a:rPr lang="en-US">
                  <a:solidFill>
                    <a:srgbClr val="000000"/>
                  </a:solidFill>
                  <a:highlight>
                    <a:srgbClr val="FFFFFF"/>
                  </a:highlight>
                </a:rPr>
              </a:br>
              <a:r>
                <a:rPr lang="en-US">
                  <a:solidFill>
                    <a:srgbClr val="000000"/>
                  </a:solidFill>
                  <a:highlight>
                    <a:srgbClr val="FFFFFF"/>
                  </a:highlight>
                </a:rPr>
                <a:t>  </a:t>
              </a:r>
              <a:r>
                <a:rPr lang="en-US">
                  <a:solidFill>
                    <a:srgbClr val="000096"/>
                  </a:solidFill>
                  <a:highlight>
                    <a:srgbClr val="FFFFFF"/>
                  </a:highlight>
                </a:rPr>
                <a:t>&lt;NumberOfStudents&gt;</a:t>
              </a:r>
              <a:r>
                <a:rPr lang="en-US" sz="2000" b="1">
                  <a:solidFill>
                    <a:srgbClr val="000000"/>
                  </a:solidFill>
                  <a:highlight>
                    <a:srgbClr val="FFFFFF"/>
                  </a:highlight>
                </a:rPr>
                <a:t>-12</a:t>
              </a:r>
              <a:r>
                <a:rPr lang="en-US">
                  <a:solidFill>
                    <a:srgbClr val="000096"/>
                  </a:solidFill>
                  <a:highlight>
                    <a:srgbClr val="FFFFFF"/>
                  </a:highlight>
                </a:rPr>
                <a:t>&lt;/NumberOfStudents&gt;</a:t>
              </a:r>
              <a:br>
                <a:rPr lang="en-US">
                  <a:solidFill>
                    <a:srgbClr val="000000"/>
                  </a:solidFill>
                  <a:highlight>
                    <a:srgbClr val="FFFFFF"/>
                  </a:highlight>
                </a:rPr>
              </a:br>
              <a:r>
                <a:rPr lang="en-US">
                  <a:solidFill>
                    <a:srgbClr val="000096"/>
                  </a:solidFill>
                  <a:highlight>
                    <a:srgbClr val="FFFFFF"/>
                  </a:highlight>
                </a:rPr>
                <a:t>&lt;/input&gt;</a:t>
              </a:r>
            </a:p>
          </p:txBody>
        </p:sp>
        <p:sp>
          <p:nvSpPr>
            <p:cNvPr id="19" name="Rectangle 18">
              <a:extLst>
                <a:ext uri="{FF2B5EF4-FFF2-40B4-BE49-F238E27FC236}">
                  <a16:creationId xmlns:a16="http://schemas.microsoft.com/office/drawing/2014/main" id="{40911005-D0BE-4B87-8EB9-5F0C7849966A}"/>
                </a:ext>
              </a:extLst>
            </p:cNvPr>
            <p:cNvSpPr/>
            <p:nvPr/>
          </p:nvSpPr>
          <p:spPr>
            <a:xfrm>
              <a:off x="907675" y="939947"/>
              <a:ext cx="2744213" cy="369332"/>
            </a:xfrm>
            <a:prstGeom prst="rect">
              <a:avLst/>
            </a:prstGeom>
          </p:spPr>
          <p:txBody>
            <a:bodyPr wrap="none">
              <a:spAutoFit/>
            </a:bodyPr>
            <a:lstStyle/>
            <a:p>
              <a:r>
                <a:rPr lang="en-US"/>
                <a:t>textNumberPattern="#;(#)"</a:t>
              </a:r>
            </a:p>
          </p:txBody>
        </p:sp>
        <p:cxnSp>
          <p:nvCxnSpPr>
            <p:cNvPr id="21" name="Straight Connector 20">
              <a:extLst>
                <a:ext uri="{FF2B5EF4-FFF2-40B4-BE49-F238E27FC236}">
                  <a16:creationId xmlns:a16="http://schemas.microsoft.com/office/drawing/2014/main" id="{C0BF5E14-8C6D-436D-A833-C9296AA94AA2}"/>
                </a:ext>
              </a:extLst>
            </p:cNvPr>
            <p:cNvCxnSpPr/>
            <p:nvPr/>
          </p:nvCxnSpPr>
          <p:spPr>
            <a:xfrm flipH="1" flipV="1">
              <a:off x="1890793" y="1309279"/>
              <a:ext cx="201478" cy="979019"/>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22" name="Explosion: 8 Points 21">
              <a:extLst>
                <a:ext uri="{FF2B5EF4-FFF2-40B4-BE49-F238E27FC236}">
                  <a16:creationId xmlns:a16="http://schemas.microsoft.com/office/drawing/2014/main" id="{C30DF16D-ACB1-43FA-B43F-E562DBDEF384}"/>
                </a:ext>
              </a:extLst>
            </p:cNvPr>
            <p:cNvSpPr/>
            <p:nvPr/>
          </p:nvSpPr>
          <p:spPr>
            <a:xfrm>
              <a:off x="5484461" y="4530527"/>
              <a:ext cx="2668939" cy="1624493"/>
            </a:xfrm>
            <a:prstGeom prst="irregularSeal1">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a:solidFill>
                    <a:schemeClr val="tx1"/>
                  </a:solidFill>
                </a:rPr>
                <a:t>Wow!</a:t>
              </a:r>
            </a:p>
          </p:txBody>
        </p:sp>
        <p:cxnSp>
          <p:nvCxnSpPr>
            <p:cNvPr id="20" name="Straight Arrow Connector 19">
              <a:extLst>
                <a:ext uri="{FF2B5EF4-FFF2-40B4-BE49-F238E27FC236}">
                  <a16:creationId xmlns:a16="http://schemas.microsoft.com/office/drawing/2014/main" id="{B7A39748-5BD2-4C73-8CD7-546E7E58A676}"/>
                </a:ext>
              </a:extLst>
            </p:cNvPr>
            <p:cNvCxnSpPr/>
            <p:nvPr/>
          </p:nvCxnSpPr>
          <p:spPr>
            <a:xfrm>
              <a:off x="6794067" y="1544380"/>
              <a:ext cx="0" cy="743918"/>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23" name="Straight Arrow Connector 22">
              <a:extLst>
                <a:ext uri="{FF2B5EF4-FFF2-40B4-BE49-F238E27FC236}">
                  <a16:creationId xmlns:a16="http://schemas.microsoft.com/office/drawing/2014/main" id="{B7DF7384-E32F-4044-A9C0-A658EBC0866C}"/>
                </a:ext>
              </a:extLst>
            </p:cNvPr>
            <p:cNvCxnSpPr/>
            <p:nvPr/>
          </p:nvCxnSpPr>
          <p:spPr>
            <a:xfrm>
              <a:off x="6812791" y="2913681"/>
              <a:ext cx="0" cy="743918"/>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grpSp>
    </p:spTree>
    <p:extLst>
      <p:ext uri="{BB962C8B-B14F-4D97-AF65-F5344CB8AC3E}">
        <p14:creationId xmlns:p14="http://schemas.microsoft.com/office/powerpoint/2010/main" val="3800297804"/>
      </p:ext>
    </p:extLst>
  </p:cSld>
  <p:clrMapOvr>
    <a:masterClrMapping/>
  </p:clrMapOvr>
</p:sld>
</file>

<file path=ppt/slides/slide2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831AB2F7-0D7D-4EB3-BBDE-E2B16E28E8F5}"/>
              </a:ext>
            </a:extLst>
          </p:cNvPr>
          <p:cNvSpPr>
            <a:spLocks noGrp="1"/>
          </p:cNvSpPr>
          <p:nvPr>
            <p:ph type="title"/>
          </p:nvPr>
        </p:nvSpPr>
        <p:spPr/>
        <p:txBody>
          <a:bodyPr/>
          <a:lstStyle/>
          <a:p>
            <a:r>
              <a:rPr lang="en-US"/>
              <a:t>Large numbers</a:t>
            </a:r>
          </a:p>
        </p:txBody>
      </p:sp>
      <p:sp>
        <p:nvSpPr>
          <p:cNvPr id="4" name="Content Placeholder 3">
            <a:extLst>
              <a:ext uri="{FF2B5EF4-FFF2-40B4-BE49-F238E27FC236}">
                <a16:creationId xmlns:a16="http://schemas.microsoft.com/office/drawing/2014/main" id="{25D6600E-2DF6-44BE-A484-76F6C2CDD38D}"/>
              </a:ext>
            </a:extLst>
          </p:cNvPr>
          <p:cNvSpPr>
            <a:spLocks noGrp="1"/>
          </p:cNvSpPr>
          <p:nvPr>
            <p:ph idx="1"/>
          </p:nvPr>
        </p:nvSpPr>
        <p:spPr>
          <a:xfrm>
            <a:off x="616449" y="1371601"/>
            <a:ext cx="11236720" cy="984141"/>
          </a:xfrm>
        </p:spPr>
        <p:txBody>
          <a:bodyPr/>
          <a:lstStyle/>
          <a:p>
            <a:r>
              <a:rPr lang="en-US"/>
              <a:t>Suppose there are one thousand two hundred students. The input might use different grouping symbols, depending on country:</a:t>
            </a:r>
          </a:p>
        </p:txBody>
      </p:sp>
      <p:sp>
        <p:nvSpPr>
          <p:cNvPr id="2" name="Footer Placeholder 1">
            <a:extLst>
              <a:ext uri="{FF2B5EF4-FFF2-40B4-BE49-F238E27FC236}">
                <a16:creationId xmlns:a16="http://schemas.microsoft.com/office/drawing/2014/main" id="{BEE427C2-9954-478F-B4B4-ECCB8C92F8EF}"/>
              </a:ext>
            </a:extLst>
          </p:cNvPr>
          <p:cNvSpPr>
            <a:spLocks noGrp="1"/>
          </p:cNvSpPr>
          <p:nvPr>
            <p:ph type="ftr" sz="quarter" idx="11"/>
          </p:nvPr>
        </p:nvSpPr>
        <p:spPr/>
        <p:txBody>
          <a:bodyPr/>
          <a:lstStyle/>
          <a:p>
            <a:r>
              <a:rPr lang="en-US" altLang="en-US">
                <a:solidFill>
                  <a:schemeClr val="tx1">
                    <a:lumMod val="50000"/>
                    <a:lumOff val="50000"/>
                  </a:schemeClr>
                </a:solidFill>
                <a:latin typeface="Arial" pitchFamily="34" charset="0"/>
                <a:cs typeface="Arial" pitchFamily="34" charset="0"/>
              </a:rPr>
              <a:t>© 2019 The MITRE Corporation. All rights reserved.</a:t>
            </a:r>
            <a:endParaRPr lang="en-US">
              <a:solidFill>
                <a:schemeClr val="tx1">
                  <a:lumMod val="50000"/>
                  <a:lumOff val="50000"/>
                </a:schemeClr>
              </a:solidFill>
              <a:latin typeface="Arial" pitchFamily="34" charset="0"/>
              <a:cs typeface="Arial" pitchFamily="34" charset="0"/>
            </a:endParaRPr>
          </a:p>
        </p:txBody>
      </p:sp>
      <p:sp>
        <p:nvSpPr>
          <p:cNvPr id="5" name="Rectangle 4">
            <a:extLst>
              <a:ext uri="{FF2B5EF4-FFF2-40B4-BE49-F238E27FC236}">
                <a16:creationId xmlns:a16="http://schemas.microsoft.com/office/drawing/2014/main" id="{664F1787-20FC-4AED-8025-F74ABE721D7C}"/>
              </a:ext>
            </a:extLst>
          </p:cNvPr>
          <p:cNvSpPr/>
          <p:nvPr/>
        </p:nvSpPr>
        <p:spPr>
          <a:xfrm>
            <a:off x="1633131" y="2673493"/>
            <a:ext cx="1224366" cy="495946"/>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1200</a:t>
            </a:r>
          </a:p>
        </p:txBody>
      </p:sp>
      <p:sp>
        <p:nvSpPr>
          <p:cNvPr id="6" name="TextBox 5">
            <a:extLst>
              <a:ext uri="{FF2B5EF4-FFF2-40B4-BE49-F238E27FC236}">
                <a16:creationId xmlns:a16="http://schemas.microsoft.com/office/drawing/2014/main" id="{37AF011A-4ACB-4A05-B924-127E9661156C}"/>
              </a:ext>
            </a:extLst>
          </p:cNvPr>
          <p:cNvSpPr txBox="1"/>
          <p:nvPr/>
        </p:nvSpPr>
        <p:spPr>
          <a:xfrm>
            <a:off x="1901769" y="2304161"/>
            <a:ext cx="679994" cy="369332"/>
          </a:xfrm>
          <a:prstGeom prst="rect">
            <a:avLst/>
          </a:prstGeom>
          <a:noFill/>
        </p:spPr>
        <p:txBody>
          <a:bodyPr wrap="none" rtlCol="0">
            <a:spAutoFit/>
          </a:bodyPr>
          <a:lstStyle/>
          <a:p>
            <a:r>
              <a:rPr lang="en-US"/>
              <a:t>input</a:t>
            </a:r>
          </a:p>
        </p:txBody>
      </p:sp>
      <p:sp>
        <p:nvSpPr>
          <p:cNvPr id="7" name="Rectangle 6">
            <a:extLst>
              <a:ext uri="{FF2B5EF4-FFF2-40B4-BE49-F238E27FC236}">
                <a16:creationId xmlns:a16="http://schemas.microsoft.com/office/drawing/2014/main" id="{8AAE19C5-6B11-4F55-B719-279D61CF6585}"/>
              </a:ext>
            </a:extLst>
          </p:cNvPr>
          <p:cNvSpPr/>
          <p:nvPr/>
        </p:nvSpPr>
        <p:spPr>
          <a:xfrm>
            <a:off x="3815809" y="2673493"/>
            <a:ext cx="1224366" cy="495946"/>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1,200</a:t>
            </a:r>
          </a:p>
        </p:txBody>
      </p:sp>
      <p:sp>
        <p:nvSpPr>
          <p:cNvPr id="8" name="TextBox 7">
            <a:extLst>
              <a:ext uri="{FF2B5EF4-FFF2-40B4-BE49-F238E27FC236}">
                <a16:creationId xmlns:a16="http://schemas.microsoft.com/office/drawing/2014/main" id="{E233EA67-F36E-49B2-9229-02559812BE45}"/>
              </a:ext>
            </a:extLst>
          </p:cNvPr>
          <p:cNvSpPr txBox="1"/>
          <p:nvPr/>
        </p:nvSpPr>
        <p:spPr>
          <a:xfrm>
            <a:off x="4084447" y="2304161"/>
            <a:ext cx="679994" cy="369332"/>
          </a:xfrm>
          <a:prstGeom prst="rect">
            <a:avLst/>
          </a:prstGeom>
          <a:noFill/>
        </p:spPr>
        <p:txBody>
          <a:bodyPr wrap="none" rtlCol="0">
            <a:spAutoFit/>
          </a:bodyPr>
          <a:lstStyle/>
          <a:p>
            <a:r>
              <a:rPr lang="en-US"/>
              <a:t>input</a:t>
            </a:r>
          </a:p>
        </p:txBody>
      </p:sp>
      <p:sp>
        <p:nvSpPr>
          <p:cNvPr id="9" name="Rectangle 8">
            <a:extLst>
              <a:ext uri="{FF2B5EF4-FFF2-40B4-BE49-F238E27FC236}">
                <a16:creationId xmlns:a16="http://schemas.microsoft.com/office/drawing/2014/main" id="{D36CBDDE-66C5-40F5-AACC-2499E133061F}"/>
              </a:ext>
            </a:extLst>
          </p:cNvPr>
          <p:cNvSpPr/>
          <p:nvPr/>
        </p:nvSpPr>
        <p:spPr>
          <a:xfrm>
            <a:off x="5991391" y="2673493"/>
            <a:ext cx="1224366" cy="495946"/>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1.200</a:t>
            </a:r>
          </a:p>
        </p:txBody>
      </p:sp>
      <p:sp>
        <p:nvSpPr>
          <p:cNvPr id="10" name="TextBox 9">
            <a:extLst>
              <a:ext uri="{FF2B5EF4-FFF2-40B4-BE49-F238E27FC236}">
                <a16:creationId xmlns:a16="http://schemas.microsoft.com/office/drawing/2014/main" id="{E5FDBB47-3EB6-4C9A-818E-3B4C171AF7C5}"/>
              </a:ext>
            </a:extLst>
          </p:cNvPr>
          <p:cNvSpPr txBox="1"/>
          <p:nvPr/>
        </p:nvSpPr>
        <p:spPr>
          <a:xfrm>
            <a:off x="6260029" y="2304161"/>
            <a:ext cx="679994" cy="369332"/>
          </a:xfrm>
          <a:prstGeom prst="rect">
            <a:avLst/>
          </a:prstGeom>
          <a:noFill/>
        </p:spPr>
        <p:txBody>
          <a:bodyPr wrap="none" rtlCol="0">
            <a:spAutoFit/>
          </a:bodyPr>
          <a:lstStyle/>
          <a:p>
            <a:r>
              <a:rPr lang="en-US"/>
              <a:t>input</a:t>
            </a:r>
          </a:p>
        </p:txBody>
      </p:sp>
      <p:sp>
        <p:nvSpPr>
          <p:cNvPr id="11" name="Rectangle 10">
            <a:extLst>
              <a:ext uri="{FF2B5EF4-FFF2-40B4-BE49-F238E27FC236}">
                <a16:creationId xmlns:a16="http://schemas.microsoft.com/office/drawing/2014/main" id="{95FE6B65-85C3-4FEC-906B-2D8EBDC16D10}"/>
              </a:ext>
            </a:extLst>
          </p:cNvPr>
          <p:cNvSpPr/>
          <p:nvPr/>
        </p:nvSpPr>
        <p:spPr>
          <a:xfrm>
            <a:off x="8166973" y="2673493"/>
            <a:ext cx="1224366" cy="495946"/>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1 200</a:t>
            </a:r>
          </a:p>
        </p:txBody>
      </p:sp>
      <p:sp>
        <p:nvSpPr>
          <p:cNvPr id="12" name="TextBox 11">
            <a:extLst>
              <a:ext uri="{FF2B5EF4-FFF2-40B4-BE49-F238E27FC236}">
                <a16:creationId xmlns:a16="http://schemas.microsoft.com/office/drawing/2014/main" id="{5A46DB8A-7427-4D03-BC9F-F4CEDB571B41}"/>
              </a:ext>
            </a:extLst>
          </p:cNvPr>
          <p:cNvSpPr txBox="1"/>
          <p:nvPr/>
        </p:nvSpPr>
        <p:spPr>
          <a:xfrm>
            <a:off x="8435611" y="2304161"/>
            <a:ext cx="679994" cy="369332"/>
          </a:xfrm>
          <a:prstGeom prst="rect">
            <a:avLst/>
          </a:prstGeom>
          <a:noFill/>
        </p:spPr>
        <p:txBody>
          <a:bodyPr wrap="none" rtlCol="0">
            <a:spAutoFit/>
          </a:bodyPr>
          <a:lstStyle/>
          <a:p>
            <a:r>
              <a:rPr lang="en-US"/>
              <a:t>input</a:t>
            </a:r>
          </a:p>
        </p:txBody>
      </p:sp>
      <p:sp>
        <p:nvSpPr>
          <p:cNvPr id="13" name="Content Placeholder 3">
            <a:extLst>
              <a:ext uri="{FF2B5EF4-FFF2-40B4-BE49-F238E27FC236}">
                <a16:creationId xmlns:a16="http://schemas.microsoft.com/office/drawing/2014/main" id="{8994F523-2555-4314-BF8B-756EBF7A8E70}"/>
              </a:ext>
            </a:extLst>
          </p:cNvPr>
          <p:cNvSpPr txBox="1">
            <a:spLocks/>
          </p:cNvSpPr>
          <p:nvPr/>
        </p:nvSpPr>
        <p:spPr>
          <a:xfrm>
            <a:off x="641669" y="3518118"/>
            <a:ext cx="11236720" cy="495947"/>
          </a:xfrm>
          <a:prstGeom prst="rect">
            <a:avLst/>
          </a:prstGeom>
        </p:spPr>
        <p:txBody>
          <a:bodyPr vert="horz" lIns="91440" tIns="45720" rIns="91440" bIns="45720" rtlCol="0">
            <a:noAutofit/>
          </a:bodyPr>
          <a:lstStyle>
            <a:lvl1pPr marL="308269" indent="-308269" algn="l" defTabSz="1216185" rtl="0" eaLnBrk="1" latinLnBrk="0" hangingPunct="1">
              <a:lnSpc>
                <a:spcPct val="90000"/>
              </a:lnSpc>
              <a:spcBef>
                <a:spcPts val="0"/>
              </a:spcBef>
              <a:spcAft>
                <a:spcPts val="798"/>
              </a:spcAft>
              <a:buClr>
                <a:schemeClr val="tx2"/>
              </a:buClr>
              <a:buSzPct val="120000"/>
              <a:buFont typeface="Wingdings" pitchFamily="2" charset="2"/>
              <a:buChar char="§"/>
              <a:defRPr lang="en-US" sz="2400" b="1" kern="1200" dirty="0" smtClean="0">
                <a:solidFill>
                  <a:schemeClr val="tx1"/>
                </a:solidFill>
                <a:latin typeface="Arial" pitchFamily="34" charset="0"/>
                <a:ea typeface="Verdana" pitchFamily="34" charset="0"/>
                <a:cs typeface="Arial" pitchFamily="34" charset="0"/>
              </a:defRPr>
            </a:lvl1pPr>
            <a:lvl2pPr marL="686216" marR="0" indent="-304046" algn="l" defTabSz="1216185" rtl="0" eaLnBrk="1" fontAlgn="auto" latinLnBrk="0" hangingPunct="1">
              <a:lnSpc>
                <a:spcPct val="90000"/>
              </a:lnSpc>
              <a:spcBef>
                <a:spcPts val="0"/>
              </a:spcBef>
              <a:spcAft>
                <a:spcPts val="798"/>
              </a:spcAft>
              <a:buClr>
                <a:schemeClr val="tx2"/>
              </a:buClr>
              <a:buSzTx/>
              <a:buFont typeface="Arial" pitchFamily="34" charset="0"/>
              <a:buChar char="–"/>
              <a:tabLst/>
              <a:defRPr lang="en-US" sz="2400" kern="1200">
                <a:solidFill>
                  <a:schemeClr val="tx1"/>
                </a:solidFill>
                <a:latin typeface="Arial" pitchFamily="34" charset="0"/>
                <a:ea typeface="Verdana" pitchFamily="34" charset="0"/>
                <a:cs typeface="Arial" pitchFamily="34" charset="0"/>
              </a:defRPr>
            </a:lvl2pPr>
            <a:lvl3pPr marL="994485" indent="-308269" algn="l" defTabSz="1216185" rtl="0" eaLnBrk="1" latinLnBrk="0" hangingPunct="1">
              <a:lnSpc>
                <a:spcPct val="90000"/>
              </a:lnSpc>
              <a:spcBef>
                <a:spcPts val="0"/>
              </a:spcBef>
              <a:spcAft>
                <a:spcPts val="798"/>
              </a:spcAft>
              <a:buClr>
                <a:schemeClr val="tx2"/>
              </a:buClr>
              <a:buSzPct val="110000"/>
              <a:buFont typeface="Wingdings" pitchFamily="2" charset="2"/>
              <a:buChar char="§"/>
              <a:defRPr lang="en-US" sz="2000" kern="1200" smtClean="0">
                <a:solidFill>
                  <a:schemeClr val="tx1"/>
                </a:solidFill>
                <a:latin typeface="Arial" pitchFamily="34" charset="0"/>
                <a:ea typeface="Verdana" pitchFamily="34" charset="0"/>
                <a:cs typeface="Arial" pitchFamily="34" charset="0"/>
              </a:defRPr>
            </a:lvl3pPr>
            <a:lvl4pPr marL="1486316" indent="-342900" algn="l" defTabSz="1216185" rtl="0" eaLnBrk="1" latinLnBrk="0" hangingPunct="1">
              <a:lnSpc>
                <a:spcPct val="90000"/>
              </a:lnSpc>
              <a:spcBef>
                <a:spcPts val="0"/>
              </a:spcBef>
              <a:spcAft>
                <a:spcPts val="798"/>
              </a:spcAft>
              <a:buClr>
                <a:schemeClr val="tx2"/>
              </a:buClr>
              <a:buFont typeface="Arial" panose="020B0604020202020204" pitchFamily="34" charset="0"/>
              <a:buChar char="–"/>
              <a:defRPr lang="en-US" sz="2660" b="1" kern="1200" smtClean="0">
                <a:solidFill>
                  <a:schemeClr val="tx1"/>
                </a:solidFill>
                <a:latin typeface="Arial" pitchFamily="34" charset="0"/>
                <a:ea typeface="Verdana" pitchFamily="34" charset="0"/>
                <a:cs typeface="Arial" pitchFamily="34" charset="0"/>
              </a:defRPr>
            </a:lvl4pPr>
            <a:lvl5pPr marL="2057400" indent="-228600" algn="l" defTabSz="1216185" rtl="0" eaLnBrk="1" latinLnBrk="0" hangingPunct="1">
              <a:lnSpc>
                <a:spcPct val="90000"/>
              </a:lnSpc>
              <a:spcBef>
                <a:spcPts val="0"/>
              </a:spcBef>
              <a:spcAft>
                <a:spcPts val="798"/>
              </a:spcAft>
              <a:buClr>
                <a:schemeClr val="tx2"/>
              </a:buClr>
              <a:buFont typeface="Arial" panose="020B0604020202020204" pitchFamily="34" charset="0"/>
              <a:buChar char="•"/>
              <a:defRPr lang="en-US" sz="2660" b="1" kern="1200">
                <a:solidFill>
                  <a:schemeClr val="tx1"/>
                </a:solidFill>
                <a:latin typeface="Arial" pitchFamily="34" charset="0"/>
                <a:ea typeface="Verdana" pitchFamily="34" charset="0"/>
                <a:cs typeface="Arial"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a:t>Let’s have the input also show the country:</a:t>
            </a:r>
          </a:p>
        </p:txBody>
      </p:sp>
      <p:sp>
        <p:nvSpPr>
          <p:cNvPr id="14" name="Rectangle 13">
            <a:extLst>
              <a:ext uri="{FF2B5EF4-FFF2-40B4-BE49-F238E27FC236}">
                <a16:creationId xmlns:a16="http://schemas.microsoft.com/office/drawing/2014/main" id="{D61B20FE-95FA-438C-903E-0BD672105F7A}"/>
              </a:ext>
            </a:extLst>
          </p:cNvPr>
          <p:cNvSpPr/>
          <p:nvPr/>
        </p:nvSpPr>
        <p:spPr>
          <a:xfrm>
            <a:off x="1633131" y="4509874"/>
            <a:ext cx="1224366" cy="495946"/>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solidFill>
                  <a:schemeClr val="tx1"/>
                </a:solidFill>
              </a:rPr>
              <a:t>US</a:t>
            </a:r>
          </a:p>
          <a:p>
            <a:r>
              <a:rPr lang="en-US">
                <a:solidFill>
                  <a:schemeClr val="tx1"/>
                </a:solidFill>
              </a:rPr>
              <a:t>1200</a:t>
            </a:r>
          </a:p>
        </p:txBody>
      </p:sp>
      <p:sp>
        <p:nvSpPr>
          <p:cNvPr id="15" name="TextBox 14">
            <a:extLst>
              <a:ext uri="{FF2B5EF4-FFF2-40B4-BE49-F238E27FC236}">
                <a16:creationId xmlns:a16="http://schemas.microsoft.com/office/drawing/2014/main" id="{35B7BBC8-A6C1-4C81-B371-C1853C79E6A6}"/>
              </a:ext>
            </a:extLst>
          </p:cNvPr>
          <p:cNvSpPr txBox="1"/>
          <p:nvPr/>
        </p:nvSpPr>
        <p:spPr>
          <a:xfrm>
            <a:off x="1901769" y="4140542"/>
            <a:ext cx="679994" cy="369332"/>
          </a:xfrm>
          <a:prstGeom prst="rect">
            <a:avLst/>
          </a:prstGeom>
          <a:noFill/>
        </p:spPr>
        <p:txBody>
          <a:bodyPr wrap="none" rtlCol="0">
            <a:spAutoFit/>
          </a:bodyPr>
          <a:lstStyle/>
          <a:p>
            <a:r>
              <a:rPr lang="en-US"/>
              <a:t>input</a:t>
            </a:r>
          </a:p>
        </p:txBody>
      </p:sp>
      <p:sp>
        <p:nvSpPr>
          <p:cNvPr id="16" name="Rectangle 15">
            <a:extLst>
              <a:ext uri="{FF2B5EF4-FFF2-40B4-BE49-F238E27FC236}">
                <a16:creationId xmlns:a16="http://schemas.microsoft.com/office/drawing/2014/main" id="{1E5BE3C7-B4BB-472B-BADF-5C7EA1FFA428}"/>
              </a:ext>
            </a:extLst>
          </p:cNvPr>
          <p:cNvSpPr/>
          <p:nvPr/>
        </p:nvSpPr>
        <p:spPr>
          <a:xfrm>
            <a:off x="3815809" y="4509874"/>
            <a:ext cx="1224366" cy="495946"/>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solidFill>
                  <a:schemeClr val="tx1"/>
                </a:solidFill>
              </a:rPr>
              <a:t>US</a:t>
            </a:r>
          </a:p>
          <a:p>
            <a:r>
              <a:rPr lang="en-US">
                <a:solidFill>
                  <a:schemeClr val="tx1"/>
                </a:solidFill>
              </a:rPr>
              <a:t>1,200</a:t>
            </a:r>
          </a:p>
        </p:txBody>
      </p:sp>
      <p:sp>
        <p:nvSpPr>
          <p:cNvPr id="17" name="TextBox 16">
            <a:extLst>
              <a:ext uri="{FF2B5EF4-FFF2-40B4-BE49-F238E27FC236}">
                <a16:creationId xmlns:a16="http://schemas.microsoft.com/office/drawing/2014/main" id="{D696217F-6D6A-45B5-859C-8F596006A800}"/>
              </a:ext>
            </a:extLst>
          </p:cNvPr>
          <p:cNvSpPr txBox="1"/>
          <p:nvPr/>
        </p:nvSpPr>
        <p:spPr>
          <a:xfrm>
            <a:off x="4084447" y="4140542"/>
            <a:ext cx="679994" cy="369332"/>
          </a:xfrm>
          <a:prstGeom prst="rect">
            <a:avLst/>
          </a:prstGeom>
          <a:noFill/>
        </p:spPr>
        <p:txBody>
          <a:bodyPr wrap="none" rtlCol="0">
            <a:spAutoFit/>
          </a:bodyPr>
          <a:lstStyle/>
          <a:p>
            <a:r>
              <a:rPr lang="en-US"/>
              <a:t>input</a:t>
            </a:r>
          </a:p>
        </p:txBody>
      </p:sp>
      <p:sp>
        <p:nvSpPr>
          <p:cNvPr id="18" name="Rectangle 17">
            <a:extLst>
              <a:ext uri="{FF2B5EF4-FFF2-40B4-BE49-F238E27FC236}">
                <a16:creationId xmlns:a16="http://schemas.microsoft.com/office/drawing/2014/main" id="{53614425-4C4D-4A0C-8B17-311EBD1B5F3F}"/>
              </a:ext>
            </a:extLst>
          </p:cNvPr>
          <p:cNvSpPr/>
          <p:nvPr/>
        </p:nvSpPr>
        <p:spPr>
          <a:xfrm>
            <a:off x="5991391" y="4509874"/>
            <a:ext cx="1224366" cy="495946"/>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solidFill>
                  <a:schemeClr val="tx1"/>
                </a:solidFill>
              </a:rPr>
              <a:t>FR</a:t>
            </a:r>
          </a:p>
          <a:p>
            <a:r>
              <a:rPr lang="en-US">
                <a:solidFill>
                  <a:schemeClr val="tx1"/>
                </a:solidFill>
              </a:rPr>
              <a:t>1.200</a:t>
            </a:r>
          </a:p>
        </p:txBody>
      </p:sp>
      <p:sp>
        <p:nvSpPr>
          <p:cNvPr id="19" name="TextBox 18">
            <a:extLst>
              <a:ext uri="{FF2B5EF4-FFF2-40B4-BE49-F238E27FC236}">
                <a16:creationId xmlns:a16="http://schemas.microsoft.com/office/drawing/2014/main" id="{0B13B8C1-4B07-40CF-9624-9A7F4662EF8F}"/>
              </a:ext>
            </a:extLst>
          </p:cNvPr>
          <p:cNvSpPr txBox="1"/>
          <p:nvPr/>
        </p:nvSpPr>
        <p:spPr>
          <a:xfrm>
            <a:off x="6260029" y="4140542"/>
            <a:ext cx="679994" cy="369332"/>
          </a:xfrm>
          <a:prstGeom prst="rect">
            <a:avLst/>
          </a:prstGeom>
          <a:noFill/>
        </p:spPr>
        <p:txBody>
          <a:bodyPr wrap="none" rtlCol="0">
            <a:spAutoFit/>
          </a:bodyPr>
          <a:lstStyle/>
          <a:p>
            <a:r>
              <a:rPr lang="en-US"/>
              <a:t>input</a:t>
            </a:r>
          </a:p>
        </p:txBody>
      </p:sp>
      <p:sp>
        <p:nvSpPr>
          <p:cNvPr id="20" name="Rectangle 19">
            <a:extLst>
              <a:ext uri="{FF2B5EF4-FFF2-40B4-BE49-F238E27FC236}">
                <a16:creationId xmlns:a16="http://schemas.microsoft.com/office/drawing/2014/main" id="{A26A2C2F-44AA-4D30-A3B5-83101F2DCE50}"/>
              </a:ext>
            </a:extLst>
          </p:cNvPr>
          <p:cNvSpPr/>
          <p:nvPr/>
        </p:nvSpPr>
        <p:spPr>
          <a:xfrm>
            <a:off x="8166973" y="4509874"/>
            <a:ext cx="1224366" cy="495946"/>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solidFill>
                  <a:schemeClr val="tx1"/>
                </a:solidFill>
              </a:rPr>
              <a:t>UK</a:t>
            </a:r>
          </a:p>
          <a:p>
            <a:r>
              <a:rPr lang="en-US">
                <a:solidFill>
                  <a:schemeClr val="tx1"/>
                </a:solidFill>
              </a:rPr>
              <a:t>1 200</a:t>
            </a:r>
          </a:p>
        </p:txBody>
      </p:sp>
      <p:sp>
        <p:nvSpPr>
          <p:cNvPr id="21" name="TextBox 20">
            <a:extLst>
              <a:ext uri="{FF2B5EF4-FFF2-40B4-BE49-F238E27FC236}">
                <a16:creationId xmlns:a16="http://schemas.microsoft.com/office/drawing/2014/main" id="{5D7F2EF8-A795-4B3A-AAE0-38CB45FB42F2}"/>
              </a:ext>
            </a:extLst>
          </p:cNvPr>
          <p:cNvSpPr txBox="1"/>
          <p:nvPr/>
        </p:nvSpPr>
        <p:spPr>
          <a:xfrm>
            <a:off x="8435611" y="4140542"/>
            <a:ext cx="679994" cy="369332"/>
          </a:xfrm>
          <a:prstGeom prst="rect">
            <a:avLst/>
          </a:prstGeom>
          <a:noFill/>
        </p:spPr>
        <p:txBody>
          <a:bodyPr wrap="none" rtlCol="0">
            <a:spAutoFit/>
          </a:bodyPr>
          <a:lstStyle/>
          <a:p>
            <a:r>
              <a:rPr lang="en-US"/>
              <a:t>input</a:t>
            </a:r>
          </a:p>
        </p:txBody>
      </p:sp>
    </p:spTree>
    <p:extLst>
      <p:ext uri="{BB962C8B-B14F-4D97-AF65-F5344CB8AC3E}">
        <p14:creationId xmlns:p14="http://schemas.microsoft.com/office/powerpoint/2010/main" val="4177706806"/>
      </p:ext>
    </p:extLst>
  </p:cSld>
  <p:clrMapOvr>
    <a:masterClrMapping/>
  </p:clrMapOvr>
</p:sld>
</file>

<file path=ppt/slides/slide2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DEA8CD86-C0B9-4573-825F-B6B5F794E008}"/>
              </a:ext>
            </a:extLst>
          </p:cNvPr>
          <p:cNvSpPr/>
          <p:nvPr/>
        </p:nvSpPr>
        <p:spPr>
          <a:xfrm>
            <a:off x="2908514" y="178178"/>
            <a:ext cx="7072393" cy="6463308"/>
          </a:xfrm>
          <a:prstGeom prst="rect">
            <a:avLst/>
          </a:prstGeom>
          <a:ln>
            <a:solidFill>
              <a:schemeClr val="tx1"/>
            </a:solidFill>
          </a:ln>
        </p:spPr>
        <p:txBody>
          <a:bodyPr wrap="square">
            <a:spAutoFit/>
          </a:bodyPr>
          <a:lstStyle/>
          <a:p>
            <a:r>
              <a:rPr lang="en-US">
                <a:solidFill>
                  <a:srgbClr val="003296"/>
                </a:solidFill>
                <a:highlight>
                  <a:srgbClr val="FFFFFF"/>
                </a:highlight>
              </a:rPr>
              <a:t>&lt;xs:element</a:t>
            </a:r>
            <a:r>
              <a:rPr lang="en-US">
                <a:solidFill>
                  <a:srgbClr val="F5844C"/>
                </a:solidFill>
                <a:highlight>
                  <a:srgbClr val="FFFFFF"/>
                </a:highlight>
              </a:rPr>
              <a:t> name</a:t>
            </a:r>
            <a:r>
              <a:rPr lang="en-US">
                <a:solidFill>
                  <a:srgbClr val="FF8040"/>
                </a:solidFill>
                <a:highlight>
                  <a:srgbClr val="FFFFFF"/>
                </a:highlight>
              </a:rPr>
              <a:t>=</a:t>
            </a:r>
            <a:r>
              <a:rPr lang="en-US">
                <a:solidFill>
                  <a:srgbClr val="993300"/>
                </a:solidFill>
                <a:highlight>
                  <a:srgbClr val="FFFFFF"/>
                </a:highlight>
              </a:rPr>
              <a:t>"input"</a:t>
            </a:r>
            <a:r>
              <a:rPr lang="en-US">
                <a:solidFill>
                  <a:srgbClr val="000096"/>
                </a:solidFill>
                <a:highlight>
                  <a:srgbClr val="FFFFFF"/>
                </a:highlight>
              </a:rPr>
              <a:t>&gt;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&lt;xs:complexType&gt;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&lt;xs:sequence</a:t>
            </a:r>
            <a:r>
              <a:rPr lang="en-US">
                <a:solidFill>
                  <a:srgbClr val="F5844C"/>
                </a:solidFill>
                <a:highlight>
                  <a:srgbClr val="FFFFFF"/>
                </a:highlight>
              </a:rPr>
              <a:t> dfdl:separator</a:t>
            </a:r>
            <a:r>
              <a:rPr lang="en-US">
                <a:solidFill>
                  <a:srgbClr val="FF8040"/>
                </a:solidFill>
                <a:highlight>
                  <a:srgbClr val="FFFFFF"/>
                </a:highlight>
              </a:rPr>
              <a:t>=</a:t>
            </a:r>
            <a:r>
              <a:rPr lang="en-US">
                <a:solidFill>
                  <a:srgbClr val="993300"/>
                </a:solidFill>
                <a:highlight>
                  <a:srgbClr val="FFFFFF"/>
                </a:highlight>
              </a:rPr>
              <a:t>"%NL;"</a:t>
            </a:r>
            <a:r>
              <a:rPr lang="en-US">
                <a:solidFill>
                  <a:srgbClr val="F5844C"/>
                </a:solidFill>
                <a:highlight>
                  <a:srgbClr val="FFFFFF"/>
                </a:highlight>
              </a:rPr>
              <a:t> dfdl:separatorPosition</a:t>
            </a:r>
            <a:r>
              <a:rPr lang="en-US">
                <a:solidFill>
                  <a:srgbClr val="FF8040"/>
                </a:solidFill>
                <a:highlight>
                  <a:srgbClr val="FFFFFF"/>
                </a:highlight>
              </a:rPr>
              <a:t>=</a:t>
            </a:r>
            <a:r>
              <a:rPr lang="en-US">
                <a:solidFill>
                  <a:srgbClr val="993300"/>
                </a:solidFill>
                <a:highlight>
                  <a:srgbClr val="FFFFFF"/>
                </a:highlight>
              </a:rPr>
              <a:t>"infix"</a:t>
            </a:r>
            <a:r>
              <a:rPr lang="en-US">
                <a:solidFill>
                  <a:srgbClr val="000096"/>
                </a:solidFill>
                <a:highlight>
                  <a:srgbClr val="FFFFFF"/>
                </a:highlight>
              </a:rPr>
              <a:t>&gt;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00"/>
                </a:highlight>
              </a:rPr>
              <a:t>&lt;xs:element</a:t>
            </a:r>
            <a:r>
              <a:rPr lang="en-US">
                <a:solidFill>
                  <a:srgbClr val="F5844C"/>
                </a:solidFill>
                <a:highlight>
                  <a:srgbClr val="FFFF00"/>
                </a:highlight>
              </a:rPr>
              <a:t> name</a:t>
            </a:r>
            <a:r>
              <a:rPr lang="en-US">
                <a:solidFill>
                  <a:srgbClr val="FF8040"/>
                </a:solidFill>
                <a:highlight>
                  <a:srgbClr val="FFFF00"/>
                </a:highlight>
              </a:rPr>
              <a:t>=</a:t>
            </a:r>
            <a:r>
              <a:rPr lang="en-US">
                <a:solidFill>
                  <a:srgbClr val="993300"/>
                </a:solidFill>
                <a:highlight>
                  <a:srgbClr val="FFFF00"/>
                </a:highlight>
              </a:rPr>
              <a:t>"Country"</a:t>
            </a:r>
            <a:r>
              <a:rPr lang="en-US">
                <a:solidFill>
                  <a:srgbClr val="F5844C"/>
                </a:solidFill>
                <a:highlight>
                  <a:srgbClr val="FFFF00"/>
                </a:highlight>
              </a:rPr>
              <a:t> type</a:t>
            </a:r>
            <a:r>
              <a:rPr lang="en-US">
                <a:solidFill>
                  <a:srgbClr val="FF8040"/>
                </a:solidFill>
                <a:highlight>
                  <a:srgbClr val="FFFF00"/>
                </a:highlight>
              </a:rPr>
              <a:t>=</a:t>
            </a:r>
            <a:r>
              <a:rPr lang="en-US">
                <a:solidFill>
                  <a:srgbClr val="993300"/>
                </a:solidFill>
                <a:highlight>
                  <a:srgbClr val="FFFF00"/>
                </a:highlight>
              </a:rPr>
              <a:t>"xs:string"</a:t>
            </a:r>
            <a:r>
              <a:rPr lang="en-US">
                <a:solidFill>
                  <a:srgbClr val="F5844C"/>
                </a:solidFill>
                <a:highlight>
                  <a:srgbClr val="FFFF00"/>
                </a:highlight>
              </a:rPr>
              <a:t> </a:t>
            </a:r>
            <a:r>
              <a:rPr lang="en-US">
                <a:solidFill>
                  <a:srgbClr val="000096"/>
                </a:solidFill>
                <a:highlight>
                  <a:srgbClr val="FFFF00"/>
                </a:highlight>
              </a:rPr>
              <a:t>/&gt;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&lt;xs:element</a:t>
            </a:r>
            <a:r>
              <a:rPr lang="en-US">
                <a:solidFill>
                  <a:srgbClr val="F5844C"/>
                </a:solidFill>
                <a:highlight>
                  <a:srgbClr val="FFFFFF"/>
                </a:highlight>
              </a:rPr>
              <a:t> name</a:t>
            </a:r>
            <a:r>
              <a:rPr lang="en-US">
                <a:solidFill>
                  <a:srgbClr val="FF8040"/>
                </a:solidFill>
                <a:highlight>
                  <a:srgbClr val="FFFFFF"/>
                </a:highlight>
              </a:rPr>
              <a:t>=</a:t>
            </a:r>
            <a:r>
              <a:rPr lang="en-US">
                <a:solidFill>
                  <a:srgbClr val="993300"/>
                </a:solidFill>
                <a:highlight>
                  <a:srgbClr val="FFFFFF"/>
                </a:highlight>
              </a:rPr>
              <a:t>"NumberOfStudents"</a:t>
            </a:r>
            <a:r>
              <a:rPr lang="en-US">
                <a:solidFill>
                  <a:srgbClr val="F5844C"/>
                </a:solidFill>
                <a:highlight>
                  <a:srgbClr val="FFFFFF"/>
                </a:highlight>
              </a:rPr>
              <a:t> type</a:t>
            </a:r>
            <a:r>
              <a:rPr lang="en-US">
                <a:solidFill>
                  <a:srgbClr val="FF8040"/>
                </a:solidFill>
                <a:highlight>
                  <a:srgbClr val="FFFFFF"/>
                </a:highlight>
              </a:rPr>
              <a:t>=</a:t>
            </a:r>
            <a:r>
              <a:rPr lang="en-US">
                <a:solidFill>
                  <a:srgbClr val="993300"/>
                </a:solidFill>
                <a:highlight>
                  <a:srgbClr val="FFFFFF"/>
                </a:highlight>
              </a:rPr>
              <a:t>"xs:integer"</a:t>
            </a:r>
            <a:br>
              <a:rPr lang="en-US">
                <a:solidFill>
                  <a:srgbClr val="000000"/>
                </a:solidFill>
                <a:highlight>
                  <a:srgbClr val="FFFFFF"/>
                </a:highlight>
              </a:rPr>
            </a:br>
            <a:r>
              <a:rPr lang="en-US">
                <a:solidFill>
                  <a:srgbClr val="F5844C"/>
                </a:solidFill>
                <a:highlight>
                  <a:srgbClr val="FFFFFF"/>
                </a:highlight>
              </a:rPr>
              <a:t>                		dfdl:textNumberPattern</a:t>
            </a:r>
            <a:r>
              <a:rPr lang="en-US">
                <a:solidFill>
                  <a:srgbClr val="FF8040"/>
                </a:solidFill>
                <a:highlight>
                  <a:srgbClr val="FFFFFF"/>
                </a:highlight>
              </a:rPr>
              <a:t>=</a:t>
            </a:r>
            <a:r>
              <a:rPr lang="en-US">
                <a:solidFill>
                  <a:srgbClr val="993300"/>
                </a:solidFill>
                <a:highlight>
                  <a:srgbClr val="FFFFFF"/>
                </a:highlight>
              </a:rPr>
              <a:t>"###,###;-#"</a:t>
            </a:r>
            <a:br>
              <a:rPr lang="en-US">
                <a:solidFill>
                  <a:srgbClr val="000000"/>
                </a:solidFill>
                <a:highlight>
                  <a:srgbClr val="FFFFFF"/>
                </a:highlight>
              </a:rPr>
            </a:br>
            <a:r>
              <a:rPr lang="en-US">
                <a:solidFill>
                  <a:srgbClr val="F5844C"/>
                </a:solidFill>
                <a:highlight>
                  <a:srgbClr val="FFFFFF"/>
                </a:highlight>
              </a:rPr>
              <a:t>                		dfdl:textNumberRep</a:t>
            </a:r>
            <a:r>
              <a:rPr lang="en-US">
                <a:solidFill>
                  <a:srgbClr val="FF8040"/>
                </a:solidFill>
                <a:highlight>
                  <a:srgbClr val="FFFFFF"/>
                </a:highlight>
              </a:rPr>
              <a:t>=</a:t>
            </a:r>
            <a:r>
              <a:rPr lang="en-US">
                <a:solidFill>
                  <a:srgbClr val="993300"/>
                </a:solidFill>
                <a:highlight>
                  <a:srgbClr val="FFFFFF"/>
                </a:highlight>
              </a:rPr>
              <a:t>"standard"</a:t>
            </a:r>
            <a:br>
              <a:rPr lang="en-US">
                <a:solidFill>
                  <a:srgbClr val="000000"/>
                </a:solidFill>
                <a:highlight>
                  <a:srgbClr val="FFFFFF"/>
                </a:highlight>
              </a:rPr>
            </a:br>
            <a:r>
              <a:rPr lang="en-US">
                <a:solidFill>
                  <a:srgbClr val="F5844C"/>
                </a:solidFill>
                <a:highlight>
                  <a:srgbClr val="FFFFFF"/>
                </a:highlight>
              </a:rPr>
              <a:t>                		dfdl:textNumberCheckPolicy</a:t>
            </a:r>
            <a:r>
              <a:rPr lang="en-US">
                <a:solidFill>
                  <a:srgbClr val="FF8040"/>
                </a:solidFill>
                <a:highlight>
                  <a:srgbClr val="FFFFFF"/>
                </a:highlight>
              </a:rPr>
              <a:t>=</a:t>
            </a:r>
            <a:r>
              <a:rPr lang="en-US">
                <a:solidFill>
                  <a:srgbClr val="993300"/>
                </a:solidFill>
                <a:highlight>
                  <a:srgbClr val="FFFFFF"/>
                </a:highlight>
              </a:rPr>
              <a:t>"strict"</a:t>
            </a:r>
            <a:br>
              <a:rPr lang="en-US">
                <a:solidFill>
                  <a:srgbClr val="000000"/>
                </a:solidFill>
                <a:highlight>
                  <a:srgbClr val="FFFFFF"/>
                </a:highlight>
              </a:rPr>
            </a:br>
            <a:r>
              <a:rPr lang="en-US">
                <a:solidFill>
                  <a:srgbClr val="F5844C"/>
                </a:solidFill>
                <a:highlight>
                  <a:srgbClr val="FFFFFF"/>
                </a:highlight>
              </a:rPr>
              <a:t>               		dfdl:textStandardDecimalSeparator</a:t>
            </a:r>
            <a:r>
              <a:rPr lang="en-US">
                <a:solidFill>
                  <a:srgbClr val="FF8040"/>
                </a:solidFill>
                <a:highlight>
                  <a:srgbClr val="FFFFFF"/>
                </a:highlight>
              </a:rPr>
              <a:t>=</a:t>
            </a:r>
            <a:r>
              <a:rPr lang="en-US">
                <a:solidFill>
                  <a:srgbClr val="993300"/>
                </a:solidFill>
                <a:highlight>
                  <a:srgbClr val="FFFFFF"/>
                </a:highlight>
              </a:rPr>
              <a:t>"{</a:t>
            </a:r>
            <a:br>
              <a:rPr lang="en-US">
                <a:solidFill>
                  <a:srgbClr val="000000"/>
                </a:solidFill>
                <a:highlight>
                  <a:srgbClr val="FFFFFF"/>
                </a:highlight>
              </a:rPr>
            </a:br>
            <a:r>
              <a:rPr lang="en-US">
                <a:solidFill>
                  <a:srgbClr val="993300"/>
                </a:solidFill>
                <a:highlight>
                  <a:srgbClr val="FFFFFF"/>
                </a:highlight>
              </a:rPr>
              <a:t>                			if (../Country eq 'US') then '.'</a:t>
            </a:r>
            <a:br>
              <a:rPr lang="en-US">
                <a:solidFill>
                  <a:srgbClr val="000000"/>
                </a:solidFill>
                <a:highlight>
                  <a:srgbClr val="FFFFFF"/>
                </a:highlight>
              </a:rPr>
            </a:br>
            <a:r>
              <a:rPr lang="en-US">
                <a:solidFill>
                  <a:srgbClr val="993300"/>
                </a:solidFill>
                <a:highlight>
                  <a:srgbClr val="FFFFFF"/>
                </a:highlight>
              </a:rPr>
              <a:t>                			else if (../Country eq 'FR') then ','</a:t>
            </a:r>
            <a:br>
              <a:rPr lang="en-US">
                <a:solidFill>
                  <a:srgbClr val="000000"/>
                </a:solidFill>
                <a:highlight>
                  <a:srgbClr val="FFFFFF"/>
                </a:highlight>
              </a:rPr>
            </a:br>
            <a:r>
              <a:rPr lang="en-US">
                <a:solidFill>
                  <a:srgbClr val="993300"/>
                </a:solidFill>
                <a:highlight>
                  <a:srgbClr val="FFFFFF"/>
                </a:highlight>
              </a:rPr>
              <a:t>                			else if (../Country eq 'UK') then '.'</a:t>
            </a:r>
            <a:br>
              <a:rPr lang="en-US">
                <a:solidFill>
                  <a:srgbClr val="000000"/>
                </a:solidFill>
                <a:highlight>
                  <a:srgbClr val="FFFFFF"/>
                </a:highlight>
              </a:rPr>
            </a:br>
            <a:r>
              <a:rPr lang="en-US">
                <a:solidFill>
                  <a:srgbClr val="993300"/>
                </a:solidFill>
                <a:highlight>
                  <a:srgbClr val="FFFFFF"/>
                </a:highlight>
              </a:rPr>
              <a:t>                			else '.'</a:t>
            </a:r>
            <a:br>
              <a:rPr lang="en-US">
                <a:solidFill>
                  <a:srgbClr val="000000"/>
                </a:solidFill>
                <a:highlight>
                  <a:srgbClr val="FFFFFF"/>
                </a:highlight>
              </a:rPr>
            </a:br>
            <a:r>
              <a:rPr lang="en-US">
                <a:solidFill>
                  <a:srgbClr val="993300"/>
                </a:solidFill>
                <a:highlight>
                  <a:srgbClr val="FFFFFF"/>
                </a:highlight>
              </a:rPr>
              <a:t>                		}"</a:t>
            </a:r>
            <a:br>
              <a:rPr lang="en-US">
                <a:solidFill>
                  <a:srgbClr val="000000"/>
                </a:solidFill>
                <a:highlight>
                  <a:srgbClr val="FFFFFF"/>
                </a:highlight>
              </a:rPr>
            </a:br>
            <a:r>
              <a:rPr lang="en-US">
                <a:solidFill>
                  <a:srgbClr val="F5844C"/>
                </a:solidFill>
                <a:highlight>
                  <a:srgbClr val="FFFFFF"/>
                </a:highlight>
              </a:rPr>
              <a:t>                		dfdl:textStandardGroupingSeparator</a:t>
            </a:r>
            <a:r>
              <a:rPr lang="en-US">
                <a:solidFill>
                  <a:srgbClr val="FF8040"/>
                </a:solidFill>
                <a:highlight>
                  <a:srgbClr val="FFFFFF"/>
                </a:highlight>
              </a:rPr>
              <a:t>=</a:t>
            </a:r>
            <a:r>
              <a:rPr lang="en-US">
                <a:solidFill>
                  <a:srgbClr val="993300"/>
                </a:solidFill>
                <a:highlight>
                  <a:srgbClr val="FFFFFF"/>
                </a:highlight>
              </a:rPr>
              <a:t>"{</a:t>
            </a:r>
            <a:br>
              <a:rPr lang="en-US">
                <a:solidFill>
                  <a:srgbClr val="000000"/>
                </a:solidFill>
                <a:highlight>
                  <a:srgbClr val="FFFFFF"/>
                </a:highlight>
              </a:rPr>
            </a:br>
            <a:r>
              <a:rPr lang="en-US">
                <a:solidFill>
                  <a:srgbClr val="993300"/>
                </a:solidFill>
                <a:highlight>
                  <a:srgbClr val="FFFFFF"/>
                </a:highlight>
              </a:rPr>
              <a:t>                			if (../Country eq 'US') then ','</a:t>
            </a:r>
            <a:br>
              <a:rPr lang="en-US">
                <a:solidFill>
                  <a:srgbClr val="000000"/>
                </a:solidFill>
                <a:highlight>
                  <a:srgbClr val="FFFFFF"/>
                </a:highlight>
              </a:rPr>
            </a:br>
            <a:r>
              <a:rPr lang="en-US">
                <a:solidFill>
                  <a:srgbClr val="993300"/>
                </a:solidFill>
                <a:highlight>
                  <a:srgbClr val="FFFFFF"/>
                </a:highlight>
              </a:rPr>
              <a:t>                			else if (../Country eq 'FR') then '.'</a:t>
            </a:r>
            <a:br>
              <a:rPr lang="en-US">
                <a:solidFill>
                  <a:srgbClr val="000000"/>
                </a:solidFill>
                <a:highlight>
                  <a:srgbClr val="FFFFFF"/>
                </a:highlight>
              </a:rPr>
            </a:br>
            <a:r>
              <a:rPr lang="en-US">
                <a:solidFill>
                  <a:srgbClr val="993300"/>
                </a:solidFill>
                <a:highlight>
                  <a:srgbClr val="FFFFFF"/>
                </a:highlight>
              </a:rPr>
              <a:t>                			else if (../Country eq 'UK') then '%SP;'</a:t>
            </a:r>
            <a:br>
              <a:rPr lang="en-US">
                <a:solidFill>
                  <a:srgbClr val="000000"/>
                </a:solidFill>
                <a:highlight>
                  <a:srgbClr val="FFFFFF"/>
                </a:highlight>
              </a:rPr>
            </a:br>
            <a:r>
              <a:rPr lang="en-US">
                <a:solidFill>
                  <a:srgbClr val="993300"/>
                </a:solidFill>
                <a:highlight>
                  <a:srgbClr val="FFFFFF"/>
                </a:highlight>
              </a:rPr>
              <a:t>                			else ','</a:t>
            </a:r>
            <a:br>
              <a:rPr lang="en-US">
                <a:solidFill>
                  <a:srgbClr val="000000"/>
                </a:solidFill>
                <a:highlight>
                  <a:srgbClr val="FFFFFF"/>
                </a:highlight>
              </a:rPr>
            </a:br>
            <a:r>
              <a:rPr lang="en-US">
                <a:solidFill>
                  <a:srgbClr val="993300"/>
                </a:solidFill>
                <a:highlight>
                  <a:srgbClr val="FFFFFF"/>
                </a:highlight>
              </a:rPr>
              <a:t>                		}"</a:t>
            </a:r>
            <a:r>
              <a:rPr lang="en-US">
                <a:solidFill>
                  <a:srgbClr val="000096"/>
                </a:solidFill>
                <a:highlight>
                  <a:srgbClr val="FFFFFF"/>
                </a:highlight>
              </a:rPr>
              <a:t>/&gt;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&lt;/xs:sequence&gt;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&lt;/xs:complexType&gt;</a:t>
            </a:r>
            <a:br>
              <a:rPr lang="en-US">
                <a:solidFill>
                  <a:srgbClr val="000000"/>
                </a:solidFill>
                <a:highlight>
                  <a:srgbClr val="FFFFFF"/>
                </a:highlight>
              </a:rPr>
            </a:br>
            <a:r>
              <a:rPr lang="en-US">
                <a:solidFill>
                  <a:srgbClr val="003296"/>
                </a:solidFill>
                <a:highlight>
                  <a:srgbClr val="FFFFFF"/>
                </a:highlight>
              </a:rPr>
              <a:t>&lt;/xs:element&gt;</a:t>
            </a:r>
          </a:p>
        </p:txBody>
      </p:sp>
      <p:sp>
        <p:nvSpPr>
          <p:cNvPr id="6" name="Rectangle 5">
            <a:extLst>
              <a:ext uri="{FF2B5EF4-FFF2-40B4-BE49-F238E27FC236}">
                <a16:creationId xmlns:a16="http://schemas.microsoft.com/office/drawing/2014/main" id="{F5CE558D-1BAB-4AD8-80B6-ABBF44C22AEF}"/>
              </a:ext>
            </a:extLst>
          </p:cNvPr>
          <p:cNvSpPr/>
          <p:nvPr/>
        </p:nvSpPr>
        <p:spPr>
          <a:xfrm>
            <a:off x="7237708" y="1549831"/>
            <a:ext cx="774916" cy="309966"/>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8" name="Straight Arrow Connector 7">
            <a:extLst>
              <a:ext uri="{FF2B5EF4-FFF2-40B4-BE49-F238E27FC236}">
                <a16:creationId xmlns:a16="http://schemas.microsoft.com/office/drawing/2014/main" id="{8243C2A2-D789-4F65-87BB-796B2F94F0D4}"/>
              </a:ext>
            </a:extLst>
          </p:cNvPr>
          <p:cNvCxnSpPr>
            <a:cxnSpLocks/>
          </p:cNvCxnSpPr>
          <p:nvPr/>
        </p:nvCxnSpPr>
        <p:spPr>
          <a:xfrm flipH="1">
            <a:off x="2448732" y="1178663"/>
            <a:ext cx="1188202" cy="0"/>
          </a:xfrm>
          <a:prstGeom prst="straightConnector1">
            <a:avLst/>
          </a:prstGeom>
          <a:ln>
            <a:solidFill>
              <a:schemeClr val="tx1"/>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9" name="TextBox 8">
            <a:extLst>
              <a:ext uri="{FF2B5EF4-FFF2-40B4-BE49-F238E27FC236}">
                <a16:creationId xmlns:a16="http://schemas.microsoft.com/office/drawing/2014/main" id="{B9C17497-C314-45F7-9232-0255BE1CDEE9}"/>
              </a:ext>
            </a:extLst>
          </p:cNvPr>
          <p:cNvSpPr txBox="1"/>
          <p:nvPr/>
        </p:nvSpPr>
        <p:spPr>
          <a:xfrm>
            <a:off x="604433" y="949666"/>
            <a:ext cx="1844299" cy="2862322"/>
          </a:xfrm>
          <a:prstGeom prst="rect">
            <a:avLst/>
          </a:prstGeom>
          <a:solidFill>
            <a:srgbClr val="FFFF00"/>
          </a:solidFill>
        </p:spPr>
        <p:txBody>
          <a:bodyPr wrap="square" rtlCol="0">
            <a:spAutoFit/>
          </a:bodyPr>
          <a:lstStyle/>
          <a:p>
            <a:r>
              <a:rPr lang="en-US"/>
              <a:t>Notice that I modified the schema – I added a country element. The grouping symbol will depend on which country is specified in the data.</a:t>
            </a:r>
          </a:p>
        </p:txBody>
      </p:sp>
      <p:sp>
        <p:nvSpPr>
          <p:cNvPr id="7" name="TextBox 6">
            <a:extLst>
              <a:ext uri="{FF2B5EF4-FFF2-40B4-BE49-F238E27FC236}">
                <a16:creationId xmlns:a16="http://schemas.microsoft.com/office/drawing/2014/main" id="{4D98BB19-7F29-4C32-830E-1AA367AC6AFC}"/>
              </a:ext>
            </a:extLst>
          </p:cNvPr>
          <p:cNvSpPr txBox="1"/>
          <p:nvPr/>
        </p:nvSpPr>
        <p:spPr>
          <a:xfrm>
            <a:off x="6198313" y="6037771"/>
            <a:ext cx="3628622" cy="369332"/>
          </a:xfrm>
          <a:prstGeom prst="rect">
            <a:avLst/>
          </a:prstGeom>
          <a:noFill/>
        </p:spPr>
        <p:txBody>
          <a:bodyPr wrap="none" rtlCol="0">
            <a:spAutoFit/>
          </a:bodyPr>
          <a:lstStyle/>
          <a:p>
            <a:r>
              <a:rPr lang="en-US"/>
              <a:t>See examples/integer/test-3.dfdl.xsd</a:t>
            </a:r>
          </a:p>
        </p:txBody>
      </p:sp>
    </p:spTree>
    <p:extLst>
      <p:ext uri="{BB962C8B-B14F-4D97-AF65-F5344CB8AC3E}">
        <p14:creationId xmlns:p14="http://schemas.microsoft.com/office/powerpoint/2010/main" val="168633371"/>
      </p:ext>
    </p:extLst>
  </p:cSld>
  <p:clrMapOvr>
    <a:masterClrMapping/>
  </p:clrMapOvr>
</p:sld>
</file>

<file path=ppt/slides/slide2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DEA8CD86-C0B9-4573-825F-B6B5F794E008}"/>
              </a:ext>
            </a:extLst>
          </p:cNvPr>
          <p:cNvSpPr/>
          <p:nvPr/>
        </p:nvSpPr>
        <p:spPr>
          <a:xfrm>
            <a:off x="2908514" y="178178"/>
            <a:ext cx="7072393" cy="6463308"/>
          </a:xfrm>
          <a:prstGeom prst="rect">
            <a:avLst/>
          </a:prstGeom>
          <a:ln>
            <a:solidFill>
              <a:schemeClr val="tx1"/>
            </a:solidFill>
          </a:ln>
        </p:spPr>
        <p:txBody>
          <a:bodyPr wrap="square">
            <a:spAutoFit/>
          </a:bodyPr>
          <a:lstStyle/>
          <a:p>
            <a:r>
              <a:rPr lang="en-US">
                <a:solidFill>
                  <a:srgbClr val="003296"/>
                </a:solidFill>
                <a:highlight>
                  <a:srgbClr val="FFFFFF"/>
                </a:highlight>
              </a:rPr>
              <a:t>&lt;xs:element</a:t>
            </a:r>
            <a:r>
              <a:rPr lang="en-US">
                <a:solidFill>
                  <a:srgbClr val="F5844C"/>
                </a:solidFill>
                <a:highlight>
                  <a:srgbClr val="FFFFFF"/>
                </a:highlight>
              </a:rPr>
              <a:t> name</a:t>
            </a:r>
            <a:r>
              <a:rPr lang="en-US">
                <a:solidFill>
                  <a:srgbClr val="FF8040"/>
                </a:solidFill>
                <a:highlight>
                  <a:srgbClr val="FFFFFF"/>
                </a:highlight>
              </a:rPr>
              <a:t>=</a:t>
            </a:r>
            <a:r>
              <a:rPr lang="en-US">
                <a:solidFill>
                  <a:srgbClr val="993300"/>
                </a:solidFill>
                <a:highlight>
                  <a:srgbClr val="FFFFFF"/>
                </a:highlight>
              </a:rPr>
              <a:t>"input"</a:t>
            </a:r>
            <a:r>
              <a:rPr lang="en-US">
                <a:solidFill>
                  <a:srgbClr val="000096"/>
                </a:solidFill>
                <a:highlight>
                  <a:srgbClr val="FFFFFF"/>
                </a:highlight>
              </a:rPr>
              <a:t>&gt;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&lt;xs:complexType&gt;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&lt;xs:sequence</a:t>
            </a:r>
            <a:r>
              <a:rPr lang="en-US">
                <a:solidFill>
                  <a:srgbClr val="F5844C"/>
                </a:solidFill>
                <a:highlight>
                  <a:srgbClr val="FFFFFF"/>
                </a:highlight>
              </a:rPr>
              <a:t> dfdl:separator</a:t>
            </a:r>
            <a:r>
              <a:rPr lang="en-US">
                <a:solidFill>
                  <a:srgbClr val="FF8040"/>
                </a:solidFill>
                <a:highlight>
                  <a:srgbClr val="FFFFFF"/>
                </a:highlight>
              </a:rPr>
              <a:t>=</a:t>
            </a:r>
            <a:r>
              <a:rPr lang="en-US">
                <a:solidFill>
                  <a:srgbClr val="993300"/>
                </a:solidFill>
                <a:highlight>
                  <a:srgbClr val="FFFFFF"/>
                </a:highlight>
              </a:rPr>
              <a:t>"%NL;"</a:t>
            </a:r>
            <a:r>
              <a:rPr lang="en-US">
                <a:solidFill>
                  <a:srgbClr val="F5844C"/>
                </a:solidFill>
                <a:highlight>
                  <a:srgbClr val="FFFFFF"/>
                </a:highlight>
              </a:rPr>
              <a:t> dfdl:separatorPosition</a:t>
            </a:r>
            <a:r>
              <a:rPr lang="en-US">
                <a:solidFill>
                  <a:srgbClr val="FF8040"/>
                </a:solidFill>
                <a:highlight>
                  <a:srgbClr val="FFFFFF"/>
                </a:highlight>
              </a:rPr>
              <a:t>=</a:t>
            </a:r>
            <a:r>
              <a:rPr lang="en-US">
                <a:solidFill>
                  <a:srgbClr val="993300"/>
                </a:solidFill>
                <a:highlight>
                  <a:srgbClr val="FFFFFF"/>
                </a:highlight>
              </a:rPr>
              <a:t>"infix"</a:t>
            </a:r>
            <a:r>
              <a:rPr lang="en-US">
                <a:solidFill>
                  <a:srgbClr val="000096"/>
                </a:solidFill>
                <a:highlight>
                  <a:srgbClr val="FFFFFF"/>
                </a:highlight>
              </a:rPr>
              <a:t>&gt;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&lt;xs:element</a:t>
            </a:r>
            <a:r>
              <a:rPr lang="en-US">
                <a:solidFill>
                  <a:srgbClr val="F5844C"/>
                </a:solidFill>
                <a:highlight>
                  <a:srgbClr val="FFFFFF"/>
                </a:highlight>
              </a:rPr>
              <a:t> name</a:t>
            </a:r>
            <a:r>
              <a:rPr lang="en-US">
                <a:solidFill>
                  <a:srgbClr val="FF8040"/>
                </a:solidFill>
                <a:highlight>
                  <a:srgbClr val="FFFFFF"/>
                </a:highlight>
              </a:rPr>
              <a:t>=</a:t>
            </a:r>
            <a:r>
              <a:rPr lang="en-US">
                <a:solidFill>
                  <a:srgbClr val="993300"/>
                </a:solidFill>
                <a:highlight>
                  <a:srgbClr val="FFFFFF"/>
                </a:highlight>
              </a:rPr>
              <a:t>"Country"</a:t>
            </a:r>
            <a:r>
              <a:rPr lang="en-US">
                <a:solidFill>
                  <a:srgbClr val="F5844C"/>
                </a:solidFill>
                <a:highlight>
                  <a:srgbClr val="FFFFFF"/>
                </a:highlight>
              </a:rPr>
              <a:t> type</a:t>
            </a:r>
            <a:r>
              <a:rPr lang="en-US">
                <a:solidFill>
                  <a:srgbClr val="FF8040"/>
                </a:solidFill>
                <a:highlight>
                  <a:srgbClr val="FFFFFF"/>
                </a:highlight>
              </a:rPr>
              <a:t>=</a:t>
            </a:r>
            <a:r>
              <a:rPr lang="en-US">
                <a:solidFill>
                  <a:srgbClr val="993300"/>
                </a:solidFill>
                <a:highlight>
                  <a:srgbClr val="FFFFFF"/>
                </a:highlight>
              </a:rPr>
              <a:t>"xs:string"</a:t>
            </a:r>
            <a:r>
              <a:rPr lang="en-US">
                <a:solidFill>
                  <a:srgbClr val="F5844C"/>
                </a:solidFill>
                <a:highlight>
                  <a:srgbClr val="FFFFFF"/>
                </a:highlight>
              </a:rPr>
              <a:t> </a:t>
            </a:r>
            <a:r>
              <a:rPr lang="en-US">
                <a:solidFill>
                  <a:srgbClr val="000096"/>
                </a:solidFill>
                <a:highlight>
                  <a:srgbClr val="FFFFFF"/>
                </a:highlight>
              </a:rPr>
              <a:t>/&gt;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&lt;xs:element</a:t>
            </a:r>
            <a:r>
              <a:rPr lang="en-US">
                <a:solidFill>
                  <a:srgbClr val="F5844C"/>
                </a:solidFill>
                <a:highlight>
                  <a:srgbClr val="FFFFFF"/>
                </a:highlight>
              </a:rPr>
              <a:t> name</a:t>
            </a:r>
            <a:r>
              <a:rPr lang="en-US">
                <a:solidFill>
                  <a:srgbClr val="FF8040"/>
                </a:solidFill>
                <a:highlight>
                  <a:srgbClr val="FFFFFF"/>
                </a:highlight>
              </a:rPr>
              <a:t>=</a:t>
            </a:r>
            <a:r>
              <a:rPr lang="en-US">
                <a:solidFill>
                  <a:srgbClr val="993300"/>
                </a:solidFill>
                <a:highlight>
                  <a:srgbClr val="FFFFFF"/>
                </a:highlight>
              </a:rPr>
              <a:t>"NumberOfStudents"</a:t>
            </a:r>
            <a:r>
              <a:rPr lang="en-US">
                <a:solidFill>
                  <a:srgbClr val="F5844C"/>
                </a:solidFill>
                <a:highlight>
                  <a:srgbClr val="FFFFFF"/>
                </a:highlight>
              </a:rPr>
              <a:t> type</a:t>
            </a:r>
            <a:r>
              <a:rPr lang="en-US">
                <a:solidFill>
                  <a:srgbClr val="FF8040"/>
                </a:solidFill>
                <a:highlight>
                  <a:srgbClr val="FFFFFF"/>
                </a:highlight>
              </a:rPr>
              <a:t>=</a:t>
            </a:r>
            <a:r>
              <a:rPr lang="en-US">
                <a:solidFill>
                  <a:srgbClr val="993300"/>
                </a:solidFill>
                <a:highlight>
                  <a:srgbClr val="FFFFFF"/>
                </a:highlight>
              </a:rPr>
              <a:t>"xs:integer"</a:t>
            </a:r>
            <a:br>
              <a:rPr lang="en-US">
                <a:solidFill>
                  <a:srgbClr val="000000"/>
                </a:solidFill>
                <a:highlight>
                  <a:srgbClr val="FFFFFF"/>
                </a:highlight>
              </a:rPr>
            </a:br>
            <a:r>
              <a:rPr lang="en-US">
                <a:solidFill>
                  <a:srgbClr val="F5844C"/>
                </a:solidFill>
                <a:highlight>
                  <a:srgbClr val="FFFFFF"/>
                </a:highlight>
              </a:rPr>
              <a:t>                		dfdl:textNumberPattern</a:t>
            </a:r>
            <a:r>
              <a:rPr lang="en-US">
                <a:solidFill>
                  <a:srgbClr val="FF8040"/>
                </a:solidFill>
                <a:highlight>
                  <a:srgbClr val="FFFFFF"/>
                </a:highlight>
              </a:rPr>
              <a:t>=</a:t>
            </a:r>
            <a:r>
              <a:rPr lang="en-US">
                <a:solidFill>
                  <a:srgbClr val="993300"/>
                </a:solidFill>
                <a:highlight>
                  <a:srgbClr val="FFFFFF"/>
                </a:highlight>
              </a:rPr>
              <a:t>"###,###;-#"</a:t>
            </a:r>
            <a:br>
              <a:rPr lang="en-US">
                <a:solidFill>
                  <a:srgbClr val="000000"/>
                </a:solidFill>
                <a:highlight>
                  <a:srgbClr val="FFFFFF"/>
                </a:highlight>
              </a:rPr>
            </a:br>
            <a:r>
              <a:rPr lang="en-US">
                <a:solidFill>
                  <a:srgbClr val="F5844C"/>
                </a:solidFill>
                <a:highlight>
                  <a:srgbClr val="FFFFFF"/>
                </a:highlight>
              </a:rPr>
              <a:t>                		dfdl:textNumberRep</a:t>
            </a:r>
            <a:r>
              <a:rPr lang="en-US">
                <a:solidFill>
                  <a:srgbClr val="FF8040"/>
                </a:solidFill>
                <a:highlight>
                  <a:srgbClr val="FFFFFF"/>
                </a:highlight>
              </a:rPr>
              <a:t>=</a:t>
            </a:r>
            <a:r>
              <a:rPr lang="en-US">
                <a:solidFill>
                  <a:srgbClr val="993300"/>
                </a:solidFill>
                <a:highlight>
                  <a:srgbClr val="FFFFFF"/>
                </a:highlight>
              </a:rPr>
              <a:t>"standard"</a:t>
            </a:r>
            <a:br>
              <a:rPr lang="en-US">
                <a:solidFill>
                  <a:srgbClr val="000000"/>
                </a:solidFill>
                <a:highlight>
                  <a:srgbClr val="FFFFFF"/>
                </a:highlight>
              </a:rPr>
            </a:br>
            <a:r>
              <a:rPr lang="en-US">
                <a:solidFill>
                  <a:srgbClr val="F5844C"/>
                </a:solidFill>
                <a:highlight>
                  <a:srgbClr val="FFFFFF"/>
                </a:highlight>
              </a:rPr>
              <a:t>                		dfdl:textNumberCheckPolicy</a:t>
            </a:r>
            <a:r>
              <a:rPr lang="en-US">
                <a:solidFill>
                  <a:srgbClr val="FF8040"/>
                </a:solidFill>
                <a:highlight>
                  <a:srgbClr val="FFFFFF"/>
                </a:highlight>
              </a:rPr>
              <a:t>=</a:t>
            </a:r>
            <a:r>
              <a:rPr lang="en-US">
                <a:solidFill>
                  <a:srgbClr val="993300"/>
                </a:solidFill>
                <a:highlight>
                  <a:srgbClr val="FFFFFF"/>
                </a:highlight>
              </a:rPr>
              <a:t>"strict"</a:t>
            </a:r>
            <a:br>
              <a:rPr lang="en-US">
                <a:solidFill>
                  <a:srgbClr val="000000"/>
                </a:solidFill>
                <a:highlight>
                  <a:srgbClr val="FFFFFF"/>
                </a:highlight>
              </a:rPr>
            </a:br>
            <a:r>
              <a:rPr lang="en-US">
                <a:solidFill>
                  <a:srgbClr val="F5844C"/>
                </a:solidFill>
                <a:highlight>
                  <a:srgbClr val="FFFFFF"/>
                </a:highlight>
              </a:rPr>
              <a:t>               		dfdl:textStandardDecimalSeparator</a:t>
            </a:r>
            <a:r>
              <a:rPr lang="en-US">
                <a:solidFill>
                  <a:srgbClr val="FF8040"/>
                </a:solidFill>
                <a:highlight>
                  <a:srgbClr val="FFFFFF"/>
                </a:highlight>
              </a:rPr>
              <a:t>=</a:t>
            </a:r>
            <a:r>
              <a:rPr lang="en-US">
                <a:solidFill>
                  <a:srgbClr val="993300"/>
                </a:solidFill>
                <a:highlight>
                  <a:srgbClr val="FFFFFF"/>
                </a:highlight>
              </a:rPr>
              <a:t>"{</a:t>
            </a:r>
            <a:br>
              <a:rPr lang="en-US">
                <a:solidFill>
                  <a:srgbClr val="000000"/>
                </a:solidFill>
                <a:highlight>
                  <a:srgbClr val="FFFFFF"/>
                </a:highlight>
              </a:rPr>
            </a:br>
            <a:r>
              <a:rPr lang="en-US">
                <a:solidFill>
                  <a:srgbClr val="993300"/>
                </a:solidFill>
                <a:highlight>
                  <a:srgbClr val="FFFFFF"/>
                </a:highlight>
              </a:rPr>
              <a:t>                			if (../Country eq 'US') then '.'</a:t>
            </a:r>
            <a:br>
              <a:rPr lang="en-US">
                <a:solidFill>
                  <a:srgbClr val="000000"/>
                </a:solidFill>
                <a:highlight>
                  <a:srgbClr val="FFFFFF"/>
                </a:highlight>
              </a:rPr>
            </a:br>
            <a:r>
              <a:rPr lang="en-US">
                <a:solidFill>
                  <a:srgbClr val="993300"/>
                </a:solidFill>
                <a:highlight>
                  <a:srgbClr val="FFFFFF"/>
                </a:highlight>
              </a:rPr>
              <a:t>                			else if (../Country eq 'FR') then ','</a:t>
            </a:r>
            <a:br>
              <a:rPr lang="en-US">
                <a:solidFill>
                  <a:srgbClr val="000000"/>
                </a:solidFill>
                <a:highlight>
                  <a:srgbClr val="FFFFFF"/>
                </a:highlight>
              </a:rPr>
            </a:br>
            <a:r>
              <a:rPr lang="en-US">
                <a:solidFill>
                  <a:srgbClr val="993300"/>
                </a:solidFill>
                <a:highlight>
                  <a:srgbClr val="FFFFFF"/>
                </a:highlight>
              </a:rPr>
              <a:t>                			else if (../Country eq 'UK') then '.'</a:t>
            </a:r>
            <a:br>
              <a:rPr lang="en-US">
                <a:solidFill>
                  <a:srgbClr val="000000"/>
                </a:solidFill>
                <a:highlight>
                  <a:srgbClr val="FFFFFF"/>
                </a:highlight>
              </a:rPr>
            </a:br>
            <a:r>
              <a:rPr lang="en-US">
                <a:solidFill>
                  <a:srgbClr val="993300"/>
                </a:solidFill>
                <a:highlight>
                  <a:srgbClr val="FFFFFF"/>
                </a:highlight>
              </a:rPr>
              <a:t>                			else '.'</a:t>
            </a:r>
            <a:br>
              <a:rPr lang="en-US">
                <a:solidFill>
                  <a:srgbClr val="000000"/>
                </a:solidFill>
                <a:highlight>
                  <a:srgbClr val="FFFFFF"/>
                </a:highlight>
              </a:rPr>
            </a:br>
            <a:r>
              <a:rPr lang="en-US">
                <a:solidFill>
                  <a:srgbClr val="993300"/>
                </a:solidFill>
                <a:highlight>
                  <a:srgbClr val="FFFFFF"/>
                </a:highlight>
              </a:rPr>
              <a:t>                		}"</a:t>
            </a:r>
            <a:br>
              <a:rPr lang="en-US">
                <a:solidFill>
                  <a:srgbClr val="000000"/>
                </a:solidFill>
                <a:highlight>
                  <a:srgbClr val="FFFFFF"/>
                </a:highlight>
              </a:rPr>
            </a:br>
            <a:r>
              <a:rPr lang="en-US">
                <a:solidFill>
                  <a:srgbClr val="F5844C"/>
                </a:solidFill>
                <a:highlight>
                  <a:srgbClr val="FFFFFF"/>
                </a:highlight>
              </a:rPr>
              <a:t>                		dfdl:textStandardGroupingSeparator</a:t>
            </a:r>
            <a:r>
              <a:rPr lang="en-US">
                <a:solidFill>
                  <a:srgbClr val="FF8040"/>
                </a:solidFill>
                <a:highlight>
                  <a:srgbClr val="FFFFFF"/>
                </a:highlight>
              </a:rPr>
              <a:t>=</a:t>
            </a:r>
            <a:r>
              <a:rPr lang="en-US">
                <a:solidFill>
                  <a:srgbClr val="993300"/>
                </a:solidFill>
                <a:highlight>
                  <a:srgbClr val="FFFFFF"/>
                </a:highlight>
              </a:rPr>
              <a:t>"{</a:t>
            </a:r>
            <a:br>
              <a:rPr lang="en-US">
                <a:solidFill>
                  <a:srgbClr val="000000"/>
                </a:solidFill>
                <a:highlight>
                  <a:srgbClr val="FFFFFF"/>
                </a:highlight>
              </a:rPr>
            </a:br>
            <a:r>
              <a:rPr lang="en-US">
                <a:solidFill>
                  <a:srgbClr val="993300"/>
                </a:solidFill>
                <a:highlight>
                  <a:srgbClr val="FFFFFF"/>
                </a:highlight>
              </a:rPr>
              <a:t>                			if (../Country eq 'US') then ','</a:t>
            </a:r>
            <a:br>
              <a:rPr lang="en-US">
                <a:solidFill>
                  <a:srgbClr val="000000"/>
                </a:solidFill>
                <a:highlight>
                  <a:srgbClr val="FFFFFF"/>
                </a:highlight>
              </a:rPr>
            </a:br>
            <a:r>
              <a:rPr lang="en-US">
                <a:solidFill>
                  <a:srgbClr val="993300"/>
                </a:solidFill>
                <a:highlight>
                  <a:srgbClr val="FFFFFF"/>
                </a:highlight>
              </a:rPr>
              <a:t>                			else if (../Country eq 'FR') then '.'</a:t>
            </a:r>
            <a:br>
              <a:rPr lang="en-US">
                <a:solidFill>
                  <a:srgbClr val="000000"/>
                </a:solidFill>
                <a:highlight>
                  <a:srgbClr val="FFFFFF"/>
                </a:highlight>
              </a:rPr>
            </a:br>
            <a:r>
              <a:rPr lang="en-US">
                <a:solidFill>
                  <a:srgbClr val="993300"/>
                </a:solidFill>
                <a:highlight>
                  <a:srgbClr val="FFFFFF"/>
                </a:highlight>
              </a:rPr>
              <a:t>                			else if (../Country eq 'UK') then '%SP;'</a:t>
            </a:r>
            <a:br>
              <a:rPr lang="en-US">
                <a:solidFill>
                  <a:srgbClr val="000000"/>
                </a:solidFill>
                <a:highlight>
                  <a:srgbClr val="FFFFFF"/>
                </a:highlight>
              </a:rPr>
            </a:br>
            <a:r>
              <a:rPr lang="en-US">
                <a:solidFill>
                  <a:srgbClr val="993300"/>
                </a:solidFill>
                <a:highlight>
                  <a:srgbClr val="FFFFFF"/>
                </a:highlight>
              </a:rPr>
              <a:t>                			else ','</a:t>
            </a:r>
            <a:br>
              <a:rPr lang="en-US">
                <a:solidFill>
                  <a:srgbClr val="000000"/>
                </a:solidFill>
                <a:highlight>
                  <a:srgbClr val="FFFFFF"/>
                </a:highlight>
              </a:rPr>
            </a:br>
            <a:r>
              <a:rPr lang="en-US">
                <a:solidFill>
                  <a:srgbClr val="993300"/>
                </a:solidFill>
                <a:highlight>
                  <a:srgbClr val="FFFFFF"/>
                </a:highlight>
              </a:rPr>
              <a:t>                		}"</a:t>
            </a:r>
            <a:r>
              <a:rPr lang="en-US">
                <a:solidFill>
                  <a:srgbClr val="000096"/>
                </a:solidFill>
                <a:highlight>
                  <a:srgbClr val="FFFFFF"/>
                </a:highlight>
              </a:rPr>
              <a:t>/&gt;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&lt;/xs:sequence&gt;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&lt;/xs:complexType&gt;</a:t>
            </a:r>
            <a:br>
              <a:rPr lang="en-US">
                <a:solidFill>
                  <a:srgbClr val="000000"/>
                </a:solidFill>
                <a:highlight>
                  <a:srgbClr val="FFFFFF"/>
                </a:highlight>
              </a:rPr>
            </a:br>
            <a:r>
              <a:rPr lang="en-US">
                <a:solidFill>
                  <a:srgbClr val="003296"/>
                </a:solidFill>
                <a:highlight>
                  <a:srgbClr val="FFFFFF"/>
                </a:highlight>
              </a:rPr>
              <a:t>&lt;/xs:element&gt;</a:t>
            </a:r>
          </a:p>
        </p:txBody>
      </p:sp>
      <p:sp>
        <p:nvSpPr>
          <p:cNvPr id="6" name="Rectangle 5">
            <a:extLst>
              <a:ext uri="{FF2B5EF4-FFF2-40B4-BE49-F238E27FC236}">
                <a16:creationId xmlns:a16="http://schemas.microsoft.com/office/drawing/2014/main" id="{F5CE558D-1BAB-4AD8-80B6-ABBF44C22AEF}"/>
              </a:ext>
            </a:extLst>
          </p:cNvPr>
          <p:cNvSpPr/>
          <p:nvPr/>
        </p:nvSpPr>
        <p:spPr>
          <a:xfrm>
            <a:off x="7237708" y="1549831"/>
            <a:ext cx="774916" cy="309966"/>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8" name="Straight Arrow Connector 7">
            <a:extLst>
              <a:ext uri="{FF2B5EF4-FFF2-40B4-BE49-F238E27FC236}">
                <a16:creationId xmlns:a16="http://schemas.microsoft.com/office/drawing/2014/main" id="{8243C2A2-D789-4F65-87BB-796B2F94F0D4}"/>
              </a:ext>
            </a:extLst>
          </p:cNvPr>
          <p:cNvCxnSpPr>
            <a:stCxn id="6" idx="1"/>
          </p:cNvCxnSpPr>
          <p:nvPr/>
        </p:nvCxnSpPr>
        <p:spPr>
          <a:xfrm flipH="1">
            <a:off x="2758698" y="1704814"/>
            <a:ext cx="4479010" cy="1193369"/>
          </a:xfrm>
          <a:prstGeom prst="straightConnector1">
            <a:avLst/>
          </a:prstGeom>
          <a:ln>
            <a:solidFill>
              <a:schemeClr val="tx1"/>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9" name="TextBox 8">
            <a:extLst>
              <a:ext uri="{FF2B5EF4-FFF2-40B4-BE49-F238E27FC236}">
                <a16:creationId xmlns:a16="http://schemas.microsoft.com/office/drawing/2014/main" id="{B9C17497-C314-45F7-9232-0255BE1CDEE9}"/>
              </a:ext>
            </a:extLst>
          </p:cNvPr>
          <p:cNvSpPr txBox="1"/>
          <p:nvPr/>
        </p:nvSpPr>
        <p:spPr>
          <a:xfrm>
            <a:off x="989307" y="2759489"/>
            <a:ext cx="1844299" cy="1477328"/>
          </a:xfrm>
          <a:prstGeom prst="rect">
            <a:avLst/>
          </a:prstGeom>
          <a:solidFill>
            <a:srgbClr val="FFFF00"/>
          </a:solidFill>
        </p:spPr>
        <p:txBody>
          <a:bodyPr wrap="square" rtlCol="0">
            <a:spAutoFit/>
          </a:bodyPr>
          <a:lstStyle/>
          <a:p>
            <a:r>
              <a:rPr lang="en-US"/>
              <a:t>That says the grouping symbol (defined later) occurs between groups of 3 digits</a:t>
            </a:r>
          </a:p>
        </p:txBody>
      </p:sp>
    </p:spTree>
    <p:extLst>
      <p:ext uri="{BB962C8B-B14F-4D97-AF65-F5344CB8AC3E}">
        <p14:creationId xmlns:p14="http://schemas.microsoft.com/office/powerpoint/2010/main" val="78062097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68DDB2AB-A7CA-4920-ABFD-CF3A700A850C}"/>
              </a:ext>
            </a:extLst>
          </p:cNvPr>
          <p:cNvSpPr/>
          <p:nvPr/>
        </p:nvSpPr>
        <p:spPr>
          <a:xfrm>
            <a:off x="2327524" y="1631792"/>
            <a:ext cx="7536952" cy="3108543"/>
          </a:xfrm>
          <a:prstGeom prst="rect">
            <a:avLst/>
          </a:prstGeom>
          <a:ln>
            <a:solidFill>
              <a:schemeClr val="tx1"/>
            </a:solidFill>
          </a:ln>
        </p:spPr>
        <p:txBody>
          <a:bodyPr wrap="square">
            <a:spAutoFit/>
          </a:bodyPr>
          <a:lstStyle/>
          <a:p>
            <a:r>
              <a:rPr lang="en-US" sz="1400">
                <a:solidFill>
                  <a:srgbClr val="003296"/>
                </a:solidFill>
                <a:highlight>
                  <a:srgbClr val="FFFFFF"/>
                </a:highlight>
              </a:rPr>
              <a:t>&lt;xs:element</a:t>
            </a:r>
            <a:r>
              <a:rPr lang="en-US" sz="1400">
                <a:solidFill>
                  <a:srgbClr val="F5844C"/>
                </a:solidFill>
                <a:highlight>
                  <a:srgbClr val="FFFFFF"/>
                </a:highlight>
              </a:rPr>
              <a:t> name</a:t>
            </a:r>
            <a:r>
              <a:rPr lang="en-US" sz="1400">
                <a:solidFill>
                  <a:srgbClr val="FF8040"/>
                </a:solidFill>
                <a:highlight>
                  <a:srgbClr val="FFFFFF"/>
                </a:highlight>
              </a:rPr>
              <a:t>=</a:t>
            </a:r>
            <a:r>
              <a:rPr lang="en-US" sz="1400">
                <a:solidFill>
                  <a:srgbClr val="993300"/>
                </a:solidFill>
                <a:highlight>
                  <a:srgbClr val="FFFFFF"/>
                </a:highlight>
              </a:rPr>
              <a:t>"repeating-label-message"</a:t>
            </a:r>
            <a:r>
              <a:rPr lang="en-US" sz="1400">
                <a:solidFill>
                  <a:srgbClr val="000096"/>
                </a:solidFill>
                <a:highlight>
                  <a:srgbClr val="FFFFFF"/>
                </a:highlight>
              </a:rPr>
              <a:t>&gt;</a:t>
            </a:r>
            <a:br>
              <a:rPr lang="en-US" sz="1400">
                <a:solidFill>
                  <a:srgbClr val="000000"/>
                </a:solidFill>
                <a:highlight>
                  <a:srgbClr val="FFFFFF"/>
                </a:highlight>
              </a:rPr>
            </a:br>
            <a:r>
              <a:rPr lang="en-US" sz="1400">
                <a:solidFill>
                  <a:srgbClr val="000000"/>
                </a:solidFill>
                <a:highlight>
                  <a:srgbClr val="FFFFFF"/>
                </a:highlight>
              </a:rPr>
              <a:t>    </a:t>
            </a:r>
            <a:r>
              <a:rPr lang="en-US" sz="1400">
                <a:solidFill>
                  <a:srgbClr val="003296"/>
                </a:solidFill>
                <a:highlight>
                  <a:srgbClr val="FFFFFF"/>
                </a:highlight>
              </a:rPr>
              <a:t>&lt;xs:complexType&gt;</a:t>
            </a:r>
            <a:br>
              <a:rPr lang="en-US" sz="1400">
                <a:solidFill>
                  <a:srgbClr val="000000"/>
                </a:solidFill>
                <a:highlight>
                  <a:srgbClr val="FFFFFF"/>
                </a:highlight>
              </a:rPr>
            </a:br>
            <a:r>
              <a:rPr lang="en-US" sz="1400">
                <a:solidFill>
                  <a:srgbClr val="000000"/>
                </a:solidFill>
                <a:highlight>
                  <a:srgbClr val="FFFFFF"/>
                </a:highlight>
              </a:rPr>
              <a:t>        </a:t>
            </a:r>
            <a:r>
              <a:rPr lang="en-US" sz="1400">
                <a:solidFill>
                  <a:srgbClr val="003296"/>
                </a:solidFill>
                <a:highlight>
                  <a:srgbClr val="FFFFFF"/>
                </a:highlight>
              </a:rPr>
              <a:t>&lt;xs:sequence</a:t>
            </a:r>
            <a:r>
              <a:rPr lang="en-US" sz="1400">
                <a:solidFill>
                  <a:srgbClr val="F5844C"/>
                </a:solidFill>
                <a:highlight>
                  <a:srgbClr val="FFFFFF"/>
                </a:highlight>
              </a:rPr>
              <a:t> dfdl:separator</a:t>
            </a:r>
            <a:r>
              <a:rPr lang="en-US" sz="1400">
                <a:solidFill>
                  <a:srgbClr val="FF8040"/>
                </a:solidFill>
                <a:highlight>
                  <a:srgbClr val="FFFFFF"/>
                </a:highlight>
              </a:rPr>
              <a:t>=</a:t>
            </a:r>
            <a:r>
              <a:rPr lang="en-US" sz="1400">
                <a:solidFill>
                  <a:srgbClr val="993300"/>
                </a:solidFill>
                <a:highlight>
                  <a:srgbClr val="FFFFFF"/>
                </a:highlight>
              </a:rPr>
              <a:t>"%NL;"</a:t>
            </a:r>
            <a:r>
              <a:rPr lang="en-US" sz="1400">
                <a:solidFill>
                  <a:srgbClr val="F5844C"/>
                </a:solidFill>
                <a:highlight>
                  <a:srgbClr val="FFFFFF"/>
                </a:highlight>
              </a:rPr>
              <a:t> dfdl:separatorPosition</a:t>
            </a:r>
            <a:r>
              <a:rPr lang="en-US" sz="1400">
                <a:solidFill>
                  <a:srgbClr val="FF8040"/>
                </a:solidFill>
                <a:highlight>
                  <a:srgbClr val="FFFFFF"/>
                </a:highlight>
              </a:rPr>
              <a:t>=</a:t>
            </a:r>
            <a:r>
              <a:rPr lang="en-US" sz="1400">
                <a:solidFill>
                  <a:srgbClr val="993300"/>
                </a:solidFill>
                <a:highlight>
                  <a:srgbClr val="FFFFFF"/>
                </a:highlight>
              </a:rPr>
              <a:t>"infix"</a:t>
            </a:r>
            <a:r>
              <a:rPr lang="en-US" sz="1400">
                <a:solidFill>
                  <a:srgbClr val="F5844C"/>
                </a:solidFill>
                <a:highlight>
                  <a:srgbClr val="FFFFFF"/>
                </a:highlight>
              </a:rPr>
              <a:t> </a:t>
            </a:r>
            <a:r>
              <a:rPr lang="en-US" sz="1400">
                <a:solidFill>
                  <a:srgbClr val="F5844C"/>
                </a:solidFill>
                <a:highlight>
                  <a:srgbClr val="FFFF00"/>
                </a:highlight>
              </a:rPr>
              <a:t>dfdl:outputNewLine</a:t>
            </a:r>
            <a:r>
              <a:rPr lang="en-US" sz="1400">
                <a:solidFill>
                  <a:srgbClr val="FF8040"/>
                </a:solidFill>
                <a:highlight>
                  <a:srgbClr val="FFFF00"/>
                </a:highlight>
              </a:rPr>
              <a:t>=</a:t>
            </a:r>
            <a:r>
              <a:rPr lang="en-US" sz="1400">
                <a:solidFill>
                  <a:srgbClr val="993300"/>
                </a:solidFill>
                <a:highlight>
                  <a:srgbClr val="FFFF00"/>
                </a:highlight>
              </a:rPr>
              <a:t>"%CR;"</a:t>
            </a:r>
            <a:r>
              <a:rPr lang="en-US" sz="1400">
                <a:solidFill>
                  <a:srgbClr val="000096"/>
                </a:solidFill>
                <a:highlight>
                  <a:srgbClr val="FFFFFF"/>
                </a:highlight>
              </a:rPr>
              <a:t>&gt;</a:t>
            </a:r>
            <a:br>
              <a:rPr lang="en-US" sz="1400">
                <a:solidFill>
                  <a:srgbClr val="000000"/>
                </a:solidFill>
                <a:highlight>
                  <a:srgbClr val="FFFFFF"/>
                </a:highlight>
              </a:rPr>
            </a:br>
            <a:r>
              <a:rPr lang="en-US" sz="1400">
                <a:solidFill>
                  <a:srgbClr val="000000"/>
                </a:solidFill>
                <a:highlight>
                  <a:srgbClr val="FFFFFF"/>
                </a:highlight>
              </a:rPr>
              <a:t>            </a:t>
            </a:r>
            <a:r>
              <a:rPr lang="en-US" sz="1400">
                <a:solidFill>
                  <a:srgbClr val="003296"/>
                </a:solidFill>
                <a:highlight>
                  <a:srgbClr val="FFFFFF"/>
                </a:highlight>
              </a:rPr>
              <a:t>&lt;xs:element</a:t>
            </a:r>
            <a:r>
              <a:rPr lang="en-US" sz="1400">
                <a:solidFill>
                  <a:srgbClr val="F5844C"/>
                </a:solidFill>
                <a:highlight>
                  <a:srgbClr val="FFFFFF"/>
                </a:highlight>
              </a:rPr>
              <a:t> name</a:t>
            </a:r>
            <a:r>
              <a:rPr lang="en-US" sz="1400">
                <a:solidFill>
                  <a:srgbClr val="FF8040"/>
                </a:solidFill>
                <a:highlight>
                  <a:srgbClr val="FFFFFF"/>
                </a:highlight>
              </a:rPr>
              <a:t>=</a:t>
            </a:r>
            <a:r>
              <a:rPr lang="en-US" sz="1400">
                <a:solidFill>
                  <a:srgbClr val="993300"/>
                </a:solidFill>
                <a:highlight>
                  <a:srgbClr val="FFFFFF"/>
                </a:highlight>
              </a:rPr>
              <a:t>"row"</a:t>
            </a:r>
            <a:r>
              <a:rPr lang="en-US" sz="1400">
                <a:solidFill>
                  <a:srgbClr val="F5844C"/>
                </a:solidFill>
                <a:highlight>
                  <a:srgbClr val="FFFFFF"/>
                </a:highlight>
              </a:rPr>
              <a:t> maxOccurs</a:t>
            </a:r>
            <a:r>
              <a:rPr lang="en-US" sz="1400">
                <a:solidFill>
                  <a:srgbClr val="FF8040"/>
                </a:solidFill>
                <a:highlight>
                  <a:srgbClr val="FFFFFF"/>
                </a:highlight>
              </a:rPr>
              <a:t>=</a:t>
            </a:r>
            <a:r>
              <a:rPr lang="en-US" sz="1400">
                <a:solidFill>
                  <a:srgbClr val="993300"/>
                </a:solidFill>
                <a:highlight>
                  <a:srgbClr val="FFFFFF"/>
                </a:highlight>
              </a:rPr>
              <a:t>"unbounded"</a:t>
            </a:r>
            <a:r>
              <a:rPr lang="en-US" sz="1400">
                <a:solidFill>
                  <a:srgbClr val="000096"/>
                </a:solidFill>
                <a:highlight>
                  <a:srgbClr val="FFFFFF"/>
                </a:highlight>
              </a:rPr>
              <a:t>&gt;</a:t>
            </a:r>
            <a:br>
              <a:rPr lang="en-US" sz="1400">
                <a:solidFill>
                  <a:srgbClr val="000000"/>
                </a:solidFill>
                <a:highlight>
                  <a:srgbClr val="FFFFFF"/>
                </a:highlight>
              </a:rPr>
            </a:br>
            <a:r>
              <a:rPr lang="en-US" sz="1400">
                <a:solidFill>
                  <a:srgbClr val="000000"/>
                </a:solidFill>
                <a:highlight>
                  <a:srgbClr val="FFFFFF"/>
                </a:highlight>
              </a:rPr>
              <a:t>                </a:t>
            </a:r>
            <a:r>
              <a:rPr lang="en-US" sz="1400">
                <a:solidFill>
                  <a:srgbClr val="003296"/>
                </a:solidFill>
                <a:highlight>
                  <a:srgbClr val="FFFFFF"/>
                </a:highlight>
              </a:rPr>
              <a:t>&lt;xs:complexType&gt;</a:t>
            </a:r>
            <a:br>
              <a:rPr lang="en-US" sz="1400">
                <a:solidFill>
                  <a:srgbClr val="000000"/>
                </a:solidFill>
                <a:highlight>
                  <a:srgbClr val="FFFFFF"/>
                </a:highlight>
              </a:rPr>
            </a:br>
            <a:r>
              <a:rPr lang="en-US" sz="1400">
                <a:solidFill>
                  <a:srgbClr val="000000"/>
                </a:solidFill>
                <a:highlight>
                  <a:srgbClr val="FFFFFF"/>
                </a:highlight>
              </a:rPr>
              <a:t>                    </a:t>
            </a:r>
            <a:r>
              <a:rPr lang="en-US" sz="1400">
                <a:solidFill>
                  <a:srgbClr val="003296"/>
                </a:solidFill>
                <a:highlight>
                  <a:srgbClr val="FFFFFF"/>
                </a:highlight>
              </a:rPr>
              <a:t>&lt;xs:sequence</a:t>
            </a:r>
            <a:r>
              <a:rPr lang="en-US" sz="1400">
                <a:solidFill>
                  <a:srgbClr val="F5844C"/>
                </a:solidFill>
                <a:highlight>
                  <a:srgbClr val="FFFFFF"/>
                </a:highlight>
              </a:rPr>
              <a:t> dfdl:separator</a:t>
            </a:r>
            <a:r>
              <a:rPr lang="en-US" sz="1400">
                <a:solidFill>
                  <a:srgbClr val="FF8040"/>
                </a:solidFill>
                <a:highlight>
                  <a:srgbClr val="FFFFFF"/>
                </a:highlight>
              </a:rPr>
              <a:t>=</a:t>
            </a:r>
            <a:r>
              <a:rPr lang="en-US" sz="1400">
                <a:solidFill>
                  <a:srgbClr val="993300"/>
                </a:solidFill>
                <a:highlight>
                  <a:srgbClr val="FFFFFF"/>
                </a:highlight>
              </a:rPr>
              <a:t>":"</a:t>
            </a:r>
            <a:r>
              <a:rPr lang="en-US" sz="1400">
                <a:solidFill>
                  <a:srgbClr val="F5844C"/>
                </a:solidFill>
                <a:highlight>
                  <a:srgbClr val="FFFFFF"/>
                </a:highlight>
              </a:rPr>
              <a:t> dfdl:separatorPosition</a:t>
            </a:r>
            <a:r>
              <a:rPr lang="en-US" sz="1400">
                <a:solidFill>
                  <a:srgbClr val="FF8040"/>
                </a:solidFill>
                <a:highlight>
                  <a:srgbClr val="FFFFFF"/>
                </a:highlight>
              </a:rPr>
              <a:t>=</a:t>
            </a:r>
            <a:r>
              <a:rPr lang="en-US" sz="1400">
                <a:solidFill>
                  <a:srgbClr val="993300"/>
                </a:solidFill>
                <a:highlight>
                  <a:srgbClr val="FFFFFF"/>
                </a:highlight>
              </a:rPr>
              <a:t>"infix"</a:t>
            </a:r>
            <a:r>
              <a:rPr lang="en-US" sz="1400">
                <a:solidFill>
                  <a:srgbClr val="000096"/>
                </a:solidFill>
                <a:highlight>
                  <a:srgbClr val="FFFFFF"/>
                </a:highlight>
              </a:rPr>
              <a:t>&gt;</a:t>
            </a:r>
            <a:br>
              <a:rPr lang="en-US" sz="1400">
                <a:solidFill>
                  <a:srgbClr val="000000"/>
                </a:solidFill>
                <a:highlight>
                  <a:srgbClr val="FFFFFF"/>
                </a:highlight>
              </a:rPr>
            </a:br>
            <a:r>
              <a:rPr lang="en-US" sz="1400">
                <a:solidFill>
                  <a:srgbClr val="000000"/>
                </a:solidFill>
                <a:highlight>
                  <a:srgbClr val="FFFFFF"/>
                </a:highlight>
              </a:rPr>
              <a:t>                        </a:t>
            </a:r>
            <a:r>
              <a:rPr lang="en-US" sz="1400">
                <a:solidFill>
                  <a:srgbClr val="003296"/>
                </a:solidFill>
                <a:highlight>
                  <a:srgbClr val="FFFFFF"/>
                </a:highlight>
              </a:rPr>
              <a:t>&lt;xs:element</a:t>
            </a:r>
            <a:r>
              <a:rPr lang="en-US" sz="1400">
                <a:solidFill>
                  <a:srgbClr val="F5844C"/>
                </a:solidFill>
                <a:highlight>
                  <a:srgbClr val="FFFFFF"/>
                </a:highlight>
              </a:rPr>
              <a:t> name</a:t>
            </a:r>
            <a:r>
              <a:rPr lang="en-US" sz="1400">
                <a:solidFill>
                  <a:srgbClr val="FF8040"/>
                </a:solidFill>
                <a:highlight>
                  <a:srgbClr val="FFFFFF"/>
                </a:highlight>
              </a:rPr>
              <a:t>=</a:t>
            </a:r>
            <a:r>
              <a:rPr lang="en-US" sz="1400">
                <a:solidFill>
                  <a:srgbClr val="993300"/>
                </a:solidFill>
                <a:highlight>
                  <a:srgbClr val="FFFFFF"/>
                </a:highlight>
              </a:rPr>
              <a:t>"label"</a:t>
            </a:r>
            <a:r>
              <a:rPr lang="en-US" sz="1400">
                <a:solidFill>
                  <a:srgbClr val="F5844C"/>
                </a:solidFill>
                <a:highlight>
                  <a:srgbClr val="FFFFFF"/>
                </a:highlight>
              </a:rPr>
              <a:t> type</a:t>
            </a:r>
            <a:r>
              <a:rPr lang="en-US" sz="1400">
                <a:solidFill>
                  <a:srgbClr val="FF8040"/>
                </a:solidFill>
                <a:highlight>
                  <a:srgbClr val="FFFFFF"/>
                </a:highlight>
              </a:rPr>
              <a:t>=</a:t>
            </a:r>
            <a:r>
              <a:rPr lang="en-US" sz="1400">
                <a:solidFill>
                  <a:srgbClr val="993300"/>
                </a:solidFill>
                <a:highlight>
                  <a:srgbClr val="FFFFFF"/>
                </a:highlight>
              </a:rPr>
              <a:t>"xs:string"</a:t>
            </a:r>
            <a:r>
              <a:rPr lang="en-US" sz="1400">
                <a:solidFill>
                  <a:srgbClr val="F5844C"/>
                </a:solidFill>
                <a:highlight>
                  <a:srgbClr val="FFFFFF"/>
                </a:highlight>
              </a:rPr>
              <a:t> </a:t>
            </a:r>
            <a:r>
              <a:rPr lang="en-US" sz="1400">
                <a:solidFill>
                  <a:srgbClr val="000096"/>
                </a:solidFill>
                <a:highlight>
                  <a:srgbClr val="FFFFFF"/>
                </a:highlight>
              </a:rPr>
              <a:t>/&gt;</a:t>
            </a:r>
            <a:br>
              <a:rPr lang="en-US" sz="1400">
                <a:solidFill>
                  <a:srgbClr val="000000"/>
                </a:solidFill>
                <a:highlight>
                  <a:srgbClr val="FFFFFF"/>
                </a:highlight>
              </a:rPr>
            </a:br>
            <a:r>
              <a:rPr lang="en-US" sz="1400">
                <a:solidFill>
                  <a:srgbClr val="000000"/>
                </a:solidFill>
                <a:highlight>
                  <a:srgbClr val="FFFFFF"/>
                </a:highlight>
              </a:rPr>
              <a:t>                        </a:t>
            </a:r>
            <a:r>
              <a:rPr lang="en-US" sz="1400">
                <a:solidFill>
                  <a:srgbClr val="003296"/>
                </a:solidFill>
                <a:highlight>
                  <a:srgbClr val="FFFFFF"/>
                </a:highlight>
              </a:rPr>
              <a:t>&lt;xs:element</a:t>
            </a:r>
            <a:r>
              <a:rPr lang="en-US" sz="1400">
                <a:solidFill>
                  <a:srgbClr val="F5844C"/>
                </a:solidFill>
                <a:highlight>
                  <a:srgbClr val="FFFFFF"/>
                </a:highlight>
              </a:rPr>
              <a:t> name</a:t>
            </a:r>
            <a:r>
              <a:rPr lang="en-US" sz="1400">
                <a:solidFill>
                  <a:srgbClr val="FF8040"/>
                </a:solidFill>
                <a:highlight>
                  <a:srgbClr val="FFFFFF"/>
                </a:highlight>
              </a:rPr>
              <a:t>=</a:t>
            </a:r>
            <a:r>
              <a:rPr lang="en-US" sz="1400">
                <a:solidFill>
                  <a:srgbClr val="993300"/>
                </a:solidFill>
                <a:highlight>
                  <a:srgbClr val="FFFFFF"/>
                </a:highlight>
              </a:rPr>
              <a:t>"message"</a:t>
            </a:r>
            <a:r>
              <a:rPr lang="en-US" sz="1400">
                <a:solidFill>
                  <a:srgbClr val="F5844C"/>
                </a:solidFill>
                <a:highlight>
                  <a:srgbClr val="FFFFFF"/>
                </a:highlight>
              </a:rPr>
              <a:t> type</a:t>
            </a:r>
            <a:r>
              <a:rPr lang="en-US" sz="1400">
                <a:solidFill>
                  <a:srgbClr val="FF8040"/>
                </a:solidFill>
                <a:highlight>
                  <a:srgbClr val="FFFFFF"/>
                </a:highlight>
              </a:rPr>
              <a:t>=</a:t>
            </a:r>
            <a:r>
              <a:rPr lang="en-US" sz="1400">
                <a:solidFill>
                  <a:srgbClr val="993300"/>
                </a:solidFill>
                <a:highlight>
                  <a:srgbClr val="FFFFFF"/>
                </a:highlight>
              </a:rPr>
              <a:t>"xs:string"</a:t>
            </a:r>
            <a:r>
              <a:rPr lang="en-US" sz="1400">
                <a:solidFill>
                  <a:srgbClr val="F5844C"/>
                </a:solidFill>
                <a:highlight>
                  <a:srgbClr val="FFFFFF"/>
                </a:highlight>
              </a:rPr>
              <a:t> </a:t>
            </a:r>
            <a:r>
              <a:rPr lang="en-US" sz="1400">
                <a:solidFill>
                  <a:srgbClr val="000096"/>
                </a:solidFill>
                <a:highlight>
                  <a:srgbClr val="FFFFFF"/>
                </a:highlight>
              </a:rPr>
              <a:t>/&gt;</a:t>
            </a:r>
            <a:br>
              <a:rPr lang="en-US" sz="1400">
                <a:solidFill>
                  <a:srgbClr val="000000"/>
                </a:solidFill>
                <a:highlight>
                  <a:srgbClr val="FFFFFF"/>
                </a:highlight>
              </a:rPr>
            </a:br>
            <a:r>
              <a:rPr lang="en-US" sz="1400">
                <a:solidFill>
                  <a:srgbClr val="000000"/>
                </a:solidFill>
                <a:highlight>
                  <a:srgbClr val="FFFFFF"/>
                </a:highlight>
              </a:rPr>
              <a:t>                    </a:t>
            </a:r>
            <a:r>
              <a:rPr lang="en-US" sz="1400">
                <a:solidFill>
                  <a:srgbClr val="003296"/>
                </a:solidFill>
                <a:highlight>
                  <a:srgbClr val="FFFFFF"/>
                </a:highlight>
              </a:rPr>
              <a:t>&lt;/xs:sequence&gt;</a:t>
            </a:r>
            <a:br>
              <a:rPr lang="en-US" sz="1400">
                <a:solidFill>
                  <a:srgbClr val="000000"/>
                </a:solidFill>
                <a:highlight>
                  <a:srgbClr val="FFFFFF"/>
                </a:highlight>
              </a:rPr>
            </a:br>
            <a:r>
              <a:rPr lang="en-US" sz="1400">
                <a:solidFill>
                  <a:srgbClr val="000000"/>
                </a:solidFill>
                <a:highlight>
                  <a:srgbClr val="FFFFFF"/>
                </a:highlight>
              </a:rPr>
              <a:t>                </a:t>
            </a:r>
            <a:r>
              <a:rPr lang="en-US" sz="1400">
                <a:solidFill>
                  <a:srgbClr val="003296"/>
                </a:solidFill>
                <a:highlight>
                  <a:srgbClr val="FFFFFF"/>
                </a:highlight>
              </a:rPr>
              <a:t>&lt;/xs:complexType&gt;</a:t>
            </a:r>
            <a:br>
              <a:rPr lang="en-US" sz="1400">
                <a:solidFill>
                  <a:srgbClr val="000000"/>
                </a:solidFill>
                <a:highlight>
                  <a:srgbClr val="FFFFFF"/>
                </a:highlight>
              </a:rPr>
            </a:br>
            <a:r>
              <a:rPr lang="en-US" sz="1400">
                <a:solidFill>
                  <a:srgbClr val="000000"/>
                </a:solidFill>
                <a:highlight>
                  <a:srgbClr val="FFFFFF"/>
                </a:highlight>
              </a:rPr>
              <a:t>            </a:t>
            </a:r>
            <a:r>
              <a:rPr lang="en-US" sz="1400">
                <a:solidFill>
                  <a:srgbClr val="003296"/>
                </a:solidFill>
                <a:highlight>
                  <a:srgbClr val="FFFFFF"/>
                </a:highlight>
              </a:rPr>
              <a:t>&lt;/xs:element&gt;</a:t>
            </a:r>
            <a:br>
              <a:rPr lang="en-US" sz="1400">
                <a:solidFill>
                  <a:srgbClr val="000000"/>
                </a:solidFill>
                <a:highlight>
                  <a:srgbClr val="FFFFFF"/>
                </a:highlight>
              </a:rPr>
            </a:br>
            <a:r>
              <a:rPr lang="en-US" sz="1400">
                <a:solidFill>
                  <a:srgbClr val="000000"/>
                </a:solidFill>
                <a:highlight>
                  <a:srgbClr val="FFFFFF"/>
                </a:highlight>
              </a:rPr>
              <a:t>        </a:t>
            </a:r>
            <a:r>
              <a:rPr lang="en-US" sz="1400">
                <a:solidFill>
                  <a:srgbClr val="003296"/>
                </a:solidFill>
                <a:highlight>
                  <a:srgbClr val="FFFFFF"/>
                </a:highlight>
              </a:rPr>
              <a:t>&lt;/xs:sequence&gt;</a:t>
            </a:r>
            <a:br>
              <a:rPr lang="en-US" sz="1400">
                <a:solidFill>
                  <a:srgbClr val="000000"/>
                </a:solidFill>
                <a:highlight>
                  <a:srgbClr val="FFFFFF"/>
                </a:highlight>
              </a:rPr>
            </a:br>
            <a:r>
              <a:rPr lang="en-US" sz="1400">
                <a:solidFill>
                  <a:srgbClr val="000000"/>
                </a:solidFill>
                <a:highlight>
                  <a:srgbClr val="FFFFFF"/>
                </a:highlight>
              </a:rPr>
              <a:t>    </a:t>
            </a:r>
            <a:r>
              <a:rPr lang="en-US" sz="1400">
                <a:solidFill>
                  <a:srgbClr val="003296"/>
                </a:solidFill>
                <a:highlight>
                  <a:srgbClr val="FFFFFF"/>
                </a:highlight>
              </a:rPr>
              <a:t>&lt;/xs:complexType&gt;</a:t>
            </a:r>
            <a:br>
              <a:rPr lang="en-US" sz="1400">
                <a:solidFill>
                  <a:srgbClr val="000000"/>
                </a:solidFill>
                <a:highlight>
                  <a:srgbClr val="FFFFFF"/>
                </a:highlight>
              </a:rPr>
            </a:br>
            <a:r>
              <a:rPr lang="en-US" sz="1400">
                <a:solidFill>
                  <a:srgbClr val="003296"/>
                </a:solidFill>
                <a:highlight>
                  <a:srgbClr val="FFFFFF"/>
                </a:highlight>
              </a:rPr>
              <a:t>&lt;/xs:element&gt;</a:t>
            </a:r>
          </a:p>
        </p:txBody>
      </p:sp>
      <p:pic>
        <p:nvPicPr>
          <p:cNvPr id="6" name="Picture 5">
            <a:extLst>
              <a:ext uri="{FF2B5EF4-FFF2-40B4-BE49-F238E27FC236}">
                <a16:creationId xmlns:a16="http://schemas.microsoft.com/office/drawing/2014/main" id="{B80F2457-EEB0-40FD-B4ED-80385A637BCB}"/>
              </a:ext>
            </a:extLst>
          </p:cNvPr>
          <p:cNvPicPr>
            <a:picLocks noChangeAspect="1"/>
          </p:cNvPicPr>
          <p:nvPr/>
        </p:nvPicPr>
        <p:blipFill rotWithShape="1">
          <a:blip r:embed="rId2"/>
          <a:srcRect l="4079" t="14287" r="68857" b="76381"/>
          <a:stretch/>
        </p:blipFill>
        <p:spPr>
          <a:xfrm>
            <a:off x="3746997" y="310691"/>
            <a:ext cx="4698005" cy="860580"/>
          </a:xfrm>
          <a:prstGeom prst="rect">
            <a:avLst/>
          </a:prstGeom>
          <a:ln>
            <a:solidFill>
              <a:schemeClr val="tx1"/>
            </a:solidFill>
          </a:ln>
        </p:spPr>
      </p:pic>
      <p:cxnSp>
        <p:nvCxnSpPr>
          <p:cNvPr id="8" name="Straight Arrow Connector 7">
            <a:extLst>
              <a:ext uri="{FF2B5EF4-FFF2-40B4-BE49-F238E27FC236}">
                <a16:creationId xmlns:a16="http://schemas.microsoft.com/office/drawing/2014/main" id="{67C75695-F527-4000-8564-9F4C39D222DA}"/>
              </a:ext>
            </a:extLst>
          </p:cNvPr>
          <p:cNvCxnSpPr>
            <a:stCxn id="6" idx="2"/>
            <a:endCxn id="5" idx="0"/>
          </p:cNvCxnSpPr>
          <p:nvPr/>
        </p:nvCxnSpPr>
        <p:spPr>
          <a:xfrm>
            <a:off x="6096000" y="1171271"/>
            <a:ext cx="0" cy="460521"/>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0" name="Straight Arrow Connector 9">
            <a:extLst>
              <a:ext uri="{FF2B5EF4-FFF2-40B4-BE49-F238E27FC236}">
                <a16:creationId xmlns:a16="http://schemas.microsoft.com/office/drawing/2014/main" id="{EC97584D-7AB1-43FA-95C9-C8DED7D71009}"/>
              </a:ext>
            </a:extLst>
          </p:cNvPr>
          <p:cNvCxnSpPr/>
          <p:nvPr/>
        </p:nvCxnSpPr>
        <p:spPr>
          <a:xfrm>
            <a:off x="5922936" y="4740335"/>
            <a:ext cx="0" cy="460521"/>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pic>
        <p:nvPicPr>
          <p:cNvPr id="11" name="Picture 10">
            <a:extLst>
              <a:ext uri="{FF2B5EF4-FFF2-40B4-BE49-F238E27FC236}">
                <a16:creationId xmlns:a16="http://schemas.microsoft.com/office/drawing/2014/main" id="{1D4056D0-F2E0-448D-B99F-447C42D68BE2}"/>
              </a:ext>
            </a:extLst>
          </p:cNvPr>
          <p:cNvPicPr>
            <a:picLocks noChangeAspect="1"/>
          </p:cNvPicPr>
          <p:nvPr/>
        </p:nvPicPr>
        <p:blipFill rotWithShape="1">
          <a:blip r:embed="rId3"/>
          <a:srcRect l="4115" t="14394" r="69746" b="76561"/>
          <a:stretch/>
        </p:blipFill>
        <p:spPr>
          <a:xfrm>
            <a:off x="3746997" y="5244536"/>
            <a:ext cx="4881965" cy="897343"/>
          </a:xfrm>
          <a:prstGeom prst="rect">
            <a:avLst/>
          </a:prstGeom>
          <a:ln>
            <a:solidFill>
              <a:schemeClr val="tx1"/>
            </a:solidFill>
          </a:ln>
        </p:spPr>
      </p:pic>
      <p:sp>
        <p:nvSpPr>
          <p:cNvPr id="12" name="TextBox 11">
            <a:extLst>
              <a:ext uri="{FF2B5EF4-FFF2-40B4-BE49-F238E27FC236}">
                <a16:creationId xmlns:a16="http://schemas.microsoft.com/office/drawing/2014/main" id="{8AAC66E1-E896-46D3-84F2-2B4EBC4E9BD2}"/>
              </a:ext>
            </a:extLst>
          </p:cNvPr>
          <p:cNvSpPr txBox="1"/>
          <p:nvPr/>
        </p:nvSpPr>
        <p:spPr>
          <a:xfrm>
            <a:off x="5922936" y="4783259"/>
            <a:ext cx="938077" cy="369332"/>
          </a:xfrm>
          <a:prstGeom prst="rect">
            <a:avLst/>
          </a:prstGeom>
          <a:noFill/>
        </p:spPr>
        <p:txBody>
          <a:bodyPr wrap="none" rtlCol="0">
            <a:spAutoFit/>
          </a:bodyPr>
          <a:lstStyle/>
          <a:p>
            <a:r>
              <a:rPr lang="en-US" i="1"/>
              <a:t>unparse</a:t>
            </a:r>
          </a:p>
        </p:txBody>
      </p:sp>
      <p:sp>
        <p:nvSpPr>
          <p:cNvPr id="13" name="TextBox 12">
            <a:extLst>
              <a:ext uri="{FF2B5EF4-FFF2-40B4-BE49-F238E27FC236}">
                <a16:creationId xmlns:a16="http://schemas.microsoft.com/office/drawing/2014/main" id="{3BCE3CF3-E525-4828-A02B-A46193304D00}"/>
              </a:ext>
            </a:extLst>
          </p:cNvPr>
          <p:cNvSpPr txBox="1"/>
          <p:nvPr/>
        </p:nvSpPr>
        <p:spPr>
          <a:xfrm>
            <a:off x="2418899" y="6362643"/>
            <a:ext cx="7946150" cy="369332"/>
          </a:xfrm>
          <a:prstGeom prst="rect">
            <a:avLst/>
          </a:prstGeom>
          <a:noFill/>
        </p:spPr>
        <p:txBody>
          <a:bodyPr wrap="none" rtlCol="0">
            <a:spAutoFit/>
          </a:bodyPr>
          <a:lstStyle/>
          <a:p>
            <a:r>
              <a:rPr lang="en-US"/>
              <a:t>See examples/outputNewLine/repeating-label-message-characterization-2.dfdl.xsd</a:t>
            </a:r>
          </a:p>
        </p:txBody>
      </p:sp>
    </p:spTree>
    <p:extLst>
      <p:ext uri="{BB962C8B-B14F-4D97-AF65-F5344CB8AC3E}">
        <p14:creationId xmlns:p14="http://schemas.microsoft.com/office/powerpoint/2010/main" val="2692016950"/>
      </p:ext>
    </p:extLst>
  </p:cSld>
  <p:clrMapOvr>
    <a:masterClrMapping/>
  </p:clrMapOvr>
</p:sld>
</file>

<file path=ppt/slides/slide2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DEA8CD86-C0B9-4573-825F-B6B5F794E008}"/>
              </a:ext>
            </a:extLst>
          </p:cNvPr>
          <p:cNvSpPr/>
          <p:nvPr/>
        </p:nvSpPr>
        <p:spPr>
          <a:xfrm>
            <a:off x="2908514" y="178178"/>
            <a:ext cx="7072393" cy="6463308"/>
          </a:xfrm>
          <a:prstGeom prst="rect">
            <a:avLst/>
          </a:prstGeom>
          <a:ln>
            <a:solidFill>
              <a:schemeClr val="tx1"/>
            </a:solidFill>
          </a:ln>
        </p:spPr>
        <p:txBody>
          <a:bodyPr wrap="square">
            <a:spAutoFit/>
          </a:bodyPr>
          <a:lstStyle/>
          <a:p>
            <a:r>
              <a:rPr lang="en-US">
                <a:solidFill>
                  <a:srgbClr val="003296"/>
                </a:solidFill>
                <a:highlight>
                  <a:srgbClr val="FFFFFF"/>
                </a:highlight>
              </a:rPr>
              <a:t>&lt;xs:element</a:t>
            </a:r>
            <a:r>
              <a:rPr lang="en-US">
                <a:solidFill>
                  <a:srgbClr val="F5844C"/>
                </a:solidFill>
                <a:highlight>
                  <a:srgbClr val="FFFFFF"/>
                </a:highlight>
              </a:rPr>
              <a:t> name</a:t>
            </a:r>
            <a:r>
              <a:rPr lang="en-US">
                <a:solidFill>
                  <a:srgbClr val="FF8040"/>
                </a:solidFill>
                <a:highlight>
                  <a:srgbClr val="FFFFFF"/>
                </a:highlight>
              </a:rPr>
              <a:t>=</a:t>
            </a:r>
            <a:r>
              <a:rPr lang="en-US">
                <a:solidFill>
                  <a:srgbClr val="993300"/>
                </a:solidFill>
                <a:highlight>
                  <a:srgbClr val="FFFFFF"/>
                </a:highlight>
              </a:rPr>
              <a:t>"input"</a:t>
            </a:r>
            <a:r>
              <a:rPr lang="en-US">
                <a:solidFill>
                  <a:srgbClr val="000096"/>
                </a:solidFill>
                <a:highlight>
                  <a:srgbClr val="FFFFFF"/>
                </a:highlight>
              </a:rPr>
              <a:t>&gt;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&lt;xs:complexType&gt;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&lt;xs:sequence</a:t>
            </a:r>
            <a:r>
              <a:rPr lang="en-US">
                <a:solidFill>
                  <a:srgbClr val="F5844C"/>
                </a:solidFill>
                <a:highlight>
                  <a:srgbClr val="FFFFFF"/>
                </a:highlight>
              </a:rPr>
              <a:t> dfdl:separator</a:t>
            </a:r>
            <a:r>
              <a:rPr lang="en-US">
                <a:solidFill>
                  <a:srgbClr val="FF8040"/>
                </a:solidFill>
                <a:highlight>
                  <a:srgbClr val="FFFFFF"/>
                </a:highlight>
              </a:rPr>
              <a:t>=</a:t>
            </a:r>
            <a:r>
              <a:rPr lang="en-US">
                <a:solidFill>
                  <a:srgbClr val="993300"/>
                </a:solidFill>
                <a:highlight>
                  <a:srgbClr val="FFFFFF"/>
                </a:highlight>
              </a:rPr>
              <a:t>"%NL;"</a:t>
            </a:r>
            <a:r>
              <a:rPr lang="en-US">
                <a:solidFill>
                  <a:srgbClr val="F5844C"/>
                </a:solidFill>
                <a:highlight>
                  <a:srgbClr val="FFFFFF"/>
                </a:highlight>
              </a:rPr>
              <a:t> dfdl:separatorPosition</a:t>
            </a:r>
            <a:r>
              <a:rPr lang="en-US">
                <a:solidFill>
                  <a:srgbClr val="FF8040"/>
                </a:solidFill>
                <a:highlight>
                  <a:srgbClr val="FFFFFF"/>
                </a:highlight>
              </a:rPr>
              <a:t>=</a:t>
            </a:r>
            <a:r>
              <a:rPr lang="en-US">
                <a:solidFill>
                  <a:srgbClr val="993300"/>
                </a:solidFill>
                <a:highlight>
                  <a:srgbClr val="FFFFFF"/>
                </a:highlight>
              </a:rPr>
              <a:t>"infix"</a:t>
            </a:r>
            <a:r>
              <a:rPr lang="en-US">
                <a:solidFill>
                  <a:srgbClr val="000096"/>
                </a:solidFill>
                <a:highlight>
                  <a:srgbClr val="FFFFFF"/>
                </a:highlight>
              </a:rPr>
              <a:t>&gt;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&lt;xs:element</a:t>
            </a:r>
            <a:r>
              <a:rPr lang="en-US">
                <a:solidFill>
                  <a:srgbClr val="F5844C"/>
                </a:solidFill>
                <a:highlight>
                  <a:srgbClr val="FFFFFF"/>
                </a:highlight>
              </a:rPr>
              <a:t> name</a:t>
            </a:r>
            <a:r>
              <a:rPr lang="en-US">
                <a:solidFill>
                  <a:srgbClr val="FF8040"/>
                </a:solidFill>
                <a:highlight>
                  <a:srgbClr val="FFFFFF"/>
                </a:highlight>
              </a:rPr>
              <a:t>=</a:t>
            </a:r>
            <a:r>
              <a:rPr lang="en-US">
                <a:solidFill>
                  <a:srgbClr val="993300"/>
                </a:solidFill>
                <a:highlight>
                  <a:srgbClr val="FFFFFF"/>
                </a:highlight>
              </a:rPr>
              <a:t>"Country"</a:t>
            </a:r>
            <a:r>
              <a:rPr lang="en-US">
                <a:solidFill>
                  <a:srgbClr val="F5844C"/>
                </a:solidFill>
                <a:highlight>
                  <a:srgbClr val="FFFFFF"/>
                </a:highlight>
              </a:rPr>
              <a:t> type</a:t>
            </a:r>
            <a:r>
              <a:rPr lang="en-US">
                <a:solidFill>
                  <a:srgbClr val="FF8040"/>
                </a:solidFill>
                <a:highlight>
                  <a:srgbClr val="FFFFFF"/>
                </a:highlight>
              </a:rPr>
              <a:t>=</a:t>
            </a:r>
            <a:r>
              <a:rPr lang="en-US">
                <a:solidFill>
                  <a:srgbClr val="993300"/>
                </a:solidFill>
                <a:highlight>
                  <a:srgbClr val="FFFFFF"/>
                </a:highlight>
              </a:rPr>
              <a:t>"xs:string"</a:t>
            </a:r>
            <a:r>
              <a:rPr lang="en-US">
                <a:solidFill>
                  <a:srgbClr val="F5844C"/>
                </a:solidFill>
                <a:highlight>
                  <a:srgbClr val="FFFFFF"/>
                </a:highlight>
              </a:rPr>
              <a:t> </a:t>
            </a:r>
            <a:r>
              <a:rPr lang="en-US">
                <a:solidFill>
                  <a:srgbClr val="000096"/>
                </a:solidFill>
                <a:highlight>
                  <a:srgbClr val="FFFFFF"/>
                </a:highlight>
              </a:rPr>
              <a:t>/&gt;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&lt;xs:element</a:t>
            </a:r>
            <a:r>
              <a:rPr lang="en-US">
                <a:solidFill>
                  <a:srgbClr val="F5844C"/>
                </a:solidFill>
                <a:highlight>
                  <a:srgbClr val="FFFFFF"/>
                </a:highlight>
              </a:rPr>
              <a:t> name</a:t>
            </a:r>
            <a:r>
              <a:rPr lang="en-US">
                <a:solidFill>
                  <a:srgbClr val="FF8040"/>
                </a:solidFill>
                <a:highlight>
                  <a:srgbClr val="FFFFFF"/>
                </a:highlight>
              </a:rPr>
              <a:t>=</a:t>
            </a:r>
            <a:r>
              <a:rPr lang="en-US">
                <a:solidFill>
                  <a:srgbClr val="993300"/>
                </a:solidFill>
                <a:highlight>
                  <a:srgbClr val="FFFFFF"/>
                </a:highlight>
              </a:rPr>
              <a:t>"NumberOfStudents"</a:t>
            </a:r>
            <a:r>
              <a:rPr lang="en-US">
                <a:solidFill>
                  <a:srgbClr val="F5844C"/>
                </a:solidFill>
                <a:highlight>
                  <a:srgbClr val="FFFFFF"/>
                </a:highlight>
              </a:rPr>
              <a:t> type</a:t>
            </a:r>
            <a:r>
              <a:rPr lang="en-US">
                <a:solidFill>
                  <a:srgbClr val="FF8040"/>
                </a:solidFill>
                <a:highlight>
                  <a:srgbClr val="FFFFFF"/>
                </a:highlight>
              </a:rPr>
              <a:t>=</a:t>
            </a:r>
            <a:r>
              <a:rPr lang="en-US">
                <a:solidFill>
                  <a:srgbClr val="993300"/>
                </a:solidFill>
                <a:highlight>
                  <a:srgbClr val="FFFFFF"/>
                </a:highlight>
              </a:rPr>
              <a:t>"xs:integer"</a:t>
            </a:r>
            <a:br>
              <a:rPr lang="en-US">
                <a:solidFill>
                  <a:srgbClr val="000000"/>
                </a:solidFill>
                <a:highlight>
                  <a:srgbClr val="FFFFFF"/>
                </a:highlight>
              </a:rPr>
            </a:br>
            <a:r>
              <a:rPr lang="en-US">
                <a:solidFill>
                  <a:srgbClr val="F5844C"/>
                </a:solidFill>
                <a:highlight>
                  <a:srgbClr val="FFFFFF"/>
                </a:highlight>
              </a:rPr>
              <a:t>                		dfdl:textNumberPattern</a:t>
            </a:r>
            <a:r>
              <a:rPr lang="en-US">
                <a:solidFill>
                  <a:srgbClr val="FF8040"/>
                </a:solidFill>
                <a:highlight>
                  <a:srgbClr val="FFFFFF"/>
                </a:highlight>
              </a:rPr>
              <a:t>=</a:t>
            </a:r>
            <a:r>
              <a:rPr lang="en-US">
                <a:solidFill>
                  <a:srgbClr val="993300"/>
                </a:solidFill>
                <a:highlight>
                  <a:srgbClr val="FFFFFF"/>
                </a:highlight>
              </a:rPr>
              <a:t>"###,###;-#"</a:t>
            </a:r>
            <a:br>
              <a:rPr lang="en-US">
                <a:solidFill>
                  <a:srgbClr val="000000"/>
                </a:solidFill>
                <a:highlight>
                  <a:srgbClr val="FFFFFF"/>
                </a:highlight>
              </a:rPr>
            </a:br>
            <a:r>
              <a:rPr lang="en-US">
                <a:solidFill>
                  <a:srgbClr val="F5844C"/>
                </a:solidFill>
                <a:highlight>
                  <a:srgbClr val="FFFFFF"/>
                </a:highlight>
              </a:rPr>
              <a:t>                		dfdl:textNumberRep</a:t>
            </a:r>
            <a:r>
              <a:rPr lang="en-US">
                <a:solidFill>
                  <a:srgbClr val="FF8040"/>
                </a:solidFill>
                <a:highlight>
                  <a:srgbClr val="FFFFFF"/>
                </a:highlight>
              </a:rPr>
              <a:t>=</a:t>
            </a:r>
            <a:r>
              <a:rPr lang="en-US">
                <a:solidFill>
                  <a:srgbClr val="993300"/>
                </a:solidFill>
                <a:highlight>
                  <a:srgbClr val="FFFFFF"/>
                </a:highlight>
              </a:rPr>
              <a:t>"standard"</a:t>
            </a:r>
            <a:br>
              <a:rPr lang="en-US">
                <a:solidFill>
                  <a:srgbClr val="000000"/>
                </a:solidFill>
                <a:highlight>
                  <a:srgbClr val="FFFFFF"/>
                </a:highlight>
              </a:rPr>
            </a:br>
            <a:r>
              <a:rPr lang="en-US">
                <a:solidFill>
                  <a:srgbClr val="F5844C"/>
                </a:solidFill>
                <a:highlight>
                  <a:srgbClr val="FFFFFF"/>
                </a:highlight>
              </a:rPr>
              <a:t>                		dfdl:textNumberCheckPolicy</a:t>
            </a:r>
            <a:r>
              <a:rPr lang="en-US">
                <a:solidFill>
                  <a:srgbClr val="FF8040"/>
                </a:solidFill>
                <a:highlight>
                  <a:srgbClr val="FFFFFF"/>
                </a:highlight>
              </a:rPr>
              <a:t>=</a:t>
            </a:r>
            <a:r>
              <a:rPr lang="en-US">
                <a:solidFill>
                  <a:srgbClr val="993300"/>
                </a:solidFill>
                <a:highlight>
                  <a:srgbClr val="FFFFFF"/>
                </a:highlight>
              </a:rPr>
              <a:t>"strict"</a:t>
            </a:r>
            <a:br>
              <a:rPr lang="en-US">
                <a:solidFill>
                  <a:srgbClr val="000000"/>
                </a:solidFill>
                <a:highlight>
                  <a:srgbClr val="FFFFFF"/>
                </a:highlight>
              </a:rPr>
            </a:br>
            <a:r>
              <a:rPr lang="en-US">
                <a:solidFill>
                  <a:srgbClr val="F5844C"/>
                </a:solidFill>
                <a:highlight>
                  <a:srgbClr val="FFFFFF"/>
                </a:highlight>
              </a:rPr>
              <a:t>               		dfdl:textStandardDecimalSeparator</a:t>
            </a:r>
            <a:r>
              <a:rPr lang="en-US">
                <a:solidFill>
                  <a:srgbClr val="FF8040"/>
                </a:solidFill>
                <a:highlight>
                  <a:srgbClr val="FFFFFF"/>
                </a:highlight>
              </a:rPr>
              <a:t>=</a:t>
            </a:r>
            <a:r>
              <a:rPr lang="en-US">
                <a:solidFill>
                  <a:srgbClr val="993300"/>
                </a:solidFill>
                <a:highlight>
                  <a:srgbClr val="FFFFFF"/>
                </a:highlight>
              </a:rPr>
              <a:t>"{</a:t>
            </a:r>
            <a:br>
              <a:rPr lang="en-US">
                <a:solidFill>
                  <a:srgbClr val="000000"/>
                </a:solidFill>
                <a:highlight>
                  <a:srgbClr val="FFFFFF"/>
                </a:highlight>
              </a:rPr>
            </a:br>
            <a:r>
              <a:rPr lang="en-US">
                <a:solidFill>
                  <a:srgbClr val="993300"/>
                </a:solidFill>
                <a:highlight>
                  <a:srgbClr val="FFFFFF"/>
                </a:highlight>
              </a:rPr>
              <a:t>                			if (../Country eq 'US') then '.'</a:t>
            </a:r>
            <a:br>
              <a:rPr lang="en-US">
                <a:solidFill>
                  <a:srgbClr val="000000"/>
                </a:solidFill>
                <a:highlight>
                  <a:srgbClr val="FFFFFF"/>
                </a:highlight>
              </a:rPr>
            </a:br>
            <a:r>
              <a:rPr lang="en-US">
                <a:solidFill>
                  <a:srgbClr val="993300"/>
                </a:solidFill>
                <a:highlight>
                  <a:srgbClr val="FFFFFF"/>
                </a:highlight>
              </a:rPr>
              <a:t>                			else if (../Country eq 'FR') then ','</a:t>
            </a:r>
            <a:br>
              <a:rPr lang="en-US">
                <a:solidFill>
                  <a:srgbClr val="000000"/>
                </a:solidFill>
                <a:highlight>
                  <a:srgbClr val="FFFFFF"/>
                </a:highlight>
              </a:rPr>
            </a:br>
            <a:r>
              <a:rPr lang="en-US">
                <a:solidFill>
                  <a:srgbClr val="993300"/>
                </a:solidFill>
                <a:highlight>
                  <a:srgbClr val="FFFFFF"/>
                </a:highlight>
              </a:rPr>
              <a:t>                			else if (../Country eq 'UK') then '.'</a:t>
            </a:r>
            <a:br>
              <a:rPr lang="en-US">
                <a:solidFill>
                  <a:srgbClr val="000000"/>
                </a:solidFill>
                <a:highlight>
                  <a:srgbClr val="FFFFFF"/>
                </a:highlight>
              </a:rPr>
            </a:br>
            <a:r>
              <a:rPr lang="en-US">
                <a:solidFill>
                  <a:srgbClr val="993300"/>
                </a:solidFill>
                <a:highlight>
                  <a:srgbClr val="FFFFFF"/>
                </a:highlight>
              </a:rPr>
              <a:t>                			else '.'</a:t>
            </a:r>
            <a:br>
              <a:rPr lang="en-US">
                <a:solidFill>
                  <a:srgbClr val="000000"/>
                </a:solidFill>
                <a:highlight>
                  <a:srgbClr val="FFFFFF"/>
                </a:highlight>
              </a:rPr>
            </a:br>
            <a:r>
              <a:rPr lang="en-US">
                <a:solidFill>
                  <a:srgbClr val="993300"/>
                </a:solidFill>
                <a:highlight>
                  <a:srgbClr val="FFFFFF"/>
                </a:highlight>
              </a:rPr>
              <a:t>                		}"</a:t>
            </a:r>
            <a:br>
              <a:rPr lang="en-US">
                <a:solidFill>
                  <a:srgbClr val="000000"/>
                </a:solidFill>
                <a:highlight>
                  <a:srgbClr val="FFFFFF"/>
                </a:highlight>
              </a:rPr>
            </a:br>
            <a:r>
              <a:rPr lang="en-US">
                <a:solidFill>
                  <a:srgbClr val="F5844C"/>
                </a:solidFill>
                <a:highlight>
                  <a:srgbClr val="FFFFFF"/>
                </a:highlight>
              </a:rPr>
              <a:t>                		dfdl:textStandardGroupingSeparator</a:t>
            </a:r>
            <a:r>
              <a:rPr lang="en-US">
                <a:solidFill>
                  <a:srgbClr val="FF8040"/>
                </a:solidFill>
                <a:highlight>
                  <a:srgbClr val="FFFFFF"/>
                </a:highlight>
              </a:rPr>
              <a:t>=</a:t>
            </a:r>
            <a:r>
              <a:rPr lang="en-US">
                <a:solidFill>
                  <a:srgbClr val="993300"/>
                </a:solidFill>
                <a:highlight>
                  <a:srgbClr val="FFFFFF"/>
                </a:highlight>
              </a:rPr>
              <a:t>"{</a:t>
            </a:r>
            <a:br>
              <a:rPr lang="en-US">
                <a:solidFill>
                  <a:srgbClr val="000000"/>
                </a:solidFill>
                <a:highlight>
                  <a:srgbClr val="FFFFFF"/>
                </a:highlight>
              </a:rPr>
            </a:br>
            <a:r>
              <a:rPr lang="en-US">
                <a:solidFill>
                  <a:srgbClr val="993300"/>
                </a:solidFill>
                <a:highlight>
                  <a:srgbClr val="FFFFFF"/>
                </a:highlight>
              </a:rPr>
              <a:t>                			if (../Country eq 'US') then ','</a:t>
            </a:r>
            <a:br>
              <a:rPr lang="en-US">
                <a:solidFill>
                  <a:srgbClr val="000000"/>
                </a:solidFill>
                <a:highlight>
                  <a:srgbClr val="FFFFFF"/>
                </a:highlight>
              </a:rPr>
            </a:br>
            <a:r>
              <a:rPr lang="en-US">
                <a:solidFill>
                  <a:srgbClr val="993300"/>
                </a:solidFill>
                <a:highlight>
                  <a:srgbClr val="FFFFFF"/>
                </a:highlight>
              </a:rPr>
              <a:t>                			else if (../Country eq 'FR') then '.'</a:t>
            </a:r>
            <a:br>
              <a:rPr lang="en-US">
                <a:solidFill>
                  <a:srgbClr val="000000"/>
                </a:solidFill>
                <a:highlight>
                  <a:srgbClr val="FFFFFF"/>
                </a:highlight>
              </a:rPr>
            </a:br>
            <a:r>
              <a:rPr lang="en-US">
                <a:solidFill>
                  <a:srgbClr val="993300"/>
                </a:solidFill>
                <a:highlight>
                  <a:srgbClr val="FFFFFF"/>
                </a:highlight>
              </a:rPr>
              <a:t>                			else if (../Country eq 'UK') then '%SP;'</a:t>
            </a:r>
            <a:br>
              <a:rPr lang="en-US">
                <a:solidFill>
                  <a:srgbClr val="000000"/>
                </a:solidFill>
                <a:highlight>
                  <a:srgbClr val="FFFFFF"/>
                </a:highlight>
              </a:rPr>
            </a:br>
            <a:r>
              <a:rPr lang="en-US">
                <a:solidFill>
                  <a:srgbClr val="993300"/>
                </a:solidFill>
                <a:highlight>
                  <a:srgbClr val="FFFFFF"/>
                </a:highlight>
              </a:rPr>
              <a:t>                			else ','</a:t>
            </a:r>
            <a:br>
              <a:rPr lang="en-US">
                <a:solidFill>
                  <a:srgbClr val="000000"/>
                </a:solidFill>
                <a:highlight>
                  <a:srgbClr val="FFFFFF"/>
                </a:highlight>
              </a:rPr>
            </a:br>
            <a:r>
              <a:rPr lang="en-US">
                <a:solidFill>
                  <a:srgbClr val="993300"/>
                </a:solidFill>
                <a:highlight>
                  <a:srgbClr val="FFFFFF"/>
                </a:highlight>
              </a:rPr>
              <a:t>                		}"</a:t>
            </a:r>
            <a:r>
              <a:rPr lang="en-US">
                <a:solidFill>
                  <a:srgbClr val="000096"/>
                </a:solidFill>
                <a:highlight>
                  <a:srgbClr val="FFFFFF"/>
                </a:highlight>
              </a:rPr>
              <a:t>/&gt;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&lt;/xs:sequence&gt;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&lt;/xs:complexType&gt;</a:t>
            </a:r>
            <a:br>
              <a:rPr lang="en-US">
                <a:solidFill>
                  <a:srgbClr val="000000"/>
                </a:solidFill>
                <a:highlight>
                  <a:srgbClr val="FFFFFF"/>
                </a:highlight>
              </a:rPr>
            </a:br>
            <a:r>
              <a:rPr lang="en-US">
                <a:solidFill>
                  <a:srgbClr val="003296"/>
                </a:solidFill>
                <a:highlight>
                  <a:srgbClr val="FFFFFF"/>
                </a:highlight>
              </a:rPr>
              <a:t>&lt;/xs:element&gt;</a:t>
            </a:r>
          </a:p>
        </p:txBody>
      </p:sp>
      <p:sp>
        <p:nvSpPr>
          <p:cNvPr id="6" name="Rectangle 5">
            <a:extLst>
              <a:ext uri="{FF2B5EF4-FFF2-40B4-BE49-F238E27FC236}">
                <a16:creationId xmlns:a16="http://schemas.microsoft.com/office/drawing/2014/main" id="{F5CE558D-1BAB-4AD8-80B6-ABBF44C22AEF}"/>
              </a:ext>
            </a:extLst>
          </p:cNvPr>
          <p:cNvSpPr/>
          <p:nvPr/>
        </p:nvSpPr>
        <p:spPr>
          <a:xfrm>
            <a:off x="7237708" y="1549831"/>
            <a:ext cx="774916" cy="309966"/>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8" name="Straight Arrow Connector 7">
            <a:extLst>
              <a:ext uri="{FF2B5EF4-FFF2-40B4-BE49-F238E27FC236}">
                <a16:creationId xmlns:a16="http://schemas.microsoft.com/office/drawing/2014/main" id="{8243C2A2-D789-4F65-87BB-796B2F94F0D4}"/>
              </a:ext>
            </a:extLst>
          </p:cNvPr>
          <p:cNvCxnSpPr>
            <a:cxnSpLocks/>
          </p:cNvCxnSpPr>
          <p:nvPr/>
        </p:nvCxnSpPr>
        <p:spPr>
          <a:xfrm flipH="1" flipV="1">
            <a:off x="2833606" y="4246536"/>
            <a:ext cx="1970870" cy="1"/>
          </a:xfrm>
          <a:prstGeom prst="straightConnector1">
            <a:avLst/>
          </a:prstGeom>
          <a:ln>
            <a:solidFill>
              <a:schemeClr val="tx1"/>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9" name="TextBox 8">
            <a:extLst>
              <a:ext uri="{FF2B5EF4-FFF2-40B4-BE49-F238E27FC236}">
                <a16:creationId xmlns:a16="http://schemas.microsoft.com/office/drawing/2014/main" id="{B9C17497-C314-45F7-9232-0255BE1CDEE9}"/>
              </a:ext>
            </a:extLst>
          </p:cNvPr>
          <p:cNvSpPr txBox="1"/>
          <p:nvPr/>
        </p:nvSpPr>
        <p:spPr>
          <a:xfrm>
            <a:off x="982848" y="3999354"/>
            <a:ext cx="1844299" cy="2308324"/>
          </a:xfrm>
          <a:prstGeom prst="rect">
            <a:avLst/>
          </a:prstGeom>
          <a:solidFill>
            <a:srgbClr val="FFFF00"/>
          </a:solidFill>
        </p:spPr>
        <p:txBody>
          <a:bodyPr wrap="square" rtlCol="0">
            <a:spAutoFit/>
          </a:bodyPr>
          <a:lstStyle/>
          <a:p>
            <a:r>
              <a:rPr lang="en-US"/>
              <a:t>Which grouping symbol is appropriate depends on the country: US uses comma, France uses period, and UK uses space.</a:t>
            </a:r>
          </a:p>
        </p:txBody>
      </p:sp>
    </p:spTree>
    <p:extLst>
      <p:ext uri="{BB962C8B-B14F-4D97-AF65-F5344CB8AC3E}">
        <p14:creationId xmlns:p14="http://schemas.microsoft.com/office/powerpoint/2010/main" val="861567804"/>
      </p:ext>
    </p:extLst>
  </p:cSld>
  <p:clrMapOvr>
    <a:masterClrMapping/>
  </p:clrMapOvr>
</p:sld>
</file>

<file path=ppt/slides/slide2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DEA8CD86-C0B9-4573-825F-B6B5F794E008}"/>
              </a:ext>
            </a:extLst>
          </p:cNvPr>
          <p:cNvSpPr/>
          <p:nvPr/>
        </p:nvSpPr>
        <p:spPr>
          <a:xfrm>
            <a:off x="2908514" y="178178"/>
            <a:ext cx="7072393" cy="6463308"/>
          </a:xfrm>
          <a:prstGeom prst="rect">
            <a:avLst/>
          </a:prstGeom>
          <a:ln>
            <a:solidFill>
              <a:schemeClr val="tx1"/>
            </a:solidFill>
          </a:ln>
        </p:spPr>
        <p:txBody>
          <a:bodyPr wrap="square">
            <a:spAutoFit/>
          </a:bodyPr>
          <a:lstStyle/>
          <a:p>
            <a:r>
              <a:rPr lang="en-US">
                <a:solidFill>
                  <a:srgbClr val="003296"/>
                </a:solidFill>
                <a:highlight>
                  <a:srgbClr val="FFFFFF"/>
                </a:highlight>
              </a:rPr>
              <a:t>&lt;xs:element</a:t>
            </a:r>
            <a:r>
              <a:rPr lang="en-US">
                <a:solidFill>
                  <a:srgbClr val="F5844C"/>
                </a:solidFill>
                <a:highlight>
                  <a:srgbClr val="FFFFFF"/>
                </a:highlight>
              </a:rPr>
              <a:t> name</a:t>
            </a:r>
            <a:r>
              <a:rPr lang="en-US">
                <a:solidFill>
                  <a:srgbClr val="FF8040"/>
                </a:solidFill>
                <a:highlight>
                  <a:srgbClr val="FFFFFF"/>
                </a:highlight>
              </a:rPr>
              <a:t>=</a:t>
            </a:r>
            <a:r>
              <a:rPr lang="en-US">
                <a:solidFill>
                  <a:srgbClr val="993300"/>
                </a:solidFill>
                <a:highlight>
                  <a:srgbClr val="FFFFFF"/>
                </a:highlight>
              </a:rPr>
              <a:t>"input"</a:t>
            </a:r>
            <a:r>
              <a:rPr lang="en-US">
                <a:solidFill>
                  <a:srgbClr val="000096"/>
                </a:solidFill>
                <a:highlight>
                  <a:srgbClr val="FFFFFF"/>
                </a:highlight>
              </a:rPr>
              <a:t>&gt;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&lt;xs:complexType&gt;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&lt;xs:sequence</a:t>
            </a:r>
            <a:r>
              <a:rPr lang="en-US">
                <a:solidFill>
                  <a:srgbClr val="F5844C"/>
                </a:solidFill>
                <a:highlight>
                  <a:srgbClr val="FFFFFF"/>
                </a:highlight>
              </a:rPr>
              <a:t> dfdl:separator</a:t>
            </a:r>
            <a:r>
              <a:rPr lang="en-US">
                <a:solidFill>
                  <a:srgbClr val="FF8040"/>
                </a:solidFill>
                <a:highlight>
                  <a:srgbClr val="FFFFFF"/>
                </a:highlight>
              </a:rPr>
              <a:t>=</a:t>
            </a:r>
            <a:r>
              <a:rPr lang="en-US">
                <a:solidFill>
                  <a:srgbClr val="993300"/>
                </a:solidFill>
                <a:highlight>
                  <a:srgbClr val="FFFFFF"/>
                </a:highlight>
              </a:rPr>
              <a:t>"%NL;"</a:t>
            </a:r>
            <a:r>
              <a:rPr lang="en-US">
                <a:solidFill>
                  <a:srgbClr val="F5844C"/>
                </a:solidFill>
                <a:highlight>
                  <a:srgbClr val="FFFFFF"/>
                </a:highlight>
              </a:rPr>
              <a:t> dfdl:separatorPosition</a:t>
            </a:r>
            <a:r>
              <a:rPr lang="en-US">
                <a:solidFill>
                  <a:srgbClr val="FF8040"/>
                </a:solidFill>
                <a:highlight>
                  <a:srgbClr val="FFFFFF"/>
                </a:highlight>
              </a:rPr>
              <a:t>=</a:t>
            </a:r>
            <a:r>
              <a:rPr lang="en-US">
                <a:solidFill>
                  <a:srgbClr val="993300"/>
                </a:solidFill>
                <a:highlight>
                  <a:srgbClr val="FFFFFF"/>
                </a:highlight>
              </a:rPr>
              <a:t>"infix"</a:t>
            </a:r>
            <a:r>
              <a:rPr lang="en-US">
                <a:solidFill>
                  <a:srgbClr val="000096"/>
                </a:solidFill>
                <a:highlight>
                  <a:srgbClr val="FFFFFF"/>
                </a:highlight>
              </a:rPr>
              <a:t>&gt;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&lt;xs:element</a:t>
            </a:r>
            <a:r>
              <a:rPr lang="en-US">
                <a:solidFill>
                  <a:srgbClr val="F5844C"/>
                </a:solidFill>
                <a:highlight>
                  <a:srgbClr val="FFFFFF"/>
                </a:highlight>
              </a:rPr>
              <a:t> name</a:t>
            </a:r>
            <a:r>
              <a:rPr lang="en-US">
                <a:solidFill>
                  <a:srgbClr val="FF8040"/>
                </a:solidFill>
                <a:highlight>
                  <a:srgbClr val="FFFFFF"/>
                </a:highlight>
              </a:rPr>
              <a:t>=</a:t>
            </a:r>
            <a:r>
              <a:rPr lang="en-US">
                <a:solidFill>
                  <a:srgbClr val="993300"/>
                </a:solidFill>
                <a:highlight>
                  <a:srgbClr val="FFFFFF"/>
                </a:highlight>
              </a:rPr>
              <a:t>"Country"</a:t>
            </a:r>
            <a:r>
              <a:rPr lang="en-US">
                <a:solidFill>
                  <a:srgbClr val="F5844C"/>
                </a:solidFill>
                <a:highlight>
                  <a:srgbClr val="FFFFFF"/>
                </a:highlight>
              </a:rPr>
              <a:t> type</a:t>
            </a:r>
            <a:r>
              <a:rPr lang="en-US">
                <a:solidFill>
                  <a:srgbClr val="FF8040"/>
                </a:solidFill>
                <a:highlight>
                  <a:srgbClr val="FFFFFF"/>
                </a:highlight>
              </a:rPr>
              <a:t>=</a:t>
            </a:r>
            <a:r>
              <a:rPr lang="en-US">
                <a:solidFill>
                  <a:srgbClr val="993300"/>
                </a:solidFill>
                <a:highlight>
                  <a:srgbClr val="FFFFFF"/>
                </a:highlight>
              </a:rPr>
              <a:t>"xs:string"</a:t>
            </a:r>
            <a:r>
              <a:rPr lang="en-US">
                <a:solidFill>
                  <a:srgbClr val="F5844C"/>
                </a:solidFill>
                <a:highlight>
                  <a:srgbClr val="FFFFFF"/>
                </a:highlight>
              </a:rPr>
              <a:t> </a:t>
            </a:r>
            <a:r>
              <a:rPr lang="en-US">
                <a:solidFill>
                  <a:srgbClr val="000096"/>
                </a:solidFill>
                <a:highlight>
                  <a:srgbClr val="FFFFFF"/>
                </a:highlight>
              </a:rPr>
              <a:t>/&gt;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&lt;xs:element</a:t>
            </a:r>
            <a:r>
              <a:rPr lang="en-US">
                <a:solidFill>
                  <a:srgbClr val="F5844C"/>
                </a:solidFill>
                <a:highlight>
                  <a:srgbClr val="FFFFFF"/>
                </a:highlight>
              </a:rPr>
              <a:t> name</a:t>
            </a:r>
            <a:r>
              <a:rPr lang="en-US">
                <a:solidFill>
                  <a:srgbClr val="FF8040"/>
                </a:solidFill>
                <a:highlight>
                  <a:srgbClr val="FFFFFF"/>
                </a:highlight>
              </a:rPr>
              <a:t>=</a:t>
            </a:r>
            <a:r>
              <a:rPr lang="en-US">
                <a:solidFill>
                  <a:srgbClr val="993300"/>
                </a:solidFill>
                <a:highlight>
                  <a:srgbClr val="FFFFFF"/>
                </a:highlight>
              </a:rPr>
              <a:t>"NumberOfStudents"</a:t>
            </a:r>
            <a:r>
              <a:rPr lang="en-US">
                <a:solidFill>
                  <a:srgbClr val="F5844C"/>
                </a:solidFill>
                <a:highlight>
                  <a:srgbClr val="FFFFFF"/>
                </a:highlight>
              </a:rPr>
              <a:t> type</a:t>
            </a:r>
            <a:r>
              <a:rPr lang="en-US">
                <a:solidFill>
                  <a:srgbClr val="FF8040"/>
                </a:solidFill>
                <a:highlight>
                  <a:srgbClr val="FFFFFF"/>
                </a:highlight>
              </a:rPr>
              <a:t>=</a:t>
            </a:r>
            <a:r>
              <a:rPr lang="en-US">
                <a:solidFill>
                  <a:srgbClr val="993300"/>
                </a:solidFill>
                <a:highlight>
                  <a:srgbClr val="FFFFFF"/>
                </a:highlight>
              </a:rPr>
              <a:t>"xs:integer"</a:t>
            </a:r>
            <a:br>
              <a:rPr lang="en-US">
                <a:solidFill>
                  <a:srgbClr val="000000"/>
                </a:solidFill>
                <a:highlight>
                  <a:srgbClr val="FFFFFF"/>
                </a:highlight>
              </a:rPr>
            </a:br>
            <a:r>
              <a:rPr lang="en-US">
                <a:solidFill>
                  <a:srgbClr val="F5844C"/>
                </a:solidFill>
                <a:highlight>
                  <a:srgbClr val="FFFFFF"/>
                </a:highlight>
              </a:rPr>
              <a:t>                		dfdl:textNumberPattern</a:t>
            </a:r>
            <a:r>
              <a:rPr lang="en-US">
                <a:solidFill>
                  <a:srgbClr val="FF8040"/>
                </a:solidFill>
                <a:highlight>
                  <a:srgbClr val="FFFFFF"/>
                </a:highlight>
              </a:rPr>
              <a:t>=</a:t>
            </a:r>
            <a:r>
              <a:rPr lang="en-US">
                <a:solidFill>
                  <a:srgbClr val="993300"/>
                </a:solidFill>
                <a:highlight>
                  <a:srgbClr val="FFFFFF"/>
                </a:highlight>
              </a:rPr>
              <a:t>"###,###;-#"</a:t>
            </a:r>
            <a:br>
              <a:rPr lang="en-US">
                <a:solidFill>
                  <a:srgbClr val="000000"/>
                </a:solidFill>
                <a:highlight>
                  <a:srgbClr val="FFFFFF"/>
                </a:highlight>
              </a:rPr>
            </a:br>
            <a:r>
              <a:rPr lang="en-US">
                <a:solidFill>
                  <a:srgbClr val="F5844C"/>
                </a:solidFill>
                <a:highlight>
                  <a:srgbClr val="FFFFFF"/>
                </a:highlight>
              </a:rPr>
              <a:t>                		dfdl:textNumberRep</a:t>
            </a:r>
            <a:r>
              <a:rPr lang="en-US">
                <a:solidFill>
                  <a:srgbClr val="FF8040"/>
                </a:solidFill>
                <a:highlight>
                  <a:srgbClr val="FFFFFF"/>
                </a:highlight>
              </a:rPr>
              <a:t>=</a:t>
            </a:r>
            <a:r>
              <a:rPr lang="en-US">
                <a:solidFill>
                  <a:srgbClr val="993300"/>
                </a:solidFill>
                <a:highlight>
                  <a:srgbClr val="FFFFFF"/>
                </a:highlight>
              </a:rPr>
              <a:t>"standard"</a:t>
            </a:r>
            <a:br>
              <a:rPr lang="en-US">
                <a:solidFill>
                  <a:srgbClr val="000000"/>
                </a:solidFill>
                <a:highlight>
                  <a:srgbClr val="FFFFFF"/>
                </a:highlight>
              </a:rPr>
            </a:br>
            <a:r>
              <a:rPr lang="en-US">
                <a:solidFill>
                  <a:srgbClr val="F5844C"/>
                </a:solidFill>
                <a:highlight>
                  <a:srgbClr val="FFFFFF"/>
                </a:highlight>
              </a:rPr>
              <a:t>                		dfdl:textNumberCheckPolicy</a:t>
            </a:r>
            <a:r>
              <a:rPr lang="en-US">
                <a:solidFill>
                  <a:srgbClr val="FF8040"/>
                </a:solidFill>
                <a:highlight>
                  <a:srgbClr val="FFFFFF"/>
                </a:highlight>
              </a:rPr>
              <a:t>=</a:t>
            </a:r>
            <a:r>
              <a:rPr lang="en-US">
                <a:solidFill>
                  <a:srgbClr val="993300"/>
                </a:solidFill>
                <a:highlight>
                  <a:srgbClr val="FFFFFF"/>
                </a:highlight>
              </a:rPr>
              <a:t>"strict"</a:t>
            </a:r>
            <a:br>
              <a:rPr lang="en-US">
                <a:solidFill>
                  <a:srgbClr val="000000"/>
                </a:solidFill>
                <a:highlight>
                  <a:srgbClr val="FFFFFF"/>
                </a:highlight>
              </a:rPr>
            </a:br>
            <a:r>
              <a:rPr lang="en-US">
                <a:solidFill>
                  <a:srgbClr val="F5844C"/>
                </a:solidFill>
                <a:highlight>
                  <a:srgbClr val="FFFFFF"/>
                </a:highlight>
              </a:rPr>
              <a:t>               		dfdl:textStandardDecimalSeparator</a:t>
            </a:r>
            <a:r>
              <a:rPr lang="en-US">
                <a:solidFill>
                  <a:srgbClr val="FF8040"/>
                </a:solidFill>
                <a:highlight>
                  <a:srgbClr val="FFFFFF"/>
                </a:highlight>
              </a:rPr>
              <a:t>=</a:t>
            </a:r>
            <a:r>
              <a:rPr lang="en-US">
                <a:solidFill>
                  <a:srgbClr val="993300"/>
                </a:solidFill>
                <a:highlight>
                  <a:srgbClr val="FFFFFF"/>
                </a:highlight>
              </a:rPr>
              <a:t>"{</a:t>
            </a:r>
            <a:br>
              <a:rPr lang="en-US">
                <a:solidFill>
                  <a:srgbClr val="000000"/>
                </a:solidFill>
                <a:highlight>
                  <a:srgbClr val="FFFFFF"/>
                </a:highlight>
              </a:rPr>
            </a:br>
            <a:r>
              <a:rPr lang="en-US">
                <a:solidFill>
                  <a:srgbClr val="993300"/>
                </a:solidFill>
                <a:highlight>
                  <a:srgbClr val="FFFFFF"/>
                </a:highlight>
              </a:rPr>
              <a:t>                			if (../Country eq 'US') then '.'</a:t>
            </a:r>
            <a:br>
              <a:rPr lang="en-US">
                <a:solidFill>
                  <a:srgbClr val="000000"/>
                </a:solidFill>
                <a:highlight>
                  <a:srgbClr val="FFFFFF"/>
                </a:highlight>
              </a:rPr>
            </a:br>
            <a:r>
              <a:rPr lang="en-US">
                <a:solidFill>
                  <a:srgbClr val="993300"/>
                </a:solidFill>
                <a:highlight>
                  <a:srgbClr val="FFFFFF"/>
                </a:highlight>
              </a:rPr>
              <a:t>                			else if (../Country eq 'FR') then ','</a:t>
            </a:r>
            <a:br>
              <a:rPr lang="en-US">
                <a:solidFill>
                  <a:srgbClr val="000000"/>
                </a:solidFill>
                <a:highlight>
                  <a:srgbClr val="FFFFFF"/>
                </a:highlight>
              </a:rPr>
            </a:br>
            <a:r>
              <a:rPr lang="en-US">
                <a:solidFill>
                  <a:srgbClr val="993300"/>
                </a:solidFill>
                <a:highlight>
                  <a:srgbClr val="FFFFFF"/>
                </a:highlight>
              </a:rPr>
              <a:t>                			else if (../Country eq 'UK') then '.'</a:t>
            </a:r>
            <a:br>
              <a:rPr lang="en-US">
                <a:solidFill>
                  <a:srgbClr val="000000"/>
                </a:solidFill>
                <a:highlight>
                  <a:srgbClr val="FFFFFF"/>
                </a:highlight>
              </a:rPr>
            </a:br>
            <a:r>
              <a:rPr lang="en-US">
                <a:solidFill>
                  <a:srgbClr val="993300"/>
                </a:solidFill>
                <a:highlight>
                  <a:srgbClr val="FFFFFF"/>
                </a:highlight>
              </a:rPr>
              <a:t>                			else '.'</a:t>
            </a:r>
            <a:br>
              <a:rPr lang="en-US">
                <a:solidFill>
                  <a:srgbClr val="000000"/>
                </a:solidFill>
                <a:highlight>
                  <a:srgbClr val="FFFFFF"/>
                </a:highlight>
              </a:rPr>
            </a:br>
            <a:r>
              <a:rPr lang="en-US">
                <a:solidFill>
                  <a:srgbClr val="993300"/>
                </a:solidFill>
                <a:highlight>
                  <a:srgbClr val="FFFFFF"/>
                </a:highlight>
              </a:rPr>
              <a:t>                		}"</a:t>
            </a:r>
            <a:br>
              <a:rPr lang="en-US">
                <a:solidFill>
                  <a:srgbClr val="000000"/>
                </a:solidFill>
                <a:highlight>
                  <a:srgbClr val="FFFFFF"/>
                </a:highlight>
              </a:rPr>
            </a:br>
            <a:r>
              <a:rPr lang="en-US">
                <a:solidFill>
                  <a:srgbClr val="F5844C"/>
                </a:solidFill>
                <a:highlight>
                  <a:srgbClr val="FFFFFF"/>
                </a:highlight>
              </a:rPr>
              <a:t>                		dfdl:textStandardGroupingSeparator</a:t>
            </a:r>
            <a:r>
              <a:rPr lang="en-US">
                <a:solidFill>
                  <a:srgbClr val="FF8040"/>
                </a:solidFill>
                <a:highlight>
                  <a:srgbClr val="FFFFFF"/>
                </a:highlight>
              </a:rPr>
              <a:t>=</a:t>
            </a:r>
            <a:r>
              <a:rPr lang="en-US">
                <a:solidFill>
                  <a:srgbClr val="993300"/>
                </a:solidFill>
                <a:highlight>
                  <a:srgbClr val="FFFFFF"/>
                </a:highlight>
              </a:rPr>
              <a:t>"{</a:t>
            </a:r>
            <a:br>
              <a:rPr lang="en-US">
                <a:solidFill>
                  <a:srgbClr val="000000"/>
                </a:solidFill>
                <a:highlight>
                  <a:srgbClr val="FFFFFF"/>
                </a:highlight>
              </a:rPr>
            </a:br>
            <a:r>
              <a:rPr lang="en-US">
                <a:solidFill>
                  <a:srgbClr val="993300"/>
                </a:solidFill>
                <a:highlight>
                  <a:srgbClr val="FFFFFF"/>
                </a:highlight>
              </a:rPr>
              <a:t>                			if (../Country eq 'US') then ','</a:t>
            </a:r>
            <a:br>
              <a:rPr lang="en-US">
                <a:solidFill>
                  <a:srgbClr val="000000"/>
                </a:solidFill>
                <a:highlight>
                  <a:srgbClr val="FFFFFF"/>
                </a:highlight>
              </a:rPr>
            </a:br>
            <a:r>
              <a:rPr lang="en-US">
                <a:solidFill>
                  <a:srgbClr val="993300"/>
                </a:solidFill>
                <a:highlight>
                  <a:srgbClr val="FFFFFF"/>
                </a:highlight>
              </a:rPr>
              <a:t>                			else if (../Country eq 'FR') then '.'</a:t>
            </a:r>
            <a:br>
              <a:rPr lang="en-US">
                <a:solidFill>
                  <a:srgbClr val="000000"/>
                </a:solidFill>
                <a:highlight>
                  <a:srgbClr val="FFFFFF"/>
                </a:highlight>
              </a:rPr>
            </a:br>
            <a:r>
              <a:rPr lang="en-US">
                <a:solidFill>
                  <a:srgbClr val="993300"/>
                </a:solidFill>
                <a:highlight>
                  <a:srgbClr val="FFFFFF"/>
                </a:highlight>
              </a:rPr>
              <a:t>                			else if (../Country eq 'UK') then '%SP;'</a:t>
            </a:r>
            <a:br>
              <a:rPr lang="en-US">
                <a:solidFill>
                  <a:srgbClr val="000000"/>
                </a:solidFill>
                <a:highlight>
                  <a:srgbClr val="FFFFFF"/>
                </a:highlight>
              </a:rPr>
            </a:br>
            <a:r>
              <a:rPr lang="en-US">
                <a:solidFill>
                  <a:srgbClr val="993300"/>
                </a:solidFill>
                <a:highlight>
                  <a:srgbClr val="FFFFFF"/>
                </a:highlight>
              </a:rPr>
              <a:t>                			else ','</a:t>
            </a:r>
            <a:br>
              <a:rPr lang="en-US">
                <a:solidFill>
                  <a:srgbClr val="000000"/>
                </a:solidFill>
                <a:highlight>
                  <a:srgbClr val="FFFFFF"/>
                </a:highlight>
              </a:rPr>
            </a:br>
            <a:r>
              <a:rPr lang="en-US">
                <a:solidFill>
                  <a:srgbClr val="993300"/>
                </a:solidFill>
                <a:highlight>
                  <a:srgbClr val="FFFFFF"/>
                </a:highlight>
              </a:rPr>
              <a:t>                		}"</a:t>
            </a:r>
            <a:r>
              <a:rPr lang="en-US">
                <a:solidFill>
                  <a:srgbClr val="000096"/>
                </a:solidFill>
                <a:highlight>
                  <a:srgbClr val="FFFFFF"/>
                </a:highlight>
              </a:rPr>
              <a:t>/&gt;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&lt;/xs:sequence&gt;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&lt;/xs:complexType&gt;</a:t>
            </a:r>
            <a:br>
              <a:rPr lang="en-US">
                <a:solidFill>
                  <a:srgbClr val="000000"/>
                </a:solidFill>
                <a:highlight>
                  <a:srgbClr val="FFFFFF"/>
                </a:highlight>
              </a:rPr>
            </a:br>
            <a:r>
              <a:rPr lang="en-US">
                <a:solidFill>
                  <a:srgbClr val="003296"/>
                </a:solidFill>
                <a:highlight>
                  <a:srgbClr val="FFFFFF"/>
                </a:highlight>
              </a:rPr>
              <a:t>&lt;/xs:element&gt;</a:t>
            </a:r>
          </a:p>
        </p:txBody>
      </p:sp>
      <p:sp>
        <p:nvSpPr>
          <p:cNvPr id="6" name="Rectangle 5">
            <a:extLst>
              <a:ext uri="{FF2B5EF4-FFF2-40B4-BE49-F238E27FC236}">
                <a16:creationId xmlns:a16="http://schemas.microsoft.com/office/drawing/2014/main" id="{F5CE558D-1BAB-4AD8-80B6-ABBF44C22AEF}"/>
              </a:ext>
            </a:extLst>
          </p:cNvPr>
          <p:cNvSpPr/>
          <p:nvPr/>
        </p:nvSpPr>
        <p:spPr>
          <a:xfrm>
            <a:off x="7237708" y="1549831"/>
            <a:ext cx="774916" cy="309966"/>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8" name="Straight Arrow Connector 7">
            <a:extLst>
              <a:ext uri="{FF2B5EF4-FFF2-40B4-BE49-F238E27FC236}">
                <a16:creationId xmlns:a16="http://schemas.microsoft.com/office/drawing/2014/main" id="{8243C2A2-D789-4F65-87BB-796B2F94F0D4}"/>
              </a:ext>
            </a:extLst>
          </p:cNvPr>
          <p:cNvCxnSpPr>
            <a:cxnSpLocks/>
          </p:cNvCxnSpPr>
          <p:nvPr/>
        </p:nvCxnSpPr>
        <p:spPr>
          <a:xfrm flipH="1" flipV="1">
            <a:off x="2833606" y="2557221"/>
            <a:ext cx="1970870" cy="1"/>
          </a:xfrm>
          <a:prstGeom prst="straightConnector1">
            <a:avLst/>
          </a:prstGeom>
          <a:ln>
            <a:solidFill>
              <a:schemeClr val="tx1"/>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9" name="TextBox 8">
            <a:extLst>
              <a:ext uri="{FF2B5EF4-FFF2-40B4-BE49-F238E27FC236}">
                <a16:creationId xmlns:a16="http://schemas.microsoft.com/office/drawing/2014/main" id="{B9C17497-C314-45F7-9232-0255BE1CDEE9}"/>
              </a:ext>
            </a:extLst>
          </p:cNvPr>
          <p:cNvSpPr txBox="1"/>
          <p:nvPr/>
        </p:nvSpPr>
        <p:spPr>
          <a:xfrm>
            <a:off x="982848" y="2310039"/>
            <a:ext cx="1844299" cy="3970318"/>
          </a:xfrm>
          <a:prstGeom prst="rect">
            <a:avLst/>
          </a:prstGeom>
          <a:solidFill>
            <a:srgbClr val="FFFF00"/>
          </a:solidFill>
        </p:spPr>
        <p:txBody>
          <a:bodyPr wrap="square" rtlCol="0">
            <a:spAutoFit/>
          </a:bodyPr>
          <a:lstStyle/>
          <a:p>
            <a:r>
              <a:rPr lang="en-US"/>
              <a:t>If I remove dfdl:textStandardDecimalSeparator then I get an error. Why? The dfdl:textNumberPattern does not contain “a decimal separator symbol ("."), or the E or @ symbols” so I shouldn’t need it, right?</a:t>
            </a:r>
          </a:p>
        </p:txBody>
      </p:sp>
    </p:spTree>
    <p:extLst>
      <p:ext uri="{BB962C8B-B14F-4D97-AF65-F5344CB8AC3E}">
        <p14:creationId xmlns:p14="http://schemas.microsoft.com/office/powerpoint/2010/main" val="2022526314"/>
      </p:ext>
    </p:extLst>
  </p:cSld>
  <p:clrMapOvr>
    <a:masterClrMapping/>
  </p:clrMapOvr>
</p:sld>
</file>

<file path=ppt/slides/slide2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DEA8CD86-C0B9-4573-825F-B6B5F794E008}"/>
              </a:ext>
            </a:extLst>
          </p:cNvPr>
          <p:cNvSpPr/>
          <p:nvPr/>
        </p:nvSpPr>
        <p:spPr>
          <a:xfrm>
            <a:off x="2908514" y="178178"/>
            <a:ext cx="7072393" cy="6463308"/>
          </a:xfrm>
          <a:prstGeom prst="rect">
            <a:avLst/>
          </a:prstGeom>
          <a:ln>
            <a:solidFill>
              <a:schemeClr val="tx1"/>
            </a:solidFill>
          </a:ln>
        </p:spPr>
        <p:txBody>
          <a:bodyPr wrap="square">
            <a:spAutoFit/>
          </a:bodyPr>
          <a:lstStyle/>
          <a:p>
            <a:r>
              <a:rPr lang="en-US">
                <a:solidFill>
                  <a:srgbClr val="003296"/>
                </a:solidFill>
                <a:highlight>
                  <a:srgbClr val="FFFFFF"/>
                </a:highlight>
              </a:rPr>
              <a:t>&lt;xs:element</a:t>
            </a:r>
            <a:r>
              <a:rPr lang="en-US">
                <a:solidFill>
                  <a:srgbClr val="F5844C"/>
                </a:solidFill>
                <a:highlight>
                  <a:srgbClr val="FFFFFF"/>
                </a:highlight>
              </a:rPr>
              <a:t> name</a:t>
            </a:r>
            <a:r>
              <a:rPr lang="en-US">
                <a:solidFill>
                  <a:srgbClr val="FF8040"/>
                </a:solidFill>
                <a:highlight>
                  <a:srgbClr val="FFFFFF"/>
                </a:highlight>
              </a:rPr>
              <a:t>=</a:t>
            </a:r>
            <a:r>
              <a:rPr lang="en-US">
                <a:solidFill>
                  <a:srgbClr val="993300"/>
                </a:solidFill>
                <a:highlight>
                  <a:srgbClr val="FFFFFF"/>
                </a:highlight>
              </a:rPr>
              <a:t>"input"</a:t>
            </a:r>
            <a:r>
              <a:rPr lang="en-US">
                <a:solidFill>
                  <a:srgbClr val="000096"/>
                </a:solidFill>
                <a:highlight>
                  <a:srgbClr val="FFFFFF"/>
                </a:highlight>
              </a:rPr>
              <a:t>&gt;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&lt;xs:complexType&gt;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&lt;xs:sequence</a:t>
            </a:r>
            <a:r>
              <a:rPr lang="en-US">
                <a:solidFill>
                  <a:srgbClr val="F5844C"/>
                </a:solidFill>
                <a:highlight>
                  <a:srgbClr val="FFFFFF"/>
                </a:highlight>
              </a:rPr>
              <a:t> dfdl:separator</a:t>
            </a:r>
            <a:r>
              <a:rPr lang="en-US">
                <a:solidFill>
                  <a:srgbClr val="FF8040"/>
                </a:solidFill>
                <a:highlight>
                  <a:srgbClr val="FFFFFF"/>
                </a:highlight>
              </a:rPr>
              <a:t>=</a:t>
            </a:r>
            <a:r>
              <a:rPr lang="en-US">
                <a:solidFill>
                  <a:srgbClr val="993300"/>
                </a:solidFill>
                <a:highlight>
                  <a:srgbClr val="FFFFFF"/>
                </a:highlight>
              </a:rPr>
              <a:t>"%NL;"</a:t>
            </a:r>
            <a:r>
              <a:rPr lang="en-US">
                <a:solidFill>
                  <a:srgbClr val="F5844C"/>
                </a:solidFill>
                <a:highlight>
                  <a:srgbClr val="FFFFFF"/>
                </a:highlight>
              </a:rPr>
              <a:t> dfdl:separatorPosition</a:t>
            </a:r>
            <a:r>
              <a:rPr lang="en-US">
                <a:solidFill>
                  <a:srgbClr val="FF8040"/>
                </a:solidFill>
                <a:highlight>
                  <a:srgbClr val="FFFFFF"/>
                </a:highlight>
              </a:rPr>
              <a:t>=</a:t>
            </a:r>
            <a:r>
              <a:rPr lang="en-US">
                <a:solidFill>
                  <a:srgbClr val="993300"/>
                </a:solidFill>
                <a:highlight>
                  <a:srgbClr val="FFFFFF"/>
                </a:highlight>
              </a:rPr>
              <a:t>"infix"</a:t>
            </a:r>
            <a:r>
              <a:rPr lang="en-US">
                <a:solidFill>
                  <a:srgbClr val="000096"/>
                </a:solidFill>
                <a:highlight>
                  <a:srgbClr val="FFFFFF"/>
                </a:highlight>
              </a:rPr>
              <a:t>&gt;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&lt;xs:element</a:t>
            </a:r>
            <a:r>
              <a:rPr lang="en-US">
                <a:solidFill>
                  <a:srgbClr val="F5844C"/>
                </a:solidFill>
                <a:highlight>
                  <a:srgbClr val="FFFFFF"/>
                </a:highlight>
              </a:rPr>
              <a:t> name</a:t>
            </a:r>
            <a:r>
              <a:rPr lang="en-US">
                <a:solidFill>
                  <a:srgbClr val="FF8040"/>
                </a:solidFill>
                <a:highlight>
                  <a:srgbClr val="FFFFFF"/>
                </a:highlight>
              </a:rPr>
              <a:t>=</a:t>
            </a:r>
            <a:r>
              <a:rPr lang="en-US">
                <a:solidFill>
                  <a:srgbClr val="993300"/>
                </a:solidFill>
                <a:highlight>
                  <a:srgbClr val="FFFFFF"/>
                </a:highlight>
              </a:rPr>
              <a:t>"Country"</a:t>
            </a:r>
            <a:r>
              <a:rPr lang="en-US">
                <a:solidFill>
                  <a:srgbClr val="F5844C"/>
                </a:solidFill>
                <a:highlight>
                  <a:srgbClr val="FFFFFF"/>
                </a:highlight>
              </a:rPr>
              <a:t> type</a:t>
            </a:r>
            <a:r>
              <a:rPr lang="en-US">
                <a:solidFill>
                  <a:srgbClr val="FF8040"/>
                </a:solidFill>
                <a:highlight>
                  <a:srgbClr val="FFFFFF"/>
                </a:highlight>
              </a:rPr>
              <a:t>=</a:t>
            </a:r>
            <a:r>
              <a:rPr lang="en-US">
                <a:solidFill>
                  <a:srgbClr val="993300"/>
                </a:solidFill>
                <a:highlight>
                  <a:srgbClr val="FFFFFF"/>
                </a:highlight>
              </a:rPr>
              <a:t>"xs:string"</a:t>
            </a:r>
            <a:r>
              <a:rPr lang="en-US">
                <a:solidFill>
                  <a:srgbClr val="F5844C"/>
                </a:solidFill>
                <a:highlight>
                  <a:srgbClr val="FFFFFF"/>
                </a:highlight>
              </a:rPr>
              <a:t> </a:t>
            </a:r>
            <a:r>
              <a:rPr lang="en-US">
                <a:solidFill>
                  <a:srgbClr val="000096"/>
                </a:solidFill>
                <a:highlight>
                  <a:srgbClr val="FFFFFF"/>
                </a:highlight>
              </a:rPr>
              <a:t>/&gt;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&lt;xs:element</a:t>
            </a:r>
            <a:r>
              <a:rPr lang="en-US">
                <a:solidFill>
                  <a:srgbClr val="F5844C"/>
                </a:solidFill>
                <a:highlight>
                  <a:srgbClr val="FFFFFF"/>
                </a:highlight>
              </a:rPr>
              <a:t> name</a:t>
            </a:r>
            <a:r>
              <a:rPr lang="en-US">
                <a:solidFill>
                  <a:srgbClr val="FF8040"/>
                </a:solidFill>
                <a:highlight>
                  <a:srgbClr val="FFFFFF"/>
                </a:highlight>
              </a:rPr>
              <a:t>=</a:t>
            </a:r>
            <a:r>
              <a:rPr lang="en-US">
                <a:solidFill>
                  <a:srgbClr val="993300"/>
                </a:solidFill>
                <a:highlight>
                  <a:srgbClr val="FFFFFF"/>
                </a:highlight>
              </a:rPr>
              <a:t>"NumberOfStudents"</a:t>
            </a:r>
            <a:r>
              <a:rPr lang="en-US">
                <a:solidFill>
                  <a:srgbClr val="F5844C"/>
                </a:solidFill>
                <a:highlight>
                  <a:srgbClr val="FFFFFF"/>
                </a:highlight>
              </a:rPr>
              <a:t> type</a:t>
            </a:r>
            <a:r>
              <a:rPr lang="en-US">
                <a:solidFill>
                  <a:srgbClr val="FF8040"/>
                </a:solidFill>
                <a:highlight>
                  <a:srgbClr val="FFFFFF"/>
                </a:highlight>
              </a:rPr>
              <a:t>=</a:t>
            </a:r>
            <a:r>
              <a:rPr lang="en-US">
                <a:solidFill>
                  <a:srgbClr val="993300"/>
                </a:solidFill>
                <a:highlight>
                  <a:srgbClr val="FFFFFF"/>
                </a:highlight>
              </a:rPr>
              <a:t>"xs:integer"</a:t>
            </a:r>
            <a:br>
              <a:rPr lang="en-US">
                <a:solidFill>
                  <a:srgbClr val="000000"/>
                </a:solidFill>
                <a:highlight>
                  <a:srgbClr val="FFFFFF"/>
                </a:highlight>
              </a:rPr>
            </a:br>
            <a:r>
              <a:rPr lang="en-US">
                <a:solidFill>
                  <a:srgbClr val="F5844C"/>
                </a:solidFill>
                <a:highlight>
                  <a:srgbClr val="FFFFFF"/>
                </a:highlight>
              </a:rPr>
              <a:t>                		dfdl:textNumberPattern</a:t>
            </a:r>
            <a:r>
              <a:rPr lang="en-US">
                <a:solidFill>
                  <a:srgbClr val="FF8040"/>
                </a:solidFill>
                <a:highlight>
                  <a:srgbClr val="FFFFFF"/>
                </a:highlight>
              </a:rPr>
              <a:t>=</a:t>
            </a:r>
            <a:r>
              <a:rPr lang="en-US">
                <a:solidFill>
                  <a:srgbClr val="993300"/>
                </a:solidFill>
                <a:highlight>
                  <a:srgbClr val="FFFFFF"/>
                </a:highlight>
              </a:rPr>
              <a:t>"###,###;-#"</a:t>
            </a:r>
            <a:br>
              <a:rPr lang="en-US">
                <a:solidFill>
                  <a:srgbClr val="000000"/>
                </a:solidFill>
                <a:highlight>
                  <a:srgbClr val="FFFFFF"/>
                </a:highlight>
              </a:rPr>
            </a:br>
            <a:r>
              <a:rPr lang="en-US">
                <a:solidFill>
                  <a:srgbClr val="F5844C"/>
                </a:solidFill>
                <a:highlight>
                  <a:srgbClr val="FFFFFF"/>
                </a:highlight>
              </a:rPr>
              <a:t>                		dfdl:textNumberRep</a:t>
            </a:r>
            <a:r>
              <a:rPr lang="en-US">
                <a:solidFill>
                  <a:srgbClr val="FF8040"/>
                </a:solidFill>
                <a:highlight>
                  <a:srgbClr val="FFFFFF"/>
                </a:highlight>
              </a:rPr>
              <a:t>=</a:t>
            </a:r>
            <a:r>
              <a:rPr lang="en-US">
                <a:solidFill>
                  <a:srgbClr val="993300"/>
                </a:solidFill>
                <a:highlight>
                  <a:srgbClr val="FFFFFF"/>
                </a:highlight>
              </a:rPr>
              <a:t>"standard"</a:t>
            </a:r>
            <a:br>
              <a:rPr lang="en-US">
                <a:solidFill>
                  <a:srgbClr val="000000"/>
                </a:solidFill>
                <a:highlight>
                  <a:srgbClr val="FFFFFF"/>
                </a:highlight>
              </a:rPr>
            </a:br>
            <a:r>
              <a:rPr lang="en-US">
                <a:solidFill>
                  <a:srgbClr val="F5844C"/>
                </a:solidFill>
                <a:highlight>
                  <a:srgbClr val="FFFFFF"/>
                </a:highlight>
              </a:rPr>
              <a:t>                		dfdl:textNumberCheckPolicy</a:t>
            </a:r>
            <a:r>
              <a:rPr lang="en-US">
                <a:solidFill>
                  <a:srgbClr val="FF8040"/>
                </a:solidFill>
                <a:highlight>
                  <a:srgbClr val="FFFFFF"/>
                </a:highlight>
              </a:rPr>
              <a:t>=</a:t>
            </a:r>
            <a:r>
              <a:rPr lang="en-US">
                <a:solidFill>
                  <a:srgbClr val="993300"/>
                </a:solidFill>
                <a:highlight>
                  <a:srgbClr val="FFFFFF"/>
                </a:highlight>
              </a:rPr>
              <a:t>"strict"</a:t>
            </a:r>
            <a:br>
              <a:rPr lang="en-US">
                <a:solidFill>
                  <a:srgbClr val="000000"/>
                </a:solidFill>
                <a:highlight>
                  <a:srgbClr val="FFFFFF"/>
                </a:highlight>
              </a:rPr>
            </a:br>
            <a:r>
              <a:rPr lang="en-US">
                <a:solidFill>
                  <a:srgbClr val="F5844C"/>
                </a:solidFill>
                <a:highlight>
                  <a:srgbClr val="FFFFFF"/>
                </a:highlight>
              </a:rPr>
              <a:t>               		dfdl:textStandardDecimalSeparator</a:t>
            </a:r>
            <a:r>
              <a:rPr lang="en-US">
                <a:solidFill>
                  <a:srgbClr val="FF8040"/>
                </a:solidFill>
                <a:highlight>
                  <a:srgbClr val="FFFFFF"/>
                </a:highlight>
              </a:rPr>
              <a:t>=</a:t>
            </a:r>
            <a:r>
              <a:rPr lang="en-US">
                <a:solidFill>
                  <a:srgbClr val="993300"/>
                </a:solidFill>
                <a:highlight>
                  <a:srgbClr val="FFFFFF"/>
                </a:highlight>
              </a:rPr>
              <a:t>"{</a:t>
            </a:r>
            <a:br>
              <a:rPr lang="en-US">
                <a:solidFill>
                  <a:srgbClr val="000000"/>
                </a:solidFill>
                <a:highlight>
                  <a:srgbClr val="FFFFFF"/>
                </a:highlight>
              </a:rPr>
            </a:br>
            <a:r>
              <a:rPr lang="en-US">
                <a:solidFill>
                  <a:srgbClr val="993300"/>
                </a:solidFill>
                <a:highlight>
                  <a:srgbClr val="FFFFFF"/>
                </a:highlight>
              </a:rPr>
              <a:t>                			if (../Country eq 'US') then '.'</a:t>
            </a:r>
            <a:br>
              <a:rPr lang="en-US">
                <a:solidFill>
                  <a:srgbClr val="000000"/>
                </a:solidFill>
                <a:highlight>
                  <a:srgbClr val="FFFFFF"/>
                </a:highlight>
              </a:rPr>
            </a:br>
            <a:r>
              <a:rPr lang="en-US">
                <a:solidFill>
                  <a:srgbClr val="993300"/>
                </a:solidFill>
                <a:highlight>
                  <a:srgbClr val="FFFFFF"/>
                </a:highlight>
              </a:rPr>
              <a:t>                			else if (../Country eq 'FR') then ','</a:t>
            </a:r>
            <a:br>
              <a:rPr lang="en-US">
                <a:solidFill>
                  <a:srgbClr val="000000"/>
                </a:solidFill>
                <a:highlight>
                  <a:srgbClr val="FFFFFF"/>
                </a:highlight>
              </a:rPr>
            </a:br>
            <a:r>
              <a:rPr lang="en-US">
                <a:solidFill>
                  <a:srgbClr val="993300"/>
                </a:solidFill>
                <a:highlight>
                  <a:srgbClr val="FFFFFF"/>
                </a:highlight>
              </a:rPr>
              <a:t>                			else if (../Country eq 'UK') then '.'</a:t>
            </a:r>
            <a:br>
              <a:rPr lang="en-US">
                <a:solidFill>
                  <a:srgbClr val="000000"/>
                </a:solidFill>
                <a:highlight>
                  <a:srgbClr val="FFFFFF"/>
                </a:highlight>
              </a:rPr>
            </a:br>
            <a:r>
              <a:rPr lang="en-US">
                <a:solidFill>
                  <a:srgbClr val="993300"/>
                </a:solidFill>
                <a:highlight>
                  <a:srgbClr val="FFFFFF"/>
                </a:highlight>
              </a:rPr>
              <a:t>                			else '.'</a:t>
            </a:r>
            <a:br>
              <a:rPr lang="en-US">
                <a:solidFill>
                  <a:srgbClr val="000000"/>
                </a:solidFill>
                <a:highlight>
                  <a:srgbClr val="FFFFFF"/>
                </a:highlight>
              </a:rPr>
            </a:br>
            <a:r>
              <a:rPr lang="en-US">
                <a:solidFill>
                  <a:srgbClr val="993300"/>
                </a:solidFill>
                <a:highlight>
                  <a:srgbClr val="FFFFFF"/>
                </a:highlight>
              </a:rPr>
              <a:t>                		}"</a:t>
            </a:r>
            <a:br>
              <a:rPr lang="en-US">
                <a:solidFill>
                  <a:srgbClr val="000000"/>
                </a:solidFill>
                <a:highlight>
                  <a:srgbClr val="FFFFFF"/>
                </a:highlight>
              </a:rPr>
            </a:br>
            <a:r>
              <a:rPr lang="en-US">
                <a:solidFill>
                  <a:srgbClr val="F5844C"/>
                </a:solidFill>
                <a:highlight>
                  <a:srgbClr val="FFFFFF"/>
                </a:highlight>
              </a:rPr>
              <a:t>                		dfdl:textStandardGroupingSeparator</a:t>
            </a:r>
            <a:r>
              <a:rPr lang="en-US">
                <a:solidFill>
                  <a:srgbClr val="FF8040"/>
                </a:solidFill>
                <a:highlight>
                  <a:srgbClr val="FFFFFF"/>
                </a:highlight>
              </a:rPr>
              <a:t>=</a:t>
            </a:r>
            <a:r>
              <a:rPr lang="en-US">
                <a:solidFill>
                  <a:srgbClr val="993300"/>
                </a:solidFill>
                <a:highlight>
                  <a:srgbClr val="FFFFFF"/>
                </a:highlight>
              </a:rPr>
              <a:t>"{</a:t>
            </a:r>
            <a:br>
              <a:rPr lang="en-US">
                <a:solidFill>
                  <a:srgbClr val="000000"/>
                </a:solidFill>
                <a:highlight>
                  <a:srgbClr val="FFFFFF"/>
                </a:highlight>
              </a:rPr>
            </a:br>
            <a:r>
              <a:rPr lang="en-US">
                <a:solidFill>
                  <a:srgbClr val="993300"/>
                </a:solidFill>
                <a:highlight>
                  <a:srgbClr val="FFFFFF"/>
                </a:highlight>
              </a:rPr>
              <a:t>                			if (../Country eq 'US') then ','</a:t>
            </a:r>
            <a:br>
              <a:rPr lang="en-US">
                <a:solidFill>
                  <a:srgbClr val="000000"/>
                </a:solidFill>
                <a:highlight>
                  <a:srgbClr val="FFFFFF"/>
                </a:highlight>
              </a:rPr>
            </a:br>
            <a:r>
              <a:rPr lang="en-US">
                <a:solidFill>
                  <a:srgbClr val="993300"/>
                </a:solidFill>
                <a:highlight>
                  <a:srgbClr val="FFFFFF"/>
                </a:highlight>
              </a:rPr>
              <a:t>                			else if (../Country eq 'FR') then '.'</a:t>
            </a:r>
            <a:br>
              <a:rPr lang="en-US">
                <a:solidFill>
                  <a:srgbClr val="000000"/>
                </a:solidFill>
                <a:highlight>
                  <a:srgbClr val="FFFFFF"/>
                </a:highlight>
              </a:rPr>
            </a:br>
            <a:r>
              <a:rPr lang="en-US">
                <a:solidFill>
                  <a:srgbClr val="993300"/>
                </a:solidFill>
                <a:highlight>
                  <a:srgbClr val="FFFFFF"/>
                </a:highlight>
              </a:rPr>
              <a:t>                			else if (../Country eq 'UK') then '%SP;'</a:t>
            </a:r>
            <a:br>
              <a:rPr lang="en-US">
                <a:solidFill>
                  <a:srgbClr val="000000"/>
                </a:solidFill>
                <a:highlight>
                  <a:srgbClr val="FFFFFF"/>
                </a:highlight>
              </a:rPr>
            </a:br>
            <a:r>
              <a:rPr lang="en-US">
                <a:solidFill>
                  <a:srgbClr val="993300"/>
                </a:solidFill>
                <a:highlight>
                  <a:srgbClr val="FFFFFF"/>
                </a:highlight>
              </a:rPr>
              <a:t>                			else ','</a:t>
            </a:r>
            <a:br>
              <a:rPr lang="en-US">
                <a:solidFill>
                  <a:srgbClr val="000000"/>
                </a:solidFill>
                <a:highlight>
                  <a:srgbClr val="FFFFFF"/>
                </a:highlight>
              </a:rPr>
            </a:br>
            <a:r>
              <a:rPr lang="en-US">
                <a:solidFill>
                  <a:srgbClr val="993300"/>
                </a:solidFill>
                <a:highlight>
                  <a:srgbClr val="FFFFFF"/>
                </a:highlight>
              </a:rPr>
              <a:t>                		}"</a:t>
            </a:r>
            <a:r>
              <a:rPr lang="en-US">
                <a:solidFill>
                  <a:srgbClr val="000096"/>
                </a:solidFill>
                <a:highlight>
                  <a:srgbClr val="FFFFFF"/>
                </a:highlight>
              </a:rPr>
              <a:t>/&gt;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&lt;/xs:sequence&gt;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&lt;/xs:complexType&gt;</a:t>
            </a:r>
            <a:br>
              <a:rPr lang="en-US">
                <a:solidFill>
                  <a:srgbClr val="000000"/>
                </a:solidFill>
                <a:highlight>
                  <a:srgbClr val="FFFFFF"/>
                </a:highlight>
              </a:rPr>
            </a:br>
            <a:r>
              <a:rPr lang="en-US">
                <a:solidFill>
                  <a:srgbClr val="003296"/>
                </a:solidFill>
                <a:highlight>
                  <a:srgbClr val="FFFFFF"/>
                </a:highlight>
              </a:rPr>
              <a:t>&lt;/xs:element&gt;</a:t>
            </a:r>
          </a:p>
        </p:txBody>
      </p:sp>
      <p:sp>
        <p:nvSpPr>
          <p:cNvPr id="6" name="Rectangle 5">
            <a:extLst>
              <a:ext uri="{FF2B5EF4-FFF2-40B4-BE49-F238E27FC236}">
                <a16:creationId xmlns:a16="http://schemas.microsoft.com/office/drawing/2014/main" id="{F5CE558D-1BAB-4AD8-80B6-ABBF44C22AEF}"/>
              </a:ext>
            </a:extLst>
          </p:cNvPr>
          <p:cNvSpPr/>
          <p:nvPr/>
        </p:nvSpPr>
        <p:spPr>
          <a:xfrm>
            <a:off x="7237708" y="1549831"/>
            <a:ext cx="774916" cy="309966"/>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8" name="Straight Arrow Connector 7">
            <a:extLst>
              <a:ext uri="{FF2B5EF4-FFF2-40B4-BE49-F238E27FC236}">
                <a16:creationId xmlns:a16="http://schemas.microsoft.com/office/drawing/2014/main" id="{8243C2A2-D789-4F65-87BB-796B2F94F0D4}"/>
              </a:ext>
            </a:extLst>
          </p:cNvPr>
          <p:cNvCxnSpPr>
            <a:cxnSpLocks/>
          </p:cNvCxnSpPr>
          <p:nvPr/>
        </p:nvCxnSpPr>
        <p:spPr>
          <a:xfrm flipH="1" flipV="1">
            <a:off x="2833606" y="2557221"/>
            <a:ext cx="1970870" cy="1"/>
          </a:xfrm>
          <a:prstGeom prst="straightConnector1">
            <a:avLst/>
          </a:prstGeom>
          <a:ln>
            <a:solidFill>
              <a:schemeClr val="tx1"/>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9" name="TextBox 8">
            <a:extLst>
              <a:ext uri="{FF2B5EF4-FFF2-40B4-BE49-F238E27FC236}">
                <a16:creationId xmlns:a16="http://schemas.microsoft.com/office/drawing/2014/main" id="{B9C17497-C314-45F7-9232-0255BE1CDEE9}"/>
              </a:ext>
            </a:extLst>
          </p:cNvPr>
          <p:cNvSpPr txBox="1"/>
          <p:nvPr/>
        </p:nvSpPr>
        <p:spPr>
          <a:xfrm>
            <a:off x="982848" y="2310039"/>
            <a:ext cx="1844299" cy="3970318"/>
          </a:xfrm>
          <a:prstGeom prst="rect">
            <a:avLst/>
          </a:prstGeom>
          <a:solidFill>
            <a:srgbClr val="FFFF00"/>
          </a:solidFill>
        </p:spPr>
        <p:txBody>
          <a:bodyPr wrap="square" rtlCol="0">
            <a:spAutoFit/>
          </a:bodyPr>
          <a:lstStyle/>
          <a:p>
            <a:r>
              <a:rPr lang="en-US"/>
              <a:t>If I remove dfdl:textStandardDecimalSeparator then I get an error. Why? The dfdl:textNumberPattern does not contain “a decimal separator symbol ("."), or the E or @ symbols” so I shouldn’t need it, right?</a:t>
            </a:r>
          </a:p>
        </p:txBody>
      </p:sp>
      <p:sp>
        <p:nvSpPr>
          <p:cNvPr id="2" name="Rectangle 1">
            <a:extLst>
              <a:ext uri="{FF2B5EF4-FFF2-40B4-BE49-F238E27FC236}">
                <a16:creationId xmlns:a16="http://schemas.microsoft.com/office/drawing/2014/main" id="{07E1DF59-9AD4-478A-9125-CAE97943A2FD}"/>
              </a:ext>
            </a:extLst>
          </p:cNvPr>
          <p:cNvSpPr/>
          <p:nvPr/>
        </p:nvSpPr>
        <p:spPr>
          <a:xfrm>
            <a:off x="2908513" y="4137689"/>
            <a:ext cx="7072393" cy="923330"/>
          </a:xfrm>
          <a:prstGeom prst="rect">
            <a:avLst/>
          </a:prstGeom>
          <a:solidFill>
            <a:srgbClr val="FFFF00"/>
          </a:solidFill>
          <a:ln w="38100">
            <a:solidFill>
              <a:schemeClr val="bg1"/>
            </a:solidFill>
          </a:ln>
        </p:spPr>
        <p:txBody>
          <a:bodyPr wrap="square">
            <a:spAutoFit/>
          </a:bodyPr>
          <a:lstStyle/>
          <a:p>
            <a:r>
              <a:rPr lang="en-US">
                <a:latin typeface="Calibri" panose="020F0502020204030204" pitchFamily="34" charset="0"/>
                <a:ea typeface="Calibri" panose="020F0502020204030204" pitchFamily="34" charset="0"/>
                <a:cs typeface="Times New Roman" panose="02020603050405020304" pitchFamily="18" charset="0"/>
              </a:rPr>
              <a:t>textStandardDecimalSeparator is required because of a bug in ICU4J. ICU4J takes into account decimal and grouping separators even if the pattern does not contain one.</a:t>
            </a:r>
            <a:endParaRPr lang="en-US"/>
          </a:p>
        </p:txBody>
      </p:sp>
    </p:spTree>
    <p:extLst>
      <p:ext uri="{BB962C8B-B14F-4D97-AF65-F5344CB8AC3E}">
        <p14:creationId xmlns:p14="http://schemas.microsoft.com/office/powerpoint/2010/main" val="2259509025"/>
      </p:ext>
    </p:extLst>
  </p:cSld>
  <p:clrMapOvr>
    <a:masterClrMapping/>
  </p:clrMapOvr>
</p:sld>
</file>

<file path=ppt/slides/slide2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78E9F4D5-3E67-4AEB-884C-52AA744879A2}"/>
              </a:ext>
            </a:extLst>
          </p:cNvPr>
          <p:cNvSpPr>
            <a:spLocks noGrp="1"/>
          </p:cNvSpPr>
          <p:nvPr>
            <p:ph type="ftr" sz="quarter" idx="11"/>
          </p:nvPr>
        </p:nvSpPr>
        <p:spPr/>
        <p:txBody>
          <a:bodyPr/>
          <a:lstStyle/>
          <a:p>
            <a:r>
              <a:rPr lang="en-US" altLang="en-US">
                <a:solidFill>
                  <a:schemeClr val="tx1">
                    <a:lumMod val="50000"/>
                    <a:lumOff val="50000"/>
                  </a:schemeClr>
                </a:solidFill>
                <a:latin typeface="Arial" pitchFamily="34" charset="0"/>
                <a:cs typeface="Arial" pitchFamily="34" charset="0"/>
              </a:rPr>
              <a:t>© 2019 The MITRE Corporation. All rights reserved.</a:t>
            </a:r>
            <a:endParaRPr lang="en-US">
              <a:solidFill>
                <a:schemeClr val="tx1">
                  <a:lumMod val="50000"/>
                  <a:lumOff val="50000"/>
                </a:schemeClr>
              </a:solidFill>
              <a:latin typeface="Arial" pitchFamily="34" charset="0"/>
              <a:cs typeface="Arial" pitchFamily="34" charset="0"/>
            </a:endParaRPr>
          </a:p>
        </p:txBody>
      </p:sp>
      <p:sp>
        <p:nvSpPr>
          <p:cNvPr id="3" name="Rectangle 2">
            <a:extLst>
              <a:ext uri="{FF2B5EF4-FFF2-40B4-BE49-F238E27FC236}">
                <a16:creationId xmlns:a16="http://schemas.microsoft.com/office/drawing/2014/main" id="{4BB5F4FC-A7A0-4A09-8C40-667810967B04}"/>
              </a:ext>
            </a:extLst>
          </p:cNvPr>
          <p:cNvSpPr/>
          <p:nvPr/>
        </p:nvSpPr>
        <p:spPr>
          <a:xfrm>
            <a:off x="2784526" y="2782001"/>
            <a:ext cx="7072392" cy="1200329"/>
          </a:xfrm>
          <a:prstGeom prst="rect">
            <a:avLst/>
          </a:prstGeom>
          <a:solidFill>
            <a:srgbClr val="FF0000"/>
          </a:solidFill>
          <a:ln w="38100">
            <a:solidFill>
              <a:schemeClr val="bg1"/>
            </a:solidFill>
          </a:ln>
        </p:spPr>
        <p:txBody>
          <a:bodyPr wrap="square">
            <a:spAutoFit/>
          </a:bodyPr>
          <a:lstStyle/>
          <a:p>
            <a:r>
              <a:rPr lang="en-US" sz="2400" b="1">
                <a:solidFill>
                  <a:schemeClr val="bg1"/>
                </a:solidFill>
                <a:latin typeface="Calibri" panose="020F0502020204030204" pitchFamily="34" charset="0"/>
                <a:ea typeface="Calibri" panose="020F0502020204030204" pitchFamily="34" charset="0"/>
                <a:cs typeface="Times New Roman" panose="02020603050405020304" pitchFamily="18" charset="0"/>
              </a:rPr>
              <a:t>Because of this, it's easiest and safest to just always define textStandardDecimalPolicy even though technically it shouldn't be needed.</a:t>
            </a:r>
            <a:endParaRPr lang="en-US" sz="2400" b="1">
              <a:solidFill>
                <a:schemeClr val="bg1"/>
              </a:solidFill>
            </a:endParaRPr>
          </a:p>
        </p:txBody>
      </p:sp>
    </p:spTree>
    <p:extLst>
      <p:ext uri="{BB962C8B-B14F-4D97-AF65-F5344CB8AC3E}">
        <p14:creationId xmlns:p14="http://schemas.microsoft.com/office/powerpoint/2010/main" val="99975221"/>
      </p:ext>
    </p:extLst>
  </p:cSld>
  <p:clrMapOvr>
    <a:masterClrMapping/>
  </p:clrMapOvr>
</p:sld>
</file>

<file path=ppt/slides/slide2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3587171E-51EC-4422-B64B-69844CDBA0AF}"/>
              </a:ext>
            </a:extLst>
          </p:cNvPr>
          <p:cNvSpPr>
            <a:spLocks noGrp="1"/>
          </p:cNvSpPr>
          <p:nvPr>
            <p:ph type="title"/>
          </p:nvPr>
        </p:nvSpPr>
        <p:spPr/>
        <p:txBody>
          <a:bodyPr/>
          <a:lstStyle/>
          <a:p>
            <a:r>
              <a:rPr lang="en-US"/>
              <a:t>Describing integers</a:t>
            </a:r>
          </a:p>
        </p:txBody>
      </p:sp>
      <p:sp>
        <p:nvSpPr>
          <p:cNvPr id="4" name="Content Placeholder 3">
            <a:extLst>
              <a:ext uri="{FF2B5EF4-FFF2-40B4-BE49-F238E27FC236}">
                <a16:creationId xmlns:a16="http://schemas.microsoft.com/office/drawing/2014/main" id="{77B3EA6B-DDCD-45DB-ACD3-C4C3E94A73E3}"/>
              </a:ext>
            </a:extLst>
          </p:cNvPr>
          <p:cNvSpPr>
            <a:spLocks noGrp="1"/>
          </p:cNvSpPr>
          <p:nvPr>
            <p:ph idx="1"/>
          </p:nvPr>
        </p:nvSpPr>
        <p:spPr/>
        <p:txBody>
          <a:bodyPr/>
          <a:lstStyle/>
          <a:p>
            <a:r>
              <a:rPr lang="en-US"/>
              <a:t>The notion that an integer is a series of digits optionally preceded by a sign symbol is a limited notion. </a:t>
            </a:r>
          </a:p>
          <a:p>
            <a:r>
              <a:rPr lang="en-US"/>
              <a:t>We’ve seen examples that do not fit that limited notion; for example:</a:t>
            </a:r>
          </a:p>
          <a:p>
            <a:pPr lvl="1"/>
            <a:r>
              <a:rPr lang="en-US" sz="1800"/>
              <a:t>A negative number may be represented by a number within parentheses.</a:t>
            </a:r>
          </a:p>
          <a:p>
            <a:pPr lvl="1"/>
            <a:r>
              <a:rPr lang="en-US" sz="1800"/>
              <a:t>An integer followed by a newline may or may not be legitimate.</a:t>
            </a:r>
          </a:p>
          <a:p>
            <a:pPr lvl="1"/>
            <a:r>
              <a:rPr lang="en-US" sz="1800"/>
              <a:t>Groups of digits may be separated by a comma, period, or space.</a:t>
            </a:r>
          </a:p>
          <a:p>
            <a:r>
              <a:rPr lang="en-US"/>
              <a:t>We want to be able to describe integers in its many forms.</a:t>
            </a:r>
          </a:p>
          <a:p>
            <a:r>
              <a:rPr lang="en-US"/>
              <a:t>To describe an integer requires </a:t>
            </a:r>
          </a:p>
          <a:p>
            <a:pPr lvl="1"/>
            <a:r>
              <a:rPr lang="en-US" sz="1800"/>
              <a:t>There be a way to state the pattern (form) that legitimate values may have. That is the purpose of dfdl:textNumberPattern.</a:t>
            </a:r>
          </a:p>
          <a:p>
            <a:pPr lvl="1"/>
            <a:r>
              <a:rPr lang="en-US" sz="1800"/>
              <a:t>There be a way to state the context of the values. That is the purpose of dfdl:textNumberCheckPolicy.</a:t>
            </a:r>
          </a:p>
          <a:p>
            <a:pPr lvl="1"/>
            <a:r>
              <a:rPr lang="en-US" sz="1800"/>
              <a:t>There be a way to state what the grouping symbol is. That is the purpose of dfdl:standardGroupingSeparator.</a:t>
            </a:r>
          </a:p>
          <a:p>
            <a:pPr lvl="1"/>
            <a:endParaRPr lang="en-US"/>
          </a:p>
        </p:txBody>
      </p:sp>
    </p:spTree>
    <p:extLst>
      <p:ext uri="{BB962C8B-B14F-4D97-AF65-F5344CB8AC3E}">
        <p14:creationId xmlns:p14="http://schemas.microsoft.com/office/powerpoint/2010/main" val="3369764022"/>
      </p:ext>
    </p:extLst>
  </p:cSld>
  <p:clrMapOvr>
    <a:masterClrMapping/>
  </p:clrMapOvr>
</p:sld>
</file>

<file path=ppt/slides/slide2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FF25C1-F751-43DA-AB4F-64EE993B9B7F}"/>
              </a:ext>
            </a:extLst>
          </p:cNvPr>
          <p:cNvSpPr>
            <a:spLocks noGrp="1"/>
          </p:cNvSpPr>
          <p:nvPr>
            <p:ph type="title"/>
          </p:nvPr>
        </p:nvSpPr>
        <p:spPr/>
        <p:txBody>
          <a:bodyPr/>
          <a:lstStyle/>
          <a:p>
            <a:r>
              <a:rPr lang="en-US"/>
              <a:t>Alternate solution</a:t>
            </a:r>
          </a:p>
        </p:txBody>
      </p:sp>
      <p:sp>
        <p:nvSpPr>
          <p:cNvPr id="3" name="Content Placeholder 2">
            <a:extLst>
              <a:ext uri="{FF2B5EF4-FFF2-40B4-BE49-F238E27FC236}">
                <a16:creationId xmlns:a16="http://schemas.microsoft.com/office/drawing/2014/main" id="{D2504F2D-F756-4493-B385-3BFEE55D7D05}"/>
              </a:ext>
            </a:extLst>
          </p:cNvPr>
          <p:cNvSpPr>
            <a:spLocks noGrp="1"/>
          </p:cNvSpPr>
          <p:nvPr>
            <p:ph idx="1"/>
          </p:nvPr>
        </p:nvSpPr>
        <p:spPr>
          <a:xfrm>
            <a:off x="616449" y="1371601"/>
            <a:ext cx="11236720" cy="2363491"/>
          </a:xfrm>
        </p:spPr>
        <p:txBody>
          <a:bodyPr/>
          <a:lstStyle/>
          <a:p>
            <a:pPr>
              <a:lnSpc>
                <a:spcPts val="3000"/>
              </a:lnSpc>
              <a:spcAft>
                <a:spcPts val="1200"/>
              </a:spcAft>
            </a:pPr>
            <a:r>
              <a:rPr lang="en-US"/>
              <a:t>We have been relying on the DFDL properties to describe the input.</a:t>
            </a:r>
          </a:p>
          <a:p>
            <a:pPr>
              <a:lnSpc>
                <a:spcPts val="3000"/>
              </a:lnSpc>
              <a:spcAft>
                <a:spcPts val="1200"/>
              </a:spcAft>
            </a:pPr>
            <a:r>
              <a:rPr lang="en-US"/>
              <a:t>Alternatively we can forget the DFDL text number properties and use the XML Schema pattern facet coupled with dfdl:checkConstraints.</a:t>
            </a:r>
          </a:p>
          <a:p>
            <a:pPr>
              <a:lnSpc>
                <a:spcPts val="3000"/>
              </a:lnSpc>
              <a:spcAft>
                <a:spcPts val="1200"/>
              </a:spcAft>
            </a:pPr>
            <a:r>
              <a:rPr lang="en-US"/>
              <a:t>The following DFDL schema constrains the input to conform to the XML Schema pattern facets:</a:t>
            </a:r>
          </a:p>
        </p:txBody>
      </p:sp>
      <p:sp>
        <p:nvSpPr>
          <p:cNvPr id="5" name="Rectangle 4">
            <a:extLst>
              <a:ext uri="{FF2B5EF4-FFF2-40B4-BE49-F238E27FC236}">
                <a16:creationId xmlns:a16="http://schemas.microsoft.com/office/drawing/2014/main" id="{DBCB9C98-3635-412C-B3E7-A812FE3F203E}"/>
              </a:ext>
            </a:extLst>
          </p:cNvPr>
          <p:cNvSpPr/>
          <p:nvPr/>
        </p:nvSpPr>
        <p:spPr>
          <a:xfrm>
            <a:off x="2862021" y="3735092"/>
            <a:ext cx="3755756" cy="2862322"/>
          </a:xfrm>
          <a:prstGeom prst="rect">
            <a:avLst/>
          </a:prstGeom>
          <a:ln>
            <a:solidFill>
              <a:schemeClr val="tx1"/>
            </a:solidFill>
          </a:ln>
        </p:spPr>
        <p:txBody>
          <a:bodyPr wrap="square">
            <a:spAutoFit/>
          </a:bodyPr>
          <a:lstStyle/>
          <a:p>
            <a:r>
              <a:rPr lang="en-US" sz="1200">
                <a:solidFill>
                  <a:srgbClr val="003296"/>
                </a:solidFill>
                <a:highlight>
                  <a:srgbClr val="FFFFFF"/>
                </a:highlight>
              </a:rPr>
              <a:t>&lt;xs:element</a:t>
            </a:r>
            <a:r>
              <a:rPr lang="en-US" sz="1200">
                <a:solidFill>
                  <a:srgbClr val="F5844C"/>
                </a:solidFill>
                <a:highlight>
                  <a:srgbClr val="FFFFFF"/>
                </a:highlight>
              </a:rPr>
              <a:t> name</a:t>
            </a:r>
            <a:r>
              <a:rPr lang="en-US" sz="1200">
                <a:solidFill>
                  <a:srgbClr val="FF8040"/>
                </a:solidFill>
                <a:highlight>
                  <a:srgbClr val="FFFFFF"/>
                </a:highlight>
              </a:rPr>
              <a:t>=</a:t>
            </a:r>
            <a:r>
              <a:rPr lang="en-US" sz="1200">
                <a:solidFill>
                  <a:srgbClr val="993300"/>
                </a:solidFill>
                <a:highlight>
                  <a:srgbClr val="FFFFFF"/>
                </a:highlight>
              </a:rPr>
              <a:t>"NumberOfStudents"</a:t>
            </a:r>
            <a:r>
              <a:rPr lang="en-US" sz="1200">
                <a:solidFill>
                  <a:srgbClr val="000096"/>
                </a:solidFill>
                <a:highlight>
                  <a:srgbClr val="FFFFFF"/>
                </a:highlight>
              </a:rPr>
              <a:t>&gt;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&lt;xs:simpleType&gt;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&lt;xs:annotation&gt;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&lt;xs:appinfo</a:t>
            </a:r>
            <a:r>
              <a:rPr lang="en-US" sz="1200">
                <a:solidFill>
                  <a:srgbClr val="F5844C"/>
                </a:solidFill>
                <a:highlight>
                  <a:srgbClr val="FFFFFF"/>
                </a:highlight>
              </a:rPr>
              <a:t> source</a:t>
            </a:r>
            <a:r>
              <a:rPr lang="en-US" sz="1200">
                <a:solidFill>
                  <a:srgbClr val="FF8040"/>
                </a:solidFill>
                <a:highlight>
                  <a:srgbClr val="FFFFFF"/>
                </a:highlight>
              </a:rPr>
              <a:t>=</a:t>
            </a:r>
            <a:r>
              <a:rPr lang="en-US" sz="1200">
                <a:solidFill>
                  <a:srgbClr val="993300"/>
                </a:solidFill>
                <a:highlight>
                  <a:srgbClr val="FFFFFF"/>
                </a:highlight>
              </a:rPr>
              <a:t>"http://www.ogf.org/dfdl/"</a:t>
            </a:r>
            <a:r>
              <a:rPr lang="en-US" sz="1200">
                <a:solidFill>
                  <a:srgbClr val="000096"/>
                </a:solidFill>
                <a:highlight>
                  <a:srgbClr val="FFFFFF"/>
                </a:highlight>
              </a:rPr>
              <a:t>&gt;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0096"/>
                </a:solidFill>
                <a:highlight>
                  <a:srgbClr val="FFFFFF"/>
                </a:highlight>
              </a:rPr>
              <a:t>&lt;dfdl:assert</a:t>
            </a:r>
            <a:r>
              <a:rPr lang="en-US" sz="1200">
                <a:solidFill>
                  <a:srgbClr val="F5844C"/>
                </a:solidFill>
                <a:highlight>
                  <a:srgbClr val="FFFFFF"/>
                </a:highlight>
              </a:rPr>
              <a:t> test</a:t>
            </a:r>
            <a:r>
              <a:rPr lang="en-US" sz="1200">
                <a:solidFill>
                  <a:srgbClr val="FF8040"/>
                </a:solidFill>
                <a:highlight>
                  <a:srgbClr val="FFFFFF"/>
                </a:highlight>
              </a:rPr>
              <a:t>=</a:t>
            </a:r>
            <a:r>
              <a:rPr lang="en-US" sz="1200">
                <a:solidFill>
                  <a:srgbClr val="993300"/>
                </a:solidFill>
                <a:highlight>
                  <a:srgbClr val="FFFFFF"/>
                </a:highlight>
              </a:rPr>
              <a:t>"{ dfdl:checkConstraints(.) }"</a:t>
            </a:r>
            <a:r>
              <a:rPr lang="en-US" sz="1200">
                <a:solidFill>
                  <a:srgbClr val="000096"/>
                </a:solidFill>
                <a:highlight>
                  <a:srgbClr val="FFFFFF"/>
                </a:highlight>
              </a:rPr>
              <a:t>/&gt;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&lt;/xs:appinfo&gt;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&lt;/xs:annotation&gt;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&lt;xs:restriction</a:t>
            </a:r>
            <a:r>
              <a:rPr lang="en-US" sz="1200">
                <a:solidFill>
                  <a:srgbClr val="F5844C"/>
                </a:solidFill>
                <a:highlight>
                  <a:srgbClr val="FFFFFF"/>
                </a:highlight>
              </a:rPr>
              <a:t> base</a:t>
            </a:r>
            <a:r>
              <a:rPr lang="en-US" sz="1200">
                <a:solidFill>
                  <a:srgbClr val="FF8040"/>
                </a:solidFill>
                <a:highlight>
                  <a:srgbClr val="FFFFFF"/>
                </a:highlight>
              </a:rPr>
              <a:t>=</a:t>
            </a:r>
            <a:r>
              <a:rPr lang="en-US" sz="1200">
                <a:solidFill>
                  <a:srgbClr val="993300"/>
                </a:solidFill>
                <a:highlight>
                  <a:srgbClr val="FFFFFF"/>
                </a:highlight>
              </a:rPr>
              <a:t>"xs:string"</a:t>
            </a:r>
            <a:r>
              <a:rPr lang="en-US" sz="1200">
                <a:solidFill>
                  <a:srgbClr val="000096"/>
                </a:solidFill>
                <a:highlight>
                  <a:srgbClr val="FFFFFF"/>
                </a:highlight>
              </a:rPr>
              <a:t>&gt;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00"/>
                </a:highlight>
              </a:rPr>
              <a:t>&lt;xs:pattern</a:t>
            </a:r>
            <a:r>
              <a:rPr lang="en-US" sz="1200">
                <a:solidFill>
                  <a:srgbClr val="F5844C"/>
                </a:solidFill>
                <a:highlight>
                  <a:srgbClr val="FFFF00"/>
                </a:highlight>
              </a:rPr>
              <a:t> value</a:t>
            </a:r>
            <a:r>
              <a:rPr lang="en-US" sz="1200">
                <a:solidFill>
                  <a:srgbClr val="FF8040"/>
                </a:solidFill>
                <a:highlight>
                  <a:srgbClr val="FFFF00"/>
                </a:highlight>
              </a:rPr>
              <a:t>=</a:t>
            </a:r>
            <a:r>
              <a:rPr lang="en-US" sz="1200">
                <a:solidFill>
                  <a:srgbClr val="993300"/>
                </a:solidFill>
                <a:highlight>
                  <a:srgbClr val="FFFF00"/>
                </a:highlight>
              </a:rPr>
              <a:t>"[0-9]+(&amp;#x0D;&amp;#x0A;)?"</a:t>
            </a:r>
            <a:r>
              <a:rPr lang="en-US" sz="1200">
                <a:solidFill>
                  <a:srgbClr val="000096"/>
                </a:solidFill>
                <a:highlight>
                  <a:srgbClr val="FFFF00"/>
                </a:highlight>
              </a:rPr>
              <a:t>/&gt;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&lt;xs:pattern</a:t>
            </a:r>
            <a:r>
              <a:rPr lang="en-US" sz="1200">
                <a:solidFill>
                  <a:srgbClr val="F5844C"/>
                </a:solidFill>
                <a:highlight>
                  <a:srgbClr val="FFFFFF"/>
                </a:highlight>
              </a:rPr>
              <a:t> value</a:t>
            </a:r>
            <a:r>
              <a:rPr lang="en-US" sz="1200">
                <a:solidFill>
                  <a:srgbClr val="FF8040"/>
                </a:solidFill>
                <a:highlight>
                  <a:srgbClr val="FFFFFF"/>
                </a:highlight>
              </a:rPr>
              <a:t>=</a:t>
            </a:r>
            <a:r>
              <a:rPr lang="en-US" sz="1200">
                <a:solidFill>
                  <a:srgbClr val="993300"/>
                </a:solidFill>
                <a:highlight>
                  <a:srgbClr val="FFFFFF"/>
                </a:highlight>
              </a:rPr>
              <a:t>"\+[0-9]+(&amp;#x0D;&amp;#x0A;)?"</a:t>
            </a:r>
            <a:r>
              <a:rPr lang="en-US" sz="1200">
                <a:solidFill>
                  <a:srgbClr val="000096"/>
                </a:solidFill>
                <a:highlight>
                  <a:srgbClr val="FFFFFF"/>
                </a:highlight>
              </a:rPr>
              <a:t>/&gt;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&lt;xs:pattern</a:t>
            </a:r>
            <a:r>
              <a:rPr lang="en-US" sz="1200">
                <a:solidFill>
                  <a:srgbClr val="F5844C"/>
                </a:solidFill>
                <a:highlight>
                  <a:srgbClr val="FFFFFF"/>
                </a:highlight>
              </a:rPr>
              <a:t> value</a:t>
            </a:r>
            <a:r>
              <a:rPr lang="en-US" sz="1200">
                <a:solidFill>
                  <a:srgbClr val="FF8040"/>
                </a:solidFill>
                <a:highlight>
                  <a:srgbClr val="FFFFFF"/>
                </a:highlight>
              </a:rPr>
              <a:t>=</a:t>
            </a:r>
            <a:r>
              <a:rPr lang="en-US" sz="1200">
                <a:solidFill>
                  <a:srgbClr val="993300"/>
                </a:solidFill>
                <a:highlight>
                  <a:srgbClr val="FFFFFF"/>
                </a:highlight>
              </a:rPr>
              <a:t>"-[0-9]+(&amp;#x0D;&amp;#x0A;)?"</a:t>
            </a:r>
            <a:r>
              <a:rPr lang="en-US" sz="1200">
                <a:solidFill>
                  <a:srgbClr val="000096"/>
                </a:solidFill>
                <a:highlight>
                  <a:srgbClr val="FFFFFF"/>
                </a:highlight>
              </a:rPr>
              <a:t>/&gt;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&lt;xs:pattern</a:t>
            </a:r>
            <a:r>
              <a:rPr lang="en-US" sz="1200">
                <a:solidFill>
                  <a:srgbClr val="F5844C"/>
                </a:solidFill>
                <a:highlight>
                  <a:srgbClr val="FFFFFF"/>
                </a:highlight>
              </a:rPr>
              <a:t> value</a:t>
            </a:r>
            <a:r>
              <a:rPr lang="en-US" sz="1200">
                <a:solidFill>
                  <a:srgbClr val="FF8040"/>
                </a:solidFill>
                <a:highlight>
                  <a:srgbClr val="FFFFFF"/>
                </a:highlight>
              </a:rPr>
              <a:t>=</a:t>
            </a:r>
            <a:r>
              <a:rPr lang="en-US" sz="1200">
                <a:solidFill>
                  <a:srgbClr val="993300"/>
                </a:solidFill>
                <a:highlight>
                  <a:srgbClr val="FFFFFF"/>
                </a:highlight>
              </a:rPr>
              <a:t>"\([0-9]+\)(&amp;#x0D;&amp;#x0A;)?"</a:t>
            </a:r>
            <a:r>
              <a:rPr lang="en-US" sz="1200">
                <a:solidFill>
                  <a:srgbClr val="000096"/>
                </a:solidFill>
                <a:highlight>
                  <a:srgbClr val="FFFFFF"/>
                </a:highlight>
              </a:rPr>
              <a:t>/&gt;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&lt;/xs:restriction&gt;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&lt;/xs:simpleType&gt;</a:t>
            </a:r>
            <a:br>
              <a:rPr lang="en-US" sz="1200">
                <a:solidFill>
                  <a:srgbClr val="000000"/>
                </a:solidFill>
                <a:highlight>
                  <a:srgbClr val="FFFFFF"/>
                </a:highlight>
              </a:rPr>
            </a:br>
            <a:r>
              <a:rPr lang="en-US" sz="1200">
                <a:solidFill>
                  <a:srgbClr val="003296"/>
                </a:solidFill>
                <a:highlight>
                  <a:srgbClr val="FFFFFF"/>
                </a:highlight>
              </a:rPr>
              <a:t>&lt;/xs:element&gt;</a:t>
            </a:r>
          </a:p>
        </p:txBody>
      </p:sp>
      <p:cxnSp>
        <p:nvCxnSpPr>
          <p:cNvPr id="7" name="Straight Arrow Connector 6">
            <a:extLst>
              <a:ext uri="{FF2B5EF4-FFF2-40B4-BE49-F238E27FC236}">
                <a16:creationId xmlns:a16="http://schemas.microsoft.com/office/drawing/2014/main" id="{85AACC15-C5D2-4D87-B109-919556D6F817}"/>
              </a:ext>
            </a:extLst>
          </p:cNvPr>
          <p:cNvCxnSpPr/>
          <p:nvPr/>
        </p:nvCxnSpPr>
        <p:spPr>
          <a:xfrm flipH="1">
            <a:off x="6234808" y="4711485"/>
            <a:ext cx="1204378" cy="604434"/>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8" name="TextBox 7">
            <a:extLst>
              <a:ext uri="{FF2B5EF4-FFF2-40B4-BE49-F238E27FC236}">
                <a16:creationId xmlns:a16="http://schemas.microsoft.com/office/drawing/2014/main" id="{DE897ABB-FC3B-4F8D-80D1-A3BF1E46AFEB}"/>
              </a:ext>
            </a:extLst>
          </p:cNvPr>
          <p:cNvSpPr txBox="1"/>
          <p:nvPr/>
        </p:nvSpPr>
        <p:spPr>
          <a:xfrm>
            <a:off x="7516678" y="4541003"/>
            <a:ext cx="3440624" cy="923330"/>
          </a:xfrm>
          <a:prstGeom prst="rect">
            <a:avLst/>
          </a:prstGeom>
          <a:noFill/>
        </p:spPr>
        <p:txBody>
          <a:bodyPr wrap="square" rtlCol="0">
            <a:spAutoFit/>
          </a:bodyPr>
          <a:lstStyle/>
          <a:p>
            <a:r>
              <a:rPr lang="en-US"/>
              <a:t>This pattern says the input can be one or more digits optionally followed by a newline.</a:t>
            </a:r>
          </a:p>
        </p:txBody>
      </p:sp>
      <p:sp>
        <p:nvSpPr>
          <p:cNvPr id="9" name="TextBox 8">
            <a:extLst>
              <a:ext uri="{FF2B5EF4-FFF2-40B4-BE49-F238E27FC236}">
                <a16:creationId xmlns:a16="http://schemas.microsoft.com/office/drawing/2014/main" id="{49841962-051E-4FC1-A7B9-AD25444B3440}"/>
              </a:ext>
            </a:extLst>
          </p:cNvPr>
          <p:cNvSpPr txBox="1"/>
          <p:nvPr/>
        </p:nvSpPr>
        <p:spPr>
          <a:xfrm>
            <a:off x="7191214" y="6122908"/>
            <a:ext cx="3628622" cy="369332"/>
          </a:xfrm>
          <a:prstGeom prst="rect">
            <a:avLst/>
          </a:prstGeom>
          <a:noFill/>
        </p:spPr>
        <p:txBody>
          <a:bodyPr wrap="none" rtlCol="0">
            <a:spAutoFit/>
          </a:bodyPr>
          <a:lstStyle/>
          <a:p>
            <a:r>
              <a:rPr lang="en-US"/>
              <a:t>See examples/integer/test-2.dfdl.xsd</a:t>
            </a:r>
          </a:p>
        </p:txBody>
      </p:sp>
    </p:spTree>
    <p:extLst>
      <p:ext uri="{BB962C8B-B14F-4D97-AF65-F5344CB8AC3E}">
        <p14:creationId xmlns:p14="http://schemas.microsoft.com/office/powerpoint/2010/main" val="2103733187"/>
      </p:ext>
    </p:extLst>
  </p:cSld>
  <p:clrMapOvr>
    <a:masterClrMapping/>
  </p:clrMapOvr>
</p:sld>
</file>

<file path=ppt/slides/slide2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F6C71F8A-2297-4D47-94FA-3A29C567A77B}"/>
              </a:ext>
            </a:extLst>
          </p:cNvPr>
          <p:cNvSpPr>
            <a:spLocks noGrp="1"/>
          </p:cNvSpPr>
          <p:nvPr>
            <p:ph type="ftr" sz="quarter" idx="11"/>
          </p:nvPr>
        </p:nvSpPr>
        <p:spPr/>
        <p:txBody>
          <a:bodyPr/>
          <a:lstStyle/>
          <a:p>
            <a:r>
              <a:rPr lang="en-US" altLang="en-US">
                <a:solidFill>
                  <a:schemeClr val="tx1">
                    <a:lumMod val="50000"/>
                    <a:lumOff val="50000"/>
                  </a:schemeClr>
                </a:solidFill>
                <a:latin typeface="Arial" pitchFamily="34" charset="0"/>
                <a:cs typeface="Arial" pitchFamily="34" charset="0"/>
              </a:rPr>
              <a:t>© 2019 The MITRE Corporation. All rights reserved.</a:t>
            </a:r>
            <a:endParaRPr lang="en-US">
              <a:solidFill>
                <a:schemeClr val="tx1">
                  <a:lumMod val="50000"/>
                  <a:lumOff val="50000"/>
                </a:schemeClr>
              </a:solidFill>
              <a:latin typeface="Arial" pitchFamily="34" charset="0"/>
              <a:cs typeface="Arial" pitchFamily="34" charset="0"/>
            </a:endParaRPr>
          </a:p>
        </p:txBody>
      </p:sp>
      <p:sp>
        <p:nvSpPr>
          <p:cNvPr id="5" name="Rectangle 4">
            <a:extLst>
              <a:ext uri="{FF2B5EF4-FFF2-40B4-BE49-F238E27FC236}">
                <a16:creationId xmlns:a16="http://schemas.microsoft.com/office/drawing/2014/main" id="{4A14D694-27D3-4F33-AAD2-F59B7FFAE4AF}"/>
              </a:ext>
            </a:extLst>
          </p:cNvPr>
          <p:cNvSpPr/>
          <p:nvPr/>
        </p:nvSpPr>
        <p:spPr>
          <a:xfrm>
            <a:off x="972909" y="999249"/>
            <a:ext cx="5600054" cy="4247317"/>
          </a:xfrm>
          <a:prstGeom prst="rect">
            <a:avLst/>
          </a:prstGeom>
          <a:ln>
            <a:solidFill>
              <a:schemeClr val="tx1"/>
            </a:solidFill>
          </a:ln>
        </p:spPr>
        <p:txBody>
          <a:bodyPr wrap="square">
            <a:spAutoFit/>
          </a:bodyPr>
          <a:lstStyle/>
          <a:p>
            <a:r>
              <a:rPr lang="en-US">
                <a:solidFill>
                  <a:srgbClr val="003296"/>
                </a:solidFill>
                <a:highlight>
                  <a:srgbClr val="FFFFFF"/>
                </a:highlight>
              </a:rPr>
              <a:t>&lt;xs:element</a:t>
            </a:r>
            <a:r>
              <a:rPr lang="en-US">
                <a:solidFill>
                  <a:srgbClr val="F5844C"/>
                </a:solidFill>
                <a:highlight>
                  <a:srgbClr val="FFFFFF"/>
                </a:highlight>
              </a:rPr>
              <a:t> name</a:t>
            </a:r>
            <a:r>
              <a:rPr lang="en-US">
                <a:solidFill>
                  <a:srgbClr val="FF8040"/>
                </a:solidFill>
                <a:highlight>
                  <a:srgbClr val="FFFFFF"/>
                </a:highlight>
              </a:rPr>
              <a:t>=</a:t>
            </a:r>
            <a:r>
              <a:rPr lang="en-US">
                <a:solidFill>
                  <a:srgbClr val="993300"/>
                </a:solidFill>
                <a:highlight>
                  <a:srgbClr val="FFFFFF"/>
                </a:highlight>
              </a:rPr>
              <a:t>"NumberOfStudents"</a:t>
            </a:r>
            <a:r>
              <a:rPr lang="en-US">
                <a:solidFill>
                  <a:srgbClr val="000096"/>
                </a:solidFill>
                <a:highlight>
                  <a:srgbClr val="FFFFFF"/>
                </a:highlight>
              </a:rPr>
              <a:t>&gt;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&lt;xs:simpleType&gt;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&lt;xs:annotation&gt;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&lt;xs:appinfo</a:t>
            </a:r>
            <a:r>
              <a:rPr lang="en-US">
                <a:solidFill>
                  <a:srgbClr val="F5844C"/>
                </a:solidFill>
                <a:highlight>
                  <a:srgbClr val="FFFFFF"/>
                </a:highlight>
              </a:rPr>
              <a:t> source</a:t>
            </a:r>
            <a:r>
              <a:rPr lang="en-US">
                <a:solidFill>
                  <a:srgbClr val="FF8040"/>
                </a:solidFill>
                <a:highlight>
                  <a:srgbClr val="FFFFFF"/>
                </a:highlight>
              </a:rPr>
              <a:t>=</a:t>
            </a:r>
            <a:r>
              <a:rPr lang="en-US">
                <a:solidFill>
                  <a:srgbClr val="993300"/>
                </a:solidFill>
                <a:highlight>
                  <a:srgbClr val="FFFFFF"/>
                </a:highlight>
              </a:rPr>
              <a:t>"http://www.ogf.org/dfdl/"</a:t>
            </a:r>
            <a:r>
              <a:rPr lang="en-US">
                <a:solidFill>
                  <a:srgbClr val="000096"/>
                </a:solidFill>
                <a:highlight>
                  <a:srgbClr val="FFFFFF"/>
                </a:highlight>
              </a:rPr>
              <a:t>&gt;</a:t>
            </a:r>
            <a:br>
              <a:rPr lang="en-US">
                <a:solidFill>
                  <a:srgbClr val="000000"/>
                </a:solidFill>
                <a:highlight>
                  <a:srgbClr val="FFFFFF"/>
                </a:highlight>
              </a:rPr>
            </a:br>
            <a:r>
              <a:rPr lang="en-US">
                <a:solidFill>
                  <a:srgbClr val="000000"/>
                </a:solidFill>
                <a:highlight>
                  <a:srgbClr val="FFFFFF"/>
                </a:highlight>
              </a:rPr>
              <a:t>                </a:t>
            </a:r>
            <a:r>
              <a:rPr lang="en-US">
                <a:solidFill>
                  <a:srgbClr val="000096"/>
                </a:solidFill>
                <a:highlight>
                  <a:srgbClr val="FFFFFF"/>
                </a:highlight>
              </a:rPr>
              <a:t>&lt;dfdl:assert</a:t>
            </a:r>
            <a:r>
              <a:rPr lang="en-US">
                <a:solidFill>
                  <a:srgbClr val="F5844C"/>
                </a:solidFill>
                <a:highlight>
                  <a:srgbClr val="FFFFFF"/>
                </a:highlight>
              </a:rPr>
              <a:t> test</a:t>
            </a:r>
            <a:r>
              <a:rPr lang="en-US">
                <a:solidFill>
                  <a:srgbClr val="FF8040"/>
                </a:solidFill>
                <a:highlight>
                  <a:srgbClr val="FFFFFF"/>
                </a:highlight>
              </a:rPr>
              <a:t>=</a:t>
            </a:r>
            <a:r>
              <a:rPr lang="en-US">
                <a:solidFill>
                  <a:srgbClr val="993300"/>
                </a:solidFill>
                <a:highlight>
                  <a:srgbClr val="FFFFFF"/>
                </a:highlight>
              </a:rPr>
              <a:t>"{ dfdl:checkConstraints(.) }"</a:t>
            </a:r>
            <a:r>
              <a:rPr lang="en-US">
                <a:solidFill>
                  <a:srgbClr val="000096"/>
                </a:solidFill>
                <a:highlight>
                  <a:srgbClr val="FFFFFF"/>
                </a:highlight>
              </a:rPr>
              <a:t>/&gt;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&lt;/xs:appinfo&gt;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&lt;/xs:annotation&gt;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&lt;xs:restriction</a:t>
            </a:r>
            <a:r>
              <a:rPr lang="en-US">
                <a:solidFill>
                  <a:srgbClr val="F5844C"/>
                </a:solidFill>
                <a:highlight>
                  <a:srgbClr val="FFFFFF"/>
                </a:highlight>
              </a:rPr>
              <a:t> base</a:t>
            </a:r>
            <a:r>
              <a:rPr lang="en-US">
                <a:solidFill>
                  <a:srgbClr val="FF8040"/>
                </a:solidFill>
                <a:highlight>
                  <a:srgbClr val="FFFFFF"/>
                </a:highlight>
              </a:rPr>
              <a:t>=</a:t>
            </a:r>
            <a:r>
              <a:rPr lang="en-US">
                <a:solidFill>
                  <a:srgbClr val="993300"/>
                </a:solidFill>
                <a:highlight>
                  <a:srgbClr val="FFFFFF"/>
                </a:highlight>
              </a:rPr>
              <a:t>"xs:string"</a:t>
            </a:r>
            <a:r>
              <a:rPr lang="en-US">
                <a:solidFill>
                  <a:srgbClr val="000096"/>
                </a:solidFill>
                <a:highlight>
                  <a:srgbClr val="FFFFFF"/>
                </a:highlight>
              </a:rPr>
              <a:t>&gt;</a:t>
            </a:r>
            <a:br>
              <a:rPr lang="en-US">
                <a:solidFill>
                  <a:srgbClr val="000000"/>
                </a:solidFill>
                <a:highlight>
                  <a:srgbClr val="FFFFFF"/>
                </a:highlight>
              </a:rPr>
            </a:br>
            <a:r>
              <a:rPr lang="en-US">
                <a:solidFill>
                  <a:srgbClr val="000000"/>
                </a:solidFill>
              </a:rPr>
              <a:t>            </a:t>
            </a:r>
            <a:r>
              <a:rPr lang="en-US">
                <a:solidFill>
                  <a:srgbClr val="003296"/>
                </a:solidFill>
              </a:rPr>
              <a:t>&lt;xs:pattern</a:t>
            </a:r>
            <a:r>
              <a:rPr lang="en-US">
                <a:solidFill>
                  <a:srgbClr val="F5844C"/>
                </a:solidFill>
              </a:rPr>
              <a:t> value</a:t>
            </a:r>
            <a:r>
              <a:rPr lang="en-US">
                <a:solidFill>
                  <a:srgbClr val="FF8040"/>
                </a:solidFill>
              </a:rPr>
              <a:t>=</a:t>
            </a:r>
            <a:r>
              <a:rPr lang="en-US">
                <a:solidFill>
                  <a:srgbClr val="993300"/>
                </a:solidFill>
              </a:rPr>
              <a:t>"[0-9]+(&amp;#x0D;&amp;#x0A;)?"</a:t>
            </a:r>
            <a:r>
              <a:rPr lang="en-US">
                <a:solidFill>
                  <a:srgbClr val="000096"/>
                </a:solidFill>
              </a:rPr>
              <a:t>/&gt;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00"/>
                </a:highlight>
              </a:rPr>
              <a:t>&lt;xs:pattern</a:t>
            </a:r>
            <a:r>
              <a:rPr lang="en-US">
                <a:solidFill>
                  <a:srgbClr val="F5844C"/>
                </a:solidFill>
                <a:highlight>
                  <a:srgbClr val="FFFF00"/>
                </a:highlight>
              </a:rPr>
              <a:t> value</a:t>
            </a:r>
            <a:r>
              <a:rPr lang="en-US">
                <a:solidFill>
                  <a:srgbClr val="FF8040"/>
                </a:solidFill>
                <a:highlight>
                  <a:srgbClr val="FFFF00"/>
                </a:highlight>
              </a:rPr>
              <a:t>=</a:t>
            </a:r>
            <a:r>
              <a:rPr lang="en-US">
                <a:solidFill>
                  <a:srgbClr val="993300"/>
                </a:solidFill>
                <a:highlight>
                  <a:srgbClr val="FFFF00"/>
                </a:highlight>
              </a:rPr>
              <a:t>"\+[0-9]+(&amp;#x0D;&amp;#x0A;)?"</a:t>
            </a:r>
            <a:r>
              <a:rPr lang="en-US">
                <a:solidFill>
                  <a:srgbClr val="000096"/>
                </a:solidFill>
                <a:highlight>
                  <a:srgbClr val="FFFF00"/>
                </a:highlight>
              </a:rPr>
              <a:t>/&gt;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&lt;xs:pattern</a:t>
            </a:r>
            <a:r>
              <a:rPr lang="en-US">
                <a:solidFill>
                  <a:srgbClr val="F5844C"/>
                </a:solidFill>
                <a:highlight>
                  <a:srgbClr val="FFFFFF"/>
                </a:highlight>
              </a:rPr>
              <a:t> value</a:t>
            </a:r>
            <a:r>
              <a:rPr lang="en-US">
                <a:solidFill>
                  <a:srgbClr val="FF8040"/>
                </a:solidFill>
                <a:highlight>
                  <a:srgbClr val="FFFFFF"/>
                </a:highlight>
              </a:rPr>
              <a:t>=</a:t>
            </a:r>
            <a:r>
              <a:rPr lang="en-US">
                <a:solidFill>
                  <a:srgbClr val="993300"/>
                </a:solidFill>
                <a:highlight>
                  <a:srgbClr val="FFFFFF"/>
                </a:highlight>
              </a:rPr>
              <a:t>"-[0-9]+(&amp;#x0D;&amp;#x0A;)?"</a:t>
            </a:r>
            <a:r>
              <a:rPr lang="en-US">
                <a:solidFill>
                  <a:srgbClr val="000096"/>
                </a:solidFill>
                <a:highlight>
                  <a:srgbClr val="FFFFFF"/>
                </a:highlight>
              </a:rPr>
              <a:t>/&gt;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&lt;xs:pattern</a:t>
            </a:r>
            <a:r>
              <a:rPr lang="en-US">
                <a:solidFill>
                  <a:srgbClr val="F5844C"/>
                </a:solidFill>
                <a:highlight>
                  <a:srgbClr val="FFFFFF"/>
                </a:highlight>
              </a:rPr>
              <a:t> value</a:t>
            </a:r>
            <a:r>
              <a:rPr lang="en-US">
                <a:solidFill>
                  <a:srgbClr val="FF8040"/>
                </a:solidFill>
                <a:highlight>
                  <a:srgbClr val="FFFFFF"/>
                </a:highlight>
              </a:rPr>
              <a:t>=</a:t>
            </a:r>
            <a:r>
              <a:rPr lang="en-US">
                <a:solidFill>
                  <a:srgbClr val="993300"/>
                </a:solidFill>
                <a:highlight>
                  <a:srgbClr val="FFFFFF"/>
                </a:highlight>
              </a:rPr>
              <a:t>"\([0-9]+\)(&amp;#x0D;&amp;#x0A;)?"</a:t>
            </a:r>
            <a:r>
              <a:rPr lang="en-US">
                <a:solidFill>
                  <a:srgbClr val="000096"/>
                </a:solidFill>
                <a:highlight>
                  <a:srgbClr val="FFFFFF"/>
                </a:highlight>
              </a:rPr>
              <a:t>/&gt;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&lt;/xs:restriction&gt;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&lt;/xs:simpleType&gt;</a:t>
            </a:r>
            <a:br>
              <a:rPr lang="en-US">
                <a:solidFill>
                  <a:srgbClr val="000000"/>
                </a:solidFill>
                <a:highlight>
                  <a:srgbClr val="FFFFFF"/>
                </a:highlight>
              </a:rPr>
            </a:br>
            <a:r>
              <a:rPr lang="en-US">
                <a:solidFill>
                  <a:srgbClr val="003296"/>
                </a:solidFill>
                <a:highlight>
                  <a:srgbClr val="FFFFFF"/>
                </a:highlight>
              </a:rPr>
              <a:t>&lt;/xs:element&gt;</a:t>
            </a:r>
          </a:p>
        </p:txBody>
      </p:sp>
      <p:cxnSp>
        <p:nvCxnSpPr>
          <p:cNvPr id="6" name="Straight Arrow Connector 5">
            <a:extLst>
              <a:ext uri="{FF2B5EF4-FFF2-40B4-BE49-F238E27FC236}">
                <a16:creationId xmlns:a16="http://schemas.microsoft.com/office/drawing/2014/main" id="{782C172F-E85E-402F-B09D-DA29A0178820}"/>
              </a:ext>
            </a:extLst>
          </p:cNvPr>
          <p:cNvCxnSpPr/>
          <p:nvPr/>
        </p:nvCxnSpPr>
        <p:spPr>
          <a:xfrm flipH="1">
            <a:off x="6241154" y="2989992"/>
            <a:ext cx="1204378" cy="604434"/>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7" name="TextBox 6">
            <a:extLst>
              <a:ext uri="{FF2B5EF4-FFF2-40B4-BE49-F238E27FC236}">
                <a16:creationId xmlns:a16="http://schemas.microsoft.com/office/drawing/2014/main" id="{45323917-BB33-4247-BA47-EA6159337039}"/>
              </a:ext>
            </a:extLst>
          </p:cNvPr>
          <p:cNvSpPr txBox="1"/>
          <p:nvPr/>
        </p:nvSpPr>
        <p:spPr>
          <a:xfrm>
            <a:off x="7445532" y="2764084"/>
            <a:ext cx="3440624" cy="1200329"/>
          </a:xfrm>
          <a:prstGeom prst="rect">
            <a:avLst/>
          </a:prstGeom>
          <a:noFill/>
        </p:spPr>
        <p:txBody>
          <a:bodyPr wrap="square" rtlCol="0">
            <a:spAutoFit/>
          </a:bodyPr>
          <a:lstStyle/>
          <a:p>
            <a:r>
              <a:rPr lang="en-US"/>
              <a:t>This pattern says the input can be a plus sign followed by one or more digits optionally followed by a newline.</a:t>
            </a:r>
          </a:p>
        </p:txBody>
      </p:sp>
    </p:spTree>
    <p:extLst>
      <p:ext uri="{BB962C8B-B14F-4D97-AF65-F5344CB8AC3E}">
        <p14:creationId xmlns:p14="http://schemas.microsoft.com/office/powerpoint/2010/main" val="1022602300"/>
      </p:ext>
    </p:extLst>
  </p:cSld>
  <p:clrMapOvr>
    <a:masterClrMapping/>
  </p:clrMapOvr>
</p:sld>
</file>

<file path=ppt/slides/slide2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F6C71F8A-2297-4D47-94FA-3A29C567A77B}"/>
              </a:ext>
            </a:extLst>
          </p:cNvPr>
          <p:cNvSpPr>
            <a:spLocks noGrp="1"/>
          </p:cNvSpPr>
          <p:nvPr>
            <p:ph type="ftr" sz="quarter" idx="11"/>
          </p:nvPr>
        </p:nvSpPr>
        <p:spPr/>
        <p:txBody>
          <a:bodyPr/>
          <a:lstStyle/>
          <a:p>
            <a:r>
              <a:rPr lang="en-US" altLang="en-US">
                <a:solidFill>
                  <a:schemeClr val="tx1">
                    <a:lumMod val="50000"/>
                    <a:lumOff val="50000"/>
                  </a:schemeClr>
                </a:solidFill>
                <a:latin typeface="Arial" pitchFamily="34" charset="0"/>
                <a:cs typeface="Arial" pitchFamily="34" charset="0"/>
              </a:rPr>
              <a:t>© 2019 The MITRE Corporation. All rights reserved.</a:t>
            </a:r>
            <a:endParaRPr lang="en-US">
              <a:solidFill>
                <a:schemeClr val="tx1">
                  <a:lumMod val="50000"/>
                  <a:lumOff val="50000"/>
                </a:schemeClr>
              </a:solidFill>
              <a:latin typeface="Arial" pitchFamily="34" charset="0"/>
              <a:cs typeface="Arial" pitchFamily="34" charset="0"/>
            </a:endParaRPr>
          </a:p>
        </p:txBody>
      </p:sp>
      <p:sp>
        <p:nvSpPr>
          <p:cNvPr id="5" name="Rectangle 4">
            <a:extLst>
              <a:ext uri="{FF2B5EF4-FFF2-40B4-BE49-F238E27FC236}">
                <a16:creationId xmlns:a16="http://schemas.microsoft.com/office/drawing/2014/main" id="{4A14D694-27D3-4F33-AAD2-F59B7FFAE4AF}"/>
              </a:ext>
            </a:extLst>
          </p:cNvPr>
          <p:cNvSpPr/>
          <p:nvPr/>
        </p:nvSpPr>
        <p:spPr>
          <a:xfrm>
            <a:off x="972909" y="999249"/>
            <a:ext cx="5600054" cy="4247317"/>
          </a:xfrm>
          <a:prstGeom prst="rect">
            <a:avLst/>
          </a:prstGeom>
          <a:ln>
            <a:solidFill>
              <a:schemeClr val="tx1"/>
            </a:solidFill>
          </a:ln>
        </p:spPr>
        <p:txBody>
          <a:bodyPr wrap="square">
            <a:spAutoFit/>
          </a:bodyPr>
          <a:lstStyle/>
          <a:p>
            <a:r>
              <a:rPr lang="en-US">
                <a:solidFill>
                  <a:srgbClr val="003296"/>
                </a:solidFill>
                <a:highlight>
                  <a:srgbClr val="FFFFFF"/>
                </a:highlight>
              </a:rPr>
              <a:t>&lt;xs:element</a:t>
            </a:r>
            <a:r>
              <a:rPr lang="en-US">
                <a:solidFill>
                  <a:srgbClr val="F5844C"/>
                </a:solidFill>
                <a:highlight>
                  <a:srgbClr val="FFFFFF"/>
                </a:highlight>
              </a:rPr>
              <a:t> name</a:t>
            </a:r>
            <a:r>
              <a:rPr lang="en-US">
                <a:solidFill>
                  <a:srgbClr val="FF8040"/>
                </a:solidFill>
                <a:highlight>
                  <a:srgbClr val="FFFFFF"/>
                </a:highlight>
              </a:rPr>
              <a:t>=</a:t>
            </a:r>
            <a:r>
              <a:rPr lang="en-US">
                <a:solidFill>
                  <a:srgbClr val="993300"/>
                </a:solidFill>
                <a:highlight>
                  <a:srgbClr val="FFFFFF"/>
                </a:highlight>
              </a:rPr>
              <a:t>"NumberOfStudents"</a:t>
            </a:r>
            <a:r>
              <a:rPr lang="en-US">
                <a:solidFill>
                  <a:srgbClr val="000096"/>
                </a:solidFill>
                <a:highlight>
                  <a:srgbClr val="FFFFFF"/>
                </a:highlight>
              </a:rPr>
              <a:t>&gt;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&lt;xs:simpleType&gt;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&lt;xs:annotation&gt;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&lt;xs:appinfo</a:t>
            </a:r>
            <a:r>
              <a:rPr lang="en-US">
                <a:solidFill>
                  <a:srgbClr val="F5844C"/>
                </a:solidFill>
                <a:highlight>
                  <a:srgbClr val="FFFFFF"/>
                </a:highlight>
              </a:rPr>
              <a:t> source</a:t>
            </a:r>
            <a:r>
              <a:rPr lang="en-US">
                <a:solidFill>
                  <a:srgbClr val="FF8040"/>
                </a:solidFill>
                <a:highlight>
                  <a:srgbClr val="FFFFFF"/>
                </a:highlight>
              </a:rPr>
              <a:t>=</a:t>
            </a:r>
            <a:r>
              <a:rPr lang="en-US">
                <a:solidFill>
                  <a:srgbClr val="993300"/>
                </a:solidFill>
                <a:highlight>
                  <a:srgbClr val="FFFFFF"/>
                </a:highlight>
              </a:rPr>
              <a:t>"http://www.ogf.org/dfdl/"</a:t>
            </a:r>
            <a:r>
              <a:rPr lang="en-US">
                <a:solidFill>
                  <a:srgbClr val="000096"/>
                </a:solidFill>
                <a:highlight>
                  <a:srgbClr val="FFFFFF"/>
                </a:highlight>
              </a:rPr>
              <a:t>&gt;</a:t>
            </a:r>
            <a:br>
              <a:rPr lang="en-US">
                <a:solidFill>
                  <a:srgbClr val="000000"/>
                </a:solidFill>
                <a:highlight>
                  <a:srgbClr val="FFFFFF"/>
                </a:highlight>
              </a:rPr>
            </a:br>
            <a:r>
              <a:rPr lang="en-US">
                <a:solidFill>
                  <a:srgbClr val="000000"/>
                </a:solidFill>
                <a:highlight>
                  <a:srgbClr val="FFFFFF"/>
                </a:highlight>
              </a:rPr>
              <a:t>                </a:t>
            </a:r>
            <a:r>
              <a:rPr lang="en-US">
                <a:solidFill>
                  <a:srgbClr val="000096"/>
                </a:solidFill>
                <a:highlight>
                  <a:srgbClr val="FFFFFF"/>
                </a:highlight>
              </a:rPr>
              <a:t>&lt;dfdl:assert</a:t>
            </a:r>
            <a:r>
              <a:rPr lang="en-US">
                <a:solidFill>
                  <a:srgbClr val="F5844C"/>
                </a:solidFill>
                <a:highlight>
                  <a:srgbClr val="FFFFFF"/>
                </a:highlight>
              </a:rPr>
              <a:t> test</a:t>
            </a:r>
            <a:r>
              <a:rPr lang="en-US">
                <a:solidFill>
                  <a:srgbClr val="FF8040"/>
                </a:solidFill>
                <a:highlight>
                  <a:srgbClr val="FFFFFF"/>
                </a:highlight>
              </a:rPr>
              <a:t>=</a:t>
            </a:r>
            <a:r>
              <a:rPr lang="en-US">
                <a:solidFill>
                  <a:srgbClr val="993300"/>
                </a:solidFill>
                <a:highlight>
                  <a:srgbClr val="FFFFFF"/>
                </a:highlight>
              </a:rPr>
              <a:t>"{ dfdl:checkConstraints(.) }"</a:t>
            </a:r>
            <a:r>
              <a:rPr lang="en-US">
                <a:solidFill>
                  <a:srgbClr val="000096"/>
                </a:solidFill>
                <a:highlight>
                  <a:srgbClr val="FFFFFF"/>
                </a:highlight>
              </a:rPr>
              <a:t>/&gt;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&lt;/xs:appinfo&gt;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&lt;/xs:annotation&gt;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&lt;xs:restriction</a:t>
            </a:r>
            <a:r>
              <a:rPr lang="en-US">
                <a:solidFill>
                  <a:srgbClr val="F5844C"/>
                </a:solidFill>
                <a:highlight>
                  <a:srgbClr val="FFFFFF"/>
                </a:highlight>
              </a:rPr>
              <a:t> base</a:t>
            </a:r>
            <a:r>
              <a:rPr lang="en-US">
                <a:solidFill>
                  <a:srgbClr val="FF8040"/>
                </a:solidFill>
                <a:highlight>
                  <a:srgbClr val="FFFFFF"/>
                </a:highlight>
              </a:rPr>
              <a:t>=</a:t>
            </a:r>
            <a:r>
              <a:rPr lang="en-US">
                <a:solidFill>
                  <a:srgbClr val="993300"/>
                </a:solidFill>
                <a:highlight>
                  <a:srgbClr val="FFFFFF"/>
                </a:highlight>
              </a:rPr>
              <a:t>"xs:string"</a:t>
            </a:r>
            <a:r>
              <a:rPr lang="en-US">
                <a:solidFill>
                  <a:srgbClr val="000096"/>
                </a:solidFill>
                <a:highlight>
                  <a:srgbClr val="FFFFFF"/>
                </a:highlight>
              </a:rPr>
              <a:t>&gt;</a:t>
            </a:r>
            <a:br>
              <a:rPr lang="en-US">
                <a:solidFill>
                  <a:srgbClr val="000000"/>
                </a:solidFill>
                <a:highlight>
                  <a:srgbClr val="FFFFFF"/>
                </a:highlight>
              </a:rPr>
            </a:br>
            <a:r>
              <a:rPr lang="en-US">
                <a:solidFill>
                  <a:srgbClr val="000000"/>
                </a:solidFill>
              </a:rPr>
              <a:t>            </a:t>
            </a:r>
            <a:r>
              <a:rPr lang="en-US">
                <a:solidFill>
                  <a:srgbClr val="003296"/>
                </a:solidFill>
              </a:rPr>
              <a:t>&lt;xs:pattern</a:t>
            </a:r>
            <a:r>
              <a:rPr lang="en-US">
                <a:solidFill>
                  <a:srgbClr val="F5844C"/>
                </a:solidFill>
              </a:rPr>
              <a:t> value</a:t>
            </a:r>
            <a:r>
              <a:rPr lang="en-US">
                <a:solidFill>
                  <a:srgbClr val="FF8040"/>
                </a:solidFill>
              </a:rPr>
              <a:t>=</a:t>
            </a:r>
            <a:r>
              <a:rPr lang="en-US">
                <a:solidFill>
                  <a:srgbClr val="993300"/>
                </a:solidFill>
              </a:rPr>
              <a:t>"[0-9]+(&amp;#x0D;&amp;#x0A;)?"</a:t>
            </a:r>
            <a:r>
              <a:rPr lang="en-US">
                <a:solidFill>
                  <a:srgbClr val="000096"/>
                </a:solidFill>
              </a:rPr>
              <a:t>/&gt;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rPr>
              <a:t>&lt;xs:pattern</a:t>
            </a:r>
            <a:r>
              <a:rPr lang="en-US">
                <a:solidFill>
                  <a:srgbClr val="F5844C"/>
                </a:solidFill>
              </a:rPr>
              <a:t> value</a:t>
            </a:r>
            <a:r>
              <a:rPr lang="en-US">
                <a:solidFill>
                  <a:srgbClr val="FF8040"/>
                </a:solidFill>
              </a:rPr>
              <a:t>=</a:t>
            </a:r>
            <a:r>
              <a:rPr lang="en-US">
                <a:solidFill>
                  <a:srgbClr val="993300"/>
                </a:solidFill>
              </a:rPr>
              <a:t>"\+[0-9]+(&amp;#x0D;&amp;#x0A;)?"</a:t>
            </a:r>
            <a:r>
              <a:rPr lang="en-US">
                <a:solidFill>
                  <a:srgbClr val="000096"/>
                </a:solidFill>
              </a:rPr>
              <a:t>/&gt;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00"/>
                </a:highlight>
              </a:rPr>
              <a:t>&lt;xs:pattern</a:t>
            </a:r>
            <a:r>
              <a:rPr lang="en-US">
                <a:solidFill>
                  <a:srgbClr val="F5844C"/>
                </a:solidFill>
                <a:highlight>
                  <a:srgbClr val="FFFF00"/>
                </a:highlight>
              </a:rPr>
              <a:t> value</a:t>
            </a:r>
            <a:r>
              <a:rPr lang="en-US">
                <a:solidFill>
                  <a:srgbClr val="FF8040"/>
                </a:solidFill>
                <a:highlight>
                  <a:srgbClr val="FFFF00"/>
                </a:highlight>
              </a:rPr>
              <a:t>=</a:t>
            </a:r>
            <a:r>
              <a:rPr lang="en-US">
                <a:solidFill>
                  <a:srgbClr val="993300"/>
                </a:solidFill>
                <a:highlight>
                  <a:srgbClr val="FFFF00"/>
                </a:highlight>
              </a:rPr>
              <a:t>"-[0-9]+(&amp;#x0D;&amp;#x0A;)?"</a:t>
            </a:r>
            <a:r>
              <a:rPr lang="en-US">
                <a:solidFill>
                  <a:srgbClr val="000096"/>
                </a:solidFill>
                <a:highlight>
                  <a:srgbClr val="FFFF00"/>
                </a:highlight>
              </a:rPr>
              <a:t>/&gt;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&lt;xs:pattern</a:t>
            </a:r>
            <a:r>
              <a:rPr lang="en-US">
                <a:solidFill>
                  <a:srgbClr val="F5844C"/>
                </a:solidFill>
                <a:highlight>
                  <a:srgbClr val="FFFFFF"/>
                </a:highlight>
              </a:rPr>
              <a:t> value</a:t>
            </a:r>
            <a:r>
              <a:rPr lang="en-US">
                <a:solidFill>
                  <a:srgbClr val="FF8040"/>
                </a:solidFill>
                <a:highlight>
                  <a:srgbClr val="FFFFFF"/>
                </a:highlight>
              </a:rPr>
              <a:t>=</a:t>
            </a:r>
            <a:r>
              <a:rPr lang="en-US">
                <a:solidFill>
                  <a:srgbClr val="993300"/>
                </a:solidFill>
                <a:highlight>
                  <a:srgbClr val="FFFFFF"/>
                </a:highlight>
              </a:rPr>
              <a:t>"\([0-9]+\)(&amp;#x0D;&amp;#x0A;)?"</a:t>
            </a:r>
            <a:r>
              <a:rPr lang="en-US">
                <a:solidFill>
                  <a:srgbClr val="000096"/>
                </a:solidFill>
                <a:highlight>
                  <a:srgbClr val="FFFFFF"/>
                </a:highlight>
              </a:rPr>
              <a:t>/&gt;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&lt;/xs:restriction&gt;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&lt;/xs:simpleType&gt;</a:t>
            </a:r>
            <a:br>
              <a:rPr lang="en-US">
                <a:solidFill>
                  <a:srgbClr val="000000"/>
                </a:solidFill>
                <a:highlight>
                  <a:srgbClr val="FFFFFF"/>
                </a:highlight>
              </a:rPr>
            </a:br>
            <a:r>
              <a:rPr lang="en-US">
                <a:solidFill>
                  <a:srgbClr val="003296"/>
                </a:solidFill>
                <a:highlight>
                  <a:srgbClr val="FFFFFF"/>
                </a:highlight>
              </a:rPr>
              <a:t>&lt;/xs:element&gt;</a:t>
            </a:r>
          </a:p>
        </p:txBody>
      </p:sp>
      <p:cxnSp>
        <p:nvCxnSpPr>
          <p:cNvPr id="6" name="Straight Arrow Connector 5">
            <a:extLst>
              <a:ext uri="{FF2B5EF4-FFF2-40B4-BE49-F238E27FC236}">
                <a16:creationId xmlns:a16="http://schemas.microsoft.com/office/drawing/2014/main" id="{782C172F-E85E-402F-B09D-DA29A0178820}"/>
              </a:ext>
            </a:extLst>
          </p:cNvPr>
          <p:cNvCxnSpPr/>
          <p:nvPr/>
        </p:nvCxnSpPr>
        <p:spPr>
          <a:xfrm flipH="1">
            <a:off x="6096000" y="3250766"/>
            <a:ext cx="1204378" cy="604434"/>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7" name="TextBox 6">
            <a:extLst>
              <a:ext uri="{FF2B5EF4-FFF2-40B4-BE49-F238E27FC236}">
                <a16:creationId xmlns:a16="http://schemas.microsoft.com/office/drawing/2014/main" id="{45323917-BB33-4247-BA47-EA6159337039}"/>
              </a:ext>
            </a:extLst>
          </p:cNvPr>
          <p:cNvSpPr txBox="1"/>
          <p:nvPr/>
        </p:nvSpPr>
        <p:spPr>
          <a:xfrm>
            <a:off x="7300378" y="3041538"/>
            <a:ext cx="3440624" cy="1200329"/>
          </a:xfrm>
          <a:prstGeom prst="rect">
            <a:avLst/>
          </a:prstGeom>
          <a:noFill/>
        </p:spPr>
        <p:txBody>
          <a:bodyPr wrap="square" rtlCol="0">
            <a:spAutoFit/>
          </a:bodyPr>
          <a:lstStyle/>
          <a:p>
            <a:r>
              <a:rPr lang="en-US"/>
              <a:t>This pattern says the input can be a negative sign followed by one or more digits optionally followed by a newline.</a:t>
            </a:r>
          </a:p>
        </p:txBody>
      </p:sp>
    </p:spTree>
    <p:extLst>
      <p:ext uri="{BB962C8B-B14F-4D97-AF65-F5344CB8AC3E}">
        <p14:creationId xmlns:p14="http://schemas.microsoft.com/office/powerpoint/2010/main" val="1529861267"/>
      </p:ext>
    </p:extLst>
  </p:cSld>
  <p:clrMapOvr>
    <a:masterClrMapping/>
  </p:clrMapOvr>
</p:sld>
</file>

<file path=ppt/slides/slide2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F6C71F8A-2297-4D47-94FA-3A29C567A77B}"/>
              </a:ext>
            </a:extLst>
          </p:cNvPr>
          <p:cNvSpPr>
            <a:spLocks noGrp="1"/>
          </p:cNvSpPr>
          <p:nvPr>
            <p:ph type="ftr" sz="quarter" idx="11"/>
          </p:nvPr>
        </p:nvSpPr>
        <p:spPr/>
        <p:txBody>
          <a:bodyPr/>
          <a:lstStyle/>
          <a:p>
            <a:r>
              <a:rPr lang="en-US" altLang="en-US">
                <a:solidFill>
                  <a:schemeClr val="tx1">
                    <a:lumMod val="50000"/>
                    <a:lumOff val="50000"/>
                  </a:schemeClr>
                </a:solidFill>
                <a:latin typeface="Arial" pitchFamily="34" charset="0"/>
                <a:cs typeface="Arial" pitchFamily="34" charset="0"/>
              </a:rPr>
              <a:t>© 2019 The MITRE Corporation. All rights reserved.</a:t>
            </a:r>
            <a:endParaRPr lang="en-US">
              <a:solidFill>
                <a:schemeClr val="tx1">
                  <a:lumMod val="50000"/>
                  <a:lumOff val="50000"/>
                </a:schemeClr>
              </a:solidFill>
              <a:latin typeface="Arial" pitchFamily="34" charset="0"/>
              <a:cs typeface="Arial" pitchFamily="34" charset="0"/>
            </a:endParaRPr>
          </a:p>
        </p:txBody>
      </p:sp>
      <p:sp>
        <p:nvSpPr>
          <p:cNvPr id="5" name="Rectangle 4">
            <a:extLst>
              <a:ext uri="{FF2B5EF4-FFF2-40B4-BE49-F238E27FC236}">
                <a16:creationId xmlns:a16="http://schemas.microsoft.com/office/drawing/2014/main" id="{4A14D694-27D3-4F33-AAD2-F59B7FFAE4AF}"/>
              </a:ext>
            </a:extLst>
          </p:cNvPr>
          <p:cNvSpPr/>
          <p:nvPr/>
        </p:nvSpPr>
        <p:spPr>
          <a:xfrm>
            <a:off x="972909" y="999249"/>
            <a:ext cx="5600054" cy="4247317"/>
          </a:xfrm>
          <a:prstGeom prst="rect">
            <a:avLst/>
          </a:prstGeom>
          <a:ln>
            <a:solidFill>
              <a:schemeClr val="tx1"/>
            </a:solidFill>
          </a:ln>
        </p:spPr>
        <p:txBody>
          <a:bodyPr wrap="square">
            <a:spAutoFit/>
          </a:bodyPr>
          <a:lstStyle/>
          <a:p>
            <a:r>
              <a:rPr lang="en-US">
                <a:solidFill>
                  <a:srgbClr val="003296"/>
                </a:solidFill>
                <a:highlight>
                  <a:srgbClr val="FFFFFF"/>
                </a:highlight>
              </a:rPr>
              <a:t>&lt;xs:element</a:t>
            </a:r>
            <a:r>
              <a:rPr lang="en-US">
                <a:solidFill>
                  <a:srgbClr val="F5844C"/>
                </a:solidFill>
                <a:highlight>
                  <a:srgbClr val="FFFFFF"/>
                </a:highlight>
              </a:rPr>
              <a:t> name</a:t>
            </a:r>
            <a:r>
              <a:rPr lang="en-US">
                <a:solidFill>
                  <a:srgbClr val="FF8040"/>
                </a:solidFill>
                <a:highlight>
                  <a:srgbClr val="FFFFFF"/>
                </a:highlight>
              </a:rPr>
              <a:t>=</a:t>
            </a:r>
            <a:r>
              <a:rPr lang="en-US">
                <a:solidFill>
                  <a:srgbClr val="993300"/>
                </a:solidFill>
                <a:highlight>
                  <a:srgbClr val="FFFFFF"/>
                </a:highlight>
              </a:rPr>
              <a:t>"NumberOfStudents"</a:t>
            </a:r>
            <a:r>
              <a:rPr lang="en-US">
                <a:solidFill>
                  <a:srgbClr val="000096"/>
                </a:solidFill>
                <a:highlight>
                  <a:srgbClr val="FFFFFF"/>
                </a:highlight>
              </a:rPr>
              <a:t>&gt;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&lt;xs:simpleType&gt;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&lt;xs:annotation&gt;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&lt;xs:appinfo</a:t>
            </a:r>
            <a:r>
              <a:rPr lang="en-US">
                <a:solidFill>
                  <a:srgbClr val="F5844C"/>
                </a:solidFill>
                <a:highlight>
                  <a:srgbClr val="FFFFFF"/>
                </a:highlight>
              </a:rPr>
              <a:t> source</a:t>
            </a:r>
            <a:r>
              <a:rPr lang="en-US">
                <a:solidFill>
                  <a:srgbClr val="FF8040"/>
                </a:solidFill>
                <a:highlight>
                  <a:srgbClr val="FFFFFF"/>
                </a:highlight>
              </a:rPr>
              <a:t>=</a:t>
            </a:r>
            <a:r>
              <a:rPr lang="en-US">
                <a:solidFill>
                  <a:srgbClr val="993300"/>
                </a:solidFill>
                <a:highlight>
                  <a:srgbClr val="FFFFFF"/>
                </a:highlight>
              </a:rPr>
              <a:t>"http://www.ogf.org/dfdl/"</a:t>
            </a:r>
            <a:r>
              <a:rPr lang="en-US">
                <a:solidFill>
                  <a:srgbClr val="000096"/>
                </a:solidFill>
                <a:highlight>
                  <a:srgbClr val="FFFFFF"/>
                </a:highlight>
              </a:rPr>
              <a:t>&gt;</a:t>
            </a:r>
            <a:br>
              <a:rPr lang="en-US">
                <a:solidFill>
                  <a:srgbClr val="000000"/>
                </a:solidFill>
                <a:highlight>
                  <a:srgbClr val="FFFFFF"/>
                </a:highlight>
              </a:rPr>
            </a:br>
            <a:r>
              <a:rPr lang="en-US">
                <a:solidFill>
                  <a:srgbClr val="000000"/>
                </a:solidFill>
                <a:highlight>
                  <a:srgbClr val="FFFFFF"/>
                </a:highlight>
              </a:rPr>
              <a:t>                </a:t>
            </a:r>
            <a:r>
              <a:rPr lang="en-US">
                <a:solidFill>
                  <a:srgbClr val="000096"/>
                </a:solidFill>
                <a:highlight>
                  <a:srgbClr val="FFFFFF"/>
                </a:highlight>
              </a:rPr>
              <a:t>&lt;dfdl:assert</a:t>
            </a:r>
            <a:r>
              <a:rPr lang="en-US">
                <a:solidFill>
                  <a:srgbClr val="F5844C"/>
                </a:solidFill>
                <a:highlight>
                  <a:srgbClr val="FFFFFF"/>
                </a:highlight>
              </a:rPr>
              <a:t> test</a:t>
            </a:r>
            <a:r>
              <a:rPr lang="en-US">
                <a:solidFill>
                  <a:srgbClr val="FF8040"/>
                </a:solidFill>
                <a:highlight>
                  <a:srgbClr val="FFFFFF"/>
                </a:highlight>
              </a:rPr>
              <a:t>=</a:t>
            </a:r>
            <a:r>
              <a:rPr lang="en-US">
                <a:solidFill>
                  <a:srgbClr val="993300"/>
                </a:solidFill>
                <a:highlight>
                  <a:srgbClr val="FFFFFF"/>
                </a:highlight>
              </a:rPr>
              <a:t>"{ dfdl:checkConstraints(.) }"</a:t>
            </a:r>
            <a:r>
              <a:rPr lang="en-US">
                <a:solidFill>
                  <a:srgbClr val="000096"/>
                </a:solidFill>
                <a:highlight>
                  <a:srgbClr val="FFFFFF"/>
                </a:highlight>
              </a:rPr>
              <a:t>/&gt;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&lt;/xs:appinfo&gt;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&lt;/xs:annotation&gt;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&lt;xs:restriction</a:t>
            </a:r>
            <a:r>
              <a:rPr lang="en-US">
                <a:solidFill>
                  <a:srgbClr val="F5844C"/>
                </a:solidFill>
                <a:highlight>
                  <a:srgbClr val="FFFFFF"/>
                </a:highlight>
              </a:rPr>
              <a:t> base</a:t>
            </a:r>
            <a:r>
              <a:rPr lang="en-US">
                <a:solidFill>
                  <a:srgbClr val="FF8040"/>
                </a:solidFill>
                <a:highlight>
                  <a:srgbClr val="FFFFFF"/>
                </a:highlight>
              </a:rPr>
              <a:t>=</a:t>
            </a:r>
            <a:r>
              <a:rPr lang="en-US">
                <a:solidFill>
                  <a:srgbClr val="993300"/>
                </a:solidFill>
                <a:highlight>
                  <a:srgbClr val="FFFFFF"/>
                </a:highlight>
              </a:rPr>
              <a:t>"xs:string"</a:t>
            </a:r>
            <a:r>
              <a:rPr lang="en-US">
                <a:solidFill>
                  <a:srgbClr val="000096"/>
                </a:solidFill>
                <a:highlight>
                  <a:srgbClr val="FFFFFF"/>
                </a:highlight>
              </a:rPr>
              <a:t>&gt;</a:t>
            </a:r>
            <a:br>
              <a:rPr lang="en-US">
                <a:solidFill>
                  <a:srgbClr val="000000"/>
                </a:solidFill>
                <a:highlight>
                  <a:srgbClr val="FFFFFF"/>
                </a:highlight>
              </a:rPr>
            </a:br>
            <a:r>
              <a:rPr lang="en-US">
                <a:solidFill>
                  <a:srgbClr val="000000"/>
                </a:solidFill>
              </a:rPr>
              <a:t>            </a:t>
            </a:r>
            <a:r>
              <a:rPr lang="en-US">
                <a:solidFill>
                  <a:srgbClr val="003296"/>
                </a:solidFill>
              </a:rPr>
              <a:t>&lt;xs:pattern</a:t>
            </a:r>
            <a:r>
              <a:rPr lang="en-US">
                <a:solidFill>
                  <a:srgbClr val="F5844C"/>
                </a:solidFill>
              </a:rPr>
              <a:t> value</a:t>
            </a:r>
            <a:r>
              <a:rPr lang="en-US">
                <a:solidFill>
                  <a:srgbClr val="FF8040"/>
                </a:solidFill>
              </a:rPr>
              <a:t>=</a:t>
            </a:r>
            <a:r>
              <a:rPr lang="en-US">
                <a:solidFill>
                  <a:srgbClr val="993300"/>
                </a:solidFill>
              </a:rPr>
              <a:t>"[0-9]+(&amp;#x0D;&amp;#x0A;)?"</a:t>
            </a:r>
            <a:r>
              <a:rPr lang="en-US">
                <a:solidFill>
                  <a:srgbClr val="000096"/>
                </a:solidFill>
              </a:rPr>
              <a:t>/&gt;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rPr>
              <a:t>&lt;xs:pattern</a:t>
            </a:r>
            <a:r>
              <a:rPr lang="en-US">
                <a:solidFill>
                  <a:srgbClr val="F5844C"/>
                </a:solidFill>
              </a:rPr>
              <a:t> value</a:t>
            </a:r>
            <a:r>
              <a:rPr lang="en-US">
                <a:solidFill>
                  <a:srgbClr val="FF8040"/>
                </a:solidFill>
              </a:rPr>
              <a:t>=</a:t>
            </a:r>
            <a:r>
              <a:rPr lang="en-US">
                <a:solidFill>
                  <a:srgbClr val="993300"/>
                </a:solidFill>
              </a:rPr>
              <a:t>"\+[0-9]+(&amp;#x0D;&amp;#x0A;)?"</a:t>
            </a:r>
            <a:r>
              <a:rPr lang="en-US">
                <a:solidFill>
                  <a:srgbClr val="000096"/>
                </a:solidFill>
              </a:rPr>
              <a:t>/&gt;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rPr>
              <a:t>&lt;xs:pattern</a:t>
            </a:r>
            <a:r>
              <a:rPr lang="en-US">
                <a:solidFill>
                  <a:srgbClr val="F5844C"/>
                </a:solidFill>
              </a:rPr>
              <a:t> value</a:t>
            </a:r>
            <a:r>
              <a:rPr lang="en-US">
                <a:solidFill>
                  <a:srgbClr val="FF8040"/>
                </a:solidFill>
              </a:rPr>
              <a:t>=</a:t>
            </a:r>
            <a:r>
              <a:rPr lang="en-US">
                <a:solidFill>
                  <a:srgbClr val="993300"/>
                </a:solidFill>
              </a:rPr>
              <a:t>"-[0-9]+(&amp;#x0D;&amp;#x0A;)?"</a:t>
            </a:r>
            <a:r>
              <a:rPr lang="en-US">
                <a:solidFill>
                  <a:srgbClr val="000096"/>
                </a:solidFill>
              </a:rPr>
              <a:t>/&gt;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00"/>
                </a:highlight>
              </a:rPr>
              <a:t>&lt;xs:pattern</a:t>
            </a:r>
            <a:r>
              <a:rPr lang="en-US">
                <a:solidFill>
                  <a:srgbClr val="F5844C"/>
                </a:solidFill>
                <a:highlight>
                  <a:srgbClr val="FFFF00"/>
                </a:highlight>
              </a:rPr>
              <a:t> value</a:t>
            </a:r>
            <a:r>
              <a:rPr lang="en-US">
                <a:solidFill>
                  <a:srgbClr val="FF8040"/>
                </a:solidFill>
                <a:highlight>
                  <a:srgbClr val="FFFF00"/>
                </a:highlight>
              </a:rPr>
              <a:t>=</a:t>
            </a:r>
            <a:r>
              <a:rPr lang="en-US">
                <a:solidFill>
                  <a:srgbClr val="993300"/>
                </a:solidFill>
                <a:highlight>
                  <a:srgbClr val="FFFF00"/>
                </a:highlight>
              </a:rPr>
              <a:t>"\([0-9]+\)(&amp;#x0D;&amp;#x0A;)?"</a:t>
            </a:r>
            <a:r>
              <a:rPr lang="en-US">
                <a:solidFill>
                  <a:srgbClr val="000096"/>
                </a:solidFill>
                <a:highlight>
                  <a:srgbClr val="FFFFFF"/>
                </a:highlight>
              </a:rPr>
              <a:t>/&gt;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&lt;/xs:restriction&gt;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&lt;/xs:simpleType&gt;</a:t>
            </a:r>
            <a:br>
              <a:rPr lang="en-US">
                <a:solidFill>
                  <a:srgbClr val="000000"/>
                </a:solidFill>
                <a:highlight>
                  <a:srgbClr val="FFFFFF"/>
                </a:highlight>
              </a:rPr>
            </a:br>
            <a:r>
              <a:rPr lang="en-US">
                <a:solidFill>
                  <a:srgbClr val="003296"/>
                </a:solidFill>
                <a:highlight>
                  <a:srgbClr val="FFFFFF"/>
                </a:highlight>
              </a:rPr>
              <a:t>&lt;/xs:element&gt;</a:t>
            </a:r>
          </a:p>
        </p:txBody>
      </p:sp>
      <p:cxnSp>
        <p:nvCxnSpPr>
          <p:cNvPr id="6" name="Straight Arrow Connector 5">
            <a:extLst>
              <a:ext uri="{FF2B5EF4-FFF2-40B4-BE49-F238E27FC236}">
                <a16:creationId xmlns:a16="http://schemas.microsoft.com/office/drawing/2014/main" id="{782C172F-E85E-402F-B09D-DA29A0178820}"/>
              </a:ext>
            </a:extLst>
          </p:cNvPr>
          <p:cNvCxnSpPr/>
          <p:nvPr/>
        </p:nvCxnSpPr>
        <p:spPr>
          <a:xfrm flipH="1">
            <a:off x="6219987" y="3429000"/>
            <a:ext cx="1204378" cy="604434"/>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7" name="TextBox 6">
            <a:extLst>
              <a:ext uri="{FF2B5EF4-FFF2-40B4-BE49-F238E27FC236}">
                <a16:creationId xmlns:a16="http://schemas.microsoft.com/office/drawing/2014/main" id="{45323917-BB33-4247-BA47-EA6159337039}"/>
              </a:ext>
            </a:extLst>
          </p:cNvPr>
          <p:cNvSpPr txBox="1"/>
          <p:nvPr/>
        </p:nvSpPr>
        <p:spPr>
          <a:xfrm>
            <a:off x="7424365" y="3131052"/>
            <a:ext cx="3440624" cy="923330"/>
          </a:xfrm>
          <a:prstGeom prst="rect">
            <a:avLst/>
          </a:prstGeom>
          <a:noFill/>
        </p:spPr>
        <p:txBody>
          <a:bodyPr wrap="square" rtlCol="0">
            <a:spAutoFit/>
          </a:bodyPr>
          <a:lstStyle/>
          <a:p>
            <a:r>
              <a:rPr lang="en-US"/>
              <a:t>This pattern says the input can be a number wrapped within parentheses.</a:t>
            </a:r>
          </a:p>
        </p:txBody>
      </p:sp>
    </p:spTree>
    <p:extLst>
      <p:ext uri="{BB962C8B-B14F-4D97-AF65-F5344CB8AC3E}">
        <p14:creationId xmlns:p14="http://schemas.microsoft.com/office/powerpoint/2010/main" val="395842614"/>
      </p:ext>
    </p:extLst>
  </p:cSld>
  <p:clrMapOvr>
    <a:masterClrMapping/>
  </p:clrMapOvr>
</p:sld>
</file>

<file path=ppt/slides/slide2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7C6D819-F34D-45D4-A7B8-95146EA05C9C}"/>
              </a:ext>
            </a:extLst>
          </p:cNvPr>
          <p:cNvSpPr>
            <a:spLocks noGrp="1"/>
          </p:cNvSpPr>
          <p:nvPr>
            <p:ph type="title"/>
          </p:nvPr>
        </p:nvSpPr>
        <p:spPr/>
        <p:txBody>
          <a:bodyPr/>
          <a:lstStyle/>
          <a:p>
            <a:r>
              <a:rPr lang="en-US"/>
              <a:t>Best practice in describing integer data?</a:t>
            </a:r>
          </a:p>
        </p:txBody>
      </p:sp>
      <p:sp>
        <p:nvSpPr>
          <p:cNvPr id="4" name="Footer Placeholder 3">
            <a:extLst>
              <a:ext uri="{FF2B5EF4-FFF2-40B4-BE49-F238E27FC236}">
                <a16:creationId xmlns:a16="http://schemas.microsoft.com/office/drawing/2014/main" id="{F9ECFC65-86D0-404C-9C3B-00F2B4F9F261}"/>
              </a:ext>
            </a:extLst>
          </p:cNvPr>
          <p:cNvSpPr>
            <a:spLocks noGrp="1"/>
          </p:cNvSpPr>
          <p:nvPr>
            <p:ph type="ftr" sz="quarter" idx="11"/>
          </p:nvPr>
        </p:nvSpPr>
        <p:spPr/>
        <p:txBody>
          <a:bodyPr/>
          <a:lstStyle/>
          <a:p>
            <a:r>
              <a:rPr lang="en-US" altLang="en-US">
                <a:solidFill>
                  <a:schemeClr val="tx1">
                    <a:lumMod val="50000"/>
                    <a:lumOff val="50000"/>
                  </a:schemeClr>
                </a:solidFill>
                <a:latin typeface="Arial" pitchFamily="34" charset="0"/>
                <a:cs typeface="Arial" pitchFamily="34" charset="0"/>
              </a:rPr>
              <a:t>© 2019 The MITRE Corporation. All rights reserved.</a:t>
            </a:r>
            <a:endParaRPr lang="en-US">
              <a:solidFill>
                <a:schemeClr val="tx1">
                  <a:lumMod val="50000"/>
                  <a:lumOff val="50000"/>
                </a:schemeClr>
              </a:solidFill>
              <a:latin typeface="Arial" pitchFamily="34" charset="0"/>
              <a:cs typeface="Arial" pitchFamily="34" charset="0"/>
            </a:endParaRPr>
          </a:p>
        </p:txBody>
      </p:sp>
      <p:sp>
        <p:nvSpPr>
          <p:cNvPr id="5" name="Rectangle 4">
            <a:extLst>
              <a:ext uri="{FF2B5EF4-FFF2-40B4-BE49-F238E27FC236}">
                <a16:creationId xmlns:a16="http://schemas.microsoft.com/office/drawing/2014/main" id="{C41A73B7-CB4A-45EF-8790-874A23C0F3D3}"/>
              </a:ext>
            </a:extLst>
          </p:cNvPr>
          <p:cNvSpPr/>
          <p:nvPr/>
        </p:nvSpPr>
        <p:spPr>
          <a:xfrm>
            <a:off x="573437" y="1408902"/>
            <a:ext cx="5522563" cy="2862322"/>
          </a:xfrm>
          <a:prstGeom prst="rect">
            <a:avLst/>
          </a:prstGeom>
          <a:ln>
            <a:solidFill>
              <a:schemeClr val="tx1"/>
            </a:solidFill>
          </a:ln>
        </p:spPr>
        <p:txBody>
          <a:bodyPr wrap="square">
            <a:spAutoFit/>
          </a:bodyPr>
          <a:lstStyle/>
          <a:p>
            <a:r>
              <a:rPr lang="en-US">
                <a:solidFill>
                  <a:srgbClr val="003296"/>
                </a:solidFill>
                <a:highlight>
                  <a:srgbClr val="FFFFFF"/>
                </a:highlight>
              </a:rPr>
              <a:t>&lt;xs:element</a:t>
            </a:r>
            <a:r>
              <a:rPr lang="en-US">
                <a:solidFill>
                  <a:srgbClr val="F5844C"/>
                </a:solidFill>
                <a:highlight>
                  <a:srgbClr val="FFFFFF"/>
                </a:highlight>
              </a:rPr>
              <a:t> name</a:t>
            </a:r>
            <a:r>
              <a:rPr lang="en-US">
                <a:solidFill>
                  <a:srgbClr val="FF8040"/>
                </a:solidFill>
                <a:highlight>
                  <a:srgbClr val="FFFFFF"/>
                </a:highlight>
              </a:rPr>
              <a:t>=</a:t>
            </a:r>
            <a:r>
              <a:rPr lang="en-US">
                <a:solidFill>
                  <a:srgbClr val="993300"/>
                </a:solidFill>
                <a:highlight>
                  <a:srgbClr val="FFFFFF"/>
                </a:highlight>
              </a:rPr>
              <a:t>"input"</a:t>
            </a:r>
            <a:r>
              <a:rPr lang="en-US">
                <a:solidFill>
                  <a:srgbClr val="000096"/>
                </a:solidFill>
                <a:highlight>
                  <a:srgbClr val="FFFFFF"/>
                </a:highlight>
              </a:rPr>
              <a:t>&gt;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&lt;xs:complexType&gt;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&lt;xs:sequence&gt;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&lt;xs:element</a:t>
            </a:r>
            <a:r>
              <a:rPr lang="en-US">
                <a:solidFill>
                  <a:srgbClr val="F5844C"/>
                </a:solidFill>
                <a:highlight>
                  <a:srgbClr val="FFFFFF"/>
                </a:highlight>
              </a:rPr>
              <a:t> name</a:t>
            </a:r>
            <a:r>
              <a:rPr lang="en-US">
                <a:solidFill>
                  <a:srgbClr val="FF8040"/>
                </a:solidFill>
                <a:highlight>
                  <a:srgbClr val="FFFFFF"/>
                </a:highlight>
              </a:rPr>
              <a:t>=</a:t>
            </a:r>
            <a:r>
              <a:rPr lang="en-US">
                <a:solidFill>
                  <a:srgbClr val="993300"/>
                </a:solidFill>
                <a:highlight>
                  <a:srgbClr val="FFFFFF"/>
                </a:highlight>
              </a:rPr>
              <a:t>"NumberOfStudents"</a:t>
            </a:r>
            <a:r>
              <a:rPr lang="en-US">
                <a:solidFill>
                  <a:srgbClr val="F5844C"/>
                </a:solidFill>
                <a:highlight>
                  <a:srgbClr val="FFFFFF"/>
                </a:highlight>
              </a:rPr>
              <a:t> </a:t>
            </a:r>
            <a:br>
              <a:rPr lang="en-US">
                <a:solidFill>
                  <a:srgbClr val="F5844C"/>
                </a:solidFill>
                <a:highlight>
                  <a:srgbClr val="FFFFFF"/>
                </a:highlight>
              </a:rPr>
            </a:br>
            <a:r>
              <a:rPr lang="en-US">
                <a:solidFill>
                  <a:srgbClr val="F5844C"/>
                </a:solidFill>
                <a:highlight>
                  <a:srgbClr val="FFFFFF"/>
                </a:highlight>
              </a:rPr>
              <a:t> 		type</a:t>
            </a:r>
            <a:r>
              <a:rPr lang="en-US">
                <a:solidFill>
                  <a:srgbClr val="FF8040"/>
                </a:solidFill>
                <a:highlight>
                  <a:srgbClr val="FFFFFF"/>
                </a:highlight>
              </a:rPr>
              <a:t>=</a:t>
            </a:r>
            <a:r>
              <a:rPr lang="en-US">
                <a:solidFill>
                  <a:srgbClr val="993300"/>
                </a:solidFill>
                <a:highlight>
                  <a:srgbClr val="FFFFFF"/>
                </a:highlight>
              </a:rPr>
              <a:t>"xs:integer"</a:t>
            </a:r>
            <a:br>
              <a:rPr lang="en-US">
                <a:solidFill>
                  <a:srgbClr val="000000"/>
                </a:solidFill>
                <a:highlight>
                  <a:srgbClr val="FFFFFF"/>
                </a:highlight>
              </a:rPr>
            </a:br>
            <a:r>
              <a:rPr lang="en-US">
                <a:solidFill>
                  <a:srgbClr val="F5844C"/>
                </a:solidFill>
                <a:highlight>
                  <a:srgbClr val="FFFFFF"/>
                </a:highlight>
              </a:rPr>
              <a:t>                		dfdl:textNumberPattern</a:t>
            </a:r>
            <a:r>
              <a:rPr lang="en-US">
                <a:solidFill>
                  <a:srgbClr val="FF8040"/>
                </a:solidFill>
                <a:highlight>
                  <a:srgbClr val="FFFFFF"/>
                </a:highlight>
              </a:rPr>
              <a:t>=</a:t>
            </a:r>
            <a:r>
              <a:rPr lang="en-US">
                <a:solidFill>
                  <a:srgbClr val="993300"/>
                </a:solidFill>
                <a:highlight>
                  <a:srgbClr val="FFFFFF"/>
                </a:highlight>
              </a:rPr>
              <a:t>"#;-#"</a:t>
            </a:r>
            <a:br>
              <a:rPr lang="en-US">
                <a:solidFill>
                  <a:srgbClr val="000000"/>
                </a:solidFill>
                <a:highlight>
                  <a:srgbClr val="FFFFFF"/>
                </a:highlight>
              </a:rPr>
            </a:br>
            <a:r>
              <a:rPr lang="en-US">
                <a:solidFill>
                  <a:srgbClr val="F5844C"/>
                </a:solidFill>
                <a:highlight>
                  <a:srgbClr val="FFFFFF"/>
                </a:highlight>
              </a:rPr>
              <a:t>                		dfdl:textNumberCheckPolicy</a:t>
            </a:r>
            <a:r>
              <a:rPr lang="en-US">
                <a:solidFill>
                  <a:srgbClr val="FF8040"/>
                </a:solidFill>
                <a:highlight>
                  <a:srgbClr val="FFFFFF"/>
                </a:highlight>
              </a:rPr>
              <a:t>=</a:t>
            </a:r>
            <a:r>
              <a:rPr lang="en-US">
                <a:solidFill>
                  <a:srgbClr val="993300"/>
                </a:solidFill>
                <a:highlight>
                  <a:srgbClr val="FFFFFF"/>
                </a:highlight>
              </a:rPr>
              <a:t>"lax"</a:t>
            </a:r>
            <a:r>
              <a:rPr lang="en-US">
                <a:solidFill>
                  <a:srgbClr val="000096"/>
                </a:solidFill>
                <a:highlight>
                  <a:srgbClr val="FFFFFF"/>
                </a:highlight>
              </a:rPr>
              <a:t>/&gt;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&lt;/xs:sequence&gt;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&lt;/xs:complexType&gt;</a:t>
            </a:r>
            <a:br>
              <a:rPr lang="en-US">
                <a:solidFill>
                  <a:srgbClr val="000000"/>
                </a:solidFill>
                <a:highlight>
                  <a:srgbClr val="FFFFFF"/>
                </a:highlight>
              </a:rPr>
            </a:br>
            <a:r>
              <a:rPr lang="en-US">
                <a:solidFill>
                  <a:srgbClr val="003296"/>
                </a:solidFill>
                <a:highlight>
                  <a:srgbClr val="FFFFFF"/>
                </a:highlight>
              </a:rPr>
              <a:t>&lt;/xs:element&gt;</a:t>
            </a:r>
          </a:p>
        </p:txBody>
      </p:sp>
      <p:sp>
        <p:nvSpPr>
          <p:cNvPr id="6" name="Rectangle 5">
            <a:extLst>
              <a:ext uri="{FF2B5EF4-FFF2-40B4-BE49-F238E27FC236}">
                <a16:creationId xmlns:a16="http://schemas.microsoft.com/office/drawing/2014/main" id="{8FFA5A40-8770-4199-8F9A-F0F7C39DFD60}"/>
              </a:ext>
            </a:extLst>
          </p:cNvPr>
          <p:cNvSpPr/>
          <p:nvPr/>
        </p:nvSpPr>
        <p:spPr>
          <a:xfrm>
            <a:off x="6260638" y="1408902"/>
            <a:ext cx="5662047" cy="4247317"/>
          </a:xfrm>
          <a:prstGeom prst="rect">
            <a:avLst/>
          </a:prstGeom>
          <a:ln>
            <a:solidFill>
              <a:schemeClr val="tx1"/>
            </a:solidFill>
          </a:ln>
        </p:spPr>
        <p:txBody>
          <a:bodyPr wrap="square">
            <a:spAutoFit/>
          </a:bodyPr>
          <a:lstStyle/>
          <a:p>
            <a:r>
              <a:rPr lang="en-US">
                <a:solidFill>
                  <a:srgbClr val="003296"/>
                </a:solidFill>
                <a:highlight>
                  <a:srgbClr val="FFFFFF"/>
                </a:highlight>
              </a:rPr>
              <a:t>&lt;xs:element</a:t>
            </a:r>
            <a:r>
              <a:rPr lang="en-US">
                <a:solidFill>
                  <a:srgbClr val="F5844C"/>
                </a:solidFill>
                <a:highlight>
                  <a:srgbClr val="FFFFFF"/>
                </a:highlight>
              </a:rPr>
              <a:t> name</a:t>
            </a:r>
            <a:r>
              <a:rPr lang="en-US">
                <a:solidFill>
                  <a:srgbClr val="FF8040"/>
                </a:solidFill>
                <a:highlight>
                  <a:srgbClr val="FFFFFF"/>
                </a:highlight>
              </a:rPr>
              <a:t>=</a:t>
            </a:r>
            <a:r>
              <a:rPr lang="en-US">
                <a:solidFill>
                  <a:srgbClr val="993300"/>
                </a:solidFill>
                <a:highlight>
                  <a:srgbClr val="FFFFFF"/>
                </a:highlight>
              </a:rPr>
              <a:t>"NumberOfStudents"</a:t>
            </a:r>
            <a:r>
              <a:rPr lang="en-US">
                <a:solidFill>
                  <a:srgbClr val="000096"/>
                </a:solidFill>
                <a:highlight>
                  <a:srgbClr val="FFFFFF"/>
                </a:highlight>
              </a:rPr>
              <a:t>&gt;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&lt;xs:simpleType&gt;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&lt;xs:annotation&gt;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&lt;xs:appinfo</a:t>
            </a:r>
            <a:r>
              <a:rPr lang="en-US">
                <a:solidFill>
                  <a:srgbClr val="F5844C"/>
                </a:solidFill>
                <a:highlight>
                  <a:srgbClr val="FFFFFF"/>
                </a:highlight>
              </a:rPr>
              <a:t> source</a:t>
            </a:r>
            <a:r>
              <a:rPr lang="en-US">
                <a:solidFill>
                  <a:srgbClr val="FF8040"/>
                </a:solidFill>
                <a:highlight>
                  <a:srgbClr val="FFFFFF"/>
                </a:highlight>
              </a:rPr>
              <a:t>=</a:t>
            </a:r>
            <a:r>
              <a:rPr lang="en-US">
                <a:solidFill>
                  <a:srgbClr val="993300"/>
                </a:solidFill>
                <a:highlight>
                  <a:srgbClr val="FFFFFF"/>
                </a:highlight>
              </a:rPr>
              <a:t>"http://www.ogf.org/dfdl/"</a:t>
            </a:r>
            <a:r>
              <a:rPr lang="en-US">
                <a:solidFill>
                  <a:srgbClr val="000096"/>
                </a:solidFill>
                <a:highlight>
                  <a:srgbClr val="FFFFFF"/>
                </a:highlight>
              </a:rPr>
              <a:t>&gt;</a:t>
            </a:r>
            <a:br>
              <a:rPr lang="en-US">
                <a:solidFill>
                  <a:srgbClr val="000000"/>
                </a:solidFill>
                <a:highlight>
                  <a:srgbClr val="FFFFFF"/>
                </a:highlight>
              </a:rPr>
            </a:br>
            <a:r>
              <a:rPr lang="en-US">
                <a:solidFill>
                  <a:srgbClr val="000000"/>
                </a:solidFill>
                <a:highlight>
                  <a:srgbClr val="FFFFFF"/>
                </a:highlight>
              </a:rPr>
              <a:t>                </a:t>
            </a:r>
            <a:r>
              <a:rPr lang="en-US">
                <a:solidFill>
                  <a:srgbClr val="000096"/>
                </a:solidFill>
                <a:highlight>
                  <a:srgbClr val="FFFFFF"/>
                </a:highlight>
              </a:rPr>
              <a:t>&lt;dfdl:assert</a:t>
            </a:r>
            <a:r>
              <a:rPr lang="en-US">
                <a:solidFill>
                  <a:srgbClr val="F5844C"/>
                </a:solidFill>
                <a:highlight>
                  <a:srgbClr val="FFFFFF"/>
                </a:highlight>
              </a:rPr>
              <a:t> test</a:t>
            </a:r>
            <a:r>
              <a:rPr lang="en-US">
                <a:solidFill>
                  <a:srgbClr val="FF8040"/>
                </a:solidFill>
                <a:highlight>
                  <a:srgbClr val="FFFFFF"/>
                </a:highlight>
              </a:rPr>
              <a:t>=</a:t>
            </a:r>
            <a:r>
              <a:rPr lang="en-US">
                <a:solidFill>
                  <a:srgbClr val="993300"/>
                </a:solidFill>
                <a:highlight>
                  <a:srgbClr val="FFFFFF"/>
                </a:highlight>
              </a:rPr>
              <a:t>"{ dfdl:checkConstraints(.) }"</a:t>
            </a:r>
            <a:r>
              <a:rPr lang="en-US">
                <a:solidFill>
                  <a:srgbClr val="000096"/>
                </a:solidFill>
                <a:highlight>
                  <a:srgbClr val="FFFFFF"/>
                </a:highlight>
              </a:rPr>
              <a:t>/&gt;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&lt;/xs:appinfo&gt;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&lt;/xs:annotation&gt;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&lt;xs:restriction</a:t>
            </a:r>
            <a:r>
              <a:rPr lang="en-US">
                <a:solidFill>
                  <a:srgbClr val="F5844C"/>
                </a:solidFill>
                <a:highlight>
                  <a:srgbClr val="FFFFFF"/>
                </a:highlight>
              </a:rPr>
              <a:t> base</a:t>
            </a:r>
            <a:r>
              <a:rPr lang="en-US">
                <a:solidFill>
                  <a:srgbClr val="FF8040"/>
                </a:solidFill>
                <a:highlight>
                  <a:srgbClr val="FFFFFF"/>
                </a:highlight>
              </a:rPr>
              <a:t>=</a:t>
            </a:r>
            <a:r>
              <a:rPr lang="en-US">
                <a:solidFill>
                  <a:srgbClr val="993300"/>
                </a:solidFill>
                <a:highlight>
                  <a:srgbClr val="FFFFFF"/>
                </a:highlight>
              </a:rPr>
              <a:t>"xs:string"</a:t>
            </a:r>
            <a:r>
              <a:rPr lang="en-US">
                <a:solidFill>
                  <a:srgbClr val="000096"/>
                </a:solidFill>
                <a:highlight>
                  <a:srgbClr val="FFFFFF"/>
                </a:highlight>
              </a:rPr>
              <a:t>&gt;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&lt;xs:pattern</a:t>
            </a:r>
            <a:r>
              <a:rPr lang="en-US">
                <a:solidFill>
                  <a:srgbClr val="F5844C"/>
                </a:solidFill>
                <a:highlight>
                  <a:srgbClr val="FFFFFF"/>
                </a:highlight>
              </a:rPr>
              <a:t> value</a:t>
            </a:r>
            <a:r>
              <a:rPr lang="en-US">
                <a:solidFill>
                  <a:srgbClr val="FF8040"/>
                </a:solidFill>
                <a:highlight>
                  <a:srgbClr val="FFFFFF"/>
                </a:highlight>
              </a:rPr>
              <a:t>=</a:t>
            </a:r>
            <a:r>
              <a:rPr lang="en-US">
                <a:solidFill>
                  <a:srgbClr val="993300"/>
                </a:solidFill>
                <a:highlight>
                  <a:srgbClr val="FFFFFF"/>
                </a:highlight>
              </a:rPr>
              <a:t>"[0-9]+(&amp;#x0D;&amp;#x0A;)?"</a:t>
            </a:r>
            <a:r>
              <a:rPr lang="en-US">
                <a:solidFill>
                  <a:srgbClr val="000096"/>
                </a:solidFill>
                <a:highlight>
                  <a:srgbClr val="FFFFFF"/>
                </a:highlight>
              </a:rPr>
              <a:t>/&gt;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&lt;xs:pattern</a:t>
            </a:r>
            <a:r>
              <a:rPr lang="en-US">
                <a:solidFill>
                  <a:srgbClr val="F5844C"/>
                </a:solidFill>
                <a:highlight>
                  <a:srgbClr val="FFFFFF"/>
                </a:highlight>
              </a:rPr>
              <a:t> value</a:t>
            </a:r>
            <a:r>
              <a:rPr lang="en-US">
                <a:solidFill>
                  <a:srgbClr val="FF8040"/>
                </a:solidFill>
                <a:highlight>
                  <a:srgbClr val="FFFFFF"/>
                </a:highlight>
              </a:rPr>
              <a:t>=</a:t>
            </a:r>
            <a:r>
              <a:rPr lang="en-US">
                <a:solidFill>
                  <a:srgbClr val="993300"/>
                </a:solidFill>
                <a:highlight>
                  <a:srgbClr val="FFFFFF"/>
                </a:highlight>
              </a:rPr>
              <a:t>"\+[0-9]+(&amp;#x0D;&amp;#x0A;)?"</a:t>
            </a:r>
            <a:r>
              <a:rPr lang="en-US">
                <a:solidFill>
                  <a:srgbClr val="000096"/>
                </a:solidFill>
                <a:highlight>
                  <a:srgbClr val="FFFFFF"/>
                </a:highlight>
              </a:rPr>
              <a:t>/&gt;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&lt;xs:pattern</a:t>
            </a:r>
            <a:r>
              <a:rPr lang="en-US">
                <a:solidFill>
                  <a:srgbClr val="F5844C"/>
                </a:solidFill>
                <a:highlight>
                  <a:srgbClr val="FFFFFF"/>
                </a:highlight>
              </a:rPr>
              <a:t> value</a:t>
            </a:r>
            <a:r>
              <a:rPr lang="en-US">
                <a:solidFill>
                  <a:srgbClr val="FF8040"/>
                </a:solidFill>
                <a:highlight>
                  <a:srgbClr val="FFFFFF"/>
                </a:highlight>
              </a:rPr>
              <a:t>=</a:t>
            </a:r>
            <a:r>
              <a:rPr lang="en-US">
                <a:solidFill>
                  <a:srgbClr val="993300"/>
                </a:solidFill>
                <a:highlight>
                  <a:srgbClr val="FFFFFF"/>
                </a:highlight>
              </a:rPr>
              <a:t>"-[0-9]+(&amp;#x0D;&amp;#x0A;)?"</a:t>
            </a:r>
            <a:r>
              <a:rPr lang="en-US">
                <a:solidFill>
                  <a:srgbClr val="000096"/>
                </a:solidFill>
                <a:highlight>
                  <a:srgbClr val="FFFFFF"/>
                </a:highlight>
              </a:rPr>
              <a:t>/&gt;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&lt;xs:pattern</a:t>
            </a:r>
            <a:r>
              <a:rPr lang="en-US">
                <a:solidFill>
                  <a:srgbClr val="F5844C"/>
                </a:solidFill>
                <a:highlight>
                  <a:srgbClr val="FFFFFF"/>
                </a:highlight>
              </a:rPr>
              <a:t> value</a:t>
            </a:r>
            <a:r>
              <a:rPr lang="en-US">
                <a:solidFill>
                  <a:srgbClr val="FF8040"/>
                </a:solidFill>
                <a:highlight>
                  <a:srgbClr val="FFFFFF"/>
                </a:highlight>
              </a:rPr>
              <a:t>=</a:t>
            </a:r>
            <a:r>
              <a:rPr lang="en-US">
                <a:solidFill>
                  <a:srgbClr val="993300"/>
                </a:solidFill>
                <a:highlight>
                  <a:srgbClr val="FFFFFF"/>
                </a:highlight>
              </a:rPr>
              <a:t>"\([0-9]+\)(&amp;#x0D;&amp;#x0A;)?"</a:t>
            </a:r>
            <a:r>
              <a:rPr lang="en-US">
                <a:solidFill>
                  <a:srgbClr val="000096"/>
                </a:solidFill>
                <a:highlight>
                  <a:srgbClr val="FFFFFF"/>
                </a:highlight>
              </a:rPr>
              <a:t>/&gt;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&lt;/xs:restriction&gt;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&lt;/xs:simpleType&gt;</a:t>
            </a:r>
            <a:br>
              <a:rPr lang="en-US">
                <a:solidFill>
                  <a:srgbClr val="000000"/>
                </a:solidFill>
                <a:highlight>
                  <a:srgbClr val="FFFFFF"/>
                </a:highlight>
              </a:rPr>
            </a:br>
            <a:r>
              <a:rPr lang="en-US">
                <a:solidFill>
                  <a:srgbClr val="003296"/>
                </a:solidFill>
                <a:highlight>
                  <a:srgbClr val="FFFFFF"/>
                </a:highlight>
              </a:rPr>
              <a:t>&lt;/xs:element&gt;</a:t>
            </a:r>
          </a:p>
        </p:txBody>
      </p:sp>
      <p:sp>
        <p:nvSpPr>
          <p:cNvPr id="7" name="TextBox 6">
            <a:extLst>
              <a:ext uri="{FF2B5EF4-FFF2-40B4-BE49-F238E27FC236}">
                <a16:creationId xmlns:a16="http://schemas.microsoft.com/office/drawing/2014/main" id="{7E54B343-2674-40B5-9EB4-97369C6F90A5}"/>
              </a:ext>
            </a:extLst>
          </p:cNvPr>
          <p:cNvSpPr txBox="1"/>
          <p:nvPr/>
        </p:nvSpPr>
        <p:spPr>
          <a:xfrm>
            <a:off x="728420" y="5194554"/>
            <a:ext cx="4711485" cy="1200329"/>
          </a:xfrm>
          <a:prstGeom prst="rect">
            <a:avLst/>
          </a:prstGeom>
          <a:solidFill>
            <a:srgbClr val="FFFF00"/>
          </a:solidFill>
        </p:spPr>
        <p:txBody>
          <a:bodyPr wrap="square" rtlCol="0">
            <a:spAutoFit/>
          </a:bodyPr>
          <a:lstStyle/>
          <a:p>
            <a:r>
              <a:rPr lang="en-US" sz="2400"/>
              <a:t>Which is better? Use the DFDL text number properties (left) or use XML Schema validation (right)?</a:t>
            </a:r>
          </a:p>
        </p:txBody>
      </p:sp>
      <p:cxnSp>
        <p:nvCxnSpPr>
          <p:cNvPr id="9" name="Straight Arrow Connector 8">
            <a:extLst>
              <a:ext uri="{FF2B5EF4-FFF2-40B4-BE49-F238E27FC236}">
                <a16:creationId xmlns:a16="http://schemas.microsoft.com/office/drawing/2014/main" id="{061962C4-4EA8-43DC-B197-E43210EC4AB6}"/>
              </a:ext>
            </a:extLst>
          </p:cNvPr>
          <p:cNvCxnSpPr>
            <a:cxnSpLocks/>
            <a:stCxn id="7" idx="0"/>
            <a:endCxn id="5" idx="2"/>
          </p:cNvCxnSpPr>
          <p:nvPr/>
        </p:nvCxnSpPr>
        <p:spPr>
          <a:xfrm flipV="1">
            <a:off x="3084163" y="4271224"/>
            <a:ext cx="250556" cy="92333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1" name="Straight Arrow Connector 10">
            <a:extLst>
              <a:ext uri="{FF2B5EF4-FFF2-40B4-BE49-F238E27FC236}">
                <a16:creationId xmlns:a16="http://schemas.microsoft.com/office/drawing/2014/main" id="{CF17B273-E1DC-413C-9DD9-87FF583B5E11}"/>
              </a:ext>
            </a:extLst>
          </p:cNvPr>
          <p:cNvCxnSpPr>
            <a:cxnSpLocks/>
            <a:stCxn id="7" idx="0"/>
          </p:cNvCxnSpPr>
          <p:nvPr/>
        </p:nvCxnSpPr>
        <p:spPr>
          <a:xfrm flipV="1">
            <a:off x="3084163" y="4711485"/>
            <a:ext cx="3176475" cy="483069"/>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5480428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9FC71440-728E-4B5F-BDB7-BA4F97C77686}"/>
              </a:ext>
            </a:extLst>
          </p:cNvPr>
          <p:cNvSpPr>
            <a:spLocks noGrp="1"/>
          </p:cNvSpPr>
          <p:nvPr>
            <p:ph type="ftr" sz="quarter" idx="11"/>
          </p:nvPr>
        </p:nvSpPr>
        <p:spPr/>
        <p:txBody>
          <a:bodyPr/>
          <a:lstStyle/>
          <a:p>
            <a:r>
              <a:rPr lang="en-US" altLang="en-US">
                <a:solidFill>
                  <a:schemeClr val="tx1">
                    <a:lumMod val="50000"/>
                    <a:lumOff val="50000"/>
                  </a:schemeClr>
                </a:solidFill>
                <a:latin typeface="Arial" pitchFamily="34" charset="0"/>
                <a:cs typeface="Arial" pitchFamily="34" charset="0"/>
              </a:rPr>
              <a:t>© 2019 The MITRE Corporation. All rights reserved.</a:t>
            </a:r>
            <a:endParaRPr lang="en-US">
              <a:solidFill>
                <a:schemeClr val="tx1">
                  <a:lumMod val="50000"/>
                  <a:lumOff val="50000"/>
                </a:schemeClr>
              </a:solidFill>
              <a:latin typeface="Arial" pitchFamily="34" charset="0"/>
              <a:cs typeface="Arial" pitchFamily="34" charset="0"/>
            </a:endParaRPr>
          </a:p>
        </p:txBody>
      </p:sp>
      <p:pic>
        <p:nvPicPr>
          <p:cNvPr id="6" name="Picture 5">
            <a:extLst>
              <a:ext uri="{FF2B5EF4-FFF2-40B4-BE49-F238E27FC236}">
                <a16:creationId xmlns:a16="http://schemas.microsoft.com/office/drawing/2014/main" id="{A42F4325-6B79-42E9-9F53-75E516C2EBD2}"/>
              </a:ext>
            </a:extLst>
          </p:cNvPr>
          <p:cNvPicPr>
            <a:picLocks noChangeAspect="1"/>
          </p:cNvPicPr>
          <p:nvPr/>
        </p:nvPicPr>
        <p:blipFill rotWithShape="1">
          <a:blip r:embed="rId2"/>
          <a:srcRect l="4079" t="14287" r="68857" b="76381"/>
          <a:stretch/>
        </p:blipFill>
        <p:spPr>
          <a:xfrm>
            <a:off x="2539703" y="542440"/>
            <a:ext cx="6683951" cy="1224366"/>
          </a:xfrm>
          <a:prstGeom prst="rect">
            <a:avLst/>
          </a:prstGeom>
        </p:spPr>
      </p:pic>
      <p:sp>
        <p:nvSpPr>
          <p:cNvPr id="7" name="TextBox 6">
            <a:extLst>
              <a:ext uri="{FF2B5EF4-FFF2-40B4-BE49-F238E27FC236}">
                <a16:creationId xmlns:a16="http://schemas.microsoft.com/office/drawing/2014/main" id="{5D285D7A-C87F-42EA-966B-C4F7C955BE30}"/>
              </a:ext>
            </a:extLst>
          </p:cNvPr>
          <p:cNvSpPr txBox="1"/>
          <p:nvPr/>
        </p:nvSpPr>
        <p:spPr>
          <a:xfrm>
            <a:off x="1875295" y="3084163"/>
            <a:ext cx="3277757" cy="369332"/>
          </a:xfrm>
          <a:prstGeom prst="rect">
            <a:avLst/>
          </a:prstGeom>
          <a:solidFill>
            <a:srgbClr val="FFFF00"/>
          </a:solidFill>
        </p:spPr>
        <p:txBody>
          <a:bodyPr wrap="none" rtlCol="0">
            <a:spAutoFit/>
          </a:bodyPr>
          <a:lstStyle/>
          <a:p>
            <a:r>
              <a:rPr lang="en-US"/>
              <a:t>dfdl:outputNewLine="%CR;%LF;"</a:t>
            </a:r>
          </a:p>
        </p:txBody>
      </p:sp>
      <p:sp>
        <p:nvSpPr>
          <p:cNvPr id="8" name="TextBox 7">
            <a:extLst>
              <a:ext uri="{FF2B5EF4-FFF2-40B4-BE49-F238E27FC236}">
                <a16:creationId xmlns:a16="http://schemas.microsoft.com/office/drawing/2014/main" id="{47F01D32-2580-4109-BFCD-782B3919A9D3}"/>
              </a:ext>
            </a:extLst>
          </p:cNvPr>
          <p:cNvSpPr txBox="1"/>
          <p:nvPr/>
        </p:nvSpPr>
        <p:spPr>
          <a:xfrm>
            <a:off x="7584775" y="3059668"/>
            <a:ext cx="2843342" cy="369332"/>
          </a:xfrm>
          <a:prstGeom prst="rect">
            <a:avLst/>
          </a:prstGeom>
          <a:solidFill>
            <a:srgbClr val="FFFF00"/>
          </a:solidFill>
        </p:spPr>
        <p:txBody>
          <a:bodyPr wrap="none" rtlCol="0">
            <a:spAutoFit/>
          </a:bodyPr>
          <a:lstStyle/>
          <a:p>
            <a:r>
              <a:rPr lang="en-US"/>
              <a:t>dfdl:outputNewLine="%CR;"</a:t>
            </a:r>
          </a:p>
        </p:txBody>
      </p:sp>
      <p:cxnSp>
        <p:nvCxnSpPr>
          <p:cNvPr id="10" name="Straight Arrow Connector 9">
            <a:extLst>
              <a:ext uri="{FF2B5EF4-FFF2-40B4-BE49-F238E27FC236}">
                <a16:creationId xmlns:a16="http://schemas.microsoft.com/office/drawing/2014/main" id="{65BADD6C-4FEE-4C39-B129-395730BDB5A2}"/>
              </a:ext>
            </a:extLst>
          </p:cNvPr>
          <p:cNvCxnSpPr>
            <a:endCxn id="7" idx="0"/>
          </p:cNvCxnSpPr>
          <p:nvPr/>
        </p:nvCxnSpPr>
        <p:spPr>
          <a:xfrm flipH="1">
            <a:off x="3514174" y="1906292"/>
            <a:ext cx="1336795" cy="1177871"/>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3" name="Straight Arrow Connector 12">
            <a:extLst>
              <a:ext uri="{FF2B5EF4-FFF2-40B4-BE49-F238E27FC236}">
                <a16:creationId xmlns:a16="http://schemas.microsoft.com/office/drawing/2014/main" id="{F4826FB5-9E62-4D75-8038-D2D36A36EEA7}"/>
              </a:ext>
            </a:extLst>
          </p:cNvPr>
          <p:cNvCxnSpPr/>
          <p:nvPr/>
        </p:nvCxnSpPr>
        <p:spPr>
          <a:xfrm>
            <a:off x="6695268" y="1906292"/>
            <a:ext cx="1968285" cy="1038385"/>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6" name="Straight Arrow Connector 15">
            <a:extLst>
              <a:ext uri="{FF2B5EF4-FFF2-40B4-BE49-F238E27FC236}">
                <a16:creationId xmlns:a16="http://schemas.microsoft.com/office/drawing/2014/main" id="{1E46C8C6-238A-428C-A36A-661352FE83A8}"/>
              </a:ext>
            </a:extLst>
          </p:cNvPr>
          <p:cNvCxnSpPr>
            <a:stCxn id="7" idx="2"/>
          </p:cNvCxnSpPr>
          <p:nvPr/>
        </p:nvCxnSpPr>
        <p:spPr>
          <a:xfrm flipH="1">
            <a:off x="3514173" y="3453495"/>
            <a:ext cx="1" cy="901529"/>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7" name="TextBox 16">
            <a:extLst>
              <a:ext uri="{FF2B5EF4-FFF2-40B4-BE49-F238E27FC236}">
                <a16:creationId xmlns:a16="http://schemas.microsoft.com/office/drawing/2014/main" id="{4FCAF539-4547-487C-9884-0E9E289658DA}"/>
              </a:ext>
            </a:extLst>
          </p:cNvPr>
          <p:cNvSpPr txBox="1"/>
          <p:nvPr/>
        </p:nvSpPr>
        <p:spPr>
          <a:xfrm>
            <a:off x="2539703" y="3688597"/>
            <a:ext cx="938077" cy="369332"/>
          </a:xfrm>
          <a:prstGeom prst="rect">
            <a:avLst/>
          </a:prstGeom>
          <a:noFill/>
        </p:spPr>
        <p:txBody>
          <a:bodyPr wrap="none" rtlCol="0">
            <a:spAutoFit/>
          </a:bodyPr>
          <a:lstStyle/>
          <a:p>
            <a:r>
              <a:rPr lang="en-US" i="1"/>
              <a:t>unparse</a:t>
            </a:r>
          </a:p>
        </p:txBody>
      </p:sp>
      <p:cxnSp>
        <p:nvCxnSpPr>
          <p:cNvPr id="18" name="Straight Arrow Connector 17">
            <a:extLst>
              <a:ext uri="{FF2B5EF4-FFF2-40B4-BE49-F238E27FC236}">
                <a16:creationId xmlns:a16="http://schemas.microsoft.com/office/drawing/2014/main" id="{0F40D9C3-DB2F-4837-A9D5-D545D850DC57}"/>
              </a:ext>
            </a:extLst>
          </p:cNvPr>
          <p:cNvCxnSpPr/>
          <p:nvPr/>
        </p:nvCxnSpPr>
        <p:spPr>
          <a:xfrm flipH="1">
            <a:off x="8658831" y="3379608"/>
            <a:ext cx="1" cy="901529"/>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9" name="TextBox 18">
            <a:extLst>
              <a:ext uri="{FF2B5EF4-FFF2-40B4-BE49-F238E27FC236}">
                <a16:creationId xmlns:a16="http://schemas.microsoft.com/office/drawing/2014/main" id="{8686DAE0-AA90-47A0-9590-CB34BD0FBBE7}"/>
              </a:ext>
            </a:extLst>
          </p:cNvPr>
          <p:cNvSpPr txBox="1"/>
          <p:nvPr/>
        </p:nvSpPr>
        <p:spPr>
          <a:xfrm>
            <a:off x="8714220" y="3536140"/>
            <a:ext cx="938077" cy="369332"/>
          </a:xfrm>
          <a:prstGeom prst="rect">
            <a:avLst/>
          </a:prstGeom>
          <a:noFill/>
        </p:spPr>
        <p:txBody>
          <a:bodyPr wrap="none" rtlCol="0">
            <a:spAutoFit/>
          </a:bodyPr>
          <a:lstStyle/>
          <a:p>
            <a:r>
              <a:rPr lang="en-US" i="1"/>
              <a:t>unparse</a:t>
            </a:r>
          </a:p>
        </p:txBody>
      </p:sp>
      <p:pic>
        <p:nvPicPr>
          <p:cNvPr id="20" name="Picture 19">
            <a:extLst>
              <a:ext uri="{FF2B5EF4-FFF2-40B4-BE49-F238E27FC236}">
                <a16:creationId xmlns:a16="http://schemas.microsoft.com/office/drawing/2014/main" id="{500FFEEC-CAD6-43B2-85BE-47D893EDB265}"/>
              </a:ext>
            </a:extLst>
          </p:cNvPr>
          <p:cNvPicPr>
            <a:picLocks noChangeAspect="1"/>
          </p:cNvPicPr>
          <p:nvPr/>
        </p:nvPicPr>
        <p:blipFill rotWithShape="1">
          <a:blip r:embed="rId2"/>
          <a:srcRect l="4079" t="14287" r="68857" b="76381"/>
          <a:stretch/>
        </p:blipFill>
        <p:spPr>
          <a:xfrm>
            <a:off x="460348" y="4493841"/>
            <a:ext cx="5435465" cy="995669"/>
          </a:xfrm>
          <a:prstGeom prst="rect">
            <a:avLst/>
          </a:prstGeom>
        </p:spPr>
      </p:pic>
      <p:pic>
        <p:nvPicPr>
          <p:cNvPr id="21" name="Picture 20">
            <a:extLst>
              <a:ext uri="{FF2B5EF4-FFF2-40B4-BE49-F238E27FC236}">
                <a16:creationId xmlns:a16="http://schemas.microsoft.com/office/drawing/2014/main" id="{D0E1B6D1-BEB3-4FF4-A732-D9972C6BBAA5}"/>
              </a:ext>
            </a:extLst>
          </p:cNvPr>
          <p:cNvPicPr>
            <a:picLocks noChangeAspect="1"/>
          </p:cNvPicPr>
          <p:nvPr/>
        </p:nvPicPr>
        <p:blipFill rotWithShape="1">
          <a:blip r:embed="rId3"/>
          <a:srcRect l="4115" t="14394" r="69746" b="76561"/>
          <a:stretch/>
        </p:blipFill>
        <p:spPr>
          <a:xfrm>
            <a:off x="6296188" y="4493841"/>
            <a:ext cx="5653004" cy="1039066"/>
          </a:xfrm>
          <a:prstGeom prst="rect">
            <a:avLst/>
          </a:prstGeom>
        </p:spPr>
      </p:pic>
    </p:spTree>
    <p:extLst>
      <p:ext uri="{BB962C8B-B14F-4D97-AF65-F5344CB8AC3E}">
        <p14:creationId xmlns:p14="http://schemas.microsoft.com/office/powerpoint/2010/main" val="951340241"/>
      </p:ext>
    </p:extLst>
  </p:cSld>
  <p:clrMapOvr>
    <a:masterClrMapping/>
  </p:clrMapOvr>
</p:sld>
</file>

<file path=ppt/slides/slide2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7C6D819-F34D-45D4-A7B8-95146EA05C9C}"/>
              </a:ext>
            </a:extLst>
          </p:cNvPr>
          <p:cNvSpPr>
            <a:spLocks noGrp="1"/>
          </p:cNvSpPr>
          <p:nvPr>
            <p:ph type="title"/>
          </p:nvPr>
        </p:nvSpPr>
        <p:spPr/>
        <p:txBody>
          <a:bodyPr/>
          <a:lstStyle/>
          <a:p>
            <a:r>
              <a:rPr lang="en-US"/>
              <a:t>Best practice (cont.)?</a:t>
            </a:r>
          </a:p>
        </p:txBody>
      </p:sp>
      <p:sp>
        <p:nvSpPr>
          <p:cNvPr id="3" name="Rectangle 2">
            <a:extLst>
              <a:ext uri="{FF2B5EF4-FFF2-40B4-BE49-F238E27FC236}">
                <a16:creationId xmlns:a16="http://schemas.microsoft.com/office/drawing/2014/main" id="{3B9096F4-D54F-4AD1-BA26-0A245E99D39B}"/>
              </a:ext>
            </a:extLst>
          </p:cNvPr>
          <p:cNvSpPr/>
          <p:nvPr/>
        </p:nvSpPr>
        <p:spPr>
          <a:xfrm>
            <a:off x="573437" y="4455890"/>
            <a:ext cx="5479552" cy="2031325"/>
          </a:xfrm>
          <a:prstGeom prst="rect">
            <a:avLst/>
          </a:prstGeom>
          <a:solidFill>
            <a:srgbClr val="FFFF00"/>
          </a:solidFill>
        </p:spPr>
        <p:txBody>
          <a:bodyPr wrap="square">
            <a:spAutoFit/>
          </a:bodyPr>
          <a:lstStyle/>
          <a:p>
            <a:r>
              <a:rPr lang="en-US">
                <a:latin typeface="Calibri" panose="020F0502020204030204" pitchFamily="34" charset="0"/>
                <a:ea typeface="Calibri" panose="020F0502020204030204" pitchFamily="34" charset="0"/>
                <a:cs typeface="Times New Roman" panose="02020603050405020304" pitchFamily="18" charset="0"/>
              </a:rPr>
              <a:t>Suppose you want to allow a negative number to be represented by either a number in parentheses or by the traditional representation (negative sign preceding a series of digits). That can’t be expressed using textNumberPattern (you would need to implement an xs:choice). Conversely, it’s easily expressed using the XML Schema pattern facet.</a:t>
            </a:r>
          </a:p>
        </p:txBody>
      </p:sp>
      <p:sp>
        <p:nvSpPr>
          <p:cNvPr id="7" name="Rectangle 6">
            <a:extLst>
              <a:ext uri="{FF2B5EF4-FFF2-40B4-BE49-F238E27FC236}">
                <a16:creationId xmlns:a16="http://schemas.microsoft.com/office/drawing/2014/main" id="{C66F758C-EA04-4467-8EED-2F48B9EBA699}"/>
              </a:ext>
            </a:extLst>
          </p:cNvPr>
          <p:cNvSpPr/>
          <p:nvPr/>
        </p:nvSpPr>
        <p:spPr>
          <a:xfrm>
            <a:off x="573437" y="1408902"/>
            <a:ext cx="5522563" cy="2862322"/>
          </a:xfrm>
          <a:prstGeom prst="rect">
            <a:avLst/>
          </a:prstGeom>
          <a:ln>
            <a:solidFill>
              <a:schemeClr val="tx1"/>
            </a:solidFill>
          </a:ln>
        </p:spPr>
        <p:txBody>
          <a:bodyPr wrap="square">
            <a:spAutoFit/>
          </a:bodyPr>
          <a:lstStyle/>
          <a:p>
            <a:r>
              <a:rPr lang="en-US">
                <a:solidFill>
                  <a:srgbClr val="003296"/>
                </a:solidFill>
                <a:highlight>
                  <a:srgbClr val="FFFFFF"/>
                </a:highlight>
              </a:rPr>
              <a:t>&lt;xs:element</a:t>
            </a:r>
            <a:r>
              <a:rPr lang="en-US">
                <a:solidFill>
                  <a:srgbClr val="F5844C"/>
                </a:solidFill>
                <a:highlight>
                  <a:srgbClr val="FFFFFF"/>
                </a:highlight>
              </a:rPr>
              <a:t> name</a:t>
            </a:r>
            <a:r>
              <a:rPr lang="en-US">
                <a:solidFill>
                  <a:srgbClr val="FF8040"/>
                </a:solidFill>
                <a:highlight>
                  <a:srgbClr val="FFFFFF"/>
                </a:highlight>
              </a:rPr>
              <a:t>=</a:t>
            </a:r>
            <a:r>
              <a:rPr lang="en-US">
                <a:solidFill>
                  <a:srgbClr val="993300"/>
                </a:solidFill>
                <a:highlight>
                  <a:srgbClr val="FFFFFF"/>
                </a:highlight>
              </a:rPr>
              <a:t>"input"</a:t>
            </a:r>
            <a:r>
              <a:rPr lang="en-US">
                <a:solidFill>
                  <a:srgbClr val="000096"/>
                </a:solidFill>
                <a:highlight>
                  <a:srgbClr val="FFFFFF"/>
                </a:highlight>
              </a:rPr>
              <a:t>&gt;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&lt;xs:complexType&gt;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&lt;xs:sequence&gt;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&lt;xs:element</a:t>
            </a:r>
            <a:r>
              <a:rPr lang="en-US">
                <a:solidFill>
                  <a:srgbClr val="F5844C"/>
                </a:solidFill>
                <a:highlight>
                  <a:srgbClr val="FFFFFF"/>
                </a:highlight>
              </a:rPr>
              <a:t> name</a:t>
            </a:r>
            <a:r>
              <a:rPr lang="en-US">
                <a:solidFill>
                  <a:srgbClr val="FF8040"/>
                </a:solidFill>
                <a:highlight>
                  <a:srgbClr val="FFFFFF"/>
                </a:highlight>
              </a:rPr>
              <a:t>=</a:t>
            </a:r>
            <a:r>
              <a:rPr lang="en-US">
                <a:solidFill>
                  <a:srgbClr val="993300"/>
                </a:solidFill>
                <a:highlight>
                  <a:srgbClr val="FFFFFF"/>
                </a:highlight>
              </a:rPr>
              <a:t>"NumberOfStudents"</a:t>
            </a:r>
            <a:r>
              <a:rPr lang="en-US">
                <a:solidFill>
                  <a:srgbClr val="F5844C"/>
                </a:solidFill>
                <a:highlight>
                  <a:srgbClr val="FFFFFF"/>
                </a:highlight>
              </a:rPr>
              <a:t> </a:t>
            </a:r>
            <a:br>
              <a:rPr lang="en-US">
                <a:solidFill>
                  <a:srgbClr val="F5844C"/>
                </a:solidFill>
                <a:highlight>
                  <a:srgbClr val="FFFFFF"/>
                </a:highlight>
              </a:rPr>
            </a:br>
            <a:r>
              <a:rPr lang="en-US">
                <a:solidFill>
                  <a:srgbClr val="F5844C"/>
                </a:solidFill>
                <a:highlight>
                  <a:srgbClr val="FFFFFF"/>
                </a:highlight>
              </a:rPr>
              <a:t> 		type</a:t>
            </a:r>
            <a:r>
              <a:rPr lang="en-US">
                <a:solidFill>
                  <a:srgbClr val="FF8040"/>
                </a:solidFill>
                <a:highlight>
                  <a:srgbClr val="FFFFFF"/>
                </a:highlight>
              </a:rPr>
              <a:t>=</a:t>
            </a:r>
            <a:r>
              <a:rPr lang="en-US">
                <a:solidFill>
                  <a:srgbClr val="993300"/>
                </a:solidFill>
                <a:highlight>
                  <a:srgbClr val="FFFFFF"/>
                </a:highlight>
              </a:rPr>
              <a:t>"xs:integer"</a:t>
            </a:r>
            <a:br>
              <a:rPr lang="en-US">
                <a:solidFill>
                  <a:srgbClr val="000000"/>
                </a:solidFill>
                <a:highlight>
                  <a:srgbClr val="FFFFFF"/>
                </a:highlight>
              </a:rPr>
            </a:br>
            <a:r>
              <a:rPr lang="en-US">
                <a:solidFill>
                  <a:srgbClr val="F5844C"/>
                </a:solidFill>
                <a:highlight>
                  <a:srgbClr val="FFFFFF"/>
                </a:highlight>
              </a:rPr>
              <a:t>                		dfdl:textNumberPattern</a:t>
            </a:r>
            <a:r>
              <a:rPr lang="en-US">
                <a:solidFill>
                  <a:srgbClr val="FF8040"/>
                </a:solidFill>
                <a:highlight>
                  <a:srgbClr val="FFFFFF"/>
                </a:highlight>
              </a:rPr>
              <a:t>=</a:t>
            </a:r>
            <a:r>
              <a:rPr lang="en-US">
                <a:solidFill>
                  <a:srgbClr val="993300"/>
                </a:solidFill>
                <a:highlight>
                  <a:srgbClr val="FFFFFF"/>
                </a:highlight>
              </a:rPr>
              <a:t>"#;-#"</a:t>
            </a:r>
            <a:br>
              <a:rPr lang="en-US">
                <a:solidFill>
                  <a:srgbClr val="000000"/>
                </a:solidFill>
                <a:highlight>
                  <a:srgbClr val="FFFFFF"/>
                </a:highlight>
              </a:rPr>
            </a:br>
            <a:r>
              <a:rPr lang="en-US">
                <a:solidFill>
                  <a:srgbClr val="F5844C"/>
                </a:solidFill>
                <a:highlight>
                  <a:srgbClr val="FFFFFF"/>
                </a:highlight>
              </a:rPr>
              <a:t>                		dfdl:textNumberCheckPolicy</a:t>
            </a:r>
            <a:r>
              <a:rPr lang="en-US">
                <a:solidFill>
                  <a:srgbClr val="FF8040"/>
                </a:solidFill>
                <a:highlight>
                  <a:srgbClr val="FFFFFF"/>
                </a:highlight>
              </a:rPr>
              <a:t>=</a:t>
            </a:r>
            <a:r>
              <a:rPr lang="en-US">
                <a:solidFill>
                  <a:srgbClr val="993300"/>
                </a:solidFill>
                <a:highlight>
                  <a:srgbClr val="FFFFFF"/>
                </a:highlight>
              </a:rPr>
              <a:t>"lax"</a:t>
            </a:r>
            <a:r>
              <a:rPr lang="en-US">
                <a:solidFill>
                  <a:srgbClr val="000096"/>
                </a:solidFill>
                <a:highlight>
                  <a:srgbClr val="FFFFFF"/>
                </a:highlight>
              </a:rPr>
              <a:t>/&gt;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&lt;/xs:sequence&gt;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&lt;/xs:complexType&gt;</a:t>
            </a:r>
            <a:br>
              <a:rPr lang="en-US">
                <a:solidFill>
                  <a:srgbClr val="000000"/>
                </a:solidFill>
                <a:highlight>
                  <a:srgbClr val="FFFFFF"/>
                </a:highlight>
              </a:rPr>
            </a:br>
            <a:r>
              <a:rPr lang="en-US">
                <a:solidFill>
                  <a:srgbClr val="003296"/>
                </a:solidFill>
                <a:highlight>
                  <a:srgbClr val="FFFFFF"/>
                </a:highlight>
              </a:rPr>
              <a:t>&lt;/xs:element&gt;</a:t>
            </a:r>
          </a:p>
        </p:txBody>
      </p:sp>
      <p:sp>
        <p:nvSpPr>
          <p:cNvPr id="8" name="Rectangle 7">
            <a:extLst>
              <a:ext uri="{FF2B5EF4-FFF2-40B4-BE49-F238E27FC236}">
                <a16:creationId xmlns:a16="http://schemas.microsoft.com/office/drawing/2014/main" id="{519DBF1C-5448-498F-A879-158B48791077}"/>
              </a:ext>
            </a:extLst>
          </p:cNvPr>
          <p:cNvSpPr/>
          <p:nvPr/>
        </p:nvSpPr>
        <p:spPr>
          <a:xfrm>
            <a:off x="6260638" y="1408902"/>
            <a:ext cx="5662047" cy="4247317"/>
          </a:xfrm>
          <a:prstGeom prst="rect">
            <a:avLst/>
          </a:prstGeom>
          <a:ln>
            <a:solidFill>
              <a:schemeClr val="tx1"/>
            </a:solidFill>
          </a:ln>
        </p:spPr>
        <p:txBody>
          <a:bodyPr wrap="square">
            <a:spAutoFit/>
          </a:bodyPr>
          <a:lstStyle/>
          <a:p>
            <a:r>
              <a:rPr lang="en-US">
                <a:solidFill>
                  <a:srgbClr val="003296"/>
                </a:solidFill>
                <a:highlight>
                  <a:srgbClr val="FFFFFF"/>
                </a:highlight>
              </a:rPr>
              <a:t>&lt;xs:element</a:t>
            </a:r>
            <a:r>
              <a:rPr lang="en-US">
                <a:solidFill>
                  <a:srgbClr val="F5844C"/>
                </a:solidFill>
                <a:highlight>
                  <a:srgbClr val="FFFFFF"/>
                </a:highlight>
              </a:rPr>
              <a:t> name</a:t>
            </a:r>
            <a:r>
              <a:rPr lang="en-US">
                <a:solidFill>
                  <a:srgbClr val="FF8040"/>
                </a:solidFill>
                <a:highlight>
                  <a:srgbClr val="FFFFFF"/>
                </a:highlight>
              </a:rPr>
              <a:t>=</a:t>
            </a:r>
            <a:r>
              <a:rPr lang="en-US">
                <a:solidFill>
                  <a:srgbClr val="993300"/>
                </a:solidFill>
                <a:highlight>
                  <a:srgbClr val="FFFFFF"/>
                </a:highlight>
              </a:rPr>
              <a:t>"NumberOfStudents"</a:t>
            </a:r>
            <a:r>
              <a:rPr lang="en-US">
                <a:solidFill>
                  <a:srgbClr val="000096"/>
                </a:solidFill>
                <a:highlight>
                  <a:srgbClr val="FFFFFF"/>
                </a:highlight>
              </a:rPr>
              <a:t>&gt;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&lt;xs:simpleType&gt;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&lt;xs:annotation&gt;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&lt;xs:appinfo</a:t>
            </a:r>
            <a:r>
              <a:rPr lang="en-US">
                <a:solidFill>
                  <a:srgbClr val="F5844C"/>
                </a:solidFill>
                <a:highlight>
                  <a:srgbClr val="FFFFFF"/>
                </a:highlight>
              </a:rPr>
              <a:t> source</a:t>
            </a:r>
            <a:r>
              <a:rPr lang="en-US">
                <a:solidFill>
                  <a:srgbClr val="FF8040"/>
                </a:solidFill>
                <a:highlight>
                  <a:srgbClr val="FFFFFF"/>
                </a:highlight>
              </a:rPr>
              <a:t>=</a:t>
            </a:r>
            <a:r>
              <a:rPr lang="en-US">
                <a:solidFill>
                  <a:srgbClr val="993300"/>
                </a:solidFill>
                <a:highlight>
                  <a:srgbClr val="FFFFFF"/>
                </a:highlight>
              </a:rPr>
              <a:t>"http://www.ogf.org/dfdl/"</a:t>
            </a:r>
            <a:r>
              <a:rPr lang="en-US">
                <a:solidFill>
                  <a:srgbClr val="000096"/>
                </a:solidFill>
                <a:highlight>
                  <a:srgbClr val="FFFFFF"/>
                </a:highlight>
              </a:rPr>
              <a:t>&gt;</a:t>
            </a:r>
            <a:br>
              <a:rPr lang="en-US">
                <a:solidFill>
                  <a:srgbClr val="000000"/>
                </a:solidFill>
                <a:highlight>
                  <a:srgbClr val="FFFFFF"/>
                </a:highlight>
              </a:rPr>
            </a:br>
            <a:r>
              <a:rPr lang="en-US">
                <a:solidFill>
                  <a:srgbClr val="000000"/>
                </a:solidFill>
                <a:highlight>
                  <a:srgbClr val="FFFFFF"/>
                </a:highlight>
              </a:rPr>
              <a:t>                </a:t>
            </a:r>
            <a:r>
              <a:rPr lang="en-US">
                <a:solidFill>
                  <a:srgbClr val="000096"/>
                </a:solidFill>
                <a:highlight>
                  <a:srgbClr val="FFFFFF"/>
                </a:highlight>
              </a:rPr>
              <a:t>&lt;dfdl:assert</a:t>
            </a:r>
            <a:r>
              <a:rPr lang="en-US">
                <a:solidFill>
                  <a:srgbClr val="F5844C"/>
                </a:solidFill>
                <a:highlight>
                  <a:srgbClr val="FFFFFF"/>
                </a:highlight>
              </a:rPr>
              <a:t> test</a:t>
            </a:r>
            <a:r>
              <a:rPr lang="en-US">
                <a:solidFill>
                  <a:srgbClr val="FF8040"/>
                </a:solidFill>
                <a:highlight>
                  <a:srgbClr val="FFFFFF"/>
                </a:highlight>
              </a:rPr>
              <a:t>=</a:t>
            </a:r>
            <a:r>
              <a:rPr lang="en-US">
                <a:solidFill>
                  <a:srgbClr val="993300"/>
                </a:solidFill>
                <a:highlight>
                  <a:srgbClr val="FFFFFF"/>
                </a:highlight>
              </a:rPr>
              <a:t>"{ dfdl:checkConstraints(.) }"</a:t>
            </a:r>
            <a:r>
              <a:rPr lang="en-US">
                <a:solidFill>
                  <a:srgbClr val="000096"/>
                </a:solidFill>
                <a:highlight>
                  <a:srgbClr val="FFFFFF"/>
                </a:highlight>
              </a:rPr>
              <a:t>/&gt;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&lt;/xs:appinfo&gt;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&lt;/xs:annotation&gt;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&lt;xs:restriction</a:t>
            </a:r>
            <a:r>
              <a:rPr lang="en-US">
                <a:solidFill>
                  <a:srgbClr val="F5844C"/>
                </a:solidFill>
                <a:highlight>
                  <a:srgbClr val="FFFFFF"/>
                </a:highlight>
              </a:rPr>
              <a:t> base</a:t>
            </a:r>
            <a:r>
              <a:rPr lang="en-US">
                <a:solidFill>
                  <a:srgbClr val="FF8040"/>
                </a:solidFill>
                <a:highlight>
                  <a:srgbClr val="FFFFFF"/>
                </a:highlight>
              </a:rPr>
              <a:t>=</a:t>
            </a:r>
            <a:r>
              <a:rPr lang="en-US">
                <a:solidFill>
                  <a:srgbClr val="993300"/>
                </a:solidFill>
                <a:highlight>
                  <a:srgbClr val="FFFFFF"/>
                </a:highlight>
              </a:rPr>
              <a:t>"xs:string"</a:t>
            </a:r>
            <a:r>
              <a:rPr lang="en-US">
                <a:solidFill>
                  <a:srgbClr val="000096"/>
                </a:solidFill>
                <a:highlight>
                  <a:srgbClr val="FFFFFF"/>
                </a:highlight>
              </a:rPr>
              <a:t>&gt;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&lt;xs:pattern</a:t>
            </a:r>
            <a:r>
              <a:rPr lang="en-US">
                <a:solidFill>
                  <a:srgbClr val="F5844C"/>
                </a:solidFill>
                <a:highlight>
                  <a:srgbClr val="FFFFFF"/>
                </a:highlight>
              </a:rPr>
              <a:t> value</a:t>
            </a:r>
            <a:r>
              <a:rPr lang="en-US">
                <a:solidFill>
                  <a:srgbClr val="FF8040"/>
                </a:solidFill>
                <a:highlight>
                  <a:srgbClr val="FFFFFF"/>
                </a:highlight>
              </a:rPr>
              <a:t>=</a:t>
            </a:r>
            <a:r>
              <a:rPr lang="en-US">
                <a:solidFill>
                  <a:srgbClr val="993300"/>
                </a:solidFill>
                <a:highlight>
                  <a:srgbClr val="FFFFFF"/>
                </a:highlight>
              </a:rPr>
              <a:t>"[0-9]+(&amp;#x0D;&amp;#x0A;)?"</a:t>
            </a:r>
            <a:r>
              <a:rPr lang="en-US">
                <a:solidFill>
                  <a:srgbClr val="000096"/>
                </a:solidFill>
                <a:highlight>
                  <a:srgbClr val="FFFFFF"/>
                </a:highlight>
              </a:rPr>
              <a:t>/&gt;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&lt;xs:pattern</a:t>
            </a:r>
            <a:r>
              <a:rPr lang="en-US">
                <a:solidFill>
                  <a:srgbClr val="F5844C"/>
                </a:solidFill>
                <a:highlight>
                  <a:srgbClr val="FFFFFF"/>
                </a:highlight>
              </a:rPr>
              <a:t> value</a:t>
            </a:r>
            <a:r>
              <a:rPr lang="en-US">
                <a:solidFill>
                  <a:srgbClr val="FF8040"/>
                </a:solidFill>
                <a:highlight>
                  <a:srgbClr val="FFFFFF"/>
                </a:highlight>
              </a:rPr>
              <a:t>=</a:t>
            </a:r>
            <a:r>
              <a:rPr lang="en-US">
                <a:solidFill>
                  <a:srgbClr val="993300"/>
                </a:solidFill>
                <a:highlight>
                  <a:srgbClr val="FFFFFF"/>
                </a:highlight>
              </a:rPr>
              <a:t>"\+[0-9]+(&amp;#x0D;&amp;#x0A;)?"</a:t>
            </a:r>
            <a:r>
              <a:rPr lang="en-US">
                <a:solidFill>
                  <a:srgbClr val="000096"/>
                </a:solidFill>
                <a:highlight>
                  <a:srgbClr val="FFFFFF"/>
                </a:highlight>
              </a:rPr>
              <a:t>/&gt;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&lt;xs:pattern</a:t>
            </a:r>
            <a:r>
              <a:rPr lang="en-US">
                <a:solidFill>
                  <a:srgbClr val="F5844C"/>
                </a:solidFill>
                <a:highlight>
                  <a:srgbClr val="FFFFFF"/>
                </a:highlight>
              </a:rPr>
              <a:t> value</a:t>
            </a:r>
            <a:r>
              <a:rPr lang="en-US">
                <a:solidFill>
                  <a:srgbClr val="FF8040"/>
                </a:solidFill>
                <a:highlight>
                  <a:srgbClr val="FFFFFF"/>
                </a:highlight>
              </a:rPr>
              <a:t>=</a:t>
            </a:r>
            <a:r>
              <a:rPr lang="en-US">
                <a:solidFill>
                  <a:srgbClr val="993300"/>
                </a:solidFill>
                <a:highlight>
                  <a:srgbClr val="FFFFFF"/>
                </a:highlight>
              </a:rPr>
              <a:t>"-[0-9]+(&amp;#x0D;&amp;#x0A;)?"</a:t>
            </a:r>
            <a:r>
              <a:rPr lang="en-US">
                <a:solidFill>
                  <a:srgbClr val="000096"/>
                </a:solidFill>
                <a:highlight>
                  <a:srgbClr val="FFFFFF"/>
                </a:highlight>
              </a:rPr>
              <a:t>/&gt;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&lt;xs:pattern</a:t>
            </a:r>
            <a:r>
              <a:rPr lang="en-US">
                <a:solidFill>
                  <a:srgbClr val="F5844C"/>
                </a:solidFill>
                <a:highlight>
                  <a:srgbClr val="FFFFFF"/>
                </a:highlight>
              </a:rPr>
              <a:t> value</a:t>
            </a:r>
            <a:r>
              <a:rPr lang="en-US">
                <a:solidFill>
                  <a:srgbClr val="FF8040"/>
                </a:solidFill>
                <a:highlight>
                  <a:srgbClr val="FFFFFF"/>
                </a:highlight>
              </a:rPr>
              <a:t>=</a:t>
            </a:r>
            <a:r>
              <a:rPr lang="en-US">
                <a:solidFill>
                  <a:srgbClr val="993300"/>
                </a:solidFill>
                <a:highlight>
                  <a:srgbClr val="FFFFFF"/>
                </a:highlight>
              </a:rPr>
              <a:t>"\([0-9]+\)(&amp;#x0D;&amp;#x0A;)?"</a:t>
            </a:r>
            <a:r>
              <a:rPr lang="en-US">
                <a:solidFill>
                  <a:srgbClr val="000096"/>
                </a:solidFill>
                <a:highlight>
                  <a:srgbClr val="FFFFFF"/>
                </a:highlight>
              </a:rPr>
              <a:t>/&gt;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&lt;/xs:restriction&gt;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&lt;/xs:simpleType&gt;</a:t>
            </a:r>
            <a:br>
              <a:rPr lang="en-US">
                <a:solidFill>
                  <a:srgbClr val="000000"/>
                </a:solidFill>
                <a:highlight>
                  <a:srgbClr val="FFFFFF"/>
                </a:highlight>
              </a:rPr>
            </a:br>
            <a:r>
              <a:rPr lang="en-US">
                <a:solidFill>
                  <a:srgbClr val="003296"/>
                </a:solidFill>
                <a:highlight>
                  <a:srgbClr val="FFFFFF"/>
                </a:highlight>
              </a:rPr>
              <a:t>&lt;/xs:element&gt;</a:t>
            </a:r>
          </a:p>
        </p:txBody>
      </p:sp>
    </p:spTree>
    <p:extLst>
      <p:ext uri="{BB962C8B-B14F-4D97-AF65-F5344CB8AC3E}">
        <p14:creationId xmlns:p14="http://schemas.microsoft.com/office/powerpoint/2010/main" val="1227563003"/>
      </p:ext>
    </p:extLst>
  </p:cSld>
  <p:clrMapOvr>
    <a:masterClrMapping/>
  </p:clrMapOvr>
</p:sld>
</file>

<file path=ppt/slides/slide2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4D0BA1E3-763D-4FB9-B144-9308E156D364}"/>
              </a:ext>
            </a:extLst>
          </p:cNvPr>
          <p:cNvSpPr/>
          <p:nvPr/>
        </p:nvSpPr>
        <p:spPr>
          <a:xfrm>
            <a:off x="573437" y="1408902"/>
            <a:ext cx="5522563" cy="2554545"/>
          </a:xfrm>
          <a:prstGeom prst="rect">
            <a:avLst/>
          </a:prstGeom>
          <a:ln>
            <a:solidFill>
              <a:schemeClr val="tx1"/>
            </a:solidFill>
          </a:ln>
        </p:spPr>
        <p:txBody>
          <a:bodyPr wrap="square">
            <a:spAutoFit/>
          </a:bodyPr>
          <a:lstStyle/>
          <a:p>
            <a:r>
              <a:rPr lang="en-US" sz="1600">
                <a:solidFill>
                  <a:srgbClr val="003296"/>
                </a:solidFill>
                <a:highlight>
                  <a:srgbClr val="FFFFFF"/>
                </a:highlight>
              </a:rPr>
              <a:t>&lt;xs:element</a:t>
            </a:r>
            <a:r>
              <a:rPr lang="en-US" sz="1600">
                <a:solidFill>
                  <a:srgbClr val="F5844C"/>
                </a:solidFill>
                <a:highlight>
                  <a:srgbClr val="FFFFFF"/>
                </a:highlight>
              </a:rPr>
              <a:t> name</a:t>
            </a:r>
            <a:r>
              <a:rPr lang="en-US" sz="1600">
                <a:solidFill>
                  <a:srgbClr val="FF8040"/>
                </a:solidFill>
                <a:highlight>
                  <a:srgbClr val="FFFFFF"/>
                </a:highlight>
              </a:rPr>
              <a:t>=</a:t>
            </a:r>
            <a:r>
              <a:rPr lang="en-US" sz="1600">
                <a:solidFill>
                  <a:srgbClr val="993300"/>
                </a:solidFill>
                <a:highlight>
                  <a:srgbClr val="FFFFFF"/>
                </a:highlight>
              </a:rPr>
              <a:t>"input"</a:t>
            </a:r>
            <a:r>
              <a:rPr lang="en-US" sz="1600">
                <a:solidFill>
                  <a:srgbClr val="000096"/>
                </a:solidFill>
                <a:highlight>
                  <a:srgbClr val="FFFFFF"/>
                </a:highlight>
              </a:rPr>
              <a:t>&gt;</a:t>
            </a:r>
            <a:br>
              <a:rPr lang="en-US" sz="1600">
                <a:solidFill>
                  <a:srgbClr val="000000"/>
                </a:solidFill>
                <a:highlight>
                  <a:srgbClr val="FFFFFF"/>
                </a:highlight>
              </a:rPr>
            </a:br>
            <a:r>
              <a:rPr lang="en-US" sz="1600">
                <a:solidFill>
                  <a:srgbClr val="000000"/>
                </a:solidFill>
                <a:highlight>
                  <a:srgbClr val="FFFFFF"/>
                </a:highlight>
              </a:rPr>
              <a:t>    </a:t>
            </a:r>
            <a:r>
              <a:rPr lang="en-US" sz="1600">
                <a:solidFill>
                  <a:srgbClr val="003296"/>
                </a:solidFill>
                <a:highlight>
                  <a:srgbClr val="FFFFFF"/>
                </a:highlight>
              </a:rPr>
              <a:t>&lt;xs:complexType&gt;</a:t>
            </a:r>
            <a:br>
              <a:rPr lang="en-US" sz="1600">
                <a:solidFill>
                  <a:srgbClr val="000000"/>
                </a:solidFill>
                <a:highlight>
                  <a:srgbClr val="FFFFFF"/>
                </a:highlight>
              </a:rPr>
            </a:br>
            <a:r>
              <a:rPr lang="en-US" sz="1600">
                <a:solidFill>
                  <a:srgbClr val="000000"/>
                </a:solidFill>
                <a:highlight>
                  <a:srgbClr val="FFFFFF"/>
                </a:highlight>
              </a:rPr>
              <a:t>        </a:t>
            </a:r>
            <a:r>
              <a:rPr lang="en-US" sz="1600">
                <a:solidFill>
                  <a:srgbClr val="003296"/>
                </a:solidFill>
                <a:highlight>
                  <a:srgbClr val="FFFFFF"/>
                </a:highlight>
              </a:rPr>
              <a:t>&lt;xs:sequence&gt;</a:t>
            </a:r>
            <a:br>
              <a:rPr lang="en-US" sz="1600">
                <a:solidFill>
                  <a:srgbClr val="000000"/>
                </a:solidFill>
                <a:highlight>
                  <a:srgbClr val="FFFFFF"/>
                </a:highlight>
              </a:rPr>
            </a:br>
            <a:r>
              <a:rPr lang="en-US" sz="1600">
                <a:solidFill>
                  <a:srgbClr val="000000"/>
                </a:solidFill>
                <a:highlight>
                  <a:srgbClr val="FFFFFF"/>
                </a:highlight>
              </a:rPr>
              <a:t>            </a:t>
            </a:r>
            <a:r>
              <a:rPr lang="en-US" sz="1600">
                <a:solidFill>
                  <a:srgbClr val="003296"/>
                </a:solidFill>
                <a:highlight>
                  <a:srgbClr val="FFFFFF"/>
                </a:highlight>
              </a:rPr>
              <a:t>&lt;xs:element</a:t>
            </a:r>
            <a:r>
              <a:rPr lang="en-US" sz="1600">
                <a:solidFill>
                  <a:srgbClr val="F5844C"/>
                </a:solidFill>
                <a:highlight>
                  <a:srgbClr val="FFFFFF"/>
                </a:highlight>
              </a:rPr>
              <a:t> name</a:t>
            </a:r>
            <a:r>
              <a:rPr lang="en-US" sz="1600">
                <a:solidFill>
                  <a:srgbClr val="FF8040"/>
                </a:solidFill>
                <a:highlight>
                  <a:srgbClr val="FFFFFF"/>
                </a:highlight>
              </a:rPr>
              <a:t>=</a:t>
            </a:r>
            <a:r>
              <a:rPr lang="en-US" sz="1600">
                <a:solidFill>
                  <a:srgbClr val="993300"/>
                </a:solidFill>
                <a:highlight>
                  <a:srgbClr val="FFFFFF"/>
                </a:highlight>
              </a:rPr>
              <a:t>"NumberOfStudents"</a:t>
            </a:r>
            <a:r>
              <a:rPr lang="en-US" sz="1600">
                <a:solidFill>
                  <a:srgbClr val="F5844C"/>
                </a:solidFill>
                <a:highlight>
                  <a:srgbClr val="FFFFFF"/>
                </a:highlight>
              </a:rPr>
              <a:t> </a:t>
            </a:r>
            <a:br>
              <a:rPr lang="en-US" sz="1600">
                <a:solidFill>
                  <a:srgbClr val="F5844C"/>
                </a:solidFill>
                <a:highlight>
                  <a:srgbClr val="FFFFFF"/>
                </a:highlight>
              </a:rPr>
            </a:br>
            <a:r>
              <a:rPr lang="en-US" sz="1600">
                <a:solidFill>
                  <a:srgbClr val="F5844C"/>
                </a:solidFill>
                <a:highlight>
                  <a:srgbClr val="FFFFFF"/>
                </a:highlight>
              </a:rPr>
              <a:t> 		type</a:t>
            </a:r>
            <a:r>
              <a:rPr lang="en-US" sz="1600">
                <a:solidFill>
                  <a:srgbClr val="FF8040"/>
                </a:solidFill>
                <a:highlight>
                  <a:srgbClr val="FFFFFF"/>
                </a:highlight>
              </a:rPr>
              <a:t>=</a:t>
            </a:r>
            <a:r>
              <a:rPr lang="en-US" sz="1600">
                <a:solidFill>
                  <a:srgbClr val="993300"/>
                </a:solidFill>
                <a:highlight>
                  <a:srgbClr val="FFFFFF"/>
                </a:highlight>
              </a:rPr>
              <a:t>"xs:integer"</a:t>
            </a:r>
            <a:br>
              <a:rPr lang="en-US" sz="1600">
                <a:solidFill>
                  <a:srgbClr val="000000"/>
                </a:solidFill>
                <a:highlight>
                  <a:srgbClr val="FFFFFF"/>
                </a:highlight>
              </a:rPr>
            </a:br>
            <a:r>
              <a:rPr lang="en-US" sz="1600">
                <a:solidFill>
                  <a:srgbClr val="F5844C"/>
                </a:solidFill>
                <a:highlight>
                  <a:srgbClr val="FFFFFF"/>
                </a:highlight>
              </a:rPr>
              <a:t>                		dfdl:textNumberPattern</a:t>
            </a:r>
            <a:r>
              <a:rPr lang="en-US" sz="1600">
                <a:solidFill>
                  <a:srgbClr val="FF8040"/>
                </a:solidFill>
                <a:highlight>
                  <a:srgbClr val="FFFFFF"/>
                </a:highlight>
              </a:rPr>
              <a:t>=</a:t>
            </a:r>
            <a:r>
              <a:rPr lang="en-US" sz="1600">
                <a:solidFill>
                  <a:srgbClr val="993300"/>
                </a:solidFill>
                <a:highlight>
                  <a:srgbClr val="FFFFFF"/>
                </a:highlight>
              </a:rPr>
              <a:t>"#;(#)"</a:t>
            </a:r>
            <a:br>
              <a:rPr lang="en-US" sz="1600">
                <a:solidFill>
                  <a:srgbClr val="000000"/>
                </a:solidFill>
                <a:highlight>
                  <a:srgbClr val="FFFFFF"/>
                </a:highlight>
              </a:rPr>
            </a:br>
            <a:r>
              <a:rPr lang="en-US" sz="1600">
                <a:solidFill>
                  <a:srgbClr val="F5844C"/>
                </a:solidFill>
                <a:highlight>
                  <a:srgbClr val="FFFFFF"/>
                </a:highlight>
              </a:rPr>
              <a:t>                		dfdl:textNumberCheckPolicy</a:t>
            </a:r>
            <a:r>
              <a:rPr lang="en-US" sz="1600">
                <a:solidFill>
                  <a:srgbClr val="FF8040"/>
                </a:solidFill>
                <a:highlight>
                  <a:srgbClr val="FFFFFF"/>
                </a:highlight>
              </a:rPr>
              <a:t>=</a:t>
            </a:r>
            <a:r>
              <a:rPr lang="en-US" sz="1600">
                <a:solidFill>
                  <a:srgbClr val="993300"/>
                </a:solidFill>
                <a:highlight>
                  <a:srgbClr val="FFFFFF"/>
                </a:highlight>
              </a:rPr>
              <a:t>"lax"</a:t>
            </a:r>
            <a:r>
              <a:rPr lang="en-US" sz="1600">
                <a:solidFill>
                  <a:srgbClr val="000096"/>
                </a:solidFill>
                <a:highlight>
                  <a:srgbClr val="FFFFFF"/>
                </a:highlight>
              </a:rPr>
              <a:t>/&gt;</a:t>
            </a:r>
            <a:br>
              <a:rPr lang="en-US" sz="1600">
                <a:solidFill>
                  <a:srgbClr val="000000"/>
                </a:solidFill>
                <a:highlight>
                  <a:srgbClr val="FFFFFF"/>
                </a:highlight>
              </a:rPr>
            </a:br>
            <a:r>
              <a:rPr lang="en-US" sz="1600">
                <a:solidFill>
                  <a:srgbClr val="000000"/>
                </a:solidFill>
                <a:highlight>
                  <a:srgbClr val="FFFFFF"/>
                </a:highlight>
              </a:rPr>
              <a:t>        </a:t>
            </a:r>
            <a:r>
              <a:rPr lang="en-US" sz="1600">
                <a:solidFill>
                  <a:srgbClr val="003296"/>
                </a:solidFill>
                <a:highlight>
                  <a:srgbClr val="FFFFFF"/>
                </a:highlight>
              </a:rPr>
              <a:t>&lt;/xs:sequence&gt;</a:t>
            </a:r>
            <a:br>
              <a:rPr lang="en-US" sz="1600">
                <a:solidFill>
                  <a:srgbClr val="000000"/>
                </a:solidFill>
                <a:highlight>
                  <a:srgbClr val="FFFFFF"/>
                </a:highlight>
              </a:rPr>
            </a:br>
            <a:r>
              <a:rPr lang="en-US" sz="1600">
                <a:solidFill>
                  <a:srgbClr val="000000"/>
                </a:solidFill>
                <a:highlight>
                  <a:srgbClr val="FFFFFF"/>
                </a:highlight>
              </a:rPr>
              <a:t>    </a:t>
            </a:r>
            <a:r>
              <a:rPr lang="en-US" sz="1600">
                <a:solidFill>
                  <a:srgbClr val="003296"/>
                </a:solidFill>
                <a:highlight>
                  <a:srgbClr val="FFFFFF"/>
                </a:highlight>
              </a:rPr>
              <a:t>&lt;/xs:complexType&gt;</a:t>
            </a:r>
            <a:br>
              <a:rPr lang="en-US" sz="1600">
                <a:solidFill>
                  <a:srgbClr val="000000"/>
                </a:solidFill>
                <a:highlight>
                  <a:srgbClr val="FFFFFF"/>
                </a:highlight>
              </a:rPr>
            </a:br>
            <a:r>
              <a:rPr lang="en-US" sz="1600">
                <a:solidFill>
                  <a:srgbClr val="003296"/>
                </a:solidFill>
                <a:highlight>
                  <a:srgbClr val="FFFFFF"/>
                </a:highlight>
              </a:rPr>
              <a:t>&lt;/xs:element&gt;</a:t>
            </a:r>
          </a:p>
        </p:txBody>
      </p:sp>
      <p:sp>
        <p:nvSpPr>
          <p:cNvPr id="6" name="Rectangle 5">
            <a:extLst>
              <a:ext uri="{FF2B5EF4-FFF2-40B4-BE49-F238E27FC236}">
                <a16:creationId xmlns:a16="http://schemas.microsoft.com/office/drawing/2014/main" id="{57FCBBB2-C7F4-4B51-8FE0-85A6B38B52FE}"/>
              </a:ext>
            </a:extLst>
          </p:cNvPr>
          <p:cNvSpPr/>
          <p:nvPr/>
        </p:nvSpPr>
        <p:spPr>
          <a:xfrm>
            <a:off x="6260638" y="1408902"/>
            <a:ext cx="5662047" cy="3785652"/>
          </a:xfrm>
          <a:prstGeom prst="rect">
            <a:avLst/>
          </a:prstGeom>
          <a:ln>
            <a:solidFill>
              <a:schemeClr val="tx1"/>
            </a:solidFill>
          </a:ln>
        </p:spPr>
        <p:txBody>
          <a:bodyPr wrap="square">
            <a:spAutoFit/>
          </a:bodyPr>
          <a:lstStyle/>
          <a:p>
            <a:r>
              <a:rPr lang="en-US" sz="1600">
                <a:solidFill>
                  <a:srgbClr val="003296"/>
                </a:solidFill>
                <a:highlight>
                  <a:srgbClr val="FFFFFF"/>
                </a:highlight>
              </a:rPr>
              <a:t>&lt;xs:element</a:t>
            </a:r>
            <a:r>
              <a:rPr lang="en-US" sz="1600">
                <a:solidFill>
                  <a:srgbClr val="F5844C"/>
                </a:solidFill>
                <a:highlight>
                  <a:srgbClr val="FFFFFF"/>
                </a:highlight>
              </a:rPr>
              <a:t> name</a:t>
            </a:r>
            <a:r>
              <a:rPr lang="en-US" sz="1600">
                <a:solidFill>
                  <a:srgbClr val="FF8040"/>
                </a:solidFill>
                <a:highlight>
                  <a:srgbClr val="FFFFFF"/>
                </a:highlight>
              </a:rPr>
              <a:t>=</a:t>
            </a:r>
            <a:r>
              <a:rPr lang="en-US" sz="1600">
                <a:solidFill>
                  <a:srgbClr val="993300"/>
                </a:solidFill>
                <a:highlight>
                  <a:srgbClr val="FFFFFF"/>
                </a:highlight>
              </a:rPr>
              <a:t>"NumberOfStudents"</a:t>
            </a:r>
            <a:r>
              <a:rPr lang="en-US" sz="1600">
                <a:solidFill>
                  <a:srgbClr val="000096"/>
                </a:solidFill>
                <a:highlight>
                  <a:srgbClr val="FFFFFF"/>
                </a:highlight>
              </a:rPr>
              <a:t>&gt;</a:t>
            </a:r>
            <a:br>
              <a:rPr lang="en-US" sz="1600">
                <a:solidFill>
                  <a:srgbClr val="000000"/>
                </a:solidFill>
                <a:highlight>
                  <a:srgbClr val="FFFFFF"/>
                </a:highlight>
              </a:rPr>
            </a:br>
            <a:r>
              <a:rPr lang="en-US" sz="1600">
                <a:solidFill>
                  <a:srgbClr val="000000"/>
                </a:solidFill>
                <a:highlight>
                  <a:srgbClr val="FFFFFF"/>
                </a:highlight>
              </a:rPr>
              <a:t>    </a:t>
            </a:r>
            <a:r>
              <a:rPr lang="en-US" sz="1600">
                <a:solidFill>
                  <a:srgbClr val="003296"/>
                </a:solidFill>
                <a:highlight>
                  <a:srgbClr val="FFFFFF"/>
                </a:highlight>
              </a:rPr>
              <a:t>&lt;xs:simpleType&gt;</a:t>
            </a:r>
            <a:br>
              <a:rPr lang="en-US" sz="1600">
                <a:solidFill>
                  <a:srgbClr val="000000"/>
                </a:solidFill>
                <a:highlight>
                  <a:srgbClr val="FFFFFF"/>
                </a:highlight>
              </a:rPr>
            </a:br>
            <a:r>
              <a:rPr lang="en-US" sz="1600">
                <a:solidFill>
                  <a:srgbClr val="000000"/>
                </a:solidFill>
                <a:highlight>
                  <a:srgbClr val="FFFFFF"/>
                </a:highlight>
              </a:rPr>
              <a:t>        </a:t>
            </a:r>
            <a:r>
              <a:rPr lang="en-US" sz="1600">
                <a:solidFill>
                  <a:srgbClr val="003296"/>
                </a:solidFill>
                <a:highlight>
                  <a:srgbClr val="FFFFFF"/>
                </a:highlight>
              </a:rPr>
              <a:t>&lt;xs:annotation&gt;</a:t>
            </a:r>
            <a:br>
              <a:rPr lang="en-US" sz="1600">
                <a:solidFill>
                  <a:srgbClr val="000000"/>
                </a:solidFill>
                <a:highlight>
                  <a:srgbClr val="FFFFFF"/>
                </a:highlight>
              </a:rPr>
            </a:br>
            <a:r>
              <a:rPr lang="en-US" sz="1600">
                <a:solidFill>
                  <a:srgbClr val="000000"/>
                </a:solidFill>
                <a:highlight>
                  <a:srgbClr val="FFFFFF"/>
                </a:highlight>
              </a:rPr>
              <a:t>            </a:t>
            </a:r>
            <a:r>
              <a:rPr lang="en-US" sz="1600">
                <a:solidFill>
                  <a:srgbClr val="003296"/>
                </a:solidFill>
                <a:highlight>
                  <a:srgbClr val="FFFFFF"/>
                </a:highlight>
              </a:rPr>
              <a:t>&lt;xs:appinfo</a:t>
            </a:r>
            <a:r>
              <a:rPr lang="en-US" sz="1600">
                <a:solidFill>
                  <a:srgbClr val="F5844C"/>
                </a:solidFill>
                <a:highlight>
                  <a:srgbClr val="FFFFFF"/>
                </a:highlight>
              </a:rPr>
              <a:t> source</a:t>
            </a:r>
            <a:r>
              <a:rPr lang="en-US" sz="1600">
                <a:solidFill>
                  <a:srgbClr val="FF8040"/>
                </a:solidFill>
                <a:highlight>
                  <a:srgbClr val="FFFFFF"/>
                </a:highlight>
              </a:rPr>
              <a:t>=</a:t>
            </a:r>
            <a:r>
              <a:rPr lang="en-US" sz="1600">
                <a:solidFill>
                  <a:srgbClr val="993300"/>
                </a:solidFill>
                <a:highlight>
                  <a:srgbClr val="FFFFFF"/>
                </a:highlight>
              </a:rPr>
              <a:t>"http://www.ogf.org/dfdl/"</a:t>
            </a:r>
            <a:r>
              <a:rPr lang="en-US" sz="1600">
                <a:solidFill>
                  <a:srgbClr val="000096"/>
                </a:solidFill>
                <a:highlight>
                  <a:srgbClr val="FFFFFF"/>
                </a:highlight>
              </a:rPr>
              <a:t>&gt;</a:t>
            </a:r>
            <a:br>
              <a:rPr lang="en-US" sz="1600">
                <a:solidFill>
                  <a:srgbClr val="000000"/>
                </a:solidFill>
                <a:highlight>
                  <a:srgbClr val="FFFFFF"/>
                </a:highlight>
              </a:rPr>
            </a:br>
            <a:r>
              <a:rPr lang="en-US" sz="1600">
                <a:solidFill>
                  <a:srgbClr val="000000"/>
                </a:solidFill>
                <a:highlight>
                  <a:srgbClr val="FFFFFF"/>
                </a:highlight>
              </a:rPr>
              <a:t>                </a:t>
            </a:r>
            <a:r>
              <a:rPr lang="en-US" sz="1600">
                <a:solidFill>
                  <a:srgbClr val="000096"/>
                </a:solidFill>
                <a:highlight>
                  <a:srgbClr val="FFFFFF"/>
                </a:highlight>
              </a:rPr>
              <a:t>&lt;dfdl:assert</a:t>
            </a:r>
            <a:r>
              <a:rPr lang="en-US" sz="1600">
                <a:solidFill>
                  <a:srgbClr val="F5844C"/>
                </a:solidFill>
                <a:highlight>
                  <a:srgbClr val="FFFFFF"/>
                </a:highlight>
              </a:rPr>
              <a:t> test</a:t>
            </a:r>
            <a:r>
              <a:rPr lang="en-US" sz="1600">
                <a:solidFill>
                  <a:srgbClr val="FF8040"/>
                </a:solidFill>
                <a:highlight>
                  <a:srgbClr val="FFFFFF"/>
                </a:highlight>
              </a:rPr>
              <a:t>=</a:t>
            </a:r>
            <a:r>
              <a:rPr lang="en-US" sz="1600">
                <a:solidFill>
                  <a:srgbClr val="993300"/>
                </a:solidFill>
                <a:highlight>
                  <a:srgbClr val="FFFFFF"/>
                </a:highlight>
              </a:rPr>
              <a:t>"{ dfdl:checkConstraints(.) }"</a:t>
            </a:r>
            <a:r>
              <a:rPr lang="en-US" sz="1600">
                <a:solidFill>
                  <a:srgbClr val="000096"/>
                </a:solidFill>
                <a:highlight>
                  <a:srgbClr val="FFFFFF"/>
                </a:highlight>
              </a:rPr>
              <a:t>/&gt;</a:t>
            </a:r>
            <a:br>
              <a:rPr lang="en-US" sz="1600">
                <a:solidFill>
                  <a:srgbClr val="000000"/>
                </a:solidFill>
                <a:highlight>
                  <a:srgbClr val="FFFFFF"/>
                </a:highlight>
              </a:rPr>
            </a:br>
            <a:r>
              <a:rPr lang="en-US" sz="1600">
                <a:solidFill>
                  <a:srgbClr val="000000"/>
                </a:solidFill>
                <a:highlight>
                  <a:srgbClr val="FFFFFF"/>
                </a:highlight>
              </a:rPr>
              <a:t>            </a:t>
            </a:r>
            <a:r>
              <a:rPr lang="en-US" sz="1600">
                <a:solidFill>
                  <a:srgbClr val="003296"/>
                </a:solidFill>
                <a:highlight>
                  <a:srgbClr val="FFFFFF"/>
                </a:highlight>
              </a:rPr>
              <a:t>&lt;/xs:appinfo&gt;</a:t>
            </a:r>
            <a:br>
              <a:rPr lang="en-US" sz="1600">
                <a:solidFill>
                  <a:srgbClr val="000000"/>
                </a:solidFill>
                <a:highlight>
                  <a:srgbClr val="FFFFFF"/>
                </a:highlight>
              </a:rPr>
            </a:br>
            <a:r>
              <a:rPr lang="en-US" sz="1600">
                <a:solidFill>
                  <a:srgbClr val="000000"/>
                </a:solidFill>
                <a:highlight>
                  <a:srgbClr val="FFFFFF"/>
                </a:highlight>
              </a:rPr>
              <a:t>        </a:t>
            </a:r>
            <a:r>
              <a:rPr lang="en-US" sz="1600">
                <a:solidFill>
                  <a:srgbClr val="003296"/>
                </a:solidFill>
                <a:highlight>
                  <a:srgbClr val="FFFFFF"/>
                </a:highlight>
              </a:rPr>
              <a:t>&lt;/xs:annotation&gt;</a:t>
            </a:r>
            <a:br>
              <a:rPr lang="en-US" sz="1600">
                <a:solidFill>
                  <a:srgbClr val="000000"/>
                </a:solidFill>
                <a:highlight>
                  <a:srgbClr val="FFFFFF"/>
                </a:highlight>
              </a:rPr>
            </a:br>
            <a:r>
              <a:rPr lang="en-US" sz="1600">
                <a:solidFill>
                  <a:srgbClr val="000000"/>
                </a:solidFill>
                <a:highlight>
                  <a:srgbClr val="FFFFFF"/>
                </a:highlight>
              </a:rPr>
              <a:t>        </a:t>
            </a:r>
            <a:r>
              <a:rPr lang="en-US" sz="1600">
                <a:solidFill>
                  <a:srgbClr val="003296"/>
                </a:solidFill>
                <a:highlight>
                  <a:srgbClr val="FFFFFF"/>
                </a:highlight>
              </a:rPr>
              <a:t>&lt;xs:restriction</a:t>
            </a:r>
            <a:r>
              <a:rPr lang="en-US" sz="1600">
                <a:solidFill>
                  <a:srgbClr val="F5844C"/>
                </a:solidFill>
                <a:highlight>
                  <a:srgbClr val="FFFFFF"/>
                </a:highlight>
              </a:rPr>
              <a:t> base</a:t>
            </a:r>
            <a:r>
              <a:rPr lang="en-US" sz="1600">
                <a:solidFill>
                  <a:srgbClr val="FF8040"/>
                </a:solidFill>
                <a:highlight>
                  <a:srgbClr val="FFFFFF"/>
                </a:highlight>
              </a:rPr>
              <a:t>=</a:t>
            </a:r>
            <a:r>
              <a:rPr lang="en-US" sz="1600">
                <a:solidFill>
                  <a:srgbClr val="993300"/>
                </a:solidFill>
                <a:highlight>
                  <a:srgbClr val="FFFFFF"/>
                </a:highlight>
              </a:rPr>
              <a:t>"xs:string"</a:t>
            </a:r>
            <a:r>
              <a:rPr lang="en-US" sz="1600">
                <a:solidFill>
                  <a:srgbClr val="000096"/>
                </a:solidFill>
                <a:highlight>
                  <a:srgbClr val="FFFFFF"/>
                </a:highlight>
              </a:rPr>
              <a:t>&gt;</a:t>
            </a:r>
            <a:br>
              <a:rPr lang="en-US" sz="1600">
                <a:solidFill>
                  <a:srgbClr val="000000"/>
                </a:solidFill>
                <a:highlight>
                  <a:srgbClr val="FFFFFF"/>
                </a:highlight>
              </a:rPr>
            </a:br>
            <a:r>
              <a:rPr lang="en-US" sz="1600">
                <a:solidFill>
                  <a:srgbClr val="000000"/>
                </a:solidFill>
                <a:highlight>
                  <a:srgbClr val="FFFFFF"/>
                </a:highlight>
              </a:rPr>
              <a:t>            </a:t>
            </a:r>
            <a:r>
              <a:rPr lang="en-US" sz="1600">
                <a:solidFill>
                  <a:srgbClr val="003296"/>
                </a:solidFill>
                <a:highlight>
                  <a:srgbClr val="FFFFFF"/>
                </a:highlight>
              </a:rPr>
              <a:t>&lt;xs:pattern</a:t>
            </a:r>
            <a:r>
              <a:rPr lang="en-US" sz="1600">
                <a:solidFill>
                  <a:srgbClr val="F5844C"/>
                </a:solidFill>
                <a:highlight>
                  <a:srgbClr val="FFFFFF"/>
                </a:highlight>
              </a:rPr>
              <a:t> value</a:t>
            </a:r>
            <a:r>
              <a:rPr lang="en-US" sz="1600">
                <a:solidFill>
                  <a:srgbClr val="FF8040"/>
                </a:solidFill>
                <a:highlight>
                  <a:srgbClr val="FFFFFF"/>
                </a:highlight>
              </a:rPr>
              <a:t>=</a:t>
            </a:r>
            <a:r>
              <a:rPr lang="en-US" sz="1600">
                <a:solidFill>
                  <a:srgbClr val="993300"/>
                </a:solidFill>
                <a:highlight>
                  <a:srgbClr val="FFFFFF"/>
                </a:highlight>
              </a:rPr>
              <a:t>"[0-9]+(&amp;#x0D;&amp;#x0A;)?"</a:t>
            </a:r>
            <a:r>
              <a:rPr lang="en-US" sz="1600">
                <a:solidFill>
                  <a:srgbClr val="000096"/>
                </a:solidFill>
                <a:highlight>
                  <a:srgbClr val="FFFFFF"/>
                </a:highlight>
              </a:rPr>
              <a:t>/&gt;</a:t>
            </a:r>
            <a:br>
              <a:rPr lang="en-US" sz="1600">
                <a:solidFill>
                  <a:srgbClr val="000000"/>
                </a:solidFill>
                <a:highlight>
                  <a:srgbClr val="FFFFFF"/>
                </a:highlight>
              </a:rPr>
            </a:br>
            <a:r>
              <a:rPr lang="en-US" sz="1600">
                <a:solidFill>
                  <a:srgbClr val="000000"/>
                </a:solidFill>
                <a:highlight>
                  <a:srgbClr val="FFFFFF"/>
                </a:highlight>
              </a:rPr>
              <a:t>            </a:t>
            </a:r>
            <a:r>
              <a:rPr lang="en-US" sz="1600">
                <a:solidFill>
                  <a:srgbClr val="003296"/>
                </a:solidFill>
                <a:highlight>
                  <a:srgbClr val="FFFFFF"/>
                </a:highlight>
              </a:rPr>
              <a:t>&lt;xs:pattern</a:t>
            </a:r>
            <a:r>
              <a:rPr lang="en-US" sz="1600">
                <a:solidFill>
                  <a:srgbClr val="F5844C"/>
                </a:solidFill>
                <a:highlight>
                  <a:srgbClr val="FFFFFF"/>
                </a:highlight>
              </a:rPr>
              <a:t> value</a:t>
            </a:r>
            <a:r>
              <a:rPr lang="en-US" sz="1600">
                <a:solidFill>
                  <a:srgbClr val="FF8040"/>
                </a:solidFill>
                <a:highlight>
                  <a:srgbClr val="FFFFFF"/>
                </a:highlight>
              </a:rPr>
              <a:t>=</a:t>
            </a:r>
            <a:r>
              <a:rPr lang="en-US" sz="1600">
                <a:solidFill>
                  <a:srgbClr val="993300"/>
                </a:solidFill>
                <a:highlight>
                  <a:srgbClr val="FFFFFF"/>
                </a:highlight>
              </a:rPr>
              <a:t>"\+[0-9]+(&amp;#x0D;&amp;#x0A;)?"</a:t>
            </a:r>
            <a:r>
              <a:rPr lang="en-US" sz="1600">
                <a:solidFill>
                  <a:srgbClr val="000096"/>
                </a:solidFill>
                <a:highlight>
                  <a:srgbClr val="FFFFFF"/>
                </a:highlight>
              </a:rPr>
              <a:t>/&gt;</a:t>
            </a:r>
            <a:br>
              <a:rPr lang="en-US" sz="1600">
                <a:solidFill>
                  <a:srgbClr val="000000"/>
                </a:solidFill>
                <a:highlight>
                  <a:srgbClr val="FFFFFF"/>
                </a:highlight>
              </a:rPr>
            </a:br>
            <a:r>
              <a:rPr lang="en-US" sz="1600">
                <a:solidFill>
                  <a:srgbClr val="000000"/>
                </a:solidFill>
                <a:highlight>
                  <a:srgbClr val="FFFFFF"/>
                </a:highlight>
              </a:rPr>
              <a:t>            </a:t>
            </a:r>
            <a:r>
              <a:rPr lang="en-US" sz="1600">
                <a:solidFill>
                  <a:srgbClr val="003296"/>
                </a:solidFill>
                <a:highlight>
                  <a:srgbClr val="FFFFFF"/>
                </a:highlight>
              </a:rPr>
              <a:t>&lt;xs:pattern</a:t>
            </a:r>
            <a:r>
              <a:rPr lang="en-US" sz="1600">
                <a:solidFill>
                  <a:srgbClr val="F5844C"/>
                </a:solidFill>
                <a:highlight>
                  <a:srgbClr val="FFFFFF"/>
                </a:highlight>
              </a:rPr>
              <a:t> value</a:t>
            </a:r>
            <a:r>
              <a:rPr lang="en-US" sz="1600">
                <a:solidFill>
                  <a:srgbClr val="FF8040"/>
                </a:solidFill>
                <a:highlight>
                  <a:srgbClr val="FFFFFF"/>
                </a:highlight>
              </a:rPr>
              <a:t>=</a:t>
            </a:r>
            <a:r>
              <a:rPr lang="en-US" sz="1600">
                <a:solidFill>
                  <a:srgbClr val="993300"/>
                </a:solidFill>
                <a:highlight>
                  <a:srgbClr val="FFFFFF"/>
                </a:highlight>
              </a:rPr>
              <a:t>"-[0-9]+(&amp;#x0D;&amp;#x0A;)?"</a:t>
            </a:r>
            <a:r>
              <a:rPr lang="en-US" sz="1600">
                <a:solidFill>
                  <a:srgbClr val="000096"/>
                </a:solidFill>
                <a:highlight>
                  <a:srgbClr val="FFFFFF"/>
                </a:highlight>
              </a:rPr>
              <a:t>/&gt;</a:t>
            </a:r>
            <a:br>
              <a:rPr lang="en-US" sz="1600">
                <a:solidFill>
                  <a:srgbClr val="000000"/>
                </a:solidFill>
                <a:highlight>
                  <a:srgbClr val="FFFFFF"/>
                </a:highlight>
              </a:rPr>
            </a:br>
            <a:r>
              <a:rPr lang="en-US" sz="1600">
                <a:solidFill>
                  <a:srgbClr val="000000"/>
                </a:solidFill>
                <a:highlight>
                  <a:srgbClr val="FFFFFF"/>
                </a:highlight>
              </a:rPr>
              <a:t>            </a:t>
            </a:r>
            <a:r>
              <a:rPr lang="en-US" sz="1600">
                <a:solidFill>
                  <a:srgbClr val="003296"/>
                </a:solidFill>
                <a:highlight>
                  <a:srgbClr val="FFFFFF"/>
                </a:highlight>
              </a:rPr>
              <a:t>&lt;xs:pattern</a:t>
            </a:r>
            <a:r>
              <a:rPr lang="en-US" sz="1600">
                <a:solidFill>
                  <a:srgbClr val="F5844C"/>
                </a:solidFill>
                <a:highlight>
                  <a:srgbClr val="FFFFFF"/>
                </a:highlight>
              </a:rPr>
              <a:t> value</a:t>
            </a:r>
            <a:r>
              <a:rPr lang="en-US" sz="1600">
                <a:solidFill>
                  <a:srgbClr val="FF8040"/>
                </a:solidFill>
                <a:highlight>
                  <a:srgbClr val="FFFFFF"/>
                </a:highlight>
              </a:rPr>
              <a:t>=</a:t>
            </a:r>
            <a:r>
              <a:rPr lang="en-US" sz="1600">
                <a:solidFill>
                  <a:srgbClr val="993300"/>
                </a:solidFill>
                <a:highlight>
                  <a:srgbClr val="FFFFFF"/>
                </a:highlight>
              </a:rPr>
              <a:t>"\([0-9]+\)(&amp;#x0D;&amp;#x0A;)?"</a:t>
            </a:r>
            <a:r>
              <a:rPr lang="en-US" sz="1600">
                <a:solidFill>
                  <a:srgbClr val="000096"/>
                </a:solidFill>
                <a:highlight>
                  <a:srgbClr val="FFFFFF"/>
                </a:highlight>
              </a:rPr>
              <a:t>/&gt;</a:t>
            </a:r>
            <a:br>
              <a:rPr lang="en-US" sz="1600">
                <a:solidFill>
                  <a:srgbClr val="000000"/>
                </a:solidFill>
                <a:highlight>
                  <a:srgbClr val="FFFFFF"/>
                </a:highlight>
              </a:rPr>
            </a:br>
            <a:r>
              <a:rPr lang="en-US" sz="1600">
                <a:solidFill>
                  <a:srgbClr val="000000"/>
                </a:solidFill>
                <a:highlight>
                  <a:srgbClr val="FFFFFF"/>
                </a:highlight>
              </a:rPr>
              <a:t>        </a:t>
            </a:r>
            <a:r>
              <a:rPr lang="en-US" sz="1600">
                <a:solidFill>
                  <a:srgbClr val="003296"/>
                </a:solidFill>
                <a:highlight>
                  <a:srgbClr val="FFFFFF"/>
                </a:highlight>
              </a:rPr>
              <a:t>&lt;/xs:restriction&gt;</a:t>
            </a:r>
            <a:br>
              <a:rPr lang="en-US" sz="1600">
                <a:solidFill>
                  <a:srgbClr val="000000"/>
                </a:solidFill>
                <a:highlight>
                  <a:srgbClr val="FFFFFF"/>
                </a:highlight>
              </a:rPr>
            </a:br>
            <a:r>
              <a:rPr lang="en-US" sz="1600">
                <a:solidFill>
                  <a:srgbClr val="000000"/>
                </a:solidFill>
                <a:highlight>
                  <a:srgbClr val="FFFFFF"/>
                </a:highlight>
              </a:rPr>
              <a:t>    </a:t>
            </a:r>
            <a:r>
              <a:rPr lang="en-US" sz="1600">
                <a:solidFill>
                  <a:srgbClr val="003296"/>
                </a:solidFill>
                <a:highlight>
                  <a:srgbClr val="FFFFFF"/>
                </a:highlight>
              </a:rPr>
              <a:t>&lt;/xs:simpleType&gt;</a:t>
            </a:r>
            <a:br>
              <a:rPr lang="en-US" sz="1600">
                <a:solidFill>
                  <a:srgbClr val="000000"/>
                </a:solidFill>
                <a:highlight>
                  <a:srgbClr val="FFFFFF"/>
                </a:highlight>
              </a:rPr>
            </a:br>
            <a:r>
              <a:rPr lang="en-US" sz="1600">
                <a:solidFill>
                  <a:srgbClr val="003296"/>
                </a:solidFill>
                <a:highlight>
                  <a:srgbClr val="FFFFFF"/>
                </a:highlight>
              </a:rPr>
              <a:t>&lt;/xs:element&gt;</a:t>
            </a:r>
          </a:p>
        </p:txBody>
      </p:sp>
      <p:sp>
        <p:nvSpPr>
          <p:cNvPr id="7" name="Rectangle 6">
            <a:extLst>
              <a:ext uri="{FF2B5EF4-FFF2-40B4-BE49-F238E27FC236}">
                <a16:creationId xmlns:a16="http://schemas.microsoft.com/office/drawing/2014/main" id="{CC725B57-C54A-40B5-A15F-F0479BF3FFB0}"/>
              </a:ext>
            </a:extLst>
          </p:cNvPr>
          <p:cNvSpPr/>
          <p:nvPr/>
        </p:nvSpPr>
        <p:spPr>
          <a:xfrm>
            <a:off x="5483817" y="369332"/>
            <a:ext cx="1224366" cy="495946"/>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(12)</a:t>
            </a:r>
          </a:p>
        </p:txBody>
      </p:sp>
      <p:sp>
        <p:nvSpPr>
          <p:cNvPr id="8" name="TextBox 7">
            <a:extLst>
              <a:ext uri="{FF2B5EF4-FFF2-40B4-BE49-F238E27FC236}">
                <a16:creationId xmlns:a16="http://schemas.microsoft.com/office/drawing/2014/main" id="{2EC3A336-7FCC-43B0-A8E6-893703887977}"/>
              </a:ext>
            </a:extLst>
          </p:cNvPr>
          <p:cNvSpPr txBox="1"/>
          <p:nvPr/>
        </p:nvSpPr>
        <p:spPr>
          <a:xfrm>
            <a:off x="5752455" y="0"/>
            <a:ext cx="679994" cy="369332"/>
          </a:xfrm>
          <a:prstGeom prst="rect">
            <a:avLst/>
          </a:prstGeom>
          <a:noFill/>
        </p:spPr>
        <p:txBody>
          <a:bodyPr wrap="none" rtlCol="0">
            <a:spAutoFit/>
          </a:bodyPr>
          <a:lstStyle/>
          <a:p>
            <a:r>
              <a:rPr lang="en-US"/>
              <a:t>input</a:t>
            </a:r>
          </a:p>
        </p:txBody>
      </p:sp>
      <p:cxnSp>
        <p:nvCxnSpPr>
          <p:cNvPr id="10" name="Straight Arrow Connector 9">
            <a:extLst>
              <a:ext uri="{FF2B5EF4-FFF2-40B4-BE49-F238E27FC236}">
                <a16:creationId xmlns:a16="http://schemas.microsoft.com/office/drawing/2014/main" id="{8816C024-376B-4E2E-94A9-01817E8A794F}"/>
              </a:ext>
            </a:extLst>
          </p:cNvPr>
          <p:cNvCxnSpPr>
            <a:stCxn id="7" idx="2"/>
          </p:cNvCxnSpPr>
          <p:nvPr/>
        </p:nvCxnSpPr>
        <p:spPr>
          <a:xfrm flipH="1">
            <a:off x="4866468" y="865278"/>
            <a:ext cx="1229532" cy="543624"/>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2" name="Straight Arrow Connector 11">
            <a:extLst>
              <a:ext uri="{FF2B5EF4-FFF2-40B4-BE49-F238E27FC236}">
                <a16:creationId xmlns:a16="http://schemas.microsoft.com/office/drawing/2014/main" id="{F9E6CD89-15FF-46D8-AA8B-5B0BA67F00AB}"/>
              </a:ext>
            </a:extLst>
          </p:cNvPr>
          <p:cNvCxnSpPr>
            <a:stCxn id="7" idx="2"/>
          </p:cNvCxnSpPr>
          <p:nvPr/>
        </p:nvCxnSpPr>
        <p:spPr>
          <a:xfrm>
            <a:off x="6096000" y="865278"/>
            <a:ext cx="1358685" cy="543624"/>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28FDBCD0-DD58-4CFE-AA86-6082F42487EC}"/>
              </a:ext>
            </a:extLst>
          </p:cNvPr>
          <p:cNvSpPr txBox="1"/>
          <p:nvPr/>
        </p:nvSpPr>
        <p:spPr>
          <a:xfrm>
            <a:off x="4620718" y="865278"/>
            <a:ext cx="698461" cy="369332"/>
          </a:xfrm>
          <a:prstGeom prst="rect">
            <a:avLst/>
          </a:prstGeom>
          <a:noFill/>
        </p:spPr>
        <p:txBody>
          <a:bodyPr wrap="none" rtlCol="0">
            <a:spAutoFit/>
          </a:bodyPr>
          <a:lstStyle/>
          <a:p>
            <a:r>
              <a:rPr lang="en-US" i="1"/>
              <a:t>parse</a:t>
            </a:r>
          </a:p>
        </p:txBody>
      </p:sp>
      <p:sp>
        <p:nvSpPr>
          <p:cNvPr id="14" name="TextBox 13">
            <a:extLst>
              <a:ext uri="{FF2B5EF4-FFF2-40B4-BE49-F238E27FC236}">
                <a16:creationId xmlns:a16="http://schemas.microsoft.com/office/drawing/2014/main" id="{66E92CF2-7825-4717-BF6D-9A984232D22D}"/>
              </a:ext>
            </a:extLst>
          </p:cNvPr>
          <p:cNvSpPr txBox="1"/>
          <p:nvPr/>
        </p:nvSpPr>
        <p:spPr>
          <a:xfrm>
            <a:off x="6739953" y="832449"/>
            <a:ext cx="698461" cy="369332"/>
          </a:xfrm>
          <a:prstGeom prst="rect">
            <a:avLst/>
          </a:prstGeom>
          <a:noFill/>
        </p:spPr>
        <p:txBody>
          <a:bodyPr wrap="none" rtlCol="0">
            <a:spAutoFit/>
          </a:bodyPr>
          <a:lstStyle/>
          <a:p>
            <a:r>
              <a:rPr lang="en-US" i="1"/>
              <a:t>parse</a:t>
            </a:r>
          </a:p>
        </p:txBody>
      </p:sp>
      <p:cxnSp>
        <p:nvCxnSpPr>
          <p:cNvPr id="15" name="Straight Arrow Connector 14">
            <a:extLst>
              <a:ext uri="{FF2B5EF4-FFF2-40B4-BE49-F238E27FC236}">
                <a16:creationId xmlns:a16="http://schemas.microsoft.com/office/drawing/2014/main" id="{7E15EB19-6EAF-4A96-B6CC-D07071DC1509}"/>
              </a:ext>
            </a:extLst>
          </p:cNvPr>
          <p:cNvCxnSpPr/>
          <p:nvPr/>
        </p:nvCxnSpPr>
        <p:spPr>
          <a:xfrm>
            <a:off x="3234824" y="3963447"/>
            <a:ext cx="0" cy="743918"/>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16" name="Rectangle 15">
            <a:extLst>
              <a:ext uri="{FF2B5EF4-FFF2-40B4-BE49-F238E27FC236}">
                <a16:creationId xmlns:a16="http://schemas.microsoft.com/office/drawing/2014/main" id="{B3CF2A84-F8D8-4F3D-AEE6-58C1C38BDF1C}"/>
              </a:ext>
            </a:extLst>
          </p:cNvPr>
          <p:cNvSpPr/>
          <p:nvPr/>
        </p:nvSpPr>
        <p:spPr>
          <a:xfrm>
            <a:off x="877561" y="4732889"/>
            <a:ext cx="4818285" cy="923330"/>
          </a:xfrm>
          <a:prstGeom prst="rect">
            <a:avLst/>
          </a:prstGeom>
          <a:ln>
            <a:solidFill>
              <a:schemeClr val="tx1"/>
            </a:solidFill>
          </a:ln>
        </p:spPr>
        <p:txBody>
          <a:bodyPr wrap="square">
            <a:spAutoFit/>
          </a:bodyPr>
          <a:lstStyle/>
          <a:p>
            <a:r>
              <a:rPr lang="en-US">
                <a:solidFill>
                  <a:srgbClr val="000096"/>
                </a:solidFill>
                <a:highlight>
                  <a:srgbClr val="FFFFFF"/>
                </a:highlight>
              </a:rPr>
              <a:t>&lt;input&gt;</a:t>
            </a:r>
            <a:br>
              <a:rPr lang="en-US">
                <a:solidFill>
                  <a:srgbClr val="000000"/>
                </a:solidFill>
                <a:highlight>
                  <a:srgbClr val="FFFFFF"/>
                </a:highlight>
              </a:rPr>
            </a:br>
            <a:r>
              <a:rPr lang="en-US">
                <a:solidFill>
                  <a:srgbClr val="000000"/>
                </a:solidFill>
                <a:highlight>
                  <a:srgbClr val="FFFFFF"/>
                </a:highlight>
              </a:rPr>
              <a:t>  </a:t>
            </a:r>
            <a:r>
              <a:rPr lang="en-US">
                <a:solidFill>
                  <a:srgbClr val="000096"/>
                </a:solidFill>
                <a:highlight>
                  <a:srgbClr val="FFFFFF"/>
                </a:highlight>
              </a:rPr>
              <a:t>&lt;NumberOfStudents&gt;</a:t>
            </a:r>
            <a:r>
              <a:rPr lang="en-US">
                <a:solidFill>
                  <a:srgbClr val="000000"/>
                </a:solidFill>
                <a:highlight>
                  <a:srgbClr val="FFFFFF"/>
                </a:highlight>
              </a:rPr>
              <a:t>-12</a:t>
            </a:r>
            <a:r>
              <a:rPr lang="en-US">
                <a:solidFill>
                  <a:srgbClr val="000096"/>
                </a:solidFill>
                <a:highlight>
                  <a:srgbClr val="FFFFFF"/>
                </a:highlight>
              </a:rPr>
              <a:t>&lt;/NumberOfStudents&gt;</a:t>
            </a:r>
            <a:br>
              <a:rPr lang="en-US">
                <a:solidFill>
                  <a:srgbClr val="000000"/>
                </a:solidFill>
                <a:highlight>
                  <a:srgbClr val="FFFFFF"/>
                </a:highlight>
              </a:rPr>
            </a:br>
            <a:r>
              <a:rPr lang="en-US">
                <a:solidFill>
                  <a:srgbClr val="000096"/>
                </a:solidFill>
                <a:highlight>
                  <a:srgbClr val="FFFFFF"/>
                </a:highlight>
              </a:rPr>
              <a:t>&lt;/input&gt;</a:t>
            </a:r>
          </a:p>
        </p:txBody>
      </p:sp>
      <p:cxnSp>
        <p:nvCxnSpPr>
          <p:cNvPr id="17" name="Straight Arrow Connector 16">
            <a:extLst>
              <a:ext uri="{FF2B5EF4-FFF2-40B4-BE49-F238E27FC236}">
                <a16:creationId xmlns:a16="http://schemas.microsoft.com/office/drawing/2014/main" id="{31E92A85-8447-4E1D-AB93-3E50A30287B9}"/>
              </a:ext>
            </a:extLst>
          </p:cNvPr>
          <p:cNvCxnSpPr>
            <a:cxnSpLocks/>
          </p:cNvCxnSpPr>
          <p:nvPr/>
        </p:nvCxnSpPr>
        <p:spPr>
          <a:xfrm>
            <a:off x="8809265" y="5194554"/>
            <a:ext cx="0" cy="570815"/>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18" name="Rectangle 17">
            <a:extLst>
              <a:ext uri="{FF2B5EF4-FFF2-40B4-BE49-F238E27FC236}">
                <a16:creationId xmlns:a16="http://schemas.microsoft.com/office/drawing/2014/main" id="{6F69A45A-6110-427C-ACED-066F5F36C101}"/>
              </a:ext>
            </a:extLst>
          </p:cNvPr>
          <p:cNvSpPr/>
          <p:nvPr/>
        </p:nvSpPr>
        <p:spPr>
          <a:xfrm>
            <a:off x="6432449" y="5765369"/>
            <a:ext cx="4865809" cy="923330"/>
          </a:xfrm>
          <a:prstGeom prst="rect">
            <a:avLst/>
          </a:prstGeom>
          <a:ln>
            <a:solidFill>
              <a:schemeClr val="tx1"/>
            </a:solidFill>
          </a:ln>
        </p:spPr>
        <p:txBody>
          <a:bodyPr wrap="square">
            <a:spAutoFit/>
          </a:bodyPr>
          <a:lstStyle/>
          <a:p>
            <a:r>
              <a:rPr lang="en-US">
                <a:solidFill>
                  <a:srgbClr val="000096"/>
                </a:solidFill>
                <a:highlight>
                  <a:srgbClr val="FFFFFF"/>
                </a:highlight>
              </a:rPr>
              <a:t>&lt;input&gt;</a:t>
            </a:r>
            <a:br>
              <a:rPr lang="en-US">
                <a:solidFill>
                  <a:srgbClr val="000000"/>
                </a:solidFill>
                <a:highlight>
                  <a:srgbClr val="FFFFFF"/>
                </a:highlight>
              </a:rPr>
            </a:br>
            <a:r>
              <a:rPr lang="en-US">
                <a:solidFill>
                  <a:srgbClr val="000000"/>
                </a:solidFill>
                <a:highlight>
                  <a:srgbClr val="FFFFFF"/>
                </a:highlight>
              </a:rPr>
              <a:t>  </a:t>
            </a:r>
            <a:r>
              <a:rPr lang="en-US">
                <a:solidFill>
                  <a:srgbClr val="000096"/>
                </a:solidFill>
                <a:highlight>
                  <a:srgbClr val="FFFFFF"/>
                </a:highlight>
              </a:rPr>
              <a:t>&lt;NumberOfStudents&gt;</a:t>
            </a:r>
            <a:r>
              <a:rPr lang="en-US">
                <a:solidFill>
                  <a:srgbClr val="000000"/>
                </a:solidFill>
                <a:highlight>
                  <a:srgbClr val="FFFFFF"/>
                </a:highlight>
              </a:rPr>
              <a:t>(12)</a:t>
            </a:r>
            <a:r>
              <a:rPr lang="en-US">
                <a:solidFill>
                  <a:srgbClr val="000096"/>
                </a:solidFill>
                <a:highlight>
                  <a:srgbClr val="FFFFFF"/>
                </a:highlight>
              </a:rPr>
              <a:t>&lt;/NumberOfStudents&gt;</a:t>
            </a:r>
            <a:br>
              <a:rPr lang="en-US">
                <a:solidFill>
                  <a:srgbClr val="000000"/>
                </a:solidFill>
                <a:highlight>
                  <a:srgbClr val="FFFFFF"/>
                </a:highlight>
              </a:rPr>
            </a:br>
            <a:r>
              <a:rPr lang="en-US">
                <a:solidFill>
                  <a:srgbClr val="000096"/>
                </a:solidFill>
                <a:highlight>
                  <a:srgbClr val="FFFFFF"/>
                </a:highlight>
              </a:rPr>
              <a:t>&lt;/input&gt;</a:t>
            </a:r>
          </a:p>
        </p:txBody>
      </p:sp>
      <p:sp>
        <p:nvSpPr>
          <p:cNvPr id="21" name="TextBox 20">
            <a:extLst>
              <a:ext uri="{FF2B5EF4-FFF2-40B4-BE49-F238E27FC236}">
                <a16:creationId xmlns:a16="http://schemas.microsoft.com/office/drawing/2014/main" id="{3AC5D710-F783-4A45-800B-D4801C5DA790}"/>
              </a:ext>
            </a:extLst>
          </p:cNvPr>
          <p:cNvSpPr txBox="1"/>
          <p:nvPr/>
        </p:nvSpPr>
        <p:spPr>
          <a:xfrm>
            <a:off x="5123283" y="6227034"/>
            <a:ext cx="715902" cy="369332"/>
          </a:xfrm>
          <a:prstGeom prst="rect">
            <a:avLst/>
          </a:prstGeom>
          <a:solidFill>
            <a:srgbClr val="FFFF00"/>
          </a:solidFill>
        </p:spPr>
        <p:txBody>
          <a:bodyPr wrap="none" rtlCol="0">
            <a:spAutoFit/>
          </a:bodyPr>
          <a:lstStyle/>
          <a:p>
            <a:r>
              <a:rPr lang="en-US"/>
              <a:t>Lousy</a:t>
            </a:r>
          </a:p>
        </p:txBody>
      </p:sp>
      <p:cxnSp>
        <p:nvCxnSpPr>
          <p:cNvPr id="23" name="Straight Arrow Connector 22">
            <a:extLst>
              <a:ext uri="{FF2B5EF4-FFF2-40B4-BE49-F238E27FC236}">
                <a16:creationId xmlns:a16="http://schemas.microsoft.com/office/drawing/2014/main" id="{70FCC3D4-1BCB-4CCE-A3E4-6E84505E5508}"/>
              </a:ext>
            </a:extLst>
          </p:cNvPr>
          <p:cNvCxnSpPr>
            <a:stCxn id="21" idx="3"/>
            <a:endCxn id="18" idx="1"/>
          </p:cNvCxnSpPr>
          <p:nvPr/>
        </p:nvCxnSpPr>
        <p:spPr>
          <a:xfrm flipV="1">
            <a:off x="5839185" y="6227034"/>
            <a:ext cx="593264" cy="184666"/>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4" name="TextBox 23">
            <a:extLst>
              <a:ext uri="{FF2B5EF4-FFF2-40B4-BE49-F238E27FC236}">
                <a16:creationId xmlns:a16="http://schemas.microsoft.com/office/drawing/2014/main" id="{0A129D67-01AA-418C-ABEF-35AA212B46C2}"/>
              </a:ext>
            </a:extLst>
          </p:cNvPr>
          <p:cNvSpPr txBox="1"/>
          <p:nvPr/>
        </p:nvSpPr>
        <p:spPr>
          <a:xfrm>
            <a:off x="1394993" y="6056329"/>
            <a:ext cx="675185" cy="369332"/>
          </a:xfrm>
          <a:prstGeom prst="rect">
            <a:avLst/>
          </a:prstGeom>
          <a:solidFill>
            <a:srgbClr val="FFFF00"/>
          </a:solidFill>
        </p:spPr>
        <p:txBody>
          <a:bodyPr wrap="none" rtlCol="0">
            <a:spAutoFit/>
          </a:bodyPr>
          <a:lstStyle/>
          <a:p>
            <a:r>
              <a:rPr lang="en-US"/>
              <a:t>Nice!</a:t>
            </a:r>
          </a:p>
        </p:txBody>
      </p:sp>
      <p:cxnSp>
        <p:nvCxnSpPr>
          <p:cNvPr id="26" name="Straight Arrow Connector 25">
            <a:extLst>
              <a:ext uri="{FF2B5EF4-FFF2-40B4-BE49-F238E27FC236}">
                <a16:creationId xmlns:a16="http://schemas.microsoft.com/office/drawing/2014/main" id="{2D63B916-2E07-45F3-94EB-37C062DAE1CF}"/>
              </a:ext>
            </a:extLst>
          </p:cNvPr>
          <p:cNvCxnSpPr>
            <a:stCxn id="24" idx="0"/>
          </p:cNvCxnSpPr>
          <p:nvPr/>
        </p:nvCxnSpPr>
        <p:spPr>
          <a:xfrm flipV="1">
            <a:off x="1732586" y="5681743"/>
            <a:ext cx="437177" cy="374586"/>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08953665"/>
      </p:ext>
    </p:extLst>
  </p:cSld>
  <p:clrMapOvr>
    <a:masterClrMapping/>
  </p:clrMapOvr>
</p:sld>
</file>

<file path=ppt/slides/slide2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5D3D577C-0FFE-4C0E-B15E-65525EFCCAD2}"/>
              </a:ext>
            </a:extLst>
          </p:cNvPr>
          <p:cNvSpPr>
            <a:spLocks noGrp="1"/>
          </p:cNvSpPr>
          <p:nvPr>
            <p:ph type="ftr" sz="quarter" idx="11"/>
          </p:nvPr>
        </p:nvSpPr>
        <p:spPr/>
        <p:txBody>
          <a:bodyPr/>
          <a:lstStyle/>
          <a:p>
            <a:r>
              <a:rPr lang="en-US" altLang="en-US">
                <a:solidFill>
                  <a:schemeClr val="tx1">
                    <a:lumMod val="50000"/>
                    <a:lumOff val="50000"/>
                  </a:schemeClr>
                </a:solidFill>
                <a:latin typeface="Arial" pitchFamily="34" charset="0"/>
                <a:cs typeface="Arial" pitchFamily="34" charset="0"/>
              </a:rPr>
              <a:t>© 2019 The MITRE Corporation. All rights reserved.</a:t>
            </a:r>
            <a:endParaRPr lang="en-US">
              <a:solidFill>
                <a:schemeClr val="tx1">
                  <a:lumMod val="50000"/>
                  <a:lumOff val="50000"/>
                </a:schemeClr>
              </a:solidFill>
              <a:latin typeface="Arial" pitchFamily="34" charset="0"/>
              <a:cs typeface="Arial" pitchFamily="34" charset="0"/>
            </a:endParaRPr>
          </a:p>
        </p:txBody>
      </p:sp>
      <p:sp>
        <p:nvSpPr>
          <p:cNvPr id="3" name="Rectangle 2">
            <a:extLst>
              <a:ext uri="{FF2B5EF4-FFF2-40B4-BE49-F238E27FC236}">
                <a16:creationId xmlns:a16="http://schemas.microsoft.com/office/drawing/2014/main" id="{BB58D855-9676-4A82-8993-6FC835410A1F}"/>
              </a:ext>
            </a:extLst>
          </p:cNvPr>
          <p:cNvSpPr/>
          <p:nvPr/>
        </p:nvSpPr>
        <p:spPr>
          <a:xfrm>
            <a:off x="5133200" y="710298"/>
            <a:ext cx="1389004" cy="495946"/>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(1.23e3)</a:t>
            </a:r>
          </a:p>
        </p:txBody>
      </p:sp>
      <p:sp>
        <p:nvSpPr>
          <p:cNvPr id="4" name="TextBox 3">
            <a:extLst>
              <a:ext uri="{FF2B5EF4-FFF2-40B4-BE49-F238E27FC236}">
                <a16:creationId xmlns:a16="http://schemas.microsoft.com/office/drawing/2014/main" id="{FC0132BB-57EA-4A96-8AE5-C16778DE9B56}"/>
              </a:ext>
            </a:extLst>
          </p:cNvPr>
          <p:cNvSpPr txBox="1"/>
          <p:nvPr/>
        </p:nvSpPr>
        <p:spPr>
          <a:xfrm>
            <a:off x="5566476" y="340966"/>
            <a:ext cx="679994" cy="369332"/>
          </a:xfrm>
          <a:prstGeom prst="rect">
            <a:avLst/>
          </a:prstGeom>
          <a:noFill/>
        </p:spPr>
        <p:txBody>
          <a:bodyPr wrap="none" rtlCol="0">
            <a:spAutoFit/>
          </a:bodyPr>
          <a:lstStyle/>
          <a:p>
            <a:r>
              <a:rPr lang="en-US"/>
              <a:t>input</a:t>
            </a:r>
          </a:p>
        </p:txBody>
      </p:sp>
      <p:cxnSp>
        <p:nvCxnSpPr>
          <p:cNvPr id="5" name="Straight Arrow Connector 4">
            <a:extLst>
              <a:ext uri="{FF2B5EF4-FFF2-40B4-BE49-F238E27FC236}">
                <a16:creationId xmlns:a16="http://schemas.microsoft.com/office/drawing/2014/main" id="{94A75F0F-9B82-4674-8F71-BF69066EE638}"/>
              </a:ext>
            </a:extLst>
          </p:cNvPr>
          <p:cNvCxnSpPr>
            <a:cxnSpLocks/>
            <a:stCxn id="3" idx="2"/>
          </p:cNvCxnSpPr>
          <p:nvPr/>
        </p:nvCxnSpPr>
        <p:spPr>
          <a:xfrm flipH="1">
            <a:off x="4680490" y="1206244"/>
            <a:ext cx="1147212" cy="543624"/>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6" name="Straight Arrow Connector 5">
            <a:extLst>
              <a:ext uri="{FF2B5EF4-FFF2-40B4-BE49-F238E27FC236}">
                <a16:creationId xmlns:a16="http://schemas.microsoft.com/office/drawing/2014/main" id="{4F36EE91-3FE2-400F-91AD-485AF0DDE108}"/>
              </a:ext>
            </a:extLst>
          </p:cNvPr>
          <p:cNvCxnSpPr>
            <a:cxnSpLocks/>
            <a:stCxn id="3" idx="2"/>
          </p:cNvCxnSpPr>
          <p:nvPr/>
        </p:nvCxnSpPr>
        <p:spPr>
          <a:xfrm>
            <a:off x="5827702" y="1206244"/>
            <a:ext cx="1441004" cy="543624"/>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7" name="TextBox 6">
            <a:extLst>
              <a:ext uri="{FF2B5EF4-FFF2-40B4-BE49-F238E27FC236}">
                <a16:creationId xmlns:a16="http://schemas.microsoft.com/office/drawing/2014/main" id="{A531343A-5580-4917-8C62-5776D7A651B3}"/>
              </a:ext>
            </a:extLst>
          </p:cNvPr>
          <p:cNvSpPr txBox="1"/>
          <p:nvPr/>
        </p:nvSpPr>
        <p:spPr>
          <a:xfrm>
            <a:off x="4434739" y="1206244"/>
            <a:ext cx="698461" cy="369332"/>
          </a:xfrm>
          <a:prstGeom prst="rect">
            <a:avLst/>
          </a:prstGeom>
          <a:noFill/>
        </p:spPr>
        <p:txBody>
          <a:bodyPr wrap="none" rtlCol="0">
            <a:spAutoFit/>
          </a:bodyPr>
          <a:lstStyle/>
          <a:p>
            <a:r>
              <a:rPr lang="en-US" i="1"/>
              <a:t>parse</a:t>
            </a:r>
          </a:p>
        </p:txBody>
      </p:sp>
      <p:sp>
        <p:nvSpPr>
          <p:cNvPr id="8" name="TextBox 7">
            <a:extLst>
              <a:ext uri="{FF2B5EF4-FFF2-40B4-BE49-F238E27FC236}">
                <a16:creationId xmlns:a16="http://schemas.microsoft.com/office/drawing/2014/main" id="{9E1DD919-825B-4A20-AD18-179F177689BB}"/>
              </a:ext>
            </a:extLst>
          </p:cNvPr>
          <p:cNvSpPr txBox="1"/>
          <p:nvPr/>
        </p:nvSpPr>
        <p:spPr>
          <a:xfrm>
            <a:off x="6553974" y="1173415"/>
            <a:ext cx="698461" cy="369332"/>
          </a:xfrm>
          <a:prstGeom prst="rect">
            <a:avLst/>
          </a:prstGeom>
          <a:noFill/>
        </p:spPr>
        <p:txBody>
          <a:bodyPr wrap="none" rtlCol="0">
            <a:spAutoFit/>
          </a:bodyPr>
          <a:lstStyle/>
          <a:p>
            <a:r>
              <a:rPr lang="en-US" i="1"/>
              <a:t>parse</a:t>
            </a:r>
          </a:p>
        </p:txBody>
      </p:sp>
      <p:sp>
        <p:nvSpPr>
          <p:cNvPr id="11" name="Rectangle 10">
            <a:extLst>
              <a:ext uri="{FF2B5EF4-FFF2-40B4-BE49-F238E27FC236}">
                <a16:creationId xmlns:a16="http://schemas.microsoft.com/office/drawing/2014/main" id="{9A32B6A8-41DC-420D-B922-8BD7B3C7430F}"/>
              </a:ext>
            </a:extLst>
          </p:cNvPr>
          <p:cNvSpPr/>
          <p:nvPr/>
        </p:nvSpPr>
        <p:spPr>
          <a:xfrm>
            <a:off x="3239486" y="1749868"/>
            <a:ext cx="1952108" cy="68336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DFDL propery centric design</a:t>
            </a:r>
          </a:p>
        </p:txBody>
      </p:sp>
      <p:sp>
        <p:nvSpPr>
          <p:cNvPr id="12" name="Rectangle 11">
            <a:extLst>
              <a:ext uri="{FF2B5EF4-FFF2-40B4-BE49-F238E27FC236}">
                <a16:creationId xmlns:a16="http://schemas.microsoft.com/office/drawing/2014/main" id="{46892696-261F-471D-90D9-CF0E0A8F71E9}"/>
              </a:ext>
            </a:extLst>
          </p:cNvPr>
          <p:cNvSpPr/>
          <p:nvPr/>
        </p:nvSpPr>
        <p:spPr>
          <a:xfrm>
            <a:off x="6292652" y="1782697"/>
            <a:ext cx="1952108" cy="683369"/>
          </a:xfrm>
          <a:prstGeom prst="rect">
            <a:avLst/>
          </a:prstGeom>
          <a:solidFill>
            <a:schemeClr val="accent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XSD facet</a:t>
            </a:r>
          </a:p>
          <a:p>
            <a:pPr algn="ctr"/>
            <a:r>
              <a:rPr lang="en-US">
                <a:solidFill>
                  <a:schemeClr val="tx1"/>
                </a:solidFill>
              </a:rPr>
              <a:t>centric design</a:t>
            </a:r>
          </a:p>
        </p:txBody>
      </p:sp>
      <p:cxnSp>
        <p:nvCxnSpPr>
          <p:cNvPr id="14" name="Straight Arrow Connector 13">
            <a:extLst>
              <a:ext uri="{FF2B5EF4-FFF2-40B4-BE49-F238E27FC236}">
                <a16:creationId xmlns:a16="http://schemas.microsoft.com/office/drawing/2014/main" id="{34E30941-6629-45CA-9CE2-6F1BD8EA1028}"/>
              </a:ext>
            </a:extLst>
          </p:cNvPr>
          <p:cNvCxnSpPr>
            <a:stCxn id="11" idx="2"/>
          </p:cNvCxnSpPr>
          <p:nvPr/>
        </p:nvCxnSpPr>
        <p:spPr>
          <a:xfrm>
            <a:off x="4215540" y="2433237"/>
            <a:ext cx="0" cy="732295"/>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5" name="Straight Arrow Connector 14">
            <a:extLst>
              <a:ext uri="{FF2B5EF4-FFF2-40B4-BE49-F238E27FC236}">
                <a16:creationId xmlns:a16="http://schemas.microsoft.com/office/drawing/2014/main" id="{61C4B878-7483-44FD-9B3E-FFFFDAF22DCA}"/>
              </a:ext>
            </a:extLst>
          </p:cNvPr>
          <p:cNvCxnSpPr/>
          <p:nvPr/>
        </p:nvCxnSpPr>
        <p:spPr>
          <a:xfrm>
            <a:off x="7405608" y="2466066"/>
            <a:ext cx="0" cy="732295"/>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6" name="Rectangle 15">
            <a:extLst>
              <a:ext uri="{FF2B5EF4-FFF2-40B4-BE49-F238E27FC236}">
                <a16:creationId xmlns:a16="http://schemas.microsoft.com/office/drawing/2014/main" id="{1AD5A622-2BEA-40D7-A5CC-43B8F4541BE8}"/>
              </a:ext>
            </a:extLst>
          </p:cNvPr>
          <p:cNvSpPr/>
          <p:nvPr/>
        </p:nvSpPr>
        <p:spPr>
          <a:xfrm>
            <a:off x="3521038" y="3198361"/>
            <a:ext cx="1389004" cy="495946"/>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-1230</a:t>
            </a:r>
          </a:p>
        </p:txBody>
      </p:sp>
      <p:sp>
        <p:nvSpPr>
          <p:cNvPr id="17" name="Rectangle 16">
            <a:extLst>
              <a:ext uri="{FF2B5EF4-FFF2-40B4-BE49-F238E27FC236}">
                <a16:creationId xmlns:a16="http://schemas.microsoft.com/office/drawing/2014/main" id="{EC3C52DD-40DE-4E9B-855D-EC7D291E7C60}"/>
              </a:ext>
            </a:extLst>
          </p:cNvPr>
          <p:cNvSpPr/>
          <p:nvPr/>
        </p:nvSpPr>
        <p:spPr>
          <a:xfrm>
            <a:off x="6711106" y="3190985"/>
            <a:ext cx="1389004" cy="495946"/>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(1.23e3)</a:t>
            </a:r>
          </a:p>
        </p:txBody>
      </p:sp>
      <p:sp>
        <p:nvSpPr>
          <p:cNvPr id="18" name="TextBox 17">
            <a:extLst>
              <a:ext uri="{FF2B5EF4-FFF2-40B4-BE49-F238E27FC236}">
                <a16:creationId xmlns:a16="http://schemas.microsoft.com/office/drawing/2014/main" id="{DC66BBF4-8EC4-4F17-BEB4-78B4822996EA}"/>
              </a:ext>
            </a:extLst>
          </p:cNvPr>
          <p:cNvSpPr txBox="1"/>
          <p:nvPr/>
        </p:nvSpPr>
        <p:spPr>
          <a:xfrm>
            <a:off x="3440770" y="4090099"/>
            <a:ext cx="675185" cy="369332"/>
          </a:xfrm>
          <a:prstGeom prst="rect">
            <a:avLst/>
          </a:prstGeom>
          <a:solidFill>
            <a:srgbClr val="FFFF00"/>
          </a:solidFill>
        </p:spPr>
        <p:txBody>
          <a:bodyPr wrap="none" rtlCol="0">
            <a:spAutoFit/>
          </a:bodyPr>
          <a:lstStyle/>
          <a:p>
            <a:r>
              <a:rPr lang="en-US"/>
              <a:t>Nice!</a:t>
            </a:r>
          </a:p>
        </p:txBody>
      </p:sp>
      <p:cxnSp>
        <p:nvCxnSpPr>
          <p:cNvPr id="19" name="Straight Arrow Connector 18">
            <a:extLst>
              <a:ext uri="{FF2B5EF4-FFF2-40B4-BE49-F238E27FC236}">
                <a16:creationId xmlns:a16="http://schemas.microsoft.com/office/drawing/2014/main" id="{7344A013-3248-4769-9224-995848CB6EE8}"/>
              </a:ext>
            </a:extLst>
          </p:cNvPr>
          <p:cNvCxnSpPr>
            <a:stCxn id="18" idx="0"/>
          </p:cNvCxnSpPr>
          <p:nvPr/>
        </p:nvCxnSpPr>
        <p:spPr>
          <a:xfrm flipV="1">
            <a:off x="3778363" y="3715513"/>
            <a:ext cx="437177" cy="374586"/>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0" name="TextBox 19">
            <a:extLst>
              <a:ext uri="{FF2B5EF4-FFF2-40B4-BE49-F238E27FC236}">
                <a16:creationId xmlns:a16="http://schemas.microsoft.com/office/drawing/2014/main" id="{8050B998-76AA-44B4-8042-BD3661B250CC}"/>
              </a:ext>
            </a:extLst>
          </p:cNvPr>
          <p:cNvSpPr txBox="1"/>
          <p:nvPr/>
        </p:nvSpPr>
        <p:spPr>
          <a:xfrm>
            <a:off x="8076047" y="4145716"/>
            <a:ext cx="715902" cy="369332"/>
          </a:xfrm>
          <a:prstGeom prst="rect">
            <a:avLst/>
          </a:prstGeom>
          <a:solidFill>
            <a:srgbClr val="FFFF00"/>
          </a:solidFill>
        </p:spPr>
        <p:txBody>
          <a:bodyPr wrap="none" rtlCol="0">
            <a:spAutoFit/>
          </a:bodyPr>
          <a:lstStyle/>
          <a:p>
            <a:r>
              <a:rPr lang="en-US"/>
              <a:t>Lousy</a:t>
            </a:r>
          </a:p>
        </p:txBody>
      </p:sp>
      <p:cxnSp>
        <p:nvCxnSpPr>
          <p:cNvPr id="21" name="Straight Arrow Connector 20">
            <a:extLst>
              <a:ext uri="{FF2B5EF4-FFF2-40B4-BE49-F238E27FC236}">
                <a16:creationId xmlns:a16="http://schemas.microsoft.com/office/drawing/2014/main" id="{40D04FF6-C8AE-44DD-9407-1A2909416624}"/>
              </a:ext>
            </a:extLst>
          </p:cNvPr>
          <p:cNvCxnSpPr>
            <a:cxnSpLocks/>
            <a:endCxn id="17" idx="2"/>
          </p:cNvCxnSpPr>
          <p:nvPr/>
        </p:nvCxnSpPr>
        <p:spPr>
          <a:xfrm flipH="1" flipV="1">
            <a:off x="7405608" y="3686931"/>
            <a:ext cx="670439" cy="46367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4" name="Rectangle 23">
            <a:extLst>
              <a:ext uri="{FF2B5EF4-FFF2-40B4-BE49-F238E27FC236}">
                <a16:creationId xmlns:a16="http://schemas.microsoft.com/office/drawing/2014/main" id="{38B480A6-4E49-4308-A1D8-E2A7CF9FE42E}"/>
              </a:ext>
            </a:extLst>
          </p:cNvPr>
          <p:cNvSpPr/>
          <p:nvPr/>
        </p:nvSpPr>
        <p:spPr>
          <a:xfrm>
            <a:off x="2996992" y="4812560"/>
            <a:ext cx="6498956" cy="1569660"/>
          </a:xfrm>
          <a:prstGeom prst="rect">
            <a:avLst/>
          </a:prstGeom>
          <a:solidFill>
            <a:srgbClr val="FF0000"/>
          </a:solidFill>
        </p:spPr>
        <p:txBody>
          <a:bodyPr wrap="square">
            <a:spAutoFit/>
          </a:bodyPr>
          <a:lstStyle/>
          <a:p>
            <a:r>
              <a:rPr lang="en-US" sz="2400" b="1">
                <a:solidFill>
                  <a:schemeClr val="bg1"/>
                </a:solidFill>
                <a:latin typeface="Calibri" panose="020F0502020204030204" pitchFamily="34" charset="0"/>
                <a:ea typeface="Calibri" panose="020F0502020204030204" pitchFamily="34" charset="0"/>
                <a:cs typeface="Times New Roman" panose="02020603050405020304" pitchFamily="18" charset="0"/>
              </a:rPr>
              <a:t>Bottom Line: There are lots of complex number representations that Daffodil can canonicalize so that users do not have to worry about how a number was represented in the original format.</a:t>
            </a:r>
            <a:endParaRPr lang="en-US" sz="2400" b="1">
              <a:solidFill>
                <a:schemeClr val="bg1"/>
              </a:solidFill>
            </a:endParaRPr>
          </a:p>
        </p:txBody>
      </p:sp>
    </p:spTree>
    <p:extLst>
      <p:ext uri="{BB962C8B-B14F-4D97-AF65-F5344CB8AC3E}">
        <p14:creationId xmlns:p14="http://schemas.microsoft.com/office/powerpoint/2010/main" val="3654749514"/>
      </p:ext>
    </p:extLst>
  </p:cSld>
  <p:clrMapOvr>
    <a:masterClrMapping/>
  </p:clrMapOvr>
</p:sld>
</file>

<file path=ppt/slides/slide2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578A49-A266-428C-9EBB-654883126453}"/>
              </a:ext>
            </a:extLst>
          </p:cNvPr>
          <p:cNvSpPr>
            <a:spLocks noGrp="1"/>
          </p:cNvSpPr>
          <p:nvPr>
            <p:ph type="title"/>
          </p:nvPr>
        </p:nvSpPr>
        <p:spPr/>
        <p:txBody>
          <a:bodyPr/>
          <a:lstStyle/>
          <a:p>
            <a:r>
              <a:rPr lang="en-US"/>
              <a:t>What does this DFDL schema say?</a:t>
            </a:r>
          </a:p>
        </p:txBody>
      </p:sp>
      <p:sp>
        <p:nvSpPr>
          <p:cNvPr id="4" name="Footer Placeholder 3">
            <a:extLst>
              <a:ext uri="{FF2B5EF4-FFF2-40B4-BE49-F238E27FC236}">
                <a16:creationId xmlns:a16="http://schemas.microsoft.com/office/drawing/2014/main" id="{03A8C196-2002-444C-B06C-9E528C36224F}"/>
              </a:ext>
            </a:extLst>
          </p:cNvPr>
          <p:cNvSpPr>
            <a:spLocks noGrp="1"/>
          </p:cNvSpPr>
          <p:nvPr>
            <p:ph type="ftr" sz="quarter" idx="11"/>
          </p:nvPr>
        </p:nvSpPr>
        <p:spPr/>
        <p:txBody>
          <a:bodyPr/>
          <a:lstStyle/>
          <a:p>
            <a:r>
              <a:rPr lang="en-US" altLang="en-US">
                <a:solidFill>
                  <a:schemeClr val="tx1">
                    <a:lumMod val="50000"/>
                    <a:lumOff val="50000"/>
                  </a:schemeClr>
                </a:solidFill>
                <a:latin typeface="Arial" pitchFamily="34" charset="0"/>
                <a:cs typeface="Arial" pitchFamily="34" charset="0"/>
              </a:rPr>
              <a:t>© 2019 The MITRE Corporation. All rights reserved.</a:t>
            </a:r>
            <a:endParaRPr lang="en-US">
              <a:solidFill>
                <a:schemeClr val="tx1">
                  <a:lumMod val="50000"/>
                  <a:lumOff val="50000"/>
                </a:schemeClr>
              </a:solidFill>
              <a:latin typeface="Arial" pitchFamily="34" charset="0"/>
              <a:cs typeface="Arial" pitchFamily="34" charset="0"/>
            </a:endParaRPr>
          </a:p>
        </p:txBody>
      </p:sp>
      <p:sp>
        <p:nvSpPr>
          <p:cNvPr id="5" name="Rectangle 4">
            <a:extLst>
              <a:ext uri="{FF2B5EF4-FFF2-40B4-BE49-F238E27FC236}">
                <a16:creationId xmlns:a16="http://schemas.microsoft.com/office/drawing/2014/main" id="{04FEFC13-B3AF-4607-9632-87EBC9F05465}"/>
              </a:ext>
            </a:extLst>
          </p:cNvPr>
          <p:cNvSpPr/>
          <p:nvPr/>
        </p:nvSpPr>
        <p:spPr>
          <a:xfrm>
            <a:off x="1575660" y="1585947"/>
            <a:ext cx="5987513" cy="2308324"/>
          </a:xfrm>
          <a:prstGeom prst="rect">
            <a:avLst/>
          </a:prstGeom>
          <a:ln>
            <a:solidFill>
              <a:schemeClr val="tx1"/>
            </a:solidFill>
          </a:ln>
        </p:spPr>
        <p:txBody>
          <a:bodyPr wrap="square">
            <a:spAutoFit/>
          </a:bodyPr>
          <a:lstStyle/>
          <a:p>
            <a:r>
              <a:rPr lang="en-US" sz="2400">
                <a:solidFill>
                  <a:srgbClr val="003296"/>
                </a:solidFill>
                <a:highlight>
                  <a:srgbClr val="FFFFFF"/>
                </a:highlight>
                <a:latin typeface="Times New Roman" panose="02020603050405020304" pitchFamily="18" charset="0"/>
                <a:ea typeface="Calibri" panose="020F0502020204030204" pitchFamily="34" charset="0"/>
              </a:rPr>
              <a:t>&lt;xs:element</a:t>
            </a:r>
            <a:r>
              <a:rPr lang="en-US" sz="2400">
                <a:solidFill>
                  <a:srgbClr val="F5844C"/>
                </a:solidFill>
                <a:highlight>
                  <a:srgbClr val="FFFFFF"/>
                </a:highlight>
                <a:latin typeface="Times New Roman" panose="02020603050405020304" pitchFamily="18" charset="0"/>
                <a:ea typeface="Calibri" panose="020F0502020204030204" pitchFamily="34" charset="0"/>
              </a:rPr>
              <a:t> name</a:t>
            </a:r>
            <a:r>
              <a:rPr lang="en-US" sz="2400">
                <a:solidFill>
                  <a:srgbClr val="FF8040"/>
                </a:solidFill>
                <a:highlight>
                  <a:srgbClr val="FFFFFF"/>
                </a:highlight>
                <a:latin typeface="Times New Roman" panose="02020603050405020304" pitchFamily="18" charset="0"/>
                <a:ea typeface="Calibri" panose="020F0502020204030204" pitchFamily="34" charset="0"/>
              </a:rPr>
              <a:t>=</a:t>
            </a:r>
            <a:r>
              <a:rPr lang="en-US" sz="2400">
                <a:solidFill>
                  <a:srgbClr val="993300"/>
                </a:solidFill>
                <a:highlight>
                  <a:srgbClr val="FFFFFF"/>
                </a:highlight>
                <a:latin typeface="Times New Roman" panose="02020603050405020304" pitchFamily="18" charset="0"/>
                <a:ea typeface="Calibri" panose="020F0502020204030204" pitchFamily="34" charset="0"/>
              </a:rPr>
              <a:t>"NumberOfStudents"</a:t>
            </a:r>
            <a:r>
              <a:rPr lang="en-US" sz="2400">
                <a:solidFill>
                  <a:srgbClr val="F5844C"/>
                </a:solidFill>
                <a:highlight>
                  <a:srgbClr val="FFFFFF"/>
                </a:highlight>
                <a:latin typeface="Times New Roman" panose="02020603050405020304" pitchFamily="18" charset="0"/>
                <a:ea typeface="Calibri" panose="020F0502020204030204" pitchFamily="34" charset="0"/>
              </a:rPr>
              <a:t> </a:t>
            </a:r>
            <a:br>
              <a:rPr lang="en-US" sz="2400">
                <a:solidFill>
                  <a:srgbClr val="000000"/>
                </a:solidFill>
                <a:highlight>
                  <a:srgbClr val="FFFFFF"/>
                </a:highlight>
                <a:latin typeface="Times New Roman" panose="02020603050405020304" pitchFamily="18" charset="0"/>
                <a:ea typeface="Calibri" panose="020F0502020204030204" pitchFamily="34" charset="0"/>
              </a:rPr>
            </a:br>
            <a:r>
              <a:rPr lang="en-US" sz="2400">
                <a:solidFill>
                  <a:srgbClr val="F5844C"/>
                </a:solidFill>
                <a:highlight>
                  <a:srgbClr val="FFFFFF"/>
                </a:highlight>
                <a:latin typeface="Times New Roman" panose="02020603050405020304" pitchFamily="18" charset="0"/>
                <a:ea typeface="Calibri" panose="020F0502020204030204" pitchFamily="34" charset="0"/>
              </a:rPr>
              <a:t>    	         type</a:t>
            </a:r>
            <a:r>
              <a:rPr lang="en-US" sz="2400">
                <a:solidFill>
                  <a:srgbClr val="FF8040"/>
                </a:solidFill>
                <a:highlight>
                  <a:srgbClr val="FFFFFF"/>
                </a:highlight>
                <a:latin typeface="Times New Roman" panose="02020603050405020304" pitchFamily="18" charset="0"/>
                <a:ea typeface="Calibri" panose="020F0502020204030204" pitchFamily="34" charset="0"/>
              </a:rPr>
              <a:t>=</a:t>
            </a:r>
            <a:r>
              <a:rPr lang="en-US" sz="2400">
                <a:solidFill>
                  <a:srgbClr val="993300"/>
                </a:solidFill>
                <a:highlight>
                  <a:srgbClr val="FFFFFF"/>
                </a:highlight>
                <a:latin typeface="Times New Roman" panose="02020603050405020304" pitchFamily="18" charset="0"/>
                <a:ea typeface="Calibri" panose="020F0502020204030204" pitchFamily="34" charset="0"/>
              </a:rPr>
              <a:t>"xs:integer"</a:t>
            </a:r>
            <a:r>
              <a:rPr lang="en-US" sz="2400">
                <a:solidFill>
                  <a:srgbClr val="F5844C"/>
                </a:solidFill>
                <a:highlight>
                  <a:srgbClr val="FFFFFF"/>
                </a:highlight>
                <a:latin typeface="Times New Roman" panose="02020603050405020304" pitchFamily="18" charset="0"/>
                <a:ea typeface="Calibri" panose="020F0502020204030204" pitchFamily="34" charset="0"/>
              </a:rPr>
              <a:t> </a:t>
            </a:r>
            <a:br>
              <a:rPr lang="en-US" sz="2400">
                <a:solidFill>
                  <a:srgbClr val="000000"/>
                </a:solidFill>
                <a:highlight>
                  <a:srgbClr val="FFFFFF"/>
                </a:highlight>
                <a:latin typeface="Times New Roman" panose="02020603050405020304" pitchFamily="18" charset="0"/>
                <a:ea typeface="Calibri" panose="020F0502020204030204" pitchFamily="34" charset="0"/>
              </a:rPr>
            </a:br>
            <a:r>
              <a:rPr lang="en-US" sz="2400">
                <a:solidFill>
                  <a:srgbClr val="F5844C"/>
                </a:solidFill>
                <a:highlight>
                  <a:srgbClr val="FFFFFF"/>
                </a:highlight>
                <a:latin typeface="Times New Roman" panose="02020603050405020304" pitchFamily="18" charset="0"/>
                <a:ea typeface="Calibri" panose="020F0502020204030204" pitchFamily="34" charset="0"/>
              </a:rPr>
              <a:t>    	         dfdl:lengthKind</a:t>
            </a:r>
            <a:r>
              <a:rPr lang="en-US" sz="2400">
                <a:solidFill>
                  <a:srgbClr val="FF8040"/>
                </a:solidFill>
                <a:highlight>
                  <a:srgbClr val="FFFFFF"/>
                </a:highlight>
                <a:latin typeface="Times New Roman" panose="02020603050405020304" pitchFamily="18" charset="0"/>
                <a:ea typeface="Calibri" panose="020F0502020204030204" pitchFamily="34" charset="0"/>
              </a:rPr>
              <a:t>=</a:t>
            </a:r>
            <a:r>
              <a:rPr lang="en-US" sz="2400">
                <a:solidFill>
                  <a:srgbClr val="993300"/>
                </a:solidFill>
                <a:highlight>
                  <a:srgbClr val="FFFFFF"/>
                </a:highlight>
                <a:latin typeface="Times New Roman" panose="02020603050405020304" pitchFamily="18" charset="0"/>
                <a:ea typeface="Calibri" panose="020F0502020204030204" pitchFamily="34" charset="0"/>
              </a:rPr>
              <a:t>"explicit"</a:t>
            </a:r>
            <a:r>
              <a:rPr lang="en-US" sz="2400">
                <a:solidFill>
                  <a:srgbClr val="F5844C"/>
                </a:solidFill>
                <a:highlight>
                  <a:srgbClr val="FFFFFF"/>
                </a:highlight>
                <a:latin typeface="Times New Roman" panose="02020603050405020304" pitchFamily="18" charset="0"/>
                <a:ea typeface="Calibri" panose="020F0502020204030204" pitchFamily="34" charset="0"/>
              </a:rPr>
              <a:t> </a:t>
            </a:r>
            <a:br>
              <a:rPr lang="en-US" sz="2400">
                <a:solidFill>
                  <a:srgbClr val="000000"/>
                </a:solidFill>
                <a:highlight>
                  <a:srgbClr val="FFFFFF"/>
                </a:highlight>
                <a:latin typeface="Times New Roman" panose="02020603050405020304" pitchFamily="18" charset="0"/>
                <a:ea typeface="Calibri" panose="020F0502020204030204" pitchFamily="34" charset="0"/>
              </a:rPr>
            </a:br>
            <a:r>
              <a:rPr lang="en-US" sz="2400">
                <a:solidFill>
                  <a:srgbClr val="F5844C"/>
                </a:solidFill>
                <a:highlight>
                  <a:srgbClr val="FFFFFF"/>
                </a:highlight>
                <a:latin typeface="Times New Roman" panose="02020603050405020304" pitchFamily="18" charset="0"/>
                <a:ea typeface="Calibri" panose="020F0502020204030204" pitchFamily="34" charset="0"/>
              </a:rPr>
              <a:t>    	         dfdl:length</a:t>
            </a:r>
            <a:r>
              <a:rPr lang="en-US" sz="2400">
                <a:solidFill>
                  <a:srgbClr val="FF8040"/>
                </a:solidFill>
                <a:highlight>
                  <a:srgbClr val="FFFFFF"/>
                </a:highlight>
                <a:latin typeface="Times New Roman" panose="02020603050405020304" pitchFamily="18" charset="0"/>
                <a:ea typeface="Calibri" panose="020F0502020204030204" pitchFamily="34" charset="0"/>
              </a:rPr>
              <a:t>=</a:t>
            </a:r>
            <a:r>
              <a:rPr lang="en-US" sz="2400">
                <a:solidFill>
                  <a:srgbClr val="993300"/>
                </a:solidFill>
                <a:highlight>
                  <a:srgbClr val="FFFFFF"/>
                </a:highlight>
                <a:latin typeface="Times New Roman" panose="02020603050405020304" pitchFamily="18" charset="0"/>
                <a:ea typeface="Calibri" panose="020F0502020204030204" pitchFamily="34" charset="0"/>
              </a:rPr>
              <a:t>"2"</a:t>
            </a:r>
            <a:r>
              <a:rPr lang="en-US" sz="2400">
                <a:solidFill>
                  <a:srgbClr val="F5844C"/>
                </a:solidFill>
                <a:highlight>
                  <a:srgbClr val="FFFFFF"/>
                </a:highlight>
                <a:latin typeface="Times New Roman" panose="02020603050405020304" pitchFamily="18" charset="0"/>
                <a:ea typeface="Calibri" panose="020F0502020204030204" pitchFamily="34" charset="0"/>
              </a:rPr>
              <a:t> </a:t>
            </a:r>
            <a:br>
              <a:rPr lang="en-US" sz="2400">
                <a:solidFill>
                  <a:srgbClr val="000000"/>
                </a:solidFill>
                <a:highlight>
                  <a:srgbClr val="FFFFFF"/>
                </a:highlight>
                <a:latin typeface="Times New Roman" panose="02020603050405020304" pitchFamily="18" charset="0"/>
                <a:ea typeface="Calibri" panose="020F0502020204030204" pitchFamily="34" charset="0"/>
              </a:rPr>
            </a:br>
            <a:r>
              <a:rPr lang="en-US" sz="2400">
                <a:solidFill>
                  <a:srgbClr val="F5844C"/>
                </a:solidFill>
                <a:highlight>
                  <a:srgbClr val="FFFFFF"/>
                </a:highlight>
                <a:latin typeface="Times New Roman" panose="02020603050405020304" pitchFamily="18" charset="0"/>
                <a:ea typeface="Calibri" panose="020F0502020204030204" pitchFamily="34" charset="0"/>
              </a:rPr>
              <a:t>    	         dfdl:lengthUnits</a:t>
            </a:r>
            <a:r>
              <a:rPr lang="en-US" sz="2400">
                <a:solidFill>
                  <a:srgbClr val="FF8040"/>
                </a:solidFill>
                <a:highlight>
                  <a:srgbClr val="FFFFFF"/>
                </a:highlight>
                <a:latin typeface="Times New Roman" panose="02020603050405020304" pitchFamily="18" charset="0"/>
                <a:ea typeface="Calibri" panose="020F0502020204030204" pitchFamily="34" charset="0"/>
              </a:rPr>
              <a:t>=</a:t>
            </a:r>
            <a:r>
              <a:rPr lang="en-US" sz="2400">
                <a:solidFill>
                  <a:srgbClr val="993300"/>
                </a:solidFill>
                <a:highlight>
                  <a:srgbClr val="FFFFFF"/>
                </a:highlight>
                <a:latin typeface="Times New Roman" panose="02020603050405020304" pitchFamily="18" charset="0"/>
                <a:ea typeface="Calibri" panose="020F0502020204030204" pitchFamily="34" charset="0"/>
              </a:rPr>
              <a:t>"characters"</a:t>
            </a:r>
            <a:r>
              <a:rPr lang="en-US" sz="2400">
                <a:solidFill>
                  <a:srgbClr val="F5844C"/>
                </a:solidFill>
                <a:highlight>
                  <a:srgbClr val="FFFFFF"/>
                </a:highlight>
              </a:rPr>
              <a:t> </a:t>
            </a:r>
            <a:br>
              <a:rPr lang="en-US" sz="2400">
                <a:solidFill>
                  <a:srgbClr val="000000"/>
                </a:solidFill>
                <a:highlight>
                  <a:srgbClr val="FFFFFF"/>
                </a:highlight>
              </a:rPr>
            </a:br>
            <a:r>
              <a:rPr lang="en-US" sz="2400">
                <a:solidFill>
                  <a:srgbClr val="000000"/>
                </a:solidFill>
                <a:highlight>
                  <a:srgbClr val="FFFFFF"/>
                </a:highlight>
              </a:rPr>
              <a:t>	          </a:t>
            </a:r>
            <a:r>
              <a:rPr lang="en-US" sz="2400">
                <a:solidFill>
                  <a:srgbClr val="F5844C"/>
                </a:solidFill>
                <a:highlight>
                  <a:srgbClr val="FFFFFF"/>
                </a:highlight>
              </a:rPr>
              <a:t>dfdl:textNumberPattern</a:t>
            </a:r>
            <a:r>
              <a:rPr lang="en-US" sz="2400">
                <a:solidFill>
                  <a:srgbClr val="FF8040"/>
                </a:solidFill>
                <a:highlight>
                  <a:srgbClr val="FFFFFF"/>
                </a:highlight>
              </a:rPr>
              <a:t>=</a:t>
            </a:r>
            <a:r>
              <a:rPr lang="en-US" sz="2400">
                <a:solidFill>
                  <a:srgbClr val="993300"/>
                </a:solidFill>
                <a:highlight>
                  <a:srgbClr val="FFFFFF"/>
                </a:highlight>
              </a:rPr>
              <a:t>"#;-#"</a:t>
            </a:r>
            <a:r>
              <a:rPr lang="en-US" sz="2400">
                <a:solidFill>
                  <a:srgbClr val="000096"/>
                </a:solidFill>
                <a:highlight>
                  <a:srgbClr val="FFFFFF"/>
                </a:highlight>
              </a:rPr>
              <a:t>/&gt;</a:t>
            </a:r>
          </a:p>
        </p:txBody>
      </p:sp>
      <p:sp>
        <p:nvSpPr>
          <p:cNvPr id="6" name="Rectangle 5">
            <a:extLst>
              <a:ext uri="{FF2B5EF4-FFF2-40B4-BE49-F238E27FC236}">
                <a16:creationId xmlns:a16="http://schemas.microsoft.com/office/drawing/2014/main" id="{FC3FA0D5-2415-47DD-A351-1F16E7DE6C54}"/>
              </a:ext>
            </a:extLst>
          </p:cNvPr>
          <p:cNvSpPr/>
          <p:nvPr/>
        </p:nvSpPr>
        <p:spPr>
          <a:xfrm>
            <a:off x="1852990" y="3961618"/>
            <a:ext cx="5710183" cy="830997"/>
          </a:xfrm>
          <a:prstGeom prst="rect">
            <a:avLst/>
          </a:prstGeom>
        </p:spPr>
        <p:txBody>
          <a:bodyPr wrap="square">
            <a:spAutoFit/>
          </a:bodyPr>
          <a:lstStyle/>
          <a:p>
            <a:r>
              <a:rPr lang="en-US" sz="2400">
                <a:latin typeface="Calibri" panose="020F0502020204030204" pitchFamily="34" charset="0"/>
                <a:ea typeface="Calibri" panose="020F0502020204030204" pitchFamily="34" charset="0"/>
                <a:cs typeface="Times New Roman" panose="02020603050405020304" pitchFamily="18" charset="0"/>
              </a:rPr>
              <a:t>Does it say that the input must be an integer that has exactly 2 digits?</a:t>
            </a:r>
            <a:endParaRPr lang="en-US" sz="2400"/>
          </a:p>
        </p:txBody>
      </p:sp>
      <p:sp>
        <p:nvSpPr>
          <p:cNvPr id="7" name="TextBox 6">
            <a:extLst>
              <a:ext uri="{FF2B5EF4-FFF2-40B4-BE49-F238E27FC236}">
                <a16:creationId xmlns:a16="http://schemas.microsoft.com/office/drawing/2014/main" id="{8B1693E5-09E5-457B-A3DC-CBB5A04E71D0}"/>
              </a:ext>
            </a:extLst>
          </p:cNvPr>
          <p:cNvSpPr txBox="1"/>
          <p:nvPr/>
        </p:nvSpPr>
        <p:spPr>
          <a:xfrm>
            <a:off x="6493790" y="5433337"/>
            <a:ext cx="3628622" cy="369332"/>
          </a:xfrm>
          <a:prstGeom prst="rect">
            <a:avLst/>
          </a:prstGeom>
          <a:noFill/>
        </p:spPr>
        <p:txBody>
          <a:bodyPr wrap="none" rtlCol="0">
            <a:spAutoFit/>
          </a:bodyPr>
          <a:lstStyle/>
          <a:p>
            <a:r>
              <a:rPr lang="en-US"/>
              <a:t>See examples/integer/test-4.dfdl.xsd</a:t>
            </a:r>
          </a:p>
        </p:txBody>
      </p:sp>
    </p:spTree>
    <p:extLst>
      <p:ext uri="{BB962C8B-B14F-4D97-AF65-F5344CB8AC3E}">
        <p14:creationId xmlns:p14="http://schemas.microsoft.com/office/powerpoint/2010/main" val="1957922804"/>
      </p:ext>
    </p:extLst>
  </p:cSld>
  <p:clrMapOvr>
    <a:masterClrMapping/>
  </p:clrMapOvr>
</p:sld>
</file>

<file path=ppt/slides/slide2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578A49-A266-428C-9EBB-654883126453}"/>
              </a:ext>
            </a:extLst>
          </p:cNvPr>
          <p:cNvSpPr>
            <a:spLocks noGrp="1"/>
          </p:cNvSpPr>
          <p:nvPr>
            <p:ph type="title"/>
          </p:nvPr>
        </p:nvSpPr>
        <p:spPr/>
        <p:txBody>
          <a:bodyPr/>
          <a:lstStyle/>
          <a:p>
            <a:r>
              <a:rPr lang="en-US"/>
              <a:t>What does this DFDL schema say?</a:t>
            </a:r>
          </a:p>
        </p:txBody>
      </p:sp>
      <p:sp>
        <p:nvSpPr>
          <p:cNvPr id="4" name="Footer Placeholder 3">
            <a:extLst>
              <a:ext uri="{FF2B5EF4-FFF2-40B4-BE49-F238E27FC236}">
                <a16:creationId xmlns:a16="http://schemas.microsoft.com/office/drawing/2014/main" id="{03A8C196-2002-444C-B06C-9E528C36224F}"/>
              </a:ext>
            </a:extLst>
          </p:cNvPr>
          <p:cNvSpPr>
            <a:spLocks noGrp="1"/>
          </p:cNvSpPr>
          <p:nvPr>
            <p:ph type="ftr" sz="quarter" idx="11"/>
          </p:nvPr>
        </p:nvSpPr>
        <p:spPr/>
        <p:txBody>
          <a:bodyPr/>
          <a:lstStyle/>
          <a:p>
            <a:r>
              <a:rPr lang="en-US" altLang="en-US">
                <a:solidFill>
                  <a:schemeClr val="tx1">
                    <a:lumMod val="50000"/>
                    <a:lumOff val="50000"/>
                  </a:schemeClr>
                </a:solidFill>
                <a:latin typeface="Arial" pitchFamily="34" charset="0"/>
                <a:cs typeface="Arial" pitchFamily="34" charset="0"/>
              </a:rPr>
              <a:t>© 2019 The MITRE Corporation. All rights reserved.</a:t>
            </a:r>
            <a:endParaRPr lang="en-US">
              <a:solidFill>
                <a:schemeClr val="tx1">
                  <a:lumMod val="50000"/>
                  <a:lumOff val="50000"/>
                </a:schemeClr>
              </a:solidFill>
              <a:latin typeface="Arial" pitchFamily="34" charset="0"/>
              <a:cs typeface="Arial" pitchFamily="34" charset="0"/>
            </a:endParaRPr>
          </a:p>
        </p:txBody>
      </p:sp>
      <p:sp>
        <p:nvSpPr>
          <p:cNvPr id="3" name="TextBox 2">
            <a:extLst>
              <a:ext uri="{FF2B5EF4-FFF2-40B4-BE49-F238E27FC236}">
                <a16:creationId xmlns:a16="http://schemas.microsoft.com/office/drawing/2014/main" id="{4054633E-0131-42A8-B692-7431D83E8E30}"/>
              </a:ext>
            </a:extLst>
          </p:cNvPr>
          <p:cNvSpPr txBox="1"/>
          <p:nvPr/>
        </p:nvSpPr>
        <p:spPr>
          <a:xfrm>
            <a:off x="490779" y="4769256"/>
            <a:ext cx="10760991" cy="1938992"/>
          </a:xfrm>
          <a:prstGeom prst="rect">
            <a:avLst/>
          </a:prstGeom>
          <a:solidFill>
            <a:srgbClr val="FFFF00"/>
          </a:solidFill>
        </p:spPr>
        <p:txBody>
          <a:bodyPr wrap="square" rtlCol="0">
            <a:spAutoFit/>
          </a:bodyPr>
          <a:lstStyle/>
          <a:p>
            <a:r>
              <a:rPr lang="en-US" sz="2400"/>
              <a:t>No. It says the input contains two characters in the current encoding and Daffodil should convert that two-character string to an integer based on the dfdl:textNumberPattern and other textNumber properties. These inputs are legal: 12, -1. These inputs are illegal: 1 (too few characters), -12 (too many characters). So there's really no concept of parsing a certain number of digits. </a:t>
            </a:r>
          </a:p>
        </p:txBody>
      </p:sp>
      <p:sp>
        <p:nvSpPr>
          <p:cNvPr id="7" name="Rectangle 6">
            <a:extLst>
              <a:ext uri="{FF2B5EF4-FFF2-40B4-BE49-F238E27FC236}">
                <a16:creationId xmlns:a16="http://schemas.microsoft.com/office/drawing/2014/main" id="{ABEEE422-8B6E-41E5-8FBB-CE8598CF2D52}"/>
              </a:ext>
            </a:extLst>
          </p:cNvPr>
          <p:cNvSpPr/>
          <p:nvPr/>
        </p:nvSpPr>
        <p:spPr>
          <a:xfrm>
            <a:off x="1852990" y="3961618"/>
            <a:ext cx="5710183" cy="830997"/>
          </a:xfrm>
          <a:prstGeom prst="rect">
            <a:avLst/>
          </a:prstGeom>
        </p:spPr>
        <p:txBody>
          <a:bodyPr wrap="square">
            <a:spAutoFit/>
          </a:bodyPr>
          <a:lstStyle/>
          <a:p>
            <a:r>
              <a:rPr lang="en-US" sz="2400">
                <a:latin typeface="Calibri" panose="020F0502020204030204" pitchFamily="34" charset="0"/>
                <a:ea typeface="Calibri" panose="020F0502020204030204" pitchFamily="34" charset="0"/>
                <a:cs typeface="Times New Roman" panose="02020603050405020304" pitchFamily="18" charset="0"/>
              </a:rPr>
              <a:t>Does it say that the input must be an integer that has exactly 2 digits?</a:t>
            </a:r>
            <a:endParaRPr lang="en-US" sz="2400"/>
          </a:p>
        </p:txBody>
      </p:sp>
      <p:sp>
        <p:nvSpPr>
          <p:cNvPr id="8" name="Rectangle 7">
            <a:extLst>
              <a:ext uri="{FF2B5EF4-FFF2-40B4-BE49-F238E27FC236}">
                <a16:creationId xmlns:a16="http://schemas.microsoft.com/office/drawing/2014/main" id="{C83EF56C-3DAA-4F5D-A890-4218C31C2B41}"/>
              </a:ext>
            </a:extLst>
          </p:cNvPr>
          <p:cNvSpPr/>
          <p:nvPr/>
        </p:nvSpPr>
        <p:spPr>
          <a:xfrm>
            <a:off x="1575660" y="1585947"/>
            <a:ext cx="5987513" cy="2308324"/>
          </a:xfrm>
          <a:prstGeom prst="rect">
            <a:avLst/>
          </a:prstGeom>
          <a:ln>
            <a:solidFill>
              <a:schemeClr val="tx1"/>
            </a:solidFill>
          </a:ln>
        </p:spPr>
        <p:txBody>
          <a:bodyPr wrap="square">
            <a:spAutoFit/>
          </a:bodyPr>
          <a:lstStyle/>
          <a:p>
            <a:r>
              <a:rPr lang="en-US" sz="2400">
                <a:solidFill>
                  <a:srgbClr val="003296"/>
                </a:solidFill>
                <a:highlight>
                  <a:srgbClr val="FFFFFF"/>
                </a:highlight>
                <a:latin typeface="Times New Roman" panose="02020603050405020304" pitchFamily="18" charset="0"/>
                <a:ea typeface="Calibri" panose="020F0502020204030204" pitchFamily="34" charset="0"/>
              </a:rPr>
              <a:t>&lt;xs:element</a:t>
            </a:r>
            <a:r>
              <a:rPr lang="en-US" sz="2400">
                <a:solidFill>
                  <a:srgbClr val="F5844C"/>
                </a:solidFill>
                <a:highlight>
                  <a:srgbClr val="FFFFFF"/>
                </a:highlight>
                <a:latin typeface="Times New Roman" panose="02020603050405020304" pitchFamily="18" charset="0"/>
                <a:ea typeface="Calibri" panose="020F0502020204030204" pitchFamily="34" charset="0"/>
              </a:rPr>
              <a:t> name</a:t>
            </a:r>
            <a:r>
              <a:rPr lang="en-US" sz="2400">
                <a:solidFill>
                  <a:srgbClr val="FF8040"/>
                </a:solidFill>
                <a:highlight>
                  <a:srgbClr val="FFFFFF"/>
                </a:highlight>
                <a:latin typeface="Times New Roman" panose="02020603050405020304" pitchFamily="18" charset="0"/>
                <a:ea typeface="Calibri" panose="020F0502020204030204" pitchFamily="34" charset="0"/>
              </a:rPr>
              <a:t>=</a:t>
            </a:r>
            <a:r>
              <a:rPr lang="en-US" sz="2400">
                <a:solidFill>
                  <a:srgbClr val="993300"/>
                </a:solidFill>
                <a:highlight>
                  <a:srgbClr val="FFFFFF"/>
                </a:highlight>
                <a:latin typeface="Times New Roman" panose="02020603050405020304" pitchFamily="18" charset="0"/>
                <a:ea typeface="Calibri" panose="020F0502020204030204" pitchFamily="34" charset="0"/>
              </a:rPr>
              <a:t>"NumberOfStudents"</a:t>
            </a:r>
            <a:r>
              <a:rPr lang="en-US" sz="2400">
                <a:solidFill>
                  <a:srgbClr val="F5844C"/>
                </a:solidFill>
                <a:highlight>
                  <a:srgbClr val="FFFFFF"/>
                </a:highlight>
                <a:latin typeface="Times New Roman" panose="02020603050405020304" pitchFamily="18" charset="0"/>
                <a:ea typeface="Calibri" panose="020F0502020204030204" pitchFamily="34" charset="0"/>
              </a:rPr>
              <a:t> </a:t>
            </a:r>
            <a:br>
              <a:rPr lang="en-US" sz="2400">
                <a:solidFill>
                  <a:srgbClr val="000000"/>
                </a:solidFill>
                <a:highlight>
                  <a:srgbClr val="FFFFFF"/>
                </a:highlight>
                <a:latin typeface="Times New Roman" panose="02020603050405020304" pitchFamily="18" charset="0"/>
                <a:ea typeface="Calibri" panose="020F0502020204030204" pitchFamily="34" charset="0"/>
              </a:rPr>
            </a:br>
            <a:r>
              <a:rPr lang="en-US" sz="2400">
                <a:solidFill>
                  <a:srgbClr val="F5844C"/>
                </a:solidFill>
                <a:highlight>
                  <a:srgbClr val="FFFFFF"/>
                </a:highlight>
                <a:latin typeface="Times New Roman" panose="02020603050405020304" pitchFamily="18" charset="0"/>
                <a:ea typeface="Calibri" panose="020F0502020204030204" pitchFamily="34" charset="0"/>
              </a:rPr>
              <a:t>    	         type</a:t>
            </a:r>
            <a:r>
              <a:rPr lang="en-US" sz="2400">
                <a:solidFill>
                  <a:srgbClr val="FF8040"/>
                </a:solidFill>
                <a:highlight>
                  <a:srgbClr val="FFFFFF"/>
                </a:highlight>
                <a:latin typeface="Times New Roman" panose="02020603050405020304" pitchFamily="18" charset="0"/>
                <a:ea typeface="Calibri" panose="020F0502020204030204" pitchFamily="34" charset="0"/>
              </a:rPr>
              <a:t>=</a:t>
            </a:r>
            <a:r>
              <a:rPr lang="en-US" sz="2400">
                <a:solidFill>
                  <a:srgbClr val="993300"/>
                </a:solidFill>
                <a:highlight>
                  <a:srgbClr val="FFFFFF"/>
                </a:highlight>
                <a:latin typeface="Times New Roman" panose="02020603050405020304" pitchFamily="18" charset="0"/>
                <a:ea typeface="Calibri" panose="020F0502020204030204" pitchFamily="34" charset="0"/>
              </a:rPr>
              <a:t>"xs:integer"</a:t>
            </a:r>
            <a:r>
              <a:rPr lang="en-US" sz="2400">
                <a:solidFill>
                  <a:srgbClr val="F5844C"/>
                </a:solidFill>
                <a:highlight>
                  <a:srgbClr val="FFFFFF"/>
                </a:highlight>
                <a:latin typeface="Times New Roman" panose="02020603050405020304" pitchFamily="18" charset="0"/>
                <a:ea typeface="Calibri" panose="020F0502020204030204" pitchFamily="34" charset="0"/>
              </a:rPr>
              <a:t> </a:t>
            </a:r>
            <a:br>
              <a:rPr lang="en-US" sz="2400">
                <a:solidFill>
                  <a:srgbClr val="000000"/>
                </a:solidFill>
                <a:highlight>
                  <a:srgbClr val="FFFFFF"/>
                </a:highlight>
                <a:latin typeface="Times New Roman" panose="02020603050405020304" pitchFamily="18" charset="0"/>
                <a:ea typeface="Calibri" panose="020F0502020204030204" pitchFamily="34" charset="0"/>
              </a:rPr>
            </a:br>
            <a:r>
              <a:rPr lang="en-US" sz="2400">
                <a:solidFill>
                  <a:srgbClr val="F5844C"/>
                </a:solidFill>
                <a:highlight>
                  <a:srgbClr val="FFFFFF"/>
                </a:highlight>
                <a:latin typeface="Times New Roman" panose="02020603050405020304" pitchFamily="18" charset="0"/>
                <a:ea typeface="Calibri" panose="020F0502020204030204" pitchFamily="34" charset="0"/>
              </a:rPr>
              <a:t>    	         dfdl:lengthKind</a:t>
            </a:r>
            <a:r>
              <a:rPr lang="en-US" sz="2400">
                <a:solidFill>
                  <a:srgbClr val="FF8040"/>
                </a:solidFill>
                <a:highlight>
                  <a:srgbClr val="FFFFFF"/>
                </a:highlight>
                <a:latin typeface="Times New Roman" panose="02020603050405020304" pitchFamily="18" charset="0"/>
                <a:ea typeface="Calibri" panose="020F0502020204030204" pitchFamily="34" charset="0"/>
              </a:rPr>
              <a:t>=</a:t>
            </a:r>
            <a:r>
              <a:rPr lang="en-US" sz="2400">
                <a:solidFill>
                  <a:srgbClr val="993300"/>
                </a:solidFill>
                <a:highlight>
                  <a:srgbClr val="FFFFFF"/>
                </a:highlight>
                <a:latin typeface="Times New Roman" panose="02020603050405020304" pitchFamily="18" charset="0"/>
                <a:ea typeface="Calibri" panose="020F0502020204030204" pitchFamily="34" charset="0"/>
              </a:rPr>
              <a:t>"explicit"</a:t>
            </a:r>
            <a:r>
              <a:rPr lang="en-US" sz="2400">
                <a:solidFill>
                  <a:srgbClr val="F5844C"/>
                </a:solidFill>
                <a:highlight>
                  <a:srgbClr val="FFFFFF"/>
                </a:highlight>
                <a:latin typeface="Times New Roman" panose="02020603050405020304" pitchFamily="18" charset="0"/>
                <a:ea typeface="Calibri" panose="020F0502020204030204" pitchFamily="34" charset="0"/>
              </a:rPr>
              <a:t> </a:t>
            </a:r>
            <a:br>
              <a:rPr lang="en-US" sz="2400">
                <a:solidFill>
                  <a:srgbClr val="000000"/>
                </a:solidFill>
                <a:highlight>
                  <a:srgbClr val="FFFFFF"/>
                </a:highlight>
                <a:latin typeface="Times New Roman" panose="02020603050405020304" pitchFamily="18" charset="0"/>
                <a:ea typeface="Calibri" panose="020F0502020204030204" pitchFamily="34" charset="0"/>
              </a:rPr>
            </a:br>
            <a:r>
              <a:rPr lang="en-US" sz="2400">
                <a:solidFill>
                  <a:srgbClr val="F5844C"/>
                </a:solidFill>
                <a:highlight>
                  <a:srgbClr val="FFFFFF"/>
                </a:highlight>
                <a:latin typeface="Times New Roman" panose="02020603050405020304" pitchFamily="18" charset="0"/>
                <a:ea typeface="Calibri" panose="020F0502020204030204" pitchFamily="34" charset="0"/>
              </a:rPr>
              <a:t>    	         dfdl:length</a:t>
            </a:r>
            <a:r>
              <a:rPr lang="en-US" sz="2400">
                <a:solidFill>
                  <a:srgbClr val="FF8040"/>
                </a:solidFill>
                <a:highlight>
                  <a:srgbClr val="FFFFFF"/>
                </a:highlight>
                <a:latin typeface="Times New Roman" panose="02020603050405020304" pitchFamily="18" charset="0"/>
                <a:ea typeface="Calibri" panose="020F0502020204030204" pitchFamily="34" charset="0"/>
              </a:rPr>
              <a:t>=</a:t>
            </a:r>
            <a:r>
              <a:rPr lang="en-US" sz="2400">
                <a:solidFill>
                  <a:srgbClr val="993300"/>
                </a:solidFill>
                <a:highlight>
                  <a:srgbClr val="FFFFFF"/>
                </a:highlight>
                <a:latin typeface="Times New Roman" panose="02020603050405020304" pitchFamily="18" charset="0"/>
                <a:ea typeface="Calibri" panose="020F0502020204030204" pitchFamily="34" charset="0"/>
              </a:rPr>
              <a:t>"2"</a:t>
            </a:r>
            <a:r>
              <a:rPr lang="en-US" sz="2400">
                <a:solidFill>
                  <a:srgbClr val="F5844C"/>
                </a:solidFill>
                <a:highlight>
                  <a:srgbClr val="FFFFFF"/>
                </a:highlight>
                <a:latin typeface="Times New Roman" panose="02020603050405020304" pitchFamily="18" charset="0"/>
                <a:ea typeface="Calibri" panose="020F0502020204030204" pitchFamily="34" charset="0"/>
              </a:rPr>
              <a:t> </a:t>
            </a:r>
            <a:br>
              <a:rPr lang="en-US" sz="2400">
                <a:solidFill>
                  <a:srgbClr val="000000"/>
                </a:solidFill>
                <a:highlight>
                  <a:srgbClr val="FFFFFF"/>
                </a:highlight>
                <a:latin typeface="Times New Roman" panose="02020603050405020304" pitchFamily="18" charset="0"/>
                <a:ea typeface="Calibri" panose="020F0502020204030204" pitchFamily="34" charset="0"/>
              </a:rPr>
            </a:br>
            <a:r>
              <a:rPr lang="en-US" sz="2400">
                <a:solidFill>
                  <a:srgbClr val="F5844C"/>
                </a:solidFill>
                <a:highlight>
                  <a:srgbClr val="FFFFFF"/>
                </a:highlight>
                <a:latin typeface="Times New Roman" panose="02020603050405020304" pitchFamily="18" charset="0"/>
                <a:ea typeface="Calibri" panose="020F0502020204030204" pitchFamily="34" charset="0"/>
              </a:rPr>
              <a:t>    	         dfdl:lengthUnits</a:t>
            </a:r>
            <a:r>
              <a:rPr lang="en-US" sz="2400">
                <a:solidFill>
                  <a:srgbClr val="FF8040"/>
                </a:solidFill>
                <a:highlight>
                  <a:srgbClr val="FFFFFF"/>
                </a:highlight>
                <a:latin typeface="Times New Roman" panose="02020603050405020304" pitchFamily="18" charset="0"/>
                <a:ea typeface="Calibri" panose="020F0502020204030204" pitchFamily="34" charset="0"/>
              </a:rPr>
              <a:t>=</a:t>
            </a:r>
            <a:r>
              <a:rPr lang="en-US" sz="2400">
                <a:solidFill>
                  <a:srgbClr val="993300"/>
                </a:solidFill>
                <a:highlight>
                  <a:srgbClr val="FFFFFF"/>
                </a:highlight>
                <a:latin typeface="Times New Roman" panose="02020603050405020304" pitchFamily="18" charset="0"/>
                <a:ea typeface="Calibri" panose="020F0502020204030204" pitchFamily="34" charset="0"/>
              </a:rPr>
              <a:t>"characters"</a:t>
            </a:r>
            <a:r>
              <a:rPr lang="en-US" sz="2400">
                <a:solidFill>
                  <a:srgbClr val="F5844C"/>
                </a:solidFill>
                <a:highlight>
                  <a:srgbClr val="FFFFFF"/>
                </a:highlight>
              </a:rPr>
              <a:t> </a:t>
            </a:r>
            <a:br>
              <a:rPr lang="en-US" sz="2400">
                <a:solidFill>
                  <a:srgbClr val="000000"/>
                </a:solidFill>
                <a:highlight>
                  <a:srgbClr val="FFFFFF"/>
                </a:highlight>
              </a:rPr>
            </a:br>
            <a:r>
              <a:rPr lang="en-US" sz="2400">
                <a:solidFill>
                  <a:srgbClr val="000000"/>
                </a:solidFill>
                <a:highlight>
                  <a:srgbClr val="FFFFFF"/>
                </a:highlight>
              </a:rPr>
              <a:t>	          </a:t>
            </a:r>
            <a:r>
              <a:rPr lang="en-US" sz="2400">
                <a:solidFill>
                  <a:srgbClr val="F5844C"/>
                </a:solidFill>
                <a:highlight>
                  <a:srgbClr val="FFFFFF"/>
                </a:highlight>
              </a:rPr>
              <a:t>dfdl:textNumberPattern</a:t>
            </a:r>
            <a:r>
              <a:rPr lang="en-US" sz="2400">
                <a:solidFill>
                  <a:srgbClr val="FF8040"/>
                </a:solidFill>
                <a:highlight>
                  <a:srgbClr val="FFFFFF"/>
                </a:highlight>
              </a:rPr>
              <a:t>=</a:t>
            </a:r>
            <a:r>
              <a:rPr lang="en-US" sz="2400">
                <a:solidFill>
                  <a:srgbClr val="993300"/>
                </a:solidFill>
                <a:highlight>
                  <a:srgbClr val="FFFFFF"/>
                </a:highlight>
              </a:rPr>
              <a:t>"#;-#"</a:t>
            </a:r>
            <a:r>
              <a:rPr lang="en-US" sz="2400">
                <a:solidFill>
                  <a:srgbClr val="000096"/>
                </a:solidFill>
                <a:highlight>
                  <a:srgbClr val="FFFFFF"/>
                </a:highlight>
              </a:rPr>
              <a:t>/&gt;</a:t>
            </a:r>
          </a:p>
        </p:txBody>
      </p:sp>
    </p:spTree>
    <p:extLst>
      <p:ext uri="{BB962C8B-B14F-4D97-AF65-F5344CB8AC3E}">
        <p14:creationId xmlns:p14="http://schemas.microsoft.com/office/powerpoint/2010/main" val="665327925"/>
      </p:ext>
    </p:extLst>
  </p:cSld>
  <p:clrMapOvr>
    <a:masterClrMapping/>
  </p:clrMapOvr>
</p:sld>
</file>

<file path=ppt/slides/slide2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8F5924F-20FA-43CD-9B0C-662C35B9A1C5}"/>
              </a:ext>
            </a:extLst>
          </p:cNvPr>
          <p:cNvSpPr>
            <a:spLocks noGrp="1"/>
          </p:cNvSpPr>
          <p:nvPr>
            <p:ph type="title"/>
          </p:nvPr>
        </p:nvSpPr>
        <p:spPr/>
        <p:txBody>
          <a:bodyPr/>
          <a:lstStyle/>
          <a:p>
            <a:r>
              <a:rPr lang="en-US"/>
              <a:t>How to express this in DFDL?</a:t>
            </a:r>
          </a:p>
        </p:txBody>
      </p:sp>
      <p:sp>
        <p:nvSpPr>
          <p:cNvPr id="3" name="Content Placeholder 2">
            <a:extLst>
              <a:ext uri="{FF2B5EF4-FFF2-40B4-BE49-F238E27FC236}">
                <a16:creationId xmlns:a16="http://schemas.microsoft.com/office/drawing/2014/main" id="{0E105080-C665-4088-8DED-D19FCE85E10A}"/>
              </a:ext>
            </a:extLst>
          </p:cNvPr>
          <p:cNvSpPr>
            <a:spLocks noGrp="1"/>
          </p:cNvSpPr>
          <p:nvPr>
            <p:ph idx="1"/>
          </p:nvPr>
        </p:nvSpPr>
        <p:spPr>
          <a:xfrm>
            <a:off x="616449" y="1371602"/>
            <a:ext cx="11236720" cy="1743558"/>
          </a:xfrm>
        </p:spPr>
        <p:txBody>
          <a:bodyPr/>
          <a:lstStyle/>
          <a:p>
            <a:r>
              <a:rPr lang="en-US"/>
              <a:t>The input consists of an integer up to 2 digits. These are all legal input values:</a:t>
            </a:r>
            <a:br>
              <a:rPr lang="en-US"/>
            </a:br>
            <a:r>
              <a:rPr lang="en-US"/>
              <a:t> 	0, 99, +99, -99, 1, -1</a:t>
            </a:r>
          </a:p>
        </p:txBody>
      </p:sp>
      <p:sp>
        <p:nvSpPr>
          <p:cNvPr id="4" name="Footer Placeholder 3">
            <a:extLst>
              <a:ext uri="{FF2B5EF4-FFF2-40B4-BE49-F238E27FC236}">
                <a16:creationId xmlns:a16="http://schemas.microsoft.com/office/drawing/2014/main" id="{11942F46-0165-40C7-A2C4-48476D9AB104}"/>
              </a:ext>
            </a:extLst>
          </p:cNvPr>
          <p:cNvSpPr>
            <a:spLocks noGrp="1"/>
          </p:cNvSpPr>
          <p:nvPr>
            <p:ph type="ftr" sz="quarter" idx="11"/>
          </p:nvPr>
        </p:nvSpPr>
        <p:spPr/>
        <p:txBody>
          <a:bodyPr/>
          <a:lstStyle/>
          <a:p>
            <a:r>
              <a:rPr lang="en-US" altLang="en-US">
                <a:solidFill>
                  <a:schemeClr val="tx1">
                    <a:lumMod val="50000"/>
                    <a:lumOff val="50000"/>
                  </a:schemeClr>
                </a:solidFill>
                <a:latin typeface="Arial" pitchFamily="34" charset="0"/>
                <a:cs typeface="Arial" pitchFamily="34" charset="0"/>
              </a:rPr>
              <a:t>© 2019 The MITRE Corporation. All rights reserved.</a:t>
            </a:r>
            <a:endParaRPr lang="en-US">
              <a:solidFill>
                <a:schemeClr val="tx1">
                  <a:lumMod val="50000"/>
                  <a:lumOff val="50000"/>
                </a:schemeClr>
              </a:solidFill>
              <a:latin typeface="Arial" pitchFamily="34" charset="0"/>
              <a:cs typeface="Arial" pitchFamily="34" charset="0"/>
            </a:endParaRPr>
          </a:p>
        </p:txBody>
      </p:sp>
    </p:spTree>
    <p:extLst>
      <p:ext uri="{BB962C8B-B14F-4D97-AF65-F5344CB8AC3E}">
        <p14:creationId xmlns:p14="http://schemas.microsoft.com/office/powerpoint/2010/main" val="1398921189"/>
      </p:ext>
    </p:extLst>
  </p:cSld>
  <p:clrMapOvr>
    <a:masterClrMapping/>
  </p:clrMapOvr>
</p:sld>
</file>

<file path=ppt/slides/slide2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1A41FF-5531-447B-A9C9-668899B67B4C}"/>
              </a:ext>
            </a:extLst>
          </p:cNvPr>
          <p:cNvSpPr>
            <a:spLocks noGrp="1"/>
          </p:cNvSpPr>
          <p:nvPr>
            <p:ph type="title"/>
          </p:nvPr>
        </p:nvSpPr>
        <p:spPr/>
        <p:txBody>
          <a:bodyPr/>
          <a:lstStyle/>
          <a:p>
            <a:r>
              <a:rPr lang="en-US"/>
              <a:t>Use XML Schema facet plus dfdl:constraintCheck</a:t>
            </a:r>
          </a:p>
        </p:txBody>
      </p:sp>
      <p:sp>
        <p:nvSpPr>
          <p:cNvPr id="4" name="Footer Placeholder 3">
            <a:extLst>
              <a:ext uri="{FF2B5EF4-FFF2-40B4-BE49-F238E27FC236}">
                <a16:creationId xmlns:a16="http://schemas.microsoft.com/office/drawing/2014/main" id="{1890C352-3236-4688-AF40-283F936EB4F0}"/>
              </a:ext>
            </a:extLst>
          </p:cNvPr>
          <p:cNvSpPr>
            <a:spLocks noGrp="1"/>
          </p:cNvSpPr>
          <p:nvPr>
            <p:ph type="ftr" sz="quarter" idx="11"/>
          </p:nvPr>
        </p:nvSpPr>
        <p:spPr/>
        <p:txBody>
          <a:bodyPr/>
          <a:lstStyle/>
          <a:p>
            <a:r>
              <a:rPr lang="en-US" altLang="en-US">
                <a:solidFill>
                  <a:schemeClr val="tx1">
                    <a:lumMod val="50000"/>
                    <a:lumOff val="50000"/>
                  </a:schemeClr>
                </a:solidFill>
                <a:latin typeface="Arial" pitchFamily="34" charset="0"/>
                <a:cs typeface="Arial" pitchFamily="34" charset="0"/>
              </a:rPr>
              <a:t>© 2019 The MITRE Corporation. All rights reserved.</a:t>
            </a:r>
            <a:endParaRPr lang="en-US">
              <a:solidFill>
                <a:schemeClr val="tx1">
                  <a:lumMod val="50000"/>
                  <a:lumOff val="50000"/>
                </a:schemeClr>
              </a:solidFill>
              <a:latin typeface="Arial" pitchFamily="34" charset="0"/>
              <a:cs typeface="Arial" pitchFamily="34" charset="0"/>
            </a:endParaRPr>
          </a:p>
        </p:txBody>
      </p:sp>
      <p:sp>
        <p:nvSpPr>
          <p:cNvPr id="5" name="Rectangle 4">
            <a:extLst>
              <a:ext uri="{FF2B5EF4-FFF2-40B4-BE49-F238E27FC236}">
                <a16:creationId xmlns:a16="http://schemas.microsoft.com/office/drawing/2014/main" id="{924E9ACD-69B5-465B-B484-D6C303C21DCE}"/>
              </a:ext>
            </a:extLst>
          </p:cNvPr>
          <p:cNvSpPr/>
          <p:nvPr/>
        </p:nvSpPr>
        <p:spPr>
          <a:xfrm>
            <a:off x="1870128" y="1720840"/>
            <a:ext cx="5724041" cy="3416320"/>
          </a:xfrm>
          <a:prstGeom prst="rect">
            <a:avLst/>
          </a:prstGeom>
          <a:ln>
            <a:solidFill>
              <a:schemeClr val="tx1"/>
            </a:solidFill>
          </a:ln>
        </p:spPr>
        <p:txBody>
          <a:bodyPr wrap="square">
            <a:spAutoFit/>
          </a:bodyPr>
          <a:lstStyle/>
          <a:p>
            <a:r>
              <a:rPr lang="en-US">
                <a:solidFill>
                  <a:srgbClr val="003296"/>
                </a:solidFill>
                <a:highlight>
                  <a:srgbClr val="FFFFFF"/>
                </a:highlight>
              </a:rPr>
              <a:t>&lt;xs:element</a:t>
            </a:r>
            <a:r>
              <a:rPr lang="en-US">
                <a:solidFill>
                  <a:srgbClr val="F5844C"/>
                </a:solidFill>
                <a:highlight>
                  <a:srgbClr val="FFFFFF"/>
                </a:highlight>
              </a:rPr>
              <a:t> name</a:t>
            </a:r>
            <a:r>
              <a:rPr lang="en-US">
                <a:solidFill>
                  <a:srgbClr val="FF8040"/>
                </a:solidFill>
                <a:highlight>
                  <a:srgbClr val="FFFFFF"/>
                </a:highlight>
              </a:rPr>
              <a:t>=</a:t>
            </a:r>
            <a:r>
              <a:rPr lang="en-US">
                <a:solidFill>
                  <a:srgbClr val="993300"/>
                </a:solidFill>
                <a:highlight>
                  <a:srgbClr val="FFFFFF"/>
                </a:highlight>
              </a:rPr>
              <a:t>"Number"</a:t>
            </a:r>
            <a:r>
              <a:rPr lang="en-US">
                <a:solidFill>
                  <a:srgbClr val="000096"/>
                </a:solidFill>
                <a:highlight>
                  <a:srgbClr val="FFFFFF"/>
                </a:highlight>
              </a:rPr>
              <a:t>&gt;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&lt;xs:simpleType&gt;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&lt;xs:annotation&gt;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&lt;xs:appinfo</a:t>
            </a:r>
            <a:r>
              <a:rPr lang="en-US">
                <a:solidFill>
                  <a:srgbClr val="F5844C"/>
                </a:solidFill>
                <a:highlight>
                  <a:srgbClr val="FFFFFF"/>
                </a:highlight>
              </a:rPr>
              <a:t> source</a:t>
            </a:r>
            <a:r>
              <a:rPr lang="en-US">
                <a:solidFill>
                  <a:srgbClr val="FF8040"/>
                </a:solidFill>
                <a:highlight>
                  <a:srgbClr val="FFFFFF"/>
                </a:highlight>
              </a:rPr>
              <a:t>=</a:t>
            </a:r>
            <a:r>
              <a:rPr lang="en-US">
                <a:solidFill>
                  <a:srgbClr val="993300"/>
                </a:solidFill>
                <a:highlight>
                  <a:srgbClr val="FFFFFF"/>
                </a:highlight>
              </a:rPr>
              <a:t>"http://www.ogf.org/dfdl/"</a:t>
            </a:r>
            <a:r>
              <a:rPr lang="en-US">
                <a:solidFill>
                  <a:srgbClr val="000096"/>
                </a:solidFill>
                <a:highlight>
                  <a:srgbClr val="FFFFFF"/>
                </a:highlight>
              </a:rPr>
              <a:t>&gt;</a:t>
            </a:r>
            <a:br>
              <a:rPr lang="en-US">
                <a:solidFill>
                  <a:srgbClr val="000000"/>
                </a:solidFill>
                <a:highlight>
                  <a:srgbClr val="FFFFFF"/>
                </a:highlight>
              </a:rPr>
            </a:br>
            <a:r>
              <a:rPr lang="en-US">
                <a:solidFill>
                  <a:srgbClr val="000000"/>
                </a:solidFill>
                <a:highlight>
                  <a:srgbClr val="FFFFFF"/>
                </a:highlight>
              </a:rPr>
              <a:t>                </a:t>
            </a:r>
            <a:r>
              <a:rPr lang="en-US">
                <a:solidFill>
                  <a:srgbClr val="000096"/>
                </a:solidFill>
                <a:highlight>
                  <a:srgbClr val="FFFFFF"/>
                </a:highlight>
              </a:rPr>
              <a:t>&lt;dfdl:assert</a:t>
            </a:r>
            <a:r>
              <a:rPr lang="en-US">
                <a:solidFill>
                  <a:srgbClr val="F5844C"/>
                </a:solidFill>
                <a:highlight>
                  <a:srgbClr val="FFFFFF"/>
                </a:highlight>
              </a:rPr>
              <a:t> test</a:t>
            </a:r>
            <a:r>
              <a:rPr lang="en-US">
                <a:solidFill>
                  <a:srgbClr val="FF8040"/>
                </a:solidFill>
                <a:highlight>
                  <a:srgbClr val="FFFFFF"/>
                </a:highlight>
              </a:rPr>
              <a:t>=</a:t>
            </a:r>
            <a:r>
              <a:rPr lang="en-US">
                <a:solidFill>
                  <a:srgbClr val="993300"/>
                </a:solidFill>
                <a:highlight>
                  <a:srgbClr val="FFFFFF"/>
                </a:highlight>
              </a:rPr>
              <a:t>"{ dfdl:checkConstraints(.) }"</a:t>
            </a:r>
            <a:r>
              <a:rPr lang="en-US">
                <a:solidFill>
                  <a:srgbClr val="000096"/>
                </a:solidFill>
                <a:highlight>
                  <a:srgbClr val="FFFFFF"/>
                </a:highlight>
              </a:rPr>
              <a:t>/&gt;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&lt;/xs:appinfo&gt;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&lt;/xs:annotation&gt;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&lt;xs:restriction</a:t>
            </a:r>
            <a:r>
              <a:rPr lang="en-US">
                <a:solidFill>
                  <a:srgbClr val="F5844C"/>
                </a:solidFill>
                <a:highlight>
                  <a:srgbClr val="FFFFFF"/>
                </a:highlight>
              </a:rPr>
              <a:t> base</a:t>
            </a:r>
            <a:r>
              <a:rPr lang="en-US">
                <a:solidFill>
                  <a:srgbClr val="FF8040"/>
                </a:solidFill>
                <a:highlight>
                  <a:srgbClr val="FFFFFF"/>
                </a:highlight>
              </a:rPr>
              <a:t>=</a:t>
            </a:r>
            <a:r>
              <a:rPr lang="en-US">
                <a:solidFill>
                  <a:srgbClr val="993300"/>
                </a:solidFill>
                <a:highlight>
                  <a:srgbClr val="FFFFFF"/>
                </a:highlight>
              </a:rPr>
              <a:t>"xs:integer"</a:t>
            </a:r>
            <a:r>
              <a:rPr lang="en-US">
                <a:solidFill>
                  <a:srgbClr val="000096"/>
                </a:solidFill>
                <a:highlight>
                  <a:srgbClr val="FFFFFF"/>
                </a:highlight>
              </a:rPr>
              <a:t>&gt;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&lt;xs:totalDigits</a:t>
            </a:r>
            <a:r>
              <a:rPr lang="en-US">
                <a:solidFill>
                  <a:srgbClr val="F5844C"/>
                </a:solidFill>
                <a:highlight>
                  <a:srgbClr val="FFFFFF"/>
                </a:highlight>
              </a:rPr>
              <a:t> value</a:t>
            </a:r>
            <a:r>
              <a:rPr lang="en-US">
                <a:solidFill>
                  <a:srgbClr val="FF8040"/>
                </a:solidFill>
                <a:highlight>
                  <a:srgbClr val="FFFFFF"/>
                </a:highlight>
              </a:rPr>
              <a:t>=</a:t>
            </a:r>
            <a:r>
              <a:rPr lang="en-US">
                <a:solidFill>
                  <a:srgbClr val="993300"/>
                </a:solidFill>
                <a:highlight>
                  <a:srgbClr val="FFFFFF"/>
                </a:highlight>
              </a:rPr>
              <a:t>"2"</a:t>
            </a:r>
            <a:r>
              <a:rPr lang="en-US">
                <a:solidFill>
                  <a:srgbClr val="F5844C"/>
                </a:solidFill>
                <a:highlight>
                  <a:srgbClr val="FFFFFF"/>
                </a:highlight>
              </a:rPr>
              <a:t> </a:t>
            </a:r>
            <a:r>
              <a:rPr lang="en-US">
                <a:solidFill>
                  <a:srgbClr val="000096"/>
                </a:solidFill>
                <a:highlight>
                  <a:srgbClr val="FFFFFF"/>
                </a:highlight>
              </a:rPr>
              <a:t>/&gt;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&lt;/xs:restriction&gt;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&lt;/xs:simpleType&gt;</a:t>
            </a:r>
            <a:br>
              <a:rPr lang="en-US">
                <a:solidFill>
                  <a:srgbClr val="000000"/>
                </a:solidFill>
                <a:highlight>
                  <a:srgbClr val="FFFFFF"/>
                </a:highlight>
              </a:rPr>
            </a:br>
            <a:r>
              <a:rPr lang="en-US">
                <a:solidFill>
                  <a:srgbClr val="003296"/>
                </a:solidFill>
                <a:highlight>
                  <a:srgbClr val="FFFFFF"/>
                </a:highlight>
              </a:rPr>
              <a:t>&lt;/xs:element&gt;</a:t>
            </a:r>
          </a:p>
        </p:txBody>
      </p:sp>
      <p:sp>
        <p:nvSpPr>
          <p:cNvPr id="6" name="Rectangle 5">
            <a:extLst>
              <a:ext uri="{FF2B5EF4-FFF2-40B4-BE49-F238E27FC236}">
                <a16:creationId xmlns:a16="http://schemas.microsoft.com/office/drawing/2014/main" id="{BA7BDAF7-1469-41CA-8008-49E6D5BC19F4}"/>
              </a:ext>
            </a:extLst>
          </p:cNvPr>
          <p:cNvSpPr/>
          <p:nvPr/>
        </p:nvSpPr>
        <p:spPr>
          <a:xfrm>
            <a:off x="1870128" y="5418821"/>
            <a:ext cx="5863526" cy="646331"/>
          </a:xfrm>
          <a:prstGeom prst="rect">
            <a:avLst/>
          </a:prstGeom>
        </p:spPr>
        <p:txBody>
          <a:bodyPr wrap="square">
            <a:spAutoFit/>
          </a:bodyPr>
          <a:lstStyle/>
          <a:p>
            <a:r>
              <a:rPr lang="en-US">
                <a:latin typeface="Calibri" panose="020F0502020204030204" pitchFamily="34" charset="0"/>
                <a:ea typeface="Calibri" panose="020F0502020204030204" pitchFamily="34" charset="0"/>
                <a:cs typeface="Times New Roman" panose="02020603050405020304" pitchFamily="18" charset="0"/>
              </a:rPr>
              <a:t>It's simple and works perfect. The totalDigits facts cannot be mimicked using the DFDL text number properties.</a:t>
            </a:r>
            <a:endParaRPr lang="en-US"/>
          </a:p>
        </p:txBody>
      </p:sp>
      <p:sp>
        <p:nvSpPr>
          <p:cNvPr id="7" name="TextBox 6">
            <a:extLst>
              <a:ext uri="{FF2B5EF4-FFF2-40B4-BE49-F238E27FC236}">
                <a16:creationId xmlns:a16="http://schemas.microsoft.com/office/drawing/2014/main" id="{38F04311-5780-4448-84A2-356DDDC317B5}"/>
              </a:ext>
            </a:extLst>
          </p:cNvPr>
          <p:cNvSpPr txBox="1"/>
          <p:nvPr/>
        </p:nvSpPr>
        <p:spPr>
          <a:xfrm>
            <a:off x="6571281" y="6307574"/>
            <a:ext cx="3628622" cy="369332"/>
          </a:xfrm>
          <a:prstGeom prst="rect">
            <a:avLst/>
          </a:prstGeom>
          <a:noFill/>
        </p:spPr>
        <p:txBody>
          <a:bodyPr wrap="none" rtlCol="0">
            <a:spAutoFit/>
          </a:bodyPr>
          <a:lstStyle/>
          <a:p>
            <a:r>
              <a:rPr lang="en-US"/>
              <a:t>See examples/integer/test-5.dfdl.xsd</a:t>
            </a:r>
          </a:p>
        </p:txBody>
      </p:sp>
    </p:spTree>
    <p:extLst>
      <p:ext uri="{BB962C8B-B14F-4D97-AF65-F5344CB8AC3E}">
        <p14:creationId xmlns:p14="http://schemas.microsoft.com/office/powerpoint/2010/main" val="1729203550"/>
      </p:ext>
    </p:extLst>
  </p:cSld>
  <p:clrMapOvr>
    <a:masterClrMapping/>
  </p:clrMapOvr>
</p:sld>
</file>

<file path=ppt/slides/slide2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8F5924F-20FA-43CD-9B0C-662C35B9A1C5}"/>
              </a:ext>
            </a:extLst>
          </p:cNvPr>
          <p:cNvSpPr>
            <a:spLocks noGrp="1"/>
          </p:cNvSpPr>
          <p:nvPr>
            <p:ph type="title"/>
          </p:nvPr>
        </p:nvSpPr>
        <p:spPr/>
        <p:txBody>
          <a:bodyPr/>
          <a:lstStyle/>
          <a:p>
            <a:r>
              <a:rPr lang="en-US"/>
              <a:t>How to express this in DFDL?</a:t>
            </a:r>
          </a:p>
        </p:txBody>
      </p:sp>
      <p:sp>
        <p:nvSpPr>
          <p:cNvPr id="3" name="Content Placeholder 2">
            <a:extLst>
              <a:ext uri="{FF2B5EF4-FFF2-40B4-BE49-F238E27FC236}">
                <a16:creationId xmlns:a16="http://schemas.microsoft.com/office/drawing/2014/main" id="{0E105080-C665-4088-8DED-D19FCE85E10A}"/>
              </a:ext>
            </a:extLst>
          </p:cNvPr>
          <p:cNvSpPr>
            <a:spLocks noGrp="1"/>
          </p:cNvSpPr>
          <p:nvPr>
            <p:ph idx="1"/>
          </p:nvPr>
        </p:nvSpPr>
        <p:spPr>
          <a:xfrm>
            <a:off x="616449" y="1371602"/>
            <a:ext cx="11236720" cy="953144"/>
          </a:xfrm>
        </p:spPr>
        <p:txBody>
          <a:bodyPr/>
          <a:lstStyle/>
          <a:p>
            <a:pPr>
              <a:lnSpc>
                <a:spcPts val="3000"/>
              </a:lnSpc>
            </a:pPr>
            <a:r>
              <a:rPr lang="en-US"/>
              <a:t>The input consists of a string followed by an integer up to 2 digits, followed by another string.</a:t>
            </a:r>
          </a:p>
        </p:txBody>
      </p:sp>
      <p:sp>
        <p:nvSpPr>
          <p:cNvPr id="4" name="Footer Placeholder 3">
            <a:extLst>
              <a:ext uri="{FF2B5EF4-FFF2-40B4-BE49-F238E27FC236}">
                <a16:creationId xmlns:a16="http://schemas.microsoft.com/office/drawing/2014/main" id="{11942F46-0165-40C7-A2C4-48476D9AB104}"/>
              </a:ext>
            </a:extLst>
          </p:cNvPr>
          <p:cNvSpPr>
            <a:spLocks noGrp="1"/>
          </p:cNvSpPr>
          <p:nvPr>
            <p:ph type="ftr" sz="quarter" idx="11"/>
          </p:nvPr>
        </p:nvSpPr>
        <p:spPr/>
        <p:txBody>
          <a:bodyPr/>
          <a:lstStyle/>
          <a:p>
            <a:r>
              <a:rPr lang="en-US" altLang="en-US">
                <a:solidFill>
                  <a:schemeClr val="tx1">
                    <a:lumMod val="50000"/>
                    <a:lumOff val="50000"/>
                  </a:schemeClr>
                </a:solidFill>
                <a:latin typeface="Arial" pitchFamily="34" charset="0"/>
                <a:cs typeface="Arial" pitchFamily="34" charset="0"/>
              </a:rPr>
              <a:t>© 2019 The MITRE Corporation. All rights reserved.</a:t>
            </a:r>
            <a:endParaRPr lang="en-US">
              <a:solidFill>
                <a:schemeClr val="tx1">
                  <a:lumMod val="50000"/>
                  <a:lumOff val="50000"/>
                </a:schemeClr>
              </a:solidFill>
              <a:latin typeface="Arial" pitchFamily="34" charset="0"/>
              <a:cs typeface="Arial" pitchFamily="34" charset="0"/>
            </a:endParaRPr>
          </a:p>
        </p:txBody>
      </p:sp>
      <p:sp>
        <p:nvSpPr>
          <p:cNvPr id="5" name="Rectangle 4">
            <a:extLst>
              <a:ext uri="{FF2B5EF4-FFF2-40B4-BE49-F238E27FC236}">
                <a16:creationId xmlns:a16="http://schemas.microsoft.com/office/drawing/2014/main" id="{286C83A6-458B-4FFA-9715-4F9183C090DE}"/>
              </a:ext>
            </a:extLst>
          </p:cNvPr>
          <p:cNvSpPr/>
          <p:nvPr/>
        </p:nvSpPr>
        <p:spPr>
          <a:xfrm>
            <a:off x="4384924" y="2644452"/>
            <a:ext cx="1524713" cy="369332"/>
          </a:xfrm>
          <a:prstGeom prst="rect">
            <a:avLst/>
          </a:prstGeom>
          <a:ln>
            <a:solidFill>
              <a:schemeClr val="tx1"/>
            </a:solidFill>
          </a:ln>
        </p:spPr>
        <p:txBody>
          <a:bodyPr wrap="none">
            <a:spAutoFit/>
          </a:bodyPr>
          <a:lstStyle/>
          <a:p>
            <a:r>
              <a:rPr lang="en-US">
                <a:solidFill>
                  <a:srgbClr val="000000"/>
                </a:solidFill>
                <a:highlight>
                  <a:srgbClr val="FFFFFF"/>
                </a:highlight>
              </a:rPr>
              <a:t>Hello 1, World</a:t>
            </a:r>
          </a:p>
        </p:txBody>
      </p:sp>
      <p:sp>
        <p:nvSpPr>
          <p:cNvPr id="6" name="TextBox 5">
            <a:extLst>
              <a:ext uri="{FF2B5EF4-FFF2-40B4-BE49-F238E27FC236}">
                <a16:creationId xmlns:a16="http://schemas.microsoft.com/office/drawing/2014/main" id="{DFAAC9F4-7EB1-406D-851E-142C35AD3E46}"/>
              </a:ext>
            </a:extLst>
          </p:cNvPr>
          <p:cNvSpPr txBox="1"/>
          <p:nvPr/>
        </p:nvSpPr>
        <p:spPr>
          <a:xfrm>
            <a:off x="4807283" y="2245404"/>
            <a:ext cx="679994" cy="369332"/>
          </a:xfrm>
          <a:prstGeom prst="rect">
            <a:avLst/>
          </a:prstGeom>
          <a:noFill/>
        </p:spPr>
        <p:txBody>
          <a:bodyPr wrap="none" rtlCol="0">
            <a:spAutoFit/>
          </a:bodyPr>
          <a:lstStyle/>
          <a:p>
            <a:r>
              <a:rPr lang="en-US"/>
              <a:t>input</a:t>
            </a:r>
          </a:p>
        </p:txBody>
      </p:sp>
      <p:sp>
        <p:nvSpPr>
          <p:cNvPr id="7" name="Rectangle 6">
            <a:extLst>
              <a:ext uri="{FF2B5EF4-FFF2-40B4-BE49-F238E27FC236}">
                <a16:creationId xmlns:a16="http://schemas.microsoft.com/office/drawing/2014/main" id="{4279608D-A560-4A8B-AE55-44E1D8D1CB65}"/>
              </a:ext>
            </a:extLst>
          </p:cNvPr>
          <p:cNvSpPr/>
          <p:nvPr/>
        </p:nvSpPr>
        <p:spPr>
          <a:xfrm>
            <a:off x="3952068" y="3853185"/>
            <a:ext cx="2417735" cy="49409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Daffodil</a:t>
            </a:r>
          </a:p>
        </p:txBody>
      </p:sp>
      <p:cxnSp>
        <p:nvCxnSpPr>
          <p:cNvPr id="9" name="Straight Arrow Connector 8">
            <a:extLst>
              <a:ext uri="{FF2B5EF4-FFF2-40B4-BE49-F238E27FC236}">
                <a16:creationId xmlns:a16="http://schemas.microsoft.com/office/drawing/2014/main" id="{E55D484E-A558-4419-9D47-82752748BAF7}"/>
              </a:ext>
            </a:extLst>
          </p:cNvPr>
          <p:cNvCxnSpPr>
            <a:stCxn id="5" idx="2"/>
            <a:endCxn id="7" idx="0"/>
          </p:cNvCxnSpPr>
          <p:nvPr/>
        </p:nvCxnSpPr>
        <p:spPr>
          <a:xfrm>
            <a:off x="5147281" y="3013784"/>
            <a:ext cx="0" cy="839401"/>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0" name="Straight Arrow Connector 9">
            <a:extLst>
              <a:ext uri="{FF2B5EF4-FFF2-40B4-BE49-F238E27FC236}">
                <a16:creationId xmlns:a16="http://schemas.microsoft.com/office/drawing/2014/main" id="{AF4916F7-1AF0-470A-BF07-BF2362D7D094}"/>
              </a:ext>
            </a:extLst>
          </p:cNvPr>
          <p:cNvCxnSpPr/>
          <p:nvPr/>
        </p:nvCxnSpPr>
        <p:spPr>
          <a:xfrm>
            <a:off x="5147281" y="4347279"/>
            <a:ext cx="0" cy="839401"/>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1" name="TextBox 10">
            <a:extLst>
              <a:ext uri="{FF2B5EF4-FFF2-40B4-BE49-F238E27FC236}">
                <a16:creationId xmlns:a16="http://schemas.microsoft.com/office/drawing/2014/main" id="{2130427C-DE7D-4D0F-A026-482ED88745A3}"/>
              </a:ext>
            </a:extLst>
          </p:cNvPr>
          <p:cNvSpPr txBox="1"/>
          <p:nvPr/>
        </p:nvSpPr>
        <p:spPr>
          <a:xfrm>
            <a:off x="5138046" y="3195519"/>
            <a:ext cx="698461" cy="369332"/>
          </a:xfrm>
          <a:prstGeom prst="rect">
            <a:avLst/>
          </a:prstGeom>
          <a:noFill/>
        </p:spPr>
        <p:txBody>
          <a:bodyPr wrap="none" rtlCol="0">
            <a:spAutoFit/>
          </a:bodyPr>
          <a:lstStyle/>
          <a:p>
            <a:r>
              <a:rPr lang="en-US" i="1"/>
              <a:t>parse</a:t>
            </a:r>
          </a:p>
        </p:txBody>
      </p:sp>
      <p:sp>
        <p:nvSpPr>
          <p:cNvPr id="12" name="Rectangle 11">
            <a:extLst>
              <a:ext uri="{FF2B5EF4-FFF2-40B4-BE49-F238E27FC236}">
                <a16:creationId xmlns:a16="http://schemas.microsoft.com/office/drawing/2014/main" id="{597EEEE8-B7AC-4164-B98A-E481AFE6604C}"/>
              </a:ext>
            </a:extLst>
          </p:cNvPr>
          <p:cNvSpPr/>
          <p:nvPr/>
        </p:nvSpPr>
        <p:spPr>
          <a:xfrm>
            <a:off x="3776421" y="5194696"/>
            <a:ext cx="3048000" cy="1477328"/>
          </a:xfrm>
          <a:prstGeom prst="rect">
            <a:avLst/>
          </a:prstGeom>
          <a:ln>
            <a:solidFill>
              <a:schemeClr val="tx1"/>
            </a:solidFill>
          </a:ln>
        </p:spPr>
        <p:txBody>
          <a:bodyPr wrap="square">
            <a:spAutoFit/>
          </a:bodyPr>
          <a:lstStyle/>
          <a:p>
            <a:r>
              <a:rPr lang="en-US">
                <a:solidFill>
                  <a:srgbClr val="000096"/>
                </a:solidFill>
                <a:highlight>
                  <a:srgbClr val="FFFFFF"/>
                </a:highlight>
              </a:rPr>
              <a:t>&lt;input&gt;</a:t>
            </a:r>
            <a:br>
              <a:rPr lang="en-US">
                <a:solidFill>
                  <a:srgbClr val="000000"/>
                </a:solidFill>
                <a:highlight>
                  <a:srgbClr val="FFFFFF"/>
                </a:highlight>
              </a:rPr>
            </a:br>
            <a:r>
              <a:rPr lang="en-US">
                <a:solidFill>
                  <a:srgbClr val="000000"/>
                </a:solidFill>
                <a:highlight>
                  <a:srgbClr val="FFFFFF"/>
                </a:highlight>
              </a:rPr>
              <a:t>  </a:t>
            </a:r>
            <a:r>
              <a:rPr lang="en-US">
                <a:solidFill>
                  <a:srgbClr val="000096"/>
                </a:solidFill>
                <a:highlight>
                  <a:srgbClr val="FFFFFF"/>
                </a:highlight>
              </a:rPr>
              <a:t>&lt;string1&gt;</a:t>
            </a:r>
            <a:r>
              <a:rPr lang="en-US">
                <a:solidFill>
                  <a:srgbClr val="000000"/>
                </a:solidFill>
                <a:highlight>
                  <a:srgbClr val="FFFFFF"/>
                </a:highlight>
              </a:rPr>
              <a:t>Hello </a:t>
            </a:r>
            <a:r>
              <a:rPr lang="en-US">
                <a:solidFill>
                  <a:srgbClr val="000096"/>
                </a:solidFill>
                <a:highlight>
                  <a:srgbClr val="FFFFFF"/>
                </a:highlight>
              </a:rPr>
              <a:t>&lt;/string1&gt;</a:t>
            </a:r>
            <a:br>
              <a:rPr lang="en-US">
                <a:solidFill>
                  <a:srgbClr val="000000"/>
                </a:solidFill>
                <a:highlight>
                  <a:srgbClr val="FFFFFF"/>
                </a:highlight>
              </a:rPr>
            </a:br>
            <a:r>
              <a:rPr lang="en-US">
                <a:solidFill>
                  <a:srgbClr val="000000"/>
                </a:solidFill>
                <a:highlight>
                  <a:srgbClr val="FFFFFF"/>
                </a:highlight>
              </a:rPr>
              <a:t>  </a:t>
            </a:r>
            <a:r>
              <a:rPr lang="en-US">
                <a:solidFill>
                  <a:srgbClr val="000096"/>
                </a:solidFill>
                <a:highlight>
                  <a:srgbClr val="FFFFFF"/>
                </a:highlight>
              </a:rPr>
              <a:t>&lt;Number&gt;</a:t>
            </a:r>
            <a:r>
              <a:rPr lang="en-US">
                <a:solidFill>
                  <a:srgbClr val="000000"/>
                </a:solidFill>
                <a:highlight>
                  <a:srgbClr val="FFFFFF"/>
                </a:highlight>
              </a:rPr>
              <a:t>1</a:t>
            </a:r>
            <a:r>
              <a:rPr lang="en-US">
                <a:solidFill>
                  <a:srgbClr val="000096"/>
                </a:solidFill>
                <a:highlight>
                  <a:srgbClr val="FFFFFF"/>
                </a:highlight>
              </a:rPr>
              <a:t>&lt;/Number&gt;</a:t>
            </a:r>
            <a:br>
              <a:rPr lang="en-US">
                <a:solidFill>
                  <a:srgbClr val="000000"/>
                </a:solidFill>
                <a:highlight>
                  <a:srgbClr val="FFFFFF"/>
                </a:highlight>
              </a:rPr>
            </a:br>
            <a:r>
              <a:rPr lang="en-US">
                <a:solidFill>
                  <a:srgbClr val="000000"/>
                </a:solidFill>
                <a:highlight>
                  <a:srgbClr val="FFFFFF"/>
                </a:highlight>
              </a:rPr>
              <a:t>  </a:t>
            </a:r>
            <a:r>
              <a:rPr lang="en-US">
                <a:solidFill>
                  <a:srgbClr val="000096"/>
                </a:solidFill>
                <a:highlight>
                  <a:srgbClr val="FFFFFF"/>
                </a:highlight>
              </a:rPr>
              <a:t>&lt;string2&gt;</a:t>
            </a:r>
            <a:r>
              <a:rPr lang="en-US">
                <a:solidFill>
                  <a:srgbClr val="000000"/>
                </a:solidFill>
                <a:highlight>
                  <a:srgbClr val="FFFFFF"/>
                </a:highlight>
              </a:rPr>
              <a:t>, World</a:t>
            </a:r>
            <a:r>
              <a:rPr lang="en-US">
                <a:solidFill>
                  <a:srgbClr val="000096"/>
                </a:solidFill>
                <a:highlight>
                  <a:srgbClr val="FFFFFF"/>
                </a:highlight>
              </a:rPr>
              <a:t>&lt;/string2&gt;</a:t>
            </a:r>
            <a:br>
              <a:rPr lang="en-US">
                <a:solidFill>
                  <a:srgbClr val="000000"/>
                </a:solidFill>
                <a:highlight>
                  <a:srgbClr val="FFFFFF"/>
                </a:highlight>
              </a:rPr>
            </a:br>
            <a:r>
              <a:rPr lang="en-US">
                <a:solidFill>
                  <a:srgbClr val="000096"/>
                </a:solidFill>
                <a:highlight>
                  <a:srgbClr val="FFFFFF"/>
                </a:highlight>
              </a:rPr>
              <a:t>&lt;/input&gt;</a:t>
            </a:r>
          </a:p>
        </p:txBody>
      </p:sp>
      <p:sp>
        <p:nvSpPr>
          <p:cNvPr id="13" name="Rectangle: Folded Corner 12">
            <a:extLst>
              <a:ext uri="{FF2B5EF4-FFF2-40B4-BE49-F238E27FC236}">
                <a16:creationId xmlns:a16="http://schemas.microsoft.com/office/drawing/2014/main" id="{92028B29-2DD9-4A36-808B-CEF40B24003E}"/>
              </a:ext>
            </a:extLst>
          </p:cNvPr>
          <p:cNvSpPr/>
          <p:nvPr/>
        </p:nvSpPr>
        <p:spPr>
          <a:xfrm>
            <a:off x="1720312" y="3644497"/>
            <a:ext cx="1131376" cy="953144"/>
          </a:xfrm>
          <a:prstGeom prst="foldedCorner">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DFDL</a:t>
            </a:r>
          </a:p>
          <a:p>
            <a:pPr algn="ctr"/>
            <a:r>
              <a:rPr lang="en-US">
                <a:solidFill>
                  <a:schemeClr val="tx1"/>
                </a:solidFill>
              </a:rPr>
              <a:t>Schema</a:t>
            </a:r>
          </a:p>
        </p:txBody>
      </p:sp>
      <p:cxnSp>
        <p:nvCxnSpPr>
          <p:cNvPr id="15" name="Straight Arrow Connector 14">
            <a:extLst>
              <a:ext uri="{FF2B5EF4-FFF2-40B4-BE49-F238E27FC236}">
                <a16:creationId xmlns:a16="http://schemas.microsoft.com/office/drawing/2014/main" id="{DF05113F-483C-4AAB-B449-EC326BF12763}"/>
              </a:ext>
            </a:extLst>
          </p:cNvPr>
          <p:cNvCxnSpPr>
            <a:stCxn id="13" idx="3"/>
            <a:endCxn id="7" idx="1"/>
          </p:cNvCxnSpPr>
          <p:nvPr/>
        </p:nvCxnSpPr>
        <p:spPr>
          <a:xfrm flipV="1">
            <a:off x="2851688" y="4100232"/>
            <a:ext cx="1100380"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14061950"/>
      </p:ext>
    </p:extLst>
  </p:cSld>
  <p:clrMapOvr>
    <a:masterClrMapping/>
  </p:clrMapOvr>
</p:sld>
</file>

<file path=ppt/slides/slide2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C1BACE44-649A-494E-BD6C-DE050C08DB5D}"/>
              </a:ext>
            </a:extLst>
          </p:cNvPr>
          <p:cNvSpPr/>
          <p:nvPr/>
        </p:nvSpPr>
        <p:spPr>
          <a:xfrm>
            <a:off x="3048000" y="184475"/>
            <a:ext cx="4654658" cy="6186309"/>
          </a:xfrm>
          <a:prstGeom prst="rect">
            <a:avLst/>
          </a:prstGeom>
          <a:ln>
            <a:solidFill>
              <a:schemeClr val="bg1">
                <a:lumMod val="75000"/>
              </a:schemeClr>
            </a:solidFill>
          </a:ln>
        </p:spPr>
        <p:txBody>
          <a:bodyPr wrap="square">
            <a:spAutoFit/>
          </a:bodyPr>
          <a:lstStyle/>
          <a:p>
            <a:r>
              <a:rPr lang="en-US" sz="1200">
                <a:solidFill>
                  <a:srgbClr val="003296"/>
                </a:solidFill>
                <a:highlight>
                  <a:srgbClr val="FFFFFF"/>
                </a:highlight>
              </a:rPr>
              <a:t>&lt;xs:element</a:t>
            </a:r>
            <a:r>
              <a:rPr lang="en-US" sz="1200">
                <a:solidFill>
                  <a:srgbClr val="F5844C"/>
                </a:solidFill>
                <a:highlight>
                  <a:srgbClr val="FFFFFF"/>
                </a:highlight>
              </a:rPr>
              <a:t> name</a:t>
            </a:r>
            <a:r>
              <a:rPr lang="en-US" sz="1200">
                <a:solidFill>
                  <a:srgbClr val="FF8040"/>
                </a:solidFill>
                <a:highlight>
                  <a:srgbClr val="FFFFFF"/>
                </a:highlight>
              </a:rPr>
              <a:t>=</a:t>
            </a:r>
            <a:r>
              <a:rPr lang="en-US" sz="1200">
                <a:solidFill>
                  <a:srgbClr val="993300"/>
                </a:solidFill>
                <a:highlight>
                  <a:srgbClr val="FFFFFF"/>
                </a:highlight>
              </a:rPr>
              <a:t>"input"</a:t>
            </a:r>
            <a:r>
              <a:rPr lang="en-US" sz="1200">
                <a:solidFill>
                  <a:srgbClr val="000096"/>
                </a:solidFill>
                <a:highlight>
                  <a:srgbClr val="FFFFFF"/>
                </a:highlight>
              </a:rPr>
              <a:t>&gt;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&lt;xs:complexType&gt;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&lt;xs:sequence&gt;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&lt;xs:element</a:t>
            </a:r>
            <a:r>
              <a:rPr lang="en-US" sz="1200">
                <a:solidFill>
                  <a:srgbClr val="F5844C"/>
                </a:solidFill>
                <a:highlight>
                  <a:srgbClr val="FFFFFF"/>
                </a:highlight>
              </a:rPr>
              <a:t> name</a:t>
            </a:r>
            <a:r>
              <a:rPr lang="en-US" sz="1200">
                <a:solidFill>
                  <a:srgbClr val="FF8040"/>
                </a:solidFill>
                <a:highlight>
                  <a:srgbClr val="FFFFFF"/>
                </a:highlight>
              </a:rPr>
              <a:t>=</a:t>
            </a:r>
            <a:r>
              <a:rPr lang="en-US" sz="1200">
                <a:solidFill>
                  <a:srgbClr val="993300"/>
                </a:solidFill>
                <a:highlight>
                  <a:srgbClr val="FFFFFF"/>
                </a:highlight>
              </a:rPr>
              <a:t>"string1"</a:t>
            </a:r>
            <a:r>
              <a:rPr lang="en-US" sz="1200">
                <a:solidFill>
                  <a:srgbClr val="F5844C"/>
                </a:solidFill>
                <a:highlight>
                  <a:srgbClr val="FFFFFF"/>
                </a:highlight>
              </a:rPr>
              <a:t> dfdl:lengthKind</a:t>
            </a:r>
            <a:r>
              <a:rPr lang="en-US" sz="1200">
                <a:solidFill>
                  <a:srgbClr val="FF8040"/>
                </a:solidFill>
                <a:highlight>
                  <a:srgbClr val="FFFFFF"/>
                </a:highlight>
              </a:rPr>
              <a:t>=</a:t>
            </a:r>
            <a:r>
              <a:rPr lang="en-US" sz="1200">
                <a:solidFill>
                  <a:srgbClr val="993300"/>
                </a:solidFill>
                <a:highlight>
                  <a:srgbClr val="FFFFFF"/>
                </a:highlight>
              </a:rPr>
              <a:t>"pattern"</a:t>
            </a:r>
            <a:br>
              <a:rPr lang="en-US" sz="1200">
                <a:solidFill>
                  <a:srgbClr val="000000"/>
                </a:solidFill>
                <a:highlight>
                  <a:srgbClr val="FFFFFF"/>
                </a:highlight>
              </a:rPr>
            </a:br>
            <a:r>
              <a:rPr lang="en-US" sz="1200">
                <a:solidFill>
                  <a:srgbClr val="F5844C"/>
                </a:solidFill>
                <a:highlight>
                  <a:srgbClr val="FFFFFF"/>
                </a:highlight>
              </a:rPr>
              <a:t>                                  dfdl:lengthPattern</a:t>
            </a:r>
            <a:r>
              <a:rPr lang="en-US" sz="1200">
                <a:solidFill>
                  <a:srgbClr val="FF8040"/>
                </a:solidFill>
                <a:highlight>
                  <a:srgbClr val="FFFFFF"/>
                </a:highlight>
              </a:rPr>
              <a:t>=</a:t>
            </a:r>
            <a:r>
              <a:rPr lang="en-US" sz="1200">
                <a:solidFill>
                  <a:srgbClr val="993300"/>
                </a:solidFill>
                <a:highlight>
                  <a:srgbClr val="FFFFFF"/>
                </a:highlight>
              </a:rPr>
              <a:t>"[^0-9\+\-]*?(?=[0-9\+\-])"</a:t>
            </a:r>
            <a:r>
              <a:rPr lang="en-US" sz="1200">
                <a:solidFill>
                  <a:srgbClr val="000096"/>
                </a:solidFill>
                <a:highlight>
                  <a:srgbClr val="FFFFFF"/>
                </a:highlight>
              </a:rPr>
              <a:t>&gt;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&lt;xs:simpleType&gt;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&lt;xs:annotation&gt;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&lt;xs:appinfo</a:t>
            </a:r>
            <a:r>
              <a:rPr lang="en-US" sz="1200">
                <a:solidFill>
                  <a:srgbClr val="F5844C"/>
                </a:solidFill>
                <a:highlight>
                  <a:srgbClr val="FFFFFF"/>
                </a:highlight>
              </a:rPr>
              <a:t> source</a:t>
            </a:r>
            <a:r>
              <a:rPr lang="en-US" sz="1200">
                <a:solidFill>
                  <a:srgbClr val="FF8040"/>
                </a:solidFill>
                <a:highlight>
                  <a:srgbClr val="FFFFFF"/>
                </a:highlight>
              </a:rPr>
              <a:t>=</a:t>
            </a:r>
            <a:r>
              <a:rPr lang="en-US" sz="1200">
                <a:solidFill>
                  <a:srgbClr val="993300"/>
                </a:solidFill>
                <a:highlight>
                  <a:srgbClr val="FFFFFF"/>
                </a:highlight>
              </a:rPr>
              <a:t>"http://www.ogf.org/dfdl/"</a:t>
            </a:r>
            <a:r>
              <a:rPr lang="en-US" sz="1200">
                <a:solidFill>
                  <a:srgbClr val="000096"/>
                </a:solidFill>
                <a:highlight>
                  <a:srgbClr val="FFFFFF"/>
                </a:highlight>
              </a:rPr>
              <a:t>&gt;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0096"/>
                </a:solidFill>
                <a:highlight>
                  <a:srgbClr val="FFFFFF"/>
                </a:highlight>
              </a:rPr>
              <a:t>&lt;dfdl:assert</a:t>
            </a:r>
            <a:r>
              <a:rPr lang="en-US" sz="1200">
                <a:solidFill>
                  <a:srgbClr val="F5844C"/>
                </a:solidFill>
                <a:highlight>
                  <a:srgbClr val="FFFFFF"/>
                </a:highlight>
              </a:rPr>
              <a:t> test</a:t>
            </a:r>
            <a:r>
              <a:rPr lang="en-US" sz="1200">
                <a:solidFill>
                  <a:srgbClr val="FF8040"/>
                </a:solidFill>
                <a:highlight>
                  <a:srgbClr val="FFFFFF"/>
                </a:highlight>
              </a:rPr>
              <a:t>=</a:t>
            </a:r>
            <a:r>
              <a:rPr lang="en-US" sz="1200">
                <a:solidFill>
                  <a:srgbClr val="993300"/>
                </a:solidFill>
                <a:highlight>
                  <a:srgbClr val="FFFFFF"/>
                </a:highlight>
              </a:rPr>
              <a:t>"{ dfdl:checkConstraints(.) }"</a:t>
            </a:r>
            <a:r>
              <a:rPr lang="en-US" sz="1200">
                <a:solidFill>
                  <a:srgbClr val="000096"/>
                </a:solidFill>
                <a:highlight>
                  <a:srgbClr val="FFFFFF"/>
                </a:highlight>
              </a:rPr>
              <a:t>/&gt;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&lt;/xs:appinfo&gt;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&lt;/xs:annotation&gt;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&lt;xs:restriction</a:t>
            </a:r>
            <a:r>
              <a:rPr lang="en-US" sz="1200">
                <a:solidFill>
                  <a:srgbClr val="F5844C"/>
                </a:solidFill>
                <a:highlight>
                  <a:srgbClr val="FFFFFF"/>
                </a:highlight>
              </a:rPr>
              <a:t> base</a:t>
            </a:r>
            <a:r>
              <a:rPr lang="en-US" sz="1200">
                <a:solidFill>
                  <a:srgbClr val="FF8040"/>
                </a:solidFill>
                <a:highlight>
                  <a:srgbClr val="FFFFFF"/>
                </a:highlight>
              </a:rPr>
              <a:t>=</a:t>
            </a:r>
            <a:r>
              <a:rPr lang="en-US" sz="1200">
                <a:solidFill>
                  <a:srgbClr val="993300"/>
                </a:solidFill>
                <a:highlight>
                  <a:srgbClr val="FFFFFF"/>
                </a:highlight>
              </a:rPr>
              <a:t>"xs:string"</a:t>
            </a:r>
            <a:r>
              <a:rPr lang="en-US" sz="1200">
                <a:solidFill>
                  <a:srgbClr val="000096"/>
                </a:solidFill>
                <a:highlight>
                  <a:srgbClr val="FFFFFF"/>
                </a:highlight>
              </a:rPr>
              <a:t>&gt;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&lt;xs:pattern</a:t>
            </a:r>
            <a:r>
              <a:rPr lang="en-US" sz="1200">
                <a:solidFill>
                  <a:srgbClr val="F5844C"/>
                </a:solidFill>
                <a:highlight>
                  <a:srgbClr val="FFFFFF"/>
                </a:highlight>
              </a:rPr>
              <a:t> value</a:t>
            </a:r>
            <a:r>
              <a:rPr lang="en-US" sz="1200">
                <a:solidFill>
                  <a:srgbClr val="FF8040"/>
                </a:solidFill>
                <a:highlight>
                  <a:srgbClr val="FFFFFF"/>
                </a:highlight>
              </a:rPr>
              <a:t>=</a:t>
            </a:r>
            <a:r>
              <a:rPr lang="en-US" sz="1200">
                <a:solidFill>
                  <a:srgbClr val="993300"/>
                </a:solidFill>
                <a:highlight>
                  <a:srgbClr val="FFFFFF"/>
                </a:highlight>
              </a:rPr>
              <a:t>"[^0-9\+\-]*"</a:t>
            </a:r>
            <a:r>
              <a:rPr lang="en-US" sz="1200">
                <a:solidFill>
                  <a:srgbClr val="F5844C"/>
                </a:solidFill>
                <a:highlight>
                  <a:srgbClr val="FFFFFF"/>
                </a:highlight>
              </a:rPr>
              <a:t> </a:t>
            </a:r>
            <a:r>
              <a:rPr lang="en-US" sz="1200">
                <a:solidFill>
                  <a:srgbClr val="000096"/>
                </a:solidFill>
                <a:highlight>
                  <a:srgbClr val="FFFFFF"/>
                </a:highlight>
              </a:rPr>
              <a:t>/&gt;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&lt;/xs:restriction&gt;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&lt;/xs:simpleType&gt;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&lt;/xs:element&gt;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&lt;xs:element</a:t>
            </a:r>
            <a:r>
              <a:rPr lang="en-US" sz="1200">
                <a:solidFill>
                  <a:srgbClr val="F5844C"/>
                </a:solidFill>
                <a:highlight>
                  <a:srgbClr val="FFFFFF"/>
                </a:highlight>
              </a:rPr>
              <a:t> name</a:t>
            </a:r>
            <a:r>
              <a:rPr lang="en-US" sz="1200">
                <a:solidFill>
                  <a:srgbClr val="FF8040"/>
                </a:solidFill>
                <a:highlight>
                  <a:srgbClr val="FFFFFF"/>
                </a:highlight>
              </a:rPr>
              <a:t>=</a:t>
            </a:r>
            <a:r>
              <a:rPr lang="en-US" sz="1200">
                <a:solidFill>
                  <a:srgbClr val="993300"/>
                </a:solidFill>
                <a:highlight>
                  <a:srgbClr val="FFFFFF"/>
                </a:highlight>
              </a:rPr>
              <a:t>"Number"</a:t>
            </a:r>
            <a:r>
              <a:rPr lang="en-US" sz="1200">
                <a:solidFill>
                  <a:srgbClr val="F5844C"/>
                </a:solidFill>
                <a:highlight>
                  <a:srgbClr val="FFFFFF"/>
                </a:highlight>
              </a:rPr>
              <a:t> dfdl:lengthKind</a:t>
            </a:r>
            <a:r>
              <a:rPr lang="en-US" sz="1200">
                <a:solidFill>
                  <a:srgbClr val="FF8040"/>
                </a:solidFill>
                <a:highlight>
                  <a:srgbClr val="FFFFFF"/>
                </a:highlight>
              </a:rPr>
              <a:t>=</a:t>
            </a:r>
            <a:r>
              <a:rPr lang="en-US" sz="1200">
                <a:solidFill>
                  <a:srgbClr val="993300"/>
                </a:solidFill>
                <a:highlight>
                  <a:srgbClr val="FFFFFF"/>
                </a:highlight>
              </a:rPr>
              <a:t>"pattern"</a:t>
            </a:r>
            <a:br>
              <a:rPr lang="en-US" sz="1200">
                <a:solidFill>
                  <a:srgbClr val="000000"/>
                </a:solidFill>
                <a:highlight>
                  <a:srgbClr val="FFFFFF"/>
                </a:highlight>
              </a:rPr>
            </a:br>
            <a:r>
              <a:rPr lang="en-US" sz="1200">
                <a:solidFill>
                  <a:srgbClr val="F5844C"/>
                </a:solidFill>
                <a:highlight>
                  <a:srgbClr val="FFFFFF"/>
                </a:highlight>
              </a:rPr>
              <a:t>                                  dfdl:lengthPattern</a:t>
            </a:r>
            <a:r>
              <a:rPr lang="en-US" sz="1200">
                <a:solidFill>
                  <a:srgbClr val="FF8040"/>
                </a:solidFill>
                <a:highlight>
                  <a:srgbClr val="FFFFFF"/>
                </a:highlight>
              </a:rPr>
              <a:t>=</a:t>
            </a:r>
            <a:r>
              <a:rPr lang="en-US" sz="1200">
                <a:solidFill>
                  <a:srgbClr val="993300"/>
                </a:solidFill>
                <a:highlight>
                  <a:srgbClr val="FFFFFF"/>
                </a:highlight>
              </a:rPr>
              <a:t>"[0-9\+\-]*?(?=[^0-9\+\-])"</a:t>
            </a:r>
            <a:r>
              <a:rPr lang="en-US" sz="1200">
                <a:solidFill>
                  <a:srgbClr val="000096"/>
                </a:solidFill>
                <a:highlight>
                  <a:srgbClr val="FFFFFF"/>
                </a:highlight>
              </a:rPr>
              <a:t>&gt;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&lt;xs:simpleType&gt;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&lt;xs:annotation&gt;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&lt;xs:appinfo</a:t>
            </a:r>
            <a:r>
              <a:rPr lang="en-US" sz="1200">
                <a:solidFill>
                  <a:srgbClr val="F5844C"/>
                </a:solidFill>
                <a:highlight>
                  <a:srgbClr val="FFFFFF"/>
                </a:highlight>
              </a:rPr>
              <a:t> source</a:t>
            </a:r>
            <a:r>
              <a:rPr lang="en-US" sz="1200">
                <a:solidFill>
                  <a:srgbClr val="FF8040"/>
                </a:solidFill>
                <a:highlight>
                  <a:srgbClr val="FFFFFF"/>
                </a:highlight>
              </a:rPr>
              <a:t>=</a:t>
            </a:r>
            <a:r>
              <a:rPr lang="en-US" sz="1200">
                <a:solidFill>
                  <a:srgbClr val="993300"/>
                </a:solidFill>
                <a:highlight>
                  <a:srgbClr val="FFFFFF"/>
                </a:highlight>
              </a:rPr>
              <a:t>"http://www.ogf.org/dfdl/"</a:t>
            </a:r>
            <a:r>
              <a:rPr lang="en-US" sz="1200">
                <a:solidFill>
                  <a:srgbClr val="000096"/>
                </a:solidFill>
                <a:highlight>
                  <a:srgbClr val="FFFFFF"/>
                </a:highlight>
              </a:rPr>
              <a:t>&gt;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0096"/>
                </a:solidFill>
                <a:highlight>
                  <a:srgbClr val="FFFFFF"/>
                </a:highlight>
              </a:rPr>
              <a:t>&lt;dfdl:assert</a:t>
            </a:r>
            <a:r>
              <a:rPr lang="en-US" sz="1200">
                <a:solidFill>
                  <a:srgbClr val="F5844C"/>
                </a:solidFill>
                <a:highlight>
                  <a:srgbClr val="FFFFFF"/>
                </a:highlight>
              </a:rPr>
              <a:t> test</a:t>
            </a:r>
            <a:r>
              <a:rPr lang="en-US" sz="1200">
                <a:solidFill>
                  <a:srgbClr val="FF8040"/>
                </a:solidFill>
                <a:highlight>
                  <a:srgbClr val="FFFFFF"/>
                </a:highlight>
              </a:rPr>
              <a:t>=</a:t>
            </a:r>
            <a:r>
              <a:rPr lang="en-US" sz="1200">
                <a:solidFill>
                  <a:srgbClr val="993300"/>
                </a:solidFill>
                <a:highlight>
                  <a:srgbClr val="FFFFFF"/>
                </a:highlight>
              </a:rPr>
              <a:t>"{ dfdl:checkConstraints(.) }"</a:t>
            </a:r>
            <a:r>
              <a:rPr lang="en-US" sz="1200">
                <a:solidFill>
                  <a:srgbClr val="000096"/>
                </a:solidFill>
                <a:highlight>
                  <a:srgbClr val="FFFFFF"/>
                </a:highlight>
              </a:rPr>
              <a:t>/&gt;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&lt;/xs:appinfo&gt;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&lt;/xs:annotation&gt;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&lt;xs:restriction</a:t>
            </a:r>
            <a:r>
              <a:rPr lang="en-US" sz="1200">
                <a:solidFill>
                  <a:srgbClr val="F5844C"/>
                </a:solidFill>
                <a:highlight>
                  <a:srgbClr val="FFFFFF"/>
                </a:highlight>
              </a:rPr>
              <a:t> base</a:t>
            </a:r>
            <a:r>
              <a:rPr lang="en-US" sz="1200">
                <a:solidFill>
                  <a:srgbClr val="FF8040"/>
                </a:solidFill>
                <a:highlight>
                  <a:srgbClr val="FFFFFF"/>
                </a:highlight>
              </a:rPr>
              <a:t>=</a:t>
            </a:r>
            <a:r>
              <a:rPr lang="en-US" sz="1200">
                <a:solidFill>
                  <a:srgbClr val="993300"/>
                </a:solidFill>
                <a:highlight>
                  <a:srgbClr val="FFFFFF"/>
                </a:highlight>
              </a:rPr>
              <a:t>"xs:integer"</a:t>
            </a:r>
            <a:r>
              <a:rPr lang="en-US" sz="1200">
                <a:solidFill>
                  <a:srgbClr val="000096"/>
                </a:solidFill>
                <a:highlight>
                  <a:srgbClr val="FFFFFF"/>
                </a:highlight>
              </a:rPr>
              <a:t>&gt;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&lt;xs:totalDigits</a:t>
            </a:r>
            <a:r>
              <a:rPr lang="en-US" sz="1200">
                <a:solidFill>
                  <a:srgbClr val="F5844C"/>
                </a:solidFill>
                <a:highlight>
                  <a:srgbClr val="FFFFFF"/>
                </a:highlight>
              </a:rPr>
              <a:t> value</a:t>
            </a:r>
            <a:r>
              <a:rPr lang="en-US" sz="1200">
                <a:solidFill>
                  <a:srgbClr val="FF8040"/>
                </a:solidFill>
                <a:highlight>
                  <a:srgbClr val="FFFFFF"/>
                </a:highlight>
              </a:rPr>
              <a:t>=</a:t>
            </a:r>
            <a:r>
              <a:rPr lang="en-US" sz="1200">
                <a:solidFill>
                  <a:srgbClr val="993300"/>
                </a:solidFill>
                <a:highlight>
                  <a:srgbClr val="FFFFFF"/>
                </a:highlight>
              </a:rPr>
              <a:t>"2"</a:t>
            </a:r>
            <a:r>
              <a:rPr lang="en-US" sz="1200">
                <a:solidFill>
                  <a:srgbClr val="F5844C"/>
                </a:solidFill>
                <a:highlight>
                  <a:srgbClr val="FFFFFF"/>
                </a:highlight>
              </a:rPr>
              <a:t> </a:t>
            </a:r>
            <a:r>
              <a:rPr lang="en-US" sz="1200">
                <a:solidFill>
                  <a:srgbClr val="000096"/>
                </a:solidFill>
                <a:highlight>
                  <a:srgbClr val="FFFFFF"/>
                </a:highlight>
              </a:rPr>
              <a:t>/&gt;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&lt;/xs:restriction&gt;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&lt;/xs:simpleType&gt;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&lt;/xs:element&gt;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&lt;xs:element</a:t>
            </a:r>
            <a:r>
              <a:rPr lang="en-US" sz="1200">
                <a:solidFill>
                  <a:srgbClr val="F5844C"/>
                </a:solidFill>
                <a:highlight>
                  <a:srgbClr val="FFFFFF"/>
                </a:highlight>
              </a:rPr>
              <a:t> name</a:t>
            </a:r>
            <a:r>
              <a:rPr lang="en-US" sz="1200">
                <a:solidFill>
                  <a:srgbClr val="FF8040"/>
                </a:solidFill>
                <a:highlight>
                  <a:srgbClr val="FFFFFF"/>
                </a:highlight>
              </a:rPr>
              <a:t>=</a:t>
            </a:r>
            <a:r>
              <a:rPr lang="en-US" sz="1200">
                <a:solidFill>
                  <a:srgbClr val="993300"/>
                </a:solidFill>
                <a:highlight>
                  <a:srgbClr val="FFFFFF"/>
                </a:highlight>
              </a:rPr>
              <a:t>"string2"</a:t>
            </a:r>
            <a:r>
              <a:rPr lang="en-US" sz="1200">
                <a:solidFill>
                  <a:srgbClr val="F5844C"/>
                </a:solidFill>
                <a:highlight>
                  <a:srgbClr val="FFFFFF"/>
                </a:highlight>
              </a:rPr>
              <a:t> type</a:t>
            </a:r>
            <a:r>
              <a:rPr lang="en-US" sz="1200">
                <a:solidFill>
                  <a:srgbClr val="FF8040"/>
                </a:solidFill>
                <a:highlight>
                  <a:srgbClr val="FFFFFF"/>
                </a:highlight>
              </a:rPr>
              <a:t>=</a:t>
            </a:r>
            <a:r>
              <a:rPr lang="en-US" sz="1200">
                <a:solidFill>
                  <a:srgbClr val="993300"/>
                </a:solidFill>
                <a:highlight>
                  <a:srgbClr val="FFFFFF"/>
                </a:highlight>
              </a:rPr>
              <a:t>"xs:string"</a:t>
            </a:r>
            <a:r>
              <a:rPr lang="en-US" sz="1200">
                <a:solidFill>
                  <a:srgbClr val="F5844C"/>
                </a:solidFill>
                <a:highlight>
                  <a:srgbClr val="FFFFFF"/>
                </a:highlight>
              </a:rPr>
              <a:t> </a:t>
            </a:r>
            <a:r>
              <a:rPr lang="en-US" sz="1200">
                <a:solidFill>
                  <a:srgbClr val="000096"/>
                </a:solidFill>
                <a:highlight>
                  <a:srgbClr val="FFFFFF"/>
                </a:highlight>
              </a:rPr>
              <a:t>/&gt;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&lt;/xs:sequence&gt;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&lt;/xs:complexType&gt;</a:t>
            </a:r>
            <a:br>
              <a:rPr lang="en-US" sz="1200">
                <a:solidFill>
                  <a:srgbClr val="000000"/>
                </a:solidFill>
                <a:highlight>
                  <a:srgbClr val="FFFFFF"/>
                </a:highlight>
              </a:rPr>
            </a:br>
            <a:r>
              <a:rPr lang="en-US" sz="1200">
                <a:solidFill>
                  <a:srgbClr val="003296"/>
                </a:solidFill>
                <a:highlight>
                  <a:srgbClr val="FFFFFF"/>
                </a:highlight>
              </a:rPr>
              <a:t>&lt;/xs:element&gt;</a:t>
            </a:r>
          </a:p>
        </p:txBody>
      </p:sp>
      <p:sp>
        <p:nvSpPr>
          <p:cNvPr id="6" name="Rectangle 5">
            <a:extLst>
              <a:ext uri="{FF2B5EF4-FFF2-40B4-BE49-F238E27FC236}">
                <a16:creationId xmlns:a16="http://schemas.microsoft.com/office/drawing/2014/main" id="{6F3DBB07-CEAB-4709-8000-613282490D4C}"/>
              </a:ext>
            </a:extLst>
          </p:cNvPr>
          <p:cNvSpPr/>
          <p:nvPr/>
        </p:nvSpPr>
        <p:spPr>
          <a:xfrm>
            <a:off x="3471620" y="759417"/>
            <a:ext cx="3843580" cy="2386739"/>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extLst>
              <a:ext uri="{FF2B5EF4-FFF2-40B4-BE49-F238E27FC236}">
                <a16:creationId xmlns:a16="http://schemas.microsoft.com/office/drawing/2014/main" id="{DEE9DCFC-F427-4606-9088-A7E04FB46EE7}"/>
              </a:ext>
            </a:extLst>
          </p:cNvPr>
          <p:cNvSpPr/>
          <p:nvPr/>
        </p:nvSpPr>
        <p:spPr>
          <a:xfrm>
            <a:off x="3469037" y="3146156"/>
            <a:ext cx="3843580" cy="2386739"/>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extLst>
              <a:ext uri="{FF2B5EF4-FFF2-40B4-BE49-F238E27FC236}">
                <a16:creationId xmlns:a16="http://schemas.microsoft.com/office/drawing/2014/main" id="{68C7ADFA-10A8-4E08-92DA-43553B1EF5E2}"/>
              </a:ext>
            </a:extLst>
          </p:cNvPr>
          <p:cNvSpPr/>
          <p:nvPr/>
        </p:nvSpPr>
        <p:spPr>
          <a:xfrm>
            <a:off x="3469037" y="5532895"/>
            <a:ext cx="3843580" cy="170481"/>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a:extLst>
              <a:ext uri="{FF2B5EF4-FFF2-40B4-BE49-F238E27FC236}">
                <a16:creationId xmlns:a16="http://schemas.microsoft.com/office/drawing/2014/main" id="{CEAD9ADF-CBD6-4C29-95E0-B853D2DDE234}"/>
              </a:ext>
            </a:extLst>
          </p:cNvPr>
          <p:cNvSpPr txBox="1"/>
          <p:nvPr/>
        </p:nvSpPr>
        <p:spPr>
          <a:xfrm>
            <a:off x="7733654" y="5625884"/>
            <a:ext cx="3628622" cy="369332"/>
          </a:xfrm>
          <a:prstGeom prst="rect">
            <a:avLst/>
          </a:prstGeom>
          <a:noFill/>
        </p:spPr>
        <p:txBody>
          <a:bodyPr wrap="none" rtlCol="0">
            <a:spAutoFit/>
          </a:bodyPr>
          <a:lstStyle/>
          <a:p>
            <a:r>
              <a:rPr lang="en-US"/>
              <a:t>See examples/integer/test-6.dfdl.xsd</a:t>
            </a:r>
          </a:p>
        </p:txBody>
      </p:sp>
    </p:spTree>
    <p:extLst>
      <p:ext uri="{BB962C8B-B14F-4D97-AF65-F5344CB8AC3E}">
        <p14:creationId xmlns:p14="http://schemas.microsoft.com/office/powerpoint/2010/main" val="52079672"/>
      </p:ext>
    </p:extLst>
  </p:cSld>
  <p:clrMapOvr>
    <a:masterClrMapping/>
  </p:clrMapOvr>
</p:sld>
</file>

<file path=ppt/slides/slide2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C1BACE44-649A-494E-BD6C-DE050C08DB5D}"/>
              </a:ext>
            </a:extLst>
          </p:cNvPr>
          <p:cNvSpPr/>
          <p:nvPr/>
        </p:nvSpPr>
        <p:spPr>
          <a:xfrm>
            <a:off x="3048000" y="184475"/>
            <a:ext cx="4654658" cy="6186309"/>
          </a:xfrm>
          <a:prstGeom prst="rect">
            <a:avLst/>
          </a:prstGeom>
          <a:ln>
            <a:solidFill>
              <a:schemeClr val="bg1">
                <a:lumMod val="75000"/>
              </a:schemeClr>
            </a:solidFill>
          </a:ln>
        </p:spPr>
        <p:txBody>
          <a:bodyPr wrap="square">
            <a:spAutoFit/>
          </a:bodyPr>
          <a:lstStyle/>
          <a:p>
            <a:r>
              <a:rPr lang="en-US" sz="1200">
                <a:solidFill>
                  <a:srgbClr val="003296"/>
                </a:solidFill>
                <a:highlight>
                  <a:srgbClr val="FFFFFF"/>
                </a:highlight>
              </a:rPr>
              <a:t>&lt;xs:element</a:t>
            </a:r>
            <a:r>
              <a:rPr lang="en-US" sz="1200">
                <a:solidFill>
                  <a:srgbClr val="F5844C"/>
                </a:solidFill>
                <a:highlight>
                  <a:srgbClr val="FFFFFF"/>
                </a:highlight>
              </a:rPr>
              <a:t> name</a:t>
            </a:r>
            <a:r>
              <a:rPr lang="en-US" sz="1200">
                <a:solidFill>
                  <a:srgbClr val="FF8040"/>
                </a:solidFill>
                <a:highlight>
                  <a:srgbClr val="FFFFFF"/>
                </a:highlight>
              </a:rPr>
              <a:t>=</a:t>
            </a:r>
            <a:r>
              <a:rPr lang="en-US" sz="1200">
                <a:solidFill>
                  <a:srgbClr val="993300"/>
                </a:solidFill>
                <a:highlight>
                  <a:srgbClr val="FFFFFF"/>
                </a:highlight>
              </a:rPr>
              <a:t>"input"</a:t>
            </a:r>
            <a:r>
              <a:rPr lang="en-US" sz="1200">
                <a:solidFill>
                  <a:srgbClr val="000096"/>
                </a:solidFill>
                <a:highlight>
                  <a:srgbClr val="FFFFFF"/>
                </a:highlight>
              </a:rPr>
              <a:t>&gt;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&lt;xs:complexType&gt;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&lt;xs:sequence&gt;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&lt;xs:element</a:t>
            </a:r>
            <a:r>
              <a:rPr lang="en-US" sz="1200">
                <a:solidFill>
                  <a:srgbClr val="F5844C"/>
                </a:solidFill>
                <a:highlight>
                  <a:srgbClr val="FFFFFF"/>
                </a:highlight>
              </a:rPr>
              <a:t> name</a:t>
            </a:r>
            <a:r>
              <a:rPr lang="en-US" sz="1200">
                <a:solidFill>
                  <a:srgbClr val="FF8040"/>
                </a:solidFill>
                <a:highlight>
                  <a:srgbClr val="FFFFFF"/>
                </a:highlight>
              </a:rPr>
              <a:t>=</a:t>
            </a:r>
            <a:r>
              <a:rPr lang="en-US" sz="1200">
                <a:solidFill>
                  <a:srgbClr val="993300"/>
                </a:solidFill>
                <a:highlight>
                  <a:srgbClr val="FFFFFF"/>
                </a:highlight>
              </a:rPr>
              <a:t>"string1"</a:t>
            </a:r>
            <a:r>
              <a:rPr lang="en-US" sz="1200">
                <a:solidFill>
                  <a:srgbClr val="F5844C"/>
                </a:solidFill>
                <a:highlight>
                  <a:srgbClr val="FFFFFF"/>
                </a:highlight>
              </a:rPr>
              <a:t> dfdl:lengthKind</a:t>
            </a:r>
            <a:r>
              <a:rPr lang="en-US" sz="1200">
                <a:solidFill>
                  <a:srgbClr val="FF8040"/>
                </a:solidFill>
                <a:highlight>
                  <a:srgbClr val="FFFFFF"/>
                </a:highlight>
              </a:rPr>
              <a:t>=</a:t>
            </a:r>
            <a:r>
              <a:rPr lang="en-US" sz="1200">
                <a:solidFill>
                  <a:srgbClr val="993300"/>
                </a:solidFill>
                <a:highlight>
                  <a:srgbClr val="FFFFFF"/>
                </a:highlight>
              </a:rPr>
              <a:t>"pattern"</a:t>
            </a:r>
            <a:br>
              <a:rPr lang="en-US" sz="1200">
                <a:solidFill>
                  <a:srgbClr val="000000"/>
                </a:solidFill>
                <a:highlight>
                  <a:srgbClr val="FFFFFF"/>
                </a:highlight>
              </a:rPr>
            </a:br>
            <a:r>
              <a:rPr lang="en-US" sz="1200">
                <a:solidFill>
                  <a:srgbClr val="F5844C"/>
                </a:solidFill>
                <a:highlight>
                  <a:srgbClr val="FFFFFF"/>
                </a:highlight>
              </a:rPr>
              <a:t>                                  dfdl:lengthPattern</a:t>
            </a:r>
            <a:r>
              <a:rPr lang="en-US" sz="1200">
                <a:solidFill>
                  <a:srgbClr val="FF8040"/>
                </a:solidFill>
                <a:highlight>
                  <a:srgbClr val="FFFFFF"/>
                </a:highlight>
              </a:rPr>
              <a:t>=</a:t>
            </a:r>
            <a:r>
              <a:rPr lang="en-US" sz="1200">
                <a:solidFill>
                  <a:srgbClr val="993300"/>
                </a:solidFill>
                <a:highlight>
                  <a:srgbClr val="FFFFFF"/>
                </a:highlight>
              </a:rPr>
              <a:t>"[^0-9\+\-]*?(?=[0-9\+\-])"</a:t>
            </a:r>
            <a:r>
              <a:rPr lang="en-US" sz="1200">
                <a:solidFill>
                  <a:srgbClr val="000096"/>
                </a:solidFill>
                <a:highlight>
                  <a:srgbClr val="FFFFFF"/>
                </a:highlight>
              </a:rPr>
              <a:t>&gt;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&lt;xs:simpleType&gt;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&lt;xs:annotation&gt;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&lt;xs:appinfo</a:t>
            </a:r>
            <a:r>
              <a:rPr lang="en-US" sz="1200">
                <a:solidFill>
                  <a:srgbClr val="F5844C"/>
                </a:solidFill>
                <a:highlight>
                  <a:srgbClr val="FFFFFF"/>
                </a:highlight>
              </a:rPr>
              <a:t> source</a:t>
            </a:r>
            <a:r>
              <a:rPr lang="en-US" sz="1200">
                <a:solidFill>
                  <a:srgbClr val="FF8040"/>
                </a:solidFill>
                <a:highlight>
                  <a:srgbClr val="FFFFFF"/>
                </a:highlight>
              </a:rPr>
              <a:t>=</a:t>
            </a:r>
            <a:r>
              <a:rPr lang="en-US" sz="1200">
                <a:solidFill>
                  <a:srgbClr val="993300"/>
                </a:solidFill>
                <a:highlight>
                  <a:srgbClr val="FFFFFF"/>
                </a:highlight>
              </a:rPr>
              <a:t>"http://www.ogf.org/dfdl/"</a:t>
            </a:r>
            <a:r>
              <a:rPr lang="en-US" sz="1200">
                <a:solidFill>
                  <a:srgbClr val="000096"/>
                </a:solidFill>
                <a:highlight>
                  <a:srgbClr val="FFFFFF"/>
                </a:highlight>
              </a:rPr>
              <a:t>&gt;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0096"/>
                </a:solidFill>
                <a:highlight>
                  <a:srgbClr val="FFFFFF"/>
                </a:highlight>
              </a:rPr>
              <a:t>&lt;dfdl:assert</a:t>
            </a:r>
            <a:r>
              <a:rPr lang="en-US" sz="1200">
                <a:solidFill>
                  <a:srgbClr val="F5844C"/>
                </a:solidFill>
                <a:highlight>
                  <a:srgbClr val="FFFFFF"/>
                </a:highlight>
              </a:rPr>
              <a:t> test</a:t>
            </a:r>
            <a:r>
              <a:rPr lang="en-US" sz="1200">
                <a:solidFill>
                  <a:srgbClr val="FF8040"/>
                </a:solidFill>
                <a:highlight>
                  <a:srgbClr val="FFFFFF"/>
                </a:highlight>
              </a:rPr>
              <a:t>=</a:t>
            </a:r>
            <a:r>
              <a:rPr lang="en-US" sz="1200">
                <a:solidFill>
                  <a:srgbClr val="993300"/>
                </a:solidFill>
                <a:highlight>
                  <a:srgbClr val="FFFFFF"/>
                </a:highlight>
              </a:rPr>
              <a:t>"{ dfdl:checkConstraints(.) }"</a:t>
            </a:r>
            <a:r>
              <a:rPr lang="en-US" sz="1200">
                <a:solidFill>
                  <a:srgbClr val="000096"/>
                </a:solidFill>
                <a:highlight>
                  <a:srgbClr val="FFFFFF"/>
                </a:highlight>
              </a:rPr>
              <a:t>/&gt;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&lt;/xs:appinfo&gt;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&lt;/xs:annotation&gt;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&lt;xs:restriction</a:t>
            </a:r>
            <a:r>
              <a:rPr lang="en-US" sz="1200">
                <a:solidFill>
                  <a:srgbClr val="F5844C"/>
                </a:solidFill>
                <a:highlight>
                  <a:srgbClr val="FFFFFF"/>
                </a:highlight>
              </a:rPr>
              <a:t> base</a:t>
            </a:r>
            <a:r>
              <a:rPr lang="en-US" sz="1200">
                <a:solidFill>
                  <a:srgbClr val="FF8040"/>
                </a:solidFill>
                <a:highlight>
                  <a:srgbClr val="FFFFFF"/>
                </a:highlight>
              </a:rPr>
              <a:t>=</a:t>
            </a:r>
            <a:r>
              <a:rPr lang="en-US" sz="1200">
                <a:solidFill>
                  <a:srgbClr val="993300"/>
                </a:solidFill>
                <a:highlight>
                  <a:srgbClr val="FFFFFF"/>
                </a:highlight>
              </a:rPr>
              <a:t>"xs:string"</a:t>
            </a:r>
            <a:r>
              <a:rPr lang="en-US" sz="1200">
                <a:solidFill>
                  <a:srgbClr val="000096"/>
                </a:solidFill>
                <a:highlight>
                  <a:srgbClr val="FFFFFF"/>
                </a:highlight>
              </a:rPr>
              <a:t>&gt;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&lt;xs:pattern</a:t>
            </a:r>
            <a:r>
              <a:rPr lang="en-US" sz="1200">
                <a:solidFill>
                  <a:srgbClr val="F5844C"/>
                </a:solidFill>
                <a:highlight>
                  <a:srgbClr val="FFFFFF"/>
                </a:highlight>
              </a:rPr>
              <a:t> value</a:t>
            </a:r>
            <a:r>
              <a:rPr lang="en-US" sz="1200">
                <a:solidFill>
                  <a:srgbClr val="FF8040"/>
                </a:solidFill>
                <a:highlight>
                  <a:srgbClr val="FFFFFF"/>
                </a:highlight>
              </a:rPr>
              <a:t>=</a:t>
            </a:r>
            <a:r>
              <a:rPr lang="en-US" sz="1200">
                <a:solidFill>
                  <a:srgbClr val="993300"/>
                </a:solidFill>
                <a:highlight>
                  <a:srgbClr val="FFFFFF"/>
                </a:highlight>
              </a:rPr>
              <a:t>"[^0-9\+\-]*"</a:t>
            </a:r>
            <a:r>
              <a:rPr lang="en-US" sz="1200">
                <a:solidFill>
                  <a:srgbClr val="F5844C"/>
                </a:solidFill>
                <a:highlight>
                  <a:srgbClr val="FFFFFF"/>
                </a:highlight>
              </a:rPr>
              <a:t> </a:t>
            </a:r>
            <a:r>
              <a:rPr lang="en-US" sz="1200">
                <a:solidFill>
                  <a:srgbClr val="000096"/>
                </a:solidFill>
                <a:highlight>
                  <a:srgbClr val="FFFFFF"/>
                </a:highlight>
              </a:rPr>
              <a:t>/&gt;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&lt;/xs:restriction&gt;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&lt;/xs:simpleType&gt;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&lt;/xs:element&gt;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&lt;xs:element</a:t>
            </a:r>
            <a:r>
              <a:rPr lang="en-US" sz="1200">
                <a:solidFill>
                  <a:srgbClr val="F5844C"/>
                </a:solidFill>
                <a:highlight>
                  <a:srgbClr val="FFFFFF"/>
                </a:highlight>
              </a:rPr>
              <a:t> name</a:t>
            </a:r>
            <a:r>
              <a:rPr lang="en-US" sz="1200">
                <a:solidFill>
                  <a:srgbClr val="FF8040"/>
                </a:solidFill>
                <a:highlight>
                  <a:srgbClr val="FFFFFF"/>
                </a:highlight>
              </a:rPr>
              <a:t>=</a:t>
            </a:r>
            <a:r>
              <a:rPr lang="en-US" sz="1200">
                <a:solidFill>
                  <a:srgbClr val="993300"/>
                </a:solidFill>
                <a:highlight>
                  <a:srgbClr val="FFFFFF"/>
                </a:highlight>
              </a:rPr>
              <a:t>"Number"</a:t>
            </a:r>
            <a:r>
              <a:rPr lang="en-US" sz="1200">
                <a:solidFill>
                  <a:srgbClr val="F5844C"/>
                </a:solidFill>
                <a:highlight>
                  <a:srgbClr val="FFFFFF"/>
                </a:highlight>
              </a:rPr>
              <a:t> </a:t>
            </a:r>
            <a:r>
              <a:rPr lang="en-US" sz="1200">
                <a:solidFill>
                  <a:srgbClr val="F5844C"/>
                </a:solidFill>
                <a:highlight>
                  <a:srgbClr val="FFFF00"/>
                </a:highlight>
              </a:rPr>
              <a:t>dfdl:lengthKind</a:t>
            </a:r>
            <a:r>
              <a:rPr lang="en-US" sz="1200">
                <a:solidFill>
                  <a:srgbClr val="FF8040"/>
                </a:solidFill>
                <a:highlight>
                  <a:srgbClr val="FFFF00"/>
                </a:highlight>
              </a:rPr>
              <a:t>=</a:t>
            </a:r>
            <a:r>
              <a:rPr lang="en-US" sz="1200">
                <a:solidFill>
                  <a:srgbClr val="993300"/>
                </a:solidFill>
                <a:highlight>
                  <a:srgbClr val="FFFF00"/>
                </a:highlight>
              </a:rPr>
              <a:t>"pattern"</a:t>
            </a:r>
            <a:br>
              <a:rPr lang="en-US" sz="1200">
                <a:solidFill>
                  <a:srgbClr val="000000"/>
                </a:solidFill>
                <a:highlight>
                  <a:srgbClr val="FFFFFF"/>
                </a:highlight>
              </a:rPr>
            </a:br>
            <a:r>
              <a:rPr lang="en-US" sz="1200">
                <a:solidFill>
                  <a:srgbClr val="F5844C"/>
                </a:solidFill>
                <a:highlight>
                  <a:srgbClr val="FFFFFF"/>
                </a:highlight>
              </a:rPr>
              <a:t>                                  </a:t>
            </a:r>
            <a:r>
              <a:rPr lang="en-US" sz="1200">
                <a:solidFill>
                  <a:srgbClr val="F5844C"/>
                </a:solidFill>
                <a:highlight>
                  <a:srgbClr val="FFFF00"/>
                </a:highlight>
              </a:rPr>
              <a:t>dfdl:lengthPattern</a:t>
            </a:r>
            <a:r>
              <a:rPr lang="en-US" sz="1200">
                <a:solidFill>
                  <a:srgbClr val="FF8040"/>
                </a:solidFill>
                <a:highlight>
                  <a:srgbClr val="FFFF00"/>
                </a:highlight>
              </a:rPr>
              <a:t>=</a:t>
            </a:r>
            <a:r>
              <a:rPr lang="en-US" sz="1200">
                <a:solidFill>
                  <a:srgbClr val="993300"/>
                </a:solidFill>
                <a:highlight>
                  <a:srgbClr val="FFFF00"/>
                </a:highlight>
              </a:rPr>
              <a:t>"[0-9\+\-]*?(?=[^0-9\+\-])"</a:t>
            </a:r>
            <a:r>
              <a:rPr lang="en-US" sz="1200">
                <a:solidFill>
                  <a:srgbClr val="000096"/>
                </a:solidFill>
                <a:highlight>
                  <a:srgbClr val="FFFFFF"/>
                </a:highlight>
              </a:rPr>
              <a:t>&gt;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&lt;xs:simpleType&gt;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&lt;xs:annotation&gt;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&lt;xs:appinfo</a:t>
            </a:r>
            <a:r>
              <a:rPr lang="en-US" sz="1200">
                <a:solidFill>
                  <a:srgbClr val="F5844C"/>
                </a:solidFill>
                <a:highlight>
                  <a:srgbClr val="FFFFFF"/>
                </a:highlight>
              </a:rPr>
              <a:t> source</a:t>
            </a:r>
            <a:r>
              <a:rPr lang="en-US" sz="1200">
                <a:solidFill>
                  <a:srgbClr val="FF8040"/>
                </a:solidFill>
                <a:highlight>
                  <a:srgbClr val="FFFFFF"/>
                </a:highlight>
              </a:rPr>
              <a:t>=</a:t>
            </a:r>
            <a:r>
              <a:rPr lang="en-US" sz="1200">
                <a:solidFill>
                  <a:srgbClr val="993300"/>
                </a:solidFill>
                <a:highlight>
                  <a:srgbClr val="FFFFFF"/>
                </a:highlight>
              </a:rPr>
              <a:t>"http://www.ogf.org/dfdl/"</a:t>
            </a:r>
            <a:r>
              <a:rPr lang="en-US" sz="1200">
                <a:solidFill>
                  <a:srgbClr val="000096"/>
                </a:solidFill>
                <a:highlight>
                  <a:srgbClr val="FFFFFF"/>
                </a:highlight>
              </a:rPr>
              <a:t>&gt;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0096"/>
                </a:solidFill>
                <a:highlight>
                  <a:srgbClr val="FFFFFF"/>
                </a:highlight>
              </a:rPr>
              <a:t>&lt;dfdl:assert</a:t>
            </a:r>
            <a:r>
              <a:rPr lang="en-US" sz="1200">
                <a:solidFill>
                  <a:srgbClr val="F5844C"/>
                </a:solidFill>
                <a:highlight>
                  <a:srgbClr val="FFFFFF"/>
                </a:highlight>
              </a:rPr>
              <a:t> test</a:t>
            </a:r>
            <a:r>
              <a:rPr lang="en-US" sz="1200">
                <a:solidFill>
                  <a:srgbClr val="FF8040"/>
                </a:solidFill>
                <a:highlight>
                  <a:srgbClr val="FFFFFF"/>
                </a:highlight>
              </a:rPr>
              <a:t>=</a:t>
            </a:r>
            <a:r>
              <a:rPr lang="en-US" sz="1200">
                <a:solidFill>
                  <a:srgbClr val="993300"/>
                </a:solidFill>
                <a:highlight>
                  <a:srgbClr val="FFFFFF"/>
                </a:highlight>
              </a:rPr>
              <a:t>"{ dfdl:checkConstraints(.) }"</a:t>
            </a:r>
            <a:r>
              <a:rPr lang="en-US" sz="1200">
                <a:solidFill>
                  <a:srgbClr val="000096"/>
                </a:solidFill>
                <a:highlight>
                  <a:srgbClr val="FFFFFF"/>
                </a:highlight>
              </a:rPr>
              <a:t>/&gt;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&lt;/xs:appinfo&gt;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&lt;/xs:annotation&gt;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&lt;xs:restriction</a:t>
            </a:r>
            <a:r>
              <a:rPr lang="en-US" sz="1200">
                <a:solidFill>
                  <a:srgbClr val="F5844C"/>
                </a:solidFill>
                <a:highlight>
                  <a:srgbClr val="FFFFFF"/>
                </a:highlight>
              </a:rPr>
              <a:t> base</a:t>
            </a:r>
            <a:r>
              <a:rPr lang="en-US" sz="1200">
                <a:solidFill>
                  <a:srgbClr val="FF8040"/>
                </a:solidFill>
                <a:highlight>
                  <a:srgbClr val="FFFFFF"/>
                </a:highlight>
              </a:rPr>
              <a:t>=</a:t>
            </a:r>
            <a:r>
              <a:rPr lang="en-US" sz="1200">
                <a:solidFill>
                  <a:srgbClr val="993300"/>
                </a:solidFill>
                <a:highlight>
                  <a:srgbClr val="FFFFFF"/>
                </a:highlight>
              </a:rPr>
              <a:t>"xs:integer"</a:t>
            </a:r>
            <a:r>
              <a:rPr lang="en-US" sz="1200">
                <a:solidFill>
                  <a:srgbClr val="000096"/>
                </a:solidFill>
                <a:highlight>
                  <a:srgbClr val="FFFFFF"/>
                </a:highlight>
              </a:rPr>
              <a:t>&gt;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&lt;xs:totalDigits</a:t>
            </a:r>
            <a:r>
              <a:rPr lang="en-US" sz="1200">
                <a:solidFill>
                  <a:srgbClr val="F5844C"/>
                </a:solidFill>
                <a:highlight>
                  <a:srgbClr val="FFFFFF"/>
                </a:highlight>
              </a:rPr>
              <a:t> value</a:t>
            </a:r>
            <a:r>
              <a:rPr lang="en-US" sz="1200">
                <a:solidFill>
                  <a:srgbClr val="FF8040"/>
                </a:solidFill>
                <a:highlight>
                  <a:srgbClr val="FFFFFF"/>
                </a:highlight>
              </a:rPr>
              <a:t>=</a:t>
            </a:r>
            <a:r>
              <a:rPr lang="en-US" sz="1200">
                <a:solidFill>
                  <a:srgbClr val="993300"/>
                </a:solidFill>
                <a:highlight>
                  <a:srgbClr val="FFFFFF"/>
                </a:highlight>
              </a:rPr>
              <a:t>"2"</a:t>
            </a:r>
            <a:r>
              <a:rPr lang="en-US" sz="1200">
                <a:solidFill>
                  <a:srgbClr val="F5844C"/>
                </a:solidFill>
                <a:highlight>
                  <a:srgbClr val="FFFFFF"/>
                </a:highlight>
              </a:rPr>
              <a:t> </a:t>
            </a:r>
            <a:r>
              <a:rPr lang="en-US" sz="1200">
                <a:solidFill>
                  <a:srgbClr val="000096"/>
                </a:solidFill>
                <a:highlight>
                  <a:srgbClr val="FFFFFF"/>
                </a:highlight>
              </a:rPr>
              <a:t>/&gt;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&lt;/xs:restriction&gt;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&lt;/xs:simpleType&gt;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&lt;/xs:element&gt;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&lt;xs:element</a:t>
            </a:r>
            <a:r>
              <a:rPr lang="en-US" sz="1200">
                <a:solidFill>
                  <a:srgbClr val="F5844C"/>
                </a:solidFill>
                <a:highlight>
                  <a:srgbClr val="FFFFFF"/>
                </a:highlight>
              </a:rPr>
              <a:t> name</a:t>
            </a:r>
            <a:r>
              <a:rPr lang="en-US" sz="1200">
                <a:solidFill>
                  <a:srgbClr val="FF8040"/>
                </a:solidFill>
                <a:highlight>
                  <a:srgbClr val="FFFFFF"/>
                </a:highlight>
              </a:rPr>
              <a:t>=</a:t>
            </a:r>
            <a:r>
              <a:rPr lang="en-US" sz="1200">
                <a:solidFill>
                  <a:srgbClr val="993300"/>
                </a:solidFill>
                <a:highlight>
                  <a:srgbClr val="FFFFFF"/>
                </a:highlight>
              </a:rPr>
              <a:t>"string2"</a:t>
            </a:r>
            <a:r>
              <a:rPr lang="en-US" sz="1200">
                <a:solidFill>
                  <a:srgbClr val="F5844C"/>
                </a:solidFill>
                <a:highlight>
                  <a:srgbClr val="FFFFFF"/>
                </a:highlight>
              </a:rPr>
              <a:t> type</a:t>
            </a:r>
            <a:r>
              <a:rPr lang="en-US" sz="1200">
                <a:solidFill>
                  <a:srgbClr val="FF8040"/>
                </a:solidFill>
                <a:highlight>
                  <a:srgbClr val="FFFFFF"/>
                </a:highlight>
              </a:rPr>
              <a:t>=</a:t>
            </a:r>
            <a:r>
              <a:rPr lang="en-US" sz="1200">
                <a:solidFill>
                  <a:srgbClr val="993300"/>
                </a:solidFill>
                <a:highlight>
                  <a:srgbClr val="FFFFFF"/>
                </a:highlight>
              </a:rPr>
              <a:t>"xs:string"</a:t>
            </a:r>
            <a:r>
              <a:rPr lang="en-US" sz="1200">
                <a:solidFill>
                  <a:srgbClr val="F5844C"/>
                </a:solidFill>
                <a:highlight>
                  <a:srgbClr val="FFFFFF"/>
                </a:highlight>
              </a:rPr>
              <a:t> </a:t>
            </a:r>
            <a:r>
              <a:rPr lang="en-US" sz="1200">
                <a:solidFill>
                  <a:srgbClr val="000096"/>
                </a:solidFill>
                <a:highlight>
                  <a:srgbClr val="FFFFFF"/>
                </a:highlight>
              </a:rPr>
              <a:t>/&gt;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&lt;/xs:sequence&gt;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&lt;/xs:complexType&gt;</a:t>
            </a:r>
            <a:br>
              <a:rPr lang="en-US" sz="1200">
                <a:solidFill>
                  <a:srgbClr val="000000"/>
                </a:solidFill>
                <a:highlight>
                  <a:srgbClr val="FFFFFF"/>
                </a:highlight>
              </a:rPr>
            </a:br>
            <a:r>
              <a:rPr lang="en-US" sz="1200">
                <a:solidFill>
                  <a:srgbClr val="003296"/>
                </a:solidFill>
                <a:highlight>
                  <a:srgbClr val="FFFFFF"/>
                </a:highlight>
              </a:rPr>
              <a:t>&lt;/xs:element&gt;</a:t>
            </a:r>
          </a:p>
        </p:txBody>
      </p:sp>
      <p:sp>
        <p:nvSpPr>
          <p:cNvPr id="6" name="Rectangle 5">
            <a:extLst>
              <a:ext uri="{FF2B5EF4-FFF2-40B4-BE49-F238E27FC236}">
                <a16:creationId xmlns:a16="http://schemas.microsoft.com/office/drawing/2014/main" id="{6F3DBB07-CEAB-4709-8000-613282490D4C}"/>
              </a:ext>
            </a:extLst>
          </p:cNvPr>
          <p:cNvSpPr/>
          <p:nvPr/>
        </p:nvSpPr>
        <p:spPr>
          <a:xfrm>
            <a:off x="3471620" y="759417"/>
            <a:ext cx="3843580" cy="2386739"/>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extLst>
              <a:ext uri="{FF2B5EF4-FFF2-40B4-BE49-F238E27FC236}">
                <a16:creationId xmlns:a16="http://schemas.microsoft.com/office/drawing/2014/main" id="{DEE9DCFC-F427-4606-9088-A7E04FB46EE7}"/>
              </a:ext>
            </a:extLst>
          </p:cNvPr>
          <p:cNvSpPr/>
          <p:nvPr/>
        </p:nvSpPr>
        <p:spPr>
          <a:xfrm>
            <a:off x="3469037" y="3146156"/>
            <a:ext cx="3843580" cy="2386739"/>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extLst>
              <a:ext uri="{FF2B5EF4-FFF2-40B4-BE49-F238E27FC236}">
                <a16:creationId xmlns:a16="http://schemas.microsoft.com/office/drawing/2014/main" id="{68C7ADFA-10A8-4E08-92DA-43553B1EF5E2}"/>
              </a:ext>
            </a:extLst>
          </p:cNvPr>
          <p:cNvSpPr/>
          <p:nvPr/>
        </p:nvSpPr>
        <p:spPr>
          <a:xfrm>
            <a:off x="3469037" y="5532895"/>
            <a:ext cx="3843580" cy="170481"/>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3" name="Straight Arrow Connector 2">
            <a:extLst>
              <a:ext uri="{FF2B5EF4-FFF2-40B4-BE49-F238E27FC236}">
                <a16:creationId xmlns:a16="http://schemas.microsoft.com/office/drawing/2014/main" id="{C29DFC58-6CD9-4B92-A1A5-348D69437E7B}"/>
              </a:ext>
            </a:extLst>
          </p:cNvPr>
          <p:cNvCxnSpPr/>
          <p:nvPr/>
        </p:nvCxnSpPr>
        <p:spPr>
          <a:xfrm flipH="1">
            <a:off x="7144719" y="2789695"/>
            <a:ext cx="1115878" cy="480447"/>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0" name="Straight Arrow Connector 9">
            <a:extLst>
              <a:ext uri="{FF2B5EF4-FFF2-40B4-BE49-F238E27FC236}">
                <a16:creationId xmlns:a16="http://schemas.microsoft.com/office/drawing/2014/main" id="{9BEA038D-92FB-46FF-928C-987118ECE0F7}"/>
              </a:ext>
            </a:extLst>
          </p:cNvPr>
          <p:cNvCxnSpPr/>
          <p:nvPr/>
        </p:nvCxnSpPr>
        <p:spPr>
          <a:xfrm flipH="1">
            <a:off x="7191214" y="2774197"/>
            <a:ext cx="1100379" cy="654803"/>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1" name="TextBox 10">
            <a:extLst>
              <a:ext uri="{FF2B5EF4-FFF2-40B4-BE49-F238E27FC236}">
                <a16:creationId xmlns:a16="http://schemas.microsoft.com/office/drawing/2014/main" id="{392ACF27-8128-4384-95BC-15B181438585}"/>
              </a:ext>
            </a:extLst>
          </p:cNvPr>
          <p:cNvSpPr txBox="1"/>
          <p:nvPr/>
        </p:nvSpPr>
        <p:spPr>
          <a:xfrm>
            <a:off x="8291594" y="2589530"/>
            <a:ext cx="3688598" cy="1200329"/>
          </a:xfrm>
          <a:prstGeom prst="rect">
            <a:avLst/>
          </a:prstGeom>
          <a:noFill/>
        </p:spPr>
        <p:txBody>
          <a:bodyPr wrap="square" rtlCol="0">
            <a:spAutoFit/>
          </a:bodyPr>
          <a:lstStyle/>
          <a:p>
            <a:r>
              <a:rPr lang="en-US"/>
              <a:t>These are necessary. Why? Doesn’t the facet along with checkConstraints specify that the next value in the input is an integer up to 2 digits?</a:t>
            </a:r>
          </a:p>
        </p:txBody>
      </p:sp>
    </p:spTree>
    <p:extLst>
      <p:ext uri="{BB962C8B-B14F-4D97-AF65-F5344CB8AC3E}">
        <p14:creationId xmlns:p14="http://schemas.microsoft.com/office/powerpoint/2010/main" val="367199177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62A0335D-73DD-441C-A1AC-D54C30AFF386}"/>
              </a:ext>
            </a:extLst>
          </p:cNvPr>
          <p:cNvSpPr>
            <a:spLocks noGrp="1"/>
          </p:cNvSpPr>
          <p:nvPr>
            <p:ph type="ftr" sz="quarter" idx="11"/>
          </p:nvPr>
        </p:nvSpPr>
        <p:spPr/>
        <p:txBody>
          <a:bodyPr/>
          <a:lstStyle/>
          <a:p>
            <a:r>
              <a:rPr lang="en-US" altLang="en-US">
                <a:solidFill>
                  <a:schemeClr val="tx1">
                    <a:lumMod val="50000"/>
                    <a:lumOff val="50000"/>
                  </a:schemeClr>
                </a:solidFill>
                <a:latin typeface="Arial" pitchFamily="34" charset="0"/>
                <a:cs typeface="Arial" pitchFamily="34" charset="0"/>
              </a:rPr>
              <a:t>© 2019 The MITRE Corporation. All rights reserved.</a:t>
            </a:r>
            <a:endParaRPr lang="en-US">
              <a:solidFill>
                <a:schemeClr val="tx1">
                  <a:lumMod val="50000"/>
                  <a:lumOff val="50000"/>
                </a:schemeClr>
              </a:solidFill>
              <a:latin typeface="Arial" pitchFamily="34" charset="0"/>
              <a:cs typeface="Arial" pitchFamily="34" charset="0"/>
            </a:endParaRPr>
          </a:p>
        </p:txBody>
      </p:sp>
      <p:sp>
        <p:nvSpPr>
          <p:cNvPr id="3" name="Rectangle 2">
            <a:extLst>
              <a:ext uri="{FF2B5EF4-FFF2-40B4-BE49-F238E27FC236}">
                <a16:creationId xmlns:a16="http://schemas.microsoft.com/office/drawing/2014/main" id="{D016CB2D-A943-41FA-9057-E690A9ED8CED}"/>
              </a:ext>
            </a:extLst>
          </p:cNvPr>
          <p:cNvSpPr/>
          <p:nvPr/>
        </p:nvSpPr>
        <p:spPr>
          <a:xfrm>
            <a:off x="2219036" y="2251725"/>
            <a:ext cx="7536952" cy="3108543"/>
          </a:xfrm>
          <a:prstGeom prst="rect">
            <a:avLst/>
          </a:prstGeom>
          <a:ln>
            <a:solidFill>
              <a:schemeClr val="tx1"/>
            </a:solidFill>
          </a:ln>
        </p:spPr>
        <p:txBody>
          <a:bodyPr wrap="square">
            <a:spAutoFit/>
          </a:bodyPr>
          <a:lstStyle/>
          <a:p>
            <a:r>
              <a:rPr lang="en-US" sz="1400">
                <a:solidFill>
                  <a:srgbClr val="003296"/>
                </a:solidFill>
                <a:highlight>
                  <a:srgbClr val="FFFFFF"/>
                </a:highlight>
              </a:rPr>
              <a:t>&lt;xs:element</a:t>
            </a:r>
            <a:r>
              <a:rPr lang="en-US" sz="1400">
                <a:solidFill>
                  <a:srgbClr val="F5844C"/>
                </a:solidFill>
                <a:highlight>
                  <a:srgbClr val="FFFFFF"/>
                </a:highlight>
              </a:rPr>
              <a:t> name</a:t>
            </a:r>
            <a:r>
              <a:rPr lang="en-US" sz="1400">
                <a:solidFill>
                  <a:srgbClr val="FF8040"/>
                </a:solidFill>
                <a:highlight>
                  <a:srgbClr val="FFFFFF"/>
                </a:highlight>
              </a:rPr>
              <a:t>=</a:t>
            </a:r>
            <a:r>
              <a:rPr lang="en-US" sz="1400">
                <a:solidFill>
                  <a:srgbClr val="993300"/>
                </a:solidFill>
                <a:highlight>
                  <a:srgbClr val="FFFFFF"/>
                </a:highlight>
              </a:rPr>
              <a:t>"repeating-label-message"</a:t>
            </a:r>
            <a:r>
              <a:rPr lang="en-US" sz="1400">
                <a:solidFill>
                  <a:srgbClr val="000096"/>
                </a:solidFill>
                <a:highlight>
                  <a:srgbClr val="FFFFFF"/>
                </a:highlight>
              </a:rPr>
              <a:t>&gt;</a:t>
            </a:r>
            <a:br>
              <a:rPr lang="en-US" sz="1400">
                <a:solidFill>
                  <a:srgbClr val="000000"/>
                </a:solidFill>
                <a:highlight>
                  <a:srgbClr val="FFFFFF"/>
                </a:highlight>
              </a:rPr>
            </a:br>
            <a:r>
              <a:rPr lang="en-US" sz="1400">
                <a:solidFill>
                  <a:srgbClr val="000000"/>
                </a:solidFill>
                <a:highlight>
                  <a:srgbClr val="FFFFFF"/>
                </a:highlight>
              </a:rPr>
              <a:t>    </a:t>
            </a:r>
            <a:r>
              <a:rPr lang="en-US" sz="1400">
                <a:solidFill>
                  <a:srgbClr val="003296"/>
                </a:solidFill>
                <a:highlight>
                  <a:srgbClr val="FFFFFF"/>
                </a:highlight>
              </a:rPr>
              <a:t>&lt;xs:complexType&gt;</a:t>
            </a:r>
            <a:br>
              <a:rPr lang="en-US" sz="1400">
                <a:solidFill>
                  <a:srgbClr val="000000"/>
                </a:solidFill>
                <a:highlight>
                  <a:srgbClr val="FFFFFF"/>
                </a:highlight>
              </a:rPr>
            </a:br>
            <a:r>
              <a:rPr lang="en-US" sz="1400">
                <a:solidFill>
                  <a:srgbClr val="000000"/>
                </a:solidFill>
                <a:highlight>
                  <a:srgbClr val="FFFFFF"/>
                </a:highlight>
              </a:rPr>
              <a:t>        </a:t>
            </a:r>
            <a:r>
              <a:rPr lang="en-US" sz="1400">
                <a:solidFill>
                  <a:srgbClr val="003296"/>
                </a:solidFill>
                <a:highlight>
                  <a:srgbClr val="FFFFFF"/>
                </a:highlight>
              </a:rPr>
              <a:t>&lt;xs:sequence</a:t>
            </a:r>
            <a:r>
              <a:rPr lang="en-US" sz="1400">
                <a:solidFill>
                  <a:srgbClr val="F5844C"/>
                </a:solidFill>
                <a:highlight>
                  <a:srgbClr val="FFFFFF"/>
                </a:highlight>
              </a:rPr>
              <a:t> </a:t>
            </a:r>
            <a:r>
              <a:rPr lang="en-US" sz="1400">
                <a:solidFill>
                  <a:srgbClr val="F5844C"/>
                </a:solidFill>
                <a:highlight>
                  <a:srgbClr val="FFFF00"/>
                </a:highlight>
              </a:rPr>
              <a:t>dfdl:separator</a:t>
            </a:r>
            <a:r>
              <a:rPr lang="en-US" sz="1400">
                <a:solidFill>
                  <a:srgbClr val="FF8040"/>
                </a:solidFill>
                <a:highlight>
                  <a:srgbClr val="FFFF00"/>
                </a:highlight>
              </a:rPr>
              <a:t>=</a:t>
            </a:r>
            <a:r>
              <a:rPr lang="en-US" sz="1400">
                <a:solidFill>
                  <a:srgbClr val="993300"/>
                </a:solidFill>
                <a:highlight>
                  <a:srgbClr val="FFFF00"/>
                </a:highlight>
              </a:rPr>
              <a:t>"%NL;"</a:t>
            </a:r>
            <a:r>
              <a:rPr lang="en-US" sz="1400">
                <a:solidFill>
                  <a:srgbClr val="F5844C"/>
                </a:solidFill>
                <a:highlight>
                  <a:srgbClr val="FFFFFF"/>
                </a:highlight>
              </a:rPr>
              <a:t> dfdl:separatorPosition</a:t>
            </a:r>
            <a:r>
              <a:rPr lang="en-US" sz="1400">
                <a:solidFill>
                  <a:srgbClr val="FF8040"/>
                </a:solidFill>
                <a:highlight>
                  <a:srgbClr val="FFFFFF"/>
                </a:highlight>
              </a:rPr>
              <a:t>=</a:t>
            </a:r>
            <a:r>
              <a:rPr lang="en-US" sz="1400">
                <a:solidFill>
                  <a:srgbClr val="993300"/>
                </a:solidFill>
                <a:highlight>
                  <a:srgbClr val="FFFFFF"/>
                </a:highlight>
              </a:rPr>
              <a:t>"infix"</a:t>
            </a:r>
            <a:r>
              <a:rPr lang="en-US" sz="1400">
                <a:solidFill>
                  <a:srgbClr val="F5844C"/>
                </a:solidFill>
                <a:highlight>
                  <a:srgbClr val="FFFFFF"/>
                </a:highlight>
              </a:rPr>
              <a:t> </a:t>
            </a:r>
            <a:r>
              <a:rPr lang="en-US" sz="1400">
                <a:solidFill>
                  <a:srgbClr val="F5844C"/>
                </a:solidFill>
                <a:highlight>
                  <a:srgbClr val="FFFF00"/>
                </a:highlight>
              </a:rPr>
              <a:t>dfdl:outputNewLine</a:t>
            </a:r>
            <a:r>
              <a:rPr lang="en-US" sz="1400">
                <a:solidFill>
                  <a:srgbClr val="FF8040"/>
                </a:solidFill>
                <a:highlight>
                  <a:srgbClr val="FFFF00"/>
                </a:highlight>
              </a:rPr>
              <a:t>=</a:t>
            </a:r>
            <a:r>
              <a:rPr lang="en-US" sz="1400">
                <a:solidFill>
                  <a:srgbClr val="993300"/>
                </a:solidFill>
                <a:highlight>
                  <a:srgbClr val="FFFF00"/>
                </a:highlight>
              </a:rPr>
              <a:t>"%CR;"</a:t>
            </a:r>
            <a:r>
              <a:rPr lang="en-US" sz="1400">
                <a:solidFill>
                  <a:srgbClr val="000096"/>
                </a:solidFill>
                <a:highlight>
                  <a:srgbClr val="FFFFFF"/>
                </a:highlight>
              </a:rPr>
              <a:t>&gt;</a:t>
            </a:r>
            <a:br>
              <a:rPr lang="en-US" sz="1400">
                <a:solidFill>
                  <a:srgbClr val="000000"/>
                </a:solidFill>
                <a:highlight>
                  <a:srgbClr val="FFFFFF"/>
                </a:highlight>
              </a:rPr>
            </a:br>
            <a:r>
              <a:rPr lang="en-US" sz="1400">
                <a:solidFill>
                  <a:srgbClr val="000000"/>
                </a:solidFill>
                <a:highlight>
                  <a:srgbClr val="FFFFFF"/>
                </a:highlight>
              </a:rPr>
              <a:t>            </a:t>
            </a:r>
            <a:r>
              <a:rPr lang="en-US" sz="1400">
                <a:solidFill>
                  <a:srgbClr val="003296"/>
                </a:solidFill>
                <a:highlight>
                  <a:srgbClr val="FFFFFF"/>
                </a:highlight>
              </a:rPr>
              <a:t>&lt;xs:element</a:t>
            </a:r>
            <a:r>
              <a:rPr lang="en-US" sz="1400">
                <a:solidFill>
                  <a:srgbClr val="F5844C"/>
                </a:solidFill>
                <a:highlight>
                  <a:srgbClr val="FFFFFF"/>
                </a:highlight>
              </a:rPr>
              <a:t> name</a:t>
            </a:r>
            <a:r>
              <a:rPr lang="en-US" sz="1400">
                <a:solidFill>
                  <a:srgbClr val="FF8040"/>
                </a:solidFill>
                <a:highlight>
                  <a:srgbClr val="FFFFFF"/>
                </a:highlight>
              </a:rPr>
              <a:t>=</a:t>
            </a:r>
            <a:r>
              <a:rPr lang="en-US" sz="1400">
                <a:solidFill>
                  <a:srgbClr val="993300"/>
                </a:solidFill>
                <a:highlight>
                  <a:srgbClr val="FFFFFF"/>
                </a:highlight>
              </a:rPr>
              <a:t>"row"</a:t>
            </a:r>
            <a:r>
              <a:rPr lang="en-US" sz="1400">
                <a:solidFill>
                  <a:srgbClr val="F5844C"/>
                </a:solidFill>
                <a:highlight>
                  <a:srgbClr val="FFFFFF"/>
                </a:highlight>
              </a:rPr>
              <a:t> maxOccurs</a:t>
            </a:r>
            <a:r>
              <a:rPr lang="en-US" sz="1400">
                <a:solidFill>
                  <a:srgbClr val="FF8040"/>
                </a:solidFill>
                <a:highlight>
                  <a:srgbClr val="FFFFFF"/>
                </a:highlight>
              </a:rPr>
              <a:t>=</a:t>
            </a:r>
            <a:r>
              <a:rPr lang="en-US" sz="1400">
                <a:solidFill>
                  <a:srgbClr val="993300"/>
                </a:solidFill>
                <a:highlight>
                  <a:srgbClr val="FFFFFF"/>
                </a:highlight>
              </a:rPr>
              <a:t>"unbounded"</a:t>
            </a:r>
            <a:r>
              <a:rPr lang="en-US" sz="1400">
                <a:solidFill>
                  <a:srgbClr val="000096"/>
                </a:solidFill>
                <a:highlight>
                  <a:srgbClr val="FFFFFF"/>
                </a:highlight>
              </a:rPr>
              <a:t>&gt;</a:t>
            </a:r>
            <a:br>
              <a:rPr lang="en-US" sz="1400">
                <a:solidFill>
                  <a:srgbClr val="000000"/>
                </a:solidFill>
                <a:highlight>
                  <a:srgbClr val="FFFFFF"/>
                </a:highlight>
              </a:rPr>
            </a:br>
            <a:r>
              <a:rPr lang="en-US" sz="1400">
                <a:solidFill>
                  <a:srgbClr val="000000"/>
                </a:solidFill>
                <a:highlight>
                  <a:srgbClr val="FFFFFF"/>
                </a:highlight>
              </a:rPr>
              <a:t>                </a:t>
            </a:r>
            <a:r>
              <a:rPr lang="en-US" sz="1400">
                <a:solidFill>
                  <a:srgbClr val="003296"/>
                </a:solidFill>
                <a:highlight>
                  <a:srgbClr val="FFFFFF"/>
                </a:highlight>
              </a:rPr>
              <a:t>&lt;xs:complexType&gt;</a:t>
            </a:r>
            <a:br>
              <a:rPr lang="en-US" sz="1400">
                <a:solidFill>
                  <a:srgbClr val="000000"/>
                </a:solidFill>
                <a:highlight>
                  <a:srgbClr val="FFFFFF"/>
                </a:highlight>
              </a:rPr>
            </a:br>
            <a:r>
              <a:rPr lang="en-US" sz="1400">
                <a:solidFill>
                  <a:srgbClr val="000000"/>
                </a:solidFill>
                <a:highlight>
                  <a:srgbClr val="FFFFFF"/>
                </a:highlight>
              </a:rPr>
              <a:t>                    </a:t>
            </a:r>
            <a:r>
              <a:rPr lang="en-US" sz="1400">
                <a:solidFill>
                  <a:srgbClr val="003296"/>
                </a:solidFill>
                <a:highlight>
                  <a:srgbClr val="FFFFFF"/>
                </a:highlight>
              </a:rPr>
              <a:t>&lt;xs:sequence</a:t>
            </a:r>
            <a:r>
              <a:rPr lang="en-US" sz="1400">
                <a:solidFill>
                  <a:srgbClr val="F5844C"/>
                </a:solidFill>
                <a:highlight>
                  <a:srgbClr val="FFFFFF"/>
                </a:highlight>
              </a:rPr>
              <a:t> dfdl:separator</a:t>
            </a:r>
            <a:r>
              <a:rPr lang="en-US" sz="1400">
                <a:solidFill>
                  <a:srgbClr val="FF8040"/>
                </a:solidFill>
                <a:highlight>
                  <a:srgbClr val="FFFFFF"/>
                </a:highlight>
              </a:rPr>
              <a:t>=</a:t>
            </a:r>
            <a:r>
              <a:rPr lang="en-US" sz="1400">
                <a:solidFill>
                  <a:srgbClr val="993300"/>
                </a:solidFill>
                <a:highlight>
                  <a:srgbClr val="FFFFFF"/>
                </a:highlight>
              </a:rPr>
              <a:t>":"</a:t>
            </a:r>
            <a:r>
              <a:rPr lang="en-US" sz="1400">
                <a:solidFill>
                  <a:srgbClr val="F5844C"/>
                </a:solidFill>
                <a:highlight>
                  <a:srgbClr val="FFFFFF"/>
                </a:highlight>
              </a:rPr>
              <a:t> dfdl:separatorPosition</a:t>
            </a:r>
            <a:r>
              <a:rPr lang="en-US" sz="1400">
                <a:solidFill>
                  <a:srgbClr val="FF8040"/>
                </a:solidFill>
                <a:highlight>
                  <a:srgbClr val="FFFFFF"/>
                </a:highlight>
              </a:rPr>
              <a:t>=</a:t>
            </a:r>
            <a:r>
              <a:rPr lang="en-US" sz="1400">
                <a:solidFill>
                  <a:srgbClr val="993300"/>
                </a:solidFill>
                <a:highlight>
                  <a:srgbClr val="FFFFFF"/>
                </a:highlight>
              </a:rPr>
              <a:t>"infix"</a:t>
            </a:r>
            <a:r>
              <a:rPr lang="en-US" sz="1400">
                <a:solidFill>
                  <a:srgbClr val="000096"/>
                </a:solidFill>
                <a:highlight>
                  <a:srgbClr val="FFFFFF"/>
                </a:highlight>
              </a:rPr>
              <a:t>&gt;</a:t>
            </a:r>
            <a:br>
              <a:rPr lang="en-US" sz="1400">
                <a:solidFill>
                  <a:srgbClr val="000000"/>
                </a:solidFill>
                <a:highlight>
                  <a:srgbClr val="FFFFFF"/>
                </a:highlight>
              </a:rPr>
            </a:br>
            <a:r>
              <a:rPr lang="en-US" sz="1400">
                <a:solidFill>
                  <a:srgbClr val="000000"/>
                </a:solidFill>
                <a:highlight>
                  <a:srgbClr val="FFFFFF"/>
                </a:highlight>
              </a:rPr>
              <a:t>                        </a:t>
            </a:r>
            <a:r>
              <a:rPr lang="en-US" sz="1400">
                <a:solidFill>
                  <a:srgbClr val="003296"/>
                </a:solidFill>
                <a:highlight>
                  <a:srgbClr val="FFFFFF"/>
                </a:highlight>
              </a:rPr>
              <a:t>&lt;xs:element</a:t>
            </a:r>
            <a:r>
              <a:rPr lang="en-US" sz="1400">
                <a:solidFill>
                  <a:srgbClr val="F5844C"/>
                </a:solidFill>
                <a:highlight>
                  <a:srgbClr val="FFFFFF"/>
                </a:highlight>
              </a:rPr>
              <a:t> name</a:t>
            </a:r>
            <a:r>
              <a:rPr lang="en-US" sz="1400">
                <a:solidFill>
                  <a:srgbClr val="FF8040"/>
                </a:solidFill>
                <a:highlight>
                  <a:srgbClr val="FFFFFF"/>
                </a:highlight>
              </a:rPr>
              <a:t>=</a:t>
            </a:r>
            <a:r>
              <a:rPr lang="en-US" sz="1400">
                <a:solidFill>
                  <a:srgbClr val="993300"/>
                </a:solidFill>
                <a:highlight>
                  <a:srgbClr val="FFFFFF"/>
                </a:highlight>
              </a:rPr>
              <a:t>"label"</a:t>
            </a:r>
            <a:r>
              <a:rPr lang="en-US" sz="1400">
                <a:solidFill>
                  <a:srgbClr val="F5844C"/>
                </a:solidFill>
                <a:highlight>
                  <a:srgbClr val="FFFFFF"/>
                </a:highlight>
              </a:rPr>
              <a:t> type</a:t>
            </a:r>
            <a:r>
              <a:rPr lang="en-US" sz="1400">
                <a:solidFill>
                  <a:srgbClr val="FF8040"/>
                </a:solidFill>
                <a:highlight>
                  <a:srgbClr val="FFFFFF"/>
                </a:highlight>
              </a:rPr>
              <a:t>=</a:t>
            </a:r>
            <a:r>
              <a:rPr lang="en-US" sz="1400">
                <a:solidFill>
                  <a:srgbClr val="993300"/>
                </a:solidFill>
                <a:highlight>
                  <a:srgbClr val="FFFFFF"/>
                </a:highlight>
              </a:rPr>
              <a:t>"xs:string"</a:t>
            </a:r>
            <a:r>
              <a:rPr lang="en-US" sz="1400">
                <a:solidFill>
                  <a:srgbClr val="F5844C"/>
                </a:solidFill>
                <a:highlight>
                  <a:srgbClr val="FFFFFF"/>
                </a:highlight>
              </a:rPr>
              <a:t> </a:t>
            </a:r>
            <a:r>
              <a:rPr lang="en-US" sz="1400">
                <a:solidFill>
                  <a:srgbClr val="000096"/>
                </a:solidFill>
                <a:highlight>
                  <a:srgbClr val="FFFFFF"/>
                </a:highlight>
              </a:rPr>
              <a:t>/&gt;</a:t>
            </a:r>
            <a:br>
              <a:rPr lang="en-US" sz="1400">
                <a:solidFill>
                  <a:srgbClr val="000000"/>
                </a:solidFill>
                <a:highlight>
                  <a:srgbClr val="FFFFFF"/>
                </a:highlight>
              </a:rPr>
            </a:br>
            <a:r>
              <a:rPr lang="en-US" sz="1400">
                <a:solidFill>
                  <a:srgbClr val="000000"/>
                </a:solidFill>
                <a:highlight>
                  <a:srgbClr val="FFFFFF"/>
                </a:highlight>
              </a:rPr>
              <a:t>                        </a:t>
            </a:r>
            <a:r>
              <a:rPr lang="en-US" sz="1400">
                <a:solidFill>
                  <a:srgbClr val="003296"/>
                </a:solidFill>
                <a:highlight>
                  <a:srgbClr val="FFFFFF"/>
                </a:highlight>
              </a:rPr>
              <a:t>&lt;xs:element</a:t>
            </a:r>
            <a:r>
              <a:rPr lang="en-US" sz="1400">
                <a:solidFill>
                  <a:srgbClr val="F5844C"/>
                </a:solidFill>
                <a:highlight>
                  <a:srgbClr val="FFFFFF"/>
                </a:highlight>
              </a:rPr>
              <a:t> name</a:t>
            </a:r>
            <a:r>
              <a:rPr lang="en-US" sz="1400">
                <a:solidFill>
                  <a:srgbClr val="FF8040"/>
                </a:solidFill>
                <a:highlight>
                  <a:srgbClr val="FFFFFF"/>
                </a:highlight>
              </a:rPr>
              <a:t>=</a:t>
            </a:r>
            <a:r>
              <a:rPr lang="en-US" sz="1400">
                <a:solidFill>
                  <a:srgbClr val="993300"/>
                </a:solidFill>
                <a:highlight>
                  <a:srgbClr val="FFFFFF"/>
                </a:highlight>
              </a:rPr>
              <a:t>"message"</a:t>
            </a:r>
            <a:r>
              <a:rPr lang="en-US" sz="1400">
                <a:solidFill>
                  <a:srgbClr val="F5844C"/>
                </a:solidFill>
                <a:highlight>
                  <a:srgbClr val="FFFFFF"/>
                </a:highlight>
              </a:rPr>
              <a:t> type</a:t>
            </a:r>
            <a:r>
              <a:rPr lang="en-US" sz="1400">
                <a:solidFill>
                  <a:srgbClr val="FF8040"/>
                </a:solidFill>
                <a:highlight>
                  <a:srgbClr val="FFFFFF"/>
                </a:highlight>
              </a:rPr>
              <a:t>=</a:t>
            </a:r>
            <a:r>
              <a:rPr lang="en-US" sz="1400">
                <a:solidFill>
                  <a:srgbClr val="993300"/>
                </a:solidFill>
                <a:highlight>
                  <a:srgbClr val="FFFFFF"/>
                </a:highlight>
              </a:rPr>
              <a:t>"xs:string"</a:t>
            </a:r>
            <a:r>
              <a:rPr lang="en-US" sz="1400">
                <a:solidFill>
                  <a:srgbClr val="F5844C"/>
                </a:solidFill>
                <a:highlight>
                  <a:srgbClr val="FFFFFF"/>
                </a:highlight>
              </a:rPr>
              <a:t> </a:t>
            </a:r>
            <a:r>
              <a:rPr lang="en-US" sz="1400">
                <a:solidFill>
                  <a:srgbClr val="000096"/>
                </a:solidFill>
                <a:highlight>
                  <a:srgbClr val="FFFFFF"/>
                </a:highlight>
              </a:rPr>
              <a:t>/&gt;</a:t>
            </a:r>
            <a:br>
              <a:rPr lang="en-US" sz="1400">
                <a:solidFill>
                  <a:srgbClr val="000000"/>
                </a:solidFill>
                <a:highlight>
                  <a:srgbClr val="FFFFFF"/>
                </a:highlight>
              </a:rPr>
            </a:br>
            <a:r>
              <a:rPr lang="en-US" sz="1400">
                <a:solidFill>
                  <a:srgbClr val="000000"/>
                </a:solidFill>
                <a:highlight>
                  <a:srgbClr val="FFFFFF"/>
                </a:highlight>
              </a:rPr>
              <a:t>                    </a:t>
            </a:r>
            <a:r>
              <a:rPr lang="en-US" sz="1400">
                <a:solidFill>
                  <a:srgbClr val="003296"/>
                </a:solidFill>
                <a:highlight>
                  <a:srgbClr val="FFFFFF"/>
                </a:highlight>
              </a:rPr>
              <a:t>&lt;/xs:sequence&gt;</a:t>
            </a:r>
            <a:br>
              <a:rPr lang="en-US" sz="1400">
                <a:solidFill>
                  <a:srgbClr val="000000"/>
                </a:solidFill>
                <a:highlight>
                  <a:srgbClr val="FFFFFF"/>
                </a:highlight>
              </a:rPr>
            </a:br>
            <a:r>
              <a:rPr lang="en-US" sz="1400">
                <a:solidFill>
                  <a:srgbClr val="000000"/>
                </a:solidFill>
                <a:highlight>
                  <a:srgbClr val="FFFFFF"/>
                </a:highlight>
              </a:rPr>
              <a:t>                </a:t>
            </a:r>
            <a:r>
              <a:rPr lang="en-US" sz="1400">
                <a:solidFill>
                  <a:srgbClr val="003296"/>
                </a:solidFill>
                <a:highlight>
                  <a:srgbClr val="FFFFFF"/>
                </a:highlight>
              </a:rPr>
              <a:t>&lt;/xs:complexType&gt;</a:t>
            </a:r>
            <a:br>
              <a:rPr lang="en-US" sz="1400">
                <a:solidFill>
                  <a:srgbClr val="000000"/>
                </a:solidFill>
                <a:highlight>
                  <a:srgbClr val="FFFFFF"/>
                </a:highlight>
              </a:rPr>
            </a:br>
            <a:r>
              <a:rPr lang="en-US" sz="1400">
                <a:solidFill>
                  <a:srgbClr val="000000"/>
                </a:solidFill>
                <a:highlight>
                  <a:srgbClr val="FFFFFF"/>
                </a:highlight>
              </a:rPr>
              <a:t>            </a:t>
            </a:r>
            <a:r>
              <a:rPr lang="en-US" sz="1400">
                <a:solidFill>
                  <a:srgbClr val="003296"/>
                </a:solidFill>
                <a:highlight>
                  <a:srgbClr val="FFFFFF"/>
                </a:highlight>
              </a:rPr>
              <a:t>&lt;/xs:element&gt;</a:t>
            </a:r>
            <a:br>
              <a:rPr lang="en-US" sz="1400">
                <a:solidFill>
                  <a:srgbClr val="000000"/>
                </a:solidFill>
                <a:highlight>
                  <a:srgbClr val="FFFFFF"/>
                </a:highlight>
              </a:rPr>
            </a:br>
            <a:r>
              <a:rPr lang="en-US" sz="1400">
                <a:solidFill>
                  <a:srgbClr val="000000"/>
                </a:solidFill>
                <a:highlight>
                  <a:srgbClr val="FFFFFF"/>
                </a:highlight>
              </a:rPr>
              <a:t>        </a:t>
            </a:r>
            <a:r>
              <a:rPr lang="en-US" sz="1400">
                <a:solidFill>
                  <a:srgbClr val="003296"/>
                </a:solidFill>
                <a:highlight>
                  <a:srgbClr val="FFFFFF"/>
                </a:highlight>
              </a:rPr>
              <a:t>&lt;/xs:sequence&gt;</a:t>
            </a:r>
            <a:br>
              <a:rPr lang="en-US" sz="1400">
                <a:solidFill>
                  <a:srgbClr val="000000"/>
                </a:solidFill>
                <a:highlight>
                  <a:srgbClr val="FFFFFF"/>
                </a:highlight>
              </a:rPr>
            </a:br>
            <a:r>
              <a:rPr lang="en-US" sz="1400">
                <a:solidFill>
                  <a:srgbClr val="000000"/>
                </a:solidFill>
                <a:highlight>
                  <a:srgbClr val="FFFFFF"/>
                </a:highlight>
              </a:rPr>
              <a:t>    </a:t>
            </a:r>
            <a:r>
              <a:rPr lang="en-US" sz="1400">
                <a:solidFill>
                  <a:srgbClr val="003296"/>
                </a:solidFill>
                <a:highlight>
                  <a:srgbClr val="FFFFFF"/>
                </a:highlight>
              </a:rPr>
              <a:t>&lt;/xs:complexType&gt;</a:t>
            </a:r>
            <a:br>
              <a:rPr lang="en-US" sz="1400">
                <a:solidFill>
                  <a:srgbClr val="000000"/>
                </a:solidFill>
                <a:highlight>
                  <a:srgbClr val="FFFFFF"/>
                </a:highlight>
              </a:rPr>
            </a:br>
            <a:r>
              <a:rPr lang="en-US" sz="1400">
                <a:solidFill>
                  <a:srgbClr val="003296"/>
                </a:solidFill>
                <a:highlight>
                  <a:srgbClr val="FFFFFF"/>
                </a:highlight>
              </a:rPr>
              <a:t>&lt;/xs:element&gt;</a:t>
            </a:r>
          </a:p>
        </p:txBody>
      </p:sp>
      <p:sp>
        <p:nvSpPr>
          <p:cNvPr id="4" name="Freeform: Shape 3">
            <a:extLst>
              <a:ext uri="{FF2B5EF4-FFF2-40B4-BE49-F238E27FC236}">
                <a16:creationId xmlns:a16="http://schemas.microsoft.com/office/drawing/2014/main" id="{88440744-F1C4-495C-A498-0B2ADD497952}"/>
              </a:ext>
            </a:extLst>
          </p:cNvPr>
          <p:cNvSpPr/>
          <p:nvPr/>
        </p:nvSpPr>
        <p:spPr>
          <a:xfrm>
            <a:off x="4463512" y="1501950"/>
            <a:ext cx="3766088" cy="1132762"/>
          </a:xfrm>
          <a:custGeom>
            <a:avLst/>
            <a:gdLst>
              <a:gd name="connsiteX0" fmla="*/ 3766088 w 3766088"/>
              <a:gd name="connsiteY0" fmla="*/ 1070769 h 1132762"/>
              <a:gd name="connsiteX1" fmla="*/ 3425125 w 3766088"/>
              <a:gd name="connsiteY1" fmla="*/ 187366 h 1132762"/>
              <a:gd name="connsiteX2" fmla="*/ 1766807 w 3766088"/>
              <a:gd name="connsiteY2" fmla="*/ 1386 h 1132762"/>
              <a:gd name="connsiteX3" fmla="*/ 449451 w 3766088"/>
              <a:gd name="connsiteY3" fmla="*/ 171867 h 1132762"/>
              <a:gd name="connsiteX4" fmla="*/ 0 w 3766088"/>
              <a:gd name="connsiteY4" fmla="*/ 1132762 h 11327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66088" h="1132762">
                <a:moveTo>
                  <a:pt x="3766088" y="1070769"/>
                </a:moveTo>
                <a:cubicBezTo>
                  <a:pt x="3762213" y="718183"/>
                  <a:pt x="3758339" y="365597"/>
                  <a:pt x="3425125" y="187366"/>
                </a:cubicBezTo>
                <a:cubicBezTo>
                  <a:pt x="3091911" y="9135"/>
                  <a:pt x="2262753" y="3969"/>
                  <a:pt x="1766807" y="1386"/>
                </a:cubicBezTo>
                <a:cubicBezTo>
                  <a:pt x="1270861" y="-1197"/>
                  <a:pt x="743919" y="-16696"/>
                  <a:pt x="449451" y="171867"/>
                </a:cubicBezTo>
                <a:cubicBezTo>
                  <a:pt x="154983" y="360430"/>
                  <a:pt x="77491" y="746596"/>
                  <a:pt x="0" y="1132762"/>
                </a:cubicBezTo>
              </a:path>
            </a:pathLst>
          </a:custGeom>
          <a:noFill/>
          <a:ln>
            <a:solidFill>
              <a:schemeClr val="tx1"/>
            </a:solidFill>
            <a:headEnd type="none" w="med" len="med"/>
            <a:tailEnd type="arrow"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a16="http://schemas.microsoft.com/office/drawing/2014/main" id="{5DEC905F-382D-4722-9DCD-6F8F3599C317}"/>
              </a:ext>
            </a:extLst>
          </p:cNvPr>
          <p:cNvSpPr/>
          <p:nvPr/>
        </p:nvSpPr>
        <p:spPr>
          <a:xfrm>
            <a:off x="3298556" y="629828"/>
            <a:ext cx="6096000" cy="826508"/>
          </a:xfrm>
          <a:prstGeom prst="rect">
            <a:avLst/>
          </a:prstGeom>
        </p:spPr>
        <p:txBody>
          <a:bodyPr>
            <a:spAutoFit/>
          </a:bodyPr>
          <a:lstStyle/>
          <a:p>
            <a:pPr>
              <a:lnSpc>
                <a:spcPts val="3000"/>
              </a:lnSpc>
              <a:spcAft>
                <a:spcPts val="1200"/>
              </a:spcAft>
            </a:pPr>
            <a:r>
              <a:rPr lang="en-US"/>
              <a:t>dfdl:outputNewLine specifies the character or characters that will be used to replace the %NL; separator during unparse.</a:t>
            </a:r>
          </a:p>
        </p:txBody>
      </p:sp>
    </p:spTree>
    <p:extLst>
      <p:ext uri="{BB962C8B-B14F-4D97-AF65-F5344CB8AC3E}">
        <p14:creationId xmlns:p14="http://schemas.microsoft.com/office/powerpoint/2010/main" val="4084425622"/>
      </p:ext>
    </p:extLst>
  </p:cSld>
  <p:clrMapOvr>
    <a:masterClrMapping/>
  </p:clrMapOvr>
</p:sld>
</file>

<file path=ppt/slides/slide2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C1BACE44-649A-494E-BD6C-DE050C08DB5D}"/>
              </a:ext>
            </a:extLst>
          </p:cNvPr>
          <p:cNvSpPr/>
          <p:nvPr/>
        </p:nvSpPr>
        <p:spPr>
          <a:xfrm>
            <a:off x="3048000" y="184475"/>
            <a:ext cx="4654658" cy="6186309"/>
          </a:xfrm>
          <a:prstGeom prst="rect">
            <a:avLst/>
          </a:prstGeom>
          <a:ln>
            <a:solidFill>
              <a:schemeClr val="bg1">
                <a:lumMod val="75000"/>
              </a:schemeClr>
            </a:solidFill>
          </a:ln>
        </p:spPr>
        <p:txBody>
          <a:bodyPr wrap="square">
            <a:spAutoFit/>
          </a:bodyPr>
          <a:lstStyle/>
          <a:p>
            <a:r>
              <a:rPr lang="en-US" sz="1200">
                <a:solidFill>
                  <a:srgbClr val="003296"/>
                </a:solidFill>
                <a:highlight>
                  <a:srgbClr val="FFFFFF"/>
                </a:highlight>
              </a:rPr>
              <a:t>&lt;xs:element</a:t>
            </a:r>
            <a:r>
              <a:rPr lang="en-US" sz="1200">
                <a:solidFill>
                  <a:srgbClr val="F5844C"/>
                </a:solidFill>
                <a:highlight>
                  <a:srgbClr val="FFFFFF"/>
                </a:highlight>
              </a:rPr>
              <a:t> name</a:t>
            </a:r>
            <a:r>
              <a:rPr lang="en-US" sz="1200">
                <a:solidFill>
                  <a:srgbClr val="FF8040"/>
                </a:solidFill>
                <a:highlight>
                  <a:srgbClr val="FFFFFF"/>
                </a:highlight>
              </a:rPr>
              <a:t>=</a:t>
            </a:r>
            <a:r>
              <a:rPr lang="en-US" sz="1200">
                <a:solidFill>
                  <a:srgbClr val="993300"/>
                </a:solidFill>
                <a:highlight>
                  <a:srgbClr val="FFFFFF"/>
                </a:highlight>
              </a:rPr>
              <a:t>"input"</a:t>
            </a:r>
            <a:r>
              <a:rPr lang="en-US" sz="1200">
                <a:solidFill>
                  <a:srgbClr val="000096"/>
                </a:solidFill>
                <a:highlight>
                  <a:srgbClr val="FFFFFF"/>
                </a:highlight>
              </a:rPr>
              <a:t>&gt;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&lt;xs:complexType&gt;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&lt;xs:sequence&gt;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&lt;xs:element</a:t>
            </a:r>
            <a:r>
              <a:rPr lang="en-US" sz="1200">
                <a:solidFill>
                  <a:srgbClr val="F5844C"/>
                </a:solidFill>
                <a:highlight>
                  <a:srgbClr val="FFFFFF"/>
                </a:highlight>
              </a:rPr>
              <a:t> name</a:t>
            </a:r>
            <a:r>
              <a:rPr lang="en-US" sz="1200">
                <a:solidFill>
                  <a:srgbClr val="FF8040"/>
                </a:solidFill>
                <a:highlight>
                  <a:srgbClr val="FFFFFF"/>
                </a:highlight>
              </a:rPr>
              <a:t>=</a:t>
            </a:r>
            <a:r>
              <a:rPr lang="en-US" sz="1200">
                <a:solidFill>
                  <a:srgbClr val="993300"/>
                </a:solidFill>
                <a:highlight>
                  <a:srgbClr val="FFFFFF"/>
                </a:highlight>
              </a:rPr>
              <a:t>"string1"</a:t>
            </a:r>
            <a:r>
              <a:rPr lang="en-US" sz="1200">
                <a:solidFill>
                  <a:srgbClr val="F5844C"/>
                </a:solidFill>
                <a:highlight>
                  <a:srgbClr val="FFFFFF"/>
                </a:highlight>
              </a:rPr>
              <a:t> dfdl:lengthKind</a:t>
            </a:r>
            <a:r>
              <a:rPr lang="en-US" sz="1200">
                <a:solidFill>
                  <a:srgbClr val="FF8040"/>
                </a:solidFill>
                <a:highlight>
                  <a:srgbClr val="FFFFFF"/>
                </a:highlight>
              </a:rPr>
              <a:t>=</a:t>
            </a:r>
            <a:r>
              <a:rPr lang="en-US" sz="1200">
                <a:solidFill>
                  <a:srgbClr val="993300"/>
                </a:solidFill>
                <a:highlight>
                  <a:srgbClr val="FFFFFF"/>
                </a:highlight>
              </a:rPr>
              <a:t>"pattern"</a:t>
            </a:r>
            <a:br>
              <a:rPr lang="en-US" sz="1200">
                <a:solidFill>
                  <a:srgbClr val="000000"/>
                </a:solidFill>
                <a:highlight>
                  <a:srgbClr val="FFFFFF"/>
                </a:highlight>
              </a:rPr>
            </a:br>
            <a:r>
              <a:rPr lang="en-US" sz="1200">
                <a:solidFill>
                  <a:srgbClr val="F5844C"/>
                </a:solidFill>
                <a:highlight>
                  <a:srgbClr val="FFFFFF"/>
                </a:highlight>
              </a:rPr>
              <a:t>                                  dfdl:lengthPattern</a:t>
            </a:r>
            <a:r>
              <a:rPr lang="en-US" sz="1200">
                <a:solidFill>
                  <a:srgbClr val="FF8040"/>
                </a:solidFill>
                <a:highlight>
                  <a:srgbClr val="FFFFFF"/>
                </a:highlight>
              </a:rPr>
              <a:t>=</a:t>
            </a:r>
            <a:r>
              <a:rPr lang="en-US" sz="1200">
                <a:solidFill>
                  <a:srgbClr val="993300"/>
                </a:solidFill>
                <a:highlight>
                  <a:srgbClr val="FFFFFF"/>
                </a:highlight>
              </a:rPr>
              <a:t>"[^0-9\+\-]*?(?=[0-9\+\-])"</a:t>
            </a:r>
            <a:r>
              <a:rPr lang="en-US" sz="1200">
                <a:solidFill>
                  <a:srgbClr val="000096"/>
                </a:solidFill>
                <a:highlight>
                  <a:srgbClr val="FFFFFF"/>
                </a:highlight>
              </a:rPr>
              <a:t>&gt;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&lt;xs:simpleType&gt;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&lt;xs:annotation&gt;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&lt;xs:appinfo</a:t>
            </a:r>
            <a:r>
              <a:rPr lang="en-US" sz="1200">
                <a:solidFill>
                  <a:srgbClr val="F5844C"/>
                </a:solidFill>
                <a:highlight>
                  <a:srgbClr val="FFFFFF"/>
                </a:highlight>
              </a:rPr>
              <a:t> source</a:t>
            </a:r>
            <a:r>
              <a:rPr lang="en-US" sz="1200">
                <a:solidFill>
                  <a:srgbClr val="FF8040"/>
                </a:solidFill>
                <a:highlight>
                  <a:srgbClr val="FFFFFF"/>
                </a:highlight>
              </a:rPr>
              <a:t>=</a:t>
            </a:r>
            <a:r>
              <a:rPr lang="en-US" sz="1200">
                <a:solidFill>
                  <a:srgbClr val="993300"/>
                </a:solidFill>
                <a:highlight>
                  <a:srgbClr val="FFFFFF"/>
                </a:highlight>
              </a:rPr>
              <a:t>"http://www.ogf.org/dfdl/"</a:t>
            </a:r>
            <a:r>
              <a:rPr lang="en-US" sz="1200">
                <a:solidFill>
                  <a:srgbClr val="000096"/>
                </a:solidFill>
                <a:highlight>
                  <a:srgbClr val="FFFFFF"/>
                </a:highlight>
              </a:rPr>
              <a:t>&gt;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0096"/>
                </a:solidFill>
                <a:highlight>
                  <a:srgbClr val="FFFFFF"/>
                </a:highlight>
              </a:rPr>
              <a:t>&lt;dfdl:assert</a:t>
            </a:r>
            <a:r>
              <a:rPr lang="en-US" sz="1200">
                <a:solidFill>
                  <a:srgbClr val="F5844C"/>
                </a:solidFill>
                <a:highlight>
                  <a:srgbClr val="FFFFFF"/>
                </a:highlight>
              </a:rPr>
              <a:t> test</a:t>
            </a:r>
            <a:r>
              <a:rPr lang="en-US" sz="1200">
                <a:solidFill>
                  <a:srgbClr val="FF8040"/>
                </a:solidFill>
                <a:highlight>
                  <a:srgbClr val="FFFFFF"/>
                </a:highlight>
              </a:rPr>
              <a:t>=</a:t>
            </a:r>
            <a:r>
              <a:rPr lang="en-US" sz="1200">
                <a:solidFill>
                  <a:srgbClr val="993300"/>
                </a:solidFill>
                <a:highlight>
                  <a:srgbClr val="FFFFFF"/>
                </a:highlight>
              </a:rPr>
              <a:t>"{ dfdl:checkConstraints(.) }"</a:t>
            </a:r>
            <a:r>
              <a:rPr lang="en-US" sz="1200">
                <a:solidFill>
                  <a:srgbClr val="000096"/>
                </a:solidFill>
                <a:highlight>
                  <a:srgbClr val="FFFFFF"/>
                </a:highlight>
              </a:rPr>
              <a:t>/&gt;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&lt;/xs:appinfo&gt;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&lt;/xs:annotation&gt;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&lt;xs:restriction</a:t>
            </a:r>
            <a:r>
              <a:rPr lang="en-US" sz="1200">
                <a:solidFill>
                  <a:srgbClr val="F5844C"/>
                </a:solidFill>
                <a:highlight>
                  <a:srgbClr val="FFFFFF"/>
                </a:highlight>
              </a:rPr>
              <a:t> base</a:t>
            </a:r>
            <a:r>
              <a:rPr lang="en-US" sz="1200">
                <a:solidFill>
                  <a:srgbClr val="FF8040"/>
                </a:solidFill>
                <a:highlight>
                  <a:srgbClr val="FFFFFF"/>
                </a:highlight>
              </a:rPr>
              <a:t>=</a:t>
            </a:r>
            <a:r>
              <a:rPr lang="en-US" sz="1200">
                <a:solidFill>
                  <a:srgbClr val="993300"/>
                </a:solidFill>
                <a:highlight>
                  <a:srgbClr val="FFFFFF"/>
                </a:highlight>
              </a:rPr>
              <a:t>"xs:string"</a:t>
            </a:r>
            <a:r>
              <a:rPr lang="en-US" sz="1200">
                <a:solidFill>
                  <a:srgbClr val="000096"/>
                </a:solidFill>
                <a:highlight>
                  <a:srgbClr val="FFFFFF"/>
                </a:highlight>
              </a:rPr>
              <a:t>&gt;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&lt;xs:pattern</a:t>
            </a:r>
            <a:r>
              <a:rPr lang="en-US" sz="1200">
                <a:solidFill>
                  <a:srgbClr val="F5844C"/>
                </a:solidFill>
                <a:highlight>
                  <a:srgbClr val="FFFFFF"/>
                </a:highlight>
              </a:rPr>
              <a:t> value</a:t>
            </a:r>
            <a:r>
              <a:rPr lang="en-US" sz="1200">
                <a:solidFill>
                  <a:srgbClr val="FF8040"/>
                </a:solidFill>
                <a:highlight>
                  <a:srgbClr val="FFFFFF"/>
                </a:highlight>
              </a:rPr>
              <a:t>=</a:t>
            </a:r>
            <a:r>
              <a:rPr lang="en-US" sz="1200">
                <a:solidFill>
                  <a:srgbClr val="993300"/>
                </a:solidFill>
                <a:highlight>
                  <a:srgbClr val="FFFFFF"/>
                </a:highlight>
              </a:rPr>
              <a:t>"[^0-9\+\-]*"</a:t>
            </a:r>
            <a:r>
              <a:rPr lang="en-US" sz="1200">
                <a:solidFill>
                  <a:srgbClr val="F5844C"/>
                </a:solidFill>
                <a:highlight>
                  <a:srgbClr val="FFFFFF"/>
                </a:highlight>
              </a:rPr>
              <a:t> </a:t>
            </a:r>
            <a:r>
              <a:rPr lang="en-US" sz="1200">
                <a:solidFill>
                  <a:srgbClr val="000096"/>
                </a:solidFill>
                <a:highlight>
                  <a:srgbClr val="FFFFFF"/>
                </a:highlight>
              </a:rPr>
              <a:t>/&gt;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&lt;/xs:restriction&gt;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&lt;/xs:simpleType&gt;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&lt;/xs:element&gt;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&lt;xs:element</a:t>
            </a:r>
            <a:r>
              <a:rPr lang="en-US" sz="1200">
                <a:solidFill>
                  <a:srgbClr val="F5844C"/>
                </a:solidFill>
                <a:highlight>
                  <a:srgbClr val="FFFFFF"/>
                </a:highlight>
              </a:rPr>
              <a:t> name</a:t>
            </a:r>
            <a:r>
              <a:rPr lang="en-US" sz="1200">
                <a:solidFill>
                  <a:srgbClr val="FF8040"/>
                </a:solidFill>
                <a:highlight>
                  <a:srgbClr val="FFFFFF"/>
                </a:highlight>
              </a:rPr>
              <a:t>=</a:t>
            </a:r>
            <a:r>
              <a:rPr lang="en-US" sz="1200">
                <a:solidFill>
                  <a:srgbClr val="993300"/>
                </a:solidFill>
                <a:highlight>
                  <a:srgbClr val="FFFFFF"/>
                </a:highlight>
              </a:rPr>
              <a:t>"Number"</a:t>
            </a:r>
            <a:r>
              <a:rPr lang="en-US" sz="1200">
                <a:solidFill>
                  <a:srgbClr val="F5844C"/>
                </a:solidFill>
                <a:highlight>
                  <a:srgbClr val="FFFFFF"/>
                </a:highlight>
              </a:rPr>
              <a:t> dfdl:lengthKind</a:t>
            </a:r>
            <a:r>
              <a:rPr lang="en-US" sz="1200">
                <a:solidFill>
                  <a:srgbClr val="FF8040"/>
                </a:solidFill>
                <a:highlight>
                  <a:srgbClr val="FFFFFF"/>
                </a:highlight>
              </a:rPr>
              <a:t>=</a:t>
            </a:r>
            <a:r>
              <a:rPr lang="en-US" sz="1200">
                <a:solidFill>
                  <a:srgbClr val="993300"/>
                </a:solidFill>
                <a:highlight>
                  <a:srgbClr val="FFFFFF"/>
                </a:highlight>
              </a:rPr>
              <a:t>"pattern"</a:t>
            </a:r>
            <a:br>
              <a:rPr lang="en-US" sz="1200">
                <a:solidFill>
                  <a:srgbClr val="000000"/>
                </a:solidFill>
                <a:highlight>
                  <a:srgbClr val="FFFFFF"/>
                </a:highlight>
              </a:rPr>
            </a:br>
            <a:r>
              <a:rPr lang="en-US" sz="1200">
                <a:solidFill>
                  <a:srgbClr val="F5844C"/>
                </a:solidFill>
                <a:highlight>
                  <a:srgbClr val="FFFFFF"/>
                </a:highlight>
              </a:rPr>
              <a:t>                                  dfdl:lengthPattern</a:t>
            </a:r>
            <a:r>
              <a:rPr lang="en-US" sz="1200">
                <a:solidFill>
                  <a:srgbClr val="FF8040"/>
                </a:solidFill>
                <a:highlight>
                  <a:srgbClr val="FFFFFF"/>
                </a:highlight>
              </a:rPr>
              <a:t>=</a:t>
            </a:r>
            <a:r>
              <a:rPr lang="en-US" sz="1200">
                <a:solidFill>
                  <a:srgbClr val="993300"/>
                </a:solidFill>
                <a:highlight>
                  <a:srgbClr val="FFFFFF"/>
                </a:highlight>
              </a:rPr>
              <a:t>"[0-9\+\-]*?(?=[^0-9\+\-])"</a:t>
            </a:r>
            <a:r>
              <a:rPr lang="en-US" sz="1200">
                <a:solidFill>
                  <a:srgbClr val="000096"/>
                </a:solidFill>
                <a:highlight>
                  <a:srgbClr val="FFFFFF"/>
                </a:highlight>
              </a:rPr>
              <a:t>&gt;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&lt;xs:simpleType&gt;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&lt;xs:annotation&gt;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&lt;xs:appinfo</a:t>
            </a:r>
            <a:r>
              <a:rPr lang="en-US" sz="1200">
                <a:solidFill>
                  <a:srgbClr val="F5844C"/>
                </a:solidFill>
                <a:highlight>
                  <a:srgbClr val="FFFFFF"/>
                </a:highlight>
              </a:rPr>
              <a:t> source</a:t>
            </a:r>
            <a:r>
              <a:rPr lang="en-US" sz="1200">
                <a:solidFill>
                  <a:srgbClr val="FF8040"/>
                </a:solidFill>
                <a:highlight>
                  <a:srgbClr val="FFFFFF"/>
                </a:highlight>
              </a:rPr>
              <a:t>=</a:t>
            </a:r>
            <a:r>
              <a:rPr lang="en-US" sz="1200">
                <a:solidFill>
                  <a:srgbClr val="993300"/>
                </a:solidFill>
                <a:highlight>
                  <a:srgbClr val="FFFFFF"/>
                </a:highlight>
              </a:rPr>
              <a:t>"http://www.ogf.org/dfdl/"</a:t>
            </a:r>
            <a:r>
              <a:rPr lang="en-US" sz="1200">
                <a:solidFill>
                  <a:srgbClr val="000096"/>
                </a:solidFill>
                <a:highlight>
                  <a:srgbClr val="FFFFFF"/>
                </a:highlight>
              </a:rPr>
              <a:t>&gt;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0096"/>
                </a:solidFill>
                <a:highlight>
                  <a:srgbClr val="FFFFFF"/>
                </a:highlight>
              </a:rPr>
              <a:t>&lt;dfdl:assert</a:t>
            </a:r>
            <a:r>
              <a:rPr lang="en-US" sz="1200">
                <a:solidFill>
                  <a:srgbClr val="F5844C"/>
                </a:solidFill>
                <a:highlight>
                  <a:srgbClr val="FFFFFF"/>
                </a:highlight>
              </a:rPr>
              <a:t> test</a:t>
            </a:r>
            <a:r>
              <a:rPr lang="en-US" sz="1200">
                <a:solidFill>
                  <a:srgbClr val="FF8040"/>
                </a:solidFill>
                <a:highlight>
                  <a:srgbClr val="FFFFFF"/>
                </a:highlight>
              </a:rPr>
              <a:t>=</a:t>
            </a:r>
            <a:r>
              <a:rPr lang="en-US" sz="1200">
                <a:solidFill>
                  <a:srgbClr val="993300"/>
                </a:solidFill>
                <a:highlight>
                  <a:srgbClr val="FFFFFF"/>
                </a:highlight>
              </a:rPr>
              <a:t>"{ </a:t>
            </a:r>
            <a:r>
              <a:rPr lang="en-US" sz="1200">
                <a:solidFill>
                  <a:srgbClr val="993300"/>
                </a:solidFill>
                <a:highlight>
                  <a:srgbClr val="FFFF00"/>
                </a:highlight>
              </a:rPr>
              <a:t>dfdl:checkConstraints(.)</a:t>
            </a:r>
            <a:r>
              <a:rPr lang="en-US" sz="1200">
                <a:solidFill>
                  <a:srgbClr val="993300"/>
                </a:solidFill>
                <a:highlight>
                  <a:srgbClr val="FFFFFF"/>
                </a:highlight>
              </a:rPr>
              <a:t> }"</a:t>
            </a:r>
            <a:r>
              <a:rPr lang="en-US" sz="1200">
                <a:solidFill>
                  <a:srgbClr val="000096"/>
                </a:solidFill>
                <a:highlight>
                  <a:srgbClr val="FFFFFF"/>
                </a:highlight>
              </a:rPr>
              <a:t>/&gt;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&lt;/xs:appinfo&gt;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&lt;/xs:annotation&gt;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&lt;xs:restriction</a:t>
            </a:r>
            <a:r>
              <a:rPr lang="en-US" sz="1200">
                <a:solidFill>
                  <a:srgbClr val="F5844C"/>
                </a:solidFill>
                <a:highlight>
                  <a:srgbClr val="FFFFFF"/>
                </a:highlight>
              </a:rPr>
              <a:t> base</a:t>
            </a:r>
            <a:r>
              <a:rPr lang="en-US" sz="1200">
                <a:solidFill>
                  <a:srgbClr val="FF8040"/>
                </a:solidFill>
                <a:highlight>
                  <a:srgbClr val="FFFFFF"/>
                </a:highlight>
              </a:rPr>
              <a:t>=</a:t>
            </a:r>
            <a:r>
              <a:rPr lang="en-US" sz="1200">
                <a:solidFill>
                  <a:srgbClr val="993300"/>
                </a:solidFill>
                <a:highlight>
                  <a:srgbClr val="FFFFFF"/>
                </a:highlight>
              </a:rPr>
              <a:t>"xs:integer"</a:t>
            </a:r>
            <a:r>
              <a:rPr lang="en-US" sz="1200">
                <a:solidFill>
                  <a:srgbClr val="000096"/>
                </a:solidFill>
                <a:highlight>
                  <a:srgbClr val="FFFFFF"/>
                </a:highlight>
              </a:rPr>
              <a:t>&gt;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00"/>
                </a:highlight>
              </a:rPr>
              <a:t>&lt;xs:totalDigits</a:t>
            </a:r>
            <a:r>
              <a:rPr lang="en-US" sz="1200">
                <a:solidFill>
                  <a:srgbClr val="F5844C"/>
                </a:solidFill>
                <a:highlight>
                  <a:srgbClr val="FFFF00"/>
                </a:highlight>
              </a:rPr>
              <a:t> value</a:t>
            </a:r>
            <a:r>
              <a:rPr lang="en-US" sz="1200">
                <a:solidFill>
                  <a:srgbClr val="FF8040"/>
                </a:solidFill>
                <a:highlight>
                  <a:srgbClr val="FFFF00"/>
                </a:highlight>
              </a:rPr>
              <a:t>=</a:t>
            </a:r>
            <a:r>
              <a:rPr lang="en-US" sz="1200">
                <a:solidFill>
                  <a:srgbClr val="993300"/>
                </a:solidFill>
                <a:highlight>
                  <a:srgbClr val="FFFF00"/>
                </a:highlight>
              </a:rPr>
              <a:t>"2"</a:t>
            </a:r>
            <a:r>
              <a:rPr lang="en-US" sz="1200">
                <a:solidFill>
                  <a:srgbClr val="F5844C"/>
                </a:solidFill>
                <a:highlight>
                  <a:srgbClr val="FFFFFF"/>
                </a:highlight>
              </a:rPr>
              <a:t> </a:t>
            </a:r>
            <a:r>
              <a:rPr lang="en-US" sz="1200">
                <a:solidFill>
                  <a:srgbClr val="000096"/>
                </a:solidFill>
                <a:highlight>
                  <a:srgbClr val="FFFFFF"/>
                </a:highlight>
              </a:rPr>
              <a:t>/&gt;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&lt;/xs:restriction&gt;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&lt;/xs:simpleType&gt;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&lt;/xs:element&gt;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&lt;xs:element</a:t>
            </a:r>
            <a:r>
              <a:rPr lang="en-US" sz="1200">
                <a:solidFill>
                  <a:srgbClr val="F5844C"/>
                </a:solidFill>
                <a:highlight>
                  <a:srgbClr val="FFFFFF"/>
                </a:highlight>
              </a:rPr>
              <a:t> name</a:t>
            </a:r>
            <a:r>
              <a:rPr lang="en-US" sz="1200">
                <a:solidFill>
                  <a:srgbClr val="FF8040"/>
                </a:solidFill>
                <a:highlight>
                  <a:srgbClr val="FFFFFF"/>
                </a:highlight>
              </a:rPr>
              <a:t>=</a:t>
            </a:r>
            <a:r>
              <a:rPr lang="en-US" sz="1200">
                <a:solidFill>
                  <a:srgbClr val="993300"/>
                </a:solidFill>
                <a:highlight>
                  <a:srgbClr val="FFFFFF"/>
                </a:highlight>
              </a:rPr>
              <a:t>"string2"</a:t>
            </a:r>
            <a:r>
              <a:rPr lang="en-US" sz="1200">
                <a:solidFill>
                  <a:srgbClr val="F5844C"/>
                </a:solidFill>
                <a:highlight>
                  <a:srgbClr val="FFFFFF"/>
                </a:highlight>
              </a:rPr>
              <a:t> type</a:t>
            </a:r>
            <a:r>
              <a:rPr lang="en-US" sz="1200">
                <a:solidFill>
                  <a:srgbClr val="FF8040"/>
                </a:solidFill>
                <a:highlight>
                  <a:srgbClr val="FFFFFF"/>
                </a:highlight>
              </a:rPr>
              <a:t>=</a:t>
            </a:r>
            <a:r>
              <a:rPr lang="en-US" sz="1200">
                <a:solidFill>
                  <a:srgbClr val="993300"/>
                </a:solidFill>
                <a:highlight>
                  <a:srgbClr val="FFFFFF"/>
                </a:highlight>
              </a:rPr>
              <a:t>"xs:string"</a:t>
            </a:r>
            <a:r>
              <a:rPr lang="en-US" sz="1200">
                <a:solidFill>
                  <a:srgbClr val="F5844C"/>
                </a:solidFill>
                <a:highlight>
                  <a:srgbClr val="FFFFFF"/>
                </a:highlight>
              </a:rPr>
              <a:t> </a:t>
            </a:r>
            <a:r>
              <a:rPr lang="en-US" sz="1200">
                <a:solidFill>
                  <a:srgbClr val="000096"/>
                </a:solidFill>
                <a:highlight>
                  <a:srgbClr val="FFFFFF"/>
                </a:highlight>
              </a:rPr>
              <a:t>/&gt;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&lt;/xs:sequence&gt;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&lt;/xs:complexType&gt;</a:t>
            </a:r>
            <a:br>
              <a:rPr lang="en-US" sz="1200">
                <a:solidFill>
                  <a:srgbClr val="000000"/>
                </a:solidFill>
                <a:highlight>
                  <a:srgbClr val="FFFFFF"/>
                </a:highlight>
              </a:rPr>
            </a:br>
            <a:r>
              <a:rPr lang="en-US" sz="1200">
                <a:solidFill>
                  <a:srgbClr val="003296"/>
                </a:solidFill>
                <a:highlight>
                  <a:srgbClr val="FFFFFF"/>
                </a:highlight>
              </a:rPr>
              <a:t>&lt;/xs:element&gt;</a:t>
            </a:r>
          </a:p>
        </p:txBody>
      </p:sp>
      <p:sp>
        <p:nvSpPr>
          <p:cNvPr id="6" name="Rectangle 5">
            <a:extLst>
              <a:ext uri="{FF2B5EF4-FFF2-40B4-BE49-F238E27FC236}">
                <a16:creationId xmlns:a16="http://schemas.microsoft.com/office/drawing/2014/main" id="{6F3DBB07-CEAB-4709-8000-613282490D4C}"/>
              </a:ext>
            </a:extLst>
          </p:cNvPr>
          <p:cNvSpPr/>
          <p:nvPr/>
        </p:nvSpPr>
        <p:spPr>
          <a:xfrm>
            <a:off x="3471620" y="759417"/>
            <a:ext cx="3843580" cy="2386739"/>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extLst>
              <a:ext uri="{FF2B5EF4-FFF2-40B4-BE49-F238E27FC236}">
                <a16:creationId xmlns:a16="http://schemas.microsoft.com/office/drawing/2014/main" id="{DEE9DCFC-F427-4606-9088-A7E04FB46EE7}"/>
              </a:ext>
            </a:extLst>
          </p:cNvPr>
          <p:cNvSpPr/>
          <p:nvPr/>
        </p:nvSpPr>
        <p:spPr>
          <a:xfrm>
            <a:off x="3469037" y="3146156"/>
            <a:ext cx="3843580" cy="2386739"/>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extLst>
              <a:ext uri="{FF2B5EF4-FFF2-40B4-BE49-F238E27FC236}">
                <a16:creationId xmlns:a16="http://schemas.microsoft.com/office/drawing/2014/main" id="{68C7ADFA-10A8-4E08-92DA-43553B1EF5E2}"/>
              </a:ext>
            </a:extLst>
          </p:cNvPr>
          <p:cNvSpPr/>
          <p:nvPr/>
        </p:nvSpPr>
        <p:spPr>
          <a:xfrm>
            <a:off x="3469037" y="5532895"/>
            <a:ext cx="3843580" cy="170481"/>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3" name="Straight Arrow Connector 2">
            <a:extLst>
              <a:ext uri="{FF2B5EF4-FFF2-40B4-BE49-F238E27FC236}">
                <a16:creationId xmlns:a16="http://schemas.microsoft.com/office/drawing/2014/main" id="{3D0B9B36-AACF-4BFD-A954-21FAD5322B07}"/>
              </a:ext>
            </a:extLst>
          </p:cNvPr>
          <p:cNvCxnSpPr>
            <a:cxnSpLocks/>
          </p:cNvCxnSpPr>
          <p:nvPr/>
        </p:nvCxnSpPr>
        <p:spPr>
          <a:xfrm flipH="1" flipV="1">
            <a:off x="6898105" y="4181961"/>
            <a:ext cx="1470980" cy="157564"/>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0" name="Straight Arrow Connector 9">
            <a:extLst>
              <a:ext uri="{FF2B5EF4-FFF2-40B4-BE49-F238E27FC236}">
                <a16:creationId xmlns:a16="http://schemas.microsoft.com/office/drawing/2014/main" id="{A10A802A-9DAC-47A6-8A80-0E8E78318F52}"/>
              </a:ext>
            </a:extLst>
          </p:cNvPr>
          <p:cNvCxnSpPr>
            <a:cxnSpLocks/>
          </p:cNvCxnSpPr>
          <p:nvPr/>
        </p:nvCxnSpPr>
        <p:spPr>
          <a:xfrm flipH="1">
            <a:off x="5765370" y="4339525"/>
            <a:ext cx="2603715" cy="525962"/>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1" name="TextBox 10">
            <a:extLst>
              <a:ext uri="{FF2B5EF4-FFF2-40B4-BE49-F238E27FC236}">
                <a16:creationId xmlns:a16="http://schemas.microsoft.com/office/drawing/2014/main" id="{AF114457-A481-4394-B5F4-5ACCA6BC0BB5}"/>
              </a:ext>
            </a:extLst>
          </p:cNvPr>
          <p:cNvSpPr txBox="1"/>
          <p:nvPr/>
        </p:nvSpPr>
        <p:spPr>
          <a:xfrm>
            <a:off x="8369086" y="4181961"/>
            <a:ext cx="3405820" cy="2308324"/>
          </a:xfrm>
          <a:prstGeom prst="rect">
            <a:avLst/>
          </a:prstGeom>
          <a:noFill/>
        </p:spPr>
        <p:txBody>
          <a:bodyPr wrap="square" rtlCol="0">
            <a:spAutoFit/>
          </a:bodyPr>
          <a:lstStyle/>
          <a:p>
            <a:r>
              <a:rPr lang="en-US"/>
              <a:t>These say: Whatever value is consumed must conform to the totalDigits facet. Without the DFDL length properties, you will get this error: </a:t>
            </a:r>
            <a:r>
              <a:rPr lang="en-US">
                <a:solidFill>
                  <a:srgbClr val="FF0000"/>
                </a:solidFill>
              </a:rPr>
              <a:t>[error] Parse Error: Convert to Unlimited Size Integer (for xs:integer): Unable to parse '1, World' (using up all characters).</a:t>
            </a:r>
          </a:p>
        </p:txBody>
      </p:sp>
    </p:spTree>
    <p:extLst>
      <p:ext uri="{BB962C8B-B14F-4D97-AF65-F5344CB8AC3E}">
        <p14:creationId xmlns:p14="http://schemas.microsoft.com/office/powerpoint/2010/main" val="1785873174"/>
      </p:ext>
    </p:extLst>
  </p:cSld>
  <p:clrMapOvr>
    <a:masterClrMapping/>
  </p:clrMapOvr>
</p:sld>
</file>

<file path=ppt/slides/slide2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B389DC40-5E6A-44A3-A817-16CC254303D2}"/>
              </a:ext>
            </a:extLst>
          </p:cNvPr>
          <p:cNvSpPr>
            <a:spLocks noGrp="1"/>
          </p:cNvSpPr>
          <p:nvPr>
            <p:ph type="ctrTitle" sz="quarter"/>
          </p:nvPr>
        </p:nvSpPr>
        <p:spPr/>
        <p:txBody>
          <a:bodyPr/>
          <a:lstStyle/>
          <a:p>
            <a:r>
              <a:rPr lang="en-US"/>
              <a:t>A cautionary note about dot in regexes</a:t>
            </a:r>
          </a:p>
        </p:txBody>
      </p:sp>
      <p:sp>
        <p:nvSpPr>
          <p:cNvPr id="2" name="Footer Placeholder 1">
            <a:extLst>
              <a:ext uri="{FF2B5EF4-FFF2-40B4-BE49-F238E27FC236}">
                <a16:creationId xmlns:a16="http://schemas.microsoft.com/office/drawing/2014/main" id="{C707229D-F1D0-4FC7-A0E1-20B7814990DD}"/>
              </a:ext>
            </a:extLst>
          </p:cNvPr>
          <p:cNvSpPr>
            <a:spLocks noGrp="1"/>
          </p:cNvSpPr>
          <p:nvPr>
            <p:ph type="ftr" sz="quarter" idx="4294967295"/>
          </p:nvPr>
        </p:nvSpPr>
        <p:spPr>
          <a:xfrm>
            <a:off x="0" y="6521450"/>
            <a:ext cx="7537450" cy="239713"/>
          </a:xfrm>
        </p:spPr>
        <p:txBody>
          <a:bodyPr/>
          <a:lstStyle/>
          <a:p>
            <a:r>
              <a:rPr lang="en-US" altLang="en-US">
                <a:solidFill>
                  <a:schemeClr val="tx1">
                    <a:lumMod val="50000"/>
                    <a:lumOff val="50000"/>
                  </a:schemeClr>
                </a:solidFill>
                <a:latin typeface="Arial" pitchFamily="34" charset="0"/>
                <a:cs typeface="Arial" pitchFamily="34" charset="0"/>
              </a:rPr>
              <a:t>© 2019 The MITRE Corporation. All rights reserved.</a:t>
            </a:r>
            <a:endParaRPr lang="en-US">
              <a:solidFill>
                <a:schemeClr val="tx1">
                  <a:lumMod val="50000"/>
                  <a:lumOff val="50000"/>
                </a:schemeClr>
              </a:solidFill>
              <a:latin typeface="Arial" pitchFamily="34" charset="0"/>
              <a:cs typeface="Arial" pitchFamily="34" charset="0"/>
            </a:endParaRPr>
          </a:p>
        </p:txBody>
      </p:sp>
    </p:spTree>
    <p:extLst>
      <p:ext uri="{BB962C8B-B14F-4D97-AF65-F5344CB8AC3E}">
        <p14:creationId xmlns:p14="http://schemas.microsoft.com/office/powerpoint/2010/main" val="3193256693"/>
      </p:ext>
    </p:extLst>
  </p:cSld>
  <p:clrMapOvr>
    <a:masterClrMapping/>
  </p:clrMapOvr>
</p:sld>
</file>

<file path=ppt/slides/slide2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38FC48-62FC-4D1F-86FA-C822D7520A9D}"/>
              </a:ext>
            </a:extLst>
          </p:cNvPr>
          <p:cNvSpPr>
            <a:spLocks noGrp="1"/>
          </p:cNvSpPr>
          <p:nvPr>
            <p:ph type="title"/>
          </p:nvPr>
        </p:nvSpPr>
        <p:spPr/>
        <p:txBody>
          <a:bodyPr/>
          <a:lstStyle/>
          <a:p>
            <a:r>
              <a:rPr lang="en-US"/>
              <a:t>Example</a:t>
            </a:r>
          </a:p>
        </p:txBody>
      </p:sp>
      <p:sp>
        <p:nvSpPr>
          <p:cNvPr id="3" name="Content Placeholder 2">
            <a:extLst>
              <a:ext uri="{FF2B5EF4-FFF2-40B4-BE49-F238E27FC236}">
                <a16:creationId xmlns:a16="http://schemas.microsoft.com/office/drawing/2014/main" id="{8F16ACC9-A9B9-4CF1-B388-B5D9B7A9B2BC}"/>
              </a:ext>
            </a:extLst>
          </p:cNvPr>
          <p:cNvSpPr>
            <a:spLocks noGrp="1"/>
          </p:cNvSpPr>
          <p:nvPr>
            <p:ph idx="1"/>
          </p:nvPr>
        </p:nvSpPr>
        <p:spPr>
          <a:xfrm>
            <a:off x="616449" y="1371602"/>
            <a:ext cx="11236720" cy="1650568"/>
          </a:xfrm>
        </p:spPr>
        <p:txBody>
          <a:bodyPr/>
          <a:lstStyle/>
          <a:p>
            <a:pPr>
              <a:lnSpc>
                <a:spcPts val="3000"/>
              </a:lnSpc>
            </a:pPr>
            <a:r>
              <a:rPr lang="en-US"/>
              <a:t>The </a:t>
            </a:r>
            <a:r>
              <a:rPr lang="en-US" dirty="0"/>
              <a:t>input file consists </a:t>
            </a:r>
            <a:r>
              <a:rPr lang="en-US"/>
              <a:t>of a string exactly 12 characters in length, followed by a string that is terminated by a newline, followed by a string of arbitrary length. </a:t>
            </a:r>
            <a:r>
              <a:rPr lang="en-US" dirty="0"/>
              <a:t>For example:</a:t>
            </a:r>
          </a:p>
          <a:p>
            <a:endParaRPr lang="en-US"/>
          </a:p>
        </p:txBody>
      </p:sp>
      <p:sp>
        <p:nvSpPr>
          <p:cNvPr id="4" name="Footer Placeholder 3">
            <a:extLst>
              <a:ext uri="{FF2B5EF4-FFF2-40B4-BE49-F238E27FC236}">
                <a16:creationId xmlns:a16="http://schemas.microsoft.com/office/drawing/2014/main" id="{CDB1F9D4-D3BE-46DC-B712-05BF9B27D007}"/>
              </a:ext>
            </a:extLst>
          </p:cNvPr>
          <p:cNvSpPr>
            <a:spLocks noGrp="1"/>
          </p:cNvSpPr>
          <p:nvPr>
            <p:ph type="ftr" sz="quarter" idx="11"/>
          </p:nvPr>
        </p:nvSpPr>
        <p:spPr/>
        <p:txBody>
          <a:bodyPr/>
          <a:lstStyle/>
          <a:p>
            <a:r>
              <a:rPr lang="en-US" altLang="en-US">
                <a:solidFill>
                  <a:schemeClr val="tx1">
                    <a:lumMod val="50000"/>
                    <a:lumOff val="50000"/>
                  </a:schemeClr>
                </a:solidFill>
                <a:latin typeface="Arial" pitchFamily="34" charset="0"/>
                <a:cs typeface="Arial" pitchFamily="34" charset="0"/>
              </a:rPr>
              <a:t>© 2019 The MITRE Corporation. All rights reserved.</a:t>
            </a:r>
            <a:endParaRPr lang="en-US">
              <a:solidFill>
                <a:schemeClr val="tx1">
                  <a:lumMod val="50000"/>
                  <a:lumOff val="50000"/>
                </a:schemeClr>
              </a:solidFill>
              <a:latin typeface="Arial" pitchFamily="34" charset="0"/>
              <a:cs typeface="Arial" pitchFamily="34" charset="0"/>
            </a:endParaRPr>
          </a:p>
        </p:txBody>
      </p:sp>
      <p:sp>
        <p:nvSpPr>
          <p:cNvPr id="10" name="Rectangle 9">
            <a:extLst>
              <a:ext uri="{FF2B5EF4-FFF2-40B4-BE49-F238E27FC236}">
                <a16:creationId xmlns:a16="http://schemas.microsoft.com/office/drawing/2014/main" id="{3DE336B4-0EF8-4596-BEA9-5894397B1702}"/>
              </a:ext>
            </a:extLst>
          </p:cNvPr>
          <p:cNvSpPr/>
          <p:nvPr/>
        </p:nvSpPr>
        <p:spPr>
          <a:xfrm>
            <a:off x="2071430" y="3834630"/>
            <a:ext cx="3564612" cy="538352"/>
          </a:xfrm>
          <a:prstGeom prst="rect">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a:solidFill>
                  <a:schemeClr val="tx1"/>
                </a:solidFill>
                <a:latin typeface="Courier New" panose="02070309020205020404" pitchFamily="49" charset="0"/>
                <a:cs typeface="Courier New" panose="02070309020205020404" pitchFamily="49" charset="0"/>
              </a:rPr>
              <a:t>Hello, World</a:t>
            </a:r>
          </a:p>
        </p:txBody>
      </p:sp>
      <p:sp>
        <p:nvSpPr>
          <p:cNvPr id="11" name="Rectangle 10">
            <a:extLst>
              <a:ext uri="{FF2B5EF4-FFF2-40B4-BE49-F238E27FC236}">
                <a16:creationId xmlns:a16="http://schemas.microsoft.com/office/drawing/2014/main" id="{5795A612-9059-4849-83F4-80518DC3A48B}"/>
              </a:ext>
            </a:extLst>
          </p:cNvPr>
          <p:cNvSpPr/>
          <p:nvPr/>
        </p:nvSpPr>
        <p:spPr>
          <a:xfrm>
            <a:off x="5641383" y="3820333"/>
            <a:ext cx="2998122" cy="538352"/>
          </a:xfrm>
          <a:prstGeom prst="rect">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a:solidFill>
                  <a:schemeClr val="tx1"/>
                </a:solidFill>
                <a:latin typeface="Courier New" panose="02070309020205020404" pitchFamily="49" charset="0"/>
                <a:cs typeface="Courier New" panose="02070309020205020404" pitchFamily="49" charset="0"/>
              </a:rPr>
              <a:t>Blah</a:t>
            </a:r>
            <a:r>
              <a:rPr lang="en-US" sz="3600">
                <a:solidFill>
                  <a:schemeClr val="bg1"/>
                </a:solidFill>
                <a:highlight>
                  <a:srgbClr val="000000"/>
                </a:highlight>
                <a:latin typeface="Courier New" panose="02070309020205020404" pitchFamily="49" charset="0"/>
                <a:cs typeface="Courier New" panose="02070309020205020404" pitchFamily="49" charset="0"/>
              </a:rPr>
              <a:t>CRLF</a:t>
            </a:r>
          </a:p>
        </p:txBody>
      </p:sp>
      <p:sp>
        <p:nvSpPr>
          <p:cNvPr id="12" name="Rectangle 11">
            <a:extLst>
              <a:ext uri="{FF2B5EF4-FFF2-40B4-BE49-F238E27FC236}">
                <a16:creationId xmlns:a16="http://schemas.microsoft.com/office/drawing/2014/main" id="{D501ACC9-6B1B-47A0-924D-B1F082A34D04}"/>
              </a:ext>
            </a:extLst>
          </p:cNvPr>
          <p:cNvSpPr/>
          <p:nvPr/>
        </p:nvSpPr>
        <p:spPr>
          <a:xfrm>
            <a:off x="2071429" y="4387279"/>
            <a:ext cx="3564611" cy="959636"/>
          </a:xfrm>
          <a:prstGeom prst="rect">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3600">
                <a:solidFill>
                  <a:schemeClr val="tx1"/>
                </a:solidFill>
                <a:latin typeface="Courier New" panose="02070309020205020404" pitchFamily="49" charset="0"/>
                <a:cs typeface="Courier New" panose="02070309020205020404" pitchFamily="49" charset="0"/>
              </a:rPr>
              <a:t>Broccoli</a:t>
            </a:r>
            <a:r>
              <a:rPr lang="en-US" sz="3600">
                <a:solidFill>
                  <a:schemeClr val="bg1"/>
                </a:solidFill>
                <a:highlight>
                  <a:srgbClr val="000000"/>
                </a:highlight>
                <a:latin typeface="Courier New" panose="02070309020205020404" pitchFamily="49" charset="0"/>
                <a:cs typeface="Courier New" panose="02070309020205020404" pitchFamily="49" charset="0"/>
              </a:rPr>
              <a:t>CRLF</a:t>
            </a:r>
          </a:p>
          <a:p>
            <a:r>
              <a:rPr lang="en-US" sz="3600">
                <a:solidFill>
                  <a:schemeClr val="tx1"/>
                </a:solidFill>
                <a:latin typeface="Courier New" panose="02070309020205020404" pitchFamily="49" charset="0"/>
                <a:cs typeface="Courier New" panose="02070309020205020404" pitchFamily="49" charset="0"/>
              </a:rPr>
              <a:t>3ABC</a:t>
            </a:r>
          </a:p>
        </p:txBody>
      </p:sp>
      <p:sp>
        <p:nvSpPr>
          <p:cNvPr id="13" name="TextBox 12">
            <a:extLst>
              <a:ext uri="{FF2B5EF4-FFF2-40B4-BE49-F238E27FC236}">
                <a16:creationId xmlns:a16="http://schemas.microsoft.com/office/drawing/2014/main" id="{879648CD-710C-4A51-8353-C90214EBA4DB}"/>
              </a:ext>
            </a:extLst>
          </p:cNvPr>
          <p:cNvSpPr txBox="1"/>
          <p:nvPr/>
        </p:nvSpPr>
        <p:spPr>
          <a:xfrm>
            <a:off x="3747245" y="3163122"/>
            <a:ext cx="511679" cy="769441"/>
          </a:xfrm>
          <a:prstGeom prst="rect">
            <a:avLst/>
          </a:prstGeom>
          <a:noFill/>
        </p:spPr>
        <p:txBody>
          <a:bodyPr wrap="none" rtlCol="0">
            <a:spAutoFit/>
          </a:bodyPr>
          <a:lstStyle/>
          <a:p>
            <a:r>
              <a:rPr lang="en-US" sz="4400"/>
              <a:t>A</a:t>
            </a:r>
          </a:p>
        </p:txBody>
      </p:sp>
      <p:sp>
        <p:nvSpPr>
          <p:cNvPr id="14" name="TextBox 13">
            <a:extLst>
              <a:ext uri="{FF2B5EF4-FFF2-40B4-BE49-F238E27FC236}">
                <a16:creationId xmlns:a16="http://schemas.microsoft.com/office/drawing/2014/main" id="{0ED0F708-F7CB-45C1-8BE9-A090466B7438}"/>
              </a:ext>
            </a:extLst>
          </p:cNvPr>
          <p:cNvSpPr txBox="1"/>
          <p:nvPr/>
        </p:nvSpPr>
        <p:spPr>
          <a:xfrm>
            <a:off x="6114512" y="3163121"/>
            <a:ext cx="490840" cy="769441"/>
          </a:xfrm>
          <a:prstGeom prst="rect">
            <a:avLst/>
          </a:prstGeom>
          <a:noFill/>
        </p:spPr>
        <p:txBody>
          <a:bodyPr wrap="none" rtlCol="0">
            <a:spAutoFit/>
          </a:bodyPr>
          <a:lstStyle/>
          <a:p>
            <a:r>
              <a:rPr lang="en-US" sz="4400"/>
              <a:t>B</a:t>
            </a:r>
          </a:p>
        </p:txBody>
      </p:sp>
      <p:sp>
        <p:nvSpPr>
          <p:cNvPr id="15" name="TextBox 14">
            <a:extLst>
              <a:ext uri="{FF2B5EF4-FFF2-40B4-BE49-F238E27FC236}">
                <a16:creationId xmlns:a16="http://schemas.microsoft.com/office/drawing/2014/main" id="{75D15C01-FC08-4137-839B-B506242D1223}"/>
              </a:ext>
            </a:extLst>
          </p:cNvPr>
          <p:cNvSpPr txBox="1"/>
          <p:nvPr/>
        </p:nvSpPr>
        <p:spPr>
          <a:xfrm>
            <a:off x="3261215" y="5268954"/>
            <a:ext cx="486030" cy="769441"/>
          </a:xfrm>
          <a:prstGeom prst="rect">
            <a:avLst/>
          </a:prstGeom>
          <a:noFill/>
        </p:spPr>
        <p:txBody>
          <a:bodyPr wrap="none" rtlCol="0">
            <a:spAutoFit/>
          </a:bodyPr>
          <a:lstStyle/>
          <a:p>
            <a:r>
              <a:rPr lang="en-US" sz="4400"/>
              <a:t>C</a:t>
            </a:r>
          </a:p>
        </p:txBody>
      </p:sp>
    </p:spTree>
    <p:extLst>
      <p:ext uri="{BB962C8B-B14F-4D97-AF65-F5344CB8AC3E}">
        <p14:creationId xmlns:p14="http://schemas.microsoft.com/office/powerpoint/2010/main" val="161759192"/>
      </p:ext>
    </p:extLst>
  </p:cSld>
  <p:clrMapOvr>
    <a:masterClrMapping/>
  </p:clrMapOvr>
</p:sld>
</file>

<file path=ppt/slides/slide2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18CD38-0805-420B-B40E-56817F8D8187}"/>
              </a:ext>
            </a:extLst>
          </p:cNvPr>
          <p:cNvSpPr>
            <a:spLocks noGrp="1"/>
          </p:cNvSpPr>
          <p:nvPr>
            <p:ph type="title"/>
          </p:nvPr>
        </p:nvSpPr>
        <p:spPr/>
        <p:txBody>
          <a:bodyPr/>
          <a:lstStyle/>
          <a:p>
            <a:r>
              <a:rPr lang="en-US"/>
              <a:t>This is what we want</a:t>
            </a:r>
          </a:p>
        </p:txBody>
      </p:sp>
      <p:sp>
        <p:nvSpPr>
          <p:cNvPr id="4" name="Footer Placeholder 3">
            <a:extLst>
              <a:ext uri="{FF2B5EF4-FFF2-40B4-BE49-F238E27FC236}">
                <a16:creationId xmlns:a16="http://schemas.microsoft.com/office/drawing/2014/main" id="{671BD46C-5227-4F03-A652-DE6718D5676C}"/>
              </a:ext>
            </a:extLst>
          </p:cNvPr>
          <p:cNvSpPr>
            <a:spLocks noGrp="1"/>
          </p:cNvSpPr>
          <p:nvPr>
            <p:ph type="ftr" sz="quarter" idx="11"/>
          </p:nvPr>
        </p:nvSpPr>
        <p:spPr/>
        <p:txBody>
          <a:bodyPr/>
          <a:lstStyle/>
          <a:p>
            <a:r>
              <a:rPr lang="en-US" altLang="en-US">
                <a:solidFill>
                  <a:schemeClr val="tx1">
                    <a:lumMod val="50000"/>
                    <a:lumOff val="50000"/>
                  </a:schemeClr>
                </a:solidFill>
                <a:latin typeface="Arial" pitchFamily="34" charset="0"/>
                <a:cs typeface="Arial" pitchFamily="34" charset="0"/>
              </a:rPr>
              <a:t>© 2019 The MITRE Corporation. All rights reserved.</a:t>
            </a:r>
            <a:endParaRPr lang="en-US">
              <a:solidFill>
                <a:schemeClr val="tx1">
                  <a:lumMod val="50000"/>
                  <a:lumOff val="50000"/>
                </a:schemeClr>
              </a:solidFill>
              <a:latin typeface="Arial" pitchFamily="34" charset="0"/>
              <a:cs typeface="Arial" pitchFamily="34" charset="0"/>
            </a:endParaRPr>
          </a:p>
        </p:txBody>
      </p:sp>
      <p:sp>
        <p:nvSpPr>
          <p:cNvPr id="7" name="Rectangle 6">
            <a:extLst>
              <a:ext uri="{FF2B5EF4-FFF2-40B4-BE49-F238E27FC236}">
                <a16:creationId xmlns:a16="http://schemas.microsoft.com/office/drawing/2014/main" id="{1D43969B-197F-45E8-9C09-CDB2CE91C0DC}"/>
              </a:ext>
            </a:extLst>
          </p:cNvPr>
          <p:cNvSpPr/>
          <p:nvPr/>
        </p:nvSpPr>
        <p:spPr>
          <a:xfrm>
            <a:off x="2113986" y="2736629"/>
            <a:ext cx="1957953" cy="923330"/>
          </a:xfrm>
          <a:prstGeom prst="rect">
            <a:avLst/>
          </a:prstGeom>
          <a:ln>
            <a:solidFill>
              <a:schemeClr val="tx1"/>
            </a:solidFill>
          </a:ln>
        </p:spPr>
        <p:txBody>
          <a:bodyPr wrap="square">
            <a:spAutoFit/>
          </a:bodyPr>
          <a:lstStyle/>
          <a:p>
            <a:r>
              <a:rPr lang="en-US">
                <a:solidFill>
                  <a:srgbClr val="000000"/>
                </a:solidFill>
                <a:highlight>
                  <a:srgbClr val="FFFFFF"/>
                </a:highlight>
              </a:rPr>
              <a:t>Hello, World Blah</a:t>
            </a:r>
            <a:br>
              <a:rPr lang="en-US">
                <a:solidFill>
                  <a:srgbClr val="000000"/>
                </a:solidFill>
                <a:highlight>
                  <a:srgbClr val="FFFFFF"/>
                </a:highlight>
              </a:rPr>
            </a:br>
            <a:r>
              <a:rPr lang="en-US">
                <a:solidFill>
                  <a:srgbClr val="000000"/>
                </a:solidFill>
                <a:highlight>
                  <a:srgbClr val="FFFFFF"/>
                </a:highlight>
              </a:rPr>
              <a:t>Broccoli</a:t>
            </a:r>
          </a:p>
          <a:p>
            <a:r>
              <a:rPr lang="en-US">
                <a:solidFill>
                  <a:srgbClr val="000000"/>
                </a:solidFill>
                <a:highlight>
                  <a:srgbClr val="FFFFFF"/>
                </a:highlight>
              </a:rPr>
              <a:t>3ABC</a:t>
            </a:r>
          </a:p>
        </p:txBody>
      </p:sp>
      <p:cxnSp>
        <p:nvCxnSpPr>
          <p:cNvPr id="12" name="Straight Arrow Connector 11">
            <a:extLst>
              <a:ext uri="{FF2B5EF4-FFF2-40B4-BE49-F238E27FC236}">
                <a16:creationId xmlns:a16="http://schemas.microsoft.com/office/drawing/2014/main" id="{312A3E63-A2B8-4EED-A33A-AC347F4093F3}"/>
              </a:ext>
            </a:extLst>
          </p:cNvPr>
          <p:cNvCxnSpPr>
            <a:cxnSpLocks/>
            <a:stCxn id="7" idx="3"/>
            <a:endCxn id="14" idx="1"/>
          </p:cNvCxnSpPr>
          <p:nvPr/>
        </p:nvCxnSpPr>
        <p:spPr>
          <a:xfrm flipV="1">
            <a:off x="4071939" y="3195176"/>
            <a:ext cx="1207379" cy="3118"/>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4" name="Rectangle 13">
            <a:extLst>
              <a:ext uri="{FF2B5EF4-FFF2-40B4-BE49-F238E27FC236}">
                <a16:creationId xmlns:a16="http://schemas.microsoft.com/office/drawing/2014/main" id="{7CA7A996-B7D5-4721-9FCF-6E237DE3226A}"/>
              </a:ext>
            </a:extLst>
          </p:cNvPr>
          <p:cNvSpPr/>
          <p:nvPr/>
        </p:nvSpPr>
        <p:spPr>
          <a:xfrm>
            <a:off x="5279318" y="2318013"/>
            <a:ext cx="2335077" cy="1754326"/>
          </a:xfrm>
          <a:prstGeom prst="rect">
            <a:avLst/>
          </a:prstGeom>
          <a:ln>
            <a:solidFill>
              <a:schemeClr val="tx1"/>
            </a:solidFill>
          </a:ln>
        </p:spPr>
        <p:txBody>
          <a:bodyPr wrap="square">
            <a:spAutoFit/>
          </a:bodyPr>
          <a:lstStyle/>
          <a:p>
            <a:r>
              <a:rPr lang="en-US">
                <a:solidFill>
                  <a:srgbClr val="000096"/>
                </a:solidFill>
                <a:highlight>
                  <a:srgbClr val="FFFFFF"/>
                </a:highlight>
              </a:rPr>
              <a:t>&lt;input&gt;</a:t>
            </a:r>
            <a:br>
              <a:rPr lang="en-US">
                <a:solidFill>
                  <a:srgbClr val="000000"/>
                </a:solidFill>
                <a:highlight>
                  <a:srgbClr val="FFFFFF"/>
                </a:highlight>
              </a:rPr>
            </a:br>
            <a:r>
              <a:rPr lang="en-US">
                <a:solidFill>
                  <a:srgbClr val="000000"/>
                </a:solidFill>
                <a:highlight>
                  <a:srgbClr val="FFFFFF"/>
                </a:highlight>
              </a:rPr>
              <a:t>  </a:t>
            </a:r>
            <a:r>
              <a:rPr lang="en-US">
                <a:solidFill>
                  <a:srgbClr val="000096"/>
                </a:solidFill>
                <a:highlight>
                  <a:srgbClr val="FFFFFF"/>
                </a:highlight>
              </a:rPr>
              <a:t>&lt;A&gt;</a:t>
            </a:r>
            <a:r>
              <a:rPr lang="en-US">
                <a:solidFill>
                  <a:srgbClr val="000000"/>
                </a:solidFill>
                <a:highlight>
                  <a:srgbClr val="FFFFFF"/>
                </a:highlight>
              </a:rPr>
              <a:t>Hello, World</a:t>
            </a:r>
            <a:r>
              <a:rPr lang="en-US">
                <a:solidFill>
                  <a:srgbClr val="000096"/>
                </a:solidFill>
                <a:highlight>
                  <a:srgbClr val="FFFFFF"/>
                </a:highlight>
              </a:rPr>
              <a:t>&lt;/A&gt;</a:t>
            </a:r>
            <a:br>
              <a:rPr lang="en-US">
                <a:solidFill>
                  <a:srgbClr val="000000"/>
                </a:solidFill>
                <a:highlight>
                  <a:srgbClr val="FFFFFF"/>
                </a:highlight>
              </a:rPr>
            </a:br>
            <a:r>
              <a:rPr lang="en-US">
                <a:solidFill>
                  <a:srgbClr val="000000"/>
                </a:solidFill>
                <a:highlight>
                  <a:srgbClr val="FFFFFF"/>
                </a:highlight>
              </a:rPr>
              <a:t>  </a:t>
            </a:r>
            <a:r>
              <a:rPr lang="en-US">
                <a:solidFill>
                  <a:srgbClr val="000096"/>
                </a:solidFill>
                <a:highlight>
                  <a:srgbClr val="FFFFFF"/>
                </a:highlight>
              </a:rPr>
              <a:t>&lt;B&gt;</a:t>
            </a:r>
            <a:r>
              <a:rPr lang="en-US">
                <a:solidFill>
                  <a:srgbClr val="000000"/>
                </a:solidFill>
                <a:highlight>
                  <a:srgbClr val="FFFFFF"/>
                </a:highlight>
              </a:rPr>
              <a:t> Blah</a:t>
            </a:r>
            <a:r>
              <a:rPr lang="en-US">
                <a:solidFill>
                  <a:srgbClr val="000096"/>
                </a:solidFill>
                <a:highlight>
                  <a:srgbClr val="FFFFFF"/>
                </a:highlight>
              </a:rPr>
              <a:t>&lt;/B&gt;</a:t>
            </a:r>
            <a:br>
              <a:rPr lang="en-US">
                <a:solidFill>
                  <a:srgbClr val="000000"/>
                </a:solidFill>
                <a:highlight>
                  <a:srgbClr val="FFFFFF"/>
                </a:highlight>
              </a:rPr>
            </a:br>
            <a:r>
              <a:rPr lang="en-US">
                <a:solidFill>
                  <a:srgbClr val="000000"/>
                </a:solidFill>
                <a:highlight>
                  <a:srgbClr val="FFFFFF"/>
                </a:highlight>
              </a:rPr>
              <a:t>  </a:t>
            </a:r>
            <a:r>
              <a:rPr lang="en-US">
                <a:solidFill>
                  <a:srgbClr val="000096"/>
                </a:solidFill>
                <a:highlight>
                  <a:srgbClr val="FFFFFF"/>
                </a:highlight>
              </a:rPr>
              <a:t>&lt;C&gt;</a:t>
            </a:r>
            <a:r>
              <a:rPr lang="en-US">
                <a:solidFill>
                  <a:srgbClr val="000000"/>
                </a:solidFill>
                <a:highlight>
                  <a:srgbClr val="FFFFFF"/>
                </a:highlight>
              </a:rPr>
              <a:t>Broccoli</a:t>
            </a:r>
          </a:p>
          <a:p>
            <a:r>
              <a:rPr lang="en-US">
                <a:solidFill>
                  <a:srgbClr val="000000"/>
                </a:solidFill>
                <a:highlight>
                  <a:srgbClr val="FFFFFF"/>
                </a:highlight>
              </a:rPr>
              <a:t>3ABC</a:t>
            </a:r>
            <a:r>
              <a:rPr lang="en-US">
                <a:solidFill>
                  <a:srgbClr val="000096"/>
                </a:solidFill>
                <a:highlight>
                  <a:srgbClr val="FFFFFF"/>
                </a:highlight>
              </a:rPr>
              <a:t>&lt;/C&gt;</a:t>
            </a:r>
            <a:br>
              <a:rPr lang="en-US">
                <a:solidFill>
                  <a:srgbClr val="000000"/>
                </a:solidFill>
                <a:highlight>
                  <a:srgbClr val="FFFFFF"/>
                </a:highlight>
              </a:rPr>
            </a:br>
            <a:r>
              <a:rPr lang="en-US">
                <a:solidFill>
                  <a:srgbClr val="000096"/>
                </a:solidFill>
                <a:highlight>
                  <a:srgbClr val="FFFFFF"/>
                </a:highlight>
              </a:rPr>
              <a:t>&lt;/input&gt;</a:t>
            </a:r>
          </a:p>
        </p:txBody>
      </p:sp>
      <p:sp>
        <p:nvSpPr>
          <p:cNvPr id="3" name="TextBox 2">
            <a:extLst>
              <a:ext uri="{FF2B5EF4-FFF2-40B4-BE49-F238E27FC236}">
                <a16:creationId xmlns:a16="http://schemas.microsoft.com/office/drawing/2014/main" id="{9B135856-FEDC-4FBD-B58A-C92071E946F7}"/>
              </a:ext>
            </a:extLst>
          </p:cNvPr>
          <p:cNvSpPr txBox="1"/>
          <p:nvPr/>
        </p:nvSpPr>
        <p:spPr>
          <a:xfrm>
            <a:off x="4326398" y="2687345"/>
            <a:ext cx="698461" cy="369332"/>
          </a:xfrm>
          <a:prstGeom prst="rect">
            <a:avLst/>
          </a:prstGeom>
          <a:noFill/>
        </p:spPr>
        <p:txBody>
          <a:bodyPr wrap="none" rtlCol="0">
            <a:spAutoFit/>
          </a:bodyPr>
          <a:lstStyle/>
          <a:p>
            <a:r>
              <a:rPr lang="en-US" i="1"/>
              <a:t>parse</a:t>
            </a:r>
          </a:p>
        </p:txBody>
      </p:sp>
    </p:spTree>
    <p:extLst>
      <p:ext uri="{BB962C8B-B14F-4D97-AF65-F5344CB8AC3E}">
        <p14:creationId xmlns:p14="http://schemas.microsoft.com/office/powerpoint/2010/main" val="529771791"/>
      </p:ext>
    </p:extLst>
  </p:cSld>
  <p:clrMapOvr>
    <a:masterClrMapping/>
  </p:clrMapOvr>
</p:sld>
</file>

<file path=ppt/slides/slide2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FB54FA-26E6-4D5F-9EC4-DE4701051C92}"/>
              </a:ext>
            </a:extLst>
          </p:cNvPr>
          <p:cNvSpPr>
            <a:spLocks noGrp="1"/>
          </p:cNvSpPr>
          <p:nvPr>
            <p:ph type="title"/>
          </p:nvPr>
        </p:nvSpPr>
        <p:spPr/>
        <p:txBody>
          <a:bodyPr/>
          <a:lstStyle/>
          <a:p>
            <a:r>
              <a:rPr lang="en-US"/>
              <a:t>Will this work?</a:t>
            </a:r>
          </a:p>
        </p:txBody>
      </p:sp>
      <p:sp>
        <p:nvSpPr>
          <p:cNvPr id="4" name="Footer Placeholder 3">
            <a:extLst>
              <a:ext uri="{FF2B5EF4-FFF2-40B4-BE49-F238E27FC236}">
                <a16:creationId xmlns:a16="http://schemas.microsoft.com/office/drawing/2014/main" id="{671BD46C-5227-4F03-A652-DE6718D5676C}"/>
              </a:ext>
            </a:extLst>
          </p:cNvPr>
          <p:cNvSpPr>
            <a:spLocks noGrp="1"/>
          </p:cNvSpPr>
          <p:nvPr>
            <p:ph type="ftr" sz="quarter" idx="11"/>
          </p:nvPr>
        </p:nvSpPr>
        <p:spPr/>
        <p:txBody>
          <a:bodyPr/>
          <a:lstStyle/>
          <a:p>
            <a:r>
              <a:rPr lang="en-US" altLang="en-US">
                <a:solidFill>
                  <a:schemeClr val="tx1">
                    <a:lumMod val="50000"/>
                    <a:lumOff val="50000"/>
                  </a:schemeClr>
                </a:solidFill>
                <a:latin typeface="Arial" pitchFamily="34" charset="0"/>
                <a:cs typeface="Arial" pitchFamily="34" charset="0"/>
              </a:rPr>
              <a:t>© 2019 The MITRE Corporation. All rights reserved.</a:t>
            </a:r>
            <a:endParaRPr lang="en-US">
              <a:solidFill>
                <a:schemeClr val="tx1">
                  <a:lumMod val="50000"/>
                  <a:lumOff val="50000"/>
                </a:schemeClr>
              </a:solidFill>
              <a:latin typeface="Arial" pitchFamily="34" charset="0"/>
              <a:cs typeface="Arial" pitchFamily="34" charset="0"/>
            </a:endParaRPr>
          </a:p>
        </p:txBody>
      </p:sp>
      <p:sp>
        <p:nvSpPr>
          <p:cNvPr id="5" name="Rectangle 4">
            <a:extLst>
              <a:ext uri="{FF2B5EF4-FFF2-40B4-BE49-F238E27FC236}">
                <a16:creationId xmlns:a16="http://schemas.microsoft.com/office/drawing/2014/main" id="{2A8A27EC-BACB-4EE2-B289-E19233684AA4}"/>
              </a:ext>
            </a:extLst>
          </p:cNvPr>
          <p:cNvSpPr/>
          <p:nvPr/>
        </p:nvSpPr>
        <p:spPr>
          <a:xfrm>
            <a:off x="811077" y="1982898"/>
            <a:ext cx="10290876" cy="2308324"/>
          </a:xfrm>
          <a:prstGeom prst="rect">
            <a:avLst/>
          </a:prstGeom>
          <a:ln>
            <a:solidFill>
              <a:schemeClr val="tx1"/>
            </a:solidFill>
          </a:ln>
        </p:spPr>
        <p:txBody>
          <a:bodyPr wrap="square">
            <a:spAutoFit/>
          </a:bodyPr>
          <a:lstStyle/>
          <a:p>
            <a:r>
              <a:rPr lang="en-US" sz="1600">
                <a:solidFill>
                  <a:srgbClr val="003296"/>
                </a:solidFill>
                <a:highlight>
                  <a:srgbClr val="FFFFFF"/>
                </a:highlight>
              </a:rPr>
              <a:t>&lt;xs:element</a:t>
            </a:r>
            <a:r>
              <a:rPr lang="en-US" sz="1600">
                <a:solidFill>
                  <a:srgbClr val="F5844C"/>
                </a:solidFill>
                <a:highlight>
                  <a:srgbClr val="FFFFFF"/>
                </a:highlight>
              </a:rPr>
              <a:t> name</a:t>
            </a:r>
            <a:r>
              <a:rPr lang="en-US" sz="1600">
                <a:solidFill>
                  <a:srgbClr val="FF8040"/>
                </a:solidFill>
                <a:highlight>
                  <a:srgbClr val="FFFFFF"/>
                </a:highlight>
              </a:rPr>
              <a:t>=</a:t>
            </a:r>
            <a:r>
              <a:rPr lang="en-US" sz="1600">
                <a:solidFill>
                  <a:srgbClr val="993300"/>
                </a:solidFill>
                <a:highlight>
                  <a:srgbClr val="FFFFFF"/>
                </a:highlight>
              </a:rPr>
              <a:t>"input</a:t>
            </a:r>
            <a:r>
              <a:rPr lang="en-US" sz="1600">
                <a:solidFill>
                  <a:srgbClr val="993300"/>
                </a:solidFill>
              </a:rPr>
              <a:t>"</a:t>
            </a:r>
            <a:r>
              <a:rPr lang="en-US" sz="1600">
                <a:solidFill>
                  <a:srgbClr val="F5844C"/>
                </a:solidFill>
              </a:rPr>
              <a:t> dfdl:lengthKind</a:t>
            </a:r>
            <a:r>
              <a:rPr lang="en-US" sz="1600">
                <a:solidFill>
                  <a:srgbClr val="FF8040"/>
                </a:solidFill>
              </a:rPr>
              <a:t>=</a:t>
            </a:r>
            <a:r>
              <a:rPr lang="en-US" sz="1600">
                <a:solidFill>
                  <a:srgbClr val="993300"/>
                </a:solidFill>
              </a:rPr>
              <a:t>"implicit"</a:t>
            </a:r>
            <a:r>
              <a:rPr lang="en-US" sz="1600">
                <a:solidFill>
                  <a:srgbClr val="000096"/>
                </a:solidFill>
              </a:rPr>
              <a:t>&gt;</a:t>
            </a:r>
            <a:br>
              <a:rPr lang="en-US" sz="1600">
                <a:solidFill>
                  <a:srgbClr val="000000"/>
                </a:solidFill>
              </a:rPr>
            </a:br>
            <a:r>
              <a:rPr lang="en-US" sz="1600">
                <a:solidFill>
                  <a:srgbClr val="000000"/>
                </a:solidFill>
                <a:highlight>
                  <a:srgbClr val="FFFFFF"/>
                </a:highlight>
              </a:rPr>
              <a:t>    </a:t>
            </a:r>
            <a:r>
              <a:rPr lang="en-US" sz="1600">
                <a:solidFill>
                  <a:srgbClr val="003296"/>
                </a:solidFill>
                <a:highlight>
                  <a:srgbClr val="FFFFFF"/>
                </a:highlight>
              </a:rPr>
              <a:t>&lt;xs:complexType&gt;</a:t>
            </a:r>
            <a:br>
              <a:rPr lang="en-US" sz="1600">
                <a:solidFill>
                  <a:srgbClr val="000000"/>
                </a:solidFill>
                <a:highlight>
                  <a:srgbClr val="FFFFFF"/>
                </a:highlight>
              </a:rPr>
            </a:br>
            <a:r>
              <a:rPr lang="en-US" sz="1600">
                <a:solidFill>
                  <a:srgbClr val="000000"/>
                </a:solidFill>
                <a:highlight>
                  <a:srgbClr val="FFFFFF"/>
                </a:highlight>
              </a:rPr>
              <a:t>        </a:t>
            </a:r>
            <a:r>
              <a:rPr lang="en-US" sz="1600">
                <a:solidFill>
                  <a:srgbClr val="003296"/>
                </a:solidFill>
                <a:highlight>
                  <a:srgbClr val="FFFFFF"/>
                </a:highlight>
              </a:rPr>
              <a:t>&lt;xs:sequence&gt;</a:t>
            </a:r>
            <a:br>
              <a:rPr lang="en-US" sz="1600">
                <a:solidFill>
                  <a:srgbClr val="000000"/>
                </a:solidFill>
                <a:highlight>
                  <a:srgbClr val="FFFFFF"/>
                </a:highlight>
              </a:rPr>
            </a:br>
            <a:r>
              <a:rPr lang="en-US" sz="1600">
                <a:solidFill>
                  <a:srgbClr val="000000"/>
                </a:solidFill>
                <a:highlight>
                  <a:srgbClr val="FFFFFF"/>
                </a:highlight>
              </a:rPr>
              <a:t>            </a:t>
            </a:r>
            <a:r>
              <a:rPr lang="en-US" sz="1600">
                <a:solidFill>
                  <a:srgbClr val="003296"/>
                </a:solidFill>
                <a:highlight>
                  <a:srgbClr val="FFFFFF"/>
                </a:highlight>
              </a:rPr>
              <a:t>&lt;xs:element</a:t>
            </a:r>
            <a:r>
              <a:rPr lang="en-US" sz="1600">
                <a:solidFill>
                  <a:srgbClr val="F5844C"/>
                </a:solidFill>
                <a:highlight>
                  <a:srgbClr val="FFFFFF"/>
                </a:highlight>
              </a:rPr>
              <a:t> name</a:t>
            </a:r>
            <a:r>
              <a:rPr lang="en-US" sz="1600">
                <a:solidFill>
                  <a:srgbClr val="FF8040"/>
                </a:solidFill>
                <a:highlight>
                  <a:srgbClr val="FFFFFF"/>
                </a:highlight>
              </a:rPr>
              <a:t>=</a:t>
            </a:r>
            <a:r>
              <a:rPr lang="en-US" sz="1600">
                <a:solidFill>
                  <a:srgbClr val="993300"/>
                </a:solidFill>
                <a:highlight>
                  <a:srgbClr val="FFFFFF"/>
                </a:highlight>
              </a:rPr>
              <a:t>"A"</a:t>
            </a:r>
            <a:r>
              <a:rPr lang="en-US" sz="1600">
                <a:solidFill>
                  <a:srgbClr val="F5844C"/>
                </a:solidFill>
                <a:highlight>
                  <a:srgbClr val="FFFFFF"/>
                </a:highlight>
              </a:rPr>
              <a:t> type</a:t>
            </a:r>
            <a:r>
              <a:rPr lang="en-US" sz="1600">
                <a:solidFill>
                  <a:srgbClr val="FF8040"/>
                </a:solidFill>
                <a:highlight>
                  <a:srgbClr val="FFFFFF"/>
                </a:highlight>
              </a:rPr>
              <a:t>=</a:t>
            </a:r>
            <a:r>
              <a:rPr lang="en-US" sz="1600">
                <a:solidFill>
                  <a:srgbClr val="993300"/>
                </a:solidFill>
                <a:highlight>
                  <a:srgbClr val="FFFFFF"/>
                </a:highlight>
              </a:rPr>
              <a:t>"xs:string</a:t>
            </a:r>
            <a:r>
              <a:rPr lang="en-US" sz="1600">
                <a:solidFill>
                  <a:srgbClr val="993300"/>
                </a:solidFill>
              </a:rPr>
              <a:t>"</a:t>
            </a:r>
            <a:r>
              <a:rPr lang="en-US" sz="1600">
                <a:solidFill>
                  <a:srgbClr val="F5844C"/>
                </a:solidFill>
              </a:rPr>
              <a:t> dfdl:lengthKind</a:t>
            </a:r>
            <a:r>
              <a:rPr lang="en-US" sz="1600">
                <a:solidFill>
                  <a:srgbClr val="FF8040"/>
                </a:solidFill>
              </a:rPr>
              <a:t>=</a:t>
            </a:r>
            <a:r>
              <a:rPr lang="en-US" sz="1600">
                <a:solidFill>
                  <a:srgbClr val="993300"/>
                </a:solidFill>
              </a:rPr>
              <a:t>"explicit"</a:t>
            </a:r>
            <a:r>
              <a:rPr lang="en-US" sz="1600">
                <a:solidFill>
                  <a:srgbClr val="F5844C"/>
                </a:solidFill>
              </a:rPr>
              <a:t> dfdl</a:t>
            </a:r>
            <a:r>
              <a:rPr lang="en-US" sz="1600">
                <a:solidFill>
                  <a:srgbClr val="F5844C"/>
                </a:solidFill>
                <a:highlight>
                  <a:srgbClr val="FFFFFF"/>
                </a:highlight>
              </a:rPr>
              <a:t>:length</a:t>
            </a:r>
            <a:r>
              <a:rPr lang="en-US" sz="1600">
                <a:solidFill>
                  <a:srgbClr val="FF8040"/>
                </a:solidFill>
                <a:highlight>
                  <a:srgbClr val="FFFFFF"/>
                </a:highlight>
              </a:rPr>
              <a:t>=</a:t>
            </a:r>
            <a:r>
              <a:rPr lang="en-US" sz="1600">
                <a:solidFill>
                  <a:srgbClr val="993300"/>
                </a:solidFill>
                <a:highlight>
                  <a:srgbClr val="FFFFFF"/>
                </a:highlight>
              </a:rPr>
              <a:t>"12"</a:t>
            </a:r>
            <a:r>
              <a:rPr lang="en-US" sz="1600">
                <a:solidFill>
                  <a:srgbClr val="F5844C"/>
                </a:solidFill>
                <a:highlight>
                  <a:srgbClr val="FFFFFF"/>
                </a:highlight>
              </a:rPr>
              <a:t> dfdl:lengthUnits</a:t>
            </a:r>
            <a:r>
              <a:rPr lang="en-US" sz="1600">
                <a:solidFill>
                  <a:srgbClr val="FF8040"/>
                </a:solidFill>
                <a:highlight>
                  <a:srgbClr val="FFFFFF"/>
                </a:highlight>
              </a:rPr>
              <a:t>=</a:t>
            </a:r>
            <a:r>
              <a:rPr lang="en-US" sz="1600">
                <a:solidFill>
                  <a:srgbClr val="993300"/>
                </a:solidFill>
                <a:highlight>
                  <a:srgbClr val="FFFFFF"/>
                </a:highlight>
              </a:rPr>
              <a:t>"characters"</a:t>
            </a:r>
            <a:r>
              <a:rPr lang="en-US" sz="1600">
                <a:solidFill>
                  <a:srgbClr val="F5844C"/>
                </a:solidFill>
                <a:highlight>
                  <a:srgbClr val="FFFFFF"/>
                </a:highlight>
              </a:rPr>
              <a:t> </a:t>
            </a:r>
            <a:r>
              <a:rPr lang="en-US" sz="1600">
                <a:solidFill>
                  <a:srgbClr val="000096"/>
                </a:solidFill>
                <a:highlight>
                  <a:srgbClr val="FFFFFF"/>
                </a:highlight>
              </a:rPr>
              <a:t>/&gt;</a:t>
            </a:r>
            <a:br>
              <a:rPr lang="en-US" sz="1600">
                <a:solidFill>
                  <a:srgbClr val="000000"/>
                </a:solidFill>
                <a:highlight>
                  <a:srgbClr val="FFFFFF"/>
                </a:highlight>
              </a:rPr>
            </a:br>
            <a:r>
              <a:rPr lang="en-US" sz="1600">
                <a:solidFill>
                  <a:srgbClr val="000000"/>
                </a:solidFill>
                <a:highlight>
                  <a:srgbClr val="FFFFFF"/>
                </a:highlight>
              </a:rPr>
              <a:t>            </a:t>
            </a:r>
            <a:r>
              <a:rPr lang="en-US" sz="1600">
                <a:solidFill>
                  <a:srgbClr val="003296"/>
                </a:solidFill>
                <a:highlight>
                  <a:srgbClr val="FFFFFF"/>
                </a:highlight>
              </a:rPr>
              <a:t>&lt;xs:element</a:t>
            </a:r>
            <a:r>
              <a:rPr lang="en-US" sz="1600">
                <a:solidFill>
                  <a:srgbClr val="F5844C"/>
                </a:solidFill>
                <a:highlight>
                  <a:srgbClr val="FFFFFF"/>
                </a:highlight>
              </a:rPr>
              <a:t> name</a:t>
            </a:r>
            <a:r>
              <a:rPr lang="en-US" sz="1600">
                <a:solidFill>
                  <a:srgbClr val="FF8040"/>
                </a:solidFill>
                <a:highlight>
                  <a:srgbClr val="FFFFFF"/>
                </a:highlight>
              </a:rPr>
              <a:t>=</a:t>
            </a:r>
            <a:r>
              <a:rPr lang="en-US" sz="1600">
                <a:solidFill>
                  <a:srgbClr val="993300"/>
                </a:solidFill>
                <a:highlight>
                  <a:srgbClr val="FFFFFF"/>
                </a:highlight>
              </a:rPr>
              <a:t>"B"</a:t>
            </a:r>
            <a:r>
              <a:rPr lang="en-US" sz="1600">
                <a:solidFill>
                  <a:srgbClr val="F5844C"/>
                </a:solidFill>
                <a:highlight>
                  <a:srgbClr val="FFFFFF"/>
                </a:highlight>
              </a:rPr>
              <a:t> type</a:t>
            </a:r>
            <a:r>
              <a:rPr lang="en-US" sz="1600">
                <a:solidFill>
                  <a:srgbClr val="FF8040"/>
                </a:solidFill>
                <a:highlight>
                  <a:srgbClr val="FFFFFF"/>
                </a:highlight>
              </a:rPr>
              <a:t>=</a:t>
            </a:r>
            <a:r>
              <a:rPr lang="en-US" sz="1600">
                <a:solidFill>
                  <a:srgbClr val="993300"/>
                </a:solidFill>
                <a:highlight>
                  <a:srgbClr val="FFFFFF"/>
                </a:highlight>
              </a:rPr>
              <a:t>"xs:string</a:t>
            </a:r>
            <a:r>
              <a:rPr lang="en-US" sz="1600">
                <a:solidFill>
                  <a:srgbClr val="993300"/>
                </a:solidFill>
              </a:rPr>
              <a:t>"</a:t>
            </a:r>
            <a:r>
              <a:rPr lang="en-US" sz="1600">
                <a:solidFill>
                  <a:srgbClr val="F5844C"/>
                </a:solidFill>
              </a:rPr>
              <a:t> dfdl:lengthKind</a:t>
            </a:r>
            <a:r>
              <a:rPr lang="en-US" sz="1600">
                <a:solidFill>
                  <a:srgbClr val="FF8040"/>
                </a:solidFill>
              </a:rPr>
              <a:t>=</a:t>
            </a:r>
            <a:r>
              <a:rPr lang="en-US" sz="1600">
                <a:solidFill>
                  <a:srgbClr val="993300"/>
                </a:solidFill>
              </a:rPr>
              <a:t>"delimited"</a:t>
            </a:r>
            <a:r>
              <a:rPr lang="en-US" sz="1600">
                <a:solidFill>
                  <a:srgbClr val="F5844C"/>
                </a:solidFill>
              </a:rPr>
              <a:t> </a:t>
            </a:r>
            <a:r>
              <a:rPr lang="en-US" sz="1600">
                <a:solidFill>
                  <a:srgbClr val="F5844C"/>
                </a:solidFill>
                <a:highlight>
                  <a:srgbClr val="FFFFFF"/>
                </a:highlight>
              </a:rPr>
              <a:t>dfdl:terminator</a:t>
            </a:r>
            <a:r>
              <a:rPr lang="en-US" sz="1600">
                <a:solidFill>
                  <a:srgbClr val="FF8040"/>
                </a:solidFill>
                <a:highlight>
                  <a:srgbClr val="FFFFFF"/>
                </a:highlight>
              </a:rPr>
              <a:t>=</a:t>
            </a:r>
            <a:r>
              <a:rPr lang="en-US" sz="1600">
                <a:solidFill>
                  <a:srgbClr val="993300"/>
                </a:solidFill>
                <a:highlight>
                  <a:srgbClr val="FFFFFF"/>
                </a:highlight>
              </a:rPr>
              <a:t>"%NL;"</a:t>
            </a:r>
            <a:r>
              <a:rPr lang="en-US" sz="1600">
                <a:solidFill>
                  <a:srgbClr val="F5844C"/>
                </a:solidFill>
                <a:highlight>
                  <a:srgbClr val="FFFFFF"/>
                </a:highlight>
              </a:rPr>
              <a:t> </a:t>
            </a:r>
            <a:r>
              <a:rPr lang="en-US" sz="1600">
                <a:solidFill>
                  <a:srgbClr val="000096"/>
                </a:solidFill>
                <a:highlight>
                  <a:srgbClr val="FFFFFF"/>
                </a:highlight>
              </a:rPr>
              <a:t>/&gt;</a:t>
            </a:r>
            <a:br>
              <a:rPr lang="en-US" sz="1600">
                <a:solidFill>
                  <a:srgbClr val="000000"/>
                </a:solidFill>
                <a:highlight>
                  <a:srgbClr val="FFFFFF"/>
                </a:highlight>
              </a:rPr>
            </a:br>
            <a:r>
              <a:rPr lang="en-US" sz="1600">
                <a:solidFill>
                  <a:srgbClr val="000000"/>
                </a:solidFill>
                <a:highlight>
                  <a:srgbClr val="FFFFFF"/>
                </a:highlight>
              </a:rPr>
              <a:t>            </a:t>
            </a:r>
            <a:r>
              <a:rPr lang="en-US" sz="1600">
                <a:solidFill>
                  <a:srgbClr val="003296"/>
                </a:solidFill>
                <a:highlight>
                  <a:srgbClr val="FFFF00"/>
                </a:highlight>
              </a:rPr>
              <a:t>&lt;xs:element</a:t>
            </a:r>
            <a:r>
              <a:rPr lang="en-US" sz="1600">
                <a:solidFill>
                  <a:srgbClr val="F5844C"/>
                </a:solidFill>
                <a:highlight>
                  <a:srgbClr val="FFFF00"/>
                </a:highlight>
              </a:rPr>
              <a:t> name</a:t>
            </a:r>
            <a:r>
              <a:rPr lang="en-US" sz="1600">
                <a:solidFill>
                  <a:srgbClr val="FF8040"/>
                </a:solidFill>
                <a:highlight>
                  <a:srgbClr val="FFFF00"/>
                </a:highlight>
              </a:rPr>
              <a:t>=</a:t>
            </a:r>
            <a:r>
              <a:rPr lang="en-US" sz="1600">
                <a:solidFill>
                  <a:srgbClr val="993300"/>
                </a:solidFill>
                <a:highlight>
                  <a:srgbClr val="FFFF00"/>
                </a:highlight>
              </a:rPr>
              <a:t>"C"</a:t>
            </a:r>
            <a:r>
              <a:rPr lang="en-US" sz="1600">
                <a:solidFill>
                  <a:srgbClr val="F5844C"/>
                </a:solidFill>
                <a:highlight>
                  <a:srgbClr val="FFFF00"/>
                </a:highlight>
              </a:rPr>
              <a:t> type</a:t>
            </a:r>
            <a:r>
              <a:rPr lang="en-US" sz="1600">
                <a:solidFill>
                  <a:srgbClr val="FF8040"/>
                </a:solidFill>
                <a:highlight>
                  <a:srgbClr val="FFFF00"/>
                </a:highlight>
              </a:rPr>
              <a:t>=</a:t>
            </a:r>
            <a:r>
              <a:rPr lang="en-US" sz="1600">
                <a:solidFill>
                  <a:srgbClr val="993300"/>
                </a:solidFill>
                <a:highlight>
                  <a:srgbClr val="FFFF00"/>
                </a:highlight>
              </a:rPr>
              <a:t>"xs:string"</a:t>
            </a:r>
            <a:r>
              <a:rPr lang="en-US" sz="1600">
                <a:solidFill>
                  <a:srgbClr val="F5844C"/>
                </a:solidFill>
                <a:highlight>
                  <a:srgbClr val="FFFF00"/>
                </a:highlight>
              </a:rPr>
              <a:t> dfdl:lengthKind</a:t>
            </a:r>
            <a:r>
              <a:rPr lang="en-US" sz="1600">
                <a:solidFill>
                  <a:srgbClr val="FF8040"/>
                </a:solidFill>
                <a:highlight>
                  <a:srgbClr val="FFFF00"/>
                </a:highlight>
              </a:rPr>
              <a:t>=</a:t>
            </a:r>
            <a:r>
              <a:rPr lang="en-US" sz="1600">
                <a:solidFill>
                  <a:srgbClr val="993300"/>
                </a:solidFill>
                <a:highlight>
                  <a:srgbClr val="FFFF00"/>
                </a:highlight>
              </a:rPr>
              <a:t>"pattern"</a:t>
            </a:r>
            <a:r>
              <a:rPr lang="en-US" sz="1600">
                <a:solidFill>
                  <a:srgbClr val="F5844C"/>
                </a:solidFill>
                <a:highlight>
                  <a:srgbClr val="FFFF00"/>
                </a:highlight>
              </a:rPr>
              <a:t> dfdl:lengthPattern</a:t>
            </a:r>
            <a:r>
              <a:rPr lang="en-US" sz="1600">
                <a:solidFill>
                  <a:srgbClr val="FF8040"/>
                </a:solidFill>
                <a:highlight>
                  <a:srgbClr val="FFFF00"/>
                </a:highlight>
              </a:rPr>
              <a:t>=</a:t>
            </a:r>
            <a:r>
              <a:rPr lang="en-US" sz="1600">
                <a:solidFill>
                  <a:srgbClr val="993300"/>
                </a:solidFill>
                <a:highlight>
                  <a:srgbClr val="FFFF00"/>
                </a:highlight>
              </a:rPr>
              <a:t>".+?(?=$)"</a:t>
            </a:r>
            <a:r>
              <a:rPr lang="en-US" sz="1600">
                <a:solidFill>
                  <a:srgbClr val="F5844C"/>
                </a:solidFill>
                <a:highlight>
                  <a:srgbClr val="FFFF00"/>
                </a:highlight>
              </a:rPr>
              <a:t> </a:t>
            </a:r>
            <a:r>
              <a:rPr lang="en-US" sz="1600">
                <a:solidFill>
                  <a:srgbClr val="000096"/>
                </a:solidFill>
                <a:highlight>
                  <a:srgbClr val="FFFF00"/>
                </a:highlight>
              </a:rPr>
              <a:t>/&gt;</a:t>
            </a:r>
            <a:br>
              <a:rPr lang="en-US" sz="1600">
                <a:solidFill>
                  <a:srgbClr val="000000"/>
                </a:solidFill>
                <a:highlight>
                  <a:srgbClr val="FFFFFF"/>
                </a:highlight>
              </a:rPr>
            </a:br>
            <a:r>
              <a:rPr lang="en-US" sz="1600">
                <a:solidFill>
                  <a:srgbClr val="000000"/>
                </a:solidFill>
                <a:highlight>
                  <a:srgbClr val="FFFFFF"/>
                </a:highlight>
              </a:rPr>
              <a:t>        </a:t>
            </a:r>
            <a:r>
              <a:rPr lang="en-US" sz="1600">
                <a:solidFill>
                  <a:srgbClr val="003296"/>
                </a:solidFill>
                <a:highlight>
                  <a:srgbClr val="FFFFFF"/>
                </a:highlight>
              </a:rPr>
              <a:t>&lt;/xs:sequence&gt;</a:t>
            </a:r>
            <a:br>
              <a:rPr lang="en-US" sz="1600">
                <a:solidFill>
                  <a:srgbClr val="000000"/>
                </a:solidFill>
                <a:highlight>
                  <a:srgbClr val="FFFFFF"/>
                </a:highlight>
              </a:rPr>
            </a:br>
            <a:r>
              <a:rPr lang="en-US" sz="1600">
                <a:solidFill>
                  <a:srgbClr val="000000"/>
                </a:solidFill>
                <a:highlight>
                  <a:srgbClr val="FFFFFF"/>
                </a:highlight>
              </a:rPr>
              <a:t>    </a:t>
            </a:r>
            <a:r>
              <a:rPr lang="en-US" sz="1600">
                <a:solidFill>
                  <a:srgbClr val="003296"/>
                </a:solidFill>
                <a:highlight>
                  <a:srgbClr val="FFFFFF"/>
                </a:highlight>
              </a:rPr>
              <a:t>&lt;/xs:complexType&gt;</a:t>
            </a:r>
            <a:br>
              <a:rPr lang="en-US" sz="1600">
                <a:solidFill>
                  <a:srgbClr val="000000"/>
                </a:solidFill>
                <a:highlight>
                  <a:srgbClr val="FFFFFF"/>
                </a:highlight>
              </a:rPr>
            </a:br>
            <a:r>
              <a:rPr lang="en-US" sz="1600">
                <a:solidFill>
                  <a:srgbClr val="003296"/>
                </a:solidFill>
                <a:highlight>
                  <a:srgbClr val="FFFFFF"/>
                </a:highlight>
              </a:rPr>
              <a:t>&lt;/xs:element&gt;</a:t>
            </a:r>
          </a:p>
        </p:txBody>
      </p:sp>
    </p:spTree>
    <p:extLst>
      <p:ext uri="{BB962C8B-B14F-4D97-AF65-F5344CB8AC3E}">
        <p14:creationId xmlns:p14="http://schemas.microsoft.com/office/powerpoint/2010/main" val="888264125"/>
      </p:ext>
    </p:extLst>
  </p:cSld>
  <p:clrMapOvr>
    <a:masterClrMapping/>
  </p:clrMapOvr>
</p:sld>
</file>

<file path=ppt/slides/slide2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0D0BB6-7E6D-4AF0-8EAA-066CE1ED9305}"/>
              </a:ext>
            </a:extLst>
          </p:cNvPr>
          <p:cNvSpPr>
            <a:spLocks noGrp="1"/>
          </p:cNvSpPr>
          <p:nvPr>
            <p:ph type="title"/>
          </p:nvPr>
        </p:nvSpPr>
        <p:spPr/>
        <p:txBody>
          <a:bodyPr/>
          <a:lstStyle/>
          <a:p>
            <a:r>
              <a:rPr lang="en-US"/>
              <a:t>No, it doesn’t work</a:t>
            </a:r>
          </a:p>
        </p:txBody>
      </p:sp>
      <p:sp>
        <p:nvSpPr>
          <p:cNvPr id="4" name="Footer Placeholder 3">
            <a:extLst>
              <a:ext uri="{FF2B5EF4-FFF2-40B4-BE49-F238E27FC236}">
                <a16:creationId xmlns:a16="http://schemas.microsoft.com/office/drawing/2014/main" id="{CDAEBE2C-F8BC-4790-AC05-73B1CE587815}"/>
              </a:ext>
            </a:extLst>
          </p:cNvPr>
          <p:cNvSpPr>
            <a:spLocks noGrp="1"/>
          </p:cNvSpPr>
          <p:nvPr>
            <p:ph type="ftr" sz="quarter" idx="11"/>
          </p:nvPr>
        </p:nvSpPr>
        <p:spPr/>
        <p:txBody>
          <a:bodyPr/>
          <a:lstStyle/>
          <a:p>
            <a:r>
              <a:rPr lang="en-US" altLang="en-US">
                <a:solidFill>
                  <a:schemeClr val="tx1">
                    <a:lumMod val="50000"/>
                    <a:lumOff val="50000"/>
                  </a:schemeClr>
                </a:solidFill>
                <a:latin typeface="Arial" pitchFamily="34" charset="0"/>
                <a:cs typeface="Arial" pitchFamily="34" charset="0"/>
              </a:rPr>
              <a:t>© 2019 The MITRE Corporation. All rights reserved.</a:t>
            </a:r>
            <a:endParaRPr lang="en-US">
              <a:solidFill>
                <a:schemeClr val="tx1">
                  <a:lumMod val="50000"/>
                  <a:lumOff val="50000"/>
                </a:schemeClr>
              </a:solidFill>
              <a:latin typeface="Arial" pitchFamily="34" charset="0"/>
              <a:cs typeface="Arial" pitchFamily="34" charset="0"/>
            </a:endParaRPr>
          </a:p>
        </p:txBody>
      </p:sp>
      <p:sp>
        <p:nvSpPr>
          <p:cNvPr id="5" name="Rectangle 4">
            <a:extLst>
              <a:ext uri="{FF2B5EF4-FFF2-40B4-BE49-F238E27FC236}">
                <a16:creationId xmlns:a16="http://schemas.microsoft.com/office/drawing/2014/main" id="{E9412318-FA55-4F81-B851-DB9FBA5734E6}"/>
              </a:ext>
            </a:extLst>
          </p:cNvPr>
          <p:cNvSpPr/>
          <p:nvPr/>
        </p:nvSpPr>
        <p:spPr>
          <a:xfrm>
            <a:off x="1060101" y="2228671"/>
            <a:ext cx="1957953" cy="923330"/>
          </a:xfrm>
          <a:prstGeom prst="rect">
            <a:avLst/>
          </a:prstGeom>
          <a:ln>
            <a:solidFill>
              <a:schemeClr val="tx1"/>
            </a:solidFill>
          </a:ln>
        </p:spPr>
        <p:txBody>
          <a:bodyPr wrap="square">
            <a:spAutoFit/>
          </a:bodyPr>
          <a:lstStyle/>
          <a:p>
            <a:r>
              <a:rPr lang="en-US">
                <a:solidFill>
                  <a:srgbClr val="000000"/>
                </a:solidFill>
                <a:highlight>
                  <a:srgbClr val="FFFFFF"/>
                </a:highlight>
              </a:rPr>
              <a:t>Hello, World Blah</a:t>
            </a:r>
            <a:br>
              <a:rPr lang="en-US">
                <a:solidFill>
                  <a:srgbClr val="000000"/>
                </a:solidFill>
                <a:highlight>
                  <a:srgbClr val="FFFFFF"/>
                </a:highlight>
              </a:rPr>
            </a:br>
            <a:r>
              <a:rPr lang="en-US">
                <a:solidFill>
                  <a:srgbClr val="000000"/>
                </a:solidFill>
                <a:highlight>
                  <a:srgbClr val="FFFFFF"/>
                </a:highlight>
              </a:rPr>
              <a:t>Broccoli</a:t>
            </a:r>
          </a:p>
          <a:p>
            <a:r>
              <a:rPr lang="en-US">
                <a:solidFill>
                  <a:srgbClr val="000000"/>
                </a:solidFill>
                <a:highlight>
                  <a:srgbClr val="FFFFFF"/>
                </a:highlight>
              </a:rPr>
              <a:t>3ABC</a:t>
            </a:r>
          </a:p>
        </p:txBody>
      </p:sp>
      <p:cxnSp>
        <p:nvCxnSpPr>
          <p:cNvPr id="6" name="Straight Arrow Connector 5">
            <a:extLst>
              <a:ext uri="{FF2B5EF4-FFF2-40B4-BE49-F238E27FC236}">
                <a16:creationId xmlns:a16="http://schemas.microsoft.com/office/drawing/2014/main" id="{794C73BB-6876-4B44-B3AE-8E1B651EA237}"/>
              </a:ext>
            </a:extLst>
          </p:cNvPr>
          <p:cNvCxnSpPr>
            <a:cxnSpLocks/>
            <a:stCxn id="5" idx="3"/>
            <a:endCxn id="7" idx="1"/>
          </p:cNvCxnSpPr>
          <p:nvPr/>
        </p:nvCxnSpPr>
        <p:spPr>
          <a:xfrm>
            <a:off x="3018054" y="2690336"/>
            <a:ext cx="1207379"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7" name="Rectangle 6">
            <a:extLst>
              <a:ext uri="{FF2B5EF4-FFF2-40B4-BE49-F238E27FC236}">
                <a16:creationId xmlns:a16="http://schemas.microsoft.com/office/drawing/2014/main" id="{30084D05-9DF7-4F5D-BE10-45CC8944F93D}"/>
              </a:ext>
            </a:extLst>
          </p:cNvPr>
          <p:cNvSpPr/>
          <p:nvPr/>
        </p:nvSpPr>
        <p:spPr>
          <a:xfrm>
            <a:off x="4225433" y="1951672"/>
            <a:ext cx="2335077" cy="1477328"/>
          </a:xfrm>
          <a:prstGeom prst="rect">
            <a:avLst/>
          </a:prstGeom>
          <a:ln>
            <a:solidFill>
              <a:schemeClr val="tx1"/>
            </a:solidFill>
          </a:ln>
        </p:spPr>
        <p:txBody>
          <a:bodyPr wrap="square">
            <a:spAutoFit/>
          </a:bodyPr>
          <a:lstStyle/>
          <a:p>
            <a:r>
              <a:rPr lang="en-US">
                <a:solidFill>
                  <a:srgbClr val="000096"/>
                </a:solidFill>
                <a:highlight>
                  <a:srgbClr val="FFFFFF"/>
                </a:highlight>
              </a:rPr>
              <a:t>&lt;input&gt;</a:t>
            </a:r>
            <a:br>
              <a:rPr lang="en-US">
                <a:solidFill>
                  <a:srgbClr val="000000"/>
                </a:solidFill>
                <a:highlight>
                  <a:srgbClr val="FFFFFF"/>
                </a:highlight>
              </a:rPr>
            </a:br>
            <a:r>
              <a:rPr lang="en-US">
                <a:solidFill>
                  <a:srgbClr val="000000"/>
                </a:solidFill>
                <a:highlight>
                  <a:srgbClr val="FFFFFF"/>
                </a:highlight>
              </a:rPr>
              <a:t>  </a:t>
            </a:r>
            <a:r>
              <a:rPr lang="en-US">
                <a:solidFill>
                  <a:srgbClr val="000096"/>
                </a:solidFill>
                <a:highlight>
                  <a:srgbClr val="FFFFFF"/>
                </a:highlight>
              </a:rPr>
              <a:t>&lt;A&gt;</a:t>
            </a:r>
            <a:r>
              <a:rPr lang="en-US">
                <a:solidFill>
                  <a:srgbClr val="000000"/>
                </a:solidFill>
                <a:highlight>
                  <a:srgbClr val="FFFFFF"/>
                </a:highlight>
              </a:rPr>
              <a:t>Hello, World</a:t>
            </a:r>
            <a:r>
              <a:rPr lang="en-US">
                <a:solidFill>
                  <a:srgbClr val="000096"/>
                </a:solidFill>
                <a:highlight>
                  <a:srgbClr val="FFFFFF"/>
                </a:highlight>
              </a:rPr>
              <a:t>&lt;/A&gt;</a:t>
            </a:r>
            <a:br>
              <a:rPr lang="en-US">
                <a:solidFill>
                  <a:srgbClr val="000000"/>
                </a:solidFill>
                <a:highlight>
                  <a:srgbClr val="FFFFFF"/>
                </a:highlight>
              </a:rPr>
            </a:br>
            <a:r>
              <a:rPr lang="en-US">
                <a:solidFill>
                  <a:srgbClr val="000000"/>
                </a:solidFill>
                <a:highlight>
                  <a:srgbClr val="FFFFFF"/>
                </a:highlight>
              </a:rPr>
              <a:t>  </a:t>
            </a:r>
            <a:r>
              <a:rPr lang="en-US">
                <a:solidFill>
                  <a:srgbClr val="000096"/>
                </a:solidFill>
                <a:highlight>
                  <a:srgbClr val="FFFFFF"/>
                </a:highlight>
              </a:rPr>
              <a:t>&lt;B&gt;</a:t>
            </a:r>
            <a:r>
              <a:rPr lang="en-US">
                <a:solidFill>
                  <a:srgbClr val="000000"/>
                </a:solidFill>
                <a:highlight>
                  <a:srgbClr val="FFFFFF"/>
                </a:highlight>
              </a:rPr>
              <a:t> Blah</a:t>
            </a:r>
            <a:r>
              <a:rPr lang="en-US">
                <a:solidFill>
                  <a:srgbClr val="000096"/>
                </a:solidFill>
                <a:highlight>
                  <a:srgbClr val="FFFFFF"/>
                </a:highlight>
              </a:rPr>
              <a:t>&lt;/B&gt;</a:t>
            </a:r>
            <a:br>
              <a:rPr lang="en-US">
                <a:solidFill>
                  <a:srgbClr val="000000"/>
                </a:solidFill>
                <a:highlight>
                  <a:srgbClr val="FFFFFF"/>
                </a:highlight>
              </a:rPr>
            </a:br>
            <a:r>
              <a:rPr lang="en-US">
                <a:solidFill>
                  <a:srgbClr val="000000"/>
                </a:solidFill>
                <a:highlight>
                  <a:srgbClr val="FFFFFF"/>
                </a:highlight>
              </a:rPr>
              <a:t>  </a:t>
            </a:r>
            <a:r>
              <a:rPr lang="en-US">
                <a:solidFill>
                  <a:srgbClr val="000096"/>
                </a:solidFill>
                <a:highlight>
                  <a:srgbClr val="FFFFFF"/>
                </a:highlight>
              </a:rPr>
              <a:t>&lt;C&gt;&lt;/C&gt;</a:t>
            </a:r>
            <a:br>
              <a:rPr lang="en-US">
                <a:solidFill>
                  <a:srgbClr val="000000"/>
                </a:solidFill>
                <a:highlight>
                  <a:srgbClr val="FFFFFF"/>
                </a:highlight>
              </a:rPr>
            </a:br>
            <a:r>
              <a:rPr lang="en-US">
                <a:solidFill>
                  <a:srgbClr val="000096"/>
                </a:solidFill>
                <a:highlight>
                  <a:srgbClr val="FFFFFF"/>
                </a:highlight>
              </a:rPr>
              <a:t>&lt;/input&gt;</a:t>
            </a:r>
          </a:p>
        </p:txBody>
      </p:sp>
      <p:sp>
        <p:nvSpPr>
          <p:cNvPr id="8" name="TextBox 7">
            <a:extLst>
              <a:ext uri="{FF2B5EF4-FFF2-40B4-BE49-F238E27FC236}">
                <a16:creationId xmlns:a16="http://schemas.microsoft.com/office/drawing/2014/main" id="{0EB42C72-FC49-4E6E-9E23-DDDC146996F0}"/>
              </a:ext>
            </a:extLst>
          </p:cNvPr>
          <p:cNvSpPr txBox="1"/>
          <p:nvPr/>
        </p:nvSpPr>
        <p:spPr>
          <a:xfrm>
            <a:off x="3272513" y="2179387"/>
            <a:ext cx="698461" cy="369332"/>
          </a:xfrm>
          <a:prstGeom prst="rect">
            <a:avLst/>
          </a:prstGeom>
          <a:noFill/>
        </p:spPr>
        <p:txBody>
          <a:bodyPr wrap="none" rtlCol="0">
            <a:spAutoFit/>
          </a:bodyPr>
          <a:lstStyle/>
          <a:p>
            <a:r>
              <a:rPr lang="en-US" i="1"/>
              <a:t>parse</a:t>
            </a:r>
          </a:p>
        </p:txBody>
      </p:sp>
      <p:sp>
        <p:nvSpPr>
          <p:cNvPr id="10" name="Rectangle 9">
            <a:extLst>
              <a:ext uri="{FF2B5EF4-FFF2-40B4-BE49-F238E27FC236}">
                <a16:creationId xmlns:a16="http://schemas.microsoft.com/office/drawing/2014/main" id="{F7FBA836-F1C3-451C-9A3F-B06459E07AD4}"/>
              </a:ext>
            </a:extLst>
          </p:cNvPr>
          <p:cNvSpPr/>
          <p:nvPr/>
        </p:nvSpPr>
        <p:spPr>
          <a:xfrm>
            <a:off x="6560510" y="2690336"/>
            <a:ext cx="4282698" cy="646331"/>
          </a:xfrm>
          <a:prstGeom prst="rect">
            <a:avLst/>
          </a:prstGeom>
        </p:spPr>
        <p:txBody>
          <a:bodyPr wrap="square">
            <a:spAutoFit/>
          </a:bodyPr>
          <a:lstStyle/>
          <a:p>
            <a:r>
              <a:rPr lang="en-US" b="1">
                <a:solidFill>
                  <a:schemeClr val="bg1"/>
                </a:solidFill>
                <a:highlight>
                  <a:srgbClr val="FF0000"/>
                </a:highlight>
              </a:rPr>
              <a:t>[warning] Left over data. Consumed 152 bit(s) with at least 112 bit(s) remaining.</a:t>
            </a:r>
          </a:p>
        </p:txBody>
      </p:sp>
    </p:spTree>
    <p:extLst>
      <p:ext uri="{BB962C8B-B14F-4D97-AF65-F5344CB8AC3E}">
        <p14:creationId xmlns:p14="http://schemas.microsoft.com/office/powerpoint/2010/main" val="4157879681"/>
      </p:ext>
    </p:extLst>
  </p:cSld>
  <p:clrMapOvr>
    <a:masterClrMapping/>
  </p:clrMapOvr>
</p:sld>
</file>

<file path=ppt/slides/slide2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2536AAF0-FFD0-4E48-B29E-B3FBBD97C978}"/>
              </a:ext>
            </a:extLst>
          </p:cNvPr>
          <p:cNvSpPr>
            <a:spLocks noGrp="1"/>
          </p:cNvSpPr>
          <p:nvPr>
            <p:ph type="ftr" sz="quarter" idx="11"/>
          </p:nvPr>
        </p:nvSpPr>
        <p:spPr/>
        <p:txBody>
          <a:bodyPr/>
          <a:lstStyle/>
          <a:p>
            <a:r>
              <a:rPr lang="en-US" altLang="en-US">
                <a:solidFill>
                  <a:schemeClr val="tx1">
                    <a:lumMod val="50000"/>
                    <a:lumOff val="50000"/>
                  </a:schemeClr>
                </a:solidFill>
                <a:latin typeface="Arial" pitchFamily="34" charset="0"/>
                <a:cs typeface="Arial" pitchFamily="34" charset="0"/>
              </a:rPr>
              <a:t>© 2019 The MITRE Corporation. All rights reserved.</a:t>
            </a:r>
            <a:endParaRPr lang="en-US">
              <a:solidFill>
                <a:schemeClr val="tx1">
                  <a:lumMod val="50000"/>
                  <a:lumOff val="50000"/>
                </a:schemeClr>
              </a:solidFill>
              <a:latin typeface="Arial" pitchFamily="34" charset="0"/>
              <a:cs typeface="Arial" pitchFamily="34" charset="0"/>
            </a:endParaRPr>
          </a:p>
        </p:txBody>
      </p:sp>
      <p:sp>
        <p:nvSpPr>
          <p:cNvPr id="5" name="Rectangle 4">
            <a:extLst>
              <a:ext uri="{FF2B5EF4-FFF2-40B4-BE49-F238E27FC236}">
                <a16:creationId xmlns:a16="http://schemas.microsoft.com/office/drawing/2014/main" id="{B5095B73-975B-47A7-850D-13B09121F0F4}"/>
              </a:ext>
            </a:extLst>
          </p:cNvPr>
          <p:cNvSpPr/>
          <p:nvPr/>
        </p:nvSpPr>
        <p:spPr>
          <a:xfrm>
            <a:off x="749084" y="1192484"/>
            <a:ext cx="10290876" cy="2308324"/>
          </a:xfrm>
          <a:prstGeom prst="rect">
            <a:avLst/>
          </a:prstGeom>
          <a:ln>
            <a:solidFill>
              <a:schemeClr val="tx1"/>
            </a:solidFill>
          </a:ln>
        </p:spPr>
        <p:txBody>
          <a:bodyPr wrap="square">
            <a:spAutoFit/>
          </a:bodyPr>
          <a:lstStyle/>
          <a:p>
            <a:r>
              <a:rPr lang="en-US" sz="1600">
                <a:solidFill>
                  <a:srgbClr val="003296"/>
                </a:solidFill>
                <a:highlight>
                  <a:srgbClr val="FFFFFF"/>
                </a:highlight>
              </a:rPr>
              <a:t>&lt;xs:element</a:t>
            </a:r>
            <a:r>
              <a:rPr lang="en-US" sz="1600">
                <a:solidFill>
                  <a:srgbClr val="F5844C"/>
                </a:solidFill>
                <a:highlight>
                  <a:srgbClr val="FFFFFF"/>
                </a:highlight>
              </a:rPr>
              <a:t> name</a:t>
            </a:r>
            <a:r>
              <a:rPr lang="en-US" sz="1600">
                <a:solidFill>
                  <a:srgbClr val="FF8040"/>
                </a:solidFill>
                <a:highlight>
                  <a:srgbClr val="FFFFFF"/>
                </a:highlight>
              </a:rPr>
              <a:t>=</a:t>
            </a:r>
            <a:r>
              <a:rPr lang="en-US" sz="1600">
                <a:solidFill>
                  <a:srgbClr val="993300"/>
                </a:solidFill>
                <a:highlight>
                  <a:srgbClr val="FFFFFF"/>
                </a:highlight>
              </a:rPr>
              <a:t>"input</a:t>
            </a:r>
            <a:r>
              <a:rPr lang="en-US" sz="1600">
                <a:solidFill>
                  <a:srgbClr val="993300"/>
                </a:solidFill>
              </a:rPr>
              <a:t>"</a:t>
            </a:r>
            <a:r>
              <a:rPr lang="en-US" sz="1600">
                <a:solidFill>
                  <a:srgbClr val="F5844C"/>
                </a:solidFill>
              </a:rPr>
              <a:t> dfdl:lengthKind</a:t>
            </a:r>
            <a:r>
              <a:rPr lang="en-US" sz="1600">
                <a:solidFill>
                  <a:srgbClr val="FF8040"/>
                </a:solidFill>
              </a:rPr>
              <a:t>=</a:t>
            </a:r>
            <a:r>
              <a:rPr lang="en-US" sz="1600">
                <a:solidFill>
                  <a:srgbClr val="993300"/>
                </a:solidFill>
              </a:rPr>
              <a:t>"implicit"</a:t>
            </a:r>
            <a:r>
              <a:rPr lang="en-US" sz="1600">
                <a:solidFill>
                  <a:srgbClr val="000096"/>
                </a:solidFill>
              </a:rPr>
              <a:t>&gt;</a:t>
            </a:r>
            <a:br>
              <a:rPr lang="en-US" sz="1600">
                <a:solidFill>
                  <a:srgbClr val="000000"/>
                </a:solidFill>
              </a:rPr>
            </a:br>
            <a:r>
              <a:rPr lang="en-US" sz="1600">
                <a:solidFill>
                  <a:srgbClr val="000000"/>
                </a:solidFill>
                <a:highlight>
                  <a:srgbClr val="FFFFFF"/>
                </a:highlight>
              </a:rPr>
              <a:t>    </a:t>
            </a:r>
            <a:r>
              <a:rPr lang="en-US" sz="1600">
                <a:solidFill>
                  <a:srgbClr val="003296"/>
                </a:solidFill>
                <a:highlight>
                  <a:srgbClr val="FFFFFF"/>
                </a:highlight>
              </a:rPr>
              <a:t>&lt;xs:complexType&gt;</a:t>
            </a:r>
            <a:br>
              <a:rPr lang="en-US" sz="1600">
                <a:solidFill>
                  <a:srgbClr val="000000"/>
                </a:solidFill>
                <a:highlight>
                  <a:srgbClr val="FFFFFF"/>
                </a:highlight>
              </a:rPr>
            </a:br>
            <a:r>
              <a:rPr lang="en-US" sz="1600">
                <a:solidFill>
                  <a:srgbClr val="000000"/>
                </a:solidFill>
                <a:highlight>
                  <a:srgbClr val="FFFFFF"/>
                </a:highlight>
              </a:rPr>
              <a:t>        </a:t>
            </a:r>
            <a:r>
              <a:rPr lang="en-US" sz="1600">
                <a:solidFill>
                  <a:srgbClr val="003296"/>
                </a:solidFill>
                <a:highlight>
                  <a:srgbClr val="FFFFFF"/>
                </a:highlight>
              </a:rPr>
              <a:t>&lt;xs:sequence&gt;</a:t>
            </a:r>
            <a:br>
              <a:rPr lang="en-US" sz="1600">
                <a:solidFill>
                  <a:srgbClr val="000000"/>
                </a:solidFill>
                <a:highlight>
                  <a:srgbClr val="FFFFFF"/>
                </a:highlight>
              </a:rPr>
            </a:br>
            <a:r>
              <a:rPr lang="en-US" sz="1600">
                <a:solidFill>
                  <a:srgbClr val="000000"/>
                </a:solidFill>
                <a:highlight>
                  <a:srgbClr val="FFFFFF"/>
                </a:highlight>
              </a:rPr>
              <a:t>            </a:t>
            </a:r>
            <a:r>
              <a:rPr lang="en-US" sz="1600">
                <a:solidFill>
                  <a:srgbClr val="003296"/>
                </a:solidFill>
                <a:highlight>
                  <a:srgbClr val="FFFFFF"/>
                </a:highlight>
              </a:rPr>
              <a:t>&lt;xs:element</a:t>
            </a:r>
            <a:r>
              <a:rPr lang="en-US" sz="1600">
                <a:solidFill>
                  <a:srgbClr val="F5844C"/>
                </a:solidFill>
                <a:highlight>
                  <a:srgbClr val="FFFFFF"/>
                </a:highlight>
              </a:rPr>
              <a:t> name</a:t>
            </a:r>
            <a:r>
              <a:rPr lang="en-US" sz="1600">
                <a:solidFill>
                  <a:srgbClr val="FF8040"/>
                </a:solidFill>
                <a:highlight>
                  <a:srgbClr val="FFFFFF"/>
                </a:highlight>
              </a:rPr>
              <a:t>=</a:t>
            </a:r>
            <a:r>
              <a:rPr lang="en-US" sz="1600">
                <a:solidFill>
                  <a:srgbClr val="993300"/>
                </a:solidFill>
                <a:highlight>
                  <a:srgbClr val="FFFFFF"/>
                </a:highlight>
              </a:rPr>
              <a:t>"A"</a:t>
            </a:r>
            <a:r>
              <a:rPr lang="en-US" sz="1600">
                <a:solidFill>
                  <a:srgbClr val="F5844C"/>
                </a:solidFill>
                <a:highlight>
                  <a:srgbClr val="FFFFFF"/>
                </a:highlight>
              </a:rPr>
              <a:t> type</a:t>
            </a:r>
            <a:r>
              <a:rPr lang="en-US" sz="1600">
                <a:solidFill>
                  <a:srgbClr val="FF8040"/>
                </a:solidFill>
                <a:highlight>
                  <a:srgbClr val="FFFFFF"/>
                </a:highlight>
              </a:rPr>
              <a:t>=</a:t>
            </a:r>
            <a:r>
              <a:rPr lang="en-US" sz="1600">
                <a:solidFill>
                  <a:srgbClr val="993300"/>
                </a:solidFill>
                <a:highlight>
                  <a:srgbClr val="FFFFFF"/>
                </a:highlight>
              </a:rPr>
              <a:t>"xs:string</a:t>
            </a:r>
            <a:r>
              <a:rPr lang="en-US" sz="1600">
                <a:solidFill>
                  <a:srgbClr val="993300"/>
                </a:solidFill>
              </a:rPr>
              <a:t>"</a:t>
            </a:r>
            <a:r>
              <a:rPr lang="en-US" sz="1600">
                <a:solidFill>
                  <a:srgbClr val="F5844C"/>
                </a:solidFill>
              </a:rPr>
              <a:t> dfdl:lengthKind</a:t>
            </a:r>
            <a:r>
              <a:rPr lang="en-US" sz="1600">
                <a:solidFill>
                  <a:srgbClr val="FF8040"/>
                </a:solidFill>
              </a:rPr>
              <a:t>=</a:t>
            </a:r>
            <a:r>
              <a:rPr lang="en-US" sz="1600">
                <a:solidFill>
                  <a:srgbClr val="993300"/>
                </a:solidFill>
              </a:rPr>
              <a:t>"explicit"</a:t>
            </a:r>
            <a:r>
              <a:rPr lang="en-US" sz="1600">
                <a:solidFill>
                  <a:srgbClr val="F5844C"/>
                </a:solidFill>
              </a:rPr>
              <a:t> dfdl</a:t>
            </a:r>
            <a:r>
              <a:rPr lang="en-US" sz="1600">
                <a:solidFill>
                  <a:srgbClr val="F5844C"/>
                </a:solidFill>
                <a:highlight>
                  <a:srgbClr val="FFFFFF"/>
                </a:highlight>
              </a:rPr>
              <a:t>:length</a:t>
            </a:r>
            <a:r>
              <a:rPr lang="en-US" sz="1600">
                <a:solidFill>
                  <a:srgbClr val="FF8040"/>
                </a:solidFill>
                <a:highlight>
                  <a:srgbClr val="FFFFFF"/>
                </a:highlight>
              </a:rPr>
              <a:t>=</a:t>
            </a:r>
            <a:r>
              <a:rPr lang="en-US" sz="1600">
                <a:solidFill>
                  <a:srgbClr val="993300"/>
                </a:solidFill>
                <a:highlight>
                  <a:srgbClr val="FFFFFF"/>
                </a:highlight>
              </a:rPr>
              <a:t>"12"</a:t>
            </a:r>
            <a:r>
              <a:rPr lang="en-US" sz="1600">
                <a:solidFill>
                  <a:srgbClr val="F5844C"/>
                </a:solidFill>
                <a:highlight>
                  <a:srgbClr val="FFFFFF"/>
                </a:highlight>
              </a:rPr>
              <a:t> dfdl:lengthUnits</a:t>
            </a:r>
            <a:r>
              <a:rPr lang="en-US" sz="1600">
                <a:solidFill>
                  <a:srgbClr val="FF8040"/>
                </a:solidFill>
                <a:highlight>
                  <a:srgbClr val="FFFFFF"/>
                </a:highlight>
              </a:rPr>
              <a:t>=</a:t>
            </a:r>
            <a:r>
              <a:rPr lang="en-US" sz="1600">
                <a:solidFill>
                  <a:srgbClr val="993300"/>
                </a:solidFill>
                <a:highlight>
                  <a:srgbClr val="FFFFFF"/>
                </a:highlight>
              </a:rPr>
              <a:t>"characters"</a:t>
            </a:r>
            <a:r>
              <a:rPr lang="en-US" sz="1600">
                <a:solidFill>
                  <a:srgbClr val="F5844C"/>
                </a:solidFill>
                <a:highlight>
                  <a:srgbClr val="FFFFFF"/>
                </a:highlight>
              </a:rPr>
              <a:t> </a:t>
            </a:r>
            <a:r>
              <a:rPr lang="en-US" sz="1600">
                <a:solidFill>
                  <a:srgbClr val="000096"/>
                </a:solidFill>
                <a:highlight>
                  <a:srgbClr val="FFFFFF"/>
                </a:highlight>
              </a:rPr>
              <a:t>/&gt;</a:t>
            </a:r>
            <a:br>
              <a:rPr lang="en-US" sz="1600">
                <a:solidFill>
                  <a:srgbClr val="000000"/>
                </a:solidFill>
                <a:highlight>
                  <a:srgbClr val="FFFFFF"/>
                </a:highlight>
              </a:rPr>
            </a:br>
            <a:r>
              <a:rPr lang="en-US" sz="1600">
                <a:solidFill>
                  <a:srgbClr val="000000"/>
                </a:solidFill>
                <a:highlight>
                  <a:srgbClr val="FFFFFF"/>
                </a:highlight>
              </a:rPr>
              <a:t>            </a:t>
            </a:r>
            <a:r>
              <a:rPr lang="en-US" sz="1600">
                <a:solidFill>
                  <a:srgbClr val="003296"/>
                </a:solidFill>
                <a:highlight>
                  <a:srgbClr val="FFFFFF"/>
                </a:highlight>
              </a:rPr>
              <a:t>&lt;xs:element</a:t>
            </a:r>
            <a:r>
              <a:rPr lang="en-US" sz="1600">
                <a:solidFill>
                  <a:srgbClr val="F5844C"/>
                </a:solidFill>
                <a:highlight>
                  <a:srgbClr val="FFFFFF"/>
                </a:highlight>
              </a:rPr>
              <a:t> name</a:t>
            </a:r>
            <a:r>
              <a:rPr lang="en-US" sz="1600">
                <a:solidFill>
                  <a:srgbClr val="FF8040"/>
                </a:solidFill>
                <a:highlight>
                  <a:srgbClr val="FFFFFF"/>
                </a:highlight>
              </a:rPr>
              <a:t>=</a:t>
            </a:r>
            <a:r>
              <a:rPr lang="en-US" sz="1600">
                <a:solidFill>
                  <a:srgbClr val="993300"/>
                </a:solidFill>
                <a:highlight>
                  <a:srgbClr val="FFFFFF"/>
                </a:highlight>
              </a:rPr>
              <a:t>"B"</a:t>
            </a:r>
            <a:r>
              <a:rPr lang="en-US" sz="1600">
                <a:solidFill>
                  <a:srgbClr val="F5844C"/>
                </a:solidFill>
                <a:highlight>
                  <a:srgbClr val="FFFFFF"/>
                </a:highlight>
              </a:rPr>
              <a:t> type</a:t>
            </a:r>
            <a:r>
              <a:rPr lang="en-US" sz="1600">
                <a:solidFill>
                  <a:srgbClr val="FF8040"/>
                </a:solidFill>
                <a:highlight>
                  <a:srgbClr val="FFFFFF"/>
                </a:highlight>
              </a:rPr>
              <a:t>=</a:t>
            </a:r>
            <a:r>
              <a:rPr lang="en-US" sz="1600">
                <a:solidFill>
                  <a:srgbClr val="993300"/>
                </a:solidFill>
                <a:highlight>
                  <a:srgbClr val="FFFFFF"/>
                </a:highlight>
              </a:rPr>
              <a:t>"xs:string</a:t>
            </a:r>
            <a:r>
              <a:rPr lang="en-US" sz="1600">
                <a:solidFill>
                  <a:srgbClr val="993300"/>
                </a:solidFill>
              </a:rPr>
              <a:t>"</a:t>
            </a:r>
            <a:r>
              <a:rPr lang="en-US" sz="1600">
                <a:solidFill>
                  <a:srgbClr val="F5844C"/>
                </a:solidFill>
              </a:rPr>
              <a:t> dfdl:lengthKind</a:t>
            </a:r>
            <a:r>
              <a:rPr lang="en-US" sz="1600">
                <a:solidFill>
                  <a:srgbClr val="FF8040"/>
                </a:solidFill>
              </a:rPr>
              <a:t>=</a:t>
            </a:r>
            <a:r>
              <a:rPr lang="en-US" sz="1600">
                <a:solidFill>
                  <a:srgbClr val="993300"/>
                </a:solidFill>
              </a:rPr>
              <a:t>"delimited"</a:t>
            </a:r>
            <a:r>
              <a:rPr lang="en-US" sz="1600">
                <a:solidFill>
                  <a:srgbClr val="F5844C"/>
                </a:solidFill>
              </a:rPr>
              <a:t> </a:t>
            </a:r>
            <a:r>
              <a:rPr lang="en-US" sz="1600">
                <a:solidFill>
                  <a:srgbClr val="F5844C"/>
                </a:solidFill>
                <a:highlight>
                  <a:srgbClr val="FFFFFF"/>
                </a:highlight>
              </a:rPr>
              <a:t>dfdl:terminator</a:t>
            </a:r>
            <a:r>
              <a:rPr lang="en-US" sz="1600">
                <a:solidFill>
                  <a:srgbClr val="FF8040"/>
                </a:solidFill>
                <a:highlight>
                  <a:srgbClr val="FFFFFF"/>
                </a:highlight>
              </a:rPr>
              <a:t>=</a:t>
            </a:r>
            <a:r>
              <a:rPr lang="en-US" sz="1600">
                <a:solidFill>
                  <a:srgbClr val="993300"/>
                </a:solidFill>
                <a:highlight>
                  <a:srgbClr val="FFFFFF"/>
                </a:highlight>
              </a:rPr>
              <a:t>"%NL;"</a:t>
            </a:r>
            <a:r>
              <a:rPr lang="en-US" sz="1600">
                <a:solidFill>
                  <a:srgbClr val="F5844C"/>
                </a:solidFill>
                <a:highlight>
                  <a:srgbClr val="FFFFFF"/>
                </a:highlight>
              </a:rPr>
              <a:t> </a:t>
            </a:r>
            <a:r>
              <a:rPr lang="en-US" sz="1600">
                <a:solidFill>
                  <a:srgbClr val="000096"/>
                </a:solidFill>
                <a:highlight>
                  <a:srgbClr val="FFFFFF"/>
                </a:highlight>
              </a:rPr>
              <a:t>/&gt;</a:t>
            </a:r>
            <a:br>
              <a:rPr lang="en-US" sz="1600">
                <a:solidFill>
                  <a:srgbClr val="000000"/>
                </a:solidFill>
                <a:highlight>
                  <a:srgbClr val="FFFFFF"/>
                </a:highlight>
              </a:rPr>
            </a:br>
            <a:r>
              <a:rPr lang="en-US" sz="1600">
                <a:solidFill>
                  <a:srgbClr val="000000"/>
                </a:solidFill>
                <a:highlight>
                  <a:srgbClr val="FFFFFF"/>
                </a:highlight>
              </a:rPr>
              <a:t>            </a:t>
            </a:r>
            <a:r>
              <a:rPr lang="en-US" sz="1600">
                <a:solidFill>
                  <a:srgbClr val="003296"/>
                </a:solidFill>
              </a:rPr>
              <a:t>&lt;xs:element</a:t>
            </a:r>
            <a:r>
              <a:rPr lang="en-US" sz="1600">
                <a:solidFill>
                  <a:srgbClr val="F5844C"/>
                </a:solidFill>
              </a:rPr>
              <a:t> name</a:t>
            </a:r>
            <a:r>
              <a:rPr lang="en-US" sz="1600">
                <a:solidFill>
                  <a:srgbClr val="FF8040"/>
                </a:solidFill>
              </a:rPr>
              <a:t>=</a:t>
            </a:r>
            <a:r>
              <a:rPr lang="en-US" sz="1600">
                <a:solidFill>
                  <a:srgbClr val="993300"/>
                </a:solidFill>
              </a:rPr>
              <a:t>"C"</a:t>
            </a:r>
            <a:r>
              <a:rPr lang="en-US" sz="1600">
                <a:solidFill>
                  <a:srgbClr val="F5844C"/>
                </a:solidFill>
              </a:rPr>
              <a:t> type</a:t>
            </a:r>
            <a:r>
              <a:rPr lang="en-US" sz="1600">
                <a:solidFill>
                  <a:srgbClr val="FF8040"/>
                </a:solidFill>
              </a:rPr>
              <a:t>=</a:t>
            </a:r>
            <a:r>
              <a:rPr lang="en-US" sz="1600">
                <a:solidFill>
                  <a:srgbClr val="993300"/>
                </a:solidFill>
              </a:rPr>
              <a:t>"xs:string"</a:t>
            </a:r>
            <a:r>
              <a:rPr lang="en-US" sz="1600">
                <a:solidFill>
                  <a:srgbClr val="F5844C"/>
                </a:solidFill>
              </a:rPr>
              <a:t> dfdl:lengthKind</a:t>
            </a:r>
            <a:r>
              <a:rPr lang="en-US" sz="1600">
                <a:solidFill>
                  <a:srgbClr val="FF8040"/>
                </a:solidFill>
              </a:rPr>
              <a:t>=</a:t>
            </a:r>
            <a:r>
              <a:rPr lang="en-US" sz="1600">
                <a:solidFill>
                  <a:srgbClr val="993300"/>
                </a:solidFill>
              </a:rPr>
              <a:t>"pattern"</a:t>
            </a:r>
            <a:r>
              <a:rPr lang="en-US" sz="1600">
                <a:solidFill>
                  <a:srgbClr val="F5844C"/>
                </a:solidFill>
              </a:rPr>
              <a:t> dfdl:lengthPattern</a:t>
            </a:r>
            <a:r>
              <a:rPr lang="en-US" sz="1600">
                <a:solidFill>
                  <a:srgbClr val="FF8040"/>
                </a:solidFill>
              </a:rPr>
              <a:t>=</a:t>
            </a:r>
            <a:r>
              <a:rPr lang="en-US" sz="1600">
                <a:solidFill>
                  <a:srgbClr val="993300"/>
                </a:solidFill>
              </a:rPr>
              <a:t>"</a:t>
            </a:r>
            <a:r>
              <a:rPr lang="en-US" sz="1600">
                <a:solidFill>
                  <a:srgbClr val="993300"/>
                </a:solidFill>
                <a:highlight>
                  <a:srgbClr val="FFFF00"/>
                </a:highlight>
              </a:rPr>
              <a:t>.+?(?=$)</a:t>
            </a:r>
            <a:r>
              <a:rPr lang="en-US" sz="1600">
                <a:solidFill>
                  <a:srgbClr val="993300"/>
                </a:solidFill>
              </a:rPr>
              <a:t>"</a:t>
            </a:r>
            <a:r>
              <a:rPr lang="en-US" sz="1600">
                <a:solidFill>
                  <a:srgbClr val="F5844C"/>
                </a:solidFill>
              </a:rPr>
              <a:t> </a:t>
            </a:r>
            <a:r>
              <a:rPr lang="en-US" sz="1600">
                <a:solidFill>
                  <a:srgbClr val="000096"/>
                </a:solidFill>
              </a:rPr>
              <a:t>/&gt;</a:t>
            </a:r>
            <a:br>
              <a:rPr lang="en-US" sz="1600">
                <a:solidFill>
                  <a:srgbClr val="000000"/>
                </a:solidFill>
                <a:highlight>
                  <a:srgbClr val="FFFFFF"/>
                </a:highlight>
              </a:rPr>
            </a:br>
            <a:r>
              <a:rPr lang="en-US" sz="1600">
                <a:solidFill>
                  <a:srgbClr val="000000"/>
                </a:solidFill>
                <a:highlight>
                  <a:srgbClr val="FFFFFF"/>
                </a:highlight>
              </a:rPr>
              <a:t>        </a:t>
            </a:r>
            <a:r>
              <a:rPr lang="en-US" sz="1600">
                <a:solidFill>
                  <a:srgbClr val="003296"/>
                </a:solidFill>
                <a:highlight>
                  <a:srgbClr val="FFFFFF"/>
                </a:highlight>
              </a:rPr>
              <a:t>&lt;/xs:sequence&gt;</a:t>
            </a:r>
            <a:br>
              <a:rPr lang="en-US" sz="1600">
                <a:solidFill>
                  <a:srgbClr val="000000"/>
                </a:solidFill>
                <a:highlight>
                  <a:srgbClr val="FFFFFF"/>
                </a:highlight>
              </a:rPr>
            </a:br>
            <a:r>
              <a:rPr lang="en-US" sz="1600">
                <a:solidFill>
                  <a:srgbClr val="000000"/>
                </a:solidFill>
                <a:highlight>
                  <a:srgbClr val="FFFFFF"/>
                </a:highlight>
              </a:rPr>
              <a:t>    </a:t>
            </a:r>
            <a:r>
              <a:rPr lang="en-US" sz="1600">
                <a:solidFill>
                  <a:srgbClr val="003296"/>
                </a:solidFill>
                <a:highlight>
                  <a:srgbClr val="FFFFFF"/>
                </a:highlight>
              </a:rPr>
              <a:t>&lt;/xs:complexType&gt;</a:t>
            </a:r>
            <a:br>
              <a:rPr lang="en-US" sz="1600">
                <a:solidFill>
                  <a:srgbClr val="000000"/>
                </a:solidFill>
                <a:highlight>
                  <a:srgbClr val="FFFFFF"/>
                </a:highlight>
              </a:rPr>
            </a:br>
            <a:r>
              <a:rPr lang="en-US" sz="1600">
                <a:solidFill>
                  <a:srgbClr val="003296"/>
                </a:solidFill>
                <a:highlight>
                  <a:srgbClr val="FFFFFF"/>
                </a:highlight>
              </a:rPr>
              <a:t>&lt;/xs:element&gt;</a:t>
            </a:r>
          </a:p>
        </p:txBody>
      </p:sp>
      <p:cxnSp>
        <p:nvCxnSpPr>
          <p:cNvPr id="7" name="Straight Arrow Connector 6">
            <a:extLst>
              <a:ext uri="{FF2B5EF4-FFF2-40B4-BE49-F238E27FC236}">
                <a16:creationId xmlns:a16="http://schemas.microsoft.com/office/drawing/2014/main" id="{56D774C7-EDFD-4500-936B-41907E56A944}"/>
              </a:ext>
            </a:extLst>
          </p:cNvPr>
          <p:cNvCxnSpPr/>
          <p:nvPr/>
        </p:nvCxnSpPr>
        <p:spPr>
          <a:xfrm flipV="1">
            <a:off x="8725546" y="2836189"/>
            <a:ext cx="0" cy="111587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8" name="TextBox 7">
            <a:extLst>
              <a:ext uri="{FF2B5EF4-FFF2-40B4-BE49-F238E27FC236}">
                <a16:creationId xmlns:a16="http://schemas.microsoft.com/office/drawing/2014/main" id="{FA1A5ED5-7CDB-466B-95B4-C728EFA323E8}"/>
              </a:ext>
            </a:extLst>
          </p:cNvPr>
          <p:cNvSpPr txBox="1"/>
          <p:nvPr/>
        </p:nvSpPr>
        <p:spPr>
          <a:xfrm>
            <a:off x="8276095" y="3952067"/>
            <a:ext cx="3295326" cy="646331"/>
          </a:xfrm>
          <a:prstGeom prst="rect">
            <a:avLst/>
          </a:prstGeom>
          <a:noFill/>
        </p:spPr>
        <p:txBody>
          <a:bodyPr wrap="none" rtlCol="0">
            <a:spAutoFit/>
          </a:bodyPr>
          <a:lstStyle/>
          <a:p>
            <a:r>
              <a:rPr lang="en-US"/>
              <a:t>Consume data to the end-of-file. </a:t>
            </a:r>
          </a:p>
          <a:p>
            <a:r>
              <a:rPr lang="en-US"/>
              <a:t>Right?</a:t>
            </a:r>
          </a:p>
        </p:txBody>
      </p:sp>
    </p:spTree>
    <p:extLst>
      <p:ext uri="{BB962C8B-B14F-4D97-AF65-F5344CB8AC3E}">
        <p14:creationId xmlns:p14="http://schemas.microsoft.com/office/powerpoint/2010/main" val="371027295"/>
      </p:ext>
    </p:extLst>
  </p:cSld>
  <p:clrMapOvr>
    <a:masterClrMapping/>
  </p:clrMapOvr>
</p:sld>
</file>

<file path=ppt/slides/slide2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2536AAF0-FFD0-4E48-B29E-B3FBBD97C978}"/>
              </a:ext>
            </a:extLst>
          </p:cNvPr>
          <p:cNvSpPr>
            <a:spLocks noGrp="1"/>
          </p:cNvSpPr>
          <p:nvPr>
            <p:ph type="ftr" sz="quarter" idx="11"/>
          </p:nvPr>
        </p:nvSpPr>
        <p:spPr/>
        <p:txBody>
          <a:bodyPr/>
          <a:lstStyle/>
          <a:p>
            <a:r>
              <a:rPr lang="en-US" altLang="en-US">
                <a:solidFill>
                  <a:schemeClr val="tx1">
                    <a:lumMod val="50000"/>
                    <a:lumOff val="50000"/>
                  </a:schemeClr>
                </a:solidFill>
                <a:latin typeface="Arial" pitchFamily="34" charset="0"/>
                <a:cs typeface="Arial" pitchFamily="34" charset="0"/>
              </a:rPr>
              <a:t>© 2019 The MITRE Corporation. All rights reserved.</a:t>
            </a:r>
            <a:endParaRPr lang="en-US">
              <a:solidFill>
                <a:schemeClr val="tx1">
                  <a:lumMod val="50000"/>
                  <a:lumOff val="50000"/>
                </a:schemeClr>
              </a:solidFill>
              <a:latin typeface="Arial" pitchFamily="34" charset="0"/>
              <a:cs typeface="Arial" pitchFamily="34" charset="0"/>
            </a:endParaRPr>
          </a:p>
        </p:txBody>
      </p:sp>
      <p:sp>
        <p:nvSpPr>
          <p:cNvPr id="5" name="Rectangle 4">
            <a:extLst>
              <a:ext uri="{FF2B5EF4-FFF2-40B4-BE49-F238E27FC236}">
                <a16:creationId xmlns:a16="http://schemas.microsoft.com/office/drawing/2014/main" id="{B5095B73-975B-47A7-850D-13B09121F0F4}"/>
              </a:ext>
            </a:extLst>
          </p:cNvPr>
          <p:cNvSpPr/>
          <p:nvPr/>
        </p:nvSpPr>
        <p:spPr>
          <a:xfrm>
            <a:off x="749084" y="1192484"/>
            <a:ext cx="10290876" cy="2308324"/>
          </a:xfrm>
          <a:prstGeom prst="rect">
            <a:avLst/>
          </a:prstGeom>
          <a:ln>
            <a:solidFill>
              <a:schemeClr val="tx1"/>
            </a:solidFill>
          </a:ln>
        </p:spPr>
        <p:txBody>
          <a:bodyPr wrap="square">
            <a:spAutoFit/>
          </a:bodyPr>
          <a:lstStyle/>
          <a:p>
            <a:r>
              <a:rPr lang="en-US" sz="1600">
                <a:solidFill>
                  <a:srgbClr val="003296"/>
                </a:solidFill>
                <a:highlight>
                  <a:srgbClr val="FFFFFF"/>
                </a:highlight>
              </a:rPr>
              <a:t>&lt;xs:element</a:t>
            </a:r>
            <a:r>
              <a:rPr lang="en-US" sz="1600">
                <a:solidFill>
                  <a:srgbClr val="F5844C"/>
                </a:solidFill>
                <a:highlight>
                  <a:srgbClr val="FFFFFF"/>
                </a:highlight>
              </a:rPr>
              <a:t> name</a:t>
            </a:r>
            <a:r>
              <a:rPr lang="en-US" sz="1600">
                <a:solidFill>
                  <a:srgbClr val="FF8040"/>
                </a:solidFill>
                <a:highlight>
                  <a:srgbClr val="FFFFFF"/>
                </a:highlight>
              </a:rPr>
              <a:t>=</a:t>
            </a:r>
            <a:r>
              <a:rPr lang="en-US" sz="1600">
                <a:solidFill>
                  <a:srgbClr val="993300"/>
                </a:solidFill>
                <a:highlight>
                  <a:srgbClr val="FFFFFF"/>
                </a:highlight>
              </a:rPr>
              <a:t>"input</a:t>
            </a:r>
            <a:r>
              <a:rPr lang="en-US" sz="1600">
                <a:solidFill>
                  <a:srgbClr val="993300"/>
                </a:solidFill>
              </a:rPr>
              <a:t>"</a:t>
            </a:r>
            <a:r>
              <a:rPr lang="en-US" sz="1600">
                <a:solidFill>
                  <a:srgbClr val="F5844C"/>
                </a:solidFill>
              </a:rPr>
              <a:t> dfdl:lengthKind</a:t>
            </a:r>
            <a:r>
              <a:rPr lang="en-US" sz="1600">
                <a:solidFill>
                  <a:srgbClr val="FF8040"/>
                </a:solidFill>
              </a:rPr>
              <a:t>=</a:t>
            </a:r>
            <a:r>
              <a:rPr lang="en-US" sz="1600">
                <a:solidFill>
                  <a:srgbClr val="993300"/>
                </a:solidFill>
              </a:rPr>
              <a:t>"implicit"</a:t>
            </a:r>
            <a:r>
              <a:rPr lang="en-US" sz="1600">
                <a:solidFill>
                  <a:srgbClr val="000096"/>
                </a:solidFill>
              </a:rPr>
              <a:t>&gt;</a:t>
            </a:r>
            <a:br>
              <a:rPr lang="en-US" sz="1600">
                <a:solidFill>
                  <a:srgbClr val="000000"/>
                </a:solidFill>
              </a:rPr>
            </a:br>
            <a:r>
              <a:rPr lang="en-US" sz="1600">
                <a:solidFill>
                  <a:srgbClr val="000000"/>
                </a:solidFill>
                <a:highlight>
                  <a:srgbClr val="FFFFFF"/>
                </a:highlight>
              </a:rPr>
              <a:t>    </a:t>
            </a:r>
            <a:r>
              <a:rPr lang="en-US" sz="1600">
                <a:solidFill>
                  <a:srgbClr val="003296"/>
                </a:solidFill>
                <a:highlight>
                  <a:srgbClr val="FFFFFF"/>
                </a:highlight>
              </a:rPr>
              <a:t>&lt;xs:complexType&gt;</a:t>
            </a:r>
            <a:br>
              <a:rPr lang="en-US" sz="1600">
                <a:solidFill>
                  <a:srgbClr val="000000"/>
                </a:solidFill>
                <a:highlight>
                  <a:srgbClr val="FFFFFF"/>
                </a:highlight>
              </a:rPr>
            </a:br>
            <a:r>
              <a:rPr lang="en-US" sz="1600">
                <a:solidFill>
                  <a:srgbClr val="000000"/>
                </a:solidFill>
                <a:highlight>
                  <a:srgbClr val="FFFFFF"/>
                </a:highlight>
              </a:rPr>
              <a:t>        </a:t>
            </a:r>
            <a:r>
              <a:rPr lang="en-US" sz="1600">
                <a:solidFill>
                  <a:srgbClr val="003296"/>
                </a:solidFill>
                <a:highlight>
                  <a:srgbClr val="FFFFFF"/>
                </a:highlight>
              </a:rPr>
              <a:t>&lt;xs:sequence&gt;</a:t>
            </a:r>
            <a:br>
              <a:rPr lang="en-US" sz="1600">
                <a:solidFill>
                  <a:srgbClr val="000000"/>
                </a:solidFill>
                <a:highlight>
                  <a:srgbClr val="FFFFFF"/>
                </a:highlight>
              </a:rPr>
            </a:br>
            <a:r>
              <a:rPr lang="en-US" sz="1600">
                <a:solidFill>
                  <a:srgbClr val="000000"/>
                </a:solidFill>
                <a:highlight>
                  <a:srgbClr val="FFFFFF"/>
                </a:highlight>
              </a:rPr>
              <a:t>            </a:t>
            </a:r>
            <a:r>
              <a:rPr lang="en-US" sz="1600">
                <a:solidFill>
                  <a:srgbClr val="003296"/>
                </a:solidFill>
                <a:highlight>
                  <a:srgbClr val="FFFFFF"/>
                </a:highlight>
              </a:rPr>
              <a:t>&lt;xs:element</a:t>
            </a:r>
            <a:r>
              <a:rPr lang="en-US" sz="1600">
                <a:solidFill>
                  <a:srgbClr val="F5844C"/>
                </a:solidFill>
                <a:highlight>
                  <a:srgbClr val="FFFFFF"/>
                </a:highlight>
              </a:rPr>
              <a:t> name</a:t>
            </a:r>
            <a:r>
              <a:rPr lang="en-US" sz="1600">
                <a:solidFill>
                  <a:srgbClr val="FF8040"/>
                </a:solidFill>
                <a:highlight>
                  <a:srgbClr val="FFFFFF"/>
                </a:highlight>
              </a:rPr>
              <a:t>=</a:t>
            </a:r>
            <a:r>
              <a:rPr lang="en-US" sz="1600">
                <a:solidFill>
                  <a:srgbClr val="993300"/>
                </a:solidFill>
                <a:highlight>
                  <a:srgbClr val="FFFFFF"/>
                </a:highlight>
              </a:rPr>
              <a:t>"A"</a:t>
            </a:r>
            <a:r>
              <a:rPr lang="en-US" sz="1600">
                <a:solidFill>
                  <a:srgbClr val="F5844C"/>
                </a:solidFill>
                <a:highlight>
                  <a:srgbClr val="FFFFFF"/>
                </a:highlight>
              </a:rPr>
              <a:t> type</a:t>
            </a:r>
            <a:r>
              <a:rPr lang="en-US" sz="1600">
                <a:solidFill>
                  <a:srgbClr val="FF8040"/>
                </a:solidFill>
                <a:highlight>
                  <a:srgbClr val="FFFFFF"/>
                </a:highlight>
              </a:rPr>
              <a:t>=</a:t>
            </a:r>
            <a:r>
              <a:rPr lang="en-US" sz="1600">
                <a:solidFill>
                  <a:srgbClr val="993300"/>
                </a:solidFill>
                <a:highlight>
                  <a:srgbClr val="FFFFFF"/>
                </a:highlight>
              </a:rPr>
              <a:t>"xs:string</a:t>
            </a:r>
            <a:r>
              <a:rPr lang="en-US" sz="1600">
                <a:solidFill>
                  <a:srgbClr val="993300"/>
                </a:solidFill>
              </a:rPr>
              <a:t>"</a:t>
            </a:r>
            <a:r>
              <a:rPr lang="en-US" sz="1600">
                <a:solidFill>
                  <a:srgbClr val="F5844C"/>
                </a:solidFill>
              </a:rPr>
              <a:t> dfdl:lengthKind</a:t>
            </a:r>
            <a:r>
              <a:rPr lang="en-US" sz="1600">
                <a:solidFill>
                  <a:srgbClr val="FF8040"/>
                </a:solidFill>
              </a:rPr>
              <a:t>=</a:t>
            </a:r>
            <a:r>
              <a:rPr lang="en-US" sz="1600">
                <a:solidFill>
                  <a:srgbClr val="993300"/>
                </a:solidFill>
              </a:rPr>
              <a:t>"explicit"</a:t>
            </a:r>
            <a:r>
              <a:rPr lang="en-US" sz="1600">
                <a:solidFill>
                  <a:srgbClr val="F5844C"/>
                </a:solidFill>
              </a:rPr>
              <a:t> dfdl</a:t>
            </a:r>
            <a:r>
              <a:rPr lang="en-US" sz="1600">
                <a:solidFill>
                  <a:srgbClr val="F5844C"/>
                </a:solidFill>
                <a:highlight>
                  <a:srgbClr val="FFFFFF"/>
                </a:highlight>
              </a:rPr>
              <a:t>:length</a:t>
            </a:r>
            <a:r>
              <a:rPr lang="en-US" sz="1600">
                <a:solidFill>
                  <a:srgbClr val="FF8040"/>
                </a:solidFill>
                <a:highlight>
                  <a:srgbClr val="FFFFFF"/>
                </a:highlight>
              </a:rPr>
              <a:t>=</a:t>
            </a:r>
            <a:r>
              <a:rPr lang="en-US" sz="1600">
                <a:solidFill>
                  <a:srgbClr val="993300"/>
                </a:solidFill>
                <a:highlight>
                  <a:srgbClr val="FFFFFF"/>
                </a:highlight>
              </a:rPr>
              <a:t>"12"</a:t>
            </a:r>
            <a:r>
              <a:rPr lang="en-US" sz="1600">
                <a:solidFill>
                  <a:srgbClr val="F5844C"/>
                </a:solidFill>
                <a:highlight>
                  <a:srgbClr val="FFFFFF"/>
                </a:highlight>
              </a:rPr>
              <a:t> dfdl:lengthUnits</a:t>
            </a:r>
            <a:r>
              <a:rPr lang="en-US" sz="1600">
                <a:solidFill>
                  <a:srgbClr val="FF8040"/>
                </a:solidFill>
                <a:highlight>
                  <a:srgbClr val="FFFFFF"/>
                </a:highlight>
              </a:rPr>
              <a:t>=</a:t>
            </a:r>
            <a:r>
              <a:rPr lang="en-US" sz="1600">
                <a:solidFill>
                  <a:srgbClr val="993300"/>
                </a:solidFill>
                <a:highlight>
                  <a:srgbClr val="FFFFFF"/>
                </a:highlight>
              </a:rPr>
              <a:t>"characters"</a:t>
            </a:r>
            <a:r>
              <a:rPr lang="en-US" sz="1600">
                <a:solidFill>
                  <a:srgbClr val="F5844C"/>
                </a:solidFill>
                <a:highlight>
                  <a:srgbClr val="FFFFFF"/>
                </a:highlight>
              </a:rPr>
              <a:t> </a:t>
            </a:r>
            <a:r>
              <a:rPr lang="en-US" sz="1600">
                <a:solidFill>
                  <a:srgbClr val="000096"/>
                </a:solidFill>
                <a:highlight>
                  <a:srgbClr val="FFFFFF"/>
                </a:highlight>
              </a:rPr>
              <a:t>/&gt;</a:t>
            </a:r>
            <a:br>
              <a:rPr lang="en-US" sz="1600">
                <a:solidFill>
                  <a:srgbClr val="000000"/>
                </a:solidFill>
                <a:highlight>
                  <a:srgbClr val="FFFFFF"/>
                </a:highlight>
              </a:rPr>
            </a:br>
            <a:r>
              <a:rPr lang="en-US" sz="1600">
                <a:solidFill>
                  <a:srgbClr val="000000"/>
                </a:solidFill>
                <a:highlight>
                  <a:srgbClr val="FFFFFF"/>
                </a:highlight>
              </a:rPr>
              <a:t>            </a:t>
            </a:r>
            <a:r>
              <a:rPr lang="en-US" sz="1600">
                <a:solidFill>
                  <a:srgbClr val="003296"/>
                </a:solidFill>
                <a:highlight>
                  <a:srgbClr val="FFFFFF"/>
                </a:highlight>
              </a:rPr>
              <a:t>&lt;xs:element</a:t>
            </a:r>
            <a:r>
              <a:rPr lang="en-US" sz="1600">
                <a:solidFill>
                  <a:srgbClr val="F5844C"/>
                </a:solidFill>
                <a:highlight>
                  <a:srgbClr val="FFFFFF"/>
                </a:highlight>
              </a:rPr>
              <a:t> name</a:t>
            </a:r>
            <a:r>
              <a:rPr lang="en-US" sz="1600">
                <a:solidFill>
                  <a:srgbClr val="FF8040"/>
                </a:solidFill>
                <a:highlight>
                  <a:srgbClr val="FFFFFF"/>
                </a:highlight>
              </a:rPr>
              <a:t>=</a:t>
            </a:r>
            <a:r>
              <a:rPr lang="en-US" sz="1600">
                <a:solidFill>
                  <a:srgbClr val="993300"/>
                </a:solidFill>
                <a:highlight>
                  <a:srgbClr val="FFFFFF"/>
                </a:highlight>
              </a:rPr>
              <a:t>"B"</a:t>
            </a:r>
            <a:r>
              <a:rPr lang="en-US" sz="1600">
                <a:solidFill>
                  <a:srgbClr val="F5844C"/>
                </a:solidFill>
                <a:highlight>
                  <a:srgbClr val="FFFFFF"/>
                </a:highlight>
              </a:rPr>
              <a:t> type</a:t>
            </a:r>
            <a:r>
              <a:rPr lang="en-US" sz="1600">
                <a:solidFill>
                  <a:srgbClr val="FF8040"/>
                </a:solidFill>
                <a:highlight>
                  <a:srgbClr val="FFFFFF"/>
                </a:highlight>
              </a:rPr>
              <a:t>=</a:t>
            </a:r>
            <a:r>
              <a:rPr lang="en-US" sz="1600">
                <a:solidFill>
                  <a:srgbClr val="993300"/>
                </a:solidFill>
                <a:highlight>
                  <a:srgbClr val="FFFFFF"/>
                </a:highlight>
              </a:rPr>
              <a:t>"xs:string</a:t>
            </a:r>
            <a:r>
              <a:rPr lang="en-US" sz="1600">
                <a:solidFill>
                  <a:srgbClr val="993300"/>
                </a:solidFill>
              </a:rPr>
              <a:t>"</a:t>
            </a:r>
            <a:r>
              <a:rPr lang="en-US" sz="1600">
                <a:solidFill>
                  <a:srgbClr val="F5844C"/>
                </a:solidFill>
              </a:rPr>
              <a:t> dfdl:lengthKind</a:t>
            </a:r>
            <a:r>
              <a:rPr lang="en-US" sz="1600">
                <a:solidFill>
                  <a:srgbClr val="FF8040"/>
                </a:solidFill>
              </a:rPr>
              <a:t>=</a:t>
            </a:r>
            <a:r>
              <a:rPr lang="en-US" sz="1600">
                <a:solidFill>
                  <a:srgbClr val="993300"/>
                </a:solidFill>
              </a:rPr>
              <a:t>"delimited"</a:t>
            </a:r>
            <a:r>
              <a:rPr lang="en-US" sz="1600">
                <a:solidFill>
                  <a:srgbClr val="F5844C"/>
                </a:solidFill>
              </a:rPr>
              <a:t> </a:t>
            </a:r>
            <a:r>
              <a:rPr lang="en-US" sz="1600">
                <a:solidFill>
                  <a:srgbClr val="F5844C"/>
                </a:solidFill>
                <a:highlight>
                  <a:srgbClr val="FFFFFF"/>
                </a:highlight>
              </a:rPr>
              <a:t>dfdl:terminator</a:t>
            </a:r>
            <a:r>
              <a:rPr lang="en-US" sz="1600">
                <a:solidFill>
                  <a:srgbClr val="FF8040"/>
                </a:solidFill>
                <a:highlight>
                  <a:srgbClr val="FFFFFF"/>
                </a:highlight>
              </a:rPr>
              <a:t>=</a:t>
            </a:r>
            <a:r>
              <a:rPr lang="en-US" sz="1600">
                <a:solidFill>
                  <a:srgbClr val="993300"/>
                </a:solidFill>
                <a:highlight>
                  <a:srgbClr val="FFFFFF"/>
                </a:highlight>
              </a:rPr>
              <a:t>"%NL;"</a:t>
            </a:r>
            <a:r>
              <a:rPr lang="en-US" sz="1600">
                <a:solidFill>
                  <a:srgbClr val="F5844C"/>
                </a:solidFill>
                <a:highlight>
                  <a:srgbClr val="FFFFFF"/>
                </a:highlight>
              </a:rPr>
              <a:t> </a:t>
            </a:r>
            <a:r>
              <a:rPr lang="en-US" sz="1600">
                <a:solidFill>
                  <a:srgbClr val="000096"/>
                </a:solidFill>
                <a:highlight>
                  <a:srgbClr val="FFFFFF"/>
                </a:highlight>
              </a:rPr>
              <a:t>/&gt;</a:t>
            </a:r>
            <a:br>
              <a:rPr lang="en-US" sz="1600">
                <a:solidFill>
                  <a:srgbClr val="000000"/>
                </a:solidFill>
                <a:highlight>
                  <a:srgbClr val="FFFFFF"/>
                </a:highlight>
              </a:rPr>
            </a:br>
            <a:r>
              <a:rPr lang="en-US" sz="1600">
                <a:solidFill>
                  <a:srgbClr val="000000"/>
                </a:solidFill>
                <a:highlight>
                  <a:srgbClr val="FFFFFF"/>
                </a:highlight>
              </a:rPr>
              <a:t>            </a:t>
            </a:r>
            <a:r>
              <a:rPr lang="en-US" sz="1600">
                <a:solidFill>
                  <a:srgbClr val="003296"/>
                </a:solidFill>
              </a:rPr>
              <a:t>&lt;xs:element</a:t>
            </a:r>
            <a:r>
              <a:rPr lang="en-US" sz="1600">
                <a:solidFill>
                  <a:srgbClr val="F5844C"/>
                </a:solidFill>
              </a:rPr>
              <a:t> name</a:t>
            </a:r>
            <a:r>
              <a:rPr lang="en-US" sz="1600">
                <a:solidFill>
                  <a:srgbClr val="FF8040"/>
                </a:solidFill>
              </a:rPr>
              <a:t>=</a:t>
            </a:r>
            <a:r>
              <a:rPr lang="en-US" sz="1600">
                <a:solidFill>
                  <a:srgbClr val="993300"/>
                </a:solidFill>
              </a:rPr>
              <a:t>"C"</a:t>
            </a:r>
            <a:r>
              <a:rPr lang="en-US" sz="1600">
                <a:solidFill>
                  <a:srgbClr val="F5844C"/>
                </a:solidFill>
              </a:rPr>
              <a:t> type</a:t>
            </a:r>
            <a:r>
              <a:rPr lang="en-US" sz="1600">
                <a:solidFill>
                  <a:srgbClr val="FF8040"/>
                </a:solidFill>
              </a:rPr>
              <a:t>=</a:t>
            </a:r>
            <a:r>
              <a:rPr lang="en-US" sz="1600">
                <a:solidFill>
                  <a:srgbClr val="993300"/>
                </a:solidFill>
              </a:rPr>
              <a:t>"xs:string"</a:t>
            </a:r>
            <a:r>
              <a:rPr lang="en-US" sz="1600">
                <a:solidFill>
                  <a:srgbClr val="F5844C"/>
                </a:solidFill>
              </a:rPr>
              <a:t> dfdl:lengthKind</a:t>
            </a:r>
            <a:r>
              <a:rPr lang="en-US" sz="1600">
                <a:solidFill>
                  <a:srgbClr val="FF8040"/>
                </a:solidFill>
              </a:rPr>
              <a:t>=</a:t>
            </a:r>
            <a:r>
              <a:rPr lang="en-US" sz="1600">
                <a:solidFill>
                  <a:srgbClr val="993300"/>
                </a:solidFill>
              </a:rPr>
              <a:t>"pattern"</a:t>
            </a:r>
            <a:r>
              <a:rPr lang="en-US" sz="1600">
                <a:solidFill>
                  <a:srgbClr val="F5844C"/>
                </a:solidFill>
              </a:rPr>
              <a:t> dfdl:lengthPattern</a:t>
            </a:r>
            <a:r>
              <a:rPr lang="en-US" sz="1600">
                <a:solidFill>
                  <a:srgbClr val="FF8040"/>
                </a:solidFill>
              </a:rPr>
              <a:t>=</a:t>
            </a:r>
            <a:r>
              <a:rPr lang="en-US" sz="1600">
                <a:solidFill>
                  <a:srgbClr val="993300"/>
                </a:solidFill>
              </a:rPr>
              <a:t>"</a:t>
            </a:r>
            <a:r>
              <a:rPr lang="en-US" sz="1600">
                <a:solidFill>
                  <a:srgbClr val="993300"/>
                </a:solidFill>
                <a:highlight>
                  <a:srgbClr val="FFFF00"/>
                </a:highlight>
              </a:rPr>
              <a:t>.+?(?=$)</a:t>
            </a:r>
            <a:r>
              <a:rPr lang="en-US" sz="1600">
                <a:solidFill>
                  <a:srgbClr val="993300"/>
                </a:solidFill>
              </a:rPr>
              <a:t>"</a:t>
            </a:r>
            <a:r>
              <a:rPr lang="en-US" sz="1600">
                <a:solidFill>
                  <a:srgbClr val="F5844C"/>
                </a:solidFill>
              </a:rPr>
              <a:t> </a:t>
            </a:r>
            <a:r>
              <a:rPr lang="en-US" sz="1600">
                <a:solidFill>
                  <a:srgbClr val="000096"/>
                </a:solidFill>
              </a:rPr>
              <a:t>/&gt;</a:t>
            </a:r>
            <a:br>
              <a:rPr lang="en-US" sz="1600">
                <a:solidFill>
                  <a:srgbClr val="000000"/>
                </a:solidFill>
                <a:highlight>
                  <a:srgbClr val="FFFFFF"/>
                </a:highlight>
              </a:rPr>
            </a:br>
            <a:r>
              <a:rPr lang="en-US" sz="1600">
                <a:solidFill>
                  <a:srgbClr val="000000"/>
                </a:solidFill>
                <a:highlight>
                  <a:srgbClr val="FFFFFF"/>
                </a:highlight>
              </a:rPr>
              <a:t>        </a:t>
            </a:r>
            <a:r>
              <a:rPr lang="en-US" sz="1600">
                <a:solidFill>
                  <a:srgbClr val="003296"/>
                </a:solidFill>
                <a:highlight>
                  <a:srgbClr val="FFFFFF"/>
                </a:highlight>
              </a:rPr>
              <a:t>&lt;/xs:sequence&gt;</a:t>
            </a:r>
            <a:br>
              <a:rPr lang="en-US" sz="1600">
                <a:solidFill>
                  <a:srgbClr val="000000"/>
                </a:solidFill>
                <a:highlight>
                  <a:srgbClr val="FFFFFF"/>
                </a:highlight>
              </a:rPr>
            </a:br>
            <a:r>
              <a:rPr lang="en-US" sz="1600">
                <a:solidFill>
                  <a:srgbClr val="000000"/>
                </a:solidFill>
                <a:highlight>
                  <a:srgbClr val="FFFFFF"/>
                </a:highlight>
              </a:rPr>
              <a:t>    </a:t>
            </a:r>
            <a:r>
              <a:rPr lang="en-US" sz="1600">
                <a:solidFill>
                  <a:srgbClr val="003296"/>
                </a:solidFill>
                <a:highlight>
                  <a:srgbClr val="FFFFFF"/>
                </a:highlight>
              </a:rPr>
              <a:t>&lt;/xs:complexType&gt;</a:t>
            </a:r>
            <a:br>
              <a:rPr lang="en-US" sz="1600">
                <a:solidFill>
                  <a:srgbClr val="000000"/>
                </a:solidFill>
                <a:highlight>
                  <a:srgbClr val="FFFFFF"/>
                </a:highlight>
              </a:rPr>
            </a:br>
            <a:r>
              <a:rPr lang="en-US" sz="1600">
                <a:solidFill>
                  <a:srgbClr val="003296"/>
                </a:solidFill>
                <a:highlight>
                  <a:srgbClr val="FFFFFF"/>
                </a:highlight>
              </a:rPr>
              <a:t>&lt;/xs:element&gt;</a:t>
            </a:r>
          </a:p>
        </p:txBody>
      </p:sp>
      <p:cxnSp>
        <p:nvCxnSpPr>
          <p:cNvPr id="7" name="Straight Arrow Connector 6">
            <a:extLst>
              <a:ext uri="{FF2B5EF4-FFF2-40B4-BE49-F238E27FC236}">
                <a16:creationId xmlns:a16="http://schemas.microsoft.com/office/drawing/2014/main" id="{56D774C7-EDFD-4500-936B-41907E56A944}"/>
              </a:ext>
            </a:extLst>
          </p:cNvPr>
          <p:cNvCxnSpPr/>
          <p:nvPr/>
        </p:nvCxnSpPr>
        <p:spPr>
          <a:xfrm flipV="1">
            <a:off x="8555065" y="2696704"/>
            <a:ext cx="0" cy="111587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8" name="TextBox 7">
            <a:extLst>
              <a:ext uri="{FF2B5EF4-FFF2-40B4-BE49-F238E27FC236}">
                <a16:creationId xmlns:a16="http://schemas.microsoft.com/office/drawing/2014/main" id="{FA1A5ED5-7CDB-466B-95B4-C728EFA323E8}"/>
              </a:ext>
            </a:extLst>
          </p:cNvPr>
          <p:cNvSpPr txBox="1"/>
          <p:nvPr/>
        </p:nvSpPr>
        <p:spPr>
          <a:xfrm>
            <a:off x="8153400" y="3812582"/>
            <a:ext cx="3223643" cy="1477328"/>
          </a:xfrm>
          <a:prstGeom prst="rect">
            <a:avLst/>
          </a:prstGeom>
          <a:noFill/>
        </p:spPr>
        <p:txBody>
          <a:bodyPr wrap="square" rtlCol="0">
            <a:spAutoFit/>
          </a:bodyPr>
          <a:lstStyle/>
          <a:p>
            <a:r>
              <a:rPr lang="en-US"/>
              <a:t>The period symbol ( . ) does </a:t>
            </a:r>
            <a:r>
              <a:rPr lang="en-US" u="sng"/>
              <a:t>not</a:t>
            </a:r>
            <a:r>
              <a:rPr lang="en-US"/>
              <a:t> include newline. So, there is no string that matches the regex and therefore the empty string is the result.</a:t>
            </a:r>
          </a:p>
        </p:txBody>
      </p:sp>
      <p:sp>
        <p:nvSpPr>
          <p:cNvPr id="2" name="TextBox 1">
            <a:extLst>
              <a:ext uri="{FF2B5EF4-FFF2-40B4-BE49-F238E27FC236}">
                <a16:creationId xmlns:a16="http://schemas.microsoft.com/office/drawing/2014/main" id="{D177E3B8-E6C1-4A88-BA5C-59C6A169767D}"/>
              </a:ext>
            </a:extLst>
          </p:cNvPr>
          <p:cNvSpPr txBox="1"/>
          <p:nvPr/>
        </p:nvSpPr>
        <p:spPr>
          <a:xfrm>
            <a:off x="476963" y="5505824"/>
            <a:ext cx="11484041" cy="523220"/>
          </a:xfrm>
          <a:prstGeom prst="rect">
            <a:avLst/>
          </a:prstGeom>
          <a:solidFill>
            <a:srgbClr val="FFFF00"/>
          </a:solidFill>
        </p:spPr>
        <p:txBody>
          <a:bodyPr wrap="none" rtlCol="0">
            <a:spAutoFit/>
          </a:bodyPr>
          <a:lstStyle/>
          <a:p>
            <a:r>
              <a:rPr lang="en-US" sz="2800"/>
              <a:t>Lesson Learned: the period symbol ( . ) in a regex does not match on newlines.</a:t>
            </a:r>
          </a:p>
        </p:txBody>
      </p:sp>
    </p:spTree>
    <p:extLst>
      <p:ext uri="{BB962C8B-B14F-4D97-AF65-F5344CB8AC3E}">
        <p14:creationId xmlns:p14="http://schemas.microsoft.com/office/powerpoint/2010/main" val="216610915"/>
      </p:ext>
    </p:extLst>
  </p:cSld>
  <p:clrMapOvr>
    <a:masterClrMapping/>
  </p:clrMapOvr>
</p:sld>
</file>

<file path=ppt/slides/slide2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F8BED15D-E29B-452B-AAB8-5D3EA6E5CE07}"/>
              </a:ext>
            </a:extLst>
          </p:cNvPr>
          <p:cNvSpPr>
            <a:spLocks noGrp="1"/>
          </p:cNvSpPr>
          <p:nvPr>
            <p:ph type="title"/>
          </p:nvPr>
        </p:nvSpPr>
        <p:spPr/>
        <p:txBody>
          <a:bodyPr/>
          <a:lstStyle/>
          <a:p>
            <a:r>
              <a:rPr lang="en-US"/>
              <a:t>So what’s the solution?</a:t>
            </a:r>
          </a:p>
        </p:txBody>
      </p:sp>
      <p:sp>
        <p:nvSpPr>
          <p:cNvPr id="4" name="Content Placeholder 3">
            <a:extLst>
              <a:ext uri="{FF2B5EF4-FFF2-40B4-BE49-F238E27FC236}">
                <a16:creationId xmlns:a16="http://schemas.microsoft.com/office/drawing/2014/main" id="{6E04BF7E-68AC-4E4D-9E12-088B86A7B322}"/>
              </a:ext>
            </a:extLst>
          </p:cNvPr>
          <p:cNvSpPr>
            <a:spLocks noGrp="1"/>
          </p:cNvSpPr>
          <p:nvPr>
            <p:ph idx="1"/>
          </p:nvPr>
        </p:nvSpPr>
        <p:spPr>
          <a:xfrm>
            <a:off x="616449" y="1371602"/>
            <a:ext cx="11236720" cy="1030636"/>
          </a:xfrm>
        </p:spPr>
        <p:txBody>
          <a:bodyPr/>
          <a:lstStyle/>
          <a:p>
            <a:pPr>
              <a:lnSpc>
                <a:spcPts val="3000"/>
              </a:lnSpc>
              <a:spcAft>
                <a:spcPts val="1200"/>
              </a:spcAft>
            </a:pPr>
            <a:r>
              <a:rPr lang="en-US"/>
              <a:t>Place the (?s) flag before the period symbol. Then, any character, including newlines, will be consumed.</a:t>
            </a:r>
          </a:p>
        </p:txBody>
      </p:sp>
      <p:sp>
        <p:nvSpPr>
          <p:cNvPr id="2" name="Footer Placeholder 1">
            <a:extLst>
              <a:ext uri="{FF2B5EF4-FFF2-40B4-BE49-F238E27FC236}">
                <a16:creationId xmlns:a16="http://schemas.microsoft.com/office/drawing/2014/main" id="{0FE26486-F352-4823-9564-456BE0DBFFB9}"/>
              </a:ext>
            </a:extLst>
          </p:cNvPr>
          <p:cNvSpPr>
            <a:spLocks noGrp="1"/>
          </p:cNvSpPr>
          <p:nvPr>
            <p:ph type="ftr" sz="quarter" idx="11"/>
          </p:nvPr>
        </p:nvSpPr>
        <p:spPr/>
        <p:txBody>
          <a:bodyPr/>
          <a:lstStyle/>
          <a:p>
            <a:r>
              <a:rPr lang="en-US" altLang="en-US">
                <a:solidFill>
                  <a:schemeClr val="tx1">
                    <a:lumMod val="50000"/>
                    <a:lumOff val="50000"/>
                  </a:schemeClr>
                </a:solidFill>
                <a:latin typeface="Arial" pitchFamily="34" charset="0"/>
                <a:cs typeface="Arial" pitchFamily="34" charset="0"/>
              </a:rPr>
              <a:t>© 2019 The MITRE Corporation. All rights reserved.</a:t>
            </a:r>
            <a:endParaRPr lang="en-US">
              <a:solidFill>
                <a:schemeClr val="tx1">
                  <a:lumMod val="50000"/>
                  <a:lumOff val="50000"/>
                </a:schemeClr>
              </a:solidFill>
              <a:latin typeface="Arial" pitchFamily="34" charset="0"/>
              <a:cs typeface="Arial" pitchFamily="34" charset="0"/>
            </a:endParaRPr>
          </a:p>
        </p:txBody>
      </p:sp>
    </p:spTree>
    <p:extLst>
      <p:ext uri="{BB962C8B-B14F-4D97-AF65-F5344CB8AC3E}">
        <p14:creationId xmlns:p14="http://schemas.microsoft.com/office/powerpoint/2010/main" val="1619630378"/>
      </p:ext>
    </p:extLst>
  </p:cSld>
  <p:clrMapOvr>
    <a:masterClrMapping/>
  </p:clrMapOvr>
</p:sld>
</file>

<file path=ppt/slides/slide2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56C70F4F-73DD-4435-9AAA-4EE8452CDA66}"/>
              </a:ext>
            </a:extLst>
          </p:cNvPr>
          <p:cNvSpPr>
            <a:spLocks noGrp="1"/>
          </p:cNvSpPr>
          <p:nvPr>
            <p:ph type="ftr" sz="quarter" idx="11"/>
          </p:nvPr>
        </p:nvSpPr>
        <p:spPr/>
        <p:txBody>
          <a:bodyPr/>
          <a:lstStyle/>
          <a:p>
            <a:r>
              <a:rPr lang="en-US" altLang="en-US">
                <a:solidFill>
                  <a:schemeClr val="tx1">
                    <a:lumMod val="50000"/>
                    <a:lumOff val="50000"/>
                  </a:schemeClr>
                </a:solidFill>
                <a:latin typeface="Arial" pitchFamily="34" charset="0"/>
                <a:cs typeface="Arial" pitchFamily="34" charset="0"/>
              </a:rPr>
              <a:t>© 2019 The MITRE Corporation. All rights reserved.</a:t>
            </a:r>
            <a:endParaRPr lang="en-US">
              <a:solidFill>
                <a:schemeClr val="tx1">
                  <a:lumMod val="50000"/>
                  <a:lumOff val="50000"/>
                </a:schemeClr>
              </a:solidFill>
              <a:latin typeface="Arial" pitchFamily="34" charset="0"/>
              <a:cs typeface="Arial" pitchFamily="34" charset="0"/>
            </a:endParaRPr>
          </a:p>
        </p:txBody>
      </p:sp>
      <p:sp>
        <p:nvSpPr>
          <p:cNvPr id="5" name="Rectangle 4">
            <a:extLst>
              <a:ext uri="{FF2B5EF4-FFF2-40B4-BE49-F238E27FC236}">
                <a16:creationId xmlns:a16="http://schemas.microsoft.com/office/drawing/2014/main" id="{8E2B35CC-A3E3-43E1-995E-E60304D90617}"/>
              </a:ext>
            </a:extLst>
          </p:cNvPr>
          <p:cNvSpPr/>
          <p:nvPr/>
        </p:nvSpPr>
        <p:spPr>
          <a:xfrm>
            <a:off x="949270" y="1926028"/>
            <a:ext cx="10293458" cy="2308324"/>
          </a:xfrm>
          <a:prstGeom prst="rect">
            <a:avLst/>
          </a:prstGeom>
          <a:ln>
            <a:solidFill>
              <a:schemeClr val="tx1"/>
            </a:solidFill>
          </a:ln>
        </p:spPr>
        <p:txBody>
          <a:bodyPr wrap="square">
            <a:spAutoFit/>
          </a:bodyPr>
          <a:lstStyle/>
          <a:p>
            <a:r>
              <a:rPr lang="en-US" sz="1600">
                <a:solidFill>
                  <a:srgbClr val="003296"/>
                </a:solidFill>
                <a:highlight>
                  <a:srgbClr val="FFFFFF"/>
                </a:highlight>
              </a:rPr>
              <a:t>&lt;xs:element</a:t>
            </a:r>
            <a:r>
              <a:rPr lang="en-US" sz="1600">
                <a:solidFill>
                  <a:srgbClr val="F5844C"/>
                </a:solidFill>
                <a:highlight>
                  <a:srgbClr val="FFFFFF"/>
                </a:highlight>
              </a:rPr>
              <a:t> name</a:t>
            </a:r>
            <a:r>
              <a:rPr lang="en-US" sz="1600">
                <a:solidFill>
                  <a:srgbClr val="FF8040"/>
                </a:solidFill>
                <a:highlight>
                  <a:srgbClr val="FFFFFF"/>
                </a:highlight>
              </a:rPr>
              <a:t>=</a:t>
            </a:r>
            <a:r>
              <a:rPr lang="en-US" sz="1600">
                <a:solidFill>
                  <a:srgbClr val="993300"/>
                </a:solidFill>
                <a:highlight>
                  <a:srgbClr val="FFFFFF"/>
                </a:highlight>
              </a:rPr>
              <a:t>"input"</a:t>
            </a:r>
            <a:r>
              <a:rPr lang="en-US" sz="1600">
                <a:solidFill>
                  <a:srgbClr val="000096"/>
                </a:solidFill>
                <a:highlight>
                  <a:srgbClr val="FFFFFF"/>
                </a:highlight>
              </a:rPr>
              <a:t>&gt;</a:t>
            </a:r>
            <a:br>
              <a:rPr lang="en-US" sz="1600">
                <a:solidFill>
                  <a:srgbClr val="000000"/>
                </a:solidFill>
                <a:highlight>
                  <a:srgbClr val="FFFFFF"/>
                </a:highlight>
              </a:rPr>
            </a:br>
            <a:r>
              <a:rPr lang="en-US" sz="1600">
                <a:solidFill>
                  <a:srgbClr val="000000"/>
                </a:solidFill>
                <a:highlight>
                  <a:srgbClr val="FFFFFF"/>
                </a:highlight>
              </a:rPr>
              <a:t>    </a:t>
            </a:r>
            <a:r>
              <a:rPr lang="en-US" sz="1600">
                <a:solidFill>
                  <a:srgbClr val="003296"/>
                </a:solidFill>
                <a:highlight>
                  <a:srgbClr val="FFFFFF"/>
                </a:highlight>
              </a:rPr>
              <a:t>&lt;xs:complexType&gt;</a:t>
            </a:r>
            <a:br>
              <a:rPr lang="en-US" sz="1600">
                <a:solidFill>
                  <a:srgbClr val="000000"/>
                </a:solidFill>
                <a:highlight>
                  <a:srgbClr val="FFFFFF"/>
                </a:highlight>
              </a:rPr>
            </a:br>
            <a:r>
              <a:rPr lang="en-US" sz="1600">
                <a:solidFill>
                  <a:srgbClr val="000000"/>
                </a:solidFill>
                <a:highlight>
                  <a:srgbClr val="FFFFFF"/>
                </a:highlight>
              </a:rPr>
              <a:t>        </a:t>
            </a:r>
            <a:r>
              <a:rPr lang="en-US" sz="1600">
                <a:solidFill>
                  <a:srgbClr val="003296"/>
                </a:solidFill>
                <a:highlight>
                  <a:srgbClr val="FFFFFF"/>
                </a:highlight>
              </a:rPr>
              <a:t>&lt;xs:sequence&gt;</a:t>
            </a:r>
            <a:br>
              <a:rPr lang="en-US" sz="1600">
                <a:solidFill>
                  <a:srgbClr val="000000"/>
                </a:solidFill>
                <a:highlight>
                  <a:srgbClr val="FFFFFF"/>
                </a:highlight>
              </a:rPr>
            </a:br>
            <a:r>
              <a:rPr lang="en-US" sz="1600">
                <a:solidFill>
                  <a:srgbClr val="000000"/>
                </a:solidFill>
                <a:highlight>
                  <a:srgbClr val="FFFFFF"/>
                </a:highlight>
              </a:rPr>
              <a:t>            </a:t>
            </a:r>
            <a:r>
              <a:rPr lang="en-US" sz="1600">
                <a:solidFill>
                  <a:srgbClr val="003296"/>
                </a:solidFill>
                <a:highlight>
                  <a:srgbClr val="FFFFFF"/>
                </a:highlight>
              </a:rPr>
              <a:t>&lt;xs:element</a:t>
            </a:r>
            <a:r>
              <a:rPr lang="en-US" sz="1600">
                <a:solidFill>
                  <a:srgbClr val="F5844C"/>
                </a:solidFill>
                <a:highlight>
                  <a:srgbClr val="FFFFFF"/>
                </a:highlight>
              </a:rPr>
              <a:t> name</a:t>
            </a:r>
            <a:r>
              <a:rPr lang="en-US" sz="1600">
                <a:solidFill>
                  <a:srgbClr val="FF8040"/>
                </a:solidFill>
                <a:highlight>
                  <a:srgbClr val="FFFFFF"/>
                </a:highlight>
              </a:rPr>
              <a:t>=</a:t>
            </a:r>
            <a:r>
              <a:rPr lang="en-US" sz="1600">
                <a:solidFill>
                  <a:srgbClr val="993300"/>
                </a:solidFill>
                <a:highlight>
                  <a:srgbClr val="FFFFFF"/>
                </a:highlight>
              </a:rPr>
              <a:t>"A"</a:t>
            </a:r>
            <a:r>
              <a:rPr lang="en-US" sz="1600">
                <a:solidFill>
                  <a:srgbClr val="F5844C"/>
                </a:solidFill>
                <a:highlight>
                  <a:srgbClr val="FFFFFF"/>
                </a:highlight>
              </a:rPr>
              <a:t> type</a:t>
            </a:r>
            <a:r>
              <a:rPr lang="en-US" sz="1600">
                <a:solidFill>
                  <a:srgbClr val="FF8040"/>
                </a:solidFill>
                <a:highlight>
                  <a:srgbClr val="FFFFFF"/>
                </a:highlight>
              </a:rPr>
              <a:t>=</a:t>
            </a:r>
            <a:r>
              <a:rPr lang="en-US" sz="1600">
                <a:solidFill>
                  <a:srgbClr val="993300"/>
                </a:solidFill>
                <a:highlight>
                  <a:srgbClr val="FFFFFF"/>
                </a:highlight>
              </a:rPr>
              <a:t>"xs:string"</a:t>
            </a:r>
            <a:r>
              <a:rPr lang="en-US" sz="1600">
                <a:solidFill>
                  <a:srgbClr val="F5844C"/>
                </a:solidFill>
                <a:highlight>
                  <a:srgbClr val="FFFFFF"/>
                </a:highlight>
              </a:rPr>
              <a:t> dfdl:lengthKind</a:t>
            </a:r>
            <a:r>
              <a:rPr lang="en-US" sz="1600">
                <a:solidFill>
                  <a:srgbClr val="FF8040"/>
                </a:solidFill>
                <a:highlight>
                  <a:srgbClr val="FFFFFF"/>
                </a:highlight>
              </a:rPr>
              <a:t>=</a:t>
            </a:r>
            <a:r>
              <a:rPr lang="en-US" sz="1600">
                <a:solidFill>
                  <a:srgbClr val="993300"/>
                </a:solidFill>
                <a:highlight>
                  <a:srgbClr val="FFFFFF"/>
                </a:highlight>
              </a:rPr>
              <a:t>"explicit"</a:t>
            </a:r>
            <a:r>
              <a:rPr lang="en-US" sz="1600">
                <a:solidFill>
                  <a:srgbClr val="F5844C"/>
                </a:solidFill>
                <a:highlight>
                  <a:srgbClr val="FFFFFF"/>
                </a:highlight>
              </a:rPr>
              <a:t> dfdl:length</a:t>
            </a:r>
            <a:r>
              <a:rPr lang="en-US" sz="1600">
                <a:solidFill>
                  <a:srgbClr val="FF8040"/>
                </a:solidFill>
                <a:highlight>
                  <a:srgbClr val="FFFFFF"/>
                </a:highlight>
              </a:rPr>
              <a:t>=</a:t>
            </a:r>
            <a:r>
              <a:rPr lang="en-US" sz="1600">
                <a:solidFill>
                  <a:srgbClr val="993300"/>
                </a:solidFill>
                <a:highlight>
                  <a:srgbClr val="FFFFFF"/>
                </a:highlight>
              </a:rPr>
              <a:t>"12"</a:t>
            </a:r>
            <a:r>
              <a:rPr lang="en-US" sz="1600">
                <a:solidFill>
                  <a:srgbClr val="F5844C"/>
                </a:solidFill>
                <a:highlight>
                  <a:srgbClr val="FFFFFF"/>
                </a:highlight>
              </a:rPr>
              <a:t> dfdl:lengthUnits</a:t>
            </a:r>
            <a:r>
              <a:rPr lang="en-US" sz="1600">
                <a:solidFill>
                  <a:srgbClr val="FF8040"/>
                </a:solidFill>
                <a:highlight>
                  <a:srgbClr val="FFFFFF"/>
                </a:highlight>
              </a:rPr>
              <a:t>=</a:t>
            </a:r>
            <a:r>
              <a:rPr lang="en-US" sz="1600">
                <a:solidFill>
                  <a:srgbClr val="993300"/>
                </a:solidFill>
                <a:highlight>
                  <a:srgbClr val="FFFFFF"/>
                </a:highlight>
              </a:rPr>
              <a:t>"characters"</a:t>
            </a:r>
            <a:r>
              <a:rPr lang="en-US" sz="1600">
                <a:solidFill>
                  <a:srgbClr val="F5844C"/>
                </a:solidFill>
                <a:highlight>
                  <a:srgbClr val="FFFFFF"/>
                </a:highlight>
              </a:rPr>
              <a:t> </a:t>
            </a:r>
            <a:r>
              <a:rPr lang="en-US" sz="1600">
                <a:solidFill>
                  <a:srgbClr val="000096"/>
                </a:solidFill>
                <a:highlight>
                  <a:srgbClr val="FFFFFF"/>
                </a:highlight>
              </a:rPr>
              <a:t>/&gt;</a:t>
            </a:r>
            <a:br>
              <a:rPr lang="en-US" sz="1600">
                <a:solidFill>
                  <a:srgbClr val="000000"/>
                </a:solidFill>
                <a:highlight>
                  <a:srgbClr val="FFFFFF"/>
                </a:highlight>
              </a:rPr>
            </a:br>
            <a:r>
              <a:rPr lang="en-US" sz="1600">
                <a:solidFill>
                  <a:srgbClr val="000000"/>
                </a:solidFill>
                <a:highlight>
                  <a:srgbClr val="FFFFFF"/>
                </a:highlight>
              </a:rPr>
              <a:t>            </a:t>
            </a:r>
            <a:r>
              <a:rPr lang="en-US" sz="1600">
                <a:solidFill>
                  <a:srgbClr val="003296"/>
                </a:solidFill>
                <a:highlight>
                  <a:srgbClr val="FFFFFF"/>
                </a:highlight>
              </a:rPr>
              <a:t>&lt;xs:element</a:t>
            </a:r>
            <a:r>
              <a:rPr lang="en-US" sz="1600">
                <a:solidFill>
                  <a:srgbClr val="F5844C"/>
                </a:solidFill>
                <a:highlight>
                  <a:srgbClr val="FFFFFF"/>
                </a:highlight>
              </a:rPr>
              <a:t> name</a:t>
            </a:r>
            <a:r>
              <a:rPr lang="en-US" sz="1600">
                <a:solidFill>
                  <a:srgbClr val="FF8040"/>
                </a:solidFill>
                <a:highlight>
                  <a:srgbClr val="FFFFFF"/>
                </a:highlight>
              </a:rPr>
              <a:t>=</a:t>
            </a:r>
            <a:r>
              <a:rPr lang="en-US" sz="1600">
                <a:solidFill>
                  <a:srgbClr val="993300"/>
                </a:solidFill>
                <a:highlight>
                  <a:srgbClr val="FFFFFF"/>
                </a:highlight>
              </a:rPr>
              <a:t>"B"</a:t>
            </a:r>
            <a:r>
              <a:rPr lang="en-US" sz="1600">
                <a:solidFill>
                  <a:srgbClr val="F5844C"/>
                </a:solidFill>
                <a:highlight>
                  <a:srgbClr val="FFFFFF"/>
                </a:highlight>
              </a:rPr>
              <a:t> type</a:t>
            </a:r>
            <a:r>
              <a:rPr lang="en-US" sz="1600">
                <a:solidFill>
                  <a:srgbClr val="FF8040"/>
                </a:solidFill>
                <a:highlight>
                  <a:srgbClr val="FFFFFF"/>
                </a:highlight>
              </a:rPr>
              <a:t>=</a:t>
            </a:r>
            <a:r>
              <a:rPr lang="en-US" sz="1600">
                <a:solidFill>
                  <a:srgbClr val="993300"/>
                </a:solidFill>
                <a:highlight>
                  <a:srgbClr val="FFFFFF"/>
                </a:highlight>
              </a:rPr>
              <a:t>"xs:string"</a:t>
            </a:r>
            <a:r>
              <a:rPr lang="en-US" sz="1600">
                <a:solidFill>
                  <a:srgbClr val="F5844C"/>
                </a:solidFill>
                <a:highlight>
                  <a:srgbClr val="FFFFFF"/>
                </a:highlight>
              </a:rPr>
              <a:t> dfdl:lengthKind</a:t>
            </a:r>
            <a:r>
              <a:rPr lang="en-US" sz="1600">
                <a:solidFill>
                  <a:srgbClr val="FF8040"/>
                </a:solidFill>
                <a:highlight>
                  <a:srgbClr val="FFFFFF"/>
                </a:highlight>
              </a:rPr>
              <a:t>=</a:t>
            </a:r>
            <a:r>
              <a:rPr lang="en-US" sz="1600">
                <a:solidFill>
                  <a:srgbClr val="993300"/>
                </a:solidFill>
                <a:highlight>
                  <a:srgbClr val="FFFFFF"/>
                </a:highlight>
              </a:rPr>
              <a:t>"delimited"</a:t>
            </a:r>
            <a:r>
              <a:rPr lang="en-US" sz="1600">
                <a:solidFill>
                  <a:srgbClr val="F5844C"/>
                </a:solidFill>
                <a:highlight>
                  <a:srgbClr val="FFFFFF"/>
                </a:highlight>
              </a:rPr>
              <a:t> dfdl:terminator</a:t>
            </a:r>
            <a:r>
              <a:rPr lang="en-US" sz="1600">
                <a:solidFill>
                  <a:srgbClr val="FF8040"/>
                </a:solidFill>
                <a:highlight>
                  <a:srgbClr val="FFFFFF"/>
                </a:highlight>
              </a:rPr>
              <a:t>=</a:t>
            </a:r>
            <a:r>
              <a:rPr lang="en-US" sz="1600">
                <a:solidFill>
                  <a:srgbClr val="993300"/>
                </a:solidFill>
                <a:highlight>
                  <a:srgbClr val="FFFFFF"/>
                </a:highlight>
              </a:rPr>
              <a:t>"%NL;"</a:t>
            </a:r>
            <a:r>
              <a:rPr lang="en-US" sz="1600">
                <a:solidFill>
                  <a:srgbClr val="F5844C"/>
                </a:solidFill>
                <a:highlight>
                  <a:srgbClr val="FFFFFF"/>
                </a:highlight>
              </a:rPr>
              <a:t> </a:t>
            </a:r>
            <a:r>
              <a:rPr lang="en-US" sz="1600">
                <a:solidFill>
                  <a:srgbClr val="000096"/>
                </a:solidFill>
                <a:highlight>
                  <a:srgbClr val="FFFFFF"/>
                </a:highlight>
              </a:rPr>
              <a:t>/&gt;</a:t>
            </a:r>
            <a:br>
              <a:rPr lang="en-US" sz="1600">
                <a:solidFill>
                  <a:srgbClr val="000000"/>
                </a:solidFill>
                <a:highlight>
                  <a:srgbClr val="FFFFFF"/>
                </a:highlight>
              </a:rPr>
            </a:br>
            <a:r>
              <a:rPr lang="en-US" sz="1600">
                <a:solidFill>
                  <a:srgbClr val="000000"/>
                </a:solidFill>
                <a:highlight>
                  <a:srgbClr val="FFFFFF"/>
                </a:highlight>
              </a:rPr>
              <a:t>            </a:t>
            </a:r>
            <a:r>
              <a:rPr lang="en-US" sz="1600">
                <a:solidFill>
                  <a:srgbClr val="003296"/>
                </a:solidFill>
                <a:highlight>
                  <a:srgbClr val="FFFFFF"/>
                </a:highlight>
              </a:rPr>
              <a:t>&lt;xs:element</a:t>
            </a:r>
            <a:r>
              <a:rPr lang="en-US" sz="1600">
                <a:solidFill>
                  <a:srgbClr val="F5844C"/>
                </a:solidFill>
                <a:highlight>
                  <a:srgbClr val="FFFFFF"/>
                </a:highlight>
              </a:rPr>
              <a:t> name</a:t>
            </a:r>
            <a:r>
              <a:rPr lang="en-US" sz="1600">
                <a:solidFill>
                  <a:srgbClr val="FF8040"/>
                </a:solidFill>
                <a:highlight>
                  <a:srgbClr val="FFFFFF"/>
                </a:highlight>
              </a:rPr>
              <a:t>=</a:t>
            </a:r>
            <a:r>
              <a:rPr lang="en-US" sz="1600">
                <a:solidFill>
                  <a:srgbClr val="993300"/>
                </a:solidFill>
                <a:highlight>
                  <a:srgbClr val="FFFFFF"/>
                </a:highlight>
              </a:rPr>
              <a:t>"C"</a:t>
            </a:r>
            <a:r>
              <a:rPr lang="en-US" sz="1600">
                <a:solidFill>
                  <a:srgbClr val="F5844C"/>
                </a:solidFill>
                <a:highlight>
                  <a:srgbClr val="FFFFFF"/>
                </a:highlight>
              </a:rPr>
              <a:t> type</a:t>
            </a:r>
            <a:r>
              <a:rPr lang="en-US" sz="1600">
                <a:solidFill>
                  <a:srgbClr val="FF8040"/>
                </a:solidFill>
                <a:highlight>
                  <a:srgbClr val="FFFFFF"/>
                </a:highlight>
              </a:rPr>
              <a:t>=</a:t>
            </a:r>
            <a:r>
              <a:rPr lang="en-US" sz="1600">
                <a:solidFill>
                  <a:srgbClr val="993300"/>
                </a:solidFill>
                <a:highlight>
                  <a:srgbClr val="FFFFFF"/>
                </a:highlight>
              </a:rPr>
              <a:t>"xs:string"</a:t>
            </a:r>
            <a:r>
              <a:rPr lang="en-US" sz="1600">
                <a:solidFill>
                  <a:srgbClr val="F5844C"/>
                </a:solidFill>
                <a:highlight>
                  <a:srgbClr val="FFFFFF"/>
                </a:highlight>
              </a:rPr>
              <a:t> dfdl:lengthKind</a:t>
            </a:r>
            <a:r>
              <a:rPr lang="en-US" sz="1600">
                <a:solidFill>
                  <a:srgbClr val="FF8040"/>
                </a:solidFill>
                <a:highlight>
                  <a:srgbClr val="FFFFFF"/>
                </a:highlight>
              </a:rPr>
              <a:t>=</a:t>
            </a:r>
            <a:r>
              <a:rPr lang="en-US" sz="1600">
                <a:solidFill>
                  <a:srgbClr val="993300"/>
                </a:solidFill>
                <a:highlight>
                  <a:srgbClr val="FFFFFF"/>
                </a:highlight>
              </a:rPr>
              <a:t>"pattern"</a:t>
            </a:r>
            <a:r>
              <a:rPr lang="en-US" sz="1600">
                <a:solidFill>
                  <a:srgbClr val="F5844C"/>
                </a:solidFill>
                <a:highlight>
                  <a:srgbClr val="FFFFFF"/>
                </a:highlight>
              </a:rPr>
              <a:t> dfdl:lengthPattern</a:t>
            </a:r>
            <a:r>
              <a:rPr lang="en-US" sz="1600">
                <a:solidFill>
                  <a:srgbClr val="FF8040"/>
                </a:solidFill>
                <a:highlight>
                  <a:srgbClr val="FFFFFF"/>
                </a:highlight>
              </a:rPr>
              <a:t>=</a:t>
            </a:r>
            <a:r>
              <a:rPr lang="en-US" sz="1600">
                <a:solidFill>
                  <a:srgbClr val="993300"/>
                </a:solidFill>
                <a:highlight>
                  <a:srgbClr val="FFFFFF"/>
                </a:highlight>
              </a:rPr>
              <a:t>"</a:t>
            </a:r>
            <a:r>
              <a:rPr lang="en-US" sz="1600">
                <a:solidFill>
                  <a:srgbClr val="993300"/>
                </a:solidFill>
                <a:highlight>
                  <a:srgbClr val="FFFF00"/>
                </a:highlight>
              </a:rPr>
              <a:t>(?s).+?(?=$)</a:t>
            </a:r>
            <a:r>
              <a:rPr lang="en-US" sz="1600">
                <a:solidFill>
                  <a:srgbClr val="993300"/>
                </a:solidFill>
                <a:highlight>
                  <a:srgbClr val="FFFFFF"/>
                </a:highlight>
              </a:rPr>
              <a:t>"</a:t>
            </a:r>
            <a:r>
              <a:rPr lang="en-US" sz="1600">
                <a:solidFill>
                  <a:srgbClr val="F5844C"/>
                </a:solidFill>
                <a:highlight>
                  <a:srgbClr val="FFFFFF"/>
                </a:highlight>
              </a:rPr>
              <a:t> </a:t>
            </a:r>
            <a:r>
              <a:rPr lang="en-US" sz="1600">
                <a:solidFill>
                  <a:srgbClr val="000096"/>
                </a:solidFill>
                <a:highlight>
                  <a:srgbClr val="FFFFFF"/>
                </a:highlight>
              </a:rPr>
              <a:t>/&gt;</a:t>
            </a:r>
            <a:br>
              <a:rPr lang="en-US" sz="1600">
                <a:solidFill>
                  <a:srgbClr val="000000"/>
                </a:solidFill>
                <a:highlight>
                  <a:srgbClr val="FFFFFF"/>
                </a:highlight>
              </a:rPr>
            </a:br>
            <a:r>
              <a:rPr lang="en-US" sz="1600">
                <a:solidFill>
                  <a:srgbClr val="000000"/>
                </a:solidFill>
                <a:highlight>
                  <a:srgbClr val="FFFFFF"/>
                </a:highlight>
              </a:rPr>
              <a:t>        </a:t>
            </a:r>
            <a:r>
              <a:rPr lang="en-US" sz="1600">
                <a:solidFill>
                  <a:srgbClr val="003296"/>
                </a:solidFill>
                <a:highlight>
                  <a:srgbClr val="FFFFFF"/>
                </a:highlight>
              </a:rPr>
              <a:t>&lt;/xs:sequence&gt;</a:t>
            </a:r>
            <a:br>
              <a:rPr lang="en-US" sz="1600">
                <a:solidFill>
                  <a:srgbClr val="000000"/>
                </a:solidFill>
                <a:highlight>
                  <a:srgbClr val="FFFFFF"/>
                </a:highlight>
              </a:rPr>
            </a:br>
            <a:r>
              <a:rPr lang="en-US" sz="1600">
                <a:solidFill>
                  <a:srgbClr val="000000"/>
                </a:solidFill>
                <a:highlight>
                  <a:srgbClr val="FFFFFF"/>
                </a:highlight>
              </a:rPr>
              <a:t>    </a:t>
            </a:r>
            <a:r>
              <a:rPr lang="en-US" sz="1600">
                <a:solidFill>
                  <a:srgbClr val="003296"/>
                </a:solidFill>
                <a:highlight>
                  <a:srgbClr val="FFFFFF"/>
                </a:highlight>
              </a:rPr>
              <a:t>&lt;/xs:complexType&gt;</a:t>
            </a:r>
            <a:br>
              <a:rPr lang="en-US" sz="1600">
                <a:solidFill>
                  <a:srgbClr val="000000"/>
                </a:solidFill>
                <a:highlight>
                  <a:srgbClr val="FFFFFF"/>
                </a:highlight>
              </a:rPr>
            </a:br>
            <a:r>
              <a:rPr lang="en-US" sz="1600">
                <a:solidFill>
                  <a:srgbClr val="003296"/>
                </a:solidFill>
                <a:highlight>
                  <a:srgbClr val="FFFFFF"/>
                </a:highlight>
              </a:rPr>
              <a:t>&lt;/xs:element&gt;</a:t>
            </a:r>
          </a:p>
        </p:txBody>
      </p:sp>
      <p:sp>
        <p:nvSpPr>
          <p:cNvPr id="6" name="Rectangle 5">
            <a:extLst>
              <a:ext uri="{FF2B5EF4-FFF2-40B4-BE49-F238E27FC236}">
                <a16:creationId xmlns:a16="http://schemas.microsoft.com/office/drawing/2014/main" id="{F9DAC43E-03B3-4713-AF60-9E54642529E8}"/>
              </a:ext>
            </a:extLst>
          </p:cNvPr>
          <p:cNvSpPr/>
          <p:nvPr/>
        </p:nvSpPr>
        <p:spPr>
          <a:xfrm>
            <a:off x="5117023" y="349890"/>
            <a:ext cx="1957953" cy="923330"/>
          </a:xfrm>
          <a:prstGeom prst="rect">
            <a:avLst/>
          </a:prstGeom>
          <a:ln>
            <a:solidFill>
              <a:schemeClr val="tx1"/>
            </a:solidFill>
          </a:ln>
        </p:spPr>
        <p:txBody>
          <a:bodyPr wrap="square">
            <a:spAutoFit/>
          </a:bodyPr>
          <a:lstStyle/>
          <a:p>
            <a:r>
              <a:rPr lang="en-US">
                <a:solidFill>
                  <a:srgbClr val="000000"/>
                </a:solidFill>
                <a:highlight>
                  <a:srgbClr val="FFFFFF"/>
                </a:highlight>
              </a:rPr>
              <a:t>Hello, World Blah</a:t>
            </a:r>
            <a:br>
              <a:rPr lang="en-US">
                <a:solidFill>
                  <a:srgbClr val="000000"/>
                </a:solidFill>
                <a:highlight>
                  <a:srgbClr val="FFFFFF"/>
                </a:highlight>
              </a:rPr>
            </a:br>
            <a:r>
              <a:rPr lang="en-US">
                <a:solidFill>
                  <a:srgbClr val="000000"/>
                </a:solidFill>
                <a:highlight>
                  <a:srgbClr val="FFFFFF"/>
                </a:highlight>
              </a:rPr>
              <a:t>Broccoli</a:t>
            </a:r>
          </a:p>
          <a:p>
            <a:r>
              <a:rPr lang="en-US">
                <a:solidFill>
                  <a:srgbClr val="000000"/>
                </a:solidFill>
                <a:highlight>
                  <a:srgbClr val="FFFFFF"/>
                </a:highlight>
              </a:rPr>
              <a:t>3ABC</a:t>
            </a:r>
          </a:p>
        </p:txBody>
      </p:sp>
      <p:cxnSp>
        <p:nvCxnSpPr>
          <p:cNvPr id="8" name="Straight Arrow Connector 7">
            <a:extLst>
              <a:ext uri="{FF2B5EF4-FFF2-40B4-BE49-F238E27FC236}">
                <a16:creationId xmlns:a16="http://schemas.microsoft.com/office/drawing/2014/main" id="{2BD1DD33-2EF4-43DA-AF7A-54D45F71B732}"/>
              </a:ext>
            </a:extLst>
          </p:cNvPr>
          <p:cNvCxnSpPr>
            <a:cxnSpLocks/>
            <a:stCxn id="6" idx="2"/>
            <a:endCxn id="5" idx="0"/>
          </p:cNvCxnSpPr>
          <p:nvPr/>
        </p:nvCxnSpPr>
        <p:spPr>
          <a:xfrm flipH="1">
            <a:off x="6095999" y="1273220"/>
            <a:ext cx="1" cy="652808"/>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0" name="Rectangle 9">
            <a:extLst>
              <a:ext uri="{FF2B5EF4-FFF2-40B4-BE49-F238E27FC236}">
                <a16:creationId xmlns:a16="http://schemas.microsoft.com/office/drawing/2014/main" id="{4D5F411F-4CA0-489A-8BC3-05C17380DFE9}"/>
              </a:ext>
            </a:extLst>
          </p:cNvPr>
          <p:cNvSpPr/>
          <p:nvPr/>
        </p:nvSpPr>
        <p:spPr>
          <a:xfrm>
            <a:off x="4936209" y="4887160"/>
            <a:ext cx="2319580" cy="1754326"/>
          </a:xfrm>
          <a:prstGeom prst="rect">
            <a:avLst/>
          </a:prstGeom>
          <a:ln>
            <a:solidFill>
              <a:schemeClr val="tx1"/>
            </a:solidFill>
          </a:ln>
        </p:spPr>
        <p:txBody>
          <a:bodyPr wrap="square">
            <a:spAutoFit/>
          </a:bodyPr>
          <a:lstStyle/>
          <a:p>
            <a:r>
              <a:rPr lang="en-US">
                <a:solidFill>
                  <a:srgbClr val="000096"/>
                </a:solidFill>
                <a:highlight>
                  <a:srgbClr val="FFFFFF"/>
                </a:highlight>
              </a:rPr>
              <a:t>&lt;input&gt;</a:t>
            </a:r>
            <a:br>
              <a:rPr lang="en-US">
                <a:solidFill>
                  <a:srgbClr val="000000"/>
                </a:solidFill>
                <a:highlight>
                  <a:srgbClr val="FFFFFF"/>
                </a:highlight>
              </a:rPr>
            </a:br>
            <a:r>
              <a:rPr lang="en-US">
                <a:solidFill>
                  <a:srgbClr val="000000"/>
                </a:solidFill>
                <a:highlight>
                  <a:srgbClr val="FFFFFF"/>
                </a:highlight>
              </a:rPr>
              <a:t>  </a:t>
            </a:r>
            <a:r>
              <a:rPr lang="en-US">
                <a:solidFill>
                  <a:srgbClr val="000096"/>
                </a:solidFill>
                <a:highlight>
                  <a:srgbClr val="FFFFFF"/>
                </a:highlight>
              </a:rPr>
              <a:t>&lt;A&gt;</a:t>
            </a:r>
            <a:r>
              <a:rPr lang="en-US">
                <a:solidFill>
                  <a:srgbClr val="000000"/>
                </a:solidFill>
                <a:highlight>
                  <a:srgbClr val="FFFFFF"/>
                </a:highlight>
              </a:rPr>
              <a:t>Hello, World</a:t>
            </a:r>
            <a:r>
              <a:rPr lang="en-US">
                <a:solidFill>
                  <a:srgbClr val="000096"/>
                </a:solidFill>
                <a:highlight>
                  <a:srgbClr val="FFFFFF"/>
                </a:highlight>
              </a:rPr>
              <a:t>&lt;/A&gt;</a:t>
            </a:r>
            <a:br>
              <a:rPr lang="en-US">
                <a:solidFill>
                  <a:srgbClr val="000000"/>
                </a:solidFill>
                <a:highlight>
                  <a:srgbClr val="FFFFFF"/>
                </a:highlight>
              </a:rPr>
            </a:br>
            <a:r>
              <a:rPr lang="en-US">
                <a:solidFill>
                  <a:srgbClr val="000000"/>
                </a:solidFill>
                <a:highlight>
                  <a:srgbClr val="FFFFFF"/>
                </a:highlight>
              </a:rPr>
              <a:t>  </a:t>
            </a:r>
            <a:r>
              <a:rPr lang="en-US">
                <a:solidFill>
                  <a:srgbClr val="000096"/>
                </a:solidFill>
                <a:highlight>
                  <a:srgbClr val="FFFFFF"/>
                </a:highlight>
              </a:rPr>
              <a:t>&lt;B&gt;</a:t>
            </a:r>
            <a:r>
              <a:rPr lang="en-US">
                <a:solidFill>
                  <a:srgbClr val="000000"/>
                </a:solidFill>
                <a:highlight>
                  <a:srgbClr val="FFFFFF"/>
                </a:highlight>
              </a:rPr>
              <a:t> Blah</a:t>
            </a:r>
            <a:r>
              <a:rPr lang="en-US">
                <a:solidFill>
                  <a:srgbClr val="000096"/>
                </a:solidFill>
                <a:highlight>
                  <a:srgbClr val="FFFFFF"/>
                </a:highlight>
              </a:rPr>
              <a:t>&lt;/B&gt;</a:t>
            </a:r>
            <a:br>
              <a:rPr lang="en-US">
                <a:solidFill>
                  <a:srgbClr val="000000"/>
                </a:solidFill>
                <a:highlight>
                  <a:srgbClr val="FFFFFF"/>
                </a:highlight>
              </a:rPr>
            </a:br>
            <a:r>
              <a:rPr lang="en-US">
                <a:solidFill>
                  <a:srgbClr val="000000"/>
                </a:solidFill>
                <a:highlight>
                  <a:srgbClr val="FFFFFF"/>
                </a:highlight>
              </a:rPr>
              <a:t>  </a:t>
            </a:r>
            <a:r>
              <a:rPr lang="en-US">
                <a:solidFill>
                  <a:srgbClr val="000096"/>
                </a:solidFill>
                <a:highlight>
                  <a:srgbClr val="FFFFFF"/>
                </a:highlight>
              </a:rPr>
              <a:t>&lt;C&gt;</a:t>
            </a:r>
            <a:r>
              <a:rPr lang="en-US">
                <a:solidFill>
                  <a:srgbClr val="000000"/>
                </a:solidFill>
                <a:highlight>
                  <a:srgbClr val="FFFFFF"/>
                </a:highlight>
              </a:rPr>
              <a:t>Broccoli</a:t>
            </a:r>
            <a:br>
              <a:rPr lang="en-US">
                <a:solidFill>
                  <a:srgbClr val="000000"/>
                </a:solidFill>
                <a:highlight>
                  <a:srgbClr val="FFFFFF"/>
                </a:highlight>
              </a:rPr>
            </a:br>
            <a:r>
              <a:rPr lang="en-US">
                <a:solidFill>
                  <a:srgbClr val="000000"/>
                </a:solidFill>
                <a:highlight>
                  <a:srgbClr val="FFFFFF"/>
                </a:highlight>
              </a:rPr>
              <a:t>3ABC</a:t>
            </a:r>
            <a:r>
              <a:rPr lang="en-US">
                <a:solidFill>
                  <a:srgbClr val="000096"/>
                </a:solidFill>
                <a:highlight>
                  <a:srgbClr val="FFFFFF"/>
                </a:highlight>
              </a:rPr>
              <a:t>&lt;/C&gt;</a:t>
            </a:r>
            <a:br>
              <a:rPr lang="en-US">
                <a:solidFill>
                  <a:srgbClr val="000000"/>
                </a:solidFill>
                <a:highlight>
                  <a:srgbClr val="FFFFFF"/>
                </a:highlight>
              </a:rPr>
            </a:br>
            <a:r>
              <a:rPr lang="en-US">
                <a:solidFill>
                  <a:srgbClr val="000096"/>
                </a:solidFill>
                <a:highlight>
                  <a:srgbClr val="FFFFFF"/>
                </a:highlight>
              </a:rPr>
              <a:t>&lt;/input&gt;</a:t>
            </a:r>
          </a:p>
        </p:txBody>
      </p:sp>
      <p:cxnSp>
        <p:nvCxnSpPr>
          <p:cNvPr id="14" name="Straight Arrow Connector 13">
            <a:extLst>
              <a:ext uri="{FF2B5EF4-FFF2-40B4-BE49-F238E27FC236}">
                <a16:creationId xmlns:a16="http://schemas.microsoft.com/office/drawing/2014/main" id="{115AEF98-6A73-45EF-84C5-496B9140A648}"/>
              </a:ext>
            </a:extLst>
          </p:cNvPr>
          <p:cNvCxnSpPr>
            <a:stCxn id="5" idx="2"/>
            <a:endCxn id="10" idx="0"/>
          </p:cNvCxnSpPr>
          <p:nvPr/>
        </p:nvCxnSpPr>
        <p:spPr>
          <a:xfrm>
            <a:off x="6095999" y="4234352"/>
            <a:ext cx="0" cy="652808"/>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5" name="TextBox 14">
            <a:extLst>
              <a:ext uri="{FF2B5EF4-FFF2-40B4-BE49-F238E27FC236}">
                <a16:creationId xmlns:a16="http://schemas.microsoft.com/office/drawing/2014/main" id="{86EE4CB1-269D-4A1C-ADA9-E37BDAC4754E}"/>
              </a:ext>
            </a:extLst>
          </p:cNvPr>
          <p:cNvSpPr txBox="1"/>
          <p:nvPr/>
        </p:nvSpPr>
        <p:spPr>
          <a:xfrm rot="20162119">
            <a:off x="7470184" y="5317086"/>
            <a:ext cx="978153" cy="369332"/>
          </a:xfrm>
          <a:prstGeom prst="rect">
            <a:avLst/>
          </a:prstGeom>
          <a:noFill/>
        </p:spPr>
        <p:txBody>
          <a:bodyPr wrap="none" rtlCol="0">
            <a:spAutoFit/>
          </a:bodyPr>
          <a:lstStyle/>
          <a:p>
            <a:r>
              <a:rPr lang="en-US" i="1"/>
              <a:t>Success!</a:t>
            </a:r>
          </a:p>
        </p:txBody>
      </p:sp>
    </p:spTree>
    <p:extLst>
      <p:ext uri="{BB962C8B-B14F-4D97-AF65-F5344CB8AC3E}">
        <p14:creationId xmlns:p14="http://schemas.microsoft.com/office/powerpoint/2010/main" val="329957425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7132F7-81D5-46E4-91AB-A95523283FB1}"/>
              </a:ext>
            </a:extLst>
          </p:cNvPr>
          <p:cNvSpPr>
            <a:spLocks noGrp="1"/>
          </p:cNvSpPr>
          <p:nvPr>
            <p:ph type="title"/>
          </p:nvPr>
        </p:nvSpPr>
        <p:spPr/>
        <p:txBody>
          <a:bodyPr/>
          <a:lstStyle/>
          <a:p>
            <a:r>
              <a:rPr lang="en-US"/>
              <a:t>Table of Contents (cont.)</a:t>
            </a:r>
          </a:p>
        </p:txBody>
      </p:sp>
      <p:sp>
        <p:nvSpPr>
          <p:cNvPr id="3" name="Content Placeholder 2">
            <a:extLst>
              <a:ext uri="{FF2B5EF4-FFF2-40B4-BE49-F238E27FC236}">
                <a16:creationId xmlns:a16="http://schemas.microsoft.com/office/drawing/2014/main" id="{EA9F7278-1045-468E-A75F-AB1C98B26F5D}"/>
              </a:ext>
            </a:extLst>
          </p:cNvPr>
          <p:cNvSpPr>
            <a:spLocks noGrp="1"/>
          </p:cNvSpPr>
          <p:nvPr>
            <p:ph idx="1"/>
          </p:nvPr>
        </p:nvSpPr>
        <p:spPr/>
        <p:txBody>
          <a:bodyPr/>
          <a:lstStyle/>
          <a:p>
            <a:pPr marL="457200" indent="-457200">
              <a:buFont typeface="+mj-lt"/>
              <a:buAutoNum type="arabicPeriod" startAt="13"/>
            </a:pPr>
            <a:r>
              <a:rPr lang="en-US"/>
              <a:t> </a:t>
            </a:r>
            <a:r>
              <a:rPr lang="en-US">
                <a:hlinkClick r:id="rId2" action="ppaction://hlinksldjump"/>
              </a:rPr>
              <a:t>dfdl:choice properties</a:t>
            </a:r>
            <a:endParaRPr lang="en-US"/>
          </a:p>
          <a:p>
            <a:pPr marL="457200" indent="-457200">
              <a:buFont typeface="+mj-lt"/>
              <a:buAutoNum type="arabicPeriod" startAt="13"/>
            </a:pPr>
            <a:r>
              <a:rPr lang="en-US"/>
              <a:t> </a:t>
            </a:r>
            <a:r>
              <a:rPr lang="en-US">
                <a:hlinkClick r:id="rId3" action="ppaction://hlinksldjump"/>
              </a:rPr>
              <a:t>Boolean data</a:t>
            </a:r>
            <a:endParaRPr lang="en-US"/>
          </a:p>
          <a:p>
            <a:pPr marL="457200" indent="-457200">
              <a:buFont typeface="+mj-lt"/>
              <a:buAutoNum type="arabicPeriod" startAt="13"/>
            </a:pPr>
            <a:r>
              <a:rPr lang="en-US"/>
              <a:t> </a:t>
            </a:r>
            <a:r>
              <a:rPr lang="en-US">
                <a:hlinkClick r:id="rId4" action="ppaction://hlinksldjump"/>
              </a:rPr>
              <a:t>Textual representation of integers</a:t>
            </a:r>
            <a:endParaRPr lang="en-US"/>
          </a:p>
          <a:p>
            <a:pPr marL="457200" indent="-457200">
              <a:buFont typeface="+mj-lt"/>
              <a:buAutoNum type="arabicPeriod" startAt="13"/>
            </a:pPr>
            <a:r>
              <a:rPr lang="en-US"/>
              <a:t> </a:t>
            </a:r>
            <a:r>
              <a:rPr lang="en-US">
                <a:hlinkClick r:id="rId5" action="ppaction://hlinksldjump"/>
              </a:rPr>
              <a:t>Textual representation of dateTime values</a:t>
            </a:r>
            <a:endParaRPr lang="en-US"/>
          </a:p>
          <a:p>
            <a:pPr marL="457200" indent="-457200">
              <a:buFont typeface="+mj-lt"/>
              <a:buAutoNum type="arabicPeriod" startAt="13"/>
            </a:pPr>
            <a:r>
              <a:rPr lang="en-US"/>
              <a:t> </a:t>
            </a:r>
            <a:r>
              <a:rPr lang="en-US">
                <a:hlinkClick r:id="rId6" action="ppaction://hlinksldjump"/>
              </a:rPr>
              <a:t>A unified theory of “no data”</a:t>
            </a:r>
            <a:endParaRPr lang="en-US"/>
          </a:p>
          <a:p>
            <a:pPr marL="457200" indent="-457200">
              <a:buFont typeface="+mj-lt"/>
              <a:buAutoNum type="arabicPeriod" startAt="13"/>
            </a:pPr>
            <a:r>
              <a:rPr lang="en-US"/>
              <a:t> </a:t>
            </a:r>
            <a:r>
              <a:rPr lang="en-US">
                <a:hlinkClick r:id="rId7" action="ppaction://hlinksldjump"/>
              </a:rPr>
              <a:t>Key concepts of data files</a:t>
            </a:r>
            <a:endParaRPr lang="en-US"/>
          </a:p>
          <a:p>
            <a:pPr marL="457200" indent="-457200">
              <a:buFont typeface="+mj-lt"/>
              <a:buAutoNum type="arabicPeriod" startAt="13"/>
            </a:pPr>
            <a:r>
              <a:rPr lang="en-US"/>
              <a:t> </a:t>
            </a:r>
            <a:r>
              <a:rPr lang="en-US">
                <a:hlinkClick r:id="rId8" action="ppaction://hlinksldjump"/>
              </a:rPr>
              <a:t>Specifying that a value begins at the start of a byte (a.k.a. alignment)</a:t>
            </a:r>
            <a:endParaRPr lang="en-US"/>
          </a:p>
          <a:p>
            <a:pPr marL="457200" indent="-457200">
              <a:buFont typeface="+mj-lt"/>
              <a:buAutoNum type="arabicPeriod" startAt="13"/>
            </a:pPr>
            <a:r>
              <a:rPr lang="en-US"/>
              <a:t> </a:t>
            </a:r>
            <a:r>
              <a:rPr lang="en-US">
                <a:hlinkClick r:id="rId9" action="ppaction://hlinksldjump"/>
              </a:rPr>
              <a:t>Array or Choice? </a:t>
            </a:r>
            <a:endParaRPr lang="en-US"/>
          </a:p>
          <a:p>
            <a:pPr marL="457200" indent="-457200">
              <a:buFont typeface="+mj-lt"/>
              <a:buAutoNum type="arabicPeriod" startAt="13"/>
            </a:pPr>
            <a:r>
              <a:rPr lang="en-US"/>
              <a:t> </a:t>
            </a:r>
            <a:r>
              <a:rPr lang="en-US">
                <a:hlinkClick r:id="rId10" action="ppaction://hlinksldjump"/>
              </a:rPr>
              <a:t>Integers in text</a:t>
            </a:r>
            <a:endParaRPr lang="en-US"/>
          </a:p>
          <a:p>
            <a:pPr marL="457200" indent="-457200">
              <a:buFont typeface="+mj-lt"/>
              <a:buAutoNum type="arabicPeriod" startAt="13"/>
            </a:pPr>
            <a:r>
              <a:rPr lang="en-US"/>
              <a:t> </a:t>
            </a:r>
            <a:r>
              <a:rPr lang="en-US">
                <a:hlinkClick r:id="rId11" action="ppaction://hlinksldjump"/>
              </a:rPr>
              <a:t>A cautionary note about dot in regexes</a:t>
            </a:r>
            <a:endParaRPr lang="en-US"/>
          </a:p>
          <a:p>
            <a:pPr marL="457200" indent="-457200">
              <a:buFont typeface="+mj-lt"/>
              <a:buAutoNum type="arabicPeriod" startAt="13"/>
            </a:pPr>
            <a:r>
              <a:rPr lang="en-US"/>
              <a:t> </a:t>
            </a:r>
            <a:r>
              <a:rPr lang="en-US">
                <a:hlinkClick r:id="rId12" action="ppaction://hlinksldjump"/>
              </a:rPr>
              <a:t>How to handle erroneous data</a:t>
            </a:r>
            <a:endParaRPr lang="en-US"/>
          </a:p>
          <a:p>
            <a:pPr marL="457200" indent="-457200">
              <a:buFont typeface="+mj-lt"/>
              <a:buAutoNum type="arabicPeriod" startAt="13"/>
            </a:pPr>
            <a:r>
              <a:rPr lang="en-US">
                <a:hlinkClick r:id="rId13" action="ppaction://hlinksldjump"/>
              </a:rPr>
              <a:t>Best practice: assert vs discriminator vs choiceBranchKey vs occursCountKind</a:t>
            </a:r>
            <a:endParaRPr lang="en-US"/>
          </a:p>
          <a:p>
            <a:endParaRPr lang="en-US"/>
          </a:p>
        </p:txBody>
      </p:sp>
    </p:spTree>
    <p:extLst>
      <p:ext uri="{BB962C8B-B14F-4D97-AF65-F5344CB8AC3E}">
        <p14:creationId xmlns:p14="http://schemas.microsoft.com/office/powerpoint/2010/main" val="82089784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AC4F0D4-4790-4738-8C4B-151E2F1BA790}"/>
              </a:ext>
            </a:extLst>
          </p:cNvPr>
          <p:cNvSpPr>
            <a:spLocks noGrp="1"/>
          </p:cNvSpPr>
          <p:nvPr>
            <p:ph type="title"/>
          </p:nvPr>
        </p:nvSpPr>
        <p:spPr/>
        <p:txBody>
          <a:bodyPr/>
          <a:lstStyle/>
          <a:p>
            <a:r>
              <a:rPr lang="en-US"/>
              <a:t>dfdl:outputNewLine</a:t>
            </a:r>
          </a:p>
        </p:txBody>
      </p:sp>
      <p:sp>
        <p:nvSpPr>
          <p:cNvPr id="4" name="Content Placeholder 3">
            <a:extLst>
              <a:ext uri="{FF2B5EF4-FFF2-40B4-BE49-F238E27FC236}">
                <a16:creationId xmlns:a16="http://schemas.microsoft.com/office/drawing/2014/main" id="{B49F663B-A0C3-44A6-9B39-BB6A19DA06CE}"/>
              </a:ext>
            </a:extLst>
          </p:cNvPr>
          <p:cNvSpPr>
            <a:spLocks noGrp="1"/>
          </p:cNvSpPr>
          <p:nvPr>
            <p:ph idx="1"/>
          </p:nvPr>
        </p:nvSpPr>
        <p:spPr/>
        <p:txBody>
          <a:bodyPr/>
          <a:lstStyle/>
          <a:p>
            <a:pPr>
              <a:lnSpc>
                <a:spcPts val="3000"/>
              </a:lnSpc>
            </a:pPr>
            <a:r>
              <a:rPr lang="en-US"/>
              <a:t>Allowable values: </a:t>
            </a:r>
          </a:p>
          <a:p>
            <a:pPr lvl="1">
              <a:lnSpc>
                <a:spcPts val="3000"/>
              </a:lnSpc>
            </a:pPr>
            <a:r>
              <a:rPr lang="en-US"/>
              <a:t>%CR;  	(Carriage Return, hex 0D)</a:t>
            </a:r>
          </a:p>
          <a:p>
            <a:pPr lvl="1">
              <a:lnSpc>
                <a:spcPts val="3000"/>
              </a:lnSpc>
            </a:pPr>
            <a:r>
              <a:rPr lang="en-US"/>
              <a:t>%LF;   	(Line Feed, hex 0A)</a:t>
            </a:r>
          </a:p>
          <a:p>
            <a:pPr lvl="1">
              <a:lnSpc>
                <a:spcPts val="3000"/>
              </a:lnSpc>
            </a:pPr>
            <a:r>
              <a:rPr lang="en-US"/>
              <a:t>%NEL;  	(Next Line, hex 85)</a:t>
            </a:r>
          </a:p>
          <a:p>
            <a:pPr lvl="1">
              <a:lnSpc>
                <a:spcPts val="3000"/>
              </a:lnSpc>
            </a:pPr>
            <a:r>
              <a:rPr lang="en-US"/>
              <a:t>%LS;   	(Line Separator, hex 2028)</a:t>
            </a:r>
          </a:p>
          <a:p>
            <a:pPr lvl="1">
              <a:lnSpc>
                <a:spcPts val="3000"/>
              </a:lnSpc>
              <a:spcAft>
                <a:spcPts val="1200"/>
              </a:spcAft>
            </a:pPr>
            <a:r>
              <a:rPr lang="en-US"/>
              <a:t>%CR;%LF;</a:t>
            </a:r>
          </a:p>
          <a:p>
            <a:pPr>
              <a:lnSpc>
                <a:spcPts val="3000"/>
              </a:lnSpc>
            </a:pPr>
            <a:r>
              <a:rPr lang="en-US"/>
              <a:t>Default: %LF;</a:t>
            </a:r>
          </a:p>
        </p:txBody>
      </p:sp>
      <p:sp>
        <p:nvSpPr>
          <p:cNvPr id="2" name="Footer Placeholder 1">
            <a:extLst>
              <a:ext uri="{FF2B5EF4-FFF2-40B4-BE49-F238E27FC236}">
                <a16:creationId xmlns:a16="http://schemas.microsoft.com/office/drawing/2014/main" id="{38D94C47-FD0A-4CCD-AE90-8ACC5168F78A}"/>
              </a:ext>
            </a:extLst>
          </p:cNvPr>
          <p:cNvSpPr>
            <a:spLocks noGrp="1"/>
          </p:cNvSpPr>
          <p:nvPr>
            <p:ph type="ftr" sz="quarter" idx="11"/>
          </p:nvPr>
        </p:nvSpPr>
        <p:spPr/>
        <p:txBody>
          <a:bodyPr/>
          <a:lstStyle/>
          <a:p>
            <a:r>
              <a:rPr lang="en-US" altLang="en-US">
                <a:solidFill>
                  <a:schemeClr val="tx1">
                    <a:lumMod val="50000"/>
                    <a:lumOff val="50000"/>
                  </a:schemeClr>
                </a:solidFill>
                <a:latin typeface="Arial" pitchFamily="34" charset="0"/>
                <a:cs typeface="Arial" pitchFamily="34" charset="0"/>
              </a:rPr>
              <a:t>© 2019 The MITRE Corporation. All rights reserved.</a:t>
            </a:r>
            <a:endParaRPr lang="en-US">
              <a:solidFill>
                <a:schemeClr val="tx1">
                  <a:lumMod val="50000"/>
                  <a:lumOff val="50000"/>
                </a:schemeClr>
              </a:solidFill>
              <a:latin typeface="Arial" pitchFamily="34" charset="0"/>
              <a:cs typeface="Arial" pitchFamily="34" charset="0"/>
            </a:endParaRPr>
          </a:p>
        </p:txBody>
      </p:sp>
    </p:spTree>
    <p:extLst>
      <p:ext uri="{BB962C8B-B14F-4D97-AF65-F5344CB8AC3E}">
        <p14:creationId xmlns:p14="http://schemas.microsoft.com/office/powerpoint/2010/main" val="2825830727"/>
      </p:ext>
    </p:extLst>
  </p:cSld>
  <p:clrMapOvr>
    <a:masterClrMapping/>
  </p:clrMapOvr>
</p:sld>
</file>

<file path=ppt/slides/slide3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A4E7E5C-60FE-4297-9975-319FA0B5EB15}"/>
              </a:ext>
            </a:extLst>
          </p:cNvPr>
          <p:cNvSpPr>
            <a:spLocks noGrp="1"/>
          </p:cNvSpPr>
          <p:nvPr>
            <p:ph type="title"/>
          </p:nvPr>
        </p:nvSpPr>
        <p:spPr/>
        <p:txBody>
          <a:bodyPr/>
          <a:lstStyle/>
          <a:p>
            <a:r>
              <a:rPr lang="en-US"/>
              <a:t>The (?s) flag and other flags</a:t>
            </a:r>
          </a:p>
        </p:txBody>
      </p:sp>
      <p:sp>
        <p:nvSpPr>
          <p:cNvPr id="4" name="Content Placeholder 3">
            <a:extLst>
              <a:ext uri="{FF2B5EF4-FFF2-40B4-BE49-F238E27FC236}">
                <a16:creationId xmlns:a16="http://schemas.microsoft.com/office/drawing/2014/main" id="{50E3BE00-1F1B-4B16-8C2F-BD2445A1D839}"/>
              </a:ext>
            </a:extLst>
          </p:cNvPr>
          <p:cNvSpPr>
            <a:spLocks noGrp="1"/>
          </p:cNvSpPr>
          <p:nvPr>
            <p:ph idx="1"/>
          </p:nvPr>
        </p:nvSpPr>
        <p:spPr/>
        <p:txBody>
          <a:bodyPr/>
          <a:lstStyle/>
          <a:p>
            <a:pPr>
              <a:lnSpc>
                <a:spcPts val="3000"/>
              </a:lnSpc>
              <a:spcAft>
                <a:spcPts val="1200"/>
              </a:spcAft>
            </a:pPr>
            <a:r>
              <a:rPr lang="en-US" dirty="0"/>
              <a:t>(?s) is a special regex flag that changes the behavior of regex matching so that dot matches newlines. It itself doesn't match anything or do anything else</a:t>
            </a:r>
            <a:r>
              <a:rPr lang="en-US"/>
              <a:t>. And </a:t>
            </a:r>
            <a:r>
              <a:rPr lang="en-US" dirty="0"/>
              <a:t>it doesn't need to be immediately before a dot</a:t>
            </a:r>
            <a:r>
              <a:rPr lang="en-US"/>
              <a:t>. The (?</a:t>
            </a:r>
            <a:r>
              <a:rPr lang="en-US" dirty="0"/>
              <a:t>s) just needs to appear somewhere before the dot is used to enable the flag. That will enable the feature for all dots appearing after it in the regex. You can also disable the flag it by using (?-</a:t>
            </a:r>
            <a:r>
              <a:rPr lang="en-US"/>
              <a:t>s). </a:t>
            </a:r>
            <a:r>
              <a:rPr lang="en-US" dirty="0"/>
              <a:t>So for example, this </a:t>
            </a:r>
            <a:r>
              <a:rPr lang="en-US"/>
              <a:t>regex:</a:t>
            </a:r>
            <a:br>
              <a:rPr lang="en-US"/>
            </a:br>
            <a:r>
              <a:rPr lang="en-US"/>
              <a:t>	</a:t>
            </a:r>
            <a:r>
              <a:rPr lang="en-US" dirty="0"/>
              <a:t> </a:t>
            </a:r>
            <a:r>
              <a:rPr lang="en-US" dirty="0">
                <a:highlight>
                  <a:srgbClr val="FFFF00"/>
                </a:highlight>
              </a:rPr>
              <a:t>(?s)foo...(?-s)</a:t>
            </a:r>
            <a:r>
              <a:rPr lang="en-US">
                <a:highlight>
                  <a:srgbClr val="FFFF00"/>
                </a:highlight>
              </a:rPr>
              <a:t>bar...</a:t>
            </a:r>
            <a:br>
              <a:rPr lang="en-US"/>
            </a:br>
            <a:r>
              <a:rPr lang="en-US"/>
              <a:t>will </a:t>
            </a:r>
            <a:r>
              <a:rPr lang="en-US" dirty="0"/>
              <a:t>match "foo" followed by three of any character (including newlines), followed by "bar" and three of any character (excluding new lines).</a:t>
            </a:r>
          </a:p>
          <a:p>
            <a:pPr>
              <a:lnSpc>
                <a:spcPts val="3000"/>
              </a:lnSpc>
              <a:spcAft>
                <a:spcPts val="1200"/>
              </a:spcAft>
            </a:pPr>
            <a:r>
              <a:rPr lang="en-US"/>
              <a:t>There are </a:t>
            </a:r>
            <a:r>
              <a:rPr lang="en-US" dirty="0"/>
              <a:t>a handful of other flags for things like case insensitivity (?i), comments (?c), and multiline (?m) too. The Java doc talks about these different flags and what how they change the behavior of a regex.</a:t>
            </a:r>
            <a:endParaRPr lang="en-US"/>
          </a:p>
        </p:txBody>
      </p:sp>
      <p:sp>
        <p:nvSpPr>
          <p:cNvPr id="5" name="Rectangle 4">
            <a:extLst>
              <a:ext uri="{FF2B5EF4-FFF2-40B4-BE49-F238E27FC236}">
                <a16:creationId xmlns:a16="http://schemas.microsoft.com/office/drawing/2014/main" id="{D98A44EC-4759-4BE7-A4AE-6454FBF5D16C}"/>
              </a:ext>
            </a:extLst>
          </p:cNvPr>
          <p:cNvSpPr/>
          <p:nvPr/>
        </p:nvSpPr>
        <p:spPr>
          <a:xfrm>
            <a:off x="1234697" y="6221526"/>
            <a:ext cx="7552841" cy="369332"/>
          </a:xfrm>
          <a:prstGeom prst="rect">
            <a:avLst/>
          </a:prstGeom>
        </p:spPr>
        <p:txBody>
          <a:bodyPr wrap="square">
            <a:spAutoFit/>
          </a:bodyPr>
          <a:lstStyle/>
          <a:p>
            <a:r>
              <a:rPr lang="en-US">
                <a:latin typeface="Calibri" panose="020F0502020204030204" pitchFamily="34" charset="0"/>
                <a:ea typeface="Calibri" panose="020F0502020204030204" pitchFamily="34" charset="0"/>
                <a:cs typeface="Times New Roman" panose="02020603050405020304" pitchFamily="18" charset="0"/>
              </a:rPr>
              <a:t> </a:t>
            </a:r>
            <a:r>
              <a:rPr lang="en-US" u="sng">
                <a:solidFill>
                  <a:srgbClr val="0563C1"/>
                </a:solidFill>
                <a:latin typeface="Calibri" panose="020F0502020204030204" pitchFamily="34" charset="0"/>
                <a:ea typeface="Calibri" panose="020F0502020204030204" pitchFamily="34" charset="0"/>
                <a:cs typeface="Times New Roman" panose="02020603050405020304" pitchFamily="18" charset="0"/>
                <a:hlinkClick r:id="rId2"/>
              </a:rPr>
              <a:t>https://docs.oracle.com/javase/7/docs/api/java/util/regex/Pattern.html</a:t>
            </a:r>
            <a:endParaRPr lang="en-US">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553964745"/>
      </p:ext>
    </p:extLst>
  </p:cSld>
  <p:clrMapOvr>
    <a:masterClrMapping/>
  </p:clrMapOvr>
</p:sld>
</file>

<file path=ppt/slides/slide3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D126FD29-B018-45E5-A907-68EADB6B7848}"/>
              </a:ext>
            </a:extLst>
          </p:cNvPr>
          <p:cNvSpPr>
            <a:spLocks noGrp="1"/>
          </p:cNvSpPr>
          <p:nvPr>
            <p:ph type="ctrTitle" sz="quarter"/>
          </p:nvPr>
        </p:nvSpPr>
        <p:spPr/>
        <p:txBody>
          <a:bodyPr/>
          <a:lstStyle/>
          <a:p>
            <a:r>
              <a:rPr lang="en-US"/>
              <a:t>How to handle erroneous data</a:t>
            </a:r>
          </a:p>
        </p:txBody>
      </p:sp>
      <p:sp>
        <p:nvSpPr>
          <p:cNvPr id="4" name="Footer Placeholder 3">
            <a:extLst>
              <a:ext uri="{FF2B5EF4-FFF2-40B4-BE49-F238E27FC236}">
                <a16:creationId xmlns:a16="http://schemas.microsoft.com/office/drawing/2014/main" id="{0F51B583-7A59-41A3-83FB-6538052EB5E3}"/>
              </a:ext>
            </a:extLst>
          </p:cNvPr>
          <p:cNvSpPr>
            <a:spLocks noGrp="1"/>
          </p:cNvSpPr>
          <p:nvPr>
            <p:ph type="ftr" sz="quarter" idx="4294967295"/>
          </p:nvPr>
        </p:nvSpPr>
        <p:spPr>
          <a:xfrm>
            <a:off x="0" y="6521450"/>
            <a:ext cx="7537450" cy="239713"/>
          </a:xfrm>
        </p:spPr>
        <p:txBody>
          <a:bodyPr/>
          <a:lstStyle/>
          <a:p>
            <a:r>
              <a:rPr lang="en-US" altLang="en-US">
                <a:solidFill>
                  <a:schemeClr val="tx1">
                    <a:lumMod val="50000"/>
                    <a:lumOff val="50000"/>
                  </a:schemeClr>
                </a:solidFill>
                <a:latin typeface="Arial" pitchFamily="34" charset="0"/>
                <a:cs typeface="Arial" pitchFamily="34" charset="0"/>
              </a:rPr>
              <a:t>© 2019 The MITRE Corporation. All rights reserved.</a:t>
            </a:r>
            <a:endParaRPr lang="en-US">
              <a:solidFill>
                <a:schemeClr val="tx1">
                  <a:lumMod val="50000"/>
                  <a:lumOff val="50000"/>
                </a:schemeClr>
              </a:solidFill>
              <a:latin typeface="Arial" pitchFamily="34" charset="0"/>
              <a:cs typeface="Arial" pitchFamily="34" charset="0"/>
            </a:endParaRPr>
          </a:p>
        </p:txBody>
      </p:sp>
    </p:spTree>
    <p:extLst>
      <p:ext uri="{BB962C8B-B14F-4D97-AF65-F5344CB8AC3E}">
        <p14:creationId xmlns:p14="http://schemas.microsoft.com/office/powerpoint/2010/main" val="3479430994"/>
      </p:ext>
    </p:extLst>
  </p:cSld>
  <p:clrMapOvr>
    <a:masterClrMapping/>
  </p:clrMapOvr>
</p:sld>
</file>

<file path=ppt/slides/slide3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32E17BF-0AD2-4AAA-8A6F-6414F7A7E9DE}"/>
              </a:ext>
            </a:extLst>
          </p:cNvPr>
          <p:cNvSpPr>
            <a:spLocks noGrp="1"/>
          </p:cNvSpPr>
          <p:nvPr>
            <p:ph type="title"/>
          </p:nvPr>
        </p:nvSpPr>
        <p:spPr/>
        <p:txBody>
          <a:bodyPr/>
          <a:lstStyle/>
          <a:p>
            <a:r>
              <a:rPr lang="en-US"/>
              <a:t>Erroneous data</a:t>
            </a:r>
          </a:p>
        </p:txBody>
      </p:sp>
      <p:sp>
        <p:nvSpPr>
          <p:cNvPr id="4" name="Content Placeholder 3">
            <a:extLst>
              <a:ext uri="{FF2B5EF4-FFF2-40B4-BE49-F238E27FC236}">
                <a16:creationId xmlns:a16="http://schemas.microsoft.com/office/drawing/2014/main" id="{D2FCE267-9C72-4A42-976F-0034903510DE}"/>
              </a:ext>
            </a:extLst>
          </p:cNvPr>
          <p:cNvSpPr>
            <a:spLocks noGrp="1"/>
          </p:cNvSpPr>
          <p:nvPr>
            <p:ph idx="1"/>
          </p:nvPr>
        </p:nvSpPr>
        <p:spPr/>
        <p:txBody>
          <a:bodyPr/>
          <a:lstStyle/>
          <a:p>
            <a:pPr>
              <a:lnSpc>
                <a:spcPts val="3000"/>
              </a:lnSpc>
              <a:spcAft>
                <a:spcPts val="1200"/>
              </a:spcAft>
            </a:pPr>
            <a:r>
              <a:rPr lang="en-US"/>
              <a:t>If the input data has an erroneous data field, should parsing immediately stop and throw an error or should parsing scoop up the erroneous data and place it into an &lt;unrecognized&gt; element and continue parsing?</a:t>
            </a:r>
          </a:p>
          <a:p>
            <a:r>
              <a:rPr lang="en-US" dirty="0"/>
              <a:t>I</a:t>
            </a:r>
            <a:r>
              <a:rPr lang="en-US"/>
              <a:t>t </a:t>
            </a:r>
            <a:r>
              <a:rPr lang="en-US" dirty="0"/>
              <a:t>is common for users to want to tolerate erroneous data by capturing the unrecognized data, rather than failing to </a:t>
            </a:r>
            <a:r>
              <a:rPr lang="en-US"/>
              <a:t>parse the whole file.</a:t>
            </a:r>
          </a:p>
        </p:txBody>
      </p:sp>
    </p:spTree>
    <p:extLst>
      <p:ext uri="{BB962C8B-B14F-4D97-AF65-F5344CB8AC3E}">
        <p14:creationId xmlns:p14="http://schemas.microsoft.com/office/powerpoint/2010/main" val="117509494"/>
      </p:ext>
    </p:extLst>
  </p:cSld>
  <p:clrMapOvr>
    <a:masterClrMapping/>
  </p:clrMapOvr>
</p:sld>
</file>

<file path=ppt/slides/slide3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03F458-E075-487B-B4BB-E7235A3261A6}"/>
              </a:ext>
            </a:extLst>
          </p:cNvPr>
          <p:cNvSpPr>
            <a:spLocks noGrp="1"/>
          </p:cNvSpPr>
          <p:nvPr>
            <p:ph type="title"/>
          </p:nvPr>
        </p:nvSpPr>
        <p:spPr>
          <a:xfrm>
            <a:off x="616448" y="164282"/>
            <a:ext cx="11236721" cy="750253"/>
          </a:xfrm>
        </p:spPr>
        <p:txBody>
          <a:bodyPr/>
          <a:lstStyle/>
          <a:p>
            <a:r>
              <a:rPr lang="en-US"/>
              <a:t>Example: magic numbers – good ones and bad ones</a:t>
            </a:r>
          </a:p>
        </p:txBody>
      </p:sp>
      <p:sp>
        <p:nvSpPr>
          <p:cNvPr id="7" name="Rectangle 6">
            <a:extLst>
              <a:ext uri="{FF2B5EF4-FFF2-40B4-BE49-F238E27FC236}">
                <a16:creationId xmlns:a16="http://schemas.microsoft.com/office/drawing/2014/main" id="{6CD8818F-E183-4BE1-9C56-921773B9C231}"/>
              </a:ext>
            </a:extLst>
          </p:cNvPr>
          <p:cNvSpPr/>
          <p:nvPr/>
        </p:nvSpPr>
        <p:spPr>
          <a:xfrm>
            <a:off x="789122" y="3928694"/>
            <a:ext cx="5105400" cy="2862322"/>
          </a:xfrm>
          <a:prstGeom prst="rect">
            <a:avLst/>
          </a:prstGeom>
          <a:ln>
            <a:solidFill>
              <a:schemeClr val="tx1"/>
            </a:solidFill>
          </a:ln>
        </p:spPr>
        <p:txBody>
          <a:bodyPr wrap="square">
            <a:spAutoFit/>
          </a:bodyPr>
          <a:lstStyle/>
          <a:p>
            <a:r>
              <a:rPr lang="en-US">
                <a:latin typeface="Calibri" panose="020F0502020204030204" pitchFamily="34" charset="0"/>
                <a:ea typeface="Calibri" panose="020F0502020204030204" pitchFamily="34" charset="0"/>
              </a:rPr>
              <a:t>If the input file is this:</a:t>
            </a:r>
          </a:p>
          <a:p>
            <a:r>
              <a:rPr lang="en-US">
                <a:latin typeface="Calibri" panose="020F0502020204030204" pitchFamily="34" charset="0"/>
                <a:ea typeface="Calibri" panose="020F0502020204030204" pitchFamily="34" charset="0"/>
              </a:rPr>
              <a:t> </a:t>
            </a:r>
          </a:p>
          <a:p>
            <a:r>
              <a:rPr lang="en-US">
                <a:latin typeface="Calibri" panose="020F0502020204030204" pitchFamily="34" charset="0"/>
                <a:ea typeface="Calibri" panose="020F0502020204030204" pitchFamily="34" charset="0"/>
              </a:rPr>
              <a:t>PK</a:t>
            </a:r>
          </a:p>
          <a:p>
            <a:r>
              <a:rPr lang="en-US">
                <a:latin typeface="Calibri" panose="020F0502020204030204" pitchFamily="34" charset="0"/>
                <a:ea typeface="Calibri" panose="020F0502020204030204" pitchFamily="34" charset="0"/>
              </a:rPr>
              <a:t> </a:t>
            </a:r>
          </a:p>
          <a:p>
            <a:r>
              <a:rPr lang="en-US">
                <a:latin typeface="Calibri" panose="020F0502020204030204" pitchFamily="34" charset="0"/>
                <a:ea typeface="Calibri" panose="020F0502020204030204" pitchFamily="34" charset="0"/>
              </a:rPr>
              <a:t>Then the output XML should be this:</a:t>
            </a:r>
          </a:p>
          <a:p>
            <a:r>
              <a:rPr lang="en-US">
                <a:latin typeface="Calibri" panose="020F0502020204030204" pitchFamily="34" charset="0"/>
                <a:ea typeface="Calibri" panose="020F0502020204030204" pitchFamily="34" charset="0"/>
              </a:rPr>
              <a:t> </a:t>
            </a:r>
          </a:p>
          <a:p>
            <a:r>
              <a:rPr lang="en-US">
                <a:solidFill>
                  <a:srgbClr val="000096"/>
                </a:solidFill>
                <a:highlight>
                  <a:srgbClr val="FFFFFF"/>
                </a:highlight>
              </a:rPr>
              <a:t>&lt;input&gt;</a:t>
            </a:r>
            <a:br>
              <a:rPr lang="en-US">
                <a:solidFill>
                  <a:srgbClr val="000000"/>
                </a:solidFill>
                <a:highlight>
                  <a:srgbClr val="FFFFFF"/>
                </a:highlight>
              </a:rPr>
            </a:br>
            <a:r>
              <a:rPr lang="en-US">
                <a:solidFill>
                  <a:srgbClr val="000000"/>
                </a:solidFill>
                <a:highlight>
                  <a:srgbClr val="FFFFFF"/>
                </a:highlight>
              </a:rPr>
              <a:t>  </a:t>
            </a:r>
            <a:r>
              <a:rPr lang="en-US">
                <a:solidFill>
                  <a:srgbClr val="000096"/>
                </a:solidFill>
                <a:highlight>
                  <a:srgbClr val="FFFFFF"/>
                </a:highlight>
              </a:rPr>
              <a:t>&lt;Magic-Number&gt;</a:t>
            </a:r>
            <a:r>
              <a:rPr lang="en-US">
                <a:solidFill>
                  <a:srgbClr val="000000"/>
                </a:solidFill>
                <a:highlight>
                  <a:srgbClr val="FFFFFF"/>
                </a:highlight>
              </a:rPr>
              <a:t>PK</a:t>
            </a:r>
            <a:r>
              <a:rPr lang="en-US">
                <a:solidFill>
                  <a:srgbClr val="000096"/>
                </a:solidFill>
                <a:highlight>
                  <a:srgbClr val="FFFFFF"/>
                </a:highlight>
              </a:rPr>
              <a:t>&lt;/Magic-Number&gt;</a:t>
            </a:r>
            <a:br>
              <a:rPr lang="en-US">
                <a:solidFill>
                  <a:srgbClr val="000000"/>
                </a:solidFill>
                <a:highlight>
                  <a:srgbClr val="FFFFFF"/>
                </a:highlight>
              </a:rPr>
            </a:br>
            <a:r>
              <a:rPr lang="en-US">
                <a:solidFill>
                  <a:srgbClr val="000000"/>
                </a:solidFill>
                <a:highlight>
                  <a:srgbClr val="FFFFFF"/>
                </a:highlight>
              </a:rPr>
              <a:t>  </a:t>
            </a:r>
            <a:r>
              <a:rPr lang="en-US">
                <a:solidFill>
                  <a:srgbClr val="000096"/>
                </a:solidFill>
                <a:highlight>
                  <a:srgbClr val="FFFFFF"/>
                </a:highlight>
              </a:rPr>
              <a:t>&lt;Archive&gt;</a:t>
            </a:r>
            <a:r>
              <a:rPr lang="en-US">
                <a:solidFill>
                  <a:srgbClr val="000000"/>
                </a:solidFill>
                <a:highlight>
                  <a:srgbClr val="FFFFFF"/>
                </a:highlight>
              </a:rPr>
              <a:t>Zip archive</a:t>
            </a:r>
            <a:r>
              <a:rPr lang="en-US">
                <a:solidFill>
                  <a:srgbClr val="000096"/>
                </a:solidFill>
                <a:highlight>
                  <a:srgbClr val="FFFFFF"/>
                </a:highlight>
              </a:rPr>
              <a:t>&lt;/Archive&gt;</a:t>
            </a:r>
            <a:br>
              <a:rPr lang="en-US">
                <a:solidFill>
                  <a:srgbClr val="000000"/>
                </a:solidFill>
                <a:highlight>
                  <a:srgbClr val="FFFFFF"/>
                </a:highlight>
              </a:rPr>
            </a:br>
            <a:r>
              <a:rPr lang="en-US">
                <a:solidFill>
                  <a:srgbClr val="000096"/>
                </a:solidFill>
                <a:highlight>
                  <a:srgbClr val="FFFFFF"/>
                </a:highlight>
              </a:rPr>
              <a:t>&lt;/input&gt;</a:t>
            </a:r>
          </a:p>
        </p:txBody>
      </p:sp>
      <p:sp>
        <p:nvSpPr>
          <p:cNvPr id="8" name="Rectangle 7">
            <a:extLst>
              <a:ext uri="{FF2B5EF4-FFF2-40B4-BE49-F238E27FC236}">
                <a16:creationId xmlns:a16="http://schemas.microsoft.com/office/drawing/2014/main" id="{3B631E42-7D3F-4DBA-85B2-A9D20ADC96F7}"/>
              </a:ext>
            </a:extLst>
          </p:cNvPr>
          <p:cNvSpPr/>
          <p:nvPr/>
        </p:nvSpPr>
        <p:spPr>
          <a:xfrm>
            <a:off x="6096000" y="3928694"/>
            <a:ext cx="4830982" cy="646331"/>
          </a:xfrm>
          <a:prstGeom prst="rect">
            <a:avLst/>
          </a:prstGeom>
        </p:spPr>
        <p:txBody>
          <a:bodyPr wrap="square">
            <a:spAutoFit/>
          </a:bodyPr>
          <a:lstStyle/>
          <a:p>
            <a:r>
              <a:rPr lang="en-US">
                <a:latin typeface="Calibri" panose="020F0502020204030204" pitchFamily="34" charset="0"/>
                <a:ea typeface="Calibri" panose="020F0502020204030204" pitchFamily="34" charset="0"/>
              </a:rPr>
              <a:t>If the input is none of those, then I want the output XML to be this:</a:t>
            </a:r>
          </a:p>
        </p:txBody>
      </p:sp>
      <p:sp>
        <p:nvSpPr>
          <p:cNvPr id="9" name="Rectangle 8">
            <a:extLst>
              <a:ext uri="{FF2B5EF4-FFF2-40B4-BE49-F238E27FC236}">
                <a16:creationId xmlns:a16="http://schemas.microsoft.com/office/drawing/2014/main" id="{45CEE49D-5865-47D7-9B02-EA716F17012D}"/>
              </a:ext>
            </a:extLst>
          </p:cNvPr>
          <p:cNvSpPr/>
          <p:nvPr/>
        </p:nvSpPr>
        <p:spPr>
          <a:xfrm>
            <a:off x="6096000" y="4759690"/>
            <a:ext cx="6096000" cy="1200329"/>
          </a:xfrm>
          <a:prstGeom prst="rect">
            <a:avLst/>
          </a:prstGeom>
        </p:spPr>
        <p:txBody>
          <a:bodyPr>
            <a:spAutoFit/>
          </a:bodyPr>
          <a:lstStyle/>
          <a:p>
            <a:r>
              <a:rPr lang="en-US">
                <a:solidFill>
                  <a:srgbClr val="000096"/>
                </a:solidFill>
                <a:highlight>
                  <a:srgbClr val="FFFFFF"/>
                </a:highlight>
              </a:rPr>
              <a:t>&lt;input&gt;</a:t>
            </a:r>
            <a:br>
              <a:rPr lang="en-US">
                <a:solidFill>
                  <a:srgbClr val="000000"/>
                </a:solidFill>
                <a:highlight>
                  <a:srgbClr val="FFFFFF"/>
                </a:highlight>
              </a:rPr>
            </a:br>
            <a:r>
              <a:rPr lang="en-US">
                <a:solidFill>
                  <a:srgbClr val="000000"/>
                </a:solidFill>
                <a:highlight>
                  <a:srgbClr val="FFFFFF"/>
                </a:highlight>
              </a:rPr>
              <a:t>  </a:t>
            </a:r>
            <a:r>
              <a:rPr lang="en-US">
                <a:solidFill>
                  <a:srgbClr val="000096"/>
                </a:solidFill>
                <a:highlight>
                  <a:srgbClr val="FFFFFF"/>
                </a:highlight>
              </a:rPr>
              <a:t>&lt;Magic-Number&gt;</a:t>
            </a:r>
            <a:r>
              <a:rPr lang="en-US">
                <a:solidFill>
                  <a:srgbClr val="000000"/>
                </a:solidFill>
                <a:highlight>
                  <a:srgbClr val="FFFFFF"/>
                </a:highlight>
              </a:rPr>
              <a:t>…</a:t>
            </a:r>
            <a:r>
              <a:rPr lang="en-US">
                <a:solidFill>
                  <a:srgbClr val="000096"/>
                </a:solidFill>
                <a:highlight>
                  <a:srgbClr val="FFFFFF"/>
                </a:highlight>
              </a:rPr>
              <a:t>&lt;/Magic-Number&gt;</a:t>
            </a:r>
            <a:br>
              <a:rPr lang="en-US">
                <a:solidFill>
                  <a:srgbClr val="000000"/>
                </a:solidFill>
                <a:highlight>
                  <a:srgbClr val="FFFFFF"/>
                </a:highlight>
              </a:rPr>
            </a:br>
            <a:r>
              <a:rPr lang="en-US">
                <a:solidFill>
                  <a:srgbClr val="000000"/>
                </a:solidFill>
                <a:highlight>
                  <a:srgbClr val="FFFFFF"/>
                </a:highlight>
              </a:rPr>
              <a:t>  </a:t>
            </a:r>
            <a:r>
              <a:rPr lang="en-US">
                <a:solidFill>
                  <a:srgbClr val="000096"/>
                </a:solidFill>
                <a:highlight>
                  <a:srgbClr val="FFFFFF"/>
                </a:highlight>
              </a:rPr>
              <a:t>&lt;Unrecognized&gt;</a:t>
            </a:r>
            <a:r>
              <a:rPr lang="en-US">
                <a:solidFill>
                  <a:srgbClr val="000000"/>
                </a:solidFill>
                <a:highlight>
                  <a:srgbClr val="FFFFFF"/>
                </a:highlight>
              </a:rPr>
              <a:t>Unrecognized magic number</a:t>
            </a:r>
            <a:r>
              <a:rPr lang="en-US">
                <a:solidFill>
                  <a:srgbClr val="000096"/>
                </a:solidFill>
                <a:highlight>
                  <a:srgbClr val="FFFFFF"/>
                </a:highlight>
              </a:rPr>
              <a:t>&lt;/Unrecognized&gt;</a:t>
            </a:r>
            <a:br>
              <a:rPr lang="en-US">
                <a:solidFill>
                  <a:srgbClr val="000000"/>
                </a:solidFill>
                <a:highlight>
                  <a:srgbClr val="FFFFFF"/>
                </a:highlight>
              </a:rPr>
            </a:br>
            <a:r>
              <a:rPr lang="en-US">
                <a:solidFill>
                  <a:srgbClr val="000096"/>
                </a:solidFill>
                <a:highlight>
                  <a:srgbClr val="FFFFFF"/>
                </a:highlight>
              </a:rPr>
              <a:t>&lt;/input&gt;</a:t>
            </a:r>
          </a:p>
        </p:txBody>
      </p:sp>
      <p:sp>
        <p:nvSpPr>
          <p:cNvPr id="10" name="Rectangle 9">
            <a:extLst>
              <a:ext uri="{FF2B5EF4-FFF2-40B4-BE49-F238E27FC236}">
                <a16:creationId xmlns:a16="http://schemas.microsoft.com/office/drawing/2014/main" id="{A5F6C480-8FEB-47EC-999A-726376EF52A5}"/>
              </a:ext>
            </a:extLst>
          </p:cNvPr>
          <p:cNvSpPr/>
          <p:nvPr/>
        </p:nvSpPr>
        <p:spPr>
          <a:xfrm>
            <a:off x="402956" y="914535"/>
            <a:ext cx="11577234" cy="53286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a16="http://schemas.microsoft.com/office/drawing/2014/main" id="{0934C5E4-4A34-4750-8FCD-70D9C17963B5}"/>
              </a:ext>
            </a:extLst>
          </p:cNvPr>
          <p:cNvSpPr/>
          <p:nvPr/>
        </p:nvSpPr>
        <p:spPr>
          <a:xfrm>
            <a:off x="789122" y="959465"/>
            <a:ext cx="5105400" cy="2862322"/>
          </a:xfrm>
          <a:prstGeom prst="rect">
            <a:avLst/>
          </a:prstGeom>
          <a:solidFill>
            <a:schemeClr val="bg1"/>
          </a:solidFill>
          <a:ln>
            <a:solidFill>
              <a:schemeClr val="tx1"/>
            </a:solidFill>
          </a:ln>
        </p:spPr>
        <p:txBody>
          <a:bodyPr wrap="square">
            <a:spAutoFit/>
          </a:bodyPr>
          <a:lstStyle/>
          <a:p>
            <a:r>
              <a:rPr lang="en-US">
                <a:latin typeface="Calibri" panose="020F0502020204030204" pitchFamily="34" charset="0"/>
                <a:ea typeface="Calibri" panose="020F0502020204030204" pitchFamily="34" charset="0"/>
              </a:rPr>
              <a:t>If the input file is this:</a:t>
            </a:r>
          </a:p>
          <a:p>
            <a:r>
              <a:rPr lang="en-US">
                <a:latin typeface="Calibri" panose="020F0502020204030204" pitchFamily="34" charset="0"/>
                <a:ea typeface="Calibri" panose="020F0502020204030204" pitchFamily="34" charset="0"/>
              </a:rPr>
              <a:t> </a:t>
            </a:r>
          </a:p>
          <a:p>
            <a:r>
              <a:rPr lang="en-US">
                <a:latin typeface="Calibri" panose="020F0502020204030204" pitchFamily="34" charset="0"/>
                <a:ea typeface="Calibri" panose="020F0502020204030204" pitchFamily="34" charset="0"/>
              </a:rPr>
              <a:t>MZ</a:t>
            </a:r>
          </a:p>
          <a:p>
            <a:r>
              <a:rPr lang="en-US">
                <a:latin typeface="Calibri" panose="020F0502020204030204" pitchFamily="34" charset="0"/>
                <a:ea typeface="Calibri" panose="020F0502020204030204" pitchFamily="34" charset="0"/>
              </a:rPr>
              <a:t> </a:t>
            </a:r>
          </a:p>
          <a:p>
            <a:r>
              <a:rPr lang="en-US">
                <a:latin typeface="Calibri" panose="020F0502020204030204" pitchFamily="34" charset="0"/>
                <a:ea typeface="Calibri" panose="020F0502020204030204" pitchFamily="34" charset="0"/>
              </a:rPr>
              <a:t>Then the output XML should be this:</a:t>
            </a:r>
          </a:p>
          <a:p>
            <a:r>
              <a:rPr lang="en-US">
                <a:latin typeface="Calibri" panose="020F0502020204030204" pitchFamily="34" charset="0"/>
                <a:ea typeface="Calibri" panose="020F0502020204030204" pitchFamily="34" charset="0"/>
              </a:rPr>
              <a:t> </a:t>
            </a:r>
          </a:p>
          <a:p>
            <a:r>
              <a:rPr lang="en-US">
                <a:solidFill>
                  <a:srgbClr val="000096"/>
                </a:solidFill>
                <a:highlight>
                  <a:srgbClr val="FFFFFF"/>
                </a:highlight>
              </a:rPr>
              <a:t>&lt;input&gt;</a:t>
            </a:r>
            <a:br>
              <a:rPr lang="en-US">
                <a:solidFill>
                  <a:srgbClr val="000000"/>
                </a:solidFill>
                <a:highlight>
                  <a:srgbClr val="FFFFFF"/>
                </a:highlight>
              </a:rPr>
            </a:br>
            <a:r>
              <a:rPr lang="en-US">
                <a:solidFill>
                  <a:srgbClr val="000000"/>
                </a:solidFill>
                <a:highlight>
                  <a:srgbClr val="FFFFFF"/>
                </a:highlight>
              </a:rPr>
              <a:t>  </a:t>
            </a:r>
            <a:r>
              <a:rPr lang="en-US">
                <a:solidFill>
                  <a:srgbClr val="000096"/>
                </a:solidFill>
                <a:highlight>
                  <a:srgbClr val="FFFFFF"/>
                </a:highlight>
              </a:rPr>
              <a:t>&lt;Magic-Number&gt;</a:t>
            </a:r>
            <a:r>
              <a:rPr lang="en-US">
                <a:solidFill>
                  <a:srgbClr val="000000"/>
                </a:solidFill>
                <a:highlight>
                  <a:srgbClr val="FFFFFF"/>
                </a:highlight>
              </a:rPr>
              <a:t>MZ</a:t>
            </a:r>
            <a:r>
              <a:rPr lang="en-US">
                <a:solidFill>
                  <a:srgbClr val="000096"/>
                </a:solidFill>
                <a:highlight>
                  <a:srgbClr val="FFFFFF"/>
                </a:highlight>
              </a:rPr>
              <a:t>&lt;/Magic-Number&gt;</a:t>
            </a:r>
            <a:br>
              <a:rPr lang="en-US">
                <a:solidFill>
                  <a:srgbClr val="000000"/>
                </a:solidFill>
                <a:highlight>
                  <a:srgbClr val="FFFFFF"/>
                </a:highlight>
              </a:rPr>
            </a:br>
            <a:r>
              <a:rPr lang="en-US">
                <a:solidFill>
                  <a:srgbClr val="000000"/>
                </a:solidFill>
                <a:highlight>
                  <a:srgbClr val="FFFFFF"/>
                </a:highlight>
              </a:rPr>
              <a:t>  </a:t>
            </a:r>
            <a:r>
              <a:rPr lang="en-US">
                <a:solidFill>
                  <a:srgbClr val="000096"/>
                </a:solidFill>
                <a:highlight>
                  <a:srgbClr val="FFFFFF"/>
                </a:highlight>
              </a:rPr>
              <a:t>&lt;Executable&gt;</a:t>
            </a:r>
            <a:r>
              <a:rPr lang="en-US">
                <a:solidFill>
                  <a:srgbClr val="000000"/>
                </a:solidFill>
                <a:highlight>
                  <a:srgbClr val="FFFFFF"/>
                </a:highlight>
              </a:rPr>
              <a:t>Windows executable</a:t>
            </a:r>
            <a:r>
              <a:rPr lang="en-US">
                <a:solidFill>
                  <a:srgbClr val="000096"/>
                </a:solidFill>
                <a:highlight>
                  <a:srgbClr val="FFFFFF"/>
                </a:highlight>
              </a:rPr>
              <a:t>&lt;/Executable&gt;</a:t>
            </a:r>
            <a:br>
              <a:rPr lang="en-US">
                <a:solidFill>
                  <a:srgbClr val="000000"/>
                </a:solidFill>
                <a:highlight>
                  <a:srgbClr val="FFFFFF"/>
                </a:highlight>
              </a:rPr>
            </a:br>
            <a:r>
              <a:rPr lang="en-US">
                <a:solidFill>
                  <a:srgbClr val="000096"/>
                </a:solidFill>
                <a:highlight>
                  <a:srgbClr val="FFFFFF"/>
                </a:highlight>
              </a:rPr>
              <a:t>&lt;/input&gt;</a:t>
            </a:r>
          </a:p>
        </p:txBody>
      </p:sp>
      <p:sp>
        <p:nvSpPr>
          <p:cNvPr id="6" name="Rectangle 5">
            <a:extLst>
              <a:ext uri="{FF2B5EF4-FFF2-40B4-BE49-F238E27FC236}">
                <a16:creationId xmlns:a16="http://schemas.microsoft.com/office/drawing/2014/main" id="{96593982-4BBB-46DF-BDB7-E7834FA64BE6}"/>
              </a:ext>
            </a:extLst>
          </p:cNvPr>
          <p:cNvSpPr/>
          <p:nvPr/>
        </p:nvSpPr>
        <p:spPr>
          <a:xfrm>
            <a:off x="6096000" y="959465"/>
            <a:ext cx="5105400" cy="2862322"/>
          </a:xfrm>
          <a:prstGeom prst="rect">
            <a:avLst/>
          </a:prstGeom>
          <a:solidFill>
            <a:schemeClr val="bg1"/>
          </a:solidFill>
          <a:ln>
            <a:solidFill>
              <a:schemeClr val="tx1"/>
            </a:solidFill>
          </a:ln>
        </p:spPr>
        <p:txBody>
          <a:bodyPr wrap="square">
            <a:spAutoFit/>
          </a:bodyPr>
          <a:lstStyle/>
          <a:p>
            <a:r>
              <a:rPr lang="en-US">
                <a:latin typeface="Calibri" panose="020F0502020204030204" pitchFamily="34" charset="0"/>
                <a:ea typeface="Calibri" panose="020F0502020204030204" pitchFamily="34" charset="0"/>
              </a:rPr>
              <a:t>If the input file is this:</a:t>
            </a:r>
          </a:p>
          <a:p>
            <a:r>
              <a:rPr lang="en-US">
                <a:latin typeface="Calibri" panose="020F0502020204030204" pitchFamily="34" charset="0"/>
                <a:ea typeface="Calibri" panose="020F0502020204030204" pitchFamily="34" charset="0"/>
              </a:rPr>
              <a:t> </a:t>
            </a:r>
          </a:p>
          <a:p>
            <a:r>
              <a:rPr lang="en-US">
                <a:latin typeface="Calibri" panose="020F0502020204030204" pitchFamily="34" charset="0"/>
                <a:ea typeface="Calibri" panose="020F0502020204030204" pitchFamily="34" charset="0"/>
              </a:rPr>
              <a:t>PNG</a:t>
            </a:r>
          </a:p>
          <a:p>
            <a:r>
              <a:rPr lang="en-US">
                <a:latin typeface="Calibri" panose="020F0502020204030204" pitchFamily="34" charset="0"/>
                <a:ea typeface="Calibri" panose="020F0502020204030204" pitchFamily="34" charset="0"/>
              </a:rPr>
              <a:t> </a:t>
            </a:r>
          </a:p>
          <a:p>
            <a:r>
              <a:rPr lang="en-US">
                <a:latin typeface="Calibri" panose="020F0502020204030204" pitchFamily="34" charset="0"/>
                <a:ea typeface="Calibri" panose="020F0502020204030204" pitchFamily="34" charset="0"/>
              </a:rPr>
              <a:t>Then the output XML should be this:</a:t>
            </a:r>
          </a:p>
          <a:p>
            <a:r>
              <a:rPr lang="en-US">
                <a:latin typeface="Calibri" panose="020F0502020204030204" pitchFamily="34" charset="0"/>
                <a:ea typeface="Calibri" panose="020F0502020204030204" pitchFamily="34" charset="0"/>
              </a:rPr>
              <a:t> </a:t>
            </a:r>
          </a:p>
          <a:p>
            <a:r>
              <a:rPr lang="en-US">
                <a:solidFill>
                  <a:srgbClr val="000096"/>
                </a:solidFill>
                <a:highlight>
                  <a:srgbClr val="FFFFFF"/>
                </a:highlight>
              </a:rPr>
              <a:t>&lt;input&gt;</a:t>
            </a:r>
            <a:br>
              <a:rPr lang="en-US">
                <a:solidFill>
                  <a:srgbClr val="000000"/>
                </a:solidFill>
                <a:highlight>
                  <a:srgbClr val="FFFFFF"/>
                </a:highlight>
              </a:rPr>
            </a:br>
            <a:r>
              <a:rPr lang="en-US">
                <a:solidFill>
                  <a:srgbClr val="000000"/>
                </a:solidFill>
                <a:highlight>
                  <a:srgbClr val="FFFFFF"/>
                </a:highlight>
              </a:rPr>
              <a:t>  </a:t>
            </a:r>
            <a:r>
              <a:rPr lang="en-US">
                <a:solidFill>
                  <a:srgbClr val="000096"/>
                </a:solidFill>
                <a:highlight>
                  <a:srgbClr val="FFFFFF"/>
                </a:highlight>
              </a:rPr>
              <a:t>&lt;Magic-Number&gt;</a:t>
            </a:r>
            <a:r>
              <a:rPr lang="en-US">
                <a:solidFill>
                  <a:srgbClr val="000000"/>
                </a:solidFill>
                <a:highlight>
                  <a:srgbClr val="FFFFFF"/>
                </a:highlight>
              </a:rPr>
              <a:t>PNG</a:t>
            </a:r>
            <a:r>
              <a:rPr lang="en-US">
                <a:solidFill>
                  <a:srgbClr val="000096"/>
                </a:solidFill>
                <a:highlight>
                  <a:srgbClr val="FFFFFF"/>
                </a:highlight>
              </a:rPr>
              <a:t>&lt;/Magic-Number&gt;</a:t>
            </a:r>
            <a:br>
              <a:rPr lang="en-US">
                <a:solidFill>
                  <a:srgbClr val="000000"/>
                </a:solidFill>
                <a:highlight>
                  <a:srgbClr val="FFFFFF"/>
                </a:highlight>
              </a:rPr>
            </a:br>
            <a:r>
              <a:rPr lang="en-US">
                <a:solidFill>
                  <a:srgbClr val="000000"/>
                </a:solidFill>
                <a:highlight>
                  <a:srgbClr val="FFFFFF"/>
                </a:highlight>
              </a:rPr>
              <a:t>  </a:t>
            </a:r>
            <a:r>
              <a:rPr lang="en-US">
                <a:solidFill>
                  <a:srgbClr val="000096"/>
                </a:solidFill>
                <a:highlight>
                  <a:srgbClr val="FFFFFF"/>
                </a:highlight>
              </a:rPr>
              <a:t>&lt;Image&gt;</a:t>
            </a:r>
            <a:r>
              <a:rPr lang="en-US">
                <a:solidFill>
                  <a:srgbClr val="000000"/>
                </a:solidFill>
                <a:highlight>
                  <a:srgbClr val="FFFFFF"/>
                </a:highlight>
              </a:rPr>
              <a:t>PNG image</a:t>
            </a:r>
            <a:r>
              <a:rPr lang="en-US">
                <a:solidFill>
                  <a:srgbClr val="000096"/>
                </a:solidFill>
                <a:highlight>
                  <a:srgbClr val="FFFFFF"/>
                </a:highlight>
              </a:rPr>
              <a:t>&lt;/Image&gt;</a:t>
            </a:r>
            <a:br>
              <a:rPr lang="en-US">
                <a:solidFill>
                  <a:srgbClr val="000000"/>
                </a:solidFill>
                <a:highlight>
                  <a:srgbClr val="FFFFFF"/>
                </a:highlight>
              </a:rPr>
            </a:br>
            <a:r>
              <a:rPr lang="en-US">
                <a:solidFill>
                  <a:srgbClr val="000096"/>
                </a:solidFill>
                <a:highlight>
                  <a:srgbClr val="FFFFFF"/>
                </a:highlight>
              </a:rPr>
              <a:t>&lt;/input&gt;</a:t>
            </a:r>
          </a:p>
        </p:txBody>
      </p:sp>
    </p:spTree>
    <p:extLst>
      <p:ext uri="{BB962C8B-B14F-4D97-AF65-F5344CB8AC3E}">
        <p14:creationId xmlns:p14="http://schemas.microsoft.com/office/powerpoint/2010/main" val="1864560743"/>
      </p:ext>
    </p:extLst>
  </p:cSld>
  <p:clrMapOvr>
    <a:masterClrMapping/>
  </p:clrMapOvr>
</p:sld>
</file>

<file path=ppt/slides/slide3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BBC721FE-56B9-46CB-B9C0-DBF0519467EA}"/>
              </a:ext>
            </a:extLst>
          </p:cNvPr>
          <p:cNvSpPr/>
          <p:nvPr/>
        </p:nvSpPr>
        <p:spPr>
          <a:xfrm>
            <a:off x="464949" y="1173740"/>
            <a:ext cx="11561735" cy="3785652"/>
          </a:xfrm>
          <a:prstGeom prst="rect">
            <a:avLst/>
          </a:prstGeom>
          <a:ln>
            <a:solidFill>
              <a:schemeClr val="tx1"/>
            </a:solidFill>
          </a:ln>
        </p:spPr>
        <p:txBody>
          <a:bodyPr wrap="square">
            <a:spAutoFit/>
          </a:bodyPr>
          <a:lstStyle/>
          <a:p>
            <a:r>
              <a:rPr lang="en-US" sz="1600">
                <a:solidFill>
                  <a:srgbClr val="003296"/>
                </a:solidFill>
                <a:highlight>
                  <a:srgbClr val="FFFFFF"/>
                </a:highlight>
              </a:rPr>
              <a:t>&lt;xs:element</a:t>
            </a:r>
            <a:r>
              <a:rPr lang="en-US" sz="1600">
                <a:solidFill>
                  <a:srgbClr val="F5844C"/>
                </a:solidFill>
                <a:highlight>
                  <a:srgbClr val="FFFFFF"/>
                </a:highlight>
              </a:rPr>
              <a:t> name</a:t>
            </a:r>
            <a:r>
              <a:rPr lang="en-US" sz="1600">
                <a:solidFill>
                  <a:srgbClr val="FF8040"/>
                </a:solidFill>
                <a:highlight>
                  <a:srgbClr val="FFFFFF"/>
                </a:highlight>
              </a:rPr>
              <a:t>=</a:t>
            </a:r>
            <a:r>
              <a:rPr lang="en-US" sz="1600">
                <a:solidFill>
                  <a:srgbClr val="993300"/>
                </a:solidFill>
                <a:highlight>
                  <a:srgbClr val="FFFFFF"/>
                </a:highlight>
              </a:rPr>
              <a:t>"input"</a:t>
            </a:r>
            <a:r>
              <a:rPr lang="en-US" sz="1600">
                <a:solidFill>
                  <a:srgbClr val="000096"/>
                </a:solidFill>
                <a:highlight>
                  <a:srgbClr val="FFFFFF"/>
                </a:highlight>
              </a:rPr>
              <a:t>&gt;</a:t>
            </a:r>
            <a:br>
              <a:rPr lang="en-US" sz="1600">
                <a:solidFill>
                  <a:srgbClr val="000000"/>
                </a:solidFill>
                <a:highlight>
                  <a:srgbClr val="FFFFFF"/>
                </a:highlight>
              </a:rPr>
            </a:br>
            <a:r>
              <a:rPr lang="en-US" sz="1600">
                <a:solidFill>
                  <a:srgbClr val="000000"/>
                </a:solidFill>
                <a:highlight>
                  <a:srgbClr val="FFFFFF"/>
                </a:highlight>
              </a:rPr>
              <a:t>    </a:t>
            </a:r>
            <a:r>
              <a:rPr lang="en-US" sz="1600">
                <a:solidFill>
                  <a:srgbClr val="003296"/>
                </a:solidFill>
                <a:highlight>
                  <a:srgbClr val="FFFFFF"/>
                </a:highlight>
              </a:rPr>
              <a:t>&lt;xs:complexType&gt;</a:t>
            </a:r>
            <a:br>
              <a:rPr lang="en-US" sz="1600">
                <a:solidFill>
                  <a:srgbClr val="000000"/>
                </a:solidFill>
                <a:highlight>
                  <a:srgbClr val="FFFFFF"/>
                </a:highlight>
              </a:rPr>
            </a:br>
            <a:r>
              <a:rPr lang="en-US" sz="1600">
                <a:solidFill>
                  <a:srgbClr val="000000"/>
                </a:solidFill>
                <a:highlight>
                  <a:srgbClr val="FFFFFF"/>
                </a:highlight>
              </a:rPr>
              <a:t>        </a:t>
            </a:r>
            <a:r>
              <a:rPr lang="en-US" sz="1600">
                <a:solidFill>
                  <a:srgbClr val="003296"/>
                </a:solidFill>
                <a:highlight>
                  <a:srgbClr val="FFFFFF"/>
                </a:highlight>
              </a:rPr>
              <a:t>&lt;xs:sequence&gt;</a:t>
            </a:r>
            <a:br>
              <a:rPr lang="en-US" sz="1600">
                <a:solidFill>
                  <a:srgbClr val="000000"/>
                </a:solidFill>
                <a:highlight>
                  <a:srgbClr val="FFFFFF"/>
                </a:highlight>
              </a:rPr>
            </a:br>
            <a:r>
              <a:rPr lang="en-US" sz="1600">
                <a:solidFill>
                  <a:srgbClr val="000000"/>
                </a:solidFill>
                <a:highlight>
                  <a:srgbClr val="FFFFFF"/>
                </a:highlight>
              </a:rPr>
              <a:t>            </a:t>
            </a:r>
            <a:r>
              <a:rPr lang="en-US" sz="1600">
                <a:solidFill>
                  <a:srgbClr val="003296"/>
                </a:solidFill>
                <a:highlight>
                  <a:srgbClr val="FFFFFF"/>
                </a:highlight>
              </a:rPr>
              <a:t>&lt;xs:element</a:t>
            </a:r>
            <a:r>
              <a:rPr lang="en-US" sz="1600">
                <a:solidFill>
                  <a:srgbClr val="F5844C"/>
                </a:solidFill>
                <a:highlight>
                  <a:srgbClr val="FFFFFF"/>
                </a:highlight>
              </a:rPr>
              <a:t> name</a:t>
            </a:r>
            <a:r>
              <a:rPr lang="en-US" sz="1600">
                <a:solidFill>
                  <a:srgbClr val="FF8040"/>
                </a:solidFill>
                <a:highlight>
                  <a:srgbClr val="FFFFFF"/>
                </a:highlight>
              </a:rPr>
              <a:t>=</a:t>
            </a:r>
            <a:r>
              <a:rPr lang="en-US" sz="1600">
                <a:solidFill>
                  <a:srgbClr val="993300"/>
                </a:solidFill>
                <a:highlight>
                  <a:srgbClr val="FFFFFF"/>
                </a:highlight>
              </a:rPr>
              <a:t>"Magic-Number"</a:t>
            </a:r>
            <a:r>
              <a:rPr lang="en-US" sz="1600">
                <a:solidFill>
                  <a:srgbClr val="F5844C"/>
                </a:solidFill>
                <a:highlight>
                  <a:srgbClr val="FFFFFF"/>
                </a:highlight>
              </a:rPr>
              <a:t> type</a:t>
            </a:r>
            <a:r>
              <a:rPr lang="en-US" sz="1600">
                <a:solidFill>
                  <a:srgbClr val="FF8040"/>
                </a:solidFill>
                <a:highlight>
                  <a:srgbClr val="FFFFFF"/>
                </a:highlight>
              </a:rPr>
              <a:t>=</a:t>
            </a:r>
            <a:r>
              <a:rPr lang="en-US" sz="1600">
                <a:solidFill>
                  <a:srgbClr val="993300"/>
                </a:solidFill>
                <a:highlight>
                  <a:srgbClr val="FFFFFF"/>
                </a:highlight>
              </a:rPr>
              <a:t>"xs:string"</a:t>
            </a:r>
            <a:r>
              <a:rPr lang="en-US" sz="1600">
                <a:solidFill>
                  <a:srgbClr val="F5844C"/>
                </a:solidFill>
                <a:highlight>
                  <a:srgbClr val="FFFFFF"/>
                </a:highlight>
              </a:rPr>
              <a:t> </a:t>
            </a:r>
            <a:r>
              <a:rPr lang="en-US" sz="1600">
                <a:solidFill>
                  <a:srgbClr val="000096"/>
                </a:solidFill>
                <a:highlight>
                  <a:srgbClr val="FFFFFF"/>
                </a:highlight>
              </a:rPr>
              <a:t>/&gt;</a:t>
            </a:r>
            <a:br>
              <a:rPr lang="en-US" sz="1600">
                <a:solidFill>
                  <a:srgbClr val="000000"/>
                </a:solidFill>
                <a:highlight>
                  <a:srgbClr val="FFFFFF"/>
                </a:highlight>
              </a:rPr>
            </a:br>
            <a:r>
              <a:rPr lang="en-US" sz="1600">
                <a:solidFill>
                  <a:srgbClr val="000000"/>
                </a:solidFill>
                <a:highlight>
                  <a:srgbClr val="FFFFFF"/>
                </a:highlight>
              </a:rPr>
              <a:t>            </a:t>
            </a:r>
            <a:r>
              <a:rPr lang="en-US" sz="1600">
                <a:solidFill>
                  <a:srgbClr val="003296"/>
                </a:solidFill>
                <a:highlight>
                  <a:srgbClr val="FFFFFF"/>
                </a:highlight>
              </a:rPr>
              <a:t>&lt;xs:choice&gt;</a:t>
            </a:r>
            <a:br>
              <a:rPr lang="en-US" sz="1600">
                <a:solidFill>
                  <a:srgbClr val="000000"/>
                </a:solidFill>
                <a:highlight>
                  <a:srgbClr val="FFFFFF"/>
                </a:highlight>
              </a:rPr>
            </a:br>
            <a:r>
              <a:rPr lang="en-US" sz="1600">
                <a:solidFill>
                  <a:srgbClr val="000000"/>
                </a:solidFill>
                <a:highlight>
                  <a:srgbClr val="FFFFFF"/>
                </a:highlight>
              </a:rPr>
              <a:t>                </a:t>
            </a:r>
            <a:r>
              <a:rPr lang="en-US" sz="1600">
                <a:solidFill>
                  <a:srgbClr val="003296"/>
                </a:solidFill>
                <a:highlight>
                  <a:srgbClr val="FFFFFF"/>
                </a:highlight>
              </a:rPr>
              <a:t>&lt;xs:choice</a:t>
            </a:r>
            <a:r>
              <a:rPr lang="en-US" sz="1600">
                <a:solidFill>
                  <a:srgbClr val="F5844C"/>
                </a:solidFill>
                <a:highlight>
                  <a:srgbClr val="FFFFFF"/>
                </a:highlight>
              </a:rPr>
              <a:t> dfdl:choiceDispatchKey</a:t>
            </a:r>
            <a:r>
              <a:rPr lang="en-US" sz="1600">
                <a:solidFill>
                  <a:srgbClr val="FF8040"/>
                </a:solidFill>
                <a:highlight>
                  <a:srgbClr val="FFFFFF"/>
                </a:highlight>
              </a:rPr>
              <a:t>=</a:t>
            </a:r>
            <a:r>
              <a:rPr lang="en-US" sz="1600">
                <a:solidFill>
                  <a:srgbClr val="993300"/>
                </a:solidFill>
                <a:highlight>
                  <a:srgbClr val="FFFFFF"/>
                </a:highlight>
              </a:rPr>
              <a:t>"{./Magic-Number}"</a:t>
            </a:r>
            <a:r>
              <a:rPr lang="en-US" sz="1600">
                <a:solidFill>
                  <a:srgbClr val="000096"/>
                </a:solidFill>
                <a:highlight>
                  <a:srgbClr val="FFFFFF"/>
                </a:highlight>
              </a:rPr>
              <a:t>&gt;</a:t>
            </a:r>
            <a:br>
              <a:rPr lang="en-US" sz="1600">
                <a:solidFill>
                  <a:srgbClr val="000000"/>
                </a:solidFill>
                <a:highlight>
                  <a:srgbClr val="FFFFFF"/>
                </a:highlight>
              </a:rPr>
            </a:br>
            <a:r>
              <a:rPr lang="en-US" sz="1600">
                <a:solidFill>
                  <a:srgbClr val="000000"/>
                </a:solidFill>
                <a:highlight>
                  <a:srgbClr val="FFFFFF"/>
                </a:highlight>
              </a:rPr>
              <a:t>                    </a:t>
            </a:r>
            <a:r>
              <a:rPr lang="en-US" sz="1600">
                <a:solidFill>
                  <a:srgbClr val="003296"/>
                </a:solidFill>
                <a:highlight>
                  <a:srgbClr val="FFFFFF"/>
                </a:highlight>
              </a:rPr>
              <a:t>&lt;xs:element</a:t>
            </a:r>
            <a:r>
              <a:rPr lang="en-US" sz="1600">
                <a:solidFill>
                  <a:srgbClr val="F5844C"/>
                </a:solidFill>
                <a:highlight>
                  <a:srgbClr val="FFFFFF"/>
                </a:highlight>
              </a:rPr>
              <a:t> name</a:t>
            </a:r>
            <a:r>
              <a:rPr lang="en-US" sz="1600">
                <a:solidFill>
                  <a:srgbClr val="FF8040"/>
                </a:solidFill>
                <a:highlight>
                  <a:srgbClr val="FFFFFF"/>
                </a:highlight>
              </a:rPr>
              <a:t>=</a:t>
            </a:r>
            <a:r>
              <a:rPr lang="en-US" sz="1600">
                <a:solidFill>
                  <a:srgbClr val="993300"/>
                </a:solidFill>
                <a:highlight>
                  <a:srgbClr val="FFFFFF"/>
                </a:highlight>
              </a:rPr>
              <a:t>"Executable"</a:t>
            </a:r>
            <a:r>
              <a:rPr lang="en-US" sz="1600">
                <a:solidFill>
                  <a:srgbClr val="F5844C"/>
                </a:solidFill>
                <a:highlight>
                  <a:srgbClr val="FFFFFF"/>
                </a:highlight>
              </a:rPr>
              <a:t> type</a:t>
            </a:r>
            <a:r>
              <a:rPr lang="en-US" sz="1600">
                <a:solidFill>
                  <a:srgbClr val="FF8040"/>
                </a:solidFill>
                <a:highlight>
                  <a:srgbClr val="FFFFFF"/>
                </a:highlight>
              </a:rPr>
              <a:t>=</a:t>
            </a:r>
            <a:r>
              <a:rPr lang="en-US" sz="1600">
                <a:solidFill>
                  <a:srgbClr val="993300"/>
                </a:solidFill>
                <a:highlight>
                  <a:srgbClr val="FFFFFF"/>
                </a:highlight>
              </a:rPr>
              <a:t>"xs:string"</a:t>
            </a:r>
            <a:r>
              <a:rPr lang="en-US" sz="1600">
                <a:solidFill>
                  <a:srgbClr val="F5844C"/>
                </a:solidFill>
                <a:highlight>
                  <a:srgbClr val="FFFFFF"/>
                </a:highlight>
              </a:rPr>
              <a:t> dfdl:choiceBranchKey</a:t>
            </a:r>
            <a:r>
              <a:rPr lang="en-US" sz="1600">
                <a:solidFill>
                  <a:srgbClr val="FF8040"/>
                </a:solidFill>
                <a:highlight>
                  <a:srgbClr val="FFFFFF"/>
                </a:highlight>
              </a:rPr>
              <a:t>=</a:t>
            </a:r>
            <a:r>
              <a:rPr lang="en-US" sz="1600">
                <a:solidFill>
                  <a:srgbClr val="993300"/>
                </a:solidFill>
                <a:highlight>
                  <a:srgbClr val="FFFFFF"/>
                </a:highlight>
              </a:rPr>
              <a:t>"MZ"</a:t>
            </a:r>
            <a:r>
              <a:rPr lang="en-US" sz="1600">
                <a:solidFill>
                  <a:srgbClr val="F5844C"/>
                </a:solidFill>
                <a:highlight>
                  <a:srgbClr val="FFFFFF"/>
                </a:highlight>
              </a:rPr>
              <a:t> dfdl:inputValueCalc</a:t>
            </a:r>
            <a:r>
              <a:rPr lang="en-US" sz="1600">
                <a:solidFill>
                  <a:srgbClr val="FF8040"/>
                </a:solidFill>
                <a:highlight>
                  <a:srgbClr val="FFFFFF"/>
                </a:highlight>
              </a:rPr>
              <a:t>=</a:t>
            </a:r>
            <a:r>
              <a:rPr lang="en-US" sz="1600">
                <a:solidFill>
                  <a:srgbClr val="993300"/>
                </a:solidFill>
                <a:highlight>
                  <a:srgbClr val="FFFFFF"/>
                </a:highlight>
              </a:rPr>
              <a:t>"{'Windows executable'}"</a:t>
            </a:r>
            <a:r>
              <a:rPr lang="en-US" sz="1600">
                <a:solidFill>
                  <a:srgbClr val="F5844C"/>
                </a:solidFill>
                <a:highlight>
                  <a:srgbClr val="FFFFFF"/>
                </a:highlight>
              </a:rPr>
              <a:t> </a:t>
            </a:r>
            <a:r>
              <a:rPr lang="en-US" sz="1600">
                <a:solidFill>
                  <a:srgbClr val="000096"/>
                </a:solidFill>
                <a:highlight>
                  <a:srgbClr val="FFFFFF"/>
                </a:highlight>
              </a:rPr>
              <a:t>/&gt;</a:t>
            </a:r>
            <a:br>
              <a:rPr lang="en-US" sz="1600">
                <a:solidFill>
                  <a:srgbClr val="000000"/>
                </a:solidFill>
                <a:highlight>
                  <a:srgbClr val="FFFFFF"/>
                </a:highlight>
              </a:rPr>
            </a:br>
            <a:r>
              <a:rPr lang="en-US" sz="1600">
                <a:solidFill>
                  <a:srgbClr val="000000"/>
                </a:solidFill>
                <a:highlight>
                  <a:srgbClr val="FFFFFF"/>
                </a:highlight>
              </a:rPr>
              <a:t>                    </a:t>
            </a:r>
            <a:r>
              <a:rPr lang="en-US" sz="1600">
                <a:solidFill>
                  <a:srgbClr val="003296"/>
                </a:solidFill>
                <a:highlight>
                  <a:srgbClr val="FFFFFF"/>
                </a:highlight>
              </a:rPr>
              <a:t>&lt;xs:element</a:t>
            </a:r>
            <a:r>
              <a:rPr lang="en-US" sz="1600">
                <a:solidFill>
                  <a:srgbClr val="F5844C"/>
                </a:solidFill>
                <a:highlight>
                  <a:srgbClr val="FFFFFF"/>
                </a:highlight>
              </a:rPr>
              <a:t> name</a:t>
            </a:r>
            <a:r>
              <a:rPr lang="en-US" sz="1600">
                <a:solidFill>
                  <a:srgbClr val="FF8040"/>
                </a:solidFill>
                <a:highlight>
                  <a:srgbClr val="FFFFFF"/>
                </a:highlight>
              </a:rPr>
              <a:t>=</a:t>
            </a:r>
            <a:r>
              <a:rPr lang="en-US" sz="1600">
                <a:solidFill>
                  <a:srgbClr val="993300"/>
                </a:solidFill>
                <a:highlight>
                  <a:srgbClr val="FFFFFF"/>
                </a:highlight>
              </a:rPr>
              <a:t>"Image"</a:t>
            </a:r>
            <a:r>
              <a:rPr lang="en-US" sz="1600">
                <a:solidFill>
                  <a:srgbClr val="F5844C"/>
                </a:solidFill>
                <a:highlight>
                  <a:srgbClr val="FFFFFF"/>
                </a:highlight>
              </a:rPr>
              <a:t> type</a:t>
            </a:r>
            <a:r>
              <a:rPr lang="en-US" sz="1600">
                <a:solidFill>
                  <a:srgbClr val="FF8040"/>
                </a:solidFill>
                <a:highlight>
                  <a:srgbClr val="FFFFFF"/>
                </a:highlight>
              </a:rPr>
              <a:t>=</a:t>
            </a:r>
            <a:r>
              <a:rPr lang="en-US" sz="1600">
                <a:solidFill>
                  <a:srgbClr val="993300"/>
                </a:solidFill>
                <a:highlight>
                  <a:srgbClr val="FFFFFF"/>
                </a:highlight>
              </a:rPr>
              <a:t>"xs:string"</a:t>
            </a:r>
            <a:r>
              <a:rPr lang="en-US" sz="1600">
                <a:solidFill>
                  <a:srgbClr val="F5844C"/>
                </a:solidFill>
                <a:highlight>
                  <a:srgbClr val="FFFFFF"/>
                </a:highlight>
              </a:rPr>
              <a:t> dfdl:choiceBranchKey</a:t>
            </a:r>
            <a:r>
              <a:rPr lang="en-US" sz="1600">
                <a:solidFill>
                  <a:srgbClr val="FF8040"/>
                </a:solidFill>
                <a:highlight>
                  <a:srgbClr val="FFFFFF"/>
                </a:highlight>
              </a:rPr>
              <a:t>=</a:t>
            </a:r>
            <a:r>
              <a:rPr lang="en-US" sz="1600">
                <a:solidFill>
                  <a:srgbClr val="993300"/>
                </a:solidFill>
                <a:highlight>
                  <a:srgbClr val="FFFFFF"/>
                </a:highlight>
              </a:rPr>
              <a:t>"PNG"</a:t>
            </a:r>
            <a:r>
              <a:rPr lang="en-US" sz="1600">
                <a:solidFill>
                  <a:srgbClr val="F5844C"/>
                </a:solidFill>
                <a:highlight>
                  <a:srgbClr val="FFFFFF"/>
                </a:highlight>
              </a:rPr>
              <a:t> dfdl:inputValueCalc</a:t>
            </a:r>
            <a:r>
              <a:rPr lang="en-US" sz="1600">
                <a:solidFill>
                  <a:srgbClr val="FF8040"/>
                </a:solidFill>
                <a:highlight>
                  <a:srgbClr val="FFFFFF"/>
                </a:highlight>
              </a:rPr>
              <a:t>=</a:t>
            </a:r>
            <a:r>
              <a:rPr lang="en-US" sz="1600">
                <a:solidFill>
                  <a:srgbClr val="993300"/>
                </a:solidFill>
                <a:highlight>
                  <a:srgbClr val="FFFFFF"/>
                </a:highlight>
              </a:rPr>
              <a:t>"{'PNG image'}"</a:t>
            </a:r>
            <a:r>
              <a:rPr lang="en-US" sz="1600">
                <a:solidFill>
                  <a:srgbClr val="F5844C"/>
                </a:solidFill>
                <a:highlight>
                  <a:srgbClr val="FFFFFF"/>
                </a:highlight>
              </a:rPr>
              <a:t> </a:t>
            </a:r>
            <a:r>
              <a:rPr lang="en-US" sz="1600">
                <a:solidFill>
                  <a:srgbClr val="000096"/>
                </a:solidFill>
                <a:highlight>
                  <a:srgbClr val="FFFFFF"/>
                </a:highlight>
              </a:rPr>
              <a:t>/&gt;</a:t>
            </a:r>
            <a:br>
              <a:rPr lang="en-US" sz="1600">
                <a:solidFill>
                  <a:srgbClr val="000000"/>
                </a:solidFill>
                <a:highlight>
                  <a:srgbClr val="FFFFFF"/>
                </a:highlight>
              </a:rPr>
            </a:br>
            <a:r>
              <a:rPr lang="en-US" sz="1600">
                <a:solidFill>
                  <a:srgbClr val="000000"/>
                </a:solidFill>
                <a:highlight>
                  <a:srgbClr val="FFFFFF"/>
                </a:highlight>
              </a:rPr>
              <a:t>                    </a:t>
            </a:r>
            <a:r>
              <a:rPr lang="en-US" sz="1600">
                <a:solidFill>
                  <a:srgbClr val="003296"/>
                </a:solidFill>
                <a:highlight>
                  <a:srgbClr val="FFFFFF"/>
                </a:highlight>
              </a:rPr>
              <a:t>&lt;xs:element</a:t>
            </a:r>
            <a:r>
              <a:rPr lang="en-US" sz="1600">
                <a:solidFill>
                  <a:srgbClr val="F5844C"/>
                </a:solidFill>
                <a:highlight>
                  <a:srgbClr val="FFFFFF"/>
                </a:highlight>
              </a:rPr>
              <a:t> name</a:t>
            </a:r>
            <a:r>
              <a:rPr lang="en-US" sz="1600">
                <a:solidFill>
                  <a:srgbClr val="FF8040"/>
                </a:solidFill>
                <a:highlight>
                  <a:srgbClr val="FFFFFF"/>
                </a:highlight>
              </a:rPr>
              <a:t>=</a:t>
            </a:r>
            <a:r>
              <a:rPr lang="en-US" sz="1600">
                <a:solidFill>
                  <a:srgbClr val="993300"/>
                </a:solidFill>
                <a:highlight>
                  <a:srgbClr val="FFFFFF"/>
                </a:highlight>
              </a:rPr>
              <a:t>"Archive"</a:t>
            </a:r>
            <a:r>
              <a:rPr lang="en-US" sz="1600">
                <a:solidFill>
                  <a:srgbClr val="F5844C"/>
                </a:solidFill>
                <a:highlight>
                  <a:srgbClr val="FFFFFF"/>
                </a:highlight>
              </a:rPr>
              <a:t> type</a:t>
            </a:r>
            <a:r>
              <a:rPr lang="en-US" sz="1600">
                <a:solidFill>
                  <a:srgbClr val="FF8040"/>
                </a:solidFill>
                <a:highlight>
                  <a:srgbClr val="FFFFFF"/>
                </a:highlight>
              </a:rPr>
              <a:t>=</a:t>
            </a:r>
            <a:r>
              <a:rPr lang="en-US" sz="1600">
                <a:solidFill>
                  <a:srgbClr val="993300"/>
                </a:solidFill>
                <a:highlight>
                  <a:srgbClr val="FFFFFF"/>
                </a:highlight>
              </a:rPr>
              <a:t>"xs:string"</a:t>
            </a:r>
            <a:r>
              <a:rPr lang="en-US" sz="1600">
                <a:solidFill>
                  <a:srgbClr val="F5844C"/>
                </a:solidFill>
                <a:highlight>
                  <a:srgbClr val="FFFFFF"/>
                </a:highlight>
              </a:rPr>
              <a:t> dfdl:choiceBranchKey</a:t>
            </a:r>
            <a:r>
              <a:rPr lang="en-US" sz="1600">
                <a:solidFill>
                  <a:srgbClr val="FF8040"/>
                </a:solidFill>
                <a:highlight>
                  <a:srgbClr val="FFFFFF"/>
                </a:highlight>
              </a:rPr>
              <a:t>=</a:t>
            </a:r>
            <a:r>
              <a:rPr lang="en-US" sz="1600">
                <a:solidFill>
                  <a:srgbClr val="993300"/>
                </a:solidFill>
                <a:highlight>
                  <a:srgbClr val="FFFFFF"/>
                </a:highlight>
              </a:rPr>
              <a:t>"PK"</a:t>
            </a:r>
            <a:r>
              <a:rPr lang="en-US" sz="1600">
                <a:solidFill>
                  <a:srgbClr val="F5844C"/>
                </a:solidFill>
                <a:highlight>
                  <a:srgbClr val="FFFFFF"/>
                </a:highlight>
              </a:rPr>
              <a:t> dfdl:inputValueCalc</a:t>
            </a:r>
            <a:r>
              <a:rPr lang="en-US" sz="1600">
                <a:solidFill>
                  <a:srgbClr val="FF8040"/>
                </a:solidFill>
                <a:highlight>
                  <a:srgbClr val="FFFFFF"/>
                </a:highlight>
              </a:rPr>
              <a:t>=</a:t>
            </a:r>
            <a:r>
              <a:rPr lang="en-US" sz="1600">
                <a:solidFill>
                  <a:srgbClr val="993300"/>
                </a:solidFill>
                <a:highlight>
                  <a:srgbClr val="FFFFFF"/>
                </a:highlight>
              </a:rPr>
              <a:t>"{'Zip archive'}"</a:t>
            </a:r>
            <a:r>
              <a:rPr lang="en-US" sz="1600">
                <a:solidFill>
                  <a:srgbClr val="F5844C"/>
                </a:solidFill>
                <a:highlight>
                  <a:srgbClr val="FFFFFF"/>
                </a:highlight>
              </a:rPr>
              <a:t> </a:t>
            </a:r>
            <a:r>
              <a:rPr lang="en-US" sz="1600">
                <a:solidFill>
                  <a:srgbClr val="000096"/>
                </a:solidFill>
                <a:highlight>
                  <a:srgbClr val="FFFFFF"/>
                </a:highlight>
              </a:rPr>
              <a:t>/&gt;</a:t>
            </a:r>
            <a:br>
              <a:rPr lang="en-US" sz="1600">
                <a:solidFill>
                  <a:srgbClr val="000000"/>
                </a:solidFill>
                <a:highlight>
                  <a:srgbClr val="FFFFFF"/>
                </a:highlight>
              </a:rPr>
            </a:br>
            <a:r>
              <a:rPr lang="en-US" sz="1600">
                <a:solidFill>
                  <a:srgbClr val="000000"/>
                </a:solidFill>
                <a:highlight>
                  <a:srgbClr val="FFFFFF"/>
                </a:highlight>
              </a:rPr>
              <a:t>                </a:t>
            </a:r>
            <a:r>
              <a:rPr lang="en-US" sz="1600">
                <a:solidFill>
                  <a:srgbClr val="003296"/>
                </a:solidFill>
                <a:highlight>
                  <a:srgbClr val="FFFFFF"/>
                </a:highlight>
              </a:rPr>
              <a:t>&lt;/xs:choice&gt;</a:t>
            </a:r>
            <a:br>
              <a:rPr lang="en-US" sz="1600">
                <a:solidFill>
                  <a:srgbClr val="000000"/>
                </a:solidFill>
                <a:highlight>
                  <a:srgbClr val="FFFFFF"/>
                </a:highlight>
              </a:rPr>
            </a:br>
            <a:r>
              <a:rPr lang="en-US" sz="1600">
                <a:solidFill>
                  <a:srgbClr val="000000"/>
                </a:solidFill>
                <a:highlight>
                  <a:srgbClr val="FFFFFF"/>
                </a:highlight>
              </a:rPr>
              <a:t>                </a:t>
            </a:r>
            <a:r>
              <a:rPr lang="en-US" sz="1600">
                <a:solidFill>
                  <a:srgbClr val="003296"/>
                </a:solidFill>
                <a:highlight>
                  <a:srgbClr val="FFFFFF"/>
                </a:highlight>
              </a:rPr>
              <a:t>&lt;xs:element</a:t>
            </a:r>
            <a:r>
              <a:rPr lang="en-US" sz="1600">
                <a:solidFill>
                  <a:srgbClr val="F5844C"/>
                </a:solidFill>
                <a:highlight>
                  <a:srgbClr val="FFFFFF"/>
                </a:highlight>
              </a:rPr>
              <a:t> name</a:t>
            </a:r>
            <a:r>
              <a:rPr lang="en-US" sz="1600">
                <a:solidFill>
                  <a:srgbClr val="FF8040"/>
                </a:solidFill>
                <a:highlight>
                  <a:srgbClr val="FFFFFF"/>
                </a:highlight>
              </a:rPr>
              <a:t>=</a:t>
            </a:r>
            <a:r>
              <a:rPr lang="en-US" sz="1600">
                <a:solidFill>
                  <a:srgbClr val="993300"/>
                </a:solidFill>
                <a:highlight>
                  <a:srgbClr val="FFFFFF"/>
                </a:highlight>
              </a:rPr>
              <a:t>"Unrecognized"</a:t>
            </a:r>
            <a:r>
              <a:rPr lang="en-US" sz="1600">
                <a:solidFill>
                  <a:srgbClr val="F5844C"/>
                </a:solidFill>
                <a:highlight>
                  <a:srgbClr val="FFFFFF"/>
                </a:highlight>
              </a:rPr>
              <a:t> type</a:t>
            </a:r>
            <a:r>
              <a:rPr lang="en-US" sz="1600">
                <a:solidFill>
                  <a:srgbClr val="FF8040"/>
                </a:solidFill>
                <a:highlight>
                  <a:srgbClr val="FFFFFF"/>
                </a:highlight>
              </a:rPr>
              <a:t>=</a:t>
            </a:r>
            <a:r>
              <a:rPr lang="en-US" sz="1600">
                <a:solidFill>
                  <a:srgbClr val="993300"/>
                </a:solidFill>
                <a:highlight>
                  <a:srgbClr val="FFFFFF"/>
                </a:highlight>
              </a:rPr>
              <a:t>"xs:string"</a:t>
            </a:r>
            <a:r>
              <a:rPr lang="en-US" sz="1600">
                <a:solidFill>
                  <a:srgbClr val="F5844C"/>
                </a:solidFill>
                <a:highlight>
                  <a:srgbClr val="FFFFFF"/>
                </a:highlight>
              </a:rPr>
              <a:t> dfdl:inputValueCalc</a:t>
            </a:r>
            <a:r>
              <a:rPr lang="en-US" sz="1600">
                <a:solidFill>
                  <a:srgbClr val="FF8040"/>
                </a:solidFill>
                <a:highlight>
                  <a:srgbClr val="FFFFFF"/>
                </a:highlight>
              </a:rPr>
              <a:t>=</a:t>
            </a:r>
            <a:r>
              <a:rPr lang="en-US" sz="1600">
                <a:solidFill>
                  <a:srgbClr val="993300"/>
                </a:solidFill>
                <a:highlight>
                  <a:srgbClr val="FFFFFF"/>
                </a:highlight>
              </a:rPr>
              <a:t>"{'Unrecognized magic number'}"</a:t>
            </a:r>
            <a:r>
              <a:rPr lang="en-US" sz="1600">
                <a:solidFill>
                  <a:srgbClr val="F5844C"/>
                </a:solidFill>
                <a:highlight>
                  <a:srgbClr val="FFFFFF"/>
                </a:highlight>
              </a:rPr>
              <a:t> </a:t>
            </a:r>
            <a:r>
              <a:rPr lang="en-US" sz="1600">
                <a:solidFill>
                  <a:srgbClr val="000096"/>
                </a:solidFill>
                <a:highlight>
                  <a:srgbClr val="FFFFFF"/>
                </a:highlight>
              </a:rPr>
              <a:t>/&gt;</a:t>
            </a:r>
            <a:br>
              <a:rPr lang="en-US" sz="1600">
                <a:solidFill>
                  <a:srgbClr val="000000"/>
                </a:solidFill>
                <a:highlight>
                  <a:srgbClr val="FFFFFF"/>
                </a:highlight>
              </a:rPr>
            </a:br>
            <a:r>
              <a:rPr lang="en-US" sz="1600">
                <a:solidFill>
                  <a:srgbClr val="000000"/>
                </a:solidFill>
                <a:highlight>
                  <a:srgbClr val="FFFFFF"/>
                </a:highlight>
              </a:rPr>
              <a:t>            </a:t>
            </a:r>
            <a:r>
              <a:rPr lang="en-US" sz="1600">
                <a:solidFill>
                  <a:srgbClr val="003296"/>
                </a:solidFill>
                <a:highlight>
                  <a:srgbClr val="FFFFFF"/>
                </a:highlight>
              </a:rPr>
              <a:t>&lt;/xs:choice&gt;</a:t>
            </a:r>
            <a:br>
              <a:rPr lang="en-US" sz="1600">
                <a:solidFill>
                  <a:srgbClr val="000000"/>
                </a:solidFill>
                <a:highlight>
                  <a:srgbClr val="FFFFFF"/>
                </a:highlight>
              </a:rPr>
            </a:br>
            <a:r>
              <a:rPr lang="en-US" sz="1600">
                <a:solidFill>
                  <a:srgbClr val="000000"/>
                </a:solidFill>
                <a:highlight>
                  <a:srgbClr val="FFFFFF"/>
                </a:highlight>
              </a:rPr>
              <a:t>        </a:t>
            </a:r>
            <a:r>
              <a:rPr lang="en-US" sz="1600">
                <a:solidFill>
                  <a:srgbClr val="003296"/>
                </a:solidFill>
                <a:highlight>
                  <a:srgbClr val="FFFFFF"/>
                </a:highlight>
              </a:rPr>
              <a:t>&lt;/xs:sequence&gt;</a:t>
            </a:r>
            <a:br>
              <a:rPr lang="en-US" sz="1600">
                <a:solidFill>
                  <a:srgbClr val="000000"/>
                </a:solidFill>
                <a:highlight>
                  <a:srgbClr val="FFFFFF"/>
                </a:highlight>
              </a:rPr>
            </a:br>
            <a:r>
              <a:rPr lang="en-US" sz="1600">
                <a:solidFill>
                  <a:srgbClr val="000000"/>
                </a:solidFill>
                <a:highlight>
                  <a:srgbClr val="FFFFFF"/>
                </a:highlight>
              </a:rPr>
              <a:t>    </a:t>
            </a:r>
            <a:r>
              <a:rPr lang="en-US" sz="1600">
                <a:solidFill>
                  <a:srgbClr val="003296"/>
                </a:solidFill>
                <a:highlight>
                  <a:srgbClr val="FFFFFF"/>
                </a:highlight>
              </a:rPr>
              <a:t>&lt;/xs:complexType&gt;</a:t>
            </a:r>
            <a:br>
              <a:rPr lang="en-US" sz="1600">
                <a:solidFill>
                  <a:srgbClr val="000000"/>
                </a:solidFill>
                <a:highlight>
                  <a:srgbClr val="FFFFFF"/>
                </a:highlight>
              </a:rPr>
            </a:br>
            <a:r>
              <a:rPr lang="en-US" sz="1600">
                <a:solidFill>
                  <a:srgbClr val="003296"/>
                </a:solidFill>
                <a:highlight>
                  <a:srgbClr val="FFFFFF"/>
                </a:highlight>
              </a:rPr>
              <a:t>&lt;/xs:element&gt;</a:t>
            </a:r>
          </a:p>
        </p:txBody>
      </p:sp>
      <p:sp>
        <p:nvSpPr>
          <p:cNvPr id="6" name="Rectangle 5">
            <a:extLst>
              <a:ext uri="{FF2B5EF4-FFF2-40B4-BE49-F238E27FC236}">
                <a16:creationId xmlns:a16="http://schemas.microsoft.com/office/drawing/2014/main" id="{ADFBC5F1-FAB2-4CA3-8339-161FBADC6752}"/>
              </a:ext>
            </a:extLst>
          </p:cNvPr>
          <p:cNvSpPr/>
          <p:nvPr/>
        </p:nvSpPr>
        <p:spPr>
          <a:xfrm>
            <a:off x="3543946" y="5441157"/>
            <a:ext cx="4871634" cy="1200329"/>
          </a:xfrm>
          <a:prstGeom prst="rect">
            <a:avLst/>
          </a:prstGeom>
          <a:ln>
            <a:solidFill>
              <a:schemeClr val="tx1"/>
            </a:solidFill>
          </a:ln>
        </p:spPr>
        <p:txBody>
          <a:bodyPr wrap="square">
            <a:spAutoFit/>
          </a:bodyPr>
          <a:lstStyle/>
          <a:p>
            <a:r>
              <a:rPr lang="en-US">
                <a:solidFill>
                  <a:srgbClr val="000096"/>
                </a:solidFill>
                <a:highlight>
                  <a:srgbClr val="FFFFFF"/>
                </a:highlight>
              </a:rPr>
              <a:t>&lt;input&gt;</a:t>
            </a:r>
            <a:br>
              <a:rPr lang="en-US">
                <a:solidFill>
                  <a:srgbClr val="000000"/>
                </a:solidFill>
                <a:highlight>
                  <a:srgbClr val="FFFFFF"/>
                </a:highlight>
              </a:rPr>
            </a:br>
            <a:r>
              <a:rPr lang="en-US">
                <a:solidFill>
                  <a:srgbClr val="000000"/>
                </a:solidFill>
                <a:highlight>
                  <a:srgbClr val="FFFFFF"/>
                </a:highlight>
              </a:rPr>
              <a:t>  </a:t>
            </a:r>
            <a:r>
              <a:rPr lang="en-US">
                <a:solidFill>
                  <a:srgbClr val="000096"/>
                </a:solidFill>
                <a:highlight>
                  <a:srgbClr val="FFFFFF"/>
                </a:highlight>
              </a:rPr>
              <a:t>&lt;Magic-Number&gt;</a:t>
            </a:r>
            <a:r>
              <a:rPr lang="en-US">
                <a:solidFill>
                  <a:srgbClr val="000000"/>
                </a:solidFill>
                <a:highlight>
                  <a:srgbClr val="FFFFFF"/>
                </a:highlight>
              </a:rPr>
              <a:t>MZ</a:t>
            </a:r>
            <a:r>
              <a:rPr lang="en-US">
                <a:solidFill>
                  <a:srgbClr val="000096"/>
                </a:solidFill>
                <a:highlight>
                  <a:srgbClr val="FFFFFF"/>
                </a:highlight>
              </a:rPr>
              <a:t>&lt;/Magic-Number&gt;</a:t>
            </a:r>
            <a:br>
              <a:rPr lang="en-US">
                <a:solidFill>
                  <a:srgbClr val="000000"/>
                </a:solidFill>
                <a:highlight>
                  <a:srgbClr val="FFFFFF"/>
                </a:highlight>
              </a:rPr>
            </a:br>
            <a:r>
              <a:rPr lang="en-US">
                <a:solidFill>
                  <a:srgbClr val="000000"/>
                </a:solidFill>
                <a:highlight>
                  <a:srgbClr val="FFFFFF"/>
                </a:highlight>
              </a:rPr>
              <a:t>  </a:t>
            </a:r>
            <a:r>
              <a:rPr lang="en-US">
                <a:solidFill>
                  <a:srgbClr val="000096"/>
                </a:solidFill>
                <a:highlight>
                  <a:srgbClr val="FFFFFF"/>
                </a:highlight>
              </a:rPr>
              <a:t>&lt;Executable&gt;</a:t>
            </a:r>
            <a:r>
              <a:rPr lang="en-US">
                <a:solidFill>
                  <a:srgbClr val="000000"/>
                </a:solidFill>
                <a:highlight>
                  <a:srgbClr val="FFFFFF"/>
                </a:highlight>
              </a:rPr>
              <a:t>Windows executable</a:t>
            </a:r>
            <a:r>
              <a:rPr lang="en-US">
                <a:solidFill>
                  <a:srgbClr val="000096"/>
                </a:solidFill>
                <a:highlight>
                  <a:srgbClr val="FFFFFF"/>
                </a:highlight>
              </a:rPr>
              <a:t>&lt;/Executable&gt;</a:t>
            </a:r>
            <a:br>
              <a:rPr lang="en-US">
                <a:solidFill>
                  <a:srgbClr val="000000"/>
                </a:solidFill>
                <a:highlight>
                  <a:srgbClr val="FFFFFF"/>
                </a:highlight>
              </a:rPr>
            </a:br>
            <a:r>
              <a:rPr lang="en-US">
                <a:solidFill>
                  <a:srgbClr val="000096"/>
                </a:solidFill>
                <a:highlight>
                  <a:srgbClr val="FFFFFF"/>
                </a:highlight>
              </a:rPr>
              <a:t>&lt;/input&gt;</a:t>
            </a:r>
          </a:p>
        </p:txBody>
      </p:sp>
      <p:sp>
        <p:nvSpPr>
          <p:cNvPr id="7" name="TextBox 6">
            <a:extLst>
              <a:ext uri="{FF2B5EF4-FFF2-40B4-BE49-F238E27FC236}">
                <a16:creationId xmlns:a16="http://schemas.microsoft.com/office/drawing/2014/main" id="{0D4E5240-DD28-468D-91ED-04D71A431928}"/>
              </a:ext>
            </a:extLst>
          </p:cNvPr>
          <p:cNvSpPr txBox="1"/>
          <p:nvPr/>
        </p:nvSpPr>
        <p:spPr>
          <a:xfrm>
            <a:off x="4943959" y="322643"/>
            <a:ext cx="489236" cy="369332"/>
          </a:xfrm>
          <a:prstGeom prst="rect">
            <a:avLst/>
          </a:prstGeom>
          <a:noFill/>
          <a:ln>
            <a:solidFill>
              <a:schemeClr val="tx1"/>
            </a:solidFill>
          </a:ln>
        </p:spPr>
        <p:txBody>
          <a:bodyPr wrap="none" rtlCol="0">
            <a:spAutoFit/>
          </a:bodyPr>
          <a:lstStyle/>
          <a:p>
            <a:r>
              <a:rPr lang="en-US"/>
              <a:t>MZ</a:t>
            </a:r>
          </a:p>
        </p:txBody>
      </p:sp>
      <p:sp>
        <p:nvSpPr>
          <p:cNvPr id="8" name="TextBox 7">
            <a:extLst>
              <a:ext uri="{FF2B5EF4-FFF2-40B4-BE49-F238E27FC236}">
                <a16:creationId xmlns:a16="http://schemas.microsoft.com/office/drawing/2014/main" id="{A09105F5-FF53-4FCA-ABF2-487945F40807}"/>
              </a:ext>
            </a:extLst>
          </p:cNvPr>
          <p:cNvSpPr txBox="1"/>
          <p:nvPr/>
        </p:nvSpPr>
        <p:spPr>
          <a:xfrm>
            <a:off x="4848580" y="0"/>
            <a:ext cx="679994" cy="369332"/>
          </a:xfrm>
          <a:prstGeom prst="rect">
            <a:avLst/>
          </a:prstGeom>
          <a:noFill/>
        </p:spPr>
        <p:txBody>
          <a:bodyPr wrap="none" rtlCol="0">
            <a:spAutoFit/>
          </a:bodyPr>
          <a:lstStyle/>
          <a:p>
            <a:r>
              <a:rPr lang="en-US"/>
              <a:t>input</a:t>
            </a:r>
          </a:p>
        </p:txBody>
      </p:sp>
      <p:cxnSp>
        <p:nvCxnSpPr>
          <p:cNvPr id="10" name="Straight Arrow Connector 9">
            <a:extLst>
              <a:ext uri="{FF2B5EF4-FFF2-40B4-BE49-F238E27FC236}">
                <a16:creationId xmlns:a16="http://schemas.microsoft.com/office/drawing/2014/main" id="{37980CB4-0B48-48D0-82DB-FF302155C937}"/>
              </a:ext>
            </a:extLst>
          </p:cNvPr>
          <p:cNvCxnSpPr>
            <a:stCxn id="7" idx="2"/>
          </p:cNvCxnSpPr>
          <p:nvPr/>
        </p:nvCxnSpPr>
        <p:spPr>
          <a:xfrm>
            <a:off x="5188577" y="691975"/>
            <a:ext cx="0" cy="481765"/>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4" name="Straight Arrow Connector 13">
            <a:extLst>
              <a:ext uri="{FF2B5EF4-FFF2-40B4-BE49-F238E27FC236}">
                <a16:creationId xmlns:a16="http://schemas.microsoft.com/office/drawing/2014/main" id="{29CE0485-057B-46BA-AA98-BD2B24ACBFB9}"/>
              </a:ext>
            </a:extLst>
          </p:cNvPr>
          <p:cNvCxnSpPr/>
          <p:nvPr/>
        </p:nvCxnSpPr>
        <p:spPr>
          <a:xfrm>
            <a:off x="5433195" y="4959392"/>
            <a:ext cx="0" cy="481765"/>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5" name="TextBox 14">
            <a:extLst>
              <a:ext uri="{FF2B5EF4-FFF2-40B4-BE49-F238E27FC236}">
                <a16:creationId xmlns:a16="http://schemas.microsoft.com/office/drawing/2014/main" id="{1D896096-3748-49FB-B158-3149A1B721AC}"/>
              </a:ext>
            </a:extLst>
          </p:cNvPr>
          <p:cNvSpPr txBox="1"/>
          <p:nvPr/>
        </p:nvSpPr>
        <p:spPr>
          <a:xfrm>
            <a:off x="8700755" y="5441157"/>
            <a:ext cx="3208148" cy="646331"/>
          </a:xfrm>
          <a:prstGeom prst="rect">
            <a:avLst/>
          </a:prstGeom>
          <a:noFill/>
        </p:spPr>
        <p:txBody>
          <a:bodyPr wrap="square" rtlCol="0">
            <a:spAutoFit/>
          </a:bodyPr>
          <a:lstStyle/>
          <a:p>
            <a:r>
              <a:rPr lang="en-US"/>
              <a:t>See examples/erroneous-data/test-1.dfdl.xsd</a:t>
            </a:r>
          </a:p>
        </p:txBody>
      </p:sp>
    </p:spTree>
    <p:extLst>
      <p:ext uri="{BB962C8B-B14F-4D97-AF65-F5344CB8AC3E}">
        <p14:creationId xmlns:p14="http://schemas.microsoft.com/office/powerpoint/2010/main" val="2726001558"/>
      </p:ext>
    </p:extLst>
  </p:cSld>
  <p:clrMapOvr>
    <a:masterClrMapping/>
  </p:clrMapOvr>
</p:sld>
</file>

<file path=ppt/slides/slide3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85881B90-3409-4781-A387-C20565485178}"/>
              </a:ext>
            </a:extLst>
          </p:cNvPr>
          <p:cNvSpPr>
            <a:spLocks noGrp="1"/>
          </p:cNvSpPr>
          <p:nvPr>
            <p:ph type="ftr" sz="quarter" idx="11"/>
          </p:nvPr>
        </p:nvSpPr>
        <p:spPr/>
        <p:txBody>
          <a:bodyPr/>
          <a:lstStyle/>
          <a:p>
            <a:r>
              <a:rPr lang="en-US" altLang="en-US">
                <a:solidFill>
                  <a:schemeClr val="tx1">
                    <a:lumMod val="50000"/>
                    <a:lumOff val="50000"/>
                  </a:schemeClr>
                </a:solidFill>
                <a:latin typeface="Arial" pitchFamily="34" charset="0"/>
                <a:cs typeface="Arial" pitchFamily="34" charset="0"/>
              </a:rPr>
              <a:t>© 2019 The MITRE Corporation. All rights reserved.</a:t>
            </a:r>
            <a:endParaRPr lang="en-US">
              <a:solidFill>
                <a:schemeClr val="tx1">
                  <a:lumMod val="50000"/>
                  <a:lumOff val="50000"/>
                </a:schemeClr>
              </a:solidFill>
              <a:latin typeface="Arial" pitchFamily="34" charset="0"/>
              <a:cs typeface="Arial" pitchFamily="34" charset="0"/>
            </a:endParaRPr>
          </a:p>
        </p:txBody>
      </p:sp>
      <p:sp>
        <p:nvSpPr>
          <p:cNvPr id="3" name="Rectangle 2">
            <a:extLst>
              <a:ext uri="{FF2B5EF4-FFF2-40B4-BE49-F238E27FC236}">
                <a16:creationId xmlns:a16="http://schemas.microsoft.com/office/drawing/2014/main" id="{5C0AC9F8-0BD2-4672-891F-CD5C6D2E0894}"/>
              </a:ext>
            </a:extLst>
          </p:cNvPr>
          <p:cNvSpPr/>
          <p:nvPr/>
        </p:nvSpPr>
        <p:spPr>
          <a:xfrm>
            <a:off x="464949" y="1173740"/>
            <a:ext cx="11561735" cy="3785652"/>
          </a:xfrm>
          <a:prstGeom prst="rect">
            <a:avLst/>
          </a:prstGeom>
          <a:ln>
            <a:solidFill>
              <a:schemeClr val="tx1"/>
            </a:solidFill>
          </a:ln>
        </p:spPr>
        <p:txBody>
          <a:bodyPr wrap="square">
            <a:spAutoFit/>
          </a:bodyPr>
          <a:lstStyle/>
          <a:p>
            <a:r>
              <a:rPr lang="en-US" sz="1600">
                <a:solidFill>
                  <a:srgbClr val="003296"/>
                </a:solidFill>
                <a:highlight>
                  <a:srgbClr val="FFFFFF"/>
                </a:highlight>
              </a:rPr>
              <a:t>&lt;xs:element</a:t>
            </a:r>
            <a:r>
              <a:rPr lang="en-US" sz="1600">
                <a:solidFill>
                  <a:srgbClr val="F5844C"/>
                </a:solidFill>
                <a:highlight>
                  <a:srgbClr val="FFFFFF"/>
                </a:highlight>
              </a:rPr>
              <a:t> name</a:t>
            </a:r>
            <a:r>
              <a:rPr lang="en-US" sz="1600">
                <a:solidFill>
                  <a:srgbClr val="FF8040"/>
                </a:solidFill>
                <a:highlight>
                  <a:srgbClr val="FFFFFF"/>
                </a:highlight>
              </a:rPr>
              <a:t>=</a:t>
            </a:r>
            <a:r>
              <a:rPr lang="en-US" sz="1600">
                <a:solidFill>
                  <a:srgbClr val="993300"/>
                </a:solidFill>
                <a:highlight>
                  <a:srgbClr val="FFFFFF"/>
                </a:highlight>
              </a:rPr>
              <a:t>"input"</a:t>
            </a:r>
            <a:r>
              <a:rPr lang="en-US" sz="1600">
                <a:solidFill>
                  <a:srgbClr val="000096"/>
                </a:solidFill>
                <a:highlight>
                  <a:srgbClr val="FFFFFF"/>
                </a:highlight>
              </a:rPr>
              <a:t>&gt;</a:t>
            </a:r>
            <a:br>
              <a:rPr lang="en-US" sz="1600">
                <a:solidFill>
                  <a:srgbClr val="000000"/>
                </a:solidFill>
                <a:highlight>
                  <a:srgbClr val="FFFFFF"/>
                </a:highlight>
              </a:rPr>
            </a:br>
            <a:r>
              <a:rPr lang="en-US" sz="1600">
                <a:solidFill>
                  <a:srgbClr val="000000"/>
                </a:solidFill>
                <a:highlight>
                  <a:srgbClr val="FFFFFF"/>
                </a:highlight>
              </a:rPr>
              <a:t>    </a:t>
            </a:r>
            <a:r>
              <a:rPr lang="en-US" sz="1600">
                <a:solidFill>
                  <a:srgbClr val="003296"/>
                </a:solidFill>
                <a:highlight>
                  <a:srgbClr val="FFFFFF"/>
                </a:highlight>
              </a:rPr>
              <a:t>&lt;xs:complexType&gt;</a:t>
            </a:r>
            <a:br>
              <a:rPr lang="en-US" sz="1600">
                <a:solidFill>
                  <a:srgbClr val="000000"/>
                </a:solidFill>
                <a:highlight>
                  <a:srgbClr val="FFFFFF"/>
                </a:highlight>
              </a:rPr>
            </a:br>
            <a:r>
              <a:rPr lang="en-US" sz="1600">
                <a:solidFill>
                  <a:srgbClr val="000000"/>
                </a:solidFill>
                <a:highlight>
                  <a:srgbClr val="FFFFFF"/>
                </a:highlight>
              </a:rPr>
              <a:t>        </a:t>
            </a:r>
            <a:r>
              <a:rPr lang="en-US" sz="1600">
                <a:solidFill>
                  <a:srgbClr val="003296"/>
                </a:solidFill>
                <a:highlight>
                  <a:srgbClr val="FFFFFF"/>
                </a:highlight>
              </a:rPr>
              <a:t>&lt;xs:sequence&gt;</a:t>
            </a:r>
            <a:br>
              <a:rPr lang="en-US" sz="1600">
                <a:solidFill>
                  <a:srgbClr val="000000"/>
                </a:solidFill>
                <a:highlight>
                  <a:srgbClr val="FFFFFF"/>
                </a:highlight>
              </a:rPr>
            </a:br>
            <a:r>
              <a:rPr lang="en-US" sz="1600">
                <a:solidFill>
                  <a:srgbClr val="000000"/>
                </a:solidFill>
                <a:highlight>
                  <a:srgbClr val="FFFFFF"/>
                </a:highlight>
              </a:rPr>
              <a:t>            </a:t>
            </a:r>
            <a:r>
              <a:rPr lang="en-US" sz="1600">
                <a:solidFill>
                  <a:srgbClr val="003296"/>
                </a:solidFill>
                <a:highlight>
                  <a:srgbClr val="FFFFFF"/>
                </a:highlight>
              </a:rPr>
              <a:t>&lt;xs:element</a:t>
            </a:r>
            <a:r>
              <a:rPr lang="en-US" sz="1600">
                <a:solidFill>
                  <a:srgbClr val="F5844C"/>
                </a:solidFill>
                <a:highlight>
                  <a:srgbClr val="FFFFFF"/>
                </a:highlight>
              </a:rPr>
              <a:t> name</a:t>
            </a:r>
            <a:r>
              <a:rPr lang="en-US" sz="1600">
                <a:solidFill>
                  <a:srgbClr val="FF8040"/>
                </a:solidFill>
                <a:highlight>
                  <a:srgbClr val="FFFFFF"/>
                </a:highlight>
              </a:rPr>
              <a:t>=</a:t>
            </a:r>
            <a:r>
              <a:rPr lang="en-US" sz="1600">
                <a:solidFill>
                  <a:srgbClr val="993300"/>
                </a:solidFill>
                <a:highlight>
                  <a:srgbClr val="FFFFFF"/>
                </a:highlight>
              </a:rPr>
              <a:t>"Magic-Number"</a:t>
            </a:r>
            <a:r>
              <a:rPr lang="en-US" sz="1600">
                <a:solidFill>
                  <a:srgbClr val="F5844C"/>
                </a:solidFill>
                <a:highlight>
                  <a:srgbClr val="FFFFFF"/>
                </a:highlight>
              </a:rPr>
              <a:t> type</a:t>
            </a:r>
            <a:r>
              <a:rPr lang="en-US" sz="1600">
                <a:solidFill>
                  <a:srgbClr val="FF8040"/>
                </a:solidFill>
                <a:highlight>
                  <a:srgbClr val="FFFFFF"/>
                </a:highlight>
              </a:rPr>
              <a:t>=</a:t>
            </a:r>
            <a:r>
              <a:rPr lang="en-US" sz="1600">
                <a:solidFill>
                  <a:srgbClr val="993300"/>
                </a:solidFill>
                <a:highlight>
                  <a:srgbClr val="FFFFFF"/>
                </a:highlight>
              </a:rPr>
              <a:t>"xs:string"</a:t>
            </a:r>
            <a:r>
              <a:rPr lang="en-US" sz="1600">
                <a:solidFill>
                  <a:srgbClr val="F5844C"/>
                </a:solidFill>
                <a:highlight>
                  <a:srgbClr val="FFFFFF"/>
                </a:highlight>
              </a:rPr>
              <a:t> </a:t>
            </a:r>
            <a:r>
              <a:rPr lang="en-US" sz="1600">
                <a:solidFill>
                  <a:srgbClr val="000096"/>
                </a:solidFill>
                <a:highlight>
                  <a:srgbClr val="FFFFFF"/>
                </a:highlight>
              </a:rPr>
              <a:t>/&gt;</a:t>
            </a:r>
            <a:br>
              <a:rPr lang="en-US" sz="1600">
                <a:solidFill>
                  <a:srgbClr val="000000"/>
                </a:solidFill>
                <a:highlight>
                  <a:srgbClr val="FFFFFF"/>
                </a:highlight>
              </a:rPr>
            </a:br>
            <a:r>
              <a:rPr lang="en-US" sz="1600">
                <a:solidFill>
                  <a:srgbClr val="000000"/>
                </a:solidFill>
                <a:highlight>
                  <a:srgbClr val="FFFFFF"/>
                </a:highlight>
              </a:rPr>
              <a:t>            </a:t>
            </a:r>
            <a:r>
              <a:rPr lang="en-US" sz="1600">
                <a:solidFill>
                  <a:srgbClr val="003296"/>
                </a:solidFill>
                <a:highlight>
                  <a:srgbClr val="FFFF00"/>
                </a:highlight>
              </a:rPr>
              <a:t>&lt;xs:choice&gt;</a:t>
            </a:r>
            <a:br>
              <a:rPr lang="en-US" sz="1600">
                <a:solidFill>
                  <a:srgbClr val="000000"/>
                </a:solidFill>
                <a:highlight>
                  <a:srgbClr val="FFFF00"/>
                </a:highlight>
              </a:rPr>
            </a:br>
            <a:r>
              <a:rPr lang="en-US" sz="1600">
                <a:solidFill>
                  <a:srgbClr val="000000"/>
                </a:solidFill>
                <a:highlight>
                  <a:srgbClr val="FFFFFF"/>
                </a:highlight>
              </a:rPr>
              <a:t>                </a:t>
            </a:r>
            <a:r>
              <a:rPr lang="en-US" sz="1600">
                <a:solidFill>
                  <a:srgbClr val="003296"/>
                </a:solidFill>
                <a:highlight>
                  <a:srgbClr val="FFFFFF"/>
                </a:highlight>
              </a:rPr>
              <a:t>&lt;xs:choice</a:t>
            </a:r>
            <a:r>
              <a:rPr lang="en-US" sz="1600">
                <a:solidFill>
                  <a:srgbClr val="F5844C"/>
                </a:solidFill>
                <a:highlight>
                  <a:srgbClr val="FFFFFF"/>
                </a:highlight>
              </a:rPr>
              <a:t> dfdl:choiceDispatchKey</a:t>
            </a:r>
            <a:r>
              <a:rPr lang="en-US" sz="1600">
                <a:solidFill>
                  <a:srgbClr val="FF8040"/>
                </a:solidFill>
                <a:highlight>
                  <a:srgbClr val="FFFFFF"/>
                </a:highlight>
              </a:rPr>
              <a:t>=</a:t>
            </a:r>
            <a:r>
              <a:rPr lang="en-US" sz="1600">
                <a:solidFill>
                  <a:srgbClr val="993300"/>
                </a:solidFill>
                <a:highlight>
                  <a:srgbClr val="FFFFFF"/>
                </a:highlight>
              </a:rPr>
              <a:t>"{./Magic-Number}"</a:t>
            </a:r>
            <a:r>
              <a:rPr lang="en-US" sz="1600">
                <a:solidFill>
                  <a:srgbClr val="000096"/>
                </a:solidFill>
                <a:highlight>
                  <a:srgbClr val="FFFFFF"/>
                </a:highlight>
              </a:rPr>
              <a:t>&gt;</a:t>
            </a:r>
            <a:br>
              <a:rPr lang="en-US" sz="1600">
                <a:solidFill>
                  <a:srgbClr val="000000"/>
                </a:solidFill>
                <a:highlight>
                  <a:srgbClr val="FFFFFF"/>
                </a:highlight>
              </a:rPr>
            </a:br>
            <a:r>
              <a:rPr lang="en-US" sz="1600">
                <a:solidFill>
                  <a:srgbClr val="000000"/>
                </a:solidFill>
                <a:highlight>
                  <a:srgbClr val="FFFFFF"/>
                </a:highlight>
              </a:rPr>
              <a:t>                    </a:t>
            </a:r>
            <a:r>
              <a:rPr lang="en-US" sz="1600">
                <a:solidFill>
                  <a:srgbClr val="003296"/>
                </a:solidFill>
                <a:highlight>
                  <a:srgbClr val="FFFFFF"/>
                </a:highlight>
              </a:rPr>
              <a:t>&lt;xs:element</a:t>
            </a:r>
            <a:r>
              <a:rPr lang="en-US" sz="1600">
                <a:solidFill>
                  <a:srgbClr val="F5844C"/>
                </a:solidFill>
                <a:highlight>
                  <a:srgbClr val="FFFFFF"/>
                </a:highlight>
              </a:rPr>
              <a:t> name</a:t>
            </a:r>
            <a:r>
              <a:rPr lang="en-US" sz="1600">
                <a:solidFill>
                  <a:srgbClr val="FF8040"/>
                </a:solidFill>
                <a:highlight>
                  <a:srgbClr val="FFFFFF"/>
                </a:highlight>
              </a:rPr>
              <a:t>=</a:t>
            </a:r>
            <a:r>
              <a:rPr lang="en-US" sz="1600">
                <a:solidFill>
                  <a:srgbClr val="993300"/>
                </a:solidFill>
                <a:highlight>
                  <a:srgbClr val="FFFFFF"/>
                </a:highlight>
              </a:rPr>
              <a:t>"Executable"</a:t>
            </a:r>
            <a:r>
              <a:rPr lang="en-US" sz="1600">
                <a:solidFill>
                  <a:srgbClr val="F5844C"/>
                </a:solidFill>
                <a:highlight>
                  <a:srgbClr val="FFFFFF"/>
                </a:highlight>
              </a:rPr>
              <a:t> type</a:t>
            </a:r>
            <a:r>
              <a:rPr lang="en-US" sz="1600">
                <a:solidFill>
                  <a:srgbClr val="FF8040"/>
                </a:solidFill>
                <a:highlight>
                  <a:srgbClr val="FFFFFF"/>
                </a:highlight>
              </a:rPr>
              <a:t>=</a:t>
            </a:r>
            <a:r>
              <a:rPr lang="en-US" sz="1600">
                <a:solidFill>
                  <a:srgbClr val="993300"/>
                </a:solidFill>
                <a:highlight>
                  <a:srgbClr val="FFFFFF"/>
                </a:highlight>
              </a:rPr>
              <a:t>"xs:string"</a:t>
            </a:r>
            <a:r>
              <a:rPr lang="en-US" sz="1600">
                <a:solidFill>
                  <a:srgbClr val="F5844C"/>
                </a:solidFill>
                <a:highlight>
                  <a:srgbClr val="FFFFFF"/>
                </a:highlight>
              </a:rPr>
              <a:t> dfdl:choiceBranchKey</a:t>
            </a:r>
            <a:r>
              <a:rPr lang="en-US" sz="1600">
                <a:solidFill>
                  <a:srgbClr val="FF8040"/>
                </a:solidFill>
                <a:highlight>
                  <a:srgbClr val="FFFFFF"/>
                </a:highlight>
              </a:rPr>
              <a:t>=</a:t>
            </a:r>
            <a:r>
              <a:rPr lang="en-US" sz="1600">
                <a:solidFill>
                  <a:srgbClr val="993300"/>
                </a:solidFill>
                <a:highlight>
                  <a:srgbClr val="FFFFFF"/>
                </a:highlight>
              </a:rPr>
              <a:t>"MZ"</a:t>
            </a:r>
            <a:r>
              <a:rPr lang="en-US" sz="1600">
                <a:solidFill>
                  <a:srgbClr val="F5844C"/>
                </a:solidFill>
                <a:highlight>
                  <a:srgbClr val="FFFFFF"/>
                </a:highlight>
              </a:rPr>
              <a:t> dfdl:inputValueCalc</a:t>
            </a:r>
            <a:r>
              <a:rPr lang="en-US" sz="1600">
                <a:solidFill>
                  <a:srgbClr val="FF8040"/>
                </a:solidFill>
                <a:highlight>
                  <a:srgbClr val="FFFFFF"/>
                </a:highlight>
              </a:rPr>
              <a:t>=</a:t>
            </a:r>
            <a:r>
              <a:rPr lang="en-US" sz="1600">
                <a:solidFill>
                  <a:srgbClr val="993300"/>
                </a:solidFill>
                <a:highlight>
                  <a:srgbClr val="FFFFFF"/>
                </a:highlight>
              </a:rPr>
              <a:t>"{'Windows executable'}"</a:t>
            </a:r>
            <a:r>
              <a:rPr lang="en-US" sz="1600">
                <a:solidFill>
                  <a:srgbClr val="F5844C"/>
                </a:solidFill>
                <a:highlight>
                  <a:srgbClr val="FFFFFF"/>
                </a:highlight>
              </a:rPr>
              <a:t> </a:t>
            </a:r>
            <a:r>
              <a:rPr lang="en-US" sz="1600">
                <a:solidFill>
                  <a:srgbClr val="000096"/>
                </a:solidFill>
                <a:highlight>
                  <a:srgbClr val="FFFFFF"/>
                </a:highlight>
              </a:rPr>
              <a:t>/&gt;</a:t>
            </a:r>
            <a:br>
              <a:rPr lang="en-US" sz="1600">
                <a:solidFill>
                  <a:srgbClr val="000000"/>
                </a:solidFill>
                <a:highlight>
                  <a:srgbClr val="FFFFFF"/>
                </a:highlight>
              </a:rPr>
            </a:br>
            <a:r>
              <a:rPr lang="en-US" sz="1600">
                <a:solidFill>
                  <a:srgbClr val="000000"/>
                </a:solidFill>
                <a:highlight>
                  <a:srgbClr val="FFFFFF"/>
                </a:highlight>
              </a:rPr>
              <a:t>                    </a:t>
            </a:r>
            <a:r>
              <a:rPr lang="en-US" sz="1600">
                <a:solidFill>
                  <a:srgbClr val="003296"/>
                </a:solidFill>
                <a:highlight>
                  <a:srgbClr val="FFFFFF"/>
                </a:highlight>
              </a:rPr>
              <a:t>&lt;xs:element</a:t>
            </a:r>
            <a:r>
              <a:rPr lang="en-US" sz="1600">
                <a:solidFill>
                  <a:srgbClr val="F5844C"/>
                </a:solidFill>
                <a:highlight>
                  <a:srgbClr val="FFFFFF"/>
                </a:highlight>
              </a:rPr>
              <a:t> name</a:t>
            </a:r>
            <a:r>
              <a:rPr lang="en-US" sz="1600">
                <a:solidFill>
                  <a:srgbClr val="FF8040"/>
                </a:solidFill>
                <a:highlight>
                  <a:srgbClr val="FFFFFF"/>
                </a:highlight>
              </a:rPr>
              <a:t>=</a:t>
            </a:r>
            <a:r>
              <a:rPr lang="en-US" sz="1600">
                <a:solidFill>
                  <a:srgbClr val="993300"/>
                </a:solidFill>
                <a:highlight>
                  <a:srgbClr val="FFFFFF"/>
                </a:highlight>
              </a:rPr>
              <a:t>"Image"</a:t>
            </a:r>
            <a:r>
              <a:rPr lang="en-US" sz="1600">
                <a:solidFill>
                  <a:srgbClr val="F5844C"/>
                </a:solidFill>
                <a:highlight>
                  <a:srgbClr val="FFFFFF"/>
                </a:highlight>
              </a:rPr>
              <a:t> type</a:t>
            </a:r>
            <a:r>
              <a:rPr lang="en-US" sz="1600">
                <a:solidFill>
                  <a:srgbClr val="FF8040"/>
                </a:solidFill>
                <a:highlight>
                  <a:srgbClr val="FFFFFF"/>
                </a:highlight>
              </a:rPr>
              <a:t>=</a:t>
            </a:r>
            <a:r>
              <a:rPr lang="en-US" sz="1600">
                <a:solidFill>
                  <a:srgbClr val="993300"/>
                </a:solidFill>
                <a:highlight>
                  <a:srgbClr val="FFFFFF"/>
                </a:highlight>
              </a:rPr>
              <a:t>"xs:string"</a:t>
            </a:r>
            <a:r>
              <a:rPr lang="en-US" sz="1600">
                <a:solidFill>
                  <a:srgbClr val="F5844C"/>
                </a:solidFill>
                <a:highlight>
                  <a:srgbClr val="FFFFFF"/>
                </a:highlight>
              </a:rPr>
              <a:t> dfdl:choiceBranchKey</a:t>
            </a:r>
            <a:r>
              <a:rPr lang="en-US" sz="1600">
                <a:solidFill>
                  <a:srgbClr val="FF8040"/>
                </a:solidFill>
                <a:highlight>
                  <a:srgbClr val="FFFFFF"/>
                </a:highlight>
              </a:rPr>
              <a:t>=</a:t>
            </a:r>
            <a:r>
              <a:rPr lang="en-US" sz="1600">
                <a:solidFill>
                  <a:srgbClr val="993300"/>
                </a:solidFill>
                <a:highlight>
                  <a:srgbClr val="FFFFFF"/>
                </a:highlight>
              </a:rPr>
              <a:t>"PNG"</a:t>
            </a:r>
            <a:r>
              <a:rPr lang="en-US" sz="1600">
                <a:solidFill>
                  <a:srgbClr val="F5844C"/>
                </a:solidFill>
                <a:highlight>
                  <a:srgbClr val="FFFFFF"/>
                </a:highlight>
              </a:rPr>
              <a:t> dfdl:inputValueCalc</a:t>
            </a:r>
            <a:r>
              <a:rPr lang="en-US" sz="1600">
                <a:solidFill>
                  <a:srgbClr val="FF8040"/>
                </a:solidFill>
                <a:highlight>
                  <a:srgbClr val="FFFFFF"/>
                </a:highlight>
              </a:rPr>
              <a:t>=</a:t>
            </a:r>
            <a:r>
              <a:rPr lang="en-US" sz="1600">
                <a:solidFill>
                  <a:srgbClr val="993300"/>
                </a:solidFill>
                <a:highlight>
                  <a:srgbClr val="FFFFFF"/>
                </a:highlight>
              </a:rPr>
              <a:t>"{'PNG image'}"</a:t>
            </a:r>
            <a:r>
              <a:rPr lang="en-US" sz="1600">
                <a:solidFill>
                  <a:srgbClr val="F5844C"/>
                </a:solidFill>
                <a:highlight>
                  <a:srgbClr val="FFFFFF"/>
                </a:highlight>
              </a:rPr>
              <a:t> </a:t>
            </a:r>
            <a:r>
              <a:rPr lang="en-US" sz="1600">
                <a:solidFill>
                  <a:srgbClr val="000096"/>
                </a:solidFill>
                <a:highlight>
                  <a:srgbClr val="FFFFFF"/>
                </a:highlight>
              </a:rPr>
              <a:t>/&gt;</a:t>
            </a:r>
            <a:br>
              <a:rPr lang="en-US" sz="1600">
                <a:solidFill>
                  <a:srgbClr val="000000"/>
                </a:solidFill>
                <a:highlight>
                  <a:srgbClr val="FFFFFF"/>
                </a:highlight>
              </a:rPr>
            </a:br>
            <a:r>
              <a:rPr lang="en-US" sz="1600">
                <a:solidFill>
                  <a:srgbClr val="000000"/>
                </a:solidFill>
                <a:highlight>
                  <a:srgbClr val="FFFFFF"/>
                </a:highlight>
              </a:rPr>
              <a:t>                    </a:t>
            </a:r>
            <a:r>
              <a:rPr lang="en-US" sz="1600">
                <a:solidFill>
                  <a:srgbClr val="003296"/>
                </a:solidFill>
                <a:highlight>
                  <a:srgbClr val="FFFFFF"/>
                </a:highlight>
              </a:rPr>
              <a:t>&lt;xs:element</a:t>
            </a:r>
            <a:r>
              <a:rPr lang="en-US" sz="1600">
                <a:solidFill>
                  <a:srgbClr val="F5844C"/>
                </a:solidFill>
                <a:highlight>
                  <a:srgbClr val="FFFFFF"/>
                </a:highlight>
              </a:rPr>
              <a:t> name</a:t>
            </a:r>
            <a:r>
              <a:rPr lang="en-US" sz="1600">
                <a:solidFill>
                  <a:srgbClr val="FF8040"/>
                </a:solidFill>
                <a:highlight>
                  <a:srgbClr val="FFFFFF"/>
                </a:highlight>
              </a:rPr>
              <a:t>=</a:t>
            </a:r>
            <a:r>
              <a:rPr lang="en-US" sz="1600">
                <a:solidFill>
                  <a:srgbClr val="993300"/>
                </a:solidFill>
                <a:highlight>
                  <a:srgbClr val="FFFFFF"/>
                </a:highlight>
              </a:rPr>
              <a:t>"Archive"</a:t>
            </a:r>
            <a:r>
              <a:rPr lang="en-US" sz="1600">
                <a:solidFill>
                  <a:srgbClr val="F5844C"/>
                </a:solidFill>
                <a:highlight>
                  <a:srgbClr val="FFFFFF"/>
                </a:highlight>
              </a:rPr>
              <a:t> type</a:t>
            </a:r>
            <a:r>
              <a:rPr lang="en-US" sz="1600">
                <a:solidFill>
                  <a:srgbClr val="FF8040"/>
                </a:solidFill>
                <a:highlight>
                  <a:srgbClr val="FFFFFF"/>
                </a:highlight>
              </a:rPr>
              <a:t>=</a:t>
            </a:r>
            <a:r>
              <a:rPr lang="en-US" sz="1600">
                <a:solidFill>
                  <a:srgbClr val="993300"/>
                </a:solidFill>
                <a:highlight>
                  <a:srgbClr val="FFFFFF"/>
                </a:highlight>
              </a:rPr>
              <a:t>"xs:string"</a:t>
            </a:r>
            <a:r>
              <a:rPr lang="en-US" sz="1600">
                <a:solidFill>
                  <a:srgbClr val="F5844C"/>
                </a:solidFill>
                <a:highlight>
                  <a:srgbClr val="FFFFFF"/>
                </a:highlight>
              </a:rPr>
              <a:t> dfdl:choiceBranchKey</a:t>
            </a:r>
            <a:r>
              <a:rPr lang="en-US" sz="1600">
                <a:solidFill>
                  <a:srgbClr val="FF8040"/>
                </a:solidFill>
                <a:highlight>
                  <a:srgbClr val="FFFFFF"/>
                </a:highlight>
              </a:rPr>
              <a:t>=</a:t>
            </a:r>
            <a:r>
              <a:rPr lang="en-US" sz="1600">
                <a:solidFill>
                  <a:srgbClr val="993300"/>
                </a:solidFill>
                <a:highlight>
                  <a:srgbClr val="FFFFFF"/>
                </a:highlight>
              </a:rPr>
              <a:t>"PK"</a:t>
            </a:r>
            <a:r>
              <a:rPr lang="en-US" sz="1600">
                <a:solidFill>
                  <a:srgbClr val="F5844C"/>
                </a:solidFill>
                <a:highlight>
                  <a:srgbClr val="FFFFFF"/>
                </a:highlight>
              </a:rPr>
              <a:t> dfdl:inputValueCalc</a:t>
            </a:r>
            <a:r>
              <a:rPr lang="en-US" sz="1600">
                <a:solidFill>
                  <a:srgbClr val="FF8040"/>
                </a:solidFill>
                <a:highlight>
                  <a:srgbClr val="FFFFFF"/>
                </a:highlight>
              </a:rPr>
              <a:t>=</a:t>
            </a:r>
            <a:r>
              <a:rPr lang="en-US" sz="1600">
                <a:solidFill>
                  <a:srgbClr val="993300"/>
                </a:solidFill>
                <a:highlight>
                  <a:srgbClr val="FFFFFF"/>
                </a:highlight>
              </a:rPr>
              <a:t>"{'Zip archive'}"</a:t>
            </a:r>
            <a:r>
              <a:rPr lang="en-US" sz="1600">
                <a:solidFill>
                  <a:srgbClr val="F5844C"/>
                </a:solidFill>
                <a:highlight>
                  <a:srgbClr val="FFFFFF"/>
                </a:highlight>
              </a:rPr>
              <a:t> </a:t>
            </a:r>
            <a:r>
              <a:rPr lang="en-US" sz="1600">
                <a:solidFill>
                  <a:srgbClr val="000096"/>
                </a:solidFill>
                <a:highlight>
                  <a:srgbClr val="FFFFFF"/>
                </a:highlight>
              </a:rPr>
              <a:t>/&gt;</a:t>
            </a:r>
            <a:br>
              <a:rPr lang="en-US" sz="1600">
                <a:solidFill>
                  <a:srgbClr val="000000"/>
                </a:solidFill>
                <a:highlight>
                  <a:srgbClr val="FFFFFF"/>
                </a:highlight>
              </a:rPr>
            </a:br>
            <a:r>
              <a:rPr lang="en-US" sz="1600">
                <a:solidFill>
                  <a:srgbClr val="000000"/>
                </a:solidFill>
                <a:highlight>
                  <a:srgbClr val="FFFFFF"/>
                </a:highlight>
              </a:rPr>
              <a:t>                </a:t>
            </a:r>
            <a:r>
              <a:rPr lang="en-US" sz="1600">
                <a:solidFill>
                  <a:srgbClr val="003296"/>
                </a:solidFill>
                <a:highlight>
                  <a:srgbClr val="FFFFFF"/>
                </a:highlight>
              </a:rPr>
              <a:t>&lt;/xs:choice&gt;</a:t>
            </a:r>
            <a:br>
              <a:rPr lang="en-US" sz="1600">
                <a:solidFill>
                  <a:srgbClr val="000000"/>
                </a:solidFill>
                <a:highlight>
                  <a:srgbClr val="FFFFFF"/>
                </a:highlight>
              </a:rPr>
            </a:br>
            <a:r>
              <a:rPr lang="en-US" sz="1600">
                <a:solidFill>
                  <a:srgbClr val="000000"/>
                </a:solidFill>
                <a:highlight>
                  <a:srgbClr val="FFFFFF"/>
                </a:highlight>
              </a:rPr>
              <a:t>                </a:t>
            </a:r>
            <a:r>
              <a:rPr lang="en-US" sz="1600">
                <a:solidFill>
                  <a:srgbClr val="003296"/>
                </a:solidFill>
                <a:highlight>
                  <a:srgbClr val="FFFFFF"/>
                </a:highlight>
              </a:rPr>
              <a:t>&lt;xs:element</a:t>
            </a:r>
            <a:r>
              <a:rPr lang="en-US" sz="1600">
                <a:solidFill>
                  <a:srgbClr val="F5844C"/>
                </a:solidFill>
                <a:highlight>
                  <a:srgbClr val="FFFFFF"/>
                </a:highlight>
              </a:rPr>
              <a:t> name</a:t>
            </a:r>
            <a:r>
              <a:rPr lang="en-US" sz="1600">
                <a:solidFill>
                  <a:srgbClr val="FF8040"/>
                </a:solidFill>
                <a:highlight>
                  <a:srgbClr val="FFFFFF"/>
                </a:highlight>
              </a:rPr>
              <a:t>=</a:t>
            </a:r>
            <a:r>
              <a:rPr lang="en-US" sz="1600">
                <a:solidFill>
                  <a:srgbClr val="993300"/>
                </a:solidFill>
                <a:highlight>
                  <a:srgbClr val="FFFFFF"/>
                </a:highlight>
              </a:rPr>
              <a:t>"Unrecognized"</a:t>
            </a:r>
            <a:r>
              <a:rPr lang="en-US" sz="1600">
                <a:solidFill>
                  <a:srgbClr val="F5844C"/>
                </a:solidFill>
                <a:highlight>
                  <a:srgbClr val="FFFFFF"/>
                </a:highlight>
              </a:rPr>
              <a:t> type</a:t>
            </a:r>
            <a:r>
              <a:rPr lang="en-US" sz="1600">
                <a:solidFill>
                  <a:srgbClr val="FF8040"/>
                </a:solidFill>
                <a:highlight>
                  <a:srgbClr val="FFFFFF"/>
                </a:highlight>
              </a:rPr>
              <a:t>=</a:t>
            </a:r>
            <a:r>
              <a:rPr lang="en-US" sz="1600">
                <a:solidFill>
                  <a:srgbClr val="993300"/>
                </a:solidFill>
                <a:highlight>
                  <a:srgbClr val="FFFFFF"/>
                </a:highlight>
              </a:rPr>
              <a:t>"xs:string"</a:t>
            </a:r>
            <a:r>
              <a:rPr lang="en-US" sz="1600">
                <a:solidFill>
                  <a:srgbClr val="F5844C"/>
                </a:solidFill>
                <a:highlight>
                  <a:srgbClr val="FFFFFF"/>
                </a:highlight>
              </a:rPr>
              <a:t> dfdl:inputValueCalc</a:t>
            </a:r>
            <a:r>
              <a:rPr lang="en-US" sz="1600">
                <a:solidFill>
                  <a:srgbClr val="FF8040"/>
                </a:solidFill>
                <a:highlight>
                  <a:srgbClr val="FFFFFF"/>
                </a:highlight>
              </a:rPr>
              <a:t>=</a:t>
            </a:r>
            <a:r>
              <a:rPr lang="en-US" sz="1600">
                <a:solidFill>
                  <a:srgbClr val="993300"/>
                </a:solidFill>
                <a:highlight>
                  <a:srgbClr val="FFFFFF"/>
                </a:highlight>
              </a:rPr>
              <a:t>"{'Unrecognized magic number'}"</a:t>
            </a:r>
            <a:r>
              <a:rPr lang="en-US" sz="1600">
                <a:solidFill>
                  <a:srgbClr val="F5844C"/>
                </a:solidFill>
                <a:highlight>
                  <a:srgbClr val="FFFFFF"/>
                </a:highlight>
              </a:rPr>
              <a:t> </a:t>
            </a:r>
            <a:r>
              <a:rPr lang="en-US" sz="1600">
                <a:solidFill>
                  <a:srgbClr val="000096"/>
                </a:solidFill>
                <a:highlight>
                  <a:srgbClr val="FFFFFF"/>
                </a:highlight>
              </a:rPr>
              <a:t>/&gt;</a:t>
            </a:r>
            <a:br>
              <a:rPr lang="en-US" sz="1600">
                <a:solidFill>
                  <a:srgbClr val="000000"/>
                </a:solidFill>
                <a:highlight>
                  <a:srgbClr val="FFFFFF"/>
                </a:highlight>
              </a:rPr>
            </a:br>
            <a:r>
              <a:rPr lang="en-US" sz="1600">
                <a:solidFill>
                  <a:srgbClr val="000000"/>
                </a:solidFill>
                <a:highlight>
                  <a:srgbClr val="FFFFFF"/>
                </a:highlight>
              </a:rPr>
              <a:t>            </a:t>
            </a:r>
            <a:r>
              <a:rPr lang="en-US" sz="1600">
                <a:solidFill>
                  <a:srgbClr val="003296"/>
                </a:solidFill>
                <a:highlight>
                  <a:srgbClr val="FFFF00"/>
                </a:highlight>
              </a:rPr>
              <a:t>&lt;/xs:choice&gt;</a:t>
            </a:r>
            <a:br>
              <a:rPr lang="en-US" sz="1600">
                <a:solidFill>
                  <a:srgbClr val="000000"/>
                </a:solidFill>
                <a:highlight>
                  <a:srgbClr val="FFFF00"/>
                </a:highlight>
              </a:rPr>
            </a:br>
            <a:r>
              <a:rPr lang="en-US" sz="1600">
                <a:solidFill>
                  <a:srgbClr val="000000"/>
                </a:solidFill>
                <a:highlight>
                  <a:srgbClr val="FFFFFF"/>
                </a:highlight>
              </a:rPr>
              <a:t>        </a:t>
            </a:r>
            <a:r>
              <a:rPr lang="en-US" sz="1600">
                <a:solidFill>
                  <a:srgbClr val="003296"/>
                </a:solidFill>
                <a:highlight>
                  <a:srgbClr val="FFFFFF"/>
                </a:highlight>
              </a:rPr>
              <a:t>&lt;/xs:sequence&gt;</a:t>
            </a:r>
            <a:br>
              <a:rPr lang="en-US" sz="1600">
                <a:solidFill>
                  <a:srgbClr val="000000"/>
                </a:solidFill>
                <a:highlight>
                  <a:srgbClr val="FFFFFF"/>
                </a:highlight>
              </a:rPr>
            </a:br>
            <a:r>
              <a:rPr lang="en-US" sz="1600">
                <a:solidFill>
                  <a:srgbClr val="000000"/>
                </a:solidFill>
                <a:highlight>
                  <a:srgbClr val="FFFFFF"/>
                </a:highlight>
              </a:rPr>
              <a:t>    </a:t>
            </a:r>
            <a:r>
              <a:rPr lang="en-US" sz="1600">
                <a:solidFill>
                  <a:srgbClr val="003296"/>
                </a:solidFill>
                <a:highlight>
                  <a:srgbClr val="FFFFFF"/>
                </a:highlight>
              </a:rPr>
              <a:t>&lt;/xs:complexType&gt;</a:t>
            </a:r>
            <a:br>
              <a:rPr lang="en-US" sz="1600">
                <a:solidFill>
                  <a:srgbClr val="000000"/>
                </a:solidFill>
                <a:highlight>
                  <a:srgbClr val="FFFFFF"/>
                </a:highlight>
              </a:rPr>
            </a:br>
            <a:r>
              <a:rPr lang="en-US" sz="1600">
                <a:solidFill>
                  <a:srgbClr val="003296"/>
                </a:solidFill>
                <a:highlight>
                  <a:srgbClr val="FFFFFF"/>
                </a:highlight>
              </a:rPr>
              <a:t>&lt;/xs:element&gt;</a:t>
            </a:r>
          </a:p>
        </p:txBody>
      </p:sp>
      <p:sp>
        <p:nvSpPr>
          <p:cNvPr id="4" name="Rectangle 3">
            <a:extLst>
              <a:ext uri="{FF2B5EF4-FFF2-40B4-BE49-F238E27FC236}">
                <a16:creationId xmlns:a16="http://schemas.microsoft.com/office/drawing/2014/main" id="{AEB020BA-B481-41D8-9A1E-78973CF501AF}"/>
              </a:ext>
            </a:extLst>
          </p:cNvPr>
          <p:cNvSpPr/>
          <p:nvPr/>
        </p:nvSpPr>
        <p:spPr>
          <a:xfrm>
            <a:off x="1255363" y="2448732"/>
            <a:ext cx="10698512" cy="119337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a16="http://schemas.microsoft.com/office/drawing/2014/main" id="{BC8B2F2E-53A4-4FB3-A890-C999B9BF4440}"/>
              </a:ext>
            </a:extLst>
          </p:cNvPr>
          <p:cNvSpPr/>
          <p:nvPr/>
        </p:nvSpPr>
        <p:spPr>
          <a:xfrm>
            <a:off x="1255363" y="3642102"/>
            <a:ext cx="9205993" cy="263471"/>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Speech Bubble: Rectangle 6">
            <a:extLst>
              <a:ext uri="{FF2B5EF4-FFF2-40B4-BE49-F238E27FC236}">
                <a16:creationId xmlns:a16="http://schemas.microsoft.com/office/drawing/2014/main" id="{981F7695-234F-4ABC-9F8F-0EF9C4A3DC5D}"/>
              </a:ext>
            </a:extLst>
          </p:cNvPr>
          <p:cNvSpPr/>
          <p:nvPr/>
        </p:nvSpPr>
        <p:spPr>
          <a:xfrm>
            <a:off x="5181600" y="283179"/>
            <a:ext cx="2971800" cy="612648"/>
          </a:xfrm>
          <a:prstGeom prst="wedgeRectCallout">
            <a:avLst>
              <a:gd name="adj1" fmla="val -151211"/>
              <a:gd name="adj2" fmla="val 27752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A choice of a choice or an element</a:t>
            </a:r>
          </a:p>
        </p:txBody>
      </p:sp>
    </p:spTree>
    <p:extLst>
      <p:ext uri="{BB962C8B-B14F-4D97-AF65-F5344CB8AC3E}">
        <p14:creationId xmlns:p14="http://schemas.microsoft.com/office/powerpoint/2010/main" val="3520289941"/>
      </p:ext>
    </p:extLst>
  </p:cSld>
  <p:clrMapOvr>
    <a:masterClrMapping/>
  </p:clrMapOvr>
</p:sld>
</file>

<file path=ppt/slides/slide3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BBC721FE-56B9-46CB-B9C0-DBF0519467EA}"/>
              </a:ext>
            </a:extLst>
          </p:cNvPr>
          <p:cNvSpPr/>
          <p:nvPr/>
        </p:nvSpPr>
        <p:spPr>
          <a:xfrm>
            <a:off x="464949" y="1173740"/>
            <a:ext cx="11561735" cy="3785652"/>
          </a:xfrm>
          <a:prstGeom prst="rect">
            <a:avLst/>
          </a:prstGeom>
          <a:ln>
            <a:solidFill>
              <a:schemeClr val="tx1"/>
            </a:solidFill>
          </a:ln>
        </p:spPr>
        <p:txBody>
          <a:bodyPr wrap="square">
            <a:spAutoFit/>
          </a:bodyPr>
          <a:lstStyle/>
          <a:p>
            <a:r>
              <a:rPr lang="en-US" sz="1600">
                <a:solidFill>
                  <a:srgbClr val="003296"/>
                </a:solidFill>
                <a:highlight>
                  <a:srgbClr val="FFFFFF"/>
                </a:highlight>
              </a:rPr>
              <a:t>&lt;xs:element</a:t>
            </a:r>
            <a:r>
              <a:rPr lang="en-US" sz="1600">
                <a:solidFill>
                  <a:srgbClr val="F5844C"/>
                </a:solidFill>
                <a:highlight>
                  <a:srgbClr val="FFFFFF"/>
                </a:highlight>
              </a:rPr>
              <a:t> name</a:t>
            </a:r>
            <a:r>
              <a:rPr lang="en-US" sz="1600">
                <a:solidFill>
                  <a:srgbClr val="FF8040"/>
                </a:solidFill>
                <a:highlight>
                  <a:srgbClr val="FFFFFF"/>
                </a:highlight>
              </a:rPr>
              <a:t>=</a:t>
            </a:r>
            <a:r>
              <a:rPr lang="en-US" sz="1600">
                <a:solidFill>
                  <a:srgbClr val="993300"/>
                </a:solidFill>
                <a:highlight>
                  <a:srgbClr val="FFFFFF"/>
                </a:highlight>
              </a:rPr>
              <a:t>"input"</a:t>
            </a:r>
            <a:r>
              <a:rPr lang="en-US" sz="1600">
                <a:solidFill>
                  <a:srgbClr val="000096"/>
                </a:solidFill>
                <a:highlight>
                  <a:srgbClr val="FFFFFF"/>
                </a:highlight>
              </a:rPr>
              <a:t>&gt;</a:t>
            </a:r>
            <a:br>
              <a:rPr lang="en-US" sz="1600">
                <a:solidFill>
                  <a:srgbClr val="000000"/>
                </a:solidFill>
                <a:highlight>
                  <a:srgbClr val="FFFFFF"/>
                </a:highlight>
              </a:rPr>
            </a:br>
            <a:r>
              <a:rPr lang="en-US" sz="1600">
                <a:solidFill>
                  <a:srgbClr val="000000"/>
                </a:solidFill>
                <a:highlight>
                  <a:srgbClr val="FFFFFF"/>
                </a:highlight>
              </a:rPr>
              <a:t>    </a:t>
            </a:r>
            <a:r>
              <a:rPr lang="en-US" sz="1600">
                <a:solidFill>
                  <a:srgbClr val="003296"/>
                </a:solidFill>
                <a:highlight>
                  <a:srgbClr val="FFFFFF"/>
                </a:highlight>
              </a:rPr>
              <a:t>&lt;xs:complexType&gt;</a:t>
            </a:r>
            <a:br>
              <a:rPr lang="en-US" sz="1600">
                <a:solidFill>
                  <a:srgbClr val="000000"/>
                </a:solidFill>
                <a:highlight>
                  <a:srgbClr val="FFFFFF"/>
                </a:highlight>
              </a:rPr>
            </a:br>
            <a:r>
              <a:rPr lang="en-US" sz="1600">
                <a:solidFill>
                  <a:srgbClr val="000000"/>
                </a:solidFill>
                <a:highlight>
                  <a:srgbClr val="FFFFFF"/>
                </a:highlight>
              </a:rPr>
              <a:t>        </a:t>
            </a:r>
            <a:r>
              <a:rPr lang="en-US" sz="1600">
                <a:solidFill>
                  <a:srgbClr val="003296"/>
                </a:solidFill>
                <a:highlight>
                  <a:srgbClr val="FFFFFF"/>
                </a:highlight>
              </a:rPr>
              <a:t>&lt;xs:sequence&gt;</a:t>
            </a:r>
            <a:br>
              <a:rPr lang="en-US" sz="1600">
                <a:solidFill>
                  <a:srgbClr val="000000"/>
                </a:solidFill>
                <a:highlight>
                  <a:srgbClr val="FFFFFF"/>
                </a:highlight>
              </a:rPr>
            </a:br>
            <a:r>
              <a:rPr lang="en-US" sz="1600">
                <a:solidFill>
                  <a:srgbClr val="000000"/>
                </a:solidFill>
                <a:highlight>
                  <a:srgbClr val="FFFFFF"/>
                </a:highlight>
              </a:rPr>
              <a:t>            </a:t>
            </a:r>
            <a:r>
              <a:rPr lang="en-US" sz="1600">
                <a:solidFill>
                  <a:srgbClr val="003296"/>
                </a:solidFill>
                <a:highlight>
                  <a:srgbClr val="FFFFFF"/>
                </a:highlight>
              </a:rPr>
              <a:t>&lt;xs:element</a:t>
            </a:r>
            <a:r>
              <a:rPr lang="en-US" sz="1600">
                <a:solidFill>
                  <a:srgbClr val="F5844C"/>
                </a:solidFill>
                <a:highlight>
                  <a:srgbClr val="FFFFFF"/>
                </a:highlight>
              </a:rPr>
              <a:t> name</a:t>
            </a:r>
            <a:r>
              <a:rPr lang="en-US" sz="1600">
                <a:solidFill>
                  <a:srgbClr val="FF8040"/>
                </a:solidFill>
                <a:highlight>
                  <a:srgbClr val="FFFFFF"/>
                </a:highlight>
              </a:rPr>
              <a:t>=</a:t>
            </a:r>
            <a:r>
              <a:rPr lang="en-US" sz="1600">
                <a:solidFill>
                  <a:srgbClr val="993300"/>
                </a:solidFill>
                <a:highlight>
                  <a:srgbClr val="FFFFFF"/>
                </a:highlight>
              </a:rPr>
              <a:t>"Magic-Number"</a:t>
            </a:r>
            <a:r>
              <a:rPr lang="en-US" sz="1600">
                <a:solidFill>
                  <a:srgbClr val="F5844C"/>
                </a:solidFill>
                <a:highlight>
                  <a:srgbClr val="FFFFFF"/>
                </a:highlight>
              </a:rPr>
              <a:t> type</a:t>
            </a:r>
            <a:r>
              <a:rPr lang="en-US" sz="1600">
                <a:solidFill>
                  <a:srgbClr val="FF8040"/>
                </a:solidFill>
                <a:highlight>
                  <a:srgbClr val="FFFFFF"/>
                </a:highlight>
              </a:rPr>
              <a:t>=</a:t>
            </a:r>
            <a:r>
              <a:rPr lang="en-US" sz="1600">
                <a:solidFill>
                  <a:srgbClr val="993300"/>
                </a:solidFill>
                <a:highlight>
                  <a:srgbClr val="FFFFFF"/>
                </a:highlight>
              </a:rPr>
              <a:t>"xs:string"</a:t>
            </a:r>
            <a:r>
              <a:rPr lang="en-US" sz="1600">
                <a:solidFill>
                  <a:srgbClr val="F5844C"/>
                </a:solidFill>
                <a:highlight>
                  <a:srgbClr val="FFFFFF"/>
                </a:highlight>
              </a:rPr>
              <a:t> </a:t>
            </a:r>
            <a:r>
              <a:rPr lang="en-US" sz="1600">
                <a:solidFill>
                  <a:srgbClr val="000096"/>
                </a:solidFill>
                <a:highlight>
                  <a:srgbClr val="FFFFFF"/>
                </a:highlight>
              </a:rPr>
              <a:t>/&gt;</a:t>
            </a:r>
            <a:br>
              <a:rPr lang="en-US" sz="1600">
                <a:solidFill>
                  <a:srgbClr val="000000"/>
                </a:solidFill>
                <a:highlight>
                  <a:srgbClr val="FFFFFF"/>
                </a:highlight>
              </a:rPr>
            </a:br>
            <a:r>
              <a:rPr lang="en-US" sz="1600">
                <a:solidFill>
                  <a:srgbClr val="000000"/>
                </a:solidFill>
                <a:highlight>
                  <a:srgbClr val="FFFFFF"/>
                </a:highlight>
              </a:rPr>
              <a:t>            </a:t>
            </a:r>
            <a:r>
              <a:rPr lang="en-US" sz="1600">
                <a:solidFill>
                  <a:srgbClr val="003296"/>
                </a:solidFill>
                <a:highlight>
                  <a:srgbClr val="FFFFFF"/>
                </a:highlight>
              </a:rPr>
              <a:t>&lt;xs:choice&gt;</a:t>
            </a:r>
            <a:br>
              <a:rPr lang="en-US" sz="1600">
                <a:solidFill>
                  <a:srgbClr val="000000"/>
                </a:solidFill>
                <a:highlight>
                  <a:srgbClr val="FFFFFF"/>
                </a:highlight>
              </a:rPr>
            </a:br>
            <a:r>
              <a:rPr lang="en-US" sz="1600">
                <a:solidFill>
                  <a:srgbClr val="000000"/>
                </a:solidFill>
                <a:highlight>
                  <a:srgbClr val="FFFFFF"/>
                </a:highlight>
              </a:rPr>
              <a:t>                </a:t>
            </a:r>
            <a:r>
              <a:rPr lang="en-US" sz="1600">
                <a:solidFill>
                  <a:srgbClr val="003296"/>
                </a:solidFill>
                <a:highlight>
                  <a:srgbClr val="FFFFFF"/>
                </a:highlight>
              </a:rPr>
              <a:t>&lt;xs:choice</a:t>
            </a:r>
            <a:r>
              <a:rPr lang="en-US" sz="1600">
                <a:solidFill>
                  <a:srgbClr val="F5844C"/>
                </a:solidFill>
                <a:highlight>
                  <a:srgbClr val="FFFFFF"/>
                </a:highlight>
              </a:rPr>
              <a:t> dfdl:choiceDispatchKey</a:t>
            </a:r>
            <a:r>
              <a:rPr lang="en-US" sz="1600">
                <a:solidFill>
                  <a:srgbClr val="FF8040"/>
                </a:solidFill>
                <a:highlight>
                  <a:srgbClr val="FFFFFF"/>
                </a:highlight>
              </a:rPr>
              <a:t>=</a:t>
            </a:r>
            <a:r>
              <a:rPr lang="en-US" sz="1600">
                <a:solidFill>
                  <a:srgbClr val="993300"/>
                </a:solidFill>
                <a:highlight>
                  <a:srgbClr val="FFFFFF"/>
                </a:highlight>
              </a:rPr>
              <a:t>"{./Magic-Number}"</a:t>
            </a:r>
            <a:r>
              <a:rPr lang="en-US" sz="1600">
                <a:solidFill>
                  <a:srgbClr val="000096"/>
                </a:solidFill>
                <a:highlight>
                  <a:srgbClr val="FFFFFF"/>
                </a:highlight>
              </a:rPr>
              <a:t>&gt;</a:t>
            </a:r>
            <a:br>
              <a:rPr lang="en-US" sz="1600">
                <a:solidFill>
                  <a:srgbClr val="000000"/>
                </a:solidFill>
                <a:highlight>
                  <a:srgbClr val="FFFFFF"/>
                </a:highlight>
              </a:rPr>
            </a:br>
            <a:r>
              <a:rPr lang="en-US" sz="1600">
                <a:solidFill>
                  <a:srgbClr val="000000"/>
                </a:solidFill>
                <a:highlight>
                  <a:srgbClr val="FFFFFF"/>
                </a:highlight>
              </a:rPr>
              <a:t>                    </a:t>
            </a:r>
            <a:r>
              <a:rPr lang="en-US" sz="1600">
                <a:solidFill>
                  <a:srgbClr val="003296"/>
                </a:solidFill>
                <a:highlight>
                  <a:srgbClr val="FFFFFF"/>
                </a:highlight>
              </a:rPr>
              <a:t>&lt;xs:element</a:t>
            </a:r>
            <a:r>
              <a:rPr lang="en-US" sz="1600">
                <a:solidFill>
                  <a:srgbClr val="F5844C"/>
                </a:solidFill>
                <a:highlight>
                  <a:srgbClr val="FFFFFF"/>
                </a:highlight>
              </a:rPr>
              <a:t> name</a:t>
            </a:r>
            <a:r>
              <a:rPr lang="en-US" sz="1600">
                <a:solidFill>
                  <a:srgbClr val="FF8040"/>
                </a:solidFill>
                <a:highlight>
                  <a:srgbClr val="FFFFFF"/>
                </a:highlight>
              </a:rPr>
              <a:t>=</a:t>
            </a:r>
            <a:r>
              <a:rPr lang="en-US" sz="1600">
                <a:solidFill>
                  <a:srgbClr val="993300"/>
                </a:solidFill>
                <a:highlight>
                  <a:srgbClr val="FFFFFF"/>
                </a:highlight>
              </a:rPr>
              <a:t>"Executable"</a:t>
            </a:r>
            <a:r>
              <a:rPr lang="en-US" sz="1600">
                <a:solidFill>
                  <a:srgbClr val="F5844C"/>
                </a:solidFill>
                <a:highlight>
                  <a:srgbClr val="FFFFFF"/>
                </a:highlight>
              </a:rPr>
              <a:t> type</a:t>
            </a:r>
            <a:r>
              <a:rPr lang="en-US" sz="1600">
                <a:solidFill>
                  <a:srgbClr val="FF8040"/>
                </a:solidFill>
                <a:highlight>
                  <a:srgbClr val="FFFFFF"/>
                </a:highlight>
              </a:rPr>
              <a:t>=</a:t>
            </a:r>
            <a:r>
              <a:rPr lang="en-US" sz="1600">
                <a:solidFill>
                  <a:srgbClr val="993300"/>
                </a:solidFill>
                <a:highlight>
                  <a:srgbClr val="FFFFFF"/>
                </a:highlight>
              </a:rPr>
              <a:t>"xs:string"</a:t>
            </a:r>
            <a:r>
              <a:rPr lang="en-US" sz="1600">
                <a:solidFill>
                  <a:srgbClr val="F5844C"/>
                </a:solidFill>
                <a:highlight>
                  <a:srgbClr val="FFFFFF"/>
                </a:highlight>
              </a:rPr>
              <a:t> dfdl:choiceBranchKey</a:t>
            </a:r>
            <a:r>
              <a:rPr lang="en-US" sz="1600">
                <a:solidFill>
                  <a:srgbClr val="FF8040"/>
                </a:solidFill>
                <a:highlight>
                  <a:srgbClr val="FFFFFF"/>
                </a:highlight>
              </a:rPr>
              <a:t>=</a:t>
            </a:r>
            <a:r>
              <a:rPr lang="en-US" sz="1600">
                <a:solidFill>
                  <a:srgbClr val="993300"/>
                </a:solidFill>
                <a:highlight>
                  <a:srgbClr val="FFFFFF"/>
                </a:highlight>
              </a:rPr>
              <a:t>"MZ"</a:t>
            </a:r>
            <a:r>
              <a:rPr lang="en-US" sz="1600">
                <a:solidFill>
                  <a:srgbClr val="F5844C"/>
                </a:solidFill>
                <a:highlight>
                  <a:srgbClr val="FFFFFF"/>
                </a:highlight>
              </a:rPr>
              <a:t> dfdl:inputValueCalc</a:t>
            </a:r>
            <a:r>
              <a:rPr lang="en-US" sz="1600">
                <a:solidFill>
                  <a:srgbClr val="FF8040"/>
                </a:solidFill>
                <a:highlight>
                  <a:srgbClr val="FFFFFF"/>
                </a:highlight>
              </a:rPr>
              <a:t>=</a:t>
            </a:r>
            <a:r>
              <a:rPr lang="en-US" sz="1600">
                <a:solidFill>
                  <a:srgbClr val="993300"/>
                </a:solidFill>
                <a:highlight>
                  <a:srgbClr val="FFFFFF"/>
                </a:highlight>
              </a:rPr>
              <a:t>"{'Windows executable'}"</a:t>
            </a:r>
            <a:r>
              <a:rPr lang="en-US" sz="1600">
                <a:solidFill>
                  <a:srgbClr val="F5844C"/>
                </a:solidFill>
                <a:highlight>
                  <a:srgbClr val="FFFFFF"/>
                </a:highlight>
              </a:rPr>
              <a:t> </a:t>
            </a:r>
            <a:r>
              <a:rPr lang="en-US" sz="1600">
                <a:solidFill>
                  <a:srgbClr val="000096"/>
                </a:solidFill>
                <a:highlight>
                  <a:srgbClr val="FFFFFF"/>
                </a:highlight>
              </a:rPr>
              <a:t>/&gt;</a:t>
            </a:r>
            <a:br>
              <a:rPr lang="en-US" sz="1600">
                <a:solidFill>
                  <a:srgbClr val="000000"/>
                </a:solidFill>
                <a:highlight>
                  <a:srgbClr val="FFFFFF"/>
                </a:highlight>
              </a:rPr>
            </a:br>
            <a:r>
              <a:rPr lang="en-US" sz="1600">
                <a:solidFill>
                  <a:srgbClr val="000000"/>
                </a:solidFill>
                <a:highlight>
                  <a:srgbClr val="FFFFFF"/>
                </a:highlight>
              </a:rPr>
              <a:t>                    </a:t>
            </a:r>
            <a:r>
              <a:rPr lang="en-US" sz="1600">
                <a:solidFill>
                  <a:srgbClr val="003296"/>
                </a:solidFill>
                <a:highlight>
                  <a:srgbClr val="FFFFFF"/>
                </a:highlight>
              </a:rPr>
              <a:t>&lt;xs:element</a:t>
            </a:r>
            <a:r>
              <a:rPr lang="en-US" sz="1600">
                <a:solidFill>
                  <a:srgbClr val="F5844C"/>
                </a:solidFill>
                <a:highlight>
                  <a:srgbClr val="FFFFFF"/>
                </a:highlight>
              </a:rPr>
              <a:t> name</a:t>
            </a:r>
            <a:r>
              <a:rPr lang="en-US" sz="1600">
                <a:solidFill>
                  <a:srgbClr val="FF8040"/>
                </a:solidFill>
                <a:highlight>
                  <a:srgbClr val="FFFFFF"/>
                </a:highlight>
              </a:rPr>
              <a:t>=</a:t>
            </a:r>
            <a:r>
              <a:rPr lang="en-US" sz="1600">
                <a:solidFill>
                  <a:srgbClr val="993300"/>
                </a:solidFill>
                <a:highlight>
                  <a:srgbClr val="FFFFFF"/>
                </a:highlight>
              </a:rPr>
              <a:t>"Image"</a:t>
            </a:r>
            <a:r>
              <a:rPr lang="en-US" sz="1600">
                <a:solidFill>
                  <a:srgbClr val="F5844C"/>
                </a:solidFill>
                <a:highlight>
                  <a:srgbClr val="FFFFFF"/>
                </a:highlight>
              </a:rPr>
              <a:t> type</a:t>
            </a:r>
            <a:r>
              <a:rPr lang="en-US" sz="1600">
                <a:solidFill>
                  <a:srgbClr val="FF8040"/>
                </a:solidFill>
                <a:highlight>
                  <a:srgbClr val="FFFFFF"/>
                </a:highlight>
              </a:rPr>
              <a:t>=</a:t>
            </a:r>
            <a:r>
              <a:rPr lang="en-US" sz="1600">
                <a:solidFill>
                  <a:srgbClr val="993300"/>
                </a:solidFill>
                <a:highlight>
                  <a:srgbClr val="FFFFFF"/>
                </a:highlight>
              </a:rPr>
              <a:t>"xs:string"</a:t>
            </a:r>
            <a:r>
              <a:rPr lang="en-US" sz="1600">
                <a:solidFill>
                  <a:srgbClr val="F5844C"/>
                </a:solidFill>
                <a:highlight>
                  <a:srgbClr val="FFFFFF"/>
                </a:highlight>
              </a:rPr>
              <a:t> dfdl:choiceBranchKey</a:t>
            </a:r>
            <a:r>
              <a:rPr lang="en-US" sz="1600">
                <a:solidFill>
                  <a:srgbClr val="FF8040"/>
                </a:solidFill>
                <a:highlight>
                  <a:srgbClr val="FFFFFF"/>
                </a:highlight>
              </a:rPr>
              <a:t>=</a:t>
            </a:r>
            <a:r>
              <a:rPr lang="en-US" sz="1600">
                <a:solidFill>
                  <a:srgbClr val="993300"/>
                </a:solidFill>
                <a:highlight>
                  <a:srgbClr val="FFFFFF"/>
                </a:highlight>
              </a:rPr>
              <a:t>"PNG"</a:t>
            </a:r>
            <a:r>
              <a:rPr lang="en-US" sz="1600">
                <a:solidFill>
                  <a:srgbClr val="F5844C"/>
                </a:solidFill>
                <a:highlight>
                  <a:srgbClr val="FFFFFF"/>
                </a:highlight>
              </a:rPr>
              <a:t> dfdl:inputValueCalc</a:t>
            </a:r>
            <a:r>
              <a:rPr lang="en-US" sz="1600">
                <a:solidFill>
                  <a:srgbClr val="FF8040"/>
                </a:solidFill>
                <a:highlight>
                  <a:srgbClr val="FFFFFF"/>
                </a:highlight>
              </a:rPr>
              <a:t>=</a:t>
            </a:r>
            <a:r>
              <a:rPr lang="en-US" sz="1600">
                <a:solidFill>
                  <a:srgbClr val="993300"/>
                </a:solidFill>
                <a:highlight>
                  <a:srgbClr val="FFFFFF"/>
                </a:highlight>
              </a:rPr>
              <a:t>"{'PNG image'}"</a:t>
            </a:r>
            <a:r>
              <a:rPr lang="en-US" sz="1600">
                <a:solidFill>
                  <a:srgbClr val="F5844C"/>
                </a:solidFill>
                <a:highlight>
                  <a:srgbClr val="FFFFFF"/>
                </a:highlight>
              </a:rPr>
              <a:t> </a:t>
            </a:r>
            <a:r>
              <a:rPr lang="en-US" sz="1600">
                <a:solidFill>
                  <a:srgbClr val="000096"/>
                </a:solidFill>
                <a:highlight>
                  <a:srgbClr val="FFFFFF"/>
                </a:highlight>
              </a:rPr>
              <a:t>/&gt;</a:t>
            </a:r>
            <a:br>
              <a:rPr lang="en-US" sz="1600">
                <a:solidFill>
                  <a:srgbClr val="000000"/>
                </a:solidFill>
                <a:highlight>
                  <a:srgbClr val="FFFFFF"/>
                </a:highlight>
              </a:rPr>
            </a:br>
            <a:r>
              <a:rPr lang="en-US" sz="1600">
                <a:solidFill>
                  <a:srgbClr val="000000"/>
                </a:solidFill>
                <a:highlight>
                  <a:srgbClr val="FFFFFF"/>
                </a:highlight>
              </a:rPr>
              <a:t>                    </a:t>
            </a:r>
            <a:r>
              <a:rPr lang="en-US" sz="1600">
                <a:solidFill>
                  <a:srgbClr val="003296"/>
                </a:solidFill>
                <a:highlight>
                  <a:srgbClr val="FFFFFF"/>
                </a:highlight>
              </a:rPr>
              <a:t>&lt;xs:element</a:t>
            </a:r>
            <a:r>
              <a:rPr lang="en-US" sz="1600">
                <a:solidFill>
                  <a:srgbClr val="F5844C"/>
                </a:solidFill>
                <a:highlight>
                  <a:srgbClr val="FFFFFF"/>
                </a:highlight>
              </a:rPr>
              <a:t> name</a:t>
            </a:r>
            <a:r>
              <a:rPr lang="en-US" sz="1600">
                <a:solidFill>
                  <a:srgbClr val="FF8040"/>
                </a:solidFill>
                <a:highlight>
                  <a:srgbClr val="FFFFFF"/>
                </a:highlight>
              </a:rPr>
              <a:t>=</a:t>
            </a:r>
            <a:r>
              <a:rPr lang="en-US" sz="1600">
                <a:solidFill>
                  <a:srgbClr val="993300"/>
                </a:solidFill>
                <a:highlight>
                  <a:srgbClr val="FFFFFF"/>
                </a:highlight>
              </a:rPr>
              <a:t>"Archive"</a:t>
            </a:r>
            <a:r>
              <a:rPr lang="en-US" sz="1600">
                <a:solidFill>
                  <a:srgbClr val="F5844C"/>
                </a:solidFill>
                <a:highlight>
                  <a:srgbClr val="FFFFFF"/>
                </a:highlight>
              </a:rPr>
              <a:t> type</a:t>
            </a:r>
            <a:r>
              <a:rPr lang="en-US" sz="1600">
                <a:solidFill>
                  <a:srgbClr val="FF8040"/>
                </a:solidFill>
                <a:highlight>
                  <a:srgbClr val="FFFFFF"/>
                </a:highlight>
              </a:rPr>
              <a:t>=</a:t>
            </a:r>
            <a:r>
              <a:rPr lang="en-US" sz="1600">
                <a:solidFill>
                  <a:srgbClr val="993300"/>
                </a:solidFill>
                <a:highlight>
                  <a:srgbClr val="FFFFFF"/>
                </a:highlight>
              </a:rPr>
              <a:t>"xs:string"</a:t>
            </a:r>
            <a:r>
              <a:rPr lang="en-US" sz="1600">
                <a:solidFill>
                  <a:srgbClr val="F5844C"/>
                </a:solidFill>
                <a:highlight>
                  <a:srgbClr val="FFFFFF"/>
                </a:highlight>
              </a:rPr>
              <a:t> dfdl:choiceBranchKey</a:t>
            </a:r>
            <a:r>
              <a:rPr lang="en-US" sz="1600">
                <a:solidFill>
                  <a:srgbClr val="FF8040"/>
                </a:solidFill>
                <a:highlight>
                  <a:srgbClr val="FFFFFF"/>
                </a:highlight>
              </a:rPr>
              <a:t>=</a:t>
            </a:r>
            <a:r>
              <a:rPr lang="en-US" sz="1600">
                <a:solidFill>
                  <a:srgbClr val="993300"/>
                </a:solidFill>
                <a:highlight>
                  <a:srgbClr val="FFFFFF"/>
                </a:highlight>
              </a:rPr>
              <a:t>"PK"</a:t>
            </a:r>
            <a:r>
              <a:rPr lang="en-US" sz="1600">
                <a:solidFill>
                  <a:srgbClr val="F5844C"/>
                </a:solidFill>
                <a:highlight>
                  <a:srgbClr val="FFFFFF"/>
                </a:highlight>
              </a:rPr>
              <a:t> dfdl:inputValueCalc</a:t>
            </a:r>
            <a:r>
              <a:rPr lang="en-US" sz="1600">
                <a:solidFill>
                  <a:srgbClr val="FF8040"/>
                </a:solidFill>
                <a:highlight>
                  <a:srgbClr val="FFFFFF"/>
                </a:highlight>
              </a:rPr>
              <a:t>=</a:t>
            </a:r>
            <a:r>
              <a:rPr lang="en-US" sz="1600">
                <a:solidFill>
                  <a:srgbClr val="993300"/>
                </a:solidFill>
                <a:highlight>
                  <a:srgbClr val="FFFFFF"/>
                </a:highlight>
              </a:rPr>
              <a:t>"{'Zip archive'}"</a:t>
            </a:r>
            <a:r>
              <a:rPr lang="en-US" sz="1600">
                <a:solidFill>
                  <a:srgbClr val="F5844C"/>
                </a:solidFill>
                <a:highlight>
                  <a:srgbClr val="FFFFFF"/>
                </a:highlight>
              </a:rPr>
              <a:t> </a:t>
            </a:r>
            <a:r>
              <a:rPr lang="en-US" sz="1600">
                <a:solidFill>
                  <a:srgbClr val="000096"/>
                </a:solidFill>
                <a:highlight>
                  <a:srgbClr val="FFFFFF"/>
                </a:highlight>
              </a:rPr>
              <a:t>/&gt;</a:t>
            </a:r>
            <a:br>
              <a:rPr lang="en-US" sz="1600">
                <a:solidFill>
                  <a:srgbClr val="000000"/>
                </a:solidFill>
                <a:highlight>
                  <a:srgbClr val="FFFFFF"/>
                </a:highlight>
              </a:rPr>
            </a:br>
            <a:r>
              <a:rPr lang="en-US" sz="1600">
                <a:solidFill>
                  <a:srgbClr val="000000"/>
                </a:solidFill>
                <a:highlight>
                  <a:srgbClr val="FFFFFF"/>
                </a:highlight>
              </a:rPr>
              <a:t>                </a:t>
            </a:r>
            <a:r>
              <a:rPr lang="en-US" sz="1600">
                <a:solidFill>
                  <a:srgbClr val="003296"/>
                </a:solidFill>
                <a:highlight>
                  <a:srgbClr val="FFFFFF"/>
                </a:highlight>
              </a:rPr>
              <a:t>&lt;/xs:choice&gt;</a:t>
            </a:r>
            <a:br>
              <a:rPr lang="en-US" sz="1600">
                <a:solidFill>
                  <a:srgbClr val="000000"/>
                </a:solidFill>
                <a:highlight>
                  <a:srgbClr val="FFFFFF"/>
                </a:highlight>
              </a:rPr>
            </a:br>
            <a:r>
              <a:rPr lang="en-US" sz="1600">
                <a:solidFill>
                  <a:srgbClr val="000000"/>
                </a:solidFill>
                <a:highlight>
                  <a:srgbClr val="FFFFFF"/>
                </a:highlight>
              </a:rPr>
              <a:t>                </a:t>
            </a:r>
            <a:r>
              <a:rPr lang="en-US" sz="1600">
                <a:solidFill>
                  <a:srgbClr val="003296"/>
                </a:solidFill>
                <a:highlight>
                  <a:srgbClr val="FFFFFF"/>
                </a:highlight>
              </a:rPr>
              <a:t>&lt;xs:element</a:t>
            </a:r>
            <a:r>
              <a:rPr lang="en-US" sz="1600">
                <a:solidFill>
                  <a:srgbClr val="F5844C"/>
                </a:solidFill>
                <a:highlight>
                  <a:srgbClr val="FFFFFF"/>
                </a:highlight>
              </a:rPr>
              <a:t> name</a:t>
            </a:r>
            <a:r>
              <a:rPr lang="en-US" sz="1600">
                <a:solidFill>
                  <a:srgbClr val="FF8040"/>
                </a:solidFill>
                <a:highlight>
                  <a:srgbClr val="FFFFFF"/>
                </a:highlight>
              </a:rPr>
              <a:t>=</a:t>
            </a:r>
            <a:r>
              <a:rPr lang="en-US" sz="1600">
                <a:solidFill>
                  <a:srgbClr val="993300"/>
                </a:solidFill>
                <a:highlight>
                  <a:srgbClr val="FFFFFF"/>
                </a:highlight>
              </a:rPr>
              <a:t>"Unrecognized"</a:t>
            </a:r>
            <a:r>
              <a:rPr lang="en-US" sz="1600">
                <a:solidFill>
                  <a:srgbClr val="F5844C"/>
                </a:solidFill>
                <a:highlight>
                  <a:srgbClr val="FFFFFF"/>
                </a:highlight>
              </a:rPr>
              <a:t> type</a:t>
            </a:r>
            <a:r>
              <a:rPr lang="en-US" sz="1600">
                <a:solidFill>
                  <a:srgbClr val="FF8040"/>
                </a:solidFill>
                <a:highlight>
                  <a:srgbClr val="FFFFFF"/>
                </a:highlight>
              </a:rPr>
              <a:t>=</a:t>
            </a:r>
            <a:r>
              <a:rPr lang="en-US" sz="1600">
                <a:solidFill>
                  <a:srgbClr val="993300"/>
                </a:solidFill>
                <a:highlight>
                  <a:srgbClr val="FFFFFF"/>
                </a:highlight>
              </a:rPr>
              <a:t>"xs:string"</a:t>
            </a:r>
            <a:r>
              <a:rPr lang="en-US" sz="1600">
                <a:solidFill>
                  <a:srgbClr val="F5844C"/>
                </a:solidFill>
                <a:highlight>
                  <a:srgbClr val="FFFFFF"/>
                </a:highlight>
              </a:rPr>
              <a:t> dfdl:inputValueCalc</a:t>
            </a:r>
            <a:r>
              <a:rPr lang="en-US" sz="1600">
                <a:solidFill>
                  <a:srgbClr val="FF8040"/>
                </a:solidFill>
                <a:highlight>
                  <a:srgbClr val="FFFFFF"/>
                </a:highlight>
              </a:rPr>
              <a:t>=</a:t>
            </a:r>
            <a:r>
              <a:rPr lang="en-US" sz="1600">
                <a:solidFill>
                  <a:srgbClr val="993300"/>
                </a:solidFill>
                <a:highlight>
                  <a:srgbClr val="FFFFFF"/>
                </a:highlight>
              </a:rPr>
              <a:t>"{'Unrecognized magic number'}"</a:t>
            </a:r>
            <a:r>
              <a:rPr lang="en-US" sz="1600">
                <a:solidFill>
                  <a:srgbClr val="F5844C"/>
                </a:solidFill>
                <a:highlight>
                  <a:srgbClr val="FFFFFF"/>
                </a:highlight>
              </a:rPr>
              <a:t> </a:t>
            </a:r>
            <a:r>
              <a:rPr lang="en-US" sz="1600">
                <a:solidFill>
                  <a:srgbClr val="000096"/>
                </a:solidFill>
                <a:highlight>
                  <a:srgbClr val="FFFFFF"/>
                </a:highlight>
              </a:rPr>
              <a:t>/&gt;</a:t>
            </a:r>
            <a:br>
              <a:rPr lang="en-US" sz="1600">
                <a:solidFill>
                  <a:srgbClr val="000000"/>
                </a:solidFill>
                <a:highlight>
                  <a:srgbClr val="FFFFFF"/>
                </a:highlight>
              </a:rPr>
            </a:br>
            <a:r>
              <a:rPr lang="en-US" sz="1600">
                <a:solidFill>
                  <a:srgbClr val="000000"/>
                </a:solidFill>
                <a:highlight>
                  <a:srgbClr val="FFFFFF"/>
                </a:highlight>
              </a:rPr>
              <a:t>            </a:t>
            </a:r>
            <a:r>
              <a:rPr lang="en-US" sz="1600">
                <a:solidFill>
                  <a:srgbClr val="003296"/>
                </a:solidFill>
                <a:highlight>
                  <a:srgbClr val="FFFFFF"/>
                </a:highlight>
              </a:rPr>
              <a:t>&lt;/xs:choice&gt;</a:t>
            </a:r>
            <a:br>
              <a:rPr lang="en-US" sz="1600">
                <a:solidFill>
                  <a:srgbClr val="000000"/>
                </a:solidFill>
                <a:highlight>
                  <a:srgbClr val="FFFFFF"/>
                </a:highlight>
              </a:rPr>
            </a:br>
            <a:r>
              <a:rPr lang="en-US" sz="1600">
                <a:solidFill>
                  <a:srgbClr val="000000"/>
                </a:solidFill>
                <a:highlight>
                  <a:srgbClr val="FFFFFF"/>
                </a:highlight>
              </a:rPr>
              <a:t>        </a:t>
            </a:r>
            <a:r>
              <a:rPr lang="en-US" sz="1600">
                <a:solidFill>
                  <a:srgbClr val="003296"/>
                </a:solidFill>
                <a:highlight>
                  <a:srgbClr val="FFFFFF"/>
                </a:highlight>
              </a:rPr>
              <a:t>&lt;/xs:sequence&gt;</a:t>
            </a:r>
            <a:br>
              <a:rPr lang="en-US" sz="1600">
                <a:solidFill>
                  <a:srgbClr val="000000"/>
                </a:solidFill>
                <a:highlight>
                  <a:srgbClr val="FFFFFF"/>
                </a:highlight>
              </a:rPr>
            </a:br>
            <a:r>
              <a:rPr lang="en-US" sz="1600">
                <a:solidFill>
                  <a:srgbClr val="000000"/>
                </a:solidFill>
                <a:highlight>
                  <a:srgbClr val="FFFFFF"/>
                </a:highlight>
              </a:rPr>
              <a:t>    </a:t>
            </a:r>
            <a:r>
              <a:rPr lang="en-US" sz="1600">
                <a:solidFill>
                  <a:srgbClr val="003296"/>
                </a:solidFill>
                <a:highlight>
                  <a:srgbClr val="FFFFFF"/>
                </a:highlight>
              </a:rPr>
              <a:t>&lt;/xs:complexType&gt;</a:t>
            </a:r>
            <a:br>
              <a:rPr lang="en-US" sz="1600">
                <a:solidFill>
                  <a:srgbClr val="000000"/>
                </a:solidFill>
                <a:highlight>
                  <a:srgbClr val="FFFFFF"/>
                </a:highlight>
              </a:rPr>
            </a:br>
            <a:r>
              <a:rPr lang="en-US" sz="1600">
                <a:solidFill>
                  <a:srgbClr val="003296"/>
                </a:solidFill>
                <a:highlight>
                  <a:srgbClr val="FFFFFF"/>
                </a:highlight>
              </a:rPr>
              <a:t>&lt;/xs:element&gt;</a:t>
            </a:r>
          </a:p>
        </p:txBody>
      </p:sp>
      <p:sp>
        <p:nvSpPr>
          <p:cNvPr id="6" name="Rectangle 5">
            <a:extLst>
              <a:ext uri="{FF2B5EF4-FFF2-40B4-BE49-F238E27FC236}">
                <a16:creationId xmlns:a16="http://schemas.microsoft.com/office/drawing/2014/main" id="{ADFBC5F1-FAB2-4CA3-8339-161FBADC6752}"/>
              </a:ext>
            </a:extLst>
          </p:cNvPr>
          <p:cNvSpPr/>
          <p:nvPr/>
        </p:nvSpPr>
        <p:spPr>
          <a:xfrm>
            <a:off x="3543945" y="5441157"/>
            <a:ext cx="6111497" cy="1200329"/>
          </a:xfrm>
          <a:prstGeom prst="rect">
            <a:avLst/>
          </a:prstGeom>
          <a:ln>
            <a:solidFill>
              <a:schemeClr val="tx1"/>
            </a:solidFill>
          </a:ln>
        </p:spPr>
        <p:txBody>
          <a:bodyPr wrap="square">
            <a:spAutoFit/>
          </a:bodyPr>
          <a:lstStyle/>
          <a:p>
            <a:r>
              <a:rPr lang="en-US">
                <a:solidFill>
                  <a:srgbClr val="000096"/>
                </a:solidFill>
                <a:highlight>
                  <a:srgbClr val="FFFFFF"/>
                </a:highlight>
              </a:rPr>
              <a:t>&lt;input&gt;</a:t>
            </a:r>
            <a:br>
              <a:rPr lang="en-US">
                <a:solidFill>
                  <a:srgbClr val="000000"/>
                </a:solidFill>
                <a:highlight>
                  <a:srgbClr val="FFFFFF"/>
                </a:highlight>
              </a:rPr>
            </a:br>
            <a:r>
              <a:rPr lang="en-US">
                <a:solidFill>
                  <a:srgbClr val="000000"/>
                </a:solidFill>
                <a:highlight>
                  <a:srgbClr val="FFFFFF"/>
                </a:highlight>
              </a:rPr>
              <a:t>  </a:t>
            </a:r>
            <a:r>
              <a:rPr lang="en-US">
                <a:solidFill>
                  <a:srgbClr val="000096"/>
                </a:solidFill>
                <a:highlight>
                  <a:srgbClr val="FFFFFF"/>
                </a:highlight>
              </a:rPr>
              <a:t>&lt;Magic-Number&gt;</a:t>
            </a:r>
            <a:r>
              <a:rPr lang="en-US">
                <a:solidFill>
                  <a:srgbClr val="000000"/>
                </a:solidFill>
                <a:highlight>
                  <a:srgbClr val="FFFF00"/>
                </a:highlight>
              </a:rPr>
              <a:t>Foo</a:t>
            </a:r>
            <a:r>
              <a:rPr lang="en-US">
                <a:solidFill>
                  <a:srgbClr val="000096"/>
                </a:solidFill>
                <a:highlight>
                  <a:srgbClr val="FFFFFF"/>
                </a:highlight>
              </a:rPr>
              <a:t>&lt;/Magic-Number&gt;</a:t>
            </a:r>
            <a:br>
              <a:rPr lang="en-US">
                <a:solidFill>
                  <a:srgbClr val="000000"/>
                </a:solidFill>
                <a:highlight>
                  <a:srgbClr val="FFFFFF"/>
                </a:highlight>
              </a:rPr>
            </a:br>
            <a:r>
              <a:rPr lang="en-US">
                <a:solidFill>
                  <a:srgbClr val="000000"/>
                </a:solidFill>
                <a:highlight>
                  <a:srgbClr val="FFFFFF"/>
                </a:highlight>
              </a:rPr>
              <a:t> </a:t>
            </a:r>
            <a:r>
              <a:rPr lang="en-US">
                <a:solidFill>
                  <a:srgbClr val="000096"/>
                </a:solidFill>
                <a:highlight>
                  <a:srgbClr val="FFFFFF"/>
                </a:highlight>
              </a:rPr>
              <a:t>&lt;Unrecognized&gt;</a:t>
            </a:r>
            <a:r>
              <a:rPr lang="en-US">
                <a:solidFill>
                  <a:srgbClr val="000000"/>
                </a:solidFill>
                <a:highlight>
                  <a:srgbClr val="FFFF00"/>
                </a:highlight>
              </a:rPr>
              <a:t>Unrecognized magic number</a:t>
            </a:r>
            <a:r>
              <a:rPr lang="en-US">
                <a:solidFill>
                  <a:srgbClr val="000096"/>
                </a:solidFill>
                <a:highlight>
                  <a:srgbClr val="FFFFFF"/>
                </a:highlight>
              </a:rPr>
              <a:t>&lt;/Unrecognized&gt;</a:t>
            </a:r>
            <a:br>
              <a:rPr lang="en-US">
                <a:solidFill>
                  <a:srgbClr val="000000"/>
                </a:solidFill>
                <a:highlight>
                  <a:srgbClr val="FFFFFF"/>
                </a:highlight>
              </a:rPr>
            </a:br>
            <a:r>
              <a:rPr lang="en-US">
                <a:solidFill>
                  <a:srgbClr val="000096"/>
                </a:solidFill>
                <a:highlight>
                  <a:srgbClr val="FFFFFF"/>
                </a:highlight>
              </a:rPr>
              <a:t>&lt;/input&gt;</a:t>
            </a:r>
          </a:p>
        </p:txBody>
      </p:sp>
      <p:sp>
        <p:nvSpPr>
          <p:cNvPr id="7" name="TextBox 6">
            <a:extLst>
              <a:ext uri="{FF2B5EF4-FFF2-40B4-BE49-F238E27FC236}">
                <a16:creationId xmlns:a16="http://schemas.microsoft.com/office/drawing/2014/main" id="{0D4E5240-DD28-468D-91ED-04D71A431928}"/>
              </a:ext>
            </a:extLst>
          </p:cNvPr>
          <p:cNvSpPr txBox="1"/>
          <p:nvPr/>
        </p:nvSpPr>
        <p:spPr>
          <a:xfrm>
            <a:off x="4943959" y="322643"/>
            <a:ext cx="530979" cy="369332"/>
          </a:xfrm>
          <a:prstGeom prst="rect">
            <a:avLst/>
          </a:prstGeom>
          <a:noFill/>
          <a:ln>
            <a:solidFill>
              <a:schemeClr val="tx1"/>
            </a:solidFill>
          </a:ln>
        </p:spPr>
        <p:txBody>
          <a:bodyPr wrap="none" rtlCol="0">
            <a:spAutoFit/>
          </a:bodyPr>
          <a:lstStyle/>
          <a:p>
            <a:r>
              <a:rPr lang="en-US"/>
              <a:t>Foo</a:t>
            </a:r>
          </a:p>
        </p:txBody>
      </p:sp>
      <p:sp>
        <p:nvSpPr>
          <p:cNvPr id="8" name="TextBox 7">
            <a:extLst>
              <a:ext uri="{FF2B5EF4-FFF2-40B4-BE49-F238E27FC236}">
                <a16:creationId xmlns:a16="http://schemas.microsoft.com/office/drawing/2014/main" id="{A09105F5-FF53-4FCA-ABF2-487945F40807}"/>
              </a:ext>
            </a:extLst>
          </p:cNvPr>
          <p:cNvSpPr txBox="1"/>
          <p:nvPr/>
        </p:nvSpPr>
        <p:spPr>
          <a:xfrm>
            <a:off x="4848580" y="0"/>
            <a:ext cx="679994" cy="369332"/>
          </a:xfrm>
          <a:prstGeom prst="rect">
            <a:avLst/>
          </a:prstGeom>
          <a:noFill/>
        </p:spPr>
        <p:txBody>
          <a:bodyPr wrap="none" rtlCol="0">
            <a:spAutoFit/>
          </a:bodyPr>
          <a:lstStyle/>
          <a:p>
            <a:r>
              <a:rPr lang="en-US"/>
              <a:t>input</a:t>
            </a:r>
          </a:p>
        </p:txBody>
      </p:sp>
      <p:cxnSp>
        <p:nvCxnSpPr>
          <p:cNvPr id="10" name="Straight Arrow Connector 9">
            <a:extLst>
              <a:ext uri="{FF2B5EF4-FFF2-40B4-BE49-F238E27FC236}">
                <a16:creationId xmlns:a16="http://schemas.microsoft.com/office/drawing/2014/main" id="{37980CB4-0B48-48D0-82DB-FF302155C937}"/>
              </a:ext>
            </a:extLst>
          </p:cNvPr>
          <p:cNvCxnSpPr>
            <a:stCxn id="7" idx="2"/>
          </p:cNvCxnSpPr>
          <p:nvPr/>
        </p:nvCxnSpPr>
        <p:spPr>
          <a:xfrm flipH="1">
            <a:off x="5188577" y="691975"/>
            <a:ext cx="0" cy="481765"/>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4" name="Straight Arrow Connector 13">
            <a:extLst>
              <a:ext uri="{FF2B5EF4-FFF2-40B4-BE49-F238E27FC236}">
                <a16:creationId xmlns:a16="http://schemas.microsoft.com/office/drawing/2014/main" id="{29CE0485-057B-46BA-AA98-BD2B24ACBFB9}"/>
              </a:ext>
            </a:extLst>
          </p:cNvPr>
          <p:cNvCxnSpPr/>
          <p:nvPr/>
        </p:nvCxnSpPr>
        <p:spPr>
          <a:xfrm>
            <a:off x="5433195" y="4959392"/>
            <a:ext cx="0" cy="481765"/>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 name="TextBox 1">
            <a:extLst>
              <a:ext uri="{FF2B5EF4-FFF2-40B4-BE49-F238E27FC236}">
                <a16:creationId xmlns:a16="http://schemas.microsoft.com/office/drawing/2014/main" id="{0EB120A7-E52D-4289-AB6D-2D9A40376EE1}"/>
              </a:ext>
            </a:extLst>
          </p:cNvPr>
          <p:cNvSpPr txBox="1"/>
          <p:nvPr/>
        </p:nvSpPr>
        <p:spPr>
          <a:xfrm>
            <a:off x="5749871" y="311418"/>
            <a:ext cx="2205219" cy="369332"/>
          </a:xfrm>
          <a:prstGeom prst="rect">
            <a:avLst/>
          </a:prstGeom>
          <a:solidFill>
            <a:srgbClr val="FFFF00"/>
          </a:solidFill>
        </p:spPr>
        <p:txBody>
          <a:bodyPr wrap="none" rtlCol="0">
            <a:spAutoFit/>
          </a:bodyPr>
          <a:lstStyle/>
          <a:p>
            <a:r>
              <a:rPr lang="en-US"/>
              <a:t>Invalid magic number</a:t>
            </a:r>
          </a:p>
        </p:txBody>
      </p:sp>
    </p:spTree>
    <p:extLst>
      <p:ext uri="{BB962C8B-B14F-4D97-AF65-F5344CB8AC3E}">
        <p14:creationId xmlns:p14="http://schemas.microsoft.com/office/powerpoint/2010/main" val="2683354630"/>
      </p:ext>
    </p:extLst>
  </p:cSld>
  <p:clrMapOvr>
    <a:masterClrMapping/>
  </p:clrMapOvr>
</p:sld>
</file>

<file path=ppt/slides/slide3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D0EB6685-C89B-45DE-9ADC-41BAD81C471A}"/>
              </a:ext>
            </a:extLst>
          </p:cNvPr>
          <p:cNvSpPr>
            <a:spLocks noGrp="1"/>
          </p:cNvSpPr>
          <p:nvPr>
            <p:ph type="title"/>
          </p:nvPr>
        </p:nvSpPr>
        <p:spPr/>
        <p:txBody>
          <a:bodyPr/>
          <a:lstStyle/>
          <a:p>
            <a:r>
              <a:rPr lang="en-US"/>
              <a:t>Well, that’s what I want</a:t>
            </a:r>
          </a:p>
        </p:txBody>
      </p:sp>
      <p:sp>
        <p:nvSpPr>
          <p:cNvPr id="4" name="Content Placeholder 3">
            <a:extLst>
              <a:ext uri="{FF2B5EF4-FFF2-40B4-BE49-F238E27FC236}">
                <a16:creationId xmlns:a16="http://schemas.microsoft.com/office/drawing/2014/main" id="{0AC8CF40-445A-4B06-A8B4-BD8ADA5E35B4}"/>
              </a:ext>
            </a:extLst>
          </p:cNvPr>
          <p:cNvSpPr>
            <a:spLocks noGrp="1"/>
          </p:cNvSpPr>
          <p:nvPr>
            <p:ph idx="1"/>
          </p:nvPr>
        </p:nvSpPr>
        <p:spPr>
          <a:xfrm>
            <a:off x="616449" y="1371602"/>
            <a:ext cx="11236720" cy="1938992"/>
          </a:xfrm>
        </p:spPr>
        <p:txBody>
          <a:bodyPr/>
          <a:lstStyle/>
          <a:p>
            <a:pPr>
              <a:lnSpc>
                <a:spcPts val="3000"/>
              </a:lnSpc>
              <a:spcAft>
                <a:spcPts val="1200"/>
              </a:spcAft>
            </a:pPr>
            <a:r>
              <a:rPr lang="en-US"/>
              <a:t>Actually, the DFDL schema shown on the previous slides doesn’t work.</a:t>
            </a:r>
          </a:p>
          <a:p>
            <a:pPr>
              <a:lnSpc>
                <a:spcPts val="3000"/>
              </a:lnSpc>
              <a:spcAft>
                <a:spcPts val="1200"/>
              </a:spcAft>
            </a:pPr>
            <a:r>
              <a:rPr lang="en-US"/>
              <a:t>Why? Answer: An element containing dfdl:inputValueCalc cannot have another DFDL property on the element. Here’s what the DFDL specification says:</a:t>
            </a:r>
          </a:p>
        </p:txBody>
      </p:sp>
      <p:sp>
        <p:nvSpPr>
          <p:cNvPr id="6" name="Rectangle 5">
            <a:extLst>
              <a:ext uri="{FF2B5EF4-FFF2-40B4-BE49-F238E27FC236}">
                <a16:creationId xmlns:a16="http://schemas.microsoft.com/office/drawing/2014/main" id="{298F9E8F-D506-47EA-BCB1-B85BB31D53CF}"/>
              </a:ext>
            </a:extLst>
          </p:cNvPr>
          <p:cNvSpPr/>
          <p:nvPr/>
        </p:nvSpPr>
        <p:spPr>
          <a:xfrm>
            <a:off x="2366075" y="3190945"/>
            <a:ext cx="6096000" cy="1938992"/>
          </a:xfrm>
          <a:prstGeom prst="rect">
            <a:avLst/>
          </a:prstGeom>
          <a:solidFill>
            <a:schemeClr val="bg1">
              <a:lumMod val="75000"/>
            </a:schemeClr>
          </a:solidFill>
        </p:spPr>
        <p:txBody>
          <a:bodyPr>
            <a:spAutoFit/>
          </a:bodyPr>
          <a:lstStyle/>
          <a:p>
            <a:r>
              <a:rPr lang="en-US" sz="2400">
                <a:solidFill>
                  <a:srgbClr val="000000"/>
                </a:solidFill>
                <a:latin typeface="Calibri" panose="020F0502020204030204" pitchFamily="34" charset="0"/>
                <a:ea typeface="Times New Roman" panose="02020603050405020304" pitchFamily="18" charset="0"/>
              </a:rPr>
              <a:t>"If this property (dfdl:inputValueCalc) appears on an element declaration or element reference schema component, the appearance of any other DFDL properties on that component is a schema definition error."</a:t>
            </a:r>
            <a:endParaRPr lang="en-US" sz="2400">
              <a:effectLst/>
              <a:latin typeface="Calibri" panose="020F0502020204030204" pitchFamily="34" charset="0"/>
              <a:ea typeface="Calibri" panose="020F0502020204030204" pitchFamily="34" charset="0"/>
            </a:endParaRPr>
          </a:p>
        </p:txBody>
      </p:sp>
      <p:sp>
        <p:nvSpPr>
          <p:cNvPr id="7" name="Content Placeholder 3">
            <a:extLst>
              <a:ext uri="{FF2B5EF4-FFF2-40B4-BE49-F238E27FC236}">
                <a16:creationId xmlns:a16="http://schemas.microsoft.com/office/drawing/2014/main" id="{F4A1BBEB-9237-426E-9422-373004FFE070}"/>
              </a:ext>
            </a:extLst>
          </p:cNvPr>
          <p:cNvSpPr txBox="1">
            <a:spLocks/>
          </p:cNvSpPr>
          <p:nvPr/>
        </p:nvSpPr>
        <p:spPr>
          <a:xfrm>
            <a:off x="477640" y="5351251"/>
            <a:ext cx="11236720" cy="925563"/>
          </a:xfrm>
          <a:prstGeom prst="rect">
            <a:avLst/>
          </a:prstGeom>
        </p:spPr>
        <p:txBody>
          <a:bodyPr vert="horz" lIns="91440" tIns="45720" rIns="91440" bIns="45720" rtlCol="0">
            <a:noAutofit/>
          </a:bodyPr>
          <a:lstStyle>
            <a:lvl1pPr marL="308269" indent="-308269" algn="l" defTabSz="1216185" rtl="0" eaLnBrk="1" latinLnBrk="0" hangingPunct="1">
              <a:lnSpc>
                <a:spcPct val="90000"/>
              </a:lnSpc>
              <a:spcBef>
                <a:spcPts val="0"/>
              </a:spcBef>
              <a:spcAft>
                <a:spcPts val="798"/>
              </a:spcAft>
              <a:buClr>
                <a:schemeClr val="tx2"/>
              </a:buClr>
              <a:buSzPct val="120000"/>
              <a:buFont typeface="Wingdings" pitchFamily="2" charset="2"/>
              <a:buChar char="§"/>
              <a:defRPr lang="en-US" sz="2400" b="1" kern="1200" dirty="0" smtClean="0">
                <a:solidFill>
                  <a:schemeClr val="tx1"/>
                </a:solidFill>
                <a:latin typeface="Arial" pitchFamily="34" charset="0"/>
                <a:ea typeface="Verdana" pitchFamily="34" charset="0"/>
                <a:cs typeface="Arial" pitchFamily="34" charset="0"/>
              </a:defRPr>
            </a:lvl1pPr>
            <a:lvl2pPr marL="686216" marR="0" indent="-304046" algn="l" defTabSz="1216185" rtl="0" eaLnBrk="1" fontAlgn="auto" latinLnBrk="0" hangingPunct="1">
              <a:lnSpc>
                <a:spcPct val="90000"/>
              </a:lnSpc>
              <a:spcBef>
                <a:spcPts val="0"/>
              </a:spcBef>
              <a:spcAft>
                <a:spcPts val="798"/>
              </a:spcAft>
              <a:buClr>
                <a:schemeClr val="tx2"/>
              </a:buClr>
              <a:buSzTx/>
              <a:buFont typeface="Arial" pitchFamily="34" charset="0"/>
              <a:buChar char="–"/>
              <a:tabLst/>
              <a:defRPr lang="en-US" sz="2400" kern="1200">
                <a:solidFill>
                  <a:schemeClr val="tx1"/>
                </a:solidFill>
                <a:latin typeface="Arial" pitchFamily="34" charset="0"/>
                <a:ea typeface="Verdana" pitchFamily="34" charset="0"/>
                <a:cs typeface="Arial" pitchFamily="34" charset="0"/>
              </a:defRPr>
            </a:lvl2pPr>
            <a:lvl3pPr marL="994485" indent="-308269" algn="l" defTabSz="1216185" rtl="0" eaLnBrk="1" latinLnBrk="0" hangingPunct="1">
              <a:lnSpc>
                <a:spcPct val="90000"/>
              </a:lnSpc>
              <a:spcBef>
                <a:spcPts val="0"/>
              </a:spcBef>
              <a:spcAft>
                <a:spcPts val="798"/>
              </a:spcAft>
              <a:buClr>
                <a:schemeClr val="tx2"/>
              </a:buClr>
              <a:buSzPct val="110000"/>
              <a:buFont typeface="Wingdings" pitchFamily="2" charset="2"/>
              <a:buChar char="§"/>
              <a:defRPr lang="en-US" sz="2000" kern="1200" smtClean="0">
                <a:solidFill>
                  <a:schemeClr val="tx1"/>
                </a:solidFill>
                <a:latin typeface="Arial" pitchFamily="34" charset="0"/>
                <a:ea typeface="Verdana" pitchFamily="34" charset="0"/>
                <a:cs typeface="Arial" pitchFamily="34" charset="0"/>
              </a:defRPr>
            </a:lvl3pPr>
            <a:lvl4pPr marL="1486316" indent="-342900" algn="l" defTabSz="1216185" rtl="0" eaLnBrk="1" latinLnBrk="0" hangingPunct="1">
              <a:lnSpc>
                <a:spcPct val="90000"/>
              </a:lnSpc>
              <a:spcBef>
                <a:spcPts val="0"/>
              </a:spcBef>
              <a:spcAft>
                <a:spcPts val="798"/>
              </a:spcAft>
              <a:buClr>
                <a:schemeClr val="tx2"/>
              </a:buClr>
              <a:buFont typeface="Arial" panose="020B0604020202020204" pitchFamily="34" charset="0"/>
              <a:buChar char="–"/>
              <a:defRPr lang="en-US" sz="2660" b="1" kern="1200" smtClean="0">
                <a:solidFill>
                  <a:schemeClr val="tx1"/>
                </a:solidFill>
                <a:latin typeface="Arial" pitchFamily="34" charset="0"/>
                <a:ea typeface="Verdana" pitchFamily="34" charset="0"/>
                <a:cs typeface="Arial" pitchFamily="34" charset="0"/>
              </a:defRPr>
            </a:lvl4pPr>
            <a:lvl5pPr marL="2057400" indent="-228600" algn="l" defTabSz="1216185" rtl="0" eaLnBrk="1" latinLnBrk="0" hangingPunct="1">
              <a:lnSpc>
                <a:spcPct val="90000"/>
              </a:lnSpc>
              <a:spcBef>
                <a:spcPts val="0"/>
              </a:spcBef>
              <a:spcAft>
                <a:spcPts val="798"/>
              </a:spcAft>
              <a:buClr>
                <a:schemeClr val="tx2"/>
              </a:buClr>
              <a:buFont typeface="Arial" panose="020B0604020202020204" pitchFamily="34" charset="0"/>
              <a:buChar char="•"/>
              <a:defRPr lang="en-US" sz="2660" b="1" kern="1200">
                <a:solidFill>
                  <a:schemeClr val="tx1"/>
                </a:solidFill>
                <a:latin typeface="Arial" pitchFamily="34" charset="0"/>
                <a:ea typeface="Verdana" pitchFamily="34" charset="0"/>
                <a:cs typeface="Arial"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ts val="3000"/>
              </a:lnSpc>
              <a:spcAft>
                <a:spcPts val="1200"/>
              </a:spcAft>
            </a:pPr>
            <a:r>
              <a:rPr lang="en-US"/>
              <a:t>Workaround: Wrap each element declaration in xs:sequence and move dfdl:choiceBranch to it. See next slide </a:t>
            </a:r>
            <a:r>
              <a:rPr lang="en-US">
                <a:sym typeface="Wingdings" panose="05000000000000000000" pitchFamily="2" charset="2"/>
              </a:rPr>
              <a:t></a:t>
            </a:r>
            <a:endParaRPr lang="en-US"/>
          </a:p>
        </p:txBody>
      </p:sp>
    </p:spTree>
    <p:extLst>
      <p:ext uri="{BB962C8B-B14F-4D97-AF65-F5344CB8AC3E}">
        <p14:creationId xmlns:p14="http://schemas.microsoft.com/office/powerpoint/2010/main" val="2096218027"/>
      </p:ext>
    </p:extLst>
  </p:cSld>
  <p:clrMapOvr>
    <a:masterClrMapping/>
  </p:clrMapOvr>
</p:sld>
</file>

<file path=ppt/slides/slide3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11874E5D-511A-4A14-BF33-75800A1C9F59}"/>
              </a:ext>
            </a:extLst>
          </p:cNvPr>
          <p:cNvSpPr/>
          <p:nvPr/>
        </p:nvSpPr>
        <p:spPr>
          <a:xfrm>
            <a:off x="849824" y="429820"/>
            <a:ext cx="10246963" cy="5755422"/>
          </a:xfrm>
          <a:prstGeom prst="rect">
            <a:avLst/>
          </a:prstGeom>
          <a:ln>
            <a:solidFill>
              <a:schemeClr val="bg1">
                <a:lumMod val="75000"/>
              </a:schemeClr>
            </a:solidFill>
          </a:ln>
        </p:spPr>
        <p:txBody>
          <a:bodyPr wrap="square">
            <a:spAutoFit/>
          </a:bodyPr>
          <a:lstStyle/>
          <a:p>
            <a:r>
              <a:rPr lang="en-US" sz="1600">
                <a:solidFill>
                  <a:srgbClr val="003296"/>
                </a:solidFill>
                <a:highlight>
                  <a:srgbClr val="FFFFFF"/>
                </a:highlight>
              </a:rPr>
              <a:t>&lt;xs:element</a:t>
            </a:r>
            <a:r>
              <a:rPr lang="en-US" sz="1600">
                <a:solidFill>
                  <a:srgbClr val="F5844C"/>
                </a:solidFill>
                <a:highlight>
                  <a:srgbClr val="FFFFFF"/>
                </a:highlight>
              </a:rPr>
              <a:t> name</a:t>
            </a:r>
            <a:r>
              <a:rPr lang="en-US" sz="1600">
                <a:solidFill>
                  <a:srgbClr val="FF8040"/>
                </a:solidFill>
                <a:highlight>
                  <a:srgbClr val="FFFFFF"/>
                </a:highlight>
              </a:rPr>
              <a:t>=</a:t>
            </a:r>
            <a:r>
              <a:rPr lang="en-US" sz="1600">
                <a:solidFill>
                  <a:srgbClr val="993300"/>
                </a:solidFill>
                <a:highlight>
                  <a:srgbClr val="FFFFFF"/>
                </a:highlight>
              </a:rPr>
              <a:t>"input"</a:t>
            </a:r>
            <a:r>
              <a:rPr lang="en-US" sz="1600">
                <a:solidFill>
                  <a:srgbClr val="000096"/>
                </a:solidFill>
                <a:highlight>
                  <a:srgbClr val="FFFFFF"/>
                </a:highlight>
              </a:rPr>
              <a:t>&gt;</a:t>
            </a:r>
            <a:br>
              <a:rPr lang="en-US" sz="1600">
                <a:solidFill>
                  <a:srgbClr val="000000"/>
                </a:solidFill>
                <a:highlight>
                  <a:srgbClr val="FFFFFF"/>
                </a:highlight>
              </a:rPr>
            </a:br>
            <a:r>
              <a:rPr lang="en-US" sz="1600">
                <a:solidFill>
                  <a:srgbClr val="000000"/>
                </a:solidFill>
                <a:highlight>
                  <a:srgbClr val="FFFFFF"/>
                </a:highlight>
              </a:rPr>
              <a:t>    </a:t>
            </a:r>
            <a:r>
              <a:rPr lang="en-US" sz="1600">
                <a:solidFill>
                  <a:srgbClr val="003296"/>
                </a:solidFill>
                <a:highlight>
                  <a:srgbClr val="FFFFFF"/>
                </a:highlight>
              </a:rPr>
              <a:t>&lt;xs:complexType&gt;</a:t>
            </a:r>
            <a:br>
              <a:rPr lang="en-US" sz="1600">
                <a:solidFill>
                  <a:srgbClr val="000000"/>
                </a:solidFill>
                <a:highlight>
                  <a:srgbClr val="FFFFFF"/>
                </a:highlight>
              </a:rPr>
            </a:br>
            <a:r>
              <a:rPr lang="en-US" sz="1600">
                <a:solidFill>
                  <a:srgbClr val="000000"/>
                </a:solidFill>
                <a:highlight>
                  <a:srgbClr val="FFFFFF"/>
                </a:highlight>
              </a:rPr>
              <a:t>        </a:t>
            </a:r>
            <a:r>
              <a:rPr lang="en-US" sz="1600">
                <a:solidFill>
                  <a:srgbClr val="003296"/>
                </a:solidFill>
                <a:highlight>
                  <a:srgbClr val="FFFFFF"/>
                </a:highlight>
              </a:rPr>
              <a:t>&lt;xs:sequence&gt;</a:t>
            </a:r>
            <a:br>
              <a:rPr lang="en-US" sz="1600">
                <a:solidFill>
                  <a:srgbClr val="000000"/>
                </a:solidFill>
                <a:highlight>
                  <a:srgbClr val="FFFFFF"/>
                </a:highlight>
              </a:rPr>
            </a:br>
            <a:r>
              <a:rPr lang="en-US" sz="1600">
                <a:solidFill>
                  <a:srgbClr val="000000"/>
                </a:solidFill>
                <a:highlight>
                  <a:srgbClr val="FFFFFF"/>
                </a:highlight>
              </a:rPr>
              <a:t>            </a:t>
            </a:r>
            <a:r>
              <a:rPr lang="en-US" sz="1600">
                <a:solidFill>
                  <a:srgbClr val="003296"/>
                </a:solidFill>
                <a:highlight>
                  <a:srgbClr val="FFFFFF"/>
                </a:highlight>
              </a:rPr>
              <a:t>&lt;xs:element</a:t>
            </a:r>
            <a:r>
              <a:rPr lang="en-US" sz="1600">
                <a:solidFill>
                  <a:srgbClr val="F5844C"/>
                </a:solidFill>
                <a:highlight>
                  <a:srgbClr val="FFFFFF"/>
                </a:highlight>
              </a:rPr>
              <a:t> name</a:t>
            </a:r>
            <a:r>
              <a:rPr lang="en-US" sz="1600">
                <a:solidFill>
                  <a:srgbClr val="FF8040"/>
                </a:solidFill>
                <a:highlight>
                  <a:srgbClr val="FFFFFF"/>
                </a:highlight>
              </a:rPr>
              <a:t>=</a:t>
            </a:r>
            <a:r>
              <a:rPr lang="en-US" sz="1600">
                <a:solidFill>
                  <a:srgbClr val="993300"/>
                </a:solidFill>
                <a:highlight>
                  <a:srgbClr val="FFFFFF"/>
                </a:highlight>
              </a:rPr>
              <a:t>"Magic-Number"</a:t>
            </a:r>
            <a:r>
              <a:rPr lang="en-US" sz="1600">
                <a:solidFill>
                  <a:srgbClr val="F5844C"/>
                </a:solidFill>
                <a:highlight>
                  <a:srgbClr val="FFFFFF"/>
                </a:highlight>
              </a:rPr>
              <a:t> type</a:t>
            </a:r>
            <a:r>
              <a:rPr lang="en-US" sz="1600">
                <a:solidFill>
                  <a:srgbClr val="FF8040"/>
                </a:solidFill>
                <a:highlight>
                  <a:srgbClr val="FFFFFF"/>
                </a:highlight>
              </a:rPr>
              <a:t>=</a:t>
            </a:r>
            <a:r>
              <a:rPr lang="en-US" sz="1600">
                <a:solidFill>
                  <a:srgbClr val="993300"/>
                </a:solidFill>
                <a:highlight>
                  <a:srgbClr val="FFFFFF"/>
                </a:highlight>
              </a:rPr>
              <a:t>"xs:string"</a:t>
            </a:r>
            <a:r>
              <a:rPr lang="en-US" sz="1600">
                <a:solidFill>
                  <a:srgbClr val="F5844C"/>
                </a:solidFill>
                <a:highlight>
                  <a:srgbClr val="FFFFFF"/>
                </a:highlight>
              </a:rPr>
              <a:t> </a:t>
            </a:r>
            <a:r>
              <a:rPr lang="en-US" sz="1600">
                <a:solidFill>
                  <a:srgbClr val="000096"/>
                </a:solidFill>
                <a:highlight>
                  <a:srgbClr val="FFFFFF"/>
                </a:highlight>
              </a:rPr>
              <a:t>/&gt;</a:t>
            </a:r>
            <a:br>
              <a:rPr lang="en-US" sz="1600">
                <a:solidFill>
                  <a:srgbClr val="000000"/>
                </a:solidFill>
                <a:highlight>
                  <a:srgbClr val="FFFFFF"/>
                </a:highlight>
              </a:rPr>
            </a:br>
            <a:r>
              <a:rPr lang="en-US" sz="1600">
                <a:solidFill>
                  <a:srgbClr val="000000"/>
                </a:solidFill>
                <a:highlight>
                  <a:srgbClr val="FFFFFF"/>
                </a:highlight>
              </a:rPr>
              <a:t>            </a:t>
            </a:r>
            <a:r>
              <a:rPr lang="en-US" sz="1600">
                <a:solidFill>
                  <a:srgbClr val="003296"/>
                </a:solidFill>
                <a:highlight>
                  <a:srgbClr val="FFFFFF"/>
                </a:highlight>
              </a:rPr>
              <a:t>&lt;xs:choice&gt;</a:t>
            </a:r>
            <a:br>
              <a:rPr lang="en-US" sz="1600">
                <a:solidFill>
                  <a:srgbClr val="000000"/>
                </a:solidFill>
                <a:highlight>
                  <a:srgbClr val="FFFFFF"/>
                </a:highlight>
              </a:rPr>
            </a:br>
            <a:r>
              <a:rPr lang="en-US" sz="1600">
                <a:solidFill>
                  <a:srgbClr val="000000"/>
                </a:solidFill>
                <a:highlight>
                  <a:srgbClr val="FFFFFF"/>
                </a:highlight>
              </a:rPr>
              <a:t>                </a:t>
            </a:r>
            <a:r>
              <a:rPr lang="en-US" sz="1600">
                <a:solidFill>
                  <a:srgbClr val="003296"/>
                </a:solidFill>
                <a:highlight>
                  <a:srgbClr val="FFFF00"/>
                </a:highlight>
              </a:rPr>
              <a:t>&lt;xs:choice</a:t>
            </a:r>
            <a:r>
              <a:rPr lang="en-US" sz="1600">
                <a:solidFill>
                  <a:srgbClr val="F5844C"/>
                </a:solidFill>
                <a:highlight>
                  <a:srgbClr val="FFFF00"/>
                </a:highlight>
              </a:rPr>
              <a:t> dfdl:choiceDispatchKey</a:t>
            </a:r>
            <a:r>
              <a:rPr lang="en-US" sz="1600">
                <a:solidFill>
                  <a:srgbClr val="FF8040"/>
                </a:solidFill>
                <a:highlight>
                  <a:srgbClr val="FFFF00"/>
                </a:highlight>
              </a:rPr>
              <a:t>=</a:t>
            </a:r>
            <a:r>
              <a:rPr lang="en-US" sz="1600">
                <a:solidFill>
                  <a:srgbClr val="993300"/>
                </a:solidFill>
                <a:highlight>
                  <a:srgbClr val="FFFF00"/>
                </a:highlight>
              </a:rPr>
              <a:t>"{./Magic-Number}"</a:t>
            </a:r>
            <a:r>
              <a:rPr lang="en-US" sz="1600">
                <a:solidFill>
                  <a:srgbClr val="000096"/>
                </a:solidFill>
                <a:highlight>
                  <a:srgbClr val="FFFF00"/>
                </a:highlight>
              </a:rPr>
              <a:t>&gt;</a:t>
            </a:r>
            <a:br>
              <a:rPr lang="en-US" sz="1600">
                <a:solidFill>
                  <a:srgbClr val="000000"/>
                </a:solidFill>
                <a:highlight>
                  <a:srgbClr val="FFFF00"/>
                </a:highlight>
              </a:rPr>
            </a:br>
            <a:r>
              <a:rPr lang="en-US" sz="1600">
                <a:solidFill>
                  <a:srgbClr val="000000"/>
                </a:solidFill>
                <a:highlight>
                  <a:srgbClr val="FFFFFF"/>
                </a:highlight>
              </a:rPr>
              <a:t>                    </a:t>
            </a:r>
            <a:r>
              <a:rPr lang="en-US" sz="1600">
                <a:solidFill>
                  <a:srgbClr val="003296"/>
                </a:solidFill>
                <a:highlight>
                  <a:srgbClr val="FFFFFF"/>
                </a:highlight>
              </a:rPr>
              <a:t>&lt;xs:sequence</a:t>
            </a:r>
            <a:r>
              <a:rPr lang="en-US" sz="1600">
                <a:solidFill>
                  <a:srgbClr val="F5844C"/>
                </a:solidFill>
                <a:highlight>
                  <a:srgbClr val="FFFFFF"/>
                </a:highlight>
              </a:rPr>
              <a:t> dfdl:choiceBranchKey</a:t>
            </a:r>
            <a:r>
              <a:rPr lang="en-US" sz="1600">
                <a:solidFill>
                  <a:srgbClr val="FF8040"/>
                </a:solidFill>
                <a:highlight>
                  <a:srgbClr val="FFFFFF"/>
                </a:highlight>
              </a:rPr>
              <a:t>=</a:t>
            </a:r>
            <a:r>
              <a:rPr lang="en-US" sz="1600">
                <a:solidFill>
                  <a:srgbClr val="993300"/>
                </a:solidFill>
                <a:highlight>
                  <a:srgbClr val="FFFFFF"/>
                </a:highlight>
              </a:rPr>
              <a:t>"MZ"</a:t>
            </a:r>
            <a:r>
              <a:rPr lang="en-US" sz="1600">
                <a:solidFill>
                  <a:srgbClr val="000096"/>
                </a:solidFill>
                <a:highlight>
                  <a:srgbClr val="FFFFFF"/>
                </a:highlight>
              </a:rPr>
              <a:t>&gt;</a:t>
            </a:r>
            <a:br>
              <a:rPr lang="en-US" sz="1600">
                <a:solidFill>
                  <a:srgbClr val="000000"/>
                </a:solidFill>
                <a:highlight>
                  <a:srgbClr val="FFFFFF"/>
                </a:highlight>
              </a:rPr>
            </a:br>
            <a:r>
              <a:rPr lang="en-US" sz="1600">
                <a:solidFill>
                  <a:srgbClr val="000000"/>
                </a:solidFill>
                <a:highlight>
                  <a:srgbClr val="FFFFFF"/>
                </a:highlight>
              </a:rPr>
              <a:t>                        </a:t>
            </a:r>
            <a:r>
              <a:rPr lang="en-US" sz="1600">
                <a:solidFill>
                  <a:srgbClr val="003296"/>
                </a:solidFill>
                <a:highlight>
                  <a:srgbClr val="FFFFFF"/>
                </a:highlight>
              </a:rPr>
              <a:t>&lt;xs:element</a:t>
            </a:r>
            <a:r>
              <a:rPr lang="en-US" sz="1600">
                <a:solidFill>
                  <a:srgbClr val="F5844C"/>
                </a:solidFill>
                <a:highlight>
                  <a:srgbClr val="FFFFFF"/>
                </a:highlight>
              </a:rPr>
              <a:t> name</a:t>
            </a:r>
            <a:r>
              <a:rPr lang="en-US" sz="1600">
                <a:solidFill>
                  <a:srgbClr val="FF8040"/>
                </a:solidFill>
                <a:highlight>
                  <a:srgbClr val="FFFFFF"/>
                </a:highlight>
              </a:rPr>
              <a:t>=</a:t>
            </a:r>
            <a:r>
              <a:rPr lang="en-US" sz="1600">
                <a:solidFill>
                  <a:srgbClr val="993300"/>
                </a:solidFill>
                <a:highlight>
                  <a:srgbClr val="FFFFFF"/>
                </a:highlight>
              </a:rPr>
              <a:t>"Executable"</a:t>
            </a:r>
            <a:r>
              <a:rPr lang="en-US" sz="1600">
                <a:solidFill>
                  <a:srgbClr val="F5844C"/>
                </a:solidFill>
                <a:highlight>
                  <a:srgbClr val="FFFFFF"/>
                </a:highlight>
              </a:rPr>
              <a:t> type</a:t>
            </a:r>
            <a:r>
              <a:rPr lang="en-US" sz="1600">
                <a:solidFill>
                  <a:srgbClr val="FF8040"/>
                </a:solidFill>
                <a:highlight>
                  <a:srgbClr val="FFFFFF"/>
                </a:highlight>
              </a:rPr>
              <a:t>=</a:t>
            </a:r>
            <a:r>
              <a:rPr lang="en-US" sz="1600">
                <a:solidFill>
                  <a:srgbClr val="993300"/>
                </a:solidFill>
                <a:highlight>
                  <a:srgbClr val="FFFFFF"/>
                </a:highlight>
              </a:rPr>
              <a:t>"xs:string"</a:t>
            </a:r>
            <a:r>
              <a:rPr lang="en-US" sz="1600">
                <a:solidFill>
                  <a:srgbClr val="F5844C"/>
                </a:solidFill>
                <a:highlight>
                  <a:srgbClr val="FFFFFF"/>
                </a:highlight>
              </a:rPr>
              <a:t> dfdl:inputValueCalc</a:t>
            </a:r>
            <a:r>
              <a:rPr lang="en-US" sz="1600">
                <a:solidFill>
                  <a:srgbClr val="FF8040"/>
                </a:solidFill>
                <a:highlight>
                  <a:srgbClr val="FFFFFF"/>
                </a:highlight>
              </a:rPr>
              <a:t>=</a:t>
            </a:r>
            <a:r>
              <a:rPr lang="en-US" sz="1600">
                <a:solidFill>
                  <a:srgbClr val="993300"/>
                </a:solidFill>
                <a:highlight>
                  <a:srgbClr val="FFFFFF"/>
                </a:highlight>
              </a:rPr>
              <a:t>"{'Windows executable'}"</a:t>
            </a:r>
            <a:r>
              <a:rPr lang="en-US" sz="1600">
                <a:solidFill>
                  <a:srgbClr val="F5844C"/>
                </a:solidFill>
                <a:highlight>
                  <a:srgbClr val="FFFFFF"/>
                </a:highlight>
              </a:rPr>
              <a:t> </a:t>
            </a:r>
            <a:r>
              <a:rPr lang="en-US" sz="1600">
                <a:solidFill>
                  <a:srgbClr val="000096"/>
                </a:solidFill>
                <a:highlight>
                  <a:srgbClr val="FFFFFF"/>
                </a:highlight>
              </a:rPr>
              <a:t>/&gt;</a:t>
            </a:r>
            <a:br>
              <a:rPr lang="en-US" sz="1600">
                <a:solidFill>
                  <a:srgbClr val="000000"/>
                </a:solidFill>
                <a:highlight>
                  <a:srgbClr val="FFFFFF"/>
                </a:highlight>
              </a:rPr>
            </a:br>
            <a:r>
              <a:rPr lang="en-US" sz="1600">
                <a:solidFill>
                  <a:srgbClr val="000000"/>
                </a:solidFill>
                <a:highlight>
                  <a:srgbClr val="FFFFFF"/>
                </a:highlight>
              </a:rPr>
              <a:t>                    </a:t>
            </a:r>
            <a:r>
              <a:rPr lang="en-US" sz="1600">
                <a:solidFill>
                  <a:srgbClr val="003296"/>
                </a:solidFill>
                <a:highlight>
                  <a:srgbClr val="FFFFFF"/>
                </a:highlight>
              </a:rPr>
              <a:t>&lt;/xs:sequence&gt;</a:t>
            </a:r>
            <a:br>
              <a:rPr lang="en-US" sz="1600">
                <a:solidFill>
                  <a:srgbClr val="000000"/>
                </a:solidFill>
                <a:highlight>
                  <a:srgbClr val="FFFFFF"/>
                </a:highlight>
              </a:rPr>
            </a:br>
            <a:r>
              <a:rPr lang="en-US" sz="1600">
                <a:solidFill>
                  <a:srgbClr val="000000"/>
                </a:solidFill>
                <a:highlight>
                  <a:srgbClr val="FFFFFF"/>
                </a:highlight>
              </a:rPr>
              <a:t>                    </a:t>
            </a:r>
            <a:r>
              <a:rPr lang="en-US" sz="1600">
                <a:solidFill>
                  <a:srgbClr val="003296"/>
                </a:solidFill>
                <a:highlight>
                  <a:srgbClr val="FFFFFF"/>
                </a:highlight>
              </a:rPr>
              <a:t>&lt;xs:sequence</a:t>
            </a:r>
            <a:r>
              <a:rPr lang="en-US" sz="1600">
                <a:solidFill>
                  <a:srgbClr val="F5844C"/>
                </a:solidFill>
                <a:highlight>
                  <a:srgbClr val="FFFFFF"/>
                </a:highlight>
              </a:rPr>
              <a:t> dfdl:choiceBranchKey</a:t>
            </a:r>
            <a:r>
              <a:rPr lang="en-US" sz="1600">
                <a:solidFill>
                  <a:srgbClr val="FF8040"/>
                </a:solidFill>
                <a:highlight>
                  <a:srgbClr val="FFFFFF"/>
                </a:highlight>
              </a:rPr>
              <a:t>=</a:t>
            </a:r>
            <a:r>
              <a:rPr lang="en-US" sz="1600">
                <a:solidFill>
                  <a:srgbClr val="993300"/>
                </a:solidFill>
                <a:highlight>
                  <a:srgbClr val="FFFFFF"/>
                </a:highlight>
              </a:rPr>
              <a:t>"PNG"</a:t>
            </a:r>
            <a:r>
              <a:rPr lang="en-US" sz="1600">
                <a:solidFill>
                  <a:srgbClr val="000096"/>
                </a:solidFill>
                <a:highlight>
                  <a:srgbClr val="FFFFFF"/>
                </a:highlight>
              </a:rPr>
              <a:t>&gt;</a:t>
            </a:r>
            <a:br>
              <a:rPr lang="en-US" sz="1600">
                <a:solidFill>
                  <a:srgbClr val="000000"/>
                </a:solidFill>
                <a:highlight>
                  <a:srgbClr val="FFFFFF"/>
                </a:highlight>
              </a:rPr>
            </a:br>
            <a:r>
              <a:rPr lang="en-US" sz="1600">
                <a:solidFill>
                  <a:srgbClr val="000000"/>
                </a:solidFill>
                <a:highlight>
                  <a:srgbClr val="FFFFFF"/>
                </a:highlight>
              </a:rPr>
              <a:t>                        </a:t>
            </a:r>
            <a:r>
              <a:rPr lang="en-US" sz="1600">
                <a:solidFill>
                  <a:srgbClr val="003296"/>
                </a:solidFill>
                <a:highlight>
                  <a:srgbClr val="FFFFFF"/>
                </a:highlight>
              </a:rPr>
              <a:t>&lt;xs:element</a:t>
            </a:r>
            <a:r>
              <a:rPr lang="en-US" sz="1600">
                <a:solidFill>
                  <a:srgbClr val="F5844C"/>
                </a:solidFill>
                <a:highlight>
                  <a:srgbClr val="FFFFFF"/>
                </a:highlight>
              </a:rPr>
              <a:t> name</a:t>
            </a:r>
            <a:r>
              <a:rPr lang="en-US" sz="1600">
                <a:solidFill>
                  <a:srgbClr val="FF8040"/>
                </a:solidFill>
                <a:highlight>
                  <a:srgbClr val="FFFFFF"/>
                </a:highlight>
              </a:rPr>
              <a:t>=</a:t>
            </a:r>
            <a:r>
              <a:rPr lang="en-US" sz="1600">
                <a:solidFill>
                  <a:srgbClr val="993300"/>
                </a:solidFill>
                <a:highlight>
                  <a:srgbClr val="FFFFFF"/>
                </a:highlight>
              </a:rPr>
              <a:t>"Image"</a:t>
            </a:r>
            <a:r>
              <a:rPr lang="en-US" sz="1600">
                <a:solidFill>
                  <a:srgbClr val="F5844C"/>
                </a:solidFill>
                <a:highlight>
                  <a:srgbClr val="FFFFFF"/>
                </a:highlight>
              </a:rPr>
              <a:t> type</a:t>
            </a:r>
            <a:r>
              <a:rPr lang="en-US" sz="1600">
                <a:solidFill>
                  <a:srgbClr val="FF8040"/>
                </a:solidFill>
                <a:highlight>
                  <a:srgbClr val="FFFFFF"/>
                </a:highlight>
              </a:rPr>
              <a:t>=</a:t>
            </a:r>
            <a:r>
              <a:rPr lang="en-US" sz="1600">
                <a:solidFill>
                  <a:srgbClr val="993300"/>
                </a:solidFill>
                <a:highlight>
                  <a:srgbClr val="FFFFFF"/>
                </a:highlight>
              </a:rPr>
              <a:t>"xs:string"</a:t>
            </a:r>
            <a:r>
              <a:rPr lang="en-US" sz="1600">
                <a:solidFill>
                  <a:srgbClr val="F5844C"/>
                </a:solidFill>
                <a:highlight>
                  <a:srgbClr val="FFFFFF"/>
                </a:highlight>
              </a:rPr>
              <a:t> dfdl:inputValueCalc</a:t>
            </a:r>
            <a:r>
              <a:rPr lang="en-US" sz="1600">
                <a:solidFill>
                  <a:srgbClr val="FF8040"/>
                </a:solidFill>
                <a:highlight>
                  <a:srgbClr val="FFFFFF"/>
                </a:highlight>
              </a:rPr>
              <a:t>=</a:t>
            </a:r>
            <a:r>
              <a:rPr lang="en-US" sz="1600">
                <a:solidFill>
                  <a:srgbClr val="993300"/>
                </a:solidFill>
                <a:highlight>
                  <a:srgbClr val="FFFFFF"/>
                </a:highlight>
              </a:rPr>
              <a:t>"{'PNG image'}"</a:t>
            </a:r>
            <a:r>
              <a:rPr lang="en-US" sz="1600">
                <a:solidFill>
                  <a:srgbClr val="F5844C"/>
                </a:solidFill>
                <a:highlight>
                  <a:srgbClr val="FFFFFF"/>
                </a:highlight>
              </a:rPr>
              <a:t> </a:t>
            </a:r>
            <a:r>
              <a:rPr lang="en-US" sz="1600">
                <a:solidFill>
                  <a:srgbClr val="000096"/>
                </a:solidFill>
                <a:highlight>
                  <a:srgbClr val="FFFFFF"/>
                </a:highlight>
              </a:rPr>
              <a:t>/&gt;</a:t>
            </a:r>
            <a:br>
              <a:rPr lang="en-US" sz="1600">
                <a:solidFill>
                  <a:srgbClr val="000000"/>
                </a:solidFill>
                <a:highlight>
                  <a:srgbClr val="FFFFFF"/>
                </a:highlight>
              </a:rPr>
            </a:br>
            <a:r>
              <a:rPr lang="en-US" sz="1600">
                <a:solidFill>
                  <a:srgbClr val="000000"/>
                </a:solidFill>
                <a:highlight>
                  <a:srgbClr val="FFFFFF"/>
                </a:highlight>
              </a:rPr>
              <a:t>                    </a:t>
            </a:r>
            <a:r>
              <a:rPr lang="en-US" sz="1600">
                <a:solidFill>
                  <a:srgbClr val="003296"/>
                </a:solidFill>
                <a:highlight>
                  <a:srgbClr val="FFFFFF"/>
                </a:highlight>
              </a:rPr>
              <a:t>&lt;/xs:sequence&gt;</a:t>
            </a:r>
            <a:br>
              <a:rPr lang="en-US" sz="1600">
                <a:solidFill>
                  <a:srgbClr val="000000"/>
                </a:solidFill>
                <a:highlight>
                  <a:srgbClr val="FFFFFF"/>
                </a:highlight>
              </a:rPr>
            </a:br>
            <a:r>
              <a:rPr lang="en-US" sz="1600">
                <a:solidFill>
                  <a:srgbClr val="000000"/>
                </a:solidFill>
                <a:highlight>
                  <a:srgbClr val="FFFFFF"/>
                </a:highlight>
              </a:rPr>
              <a:t>                    </a:t>
            </a:r>
            <a:r>
              <a:rPr lang="en-US" sz="1600">
                <a:solidFill>
                  <a:srgbClr val="003296"/>
                </a:solidFill>
                <a:highlight>
                  <a:srgbClr val="FFFFFF"/>
                </a:highlight>
              </a:rPr>
              <a:t>&lt;xs:sequence</a:t>
            </a:r>
            <a:r>
              <a:rPr lang="en-US" sz="1600">
                <a:solidFill>
                  <a:srgbClr val="F5844C"/>
                </a:solidFill>
                <a:highlight>
                  <a:srgbClr val="FFFFFF"/>
                </a:highlight>
              </a:rPr>
              <a:t> dfdl:choiceBranchKey</a:t>
            </a:r>
            <a:r>
              <a:rPr lang="en-US" sz="1600">
                <a:solidFill>
                  <a:srgbClr val="FF8040"/>
                </a:solidFill>
                <a:highlight>
                  <a:srgbClr val="FFFFFF"/>
                </a:highlight>
              </a:rPr>
              <a:t>=</a:t>
            </a:r>
            <a:r>
              <a:rPr lang="en-US" sz="1600">
                <a:solidFill>
                  <a:srgbClr val="993300"/>
                </a:solidFill>
                <a:highlight>
                  <a:srgbClr val="FFFFFF"/>
                </a:highlight>
              </a:rPr>
              <a:t>"PK"</a:t>
            </a:r>
            <a:r>
              <a:rPr lang="en-US" sz="1600">
                <a:solidFill>
                  <a:srgbClr val="000096"/>
                </a:solidFill>
                <a:highlight>
                  <a:srgbClr val="FFFFFF"/>
                </a:highlight>
              </a:rPr>
              <a:t>&gt;</a:t>
            </a:r>
            <a:br>
              <a:rPr lang="en-US" sz="1600">
                <a:solidFill>
                  <a:srgbClr val="000000"/>
                </a:solidFill>
                <a:highlight>
                  <a:srgbClr val="FFFFFF"/>
                </a:highlight>
              </a:rPr>
            </a:br>
            <a:r>
              <a:rPr lang="en-US" sz="1600">
                <a:solidFill>
                  <a:srgbClr val="000000"/>
                </a:solidFill>
                <a:highlight>
                  <a:srgbClr val="FFFFFF"/>
                </a:highlight>
              </a:rPr>
              <a:t>                        </a:t>
            </a:r>
            <a:r>
              <a:rPr lang="en-US" sz="1600">
                <a:solidFill>
                  <a:srgbClr val="003296"/>
                </a:solidFill>
                <a:highlight>
                  <a:srgbClr val="FFFFFF"/>
                </a:highlight>
              </a:rPr>
              <a:t>&lt;xs:element</a:t>
            </a:r>
            <a:r>
              <a:rPr lang="en-US" sz="1600">
                <a:solidFill>
                  <a:srgbClr val="F5844C"/>
                </a:solidFill>
                <a:highlight>
                  <a:srgbClr val="FFFFFF"/>
                </a:highlight>
              </a:rPr>
              <a:t> name</a:t>
            </a:r>
            <a:r>
              <a:rPr lang="en-US" sz="1600">
                <a:solidFill>
                  <a:srgbClr val="FF8040"/>
                </a:solidFill>
                <a:highlight>
                  <a:srgbClr val="FFFFFF"/>
                </a:highlight>
              </a:rPr>
              <a:t>=</a:t>
            </a:r>
            <a:r>
              <a:rPr lang="en-US" sz="1600">
                <a:solidFill>
                  <a:srgbClr val="993300"/>
                </a:solidFill>
                <a:highlight>
                  <a:srgbClr val="FFFFFF"/>
                </a:highlight>
              </a:rPr>
              <a:t>"Archive"</a:t>
            </a:r>
            <a:r>
              <a:rPr lang="en-US" sz="1600">
                <a:solidFill>
                  <a:srgbClr val="F5844C"/>
                </a:solidFill>
                <a:highlight>
                  <a:srgbClr val="FFFFFF"/>
                </a:highlight>
              </a:rPr>
              <a:t> type</a:t>
            </a:r>
            <a:r>
              <a:rPr lang="en-US" sz="1600">
                <a:solidFill>
                  <a:srgbClr val="FF8040"/>
                </a:solidFill>
                <a:highlight>
                  <a:srgbClr val="FFFFFF"/>
                </a:highlight>
              </a:rPr>
              <a:t>=</a:t>
            </a:r>
            <a:r>
              <a:rPr lang="en-US" sz="1600">
                <a:solidFill>
                  <a:srgbClr val="993300"/>
                </a:solidFill>
                <a:highlight>
                  <a:srgbClr val="FFFFFF"/>
                </a:highlight>
              </a:rPr>
              <a:t>"xs:string"</a:t>
            </a:r>
            <a:r>
              <a:rPr lang="en-US" sz="1600">
                <a:solidFill>
                  <a:srgbClr val="F5844C"/>
                </a:solidFill>
                <a:highlight>
                  <a:srgbClr val="FFFFFF"/>
                </a:highlight>
              </a:rPr>
              <a:t> dfdl:inputValueCalc</a:t>
            </a:r>
            <a:r>
              <a:rPr lang="en-US" sz="1600">
                <a:solidFill>
                  <a:srgbClr val="FF8040"/>
                </a:solidFill>
                <a:highlight>
                  <a:srgbClr val="FFFFFF"/>
                </a:highlight>
              </a:rPr>
              <a:t>=</a:t>
            </a:r>
            <a:r>
              <a:rPr lang="en-US" sz="1600">
                <a:solidFill>
                  <a:srgbClr val="993300"/>
                </a:solidFill>
                <a:highlight>
                  <a:srgbClr val="FFFFFF"/>
                </a:highlight>
              </a:rPr>
              <a:t>"{'Zip archive'}"</a:t>
            </a:r>
            <a:r>
              <a:rPr lang="en-US" sz="1600">
                <a:solidFill>
                  <a:srgbClr val="F5844C"/>
                </a:solidFill>
                <a:highlight>
                  <a:srgbClr val="FFFFFF"/>
                </a:highlight>
              </a:rPr>
              <a:t> </a:t>
            </a:r>
            <a:r>
              <a:rPr lang="en-US" sz="1600">
                <a:solidFill>
                  <a:srgbClr val="000096"/>
                </a:solidFill>
                <a:highlight>
                  <a:srgbClr val="FFFFFF"/>
                </a:highlight>
              </a:rPr>
              <a:t>/&gt;</a:t>
            </a:r>
            <a:br>
              <a:rPr lang="en-US" sz="1600">
                <a:solidFill>
                  <a:srgbClr val="000000"/>
                </a:solidFill>
                <a:highlight>
                  <a:srgbClr val="FFFFFF"/>
                </a:highlight>
              </a:rPr>
            </a:br>
            <a:r>
              <a:rPr lang="en-US" sz="1600">
                <a:solidFill>
                  <a:srgbClr val="000000"/>
                </a:solidFill>
                <a:highlight>
                  <a:srgbClr val="FFFFFF"/>
                </a:highlight>
              </a:rPr>
              <a:t>                    </a:t>
            </a:r>
            <a:r>
              <a:rPr lang="en-US" sz="1600">
                <a:solidFill>
                  <a:srgbClr val="003296"/>
                </a:solidFill>
                <a:highlight>
                  <a:srgbClr val="FFFFFF"/>
                </a:highlight>
              </a:rPr>
              <a:t>&lt;/xs:sequence&gt;</a:t>
            </a:r>
            <a:br>
              <a:rPr lang="en-US" sz="1600">
                <a:solidFill>
                  <a:srgbClr val="000000"/>
                </a:solidFill>
                <a:highlight>
                  <a:srgbClr val="FFFFFF"/>
                </a:highlight>
              </a:rPr>
            </a:br>
            <a:r>
              <a:rPr lang="en-US" sz="1600">
                <a:solidFill>
                  <a:srgbClr val="000000"/>
                </a:solidFill>
                <a:highlight>
                  <a:srgbClr val="FFFFFF"/>
                </a:highlight>
              </a:rPr>
              <a:t>                </a:t>
            </a:r>
            <a:r>
              <a:rPr lang="en-US" sz="1600">
                <a:solidFill>
                  <a:srgbClr val="003296"/>
                </a:solidFill>
                <a:highlight>
                  <a:srgbClr val="FFFF00"/>
                </a:highlight>
              </a:rPr>
              <a:t>&lt;/xs:choice&gt;</a:t>
            </a:r>
            <a:br>
              <a:rPr lang="en-US" sz="1600">
                <a:solidFill>
                  <a:srgbClr val="000000"/>
                </a:solidFill>
                <a:highlight>
                  <a:srgbClr val="FFFF00"/>
                </a:highlight>
              </a:rPr>
            </a:br>
            <a:r>
              <a:rPr lang="en-US" sz="1600">
                <a:solidFill>
                  <a:srgbClr val="000000"/>
                </a:solidFill>
                <a:highlight>
                  <a:srgbClr val="FFFFFF"/>
                </a:highlight>
              </a:rPr>
              <a:t>                </a:t>
            </a:r>
            <a:r>
              <a:rPr lang="en-US" sz="1600">
                <a:solidFill>
                  <a:srgbClr val="003296"/>
                </a:solidFill>
                <a:highlight>
                  <a:srgbClr val="FFFFFF"/>
                </a:highlight>
              </a:rPr>
              <a:t>&lt;xs:sequence&gt;</a:t>
            </a:r>
            <a:br>
              <a:rPr lang="en-US" sz="1600">
                <a:solidFill>
                  <a:srgbClr val="000000"/>
                </a:solidFill>
                <a:highlight>
                  <a:srgbClr val="FFFFFF"/>
                </a:highlight>
              </a:rPr>
            </a:br>
            <a:r>
              <a:rPr lang="en-US" sz="1600">
                <a:solidFill>
                  <a:srgbClr val="000000"/>
                </a:solidFill>
                <a:highlight>
                  <a:srgbClr val="FFFFFF"/>
                </a:highlight>
              </a:rPr>
              <a:t>                    </a:t>
            </a:r>
            <a:r>
              <a:rPr lang="en-US" sz="1600">
                <a:solidFill>
                  <a:srgbClr val="003296"/>
                </a:solidFill>
                <a:highlight>
                  <a:srgbClr val="FFFFFF"/>
                </a:highlight>
              </a:rPr>
              <a:t>&lt;xs:element</a:t>
            </a:r>
            <a:r>
              <a:rPr lang="en-US" sz="1600">
                <a:solidFill>
                  <a:srgbClr val="F5844C"/>
                </a:solidFill>
                <a:highlight>
                  <a:srgbClr val="FFFFFF"/>
                </a:highlight>
              </a:rPr>
              <a:t> name</a:t>
            </a:r>
            <a:r>
              <a:rPr lang="en-US" sz="1600">
                <a:solidFill>
                  <a:srgbClr val="FF8040"/>
                </a:solidFill>
                <a:highlight>
                  <a:srgbClr val="FFFFFF"/>
                </a:highlight>
              </a:rPr>
              <a:t>=</a:t>
            </a:r>
            <a:r>
              <a:rPr lang="en-US" sz="1600">
                <a:solidFill>
                  <a:srgbClr val="993300"/>
                </a:solidFill>
                <a:highlight>
                  <a:srgbClr val="FFFFFF"/>
                </a:highlight>
              </a:rPr>
              <a:t>"Unrecognized"</a:t>
            </a:r>
            <a:r>
              <a:rPr lang="en-US" sz="1600">
                <a:solidFill>
                  <a:srgbClr val="F5844C"/>
                </a:solidFill>
                <a:highlight>
                  <a:srgbClr val="FFFFFF"/>
                </a:highlight>
              </a:rPr>
              <a:t> type</a:t>
            </a:r>
            <a:r>
              <a:rPr lang="en-US" sz="1600">
                <a:solidFill>
                  <a:srgbClr val="FF8040"/>
                </a:solidFill>
                <a:highlight>
                  <a:srgbClr val="FFFFFF"/>
                </a:highlight>
              </a:rPr>
              <a:t>=</a:t>
            </a:r>
            <a:r>
              <a:rPr lang="en-US" sz="1600">
                <a:solidFill>
                  <a:srgbClr val="993300"/>
                </a:solidFill>
                <a:highlight>
                  <a:srgbClr val="FFFFFF"/>
                </a:highlight>
              </a:rPr>
              <a:t>"xs:string"</a:t>
            </a:r>
            <a:r>
              <a:rPr lang="en-US" sz="1600">
                <a:solidFill>
                  <a:srgbClr val="F5844C"/>
                </a:solidFill>
                <a:highlight>
                  <a:srgbClr val="FFFFFF"/>
                </a:highlight>
              </a:rPr>
              <a:t> dfdl:inputValueCalc</a:t>
            </a:r>
            <a:r>
              <a:rPr lang="en-US" sz="1600">
                <a:solidFill>
                  <a:srgbClr val="FF8040"/>
                </a:solidFill>
                <a:highlight>
                  <a:srgbClr val="FFFFFF"/>
                </a:highlight>
              </a:rPr>
              <a:t>=</a:t>
            </a:r>
            <a:r>
              <a:rPr lang="en-US" sz="1600">
                <a:solidFill>
                  <a:srgbClr val="993300"/>
                </a:solidFill>
                <a:highlight>
                  <a:srgbClr val="FFFFFF"/>
                </a:highlight>
              </a:rPr>
              <a:t>"{'Unrecognized magic number'}"</a:t>
            </a:r>
            <a:r>
              <a:rPr lang="en-US" sz="1600">
                <a:solidFill>
                  <a:srgbClr val="F5844C"/>
                </a:solidFill>
                <a:highlight>
                  <a:srgbClr val="FFFFFF"/>
                </a:highlight>
              </a:rPr>
              <a:t> </a:t>
            </a:r>
            <a:r>
              <a:rPr lang="en-US" sz="1600">
                <a:solidFill>
                  <a:srgbClr val="000096"/>
                </a:solidFill>
                <a:highlight>
                  <a:srgbClr val="FFFFFF"/>
                </a:highlight>
              </a:rPr>
              <a:t>/&gt;</a:t>
            </a:r>
            <a:br>
              <a:rPr lang="en-US" sz="1600">
                <a:solidFill>
                  <a:srgbClr val="000000"/>
                </a:solidFill>
                <a:highlight>
                  <a:srgbClr val="FFFFFF"/>
                </a:highlight>
              </a:rPr>
            </a:br>
            <a:r>
              <a:rPr lang="en-US" sz="1600">
                <a:solidFill>
                  <a:srgbClr val="000000"/>
                </a:solidFill>
                <a:highlight>
                  <a:srgbClr val="FFFFFF"/>
                </a:highlight>
              </a:rPr>
              <a:t>                </a:t>
            </a:r>
            <a:r>
              <a:rPr lang="en-US" sz="1600">
                <a:solidFill>
                  <a:srgbClr val="003296"/>
                </a:solidFill>
                <a:highlight>
                  <a:srgbClr val="FFFFFF"/>
                </a:highlight>
              </a:rPr>
              <a:t>&lt;/xs:sequence&gt;</a:t>
            </a:r>
            <a:br>
              <a:rPr lang="en-US" sz="1600">
                <a:solidFill>
                  <a:srgbClr val="000000"/>
                </a:solidFill>
                <a:highlight>
                  <a:srgbClr val="FFFFFF"/>
                </a:highlight>
              </a:rPr>
            </a:br>
            <a:r>
              <a:rPr lang="en-US" sz="1600">
                <a:solidFill>
                  <a:srgbClr val="000000"/>
                </a:solidFill>
                <a:highlight>
                  <a:srgbClr val="FFFFFF"/>
                </a:highlight>
              </a:rPr>
              <a:t>            </a:t>
            </a:r>
            <a:r>
              <a:rPr lang="en-US" sz="1600">
                <a:solidFill>
                  <a:srgbClr val="003296"/>
                </a:solidFill>
                <a:highlight>
                  <a:srgbClr val="FFFFFF"/>
                </a:highlight>
              </a:rPr>
              <a:t>&lt;/xs:choice&gt;</a:t>
            </a:r>
            <a:br>
              <a:rPr lang="en-US" sz="1600">
                <a:solidFill>
                  <a:srgbClr val="000000"/>
                </a:solidFill>
                <a:highlight>
                  <a:srgbClr val="FFFFFF"/>
                </a:highlight>
              </a:rPr>
            </a:br>
            <a:r>
              <a:rPr lang="en-US" sz="1600">
                <a:solidFill>
                  <a:srgbClr val="000000"/>
                </a:solidFill>
                <a:highlight>
                  <a:srgbClr val="FFFFFF"/>
                </a:highlight>
              </a:rPr>
              <a:t>        </a:t>
            </a:r>
            <a:r>
              <a:rPr lang="en-US" sz="1600">
                <a:solidFill>
                  <a:srgbClr val="003296"/>
                </a:solidFill>
                <a:highlight>
                  <a:srgbClr val="FFFFFF"/>
                </a:highlight>
              </a:rPr>
              <a:t>&lt;/xs:sequence&gt;</a:t>
            </a:r>
            <a:br>
              <a:rPr lang="en-US" sz="1600">
                <a:solidFill>
                  <a:srgbClr val="000000"/>
                </a:solidFill>
                <a:highlight>
                  <a:srgbClr val="FFFFFF"/>
                </a:highlight>
              </a:rPr>
            </a:br>
            <a:r>
              <a:rPr lang="en-US" sz="1600">
                <a:solidFill>
                  <a:srgbClr val="000000"/>
                </a:solidFill>
                <a:highlight>
                  <a:srgbClr val="FFFFFF"/>
                </a:highlight>
              </a:rPr>
              <a:t>    </a:t>
            </a:r>
            <a:r>
              <a:rPr lang="en-US" sz="1600">
                <a:solidFill>
                  <a:srgbClr val="003296"/>
                </a:solidFill>
                <a:highlight>
                  <a:srgbClr val="FFFFFF"/>
                </a:highlight>
              </a:rPr>
              <a:t>&lt;/xs:complexType&gt;</a:t>
            </a:r>
            <a:br>
              <a:rPr lang="en-US" sz="1600">
                <a:solidFill>
                  <a:srgbClr val="000000"/>
                </a:solidFill>
                <a:highlight>
                  <a:srgbClr val="FFFFFF"/>
                </a:highlight>
              </a:rPr>
            </a:br>
            <a:r>
              <a:rPr lang="en-US" sz="1600">
                <a:solidFill>
                  <a:srgbClr val="003296"/>
                </a:solidFill>
                <a:highlight>
                  <a:srgbClr val="FFFFFF"/>
                </a:highlight>
              </a:rPr>
              <a:t>&lt;/xs:element&gt;</a:t>
            </a:r>
          </a:p>
        </p:txBody>
      </p:sp>
      <p:sp>
        <p:nvSpPr>
          <p:cNvPr id="6" name="Rectangle 5">
            <a:extLst>
              <a:ext uri="{FF2B5EF4-FFF2-40B4-BE49-F238E27FC236}">
                <a16:creationId xmlns:a16="http://schemas.microsoft.com/office/drawing/2014/main" id="{3D91D265-63CB-48AD-96CC-8104358025F6}"/>
              </a:ext>
            </a:extLst>
          </p:cNvPr>
          <p:cNvSpPr/>
          <p:nvPr/>
        </p:nvSpPr>
        <p:spPr>
          <a:xfrm>
            <a:off x="1828800" y="1968285"/>
            <a:ext cx="8446576" cy="681925"/>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extLst>
              <a:ext uri="{FF2B5EF4-FFF2-40B4-BE49-F238E27FC236}">
                <a16:creationId xmlns:a16="http://schemas.microsoft.com/office/drawing/2014/main" id="{22953DBB-A6C4-46C0-996B-99923BF2746E}"/>
              </a:ext>
            </a:extLst>
          </p:cNvPr>
          <p:cNvSpPr/>
          <p:nvPr/>
        </p:nvSpPr>
        <p:spPr>
          <a:xfrm>
            <a:off x="1828800" y="2650210"/>
            <a:ext cx="7237708" cy="77879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extLst>
              <a:ext uri="{FF2B5EF4-FFF2-40B4-BE49-F238E27FC236}">
                <a16:creationId xmlns:a16="http://schemas.microsoft.com/office/drawing/2014/main" id="{779CB34B-B934-4AAC-A6F2-E15F4CEB0E07}"/>
              </a:ext>
            </a:extLst>
          </p:cNvPr>
          <p:cNvSpPr/>
          <p:nvPr/>
        </p:nvSpPr>
        <p:spPr>
          <a:xfrm>
            <a:off x="1828800" y="3429000"/>
            <a:ext cx="7237708" cy="681925"/>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0E0B2A60-83B2-4FC5-ACF5-2FBF4BE3FFF5}"/>
              </a:ext>
            </a:extLst>
          </p:cNvPr>
          <p:cNvSpPr/>
          <p:nvPr/>
        </p:nvSpPr>
        <p:spPr>
          <a:xfrm>
            <a:off x="1627322" y="4416644"/>
            <a:ext cx="9283485" cy="681925"/>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a:extLst>
              <a:ext uri="{FF2B5EF4-FFF2-40B4-BE49-F238E27FC236}">
                <a16:creationId xmlns:a16="http://schemas.microsoft.com/office/drawing/2014/main" id="{18B30D09-8E83-4A51-B087-34CBE031EF6E}"/>
              </a:ext>
            </a:extLst>
          </p:cNvPr>
          <p:cNvSpPr txBox="1"/>
          <p:nvPr/>
        </p:nvSpPr>
        <p:spPr>
          <a:xfrm>
            <a:off x="3944318" y="6243619"/>
            <a:ext cx="4967207" cy="369332"/>
          </a:xfrm>
          <a:prstGeom prst="rect">
            <a:avLst/>
          </a:prstGeom>
          <a:noFill/>
        </p:spPr>
        <p:txBody>
          <a:bodyPr wrap="square" rtlCol="0">
            <a:spAutoFit/>
          </a:bodyPr>
          <a:lstStyle/>
          <a:p>
            <a:r>
              <a:rPr lang="en-US"/>
              <a:t>See examples/erroneous-data/test-2.dfdl.xsd</a:t>
            </a:r>
          </a:p>
        </p:txBody>
      </p:sp>
    </p:spTree>
    <p:extLst>
      <p:ext uri="{BB962C8B-B14F-4D97-AF65-F5344CB8AC3E}">
        <p14:creationId xmlns:p14="http://schemas.microsoft.com/office/powerpoint/2010/main" val="990358291"/>
      </p:ext>
    </p:extLst>
  </p:cSld>
  <p:clrMapOvr>
    <a:masterClrMapping/>
  </p:clrMapOvr>
</p:sld>
</file>

<file path=ppt/slides/slide3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DADB377-4441-4870-93AE-263CA9D3E3B0}"/>
              </a:ext>
            </a:extLst>
          </p:cNvPr>
          <p:cNvSpPr>
            <a:spLocks noGrp="1"/>
          </p:cNvSpPr>
          <p:nvPr>
            <p:ph type="title"/>
          </p:nvPr>
        </p:nvSpPr>
        <p:spPr/>
        <p:txBody>
          <a:bodyPr/>
          <a:lstStyle/>
          <a:p>
            <a:r>
              <a:rPr lang="en-US"/>
              <a:t>Dynamically set DFDL schema to error or capture</a:t>
            </a:r>
          </a:p>
        </p:txBody>
      </p:sp>
      <p:sp>
        <p:nvSpPr>
          <p:cNvPr id="4" name="Content Placeholder 3">
            <a:extLst>
              <a:ext uri="{FF2B5EF4-FFF2-40B4-BE49-F238E27FC236}">
                <a16:creationId xmlns:a16="http://schemas.microsoft.com/office/drawing/2014/main" id="{CC02643A-D33D-483B-881F-7854245BD27C}"/>
              </a:ext>
            </a:extLst>
          </p:cNvPr>
          <p:cNvSpPr>
            <a:spLocks noGrp="1"/>
          </p:cNvSpPr>
          <p:nvPr>
            <p:ph idx="1"/>
          </p:nvPr>
        </p:nvSpPr>
        <p:spPr>
          <a:xfrm>
            <a:off x="616449" y="1371602"/>
            <a:ext cx="11236720" cy="1490280"/>
          </a:xfrm>
        </p:spPr>
        <p:txBody>
          <a:bodyPr/>
          <a:lstStyle/>
          <a:p>
            <a:pPr>
              <a:lnSpc>
                <a:spcPts val="3000"/>
              </a:lnSpc>
              <a:spcAft>
                <a:spcPts val="1200"/>
              </a:spcAft>
            </a:pPr>
            <a:r>
              <a:rPr lang="en-US"/>
              <a:t>Use </a:t>
            </a:r>
            <a:r>
              <a:rPr lang="en-US" dirty="0"/>
              <a:t>a DFDL variable to control </a:t>
            </a:r>
            <a:r>
              <a:rPr lang="en-US"/>
              <a:t>whether the DFDL schema raises </a:t>
            </a:r>
            <a:r>
              <a:rPr lang="en-US" dirty="0"/>
              <a:t>an error on unrecognized data, or </a:t>
            </a:r>
            <a:r>
              <a:rPr lang="en-US"/>
              <a:t>captures the erroneous data </a:t>
            </a:r>
            <a:r>
              <a:rPr lang="en-US" dirty="0"/>
              <a:t>in the style </a:t>
            </a:r>
            <a:r>
              <a:rPr lang="en-US"/>
              <a:t>shown on the previous slide. In this </a:t>
            </a:r>
            <a:r>
              <a:rPr lang="en-US" dirty="0"/>
              <a:t>way one schema can be used both ways.</a:t>
            </a:r>
            <a:endParaRPr lang="en-US"/>
          </a:p>
        </p:txBody>
      </p:sp>
      <p:sp>
        <p:nvSpPr>
          <p:cNvPr id="5" name="TextBox 4">
            <a:extLst>
              <a:ext uri="{FF2B5EF4-FFF2-40B4-BE49-F238E27FC236}">
                <a16:creationId xmlns:a16="http://schemas.microsoft.com/office/drawing/2014/main" id="{B829D422-8E71-4D18-B276-186059ED6F34}"/>
              </a:ext>
            </a:extLst>
          </p:cNvPr>
          <p:cNvSpPr txBox="1"/>
          <p:nvPr/>
        </p:nvSpPr>
        <p:spPr>
          <a:xfrm>
            <a:off x="3440623" y="3440114"/>
            <a:ext cx="530979" cy="369332"/>
          </a:xfrm>
          <a:prstGeom prst="rect">
            <a:avLst/>
          </a:prstGeom>
          <a:noFill/>
          <a:ln>
            <a:solidFill>
              <a:schemeClr val="tx1"/>
            </a:solidFill>
          </a:ln>
        </p:spPr>
        <p:txBody>
          <a:bodyPr wrap="none" rtlCol="0">
            <a:spAutoFit/>
          </a:bodyPr>
          <a:lstStyle/>
          <a:p>
            <a:r>
              <a:rPr lang="en-US"/>
              <a:t>Foo</a:t>
            </a:r>
          </a:p>
        </p:txBody>
      </p:sp>
      <p:sp>
        <p:nvSpPr>
          <p:cNvPr id="6" name="TextBox 5">
            <a:extLst>
              <a:ext uri="{FF2B5EF4-FFF2-40B4-BE49-F238E27FC236}">
                <a16:creationId xmlns:a16="http://schemas.microsoft.com/office/drawing/2014/main" id="{DDB63F64-0798-44B5-B37B-1DF1BA329A91}"/>
              </a:ext>
            </a:extLst>
          </p:cNvPr>
          <p:cNvSpPr txBox="1"/>
          <p:nvPr/>
        </p:nvSpPr>
        <p:spPr>
          <a:xfrm>
            <a:off x="3345244" y="3117471"/>
            <a:ext cx="679994" cy="369332"/>
          </a:xfrm>
          <a:prstGeom prst="rect">
            <a:avLst/>
          </a:prstGeom>
          <a:noFill/>
        </p:spPr>
        <p:txBody>
          <a:bodyPr wrap="none" rtlCol="0">
            <a:spAutoFit/>
          </a:bodyPr>
          <a:lstStyle/>
          <a:p>
            <a:r>
              <a:rPr lang="en-US"/>
              <a:t>input</a:t>
            </a:r>
          </a:p>
        </p:txBody>
      </p:sp>
      <p:cxnSp>
        <p:nvCxnSpPr>
          <p:cNvPr id="7" name="Straight Arrow Connector 6">
            <a:extLst>
              <a:ext uri="{FF2B5EF4-FFF2-40B4-BE49-F238E27FC236}">
                <a16:creationId xmlns:a16="http://schemas.microsoft.com/office/drawing/2014/main" id="{79457AB4-BD8F-404D-8064-9561C0FFF20E}"/>
              </a:ext>
            </a:extLst>
          </p:cNvPr>
          <p:cNvCxnSpPr>
            <a:stCxn id="5" idx="2"/>
          </p:cNvCxnSpPr>
          <p:nvPr/>
        </p:nvCxnSpPr>
        <p:spPr>
          <a:xfrm flipH="1">
            <a:off x="3685241" y="3809446"/>
            <a:ext cx="0" cy="481765"/>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8" name="TextBox 7">
            <a:extLst>
              <a:ext uri="{FF2B5EF4-FFF2-40B4-BE49-F238E27FC236}">
                <a16:creationId xmlns:a16="http://schemas.microsoft.com/office/drawing/2014/main" id="{3B5D6180-39AD-4DE2-B95B-FA3AD95A2801}"/>
              </a:ext>
            </a:extLst>
          </p:cNvPr>
          <p:cNvSpPr txBox="1"/>
          <p:nvPr/>
        </p:nvSpPr>
        <p:spPr>
          <a:xfrm>
            <a:off x="329831" y="3883552"/>
            <a:ext cx="3389389" cy="307777"/>
          </a:xfrm>
          <a:prstGeom prst="rect">
            <a:avLst/>
          </a:prstGeom>
          <a:noFill/>
        </p:spPr>
        <p:txBody>
          <a:bodyPr wrap="none" rtlCol="0">
            <a:spAutoFit/>
          </a:bodyPr>
          <a:lstStyle/>
          <a:p>
            <a:r>
              <a:rPr lang="en-US" sz="1400" i="1"/>
              <a:t>-D captureUnrecognizedMagicNumber=</a:t>
            </a:r>
            <a:r>
              <a:rPr lang="en-US" sz="1400" i="1">
                <a:highlight>
                  <a:srgbClr val="FFFF00"/>
                </a:highlight>
              </a:rPr>
              <a:t>true</a:t>
            </a:r>
          </a:p>
        </p:txBody>
      </p:sp>
      <p:sp>
        <p:nvSpPr>
          <p:cNvPr id="9" name="Rectangle 8">
            <a:extLst>
              <a:ext uri="{FF2B5EF4-FFF2-40B4-BE49-F238E27FC236}">
                <a16:creationId xmlns:a16="http://schemas.microsoft.com/office/drawing/2014/main" id="{4B1FEEDA-622A-4544-9BAE-EB76580A2E62}"/>
              </a:ext>
            </a:extLst>
          </p:cNvPr>
          <p:cNvSpPr/>
          <p:nvPr/>
        </p:nvSpPr>
        <p:spPr>
          <a:xfrm>
            <a:off x="3152337" y="4304863"/>
            <a:ext cx="1133766" cy="49663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DFDL</a:t>
            </a:r>
          </a:p>
        </p:txBody>
      </p:sp>
      <p:sp>
        <p:nvSpPr>
          <p:cNvPr id="10" name="Rectangle 9">
            <a:extLst>
              <a:ext uri="{FF2B5EF4-FFF2-40B4-BE49-F238E27FC236}">
                <a16:creationId xmlns:a16="http://schemas.microsoft.com/office/drawing/2014/main" id="{03C11C98-9B99-4014-9983-7338DCE4FB89}"/>
              </a:ext>
            </a:extLst>
          </p:cNvPr>
          <p:cNvSpPr/>
          <p:nvPr/>
        </p:nvSpPr>
        <p:spPr>
          <a:xfrm>
            <a:off x="1873533" y="5313284"/>
            <a:ext cx="4825140" cy="954107"/>
          </a:xfrm>
          <a:prstGeom prst="rect">
            <a:avLst/>
          </a:prstGeom>
          <a:ln>
            <a:solidFill>
              <a:schemeClr val="tx1"/>
            </a:solidFill>
          </a:ln>
        </p:spPr>
        <p:txBody>
          <a:bodyPr wrap="square">
            <a:spAutoFit/>
          </a:bodyPr>
          <a:lstStyle/>
          <a:p>
            <a:r>
              <a:rPr lang="en-US" sz="1400">
                <a:solidFill>
                  <a:srgbClr val="000096"/>
                </a:solidFill>
                <a:highlight>
                  <a:srgbClr val="FFFFFF"/>
                </a:highlight>
              </a:rPr>
              <a:t>&lt;input&gt;</a:t>
            </a:r>
            <a:br>
              <a:rPr lang="en-US" sz="1400">
                <a:solidFill>
                  <a:srgbClr val="000000"/>
                </a:solidFill>
                <a:highlight>
                  <a:srgbClr val="FFFFFF"/>
                </a:highlight>
              </a:rPr>
            </a:br>
            <a:r>
              <a:rPr lang="en-US" sz="1400">
                <a:solidFill>
                  <a:srgbClr val="000000"/>
                </a:solidFill>
                <a:highlight>
                  <a:srgbClr val="FFFFFF"/>
                </a:highlight>
              </a:rPr>
              <a:t>  </a:t>
            </a:r>
            <a:r>
              <a:rPr lang="en-US" sz="1400">
                <a:solidFill>
                  <a:srgbClr val="000096"/>
                </a:solidFill>
                <a:highlight>
                  <a:srgbClr val="FFFFFF"/>
                </a:highlight>
              </a:rPr>
              <a:t>&lt;Magic-Number&gt;</a:t>
            </a:r>
            <a:r>
              <a:rPr lang="en-US" sz="1400">
                <a:solidFill>
                  <a:srgbClr val="000000"/>
                </a:solidFill>
                <a:highlight>
                  <a:srgbClr val="FFFFFF"/>
                </a:highlight>
              </a:rPr>
              <a:t>Foo</a:t>
            </a:r>
            <a:r>
              <a:rPr lang="en-US" sz="1400">
                <a:solidFill>
                  <a:srgbClr val="000096"/>
                </a:solidFill>
                <a:highlight>
                  <a:srgbClr val="FFFFFF"/>
                </a:highlight>
              </a:rPr>
              <a:t>&lt;/Magic-Number&gt;</a:t>
            </a:r>
            <a:br>
              <a:rPr lang="en-US" sz="1400">
                <a:solidFill>
                  <a:srgbClr val="000000"/>
                </a:solidFill>
                <a:highlight>
                  <a:srgbClr val="FFFFFF"/>
                </a:highlight>
              </a:rPr>
            </a:br>
            <a:r>
              <a:rPr lang="en-US" sz="1400">
                <a:solidFill>
                  <a:srgbClr val="000000"/>
                </a:solidFill>
                <a:highlight>
                  <a:srgbClr val="FFFFFF"/>
                </a:highlight>
              </a:rPr>
              <a:t> </a:t>
            </a:r>
            <a:r>
              <a:rPr lang="en-US" sz="1400">
                <a:solidFill>
                  <a:srgbClr val="000096"/>
                </a:solidFill>
                <a:highlight>
                  <a:srgbClr val="FFFFFF"/>
                </a:highlight>
              </a:rPr>
              <a:t>&lt;Unrecognized&gt;</a:t>
            </a:r>
            <a:r>
              <a:rPr lang="en-US" sz="1400">
                <a:solidFill>
                  <a:srgbClr val="000000"/>
                </a:solidFill>
                <a:highlight>
                  <a:srgbClr val="FFFFFF"/>
                </a:highlight>
              </a:rPr>
              <a:t>Unrecognized magic number</a:t>
            </a:r>
            <a:r>
              <a:rPr lang="en-US" sz="1400">
                <a:solidFill>
                  <a:srgbClr val="000096"/>
                </a:solidFill>
                <a:highlight>
                  <a:srgbClr val="FFFFFF"/>
                </a:highlight>
              </a:rPr>
              <a:t>&lt;/Unrecognized&gt;</a:t>
            </a:r>
            <a:br>
              <a:rPr lang="en-US" sz="1400">
                <a:solidFill>
                  <a:srgbClr val="000000"/>
                </a:solidFill>
                <a:highlight>
                  <a:srgbClr val="FFFFFF"/>
                </a:highlight>
              </a:rPr>
            </a:br>
            <a:r>
              <a:rPr lang="en-US" sz="1400">
                <a:solidFill>
                  <a:srgbClr val="000096"/>
                </a:solidFill>
                <a:highlight>
                  <a:srgbClr val="FFFFFF"/>
                </a:highlight>
              </a:rPr>
              <a:t>&lt;/input&gt;</a:t>
            </a:r>
          </a:p>
        </p:txBody>
      </p:sp>
      <p:cxnSp>
        <p:nvCxnSpPr>
          <p:cNvPr id="11" name="Straight Arrow Connector 10">
            <a:extLst>
              <a:ext uri="{FF2B5EF4-FFF2-40B4-BE49-F238E27FC236}">
                <a16:creationId xmlns:a16="http://schemas.microsoft.com/office/drawing/2014/main" id="{47C4182B-3BE1-40E2-8AA2-40ED17CE82F7}"/>
              </a:ext>
            </a:extLst>
          </p:cNvPr>
          <p:cNvCxnSpPr/>
          <p:nvPr/>
        </p:nvCxnSpPr>
        <p:spPr>
          <a:xfrm flipH="1">
            <a:off x="3697783" y="4831519"/>
            <a:ext cx="0" cy="481765"/>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2" name="TextBox 11">
            <a:extLst>
              <a:ext uri="{FF2B5EF4-FFF2-40B4-BE49-F238E27FC236}">
                <a16:creationId xmlns:a16="http://schemas.microsoft.com/office/drawing/2014/main" id="{959FC583-4FC6-415B-84C0-721F31FFDFB2}"/>
              </a:ext>
            </a:extLst>
          </p:cNvPr>
          <p:cNvSpPr txBox="1"/>
          <p:nvPr/>
        </p:nvSpPr>
        <p:spPr>
          <a:xfrm>
            <a:off x="8894102" y="3440114"/>
            <a:ext cx="530979" cy="369332"/>
          </a:xfrm>
          <a:prstGeom prst="rect">
            <a:avLst/>
          </a:prstGeom>
          <a:noFill/>
          <a:ln>
            <a:solidFill>
              <a:schemeClr val="tx1"/>
            </a:solidFill>
          </a:ln>
        </p:spPr>
        <p:txBody>
          <a:bodyPr wrap="none" rtlCol="0">
            <a:spAutoFit/>
          </a:bodyPr>
          <a:lstStyle/>
          <a:p>
            <a:r>
              <a:rPr lang="en-US"/>
              <a:t>Foo</a:t>
            </a:r>
          </a:p>
        </p:txBody>
      </p:sp>
      <p:sp>
        <p:nvSpPr>
          <p:cNvPr id="13" name="TextBox 12">
            <a:extLst>
              <a:ext uri="{FF2B5EF4-FFF2-40B4-BE49-F238E27FC236}">
                <a16:creationId xmlns:a16="http://schemas.microsoft.com/office/drawing/2014/main" id="{498E16F2-D6A2-4428-BDF1-1965E188633B}"/>
              </a:ext>
            </a:extLst>
          </p:cNvPr>
          <p:cNvSpPr txBox="1"/>
          <p:nvPr/>
        </p:nvSpPr>
        <p:spPr>
          <a:xfrm>
            <a:off x="8798723" y="3117471"/>
            <a:ext cx="679994" cy="369332"/>
          </a:xfrm>
          <a:prstGeom prst="rect">
            <a:avLst/>
          </a:prstGeom>
          <a:noFill/>
        </p:spPr>
        <p:txBody>
          <a:bodyPr wrap="none" rtlCol="0">
            <a:spAutoFit/>
          </a:bodyPr>
          <a:lstStyle/>
          <a:p>
            <a:r>
              <a:rPr lang="en-US"/>
              <a:t>input</a:t>
            </a:r>
          </a:p>
        </p:txBody>
      </p:sp>
      <p:cxnSp>
        <p:nvCxnSpPr>
          <p:cNvPr id="14" name="Straight Arrow Connector 13">
            <a:extLst>
              <a:ext uri="{FF2B5EF4-FFF2-40B4-BE49-F238E27FC236}">
                <a16:creationId xmlns:a16="http://schemas.microsoft.com/office/drawing/2014/main" id="{B0FAC62A-9137-4304-9D48-E8E9EDA2B197}"/>
              </a:ext>
            </a:extLst>
          </p:cNvPr>
          <p:cNvCxnSpPr>
            <a:stCxn id="12" idx="2"/>
          </p:cNvCxnSpPr>
          <p:nvPr/>
        </p:nvCxnSpPr>
        <p:spPr>
          <a:xfrm flipH="1">
            <a:off x="9138720" y="3809446"/>
            <a:ext cx="0" cy="481765"/>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5" name="TextBox 14">
            <a:extLst>
              <a:ext uri="{FF2B5EF4-FFF2-40B4-BE49-F238E27FC236}">
                <a16:creationId xmlns:a16="http://schemas.microsoft.com/office/drawing/2014/main" id="{28912029-7561-40F6-A69D-0A5D1D4D21BF}"/>
              </a:ext>
            </a:extLst>
          </p:cNvPr>
          <p:cNvSpPr txBox="1"/>
          <p:nvPr/>
        </p:nvSpPr>
        <p:spPr>
          <a:xfrm>
            <a:off x="5783310" y="3883552"/>
            <a:ext cx="3421001" cy="307777"/>
          </a:xfrm>
          <a:prstGeom prst="rect">
            <a:avLst/>
          </a:prstGeom>
          <a:noFill/>
        </p:spPr>
        <p:txBody>
          <a:bodyPr wrap="none" rtlCol="0">
            <a:spAutoFit/>
          </a:bodyPr>
          <a:lstStyle/>
          <a:p>
            <a:r>
              <a:rPr lang="en-US" sz="1400" i="1"/>
              <a:t>-D captureUnrecognizedMagicNumber=</a:t>
            </a:r>
            <a:r>
              <a:rPr lang="en-US" sz="1400" i="1">
                <a:highlight>
                  <a:srgbClr val="FFFF00"/>
                </a:highlight>
              </a:rPr>
              <a:t>false</a:t>
            </a:r>
          </a:p>
        </p:txBody>
      </p:sp>
      <p:sp>
        <p:nvSpPr>
          <p:cNvPr id="16" name="Rectangle 15">
            <a:extLst>
              <a:ext uri="{FF2B5EF4-FFF2-40B4-BE49-F238E27FC236}">
                <a16:creationId xmlns:a16="http://schemas.microsoft.com/office/drawing/2014/main" id="{6A743C87-F1A6-44B7-9683-03ED6754CEB5}"/>
              </a:ext>
            </a:extLst>
          </p:cNvPr>
          <p:cNvSpPr/>
          <p:nvPr/>
        </p:nvSpPr>
        <p:spPr>
          <a:xfrm>
            <a:off x="8605816" y="4304863"/>
            <a:ext cx="1133766" cy="49663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DFDL</a:t>
            </a:r>
          </a:p>
        </p:txBody>
      </p:sp>
      <p:cxnSp>
        <p:nvCxnSpPr>
          <p:cNvPr id="18" name="Straight Arrow Connector 17">
            <a:extLst>
              <a:ext uri="{FF2B5EF4-FFF2-40B4-BE49-F238E27FC236}">
                <a16:creationId xmlns:a16="http://schemas.microsoft.com/office/drawing/2014/main" id="{8EA8AEF9-3838-48EE-AD9D-11E5A9E7C09B}"/>
              </a:ext>
            </a:extLst>
          </p:cNvPr>
          <p:cNvCxnSpPr/>
          <p:nvPr/>
        </p:nvCxnSpPr>
        <p:spPr>
          <a:xfrm flipH="1">
            <a:off x="9151262" y="4831519"/>
            <a:ext cx="0" cy="481765"/>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9" name="Rectangle 18">
            <a:extLst>
              <a:ext uri="{FF2B5EF4-FFF2-40B4-BE49-F238E27FC236}">
                <a16:creationId xmlns:a16="http://schemas.microsoft.com/office/drawing/2014/main" id="{2FB60051-599F-46DA-8AE3-94EE3ABC9A73}"/>
              </a:ext>
            </a:extLst>
          </p:cNvPr>
          <p:cNvSpPr/>
          <p:nvPr/>
        </p:nvSpPr>
        <p:spPr>
          <a:xfrm>
            <a:off x="7144857" y="5364860"/>
            <a:ext cx="4782399" cy="369332"/>
          </a:xfrm>
          <a:prstGeom prst="rect">
            <a:avLst/>
          </a:prstGeom>
        </p:spPr>
        <p:txBody>
          <a:bodyPr wrap="none">
            <a:spAutoFit/>
          </a:bodyPr>
          <a:lstStyle/>
          <a:p>
            <a:r>
              <a:rPr lang="en-US" b="1">
                <a:solidFill>
                  <a:srgbClr val="FF0000"/>
                </a:solidFill>
              </a:rPr>
              <a:t>[error] Parse Error: All choice alternatives failed.</a:t>
            </a:r>
          </a:p>
        </p:txBody>
      </p:sp>
    </p:spTree>
    <p:extLst>
      <p:ext uri="{BB962C8B-B14F-4D97-AF65-F5344CB8AC3E}">
        <p14:creationId xmlns:p14="http://schemas.microsoft.com/office/powerpoint/2010/main" val="69255799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DAE72073-683D-4785-AF50-D199DB629071}"/>
              </a:ext>
            </a:extLst>
          </p:cNvPr>
          <p:cNvSpPr>
            <a:spLocks noGrp="1"/>
          </p:cNvSpPr>
          <p:nvPr>
            <p:ph type="ctrTitle" sz="quarter"/>
          </p:nvPr>
        </p:nvSpPr>
        <p:spPr/>
        <p:txBody>
          <a:bodyPr/>
          <a:lstStyle/>
          <a:p>
            <a:r>
              <a:rPr lang="en-US"/>
              <a:t>dfdl:lengthKind</a:t>
            </a:r>
          </a:p>
        </p:txBody>
      </p:sp>
      <p:sp>
        <p:nvSpPr>
          <p:cNvPr id="4" name="Footer Placeholder 3">
            <a:extLst>
              <a:ext uri="{FF2B5EF4-FFF2-40B4-BE49-F238E27FC236}">
                <a16:creationId xmlns:a16="http://schemas.microsoft.com/office/drawing/2014/main" id="{D8E173A0-C293-4D88-8AED-8A71970B8A01}"/>
              </a:ext>
            </a:extLst>
          </p:cNvPr>
          <p:cNvSpPr>
            <a:spLocks noGrp="1"/>
          </p:cNvSpPr>
          <p:nvPr>
            <p:ph type="ftr" sz="quarter" idx="4294967295"/>
          </p:nvPr>
        </p:nvSpPr>
        <p:spPr>
          <a:xfrm>
            <a:off x="0" y="6521450"/>
            <a:ext cx="7537450" cy="239713"/>
          </a:xfrm>
        </p:spPr>
        <p:txBody>
          <a:bodyPr/>
          <a:lstStyle/>
          <a:p>
            <a:r>
              <a:rPr lang="en-US" altLang="en-US">
                <a:solidFill>
                  <a:schemeClr val="tx1">
                    <a:lumMod val="50000"/>
                    <a:lumOff val="50000"/>
                  </a:schemeClr>
                </a:solidFill>
                <a:latin typeface="Arial" pitchFamily="34" charset="0"/>
                <a:cs typeface="Arial" pitchFamily="34" charset="0"/>
              </a:rPr>
              <a:t>© 2019 The MITRE Corporation. All rights reserved.</a:t>
            </a:r>
            <a:endParaRPr lang="en-US">
              <a:solidFill>
                <a:schemeClr val="tx1">
                  <a:lumMod val="50000"/>
                  <a:lumOff val="50000"/>
                </a:schemeClr>
              </a:solidFill>
              <a:latin typeface="Arial" pitchFamily="34" charset="0"/>
              <a:cs typeface="Arial" pitchFamily="34" charset="0"/>
            </a:endParaRPr>
          </a:p>
        </p:txBody>
      </p:sp>
    </p:spTree>
    <p:extLst>
      <p:ext uri="{BB962C8B-B14F-4D97-AF65-F5344CB8AC3E}">
        <p14:creationId xmlns:p14="http://schemas.microsoft.com/office/powerpoint/2010/main" val="1740799086"/>
      </p:ext>
    </p:extLst>
  </p:cSld>
  <p:clrMapOvr>
    <a:masterClrMapping/>
  </p:clrMapOvr>
</p:sld>
</file>

<file path=ppt/slides/slide3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762A54F3-FE2B-4F95-B059-0B26DCF8A83C}"/>
              </a:ext>
            </a:extLst>
          </p:cNvPr>
          <p:cNvSpPr/>
          <p:nvPr/>
        </p:nvSpPr>
        <p:spPr>
          <a:xfrm>
            <a:off x="1394848" y="92988"/>
            <a:ext cx="9035511" cy="6694140"/>
          </a:xfrm>
          <a:prstGeom prst="rect">
            <a:avLst/>
          </a:prstGeom>
          <a:ln>
            <a:solidFill>
              <a:schemeClr val="tx1"/>
            </a:solidFill>
          </a:ln>
        </p:spPr>
        <p:txBody>
          <a:bodyPr wrap="square">
            <a:spAutoFit/>
          </a:bodyPr>
          <a:lstStyle/>
          <a:p>
            <a:r>
              <a:rPr lang="en-US" sz="1100">
                <a:solidFill>
                  <a:srgbClr val="003296"/>
                </a:solidFill>
                <a:highlight>
                  <a:srgbClr val="FFFFFF"/>
                </a:highlight>
              </a:rPr>
              <a:t>&lt;xs:annotation&gt;</a:t>
            </a:r>
            <a:br>
              <a:rPr lang="en-US" sz="1100">
                <a:solidFill>
                  <a:srgbClr val="000000"/>
                </a:solidFill>
                <a:highlight>
                  <a:srgbClr val="FFFFFF"/>
                </a:highlight>
              </a:rPr>
            </a:br>
            <a:r>
              <a:rPr lang="en-US" sz="1100">
                <a:solidFill>
                  <a:srgbClr val="000000"/>
                </a:solidFill>
                <a:highlight>
                  <a:srgbClr val="FFFFFF"/>
                </a:highlight>
              </a:rPr>
              <a:t>    </a:t>
            </a:r>
            <a:r>
              <a:rPr lang="en-US" sz="1100">
                <a:solidFill>
                  <a:srgbClr val="003296"/>
                </a:solidFill>
                <a:highlight>
                  <a:srgbClr val="FFFFFF"/>
                </a:highlight>
              </a:rPr>
              <a:t>&lt;xs:appinfo</a:t>
            </a:r>
            <a:r>
              <a:rPr lang="en-US" sz="1100">
                <a:solidFill>
                  <a:srgbClr val="F5844C"/>
                </a:solidFill>
                <a:highlight>
                  <a:srgbClr val="FFFFFF"/>
                </a:highlight>
              </a:rPr>
              <a:t> source</a:t>
            </a:r>
            <a:r>
              <a:rPr lang="en-US" sz="1100">
                <a:solidFill>
                  <a:srgbClr val="FF8040"/>
                </a:solidFill>
                <a:highlight>
                  <a:srgbClr val="FFFFFF"/>
                </a:highlight>
              </a:rPr>
              <a:t>=</a:t>
            </a:r>
            <a:r>
              <a:rPr lang="en-US" sz="1100">
                <a:solidFill>
                  <a:srgbClr val="993300"/>
                </a:solidFill>
                <a:highlight>
                  <a:srgbClr val="FFFFFF"/>
                </a:highlight>
              </a:rPr>
              <a:t>"http://www.ogf.org/dfdl/"</a:t>
            </a:r>
            <a:r>
              <a:rPr lang="en-US" sz="1100">
                <a:solidFill>
                  <a:srgbClr val="000096"/>
                </a:solidFill>
                <a:highlight>
                  <a:srgbClr val="FFFFFF"/>
                </a:highlight>
              </a:rPr>
              <a:t>&gt;</a:t>
            </a:r>
            <a:br>
              <a:rPr lang="en-US" sz="1100">
                <a:solidFill>
                  <a:srgbClr val="000000"/>
                </a:solidFill>
                <a:highlight>
                  <a:srgbClr val="FFFFFF"/>
                </a:highlight>
              </a:rPr>
            </a:br>
            <a:r>
              <a:rPr lang="en-US" sz="1100">
                <a:solidFill>
                  <a:srgbClr val="000000"/>
                </a:solidFill>
                <a:highlight>
                  <a:srgbClr val="FFFFFF"/>
                </a:highlight>
              </a:rPr>
              <a:t>        </a:t>
            </a:r>
            <a:r>
              <a:rPr lang="en-US" sz="1100">
                <a:solidFill>
                  <a:srgbClr val="000096"/>
                </a:solidFill>
                <a:highlight>
                  <a:srgbClr val="FFFFFF"/>
                </a:highlight>
              </a:rPr>
              <a:t>&lt;dfdl:format</a:t>
            </a:r>
            <a:r>
              <a:rPr lang="en-US" sz="1100">
                <a:solidFill>
                  <a:srgbClr val="F5844C"/>
                </a:solidFill>
                <a:highlight>
                  <a:srgbClr val="FFFFFF"/>
                </a:highlight>
              </a:rPr>
              <a:t> ref</a:t>
            </a:r>
            <a:r>
              <a:rPr lang="en-US" sz="1100">
                <a:solidFill>
                  <a:srgbClr val="FF8040"/>
                </a:solidFill>
                <a:highlight>
                  <a:srgbClr val="FFFFFF"/>
                </a:highlight>
              </a:rPr>
              <a:t>=</a:t>
            </a:r>
            <a:r>
              <a:rPr lang="en-US" sz="1100">
                <a:solidFill>
                  <a:srgbClr val="993300"/>
                </a:solidFill>
                <a:highlight>
                  <a:srgbClr val="FFFFFF"/>
                </a:highlight>
              </a:rPr>
              <a:t>"default-dfdl-properties"</a:t>
            </a:r>
            <a:r>
              <a:rPr lang="en-US" sz="1100">
                <a:solidFill>
                  <a:srgbClr val="F5844C"/>
                </a:solidFill>
                <a:highlight>
                  <a:srgbClr val="FFFFFF"/>
                </a:highlight>
              </a:rPr>
              <a:t> </a:t>
            </a:r>
            <a:r>
              <a:rPr lang="en-US" sz="1100">
                <a:solidFill>
                  <a:srgbClr val="000096"/>
                </a:solidFill>
                <a:highlight>
                  <a:srgbClr val="FFFFFF"/>
                </a:highlight>
              </a:rPr>
              <a:t>/&gt;</a:t>
            </a:r>
            <a:br>
              <a:rPr lang="en-US" sz="1100">
                <a:solidFill>
                  <a:srgbClr val="000000"/>
                </a:solidFill>
                <a:highlight>
                  <a:srgbClr val="FFFFFF"/>
                </a:highlight>
              </a:rPr>
            </a:br>
            <a:r>
              <a:rPr lang="en-US" sz="1100">
                <a:solidFill>
                  <a:srgbClr val="000000"/>
                </a:solidFill>
                <a:highlight>
                  <a:srgbClr val="FFFFFF"/>
                </a:highlight>
              </a:rPr>
              <a:t>        </a:t>
            </a:r>
            <a:r>
              <a:rPr lang="en-US" sz="1100">
                <a:solidFill>
                  <a:srgbClr val="000096"/>
                </a:solidFill>
                <a:highlight>
                  <a:srgbClr val="FFFF00"/>
                </a:highlight>
              </a:rPr>
              <a:t>&lt;dfdl:defineVariable</a:t>
            </a:r>
            <a:r>
              <a:rPr lang="en-US" sz="1100">
                <a:solidFill>
                  <a:srgbClr val="F5844C"/>
                </a:solidFill>
                <a:highlight>
                  <a:srgbClr val="FFFF00"/>
                </a:highlight>
              </a:rPr>
              <a:t> name</a:t>
            </a:r>
            <a:r>
              <a:rPr lang="en-US" sz="1100">
                <a:solidFill>
                  <a:srgbClr val="FF8040"/>
                </a:solidFill>
                <a:highlight>
                  <a:srgbClr val="FFFF00"/>
                </a:highlight>
              </a:rPr>
              <a:t>=</a:t>
            </a:r>
            <a:r>
              <a:rPr lang="en-US" sz="1100">
                <a:solidFill>
                  <a:srgbClr val="993300"/>
                </a:solidFill>
                <a:highlight>
                  <a:srgbClr val="FFFF00"/>
                </a:highlight>
              </a:rPr>
              <a:t>"captureUnrecognizedMagicNumber"</a:t>
            </a:r>
            <a:r>
              <a:rPr lang="en-US" sz="1100">
                <a:solidFill>
                  <a:srgbClr val="F5844C"/>
                </a:solidFill>
                <a:highlight>
                  <a:srgbClr val="FFFF00"/>
                </a:highlight>
              </a:rPr>
              <a:t> </a:t>
            </a:r>
            <a:br>
              <a:rPr lang="en-US" sz="1100">
                <a:solidFill>
                  <a:srgbClr val="000000"/>
                </a:solidFill>
                <a:highlight>
                  <a:srgbClr val="FFFFFF"/>
                </a:highlight>
              </a:rPr>
            </a:br>
            <a:r>
              <a:rPr lang="en-US" sz="1100">
                <a:solidFill>
                  <a:srgbClr val="F5844C"/>
                </a:solidFill>
                <a:highlight>
                  <a:srgbClr val="FFFFFF"/>
                </a:highlight>
              </a:rPr>
              <a:t>            	                </a:t>
            </a:r>
            <a:r>
              <a:rPr lang="en-US" sz="1100">
                <a:solidFill>
                  <a:srgbClr val="F5844C"/>
                </a:solidFill>
                <a:highlight>
                  <a:srgbClr val="FFFF00"/>
                </a:highlight>
              </a:rPr>
              <a:t>type</a:t>
            </a:r>
            <a:r>
              <a:rPr lang="en-US" sz="1100">
                <a:solidFill>
                  <a:srgbClr val="FF8040"/>
                </a:solidFill>
                <a:highlight>
                  <a:srgbClr val="FFFF00"/>
                </a:highlight>
              </a:rPr>
              <a:t>=</a:t>
            </a:r>
            <a:r>
              <a:rPr lang="en-US" sz="1100">
                <a:solidFill>
                  <a:srgbClr val="993300"/>
                </a:solidFill>
                <a:highlight>
                  <a:srgbClr val="FFFF00"/>
                </a:highlight>
              </a:rPr>
              <a:t>"xs:boolean"</a:t>
            </a:r>
            <a:r>
              <a:rPr lang="en-US" sz="1100">
                <a:solidFill>
                  <a:srgbClr val="F5844C"/>
                </a:solidFill>
                <a:highlight>
                  <a:srgbClr val="FFFF00"/>
                </a:highlight>
              </a:rPr>
              <a:t> </a:t>
            </a:r>
            <a:br>
              <a:rPr lang="en-US" sz="1100">
                <a:solidFill>
                  <a:srgbClr val="000000"/>
                </a:solidFill>
                <a:highlight>
                  <a:srgbClr val="FFFFFF"/>
                </a:highlight>
              </a:rPr>
            </a:br>
            <a:r>
              <a:rPr lang="en-US" sz="1100">
                <a:solidFill>
                  <a:srgbClr val="F5844C"/>
                </a:solidFill>
                <a:highlight>
                  <a:srgbClr val="FFFFFF"/>
                </a:highlight>
              </a:rPr>
              <a:t>            	                </a:t>
            </a:r>
            <a:r>
              <a:rPr lang="en-US" sz="1100">
                <a:solidFill>
                  <a:srgbClr val="F5844C"/>
                </a:solidFill>
                <a:highlight>
                  <a:srgbClr val="FFFF00"/>
                </a:highlight>
              </a:rPr>
              <a:t>defaultValue</a:t>
            </a:r>
            <a:r>
              <a:rPr lang="en-US" sz="1100">
                <a:solidFill>
                  <a:srgbClr val="FF8040"/>
                </a:solidFill>
                <a:highlight>
                  <a:srgbClr val="FFFF00"/>
                </a:highlight>
              </a:rPr>
              <a:t>=</a:t>
            </a:r>
            <a:r>
              <a:rPr lang="en-US" sz="1100">
                <a:solidFill>
                  <a:srgbClr val="993300"/>
                </a:solidFill>
                <a:highlight>
                  <a:srgbClr val="FFFF00"/>
                </a:highlight>
              </a:rPr>
              <a:t>"true"</a:t>
            </a:r>
            <a:r>
              <a:rPr lang="en-US" sz="1100">
                <a:solidFill>
                  <a:srgbClr val="F5844C"/>
                </a:solidFill>
                <a:highlight>
                  <a:srgbClr val="FFFF00"/>
                </a:highlight>
              </a:rPr>
              <a:t> </a:t>
            </a:r>
            <a:br>
              <a:rPr lang="en-US" sz="1100">
                <a:solidFill>
                  <a:srgbClr val="000000"/>
                </a:solidFill>
                <a:highlight>
                  <a:srgbClr val="FFFFFF"/>
                </a:highlight>
              </a:rPr>
            </a:br>
            <a:r>
              <a:rPr lang="en-US" sz="1100">
                <a:solidFill>
                  <a:srgbClr val="F5844C"/>
                </a:solidFill>
                <a:highlight>
                  <a:srgbClr val="FFFFFF"/>
                </a:highlight>
              </a:rPr>
              <a:t>            	                </a:t>
            </a:r>
            <a:r>
              <a:rPr lang="en-US" sz="1100">
                <a:solidFill>
                  <a:srgbClr val="F5844C"/>
                </a:solidFill>
                <a:highlight>
                  <a:srgbClr val="FFFF00"/>
                </a:highlight>
              </a:rPr>
              <a:t>external</a:t>
            </a:r>
            <a:r>
              <a:rPr lang="en-US" sz="1100">
                <a:solidFill>
                  <a:srgbClr val="FF8040"/>
                </a:solidFill>
                <a:highlight>
                  <a:srgbClr val="FFFF00"/>
                </a:highlight>
              </a:rPr>
              <a:t>=</a:t>
            </a:r>
            <a:r>
              <a:rPr lang="en-US" sz="1100">
                <a:solidFill>
                  <a:srgbClr val="993300"/>
                </a:solidFill>
                <a:highlight>
                  <a:srgbClr val="FFFF00"/>
                </a:highlight>
              </a:rPr>
              <a:t>"true"</a:t>
            </a:r>
            <a:r>
              <a:rPr lang="en-US" sz="1100">
                <a:solidFill>
                  <a:srgbClr val="000096"/>
                </a:solidFill>
                <a:highlight>
                  <a:srgbClr val="FFFF00"/>
                </a:highlight>
              </a:rPr>
              <a:t>/&gt;</a:t>
            </a:r>
            <a:br>
              <a:rPr lang="en-US" sz="1100">
                <a:solidFill>
                  <a:srgbClr val="000000"/>
                </a:solidFill>
                <a:highlight>
                  <a:srgbClr val="FFFFFF"/>
                </a:highlight>
              </a:rPr>
            </a:br>
            <a:r>
              <a:rPr lang="en-US" sz="1100">
                <a:solidFill>
                  <a:srgbClr val="000000"/>
                </a:solidFill>
                <a:highlight>
                  <a:srgbClr val="FFFFFF"/>
                </a:highlight>
              </a:rPr>
              <a:t>    </a:t>
            </a:r>
            <a:r>
              <a:rPr lang="en-US" sz="1100">
                <a:solidFill>
                  <a:srgbClr val="003296"/>
                </a:solidFill>
                <a:highlight>
                  <a:srgbClr val="FFFFFF"/>
                </a:highlight>
              </a:rPr>
              <a:t>&lt;/xs:appinfo&gt;</a:t>
            </a:r>
            <a:br>
              <a:rPr lang="en-US" sz="1100">
                <a:solidFill>
                  <a:srgbClr val="000000"/>
                </a:solidFill>
                <a:highlight>
                  <a:srgbClr val="FFFFFF"/>
                </a:highlight>
              </a:rPr>
            </a:br>
            <a:r>
              <a:rPr lang="en-US" sz="1100">
                <a:solidFill>
                  <a:srgbClr val="003296"/>
                </a:solidFill>
                <a:highlight>
                  <a:srgbClr val="FFFFFF"/>
                </a:highlight>
              </a:rPr>
              <a:t>&lt;/xs:annotation&gt;</a:t>
            </a:r>
            <a:br>
              <a:rPr lang="en-US" sz="1100">
                <a:solidFill>
                  <a:srgbClr val="000000"/>
                </a:solidFill>
                <a:highlight>
                  <a:srgbClr val="FFFFFF"/>
                </a:highlight>
              </a:rPr>
            </a:br>
            <a:br>
              <a:rPr lang="en-US" sz="1100">
                <a:solidFill>
                  <a:srgbClr val="000000"/>
                </a:solidFill>
                <a:highlight>
                  <a:srgbClr val="FFFFFF"/>
                </a:highlight>
              </a:rPr>
            </a:br>
            <a:r>
              <a:rPr lang="en-US" sz="1100">
                <a:solidFill>
                  <a:srgbClr val="003296"/>
                </a:solidFill>
                <a:highlight>
                  <a:srgbClr val="FFFFFF"/>
                </a:highlight>
              </a:rPr>
              <a:t>&lt;xs:element</a:t>
            </a:r>
            <a:r>
              <a:rPr lang="en-US" sz="1100">
                <a:solidFill>
                  <a:srgbClr val="F5844C"/>
                </a:solidFill>
                <a:highlight>
                  <a:srgbClr val="FFFFFF"/>
                </a:highlight>
              </a:rPr>
              <a:t> name</a:t>
            </a:r>
            <a:r>
              <a:rPr lang="en-US" sz="1100">
                <a:solidFill>
                  <a:srgbClr val="FF8040"/>
                </a:solidFill>
                <a:highlight>
                  <a:srgbClr val="FFFFFF"/>
                </a:highlight>
              </a:rPr>
              <a:t>=</a:t>
            </a:r>
            <a:r>
              <a:rPr lang="en-US" sz="1100">
                <a:solidFill>
                  <a:srgbClr val="993300"/>
                </a:solidFill>
                <a:highlight>
                  <a:srgbClr val="FFFFFF"/>
                </a:highlight>
              </a:rPr>
              <a:t>"input"</a:t>
            </a:r>
            <a:r>
              <a:rPr lang="en-US" sz="1100">
                <a:solidFill>
                  <a:srgbClr val="000096"/>
                </a:solidFill>
                <a:highlight>
                  <a:srgbClr val="FFFFFF"/>
                </a:highlight>
              </a:rPr>
              <a:t>&gt;</a:t>
            </a:r>
            <a:br>
              <a:rPr lang="en-US" sz="1100">
                <a:solidFill>
                  <a:srgbClr val="000000"/>
                </a:solidFill>
                <a:highlight>
                  <a:srgbClr val="FFFFFF"/>
                </a:highlight>
              </a:rPr>
            </a:br>
            <a:r>
              <a:rPr lang="en-US" sz="1100">
                <a:solidFill>
                  <a:srgbClr val="000000"/>
                </a:solidFill>
                <a:highlight>
                  <a:srgbClr val="FFFFFF"/>
                </a:highlight>
              </a:rPr>
              <a:t>    </a:t>
            </a:r>
            <a:r>
              <a:rPr lang="en-US" sz="1100">
                <a:solidFill>
                  <a:srgbClr val="003296"/>
                </a:solidFill>
                <a:highlight>
                  <a:srgbClr val="FFFFFF"/>
                </a:highlight>
              </a:rPr>
              <a:t>&lt;xs:complexType&gt;</a:t>
            </a:r>
            <a:br>
              <a:rPr lang="en-US" sz="1100">
                <a:solidFill>
                  <a:srgbClr val="000000"/>
                </a:solidFill>
                <a:highlight>
                  <a:srgbClr val="FFFFFF"/>
                </a:highlight>
              </a:rPr>
            </a:br>
            <a:r>
              <a:rPr lang="en-US" sz="1100">
                <a:solidFill>
                  <a:srgbClr val="000000"/>
                </a:solidFill>
                <a:highlight>
                  <a:srgbClr val="FFFFFF"/>
                </a:highlight>
              </a:rPr>
              <a:t>        </a:t>
            </a:r>
            <a:r>
              <a:rPr lang="en-US" sz="1100">
                <a:solidFill>
                  <a:srgbClr val="003296"/>
                </a:solidFill>
                <a:highlight>
                  <a:srgbClr val="FFFFFF"/>
                </a:highlight>
              </a:rPr>
              <a:t>&lt;xs:sequence&gt;</a:t>
            </a:r>
            <a:br>
              <a:rPr lang="en-US" sz="1100">
                <a:solidFill>
                  <a:srgbClr val="000000"/>
                </a:solidFill>
                <a:highlight>
                  <a:srgbClr val="FFFFFF"/>
                </a:highlight>
              </a:rPr>
            </a:br>
            <a:r>
              <a:rPr lang="en-US" sz="1100">
                <a:solidFill>
                  <a:srgbClr val="000000"/>
                </a:solidFill>
                <a:highlight>
                  <a:srgbClr val="FFFFFF"/>
                </a:highlight>
              </a:rPr>
              <a:t>            </a:t>
            </a:r>
            <a:r>
              <a:rPr lang="en-US" sz="1100">
                <a:solidFill>
                  <a:srgbClr val="003296"/>
                </a:solidFill>
                <a:highlight>
                  <a:srgbClr val="FFFFFF"/>
                </a:highlight>
              </a:rPr>
              <a:t>&lt;xs:element</a:t>
            </a:r>
            <a:r>
              <a:rPr lang="en-US" sz="1100">
                <a:solidFill>
                  <a:srgbClr val="F5844C"/>
                </a:solidFill>
                <a:highlight>
                  <a:srgbClr val="FFFFFF"/>
                </a:highlight>
              </a:rPr>
              <a:t> name</a:t>
            </a:r>
            <a:r>
              <a:rPr lang="en-US" sz="1100">
                <a:solidFill>
                  <a:srgbClr val="FF8040"/>
                </a:solidFill>
                <a:highlight>
                  <a:srgbClr val="FFFFFF"/>
                </a:highlight>
              </a:rPr>
              <a:t>=</a:t>
            </a:r>
            <a:r>
              <a:rPr lang="en-US" sz="1100">
                <a:solidFill>
                  <a:srgbClr val="993300"/>
                </a:solidFill>
                <a:highlight>
                  <a:srgbClr val="FFFFFF"/>
                </a:highlight>
              </a:rPr>
              <a:t>"Magic-Number"</a:t>
            </a:r>
            <a:r>
              <a:rPr lang="en-US" sz="1100">
                <a:solidFill>
                  <a:srgbClr val="F5844C"/>
                </a:solidFill>
                <a:highlight>
                  <a:srgbClr val="FFFFFF"/>
                </a:highlight>
              </a:rPr>
              <a:t> type</a:t>
            </a:r>
            <a:r>
              <a:rPr lang="en-US" sz="1100">
                <a:solidFill>
                  <a:srgbClr val="FF8040"/>
                </a:solidFill>
                <a:highlight>
                  <a:srgbClr val="FFFFFF"/>
                </a:highlight>
              </a:rPr>
              <a:t>=</a:t>
            </a:r>
            <a:r>
              <a:rPr lang="en-US" sz="1100">
                <a:solidFill>
                  <a:srgbClr val="993300"/>
                </a:solidFill>
                <a:highlight>
                  <a:srgbClr val="FFFFFF"/>
                </a:highlight>
              </a:rPr>
              <a:t>"xs:string"</a:t>
            </a:r>
            <a:r>
              <a:rPr lang="en-US" sz="1100">
                <a:solidFill>
                  <a:srgbClr val="F5844C"/>
                </a:solidFill>
                <a:highlight>
                  <a:srgbClr val="FFFFFF"/>
                </a:highlight>
              </a:rPr>
              <a:t> </a:t>
            </a:r>
            <a:r>
              <a:rPr lang="en-US" sz="1100">
                <a:solidFill>
                  <a:srgbClr val="000096"/>
                </a:solidFill>
                <a:highlight>
                  <a:srgbClr val="FFFFFF"/>
                </a:highlight>
              </a:rPr>
              <a:t>/&gt;</a:t>
            </a:r>
            <a:br>
              <a:rPr lang="en-US" sz="1100">
                <a:solidFill>
                  <a:srgbClr val="000000"/>
                </a:solidFill>
                <a:highlight>
                  <a:srgbClr val="FFFFFF"/>
                </a:highlight>
              </a:rPr>
            </a:br>
            <a:r>
              <a:rPr lang="en-US" sz="1100">
                <a:solidFill>
                  <a:srgbClr val="000000"/>
                </a:solidFill>
                <a:highlight>
                  <a:srgbClr val="FFFFFF"/>
                </a:highlight>
              </a:rPr>
              <a:t>            </a:t>
            </a:r>
            <a:r>
              <a:rPr lang="en-US" sz="1100">
                <a:solidFill>
                  <a:srgbClr val="003296"/>
                </a:solidFill>
                <a:highlight>
                  <a:srgbClr val="FFFFFF"/>
                </a:highlight>
              </a:rPr>
              <a:t>&lt;xs:choice&gt;</a:t>
            </a:r>
            <a:br>
              <a:rPr lang="en-US" sz="1100">
                <a:solidFill>
                  <a:srgbClr val="000000"/>
                </a:solidFill>
                <a:highlight>
                  <a:srgbClr val="FFFFFF"/>
                </a:highlight>
              </a:rPr>
            </a:br>
            <a:r>
              <a:rPr lang="en-US" sz="1100">
                <a:solidFill>
                  <a:srgbClr val="000000"/>
                </a:solidFill>
                <a:highlight>
                  <a:srgbClr val="FFFFFF"/>
                </a:highlight>
              </a:rPr>
              <a:t>                </a:t>
            </a:r>
            <a:r>
              <a:rPr lang="en-US" sz="1100">
                <a:solidFill>
                  <a:srgbClr val="003296"/>
                </a:solidFill>
                <a:highlight>
                  <a:srgbClr val="FFFFFF"/>
                </a:highlight>
              </a:rPr>
              <a:t>&lt;xs:choice</a:t>
            </a:r>
            <a:r>
              <a:rPr lang="en-US" sz="1100">
                <a:solidFill>
                  <a:srgbClr val="F5844C"/>
                </a:solidFill>
                <a:highlight>
                  <a:srgbClr val="FFFFFF"/>
                </a:highlight>
              </a:rPr>
              <a:t> dfdl:choiceDispatchKey</a:t>
            </a:r>
            <a:r>
              <a:rPr lang="en-US" sz="1100">
                <a:solidFill>
                  <a:srgbClr val="FF8040"/>
                </a:solidFill>
                <a:highlight>
                  <a:srgbClr val="FFFFFF"/>
                </a:highlight>
              </a:rPr>
              <a:t>=</a:t>
            </a:r>
            <a:r>
              <a:rPr lang="en-US" sz="1100">
                <a:solidFill>
                  <a:srgbClr val="993300"/>
                </a:solidFill>
                <a:highlight>
                  <a:srgbClr val="FFFFFF"/>
                </a:highlight>
              </a:rPr>
              <a:t>"{./Magic-Number}"</a:t>
            </a:r>
            <a:r>
              <a:rPr lang="en-US" sz="1100">
                <a:solidFill>
                  <a:srgbClr val="000096"/>
                </a:solidFill>
                <a:highlight>
                  <a:srgbClr val="FFFFFF"/>
                </a:highlight>
              </a:rPr>
              <a:t>&gt;</a:t>
            </a:r>
            <a:br>
              <a:rPr lang="en-US" sz="1100">
                <a:solidFill>
                  <a:srgbClr val="000000"/>
                </a:solidFill>
                <a:highlight>
                  <a:srgbClr val="FFFFFF"/>
                </a:highlight>
              </a:rPr>
            </a:br>
            <a:r>
              <a:rPr lang="en-US" sz="1100">
                <a:solidFill>
                  <a:srgbClr val="000000"/>
                </a:solidFill>
                <a:highlight>
                  <a:srgbClr val="FFFFFF"/>
                </a:highlight>
              </a:rPr>
              <a:t>                    </a:t>
            </a:r>
            <a:r>
              <a:rPr lang="en-US" sz="1100">
                <a:solidFill>
                  <a:srgbClr val="003296"/>
                </a:solidFill>
                <a:highlight>
                  <a:srgbClr val="FFFFFF"/>
                </a:highlight>
              </a:rPr>
              <a:t>&lt;xs:sequence</a:t>
            </a:r>
            <a:r>
              <a:rPr lang="en-US" sz="1100">
                <a:solidFill>
                  <a:srgbClr val="F5844C"/>
                </a:solidFill>
                <a:highlight>
                  <a:srgbClr val="FFFFFF"/>
                </a:highlight>
              </a:rPr>
              <a:t> dfdl:choiceBranchKey</a:t>
            </a:r>
            <a:r>
              <a:rPr lang="en-US" sz="1100">
                <a:solidFill>
                  <a:srgbClr val="FF8040"/>
                </a:solidFill>
                <a:highlight>
                  <a:srgbClr val="FFFFFF"/>
                </a:highlight>
              </a:rPr>
              <a:t>=</a:t>
            </a:r>
            <a:r>
              <a:rPr lang="en-US" sz="1100">
                <a:solidFill>
                  <a:srgbClr val="993300"/>
                </a:solidFill>
                <a:highlight>
                  <a:srgbClr val="FFFFFF"/>
                </a:highlight>
              </a:rPr>
              <a:t>"MZ"</a:t>
            </a:r>
            <a:r>
              <a:rPr lang="en-US" sz="1100">
                <a:solidFill>
                  <a:srgbClr val="000096"/>
                </a:solidFill>
                <a:highlight>
                  <a:srgbClr val="FFFFFF"/>
                </a:highlight>
              </a:rPr>
              <a:t>&gt;</a:t>
            </a:r>
            <a:br>
              <a:rPr lang="en-US" sz="1100">
                <a:solidFill>
                  <a:srgbClr val="000000"/>
                </a:solidFill>
                <a:highlight>
                  <a:srgbClr val="FFFFFF"/>
                </a:highlight>
              </a:rPr>
            </a:br>
            <a:r>
              <a:rPr lang="en-US" sz="1100">
                <a:solidFill>
                  <a:srgbClr val="000000"/>
                </a:solidFill>
                <a:highlight>
                  <a:srgbClr val="FFFFFF"/>
                </a:highlight>
              </a:rPr>
              <a:t>                        </a:t>
            </a:r>
            <a:r>
              <a:rPr lang="en-US" sz="1100">
                <a:solidFill>
                  <a:srgbClr val="003296"/>
                </a:solidFill>
                <a:highlight>
                  <a:srgbClr val="FFFFFF"/>
                </a:highlight>
              </a:rPr>
              <a:t>&lt;xs:element</a:t>
            </a:r>
            <a:r>
              <a:rPr lang="en-US" sz="1100">
                <a:solidFill>
                  <a:srgbClr val="F5844C"/>
                </a:solidFill>
                <a:highlight>
                  <a:srgbClr val="FFFFFF"/>
                </a:highlight>
              </a:rPr>
              <a:t> name</a:t>
            </a:r>
            <a:r>
              <a:rPr lang="en-US" sz="1100">
                <a:solidFill>
                  <a:srgbClr val="FF8040"/>
                </a:solidFill>
                <a:highlight>
                  <a:srgbClr val="FFFFFF"/>
                </a:highlight>
              </a:rPr>
              <a:t>=</a:t>
            </a:r>
            <a:r>
              <a:rPr lang="en-US" sz="1100">
                <a:solidFill>
                  <a:srgbClr val="993300"/>
                </a:solidFill>
                <a:highlight>
                  <a:srgbClr val="FFFFFF"/>
                </a:highlight>
              </a:rPr>
              <a:t>"Executable"</a:t>
            </a:r>
            <a:r>
              <a:rPr lang="en-US" sz="1100">
                <a:solidFill>
                  <a:srgbClr val="F5844C"/>
                </a:solidFill>
                <a:highlight>
                  <a:srgbClr val="FFFFFF"/>
                </a:highlight>
              </a:rPr>
              <a:t> type</a:t>
            </a:r>
            <a:r>
              <a:rPr lang="en-US" sz="1100">
                <a:solidFill>
                  <a:srgbClr val="FF8040"/>
                </a:solidFill>
                <a:highlight>
                  <a:srgbClr val="FFFFFF"/>
                </a:highlight>
              </a:rPr>
              <a:t>=</a:t>
            </a:r>
            <a:r>
              <a:rPr lang="en-US" sz="1100">
                <a:solidFill>
                  <a:srgbClr val="993300"/>
                </a:solidFill>
                <a:highlight>
                  <a:srgbClr val="FFFFFF"/>
                </a:highlight>
              </a:rPr>
              <a:t>"xs:string"</a:t>
            </a:r>
            <a:r>
              <a:rPr lang="en-US" sz="1100">
                <a:solidFill>
                  <a:srgbClr val="F5844C"/>
                </a:solidFill>
                <a:highlight>
                  <a:srgbClr val="FFFFFF"/>
                </a:highlight>
              </a:rPr>
              <a:t> dfdl:inputValueCalc</a:t>
            </a:r>
            <a:r>
              <a:rPr lang="en-US" sz="1100">
                <a:solidFill>
                  <a:srgbClr val="FF8040"/>
                </a:solidFill>
                <a:highlight>
                  <a:srgbClr val="FFFFFF"/>
                </a:highlight>
              </a:rPr>
              <a:t>=</a:t>
            </a:r>
            <a:r>
              <a:rPr lang="en-US" sz="1100">
                <a:solidFill>
                  <a:srgbClr val="993300"/>
                </a:solidFill>
                <a:highlight>
                  <a:srgbClr val="FFFFFF"/>
                </a:highlight>
              </a:rPr>
              <a:t>"{'Windows executable'}"</a:t>
            </a:r>
            <a:r>
              <a:rPr lang="en-US" sz="1100">
                <a:solidFill>
                  <a:srgbClr val="F5844C"/>
                </a:solidFill>
                <a:highlight>
                  <a:srgbClr val="FFFFFF"/>
                </a:highlight>
              </a:rPr>
              <a:t> </a:t>
            </a:r>
            <a:r>
              <a:rPr lang="en-US" sz="1100">
                <a:solidFill>
                  <a:srgbClr val="000096"/>
                </a:solidFill>
                <a:highlight>
                  <a:srgbClr val="FFFFFF"/>
                </a:highlight>
              </a:rPr>
              <a:t>/&gt;</a:t>
            </a:r>
            <a:br>
              <a:rPr lang="en-US" sz="1100">
                <a:solidFill>
                  <a:srgbClr val="000000"/>
                </a:solidFill>
                <a:highlight>
                  <a:srgbClr val="FFFFFF"/>
                </a:highlight>
              </a:rPr>
            </a:br>
            <a:r>
              <a:rPr lang="en-US" sz="1100">
                <a:solidFill>
                  <a:srgbClr val="000000"/>
                </a:solidFill>
                <a:highlight>
                  <a:srgbClr val="FFFFFF"/>
                </a:highlight>
              </a:rPr>
              <a:t>                    </a:t>
            </a:r>
            <a:r>
              <a:rPr lang="en-US" sz="1100">
                <a:solidFill>
                  <a:srgbClr val="003296"/>
                </a:solidFill>
                <a:highlight>
                  <a:srgbClr val="FFFFFF"/>
                </a:highlight>
              </a:rPr>
              <a:t>&lt;/xs:sequence&gt;</a:t>
            </a:r>
            <a:br>
              <a:rPr lang="en-US" sz="1100">
                <a:solidFill>
                  <a:srgbClr val="000000"/>
                </a:solidFill>
                <a:highlight>
                  <a:srgbClr val="FFFFFF"/>
                </a:highlight>
              </a:rPr>
            </a:br>
            <a:r>
              <a:rPr lang="en-US" sz="1100">
                <a:solidFill>
                  <a:srgbClr val="000000"/>
                </a:solidFill>
                <a:highlight>
                  <a:srgbClr val="FFFFFF"/>
                </a:highlight>
              </a:rPr>
              <a:t>                    </a:t>
            </a:r>
            <a:r>
              <a:rPr lang="en-US" sz="1100">
                <a:solidFill>
                  <a:srgbClr val="003296"/>
                </a:solidFill>
                <a:highlight>
                  <a:srgbClr val="FFFFFF"/>
                </a:highlight>
              </a:rPr>
              <a:t>&lt;xs:sequence</a:t>
            </a:r>
            <a:r>
              <a:rPr lang="en-US" sz="1100">
                <a:solidFill>
                  <a:srgbClr val="F5844C"/>
                </a:solidFill>
                <a:highlight>
                  <a:srgbClr val="FFFFFF"/>
                </a:highlight>
              </a:rPr>
              <a:t> dfdl:choiceBranchKey</a:t>
            </a:r>
            <a:r>
              <a:rPr lang="en-US" sz="1100">
                <a:solidFill>
                  <a:srgbClr val="FF8040"/>
                </a:solidFill>
                <a:highlight>
                  <a:srgbClr val="FFFFFF"/>
                </a:highlight>
              </a:rPr>
              <a:t>=</a:t>
            </a:r>
            <a:r>
              <a:rPr lang="en-US" sz="1100">
                <a:solidFill>
                  <a:srgbClr val="993300"/>
                </a:solidFill>
                <a:highlight>
                  <a:srgbClr val="FFFFFF"/>
                </a:highlight>
              </a:rPr>
              <a:t>"PNG"</a:t>
            </a:r>
            <a:r>
              <a:rPr lang="en-US" sz="1100">
                <a:solidFill>
                  <a:srgbClr val="000096"/>
                </a:solidFill>
                <a:highlight>
                  <a:srgbClr val="FFFFFF"/>
                </a:highlight>
              </a:rPr>
              <a:t>&gt;</a:t>
            </a:r>
            <a:br>
              <a:rPr lang="en-US" sz="1100">
                <a:solidFill>
                  <a:srgbClr val="000000"/>
                </a:solidFill>
                <a:highlight>
                  <a:srgbClr val="FFFFFF"/>
                </a:highlight>
              </a:rPr>
            </a:br>
            <a:r>
              <a:rPr lang="en-US" sz="1100">
                <a:solidFill>
                  <a:srgbClr val="000000"/>
                </a:solidFill>
                <a:highlight>
                  <a:srgbClr val="FFFFFF"/>
                </a:highlight>
              </a:rPr>
              <a:t>                        </a:t>
            </a:r>
            <a:r>
              <a:rPr lang="en-US" sz="1100">
                <a:solidFill>
                  <a:srgbClr val="003296"/>
                </a:solidFill>
                <a:highlight>
                  <a:srgbClr val="FFFFFF"/>
                </a:highlight>
              </a:rPr>
              <a:t>&lt;xs:element</a:t>
            </a:r>
            <a:r>
              <a:rPr lang="en-US" sz="1100">
                <a:solidFill>
                  <a:srgbClr val="F5844C"/>
                </a:solidFill>
                <a:highlight>
                  <a:srgbClr val="FFFFFF"/>
                </a:highlight>
              </a:rPr>
              <a:t> name</a:t>
            </a:r>
            <a:r>
              <a:rPr lang="en-US" sz="1100">
                <a:solidFill>
                  <a:srgbClr val="FF8040"/>
                </a:solidFill>
                <a:highlight>
                  <a:srgbClr val="FFFFFF"/>
                </a:highlight>
              </a:rPr>
              <a:t>=</a:t>
            </a:r>
            <a:r>
              <a:rPr lang="en-US" sz="1100">
                <a:solidFill>
                  <a:srgbClr val="993300"/>
                </a:solidFill>
                <a:highlight>
                  <a:srgbClr val="FFFFFF"/>
                </a:highlight>
              </a:rPr>
              <a:t>"Image"</a:t>
            </a:r>
            <a:r>
              <a:rPr lang="en-US" sz="1100">
                <a:solidFill>
                  <a:srgbClr val="F5844C"/>
                </a:solidFill>
                <a:highlight>
                  <a:srgbClr val="FFFFFF"/>
                </a:highlight>
              </a:rPr>
              <a:t> type</a:t>
            </a:r>
            <a:r>
              <a:rPr lang="en-US" sz="1100">
                <a:solidFill>
                  <a:srgbClr val="FF8040"/>
                </a:solidFill>
                <a:highlight>
                  <a:srgbClr val="FFFFFF"/>
                </a:highlight>
              </a:rPr>
              <a:t>=</a:t>
            </a:r>
            <a:r>
              <a:rPr lang="en-US" sz="1100">
                <a:solidFill>
                  <a:srgbClr val="993300"/>
                </a:solidFill>
                <a:highlight>
                  <a:srgbClr val="FFFFFF"/>
                </a:highlight>
              </a:rPr>
              <a:t>"xs:string"</a:t>
            </a:r>
            <a:r>
              <a:rPr lang="en-US" sz="1100">
                <a:solidFill>
                  <a:srgbClr val="F5844C"/>
                </a:solidFill>
                <a:highlight>
                  <a:srgbClr val="FFFFFF"/>
                </a:highlight>
              </a:rPr>
              <a:t> dfdl:inputValueCalc</a:t>
            </a:r>
            <a:r>
              <a:rPr lang="en-US" sz="1100">
                <a:solidFill>
                  <a:srgbClr val="FF8040"/>
                </a:solidFill>
                <a:highlight>
                  <a:srgbClr val="FFFFFF"/>
                </a:highlight>
              </a:rPr>
              <a:t>=</a:t>
            </a:r>
            <a:r>
              <a:rPr lang="en-US" sz="1100">
                <a:solidFill>
                  <a:srgbClr val="993300"/>
                </a:solidFill>
                <a:highlight>
                  <a:srgbClr val="FFFFFF"/>
                </a:highlight>
              </a:rPr>
              <a:t>"{'PNG image'}"</a:t>
            </a:r>
            <a:r>
              <a:rPr lang="en-US" sz="1100">
                <a:solidFill>
                  <a:srgbClr val="F5844C"/>
                </a:solidFill>
                <a:highlight>
                  <a:srgbClr val="FFFFFF"/>
                </a:highlight>
              </a:rPr>
              <a:t> </a:t>
            </a:r>
            <a:r>
              <a:rPr lang="en-US" sz="1100">
                <a:solidFill>
                  <a:srgbClr val="000096"/>
                </a:solidFill>
                <a:highlight>
                  <a:srgbClr val="FFFFFF"/>
                </a:highlight>
              </a:rPr>
              <a:t>/&gt;</a:t>
            </a:r>
            <a:br>
              <a:rPr lang="en-US" sz="1100">
                <a:solidFill>
                  <a:srgbClr val="000000"/>
                </a:solidFill>
                <a:highlight>
                  <a:srgbClr val="FFFFFF"/>
                </a:highlight>
              </a:rPr>
            </a:br>
            <a:r>
              <a:rPr lang="en-US" sz="1100">
                <a:solidFill>
                  <a:srgbClr val="000000"/>
                </a:solidFill>
                <a:highlight>
                  <a:srgbClr val="FFFFFF"/>
                </a:highlight>
              </a:rPr>
              <a:t>                    </a:t>
            </a:r>
            <a:r>
              <a:rPr lang="en-US" sz="1100">
                <a:solidFill>
                  <a:srgbClr val="003296"/>
                </a:solidFill>
                <a:highlight>
                  <a:srgbClr val="FFFFFF"/>
                </a:highlight>
              </a:rPr>
              <a:t>&lt;/xs:sequence&gt;</a:t>
            </a:r>
            <a:br>
              <a:rPr lang="en-US" sz="1100">
                <a:solidFill>
                  <a:srgbClr val="000000"/>
                </a:solidFill>
                <a:highlight>
                  <a:srgbClr val="FFFFFF"/>
                </a:highlight>
              </a:rPr>
            </a:br>
            <a:r>
              <a:rPr lang="en-US" sz="1100">
                <a:solidFill>
                  <a:srgbClr val="000000"/>
                </a:solidFill>
                <a:highlight>
                  <a:srgbClr val="FFFFFF"/>
                </a:highlight>
              </a:rPr>
              <a:t>                    </a:t>
            </a:r>
            <a:r>
              <a:rPr lang="en-US" sz="1100">
                <a:solidFill>
                  <a:srgbClr val="003296"/>
                </a:solidFill>
                <a:highlight>
                  <a:srgbClr val="FFFFFF"/>
                </a:highlight>
              </a:rPr>
              <a:t>&lt;xs:sequence</a:t>
            </a:r>
            <a:r>
              <a:rPr lang="en-US" sz="1100">
                <a:solidFill>
                  <a:srgbClr val="F5844C"/>
                </a:solidFill>
                <a:highlight>
                  <a:srgbClr val="FFFFFF"/>
                </a:highlight>
              </a:rPr>
              <a:t> dfdl:choiceBranchKey</a:t>
            </a:r>
            <a:r>
              <a:rPr lang="en-US" sz="1100">
                <a:solidFill>
                  <a:srgbClr val="FF8040"/>
                </a:solidFill>
                <a:highlight>
                  <a:srgbClr val="FFFFFF"/>
                </a:highlight>
              </a:rPr>
              <a:t>=</a:t>
            </a:r>
            <a:r>
              <a:rPr lang="en-US" sz="1100">
                <a:solidFill>
                  <a:srgbClr val="993300"/>
                </a:solidFill>
                <a:highlight>
                  <a:srgbClr val="FFFFFF"/>
                </a:highlight>
              </a:rPr>
              <a:t>"PK"</a:t>
            </a:r>
            <a:r>
              <a:rPr lang="en-US" sz="1100">
                <a:solidFill>
                  <a:srgbClr val="000096"/>
                </a:solidFill>
                <a:highlight>
                  <a:srgbClr val="FFFFFF"/>
                </a:highlight>
              </a:rPr>
              <a:t>&gt;</a:t>
            </a:r>
            <a:br>
              <a:rPr lang="en-US" sz="1100">
                <a:solidFill>
                  <a:srgbClr val="000000"/>
                </a:solidFill>
                <a:highlight>
                  <a:srgbClr val="FFFFFF"/>
                </a:highlight>
              </a:rPr>
            </a:br>
            <a:r>
              <a:rPr lang="en-US" sz="1100">
                <a:solidFill>
                  <a:srgbClr val="000000"/>
                </a:solidFill>
                <a:highlight>
                  <a:srgbClr val="FFFFFF"/>
                </a:highlight>
              </a:rPr>
              <a:t>                        </a:t>
            </a:r>
            <a:r>
              <a:rPr lang="en-US" sz="1100">
                <a:solidFill>
                  <a:srgbClr val="003296"/>
                </a:solidFill>
                <a:highlight>
                  <a:srgbClr val="FFFFFF"/>
                </a:highlight>
              </a:rPr>
              <a:t>&lt;xs:element</a:t>
            </a:r>
            <a:r>
              <a:rPr lang="en-US" sz="1100">
                <a:solidFill>
                  <a:srgbClr val="F5844C"/>
                </a:solidFill>
                <a:highlight>
                  <a:srgbClr val="FFFFFF"/>
                </a:highlight>
              </a:rPr>
              <a:t> name</a:t>
            </a:r>
            <a:r>
              <a:rPr lang="en-US" sz="1100">
                <a:solidFill>
                  <a:srgbClr val="FF8040"/>
                </a:solidFill>
                <a:highlight>
                  <a:srgbClr val="FFFFFF"/>
                </a:highlight>
              </a:rPr>
              <a:t>=</a:t>
            </a:r>
            <a:r>
              <a:rPr lang="en-US" sz="1100">
                <a:solidFill>
                  <a:srgbClr val="993300"/>
                </a:solidFill>
                <a:highlight>
                  <a:srgbClr val="FFFFFF"/>
                </a:highlight>
              </a:rPr>
              <a:t>"Archive"</a:t>
            </a:r>
            <a:r>
              <a:rPr lang="en-US" sz="1100">
                <a:solidFill>
                  <a:srgbClr val="F5844C"/>
                </a:solidFill>
                <a:highlight>
                  <a:srgbClr val="FFFFFF"/>
                </a:highlight>
              </a:rPr>
              <a:t> type</a:t>
            </a:r>
            <a:r>
              <a:rPr lang="en-US" sz="1100">
                <a:solidFill>
                  <a:srgbClr val="FF8040"/>
                </a:solidFill>
                <a:highlight>
                  <a:srgbClr val="FFFFFF"/>
                </a:highlight>
              </a:rPr>
              <a:t>=</a:t>
            </a:r>
            <a:r>
              <a:rPr lang="en-US" sz="1100">
                <a:solidFill>
                  <a:srgbClr val="993300"/>
                </a:solidFill>
                <a:highlight>
                  <a:srgbClr val="FFFFFF"/>
                </a:highlight>
              </a:rPr>
              <a:t>"xs:string"</a:t>
            </a:r>
            <a:r>
              <a:rPr lang="en-US" sz="1100">
                <a:solidFill>
                  <a:srgbClr val="F5844C"/>
                </a:solidFill>
                <a:highlight>
                  <a:srgbClr val="FFFFFF"/>
                </a:highlight>
              </a:rPr>
              <a:t> dfdl:inputValueCalc</a:t>
            </a:r>
            <a:r>
              <a:rPr lang="en-US" sz="1100">
                <a:solidFill>
                  <a:srgbClr val="FF8040"/>
                </a:solidFill>
                <a:highlight>
                  <a:srgbClr val="FFFFFF"/>
                </a:highlight>
              </a:rPr>
              <a:t>=</a:t>
            </a:r>
            <a:r>
              <a:rPr lang="en-US" sz="1100">
                <a:solidFill>
                  <a:srgbClr val="993300"/>
                </a:solidFill>
                <a:highlight>
                  <a:srgbClr val="FFFFFF"/>
                </a:highlight>
              </a:rPr>
              <a:t>"{'Zip archive'}"</a:t>
            </a:r>
            <a:r>
              <a:rPr lang="en-US" sz="1100">
                <a:solidFill>
                  <a:srgbClr val="F5844C"/>
                </a:solidFill>
                <a:highlight>
                  <a:srgbClr val="FFFFFF"/>
                </a:highlight>
              </a:rPr>
              <a:t> </a:t>
            </a:r>
            <a:r>
              <a:rPr lang="en-US" sz="1100">
                <a:solidFill>
                  <a:srgbClr val="000096"/>
                </a:solidFill>
                <a:highlight>
                  <a:srgbClr val="FFFFFF"/>
                </a:highlight>
              </a:rPr>
              <a:t>/&gt;</a:t>
            </a:r>
            <a:br>
              <a:rPr lang="en-US" sz="1100">
                <a:solidFill>
                  <a:srgbClr val="000000"/>
                </a:solidFill>
                <a:highlight>
                  <a:srgbClr val="FFFFFF"/>
                </a:highlight>
              </a:rPr>
            </a:br>
            <a:r>
              <a:rPr lang="en-US" sz="1100">
                <a:solidFill>
                  <a:srgbClr val="000000"/>
                </a:solidFill>
                <a:highlight>
                  <a:srgbClr val="FFFFFF"/>
                </a:highlight>
              </a:rPr>
              <a:t>                    </a:t>
            </a:r>
            <a:r>
              <a:rPr lang="en-US" sz="1100">
                <a:solidFill>
                  <a:srgbClr val="003296"/>
                </a:solidFill>
                <a:highlight>
                  <a:srgbClr val="FFFFFF"/>
                </a:highlight>
              </a:rPr>
              <a:t>&lt;/xs:sequence&gt;</a:t>
            </a:r>
            <a:br>
              <a:rPr lang="en-US" sz="1100">
                <a:solidFill>
                  <a:srgbClr val="000000"/>
                </a:solidFill>
                <a:highlight>
                  <a:srgbClr val="FFFFFF"/>
                </a:highlight>
              </a:rPr>
            </a:br>
            <a:r>
              <a:rPr lang="en-US" sz="1100">
                <a:solidFill>
                  <a:srgbClr val="000000"/>
                </a:solidFill>
                <a:highlight>
                  <a:srgbClr val="FFFFFF"/>
                </a:highlight>
              </a:rPr>
              <a:t>                </a:t>
            </a:r>
            <a:r>
              <a:rPr lang="en-US" sz="1100">
                <a:solidFill>
                  <a:srgbClr val="003296"/>
                </a:solidFill>
                <a:highlight>
                  <a:srgbClr val="FFFFFF"/>
                </a:highlight>
              </a:rPr>
              <a:t>&lt;/xs:choice&gt;</a:t>
            </a:r>
            <a:br>
              <a:rPr lang="en-US" sz="1100">
                <a:solidFill>
                  <a:srgbClr val="000000"/>
                </a:solidFill>
                <a:highlight>
                  <a:srgbClr val="FFFFFF"/>
                </a:highlight>
              </a:rPr>
            </a:br>
            <a:r>
              <a:rPr lang="en-US" sz="1100">
                <a:solidFill>
                  <a:srgbClr val="000000"/>
                </a:solidFill>
                <a:highlight>
                  <a:srgbClr val="FFFFFF"/>
                </a:highlight>
              </a:rPr>
              <a:t>                </a:t>
            </a:r>
            <a:r>
              <a:rPr lang="en-US" sz="1100">
                <a:solidFill>
                  <a:srgbClr val="003296"/>
                </a:solidFill>
                <a:highlight>
                  <a:srgbClr val="FFFFFF"/>
                </a:highlight>
              </a:rPr>
              <a:t>&lt;xs:sequence&gt;</a:t>
            </a:r>
            <a:br>
              <a:rPr lang="en-US" sz="1100">
                <a:solidFill>
                  <a:srgbClr val="000000"/>
                </a:solidFill>
                <a:highlight>
                  <a:srgbClr val="FFFFFF"/>
                </a:highlight>
              </a:rPr>
            </a:br>
            <a:r>
              <a:rPr lang="en-US" sz="1100">
                <a:solidFill>
                  <a:srgbClr val="000000"/>
                </a:solidFill>
                <a:highlight>
                  <a:srgbClr val="FFFFFF"/>
                </a:highlight>
              </a:rPr>
              <a:t>                    </a:t>
            </a:r>
            <a:r>
              <a:rPr lang="en-US" sz="1100">
                <a:solidFill>
                  <a:srgbClr val="003296"/>
                </a:solidFill>
                <a:highlight>
                  <a:srgbClr val="FFFFFF"/>
                </a:highlight>
              </a:rPr>
              <a:t>&lt;xs:element</a:t>
            </a:r>
            <a:r>
              <a:rPr lang="en-US" sz="1100">
                <a:solidFill>
                  <a:srgbClr val="F5844C"/>
                </a:solidFill>
                <a:highlight>
                  <a:srgbClr val="FFFFFF"/>
                </a:highlight>
              </a:rPr>
              <a:t> name</a:t>
            </a:r>
            <a:r>
              <a:rPr lang="en-US" sz="1100">
                <a:solidFill>
                  <a:srgbClr val="FF8040"/>
                </a:solidFill>
                <a:highlight>
                  <a:srgbClr val="FFFFFF"/>
                </a:highlight>
              </a:rPr>
              <a:t>=</a:t>
            </a:r>
            <a:r>
              <a:rPr lang="en-US" sz="1100">
                <a:solidFill>
                  <a:srgbClr val="993300"/>
                </a:solidFill>
                <a:highlight>
                  <a:srgbClr val="FFFFFF"/>
                </a:highlight>
              </a:rPr>
              <a:t>"Unrecognized"</a:t>
            </a:r>
            <a:r>
              <a:rPr lang="en-US" sz="1100">
                <a:solidFill>
                  <a:srgbClr val="F5844C"/>
                </a:solidFill>
                <a:highlight>
                  <a:srgbClr val="FFFFFF"/>
                </a:highlight>
              </a:rPr>
              <a:t> type</a:t>
            </a:r>
            <a:r>
              <a:rPr lang="en-US" sz="1100">
                <a:solidFill>
                  <a:srgbClr val="FF8040"/>
                </a:solidFill>
                <a:highlight>
                  <a:srgbClr val="FFFFFF"/>
                </a:highlight>
              </a:rPr>
              <a:t>=</a:t>
            </a:r>
            <a:r>
              <a:rPr lang="en-US" sz="1100">
                <a:solidFill>
                  <a:srgbClr val="993300"/>
                </a:solidFill>
                <a:highlight>
                  <a:srgbClr val="FFFFFF"/>
                </a:highlight>
              </a:rPr>
              <a:t>"xs:string"</a:t>
            </a:r>
            <a:r>
              <a:rPr lang="en-US" sz="1100">
                <a:solidFill>
                  <a:srgbClr val="F5844C"/>
                </a:solidFill>
                <a:highlight>
                  <a:srgbClr val="FFFFFF"/>
                </a:highlight>
              </a:rPr>
              <a:t> dfdl:inputValueCalc</a:t>
            </a:r>
            <a:r>
              <a:rPr lang="en-US" sz="1100">
                <a:solidFill>
                  <a:srgbClr val="FF8040"/>
                </a:solidFill>
                <a:highlight>
                  <a:srgbClr val="FFFFFF"/>
                </a:highlight>
              </a:rPr>
              <a:t>=</a:t>
            </a:r>
            <a:r>
              <a:rPr lang="en-US" sz="1100">
                <a:solidFill>
                  <a:srgbClr val="993300"/>
                </a:solidFill>
                <a:highlight>
                  <a:srgbClr val="FFFFFF"/>
                </a:highlight>
              </a:rPr>
              <a:t>"{'Unrecognized magic number'}"</a:t>
            </a:r>
            <a:r>
              <a:rPr lang="en-US" sz="1100">
                <a:solidFill>
                  <a:srgbClr val="000096"/>
                </a:solidFill>
                <a:highlight>
                  <a:srgbClr val="FFFFFF"/>
                </a:highlight>
              </a:rPr>
              <a:t>&gt;</a:t>
            </a:r>
            <a:br>
              <a:rPr lang="en-US" sz="1100">
                <a:solidFill>
                  <a:srgbClr val="000000"/>
                </a:solidFill>
                <a:highlight>
                  <a:srgbClr val="FFFFFF"/>
                </a:highlight>
              </a:rPr>
            </a:br>
            <a:r>
              <a:rPr lang="en-US" sz="1100">
                <a:solidFill>
                  <a:srgbClr val="000000"/>
                </a:solidFill>
                <a:highlight>
                  <a:srgbClr val="FFFFFF"/>
                </a:highlight>
              </a:rPr>
              <a:t>                        </a:t>
            </a:r>
            <a:r>
              <a:rPr lang="en-US" sz="1100">
                <a:solidFill>
                  <a:srgbClr val="003296"/>
                </a:solidFill>
                <a:highlight>
                  <a:srgbClr val="FFFF00"/>
                </a:highlight>
              </a:rPr>
              <a:t>&lt;xs:annotation&gt;</a:t>
            </a:r>
            <a:br>
              <a:rPr lang="en-US" sz="1100">
                <a:solidFill>
                  <a:srgbClr val="000000"/>
                </a:solidFill>
                <a:highlight>
                  <a:srgbClr val="FFFF00"/>
                </a:highlight>
              </a:rPr>
            </a:br>
            <a:r>
              <a:rPr lang="en-US" sz="1100">
                <a:solidFill>
                  <a:srgbClr val="000000"/>
                </a:solidFill>
                <a:highlight>
                  <a:srgbClr val="FFFFFF"/>
                </a:highlight>
              </a:rPr>
              <a:t>                            </a:t>
            </a:r>
            <a:r>
              <a:rPr lang="en-US" sz="1100">
                <a:solidFill>
                  <a:srgbClr val="003296"/>
                </a:solidFill>
                <a:highlight>
                  <a:srgbClr val="FFFF00"/>
                </a:highlight>
              </a:rPr>
              <a:t>&lt;xs:appinfo</a:t>
            </a:r>
            <a:r>
              <a:rPr lang="en-US" sz="1100">
                <a:solidFill>
                  <a:srgbClr val="F5844C"/>
                </a:solidFill>
                <a:highlight>
                  <a:srgbClr val="FFFF00"/>
                </a:highlight>
              </a:rPr>
              <a:t> source</a:t>
            </a:r>
            <a:r>
              <a:rPr lang="en-US" sz="1100">
                <a:solidFill>
                  <a:srgbClr val="FF8040"/>
                </a:solidFill>
                <a:highlight>
                  <a:srgbClr val="FFFF00"/>
                </a:highlight>
              </a:rPr>
              <a:t>=</a:t>
            </a:r>
            <a:r>
              <a:rPr lang="en-US" sz="1100">
                <a:solidFill>
                  <a:srgbClr val="993300"/>
                </a:solidFill>
                <a:highlight>
                  <a:srgbClr val="FFFF00"/>
                </a:highlight>
              </a:rPr>
              <a:t>"http://www.ogf.org/dfdl/"</a:t>
            </a:r>
            <a:r>
              <a:rPr lang="en-US" sz="1100">
                <a:solidFill>
                  <a:srgbClr val="000096"/>
                </a:solidFill>
                <a:highlight>
                  <a:srgbClr val="FFFF00"/>
                </a:highlight>
              </a:rPr>
              <a:t>&gt;</a:t>
            </a:r>
            <a:br>
              <a:rPr lang="en-US" sz="1100">
                <a:solidFill>
                  <a:srgbClr val="000000"/>
                </a:solidFill>
                <a:highlight>
                  <a:srgbClr val="FFFFFF"/>
                </a:highlight>
              </a:rPr>
            </a:br>
            <a:r>
              <a:rPr lang="en-US" sz="1100">
                <a:solidFill>
                  <a:srgbClr val="000000"/>
                </a:solidFill>
                <a:highlight>
                  <a:srgbClr val="FFFFFF"/>
                </a:highlight>
              </a:rPr>
              <a:t>                                </a:t>
            </a:r>
            <a:r>
              <a:rPr lang="en-US" sz="1100">
                <a:solidFill>
                  <a:srgbClr val="000096"/>
                </a:solidFill>
                <a:highlight>
                  <a:srgbClr val="FFFF00"/>
                </a:highlight>
              </a:rPr>
              <a:t>&lt;dfdl:assert</a:t>
            </a:r>
            <a:r>
              <a:rPr lang="en-US" sz="1100">
                <a:solidFill>
                  <a:srgbClr val="F5844C"/>
                </a:solidFill>
                <a:highlight>
                  <a:srgbClr val="FFFF00"/>
                </a:highlight>
              </a:rPr>
              <a:t> test</a:t>
            </a:r>
            <a:r>
              <a:rPr lang="en-US" sz="1100">
                <a:solidFill>
                  <a:srgbClr val="FF8040"/>
                </a:solidFill>
                <a:highlight>
                  <a:srgbClr val="FFFF00"/>
                </a:highlight>
              </a:rPr>
              <a:t>=</a:t>
            </a:r>
            <a:r>
              <a:rPr lang="en-US" sz="1100">
                <a:solidFill>
                  <a:srgbClr val="993300"/>
                </a:solidFill>
                <a:highlight>
                  <a:srgbClr val="FFFF00"/>
                </a:highlight>
              </a:rPr>
              <a:t>"{ $captureUnrecognizedMagicNumber eq fn:true() }"</a:t>
            </a:r>
            <a:r>
              <a:rPr lang="en-US" sz="1100">
                <a:solidFill>
                  <a:srgbClr val="F5844C"/>
                </a:solidFill>
                <a:highlight>
                  <a:srgbClr val="FFFF00"/>
                </a:highlight>
              </a:rPr>
              <a:t> </a:t>
            </a:r>
            <a:r>
              <a:rPr lang="en-US" sz="1100">
                <a:solidFill>
                  <a:srgbClr val="000096"/>
                </a:solidFill>
                <a:highlight>
                  <a:srgbClr val="FFFF00"/>
                </a:highlight>
              </a:rPr>
              <a:t>/&gt;</a:t>
            </a:r>
            <a:br>
              <a:rPr lang="en-US" sz="1100">
                <a:solidFill>
                  <a:srgbClr val="000000"/>
                </a:solidFill>
                <a:highlight>
                  <a:srgbClr val="FFFFFF"/>
                </a:highlight>
              </a:rPr>
            </a:br>
            <a:r>
              <a:rPr lang="en-US" sz="1100">
                <a:solidFill>
                  <a:srgbClr val="000000"/>
                </a:solidFill>
                <a:highlight>
                  <a:srgbClr val="FFFFFF"/>
                </a:highlight>
              </a:rPr>
              <a:t>                            </a:t>
            </a:r>
            <a:r>
              <a:rPr lang="en-US" sz="1100">
                <a:solidFill>
                  <a:srgbClr val="003296"/>
                </a:solidFill>
                <a:highlight>
                  <a:srgbClr val="FFFF00"/>
                </a:highlight>
              </a:rPr>
              <a:t>&lt;/xs:appinfo&gt;</a:t>
            </a:r>
            <a:br>
              <a:rPr lang="en-US" sz="1100">
                <a:solidFill>
                  <a:srgbClr val="000000"/>
                </a:solidFill>
                <a:highlight>
                  <a:srgbClr val="FFFF00"/>
                </a:highlight>
              </a:rPr>
            </a:br>
            <a:r>
              <a:rPr lang="en-US" sz="1100">
                <a:solidFill>
                  <a:srgbClr val="000000"/>
                </a:solidFill>
                <a:highlight>
                  <a:srgbClr val="FFFFFF"/>
                </a:highlight>
              </a:rPr>
              <a:t>                        </a:t>
            </a:r>
            <a:r>
              <a:rPr lang="en-US" sz="1100">
                <a:solidFill>
                  <a:srgbClr val="003296"/>
                </a:solidFill>
                <a:highlight>
                  <a:srgbClr val="FFFF00"/>
                </a:highlight>
              </a:rPr>
              <a:t>&lt;/xs:annotation&gt;</a:t>
            </a:r>
            <a:br>
              <a:rPr lang="en-US" sz="1100">
                <a:solidFill>
                  <a:srgbClr val="000000"/>
                </a:solidFill>
                <a:highlight>
                  <a:srgbClr val="FFFFFF"/>
                </a:highlight>
              </a:rPr>
            </a:br>
            <a:r>
              <a:rPr lang="en-US" sz="1100">
                <a:solidFill>
                  <a:srgbClr val="000000"/>
                </a:solidFill>
                <a:highlight>
                  <a:srgbClr val="FFFFFF"/>
                </a:highlight>
              </a:rPr>
              <a:t>                    </a:t>
            </a:r>
            <a:r>
              <a:rPr lang="en-US" sz="1100">
                <a:solidFill>
                  <a:srgbClr val="003296"/>
                </a:solidFill>
                <a:highlight>
                  <a:srgbClr val="FFFFFF"/>
                </a:highlight>
              </a:rPr>
              <a:t>&lt;/xs:element&gt;</a:t>
            </a:r>
            <a:br>
              <a:rPr lang="en-US" sz="1100">
                <a:solidFill>
                  <a:srgbClr val="000000"/>
                </a:solidFill>
                <a:highlight>
                  <a:srgbClr val="FFFFFF"/>
                </a:highlight>
              </a:rPr>
            </a:br>
            <a:r>
              <a:rPr lang="en-US" sz="1100">
                <a:solidFill>
                  <a:srgbClr val="000000"/>
                </a:solidFill>
                <a:highlight>
                  <a:srgbClr val="FFFFFF"/>
                </a:highlight>
              </a:rPr>
              <a:t>                </a:t>
            </a:r>
            <a:r>
              <a:rPr lang="en-US" sz="1100">
                <a:solidFill>
                  <a:srgbClr val="003296"/>
                </a:solidFill>
                <a:highlight>
                  <a:srgbClr val="FFFFFF"/>
                </a:highlight>
              </a:rPr>
              <a:t>&lt;/xs:sequence&gt;</a:t>
            </a:r>
            <a:br>
              <a:rPr lang="en-US" sz="1100">
                <a:solidFill>
                  <a:srgbClr val="000000"/>
                </a:solidFill>
                <a:highlight>
                  <a:srgbClr val="FFFFFF"/>
                </a:highlight>
              </a:rPr>
            </a:br>
            <a:r>
              <a:rPr lang="en-US" sz="1100">
                <a:solidFill>
                  <a:srgbClr val="000000"/>
                </a:solidFill>
                <a:highlight>
                  <a:srgbClr val="FFFFFF"/>
                </a:highlight>
              </a:rPr>
              <a:t>            </a:t>
            </a:r>
            <a:r>
              <a:rPr lang="en-US" sz="1100">
                <a:solidFill>
                  <a:srgbClr val="003296"/>
                </a:solidFill>
                <a:highlight>
                  <a:srgbClr val="FFFFFF"/>
                </a:highlight>
              </a:rPr>
              <a:t>&lt;/xs:choice&gt;</a:t>
            </a:r>
            <a:br>
              <a:rPr lang="en-US" sz="1100">
                <a:solidFill>
                  <a:srgbClr val="000000"/>
                </a:solidFill>
                <a:highlight>
                  <a:srgbClr val="FFFFFF"/>
                </a:highlight>
              </a:rPr>
            </a:br>
            <a:r>
              <a:rPr lang="en-US" sz="1100">
                <a:solidFill>
                  <a:srgbClr val="000000"/>
                </a:solidFill>
                <a:highlight>
                  <a:srgbClr val="FFFFFF"/>
                </a:highlight>
              </a:rPr>
              <a:t>        </a:t>
            </a:r>
            <a:r>
              <a:rPr lang="en-US" sz="1100">
                <a:solidFill>
                  <a:srgbClr val="003296"/>
                </a:solidFill>
                <a:highlight>
                  <a:srgbClr val="FFFFFF"/>
                </a:highlight>
              </a:rPr>
              <a:t>&lt;/xs:sequence&gt;</a:t>
            </a:r>
            <a:br>
              <a:rPr lang="en-US" sz="1100">
                <a:solidFill>
                  <a:srgbClr val="000000"/>
                </a:solidFill>
                <a:highlight>
                  <a:srgbClr val="FFFFFF"/>
                </a:highlight>
              </a:rPr>
            </a:br>
            <a:r>
              <a:rPr lang="en-US" sz="1100">
                <a:solidFill>
                  <a:srgbClr val="000000"/>
                </a:solidFill>
                <a:highlight>
                  <a:srgbClr val="FFFFFF"/>
                </a:highlight>
              </a:rPr>
              <a:t>    </a:t>
            </a:r>
            <a:r>
              <a:rPr lang="en-US" sz="1100">
                <a:solidFill>
                  <a:srgbClr val="003296"/>
                </a:solidFill>
                <a:highlight>
                  <a:srgbClr val="FFFFFF"/>
                </a:highlight>
              </a:rPr>
              <a:t>&lt;/xs:complexType&gt;</a:t>
            </a:r>
            <a:br>
              <a:rPr lang="en-US" sz="1100">
                <a:solidFill>
                  <a:srgbClr val="000000"/>
                </a:solidFill>
                <a:highlight>
                  <a:srgbClr val="FFFFFF"/>
                </a:highlight>
              </a:rPr>
            </a:br>
            <a:r>
              <a:rPr lang="en-US" sz="1100">
                <a:solidFill>
                  <a:srgbClr val="003296"/>
                </a:solidFill>
                <a:highlight>
                  <a:srgbClr val="FFFFFF"/>
                </a:highlight>
              </a:rPr>
              <a:t>&lt;/xs:element&gt;</a:t>
            </a:r>
          </a:p>
        </p:txBody>
      </p:sp>
      <p:sp>
        <p:nvSpPr>
          <p:cNvPr id="6" name="TextBox 5">
            <a:extLst>
              <a:ext uri="{FF2B5EF4-FFF2-40B4-BE49-F238E27FC236}">
                <a16:creationId xmlns:a16="http://schemas.microsoft.com/office/drawing/2014/main" id="{A7C1FA92-C923-4CC4-B50A-079B0B522F15}"/>
              </a:ext>
            </a:extLst>
          </p:cNvPr>
          <p:cNvSpPr txBox="1"/>
          <p:nvPr/>
        </p:nvSpPr>
        <p:spPr>
          <a:xfrm>
            <a:off x="3944318" y="6243619"/>
            <a:ext cx="4967207" cy="369332"/>
          </a:xfrm>
          <a:prstGeom prst="rect">
            <a:avLst/>
          </a:prstGeom>
          <a:noFill/>
        </p:spPr>
        <p:txBody>
          <a:bodyPr wrap="square" rtlCol="0">
            <a:spAutoFit/>
          </a:bodyPr>
          <a:lstStyle/>
          <a:p>
            <a:r>
              <a:rPr lang="en-US"/>
              <a:t>See examples/erroneous-data/test-3.dfdl.xsd</a:t>
            </a:r>
          </a:p>
        </p:txBody>
      </p:sp>
    </p:spTree>
    <p:extLst>
      <p:ext uri="{BB962C8B-B14F-4D97-AF65-F5344CB8AC3E}">
        <p14:creationId xmlns:p14="http://schemas.microsoft.com/office/powerpoint/2010/main" val="2949780725"/>
      </p:ext>
    </p:extLst>
  </p:cSld>
  <p:clrMapOvr>
    <a:masterClrMapping/>
  </p:clrMapOvr>
</p:sld>
</file>

<file path=ppt/slides/slide3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47D9DC4-E989-46CC-AA51-E050B0E3F06F}"/>
              </a:ext>
            </a:extLst>
          </p:cNvPr>
          <p:cNvSpPr>
            <a:spLocks noGrp="1"/>
          </p:cNvSpPr>
          <p:nvPr>
            <p:ph type="ctrTitle" sz="quarter"/>
          </p:nvPr>
        </p:nvSpPr>
        <p:spPr/>
        <p:txBody>
          <a:bodyPr/>
          <a:lstStyle/>
          <a:p>
            <a:r>
              <a:rPr lang="en-US"/>
              <a:t>Best practice: assert vs discriminator vs choiceBranchKey vs occursCountKind</a:t>
            </a:r>
          </a:p>
        </p:txBody>
      </p:sp>
      <p:sp>
        <p:nvSpPr>
          <p:cNvPr id="2" name="Footer Placeholder 1">
            <a:extLst>
              <a:ext uri="{FF2B5EF4-FFF2-40B4-BE49-F238E27FC236}">
                <a16:creationId xmlns:a16="http://schemas.microsoft.com/office/drawing/2014/main" id="{24E456C4-7CCC-4C53-9F10-B21AE74B32A6}"/>
              </a:ext>
            </a:extLst>
          </p:cNvPr>
          <p:cNvSpPr>
            <a:spLocks noGrp="1"/>
          </p:cNvSpPr>
          <p:nvPr>
            <p:ph type="ftr" sz="quarter" idx="4294967295"/>
          </p:nvPr>
        </p:nvSpPr>
        <p:spPr>
          <a:xfrm>
            <a:off x="0" y="6521450"/>
            <a:ext cx="7537450" cy="239713"/>
          </a:xfrm>
        </p:spPr>
        <p:txBody>
          <a:bodyPr/>
          <a:lstStyle/>
          <a:p>
            <a:r>
              <a:rPr lang="en-US" altLang="en-US">
                <a:solidFill>
                  <a:schemeClr val="tx1">
                    <a:lumMod val="50000"/>
                    <a:lumOff val="50000"/>
                  </a:schemeClr>
                </a:solidFill>
                <a:latin typeface="Arial" pitchFamily="34" charset="0"/>
                <a:cs typeface="Arial" pitchFamily="34" charset="0"/>
              </a:rPr>
              <a:t>© 2019 The MITRE Corporation. All rights reserved.</a:t>
            </a:r>
            <a:endParaRPr lang="en-US">
              <a:solidFill>
                <a:schemeClr val="tx1">
                  <a:lumMod val="50000"/>
                  <a:lumOff val="50000"/>
                </a:schemeClr>
              </a:solidFill>
              <a:latin typeface="Arial" pitchFamily="34" charset="0"/>
              <a:cs typeface="Arial" pitchFamily="34" charset="0"/>
            </a:endParaRPr>
          </a:p>
        </p:txBody>
      </p:sp>
    </p:spTree>
    <p:extLst>
      <p:ext uri="{BB962C8B-B14F-4D97-AF65-F5344CB8AC3E}">
        <p14:creationId xmlns:p14="http://schemas.microsoft.com/office/powerpoint/2010/main" val="960537666"/>
      </p:ext>
    </p:extLst>
  </p:cSld>
  <p:clrMapOvr>
    <a:masterClrMapping/>
  </p:clrMapOvr>
</p:sld>
</file>

<file path=ppt/slides/slide3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567521-6472-4C48-8B6F-AFF2DF9F7BFD}"/>
              </a:ext>
            </a:extLst>
          </p:cNvPr>
          <p:cNvSpPr>
            <a:spLocks noGrp="1"/>
          </p:cNvSpPr>
          <p:nvPr>
            <p:ph type="title"/>
          </p:nvPr>
        </p:nvSpPr>
        <p:spPr/>
        <p:txBody>
          <a:bodyPr/>
          <a:lstStyle/>
          <a:p>
            <a:r>
              <a:rPr lang="en-US"/>
              <a:t>Difference between dfdl:discriminator and dfdl:assert?</a:t>
            </a:r>
          </a:p>
        </p:txBody>
      </p:sp>
      <p:sp>
        <p:nvSpPr>
          <p:cNvPr id="3" name="Content Placeholder 2">
            <a:extLst>
              <a:ext uri="{FF2B5EF4-FFF2-40B4-BE49-F238E27FC236}">
                <a16:creationId xmlns:a16="http://schemas.microsoft.com/office/drawing/2014/main" id="{C237E75B-AD3B-4953-9A76-A48C8896AB1F}"/>
              </a:ext>
            </a:extLst>
          </p:cNvPr>
          <p:cNvSpPr>
            <a:spLocks noGrp="1"/>
          </p:cNvSpPr>
          <p:nvPr>
            <p:ph idx="1"/>
          </p:nvPr>
        </p:nvSpPr>
        <p:spPr>
          <a:xfrm>
            <a:off x="616449" y="1371601"/>
            <a:ext cx="11236720" cy="1061633"/>
          </a:xfrm>
        </p:spPr>
        <p:txBody>
          <a:bodyPr/>
          <a:lstStyle/>
          <a:p>
            <a:pPr>
              <a:lnSpc>
                <a:spcPts val="3000"/>
              </a:lnSpc>
            </a:pPr>
            <a:r>
              <a:rPr lang="en-US"/>
              <a:t>Both of the below produce the same output, so what’s the difference between dfdl:discriminator and dfdl:assert?</a:t>
            </a:r>
          </a:p>
        </p:txBody>
      </p:sp>
      <p:pic>
        <p:nvPicPr>
          <p:cNvPr id="5" name="Picture 4">
            <a:extLst>
              <a:ext uri="{FF2B5EF4-FFF2-40B4-BE49-F238E27FC236}">
                <a16:creationId xmlns:a16="http://schemas.microsoft.com/office/drawing/2014/main" id="{A675AE95-1A8D-42D4-B276-F816F83BE56A}"/>
              </a:ext>
            </a:extLst>
          </p:cNvPr>
          <p:cNvPicPr>
            <a:picLocks noChangeAspect="1"/>
          </p:cNvPicPr>
          <p:nvPr/>
        </p:nvPicPr>
        <p:blipFill rotWithShape="1">
          <a:blip r:embed="rId2"/>
          <a:srcRect l="1526" t="13918" r="86017" b="79691"/>
          <a:stretch/>
        </p:blipFill>
        <p:spPr>
          <a:xfrm>
            <a:off x="4794281" y="2155861"/>
            <a:ext cx="2881053" cy="785150"/>
          </a:xfrm>
          <a:prstGeom prst="rect">
            <a:avLst/>
          </a:prstGeom>
          <a:ln>
            <a:solidFill>
              <a:schemeClr val="tx1"/>
            </a:solidFill>
          </a:ln>
        </p:spPr>
      </p:pic>
      <p:sp>
        <p:nvSpPr>
          <p:cNvPr id="6" name="Rectangle 5">
            <a:extLst>
              <a:ext uri="{FF2B5EF4-FFF2-40B4-BE49-F238E27FC236}">
                <a16:creationId xmlns:a16="http://schemas.microsoft.com/office/drawing/2014/main" id="{3B63326D-FA48-42E8-B824-C23B32DAC339}"/>
              </a:ext>
            </a:extLst>
          </p:cNvPr>
          <p:cNvSpPr/>
          <p:nvPr/>
        </p:nvSpPr>
        <p:spPr>
          <a:xfrm>
            <a:off x="805913" y="3287161"/>
            <a:ext cx="5305586" cy="2400657"/>
          </a:xfrm>
          <a:prstGeom prst="rect">
            <a:avLst/>
          </a:prstGeom>
          <a:ln>
            <a:solidFill>
              <a:schemeClr val="tx1"/>
            </a:solidFill>
          </a:ln>
        </p:spPr>
        <p:txBody>
          <a:bodyPr wrap="square">
            <a:spAutoFit/>
          </a:bodyPr>
          <a:lstStyle/>
          <a:p>
            <a:r>
              <a:rPr lang="en-US" sz="1000">
                <a:solidFill>
                  <a:srgbClr val="003296"/>
                </a:solidFill>
                <a:highlight>
                  <a:srgbClr val="FFFFFF"/>
                </a:highlight>
              </a:rPr>
              <a:t>&lt;xs:element</a:t>
            </a:r>
            <a:r>
              <a:rPr lang="en-US" sz="1000">
                <a:solidFill>
                  <a:srgbClr val="F5844C"/>
                </a:solidFill>
                <a:highlight>
                  <a:srgbClr val="FFFFFF"/>
                </a:highlight>
              </a:rPr>
              <a:t> name</a:t>
            </a:r>
            <a:r>
              <a:rPr lang="en-US" sz="1000">
                <a:solidFill>
                  <a:srgbClr val="FF8040"/>
                </a:solidFill>
                <a:highlight>
                  <a:srgbClr val="FFFFFF"/>
                </a:highlight>
              </a:rPr>
              <a:t>=</a:t>
            </a:r>
            <a:r>
              <a:rPr lang="en-US" sz="1000">
                <a:solidFill>
                  <a:srgbClr val="993300"/>
                </a:solidFill>
                <a:highlight>
                  <a:srgbClr val="FFFFFF"/>
                </a:highlight>
              </a:rPr>
              <a:t>"input"</a:t>
            </a:r>
            <a:r>
              <a:rPr lang="en-US" sz="1000">
                <a:solidFill>
                  <a:srgbClr val="000096"/>
                </a:solidFill>
                <a:highlight>
                  <a:srgbClr val="FFFFFF"/>
                </a:highlight>
              </a:rPr>
              <a:t>&gt;</a:t>
            </a:r>
            <a:br>
              <a:rPr lang="en-US" sz="1000">
                <a:solidFill>
                  <a:srgbClr val="000000"/>
                </a:solidFill>
                <a:highlight>
                  <a:srgbClr val="FFFFFF"/>
                </a:highlight>
              </a:rPr>
            </a:br>
            <a:r>
              <a:rPr lang="en-US" sz="1000">
                <a:solidFill>
                  <a:srgbClr val="000000"/>
                </a:solidFill>
                <a:highlight>
                  <a:srgbClr val="FFFFFF"/>
                </a:highlight>
              </a:rPr>
              <a:t>    </a:t>
            </a:r>
            <a:r>
              <a:rPr lang="en-US" sz="1000">
                <a:solidFill>
                  <a:srgbClr val="003296"/>
                </a:solidFill>
                <a:highlight>
                  <a:srgbClr val="FFFFFF"/>
                </a:highlight>
              </a:rPr>
              <a:t>&lt;xs:complexType&gt;</a:t>
            </a:r>
            <a:br>
              <a:rPr lang="en-US" sz="1000">
                <a:solidFill>
                  <a:srgbClr val="000000"/>
                </a:solidFill>
                <a:highlight>
                  <a:srgbClr val="FFFFFF"/>
                </a:highlight>
              </a:rPr>
            </a:br>
            <a:r>
              <a:rPr lang="en-US" sz="1000">
                <a:solidFill>
                  <a:srgbClr val="000000"/>
                </a:solidFill>
                <a:highlight>
                  <a:srgbClr val="FFFFFF"/>
                </a:highlight>
              </a:rPr>
              <a:t>        </a:t>
            </a:r>
            <a:r>
              <a:rPr lang="en-US" sz="1000">
                <a:solidFill>
                  <a:srgbClr val="003296"/>
                </a:solidFill>
                <a:highlight>
                  <a:srgbClr val="FFFFFF"/>
                </a:highlight>
              </a:rPr>
              <a:t>&lt;xs:sequence</a:t>
            </a:r>
            <a:r>
              <a:rPr lang="en-US" sz="1000">
                <a:solidFill>
                  <a:srgbClr val="F5844C"/>
                </a:solidFill>
                <a:highlight>
                  <a:srgbClr val="FFFFFF"/>
                </a:highlight>
              </a:rPr>
              <a:t> dfdl:separator</a:t>
            </a:r>
            <a:r>
              <a:rPr lang="en-US" sz="1000">
                <a:solidFill>
                  <a:srgbClr val="FF8040"/>
                </a:solidFill>
                <a:highlight>
                  <a:srgbClr val="FFFFFF"/>
                </a:highlight>
              </a:rPr>
              <a:t>=</a:t>
            </a:r>
            <a:r>
              <a:rPr lang="en-US" sz="1000">
                <a:solidFill>
                  <a:srgbClr val="993300"/>
                </a:solidFill>
                <a:highlight>
                  <a:srgbClr val="FFFFFF"/>
                </a:highlight>
              </a:rPr>
              <a:t>"%NL;"</a:t>
            </a:r>
            <a:r>
              <a:rPr lang="en-US" sz="1000">
                <a:solidFill>
                  <a:srgbClr val="F5844C"/>
                </a:solidFill>
                <a:highlight>
                  <a:srgbClr val="FFFFFF"/>
                </a:highlight>
              </a:rPr>
              <a:t> dfdl:separatorPosition</a:t>
            </a:r>
            <a:r>
              <a:rPr lang="en-US" sz="1000">
                <a:solidFill>
                  <a:srgbClr val="FF8040"/>
                </a:solidFill>
                <a:highlight>
                  <a:srgbClr val="FFFFFF"/>
                </a:highlight>
              </a:rPr>
              <a:t>=</a:t>
            </a:r>
            <a:r>
              <a:rPr lang="en-US" sz="1000">
                <a:solidFill>
                  <a:srgbClr val="993300"/>
                </a:solidFill>
                <a:highlight>
                  <a:srgbClr val="FFFFFF"/>
                </a:highlight>
              </a:rPr>
              <a:t>"infix"</a:t>
            </a:r>
            <a:r>
              <a:rPr lang="en-US" sz="1000">
                <a:solidFill>
                  <a:srgbClr val="000096"/>
                </a:solidFill>
                <a:highlight>
                  <a:srgbClr val="FFFFFF"/>
                </a:highlight>
              </a:rPr>
              <a:t>&gt;</a:t>
            </a:r>
            <a:br>
              <a:rPr lang="en-US" sz="1000">
                <a:solidFill>
                  <a:srgbClr val="000000"/>
                </a:solidFill>
                <a:highlight>
                  <a:srgbClr val="FFFFFF"/>
                </a:highlight>
              </a:rPr>
            </a:br>
            <a:r>
              <a:rPr lang="en-US" sz="1000">
                <a:solidFill>
                  <a:srgbClr val="000000"/>
                </a:solidFill>
                <a:highlight>
                  <a:srgbClr val="FFFFFF"/>
                </a:highlight>
              </a:rPr>
              <a:t>            </a:t>
            </a:r>
            <a:r>
              <a:rPr lang="en-US" sz="1000">
                <a:solidFill>
                  <a:srgbClr val="003296"/>
                </a:solidFill>
                <a:highlight>
                  <a:srgbClr val="FFFFFF"/>
                </a:highlight>
              </a:rPr>
              <a:t>&lt;xs:element</a:t>
            </a:r>
            <a:r>
              <a:rPr lang="en-US" sz="1000">
                <a:solidFill>
                  <a:srgbClr val="F5844C"/>
                </a:solidFill>
                <a:highlight>
                  <a:srgbClr val="FFFFFF"/>
                </a:highlight>
              </a:rPr>
              <a:t> name</a:t>
            </a:r>
            <a:r>
              <a:rPr lang="en-US" sz="1000">
                <a:solidFill>
                  <a:srgbClr val="FF8040"/>
                </a:solidFill>
                <a:highlight>
                  <a:srgbClr val="FFFFFF"/>
                </a:highlight>
              </a:rPr>
              <a:t>=</a:t>
            </a:r>
            <a:r>
              <a:rPr lang="en-US" sz="1000">
                <a:solidFill>
                  <a:srgbClr val="993300"/>
                </a:solidFill>
                <a:highlight>
                  <a:srgbClr val="FFFFFF"/>
                </a:highlight>
              </a:rPr>
              <a:t>"A"</a:t>
            </a:r>
            <a:r>
              <a:rPr lang="en-US" sz="1000">
                <a:solidFill>
                  <a:srgbClr val="F5844C"/>
                </a:solidFill>
                <a:highlight>
                  <a:srgbClr val="FFFFFF"/>
                </a:highlight>
              </a:rPr>
              <a:t> type</a:t>
            </a:r>
            <a:r>
              <a:rPr lang="en-US" sz="1000">
                <a:solidFill>
                  <a:srgbClr val="FF8040"/>
                </a:solidFill>
                <a:highlight>
                  <a:srgbClr val="FFFFFF"/>
                </a:highlight>
              </a:rPr>
              <a:t>=</a:t>
            </a:r>
            <a:r>
              <a:rPr lang="en-US" sz="1000">
                <a:solidFill>
                  <a:srgbClr val="993300"/>
                </a:solidFill>
                <a:highlight>
                  <a:srgbClr val="FFFFFF"/>
                </a:highlight>
              </a:rPr>
              <a:t>"xs:string"</a:t>
            </a:r>
            <a:r>
              <a:rPr lang="en-US" sz="1000">
                <a:solidFill>
                  <a:srgbClr val="F5844C"/>
                </a:solidFill>
                <a:highlight>
                  <a:srgbClr val="FFFFFF"/>
                </a:highlight>
              </a:rPr>
              <a:t> minOccurs</a:t>
            </a:r>
            <a:r>
              <a:rPr lang="en-US" sz="1000">
                <a:solidFill>
                  <a:srgbClr val="FF8040"/>
                </a:solidFill>
                <a:highlight>
                  <a:srgbClr val="FFFFFF"/>
                </a:highlight>
              </a:rPr>
              <a:t>=</a:t>
            </a:r>
            <a:r>
              <a:rPr lang="en-US" sz="1000">
                <a:solidFill>
                  <a:srgbClr val="993300"/>
                </a:solidFill>
                <a:highlight>
                  <a:srgbClr val="FFFFFF"/>
                </a:highlight>
              </a:rPr>
              <a:t>"0"</a:t>
            </a:r>
            <a:r>
              <a:rPr lang="en-US" sz="1000">
                <a:solidFill>
                  <a:srgbClr val="F5844C"/>
                </a:solidFill>
                <a:highlight>
                  <a:srgbClr val="FFFFFF"/>
                </a:highlight>
              </a:rPr>
              <a:t> dfdl:occursCountKind</a:t>
            </a:r>
            <a:r>
              <a:rPr lang="en-US" sz="1000">
                <a:solidFill>
                  <a:srgbClr val="FF8040"/>
                </a:solidFill>
                <a:highlight>
                  <a:srgbClr val="FFFFFF"/>
                </a:highlight>
              </a:rPr>
              <a:t>=</a:t>
            </a:r>
            <a:r>
              <a:rPr lang="en-US" sz="1000">
                <a:solidFill>
                  <a:srgbClr val="993300"/>
                </a:solidFill>
                <a:highlight>
                  <a:srgbClr val="FFFFFF"/>
                </a:highlight>
              </a:rPr>
              <a:t>"implicit"</a:t>
            </a:r>
            <a:r>
              <a:rPr lang="en-US" sz="1000">
                <a:solidFill>
                  <a:srgbClr val="F5844C"/>
                </a:solidFill>
                <a:highlight>
                  <a:srgbClr val="FFFFFF"/>
                </a:highlight>
              </a:rPr>
              <a:t> </a:t>
            </a:r>
            <a:r>
              <a:rPr lang="en-US" sz="1000">
                <a:solidFill>
                  <a:srgbClr val="000096"/>
                </a:solidFill>
                <a:highlight>
                  <a:srgbClr val="FFFFFF"/>
                </a:highlight>
              </a:rPr>
              <a:t>/&gt;</a:t>
            </a:r>
            <a:br>
              <a:rPr lang="en-US" sz="1000">
                <a:solidFill>
                  <a:srgbClr val="000000"/>
                </a:solidFill>
                <a:highlight>
                  <a:srgbClr val="FFFFFF"/>
                </a:highlight>
              </a:rPr>
            </a:br>
            <a:r>
              <a:rPr lang="en-US" sz="1000">
                <a:solidFill>
                  <a:srgbClr val="000000"/>
                </a:solidFill>
                <a:highlight>
                  <a:srgbClr val="FFFFFF"/>
                </a:highlight>
              </a:rPr>
              <a:t>            </a:t>
            </a:r>
            <a:r>
              <a:rPr lang="en-US" sz="1000">
                <a:solidFill>
                  <a:srgbClr val="003296"/>
                </a:solidFill>
                <a:highlight>
                  <a:srgbClr val="FFFFFF"/>
                </a:highlight>
              </a:rPr>
              <a:t>&lt;xs:element</a:t>
            </a:r>
            <a:r>
              <a:rPr lang="en-US" sz="1000">
                <a:solidFill>
                  <a:srgbClr val="F5844C"/>
                </a:solidFill>
                <a:highlight>
                  <a:srgbClr val="FFFFFF"/>
                </a:highlight>
              </a:rPr>
              <a:t> name</a:t>
            </a:r>
            <a:r>
              <a:rPr lang="en-US" sz="1000">
                <a:solidFill>
                  <a:srgbClr val="FF8040"/>
                </a:solidFill>
                <a:highlight>
                  <a:srgbClr val="FFFFFF"/>
                </a:highlight>
              </a:rPr>
              <a:t>=</a:t>
            </a:r>
            <a:r>
              <a:rPr lang="en-US" sz="1000">
                <a:solidFill>
                  <a:srgbClr val="993300"/>
                </a:solidFill>
                <a:highlight>
                  <a:srgbClr val="FFFFFF"/>
                </a:highlight>
              </a:rPr>
              <a:t>"B"</a:t>
            </a:r>
            <a:r>
              <a:rPr lang="en-US" sz="1000">
                <a:solidFill>
                  <a:srgbClr val="F5844C"/>
                </a:solidFill>
                <a:highlight>
                  <a:srgbClr val="FFFFFF"/>
                </a:highlight>
              </a:rPr>
              <a:t> type</a:t>
            </a:r>
            <a:r>
              <a:rPr lang="en-US" sz="1000">
                <a:solidFill>
                  <a:srgbClr val="FF8040"/>
                </a:solidFill>
                <a:highlight>
                  <a:srgbClr val="FFFFFF"/>
                </a:highlight>
              </a:rPr>
              <a:t>=</a:t>
            </a:r>
            <a:r>
              <a:rPr lang="en-US" sz="1000">
                <a:solidFill>
                  <a:srgbClr val="993300"/>
                </a:solidFill>
                <a:highlight>
                  <a:srgbClr val="FFFFFF"/>
                </a:highlight>
              </a:rPr>
              <a:t>"xs:string"</a:t>
            </a:r>
            <a:r>
              <a:rPr lang="en-US" sz="1000">
                <a:solidFill>
                  <a:srgbClr val="F5844C"/>
                </a:solidFill>
                <a:highlight>
                  <a:srgbClr val="FFFFFF"/>
                </a:highlight>
              </a:rPr>
              <a:t> minOccurs</a:t>
            </a:r>
            <a:r>
              <a:rPr lang="en-US" sz="1000">
                <a:solidFill>
                  <a:srgbClr val="FF8040"/>
                </a:solidFill>
                <a:highlight>
                  <a:srgbClr val="FFFFFF"/>
                </a:highlight>
              </a:rPr>
              <a:t>=</a:t>
            </a:r>
            <a:r>
              <a:rPr lang="en-US" sz="1000">
                <a:solidFill>
                  <a:srgbClr val="993300"/>
                </a:solidFill>
                <a:highlight>
                  <a:srgbClr val="FFFFFF"/>
                </a:highlight>
              </a:rPr>
              <a:t>"0"</a:t>
            </a:r>
            <a:r>
              <a:rPr lang="en-US" sz="1000">
                <a:solidFill>
                  <a:srgbClr val="F5844C"/>
                </a:solidFill>
                <a:highlight>
                  <a:srgbClr val="FFFFFF"/>
                </a:highlight>
              </a:rPr>
              <a:t> dfdl:occursCountKind</a:t>
            </a:r>
            <a:r>
              <a:rPr lang="en-US" sz="1000">
                <a:solidFill>
                  <a:srgbClr val="FF8040"/>
                </a:solidFill>
                <a:highlight>
                  <a:srgbClr val="FFFFFF"/>
                </a:highlight>
              </a:rPr>
              <a:t>=</a:t>
            </a:r>
            <a:r>
              <a:rPr lang="en-US" sz="1000">
                <a:solidFill>
                  <a:srgbClr val="993300"/>
                </a:solidFill>
                <a:highlight>
                  <a:srgbClr val="FFFFFF"/>
                </a:highlight>
              </a:rPr>
              <a:t>"implicit"</a:t>
            </a:r>
            <a:r>
              <a:rPr lang="en-US" sz="1000">
                <a:solidFill>
                  <a:srgbClr val="000096"/>
                </a:solidFill>
                <a:highlight>
                  <a:srgbClr val="FFFFFF"/>
                </a:highlight>
              </a:rPr>
              <a:t>&gt;</a:t>
            </a:r>
            <a:br>
              <a:rPr lang="en-US" sz="1000">
                <a:solidFill>
                  <a:srgbClr val="000000"/>
                </a:solidFill>
                <a:highlight>
                  <a:srgbClr val="FFFFFF"/>
                </a:highlight>
              </a:rPr>
            </a:br>
            <a:r>
              <a:rPr lang="en-US" sz="1000">
                <a:solidFill>
                  <a:srgbClr val="000000"/>
                </a:solidFill>
                <a:highlight>
                  <a:srgbClr val="FFFFFF"/>
                </a:highlight>
              </a:rPr>
              <a:t>                </a:t>
            </a:r>
            <a:r>
              <a:rPr lang="en-US" sz="1000">
                <a:solidFill>
                  <a:srgbClr val="003296"/>
                </a:solidFill>
                <a:highlight>
                  <a:srgbClr val="FFFFFF"/>
                </a:highlight>
              </a:rPr>
              <a:t>&lt;xs:annotation&gt;</a:t>
            </a:r>
            <a:br>
              <a:rPr lang="en-US" sz="1000">
                <a:solidFill>
                  <a:srgbClr val="000000"/>
                </a:solidFill>
                <a:highlight>
                  <a:srgbClr val="FFFFFF"/>
                </a:highlight>
              </a:rPr>
            </a:br>
            <a:r>
              <a:rPr lang="en-US" sz="1000">
                <a:solidFill>
                  <a:srgbClr val="000000"/>
                </a:solidFill>
                <a:highlight>
                  <a:srgbClr val="FFFFFF"/>
                </a:highlight>
              </a:rPr>
              <a:t>                    </a:t>
            </a:r>
            <a:r>
              <a:rPr lang="en-US" sz="1000">
                <a:solidFill>
                  <a:srgbClr val="003296"/>
                </a:solidFill>
                <a:highlight>
                  <a:srgbClr val="FFFFFF"/>
                </a:highlight>
              </a:rPr>
              <a:t>&lt;xs:appinfo</a:t>
            </a:r>
            <a:r>
              <a:rPr lang="en-US" sz="1000">
                <a:solidFill>
                  <a:srgbClr val="F5844C"/>
                </a:solidFill>
                <a:highlight>
                  <a:srgbClr val="FFFFFF"/>
                </a:highlight>
              </a:rPr>
              <a:t> source</a:t>
            </a:r>
            <a:r>
              <a:rPr lang="en-US" sz="1000">
                <a:solidFill>
                  <a:srgbClr val="FF8040"/>
                </a:solidFill>
                <a:highlight>
                  <a:srgbClr val="FFFFFF"/>
                </a:highlight>
              </a:rPr>
              <a:t>=</a:t>
            </a:r>
            <a:r>
              <a:rPr lang="en-US" sz="1000">
                <a:solidFill>
                  <a:srgbClr val="993300"/>
                </a:solidFill>
                <a:highlight>
                  <a:srgbClr val="FFFFFF"/>
                </a:highlight>
              </a:rPr>
              <a:t>"http://www.ogf.org/dfdl/"</a:t>
            </a:r>
            <a:r>
              <a:rPr lang="en-US" sz="1000">
                <a:solidFill>
                  <a:srgbClr val="000096"/>
                </a:solidFill>
                <a:highlight>
                  <a:srgbClr val="FFFFFF"/>
                </a:highlight>
              </a:rPr>
              <a:t>&gt;</a:t>
            </a:r>
            <a:br>
              <a:rPr lang="en-US" sz="1000">
                <a:solidFill>
                  <a:srgbClr val="000000"/>
                </a:solidFill>
                <a:highlight>
                  <a:srgbClr val="FFFFFF"/>
                </a:highlight>
              </a:rPr>
            </a:br>
            <a:r>
              <a:rPr lang="en-US" sz="1000">
                <a:solidFill>
                  <a:srgbClr val="000000"/>
                </a:solidFill>
                <a:highlight>
                  <a:srgbClr val="FFFFFF"/>
                </a:highlight>
              </a:rPr>
              <a:t>                        </a:t>
            </a:r>
            <a:r>
              <a:rPr lang="en-US" sz="1000">
                <a:solidFill>
                  <a:srgbClr val="000096"/>
                </a:solidFill>
                <a:highlight>
                  <a:srgbClr val="FFFF00"/>
                </a:highlight>
              </a:rPr>
              <a:t>&lt;dfdl:discriminator</a:t>
            </a:r>
            <a:r>
              <a:rPr lang="en-US" sz="1000">
                <a:solidFill>
                  <a:srgbClr val="F5844C"/>
                </a:solidFill>
                <a:highlight>
                  <a:srgbClr val="FFFF00"/>
                </a:highlight>
              </a:rPr>
              <a:t> test</a:t>
            </a:r>
            <a:r>
              <a:rPr lang="en-US" sz="1000">
                <a:solidFill>
                  <a:srgbClr val="FF8040"/>
                </a:solidFill>
                <a:highlight>
                  <a:srgbClr val="FFFF00"/>
                </a:highlight>
              </a:rPr>
              <a:t>=</a:t>
            </a:r>
            <a:r>
              <a:rPr lang="en-US" sz="1000">
                <a:solidFill>
                  <a:srgbClr val="993300"/>
                </a:solidFill>
                <a:highlight>
                  <a:srgbClr val="FFFF00"/>
                </a:highlight>
              </a:rPr>
              <a:t>"{ fn:substring(., 1, 1) ne 'w' }"</a:t>
            </a:r>
            <a:r>
              <a:rPr lang="en-US" sz="1000">
                <a:solidFill>
                  <a:srgbClr val="F5844C"/>
                </a:solidFill>
                <a:highlight>
                  <a:srgbClr val="FFFF00"/>
                </a:highlight>
              </a:rPr>
              <a:t> </a:t>
            </a:r>
            <a:r>
              <a:rPr lang="en-US" sz="1000">
                <a:solidFill>
                  <a:srgbClr val="000096"/>
                </a:solidFill>
                <a:highlight>
                  <a:srgbClr val="FFFF00"/>
                </a:highlight>
              </a:rPr>
              <a:t>/&gt;</a:t>
            </a:r>
            <a:br>
              <a:rPr lang="en-US" sz="1000">
                <a:solidFill>
                  <a:srgbClr val="000000"/>
                </a:solidFill>
                <a:highlight>
                  <a:srgbClr val="FFFF00"/>
                </a:highlight>
              </a:rPr>
            </a:br>
            <a:r>
              <a:rPr lang="en-US" sz="1000">
                <a:solidFill>
                  <a:srgbClr val="000000"/>
                </a:solidFill>
                <a:highlight>
                  <a:srgbClr val="FFFFFF"/>
                </a:highlight>
              </a:rPr>
              <a:t>                    </a:t>
            </a:r>
            <a:r>
              <a:rPr lang="en-US" sz="1000">
                <a:solidFill>
                  <a:srgbClr val="003296"/>
                </a:solidFill>
                <a:highlight>
                  <a:srgbClr val="FFFFFF"/>
                </a:highlight>
              </a:rPr>
              <a:t>&lt;/xs:appinfo&gt;</a:t>
            </a:r>
            <a:br>
              <a:rPr lang="en-US" sz="1000">
                <a:solidFill>
                  <a:srgbClr val="000000"/>
                </a:solidFill>
                <a:highlight>
                  <a:srgbClr val="FFFFFF"/>
                </a:highlight>
              </a:rPr>
            </a:br>
            <a:r>
              <a:rPr lang="en-US" sz="1000">
                <a:solidFill>
                  <a:srgbClr val="000000"/>
                </a:solidFill>
                <a:highlight>
                  <a:srgbClr val="FFFFFF"/>
                </a:highlight>
              </a:rPr>
              <a:t>                </a:t>
            </a:r>
            <a:r>
              <a:rPr lang="en-US" sz="1000">
                <a:solidFill>
                  <a:srgbClr val="003296"/>
                </a:solidFill>
                <a:highlight>
                  <a:srgbClr val="FFFFFF"/>
                </a:highlight>
              </a:rPr>
              <a:t>&lt;/xs:annotation&gt;</a:t>
            </a:r>
            <a:br>
              <a:rPr lang="en-US" sz="1000">
                <a:solidFill>
                  <a:srgbClr val="000000"/>
                </a:solidFill>
                <a:highlight>
                  <a:srgbClr val="FFFFFF"/>
                </a:highlight>
              </a:rPr>
            </a:br>
            <a:r>
              <a:rPr lang="en-US" sz="1000">
                <a:solidFill>
                  <a:srgbClr val="000000"/>
                </a:solidFill>
                <a:highlight>
                  <a:srgbClr val="FFFFFF"/>
                </a:highlight>
              </a:rPr>
              <a:t>            </a:t>
            </a:r>
            <a:r>
              <a:rPr lang="en-US" sz="1000">
                <a:solidFill>
                  <a:srgbClr val="003296"/>
                </a:solidFill>
                <a:highlight>
                  <a:srgbClr val="FFFFFF"/>
                </a:highlight>
              </a:rPr>
              <a:t>&lt;/xs:element&gt;</a:t>
            </a:r>
            <a:br>
              <a:rPr lang="en-US" sz="1000">
                <a:solidFill>
                  <a:srgbClr val="000000"/>
                </a:solidFill>
                <a:highlight>
                  <a:srgbClr val="FFFFFF"/>
                </a:highlight>
              </a:rPr>
            </a:br>
            <a:r>
              <a:rPr lang="en-US" sz="1000">
                <a:solidFill>
                  <a:srgbClr val="000000"/>
                </a:solidFill>
                <a:highlight>
                  <a:srgbClr val="FFFFFF"/>
                </a:highlight>
              </a:rPr>
              <a:t>            </a:t>
            </a:r>
            <a:r>
              <a:rPr lang="en-US" sz="1000">
                <a:solidFill>
                  <a:srgbClr val="003296"/>
                </a:solidFill>
                <a:highlight>
                  <a:srgbClr val="FFFFFF"/>
                </a:highlight>
              </a:rPr>
              <a:t>&lt;xs:element</a:t>
            </a:r>
            <a:r>
              <a:rPr lang="en-US" sz="1000">
                <a:solidFill>
                  <a:srgbClr val="F5844C"/>
                </a:solidFill>
                <a:highlight>
                  <a:srgbClr val="FFFFFF"/>
                </a:highlight>
              </a:rPr>
              <a:t> name</a:t>
            </a:r>
            <a:r>
              <a:rPr lang="en-US" sz="1000">
                <a:solidFill>
                  <a:srgbClr val="FF8040"/>
                </a:solidFill>
                <a:highlight>
                  <a:srgbClr val="FFFFFF"/>
                </a:highlight>
              </a:rPr>
              <a:t>=</a:t>
            </a:r>
            <a:r>
              <a:rPr lang="en-US" sz="1000">
                <a:solidFill>
                  <a:srgbClr val="993300"/>
                </a:solidFill>
                <a:highlight>
                  <a:srgbClr val="FFFFFF"/>
                </a:highlight>
              </a:rPr>
              <a:t>"C"</a:t>
            </a:r>
            <a:r>
              <a:rPr lang="en-US" sz="1000">
                <a:solidFill>
                  <a:srgbClr val="F5844C"/>
                </a:solidFill>
                <a:highlight>
                  <a:srgbClr val="FFFFFF"/>
                </a:highlight>
              </a:rPr>
              <a:t> type</a:t>
            </a:r>
            <a:r>
              <a:rPr lang="en-US" sz="1000">
                <a:solidFill>
                  <a:srgbClr val="FF8040"/>
                </a:solidFill>
                <a:highlight>
                  <a:srgbClr val="FFFFFF"/>
                </a:highlight>
              </a:rPr>
              <a:t>=</a:t>
            </a:r>
            <a:r>
              <a:rPr lang="en-US" sz="1000">
                <a:solidFill>
                  <a:srgbClr val="993300"/>
                </a:solidFill>
                <a:highlight>
                  <a:srgbClr val="FFFFFF"/>
                </a:highlight>
              </a:rPr>
              <a:t>"xs:string"</a:t>
            </a:r>
            <a:r>
              <a:rPr lang="en-US" sz="1000">
                <a:solidFill>
                  <a:srgbClr val="F5844C"/>
                </a:solidFill>
                <a:highlight>
                  <a:srgbClr val="FFFFFF"/>
                </a:highlight>
              </a:rPr>
              <a:t> minOccurs</a:t>
            </a:r>
            <a:r>
              <a:rPr lang="en-US" sz="1000">
                <a:solidFill>
                  <a:srgbClr val="FF8040"/>
                </a:solidFill>
                <a:highlight>
                  <a:srgbClr val="FFFFFF"/>
                </a:highlight>
              </a:rPr>
              <a:t>=</a:t>
            </a:r>
            <a:r>
              <a:rPr lang="en-US" sz="1000">
                <a:solidFill>
                  <a:srgbClr val="993300"/>
                </a:solidFill>
                <a:highlight>
                  <a:srgbClr val="FFFFFF"/>
                </a:highlight>
              </a:rPr>
              <a:t>"0"</a:t>
            </a:r>
            <a:r>
              <a:rPr lang="en-US" sz="1000">
                <a:solidFill>
                  <a:srgbClr val="F5844C"/>
                </a:solidFill>
                <a:highlight>
                  <a:srgbClr val="FFFFFF"/>
                </a:highlight>
              </a:rPr>
              <a:t> dfdl:occursCountKind</a:t>
            </a:r>
            <a:r>
              <a:rPr lang="en-US" sz="1000">
                <a:solidFill>
                  <a:srgbClr val="FF8040"/>
                </a:solidFill>
                <a:highlight>
                  <a:srgbClr val="FFFFFF"/>
                </a:highlight>
              </a:rPr>
              <a:t>=</a:t>
            </a:r>
            <a:r>
              <a:rPr lang="en-US" sz="1000">
                <a:solidFill>
                  <a:srgbClr val="993300"/>
                </a:solidFill>
                <a:highlight>
                  <a:srgbClr val="FFFFFF"/>
                </a:highlight>
              </a:rPr>
              <a:t>"implicit"</a:t>
            </a:r>
            <a:r>
              <a:rPr lang="en-US" sz="1000">
                <a:solidFill>
                  <a:srgbClr val="F5844C"/>
                </a:solidFill>
                <a:highlight>
                  <a:srgbClr val="FFFFFF"/>
                </a:highlight>
              </a:rPr>
              <a:t> </a:t>
            </a:r>
            <a:r>
              <a:rPr lang="en-US" sz="1000">
                <a:solidFill>
                  <a:srgbClr val="000096"/>
                </a:solidFill>
                <a:highlight>
                  <a:srgbClr val="FFFFFF"/>
                </a:highlight>
              </a:rPr>
              <a:t>/&gt;</a:t>
            </a:r>
            <a:br>
              <a:rPr lang="en-US" sz="1000">
                <a:solidFill>
                  <a:srgbClr val="000000"/>
                </a:solidFill>
                <a:highlight>
                  <a:srgbClr val="FFFFFF"/>
                </a:highlight>
              </a:rPr>
            </a:br>
            <a:r>
              <a:rPr lang="en-US" sz="1000">
                <a:solidFill>
                  <a:srgbClr val="000000"/>
                </a:solidFill>
                <a:highlight>
                  <a:srgbClr val="FFFFFF"/>
                </a:highlight>
              </a:rPr>
              <a:t>        </a:t>
            </a:r>
            <a:r>
              <a:rPr lang="en-US" sz="1000">
                <a:solidFill>
                  <a:srgbClr val="003296"/>
                </a:solidFill>
                <a:highlight>
                  <a:srgbClr val="FFFFFF"/>
                </a:highlight>
              </a:rPr>
              <a:t>&lt;/xs:sequence&gt;</a:t>
            </a:r>
            <a:br>
              <a:rPr lang="en-US" sz="1000">
                <a:solidFill>
                  <a:srgbClr val="000000"/>
                </a:solidFill>
                <a:highlight>
                  <a:srgbClr val="FFFFFF"/>
                </a:highlight>
              </a:rPr>
            </a:br>
            <a:r>
              <a:rPr lang="en-US" sz="1000">
                <a:solidFill>
                  <a:srgbClr val="000000"/>
                </a:solidFill>
                <a:highlight>
                  <a:srgbClr val="FFFFFF"/>
                </a:highlight>
              </a:rPr>
              <a:t>    </a:t>
            </a:r>
            <a:r>
              <a:rPr lang="en-US" sz="1000">
                <a:solidFill>
                  <a:srgbClr val="003296"/>
                </a:solidFill>
                <a:highlight>
                  <a:srgbClr val="FFFFFF"/>
                </a:highlight>
              </a:rPr>
              <a:t>&lt;/xs:complexType&gt;</a:t>
            </a:r>
            <a:br>
              <a:rPr lang="en-US" sz="1000">
                <a:solidFill>
                  <a:srgbClr val="000000"/>
                </a:solidFill>
                <a:highlight>
                  <a:srgbClr val="FFFFFF"/>
                </a:highlight>
              </a:rPr>
            </a:br>
            <a:r>
              <a:rPr lang="en-US" sz="1000">
                <a:solidFill>
                  <a:srgbClr val="003296"/>
                </a:solidFill>
                <a:highlight>
                  <a:srgbClr val="FFFFFF"/>
                </a:highlight>
              </a:rPr>
              <a:t>&lt;/xs:element&gt;</a:t>
            </a:r>
          </a:p>
        </p:txBody>
      </p:sp>
      <p:sp>
        <p:nvSpPr>
          <p:cNvPr id="7" name="Rectangle 6">
            <a:extLst>
              <a:ext uri="{FF2B5EF4-FFF2-40B4-BE49-F238E27FC236}">
                <a16:creationId xmlns:a16="http://schemas.microsoft.com/office/drawing/2014/main" id="{E7B2CE68-FCF2-4FB9-8CE3-1EC3F0A7B6C0}"/>
              </a:ext>
            </a:extLst>
          </p:cNvPr>
          <p:cNvSpPr/>
          <p:nvPr/>
        </p:nvSpPr>
        <p:spPr>
          <a:xfrm>
            <a:off x="6547583" y="3243024"/>
            <a:ext cx="5305586" cy="2400657"/>
          </a:xfrm>
          <a:prstGeom prst="rect">
            <a:avLst/>
          </a:prstGeom>
          <a:ln>
            <a:solidFill>
              <a:schemeClr val="tx1"/>
            </a:solidFill>
          </a:ln>
        </p:spPr>
        <p:txBody>
          <a:bodyPr wrap="square">
            <a:spAutoFit/>
          </a:bodyPr>
          <a:lstStyle/>
          <a:p>
            <a:r>
              <a:rPr lang="en-US" sz="1000">
                <a:solidFill>
                  <a:srgbClr val="003296"/>
                </a:solidFill>
                <a:highlight>
                  <a:srgbClr val="FFFFFF"/>
                </a:highlight>
              </a:rPr>
              <a:t>&lt;xs:element</a:t>
            </a:r>
            <a:r>
              <a:rPr lang="en-US" sz="1000">
                <a:solidFill>
                  <a:srgbClr val="F5844C"/>
                </a:solidFill>
                <a:highlight>
                  <a:srgbClr val="FFFFFF"/>
                </a:highlight>
              </a:rPr>
              <a:t> name</a:t>
            </a:r>
            <a:r>
              <a:rPr lang="en-US" sz="1000">
                <a:solidFill>
                  <a:srgbClr val="FF8040"/>
                </a:solidFill>
                <a:highlight>
                  <a:srgbClr val="FFFFFF"/>
                </a:highlight>
              </a:rPr>
              <a:t>=</a:t>
            </a:r>
            <a:r>
              <a:rPr lang="en-US" sz="1000">
                <a:solidFill>
                  <a:srgbClr val="993300"/>
                </a:solidFill>
                <a:highlight>
                  <a:srgbClr val="FFFFFF"/>
                </a:highlight>
              </a:rPr>
              <a:t>"input"</a:t>
            </a:r>
            <a:r>
              <a:rPr lang="en-US" sz="1000">
                <a:solidFill>
                  <a:srgbClr val="000096"/>
                </a:solidFill>
                <a:highlight>
                  <a:srgbClr val="FFFFFF"/>
                </a:highlight>
              </a:rPr>
              <a:t>&gt;</a:t>
            </a:r>
            <a:br>
              <a:rPr lang="en-US" sz="1000">
                <a:solidFill>
                  <a:srgbClr val="000000"/>
                </a:solidFill>
                <a:highlight>
                  <a:srgbClr val="FFFFFF"/>
                </a:highlight>
              </a:rPr>
            </a:br>
            <a:r>
              <a:rPr lang="en-US" sz="1000">
                <a:solidFill>
                  <a:srgbClr val="000000"/>
                </a:solidFill>
                <a:highlight>
                  <a:srgbClr val="FFFFFF"/>
                </a:highlight>
              </a:rPr>
              <a:t>    </a:t>
            </a:r>
            <a:r>
              <a:rPr lang="en-US" sz="1000">
                <a:solidFill>
                  <a:srgbClr val="003296"/>
                </a:solidFill>
                <a:highlight>
                  <a:srgbClr val="FFFFFF"/>
                </a:highlight>
              </a:rPr>
              <a:t>&lt;xs:complexType&gt;</a:t>
            </a:r>
            <a:br>
              <a:rPr lang="en-US" sz="1000">
                <a:solidFill>
                  <a:srgbClr val="000000"/>
                </a:solidFill>
                <a:highlight>
                  <a:srgbClr val="FFFFFF"/>
                </a:highlight>
              </a:rPr>
            </a:br>
            <a:r>
              <a:rPr lang="en-US" sz="1000">
                <a:solidFill>
                  <a:srgbClr val="000000"/>
                </a:solidFill>
                <a:highlight>
                  <a:srgbClr val="FFFFFF"/>
                </a:highlight>
              </a:rPr>
              <a:t>        </a:t>
            </a:r>
            <a:r>
              <a:rPr lang="en-US" sz="1000">
                <a:solidFill>
                  <a:srgbClr val="003296"/>
                </a:solidFill>
                <a:highlight>
                  <a:srgbClr val="FFFFFF"/>
                </a:highlight>
              </a:rPr>
              <a:t>&lt;xs:sequence</a:t>
            </a:r>
            <a:r>
              <a:rPr lang="en-US" sz="1000">
                <a:solidFill>
                  <a:srgbClr val="F5844C"/>
                </a:solidFill>
                <a:highlight>
                  <a:srgbClr val="FFFFFF"/>
                </a:highlight>
              </a:rPr>
              <a:t> dfdl:separator</a:t>
            </a:r>
            <a:r>
              <a:rPr lang="en-US" sz="1000">
                <a:solidFill>
                  <a:srgbClr val="FF8040"/>
                </a:solidFill>
                <a:highlight>
                  <a:srgbClr val="FFFFFF"/>
                </a:highlight>
              </a:rPr>
              <a:t>=</a:t>
            </a:r>
            <a:r>
              <a:rPr lang="en-US" sz="1000">
                <a:solidFill>
                  <a:srgbClr val="993300"/>
                </a:solidFill>
                <a:highlight>
                  <a:srgbClr val="FFFFFF"/>
                </a:highlight>
              </a:rPr>
              <a:t>"%NL;"</a:t>
            </a:r>
            <a:r>
              <a:rPr lang="en-US" sz="1000">
                <a:solidFill>
                  <a:srgbClr val="F5844C"/>
                </a:solidFill>
                <a:highlight>
                  <a:srgbClr val="FFFFFF"/>
                </a:highlight>
              </a:rPr>
              <a:t> dfdl:separatorPosition</a:t>
            </a:r>
            <a:r>
              <a:rPr lang="en-US" sz="1000">
                <a:solidFill>
                  <a:srgbClr val="FF8040"/>
                </a:solidFill>
                <a:highlight>
                  <a:srgbClr val="FFFFFF"/>
                </a:highlight>
              </a:rPr>
              <a:t>=</a:t>
            </a:r>
            <a:r>
              <a:rPr lang="en-US" sz="1000">
                <a:solidFill>
                  <a:srgbClr val="993300"/>
                </a:solidFill>
                <a:highlight>
                  <a:srgbClr val="FFFFFF"/>
                </a:highlight>
              </a:rPr>
              <a:t>"infix"</a:t>
            </a:r>
            <a:r>
              <a:rPr lang="en-US" sz="1000">
                <a:solidFill>
                  <a:srgbClr val="000096"/>
                </a:solidFill>
                <a:highlight>
                  <a:srgbClr val="FFFFFF"/>
                </a:highlight>
              </a:rPr>
              <a:t>&gt;</a:t>
            </a:r>
            <a:br>
              <a:rPr lang="en-US" sz="1000">
                <a:solidFill>
                  <a:srgbClr val="000000"/>
                </a:solidFill>
                <a:highlight>
                  <a:srgbClr val="FFFFFF"/>
                </a:highlight>
              </a:rPr>
            </a:br>
            <a:r>
              <a:rPr lang="en-US" sz="1000">
                <a:solidFill>
                  <a:srgbClr val="000000"/>
                </a:solidFill>
                <a:highlight>
                  <a:srgbClr val="FFFFFF"/>
                </a:highlight>
              </a:rPr>
              <a:t>            </a:t>
            </a:r>
            <a:r>
              <a:rPr lang="en-US" sz="1000">
                <a:solidFill>
                  <a:srgbClr val="003296"/>
                </a:solidFill>
                <a:highlight>
                  <a:srgbClr val="FFFFFF"/>
                </a:highlight>
              </a:rPr>
              <a:t>&lt;xs:element</a:t>
            </a:r>
            <a:r>
              <a:rPr lang="en-US" sz="1000">
                <a:solidFill>
                  <a:srgbClr val="F5844C"/>
                </a:solidFill>
                <a:highlight>
                  <a:srgbClr val="FFFFFF"/>
                </a:highlight>
              </a:rPr>
              <a:t> name</a:t>
            </a:r>
            <a:r>
              <a:rPr lang="en-US" sz="1000">
                <a:solidFill>
                  <a:srgbClr val="FF8040"/>
                </a:solidFill>
                <a:highlight>
                  <a:srgbClr val="FFFFFF"/>
                </a:highlight>
              </a:rPr>
              <a:t>=</a:t>
            </a:r>
            <a:r>
              <a:rPr lang="en-US" sz="1000">
                <a:solidFill>
                  <a:srgbClr val="993300"/>
                </a:solidFill>
                <a:highlight>
                  <a:srgbClr val="FFFFFF"/>
                </a:highlight>
              </a:rPr>
              <a:t>"A"</a:t>
            </a:r>
            <a:r>
              <a:rPr lang="en-US" sz="1000">
                <a:solidFill>
                  <a:srgbClr val="F5844C"/>
                </a:solidFill>
                <a:highlight>
                  <a:srgbClr val="FFFFFF"/>
                </a:highlight>
              </a:rPr>
              <a:t> type</a:t>
            </a:r>
            <a:r>
              <a:rPr lang="en-US" sz="1000">
                <a:solidFill>
                  <a:srgbClr val="FF8040"/>
                </a:solidFill>
                <a:highlight>
                  <a:srgbClr val="FFFFFF"/>
                </a:highlight>
              </a:rPr>
              <a:t>=</a:t>
            </a:r>
            <a:r>
              <a:rPr lang="en-US" sz="1000">
                <a:solidFill>
                  <a:srgbClr val="993300"/>
                </a:solidFill>
                <a:highlight>
                  <a:srgbClr val="FFFFFF"/>
                </a:highlight>
              </a:rPr>
              <a:t>"xs:string"</a:t>
            </a:r>
            <a:r>
              <a:rPr lang="en-US" sz="1000">
                <a:solidFill>
                  <a:srgbClr val="F5844C"/>
                </a:solidFill>
                <a:highlight>
                  <a:srgbClr val="FFFFFF"/>
                </a:highlight>
              </a:rPr>
              <a:t> minOccurs</a:t>
            </a:r>
            <a:r>
              <a:rPr lang="en-US" sz="1000">
                <a:solidFill>
                  <a:srgbClr val="FF8040"/>
                </a:solidFill>
                <a:highlight>
                  <a:srgbClr val="FFFFFF"/>
                </a:highlight>
              </a:rPr>
              <a:t>=</a:t>
            </a:r>
            <a:r>
              <a:rPr lang="en-US" sz="1000">
                <a:solidFill>
                  <a:srgbClr val="993300"/>
                </a:solidFill>
                <a:highlight>
                  <a:srgbClr val="FFFFFF"/>
                </a:highlight>
              </a:rPr>
              <a:t>"0"</a:t>
            </a:r>
            <a:r>
              <a:rPr lang="en-US" sz="1000">
                <a:solidFill>
                  <a:srgbClr val="F5844C"/>
                </a:solidFill>
                <a:highlight>
                  <a:srgbClr val="FFFFFF"/>
                </a:highlight>
              </a:rPr>
              <a:t> dfdl:occursCountKind</a:t>
            </a:r>
            <a:r>
              <a:rPr lang="en-US" sz="1000">
                <a:solidFill>
                  <a:srgbClr val="FF8040"/>
                </a:solidFill>
                <a:highlight>
                  <a:srgbClr val="FFFFFF"/>
                </a:highlight>
              </a:rPr>
              <a:t>=</a:t>
            </a:r>
            <a:r>
              <a:rPr lang="en-US" sz="1000">
                <a:solidFill>
                  <a:srgbClr val="993300"/>
                </a:solidFill>
                <a:highlight>
                  <a:srgbClr val="FFFFFF"/>
                </a:highlight>
              </a:rPr>
              <a:t>"implicit"</a:t>
            </a:r>
            <a:r>
              <a:rPr lang="en-US" sz="1000">
                <a:solidFill>
                  <a:srgbClr val="F5844C"/>
                </a:solidFill>
                <a:highlight>
                  <a:srgbClr val="FFFFFF"/>
                </a:highlight>
              </a:rPr>
              <a:t> </a:t>
            </a:r>
            <a:r>
              <a:rPr lang="en-US" sz="1000">
                <a:solidFill>
                  <a:srgbClr val="000096"/>
                </a:solidFill>
                <a:highlight>
                  <a:srgbClr val="FFFFFF"/>
                </a:highlight>
              </a:rPr>
              <a:t>/&gt;</a:t>
            </a:r>
            <a:br>
              <a:rPr lang="en-US" sz="1000">
                <a:solidFill>
                  <a:srgbClr val="000000"/>
                </a:solidFill>
                <a:highlight>
                  <a:srgbClr val="FFFFFF"/>
                </a:highlight>
              </a:rPr>
            </a:br>
            <a:r>
              <a:rPr lang="en-US" sz="1000">
                <a:solidFill>
                  <a:srgbClr val="000000"/>
                </a:solidFill>
                <a:highlight>
                  <a:srgbClr val="FFFFFF"/>
                </a:highlight>
              </a:rPr>
              <a:t>            </a:t>
            </a:r>
            <a:r>
              <a:rPr lang="en-US" sz="1000">
                <a:solidFill>
                  <a:srgbClr val="003296"/>
                </a:solidFill>
                <a:highlight>
                  <a:srgbClr val="FFFFFF"/>
                </a:highlight>
              </a:rPr>
              <a:t>&lt;xs:element</a:t>
            </a:r>
            <a:r>
              <a:rPr lang="en-US" sz="1000">
                <a:solidFill>
                  <a:srgbClr val="F5844C"/>
                </a:solidFill>
                <a:highlight>
                  <a:srgbClr val="FFFFFF"/>
                </a:highlight>
              </a:rPr>
              <a:t> name</a:t>
            </a:r>
            <a:r>
              <a:rPr lang="en-US" sz="1000">
                <a:solidFill>
                  <a:srgbClr val="FF8040"/>
                </a:solidFill>
                <a:highlight>
                  <a:srgbClr val="FFFFFF"/>
                </a:highlight>
              </a:rPr>
              <a:t>=</a:t>
            </a:r>
            <a:r>
              <a:rPr lang="en-US" sz="1000">
                <a:solidFill>
                  <a:srgbClr val="993300"/>
                </a:solidFill>
                <a:highlight>
                  <a:srgbClr val="FFFFFF"/>
                </a:highlight>
              </a:rPr>
              <a:t>"B"</a:t>
            </a:r>
            <a:r>
              <a:rPr lang="en-US" sz="1000">
                <a:solidFill>
                  <a:srgbClr val="F5844C"/>
                </a:solidFill>
                <a:highlight>
                  <a:srgbClr val="FFFFFF"/>
                </a:highlight>
              </a:rPr>
              <a:t> type</a:t>
            </a:r>
            <a:r>
              <a:rPr lang="en-US" sz="1000">
                <a:solidFill>
                  <a:srgbClr val="FF8040"/>
                </a:solidFill>
                <a:highlight>
                  <a:srgbClr val="FFFFFF"/>
                </a:highlight>
              </a:rPr>
              <a:t>=</a:t>
            </a:r>
            <a:r>
              <a:rPr lang="en-US" sz="1000">
                <a:solidFill>
                  <a:srgbClr val="993300"/>
                </a:solidFill>
                <a:highlight>
                  <a:srgbClr val="FFFFFF"/>
                </a:highlight>
              </a:rPr>
              <a:t>"xs:string"</a:t>
            </a:r>
            <a:r>
              <a:rPr lang="en-US" sz="1000">
                <a:solidFill>
                  <a:srgbClr val="F5844C"/>
                </a:solidFill>
                <a:highlight>
                  <a:srgbClr val="FFFFFF"/>
                </a:highlight>
              </a:rPr>
              <a:t> minOccurs</a:t>
            </a:r>
            <a:r>
              <a:rPr lang="en-US" sz="1000">
                <a:solidFill>
                  <a:srgbClr val="FF8040"/>
                </a:solidFill>
                <a:highlight>
                  <a:srgbClr val="FFFFFF"/>
                </a:highlight>
              </a:rPr>
              <a:t>=</a:t>
            </a:r>
            <a:r>
              <a:rPr lang="en-US" sz="1000">
                <a:solidFill>
                  <a:srgbClr val="993300"/>
                </a:solidFill>
                <a:highlight>
                  <a:srgbClr val="FFFFFF"/>
                </a:highlight>
              </a:rPr>
              <a:t>"0"</a:t>
            </a:r>
            <a:r>
              <a:rPr lang="en-US" sz="1000">
                <a:solidFill>
                  <a:srgbClr val="F5844C"/>
                </a:solidFill>
                <a:highlight>
                  <a:srgbClr val="FFFFFF"/>
                </a:highlight>
              </a:rPr>
              <a:t> dfdl:occursCountKind</a:t>
            </a:r>
            <a:r>
              <a:rPr lang="en-US" sz="1000">
                <a:solidFill>
                  <a:srgbClr val="FF8040"/>
                </a:solidFill>
                <a:highlight>
                  <a:srgbClr val="FFFFFF"/>
                </a:highlight>
              </a:rPr>
              <a:t>=</a:t>
            </a:r>
            <a:r>
              <a:rPr lang="en-US" sz="1000">
                <a:solidFill>
                  <a:srgbClr val="993300"/>
                </a:solidFill>
                <a:highlight>
                  <a:srgbClr val="FFFFFF"/>
                </a:highlight>
              </a:rPr>
              <a:t>"implicit"</a:t>
            </a:r>
            <a:r>
              <a:rPr lang="en-US" sz="1000">
                <a:solidFill>
                  <a:srgbClr val="000096"/>
                </a:solidFill>
                <a:highlight>
                  <a:srgbClr val="FFFFFF"/>
                </a:highlight>
              </a:rPr>
              <a:t>&gt;</a:t>
            </a:r>
            <a:br>
              <a:rPr lang="en-US" sz="1000">
                <a:solidFill>
                  <a:srgbClr val="000000"/>
                </a:solidFill>
                <a:highlight>
                  <a:srgbClr val="FFFFFF"/>
                </a:highlight>
              </a:rPr>
            </a:br>
            <a:r>
              <a:rPr lang="en-US" sz="1000">
                <a:solidFill>
                  <a:srgbClr val="000000"/>
                </a:solidFill>
                <a:highlight>
                  <a:srgbClr val="FFFFFF"/>
                </a:highlight>
              </a:rPr>
              <a:t>                </a:t>
            </a:r>
            <a:r>
              <a:rPr lang="en-US" sz="1000">
                <a:solidFill>
                  <a:srgbClr val="003296"/>
                </a:solidFill>
                <a:highlight>
                  <a:srgbClr val="FFFFFF"/>
                </a:highlight>
              </a:rPr>
              <a:t>&lt;xs:annotation&gt;</a:t>
            </a:r>
            <a:br>
              <a:rPr lang="en-US" sz="1000">
                <a:solidFill>
                  <a:srgbClr val="000000"/>
                </a:solidFill>
                <a:highlight>
                  <a:srgbClr val="FFFFFF"/>
                </a:highlight>
              </a:rPr>
            </a:br>
            <a:r>
              <a:rPr lang="en-US" sz="1000">
                <a:solidFill>
                  <a:srgbClr val="000000"/>
                </a:solidFill>
                <a:highlight>
                  <a:srgbClr val="FFFFFF"/>
                </a:highlight>
              </a:rPr>
              <a:t>                    </a:t>
            </a:r>
            <a:r>
              <a:rPr lang="en-US" sz="1000">
                <a:solidFill>
                  <a:srgbClr val="003296"/>
                </a:solidFill>
                <a:highlight>
                  <a:srgbClr val="FFFFFF"/>
                </a:highlight>
              </a:rPr>
              <a:t>&lt;xs:appinfo</a:t>
            </a:r>
            <a:r>
              <a:rPr lang="en-US" sz="1000">
                <a:solidFill>
                  <a:srgbClr val="F5844C"/>
                </a:solidFill>
                <a:highlight>
                  <a:srgbClr val="FFFFFF"/>
                </a:highlight>
              </a:rPr>
              <a:t> source</a:t>
            </a:r>
            <a:r>
              <a:rPr lang="en-US" sz="1000">
                <a:solidFill>
                  <a:srgbClr val="FF8040"/>
                </a:solidFill>
                <a:highlight>
                  <a:srgbClr val="FFFFFF"/>
                </a:highlight>
              </a:rPr>
              <a:t>=</a:t>
            </a:r>
            <a:r>
              <a:rPr lang="en-US" sz="1000">
                <a:solidFill>
                  <a:srgbClr val="993300"/>
                </a:solidFill>
                <a:highlight>
                  <a:srgbClr val="FFFFFF"/>
                </a:highlight>
              </a:rPr>
              <a:t>"http://www.ogf.org/dfdl/"</a:t>
            </a:r>
            <a:r>
              <a:rPr lang="en-US" sz="1000">
                <a:solidFill>
                  <a:srgbClr val="000096"/>
                </a:solidFill>
                <a:highlight>
                  <a:srgbClr val="FFFFFF"/>
                </a:highlight>
              </a:rPr>
              <a:t>&gt;</a:t>
            </a:r>
            <a:br>
              <a:rPr lang="en-US" sz="1000">
                <a:solidFill>
                  <a:srgbClr val="000000"/>
                </a:solidFill>
                <a:highlight>
                  <a:srgbClr val="FFFFFF"/>
                </a:highlight>
              </a:rPr>
            </a:br>
            <a:r>
              <a:rPr lang="en-US" sz="1000">
                <a:solidFill>
                  <a:srgbClr val="000000"/>
                </a:solidFill>
                <a:highlight>
                  <a:srgbClr val="FFFFFF"/>
                </a:highlight>
              </a:rPr>
              <a:t>                        </a:t>
            </a:r>
            <a:r>
              <a:rPr lang="en-US" sz="1000">
                <a:solidFill>
                  <a:srgbClr val="000096"/>
                </a:solidFill>
                <a:highlight>
                  <a:srgbClr val="FFFF00"/>
                </a:highlight>
              </a:rPr>
              <a:t>&lt;dfdl:assert</a:t>
            </a:r>
            <a:r>
              <a:rPr lang="en-US" sz="1000">
                <a:solidFill>
                  <a:srgbClr val="F5844C"/>
                </a:solidFill>
                <a:highlight>
                  <a:srgbClr val="FFFF00"/>
                </a:highlight>
              </a:rPr>
              <a:t> test</a:t>
            </a:r>
            <a:r>
              <a:rPr lang="en-US" sz="1000">
                <a:solidFill>
                  <a:srgbClr val="FF8040"/>
                </a:solidFill>
                <a:highlight>
                  <a:srgbClr val="FFFF00"/>
                </a:highlight>
              </a:rPr>
              <a:t>=</a:t>
            </a:r>
            <a:r>
              <a:rPr lang="en-US" sz="1000">
                <a:solidFill>
                  <a:srgbClr val="993300"/>
                </a:solidFill>
                <a:highlight>
                  <a:srgbClr val="FFFF00"/>
                </a:highlight>
              </a:rPr>
              <a:t>"{ fn:substring(., 1, 1) ne 'w' }"</a:t>
            </a:r>
            <a:r>
              <a:rPr lang="en-US" sz="1000">
                <a:solidFill>
                  <a:srgbClr val="F5844C"/>
                </a:solidFill>
                <a:highlight>
                  <a:srgbClr val="FFFF00"/>
                </a:highlight>
              </a:rPr>
              <a:t> </a:t>
            </a:r>
            <a:r>
              <a:rPr lang="en-US" sz="1000">
                <a:solidFill>
                  <a:srgbClr val="000096"/>
                </a:solidFill>
                <a:highlight>
                  <a:srgbClr val="FFFF00"/>
                </a:highlight>
              </a:rPr>
              <a:t>/&gt;</a:t>
            </a:r>
            <a:br>
              <a:rPr lang="en-US" sz="1000">
                <a:solidFill>
                  <a:srgbClr val="000000"/>
                </a:solidFill>
                <a:highlight>
                  <a:srgbClr val="FFFFFF"/>
                </a:highlight>
              </a:rPr>
            </a:br>
            <a:r>
              <a:rPr lang="en-US" sz="1000">
                <a:solidFill>
                  <a:srgbClr val="000000"/>
                </a:solidFill>
                <a:highlight>
                  <a:srgbClr val="FFFFFF"/>
                </a:highlight>
              </a:rPr>
              <a:t>                    </a:t>
            </a:r>
            <a:r>
              <a:rPr lang="en-US" sz="1000">
                <a:solidFill>
                  <a:srgbClr val="003296"/>
                </a:solidFill>
                <a:highlight>
                  <a:srgbClr val="FFFFFF"/>
                </a:highlight>
              </a:rPr>
              <a:t>&lt;/xs:appinfo&gt;</a:t>
            </a:r>
            <a:br>
              <a:rPr lang="en-US" sz="1000">
                <a:solidFill>
                  <a:srgbClr val="000000"/>
                </a:solidFill>
                <a:highlight>
                  <a:srgbClr val="FFFFFF"/>
                </a:highlight>
              </a:rPr>
            </a:br>
            <a:r>
              <a:rPr lang="en-US" sz="1000">
                <a:solidFill>
                  <a:srgbClr val="000000"/>
                </a:solidFill>
                <a:highlight>
                  <a:srgbClr val="FFFFFF"/>
                </a:highlight>
              </a:rPr>
              <a:t>                </a:t>
            </a:r>
            <a:r>
              <a:rPr lang="en-US" sz="1000">
                <a:solidFill>
                  <a:srgbClr val="003296"/>
                </a:solidFill>
                <a:highlight>
                  <a:srgbClr val="FFFFFF"/>
                </a:highlight>
              </a:rPr>
              <a:t>&lt;/xs:annotation&gt;</a:t>
            </a:r>
            <a:br>
              <a:rPr lang="en-US" sz="1000">
                <a:solidFill>
                  <a:srgbClr val="000000"/>
                </a:solidFill>
                <a:highlight>
                  <a:srgbClr val="FFFFFF"/>
                </a:highlight>
              </a:rPr>
            </a:br>
            <a:r>
              <a:rPr lang="en-US" sz="1000">
                <a:solidFill>
                  <a:srgbClr val="000000"/>
                </a:solidFill>
                <a:highlight>
                  <a:srgbClr val="FFFFFF"/>
                </a:highlight>
              </a:rPr>
              <a:t>            </a:t>
            </a:r>
            <a:r>
              <a:rPr lang="en-US" sz="1000">
                <a:solidFill>
                  <a:srgbClr val="003296"/>
                </a:solidFill>
                <a:highlight>
                  <a:srgbClr val="FFFFFF"/>
                </a:highlight>
              </a:rPr>
              <a:t>&lt;/xs:element&gt;</a:t>
            </a:r>
            <a:br>
              <a:rPr lang="en-US" sz="1000">
                <a:solidFill>
                  <a:srgbClr val="000000"/>
                </a:solidFill>
                <a:highlight>
                  <a:srgbClr val="FFFFFF"/>
                </a:highlight>
              </a:rPr>
            </a:br>
            <a:r>
              <a:rPr lang="en-US" sz="1000">
                <a:solidFill>
                  <a:srgbClr val="000000"/>
                </a:solidFill>
                <a:highlight>
                  <a:srgbClr val="FFFFFF"/>
                </a:highlight>
              </a:rPr>
              <a:t>            </a:t>
            </a:r>
            <a:r>
              <a:rPr lang="en-US" sz="1000">
                <a:solidFill>
                  <a:srgbClr val="003296"/>
                </a:solidFill>
                <a:highlight>
                  <a:srgbClr val="FFFFFF"/>
                </a:highlight>
              </a:rPr>
              <a:t>&lt;xs:element</a:t>
            </a:r>
            <a:r>
              <a:rPr lang="en-US" sz="1000">
                <a:solidFill>
                  <a:srgbClr val="F5844C"/>
                </a:solidFill>
                <a:highlight>
                  <a:srgbClr val="FFFFFF"/>
                </a:highlight>
              </a:rPr>
              <a:t> name</a:t>
            </a:r>
            <a:r>
              <a:rPr lang="en-US" sz="1000">
                <a:solidFill>
                  <a:srgbClr val="FF8040"/>
                </a:solidFill>
                <a:highlight>
                  <a:srgbClr val="FFFFFF"/>
                </a:highlight>
              </a:rPr>
              <a:t>=</a:t>
            </a:r>
            <a:r>
              <a:rPr lang="en-US" sz="1000">
                <a:solidFill>
                  <a:srgbClr val="993300"/>
                </a:solidFill>
                <a:highlight>
                  <a:srgbClr val="FFFFFF"/>
                </a:highlight>
              </a:rPr>
              <a:t>"C"</a:t>
            </a:r>
            <a:r>
              <a:rPr lang="en-US" sz="1000">
                <a:solidFill>
                  <a:srgbClr val="F5844C"/>
                </a:solidFill>
                <a:highlight>
                  <a:srgbClr val="FFFFFF"/>
                </a:highlight>
              </a:rPr>
              <a:t> type</a:t>
            </a:r>
            <a:r>
              <a:rPr lang="en-US" sz="1000">
                <a:solidFill>
                  <a:srgbClr val="FF8040"/>
                </a:solidFill>
                <a:highlight>
                  <a:srgbClr val="FFFFFF"/>
                </a:highlight>
              </a:rPr>
              <a:t>=</a:t>
            </a:r>
            <a:r>
              <a:rPr lang="en-US" sz="1000">
                <a:solidFill>
                  <a:srgbClr val="993300"/>
                </a:solidFill>
                <a:highlight>
                  <a:srgbClr val="FFFFFF"/>
                </a:highlight>
              </a:rPr>
              <a:t>"xs:string"</a:t>
            </a:r>
            <a:r>
              <a:rPr lang="en-US" sz="1000">
                <a:solidFill>
                  <a:srgbClr val="F5844C"/>
                </a:solidFill>
                <a:highlight>
                  <a:srgbClr val="FFFFFF"/>
                </a:highlight>
              </a:rPr>
              <a:t> minOccurs</a:t>
            </a:r>
            <a:r>
              <a:rPr lang="en-US" sz="1000">
                <a:solidFill>
                  <a:srgbClr val="FF8040"/>
                </a:solidFill>
                <a:highlight>
                  <a:srgbClr val="FFFFFF"/>
                </a:highlight>
              </a:rPr>
              <a:t>=</a:t>
            </a:r>
            <a:r>
              <a:rPr lang="en-US" sz="1000">
                <a:solidFill>
                  <a:srgbClr val="993300"/>
                </a:solidFill>
                <a:highlight>
                  <a:srgbClr val="FFFFFF"/>
                </a:highlight>
              </a:rPr>
              <a:t>"0"</a:t>
            </a:r>
            <a:r>
              <a:rPr lang="en-US" sz="1000">
                <a:solidFill>
                  <a:srgbClr val="F5844C"/>
                </a:solidFill>
                <a:highlight>
                  <a:srgbClr val="FFFFFF"/>
                </a:highlight>
              </a:rPr>
              <a:t> dfdl:occursCountKind</a:t>
            </a:r>
            <a:r>
              <a:rPr lang="en-US" sz="1000">
                <a:solidFill>
                  <a:srgbClr val="FF8040"/>
                </a:solidFill>
                <a:highlight>
                  <a:srgbClr val="FFFFFF"/>
                </a:highlight>
              </a:rPr>
              <a:t>=</a:t>
            </a:r>
            <a:r>
              <a:rPr lang="en-US" sz="1000">
                <a:solidFill>
                  <a:srgbClr val="993300"/>
                </a:solidFill>
                <a:highlight>
                  <a:srgbClr val="FFFFFF"/>
                </a:highlight>
              </a:rPr>
              <a:t>"implicit"</a:t>
            </a:r>
            <a:r>
              <a:rPr lang="en-US" sz="1000">
                <a:solidFill>
                  <a:srgbClr val="F5844C"/>
                </a:solidFill>
                <a:highlight>
                  <a:srgbClr val="FFFFFF"/>
                </a:highlight>
              </a:rPr>
              <a:t> </a:t>
            </a:r>
            <a:r>
              <a:rPr lang="en-US" sz="1000">
                <a:solidFill>
                  <a:srgbClr val="000096"/>
                </a:solidFill>
                <a:highlight>
                  <a:srgbClr val="FFFFFF"/>
                </a:highlight>
              </a:rPr>
              <a:t>/&gt;</a:t>
            </a:r>
            <a:br>
              <a:rPr lang="en-US" sz="1000">
                <a:solidFill>
                  <a:srgbClr val="000000"/>
                </a:solidFill>
                <a:highlight>
                  <a:srgbClr val="FFFFFF"/>
                </a:highlight>
              </a:rPr>
            </a:br>
            <a:r>
              <a:rPr lang="en-US" sz="1000">
                <a:solidFill>
                  <a:srgbClr val="000000"/>
                </a:solidFill>
                <a:highlight>
                  <a:srgbClr val="FFFFFF"/>
                </a:highlight>
              </a:rPr>
              <a:t>        </a:t>
            </a:r>
            <a:r>
              <a:rPr lang="en-US" sz="1000">
                <a:solidFill>
                  <a:srgbClr val="003296"/>
                </a:solidFill>
                <a:highlight>
                  <a:srgbClr val="FFFFFF"/>
                </a:highlight>
              </a:rPr>
              <a:t>&lt;/xs:sequence&gt;</a:t>
            </a:r>
            <a:br>
              <a:rPr lang="en-US" sz="1000">
                <a:solidFill>
                  <a:srgbClr val="000000"/>
                </a:solidFill>
                <a:highlight>
                  <a:srgbClr val="FFFFFF"/>
                </a:highlight>
              </a:rPr>
            </a:br>
            <a:r>
              <a:rPr lang="en-US" sz="1000">
                <a:solidFill>
                  <a:srgbClr val="000000"/>
                </a:solidFill>
                <a:highlight>
                  <a:srgbClr val="FFFFFF"/>
                </a:highlight>
              </a:rPr>
              <a:t>    </a:t>
            </a:r>
            <a:r>
              <a:rPr lang="en-US" sz="1000">
                <a:solidFill>
                  <a:srgbClr val="003296"/>
                </a:solidFill>
                <a:highlight>
                  <a:srgbClr val="FFFFFF"/>
                </a:highlight>
              </a:rPr>
              <a:t>&lt;/xs:complexType&gt;</a:t>
            </a:r>
            <a:br>
              <a:rPr lang="en-US" sz="1000">
                <a:solidFill>
                  <a:srgbClr val="000000"/>
                </a:solidFill>
                <a:highlight>
                  <a:srgbClr val="FFFFFF"/>
                </a:highlight>
              </a:rPr>
            </a:br>
            <a:r>
              <a:rPr lang="en-US" sz="1000">
                <a:solidFill>
                  <a:srgbClr val="003296"/>
                </a:solidFill>
                <a:highlight>
                  <a:srgbClr val="FFFFFF"/>
                </a:highlight>
              </a:rPr>
              <a:t>&lt;/xs:element&gt;</a:t>
            </a:r>
          </a:p>
        </p:txBody>
      </p:sp>
      <p:sp>
        <p:nvSpPr>
          <p:cNvPr id="8" name="Rectangle 7">
            <a:extLst>
              <a:ext uri="{FF2B5EF4-FFF2-40B4-BE49-F238E27FC236}">
                <a16:creationId xmlns:a16="http://schemas.microsoft.com/office/drawing/2014/main" id="{18596783-A4F5-4FEE-82DD-7EC832C3CBAC}"/>
              </a:ext>
            </a:extLst>
          </p:cNvPr>
          <p:cNvSpPr/>
          <p:nvPr/>
        </p:nvSpPr>
        <p:spPr>
          <a:xfrm>
            <a:off x="5674963" y="6102039"/>
            <a:ext cx="1400013" cy="707886"/>
          </a:xfrm>
          <a:prstGeom prst="rect">
            <a:avLst/>
          </a:prstGeom>
          <a:ln>
            <a:solidFill>
              <a:schemeClr val="tx1"/>
            </a:solidFill>
          </a:ln>
        </p:spPr>
        <p:txBody>
          <a:bodyPr wrap="square">
            <a:spAutoFit/>
          </a:bodyPr>
          <a:lstStyle/>
          <a:p>
            <a:r>
              <a:rPr lang="en-US" sz="1000">
                <a:solidFill>
                  <a:srgbClr val="000096"/>
                </a:solidFill>
                <a:highlight>
                  <a:srgbClr val="FFFFFF"/>
                </a:highlight>
              </a:rPr>
              <a:t>&lt;input&gt;</a:t>
            </a:r>
            <a:br>
              <a:rPr lang="en-US" sz="1000">
                <a:solidFill>
                  <a:srgbClr val="000000"/>
                </a:solidFill>
                <a:highlight>
                  <a:srgbClr val="FFFFFF"/>
                </a:highlight>
              </a:rPr>
            </a:br>
            <a:r>
              <a:rPr lang="en-US" sz="1000">
                <a:solidFill>
                  <a:srgbClr val="000000"/>
                </a:solidFill>
                <a:highlight>
                  <a:srgbClr val="FFFFFF"/>
                </a:highlight>
              </a:rPr>
              <a:t>  </a:t>
            </a:r>
            <a:r>
              <a:rPr lang="en-US" sz="1000">
                <a:solidFill>
                  <a:srgbClr val="000096"/>
                </a:solidFill>
                <a:highlight>
                  <a:srgbClr val="FFFFFF"/>
                </a:highlight>
              </a:rPr>
              <a:t>&lt;A&gt;</a:t>
            </a:r>
            <a:r>
              <a:rPr lang="en-US" sz="1000">
                <a:solidFill>
                  <a:srgbClr val="000000"/>
                </a:solidFill>
                <a:highlight>
                  <a:srgbClr val="FFFFFF"/>
                </a:highlight>
              </a:rPr>
              <a:t>Hello</a:t>
            </a:r>
            <a:r>
              <a:rPr lang="en-US" sz="1000">
                <a:solidFill>
                  <a:srgbClr val="000096"/>
                </a:solidFill>
                <a:highlight>
                  <a:srgbClr val="FFFFFF"/>
                </a:highlight>
              </a:rPr>
              <a:t>&lt;/A&gt;</a:t>
            </a:r>
            <a:br>
              <a:rPr lang="en-US" sz="1000">
                <a:solidFill>
                  <a:srgbClr val="000000"/>
                </a:solidFill>
                <a:highlight>
                  <a:srgbClr val="FFFFFF"/>
                </a:highlight>
              </a:rPr>
            </a:br>
            <a:r>
              <a:rPr lang="en-US" sz="1000">
                <a:solidFill>
                  <a:srgbClr val="000000"/>
                </a:solidFill>
                <a:highlight>
                  <a:srgbClr val="FFFFFF"/>
                </a:highlight>
              </a:rPr>
              <a:t>  </a:t>
            </a:r>
            <a:r>
              <a:rPr lang="en-US" sz="1000">
                <a:solidFill>
                  <a:srgbClr val="000096"/>
                </a:solidFill>
                <a:highlight>
                  <a:srgbClr val="FFFFFF"/>
                </a:highlight>
              </a:rPr>
              <a:t>&lt;C&gt;</a:t>
            </a:r>
            <a:r>
              <a:rPr lang="en-US" sz="1000">
                <a:solidFill>
                  <a:srgbClr val="000000"/>
                </a:solidFill>
                <a:highlight>
                  <a:srgbClr val="FFFFFF"/>
                </a:highlight>
              </a:rPr>
              <a:t>world</a:t>
            </a:r>
            <a:r>
              <a:rPr lang="en-US" sz="1000">
                <a:solidFill>
                  <a:srgbClr val="000096"/>
                </a:solidFill>
                <a:highlight>
                  <a:srgbClr val="FFFFFF"/>
                </a:highlight>
              </a:rPr>
              <a:t>&lt;/C&gt;</a:t>
            </a:r>
            <a:br>
              <a:rPr lang="en-US" sz="1000">
                <a:solidFill>
                  <a:srgbClr val="000000"/>
                </a:solidFill>
                <a:highlight>
                  <a:srgbClr val="FFFFFF"/>
                </a:highlight>
              </a:rPr>
            </a:br>
            <a:r>
              <a:rPr lang="en-US" sz="1000">
                <a:solidFill>
                  <a:srgbClr val="000096"/>
                </a:solidFill>
                <a:highlight>
                  <a:srgbClr val="FFFFFF"/>
                </a:highlight>
              </a:rPr>
              <a:t>&lt;/input&gt;</a:t>
            </a:r>
          </a:p>
        </p:txBody>
      </p:sp>
      <p:cxnSp>
        <p:nvCxnSpPr>
          <p:cNvPr id="10" name="Straight Arrow Connector 9">
            <a:extLst>
              <a:ext uri="{FF2B5EF4-FFF2-40B4-BE49-F238E27FC236}">
                <a16:creationId xmlns:a16="http://schemas.microsoft.com/office/drawing/2014/main" id="{FBCDF5F0-F472-4F11-A380-6736661C3589}"/>
              </a:ext>
            </a:extLst>
          </p:cNvPr>
          <p:cNvCxnSpPr>
            <a:stCxn id="5" idx="2"/>
            <a:endCxn id="6" idx="0"/>
          </p:cNvCxnSpPr>
          <p:nvPr/>
        </p:nvCxnSpPr>
        <p:spPr>
          <a:xfrm flipH="1">
            <a:off x="3458706" y="2941011"/>
            <a:ext cx="2776102" cy="34615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2" name="Straight Arrow Connector 11">
            <a:extLst>
              <a:ext uri="{FF2B5EF4-FFF2-40B4-BE49-F238E27FC236}">
                <a16:creationId xmlns:a16="http://schemas.microsoft.com/office/drawing/2014/main" id="{073899B0-66F1-45F0-933D-53F7DD932E12}"/>
              </a:ext>
            </a:extLst>
          </p:cNvPr>
          <p:cNvCxnSpPr>
            <a:stCxn id="5" idx="2"/>
            <a:endCxn id="7" idx="0"/>
          </p:cNvCxnSpPr>
          <p:nvPr/>
        </p:nvCxnSpPr>
        <p:spPr>
          <a:xfrm>
            <a:off x="6234808" y="2941011"/>
            <a:ext cx="2965568" cy="302013"/>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4" name="Straight Arrow Connector 13">
            <a:extLst>
              <a:ext uri="{FF2B5EF4-FFF2-40B4-BE49-F238E27FC236}">
                <a16:creationId xmlns:a16="http://schemas.microsoft.com/office/drawing/2014/main" id="{59F9CB04-B627-4572-9EEB-669182F0BB1A}"/>
              </a:ext>
            </a:extLst>
          </p:cNvPr>
          <p:cNvCxnSpPr>
            <a:stCxn id="6" idx="2"/>
          </p:cNvCxnSpPr>
          <p:nvPr/>
        </p:nvCxnSpPr>
        <p:spPr>
          <a:xfrm>
            <a:off x="3458706" y="5687818"/>
            <a:ext cx="2216257" cy="414221"/>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6" name="Straight Arrow Connector 15">
            <a:extLst>
              <a:ext uri="{FF2B5EF4-FFF2-40B4-BE49-F238E27FC236}">
                <a16:creationId xmlns:a16="http://schemas.microsoft.com/office/drawing/2014/main" id="{BAE91789-F1B5-4F84-BA6A-15F5C0530BB8}"/>
              </a:ext>
            </a:extLst>
          </p:cNvPr>
          <p:cNvCxnSpPr>
            <a:stCxn id="7" idx="2"/>
          </p:cNvCxnSpPr>
          <p:nvPr/>
        </p:nvCxnSpPr>
        <p:spPr>
          <a:xfrm flipH="1">
            <a:off x="7074976" y="5643681"/>
            <a:ext cx="2125400" cy="458358"/>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BED10922-D2E3-408E-9901-57C2D70B2A53}"/>
              </a:ext>
            </a:extLst>
          </p:cNvPr>
          <p:cNvSpPr txBox="1"/>
          <p:nvPr/>
        </p:nvSpPr>
        <p:spPr>
          <a:xfrm>
            <a:off x="595036" y="6091936"/>
            <a:ext cx="4854268" cy="646331"/>
          </a:xfrm>
          <a:prstGeom prst="rect">
            <a:avLst/>
          </a:prstGeom>
          <a:noFill/>
        </p:spPr>
        <p:txBody>
          <a:bodyPr wrap="square" rtlCol="0">
            <a:spAutoFit/>
          </a:bodyPr>
          <a:lstStyle/>
          <a:p>
            <a:r>
              <a:rPr lang="en-US"/>
              <a:t>See examples/everything-you-ever-wanted-to-know-about/separators/test-1.dfdl.xsd</a:t>
            </a:r>
          </a:p>
        </p:txBody>
      </p:sp>
    </p:spTree>
    <p:extLst>
      <p:ext uri="{BB962C8B-B14F-4D97-AF65-F5344CB8AC3E}">
        <p14:creationId xmlns:p14="http://schemas.microsoft.com/office/powerpoint/2010/main" val="772743303"/>
      </p:ext>
    </p:extLst>
  </p:cSld>
  <p:clrMapOvr>
    <a:masterClrMapping/>
  </p:clrMapOvr>
</p:sld>
</file>

<file path=ppt/slides/slide3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26FD21-535C-4262-93DF-1DF6B6BD35B6}"/>
              </a:ext>
            </a:extLst>
          </p:cNvPr>
          <p:cNvSpPr>
            <a:spLocks noGrp="1"/>
          </p:cNvSpPr>
          <p:nvPr>
            <p:ph type="title"/>
          </p:nvPr>
        </p:nvSpPr>
        <p:spPr/>
        <p:txBody>
          <a:bodyPr/>
          <a:lstStyle/>
          <a:p>
            <a:r>
              <a:rPr lang="en-US"/>
              <a:t>This example shows the difference</a:t>
            </a:r>
          </a:p>
        </p:txBody>
      </p:sp>
      <p:grpSp>
        <p:nvGrpSpPr>
          <p:cNvPr id="24" name="Group 23">
            <a:extLst>
              <a:ext uri="{FF2B5EF4-FFF2-40B4-BE49-F238E27FC236}">
                <a16:creationId xmlns:a16="http://schemas.microsoft.com/office/drawing/2014/main" id="{F5A9E110-021B-4B76-A5D5-C32EA39DF27D}"/>
              </a:ext>
            </a:extLst>
          </p:cNvPr>
          <p:cNvGrpSpPr/>
          <p:nvPr/>
        </p:nvGrpSpPr>
        <p:grpSpPr>
          <a:xfrm>
            <a:off x="537279" y="1410481"/>
            <a:ext cx="10523350" cy="5433202"/>
            <a:chOff x="1033219" y="1410481"/>
            <a:chExt cx="10523350" cy="5433202"/>
          </a:xfrm>
        </p:grpSpPr>
        <p:pic>
          <p:nvPicPr>
            <p:cNvPr id="5" name="Picture 4">
              <a:extLst>
                <a:ext uri="{FF2B5EF4-FFF2-40B4-BE49-F238E27FC236}">
                  <a16:creationId xmlns:a16="http://schemas.microsoft.com/office/drawing/2014/main" id="{793AF170-C02F-4CC2-B88E-518BC8D7E224}"/>
                </a:ext>
              </a:extLst>
            </p:cNvPr>
            <p:cNvPicPr>
              <a:picLocks noChangeAspect="1"/>
            </p:cNvPicPr>
            <p:nvPr/>
          </p:nvPicPr>
          <p:blipFill rotWithShape="1">
            <a:blip r:embed="rId2"/>
            <a:srcRect l="1779" t="14289" r="84238" b="82962"/>
            <a:stretch/>
          </p:blipFill>
          <p:spPr>
            <a:xfrm>
              <a:off x="3729002" y="1410481"/>
              <a:ext cx="4424398" cy="462115"/>
            </a:xfrm>
            <a:prstGeom prst="rect">
              <a:avLst/>
            </a:prstGeom>
            <a:ln>
              <a:solidFill>
                <a:schemeClr val="tx1"/>
              </a:solidFill>
            </a:ln>
          </p:spPr>
        </p:pic>
        <p:sp>
          <p:nvSpPr>
            <p:cNvPr id="6" name="Rectangle 5">
              <a:extLst>
                <a:ext uri="{FF2B5EF4-FFF2-40B4-BE49-F238E27FC236}">
                  <a16:creationId xmlns:a16="http://schemas.microsoft.com/office/drawing/2014/main" id="{DACC3DD4-9677-4034-83EC-7467E99CFF2C}"/>
                </a:ext>
              </a:extLst>
            </p:cNvPr>
            <p:cNvSpPr/>
            <p:nvPr/>
          </p:nvSpPr>
          <p:spPr>
            <a:xfrm>
              <a:off x="1033219" y="2584748"/>
              <a:ext cx="4065721" cy="2862322"/>
            </a:xfrm>
            <a:prstGeom prst="rect">
              <a:avLst/>
            </a:prstGeom>
            <a:ln>
              <a:solidFill>
                <a:schemeClr val="bg1">
                  <a:lumMod val="75000"/>
                </a:schemeClr>
              </a:solidFill>
            </a:ln>
          </p:spPr>
          <p:txBody>
            <a:bodyPr wrap="square">
              <a:spAutoFit/>
            </a:bodyPr>
            <a:lstStyle/>
            <a:p>
              <a:r>
                <a:rPr lang="en-US" sz="1200">
                  <a:solidFill>
                    <a:srgbClr val="003296"/>
                  </a:solidFill>
                  <a:highlight>
                    <a:srgbClr val="FFFFFF"/>
                  </a:highlight>
                </a:rPr>
                <a:t>&lt;xs:element</a:t>
              </a:r>
              <a:r>
                <a:rPr lang="en-US" sz="1200">
                  <a:solidFill>
                    <a:srgbClr val="F5844C"/>
                  </a:solidFill>
                  <a:highlight>
                    <a:srgbClr val="FFFFFF"/>
                  </a:highlight>
                </a:rPr>
                <a:t> name</a:t>
              </a:r>
              <a:r>
                <a:rPr lang="en-US" sz="1200">
                  <a:solidFill>
                    <a:srgbClr val="FF8040"/>
                  </a:solidFill>
                  <a:highlight>
                    <a:srgbClr val="FFFFFF"/>
                  </a:highlight>
                </a:rPr>
                <a:t>=</a:t>
              </a:r>
              <a:r>
                <a:rPr lang="en-US" sz="1200">
                  <a:solidFill>
                    <a:srgbClr val="993300"/>
                  </a:solidFill>
                  <a:highlight>
                    <a:srgbClr val="FFFFFF"/>
                  </a:highlight>
                </a:rPr>
                <a:t>"input"</a:t>
              </a:r>
              <a:r>
                <a:rPr lang="en-US" sz="1200">
                  <a:solidFill>
                    <a:srgbClr val="000096"/>
                  </a:solidFill>
                  <a:highlight>
                    <a:srgbClr val="FFFFFF"/>
                  </a:highlight>
                </a:rPr>
                <a:t>&gt;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&lt;xs:complexType&gt;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&lt;xs:choice&gt;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&lt;xs:sequence&gt;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&lt;xs:annotation&gt;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&lt;xs:appinfo</a:t>
              </a:r>
              <a:r>
                <a:rPr lang="en-US" sz="1200">
                  <a:solidFill>
                    <a:srgbClr val="F5844C"/>
                  </a:solidFill>
                  <a:highlight>
                    <a:srgbClr val="FFFFFF"/>
                  </a:highlight>
                </a:rPr>
                <a:t> source</a:t>
              </a:r>
              <a:r>
                <a:rPr lang="en-US" sz="1200">
                  <a:solidFill>
                    <a:srgbClr val="FF8040"/>
                  </a:solidFill>
                  <a:highlight>
                    <a:srgbClr val="FFFFFF"/>
                  </a:highlight>
                </a:rPr>
                <a:t>=</a:t>
              </a:r>
              <a:r>
                <a:rPr lang="en-US" sz="1200">
                  <a:solidFill>
                    <a:srgbClr val="993300"/>
                  </a:solidFill>
                  <a:highlight>
                    <a:srgbClr val="FFFFFF"/>
                  </a:highlight>
                </a:rPr>
                <a:t>"http://www.ogf.org/dfdl/"</a:t>
              </a:r>
              <a:r>
                <a:rPr lang="en-US" sz="1200">
                  <a:solidFill>
                    <a:srgbClr val="000096"/>
                  </a:solidFill>
                  <a:highlight>
                    <a:srgbClr val="FFFFFF"/>
                  </a:highlight>
                </a:rPr>
                <a:t>&gt;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0096"/>
                  </a:solidFill>
                  <a:highlight>
                    <a:srgbClr val="FFFF00"/>
                  </a:highlight>
                </a:rPr>
                <a:t>&lt;dfdl:assert</a:t>
              </a:r>
              <a:r>
                <a:rPr lang="en-US" sz="1200">
                  <a:solidFill>
                    <a:srgbClr val="F5844C"/>
                  </a:solidFill>
                  <a:highlight>
                    <a:srgbClr val="FFFF00"/>
                  </a:highlight>
                </a:rPr>
                <a:t> test</a:t>
              </a:r>
              <a:r>
                <a:rPr lang="en-US" sz="1200">
                  <a:solidFill>
                    <a:srgbClr val="FF8040"/>
                  </a:solidFill>
                  <a:highlight>
                    <a:srgbClr val="FFFF00"/>
                  </a:highlight>
                </a:rPr>
                <a:t>=</a:t>
              </a:r>
              <a:r>
                <a:rPr lang="en-US" sz="1200">
                  <a:solidFill>
                    <a:srgbClr val="993300"/>
                  </a:solidFill>
                  <a:highlight>
                    <a:srgbClr val="FFFF00"/>
                  </a:highlight>
                </a:rPr>
                <a:t>"{ fn:true() }"</a:t>
              </a:r>
              <a:r>
                <a:rPr lang="en-US" sz="1200">
                  <a:solidFill>
                    <a:srgbClr val="F5844C"/>
                  </a:solidFill>
                  <a:highlight>
                    <a:srgbClr val="FFFF00"/>
                  </a:highlight>
                </a:rPr>
                <a:t> </a:t>
              </a:r>
              <a:r>
                <a:rPr lang="en-US" sz="1200">
                  <a:solidFill>
                    <a:srgbClr val="000096"/>
                  </a:solidFill>
                  <a:highlight>
                    <a:srgbClr val="FFFF00"/>
                  </a:highlight>
                </a:rPr>
                <a:t>/&gt;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&lt;/xs:appinfo&gt;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&lt;/xs:annotation&gt;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&lt;xs:element</a:t>
              </a:r>
              <a:r>
                <a:rPr lang="en-US" sz="1200">
                  <a:solidFill>
                    <a:srgbClr val="F5844C"/>
                  </a:solidFill>
                  <a:highlight>
                    <a:srgbClr val="FFFFFF"/>
                  </a:highlight>
                </a:rPr>
                <a:t> name</a:t>
              </a:r>
              <a:r>
                <a:rPr lang="en-US" sz="1200">
                  <a:solidFill>
                    <a:srgbClr val="FF8040"/>
                  </a:solidFill>
                  <a:highlight>
                    <a:srgbClr val="FFFFFF"/>
                  </a:highlight>
                </a:rPr>
                <a:t>=</a:t>
              </a:r>
              <a:r>
                <a:rPr lang="en-US" sz="1200">
                  <a:solidFill>
                    <a:srgbClr val="993300"/>
                  </a:solidFill>
                  <a:highlight>
                    <a:srgbClr val="FFFFFF"/>
                  </a:highlight>
                </a:rPr>
                <a:t>"A"</a:t>
              </a:r>
              <a:r>
                <a:rPr lang="en-US" sz="1200">
                  <a:solidFill>
                    <a:srgbClr val="F5844C"/>
                  </a:solidFill>
                  <a:highlight>
                    <a:srgbClr val="FFFFFF"/>
                  </a:highlight>
                </a:rPr>
                <a:t> type</a:t>
              </a:r>
              <a:r>
                <a:rPr lang="en-US" sz="1200">
                  <a:solidFill>
                    <a:srgbClr val="FF8040"/>
                  </a:solidFill>
                  <a:highlight>
                    <a:srgbClr val="FFFFFF"/>
                  </a:highlight>
                </a:rPr>
                <a:t>=</a:t>
              </a:r>
              <a:r>
                <a:rPr lang="en-US" sz="1200">
                  <a:solidFill>
                    <a:srgbClr val="993300"/>
                  </a:solidFill>
                  <a:highlight>
                    <a:srgbClr val="FFFFFF"/>
                  </a:highlight>
                </a:rPr>
                <a:t>"xs:integer"</a:t>
              </a:r>
              <a:r>
                <a:rPr lang="en-US" sz="1200">
                  <a:solidFill>
                    <a:srgbClr val="F5844C"/>
                  </a:solidFill>
                  <a:highlight>
                    <a:srgbClr val="FFFFFF"/>
                  </a:highlight>
                </a:rPr>
                <a:t> </a:t>
              </a:r>
              <a:r>
                <a:rPr lang="en-US" sz="1200">
                  <a:solidFill>
                    <a:srgbClr val="000096"/>
                  </a:solidFill>
                  <a:highlight>
                    <a:srgbClr val="FFFFFF"/>
                  </a:highlight>
                </a:rPr>
                <a:t>/&gt;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&lt;/xs:sequence&gt;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&lt;xs:element</a:t>
              </a:r>
              <a:r>
                <a:rPr lang="en-US" sz="1200">
                  <a:solidFill>
                    <a:srgbClr val="F5844C"/>
                  </a:solidFill>
                  <a:highlight>
                    <a:srgbClr val="FFFFFF"/>
                  </a:highlight>
                </a:rPr>
                <a:t> name</a:t>
              </a:r>
              <a:r>
                <a:rPr lang="en-US" sz="1200">
                  <a:solidFill>
                    <a:srgbClr val="FF8040"/>
                  </a:solidFill>
                  <a:highlight>
                    <a:srgbClr val="FFFFFF"/>
                  </a:highlight>
                </a:rPr>
                <a:t>=</a:t>
              </a:r>
              <a:r>
                <a:rPr lang="en-US" sz="1200">
                  <a:solidFill>
                    <a:srgbClr val="993300"/>
                  </a:solidFill>
                  <a:highlight>
                    <a:srgbClr val="FFFFFF"/>
                  </a:highlight>
                </a:rPr>
                <a:t>"B"</a:t>
              </a:r>
              <a:r>
                <a:rPr lang="en-US" sz="1200">
                  <a:solidFill>
                    <a:srgbClr val="F5844C"/>
                  </a:solidFill>
                  <a:highlight>
                    <a:srgbClr val="FFFFFF"/>
                  </a:highlight>
                </a:rPr>
                <a:t> type</a:t>
              </a:r>
              <a:r>
                <a:rPr lang="en-US" sz="1200">
                  <a:solidFill>
                    <a:srgbClr val="FF8040"/>
                  </a:solidFill>
                  <a:highlight>
                    <a:srgbClr val="FFFFFF"/>
                  </a:highlight>
                </a:rPr>
                <a:t>=</a:t>
              </a:r>
              <a:r>
                <a:rPr lang="en-US" sz="1200">
                  <a:solidFill>
                    <a:srgbClr val="993300"/>
                  </a:solidFill>
                  <a:highlight>
                    <a:srgbClr val="FFFFFF"/>
                  </a:highlight>
                </a:rPr>
                <a:t>"xs:string"</a:t>
              </a:r>
              <a:r>
                <a:rPr lang="en-US" sz="1200">
                  <a:solidFill>
                    <a:srgbClr val="F5844C"/>
                  </a:solidFill>
                  <a:highlight>
                    <a:srgbClr val="FFFFFF"/>
                  </a:highlight>
                </a:rPr>
                <a:t> </a:t>
              </a:r>
              <a:r>
                <a:rPr lang="en-US" sz="1200">
                  <a:solidFill>
                    <a:srgbClr val="000096"/>
                  </a:solidFill>
                  <a:highlight>
                    <a:srgbClr val="FFFFFF"/>
                  </a:highlight>
                </a:rPr>
                <a:t>/&gt;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&lt;/xs:choice&gt;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&lt;/xs:complexType&gt;</a:t>
              </a:r>
              <a:br>
                <a:rPr lang="en-US" sz="1200">
                  <a:solidFill>
                    <a:srgbClr val="000000"/>
                  </a:solidFill>
                  <a:highlight>
                    <a:srgbClr val="FFFFFF"/>
                  </a:highlight>
                </a:rPr>
              </a:br>
              <a:r>
                <a:rPr lang="en-US" sz="1200">
                  <a:solidFill>
                    <a:srgbClr val="003296"/>
                  </a:solidFill>
                  <a:highlight>
                    <a:srgbClr val="FFFFFF"/>
                  </a:highlight>
                </a:rPr>
                <a:t>&lt;/xs:element&gt;</a:t>
              </a:r>
            </a:p>
          </p:txBody>
        </p:sp>
        <p:sp>
          <p:nvSpPr>
            <p:cNvPr id="7" name="Rectangle 6">
              <a:extLst>
                <a:ext uri="{FF2B5EF4-FFF2-40B4-BE49-F238E27FC236}">
                  <a16:creationId xmlns:a16="http://schemas.microsoft.com/office/drawing/2014/main" id="{B2326C73-4DAA-4AD9-B5C7-93DEC1061A38}"/>
                </a:ext>
              </a:extLst>
            </p:cNvPr>
            <p:cNvSpPr/>
            <p:nvPr/>
          </p:nvSpPr>
          <p:spPr>
            <a:xfrm>
              <a:off x="6349139" y="2584748"/>
              <a:ext cx="4065722" cy="2862322"/>
            </a:xfrm>
            <a:prstGeom prst="rect">
              <a:avLst/>
            </a:prstGeom>
            <a:ln>
              <a:solidFill>
                <a:schemeClr val="bg1">
                  <a:lumMod val="75000"/>
                </a:schemeClr>
              </a:solidFill>
            </a:ln>
          </p:spPr>
          <p:txBody>
            <a:bodyPr wrap="square">
              <a:spAutoFit/>
            </a:bodyPr>
            <a:lstStyle/>
            <a:p>
              <a:r>
                <a:rPr lang="en-US" sz="1200">
                  <a:solidFill>
                    <a:srgbClr val="003296"/>
                  </a:solidFill>
                  <a:highlight>
                    <a:srgbClr val="FFFFFF"/>
                  </a:highlight>
                </a:rPr>
                <a:t>&lt;xs:element</a:t>
              </a:r>
              <a:r>
                <a:rPr lang="en-US" sz="1200">
                  <a:solidFill>
                    <a:srgbClr val="F5844C"/>
                  </a:solidFill>
                  <a:highlight>
                    <a:srgbClr val="FFFFFF"/>
                  </a:highlight>
                </a:rPr>
                <a:t> name</a:t>
              </a:r>
              <a:r>
                <a:rPr lang="en-US" sz="1200">
                  <a:solidFill>
                    <a:srgbClr val="FF8040"/>
                  </a:solidFill>
                  <a:highlight>
                    <a:srgbClr val="FFFFFF"/>
                  </a:highlight>
                </a:rPr>
                <a:t>=</a:t>
              </a:r>
              <a:r>
                <a:rPr lang="en-US" sz="1200">
                  <a:solidFill>
                    <a:srgbClr val="993300"/>
                  </a:solidFill>
                  <a:highlight>
                    <a:srgbClr val="FFFFFF"/>
                  </a:highlight>
                </a:rPr>
                <a:t>"input"</a:t>
              </a:r>
              <a:r>
                <a:rPr lang="en-US" sz="1200">
                  <a:solidFill>
                    <a:srgbClr val="000096"/>
                  </a:solidFill>
                  <a:highlight>
                    <a:srgbClr val="FFFFFF"/>
                  </a:highlight>
                </a:rPr>
                <a:t>&gt;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&lt;xs:complexType&gt;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&lt;xs:choice&gt;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&lt;xs:sequence&gt;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&lt;xs:annotation&gt;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&lt;xs:appinfo</a:t>
              </a:r>
              <a:r>
                <a:rPr lang="en-US" sz="1200">
                  <a:solidFill>
                    <a:srgbClr val="F5844C"/>
                  </a:solidFill>
                  <a:highlight>
                    <a:srgbClr val="FFFFFF"/>
                  </a:highlight>
                </a:rPr>
                <a:t> source</a:t>
              </a:r>
              <a:r>
                <a:rPr lang="en-US" sz="1200">
                  <a:solidFill>
                    <a:srgbClr val="FF8040"/>
                  </a:solidFill>
                  <a:highlight>
                    <a:srgbClr val="FFFFFF"/>
                  </a:highlight>
                </a:rPr>
                <a:t>=</a:t>
              </a:r>
              <a:r>
                <a:rPr lang="en-US" sz="1200">
                  <a:solidFill>
                    <a:srgbClr val="993300"/>
                  </a:solidFill>
                  <a:highlight>
                    <a:srgbClr val="FFFFFF"/>
                  </a:highlight>
                </a:rPr>
                <a:t>"http://www.ogf.org/dfdl/"</a:t>
              </a:r>
              <a:r>
                <a:rPr lang="en-US" sz="1200">
                  <a:solidFill>
                    <a:srgbClr val="000096"/>
                  </a:solidFill>
                  <a:highlight>
                    <a:srgbClr val="FFFFFF"/>
                  </a:highlight>
                </a:rPr>
                <a:t>&gt;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0096"/>
                  </a:solidFill>
                  <a:highlight>
                    <a:srgbClr val="FFFF00"/>
                  </a:highlight>
                </a:rPr>
                <a:t>&lt;dfdl:discriminator</a:t>
              </a:r>
              <a:r>
                <a:rPr lang="en-US" sz="1200">
                  <a:solidFill>
                    <a:srgbClr val="F5844C"/>
                  </a:solidFill>
                  <a:highlight>
                    <a:srgbClr val="FFFF00"/>
                  </a:highlight>
                </a:rPr>
                <a:t> test</a:t>
              </a:r>
              <a:r>
                <a:rPr lang="en-US" sz="1200">
                  <a:solidFill>
                    <a:srgbClr val="FF8040"/>
                  </a:solidFill>
                  <a:highlight>
                    <a:srgbClr val="FFFF00"/>
                  </a:highlight>
                </a:rPr>
                <a:t>=</a:t>
              </a:r>
              <a:r>
                <a:rPr lang="en-US" sz="1200">
                  <a:solidFill>
                    <a:srgbClr val="993300"/>
                  </a:solidFill>
                  <a:highlight>
                    <a:srgbClr val="FFFF00"/>
                  </a:highlight>
                </a:rPr>
                <a:t>"{ fn:true() }"</a:t>
              </a:r>
              <a:r>
                <a:rPr lang="en-US" sz="1200">
                  <a:solidFill>
                    <a:srgbClr val="F5844C"/>
                  </a:solidFill>
                  <a:highlight>
                    <a:srgbClr val="FFFF00"/>
                  </a:highlight>
                </a:rPr>
                <a:t> </a:t>
              </a:r>
              <a:r>
                <a:rPr lang="en-US" sz="1200">
                  <a:solidFill>
                    <a:srgbClr val="000096"/>
                  </a:solidFill>
                  <a:highlight>
                    <a:srgbClr val="FFFF00"/>
                  </a:highlight>
                </a:rPr>
                <a:t>/&gt;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&lt;/xs:appinfo&gt;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&lt;/xs:annotation&gt;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&lt;xs:element</a:t>
              </a:r>
              <a:r>
                <a:rPr lang="en-US" sz="1200">
                  <a:solidFill>
                    <a:srgbClr val="F5844C"/>
                  </a:solidFill>
                  <a:highlight>
                    <a:srgbClr val="FFFFFF"/>
                  </a:highlight>
                </a:rPr>
                <a:t> name</a:t>
              </a:r>
              <a:r>
                <a:rPr lang="en-US" sz="1200">
                  <a:solidFill>
                    <a:srgbClr val="FF8040"/>
                  </a:solidFill>
                  <a:highlight>
                    <a:srgbClr val="FFFFFF"/>
                  </a:highlight>
                </a:rPr>
                <a:t>=</a:t>
              </a:r>
              <a:r>
                <a:rPr lang="en-US" sz="1200">
                  <a:solidFill>
                    <a:srgbClr val="993300"/>
                  </a:solidFill>
                  <a:highlight>
                    <a:srgbClr val="FFFFFF"/>
                  </a:highlight>
                </a:rPr>
                <a:t>"A"</a:t>
              </a:r>
              <a:r>
                <a:rPr lang="en-US" sz="1200">
                  <a:solidFill>
                    <a:srgbClr val="F5844C"/>
                  </a:solidFill>
                  <a:highlight>
                    <a:srgbClr val="FFFFFF"/>
                  </a:highlight>
                </a:rPr>
                <a:t> type</a:t>
              </a:r>
              <a:r>
                <a:rPr lang="en-US" sz="1200">
                  <a:solidFill>
                    <a:srgbClr val="FF8040"/>
                  </a:solidFill>
                  <a:highlight>
                    <a:srgbClr val="FFFFFF"/>
                  </a:highlight>
                </a:rPr>
                <a:t>=</a:t>
              </a:r>
              <a:r>
                <a:rPr lang="en-US" sz="1200">
                  <a:solidFill>
                    <a:srgbClr val="993300"/>
                  </a:solidFill>
                  <a:highlight>
                    <a:srgbClr val="FFFFFF"/>
                  </a:highlight>
                </a:rPr>
                <a:t>"xs:integer"</a:t>
              </a:r>
              <a:r>
                <a:rPr lang="en-US" sz="1200">
                  <a:solidFill>
                    <a:srgbClr val="F5844C"/>
                  </a:solidFill>
                  <a:highlight>
                    <a:srgbClr val="FFFFFF"/>
                  </a:highlight>
                </a:rPr>
                <a:t> </a:t>
              </a:r>
              <a:r>
                <a:rPr lang="en-US" sz="1200">
                  <a:solidFill>
                    <a:srgbClr val="000096"/>
                  </a:solidFill>
                  <a:highlight>
                    <a:srgbClr val="FFFFFF"/>
                  </a:highlight>
                </a:rPr>
                <a:t>/&gt;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&lt;/xs:sequence&gt;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&lt;xs:element</a:t>
              </a:r>
              <a:r>
                <a:rPr lang="en-US" sz="1200">
                  <a:solidFill>
                    <a:srgbClr val="F5844C"/>
                  </a:solidFill>
                  <a:highlight>
                    <a:srgbClr val="FFFFFF"/>
                  </a:highlight>
                </a:rPr>
                <a:t> name</a:t>
              </a:r>
              <a:r>
                <a:rPr lang="en-US" sz="1200">
                  <a:solidFill>
                    <a:srgbClr val="FF8040"/>
                  </a:solidFill>
                  <a:highlight>
                    <a:srgbClr val="FFFFFF"/>
                  </a:highlight>
                </a:rPr>
                <a:t>=</a:t>
              </a:r>
              <a:r>
                <a:rPr lang="en-US" sz="1200">
                  <a:solidFill>
                    <a:srgbClr val="993300"/>
                  </a:solidFill>
                  <a:highlight>
                    <a:srgbClr val="FFFFFF"/>
                  </a:highlight>
                </a:rPr>
                <a:t>"B"</a:t>
              </a:r>
              <a:r>
                <a:rPr lang="en-US" sz="1200">
                  <a:solidFill>
                    <a:srgbClr val="F5844C"/>
                  </a:solidFill>
                  <a:highlight>
                    <a:srgbClr val="FFFFFF"/>
                  </a:highlight>
                </a:rPr>
                <a:t> type</a:t>
              </a:r>
              <a:r>
                <a:rPr lang="en-US" sz="1200">
                  <a:solidFill>
                    <a:srgbClr val="FF8040"/>
                  </a:solidFill>
                  <a:highlight>
                    <a:srgbClr val="FFFFFF"/>
                  </a:highlight>
                </a:rPr>
                <a:t>=</a:t>
              </a:r>
              <a:r>
                <a:rPr lang="en-US" sz="1200">
                  <a:solidFill>
                    <a:srgbClr val="993300"/>
                  </a:solidFill>
                  <a:highlight>
                    <a:srgbClr val="FFFFFF"/>
                  </a:highlight>
                </a:rPr>
                <a:t>"xs:string"</a:t>
              </a:r>
              <a:r>
                <a:rPr lang="en-US" sz="1200">
                  <a:solidFill>
                    <a:srgbClr val="F5844C"/>
                  </a:solidFill>
                  <a:highlight>
                    <a:srgbClr val="FFFFFF"/>
                  </a:highlight>
                </a:rPr>
                <a:t> </a:t>
              </a:r>
              <a:r>
                <a:rPr lang="en-US" sz="1200">
                  <a:solidFill>
                    <a:srgbClr val="000096"/>
                  </a:solidFill>
                  <a:highlight>
                    <a:srgbClr val="FFFFFF"/>
                  </a:highlight>
                </a:rPr>
                <a:t>/&gt;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&lt;/xs:choice&gt;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&lt;/xs:complexType&gt;</a:t>
              </a:r>
              <a:br>
                <a:rPr lang="en-US" sz="1200">
                  <a:solidFill>
                    <a:srgbClr val="000000"/>
                  </a:solidFill>
                  <a:highlight>
                    <a:srgbClr val="FFFFFF"/>
                  </a:highlight>
                </a:rPr>
              </a:br>
              <a:r>
                <a:rPr lang="en-US" sz="1200">
                  <a:solidFill>
                    <a:srgbClr val="003296"/>
                  </a:solidFill>
                  <a:highlight>
                    <a:srgbClr val="FFFFFF"/>
                  </a:highlight>
                </a:rPr>
                <a:t>&lt;/xs:element&gt;</a:t>
              </a:r>
            </a:p>
          </p:txBody>
        </p:sp>
        <p:sp>
          <p:nvSpPr>
            <p:cNvPr id="8" name="Rectangle 7">
              <a:extLst>
                <a:ext uri="{FF2B5EF4-FFF2-40B4-BE49-F238E27FC236}">
                  <a16:creationId xmlns:a16="http://schemas.microsoft.com/office/drawing/2014/main" id="{1A5901FD-BF6B-4B2E-9BA6-6F1A2B1CDAE7}"/>
                </a:ext>
              </a:extLst>
            </p:cNvPr>
            <p:cNvSpPr/>
            <p:nvPr/>
          </p:nvSpPr>
          <p:spPr>
            <a:xfrm>
              <a:off x="1363851" y="2991173"/>
              <a:ext cx="3533613" cy="2030278"/>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4CF335E6-4329-4D19-B7E8-61423390B941}"/>
                </a:ext>
              </a:extLst>
            </p:cNvPr>
            <p:cNvSpPr/>
            <p:nvPr/>
          </p:nvSpPr>
          <p:spPr>
            <a:xfrm>
              <a:off x="1487838" y="3177153"/>
              <a:ext cx="3353104" cy="1441342"/>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20E146B2-8949-478E-8568-AF6C2EBBC2EA}"/>
                </a:ext>
              </a:extLst>
            </p:cNvPr>
            <p:cNvSpPr/>
            <p:nvPr/>
          </p:nvSpPr>
          <p:spPr>
            <a:xfrm>
              <a:off x="1487837" y="4633993"/>
              <a:ext cx="2719598" cy="185980"/>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A42F3C43-F3F0-4AA1-8DE9-CE00EA431D5F}"/>
                </a:ext>
              </a:extLst>
            </p:cNvPr>
            <p:cNvSpPr/>
            <p:nvPr/>
          </p:nvSpPr>
          <p:spPr>
            <a:xfrm>
              <a:off x="6677189" y="2991173"/>
              <a:ext cx="3520696" cy="2030278"/>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D4FDCCE3-2D91-4B46-B746-6174A9011E07}"/>
                </a:ext>
              </a:extLst>
            </p:cNvPr>
            <p:cNvSpPr/>
            <p:nvPr/>
          </p:nvSpPr>
          <p:spPr>
            <a:xfrm>
              <a:off x="6850251" y="3177153"/>
              <a:ext cx="3291820" cy="1441342"/>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4591C176-9B57-48A5-A7F8-980D10A08D57}"/>
                </a:ext>
              </a:extLst>
            </p:cNvPr>
            <p:cNvSpPr/>
            <p:nvPr/>
          </p:nvSpPr>
          <p:spPr>
            <a:xfrm>
              <a:off x="6850251" y="4633993"/>
              <a:ext cx="2712203" cy="185980"/>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6" name="Straight Arrow Connector 15">
              <a:extLst>
                <a:ext uri="{FF2B5EF4-FFF2-40B4-BE49-F238E27FC236}">
                  <a16:creationId xmlns:a16="http://schemas.microsoft.com/office/drawing/2014/main" id="{40E607A6-DFB1-4098-8612-EB798B522673}"/>
                </a:ext>
              </a:extLst>
            </p:cNvPr>
            <p:cNvCxnSpPr>
              <a:stCxn id="5" idx="2"/>
              <a:endCxn id="6" idx="0"/>
            </p:cNvCxnSpPr>
            <p:nvPr/>
          </p:nvCxnSpPr>
          <p:spPr>
            <a:xfrm flipH="1">
              <a:off x="3066080" y="1872596"/>
              <a:ext cx="2875121" cy="712152"/>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8" name="Straight Arrow Connector 17">
              <a:extLst>
                <a:ext uri="{FF2B5EF4-FFF2-40B4-BE49-F238E27FC236}">
                  <a16:creationId xmlns:a16="http://schemas.microsoft.com/office/drawing/2014/main" id="{88EEF999-7C4F-469D-A512-18D5BA0DB612}"/>
                </a:ext>
              </a:extLst>
            </p:cNvPr>
            <p:cNvCxnSpPr>
              <a:stCxn id="5" idx="2"/>
            </p:cNvCxnSpPr>
            <p:nvPr/>
          </p:nvCxnSpPr>
          <p:spPr>
            <a:xfrm>
              <a:off x="5941201" y="1872596"/>
              <a:ext cx="2567368" cy="712152"/>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0" name="Straight Arrow Connector 19">
              <a:extLst>
                <a:ext uri="{FF2B5EF4-FFF2-40B4-BE49-F238E27FC236}">
                  <a16:creationId xmlns:a16="http://schemas.microsoft.com/office/drawing/2014/main" id="{5370E5CB-DED0-4532-BB0A-3F317F3B7662}"/>
                </a:ext>
              </a:extLst>
            </p:cNvPr>
            <p:cNvCxnSpPr>
              <a:stCxn id="6" idx="2"/>
            </p:cNvCxnSpPr>
            <p:nvPr/>
          </p:nvCxnSpPr>
          <p:spPr>
            <a:xfrm>
              <a:off x="3066080" y="5447070"/>
              <a:ext cx="0" cy="488781"/>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1" name="Straight Arrow Connector 20">
              <a:extLst>
                <a:ext uri="{FF2B5EF4-FFF2-40B4-BE49-F238E27FC236}">
                  <a16:creationId xmlns:a16="http://schemas.microsoft.com/office/drawing/2014/main" id="{3F427149-5EC6-48C7-AC74-9873682CA189}"/>
                </a:ext>
              </a:extLst>
            </p:cNvPr>
            <p:cNvCxnSpPr/>
            <p:nvPr/>
          </p:nvCxnSpPr>
          <p:spPr>
            <a:xfrm>
              <a:off x="8658385" y="5447070"/>
              <a:ext cx="0" cy="488781"/>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2" name="Rectangle 21">
              <a:extLst>
                <a:ext uri="{FF2B5EF4-FFF2-40B4-BE49-F238E27FC236}">
                  <a16:creationId xmlns:a16="http://schemas.microsoft.com/office/drawing/2014/main" id="{4DF3DF23-8106-4D09-BD4F-7966AFD6D4FA}"/>
                </a:ext>
              </a:extLst>
            </p:cNvPr>
            <p:cNvSpPr/>
            <p:nvPr/>
          </p:nvSpPr>
          <p:spPr>
            <a:xfrm>
              <a:off x="1872361" y="5920353"/>
              <a:ext cx="2335074" cy="923330"/>
            </a:xfrm>
            <a:prstGeom prst="rect">
              <a:avLst/>
            </a:prstGeom>
            <a:ln>
              <a:solidFill>
                <a:schemeClr val="tx1"/>
              </a:solidFill>
            </a:ln>
          </p:spPr>
          <p:txBody>
            <a:bodyPr wrap="square">
              <a:spAutoFit/>
            </a:bodyPr>
            <a:lstStyle/>
            <a:p>
              <a:r>
                <a:rPr lang="en-US">
                  <a:solidFill>
                    <a:srgbClr val="000096"/>
                  </a:solidFill>
                  <a:highlight>
                    <a:srgbClr val="FFFFFF"/>
                  </a:highlight>
                </a:rPr>
                <a:t>&lt;input&gt;</a:t>
              </a:r>
              <a:br>
                <a:rPr lang="en-US">
                  <a:solidFill>
                    <a:srgbClr val="000000"/>
                  </a:solidFill>
                  <a:highlight>
                    <a:srgbClr val="FFFFFF"/>
                  </a:highlight>
                </a:rPr>
              </a:br>
              <a:r>
                <a:rPr lang="en-US">
                  <a:solidFill>
                    <a:srgbClr val="000000"/>
                  </a:solidFill>
                  <a:highlight>
                    <a:srgbClr val="FFFFFF"/>
                  </a:highlight>
                </a:rPr>
                <a:t>  </a:t>
              </a:r>
              <a:r>
                <a:rPr lang="en-US">
                  <a:solidFill>
                    <a:srgbClr val="000096"/>
                  </a:solidFill>
                  <a:highlight>
                    <a:srgbClr val="FFFFFF"/>
                  </a:highlight>
                </a:rPr>
                <a:t>&lt;B&gt;</a:t>
              </a:r>
              <a:r>
                <a:rPr lang="en-US">
                  <a:solidFill>
                    <a:srgbClr val="000000"/>
                  </a:solidFill>
                  <a:highlight>
                    <a:srgbClr val="FFFFFF"/>
                  </a:highlight>
                </a:rPr>
                <a:t>Hello, world</a:t>
              </a:r>
              <a:r>
                <a:rPr lang="en-US">
                  <a:solidFill>
                    <a:srgbClr val="000096"/>
                  </a:solidFill>
                  <a:highlight>
                    <a:srgbClr val="FFFFFF"/>
                  </a:highlight>
                </a:rPr>
                <a:t>&lt;/B&gt;</a:t>
              </a:r>
              <a:br>
                <a:rPr lang="en-US">
                  <a:solidFill>
                    <a:srgbClr val="000000"/>
                  </a:solidFill>
                  <a:highlight>
                    <a:srgbClr val="FFFFFF"/>
                  </a:highlight>
                </a:rPr>
              </a:br>
              <a:r>
                <a:rPr lang="en-US">
                  <a:solidFill>
                    <a:srgbClr val="000096"/>
                  </a:solidFill>
                  <a:highlight>
                    <a:srgbClr val="FFFFFF"/>
                  </a:highlight>
                </a:rPr>
                <a:t>&lt;/input&gt;</a:t>
              </a:r>
            </a:p>
          </p:txBody>
        </p:sp>
        <p:sp>
          <p:nvSpPr>
            <p:cNvPr id="23" name="Rectangle 22">
              <a:extLst>
                <a:ext uri="{FF2B5EF4-FFF2-40B4-BE49-F238E27FC236}">
                  <a16:creationId xmlns:a16="http://schemas.microsoft.com/office/drawing/2014/main" id="{9FA17EE6-B09E-4500-BD98-BAE2839DFE0A}"/>
                </a:ext>
              </a:extLst>
            </p:cNvPr>
            <p:cNvSpPr/>
            <p:nvPr/>
          </p:nvSpPr>
          <p:spPr>
            <a:xfrm>
              <a:off x="5460569" y="5871520"/>
              <a:ext cx="6096000" cy="738664"/>
            </a:xfrm>
            <a:prstGeom prst="rect">
              <a:avLst/>
            </a:prstGeom>
          </p:spPr>
          <p:txBody>
            <a:bodyPr>
              <a:spAutoFit/>
            </a:bodyPr>
            <a:lstStyle/>
            <a:p>
              <a:r>
                <a:rPr lang="en-US" sz="1400" b="1">
                  <a:solidFill>
                    <a:srgbClr val="FF0000"/>
                  </a:solidFill>
                </a:rPr>
                <a:t>[error] Parse Error: All choice alternatives failed. Reason(s): List(Parse Error: Alternative failed. Reason(s): List(Parse Error: Convert to Unlimited Size Integer (for xs:integer): Unable to parse 'Hello, world' (using up all characters).</a:t>
              </a:r>
            </a:p>
          </p:txBody>
        </p:sp>
      </p:grpSp>
      <p:sp>
        <p:nvSpPr>
          <p:cNvPr id="25" name="TextBox 24">
            <a:extLst>
              <a:ext uri="{FF2B5EF4-FFF2-40B4-BE49-F238E27FC236}">
                <a16:creationId xmlns:a16="http://schemas.microsoft.com/office/drawing/2014/main" id="{92AB3D3F-D4FC-4651-8696-5EFCA4F18B31}"/>
              </a:ext>
            </a:extLst>
          </p:cNvPr>
          <p:cNvSpPr txBox="1"/>
          <p:nvPr/>
        </p:nvSpPr>
        <p:spPr>
          <a:xfrm>
            <a:off x="10261762" y="3193918"/>
            <a:ext cx="1814716" cy="1754326"/>
          </a:xfrm>
          <a:prstGeom prst="rect">
            <a:avLst/>
          </a:prstGeom>
          <a:noFill/>
        </p:spPr>
        <p:txBody>
          <a:bodyPr wrap="square" rtlCol="0">
            <a:spAutoFit/>
          </a:bodyPr>
          <a:lstStyle/>
          <a:p>
            <a:r>
              <a:rPr lang="en-US"/>
              <a:t>See examples/everything-you-ever-wanted-to-know-about/separators/test-2.dfdl.xsd</a:t>
            </a:r>
          </a:p>
        </p:txBody>
      </p:sp>
    </p:spTree>
    <p:extLst>
      <p:ext uri="{BB962C8B-B14F-4D97-AF65-F5344CB8AC3E}">
        <p14:creationId xmlns:p14="http://schemas.microsoft.com/office/powerpoint/2010/main" val="3185657563"/>
      </p:ext>
    </p:extLst>
  </p:cSld>
  <p:clrMapOvr>
    <a:masterClrMapping/>
  </p:clrMapOvr>
</p:sld>
</file>

<file path=ppt/slides/slide3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79656E-CAB0-415D-B66B-E47189AB8674}"/>
              </a:ext>
            </a:extLst>
          </p:cNvPr>
          <p:cNvSpPr>
            <a:spLocks noGrp="1"/>
          </p:cNvSpPr>
          <p:nvPr>
            <p:ph type="title"/>
          </p:nvPr>
        </p:nvSpPr>
        <p:spPr/>
        <p:txBody>
          <a:bodyPr/>
          <a:lstStyle/>
          <a:p>
            <a:r>
              <a:rPr lang="en-US"/>
              <a:t>Explanation</a:t>
            </a:r>
          </a:p>
        </p:txBody>
      </p:sp>
      <p:sp>
        <p:nvSpPr>
          <p:cNvPr id="3" name="Content Placeholder 2">
            <a:extLst>
              <a:ext uri="{FF2B5EF4-FFF2-40B4-BE49-F238E27FC236}">
                <a16:creationId xmlns:a16="http://schemas.microsoft.com/office/drawing/2014/main" id="{A0F942B7-CF27-4E12-AE72-ACDDA31EEE7C}"/>
              </a:ext>
            </a:extLst>
          </p:cNvPr>
          <p:cNvSpPr>
            <a:spLocks noGrp="1"/>
          </p:cNvSpPr>
          <p:nvPr>
            <p:ph idx="1"/>
          </p:nvPr>
        </p:nvSpPr>
        <p:spPr/>
        <p:txBody>
          <a:bodyPr/>
          <a:lstStyle/>
          <a:p>
            <a:pPr>
              <a:lnSpc>
                <a:spcPts val="3000"/>
              </a:lnSpc>
              <a:spcAft>
                <a:spcPts val="1200"/>
              </a:spcAft>
            </a:pPr>
            <a:r>
              <a:rPr lang="en-US"/>
              <a:t>dfdl:discriminator version:</a:t>
            </a:r>
          </a:p>
          <a:p>
            <a:pPr lvl="1">
              <a:lnSpc>
                <a:spcPts val="3000"/>
              </a:lnSpc>
              <a:spcAft>
                <a:spcPts val="1200"/>
              </a:spcAft>
            </a:pPr>
            <a:r>
              <a:rPr lang="en-US"/>
              <a:t>Daffodil </a:t>
            </a:r>
            <a:r>
              <a:rPr lang="en-US" dirty="0"/>
              <a:t>verifies fn:true</a:t>
            </a:r>
            <a:r>
              <a:rPr lang="en-US"/>
              <a:t>() and then attempts </a:t>
            </a:r>
            <a:r>
              <a:rPr lang="en-US" dirty="0"/>
              <a:t>to parse </a:t>
            </a:r>
            <a:r>
              <a:rPr lang="en-US"/>
              <a:t>the input as an integer. When the input fails to parse as an integer, Daffodil </a:t>
            </a:r>
            <a:r>
              <a:rPr lang="en-US" dirty="0"/>
              <a:t>backtracks until it reaches the discriminator, at which point it aborts and fails to </a:t>
            </a:r>
            <a:r>
              <a:rPr lang="en-US"/>
              <a:t>parse entirely</a:t>
            </a:r>
          </a:p>
          <a:p>
            <a:pPr>
              <a:lnSpc>
                <a:spcPts val="3000"/>
              </a:lnSpc>
              <a:spcAft>
                <a:spcPts val="1200"/>
              </a:spcAft>
            </a:pPr>
            <a:r>
              <a:rPr lang="en-US"/>
              <a:t>The </a:t>
            </a:r>
            <a:r>
              <a:rPr lang="en-US" dirty="0"/>
              <a:t>idea behind discriminators is to provide a mechanism to limit backtracking. Once a discriminator resolves to true, Daffodil knows that everything it parsed up to that point was parsed </a:t>
            </a:r>
            <a:r>
              <a:rPr lang="en-US"/>
              <a:t>correctly.</a:t>
            </a:r>
          </a:p>
          <a:p>
            <a:pPr>
              <a:lnSpc>
                <a:spcPts val="3000"/>
              </a:lnSpc>
              <a:spcAft>
                <a:spcPts val="1200"/>
              </a:spcAft>
            </a:pPr>
            <a:r>
              <a:rPr lang="en-US"/>
              <a:t>dfdl:assert version: </a:t>
            </a:r>
          </a:p>
          <a:p>
            <a:pPr lvl="1">
              <a:lnSpc>
                <a:spcPts val="3000"/>
              </a:lnSpc>
              <a:spcAft>
                <a:spcPts val="1200"/>
              </a:spcAft>
            </a:pPr>
            <a:r>
              <a:rPr lang="en-US"/>
              <a:t>Daffodil verifies fn:true() before attempting to parse the input as an integer. When the input fails to parse as an integer, Daffodil backtracks to the choice and then attempts the next branch of the choice (parse the input as a string). </a:t>
            </a:r>
            <a:endParaRPr lang="en-US" dirty="0"/>
          </a:p>
          <a:p>
            <a:endParaRPr lang="en-US"/>
          </a:p>
        </p:txBody>
      </p:sp>
      <p:sp>
        <p:nvSpPr>
          <p:cNvPr id="4" name="Footer Placeholder 3">
            <a:extLst>
              <a:ext uri="{FF2B5EF4-FFF2-40B4-BE49-F238E27FC236}">
                <a16:creationId xmlns:a16="http://schemas.microsoft.com/office/drawing/2014/main" id="{A8FFBD13-0D3B-4C4D-A3B9-43B13BB3539B}"/>
              </a:ext>
            </a:extLst>
          </p:cNvPr>
          <p:cNvSpPr>
            <a:spLocks noGrp="1"/>
          </p:cNvSpPr>
          <p:nvPr>
            <p:ph type="ftr" sz="quarter" idx="11"/>
          </p:nvPr>
        </p:nvSpPr>
        <p:spPr/>
        <p:txBody>
          <a:bodyPr/>
          <a:lstStyle/>
          <a:p>
            <a:r>
              <a:rPr lang="en-US" altLang="en-US">
                <a:solidFill>
                  <a:schemeClr val="tx1">
                    <a:lumMod val="50000"/>
                    <a:lumOff val="50000"/>
                  </a:schemeClr>
                </a:solidFill>
                <a:latin typeface="Arial" pitchFamily="34" charset="0"/>
                <a:cs typeface="Arial" pitchFamily="34" charset="0"/>
              </a:rPr>
              <a:t>© 2019 The MITRE Corporation. All rights reserved.</a:t>
            </a:r>
            <a:endParaRPr lang="en-US">
              <a:solidFill>
                <a:schemeClr val="tx1">
                  <a:lumMod val="50000"/>
                  <a:lumOff val="50000"/>
                </a:schemeClr>
              </a:solidFill>
              <a:latin typeface="Arial" pitchFamily="34" charset="0"/>
              <a:cs typeface="Arial" pitchFamily="34" charset="0"/>
            </a:endParaRPr>
          </a:p>
        </p:txBody>
      </p:sp>
    </p:spTree>
    <p:extLst>
      <p:ext uri="{BB962C8B-B14F-4D97-AF65-F5344CB8AC3E}">
        <p14:creationId xmlns:p14="http://schemas.microsoft.com/office/powerpoint/2010/main" val="3594373088"/>
      </p:ext>
    </p:extLst>
  </p:cSld>
  <p:clrMapOvr>
    <a:masterClrMapping/>
  </p:clrMapOvr>
</p:sld>
</file>

<file path=ppt/slides/slide3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A3014E-F066-43FF-8CE0-AFDDC43E024A}"/>
              </a:ext>
            </a:extLst>
          </p:cNvPr>
          <p:cNvSpPr>
            <a:spLocks noGrp="1"/>
          </p:cNvSpPr>
          <p:nvPr>
            <p:ph type="title"/>
          </p:nvPr>
        </p:nvSpPr>
        <p:spPr/>
        <p:txBody>
          <a:bodyPr/>
          <a:lstStyle/>
          <a:p>
            <a:r>
              <a:rPr lang="en-US"/>
              <a:t>dfdl:discriminator vs dfdl:assert </a:t>
            </a:r>
          </a:p>
        </p:txBody>
      </p:sp>
      <p:sp>
        <p:nvSpPr>
          <p:cNvPr id="3" name="Content Placeholder 2">
            <a:extLst>
              <a:ext uri="{FF2B5EF4-FFF2-40B4-BE49-F238E27FC236}">
                <a16:creationId xmlns:a16="http://schemas.microsoft.com/office/drawing/2014/main" id="{74442C5B-CFFA-4B0A-AFDB-B644A777B7C8}"/>
              </a:ext>
            </a:extLst>
          </p:cNvPr>
          <p:cNvSpPr>
            <a:spLocks noGrp="1"/>
          </p:cNvSpPr>
          <p:nvPr>
            <p:ph idx="1"/>
          </p:nvPr>
        </p:nvSpPr>
        <p:spPr/>
        <p:txBody>
          <a:bodyPr/>
          <a:lstStyle/>
          <a:p>
            <a:pPr>
              <a:lnSpc>
                <a:spcPts val="3000"/>
              </a:lnSpc>
              <a:spcAft>
                <a:spcPts val="1200"/>
              </a:spcAft>
            </a:pPr>
            <a:r>
              <a:rPr lang="en-US"/>
              <a:t>dfdl:discriminator declares a point </a:t>
            </a:r>
            <a:r>
              <a:rPr lang="en-US" dirty="0"/>
              <a:t>where things are known about </a:t>
            </a:r>
            <a:r>
              <a:rPr lang="en-US"/>
              <a:t>the points-of-uncertainty </a:t>
            </a:r>
            <a:r>
              <a:rPr lang="en-US" dirty="0"/>
              <a:t>about the </a:t>
            </a:r>
            <a:r>
              <a:rPr lang="en-US"/>
              <a:t>data.</a:t>
            </a:r>
          </a:p>
          <a:p>
            <a:pPr>
              <a:lnSpc>
                <a:spcPts val="3000"/>
              </a:lnSpc>
              <a:spcAft>
                <a:spcPts val="1200"/>
              </a:spcAft>
            </a:pPr>
            <a:r>
              <a:rPr lang="en-US" dirty="0"/>
              <a:t>dfdl:assert says something is true at a point in the parsing. That's all it </a:t>
            </a:r>
            <a:r>
              <a:rPr lang="en-US"/>
              <a:t>says.</a:t>
            </a:r>
          </a:p>
          <a:p>
            <a:pPr>
              <a:lnSpc>
                <a:spcPts val="3000"/>
              </a:lnSpc>
              <a:spcAft>
                <a:spcPts val="1200"/>
              </a:spcAft>
            </a:pPr>
            <a:r>
              <a:rPr lang="en-US" dirty="0"/>
              <a:t>dfdl:discriminator says if something is true, then </a:t>
            </a:r>
            <a:r>
              <a:rPr lang="en-US"/>
              <a:t>the enclosed </a:t>
            </a:r>
            <a:r>
              <a:rPr lang="en-US" dirty="0"/>
              <a:t>choice, or optional/array uncertainty is closed off, and no longer uncertain.</a:t>
            </a:r>
            <a:endParaRPr lang="en-US"/>
          </a:p>
        </p:txBody>
      </p:sp>
      <p:sp>
        <p:nvSpPr>
          <p:cNvPr id="4" name="Footer Placeholder 3">
            <a:extLst>
              <a:ext uri="{FF2B5EF4-FFF2-40B4-BE49-F238E27FC236}">
                <a16:creationId xmlns:a16="http://schemas.microsoft.com/office/drawing/2014/main" id="{93B7AE72-B0A7-4988-B76A-B4EE09748F36}"/>
              </a:ext>
            </a:extLst>
          </p:cNvPr>
          <p:cNvSpPr>
            <a:spLocks noGrp="1"/>
          </p:cNvSpPr>
          <p:nvPr>
            <p:ph type="ftr" sz="quarter" idx="11"/>
          </p:nvPr>
        </p:nvSpPr>
        <p:spPr/>
        <p:txBody>
          <a:bodyPr/>
          <a:lstStyle/>
          <a:p>
            <a:r>
              <a:rPr lang="en-US" altLang="en-US">
                <a:solidFill>
                  <a:schemeClr val="tx1">
                    <a:lumMod val="50000"/>
                    <a:lumOff val="50000"/>
                  </a:schemeClr>
                </a:solidFill>
                <a:latin typeface="Arial" pitchFamily="34" charset="0"/>
                <a:cs typeface="Arial" pitchFamily="34" charset="0"/>
              </a:rPr>
              <a:t>© 2019 The MITRE Corporation. All rights reserved.</a:t>
            </a:r>
            <a:endParaRPr lang="en-US">
              <a:solidFill>
                <a:schemeClr val="tx1">
                  <a:lumMod val="50000"/>
                  <a:lumOff val="50000"/>
                </a:schemeClr>
              </a:solidFill>
              <a:latin typeface="Arial" pitchFamily="34" charset="0"/>
              <a:cs typeface="Arial" pitchFamily="34" charset="0"/>
            </a:endParaRPr>
          </a:p>
        </p:txBody>
      </p:sp>
    </p:spTree>
    <p:extLst>
      <p:ext uri="{BB962C8B-B14F-4D97-AF65-F5344CB8AC3E}">
        <p14:creationId xmlns:p14="http://schemas.microsoft.com/office/powerpoint/2010/main" val="1666551967"/>
      </p:ext>
    </p:extLst>
  </p:cSld>
  <p:clrMapOvr>
    <a:masterClrMapping/>
  </p:clrMapOvr>
</p:sld>
</file>

<file path=ppt/slides/slide3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A30E89-BF06-4F65-9B4C-F16B31B0A9D9}"/>
              </a:ext>
            </a:extLst>
          </p:cNvPr>
          <p:cNvSpPr>
            <a:spLocks noGrp="1"/>
          </p:cNvSpPr>
          <p:nvPr>
            <p:ph type="title"/>
          </p:nvPr>
        </p:nvSpPr>
        <p:spPr/>
        <p:txBody>
          <a:bodyPr/>
          <a:lstStyle/>
          <a:p>
            <a:r>
              <a:rPr lang="en-US"/>
              <a:t>Best Practice</a:t>
            </a:r>
          </a:p>
        </p:txBody>
      </p:sp>
      <p:sp>
        <p:nvSpPr>
          <p:cNvPr id="3" name="Content Placeholder 2">
            <a:extLst>
              <a:ext uri="{FF2B5EF4-FFF2-40B4-BE49-F238E27FC236}">
                <a16:creationId xmlns:a16="http://schemas.microsoft.com/office/drawing/2014/main" id="{439CC31D-0884-4987-8C07-F6C23C39621A}"/>
              </a:ext>
            </a:extLst>
          </p:cNvPr>
          <p:cNvSpPr>
            <a:spLocks noGrp="1"/>
          </p:cNvSpPr>
          <p:nvPr>
            <p:ph idx="1"/>
          </p:nvPr>
        </p:nvSpPr>
        <p:spPr/>
        <p:txBody>
          <a:bodyPr/>
          <a:lstStyle/>
          <a:p>
            <a:r>
              <a:rPr lang="en-US"/>
              <a:t>choice:</a:t>
            </a:r>
          </a:p>
          <a:p>
            <a:pPr lvl="1"/>
            <a:r>
              <a:rPr lang="en-US"/>
              <a:t>Use dfdl:choiceDispatchKey rather than dfdl:discriminator</a:t>
            </a:r>
          </a:p>
          <a:p>
            <a:r>
              <a:rPr lang="en-US"/>
              <a:t>array</a:t>
            </a:r>
          </a:p>
          <a:p>
            <a:pPr lvl="1"/>
            <a:r>
              <a:rPr lang="en-US"/>
              <a:t>Use dfdl:occursCountKind="expression" rather than dfdl:discriminator</a:t>
            </a:r>
          </a:p>
          <a:p>
            <a:r>
              <a:rPr lang="en-US"/>
              <a:t>optional element</a:t>
            </a:r>
          </a:p>
          <a:p>
            <a:pPr lvl="1"/>
            <a:r>
              <a:rPr lang="en-US"/>
              <a:t>Use dfdl:occursCountKind="expression" rather than dfdl:discriminator</a:t>
            </a:r>
          </a:p>
          <a:p>
            <a:pPr lvl="1"/>
            <a:endParaRPr lang="en-US"/>
          </a:p>
        </p:txBody>
      </p:sp>
    </p:spTree>
    <p:extLst>
      <p:ext uri="{BB962C8B-B14F-4D97-AF65-F5344CB8AC3E}">
        <p14:creationId xmlns:p14="http://schemas.microsoft.com/office/powerpoint/2010/main" val="3139345991"/>
      </p:ext>
    </p:extLst>
  </p:cSld>
  <p:clrMapOvr>
    <a:masterClrMapping/>
  </p:clrMapOvr>
</p:sld>
</file>

<file path=ppt/slides/slide3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0" name="Group 19">
            <a:extLst>
              <a:ext uri="{FF2B5EF4-FFF2-40B4-BE49-F238E27FC236}">
                <a16:creationId xmlns:a16="http://schemas.microsoft.com/office/drawing/2014/main" id="{AFEDCF8F-72C0-4216-A343-EB7803A3E935}"/>
              </a:ext>
            </a:extLst>
          </p:cNvPr>
          <p:cNvGrpSpPr/>
          <p:nvPr/>
        </p:nvGrpSpPr>
        <p:grpSpPr>
          <a:xfrm>
            <a:off x="1133960" y="192154"/>
            <a:ext cx="10079066" cy="6473692"/>
            <a:chOff x="1133960" y="192154"/>
            <a:chExt cx="10079066" cy="6473692"/>
          </a:xfrm>
        </p:grpSpPr>
        <p:sp>
          <p:nvSpPr>
            <p:cNvPr id="5" name="Rectangle 4">
              <a:extLst>
                <a:ext uri="{FF2B5EF4-FFF2-40B4-BE49-F238E27FC236}">
                  <a16:creationId xmlns:a16="http://schemas.microsoft.com/office/drawing/2014/main" id="{7E22FAAE-E9C4-44AD-BB28-EFFD04D356F5}"/>
                </a:ext>
              </a:extLst>
            </p:cNvPr>
            <p:cNvSpPr/>
            <p:nvPr/>
          </p:nvSpPr>
          <p:spPr>
            <a:xfrm>
              <a:off x="5636217" y="192154"/>
              <a:ext cx="594102" cy="523220"/>
            </a:xfrm>
            <a:prstGeom prst="rect">
              <a:avLst/>
            </a:prstGeom>
            <a:ln>
              <a:solidFill>
                <a:schemeClr val="tx1"/>
              </a:solidFill>
            </a:ln>
          </p:spPr>
          <p:txBody>
            <a:bodyPr wrap="square">
              <a:spAutoFit/>
            </a:bodyPr>
            <a:lstStyle/>
            <a:p>
              <a:r>
                <a:rPr lang="en-US" sz="1400"/>
                <a:t>100</a:t>
              </a:r>
            </a:p>
            <a:p>
              <a:r>
                <a:rPr lang="en-US" sz="1400"/>
                <a:t>GBP</a:t>
              </a:r>
            </a:p>
          </p:txBody>
        </p:sp>
        <p:sp>
          <p:nvSpPr>
            <p:cNvPr id="6" name="Rectangle 5">
              <a:extLst>
                <a:ext uri="{FF2B5EF4-FFF2-40B4-BE49-F238E27FC236}">
                  <a16:creationId xmlns:a16="http://schemas.microsoft.com/office/drawing/2014/main" id="{49FA9AA8-B9A0-49FD-9FE5-4DBD50F62B13}"/>
                </a:ext>
              </a:extLst>
            </p:cNvPr>
            <p:cNvSpPr/>
            <p:nvPr/>
          </p:nvSpPr>
          <p:spPr>
            <a:xfrm>
              <a:off x="1133960" y="1064312"/>
              <a:ext cx="3988230" cy="4401205"/>
            </a:xfrm>
            <a:prstGeom prst="rect">
              <a:avLst/>
            </a:prstGeom>
            <a:ln>
              <a:solidFill>
                <a:schemeClr val="tx1"/>
              </a:solidFill>
            </a:ln>
          </p:spPr>
          <p:txBody>
            <a:bodyPr wrap="square">
              <a:spAutoFit/>
            </a:bodyPr>
            <a:lstStyle/>
            <a:p>
              <a:r>
                <a:rPr lang="en-US" sz="1000">
                  <a:solidFill>
                    <a:srgbClr val="003296"/>
                  </a:solidFill>
                  <a:highlight>
                    <a:srgbClr val="FFFFFF"/>
                  </a:highlight>
                </a:rPr>
                <a:t>&lt;xs:element</a:t>
              </a:r>
              <a:r>
                <a:rPr lang="en-US" sz="1000">
                  <a:solidFill>
                    <a:srgbClr val="F5844C"/>
                  </a:solidFill>
                  <a:highlight>
                    <a:srgbClr val="FFFFFF"/>
                  </a:highlight>
                </a:rPr>
                <a:t> name</a:t>
              </a:r>
              <a:r>
                <a:rPr lang="en-US" sz="1000">
                  <a:solidFill>
                    <a:srgbClr val="FF8040"/>
                  </a:solidFill>
                  <a:highlight>
                    <a:srgbClr val="FFFFFF"/>
                  </a:highlight>
                </a:rPr>
                <a:t>=</a:t>
              </a:r>
              <a:r>
                <a:rPr lang="en-US" sz="1000">
                  <a:solidFill>
                    <a:srgbClr val="993300"/>
                  </a:solidFill>
                  <a:highlight>
                    <a:srgbClr val="FFFFFF"/>
                  </a:highlight>
                </a:rPr>
                <a:t>"input"</a:t>
              </a:r>
              <a:r>
                <a:rPr lang="en-US" sz="1000">
                  <a:solidFill>
                    <a:srgbClr val="000096"/>
                  </a:solidFill>
                  <a:highlight>
                    <a:srgbClr val="FFFFFF"/>
                  </a:highlight>
                </a:rPr>
                <a:t>&gt;</a:t>
              </a:r>
              <a:br>
                <a:rPr lang="en-US" sz="1000">
                  <a:solidFill>
                    <a:srgbClr val="000000"/>
                  </a:solidFill>
                  <a:highlight>
                    <a:srgbClr val="FFFFFF"/>
                  </a:highlight>
                </a:rPr>
              </a:br>
              <a:r>
                <a:rPr lang="en-US" sz="1000">
                  <a:solidFill>
                    <a:srgbClr val="000000"/>
                  </a:solidFill>
                  <a:highlight>
                    <a:srgbClr val="FFFFFF"/>
                  </a:highlight>
                </a:rPr>
                <a:t>    </a:t>
              </a:r>
              <a:r>
                <a:rPr lang="en-US" sz="1000">
                  <a:solidFill>
                    <a:srgbClr val="003296"/>
                  </a:solidFill>
                  <a:highlight>
                    <a:srgbClr val="FFFFFF"/>
                  </a:highlight>
                </a:rPr>
                <a:t>&lt;xs:complexType&gt;</a:t>
              </a:r>
              <a:br>
                <a:rPr lang="en-US" sz="1000">
                  <a:solidFill>
                    <a:srgbClr val="000000"/>
                  </a:solidFill>
                  <a:highlight>
                    <a:srgbClr val="FFFFFF"/>
                  </a:highlight>
                </a:rPr>
              </a:br>
              <a:r>
                <a:rPr lang="en-US" sz="1000">
                  <a:solidFill>
                    <a:srgbClr val="000000"/>
                  </a:solidFill>
                  <a:highlight>
                    <a:srgbClr val="FFFFFF"/>
                  </a:highlight>
                </a:rPr>
                <a:t>        </a:t>
              </a:r>
              <a:r>
                <a:rPr lang="en-US" sz="1000">
                  <a:solidFill>
                    <a:srgbClr val="003296"/>
                  </a:solidFill>
                  <a:highlight>
                    <a:srgbClr val="FFFFFF"/>
                  </a:highlight>
                </a:rPr>
                <a:t>&lt;xs:sequence</a:t>
              </a:r>
              <a:r>
                <a:rPr lang="en-US" sz="1000">
                  <a:solidFill>
                    <a:srgbClr val="F5844C"/>
                  </a:solidFill>
                  <a:highlight>
                    <a:srgbClr val="FFFFFF"/>
                  </a:highlight>
                </a:rPr>
                <a:t> dfdl:separator</a:t>
              </a:r>
              <a:r>
                <a:rPr lang="en-US" sz="1000">
                  <a:solidFill>
                    <a:srgbClr val="FF8040"/>
                  </a:solidFill>
                  <a:highlight>
                    <a:srgbClr val="FFFFFF"/>
                  </a:highlight>
                </a:rPr>
                <a:t>=</a:t>
              </a:r>
              <a:r>
                <a:rPr lang="en-US" sz="1000">
                  <a:solidFill>
                    <a:srgbClr val="993300"/>
                  </a:solidFill>
                  <a:highlight>
                    <a:srgbClr val="FFFFFF"/>
                  </a:highlight>
                </a:rPr>
                <a:t>"%NL;"</a:t>
              </a:r>
              <a:r>
                <a:rPr lang="en-US" sz="1000">
                  <a:solidFill>
                    <a:srgbClr val="F5844C"/>
                  </a:solidFill>
                  <a:highlight>
                    <a:srgbClr val="FFFFFF"/>
                  </a:highlight>
                </a:rPr>
                <a:t> dfdl:separatorPosition</a:t>
              </a:r>
              <a:r>
                <a:rPr lang="en-US" sz="1000">
                  <a:solidFill>
                    <a:srgbClr val="FF8040"/>
                  </a:solidFill>
                  <a:highlight>
                    <a:srgbClr val="FFFFFF"/>
                  </a:highlight>
                </a:rPr>
                <a:t>=</a:t>
              </a:r>
              <a:r>
                <a:rPr lang="en-US" sz="1000">
                  <a:solidFill>
                    <a:srgbClr val="993300"/>
                  </a:solidFill>
                  <a:highlight>
                    <a:srgbClr val="FFFFFF"/>
                  </a:highlight>
                </a:rPr>
                <a:t>"infix"</a:t>
              </a:r>
              <a:r>
                <a:rPr lang="en-US" sz="1000">
                  <a:solidFill>
                    <a:srgbClr val="000096"/>
                  </a:solidFill>
                  <a:highlight>
                    <a:srgbClr val="FFFFFF"/>
                  </a:highlight>
                </a:rPr>
                <a:t>&gt;</a:t>
              </a:r>
              <a:br>
                <a:rPr lang="en-US" sz="1000">
                  <a:solidFill>
                    <a:srgbClr val="000000"/>
                  </a:solidFill>
                  <a:highlight>
                    <a:srgbClr val="FFFFFF"/>
                  </a:highlight>
                </a:rPr>
              </a:br>
              <a:r>
                <a:rPr lang="en-US" sz="1000">
                  <a:solidFill>
                    <a:srgbClr val="000000"/>
                  </a:solidFill>
                  <a:highlight>
                    <a:srgbClr val="FFFFFF"/>
                  </a:highlight>
                </a:rPr>
                <a:t>            </a:t>
              </a:r>
              <a:r>
                <a:rPr lang="en-US" sz="1000">
                  <a:solidFill>
                    <a:srgbClr val="003296"/>
                  </a:solidFill>
                  <a:highlight>
                    <a:srgbClr val="FFFFFF"/>
                  </a:highlight>
                </a:rPr>
                <a:t>&lt;xs:sequence</a:t>
              </a:r>
              <a:r>
                <a:rPr lang="en-US" sz="1000">
                  <a:solidFill>
                    <a:srgbClr val="F5844C"/>
                  </a:solidFill>
                  <a:highlight>
                    <a:srgbClr val="FFFFFF"/>
                  </a:highlight>
                </a:rPr>
                <a:t> dfdl:hiddenGroupRef</a:t>
              </a:r>
              <a:r>
                <a:rPr lang="en-US" sz="1000">
                  <a:solidFill>
                    <a:srgbClr val="FF8040"/>
                  </a:solidFill>
                  <a:highlight>
                    <a:srgbClr val="FFFFFF"/>
                  </a:highlight>
                </a:rPr>
                <a:t>=</a:t>
              </a:r>
              <a:r>
                <a:rPr lang="en-US" sz="1000">
                  <a:solidFill>
                    <a:srgbClr val="993300"/>
                  </a:solidFill>
                  <a:highlight>
                    <a:srgbClr val="FFFFFF"/>
                  </a:highlight>
                </a:rPr>
                <a:t>"hidden-cost-group"</a:t>
              </a:r>
              <a:r>
                <a:rPr lang="en-US" sz="1000">
                  <a:solidFill>
                    <a:srgbClr val="F5844C"/>
                  </a:solidFill>
                  <a:highlight>
                    <a:srgbClr val="FFFFFF"/>
                  </a:highlight>
                </a:rPr>
                <a:t> </a:t>
              </a:r>
              <a:r>
                <a:rPr lang="en-US" sz="1000">
                  <a:solidFill>
                    <a:srgbClr val="000096"/>
                  </a:solidFill>
                  <a:highlight>
                    <a:srgbClr val="FFFFFF"/>
                  </a:highlight>
                </a:rPr>
                <a:t>/&gt;</a:t>
              </a:r>
              <a:br>
                <a:rPr lang="en-US" sz="1000">
                  <a:solidFill>
                    <a:srgbClr val="000000"/>
                  </a:solidFill>
                  <a:highlight>
                    <a:srgbClr val="FFFFFF"/>
                  </a:highlight>
                </a:rPr>
              </a:br>
              <a:r>
                <a:rPr lang="en-US" sz="1000">
                  <a:solidFill>
                    <a:srgbClr val="000000"/>
                  </a:solidFill>
                  <a:highlight>
                    <a:srgbClr val="FFFFFF"/>
                  </a:highlight>
                </a:rPr>
                <a:t>            </a:t>
              </a:r>
              <a:r>
                <a:rPr lang="en-US" sz="1000">
                  <a:solidFill>
                    <a:srgbClr val="003296"/>
                  </a:solidFill>
                  <a:highlight>
                    <a:srgbClr val="FFFFFF"/>
                  </a:highlight>
                </a:rPr>
                <a:t>&lt;xs:element</a:t>
              </a:r>
              <a:r>
                <a:rPr lang="en-US" sz="1000">
                  <a:solidFill>
                    <a:srgbClr val="F5844C"/>
                  </a:solidFill>
                  <a:highlight>
                    <a:srgbClr val="FFFFFF"/>
                  </a:highlight>
                </a:rPr>
                <a:t> name</a:t>
              </a:r>
              <a:r>
                <a:rPr lang="en-US" sz="1000">
                  <a:solidFill>
                    <a:srgbClr val="FF8040"/>
                  </a:solidFill>
                  <a:highlight>
                    <a:srgbClr val="FFFFFF"/>
                  </a:highlight>
                </a:rPr>
                <a:t>=</a:t>
              </a:r>
              <a:r>
                <a:rPr lang="en-US" sz="1000">
                  <a:solidFill>
                    <a:srgbClr val="993300"/>
                  </a:solidFill>
                  <a:highlight>
                    <a:srgbClr val="FFFFFF"/>
                  </a:highlight>
                </a:rPr>
                <a:t>"currency"</a:t>
              </a:r>
              <a:r>
                <a:rPr lang="en-US" sz="1000">
                  <a:solidFill>
                    <a:srgbClr val="F5844C"/>
                  </a:solidFill>
                  <a:highlight>
                    <a:srgbClr val="FFFFFF"/>
                  </a:highlight>
                </a:rPr>
                <a:t> type</a:t>
              </a:r>
              <a:r>
                <a:rPr lang="en-US" sz="1000">
                  <a:solidFill>
                    <a:srgbClr val="FF8040"/>
                  </a:solidFill>
                  <a:highlight>
                    <a:srgbClr val="FFFFFF"/>
                  </a:highlight>
                </a:rPr>
                <a:t>=</a:t>
              </a:r>
              <a:r>
                <a:rPr lang="en-US" sz="1000">
                  <a:solidFill>
                    <a:srgbClr val="993300"/>
                  </a:solidFill>
                  <a:highlight>
                    <a:srgbClr val="FFFFFF"/>
                  </a:highlight>
                </a:rPr>
                <a:t>"xs:string"</a:t>
              </a:r>
              <a:r>
                <a:rPr lang="en-US" sz="1000">
                  <a:solidFill>
                    <a:srgbClr val="F5844C"/>
                  </a:solidFill>
                  <a:highlight>
                    <a:srgbClr val="FFFFFF"/>
                  </a:highlight>
                </a:rPr>
                <a:t> </a:t>
              </a:r>
              <a:r>
                <a:rPr lang="en-US" sz="1000">
                  <a:solidFill>
                    <a:srgbClr val="000096"/>
                  </a:solidFill>
                  <a:highlight>
                    <a:srgbClr val="FFFFFF"/>
                  </a:highlight>
                </a:rPr>
                <a:t>/&gt;</a:t>
              </a:r>
              <a:br>
                <a:rPr lang="en-US" sz="1000">
                  <a:solidFill>
                    <a:srgbClr val="000000"/>
                  </a:solidFill>
                  <a:highlight>
                    <a:srgbClr val="FFFFFF"/>
                  </a:highlight>
                </a:rPr>
              </a:br>
              <a:r>
                <a:rPr lang="en-US" sz="1000">
                  <a:solidFill>
                    <a:srgbClr val="000000"/>
                  </a:solidFill>
                  <a:highlight>
                    <a:srgbClr val="FFFFFF"/>
                  </a:highlight>
                </a:rPr>
                <a:t>            </a:t>
              </a:r>
              <a:r>
                <a:rPr lang="en-US" sz="1000">
                  <a:solidFill>
                    <a:srgbClr val="003296"/>
                  </a:solidFill>
                  <a:highlight>
                    <a:srgbClr val="FFFFFF"/>
                  </a:highlight>
                </a:rPr>
                <a:t>&lt;xs:choice&gt;</a:t>
              </a:r>
              <a:br>
                <a:rPr lang="en-US" sz="1000">
                  <a:solidFill>
                    <a:srgbClr val="000000"/>
                  </a:solidFill>
                  <a:highlight>
                    <a:srgbClr val="FFFFFF"/>
                  </a:highlight>
                </a:rPr>
              </a:br>
              <a:r>
                <a:rPr lang="en-US" sz="1000">
                  <a:solidFill>
                    <a:srgbClr val="000000"/>
                  </a:solidFill>
                  <a:highlight>
                    <a:srgbClr val="FFFFFF"/>
                  </a:highlight>
                </a:rPr>
                <a:t>                </a:t>
              </a:r>
              <a:r>
                <a:rPr lang="en-US" sz="1000">
                  <a:solidFill>
                    <a:srgbClr val="003296"/>
                  </a:solidFill>
                  <a:highlight>
                    <a:srgbClr val="FFFFFF"/>
                  </a:highlight>
                </a:rPr>
                <a:t>&lt;xs:sequence&gt;</a:t>
              </a:r>
              <a:br>
                <a:rPr lang="en-US" sz="1000">
                  <a:solidFill>
                    <a:srgbClr val="000000"/>
                  </a:solidFill>
                  <a:highlight>
                    <a:srgbClr val="FFFFFF"/>
                  </a:highlight>
                </a:rPr>
              </a:br>
              <a:r>
                <a:rPr lang="en-US" sz="1000">
                  <a:solidFill>
                    <a:srgbClr val="000000"/>
                  </a:solidFill>
                  <a:highlight>
                    <a:srgbClr val="FFFFFF"/>
                  </a:highlight>
                </a:rPr>
                <a:t>                    </a:t>
              </a:r>
              <a:r>
                <a:rPr lang="en-US" sz="1000">
                  <a:solidFill>
                    <a:srgbClr val="003296"/>
                  </a:solidFill>
                  <a:highlight>
                    <a:srgbClr val="FFFFFF"/>
                  </a:highlight>
                </a:rPr>
                <a:t>&lt;xs:annotation&gt;</a:t>
              </a:r>
              <a:br>
                <a:rPr lang="en-US" sz="1000">
                  <a:solidFill>
                    <a:srgbClr val="000000"/>
                  </a:solidFill>
                  <a:highlight>
                    <a:srgbClr val="FFFFFF"/>
                  </a:highlight>
                </a:rPr>
              </a:br>
              <a:r>
                <a:rPr lang="en-US" sz="1000">
                  <a:solidFill>
                    <a:srgbClr val="000000"/>
                  </a:solidFill>
                  <a:highlight>
                    <a:srgbClr val="FFFFFF"/>
                  </a:highlight>
                </a:rPr>
                <a:t>                        </a:t>
              </a:r>
              <a:r>
                <a:rPr lang="en-US" sz="1000">
                  <a:solidFill>
                    <a:srgbClr val="003296"/>
                  </a:solidFill>
                  <a:highlight>
                    <a:srgbClr val="FFFFFF"/>
                  </a:highlight>
                </a:rPr>
                <a:t>&lt;xs:appinfo</a:t>
              </a:r>
              <a:r>
                <a:rPr lang="en-US" sz="1000">
                  <a:solidFill>
                    <a:srgbClr val="F5844C"/>
                  </a:solidFill>
                  <a:highlight>
                    <a:srgbClr val="FFFFFF"/>
                  </a:highlight>
                </a:rPr>
                <a:t> source</a:t>
              </a:r>
              <a:r>
                <a:rPr lang="en-US" sz="1000">
                  <a:solidFill>
                    <a:srgbClr val="FF8040"/>
                  </a:solidFill>
                  <a:highlight>
                    <a:srgbClr val="FFFFFF"/>
                  </a:highlight>
                </a:rPr>
                <a:t>=</a:t>
              </a:r>
              <a:r>
                <a:rPr lang="en-US" sz="1000">
                  <a:solidFill>
                    <a:srgbClr val="993300"/>
                  </a:solidFill>
                  <a:highlight>
                    <a:srgbClr val="FFFFFF"/>
                  </a:highlight>
                </a:rPr>
                <a:t>"http://www.ogf.org/dfdl/"</a:t>
              </a:r>
              <a:r>
                <a:rPr lang="en-US" sz="1000">
                  <a:solidFill>
                    <a:srgbClr val="000096"/>
                  </a:solidFill>
                  <a:highlight>
                    <a:srgbClr val="FFFFFF"/>
                  </a:highlight>
                </a:rPr>
                <a:t>&gt;</a:t>
              </a:r>
              <a:br>
                <a:rPr lang="en-US" sz="1000">
                  <a:solidFill>
                    <a:srgbClr val="000000"/>
                  </a:solidFill>
                  <a:highlight>
                    <a:srgbClr val="FFFFFF"/>
                  </a:highlight>
                </a:rPr>
              </a:br>
              <a:r>
                <a:rPr lang="en-US" sz="1000">
                  <a:solidFill>
                    <a:srgbClr val="000000"/>
                  </a:solidFill>
                  <a:highlight>
                    <a:srgbClr val="FFFFFF"/>
                  </a:highlight>
                </a:rPr>
                <a:t>                            </a:t>
              </a:r>
              <a:r>
                <a:rPr lang="en-US" sz="1000">
                  <a:solidFill>
                    <a:srgbClr val="000096"/>
                  </a:solidFill>
                  <a:highlight>
                    <a:srgbClr val="FFFF00"/>
                  </a:highlight>
                </a:rPr>
                <a:t>&lt;dfdl:discriminator</a:t>
              </a:r>
              <a:r>
                <a:rPr lang="en-US" sz="1000">
                  <a:solidFill>
                    <a:srgbClr val="F5844C"/>
                  </a:solidFill>
                  <a:highlight>
                    <a:srgbClr val="FFFF00"/>
                  </a:highlight>
                </a:rPr>
                <a:t> test</a:t>
              </a:r>
              <a:r>
                <a:rPr lang="en-US" sz="1000">
                  <a:solidFill>
                    <a:srgbClr val="FF8040"/>
                  </a:solidFill>
                  <a:highlight>
                    <a:srgbClr val="FFFF00"/>
                  </a:highlight>
                </a:rPr>
                <a:t>=</a:t>
              </a:r>
              <a:r>
                <a:rPr lang="en-US" sz="1000">
                  <a:solidFill>
                    <a:srgbClr val="993300"/>
                  </a:solidFill>
                  <a:highlight>
                    <a:srgbClr val="FFFF00"/>
                  </a:highlight>
                </a:rPr>
                <a:t>"{ currency eq 'USD' }"</a:t>
              </a:r>
              <a:r>
                <a:rPr lang="en-US" sz="1000">
                  <a:solidFill>
                    <a:srgbClr val="F5844C"/>
                  </a:solidFill>
                  <a:highlight>
                    <a:srgbClr val="FFFF00"/>
                  </a:highlight>
                </a:rPr>
                <a:t> </a:t>
              </a:r>
              <a:r>
                <a:rPr lang="en-US" sz="1000">
                  <a:solidFill>
                    <a:srgbClr val="000096"/>
                  </a:solidFill>
                  <a:highlight>
                    <a:srgbClr val="FFFF00"/>
                  </a:highlight>
                </a:rPr>
                <a:t>/&gt;</a:t>
              </a:r>
              <a:br>
                <a:rPr lang="en-US" sz="1000">
                  <a:solidFill>
                    <a:srgbClr val="000000"/>
                  </a:solidFill>
                  <a:highlight>
                    <a:srgbClr val="FFFFFF"/>
                  </a:highlight>
                </a:rPr>
              </a:br>
              <a:r>
                <a:rPr lang="en-US" sz="1000">
                  <a:solidFill>
                    <a:srgbClr val="000000"/>
                  </a:solidFill>
                  <a:highlight>
                    <a:srgbClr val="FFFFFF"/>
                  </a:highlight>
                </a:rPr>
                <a:t>                        </a:t>
              </a:r>
              <a:r>
                <a:rPr lang="en-US" sz="1000">
                  <a:solidFill>
                    <a:srgbClr val="003296"/>
                  </a:solidFill>
                  <a:highlight>
                    <a:srgbClr val="FFFFFF"/>
                  </a:highlight>
                </a:rPr>
                <a:t>&lt;/xs:appinfo&gt;</a:t>
              </a:r>
              <a:br>
                <a:rPr lang="en-US" sz="1000">
                  <a:solidFill>
                    <a:srgbClr val="000000"/>
                  </a:solidFill>
                  <a:highlight>
                    <a:srgbClr val="FFFFFF"/>
                  </a:highlight>
                </a:rPr>
              </a:br>
              <a:r>
                <a:rPr lang="en-US" sz="1000">
                  <a:solidFill>
                    <a:srgbClr val="000000"/>
                  </a:solidFill>
                  <a:highlight>
                    <a:srgbClr val="FFFFFF"/>
                  </a:highlight>
                </a:rPr>
                <a:t>                    </a:t>
              </a:r>
              <a:r>
                <a:rPr lang="en-US" sz="1000">
                  <a:solidFill>
                    <a:srgbClr val="003296"/>
                  </a:solidFill>
                  <a:highlight>
                    <a:srgbClr val="FFFFFF"/>
                  </a:highlight>
                </a:rPr>
                <a:t>&lt;/xs:annotation&gt;</a:t>
              </a:r>
              <a:br>
                <a:rPr lang="en-US" sz="1000">
                  <a:solidFill>
                    <a:srgbClr val="000000"/>
                  </a:solidFill>
                  <a:highlight>
                    <a:srgbClr val="FFFFFF"/>
                  </a:highlight>
                </a:rPr>
              </a:br>
              <a:r>
                <a:rPr lang="en-US" sz="1000">
                  <a:solidFill>
                    <a:srgbClr val="000000"/>
                  </a:solidFill>
                  <a:highlight>
                    <a:srgbClr val="FFFFFF"/>
                  </a:highlight>
                </a:rPr>
                <a:t>                    </a:t>
              </a:r>
              <a:r>
                <a:rPr lang="en-US" sz="1000">
                  <a:solidFill>
                    <a:srgbClr val="003296"/>
                  </a:solidFill>
                  <a:highlight>
                    <a:srgbClr val="FFFFFF"/>
                  </a:highlight>
                </a:rPr>
                <a:t>&lt;xs:element</a:t>
              </a:r>
              <a:r>
                <a:rPr lang="en-US" sz="1000">
                  <a:solidFill>
                    <a:srgbClr val="F5844C"/>
                  </a:solidFill>
                  <a:highlight>
                    <a:srgbClr val="FFFFFF"/>
                  </a:highlight>
                </a:rPr>
                <a:t> name</a:t>
              </a:r>
              <a:r>
                <a:rPr lang="en-US" sz="1000">
                  <a:solidFill>
                    <a:srgbClr val="FF8040"/>
                  </a:solidFill>
                  <a:highlight>
                    <a:srgbClr val="FFFFFF"/>
                  </a:highlight>
                </a:rPr>
                <a:t>=</a:t>
              </a:r>
              <a:r>
                <a:rPr lang="en-US" sz="1000">
                  <a:solidFill>
                    <a:srgbClr val="993300"/>
                  </a:solidFill>
                  <a:highlight>
                    <a:srgbClr val="FFFFFF"/>
                  </a:highlight>
                </a:rPr>
                <a:t>"cost"</a:t>
              </a:r>
              <a:r>
                <a:rPr lang="en-US" sz="1000">
                  <a:solidFill>
                    <a:srgbClr val="F5844C"/>
                  </a:solidFill>
                  <a:highlight>
                    <a:srgbClr val="FFFFFF"/>
                  </a:highlight>
                </a:rPr>
                <a:t> type</a:t>
              </a:r>
              <a:r>
                <a:rPr lang="en-US" sz="1000">
                  <a:solidFill>
                    <a:srgbClr val="FF8040"/>
                  </a:solidFill>
                  <a:highlight>
                    <a:srgbClr val="FFFFFF"/>
                  </a:highlight>
                </a:rPr>
                <a:t>=</a:t>
              </a:r>
              <a:r>
                <a:rPr lang="en-US" sz="1000">
                  <a:solidFill>
                    <a:srgbClr val="993300"/>
                  </a:solidFill>
                  <a:highlight>
                    <a:srgbClr val="FFFFFF"/>
                  </a:highlight>
                </a:rPr>
                <a:t>"xs:integer"</a:t>
              </a:r>
              <a:r>
                <a:rPr lang="en-US" sz="1000">
                  <a:solidFill>
                    <a:srgbClr val="F5844C"/>
                  </a:solidFill>
                  <a:highlight>
                    <a:srgbClr val="FFFFFF"/>
                  </a:highlight>
                </a:rPr>
                <a:t> </a:t>
              </a:r>
              <a:br>
                <a:rPr lang="en-US" sz="1000">
                  <a:solidFill>
                    <a:srgbClr val="000000"/>
                  </a:solidFill>
                  <a:highlight>
                    <a:srgbClr val="FFFFFF"/>
                  </a:highlight>
                </a:rPr>
              </a:br>
              <a:r>
                <a:rPr lang="en-US" sz="1000">
                  <a:solidFill>
                    <a:srgbClr val="F5844C"/>
                  </a:solidFill>
                  <a:highlight>
                    <a:srgbClr val="FFFFFF"/>
                  </a:highlight>
                </a:rPr>
                <a:t>                        dfdl:inputValueCalc</a:t>
              </a:r>
              <a:r>
                <a:rPr lang="en-US" sz="1000">
                  <a:solidFill>
                    <a:srgbClr val="FF8040"/>
                  </a:solidFill>
                  <a:highlight>
                    <a:srgbClr val="FFFFFF"/>
                  </a:highlight>
                </a:rPr>
                <a:t>=</a:t>
              </a:r>
              <a:r>
                <a:rPr lang="en-US" sz="1000">
                  <a:solidFill>
                    <a:srgbClr val="993300"/>
                  </a:solidFill>
                  <a:highlight>
                    <a:srgbClr val="FFFFFF"/>
                  </a:highlight>
                </a:rPr>
                <a:t>"{../hidden-cost}"</a:t>
              </a:r>
              <a:r>
                <a:rPr lang="en-US" sz="1000">
                  <a:solidFill>
                    <a:srgbClr val="F5844C"/>
                  </a:solidFill>
                  <a:highlight>
                    <a:srgbClr val="FFFFFF"/>
                  </a:highlight>
                </a:rPr>
                <a:t> </a:t>
              </a:r>
              <a:r>
                <a:rPr lang="en-US" sz="1000">
                  <a:solidFill>
                    <a:srgbClr val="000096"/>
                  </a:solidFill>
                  <a:highlight>
                    <a:srgbClr val="FFFFFF"/>
                  </a:highlight>
                </a:rPr>
                <a:t>/&gt;</a:t>
              </a:r>
              <a:br>
                <a:rPr lang="en-US" sz="1000">
                  <a:solidFill>
                    <a:srgbClr val="000000"/>
                  </a:solidFill>
                  <a:highlight>
                    <a:srgbClr val="FFFFFF"/>
                  </a:highlight>
                </a:rPr>
              </a:br>
              <a:r>
                <a:rPr lang="en-US" sz="1000">
                  <a:solidFill>
                    <a:srgbClr val="000000"/>
                  </a:solidFill>
                  <a:highlight>
                    <a:srgbClr val="FFFFFF"/>
                  </a:highlight>
                </a:rPr>
                <a:t>                </a:t>
              </a:r>
              <a:r>
                <a:rPr lang="en-US" sz="1000">
                  <a:solidFill>
                    <a:srgbClr val="003296"/>
                  </a:solidFill>
                  <a:highlight>
                    <a:srgbClr val="FFFFFF"/>
                  </a:highlight>
                </a:rPr>
                <a:t>&lt;/xs:sequence&gt;</a:t>
              </a:r>
              <a:br>
                <a:rPr lang="en-US" sz="1000">
                  <a:solidFill>
                    <a:srgbClr val="000000"/>
                  </a:solidFill>
                  <a:highlight>
                    <a:srgbClr val="FFFFFF"/>
                  </a:highlight>
                </a:rPr>
              </a:br>
              <a:r>
                <a:rPr lang="en-US" sz="1000">
                  <a:solidFill>
                    <a:srgbClr val="000000"/>
                  </a:solidFill>
                  <a:highlight>
                    <a:srgbClr val="FFFFFF"/>
                  </a:highlight>
                </a:rPr>
                <a:t>                </a:t>
              </a:r>
              <a:r>
                <a:rPr lang="en-US" sz="1000">
                  <a:solidFill>
                    <a:srgbClr val="003296"/>
                  </a:solidFill>
                  <a:highlight>
                    <a:srgbClr val="FFFFFF"/>
                  </a:highlight>
                </a:rPr>
                <a:t>&lt;xs:sequence&gt;</a:t>
              </a:r>
              <a:br>
                <a:rPr lang="en-US" sz="1000">
                  <a:solidFill>
                    <a:srgbClr val="000000"/>
                  </a:solidFill>
                  <a:highlight>
                    <a:srgbClr val="FFFFFF"/>
                  </a:highlight>
                </a:rPr>
              </a:br>
              <a:r>
                <a:rPr lang="en-US" sz="1000">
                  <a:solidFill>
                    <a:srgbClr val="000000"/>
                  </a:solidFill>
                  <a:highlight>
                    <a:srgbClr val="FFFFFF"/>
                  </a:highlight>
                </a:rPr>
                <a:t>                    </a:t>
              </a:r>
              <a:r>
                <a:rPr lang="en-US" sz="1000">
                  <a:solidFill>
                    <a:srgbClr val="003296"/>
                  </a:solidFill>
                  <a:highlight>
                    <a:srgbClr val="FFFFFF"/>
                  </a:highlight>
                </a:rPr>
                <a:t>&lt;xs:annotation&gt;</a:t>
              </a:r>
              <a:br>
                <a:rPr lang="en-US" sz="1000">
                  <a:solidFill>
                    <a:srgbClr val="000000"/>
                  </a:solidFill>
                  <a:highlight>
                    <a:srgbClr val="FFFFFF"/>
                  </a:highlight>
                </a:rPr>
              </a:br>
              <a:r>
                <a:rPr lang="en-US" sz="1000">
                  <a:solidFill>
                    <a:srgbClr val="000000"/>
                  </a:solidFill>
                  <a:highlight>
                    <a:srgbClr val="FFFFFF"/>
                  </a:highlight>
                </a:rPr>
                <a:t>                        </a:t>
              </a:r>
              <a:r>
                <a:rPr lang="en-US" sz="1000">
                  <a:solidFill>
                    <a:srgbClr val="003296"/>
                  </a:solidFill>
                  <a:highlight>
                    <a:srgbClr val="FFFFFF"/>
                  </a:highlight>
                </a:rPr>
                <a:t>&lt;xs:appinfo</a:t>
              </a:r>
              <a:r>
                <a:rPr lang="en-US" sz="1000">
                  <a:solidFill>
                    <a:srgbClr val="F5844C"/>
                  </a:solidFill>
                  <a:highlight>
                    <a:srgbClr val="FFFFFF"/>
                  </a:highlight>
                </a:rPr>
                <a:t> source</a:t>
              </a:r>
              <a:r>
                <a:rPr lang="en-US" sz="1000">
                  <a:solidFill>
                    <a:srgbClr val="FF8040"/>
                  </a:solidFill>
                  <a:highlight>
                    <a:srgbClr val="FFFFFF"/>
                  </a:highlight>
                </a:rPr>
                <a:t>=</a:t>
              </a:r>
              <a:r>
                <a:rPr lang="en-US" sz="1000">
                  <a:solidFill>
                    <a:srgbClr val="993300"/>
                  </a:solidFill>
                  <a:highlight>
                    <a:srgbClr val="FFFFFF"/>
                  </a:highlight>
                </a:rPr>
                <a:t>"http://www.ogf.org/dfdl/"</a:t>
              </a:r>
              <a:r>
                <a:rPr lang="en-US" sz="1000">
                  <a:solidFill>
                    <a:srgbClr val="000096"/>
                  </a:solidFill>
                  <a:highlight>
                    <a:srgbClr val="FFFFFF"/>
                  </a:highlight>
                </a:rPr>
                <a:t>&gt;</a:t>
              </a:r>
              <a:br>
                <a:rPr lang="en-US" sz="1000">
                  <a:solidFill>
                    <a:srgbClr val="000000"/>
                  </a:solidFill>
                  <a:highlight>
                    <a:srgbClr val="FFFFFF"/>
                  </a:highlight>
                </a:rPr>
              </a:br>
              <a:r>
                <a:rPr lang="en-US" sz="1000">
                  <a:solidFill>
                    <a:srgbClr val="000000"/>
                  </a:solidFill>
                  <a:highlight>
                    <a:srgbClr val="FFFFFF"/>
                  </a:highlight>
                </a:rPr>
                <a:t>                            </a:t>
              </a:r>
              <a:r>
                <a:rPr lang="en-US" sz="1000">
                  <a:solidFill>
                    <a:srgbClr val="000096"/>
                  </a:solidFill>
                  <a:highlight>
                    <a:srgbClr val="FFFF00"/>
                  </a:highlight>
                </a:rPr>
                <a:t>&lt;dfdl:discriminator</a:t>
              </a:r>
              <a:r>
                <a:rPr lang="en-US" sz="1000">
                  <a:solidFill>
                    <a:srgbClr val="F5844C"/>
                  </a:solidFill>
                  <a:highlight>
                    <a:srgbClr val="FFFF00"/>
                  </a:highlight>
                </a:rPr>
                <a:t> test</a:t>
              </a:r>
              <a:r>
                <a:rPr lang="en-US" sz="1000">
                  <a:solidFill>
                    <a:srgbClr val="FF8040"/>
                  </a:solidFill>
                  <a:highlight>
                    <a:srgbClr val="FFFF00"/>
                  </a:highlight>
                </a:rPr>
                <a:t>=</a:t>
              </a:r>
              <a:r>
                <a:rPr lang="en-US" sz="1000">
                  <a:solidFill>
                    <a:srgbClr val="993300"/>
                  </a:solidFill>
                  <a:highlight>
                    <a:srgbClr val="FFFF00"/>
                  </a:highlight>
                </a:rPr>
                <a:t>"{ currency eq 'GBP' }"</a:t>
              </a:r>
              <a:r>
                <a:rPr lang="en-US" sz="1000">
                  <a:solidFill>
                    <a:srgbClr val="F5844C"/>
                  </a:solidFill>
                  <a:highlight>
                    <a:srgbClr val="FFFF00"/>
                  </a:highlight>
                </a:rPr>
                <a:t> </a:t>
              </a:r>
              <a:r>
                <a:rPr lang="en-US" sz="1000">
                  <a:solidFill>
                    <a:srgbClr val="000096"/>
                  </a:solidFill>
                  <a:highlight>
                    <a:srgbClr val="FFFF00"/>
                  </a:highlight>
                </a:rPr>
                <a:t>/&gt;</a:t>
              </a:r>
              <a:br>
                <a:rPr lang="en-US" sz="1000">
                  <a:solidFill>
                    <a:srgbClr val="000000"/>
                  </a:solidFill>
                  <a:highlight>
                    <a:srgbClr val="FFFFFF"/>
                  </a:highlight>
                </a:rPr>
              </a:br>
              <a:r>
                <a:rPr lang="en-US" sz="1000">
                  <a:solidFill>
                    <a:srgbClr val="000000"/>
                  </a:solidFill>
                  <a:highlight>
                    <a:srgbClr val="FFFFFF"/>
                  </a:highlight>
                </a:rPr>
                <a:t>                        </a:t>
              </a:r>
              <a:r>
                <a:rPr lang="en-US" sz="1000">
                  <a:solidFill>
                    <a:srgbClr val="003296"/>
                  </a:solidFill>
                  <a:highlight>
                    <a:srgbClr val="FFFFFF"/>
                  </a:highlight>
                </a:rPr>
                <a:t>&lt;/xs:appinfo&gt;</a:t>
              </a:r>
              <a:br>
                <a:rPr lang="en-US" sz="1000">
                  <a:solidFill>
                    <a:srgbClr val="000000"/>
                  </a:solidFill>
                  <a:highlight>
                    <a:srgbClr val="FFFFFF"/>
                  </a:highlight>
                </a:rPr>
              </a:br>
              <a:r>
                <a:rPr lang="en-US" sz="1000">
                  <a:solidFill>
                    <a:srgbClr val="000000"/>
                  </a:solidFill>
                  <a:highlight>
                    <a:srgbClr val="FFFFFF"/>
                  </a:highlight>
                </a:rPr>
                <a:t>                    </a:t>
              </a:r>
              <a:r>
                <a:rPr lang="en-US" sz="1000">
                  <a:solidFill>
                    <a:srgbClr val="003296"/>
                  </a:solidFill>
                  <a:highlight>
                    <a:srgbClr val="FFFFFF"/>
                  </a:highlight>
                </a:rPr>
                <a:t>&lt;/xs:annotation&gt;</a:t>
              </a:r>
              <a:br>
                <a:rPr lang="en-US" sz="1000">
                  <a:solidFill>
                    <a:srgbClr val="000000"/>
                  </a:solidFill>
                  <a:highlight>
                    <a:srgbClr val="FFFFFF"/>
                  </a:highlight>
                </a:rPr>
              </a:br>
              <a:r>
                <a:rPr lang="en-US" sz="1000">
                  <a:solidFill>
                    <a:srgbClr val="000000"/>
                  </a:solidFill>
                  <a:highlight>
                    <a:srgbClr val="FFFFFF"/>
                  </a:highlight>
                </a:rPr>
                <a:t>                    </a:t>
              </a:r>
              <a:r>
                <a:rPr lang="en-US" sz="1000">
                  <a:solidFill>
                    <a:srgbClr val="003296"/>
                  </a:solidFill>
                  <a:highlight>
                    <a:srgbClr val="FFFFFF"/>
                  </a:highlight>
                </a:rPr>
                <a:t>&lt;xs:element</a:t>
              </a:r>
              <a:r>
                <a:rPr lang="en-US" sz="1000">
                  <a:solidFill>
                    <a:srgbClr val="F5844C"/>
                  </a:solidFill>
                  <a:highlight>
                    <a:srgbClr val="FFFFFF"/>
                  </a:highlight>
                </a:rPr>
                <a:t> name</a:t>
              </a:r>
              <a:r>
                <a:rPr lang="en-US" sz="1000">
                  <a:solidFill>
                    <a:srgbClr val="FF8040"/>
                  </a:solidFill>
                  <a:highlight>
                    <a:srgbClr val="FFFFFF"/>
                  </a:highlight>
                </a:rPr>
                <a:t>=</a:t>
              </a:r>
              <a:r>
                <a:rPr lang="en-US" sz="1000">
                  <a:solidFill>
                    <a:srgbClr val="993300"/>
                  </a:solidFill>
                  <a:highlight>
                    <a:srgbClr val="FFFFFF"/>
                  </a:highlight>
                </a:rPr>
                <a:t>"adjustedCost"</a:t>
              </a:r>
              <a:r>
                <a:rPr lang="en-US" sz="1000">
                  <a:solidFill>
                    <a:srgbClr val="F5844C"/>
                  </a:solidFill>
                  <a:highlight>
                    <a:srgbClr val="FFFFFF"/>
                  </a:highlight>
                </a:rPr>
                <a:t> type</a:t>
              </a:r>
              <a:r>
                <a:rPr lang="en-US" sz="1000">
                  <a:solidFill>
                    <a:srgbClr val="FF8040"/>
                  </a:solidFill>
                  <a:highlight>
                    <a:srgbClr val="FFFFFF"/>
                  </a:highlight>
                </a:rPr>
                <a:t>=</a:t>
              </a:r>
              <a:r>
                <a:rPr lang="en-US" sz="1000">
                  <a:solidFill>
                    <a:srgbClr val="993300"/>
                  </a:solidFill>
                  <a:highlight>
                    <a:srgbClr val="FFFFFF"/>
                  </a:highlight>
                </a:rPr>
                <a:t>"xs:integer"</a:t>
              </a:r>
              <a:r>
                <a:rPr lang="en-US" sz="1000">
                  <a:solidFill>
                    <a:srgbClr val="F5844C"/>
                  </a:solidFill>
                  <a:highlight>
                    <a:srgbClr val="FFFFFF"/>
                  </a:highlight>
                </a:rPr>
                <a:t> </a:t>
              </a:r>
              <a:br>
                <a:rPr lang="en-US" sz="1000">
                  <a:solidFill>
                    <a:srgbClr val="000000"/>
                  </a:solidFill>
                  <a:highlight>
                    <a:srgbClr val="FFFFFF"/>
                  </a:highlight>
                </a:rPr>
              </a:br>
              <a:r>
                <a:rPr lang="en-US" sz="1000">
                  <a:solidFill>
                    <a:srgbClr val="F5844C"/>
                  </a:solidFill>
                  <a:highlight>
                    <a:srgbClr val="FFFFFF"/>
                  </a:highlight>
                </a:rPr>
                <a:t>                        dfdl:inputValueCalc</a:t>
              </a:r>
              <a:r>
                <a:rPr lang="en-US" sz="1000">
                  <a:solidFill>
                    <a:srgbClr val="FF8040"/>
                  </a:solidFill>
                  <a:highlight>
                    <a:srgbClr val="FFFFFF"/>
                  </a:highlight>
                </a:rPr>
                <a:t>=</a:t>
              </a:r>
              <a:r>
                <a:rPr lang="en-US" sz="1000">
                  <a:solidFill>
                    <a:srgbClr val="993300"/>
                  </a:solidFill>
                  <a:highlight>
                    <a:srgbClr val="FFFFFF"/>
                  </a:highlight>
                </a:rPr>
                <a:t>"{xs:integer(../hidden-cost * 0.82)}"</a:t>
              </a:r>
              <a:r>
                <a:rPr lang="en-US" sz="1000">
                  <a:solidFill>
                    <a:srgbClr val="F5844C"/>
                  </a:solidFill>
                  <a:highlight>
                    <a:srgbClr val="FFFFFF"/>
                  </a:highlight>
                </a:rPr>
                <a:t> </a:t>
              </a:r>
              <a:r>
                <a:rPr lang="en-US" sz="1000">
                  <a:solidFill>
                    <a:srgbClr val="000096"/>
                  </a:solidFill>
                  <a:highlight>
                    <a:srgbClr val="FFFFFF"/>
                  </a:highlight>
                </a:rPr>
                <a:t>/&gt;</a:t>
              </a:r>
              <a:br>
                <a:rPr lang="en-US" sz="1000">
                  <a:solidFill>
                    <a:srgbClr val="000000"/>
                  </a:solidFill>
                  <a:highlight>
                    <a:srgbClr val="FFFFFF"/>
                  </a:highlight>
                </a:rPr>
              </a:br>
              <a:r>
                <a:rPr lang="en-US" sz="1000">
                  <a:solidFill>
                    <a:srgbClr val="000000"/>
                  </a:solidFill>
                  <a:highlight>
                    <a:srgbClr val="FFFFFF"/>
                  </a:highlight>
                </a:rPr>
                <a:t>                </a:t>
              </a:r>
              <a:r>
                <a:rPr lang="en-US" sz="1000">
                  <a:solidFill>
                    <a:srgbClr val="003296"/>
                  </a:solidFill>
                  <a:highlight>
                    <a:srgbClr val="FFFFFF"/>
                  </a:highlight>
                </a:rPr>
                <a:t>&lt;/xs:sequence&gt;</a:t>
              </a:r>
              <a:br>
                <a:rPr lang="en-US" sz="1000">
                  <a:solidFill>
                    <a:srgbClr val="000000"/>
                  </a:solidFill>
                  <a:highlight>
                    <a:srgbClr val="FFFFFF"/>
                  </a:highlight>
                </a:rPr>
              </a:br>
              <a:r>
                <a:rPr lang="en-US" sz="1000">
                  <a:solidFill>
                    <a:srgbClr val="000000"/>
                  </a:solidFill>
                  <a:highlight>
                    <a:srgbClr val="FFFFFF"/>
                  </a:highlight>
                </a:rPr>
                <a:t>            </a:t>
              </a:r>
              <a:r>
                <a:rPr lang="en-US" sz="1000">
                  <a:solidFill>
                    <a:srgbClr val="003296"/>
                  </a:solidFill>
                  <a:highlight>
                    <a:srgbClr val="FFFFFF"/>
                  </a:highlight>
                </a:rPr>
                <a:t>&lt;/xs:choice&gt;</a:t>
              </a:r>
              <a:br>
                <a:rPr lang="en-US" sz="1000">
                  <a:solidFill>
                    <a:srgbClr val="000000"/>
                  </a:solidFill>
                  <a:highlight>
                    <a:srgbClr val="FFFFFF"/>
                  </a:highlight>
                </a:rPr>
              </a:br>
              <a:r>
                <a:rPr lang="en-US" sz="1000">
                  <a:solidFill>
                    <a:srgbClr val="000000"/>
                  </a:solidFill>
                  <a:highlight>
                    <a:srgbClr val="FFFFFF"/>
                  </a:highlight>
                </a:rPr>
                <a:t>        </a:t>
              </a:r>
              <a:r>
                <a:rPr lang="en-US" sz="1000">
                  <a:solidFill>
                    <a:srgbClr val="003296"/>
                  </a:solidFill>
                  <a:highlight>
                    <a:srgbClr val="FFFFFF"/>
                  </a:highlight>
                </a:rPr>
                <a:t>&lt;/xs:sequence&gt;</a:t>
              </a:r>
              <a:br>
                <a:rPr lang="en-US" sz="1000">
                  <a:solidFill>
                    <a:srgbClr val="000000"/>
                  </a:solidFill>
                  <a:highlight>
                    <a:srgbClr val="FFFFFF"/>
                  </a:highlight>
                </a:rPr>
              </a:br>
              <a:r>
                <a:rPr lang="en-US" sz="1000">
                  <a:solidFill>
                    <a:srgbClr val="000000"/>
                  </a:solidFill>
                  <a:highlight>
                    <a:srgbClr val="FFFFFF"/>
                  </a:highlight>
                </a:rPr>
                <a:t>    </a:t>
              </a:r>
              <a:r>
                <a:rPr lang="en-US" sz="1000">
                  <a:solidFill>
                    <a:srgbClr val="003296"/>
                  </a:solidFill>
                  <a:highlight>
                    <a:srgbClr val="FFFFFF"/>
                  </a:highlight>
                </a:rPr>
                <a:t>&lt;/xs:complexType&gt;</a:t>
              </a:r>
              <a:br>
                <a:rPr lang="en-US" sz="1000">
                  <a:solidFill>
                    <a:srgbClr val="000000"/>
                  </a:solidFill>
                  <a:highlight>
                    <a:srgbClr val="FFFFFF"/>
                  </a:highlight>
                </a:rPr>
              </a:br>
              <a:r>
                <a:rPr lang="en-US" sz="1000">
                  <a:solidFill>
                    <a:srgbClr val="003296"/>
                  </a:solidFill>
                  <a:highlight>
                    <a:srgbClr val="FFFFFF"/>
                  </a:highlight>
                </a:rPr>
                <a:t>&lt;/xs:element&gt;</a:t>
              </a:r>
            </a:p>
          </p:txBody>
        </p:sp>
        <p:sp>
          <p:nvSpPr>
            <p:cNvPr id="7" name="Rectangle 6">
              <a:extLst>
                <a:ext uri="{FF2B5EF4-FFF2-40B4-BE49-F238E27FC236}">
                  <a16:creationId xmlns:a16="http://schemas.microsoft.com/office/drawing/2014/main" id="{76179FCD-FD65-40F6-8C0F-D8071E55CC0D}"/>
                </a:ext>
              </a:extLst>
            </p:cNvPr>
            <p:cNvSpPr/>
            <p:nvPr/>
          </p:nvSpPr>
          <p:spPr>
            <a:xfrm>
              <a:off x="5122190" y="5711739"/>
              <a:ext cx="2823275" cy="954107"/>
            </a:xfrm>
            <a:prstGeom prst="rect">
              <a:avLst/>
            </a:prstGeom>
            <a:ln>
              <a:solidFill>
                <a:schemeClr val="tx1"/>
              </a:solidFill>
            </a:ln>
          </p:spPr>
          <p:txBody>
            <a:bodyPr wrap="square">
              <a:spAutoFit/>
            </a:bodyPr>
            <a:lstStyle/>
            <a:p>
              <a:r>
                <a:rPr lang="en-US" sz="1400">
                  <a:solidFill>
                    <a:srgbClr val="000096"/>
                  </a:solidFill>
                  <a:highlight>
                    <a:srgbClr val="FFFFFF"/>
                  </a:highlight>
                </a:rPr>
                <a:t>&lt;input&gt;</a:t>
              </a:r>
              <a:br>
                <a:rPr lang="en-US" sz="1400">
                  <a:solidFill>
                    <a:srgbClr val="000000"/>
                  </a:solidFill>
                  <a:highlight>
                    <a:srgbClr val="FFFFFF"/>
                  </a:highlight>
                </a:rPr>
              </a:br>
              <a:r>
                <a:rPr lang="en-US" sz="1400">
                  <a:solidFill>
                    <a:srgbClr val="000000"/>
                  </a:solidFill>
                  <a:highlight>
                    <a:srgbClr val="FFFFFF"/>
                  </a:highlight>
                </a:rPr>
                <a:t>  </a:t>
              </a:r>
              <a:r>
                <a:rPr lang="en-US" sz="1400">
                  <a:solidFill>
                    <a:srgbClr val="000096"/>
                  </a:solidFill>
                  <a:highlight>
                    <a:srgbClr val="FFFFFF"/>
                  </a:highlight>
                </a:rPr>
                <a:t>&lt;currency&gt;</a:t>
              </a:r>
              <a:r>
                <a:rPr lang="en-US" sz="1400">
                  <a:solidFill>
                    <a:srgbClr val="000000"/>
                  </a:solidFill>
                  <a:highlight>
                    <a:srgbClr val="FFFFFF"/>
                  </a:highlight>
                </a:rPr>
                <a:t>GBP</a:t>
              </a:r>
              <a:r>
                <a:rPr lang="en-US" sz="1400">
                  <a:solidFill>
                    <a:srgbClr val="000096"/>
                  </a:solidFill>
                  <a:highlight>
                    <a:srgbClr val="FFFFFF"/>
                  </a:highlight>
                </a:rPr>
                <a:t>&lt;/currency&gt;</a:t>
              </a:r>
              <a:br>
                <a:rPr lang="en-US" sz="1400">
                  <a:solidFill>
                    <a:srgbClr val="000000"/>
                  </a:solidFill>
                  <a:highlight>
                    <a:srgbClr val="FFFFFF"/>
                  </a:highlight>
                </a:rPr>
              </a:br>
              <a:r>
                <a:rPr lang="en-US" sz="1400">
                  <a:solidFill>
                    <a:srgbClr val="000000"/>
                  </a:solidFill>
                  <a:highlight>
                    <a:srgbClr val="FFFFFF"/>
                  </a:highlight>
                </a:rPr>
                <a:t>  </a:t>
              </a:r>
              <a:r>
                <a:rPr lang="en-US" sz="1400">
                  <a:solidFill>
                    <a:srgbClr val="000096"/>
                  </a:solidFill>
                  <a:highlight>
                    <a:srgbClr val="FFFFFF"/>
                  </a:highlight>
                </a:rPr>
                <a:t>&lt;adjustedCost&gt;</a:t>
              </a:r>
              <a:r>
                <a:rPr lang="en-US" sz="1400">
                  <a:solidFill>
                    <a:srgbClr val="000000"/>
                  </a:solidFill>
                  <a:highlight>
                    <a:srgbClr val="FFFFFF"/>
                  </a:highlight>
                </a:rPr>
                <a:t>82</a:t>
              </a:r>
              <a:r>
                <a:rPr lang="en-US" sz="1400">
                  <a:solidFill>
                    <a:srgbClr val="000096"/>
                  </a:solidFill>
                  <a:highlight>
                    <a:srgbClr val="FFFFFF"/>
                  </a:highlight>
                </a:rPr>
                <a:t>&lt;/adjustedCost&gt;</a:t>
              </a:r>
              <a:br>
                <a:rPr lang="en-US" sz="1400">
                  <a:solidFill>
                    <a:srgbClr val="000000"/>
                  </a:solidFill>
                  <a:highlight>
                    <a:srgbClr val="FFFFFF"/>
                  </a:highlight>
                </a:rPr>
              </a:br>
              <a:r>
                <a:rPr lang="en-US" sz="1400">
                  <a:solidFill>
                    <a:srgbClr val="000096"/>
                  </a:solidFill>
                  <a:highlight>
                    <a:srgbClr val="FFFFFF"/>
                  </a:highlight>
                </a:rPr>
                <a:t>&lt;/input&gt;</a:t>
              </a:r>
            </a:p>
          </p:txBody>
        </p:sp>
        <p:sp>
          <p:nvSpPr>
            <p:cNvPr id="8" name="Rectangle 7">
              <a:extLst>
                <a:ext uri="{FF2B5EF4-FFF2-40B4-BE49-F238E27FC236}">
                  <a16:creationId xmlns:a16="http://schemas.microsoft.com/office/drawing/2014/main" id="{F527594C-652A-4FB5-A393-89B6530AA755}"/>
                </a:ext>
              </a:extLst>
            </p:cNvPr>
            <p:cNvSpPr/>
            <p:nvPr/>
          </p:nvSpPr>
          <p:spPr>
            <a:xfrm>
              <a:off x="7069812" y="1064312"/>
              <a:ext cx="4143214" cy="2862322"/>
            </a:xfrm>
            <a:prstGeom prst="rect">
              <a:avLst/>
            </a:prstGeom>
            <a:ln>
              <a:solidFill>
                <a:schemeClr val="tx1"/>
              </a:solidFill>
            </a:ln>
          </p:spPr>
          <p:txBody>
            <a:bodyPr wrap="square">
              <a:spAutoFit/>
            </a:bodyPr>
            <a:lstStyle/>
            <a:p>
              <a:r>
                <a:rPr lang="en-US" sz="1000">
                  <a:solidFill>
                    <a:srgbClr val="003296"/>
                  </a:solidFill>
                  <a:highlight>
                    <a:srgbClr val="FFFFFF"/>
                  </a:highlight>
                </a:rPr>
                <a:t>&lt;xs:element</a:t>
              </a:r>
              <a:r>
                <a:rPr lang="en-US" sz="1000">
                  <a:solidFill>
                    <a:srgbClr val="F5844C"/>
                  </a:solidFill>
                  <a:highlight>
                    <a:srgbClr val="FFFFFF"/>
                  </a:highlight>
                </a:rPr>
                <a:t> name</a:t>
              </a:r>
              <a:r>
                <a:rPr lang="en-US" sz="1000">
                  <a:solidFill>
                    <a:srgbClr val="FF8040"/>
                  </a:solidFill>
                  <a:highlight>
                    <a:srgbClr val="FFFFFF"/>
                  </a:highlight>
                </a:rPr>
                <a:t>=</a:t>
              </a:r>
              <a:r>
                <a:rPr lang="en-US" sz="1000">
                  <a:solidFill>
                    <a:srgbClr val="993300"/>
                  </a:solidFill>
                  <a:highlight>
                    <a:srgbClr val="FFFFFF"/>
                  </a:highlight>
                </a:rPr>
                <a:t>"input"</a:t>
              </a:r>
              <a:r>
                <a:rPr lang="en-US" sz="1000">
                  <a:solidFill>
                    <a:srgbClr val="000096"/>
                  </a:solidFill>
                  <a:highlight>
                    <a:srgbClr val="FFFFFF"/>
                  </a:highlight>
                </a:rPr>
                <a:t>&gt;</a:t>
              </a:r>
              <a:br>
                <a:rPr lang="en-US" sz="1000">
                  <a:solidFill>
                    <a:srgbClr val="000000"/>
                  </a:solidFill>
                  <a:highlight>
                    <a:srgbClr val="FFFFFF"/>
                  </a:highlight>
                </a:rPr>
              </a:br>
              <a:r>
                <a:rPr lang="en-US" sz="1000">
                  <a:solidFill>
                    <a:srgbClr val="000000"/>
                  </a:solidFill>
                  <a:highlight>
                    <a:srgbClr val="FFFFFF"/>
                  </a:highlight>
                </a:rPr>
                <a:t>    </a:t>
              </a:r>
              <a:r>
                <a:rPr lang="en-US" sz="1000">
                  <a:solidFill>
                    <a:srgbClr val="003296"/>
                  </a:solidFill>
                  <a:highlight>
                    <a:srgbClr val="FFFFFF"/>
                  </a:highlight>
                </a:rPr>
                <a:t>&lt;xs:complexType&gt;</a:t>
              </a:r>
              <a:br>
                <a:rPr lang="en-US" sz="1000">
                  <a:solidFill>
                    <a:srgbClr val="000000"/>
                  </a:solidFill>
                  <a:highlight>
                    <a:srgbClr val="FFFFFF"/>
                  </a:highlight>
                </a:rPr>
              </a:br>
              <a:r>
                <a:rPr lang="en-US" sz="1000">
                  <a:solidFill>
                    <a:srgbClr val="000000"/>
                  </a:solidFill>
                  <a:highlight>
                    <a:srgbClr val="FFFFFF"/>
                  </a:highlight>
                </a:rPr>
                <a:t>        </a:t>
              </a:r>
              <a:r>
                <a:rPr lang="en-US" sz="1000">
                  <a:solidFill>
                    <a:srgbClr val="003296"/>
                  </a:solidFill>
                  <a:highlight>
                    <a:srgbClr val="FFFFFF"/>
                  </a:highlight>
                </a:rPr>
                <a:t>&lt;xs:sequence</a:t>
              </a:r>
              <a:r>
                <a:rPr lang="en-US" sz="1000">
                  <a:solidFill>
                    <a:srgbClr val="F5844C"/>
                  </a:solidFill>
                  <a:highlight>
                    <a:srgbClr val="FFFFFF"/>
                  </a:highlight>
                </a:rPr>
                <a:t> dfdl:separator</a:t>
              </a:r>
              <a:r>
                <a:rPr lang="en-US" sz="1000">
                  <a:solidFill>
                    <a:srgbClr val="FF8040"/>
                  </a:solidFill>
                  <a:highlight>
                    <a:srgbClr val="FFFFFF"/>
                  </a:highlight>
                </a:rPr>
                <a:t>=</a:t>
              </a:r>
              <a:r>
                <a:rPr lang="en-US" sz="1000">
                  <a:solidFill>
                    <a:srgbClr val="993300"/>
                  </a:solidFill>
                  <a:highlight>
                    <a:srgbClr val="FFFFFF"/>
                  </a:highlight>
                </a:rPr>
                <a:t>"%NL;"</a:t>
              </a:r>
              <a:r>
                <a:rPr lang="en-US" sz="1000">
                  <a:solidFill>
                    <a:srgbClr val="F5844C"/>
                  </a:solidFill>
                  <a:highlight>
                    <a:srgbClr val="FFFFFF"/>
                  </a:highlight>
                </a:rPr>
                <a:t> dfdl:separatorPosition</a:t>
              </a:r>
              <a:r>
                <a:rPr lang="en-US" sz="1000">
                  <a:solidFill>
                    <a:srgbClr val="FF8040"/>
                  </a:solidFill>
                  <a:highlight>
                    <a:srgbClr val="FFFFFF"/>
                  </a:highlight>
                </a:rPr>
                <a:t>=</a:t>
              </a:r>
              <a:r>
                <a:rPr lang="en-US" sz="1000">
                  <a:solidFill>
                    <a:srgbClr val="993300"/>
                  </a:solidFill>
                  <a:highlight>
                    <a:srgbClr val="FFFFFF"/>
                  </a:highlight>
                </a:rPr>
                <a:t>"infix"</a:t>
              </a:r>
              <a:r>
                <a:rPr lang="en-US" sz="1000">
                  <a:solidFill>
                    <a:srgbClr val="000096"/>
                  </a:solidFill>
                  <a:highlight>
                    <a:srgbClr val="FFFFFF"/>
                  </a:highlight>
                </a:rPr>
                <a:t>&gt;</a:t>
              </a:r>
              <a:br>
                <a:rPr lang="en-US" sz="1000">
                  <a:solidFill>
                    <a:srgbClr val="000000"/>
                  </a:solidFill>
                  <a:highlight>
                    <a:srgbClr val="FFFFFF"/>
                  </a:highlight>
                </a:rPr>
              </a:br>
              <a:r>
                <a:rPr lang="en-US" sz="1000">
                  <a:solidFill>
                    <a:srgbClr val="000000"/>
                  </a:solidFill>
                  <a:highlight>
                    <a:srgbClr val="FFFFFF"/>
                  </a:highlight>
                </a:rPr>
                <a:t>            </a:t>
              </a:r>
              <a:r>
                <a:rPr lang="en-US" sz="1000">
                  <a:solidFill>
                    <a:srgbClr val="003296"/>
                  </a:solidFill>
                  <a:highlight>
                    <a:srgbClr val="FFFFFF"/>
                  </a:highlight>
                </a:rPr>
                <a:t>&lt;xs:sequence</a:t>
              </a:r>
              <a:r>
                <a:rPr lang="en-US" sz="1000">
                  <a:solidFill>
                    <a:srgbClr val="F5844C"/>
                  </a:solidFill>
                  <a:highlight>
                    <a:srgbClr val="FFFFFF"/>
                  </a:highlight>
                </a:rPr>
                <a:t> </a:t>
              </a:r>
              <a:r>
                <a:rPr lang="en-US" sz="1000">
                  <a:solidFill>
                    <a:srgbClr val="F5844C"/>
                  </a:solidFill>
                </a:rPr>
                <a:t>dfdl:hiddenGroupRef</a:t>
              </a:r>
              <a:r>
                <a:rPr lang="en-US" sz="1000">
                  <a:solidFill>
                    <a:srgbClr val="FF8040"/>
                  </a:solidFill>
                </a:rPr>
                <a:t>=</a:t>
              </a:r>
              <a:r>
                <a:rPr lang="en-US" sz="1000">
                  <a:solidFill>
                    <a:srgbClr val="993300"/>
                  </a:solidFill>
                </a:rPr>
                <a:t>"hidden-cost-group"</a:t>
              </a:r>
              <a:r>
                <a:rPr lang="en-US" sz="1000">
                  <a:solidFill>
                    <a:srgbClr val="F5844C"/>
                  </a:solidFill>
                </a:rPr>
                <a:t> </a:t>
              </a:r>
              <a:r>
                <a:rPr lang="en-US" sz="1000">
                  <a:solidFill>
                    <a:srgbClr val="000096"/>
                  </a:solidFill>
                  <a:highlight>
                    <a:srgbClr val="FFFFFF"/>
                  </a:highlight>
                </a:rPr>
                <a:t>/&gt;</a:t>
              </a:r>
              <a:br>
                <a:rPr lang="en-US" sz="1000">
                  <a:solidFill>
                    <a:srgbClr val="000000"/>
                  </a:solidFill>
                  <a:highlight>
                    <a:srgbClr val="FFFFFF"/>
                  </a:highlight>
                </a:rPr>
              </a:br>
              <a:r>
                <a:rPr lang="en-US" sz="1000">
                  <a:solidFill>
                    <a:srgbClr val="000000"/>
                  </a:solidFill>
                  <a:highlight>
                    <a:srgbClr val="FFFFFF"/>
                  </a:highlight>
                </a:rPr>
                <a:t>            </a:t>
              </a:r>
              <a:r>
                <a:rPr lang="en-US" sz="1000">
                  <a:solidFill>
                    <a:srgbClr val="003296"/>
                  </a:solidFill>
                  <a:highlight>
                    <a:srgbClr val="FFFFFF"/>
                  </a:highlight>
                </a:rPr>
                <a:t>&lt;xs:element</a:t>
              </a:r>
              <a:r>
                <a:rPr lang="en-US" sz="1000">
                  <a:solidFill>
                    <a:srgbClr val="F5844C"/>
                  </a:solidFill>
                  <a:highlight>
                    <a:srgbClr val="FFFFFF"/>
                  </a:highlight>
                </a:rPr>
                <a:t> name</a:t>
              </a:r>
              <a:r>
                <a:rPr lang="en-US" sz="1000">
                  <a:solidFill>
                    <a:srgbClr val="FF8040"/>
                  </a:solidFill>
                  <a:highlight>
                    <a:srgbClr val="FFFFFF"/>
                  </a:highlight>
                </a:rPr>
                <a:t>=</a:t>
              </a:r>
              <a:r>
                <a:rPr lang="en-US" sz="1000">
                  <a:solidFill>
                    <a:srgbClr val="993300"/>
                  </a:solidFill>
                  <a:highlight>
                    <a:srgbClr val="FFFFFF"/>
                  </a:highlight>
                </a:rPr>
                <a:t>"currency"</a:t>
              </a:r>
              <a:r>
                <a:rPr lang="en-US" sz="1000">
                  <a:solidFill>
                    <a:srgbClr val="F5844C"/>
                  </a:solidFill>
                  <a:highlight>
                    <a:srgbClr val="FFFFFF"/>
                  </a:highlight>
                </a:rPr>
                <a:t> type</a:t>
              </a:r>
              <a:r>
                <a:rPr lang="en-US" sz="1000">
                  <a:solidFill>
                    <a:srgbClr val="FF8040"/>
                  </a:solidFill>
                  <a:highlight>
                    <a:srgbClr val="FFFFFF"/>
                  </a:highlight>
                </a:rPr>
                <a:t>=</a:t>
              </a:r>
              <a:r>
                <a:rPr lang="en-US" sz="1000">
                  <a:solidFill>
                    <a:srgbClr val="993300"/>
                  </a:solidFill>
                  <a:highlight>
                    <a:srgbClr val="FFFFFF"/>
                  </a:highlight>
                </a:rPr>
                <a:t>"xs:string"</a:t>
              </a:r>
              <a:r>
                <a:rPr lang="en-US" sz="1000">
                  <a:solidFill>
                    <a:srgbClr val="F5844C"/>
                  </a:solidFill>
                  <a:highlight>
                    <a:srgbClr val="FFFFFF"/>
                  </a:highlight>
                </a:rPr>
                <a:t> </a:t>
              </a:r>
              <a:r>
                <a:rPr lang="en-US" sz="1000">
                  <a:solidFill>
                    <a:srgbClr val="000096"/>
                  </a:solidFill>
                  <a:highlight>
                    <a:srgbClr val="FFFFFF"/>
                  </a:highlight>
                </a:rPr>
                <a:t>/&gt;</a:t>
              </a:r>
              <a:br>
                <a:rPr lang="en-US" sz="1000">
                  <a:solidFill>
                    <a:srgbClr val="000000"/>
                  </a:solidFill>
                  <a:highlight>
                    <a:srgbClr val="FFFFFF"/>
                  </a:highlight>
                </a:rPr>
              </a:br>
              <a:r>
                <a:rPr lang="en-US" sz="1000">
                  <a:solidFill>
                    <a:srgbClr val="000000"/>
                  </a:solidFill>
                  <a:highlight>
                    <a:srgbClr val="FFFFFF"/>
                  </a:highlight>
                </a:rPr>
                <a:t>            </a:t>
              </a:r>
              <a:r>
                <a:rPr lang="en-US" sz="1000">
                  <a:solidFill>
                    <a:srgbClr val="003296"/>
                  </a:solidFill>
                  <a:highlight>
                    <a:srgbClr val="FFFFFF"/>
                  </a:highlight>
                </a:rPr>
                <a:t>&lt;xs:choice</a:t>
              </a:r>
              <a:r>
                <a:rPr lang="en-US" sz="1000">
                  <a:solidFill>
                    <a:srgbClr val="F5844C"/>
                  </a:solidFill>
                  <a:highlight>
                    <a:srgbClr val="FFFFFF"/>
                  </a:highlight>
                </a:rPr>
                <a:t> </a:t>
              </a:r>
              <a:r>
                <a:rPr lang="en-US" sz="1000">
                  <a:solidFill>
                    <a:srgbClr val="F5844C"/>
                  </a:solidFill>
                  <a:highlight>
                    <a:srgbClr val="FFFF00"/>
                  </a:highlight>
                </a:rPr>
                <a:t>dfdl:choiceDispatchKey</a:t>
              </a:r>
              <a:r>
                <a:rPr lang="en-US" sz="1000">
                  <a:solidFill>
                    <a:srgbClr val="FF8040"/>
                  </a:solidFill>
                  <a:highlight>
                    <a:srgbClr val="FFFF00"/>
                  </a:highlight>
                </a:rPr>
                <a:t>=</a:t>
              </a:r>
              <a:r>
                <a:rPr lang="en-US" sz="1000">
                  <a:solidFill>
                    <a:srgbClr val="993300"/>
                  </a:solidFill>
                  <a:highlight>
                    <a:srgbClr val="FFFF00"/>
                  </a:highlight>
                </a:rPr>
                <a:t>"{currency}</a:t>
              </a:r>
              <a:r>
                <a:rPr lang="en-US" sz="1000">
                  <a:solidFill>
                    <a:srgbClr val="993300"/>
                  </a:solidFill>
                  <a:highlight>
                    <a:srgbClr val="FFFFFF"/>
                  </a:highlight>
                </a:rPr>
                <a:t>"</a:t>
              </a:r>
              <a:r>
                <a:rPr lang="en-US" sz="1000">
                  <a:solidFill>
                    <a:srgbClr val="000096"/>
                  </a:solidFill>
                  <a:highlight>
                    <a:srgbClr val="FFFFFF"/>
                  </a:highlight>
                </a:rPr>
                <a:t>&gt;</a:t>
              </a:r>
              <a:br>
                <a:rPr lang="en-US" sz="1000">
                  <a:solidFill>
                    <a:srgbClr val="000000"/>
                  </a:solidFill>
                  <a:highlight>
                    <a:srgbClr val="FFFFFF"/>
                  </a:highlight>
                </a:rPr>
              </a:br>
              <a:r>
                <a:rPr lang="en-US" sz="1000">
                  <a:solidFill>
                    <a:srgbClr val="000000"/>
                  </a:solidFill>
                  <a:highlight>
                    <a:srgbClr val="FFFFFF"/>
                  </a:highlight>
                </a:rPr>
                <a:t>                </a:t>
              </a:r>
              <a:r>
                <a:rPr lang="en-US" sz="1000">
                  <a:solidFill>
                    <a:srgbClr val="003296"/>
                  </a:solidFill>
                  <a:highlight>
                    <a:srgbClr val="FFFFFF"/>
                  </a:highlight>
                </a:rPr>
                <a:t>&lt;xs:sequence</a:t>
              </a:r>
              <a:r>
                <a:rPr lang="en-US" sz="1000">
                  <a:solidFill>
                    <a:srgbClr val="F5844C"/>
                  </a:solidFill>
                  <a:highlight>
                    <a:srgbClr val="FFFFFF"/>
                  </a:highlight>
                </a:rPr>
                <a:t> </a:t>
              </a:r>
              <a:r>
                <a:rPr lang="en-US" sz="1000">
                  <a:solidFill>
                    <a:srgbClr val="F5844C"/>
                  </a:solidFill>
                  <a:highlight>
                    <a:srgbClr val="FFFF00"/>
                  </a:highlight>
                </a:rPr>
                <a:t>dfdl:choiceBranchKey</a:t>
              </a:r>
              <a:r>
                <a:rPr lang="en-US" sz="1000">
                  <a:solidFill>
                    <a:srgbClr val="FF8040"/>
                  </a:solidFill>
                  <a:highlight>
                    <a:srgbClr val="FFFF00"/>
                  </a:highlight>
                </a:rPr>
                <a:t>=</a:t>
              </a:r>
              <a:r>
                <a:rPr lang="en-US" sz="1000">
                  <a:solidFill>
                    <a:srgbClr val="993300"/>
                  </a:solidFill>
                  <a:highlight>
                    <a:srgbClr val="FFFF00"/>
                  </a:highlight>
                </a:rPr>
                <a:t>"USD"</a:t>
              </a:r>
              <a:r>
                <a:rPr lang="en-US" sz="1000">
                  <a:solidFill>
                    <a:srgbClr val="000096"/>
                  </a:solidFill>
                  <a:highlight>
                    <a:srgbClr val="FFFFFF"/>
                  </a:highlight>
                </a:rPr>
                <a:t>&gt;</a:t>
              </a:r>
              <a:br>
                <a:rPr lang="en-US" sz="1000">
                  <a:solidFill>
                    <a:srgbClr val="000000"/>
                  </a:solidFill>
                  <a:highlight>
                    <a:srgbClr val="FFFFFF"/>
                  </a:highlight>
                </a:rPr>
              </a:br>
              <a:r>
                <a:rPr lang="en-US" sz="1000">
                  <a:solidFill>
                    <a:srgbClr val="000000"/>
                  </a:solidFill>
                  <a:highlight>
                    <a:srgbClr val="FFFFFF"/>
                  </a:highlight>
                </a:rPr>
                <a:t>                    </a:t>
              </a:r>
              <a:r>
                <a:rPr lang="en-US" sz="1000">
                  <a:solidFill>
                    <a:srgbClr val="003296"/>
                  </a:solidFill>
                  <a:highlight>
                    <a:srgbClr val="FFFFFF"/>
                  </a:highlight>
                </a:rPr>
                <a:t>&lt;xs:element</a:t>
              </a:r>
              <a:r>
                <a:rPr lang="en-US" sz="1000">
                  <a:solidFill>
                    <a:srgbClr val="F5844C"/>
                  </a:solidFill>
                  <a:highlight>
                    <a:srgbClr val="FFFFFF"/>
                  </a:highlight>
                </a:rPr>
                <a:t> name</a:t>
              </a:r>
              <a:r>
                <a:rPr lang="en-US" sz="1000">
                  <a:solidFill>
                    <a:srgbClr val="FF8040"/>
                  </a:solidFill>
                  <a:highlight>
                    <a:srgbClr val="FFFFFF"/>
                  </a:highlight>
                </a:rPr>
                <a:t>=</a:t>
              </a:r>
              <a:r>
                <a:rPr lang="en-US" sz="1000">
                  <a:solidFill>
                    <a:srgbClr val="993300"/>
                  </a:solidFill>
                  <a:highlight>
                    <a:srgbClr val="FFFFFF"/>
                  </a:highlight>
                </a:rPr>
                <a:t>"cost"</a:t>
              </a:r>
              <a:r>
                <a:rPr lang="en-US" sz="1000">
                  <a:solidFill>
                    <a:srgbClr val="F5844C"/>
                  </a:solidFill>
                  <a:highlight>
                    <a:srgbClr val="FFFFFF"/>
                  </a:highlight>
                </a:rPr>
                <a:t> type</a:t>
              </a:r>
              <a:r>
                <a:rPr lang="en-US" sz="1000">
                  <a:solidFill>
                    <a:srgbClr val="FF8040"/>
                  </a:solidFill>
                  <a:highlight>
                    <a:srgbClr val="FFFFFF"/>
                  </a:highlight>
                </a:rPr>
                <a:t>=</a:t>
              </a:r>
              <a:r>
                <a:rPr lang="en-US" sz="1000">
                  <a:solidFill>
                    <a:srgbClr val="993300"/>
                  </a:solidFill>
                  <a:highlight>
                    <a:srgbClr val="FFFFFF"/>
                  </a:highlight>
                </a:rPr>
                <a:t>"xs:integer"</a:t>
              </a:r>
              <a:r>
                <a:rPr lang="en-US" sz="1000">
                  <a:solidFill>
                    <a:srgbClr val="F5844C"/>
                  </a:solidFill>
                  <a:highlight>
                    <a:srgbClr val="FFFFFF"/>
                  </a:highlight>
                </a:rPr>
                <a:t> </a:t>
              </a:r>
              <a:br>
                <a:rPr lang="en-US" sz="1000">
                  <a:solidFill>
                    <a:srgbClr val="000000"/>
                  </a:solidFill>
                  <a:highlight>
                    <a:srgbClr val="FFFFFF"/>
                  </a:highlight>
                </a:rPr>
              </a:br>
              <a:r>
                <a:rPr lang="en-US" sz="1000">
                  <a:solidFill>
                    <a:srgbClr val="F5844C"/>
                  </a:solidFill>
                  <a:highlight>
                    <a:srgbClr val="FFFFFF"/>
                  </a:highlight>
                </a:rPr>
                <a:t>                        dfdl:inputValueCalc</a:t>
              </a:r>
              <a:r>
                <a:rPr lang="en-US" sz="1000">
                  <a:solidFill>
                    <a:srgbClr val="FF8040"/>
                  </a:solidFill>
                  <a:highlight>
                    <a:srgbClr val="FFFFFF"/>
                  </a:highlight>
                </a:rPr>
                <a:t>=</a:t>
              </a:r>
              <a:r>
                <a:rPr lang="en-US" sz="1000">
                  <a:solidFill>
                    <a:srgbClr val="993300"/>
                  </a:solidFill>
                  <a:highlight>
                    <a:srgbClr val="FFFFFF"/>
                  </a:highlight>
                </a:rPr>
                <a:t>"{../hidden-cost}"</a:t>
              </a:r>
              <a:r>
                <a:rPr lang="en-US" sz="1000">
                  <a:solidFill>
                    <a:srgbClr val="F5844C"/>
                  </a:solidFill>
                  <a:highlight>
                    <a:srgbClr val="FFFFFF"/>
                  </a:highlight>
                </a:rPr>
                <a:t> </a:t>
              </a:r>
              <a:r>
                <a:rPr lang="en-US" sz="1000">
                  <a:solidFill>
                    <a:srgbClr val="000096"/>
                  </a:solidFill>
                  <a:highlight>
                    <a:srgbClr val="FFFFFF"/>
                  </a:highlight>
                </a:rPr>
                <a:t>/&gt;</a:t>
              </a:r>
              <a:br>
                <a:rPr lang="en-US" sz="1000">
                  <a:solidFill>
                    <a:srgbClr val="000000"/>
                  </a:solidFill>
                  <a:highlight>
                    <a:srgbClr val="FFFFFF"/>
                  </a:highlight>
                </a:rPr>
              </a:br>
              <a:r>
                <a:rPr lang="en-US" sz="1000">
                  <a:solidFill>
                    <a:srgbClr val="000000"/>
                  </a:solidFill>
                  <a:highlight>
                    <a:srgbClr val="FFFFFF"/>
                  </a:highlight>
                </a:rPr>
                <a:t>                </a:t>
              </a:r>
              <a:r>
                <a:rPr lang="en-US" sz="1000">
                  <a:solidFill>
                    <a:srgbClr val="003296"/>
                  </a:solidFill>
                  <a:highlight>
                    <a:srgbClr val="FFFFFF"/>
                  </a:highlight>
                </a:rPr>
                <a:t>&lt;/xs:sequence&gt;</a:t>
              </a:r>
              <a:br>
                <a:rPr lang="en-US" sz="1000">
                  <a:solidFill>
                    <a:srgbClr val="000000"/>
                  </a:solidFill>
                  <a:highlight>
                    <a:srgbClr val="FFFFFF"/>
                  </a:highlight>
                </a:rPr>
              </a:br>
              <a:r>
                <a:rPr lang="en-US" sz="1000">
                  <a:solidFill>
                    <a:srgbClr val="000000"/>
                  </a:solidFill>
                  <a:highlight>
                    <a:srgbClr val="FFFFFF"/>
                  </a:highlight>
                </a:rPr>
                <a:t>                </a:t>
              </a:r>
              <a:r>
                <a:rPr lang="en-US" sz="1000">
                  <a:solidFill>
                    <a:srgbClr val="003296"/>
                  </a:solidFill>
                  <a:highlight>
                    <a:srgbClr val="FFFFFF"/>
                  </a:highlight>
                </a:rPr>
                <a:t>&lt;xs:sequence</a:t>
              </a:r>
              <a:r>
                <a:rPr lang="en-US" sz="1000">
                  <a:solidFill>
                    <a:srgbClr val="F5844C"/>
                  </a:solidFill>
                  <a:highlight>
                    <a:srgbClr val="FFFFFF"/>
                  </a:highlight>
                </a:rPr>
                <a:t> </a:t>
              </a:r>
              <a:r>
                <a:rPr lang="en-US" sz="1000">
                  <a:solidFill>
                    <a:srgbClr val="F5844C"/>
                  </a:solidFill>
                  <a:highlight>
                    <a:srgbClr val="FFFF00"/>
                  </a:highlight>
                </a:rPr>
                <a:t>dfdl:choiceBranchKey</a:t>
              </a:r>
              <a:r>
                <a:rPr lang="en-US" sz="1000">
                  <a:solidFill>
                    <a:srgbClr val="FF8040"/>
                  </a:solidFill>
                  <a:highlight>
                    <a:srgbClr val="FFFF00"/>
                  </a:highlight>
                </a:rPr>
                <a:t>=</a:t>
              </a:r>
              <a:r>
                <a:rPr lang="en-US" sz="1000">
                  <a:solidFill>
                    <a:srgbClr val="993300"/>
                  </a:solidFill>
                  <a:highlight>
                    <a:srgbClr val="FFFF00"/>
                  </a:highlight>
                </a:rPr>
                <a:t>"GBP"</a:t>
              </a:r>
              <a:r>
                <a:rPr lang="en-US" sz="1000">
                  <a:solidFill>
                    <a:srgbClr val="000096"/>
                  </a:solidFill>
                  <a:highlight>
                    <a:srgbClr val="FFFFFF"/>
                  </a:highlight>
                </a:rPr>
                <a:t>&gt;</a:t>
              </a:r>
              <a:br>
                <a:rPr lang="en-US" sz="1000">
                  <a:solidFill>
                    <a:srgbClr val="000000"/>
                  </a:solidFill>
                  <a:highlight>
                    <a:srgbClr val="FFFFFF"/>
                  </a:highlight>
                </a:rPr>
              </a:br>
              <a:r>
                <a:rPr lang="en-US" sz="1000">
                  <a:solidFill>
                    <a:srgbClr val="000000"/>
                  </a:solidFill>
                  <a:highlight>
                    <a:srgbClr val="FFFFFF"/>
                  </a:highlight>
                </a:rPr>
                <a:t>                    </a:t>
              </a:r>
              <a:r>
                <a:rPr lang="en-US" sz="1000">
                  <a:solidFill>
                    <a:srgbClr val="003296"/>
                  </a:solidFill>
                  <a:highlight>
                    <a:srgbClr val="FFFFFF"/>
                  </a:highlight>
                </a:rPr>
                <a:t>&lt;xs:element</a:t>
              </a:r>
              <a:r>
                <a:rPr lang="en-US" sz="1000">
                  <a:solidFill>
                    <a:srgbClr val="F5844C"/>
                  </a:solidFill>
                  <a:highlight>
                    <a:srgbClr val="FFFFFF"/>
                  </a:highlight>
                </a:rPr>
                <a:t> name</a:t>
              </a:r>
              <a:r>
                <a:rPr lang="en-US" sz="1000">
                  <a:solidFill>
                    <a:srgbClr val="FF8040"/>
                  </a:solidFill>
                  <a:highlight>
                    <a:srgbClr val="FFFFFF"/>
                  </a:highlight>
                </a:rPr>
                <a:t>=</a:t>
              </a:r>
              <a:r>
                <a:rPr lang="en-US" sz="1000">
                  <a:solidFill>
                    <a:srgbClr val="993300"/>
                  </a:solidFill>
                  <a:highlight>
                    <a:srgbClr val="FFFFFF"/>
                  </a:highlight>
                </a:rPr>
                <a:t>"adjustedCost"</a:t>
              </a:r>
              <a:r>
                <a:rPr lang="en-US" sz="1000">
                  <a:solidFill>
                    <a:srgbClr val="F5844C"/>
                  </a:solidFill>
                  <a:highlight>
                    <a:srgbClr val="FFFFFF"/>
                  </a:highlight>
                </a:rPr>
                <a:t> type</a:t>
              </a:r>
              <a:r>
                <a:rPr lang="en-US" sz="1000">
                  <a:solidFill>
                    <a:srgbClr val="FF8040"/>
                  </a:solidFill>
                  <a:highlight>
                    <a:srgbClr val="FFFFFF"/>
                  </a:highlight>
                </a:rPr>
                <a:t>=</a:t>
              </a:r>
              <a:r>
                <a:rPr lang="en-US" sz="1000">
                  <a:solidFill>
                    <a:srgbClr val="993300"/>
                  </a:solidFill>
                  <a:highlight>
                    <a:srgbClr val="FFFFFF"/>
                  </a:highlight>
                </a:rPr>
                <a:t>"xs:integer"</a:t>
              </a:r>
              <a:r>
                <a:rPr lang="en-US" sz="1000">
                  <a:solidFill>
                    <a:srgbClr val="F5844C"/>
                  </a:solidFill>
                  <a:highlight>
                    <a:srgbClr val="FFFFFF"/>
                  </a:highlight>
                </a:rPr>
                <a:t> </a:t>
              </a:r>
              <a:br>
                <a:rPr lang="en-US" sz="1000">
                  <a:solidFill>
                    <a:srgbClr val="000000"/>
                  </a:solidFill>
                  <a:highlight>
                    <a:srgbClr val="FFFFFF"/>
                  </a:highlight>
                </a:rPr>
              </a:br>
              <a:r>
                <a:rPr lang="en-US" sz="1000">
                  <a:solidFill>
                    <a:srgbClr val="F5844C"/>
                  </a:solidFill>
                  <a:highlight>
                    <a:srgbClr val="FFFFFF"/>
                  </a:highlight>
                </a:rPr>
                <a:t>                        dfdl:inputValueCalc</a:t>
              </a:r>
              <a:r>
                <a:rPr lang="en-US" sz="1000">
                  <a:solidFill>
                    <a:srgbClr val="FF8040"/>
                  </a:solidFill>
                  <a:highlight>
                    <a:srgbClr val="FFFFFF"/>
                  </a:highlight>
                </a:rPr>
                <a:t>=</a:t>
              </a:r>
              <a:r>
                <a:rPr lang="en-US" sz="1000">
                  <a:solidFill>
                    <a:srgbClr val="993300"/>
                  </a:solidFill>
                  <a:highlight>
                    <a:srgbClr val="FFFFFF"/>
                  </a:highlight>
                </a:rPr>
                <a:t>"{xs:integer(../hidden-cost * 0.82)}"</a:t>
              </a:r>
              <a:r>
                <a:rPr lang="en-US" sz="1000">
                  <a:solidFill>
                    <a:srgbClr val="F5844C"/>
                  </a:solidFill>
                  <a:highlight>
                    <a:srgbClr val="FFFFFF"/>
                  </a:highlight>
                </a:rPr>
                <a:t> </a:t>
              </a:r>
              <a:r>
                <a:rPr lang="en-US" sz="1000">
                  <a:solidFill>
                    <a:srgbClr val="000096"/>
                  </a:solidFill>
                  <a:highlight>
                    <a:srgbClr val="FFFFFF"/>
                  </a:highlight>
                </a:rPr>
                <a:t>/&gt;</a:t>
              </a:r>
              <a:br>
                <a:rPr lang="en-US" sz="1000">
                  <a:solidFill>
                    <a:srgbClr val="000000"/>
                  </a:solidFill>
                  <a:highlight>
                    <a:srgbClr val="FFFFFF"/>
                  </a:highlight>
                </a:rPr>
              </a:br>
              <a:r>
                <a:rPr lang="en-US" sz="1000">
                  <a:solidFill>
                    <a:srgbClr val="000000"/>
                  </a:solidFill>
                  <a:highlight>
                    <a:srgbClr val="FFFFFF"/>
                  </a:highlight>
                </a:rPr>
                <a:t>                </a:t>
              </a:r>
              <a:r>
                <a:rPr lang="en-US" sz="1000">
                  <a:solidFill>
                    <a:srgbClr val="003296"/>
                  </a:solidFill>
                  <a:highlight>
                    <a:srgbClr val="FFFFFF"/>
                  </a:highlight>
                </a:rPr>
                <a:t>&lt;/xs:sequence&gt;</a:t>
              </a:r>
              <a:br>
                <a:rPr lang="en-US" sz="1000">
                  <a:solidFill>
                    <a:srgbClr val="000000"/>
                  </a:solidFill>
                  <a:highlight>
                    <a:srgbClr val="FFFFFF"/>
                  </a:highlight>
                </a:rPr>
              </a:br>
              <a:r>
                <a:rPr lang="en-US" sz="1000">
                  <a:solidFill>
                    <a:srgbClr val="000000"/>
                  </a:solidFill>
                  <a:highlight>
                    <a:srgbClr val="FFFFFF"/>
                  </a:highlight>
                </a:rPr>
                <a:t>            </a:t>
              </a:r>
              <a:r>
                <a:rPr lang="en-US" sz="1000">
                  <a:solidFill>
                    <a:srgbClr val="003296"/>
                  </a:solidFill>
                  <a:highlight>
                    <a:srgbClr val="FFFFFF"/>
                  </a:highlight>
                </a:rPr>
                <a:t>&lt;/xs:choice&gt;</a:t>
              </a:r>
              <a:br>
                <a:rPr lang="en-US" sz="1000">
                  <a:solidFill>
                    <a:srgbClr val="000000"/>
                  </a:solidFill>
                  <a:highlight>
                    <a:srgbClr val="FFFFFF"/>
                  </a:highlight>
                </a:rPr>
              </a:br>
              <a:r>
                <a:rPr lang="en-US" sz="1000">
                  <a:solidFill>
                    <a:srgbClr val="000000"/>
                  </a:solidFill>
                  <a:highlight>
                    <a:srgbClr val="FFFFFF"/>
                  </a:highlight>
                </a:rPr>
                <a:t>        </a:t>
              </a:r>
              <a:r>
                <a:rPr lang="en-US" sz="1000">
                  <a:solidFill>
                    <a:srgbClr val="003296"/>
                  </a:solidFill>
                  <a:highlight>
                    <a:srgbClr val="FFFFFF"/>
                  </a:highlight>
                </a:rPr>
                <a:t>&lt;/xs:sequence&gt;</a:t>
              </a:r>
              <a:br>
                <a:rPr lang="en-US" sz="1000">
                  <a:solidFill>
                    <a:srgbClr val="000000"/>
                  </a:solidFill>
                  <a:highlight>
                    <a:srgbClr val="FFFFFF"/>
                  </a:highlight>
                </a:rPr>
              </a:br>
              <a:r>
                <a:rPr lang="en-US" sz="1000">
                  <a:solidFill>
                    <a:srgbClr val="000000"/>
                  </a:solidFill>
                  <a:highlight>
                    <a:srgbClr val="FFFFFF"/>
                  </a:highlight>
                </a:rPr>
                <a:t>    </a:t>
              </a:r>
              <a:r>
                <a:rPr lang="en-US" sz="1000">
                  <a:solidFill>
                    <a:srgbClr val="003296"/>
                  </a:solidFill>
                  <a:highlight>
                    <a:srgbClr val="FFFFFF"/>
                  </a:highlight>
                </a:rPr>
                <a:t>&lt;/xs:complexType&gt;</a:t>
              </a:r>
              <a:br>
                <a:rPr lang="en-US" sz="1000">
                  <a:solidFill>
                    <a:srgbClr val="000000"/>
                  </a:solidFill>
                  <a:highlight>
                    <a:srgbClr val="FFFFFF"/>
                  </a:highlight>
                </a:rPr>
              </a:br>
              <a:r>
                <a:rPr lang="en-US" sz="1000">
                  <a:solidFill>
                    <a:srgbClr val="003296"/>
                  </a:solidFill>
                  <a:highlight>
                    <a:srgbClr val="FFFFFF"/>
                  </a:highlight>
                </a:rPr>
                <a:t>&lt;/xs:element&gt;</a:t>
              </a:r>
            </a:p>
          </p:txBody>
        </p:sp>
        <p:cxnSp>
          <p:nvCxnSpPr>
            <p:cNvPr id="10" name="Straight Arrow Connector 9">
              <a:extLst>
                <a:ext uri="{FF2B5EF4-FFF2-40B4-BE49-F238E27FC236}">
                  <a16:creationId xmlns:a16="http://schemas.microsoft.com/office/drawing/2014/main" id="{829BCD71-664C-4B34-B542-B80E9140C49E}"/>
                </a:ext>
              </a:extLst>
            </p:cNvPr>
            <p:cNvCxnSpPr>
              <a:stCxn id="5" idx="2"/>
              <a:endCxn id="6" idx="0"/>
            </p:cNvCxnSpPr>
            <p:nvPr/>
          </p:nvCxnSpPr>
          <p:spPr>
            <a:xfrm flipH="1">
              <a:off x="3128075" y="715374"/>
              <a:ext cx="2805193" cy="348938"/>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2" name="Straight Arrow Connector 11">
              <a:extLst>
                <a:ext uri="{FF2B5EF4-FFF2-40B4-BE49-F238E27FC236}">
                  <a16:creationId xmlns:a16="http://schemas.microsoft.com/office/drawing/2014/main" id="{819C243D-D609-4881-A615-57CC3ECD1F57}"/>
                </a:ext>
              </a:extLst>
            </p:cNvPr>
            <p:cNvCxnSpPr>
              <a:stCxn id="5" idx="2"/>
              <a:endCxn id="8" idx="0"/>
            </p:cNvCxnSpPr>
            <p:nvPr/>
          </p:nvCxnSpPr>
          <p:spPr>
            <a:xfrm>
              <a:off x="5933268" y="715374"/>
              <a:ext cx="3208151" cy="348938"/>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4" name="Straight Arrow Connector 13">
              <a:extLst>
                <a:ext uri="{FF2B5EF4-FFF2-40B4-BE49-F238E27FC236}">
                  <a16:creationId xmlns:a16="http://schemas.microsoft.com/office/drawing/2014/main" id="{69E20F6E-69F2-4886-9A3F-D9C9F4D000E0}"/>
                </a:ext>
              </a:extLst>
            </p:cNvPr>
            <p:cNvCxnSpPr>
              <a:stCxn id="6" idx="2"/>
            </p:cNvCxnSpPr>
            <p:nvPr/>
          </p:nvCxnSpPr>
          <p:spPr>
            <a:xfrm>
              <a:off x="3128075" y="5465517"/>
              <a:ext cx="1994114" cy="246222"/>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6" name="Straight Arrow Connector 15">
              <a:extLst>
                <a:ext uri="{FF2B5EF4-FFF2-40B4-BE49-F238E27FC236}">
                  <a16:creationId xmlns:a16="http://schemas.microsoft.com/office/drawing/2014/main" id="{338B2EC1-594E-492C-9E3C-3333766F843D}"/>
                </a:ext>
              </a:extLst>
            </p:cNvPr>
            <p:cNvCxnSpPr>
              <a:stCxn id="8" idx="2"/>
            </p:cNvCxnSpPr>
            <p:nvPr/>
          </p:nvCxnSpPr>
          <p:spPr>
            <a:xfrm flipH="1">
              <a:off x="7945465" y="3926634"/>
              <a:ext cx="1195954" cy="1785105"/>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7" name="TextBox 16">
              <a:extLst>
                <a:ext uri="{FF2B5EF4-FFF2-40B4-BE49-F238E27FC236}">
                  <a16:creationId xmlns:a16="http://schemas.microsoft.com/office/drawing/2014/main" id="{9FF0B4EB-01DB-4C94-8395-EFD1BF324D26}"/>
                </a:ext>
              </a:extLst>
            </p:cNvPr>
            <p:cNvSpPr txBox="1"/>
            <p:nvPr/>
          </p:nvSpPr>
          <p:spPr>
            <a:xfrm>
              <a:off x="1133960" y="715374"/>
              <a:ext cx="794769" cy="369332"/>
            </a:xfrm>
            <a:prstGeom prst="rect">
              <a:avLst/>
            </a:prstGeom>
            <a:noFill/>
          </p:spPr>
          <p:txBody>
            <a:bodyPr wrap="none" rtlCol="0">
              <a:spAutoFit/>
            </a:bodyPr>
            <a:lstStyle/>
            <a:p>
              <a:r>
                <a:rPr lang="en-US" b="1"/>
                <a:t>Worse</a:t>
              </a:r>
            </a:p>
          </p:txBody>
        </p:sp>
        <p:sp>
          <p:nvSpPr>
            <p:cNvPr id="18" name="TextBox 17">
              <a:extLst>
                <a:ext uri="{FF2B5EF4-FFF2-40B4-BE49-F238E27FC236}">
                  <a16:creationId xmlns:a16="http://schemas.microsoft.com/office/drawing/2014/main" id="{10B8C088-4CF6-4D99-9891-129588849A58}"/>
                </a:ext>
              </a:extLst>
            </p:cNvPr>
            <p:cNvSpPr txBox="1"/>
            <p:nvPr/>
          </p:nvSpPr>
          <p:spPr>
            <a:xfrm>
              <a:off x="9991241" y="715374"/>
              <a:ext cx="780278" cy="369332"/>
            </a:xfrm>
            <a:prstGeom prst="rect">
              <a:avLst/>
            </a:prstGeom>
            <a:noFill/>
          </p:spPr>
          <p:txBody>
            <a:bodyPr wrap="none" rtlCol="0">
              <a:spAutoFit/>
            </a:bodyPr>
            <a:lstStyle/>
            <a:p>
              <a:r>
                <a:rPr lang="en-US" b="1"/>
                <a:t>Better</a:t>
              </a:r>
            </a:p>
          </p:txBody>
        </p:sp>
        <p:sp>
          <p:nvSpPr>
            <p:cNvPr id="19" name="TextBox 18">
              <a:extLst>
                <a:ext uri="{FF2B5EF4-FFF2-40B4-BE49-F238E27FC236}">
                  <a16:creationId xmlns:a16="http://schemas.microsoft.com/office/drawing/2014/main" id="{B565C822-66D6-441C-AC0A-985D2E7040CB}"/>
                </a:ext>
              </a:extLst>
            </p:cNvPr>
            <p:cNvSpPr txBox="1"/>
            <p:nvPr/>
          </p:nvSpPr>
          <p:spPr>
            <a:xfrm>
              <a:off x="5636217" y="2348932"/>
              <a:ext cx="792205" cy="369332"/>
            </a:xfrm>
            <a:prstGeom prst="rect">
              <a:avLst/>
            </a:prstGeom>
            <a:noFill/>
          </p:spPr>
          <p:txBody>
            <a:bodyPr wrap="none" rtlCol="0">
              <a:spAutoFit/>
            </a:bodyPr>
            <a:lstStyle/>
            <a:p>
              <a:r>
                <a:rPr lang="en-US" b="1"/>
                <a:t>choice</a:t>
              </a:r>
            </a:p>
          </p:txBody>
        </p:sp>
      </p:grpSp>
      <p:sp>
        <p:nvSpPr>
          <p:cNvPr id="21" name="TextBox 20">
            <a:extLst>
              <a:ext uri="{FF2B5EF4-FFF2-40B4-BE49-F238E27FC236}">
                <a16:creationId xmlns:a16="http://schemas.microsoft.com/office/drawing/2014/main" id="{2A3492C9-8E2F-420F-B7F1-01D5E5EF2A0A}"/>
              </a:ext>
            </a:extLst>
          </p:cNvPr>
          <p:cNvSpPr txBox="1"/>
          <p:nvPr/>
        </p:nvSpPr>
        <p:spPr>
          <a:xfrm>
            <a:off x="728016" y="5648565"/>
            <a:ext cx="3298150" cy="646331"/>
          </a:xfrm>
          <a:prstGeom prst="rect">
            <a:avLst/>
          </a:prstGeom>
          <a:noFill/>
        </p:spPr>
        <p:txBody>
          <a:bodyPr wrap="square" rtlCol="0">
            <a:spAutoFit/>
          </a:bodyPr>
          <a:lstStyle/>
          <a:p>
            <a:r>
              <a:rPr lang="en-US"/>
              <a:t>See examples/assert-vs-discriminator/test-3.dfdl.xsd</a:t>
            </a:r>
          </a:p>
        </p:txBody>
      </p:sp>
      <p:sp>
        <p:nvSpPr>
          <p:cNvPr id="22" name="TextBox 21">
            <a:extLst>
              <a:ext uri="{FF2B5EF4-FFF2-40B4-BE49-F238E27FC236}">
                <a16:creationId xmlns:a16="http://schemas.microsoft.com/office/drawing/2014/main" id="{E6D23A5E-296C-453E-A5F8-12D155CE3ED4}"/>
              </a:ext>
            </a:extLst>
          </p:cNvPr>
          <p:cNvSpPr txBox="1"/>
          <p:nvPr/>
        </p:nvSpPr>
        <p:spPr>
          <a:xfrm>
            <a:off x="8893850" y="4261649"/>
            <a:ext cx="3298150" cy="646331"/>
          </a:xfrm>
          <a:prstGeom prst="rect">
            <a:avLst/>
          </a:prstGeom>
          <a:noFill/>
        </p:spPr>
        <p:txBody>
          <a:bodyPr wrap="square" rtlCol="0">
            <a:spAutoFit/>
          </a:bodyPr>
          <a:lstStyle/>
          <a:p>
            <a:r>
              <a:rPr lang="en-US"/>
              <a:t>See examples/assert-vs-discriminator/test-4.dfdl.xsd</a:t>
            </a:r>
          </a:p>
        </p:txBody>
      </p:sp>
    </p:spTree>
    <p:extLst>
      <p:ext uri="{BB962C8B-B14F-4D97-AF65-F5344CB8AC3E}">
        <p14:creationId xmlns:p14="http://schemas.microsoft.com/office/powerpoint/2010/main" val="1614339115"/>
      </p:ext>
    </p:extLst>
  </p:cSld>
  <p:clrMapOvr>
    <a:masterClrMapping/>
  </p:clrMapOvr>
</p:sld>
</file>

<file path=ppt/slides/slide3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3F48F0F6-677D-4E6B-8D5B-5D9F4544A12A}"/>
              </a:ext>
            </a:extLst>
          </p:cNvPr>
          <p:cNvSpPr/>
          <p:nvPr/>
        </p:nvSpPr>
        <p:spPr>
          <a:xfrm>
            <a:off x="616448" y="2060884"/>
            <a:ext cx="5114441" cy="2862322"/>
          </a:xfrm>
          <a:prstGeom prst="rect">
            <a:avLst/>
          </a:prstGeom>
          <a:ln>
            <a:solidFill>
              <a:schemeClr val="tx1"/>
            </a:solidFill>
          </a:ln>
        </p:spPr>
        <p:txBody>
          <a:bodyPr wrap="square">
            <a:spAutoFit/>
          </a:bodyPr>
          <a:lstStyle/>
          <a:p>
            <a:r>
              <a:rPr lang="en-US" sz="1200">
                <a:solidFill>
                  <a:srgbClr val="003296"/>
                </a:solidFill>
                <a:highlight>
                  <a:srgbClr val="FFFFFF"/>
                </a:highlight>
              </a:rPr>
              <a:t>&lt;xs:element</a:t>
            </a:r>
            <a:r>
              <a:rPr lang="en-US" sz="1200">
                <a:solidFill>
                  <a:srgbClr val="F5844C"/>
                </a:solidFill>
                <a:highlight>
                  <a:srgbClr val="FFFFFF"/>
                </a:highlight>
              </a:rPr>
              <a:t> name</a:t>
            </a:r>
            <a:r>
              <a:rPr lang="en-US" sz="1200">
                <a:solidFill>
                  <a:srgbClr val="FF8040"/>
                </a:solidFill>
                <a:highlight>
                  <a:srgbClr val="FFFFFF"/>
                </a:highlight>
              </a:rPr>
              <a:t>=</a:t>
            </a:r>
            <a:r>
              <a:rPr lang="en-US" sz="1200">
                <a:solidFill>
                  <a:srgbClr val="993300"/>
                </a:solidFill>
                <a:highlight>
                  <a:srgbClr val="FFFFFF"/>
                </a:highlight>
              </a:rPr>
              <a:t>"input"</a:t>
            </a:r>
            <a:r>
              <a:rPr lang="en-US" sz="1200">
                <a:solidFill>
                  <a:srgbClr val="000096"/>
                </a:solidFill>
                <a:highlight>
                  <a:srgbClr val="FFFFFF"/>
                </a:highlight>
              </a:rPr>
              <a:t>&gt;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&lt;xs:complexType&gt;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&lt;xs:sequence</a:t>
            </a:r>
            <a:r>
              <a:rPr lang="en-US" sz="1200">
                <a:solidFill>
                  <a:srgbClr val="F5844C"/>
                </a:solidFill>
                <a:highlight>
                  <a:srgbClr val="FFFFFF"/>
                </a:highlight>
              </a:rPr>
              <a:t> dfdl:separator</a:t>
            </a:r>
            <a:r>
              <a:rPr lang="en-US" sz="1200">
                <a:solidFill>
                  <a:srgbClr val="FF8040"/>
                </a:solidFill>
                <a:highlight>
                  <a:srgbClr val="FFFFFF"/>
                </a:highlight>
              </a:rPr>
              <a:t>=</a:t>
            </a:r>
            <a:r>
              <a:rPr lang="en-US" sz="1200">
                <a:solidFill>
                  <a:srgbClr val="993300"/>
                </a:solidFill>
                <a:highlight>
                  <a:srgbClr val="FFFFFF"/>
                </a:highlight>
              </a:rPr>
              <a:t>"%NL;"</a:t>
            </a:r>
            <a:r>
              <a:rPr lang="en-US" sz="1200">
                <a:solidFill>
                  <a:srgbClr val="F5844C"/>
                </a:solidFill>
                <a:highlight>
                  <a:srgbClr val="FFFFFF"/>
                </a:highlight>
              </a:rPr>
              <a:t> dfdl:separatorPosition</a:t>
            </a:r>
            <a:r>
              <a:rPr lang="en-US" sz="1200">
                <a:solidFill>
                  <a:srgbClr val="FF8040"/>
                </a:solidFill>
                <a:highlight>
                  <a:srgbClr val="FFFFFF"/>
                </a:highlight>
              </a:rPr>
              <a:t>=</a:t>
            </a:r>
            <a:r>
              <a:rPr lang="en-US" sz="1200">
                <a:solidFill>
                  <a:srgbClr val="993300"/>
                </a:solidFill>
                <a:highlight>
                  <a:srgbClr val="FFFFFF"/>
                </a:highlight>
              </a:rPr>
              <a:t>"infix"</a:t>
            </a:r>
            <a:r>
              <a:rPr lang="en-US" sz="1200">
                <a:solidFill>
                  <a:srgbClr val="000096"/>
                </a:solidFill>
                <a:highlight>
                  <a:srgbClr val="FFFFFF"/>
                </a:highlight>
              </a:rPr>
              <a:t>&gt;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&lt;xs:element</a:t>
            </a:r>
            <a:r>
              <a:rPr lang="en-US" sz="1200">
                <a:solidFill>
                  <a:srgbClr val="F5844C"/>
                </a:solidFill>
                <a:highlight>
                  <a:srgbClr val="FFFFFF"/>
                </a:highlight>
              </a:rPr>
              <a:t> name</a:t>
            </a:r>
            <a:r>
              <a:rPr lang="en-US" sz="1200">
                <a:solidFill>
                  <a:srgbClr val="FF8040"/>
                </a:solidFill>
                <a:highlight>
                  <a:srgbClr val="FFFFFF"/>
                </a:highlight>
              </a:rPr>
              <a:t>=</a:t>
            </a:r>
            <a:r>
              <a:rPr lang="en-US" sz="1200">
                <a:solidFill>
                  <a:srgbClr val="993300"/>
                </a:solidFill>
                <a:highlight>
                  <a:srgbClr val="FFFFFF"/>
                </a:highlight>
              </a:rPr>
              <a:t>"name"</a:t>
            </a:r>
            <a:r>
              <a:rPr lang="en-US" sz="1200">
                <a:solidFill>
                  <a:srgbClr val="F5844C"/>
                </a:solidFill>
                <a:highlight>
                  <a:srgbClr val="FFFFFF"/>
                </a:highlight>
              </a:rPr>
              <a:t> type</a:t>
            </a:r>
            <a:r>
              <a:rPr lang="en-US" sz="1200">
                <a:solidFill>
                  <a:srgbClr val="FF8040"/>
                </a:solidFill>
                <a:highlight>
                  <a:srgbClr val="FFFFFF"/>
                </a:highlight>
              </a:rPr>
              <a:t>=</a:t>
            </a:r>
            <a:r>
              <a:rPr lang="en-US" sz="1200">
                <a:solidFill>
                  <a:srgbClr val="993300"/>
                </a:solidFill>
                <a:highlight>
                  <a:srgbClr val="FFFFFF"/>
                </a:highlight>
              </a:rPr>
              <a:t>"xs:string"</a:t>
            </a:r>
            <a:r>
              <a:rPr lang="en-US" sz="1200">
                <a:solidFill>
                  <a:srgbClr val="F5844C"/>
                </a:solidFill>
                <a:highlight>
                  <a:srgbClr val="FFFFFF"/>
                </a:highlight>
              </a:rPr>
              <a:t> maxOccurs</a:t>
            </a:r>
            <a:r>
              <a:rPr lang="en-US" sz="1200">
                <a:solidFill>
                  <a:srgbClr val="FF8040"/>
                </a:solidFill>
                <a:highlight>
                  <a:srgbClr val="FFFFFF"/>
                </a:highlight>
              </a:rPr>
              <a:t>=</a:t>
            </a:r>
            <a:r>
              <a:rPr lang="en-US" sz="1200">
                <a:solidFill>
                  <a:srgbClr val="993300"/>
                </a:solidFill>
                <a:highlight>
                  <a:srgbClr val="FFFFFF"/>
                </a:highlight>
              </a:rPr>
              <a:t>"unbounded“</a:t>
            </a:r>
          </a:p>
          <a:p>
            <a:r>
              <a:rPr lang="en-US" sz="1200">
                <a:solidFill>
                  <a:srgbClr val="993300"/>
                </a:solidFill>
                <a:highlight>
                  <a:srgbClr val="FFFFFF"/>
                </a:highlight>
              </a:rPr>
              <a:t>                                   </a:t>
            </a:r>
            <a:r>
              <a:rPr lang="en-US" sz="1200">
                <a:solidFill>
                  <a:srgbClr val="F5844C"/>
                </a:solidFill>
                <a:highlight>
                  <a:srgbClr val="FFFFFF"/>
                </a:highlight>
              </a:rPr>
              <a:t>dfdl:occursCountKind</a:t>
            </a:r>
            <a:r>
              <a:rPr lang="en-US" sz="1200">
                <a:solidFill>
                  <a:srgbClr val="FF8040"/>
                </a:solidFill>
                <a:highlight>
                  <a:srgbClr val="FFFFFF"/>
                </a:highlight>
              </a:rPr>
              <a:t>=</a:t>
            </a:r>
            <a:r>
              <a:rPr lang="en-US" sz="1200">
                <a:solidFill>
                  <a:srgbClr val="993300"/>
                </a:solidFill>
                <a:highlight>
                  <a:srgbClr val="FFFFFF"/>
                </a:highlight>
              </a:rPr>
              <a:t>“implicit"</a:t>
            </a:r>
            <a:r>
              <a:rPr lang="en-US" sz="1200">
                <a:solidFill>
                  <a:srgbClr val="000096"/>
                </a:solidFill>
                <a:highlight>
                  <a:srgbClr val="FFFFFF"/>
                </a:highlight>
              </a:rPr>
              <a:t>&gt;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&lt;xs:annotation&gt;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&lt;xs:appinfo</a:t>
            </a:r>
            <a:r>
              <a:rPr lang="en-US" sz="1200">
                <a:solidFill>
                  <a:srgbClr val="F5844C"/>
                </a:solidFill>
                <a:highlight>
                  <a:srgbClr val="FFFFFF"/>
                </a:highlight>
              </a:rPr>
              <a:t> source</a:t>
            </a:r>
            <a:r>
              <a:rPr lang="en-US" sz="1200">
                <a:solidFill>
                  <a:srgbClr val="FF8040"/>
                </a:solidFill>
                <a:highlight>
                  <a:srgbClr val="FFFFFF"/>
                </a:highlight>
              </a:rPr>
              <a:t>=</a:t>
            </a:r>
            <a:r>
              <a:rPr lang="en-US" sz="1200">
                <a:solidFill>
                  <a:srgbClr val="993300"/>
                </a:solidFill>
                <a:highlight>
                  <a:srgbClr val="FFFFFF"/>
                </a:highlight>
              </a:rPr>
              <a:t>"http://www.ogf.org/dfdl/"</a:t>
            </a:r>
            <a:r>
              <a:rPr lang="en-US" sz="1200">
                <a:solidFill>
                  <a:srgbClr val="000096"/>
                </a:solidFill>
                <a:highlight>
                  <a:srgbClr val="FFFFFF"/>
                </a:highlight>
              </a:rPr>
              <a:t>&gt;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0096"/>
                </a:solidFill>
                <a:highlight>
                  <a:srgbClr val="FFFF00"/>
                </a:highlight>
              </a:rPr>
              <a:t>&lt;dfdl:discriminator</a:t>
            </a:r>
            <a:r>
              <a:rPr lang="en-US" sz="1200">
                <a:solidFill>
                  <a:srgbClr val="F5844C"/>
                </a:solidFill>
                <a:highlight>
                  <a:srgbClr val="FFFF00"/>
                </a:highlight>
              </a:rPr>
              <a:t> test</a:t>
            </a:r>
            <a:r>
              <a:rPr lang="en-US" sz="1200">
                <a:solidFill>
                  <a:srgbClr val="FF8040"/>
                </a:solidFill>
                <a:highlight>
                  <a:srgbClr val="FFFF00"/>
                </a:highlight>
              </a:rPr>
              <a:t>=</a:t>
            </a:r>
            <a:r>
              <a:rPr lang="en-US" sz="1200">
                <a:solidFill>
                  <a:srgbClr val="993300"/>
                </a:solidFill>
                <a:highlight>
                  <a:srgbClr val="FFFF00"/>
                </a:highlight>
              </a:rPr>
              <a:t>"{ dfdl:occursIndex() le 5 }"</a:t>
            </a:r>
            <a:r>
              <a:rPr lang="en-US" sz="1200">
                <a:solidFill>
                  <a:srgbClr val="F5844C"/>
                </a:solidFill>
                <a:highlight>
                  <a:srgbClr val="FFFF00"/>
                </a:highlight>
              </a:rPr>
              <a:t> </a:t>
            </a:r>
            <a:r>
              <a:rPr lang="en-US" sz="1200">
                <a:solidFill>
                  <a:srgbClr val="000096"/>
                </a:solidFill>
                <a:highlight>
                  <a:srgbClr val="FFFF00"/>
                </a:highlight>
              </a:rPr>
              <a:t>/&gt;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&lt;/xs:appinfo&gt;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&lt;/xs:annotation&gt;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&lt;/xs:element&gt;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&lt;xs:element</a:t>
            </a:r>
            <a:r>
              <a:rPr lang="en-US" sz="1200">
                <a:solidFill>
                  <a:srgbClr val="F5844C"/>
                </a:solidFill>
                <a:highlight>
                  <a:srgbClr val="FFFFFF"/>
                </a:highlight>
              </a:rPr>
              <a:t> name</a:t>
            </a:r>
            <a:r>
              <a:rPr lang="en-US" sz="1200">
                <a:solidFill>
                  <a:srgbClr val="FF8040"/>
                </a:solidFill>
                <a:highlight>
                  <a:srgbClr val="FFFFFF"/>
                </a:highlight>
              </a:rPr>
              <a:t>=</a:t>
            </a:r>
            <a:r>
              <a:rPr lang="en-US" sz="1200">
                <a:solidFill>
                  <a:srgbClr val="993300"/>
                </a:solidFill>
                <a:highlight>
                  <a:srgbClr val="FFFFFF"/>
                </a:highlight>
              </a:rPr>
              <a:t>"color"</a:t>
            </a:r>
            <a:r>
              <a:rPr lang="en-US" sz="1200">
                <a:solidFill>
                  <a:srgbClr val="F5844C"/>
                </a:solidFill>
                <a:highlight>
                  <a:srgbClr val="FFFFFF"/>
                </a:highlight>
              </a:rPr>
              <a:t> type</a:t>
            </a:r>
            <a:r>
              <a:rPr lang="en-US" sz="1200">
                <a:solidFill>
                  <a:srgbClr val="FF8040"/>
                </a:solidFill>
                <a:highlight>
                  <a:srgbClr val="FFFFFF"/>
                </a:highlight>
              </a:rPr>
              <a:t>=</a:t>
            </a:r>
            <a:r>
              <a:rPr lang="en-US" sz="1200">
                <a:solidFill>
                  <a:srgbClr val="993300"/>
                </a:solidFill>
                <a:highlight>
                  <a:srgbClr val="FFFFFF"/>
                </a:highlight>
              </a:rPr>
              <a:t>"xs:string"</a:t>
            </a:r>
            <a:r>
              <a:rPr lang="en-US" sz="1200">
                <a:solidFill>
                  <a:srgbClr val="F5844C"/>
                </a:solidFill>
                <a:highlight>
                  <a:srgbClr val="FFFFFF"/>
                </a:highlight>
              </a:rPr>
              <a:t> </a:t>
            </a:r>
            <a:r>
              <a:rPr lang="en-US" sz="1200">
                <a:solidFill>
                  <a:srgbClr val="000096"/>
                </a:solidFill>
                <a:highlight>
                  <a:srgbClr val="FFFFFF"/>
                </a:highlight>
              </a:rPr>
              <a:t>/&gt;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&lt;/xs:sequence&gt;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&lt;/xs:complexType&gt;</a:t>
            </a:r>
            <a:br>
              <a:rPr lang="en-US" sz="1200">
                <a:solidFill>
                  <a:srgbClr val="000000"/>
                </a:solidFill>
                <a:highlight>
                  <a:srgbClr val="FFFFFF"/>
                </a:highlight>
              </a:rPr>
            </a:br>
            <a:r>
              <a:rPr lang="en-US" sz="1200">
                <a:solidFill>
                  <a:srgbClr val="003296"/>
                </a:solidFill>
                <a:highlight>
                  <a:srgbClr val="FFFFFF"/>
                </a:highlight>
              </a:rPr>
              <a:t>&lt;/xs:element&gt;</a:t>
            </a:r>
          </a:p>
        </p:txBody>
      </p:sp>
      <p:sp>
        <p:nvSpPr>
          <p:cNvPr id="4" name="Rectangle 3">
            <a:extLst>
              <a:ext uri="{FF2B5EF4-FFF2-40B4-BE49-F238E27FC236}">
                <a16:creationId xmlns:a16="http://schemas.microsoft.com/office/drawing/2014/main" id="{FFAA5AD8-19BD-4350-8B1E-6D9CD6053033}"/>
              </a:ext>
            </a:extLst>
          </p:cNvPr>
          <p:cNvSpPr/>
          <p:nvPr/>
        </p:nvSpPr>
        <p:spPr>
          <a:xfrm>
            <a:off x="5899689" y="34992"/>
            <a:ext cx="811078" cy="1384995"/>
          </a:xfrm>
          <a:prstGeom prst="rect">
            <a:avLst/>
          </a:prstGeom>
          <a:ln>
            <a:solidFill>
              <a:schemeClr val="tx1"/>
            </a:solidFill>
          </a:ln>
        </p:spPr>
        <p:txBody>
          <a:bodyPr wrap="square">
            <a:spAutoFit/>
          </a:bodyPr>
          <a:lstStyle/>
          <a:p>
            <a:r>
              <a:rPr lang="en-US" sz="1400"/>
              <a:t>John</a:t>
            </a:r>
          </a:p>
          <a:p>
            <a:r>
              <a:rPr lang="en-US" sz="1400"/>
              <a:t>Bill</a:t>
            </a:r>
          </a:p>
          <a:p>
            <a:r>
              <a:rPr lang="en-US" sz="1400"/>
              <a:t>Sally</a:t>
            </a:r>
          </a:p>
          <a:p>
            <a:r>
              <a:rPr lang="en-US" sz="1400"/>
              <a:t>Eve</a:t>
            </a:r>
          </a:p>
          <a:p>
            <a:r>
              <a:rPr lang="en-US" sz="1400"/>
              <a:t>Pete</a:t>
            </a:r>
          </a:p>
          <a:p>
            <a:r>
              <a:rPr lang="en-US" sz="1400"/>
              <a:t>green</a:t>
            </a:r>
          </a:p>
        </p:txBody>
      </p:sp>
      <p:sp>
        <p:nvSpPr>
          <p:cNvPr id="5" name="Rectangle 4">
            <a:extLst>
              <a:ext uri="{FF2B5EF4-FFF2-40B4-BE49-F238E27FC236}">
                <a16:creationId xmlns:a16="http://schemas.microsoft.com/office/drawing/2014/main" id="{C164B1D6-049A-4C57-9554-C40DDC5FCBC0}"/>
              </a:ext>
            </a:extLst>
          </p:cNvPr>
          <p:cNvSpPr/>
          <p:nvPr/>
        </p:nvSpPr>
        <p:spPr>
          <a:xfrm>
            <a:off x="6710767" y="2060884"/>
            <a:ext cx="5009437" cy="1754326"/>
          </a:xfrm>
          <a:prstGeom prst="rect">
            <a:avLst/>
          </a:prstGeom>
          <a:ln>
            <a:solidFill>
              <a:schemeClr val="tx1"/>
            </a:solidFill>
          </a:ln>
        </p:spPr>
        <p:txBody>
          <a:bodyPr wrap="square">
            <a:spAutoFit/>
          </a:bodyPr>
          <a:lstStyle/>
          <a:p>
            <a:r>
              <a:rPr lang="en-US" sz="1200">
                <a:solidFill>
                  <a:srgbClr val="003296"/>
                </a:solidFill>
                <a:highlight>
                  <a:srgbClr val="FFFFFF"/>
                </a:highlight>
              </a:rPr>
              <a:t>&lt;xs:element</a:t>
            </a:r>
            <a:r>
              <a:rPr lang="en-US" sz="1200">
                <a:solidFill>
                  <a:srgbClr val="F5844C"/>
                </a:solidFill>
                <a:highlight>
                  <a:srgbClr val="FFFFFF"/>
                </a:highlight>
              </a:rPr>
              <a:t> name</a:t>
            </a:r>
            <a:r>
              <a:rPr lang="en-US" sz="1200">
                <a:solidFill>
                  <a:srgbClr val="FF8040"/>
                </a:solidFill>
                <a:highlight>
                  <a:srgbClr val="FFFFFF"/>
                </a:highlight>
              </a:rPr>
              <a:t>=</a:t>
            </a:r>
            <a:r>
              <a:rPr lang="en-US" sz="1200">
                <a:solidFill>
                  <a:srgbClr val="993300"/>
                </a:solidFill>
                <a:highlight>
                  <a:srgbClr val="FFFFFF"/>
                </a:highlight>
              </a:rPr>
              <a:t>"input"</a:t>
            </a:r>
            <a:r>
              <a:rPr lang="en-US" sz="1200">
                <a:solidFill>
                  <a:srgbClr val="000096"/>
                </a:solidFill>
                <a:highlight>
                  <a:srgbClr val="FFFFFF"/>
                </a:highlight>
              </a:rPr>
              <a:t>&gt;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&lt;xs:complexType&gt;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&lt;xs:sequence</a:t>
            </a:r>
            <a:r>
              <a:rPr lang="en-US" sz="1200">
                <a:solidFill>
                  <a:srgbClr val="F5844C"/>
                </a:solidFill>
                <a:highlight>
                  <a:srgbClr val="FFFFFF"/>
                </a:highlight>
              </a:rPr>
              <a:t> dfdl:separator</a:t>
            </a:r>
            <a:r>
              <a:rPr lang="en-US" sz="1200">
                <a:solidFill>
                  <a:srgbClr val="FF8040"/>
                </a:solidFill>
                <a:highlight>
                  <a:srgbClr val="FFFFFF"/>
                </a:highlight>
              </a:rPr>
              <a:t>=</a:t>
            </a:r>
            <a:r>
              <a:rPr lang="en-US" sz="1200">
                <a:solidFill>
                  <a:srgbClr val="993300"/>
                </a:solidFill>
                <a:highlight>
                  <a:srgbClr val="FFFFFF"/>
                </a:highlight>
              </a:rPr>
              <a:t>"%NL;"</a:t>
            </a:r>
            <a:r>
              <a:rPr lang="en-US" sz="1200">
                <a:solidFill>
                  <a:srgbClr val="F5844C"/>
                </a:solidFill>
                <a:highlight>
                  <a:srgbClr val="FFFFFF"/>
                </a:highlight>
              </a:rPr>
              <a:t> dfdl:separatorPosition</a:t>
            </a:r>
            <a:r>
              <a:rPr lang="en-US" sz="1200">
                <a:solidFill>
                  <a:srgbClr val="FF8040"/>
                </a:solidFill>
                <a:highlight>
                  <a:srgbClr val="FFFFFF"/>
                </a:highlight>
              </a:rPr>
              <a:t>=</a:t>
            </a:r>
            <a:r>
              <a:rPr lang="en-US" sz="1200">
                <a:solidFill>
                  <a:srgbClr val="993300"/>
                </a:solidFill>
                <a:highlight>
                  <a:srgbClr val="FFFFFF"/>
                </a:highlight>
              </a:rPr>
              <a:t>"infix"</a:t>
            </a:r>
            <a:r>
              <a:rPr lang="en-US" sz="1200">
                <a:solidFill>
                  <a:srgbClr val="000096"/>
                </a:solidFill>
                <a:highlight>
                  <a:srgbClr val="FFFFFF"/>
                </a:highlight>
              </a:rPr>
              <a:t>&gt;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&lt;xs:element</a:t>
            </a:r>
            <a:r>
              <a:rPr lang="en-US" sz="1200">
                <a:solidFill>
                  <a:srgbClr val="F5844C"/>
                </a:solidFill>
                <a:highlight>
                  <a:srgbClr val="FFFFFF"/>
                </a:highlight>
              </a:rPr>
              <a:t> name</a:t>
            </a:r>
            <a:r>
              <a:rPr lang="en-US" sz="1200">
                <a:solidFill>
                  <a:srgbClr val="FF8040"/>
                </a:solidFill>
                <a:highlight>
                  <a:srgbClr val="FFFFFF"/>
                </a:highlight>
              </a:rPr>
              <a:t>=</a:t>
            </a:r>
            <a:r>
              <a:rPr lang="en-US" sz="1200">
                <a:solidFill>
                  <a:srgbClr val="993300"/>
                </a:solidFill>
                <a:highlight>
                  <a:srgbClr val="FFFFFF"/>
                </a:highlight>
              </a:rPr>
              <a:t>"name"</a:t>
            </a:r>
            <a:r>
              <a:rPr lang="en-US" sz="1200">
                <a:solidFill>
                  <a:srgbClr val="F5844C"/>
                </a:solidFill>
                <a:highlight>
                  <a:srgbClr val="FFFFFF"/>
                </a:highlight>
              </a:rPr>
              <a:t> type</a:t>
            </a:r>
            <a:r>
              <a:rPr lang="en-US" sz="1200">
                <a:solidFill>
                  <a:srgbClr val="FF8040"/>
                </a:solidFill>
                <a:highlight>
                  <a:srgbClr val="FFFFFF"/>
                </a:highlight>
              </a:rPr>
              <a:t>=</a:t>
            </a:r>
            <a:r>
              <a:rPr lang="en-US" sz="1200">
                <a:solidFill>
                  <a:srgbClr val="993300"/>
                </a:solidFill>
                <a:highlight>
                  <a:srgbClr val="FFFFFF"/>
                </a:highlight>
              </a:rPr>
              <a:t>"xs:string"</a:t>
            </a:r>
            <a:r>
              <a:rPr lang="en-US" sz="1200">
                <a:solidFill>
                  <a:srgbClr val="F5844C"/>
                </a:solidFill>
                <a:highlight>
                  <a:srgbClr val="FFFFFF"/>
                </a:highlight>
              </a:rPr>
              <a:t> maxOccurs</a:t>
            </a:r>
            <a:r>
              <a:rPr lang="en-US" sz="1200">
                <a:solidFill>
                  <a:srgbClr val="FF8040"/>
                </a:solidFill>
                <a:highlight>
                  <a:srgbClr val="FFFFFF"/>
                </a:highlight>
              </a:rPr>
              <a:t>=</a:t>
            </a:r>
            <a:r>
              <a:rPr lang="en-US" sz="1200">
                <a:solidFill>
                  <a:srgbClr val="993300"/>
                </a:solidFill>
                <a:highlight>
                  <a:srgbClr val="FFFFFF"/>
                </a:highlight>
              </a:rPr>
              <a:t>"unbounded"</a:t>
            </a:r>
            <a:br>
              <a:rPr lang="en-US" sz="1200">
                <a:solidFill>
                  <a:srgbClr val="000000"/>
                </a:solidFill>
                <a:highlight>
                  <a:srgbClr val="FFFFFF"/>
                </a:highlight>
              </a:rPr>
            </a:br>
            <a:r>
              <a:rPr lang="en-US" sz="1200">
                <a:solidFill>
                  <a:srgbClr val="F5844C"/>
                </a:solidFill>
                <a:highlight>
                  <a:srgbClr val="FFFFFF"/>
                </a:highlight>
              </a:rPr>
              <a:t>                </a:t>
            </a:r>
            <a:r>
              <a:rPr lang="en-US" sz="1200">
                <a:solidFill>
                  <a:srgbClr val="F5844C"/>
                </a:solidFill>
                <a:highlight>
                  <a:srgbClr val="FFFF00"/>
                </a:highlight>
              </a:rPr>
              <a:t>dfdl:occursCountKind</a:t>
            </a:r>
            <a:r>
              <a:rPr lang="en-US" sz="1200">
                <a:solidFill>
                  <a:srgbClr val="FF8040"/>
                </a:solidFill>
                <a:highlight>
                  <a:srgbClr val="FFFF00"/>
                </a:highlight>
              </a:rPr>
              <a:t>=</a:t>
            </a:r>
            <a:r>
              <a:rPr lang="en-US" sz="1200">
                <a:solidFill>
                  <a:srgbClr val="993300"/>
                </a:solidFill>
                <a:highlight>
                  <a:srgbClr val="FFFF00"/>
                </a:highlight>
              </a:rPr>
              <a:t>"expression"</a:t>
            </a:r>
            <a:r>
              <a:rPr lang="en-US" sz="1200">
                <a:solidFill>
                  <a:srgbClr val="F5844C"/>
                </a:solidFill>
                <a:highlight>
                  <a:srgbClr val="FFFF00"/>
                </a:highlight>
              </a:rPr>
              <a:t> dfdl:occursCount</a:t>
            </a:r>
            <a:r>
              <a:rPr lang="en-US" sz="1200">
                <a:solidFill>
                  <a:srgbClr val="FF8040"/>
                </a:solidFill>
                <a:highlight>
                  <a:srgbClr val="FFFF00"/>
                </a:highlight>
              </a:rPr>
              <a:t>=</a:t>
            </a:r>
            <a:r>
              <a:rPr lang="en-US" sz="1200">
                <a:solidFill>
                  <a:srgbClr val="993300"/>
                </a:solidFill>
                <a:highlight>
                  <a:srgbClr val="FFFF00"/>
                </a:highlight>
              </a:rPr>
              <a:t>"{ 5 }"</a:t>
            </a:r>
            <a:r>
              <a:rPr lang="en-US" sz="1200">
                <a:solidFill>
                  <a:srgbClr val="F5844C"/>
                </a:solidFill>
                <a:highlight>
                  <a:srgbClr val="FFFF00"/>
                </a:highlight>
              </a:rPr>
              <a:t> </a:t>
            </a:r>
            <a:r>
              <a:rPr lang="en-US" sz="1200">
                <a:solidFill>
                  <a:srgbClr val="000096"/>
                </a:solidFill>
                <a:highlight>
                  <a:srgbClr val="FFFFFF"/>
                </a:highlight>
              </a:rPr>
              <a:t>/&gt;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&lt;xs:element</a:t>
            </a:r>
            <a:r>
              <a:rPr lang="en-US" sz="1200">
                <a:solidFill>
                  <a:srgbClr val="F5844C"/>
                </a:solidFill>
                <a:highlight>
                  <a:srgbClr val="FFFFFF"/>
                </a:highlight>
              </a:rPr>
              <a:t> name</a:t>
            </a:r>
            <a:r>
              <a:rPr lang="en-US" sz="1200">
                <a:solidFill>
                  <a:srgbClr val="FF8040"/>
                </a:solidFill>
                <a:highlight>
                  <a:srgbClr val="FFFFFF"/>
                </a:highlight>
              </a:rPr>
              <a:t>=</a:t>
            </a:r>
            <a:r>
              <a:rPr lang="en-US" sz="1200">
                <a:solidFill>
                  <a:srgbClr val="993300"/>
                </a:solidFill>
                <a:highlight>
                  <a:srgbClr val="FFFFFF"/>
                </a:highlight>
              </a:rPr>
              <a:t>"color"</a:t>
            </a:r>
            <a:r>
              <a:rPr lang="en-US" sz="1200">
                <a:solidFill>
                  <a:srgbClr val="F5844C"/>
                </a:solidFill>
                <a:highlight>
                  <a:srgbClr val="FFFFFF"/>
                </a:highlight>
              </a:rPr>
              <a:t> type</a:t>
            </a:r>
            <a:r>
              <a:rPr lang="en-US" sz="1200">
                <a:solidFill>
                  <a:srgbClr val="FF8040"/>
                </a:solidFill>
                <a:highlight>
                  <a:srgbClr val="FFFFFF"/>
                </a:highlight>
              </a:rPr>
              <a:t>=</a:t>
            </a:r>
            <a:r>
              <a:rPr lang="en-US" sz="1200">
                <a:solidFill>
                  <a:srgbClr val="993300"/>
                </a:solidFill>
                <a:highlight>
                  <a:srgbClr val="FFFFFF"/>
                </a:highlight>
              </a:rPr>
              <a:t>"xs:string"</a:t>
            </a:r>
            <a:r>
              <a:rPr lang="en-US" sz="1200">
                <a:solidFill>
                  <a:srgbClr val="F5844C"/>
                </a:solidFill>
                <a:highlight>
                  <a:srgbClr val="FFFFFF"/>
                </a:highlight>
              </a:rPr>
              <a:t> </a:t>
            </a:r>
            <a:r>
              <a:rPr lang="en-US" sz="1200">
                <a:solidFill>
                  <a:srgbClr val="000096"/>
                </a:solidFill>
                <a:highlight>
                  <a:srgbClr val="FFFFFF"/>
                </a:highlight>
              </a:rPr>
              <a:t>/&gt;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&lt;/xs:sequence&gt;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&lt;/xs:complexType&gt;</a:t>
            </a:r>
            <a:br>
              <a:rPr lang="en-US" sz="1200">
                <a:solidFill>
                  <a:srgbClr val="000000"/>
                </a:solidFill>
                <a:highlight>
                  <a:srgbClr val="FFFFFF"/>
                </a:highlight>
              </a:rPr>
            </a:br>
            <a:r>
              <a:rPr lang="en-US" sz="1200">
                <a:solidFill>
                  <a:srgbClr val="003296"/>
                </a:solidFill>
                <a:highlight>
                  <a:srgbClr val="FFFFFF"/>
                </a:highlight>
              </a:rPr>
              <a:t>&lt;/xs:element&gt;</a:t>
            </a:r>
          </a:p>
        </p:txBody>
      </p:sp>
      <p:cxnSp>
        <p:nvCxnSpPr>
          <p:cNvPr id="7" name="Straight Arrow Connector 6">
            <a:extLst>
              <a:ext uri="{FF2B5EF4-FFF2-40B4-BE49-F238E27FC236}">
                <a16:creationId xmlns:a16="http://schemas.microsoft.com/office/drawing/2014/main" id="{4034DCD1-9E53-4170-800D-C25F846E6894}"/>
              </a:ext>
            </a:extLst>
          </p:cNvPr>
          <p:cNvCxnSpPr>
            <a:stCxn id="4" idx="2"/>
            <a:endCxn id="3" idx="0"/>
          </p:cNvCxnSpPr>
          <p:nvPr/>
        </p:nvCxnSpPr>
        <p:spPr>
          <a:xfrm flipH="1">
            <a:off x="3173669" y="1419987"/>
            <a:ext cx="3131559" cy="640897"/>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9" name="Straight Arrow Connector 8">
            <a:extLst>
              <a:ext uri="{FF2B5EF4-FFF2-40B4-BE49-F238E27FC236}">
                <a16:creationId xmlns:a16="http://schemas.microsoft.com/office/drawing/2014/main" id="{31E198B3-5165-4725-BEA0-A7E2B03FC2D3}"/>
              </a:ext>
            </a:extLst>
          </p:cNvPr>
          <p:cNvCxnSpPr>
            <a:stCxn id="4" idx="2"/>
            <a:endCxn id="5" idx="0"/>
          </p:cNvCxnSpPr>
          <p:nvPr/>
        </p:nvCxnSpPr>
        <p:spPr>
          <a:xfrm>
            <a:off x="6305228" y="1419987"/>
            <a:ext cx="2910258" cy="640897"/>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0" name="Rectangle 9">
            <a:extLst>
              <a:ext uri="{FF2B5EF4-FFF2-40B4-BE49-F238E27FC236}">
                <a16:creationId xmlns:a16="http://schemas.microsoft.com/office/drawing/2014/main" id="{1FC5F7A0-292A-448A-BD4C-1A4E814813A4}"/>
              </a:ext>
            </a:extLst>
          </p:cNvPr>
          <p:cNvSpPr/>
          <p:nvPr/>
        </p:nvSpPr>
        <p:spPr>
          <a:xfrm>
            <a:off x="5668897" y="5183097"/>
            <a:ext cx="1802067" cy="1569660"/>
          </a:xfrm>
          <a:prstGeom prst="rect">
            <a:avLst/>
          </a:prstGeom>
          <a:ln>
            <a:solidFill>
              <a:schemeClr val="tx1"/>
            </a:solidFill>
          </a:ln>
        </p:spPr>
        <p:txBody>
          <a:bodyPr wrap="square">
            <a:spAutoFit/>
          </a:bodyPr>
          <a:lstStyle/>
          <a:p>
            <a:r>
              <a:rPr lang="en-US" sz="1200">
                <a:solidFill>
                  <a:srgbClr val="000096"/>
                </a:solidFill>
                <a:highlight>
                  <a:srgbClr val="FFFFFF"/>
                </a:highlight>
              </a:rPr>
              <a:t>&lt;input&gt;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0096"/>
                </a:solidFill>
                <a:highlight>
                  <a:srgbClr val="FFFFFF"/>
                </a:highlight>
              </a:rPr>
              <a:t>&lt;name&gt;</a:t>
            </a:r>
            <a:r>
              <a:rPr lang="en-US" sz="1200">
                <a:solidFill>
                  <a:srgbClr val="000000"/>
                </a:solidFill>
                <a:highlight>
                  <a:srgbClr val="FFFFFF"/>
                </a:highlight>
              </a:rPr>
              <a:t>John</a:t>
            </a:r>
            <a:r>
              <a:rPr lang="en-US" sz="1200">
                <a:solidFill>
                  <a:srgbClr val="000096"/>
                </a:solidFill>
                <a:highlight>
                  <a:srgbClr val="FFFFFF"/>
                </a:highlight>
              </a:rPr>
              <a:t>&lt;/name&gt;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0096"/>
                </a:solidFill>
                <a:highlight>
                  <a:srgbClr val="FFFFFF"/>
                </a:highlight>
              </a:rPr>
              <a:t>&lt;name&gt;</a:t>
            </a:r>
            <a:r>
              <a:rPr lang="en-US" sz="1200">
                <a:solidFill>
                  <a:srgbClr val="000000"/>
                </a:solidFill>
                <a:highlight>
                  <a:srgbClr val="FFFFFF"/>
                </a:highlight>
              </a:rPr>
              <a:t>Bill</a:t>
            </a:r>
            <a:r>
              <a:rPr lang="en-US" sz="1200">
                <a:solidFill>
                  <a:srgbClr val="000096"/>
                </a:solidFill>
                <a:highlight>
                  <a:srgbClr val="FFFFFF"/>
                </a:highlight>
              </a:rPr>
              <a:t>&lt;/name&gt;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0096"/>
                </a:solidFill>
                <a:highlight>
                  <a:srgbClr val="FFFFFF"/>
                </a:highlight>
              </a:rPr>
              <a:t>&lt;name&gt;</a:t>
            </a:r>
            <a:r>
              <a:rPr lang="en-US" sz="1200">
                <a:solidFill>
                  <a:srgbClr val="000000"/>
                </a:solidFill>
                <a:highlight>
                  <a:srgbClr val="FFFFFF"/>
                </a:highlight>
              </a:rPr>
              <a:t>Sally</a:t>
            </a:r>
            <a:r>
              <a:rPr lang="en-US" sz="1200">
                <a:solidFill>
                  <a:srgbClr val="000096"/>
                </a:solidFill>
                <a:highlight>
                  <a:srgbClr val="FFFFFF"/>
                </a:highlight>
              </a:rPr>
              <a:t>&lt;/name&gt;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0096"/>
                </a:solidFill>
                <a:highlight>
                  <a:srgbClr val="FFFFFF"/>
                </a:highlight>
              </a:rPr>
              <a:t>&lt;name&gt;</a:t>
            </a:r>
            <a:r>
              <a:rPr lang="en-US" sz="1200">
                <a:solidFill>
                  <a:srgbClr val="000000"/>
                </a:solidFill>
                <a:highlight>
                  <a:srgbClr val="FFFFFF"/>
                </a:highlight>
              </a:rPr>
              <a:t>Eve</a:t>
            </a:r>
            <a:r>
              <a:rPr lang="en-US" sz="1200">
                <a:solidFill>
                  <a:srgbClr val="000096"/>
                </a:solidFill>
                <a:highlight>
                  <a:srgbClr val="FFFFFF"/>
                </a:highlight>
              </a:rPr>
              <a:t>&lt;/name&gt;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0096"/>
                </a:solidFill>
                <a:highlight>
                  <a:srgbClr val="FFFFFF"/>
                </a:highlight>
              </a:rPr>
              <a:t>&lt;name&gt;</a:t>
            </a:r>
            <a:r>
              <a:rPr lang="en-US" sz="1200">
                <a:solidFill>
                  <a:srgbClr val="000000"/>
                </a:solidFill>
                <a:highlight>
                  <a:srgbClr val="FFFFFF"/>
                </a:highlight>
              </a:rPr>
              <a:t>Pete</a:t>
            </a:r>
            <a:r>
              <a:rPr lang="en-US" sz="1200">
                <a:solidFill>
                  <a:srgbClr val="000096"/>
                </a:solidFill>
                <a:highlight>
                  <a:srgbClr val="FFFFFF"/>
                </a:highlight>
              </a:rPr>
              <a:t>&lt;/name&gt;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0096"/>
                </a:solidFill>
                <a:highlight>
                  <a:srgbClr val="FFFFFF"/>
                </a:highlight>
              </a:rPr>
              <a:t>&lt;color&gt;</a:t>
            </a:r>
            <a:r>
              <a:rPr lang="en-US" sz="1200">
                <a:solidFill>
                  <a:srgbClr val="000000"/>
                </a:solidFill>
                <a:highlight>
                  <a:srgbClr val="FFFFFF"/>
                </a:highlight>
              </a:rPr>
              <a:t>green</a:t>
            </a:r>
            <a:r>
              <a:rPr lang="en-US" sz="1200">
                <a:solidFill>
                  <a:srgbClr val="000096"/>
                </a:solidFill>
                <a:highlight>
                  <a:srgbClr val="FFFFFF"/>
                </a:highlight>
              </a:rPr>
              <a:t>&lt;/color&gt;</a:t>
            </a:r>
            <a:br>
              <a:rPr lang="en-US" sz="1200">
                <a:solidFill>
                  <a:srgbClr val="000000"/>
                </a:solidFill>
                <a:highlight>
                  <a:srgbClr val="FFFFFF"/>
                </a:highlight>
              </a:rPr>
            </a:br>
            <a:r>
              <a:rPr lang="en-US" sz="1200">
                <a:solidFill>
                  <a:srgbClr val="000096"/>
                </a:solidFill>
                <a:highlight>
                  <a:srgbClr val="FFFFFF"/>
                </a:highlight>
              </a:rPr>
              <a:t>&lt;/input&gt;</a:t>
            </a:r>
          </a:p>
        </p:txBody>
      </p:sp>
      <p:cxnSp>
        <p:nvCxnSpPr>
          <p:cNvPr id="12" name="Straight Arrow Connector 11">
            <a:extLst>
              <a:ext uri="{FF2B5EF4-FFF2-40B4-BE49-F238E27FC236}">
                <a16:creationId xmlns:a16="http://schemas.microsoft.com/office/drawing/2014/main" id="{A2CFFE5A-D66B-4A00-8905-50647543D812}"/>
              </a:ext>
            </a:extLst>
          </p:cNvPr>
          <p:cNvCxnSpPr>
            <a:stCxn id="3" idx="2"/>
          </p:cNvCxnSpPr>
          <p:nvPr/>
        </p:nvCxnSpPr>
        <p:spPr>
          <a:xfrm>
            <a:off x="3173669" y="4923206"/>
            <a:ext cx="2495228" cy="259891"/>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4" name="Straight Arrow Connector 13">
            <a:extLst>
              <a:ext uri="{FF2B5EF4-FFF2-40B4-BE49-F238E27FC236}">
                <a16:creationId xmlns:a16="http://schemas.microsoft.com/office/drawing/2014/main" id="{29F09B64-BFE6-4428-BCEC-7F59ABC9906F}"/>
              </a:ext>
            </a:extLst>
          </p:cNvPr>
          <p:cNvCxnSpPr>
            <a:stCxn id="5" idx="2"/>
          </p:cNvCxnSpPr>
          <p:nvPr/>
        </p:nvCxnSpPr>
        <p:spPr>
          <a:xfrm flipH="1">
            <a:off x="7470964" y="3815210"/>
            <a:ext cx="1744522" cy="1367887"/>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5" name="TextBox 14">
            <a:extLst>
              <a:ext uri="{FF2B5EF4-FFF2-40B4-BE49-F238E27FC236}">
                <a16:creationId xmlns:a16="http://schemas.microsoft.com/office/drawing/2014/main" id="{41ACEB04-A6E6-4876-BF5B-C30557C00502}"/>
              </a:ext>
            </a:extLst>
          </p:cNvPr>
          <p:cNvSpPr txBox="1"/>
          <p:nvPr/>
        </p:nvSpPr>
        <p:spPr>
          <a:xfrm>
            <a:off x="1040970" y="1674903"/>
            <a:ext cx="794769" cy="369332"/>
          </a:xfrm>
          <a:prstGeom prst="rect">
            <a:avLst/>
          </a:prstGeom>
          <a:noFill/>
        </p:spPr>
        <p:txBody>
          <a:bodyPr wrap="none" rtlCol="0">
            <a:spAutoFit/>
          </a:bodyPr>
          <a:lstStyle/>
          <a:p>
            <a:r>
              <a:rPr lang="en-US" b="1"/>
              <a:t>Worse</a:t>
            </a:r>
          </a:p>
        </p:txBody>
      </p:sp>
      <p:sp>
        <p:nvSpPr>
          <p:cNvPr id="16" name="TextBox 15">
            <a:extLst>
              <a:ext uri="{FF2B5EF4-FFF2-40B4-BE49-F238E27FC236}">
                <a16:creationId xmlns:a16="http://schemas.microsoft.com/office/drawing/2014/main" id="{55AF1B3E-A560-4C32-A42A-E86B1B90470E}"/>
              </a:ext>
            </a:extLst>
          </p:cNvPr>
          <p:cNvSpPr txBox="1"/>
          <p:nvPr/>
        </p:nvSpPr>
        <p:spPr>
          <a:xfrm>
            <a:off x="9898251" y="1674903"/>
            <a:ext cx="780278" cy="369332"/>
          </a:xfrm>
          <a:prstGeom prst="rect">
            <a:avLst/>
          </a:prstGeom>
          <a:noFill/>
        </p:spPr>
        <p:txBody>
          <a:bodyPr wrap="none" rtlCol="0">
            <a:spAutoFit/>
          </a:bodyPr>
          <a:lstStyle/>
          <a:p>
            <a:r>
              <a:rPr lang="en-US" b="1"/>
              <a:t>Better</a:t>
            </a:r>
          </a:p>
        </p:txBody>
      </p:sp>
      <p:sp>
        <p:nvSpPr>
          <p:cNvPr id="17" name="TextBox 16">
            <a:extLst>
              <a:ext uri="{FF2B5EF4-FFF2-40B4-BE49-F238E27FC236}">
                <a16:creationId xmlns:a16="http://schemas.microsoft.com/office/drawing/2014/main" id="{8D830FB5-3D73-4563-B2E3-40AAC9C5A121}"/>
              </a:ext>
            </a:extLst>
          </p:cNvPr>
          <p:cNvSpPr txBox="1"/>
          <p:nvPr/>
        </p:nvSpPr>
        <p:spPr>
          <a:xfrm>
            <a:off x="5883043" y="2796427"/>
            <a:ext cx="675570" cy="369332"/>
          </a:xfrm>
          <a:prstGeom prst="rect">
            <a:avLst/>
          </a:prstGeom>
          <a:noFill/>
        </p:spPr>
        <p:txBody>
          <a:bodyPr wrap="none" rtlCol="0">
            <a:spAutoFit/>
          </a:bodyPr>
          <a:lstStyle/>
          <a:p>
            <a:r>
              <a:rPr lang="en-US" b="1"/>
              <a:t>array</a:t>
            </a:r>
          </a:p>
        </p:txBody>
      </p:sp>
      <p:sp>
        <p:nvSpPr>
          <p:cNvPr id="19" name="TextBox 18">
            <a:extLst>
              <a:ext uri="{FF2B5EF4-FFF2-40B4-BE49-F238E27FC236}">
                <a16:creationId xmlns:a16="http://schemas.microsoft.com/office/drawing/2014/main" id="{ED0451B7-0473-4B1F-BCEE-CBF689FA318E}"/>
              </a:ext>
            </a:extLst>
          </p:cNvPr>
          <p:cNvSpPr txBox="1"/>
          <p:nvPr/>
        </p:nvSpPr>
        <p:spPr>
          <a:xfrm>
            <a:off x="446579" y="4960818"/>
            <a:ext cx="3298150" cy="646331"/>
          </a:xfrm>
          <a:prstGeom prst="rect">
            <a:avLst/>
          </a:prstGeom>
          <a:noFill/>
        </p:spPr>
        <p:txBody>
          <a:bodyPr wrap="square" rtlCol="0">
            <a:spAutoFit/>
          </a:bodyPr>
          <a:lstStyle/>
          <a:p>
            <a:r>
              <a:rPr lang="en-US"/>
              <a:t>See examples/assert-vs-discriminator/test-5.dfdl.xsd</a:t>
            </a:r>
          </a:p>
        </p:txBody>
      </p:sp>
      <p:sp>
        <p:nvSpPr>
          <p:cNvPr id="20" name="TextBox 19">
            <a:extLst>
              <a:ext uri="{FF2B5EF4-FFF2-40B4-BE49-F238E27FC236}">
                <a16:creationId xmlns:a16="http://schemas.microsoft.com/office/drawing/2014/main" id="{6D995DC0-5209-4301-BA5A-2EAD78E0FE90}"/>
              </a:ext>
            </a:extLst>
          </p:cNvPr>
          <p:cNvSpPr txBox="1"/>
          <p:nvPr/>
        </p:nvSpPr>
        <p:spPr>
          <a:xfrm>
            <a:off x="8818770" y="4138375"/>
            <a:ext cx="3298150" cy="646331"/>
          </a:xfrm>
          <a:prstGeom prst="rect">
            <a:avLst/>
          </a:prstGeom>
          <a:noFill/>
        </p:spPr>
        <p:txBody>
          <a:bodyPr wrap="square" rtlCol="0">
            <a:spAutoFit/>
          </a:bodyPr>
          <a:lstStyle/>
          <a:p>
            <a:r>
              <a:rPr lang="en-US"/>
              <a:t>See examples/assert-vs-discriminator/test-6.dfdl.xsd</a:t>
            </a:r>
          </a:p>
        </p:txBody>
      </p:sp>
    </p:spTree>
    <p:extLst>
      <p:ext uri="{BB962C8B-B14F-4D97-AF65-F5344CB8AC3E}">
        <p14:creationId xmlns:p14="http://schemas.microsoft.com/office/powerpoint/2010/main" val="3233306179"/>
      </p:ext>
    </p:extLst>
  </p:cSld>
  <p:clrMapOvr>
    <a:masterClrMapping/>
  </p:clrMapOvr>
</p:sld>
</file>

<file path=ppt/slides/slide3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823C5578-06AC-4280-B8FA-52EB54809DC0}"/>
              </a:ext>
            </a:extLst>
          </p:cNvPr>
          <p:cNvSpPr/>
          <p:nvPr/>
        </p:nvSpPr>
        <p:spPr>
          <a:xfrm>
            <a:off x="557939" y="2075331"/>
            <a:ext cx="5538061" cy="2092881"/>
          </a:xfrm>
          <a:prstGeom prst="rect">
            <a:avLst/>
          </a:prstGeom>
          <a:ln>
            <a:solidFill>
              <a:schemeClr val="tx1"/>
            </a:solidFill>
          </a:ln>
        </p:spPr>
        <p:txBody>
          <a:bodyPr wrap="square">
            <a:spAutoFit/>
          </a:bodyPr>
          <a:lstStyle/>
          <a:p>
            <a:r>
              <a:rPr lang="en-US" sz="1000">
                <a:solidFill>
                  <a:srgbClr val="003296"/>
                </a:solidFill>
                <a:highlight>
                  <a:srgbClr val="FFFFFF"/>
                </a:highlight>
              </a:rPr>
              <a:t>&lt;xs:element</a:t>
            </a:r>
            <a:r>
              <a:rPr lang="en-US" sz="1000">
                <a:solidFill>
                  <a:srgbClr val="F5844C"/>
                </a:solidFill>
                <a:highlight>
                  <a:srgbClr val="FFFFFF"/>
                </a:highlight>
              </a:rPr>
              <a:t> name</a:t>
            </a:r>
            <a:r>
              <a:rPr lang="en-US" sz="1000">
                <a:solidFill>
                  <a:srgbClr val="FF8040"/>
                </a:solidFill>
                <a:highlight>
                  <a:srgbClr val="FFFFFF"/>
                </a:highlight>
              </a:rPr>
              <a:t>=</a:t>
            </a:r>
            <a:r>
              <a:rPr lang="en-US" sz="1000">
                <a:solidFill>
                  <a:srgbClr val="993300"/>
                </a:solidFill>
                <a:highlight>
                  <a:srgbClr val="FFFFFF"/>
                </a:highlight>
              </a:rPr>
              <a:t>"input"</a:t>
            </a:r>
            <a:r>
              <a:rPr lang="en-US" sz="1000">
                <a:solidFill>
                  <a:srgbClr val="000096"/>
                </a:solidFill>
                <a:highlight>
                  <a:srgbClr val="FFFFFF"/>
                </a:highlight>
              </a:rPr>
              <a:t>&gt;</a:t>
            </a:r>
            <a:br>
              <a:rPr lang="en-US" sz="1000">
                <a:solidFill>
                  <a:srgbClr val="000000"/>
                </a:solidFill>
                <a:highlight>
                  <a:srgbClr val="FFFFFF"/>
                </a:highlight>
              </a:rPr>
            </a:br>
            <a:r>
              <a:rPr lang="en-US" sz="1000">
                <a:solidFill>
                  <a:srgbClr val="000000"/>
                </a:solidFill>
                <a:highlight>
                  <a:srgbClr val="FFFFFF"/>
                </a:highlight>
              </a:rPr>
              <a:t>    </a:t>
            </a:r>
            <a:r>
              <a:rPr lang="en-US" sz="1000">
                <a:solidFill>
                  <a:srgbClr val="003296"/>
                </a:solidFill>
                <a:highlight>
                  <a:srgbClr val="FFFFFF"/>
                </a:highlight>
              </a:rPr>
              <a:t>&lt;xs:complexType&gt;</a:t>
            </a:r>
            <a:br>
              <a:rPr lang="en-US" sz="1000">
                <a:solidFill>
                  <a:srgbClr val="000000"/>
                </a:solidFill>
                <a:highlight>
                  <a:srgbClr val="FFFFFF"/>
                </a:highlight>
              </a:rPr>
            </a:br>
            <a:r>
              <a:rPr lang="en-US" sz="1000">
                <a:solidFill>
                  <a:srgbClr val="000000"/>
                </a:solidFill>
                <a:highlight>
                  <a:srgbClr val="FFFFFF"/>
                </a:highlight>
              </a:rPr>
              <a:t>        </a:t>
            </a:r>
            <a:r>
              <a:rPr lang="en-US" sz="1000">
                <a:solidFill>
                  <a:srgbClr val="003296"/>
                </a:solidFill>
                <a:highlight>
                  <a:srgbClr val="FFFFFF"/>
                </a:highlight>
              </a:rPr>
              <a:t>&lt;xs:sequence</a:t>
            </a:r>
            <a:r>
              <a:rPr lang="en-US" sz="1000">
                <a:solidFill>
                  <a:srgbClr val="F5844C"/>
                </a:solidFill>
                <a:highlight>
                  <a:srgbClr val="FFFFFF"/>
                </a:highlight>
              </a:rPr>
              <a:t> dfdl:separator</a:t>
            </a:r>
            <a:r>
              <a:rPr lang="en-US" sz="1000">
                <a:solidFill>
                  <a:srgbClr val="FF8040"/>
                </a:solidFill>
                <a:highlight>
                  <a:srgbClr val="FFFFFF"/>
                </a:highlight>
              </a:rPr>
              <a:t>=</a:t>
            </a:r>
            <a:r>
              <a:rPr lang="en-US" sz="1000">
                <a:solidFill>
                  <a:srgbClr val="993300"/>
                </a:solidFill>
                <a:highlight>
                  <a:srgbClr val="FFFFFF"/>
                </a:highlight>
              </a:rPr>
              <a:t>"%NL;"</a:t>
            </a:r>
            <a:r>
              <a:rPr lang="en-US" sz="1000">
                <a:solidFill>
                  <a:srgbClr val="F5844C"/>
                </a:solidFill>
                <a:highlight>
                  <a:srgbClr val="FFFFFF"/>
                </a:highlight>
              </a:rPr>
              <a:t> dfdl:separatorPosition</a:t>
            </a:r>
            <a:r>
              <a:rPr lang="en-US" sz="1000">
                <a:solidFill>
                  <a:srgbClr val="FF8040"/>
                </a:solidFill>
                <a:highlight>
                  <a:srgbClr val="FFFFFF"/>
                </a:highlight>
              </a:rPr>
              <a:t>=</a:t>
            </a:r>
            <a:r>
              <a:rPr lang="en-US" sz="1000">
                <a:solidFill>
                  <a:srgbClr val="993300"/>
                </a:solidFill>
                <a:highlight>
                  <a:srgbClr val="FFFFFF"/>
                </a:highlight>
              </a:rPr>
              <a:t>"infix"</a:t>
            </a:r>
            <a:r>
              <a:rPr lang="en-US" sz="1000">
                <a:solidFill>
                  <a:srgbClr val="000096"/>
                </a:solidFill>
                <a:highlight>
                  <a:srgbClr val="FFFFFF"/>
                </a:highlight>
              </a:rPr>
              <a:t>&gt;</a:t>
            </a:r>
            <a:br>
              <a:rPr lang="en-US" sz="1000">
                <a:solidFill>
                  <a:srgbClr val="000000"/>
                </a:solidFill>
                <a:highlight>
                  <a:srgbClr val="FFFFFF"/>
                </a:highlight>
              </a:rPr>
            </a:br>
            <a:r>
              <a:rPr lang="en-US" sz="1000">
                <a:solidFill>
                  <a:srgbClr val="000000"/>
                </a:solidFill>
                <a:highlight>
                  <a:srgbClr val="FFFFFF"/>
                </a:highlight>
              </a:rPr>
              <a:t>            </a:t>
            </a:r>
            <a:r>
              <a:rPr lang="en-US" sz="1000">
                <a:solidFill>
                  <a:srgbClr val="003296"/>
                </a:solidFill>
                <a:highlight>
                  <a:srgbClr val="FFFFFF"/>
                </a:highlight>
              </a:rPr>
              <a:t>&lt;xs:element</a:t>
            </a:r>
            <a:r>
              <a:rPr lang="en-US" sz="1000">
                <a:solidFill>
                  <a:srgbClr val="F5844C"/>
                </a:solidFill>
                <a:highlight>
                  <a:srgbClr val="FFFFFF"/>
                </a:highlight>
              </a:rPr>
              <a:t> name</a:t>
            </a:r>
            <a:r>
              <a:rPr lang="en-US" sz="1000">
                <a:solidFill>
                  <a:srgbClr val="FF8040"/>
                </a:solidFill>
                <a:highlight>
                  <a:srgbClr val="FFFFFF"/>
                </a:highlight>
              </a:rPr>
              <a:t>=</a:t>
            </a:r>
            <a:r>
              <a:rPr lang="en-US" sz="1000">
                <a:solidFill>
                  <a:srgbClr val="993300"/>
                </a:solidFill>
                <a:highlight>
                  <a:srgbClr val="FFFFFF"/>
                </a:highlight>
              </a:rPr>
              <a:t>"flag"</a:t>
            </a:r>
            <a:r>
              <a:rPr lang="en-US" sz="1000">
                <a:solidFill>
                  <a:srgbClr val="F5844C"/>
                </a:solidFill>
                <a:highlight>
                  <a:srgbClr val="FFFFFF"/>
                </a:highlight>
              </a:rPr>
              <a:t> type</a:t>
            </a:r>
            <a:r>
              <a:rPr lang="en-US" sz="1000">
                <a:solidFill>
                  <a:srgbClr val="FF8040"/>
                </a:solidFill>
                <a:highlight>
                  <a:srgbClr val="FFFFFF"/>
                </a:highlight>
              </a:rPr>
              <a:t>=</a:t>
            </a:r>
            <a:r>
              <a:rPr lang="en-US" sz="1000">
                <a:solidFill>
                  <a:srgbClr val="993300"/>
                </a:solidFill>
                <a:highlight>
                  <a:srgbClr val="FFFFFF"/>
                </a:highlight>
              </a:rPr>
              <a:t>"xs:boolean"</a:t>
            </a:r>
            <a:r>
              <a:rPr lang="en-US" sz="1000">
                <a:solidFill>
                  <a:srgbClr val="F5844C"/>
                </a:solidFill>
                <a:highlight>
                  <a:srgbClr val="FFFFFF"/>
                </a:highlight>
              </a:rPr>
              <a:t> dfdl:textBooleanTrueRep</a:t>
            </a:r>
            <a:r>
              <a:rPr lang="en-US" sz="1000">
                <a:solidFill>
                  <a:srgbClr val="FF8040"/>
                </a:solidFill>
                <a:highlight>
                  <a:srgbClr val="FFFFFF"/>
                </a:highlight>
              </a:rPr>
              <a:t>=</a:t>
            </a:r>
            <a:r>
              <a:rPr lang="en-US" sz="1000">
                <a:solidFill>
                  <a:srgbClr val="993300"/>
                </a:solidFill>
                <a:highlight>
                  <a:srgbClr val="FFFFFF"/>
                </a:highlight>
              </a:rPr>
              <a:t>"true"</a:t>
            </a:r>
            <a:r>
              <a:rPr lang="en-US" sz="1000">
                <a:solidFill>
                  <a:srgbClr val="F5844C"/>
                </a:solidFill>
                <a:highlight>
                  <a:srgbClr val="FFFFFF"/>
                </a:highlight>
              </a:rPr>
              <a:t> </a:t>
            </a:r>
            <a:br>
              <a:rPr lang="en-US" sz="1000">
                <a:solidFill>
                  <a:srgbClr val="000000"/>
                </a:solidFill>
                <a:highlight>
                  <a:srgbClr val="FFFFFF"/>
                </a:highlight>
              </a:rPr>
            </a:br>
            <a:r>
              <a:rPr lang="en-US" sz="1000">
                <a:solidFill>
                  <a:srgbClr val="F5844C"/>
                </a:solidFill>
                <a:highlight>
                  <a:srgbClr val="FFFFFF"/>
                </a:highlight>
              </a:rPr>
              <a:t>                dfdl:textBooleanFalseRep</a:t>
            </a:r>
            <a:r>
              <a:rPr lang="en-US" sz="1000">
                <a:solidFill>
                  <a:srgbClr val="FF8040"/>
                </a:solidFill>
                <a:highlight>
                  <a:srgbClr val="FFFFFF"/>
                </a:highlight>
              </a:rPr>
              <a:t>=</a:t>
            </a:r>
            <a:r>
              <a:rPr lang="en-US" sz="1000">
                <a:solidFill>
                  <a:srgbClr val="993300"/>
                </a:solidFill>
                <a:highlight>
                  <a:srgbClr val="FFFFFF"/>
                </a:highlight>
              </a:rPr>
              <a:t>"false"</a:t>
            </a:r>
            <a:r>
              <a:rPr lang="en-US" sz="1000">
                <a:solidFill>
                  <a:srgbClr val="F5844C"/>
                </a:solidFill>
                <a:highlight>
                  <a:srgbClr val="FFFFFF"/>
                </a:highlight>
              </a:rPr>
              <a:t> </a:t>
            </a:r>
            <a:r>
              <a:rPr lang="en-US" sz="1000">
                <a:solidFill>
                  <a:srgbClr val="000096"/>
                </a:solidFill>
                <a:highlight>
                  <a:srgbClr val="FFFFFF"/>
                </a:highlight>
              </a:rPr>
              <a:t>/&gt;</a:t>
            </a:r>
            <a:br>
              <a:rPr lang="en-US" sz="1000">
                <a:solidFill>
                  <a:srgbClr val="000000"/>
                </a:solidFill>
                <a:highlight>
                  <a:srgbClr val="FFFFFF"/>
                </a:highlight>
              </a:rPr>
            </a:br>
            <a:r>
              <a:rPr lang="en-US" sz="1000">
                <a:solidFill>
                  <a:srgbClr val="000000"/>
                </a:solidFill>
                <a:highlight>
                  <a:srgbClr val="FFFFFF"/>
                </a:highlight>
              </a:rPr>
              <a:t>            </a:t>
            </a:r>
            <a:r>
              <a:rPr lang="en-US" sz="1000">
                <a:solidFill>
                  <a:srgbClr val="003296"/>
                </a:solidFill>
                <a:highlight>
                  <a:srgbClr val="FFFFFF"/>
                </a:highlight>
              </a:rPr>
              <a:t>&lt;xs:element</a:t>
            </a:r>
            <a:r>
              <a:rPr lang="en-US" sz="1000">
                <a:solidFill>
                  <a:srgbClr val="F5844C"/>
                </a:solidFill>
                <a:highlight>
                  <a:srgbClr val="FFFFFF"/>
                </a:highlight>
              </a:rPr>
              <a:t> name</a:t>
            </a:r>
            <a:r>
              <a:rPr lang="en-US" sz="1000">
                <a:solidFill>
                  <a:srgbClr val="FF8040"/>
                </a:solidFill>
                <a:highlight>
                  <a:srgbClr val="FFFFFF"/>
                </a:highlight>
              </a:rPr>
              <a:t>=</a:t>
            </a:r>
            <a:r>
              <a:rPr lang="en-US" sz="1000">
                <a:solidFill>
                  <a:srgbClr val="993300"/>
                </a:solidFill>
                <a:highlight>
                  <a:srgbClr val="FFFFFF"/>
                </a:highlight>
              </a:rPr>
              <a:t>"data"</a:t>
            </a:r>
            <a:r>
              <a:rPr lang="en-US" sz="1000">
                <a:solidFill>
                  <a:srgbClr val="F5844C"/>
                </a:solidFill>
                <a:highlight>
                  <a:srgbClr val="FFFFFF"/>
                </a:highlight>
              </a:rPr>
              <a:t> type</a:t>
            </a:r>
            <a:r>
              <a:rPr lang="en-US" sz="1000">
                <a:solidFill>
                  <a:srgbClr val="FF8040"/>
                </a:solidFill>
                <a:highlight>
                  <a:srgbClr val="FFFFFF"/>
                </a:highlight>
              </a:rPr>
              <a:t>=</a:t>
            </a:r>
            <a:r>
              <a:rPr lang="en-US" sz="1000">
                <a:solidFill>
                  <a:srgbClr val="993300"/>
                </a:solidFill>
                <a:highlight>
                  <a:srgbClr val="FFFFFF"/>
                </a:highlight>
              </a:rPr>
              <a:t>"xs:int"</a:t>
            </a:r>
            <a:r>
              <a:rPr lang="en-US" sz="1000">
                <a:solidFill>
                  <a:srgbClr val="F5844C"/>
                </a:solidFill>
                <a:highlight>
                  <a:srgbClr val="FFFFFF"/>
                </a:highlight>
              </a:rPr>
              <a:t> minOccurs</a:t>
            </a:r>
            <a:r>
              <a:rPr lang="en-US" sz="1000">
                <a:solidFill>
                  <a:srgbClr val="FF8040"/>
                </a:solidFill>
                <a:highlight>
                  <a:srgbClr val="FFFFFF"/>
                </a:highlight>
              </a:rPr>
              <a:t>=</a:t>
            </a:r>
            <a:r>
              <a:rPr lang="en-US" sz="1000">
                <a:solidFill>
                  <a:srgbClr val="993300"/>
                </a:solidFill>
                <a:highlight>
                  <a:srgbClr val="FFFFFF"/>
                </a:highlight>
              </a:rPr>
              <a:t>"0"</a:t>
            </a:r>
            <a:r>
              <a:rPr lang="en-US" sz="1000">
                <a:solidFill>
                  <a:srgbClr val="F5844C"/>
                </a:solidFill>
                <a:highlight>
                  <a:srgbClr val="FFFFFF"/>
                </a:highlight>
              </a:rPr>
              <a:t> dfdl:occursCountKind</a:t>
            </a:r>
            <a:r>
              <a:rPr lang="en-US" sz="1000">
                <a:solidFill>
                  <a:srgbClr val="FF8040"/>
                </a:solidFill>
                <a:highlight>
                  <a:srgbClr val="FFFFFF"/>
                </a:highlight>
              </a:rPr>
              <a:t>=</a:t>
            </a:r>
            <a:r>
              <a:rPr lang="en-US" sz="1000">
                <a:solidFill>
                  <a:srgbClr val="993300"/>
                </a:solidFill>
                <a:highlight>
                  <a:srgbClr val="FFFFFF"/>
                </a:highlight>
              </a:rPr>
              <a:t>"implicit"</a:t>
            </a:r>
            <a:r>
              <a:rPr lang="en-US" sz="1000">
                <a:solidFill>
                  <a:srgbClr val="000096"/>
                </a:solidFill>
                <a:highlight>
                  <a:srgbClr val="FFFFFF"/>
                </a:highlight>
              </a:rPr>
              <a:t>&gt;</a:t>
            </a:r>
            <a:br>
              <a:rPr lang="en-US" sz="1000">
                <a:solidFill>
                  <a:srgbClr val="000000"/>
                </a:solidFill>
                <a:highlight>
                  <a:srgbClr val="FFFFFF"/>
                </a:highlight>
              </a:rPr>
            </a:br>
            <a:r>
              <a:rPr lang="en-US" sz="1000">
                <a:solidFill>
                  <a:srgbClr val="000000"/>
                </a:solidFill>
                <a:highlight>
                  <a:srgbClr val="FFFFFF"/>
                </a:highlight>
              </a:rPr>
              <a:t>                </a:t>
            </a:r>
            <a:r>
              <a:rPr lang="en-US" sz="1000">
                <a:solidFill>
                  <a:srgbClr val="003296"/>
                </a:solidFill>
                <a:highlight>
                  <a:srgbClr val="FFFFFF"/>
                </a:highlight>
              </a:rPr>
              <a:t>&lt;xs:annotation&gt;&lt;xs:appinfo</a:t>
            </a:r>
            <a:r>
              <a:rPr lang="en-US" sz="1000">
                <a:solidFill>
                  <a:srgbClr val="F5844C"/>
                </a:solidFill>
                <a:highlight>
                  <a:srgbClr val="FFFFFF"/>
                </a:highlight>
              </a:rPr>
              <a:t> source</a:t>
            </a:r>
            <a:r>
              <a:rPr lang="en-US" sz="1000">
                <a:solidFill>
                  <a:srgbClr val="FF8040"/>
                </a:solidFill>
                <a:highlight>
                  <a:srgbClr val="FFFFFF"/>
                </a:highlight>
              </a:rPr>
              <a:t>=</a:t>
            </a:r>
            <a:r>
              <a:rPr lang="en-US" sz="1000">
                <a:solidFill>
                  <a:srgbClr val="993300"/>
                </a:solidFill>
                <a:highlight>
                  <a:srgbClr val="FFFFFF"/>
                </a:highlight>
              </a:rPr>
              <a:t>"http://www.ogf.org/dfdl/"</a:t>
            </a:r>
            <a:r>
              <a:rPr lang="en-US" sz="1000">
                <a:solidFill>
                  <a:srgbClr val="000096"/>
                </a:solidFill>
                <a:highlight>
                  <a:srgbClr val="FFFFFF"/>
                </a:highlight>
              </a:rPr>
              <a:t>&gt;</a:t>
            </a:r>
            <a:br>
              <a:rPr lang="en-US" sz="1000">
                <a:solidFill>
                  <a:srgbClr val="000000"/>
                </a:solidFill>
                <a:highlight>
                  <a:srgbClr val="FFFFFF"/>
                </a:highlight>
              </a:rPr>
            </a:br>
            <a:r>
              <a:rPr lang="en-US" sz="1000">
                <a:solidFill>
                  <a:srgbClr val="000000"/>
                </a:solidFill>
                <a:highlight>
                  <a:srgbClr val="FFFFFF"/>
                </a:highlight>
              </a:rPr>
              <a:t>                    </a:t>
            </a:r>
            <a:r>
              <a:rPr lang="en-US" sz="1000">
                <a:solidFill>
                  <a:srgbClr val="000096"/>
                </a:solidFill>
                <a:highlight>
                  <a:srgbClr val="FFFF00"/>
                </a:highlight>
              </a:rPr>
              <a:t>&lt;dfdl:discriminator&gt;</a:t>
            </a:r>
            <a:r>
              <a:rPr lang="en-US" sz="1000">
                <a:solidFill>
                  <a:srgbClr val="000000"/>
                </a:solidFill>
                <a:highlight>
                  <a:srgbClr val="FFFF00"/>
                </a:highlight>
              </a:rPr>
              <a:t>{ ../flag }</a:t>
            </a:r>
            <a:r>
              <a:rPr lang="en-US" sz="1000">
                <a:solidFill>
                  <a:srgbClr val="000096"/>
                </a:solidFill>
                <a:highlight>
                  <a:srgbClr val="FFFF00"/>
                </a:highlight>
              </a:rPr>
              <a:t>&lt;/dfdl:discriminator&gt;</a:t>
            </a:r>
            <a:br>
              <a:rPr lang="en-US" sz="1000">
                <a:solidFill>
                  <a:srgbClr val="000000"/>
                </a:solidFill>
                <a:highlight>
                  <a:srgbClr val="FFFF00"/>
                </a:highlight>
              </a:rPr>
            </a:br>
            <a:r>
              <a:rPr lang="en-US" sz="1000">
                <a:solidFill>
                  <a:srgbClr val="000000"/>
                </a:solidFill>
                <a:highlight>
                  <a:srgbClr val="FFFFFF"/>
                </a:highlight>
              </a:rPr>
              <a:t>                </a:t>
            </a:r>
            <a:r>
              <a:rPr lang="en-US" sz="1000">
                <a:solidFill>
                  <a:srgbClr val="003296"/>
                </a:solidFill>
                <a:highlight>
                  <a:srgbClr val="FFFFFF"/>
                </a:highlight>
              </a:rPr>
              <a:t>&lt;/xs:appinfo&gt;&lt;/xs:annotation&gt;</a:t>
            </a:r>
            <a:br>
              <a:rPr lang="en-US" sz="1000">
                <a:solidFill>
                  <a:srgbClr val="000000"/>
                </a:solidFill>
                <a:highlight>
                  <a:srgbClr val="FFFFFF"/>
                </a:highlight>
              </a:rPr>
            </a:br>
            <a:r>
              <a:rPr lang="en-US" sz="1000">
                <a:solidFill>
                  <a:srgbClr val="000000"/>
                </a:solidFill>
                <a:highlight>
                  <a:srgbClr val="FFFFFF"/>
                </a:highlight>
              </a:rPr>
              <a:t>            </a:t>
            </a:r>
            <a:r>
              <a:rPr lang="en-US" sz="1000">
                <a:solidFill>
                  <a:srgbClr val="003296"/>
                </a:solidFill>
                <a:highlight>
                  <a:srgbClr val="FFFFFF"/>
                </a:highlight>
              </a:rPr>
              <a:t>&lt;/xs:element&gt;</a:t>
            </a:r>
            <a:br>
              <a:rPr lang="en-US" sz="1000">
                <a:solidFill>
                  <a:srgbClr val="000000"/>
                </a:solidFill>
                <a:highlight>
                  <a:srgbClr val="FFFFFF"/>
                </a:highlight>
              </a:rPr>
            </a:br>
            <a:r>
              <a:rPr lang="en-US" sz="1000">
                <a:solidFill>
                  <a:srgbClr val="000000"/>
                </a:solidFill>
                <a:highlight>
                  <a:srgbClr val="FFFFFF"/>
                </a:highlight>
              </a:rPr>
              <a:t>        </a:t>
            </a:r>
            <a:r>
              <a:rPr lang="en-US" sz="1000">
                <a:solidFill>
                  <a:srgbClr val="003296"/>
                </a:solidFill>
                <a:highlight>
                  <a:srgbClr val="FFFFFF"/>
                </a:highlight>
              </a:rPr>
              <a:t>&lt;/xs:sequence&gt;</a:t>
            </a:r>
            <a:br>
              <a:rPr lang="en-US" sz="1000">
                <a:solidFill>
                  <a:srgbClr val="000000"/>
                </a:solidFill>
                <a:highlight>
                  <a:srgbClr val="FFFFFF"/>
                </a:highlight>
              </a:rPr>
            </a:br>
            <a:r>
              <a:rPr lang="en-US" sz="1000">
                <a:solidFill>
                  <a:srgbClr val="000000"/>
                </a:solidFill>
                <a:highlight>
                  <a:srgbClr val="FFFFFF"/>
                </a:highlight>
              </a:rPr>
              <a:t>    </a:t>
            </a:r>
            <a:r>
              <a:rPr lang="en-US" sz="1000">
                <a:solidFill>
                  <a:srgbClr val="003296"/>
                </a:solidFill>
                <a:highlight>
                  <a:srgbClr val="FFFFFF"/>
                </a:highlight>
              </a:rPr>
              <a:t>&lt;/xs:complexType&gt;</a:t>
            </a:r>
            <a:br>
              <a:rPr lang="en-US" sz="1000">
                <a:solidFill>
                  <a:srgbClr val="000000"/>
                </a:solidFill>
                <a:highlight>
                  <a:srgbClr val="FFFFFF"/>
                </a:highlight>
              </a:rPr>
            </a:br>
            <a:r>
              <a:rPr lang="en-US" sz="1000">
                <a:solidFill>
                  <a:srgbClr val="003296"/>
                </a:solidFill>
                <a:highlight>
                  <a:srgbClr val="FFFFFF"/>
                </a:highlight>
              </a:rPr>
              <a:t>&lt;/xs:element&gt;</a:t>
            </a:r>
          </a:p>
        </p:txBody>
      </p:sp>
      <p:sp>
        <p:nvSpPr>
          <p:cNvPr id="4" name="Rectangle 3">
            <a:extLst>
              <a:ext uri="{FF2B5EF4-FFF2-40B4-BE49-F238E27FC236}">
                <a16:creationId xmlns:a16="http://schemas.microsoft.com/office/drawing/2014/main" id="{82E426C4-E58B-4FAA-826C-28667DCC8D6E}"/>
              </a:ext>
            </a:extLst>
          </p:cNvPr>
          <p:cNvSpPr/>
          <p:nvPr/>
        </p:nvSpPr>
        <p:spPr>
          <a:xfrm>
            <a:off x="6367220" y="2075331"/>
            <a:ext cx="5538061" cy="2123658"/>
          </a:xfrm>
          <a:prstGeom prst="rect">
            <a:avLst/>
          </a:prstGeom>
          <a:ln>
            <a:solidFill>
              <a:schemeClr val="tx1"/>
            </a:solidFill>
          </a:ln>
        </p:spPr>
        <p:txBody>
          <a:bodyPr wrap="square">
            <a:spAutoFit/>
          </a:bodyPr>
          <a:lstStyle/>
          <a:p>
            <a:r>
              <a:rPr lang="en-US" sz="1200">
                <a:solidFill>
                  <a:srgbClr val="003296"/>
                </a:solidFill>
                <a:highlight>
                  <a:srgbClr val="FFFFFF"/>
                </a:highlight>
              </a:rPr>
              <a:t>&lt;xs:element</a:t>
            </a:r>
            <a:r>
              <a:rPr lang="en-US" sz="1200">
                <a:solidFill>
                  <a:srgbClr val="F5844C"/>
                </a:solidFill>
                <a:highlight>
                  <a:srgbClr val="FFFFFF"/>
                </a:highlight>
              </a:rPr>
              <a:t> name</a:t>
            </a:r>
            <a:r>
              <a:rPr lang="en-US" sz="1200">
                <a:solidFill>
                  <a:srgbClr val="FF8040"/>
                </a:solidFill>
                <a:highlight>
                  <a:srgbClr val="FFFFFF"/>
                </a:highlight>
              </a:rPr>
              <a:t>=</a:t>
            </a:r>
            <a:r>
              <a:rPr lang="en-US" sz="1200">
                <a:solidFill>
                  <a:srgbClr val="993300"/>
                </a:solidFill>
                <a:highlight>
                  <a:srgbClr val="FFFFFF"/>
                </a:highlight>
              </a:rPr>
              <a:t>"input"</a:t>
            </a:r>
            <a:r>
              <a:rPr lang="en-US" sz="1200">
                <a:solidFill>
                  <a:srgbClr val="000096"/>
                </a:solidFill>
                <a:highlight>
                  <a:srgbClr val="FFFFFF"/>
                </a:highlight>
              </a:rPr>
              <a:t>&gt;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&lt;xs:complexType&gt;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&lt;xs:sequence</a:t>
            </a:r>
            <a:r>
              <a:rPr lang="en-US" sz="1200">
                <a:solidFill>
                  <a:srgbClr val="F5844C"/>
                </a:solidFill>
                <a:highlight>
                  <a:srgbClr val="FFFFFF"/>
                </a:highlight>
              </a:rPr>
              <a:t> dfdl:separator</a:t>
            </a:r>
            <a:r>
              <a:rPr lang="en-US" sz="1200">
                <a:solidFill>
                  <a:srgbClr val="FF8040"/>
                </a:solidFill>
                <a:highlight>
                  <a:srgbClr val="FFFFFF"/>
                </a:highlight>
              </a:rPr>
              <a:t>=</a:t>
            </a:r>
            <a:r>
              <a:rPr lang="en-US" sz="1200">
                <a:solidFill>
                  <a:srgbClr val="993300"/>
                </a:solidFill>
                <a:highlight>
                  <a:srgbClr val="FFFFFF"/>
                </a:highlight>
              </a:rPr>
              <a:t>"%NL;"</a:t>
            </a:r>
            <a:r>
              <a:rPr lang="en-US" sz="1200">
                <a:solidFill>
                  <a:srgbClr val="F5844C"/>
                </a:solidFill>
                <a:highlight>
                  <a:srgbClr val="FFFFFF"/>
                </a:highlight>
              </a:rPr>
              <a:t> dfdl:separatorPosition</a:t>
            </a:r>
            <a:r>
              <a:rPr lang="en-US" sz="1200">
                <a:solidFill>
                  <a:srgbClr val="FF8040"/>
                </a:solidFill>
                <a:highlight>
                  <a:srgbClr val="FFFFFF"/>
                </a:highlight>
              </a:rPr>
              <a:t>=</a:t>
            </a:r>
            <a:r>
              <a:rPr lang="en-US" sz="1200">
                <a:solidFill>
                  <a:srgbClr val="993300"/>
                </a:solidFill>
                <a:highlight>
                  <a:srgbClr val="FFFFFF"/>
                </a:highlight>
              </a:rPr>
              <a:t>"infix"</a:t>
            </a:r>
            <a:r>
              <a:rPr lang="en-US" sz="1200">
                <a:solidFill>
                  <a:srgbClr val="000096"/>
                </a:solidFill>
                <a:highlight>
                  <a:srgbClr val="FFFFFF"/>
                </a:highlight>
              </a:rPr>
              <a:t>&gt;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&lt;xs:element</a:t>
            </a:r>
            <a:r>
              <a:rPr lang="en-US" sz="1200">
                <a:solidFill>
                  <a:srgbClr val="F5844C"/>
                </a:solidFill>
                <a:highlight>
                  <a:srgbClr val="FFFFFF"/>
                </a:highlight>
              </a:rPr>
              <a:t> name</a:t>
            </a:r>
            <a:r>
              <a:rPr lang="en-US" sz="1200">
                <a:solidFill>
                  <a:srgbClr val="FF8040"/>
                </a:solidFill>
                <a:highlight>
                  <a:srgbClr val="FFFFFF"/>
                </a:highlight>
              </a:rPr>
              <a:t>=</a:t>
            </a:r>
            <a:r>
              <a:rPr lang="en-US" sz="1200">
                <a:solidFill>
                  <a:srgbClr val="993300"/>
                </a:solidFill>
                <a:highlight>
                  <a:srgbClr val="FFFFFF"/>
                </a:highlight>
              </a:rPr>
              <a:t>"flag"</a:t>
            </a:r>
            <a:r>
              <a:rPr lang="en-US" sz="1200">
                <a:solidFill>
                  <a:srgbClr val="F5844C"/>
                </a:solidFill>
                <a:highlight>
                  <a:srgbClr val="FFFFFF"/>
                </a:highlight>
              </a:rPr>
              <a:t> type</a:t>
            </a:r>
            <a:r>
              <a:rPr lang="en-US" sz="1200">
                <a:solidFill>
                  <a:srgbClr val="FF8040"/>
                </a:solidFill>
                <a:highlight>
                  <a:srgbClr val="FFFFFF"/>
                </a:highlight>
              </a:rPr>
              <a:t>=</a:t>
            </a:r>
            <a:r>
              <a:rPr lang="en-US" sz="1200">
                <a:solidFill>
                  <a:srgbClr val="993300"/>
                </a:solidFill>
                <a:highlight>
                  <a:srgbClr val="FFFFFF"/>
                </a:highlight>
              </a:rPr>
              <a:t>"xs:boolean"</a:t>
            </a:r>
            <a:r>
              <a:rPr lang="en-US" sz="1200">
                <a:solidFill>
                  <a:srgbClr val="F5844C"/>
                </a:solidFill>
                <a:highlight>
                  <a:srgbClr val="FFFFFF"/>
                </a:highlight>
              </a:rPr>
              <a:t> dfdl:textBooleanTrueRep</a:t>
            </a:r>
            <a:r>
              <a:rPr lang="en-US" sz="1200">
                <a:solidFill>
                  <a:srgbClr val="FF8040"/>
                </a:solidFill>
                <a:highlight>
                  <a:srgbClr val="FFFFFF"/>
                </a:highlight>
              </a:rPr>
              <a:t>=</a:t>
            </a:r>
            <a:r>
              <a:rPr lang="en-US" sz="1200">
                <a:solidFill>
                  <a:srgbClr val="993300"/>
                </a:solidFill>
                <a:highlight>
                  <a:srgbClr val="FFFFFF"/>
                </a:highlight>
              </a:rPr>
              <a:t>"true"</a:t>
            </a:r>
            <a:r>
              <a:rPr lang="en-US" sz="1200">
                <a:solidFill>
                  <a:srgbClr val="F5844C"/>
                </a:solidFill>
                <a:highlight>
                  <a:srgbClr val="FFFFFF"/>
                </a:highlight>
              </a:rPr>
              <a:t> </a:t>
            </a:r>
            <a:br>
              <a:rPr lang="en-US" sz="1200">
                <a:solidFill>
                  <a:srgbClr val="000000"/>
                </a:solidFill>
                <a:highlight>
                  <a:srgbClr val="FFFFFF"/>
                </a:highlight>
              </a:rPr>
            </a:br>
            <a:r>
              <a:rPr lang="en-US" sz="1200">
                <a:solidFill>
                  <a:srgbClr val="F5844C"/>
                </a:solidFill>
                <a:highlight>
                  <a:srgbClr val="FFFFFF"/>
                </a:highlight>
              </a:rPr>
              <a:t>                dfdl:textBooleanFalseRep</a:t>
            </a:r>
            <a:r>
              <a:rPr lang="en-US" sz="1200">
                <a:solidFill>
                  <a:srgbClr val="FF8040"/>
                </a:solidFill>
                <a:highlight>
                  <a:srgbClr val="FFFFFF"/>
                </a:highlight>
              </a:rPr>
              <a:t>=</a:t>
            </a:r>
            <a:r>
              <a:rPr lang="en-US" sz="1200">
                <a:solidFill>
                  <a:srgbClr val="993300"/>
                </a:solidFill>
                <a:highlight>
                  <a:srgbClr val="FFFFFF"/>
                </a:highlight>
              </a:rPr>
              <a:t>"false"</a:t>
            </a:r>
            <a:r>
              <a:rPr lang="en-US" sz="1200">
                <a:solidFill>
                  <a:srgbClr val="F5844C"/>
                </a:solidFill>
                <a:highlight>
                  <a:srgbClr val="FFFFFF"/>
                </a:highlight>
              </a:rPr>
              <a:t> </a:t>
            </a:r>
            <a:r>
              <a:rPr lang="en-US" sz="1200">
                <a:solidFill>
                  <a:srgbClr val="000096"/>
                </a:solidFill>
                <a:highlight>
                  <a:srgbClr val="FFFFFF"/>
                </a:highlight>
              </a:rPr>
              <a:t>/&gt;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&lt;xs:element</a:t>
            </a:r>
            <a:r>
              <a:rPr lang="en-US" sz="1200">
                <a:solidFill>
                  <a:srgbClr val="F5844C"/>
                </a:solidFill>
                <a:highlight>
                  <a:srgbClr val="FFFFFF"/>
                </a:highlight>
              </a:rPr>
              <a:t> name</a:t>
            </a:r>
            <a:r>
              <a:rPr lang="en-US" sz="1200">
                <a:solidFill>
                  <a:srgbClr val="FF8040"/>
                </a:solidFill>
                <a:highlight>
                  <a:srgbClr val="FFFFFF"/>
                </a:highlight>
              </a:rPr>
              <a:t>=</a:t>
            </a:r>
            <a:r>
              <a:rPr lang="en-US" sz="1200">
                <a:solidFill>
                  <a:srgbClr val="993300"/>
                </a:solidFill>
                <a:highlight>
                  <a:srgbClr val="FFFFFF"/>
                </a:highlight>
              </a:rPr>
              <a:t>"data"</a:t>
            </a:r>
            <a:r>
              <a:rPr lang="en-US" sz="1200">
                <a:solidFill>
                  <a:srgbClr val="F5844C"/>
                </a:solidFill>
                <a:highlight>
                  <a:srgbClr val="FFFFFF"/>
                </a:highlight>
              </a:rPr>
              <a:t> type</a:t>
            </a:r>
            <a:r>
              <a:rPr lang="en-US" sz="1200">
                <a:solidFill>
                  <a:srgbClr val="FF8040"/>
                </a:solidFill>
                <a:highlight>
                  <a:srgbClr val="FFFFFF"/>
                </a:highlight>
              </a:rPr>
              <a:t>=</a:t>
            </a:r>
            <a:r>
              <a:rPr lang="en-US" sz="1200">
                <a:solidFill>
                  <a:srgbClr val="993300"/>
                </a:solidFill>
                <a:highlight>
                  <a:srgbClr val="FFFFFF"/>
                </a:highlight>
              </a:rPr>
              <a:t>"xs:int"</a:t>
            </a:r>
            <a:r>
              <a:rPr lang="en-US" sz="1200">
                <a:solidFill>
                  <a:srgbClr val="F5844C"/>
                </a:solidFill>
                <a:highlight>
                  <a:srgbClr val="FFFFFF"/>
                </a:highlight>
              </a:rPr>
              <a:t> minOccurs</a:t>
            </a:r>
            <a:r>
              <a:rPr lang="en-US" sz="1200">
                <a:solidFill>
                  <a:srgbClr val="FF8040"/>
                </a:solidFill>
                <a:highlight>
                  <a:srgbClr val="FFFFFF"/>
                </a:highlight>
              </a:rPr>
              <a:t>=</a:t>
            </a:r>
            <a:r>
              <a:rPr lang="en-US" sz="1200">
                <a:solidFill>
                  <a:srgbClr val="993300"/>
                </a:solidFill>
                <a:highlight>
                  <a:srgbClr val="FFFFFF"/>
                </a:highlight>
              </a:rPr>
              <a:t>"0"</a:t>
            </a:r>
            <a:r>
              <a:rPr lang="en-US" sz="1200">
                <a:solidFill>
                  <a:srgbClr val="F5844C"/>
                </a:solidFill>
                <a:highlight>
                  <a:srgbClr val="FFFFFF"/>
                </a:highlight>
              </a:rPr>
              <a:t> </a:t>
            </a:r>
            <a:br>
              <a:rPr lang="en-US" sz="1200">
                <a:solidFill>
                  <a:srgbClr val="000000"/>
                </a:solidFill>
                <a:highlight>
                  <a:srgbClr val="FFFFFF"/>
                </a:highlight>
              </a:rPr>
            </a:br>
            <a:r>
              <a:rPr lang="en-US" sz="1200">
                <a:solidFill>
                  <a:srgbClr val="F5844C"/>
                </a:solidFill>
                <a:highlight>
                  <a:srgbClr val="FFFFFF"/>
                </a:highlight>
              </a:rPr>
              <a:t>                </a:t>
            </a:r>
            <a:r>
              <a:rPr lang="en-US" sz="1200">
                <a:solidFill>
                  <a:srgbClr val="F5844C"/>
                </a:solidFill>
                <a:highlight>
                  <a:srgbClr val="FFFF00"/>
                </a:highlight>
              </a:rPr>
              <a:t>dfdl:occursCountKind</a:t>
            </a:r>
            <a:r>
              <a:rPr lang="en-US" sz="1200">
                <a:solidFill>
                  <a:srgbClr val="FF8040"/>
                </a:solidFill>
                <a:highlight>
                  <a:srgbClr val="FFFF00"/>
                </a:highlight>
              </a:rPr>
              <a:t>=</a:t>
            </a:r>
            <a:r>
              <a:rPr lang="en-US" sz="1200">
                <a:solidFill>
                  <a:srgbClr val="993300"/>
                </a:solidFill>
                <a:highlight>
                  <a:srgbClr val="FFFF00"/>
                </a:highlight>
              </a:rPr>
              <a:t>"expression"</a:t>
            </a:r>
            <a:br>
              <a:rPr lang="en-US" sz="1200">
                <a:solidFill>
                  <a:srgbClr val="000000"/>
                </a:solidFill>
                <a:highlight>
                  <a:srgbClr val="FFFF00"/>
                </a:highlight>
              </a:rPr>
            </a:br>
            <a:r>
              <a:rPr lang="en-US" sz="1200">
                <a:solidFill>
                  <a:srgbClr val="F5844C"/>
                </a:solidFill>
                <a:highlight>
                  <a:srgbClr val="FFFFFF"/>
                </a:highlight>
              </a:rPr>
              <a:t>                dfdl:occursCount</a:t>
            </a:r>
            <a:r>
              <a:rPr lang="en-US" sz="1200">
                <a:solidFill>
                  <a:srgbClr val="FF8040"/>
                </a:solidFill>
                <a:highlight>
                  <a:srgbClr val="FFFFFF"/>
                </a:highlight>
              </a:rPr>
              <a:t>=</a:t>
            </a:r>
            <a:r>
              <a:rPr lang="en-US" sz="1200">
                <a:solidFill>
                  <a:srgbClr val="993300"/>
                </a:solidFill>
                <a:highlight>
                  <a:srgbClr val="FFFFFF"/>
                </a:highlight>
              </a:rPr>
              <a:t>"{ if (../flag) then 1 else 0 }"</a:t>
            </a:r>
            <a:r>
              <a:rPr lang="en-US" sz="1200">
                <a:solidFill>
                  <a:srgbClr val="000096"/>
                </a:solidFill>
                <a:highlight>
                  <a:srgbClr val="FFFFFF"/>
                </a:highlight>
              </a:rPr>
              <a:t>/&gt;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&lt;/xs:sequence&gt;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&lt;/xs:complexType&gt;</a:t>
            </a:r>
            <a:br>
              <a:rPr lang="en-US" sz="1200">
                <a:solidFill>
                  <a:srgbClr val="000000"/>
                </a:solidFill>
                <a:highlight>
                  <a:srgbClr val="FFFFFF"/>
                </a:highlight>
              </a:rPr>
            </a:br>
            <a:r>
              <a:rPr lang="en-US" sz="1200">
                <a:solidFill>
                  <a:srgbClr val="003296"/>
                </a:solidFill>
                <a:highlight>
                  <a:srgbClr val="FFFFFF"/>
                </a:highlight>
              </a:rPr>
              <a:t>&lt;/xs:element&gt;</a:t>
            </a:r>
          </a:p>
        </p:txBody>
      </p:sp>
      <p:sp>
        <p:nvSpPr>
          <p:cNvPr id="5" name="Rectangle 4">
            <a:extLst>
              <a:ext uri="{FF2B5EF4-FFF2-40B4-BE49-F238E27FC236}">
                <a16:creationId xmlns:a16="http://schemas.microsoft.com/office/drawing/2014/main" id="{088C6604-2AFD-43D5-9DC1-E0F44AF82AFE}"/>
              </a:ext>
            </a:extLst>
          </p:cNvPr>
          <p:cNvSpPr/>
          <p:nvPr/>
        </p:nvSpPr>
        <p:spPr>
          <a:xfrm>
            <a:off x="5915186" y="263424"/>
            <a:ext cx="594102" cy="523220"/>
          </a:xfrm>
          <a:prstGeom prst="rect">
            <a:avLst/>
          </a:prstGeom>
          <a:ln>
            <a:solidFill>
              <a:schemeClr val="tx1"/>
            </a:solidFill>
          </a:ln>
        </p:spPr>
        <p:txBody>
          <a:bodyPr wrap="square">
            <a:spAutoFit/>
          </a:bodyPr>
          <a:lstStyle/>
          <a:p>
            <a:r>
              <a:rPr lang="en-US" sz="1400"/>
              <a:t>true</a:t>
            </a:r>
          </a:p>
          <a:p>
            <a:r>
              <a:rPr lang="en-US" sz="1400"/>
              <a:t>44</a:t>
            </a:r>
          </a:p>
        </p:txBody>
      </p:sp>
      <p:cxnSp>
        <p:nvCxnSpPr>
          <p:cNvPr id="7" name="Straight Arrow Connector 6">
            <a:extLst>
              <a:ext uri="{FF2B5EF4-FFF2-40B4-BE49-F238E27FC236}">
                <a16:creationId xmlns:a16="http://schemas.microsoft.com/office/drawing/2014/main" id="{116FE680-68CB-4EC7-9B78-4630C2BD3E05}"/>
              </a:ext>
            </a:extLst>
          </p:cNvPr>
          <p:cNvCxnSpPr>
            <a:stCxn id="5" idx="2"/>
          </p:cNvCxnSpPr>
          <p:nvPr/>
        </p:nvCxnSpPr>
        <p:spPr>
          <a:xfrm flipH="1">
            <a:off x="3208149" y="786644"/>
            <a:ext cx="3004088" cy="1288687"/>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9" name="Straight Arrow Connector 8">
            <a:extLst>
              <a:ext uri="{FF2B5EF4-FFF2-40B4-BE49-F238E27FC236}">
                <a16:creationId xmlns:a16="http://schemas.microsoft.com/office/drawing/2014/main" id="{210E472F-FF89-40D8-ABAA-0CB8C44C1F37}"/>
              </a:ext>
            </a:extLst>
          </p:cNvPr>
          <p:cNvCxnSpPr>
            <a:stCxn id="5" idx="2"/>
            <a:endCxn id="4" idx="0"/>
          </p:cNvCxnSpPr>
          <p:nvPr/>
        </p:nvCxnSpPr>
        <p:spPr>
          <a:xfrm>
            <a:off x="6212237" y="786644"/>
            <a:ext cx="2924014" cy="1288687"/>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0" name="Rectangle 9">
            <a:extLst>
              <a:ext uri="{FF2B5EF4-FFF2-40B4-BE49-F238E27FC236}">
                <a16:creationId xmlns:a16="http://schemas.microsoft.com/office/drawing/2014/main" id="{67E82586-A36D-453D-A9E3-B3BA7B1CBEAC}"/>
              </a:ext>
            </a:extLst>
          </p:cNvPr>
          <p:cNvSpPr/>
          <p:nvPr/>
        </p:nvSpPr>
        <p:spPr>
          <a:xfrm>
            <a:off x="5641384" y="5194287"/>
            <a:ext cx="2014779" cy="1200329"/>
          </a:xfrm>
          <a:prstGeom prst="rect">
            <a:avLst/>
          </a:prstGeom>
          <a:ln>
            <a:solidFill>
              <a:schemeClr val="tx1"/>
            </a:solidFill>
          </a:ln>
        </p:spPr>
        <p:txBody>
          <a:bodyPr wrap="square">
            <a:spAutoFit/>
          </a:bodyPr>
          <a:lstStyle/>
          <a:p>
            <a:r>
              <a:rPr lang="en-US">
                <a:solidFill>
                  <a:srgbClr val="000096"/>
                </a:solidFill>
                <a:highlight>
                  <a:srgbClr val="FFFFFF"/>
                </a:highlight>
              </a:rPr>
              <a:t>&lt;input&gt;</a:t>
            </a:r>
            <a:br>
              <a:rPr lang="en-US">
                <a:solidFill>
                  <a:srgbClr val="000000"/>
                </a:solidFill>
                <a:highlight>
                  <a:srgbClr val="FFFFFF"/>
                </a:highlight>
              </a:rPr>
            </a:br>
            <a:r>
              <a:rPr lang="en-US">
                <a:solidFill>
                  <a:srgbClr val="000000"/>
                </a:solidFill>
                <a:highlight>
                  <a:srgbClr val="FFFFFF"/>
                </a:highlight>
              </a:rPr>
              <a:t>    </a:t>
            </a:r>
            <a:r>
              <a:rPr lang="en-US">
                <a:solidFill>
                  <a:srgbClr val="000096"/>
                </a:solidFill>
                <a:highlight>
                  <a:srgbClr val="FFFFFF"/>
                </a:highlight>
              </a:rPr>
              <a:t>&lt;flag&gt;</a:t>
            </a:r>
            <a:r>
              <a:rPr lang="en-US">
                <a:solidFill>
                  <a:srgbClr val="000000"/>
                </a:solidFill>
                <a:highlight>
                  <a:srgbClr val="FFFFFF"/>
                </a:highlight>
              </a:rPr>
              <a:t>true</a:t>
            </a:r>
            <a:r>
              <a:rPr lang="en-US">
                <a:solidFill>
                  <a:srgbClr val="000096"/>
                </a:solidFill>
                <a:highlight>
                  <a:srgbClr val="FFFFFF"/>
                </a:highlight>
              </a:rPr>
              <a:t>&lt;/flag&gt;</a:t>
            </a:r>
            <a:br>
              <a:rPr lang="en-US">
                <a:solidFill>
                  <a:srgbClr val="000000"/>
                </a:solidFill>
                <a:highlight>
                  <a:srgbClr val="FFFFFF"/>
                </a:highlight>
              </a:rPr>
            </a:br>
            <a:r>
              <a:rPr lang="en-US">
                <a:solidFill>
                  <a:srgbClr val="000000"/>
                </a:solidFill>
                <a:highlight>
                  <a:srgbClr val="FFFFFF"/>
                </a:highlight>
              </a:rPr>
              <a:t>    </a:t>
            </a:r>
            <a:r>
              <a:rPr lang="en-US">
                <a:solidFill>
                  <a:srgbClr val="000096"/>
                </a:solidFill>
                <a:highlight>
                  <a:srgbClr val="FFFFFF"/>
                </a:highlight>
              </a:rPr>
              <a:t>&lt;data&gt;</a:t>
            </a:r>
            <a:r>
              <a:rPr lang="en-US">
                <a:solidFill>
                  <a:srgbClr val="000000"/>
                </a:solidFill>
                <a:highlight>
                  <a:srgbClr val="FFFFFF"/>
                </a:highlight>
              </a:rPr>
              <a:t>44</a:t>
            </a:r>
            <a:r>
              <a:rPr lang="en-US">
                <a:solidFill>
                  <a:srgbClr val="000096"/>
                </a:solidFill>
                <a:highlight>
                  <a:srgbClr val="FFFFFF"/>
                </a:highlight>
              </a:rPr>
              <a:t>&lt;/data&gt;</a:t>
            </a:r>
            <a:br>
              <a:rPr lang="en-US">
                <a:solidFill>
                  <a:srgbClr val="000000"/>
                </a:solidFill>
                <a:highlight>
                  <a:srgbClr val="FFFFFF"/>
                </a:highlight>
              </a:rPr>
            </a:br>
            <a:r>
              <a:rPr lang="en-US">
                <a:solidFill>
                  <a:srgbClr val="000096"/>
                </a:solidFill>
                <a:highlight>
                  <a:srgbClr val="FFFFFF"/>
                </a:highlight>
              </a:rPr>
              <a:t>&lt;/input&gt;</a:t>
            </a:r>
          </a:p>
        </p:txBody>
      </p:sp>
      <p:cxnSp>
        <p:nvCxnSpPr>
          <p:cNvPr id="12" name="Straight Arrow Connector 11">
            <a:extLst>
              <a:ext uri="{FF2B5EF4-FFF2-40B4-BE49-F238E27FC236}">
                <a16:creationId xmlns:a16="http://schemas.microsoft.com/office/drawing/2014/main" id="{C1819D76-7028-4C48-8FC9-7F460A484D7C}"/>
              </a:ext>
            </a:extLst>
          </p:cNvPr>
          <p:cNvCxnSpPr>
            <a:cxnSpLocks/>
            <a:stCxn id="3" idx="2"/>
          </p:cNvCxnSpPr>
          <p:nvPr/>
        </p:nvCxnSpPr>
        <p:spPr>
          <a:xfrm>
            <a:off x="3326970" y="4168212"/>
            <a:ext cx="2314414" cy="1026075"/>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4" name="Straight Arrow Connector 13">
            <a:extLst>
              <a:ext uri="{FF2B5EF4-FFF2-40B4-BE49-F238E27FC236}">
                <a16:creationId xmlns:a16="http://schemas.microsoft.com/office/drawing/2014/main" id="{32B0A917-7F1D-48ED-860F-D1FF56EF540D}"/>
              </a:ext>
            </a:extLst>
          </p:cNvPr>
          <p:cNvCxnSpPr>
            <a:cxnSpLocks/>
            <a:stCxn id="4" idx="2"/>
          </p:cNvCxnSpPr>
          <p:nvPr/>
        </p:nvCxnSpPr>
        <p:spPr>
          <a:xfrm flipH="1">
            <a:off x="7674245" y="4198989"/>
            <a:ext cx="1462006" cy="995298"/>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2924B646-AF5C-44EF-BACD-B0A4AEB1B570}"/>
              </a:ext>
            </a:extLst>
          </p:cNvPr>
          <p:cNvSpPr txBox="1"/>
          <p:nvPr/>
        </p:nvSpPr>
        <p:spPr>
          <a:xfrm>
            <a:off x="1009974" y="1676744"/>
            <a:ext cx="794769" cy="369332"/>
          </a:xfrm>
          <a:prstGeom prst="rect">
            <a:avLst/>
          </a:prstGeom>
          <a:noFill/>
        </p:spPr>
        <p:txBody>
          <a:bodyPr wrap="none" rtlCol="0">
            <a:spAutoFit/>
          </a:bodyPr>
          <a:lstStyle/>
          <a:p>
            <a:r>
              <a:rPr lang="en-US" b="1"/>
              <a:t>Worse</a:t>
            </a:r>
          </a:p>
        </p:txBody>
      </p:sp>
      <p:sp>
        <p:nvSpPr>
          <p:cNvPr id="17" name="TextBox 16">
            <a:extLst>
              <a:ext uri="{FF2B5EF4-FFF2-40B4-BE49-F238E27FC236}">
                <a16:creationId xmlns:a16="http://schemas.microsoft.com/office/drawing/2014/main" id="{55226A99-D905-4A51-9A1C-77F9B994970E}"/>
              </a:ext>
            </a:extLst>
          </p:cNvPr>
          <p:cNvSpPr txBox="1"/>
          <p:nvPr/>
        </p:nvSpPr>
        <p:spPr>
          <a:xfrm>
            <a:off x="9867255" y="1676744"/>
            <a:ext cx="780278" cy="369332"/>
          </a:xfrm>
          <a:prstGeom prst="rect">
            <a:avLst/>
          </a:prstGeom>
          <a:noFill/>
        </p:spPr>
        <p:txBody>
          <a:bodyPr wrap="none" rtlCol="0">
            <a:spAutoFit/>
          </a:bodyPr>
          <a:lstStyle/>
          <a:p>
            <a:r>
              <a:rPr lang="en-US" b="1"/>
              <a:t>Better</a:t>
            </a:r>
          </a:p>
        </p:txBody>
      </p:sp>
      <p:sp>
        <p:nvSpPr>
          <p:cNvPr id="18" name="TextBox 17">
            <a:extLst>
              <a:ext uri="{FF2B5EF4-FFF2-40B4-BE49-F238E27FC236}">
                <a16:creationId xmlns:a16="http://schemas.microsoft.com/office/drawing/2014/main" id="{EA78AF32-EEEC-4B31-B721-52A415379D72}"/>
              </a:ext>
            </a:extLst>
          </p:cNvPr>
          <p:cNvSpPr txBox="1"/>
          <p:nvPr/>
        </p:nvSpPr>
        <p:spPr>
          <a:xfrm>
            <a:off x="5298269" y="1691372"/>
            <a:ext cx="1827936" cy="369332"/>
          </a:xfrm>
          <a:prstGeom prst="rect">
            <a:avLst/>
          </a:prstGeom>
          <a:noFill/>
        </p:spPr>
        <p:txBody>
          <a:bodyPr wrap="none" rtlCol="0">
            <a:spAutoFit/>
          </a:bodyPr>
          <a:lstStyle/>
          <a:p>
            <a:r>
              <a:rPr lang="en-US" b="1"/>
              <a:t>optional element</a:t>
            </a:r>
          </a:p>
        </p:txBody>
      </p:sp>
      <p:sp>
        <p:nvSpPr>
          <p:cNvPr id="15" name="TextBox 14">
            <a:extLst>
              <a:ext uri="{FF2B5EF4-FFF2-40B4-BE49-F238E27FC236}">
                <a16:creationId xmlns:a16="http://schemas.microsoft.com/office/drawing/2014/main" id="{8D78384C-F50C-43E7-BF7A-28D6ECCFFEDB}"/>
              </a:ext>
            </a:extLst>
          </p:cNvPr>
          <p:cNvSpPr txBox="1"/>
          <p:nvPr/>
        </p:nvSpPr>
        <p:spPr>
          <a:xfrm>
            <a:off x="557939" y="4290562"/>
            <a:ext cx="3298150" cy="646331"/>
          </a:xfrm>
          <a:prstGeom prst="rect">
            <a:avLst/>
          </a:prstGeom>
          <a:noFill/>
        </p:spPr>
        <p:txBody>
          <a:bodyPr wrap="square" rtlCol="0">
            <a:spAutoFit/>
          </a:bodyPr>
          <a:lstStyle/>
          <a:p>
            <a:r>
              <a:rPr lang="en-US"/>
              <a:t>See examples/assert-vs-discriminator/test-7.dfdl.xsd</a:t>
            </a:r>
          </a:p>
        </p:txBody>
      </p:sp>
      <p:sp>
        <p:nvSpPr>
          <p:cNvPr id="20" name="TextBox 19">
            <a:extLst>
              <a:ext uri="{FF2B5EF4-FFF2-40B4-BE49-F238E27FC236}">
                <a16:creationId xmlns:a16="http://schemas.microsoft.com/office/drawing/2014/main" id="{AE06CEEC-4E0C-4ED5-8D9D-AC6DCE185BF2}"/>
              </a:ext>
            </a:extLst>
          </p:cNvPr>
          <p:cNvSpPr txBox="1"/>
          <p:nvPr/>
        </p:nvSpPr>
        <p:spPr>
          <a:xfrm>
            <a:off x="8794201" y="4364074"/>
            <a:ext cx="3298150" cy="646331"/>
          </a:xfrm>
          <a:prstGeom prst="rect">
            <a:avLst/>
          </a:prstGeom>
          <a:noFill/>
        </p:spPr>
        <p:txBody>
          <a:bodyPr wrap="square" rtlCol="0">
            <a:spAutoFit/>
          </a:bodyPr>
          <a:lstStyle/>
          <a:p>
            <a:r>
              <a:rPr lang="en-US"/>
              <a:t>See examples/assert-vs-discriminator/test-8.dfdl.xsd</a:t>
            </a:r>
          </a:p>
        </p:txBody>
      </p:sp>
    </p:spTree>
    <p:extLst>
      <p:ext uri="{BB962C8B-B14F-4D97-AF65-F5344CB8AC3E}">
        <p14:creationId xmlns:p14="http://schemas.microsoft.com/office/powerpoint/2010/main" val="41223502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38FC48-62FC-4D1F-86FA-C822D7520A9D}"/>
              </a:ext>
            </a:extLst>
          </p:cNvPr>
          <p:cNvSpPr>
            <a:spLocks noGrp="1"/>
          </p:cNvSpPr>
          <p:nvPr>
            <p:ph type="title"/>
          </p:nvPr>
        </p:nvSpPr>
        <p:spPr/>
        <p:txBody>
          <a:bodyPr/>
          <a:lstStyle/>
          <a:p>
            <a:r>
              <a:rPr lang="en-US"/>
              <a:t>Example</a:t>
            </a:r>
          </a:p>
        </p:txBody>
      </p:sp>
      <p:sp>
        <p:nvSpPr>
          <p:cNvPr id="3" name="Content Placeholder 2">
            <a:extLst>
              <a:ext uri="{FF2B5EF4-FFF2-40B4-BE49-F238E27FC236}">
                <a16:creationId xmlns:a16="http://schemas.microsoft.com/office/drawing/2014/main" id="{8F16ACC9-A9B9-4CF1-B388-B5D9B7A9B2BC}"/>
              </a:ext>
            </a:extLst>
          </p:cNvPr>
          <p:cNvSpPr>
            <a:spLocks noGrp="1"/>
          </p:cNvSpPr>
          <p:nvPr>
            <p:ph idx="1"/>
          </p:nvPr>
        </p:nvSpPr>
        <p:spPr>
          <a:xfrm>
            <a:off x="616449" y="1371602"/>
            <a:ext cx="11236720" cy="1650568"/>
          </a:xfrm>
        </p:spPr>
        <p:txBody>
          <a:bodyPr/>
          <a:lstStyle/>
          <a:p>
            <a:pPr>
              <a:lnSpc>
                <a:spcPts val="3000"/>
              </a:lnSpc>
            </a:pPr>
            <a:r>
              <a:rPr lang="en-US"/>
              <a:t>The </a:t>
            </a:r>
            <a:r>
              <a:rPr lang="en-US" dirty="0"/>
              <a:t>input file consists </a:t>
            </a:r>
            <a:r>
              <a:rPr lang="en-US"/>
              <a:t>of a string exactly 12 characters in length, followed by a string that is terminated by a newline, followed by a string of arbitrary length. </a:t>
            </a:r>
            <a:r>
              <a:rPr lang="en-US" dirty="0"/>
              <a:t>For example:</a:t>
            </a:r>
          </a:p>
          <a:p>
            <a:endParaRPr lang="en-US"/>
          </a:p>
        </p:txBody>
      </p:sp>
      <p:sp>
        <p:nvSpPr>
          <p:cNvPr id="4" name="Footer Placeholder 3">
            <a:extLst>
              <a:ext uri="{FF2B5EF4-FFF2-40B4-BE49-F238E27FC236}">
                <a16:creationId xmlns:a16="http://schemas.microsoft.com/office/drawing/2014/main" id="{CDB1F9D4-D3BE-46DC-B712-05BF9B27D007}"/>
              </a:ext>
            </a:extLst>
          </p:cNvPr>
          <p:cNvSpPr>
            <a:spLocks noGrp="1"/>
          </p:cNvSpPr>
          <p:nvPr>
            <p:ph type="ftr" sz="quarter" idx="11"/>
          </p:nvPr>
        </p:nvSpPr>
        <p:spPr/>
        <p:txBody>
          <a:bodyPr/>
          <a:lstStyle/>
          <a:p>
            <a:r>
              <a:rPr lang="en-US" altLang="en-US">
                <a:solidFill>
                  <a:schemeClr val="tx1">
                    <a:lumMod val="50000"/>
                    <a:lumOff val="50000"/>
                  </a:schemeClr>
                </a:solidFill>
                <a:latin typeface="Arial" pitchFamily="34" charset="0"/>
                <a:cs typeface="Arial" pitchFamily="34" charset="0"/>
              </a:rPr>
              <a:t>© 2019 The MITRE Corporation. All rights reserved.</a:t>
            </a:r>
            <a:endParaRPr lang="en-US">
              <a:solidFill>
                <a:schemeClr val="tx1">
                  <a:lumMod val="50000"/>
                  <a:lumOff val="50000"/>
                </a:schemeClr>
              </a:solidFill>
              <a:latin typeface="Arial" pitchFamily="34" charset="0"/>
              <a:cs typeface="Arial" pitchFamily="34" charset="0"/>
            </a:endParaRPr>
          </a:p>
        </p:txBody>
      </p:sp>
      <p:grpSp>
        <p:nvGrpSpPr>
          <p:cNvPr id="9" name="Group 8">
            <a:extLst>
              <a:ext uri="{FF2B5EF4-FFF2-40B4-BE49-F238E27FC236}">
                <a16:creationId xmlns:a16="http://schemas.microsoft.com/office/drawing/2014/main" id="{7377D6F4-5F7E-47A0-90D6-E2816DABFD44}"/>
              </a:ext>
            </a:extLst>
          </p:cNvPr>
          <p:cNvGrpSpPr/>
          <p:nvPr/>
        </p:nvGrpSpPr>
        <p:grpSpPr>
          <a:xfrm>
            <a:off x="2076771" y="3835831"/>
            <a:ext cx="6405008" cy="1076704"/>
            <a:chOff x="2076771" y="3835831"/>
            <a:chExt cx="6405008" cy="1076704"/>
          </a:xfrm>
        </p:grpSpPr>
        <p:pic>
          <p:nvPicPr>
            <p:cNvPr id="7" name="Picture 6">
              <a:extLst>
                <a:ext uri="{FF2B5EF4-FFF2-40B4-BE49-F238E27FC236}">
                  <a16:creationId xmlns:a16="http://schemas.microsoft.com/office/drawing/2014/main" id="{CB3AB793-F260-40B0-81EC-182B8E5ABC74}"/>
                </a:ext>
              </a:extLst>
            </p:cNvPr>
            <p:cNvPicPr>
              <a:picLocks noChangeAspect="1"/>
            </p:cNvPicPr>
            <p:nvPr/>
          </p:nvPicPr>
          <p:blipFill rotWithShape="1">
            <a:blip r:embed="rId2"/>
            <a:srcRect l="6356" t="14289" r="64915" b="76620"/>
            <a:stretch/>
          </p:blipFill>
          <p:spPr>
            <a:xfrm>
              <a:off x="2076771" y="3835831"/>
              <a:ext cx="6405008" cy="1076704"/>
            </a:xfrm>
            <a:prstGeom prst="rect">
              <a:avLst/>
            </a:prstGeom>
          </p:spPr>
        </p:pic>
        <p:sp>
          <p:nvSpPr>
            <p:cNvPr id="8" name="Rectangle 7">
              <a:extLst>
                <a:ext uri="{FF2B5EF4-FFF2-40B4-BE49-F238E27FC236}">
                  <a16:creationId xmlns:a16="http://schemas.microsoft.com/office/drawing/2014/main" id="{C91299E1-DFFB-4215-82D5-0BA87AFFE6A0}"/>
                </a:ext>
              </a:extLst>
            </p:cNvPr>
            <p:cNvSpPr/>
            <p:nvPr/>
          </p:nvSpPr>
          <p:spPr>
            <a:xfrm>
              <a:off x="4384924" y="4374183"/>
              <a:ext cx="1457937" cy="53835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 name="Rectangle 9">
            <a:extLst>
              <a:ext uri="{FF2B5EF4-FFF2-40B4-BE49-F238E27FC236}">
                <a16:creationId xmlns:a16="http://schemas.microsoft.com/office/drawing/2014/main" id="{3DE336B4-0EF8-4596-BEA9-5894397B1702}"/>
              </a:ext>
            </a:extLst>
          </p:cNvPr>
          <p:cNvSpPr/>
          <p:nvPr/>
        </p:nvSpPr>
        <p:spPr>
          <a:xfrm>
            <a:off x="2076771" y="3820333"/>
            <a:ext cx="3564612" cy="538352"/>
          </a:xfrm>
          <a:prstGeom prst="rect">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5795A612-9059-4849-83F4-80518DC3A48B}"/>
              </a:ext>
            </a:extLst>
          </p:cNvPr>
          <p:cNvSpPr/>
          <p:nvPr/>
        </p:nvSpPr>
        <p:spPr>
          <a:xfrm>
            <a:off x="5641383" y="3820333"/>
            <a:ext cx="1457937" cy="538352"/>
          </a:xfrm>
          <a:prstGeom prst="rect">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D501ACC9-6B1B-47A0-924D-B1F082A34D04}"/>
              </a:ext>
            </a:extLst>
          </p:cNvPr>
          <p:cNvSpPr/>
          <p:nvPr/>
        </p:nvSpPr>
        <p:spPr>
          <a:xfrm>
            <a:off x="2076771" y="4359763"/>
            <a:ext cx="2308153" cy="538352"/>
          </a:xfrm>
          <a:prstGeom prst="rect">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Box 12">
            <a:extLst>
              <a:ext uri="{FF2B5EF4-FFF2-40B4-BE49-F238E27FC236}">
                <a16:creationId xmlns:a16="http://schemas.microsoft.com/office/drawing/2014/main" id="{879648CD-710C-4A51-8353-C90214EBA4DB}"/>
              </a:ext>
            </a:extLst>
          </p:cNvPr>
          <p:cNvSpPr txBox="1"/>
          <p:nvPr/>
        </p:nvSpPr>
        <p:spPr>
          <a:xfrm>
            <a:off x="3747245" y="3163122"/>
            <a:ext cx="511679" cy="769441"/>
          </a:xfrm>
          <a:prstGeom prst="rect">
            <a:avLst/>
          </a:prstGeom>
          <a:noFill/>
        </p:spPr>
        <p:txBody>
          <a:bodyPr wrap="none" rtlCol="0">
            <a:spAutoFit/>
          </a:bodyPr>
          <a:lstStyle/>
          <a:p>
            <a:r>
              <a:rPr lang="en-US" sz="4400"/>
              <a:t>A</a:t>
            </a:r>
          </a:p>
        </p:txBody>
      </p:sp>
      <p:sp>
        <p:nvSpPr>
          <p:cNvPr id="14" name="TextBox 13">
            <a:extLst>
              <a:ext uri="{FF2B5EF4-FFF2-40B4-BE49-F238E27FC236}">
                <a16:creationId xmlns:a16="http://schemas.microsoft.com/office/drawing/2014/main" id="{0ED0F708-F7CB-45C1-8BE9-A090466B7438}"/>
              </a:ext>
            </a:extLst>
          </p:cNvPr>
          <p:cNvSpPr txBox="1"/>
          <p:nvPr/>
        </p:nvSpPr>
        <p:spPr>
          <a:xfrm>
            <a:off x="6114512" y="3163121"/>
            <a:ext cx="490840" cy="769441"/>
          </a:xfrm>
          <a:prstGeom prst="rect">
            <a:avLst/>
          </a:prstGeom>
          <a:noFill/>
        </p:spPr>
        <p:txBody>
          <a:bodyPr wrap="none" rtlCol="0">
            <a:spAutoFit/>
          </a:bodyPr>
          <a:lstStyle/>
          <a:p>
            <a:r>
              <a:rPr lang="en-US" sz="4400"/>
              <a:t>B</a:t>
            </a:r>
          </a:p>
        </p:txBody>
      </p:sp>
      <p:sp>
        <p:nvSpPr>
          <p:cNvPr id="15" name="TextBox 14">
            <a:extLst>
              <a:ext uri="{FF2B5EF4-FFF2-40B4-BE49-F238E27FC236}">
                <a16:creationId xmlns:a16="http://schemas.microsoft.com/office/drawing/2014/main" id="{75D15C01-FC08-4137-839B-B506242D1223}"/>
              </a:ext>
            </a:extLst>
          </p:cNvPr>
          <p:cNvSpPr txBox="1"/>
          <p:nvPr/>
        </p:nvSpPr>
        <p:spPr>
          <a:xfrm>
            <a:off x="2958413" y="4800721"/>
            <a:ext cx="486030" cy="769441"/>
          </a:xfrm>
          <a:prstGeom prst="rect">
            <a:avLst/>
          </a:prstGeom>
          <a:noFill/>
        </p:spPr>
        <p:txBody>
          <a:bodyPr wrap="none" rtlCol="0">
            <a:spAutoFit/>
          </a:bodyPr>
          <a:lstStyle/>
          <a:p>
            <a:r>
              <a:rPr lang="en-US" sz="4400"/>
              <a:t>C</a:t>
            </a:r>
          </a:p>
        </p:txBody>
      </p:sp>
    </p:spTree>
    <p:extLst>
      <p:ext uri="{BB962C8B-B14F-4D97-AF65-F5344CB8AC3E}">
        <p14:creationId xmlns:p14="http://schemas.microsoft.com/office/powerpoint/2010/main" val="2951063969"/>
      </p:ext>
    </p:extLst>
  </p:cSld>
  <p:clrMapOvr>
    <a:masterClrMapping/>
  </p:clrMapOvr>
</p:sld>
</file>

<file path=ppt/slides/slide3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F65C91EC-D30E-4A33-AC51-8B16F3CDF6B0}"/>
              </a:ext>
            </a:extLst>
          </p:cNvPr>
          <p:cNvSpPr>
            <a:spLocks noGrp="1"/>
          </p:cNvSpPr>
          <p:nvPr>
            <p:ph type="ctrTitle" sz="quarter"/>
          </p:nvPr>
        </p:nvSpPr>
        <p:spPr/>
        <p:txBody>
          <a:bodyPr/>
          <a:lstStyle/>
          <a:p>
            <a:r>
              <a:rPr lang="en-US"/>
              <a:t>The meaning of “empty”</a:t>
            </a:r>
          </a:p>
        </p:txBody>
      </p:sp>
      <p:sp>
        <p:nvSpPr>
          <p:cNvPr id="2" name="Footer Placeholder 1">
            <a:extLst>
              <a:ext uri="{FF2B5EF4-FFF2-40B4-BE49-F238E27FC236}">
                <a16:creationId xmlns:a16="http://schemas.microsoft.com/office/drawing/2014/main" id="{DA6A0B57-E0A6-4233-BD7E-86365E6C052F}"/>
              </a:ext>
            </a:extLst>
          </p:cNvPr>
          <p:cNvSpPr>
            <a:spLocks noGrp="1"/>
          </p:cNvSpPr>
          <p:nvPr>
            <p:ph type="ftr" sz="quarter" idx="4294967295"/>
          </p:nvPr>
        </p:nvSpPr>
        <p:spPr>
          <a:xfrm>
            <a:off x="0" y="6521450"/>
            <a:ext cx="7537450" cy="239713"/>
          </a:xfrm>
        </p:spPr>
        <p:txBody>
          <a:bodyPr/>
          <a:lstStyle/>
          <a:p>
            <a:r>
              <a:rPr lang="en-US" altLang="en-US">
                <a:solidFill>
                  <a:schemeClr val="tx1">
                    <a:lumMod val="50000"/>
                    <a:lumOff val="50000"/>
                  </a:schemeClr>
                </a:solidFill>
                <a:latin typeface="Arial" pitchFamily="34" charset="0"/>
                <a:cs typeface="Arial" pitchFamily="34" charset="0"/>
              </a:rPr>
              <a:t>© 2019 The MITRE Corporation. All rights reserved.</a:t>
            </a:r>
            <a:endParaRPr lang="en-US">
              <a:solidFill>
                <a:schemeClr val="tx1">
                  <a:lumMod val="50000"/>
                  <a:lumOff val="50000"/>
                </a:schemeClr>
              </a:solidFill>
              <a:latin typeface="Arial" pitchFamily="34" charset="0"/>
              <a:cs typeface="Arial" pitchFamily="34" charset="0"/>
            </a:endParaRPr>
          </a:p>
        </p:txBody>
      </p:sp>
    </p:spTree>
    <p:extLst>
      <p:ext uri="{BB962C8B-B14F-4D97-AF65-F5344CB8AC3E}">
        <p14:creationId xmlns:p14="http://schemas.microsoft.com/office/powerpoint/2010/main" val="4096993052"/>
      </p:ext>
    </p:extLst>
  </p:cSld>
  <p:clrMapOvr>
    <a:masterClrMapping/>
  </p:clrMapOvr>
</p:sld>
</file>

<file path=ppt/slides/slide3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5DE8F74-CB91-4F85-A8F8-3EEBA8D675B9}"/>
              </a:ext>
            </a:extLst>
          </p:cNvPr>
          <p:cNvSpPr>
            <a:spLocks noGrp="1"/>
          </p:cNvSpPr>
          <p:nvPr>
            <p:ph type="title"/>
          </p:nvPr>
        </p:nvSpPr>
        <p:spPr/>
        <p:txBody>
          <a:bodyPr/>
          <a:lstStyle/>
          <a:p>
            <a:endParaRPr lang="en-US"/>
          </a:p>
        </p:txBody>
      </p:sp>
      <p:sp>
        <p:nvSpPr>
          <p:cNvPr id="4" name="Content Placeholder 3">
            <a:extLst>
              <a:ext uri="{FF2B5EF4-FFF2-40B4-BE49-F238E27FC236}">
                <a16:creationId xmlns:a16="http://schemas.microsoft.com/office/drawing/2014/main" id="{ACE8C37D-9E3A-4327-930E-792E61043638}"/>
              </a:ext>
            </a:extLst>
          </p:cNvPr>
          <p:cNvSpPr>
            <a:spLocks noGrp="1"/>
          </p:cNvSpPr>
          <p:nvPr>
            <p:ph idx="1"/>
          </p:nvPr>
        </p:nvSpPr>
        <p:spPr/>
        <p:txBody>
          <a:bodyPr/>
          <a:lstStyle/>
          <a:p>
            <a:pPr>
              <a:lnSpc>
                <a:spcPts val="3000"/>
              </a:lnSpc>
              <a:spcAft>
                <a:spcPts val="1200"/>
              </a:spcAft>
            </a:pPr>
            <a:r>
              <a:rPr lang="en-US"/>
              <a:t>It is important to understand </a:t>
            </a:r>
            <a:r>
              <a:rPr lang="en-US" dirty="0"/>
              <a:t>"empty" as a concept in DFDL, </a:t>
            </a:r>
            <a:r>
              <a:rPr lang="en-US"/>
              <a:t>because it </a:t>
            </a:r>
            <a:r>
              <a:rPr lang="en-US" dirty="0"/>
              <a:t>is type-specific with a bunch of rules that differ for string/hexBinary from other types</a:t>
            </a:r>
            <a:r>
              <a:rPr lang="en-US"/>
              <a:t>. </a:t>
            </a:r>
          </a:p>
          <a:p>
            <a:pPr>
              <a:lnSpc>
                <a:spcPts val="3000"/>
              </a:lnSpc>
              <a:spcAft>
                <a:spcPts val="1200"/>
              </a:spcAft>
            </a:pPr>
            <a:r>
              <a:rPr lang="en-US"/>
              <a:t>Empty </a:t>
            </a:r>
            <a:r>
              <a:rPr lang="en-US" dirty="0"/>
              <a:t>and "zero length" are not the same concept in DFDL. If dfdl:emptyValueDelimiterPolicy is not "none", and the element has an initiator/terminator that is part of the empty representation accordingly, then zero-length means "absent", and "empty" requires some non-zero-length syntax </a:t>
            </a:r>
            <a:r>
              <a:rPr lang="en-US"/>
              <a:t>to express (i.e., an initiator and/or terminator). </a:t>
            </a:r>
            <a:endParaRPr lang="en-US" dirty="0"/>
          </a:p>
          <a:p>
            <a:pPr>
              <a:lnSpc>
                <a:spcPts val="3000"/>
              </a:lnSpc>
              <a:spcAft>
                <a:spcPts val="1200"/>
              </a:spcAft>
            </a:pPr>
            <a:r>
              <a:rPr lang="en-US"/>
              <a:t>So if you </a:t>
            </a:r>
            <a:r>
              <a:rPr lang="en-US" dirty="0"/>
              <a:t>have a data stream </a:t>
            </a:r>
            <a:r>
              <a:rPr lang="en-US"/>
              <a:t>like:</a:t>
            </a:r>
            <a:br>
              <a:rPr lang="en-US"/>
            </a:br>
            <a:r>
              <a:rPr lang="en-US"/>
              <a:t> 	1,2,,,,,,,,,,</a:t>
            </a:r>
            <a:endParaRPr lang="en-US" dirty="0"/>
          </a:p>
          <a:p>
            <a:pPr>
              <a:lnSpc>
                <a:spcPts val="3000"/>
              </a:lnSpc>
              <a:spcAft>
                <a:spcPts val="1200"/>
              </a:spcAft>
            </a:pPr>
            <a:r>
              <a:rPr lang="en-US" dirty="0"/>
              <a:t>Is that a bunch of elements with empty string as their value? Or a bunch of nilled elements? Or are those data elements absent, where the syntax just requires or tolerates the extra </a:t>
            </a:r>
            <a:r>
              <a:rPr lang="en-US"/>
              <a:t>separators?</a:t>
            </a:r>
            <a:endParaRPr lang="en-US" dirty="0"/>
          </a:p>
          <a:p>
            <a:endParaRPr lang="en-US"/>
          </a:p>
        </p:txBody>
      </p:sp>
    </p:spTree>
    <p:extLst>
      <p:ext uri="{BB962C8B-B14F-4D97-AF65-F5344CB8AC3E}">
        <p14:creationId xmlns:p14="http://schemas.microsoft.com/office/powerpoint/2010/main" val="2081506333"/>
      </p:ext>
    </p:extLst>
  </p:cSld>
  <p:clrMapOvr>
    <a:masterClrMapping/>
  </p:clrMapOvr>
</p:sld>
</file>

<file path=ppt/slides/slide3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CAAC66B5-0DC3-4E37-AC5A-BDBF64EA63EF}"/>
              </a:ext>
            </a:extLst>
          </p:cNvPr>
          <p:cNvSpPr>
            <a:spLocks noGrp="1"/>
          </p:cNvSpPr>
          <p:nvPr>
            <p:ph type="sldNum" sz="quarter" idx="12"/>
          </p:nvPr>
        </p:nvSpPr>
        <p:spPr>
          <a:xfrm>
            <a:off x="10275063" y="55601"/>
            <a:ext cx="1765676" cy="252626"/>
          </a:xfrm>
          <a:prstGeom prst="rect">
            <a:avLst/>
          </a:prstGeom>
          <a:ln>
            <a:noFill/>
          </a:ln>
        </p:spPr>
        <p:txBody>
          <a:bodyPr/>
          <a:lstStyle>
            <a:defPPr>
              <a:defRPr lang="en-US"/>
            </a:defPPr>
            <a:lvl1pPr marL="0" algn="r" defTabSz="914400" rtl="0" eaLnBrk="1" latinLnBrk="0" hangingPunct="1">
              <a:defRPr sz="1200" kern="1200">
                <a:solidFill>
                  <a:schemeClr val="bg1">
                    <a:lumMod val="50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atin typeface="Arial" pitchFamily="34" charset="0"/>
              </a:rPr>
              <a:t>| </a:t>
            </a:r>
            <a:fld id="{295008BC-DA31-4D19-837B-EFA4386B05F5}" type="slidenum">
              <a:rPr lang="en-US" smtClean="0">
                <a:latin typeface="Arial" pitchFamily="34" charset="0"/>
              </a:rPr>
              <a:pPr/>
              <a:t>322</a:t>
            </a:fld>
            <a:r>
              <a:rPr lang="en-US">
                <a:latin typeface="Arial" pitchFamily="34" charset="0"/>
              </a:rPr>
              <a:t> |</a:t>
            </a:r>
            <a:r>
              <a:rPr lang="en-US">
                <a:latin typeface="Arial" pitchFamily="34" charset="0"/>
                <a:ea typeface="Verdana" pitchFamily="34" charset="0"/>
                <a:cs typeface="Verdana" pitchFamily="34" charset="0"/>
              </a:rPr>
              <a:t> </a:t>
            </a:r>
            <a:endParaRPr lang="en-US" dirty="0">
              <a:latin typeface="Arial" pitchFamily="34" charset="0"/>
              <a:ea typeface="Verdana" pitchFamily="34" charset="0"/>
              <a:cs typeface="Verdana" pitchFamily="34" charset="0"/>
            </a:endParaRPr>
          </a:p>
        </p:txBody>
      </p:sp>
      <p:sp>
        <p:nvSpPr>
          <p:cNvPr id="4" name="Footer Placeholder 3">
            <a:extLst>
              <a:ext uri="{FF2B5EF4-FFF2-40B4-BE49-F238E27FC236}">
                <a16:creationId xmlns:a16="http://schemas.microsoft.com/office/drawing/2014/main" id="{6FCEA5DC-FB5E-45FF-9172-D9196688C18A}"/>
              </a:ext>
            </a:extLst>
          </p:cNvPr>
          <p:cNvSpPr>
            <a:spLocks noGrp="1"/>
          </p:cNvSpPr>
          <p:nvPr>
            <p:ph type="ftr" sz="quarter" idx="4294967295"/>
          </p:nvPr>
        </p:nvSpPr>
        <p:spPr>
          <a:xfrm>
            <a:off x="815008" y="6465888"/>
            <a:ext cx="6722441" cy="239712"/>
          </a:xfrm>
        </p:spPr>
        <p:txBody>
          <a:bodyPr/>
          <a:lstStyle/>
          <a:p>
            <a:pPr algn="l"/>
            <a:r>
              <a:rPr lang="en-US" altLang="en-US" dirty="0">
                <a:solidFill>
                  <a:schemeClr val="tx1">
                    <a:lumMod val="50000"/>
                    <a:lumOff val="50000"/>
                  </a:schemeClr>
                </a:solidFill>
                <a:latin typeface="Arial" pitchFamily="34" charset="0"/>
                <a:cs typeface="Arial" pitchFamily="34" charset="0"/>
              </a:rPr>
              <a:t>© 2019 The MITRE Corporation. All rights reserved.</a:t>
            </a:r>
            <a:endParaRPr lang="en-US" dirty="0">
              <a:solidFill>
                <a:schemeClr val="tx1">
                  <a:lumMod val="50000"/>
                  <a:lumOff val="50000"/>
                </a:schemeClr>
              </a:solidFill>
              <a:latin typeface="Arial" pitchFamily="34" charset="0"/>
              <a:cs typeface="Arial" pitchFamily="34" charset="0"/>
            </a:endParaRPr>
          </a:p>
        </p:txBody>
      </p:sp>
    </p:spTree>
    <p:extLst>
      <p:ext uri="{BB962C8B-B14F-4D97-AF65-F5344CB8AC3E}">
        <p14:creationId xmlns:p14="http://schemas.microsoft.com/office/powerpoint/2010/main" val="279719359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671BD46C-5227-4F03-A652-DE6718D5676C}"/>
              </a:ext>
            </a:extLst>
          </p:cNvPr>
          <p:cNvSpPr>
            <a:spLocks noGrp="1"/>
          </p:cNvSpPr>
          <p:nvPr>
            <p:ph type="ftr" sz="quarter" idx="11"/>
          </p:nvPr>
        </p:nvSpPr>
        <p:spPr/>
        <p:txBody>
          <a:bodyPr/>
          <a:lstStyle/>
          <a:p>
            <a:r>
              <a:rPr lang="en-US" altLang="en-US">
                <a:solidFill>
                  <a:schemeClr val="tx1">
                    <a:lumMod val="50000"/>
                    <a:lumOff val="50000"/>
                  </a:schemeClr>
                </a:solidFill>
                <a:latin typeface="Arial" pitchFamily="34" charset="0"/>
                <a:cs typeface="Arial" pitchFamily="34" charset="0"/>
              </a:rPr>
              <a:t>© 2019 The MITRE Corporation. All rights reserved.</a:t>
            </a:r>
            <a:endParaRPr lang="en-US">
              <a:solidFill>
                <a:schemeClr val="tx1">
                  <a:lumMod val="50000"/>
                  <a:lumOff val="50000"/>
                </a:schemeClr>
              </a:solidFill>
              <a:latin typeface="Arial" pitchFamily="34" charset="0"/>
              <a:cs typeface="Arial" pitchFamily="34" charset="0"/>
            </a:endParaRPr>
          </a:p>
        </p:txBody>
      </p:sp>
      <p:sp>
        <p:nvSpPr>
          <p:cNvPr id="7" name="Rectangle 6">
            <a:extLst>
              <a:ext uri="{FF2B5EF4-FFF2-40B4-BE49-F238E27FC236}">
                <a16:creationId xmlns:a16="http://schemas.microsoft.com/office/drawing/2014/main" id="{1D43969B-197F-45E8-9C09-CDB2CE91C0DC}"/>
              </a:ext>
            </a:extLst>
          </p:cNvPr>
          <p:cNvSpPr/>
          <p:nvPr/>
        </p:nvSpPr>
        <p:spPr>
          <a:xfrm>
            <a:off x="2113986" y="2736628"/>
            <a:ext cx="1957953" cy="646331"/>
          </a:xfrm>
          <a:prstGeom prst="rect">
            <a:avLst/>
          </a:prstGeom>
          <a:ln>
            <a:solidFill>
              <a:schemeClr val="tx1"/>
            </a:solidFill>
          </a:ln>
        </p:spPr>
        <p:txBody>
          <a:bodyPr wrap="square">
            <a:spAutoFit/>
          </a:bodyPr>
          <a:lstStyle/>
          <a:p>
            <a:r>
              <a:rPr lang="en-US">
                <a:solidFill>
                  <a:srgbClr val="000000"/>
                </a:solidFill>
                <a:highlight>
                  <a:srgbClr val="FFFFFF"/>
                </a:highlight>
              </a:rPr>
              <a:t>Hello, World Blah</a:t>
            </a:r>
            <a:br>
              <a:rPr lang="en-US">
                <a:solidFill>
                  <a:srgbClr val="000000"/>
                </a:solidFill>
                <a:highlight>
                  <a:srgbClr val="FFFFFF"/>
                </a:highlight>
              </a:rPr>
            </a:br>
            <a:r>
              <a:rPr lang="en-US">
                <a:solidFill>
                  <a:srgbClr val="000000"/>
                </a:solidFill>
                <a:highlight>
                  <a:srgbClr val="FFFFFF"/>
                </a:highlight>
              </a:rPr>
              <a:t>Broccoli</a:t>
            </a:r>
          </a:p>
        </p:txBody>
      </p:sp>
      <p:cxnSp>
        <p:nvCxnSpPr>
          <p:cNvPr id="12" name="Straight Arrow Connector 11">
            <a:extLst>
              <a:ext uri="{FF2B5EF4-FFF2-40B4-BE49-F238E27FC236}">
                <a16:creationId xmlns:a16="http://schemas.microsoft.com/office/drawing/2014/main" id="{312A3E63-A2B8-4EED-A33A-AC347F4093F3}"/>
              </a:ext>
            </a:extLst>
          </p:cNvPr>
          <p:cNvCxnSpPr>
            <a:cxnSpLocks/>
            <a:stCxn id="7" idx="3"/>
            <a:endCxn id="14" idx="1"/>
          </p:cNvCxnSpPr>
          <p:nvPr/>
        </p:nvCxnSpPr>
        <p:spPr>
          <a:xfrm flipV="1">
            <a:off x="4071939" y="3056677"/>
            <a:ext cx="1207379" cy="3117"/>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4" name="Rectangle 13">
            <a:extLst>
              <a:ext uri="{FF2B5EF4-FFF2-40B4-BE49-F238E27FC236}">
                <a16:creationId xmlns:a16="http://schemas.microsoft.com/office/drawing/2014/main" id="{7CA7A996-B7D5-4721-9FCF-6E237DE3226A}"/>
              </a:ext>
            </a:extLst>
          </p:cNvPr>
          <p:cNvSpPr/>
          <p:nvPr/>
        </p:nvSpPr>
        <p:spPr>
          <a:xfrm>
            <a:off x="5279318" y="2318013"/>
            <a:ext cx="2335077" cy="1477328"/>
          </a:xfrm>
          <a:prstGeom prst="rect">
            <a:avLst/>
          </a:prstGeom>
          <a:ln>
            <a:solidFill>
              <a:schemeClr val="tx1"/>
            </a:solidFill>
          </a:ln>
        </p:spPr>
        <p:txBody>
          <a:bodyPr wrap="square">
            <a:spAutoFit/>
          </a:bodyPr>
          <a:lstStyle/>
          <a:p>
            <a:r>
              <a:rPr lang="en-US">
                <a:solidFill>
                  <a:srgbClr val="000096"/>
                </a:solidFill>
                <a:highlight>
                  <a:srgbClr val="FFFFFF"/>
                </a:highlight>
              </a:rPr>
              <a:t>&lt;input&gt;</a:t>
            </a:r>
            <a:br>
              <a:rPr lang="en-US">
                <a:solidFill>
                  <a:srgbClr val="000000"/>
                </a:solidFill>
                <a:highlight>
                  <a:srgbClr val="FFFFFF"/>
                </a:highlight>
              </a:rPr>
            </a:br>
            <a:r>
              <a:rPr lang="en-US">
                <a:solidFill>
                  <a:srgbClr val="000000"/>
                </a:solidFill>
                <a:highlight>
                  <a:srgbClr val="FFFFFF"/>
                </a:highlight>
              </a:rPr>
              <a:t>  </a:t>
            </a:r>
            <a:r>
              <a:rPr lang="en-US">
                <a:solidFill>
                  <a:srgbClr val="000096"/>
                </a:solidFill>
                <a:highlight>
                  <a:srgbClr val="FFFFFF"/>
                </a:highlight>
              </a:rPr>
              <a:t>&lt;A&gt;</a:t>
            </a:r>
            <a:r>
              <a:rPr lang="en-US">
                <a:solidFill>
                  <a:srgbClr val="000000"/>
                </a:solidFill>
                <a:highlight>
                  <a:srgbClr val="FFFFFF"/>
                </a:highlight>
              </a:rPr>
              <a:t>Hello, World</a:t>
            </a:r>
            <a:r>
              <a:rPr lang="en-US">
                <a:solidFill>
                  <a:srgbClr val="000096"/>
                </a:solidFill>
                <a:highlight>
                  <a:srgbClr val="FFFFFF"/>
                </a:highlight>
              </a:rPr>
              <a:t>&lt;/A&gt;</a:t>
            </a:r>
            <a:br>
              <a:rPr lang="en-US">
                <a:solidFill>
                  <a:srgbClr val="000000"/>
                </a:solidFill>
                <a:highlight>
                  <a:srgbClr val="FFFFFF"/>
                </a:highlight>
              </a:rPr>
            </a:br>
            <a:r>
              <a:rPr lang="en-US">
                <a:solidFill>
                  <a:srgbClr val="000000"/>
                </a:solidFill>
                <a:highlight>
                  <a:srgbClr val="FFFFFF"/>
                </a:highlight>
              </a:rPr>
              <a:t>  </a:t>
            </a:r>
            <a:r>
              <a:rPr lang="en-US">
                <a:solidFill>
                  <a:srgbClr val="000096"/>
                </a:solidFill>
                <a:highlight>
                  <a:srgbClr val="FFFFFF"/>
                </a:highlight>
              </a:rPr>
              <a:t>&lt;B&gt;</a:t>
            </a:r>
            <a:r>
              <a:rPr lang="en-US">
                <a:solidFill>
                  <a:srgbClr val="000000"/>
                </a:solidFill>
                <a:highlight>
                  <a:srgbClr val="FFFFFF"/>
                </a:highlight>
              </a:rPr>
              <a:t> Blah</a:t>
            </a:r>
            <a:r>
              <a:rPr lang="en-US">
                <a:solidFill>
                  <a:srgbClr val="000096"/>
                </a:solidFill>
                <a:highlight>
                  <a:srgbClr val="FFFFFF"/>
                </a:highlight>
              </a:rPr>
              <a:t>&lt;/B&gt;</a:t>
            </a:r>
            <a:br>
              <a:rPr lang="en-US">
                <a:solidFill>
                  <a:srgbClr val="000000"/>
                </a:solidFill>
                <a:highlight>
                  <a:srgbClr val="FFFFFF"/>
                </a:highlight>
              </a:rPr>
            </a:br>
            <a:r>
              <a:rPr lang="en-US">
                <a:solidFill>
                  <a:srgbClr val="000000"/>
                </a:solidFill>
                <a:highlight>
                  <a:srgbClr val="FFFFFF"/>
                </a:highlight>
              </a:rPr>
              <a:t>  </a:t>
            </a:r>
            <a:r>
              <a:rPr lang="en-US">
                <a:solidFill>
                  <a:srgbClr val="000096"/>
                </a:solidFill>
                <a:highlight>
                  <a:srgbClr val="FFFFFF"/>
                </a:highlight>
              </a:rPr>
              <a:t>&lt;C&gt;</a:t>
            </a:r>
            <a:r>
              <a:rPr lang="en-US">
                <a:solidFill>
                  <a:srgbClr val="000000"/>
                </a:solidFill>
                <a:highlight>
                  <a:srgbClr val="FFFFFF"/>
                </a:highlight>
              </a:rPr>
              <a:t>Broccoli</a:t>
            </a:r>
            <a:r>
              <a:rPr lang="en-US">
                <a:solidFill>
                  <a:srgbClr val="000096"/>
                </a:solidFill>
                <a:highlight>
                  <a:srgbClr val="FFFFFF"/>
                </a:highlight>
              </a:rPr>
              <a:t>&lt;/C&gt;</a:t>
            </a:r>
            <a:br>
              <a:rPr lang="en-US">
                <a:solidFill>
                  <a:srgbClr val="000000"/>
                </a:solidFill>
                <a:highlight>
                  <a:srgbClr val="FFFFFF"/>
                </a:highlight>
              </a:rPr>
            </a:br>
            <a:r>
              <a:rPr lang="en-US">
                <a:solidFill>
                  <a:srgbClr val="000096"/>
                </a:solidFill>
                <a:highlight>
                  <a:srgbClr val="FFFFFF"/>
                </a:highlight>
              </a:rPr>
              <a:t>&lt;/input&gt;</a:t>
            </a:r>
          </a:p>
        </p:txBody>
      </p:sp>
      <p:sp>
        <p:nvSpPr>
          <p:cNvPr id="15" name="TextBox 14">
            <a:extLst>
              <a:ext uri="{FF2B5EF4-FFF2-40B4-BE49-F238E27FC236}">
                <a16:creationId xmlns:a16="http://schemas.microsoft.com/office/drawing/2014/main" id="{05D75F30-B506-4716-9DB2-7ABF1CC5BF04}"/>
              </a:ext>
            </a:extLst>
          </p:cNvPr>
          <p:cNvSpPr txBox="1"/>
          <p:nvPr/>
        </p:nvSpPr>
        <p:spPr>
          <a:xfrm>
            <a:off x="7614395" y="6027789"/>
            <a:ext cx="3787191" cy="369332"/>
          </a:xfrm>
          <a:prstGeom prst="rect">
            <a:avLst/>
          </a:prstGeom>
          <a:noFill/>
        </p:spPr>
        <p:txBody>
          <a:bodyPr wrap="none" rtlCol="0">
            <a:spAutoFit/>
          </a:bodyPr>
          <a:lstStyle/>
          <a:p>
            <a:r>
              <a:rPr lang="en-US"/>
              <a:t>See examples/lengthKind/test.dfdl.xsd</a:t>
            </a:r>
          </a:p>
        </p:txBody>
      </p:sp>
      <p:sp>
        <p:nvSpPr>
          <p:cNvPr id="3" name="TextBox 2">
            <a:extLst>
              <a:ext uri="{FF2B5EF4-FFF2-40B4-BE49-F238E27FC236}">
                <a16:creationId xmlns:a16="http://schemas.microsoft.com/office/drawing/2014/main" id="{9B135856-FEDC-4FBD-B58A-C92071E946F7}"/>
              </a:ext>
            </a:extLst>
          </p:cNvPr>
          <p:cNvSpPr txBox="1"/>
          <p:nvPr/>
        </p:nvSpPr>
        <p:spPr>
          <a:xfrm>
            <a:off x="4326398" y="2687345"/>
            <a:ext cx="698461" cy="369332"/>
          </a:xfrm>
          <a:prstGeom prst="rect">
            <a:avLst/>
          </a:prstGeom>
          <a:noFill/>
        </p:spPr>
        <p:txBody>
          <a:bodyPr wrap="none" rtlCol="0">
            <a:spAutoFit/>
          </a:bodyPr>
          <a:lstStyle/>
          <a:p>
            <a:r>
              <a:rPr lang="en-US" i="1"/>
              <a:t>parse</a:t>
            </a:r>
          </a:p>
        </p:txBody>
      </p:sp>
    </p:spTree>
    <p:extLst>
      <p:ext uri="{BB962C8B-B14F-4D97-AF65-F5344CB8AC3E}">
        <p14:creationId xmlns:p14="http://schemas.microsoft.com/office/powerpoint/2010/main" val="264433450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671BD46C-5227-4F03-A652-DE6718D5676C}"/>
              </a:ext>
            </a:extLst>
          </p:cNvPr>
          <p:cNvSpPr>
            <a:spLocks noGrp="1"/>
          </p:cNvSpPr>
          <p:nvPr>
            <p:ph type="ftr" sz="quarter" idx="11"/>
          </p:nvPr>
        </p:nvSpPr>
        <p:spPr/>
        <p:txBody>
          <a:bodyPr/>
          <a:lstStyle/>
          <a:p>
            <a:r>
              <a:rPr lang="en-US" altLang="en-US">
                <a:solidFill>
                  <a:schemeClr val="tx1">
                    <a:lumMod val="50000"/>
                    <a:lumOff val="50000"/>
                  </a:schemeClr>
                </a:solidFill>
                <a:latin typeface="Arial" pitchFamily="34" charset="0"/>
                <a:cs typeface="Arial" pitchFamily="34" charset="0"/>
              </a:rPr>
              <a:t>© 2019 The MITRE Corporation. All rights reserved.</a:t>
            </a:r>
            <a:endParaRPr lang="en-US">
              <a:solidFill>
                <a:schemeClr val="tx1">
                  <a:lumMod val="50000"/>
                  <a:lumOff val="50000"/>
                </a:schemeClr>
              </a:solidFill>
              <a:latin typeface="Arial" pitchFamily="34" charset="0"/>
              <a:cs typeface="Arial" pitchFamily="34" charset="0"/>
            </a:endParaRPr>
          </a:p>
        </p:txBody>
      </p:sp>
      <p:sp>
        <p:nvSpPr>
          <p:cNvPr id="5" name="Rectangle 4">
            <a:extLst>
              <a:ext uri="{FF2B5EF4-FFF2-40B4-BE49-F238E27FC236}">
                <a16:creationId xmlns:a16="http://schemas.microsoft.com/office/drawing/2014/main" id="{2A8A27EC-BACB-4EE2-B289-E19233684AA4}"/>
              </a:ext>
            </a:extLst>
          </p:cNvPr>
          <p:cNvSpPr/>
          <p:nvPr/>
        </p:nvSpPr>
        <p:spPr>
          <a:xfrm>
            <a:off x="950562" y="1654249"/>
            <a:ext cx="10290876" cy="2308324"/>
          </a:xfrm>
          <a:prstGeom prst="rect">
            <a:avLst/>
          </a:prstGeom>
          <a:ln>
            <a:solidFill>
              <a:schemeClr val="tx1"/>
            </a:solidFill>
          </a:ln>
        </p:spPr>
        <p:txBody>
          <a:bodyPr wrap="square">
            <a:spAutoFit/>
          </a:bodyPr>
          <a:lstStyle/>
          <a:p>
            <a:r>
              <a:rPr lang="en-US" sz="1600">
                <a:solidFill>
                  <a:srgbClr val="003296"/>
                </a:solidFill>
                <a:highlight>
                  <a:srgbClr val="FFFFFF"/>
                </a:highlight>
              </a:rPr>
              <a:t>&lt;xs:element</a:t>
            </a:r>
            <a:r>
              <a:rPr lang="en-US" sz="1600">
                <a:solidFill>
                  <a:srgbClr val="F5844C"/>
                </a:solidFill>
                <a:highlight>
                  <a:srgbClr val="FFFFFF"/>
                </a:highlight>
              </a:rPr>
              <a:t> name</a:t>
            </a:r>
            <a:r>
              <a:rPr lang="en-US" sz="1600">
                <a:solidFill>
                  <a:srgbClr val="FF8040"/>
                </a:solidFill>
                <a:highlight>
                  <a:srgbClr val="FFFFFF"/>
                </a:highlight>
              </a:rPr>
              <a:t>=</a:t>
            </a:r>
            <a:r>
              <a:rPr lang="en-US" sz="1600">
                <a:solidFill>
                  <a:srgbClr val="993300"/>
                </a:solidFill>
                <a:highlight>
                  <a:srgbClr val="FFFFFF"/>
                </a:highlight>
              </a:rPr>
              <a:t>"input"</a:t>
            </a:r>
            <a:r>
              <a:rPr lang="en-US" sz="1600">
                <a:solidFill>
                  <a:srgbClr val="F5844C"/>
                </a:solidFill>
                <a:highlight>
                  <a:srgbClr val="FFFFFF"/>
                </a:highlight>
              </a:rPr>
              <a:t> </a:t>
            </a:r>
            <a:r>
              <a:rPr lang="en-US" sz="1600">
                <a:solidFill>
                  <a:srgbClr val="F5844C"/>
                </a:solidFill>
                <a:highlight>
                  <a:srgbClr val="FFFF00"/>
                </a:highlight>
              </a:rPr>
              <a:t>dfdl:lengthKind</a:t>
            </a:r>
            <a:r>
              <a:rPr lang="en-US" sz="1600">
                <a:solidFill>
                  <a:srgbClr val="FF8040"/>
                </a:solidFill>
                <a:highlight>
                  <a:srgbClr val="FFFF00"/>
                </a:highlight>
              </a:rPr>
              <a:t>=</a:t>
            </a:r>
            <a:r>
              <a:rPr lang="en-US" sz="1600">
                <a:solidFill>
                  <a:srgbClr val="993300"/>
                </a:solidFill>
                <a:highlight>
                  <a:srgbClr val="FFFF00"/>
                </a:highlight>
              </a:rPr>
              <a:t>"implicit"</a:t>
            </a:r>
            <a:r>
              <a:rPr lang="en-US" sz="1600">
                <a:solidFill>
                  <a:srgbClr val="000096"/>
                </a:solidFill>
                <a:highlight>
                  <a:srgbClr val="FFFFFF"/>
                </a:highlight>
              </a:rPr>
              <a:t>&gt;</a:t>
            </a:r>
            <a:br>
              <a:rPr lang="en-US" sz="1600">
                <a:solidFill>
                  <a:srgbClr val="000000"/>
                </a:solidFill>
                <a:highlight>
                  <a:srgbClr val="FFFFFF"/>
                </a:highlight>
              </a:rPr>
            </a:br>
            <a:r>
              <a:rPr lang="en-US" sz="1600">
                <a:solidFill>
                  <a:srgbClr val="000000"/>
                </a:solidFill>
                <a:highlight>
                  <a:srgbClr val="FFFFFF"/>
                </a:highlight>
              </a:rPr>
              <a:t>    </a:t>
            </a:r>
            <a:r>
              <a:rPr lang="en-US" sz="1600">
                <a:solidFill>
                  <a:srgbClr val="003296"/>
                </a:solidFill>
                <a:highlight>
                  <a:srgbClr val="FFFFFF"/>
                </a:highlight>
              </a:rPr>
              <a:t>&lt;xs:complexType&gt;</a:t>
            </a:r>
            <a:br>
              <a:rPr lang="en-US" sz="1600">
                <a:solidFill>
                  <a:srgbClr val="000000"/>
                </a:solidFill>
                <a:highlight>
                  <a:srgbClr val="FFFFFF"/>
                </a:highlight>
              </a:rPr>
            </a:br>
            <a:r>
              <a:rPr lang="en-US" sz="1600">
                <a:solidFill>
                  <a:srgbClr val="000000"/>
                </a:solidFill>
                <a:highlight>
                  <a:srgbClr val="FFFFFF"/>
                </a:highlight>
              </a:rPr>
              <a:t>        </a:t>
            </a:r>
            <a:r>
              <a:rPr lang="en-US" sz="1600">
                <a:solidFill>
                  <a:srgbClr val="003296"/>
                </a:solidFill>
                <a:highlight>
                  <a:srgbClr val="FFFFFF"/>
                </a:highlight>
              </a:rPr>
              <a:t>&lt;xs:sequence&gt;</a:t>
            </a:r>
            <a:br>
              <a:rPr lang="en-US" sz="1600">
                <a:solidFill>
                  <a:srgbClr val="000000"/>
                </a:solidFill>
                <a:highlight>
                  <a:srgbClr val="FFFFFF"/>
                </a:highlight>
              </a:rPr>
            </a:br>
            <a:r>
              <a:rPr lang="en-US" sz="1600">
                <a:solidFill>
                  <a:srgbClr val="000000"/>
                </a:solidFill>
                <a:highlight>
                  <a:srgbClr val="FFFFFF"/>
                </a:highlight>
              </a:rPr>
              <a:t>            </a:t>
            </a:r>
            <a:r>
              <a:rPr lang="en-US" sz="1600">
                <a:solidFill>
                  <a:srgbClr val="003296"/>
                </a:solidFill>
                <a:highlight>
                  <a:srgbClr val="FFFFFF"/>
                </a:highlight>
              </a:rPr>
              <a:t>&lt;xs:element</a:t>
            </a:r>
            <a:r>
              <a:rPr lang="en-US" sz="1600">
                <a:solidFill>
                  <a:srgbClr val="F5844C"/>
                </a:solidFill>
                <a:highlight>
                  <a:srgbClr val="FFFFFF"/>
                </a:highlight>
              </a:rPr>
              <a:t> name</a:t>
            </a:r>
            <a:r>
              <a:rPr lang="en-US" sz="1600">
                <a:solidFill>
                  <a:srgbClr val="FF8040"/>
                </a:solidFill>
                <a:highlight>
                  <a:srgbClr val="FFFFFF"/>
                </a:highlight>
              </a:rPr>
              <a:t>=</a:t>
            </a:r>
            <a:r>
              <a:rPr lang="en-US" sz="1600">
                <a:solidFill>
                  <a:srgbClr val="993300"/>
                </a:solidFill>
                <a:highlight>
                  <a:srgbClr val="FFFFFF"/>
                </a:highlight>
              </a:rPr>
              <a:t>"A"</a:t>
            </a:r>
            <a:r>
              <a:rPr lang="en-US" sz="1600">
                <a:solidFill>
                  <a:srgbClr val="F5844C"/>
                </a:solidFill>
                <a:highlight>
                  <a:srgbClr val="FFFFFF"/>
                </a:highlight>
              </a:rPr>
              <a:t> type</a:t>
            </a:r>
            <a:r>
              <a:rPr lang="en-US" sz="1600">
                <a:solidFill>
                  <a:srgbClr val="FF8040"/>
                </a:solidFill>
                <a:highlight>
                  <a:srgbClr val="FFFFFF"/>
                </a:highlight>
              </a:rPr>
              <a:t>=</a:t>
            </a:r>
            <a:r>
              <a:rPr lang="en-US" sz="1600">
                <a:solidFill>
                  <a:srgbClr val="993300"/>
                </a:solidFill>
                <a:highlight>
                  <a:srgbClr val="FFFFFF"/>
                </a:highlight>
              </a:rPr>
              <a:t>"xs:string"</a:t>
            </a:r>
            <a:r>
              <a:rPr lang="en-US" sz="1600">
                <a:solidFill>
                  <a:srgbClr val="F5844C"/>
                </a:solidFill>
                <a:highlight>
                  <a:srgbClr val="FFFFFF"/>
                </a:highlight>
              </a:rPr>
              <a:t> </a:t>
            </a:r>
            <a:r>
              <a:rPr lang="en-US" sz="1600">
                <a:solidFill>
                  <a:srgbClr val="F5844C"/>
                </a:solidFill>
                <a:highlight>
                  <a:srgbClr val="FFFF00"/>
                </a:highlight>
              </a:rPr>
              <a:t>dfdl:lengthKind</a:t>
            </a:r>
            <a:r>
              <a:rPr lang="en-US" sz="1600">
                <a:solidFill>
                  <a:srgbClr val="FF8040"/>
                </a:solidFill>
                <a:highlight>
                  <a:srgbClr val="FFFF00"/>
                </a:highlight>
              </a:rPr>
              <a:t>=</a:t>
            </a:r>
            <a:r>
              <a:rPr lang="en-US" sz="1600">
                <a:solidFill>
                  <a:srgbClr val="993300"/>
                </a:solidFill>
                <a:highlight>
                  <a:srgbClr val="FFFF00"/>
                </a:highlight>
              </a:rPr>
              <a:t>"explicit"</a:t>
            </a:r>
            <a:r>
              <a:rPr lang="en-US" sz="1600">
                <a:solidFill>
                  <a:srgbClr val="F5844C"/>
                </a:solidFill>
                <a:highlight>
                  <a:srgbClr val="FFFFFF"/>
                </a:highlight>
              </a:rPr>
              <a:t> dfdl:length</a:t>
            </a:r>
            <a:r>
              <a:rPr lang="en-US" sz="1600">
                <a:solidFill>
                  <a:srgbClr val="FF8040"/>
                </a:solidFill>
                <a:highlight>
                  <a:srgbClr val="FFFFFF"/>
                </a:highlight>
              </a:rPr>
              <a:t>=</a:t>
            </a:r>
            <a:r>
              <a:rPr lang="en-US" sz="1600">
                <a:solidFill>
                  <a:srgbClr val="993300"/>
                </a:solidFill>
                <a:highlight>
                  <a:srgbClr val="FFFFFF"/>
                </a:highlight>
              </a:rPr>
              <a:t>"12"</a:t>
            </a:r>
            <a:r>
              <a:rPr lang="en-US" sz="1600">
                <a:solidFill>
                  <a:srgbClr val="F5844C"/>
                </a:solidFill>
                <a:highlight>
                  <a:srgbClr val="FFFFFF"/>
                </a:highlight>
              </a:rPr>
              <a:t> dfdl:lengthUnits</a:t>
            </a:r>
            <a:r>
              <a:rPr lang="en-US" sz="1600">
                <a:solidFill>
                  <a:srgbClr val="FF8040"/>
                </a:solidFill>
                <a:highlight>
                  <a:srgbClr val="FFFFFF"/>
                </a:highlight>
              </a:rPr>
              <a:t>=</a:t>
            </a:r>
            <a:r>
              <a:rPr lang="en-US" sz="1600">
                <a:solidFill>
                  <a:srgbClr val="993300"/>
                </a:solidFill>
                <a:highlight>
                  <a:srgbClr val="FFFFFF"/>
                </a:highlight>
              </a:rPr>
              <a:t>"characters"</a:t>
            </a:r>
            <a:r>
              <a:rPr lang="en-US" sz="1600">
                <a:solidFill>
                  <a:srgbClr val="F5844C"/>
                </a:solidFill>
                <a:highlight>
                  <a:srgbClr val="FFFFFF"/>
                </a:highlight>
              </a:rPr>
              <a:t> </a:t>
            </a:r>
            <a:r>
              <a:rPr lang="en-US" sz="1600">
                <a:solidFill>
                  <a:srgbClr val="000096"/>
                </a:solidFill>
                <a:highlight>
                  <a:srgbClr val="FFFFFF"/>
                </a:highlight>
              </a:rPr>
              <a:t>/&gt;</a:t>
            </a:r>
            <a:br>
              <a:rPr lang="en-US" sz="1600">
                <a:solidFill>
                  <a:srgbClr val="000000"/>
                </a:solidFill>
                <a:highlight>
                  <a:srgbClr val="FFFFFF"/>
                </a:highlight>
              </a:rPr>
            </a:br>
            <a:r>
              <a:rPr lang="en-US" sz="1600">
                <a:solidFill>
                  <a:srgbClr val="000000"/>
                </a:solidFill>
                <a:highlight>
                  <a:srgbClr val="FFFFFF"/>
                </a:highlight>
              </a:rPr>
              <a:t>            </a:t>
            </a:r>
            <a:r>
              <a:rPr lang="en-US" sz="1600">
                <a:solidFill>
                  <a:srgbClr val="003296"/>
                </a:solidFill>
                <a:highlight>
                  <a:srgbClr val="FFFFFF"/>
                </a:highlight>
              </a:rPr>
              <a:t>&lt;xs:element</a:t>
            </a:r>
            <a:r>
              <a:rPr lang="en-US" sz="1600">
                <a:solidFill>
                  <a:srgbClr val="F5844C"/>
                </a:solidFill>
                <a:highlight>
                  <a:srgbClr val="FFFFFF"/>
                </a:highlight>
              </a:rPr>
              <a:t> name</a:t>
            </a:r>
            <a:r>
              <a:rPr lang="en-US" sz="1600">
                <a:solidFill>
                  <a:srgbClr val="FF8040"/>
                </a:solidFill>
                <a:highlight>
                  <a:srgbClr val="FFFFFF"/>
                </a:highlight>
              </a:rPr>
              <a:t>=</a:t>
            </a:r>
            <a:r>
              <a:rPr lang="en-US" sz="1600">
                <a:solidFill>
                  <a:srgbClr val="993300"/>
                </a:solidFill>
                <a:highlight>
                  <a:srgbClr val="FFFFFF"/>
                </a:highlight>
              </a:rPr>
              <a:t>"B"</a:t>
            </a:r>
            <a:r>
              <a:rPr lang="en-US" sz="1600">
                <a:solidFill>
                  <a:srgbClr val="F5844C"/>
                </a:solidFill>
                <a:highlight>
                  <a:srgbClr val="FFFFFF"/>
                </a:highlight>
              </a:rPr>
              <a:t> type</a:t>
            </a:r>
            <a:r>
              <a:rPr lang="en-US" sz="1600">
                <a:solidFill>
                  <a:srgbClr val="FF8040"/>
                </a:solidFill>
                <a:highlight>
                  <a:srgbClr val="FFFFFF"/>
                </a:highlight>
              </a:rPr>
              <a:t>=</a:t>
            </a:r>
            <a:r>
              <a:rPr lang="en-US" sz="1600">
                <a:solidFill>
                  <a:srgbClr val="993300"/>
                </a:solidFill>
                <a:highlight>
                  <a:srgbClr val="FFFFFF"/>
                </a:highlight>
              </a:rPr>
              <a:t>"xs:string"</a:t>
            </a:r>
            <a:r>
              <a:rPr lang="en-US" sz="1600">
                <a:solidFill>
                  <a:srgbClr val="F5844C"/>
                </a:solidFill>
                <a:highlight>
                  <a:srgbClr val="FFFFFF"/>
                </a:highlight>
              </a:rPr>
              <a:t> </a:t>
            </a:r>
            <a:r>
              <a:rPr lang="en-US" sz="1600">
                <a:solidFill>
                  <a:srgbClr val="F5844C"/>
                </a:solidFill>
                <a:highlight>
                  <a:srgbClr val="FFFF00"/>
                </a:highlight>
              </a:rPr>
              <a:t>dfdl:lengthKind</a:t>
            </a:r>
            <a:r>
              <a:rPr lang="en-US" sz="1600">
                <a:solidFill>
                  <a:srgbClr val="FF8040"/>
                </a:solidFill>
                <a:highlight>
                  <a:srgbClr val="FFFF00"/>
                </a:highlight>
              </a:rPr>
              <a:t>=</a:t>
            </a:r>
            <a:r>
              <a:rPr lang="en-US" sz="1600">
                <a:solidFill>
                  <a:srgbClr val="993300"/>
                </a:solidFill>
                <a:highlight>
                  <a:srgbClr val="FFFF00"/>
                </a:highlight>
              </a:rPr>
              <a:t>"delimited"</a:t>
            </a:r>
            <a:r>
              <a:rPr lang="en-US" sz="1600">
                <a:solidFill>
                  <a:srgbClr val="F5844C"/>
                </a:solidFill>
                <a:highlight>
                  <a:srgbClr val="FFFFFF"/>
                </a:highlight>
              </a:rPr>
              <a:t> dfdl:terminator</a:t>
            </a:r>
            <a:r>
              <a:rPr lang="en-US" sz="1600">
                <a:solidFill>
                  <a:srgbClr val="FF8040"/>
                </a:solidFill>
                <a:highlight>
                  <a:srgbClr val="FFFFFF"/>
                </a:highlight>
              </a:rPr>
              <a:t>=</a:t>
            </a:r>
            <a:r>
              <a:rPr lang="en-US" sz="1600">
                <a:solidFill>
                  <a:srgbClr val="993300"/>
                </a:solidFill>
                <a:highlight>
                  <a:srgbClr val="FFFFFF"/>
                </a:highlight>
              </a:rPr>
              <a:t>"%NL;"</a:t>
            </a:r>
            <a:r>
              <a:rPr lang="en-US" sz="1600">
                <a:solidFill>
                  <a:srgbClr val="F5844C"/>
                </a:solidFill>
                <a:highlight>
                  <a:srgbClr val="FFFFFF"/>
                </a:highlight>
              </a:rPr>
              <a:t> </a:t>
            </a:r>
            <a:r>
              <a:rPr lang="en-US" sz="1600">
                <a:solidFill>
                  <a:srgbClr val="000096"/>
                </a:solidFill>
                <a:highlight>
                  <a:srgbClr val="FFFFFF"/>
                </a:highlight>
              </a:rPr>
              <a:t>/&gt;</a:t>
            </a:r>
            <a:br>
              <a:rPr lang="en-US" sz="1600">
                <a:solidFill>
                  <a:srgbClr val="000000"/>
                </a:solidFill>
                <a:highlight>
                  <a:srgbClr val="FFFFFF"/>
                </a:highlight>
              </a:rPr>
            </a:br>
            <a:r>
              <a:rPr lang="en-US" sz="1600">
                <a:solidFill>
                  <a:srgbClr val="000000"/>
                </a:solidFill>
                <a:highlight>
                  <a:srgbClr val="FFFFFF"/>
                </a:highlight>
              </a:rPr>
              <a:t>            </a:t>
            </a:r>
            <a:r>
              <a:rPr lang="en-US" sz="1600">
                <a:solidFill>
                  <a:srgbClr val="003296"/>
                </a:solidFill>
                <a:highlight>
                  <a:srgbClr val="FFFFFF"/>
                </a:highlight>
              </a:rPr>
              <a:t>&lt;xs:element</a:t>
            </a:r>
            <a:r>
              <a:rPr lang="en-US" sz="1600">
                <a:solidFill>
                  <a:srgbClr val="F5844C"/>
                </a:solidFill>
                <a:highlight>
                  <a:srgbClr val="FFFFFF"/>
                </a:highlight>
              </a:rPr>
              <a:t> name</a:t>
            </a:r>
            <a:r>
              <a:rPr lang="en-US" sz="1600">
                <a:solidFill>
                  <a:srgbClr val="FF8040"/>
                </a:solidFill>
                <a:highlight>
                  <a:srgbClr val="FFFFFF"/>
                </a:highlight>
              </a:rPr>
              <a:t>=</a:t>
            </a:r>
            <a:r>
              <a:rPr lang="en-US" sz="1600">
                <a:solidFill>
                  <a:srgbClr val="993300"/>
                </a:solidFill>
                <a:highlight>
                  <a:srgbClr val="FFFFFF"/>
                </a:highlight>
              </a:rPr>
              <a:t>"C"</a:t>
            </a:r>
            <a:r>
              <a:rPr lang="en-US" sz="1600">
                <a:solidFill>
                  <a:srgbClr val="F5844C"/>
                </a:solidFill>
                <a:highlight>
                  <a:srgbClr val="FFFFFF"/>
                </a:highlight>
              </a:rPr>
              <a:t> type</a:t>
            </a:r>
            <a:r>
              <a:rPr lang="en-US" sz="1600">
                <a:solidFill>
                  <a:srgbClr val="FF8040"/>
                </a:solidFill>
                <a:highlight>
                  <a:srgbClr val="FFFFFF"/>
                </a:highlight>
              </a:rPr>
              <a:t>=</a:t>
            </a:r>
            <a:r>
              <a:rPr lang="en-US" sz="1600">
                <a:solidFill>
                  <a:srgbClr val="993300"/>
                </a:solidFill>
                <a:highlight>
                  <a:srgbClr val="FFFFFF"/>
                </a:highlight>
              </a:rPr>
              <a:t>"xs:string"</a:t>
            </a:r>
            <a:r>
              <a:rPr lang="en-US" sz="1600">
                <a:solidFill>
                  <a:srgbClr val="F5844C"/>
                </a:solidFill>
                <a:highlight>
                  <a:srgbClr val="FFFFFF"/>
                </a:highlight>
              </a:rPr>
              <a:t> </a:t>
            </a:r>
            <a:r>
              <a:rPr lang="en-US" sz="1600">
                <a:solidFill>
                  <a:srgbClr val="F5844C"/>
                </a:solidFill>
                <a:highlight>
                  <a:srgbClr val="FFFF00"/>
                </a:highlight>
              </a:rPr>
              <a:t>dfdl:lengthKind</a:t>
            </a:r>
            <a:r>
              <a:rPr lang="en-US" sz="1600">
                <a:solidFill>
                  <a:srgbClr val="FF8040"/>
                </a:solidFill>
                <a:highlight>
                  <a:srgbClr val="FFFF00"/>
                </a:highlight>
              </a:rPr>
              <a:t>=</a:t>
            </a:r>
            <a:r>
              <a:rPr lang="en-US" sz="1600">
                <a:solidFill>
                  <a:srgbClr val="993300"/>
                </a:solidFill>
                <a:highlight>
                  <a:srgbClr val="FFFF00"/>
                </a:highlight>
              </a:rPr>
              <a:t>"pattern"</a:t>
            </a:r>
            <a:r>
              <a:rPr lang="en-US" sz="1600">
                <a:solidFill>
                  <a:srgbClr val="F5844C"/>
                </a:solidFill>
                <a:highlight>
                  <a:srgbClr val="FFFFFF"/>
                </a:highlight>
              </a:rPr>
              <a:t> dfdl:lengthPattern</a:t>
            </a:r>
            <a:r>
              <a:rPr lang="en-US" sz="1600">
                <a:solidFill>
                  <a:srgbClr val="FF8040"/>
                </a:solidFill>
                <a:highlight>
                  <a:srgbClr val="FFFFFF"/>
                </a:highlight>
              </a:rPr>
              <a:t>=</a:t>
            </a:r>
            <a:r>
              <a:rPr lang="en-US" sz="1600">
                <a:solidFill>
                  <a:srgbClr val="993300"/>
                </a:solidFill>
                <a:highlight>
                  <a:srgbClr val="FFFFFF"/>
                </a:highlight>
              </a:rPr>
              <a:t>".+?(?=$)"</a:t>
            </a:r>
            <a:r>
              <a:rPr lang="en-US" sz="1600">
                <a:solidFill>
                  <a:srgbClr val="F5844C"/>
                </a:solidFill>
                <a:highlight>
                  <a:srgbClr val="FFFFFF"/>
                </a:highlight>
              </a:rPr>
              <a:t> </a:t>
            </a:r>
            <a:r>
              <a:rPr lang="en-US" sz="1600">
                <a:solidFill>
                  <a:srgbClr val="000096"/>
                </a:solidFill>
                <a:highlight>
                  <a:srgbClr val="FFFFFF"/>
                </a:highlight>
              </a:rPr>
              <a:t>/&gt;</a:t>
            </a:r>
            <a:br>
              <a:rPr lang="en-US" sz="1600">
                <a:solidFill>
                  <a:srgbClr val="000000"/>
                </a:solidFill>
                <a:highlight>
                  <a:srgbClr val="FFFFFF"/>
                </a:highlight>
              </a:rPr>
            </a:br>
            <a:r>
              <a:rPr lang="en-US" sz="1600">
                <a:solidFill>
                  <a:srgbClr val="000000"/>
                </a:solidFill>
                <a:highlight>
                  <a:srgbClr val="FFFFFF"/>
                </a:highlight>
              </a:rPr>
              <a:t>        </a:t>
            </a:r>
            <a:r>
              <a:rPr lang="en-US" sz="1600">
                <a:solidFill>
                  <a:srgbClr val="003296"/>
                </a:solidFill>
                <a:highlight>
                  <a:srgbClr val="FFFFFF"/>
                </a:highlight>
              </a:rPr>
              <a:t>&lt;/xs:sequence&gt;</a:t>
            </a:r>
            <a:br>
              <a:rPr lang="en-US" sz="1600">
                <a:solidFill>
                  <a:srgbClr val="000000"/>
                </a:solidFill>
                <a:highlight>
                  <a:srgbClr val="FFFFFF"/>
                </a:highlight>
              </a:rPr>
            </a:br>
            <a:r>
              <a:rPr lang="en-US" sz="1600">
                <a:solidFill>
                  <a:srgbClr val="000000"/>
                </a:solidFill>
                <a:highlight>
                  <a:srgbClr val="FFFFFF"/>
                </a:highlight>
              </a:rPr>
              <a:t>    </a:t>
            </a:r>
            <a:r>
              <a:rPr lang="en-US" sz="1600">
                <a:solidFill>
                  <a:srgbClr val="003296"/>
                </a:solidFill>
                <a:highlight>
                  <a:srgbClr val="FFFFFF"/>
                </a:highlight>
              </a:rPr>
              <a:t>&lt;/xs:complexType&gt;</a:t>
            </a:r>
            <a:br>
              <a:rPr lang="en-US" sz="1600">
                <a:solidFill>
                  <a:srgbClr val="000000"/>
                </a:solidFill>
                <a:highlight>
                  <a:srgbClr val="FFFFFF"/>
                </a:highlight>
              </a:rPr>
            </a:br>
            <a:r>
              <a:rPr lang="en-US" sz="1600">
                <a:solidFill>
                  <a:srgbClr val="003296"/>
                </a:solidFill>
                <a:highlight>
                  <a:srgbClr val="FFFFFF"/>
                </a:highlight>
              </a:rPr>
              <a:t>&lt;/xs:element&gt;</a:t>
            </a:r>
          </a:p>
        </p:txBody>
      </p:sp>
    </p:spTree>
    <p:extLst>
      <p:ext uri="{BB962C8B-B14F-4D97-AF65-F5344CB8AC3E}">
        <p14:creationId xmlns:p14="http://schemas.microsoft.com/office/powerpoint/2010/main" val="350332313"/>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F64A358E-F984-4C3E-8130-F0413E839069}"/>
              </a:ext>
            </a:extLst>
          </p:cNvPr>
          <p:cNvSpPr>
            <a:spLocks noGrp="1"/>
          </p:cNvSpPr>
          <p:nvPr>
            <p:ph type="title"/>
          </p:nvPr>
        </p:nvSpPr>
        <p:spPr/>
        <p:txBody>
          <a:bodyPr/>
          <a:lstStyle/>
          <a:p>
            <a:r>
              <a:rPr lang="en-US"/>
              <a:t>dfdl:lengthKind="_____"</a:t>
            </a:r>
          </a:p>
        </p:txBody>
      </p:sp>
      <p:sp>
        <p:nvSpPr>
          <p:cNvPr id="4" name="Content Placeholder 3">
            <a:extLst>
              <a:ext uri="{FF2B5EF4-FFF2-40B4-BE49-F238E27FC236}">
                <a16:creationId xmlns:a16="http://schemas.microsoft.com/office/drawing/2014/main" id="{909EB7C3-EFB6-4588-A046-16F401B0E5CA}"/>
              </a:ext>
            </a:extLst>
          </p:cNvPr>
          <p:cNvSpPr>
            <a:spLocks noGrp="1"/>
          </p:cNvSpPr>
          <p:nvPr>
            <p:ph idx="1"/>
          </p:nvPr>
        </p:nvSpPr>
        <p:spPr/>
        <p:txBody>
          <a:bodyPr/>
          <a:lstStyle/>
          <a:p>
            <a:pPr>
              <a:lnSpc>
                <a:spcPts val="3000"/>
              </a:lnSpc>
              <a:spcAft>
                <a:spcPts val="1200"/>
              </a:spcAft>
            </a:pPr>
            <a:r>
              <a:rPr lang="en-US"/>
              <a:t>'</a:t>
            </a:r>
            <a:r>
              <a:rPr lang="en-US">
                <a:highlight>
                  <a:srgbClr val="FFFF00"/>
                </a:highlight>
              </a:rPr>
              <a:t>explicit</a:t>
            </a:r>
            <a:r>
              <a:rPr lang="en-US"/>
              <a:t>' means the length of the element is given by the dfdl:length property.</a:t>
            </a:r>
          </a:p>
          <a:p>
            <a:pPr>
              <a:lnSpc>
                <a:spcPts val="3000"/>
              </a:lnSpc>
              <a:spcAft>
                <a:spcPts val="1200"/>
              </a:spcAft>
            </a:pPr>
            <a:r>
              <a:rPr lang="en-US"/>
              <a:t>'</a:t>
            </a:r>
            <a:r>
              <a:rPr lang="en-US">
                <a:highlight>
                  <a:srgbClr val="FFFF00"/>
                </a:highlight>
              </a:rPr>
              <a:t>delimited</a:t>
            </a:r>
            <a:r>
              <a:rPr lang="en-US"/>
              <a:t>' means the length of the element is determined by a terminator or separator.</a:t>
            </a:r>
          </a:p>
          <a:p>
            <a:pPr>
              <a:lnSpc>
                <a:spcPts val="3000"/>
              </a:lnSpc>
              <a:spcAft>
                <a:spcPts val="1200"/>
              </a:spcAft>
            </a:pPr>
            <a:r>
              <a:rPr lang="en-US"/>
              <a:t>'</a:t>
            </a:r>
            <a:r>
              <a:rPr lang="en-US">
                <a:highlight>
                  <a:srgbClr val="FFFF00"/>
                </a:highlight>
              </a:rPr>
              <a:t>pattern</a:t>
            </a:r>
            <a:r>
              <a:rPr lang="en-US"/>
              <a:t>' means the length of the element is given by a regular expression in the dfdl:lengthPattern property.</a:t>
            </a:r>
          </a:p>
          <a:p>
            <a:pPr>
              <a:lnSpc>
                <a:spcPts val="3000"/>
              </a:lnSpc>
            </a:pPr>
            <a:r>
              <a:rPr lang="en-US"/>
              <a:t>'</a:t>
            </a:r>
            <a:r>
              <a:rPr lang="en-US">
                <a:highlight>
                  <a:srgbClr val="FFFF00"/>
                </a:highlight>
              </a:rPr>
              <a:t>implicit'</a:t>
            </a:r>
            <a:r>
              <a:rPr lang="en-US"/>
              <a:t> means the length of the element is determined by the element’s type (if the element has a simpleType) or by the combined lengths of the element’s children (if the element has a complexType).</a:t>
            </a:r>
          </a:p>
        </p:txBody>
      </p:sp>
      <p:sp>
        <p:nvSpPr>
          <p:cNvPr id="2" name="Footer Placeholder 1">
            <a:extLst>
              <a:ext uri="{FF2B5EF4-FFF2-40B4-BE49-F238E27FC236}">
                <a16:creationId xmlns:a16="http://schemas.microsoft.com/office/drawing/2014/main" id="{2822541F-50CF-4813-A71A-0A00792F2BE9}"/>
              </a:ext>
            </a:extLst>
          </p:cNvPr>
          <p:cNvSpPr>
            <a:spLocks noGrp="1"/>
          </p:cNvSpPr>
          <p:nvPr>
            <p:ph type="ftr" sz="quarter" idx="11"/>
          </p:nvPr>
        </p:nvSpPr>
        <p:spPr/>
        <p:txBody>
          <a:bodyPr/>
          <a:lstStyle/>
          <a:p>
            <a:r>
              <a:rPr lang="en-US" altLang="en-US">
                <a:solidFill>
                  <a:schemeClr val="tx1">
                    <a:lumMod val="50000"/>
                    <a:lumOff val="50000"/>
                  </a:schemeClr>
                </a:solidFill>
                <a:latin typeface="Arial" pitchFamily="34" charset="0"/>
                <a:cs typeface="Arial" pitchFamily="34" charset="0"/>
              </a:rPr>
              <a:t>© 2019 The MITRE Corporation. All rights reserved.</a:t>
            </a:r>
            <a:endParaRPr lang="en-US">
              <a:solidFill>
                <a:schemeClr val="tx1">
                  <a:lumMod val="50000"/>
                  <a:lumOff val="50000"/>
                </a:schemeClr>
              </a:solidFill>
              <a:latin typeface="Arial" pitchFamily="34" charset="0"/>
              <a:cs typeface="Arial" pitchFamily="34" charset="0"/>
            </a:endParaRPr>
          </a:p>
        </p:txBody>
      </p:sp>
    </p:spTree>
    <p:extLst>
      <p:ext uri="{BB962C8B-B14F-4D97-AF65-F5344CB8AC3E}">
        <p14:creationId xmlns:p14="http://schemas.microsoft.com/office/powerpoint/2010/main" val="3278645437"/>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8B1537-F9EF-4305-8D53-3434D457B89A}"/>
              </a:ext>
            </a:extLst>
          </p:cNvPr>
          <p:cNvSpPr>
            <a:spLocks noGrp="1"/>
          </p:cNvSpPr>
          <p:nvPr>
            <p:ph type="title"/>
          </p:nvPr>
        </p:nvSpPr>
        <p:spPr/>
        <p:txBody>
          <a:bodyPr/>
          <a:lstStyle/>
          <a:p>
            <a:r>
              <a:rPr lang="en-US"/>
              <a:t>Use these combinations of DFDL properties</a:t>
            </a:r>
          </a:p>
        </p:txBody>
      </p:sp>
      <p:sp>
        <p:nvSpPr>
          <p:cNvPr id="4" name="Footer Placeholder 3">
            <a:extLst>
              <a:ext uri="{FF2B5EF4-FFF2-40B4-BE49-F238E27FC236}">
                <a16:creationId xmlns:a16="http://schemas.microsoft.com/office/drawing/2014/main" id="{F43C28A6-C326-4BD2-8586-63D2EA62EB24}"/>
              </a:ext>
            </a:extLst>
          </p:cNvPr>
          <p:cNvSpPr>
            <a:spLocks noGrp="1"/>
          </p:cNvSpPr>
          <p:nvPr>
            <p:ph type="ftr" sz="quarter" idx="11"/>
          </p:nvPr>
        </p:nvSpPr>
        <p:spPr>
          <a:xfrm>
            <a:off x="616448" y="6521957"/>
            <a:ext cx="7536952" cy="239059"/>
          </a:xfrm>
        </p:spPr>
        <p:txBody>
          <a:bodyPr/>
          <a:lstStyle/>
          <a:p>
            <a:r>
              <a:rPr lang="en-US" altLang="en-US">
                <a:solidFill>
                  <a:schemeClr val="tx1">
                    <a:lumMod val="50000"/>
                    <a:lumOff val="50000"/>
                  </a:schemeClr>
                </a:solidFill>
                <a:latin typeface="Arial" pitchFamily="34" charset="0"/>
                <a:cs typeface="Arial" pitchFamily="34" charset="0"/>
              </a:rPr>
              <a:t>© 2019 The MITRE Corporation. All rights reserved.</a:t>
            </a:r>
            <a:endParaRPr lang="en-US">
              <a:solidFill>
                <a:schemeClr val="tx1">
                  <a:lumMod val="50000"/>
                  <a:lumOff val="50000"/>
                </a:schemeClr>
              </a:solidFill>
              <a:latin typeface="Arial" pitchFamily="34" charset="0"/>
              <a:cs typeface="Arial" pitchFamily="34" charset="0"/>
            </a:endParaRPr>
          </a:p>
        </p:txBody>
      </p:sp>
      <p:sp>
        <p:nvSpPr>
          <p:cNvPr id="5" name="TextBox 4">
            <a:extLst>
              <a:ext uri="{FF2B5EF4-FFF2-40B4-BE49-F238E27FC236}">
                <a16:creationId xmlns:a16="http://schemas.microsoft.com/office/drawing/2014/main" id="{D1F72894-52D2-4D91-95CE-BF4A62782CC1}"/>
              </a:ext>
            </a:extLst>
          </p:cNvPr>
          <p:cNvSpPr txBox="1"/>
          <p:nvPr/>
        </p:nvSpPr>
        <p:spPr>
          <a:xfrm>
            <a:off x="836909" y="1891884"/>
            <a:ext cx="2587503" cy="369332"/>
          </a:xfrm>
          <a:prstGeom prst="rect">
            <a:avLst/>
          </a:prstGeom>
          <a:noFill/>
        </p:spPr>
        <p:txBody>
          <a:bodyPr wrap="none" rtlCol="0">
            <a:spAutoFit/>
          </a:bodyPr>
          <a:lstStyle/>
          <a:p>
            <a:r>
              <a:rPr lang="en-US"/>
              <a:t>dfdl:lengthKind="explicit"</a:t>
            </a:r>
          </a:p>
        </p:txBody>
      </p:sp>
      <p:sp>
        <p:nvSpPr>
          <p:cNvPr id="6" name="TextBox 5">
            <a:extLst>
              <a:ext uri="{FF2B5EF4-FFF2-40B4-BE49-F238E27FC236}">
                <a16:creationId xmlns:a16="http://schemas.microsoft.com/office/drawing/2014/main" id="{DEAD1858-0C5A-44B8-BA2A-D05B9918B74F}"/>
              </a:ext>
            </a:extLst>
          </p:cNvPr>
          <p:cNvSpPr txBox="1"/>
          <p:nvPr/>
        </p:nvSpPr>
        <p:spPr>
          <a:xfrm>
            <a:off x="3973127" y="1891884"/>
            <a:ext cx="3254737" cy="369332"/>
          </a:xfrm>
          <a:prstGeom prst="rect">
            <a:avLst/>
          </a:prstGeom>
          <a:noFill/>
        </p:spPr>
        <p:txBody>
          <a:bodyPr wrap="none" rtlCol="0">
            <a:spAutoFit/>
          </a:bodyPr>
          <a:lstStyle/>
          <a:p>
            <a:r>
              <a:rPr lang="en-US"/>
              <a:t>dfdl:length="</a:t>
            </a:r>
            <a:r>
              <a:rPr lang="en-US" i="1"/>
              <a:t>integer</a:t>
            </a:r>
            <a:r>
              <a:rPr lang="en-US"/>
              <a:t>|</a:t>
            </a:r>
            <a:r>
              <a:rPr lang="en-US" i="1"/>
              <a:t>expression</a:t>
            </a:r>
            <a:r>
              <a:rPr lang="en-US"/>
              <a:t>"</a:t>
            </a:r>
          </a:p>
        </p:txBody>
      </p:sp>
      <p:sp>
        <p:nvSpPr>
          <p:cNvPr id="9" name="Plus Sign 8">
            <a:extLst>
              <a:ext uri="{FF2B5EF4-FFF2-40B4-BE49-F238E27FC236}">
                <a16:creationId xmlns:a16="http://schemas.microsoft.com/office/drawing/2014/main" id="{54B37E22-B424-4A5F-A60C-706B49974B94}"/>
              </a:ext>
            </a:extLst>
          </p:cNvPr>
          <p:cNvSpPr/>
          <p:nvPr/>
        </p:nvSpPr>
        <p:spPr>
          <a:xfrm>
            <a:off x="3332014" y="1701423"/>
            <a:ext cx="713636" cy="750253"/>
          </a:xfrm>
          <a:prstGeom prst="mathPl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a:extLst>
              <a:ext uri="{FF2B5EF4-FFF2-40B4-BE49-F238E27FC236}">
                <a16:creationId xmlns:a16="http://schemas.microsoft.com/office/drawing/2014/main" id="{06D0D124-B600-4D94-94FB-4F687823B9BD}"/>
              </a:ext>
            </a:extLst>
          </p:cNvPr>
          <p:cNvSpPr txBox="1"/>
          <p:nvPr/>
        </p:nvSpPr>
        <p:spPr>
          <a:xfrm>
            <a:off x="836909" y="3018712"/>
            <a:ext cx="2805640" cy="369332"/>
          </a:xfrm>
          <a:prstGeom prst="rect">
            <a:avLst/>
          </a:prstGeom>
          <a:noFill/>
        </p:spPr>
        <p:txBody>
          <a:bodyPr wrap="none" rtlCol="0">
            <a:spAutoFit/>
          </a:bodyPr>
          <a:lstStyle/>
          <a:p>
            <a:r>
              <a:rPr lang="en-US"/>
              <a:t>dfdl:lengthKind="delimited"</a:t>
            </a:r>
          </a:p>
        </p:txBody>
      </p:sp>
      <p:sp>
        <p:nvSpPr>
          <p:cNvPr id="11" name="TextBox 10">
            <a:extLst>
              <a:ext uri="{FF2B5EF4-FFF2-40B4-BE49-F238E27FC236}">
                <a16:creationId xmlns:a16="http://schemas.microsoft.com/office/drawing/2014/main" id="{05BE5754-A274-4274-A9EA-52C229B1C376}"/>
              </a:ext>
            </a:extLst>
          </p:cNvPr>
          <p:cNvSpPr txBox="1"/>
          <p:nvPr/>
        </p:nvSpPr>
        <p:spPr>
          <a:xfrm>
            <a:off x="4174606" y="3018712"/>
            <a:ext cx="3142848" cy="369332"/>
          </a:xfrm>
          <a:prstGeom prst="rect">
            <a:avLst/>
          </a:prstGeom>
          <a:noFill/>
        </p:spPr>
        <p:txBody>
          <a:bodyPr wrap="none" rtlCol="0">
            <a:spAutoFit/>
          </a:bodyPr>
          <a:lstStyle/>
          <a:p>
            <a:r>
              <a:rPr lang="en-US"/>
              <a:t>dfdl:terminator="</a:t>
            </a:r>
            <a:r>
              <a:rPr lang="en-US" i="1"/>
              <a:t>some symbol</a:t>
            </a:r>
            <a:r>
              <a:rPr lang="en-US"/>
              <a:t>"</a:t>
            </a:r>
          </a:p>
        </p:txBody>
      </p:sp>
      <p:sp>
        <p:nvSpPr>
          <p:cNvPr id="12" name="Plus Sign 11">
            <a:extLst>
              <a:ext uri="{FF2B5EF4-FFF2-40B4-BE49-F238E27FC236}">
                <a16:creationId xmlns:a16="http://schemas.microsoft.com/office/drawing/2014/main" id="{A5F83320-43E5-4859-888D-9B65F791735B}"/>
              </a:ext>
            </a:extLst>
          </p:cNvPr>
          <p:cNvSpPr/>
          <p:nvPr/>
        </p:nvSpPr>
        <p:spPr>
          <a:xfrm>
            <a:off x="3517995" y="2828251"/>
            <a:ext cx="713636" cy="750253"/>
          </a:xfrm>
          <a:prstGeom prst="mathPl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Box 12">
            <a:extLst>
              <a:ext uri="{FF2B5EF4-FFF2-40B4-BE49-F238E27FC236}">
                <a16:creationId xmlns:a16="http://schemas.microsoft.com/office/drawing/2014/main" id="{1BD4F4B1-E7B2-4CC7-A298-F277EF54F65D}"/>
              </a:ext>
            </a:extLst>
          </p:cNvPr>
          <p:cNvSpPr txBox="1"/>
          <p:nvPr/>
        </p:nvSpPr>
        <p:spPr>
          <a:xfrm>
            <a:off x="836909" y="4224817"/>
            <a:ext cx="2805640" cy="369332"/>
          </a:xfrm>
          <a:prstGeom prst="rect">
            <a:avLst/>
          </a:prstGeom>
          <a:noFill/>
        </p:spPr>
        <p:txBody>
          <a:bodyPr wrap="none" rtlCol="0">
            <a:spAutoFit/>
          </a:bodyPr>
          <a:lstStyle/>
          <a:p>
            <a:r>
              <a:rPr lang="en-US"/>
              <a:t>dfdl:lengthKind="delimited"</a:t>
            </a:r>
          </a:p>
        </p:txBody>
      </p:sp>
      <p:sp>
        <p:nvSpPr>
          <p:cNvPr id="14" name="TextBox 13">
            <a:extLst>
              <a:ext uri="{FF2B5EF4-FFF2-40B4-BE49-F238E27FC236}">
                <a16:creationId xmlns:a16="http://schemas.microsoft.com/office/drawing/2014/main" id="{7188BEE2-F70E-430C-BB7C-66B9264A44A6}"/>
              </a:ext>
            </a:extLst>
          </p:cNvPr>
          <p:cNvSpPr txBox="1"/>
          <p:nvPr/>
        </p:nvSpPr>
        <p:spPr>
          <a:xfrm>
            <a:off x="4174606" y="4224817"/>
            <a:ext cx="3023585" cy="369332"/>
          </a:xfrm>
          <a:prstGeom prst="rect">
            <a:avLst/>
          </a:prstGeom>
          <a:noFill/>
        </p:spPr>
        <p:txBody>
          <a:bodyPr wrap="none" rtlCol="0">
            <a:spAutoFit/>
          </a:bodyPr>
          <a:lstStyle/>
          <a:p>
            <a:r>
              <a:rPr lang="en-US"/>
              <a:t>dfdl:separator="</a:t>
            </a:r>
            <a:r>
              <a:rPr lang="en-US" i="1"/>
              <a:t>some symbol</a:t>
            </a:r>
            <a:r>
              <a:rPr lang="en-US"/>
              <a:t>"</a:t>
            </a:r>
          </a:p>
        </p:txBody>
      </p:sp>
      <p:sp>
        <p:nvSpPr>
          <p:cNvPr id="15" name="Plus Sign 14">
            <a:extLst>
              <a:ext uri="{FF2B5EF4-FFF2-40B4-BE49-F238E27FC236}">
                <a16:creationId xmlns:a16="http://schemas.microsoft.com/office/drawing/2014/main" id="{074E3117-5920-4212-878D-A184C8BDBDC9}"/>
              </a:ext>
            </a:extLst>
          </p:cNvPr>
          <p:cNvSpPr/>
          <p:nvPr/>
        </p:nvSpPr>
        <p:spPr>
          <a:xfrm>
            <a:off x="3517995" y="4034356"/>
            <a:ext cx="713636" cy="750253"/>
          </a:xfrm>
          <a:prstGeom prst="mathPl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a:extLst>
              <a:ext uri="{FF2B5EF4-FFF2-40B4-BE49-F238E27FC236}">
                <a16:creationId xmlns:a16="http://schemas.microsoft.com/office/drawing/2014/main" id="{F7C5652F-7F4D-45A9-AB30-07C33380FE3E}"/>
              </a:ext>
            </a:extLst>
          </p:cNvPr>
          <p:cNvSpPr txBox="1"/>
          <p:nvPr/>
        </p:nvSpPr>
        <p:spPr>
          <a:xfrm>
            <a:off x="836909" y="3632244"/>
            <a:ext cx="424540" cy="369332"/>
          </a:xfrm>
          <a:prstGeom prst="rect">
            <a:avLst/>
          </a:prstGeom>
          <a:noFill/>
        </p:spPr>
        <p:txBody>
          <a:bodyPr wrap="none" rtlCol="0">
            <a:spAutoFit/>
          </a:bodyPr>
          <a:lstStyle/>
          <a:p>
            <a:r>
              <a:rPr lang="en-US" i="1"/>
              <a:t>or,</a:t>
            </a:r>
          </a:p>
        </p:txBody>
      </p:sp>
      <p:sp>
        <p:nvSpPr>
          <p:cNvPr id="17" name="TextBox 16">
            <a:extLst>
              <a:ext uri="{FF2B5EF4-FFF2-40B4-BE49-F238E27FC236}">
                <a16:creationId xmlns:a16="http://schemas.microsoft.com/office/drawing/2014/main" id="{4660A252-D0B8-4E9F-8657-8381FB563EF3}"/>
              </a:ext>
            </a:extLst>
          </p:cNvPr>
          <p:cNvSpPr txBox="1"/>
          <p:nvPr/>
        </p:nvSpPr>
        <p:spPr>
          <a:xfrm>
            <a:off x="836909" y="5370240"/>
            <a:ext cx="2619948" cy="369332"/>
          </a:xfrm>
          <a:prstGeom prst="rect">
            <a:avLst/>
          </a:prstGeom>
          <a:noFill/>
        </p:spPr>
        <p:txBody>
          <a:bodyPr wrap="none" rtlCol="0">
            <a:spAutoFit/>
          </a:bodyPr>
          <a:lstStyle/>
          <a:p>
            <a:r>
              <a:rPr lang="en-US"/>
              <a:t>dfdl:lengthKind="pattern"</a:t>
            </a:r>
          </a:p>
        </p:txBody>
      </p:sp>
      <p:sp>
        <p:nvSpPr>
          <p:cNvPr id="18" name="TextBox 17">
            <a:extLst>
              <a:ext uri="{FF2B5EF4-FFF2-40B4-BE49-F238E27FC236}">
                <a16:creationId xmlns:a16="http://schemas.microsoft.com/office/drawing/2014/main" id="{BD198C53-25AF-45D8-8F58-0790EE4BD0F2}"/>
              </a:ext>
            </a:extLst>
          </p:cNvPr>
          <p:cNvSpPr txBox="1"/>
          <p:nvPr/>
        </p:nvSpPr>
        <p:spPr>
          <a:xfrm>
            <a:off x="4035124" y="5370240"/>
            <a:ext cx="2708049" cy="369332"/>
          </a:xfrm>
          <a:prstGeom prst="rect">
            <a:avLst/>
          </a:prstGeom>
          <a:noFill/>
        </p:spPr>
        <p:txBody>
          <a:bodyPr wrap="none" rtlCol="0">
            <a:spAutoFit/>
          </a:bodyPr>
          <a:lstStyle/>
          <a:p>
            <a:r>
              <a:rPr lang="en-US"/>
              <a:t>dfdl:lengthPattern="</a:t>
            </a:r>
            <a:r>
              <a:rPr lang="en-US" i="1"/>
              <a:t>regex</a:t>
            </a:r>
            <a:r>
              <a:rPr lang="en-US"/>
              <a:t>"</a:t>
            </a:r>
          </a:p>
        </p:txBody>
      </p:sp>
      <p:sp>
        <p:nvSpPr>
          <p:cNvPr id="19" name="Plus Sign 18">
            <a:extLst>
              <a:ext uri="{FF2B5EF4-FFF2-40B4-BE49-F238E27FC236}">
                <a16:creationId xmlns:a16="http://schemas.microsoft.com/office/drawing/2014/main" id="{CD0D4583-AA25-4198-B125-70E21F08A0FB}"/>
              </a:ext>
            </a:extLst>
          </p:cNvPr>
          <p:cNvSpPr/>
          <p:nvPr/>
        </p:nvSpPr>
        <p:spPr>
          <a:xfrm>
            <a:off x="3378513" y="5179779"/>
            <a:ext cx="713636" cy="750253"/>
          </a:xfrm>
          <a:prstGeom prst="mathPl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id="{6FF8FB12-7DF0-42CE-AD1F-D3D1D1EBA51A}"/>
              </a:ext>
            </a:extLst>
          </p:cNvPr>
          <p:cNvSpPr/>
          <p:nvPr/>
        </p:nvSpPr>
        <p:spPr>
          <a:xfrm>
            <a:off x="836909" y="1701423"/>
            <a:ext cx="10737292" cy="750253"/>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98F1EB8E-28F1-424B-8DE1-E2D3BDB917D8}"/>
              </a:ext>
            </a:extLst>
          </p:cNvPr>
          <p:cNvSpPr/>
          <p:nvPr/>
        </p:nvSpPr>
        <p:spPr>
          <a:xfrm>
            <a:off x="836908" y="2797356"/>
            <a:ext cx="10493556" cy="2067979"/>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a:extLst>
              <a:ext uri="{FF2B5EF4-FFF2-40B4-BE49-F238E27FC236}">
                <a16:creationId xmlns:a16="http://schemas.microsoft.com/office/drawing/2014/main" id="{210D683A-78E5-4691-AFEB-C78A151E5B73}"/>
              </a:ext>
            </a:extLst>
          </p:cNvPr>
          <p:cNvSpPr/>
          <p:nvPr/>
        </p:nvSpPr>
        <p:spPr>
          <a:xfrm>
            <a:off x="836908" y="5186294"/>
            <a:ext cx="5906264" cy="750253"/>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Plus Sign 22">
            <a:extLst>
              <a:ext uri="{FF2B5EF4-FFF2-40B4-BE49-F238E27FC236}">
                <a16:creationId xmlns:a16="http://schemas.microsoft.com/office/drawing/2014/main" id="{A85529DA-EE62-4976-843B-BCBE8DF75BFF}"/>
              </a:ext>
            </a:extLst>
          </p:cNvPr>
          <p:cNvSpPr/>
          <p:nvPr/>
        </p:nvSpPr>
        <p:spPr>
          <a:xfrm>
            <a:off x="7114417" y="1701422"/>
            <a:ext cx="713636" cy="750253"/>
          </a:xfrm>
          <a:prstGeom prst="mathPl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TextBox 23">
            <a:extLst>
              <a:ext uri="{FF2B5EF4-FFF2-40B4-BE49-F238E27FC236}">
                <a16:creationId xmlns:a16="http://schemas.microsoft.com/office/drawing/2014/main" id="{565582FF-D22D-455D-8DCB-0A008B5B5206}"/>
              </a:ext>
            </a:extLst>
          </p:cNvPr>
          <p:cNvSpPr txBox="1"/>
          <p:nvPr/>
        </p:nvSpPr>
        <p:spPr>
          <a:xfrm>
            <a:off x="7772957" y="1887764"/>
            <a:ext cx="4053610" cy="369332"/>
          </a:xfrm>
          <a:prstGeom prst="rect">
            <a:avLst/>
          </a:prstGeom>
          <a:noFill/>
        </p:spPr>
        <p:txBody>
          <a:bodyPr wrap="none" rtlCol="0">
            <a:spAutoFit/>
          </a:bodyPr>
          <a:lstStyle/>
          <a:p>
            <a:r>
              <a:rPr lang="en-US"/>
              <a:t>dfdl:lengthUnits="characters</a:t>
            </a:r>
            <a:r>
              <a:rPr lang="en-US">
                <a:latin typeface="Times New Roman" panose="02020603050405020304" pitchFamily="18" charset="0"/>
                <a:cs typeface="Times New Roman" panose="02020603050405020304" pitchFamily="18" charset="0"/>
              </a:rPr>
              <a:t>|</a:t>
            </a:r>
            <a:r>
              <a:rPr lang="en-US"/>
              <a:t>bits</a:t>
            </a:r>
            <a:r>
              <a:rPr lang="en-US">
                <a:latin typeface="Times New Roman" panose="02020603050405020304" pitchFamily="18" charset="0"/>
                <a:cs typeface="Times New Roman" panose="02020603050405020304" pitchFamily="18" charset="0"/>
              </a:rPr>
              <a:t>|</a:t>
            </a:r>
            <a:r>
              <a:rPr lang="en-US"/>
              <a:t>bytes"</a:t>
            </a:r>
          </a:p>
        </p:txBody>
      </p:sp>
      <p:sp>
        <p:nvSpPr>
          <p:cNvPr id="25" name="TextBox 24">
            <a:extLst>
              <a:ext uri="{FF2B5EF4-FFF2-40B4-BE49-F238E27FC236}">
                <a16:creationId xmlns:a16="http://schemas.microsoft.com/office/drawing/2014/main" id="{900C3BB1-75FF-4168-9F23-E62B77ED05DD}"/>
              </a:ext>
            </a:extLst>
          </p:cNvPr>
          <p:cNvSpPr txBox="1"/>
          <p:nvPr/>
        </p:nvSpPr>
        <p:spPr>
          <a:xfrm>
            <a:off x="7730248" y="4221659"/>
            <a:ext cx="3600216" cy="369332"/>
          </a:xfrm>
          <a:prstGeom prst="rect">
            <a:avLst/>
          </a:prstGeom>
          <a:noFill/>
        </p:spPr>
        <p:txBody>
          <a:bodyPr wrap="none" rtlCol="0">
            <a:spAutoFit/>
          </a:bodyPr>
          <a:lstStyle/>
          <a:p>
            <a:r>
              <a:rPr lang="en-US"/>
              <a:t>dfdl:separatorPosition="infix|prefix"</a:t>
            </a:r>
          </a:p>
        </p:txBody>
      </p:sp>
      <p:sp>
        <p:nvSpPr>
          <p:cNvPr id="26" name="Plus Sign 25">
            <a:extLst>
              <a:ext uri="{FF2B5EF4-FFF2-40B4-BE49-F238E27FC236}">
                <a16:creationId xmlns:a16="http://schemas.microsoft.com/office/drawing/2014/main" id="{3628D009-5990-46A8-8BEF-5E2421BDBD3C}"/>
              </a:ext>
            </a:extLst>
          </p:cNvPr>
          <p:cNvSpPr/>
          <p:nvPr/>
        </p:nvSpPr>
        <p:spPr>
          <a:xfrm>
            <a:off x="7073637" y="4031198"/>
            <a:ext cx="713636" cy="750253"/>
          </a:xfrm>
          <a:prstGeom prst="mathPl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497648571"/>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86C539-E6F9-4EBD-A65E-2D213E5DD22D}"/>
              </a:ext>
            </a:extLst>
          </p:cNvPr>
          <p:cNvSpPr>
            <a:spLocks noGrp="1"/>
          </p:cNvSpPr>
          <p:nvPr>
            <p:ph type="title"/>
          </p:nvPr>
        </p:nvSpPr>
        <p:spPr/>
        <p:txBody>
          <a:bodyPr/>
          <a:lstStyle/>
          <a:p>
            <a:r>
              <a:rPr lang="en-US"/>
              <a:t>Example #2</a:t>
            </a:r>
          </a:p>
        </p:txBody>
      </p:sp>
      <p:sp>
        <p:nvSpPr>
          <p:cNvPr id="3" name="Content Placeholder 2">
            <a:extLst>
              <a:ext uri="{FF2B5EF4-FFF2-40B4-BE49-F238E27FC236}">
                <a16:creationId xmlns:a16="http://schemas.microsoft.com/office/drawing/2014/main" id="{6B3C5FA4-3201-4B54-871C-D8FD8EE82C12}"/>
              </a:ext>
            </a:extLst>
          </p:cNvPr>
          <p:cNvSpPr>
            <a:spLocks noGrp="1"/>
          </p:cNvSpPr>
          <p:nvPr>
            <p:ph idx="1"/>
          </p:nvPr>
        </p:nvSpPr>
        <p:spPr>
          <a:xfrm>
            <a:off x="616449" y="1371601"/>
            <a:ext cx="11236720" cy="825941"/>
          </a:xfrm>
        </p:spPr>
        <p:txBody>
          <a:bodyPr/>
          <a:lstStyle/>
          <a:p>
            <a:pPr>
              <a:lnSpc>
                <a:spcPts val="3000"/>
              </a:lnSpc>
            </a:pPr>
            <a:r>
              <a:rPr lang="en-US"/>
              <a:t>The input file has a number, followed by a name whose length is equal to the number.</a:t>
            </a:r>
          </a:p>
        </p:txBody>
      </p:sp>
      <p:sp>
        <p:nvSpPr>
          <p:cNvPr id="4" name="Footer Placeholder 3">
            <a:extLst>
              <a:ext uri="{FF2B5EF4-FFF2-40B4-BE49-F238E27FC236}">
                <a16:creationId xmlns:a16="http://schemas.microsoft.com/office/drawing/2014/main" id="{F09E5840-4192-4D7E-B25C-7722D104E48D}"/>
              </a:ext>
            </a:extLst>
          </p:cNvPr>
          <p:cNvSpPr>
            <a:spLocks noGrp="1"/>
          </p:cNvSpPr>
          <p:nvPr>
            <p:ph type="ftr" sz="quarter" idx="11"/>
          </p:nvPr>
        </p:nvSpPr>
        <p:spPr/>
        <p:txBody>
          <a:bodyPr/>
          <a:lstStyle/>
          <a:p>
            <a:r>
              <a:rPr lang="en-US" altLang="en-US">
                <a:solidFill>
                  <a:schemeClr val="tx1">
                    <a:lumMod val="50000"/>
                    <a:lumOff val="50000"/>
                  </a:schemeClr>
                </a:solidFill>
                <a:latin typeface="Arial" pitchFamily="34" charset="0"/>
                <a:cs typeface="Arial" pitchFamily="34" charset="0"/>
              </a:rPr>
              <a:t>© 2019 The MITRE Corporation. All rights reserved.</a:t>
            </a:r>
            <a:endParaRPr lang="en-US">
              <a:solidFill>
                <a:schemeClr val="tx1">
                  <a:lumMod val="50000"/>
                  <a:lumOff val="50000"/>
                </a:schemeClr>
              </a:solidFill>
              <a:latin typeface="Arial" pitchFamily="34" charset="0"/>
              <a:cs typeface="Arial" pitchFamily="34" charset="0"/>
            </a:endParaRPr>
          </a:p>
        </p:txBody>
      </p:sp>
      <p:sp>
        <p:nvSpPr>
          <p:cNvPr id="5" name="Rectangle 4">
            <a:extLst>
              <a:ext uri="{FF2B5EF4-FFF2-40B4-BE49-F238E27FC236}">
                <a16:creationId xmlns:a16="http://schemas.microsoft.com/office/drawing/2014/main" id="{C9B1B1D5-44F8-403A-B987-1DB6915ACE6E}"/>
              </a:ext>
            </a:extLst>
          </p:cNvPr>
          <p:cNvSpPr/>
          <p:nvPr/>
        </p:nvSpPr>
        <p:spPr>
          <a:xfrm>
            <a:off x="2091594" y="2933246"/>
            <a:ext cx="1442020" cy="830997"/>
          </a:xfrm>
          <a:prstGeom prst="rect">
            <a:avLst/>
          </a:prstGeom>
          <a:ln>
            <a:solidFill>
              <a:schemeClr val="tx1"/>
            </a:solidFill>
          </a:ln>
        </p:spPr>
        <p:txBody>
          <a:bodyPr wrap="square">
            <a:spAutoFit/>
          </a:bodyPr>
          <a:lstStyle/>
          <a:p>
            <a:r>
              <a:rPr lang="en-US" sz="2400">
                <a:solidFill>
                  <a:srgbClr val="000000"/>
                </a:solidFill>
                <a:highlight>
                  <a:srgbClr val="FFFFFF"/>
                </a:highlight>
              </a:rPr>
              <a:t>8</a:t>
            </a:r>
            <a:br>
              <a:rPr lang="en-US" sz="2400">
                <a:solidFill>
                  <a:srgbClr val="000000"/>
                </a:solidFill>
                <a:highlight>
                  <a:srgbClr val="FFFFFF"/>
                </a:highlight>
              </a:rPr>
            </a:br>
            <a:r>
              <a:rPr lang="en-US" sz="2400">
                <a:solidFill>
                  <a:srgbClr val="000000"/>
                </a:solidFill>
                <a:highlight>
                  <a:srgbClr val="FFFFFF"/>
                </a:highlight>
              </a:rPr>
              <a:t>John Doe</a:t>
            </a:r>
          </a:p>
        </p:txBody>
      </p:sp>
      <p:sp>
        <p:nvSpPr>
          <p:cNvPr id="7" name="Rectangle 6">
            <a:extLst>
              <a:ext uri="{FF2B5EF4-FFF2-40B4-BE49-F238E27FC236}">
                <a16:creationId xmlns:a16="http://schemas.microsoft.com/office/drawing/2014/main" id="{527FFE1B-5F4B-460B-900A-43AC8C6F3180}"/>
              </a:ext>
            </a:extLst>
          </p:cNvPr>
          <p:cNvSpPr/>
          <p:nvPr/>
        </p:nvSpPr>
        <p:spPr>
          <a:xfrm>
            <a:off x="5285013" y="2560276"/>
            <a:ext cx="3904209" cy="1569660"/>
          </a:xfrm>
          <a:prstGeom prst="rect">
            <a:avLst/>
          </a:prstGeom>
          <a:ln>
            <a:solidFill>
              <a:schemeClr val="tx1"/>
            </a:solidFill>
          </a:ln>
        </p:spPr>
        <p:txBody>
          <a:bodyPr wrap="square">
            <a:spAutoFit/>
          </a:bodyPr>
          <a:lstStyle/>
          <a:p>
            <a:r>
              <a:rPr lang="en-US" sz="2400">
                <a:solidFill>
                  <a:srgbClr val="000096"/>
                </a:solidFill>
                <a:highlight>
                  <a:srgbClr val="FFFFFF"/>
                </a:highlight>
              </a:rPr>
              <a:t>&lt;input&gt;</a:t>
            </a:r>
            <a:br>
              <a:rPr lang="en-US" sz="2400">
                <a:solidFill>
                  <a:srgbClr val="000000"/>
                </a:solidFill>
                <a:highlight>
                  <a:srgbClr val="FFFFFF"/>
                </a:highlight>
              </a:rPr>
            </a:br>
            <a:r>
              <a:rPr lang="en-US" sz="2400">
                <a:solidFill>
                  <a:srgbClr val="000000"/>
                </a:solidFill>
                <a:highlight>
                  <a:srgbClr val="FFFFFF"/>
                </a:highlight>
              </a:rPr>
              <a:t>  </a:t>
            </a:r>
            <a:r>
              <a:rPr lang="en-US" sz="2400">
                <a:solidFill>
                  <a:srgbClr val="000096"/>
                </a:solidFill>
                <a:highlight>
                  <a:srgbClr val="FFFFFF"/>
                </a:highlight>
              </a:rPr>
              <a:t>&lt;num&gt;</a:t>
            </a:r>
            <a:r>
              <a:rPr lang="en-US" sz="2400">
                <a:solidFill>
                  <a:srgbClr val="000000"/>
                </a:solidFill>
                <a:highlight>
                  <a:srgbClr val="FFFFFF"/>
                </a:highlight>
              </a:rPr>
              <a:t>8</a:t>
            </a:r>
            <a:r>
              <a:rPr lang="en-US" sz="2400">
                <a:solidFill>
                  <a:srgbClr val="000096"/>
                </a:solidFill>
                <a:highlight>
                  <a:srgbClr val="FFFFFF"/>
                </a:highlight>
              </a:rPr>
              <a:t>&lt;/num&gt;</a:t>
            </a:r>
            <a:br>
              <a:rPr lang="en-US" sz="2400">
                <a:solidFill>
                  <a:srgbClr val="000000"/>
                </a:solidFill>
                <a:highlight>
                  <a:srgbClr val="FFFFFF"/>
                </a:highlight>
              </a:rPr>
            </a:br>
            <a:r>
              <a:rPr lang="en-US" sz="2400">
                <a:solidFill>
                  <a:srgbClr val="000000"/>
                </a:solidFill>
                <a:highlight>
                  <a:srgbClr val="FFFFFF"/>
                </a:highlight>
              </a:rPr>
              <a:t>  </a:t>
            </a:r>
            <a:r>
              <a:rPr lang="en-US" sz="2400">
                <a:solidFill>
                  <a:srgbClr val="000096"/>
                </a:solidFill>
                <a:highlight>
                  <a:srgbClr val="FFFFFF"/>
                </a:highlight>
              </a:rPr>
              <a:t>&lt;name&gt;</a:t>
            </a:r>
            <a:r>
              <a:rPr lang="en-US" sz="2400">
                <a:solidFill>
                  <a:srgbClr val="000000"/>
                </a:solidFill>
                <a:highlight>
                  <a:srgbClr val="FFFFFF"/>
                </a:highlight>
              </a:rPr>
              <a:t>John Doe</a:t>
            </a:r>
            <a:r>
              <a:rPr lang="en-US" sz="2400">
                <a:solidFill>
                  <a:srgbClr val="000096"/>
                </a:solidFill>
                <a:highlight>
                  <a:srgbClr val="FFFFFF"/>
                </a:highlight>
              </a:rPr>
              <a:t>&lt;/name&gt;</a:t>
            </a:r>
            <a:br>
              <a:rPr lang="en-US" sz="2400">
                <a:solidFill>
                  <a:srgbClr val="000000"/>
                </a:solidFill>
                <a:highlight>
                  <a:srgbClr val="FFFFFF"/>
                </a:highlight>
              </a:rPr>
            </a:br>
            <a:r>
              <a:rPr lang="en-US" sz="2400">
                <a:solidFill>
                  <a:srgbClr val="000096"/>
                </a:solidFill>
                <a:highlight>
                  <a:srgbClr val="FFFFFF"/>
                </a:highlight>
              </a:rPr>
              <a:t>&lt;/input&gt;</a:t>
            </a:r>
          </a:p>
        </p:txBody>
      </p:sp>
      <p:sp>
        <p:nvSpPr>
          <p:cNvPr id="12" name="TextBox 11">
            <a:extLst>
              <a:ext uri="{FF2B5EF4-FFF2-40B4-BE49-F238E27FC236}">
                <a16:creationId xmlns:a16="http://schemas.microsoft.com/office/drawing/2014/main" id="{DE06435D-2F0D-4F5A-B2F5-7284D5790DDC}"/>
              </a:ext>
            </a:extLst>
          </p:cNvPr>
          <p:cNvSpPr txBox="1"/>
          <p:nvPr/>
        </p:nvSpPr>
        <p:spPr>
          <a:xfrm>
            <a:off x="3971533" y="2883441"/>
            <a:ext cx="875561" cy="461665"/>
          </a:xfrm>
          <a:prstGeom prst="rect">
            <a:avLst/>
          </a:prstGeom>
          <a:noFill/>
        </p:spPr>
        <p:txBody>
          <a:bodyPr wrap="none" rtlCol="0">
            <a:spAutoFit/>
          </a:bodyPr>
          <a:lstStyle/>
          <a:p>
            <a:r>
              <a:rPr lang="en-US" sz="2400" i="1"/>
              <a:t>parse</a:t>
            </a:r>
          </a:p>
        </p:txBody>
      </p:sp>
      <p:sp>
        <p:nvSpPr>
          <p:cNvPr id="13" name="TextBox 12">
            <a:extLst>
              <a:ext uri="{FF2B5EF4-FFF2-40B4-BE49-F238E27FC236}">
                <a16:creationId xmlns:a16="http://schemas.microsoft.com/office/drawing/2014/main" id="{6760B213-CE0F-4918-A173-2409FAA291BE}"/>
              </a:ext>
            </a:extLst>
          </p:cNvPr>
          <p:cNvSpPr txBox="1"/>
          <p:nvPr/>
        </p:nvSpPr>
        <p:spPr>
          <a:xfrm>
            <a:off x="6851542" y="5440428"/>
            <a:ext cx="3904210" cy="369332"/>
          </a:xfrm>
          <a:prstGeom prst="rect">
            <a:avLst/>
          </a:prstGeom>
          <a:noFill/>
        </p:spPr>
        <p:txBody>
          <a:bodyPr wrap="none" rtlCol="0">
            <a:spAutoFit/>
          </a:bodyPr>
          <a:lstStyle/>
          <a:p>
            <a:r>
              <a:rPr lang="en-US"/>
              <a:t>See examples/lengthKind/test2.dfdl.xsd</a:t>
            </a:r>
          </a:p>
        </p:txBody>
      </p:sp>
      <p:cxnSp>
        <p:nvCxnSpPr>
          <p:cNvPr id="10" name="Straight Arrow Connector 9">
            <a:extLst>
              <a:ext uri="{FF2B5EF4-FFF2-40B4-BE49-F238E27FC236}">
                <a16:creationId xmlns:a16="http://schemas.microsoft.com/office/drawing/2014/main" id="{997061C4-297E-4F2B-AE7E-DE5E4CFEFBD2}"/>
              </a:ext>
            </a:extLst>
          </p:cNvPr>
          <p:cNvCxnSpPr>
            <a:stCxn id="5" idx="3"/>
            <a:endCxn id="7" idx="1"/>
          </p:cNvCxnSpPr>
          <p:nvPr/>
        </p:nvCxnSpPr>
        <p:spPr>
          <a:xfrm flipV="1">
            <a:off x="3533614" y="3345106"/>
            <a:ext cx="1751399" cy="3639"/>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57786067"/>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F09E5840-4192-4D7E-B25C-7722D104E48D}"/>
              </a:ext>
            </a:extLst>
          </p:cNvPr>
          <p:cNvSpPr>
            <a:spLocks noGrp="1"/>
          </p:cNvSpPr>
          <p:nvPr>
            <p:ph type="ftr" sz="quarter" idx="11"/>
          </p:nvPr>
        </p:nvSpPr>
        <p:spPr/>
        <p:txBody>
          <a:bodyPr/>
          <a:lstStyle/>
          <a:p>
            <a:r>
              <a:rPr lang="en-US" altLang="en-US">
                <a:solidFill>
                  <a:schemeClr val="tx1">
                    <a:lumMod val="50000"/>
                    <a:lumOff val="50000"/>
                  </a:schemeClr>
                </a:solidFill>
                <a:latin typeface="Arial" pitchFamily="34" charset="0"/>
                <a:cs typeface="Arial" pitchFamily="34" charset="0"/>
              </a:rPr>
              <a:t>© 2019 The MITRE Corporation. All rights reserved.</a:t>
            </a:r>
            <a:endParaRPr lang="en-US">
              <a:solidFill>
                <a:schemeClr val="tx1">
                  <a:lumMod val="50000"/>
                  <a:lumOff val="50000"/>
                </a:schemeClr>
              </a:solidFill>
              <a:latin typeface="Arial" pitchFamily="34" charset="0"/>
              <a:cs typeface="Arial" pitchFamily="34" charset="0"/>
            </a:endParaRPr>
          </a:p>
        </p:txBody>
      </p:sp>
      <p:sp>
        <p:nvSpPr>
          <p:cNvPr id="6" name="Rectangle 5">
            <a:extLst>
              <a:ext uri="{FF2B5EF4-FFF2-40B4-BE49-F238E27FC236}">
                <a16:creationId xmlns:a16="http://schemas.microsoft.com/office/drawing/2014/main" id="{F7A3AEC2-1F0B-459D-8165-F32D09351906}"/>
              </a:ext>
            </a:extLst>
          </p:cNvPr>
          <p:cNvSpPr/>
          <p:nvPr/>
        </p:nvSpPr>
        <p:spPr>
          <a:xfrm>
            <a:off x="524360" y="1870130"/>
            <a:ext cx="11143280" cy="2062103"/>
          </a:xfrm>
          <a:prstGeom prst="rect">
            <a:avLst/>
          </a:prstGeom>
          <a:ln>
            <a:solidFill>
              <a:schemeClr val="tx1"/>
            </a:solidFill>
          </a:ln>
        </p:spPr>
        <p:txBody>
          <a:bodyPr wrap="square">
            <a:spAutoFit/>
          </a:bodyPr>
          <a:lstStyle/>
          <a:p>
            <a:r>
              <a:rPr lang="en-US" sz="1600">
                <a:solidFill>
                  <a:srgbClr val="003296"/>
                </a:solidFill>
                <a:highlight>
                  <a:srgbClr val="FFFFFF"/>
                </a:highlight>
              </a:rPr>
              <a:t>&lt;xs:element</a:t>
            </a:r>
            <a:r>
              <a:rPr lang="en-US" sz="1600">
                <a:solidFill>
                  <a:srgbClr val="F5844C"/>
                </a:solidFill>
                <a:highlight>
                  <a:srgbClr val="FFFFFF"/>
                </a:highlight>
              </a:rPr>
              <a:t> name</a:t>
            </a:r>
            <a:r>
              <a:rPr lang="en-US" sz="1600">
                <a:solidFill>
                  <a:srgbClr val="FF8040"/>
                </a:solidFill>
                <a:highlight>
                  <a:srgbClr val="FFFFFF"/>
                </a:highlight>
              </a:rPr>
              <a:t>=</a:t>
            </a:r>
            <a:r>
              <a:rPr lang="en-US" sz="1600">
                <a:solidFill>
                  <a:srgbClr val="993300"/>
                </a:solidFill>
                <a:highlight>
                  <a:srgbClr val="FFFFFF"/>
                </a:highlight>
              </a:rPr>
              <a:t>"input"</a:t>
            </a:r>
            <a:r>
              <a:rPr lang="en-US" sz="1600">
                <a:solidFill>
                  <a:srgbClr val="000096"/>
                </a:solidFill>
                <a:highlight>
                  <a:srgbClr val="FFFFFF"/>
                </a:highlight>
              </a:rPr>
              <a:t>&gt;</a:t>
            </a:r>
            <a:br>
              <a:rPr lang="en-US" sz="1600">
                <a:solidFill>
                  <a:srgbClr val="000000"/>
                </a:solidFill>
                <a:highlight>
                  <a:srgbClr val="FFFFFF"/>
                </a:highlight>
              </a:rPr>
            </a:br>
            <a:r>
              <a:rPr lang="en-US" sz="1600">
                <a:solidFill>
                  <a:srgbClr val="000000"/>
                </a:solidFill>
                <a:highlight>
                  <a:srgbClr val="FFFFFF"/>
                </a:highlight>
              </a:rPr>
              <a:t>    </a:t>
            </a:r>
            <a:r>
              <a:rPr lang="en-US" sz="1600">
                <a:solidFill>
                  <a:srgbClr val="003296"/>
                </a:solidFill>
                <a:highlight>
                  <a:srgbClr val="FFFFFF"/>
                </a:highlight>
              </a:rPr>
              <a:t>&lt;xs:complexType&gt;</a:t>
            </a:r>
            <a:br>
              <a:rPr lang="en-US" sz="1600">
                <a:solidFill>
                  <a:srgbClr val="000000"/>
                </a:solidFill>
                <a:highlight>
                  <a:srgbClr val="FFFFFF"/>
                </a:highlight>
              </a:rPr>
            </a:br>
            <a:r>
              <a:rPr lang="en-US" sz="1600">
                <a:solidFill>
                  <a:srgbClr val="000000"/>
                </a:solidFill>
                <a:highlight>
                  <a:srgbClr val="FFFFFF"/>
                </a:highlight>
              </a:rPr>
              <a:t>        </a:t>
            </a:r>
            <a:r>
              <a:rPr lang="en-US" sz="1600">
                <a:solidFill>
                  <a:srgbClr val="003296"/>
                </a:solidFill>
                <a:highlight>
                  <a:srgbClr val="FFFFFF"/>
                </a:highlight>
              </a:rPr>
              <a:t>&lt;xs:sequence</a:t>
            </a:r>
            <a:r>
              <a:rPr lang="en-US" sz="1600">
                <a:solidFill>
                  <a:srgbClr val="F5844C"/>
                </a:solidFill>
                <a:highlight>
                  <a:srgbClr val="FFFFFF"/>
                </a:highlight>
              </a:rPr>
              <a:t> dfdl:separator</a:t>
            </a:r>
            <a:r>
              <a:rPr lang="en-US" sz="1600">
                <a:solidFill>
                  <a:srgbClr val="FF8040"/>
                </a:solidFill>
                <a:highlight>
                  <a:srgbClr val="FFFFFF"/>
                </a:highlight>
              </a:rPr>
              <a:t>=</a:t>
            </a:r>
            <a:r>
              <a:rPr lang="en-US" sz="1600">
                <a:solidFill>
                  <a:srgbClr val="993300"/>
                </a:solidFill>
                <a:highlight>
                  <a:srgbClr val="FFFFFF"/>
                </a:highlight>
              </a:rPr>
              <a:t>"%NL;"</a:t>
            </a:r>
            <a:r>
              <a:rPr lang="en-US" sz="1600">
                <a:solidFill>
                  <a:srgbClr val="F5844C"/>
                </a:solidFill>
                <a:highlight>
                  <a:srgbClr val="FFFFFF"/>
                </a:highlight>
              </a:rPr>
              <a:t> dfdl:separatorPosition</a:t>
            </a:r>
            <a:r>
              <a:rPr lang="en-US" sz="1600">
                <a:solidFill>
                  <a:srgbClr val="FF8040"/>
                </a:solidFill>
                <a:highlight>
                  <a:srgbClr val="FFFFFF"/>
                </a:highlight>
              </a:rPr>
              <a:t>=</a:t>
            </a:r>
            <a:r>
              <a:rPr lang="en-US" sz="1600">
                <a:solidFill>
                  <a:srgbClr val="993300"/>
                </a:solidFill>
                <a:highlight>
                  <a:srgbClr val="FFFFFF"/>
                </a:highlight>
              </a:rPr>
              <a:t>"infix"</a:t>
            </a:r>
            <a:r>
              <a:rPr lang="en-US" sz="1600">
                <a:solidFill>
                  <a:srgbClr val="000096"/>
                </a:solidFill>
                <a:highlight>
                  <a:srgbClr val="FFFFFF"/>
                </a:highlight>
              </a:rPr>
              <a:t>&gt;</a:t>
            </a:r>
            <a:br>
              <a:rPr lang="en-US" sz="1600">
                <a:solidFill>
                  <a:srgbClr val="000000"/>
                </a:solidFill>
                <a:highlight>
                  <a:srgbClr val="FFFFFF"/>
                </a:highlight>
              </a:rPr>
            </a:br>
            <a:r>
              <a:rPr lang="en-US" sz="1600">
                <a:solidFill>
                  <a:srgbClr val="000000"/>
                </a:solidFill>
                <a:highlight>
                  <a:srgbClr val="FFFFFF"/>
                </a:highlight>
              </a:rPr>
              <a:t>            </a:t>
            </a:r>
            <a:r>
              <a:rPr lang="en-US" sz="1600">
                <a:solidFill>
                  <a:srgbClr val="003296"/>
                </a:solidFill>
                <a:highlight>
                  <a:srgbClr val="FFFFFF"/>
                </a:highlight>
              </a:rPr>
              <a:t>&lt;xs:element</a:t>
            </a:r>
            <a:r>
              <a:rPr lang="en-US" sz="1600">
                <a:solidFill>
                  <a:srgbClr val="F5844C"/>
                </a:solidFill>
                <a:highlight>
                  <a:srgbClr val="FFFFFF"/>
                </a:highlight>
              </a:rPr>
              <a:t> name</a:t>
            </a:r>
            <a:r>
              <a:rPr lang="en-US" sz="1600">
                <a:solidFill>
                  <a:srgbClr val="FF8040"/>
                </a:solidFill>
                <a:highlight>
                  <a:srgbClr val="FFFFFF"/>
                </a:highlight>
              </a:rPr>
              <a:t>=</a:t>
            </a:r>
            <a:r>
              <a:rPr lang="en-US" sz="1600">
                <a:solidFill>
                  <a:srgbClr val="993300"/>
                </a:solidFill>
                <a:highlight>
                  <a:srgbClr val="FFFFFF"/>
                </a:highlight>
              </a:rPr>
              <a:t>"num"</a:t>
            </a:r>
            <a:r>
              <a:rPr lang="en-US" sz="1600">
                <a:solidFill>
                  <a:srgbClr val="F5844C"/>
                </a:solidFill>
                <a:highlight>
                  <a:srgbClr val="FFFFFF"/>
                </a:highlight>
              </a:rPr>
              <a:t> type</a:t>
            </a:r>
            <a:r>
              <a:rPr lang="en-US" sz="1600">
                <a:solidFill>
                  <a:srgbClr val="FF8040"/>
                </a:solidFill>
                <a:highlight>
                  <a:srgbClr val="FFFFFF"/>
                </a:highlight>
              </a:rPr>
              <a:t>=</a:t>
            </a:r>
            <a:r>
              <a:rPr lang="en-US" sz="1600">
                <a:solidFill>
                  <a:srgbClr val="993300"/>
                </a:solidFill>
                <a:highlight>
                  <a:srgbClr val="FFFFFF"/>
                </a:highlight>
              </a:rPr>
              <a:t>"xs:integer"</a:t>
            </a:r>
            <a:r>
              <a:rPr lang="en-US" sz="1600">
                <a:solidFill>
                  <a:srgbClr val="F5844C"/>
                </a:solidFill>
                <a:highlight>
                  <a:srgbClr val="FFFFFF"/>
                </a:highlight>
              </a:rPr>
              <a:t> </a:t>
            </a:r>
            <a:r>
              <a:rPr lang="en-US" sz="1600">
                <a:solidFill>
                  <a:srgbClr val="000096"/>
                </a:solidFill>
                <a:highlight>
                  <a:srgbClr val="FFFFFF"/>
                </a:highlight>
              </a:rPr>
              <a:t>/&gt;</a:t>
            </a:r>
            <a:br>
              <a:rPr lang="en-US" sz="1600">
                <a:solidFill>
                  <a:srgbClr val="000000"/>
                </a:solidFill>
                <a:highlight>
                  <a:srgbClr val="FFFFFF"/>
                </a:highlight>
              </a:rPr>
            </a:br>
            <a:r>
              <a:rPr lang="en-US" sz="1600">
                <a:solidFill>
                  <a:srgbClr val="000000"/>
                </a:solidFill>
                <a:highlight>
                  <a:srgbClr val="FFFFFF"/>
                </a:highlight>
              </a:rPr>
              <a:t>            </a:t>
            </a:r>
            <a:r>
              <a:rPr lang="en-US" sz="1600">
                <a:solidFill>
                  <a:srgbClr val="003296"/>
                </a:solidFill>
                <a:highlight>
                  <a:srgbClr val="FFFFFF"/>
                </a:highlight>
              </a:rPr>
              <a:t>&lt;xs:element</a:t>
            </a:r>
            <a:r>
              <a:rPr lang="en-US" sz="1600">
                <a:solidFill>
                  <a:srgbClr val="F5844C"/>
                </a:solidFill>
                <a:highlight>
                  <a:srgbClr val="FFFFFF"/>
                </a:highlight>
              </a:rPr>
              <a:t> name</a:t>
            </a:r>
            <a:r>
              <a:rPr lang="en-US" sz="1600">
                <a:solidFill>
                  <a:srgbClr val="FF8040"/>
                </a:solidFill>
                <a:highlight>
                  <a:srgbClr val="FFFFFF"/>
                </a:highlight>
              </a:rPr>
              <a:t>=</a:t>
            </a:r>
            <a:r>
              <a:rPr lang="en-US" sz="1600">
                <a:solidFill>
                  <a:srgbClr val="993300"/>
                </a:solidFill>
                <a:highlight>
                  <a:srgbClr val="FFFFFF"/>
                </a:highlight>
              </a:rPr>
              <a:t>"name"</a:t>
            </a:r>
            <a:r>
              <a:rPr lang="en-US" sz="1600">
                <a:solidFill>
                  <a:srgbClr val="F5844C"/>
                </a:solidFill>
                <a:highlight>
                  <a:srgbClr val="FFFFFF"/>
                </a:highlight>
              </a:rPr>
              <a:t> type</a:t>
            </a:r>
            <a:r>
              <a:rPr lang="en-US" sz="1600">
                <a:solidFill>
                  <a:srgbClr val="FF8040"/>
                </a:solidFill>
                <a:highlight>
                  <a:srgbClr val="FFFFFF"/>
                </a:highlight>
              </a:rPr>
              <a:t>=</a:t>
            </a:r>
            <a:r>
              <a:rPr lang="en-US" sz="1600">
                <a:solidFill>
                  <a:srgbClr val="993300"/>
                </a:solidFill>
                <a:highlight>
                  <a:srgbClr val="FFFFFF"/>
                </a:highlight>
              </a:rPr>
              <a:t>"xs:string"</a:t>
            </a:r>
            <a:r>
              <a:rPr lang="en-US" sz="1600">
                <a:solidFill>
                  <a:srgbClr val="F5844C"/>
                </a:solidFill>
                <a:highlight>
                  <a:srgbClr val="FFFFFF"/>
                </a:highlight>
              </a:rPr>
              <a:t> dfdl:lengthKind</a:t>
            </a:r>
            <a:r>
              <a:rPr lang="en-US" sz="1600">
                <a:solidFill>
                  <a:srgbClr val="FF8040"/>
                </a:solidFill>
                <a:highlight>
                  <a:srgbClr val="FFFFFF"/>
                </a:highlight>
              </a:rPr>
              <a:t>=</a:t>
            </a:r>
            <a:r>
              <a:rPr lang="en-US" sz="1600">
                <a:solidFill>
                  <a:srgbClr val="993300"/>
                </a:solidFill>
                <a:highlight>
                  <a:srgbClr val="FFFFFF"/>
                </a:highlight>
              </a:rPr>
              <a:t>"explicit"</a:t>
            </a:r>
            <a:r>
              <a:rPr lang="en-US" sz="1600">
                <a:solidFill>
                  <a:srgbClr val="F5844C"/>
                </a:solidFill>
                <a:highlight>
                  <a:srgbClr val="FFFFFF"/>
                </a:highlight>
              </a:rPr>
              <a:t> </a:t>
            </a:r>
            <a:r>
              <a:rPr lang="en-US" sz="1600">
                <a:solidFill>
                  <a:srgbClr val="F5844C"/>
                </a:solidFill>
                <a:highlight>
                  <a:srgbClr val="FFFF00"/>
                </a:highlight>
              </a:rPr>
              <a:t>dfdl:length</a:t>
            </a:r>
            <a:r>
              <a:rPr lang="en-US" sz="1600">
                <a:solidFill>
                  <a:srgbClr val="FF8040"/>
                </a:solidFill>
                <a:highlight>
                  <a:srgbClr val="FFFF00"/>
                </a:highlight>
              </a:rPr>
              <a:t>=</a:t>
            </a:r>
            <a:r>
              <a:rPr lang="en-US" sz="1600">
                <a:solidFill>
                  <a:srgbClr val="993300"/>
                </a:solidFill>
                <a:highlight>
                  <a:srgbClr val="FFFF00"/>
                </a:highlight>
              </a:rPr>
              <a:t>"{../num}"</a:t>
            </a:r>
            <a:r>
              <a:rPr lang="en-US" sz="1600">
                <a:solidFill>
                  <a:srgbClr val="F5844C"/>
                </a:solidFill>
                <a:highlight>
                  <a:srgbClr val="FFFFFF"/>
                </a:highlight>
              </a:rPr>
              <a:t> dfdl:lengthUnits</a:t>
            </a:r>
            <a:r>
              <a:rPr lang="en-US" sz="1600">
                <a:solidFill>
                  <a:srgbClr val="FF8040"/>
                </a:solidFill>
                <a:highlight>
                  <a:srgbClr val="FFFFFF"/>
                </a:highlight>
              </a:rPr>
              <a:t>=</a:t>
            </a:r>
            <a:r>
              <a:rPr lang="en-US" sz="1600">
                <a:solidFill>
                  <a:srgbClr val="993300"/>
                </a:solidFill>
                <a:highlight>
                  <a:srgbClr val="FFFFFF"/>
                </a:highlight>
              </a:rPr>
              <a:t>"characters"</a:t>
            </a:r>
            <a:r>
              <a:rPr lang="en-US" sz="1600">
                <a:solidFill>
                  <a:srgbClr val="F5844C"/>
                </a:solidFill>
                <a:highlight>
                  <a:srgbClr val="FFFFFF"/>
                </a:highlight>
              </a:rPr>
              <a:t> </a:t>
            </a:r>
            <a:r>
              <a:rPr lang="en-US" sz="1600">
                <a:solidFill>
                  <a:srgbClr val="000096"/>
                </a:solidFill>
                <a:highlight>
                  <a:srgbClr val="FFFFFF"/>
                </a:highlight>
              </a:rPr>
              <a:t>/&gt;</a:t>
            </a:r>
            <a:br>
              <a:rPr lang="en-US" sz="1600">
                <a:solidFill>
                  <a:srgbClr val="000000"/>
                </a:solidFill>
                <a:highlight>
                  <a:srgbClr val="FFFFFF"/>
                </a:highlight>
              </a:rPr>
            </a:br>
            <a:r>
              <a:rPr lang="en-US" sz="1600">
                <a:solidFill>
                  <a:srgbClr val="000000"/>
                </a:solidFill>
                <a:highlight>
                  <a:srgbClr val="FFFFFF"/>
                </a:highlight>
              </a:rPr>
              <a:t>        </a:t>
            </a:r>
            <a:r>
              <a:rPr lang="en-US" sz="1600">
                <a:solidFill>
                  <a:srgbClr val="003296"/>
                </a:solidFill>
                <a:highlight>
                  <a:srgbClr val="FFFFFF"/>
                </a:highlight>
              </a:rPr>
              <a:t>&lt;/xs:sequence&gt;</a:t>
            </a:r>
            <a:br>
              <a:rPr lang="en-US" sz="1600">
                <a:solidFill>
                  <a:srgbClr val="000000"/>
                </a:solidFill>
                <a:highlight>
                  <a:srgbClr val="FFFFFF"/>
                </a:highlight>
              </a:rPr>
            </a:br>
            <a:r>
              <a:rPr lang="en-US" sz="1600">
                <a:solidFill>
                  <a:srgbClr val="000000"/>
                </a:solidFill>
                <a:highlight>
                  <a:srgbClr val="FFFFFF"/>
                </a:highlight>
              </a:rPr>
              <a:t>    </a:t>
            </a:r>
            <a:r>
              <a:rPr lang="en-US" sz="1600">
                <a:solidFill>
                  <a:srgbClr val="003296"/>
                </a:solidFill>
                <a:highlight>
                  <a:srgbClr val="FFFFFF"/>
                </a:highlight>
              </a:rPr>
              <a:t>&lt;/xs:complexType&gt;</a:t>
            </a:r>
            <a:br>
              <a:rPr lang="en-US" sz="1600">
                <a:solidFill>
                  <a:srgbClr val="000000"/>
                </a:solidFill>
                <a:highlight>
                  <a:srgbClr val="FFFFFF"/>
                </a:highlight>
              </a:rPr>
            </a:br>
            <a:r>
              <a:rPr lang="en-US" sz="1600">
                <a:solidFill>
                  <a:srgbClr val="003296"/>
                </a:solidFill>
                <a:highlight>
                  <a:srgbClr val="FFFFFF"/>
                </a:highlight>
              </a:rPr>
              <a:t>&lt;/xs:element&gt;</a:t>
            </a:r>
          </a:p>
        </p:txBody>
      </p:sp>
      <p:sp>
        <p:nvSpPr>
          <p:cNvPr id="10" name="Speech Bubble: Rectangle 9">
            <a:extLst>
              <a:ext uri="{FF2B5EF4-FFF2-40B4-BE49-F238E27FC236}">
                <a16:creationId xmlns:a16="http://schemas.microsoft.com/office/drawing/2014/main" id="{D8D0E965-4EF8-48DC-A6DF-622FA7EE4852}"/>
              </a:ext>
            </a:extLst>
          </p:cNvPr>
          <p:cNvSpPr/>
          <p:nvPr/>
        </p:nvSpPr>
        <p:spPr>
          <a:xfrm>
            <a:off x="4587498" y="4246536"/>
            <a:ext cx="3053166" cy="1503335"/>
          </a:xfrm>
          <a:prstGeom prst="wedgeRectCallout">
            <a:avLst>
              <a:gd name="adj1" fmla="val 49218"/>
              <a:gd name="adj2" fmla="val -117912"/>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a:t>Dynamically compute the length of the element. Neat!</a:t>
            </a:r>
          </a:p>
        </p:txBody>
      </p:sp>
    </p:spTree>
    <p:extLst>
      <p:ext uri="{BB962C8B-B14F-4D97-AF65-F5344CB8AC3E}">
        <p14:creationId xmlns:p14="http://schemas.microsoft.com/office/powerpoint/2010/main" val="2940571173"/>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F2123B8D-2964-41FD-8B96-4E2E3D4FA10B}"/>
              </a:ext>
            </a:extLst>
          </p:cNvPr>
          <p:cNvSpPr>
            <a:spLocks noGrp="1"/>
          </p:cNvSpPr>
          <p:nvPr>
            <p:ph type="title"/>
          </p:nvPr>
        </p:nvSpPr>
        <p:spPr/>
        <p:txBody>
          <a:bodyPr/>
          <a:lstStyle/>
          <a:p>
            <a:r>
              <a:rPr lang="en-US"/>
              <a:t>dfdl:lengthKind="</a:t>
            </a:r>
            <a:r>
              <a:rPr lang="en-US">
                <a:highlight>
                  <a:srgbClr val="FFFF00"/>
                </a:highlight>
              </a:rPr>
              <a:t>prefixed</a:t>
            </a:r>
            <a:r>
              <a:rPr lang="en-US"/>
              <a:t>"</a:t>
            </a:r>
          </a:p>
        </p:txBody>
      </p:sp>
      <p:sp>
        <p:nvSpPr>
          <p:cNvPr id="4" name="Content Placeholder 3">
            <a:extLst>
              <a:ext uri="{FF2B5EF4-FFF2-40B4-BE49-F238E27FC236}">
                <a16:creationId xmlns:a16="http://schemas.microsoft.com/office/drawing/2014/main" id="{4629140E-3134-4FFA-A922-B71E56CFCC3C}"/>
              </a:ext>
            </a:extLst>
          </p:cNvPr>
          <p:cNvSpPr>
            <a:spLocks noGrp="1"/>
          </p:cNvSpPr>
          <p:nvPr>
            <p:ph idx="1"/>
          </p:nvPr>
        </p:nvSpPr>
        <p:spPr>
          <a:xfrm>
            <a:off x="616449" y="1371601"/>
            <a:ext cx="11236720" cy="953145"/>
          </a:xfrm>
        </p:spPr>
        <p:txBody>
          <a:bodyPr/>
          <a:lstStyle/>
          <a:p>
            <a:r>
              <a:rPr lang="en-US"/>
              <a:t>A common technique in data formats is to preceed a data value with an integer which specifies the length of the data value, e.g.</a:t>
            </a:r>
          </a:p>
        </p:txBody>
      </p:sp>
      <p:sp>
        <p:nvSpPr>
          <p:cNvPr id="2" name="Footer Placeholder 1">
            <a:extLst>
              <a:ext uri="{FF2B5EF4-FFF2-40B4-BE49-F238E27FC236}">
                <a16:creationId xmlns:a16="http://schemas.microsoft.com/office/drawing/2014/main" id="{8ABC6964-D236-4E14-BBD5-247F07B29CA8}"/>
              </a:ext>
            </a:extLst>
          </p:cNvPr>
          <p:cNvSpPr>
            <a:spLocks noGrp="1"/>
          </p:cNvSpPr>
          <p:nvPr>
            <p:ph type="ftr" sz="quarter" idx="11"/>
          </p:nvPr>
        </p:nvSpPr>
        <p:spPr/>
        <p:txBody>
          <a:bodyPr/>
          <a:lstStyle/>
          <a:p>
            <a:r>
              <a:rPr lang="en-US" altLang="en-US">
                <a:solidFill>
                  <a:schemeClr val="tx1">
                    <a:lumMod val="50000"/>
                    <a:lumOff val="50000"/>
                  </a:schemeClr>
                </a:solidFill>
                <a:latin typeface="Arial" pitchFamily="34" charset="0"/>
                <a:cs typeface="Arial" pitchFamily="34" charset="0"/>
              </a:rPr>
              <a:t>© 2019 The MITRE Corporation. All rights reserved.</a:t>
            </a:r>
            <a:endParaRPr lang="en-US">
              <a:solidFill>
                <a:schemeClr val="tx1">
                  <a:lumMod val="50000"/>
                  <a:lumOff val="50000"/>
                </a:schemeClr>
              </a:solidFill>
              <a:latin typeface="Arial" pitchFamily="34" charset="0"/>
              <a:cs typeface="Arial" pitchFamily="34" charset="0"/>
            </a:endParaRPr>
          </a:p>
        </p:txBody>
      </p:sp>
      <p:sp>
        <p:nvSpPr>
          <p:cNvPr id="5" name="TextBox 4">
            <a:extLst>
              <a:ext uri="{FF2B5EF4-FFF2-40B4-BE49-F238E27FC236}">
                <a16:creationId xmlns:a16="http://schemas.microsoft.com/office/drawing/2014/main" id="{1DE4D48F-C66F-409E-BA39-DC1EDBC9A469}"/>
              </a:ext>
            </a:extLst>
          </p:cNvPr>
          <p:cNvSpPr txBox="1"/>
          <p:nvPr/>
        </p:nvSpPr>
        <p:spPr>
          <a:xfrm>
            <a:off x="2154264" y="2324746"/>
            <a:ext cx="1428596" cy="461665"/>
          </a:xfrm>
          <a:prstGeom prst="rect">
            <a:avLst/>
          </a:prstGeom>
          <a:noFill/>
        </p:spPr>
        <p:txBody>
          <a:bodyPr wrap="none" rtlCol="0">
            <a:spAutoFit/>
          </a:bodyPr>
          <a:lstStyle/>
          <a:p>
            <a:r>
              <a:rPr lang="en-US" sz="2400"/>
              <a:t>8JohnDoe</a:t>
            </a:r>
          </a:p>
        </p:txBody>
      </p:sp>
      <p:sp>
        <p:nvSpPr>
          <p:cNvPr id="6" name="Left Brace 5">
            <a:extLst>
              <a:ext uri="{FF2B5EF4-FFF2-40B4-BE49-F238E27FC236}">
                <a16:creationId xmlns:a16="http://schemas.microsoft.com/office/drawing/2014/main" id="{DEC0AD06-9769-4254-BF4A-8626F6A4323E}"/>
              </a:ext>
            </a:extLst>
          </p:cNvPr>
          <p:cNvSpPr/>
          <p:nvPr/>
        </p:nvSpPr>
        <p:spPr>
          <a:xfrm rot="16200000">
            <a:off x="2738896" y="2415138"/>
            <a:ext cx="418455" cy="1046992"/>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 name="TextBox 6">
            <a:extLst>
              <a:ext uri="{FF2B5EF4-FFF2-40B4-BE49-F238E27FC236}">
                <a16:creationId xmlns:a16="http://schemas.microsoft.com/office/drawing/2014/main" id="{E0B290AD-95B3-4F16-B46D-923B9F587DEA}"/>
              </a:ext>
            </a:extLst>
          </p:cNvPr>
          <p:cNvSpPr txBox="1"/>
          <p:nvPr/>
        </p:nvSpPr>
        <p:spPr>
          <a:xfrm>
            <a:off x="2371042" y="3194481"/>
            <a:ext cx="1154162" cy="369332"/>
          </a:xfrm>
          <a:prstGeom prst="rect">
            <a:avLst/>
          </a:prstGeom>
          <a:noFill/>
        </p:spPr>
        <p:txBody>
          <a:bodyPr wrap="none" rtlCol="0">
            <a:spAutoFit/>
          </a:bodyPr>
          <a:lstStyle/>
          <a:p>
            <a:r>
              <a:rPr lang="en-US"/>
              <a:t>data value</a:t>
            </a:r>
          </a:p>
        </p:txBody>
      </p:sp>
      <p:cxnSp>
        <p:nvCxnSpPr>
          <p:cNvPr id="9" name="Straight Arrow Connector 8">
            <a:extLst>
              <a:ext uri="{FF2B5EF4-FFF2-40B4-BE49-F238E27FC236}">
                <a16:creationId xmlns:a16="http://schemas.microsoft.com/office/drawing/2014/main" id="{5AFD466A-F0B9-4FA0-92DE-AE88DBA75093}"/>
              </a:ext>
            </a:extLst>
          </p:cNvPr>
          <p:cNvCxnSpPr/>
          <p:nvPr/>
        </p:nvCxnSpPr>
        <p:spPr>
          <a:xfrm flipV="1">
            <a:off x="1763857" y="2730819"/>
            <a:ext cx="495945" cy="108816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0" name="TextBox 9">
            <a:extLst>
              <a:ext uri="{FF2B5EF4-FFF2-40B4-BE49-F238E27FC236}">
                <a16:creationId xmlns:a16="http://schemas.microsoft.com/office/drawing/2014/main" id="{DD253CC7-F142-476C-8975-220F59B0CB0E}"/>
              </a:ext>
            </a:extLst>
          </p:cNvPr>
          <p:cNvSpPr txBox="1"/>
          <p:nvPr/>
        </p:nvSpPr>
        <p:spPr>
          <a:xfrm>
            <a:off x="1425844" y="3818984"/>
            <a:ext cx="2413866" cy="369332"/>
          </a:xfrm>
          <a:prstGeom prst="rect">
            <a:avLst/>
          </a:prstGeom>
          <a:noFill/>
        </p:spPr>
        <p:txBody>
          <a:bodyPr wrap="none" rtlCol="0">
            <a:spAutoFit/>
          </a:bodyPr>
          <a:lstStyle/>
          <a:p>
            <a:r>
              <a:rPr lang="en-US"/>
              <a:t>length of the data value</a:t>
            </a:r>
          </a:p>
        </p:txBody>
      </p:sp>
      <p:sp>
        <p:nvSpPr>
          <p:cNvPr id="11" name="Content Placeholder 3">
            <a:extLst>
              <a:ext uri="{FF2B5EF4-FFF2-40B4-BE49-F238E27FC236}">
                <a16:creationId xmlns:a16="http://schemas.microsoft.com/office/drawing/2014/main" id="{7012692E-0783-4803-A641-853EEFFE4C18}"/>
              </a:ext>
            </a:extLst>
          </p:cNvPr>
          <p:cNvSpPr txBox="1">
            <a:spLocks/>
          </p:cNvSpPr>
          <p:nvPr/>
        </p:nvSpPr>
        <p:spPr>
          <a:xfrm>
            <a:off x="616448" y="4596386"/>
            <a:ext cx="11236720" cy="953145"/>
          </a:xfrm>
          <a:prstGeom prst="rect">
            <a:avLst/>
          </a:prstGeom>
        </p:spPr>
        <p:txBody>
          <a:bodyPr vert="horz" lIns="91440" tIns="45720" rIns="91440" bIns="45720" rtlCol="0">
            <a:noAutofit/>
          </a:bodyPr>
          <a:lstStyle>
            <a:lvl1pPr marL="308269" indent="-308269" algn="l" defTabSz="1216185" rtl="0" eaLnBrk="1" latinLnBrk="0" hangingPunct="1">
              <a:lnSpc>
                <a:spcPct val="90000"/>
              </a:lnSpc>
              <a:spcBef>
                <a:spcPts val="0"/>
              </a:spcBef>
              <a:spcAft>
                <a:spcPts val="798"/>
              </a:spcAft>
              <a:buClr>
                <a:schemeClr val="tx2"/>
              </a:buClr>
              <a:buSzPct val="120000"/>
              <a:buFont typeface="Wingdings" pitchFamily="2" charset="2"/>
              <a:buChar char="§"/>
              <a:defRPr lang="en-US" sz="2400" b="1" kern="1200" dirty="0" smtClean="0">
                <a:solidFill>
                  <a:schemeClr val="tx1"/>
                </a:solidFill>
                <a:latin typeface="Arial" pitchFamily="34" charset="0"/>
                <a:ea typeface="Verdana" pitchFamily="34" charset="0"/>
                <a:cs typeface="Arial" pitchFamily="34" charset="0"/>
              </a:defRPr>
            </a:lvl1pPr>
            <a:lvl2pPr marL="686216" marR="0" indent="-304046" algn="l" defTabSz="1216185" rtl="0" eaLnBrk="1" fontAlgn="auto" latinLnBrk="0" hangingPunct="1">
              <a:lnSpc>
                <a:spcPct val="90000"/>
              </a:lnSpc>
              <a:spcBef>
                <a:spcPts val="0"/>
              </a:spcBef>
              <a:spcAft>
                <a:spcPts val="798"/>
              </a:spcAft>
              <a:buClr>
                <a:schemeClr val="tx2"/>
              </a:buClr>
              <a:buSzTx/>
              <a:buFont typeface="Arial" pitchFamily="34" charset="0"/>
              <a:buChar char="–"/>
              <a:tabLst/>
              <a:defRPr lang="en-US" sz="2400" kern="1200">
                <a:solidFill>
                  <a:schemeClr val="tx1"/>
                </a:solidFill>
                <a:latin typeface="Arial" pitchFamily="34" charset="0"/>
                <a:ea typeface="Verdana" pitchFamily="34" charset="0"/>
                <a:cs typeface="Arial" pitchFamily="34" charset="0"/>
              </a:defRPr>
            </a:lvl2pPr>
            <a:lvl3pPr marL="994485" indent="-308269" algn="l" defTabSz="1216185" rtl="0" eaLnBrk="1" latinLnBrk="0" hangingPunct="1">
              <a:lnSpc>
                <a:spcPct val="90000"/>
              </a:lnSpc>
              <a:spcBef>
                <a:spcPts val="0"/>
              </a:spcBef>
              <a:spcAft>
                <a:spcPts val="798"/>
              </a:spcAft>
              <a:buClr>
                <a:schemeClr val="tx2"/>
              </a:buClr>
              <a:buSzPct val="110000"/>
              <a:buFont typeface="Wingdings" pitchFamily="2" charset="2"/>
              <a:buChar char="§"/>
              <a:defRPr lang="en-US" sz="2000" kern="1200" smtClean="0">
                <a:solidFill>
                  <a:schemeClr val="tx1"/>
                </a:solidFill>
                <a:latin typeface="Arial" pitchFamily="34" charset="0"/>
                <a:ea typeface="Verdana" pitchFamily="34" charset="0"/>
                <a:cs typeface="Arial" pitchFamily="34" charset="0"/>
              </a:defRPr>
            </a:lvl3pPr>
            <a:lvl4pPr marL="1486316" indent="-342900" algn="l" defTabSz="1216185" rtl="0" eaLnBrk="1" latinLnBrk="0" hangingPunct="1">
              <a:lnSpc>
                <a:spcPct val="90000"/>
              </a:lnSpc>
              <a:spcBef>
                <a:spcPts val="0"/>
              </a:spcBef>
              <a:spcAft>
                <a:spcPts val="798"/>
              </a:spcAft>
              <a:buClr>
                <a:schemeClr val="tx2"/>
              </a:buClr>
              <a:buFont typeface="Arial" panose="020B0604020202020204" pitchFamily="34" charset="0"/>
              <a:buChar char="–"/>
              <a:defRPr lang="en-US" sz="2660" b="1" kern="1200" smtClean="0">
                <a:solidFill>
                  <a:schemeClr val="tx1"/>
                </a:solidFill>
                <a:latin typeface="Arial" pitchFamily="34" charset="0"/>
                <a:ea typeface="Verdana" pitchFamily="34" charset="0"/>
                <a:cs typeface="Arial" pitchFamily="34" charset="0"/>
              </a:defRPr>
            </a:lvl4pPr>
            <a:lvl5pPr marL="2057400" indent="-228600" algn="l" defTabSz="1216185" rtl="0" eaLnBrk="1" latinLnBrk="0" hangingPunct="1">
              <a:lnSpc>
                <a:spcPct val="90000"/>
              </a:lnSpc>
              <a:spcBef>
                <a:spcPts val="0"/>
              </a:spcBef>
              <a:spcAft>
                <a:spcPts val="798"/>
              </a:spcAft>
              <a:buClr>
                <a:schemeClr val="tx2"/>
              </a:buClr>
              <a:buFont typeface="Arial" panose="020B0604020202020204" pitchFamily="34" charset="0"/>
              <a:buChar char="•"/>
              <a:defRPr lang="en-US" sz="2660" b="1" kern="1200">
                <a:solidFill>
                  <a:schemeClr val="tx1"/>
                </a:solidFill>
                <a:latin typeface="Arial" pitchFamily="34" charset="0"/>
                <a:ea typeface="Verdana" pitchFamily="34" charset="0"/>
                <a:cs typeface="Arial"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a:t>dfdl:lengthKind="</a:t>
            </a:r>
            <a:r>
              <a:rPr lang="en-US">
                <a:highlight>
                  <a:srgbClr val="FFFF00"/>
                </a:highlight>
              </a:rPr>
              <a:t>prefixed</a:t>
            </a:r>
            <a:r>
              <a:rPr lang="en-US"/>
              <a:t>" is intended exactly for this situation.</a:t>
            </a:r>
          </a:p>
        </p:txBody>
      </p:sp>
    </p:spTree>
    <p:extLst>
      <p:ext uri="{BB962C8B-B14F-4D97-AF65-F5344CB8AC3E}">
        <p14:creationId xmlns:p14="http://schemas.microsoft.com/office/powerpoint/2010/main" val="337661731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8EBD0A88-AF33-485C-A052-D999083578BF}"/>
              </a:ext>
            </a:extLst>
          </p:cNvPr>
          <p:cNvSpPr>
            <a:spLocks noGrp="1"/>
          </p:cNvSpPr>
          <p:nvPr>
            <p:ph type="ctrTitle" sz="quarter"/>
          </p:nvPr>
        </p:nvSpPr>
        <p:spPr/>
        <p:txBody>
          <a:bodyPr/>
          <a:lstStyle/>
          <a:p>
            <a:r>
              <a:rPr lang="en-US"/>
              <a:t>Two ways to validate input</a:t>
            </a:r>
          </a:p>
        </p:txBody>
      </p:sp>
      <p:sp>
        <p:nvSpPr>
          <p:cNvPr id="4" name="Footer Placeholder 3">
            <a:extLst>
              <a:ext uri="{FF2B5EF4-FFF2-40B4-BE49-F238E27FC236}">
                <a16:creationId xmlns:a16="http://schemas.microsoft.com/office/drawing/2014/main" id="{8433DA30-63EC-4A9E-B5B2-36D09D332B26}"/>
              </a:ext>
            </a:extLst>
          </p:cNvPr>
          <p:cNvSpPr>
            <a:spLocks noGrp="1"/>
          </p:cNvSpPr>
          <p:nvPr>
            <p:ph type="ftr" sz="quarter" idx="4294967295"/>
          </p:nvPr>
        </p:nvSpPr>
        <p:spPr>
          <a:xfrm>
            <a:off x="0" y="6521450"/>
            <a:ext cx="7537450" cy="239713"/>
          </a:xfrm>
        </p:spPr>
        <p:txBody>
          <a:bodyPr/>
          <a:lstStyle/>
          <a:p>
            <a:r>
              <a:rPr lang="en-US" altLang="en-US">
                <a:solidFill>
                  <a:schemeClr val="tx1">
                    <a:lumMod val="50000"/>
                    <a:lumOff val="50000"/>
                  </a:schemeClr>
                </a:solidFill>
                <a:latin typeface="Arial" pitchFamily="34" charset="0"/>
                <a:cs typeface="Arial" pitchFamily="34" charset="0"/>
              </a:rPr>
              <a:t>© 2019 The MITRE Corporation. All rights reserved.</a:t>
            </a:r>
            <a:endParaRPr lang="en-US">
              <a:solidFill>
                <a:schemeClr val="tx1">
                  <a:lumMod val="50000"/>
                  <a:lumOff val="50000"/>
                </a:schemeClr>
              </a:solidFill>
              <a:latin typeface="Arial" pitchFamily="34" charset="0"/>
              <a:cs typeface="Arial" pitchFamily="34" charset="0"/>
            </a:endParaRPr>
          </a:p>
        </p:txBody>
      </p:sp>
    </p:spTree>
    <p:extLst>
      <p:ext uri="{BB962C8B-B14F-4D97-AF65-F5344CB8AC3E}">
        <p14:creationId xmlns:p14="http://schemas.microsoft.com/office/powerpoint/2010/main" val="3016280637"/>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EF481AE4-D130-4650-8039-7E4A79A81416}"/>
              </a:ext>
            </a:extLst>
          </p:cNvPr>
          <p:cNvSpPr>
            <a:spLocks noGrp="1"/>
          </p:cNvSpPr>
          <p:nvPr>
            <p:ph type="ftr" sz="quarter" idx="11"/>
          </p:nvPr>
        </p:nvSpPr>
        <p:spPr/>
        <p:txBody>
          <a:bodyPr/>
          <a:lstStyle/>
          <a:p>
            <a:r>
              <a:rPr lang="en-US" altLang="en-US">
                <a:solidFill>
                  <a:schemeClr val="tx1">
                    <a:lumMod val="50000"/>
                    <a:lumOff val="50000"/>
                  </a:schemeClr>
                </a:solidFill>
                <a:latin typeface="Arial" pitchFamily="34" charset="0"/>
                <a:cs typeface="Arial" pitchFamily="34" charset="0"/>
              </a:rPr>
              <a:t>© 2019 The MITRE Corporation. All rights reserved.</a:t>
            </a:r>
            <a:endParaRPr lang="en-US">
              <a:solidFill>
                <a:schemeClr val="tx1">
                  <a:lumMod val="50000"/>
                  <a:lumOff val="50000"/>
                </a:schemeClr>
              </a:solidFill>
              <a:latin typeface="Arial" pitchFamily="34" charset="0"/>
              <a:cs typeface="Arial" pitchFamily="34" charset="0"/>
            </a:endParaRPr>
          </a:p>
        </p:txBody>
      </p:sp>
      <p:sp>
        <p:nvSpPr>
          <p:cNvPr id="5" name="Rectangle 4">
            <a:extLst>
              <a:ext uri="{FF2B5EF4-FFF2-40B4-BE49-F238E27FC236}">
                <a16:creationId xmlns:a16="http://schemas.microsoft.com/office/drawing/2014/main" id="{03A42FFD-640A-4DCE-BDB1-0D93EA8C74F2}"/>
              </a:ext>
            </a:extLst>
          </p:cNvPr>
          <p:cNvSpPr/>
          <p:nvPr/>
        </p:nvSpPr>
        <p:spPr>
          <a:xfrm>
            <a:off x="1498168" y="1398332"/>
            <a:ext cx="8467241" cy="3416320"/>
          </a:xfrm>
          <a:prstGeom prst="rect">
            <a:avLst/>
          </a:prstGeom>
          <a:ln>
            <a:solidFill>
              <a:schemeClr val="tx1"/>
            </a:solidFill>
          </a:ln>
        </p:spPr>
        <p:txBody>
          <a:bodyPr wrap="square">
            <a:spAutoFit/>
          </a:bodyPr>
          <a:lstStyle/>
          <a:p>
            <a:r>
              <a:rPr lang="en-US">
                <a:solidFill>
                  <a:srgbClr val="003296"/>
                </a:solidFill>
                <a:highlight>
                  <a:srgbClr val="FFFFFF"/>
                </a:highlight>
              </a:rPr>
              <a:t>&lt;xs:element</a:t>
            </a:r>
            <a:r>
              <a:rPr lang="en-US">
                <a:solidFill>
                  <a:srgbClr val="F5844C"/>
                </a:solidFill>
                <a:highlight>
                  <a:srgbClr val="FFFFFF"/>
                </a:highlight>
              </a:rPr>
              <a:t> name</a:t>
            </a:r>
            <a:r>
              <a:rPr lang="en-US">
                <a:solidFill>
                  <a:srgbClr val="FF8040"/>
                </a:solidFill>
                <a:highlight>
                  <a:srgbClr val="FFFFFF"/>
                </a:highlight>
              </a:rPr>
              <a:t>=</a:t>
            </a:r>
            <a:r>
              <a:rPr lang="en-US">
                <a:solidFill>
                  <a:srgbClr val="993300"/>
                </a:solidFill>
                <a:highlight>
                  <a:srgbClr val="FFFFFF"/>
                </a:highlight>
              </a:rPr>
              <a:t>"input"</a:t>
            </a:r>
            <a:r>
              <a:rPr lang="en-US">
                <a:solidFill>
                  <a:srgbClr val="000096"/>
                </a:solidFill>
                <a:highlight>
                  <a:srgbClr val="FFFFFF"/>
                </a:highlight>
              </a:rPr>
              <a:t>&gt;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&lt;xs:complexType&gt;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&lt;xs:sequence&gt;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&lt;xs:element</a:t>
            </a:r>
            <a:r>
              <a:rPr lang="en-US">
                <a:solidFill>
                  <a:srgbClr val="F5844C"/>
                </a:solidFill>
                <a:highlight>
                  <a:srgbClr val="FFFFFF"/>
                </a:highlight>
              </a:rPr>
              <a:t> name</a:t>
            </a:r>
            <a:r>
              <a:rPr lang="en-US">
                <a:solidFill>
                  <a:srgbClr val="FF8040"/>
                </a:solidFill>
                <a:highlight>
                  <a:srgbClr val="FFFFFF"/>
                </a:highlight>
              </a:rPr>
              <a:t>=</a:t>
            </a:r>
            <a:r>
              <a:rPr lang="en-US">
                <a:solidFill>
                  <a:srgbClr val="993300"/>
                </a:solidFill>
                <a:highlight>
                  <a:srgbClr val="FFFFFF"/>
                </a:highlight>
              </a:rPr>
              <a:t>"name"</a:t>
            </a:r>
            <a:r>
              <a:rPr lang="en-US">
                <a:solidFill>
                  <a:srgbClr val="F5844C"/>
                </a:solidFill>
                <a:highlight>
                  <a:srgbClr val="FFFFFF"/>
                </a:highlight>
              </a:rPr>
              <a:t> type</a:t>
            </a:r>
            <a:r>
              <a:rPr lang="en-US">
                <a:solidFill>
                  <a:srgbClr val="FF8040"/>
                </a:solidFill>
                <a:highlight>
                  <a:srgbClr val="FFFFFF"/>
                </a:highlight>
              </a:rPr>
              <a:t>=</a:t>
            </a:r>
            <a:r>
              <a:rPr lang="en-US">
                <a:solidFill>
                  <a:srgbClr val="993300"/>
                </a:solidFill>
                <a:highlight>
                  <a:srgbClr val="FFFFFF"/>
                </a:highlight>
              </a:rPr>
              <a:t>"xs:string"</a:t>
            </a:r>
            <a:r>
              <a:rPr lang="en-US">
                <a:solidFill>
                  <a:srgbClr val="F5844C"/>
                </a:solidFill>
                <a:highlight>
                  <a:srgbClr val="FFFFFF"/>
                </a:highlight>
              </a:rPr>
              <a:t> </a:t>
            </a:r>
            <a:r>
              <a:rPr lang="en-US">
                <a:solidFill>
                  <a:srgbClr val="F5844C"/>
                </a:solidFill>
                <a:highlight>
                  <a:srgbClr val="FFFF00"/>
                </a:highlight>
              </a:rPr>
              <a:t>dfdl:lengthKind</a:t>
            </a:r>
            <a:r>
              <a:rPr lang="en-US">
                <a:solidFill>
                  <a:srgbClr val="FF8040"/>
                </a:solidFill>
                <a:highlight>
                  <a:srgbClr val="FFFF00"/>
                </a:highlight>
              </a:rPr>
              <a:t>=</a:t>
            </a:r>
            <a:r>
              <a:rPr lang="en-US">
                <a:solidFill>
                  <a:srgbClr val="993300"/>
                </a:solidFill>
                <a:highlight>
                  <a:srgbClr val="FFFF00"/>
                </a:highlight>
              </a:rPr>
              <a:t>"prefixed"</a:t>
            </a:r>
            <a:r>
              <a:rPr lang="en-US">
                <a:solidFill>
                  <a:srgbClr val="F5844C"/>
                </a:solidFill>
                <a:highlight>
                  <a:srgbClr val="FFFF00"/>
                </a:highlight>
              </a:rPr>
              <a:t> </a:t>
            </a:r>
            <a:br>
              <a:rPr lang="en-US">
                <a:solidFill>
                  <a:srgbClr val="000000"/>
                </a:solidFill>
                <a:highlight>
                  <a:srgbClr val="FFFFFF"/>
                </a:highlight>
              </a:rPr>
            </a:br>
            <a:r>
              <a:rPr lang="en-US">
                <a:solidFill>
                  <a:srgbClr val="F5844C"/>
                </a:solidFill>
                <a:highlight>
                  <a:srgbClr val="FFFFFF"/>
                </a:highlight>
              </a:rPr>
              <a:t>                dfdl:prefixLengthType</a:t>
            </a:r>
            <a:r>
              <a:rPr lang="en-US">
                <a:solidFill>
                  <a:srgbClr val="FF8040"/>
                </a:solidFill>
                <a:highlight>
                  <a:srgbClr val="FFFFFF"/>
                </a:highlight>
              </a:rPr>
              <a:t>=</a:t>
            </a:r>
            <a:r>
              <a:rPr lang="en-US">
                <a:solidFill>
                  <a:srgbClr val="993300"/>
                </a:solidFill>
                <a:highlight>
                  <a:srgbClr val="FFFFFF"/>
                </a:highlight>
              </a:rPr>
              <a:t>"prefix-type"</a:t>
            </a:r>
            <a:r>
              <a:rPr lang="en-US">
                <a:solidFill>
                  <a:srgbClr val="F5844C"/>
                </a:solidFill>
                <a:highlight>
                  <a:srgbClr val="FFFFFF"/>
                </a:highlight>
              </a:rPr>
              <a:t> dfdl:prefixIncludesPrefixLength</a:t>
            </a:r>
            <a:r>
              <a:rPr lang="en-US">
                <a:solidFill>
                  <a:srgbClr val="FF8040"/>
                </a:solidFill>
                <a:highlight>
                  <a:srgbClr val="FFFFFF"/>
                </a:highlight>
              </a:rPr>
              <a:t>=</a:t>
            </a:r>
            <a:r>
              <a:rPr lang="en-US">
                <a:solidFill>
                  <a:srgbClr val="993300"/>
                </a:solidFill>
                <a:highlight>
                  <a:srgbClr val="FFFFFF"/>
                </a:highlight>
              </a:rPr>
              <a:t>"no"</a:t>
            </a:r>
            <a:r>
              <a:rPr lang="en-US">
                <a:solidFill>
                  <a:srgbClr val="000096"/>
                </a:solidFill>
                <a:highlight>
                  <a:srgbClr val="FFFFFF"/>
                </a:highlight>
              </a:rPr>
              <a:t>/&gt;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&lt;/xs:sequence&gt;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&lt;/xs:complexType&gt;</a:t>
            </a:r>
            <a:br>
              <a:rPr lang="en-US">
                <a:solidFill>
                  <a:srgbClr val="000000"/>
                </a:solidFill>
                <a:highlight>
                  <a:srgbClr val="FFFFFF"/>
                </a:highlight>
              </a:rPr>
            </a:br>
            <a:r>
              <a:rPr lang="en-US">
                <a:solidFill>
                  <a:srgbClr val="003296"/>
                </a:solidFill>
                <a:highlight>
                  <a:srgbClr val="FFFFFF"/>
                </a:highlight>
              </a:rPr>
              <a:t>&lt;/xs:element&gt;</a:t>
            </a:r>
            <a:br>
              <a:rPr lang="en-US">
                <a:solidFill>
                  <a:srgbClr val="000000"/>
                </a:solidFill>
                <a:highlight>
                  <a:srgbClr val="FFFFFF"/>
                </a:highlight>
              </a:rPr>
            </a:br>
            <a:br>
              <a:rPr lang="en-US">
                <a:solidFill>
                  <a:srgbClr val="000000"/>
                </a:solidFill>
                <a:highlight>
                  <a:srgbClr val="FFFFFF"/>
                </a:highlight>
              </a:rPr>
            </a:br>
            <a:r>
              <a:rPr lang="en-US">
                <a:solidFill>
                  <a:srgbClr val="003296"/>
                </a:solidFill>
                <a:highlight>
                  <a:srgbClr val="FFFFFF"/>
                </a:highlight>
              </a:rPr>
              <a:t>&lt;xs:simpleType</a:t>
            </a:r>
            <a:r>
              <a:rPr lang="en-US">
                <a:solidFill>
                  <a:srgbClr val="F5844C"/>
                </a:solidFill>
                <a:highlight>
                  <a:srgbClr val="FFFFFF"/>
                </a:highlight>
              </a:rPr>
              <a:t> name</a:t>
            </a:r>
            <a:r>
              <a:rPr lang="en-US">
                <a:solidFill>
                  <a:srgbClr val="FF8040"/>
                </a:solidFill>
                <a:highlight>
                  <a:srgbClr val="FFFFFF"/>
                </a:highlight>
              </a:rPr>
              <a:t>=</a:t>
            </a:r>
            <a:r>
              <a:rPr lang="en-US">
                <a:solidFill>
                  <a:srgbClr val="993300"/>
                </a:solidFill>
                <a:highlight>
                  <a:srgbClr val="FFFFFF"/>
                </a:highlight>
              </a:rPr>
              <a:t>"prefix-type"</a:t>
            </a:r>
            <a:r>
              <a:rPr lang="en-US">
                <a:solidFill>
                  <a:srgbClr val="F5844C"/>
                </a:solidFill>
                <a:highlight>
                  <a:srgbClr val="FFFFFF"/>
                </a:highlight>
              </a:rPr>
              <a:t> dfdl:lengthKind</a:t>
            </a:r>
            <a:r>
              <a:rPr lang="en-US">
                <a:solidFill>
                  <a:srgbClr val="FF8040"/>
                </a:solidFill>
                <a:highlight>
                  <a:srgbClr val="FFFFFF"/>
                </a:highlight>
              </a:rPr>
              <a:t>=</a:t>
            </a:r>
            <a:r>
              <a:rPr lang="en-US">
                <a:solidFill>
                  <a:srgbClr val="993300"/>
                </a:solidFill>
                <a:highlight>
                  <a:srgbClr val="FFFFFF"/>
                </a:highlight>
              </a:rPr>
              <a:t>"explicit"</a:t>
            </a:r>
            <a:r>
              <a:rPr lang="en-US">
                <a:solidFill>
                  <a:srgbClr val="F5844C"/>
                </a:solidFill>
                <a:highlight>
                  <a:srgbClr val="FFFFFF"/>
                </a:highlight>
              </a:rPr>
              <a:t> dfdl:length</a:t>
            </a:r>
            <a:r>
              <a:rPr lang="en-US">
                <a:solidFill>
                  <a:srgbClr val="FF8040"/>
                </a:solidFill>
                <a:highlight>
                  <a:srgbClr val="FFFFFF"/>
                </a:highlight>
              </a:rPr>
              <a:t>=</a:t>
            </a:r>
            <a:r>
              <a:rPr lang="en-US">
                <a:solidFill>
                  <a:srgbClr val="993300"/>
                </a:solidFill>
                <a:highlight>
                  <a:srgbClr val="FFFFFF"/>
                </a:highlight>
              </a:rPr>
              <a:t>"1"</a:t>
            </a:r>
            <a:r>
              <a:rPr lang="en-US">
                <a:solidFill>
                  <a:srgbClr val="000096"/>
                </a:solidFill>
                <a:highlight>
                  <a:srgbClr val="FFFFFF"/>
                </a:highlight>
              </a:rPr>
              <a:t>&gt;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&lt;xs:restriction</a:t>
            </a:r>
            <a:r>
              <a:rPr lang="en-US">
                <a:solidFill>
                  <a:srgbClr val="F5844C"/>
                </a:solidFill>
                <a:highlight>
                  <a:srgbClr val="FFFFFF"/>
                </a:highlight>
              </a:rPr>
              <a:t> base</a:t>
            </a:r>
            <a:r>
              <a:rPr lang="en-US">
                <a:solidFill>
                  <a:srgbClr val="FF8040"/>
                </a:solidFill>
                <a:highlight>
                  <a:srgbClr val="FFFFFF"/>
                </a:highlight>
              </a:rPr>
              <a:t>=</a:t>
            </a:r>
            <a:r>
              <a:rPr lang="en-US">
                <a:solidFill>
                  <a:srgbClr val="993300"/>
                </a:solidFill>
                <a:highlight>
                  <a:srgbClr val="FFFFFF"/>
                </a:highlight>
              </a:rPr>
              <a:t>"xs:integer"</a:t>
            </a:r>
            <a:r>
              <a:rPr lang="en-US">
                <a:solidFill>
                  <a:srgbClr val="F5844C"/>
                </a:solidFill>
                <a:highlight>
                  <a:srgbClr val="FFFFFF"/>
                </a:highlight>
              </a:rPr>
              <a:t> </a:t>
            </a:r>
            <a:r>
              <a:rPr lang="en-US">
                <a:solidFill>
                  <a:srgbClr val="000096"/>
                </a:solidFill>
                <a:highlight>
                  <a:srgbClr val="FFFFFF"/>
                </a:highlight>
              </a:rPr>
              <a:t>/&gt;</a:t>
            </a:r>
            <a:br>
              <a:rPr lang="en-US">
                <a:solidFill>
                  <a:srgbClr val="000000"/>
                </a:solidFill>
                <a:highlight>
                  <a:srgbClr val="FFFFFF"/>
                </a:highlight>
              </a:rPr>
            </a:br>
            <a:r>
              <a:rPr lang="en-US">
                <a:solidFill>
                  <a:srgbClr val="003296"/>
                </a:solidFill>
                <a:highlight>
                  <a:srgbClr val="FFFFFF"/>
                </a:highlight>
              </a:rPr>
              <a:t>&lt;/xs:simpleType&gt;</a:t>
            </a:r>
          </a:p>
        </p:txBody>
      </p:sp>
      <p:sp>
        <p:nvSpPr>
          <p:cNvPr id="6" name="TextBox 5">
            <a:extLst>
              <a:ext uri="{FF2B5EF4-FFF2-40B4-BE49-F238E27FC236}">
                <a16:creationId xmlns:a16="http://schemas.microsoft.com/office/drawing/2014/main" id="{FD3353F5-F652-449D-BFCA-6BE198C12EE7}"/>
              </a:ext>
            </a:extLst>
          </p:cNvPr>
          <p:cNvSpPr txBox="1"/>
          <p:nvPr/>
        </p:nvSpPr>
        <p:spPr>
          <a:xfrm>
            <a:off x="6851542" y="5440428"/>
            <a:ext cx="3904210" cy="369332"/>
          </a:xfrm>
          <a:prstGeom prst="rect">
            <a:avLst/>
          </a:prstGeom>
          <a:noFill/>
        </p:spPr>
        <p:txBody>
          <a:bodyPr wrap="none" rtlCol="0">
            <a:spAutoFit/>
          </a:bodyPr>
          <a:lstStyle/>
          <a:p>
            <a:r>
              <a:rPr lang="en-US"/>
              <a:t>See examples/lengthKind/test3.dfdl.xsd</a:t>
            </a:r>
          </a:p>
        </p:txBody>
      </p:sp>
    </p:spTree>
    <p:extLst>
      <p:ext uri="{BB962C8B-B14F-4D97-AF65-F5344CB8AC3E}">
        <p14:creationId xmlns:p14="http://schemas.microsoft.com/office/powerpoint/2010/main" val="3535738789"/>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EF481AE4-D130-4650-8039-7E4A79A81416}"/>
              </a:ext>
            </a:extLst>
          </p:cNvPr>
          <p:cNvSpPr>
            <a:spLocks noGrp="1"/>
          </p:cNvSpPr>
          <p:nvPr>
            <p:ph type="ftr" sz="quarter" idx="11"/>
          </p:nvPr>
        </p:nvSpPr>
        <p:spPr/>
        <p:txBody>
          <a:bodyPr/>
          <a:lstStyle/>
          <a:p>
            <a:r>
              <a:rPr lang="en-US" altLang="en-US">
                <a:solidFill>
                  <a:schemeClr val="tx1">
                    <a:lumMod val="50000"/>
                    <a:lumOff val="50000"/>
                  </a:schemeClr>
                </a:solidFill>
                <a:latin typeface="Arial" pitchFamily="34" charset="0"/>
                <a:cs typeface="Arial" pitchFamily="34" charset="0"/>
              </a:rPr>
              <a:t>© 2019 The MITRE Corporation. All rights reserved.</a:t>
            </a:r>
            <a:endParaRPr lang="en-US">
              <a:solidFill>
                <a:schemeClr val="tx1">
                  <a:lumMod val="50000"/>
                  <a:lumOff val="50000"/>
                </a:schemeClr>
              </a:solidFill>
              <a:latin typeface="Arial" pitchFamily="34" charset="0"/>
              <a:cs typeface="Arial" pitchFamily="34" charset="0"/>
            </a:endParaRPr>
          </a:p>
        </p:txBody>
      </p:sp>
      <p:sp>
        <p:nvSpPr>
          <p:cNvPr id="5" name="Rectangle 4">
            <a:extLst>
              <a:ext uri="{FF2B5EF4-FFF2-40B4-BE49-F238E27FC236}">
                <a16:creationId xmlns:a16="http://schemas.microsoft.com/office/drawing/2014/main" id="{03A42FFD-640A-4DCE-BDB1-0D93EA8C74F2}"/>
              </a:ext>
            </a:extLst>
          </p:cNvPr>
          <p:cNvSpPr/>
          <p:nvPr/>
        </p:nvSpPr>
        <p:spPr>
          <a:xfrm>
            <a:off x="1498168" y="1398332"/>
            <a:ext cx="8467241" cy="3416320"/>
          </a:xfrm>
          <a:prstGeom prst="rect">
            <a:avLst/>
          </a:prstGeom>
          <a:ln>
            <a:solidFill>
              <a:schemeClr val="tx1"/>
            </a:solidFill>
          </a:ln>
        </p:spPr>
        <p:txBody>
          <a:bodyPr wrap="square">
            <a:spAutoFit/>
          </a:bodyPr>
          <a:lstStyle/>
          <a:p>
            <a:r>
              <a:rPr lang="en-US">
                <a:solidFill>
                  <a:srgbClr val="003296"/>
                </a:solidFill>
                <a:highlight>
                  <a:srgbClr val="FFFFFF"/>
                </a:highlight>
              </a:rPr>
              <a:t>&lt;xs:element</a:t>
            </a:r>
            <a:r>
              <a:rPr lang="en-US">
                <a:solidFill>
                  <a:srgbClr val="F5844C"/>
                </a:solidFill>
                <a:highlight>
                  <a:srgbClr val="FFFFFF"/>
                </a:highlight>
              </a:rPr>
              <a:t> name</a:t>
            </a:r>
            <a:r>
              <a:rPr lang="en-US">
                <a:solidFill>
                  <a:srgbClr val="FF8040"/>
                </a:solidFill>
                <a:highlight>
                  <a:srgbClr val="FFFFFF"/>
                </a:highlight>
              </a:rPr>
              <a:t>=</a:t>
            </a:r>
            <a:r>
              <a:rPr lang="en-US">
                <a:solidFill>
                  <a:srgbClr val="993300"/>
                </a:solidFill>
                <a:highlight>
                  <a:srgbClr val="FFFFFF"/>
                </a:highlight>
              </a:rPr>
              <a:t>"input"</a:t>
            </a:r>
            <a:r>
              <a:rPr lang="en-US">
                <a:solidFill>
                  <a:srgbClr val="000096"/>
                </a:solidFill>
                <a:highlight>
                  <a:srgbClr val="FFFFFF"/>
                </a:highlight>
              </a:rPr>
              <a:t>&gt;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&lt;xs:complexType&gt;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&lt;xs:sequence&gt;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&lt;xs:element</a:t>
            </a:r>
            <a:r>
              <a:rPr lang="en-US">
                <a:solidFill>
                  <a:srgbClr val="F5844C"/>
                </a:solidFill>
                <a:highlight>
                  <a:srgbClr val="FFFFFF"/>
                </a:highlight>
              </a:rPr>
              <a:t> name</a:t>
            </a:r>
            <a:r>
              <a:rPr lang="en-US">
                <a:solidFill>
                  <a:srgbClr val="FF8040"/>
                </a:solidFill>
                <a:highlight>
                  <a:srgbClr val="FFFFFF"/>
                </a:highlight>
              </a:rPr>
              <a:t>=</a:t>
            </a:r>
            <a:r>
              <a:rPr lang="en-US">
                <a:solidFill>
                  <a:srgbClr val="993300"/>
                </a:solidFill>
                <a:highlight>
                  <a:srgbClr val="FFFFFF"/>
                </a:highlight>
              </a:rPr>
              <a:t>"name"</a:t>
            </a:r>
            <a:r>
              <a:rPr lang="en-US">
                <a:solidFill>
                  <a:srgbClr val="F5844C"/>
                </a:solidFill>
                <a:highlight>
                  <a:srgbClr val="FFFFFF"/>
                </a:highlight>
              </a:rPr>
              <a:t> type</a:t>
            </a:r>
            <a:r>
              <a:rPr lang="en-US">
                <a:solidFill>
                  <a:srgbClr val="FF8040"/>
                </a:solidFill>
                <a:highlight>
                  <a:srgbClr val="FFFFFF"/>
                </a:highlight>
              </a:rPr>
              <a:t>=</a:t>
            </a:r>
            <a:r>
              <a:rPr lang="en-US">
                <a:solidFill>
                  <a:srgbClr val="993300"/>
                </a:solidFill>
                <a:highlight>
                  <a:srgbClr val="FFFFFF"/>
                </a:highlight>
              </a:rPr>
              <a:t>"xs:string"</a:t>
            </a:r>
            <a:r>
              <a:rPr lang="en-US">
                <a:solidFill>
                  <a:srgbClr val="F5844C"/>
                </a:solidFill>
                <a:highlight>
                  <a:srgbClr val="FFFFFF"/>
                </a:highlight>
              </a:rPr>
              <a:t> dfdl:lengthKind</a:t>
            </a:r>
            <a:r>
              <a:rPr lang="en-US">
                <a:solidFill>
                  <a:srgbClr val="FF8040"/>
                </a:solidFill>
                <a:highlight>
                  <a:srgbClr val="FFFFFF"/>
                </a:highlight>
              </a:rPr>
              <a:t>=</a:t>
            </a:r>
            <a:r>
              <a:rPr lang="en-US">
                <a:solidFill>
                  <a:srgbClr val="993300"/>
                </a:solidFill>
                <a:highlight>
                  <a:srgbClr val="FFFFFF"/>
                </a:highlight>
              </a:rPr>
              <a:t>"prefixed"</a:t>
            </a:r>
            <a:r>
              <a:rPr lang="en-US">
                <a:solidFill>
                  <a:srgbClr val="F5844C"/>
                </a:solidFill>
                <a:highlight>
                  <a:srgbClr val="FFFFFF"/>
                </a:highlight>
              </a:rPr>
              <a:t> </a:t>
            </a:r>
            <a:br>
              <a:rPr lang="en-US">
                <a:solidFill>
                  <a:srgbClr val="000000"/>
                </a:solidFill>
                <a:highlight>
                  <a:srgbClr val="FFFFFF"/>
                </a:highlight>
              </a:rPr>
            </a:br>
            <a:r>
              <a:rPr lang="en-US">
                <a:solidFill>
                  <a:srgbClr val="F5844C"/>
                </a:solidFill>
                <a:highlight>
                  <a:srgbClr val="FFFFFF"/>
                </a:highlight>
              </a:rPr>
              <a:t>                </a:t>
            </a:r>
            <a:r>
              <a:rPr lang="en-US">
                <a:solidFill>
                  <a:srgbClr val="F5844C"/>
                </a:solidFill>
                <a:highlight>
                  <a:srgbClr val="FFFF00"/>
                </a:highlight>
              </a:rPr>
              <a:t>dfdl:prefixLengthType</a:t>
            </a:r>
            <a:r>
              <a:rPr lang="en-US">
                <a:solidFill>
                  <a:srgbClr val="FF8040"/>
                </a:solidFill>
                <a:highlight>
                  <a:srgbClr val="FFFF00"/>
                </a:highlight>
              </a:rPr>
              <a:t>=</a:t>
            </a:r>
            <a:r>
              <a:rPr lang="en-US">
                <a:solidFill>
                  <a:srgbClr val="993300"/>
                </a:solidFill>
                <a:highlight>
                  <a:srgbClr val="FFFF00"/>
                </a:highlight>
              </a:rPr>
              <a:t>"prefix-type"</a:t>
            </a:r>
            <a:r>
              <a:rPr lang="en-US">
                <a:solidFill>
                  <a:srgbClr val="F5844C"/>
                </a:solidFill>
                <a:highlight>
                  <a:srgbClr val="FFFFFF"/>
                </a:highlight>
              </a:rPr>
              <a:t> dfdl:prefixIncludesPrefixLength</a:t>
            </a:r>
            <a:r>
              <a:rPr lang="en-US">
                <a:solidFill>
                  <a:srgbClr val="FF8040"/>
                </a:solidFill>
                <a:highlight>
                  <a:srgbClr val="FFFFFF"/>
                </a:highlight>
              </a:rPr>
              <a:t>=</a:t>
            </a:r>
            <a:r>
              <a:rPr lang="en-US">
                <a:solidFill>
                  <a:srgbClr val="993300"/>
                </a:solidFill>
                <a:highlight>
                  <a:srgbClr val="FFFFFF"/>
                </a:highlight>
              </a:rPr>
              <a:t>"no"</a:t>
            </a:r>
            <a:r>
              <a:rPr lang="en-US">
                <a:solidFill>
                  <a:srgbClr val="000096"/>
                </a:solidFill>
                <a:highlight>
                  <a:srgbClr val="FFFFFF"/>
                </a:highlight>
              </a:rPr>
              <a:t>/&gt;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&lt;/xs:sequence&gt;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&lt;/xs:complexType&gt;</a:t>
            </a:r>
            <a:br>
              <a:rPr lang="en-US">
                <a:solidFill>
                  <a:srgbClr val="000000"/>
                </a:solidFill>
                <a:highlight>
                  <a:srgbClr val="FFFFFF"/>
                </a:highlight>
              </a:rPr>
            </a:br>
            <a:r>
              <a:rPr lang="en-US">
                <a:solidFill>
                  <a:srgbClr val="003296"/>
                </a:solidFill>
                <a:highlight>
                  <a:srgbClr val="FFFFFF"/>
                </a:highlight>
              </a:rPr>
              <a:t>&lt;/xs:element&gt;</a:t>
            </a:r>
            <a:br>
              <a:rPr lang="en-US">
                <a:solidFill>
                  <a:srgbClr val="000000"/>
                </a:solidFill>
                <a:highlight>
                  <a:srgbClr val="FFFFFF"/>
                </a:highlight>
              </a:rPr>
            </a:br>
            <a:br>
              <a:rPr lang="en-US">
                <a:solidFill>
                  <a:srgbClr val="000000"/>
                </a:solidFill>
                <a:highlight>
                  <a:srgbClr val="FFFFFF"/>
                </a:highlight>
              </a:rPr>
            </a:br>
            <a:r>
              <a:rPr lang="en-US">
                <a:solidFill>
                  <a:srgbClr val="003296"/>
                </a:solidFill>
                <a:highlight>
                  <a:srgbClr val="FFFFFF"/>
                </a:highlight>
              </a:rPr>
              <a:t>&lt;xs:simpleType</a:t>
            </a:r>
            <a:r>
              <a:rPr lang="en-US">
                <a:solidFill>
                  <a:srgbClr val="F5844C"/>
                </a:solidFill>
                <a:highlight>
                  <a:srgbClr val="FFFFFF"/>
                </a:highlight>
              </a:rPr>
              <a:t> name</a:t>
            </a:r>
            <a:r>
              <a:rPr lang="en-US">
                <a:solidFill>
                  <a:srgbClr val="FF8040"/>
                </a:solidFill>
                <a:highlight>
                  <a:srgbClr val="FFFFFF"/>
                </a:highlight>
              </a:rPr>
              <a:t>=</a:t>
            </a:r>
            <a:r>
              <a:rPr lang="en-US">
                <a:solidFill>
                  <a:srgbClr val="993300"/>
                </a:solidFill>
                <a:highlight>
                  <a:srgbClr val="FFFFFF"/>
                </a:highlight>
              </a:rPr>
              <a:t>"prefix-type"</a:t>
            </a:r>
            <a:r>
              <a:rPr lang="en-US">
                <a:solidFill>
                  <a:srgbClr val="F5844C"/>
                </a:solidFill>
                <a:highlight>
                  <a:srgbClr val="FFFFFF"/>
                </a:highlight>
              </a:rPr>
              <a:t> dfdl:lengthKind</a:t>
            </a:r>
            <a:r>
              <a:rPr lang="en-US">
                <a:solidFill>
                  <a:srgbClr val="FF8040"/>
                </a:solidFill>
                <a:highlight>
                  <a:srgbClr val="FFFFFF"/>
                </a:highlight>
              </a:rPr>
              <a:t>=</a:t>
            </a:r>
            <a:r>
              <a:rPr lang="en-US">
                <a:solidFill>
                  <a:srgbClr val="993300"/>
                </a:solidFill>
                <a:highlight>
                  <a:srgbClr val="FFFFFF"/>
                </a:highlight>
              </a:rPr>
              <a:t>"explicit"</a:t>
            </a:r>
            <a:r>
              <a:rPr lang="en-US">
                <a:solidFill>
                  <a:srgbClr val="F5844C"/>
                </a:solidFill>
                <a:highlight>
                  <a:srgbClr val="FFFFFF"/>
                </a:highlight>
              </a:rPr>
              <a:t> dfdl:length</a:t>
            </a:r>
            <a:r>
              <a:rPr lang="en-US">
                <a:solidFill>
                  <a:srgbClr val="FF8040"/>
                </a:solidFill>
                <a:highlight>
                  <a:srgbClr val="FFFFFF"/>
                </a:highlight>
              </a:rPr>
              <a:t>=</a:t>
            </a:r>
            <a:r>
              <a:rPr lang="en-US">
                <a:solidFill>
                  <a:srgbClr val="993300"/>
                </a:solidFill>
                <a:highlight>
                  <a:srgbClr val="FFFFFF"/>
                </a:highlight>
              </a:rPr>
              <a:t>"1"</a:t>
            </a:r>
            <a:r>
              <a:rPr lang="en-US">
                <a:solidFill>
                  <a:srgbClr val="000096"/>
                </a:solidFill>
                <a:highlight>
                  <a:srgbClr val="FFFFFF"/>
                </a:highlight>
              </a:rPr>
              <a:t>&gt;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&lt;xs:restriction</a:t>
            </a:r>
            <a:r>
              <a:rPr lang="en-US">
                <a:solidFill>
                  <a:srgbClr val="F5844C"/>
                </a:solidFill>
                <a:highlight>
                  <a:srgbClr val="FFFFFF"/>
                </a:highlight>
              </a:rPr>
              <a:t> base</a:t>
            </a:r>
            <a:r>
              <a:rPr lang="en-US">
                <a:solidFill>
                  <a:srgbClr val="FF8040"/>
                </a:solidFill>
                <a:highlight>
                  <a:srgbClr val="FFFFFF"/>
                </a:highlight>
              </a:rPr>
              <a:t>=</a:t>
            </a:r>
            <a:r>
              <a:rPr lang="en-US">
                <a:solidFill>
                  <a:srgbClr val="993300"/>
                </a:solidFill>
                <a:highlight>
                  <a:srgbClr val="FFFFFF"/>
                </a:highlight>
              </a:rPr>
              <a:t>"xs:integer"</a:t>
            </a:r>
            <a:r>
              <a:rPr lang="en-US">
                <a:solidFill>
                  <a:srgbClr val="F5844C"/>
                </a:solidFill>
                <a:highlight>
                  <a:srgbClr val="FFFFFF"/>
                </a:highlight>
              </a:rPr>
              <a:t> </a:t>
            </a:r>
            <a:r>
              <a:rPr lang="en-US">
                <a:solidFill>
                  <a:srgbClr val="000096"/>
                </a:solidFill>
                <a:highlight>
                  <a:srgbClr val="FFFFFF"/>
                </a:highlight>
              </a:rPr>
              <a:t>/&gt;</a:t>
            </a:r>
            <a:br>
              <a:rPr lang="en-US">
                <a:solidFill>
                  <a:srgbClr val="000000"/>
                </a:solidFill>
                <a:highlight>
                  <a:srgbClr val="FFFFFF"/>
                </a:highlight>
              </a:rPr>
            </a:br>
            <a:r>
              <a:rPr lang="en-US">
                <a:solidFill>
                  <a:srgbClr val="003296"/>
                </a:solidFill>
                <a:highlight>
                  <a:srgbClr val="FFFFFF"/>
                </a:highlight>
              </a:rPr>
              <a:t>&lt;/xs:simpleType&gt;</a:t>
            </a:r>
          </a:p>
        </p:txBody>
      </p:sp>
      <p:sp>
        <p:nvSpPr>
          <p:cNvPr id="2" name="Speech Bubble: Rectangle 1">
            <a:extLst>
              <a:ext uri="{FF2B5EF4-FFF2-40B4-BE49-F238E27FC236}">
                <a16:creationId xmlns:a16="http://schemas.microsoft.com/office/drawing/2014/main" id="{1A36D711-3378-45D1-8E66-F81B5A8F3DAE}"/>
              </a:ext>
            </a:extLst>
          </p:cNvPr>
          <p:cNvSpPr/>
          <p:nvPr/>
        </p:nvSpPr>
        <p:spPr>
          <a:xfrm>
            <a:off x="5873858" y="247973"/>
            <a:ext cx="3704095" cy="1410346"/>
          </a:xfrm>
          <a:prstGeom prst="wedgeRectCallout">
            <a:avLst>
              <a:gd name="adj1" fmla="val -94055"/>
              <a:gd name="adj2" fmla="val 116346"/>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a:t>This points to a simpleType which describes the prefix</a:t>
            </a:r>
          </a:p>
        </p:txBody>
      </p:sp>
      <p:sp>
        <p:nvSpPr>
          <p:cNvPr id="3" name="Arrow: Down 2">
            <a:extLst>
              <a:ext uri="{FF2B5EF4-FFF2-40B4-BE49-F238E27FC236}">
                <a16:creationId xmlns:a16="http://schemas.microsoft.com/office/drawing/2014/main" id="{69E24A71-5952-403F-8003-96EE1D5CA4C4}"/>
              </a:ext>
            </a:extLst>
          </p:cNvPr>
          <p:cNvSpPr/>
          <p:nvPr/>
        </p:nvSpPr>
        <p:spPr>
          <a:xfrm rot="1527685">
            <a:off x="4606986" y="2839723"/>
            <a:ext cx="278969" cy="1053885"/>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759411278"/>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EF481AE4-D130-4650-8039-7E4A79A81416}"/>
              </a:ext>
            </a:extLst>
          </p:cNvPr>
          <p:cNvSpPr>
            <a:spLocks noGrp="1"/>
          </p:cNvSpPr>
          <p:nvPr>
            <p:ph type="ftr" sz="quarter" idx="11"/>
          </p:nvPr>
        </p:nvSpPr>
        <p:spPr/>
        <p:txBody>
          <a:bodyPr/>
          <a:lstStyle/>
          <a:p>
            <a:r>
              <a:rPr lang="en-US" altLang="en-US">
                <a:solidFill>
                  <a:schemeClr val="tx1">
                    <a:lumMod val="50000"/>
                    <a:lumOff val="50000"/>
                  </a:schemeClr>
                </a:solidFill>
                <a:latin typeface="Arial" pitchFamily="34" charset="0"/>
                <a:cs typeface="Arial" pitchFamily="34" charset="0"/>
              </a:rPr>
              <a:t>© 2019 The MITRE Corporation. All rights reserved.</a:t>
            </a:r>
            <a:endParaRPr lang="en-US">
              <a:solidFill>
                <a:schemeClr val="tx1">
                  <a:lumMod val="50000"/>
                  <a:lumOff val="50000"/>
                </a:schemeClr>
              </a:solidFill>
              <a:latin typeface="Arial" pitchFamily="34" charset="0"/>
              <a:cs typeface="Arial" pitchFamily="34" charset="0"/>
            </a:endParaRPr>
          </a:p>
        </p:txBody>
      </p:sp>
      <p:sp>
        <p:nvSpPr>
          <p:cNvPr id="5" name="Rectangle 4">
            <a:extLst>
              <a:ext uri="{FF2B5EF4-FFF2-40B4-BE49-F238E27FC236}">
                <a16:creationId xmlns:a16="http://schemas.microsoft.com/office/drawing/2014/main" id="{03A42FFD-640A-4DCE-BDB1-0D93EA8C74F2}"/>
              </a:ext>
            </a:extLst>
          </p:cNvPr>
          <p:cNvSpPr/>
          <p:nvPr/>
        </p:nvSpPr>
        <p:spPr>
          <a:xfrm>
            <a:off x="1498168" y="1398332"/>
            <a:ext cx="8467241" cy="3416320"/>
          </a:xfrm>
          <a:prstGeom prst="rect">
            <a:avLst/>
          </a:prstGeom>
          <a:ln>
            <a:solidFill>
              <a:schemeClr val="tx1"/>
            </a:solidFill>
          </a:ln>
        </p:spPr>
        <p:txBody>
          <a:bodyPr wrap="square">
            <a:spAutoFit/>
          </a:bodyPr>
          <a:lstStyle/>
          <a:p>
            <a:r>
              <a:rPr lang="en-US">
                <a:solidFill>
                  <a:srgbClr val="003296"/>
                </a:solidFill>
                <a:highlight>
                  <a:srgbClr val="FFFFFF"/>
                </a:highlight>
              </a:rPr>
              <a:t>&lt;xs:element</a:t>
            </a:r>
            <a:r>
              <a:rPr lang="en-US">
                <a:solidFill>
                  <a:srgbClr val="F5844C"/>
                </a:solidFill>
                <a:highlight>
                  <a:srgbClr val="FFFFFF"/>
                </a:highlight>
              </a:rPr>
              <a:t> name</a:t>
            </a:r>
            <a:r>
              <a:rPr lang="en-US">
                <a:solidFill>
                  <a:srgbClr val="FF8040"/>
                </a:solidFill>
                <a:highlight>
                  <a:srgbClr val="FFFFFF"/>
                </a:highlight>
              </a:rPr>
              <a:t>=</a:t>
            </a:r>
            <a:r>
              <a:rPr lang="en-US">
                <a:solidFill>
                  <a:srgbClr val="993300"/>
                </a:solidFill>
                <a:highlight>
                  <a:srgbClr val="FFFFFF"/>
                </a:highlight>
              </a:rPr>
              <a:t>"input"</a:t>
            </a:r>
            <a:r>
              <a:rPr lang="en-US">
                <a:solidFill>
                  <a:srgbClr val="000096"/>
                </a:solidFill>
                <a:highlight>
                  <a:srgbClr val="FFFFFF"/>
                </a:highlight>
              </a:rPr>
              <a:t>&gt;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&lt;xs:complexType&gt;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&lt;xs:sequence&gt;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&lt;xs:element</a:t>
            </a:r>
            <a:r>
              <a:rPr lang="en-US">
                <a:solidFill>
                  <a:srgbClr val="F5844C"/>
                </a:solidFill>
                <a:highlight>
                  <a:srgbClr val="FFFFFF"/>
                </a:highlight>
              </a:rPr>
              <a:t> name</a:t>
            </a:r>
            <a:r>
              <a:rPr lang="en-US">
                <a:solidFill>
                  <a:srgbClr val="FF8040"/>
                </a:solidFill>
                <a:highlight>
                  <a:srgbClr val="FFFFFF"/>
                </a:highlight>
              </a:rPr>
              <a:t>=</a:t>
            </a:r>
            <a:r>
              <a:rPr lang="en-US">
                <a:solidFill>
                  <a:srgbClr val="993300"/>
                </a:solidFill>
                <a:highlight>
                  <a:srgbClr val="FFFFFF"/>
                </a:highlight>
              </a:rPr>
              <a:t>"name"</a:t>
            </a:r>
            <a:r>
              <a:rPr lang="en-US">
                <a:solidFill>
                  <a:srgbClr val="F5844C"/>
                </a:solidFill>
                <a:highlight>
                  <a:srgbClr val="FFFFFF"/>
                </a:highlight>
              </a:rPr>
              <a:t> type</a:t>
            </a:r>
            <a:r>
              <a:rPr lang="en-US">
                <a:solidFill>
                  <a:srgbClr val="FF8040"/>
                </a:solidFill>
                <a:highlight>
                  <a:srgbClr val="FFFFFF"/>
                </a:highlight>
              </a:rPr>
              <a:t>=</a:t>
            </a:r>
            <a:r>
              <a:rPr lang="en-US">
                <a:solidFill>
                  <a:srgbClr val="993300"/>
                </a:solidFill>
                <a:highlight>
                  <a:srgbClr val="FFFFFF"/>
                </a:highlight>
              </a:rPr>
              <a:t>"xs:string"</a:t>
            </a:r>
            <a:r>
              <a:rPr lang="en-US">
                <a:solidFill>
                  <a:srgbClr val="F5844C"/>
                </a:solidFill>
                <a:highlight>
                  <a:srgbClr val="FFFFFF"/>
                </a:highlight>
              </a:rPr>
              <a:t> dfdl:lengthKind</a:t>
            </a:r>
            <a:r>
              <a:rPr lang="en-US">
                <a:solidFill>
                  <a:srgbClr val="FF8040"/>
                </a:solidFill>
                <a:highlight>
                  <a:srgbClr val="FFFFFF"/>
                </a:highlight>
              </a:rPr>
              <a:t>=</a:t>
            </a:r>
            <a:r>
              <a:rPr lang="en-US">
                <a:solidFill>
                  <a:srgbClr val="993300"/>
                </a:solidFill>
                <a:highlight>
                  <a:srgbClr val="FFFFFF"/>
                </a:highlight>
              </a:rPr>
              <a:t>"prefixed"</a:t>
            </a:r>
            <a:r>
              <a:rPr lang="en-US">
                <a:solidFill>
                  <a:srgbClr val="F5844C"/>
                </a:solidFill>
                <a:highlight>
                  <a:srgbClr val="FFFFFF"/>
                </a:highlight>
              </a:rPr>
              <a:t> </a:t>
            </a:r>
            <a:br>
              <a:rPr lang="en-US">
                <a:solidFill>
                  <a:srgbClr val="000000"/>
                </a:solidFill>
                <a:highlight>
                  <a:srgbClr val="FFFFFF"/>
                </a:highlight>
              </a:rPr>
            </a:br>
            <a:r>
              <a:rPr lang="en-US">
                <a:solidFill>
                  <a:srgbClr val="F5844C"/>
                </a:solidFill>
                <a:highlight>
                  <a:srgbClr val="FFFFFF"/>
                </a:highlight>
              </a:rPr>
              <a:t>                </a:t>
            </a:r>
            <a:r>
              <a:rPr lang="en-US">
                <a:solidFill>
                  <a:srgbClr val="F5844C"/>
                </a:solidFill>
              </a:rPr>
              <a:t>dfdl:prefixLengthType</a:t>
            </a:r>
            <a:r>
              <a:rPr lang="en-US">
                <a:solidFill>
                  <a:srgbClr val="FF8040"/>
                </a:solidFill>
              </a:rPr>
              <a:t>=</a:t>
            </a:r>
            <a:r>
              <a:rPr lang="en-US">
                <a:solidFill>
                  <a:srgbClr val="993300"/>
                </a:solidFill>
              </a:rPr>
              <a:t>"prefix-type"</a:t>
            </a:r>
            <a:r>
              <a:rPr lang="en-US">
                <a:solidFill>
                  <a:srgbClr val="F5844C"/>
                </a:solidFill>
              </a:rPr>
              <a:t> </a:t>
            </a:r>
            <a:r>
              <a:rPr lang="en-US">
                <a:solidFill>
                  <a:srgbClr val="F5844C"/>
                </a:solidFill>
                <a:highlight>
                  <a:srgbClr val="FFFF00"/>
                </a:highlight>
              </a:rPr>
              <a:t>dfdl:prefixIncludesPrefixLength</a:t>
            </a:r>
            <a:r>
              <a:rPr lang="en-US">
                <a:solidFill>
                  <a:srgbClr val="FF8040"/>
                </a:solidFill>
                <a:highlight>
                  <a:srgbClr val="FFFF00"/>
                </a:highlight>
              </a:rPr>
              <a:t>=</a:t>
            </a:r>
            <a:r>
              <a:rPr lang="en-US">
                <a:solidFill>
                  <a:srgbClr val="993300"/>
                </a:solidFill>
                <a:highlight>
                  <a:srgbClr val="FFFF00"/>
                </a:highlight>
              </a:rPr>
              <a:t>"no"</a:t>
            </a:r>
            <a:r>
              <a:rPr lang="en-US">
                <a:solidFill>
                  <a:srgbClr val="000096"/>
                </a:solidFill>
                <a:highlight>
                  <a:srgbClr val="FFFFFF"/>
                </a:highlight>
              </a:rPr>
              <a:t>/&gt;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&lt;/xs:sequence&gt;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&lt;/xs:complexType&gt;</a:t>
            </a:r>
            <a:br>
              <a:rPr lang="en-US">
                <a:solidFill>
                  <a:srgbClr val="000000"/>
                </a:solidFill>
                <a:highlight>
                  <a:srgbClr val="FFFFFF"/>
                </a:highlight>
              </a:rPr>
            </a:br>
            <a:r>
              <a:rPr lang="en-US">
                <a:solidFill>
                  <a:srgbClr val="003296"/>
                </a:solidFill>
                <a:highlight>
                  <a:srgbClr val="FFFFFF"/>
                </a:highlight>
              </a:rPr>
              <a:t>&lt;/xs:element&gt;</a:t>
            </a:r>
            <a:br>
              <a:rPr lang="en-US">
                <a:solidFill>
                  <a:srgbClr val="000000"/>
                </a:solidFill>
                <a:highlight>
                  <a:srgbClr val="FFFFFF"/>
                </a:highlight>
              </a:rPr>
            </a:br>
            <a:br>
              <a:rPr lang="en-US">
                <a:solidFill>
                  <a:srgbClr val="000000"/>
                </a:solidFill>
                <a:highlight>
                  <a:srgbClr val="FFFFFF"/>
                </a:highlight>
              </a:rPr>
            </a:br>
            <a:r>
              <a:rPr lang="en-US">
                <a:solidFill>
                  <a:srgbClr val="003296"/>
                </a:solidFill>
                <a:highlight>
                  <a:srgbClr val="FFFFFF"/>
                </a:highlight>
              </a:rPr>
              <a:t>&lt;xs:simpleType</a:t>
            </a:r>
            <a:r>
              <a:rPr lang="en-US">
                <a:solidFill>
                  <a:srgbClr val="F5844C"/>
                </a:solidFill>
                <a:highlight>
                  <a:srgbClr val="FFFFFF"/>
                </a:highlight>
              </a:rPr>
              <a:t> name</a:t>
            </a:r>
            <a:r>
              <a:rPr lang="en-US">
                <a:solidFill>
                  <a:srgbClr val="FF8040"/>
                </a:solidFill>
                <a:highlight>
                  <a:srgbClr val="FFFFFF"/>
                </a:highlight>
              </a:rPr>
              <a:t>=</a:t>
            </a:r>
            <a:r>
              <a:rPr lang="en-US">
                <a:solidFill>
                  <a:srgbClr val="993300"/>
                </a:solidFill>
                <a:highlight>
                  <a:srgbClr val="FFFFFF"/>
                </a:highlight>
              </a:rPr>
              <a:t>"prefix-type"</a:t>
            </a:r>
            <a:r>
              <a:rPr lang="en-US">
                <a:solidFill>
                  <a:srgbClr val="F5844C"/>
                </a:solidFill>
                <a:highlight>
                  <a:srgbClr val="FFFFFF"/>
                </a:highlight>
              </a:rPr>
              <a:t> dfdl:lengthKind</a:t>
            </a:r>
            <a:r>
              <a:rPr lang="en-US">
                <a:solidFill>
                  <a:srgbClr val="FF8040"/>
                </a:solidFill>
                <a:highlight>
                  <a:srgbClr val="FFFFFF"/>
                </a:highlight>
              </a:rPr>
              <a:t>=</a:t>
            </a:r>
            <a:r>
              <a:rPr lang="en-US">
                <a:solidFill>
                  <a:srgbClr val="993300"/>
                </a:solidFill>
                <a:highlight>
                  <a:srgbClr val="FFFFFF"/>
                </a:highlight>
              </a:rPr>
              <a:t>"explicit"</a:t>
            </a:r>
            <a:r>
              <a:rPr lang="en-US">
                <a:solidFill>
                  <a:srgbClr val="F5844C"/>
                </a:solidFill>
                <a:highlight>
                  <a:srgbClr val="FFFFFF"/>
                </a:highlight>
              </a:rPr>
              <a:t> dfdl:length</a:t>
            </a:r>
            <a:r>
              <a:rPr lang="en-US">
                <a:solidFill>
                  <a:srgbClr val="FF8040"/>
                </a:solidFill>
                <a:highlight>
                  <a:srgbClr val="FFFFFF"/>
                </a:highlight>
              </a:rPr>
              <a:t>=</a:t>
            </a:r>
            <a:r>
              <a:rPr lang="en-US">
                <a:solidFill>
                  <a:srgbClr val="993300"/>
                </a:solidFill>
                <a:highlight>
                  <a:srgbClr val="FFFFFF"/>
                </a:highlight>
              </a:rPr>
              <a:t>"1"</a:t>
            </a:r>
            <a:r>
              <a:rPr lang="en-US">
                <a:solidFill>
                  <a:srgbClr val="000096"/>
                </a:solidFill>
                <a:highlight>
                  <a:srgbClr val="FFFFFF"/>
                </a:highlight>
              </a:rPr>
              <a:t>&gt;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&lt;xs:restriction</a:t>
            </a:r>
            <a:r>
              <a:rPr lang="en-US">
                <a:solidFill>
                  <a:srgbClr val="F5844C"/>
                </a:solidFill>
                <a:highlight>
                  <a:srgbClr val="FFFFFF"/>
                </a:highlight>
              </a:rPr>
              <a:t> base</a:t>
            </a:r>
            <a:r>
              <a:rPr lang="en-US">
                <a:solidFill>
                  <a:srgbClr val="FF8040"/>
                </a:solidFill>
                <a:highlight>
                  <a:srgbClr val="FFFFFF"/>
                </a:highlight>
              </a:rPr>
              <a:t>=</a:t>
            </a:r>
            <a:r>
              <a:rPr lang="en-US">
                <a:solidFill>
                  <a:srgbClr val="993300"/>
                </a:solidFill>
                <a:highlight>
                  <a:srgbClr val="FFFFFF"/>
                </a:highlight>
              </a:rPr>
              <a:t>"xs:integer"</a:t>
            </a:r>
            <a:r>
              <a:rPr lang="en-US">
                <a:solidFill>
                  <a:srgbClr val="F5844C"/>
                </a:solidFill>
                <a:highlight>
                  <a:srgbClr val="FFFFFF"/>
                </a:highlight>
              </a:rPr>
              <a:t> </a:t>
            </a:r>
            <a:r>
              <a:rPr lang="en-US">
                <a:solidFill>
                  <a:srgbClr val="000096"/>
                </a:solidFill>
                <a:highlight>
                  <a:srgbClr val="FFFFFF"/>
                </a:highlight>
              </a:rPr>
              <a:t>/&gt;</a:t>
            </a:r>
            <a:br>
              <a:rPr lang="en-US">
                <a:solidFill>
                  <a:srgbClr val="000000"/>
                </a:solidFill>
                <a:highlight>
                  <a:srgbClr val="FFFFFF"/>
                </a:highlight>
              </a:rPr>
            </a:br>
            <a:r>
              <a:rPr lang="en-US">
                <a:solidFill>
                  <a:srgbClr val="003296"/>
                </a:solidFill>
                <a:highlight>
                  <a:srgbClr val="FFFFFF"/>
                </a:highlight>
              </a:rPr>
              <a:t>&lt;/xs:simpleType&gt;</a:t>
            </a:r>
          </a:p>
        </p:txBody>
      </p:sp>
      <p:sp>
        <p:nvSpPr>
          <p:cNvPr id="2" name="Speech Bubble: Rectangle 1">
            <a:extLst>
              <a:ext uri="{FF2B5EF4-FFF2-40B4-BE49-F238E27FC236}">
                <a16:creationId xmlns:a16="http://schemas.microsoft.com/office/drawing/2014/main" id="{1A36D711-3378-45D1-8E66-F81B5A8F3DAE}"/>
              </a:ext>
            </a:extLst>
          </p:cNvPr>
          <p:cNvSpPr/>
          <p:nvPr/>
        </p:nvSpPr>
        <p:spPr>
          <a:xfrm>
            <a:off x="1100380" y="143479"/>
            <a:ext cx="5563891" cy="1410346"/>
          </a:xfrm>
          <a:prstGeom prst="wedgeRectCallout">
            <a:avLst>
              <a:gd name="adj1" fmla="val 54062"/>
              <a:gd name="adj2" fmla="val 120742"/>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a:t>This indicates whether the  length specified in the prefix does or doesn’t include the prefix itself ('no' means it doesn’t)</a:t>
            </a:r>
          </a:p>
        </p:txBody>
      </p:sp>
    </p:spTree>
    <p:extLst>
      <p:ext uri="{BB962C8B-B14F-4D97-AF65-F5344CB8AC3E}">
        <p14:creationId xmlns:p14="http://schemas.microsoft.com/office/powerpoint/2010/main" val="2420659529"/>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EF481AE4-D130-4650-8039-7E4A79A81416}"/>
              </a:ext>
            </a:extLst>
          </p:cNvPr>
          <p:cNvSpPr>
            <a:spLocks noGrp="1"/>
          </p:cNvSpPr>
          <p:nvPr>
            <p:ph type="ftr" sz="quarter" idx="11"/>
          </p:nvPr>
        </p:nvSpPr>
        <p:spPr/>
        <p:txBody>
          <a:bodyPr/>
          <a:lstStyle/>
          <a:p>
            <a:r>
              <a:rPr lang="en-US" altLang="en-US">
                <a:solidFill>
                  <a:schemeClr val="tx1">
                    <a:lumMod val="50000"/>
                    <a:lumOff val="50000"/>
                  </a:schemeClr>
                </a:solidFill>
                <a:latin typeface="Arial" pitchFamily="34" charset="0"/>
                <a:cs typeface="Arial" pitchFamily="34" charset="0"/>
              </a:rPr>
              <a:t>© 2019 The MITRE Corporation. All rights reserved.</a:t>
            </a:r>
            <a:endParaRPr lang="en-US">
              <a:solidFill>
                <a:schemeClr val="tx1">
                  <a:lumMod val="50000"/>
                  <a:lumOff val="50000"/>
                </a:schemeClr>
              </a:solidFill>
              <a:latin typeface="Arial" pitchFamily="34" charset="0"/>
              <a:cs typeface="Arial" pitchFamily="34" charset="0"/>
            </a:endParaRPr>
          </a:p>
        </p:txBody>
      </p:sp>
      <p:sp>
        <p:nvSpPr>
          <p:cNvPr id="5" name="Rectangle 4">
            <a:extLst>
              <a:ext uri="{FF2B5EF4-FFF2-40B4-BE49-F238E27FC236}">
                <a16:creationId xmlns:a16="http://schemas.microsoft.com/office/drawing/2014/main" id="{03A42FFD-640A-4DCE-BDB1-0D93EA8C74F2}"/>
              </a:ext>
            </a:extLst>
          </p:cNvPr>
          <p:cNvSpPr/>
          <p:nvPr/>
        </p:nvSpPr>
        <p:spPr>
          <a:xfrm>
            <a:off x="1498168" y="1398332"/>
            <a:ext cx="8467241" cy="3416320"/>
          </a:xfrm>
          <a:prstGeom prst="rect">
            <a:avLst/>
          </a:prstGeom>
          <a:ln>
            <a:solidFill>
              <a:schemeClr val="tx1"/>
            </a:solidFill>
          </a:ln>
        </p:spPr>
        <p:txBody>
          <a:bodyPr wrap="square">
            <a:spAutoFit/>
          </a:bodyPr>
          <a:lstStyle/>
          <a:p>
            <a:r>
              <a:rPr lang="en-US">
                <a:solidFill>
                  <a:srgbClr val="003296"/>
                </a:solidFill>
                <a:highlight>
                  <a:srgbClr val="FFFFFF"/>
                </a:highlight>
              </a:rPr>
              <a:t>&lt;xs:element</a:t>
            </a:r>
            <a:r>
              <a:rPr lang="en-US">
                <a:solidFill>
                  <a:srgbClr val="F5844C"/>
                </a:solidFill>
                <a:highlight>
                  <a:srgbClr val="FFFFFF"/>
                </a:highlight>
              </a:rPr>
              <a:t> name</a:t>
            </a:r>
            <a:r>
              <a:rPr lang="en-US">
                <a:solidFill>
                  <a:srgbClr val="FF8040"/>
                </a:solidFill>
                <a:highlight>
                  <a:srgbClr val="FFFFFF"/>
                </a:highlight>
              </a:rPr>
              <a:t>=</a:t>
            </a:r>
            <a:r>
              <a:rPr lang="en-US">
                <a:solidFill>
                  <a:srgbClr val="993300"/>
                </a:solidFill>
                <a:highlight>
                  <a:srgbClr val="FFFFFF"/>
                </a:highlight>
              </a:rPr>
              <a:t>"input"</a:t>
            </a:r>
            <a:r>
              <a:rPr lang="en-US">
                <a:solidFill>
                  <a:srgbClr val="000096"/>
                </a:solidFill>
                <a:highlight>
                  <a:srgbClr val="FFFFFF"/>
                </a:highlight>
              </a:rPr>
              <a:t>&gt;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&lt;xs:complexType&gt;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&lt;xs:sequence&gt;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&lt;xs:element</a:t>
            </a:r>
            <a:r>
              <a:rPr lang="en-US">
                <a:solidFill>
                  <a:srgbClr val="F5844C"/>
                </a:solidFill>
                <a:highlight>
                  <a:srgbClr val="FFFFFF"/>
                </a:highlight>
              </a:rPr>
              <a:t> name</a:t>
            </a:r>
            <a:r>
              <a:rPr lang="en-US">
                <a:solidFill>
                  <a:srgbClr val="FF8040"/>
                </a:solidFill>
                <a:highlight>
                  <a:srgbClr val="FFFFFF"/>
                </a:highlight>
              </a:rPr>
              <a:t>=</a:t>
            </a:r>
            <a:r>
              <a:rPr lang="en-US">
                <a:solidFill>
                  <a:srgbClr val="993300"/>
                </a:solidFill>
                <a:highlight>
                  <a:srgbClr val="FFFFFF"/>
                </a:highlight>
              </a:rPr>
              <a:t>"name"</a:t>
            </a:r>
            <a:r>
              <a:rPr lang="en-US">
                <a:solidFill>
                  <a:srgbClr val="F5844C"/>
                </a:solidFill>
                <a:highlight>
                  <a:srgbClr val="FFFFFF"/>
                </a:highlight>
              </a:rPr>
              <a:t> type</a:t>
            </a:r>
            <a:r>
              <a:rPr lang="en-US">
                <a:solidFill>
                  <a:srgbClr val="FF8040"/>
                </a:solidFill>
                <a:highlight>
                  <a:srgbClr val="FFFFFF"/>
                </a:highlight>
              </a:rPr>
              <a:t>=</a:t>
            </a:r>
            <a:r>
              <a:rPr lang="en-US">
                <a:solidFill>
                  <a:srgbClr val="993300"/>
                </a:solidFill>
                <a:highlight>
                  <a:srgbClr val="FFFFFF"/>
                </a:highlight>
              </a:rPr>
              <a:t>"xs:string"</a:t>
            </a:r>
            <a:r>
              <a:rPr lang="en-US">
                <a:solidFill>
                  <a:srgbClr val="F5844C"/>
                </a:solidFill>
                <a:highlight>
                  <a:srgbClr val="FFFFFF"/>
                </a:highlight>
              </a:rPr>
              <a:t> dfdl:lengthKind</a:t>
            </a:r>
            <a:r>
              <a:rPr lang="en-US">
                <a:solidFill>
                  <a:srgbClr val="FF8040"/>
                </a:solidFill>
                <a:highlight>
                  <a:srgbClr val="FFFFFF"/>
                </a:highlight>
              </a:rPr>
              <a:t>=</a:t>
            </a:r>
            <a:r>
              <a:rPr lang="en-US">
                <a:solidFill>
                  <a:srgbClr val="993300"/>
                </a:solidFill>
                <a:highlight>
                  <a:srgbClr val="FFFFFF"/>
                </a:highlight>
              </a:rPr>
              <a:t>"prefixed"</a:t>
            </a:r>
            <a:r>
              <a:rPr lang="en-US">
                <a:solidFill>
                  <a:srgbClr val="F5844C"/>
                </a:solidFill>
                <a:highlight>
                  <a:srgbClr val="FFFFFF"/>
                </a:highlight>
              </a:rPr>
              <a:t> </a:t>
            </a:r>
            <a:br>
              <a:rPr lang="en-US">
                <a:solidFill>
                  <a:srgbClr val="000000"/>
                </a:solidFill>
                <a:highlight>
                  <a:srgbClr val="FFFFFF"/>
                </a:highlight>
              </a:rPr>
            </a:br>
            <a:r>
              <a:rPr lang="en-US">
                <a:solidFill>
                  <a:srgbClr val="F5844C"/>
                </a:solidFill>
                <a:highlight>
                  <a:srgbClr val="FFFFFF"/>
                </a:highlight>
              </a:rPr>
              <a:t>                </a:t>
            </a:r>
            <a:r>
              <a:rPr lang="en-US">
                <a:solidFill>
                  <a:srgbClr val="F5844C"/>
                </a:solidFill>
              </a:rPr>
              <a:t>dfdl:prefixLengthType</a:t>
            </a:r>
            <a:r>
              <a:rPr lang="en-US">
                <a:solidFill>
                  <a:srgbClr val="FF8040"/>
                </a:solidFill>
              </a:rPr>
              <a:t>=</a:t>
            </a:r>
            <a:r>
              <a:rPr lang="en-US">
                <a:solidFill>
                  <a:srgbClr val="993300"/>
                </a:solidFill>
              </a:rPr>
              <a:t>"prefix-type"</a:t>
            </a:r>
            <a:r>
              <a:rPr lang="en-US">
                <a:solidFill>
                  <a:srgbClr val="F5844C"/>
                </a:solidFill>
              </a:rPr>
              <a:t> </a:t>
            </a:r>
            <a:r>
              <a:rPr lang="en-US">
                <a:solidFill>
                  <a:srgbClr val="F5844C"/>
                </a:solidFill>
                <a:highlight>
                  <a:srgbClr val="FFFF00"/>
                </a:highlight>
              </a:rPr>
              <a:t>dfdl:prefixIncludesPrefixLength</a:t>
            </a:r>
            <a:r>
              <a:rPr lang="en-US">
                <a:solidFill>
                  <a:srgbClr val="FF8040"/>
                </a:solidFill>
                <a:highlight>
                  <a:srgbClr val="FFFF00"/>
                </a:highlight>
              </a:rPr>
              <a:t>=</a:t>
            </a:r>
            <a:r>
              <a:rPr lang="en-US">
                <a:solidFill>
                  <a:srgbClr val="993300"/>
                </a:solidFill>
                <a:highlight>
                  <a:srgbClr val="FFFF00"/>
                </a:highlight>
              </a:rPr>
              <a:t>"no"</a:t>
            </a:r>
            <a:r>
              <a:rPr lang="en-US">
                <a:solidFill>
                  <a:srgbClr val="000096"/>
                </a:solidFill>
                <a:highlight>
                  <a:srgbClr val="FFFFFF"/>
                </a:highlight>
              </a:rPr>
              <a:t>/&gt;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&lt;/xs:sequence&gt;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&lt;/xs:complexType&gt;</a:t>
            </a:r>
            <a:br>
              <a:rPr lang="en-US">
                <a:solidFill>
                  <a:srgbClr val="000000"/>
                </a:solidFill>
                <a:highlight>
                  <a:srgbClr val="FFFFFF"/>
                </a:highlight>
              </a:rPr>
            </a:br>
            <a:r>
              <a:rPr lang="en-US">
                <a:solidFill>
                  <a:srgbClr val="003296"/>
                </a:solidFill>
                <a:highlight>
                  <a:srgbClr val="FFFFFF"/>
                </a:highlight>
              </a:rPr>
              <a:t>&lt;/xs:element&gt;</a:t>
            </a:r>
            <a:br>
              <a:rPr lang="en-US">
                <a:solidFill>
                  <a:srgbClr val="000000"/>
                </a:solidFill>
                <a:highlight>
                  <a:srgbClr val="FFFFFF"/>
                </a:highlight>
              </a:rPr>
            </a:br>
            <a:br>
              <a:rPr lang="en-US">
                <a:solidFill>
                  <a:srgbClr val="000000"/>
                </a:solidFill>
                <a:highlight>
                  <a:srgbClr val="FFFFFF"/>
                </a:highlight>
              </a:rPr>
            </a:br>
            <a:r>
              <a:rPr lang="en-US">
                <a:solidFill>
                  <a:srgbClr val="003296"/>
                </a:solidFill>
                <a:highlight>
                  <a:srgbClr val="FFFFFF"/>
                </a:highlight>
              </a:rPr>
              <a:t>&lt;xs:simpleType</a:t>
            </a:r>
            <a:r>
              <a:rPr lang="en-US">
                <a:solidFill>
                  <a:srgbClr val="F5844C"/>
                </a:solidFill>
                <a:highlight>
                  <a:srgbClr val="FFFFFF"/>
                </a:highlight>
              </a:rPr>
              <a:t> name</a:t>
            </a:r>
            <a:r>
              <a:rPr lang="en-US">
                <a:solidFill>
                  <a:srgbClr val="FF8040"/>
                </a:solidFill>
                <a:highlight>
                  <a:srgbClr val="FFFFFF"/>
                </a:highlight>
              </a:rPr>
              <a:t>=</a:t>
            </a:r>
            <a:r>
              <a:rPr lang="en-US">
                <a:solidFill>
                  <a:srgbClr val="993300"/>
                </a:solidFill>
                <a:highlight>
                  <a:srgbClr val="FFFFFF"/>
                </a:highlight>
              </a:rPr>
              <a:t>"prefix-type"</a:t>
            </a:r>
            <a:r>
              <a:rPr lang="en-US">
                <a:solidFill>
                  <a:srgbClr val="F5844C"/>
                </a:solidFill>
                <a:highlight>
                  <a:srgbClr val="FFFFFF"/>
                </a:highlight>
              </a:rPr>
              <a:t> dfdl:lengthKind</a:t>
            </a:r>
            <a:r>
              <a:rPr lang="en-US">
                <a:solidFill>
                  <a:srgbClr val="FF8040"/>
                </a:solidFill>
                <a:highlight>
                  <a:srgbClr val="FFFFFF"/>
                </a:highlight>
              </a:rPr>
              <a:t>=</a:t>
            </a:r>
            <a:r>
              <a:rPr lang="en-US">
                <a:solidFill>
                  <a:srgbClr val="993300"/>
                </a:solidFill>
                <a:highlight>
                  <a:srgbClr val="FFFFFF"/>
                </a:highlight>
              </a:rPr>
              <a:t>"explicit"</a:t>
            </a:r>
            <a:r>
              <a:rPr lang="en-US">
                <a:solidFill>
                  <a:srgbClr val="F5844C"/>
                </a:solidFill>
                <a:highlight>
                  <a:srgbClr val="FFFFFF"/>
                </a:highlight>
              </a:rPr>
              <a:t> dfdl:length</a:t>
            </a:r>
            <a:r>
              <a:rPr lang="en-US">
                <a:solidFill>
                  <a:srgbClr val="FF8040"/>
                </a:solidFill>
                <a:highlight>
                  <a:srgbClr val="FFFFFF"/>
                </a:highlight>
              </a:rPr>
              <a:t>=</a:t>
            </a:r>
            <a:r>
              <a:rPr lang="en-US">
                <a:solidFill>
                  <a:srgbClr val="993300"/>
                </a:solidFill>
                <a:highlight>
                  <a:srgbClr val="FFFFFF"/>
                </a:highlight>
              </a:rPr>
              <a:t>"1"</a:t>
            </a:r>
            <a:r>
              <a:rPr lang="en-US">
                <a:solidFill>
                  <a:srgbClr val="000096"/>
                </a:solidFill>
                <a:highlight>
                  <a:srgbClr val="FFFFFF"/>
                </a:highlight>
              </a:rPr>
              <a:t>&gt;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&lt;xs:restriction</a:t>
            </a:r>
            <a:r>
              <a:rPr lang="en-US">
                <a:solidFill>
                  <a:srgbClr val="F5844C"/>
                </a:solidFill>
                <a:highlight>
                  <a:srgbClr val="FFFFFF"/>
                </a:highlight>
              </a:rPr>
              <a:t> base</a:t>
            </a:r>
            <a:r>
              <a:rPr lang="en-US">
                <a:solidFill>
                  <a:srgbClr val="FF8040"/>
                </a:solidFill>
                <a:highlight>
                  <a:srgbClr val="FFFFFF"/>
                </a:highlight>
              </a:rPr>
              <a:t>=</a:t>
            </a:r>
            <a:r>
              <a:rPr lang="en-US">
                <a:solidFill>
                  <a:srgbClr val="993300"/>
                </a:solidFill>
                <a:highlight>
                  <a:srgbClr val="FFFFFF"/>
                </a:highlight>
              </a:rPr>
              <a:t>"xs:integer"</a:t>
            </a:r>
            <a:r>
              <a:rPr lang="en-US">
                <a:solidFill>
                  <a:srgbClr val="F5844C"/>
                </a:solidFill>
                <a:highlight>
                  <a:srgbClr val="FFFFFF"/>
                </a:highlight>
              </a:rPr>
              <a:t> </a:t>
            </a:r>
            <a:r>
              <a:rPr lang="en-US">
                <a:solidFill>
                  <a:srgbClr val="000096"/>
                </a:solidFill>
                <a:highlight>
                  <a:srgbClr val="FFFFFF"/>
                </a:highlight>
              </a:rPr>
              <a:t>/&gt;</a:t>
            </a:r>
            <a:br>
              <a:rPr lang="en-US">
                <a:solidFill>
                  <a:srgbClr val="000000"/>
                </a:solidFill>
                <a:highlight>
                  <a:srgbClr val="FFFFFF"/>
                </a:highlight>
              </a:rPr>
            </a:br>
            <a:r>
              <a:rPr lang="en-US">
                <a:solidFill>
                  <a:srgbClr val="003296"/>
                </a:solidFill>
                <a:highlight>
                  <a:srgbClr val="FFFFFF"/>
                </a:highlight>
              </a:rPr>
              <a:t>&lt;/xs:simpleType&gt;</a:t>
            </a:r>
          </a:p>
        </p:txBody>
      </p:sp>
      <p:sp>
        <p:nvSpPr>
          <p:cNvPr id="2" name="Speech Bubble: Rectangle 1">
            <a:extLst>
              <a:ext uri="{FF2B5EF4-FFF2-40B4-BE49-F238E27FC236}">
                <a16:creationId xmlns:a16="http://schemas.microsoft.com/office/drawing/2014/main" id="{1A36D711-3378-45D1-8E66-F81B5A8F3DAE}"/>
              </a:ext>
            </a:extLst>
          </p:cNvPr>
          <p:cNvSpPr/>
          <p:nvPr/>
        </p:nvSpPr>
        <p:spPr>
          <a:xfrm>
            <a:off x="1100380" y="143479"/>
            <a:ext cx="5563891" cy="1410346"/>
          </a:xfrm>
          <a:prstGeom prst="wedgeRectCallout">
            <a:avLst>
              <a:gd name="adj1" fmla="val 54062"/>
              <a:gd name="adj2" fmla="val 120742"/>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a:t>This indicates whether the  length specified in the prefix does or doesn’t include the prefix itself ('no' means it doesn’t)</a:t>
            </a:r>
          </a:p>
        </p:txBody>
      </p:sp>
    </p:spTree>
    <p:extLst>
      <p:ext uri="{BB962C8B-B14F-4D97-AF65-F5344CB8AC3E}">
        <p14:creationId xmlns:p14="http://schemas.microsoft.com/office/powerpoint/2010/main" val="2074525902"/>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EF481AE4-D130-4650-8039-7E4A79A81416}"/>
              </a:ext>
            </a:extLst>
          </p:cNvPr>
          <p:cNvSpPr>
            <a:spLocks noGrp="1"/>
          </p:cNvSpPr>
          <p:nvPr>
            <p:ph type="ftr" sz="quarter" idx="11"/>
          </p:nvPr>
        </p:nvSpPr>
        <p:spPr/>
        <p:txBody>
          <a:bodyPr/>
          <a:lstStyle/>
          <a:p>
            <a:r>
              <a:rPr lang="en-US" altLang="en-US">
                <a:solidFill>
                  <a:schemeClr val="tx1">
                    <a:lumMod val="50000"/>
                    <a:lumOff val="50000"/>
                  </a:schemeClr>
                </a:solidFill>
                <a:latin typeface="Arial" pitchFamily="34" charset="0"/>
                <a:cs typeface="Arial" pitchFamily="34" charset="0"/>
              </a:rPr>
              <a:t>© 2019 The MITRE Corporation. All rights reserved.</a:t>
            </a:r>
            <a:endParaRPr lang="en-US">
              <a:solidFill>
                <a:schemeClr val="tx1">
                  <a:lumMod val="50000"/>
                  <a:lumOff val="50000"/>
                </a:schemeClr>
              </a:solidFill>
              <a:latin typeface="Arial" pitchFamily="34" charset="0"/>
              <a:cs typeface="Arial" pitchFamily="34" charset="0"/>
            </a:endParaRPr>
          </a:p>
        </p:txBody>
      </p:sp>
      <p:sp>
        <p:nvSpPr>
          <p:cNvPr id="5" name="Rectangle 4">
            <a:extLst>
              <a:ext uri="{FF2B5EF4-FFF2-40B4-BE49-F238E27FC236}">
                <a16:creationId xmlns:a16="http://schemas.microsoft.com/office/drawing/2014/main" id="{03A42FFD-640A-4DCE-BDB1-0D93EA8C74F2}"/>
              </a:ext>
            </a:extLst>
          </p:cNvPr>
          <p:cNvSpPr/>
          <p:nvPr/>
        </p:nvSpPr>
        <p:spPr>
          <a:xfrm>
            <a:off x="1498168" y="1398332"/>
            <a:ext cx="8467241" cy="3416320"/>
          </a:xfrm>
          <a:prstGeom prst="rect">
            <a:avLst/>
          </a:prstGeom>
          <a:ln>
            <a:solidFill>
              <a:schemeClr val="tx1"/>
            </a:solidFill>
          </a:ln>
        </p:spPr>
        <p:txBody>
          <a:bodyPr wrap="square">
            <a:spAutoFit/>
          </a:bodyPr>
          <a:lstStyle/>
          <a:p>
            <a:r>
              <a:rPr lang="en-US">
                <a:solidFill>
                  <a:srgbClr val="003296"/>
                </a:solidFill>
                <a:highlight>
                  <a:srgbClr val="FFFFFF"/>
                </a:highlight>
              </a:rPr>
              <a:t>&lt;xs:element</a:t>
            </a:r>
            <a:r>
              <a:rPr lang="en-US">
                <a:solidFill>
                  <a:srgbClr val="F5844C"/>
                </a:solidFill>
                <a:highlight>
                  <a:srgbClr val="FFFFFF"/>
                </a:highlight>
              </a:rPr>
              <a:t> name</a:t>
            </a:r>
            <a:r>
              <a:rPr lang="en-US">
                <a:solidFill>
                  <a:srgbClr val="FF8040"/>
                </a:solidFill>
                <a:highlight>
                  <a:srgbClr val="FFFFFF"/>
                </a:highlight>
              </a:rPr>
              <a:t>=</a:t>
            </a:r>
            <a:r>
              <a:rPr lang="en-US">
                <a:solidFill>
                  <a:srgbClr val="993300"/>
                </a:solidFill>
                <a:highlight>
                  <a:srgbClr val="FFFFFF"/>
                </a:highlight>
              </a:rPr>
              <a:t>"input"</a:t>
            </a:r>
            <a:r>
              <a:rPr lang="en-US">
                <a:solidFill>
                  <a:srgbClr val="000096"/>
                </a:solidFill>
                <a:highlight>
                  <a:srgbClr val="FFFFFF"/>
                </a:highlight>
              </a:rPr>
              <a:t>&gt;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&lt;xs:complexType&gt;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&lt;xs:sequence&gt;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&lt;xs:element</a:t>
            </a:r>
            <a:r>
              <a:rPr lang="en-US">
                <a:solidFill>
                  <a:srgbClr val="F5844C"/>
                </a:solidFill>
                <a:highlight>
                  <a:srgbClr val="FFFFFF"/>
                </a:highlight>
              </a:rPr>
              <a:t> name</a:t>
            </a:r>
            <a:r>
              <a:rPr lang="en-US">
                <a:solidFill>
                  <a:srgbClr val="FF8040"/>
                </a:solidFill>
                <a:highlight>
                  <a:srgbClr val="FFFFFF"/>
                </a:highlight>
              </a:rPr>
              <a:t>=</a:t>
            </a:r>
            <a:r>
              <a:rPr lang="en-US">
                <a:solidFill>
                  <a:srgbClr val="993300"/>
                </a:solidFill>
                <a:highlight>
                  <a:srgbClr val="FFFFFF"/>
                </a:highlight>
              </a:rPr>
              <a:t>"name"</a:t>
            </a:r>
            <a:r>
              <a:rPr lang="en-US">
                <a:solidFill>
                  <a:srgbClr val="F5844C"/>
                </a:solidFill>
                <a:highlight>
                  <a:srgbClr val="FFFFFF"/>
                </a:highlight>
              </a:rPr>
              <a:t> type</a:t>
            </a:r>
            <a:r>
              <a:rPr lang="en-US">
                <a:solidFill>
                  <a:srgbClr val="FF8040"/>
                </a:solidFill>
                <a:highlight>
                  <a:srgbClr val="FFFFFF"/>
                </a:highlight>
              </a:rPr>
              <a:t>=</a:t>
            </a:r>
            <a:r>
              <a:rPr lang="en-US">
                <a:solidFill>
                  <a:srgbClr val="993300"/>
                </a:solidFill>
                <a:highlight>
                  <a:srgbClr val="FFFFFF"/>
                </a:highlight>
              </a:rPr>
              <a:t>"xs:string"</a:t>
            </a:r>
            <a:r>
              <a:rPr lang="en-US">
                <a:solidFill>
                  <a:srgbClr val="F5844C"/>
                </a:solidFill>
                <a:highlight>
                  <a:srgbClr val="FFFFFF"/>
                </a:highlight>
              </a:rPr>
              <a:t> dfdl:lengthKind</a:t>
            </a:r>
            <a:r>
              <a:rPr lang="en-US">
                <a:solidFill>
                  <a:srgbClr val="FF8040"/>
                </a:solidFill>
                <a:highlight>
                  <a:srgbClr val="FFFFFF"/>
                </a:highlight>
              </a:rPr>
              <a:t>=</a:t>
            </a:r>
            <a:r>
              <a:rPr lang="en-US">
                <a:solidFill>
                  <a:srgbClr val="993300"/>
                </a:solidFill>
                <a:highlight>
                  <a:srgbClr val="FFFFFF"/>
                </a:highlight>
              </a:rPr>
              <a:t>"prefixed"</a:t>
            </a:r>
            <a:r>
              <a:rPr lang="en-US">
                <a:solidFill>
                  <a:srgbClr val="F5844C"/>
                </a:solidFill>
                <a:highlight>
                  <a:srgbClr val="FFFFFF"/>
                </a:highlight>
              </a:rPr>
              <a:t> </a:t>
            </a:r>
            <a:br>
              <a:rPr lang="en-US">
                <a:solidFill>
                  <a:srgbClr val="000000"/>
                </a:solidFill>
                <a:highlight>
                  <a:srgbClr val="FFFFFF"/>
                </a:highlight>
              </a:rPr>
            </a:br>
            <a:r>
              <a:rPr lang="en-US">
                <a:solidFill>
                  <a:srgbClr val="F5844C"/>
                </a:solidFill>
                <a:highlight>
                  <a:srgbClr val="FFFFFF"/>
                </a:highlight>
              </a:rPr>
              <a:t>                </a:t>
            </a:r>
            <a:r>
              <a:rPr lang="en-US">
                <a:solidFill>
                  <a:srgbClr val="F5844C"/>
                </a:solidFill>
              </a:rPr>
              <a:t>dfdl:prefixLengthType</a:t>
            </a:r>
            <a:r>
              <a:rPr lang="en-US">
                <a:solidFill>
                  <a:srgbClr val="FF8040"/>
                </a:solidFill>
              </a:rPr>
              <a:t>=</a:t>
            </a:r>
            <a:r>
              <a:rPr lang="en-US">
                <a:solidFill>
                  <a:srgbClr val="993300"/>
                </a:solidFill>
              </a:rPr>
              <a:t>"prefix-type"</a:t>
            </a:r>
            <a:r>
              <a:rPr lang="en-US">
                <a:solidFill>
                  <a:srgbClr val="F5844C"/>
                </a:solidFill>
              </a:rPr>
              <a:t> dfdl:prefixIncludesPrefixLength</a:t>
            </a:r>
            <a:r>
              <a:rPr lang="en-US">
                <a:solidFill>
                  <a:srgbClr val="FF8040"/>
                </a:solidFill>
              </a:rPr>
              <a:t>=</a:t>
            </a:r>
            <a:r>
              <a:rPr lang="en-US">
                <a:solidFill>
                  <a:srgbClr val="993300"/>
                </a:solidFill>
              </a:rPr>
              <a:t>"no"</a:t>
            </a:r>
            <a:r>
              <a:rPr lang="en-US">
                <a:solidFill>
                  <a:srgbClr val="000096"/>
                </a:solidFill>
                <a:highlight>
                  <a:srgbClr val="FFFFFF"/>
                </a:highlight>
              </a:rPr>
              <a:t>/&gt;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&lt;/xs:sequence&gt;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&lt;/xs:complexType&gt;</a:t>
            </a:r>
            <a:br>
              <a:rPr lang="en-US">
                <a:solidFill>
                  <a:srgbClr val="000000"/>
                </a:solidFill>
                <a:highlight>
                  <a:srgbClr val="FFFFFF"/>
                </a:highlight>
              </a:rPr>
            </a:br>
            <a:r>
              <a:rPr lang="en-US">
                <a:solidFill>
                  <a:srgbClr val="003296"/>
                </a:solidFill>
                <a:highlight>
                  <a:srgbClr val="FFFFFF"/>
                </a:highlight>
              </a:rPr>
              <a:t>&lt;/xs:element&gt;</a:t>
            </a:r>
            <a:br>
              <a:rPr lang="en-US">
                <a:solidFill>
                  <a:srgbClr val="000000"/>
                </a:solidFill>
                <a:highlight>
                  <a:srgbClr val="FFFFFF"/>
                </a:highlight>
              </a:rPr>
            </a:br>
            <a:br>
              <a:rPr lang="en-US">
                <a:solidFill>
                  <a:srgbClr val="000000"/>
                </a:solidFill>
                <a:highlight>
                  <a:srgbClr val="FFFFFF"/>
                </a:highlight>
              </a:rPr>
            </a:br>
            <a:r>
              <a:rPr lang="en-US">
                <a:solidFill>
                  <a:srgbClr val="003296"/>
                </a:solidFill>
                <a:highlight>
                  <a:srgbClr val="FFFFFF"/>
                </a:highlight>
              </a:rPr>
              <a:t>&lt;xs:simpleType</a:t>
            </a:r>
            <a:r>
              <a:rPr lang="en-US">
                <a:solidFill>
                  <a:srgbClr val="F5844C"/>
                </a:solidFill>
                <a:highlight>
                  <a:srgbClr val="FFFFFF"/>
                </a:highlight>
              </a:rPr>
              <a:t> name</a:t>
            </a:r>
            <a:r>
              <a:rPr lang="en-US">
                <a:solidFill>
                  <a:srgbClr val="FF8040"/>
                </a:solidFill>
                <a:highlight>
                  <a:srgbClr val="FFFFFF"/>
                </a:highlight>
              </a:rPr>
              <a:t>=</a:t>
            </a:r>
            <a:r>
              <a:rPr lang="en-US">
                <a:solidFill>
                  <a:srgbClr val="993300"/>
                </a:solidFill>
                <a:highlight>
                  <a:srgbClr val="FFFFFF"/>
                </a:highlight>
              </a:rPr>
              <a:t>"prefix-type"</a:t>
            </a:r>
            <a:r>
              <a:rPr lang="en-US">
                <a:solidFill>
                  <a:srgbClr val="F5844C"/>
                </a:solidFill>
                <a:highlight>
                  <a:srgbClr val="FFFFFF"/>
                </a:highlight>
              </a:rPr>
              <a:t> </a:t>
            </a:r>
            <a:r>
              <a:rPr lang="en-US">
                <a:solidFill>
                  <a:srgbClr val="F5844C"/>
                </a:solidFill>
                <a:highlight>
                  <a:srgbClr val="FFFF00"/>
                </a:highlight>
              </a:rPr>
              <a:t>dfdl:lengthKind</a:t>
            </a:r>
            <a:r>
              <a:rPr lang="en-US">
                <a:solidFill>
                  <a:srgbClr val="FF8040"/>
                </a:solidFill>
                <a:highlight>
                  <a:srgbClr val="FFFF00"/>
                </a:highlight>
              </a:rPr>
              <a:t>=</a:t>
            </a:r>
            <a:r>
              <a:rPr lang="en-US">
                <a:solidFill>
                  <a:srgbClr val="993300"/>
                </a:solidFill>
                <a:highlight>
                  <a:srgbClr val="FFFF00"/>
                </a:highlight>
              </a:rPr>
              <a:t>"explicit"</a:t>
            </a:r>
            <a:r>
              <a:rPr lang="en-US">
                <a:solidFill>
                  <a:srgbClr val="F5844C"/>
                </a:solidFill>
                <a:highlight>
                  <a:srgbClr val="FFFF00"/>
                </a:highlight>
              </a:rPr>
              <a:t> dfdl:length</a:t>
            </a:r>
            <a:r>
              <a:rPr lang="en-US">
                <a:solidFill>
                  <a:srgbClr val="FF8040"/>
                </a:solidFill>
                <a:highlight>
                  <a:srgbClr val="FFFF00"/>
                </a:highlight>
              </a:rPr>
              <a:t>=</a:t>
            </a:r>
            <a:r>
              <a:rPr lang="en-US">
                <a:solidFill>
                  <a:srgbClr val="993300"/>
                </a:solidFill>
                <a:highlight>
                  <a:srgbClr val="FFFF00"/>
                </a:highlight>
              </a:rPr>
              <a:t>"1"</a:t>
            </a:r>
            <a:r>
              <a:rPr lang="en-US">
                <a:solidFill>
                  <a:srgbClr val="000096"/>
                </a:solidFill>
                <a:highlight>
                  <a:srgbClr val="FFFFFF"/>
                </a:highlight>
              </a:rPr>
              <a:t>&gt;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&lt;xs:restriction</a:t>
            </a:r>
            <a:r>
              <a:rPr lang="en-US">
                <a:solidFill>
                  <a:srgbClr val="F5844C"/>
                </a:solidFill>
                <a:highlight>
                  <a:srgbClr val="FFFFFF"/>
                </a:highlight>
              </a:rPr>
              <a:t> base</a:t>
            </a:r>
            <a:r>
              <a:rPr lang="en-US">
                <a:solidFill>
                  <a:srgbClr val="FF8040"/>
                </a:solidFill>
                <a:highlight>
                  <a:srgbClr val="FFFFFF"/>
                </a:highlight>
              </a:rPr>
              <a:t>=</a:t>
            </a:r>
            <a:r>
              <a:rPr lang="en-US">
                <a:solidFill>
                  <a:srgbClr val="993300"/>
                </a:solidFill>
                <a:highlight>
                  <a:srgbClr val="FFFFFF"/>
                </a:highlight>
              </a:rPr>
              <a:t>"xs:integer"</a:t>
            </a:r>
            <a:r>
              <a:rPr lang="en-US">
                <a:solidFill>
                  <a:srgbClr val="F5844C"/>
                </a:solidFill>
                <a:highlight>
                  <a:srgbClr val="FFFFFF"/>
                </a:highlight>
              </a:rPr>
              <a:t> </a:t>
            </a:r>
            <a:r>
              <a:rPr lang="en-US">
                <a:solidFill>
                  <a:srgbClr val="000096"/>
                </a:solidFill>
                <a:highlight>
                  <a:srgbClr val="FFFFFF"/>
                </a:highlight>
              </a:rPr>
              <a:t>/&gt;</a:t>
            </a:r>
            <a:br>
              <a:rPr lang="en-US">
                <a:solidFill>
                  <a:srgbClr val="000000"/>
                </a:solidFill>
                <a:highlight>
                  <a:srgbClr val="FFFFFF"/>
                </a:highlight>
              </a:rPr>
            </a:br>
            <a:r>
              <a:rPr lang="en-US">
                <a:solidFill>
                  <a:srgbClr val="003296"/>
                </a:solidFill>
                <a:highlight>
                  <a:srgbClr val="FFFFFF"/>
                </a:highlight>
              </a:rPr>
              <a:t>&lt;/xs:simpleType&gt;</a:t>
            </a:r>
          </a:p>
        </p:txBody>
      </p:sp>
      <p:sp>
        <p:nvSpPr>
          <p:cNvPr id="2" name="Speech Bubble: Rectangle 1">
            <a:extLst>
              <a:ext uri="{FF2B5EF4-FFF2-40B4-BE49-F238E27FC236}">
                <a16:creationId xmlns:a16="http://schemas.microsoft.com/office/drawing/2014/main" id="{1A36D711-3378-45D1-8E66-F81B5A8F3DAE}"/>
              </a:ext>
            </a:extLst>
          </p:cNvPr>
          <p:cNvSpPr/>
          <p:nvPr/>
        </p:nvSpPr>
        <p:spPr>
          <a:xfrm>
            <a:off x="2495227" y="143479"/>
            <a:ext cx="4169044" cy="1410346"/>
          </a:xfrm>
          <a:prstGeom prst="wedgeRectCallout">
            <a:avLst>
              <a:gd name="adj1" fmla="val 29828"/>
              <a:gd name="adj2" fmla="val 214149"/>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a:t>The simpleType must specify the length of the prefix number</a:t>
            </a:r>
          </a:p>
        </p:txBody>
      </p:sp>
    </p:spTree>
    <p:extLst>
      <p:ext uri="{BB962C8B-B14F-4D97-AF65-F5344CB8AC3E}">
        <p14:creationId xmlns:p14="http://schemas.microsoft.com/office/powerpoint/2010/main" val="3114683674"/>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E6D0896F-186C-4333-AC66-9FE6ADAB2BC4}"/>
              </a:ext>
            </a:extLst>
          </p:cNvPr>
          <p:cNvSpPr>
            <a:spLocks noGrp="1"/>
          </p:cNvSpPr>
          <p:nvPr>
            <p:ph type="title"/>
          </p:nvPr>
        </p:nvSpPr>
        <p:spPr/>
        <p:txBody>
          <a:bodyPr/>
          <a:lstStyle/>
          <a:p>
            <a:r>
              <a:rPr lang="en-US"/>
              <a:t>Bug in Daffodil</a:t>
            </a:r>
          </a:p>
        </p:txBody>
      </p:sp>
      <p:sp>
        <p:nvSpPr>
          <p:cNvPr id="4" name="Content Placeholder 3">
            <a:extLst>
              <a:ext uri="{FF2B5EF4-FFF2-40B4-BE49-F238E27FC236}">
                <a16:creationId xmlns:a16="http://schemas.microsoft.com/office/drawing/2014/main" id="{F7568B1B-C3E7-426D-B7D5-40C0C2B46471}"/>
              </a:ext>
            </a:extLst>
          </p:cNvPr>
          <p:cNvSpPr>
            <a:spLocks noGrp="1"/>
          </p:cNvSpPr>
          <p:nvPr>
            <p:ph idx="1"/>
          </p:nvPr>
        </p:nvSpPr>
        <p:spPr/>
        <p:txBody>
          <a:bodyPr/>
          <a:lstStyle/>
          <a:p>
            <a:pPr>
              <a:lnSpc>
                <a:spcPts val="3000"/>
              </a:lnSpc>
              <a:spcAft>
                <a:spcPts val="1200"/>
              </a:spcAft>
            </a:pPr>
            <a:r>
              <a:rPr lang="en-US"/>
              <a:t>In defaults.dfdl.xsd be sure to set </a:t>
            </a:r>
            <a:r>
              <a:rPr lang="en-US" dirty="0"/>
              <a:t>lengthUnits</a:t>
            </a:r>
            <a:r>
              <a:rPr lang="en-US"/>
              <a:t>="bytes"</a:t>
            </a:r>
          </a:p>
          <a:p>
            <a:pPr>
              <a:lnSpc>
                <a:spcPts val="3000"/>
              </a:lnSpc>
              <a:spcAft>
                <a:spcPts val="1200"/>
              </a:spcAft>
            </a:pPr>
            <a:r>
              <a:rPr lang="en-US"/>
              <a:t>When using lengthKind="prefixed" Daffodil doesn’t behave correctly if you set lengthUnits="characters"</a:t>
            </a:r>
          </a:p>
        </p:txBody>
      </p:sp>
      <p:sp>
        <p:nvSpPr>
          <p:cNvPr id="2" name="Footer Placeholder 1">
            <a:extLst>
              <a:ext uri="{FF2B5EF4-FFF2-40B4-BE49-F238E27FC236}">
                <a16:creationId xmlns:a16="http://schemas.microsoft.com/office/drawing/2014/main" id="{7856A760-594A-4D6B-BB9C-C66061A81A1D}"/>
              </a:ext>
            </a:extLst>
          </p:cNvPr>
          <p:cNvSpPr>
            <a:spLocks noGrp="1"/>
          </p:cNvSpPr>
          <p:nvPr>
            <p:ph type="ftr" sz="quarter" idx="11"/>
          </p:nvPr>
        </p:nvSpPr>
        <p:spPr/>
        <p:txBody>
          <a:bodyPr/>
          <a:lstStyle/>
          <a:p>
            <a:r>
              <a:rPr lang="en-US" altLang="en-US">
                <a:solidFill>
                  <a:schemeClr val="tx1">
                    <a:lumMod val="50000"/>
                    <a:lumOff val="50000"/>
                  </a:schemeClr>
                </a:solidFill>
                <a:latin typeface="Arial" pitchFamily="34" charset="0"/>
                <a:cs typeface="Arial" pitchFamily="34" charset="0"/>
              </a:rPr>
              <a:t>© 2019 The MITRE Corporation. All rights reserved.</a:t>
            </a:r>
            <a:endParaRPr lang="en-US">
              <a:solidFill>
                <a:schemeClr val="tx1">
                  <a:lumMod val="50000"/>
                  <a:lumOff val="50000"/>
                </a:schemeClr>
              </a:solidFill>
              <a:latin typeface="Arial" pitchFamily="34" charset="0"/>
              <a:cs typeface="Arial" pitchFamily="34" charset="0"/>
            </a:endParaRPr>
          </a:p>
        </p:txBody>
      </p:sp>
    </p:spTree>
    <p:extLst>
      <p:ext uri="{BB962C8B-B14F-4D97-AF65-F5344CB8AC3E}">
        <p14:creationId xmlns:p14="http://schemas.microsoft.com/office/powerpoint/2010/main" val="3909422801"/>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6C91E8-4CA1-450E-BA91-C269B76F6DD6}"/>
              </a:ext>
            </a:extLst>
          </p:cNvPr>
          <p:cNvSpPr>
            <a:spLocks noGrp="1"/>
          </p:cNvSpPr>
          <p:nvPr>
            <p:ph type="title"/>
          </p:nvPr>
        </p:nvSpPr>
        <p:spPr/>
        <p:txBody>
          <a:bodyPr/>
          <a:lstStyle/>
          <a:p>
            <a:r>
              <a:rPr lang="en-US"/>
              <a:t>How to allow a prefix number to be 0 to 999?</a:t>
            </a:r>
          </a:p>
        </p:txBody>
      </p:sp>
      <p:sp>
        <p:nvSpPr>
          <p:cNvPr id="3" name="Content Placeholder 2">
            <a:extLst>
              <a:ext uri="{FF2B5EF4-FFF2-40B4-BE49-F238E27FC236}">
                <a16:creationId xmlns:a16="http://schemas.microsoft.com/office/drawing/2014/main" id="{0DEAF136-F8CB-416B-A39D-92B65DB3CF67}"/>
              </a:ext>
            </a:extLst>
          </p:cNvPr>
          <p:cNvSpPr>
            <a:spLocks noGrp="1"/>
          </p:cNvSpPr>
          <p:nvPr>
            <p:ph idx="1"/>
          </p:nvPr>
        </p:nvSpPr>
        <p:spPr/>
        <p:txBody>
          <a:bodyPr/>
          <a:lstStyle/>
          <a:p>
            <a:pPr>
              <a:lnSpc>
                <a:spcPts val="3000"/>
              </a:lnSpc>
              <a:spcAft>
                <a:spcPts val="1200"/>
              </a:spcAft>
            </a:pPr>
            <a:r>
              <a:rPr lang="en-US"/>
              <a:t>The DFDL schema shown two slides back only </a:t>
            </a:r>
            <a:r>
              <a:rPr lang="en-US" dirty="0"/>
              <a:t>allows a single digit for the prefix number (dfdl:lengthKind="explicit" dfdl:length="1</a:t>
            </a:r>
            <a:r>
              <a:rPr lang="en-US"/>
              <a:t>"). </a:t>
            </a:r>
          </a:p>
          <a:p>
            <a:pPr>
              <a:lnSpc>
                <a:spcPts val="3000"/>
              </a:lnSpc>
              <a:spcAft>
                <a:spcPts val="1200"/>
              </a:spcAft>
            </a:pPr>
            <a:r>
              <a:rPr lang="en-US"/>
              <a:t>How to </a:t>
            </a:r>
            <a:r>
              <a:rPr lang="en-US" dirty="0"/>
              <a:t>design the schema to allow the prefix number to be any number from 0 to 999? </a:t>
            </a:r>
            <a:endParaRPr lang="en-US"/>
          </a:p>
        </p:txBody>
      </p:sp>
      <p:sp>
        <p:nvSpPr>
          <p:cNvPr id="4" name="Footer Placeholder 3">
            <a:extLst>
              <a:ext uri="{FF2B5EF4-FFF2-40B4-BE49-F238E27FC236}">
                <a16:creationId xmlns:a16="http://schemas.microsoft.com/office/drawing/2014/main" id="{9E2E1B46-C7F1-4CD9-AC18-0C258E77B115}"/>
              </a:ext>
            </a:extLst>
          </p:cNvPr>
          <p:cNvSpPr>
            <a:spLocks noGrp="1"/>
          </p:cNvSpPr>
          <p:nvPr>
            <p:ph type="ftr" sz="quarter" idx="11"/>
          </p:nvPr>
        </p:nvSpPr>
        <p:spPr/>
        <p:txBody>
          <a:bodyPr/>
          <a:lstStyle/>
          <a:p>
            <a:r>
              <a:rPr lang="en-US" altLang="en-US">
                <a:solidFill>
                  <a:schemeClr val="tx1">
                    <a:lumMod val="50000"/>
                    <a:lumOff val="50000"/>
                  </a:schemeClr>
                </a:solidFill>
                <a:latin typeface="Arial" pitchFamily="34" charset="0"/>
                <a:cs typeface="Arial" pitchFamily="34" charset="0"/>
              </a:rPr>
              <a:t>© 2019 The MITRE Corporation. All rights reserved.</a:t>
            </a:r>
            <a:endParaRPr lang="en-US">
              <a:solidFill>
                <a:schemeClr val="tx1">
                  <a:lumMod val="50000"/>
                  <a:lumOff val="50000"/>
                </a:schemeClr>
              </a:solidFill>
              <a:latin typeface="Arial" pitchFamily="34" charset="0"/>
              <a:cs typeface="Arial" pitchFamily="34" charset="0"/>
            </a:endParaRPr>
          </a:p>
        </p:txBody>
      </p:sp>
    </p:spTree>
    <p:extLst>
      <p:ext uri="{BB962C8B-B14F-4D97-AF65-F5344CB8AC3E}">
        <p14:creationId xmlns:p14="http://schemas.microsoft.com/office/powerpoint/2010/main" val="1162434541"/>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7D9159-DA01-46FA-9938-1269528CF979}"/>
              </a:ext>
            </a:extLst>
          </p:cNvPr>
          <p:cNvSpPr>
            <a:spLocks noGrp="1"/>
          </p:cNvSpPr>
          <p:nvPr>
            <p:ph type="title"/>
          </p:nvPr>
        </p:nvSpPr>
        <p:spPr/>
        <p:txBody>
          <a:bodyPr/>
          <a:lstStyle/>
          <a:p>
            <a:r>
              <a:rPr lang="en-US"/>
              <a:t>Prefix length usually is a field with fixed length</a:t>
            </a:r>
          </a:p>
        </p:txBody>
      </p:sp>
      <p:sp>
        <p:nvSpPr>
          <p:cNvPr id="3" name="Content Placeholder 2">
            <a:extLst>
              <a:ext uri="{FF2B5EF4-FFF2-40B4-BE49-F238E27FC236}">
                <a16:creationId xmlns:a16="http://schemas.microsoft.com/office/drawing/2014/main" id="{CF8AB6B5-7279-431A-899C-79225FDAF1D6}"/>
              </a:ext>
            </a:extLst>
          </p:cNvPr>
          <p:cNvSpPr>
            <a:spLocks noGrp="1"/>
          </p:cNvSpPr>
          <p:nvPr>
            <p:ph idx="1"/>
          </p:nvPr>
        </p:nvSpPr>
        <p:spPr>
          <a:xfrm>
            <a:off x="616449" y="1371602"/>
            <a:ext cx="11236720" cy="1123626"/>
          </a:xfrm>
        </p:spPr>
        <p:txBody>
          <a:bodyPr/>
          <a:lstStyle/>
          <a:p>
            <a:pPr>
              <a:lnSpc>
                <a:spcPts val="3000"/>
              </a:lnSpc>
            </a:pPr>
            <a:r>
              <a:rPr lang="en-US" dirty="0"/>
              <a:t>Usually formats that use a prefix length have a fixed length for the prefix length field, </a:t>
            </a:r>
            <a:r>
              <a:rPr lang="en-US"/>
              <a:t>so the input data would </a:t>
            </a:r>
            <a:r>
              <a:rPr lang="en-US" dirty="0"/>
              <a:t>normally </a:t>
            </a:r>
            <a:r>
              <a:rPr lang="en-US"/>
              <a:t>be zero-padded</a:t>
            </a:r>
            <a:r>
              <a:rPr lang="en-US" dirty="0"/>
              <a:t>, like this:</a:t>
            </a:r>
          </a:p>
          <a:p>
            <a:pPr marL="0" indent="0">
              <a:buNone/>
            </a:pPr>
            <a:endParaRPr lang="en-US" dirty="0"/>
          </a:p>
          <a:p>
            <a:endParaRPr lang="en-US"/>
          </a:p>
        </p:txBody>
      </p:sp>
      <p:sp>
        <p:nvSpPr>
          <p:cNvPr id="4" name="Footer Placeholder 3">
            <a:extLst>
              <a:ext uri="{FF2B5EF4-FFF2-40B4-BE49-F238E27FC236}">
                <a16:creationId xmlns:a16="http://schemas.microsoft.com/office/drawing/2014/main" id="{82A03982-5E48-4BAE-96EE-E6861BA5BF0B}"/>
              </a:ext>
            </a:extLst>
          </p:cNvPr>
          <p:cNvSpPr>
            <a:spLocks noGrp="1"/>
          </p:cNvSpPr>
          <p:nvPr>
            <p:ph type="ftr" sz="quarter" idx="11"/>
          </p:nvPr>
        </p:nvSpPr>
        <p:spPr/>
        <p:txBody>
          <a:bodyPr/>
          <a:lstStyle/>
          <a:p>
            <a:r>
              <a:rPr lang="en-US" altLang="en-US">
                <a:solidFill>
                  <a:schemeClr val="tx1">
                    <a:lumMod val="50000"/>
                    <a:lumOff val="50000"/>
                  </a:schemeClr>
                </a:solidFill>
                <a:latin typeface="Arial" pitchFamily="34" charset="0"/>
                <a:cs typeface="Arial" pitchFamily="34" charset="0"/>
              </a:rPr>
              <a:t>© 2019 The MITRE Corporation. All rights reserved.</a:t>
            </a:r>
            <a:endParaRPr lang="en-US">
              <a:solidFill>
                <a:schemeClr val="tx1">
                  <a:lumMod val="50000"/>
                  <a:lumOff val="50000"/>
                </a:schemeClr>
              </a:solidFill>
              <a:latin typeface="Arial" pitchFamily="34" charset="0"/>
              <a:cs typeface="Arial" pitchFamily="34" charset="0"/>
            </a:endParaRPr>
          </a:p>
        </p:txBody>
      </p:sp>
      <p:sp>
        <p:nvSpPr>
          <p:cNvPr id="5" name="Rectangle 4">
            <a:extLst>
              <a:ext uri="{FF2B5EF4-FFF2-40B4-BE49-F238E27FC236}">
                <a16:creationId xmlns:a16="http://schemas.microsoft.com/office/drawing/2014/main" id="{CC1B26EC-E5EE-42AB-84DD-3D2745803C6B}"/>
              </a:ext>
            </a:extLst>
          </p:cNvPr>
          <p:cNvSpPr/>
          <p:nvPr/>
        </p:nvSpPr>
        <p:spPr>
          <a:xfrm>
            <a:off x="2075483" y="2519984"/>
            <a:ext cx="1808508" cy="461665"/>
          </a:xfrm>
          <a:prstGeom prst="rect">
            <a:avLst/>
          </a:prstGeom>
        </p:spPr>
        <p:txBody>
          <a:bodyPr wrap="none">
            <a:spAutoFit/>
          </a:bodyPr>
          <a:lstStyle/>
          <a:p>
            <a:r>
              <a:rPr lang="en-US" sz="2400">
                <a:highlight>
                  <a:srgbClr val="FFFF00"/>
                </a:highlight>
              </a:rPr>
              <a:t>008</a:t>
            </a:r>
            <a:r>
              <a:rPr lang="en-US" sz="2400"/>
              <a:t>John Doe</a:t>
            </a:r>
            <a:endParaRPr lang="en-US" sz="2400" dirty="0"/>
          </a:p>
        </p:txBody>
      </p:sp>
      <p:sp>
        <p:nvSpPr>
          <p:cNvPr id="6" name="Left Brace 5">
            <a:extLst>
              <a:ext uri="{FF2B5EF4-FFF2-40B4-BE49-F238E27FC236}">
                <a16:creationId xmlns:a16="http://schemas.microsoft.com/office/drawing/2014/main" id="{464948B2-42CC-413C-9860-BCE190F1D90B}"/>
              </a:ext>
            </a:extLst>
          </p:cNvPr>
          <p:cNvSpPr/>
          <p:nvPr/>
        </p:nvSpPr>
        <p:spPr>
          <a:xfrm rot="16200000">
            <a:off x="2189433" y="2898544"/>
            <a:ext cx="326754" cy="461665"/>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 name="TextBox 6">
            <a:extLst>
              <a:ext uri="{FF2B5EF4-FFF2-40B4-BE49-F238E27FC236}">
                <a16:creationId xmlns:a16="http://schemas.microsoft.com/office/drawing/2014/main" id="{14BC3429-40A0-49AC-9CBE-607CD2A5A365}"/>
              </a:ext>
            </a:extLst>
          </p:cNvPr>
          <p:cNvSpPr txBox="1"/>
          <p:nvPr/>
        </p:nvSpPr>
        <p:spPr>
          <a:xfrm>
            <a:off x="1766807" y="3369437"/>
            <a:ext cx="4079771" cy="369332"/>
          </a:xfrm>
          <a:prstGeom prst="rect">
            <a:avLst/>
          </a:prstGeom>
          <a:noFill/>
        </p:spPr>
        <p:txBody>
          <a:bodyPr wrap="none" rtlCol="0">
            <a:spAutoFit/>
          </a:bodyPr>
          <a:lstStyle/>
          <a:p>
            <a:r>
              <a:rPr lang="en-US"/>
              <a:t>The prefix number field has a fixed length</a:t>
            </a:r>
          </a:p>
        </p:txBody>
      </p:sp>
    </p:spTree>
    <p:extLst>
      <p:ext uri="{BB962C8B-B14F-4D97-AF65-F5344CB8AC3E}">
        <p14:creationId xmlns:p14="http://schemas.microsoft.com/office/powerpoint/2010/main" val="1492701735"/>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212A4C5-20DA-4D6C-B429-3099262F4C65}"/>
              </a:ext>
            </a:extLst>
          </p:cNvPr>
          <p:cNvSpPr>
            <a:spLocks noGrp="1"/>
          </p:cNvSpPr>
          <p:nvPr>
            <p:ph type="title"/>
          </p:nvPr>
        </p:nvSpPr>
        <p:spPr/>
        <p:txBody>
          <a:bodyPr/>
          <a:lstStyle/>
          <a:p>
            <a:r>
              <a:rPr lang="en-US"/>
              <a:t>In other words …</a:t>
            </a:r>
          </a:p>
        </p:txBody>
      </p:sp>
      <p:sp>
        <p:nvSpPr>
          <p:cNvPr id="3" name="Content Placeholder 2">
            <a:extLst>
              <a:ext uri="{FF2B5EF4-FFF2-40B4-BE49-F238E27FC236}">
                <a16:creationId xmlns:a16="http://schemas.microsoft.com/office/drawing/2014/main" id="{E5FD7FDA-3F12-4B66-BDB8-3A35DACF0A75}"/>
              </a:ext>
            </a:extLst>
          </p:cNvPr>
          <p:cNvSpPr>
            <a:spLocks noGrp="1"/>
          </p:cNvSpPr>
          <p:nvPr>
            <p:ph idx="1"/>
          </p:nvPr>
        </p:nvSpPr>
        <p:spPr/>
        <p:txBody>
          <a:bodyPr/>
          <a:lstStyle/>
          <a:p>
            <a:pPr>
              <a:lnSpc>
                <a:spcPts val="3000"/>
              </a:lnSpc>
            </a:pPr>
            <a:r>
              <a:rPr lang="en-US"/>
              <a:t>If the prefix length has a variable width, then you cannot use lengthKind="prefixed" </a:t>
            </a:r>
          </a:p>
        </p:txBody>
      </p:sp>
      <p:sp>
        <p:nvSpPr>
          <p:cNvPr id="4" name="Footer Placeholder 3">
            <a:extLst>
              <a:ext uri="{FF2B5EF4-FFF2-40B4-BE49-F238E27FC236}">
                <a16:creationId xmlns:a16="http://schemas.microsoft.com/office/drawing/2014/main" id="{A5BEFD90-A436-41F0-8EDC-6E8C73A8FA8A}"/>
              </a:ext>
            </a:extLst>
          </p:cNvPr>
          <p:cNvSpPr>
            <a:spLocks noGrp="1"/>
          </p:cNvSpPr>
          <p:nvPr>
            <p:ph type="ftr" sz="quarter" idx="11"/>
          </p:nvPr>
        </p:nvSpPr>
        <p:spPr/>
        <p:txBody>
          <a:bodyPr/>
          <a:lstStyle/>
          <a:p>
            <a:r>
              <a:rPr lang="en-US" altLang="en-US">
                <a:solidFill>
                  <a:schemeClr val="tx1">
                    <a:lumMod val="50000"/>
                    <a:lumOff val="50000"/>
                  </a:schemeClr>
                </a:solidFill>
                <a:latin typeface="Arial" pitchFamily="34" charset="0"/>
                <a:cs typeface="Arial" pitchFamily="34" charset="0"/>
              </a:rPr>
              <a:t>© 2019 The MITRE Corporation. All rights reserved.</a:t>
            </a:r>
            <a:endParaRPr lang="en-US">
              <a:solidFill>
                <a:schemeClr val="tx1">
                  <a:lumMod val="50000"/>
                  <a:lumOff val="50000"/>
                </a:schemeClr>
              </a:solidFill>
              <a:latin typeface="Arial" pitchFamily="34" charset="0"/>
              <a:cs typeface="Arial" pitchFamily="34" charset="0"/>
            </a:endParaRPr>
          </a:p>
        </p:txBody>
      </p:sp>
    </p:spTree>
    <p:extLst>
      <p:ext uri="{BB962C8B-B14F-4D97-AF65-F5344CB8AC3E}">
        <p14:creationId xmlns:p14="http://schemas.microsoft.com/office/powerpoint/2010/main" val="1933077149"/>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FF9035-B393-4836-A0B5-8860000B335A}"/>
              </a:ext>
            </a:extLst>
          </p:cNvPr>
          <p:cNvSpPr>
            <a:spLocks noGrp="1"/>
          </p:cNvSpPr>
          <p:nvPr>
            <p:ph type="title"/>
          </p:nvPr>
        </p:nvSpPr>
        <p:spPr/>
        <p:txBody>
          <a:bodyPr/>
          <a:lstStyle/>
          <a:p>
            <a:r>
              <a:rPr lang="en-US"/>
              <a:t>Quiz: what XML will be produced?</a:t>
            </a:r>
          </a:p>
        </p:txBody>
      </p:sp>
      <p:pic>
        <p:nvPicPr>
          <p:cNvPr id="5" name="Picture 4">
            <a:extLst>
              <a:ext uri="{FF2B5EF4-FFF2-40B4-BE49-F238E27FC236}">
                <a16:creationId xmlns:a16="http://schemas.microsoft.com/office/drawing/2014/main" id="{84A7969D-7C30-47D8-A61C-E11A8CF4E4D5}"/>
              </a:ext>
            </a:extLst>
          </p:cNvPr>
          <p:cNvPicPr>
            <a:picLocks noChangeAspect="1"/>
          </p:cNvPicPr>
          <p:nvPr/>
        </p:nvPicPr>
        <p:blipFill rotWithShape="1">
          <a:blip r:embed="rId2"/>
          <a:srcRect l="1653" t="14289" r="87797" b="72313"/>
          <a:stretch/>
        </p:blipFill>
        <p:spPr>
          <a:xfrm>
            <a:off x="4028738" y="1766440"/>
            <a:ext cx="2206070" cy="1488204"/>
          </a:xfrm>
          <a:prstGeom prst="rect">
            <a:avLst/>
          </a:prstGeom>
          <a:ln>
            <a:solidFill>
              <a:schemeClr val="tx1"/>
            </a:solidFill>
          </a:ln>
        </p:spPr>
      </p:pic>
      <p:sp>
        <p:nvSpPr>
          <p:cNvPr id="6" name="TextBox 5">
            <a:extLst>
              <a:ext uri="{FF2B5EF4-FFF2-40B4-BE49-F238E27FC236}">
                <a16:creationId xmlns:a16="http://schemas.microsoft.com/office/drawing/2014/main" id="{7DA87FAE-F420-407A-A5B7-C15E31CD6673}"/>
              </a:ext>
            </a:extLst>
          </p:cNvPr>
          <p:cNvSpPr txBox="1"/>
          <p:nvPr/>
        </p:nvSpPr>
        <p:spPr>
          <a:xfrm>
            <a:off x="4791776" y="1351810"/>
            <a:ext cx="679994" cy="369332"/>
          </a:xfrm>
          <a:prstGeom prst="rect">
            <a:avLst/>
          </a:prstGeom>
          <a:noFill/>
        </p:spPr>
        <p:txBody>
          <a:bodyPr wrap="none" rtlCol="0">
            <a:spAutoFit/>
          </a:bodyPr>
          <a:lstStyle/>
          <a:p>
            <a:r>
              <a:rPr lang="en-US"/>
              <a:t>input</a:t>
            </a:r>
          </a:p>
        </p:txBody>
      </p:sp>
      <p:sp>
        <p:nvSpPr>
          <p:cNvPr id="7" name="Rectangle 6">
            <a:extLst>
              <a:ext uri="{FF2B5EF4-FFF2-40B4-BE49-F238E27FC236}">
                <a16:creationId xmlns:a16="http://schemas.microsoft.com/office/drawing/2014/main" id="{8D45ED09-6BA5-40FD-8DD9-A48F6C975ABF}"/>
              </a:ext>
            </a:extLst>
          </p:cNvPr>
          <p:cNvSpPr/>
          <p:nvPr/>
        </p:nvSpPr>
        <p:spPr>
          <a:xfrm>
            <a:off x="1312190" y="3905071"/>
            <a:ext cx="8653220" cy="2585323"/>
          </a:xfrm>
          <a:prstGeom prst="rect">
            <a:avLst/>
          </a:prstGeom>
          <a:ln>
            <a:solidFill>
              <a:schemeClr val="tx1"/>
            </a:solidFill>
          </a:ln>
        </p:spPr>
        <p:txBody>
          <a:bodyPr wrap="square">
            <a:spAutoFit/>
          </a:bodyPr>
          <a:lstStyle/>
          <a:p>
            <a:r>
              <a:rPr lang="en-US">
                <a:solidFill>
                  <a:srgbClr val="003296"/>
                </a:solidFill>
                <a:highlight>
                  <a:srgbClr val="FFFFFF"/>
                </a:highlight>
              </a:rPr>
              <a:t>&lt;xs:element</a:t>
            </a:r>
            <a:r>
              <a:rPr lang="en-US">
                <a:solidFill>
                  <a:srgbClr val="F5844C"/>
                </a:solidFill>
                <a:highlight>
                  <a:srgbClr val="FFFFFF"/>
                </a:highlight>
              </a:rPr>
              <a:t> name</a:t>
            </a:r>
            <a:r>
              <a:rPr lang="en-US">
                <a:solidFill>
                  <a:srgbClr val="FF8040"/>
                </a:solidFill>
                <a:highlight>
                  <a:srgbClr val="FFFFFF"/>
                </a:highlight>
              </a:rPr>
              <a:t>=</a:t>
            </a:r>
            <a:r>
              <a:rPr lang="en-US">
                <a:solidFill>
                  <a:srgbClr val="993300"/>
                </a:solidFill>
                <a:highlight>
                  <a:srgbClr val="FFFFFF"/>
                </a:highlight>
              </a:rPr>
              <a:t>"input"</a:t>
            </a:r>
            <a:r>
              <a:rPr lang="en-US">
                <a:solidFill>
                  <a:srgbClr val="000096"/>
                </a:solidFill>
                <a:highlight>
                  <a:srgbClr val="FFFFFF"/>
                </a:highlight>
              </a:rPr>
              <a:t>&gt;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&lt;xs:complexType&gt;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&lt;xs:sequence</a:t>
            </a:r>
            <a:r>
              <a:rPr lang="en-US">
                <a:solidFill>
                  <a:srgbClr val="F5844C"/>
                </a:solidFill>
                <a:highlight>
                  <a:srgbClr val="FFFFFF"/>
                </a:highlight>
              </a:rPr>
              <a:t> dfdl:separator</a:t>
            </a:r>
            <a:r>
              <a:rPr lang="en-US">
                <a:solidFill>
                  <a:srgbClr val="FF8040"/>
                </a:solidFill>
                <a:highlight>
                  <a:srgbClr val="FFFFFF"/>
                </a:highlight>
              </a:rPr>
              <a:t>=</a:t>
            </a:r>
            <a:r>
              <a:rPr lang="en-US">
                <a:solidFill>
                  <a:srgbClr val="993300"/>
                </a:solidFill>
                <a:highlight>
                  <a:srgbClr val="FFFFFF"/>
                </a:highlight>
              </a:rPr>
              <a:t>"%NL;"</a:t>
            </a:r>
            <a:r>
              <a:rPr lang="en-US">
                <a:solidFill>
                  <a:srgbClr val="F5844C"/>
                </a:solidFill>
                <a:highlight>
                  <a:srgbClr val="FFFFFF"/>
                </a:highlight>
              </a:rPr>
              <a:t> dfdl:separatorPosition</a:t>
            </a:r>
            <a:r>
              <a:rPr lang="en-US">
                <a:solidFill>
                  <a:srgbClr val="FF8040"/>
                </a:solidFill>
                <a:highlight>
                  <a:srgbClr val="FFFFFF"/>
                </a:highlight>
              </a:rPr>
              <a:t>=</a:t>
            </a:r>
            <a:r>
              <a:rPr lang="en-US">
                <a:solidFill>
                  <a:srgbClr val="993300"/>
                </a:solidFill>
                <a:highlight>
                  <a:srgbClr val="FFFFFF"/>
                </a:highlight>
              </a:rPr>
              <a:t>"infix"</a:t>
            </a:r>
            <a:r>
              <a:rPr lang="en-US">
                <a:solidFill>
                  <a:srgbClr val="000096"/>
                </a:solidFill>
                <a:highlight>
                  <a:srgbClr val="FFFFFF"/>
                </a:highlight>
              </a:rPr>
              <a:t>&gt;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&lt;xs:element</a:t>
            </a:r>
            <a:r>
              <a:rPr lang="en-US">
                <a:solidFill>
                  <a:srgbClr val="F5844C"/>
                </a:solidFill>
                <a:highlight>
                  <a:srgbClr val="FFFFFF"/>
                </a:highlight>
              </a:rPr>
              <a:t> name</a:t>
            </a:r>
            <a:r>
              <a:rPr lang="en-US">
                <a:solidFill>
                  <a:srgbClr val="FF8040"/>
                </a:solidFill>
                <a:highlight>
                  <a:srgbClr val="FFFFFF"/>
                </a:highlight>
              </a:rPr>
              <a:t>=</a:t>
            </a:r>
            <a:r>
              <a:rPr lang="en-US">
                <a:solidFill>
                  <a:srgbClr val="993300"/>
                </a:solidFill>
                <a:highlight>
                  <a:srgbClr val="FFFFFF"/>
                </a:highlight>
              </a:rPr>
              <a:t>"A"</a:t>
            </a:r>
            <a:r>
              <a:rPr lang="en-US">
                <a:solidFill>
                  <a:srgbClr val="F5844C"/>
                </a:solidFill>
                <a:highlight>
                  <a:srgbClr val="FFFFFF"/>
                </a:highlight>
              </a:rPr>
              <a:t> type</a:t>
            </a:r>
            <a:r>
              <a:rPr lang="en-US">
                <a:solidFill>
                  <a:srgbClr val="FF8040"/>
                </a:solidFill>
                <a:highlight>
                  <a:srgbClr val="FFFFFF"/>
                </a:highlight>
              </a:rPr>
              <a:t>=</a:t>
            </a:r>
            <a:r>
              <a:rPr lang="en-US">
                <a:solidFill>
                  <a:srgbClr val="993300"/>
                </a:solidFill>
                <a:highlight>
                  <a:srgbClr val="FFFFFF"/>
                </a:highlight>
              </a:rPr>
              <a:t>"xs:string"</a:t>
            </a:r>
            <a:r>
              <a:rPr lang="en-US">
                <a:solidFill>
                  <a:srgbClr val="F5844C"/>
                </a:solidFill>
                <a:highlight>
                  <a:srgbClr val="FFFFFF"/>
                </a:highlight>
              </a:rPr>
              <a:t> dfdl:lengthKind</a:t>
            </a:r>
            <a:r>
              <a:rPr lang="en-US">
                <a:solidFill>
                  <a:srgbClr val="FF8040"/>
                </a:solidFill>
                <a:highlight>
                  <a:srgbClr val="FFFFFF"/>
                </a:highlight>
              </a:rPr>
              <a:t>=</a:t>
            </a:r>
            <a:r>
              <a:rPr lang="en-US">
                <a:solidFill>
                  <a:srgbClr val="993300"/>
                </a:solidFill>
                <a:highlight>
                  <a:srgbClr val="FFFFFF"/>
                </a:highlight>
              </a:rPr>
              <a:t>"delimited"</a:t>
            </a:r>
            <a:r>
              <a:rPr lang="en-US">
                <a:solidFill>
                  <a:srgbClr val="F5844C"/>
                </a:solidFill>
                <a:highlight>
                  <a:srgbClr val="FFFFFF"/>
                </a:highlight>
              </a:rPr>
              <a:t> </a:t>
            </a:r>
            <a:r>
              <a:rPr lang="en-US">
                <a:solidFill>
                  <a:srgbClr val="000096"/>
                </a:solidFill>
                <a:highlight>
                  <a:srgbClr val="FFFFFF"/>
                </a:highlight>
              </a:rPr>
              <a:t>/&gt;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&lt;xs:element</a:t>
            </a:r>
            <a:r>
              <a:rPr lang="en-US">
                <a:solidFill>
                  <a:srgbClr val="F5844C"/>
                </a:solidFill>
                <a:highlight>
                  <a:srgbClr val="FFFFFF"/>
                </a:highlight>
              </a:rPr>
              <a:t> name</a:t>
            </a:r>
            <a:r>
              <a:rPr lang="en-US">
                <a:solidFill>
                  <a:srgbClr val="FF8040"/>
                </a:solidFill>
                <a:highlight>
                  <a:srgbClr val="FFFFFF"/>
                </a:highlight>
              </a:rPr>
              <a:t>=</a:t>
            </a:r>
            <a:r>
              <a:rPr lang="en-US">
                <a:solidFill>
                  <a:srgbClr val="993300"/>
                </a:solidFill>
                <a:highlight>
                  <a:srgbClr val="FFFFFF"/>
                </a:highlight>
              </a:rPr>
              <a:t>"B"</a:t>
            </a:r>
            <a:r>
              <a:rPr lang="en-US">
                <a:solidFill>
                  <a:srgbClr val="F5844C"/>
                </a:solidFill>
                <a:highlight>
                  <a:srgbClr val="FFFFFF"/>
                </a:highlight>
              </a:rPr>
              <a:t> type</a:t>
            </a:r>
            <a:r>
              <a:rPr lang="en-US">
                <a:solidFill>
                  <a:srgbClr val="FF8040"/>
                </a:solidFill>
                <a:highlight>
                  <a:srgbClr val="FFFFFF"/>
                </a:highlight>
              </a:rPr>
              <a:t>=</a:t>
            </a:r>
            <a:r>
              <a:rPr lang="en-US">
                <a:solidFill>
                  <a:srgbClr val="993300"/>
                </a:solidFill>
                <a:highlight>
                  <a:srgbClr val="FFFFFF"/>
                </a:highlight>
              </a:rPr>
              <a:t>"xs:string"</a:t>
            </a:r>
            <a:r>
              <a:rPr lang="en-US">
                <a:solidFill>
                  <a:srgbClr val="F5844C"/>
                </a:solidFill>
                <a:highlight>
                  <a:srgbClr val="FFFFFF"/>
                </a:highlight>
              </a:rPr>
              <a:t> dfdl:lengthKind</a:t>
            </a:r>
            <a:r>
              <a:rPr lang="en-US">
                <a:solidFill>
                  <a:srgbClr val="FF8040"/>
                </a:solidFill>
                <a:highlight>
                  <a:srgbClr val="FFFFFF"/>
                </a:highlight>
              </a:rPr>
              <a:t>=</a:t>
            </a:r>
            <a:r>
              <a:rPr lang="en-US">
                <a:solidFill>
                  <a:srgbClr val="993300"/>
                </a:solidFill>
                <a:highlight>
                  <a:srgbClr val="FFFFFF"/>
                </a:highlight>
              </a:rPr>
              <a:t>"explicit"</a:t>
            </a:r>
            <a:r>
              <a:rPr lang="en-US">
                <a:solidFill>
                  <a:srgbClr val="F5844C"/>
                </a:solidFill>
                <a:highlight>
                  <a:srgbClr val="FFFFFF"/>
                </a:highlight>
              </a:rPr>
              <a:t> dfdl:length</a:t>
            </a:r>
            <a:r>
              <a:rPr lang="en-US">
                <a:solidFill>
                  <a:srgbClr val="FF8040"/>
                </a:solidFill>
                <a:highlight>
                  <a:srgbClr val="FFFFFF"/>
                </a:highlight>
              </a:rPr>
              <a:t>=</a:t>
            </a:r>
            <a:r>
              <a:rPr lang="en-US">
                <a:solidFill>
                  <a:srgbClr val="993300"/>
                </a:solidFill>
                <a:highlight>
                  <a:srgbClr val="FFFFFF"/>
                </a:highlight>
              </a:rPr>
              <a:t>"6"</a:t>
            </a:r>
            <a:r>
              <a:rPr lang="en-US">
                <a:solidFill>
                  <a:srgbClr val="F5844C"/>
                </a:solidFill>
                <a:highlight>
                  <a:srgbClr val="FFFFFF"/>
                </a:highlight>
              </a:rPr>
              <a:t> </a:t>
            </a:r>
            <a:r>
              <a:rPr lang="en-US">
                <a:solidFill>
                  <a:srgbClr val="000096"/>
                </a:solidFill>
                <a:highlight>
                  <a:srgbClr val="FFFFFF"/>
                </a:highlight>
              </a:rPr>
              <a:t>/&gt;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&lt;xs:element</a:t>
            </a:r>
            <a:r>
              <a:rPr lang="en-US">
                <a:solidFill>
                  <a:srgbClr val="F5844C"/>
                </a:solidFill>
                <a:highlight>
                  <a:srgbClr val="FFFFFF"/>
                </a:highlight>
              </a:rPr>
              <a:t> name</a:t>
            </a:r>
            <a:r>
              <a:rPr lang="en-US">
                <a:solidFill>
                  <a:srgbClr val="FF8040"/>
                </a:solidFill>
                <a:highlight>
                  <a:srgbClr val="FFFFFF"/>
                </a:highlight>
              </a:rPr>
              <a:t>=</a:t>
            </a:r>
            <a:r>
              <a:rPr lang="en-US">
                <a:solidFill>
                  <a:srgbClr val="993300"/>
                </a:solidFill>
                <a:highlight>
                  <a:srgbClr val="FFFFFF"/>
                </a:highlight>
              </a:rPr>
              <a:t>"C"</a:t>
            </a:r>
            <a:r>
              <a:rPr lang="en-US">
                <a:solidFill>
                  <a:srgbClr val="F5844C"/>
                </a:solidFill>
                <a:highlight>
                  <a:srgbClr val="FFFFFF"/>
                </a:highlight>
              </a:rPr>
              <a:t> type</a:t>
            </a:r>
            <a:r>
              <a:rPr lang="en-US">
                <a:solidFill>
                  <a:srgbClr val="FF8040"/>
                </a:solidFill>
                <a:highlight>
                  <a:srgbClr val="FFFFFF"/>
                </a:highlight>
              </a:rPr>
              <a:t>=</a:t>
            </a:r>
            <a:r>
              <a:rPr lang="en-US">
                <a:solidFill>
                  <a:srgbClr val="993300"/>
                </a:solidFill>
                <a:highlight>
                  <a:srgbClr val="FFFFFF"/>
                </a:highlight>
              </a:rPr>
              <a:t>"xs:string"</a:t>
            </a:r>
            <a:r>
              <a:rPr lang="en-US">
                <a:solidFill>
                  <a:srgbClr val="F5844C"/>
                </a:solidFill>
                <a:highlight>
                  <a:srgbClr val="FFFFFF"/>
                </a:highlight>
              </a:rPr>
              <a:t> dfdl:lengthKind</a:t>
            </a:r>
            <a:r>
              <a:rPr lang="en-US">
                <a:solidFill>
                  <a:srgbClr val="FF8040"/>
                </a:solidFill>
                <a:highlight>
                  <a:srgbClr val="FFFFFF"/>
                </a:highlight>
              </a:rPr>
              <a:t>=</a:t>
            </a:r>
            <a:r>
              <a:rPr lang="en-US">
                <a:solidFill>
                  <a:srgbClr val="993300"/>
                </a:solidFill>
                <a:highlight>
                  <a:srgbClr val="FFFFFF"/>
                </a:highlight>
              </a:rPr>
              <a:t>"delimited"</a:t>
            </a:r>
            <a:r>
              <a:rPr lang="en-US">
                <a:solidFill>
                  <a:srgbClr val="F5844C"/>
                </a:solidFill>
                <a:highlight>
                  <a:srgbClr val="FFFFFF"/>
                </a:highlight>
              </a:rPr>
              <a:t> </a:t>
            </a:r>
            <a:r>
              <a:rPr lang="en-US">
                <a:solidFill>
                  <a:srgbClr val="000096"/>
                </a:solidFill>
                <a:highlight>
                  <a:srgbClr val="FFFFFF"/>
                </a:highlight>
              </a:rPr>
              <a:t>/&gt;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&lt;/xs:sequence&gt;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&lt;/xs:complexType&gt;</a:t>
            </a:r>
            <a:br>
              <a:rPr lang="en-US">
                <a:solidFill>
                  <a:srgbClr val="000000"/>
                </a:solidFill>
                <a:highlight>
                  <a:srgbClr val="FFFFFF"/>
                </a:highlight>
              </a:rPr>
            </a:br>
            <a:r>
              <a:rPr lang="en-US">
                <a:solidFill>
                  <a:srgbClr val="003296"/>
                </a:solidFill>
                <a:highlight>
                  <a:srgbClr val="FFFFFF"/>
                </a:highlight>
              </a:rPr>
              <a:t>&lt;/xs:element&gt;</a:t>
            </a:r>
          </a:p>
        </p:txBody>
      </p:sp>
      <p:sp>
        <p:nvSpPr>
          <p:cNvPr id="8" name="Arrow: Down 7">
            <a:extLst>
              <a:ext uri="{FF2B5EF4-FFF2-40B4-BE49-F238E27FC236}">
                <a16:creationId xmlns:a16="http://schemas.microsoft.com/office/drawing/2014/main" id="{3F961546-D3D2-4582-AA56-05E9D68A2568}"/>
              </a:ext>
            </a:extLst>
          </p:cNvPr>
          <p:cNvSpPr/>
          <p:nvPr/>
        </p:nvSpPr>
        <p:spPr>
          <a:xfrm>
            <a:off x="4959458" y="3254644"/>
            <a:ext cx="387457" cy="650427"/>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a:extLst>
              <a:ext uri="{FF2B5EF4-FFF2-40B4-BE49-F238E27FC236}">
                <a16:creationId xmlns:a16="http://schemas.microsoft.com/office/drawing/2014/main" id="{A0FC787C-DBDD-4C2B-A21D-2E3524618B75}"/>
              </a:ext>
            </a:extLst>
          </p:cNvPr>
          <p:cNvSpPr txBox="1"/>
          <p:nvPr/>
        </p:nvSpPr>
        <p:spPr>
          <a:xfrm>
            <a:off x="5289569" y="3289516"/>
            <a:ext cx="698461" cy="369332"/>
          </a:xfrm>
          <a:prstGeom prst="rect">
            <a:avLst/>
          </a:prstGeom>
          <a:noFill/>
        </p:spPr>
        <p:txBody>
          <a:bodyPr wrap="none" rtlCol="0">
            <a:spAutoFit/>
          </a:bodyPr>
          <a:lstStyle/>
          <a:p>
            <a:r>
              <a:rPr lang="en-US" i="1"/>
              <a:t>parse</a:t>
            </a:r>
          </a:p>
        </p:txBody>
      </p:sp>
      <p:sp>
        <p:nvSpPr>
          <p:cNvPr id="10" name="Arrow: Right 9">
            <a:extLst>
              <a:ext uri="{FF2B5EF4-FFF2-40B4-BE49-F238E27FC236}">
                <a16:creationId xmlns:a16="http://schemas.microsoft.com/office/drawing/2014/main" id="{F2188B89-7B4F-4C16-A3CF-19CD21EFBB3B}"/>
              </a:ext>
            </a:extLst>
          </p:cNvPr>
          <p:cNvSpPr/>
          <p:nvPr/>
        </p:nvSpPr>
        <p:spPr>
          <a:xfrm>
            <a:off x="9965410" y="4959458"/>
            <a:ext cx="790414" cy="41845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a:extLst>
              <a:ext uri="{FF2B5EF4-FFF2-40B4-BE49-F238E27FC236}">
                <a16:creationId xmlns:a16="http://schemas.microsoft.com/office/drawing/2014/main" id="{19865581-82EF-44A8-AD36-67D0167DF15C}"/>
              </a:ext>
            </a:extLst>
          </p:cNvPr>
          <p:cNvSpPr txBox="1"/>
          <p:nvPr/>
        </p:nvSpPr>
        <p:spPr>
          <a:xfrm>
            <a:off x="10879810" y="4959458"/>
            <a:ext cx="707245" cy="369332"/>
          </a:xfrm>
          <a:prstGeom prst="rect">
            <a:avLst/>
          </a:prstGeom>
          <a:solidFill>
            <a:srgbClr val="FFFF00"/>
          </a:solidFill>
        </p:spPr>
        <p:txBody>
          <a:bodyPr wrap="none" rtlCol="0">
            <a:spAutoFit/>
          </a:bodyPr>
          <a:lstStyle/>
          <a:p>
            <a:r>
              <a:rPr lang="en-US"/>
              <a:t>XML?</a:t>
            </a:r>
          </a:p>
        </p:txBody>
      </p:sp>
    </p:spTree>
    <p:extLst>
      <p:ext uri="{BB962C8B-B14F-4D97-AF65-F5344CB8AC3E}">
        <p14:creationId xmlns:p14="http://schemas.microsoft.com/office/powerpoint/2010/main" val="336420649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AF4EB678-EEBD-4679-AD22-C1A67828AEED}"/>
              </a:ext>
            </a:extLst>
          </p:cNvPr>
          <p:cNvSpPr>
            <a:spLocks noGrp="1"/>
          </p:cNvSpPr>
          <p:nvPr>
            <p:ph type="title"/>
          </p:nvPr>
        </p:nvSpPr>
        <p:spPr/>
        <p:txBody>
          <a:bodyPr/>
          <a:lstStyle/>
          <a:p>
            <a:r>
              <a:rPr lang="en-US"/>
              <a:t>Two ways to validate</a:t>
            </a:r>
          </a:p>
        </p:txBody>
      </p:sp>
      <p:sp>
        <p:nvSpPr>
          <p:cNvPr id="4" name="Content Placeholder 3">
            <a:extLst>
              <a:ext uri="{FF2B5EF4-FFF2-40B4-BE49-F238E27FC236}">
                <a16:creationId xmlns:a16="http://schemas.microsoft.com/office/drawing/2014/main" id="{565B788C-43E5-4F90-AD3B-C989CE1715C2}"/>
              </a:ext>
            </a:extLst>
          </p:cNvPr>
          <p:cNvSpPr>
            <a:spLocks noGrp="1"/>
          </p:cNvSpPr>
          <p:nvPr>
            <p:ph idx="1"/>
          </p:nvPr>
        </p:nvSpPr>
        <p:spPr>
          <a:xfrm>
            <a:off x="616449" y="1371602"/>
            <a:ext cx="11236720" cy="1914040"/>
          </a:xfrm>
        </p:spPr>
        <p:txBody>
          <a:bodyPr/>
          <a:lstStyle/>
          <a:p>
            <a:pPr>
              <a:lnSpc>
                <a:spcPts val="3000"/>
              </a:lnSpc>
              <a:spcAft>
                <a:spcPts val="1200"/>
              </a:spcAft>
            </a:pPr>
            <a:r>
              <a:rPr lang="en-US"/>
              <a:t>External (from command line): use the --validate flag when invoking Daffodil</a:t>
            </a:r>
          </a:p>
          <a:p>
            <a:pPr>
              <a:lnSpc>
                <a:spcPts val="3000"/>
              </a:lnSpc>
              <a:spcAft>
                <a:spcPts val="1200"/>
              </a:spcAft>
            </a:pPr>
            <a:r>
              <a:rPr lang="en-US"/>
              <a:t>Internal (within the DFDL schema): use the DFDL checkConstraints function to trigger Daffodil to perform validation. This approach is shown below.</a:t>
            </a:r>
          </a:p>
        </p:txBody>
      </p:sp>
      <p:sp>
        <p:nvSpPr>
          <p:cNvPr id="5" name="Rectangle 4">
            <a:extLst>
              <a:ext uri="{FF2B5EF4-FFF2-40B4-BE49-F238E27FC236}">
                <a16:creationId xmlns:a16="http://schemas.microsoft.com/office/drawing/2014/main" id="{6BEDF842-A1E7-4F64-94E8-EB3B44610A7F}"/>
              </a:ext>
            </a:extLst>
          </p:cNvPr>
          <p:cNvSpPr/>
          <p:nvPr/>
        </p:nvSpPr>
        <p:spPr>
          <a:xfrm>
            <a:off x="2257586" y="3285642"/>
            <a:ext cx="5724041" cy="3416320"/>
          </a:xfrm>
          <a:prstGeom prst="rect">
            <a:avLst/>
          </a:prstGeom>
          <a:ln>
            <a:solidFill>
              <a:schemeClr val="tx1"/>
            </a:solidFill>
          </a:ln>
        </p:spPr>
        <p:txBody>
          <a:bodyPr wrap="square">
            <a:spAutoFit/>
          </a:bodyPr>
          <a:lstStyle/>
          <a:p>
            <a:r>
              <a:rPr lang="en-US">
                <a:solidFill>
                  <a:srgbClr val="003296"/>
                </a:solidFill>
                <a:highlight>
                  <a:srgbClr val="FFFFFF"/>
                </a:highlight>
              </a:rPr>
              <a:t>&lt;xs:element</a:t>
            </a:r>
            <a:r>
              <a:rPr lang="en-US">
                <a:solidFill>
                  <a:srgbClr val="F5844C"/>
                </a:solidFill>
                <a:highlight>
                  <a:srgbClr val="FFFFFF"/>
                </a:highlight>
              </a:rPr>
              <a:t> name</a:t>
            </a:r>
            <a:r>
              <a:rPr lang="en-US">
                <a:solidFill>
                  <a:srgbClr val="FF8040"/>
                </a:solidFill>
                <a:highlight>
                  <a:srgbClr val="FFFFFF"/>
                </a:highlight>
              </a:rPr>
              <a:t>=</a:t>
            </a:r>
            <a:r>
              <a:rPr lang="en-US">
                <a:solidFill>
                  <a:srgbClr val="993300"/>
                </a:solidFill>
                <a:highlight>
                  <a:srgbClr val="FFFFFF"/>
                </a:highlight>
              </a:rPr>
              <a:t>"Number"</a:t>
            </a:r>
            <a:r>
              <a:rPr lang="en-US">
                <a:solidFill>
                  <a:srgbClr val="000096"/>
                </a:solidFill>
                <a:highlight>
                  <a:srgbClr val="FFFFFF"/>
                </a:highlight>
              </a:rPr>
              <a:t>&gt;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&lt;xs:simpleType&gt;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&lt;xs:annotation&gt;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&lt;xs:appinfo</a:t>
            </a:r>
            <a:r>
              <a:rPr lang="en-US">
                <a:solidFill>
                  <a:srgbClr val="F5844C"/>
                </a:solidFill>
                <a:highlight>
                  <a:srgbClr val="FFFFFF"/>
                </a:highlight>
              </a:rPr>
              <a:t> source</a:t>
            </a:r>
            <a:r>
              <a:rPr lang="en-US">
                <a:solidFill>
                  <a:srgbClr val="FF8040"/>
                </a:solidFill>
                <a:highlight>
                  <a:srgbClr val="FFFFFF"/>
                </a:highlight>
              </a:rPr>
              <a:t>=</a:t>
            </a:r>
            <a:r>
              <a:rPr lang="en-US">
                <a:solidFill>
                  <a:srgbClr val="993300"/>
                </a:solidFill>
                <a:highlight>
                  <a:srgbClr val="FFFFFF"/>
                </a:highlight>
              </a:rPr>
              <a:t>"http://www.ogf.org/dfdl/"</a:t>
            </a:r>
            <a:r>
              <a:rPr lang="en-US">
                <a:solidFill>
                  <a:srgbClr val="000096"/>
                </a:solidFill>
                <a:highlight>
                  <a:srgbClr val="FFFFFF"/>
                </a:highlight>
              </a:rPr>
              <a:t>&gt;</a:t>
            </a:r>
            <a:br>
              <a:rPr lang="en-US">
                <a:solidFill>
                  <a:srgbClr val="000000"/>
                </a:solidFill>
                <a:highlight>
                  <a:srgbClr val="FFFFFF"/>
                </a:highlight>
              </a:rPr>
            </a:br>
            <a:r>
              <a:rPr lang="en-US">
                <a:solidFill>
                  <a:srgbClr val="000000"/>
                </a:solidFill>
                <a:highlight>
                  <a:srgbClr val="FFFFFF"/>
                </a:highlight>
              </a:rPr>
              <a:t>                </a:t>
            </a:r>
            <a:r>
              <a:rPr lang="en-US">
                <a:solidFill>
                  <a:srgbClr val="000096"/>
                </a:solidFill>
                <a:highlight>
                  <a:srgbClr val="FFFFFF"/>
                </a:highlight>
              </a:rPr>
              <a:t>&lt;dfdl:assert</a:t>
            </a:r>
            <a:r>
              <a:rPr lang="en-US">
                <a:solidFill>
                  <a:srgbClr val="F5844C"/>
                </a:solidFill>
                <a:highlight>
                  <a:srgbClr val="FFFFFF"/>
                </a:highlight>
              </a:rPr>
              <a:t> test</a:t>
            </a:r>
            <a:r>
              <a:rPr lang="en-US">
                <a:solidFill>
                  <a:srgbClr val="FF8040"/>
                </a:solidFill>
                <a:highlight>
                  <a:srgbClr val="FFFFFF"/>
                </a:highlight>
              </a:rPr>
              <a:t>=</a:t>
            </a:r>
            <a:r>
              <a:rPr lang="en-US">
                <a:solidFill>
                  <a:srgbClr val="993300"/>
                </a:solidFill>
                <a:highlight>
                  <a:srgbClr val="FFFFFF"/>
                </a:highlight>
              </a:rPr>
              <a:t>"{ dfdl:checkConstraints(.) }"</a:t>
            </a:r>
            <a:r>
              <a:rPr lang="en-US">
                <a:solidFill>
                  <a:srgbClr val="000096"/>
                </a:solidFill>
                <a:highlight>
                  <a:srgbClr val="FFFFFF"/>
                </a:highlight>
              </a:rPr>
              <a:t>/&gt;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&lt;/xs:appinfo&gt;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&lt;/xs:annotation&gt;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&lt;xs:restriction</a:t>
            </a:r>
            <a:r>
              <a:rPr lang="en-US">
                <a:solidFill>
                  <a:srgbClr val="F5844C"/>
                </a:solidFill>
                <a:highlight>
                  <a:srgbClr val="FFFFFF"/>
                </a:highlight>
              </a:rPr>
              <a:t> base</a:t>
            </a:r>
            <a:r>
              <a:rPr lang="en-US">
                <a:solidFill>
                  <a:srgbClr val="FF8040"/>
                </a:solidFill>
                <a:highlight>
                  <a:srgbClr val="FFFFFF"/>
                </a:highlight>
              </a:rPr>
              <a:t>=</a:t>
            </a:r>
            <a:r>
              <a:rPr lang="en-US">
                <a:solidFill>
                  <a:srgbClr val="993300"/>
                </a:solidFill>
                <a:highlight>
                  <a:srgbClr val="FFFFFF"/>
                </a:highlight>
              </a:rPr>
              <a:t>"xs:integer"</a:t>
            </a:r>
            <a:r>
              <a:rPr lang="en-US">
                <a:solidFill>
                  <a:srgbClr val="000096"/>
                </a:solidFill>
                <a:highlight>
                  <a:srgbClr val="FFFFFF"/>
                </a:highlight>
              </a:rPr>
              <a:t>&gt;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&lt;xs:totalDigits</a:t>
            </a:r>
            <a:r>
              <a:rPr lang="en-US">
                <a:solidFill>
                  <a:srgbClr val="F5844C"/>
                </a:solidFill>
                <a:highlight>
                  <a:srgbClr val="FFFFFF"/>
                </a:highlight>
              </a:rPr>
              <a:t> value</a:t>
            </a:r>
            <a:r>
              <a:rPr lang="en-US">
                <a:solidFill>
                  <a:srgbClr val="FF8040"/>
                </a:solidFill>
                <a:highlight>
                  <a:srgbClr val="FFFFFF"/>
                </a:highlight>
              </a:rPr>
              <a:t>=</a:t>
            </a:r>
            <a:r>
              <a:rPr lang="en-US">
                <a:solidFill>
                  <a:srgbClr val="993300"/>
                </a:solidFill>
                <a:highlight>
                  <a:srgbClr val="FFFFFF"/>
                </a:highlight>
              </a:rPr>
              <a:t>"2"</a:t>
            </a:r>
            <a:r>
              <a:rPr lang="en-US">
                <a:solidFill>
                  <a:srgbClr val="F5844C"/>
                </a:solidFill>
                <a:highlight>
                  <a:srgbClr val="FFFFFF"/>
                </a:highlight>
              </a:rPr>
              <a:t> </a:t>
            </a:r>
            <a:r>
              <a:rPr lang="en-US">
                <a:solidFill>
                  <a:srgbClr val="000096"/>
                </a:solidFill>
                <a:highlight>
                  <a:srgbClr val="FFFFFF"/>
                </a:highlight>
              </a:rPr>
              <a:t>/&gt;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&lt;/xs:restriction&gt;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&lt;/xs:simpleType&gt;</a:t>
            </a:r>
            <a:br>
              <a:rPr lang="en-US">
                <a:solidFill>
                  <a:srgbClr val="000000"/>
                </a:solidFill>
                <a:highlight>
                  <a:srgbClr val="FFFFFF"/>
                </a:highlight>
              </a:rPr>
            </a:br>
            <a:r>
              <a:rPr lang="en-US">
                <a:solidFill>
                  <a:srgbClr val="003296"/>
                </a:solidFill>
                <a:highlight>
                  <a:srgbClr val="FFFFFF"/>
                </a:highlight>
              </a:rPr>
              <a:t>&lt;/xs:element&gt;</a:t>
            </a:r>
          </a:p>
        </p:txBody>
      </p:sp>
    </p:spTree>
    <p:extLst>
      <p:ext uri="{BB962C8B-B14F-4D97-AF65-F5344CB8AC3E}">
        <p14:creationId xmlns:p14="http://schemas.microsoft.com/office/powerpoint/2010/main" val="4151619578"/>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AD64391D-5C50-4B4B-B4EF-2739925063D1}"/>
              </a:ext>
            </a:extLst>
          </p:cNvPr>
          <p:cNvPicPr>
            <a:picLocks noChangeAspect="1"/>
          </p:cNvPicPr>
          <p:nvPr/>
        </p:nvPicPr>
        <p:blipFill rotWithShape="1">
          <a:blip r:embed="rId2"/>
          <a:srcRect l="1653" t="14289" r="87797" b="72313"/>
          <a:stretch/>
        </p:blipFill>
        <p:spPr>
          <a:xfrm>
            <a:off x="4617674" y="414630"/>
            <a:ext cx="1845120" cy="1244709"/>
          </a:xfrm>
          <a:prstGeom prst="rect">
            <a:avLst/>
          </a:prstGeom>
          <a:ln>
            <a:solidFill>
              <a:schemeClr val="tx1"/>
            </a:solidFill>
          </a:ln>
        </p:spPr>
      </p:pic>
      <p:sp>
        <p:nvSpPr>
          <p:cNvPr id="6" name="TextBox 5">
            <a:extLst>
              <a:ext uri="{FF2B5EF4-FFF2-40B4-BE49-F238E27FC236}">
                <a16:creationId xmlns:a16="http://schemas.microsoft.com/office/drawing/2014/main" id="{40C245AE-0845-4A7E-B3BF-FFF211C2C20D}"/>
              </a:ext>
            </a:extLst>
          </p:cNvPr>
          <p:cNvSpPr txBox="1"/>
          <p:nvPr/>
        </p:nvSpPr>
        <p:spPr>
          <a:xfrm>
            <a:off x="5380712" y="0"/>
            <a:ext cx="679994" cy="369332"/>
          </a:xfrm>
          <a:prstGeom prst="rect">
            <a:avLst/>
          </a:prstGeom>
          <a:noFill/>
        </p:spPr>
        <p:txBody>
          <a:bodyPr wrap="none" rtlCol="0">
            <a:spAutoFit/>
          </a:bodyPr>
          <a:lstStyle/>
          <a:p>
            <a:r>
              <a:rPr lang="en-US"/>
              <a:t>input</a:t>
            </a:r>
          </a:p>
        </p:txBody>
      </p:sp>
      <p:sp>
        <p:nvSpPr>
          <p:cNvPr id="7" name="Rectangle 6">
            <a:extLst>
              <a:ext uri="{FF2B5EF4-FFF2-40B4-BE49-F238E27FC236}">
                <a16:creationId xmlns:a16="http://schemas.microsoft.com/office/drawing/2014/main" id="{F5F810E8-1F8E-4D49-A127-DF95C80910F2}"/>
              </a:ext>
            </a:extLst>
          </p:cNvPr>
          <p:cNvSpPr/>
          <p:nvPr/>
        </p:nvSpPr>
        <p:spPr>
          <a:xfrm>
            <a:off x="2304080" y="2309766"/>
            <a:ext cx="6762427" cy="2031325"/>
          </a:xfrm>
          <a:prstGeom prst="rect">
            <a:avLst/>
          </a:prstGeom>
          <a:ln>
            <a:solidFill>
              <a:schemeClr val="tx1"/>
            </a:solidFill>
          </a:ln>
        </p:spPr>
        <p:txBody>
          <a:bodyPr wrap="square">
            <a:spAutoFit/>
          </a:bodyPr>
          <a:lstStyle/>
          <a:p>
            <a:r>
              <a:rPr lang="en-US" sz="1400">
                <a:solidFill>
                  <a:srgbClr val="003296"/>
                </a:solidFill>
                <a:highlight>
                  <a:srgbClr val="FFFFFF"/>
                </a:highlight>
              </a:rPr>
              <a:t>&lt;xs:element</a:t>
            </a:r>
            <a:r>
              <a:rPr lang="en-US" sz="1400">
                <a:solidFill>
                  <a:srgbClr val="F5844C"/>
                </a:solidFill>
                <a:highlight>
                  <a:srgbClr val="FFFFFF"/>
                </a:highlight>
              </a:rPr>
              <a:t> name</a:t>
            </a:r>
            <a:r>
              <a:rPr lang="en-US" sz="1400">
                <a:solidFill>
                  <a:srgbClr val="FF8040"/>
                </a:solidFill>
                <a:highlight>
                  <a:srgbClr val="FFFFFF"/>
                </a:highlight>
              </a:rPr>
              <a:t>=</a:t>
            </a:r>
            <a:r>
              <a:rPr lang="en-US" sz="1400">
                <a:solidFill>
                  <a:srgbClr val="993300"/>
                </a:solidFill>
                <a:highlight>
                  <a:srgbClr val="FFFFFF"/>
                </a:highlight>
              </a:rPr>
              <a:t>"input"</a:t>
            </a:r>
            <a:r>
              <a:rPr lang="en-US" sz="1400">
                <a:solidFill>
                  <a:srgbClr val="000096"/>
                </a:solidFill>
                <a:highlight>
                  <a:srgbClr val="FFFFFF"/>
                </a:highlight>
              </a:rPr>
              <a:t>&gt;</a:t>
            </a:r>
            <a:br>
              <a:rPr lang="en-US" sz="1400">
                <a:solidFill>
                  <a:srgbClr val="000000"/>
                </a:solidFill>
                <a:highlight>
                  <a:srgbClr val="FFFFFF"/>
                </a:highlight>
              </a:rPr>
            </a:br>
            <a:r>
              <a:rPr lang="en-US" sz="1400">
                <a:solidFill>
                  <a:srgbClr val="000000"/>
                </a:solidFill>
                <a:highlight>
                  <a:srgbClr val="FFFFFF"/>
                </a:highlight>
              </a:rPr>
              <a:t>    </a:t>
            </a:r>
            <a:r>
              <a:rPr lang="en-US" sz="1400">
                <a:solidFill>
                  <a:srgbClr val="003296"/>
                </a:solidFill>
                <a:highlight>
                  <a:srgbClr val="FFFFFF"/>
                </a:highlight>
              </a:rPr>
              <a:t>&lt;xs:complexType&gt;</a:t>
            </a:r>
            <a:br>
              <a:rPr lang="en-US" sz="1400">
                <a:solidFill>
                  <a:srgbClr val="000000"/>
                </a:solidFill>
                <a:highlight>
                  <a:srgbClr val="FFFFFF"/>
                </a:highlight>
              </a:rPr>
            </a:br>
            <a:r>
              <a:rPr lang="en-US" sz="1400">
                <a:solidFill>
                  <a:srgbClr val="000000"/>
                </a:solidFill>
                <a:highlight>
                  <a:srgbClr val="FFFFFF"/>
                </a:highlight>
              </a:rPr>
              <a:t>        </a:t>
            </a:r>
            <a:r>
              <a:rPr lang="en-US" sz="1400">
                <a:solidFill>
                  <a:srgbClr val="003296"/>
                </a:solidFill>
                <a:highlight>
                  <a:srgbClr val="FFFFFF"/>
                </a:highlight>
              </a:rPr>
              <a:t>&lt;xs:sequence</a:t>
            </a:r>
            <a:r>
              <a:rPr lang="en-US" sz="1400">
                <a:solidFill>
                  <a:srgbClr val="F5844C"/>
                </a:solidFill>
                <a:highlight>
                  <a:srgbClr val="FFFFFF"/>
                </a:highlight>
              </a:rPr>
              <a:t> dfdl:separator</a:t>
            </a:r>
            <a:r>
              <a:rPr lang="en-US" sz="1400">
                <a:solidFill>
                  <a:srgbClr val="FF8040"/>
                </a:solidFill>
                <a:highlight>
                  <a:srgbClr val="FFFFFF"/>
                </a:highlight>
              </a:rPr>
              <a:t>=</a:t>
            </a:r>
            <a:r>
              <a:rPr lang="en-US" sz="1400">
                <a:solidFill>
                  <a:srgbClr val="993300"/>
                </a:solidFill>
                <a:highlight>
                  <a:srgbClr val="FFFFFF"/>
                </a:highlight>
              </a:rPr>
              <a:t>"%NL;"</a:t>
            </a:r>
            <a:r>
              <a:rPr lang="en-US" sz="1400">
                <a:solidFill>
                  <a:srgbClr val="F5844C"/>
                </a:solidFill>
                <a:highlight>
                  <a:srgbClr val="FFFFFF"/>
                </a:highlight>
              </a:rPr>
              <a:t> dfdl:separatorPosition</a:t>
            </a:r>
            <a:r>
              <a:rPr lang="en-US" sz="1400">
                <a:solidFill>
                  <a:srgbClr val="FF8040"/>
                </a:solidFill>
                <a:highlight>
                  <a:srgbClr val="FFFFFF"/>
                </a:highlight>
              </a:rPr>
              <a:t>=</a:t>
            </a:r>
            <a:r>
              <a:rPr lang="en-US" sz="1400">
                <a:solidFill>
                  <a:srgbClr val="993300"/>
                </a:solidFill>
                <a:highlight>
                  <a:srgbClr val="FFFFFF"/>
                </a:highlight>
              </a:rPr>
              <a:t>"infix"</a:t>
            </a:r>
            <a:r>
              <a:rPr lang="en-US" sz="1400">
                <a:solidFill>
                  <a:srgbClr val="000096"/>
                </a:solidFill>
                <a:highlight>
                  <a:srgbClr val="FFFFFF"/>
                </a:highlight>
              </a:rPr>
              <a:t>&gt;</a:t>
            </a:r>
            <a:br>
              <a:rPr lang="en-US" sz="1400">
                <a:solidFill>
                  <a:srgbClr val="000000"/>
                </a:solidFill>
                <a:highlight>
                  <a:srgbClr val="FFFFFF"/>
                </a:highlight>
              </a:rPr>
            </a:br>
            <a:r>
              <a:rPr lang="en-US" sz="1400">
                <a:solidFill>
                  <a:srgbClr val="000000"/>
                </a:solidFill>
                <a:highlight>
                  <a:srgbClr val="FFFFFF"/>
                </a:highlight>
              </a:rPr>
              <a:t>            </a:t>
            </a:r>
            <a:r>
              <a:rPr lang="en-US" sz="1400">
                <a:solidFill>
                  <a:srgbClr val="003296"/>
                </a:solidFill>
                <a:highlight>
                  <a:srgbClr val="FFFFFF"/>
                </a:highlight>
              </a:rPr>
              <a:t>&lt;xs:element</a:t>
            </a:r>
            <a:r>
              <a:rPr lang="en-US" sz="1400">
                <a:solidFill>
                  <a:srgbClr val="F5844C"/>
                </a:solidFill>
                <a:highlight>
                  <a:srgbClr val="FFFFFF"/>
                </a:highlight>
              </a:rPr>
              <a:t> name</a:t>
            </a:r>
            <a:r>
              <a:rPr lang="en-US" sz="1400">
                <a:solidFill>
                  <a:srgbClr val="FF8040"/>
                </a:solidFill>
                <a:highlight>
                  <a:srgbClr val="FFFFFF"/>
                </a:highlight>
              </a:rPr>
              <a:t>=</a:t>
            </a:r>
            <a:r>
              <a:rPr lang="en-US" sz="1400">
                <a:solidFill>
                  <a:srgbClr val="993300"/>
                </a:solidFill>
                <a:highlight>
                  <a:srgbClr val="FFFFFF"/>
                </a:highlight>
              </a:rPr>
              <a:t>"A"</a:t>
            </a:r>
            <a:r>
              <a:rPr lang="en-US" sz="1400">
                <a:solidFill>
                  <a:srgbClr val="F5844C"/>
                </a:solidFill>
                <a:highlight>
                  <a:srgbClr val="FFFFFF"/>
                </a:highlight>
              </a:rPr>
              <a:t> type</a:t>
            </a:r>
            <a:r>
              <a:rPr lang="en-US" sz="1400">
                <a:solidFill>
                  <a:srgbClr val="FF8040"/>
                </a:solidFill>
                <a:highlight>
                  <a:srgbClr val="FFFFFF"/>
                </a:highlight>
              </a:rPr>
              <a:t>=</a:t>
            </a:r>
            <a:r>
              <a:rPr lang="en-US" sz="1400">
                <a:solidFill>
                  <a:srgbClr val="993300"/>
                </a:solidFill>
                <a:highlight>
                  <a:srgbClr val="FFFFFF"/>
                </a:highlight>
              </a:rPr>
              <a:t>"xs:string"</a:t>
            </a:r>
            <a:r>
              <a:rPr lang="en-US" sz="1400">
                <a:solidFill>
                  <a:srgbClr val="F5844C"/>
                </a:solidFill>
                <a:highlight>
                  <a:srgbClr val="FFFFFF"/>
                </a:highlight>
              </a:rPr>
              <a:t> dfdl:lengthKind</a:t>
            </a:r>
            <a:r>
              <a:rPr lang="en-US" sz="1400">
                <a:solidFill>
                  <a:srgbClr val="FF8040"/>
                </a:solidFill>
                <a:highlight>
                  <a:srgbClr val="FFFFFF"/>
                </a:highlight>
              </a:rPr>
              <a:t>=</a:t>
            </a:r>
            <a:r>
              <a:rPr lang="en-US" sz="1400">
                <a:solidFill>
                  <a:srgbClr val="993300"/>
                </a:solidFill>
                <a:highlight>
                  <a:srgbClr val="FFFFFF"/>
                </a:highlight>
              </a:rPr>
              <a:t>"delimited"</a:t>
            </a:r>
            <a:r>
              <a:rPr lang="en-US" sz="1400">
                <a:solidFill>
                  <a:srgbClr val="F5844C"/>
                </a:solidFill>
                <a:highlight>
                  <a:srgbClr val="FFFFFF"/>
                </a:highlight>
              </a:rPr>
              <a:t> </a:t>
            </a:r>
            <a:r>
              <a:rPr lang="en-US" sz="1400">
                <a:solidFill>
                  <a:srgbClr val="000096"/>
                </a:solidFill>
                <a:highlight>
                  <a:srgbClr val="FFFFFF"/>
                </a:highlight>
              </a:rPr>
              <a:t>/&gt;</a:t>
            </a:r>
            <a:br>
              <a:rPr lang="en-US" sz="1400">
                <a:solidFill>
                  <a:srgbClr val="000000"/>
                </a:solidFill>
                <a:highlight>
                  <a:srgbClr val="FFFFFF"/>
                </a:highlight>
              </a:rPr>
            </a:br>
            <a:r>
              <a:rPr lang="en-US" sz="1400">
                <a:solidFill>
                  <a:srgbClr val="000000"/>
                </a:solidFill>
                <a:highlight>
                  <a:srgbClr val="FFFFFF"/>
                </a:highlight>
              </a:rPr>
              <a:t>            </a:t>
            </a:r>
            <a:r>
              <a:rPr lang="en-US" sz="1400">
                <a:solidFill>
                  <a:srgbClr val="003296"/>
                </a:solidFill>
                <a:highlight>
                  <a:srgbClr val="FFFFFF"/>
                </a:highlight>
              </a:rPr>
              <a:t>&lt;xs:element</a:t>
            </a:r>
            <a:r>
              <a:rPr lang="en-US" sz="1400">
                <a:solidFill>
                  <a:srgbClr val="F5844C"/>
                </a:solidFill>
                <a:highlight>
                  <a:srgbClr val="FFFFFF"/>
                </a:highlight>
              </a:rPr>
              <a:t> name</a:t>
            </a:r>
            <a:r>
              <a:rPr lang="en-US" sz="1400">
                <a:solidFill>
                  <a:srgbClr val="FF8040"/>
                </a:solidFill>
                <a:highlight>
                  <a:srgbClr val="FFFFFF"/>
                </a:highlight>
              </a:rPr>
              <a:t>=</a:t>
            </a:r>
            <a:r>
              <a:rPr lang="en-US" sz="1400">
                <a:solidFill>
                  <a:srgbClr val="993300"/>
                </a:solidFill>
                <a:highlight>
                  <a:srgbClr val="FFFFFF"/>
                </a:highlight>
              </a:rPr>
              <a:t>"B"</a:t>
            </a:r>
            <a:r>
              <a:rPr lang="en-US" sz="1400">
                <a:solidFill>
                  <a:srgbClr val="F5844C"/>
                </a:solidFill>
                <a:highlight>
                  <a:srgbClr val="FFFFFF"/>
                </a:highlight>
              </a:rPr>
              <a:t> type</a:t>
            </a:r>
            <a:r>
              <a:rPr lang="en-US" sz="1400">
                <a:solidFill>
                  <a:srgbClr val="FF8040"/>
                </a:solidFill>
                <a:highlight>
                  <a:srgbClr val="FFFFFF"/>
                </a:highlight>
              </a:rPr>
              <a:t>=</a:t>
            </a:r>
            <a:r>
              <a:rPr lang="en-US" sz="1400">
                <a:solidFill>
                  <a:srgbClr val="993300"/>
                </a:solidFill>
                <a:highlight>
                  <a:srgbClr val="FFFFFF"/>
                </a:highlight>
              </a:rPr>
              <a:t>"xs:string"</a:t>
            </a:r>
            <a:r>
              <a:rPr lang="en-US" sz="1400">
                <a:solidFill>
                  <a:srgbClr val="F5844C"/>
                </a:solidFill>
                <a:highlight>
                  <a:srgbClr val="FFFFFF"/>
                </a:highlight>
              </a:rPr>
              <a:t> dfdl:lengthKind</a:t>
            </a:r>
            <a:r>
              <a:rPr lang="en-US" sz="1400">
                <a:solidFill>
                  <a:srgbClr val="FF8040"/>
                </a:solidFill>
                <a:highlight>
                  <a:srgbClr val="FFFFFF"/>
                </a:highlight>
              </a:rPr>
              <a:t>=</a:t>
            </a:r>
            <a:r>
              <a:rPr lang="en-US" sz="1400">
                <a:solidFill>
                  <a:srgbClr val="993300"/>
                </a:solidFill>
                <a:highlight>
                  <a:srgbClr val="FFFFFF"/>
                </a:highlight>
              </a:rPr>
              <a:t>"explicit"</a:t>
            </a:r>
            <a:r>
              <a:rPr lang="en-US" sz="1400">
                <a:solidFill>
                  <a:srgbClr val="F5844C"/>
                </a:solidFill>
                <a:highlight>
                  <a:srgbClr val="FFFFFF"/>
                </a:highlight>
              </a:rPr>
              <a:t> dfdl:length</a:t>
            </a:r>
            <a:r>
              <a:rPr lang="en-US" sz="1400">
                <a:solidFill>
                  <a:srgbClr val="FF8040"/>
                </a:solidFill>
                <a:highlight>
                  <a:srgbClr val="FFFFFF"/>
                </a:highlight>
              </a:rPr>
              <a:t>=</a:t>
            </a:r>
            <a:r>
              <a:rPr lang="en-US" sz="1400">
                <a:solidFill>
                  <a:srgbClr val="993300"/>
                </a:solidFill>
                <a:highlight>
                  <a:srgbClr val="FFFFFF"/>
                </a:highlight>
              </a:rPr>
              <a:t>"6"</a:t>
            </a:r>
            <a:r>
              <a:rPr lang="en-US" sz="1400">
                <a:solidFill>
                  <a:srgbClr val="F5844C"/>
                </a:solidFill>
                <a:highlight>
                  <a:srgbClr val="FFFFFF"/>
                </a:highlight>
              </a:rPr>
              <a:t> </a:t>
            </a:r>
            <a:r>
              <a:rPr lang="en-US" sz="1400">
                <a:solidFill>
                  <a:srgbClr val="000096"/>
                </a:solidFill>
                <a:highlight>
                  <a:srgbClr val="FFFFFF"/>
                </a:highlight>
              </a:rPr>
              <a:t>/&gt;</a:t>
            </a:r>
            <a:br>
              <a:rPr lang="en-US" sz="1400">
                <a:solidFill>
                  <a:srgbClr val="000000"/>
                </a:solidFill>
                <a:highlight>
                  <a:srgbClr val="FFFFFF"/>
                </a:highlight>
              </a:rPr>
            </a:br>
            <a:r>
              <a:rPr lang="en-US" sz="1400">
                <a:solidFill>
                  <a:srgbClr val="000000"/>
                </a:solidFill>
                <a:highlight>
                  <a:srgbClr val="FFFFFF"/>
                </a:highlight>
              </a:rPr>
              <a:t>            </a:t>
            </a:r>
            <a:r>
              <a:rPr lang="en-US" sz="1400">
                <a:solidFill>
                  <a:srgbClr val="003296"/>
                </a:solidFill>
                <a:highlight>
                  <a:srgbClr val="FFFFFF"/>
                </a:highlight>
              </a:rPr>
              <a:t>&lt;xs:element</a:t>
            </a:r>
            <a:r>
              <a:rPr lang="en-US" sz="1400">
                <a:solidFill>
                  <a:srgbClr val="F5844C"/>
                </a:solidFill>
                <a:highlight>
                  <a:srgbClr val="FFFFFF"/>
                </a:highlight>
              </a:rPr>
              <a:t> name</a:t>
            </a:r>
            <a:r>
              <a:rPr lang="en-US" sz="1400">
                <a:solidFill>
                  <a:srgbClr val="FF8040"/>
                </a:solidFill>
                <a:highlight>
                  <a:srgbClr val="FFFFFF"/>
                </a:highlight>
              </a:rPr>
              <a:t>=</a:t>
            </a:r>
            <a:r>
              <a:rPr lang="en-US" sz="1400">
                <a:solidFill>
                  <a:srgbClr val="993300"/>
                </a:solidFill>
                <a:highlight>
                  <a:srgbClr val="FFFFFF"/>
                </a:highlight>
              </a:rPr>
              <a:t>"C"</a:t>
            </a:r>
            <a:r>
              <a:rPr lang="en-US" sz="1400">
                <a:solidFill>
                  <a:srgbClr val="F5844C"/>
                </a:solidFill>
                <a:highlight>
                  <a:srgbClr val="FFFFFF"/>
                </a:highlight>
              </a:rPr>
              <a:t> type</a:t>
            </a:r>
            <a:r>
              <a:rPr lang="en-US" sz="1400">
                <a:solidFill>
                  <a:srgbClr val="FF8040"/>
                </a:solidFill>
                <a:highlight>
                  <a:srgbClr val="FFFFFF"/>
                </a:highlight>
              </a:rPr>
              <a:t>=</a:t>
            </a:r>
            <a:r>
              <a:rPr lang="en-US" sz="1400">
                <a:solidFill>
                  <a:srgbClr val="993300"/>
                </a:solidFill>
                <a:highlight>
                  <a:srgbClr val="FFFFFF"/>
                </a:highlight>
              </a:rPr>
              <a:t>"xs:string"</a:t>
            </a:r>
            <a:r>
              <a:rPr lang="en-US" sz="1400">
                <a:solidFill>
                  <a:srgbClr val="F5844C"/>
                </a:solidFill>
                <a:highlight>
                  <a:srgbClr val="FFFFFF"/>
                </a:highlight>
              </a:rPr>
              <a:t> dfdl:lengthKind</a:t>
            </a:r>
            <a:r>
              <a:rPr lang="en-US" sz="1400">
                <a:solidFill>
                  <a:srgbClr val="FF8040"/>
                </a:solidFill>
                <a:highlight>
                  <a:srgbClr val="FFFFFF"/>
                </a:highlight>
              </a:rPr>
              <a:t>=</a:t>
            </a:r>
            <a:r>
              <a:rPr lang="en-US" sz="1400">
                <a:solidFill>
                  <a:srgbClr val="993300"/>
                </a:solidFill>
                <a:highlight>
                  <a:srgbClr val="FFFFFF"/>
                </a:highlight>
              </a:rPr>
              <a:t>"delimited"</a:t>
            </a:r>
            <a:r>
              <a:rPr lang="en-US" sz="1400">
                <a:solidFill>
                  <a:srgbClr val="F5844C"/>
                </a:solidFill>
                <a:highlight>
                  <a:srgbClr val="FFFFFF"/>
                </a:highlight>
              </a:rPr>
              <a:t> </a:t>
            </a:r>
            <a:r>
              <a:rPr lang="en-US" sz="1400">
                <a:solidFill>
                  <a:srgbClr val="000096"/>
                </a:solidFill>
                <a:highlight>
                  <a:srgbClr val="FFFFFF"/>
                </a:highlight>
              </a:rPr>
              <a:t>/&gt;</a:t>
            </a:r>
            <a:br>
              <a:rPr lang="en-US" sz="1400">
                <a:solidFill>
                  <a:srgbClr val="000000"/>
                </a:solidFill>
                <a:highlight>
                  <a:srgbClr val="FFFFFF"/>
                </a:highlight>
              </a:rPr>
            </a:br>
            <a:r>
              <a:rPr lang="en-US" sz="1400">
                <a:solidFill>
                  <a:srgbClr val="000000"/>
                </a:solidFill>
                <a:highlight>
                  <a:srgbClr val="FFFFFF"/>
                </a:highlight>
              </a:rPr>
              <a:t>        </a:t>
            </a:r>
            <a:r>
              <a:rPr lang="en-US" sz="1400">
                <a:solidFill>
                  <a:srgbClr val="003296"/>
                </a:solidFill>
                <a:highlight>
                  <a:srgbClr val="FFFFFF"/>
                </a:highlight>
              </a:rPr>
              <a:t>&lt;/xs:sequence&gt;</a:t>
            </a:r>
            <a:br>
              <a:rPr lang="en-US" sz="1400">
                <a:solidFill>
                  <a:srgbClr val="000000"/>
                </a:solidFill>
                <a:highlight>
                  <a:srgbClr val="FFFFFF"/>
                </a:highlight>
              </a:rPr>
            </a:br>
            <a:r>
              <a:rPr lang="en-US" sz="1400">
                <a:solidFill>
                  <a:srgbClr val="000000"/>
                </a:solidFill>
                <a:highlight>
                  <a:srgbClr val="FFFFFF"/>
                </a:highlight>
              </a:rPr>
              <a:t>    </a:t>
            </a:r>
            <a:r>
              <a:rPr lang="en-US" sz="1400">
                <a:solidFill>
                  <a:srgbClr val="003296"/>
                </a:solidFill>
                <a:highlight>
                  <a:srgbClr val="FFFFFF"/>
                </a:highlight>
              </a:rPr>
              <a:t>&lt;/xs:complexType&gt;</a:t>
            </a:r>
            <a:br>
              <a:rPr lang="en-US" sz="1400">
                <a:solidFill>
                  <a:srgbClr val="000000"/>
                </a:solidFill>
                <a:highlight>
                  <a:srgbClr val="FFFFFF"/>
                </a:highlight>
              </a:rPr>
            </a:br>
            <a:r>
              <a:rPr lang="en-US" sz="1400">
                <a:solidFill>
                  <a:srgbClr val="003296"/>
                </a:solidFill>
                <a:highlight>
                  <a:srgbClr val="FFFFFF"/>
                </a:highlight>
              </a:rPr>
              <a:t>&lt;/xs:element&gt;</a:t>
            </a:r>
          </a:p>
        </p:txBody>
      </p:sp>
      <p:sp>
        <p:nvSpPr>
          <p:cNvPr id="8" name="Arrow: Down 7">
            <a:extLst>
              <a:ext uri="{FF2B5EF4-FFF2-40B4-BE49-F238E27FC236}">
                <a16:creationId xmlns:a16="http://schemas.microsoft.com/office/drawing/2014/main" id="{CD092493-8D47-45DA-8755-7F09E5366C45}"/>
              </a:ext>
            </a:extLst>
          </p:cNvPr>
          <p:cNvSpPr/>
          <p:nvPr/>
        </p:nvSpPr>
        <p:spPr>
          <a:xfrm>
            <a:off x="5410671" y="1659339"/>
            <a:ext cx="387457" cy="650427"/>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a:extLst>
              <a:ext uri="{FF2B5EF4-FFF2-40B4-BE49-F238E27FC236}">
                <a16:creationId xmlns:a16="http://schemas.microsoft.com/office/drawing/2014/main" id="{1DD36E54-033D-4B74-A358-44D49C278B7A}"/>
              </a:ext>
            </a:extLst>
          </p:cNvPr>
          <p:cNvSpPr txBox="1"/>
          <p:nvPr/>
        </p:nvSpPr>
        <p:spPr>
          <a:xfrm>
            <a:off x="5720709" y="1704637"/>
            <a:ext cx="698461" cy="369332"/>
          </a:xfrm>
          <a:prstGeom prst="rect">
            <a:avLst/>
          </a:prstGeom>
          <a:noFill/>
        </p:spPr>
        <p:txBody>
          <a:bodyPr wrap="none" rtlCol="0">
            <a:spAutoFit/>
          </a:bodyPr>
          <a:lstStyle/>
          <a:p>
            <a:r>
              <a:rPr lang="en-US" i="1"/>
              <a:t>parse</a:t>
            </a:r>
          </a:p>
        </p:txBody>
      </p:sp>
      <p:sp>
        <p:nvSpPr>
          <p:cNvPr id="10" name="Rectangle 9">
            <a:extLst>
              <a:ext uri="{FF2B5EF4-FFF2-40B4-BE49-F238E27FC236}">
                <a16:creationId xmlns:a16="http://schemas.microsoft.com/office/drawing/2014/main" id="{491084E6-90E5-4C1F-82A1-F9CBAED70CC7}"/>
              </a:ext>
            </a:extLst>
          </p:cNvPr>
          <p:cNvSpPr/>
          <p:nvPr/>
        </p:nvSpPr>
        <p:spPr>
          <a:xfrm>
            <a:off x="3066080" y="4936255"/>
            <a:ext cx="1412929" cy="1384995"/>
          </a:xfrm>
          <a:prstGeom prst="rect">
            <a:avLst/>
          </a:prstGeom>
          <a:ln>
            <a:solidFill>
              <a:schemeClr val="tx1"/>
            </a:solidFill>
          </a:ln>
        </p:spPr>
        <p:txBody>
          <a:bodyPr wrap="square">
            <a:spAutoFit/>
          </a:bodyPr>
          <a:lstStyle/>
          <a:p>
            <a:r>
              <a:rPr lang="en-US" sz="1400">
                <a:solidFill>
                  <a:srgbClr val="000096"/>
                </a:solidFill>
                <a:highlight>
                  <a:srgbClr val="FFFFFF"/>
                </a:highlight>
              </a:rPr>
              <a:t>&lt;input&gt;</a:t>
            </a:r>
            <a:br>
              <a:rPr lang="en-US" sz="1400">
                <a:solidFill>
                  <a:srgbClr val="000000"/>
                </a:solidFill>
                <a:highlight>
                  <a:srgbClr val="FFFFFF"/>
                </a:highlight>
              </a:rPr>
            </a:br>
            <a:r>
              <a:rPr lang="en-US" sz="1400">
                <a:solidFill>
                  <a:srgbClr val="000000"/>
                </a:solidFill>
                <a:highlight>
                  <a:srgbClr val="FFFFFF"/>
                </a:highlight>
              </a:rPr>
              <a:t>  </a:t>
            </a:r>
            <a:r>
              <a:rPr lang="en-US" sz="1400">
                <a:solidFill>
                  <a:srgbClr val="000096"/>
                </a:solidFill>
                <a:highlight>
                  <a:srgbClr val="FFFFFF"/>
                </a:highlight>
              </a:rPr>
              <a:t>&lt;A&gt;</a:t>
            </a:r>
            <a:r>
              <a:rPr lang="en-US" sz="1400">
                <a:solidFill>
                  <a:srgbClr val="000000"/>
                </a:solidFill>
                <a:highlight>
                  <a:srgbClr val="FFFFFF"/>
                </a:highlight>
              </a:rPr>
              <a:t>Hi</a:t>
            </a:r>
            <a:r>
              <a:rPr lang="en-US" sz="1400">
                <a:solidFill>
                  <a:srgbClr val="000096"/>
                </a:solidFill>
                <a:highlight>
                  <a:srgbClr val="FFFFFF"/>
                </a:highlight>
              </a:rPr>
              <a:t>&lt;/A&gt;</a:t>
            </a:r>
            <a:br>
              <a:rPr lang="en-US" sz="1400">
                <a:solidFill>
                  <a:srgbClr val="000000"/>
                </a:solidFill>
                <a:highlight>
                  <a:srgbClr val="FFFFFF"/>
                </a:highlight>
              </a:rPr>
            </a:br>
            <a:r>
              <a:rPr lang="en-US" sz="1400">
                <a:solidFill>
                  <a:srgbClr val="000000"/>
                </a:solidFill>
                <a:highlight>
                  <a:srgbClr val="FFFFFF"/>
                </a:highlight>
              </a:rPr>
              <a:t>  </a:t>
            </a:r>
            <a:r>
              <a:rPr lang="en-US" sz="1400">
                <a:solidFill>
                  <a:srgbClr val="000096"/>
                </a:solidFill>
                <a:highlight>
                  <a:srgbClr val="FFFFFF"/>
                </a:highlight>
              </a:rPr>
              <a:t>&lt;B&gt;</a:t>
            </a:r>
            <a:r>
              <a:rPr lang="en-US" sz="1400">
                <a:solidFill>
                  <a:srgbClr val="000000"/>
                </a:solidFill>
                <a:highlight>
                  <a:srgbClr val="FFFFFF"/>
                </a:highlight>
              </a:rPr>
              <a:t>Ho</a:t>
            </a:r>
            <a:br>
              <a:rPr lang="en-US" sz="1400">
                <a:solidFill>
                  <a:srgbClr val="000000"/>
                </a:solidFill>
                <a:highlight>
                  <a:srgbClr val="FFFFFF"/>
                </a:highlight>
              </a:rPr>
            </a:br>
            <a:r>
              <a:rPr lang="en-US" sz="1400">
                <a:solidFill>
                  <a:srgbClr val="000000"/>
                </a:solidFill>
                <a:highlight>
                  <a:srgbClr val="FFFFFF"/>
                </a:highlight>
              </a:rPr>
              <a:t>He</a:t>
            </a:r>
            <a:r>
              <a:rPr lang="en-US" sz="1400">
                <a:solidFill>
                  <a:srgbClr val="000096"/>
                </a:solidFill>
                <a:highlight>
                  <a:srgbClr val="FFFFFF"/>
                </a:highlight>
              </a:rPr>
              <a:t>&lt;/B&gt;</a:t>
            </a:r>
            <a:br>
              <a:rPr lang="en-US" sz="1400">
                <a:solidFill>
                  <a:srgbClr val="000000"/>
                </a:solidFill>
                <a:highlight>
                  <a:srgbClr val="FFFFFF"/>
                </a:highlight>
              </a:rPr>
            </a:br>
            <a:r>
              <a:rPr lang="en-US" sz="1400">
                <a:solidFill>
                  <a:srgbClr val="000000"/>
                </a:solidFill>
                <a:highlight>
                  <a:srgbClr val="FFFFFF"/>
                </a:highlight>
              </a:rPr>
              <a:t>  </a:t>
            </a:r>
            <a:r>
              <a:rPr lang="en-US" sz="1400">
                <a:solidFill>
                  <a:srgbClr val="000096"/>
                </a:solidFill>
                <a:highlight>
                  <a:srgbClr val="FFFFFF"/>
                </a:highlight>
              </a:rPr>
              <a:t>&lt;C&gt;</a:t>
            </a:r>
            <a:r>
              <a:rPr lang="en-US" sz="1400">
                <a:solidFill>
                  <a:srgbClr val="000000"/>
                </a:solidFill>
                <a:highlight>
                  <a:srgbClr val="FFFFFF"/>
                </a:highlight>
              </a:rPr>
              <a:t>Ha</a:t>
            </a:r>
            <a:r>
              <a:rPr lang="en-US" sz="1400">
                <a:solidFill>
                  <a:srgbClr val="000096"/>
                </a:solidFill>
                <a:highlight>
                  <a:srgbClr val="FFFFFF"/>
                </a:highlight>
              </a:rPr>
              <a:t>&lt;/C&gt;</a:t>
            </a:r>
            <a:br>
              <a:rPr lang="en-US" sz="1400">
                <a:solidFill>
                  <a:srgbClr val="000000"/>
                </a:solidFill>
                <a:highlight>
                  <a:srgbClr val="FFFFFF"/>
                </a:highlight>
              </a:rPr>
            </a:br>
            <a:r>
              <a:rPr lang="en-US" sz="1400">
                <a:solidFill>
                  <a:srgbClr val="000096"/>
                </a:solidFill>
                <a:highlight>
                  <a:srgbClr val="FFFFFF"/>
                </a:highlight>
              </a:rPr>
              <a:t>&lt;/input&gt;</a:t>
            </a:r>
          </a:p>
        </p:txBody>
      </p:sp>
      <p:sp>
        <p:nvSpPr>
          <p:cNvPr id="11" name="Rectangle 10">
            <a:extLst>
              <a:ext uri="{FF2B5EF4-FFF2-40B4-BE49-F238E27FC236}">
                <a16:creationId xmlns:a16="http://schemas.microsoft.com/office/drawing/2014/main" id="{22EEB4C9-4E21-400D-8B04-FDC4A9D62CF0}"/>
              </a:ext>
            </a:extLst>
          </p:cNvPr>
          <p:cNvSpPr/>
          <p:nvPr/>
        </p:nvSpPr>
        <p:spPr>
          <a:xfrm>
            <a:off x="6871429" y="4936254"/>
            <a:ext cx="1412929" cy="1169551"/>
          </a:xfrm>
          <a:prstGeom prst="rect">
            <a:avLst/>
          </a:prstGeom>
          <a:ln>
            <a:solidFill>
              <a:schemeClr val="tx1"/>
            </a:solidFill>
          </a:ln>
        </p:spPr>
        <p:txBody>
          <a:bodyPr wrap="square">
            <a:spAutoFit/>
          </a:bodyPr>
          <a:lstStyle/>
          <a:p>
            <a:r>
              <a:rPr lang="en-US" sz="1400">
                <a:solidFill>
                  <a:srgbClr val="000096"/>
                </a:solidFill>
              </a:rPr>
              <a:t>&lt;input&gt;</a:t>
            </a:r>
          </a:p>
          <a:p>
            <a:r>
              <a:rPr lang="en-US" sz="1400">
                <a:solidFill>
                  <a:srgbClr val="000096"/>
                </a:solidFill>
              </a:rPr>
              <a:t>  &lt;A&gt;Hi&lt;/A&gt;</a:t>
            </a:r>
          </a:p>
          <a:p>
            <a:r>
              <a:rPr lang="en-US" sz="1400">
                <a:solidFill>
                  <a:srgbClr val="000096"/>
                </a:solidFill>
              </a:rPr>
              <a:t>  &lt;B&gt;Ho&lt;/B&gt;</a:t>
            </a:r>
          </a:p>
          <a:p>
            <a:r>
              <a:rPr lang="en-US" sz="1400">
                <a:solidFill>
                  <a:srgbClr val="000096"/>
                </a:solidFill>
              </a:rPr>
              <a:t>  &lt;C&gt;He&lt;/C&gt;</a:t>
            </a:r>
          </a:p>
          <a:p>
            <a:r>
              <a:rPr lang="en-US" sz="1400">
                <a:solidFill>
                  <a:srgbClr val="000096"/>
                </a:solidFill>
              </a:rPr>
              <a:t>&lt;/input&gt;</a:t>
            </a:r>
            <a:endParaRPr lang="en-US" sz="1400">
              <a:solidFill>
                <a:srgbClr val="000096"/>
              </a:solidFill>
              <a:highlight>
                <a:srgbClr val="FFFFFF"/>
              </a:highlight>
            </a:endParaRPr>
          </a:p>
        </p:txBody>
      </p:sp>
      <p:sp>
        <p:nvSpPr>
          <p:cNvPr id="12" name="Rectangle 11">
            <a:extLst>
              <a:ext uri="{FF2B5EF4-FFF2-40B4-BE49-F238E27FC236}">
                <a16:creationId xmlns:a16="http://schemas.microsoft.com/office/drawing/2014/main" id="{1FD1F32C-7904-4BF8-8610-0AC69A331ABC}"/>
              </a:ext>
            </a:extLst>
          </p:cNvPr>
          <p:cNvSpPr/>
          <p:nvPr/>
        </p:nvSpPr>
        <p:spPr>
          <a:xfrm>
            <a:off x="5798128" y="6136274"/>
            <a:ext cx="3923136" cy="646331"/>
          </a:xfrm>
          <a:prstGeom prst="rect">
            <a:avLst/>
          </a:prstGeom>
        </p:spPr>
        <p:txBody>
          <a:bodyPr wrap="square">
            <a:spAutoFit/>
          </a:bodyPr>
          <a:lstStyle/>
          <a:p>
            <a:r>
              <a:rPr lang="en-US" b="1">
                <a:solidFill>
                  <a:srgbClr val="FF0000"/>
                </a:solidFill>
              </a:rPr>
              <a:t>[warning] Left over data. Consumed 80 bit(s) with at least 32 bit(s) remaining.</a:t>
            </a:r>
          </a:p>
        </p:txBody>
      </p:sp>
      <p:cxnSp>
        <p:nvCxnSpPr>
          <p:cNvPr id="14" name="Straight Arrow Connector 13">
            <a:extLst>
              <a:ext uri="{FF2B5EF4-FFF2-40B4-BE49-F238E27FC236}">
                <a16:creationId xmlns:a16="http://schemas.microsoft.com/office/drawing/2014/main" id="{2969F4E9-D140-4C48-8FBF-E78C5809023E}"/>
              </a:ext>
            </a:extLst>
          </p:cNvPr>
          <p:cNvCxnSpPr>
            <a:stCxn id="7" idx="2"/>
            <a:endCxn id="10" idx="0"/>
          </p:cNvCxnSpPr>
          <p:nvPr/>
        </p:nvCxnSpPr>
        <p:spPr>
          <a:xfrm flipH="1">
            <a:off x="3772545" y="4341091"/>
            <a:ext cx="1912749" cy="595164"/>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6" name="Straight Arrow Connector 15">
            <a:extLst>
              <a:ext uri="{FF2B5EF4-FFF2-40B4-BE49-F238E27FC236}">
                <a16:creationId xmlns:a16="http://schemas.microsoft.com/office/drawing/2014/main" id="{4FB9F8F2-00AB-4B53-89F5-AC5E24FB2F2D}"/>
              </a:ext>
            </a:extLst>
          </p:cNvPr>
          <p:cNvCxnSpPr>
            <a:stCxn id="7" idx="2"/>
            <a:endCxn id="11" idx="0"/>
          </p:cNvCxnSpPr>
          <p:nvPr/>
        </p:nvCxnSpPr>
        <p:spPr>
          <a:xfrm>
            <a:off x="5685294" y="4341091"/>
            <a:ext cx="1892600" cy="595163"/>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7" name="TextBox 16">
            <a:extLst>
              <a:ext uri="{FF2B5EF4-FFF2-40B4-BE49-F238E27FC236}">
                <a16:creationId xmlns:a16="http://schemas.microsoft.com/office/drawing/2014/main" id="{C085EF5A-34D6-4933-A3D8-2F729D358504}"/>
              </a:ext>
            </a:extLst>
          </p:cNvPr>
          <p:cNvSpPr txBox="1"/>
          <p:nvPr/>
        </p:nvSpPr>
        <p:spPr>
          <a:xfrm>
            <a:off x="5068928" y="5198661"/>
            <a:ext cx="1303562" cy="369332"/>
          </a:xfrm>
          <a:prstGeom prst="rect">
            <a:avLst/>
          </a:prstGeom>
          <a:solidFill>
            <a:srgbClr val="FFFF00"/>
          </a:solidFill>
        </p:spPr>
        <p:txBody>
          <a:bodyPr wrap="none" rtlCol="0">
            <a:spAutoFit/>
          </a:bodyPr>
          <a:lstStyle/>
          <a:p>
            <a:r>
              <a:rPr lang="en-US"/>
              <a:t>Which one?</a:t>
            </a:r>
          </a:p>
        </p:txBody>
      </p:sp>
    </p:spTree>
    <p:extLst>
      <p:ext uri="{BB962C8B-B14F-4D97-AF65-F5344CB8AC3E}">
        <p14:creationId xmlns:p14="http://schemas.microsoft.com/office/powerpoint/2010/main" val="4039381123"/>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AD64391D-5C50-4B4B-B4EF-2739925063D1}"/>
              </a:ext>
            </a:extLst>
          </p:cNvPr>
          <p:cNvPicPr>
            <a:picLocks noChangeAspect="1"/>
          </p:cNvPicPr>
          <p:nvPr/>
        </p:nvPicPr>
        <p:blipFill rotWithShape="1">
          <a:blip r:embed="rId2"/>
          <a:srcRect l="1653" t="14289" r="87797" b="72313"/>
          <a:stretch/>
        </p:blipFill>
        <p:spPr>
          <a:xfrm>
            <a:off x="4617674" y="414630"/>
            <a:ext cx="1845120" cy="1244709"/>
          </a:xfrm>
          <a:prstGeom prst="rect">
            <a:avLst/>
          </a:prstGeom>
          <a:ln>
            <a:solidFill>
              <a:schemeClr val="tx1"/>
            </a:solidFill>
          </a:ln>
        </p:spPr>
      </p:pic>
      <p:sp>
        <p:nvSpPr>
          <p:cNvPr id="6" name="TextBox 5">
            <a:extLst>
              <a:ext uri="{FF2B5EF4-FFF2-40B4-BE49-F238E27FC236}">
                <a16:creationId xmlns:a16="http://schemas.microsoft.com/office/drawing/2014/main" id="{40C245AE-0845-4A7E-B3BF-FFF211C2C20D}"/>
              </a:ext>
            </a:extLst>
          </p:cNvPr>
          <p:cNvSpPr txBox="1"/>
          <p:nvPr/>
        </p:nvSpPr>
        <p:spPr>
          <a:xfrm>
            <a:off x="5380712" y="0"/>
            <a:ext cx="679994" cy="369332"/>
          </a:xfrm>
          <a:prstGeom prst="rect">
            <a:avLst/>
          </a:prstGeom>
          <a:noFill/>
        </p:spPr>
        <p:txBody>
          <a:bodyPr wrap="none" rtlCol="0">
            <a:spAutoFit/>
          </a:bodyPr>
          <a:lstStyle/>
          <a:p>
            <a:r>
              <a:rPr lang="en-US"/>
              <a:t>input</a:t>
            </a:r>
          </a:p>
        </p:txBody>
      </p:sp>
      <p:sp>
        <p:nvSpPr>
          <p:cNvPr id="7" name="Rectangle 6">
            <a:extLst>
              <a:ext uri="{FF2B5EF4-FFF2-40B4-BE49-F238E27FC236}">
                <a16:creationId xmlns:a16="http://schemas.microsoft.com/office/drawing/2014/main" id="{F5F810E8-1F8E-4D49-A127-DF95C80910F2}"/>
              </a:ext>
            </a:extLst>
          </p:cNvPr>
          <p:cNvSpPr/>
          <p:nvPr/>
        </p:nvSpPr>
        <p:spPr>
          <a:xfrm>
            <a:off x="2304080" y="2309766"/>
            <a:ext cx="6762427" cy="2031325"/>
          </a:xfrm>
          <a:prstGeom prst="rect">
            <a:avLst/>
          </a:prstGeom>
          <a:ln>
            <a:solidFill>
              <a:schemeClr val="tx1"/>
            </a:solidFill>
          </a:ln>
        </p:spPr>
        <p:txBody>
          <a:bodyPr wrap="square">
            <a:spAutoFit/>
          </a:bodyPr>
          <a:lstStyle/>
          <a:p>
            <a:r>
              <a:rPr lang="en-US" sz="1400">
                <a:solidFill>
                  <a:srgbClr val="003296"/>
                </a:solidFill>
                <a:highlight>
                  <a:srgbClr val="FFFFFF"/>
                </a:highlight>
              </a:rPr>
              <a:t>&lt;xs:element</a:t>
            </a:r>
            <a:r>
              <a:rPr lang="en-US" sz="1400">
                <a:solidFill>
                  <a:srgbClr val="F5844C"/>
                </a:solidFill>
                <a:highlight>
                  <a:srgbClr val="FFFFFF"/>
                </a:highlight>
              </a:rPr>
              <a:t> name</a:t>
            </a:r>
            <a:r>
              <a:rPr lang="en-US" sz="1400">
                <a:solidFill>
                  <a:srgbClr val="FF8040"/>
                </a:solidFill>
                <a:highlight>
                  <a:srgbClr val="FFFFFF"/>
                </a:highlight>
              </a:rPr>
              <a:t>=</a:t>
            </a:r>
            <a:r>
              <a:rPr lang="en-US" sz="1400">
                <a:solidFill>
                  <a:srgbClr val="993300"/>
                </a:solidFill>
                <a:highlight>
                  <a:srgbClr val="FFFFFF"/>
                </a:highlight>
              </a:rPr>
              <a:t>"input"</a:t>
            </a:r>
            <a:r>
              <a:rPr lang="en-US" sz="1400">
                <a:solidFill>
                  <a:srgbClr val="000096"/>
                </a:solidFill>
                <a:highlight>
                  <a:srgbClr val="FFFFFF"/>
                </a:highlight>
              </a:rPr>
              <a:t>&gt;</a:t>
            </a:r>
            <a:br>
              <a:rPr lang="en-US" sz="1400">
                <a:solidFill>
                  <a:srgbClr val="000000"/>
                </a:solidFill>
                <a:highlight>
                  <a:srgbClr val="FFFFFF"/>
                </a:highlight>
              </a:rPr>
            </a:br>
            <a:r>
              <a:rPr lang="en-US" sz="1400">
                <a:solidFill>
                  <a:srgbClr val="000000"/>
                </a:solidFill>
                <a:highlight>
                  <a:srgbClr val="FFFFFF"/>
                </a:highlight>
              </a:rPr>
              <a:t>    </a:t>
            </a:r>
            <a:r>
              <a:rPr lang="en-US" sz="1400">
                <a:solidFill>
                  <a:srgbClr val="003296"/>
                </a:solidFill>
                <a:highlight>
                  <a:srgbClr val="FFFFFF"/>
                </a:highlight>
              </a:rPr>
              <a:t>&lt;xs:complexType&gt;</a:t>
            </a:r>
            <a:br>
              <a:rPr lang="en-US" sz="1400">
                <a:solidFill>
                  <a:srgbClr val="000000"/>
                </a:solidFill>
                <a:highlight>
                  <a:srgbClr val="FFFFFF"/>
                </a:highlight>
              </a:rPr>
            </a:br>
            <a:r>
              <a:rPr lang="en-US" sz="1400">
                <a:solidFill>
                  <a:srgbClr val="000000"/>
                </a:solidFill>
                <a:highlight>
                  <a:srgbClr val="FFFFFF"/>
                </a:highlight>
              </a:rPr>
              <a:t>        </a:t>
            </a:r>
            <a:r>
              <a:rPr lang="en-US" sz="1400">
                <a:solidFill>
                  <a:srgbClr val="003296"/>
                </a:solidFill>
                <a:highlight>
                  <a:srgbClr val="FFFFFF"/>
                </a:highlight>
              </a:rPr>
              <a:t>&lt;xs:sequence</a:t>
            </a:r>
            <a:r>
              <a:rPr lang="en-US" sz="1400">
                <a:solidFill>
                  <a:srgbClr val="F5844C"/>
                </a:solidFill>
                <a:highlight>
                  <a:srgbClr val="FFFFFF"/>
                </a:highlight>
              </a:rPr>
              <a:t> dfdl:separator</a:t>
            </a:r>
            <a:r>
              <a:rPr lang="en-US" sz="1400">
                <a:solidFill>
                  <a:srgbClr val="FF8040"/>
                </a:solidFill>
                <a:highlight>
                  <a:srgbClr val="FFFFFF"/>
                </a:highlight>
              </a:rPr>
              <a:t>=</a:t>
            </a:r>
            <a:r>
              <a:rPr lang="en-US" sz="1400">
                <a:solidFill>
                  <a:srgbClr val="993300"/>
                </a:solidFill>
                <a:highlight>
                  <a:srgbClr val="FFFFFF"/>
                </a:highlight>
              </a:rPr>
              <a:t>"%NL;"</a:t>
            </a:r>
            <a:r>
              <a:rPr lang="en-US" sz="1400">
                <a:solidFill>
                  <a:srgbClr val="F5844C"/>
                </a:solidFill>
                <a:highlight>
                  <a:srgbClr val="FFFFFF"/>
                </a:highlight>
              </a:rPr>
              <a:t> dfdl:separatorPosition</a:t>
            </a:r>
            <a:r>
              <a:rPr lang="en-US" sz="1400">
                <a:solidFill>
                  <a:srgbClr val="FF8040"/>
                </a:solidFill>
                <a:highlight>
                  <a:srgbClr val="FFFFFF"/>
                </a:highlight>
              </a:rPr>
              <a:t>=</a:t>
            </a:r>
            <a:r>
              <a:rPr lang="en-US" sz="1400">
                <a:solidFill>
                  <a:srgbClr val="993300"/>
                </a:solidFill>
                <a:highlight>
                  <a:srgbClr val="FFFFFF"/>
                </a:highlight>
              </a:rPr>
              <a:t>"infix"</a:t>
            </a:r>
            <a:r>
              <a:rPr lang="en-US" sz="1400">
                <a:solidFill>
                  <a:srgbClr val="000096"/>
                </a:solidFill>
                <a:highlight>
                  <a:srgbClr val="FFFFFF"/>
                </a:highlight>
              </a:rPr>
              <a:t>&gt;</a:t>
            </a:r>
            <a:br>
              <a:rPr lang="en-US" sz="1400">
                <a:solidFill>
                  <a:srgbClr val="000000"/>
                </a:solidFill>
                <a:highlight>
                  <a:srgbClr val="FFFFFF"/>
                </a:highlight>
              </a:rPr>
            </a:br>
            <a:r>
              <a:rPr lang="en-US" sz="1400">
                <a:solidFill>
                  <a:srgbClr val="000000"/>
                </a:solidFill>
                <a:highlight>
                  <a:srgbClr val="FFFFFF"/>
                </a:highlight>
              </a:rPr>
              <a:t>            </a:t>
            </a:r>
            <a:r>
              <a:rPr lang="en-US" sz="1400">
                <a:solidFill>
                  <a:srgbClr val="003296"/>
                </a:solidFill>
                <a:highlight>
                  <a:srgbClr val="FFFFFF"/>
                </a:highlight>
              </a:rPr>
              <a:t>&lt;xs:element</a:t>
            </a:r>
            <a:r>
              <a:rPr lang="en-US" sz="1400">
                <a:solidFill>
                  <a:srgbClr val="F5844C"/>
                </a:solidFill>
                <a:highlight>
                  <a:srgbClr val="FFFFFF"/>
                </a:highlight>
              </a:rPr>
              <a:t> name</a:t>
            </a:r>
            <a:r>
              <a:rPr lang="en-US" sz="1400">
                <a:solidFill>
                  <a:srgbClr val="FF8040"/>
                </a:solidFill>
                <a:highlight>
                  <a:srgbClr val="FFFFFF"/>
                </a:highlight>
              </a:rPr>
              <a:t>=</a:t>
            </a:r>
            <a:r>
              <a:rPr lang="en-US" sz="1400">
                <a:solidFill>
                  <a:srgbClr val="993300"/>
                </a:solidFill>
                <a:highlight>
                  <a:srgbClr val="FFFFFF"/>
                </a:highlight>
              </a:rPr>
              <a:t>"A"</a:t>
            </a:r>
            <a:r>
              <a:rPr lang="en-US" sz="1400">
                <a:solidFill>
                  <a:srgbClr val="F5844C"/>
                </a:solidFill>
                <a:highlight>
                  <a:srgbClr val="FFFFFF"/>
                </a:highlight>
              </a:rPr>
              <a:t> type</a:t>
            </a:r>
            <a:r>
              <a:rPr lang="en-US" sz="1400">
                <a:solidFill>
                  <a:srgbClr val="FF8040"/>
                </a:solidFill>
                <a:highlight>
                  <a:srgbClr val="FFFFFF"/>
                </a:highlight>
              </a:rPr>
              <a:t>=</a:t>
            </a:r>
            <a:r>
              <a:rPr lang="en-US" sz="1400">
                <a:solidFill>
                  <a:srgbClr val="993300"/>
                </a:solidFill>
                <a:highlight>
                  <a:srgbClr val="FFFFFF"/>
                </a:highlight>
              </a:rPr>
              <a:t>"xs:string"</a:t>
            </a:r>
            <a:r>
              <a:rPr lang="en-US" sz="1400">
                <a:solidFill>
                  <a:srgbClr val="F5844C"/>
                </a:solidFill>
                <a:highlight>
                  <a:srgbClr val="FFFFFF"/>
                </a:highlight>
              </a:rPr>
              <a:t> dfdl:lengthKind</a:t>
            </a:r>
            <a:r>
              <a:rPr lang="en-US" sz="1400">
                <a:solidFill>
                  <a:srgbClr val="FF8040"/>
                </a:solidFill>
                <a:highlight>
                  <a:srgbClr val="FFFFFF"/>
                </a:highlight>
              </a:rPr>
              <a:t>=</a:t>
            </a:r>
            <a:r>
              <a:rPr lang="en-US" sz="1400">
                <a:solidFill>
                  <a:srgbClr val="993300"/>
                </a:solidFill>
                <a:highlight>
                  <a:srgbClr val="FFFFFF"/>
                </a:highlight>
              </a:rPr>
              <a:t>"delimited"</a:t>
            </a:r>
            <a:r>
              <a:rPr lang="en-US" sz="1400">
                <a:solidFill>
                  <a:srgbClr val="F5844C"/>
                </a:solidFill>
                <a:highlight>
                  <a:srgbClr val="FFFFFF"/>
                </a:highlight>
              </a:rPr>
              <a:t> </a:t>
            </a:r>
            <a:r>
              <a:rPr lang="en-US" sz="1400">
                <a:solidFill>
                  <a:srgbClr val="000096"/>
                </a:solidFill>
                <a:highlight>
                  <a:srgbClr val="FFFFFF"/>
                </a:highlight>
              </a:rPr>
              <a:t>/&gt;</a:t>
            </a:r>
            <a:br>
              <a:rPr lang="en-US" sz="1400">
                <a:solidFill>
                  <a:srgbClr val="000000"/>
                </a:solidFill>
                <a:highlight>
                  <a:srgbClr val="FFFFFF"/>
                </a:highlight>
              </a:rPr>
            </a:br>
            <a:r>
              <a:rPr lang="en-US" sz="1400">
                <a:solidFill>
                  <a:srgbClr val="000000"/>
                </a:solidFill>
                <a:highlight>
                  <a:srgbClr val="FFFFFF"/>
                </a:highlight>
              </a:rPr>
              <a:t>            </a:t>
            </a:r>
            <a:r>
              <a:rPr lang="en-US" sz="1400">
                <a:solidFill>
                  <a:srgbClr val="003296"/>
                </a:solidFill>
                <a:highlight>
                  <a:srgbClr val="FFFFFF"/>
                </a:highlight>
              </a:rPr>
              <a:t>&lt;xs:element</a:t>
            </a:r>
            <a:r>
              <a:rPr lang="en-US" sz="1400">
                <a:solidFill>
                  <a:srgbClr val="F5844C"/>
                </a:solidFill>
                <a:highlight>
                  <a:srgbClr val="FFFFFF"/>
                </a:highlight>
              </a:rPr>
              <a:t> name</a:t>
            </a:r>
            <a:r>
              <a:rPr lang="en-US" sz="1400">
                <a:solidFill>
                  <a:srgbClr val="FF8040"/>
                </a:solidFill>
                <a:highlight>
                  <a:srgbClr val="FFFFFF"/>
                </a:highlight>
              </a:rPr>
              <a:t>=</a:t>
            </a:r>
            <a:r>
              <a:rPr lang="en-US" sz="1400">
                <a:solidFill>
                  <a:srgbClr val="993300"/>
                </a:solidFill>
                <a:highlight>
                  <a:srgbClr val="FFFFFF"/>
                </a:highlight>
              </a:rPr>
              <a:t>"B"</a:t>
            </a:r>
            <a:r>
              <a:rPr lang="en-US" sz="1400">
                <a:solidFill>
                  <a:srgbClr val="F5844C"/>
                </a:solidFill>
                <a:highlight>
                  <a:srgbClr val="FFFFFF"/>
                </a:highlight>
              </a:rPr>
              <a:t> type</a:t>
            </a:r>
            <a:r>
              <a:rPr lang="en-US" sz="1400">
                <a:solidFill>
                  <a:srgbClr val="FF8040"/>
                </a:solidFill>
                <a:highlight>
                  <a:srgbClr val="FFFFFF"/>
                </a:highlight>
              </a:rPr>
              <a:t>=</a:t>
            </a:r>
            <a:r>
              <a:rPr lang="en-US" sz="1400">
                <a:solidFill>
                  <a:srgbClr val="993300"/>
                </a:solidFill>
                <a:highlight>
                  <a:srgbClr val="FFFFFF"/>
                </a:highlight>
              </a:rPr>
              <a:t>"xs:string"</a:t>
            </a:r>
            <a:r>
              <a:rPr lang="en-US" sz="1400">
                <a:solidFill>
                  <a:srgbClr val="F5844C"/>
                </a:solidFill>
                <a:highlight>
                  <a:srgbClr val="FFFFFF"/>
                </a:highlight>
              </a:rPr>
              <a:t> dfdl:lengthKind</a:t>
            </a:r>
            <a:r>
              <a:rPr lang="en-US" sz="1400">
                <a:solidFill>
                  <a:srgbClr val="FF8040"/>
                </a:solidFill>
                <a:highlight>
                  <a:srgbClr val="FFFFFF"/>
                </a:highlight>
              </a:rPr>
              <a:t>=</a:t>
            </a:r>
            <a:r>
              <a:rPr lang="en-US" sz="1400">
                <a:solidFill>
                  <a:srgbClr val="993300"/>
                </a:solidFill>
                <a:highlight>
                  <a:srgbClr val="FFFFFF"/>
                </a:highlight>
              </a:rPr>
              <a:t>"explicit"</a:t>
            </a:r>
            <a:r>
              <a:rPr lang="en-US" sz="1400">
                <a:solidFill>
                  <a:srgbClr val="F5844C"/>
                </a:solidFill>
                <a:highlight>
                  <a:srgbClr val="FFFFFF"/>
                </a:highlight>
              </a:rPr>
              <a:t> dfdl:length</a:t>
            </a:r>
            <a:r>
              <a:rPr lang="en-US" sz="1400">
                <a:solidFill>
                  <a:srgbClr val="FF8040"/>
                </a:solidFill>
                <a:highlight>
                  <a:srgbClr val="FFFFFF"/>
                </a:highlight>
              </a:rPr>
              <a:t>=</a:t>
            </a:r>
            <a:r>
              <a:rPr lang="en-US" sz="1400">
                <a:solidFill>
                  <a:srgbClr val="993300"/>
                </a:solidFill>
                <a:highlight>
                  <a:srgbClr val="FFFFFF"/>
                </a:highlight>
              </a:rPr>
              <a:t>"6"</a:t>
            </a:r>
            <a:r>
              <a:rPr lang="en-US" sz="1400">
                <a:solidFill>
                  <a:srgbClr val="F5844C"/>
                </a:solidFill>
                <a:highlight>
                  <a:srgbClr val="FFFFFF"/>
                </a:highlight>
              </a:rPr>
              <a:t> </a:t>
            </a:r>
            <a:r>
              <a:rPr lang="en-US" sz="1400">
                <a:solidFill>
                  <a:srgbClr val="000096"/>
                </a:solidFill>
                <a:highlight>
                  <a:srgbClr val="FFFFFF"/>
                </a:highlight>
              </a:rPr>
              <a:t>/&gt;</a:t>
            </a:r>
            <a:br>
              <a:rPr lang="en-US" sz="1400">
                <a:solidFill>
                  <a:srgbClr val="000000"/>
                </a:solidFill>
                <a:highlight>
                  <a:srgbClr val="FFFFFF"/>
                </a:highlight>
              </a:rPr>
            </a:br>
            <a:r>
              <a:rPr lang="en-US" sz="1400">
                <a:solidFill>
                  <a:srgbClr val="000000"/>
                </a:solidFill>
                <a:highlight>
                  <a:srgbClr val="FFFFFF"/>
                </a:highlight>
              </a:rPr>
              <a:t>            </a:t>
            </a:r>
            <a:r>
              <a:rPr lang="en-US" sz="1400">
                <a:solidFill>
                  <a:srgbClr val="003296"/>
                </a:solidFill>
                <a:highlight>
                  <a:srgbClr val="FFFFFF"/>
                </a:highlight>
              </a:rPr>
              <a:t>&lt;xs:element</a:t>
            </a:r>
            <a:r>
              <a:rPr lang="en-US" sz="1400">
                <a:solidFill>
                  <a:srgbClr val="F5844C"/>
                </a:solidFill>
                <a:highlight>
                  <a:srgbClr val="FFFFFF"/>
                </a:highlight>
              </a:rPr>
              <a:t> name</a:t>
            </a:r>
            <a:r>
              <a:rPr lang="en-US" sz="1400">
                <a:solidFill>
                  <a:srgbClr val="FF8040"/>
                </a:solidFill>
                <a:highlight>
                  <a:srgbClr val="FFFFFF"/>
                </a:highlight>
              </a:rPr>
              <a:t>=</a:t>
            </a:r>
            <a:r>
              <a:rPr lang="en-US" sz="1400">
                <a:solidFill>
                  <a:srgbClr val="993300"/>
                </a:solidFill>
                <a:highlight>
                  <a:srgbClr val="FFFFFF"/>
                </a:highlight>
              </a:rPr>
              <a:t>"C"</a:t>
            </a:r>
            <a:r>
              <a:rPr lang="en-US" sz="1400">
                <a:solidFill>
                  <a:srgbClr val="F5844C"/>
                </a:solidFill>
                <a:highlight>
                  <a:srgbClr val="FFFFFF"/>
                </a:highlight>
              </a:rPr>
              <a:t> type</a:t>
            </a:r>
            <a:r>
              <a:rPr lang="en-US" sz="1400">
                <a:solidFill>
                  <a:srgbClr val="FF8040"/>
                </a:solidFill>
                <a:highlight>
                  <a:srgbClr val="FFFFFF"/>
                </a:highlight>
              </a:rPr>
              <a:t>=</a:t>
            </a:r>
            <a:r>
              <a:rPr lang="en-US" sz="1400">
                <a:solidFill>
                  <a:srgbClr val="993300"/>
                </a:solidFill>
                <a:highlight>
                  <a:srgbClr val="FFFFFF"/>
                </a:highlight>
              </a:rPr>
              <a:t>"xs:string"</a:t>
            </a:r>
            <a:r>
              <a:rPr lang="en-US" sz="1400">
                <a:solidFill>
                  <a:srgbClr val="F5844C"/>
                </a:solidFill>
                <a:highlight>
                  <a:srgbClr val="FFFFFF"/>
                </a:highlight>
              </a:rPr>
              <a:t> dfdl:lengthKind</a:t>
            </a:r>
            <a:r>
              <a:rPr lang="en-US" sz="1400">
                <a:solidFill>
                  <a:srgbClr val="FF8040"/>
                </a:solidFill>
                <a:highlight>
                  <a:srgbClr val="FFFFFF"/>
                </a:highlight>
              </a:rPr>
              <a:t>=</a:t>
            </a:r>
            <a:r>
              <a:rPr lang="en-US" sz="1400">
                <a:solidFill>
                  <a:srgbClr val="993300"/>
                </a:solidFill>
                <a:highlight>
                  <a:srgbClr val="FFFFFF"/>
                </a:highlight>
              </a:rPr>
              <a:t>"delimited"</a:t>
            </a:r>
            <a:r>
              <a:rPr lang="en-US" sz="1400">
                <a:solidFill>
                  <a:srgbClr val="F5844C"/>
                </a:solidFill>
                <a:highlight>
                  <a:srgbClr val="FFFFFF"/>
                </a:highlight>
              </a:rPr>
              <a:t> </a:t>
            </a:r>
            <a:r>
              <a:rPr lang="en-US" sz="1400">
                <a:solidFill>
                  <a:srgbClr val="000096"/>
                </a:solidFill>
                <a:highlight>
                  <a:srgbClr val="FFFFFF"/>
                </a:highlight>
              </a:rPr>
              <a:t>/&gt;</a:t>
            </a:r>
            <a:br>
              <a:rPr lang="en-US" sz="1400">
                <a:solidFill>
                  <a:srgbClr val="000000"/>
                </a:solidFill>
                <a:highlight>
                  <a:srgbClr val="FFFFFF"/>
                </a:highlight>
              </a:rPr>
            </a:br>
            <a:r>
              <a:rPr lang="en-US" sz="1400">
                <a:solidFill>
                  <a:srgbClr val="000000"/>
                </a:solidFill>
                <a:highlight>
                  <a:srgbClr val="FFFFFF"/>
                </a:highlight>
              </a:rPr>
              <a:t>        </a:t>
            </a:r>
            <a:r>
              <a:rPr lang="en-US" sz="1400">
                <a:solidFill>
                  <a:srgbClr val="003296"/>
                </a:solidFill>
                <a:highlight>
                  <a:srgbClr val="FFFFFF"/>
                </a:highlight>
              </a:rPr>
              <a:t>&lt;/xs:sequence&gt;</a:t>
            </a:r>
            <a:br>
              <a:rPr lang="en-US" sz="1400">
                <a:solidFill>
                  <a:srgbClr val="000000"/>
                </a:solidFill>
                <a:highlight>
                  <a:srgbClr val="FFFFFF"/>
                </a:highlight>
              </a:rPr>
            </a:br>
            <a:r>
              <a:rPr lang="en-US" sz="1400">
                <a:solidFill>
                  <a:srgbClr val="000000"/>
                </a:solidFill>
                <a:highlight>
                  <a:srgbClr val="FFFFFF"/>
                </a:highlight>
              </a:rPr>
              <a:t>    </a:t>
            </a:r>
            <a:r>
              <a:rPr lang="en-US" sz="1400">
                <a:solidFill>
                  <a:srgbClr val="003296"/>
                </a:solidFill>
                <a:highlight>
                  <a:srgbClr val="FFFFFF"/>
                </a:highlight>
              </a:rPr>
              <a:t>&lt;/xs:complexType&gt;</a:t>
            </a:r>
            <a:br>
              <a:rPr lang="en-US" sz="1400">
                <a:solidFill>
                  <a:srgbClr val="000000"/>
                </a:solidFill>
                <a:highlight>
                  <a:srgbClr val="FFFFFF"/>
                </a:highlight>
              </a:rPr>
            </a:br>
            <a:r>
              <a:rPr lang="en-US" sz="1400">
                <a:solidFill>
                  <a:srgbClr val="003296"/>
                </a:solidFill>
                <a:highlight>
                  <a:srgbClr val="FFFFFF"/>
                </a:highlight>
              </a:rPr>
              <a:t>&lt;/xs:element&gt;</a:t>
            </a:r>
          </a:p>
        </p:txBody>
      </p:sp>
      <p:sp>
        <p:nvSpPr>
          <p:cNvPr id="8" name="Arrow: Down 7">
            <a:extLst>
              <a:ext uri="{FF2B5EF4-FFF2-40B4-BE49-F238E27FC236}">
                <a16:creationId xmlns:a16="http://schemas.microsoft.com/office/drawing/2014/main" id="{CD092493-8D47-45DA-8755-7F09E5366C45}"/>
              </a:ext>
            </a:extLst>
          </p:cNvPr>
          <p:cNvSpPr/>
          <p:nvPr/>
        </p:nvSpPr>
        <p:spPr>
          <a:xfrm>
            <a:off x="5410671" y="1659339"/>
            <a:ext cx="387457" cy="650427"/>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a:extLst>
              <a:ext uri="{FF2B5EF4-FFF2-40B4-BE49-F238E27FC236}">
                <a16:creationId xmlns:a16="http://schemas.microsoft.com/office/drawing/2014/main" id="{1DD36E54-033D-4B74-A358-44D49C278B7A}"/>
              </a:ext>
            </a:extLst>
          </p:cNvPr>
          <p:cNvSpPr txBox="1"/>
          <p:nvPr/>
        </p:nvSpPr>
        <p:spPr>
          <a:xfrm>
            <a:off x="5720709" y="1704637"/>
            <a:ext cx="698461" cy="369332"/>
          </a:xfrm>
          <a:prstGeom prst="rect">
            <a:avLst/>
          </a:prstGeom>
          <a:noFill/>
        </p:spPr>
        <p:txBody>
          <a:bodyPr wrap="none" rtlCol="0">
            <a:spAutoFit/>
          </a:bodyPr>
          <a:lstStyle/>
          <a:p>
            <a:r>
              <a:rPr lang="en-US" i="1"/>
              <a:t>parse</a:t>
            </a:r>
          </a:p>
        </p:txBody>
      </p:sp>
      <p:sp>
        <p:nvSpPr>
          <p:cNvPr id="10" name="Rectangle 9">
            <a:extLst>
              <a:ext uri="{FF2B5EF4-FFF2-40B4-BE49-F238E27FC236}">
                <a16:creationId xmlns:a16="http://schemas.microsoft.com/office/drawing/2014/main" id="{491084E6-90E5-4C1F-82A1-F9CBAED70CC7}"/>
              </a:ext>
            </a:extLst>
          </p:cNvPr>
          <p:cNvSpPr/>
          <p:nvPr/>
        </p:nvSpPr>
        <p:spPr>
          <a:xfrm>
            <a:off x="3066080" y="4936255"/>
            <a:ext cx="1412929" cy="1384995"/>
          </a:xfrm>
          <a:prstGeom prst="rect">
            <a:avLst/>
          </a:prstGeom>
          <a:ln>
            <a:solidFill>
              <a:schemeClr val="tx1"/>
            </a:solidFill>
          </a:ln>
        </p:spPr>
        <p:txBody>
          <a:bodyPr wrap="square">
            <a:spAutoFit/>
          </a:bodyPr>
          <a:lstStyle/>
          <a:p>
            <a:r>
              <a:rPr lang="en-US" sz="1400">
                <a:solidFill>
                  <a:srgbClr val="000096"/>
                </a:solidFill>
                <a:highlight>
                  <a:srgbClr val="FFFFFF"/>
                </a:highlight>
              </a:rPr>
              <a:t>&lt;input&gt;</a:t>
            </a:r>
            <a:br>
              <a:rPr lang="en-US" sz="1400">
                <a:solidFill>
                  <a:srgbClr val="000000"/>
                </a:solidFill>
                <a:highlight>
                  <a:srgbClr val="FFFFFF"/>
                </a:highlight>
              </a:rPr>
            </a:br>
            <a:r>
              <a:rPr lang="en-US" sz="1400">
                <a:solidFill>
                  <a:srgbClr val="000000"/>
                </a:solidFill>
                <a:highlight>
                  <a:srgbClr val="FFFFFF"/>
                </a:highlight>
              </a:rPr>
              <a:t>  </a:t>
            </a:r>
            <a:r>
              <a:rPr lang="en-US" sz="1400">
                <a:solidFill>
                  <a:srgbClr val="000096"/>
                </a:solidFill>
                <a:highlight>
                  <a:srgbClr val="FFFFFF"/>
                </a:highlight>
              </a:rPr>
              <a:t>&lt;A&gt;</a:t>
            </a:r>
            <a:r>
              <a:rPr lang="en-US" sz="1400">
                <a:solidFill>
                  <a:srgbClr val="000000"/>
                </a:solidFill>
                <a:highlight>
                  <a:srgbClr val="FFFFFF"/>
                </a:highlight>
              </a:rPr>
              <a:t>Hi</a:t>
            </a:r>
            <a:r>
              <a:rPr lang="en-US" sz="1400">
                <a:solidFill>
                  <a:srgbClr val="000096"/>
                </a:solidFill>
                <a:highlight>
                  <a:srgbClr val="FFFFFF"/>
                </a:highlight>
              </a:rPr>
              <a:t>&lt;/A&gt;</a:t>
            </a:r>
            <a:br>
              <a:rPr lang="en-US" sz="1400">
                <a:solidFill>
                  <a:srgbClr val="000000"/>
                </a:solidFill>
                <a:highlight>
                  <a:srgbClr val="FFFFFF"/>
                </a:highlight>
              </a:rPr>
            </a:br>
            <a:r>
              <a:rPr lang="en-US" sz="1400">
                <a:solidFill>
                  <a:srgbClr val="000000"/>
                </a:solidFill>
                <a:highlight>
                  <a:srgbClr val="FFFFFF"/>
                </a:highlight>
              </a:rPr>
              <a:t>  </a:t>
            </a:r>
            <a:r>
              <a:rPr lang="en-US" sz="1400">
                <a:solidFill>
                  <a:srgbClr val="000096"/>
                </a:solidFill>
                <a:highlight>
                  <a:srgbClr val="FFFFFF"/>
                </a:highlight>
              </a:rPr>
              <a:t>&lt;B&gt;</a:t>
            </a:r>
            <a:r>
              <a:rPr lang="en-US" sz="1400">
                <a:solidFill>
                  <a:srgbClr val="000000"/>
                </a:solidFill>
                <a:highlight>
                  <a:srgbClr val="FFFFFF"/>
                </a:highlight>
              </a:rPr>
              <a:t>Ho</a:t>
            </a:r>
            <a:br>
              <a:rPr lang="en-US" sz="1400">
                <a:solidFill>
                  <a:srgbClr val="000000"/>
                </a:solidFill>
                <a:highlight>
                  <a:srgbClr val="FFFFFF"/>
                </a:highlight>
              </a:rPr>
            </a:br>
            <a:r>
              <a:rPr lang="en-US" sz="1400">
                <a:solidFill>
                  <a:srgbClr val="000000"/>
                </a:solidFill>
                <a:highlight>
                  <a:srgbClr val="FFFFFF"/>
                </a:highlight>
              </a:rPr>
              <a:t>He</a:t>
            </a:r>
            <a:r>
              <a:rPr lang="en-US" sz="1400">
                <a:solidFill>
                  <a:srgbClr val="000096"/>
                </a:solidFill>
                <a:highlight>
                  <a:srgbClr val="FFFFFF"/>
                </a:highlight>
              </a:rPr>
              <a:t>&lt;/B&gt;</a:t>
            </a:r>
            <a:br>
              <a:rPr lang="en-US" sz="1400">
                <a:solidFill>
                  <a:srgbClr val="000000"/>
                </a:solidFill>
                <a:highlight>
                  <a:srgbClr val="FFFFFF"/>
                </a:highlight>
              </a:rPr>
            </a:br>
            <a:r>
              <a:rPr lang="en-US" sz="1400">
                <a:solidFill>
                  <a:srgbClr val="000000"/>
                </a:solidFill>
                <a:highlight>
                  <a:srgbClr val="FFFFFF"/>
                </a:highlight>
              </a:rPr>
              <a:t>  </a:t>
            </a:r>
            <a:r>
              <a:rPr lang="en-US" sz="1400">
                <a:solidFill>
                  <a:srgbClr val="000096"/>
                </a:solidFill>
                <a:highlight>
                  <a:srgbClr val="FFFFFF"/>
                </a:highlight>
              </a:rPr>
              <a:t>&lt;C&gt;</a:t>
            </a:r>
            <a:r>
              <a:rPr lang="en-US" sz="1400">
                <a:solidFill>
                  <a:srgbClr val="000000"/>
                </a:solidFill>
                <a:highlight>
                  <a:srgbClr val="FFFFFF"/>
                </a:highlight>
              </a:rPr>
              <a:t>Ha</a:t>
            </a:r>
            <a:r>
              <a:rPr lang="en-US" sz="1400">
                <a:solidFill>
                  <a:srgbClr val="000096"/>
                </a:solidFill>
                <a:highlight>
                  <a:srgbClr val="FFFFFF"/>
                </a:highlight>
              </a:rPr>
              <a:t>&lt;/C&gt;</a:t>
            </a:r>
            <a:br>
              <a:rPr lang="en-US" sz="1400">
                <a:solidFill>
                  <a:srgbClr val="000000"/>
                </a:solidFill>
                <a:highlight>
                  <a:srgbClr val="FFFFFF"/>
                </a:highlight>
              </a:rPr>
            </a:br>
            <a:r>
              <a:rPr lang="en-US" sz="1400">
                <a:solidFill>
                  <a:srgbClr val="000096"/>
                </a:solidFill>
                <a:highlight>
                  <a:srgbClr val="FFFFFF"/>
                </a:highlight>
              </a:rPr>
              <a:t>&lt;/input&gt;</a:t>
            </a:r>
          </a:p>
        </p:txBody>
      </p:sp>
      <p:sp>
        <p:nvSpPr>
          <p:cNvPr id="11" name="Rectangle 10">
            <a:extLst>
              <a:ext uri="{FF2B5EF4-FFF2-40B4-BE49-F238E27FC236}">
                <a16:creationId xmlns:a16="http://schemas.microsoft.com/office/drawing/2014/main" id="{22EEB4C9-4E21-400D-8B04-FDC4A9D62CF0}"/>
              </a:ext>
            </a:extLst>
          </p:cNvPr>
          <p:cNvSpPr/>
          <p:nvPr/>
        </p:nvSpPr>
        <p:spPr>
          <a:xfrm>
            <a:off x="6871429" y="4936254"/>
            <a:ext cx="1412929" cy="1169551"/>
          </a:xfrm>
          <a:prstGeom prst="rect">
            <a:avLst/>
          </a:prstGeom>
          <a:ln>
            <a:solidFill>
              <a:schemeClr val="tx1"/>
            </a:solidFill>
          </a:ln>
        </p:spPr>
        <p:txBody>
          <a:bodyPr wrap="square">
            <a:spAutoFit/>
          </a:bodyPr>
          <a:lstStyle/>
          <a:p>
            <a:r>
              <a:rPr lang="en-US" sz="1400">
                <a:solidFill>
                  <a:srgbClr val="000096"/>
                </a:solidFill>
              </a:rPr>
              <a:t>&lt;input&gt;</a:t>
            </a:r>
          </a:p>
          <a:p>
            <a:r>
              <a:rPr lang="en-US" sz="1400">
                <a:solidFill>
                  <a:srgbClr val="000096"/>
                </a:solidFill>
              </a:rPr>
              <a:t>  &lt;A&gt;Hi&lt;/A&gt;</a:t>
            </a:r>
          </a:p>
          <a:p>
            <a:r>
              <a:rPr lang="en-US" sz="1400">
                <a:solidFill>
                  <a:srgbClr val="000096"/>
                </a:solidFill>
              </a:rPr>
              <a:t>  &lt;B&gt;Ho&lt;/B&gt;</a:t>
            </a:r>
          </a:p>
          <a:p>
            <a:r>
              <a:rPr lang="en-US" sz="1400">
                <a:solidFill>
                  <a:srgbClr val="000096"/>
                </a:solidFill>
              </a:rPr>
              <a:t>  &lt;C&gt;He&lt;/C&gt;</a:t>
            </a:r>
          </a:p>
          <a:p>
            <a:r>
              <a:rPr lang="en-US" sz="1400">
                <a:solidFill>
                  <a:srgbClr val="000096"/>
                </a:solidFill>
              </a:rPr>
              <a:t>&lt;/input&gt;</a:t>
            </a:r>
            <a:endParaRPr lang="en-US" sz="1400">
              <a:solidFill>
                <a:srgbClr val="000096"/>
              </a:solidFill>
              <a:highlight>
                <a:srgbClr val="FFFFFF"/>
              </a:highlight>
            </a:endParaRPr>
          </a:p>
        </p:txBody>
      </p:sp>
      <p:sp>
        <p:nvSpPr>
          <p:cNvPr id="12" name="Rectangle 11">
            <a:extLst>
              <a:ext uri="{FF2B5EF4-FFF2-40B4-BE49-F238E27FC236}">
                <a16:creationId xmlns:a16="http://schemas.microsoft.com/office/drawing/2014/main" id="{1FD1F32C-7904-4BF8-8610-0AC69A331ABC}"/>
              </a:ext>
            </a:extLst>
          </p:cNvPr>
          <p:cNvSpPr/>
          <p:nvPr/>
        </p:nvSpPr>
        <p:spPr>
          <a:xfrm>
            <a:off x="5798128" y="6136274"/>
            <a:ext cx="3923136" cy="646331"/>
          </a:xfrm>
          <a:prstGeom prst="rect">
            <a:avLst/>
          </a:prstGeom>
        </p:spPr>
        <p:txBody>
          <a:bodyPr wrap="square">
            <a:spAutoFit/>
          </a:bodyPr>
          <a:lstStyle/>
          <a:p>
            <a:r>
              <a:rPr lang="en-US" b="1">
                <a:solidFill>
                  <a:srgbClr val="FF0000"/>
                </a:solidFill>
              </a:rPr>
              <a:t>[warning] Left over data. Consumed 80 bit(s) with at least 32 bit(s) remaining.</a:t>
            </a:r>
          </a:p>
        </p:txBody>
      </p:sp>
      <p:cxnSp>
        <p:nvCxnSpPr>
          <p:cNvPr id="14" name="Straight Arrow Connector 13">
            <a:extLst>
              <a:ext uri="{FF2B5EF4-FFF2-40B4-BE49-F238E27FC236}">
                <a16:creationId xmlns:a16="http://schemas.microsoft.com/office/drawing/2014/main" id="{2969F4E9-D140-4C48-8FBF-E78C5809023E}"/>
              </a:ext>
            </a:extLst>
          </p:cNvPr>
          <p:cNvCxnSpPr>
            <a:stCxn id="7" idx="2"/>
            <a:endCxn id="10" idx="0"/>
          </p:cNvCxnSpPr>
          <p:nvPr/>
        </p:nvCxnSpPr>
        <p:spPr>
          <a:xfrm flipH="1">
            <a:off x="3772545" y="4341091"/>
            <a:ext cx="1912749" cy="595164"/>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6" name="Straight Arrow Connector 15">
            <a:extLst>
              <a:ext uri="{FF2B5EF4-FFF2-40B4-BE49-F238E27FC236}">
                <a16:creationId xmlns:a16="http://schemas.microsoft.com/office/drawing/2014/main" id="{4FB9F8F2-00AB-4B53-89F5-AC5E24FB2F2D}"/>
              </a:ext>
            </a:extLst>
          </p:cNvPr>
          <p:cNvCxnSpPr>
            <a:stCxn id="7" idx="2"/>
            <a:endCxn id="11" idx="0"/>
          </p:cNvCxnSpPr>
          <p:nvPr/>
        </p:nvCxnSpPr>
        <p:spPr>
          <a:xfrm>
            <a:off x="5685294" y="4341091"/>
            <a:ext cx="1892600" cy="595163"/>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7" name="TextBox 16">
            <a:extLst>
              <a:ext uri="{FF2B5EF4-FFF2-40B4-BE49-F238E27FC236}">
                <a16:creationId xmlns:a16="http://schemas.microsoft.com/office/drawing/2014/main" id="{C085EF5A-34D6-4933-A3D8-2F729D358504}"/>
              </a:ext>
            </a:extLst>
          </p:cNvPr>
          <p:cNvSpPr txBox="1"/>
          <p:nvPr/>
        </p:nvSpPr>
        <p:spPr>
          <a:xfrm>
            <a:off x="5068928" y="5198661"/>
            <a:ext cx="1303562" cy="369332"/>
          </a:xfrm>
          <a:prstGeom prst="rect">
            <a:avLst/>
          </a:prstGeom>
          <a:solidFill>
            <a:srgbClr val="FFFF00"/>
          </a:solidFill>
        </p:spPr>
        <p:txBody>
          <a:bodyPr wrap="none" rtlCol="0">
            <a:spAutoFit/>
          </a:bodyPr>
          <a:lstStyle/>
          <a:p>
            <a:r>
              <a:rPr lang="en-US"/>
              <a:t>Which one?</a:t>
            </a:r>
          </a:p>
        </p:txBody>
      </p:sp>
      <p:sp>
        <p:nvSpPr>
          <p:cNvPr id="2" name="Speech Bubble: Rectangle 1">
            <a:extLst>
              <a:ext uri="{FF2B5EF4-FFF2-40B4-BE49-F238E27FC236}">
                <a16:creationId xmlns:a16="http://schemas.microsoft.com/office/drawing/2014/main" id="{18B153A4-8148-4955-8996-6CBD13407FC9}"/>
              </a:ext>
            </a:extLst>
          </p:cNvPr>
          <p:cNvSpPr/>
          <p:nvPr/>
        </p:nvSpPr>
        <p:spPr>
          <a:xfrm>
            <a:off x="340963" y="2805193"/>
            <a:ext cx="1844298" cy="1177871"/>
          </a:xfrm>
          <a:prstGeom prst="wedgeRectCallout">
            <a:avLst>
              <a:gd name="adj1" fmla="val 95974"/>
              <a:gd name="adj2" fmla="val 130921"/>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This is the output</a:t>
            </a:r>
          </a:p>
        </p:txBody>
      </p:sp>
    </p:spTree>
    <p:extLst>
      <p:ext uri="{BB962C8B-B14F-4D97-AF65-F5344CB8AC3E}">
        <p14:creationId xmlns:p14="http://schemas.microsoft.com/office/powerpoint/2010/main" val="819448957"/>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AD64391D-5C50-4B4B-B4EF-2739925063D1}"/>
              </a:ext>
            </a:extLst>
          </p:cNvPr>
          <p:cNvPicPr>
            <a:picLocks noChangeAspect="1"/>
          </p:cNvPicPr>
          <p:nvPr/>
        </p:nvPicPr>
        <p:blipFill rotWithShape="1">
          <a:blip r:embed="rId2"/>
          <a:srcRect l="1653" t="14289" r="87797" b="72313"/>
          <a:stretch/>
        </p:blipFill>
        <p:spPr>
          <a:xfrm>
            <a:off x="4617674" y="414630"/>
            <a:ext cx="1845120" cy="1244709"/>
          </a:xfrm>
          <a:prstGeom prst="rect">
            <a:avLst/>
          </a:prstGeom>
          <a:ln>
            <a:solidFill>
              <a:schemeClr val="tx1"/>
            </a:solidFill>
          </a:ln>
        </p:spPr>
      </p:pic>
      <p:sp>
        <p:nvSpPr>
          <p:cNvPr id="6" name="TextBox 5">
            <a:extLst>
              <a:ext uri="{FF2B5EF4-FFF2-40B4-BE49-F238E27FC236}">
                <a16:creationId xmlns:a16="http://schemas.microsoft.com/office/drawing/2014/main" id="{40C245AE-0845-4A7E-B3BF-FFF211C2C20D}"/>
              </a:ext>
            </a:extLst>
          </p:cNvPr>
          <p:cNvSpPr txBox="1"/>
          <p:nvPr/>
        </p:nvSpPr>
        <p:spPr>
          <a:xfrm>
            <a:off x="5380712" y="0"/>
            <a:ext cx="679994" cy="369332"/>
          </a:xfrm>
          <a:prstGeom prst="rect">
            <a:avLst/>
          </a:prstGeom>
          <a:noFill/>
        </p:spPr>
        <p:txBody>
          <a:bodyPr wrap="none" rtlCol="0">
            <a:spAutoFit/>
          </a:bodyPr>
          <a:lstStyle/>
          <a:p>
            <a:r>
              <a:rPr lang="en-US"/>
              <a:t>input</a:t>
            </a:r>
          </a:p>
        </p:txBody>
      </p:sp>
      <p:sp>
        <p:nvSpPr>
          <p:cNvPr id="7" name="Rectangle 6">
            <a:extLst>
              <a:ext uri="{FF2B5EF4-FFF2-40B4-BE49-F238E27FC236}">
                <a16:creationId xmlns:a16="http://schemas.microsoft.com/office/drawing/2014/main" id="{F5F810E8-1F8E-4D49-A127-DF95C80910F2}"/>
              </a:ext>
            </a:extLst>
          </p:cNvPr>
          <p:cNvSpPr/>
          <p:nvPr/>
        </p:nvSpPr>
        <p:spPr>
          <a:xfrm>
            <a:off x="2304080" y="2309766"/>
            <a:ext cx="6762427" cy="2031325"/>
          </a:xfrm>
          <a:prstGeom prst="rect">
            <a:avLst/>
          </a:prstGeom>
          <a:ln>
            <a:solidFill>
              <a:schemeClr val="tx1"/>
            </a:solidFill>
          </a:ln>
        </p:spPr>
        <p:txBody>
          <a:bodyPr wrap="square">
            <a:spAutoFit/>
          </a:bodyPr>
          <a:lstStyle/>
          <a:p>
            <a:r>
              <a:rPr lang="en-US" sz="1400">
                <a:solidFill>
                  <a:srgbClr val="003296"/>
                </a:solidFill>
                <a:highlight>
                  <a:srgbClr val="FFFFFF"/>
                </a:highlight>
              </a:rPr>
              <a:t>&lt;xs:element</a:t>
            </a:r>
            <a:r>
              <a:rPr lang="en-US" sz="1400">
                <a:solidFill>
                  <a:srgbClr val="F5844C"/>
                </a:solidFill>
                <a:highlight>
                  <a:srgbClr val="FFFFFF"/>
                </a:highlight>
              </a:rPr>
              <a:t> name</a:t>
            </a:r>
            <a:r>
              <a:rPr lang="en-US" sz="1400">
                <a:solidFill>
                  <a:srgbClr val="FF8040"/>
                </a:solidFill>
                <a:highlight>
                  <a:srgbClr val="FFFFFF"/>
                </a:highlight>
              </a:rPr>
              <a:t>=</a:t>
            </a:r>
            <a:r>
              <a:rPr lang="en-US" sz="1400">
                <a:solidFill>
                  <a:srgbClr val="993300"/>
                </a:solidFill>
                <a:highlight>
                  <a:srgbClr val="FFFFFF"/>
                </a:highlight>
              </a:rPr>
              <a:t>"input"</a:t>
            </a:r>
            <a:r>
              <a:rPr lang="en-US" sz="1400">
                <a:solidFill>
                  <a:srgbClr val="000096"/>
                </a:solidFill>
                <a:highlight>
                  <a:srgbClr val="FFFFFF"/>
                </a:highlight>
              </a:rPr>
              <a:t>&gt;</a:t>
            </a:r>
            <a:br>
              <a:rPr lang="en-US" sz="1400">
                <a:solidFill>
                  <a:srgbClr val="000000"/>
                </a:solidFill>
                <a:highlight>
                  <a:srgbClr val="FFFFFF"/>
                </a:highlight>
              </a:rPr>
            </a:br>
            <a:r>
              <a:rPr lang="en-US" sz="1400">
                <a:solidFill>
                  <a:srgbClr val="000000"/>
                </a:solidFill>
                <a:highlight>
                  <a:srgbClr val="FFFFFF"/>
                </a:highlight>
              </a:rPr>
              <a:t>    </a:t>
            </a:r>
            <a:r>
              <a:rPr lang="en-US" sz="1400">
                <a:solidFill>
                  <a:srgbClr val="003296"/>
                </a:solidFill>
                <a:highlight>
                  <a:srgbClr val="FFFFFF"/>
                </a:highlight>
              </a:rPr>
              <a:t>&lt;xs:complexType&gt;</a:t>
            </a:r>
            <a:br>
              <a:rPr lang="en-US" sz="1400">
                <a:solidFill>
                  <a:srgbClr val="000000"/>
                </a:solidFill>
                <a:highlight>
                  <a:srgbClr val="FFFFFF"/>
                </a:highlight>
              </a:rPr>
            </a:br>
            <a:r>
              <a:rPr lang="en-US" sz="1400">
                <a:solidFill>
                  <a:srgbClr val="000000"/>
                </a:solidFill>
                <a:highlight>
                  <a:srgbClr val="FFFFFF"/>
                </a:highlight>
              </a:rPr>
              <a:t>        </a:t>
            </a:r>
            <a:r>
              <a:rPr lang="en-US" sz="1400">
                <a:solidFill>
                  <a:srgbClr val="003296"/>
                </a:solidFill>
                <a:highlight>
                  <a:srgbClr val="FFFFFF"/>
                </a:highlight>
              </a:rPr>
              <a:t>&lt;xs:sequence</a:t>
            </a:r>
            <a:r>
              <a:rPr lang="en-US" sz="1400">
                <a:solidFill>
                  <a:srgbClr val="F5844C"/>
                </a:solidFill>
                <a:highlight>
                  <a:srgbClr val="FFFFFF"/>
                </a:highlight>
              </a:rPr>
              <a:t> dfdl:separator</a:t>
            </a:r>
            <a:r>
              <a:rPr lang="en-US" sz="1400">
                <a:solidFill>
                  <a:srgbClr val="FF8040"/>
                </a:solidFill>
                <a:highlight>
                  <a:srgbClr val="FFFFFF"/>
                </a:highlight>
              </a:rPr>
              <a:t>=</a:t>
            </a:r>
            <a:r>
              <a:rPr lang="en-US" sz="1400">
                <a:solidFill>
                  <a:srgbClr val="993300"/>
                </a:solidFill>
                <a:highlight>
                  <a:srgbClr val="FFFFFF"/>
                </a:highlight>
              </a:rPr>
              <a:t>"%NL;"</a:t>
            </a:r>
            <a:r>
              <a:rPr lang="en-US" sz="1400">
                <a:solidFill>
                  <a:srgbClr val="F5844C"/>
                </a:solidFill>
                <a:highlight>
                  <a:srgbClr val="FFFFFF"/>
                </a:highlight>
              </a:rPr>
              <a:t> dfdl:separatorPosition</a:t>
            </a:r>
            <a:r>
              <a:rPr lang="en-US" sz="1400">
                <a:solidFill>
                  <a:srgbClr val="FF8040"/>
                </a:solidFill>
                <a:highlight>
                  <a:srgbClr val="FFFFFF"/>
                </a:highlight>
              </a:rPr>
              <a:t>=</a:t>
            </a:r>
            <a:r>
              <a:rPr lang="en-US" sz="1400">
                <a:solidFill>
                  <a:srgbClr val="993300"/>
                </a:solidFill>
                <a:highlight>
                  <a:srgbClr val="FFFFFF"/>
                </a:highlight>
              </a:rPr>
              <a:t>"infix"</a:t>
            </a:r>
            <a:r>
              <a:rPr lang="en-US" sz="1400">
                <a:solidFill>
                  <a:srgbClr val="000096"/>
                </a:solidFill>
                <a:highlight>
                  <a:srgbClr val="FFFFFF"/>
                </a:highlight>
              </a:rPr>
              <a:t>&gt;</a:t>
            </a:r>
            <a:br>
              <a:rPr lang="en-US" sz="1400">
                <a:solidFill>
                  <a:srgbClr val="000000"/>
                </a:solidFill>
                <a:highlight>
                  <a:srgbClr val="FFFFFF"/>
                </a:highlight>
              </a:rPr>
            </a:br>
            <a:r>
              <a:rPr lang="en-US" sz="1400">
                <a:solidFill>
                  <a:srgbClr val="000000"/>
                </a:solidFill>
                <a:highlight>
                  <a:srgbClr val="FFFFFF"/>
                </a:highlight>
              </a:rPr>
              <a:t>            </a:t>
            </a:r>
            <a:r>
              <a:rPr lang="en-US" sz="1400">
                <a:solidFill>
                  <a:srgbClr val="003296"/>
                </a:solidFill>
                <a:highlight>
                  <a:srgbClr val="FFFFFF"/>
                </a:highlight>
              </a:rPr>
              <a:t>&lt;xs:element</a:t>
            </a:r>
            <a:r>
              <a:rPr lang="en-US" sz="1400">
                <a:solidFill>
                  <a:srgbClr val="F5844C"/>
                </a:solidFill>
                <a:highlight>
                  <a:srgbClr val="FFFFFF"/>
                </a:highlight>
              </a:rPr>
              <a:t> name</a:t>
            </a:r>
            <a:r>
              <a:rPr lang="en-US" sz="1400">
                <a:solidFill>
                  <a:srgbClr val="FF8040"/>
                </a:solidFill>
                <a:highlight>
                  <a:srgbClr val="FFFFFF"/>
                </a:highlight>
              </a:rPr>
              <a:t>=</a:t>
            </a:r>
            <a:r>
              <a:rPr lang="en-US" sz="1400">
                <a:solidFill>
                  <a:srgbClr val="993300"/>
                </a:solidFill>
                <a:highlight>
                  <a:srgbClr val="FFFFFF"/>
                </a:highlight>
              </a:rPr>
              <a:t>"A"</a:t>
            </a:r>
            <a:r>
              <a:rPr lang="en-US" sz="1400">
                <a:solidFill>
                  <a:srgbClr val="F5844C"/>
                </a:solidFill>
                <a:highlight>
                  <a:srgbClr val="FFFFFF"/>
                </a:highlight>
              </a:rPr>
              <a:t> type</a:t>
            </a:r>
            <a:r>
              <a:rPr lang="en-US" sz="1400">
                <a:solidFill>
                  <a:srgbClr val="FF8040"/>
                </a:solidFill>
                <a:highlight>
                  <a:srgbClr val="FFFFFF"/>
                </a:highlight>
              </a:rPr>
              <a:t>=</a:t>
            </a:r>
            <a:r>
              <a:rPr lang="en-US" sz="1400">
                <a:solidFill>
                  <a:srgbClr val="993300"/>
                </a:solidFill>
                <a:highlight>
                  <a:srgbClr val="FFFFFF"/>
                </a:highlight>
              </a:rPr>
              <a:t>"xs:string"</a:t>
            </a:r>
            <a:r>
              <a:rPr lang="en-US" sz="1400">
                <a:solidFill>
                  <a:srgbClr val="F5844C"/>
                </a:solidFill>
                <a:highlight>
                  <a:srgbClr val="FFFFFF"/>
                </a:highlight>
              </a:rPr>
              <a:t> dfdl:lengthKind</a:t>
            </a:r>
            <a:r>
              <a:rPr lang="en-US" sz="1400">
                <a:solidFill>
                  <a:srgbClr val="FF8040"/>
                </a:solidFill>
                <a:highlight>
                  <a:srgbClr val="FFFFFF"/>
                </a:highlight>
              </a:rPr>
              <a:t>=</a:t>
            </a:r>
            <a:r>
              <a:rPr lang="en-US" sz="1400">
                <a:solidFill>
                  <a:srgbClr val="993300"/>
                </a:solidFill>
                <a:highlight>
                  <a:srgbClr val="FFFFFF"/>
                </a:highlight>
              </a:rPr>
              <a:t>"delimited"</a:t>
            </a:r>
            <a:r>
              <a:rPr lang="en-US" sz="1400">
                <a:solidFill>
                  <a:srgbClr val="F5844C"/>
                </a:solidFill>
                <a:highlight>
                  <a:srgbClr val="FFFFFF"/>
                </a:highlight>
              </a:rPr>
              <a:t> </a:t>
            </a:r>
            <a:r>
              <a:rPr lang="en-US" sz="1400">
                <a:solidFill>
                  <a:srgbClr val="000096"/>
                </a:solidFill>
                <a:highlight>
                  <a:srgbClr val="FFFFFF"/>
                </a:highlight>
              </a:rPr>
              <a:t>/&gt;</a:t>
            </a:r>
            <a:br>
              <a:rPr lang="en-US" sz="1400">
                <a:solidFill>
                  <a:srgbClr val="000000"/>
                </a:solidFill>
                <a:highlight>
                  <a:srgbClr val="FFFFFF"/>
                </a:highlight>
              </a:rPr>
            </a:br>
            <a:r>
              <a:rPr lang="en-US" sz="1400">
                <a:solidFill>
                  <a:srgbClr val="000000"/>
                </a:solidFill>
                <a:highlight>
                  <a:srgbClr val="FFFFFF"/>
                </a:highlight>
              </a:rPr>
              <a:t>            </a:t>
            </a:r>
            <a:r>
              <a:rPr lang="en-US" sz="1400">
                <a:solidFill>
                  <a:srgbClr val="003296"/>
                </a:solidFill>
                <a:highlight>
                  <a:srgbClr val="FFFF00"/>
                </a:highlight>
              </a:rPr>
              <a:t>&lt;xs:element</a:t>
            </a:r>
            <a:r>
              <a:rPr lang="en-US" sz="1400">
                <a:solidFill>
                  <a:srgbClr val="F5844C"/>
                </a:solidFill>
                <a:highlight>
                  <a:srgbClr val="FFFF00"/>
                </a:highlight>
              </a:rPr>
              <a:t> name</a:t>
            </a:r>
            <a:r>
              <a:rPr lang="en-US" sz="1400">
                <a:solidFill>
                  <a:srgbClr val="FF8040"/>
                </a:solidFill>
                <a:highlight>
                  <a:srgbClr val="FFFF00"/>
                </a:highlight>
              </a:rPr>
              <a:t>=</a:t>
            </a:r>
            <a:r>
              <a:rPr lang="en-US" sz="1400">
                <a:solidFill>
                  <a:srgbClr val="993300"/>
                </a:solidFill>
                <a:highlight>
                  <a:srgbClr val="FFFF00"/>
                </a:highlight>
              </a:rPr>
              <a:t>"B"</a:t>
            </a:r>
            <a:r>
              <a:rPr lang="en-US" sz="1400">
                <a:solidFill>
                  <a:srgbClr val="F5844C"/>
                </a:solidFill>
                <a:highlight>
                  <a:srgbClr val="FFFF00"/>
                </a:highlight>
              </a:rPr>
              <a:t> type</a:t>
            </a:r>
            <a:r>
              <a:rPr lang="en-US" sz="1400">
                <a:solidFill>
                  <a:srgbClr val="FF8040"/>
                </a:solidFill>
                <a:highlight>
                  <a:srgbClr val="FFFF00"/>
                </a:highlight>
              </a:rPr>
              <a:t>=</a:t>
            </a:r>
            <a:r>
              <a:rPr lang="en-US" sz="1400">
                <a:solidFill>
                  <a:srgbClr val="993300"/>
                </a:solidFill>
                <a:highlight>
                  <a:srgbClr val="FFFF00"/>
                </a:highlight>
              </a:rPr>
              <a:t>"xs:string"</a:t>
            </a:r>
            <a:r>
              <a:rPr lang="en-US" sz="1400">
                <a:solidFill>
                  <a:srgbClr val="F5844C"/>
                </a:solidFill>
                <a:highlight>
                  <a:srgbClr val="FFFF00"/>
                </a:highlight>
              </a:rPr>
              <a:t> dfdl:lengthKind</a:t>
            </a:r>
            <a:r>
              <a:rPr lang="en-US" sz="1400">
                <a:solidFill>
                  <a:srgbClr val="FF8040"/>
                </a:solidFill>
                <a:highlight>
                  <a:srgbClr val="FFFF00"/>
                </a:highlight>
              </a:rPr>
              <a:t>=</a:t>
            </a:r>
            <a:r>
              <a:rPr lang="en-US" sz="1400">
                <a:solidFill>
                  <a:srgbClr val="993300"/>
                </a:solidFill>
                <a:highlight>
                  <a:srgbClr val="FFFF00"/>
                </a:highlight>
              </a:rPr>
              <a:t>"explicit"</a:t>
            </a:r>
            <a:r>
              <a:rPr lang="en-US" sz="1400">
                <a:solidFill>
                  <a:srgbClr val="F5844C"/>
                </a:solidFill>
                <a:highlight>
                  <a:srgbClr val="FFFF00"/>
                </a:highlight>
              </a:rPr>
              <a:t> dfdl:length</a:t>
            </a:r>
            <a:r>
              <a:rPr lang="en-US" sz="1400">
                <a:solidFill>
                  <a:srgbClr val="FF8040"/>
                </a:solidFill>
                <a:highlight>
                  <a:srgbClr val="FFFF00"/>
                </a:highlight>
              </a:rPr>
              <a:t>=</a:t>
            </a:r>
            <a:r>
              <a:rPr lang="en-US" sz="1400">
                <a:solidFill>
                  <a:srgbClr val="993300"/>
                </a:solidFill>
                <a:highlight>
                  <a:srgbClr val="FFFF00"/>
                </a:highlight>
              </a:rPr>
              <a:t>"6"</a:t>
            </a:r>
            <a:r>
              <a:rPr lang="en-US" sz="1400">
                <a:solidFill>
                  <a:srgbClr val="F5844C"/>
                </a:solidFill>
                <a:highlight>
                  <a:srgbClr val="FFFF00"/>
                </a:highlight>
              </a:rPr>
              <a:t> </a:t>
            </a:r>
            <a:r>
              <a:rPr lang="en-US" sz="1400">
                <a:solidFill>
                  <a:srgbClr val="000096"/>
                </a:solidFill>
                <a:highlight>
                  <a:srgbClr val="FFFF00"/>
                </a:highlight>
              </a:rPr>
              <a:t>/&gt;</a:t>
            </a:r>
            <a:br>
              <a:rPr lang="en-US" sz="1400">
                <a:solidFill>
                  <a:srgbClr val="000000"/>
                </a:solidFill>
                <a:highlight>
                  <a:srgbClr val="FFFFFF"/>
                </a:highlight>
              </a:rPr>
            </a:br>
            <a:r>
              <a:rPr lang="en-US" sz="1400">
                <a:solidFill>
                  <a:srgbClr val="000000"/>
                </a:solidFill>
                <a:highlight>
                  <a:srgbClr val="FFFFFF"/>
                </a:highlight>
              </a:rPr>
              <a:t>            </a:t>
            </a:r>
            <a:r>
              <a:rPr lang="en-US" sz="1400">
                <a:solidFill>
                  <a:srgbClr val="003296"/>
                </a:solidFill>
                <a:highlight>
                  <a:srgbClr val="FFFFFF"/>
                </a:highlight>
              </a:rPr>
              <a:t>&lt;xs:element</a:t>
            </a:r>
            <a:r>
              <a:rPr lang="en-US" sz="1400">
                <a:solidFill>
                  <a:srgbClr val="F5844C"/>
                </a:solidFill>
                <a:highlight>
                  <a:srgbClr val="FFFFFF"/>
                </a:highlight>
              </a:rPr>
              <a:t> name</a:t>
            </a:r>
            <a:r>
              <a:rPr lang="en-US" sz="1400">
                <a:solidFill>
                  <a:srgbClr val="FF8040"/>
                </a:solidFill>
                <a:highlight>
                  <a:srgbClr val="FFFFFF"/>
                </a:highlight>
              </a:rPr>
              <a:t>=</a:t>
            </a:r>
            <a:r>
              <a:rPr lang="en-US" sz="1400">
                <a:solidFill>
                  <a:srgbClr val="993300"/>
                </a:solidFill>
                <a:highlight>
                  <a:srgbClr val="FFFFFF"/>
                </a:highlight>
              </a:rPr>
              <a:t>"C"</a:t>
            </a:r>
            <a:r>
              <a:rPr lang="en-US" sz="1400">
                <a:solidFill>
                  <a:srgbClr val="F5844C"/>
                </a:solidFill>
                <a:highlight>
                  <a:srgbClr val="FFFFFF"/>
                </a:highlight>
              </a:rPr>
              <a:t> type</a:t>
            </a:r>
            <a:r>
              <a:rPr lang="en-US" sz="1400">
                <a:solidFill>
                  <a:srgbClr val="FF8040"/>
                </a:solidFill>
                <a:highlight>
                  <a:srgbClr val="FFFFFF"/>
                </a:highlight>
              </a:rPr>
              <a:t>=</a:t>
            </a:r>
            <a:r>
              <a:rPr lang="en-US" sz="1400">
                <a:solidFill>
                  <a:srgbClr val="993300"/>
                </a:solidFill>
                <a:highlight>
                  <a:srgbClr val="FFFFFF"/>
                </a:highlight>
              </a:rPr>
              <a:t>"xs:string"</a:t>
            </a:r>
            <a:r>
              <a:rPr lang="en-US" sz="1400">
                <a:solidFill>
                  <a:srgbClr val="F5844C"/>
                </a:solidFill>
                <a:highlight>
                  <a:srgbClr val="FFFFFF"/>
                </a:highlight>
              </a:rPr>
              <a:t> dfdl:lengthKind</a:t>
            </a:r>
            <a:r>
              <a:rPr lang="en-US" sz="1400">
                <a:solidFill>
                  <a:srgbClr val="FF8040"/>
                </a:solidFill>
                <a:highlight>
                  <a:srgbClr val="FFFFFF"/>
                </a:highlight>
              </a:rPr>
              <a:t>=</a:t>
            </a:r>
            <a:r>
              <a:rPr lang="en-US" sz="1400">
                <a:solidFill>
                  <a:srgbClr val="993300"/>
                </a:solidFill>
                <a:highlight>
                  <a:srgbClr val="FFFFFF"/>
                </a:highlight>
              </a:rPr>
              <a:t>"delimited"</a:t>
            </a:r>
            <a:r>
              <a:rPr lang="en-US" sz="1400">
                <a:solidFill>
                  <a:srgbClr val="F5844C"/>
                </a:solidFill>
                <a:highlight>
                  <a:srgbClr val="FFFFFF"/>
                </a:highlight>
              </a:rPr>
              <a:t> </a:t>
            </a:r>
            <a:r>
              <a:rPr lang="en-US" sz="1400">
                <a:solidFill>
                  <a:srgbClr val="000096"/>
                </a:solidFill>
                <a:highlight>
                  <a:srgbClr val="FFFFFF"/>
                </a:highlight>
              </a:rPr>
              <a:t>/&gt;</a:t>
            </a:r>
            <a:br>
              <a:rPr lang="en-US" sz="1400">
                <a:solidFill>
                  <a:srgbClr val="000000"/>
                </a:solidFill>
                <a:highlight>
                  <a:srgbClr val="FFFFFF"/>
                </a:highlight>
              </a:rPr>
            </a:br>
            <a:r>
              <a:rPr lang="en-US" sz="1400">
                <a:solidFill>
                  <a:srgbClr val="000000"/>
                </a:solidFill>
                <a:highlight>
                  <a:srgbClr val="FFFFFF"/>
                </a:highlight>
              </a:rPr>
              <a:t>        </a:t>
            </a:r>
            <a:r>
              <a:rPr lang="en-US" sz="1400">
                <a:solidFill>
                  <a:srgbClr val="003296"/>
                </a:solidFill>
                <a:highlight>
                  <a:srgbClr val="FFFFFF"/>
                </a:highlight>
              </a:rPr>
              <a:t>&lt;/xs:sequence&gt;</a:t>
            </a:r>
            <a:br>
              <a:rPr lang="en-US" sz="1400">
                <a:solidFill>
                  <a:srgbClr val="000000"/>
                </a:solidFill>
                <a:highlight>
                  <a:srgbClr val="FFFFFF"/>
                </a:highlight>
              </a:rPr>
            </a:br>
            <a:r>
              <a:rPr lang="en-US" sz="1400">
                <a:solidFill>
                  <a:srgbClr val="000000"/>
                </a:solidFill>
                <a:highlight>
                  <a:srgbClr val="FFFFFF"/>
                </a:highlight>
              </a:rPr>
              <a:t>    </a:t>
            </a:r>
            <a:r>
              <a:rPr lang="en-US" sz="1400">
                <a:solidFill>
                  <a:srgbClr val="003296"/>
                </a:solidFill>
                <a:highlight>
                  <a:srgbClr val="FFFFFF"/>
                </a:highlight>
              </a:rPr>
              <a:t>&lt;/xs:complexType&gt;</a:t>
            </a:r>
            <a:br>
              <a:rPr lang="en-US" sz="1400">
                <a:solidFill>
                  <a:srgbClr val="000000"/>
                </a:solidFill>
                <a:highlight>
                  <a:srgbClr val="FFFFFF"/>
                </a:highlight>
              </a:rPr>
            </a:br>
            <a:r>
              <a:rPr lang="en-US" sz="1400">
                <a:solidFill>
                  <a:srgbClr val="003296"/>
                </a:solidFill>
                <a:highlight>
                  <a:srgbClr val="FFFFFF"/>
                </a:highlight>
              </a:rPr>
              <a:t>&lt;/xs:element&gt;</a:t>
            </a:r>
          </a:p>
        </p:txBody>
      </p:sp>
      <p:sp>
        <p:nvSpPr>
          <p:cNvPr id="8" name="Arrow: Down 7">
            <a:extLst>
              <a:ext uri="{FF2B5EF4-FFF2-40B4-BE49-F238E27FC236}">
                <a16:creationId xmlns:a16="http://schemas.microsoft.com/office/drawing/2014/main" id="{CD092493-8D47-45DA-8755-7F09E5366C45}"/>
              </a:ext>
            </a:extLst>
          </p:cNvPr>
          <p:cNvSpPr/>
          <p:nvPr/>
        </p:nvSpPr>
        <p:spPr>
          <a:xfrm>
            <a:off x="5410671" y="1659339"/>
            <a:ext cx="387457" cy="650427"/>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a:extLst>
              <a:ext uri="{FF2B5EF4-FFF2-40B4-BE49-F238E27FC236}">
                <a16:creationId xmlns:a16="http://schemas.microsoft.com/office/drawing/2014/main" id="{1DD36E54-033D-4B74-A358-44D49C278B7A}"/>
              </a:ext>
            </a:extLst>
          </p:cNvPr>
          <p:cNvSpPr txBox="1"/>
          <p:nvPr/>
        </p:nvSpPr>
        <p:spPr>
          <a:xfrm>
            <a:off x="5720709" y="1704637"/>
            <a:ext cx="698461" cy="369332"/>
          </a:xfrm>
          <a:prstGeom prst="rect">
            <a:avLst/>
          </a:prstGeom>
          <a:noFill/>
        </p:spPr>
        <p:txBody>
          <a:bodyPr wrap="none" rtlCol="0">
            <a:spAutoFit/>
          </a:bodyPr>
          <a:lstStyle/>
          <a:p>
            <a:r>
              <a:rPr lang="en-US" i="1"/>
              <a:t>parse</a:t>
            </a:r>
          </a:p>
        </p:txBody>
      </p:sp>
      <p:sp>
        <p:nvSpPr>
          <p:cNvPr id="10" name="Rectangle 9">
            <a:extLst>
              <a:ext uri="{FF2B5EF4-FFF2-40B4-BE49-F238E27FC236}">
                <a16:creationId xmlns:a16="http://schemas.microsoft.com/office/drawing/2014/main" id="{491084E6-90E5-4C1F-82A1-F9CBAED70CC7}"/>
              </a:ext>
            </a:extLst>
          </p:cNvPr>
          <p:cNvSpPr/>
          <p:nvPr/>
        </p:nvSpPr>
        <p:spPr>
          <a:xfrm>
            <a:off x="4897934" y="4991518"/>
            <a:ext cx="1412929" cy="1384995"/>
          </a:xfrm>
          <a:prstGeom prst="rect">
            <a:avLst/>
          </a:prstGeom>
          <a:ln>
            <a:solidFill>
              <a:schemeClr val="tx1"/>
            </a:solidFill>
          </a:ln>
        </p:spPr>
        <p:txBody>
          <a:bodyPr wrap="square">
            <a:spAutoFit/>
          </a:bodyPr>
          <a:lstStyle/>
          <a:p>
            <a:r>
              <a:rPr lang="en-US" sz="1400">
                <a:solidFill>
                  <a:srgbClr val="000096"/>
                </a:solidFill>
                <a:highlight>
                  <a:srgbClr val="FFFFFF"/>
                </a:highlight>
              </a:rPr>
              <a:t>&lt;input&gt;</a:t>
            </a:r>
            <a:br>
              <a:rPr lang="en-US" sz="1400">
                <a:solidFill>
                  <a:srgbClr val="000000"/>
                </a:solidFill>
                <a:highlight>
                  <a:srgbClr val="FFFFFF"/>
                </a:highlight>
              </a:rPr>
            </a:br>
            <a:r>
              <a:rPr lang="en-US" sz="1400">
                <a:solidFill>
                  <a:srgbClr val="000000"/>
                </a:solidFill>
                <a:highlight>
                  <a:srgbClr val="FFFFFF"/>
                </a:highlight>
              </a:rPr>
              <a:t>  </a:t>
            </a:r>
            <a:r>
              <a:rPr lang="en-US" sz="1400">
                <a:solidFill>
                  <a:srgbClr val="000096"/>
                </a:solidFill>
                <a:highlight>
                  <a:srgbClr val="FFFFFF"/>
                </a:highlight>
              </a:rPr>
              <a:t>&lt;A&gt;</a:t>
            </a:r>
            <a:r>
              <a:rPr lang="en-US" sz="1400">
                <a:solidFill>
                  <a:srgbClr val="000000"/>
                </a:solidFill>
                <a:highlight>
                  <a:srgbClr val="FFFFFF"/>
                </a:highlight>
              </a:rPr>
              <a:t>Hi</a:t>
            </a:r>
            <a:r>
              <a:rPr lang="en-US" sz="1400">
                <a:solidFill>
                  <a:srgbClr val="000096"/>
                </a:solidFill>
                <a:highlight>
                  <a:srgbClr val="FFFFFF"/>
                </a:highlight>
              </a:rPr>
              <a:t>&lt;/A&gt;</a:t>
            </a:r>
            <a:br>
              <a:rPr lang="en-US" sz="1400">
                <a:solidFill>
                  <a:srgbClr val="000000"/>
                </a:solidFill>
                <a:highlight>
                  <a:srgbClr val="FFFFFF"/>
                </a:highlight>
              </a:rPr>
            </a:br>
            <a:r>
              <a:rPr lang="en-US" sz="1400">
                <a:solidFill>
                  <a:srgbClr val="000000"/>
                </a:solidFill>
                <a:highlight>
                  <a:srgbClr val="FFFFFF"/>
                </a:highlight>
              </a:rPr>
              <a:t>  </a:t>
            </a:r>
            <a:r>
              <a:rPr lang="en-US" sz="1400">
                <a:solidFill>
                  <a:srgbClr val="000096"/>
                </a:solidFill>
                <a:highlight>
                  <a:srgbClr val="FFFFFF"/>
                </a:highlight>
              </a:rPr>
              <a:t>&lt;B&gt;</a:t>
            </a:r>
            <a:r>
              <a:rPr lang="en-US" sz="1400">
                <a:solidFill>
                  <a:srgbClr val="000000"/>
                </a:solidFill>
                <a:highlight>
                  <a:srgbClr val="FFFFFF"/>
                </a:highlight>
              </a:rPr>
              <a:t>Ho</a:t>
            </a:r>
            <a:br>
              <a:rPr lang="en-US" sz="1400">
                <a:solidFill>
                  <a:srgbClr val="000000"/>
                </a:solidFill>
                <a:highlight>
                  <a:srgbClr val="FFFFFF"/>
                </a:highlight>
              </a:rPr>
            </a:br>
            <a:r>
              <a:rPr lang="en-US" sz="1400">
                <a:solidFill>
                  <a:srgbClr val="000000"/>
                </a:solidFill>
                <a:highlight>
                  <a:srgbClr val="FFFFFF"/>
                </a:highlight>
              </a:rPr>
              <a:t>He</a:t>
            </a:r>
            <a:r>
              <a:rPr lang="en-US" sz="1400">
                <a:solidFill>
                  <a:srgbClr val="000096"/>
                </a:solidFill>
                <a:highlight>
                  <a:srgbClr val="FFFFFF"/>
                </a:highlight>
              </a:rPr>
              <a:t>&lt;/B&gt;</a:t>
            </a:r>
            <a:br>
              <a:rPr lang="en-US" sz="1400">
                <a:solidFill>
                  <a:srgbClr val="000000"/>
                </a:solidFill>
                <a:highlight>
                  <a:srgbClr val="FFFFFF"/>
                </a:highlight>
              </a:rPr>
            </a:br>
            <a:r>
              <a:rPr lang="en-US" sz="1400">
                <a:solidFill>
                  <a:srgbClr val="000000"/>
                </a:solidFill>
                <a:highlight>
                  <a:srgbClr val="FFFFFF"/>
                </a:highlight>
              </a:rPr>
              <a:t>  </a:t>
            </a:r>
            <a:r>
              <a:rPr lang="en-US" sz="1400">
                <a:solidFill>
                  <a:srgbClr val="000096"/>
                </a:solidFill>
                <a:highlight>
                  <a:srgbClr val="FFFFFF"/>
                </a:highlight>
              </a:rPr>
              <a:t>&lt;C&gt;</a:t>
            </a:r>
            <a:r>
              <a:rPr lang="en-US" sz="1400">
                <a:solidFill>
                  <a:srgbClr val="000000"/>
                </a:solidFill>
                <a:highlight>
                  <a:srgbClr val="FFFFFF"/>
                </a:highlight>
              </a:rPr>
              <a:t>Ha</a:t>
            </a:r>
            <a:r>
              <a:rPr lang="en-US" sz="1400">
                <a:solidFill>
                  <a:srgbClr val="000096"/>
                </a:solidFill>
                <a:highlight>
                  <a:srgbClr val="FFFFFF"/>
                </a:highlight>
              </a:rPr>
              <a:t>&lt;/C&gt;</a:t>
            </a:r>
            <a:br>
              <a:rPr lang="en-US" sz="1400">
                <a:solidFill>
                  <a:srgbClr val="000000"/>
                </a:solidFill>
                <a:highlight>
                  <a:srgbClr val="FFFFFF"/>
                </a:highlight>
              </a:rPr>
            </a:br>
            <a:r>
              <a:rPr lang="en-US" sz="1400">
                <a:solidFill>
                  <a:srgbClr val="000096"/>
                </a:solidFill>
                <a:highlight>
                  <a:srgbClr val="FFFFFF"/>
                </a:highlight>
              </a:rPr>
              <a:t>&lt;/input&gt;</a:t>
            </a:r>
          </a:p>
        </p:txBody>
      </p:sp>
      <p:sp>
        <p:nvSpPr>
          <p:cNvPr id="15" name="Arrow: Down 14">
            <a:extLst>
              <a:ext uri="{FF2B5EF4-FFF2-40B4-BE49-F238E27FC236}">
                <a16:creationId xmlns:a16="http://schemas.microsoft.com/office/drawing/2014/main" id="{B538AC21-40DB-46AB-80A7-632BC428B7C9}"/>
              </a:ext>
            </a:extLst>
          </p:cNvPr>
          <p:cNvSpPr/>
          <p:nvPr/>
        </p:nvSpPr>
        <p:spPr>
          <a:xfrm>
            <a:off x="5333252" y="4341091"/>
            <a:ext cx="387457" cy="650427"/>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
            <a:extLst>
              <a:ext uri="{FF2B5EF4-FFF2-40B4-BE49-F238E27FC236}">
                <a16:creationId xmlns:a16="http://schemas.microsoft.com/office/drawing/2014/main" id="{78358C21-78AB-4297-876A-4A8A0C747C2E}"/>
              </a:ext>
            </a:extLst>
          </p:cNvPr>
          <p:cNvSpPr/>
          <p:nvPr/>
        </p:nvSpPr>
        <p:spPr>
          <a:xfrm>
            <a:off x="6462794" y="4666304"/>
            <a:ext cx="4417016" cy="1477328"/>
          </a:xfrm>
          <a:prstGeom prst="rect">
            <a:avLst/>
          </a:prstGeom>
          <a:solidFill>
            <a:schemeClr val="bg1">
              <a:lumMod val="85000"/>
            </a:schemeClr>
          </a:solidFill>
        </p:spPr>
        <p:txBody>
          <a:bodyPr wrap="square">
            <a:spAutoFit/>
          </a:bodyPr>
          <a:lstStyle/>
          <a:p>
            <a:r>
              <a:rPr lang="en-US">
                <a:solidFill>
                  <a:srgbClr val="000000"/>
                </a:solidFill>
                <a:latin typeface="Arial" panose="020B0604020202020204" pitchFamily="34" charset="0"/>
              </a:rPr>
              <a:t>When parsing and dfdl:lengthKind is 'explicit', delimiter scanning is turned off and in-scope delimiters are not looked for within or between elements. </a:t>
            </a:r>
          </a:p>
          <a:p>
            <a:r>
              <a:rPr lang="en-US">
                <a:solidFill>
                  <a:srgbClr val="000000"/>
                </a:solidFill>
                <a:latin typeface="Arial" panose="020B0604020202020204" pitchFamily="34" charset="0"/>
              </a:rPr>
              <a:t>[</a:t>
            </a:r>
            <a:r>
              <a:rPr lang="en-US">
                <a:solidFill>
                  <a:srgbClr val="000000"/>
                </a:solidFill>
                <a:latin typeface="Arial" panose="020B0604020202020204" pitchFamily="34" charset="0"/>
                <a:hlinkClick r:id="rId3"/>
              </a:rPr>
              <a:t>Section 12.3.1</a:t>
            </a:r>
            <a:r>
              <a:rPr lang="en-US">
                <a:solidFill>
                  <a:srgbClr val="000000"/>
                </a:solidFill>
                <a:latin typeface="Arial" panose="020B0604020202020204" pitchFamily="34" charset="0"/>
              </a:rPr>
              <a:t>]</a:t>
            </a:r>
            <a:endParaRPr lang="en-US"/>
          </a:p>
        </p:txBody>
      </p:sp>
      <p:sp>
        <p:nvSpPr>
          <p:cNvPr id="18" name="TextBox 17">
            <a:extLst>
              <a:ext uri="{FF2B5EF4-FFF2-40B4-BE49-F238E27FC236}">
                <a16:creationId xmlns:a16="http://schemas.microsoft.com/office/drawing/2014/main" id="{4DBE6FFD-F1E7-4AC4-8ADE-1B5684ABC826}"/>
              </a:ext>
            </a:extLst>
          </p:cNvPr>
          <p:cNvSpPr txBox="1"/>
          <p:nvPr/>
        </p:nvSpPr>
        <p:spPr>
          <a:xfrm>
            <a:off x="6719197" y="6284179"/>
            <a:ext cx="3904210" cy="369332"/>
          </a:xfrm>
          <a:prstGeom prst="rect">
            <a:avLst/>
          </a:prstGeom>
          <a:noFill/>
        </p:spPr>
        <p:txBody>
          <a:bodyPr wrap="none" rtlCol="0">
            <a:spAutoFit/>
          </a:bodyPr>
          <a:lstStyle/>
          <a:p>
            <a:r>
              <a:rPr lang="en-US"/>
              <a:t>See examples/lengthKind/test4.dfdl.xsd</a:t>
            </a:r>
          </a:p>
        </p:txBody>
      </p:sp>
    </p:spTree>
    <p:extLst>
      <p:ext uri="{BB962C8B-B14F-4D97-AF65-F5344CB8AC3E}">
        <p14:creationId xmlns:p14="http://schemas.microsoft.com/office/powerpoint/2010/main" val="3941782323"/>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DAE72073-683D-4785-AF50-D199DB629071}"/>
              </a:ext>
            </a:extLst>
          </p:cNvPr>
          <p:cNvSpPr>
            <a:spLocks noGrp="1"/>
          </p:cNvSpPr>
          <p:nvPr>
            <p:ph type="ctrTitle" sz="quarter"/>
          </p:nvPr>
        </p:nvSpPr>
        <p:spPr/>
        <p:txBody>
          <a:bodyPr/>
          <a:lstStyle/>
          <a:p>
            <a:r>
              <a:rPr lang="en-US"/>
              <a:t>dfdl:initiator, dfdl:terminator</a:t>
            </a:r>
          </a:p>
        </p:txBody>
      </p:sp>
      <p:sp>
        <p:nvSpPr>
          <p:cNvPr id="4" name="Footer Placeholder 3">
            <a:extLst>
              <a:ext uri="{FF2B5EF4-FFF2-40B4-BE49-F238E27FC236}">
                <a16:creationId xmlns:a16="http://schemas.microsoft.com/office/drawing/2014/main" id="{D8E173A0-C293-4D88-8AED-8A71970B8A01}"/>
              </a:ext>
            </a:extLst>
          </p:cNvPr>
          <p:cNvSpPr>
            <a:spLocks noGrp="1"/>
          </p:cNvSpPr>
          <p:nvPr>
            <p:ph type="ftr" sz="quarter" idx="4294967295"/>
          </p:nvPr>
        </p:nvSpPr>
        <p:spPr>
          <a:xfrm>
            <a:off x="0" y="6521450"/>
            <a:ext cx="7537450" cy="239713"/>
          </a:xfrm>
        </p:spPr>
        <p:txBody>
          <a:bodyPr/>
          <a:lstStyle/>
          <a:p>
            <a:r>
              <a:rPr lang="en-US" altLang="en-US">
                <a:solidFill>
                  <a:schemeClr val="tx1">
                    <a:lumMod val="50000"/>
                    <a:lumOff val="50000"/>
                  </a:schemeClr>
                </a:solidFill>
                <a:latin typeface="Arial" pitchFamily="34" charset="0"/>
                <a:cs typeface="Arial" pitchFamily="34" charset="0"/>
              </a:rPr>
              <a:t>© 2019 The MITRE Corporation. All rights reserved.</a:t>
            </a:r>
            <a:endParaRPr lang="en-US">
              <a:solidFill>
                <a:schemeClr val="tx1">
                  <a:lumMod val="50000"/>
                  <a:lumOff val="50000"/>
                </a:schemeClr>
              </a:solidFill>
              <a:latin typeface="Arial" pitchFamily="34" charset="0"/>
              <a:cs typeface="Arial" pitchFamily="34" charset="0"/>
            </a:endParaRPr>
          </a:p>
        </p:txBody>
      </p:sp>
    </p:spTree>
    <p:extLst>
      <p:ext uri="{BB962C8B-B14F-4D97-AF65-F5344CB8AC3E}">
        <p14:creationId xmlns:p14="http://schemas.microsoft.com/office/powerpoint/2010/main" val="4096828908"/>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2B901426-7A9B-40B6-98A6-A66168DA6CD6}"/>
              </a:ext>
            </a:extLst>
          </p:cNvPr>
          <p:cNvSpPr>
            <a:spLocks noGrp="1"/>
          </p:cNvSpPr>
          <p:nvPr>
            <p:ph type="title"/>
          </p:nvPr>
        </p:nvSpPr>
        <p:spPr/>
        <p:txBody>
          <a:bodyPr/>
          <a:lstStyle/>
          <a:p>
            <a:r>
              <a:rPr lang="en-US"/>
              <a:t>Can dynamically determine the initiator and terminator</a:t>
            </a:r>
          </a:p>
        </p:txBody>
      </p:sp>
      <p:sp>
        <p:nvSpPr>
          <p:cNvPr id="4" name="Content Placeholder 3">
            <a:extLst>
              <a:ext uri="{FF2B5EF4-FFF2-40B4-BE49-F238E27FC236}">
                <a16:creationId xmlns:a16="http://schemas.microsoft.com/office/drawing/2014/main" id="{6482F13D-D088-4385-9752-A5D7EE1C3C74}"/>
              </a:ext>
            </a:extLst>
          </p:cNvPr>
          <p:cNvSpPr>
            <a:spLocks noGrp="1"/>
          </p:cNvSpPr>
          <p:nvPr>
            <p:ph idx="1"/>
          </p:nvPr>
        </p:nvSpPr>
        <p:spPr>
          <a:xfrm>
            <a:off x="616449" y="1371601"/>
            <a:ext cx="11236720" cy="4161293"/>
          </a:xfrm>
        </p:spPr>
        <p:txBody>
          <a:bodyPr/>
          <a:lstStyle/>
          <a:p>
            <a:pPr>
              <a:lnSpc>
                <a:spcPts val="3000"/>
              </a:lnSpc>
              <a:spcAft>
                <a:spcPts val="1200"/>
              </a:spcAft>
            </a:pPr>
            <a:r>
              <a:rPr lang="en-US"/>
              <a:t>Example:</a:t>
            </a:r>
          </a:p>
          <a:p>
            <a:pPr lvl="1">
              <a:lnSpc>
                <a:spcPts val="3000"/>
              </a:lnSpc>
              <a:spcAft>
                <a:spcPts val="1200"/>
              </a:spcAft>
            </a:pPr>
            <a:r>
              <a:rPr lang="en-US"/>
              <a:t>The input file has a number (num), followed by a comma-separated pair of values, enclosed within either round parentheses or square parentheses. </a:t>
            </a:r>
          </a:p>
          <a:p>
            <a:pPr lvl="1">
              <a:lnSpc>
                <a:spcPts val="3000"/>
              </a:lnSpc>
              <a:spcAft>
                <a:spcPts val="1200"/>
              </a:spcAft>
            </a:pPr>
            <a:r>
              <a:rPr lang="en-US"/>
              <a:t>If num=1 then the initiator and terminator are rounded parentheses. </a:t>
            </a:r>
          </a:p>
          <a:p>
            <a:pPr lvl="1">
              <a:lnSpc>
                <a:spcPts val="3000"/>
              </a:lnSpc>
            </a:pPr>
            <a:r>
              <a:rPr lang="en-US"/>
              <a:t>If num=2 then the initiator and terminator are square parentheses.</a:t>
            </a:r>
          </a:p>
        </p:txBody>
      </p:sp>
    </p:spTree>
    <p:extLst>
      <p:ext uri="{BB962C8B-B14F-4D97-AF65-F5344CB8AC3E}">
        <p14:creationId xmlns:p14="http://schemas.microsoft.com/office/powerpoint/2010/main" val="3471369872"/>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F720AB2B-2A82-457D-9B5D-0BACD203374C}"/>
              </a:ext>
            </a:extLst>
          </p:cNvPr>
          <p:cNvSpPr/>
          <p:nvPr/>
        </p:nvSpPr>
        <p:spPr>
          <a:xfrm>
            <a:off x="3094494" y="1321451"/>
            <a:ext cx="1725478" cy="646331"/>
          </a:xfrm>
          <a:prstGeom prst="rect">
            <a:avLst/>
          </a:prstGeom>
          <a:ln>
            <a:solidFill>
              <a:schemeClr val="tx1"/>
            </a:solidFill>
          </a:ln>
        </p:spPr>
        <p:txBody>
          <a:bodyPr wrap="square">
            <a:spAutoFit/>
          </a:bodyPr>
          <a:lstStyle/>
          <a:p>
            <a:r>
              <a:rPr lang="en-US">
                <a:solidFill>
                  <a:srgbClr val="000000"/>
                </a:solidFill>
                <a:highlight>
                  <a:srgbClr val="FFFFFF"/>
                </a:highlight>
              </a:rPr>
              <a:t>1</a:t>
            </a:r>
            <a:br>
              <a:rPr lang="en-US">
                <a:solidFill>
                  <a:srgbClr val="000000"/>
                </a:solidFill>
                <a:highlight>
                  <a:srgbClr val="FFFFFF"/>
                </a:highlight>
              </a:rPr>
            </a:br>
            <a:r>
              <a:rPr lang="en-US">
                <a:solidFill>
                  <a:srgbClr val="000000"/>
                </a:solidFill>
                <a:highlight>
                  <a:srgbClr val="FFFFFF"/>
                </a:highlight>
              </a:rPr>
              <a:t>(Apple,Banana)</a:t>
            </a:r>
          </a:p>
        </p:txBody>
      </p:sp>
      <p:sp>
        <p:nvSpPr>
          <p:cNvPr id="6" name="Rectangle 5">
            <a:extLst>
              <a:ext uri="{FF2B5EF4-FFF2-40B4-BE49-F238E27FC236}">
                <a16:creationId xmlns:a16="http://schemas.microsoft.com/office/drawing/2014/main" id="{EC502C18-6045-46F5-9C3A-0C13DB0EBDF9}"/>
              </a:ext>
            </a:extLst>
          </p:cNvPr>
          <p:cNvSpPr/>
          <p:nvPr/>
        </p:nvSpPr>
        <p:spPr>
          <a:xfrm>
            <a:off x="3329551" y="2631191"/>
            <a:ext cx="1255363" cy="58118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Daffodil</a:t>
            </a:r>
          </a:p>
        </p:txBody>
      </p:sp>
      <p:sp>
        <p:nvSpPr>
          <p:cNvPr id="7" name="Rectangle: Folded Corner 6">
            <a:extLst>
              <a:ext uri="{FF2B5EF4-FFF2-40B4-BE49-F238E27FC236}">
                <a16:creationId xmlns:a16="http://schemas.microsoft.com/office/drawing/2014/main" id="{446DDAB4-AEE8-42CC-BF19-BAF55064A5BB}"/>
              </a:ext>
            </a:extLst>
          </p:cNvPr>
          <p:cNvSpPr/>
          <p:nvPr/>
        </p:nvSpPr>
        <p:spPr>
          <a:xfrm>
            <a:off x="1658318" y="2546658"/>
            <a:ext cx="1007390" cy="750253"/>
          </a:xfrm>
          <a:prstGeom prst="foldedCorner">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DFDL</a:t>
            </a:r>
          </a:p>
          <a:p>
            <a:pPr algn="ctr"/>
            <a:r>
              <a:rPr lang="en-US">
                <a:solidFill>
                  <a:schemeClr val="tx1"/>
                </a:solidFill>
              </a:rPr>
              <a:t>schema</a:t>
            </a:r>
          </a:p>
        </p:txBody>
      </p:sp>
      <p:cxnSp>
        <p:nvCxnSpPr>
          <p:cNvPr id="9" name="Straight Arrow Connector 8">
            <a:extLst>
              <a:ext uri="{FF2B5EF4-FFF2-40B4-BE49-F238E27FC236}">
                <a16:creationId xmlns:a16="http://schemas.microsoft.com/office/drawing/2014/main" id="{2BD7D442-A331-4733-898C-E37621C34443}"/>
              </a:ext>
            </a:extLst>
          </p:cNvPr>
          <p:cNvCxnSpPr>
            <a:stCxn id="5" idx="2"/>
            <a:endCxn id="6" idx="0"/>
          </p:cNvCxnSpPr>
          <p:nvPr/>
        </p:nvCxnSpPr>
        <p:spPr>
          <a:xfrm>
            <a:off x="3957233" y="1967782"/>
            <a:ext cx="0" cy="663409"/>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1" name="Straight Arrow Connector 10">
            <a:extLst>
              <a:ext uri="{FF2B5EF4-FFF2-40B4-BE49-F238E27FC236}">
                <a16:creationId xmlns:a16="http://schemas.microsoft.com/office/drawing/2014/main" id="{67E56A99-A71C-4F5F-A0AA-61CD59113987}"/>
              </a:ext>
            </a:extLst>
          </p:cNvPr>
          <p:cNvCxnSpPr>
            <a:stCxn id="7" idx="3"/>
            <a:endCxn id="6" idx="1"/>
          </p:cNvCxnSpPr>
          <p:nvPr/>
        </p:nvCxnSpPr>
        <p:spPr>
          <a:xfrm>
            <a:off x="2665708" y="2921785"/>
            <a:ext cx="663843"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2" name="Rectangle 11">
            <a:extLst>
              <a:ext uri="{FF2B5EF4-FFF2-40B4-BE49-F238E27FC236}">
                <a16:creationId xmlns:a16="http://schemas.microsoft.com/office/drawing/2014/main" id="{8D866425-00E0-4A81-8E1E-921579F54D7B}"/>
              </a:ext>
            </a:extLst>
          </p:cNvPr>
          <p:cNvSpPr/>
          <p:nvPr/>
        </p:nvSpPr>
        <p:spPr>
          <a:xfrm>
            <a:off x="2993756" y="3891286"/>
            <a:ext cx="1926952" cy="1477328"/>
          </a:xfrm>
          <a:prstGeom prst="rect">
            <a:avLst/>
          </a:prstGeom>
          <a:ln>
            <a:solidFill>
              <a:schemeClr val="tx1"/>
            </a:solidFill>
          </a:ln>
        </p:spPr>
        <p:txBody>
          <a:bodyPr wrap="square">
            <a:spAutoFit/>
          </a:bodyPr>
          <a:lstStyle/>
          <a:p>
            <a:r>
              <a:rPr lang="pt-BR">
                <a:solidFill>
                  <a:srgbClr val="000096"/>
                </a:solidFill>
                <a:highlight>
                  <a:srgbClr val="FFFFFF"/>
                </a:highlight>
              </a:rPr>
              <a:t>&lt;input&gt;</a:t>
            </a:r>
            <a:br>
              <a:rPr lang="pt-BR">
                <a:solidFill>
                  <a:srgbClr val="000000"/>
                </a:solidFill>
                <a:highlight>
                  <a:srgbClr val="FFFFFF"/>
                </a:highlight>
              </a:rPr>
            </a:br>
            <a:r>
              <a:rPr lang="pt-BR">
                <a:solidFill>
                  <a:srgbClr val="000000"/>
                </a:solidFill>
                <a:highlight>
                  <a:srgbClr val="FFFFFF"/>
                </a:highlight>
              </a:rPr>
              <a:t>  </a:t>
            </a:r>
            <a:r>
              <a:rPr lang="pt-BR">
                <a:solidFill>
                  <a:srgbClr val="000096"/>
                </a:solidFill>
                <a:highlight>
                  <a:srgbClr val="FFFFFF"/>
                </a:highlight>
              </a:rPr>
              <a:t>&lt;num&gt;</a:t>
            </a:r>
            <a:r>
              <a:rPr lang="pt-BR">
                <a:solidFill>
                  <a:srgbClr val="000000"/>
                </a:solidFill>
                <a:highlight>
                  <a:srgbClr val="FFFFFF"/>
                </a:highlight>
              </a:rPr>
              <a:t>1</a:t>
            </a:r>
            <a:r>
              <a:rPr lang="pt-BR">
                <a:solidFill>
                  <a:srgbClr val="000096"/>
                </a:solidFill>
                <a:highlight>
                  <a:srgbClr val="FFFFFF"/>
                </a:highlight>
              </a:rPr>
              <a:t>&lt;/num&gt;</a:t>
            </a:r>
            <a:br>
              <a:rPr lang="pt-BR">
                <a:solidFill>
                  <a:srgbClr val="000000"/>
                </a:solidFill>
                <a:highlight>
                  <a:srgbClr val="FFFFFF"/>
                </a:highlight>
              </a:rPr>
            </a:br>
            <a:r>
              <a:rPr lang="pt-BR">
                <a:solidFill>
                  <a:srgbClr val="000000"/>
                </a:solidFill>
                <a:highlight>
                  <a:srgbClr val="FFFFFF"/>
                </a:highlight>
              </a:rPr>
              <a:t>  </a:t>
            </a:r>
            <a:r>
              <a:rPr lang="pt-BR">
                <a:solidFill>
                  <a:srgbClr val="000096"/>
                </a:solidFill>
                <a:highlight>
                  <a:srgbClr val="FFFFFF"/>
                </a:highlight>
              </a:rPr>
              <a:t>&lt;A&gt;</a:t>
            </a:r>
            <a:r>
              <a:rPr lang="pt-BR">
                <a:solidFill>
                  <a:srgbClr val="000000"/>
                </a:solidFill>
                <a:highlight>
                  <a:srgbClr val="FFFFFF"/>
                </a:highlight>
              </a:rPr>
              <a:t>Apple</a:t>
            </a:r>
            <a:r>
              <a:rPr lang="pt-BR">
                <a:solidFill>
                  <a:srgbClr val="000096"/>
                </a:solidFill>
                <a:highlight>
                  <a:srgbClr val="FFFFFF"/>
                </a:highlight>
              </a:rPr>
              <a:t>&lt;/A&gt;</a:t>
            </a:r>
            <a:br>
              <a:rPr lang="pt-BR">
                <a:solidFill>
                  <a:srgbClr val="000000"/>
                </a:solidFill>
                <a:highlight>
                  <a:srgbClr val="FFFFFF"/>
                </a:highlight>
              </a:rPr>
            </a:br>
            <a:r>
              <a:rPr lang="pt-BR">
                <a:solidFill>
                  <a:srgbClr val="000000"/>
                </a:solidFill>
                <a:highlight>
                  <a:srgbClr val="FFFFFF"/>
                </a:highlight>
              </a:rPr>
              <a:t>  </a:t>
            </a:r>
            <a:r>
              <a:rPr lang="pt-BR">
                <a:solidFill>
                  <a:srgbClr val="000096"/>
                </a:solidFill>
                <a:highlight>
                  <a:srgbClr val="FFFFFF"/>
                </a:highlight>
              </a:rPr>
              <a:t>&lt;B&gt;</a:t>
            </a:r>
            <a:r>
              <a:rPr lang="pt-BR">
                <a:solidFill>
                  <a:srgbClr val="000000"/>
                </a:solidFill>
                <a:highlight>
                  <a:srgbClr val="FFFFFF"/>
                </a:highlight>
              </a:rPr>
              <a:t>Banana</a:t>
            </a:r>
            <a:r>
              <a:rPr lang="pt-BR">
                <a:solidFill>
                  <a:srgbClr val="000096"/>
                </a:solidFill>
                <a:highlight>
                  <a:srgbClr val="FFFFFF"/>
                </a:highlight>
              </a:rPr>
              <a:t>&lt;/B&gt;</a:t>
            </a:r>
            <a:br>
              <a:rPr lang="pt-BR">
                <a:solidFill>
                  <a:srgbClr val="000000"/>
                </a:solidFill>
                <a:highlight>
                  <a:srgbClr val="FFFFFF"/>
                </a:highlight>
              </a:rPr>
            </a:br>
            <a:r>
              <a:rPr lang="pt-BR">
                <a:solidFill>
                  <a:srgbClr val="000096"/>
                </a:solidFill>
                <a:highlight>
                  <a:srgbClr val="FFFFFF"/>
                </a:highlight>
              </a:rPr>
              <a:t>&lt;/input&gt;</a:t>
            </a:r>
          </a:p>
        </p:txBody>
      </p:sp>
      <p:cxnSp>
        <p:nvCxnSpPr>
          <p:cNvPr id="13" name="Straight Arrow Connector 12">
            <a:extLst>
              <a:ext uri="{FF2B5EF4-FFF2-40B4-BE49-F238E27FC236}">
                <a16:creationId xmlns:a16="http://schemas.microsoft.com/office/drawing/2014/main" id="{7F9056E6-DB52-43BD-A378-D46B093E8017}"/>
              </a:ext>
            </a:extLst>
          </p:cNvPr>
          <p:cNvCxnSpPr/>
          <p:nvPr/>
        </p:nvCxnSpPr>
        <p:spPr>
          <a:xfrm>
            <a:off x="3957232" y="3212379"/>
            <a:ext cx="0" cy="663409"/>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4" name="Rectangle 13">
            <a:extLst>
              <a:ext uri="{FF2B5EF4-FFF2-40B4-BE49-F238E27FC236}">
                <a16:creationId xmlns:a16="http://schemas.microsoft.com/office/drawing/2014/main" id="{1835519B-80F0-4C33-85CA-EF0D44A624CA}"/>
              </a:ext>
            </a:extLst>
          </p:cNvPr>
          <p:cNvSpPr/>
          <p:nvPr/>
        </p:nvSpPr>
        <p:spPr>
          <a:xfrm>
            <a:off x="7312614" y="1321451"/>
            <a:ext cx="1725478" cy="646331"/>
          </a:xfrm>
          <a:prstGeom prst="rect">
            <a:avLst/>
          </a:prstGeom>
          <a:ln>
            <a:solidFill>
              <a:schemeClr val="tx1"/>
            </a:solidFill>
          </a:ln>
        </p:spPr>
        <p:txBody>
          <a:bodyPr wrap="square">
            <a:spAutoFit/>
          </a:bodyPr>
          <a:lstStyle/>
          <a:p>
            <a:r>
              <a:rPr lang="en-US">
                <a:solidFill>
                  <a:srgbClr val="000000"/>
                </a:solidFill>
                <a:highlight>
                  <a:srgbClr val="FFFFFF"/>
                </a:highlight>
              </a:rPr>
              <a:t>2</a:t>
            </a:r>
            <a:br>
              <a:rPr lang="en-US">
                <a:solidFill>
                  <a:srgbClr val="000000"/>
                </a:solidFill>
                <a:highlight>
                  <a:srgbClr val="FFFFFF"/>
                </a:highlight>
              </a:rPr>
            </a:br>
            <a:r>
              <a:rPr lang="en-US">
                <a:solidFill>
                  <a:srgbClr val="000000"/>
                </a:solidFill>
                <a:highlight>
                  <a:srgbClr val="FFFFFF"/>
                </a:highlight>
              </a:rPr>
              <a:t>[Apple,Banana]</a:t>
            </a:r>
          </a:p>
        </p:txBody>
      </p:sp>
      <p:sp>
        <p:nvSpPr>
          <p:cNvPr id="15" name="Rectangle 14">
            <a:extLst>
              <a:ext uri="{FF2B5EF4-FFF2-40B4-BE49-F238E27FC236}">
                <a16:creationId xmlns:a16="http://schemas.microsoft.com/office/drawing/2014/main" id="{6624FA2D-589A-4B17-80E7-4BFCBD0E12C2}"/>
              </a:ext>
            </a:extLst>
          </p:cNvPr>
          <p:cNvSpPr/>
          <p:nvPr/>
        </p:nvSpPr>
        <p:spPr>
          <a:xfrm>
            <a:off x="7547671" y="2631191"/>
            <a:ext cx="1255363" cy="58118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Daffodil</a:t>
            </a:r>
          </a:p>
        </p:txBody>
      </p:sp>
      <p:sp>
        <p:nvSpPr>
          <p:cNvPr id="16" name="Rectangle: Folded Corner 15">
            <a:extLst>
              <a:ext uri="{FF2B5EF4-FFF2-40B4-BE49-F238E27FC236}">
                <a16:creationId xmlns:a16="http://schemas.microsoft.com/office/drawing/2014/main" id="{84D264B4-879A-4F5E-AC91-3FAFAD396068}"/>
              </a:ext>
            </a:extLst>
          </p:cNvPr>
          <p:cNvSpPr/>
          <p:nvPr/>
        </p:nvSpPr>
        <p:spPr>
          <a:xfrm>
            <a:off x="5876438" y="2546658"/>
            <a:ext cx="1007390" cy="750253"/>
          </a:xfrm>
          <a:prstGeom prst="foldedCorner">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DFDL</a:t>
            </a:r>
          </a:p>
          <a:p>
            <a:pPr algn="ctr"/>
            <a:r>
              <a:rPr lang="en-US">
                <a:solidFill>
                  <a:schemeClr val="tx1"/>
                </a:solidFill>
              </a:rPr>
              <a:t>schema</a:t>
            </a:r>
          </a:p>
        </p:txBody>
      </p:sp>
      <p:cxnSp>
        <p:nvCxnSpPr>
          <p:cNvPr id="17" name="Straight Arrow Connector 16">
            <a:extLst>
              <a:ext uri="{FF2B5EF4-FFF2-40B4-BE49-F238E27FC236}">
                <a16:creationId xmlns:a16="http://schemas.microsoft.com/office/drawing/2014/main" id="{96A81068-FCD4-4A65-BB0B-80494B75FE90}"/>
              </a:ext>
            </a:extLst>
          </p:cNvPr>
          <p:cNvCxnSpPr>
            <a:stCxn id="14" idx="2"/>
            <a:endCxn id="15" idx="0"/>
          </p:cNvCxnSpPr>
          <p:nvPr/>
        </p:nvCxnSpPr>
        <p:spPr>
          <a:xfrm>
            <a:off x="8175353" y="1967782"/>
            <a:ext cx="0" cy="663409"/>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8" name="Straight Arrow Connector 17">
            <a:extLst>
              <a:ext uri="{FF2B5EF4-FFF2-40B4-BE49-F238E27FC236}">
                <a16:creationId xmlns:a16="http://schemas.microsoft.com/office/drawing/2014/main" id="{4DA85E36-E809-4700-8F66-E176CB466512}"/>
              </a:ext>
            </a:extLst>
          </p:cNvPr>
          <p:cNvCxnSpPr>
            <a:stCxn id="16" idx="3"/>
            <a:endCxn id="15" idx="1"/>
          </p:cNvCxnSpPr>
          <p:nvPr/>
        </p:nvCxnSpPr>
        <p:spPr>
          <a:xfrm>
            <a:off x="6883828" y="2921785"/>
            <a:ext cx="663843"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9" name="Rectangle 18">
            <a:extLst>
              <a:ext uri="{FF2B5EF4-FFF2-40B4-BE49-F238E27FC236}">
                <a16:creationId xmlns:a16="http://schemas.microsoft.com/office/drawing/2014/main" id="{12C26E04-193B-4892-BCD9-9E95863F5088}"/>
              </a:ext>
            </a:extLst>
          </p:cNvPr>
          <p:cNvSpPr/>
          <p:nvPr/>
        </p:nvSpPr>
        <p:spPr>
          <a:xfrm>
            <a:off x="7211876" y="3891286"/>
            <a:ext cx="1926952" cy="1477328"/>
          </a:xfrm>
          <a:prstGeom prst="rect">
            <a:avLst/>
          </a:prstGeom>
          <a:ln>
            <a:solidFill>
              <a:schemeClr val="tx1"/>
            </a:solidFill>
          </a:ln>
        </p:spPr>
        <p:txBody>
          <a:bodyPr wrap="square">
            <a:spAutoFit/>
          </a:bodyPr>
          <a:lstStyle/>
          <a:p>
            <a:r>
              <a:rPr lang="pt-BR">
                <a:solidFill>
                  <a:srgbClr val="000096"/>
                </a:solidFill>
                <a:highlight>
                  <a:srgbClr val="FFFFFF"/>
                </a:highlight>
              </a:rPr>
              <a:t>&lt;input&gt;</a:t>
            </a:r>
            <a:br>
              <a:rPr lang="pt-BR">
                <a:solidFill>
                  <a:srgbClr val="000000"/>
                </a:solidFill>
                <a:highlight>
                  <a:srgbClr val="FFFFFF"/>
                </a:highlight>
              </a:rPr>
            </a:br>
            <a:r>
              <a:rPr lang="pt-BR">
                <a:solidFill>
                  <a:srgbClr val="000000"/>
                </a:solidFill>
                <a:highlight>
                  <a:srgbClr val="FFFFFF"/>
                </a:highlight>
              </a:rPr>
              <a:t>  </a:t>
            </a:r>
            <a:r>
              <a:rPr lang="pt-BR">
                <a:solidFill>
                  <a:srgbClr val="000096"/>
                </a:solidFill>
                <a:highlight>
                  <a:srgbClr val="FFFFFF"/>
                </a:highlight>
              </a:rPr>
              <a:t>&lt;num&gt;</a:t>
            </a:r>
            <a:r>
              <a:rPr lang="pt-BR">
                <a:solidFill>
                  <a:srgbClr val="000000"/>
                </a:solidFill>
                <a:highlight>
                  <a:srgbClr val="FFFFFF"/>
                </a:highlight>
              </a:rPr>
              <a:t>2</a:t>
            </a:r>
            <a:r>
              <a:rPr lang="pt-BR">
                <a:solidFill>
                  <a:srgbClr val="000096"/>
                </a:solidFill>
                <a:highlight>
                  <a:srgbClr val="FFFFFF"/>
                </a:highlight>
              </a:rPr>
              <a:t>&lt;/num&gt;</a:t>
            </a:r>
            <a:br>
              <a:rPr lang="pt-BR">
                <a:solidFill>
                  <a:srgbClr val="000000"/>
                </a:solidFill>
                <a:highlight>
                  <a:srgbClr val="FFFFFF"/>
                </a:highlight>
              </a:rPr>
            </a:br>
            <a:r>
              <a:rPr lang="pt-BR">
                <a:solidFill>
                  <a:srgbClr val="000000"/>
                </a:solidFill>
                <a:highlight>
                  <a:srgbClr val="FFFFFF"/>
                </a:highlight>
              </a:rPr>
              <a:t>  </a:t>
            </a:r>
            <a:r>
              <a:rPr lang="pt-BR">
                <a:solidFill>
                  <a:srgbClr val="000096"/>
                </a:solidFill>
                <a:highlight>
                  <a:srgbClr val="FFFFFF"/>
                </a:highlight>
              </a:rPr>
              <a:t>&lt;A&gt;</a:t>
            </a:r>
            <a:r>
              <a:rPr lang="pt-BR">
                <a:solidFill>
                  <a:srgbClr val="000000"/>
                </a:solidFill>
                <a:highlight>
                  <a:srgbClr val="FFFFFF"/>
                </a:highlight>
              </a:rPr>
              <a:t>Apple</a:t>
            </a:r>
            <a:r>
              <a:rPr lang="pt-BR">
                <a:solidFill>
                  <a:srgbClr val="000096"/>
                </a:solidFill>
                <a:highlight>
                  <a:srgbClr val="FFFFFF"/>
                </a:highlight>
              </a:rPr>
              <a:t>&lt;/A&gt;</a:t>
            </a:r>
            <a:br>
              <a:rPr lang="pt-BR">
                <a:solidFill>
                  <a:srgbClr val="000000"/>
                </a:solidFill>
                <a:highlight>
                  <a:srgbClr val="FFFFFF"/>
                </a:highlight>
              </a:rPr>
            </a:br>
            <a:r>
              <a:rPr lang="pt-BR">
                <a:solidFill>
                  <a:srgbClr val="000000"/>
                </a:solidFill>
                <a:highlight>
                  <a:srgbClr val="FFFFFF"/>
                </a:highlight>
              </a:rPr>
              <a:t>  </a:t>
            </a:r>
            <a:r>
              <a:rPr lang="pt-BR">
                <a:solidFill>
                  <a:srgbClr val="000096"/>
                </a:solidFill>
                <a:highlight>
                  <a:srgbClr val="FFFFFF"/>
                </a:highlight>
              </a:rPr>
              <a:t>&lt;B&gt;</a:t>
            </a:r>
            <a:r>
              <a:rPr lang="pt-BR">
                <a:solidFill>
                  <a:srgbClr val="000000"/>
                </a:solidFill>
                <a:highlight>
                  <a:srgbClr val="FFFFFF"/>
                </a:highlight>
              </a:rPr>
              <a:t>Banana</a:t>
            </a:r>
            <a:r>
              <a:rPr lang="pt-BR">
                <a:solidFill>
                  <a:srgbClr val="000096"/>
                </a:solidFill>
                <a:highlight>
                  <a:srgbClr val="FFFFFF"/>
                </a:highlight>
              </a:rPr>
              <a:t>&lt;/B&gt;</a:t>
            </a:r>
            <a:br>
              <a:rPr lang="pt-BR">
                <a:solidFill>
                  <a:srgbClr val="000000"/>
                </a:solidFill>
                <a:highlight>
                  <a:srgbClr val="FFFFFF"/>
                </a:highlight>
              </a:rPr>
            </a:br>
            <a:r>
              <a:rPr lang="pt-BR">
                <a:solidFill>
                  <a:srgbClr val="000096"/>
                </a:solidFill>
                <a:highlight>
                  <a:srgbClr val="FFFFFF"/>
                </a:highlight>
              </a:rPr>
              <a:t>&lt;/input&gt;</a:t>
            </a:r>
          </a:p>
        </p:txBody>
      </p:sp>
      <p:cxnSp>
        <p:nvCxnSpPr>
          <p:cNvPr id="20" name="Straight Arrow Connector 19">
            <a:extLst>
              <a:ext uri="{FF2B5EF4-FFF2-40B4-BE49-F238E27FC236}">
                <a16:creationId xmlns:a16="http://schemas.microsoft.com/office/drawing/2014/main" id="{3C57AC6B-1FB9-4985-AD49-4E4C7AE11AEF}"/>
              </a:ext>
            </a:extLst>
          </p:cNvPr>
          <p:cNvCxnSpPr/>
          <p:nvPr/>
        </p:nvCxnSpPr>
        <p:spPr>
          <a:xfrm>
            <a:off x="8175352" y="3212379"/>
            <a:ext cx="0" cy="663409"/>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22475792"/>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E737108A-09C1-4192-A190-9B67B326BBF8}"/>
              </a:ext>
            </a:extLst>
          </p:cNvPr>
          <p:cNvSpPr>
            <a:spLocks noGrp="1"/>
          </p:cNvSpPr>
          <p:nvPr>
            <p:ph type="ftr" sz="quarter" idx="11"/>
          </p:nvPr>
        </p:nvSpPr>
        <p:spPr/>
        <p:txBody>
          <a:bodyPr/>
          <a:lstStyle/>
          <a:p>
            <a:r>
              <a:rPr lang="en-US" altLang="en-US">
                <a:solidFill>
                  <a:schemeClr val="tx1">
                    <a:lumMod val="50000"/>
                    <a:lumOff val="50000"/>
                  </a:schemeClr>
                </a:solidFill>
                <a:latin typeface="Arial" pitchFamily="34" charset="0"/>
                <a:cs typeface="Arial" pitchFamily="34" charset="0"/>
              </a:rPr>
              <a:t>© 2019 The MITRE Corporation. All rights reserved.</a:t>
            </a:r>
            <a:endParaRPr lang="en-US">
              <a:solidFill>
                <a:schemeClr val="tx1">
                  <a:lumMod val="50000"/>
                  <a:lumOff val="50000"/>
                </a:schemeClr>
              </a:solidFill>
              <a:latin typeface="Arial" pitchFamily="34" charset="0"/>
              <a:cs typeface="Arial" pitchFamily="34" charset="0"/>
            </a:endParaRPr>
          </a:p>
        </p:txBody>
      </p:sp>
      <p:sp>
        <p:nvSpPr>
          <p:cNvPr id="5" name="Rectangle 4">
            <a:extLst>
              <a:ext uri="{FF2B5EF4-FFF2-40B4-BE49-F238E27FC236}">
                <a16:creationId xmlns:a16="http://schemas.microsoft.com/office/drawing/2014/main" id="{DCA19A91-2A42-469F-BB98-5297DC974D12}"/>
              </a:ext>
            </a:extLst>
          </p:cNvPr>
          <p:cNvSpPr/>
          <p:nvPr/>
        </p:nvSpPr>
        <p:spPr>
          <a:xfrm>
            <a:off x="1100380" y="1166843"/>
            <a:ext cx="10042901" cy="3693319"/>
          </a:xfrm>
          <a:prstGeom prst="rect">
            <a:avLst/>
          </a:prstGeom>
          <a:ln>
            <a:solidFill>
              <a:schemeClr val="tx1"/>
            </a:solidFill>
          </a:ln>
        </p:spPr>
        <p:txBody>
          <a:bodyPr wrap="square">
            <a:spAutoFit/>
          </a:bodyPr>
          <a:lstStyle/>
          <a:p>
            <a:r>
              <a:rPr lang="en-US">
                <a:solidFill>
                  <a:srgbClr val="003296"/>
                </a:solidFill>
                <a:highlight>
                  <a:srgbClr val="FFFFFF"/>
                </a:highlight>
              </a:rPr>
              <a:t>&lt;xs:element</a:t>
            </a:r>
            <a:r>
              <a:rPr lang="en-US">
                <a:solidFill>
                  <a:srgbClr val="F5844C"/>
                </a:solidFill>
                <a:highlight>
                  <a:srgbClr val="FFFFFF"/>
                </a:highlight>
              </a:rPr>
              <a:t> name</a:t>
            </a:r>
            <a:r>
              <a:rPr lang="en-US">
                <a:solidFill>
                  <a:srgbClr val="FF8040"/>
                </a:solidFill>
                <a:highlight>
                  <a:srgbClr val="FFFFFF"/>
                </a:highlight>
              </a:rPr>
              <a:t>=</a:t>
            </a:r>
            <a:r>
              <a:rPr lang="en-US">
                <a:solidFill>
                  <a:srgbClr val="993300"/>
                </a:solidFill>
                <a:highlight>
                  <a:srgbClr val="FFFFFF"/>
                </a:highlight>
              </a:rPr>
              <a:t>"input"</a:t>
            </a:r>
            <a:r>
              <a:rPr lang="en-US">
                <a:solidFill>
                  <a:srgbClr val="000096"/>
                </a:solidFill>
                <a:highlight>
                  <a:srgbClr val="FFFFFF"/>
                </a:highlight>
              </a:rPr>
              <a:t>&gt;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&lt;xs:complexType&gt;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&lt;xs:sequence</a:t>
            </a:r>
            <a:r>
              <a:rPr lang="en-US">
                <a:solidFill>
                  <a:srgbClr val="F5844C"/>
                </a:solidFill>
                <a:highlight>
                  <a:srgbClr val="FFFFFF"/>
                </a:highlight>
              </a:rPr>
              <a:t> dfdl:separator</a:t>
            </a:r>
            <a:r>
              <a:rPr lang="en-US">
                <a:solidFill>
                  <a:srgbClr val="FF8040"/>
                </a:solidFill>
                <a:highlight>
                  <a:srgbClr val="FFFFFF"/>
                </a:highlight>
              </a:rPr>
              <a:t>=</a:t>
            </a:r>
            <a:r>
              <a:rPr lang="en-US">
                <a:solidFill>
                  <a:srgbClr val="993300"/>
                </a:solidFill>
                <a:highlight>
                  <a:srgbClr val="FFFFFF"/>
                </a:highlight>
              </a:rPr>
              <a:t>"%NL;"</a:t>
            </a:r>
            <a:r>
              <a:rPr lang="en-US">
                <a:solidFill>
                  <a:srgbClr val="F5844C"/>
                </a:solidFill>
                <a:highlight>
                  <a:srgbClr val="FFFFFF"/>
                </a:highlight>
              </a:rPr>
              <a:t> dfdl:separatorPosition</a:t>
            </a:r>
            <a:r>
              <a:rPr lang="en-US">
                <a:solidFill>
                  <a:srgbClr val="FF8040"/>
                </a:solidFill>
                <a:highlight>
                  <a:srgbClr val="FFFFFF"/>
                </a:highlight>
              </a:rPr>
              <a:t>=</a:t>
            </a:r>
            <a:r>
              <a:rPr lang="en-US">
                <a:solidFill>
                  <a:srgbClr val="993300"/>
                </a:solidFill>
                <a:highlight>
                  <a:srgbClr val="FFFFFF"/>
                </a:highlight>
              </a:rPr>
              <a:t>"infix"</a:t>
            </a:r>
            <a:r>
              <a:rPr lang="en-US">
                <a:solidFill>
                  <a:srgbClr val="000096"/>
                </a:solidFill>
                <a:highlight>
                  <a:srgbClr val="FFFFFF"/>
                </a:highlight>
              </a:rPr>
              <a:t>&gt;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&lt;xs:element</a:t>
            </a:r>
            <a:r>
              <a:rPr lang="en-US">
                <a:solidFill>
                  <a:srgbClr val="F5844C"/>
                </a:solidFill>
                <a:highlight>
                  <a:srgbClr val="FFFFFF"/>
                </a:highlight>
              </a:rPr>
              <a:t> name</a:t>
            </a:r>
            <a:r>
              <a:rPr lang="en-US">
                <a:solidFill>
                  <a:srgbClr val="FF8040"/>
                </a:solidFill>
                <a:highlight>
                  <a:srgbClr val="FFFFFF"/>
                </a:highlight>
              </a:rPr>
              <a:t>=</a:t>
            </a:r>
            <a:r>
              <a:rPr lang="en-US">
                <a:solidFill>
                  <a:srgbClr val="993300"/>
                </a:solidFill>
                <a:highlight>
                  <a:srgbClr val="FFFFFF"/>
                </a:highlight>
              </a:rPr>
              <a:t>"num"</a:t>
            </a:r>
            <a:r>
              <a:rPr lang="en-US">
                <a:solidFill>
                  <a:srgbClr val="F5844C"/>
                </a:solidFill>
                <a:highlight>
                  <a:srgbClr val="FFFFFF"/>
                </a:highlight>
              </a:rPr>
              <a:t> type</a:t>
            </a:r>
            <a:r>
              <a:rPr lang="en-US">
                <a:solidFill>
                  <a:srgbClr val="FF8040"/>
                </a:solidFill>
                <a:highlight>
                  <a:srgbClr val="FFFFFF"/>
                </a:highlight>
              </a:rPr>
              <a:t>=</a:t>
            </a:r>
            <a:r>
              <a:rPr lang="en-US">
                <a:solidFill>
                  <a:srgbClr val="993300"/>
                </a:solidFill>
                <a:highlight>
                  <a:srgbClr val="FFFFFF"/>
                </a:highlight>
              </a:rPr>
              <a:t>"xs:integer"</a:t>
            </a:r>
            <a:r>
              <a:rPr lang="en-US">
                <a:solidFill>
                  <a:srgbClr val="F5844C"/>
                </a:solidFill>
                <a:highlight>
                  <a:srgbClr val="FFFFFF"/>
                </a:highlight>
              </a:rPr>
              <a:t> </a:t>
            </a:r>
            <a:r>
              <a:rPr lang="en-US">
                <a:solidFill>
                  <a:srgbClr val="000096"/>
                </a:solidFill>
                <a:highlight>
                  <a:srgbClr val="FFFFFF"/>
                </a:highlight>
              </a:rPr>
              <a:t>/&gt;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&lt;xs:sequence</a:t>
            </a:r>
            <a:r>
              <a:rPr lang="en-US">
                <a:solidFill>
                  <a:srgbClr val="F5844C"/>
                </a:solidFill>
                <a:highlight>
                  <a:srgbClr val="FFFFFF"/>
                </a:highlight>
              </a:rPr>
              <a:t> dfdl:initiator</a:t>
            </a:r>
            <a:r>
              <a:rPr lang="en-US">
                <a:solidFill>
                  <a:srgbClr val="FF8040"/>
                </a:solidFill>
                <a:highlight>
                  <a:srgbClr val="FFFFFF"/>
                </a:highlight>
              </a:rPr>
              <a:t>=</a:t>
            </a:r>
            <a:r>
              <a:rPr lang="en-US">
                <a:solidFill>
                  <a:srgbClr val="993300"/>
                </a:solidFill>
                <a:highlight>
                  <a:srgbClr val="FFFFFF"/>
                </a:highlight>
              </a:rPr>
              <a:t>"</a:t>
            </a:r>
            <a:r>
              <a:rPr lang="en-US">
                <a:solidFill>
                  <a:srgbClr val="993300"/>
                </a:solidFill>
                <a:highlight>
                  <a:srgbClr val="FFFF00"/>
                </a:highlight>
              </a:rPr>
              <a:t>{if (num eq 1) then '(' else '['}</a:t>
            </a:r>
            <a:r>
              <a:rPr lang="en-US">
                <a:solidFill>
                  <a:srgbClr val="993300"/>
                </a:solidFill>
                <a:highlight>
                  <a:srgbClr val="FFFFFF"/>
                </a:highlight>
              </a:rPr>
              <a:t>"</a:t>
            </a:r>
            <a:r>
              <a:rPr lang="en-US">
                <a:solidFill>
                  <a:srgbClr val="F5844C"/>
                </a:solidFill>
                <a:highlight>
                  <a:srgbClr val="FFFFFF"/>
                </a:highlight>
              </a:rPr>
              <a:t> </a:t>
            </a:r>
            <a:br>
              <a:rPr lang="en-US">
                <a:solidFill>
                  <a:srgbClr val="000000"/>
                </a:solidFill>
                <a:highlight>
                  <a:srgbClr val="FFFFFF"/>
                </a:highlight>
              </a:rPr>
            </a:br>
            <a:r>
              <a:rPr lang="en-US">
                <a:solidFill>
                  <a:srgbClr val="F5844C"/>
                </a:solidFill>
                <a:highlight>
                  <a:srgbClr val="FFFFFF"/>
                </a:highlight>
              </a:rPr>
              <a:t>                                     dfdl:terminator</a:t>
            </a:r>
            <a:r>
              <a:rPr lang="en-US">
                <a:solidFill>
                  <a:srgbClr val="FF8040"/>
                </a:solidFill>
                <a:highlight>
                  <a:srgbClr val="FFFFFF"/>
                </a:highlight>
              </a:rPr>
              <a:t>=</a:t>
            </a:r>
            <a:r>
              <a:rPr lang="en-US">
                <a:solidFill>
                  <a:srgbClr val="993300"/>
                </a:solidFill>
                <a:highlight>
                  <a:srgbClr val="FFFFFF"/>
                </a:highlight>
              </a:rPr>
              <a:t>"</a:t>
            </a:r>
            <a:r>
              <a:rPr lang="en-US">
                <a:solidFill>
                  <a:srgbClr val="993300"/>
                </a:solidFill>
                <a:highlight>
                  <a:srgbClr val="FFFF00"/>
                </a:highlight>
              </a:rPr>
              <a:t>{if (num eq 1) then ')' else ']'}</a:t>
            </a:r>
            <a:r>
              <a:rPr lang="en-US">
                <a:solidFill>
                  <a:srgbClr val="993300"/>
                </a:solidFill>
                <a:highlight>
                  <a:srgbClr val="FFFFFF"/>
                </a:highlight>
              </a:rPr>
              <a:t>"</a:t>
            </a:r>
            <a:br>
              <a:rPr lang="en-US">
                <a:solidFill>
                  <a:srgbClr val="000000"/>
                </a:solidFill>
                <a:highlight>
                  <a:srgbClr val="FFFFFF"/>
                </a:highlight>
              </a:rPr>
            </a:br>
            <a:r>
              <a:rPr lang="en-US">
                <a:solidFill>
                  <a:srgbClr val="F5844C"/>
                </a:solidFill>
                <a:highlight>
                  <a:srgbClr val="FFFFFF"/>
                </a:highlight>
              </a:rPr>
              <a:t>                                     dfdl:separator</a:t>
            </a:r>
            <a:r>
              <a:rPr lang="en-US">
                <a:solidFill>
                  <a:srgbClr val="FF8040"/>
                </a:solidFill>
                <a:highlight>
                  <a:srgbClr val="FFFFFF"/>
                </a:highlight>
              </a:rPr>
              <a:t>=</a:t>
            </a:r>
            <a:r>
              <a:rPr lang="en-US">
                <a:solidFill>
                  <a:srgbClr val="993300"/>
                </a:solidFill>
                <a:highlight>
                  <a:srgbClr val="FFFFFF"/>
                </a:highlight>
              </a:rPr>
              <a:t>","</a:t>
            </a:r>
            <a:r>
              <a:rPr lang="en-US">
                <a:solidFill>
                  <a:srgbClr val="F5844C"/>
                </a:solidFill>
                <a:highlight>
                  <a:srgbClr val="FFFFFF"/>
                </a:highlight>
              </a:rPr>
              <a:t> dfdl:separatorPosition</a:t>
            </a:r>
            <a:r>
              <a:rPr lang="en-US">
                <a:solidFill>
                  <a:srgbClr val="FF8040"/>
                </a:solidFill>
                <a:highlight>
                  <a:srgbClr val="FFFFFF"/>
                </a:highlight>
              </a:rPr>
              <a:t>=</a:t>
            </a:r>
            <a:r>
              <a:rPr lang="en-US">
                <a:solidFill>
                  <a:srgbClr val="993300"/>
                </a:solidFill>
                <a:highlight>
                  <a:srgbClr val="FFFFFF"/>
                </a:highlight>
              </a:rPr>
              <a:t>"infix"</a:t>
            </a:r>
            <a:r>
              <a:rPr lang="en-US">
                <a:solidFill>
                  <a:srgbClr val="000096"/>
                </a:solidFill>
                <a:highlight>
                  <a:srgbClr val="FFFFFF"/>
                </a:highlight>
              </a:rPr>
              <a:t>&gt;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&lt;xs:element</a:t>
            </a:r>
            <a:r>
              <a:rPr lang="en-US">
                <a:solidFill>
                  <a:srgbClr val="F5844C"/>
                </a:solidFill>
                <a:highlight>
                  <a:srgbClr val="FFFFFF"/>
                </a:highlight>
              </a:rPr>
              <a:t> name</a:t>
            </a:r>
            <a:r>
              <a:rPr lang="en-US">
                <a:solidFill>
                  <a:srgbClr val="FF8040"/>
                </a:solidFill>
                <a:highlight>
                  <a:srgbClr val="FFFFFF"/>
                </a:highlight>
              </a:rPr>
              <a:t>=</a:t>
            </a:r>
            <a:r>
              <a:rPr lang="en-US">
                <a:solidFill>
                  <a:srgbClr val="993300"/>
                </a:solidFill>
                <a:highlight>
                  <a:srgbClr val="FFFFFF"/>
                </a:highlight>
              </a:rPr>
              <a:t>"A"</a:t>
            </a:r>
            <a:r>
              <a:rPr lang="en-US">
                <a:solidFill>
                  <a:srgbClr val="F5844C"/>
                </a:solidFill>
                <a:highlight>
                  <a:srgbClr val="FFFFFF"/>
                </a:highlight>
              </a:rPr>
              <a:t> type</a:t>
            </a:r>
            <a:r>
              <a:rPr lang="en-US">
                <a:solidFill>
                  <a:srgbClr val="FF8040"/>
                </a:solidFill>
                <a:highlight>
                  <a:srgbClr val="FFFFFF"/>
                </a:highlight>
              </a:rPr>
              <a:t>=</a:t>
            </a:r>
            <a:r>
              <a:rPr lang="en-US">
                <a:solidFill>
                  <a:srgbClr val="993300"/>
                </a:solidFill>
                <a:highlight>
                  <a:srgbClr val="FFFFFF"/>
                </a:highlight>
              </a:rPr>
              <a:t>"xs:string"</a:t>
            </a:r>
            <a:r>
              <a:rPr lang="en-US">
                <a:solidFill>
                  <a:srgbClr val="F5844C"/>
                </a:solidFill>
                <a:highlight>
                  <a:srgbClr val="FFFFFF"/>
                </a:highlight>
              </a:rPr>
              <a:t> </a:t>
            </a:r>
            <a:r>
              <a:rPr lang="en-US">
                <a:solidFill>
                  <a:srgbClr val="000096"/>
                </a:solidFill>
                <a:highlight>
                  <a:srgbClr val="FFFFFF"/>
                </a:highlight>
              </a:rPr>
              <a:t>/&gt;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&lt;xs:element</a:t>
            </a:r>
            <a:r>
              <a:rPr lang="en-US">
                <a:solidFill>
                  <a:srgbClr val="F5844C"/>
                </a:solidFill>
                <a:highlight>
                  <a:srgbClr val="FFFFFF"/>
                </a:highlight>
              </a:rPr>
              <a:t> name</a:t>
            </a:r>
            <a:r>
              <a:rPr lang="en-US">
                <a:solidFill>
                  <a:srgbClr val="FF8040"/>
                </a:solidFill>
                <a:highlight>
                  <a:srgbClr val="FFFFFF"/>
                </a:highlight>
              </a:rPr>
              <a:t>=</a:t>
            </a:r>
            <a:r>
              <a:rPr lang="en-US">
                <a:solidFill>
                  <a:srgbClr val="993300"/>
                </a:solidFill>
                <a:highlight>
                  <a:srgbClr val="FFFFFF"/>
                </a:highlight>
              </a:rPr>
              <a:t>"B"</a:t>
            </a:r>
            <a:r>
              <a:rPr lang="en-US">
                <a:solidFill>
                  <a:srgbClr val="F5844C"/>
                </a:solidFill>
                <a:highlight>
                  <a:srgbClr val="FFFFFF"/>
                </a:highlight>
              </a:rPr>
              <a:t> type</a:t>
            </a:r>
            <a:r>
              <a:rPr lang="en-US">
                <a:solidFill>
                  <a:srgbClr val="FF8040"/>
                </a:solidFill>
                <a:highlight>
                  <a:srgbClr val="FFFFFF"/>
                </a:highlight>
              </a:rPr>
              <a:t>=</a:t>
            </a:r>
            <a:r>
              <a:rPr lang="en-US">
                <a:solidFill>
                  <a:srgbClr val="993300"/>
                </a:solidFill>
                <a:highlight>
                  <a:srgbClr val="FFFFFF"/>
                </a:highlight>
              </a:rPr>
              <a:t>"xs:string"</a:t>
            </a:r>
            <a:r>
              <a:rPr lang="en-US">
                <a:solidFill>
                  <a:srgbClr val="F5844C"/>
                </a:solidFill>
                <a:highlight>
                  <a:srgbClr val="FFFFFF"/>
                </a:highlight>
              </a:rPr>
              <a:t> </a:t>
            </a:r>
            <a:r>
              <a:rPr lang="en-US">
                <a:solidFill>
                  <a:srgbClr val="000096"/>
                </a:solidFill>
                <a:highlight>
                  <a:srgbClr val="FFFFFF"/>
                </a:highlight>
              </a:rPr>
              <a:t>/&gt;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&lt;/xs:sequence&gt;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&lt;/xs:sequence&gt;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&lt;/xs:complexType&gt;</a:t>
            </a:r>
            <a:br>
              <a:rPr lang="en-US">
                <a:solidFill>
                  <a:srgbClr val="000000"/>
                </a:solidFill>
                <a:highlight>
                  <a:srgbClr val="FFFFFF"/>
                </a:highlight>
              </a:rPr>
            </a:br>
            <a:r>
              <a:rPr lang="en-US">
                <a:solidFill>
                  <a:srgbClr val="003296"/>
                </a:solidFill>
                <a:highlight>
                  <a:srgbClr val="FFFFFF"/>
                </a:highlight>
              </a:rPr>
              <a:t>&lt;/xs:element&gt;</a:t>
            </a:r>
          </a:p>
        </p:txBody>
      </p:sp>
      <p:sp>
        <p:nvSpPr>
          <p:cNvPr id="6" name="Speech Bubble: Rectangle 5">
            <a:extLst>
              <a:ext uri="{FF2B5EF4-FFF2-40B4-BE49-F238E27FC236}">
                <a16:creationId xmlns:a16="http://schemas.microsoft.com/office/drawing/2014/main" id="{E69F6A0E-8DC0-4DCE-A6A5-AE277A6AB4B3}"/>
              </a:ext>
            </a:extLst>
          </p:cNvPr>
          <p:cNvSpPr/>
          <p:nvPr/>
        </p:nvSpPr>
        <p:spPr>
          <a:xfrm>
            <a:off x="5826600" y="4617317"/>
            <a:ext cx="3053166" cy="1503335"/>
          </a:xfrm>
          <a:prstGeom prst="wedgeRectCallout">
            <a:avLst>
              <a:gd name="adj1" fmla="val -39615"/>
              <a:gd name="adj2" fmla="val -16842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a:t>Dynamically compute the initiator and terminator – wow!</a:t>
            </a:r>
          </a:p>
        </p:txBody>
      </p:sp>
    </p:spTree>
    <p:extLst>
      <p:ext uri="{BB962C8B-B14F-4D97-AF65-F5344CB8AC3E}">
        <p14:creationId xmlns:p14="http://schemas.microsoft.com/office/powerpoint/2010/main" val="1063171924"/>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2B901426-7A9B-40B6-98A6-A66168DA6CD6}"/>
              </a:ext>
            </a:extLst>
          </p:cNvPr>
          <p:cNvSpPr>
            <a:spLocks noGrp="1"/>
          </p:cNvSpPr>
          <p:nvPr>
            <p:ph type="title"/>
          </p:nvPr>
        </p:nvSpPr>
        <p:spPr/>
        <p:txBody>
          <a:bodyPr/>
          <a:lstStyle/>
          <a:p>
            <a:r>
              <a:rPr lang="en-US"/>
              <a:t>What about other num values?</a:t>
            </a:r>
          </a:p>
        </p:txBody>
      </p:sp>
      <p:sp>
        <p:nvSpPr>
          <p:cNvPr id="4" name="Content Placeholder 3">
            <a:extLst>
              <a:ext uri="{FF2B5EF4-FFF2-40B4-BE49-F238E27FC236}">
                <a16:creationId xmlns:a16="http://schemas.microsoft.com/office/drawing/2014/main" id="{6482F13D-D088-4385-9752-A5D7EE1C3C74}"/>
              </a:ext>
            </a:extLst>
          </p:cNvPr>
          <p:cNvSpPr>
            <a:spLocks noGrp="1"/>
          </p:cNvSpPr>
          <p:nvPr>
            <p:ph idx="1"/>
          </p:nvPr>
        </p:nvSpPr>
        <p:spPr>
          <a:xfrm>
            <a:off x="616449" y="1371601"/>
            <a:ext cx="11236720" cy="1607780"/>
          </a:xfrm>
        </p:spPr>
        <p:txBody>
          <a:bodyPr/>
          <a:lstStyle/>
          <a:p>
            <a:pPr>
              <a:lnSpc>
                <a:spcPts val="3000"/>
              </a:lnSpc>
              <a:spcAft>
                <a:spcPts val="1200"/>
              </a:spcAft>
            </a:pPr>
            <a:r>
              <a:rPr lang="en-US"/>
              <a:t>For any other values of num (3, 4, 5, …) there is no initiator or terminator. </a:t>
            </a:r>
          </a:p>
          <a:p>
            <a:pPr>
              <a:lnSpc>
                <a:spcPts val="3000"/>
              </a:lnSpc>
              <a:spcAft>
                <a:spcPts val="1200"/>
              </a:spcAft>
            </a:pPr>
            <a:r>
              <a:rPr lang="en-US"/>
              <a:t>For initiator the expression should return %ES; (Empty String) and for terminator the expression should return %NL;</a:t>
            </a:r>
          </a:p>
        </p:txBody>
      </p:sp>
      <p:sp>
        <p:nvSpPr>
          <p:cNvPr id="5" name="Rectangle 4">
            <a:extLst>
              <a:ext uri="{FF2B5EF4-FFF2-40B4-BE49-F238E27FC236}">
                <a16:creationId xmlns:a16="http://schemas.microsoft.com/office/drawing/2014/main" id="{F720AB2B-2A82-457D-9B5D-0BACD203374C}"/>
              </a:ext>
            </a:extLst>
          </p:cNvPr>
          <p:cNvSpPr/>
          <p:nvPr/>
        </p:nvSpPr>
        <p:spPr>
          <a:xfrm>
            <a:off x="2970507" y="2766314"/>
            <a:ext cx="1725478" cy="923330"/>
          </a:xfrm>
          <a:prstGeom prst="rect">
            <a:avLst/>
          </a:prstGeom>
          <a:ln>
            <a:solidFill>
              <a:schemeClr val="tx1"/>
            </a:solidFill>
          </a:ln>
        </p:spPr>
        <p:txBody>
          <a:bodyPr wrap="square">
            <a:spAutoFit/>
          </a:bodyPr>
          <a:lstStyle/>
          <a:p>
            <a:r>
              <a:rPr lang="en-US">
                <a:solidFill>
                  <a:srgbClr val="000000"/>
                </a:solidFill>
                <a:highlight>
                  <a:srgbClr val="FFFFFF"/>
                </a:highlight>
              </a:rPr>
              <a:t>3</a:t>
            </a:r>
            <a:br>
              <a:rPr lang="en-US">
                <a:solidFill>
                  <a:srgbClr val="000000"/>
                </a:solidFill>
                <a:highlight>
                  <a:srgbClr val="FFFFFF"/>
                </a:highlight>
              </a:rPr>
            </a:br>
            <a:r>
              <a:rPr lang="en-US">
                <a:solidFill>
                  <a:srgbClr val="000000"/>
                </a:solidFill>
                <a:highlight>
                  <a:srgbClr val="FFFFFF"/>
                </a:highlight>
              </a:rPr>
              <a:t>Apple,Banana</a:t>
            </a:r>
          </a:p>
          <a:p>
            <a:endParaRPr lang="en-US">
              <a:solidFill>
                <a:srgbClr val="000000"/>
              </a:solidFill>
              <a:highlight>
                <a:srgbClr val="FFFFFF"/>
              </a:highlight>
            </a:endParaRPr>
          </a:p>
        </p:txBody>
      </p:sp>
      <p:sp>
        <p:nvSpPr>
          <p:cNvPr id="6" name="Rectangle 5">
            <a:extLst>
              <a:ext uri="{FF2B5EF4-FFF2-40B4-BE49-F238E27FC236}">
                <a16:creationId xmlns:a16="http://schemas.microsoft.com/office/drawing/2014/main" id="{EC502C18-6045-46F5-9C3A-0C13DB0EBDF9}"/>
              </a:ext>
            </a:extLst>
          </p:cNvPr>
          <p:cNvSpPr/>
          <p:nvPr/>
        </p:nvSpPr>
        <p:spPr>
          <a:xfrm>
            <a:off x="3205564" y="4169042"/>
            <a:ext cx="1255363" cy="58118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Daffodil</a:t>
            </a:r>
          </a:p>
        </p:txBody>
      </p:sp>
      <p:sp>
        <p:nvSpPr>
          <p:cNvPr id="7" name="Rectangle: Folded Corner 6">
            <a:extLst>
              <a:ext uri="{FF2B5EF4-FFF2-40B4-BE49-F238E27FC236}">
                <a16:creationId xmlns:a16="http://schemas.microsoft.com/office/drawing/2014/main" id="{446DDAB4-AEE8-42CC-BF19-BAF55064A5BB}"/>
              </a:ext>
            </a:extLst>
          </p:cNvPr>
          <p:cNvSpPr/>
          <p:nvPr/>
        </p:nvSpPr>
        <p:spPr>
          <a:xfrm>
            <a:off x="1534331" y="4084509"/>
            <a:ext cx="1007390" cy="750253"/>
          </a:xfrm>
          <a:prstGeom prst="foldedCorner">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DFDL</a:t>
            </a:r>
          </a:p>
          <a:p>
            <a:pPr algn="ctr"/>
            <a:r>
              <a:rPr lang="en-US">
                <a:solidFill>
                  <a:schemeClr val="tx1"/>
                </a:solidFill>
              </a:rPr>
              <a:t>schema</a:t>
            </a:r>
          </a:p>
        </p:txBody>
      </p:sp>
      <p:cxnSp>
        <p:nvCxnSpPr>
          <p:cNvPr id="9" name="Straight Arrow Connector 8">
            <a:extLst>
              <a:ext uri="{FF2B5EF4-FFF2-40B4-BE49-F238E27FC236}">
                <a16:creationId xmlns:a16="http://schemas.microsoft.com/office/drawing/2014/main" id="{2BD7D442-A331-4733-898C-E37621C34443}"/>
              </a:ext>
            </a:extLst>
          </p:cNvPr>
          <p:cNvCxnSpPr>
            <a:cxnSpLocks/>
            <a:stCxn id="5" idx="2"/>
            <a:endCxn id="6" idx="0"/>
          </p:cNvCxnSpPr>
          <p:nvPr/>
        </p:nvCxnSpPr>
        <p:spPr>
          <a:xfrm>
            <a:off x="3833246" y="3689644"/>
            <a:ext cx="0" cy="479398"/>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1" name="Straight Arrow Connector 10">
            <a:extLst>
              <a:ext uri="{FF2B5EF4-FFF2-40B4-BE49-F238E27FC236}">
                <a16:creationId xmlns:a16="http://schemas.microsoft.com/office/drawing/2014/main" id="{67E56A99-A71C-4F5F-A0AA-61CD59113987}"/>
              </a:ext>
            </a:extLst>
          </p:cNvPr>
          <p:cNvCxnSpPr>
            <a:stCxn id="7" idx="3"/>
            <a:endCxn id="6" idx="1"/>
          </p:cNvCxnSpPr>
          <p:nvPr/>
        </p:nvCxnSpPr>
        <p:spPr>
          <a:xfrm>
            <a:off x="2541721" y="4459636"/>
            <a:ext cx="663843"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2" name="Rectangle 11">
            <a:extLst>
              <a:ext uri="{FF2B5EF4-FFF2-40B4-BE49-F238E27FC236}">
                <a16:creationId xmlns:a16="http://schemas.microsoft.com/office/drawing/2014/main" id="{8D866425-00E0-4A81-8E1E-921579F54D7B}"/>
              </a:ext>
            </a:extLst>
          </p:cNvPr>
          <p:cNvSpPr/>
          <p:nvPr/>
        </p:nvSpPr>
        <p:spPr>
          <a:xfrm>
            <a:off x="2873642" y="5169895"/>
            <a:ext cx="1926952" cy="1477328"/>
          </a:xfrm>
          <a:prstGeom prst="rect">
            <a:avLst/>
          </a:prstGeom>
          <a:ln>
            <a:solidFill>
              <a:schemeClr val="tx1"/>
            </a:solidFill>
          </a:ln>
        </p:spPr>
        <p:txBody>
          <a:bodyPr wrap="square">
            <a:spAutoFit/>
          </a:bodyPr>
          <a:lstStyle/>
          <a:p>
            <a:r>
              <a:rPr lang="pt-BR">
                <a:solidFill>
                  <a:srgbClr val="000096"/>
                </a:solidFill>
                <a:highlight>
                  <a:srgbClr val="FFFFFF"/>
                </a:highlight>
              </a:rPr>
              <a:t>&lt;input&gt;</a:t>
            </a:r>
            <a:br>
              <a:rPr lang="pt-BR">
                <a:solidFill>
                  <a:srgbClr val="000000"/>
                </a:solidFill>
                <a:highlight>
                  <a:srgbClr val="FFFFFF"/>
                </a:highlight>
              </a:rPr>
            </a:br>
            <a:r>
              <a:rPr lang="pt-BR">
                <a:solidFill>
                  <a:srgbClr val="000000"/>
                </a:solidFill>
                <a:highlight>
                  <a:srgbClr val="FFFFFF"/>
                </a:highlight>
              </a:rPr>
              <a:t>  </a:t>
            </a:r>
            <a:r>
              <a:rPr lang="pt-BR">
                <a:solidFill>
                  <a:srgbClr val="000096"/>
                </a:solidFill>
                <a:highlight>
                  <a:srgbClr val="FFFFFF"/>
                </a:highlight>
              </a:rPr>
              <a:t>&lt;num&gt;</a:t>
            </a:r>
            <a:r>
              <a:rPr lang="pt-BR">
                <a:solidFill>
                  <a:srgbClr val="000000"/>
                </a:solidFill>
                <a:highlight>
                  <a:srgbClr val="FFFFFF"/>
                </a:highlight>
              </a:rPr>
              <a:t>3</a:t>
            </a:r>
            <a:r>
              <a:rPr lang="pt-BR">
                <a:solidFill>
                  <a:srgbClr val="000096"/>
                </a:solidFill>
                <a:highlight>
                  <a:srgbClr val="FFFFFF"/>
                </a:highlight>
              </a:rPr>
              <a:t>&lt;/num&gt;</a:t>
            </a:r>
            <a:br>
              <a:rPr lang="pt-BR">
                <a:solidFill>
                  <a:srgbClr val="000000"/>
                </a:solidFill>
                <a:highlight>
                  <a:srgbClr val="FFFFFF"/>
                </a:highlight>
              </a:rPr>
            </a:br>
            <a:r>
              <a:rPr lang="pt-BR">
                <a:solidFill>
                  <a:srgbClr val="000000"/>
                </a:solidFill>
                <a:highlight>
                  <a:srgbClr val="FFFFFF"/>
                </a:highlight>
              </a:rPr>
              <a:t>  </a:t>
            </a:r>
            <a:r>
              <a:rPr lang="pt-BR">
                <a:solidFill>
                  <a:srgbClr val="000096"/>
                </a:solidFill>
                <a:highlight>
                  <a:srgbClr val="FFFFFF"/>
                </a:highlight>
              </a:rPr>
              <a:t>&lt;A&gt;</a:t>
            </a:r>
            <a:r>
              <a:rPr lang="pt-BR">
                <a:solidFill>
                  <a:srgbClr val="000000"/>
                </a:solidFill>
                <a:highlight>
                  <a:srgbClr val="FFFFFF"/>
                </a:highlight>
              </a:rPr>
              <a:t>Apple</a:t>
            </a:r>
            <a:r>
              <a:rPr lang="pt-BR">
                <a:solidFill>
                  <a:srgbClr val="000096"/>
                </a:solidFill>
                <a:highlight>
                  <a:srgbClr val="FFFFFF"/>
                </a:highlight>
              </a:rPr>
              <a:t>&lt;/A&gt;</a:t>
            </a:r>
            <a:br>
              <a:rPr lang="pt-BR">
                <a:solidFill>
                  <a:srgbClr val="000000"/>
                </a:solidFill>
                <a:highlight>
                  <a:srgbClr val="FFFFFF"/>
                </a:highlight>
              </a:rPr>
            </a:br>
            <a:r>
              <a:rPr lang="pt-BR">
                <a:solidFill>
                  <a:srgbClr val="000000"/>
                </a:solidFill>
                <a:highlight>
                  <a:srgbClr val="FFFFFF"/>
                </a:highlight>
              </a:rPr>
              <a:t>  </a:t>
            </a:r>
            <a:r>
              <a:rPr lang="pt-BR">
                <a:solidFill>
                  <a:srgbClr val="000096"/>
                </a:solidFill>
                <a:highlight>
                  <a:srgbClr val="FFFFFF"/>
                </a:highlight>
              </a:rPr>
              <a:t>&lt;B&gt;</a:t>
            </a:r>
            <a:r>
              <a:rPr lang="pt-BR">
                <a:solidFill>
                  <a:srgbClr val="000000"/>
                </a:solidFill>
                <a:highlight>
                  <a:srgbClr val="FFFFFF"/>
                </a:highlight>
              </a:rPr>
              <a:t>Banana</a:t>
            </a:r>
            <a:r>
              <a:rPr lang="pt-BR">
                <a:solidFill>
                  <a:srgbClr val="000096"/>
                </a:solidFill>
                <a:highlight>
                  <a:srgbClr val="FFFFFF"/>
                </a:highlight>
              </a:rPr>
              <a:t>&lt;/B&gt;</a:t>
            </a:r>
            <a:br>
              <a:rPr lang="pt-BR">
                <a:solidFill>
                  <a:srgbClr val="000000"/>
                </a:solidFill>
                <a:highlight>
                  <a:srgbClr val="FFFFFF"/>
                </a:highlight>
              </a:rPr>
            </a:br>
            <a:r>
              <a:rPr lang="pt-BR">
                <a:solidFill>
                  <a:srgbClr val="000096"/>
                </a:solidFill>
                <a:highlight>
                  <a:srgbClr val="FFFFFF"/>
                </a:highlight>
              </a:rPr>
              <a:t>&lt;/input&gt;</a:t>
            </a:r>
          </a:p>
        </p:txBody>
      </p:sp>
      <p:cxnSp>
        <p:nvCxnSpPr>
          <p:cNvPr id="13" name="Straight Arrow Connector 12">
            <a:extLst>
              <a:ext uri="{FF2B5EF4-FFF2-40B4-BE49-F238E27FC236}">
                <a16:creationId xmlns:a16="http://schemas.microsoft.com/office/drawing/2014/main" id="{7F9056E6-DB52-43BD-A378-D46B093E8017}"/>
              </a:ext>
            </a:extLst>
          </p:cNvPr>
          <p:cNvCxnSpPr>
            <a:cxnSpLocks/>
          </p:cNvCxnSpPr>
          <p:nvPr/>
        </p:nvCxnSpPr>
        <p:spPr>
          <a:xfrm>
            <a:off x="3833245" y="4750230"/>
            <a:ext cx="0" cy="426204"/>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63011719"/>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2B901426-7A9B-40B6-98A6-A66168DA6CD6}"/>
              </a:ext>
            </a:extLst>
          </p:cNvPr>
          <p:cNvSpPr>
            <a:spLocks noGrp="1"/>
          </p:cNvSpPr>
          <p:nvPr>
            <p:ph type="title"/>
          </p:nvPr>
        </p:nvSpPr>
        <p:spPr/>
        <p:txBody>
          <a:bodyPr/>
          <a:lstStyle/>
          <a:p>
            <a:r>
              <a:rPr lang="en-US">
                <a:solidFill>
                  <a:schemeClr val="bg1">
                    <a:lumMod val="75000"/>
                  </a:schemeClr>
                </a:solidFill>
              </a:rPr>
              <a:t>What about </a:t>
            </a:r>
            <a:r>
              <a:rPr lang="en-US"/>
              <a:t>other num values?</a:t>
            </a:r>
          </a:p>
        </p:txBody>
      </p:sp>
      <p:sp>
        <p:nvSpPr>
          <p:cNvPr id="4" name="Content Placeholder 3">
            <a:extLst>
              <a:ext uri="{FF2B5EF4-FFF2-40B4-BE49-F238E27FC236}">
                <a16:creationId xmlns:a16="http://schemas.microsoft.com/office/drawing/2014/main" id="{6482F13D-D088-4385-9752-A5D7EE1C3C74}"/>
              </a:ext>
            </a:extLst>
          </p:cNvPr>
          <p:cNvSpPr>
            <a:spLocks noGrp="1"/>
          </p:cNvSpPr>
          <p:nvPr>
            <p:ph idx="1"/>
          </p:nvPr>
        </p:nvSpPr>
        <p:spPr>
          <a:xfrm>
            <a:off x="616449" y="1371602"/>
            <a:ext cx="11236720" cy="984140"/>
          </a:xfrm>
        </p:spPr>
        <p:txBody>
          <a:bodyPr/>
          <a:lstStyle/>
          <a:p>
            <a:pPr>
              <a:lnSpc>
                <a:spcPts val="3000"/>
              </a:lnSpc>
              <a:spcAft>
                <a:spcPts val="1200"/>
              </a:spcAft>
            </a:pPr>
            <a:r>
              <a:rPr lang="en-US">
                <a:solidFill>
                  <a:schemeClr val="bg1">
                    <a:lumMod val="75000"/>
                  </a:schemeClr>
                </a:solidFill>
              </a:rPr>
              <a:t>For any other values of num (3, 4, 5, …) there is no initiator or terminator. </a:t>
            </a:r>
          </a:p>
          <a:p>
            <a:pPr>
              <a:lnSpc>
                <a:spcPts val="3000"/>
              </a:lnSpc>
              <a:spcAft>
                <a:spcPts val="1200"/>
              </a:spcAft>
            </a:pPr>
            <a:r>
              <a:rPr lang="en-US">
                <a:solidFill>
                  <a:schemeClr val="bg1">
                    <a:lumMod val="75000"/>
                  </a:schemeClr>
                </a:solidFill>
              </a:rPr>
              <a:t>For initiator the expression should </a:t>
            </a:r>
            <a:r>
              <a:rPr lang="en-US"/>
              <a:t>return %ES; </a:t>
            </a:r>
            <a:r>
              <a:rPr lang="en-US">
                <a:solidFill>
                  <a:schemeClr val="bg1">
                    <a:lumMod val="75000"/>
                  </a:schemeClr>
                </a:solidFill>
              </a:rPr>
              <a:t>(Empty String) and for terminator the expression should </a:t>
            </a:r>
            <a:r>
              <a:rPr lang="en-US"/>
              <a:t>return %NL;</a:t>
            </a:r>
          </a:p>
        </p:txBody>
      </p:sp>
      <p:sp>
        <p:nvSpPr>
          <p:cNvPr id="2" name="Explosion: 8 Points 1">
            <a:extLst>
              <a:ext uri="{FF2B5EF4-FFF2-40B4-BE49-F238E27FC236}">
                <a16:creationId xmlns:a16="http://schemas.microsoft.com/office/drawing/2014/main" id="{D5F1FB7F-ADA4-4513-9184-FEB99F7210CD}"/>
              </a:ext>
            </a:extLst>
          </p:cNvPr>
          <p:cNvSpPr/>
          <p:nvPr/>
        </p:nvSpPr>
        <p:spPr>
          <a:xfrm>
            <a:off x="4897464" y="3410400"/>
            <a:ext cx="3130658" cy="2524674"/>
          </a:xfrm>
          <a:prstGeom prst="irregularSeal1">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a:solidFill>
                  <a:schemeClr val="tx1"/>
                </a:solidFill>
              </a:rPr>
              <a:t>Why?</a:t>
            </a:r>
          </a:p>
        </p:txBody>
      </p:sp>
      <p:cxnSp>
        <p:nvCxnSpPr>
          <p:cNvPr id="10" name="Straight Arrow Connector 9">
            <a:extLst>
              <a:ext uri="{FF2B5EF4-FFF2-40B4-BE49-F238E27FC236}">
                <a16:creationId xmlns:a16="http://schemas.microsoft.com/office/drawing/2014/main" id="{C94FD1F1-FF21-40AB-B41E-9333C3AF7C3C}"/>
              </a:ext>
            </a:extLst>
          </p:cNvPr>
          <p:cNvCxnSpPr>
            <a:cxnSpLocks/>
          </p:cNvCxnSpPr>
          <p:nvPr/>
        </p:nvCxnSpPr>
        <p:spPr>
          <a:xfrm flipV="1">
            <a:off x="5966847" y="2727699"/>
            <a:ext cx="129153" cy="871779"/>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5" name="Straight Arrow Connector 14">
            <a:extLst>
              <a:ext uri="{FF2B5EF4-FFF2-40B4-BE49-F238E27FC236}">
                <a16:creationId xmlns:a16="http://schemas.microsoft.com/office/drawing/2014/main" id="{334B1BB6-57B4-4646-A1C5-958F1A476408}"/>
              </a:ext>
            </a:extLst>
          </p:cNvPr>
          <p:cNvCxnSpPr>
            <a:cxnSpLocks/>
          </p:cNvCxnSpPr>
          <p:nvPr/>
        </p:nvCxnSpPr>
        <p:spPr>
          <a:xfrm flipV="1">
            <a:off x="6612612" y="2278247"/>
            <a:ext cx="129152" cy="1321231"/>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8685227"/>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0877E0-4FFD-43A7-8676-422F568E0B86}"/>
              </a:ext>
            </a:extLst>
          </p:cNvPr>
          <p:cNvSpPr>
            <a:spLocks noGrp="1"/>
          </p:cNvSpPr>
          <p:nvPr>
            <p:ph type="title"/>
          </p:nvPr>
        </p:nvSpPr>
        <p:spPr/>
        <p:txBody>
          <a:bodyPr/>
          <a:lstStyle/>
          <a:p>
            <a:r>
              <a:rPr lang="en-US"/>
              <a:t>Initiator/terminator expressions cannot return ''</a:t>
            </a:r>
          </a:p>
        </p:txBody>
      </p:sp>
      <p:sp>
        <p:nvSpPr>
          <p:cNvPr id="3" name="Content Placeholder 2">
            <a:extLst>
              <a:ext uri="{FF2B5EF4-FFF2-40B4-BE49-F238E27FC236}">
                <a16:creationId xmlns:a16="http://schemas.microsoft.com/office/drawing/2014/main" id="{34567699-B38D-4ABD-866F-7BF30BFCEC81}"/>
              </a:ext>
            </a:extLst>
          </p:cNvPr>
          <p:cNvSpPr>
            <a:spLocks noGrp="1"/>
          </p:cNvSpPr>
          <p:nvPr>
            <p:ph idx="1"/>
          </p:nvPr>
        </p:nvSpPr>
        <p:spPr/>
        <p:txBody>
          <a:bodyPr/>
          <a:lstStyle/>
          <a:p>
            <a:pPr>
              <a:lnSpc>
                <a:spcPts val="3000"/>
              </a:lnSpc>
              <a:spcAft>
                <a:spcPts val="1200"/>
              </a:spcAft>
            </a:pPr>
            <a:r>
              <a:rPr lang="en-US"/>
              <a:t>The </a:t>
            </a:r>
            <a:r>
              <a:rPr lang="en-US" dirty="0"/>
              <a:t>DFDL expression </a:t>
            </a:r>
            <a:r>
              <a:rPr lang="en-US"/>
              <a:t>for the initiator and terminator properties do </a:t>
            </a:r>
            <a:r>
              <a:rPr lang="en-US" dirty="0"/>
              <a:t>not </a:t>
            </a:r>
            <a:r>
              <a:rPr lang="en-US"/>
              <a:t>allow returning an empty string. </a:t>
            </a:r>
          </a:p>
          <a:p>
            <a:pPr>
              <a:lnSpc>
                <a:spcPts val="3000"/>
              </a:lnSpc>
            </a:pPr>
            <a:r>
              <a:rPr lang="en-US" dirty="0"/>
              <a:t>The </a:t>
            </a:r>
            <a:r>
              <a:rPr lang="en-US"/>
              <a:t>solution is </a:t>
            </a:r>
            <a:r>
              <a:rPr lang="en-US" dirty="0"/>
              <a:t>to return "%ES;" instead of the empty string. This works for the initiator property, but since terminators are used for calculating delimited lengths, you cannot use %</a:t>
            </a:r>
            <a:r>
              <a:rPr lang="en-US"/>
              <a:t>ES; There is </a:t>
            </a:r>
            <a:r>
              <a:rPr lang="en-US" dirty="0"/>
              <a:t>no way to to dynamically say that there is no terminator. Instead</a:t>
            </a:r>
            <a:r>
              <a:rPr lang="en-US"/>
              <a:t>, you </a:t>
            </a:r>
            <a:r>
              <a:rPr lang="en-US" dirty="0"/>
              <a:t>need </a:t>
            </a:r>
            <a:r>
              <a:rPr lang="en-US"/>
              <a:t>to say </a:t>
            </a:r>
            <a:r>
              <a:rPr lang="en-US" dirty="0"/>
              <a:t>the terminator is "%NL;" and just require that the file end with a new line</a:t>
            </a:r>
            <a:r>
              <a:rPr lang="en-US"/>
              <a:t>. </a:t>
            </a:r>
          </a:p>
        </p:txBody>
      </p:sp>
      <p:sp>
        <p:nvSpPr>
          <p:cNvPr id="4" name="Footer Placeholder 3">
            <a:extLst>
              <a:ext uri="{FF2B5EF4-FFF2-40B4-BE49-F238E27FC236}">
                <a16:creationId xmlns:a16="http://schemas.microsoft.com/office/drawing/2014/main" id="{606BE049-4B33-4020-8A1F-7D7F28ED5EA4}"/>
              </a:ext>
            </a:extLst>
          </p:cNvPr>
          <p:cNvSpPr>
            <a:spLocks noGrp="1"/>
          </p:cNvSpPr>
          <p:nvPr>
            <p:ph type="ftr" sz="quarter" idx="11"/>
          </p:nvPr>
        </p:nvSpPr>
        <p:spPr/>
        <p:txBody>
          <a:bodyPr/>
          <a:lstStyle/>
          <a:p>
            <a:r>
              <a:rPr lang="en-US" altLang="en-US">
                <a:solidFill>
                  <a:schemeClr val="tx1">
                    <a:lumMod val="50000"/>
                    <a:lumOff val="50000"/>
                  </a:schemeClr>
                </a:solidFill>
                <a:latin typeface="Arial" pitchFamily="34" charset="0"/>
                <a:cs typeface="Arial" pitchFamily="34" charset="0"/>
              </a:rPr>
              <a:t>© 2019 The MITRE Corporation. All rights reserved.</a:t>
            </a:r>
            <a:endParaRPr lang="en-US">
              <a:solidFill>
                <a:schemeClr val="tx1">
                  <a:lumMod val="50000"/>
                  <a:lumOff val="50000"/>
                </a:schemeClr>
              </a:solidFill>
              <a:latin typeface="Arial" pitchFamily="34" charset="0"/>
              <a:cs typeface="Arial" pitchFamily="34" charset="0"/>
            </a:endParaRPr>
          </a:p>
        </p:txBody>
      </p:sp>
    </p:spTree>
    <p:extLst>
      <p:ext uri="{BB962C8B-B14F-4D97-AF65-F5344CB8AC3E}">
        <p14:creationId xmlns:p14="http://schemas.microsoft.com/office/powerpoint/2010/main" val="74107227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AB5262BC-F0D5-493D-B8A4-DD5AD4F06C34}"/>
              </a:ext>
            </a:extLst>
          </p:cNvPr>
          <p:cNvSpPr>
            <a:spLocks noGrp="1"/>
          </p:cNvSpPr>
          <p:nvPr>
            <p:ph type="ctrTitle" sz="quarter"/>
          </p:nvPr>
        </p:nvSpPr>
        <p:spPr/>
        <p:txBody>
          <a:bodyPr/>
          <a:lstStyle/>
          <a:p>
            <a:r>
              <a:rPr lang="en-US"/>
              <a:t>I will never use hidden groups again,</a:t>
            </a:r>
            <a:br>
              <a:rPr lang="en-US"/>
            </a:br>
            <a:r>
              <a:rPr lang="en-US"/>
              <a:t>here’s why …</a:t>
            </a:r>
          </a:p>
        </p:txBody>
      </p:sp>
      <p:sp>
        <p:nvSpPr>
          <p:cNvPr id="4" name="Footer Placeholder 3">
            <a:extLst>
              <a:ext uri="{FF2B5EF4-FFF2-40B4-BE49-F238E27FC236}">
                <a16:creationId xmlns:a16="http://schemas.microsoft.com/office/drawing/2014/main" id="{E561F1DF-B3D9-4F17-9176-AC8267BA8F3E}"/>
              </a:ext>
            </a:extLst>
          </p:cNvPr>
          <p:cNvSpPr>
            <a:spLocks noGrp="1"/>
          </p:cNvSpPr>
          <p:nvPr>
            <p:ph type="ftr" sz="quarter" idx="4294967295"/>
          </p:nvPr>
        </p:nvSpPr>
        <p:spPr>
          <a:xfrm>
            <a:off x="0" y="6521450"/>
            <a:ext cx="7537450" cy="239713"/>
          </a:xfrm>
        </p:spPr>
        <p:txBody>
          <a:bodyPr/>
          <a:lstStyle/>
          <a:p>
            <a:r>
              <a:rPr lang="en-US" altLang="en-US">
                <a:solidFill>
                  <a:schemeClr val="tx1">
                    <a:lumMod val="50000"/>
                    <a:lumOff val="50000"/>
                  </a:schemeClr>
                </a:solidFill>
                <a:latin typeface="Arial" pitchFamily="34" charset="0"/>
                <a:cs typeface="Arial" pitchFamily="34" charset="0"/>
              </a:rPr>
              <a:t>© 2019 The MITRE Corporation. All rights reserved.</a:t>
            </a:r>
            <a:endParaRPr lang="en-US">
              <a:solidFill>
                <a:schemeClr val="tx1">
                  <a:lumMod val="50000"/>
                  <a:lumOff val="50000"/>
                </a:schemeClr>
              </a:solidFill>
              <a:latin typeface="Arial" pitchFamily="34" charset="0"/>
              <a:cs typeface="Arial" pitchFamily="34" charset="0"/>
            </a:endParaRPr>
          </a:p>
        </p:txBody>
      </p:sp>
    </p:spTree>
    <p:extLst>
      <p:ext uri="{BB962C8B-B14F-4D97-AF65-F5344CB8AC3E}">
        <p14:creationId xmlns:p14="http://schemas.microsoft.com/office/powerpoint/2010/main" val="2660820613"/>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E737108A-09C1-4192-A190-9B67B326BBF8}"/>
              </a:ext>
            </a:extLst>
          </p:cNvPr>
          <p:cNvSpPr>
            <a:spLocks noGrp="1"/>
          </p:cNvSpPr>
          <p:nvPr>
            <p:ph type="ftr" sz="quarter" idx="11"/>
          </p:nvPr>
        </p:nvSpPr>
        <p:spPr/>
        <p:txBody>
          <a:bodyPr/>
          <a:lstStyle/>
          <a:p>
            <a:r>
              <a:rPr lang="en-US" altLang="en-US">
                <a:solidFill>
                  <a:schemeClr val="tx1">
                    <a:lumMod val="50000"/>
                    <a:lumOff val="50000"/>
                  </a:schemeClr>
                </a:solidFill>
                <a:latin typeface="Arial" pitchFamily="34" charset="0"/>
                <a:cs typeface="Arial" pitchFamily="34" charset="0"/>
              </a:rPr>
              <a:t>© 2019 The MITRE Corporation. All rights reserved.</a:t>
            </a:r>
            <a:endParaRPr lang="en-US">
              <a:solidFill>
                <a:schemeClr val="tx1">
                  <a:lumMod val="50000"/>
                  <a:lumOff val="50000"/>
                </a:schemeClr>
              </a:solidFill>
              <a:latin typeface="Arial" pitchFamily="34" charset="0"/>
              <a:cs typeface="Arial" pitchFamily="34" charset="0"/>
            </a:endParaRPr>
          </a:p>
        </p:txBody>
      </p:sp>
      <p:sp>
        <p:nvSpPr>
          <p:cNvPr id="5" name="Rectangle 4">
            <a:extLst>
              <a:ext uri="{FF2B5EF4-FFF2-40B4-BE49-F238E27FC236}">
                <a16:creationId xmlns:a16="http://schemas.microsoft.com/office/drawing/2014/main" id="{DCA19A91-2A42-469F-BB98-5297DC974D12}"/>
              </a:ext>
            </a:extLst>
          </p:cNvPr>
          <p:cNvSpPr/>
          <p:nvPr/>
        </p:nvSpPr>
        <p:spPr>
          <a:xfrm>
            <a:off x="1100380" y="1166843"/>
            <a:ext cx="10042901" cy="3693319"/>
          </a:xfrm>
          <a:prstGeom prst="rect">
            <a:avLst/>
          </a:prstGeom>
          <a:ln>
            <a:solidFill>
              <a:schemeClr val="tx1"/>
            </a:solidFill>
          </a:ln>
        </p:spPr>
        <p:txBody>
          <a:bodyPr wrap="square">
            <a:spAutoFit/>
          </a:bodyPr>
          <a:lstStyle/>
          <a:p>
            <a:r>
              <a:rPr lang="en-US">
                <a:solidFill>
                  <a:srgbClr val="003296"/>
                </a:solidFill>
                <a:highlight>
                  <a:srgbClr val="FFFFFF"/>
                </a:highlight>
              </a:rPr>
              <a:t>&lt;xs:element</a:t>
            </a:r>
            <a:r>
              <a:rPr lang="en-US">
                <a:solidFill>
                  <a:srgbClr val="F5844C"/>
                </a:solidFill>
                <a:highlight>
                  <a:srgbClr val="FFFFFF"/>
                </a:highlight>
              </a:rPr>
              <a:t> name</a:t>
            </a:r>
            <a:r>
              <a:rPr lang="en-US">
                <a:solidFill>
                  <a:srgbClr val="FF8040"/>
                </a:solidFill>
                <a:highlight>
                  <a:srgbClr val="FFFFFF"/>
                </a:highlight>
              </a:rPr>
              <a:t>=</a:t>
            </a:r>
            <a:r>
              <a:rPr lang="en-US">
                <a:solidFill>
                  <a:srgbClr val="993300"/>
                </a:solidFill>
                <a:highlight>
                  <a:srgbClr val="FFFFFF"/>
                </a:highlight>
              </a:rPr>
              <a:t>"input"</a:t>
            </a:r>
            <a:r>
              <a:rPr lang="en-US">
                <a:solidFill>
                  <a:srgbClr val="000096"/>
                </a:solidFill>
                <a:highlight>
                  <a:srgbClr val="FFFFFF"/>
                </a:highlight>
              </a:rPr>
              <a:t>&gt;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&lt;xs:complexType&gt;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&lt;xs:sequence</a:t>
            </a:r>
            <a:r>
              <a:rPr lang="en-US">
                <a:solidFill>
                  <a:srgbClr val="F5844C"/>
                </a:solidFill>
                <a:highlight>
                  <a:srgbClr val="FFFFFF"/>
                </a:highlight>
              </a:rPr>
              <a:t> dfdl:separator</a:t>
            </a:r>
            <a:r>
              <a:rPr lang="en-US">
                <a:solidFill>
                  <a:srgbClr val="FF8040"/>
                </a:solidFill>
                <a:highlight>
                  <a:srgbClr val="FFFFFF"/>
                </a:highlight>
              </a:rPr>
              <a:t>=</a:t>
            </a:r>
            <a:r>
              <a:rPr lang="en-US">
                <a:solidFill>
                  <a:srgbClr val="993300"/>
                </a:solidFill>
                <a:highlight>
                  <a:srgbClr val="FFFFFF"/>
                </a:highlight>
              </a:rPr>
              <a:t>"%NL;"</a:t>
            </a:r>
            <a:r>
              <a:rPr lang="en-US">
                <a:solidFill>
                  <a:srgbClr val="F5844C"/>
                </a:solidFill>
                <a:highlight>
                  <a:srgbClr val="FFFFFF"/>
                </a:highlight>
              </a:rPr>
              <a:t> dfdl:separatorPosition</a:t>
            </a:r>
            <a:r>
              <a:rPr lang="en-US">
                <a:solidFill>
                  <a:srgbClr val="FF8040"/>
                </a:solidFill>
                <a:highlight>
                  <a:srgbClr val="FFFFFF"/>
                </a:highlight>
              </a:rPr>
              <a:t>=</a:t>
            </a:r>
            <a:r>
              <a:rPr lang="en-US">
                <a:solidFill>
                  <a:srgbClr val="993300"/>
                </a:solidFill>
                <a:highlight>
                  <a:srgbClr val="FFFFFF"/>
                </a:highlight>
              </a:rPr>
              <a:t>"infix"</a:t>
            </a:r>
            <a:r>
              <a:rPr lang="en-US">
                <a:solidFill>
                  <a:srgbClr val="000096"/>
                </a:solidFill>
                <a:highlight>
                  <a:srgbClr val="FFFFFF"/>
                </a:highlight>
              </a:rPr>
              <a:t>&gt;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&lt;xs:element</a:t>
            </a:r>
            <a:r>
              <a:rPr lang="en-US">
                <a:solidFill>
                  <a:srgbClr val="F5844C"/>
                </a:solidFill>
                <a:highlight>
                  <a:srgbClr val="FFFFFF"/>
                </a:highlight>
              </a:rPr>
              <a:t> name</a:t>
            </a:r>
            <a:r>
              <a:rPr lang="en-US">
                <a:solidFill>
                  <a:srgbClr val="FF8040"/>
                </a:solidFill>
                <a:highlight>
                  <a:srgbClr val="FFFFFF"/>
                </a:highlight>
              </a:rPr>
              <a:t>=</a:t>
            </a:r>
            <a:r>
              <a:rPr lang="en-US">
                <a:solidFill>
                  <a:srgbClr val="993300"/>
                </a:solidFill>
                <a:highlight>
                  <a:srgbClr val="FFFFFF"/>
                </a:highlight>
              </a:rPr>
              <a:t>"num"</a:t>
            </a:r>
            <a:r>
              <a:rPr lang="en-US">
                <a:solidFill>
                  <a:srgbClr val="F5844C"/>
                </a:solidFill>
                <a:highlight>
                  <a:srgbClr val="FFFFFF"/>
                </a:highlight>
              </a:rPr>
              <a:t> type</a:t>
            </a:r>
            <a:r>
              <a:rPr lang="en-US">
                <a:solidFill>
                  <a:srgbClr val="FF8040"/>
                </a:solidFill>
                <a:highlight>
                  <a:srgbClr val="FFFFFF"/>
                </a:highlight>
              </a:rPr>
              <a:t>=</a:t>
            </a:r>
            <a:r>
              <a:rPr lang="en-US">
                <a:solidFill>
                  <a:srgbClr val="993300"/>
                </a:solidFill>
                <a:highlight>
                  <a:srgbClr val="FFFFFF"/>
                </a:highlight>
              </a:rPr>
              <a:t>"xs:integer"</a:t>
            </a:r>
            <a:r>
              <a:rPr lang="en-US">
                <a:solidFill>
                  <a:srgbClr val="F5844C"/>
                </a:solidFill>
                <a:highlight>
                  <a:srgbClr val="FFFFFF"/>
                </a:highlight>
              </a:rPr>
              <a:t> </a:t>
            </a:r>
            <a:r>
              <a:rPr lang="en-US">
                <a:solidFill>
                  <a:srgbClr val="000096"/>
                </a:solidFill>
                <a:highlight>
                  <a:srgbClr val="FFFFFF"/>
                </a:highlight>
              </a:rPr>
              <a:t>/&gt;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&lt;xs:sequence</a:t>
            </a:r>
            <a:r>
              <a:rPr lang="en-US">
                <a:solidFill>
                  <a:srgbClr val="F5844C"/>
                </a:solidFill>
                <a:highlight>
                  <a:srgbClr val="FFFFFF"/>
                </a:highlight>
              </a:rPr>
              <a:t> dfdl:initiator</a:t>
            </a:r>
            <a:r>
              <a:rPr lang="en-US">
                <a:solidFill>
                  <a:srgbClr val="FF8040"/>
                </a:solidFill>
                <a:highlight>
                  <a:srgbClr val="FFFFFF"/>
                </a:highlight>
              </a:rPr>
              <a:t>=</a:t>
            </a:r>
            <a:r>
              <a:rPr lang="en-US">
                <a:solidFill>
                  <a:srgbClr val="993300"/>
                </a:solidFill>
                <a:highlight>
                  <a:srgbClr val="FFFFFF"/>
                </a:highlight>
              </a:rPr>
              <a:t>"</a:t>
            </a:r>
            <a:r>
              <a:rPr lang="en-US">
                <a:solidFill>
                  <a:srgbClr val="993300"/>
                </a:solidFill>
                <a:highlight>
                  <a:srgbClr val="FFFF00"/>
                </a:highlight>
              </a:rPr>
              <a:t>{if (num eq 1) then '(' else if (num eq 2) then '[' else '%ES;'}</a:t>
            </a:r>
            <a:r>
              <a:rPr lang="en-US">
                <a:solidFill>
                  <a:srgbClr val="993300"/>
                </a:solidFill>
                <a:highlight>
                  <a:srgbClr val="FFFFFF"/>
                </a:highlight>
              </a:rPr>
              <a:t>"</a:t>
            </a:r>
            <a:r>
              <a:rPr lang="en-US">
                <a:solidFill>
                  <a:srgbClr val="F5844C"/>
                </a:solidFill>
                <a:highlight>
                  <a:srgbClr val="FFFFFF"/>
                </a:highlight>
              </a:rPr>
              <a:t> </a:t>
            </a:r>
            <a:br>
              <a:rPr lang="en-US">
                <a:solidFill>
                  <a:srgbClr val="000000"/>
                </a:solidFill>
                <a:highlight>
                  <a:srgbClr val="FFFFFF"/>
                </a:highlight>
              </a:rPr>
            </a:br>
            <a:r>
              <a:rPr lang="en-US">
                <a:solidFill>
                  <a:srgbClr val="F5844C"/>
                </a:solidFill>
                <a:highlight>
                  <a:srgbClr val="FFFFFF"/>
                </a:highlight>
              </a:rPr>
              <a:t>                                     dfdl:terminator</a:t>
            </a:r>
            <a:r>
              <a:rPr lang="en-US">
                <a:solidFill>
                  <a:srgbClr val="FF8040"/>
                </a:solidFill>
                <a:highlight>
                  <a:srgbClr val="FFFFFF"/>
                </a:highlight>
              </a:rPr>
              <a:t>=</a:t>
            </a:r>
            <a:r>
              <a:rPr lang="en-US">
                <a:solidFill>
                  <a:srgbClr val="993300"/>
                </a:solidFill>
                <a:highlight>
                  <a:srgbClr val="FFFFFF"/>
                </a:highlight>
              </a:rPr>
              <a:t>"</a:t>
            </a:r>
            <a:r>
              <a:rPr lang="en-US">
                <a:solidFill>
                  <a:srgbClr val="993300"/>
                </a:solidFill>
                <a:highlight>
                  <a:srgbClr val="FFFF00"/>
                </a:highlight>
              </a:rPr>
              <a:t>{if (num eq 1) then ')' else if (num eq 2) then ']' else '%NL;'}</a:t>
            </a:r>
            <a:r>
              <a:rPr lang="en-US">
                <a:solidFill>
                  <a:srgbClr val="993300"/>
                </a:solidFill>
                <a:highlight>
                  <a:srgbClr val="FFFFFF"/>
                </a:highlight>
              </a:rPr>
              <a:t>"</a:t>
            </a:r>
            <a:br>
              <a:rPr lang="en-US">
                <a:solidFill>
                  <a:srgbClr val="000000"/>
                </a:solidFill>
                <a:highlight>
                  <a:srgbClr val="FFFFFF"/>
                </a:highlight>
              </a:rPr>
            </a:br>
            <a:r>
              <a:rPr lang="en-US">
                <a:solidFill>
                  <a:srgbClr val="F5844C"/>
                </a:solidFill>
                <a:highlight>
                  <a:srgbClr val="FFFFFF"/>
                </a:highlight>
              </a:rPr>
              <a:t>                                     dfdl:separator</a:t>
            </a:r>
            <a:r>
              <a:rPr lang="en-US">
                <a:solidFill>
                  <a:srgbClr val="FF8040"/>
                </a:solidFill>
                <a:highlight>
                  <a:srgbClr val="FFFFFF"/>
                </a:highlight>
              </a:rPr>
              <a:t>=</a:t>
            </a:r>
            <a:r>
              <a:rPr lang="en-US">
                <a:solidFill>
                  <a:srgbClr val="993300"/>
                </a:solidFill>
                <a:highlight>
                  <a:srgbClr val="FFFFFF"/>
                </a:highlight>
              </a:rPr>
              <a:t>","</a:t>
            </a:r>
            <a:r>
              <a:rPr lang="en-US">
                <a:solidFill>
                  <a:srgbClr val="F5844C"/>
                </a:solidFill>
                <a:highlight>
                  <a:srgbClr val="FFFFFF"/>
                </a:highlight>
              </a:rPr>
              <a:t> dfdl:separatorPosition</a:t>
            </a:r>
            <a:r>
              <a:rPr lang="en-US">
                <a:solidFill>
                  <a:srgbClr val="FF8040"/>
                </a:solidFill>
                <a:highlight>
                  <a:srgbClr val="FFFFFF"/>
                </a:highlight>
              </a:rPr>
              <a:t>=</a:t>
            </a:r>
            <a:r>
              <a:rPr lang="en-US">
                <a:solidFill>
                  <a:srgbClr val="993300"/>
                </a:solidFill>
                <a:highlight>
                  <a:srgbClr val="FFFFFF"/>
                </a:highlight>
              </a:rPr>
              <a:t>"infix"</a:t>
            </a:r>
            <a:r>
              <a:rPr lang="en-US">
                <a:solidFill>
                  <a:srgbClr val="000096"/>
                </a:solidFill>
                <a:highlight>
                  <a:srgbClr val="FFFFFF"/>
                </a:highlight>
              </a:rPr>
              <a:t>&gt;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&lt;xs:element</a:t>
            </a:r>
            <a:r>
              <a:rPr lang="en-US">
                <a:solidFill>
                  <a:srgbClr val="F5844C"/>
                </a:solidFill>
                <a:highlight>
                  <a:srgbClr val="FFFFFF"/>
                </a:highlight>
              </a:rPr>
              <a:t> name</a:t>
            </a:r>
            <a:r>
              <a:rPr lang="en-US">
                <a:solidFill>
                  <a:srgbClr val="FF8040"/>
                </a:solidFill>
                <a:highlight>
                  <a:srgbClr val="FFFFFF"/>
                </a:highlight>
              </a:rPr>
              <a:t>=</a:t>
            </a:r>
            <a:r>
              <a:rPr lang="en-US">
                <a:solidFill>
                  <a:srgbClr val="993300"/>
                </a:solidFill>
                <a:highlight>
                  <a:srgbClr val="FFFFFF"/>
                </a:highlight>
              </a:rPr>
              <a:t>"A"</a:t>
            </a:r>
            <a:r>
              <a:rPr lang="en-US">
                <a:solidFill>
                  <a:srgbClr val="F5844C"/>
                </a:solidFill>
                <a:highlight>
                  <a:srgbClr val="FFFFFF"/>
                </a:highlight>
              </a:rPr>
              <a:t> type</a:t>
            </a:r>
            <a:r>
              <a:rPr lang="en-US">
                <a:solidFill>
                  <a:srgbClr val="FF8040"/>
                </a:solidFill>
                <a:highlight>
                  <a:srgbClr val="FFFFFF"/>
                </a:highlight>
              </a:rPr>
              <a:t>=</a:t>
            </a:r>
            <a:r>
              <a:rPr lang="en-US">
                <a:solidFill>
                  <a:srgbClr val="993300"/>
                </a:solidFill>
                <a:highlight>
                  <a:srgbClr val="FFFFFF"/>
                </a:highlight>
              </a:rPr>
              <a:t>"xs:string"</a:t>
            </a:r>
            <a:r>
              <a:rPr lang="en-US">
                <a:solidFill>
                  <a:srgbClr val="F5844C"/>
                </a:solidFill>
                <a:highlight>
                  <a:srgbClr val="FFFFFF"/>
                </a:highlight>
              </a:rPr>
              <a:t> </a:t>
            </a:r>
            <a:r>
              <a:rPr lang="en-US">
                <a:solidFill>
                  <a:srgbClr val="000096"/>
                </a:solidFill>
                <a:highlight>
                  <a:srgbClr val="FFFFFF"/>
                </a:highlight>
              </a:rPr>
              <a:t>/&gt;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&lt;xs:element</a:t>
            </a:r>
            <a:r>
              <a:rPr lang="en-US">
                <a:solidFill>
                  <a:srgbClr val="F5844C"/>
                </a:solidFill>
                <a:highlight>
                  <a:srgbClr val="FFFFFF"/>
                </a:highlight>
              </a:rPr>
              <a:t> name</a:t>
            </a:r>
            <a:r>
              <a:rPr lang="en-US">
                <a:solidFill>
                  <a:srgbClr val="FF8040"/>
                </a:solidFill>
                <a:highlight>
                  <a:srgbClr val="FFFFFF"/>
                </a:highlight>
              </a:rPr>
              <a:t>=</a:t>
            </a:r>
            <a:r>
              <a:rPr lang="en-US">
                <a:solidFill>
                  <a:srgbClr val="993300"/>
                </a:solidFill>
                <a:highlight>
                  <a:srgbClr val="FFFFFF"/>
                </a:highlight>
              </a:rPr>
              <a:t>"B"</a:t>
            </a:r>
            <a:r>
              <a:rPr lang="en-US">
                <a:solidFill>
                  <a:srgbClr val="F5844C"/>
                </a:solidFill>
                <a:highlight>
                  <a:srgbClr val="FFFFFF"/>
                </a:highlight>
              </a:rPr>
              <a:t> type</a:t>
            </a:r>
            <a:r>
              <a:rPr lang="en-US">
                <a:solidFill>
                  <a:srgbClr val="FF8040"/>
                </a:solidFill>
                <a:highlight>
                  <a:srgbClr val="FFFFFF"/>
                </a:highlight>
              </a:rPr>
              <a:t>=</a:t>
            </a:r>
            <a:r>
              <a:rPr lang="en-US">
                <a:solidFill>
                  <a:srgbClr val="993300"/>
                </a:solidFill>
                <a:highlight>
                  <a:srgbClr val="FFFFFF"/>
                </a:highlight>
              </a:rPr>
              <a:t>"xs:string"</a:t>
            </a:r>
            <a:r>
              <a:rPr lang="en-US">
                <a:solidFill>
                  <a:srgbClr val="F5844C"/>
                </a:solidFill>
                <a:highlight>
                  <a:srgbClr val="FFFFFF"/>
                </a:highlight>
              </a:rPr>
              <a:t> </a:t>
            </a:r>
            <a:r>
              <a:rPr lang="en-US">
                <a:solidFill>
                  <a:srgbClr val="000096"/>
                </a:solidFill>
                <a:highlight>
                  <a:srgbClr val="FFFFFF"/>
                </a:highlight>
              </a:rPr>
              <a:t>/&gt;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&lt;/xs:sequence&gt;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&lt;/xs:sequence&gt;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&lt;/xs:complexType&gt;</a:t>
            </a:r>
            <a:br>
              <a:rPr lang="en-US">
                <a:solidFill>
                  <a:srgbClr val="000000"/>
                </a:solidFill>
                <a:highlight>
                  <a:srgbClr val="FFFFFF"/>
                </a:highlight>
              </a:rPr>
            </a:br>
            <a:r>
              <a:rPr lang="en-US">
                <a:solidFill>
                  <a:srgbClr val="003296"/>
                </a:solidFill>
                <a:highlight>
                  <a:srgbClr val="FFFFFF"/>
                </a:highlight>
              </a:rPr>
              <a:t>&lt;/xs:element&gt;</a:t>
            </a:r>
          </a:p>
        </p:txBody>
      </p:sp>
      <p:sp>
        <p:nvSpPr>
          <p:cNvPr id="2" name="TextBox 1">
            <a:extLst>
              <a:ext uri="{FF2B5EF4-FFF2-40B4-BE49-F238E27FC236}">
                <a16:creationId xmlns:a16="http://schemas.microsoft.com/office/drawing/2014/main" id="{7F34FE7B-BDC4-4B68-BB8A-1AA00FA35599}"/>
              </a:ext>
            </a:extLst>
          </p:cNvPr>
          <p:cNvSpPr txBox="1"/>
          <p:nvPr/>
        </p:nvSpPr>
        <p:spPr>
          <a:xfrm>
            <a:off x="4881966" y="5321825"/>
            <a:ext cx="3518592" cy="369332"/>
          </a:xfrm>
          <a:prstGeom prst="rect">
            <a:avLst/>
          </a:prstGeom>
          <a:noFill/>
        </p:spPr>
        <p:txBody>
          <a:bodyPr wrap="none" rtlCol="0">
            <a:spAutoFit/>
          </a:bodyPr>
          <a:lstStyle/>
          <a:p>
            <a:r>
              <a:rPr lang="en-US"/>
              <a:t>See examples/initiator/test.dfdl.xsd</a:t>
            </a:r>
          </a:p>
        </p:txBody>
      </p:sp>
    </p:spTree>
    <p:extLst>
      <p:ext uri="{BB962C8B-B14F-4D97-AF65-F5344CB8AC3E}">
        <p14:creationId xmlns:p14="http://schemas.microsoft.com/office/powerpoint/2010/main" val="3629506994"/>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DAE72073-683D-4785-AF50-D199DB629071}"/>
              </a:ext>
            </a:extLst>
          </p:cNvPr>
          <p:cNvSpPr>
            <a:spLocks noGrp="1"/>
          </p:cNvSpPr>
          <p:nvPr>
            <p:ph type="ctrTitle" sz="quarter"/>
          </p:nvPr>
        </p:nvSpPr>
        <p:spPr/>
        <p:txBody>
          <a:bodyPr/>
          <a:lstStyle/>
          <a:p>
            <a:r>
              <a:rPr lang="en-US"/>
              <a:t>DFDL expressions</a:t>
            </a:r>
          </a:p>
        </p:txBody>
      </p:sp>
      <p:sp>
        <p:nvSpPr>
          <p:cNvPr id="4" name="Footer Placeholder 3">
            <a:extLst>
              <a:ext uri="{FF2B5EF4-FFF2-40B4-BE49-F238E27FC236}">
                <a16:creationId xmlns:a16="http://schemas.microsoft.com/office/drawing/2014/main" id="{D8E173A0-C293-4D88-8AED-8A71970B8A01}"/>
              </a:ext>
            </a:extLst>
          </p:cNvPr>
          <p:cNvSpPr>
            <a:spLocks noGrp="1"/>
          </p:cNvSpPr>
          <p:nvPr>
            <p:ph type="ftr" sz="quarter" idx="4294967295"/>
          </p:nvPr>
        </p:nvSpPr>
        <p:spPr>
          <a:xfrm>
            <a:off x="0" y="6521450"/>
            <a:ext cx="7537450" cy="239713"/>
          </a:xfrm>
        </p:spPr>
        <p:txBody>
          <a:bodyPr/>
          <a:lstStyle/>
          <a:p>
            <a:r>
              <a:rPr lang="en-US" altLang="en-US">
                <a:solidFill>
                  <a:schemeClr val="tx1">
                    <a:lumMod val="50000"/>
                    <a:lumOff val="50000"/>
                  </a:schemeClr>
                </a:solidFill>
                <a:latin typeface="Arial" pitchFamily="34" charset="0"/>
                <a:cs typeface="Arial" pitchFamily="34" charset="0"/>
              </a:rPr>
              <a:t>© 2019 The MITRE Corporation. All rights reserved.</a:t>
            </a:r>
            <a:endParaRPr lang="en-US">
              <a:solidFill>
                <a:schemeClr val="tx1">
                  <a:lumMod val="50000"/>
                  <a:lumOff val="50000"/>
                </a:schemeClr>
              </a:solidFill>
              <a:latin typeface="Arial" pitchFamily="34" charset="0"/>
              <a:cs typeface="Arial" pitchFamily="34" charset="0"/>
            </a:endParaRPr>
          </a:p>
        </p:txBody>
      </p:sp>
    </p:spTree>
    <p:extLst>
      <p:ext uri="{BB962C8B-B14F-4D97-AF65-F5344CB8AC3E}">
        <p14:creationId xmlns:p14="http://schemas.microsoft.com/office/powerpoint/2010/main" val="404763616"/>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8A98D1BE-80DA-49E7-9C4A-ABB40E0ED490}"/>
              </a:ext>
            </a:extLst>
          </p:cNvPr>
          <p:cNvSpPr/>
          <p:nvPr/>
        </p:nvSpPr>
        <p:spPr>
          <a:xfrm>
            <a:off x="1374183" y="3212023"/>
            <a:ext cx="9443634" cy="923330"/>
          </a:xfrm>
          <a:prstGeom prst="rect">
            <a:avLst/>
          </a:prstGeom>
        </p:spPr>
        <p:txBody>
          <a:bodyPr wrap="square">
            <a:spAutoFit/>
          </a:bodyPr>
          <a:lstStyle/>
          <a:p>
            <a:r>
              <a:rPr lang="en-US">
                <a:solidFill>
                  <a:srgbClr val="003296"/>
                </a:solidFill>
                <a:highlight>
                  <a:srgbClr val="FFFFFF"/>
                </a:highlight>
              </a:rPr>
              <a:t>&lt;xs:sequence</a:t>
            </a:r>
            <a:r>
              <a:rPr lang="en-US">
                <a:solidFill>
                  <a:srgbClr val="F5844C"/>
                </a:solidFill>
                <a:highlight>
                  <a:srgbClr val="FFFFFF"/>
                </a:highlight>
              </a:rPr>
              <a:t> dfdl:initiator</a:t>
            </a:r>
            <a:r>
              <a:rPr lang="en-US">
                <a:solidFill>
                  <a:srgbClr val="FF8040"/>
                </a:solidFill>
                <a:highlight>
                  <a:srgbClr val="FFFFFF"/>
                </a:highlight>
              </a:rPr>
              <a:t>=</a:t>
            </a:r>
            <a:r>
              <a:rPr lang="en-US">
                <a:solidFill>
                  <a:srgbClr val="993300"/>
                </a:solidFill>
                <a:highlight>
                  <a:srgbClr val="FFFFFF"/>
                </a:highlight>
              </a:rPr>
              <a:t>"</a:t>
            </a:r>
            <a:r>
              <a:rPr lang="en-US">
                <a:solidFill>
                  <a:srgbClr val="993300"/>
                </a:solidFill>
                <a:highlight>
                  <a:srgbClr val="FFFF00"/>
                </a:highlight>
              </a:rPr>
              <a:t>{if (num eq 1) then '(' else if (num eq 2) then '[' else '%ES;'}</a:t>
            </a:r>
            <a:r>
              <a:rPr lang="en-US">
                <a:solidFill>
                  <a:srgbClr val="993300"/>
                </a:solidFill>
                <a:highlight>
                  <a:srgbClr val="FFFFFF"/>
                </a:highlight>
              </a:rPr>
              <a:t>"</a:t>
            </a:r>
            <a:r>
              <a:rPr lang="en-US">
                <a:solidFill>
                  <a:srgbClr val="F5844C"/>
                </a:solidFill>
                <a:highlight>
                  <a:srgbClr val="FFFFFF"/>
                </a:highlight>
              </a:rPr>
              <a:t> </a:t>
            </a:r>
            <a:br>
              <a:rPr lang="en-US">
                <a:solidFill>
                  <a:srgbClr val="000000"/>
                </a:solidFill>
                <a:highlight>
                  <a:srgbClr val="FFFFFF"/>
                </a:highlight>
              </a:rPr>
            </a:br>
            <a:r>
              <a:rPr lang="en-US">
                <a:solidFill>
                  <a:srgbClr val="F5844C"/>
                </a:solidFill>
                <a:highlight>
                  <a:srgbClr val="FFFFFF"/>
                </a:highlight>
              </a:rPr>
              <a:t>                                     dfdl:terminator</a:t>
            </a:r>
            <a:r>
              <a:rPr lang="en-US">
                <a:solidFill>
                  <a:srgbClr val="FF8040"/>
                </a:solidFill>
                <a:highlight>
                  <a:srgbClr val="FFFFFF"/>
                </a:highlight>
              </a:rPr>
              <a:t>=</a:t>
            </a:r>
            <a:r>
              <a:rPr lang="en-US">
                <a:solidFill>
                  <a:srgbClr val="993300"/>
                </a:solidFill>
                <a:highlight>
                  <a:srgbClr val="FFFFFF"/>
                </a:highlight>
              </a:rPr>
              <a:t>"</a:t>
            </a:r>
            <a:r>
              <a:rPr lang="en-US">
                <a:solidFill>
                  <a:srgbClr val="993300"/>
                </a:solidFill>
                <a:highlight>
                  <a:srgbClr val="FFFF00"/>
                </a:highlight>
              </a:rPr>
              <a:t>{if (num eq 1) then ')' else if (num eq 2) then ']' else '%NL;'}</a:t>
            </a:r>
            <a:r>
              <a:rPr lang="en-US">
                <a:solidFill>
                  <a:srgbClr val="993300"/>
                </a:solidFill>
                <a:highlight>
                  <a:srgbClr val="FFFFFF"/>
                </a:highlight>
              </a:rPr>
              <a:t>"</a:t>
            </a:r>
            <a:br>
              <a:rPr lang="en-US">
                <a:solidFill>
                  <a:srgbClr val="000000"/>
                </a:solidFill>
                <a:highlight>
                  <a:srgbClr val="FFFFFF"/>
                </a:highlight>
              </a:rPr>
            </a:br>
            <a:r>
              <a:rPr lang="en-US">
                <a:solidFill>
                  <a:srgbClr val="F5844C"/>
                </a:solidFill>
                <a:highlight>
                  <a:srgbClr val="FFFFFF"/>
                </a:highlight>
              </a:rPr>
              <a:t>                                     dfdl:separator</a:t>
            </a:r>
            <a:r>
              <a:rPr lang="en-US">
                <a:solidFill>
                  <a:srgbClr val="FF8040"/>
                </a:solidFill>
                <a:highlight>
                  <a:srgbClr val="FFFFFF"/>
                </a:highlight>
              </a:rPr>
              <a:t>=</a:t>
            </a:r>
            <a:r>
              <a:rPr lang="en-US">
                <a:solidFill>
                  <a:srgbClr val="993300"/>
                </a:solidFill>
                <a:highlight>
                  <a:srgbClr val="FFFFFF"/>
                </a:highlight>
              </a:rPr>
              <a:t>","</a:t>
            </a:r>
            <a:r>
              <a:rPr lang="en-US">
                <a:solidFill>
                  <a:srgbClr val="F5844C"/>
                </a:solidFill>
                <a:highlight>
                  <a:srgbClr val="FFFFFF"/>
                </a:highlight>
              </a:rPr>
              <a:t> dfdl:separatorPosition</a:t>
            </a:r>
            <a:r>
              <a:rPr lang="en-US">
                <a:solidFill>
                  <a:srgbClr val="FF8040"/>
                </a:solidFill>
                <a:highlight>
                  <a:srgbClr val="FFFFFF"/>
                </a:highlight>
              </a:rPr>
              <a:t>=</a:t>
            </a:r>
            <a:r>
              <a:rPr lang="en-US">
                <a:solidFill>
                  <a:srgbClr val="993300"/>
                </a:solidFill>
                <a:highlight>
                  <a:srgbClr val="FFFFFF"/>
                </a:highlight>
              </a:rPr>
              <a:t>"infix"</a:t>
            </a:r>
            <a:r>
              <a:rPr lang="en-US">
                <a:solidFill>
                  <a:srgbClr val="000096"/>
                </a:solidFill>
                <a:highlight>
                  <a:srgbClr val="FFFFFF"/>
                </a:highlight>
              </a:rPr>
              <a:t>&gt;</a:t>
            </a:r>
            <a:endParaRPr lang="en-US"/>
          </a:p>
        </p:txBody>
      </p:sp>
      <p:sp>
        <p:nvSpPr>
          <p:cNvPr id="6" name="Rectangle 5">
            <a:extLst>
              <a:ext uri="{FF2B5EF4-FFF2-40B4-BE49-F238E27FC236}">
                <a16:creationId xmlns:a16="http://schemas.microsoft.com/office/drawing/2014/main" id="{369103B8-772F-4DFC-86D4-5E20BA95CB0A}"/>
              </a:ext>
            </a:extLst>
          </p:cNvPr>
          <p:cNvSpPr/>
          <p:nvPr/>
        </p:nvSpPr>
        <p:spPr>
          <a:xfrm>
            <a:off x="165316" y="1739093"/>
            <a:ext cx="12026684" cy="369332"/>
          </a:xfrm>
          <a:prstGeom prst="rect">
            <a:avLst/>
          </a:prstGeom>
        </p:spPr>
        <p:txBody>
          <a:bodyPr wrap="square">
            <a:spAutoFit/>
          </a:bodyPr>
          <a:lstStyle/>
          <a:p>
            <a:r>
              <a:rPr lang="en-US">
                <a:solidFill>
                  <a:srgbClr val="003296"/>
                </a:solidFill>
                <a:highlight>
                  <a:srgbClr val="FFFFFF"/>
                </a:highlight>
              </a:rPr>
              <a:t>&lt;xs:element</a:t>
            </a:r>
            <a:r>
              <a:rPr lang="en-US">
                <a:solidFill>
                  <a:srgbClr val="F5844C"/>
                </a:solidFill>
                <a:highlight>
                  <a:srgbClr val="FFFFFF"/>
                </a:highlight>
              </a:rPr>
              <a:t> name</a:t>
            </a:r>
            <a:r>
              <a:rPr lang="en-US">
                <a:solidFill>
                  <a:srgbClr val="FF8040"/>
                </a:solidFill>
                <a:highlight>
                  <a:srgbClr val="FFFFFF"/>
                </a:highlight>
              </a:rPr>
              <a:t>=</a:t>
            </a:r>
            <a:r>
              <a:rPr lang="en-US">
                <a:solidFill>
                  <a:srgbClr val="993300"/>
                </a:solidFill>
                <a:highlight>
                  <a:srgbClr val="FFFFFF"/>
                </a:highlight>
              </a:rPr>
              <a:t>"name"</a:t>
            </a:r>
            <a:r>
              <a:rPr lang="en-US">
                <a:solidFill>
                  <a:srgbClr val="F5844C"/>
                </a:solidFill>
                <a:highlight>
                  <a:srgbClr val="FFFFFF"/>
                </a:highlight>
              </a:rPr>
              <a:t> type</a:t>
            </a:r>
            <a:r>
              <a:rPr lang="en-US">
                <a:solidFill>
                  <a:srgbClr val="FF8040"/>
                </a:solidFill>
                <a:highlight>
                  <a:srgbClr val="FFFFFF"/>
                </a:highlight>
              </a:rPr>
              <a:t>=</a:t>
            </a:r>
            <a:r>
              <a:rPr lang="en-US">
                <a:solidFill>
                  <a:srgbClr val="993300"/>
                </a:solidFill>
                <a:highlight>
                  <a:srgbClr val="FFFFFF"/>
                </a:highlight>
              </a:rPr>
              <a:t>"xs:string"</a:t>
            </a:r>
            <a:r>
              <a:rPr lang="en-US">
                <a:solidFill>
                  <a:srgbClr val="F5844C"/>
                </a:solidFill>
                <a:highlight>
                  <a:srgbClr val="FFFFFF"/>
                </a:highlight>
              </a:rPr>
              <a:t> dfdl:lengthKind</a:t>
            </a:r>
            <a:r>
              <a:rPr lang="en-US">
                <a:solidFill>
                  <a:srgbClr val="FF8040"/>
                </a:solidFill>
                <a:highlight>
                  <a:srgbClr val="FFFFFF"/>
                </a:highlight>
              </a:rPr>
              <a:t>=</a:t>
            </a:r>
            <a:r>
              <a:rPr lang="en-US">
                <a:solidFill>
                  <a:srgbClr val="993300"/>
                </a:solidFill>
                <a:highlight>
                  <a:srgbClr val="FFFFFF"/>
                </a:highlight>
              </a:rPr>
              <a:t>"explicit"</a:t>
            </a:r>
            <a:r>
              <a:rPr lang="en-US">
                <a:solidFill>
                  <a:srgbClr val="F5844C"/>
                </a:solidFill>
                <a:highlight>
                  <a:srgbClr val="FFFFFF"/>
                </a:highlight>
              </a:rPr>
              <a:t> </a:t>
            </a:r>
            <a:r>
              <a:rPr lang="en-US">
                <a:solidFill>
                  <a:srgbClr val="F5844C"/>
                </a:solidFill>
              </a:rPr>
              <a:t>dfdl:length</a:t>
            </a:r>
            <a:r>
              <a:rPr lang="en-US">
                <a:solidFill>
                  <a:srgbClr val="FF8040"/>
                </a:solidFill>
              </a:rPr>
              <a:t>=</a:t>
            </a:r>
            <a:r>
              <a:rPr lang="en-US">
                <a:solidFill>
                  <a:srgbClr val="993300"/>
                </a:solidFill>
              </a:rPr>
              <a:t>"</a:t>
            </a:r>
            <a:r>
              <a:rPr lang="en-US">
                <a:solidFill>
                  <a:srgbClr val="993300"/>
                </a:solidFill>
                <a:highlight>
                  <a:srgbClr val="FFFF00"/>
                </a:highlight>
              </a:rPr>
              <a:t>{../num}</a:t>
            </a:r>
            <a:r>
              <a:rPr lang="en-US">
                <a:solidFill>
                  <a:srgbClr val="993300"/>
                </a:solidFill>
              </a:rPr>
              <a:t>"</a:t>
            </a:r>
            <a:r>
              <a:rPr lang="en-US">
                <a:solidFill>
                  <a:srgbClr val="F5844C"/>
                </a:solidFill>
                <a:highlight>
                  <a:srgbClr val="FFFFFF"/>
                </a:highlight>
              </a:rPr>
              <a:t> dfdl:lengthUnits</a:t>
            </a:r>
            <a:r>
              <a:rPr lang="en-US">
                <a:solidFill>
                  <a:srgbClr val="FF8040"/>
                </a:solidFill>
                <a:highlight>
                  <a:srgbClr val="FFFFFF"/>
                </a:highlight>
              </a:rPr>
              <a:t>=</a:t>
            </a:r>
            <a:r>
              <a:rPr lang="en-US">
                <a:solidFill>
                  <a:srgbClr val="993300"/>
                </a:solidFill>
                <a:highlight>
                  <a:srgbClr val="FFFFFF"/>
                </a:highlight>
              </a:rPr>
              <a:t>"characters"</a:t>
            </a:r>
            <a:r>
              <a:rPr lang="en-US">
                <a:solidFill>
                  <a:srgbClr val="F5844C"/>
                </a:solidFill>
                <a:highlight>
                  <a:srgbClr val="FFFFFF"/>
                </a:highlight>
              </a:rPr>
              <a:t> </a:t>
            </a:r>
            <a:r>
              <a:rPr lang="en-US">
                <a:solidFill>
                  <a:srgbClr val="000096"/>
                </a:solidFill>
                <a:highlight>
                  <a:srgbClr val="FFFFFF"/>
                </a:highlight>
              </a:rPr>
              <a:t>/&gt;</a:t>
            </a:r>
            <a:endParaRPr lang="en-US"/>
          </a:p>
        </p:txBody>
      </p:sp>
      <p:sp>
        <p:nvSpPr>
          <p:cNvPr id="9" name="Title 8">
            <a:extLst>
              <a:ext uri="{FF2B5EF4-FFF2-40B4-BE49-F238E27FC236}">
                <a16:creationId xmlns:a16="http://schemas.microsoft.com/office/drawing/2014/main" id="{C027E6C2-A401-4B71-B945-C89D5C0B6F11}"/>
              </a:ext>
            </a:extLst>
          </p:cNvPr>
          <p:cNvSpPr>
            <a:spLocks noGrp="1"/>
          </p:cNvSpPr>
          <p:nvPr>
            <p:ph type="title"/>
          </p:nvPr>
        </p:nvSpPr>
        <p:spPr/>
        <p:txBody>
          <a:bodyPr/>
          <a:lstStyle/>
          <a:p>
            <a:r>
              <a:rPr lang="en-US"/>
              <a:t>length, initiator, and terminator can use </a:t>
            </a:r>
            <a:r>
              <a:rPr lang="en-US">
                <a:highlight>
                  <a:srgbClr val="FFFF00"/>
                </a:highlight>
              </a:rPr>
              <a:t>expressions</a:t>
            </a:r>
          </a:p>
        </p:txBody>
      </p:sp>
      <p:sp>
        <p:nvSpPr>
          <p:cNvPr id="12" name="Oval 11">
            <a:extLst>
              <a:ext uri="{FF2B5EF4-FFF2-40B4-BE49-F238E27FC236}">
                <a16:creationId xmlns:a16="http://schemas.microsoft.com/office/drawing/2014/main" id="{38C61772-7D0C-4928-BD34-F131B342A4F9}"/>
              </a:ext>
            </a:extLst>
          </p:cNvPr>
          <p:cNvSpPr/>
          <p:nvPr/>
        </p:nvSpPr>
        <p:spPr>
          <a:xfrm>
            <a:off x="6772759" y="1739093"/>
            <a:ext cx="1155030" cy="411296"/>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Oval 12">
            <a:extLst>
              <a:ext uri="{FF2B5EF4-FFF2-40B4-BE49-F238E27FC236}">
                <a16:creationId xmlns:a16="http://schemas.microsoft.com/office/drawing/2014/main" id="{F722CC1D-0BA2-4B62-84E0-B4643A71C313}"/>
              </a:ext>
            </a:extLst>
          </p:cNvPr>
          <p:cNvSpPr/>
          <p:nvPr/>
        </p:nvSpPr>
        <p:spPr>
          <a:xfrm>
            <a:off x="2688956" y="3185557"/>
            <a:ext cx="1286359" cy="411296"/>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a:extLst>
              <a:ext uri="{FF2B5EF4-FFF2-40B4-BE49-F238E27FC236}">
                <a16:creationId xmlns:a16="http://schemas.microsoft.com/office/drawing/2014/main" id="{95418CA5-D205-4781-8412-7F29F53D5007}"/>
              </a:ext>
            </a:extLst>
          </p:cNvPr>
          <p:cNvSpPr/>
          <p:nvPr/>
        </p:nvSpPr>
        <p:spPr>
          <a:xfrm>
            <a:off x="3332135" y="3468040"/>
            <a:ext cx="1591160" cy="411296"/>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512805158"/>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61E457-CC95-471B-A2DD-4F4A5B333ED1}"/>
              </a:ext>
            </a:extLst>
          </p:cNvPr>
          <p:cNvSpPr>
            <a:spLocks noGrp="1"/>
          </p:cNvSpPr>
          <p:nvPr>
            <p:ph type="title"/>
          </p:nvPr>
        </p:nvSpPr>
        <p:spPr/>
        <p:txBody>
          <a:bodyPr/>
          <a:lstStyle/>
          <a:p>
            <a:r>
              <a:rPr lang="en-US"/>
              <a:t>inputValueCalc and outputValueCalc use </a:t>
            </a:r>
            <a:r>
              <a:rPr lang="en-US">
                <a:highlight>
                  <a:srgbClr val="FFFF00"/>
                </a:highlight>
              </a:rPr>
              <a:t>expressions</a:t>
            </a:r>
          </a:p>
        </p:txBody>
      </p:sp>
      <p:sp>
        <p:nvSpPr>
          <p:cNvPr id="4" name="Footer Placeholder 3">
            <a:extLst>
              <a:ext uri="{FF2B5EF4-FFF2-40B4-BE49-F238E27FC236}">
                <a16:creationId xmlns:a16="http://schemas.microsoft.com/office/drawing/2014/main" id="{C04AF6DF-174C-41BE-9094-5C04359B8E17}"/>
              </a:ext>
            </a:extLst>
          </p:cNvPr>
          <p:cNvSpPr>
            <a:spLocks noGrp="1"/>
          </p:cNvSpPr>
          <p:nvPr>
            <p:ph type="ftr" sz="quarter" idx="11"/>
          </p:nvPr>
        </p:nvSpPr>
        <p:spPr/>
        <p:txBody>
          <a:bodyPr/>
          <a:lstStyle/>
          <a:p>
            <a:r>
              <a:rPr lang="en-US" altLang="en-US">
                <a:solidFill>
                  <a:schemeClr val="tx1">
                    <a:lumMod val="50000"/>
                    <a:lumOff val="50000"/>
                  </a:schemeClr>
                </a:solidFill>
                <a:latin typeface="Arial" pitchFamily="34" charset="0"/>
                <a:cs typeface="Arial" pitchFamily="34" charset="0"/>
              </a:rPr>
              <a:t>© 2019 The MITRE Corporation. All rights reserved.</a:t>
            </a:r>
            <a:endParaRPr lang="en-US">
              <a:solidFill>
                <a:schemeClr val="tx1">
                  <a:lumMod val="50000"/>
                  <a:lumOff val="50000"/>
                </a:schemeClr>
              </a:solidFill>
              <a:latin typeface="Arial" pitchFamily="34" charset="0"/>
              <a:cs typeface="Arial" pitchFamily="34" charset="0"/>
            </a:endParaRPr>
          </a:p>
        </p:txBody>
      </p:sp>
      <p:sp>
        <p:nvSpPr>
          <p:cNvPr id="5" name="Rectangle 4">
            <a:extLst>
              <a:ext uri="{FF2B5EF4-FFF2-40B4-BE49-F238E27FC236}">
                <a16:creationId xmlns:a16="http://schemas.microsoft.com/office/drawing/2014/main" id="{56375714-EE9F-45D5-B79C-DA8D35720A6F}"/>
              </a:ext>
            </a:extLst>
          </p:cNvPr>
          <p:cNvSpPr/>
          <p:nvPr/>
        </p:nvSpPr>
        <p:spPr>
          <a:xfrm>
            <a:off x="960895" y="2131413"/>
            <a:ext cx="9980909" cy="646331"/>
          </a:xfrm>
          <a:prstGeom prst="rect">
            <a:avLst/>
          </a:prstGeom>
        </p:spPr>
        <p:txBody>
          <a:bodyPr wrap="square">
            <a:spAutoFit/>
          </a:bodyPr>
          <a:lstStyle/>
          <a:p>
            <a:r>
              <a:rPr lang="en-US">
                <a:solidFill>
                  <a:srgbClr val="003296"/>
                </a:solidFill>
                <a:highlight>
                  <a:srgbClr val="FFFFFF"/>
                </a:highlight>
              </a:rPr>
              <a:t>&lt;xs:element</a:t>
            </a:r>
            <a:r>
              <a:rPr lang="en-US">
                <a:solidFill>
                  <a:srgbClr val="F5844C"/>
                </a:solidFill>
                <a:highlight>
                  <a:srgbClr val="FFFFFF"/>
                </a:highlight>
              </a:rPr>
              <a:t> name</a:t>
            </a:r>
            <a:r>
              <a:rPr lang="en-US">
                <a:solidFill>
                  <a:srgbClr val="FF8040"/>
                </a:solidFill>
                <a:highlight>
                  <a:srgbClr val="FFFFFF"/>
                </a:highlight>
              </a:rPr>
              <a:t>=</a:t>
            </a:r>
            <a:r>
              <a:rPr lang="en-US">
                <a:solidFill>
                  <a:srgbClr val="993300"/>
                </a:solidFill>
                <a:highlight>
                  <a:srgbClr val="FFFFFF"/>
                </a:highlight>
              </a:rPr>
              <a:t>"Address_of_relocation_table"</a:t>
            </a:r>
            <a:r>
              <a:rPr lang="en-US">
                <a:solidFill>
                  <a:srgbClr val="F5844C"/>
                </a:solidFill>
                <a:highlight>
                  <a:srgbClr val="FFFFFF"/>
                </a:highlight>
              </a:rPr>
              <a:t> type</a:t>
            </a:r>
            <a:r>
              <a:rPr lang="en-US">
                <a:solidFill>
                  <a:srgbClr val="FF8040"/>
                </a:solidFill>
                <a:highlight>
                  <a:srgbClr val="FFFFFF"/>
                </a:highlight>
              </a:rPr>
              <a:t>=</a:t>
            </a:r>
            <a:r>
              <a:rPr lang="en-US">
                <a:solidFill>
                  <a:srgbClr val="993300"/>
                </a:solidFill>
                <a:highlight>
                  <a:srgbClr val="FFFFFF"/>
                </a:highlight>
              </a:rPr>
              <a:t>"xs:string"</a:t>
            </a:r>
            <a:r>
              <a:rPr lang="en-US">
                <a:solidFill>
                  <a:srgbClr val="F5844C"/>
                </a:solidFill>
                <a:highlight>
                  <a:srgbClr val="FFFFFF"/>
                </a:highlight>
              </a:rPr>
              <a:t> </a:t>
            </a:r>
            <a:br>
              <a:rPr lang="en-US">
                <a:solidFill>
                  <a:srgbClr val="F5844C"/>
                </a:solidFill>
                <a:highlight>
                  <a:srgbClr val="FFFFFF"/>
                </a:highlight>
              </a:rPr>
            </a:br>
            <a:r>
              <a:rPr lang="en-US">
                <a:solidFill>
                  <a:srgbClr val="F5844C"/>
                </a:solidFill>
                <a:highlight>
                  <a:srgbClr val="FFFFFF"/>
                </a:highlight>
              </a:rPr>
              <a:t>                      dfdl:inputValueCalc</a:t>
            </a:r>
            <a:r>
              <a:rPr lang="en-US">
                <a:solidFill>
                  <a:srgbClr val="FF8040"/>
                </a:solidFill>
                <a:highlight>
                  <a:srgbClr val="FFFFFF"/>
                </a:highlight>
              </a:rPr>
              <a:t>=</a:t>
            </a:r>
            <a:r>
              <a:rPr lang="en-US">
                <a:solidFill>
                  <a:srgbClr val="993300"/>
                </a:solidFill>
                <a:highlight>
                  <a:srgbClr val="FFFFFF"/>
                </a:highlight>
              </a:rPr>
              <a:t>'</a:t>
            </a:r>
            <a:r>
              <a:rPr lang="en-US">
                <a:solidFill>
                  <a:srgbClr val="993300"/>
                </a:solidFill>
                <a:highlight>
                  <a:srgbClr val="FFFF00"/>
                </a:highlight>
              </a:rPr>
              <a:t>{</a:t>
            </a:r>
            <a:r>
              <a:rPr lang="en-US">
                <a:solidFill>
                  <a:srgbClr val="000000"/>
                </a:solidFill>
                <a:highlight>
                  <a:srgbClr val="FFFF00"/>
                </a:highlight>
              </a:rPr>
              <a:t> </a:t>
            </a:r>
            <a:r>
              <a:rPr lang="en-US">
                <a:solidFill>
                  <a:srgbClr val="993300"/>
                </a:solidFill>
                <a:highlight>
                  <a:srgbClr val="FFFF00"/>
                </a:highlight>
              </a:rPr>
              <a:t>fn:concat(xs:string(../Hidden_byte2), xs:string(../Hidden_byte1)) }</a:t>
            </a:r>
            <a:r>
              <a:rPr lang="en-US">
                <a:solidFill>
                  <a:srgbClr val="993300"/>
                </a:solidFill>
                <a:highlight>
                  <a:srgbClr val="FFFFFF"/>
                </a:highlight>
              </a:rPr>
              <a:t>'</a:t>
            </a:r>
            <a:r>
              <a:rPr lang="en-US">
                <a:solidFill>
                  <a:srgbClr val="000096"/>
                </a:solidFill>
                <a:highlight>
                  <a:srgbClr val="FFFFFF"/>
                </a:highlight>
              </a:rPr>
              <a:t>/&gt;</a:t>
            </a:r>
          </a:p>
        </p:txBody>
      </p:sp>
      <p:sp>
        <p:nvSpPr>
          <p:cNvPr id="6" name="Oval 5">
            <a:extLst>
              <a:ext uri="{FF2B5EF4-FFF2-40B4-BE49-F238E27FC236}">
                <a16:creationId xmlns:a16="http://schemas.microsoft.com/office/drawing/2014/main" id="{6DC3E351-F1C1-43BF-A108-54C982BD4187}"/>
              </a:ext>
            </a:extLst>
          </p:cNvPr>
          <p:cNvSpPr/>
          <p:nvPr/>
        </p:nvSpPr>
        <p:spPr>
          <a:xfrm>
            <a:off x="2120685" y="2397444"/>
            <a:ext cx="1939871" cy="411296"/>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extLst>
              <a:ext uri="{FF2B5EF4-FFF2-40B4-BE49-F238E27FC236}">
                <a16:creationId xmlns:a16="http://schemas.microsoft.com/office/drawing/2014/main" id="{EA2D2911-2BCF-4A16-98B3-DA73E0D644DC}"/>
              </a:ext>
            </a:extLst>
          </p:cNvPr>
          <p:cNvSpPr/>
          <p:nvPr/>
        </p:nvSpPr>
        <p:spPr>
          <a:xfrm>
            <a:off x="1383418" y="4080257"/>
            <a:ext cx="9980909" cy="646331"/>
          </a:xfrm>
          <a:prstGeom prst="rect">
            <a:avLst/>
          </a:prstGeom>
        </p:spPr>
        <p:txBody>
          <a:bodyPr wrap="square">
            <a:spAutoFit/>
          </a:bodyPr>
          <a:lstStyle/>
          <a:p>
            <a:r>
              <a:rPr lang="en-US">
                <a:solidFill>
                  <a:srgbClr val="003296"/>
                </a:solidFill>
                <a:highlight>
                  <a:srgbClr val="FFFFFF"/>
                </a:highlight>
              </a:rPr>
              <a:t>&lt;xs:element</a:t>
            </a:r>
            <a:r>
              <a:rPr lang="en-US">
                <a:solidFill>
                  <a:srgbClr val="F5844C"/>
                </a:solidFill>
                <a:highlight>
                  <a:srgbClr val="FFFFFF"/>
                </a:highlight>
              </a:rPr>
              <a:t> name</a:t>
            </a:r>
            <a:r>
              <a:rPr lang="en-US">
                <a:solidFill>
                  <a:srgbClr val="FF8040"/>
                </a:solidFill>
                <a:highlight>
                  <a:srgbClr val="FFFFFF"/>
                </a:highlight>
              </a:rPr>
              <a:t>=</a:t>
            </a:r>
            <a:r>
              <a:rPr lang="en-US">
                <a:solidFill>
                  <a:srgbClr val="993300"/>
                </a:solidFill>
                <a:highlight>
                  <a:srgbClr val="FFFFFF"/>
                </a:highlight>
              </a:rPr>
              <a:t>"Hidden_byte1"</a:t>
            </a:r>
            <a:r>
              <a:rPr lang="en-US">
                <a:solidFill>
                  <a:srgbClr val="F5844C"/>
                </a:solidFill>
                <a:highlight>
                  <a:srgbClr val="FFFFFF"/>
                </a:highlight>
              </a:rPr>
              <a:t> type</a:t>
            </a:r>
            <a:r>
              <a:rPr lang="en-US">
                <a:solidFill>
                  <a:srgbClr val="FF8040"/>
                </a:solidFill>
                <a:highlight>
                  <a:srgbClr val="FFFFFF"/>
                </a:highlight>
              </a:rPr>
              <a:t>=</a:t>
            </a:r>
            <a:r>
              <a:rPr lang="en-US">
                <a:solidFill>
                  <a:srgbClr val="993300"/>
                </a:solidFill>
                <a:highlight>
                  <a:srgbClr val="FFFFFF"/>
                </a:highlight>
              </a:rPr>
              <a:t>"hexBinary1"</a:t>
            </a:r>
            <a:r>
              <a:rPr lang="en-US">
                <a:solidFill>
                  <a:srgbClr val="F5844C"/>
                </a:solidFill>
                <a:highlight>
                  <a:srgbClr val="FFFFFF"/>
                </a:highlight>
              </a:rPr>
              <a:t> </a:t>
            </a:r>
            <a:br>
              <a:rPr lang="en-US">
                <a:solidFill>
                  <a:srgbClr val="F5844C"/>
                </a:solidFill>
                <a:highlight>
                  <a:srgbClr val="FFFFFF"/>
                </a:highlight>
              </a:rPr>
            </a:br>
            <a:r>
              <a:rPr lang="en-US">
                <a:solidFill>
                  <a:srgbClr val="F5844C"/>
                </a:solidFill>
                <a:highlight>
                  <a:srgbClr val="FFFFFF"/>
                </a:highlight>
              </a:rPr>
              <a:t>                       </a:t>
            </a:r>
            <a:r>
              <a:rPr lang="en-US">
                <a:solidFill>
                  <a:srgbClr val="F5844C"/>
                </a:solidFill>
              </a:rPr>
              <a:t>dfdl:outputValueCalc</a:t>
            </a:r>
            <a:r>
              <a:rPr lang="en-US">
                <a:solidFill>
                  <a:srgbClr val="FF8040"/>
                </a:solidFill>
              </a:rPr>
              <a:t>=</a:t>
            </a:r>
            <a:r>
              <a:rPr lang="en-US">
                <a:solidFill>
                  <a:srgbClr val="993300"/>
                </a:solidFill>
              </a:rPr>
              <a:t>‘</a:t>
            </a:r>
            <a:r>
              <a:rPr lang="en-US">
                <a:solidFill>
                  <a:srgbClr val="993300"/>
                </a:solidFill>
                <a:highlight>
                  <a:srgbClr val="FFFF00"/>
                </a:highlight>
              </a:rPr>
              <a:t>{ xs:hexBinary(fn:substring(../Address_of_relocation_table, 3,2)) }</a:t>
            </a:r>
            <a:r>
              <a:rPr lang="en-US">
                <a:solidFill>
                  <a:srgbClr val="993300"/>
                </a:solidFill>
                <a:highlight>
                  <a:srgbClr val="FFFFFF"/>
                </a:highlight>
              </a:rPr>
              <a:t>'</a:t>
            </a:r>
            <a:r>
              <a:rPr lang="en-US">
                <a:solidFill>
                  <a:srgbClr val="F5844C"/>
                </a:solidFill>
                <a:highlight>
                  <a:srgbClr val="FFFFFF"/>
                </a:highlight>
              </a:rPr>
              <a:t> </a:t>
            </a:r>
            <a:r>
              <a:rPr lang="en-US">
                <a:solidFill>
                  <a:srgbClr val="000096"/>
                </a:solidFill>
                <a:highlight>
                  <a:srgbClr val="FFFFFF"/>
                </a:highlight>
              </a:rPr>
              <a:t>/&gt;</a:t>
            </a:r>
            <a:endParaRPr lang="en-US"/>
          </a:p>
        </p:txBody>
      </p:sp>
      <p:sp>
        <p:nvSpPr>
          <p:cNvPr id="8" name="Oval 7">
            <a:extLst>
              <a:ext uri="{FF2B5EF4-FFF2-40B4-BE49-F238E27FC236}">
                <a16:creationId xmlns:a16="http://schemas.microsoft.com/office/drawing/2014/main" id="{CE2BDD10-99CB-4B3E-AB85-734074F91C82}"/>
              </a:ext>
            </a:extLst>
          </p:cNvPr>
          <p:cNvSpPr/>
          <p:nvPr/>
        </p:nvSpPr>
        <p:spPr>
          <a:xfrm>
            <a:off x="2445053" y="4349954"/>
            <a:ext cx="2312927" cy="411296"/>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643333606"/>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D072DA-486B-48F2-89C7-86767A9D20C2}"/>
              </a:ext>
            </a:extLst>
          </p:cNvPr>
          <p:cNvSpPr>
            <a:spLocks noGrp="1"/>
          </p:cNvSpPr>
          <p:nvPr>
            <p:ph type="title"/>
          </p:nvPr>
        </p:nvSpPr>
        <p:spPr/>
        <p:txBody>
          <a:bodyPr/>
          <a:lstStyle/>
          <a:p>
            <a:r>
              <a:rPr lang="en-US"/>
              <a:t>occursCount and separator can use </a:t>
            </a:r>
            <a:r>
              <a:rPr lang="en-US">
                <a:highlight>
                  <a:srgbClr val="FFFF00"/>
                </a:highlight>
              </a:rPr>
              <a:t>expressions</a:t>
            </a:r>
          </a:p>
        </p:txBody>
      </p:sp>
      <p:sp>
        <p:nvSpPr>
          <p:cNvPr id="4" name="Footer Placeholder 3">
            <a:extLst>
              <a:ext uri="{FF2B5EF4-FFF2-40B4-BE49-F238E27FC236}">
                <a16:creationId xmlns:a16="http://schemas.microsoft.com/office/drawing/2014/main" id="{016058CC-93D7-4D59-BE60-11B1CEDE2ED9}"/>
              </a:ext>
            </a:extLst>
          </p:cNvPr>
          <p:cNvSpPr>
            <a:spLocks noGrp="1"/>
          </p:cNvSpPr>
          <p:nvPr>
            <p:ph type="ftr" sz="quarter" idx="11"/>
          </p:nvPr>
        </p:nvSpPr>
        <p:spPr/>
        <p:txBody>
          <a:bodyPr/>
          <a:lstStyle/>
          <a:p>
            <a:r>
              <a:rPr lang="en-US" altLang="en-US">
                <a:solidFill>
                  <a:schemeClr val="tx1">
                    <a:lumMod val="50000"/>
                    <a:lumOff val="50000"/>
                  </a:schemeClr>
                </a:solidFill>
                <a:latin typeface="Arial" pitchFamily="34" charset="0"/>
                <a:cs typeface="Arial" pitchFamily="34" charset="0"/>
              </a:rPr>
              <a:t>© 2019 The MITRE Corporation. All rights reserved.</a:t>
            </a:r>
            <a:endParaRPr lang="en-US">
              <a:solidFill>
                <a:schemeClr val="tx1">
                  <a:lumMod val="50000"/>
                  <a:lumOff val="50000"/>
                </a:schemeClr>
              </a:solidFill>
              <a:latin typeface="Arial" pitchFamily="34" charset="0"/>
              <a:cs typeface="Arial" pitchFamily="34" charset="0"/>
            </a:endParaRPr>
          </a:p>
        </p:txBody>
      </p:sp>
      <p:sp>
        <p:nvSpPr>
          <p:cNvPr id="5" name="Rectangle 4">
            <a:extLst>
              <a:ext uri="{FF2B5EF4-FFF2-40B4-BE49-F238E27FC236}">
                <a16:creationId xmlns:a16="http://schemas.microsoft.com/office/drawing/2014/main" id="{12A9C897-DB14-46A0-A93A-84846D0F209A}"/>
              </a:ext>
            </a:extLst>
          </p:cNvPr>
          <p:cNvSpPr/>
          <p:nvPr/>
        </p:nvSpPr>
        <p:spPr>
          <a:xfrm>
            <a:off x="433953" y="1682946"/>
            <a:ext cx="11419216" cy="923330"/>
          </a:xfrm>
          <a:prstGeom prst="rect">
            <a:avLst/>
          </a:prstGeom>
        </p:spPr>
        <p:txBody>
          <a:bodyPr wrap="square">
            <a:spAutoFit/>
          </a:bodyPr>
          <a:lstStyle/>
          <a:p>
            <a:r>
              <a:rPr lang="en-US">
                <a:solidFill>
                  <a:srgbClr val="003296"/>
                </a:solidFill>
                <a:highlight>
                  <a:srgbClr val="FFFFFF"/>
                </a:highlight>
              </a:rPr>
              <a:t>&lt;xs:element</a:t>
            </a:r>
            <a:r>
              <a:rPr lang="en-US">
                <a:solidFill>
                  <a:srgbClr val="F5844C"/>
                </a:solidFill>
                <a:highlight>
                  <a:srgbClr val="FFFFFF"/>
                </a:highlight>
              </a:rPr>
              <a:t> name</a:t>
            </a:r>
            <a:r>
              <a:rPr lang="en-US">
                <a:solidFill>
                  <a:srgbClr val="FF8040"/>
                </a:solidFill>
                <a:highlight>
                  <a:srgbClr val="FFFFFF"/>
                </a:highlight>
              </a:rPr>
              <a:t>=</a:t>
            </a:r>
            <a:r>
              <a:rPr lang="en-US">
                <a:solidFill>
                  <a:srgbClr val="993300"/>
                </a:solidFill>
                <a:highlight>
                  <a:srgbClr val="FFFFFF"/>
                </a:highlight>
              </a:rPr>
              <a:t>"Record"</a:t>
            </a:r>
            <a:r>
              <a:rPr lang="en-US">
                <a:solidFill>
                  <a:srgbClr val="F5844C"/>
                </a:solidFill>
                <a:highlight>
                  <a:srgbClr val="FFFFFF"/>
                </a:highlight>
              </a:rPr>
              <a:t> maxOccurs</a:t>
            </a:r>
            <a:r>
              <a:rPr lang="en-US">
                <a:solidFill>
                  <a:srgbClr val="FF8040"/>
                </a:solidFill>
                <a:highlight>
                  <a:srgbClr val="FFFFFF"/>
                </a:highlight>
              </a:rPr>
              <a:t>=</a:t>
            </a:r>
            <a:r>
              <a:rPr lang="en-US">
                <a:solidFill>
                  <a:srgbClr val="993300"/>
                </a:solidFill>
                <a:highlight>
                  <a:srgbClr val="FFFFFF"/>
                </a:highlight>
              </a:rPr>
              <a:t>"unbounded"</a:t>
            </a:r>
            <a:r>
              <a:rPr lang="en-US">
                <a:solidFill>
                  <a:srgbClr val="F5844C"/>
                </a:solidFill>
                <a:highlight>
                  <a:srgbClr val="FFFFFF"/>
                </a:highlight>
              </a:rPr>
              <a:t> </a:t>
            </a:r>
            <a:br>
              <a:rPr lang="en-US">
                <a:solidFill>
                  <a:srgbClr val="F5844C"/>
                </a:solidFill>
                <a:highlight>
                  <a:srgbClr val="FFFFFF"/>
                </a:highlight>
              </a:rPr>
            </a:br>
            <a:r>
              <a:rPr lang="en-US">
                <a:solidFill>
                  <a:srgbClr val="F5844C"/>
                </a:solidFill>
                <a:highlight>
                  <a:srgbClr val="FFFFFF"/>
                </a:highlight>
              </a:rPr>
              <a:t> 		dfdl:occursCountKind</a:t>
            </a:r>
            <a:r>
              <a:rPr lang="en-US">
                <a:solidFill>
                  <a:srgbClr val="FF8040"/>
                </a:solidFill>
                <a:highlight>
                  <a:srgbClr val="FFFFFF"/>
                </a:highlight>
              </a:rPr>
              <a:t>=</a:t>
            </a:r>
            <a:r>
              <a:rPr lang="en-US">
                <a:solidFill>
                  <a:srgbClr val="993300"/>
                </a:solidFill>
                <a:highlight>
                  <a:srgbClr val="FFFFFF"/>
                </a:highlight>
              </a:rPr>
              <a:t>"expression"</a:t>
            </a:r>
            <a:r>
              <a:rPr lang="en-US">
                <a:solidFill>
                  <a:srgbClr val="F5844C"/>
                </a:solidFill>
                <a:highlight>
                  <a:srgbClr val="FFFFFF"/>
                </a:highlight>
              </a:rPr>
              <a:t> </a:t>
            </a:r>
            <a:br>
              <a:rPr lang="en-US">
                <a:solidFill>
                  <a:srgbClr val="F5844C"/>
                </a:solidFill>
                <a:highlight>
                  <a:srgbClr val="FFFFFF"/>
                </a:highlight>
              </a:rPr>
            </a:br>
            <a:r>
              <a:rPr lang="en-US">
                <a:solidFill>
                  <a:srgbClr val="F5844C"/>
                </a:solidFill>
                <a:highlight>
                  <a:srgbClr val="FFFFFF"/>
                </a:highlight>
              </a:rPr>
              <a:t> 		dfdl:occursCount</a:t>
            </a:r>
            <a:r>
              <a:rPr lang="en-US">
                <a:solidFill>
                  <a:srgbClr val="FF8040"/>
                </a:solidFill>
                <a:highlight>
                  <a:srgbClr val="FFFFFF"/>
                </a:highlight>
              </a:rPr>
              <a:t>=</a:t>
            </a:r>
            <a:r>
              <a:rPr lang="en-US">
                <a:solidFill>
                  <a:srgbClr val="993300"/>
                </a:solidFill>
                <a:highlight>
                  <a:srgbClr val="FFFFFF"/>
                </a:highlight>
              </a:rPr>
              <a:t>"</a:t>
            </a:r>
            <a:r>
              <a:rPr lang="en-US">
                <a:solidFill>
                  <a:srgbClr val="993300"/>
                </a:solidFill>
                <a:highlight>
                  <a:srgbClr val="FFFF00"/>
                </a:highlight>
              </a:rPr>
              <a:t>{</a:t>
            </a:r>
            <a:r>
              <a:rPr lang="en-US">
                <a:highlight>
                  <a:srgbClr val="FFFF00"/>
                </a:highlight>
              </a:rPr>
              <a:t>../../Headers/File_Header/Number_of_Symbols_in_the_COFF_Symbol_Table </a:t>
            </a:r>
            <a:r>
              <a:rPr lang="en-US">
                <a:solidFill>
                  <a:srgbClr val="993300"/>
                </a:solidFill>
                <a:highlight>
                  <a:srgbClr val="FFFF00"/>
                </a:highlight>
              </a:rPr>
              <a:t>}</a:t>
            </a:r>
            <a:r>
              <a:rPr lang="en-US">
                <a:solidFill>
                  <a:srgbClr val="993300"/>
                </a:solidFill>
                <a:highlight>
                  <a:srgbClr val="FFFFFF"/>
                </a:highlight>
              </a:rPr>
              <a:t>"</a:t>
            </a:r>
            <a:r>
              <a:rPr lang="en-US">
                <a:solidFill>
                  <a:srgbClr val="000096"/>
                </a:solidFill>
                <a:highlight>
                  <a:srgbClr val="FFFFFF"/>
                </a:highlight>
              </a:rPr>
              <a:t>&gt;</a:t>
            </a:r>
            <a:endParaRPr lang="en-US"/>
          </a:p>
        </p:txBody>
      </p:sp>
      <p:sp>
        <p:nvSpPr>
          <p:cNvPr id="6" name="Rectangle 5">
            <a:extLst>
              <a:ext uri="{FF2B5EF4-FFF2-40B4-BE49-F238E27FC236}">
                <a16:creationId xmlns:a16="http://schemas.microsoft.com/office/drawing/2014/main" id="{CB7088EE-2640-458D-9ADF-5219B0C45213}"/>
              </a:ext>
            </a:extLst>
          </p:cNvPr>
          <p:cNvSpPr/>
          <p:nvPr/>
        </p:nvSpPr>
        <p:spPr>
          <a:xfrm>
            <a:off x="1747432" y="3697726"/>
            <a:ext cx="9364851" cy="1477328"/>
          </a:xfrm>
          <a:prstGeom prst="rect">
            <a:avLst/>
          </a:prstGeom>
        </p:spPr>
        <p:txBody>
          <a:bodyPr wrap="square">
            <a:spAutoFit/>
          </a:bodyPr>
          <a:lstStyle/>
          <a:p>
            <a:r>
              <a:rPr lang="en-US">
                <a:solidFill>
                  <a:srgbClr val="000096"/>
                </a:solidFill>
                <a:highlight>
                  <a:srgbClr val="FFFFFF"/>
                </a:highlight>
              </a:rPr>
              <a:t>&lt;dfdl:defineVariable</a:t>
            </a:r>
            <a:r>
              <a:rPr lang="en-US">
                <a:solidFill>
                  <a:srgbClr val="F5844C"/>
                </a:solidFill>
                <a:highlight>
                  <a:srgbClr val="FFFFFF"/>
                </a:highlight>
              </a:rPr>
              <a:t> name</a:t>
            </a:r>
            <a:r>
              <a:rPr lang="en-US">
                <a:solidFill>
                  <a:srgbClr val="FF8040"/>
                </a:solidFill>
                <a:highlight>
                  <a:srgbClr val="FFFFFF"/>
                </a:highlight>
              </a:rPr>
              <a:t>=</a:t>
            </a:r>
            <a:r>
              <a:rPr lang="en-US">
                <a:solidFill>
                  <a:srgbClr val="993300"/>
                </a:solidFill>
                <a:highlight>
                  <a:srgbClr val="FFFFFF"/>
                </a:highlight>
              </a:rPr>
              <a:t>"</a:t>
            </a:r>
            <a:r>
              <a:rPr lang="en-US">
                <a:solidFill>
                  <a:srgbClr val="993300"/>
                </a:solidFill>
              </a:rPr>
              <a:t>Separator</a:t>
            </a:r>
            <a:r>
              <a:rPr lang="en-US">
                <a:solidFill>
                  <a:srgbClr val="993300"/>
                </a:solidFill>
                <a:highlight>
                  <a:srgbClr val="FFFFFF"/>
                </a:highlight>
              </a:rPr>
              <a:t>"</a:t>
            </a:r>
            <a:r>
              <a:rPr lang="en-US">
                <a:solidFill>
                  <a:srgbClr val="F5844C"/>
                </a:solidFill>
                <a:highlight>
                  <a:srgbClr val="FFFFFF"/>
                </a:highlight>
              </a:rPr>
              <a:t> type</a:t>
            </a:r>
            <a:r>
              <a:rPr lang="en-US">
                <a:solidFill>
                  <a:srgbClr val="FF8040"/>
                </a:solidFill>
                <a:highlight>
                  <a:srgbClr val="FFFFFF"/>
                </a:highlight>
              </a:rPr>
              <a:t>=</a:t>
            </a:r>
            <a:r>
              <a:rPr lang="en-US">
                <a:solidFill>
                  <a:srgbClr val="993300"/>
                </a:solidFill>
                <a:highlight>
                  <a:srgbClr val="FFFFFF"/>
                </a:highlight>
              </a:rPr>
              <a:t>"xs:string"</a:t>
            </a:r>
            <a:r>
              <a:rPr lang="en-US">
                <a:solidFill>
                  <a:srgbClr val="F5844C"/>
                </a:solidFill>
                <a:highlight>
                  <a:srgbClr val="FFFFFF"/>
                </a:highlight>
              </a:rPr>
              <a:t> external</a:t>
            </a:r>
            <a:r>
              <a:rPr lang="en-US">
                <a:solidFill>
                  <a:srgbClr val="FF8040"/>
                </a:solidFill>
                <a:highlight>
                  <a:srgbClr val="FFFFFF"/>
                </a:highlight>
              </a:rPr>
              <a:t>=</a:t>
            </a:r>
            <a:r>
              <a:rPr lang="en-US">
                <a:solidFill>
                  <a:srgbClr val="993300"/>
                </a:solidFill>
                <a:highlight>
                  <a:srgbClr val="FFFFFF"/>
                </a:highlight>
              </a:rPr>
              <a:t>"true"</a:t>
            </a:r>
            <a:r>
              <a:rPr lang="en-US">
                <a:solidFill>
                  <a:srgbClr val="000096"/>
                </a:solidFill>
                <a:highlight>
                  <a:srgbClr val="FFFFFF"/>
                </a:highlight>
              </a:rPr>
              <a:t>&gt;</a:t>
            </a:r>
            <a:r>
              <a:rPr lang="en-US">
                <a:solidFill>
                  <a:srgbClr val="000000"/>
                </a:solidFill>
                <a:highlight>
                  <a:srgbClr val="FFFFFF"/>
                </a:highlight>
              </a:rPr>
              <a:t>:</a:t>
            </a:r>
            <a:r>
              <a:rPr lang="en-US">
                <a:solidFill>
                  <a:srgbClr val="000096"/>
                </a:solidFill>
                <a:highlight>
                  <a:srgbClr val="FFFFFF"/>
                </a:highlight>
              </a:rPr>
              <a:t>&lt;/dfdl:defineVariable&gt;</a:t>
            </a:r>
            <a:br>
              <a:rPr lang="en-US">
                <a:solidFill>
                  <a:srgbClr val="000000"/>
                </a:solidFill>
                <a:highlight>
                  <a:srgbClr val="FFFFFF"/>
                </a:highlight>
              </a:rPr>
            </a:br>
            <a:r>
              <a:rPr lang="en-US">
                <a:solidFill>
                  <a:srgbClr val="000000"/>
                </a:solidFill>
                <a:highlight>
                  <a:srgbClr val="FFFFFF"/>
                </a:highlight>
              </a:rPr>
              <a:t>        </a:t>
            </a:r>
            <a:r>
              <a:rPr lang="en-US">
                <a:solidFill>
                  <a:srgbClr val="000096"/>
                </a:solidFill>
                <a:highlight>
                  <a:srgbClr val="FFFFFF"/>
                </a:highlight>
              </a:rPr>
              <a:t>&lt;dfdl:defineFormat</a:t>
            </a:r>
            <a:r>
              <a:rPr lang="en-US">
                <a:solidFill>
                  <a:srgbClr val="F5844C"/>
                </a:solidFill>
                <a:highlight>
                  <a:srgbClr val="FFFFFF"/>
                </a:highlight>
              </a:rPr>
              <a:t> name</a:t>
            </a:r>
            <a:r>
              <a:rPr lang="en-US">
                <a:solidFill>
                  <a:srgbClr val="FF8040"/>
                </a:solidFill>
                <a:highlight>
                  <a:srgbClr val="FFFFFF"/>
                </a:highlight>
              </a:rPr>
              <a:t>=</a:t>
            </a:r>
            <a:r>
              <a:rPr lang="en-US">
                <a:solidFill>
                  <a:srgbClr val="993300"/>
                </a:solidFill>
                <a:highlight>
                  <a:srgbClr val="FFFFFF"/>
                </a:highlight>
              </a:rPr>
              <a:t>"colonSeparator"</a:t>
            </a:r>
            <a:r>
              <a:rPr lang="en-US">
                <a:solidFill>
                  <a:srgbClr val="000096"/>
                </a:solidFill>
                <a:highlight>
                  <a:srgbClr val="FFFFFF"/>
                </a:highlight>
              </a:rPr>
              <a:t>&gt;</a:t>
            </a:r>
            <a:br>
              <a:rPr lang="en-US">
                <a:solidFill>
                  <a:srgbClr val="000000"/>
                </a:solidFill>
                <a:highlight>
                  <a:srgbClr val="FFFFFF"/>
                </a:highlight>
              </a:rPr>
            </a:br>
            <a:r>
              <a:rPr lang="en-US">
                <a:solidFill>
                  <a:srgbClr val="000000"/>
                </a:solidFill>
                <a:highlight>
                  <a:srgbClr val="FFFFFF"/>
                </a:highlight>
              </a:rPr>
              <a:t>            </a:t>
            </a:r>
            <a:r>
              <a:rPr lang="en-US">
                <a:solidFill>
                  <a:srgbClr val="000096"/>
                </a:solidFill>
                <a:highlight>
                  <a:srgbClr val="FFFFFF"/>
                </a:highlight>
              </a:rPr>
              <a:t>&lt;dfdl:format</a:t>
            </a:r>
            <a:r>
              <a:rPr lang="en-US">
                <a:solidFill>
                  <a:srgbClr val="F5844C"/>
                </a:solidFill>
                <a:highlight>
                  <a:srgbClr val="FFFFFF"/>
                </a:highlight>
              </a:rPr>
              <a:t> separator</a:t>
            </a:r>
            <a:r>
              <a:rPr lang="en-US">
                <a:solidFill>
                  <a:srgbClr val="FF8040"/>
                </a:solidFill>
                <a:highlight>
                  <a:srgbClr val="FFFFFF"/>
                </a:highlight>
              </a:rPr>
              <a:t>=</a:t>
            </a:r>
            <a:r>
              <a:rPr lang="en-US">
                <a:solidFill>
                  <a:srgbClr val="993300"/>
                </a:solidFill>
                <a:highlight>
                  <a:srgbClr val="FFFFFF"/>
                </a:highlight>
              </a:rPr>
              <a:t>"</a:t>
            </a:r>
            <a:r>
              <a:rPr lang="en-US">
                <a:solidFill>
                  <a:srgbClr val="993300"/>
                </a:solidFill>
                <a:highlight>
                  <a:srgbClr val="FFFF00"/>
                </a:highlight>
              </a:rPr>
              <a:t>{ $Separator }</a:t>
            </a:r>
            <a:r>
              <a:rPr lang="en-US">
                <a:solidFill>
                  <a:srgbClr val="993300"/>
                </a:solidFill>
                <a:highlight>
                  <a:srgbClr val="FFFFFF"/>
                </a:highlight>
              </a:rPr>
              <a:t>"</a:t>
            </a:r>
            <a:r>
              <a:rPr lang="en-US">
                <a:solidFill>
                  <a:srgbClr val="F5844C"/>
                </a:solidFill>
                <a:highlight>
                  <a:srgbClr val="FFFFFF"/>
                </a:highlight>
              </a:rPr>
              <a:t> </a:t>
            </a:r>
            <a:br>
              <a:rPr lang="en-US">
                <a:solidFill>
                  <a:srgbClr val="000000"/>
                </a:solidFill>
                <a:highlight>
                  <a:srgbClr val="FFFFFF"/>
                </a:highlight>
              </a:rPr>
            </a:br>
            <a:r>
              <a:rPr lang="en-US">
                <a:solidFill>
                  <a:srgbClr val="F5844C"/>
                </a:solidFill>
                <a:highlight>
                  <a:srgbClr val="FFFFFF"/>
                </a:highlight>
              </a:rPr>
              <a:t>                separatorPosition</a:t>
            </a:r>
            <a:r>
              <a:rPr lang="en-US">
                <a:solidFill>
                  <a:srgbClr val="FF8040"/>
                </a:solidFill>
                <a:highlight>
                  <a:srgbClr val="FFFFFF"/>
                </a:highlight>
              </a:rPr>
              <a:t>=</a:t>
            </a:r>
            <a:r>
              <a:rPr lang="en-US">
                <a:solidFill>
                  <a:srgbClr val="993300"/>
                </a:solidFill>
                <a:highlight>
                  <a:srgbClr val="FFFFFF"/>
                </a:highlight>
              </a:rPr>
              <a:t>"infix"</a:t>
            </a:r>
            <a:r>
              <a:rPr lang="en-US">
                <a:solidFill>
                  <a:srgbClr val="F5844C"/>
                </a:solidFill>
                <a:highlight>
                  <a:srgbClr val="FFFFFF"/>
                </a:highlight>
              </a:rPr>
              <a:t> </a:t>
            </a:r>
            <a:r>
              <a:rPr lang="en-US">
                <a:solidFill>
                  <a:srgbClr val="000096"/>
                </a:solidFill>
                <a:highlight>
                  <a:srgbClr val="FFFFFF"/>
                </a:highlight>
              </a:rPr>
              <a:t>/&gt;</a:t>
            </a:r>
            <a:br>
              <a:rPr lang="en-US">
                <a:solidFill>
                  <a:srgbClr val="000000"/>
                </a:solidFill>
                <a:highlight>
                  <a:srgbClr val="FFFFFF"/>
                </a:highlight>
              </a:rPr>
            </a:br>
            <a:r>
              <a:rPr lang="en-US">
                <a:solidFill>
                  <a:srgbClr val="000000"/>
                </a:solidFill>
                <a:highlight>
                  <a:srgbClr val="FFFFFF"/>
                </a:highlight>
              </a:rPr>
              <a:t>        </a:t>
            </a:r>
            <a:r>
              <a:rPr lang="en-US">
                <a:solidFill>
                  <a:srgbClr val="000096"/>
                </a:solidFill>
                <a:highlight>
                  <a:srgbClr val="FFFFFF"/>
                </a:highlight>
              </a:rPr>
              <a:t>&lt;/dfdl:defineFormat&gt;</a:t>
            </a:r>
            <a:endParaRPr lang="en-US"/>
          </a:p>
        </p:txBody>
      </p:sp>
      <p:sp>
        <p:nvSpPr>
          <p:cNvPr id="11" name="Oval 10">
            <a:extLst>
              <a:ext uri="{FF2B5EF4-FFF2-40B4-BE49-F238E27FC236}">
                <a16:creationId xmlns:a16="http://schemas.microsoft.com/office/drawing/2014/main" id="{9B8645DF-B5A8-4398-9C84-4BD6103B7A31}"/>
              </a:ext>
            </a:extLst>
          </p:cNvPr>
          <p:cNvSpPr/>
          <p:nvPr/>
        </p:nvSpPr>
        <p:spPr>
          <a:xfrm>
            <a:off x="2216258" y="2211891"/>
            <a:ext cx="1797803" cy="411296"/>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Oval 11">
            <a:extLst>
              <a:ext uri="{FF2B5EF4-FFF2-40B4-BE49-F238E27FC236}">
                <a16:creationId xmlns:a16="http://schemas.microsoft.com/office/drawing/2014/main" id="{1E904E64-6290-4805-A9F7-20C415D2539B}"/>
              </a:ext>
            </a:extLst>
          </p:cNvPr>
          <p:cNvSpPr/>
          <p:nvPr/>
        </p:nvSpPr>
        <p:spPr>
          <a:xfrm>
            <a:off x="3626603" y="4230742"/>
            <a:ext cx="1022889" cy="411296"/>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989301924"/>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31FD83-5645-4C56-B909-DBD552439552}"/>
              </a:ext>
            </a:extLst>
          </p:cNvPr>
          <p:cNvSpPr>
            <a:spLocks noGrp="1"/>
          </p:cNvSpPr>
          <p:nvPr>
            <p:ph type="title"/>
          </p:nvPr>
        </p:nvSpPr>
        <p:spPr/>
        <p:txBody>
          <a:bodyPr/>
          <a:lstStyle/>
          <a:p>
            <a:r>
              <a:rPr lang="en-US"/>
              <a:t>Here’s what the DFDL specification says</a:t>
            </a:r>
          </a:p>
        </p:txBody>
      </p:sp>
      <p:sp>
        <p:nvSpPr>
          <p:cNvPr id="3" name="Content Placeholder 2">
            <a:extLst>
              <a:ext uri="{FF2B5EF4-FFF2-40B4-BE49-F238E27FC236}">
                <a16:creationId xmlns:a16="http://schemas.microsoft.com/office/drawing/2014/main" id="{664670A2-6C42-4196-A3D5-146E89B5A1A9}"/>
              </a:ext>
            </a:extLst>
          </p:cNvPr>
          <p:cNvSpPr>
            <a:spLocks noGrp="1"/>
          </p:cNvSpPr>
          <p:nvPr>
            <p:ph idx="1"/>
          </p:nvPr>
        </p:nvSpPr>
        <p:spPr/>
        <p:txBody>
          <a:bodyPr/>
          <a:lstStyle/>
          <a:p>
            <a:pPr>
              <a:lnSpc>
                <a:spcPts val="3000"/>
              </a:lnSpc>
              <a:spcAft>
                <a:spcPts val="1200"/>
              </a:spcAft>
            </a:pPr>
            <a:r>
              <a:rPr lang="en-US"/>
              <a:t>Some DFDL properties allow DFDL expressions to be used so the property can be set dynamically at processing-time.</a:t>
            </a:r>
          </a:p>
          <a:p>
            <a:pPr>
              <a:lnSpc>
                <a:spcPts val="3000"/>
              </a:lnSpc>
              <a:spcAft>
                <a:spcPts val="1200"/>
              </a:spcAft>
            </a:pPr>
            <a:r>
              <a:rPr lang="en-US"/>
              <a:t>The general syntax of expressions is "{" </a:t>
            </a:r>
            <a:r>
              <a:rPr lang="en-US" b="0" i="1"/>
              <a:t>expression</a:t>
            </a:r>
            <a:r>
              <a:rPr lang="en-US"/>
              <a:t> "}"</a:t>
            </a:r>
          </a:p>
          <a:p>
            <a:pPr>
              <a:lnSpc>
                <a:spcPts val="3000"/>
              </a:lnSpc>
            </a:pPr>
            <a:r>
              <a:rPr lang="en-US"/>
              <a:t>The rules for recognizing DFDL expressions are:</a:t>
            </a:r>
          </a:p>
          <a:p>
            <a:pPr lvl="1">
              <a:lnSpc>
                <a:spcPts val="3000"/>
              </a:lnSpc>
            </a:pPr>
            <a:r>
              <a:rPr lang="en-US"/>
              <a:t>Discard any leading and trailing whitespace.</a:t>
            </a:r>
          </a:p>
          <a:p>
            <a:pPr lvl="1">
              <a:lnSpc>
                <a:spcPts val="3000"/>
              </a:lnSpc>
            </a:pPr>
            <a:r>
              <a:rPr lang="en-US"/>
              <a:t>Must start with a '{' in the first position and end with '}' in the last position.</a:t>
            </a:r>
          </a:p>
          <a:p>
            <a:pPr lvl="1">
              <a:lnSpc>
                <a:spcPts val="3000"/>
              </a:lnSpc>
            </a:pPr>
            <a:r>
              <a:rPr lang="en-US"/>
              <a:t>'{' in any position other than the first is treated as a literal.</a:t>
            </a:r>
          </a:p>
          <a:p>
            <a:pPr lvl="1">
              <a:lnSpc>
                <a:spcPts val="3000"/>
              </a:lnSpc>
            </a:pPr>
            <a:r>
              <a:rPr lang="en-US"/>
              <a:t>'}' in any position other than the last position is treated as a literal.</a:t>
            </a:r>
          </a:p>
          <a:p>
            <a:pPr lvl="1">
              <a:lnSpc>
                <a:spcPts val="3000"/>
              </a:lnSpc>
              <a:spcAft>
                <a:spcPts val="1200"/>
              </a:spcAft>
            </a:pPr>
            <a:r>
              <a:rPr lang="en-US"/>
              <a:t>'{{' as the first characters are treated as the literal '{' and not as the start of a DFDL expression.</a:t>
            </a:r>
          </a:p>
          <a:p>
            <a:pPr>
              <a:lnSpc>
                <a:spcPts val="3000"/>
              </a:lnSpc>
            </a:pPr>
            <a:r>
              <a:rPr lang="en-US"/>
              <a:t>DFDL expressions reference other items using absolute or relative paths.</a:t>
            </a:r>
          </a:p>
        </p:txBody>
      </p:sp>
    </p:spTree>
    <p:extLst>
      <p:ext uri="{BB962C8B-B14F-4D97-AF65-F5344CB8AC3E}">
        <p14:creationId xmlns:p14="http://schemas.microsoft.com/office/powerpoint/2010/main" val="1916905074"/>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B1440E-52A6-4ACB-95D3-FF68F1FF73A0}"/>
              </a:ext>
            </a:extLst>
          </p:cNvPr>
          <p:cNvSpPr>
            <a:spLocks noGrp="1"/>
          </p:cNvSpPr>
          <p:nvPr>
            <p:ph type="title"/>
          </p:nvPr>
        </p:nvSpPr>
        <p:spPr/>
        <p:txBody>
          <a:bodyPr/>
          <a:lstStyle/>
          <a:p>
            <a:r>
              <a:rPr lang="en-US"/>
              <a:t>Some of the DFDL properties that accept expressions</a:t>
            </a:r>
          </a:p>
        </p:txBody>
      </p:sp>
      <p:sp>
        <p:nvSpPr>
          <p:cNvPr id="3" name="Content Placeholder 2">
            <a:extLst>
              <a:ext uri="{FF2B5EF4-FFF2-40B4-BE49-F238E27FC236}">
                <a16:creationId xmlns:a16="http://schemas.microsoft.com/office/drawing/2014/main" id="{71CFA3E6-0CA0-456D-96C4-CFC0E07D1046}"/>
              </a:ext>
            </a:extLst>
          </p:cNvPr>
          <p:cNvSpPr>
            <a:spLocks noGrp="1"/>
          </p:cNvSpPr>
          <p:nvPr>
            <p:ph idx="1"/>
          </p:nvPr>
        </p:nvSpPr>
        <p:spPr>
          <a:xfrm>
            <a:off x="616449" y="1371601"/>
            <a:ext cx="11236720" cy="3200399"/>
          </a:xfrm>
        </p:spPr>
        <p:txBody>
          <a:bodyPr/>
          <a:lstStyle/>
          <a:p>
            <a:r>
              <a:rPr lang="en-US"/>
              <a:t>dfdl:length</a:t>
            </a:r>
          </a:p>
          <a:p>
            <a:r>
              <a:rPr lang="en-US"/>
              <a:t>dfdl:initiator</a:t>
            </a:r>
          </a:p>
          <a:p>
            <a:r>
              <a:rPr lang="en-US"/>
              <a:t>dfdl:terminator</a:t>
            </a:r>
          </a:p>
          <a:p>
            <a:r>
              <a:rPr lang="en-US"/>
              <a:t>dfdl:occursCount</a:t>
            </a:r>
          </a:p>
          <a:p>
            <a:r>
              <a:rPr lang="en-US"/>
              <a:t>dfdl:separator</a:t>
            </a:r>
          </a:p>
          <a:p>
            <a:r>
              <a:rPr lang="en-US"/>
              <a:t>dfdl:inputValueCalc</a:t>
            </a:r>
          </a:p>
          <a:p>
            <a:r>
              <a:rPr lang="en-US"/>
              <a:t>dfdl:outputValueCalc</a:t>
            </a:r>
          </a:p>
        </p:txBody>
      </p:sp>
      <p:sp>
        <p:nvSpPr>
          <p:cNvPr id="4" name="Footer Placeholder 3">
            <a:extLst>
              <a:ext uri="{FF2B5EF4-FFF2-40B4-BE49-F238E27FC236}">
                <a16:creationId xmlns:a16="http://schemas.microsoft.com/office/drawing/2014/main" id="{2EBE03A5-F826-489D-A364-E95EA6995E4A}"/>
              </a:ext>
            </a:extLst>
          </p:cNvPr>
          <p:cNvSpPr>
            <a:spLocks noGrp="1"/>
          </p:cNvSpPr>
          <p:nvPr>
            <p:ph type="ftr" sz="quarter" idx="11"/>
          </p:nvPr>
        </p:nvSpPr>
        <p:spPr/>
        <p:txBody>
          <a:bodyPr/>
          <a:lstStyle/>
          <a:p>
            <a:r>
              <a:rPr lang="en-US" altLang="en-US">
                <a:solidFill>
                  <a:schemeClr val="tx1">
                    <a:lumMod val="50000"/>
                    <a:lumOff val="50000"/>
                  </a:schemeClr>
                </a:solidFill>
                <a:latin typeface="Arial" pitchFamily="34" charset="0"/>
                <a:cs typeface="Arial" pitchFamily="34" charset="0"/>
              </a:rPr>
              <a:t>© 2019 The MITRE Corporation. All rights reserved.</a:t>
            </a:r>
            <a:endParaRPr lang="en-US">
              <a:solidFill>
                <a:schemeClr val="tx1">
                  <a:lumMod val="50000"/>
                  <a:lumOff val="50000"/>
                </a:schemeClr>
              </a:solidFill>
              <a:latin typeface="Arial" pitchFamily="34" charset="0"/>
              <a:cs typeface="Arial" pitchFamily="34" charset="0"/>
            </a:endParaRPr>
          </a:p>
        </p:txBody>
      </p:sp>
      <p:sp>
        <p:nvSpPr>
          <p:cNvPr id="5" name="TextBox 4">
            <a:extLst>
              <a:ext uri="{FF2B5EF4-FFF2-40B4-BE49-F238E27FC236}">
                <a16:creationId xmlns:a16="http://schemas.microsoft.com/office/drawing/2014/main" id="{6B6CF21A-7186-4051-BD8D-E979E556D514}"/>
              </a:ext>
            </a:extLst>
          </p:cNvPr>
          <p:cNvSpPr txBox="1"/>
          <p:nvPr/>
        </p:nvSpPr>
        <p:spPr>
          <a:xfrm>
            <a:off x="867906" y="4897464"/>
            <a:ext cx="10028002" cy="738664"/>
          </a:xfrm>
          <a:prstGeom prst="rect">
            <a:avLst/>
          </a:prstGeom>
          <a:noFill/>
        </p:spPr>
        <p:txBody>
          <a:bodyPr wrap="none" rtlCol="0">
            <a:spAutoFit/>
          </a:bodyPr>
          <a:lstStyle/>
          <a:p>
            <a:r>
              <a:rPr lang="en-US" sz="2400"/>
              <a:t>The complete list is found here:</a:t>
            </a:r>
          </a:p>
          <a:p>
            <a:r>
              <a:rPr lang="en-US" u="sng">
                <a:hlinkClick r:id="rId2"/>
              </a:rPr>
              <a:t>https://cwiki.apache.org/confluence/display/DAFFODIL/Everyplace+DFDL+Expression+Evaluation+Occurs</a:t>
            </a:r>
            <a:endParaRPr lang="en-US" sz="2400"/>
          </a:p>
        </p:txBody>
      </p:sp>
    </p:spTree>
    <p:extLst>
      <p:ext uri="{BB962C8B-B14F-4D97-AF65-F5344CB8AC3E}">
        <p14:creationId xmlns:p14="http://schemas.microsoft.com/office/powerpoint/2010/main" val="1028723075"/>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DAE72073-683D-4785-AF50-D199DB629071}"/>
              </a:ext>
            </a:extLst>
          </p:cNvPr>
          <p:cNvSpPr>
            <a:spLocks noGrp="1"/>
          </p:cNvSpPr>
          <p:nvPr>
            <p:ph type="ctrTitle" sz="quarter"/>
          </p:nvPr>
        </p:nvSpPr>
        <p:spPr/>
        <p:txBody>
          <a:bodyPr/>
          <a:lstStyle/>
          <a:p>
            <a:r>
              <a:rPr lang="en-US"/>
              <a:t>dfdl:occursCountKind</a:t>
            </a:r>
          </a:p>
        </p:txBody>
      </p:sp>
      <p:sp>
        <p:nvSpPr>
          <p:cNvPr id="4" name="Footer Placeholder 3">
            <a:extLst>
              <a:ext uri="{FF2B5EF4-FFF2-40B4-BE49-F238E27FC236}">
                <a16:creationId xmlns:a16="http://schemas.microsoft.com/office/drawing/2014/main" id="{D8E173A0-C293-4D88-8AED-8A71970B8A01}"/>
              </a:ext>
            </a:extLst>
          </p:cNvPr>
          <p:cNvSpPr>
            <a:spLocks noGrp="1"/>
          </p:cNvSpPr>
          <p:nvPr>
            <p:ph type="ftr" sz="quarter" idx="4294967295"/>
          </p:nvPr>
        </p:nvSpPr>
        <p:spPr>
          <a:xfrm>
            <a:off x="0" y="6521450"/>
            <a:ext cx="7537450" cy="239713"/>
          </a:xfrm>
        </p:spPr>
        <p:txBody>
          <a:bodyPr/>
          <a:lstStyle/>
          <a:p>
            <a:r>
              <a:rPr lang="en-US" altLang="en-US">
                <a:solidFill>
                  <a:schemeClr val="tx1">
                    <a:lumMod val="50000"/>
                    <a:lumOff val="50000"/>
                  </a:schemeClr>
                </a:solidFill>
                <a:latin typeface="Arial" pitchFamily="34" charset="0"/>
                <a:cs typeface="Arial" pitchFamily="34" charset="0"/>
              </a:rPr>
              <a:t>© 2019 The MITRE Corporation. All rights reserved.</a:t>
            </a:r>
            <a:endParaRPr lang="en-US">
              <a:solidFill>
                <a:schemeClr val="tx1">
                  <a:lumMod val="50000"/>
                  <a:lumOff val="50000"/>
                </a:schemeClr>
              </a:solidFill>
              <a:latin typeface="Arial" pitchFamily="34" charset="0"/>
              <a:cs typeface="Arial" pitchFamily="34" charset="0"/>
            </a:endParaRPr>
          </a:p>
        </p:txBody>
      </p:sp>
    </p:spTree>
    <p:extLst>
      <p:ext uri="{BB962C8B-B14F-4D97-AF65-F5344CB8AC3E}">
        <p14:creationId xmlns:p14="http://schemas.microsoft.com/office/powerpoint/2010/main" val="2943595043"/>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F64A358E-F984-4C3E-8130-F0413E839069}"/>
              </a:ext>
            </a:extLst>
          </p:cNvPr>
          <p:cNvSpPr>
            <a:spLocks noGrp="1"/>
          </p:cNvSpPr>
          <p:nvPr>
            <p:ph type="title"/>
          </p:nvPr>
        </p:nvSpPr>
        <p:spPr/>
        <p:txBody>
          <a:bodyPr/>
          <a:lstStyle/>
          <a:p>
            <a:r>
              <a:rPr lang="en-US"/>
              <a:t>dfdl:occursCountKind="</a:t>
            </a:r>
            <a:r>
              <a:rPr lang="en-US">
                <a:highlight>
                  <a:srgbClr val="FFFF00"/>
                </a:highlight>
              </a:rPr>
              <a:t>____</a:t>
            </a:r>
            <a:r>
              <a:rPr lang="en-US"/>
              <a:t>"</a:t>
            </a:r>
          </a:p>
        </p:txBody>
      </p:sp>
      <p:sp>
        <p:nvSpPr>
          <p:cNvPr id="4" name="Content Placeholder 3">
            <a:extLst>
              <a:ext uri="{FF2B5EF4-FFF2-40B4-BE49-F238E27FC236}">
                <a16:creationId xmlns:a16="http://schemas.microsoft.com/office/drawing/2014/main" id="{909EB7C3-EFB6-4588-A046-16F401B0E5CA}"/>
              </a:ext>
            </a:extLst>
          </p:cNvPr>
          <p:cNvSpPr>
            <a:spLocks noGrp="1"/>
          </p:cNvSpPr>
          <p:nvPr>
            <p:ph idx="1"/>
          </p:nvPr>
        </p:nvSpPr>
        <p:spPr/>
        <p:txBody>
          <a:bodyPr/>
          <a:lstStyle/>
          <a:p>
            <a:pPr>
              <a:lnSpc>
                <a:spcPts val="3000"/>
              </a:lnSpc>
              <a:spcAft>
                <a:spcPts val="1200"/>
              </a:spcAft>
            </a:pPr>
            <a:r>
              <a:rPr lang="en-US"/>
              <a:t>'</a:t>
            </a:r>
            <a:r>
              <a:rPr lang="en-US">
                <a:highlight>
                  <a:srgbClr val="FFFF00"/>
                </a:highlight>
              </a:rPr>
              <a:t>fixed</a:t>
            </a:r>
            <a:r>
              <a:rPr lang="en-US"/>
              <a:t>' with minOccurs="</a:t>
            </a:r>
            <a:r>
              <a:rPr lang="en-US" i="1"/>
              <a:t>n</a:t>
            </a:r>
            <a:r>
              <a:rPr lang="en-US"/>
              <a:t>" and maxOccurs="</a:t>
            </a:r>
            <a:r>
              <a:rPr lang="en-US" i="1"/>
              <a:t>n</a:t>
            </a:r>
            <a:r>
              <a:rPr lang="en-US"/>
              <a:t>" instructs Daffodil to consume exactly </a:t>
            </a:r>
            <a:r>
              <a:rPr lang="en-US" i="1"/>
              <a:t>n</a:t>
            </a:r>
            <a:r>
              <a:rPr lang="en-US"/>
              <a:t> values.</a:t>
            </a:r>
          </a:p>
          <a:p>
            <a:pPr>
              <a:lnSpc>
                <a:spcPts val="3000"/>
              </a:lnSpc>
              <a:spcAft>
                <a:spcPts val="1200"/>
              </a:spcAft>
            </a:pPr>
            <a:r>
              <a:rPr lang="en-US"/>
              <a:t>'</a:t>
            </a:r>
            <a:r>
              <a:rPr lang="en-US">
                <a:highlight>
                  <a:srgbClr val="FFFF00"/>
                </a:highlight>
              </a:rPr>
              <a:t>implicit</a:t>
            </a:r>
            <a:r>
              <a:rPr lang="en-US"/>
              <a:t>' with minOccurs="</a:t>
            </a:r>
            <a:r>
              <a:rPr lang="en-US" i="1"/>
              <a:t>m</a:t>
            </a:r>
            <a:r>
              <a:rPr lang="en-US"/>
              <a:t>" and maxOccurs="</a:t>
            </a:r>
            <a:r>
              <a:rPr lang="en-US" i="1"/>
              <a:t>n</a:t>
            </a:r>
            <a:r>
              <a:rPr lang="en-US"/>
              <a:t>" instructs Daffodil to consume between </a:t>
            </a:r>
            <a:r>
              <a:rPr lang="en-US" i="1"/>
              <a:t>m</a:t>
            </a:r>
            <a:r>
              <a:rPr lang="en-US"/>
              <a:t> and </a:t>
            </a:r>
            <a:r>
              <a:rPr lang="en-US" i="1"/>
              <a:t>n</a:t>
            </a:r>
            <a:r>
              <a:rPr lang="en-US"/>
              <a:t> values. Daffodil consumes values until either it consumes </a:t>
            </a:r>
            <a:r>
              <a:rPr lang="en-US" i="1"/>
              <a:t>n</a:t>
            </a:r>
            <a:r>
              <a:rPr lang="en-US"/>
              <a:t> values or, upon consuming a value the value fails to meet the element’s requirements). </a:t>
            </a:r>
          </a:p>
          <a:p>
            <a:pPr>
              <a:lnSpc>
                <a:spcPts val="3000"/>
              </a:lnSpc>
              <a:spcAft>
                <a:spcPts val="1200"/>
              </a:spcAft>
            </a:pPr>
            <a:r>
              <a:rPr lang="en-US"/>
              <a:t>'</a:t>
            </a:r>
            <a:r>
              <a:rPr lang="en-US">
                <a:highlight>
                  <a:srgbClr val="FFFF00"/>
                </a:highlight>
              </a:rPr>
              <a:t>expression</a:t>
            </a:r>
            <a:r>
              <a:rPr lang="en-US"/>
              <a:t>' instructs Daffodil to calculate the number of occurrences by evaluating a DFDL expression. Use it in conjunction with occursCount.</a:t>
            </a:r>
          </a:p>
        </p:txBody>
      </p:sp>
    </p:spTree>
    <p:extLst>
      <p:ext uri="{BB962C8B-B14F-4D97-AF65-F5344CB8AC3E}">
        <p14:creationId xmlns:p14="http://schemas.microsoft.com/office/powerpoint/2010/main" val="3896367183"/>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38FC48-62FC-4D1F-86FA-C822D7520A9D}"/>
              </a:ext>
            </a:extLst>
          </p:cNvPr>
          <p:cNvSpPr>
            <a:spLocks noGrp="1"/>
          </p:cNvSpPr>
          <p:nvPr>
            <p:ph type="title"/>
          </p:nvPr>
        </p:nvSpPr>
        <p:spPr/>
        <p:txBody>
          <a:bodyPr/>
          <a:lstStyle/>
          <a:p>
            <a:r>
              <a:rPr lang="en-US"/>
              <a:t>Example</a:t>
            </a:r>
          </a:p>
        </p:txBody>
      </p:sp>
      <p:sp>
        <p:nvSpPr>
          <p:cNvPr id="3" name="Content Placeholder 2">
            <a:extLst>
              <a:ext uri="{FF2B5EF4-FFF2-40B4-BE49-F238E27FC236}">
                <a16:creationId xmlns:a16="http://schemas.microsoft.com/office/drawing/2014/main" id="{8F16ACC9-A9B9-4CF1-B388-B5D9B7A9B2BC}"/>
              </a:ext>
            </a:extLst>
          </p:cNvPr>
          <p:cNvSpPr>
            <a:spLocks noGrp="1"/>
          </p:cNvSpPr>
          <p:nvPr>
            <p:ph idx="1"/>
          </p:nvPr>
        </p:nvSpPr>
        <p:spPr>
          <a:xfrm>
            <a:off x="616449" y="1371602"/>
            <a:ext cx="11236720" cy="1650568"/>
          </a:xfrm>
        </p:spPr>
        <p:txBody>
          <a:bodyPr/>
          <a:lstStyle/>
          <a:p>
            <a:pPr>
              <a:lnSpc>
                <a:spcPts val="3000"/>
              </a:lnSpc>
            </a:pPr>
            <a:r>
              <a:rPr lang="en-US"/>
              <a:t>The </a:t>
            </a:r>
            <a:r>
              <a:rPr lang="en-US" dirty="0"/>
              <a:t>input file consists of exactly 3 integers, each on a new line, followed by an arbitrary number of strings, again, each on a new line, followed by a number of integers, the number being determined by the first integer in the file. For example:</a:t>
            </a:r>
          </a:p>
          <a:p>
            <a:endParaRPr lang="en-US"/>
          </a:p>
        </p:txBody>
      </p:sp>
      <p:sp>
        <p:nvSpPr>
          <p:cNvPr id="4" name="Footer Placeholder 3">
            <a:extLst>
              <a:ext uri="{FF2B5EF4-FFF2-40B4-BE49-F238E27FC236}">
                <a16:creationId xmlns:a16="http://schemas.microsoft.com/office/drawing/2014/main" id="{CDB1F9D4-D3BE-46DC-B712-05BF9B27D007}"/>
              </a:ext>
            </a:extLst>
          </p:cNvPr>
          <p:cNvSpPr>
            <a:spLocks noGrp="1"/>
          </p:cNvSpPr>
          <p:nvPr>
            <p:ph type="ftr" sz="quarter" idx="11"/>
          </p:nvPr>
        </p:nvSpPr>
        <p:spPr/>
        <p:txBody>
          <a:bodyPr/>
          <a:lstStyle/>
          <a:p>
            <a:r>
              <a:rPr lang="en-US" altLang="en-US">
                <a:solidFill>
                  <a:schemeClr val="tx1">
                    <a:lumMod val="50000"/>
                    <a:lumOff val="50000"/>
                  </a:schemeClr>
                </a:solidFill>
                <a:latin typeface="Arial" pitchFamily="34" charset="0"/>
                <a:cs typeface="Arial" pitchFamily="34" charset="0"/>
              </a:rPr>
              <a:t>© 2019 The MITRE Corporation. All rights reserved.</a:t>
            </a:r>
            <a:endParaRPr lang="en-US">
              <a:solidFill>
                <a:schemeClr val="tx1">
                  <a:lumMod val="50000"/>
                  <a:lumOff val="50000"/>
                </a:schemeClr>
              </a:solidFill>
              <a:latin typeface="Arial" pitchFamily="34" charset="0"/>
              <a:cs typeface="Arial" pitchFamily="34" charset="0"/>
            </a:endParaRPr>
          </a:p>
        </p:txBody>
      </p:sp>
      <p:sp>
        <p:nvSpPr>
          <p:cNvPr id="5" name="Rectangle 4">
            <a:extLst>
              <a:ext uri="{FF2B5EF4-FFF2-40B4-BE49-F238E27FC236}">
                <a16:creationId xmlns:a16="http://schemas.microsoft.com/office/drawing/2014/main" id="{D15A376C-B6B6-4BA6-A888-72638138ECF8}"/>
              </a:ext>
            </a:extLst>
          </p:cNvPr>
          <p:cNvSpPr/>
          <p:nvPr/>
        </p:nvSpPr>
        <p:spPr>
          <a:xfrm>
            <a:off x="4384924" y="2925404"/>
            <a:ext cx="1121044" cy="3693319"/>
          </a:xfrm>
          <a:prstGeom prst="rect">
            <a:avLst/>
          </a:prstGeom>
          <a:ln>
            <a:solidFill>
              <a:schemeClr val="tx1"/>
            </a:solidFill>
          </a:ln>
        </p:spPr>
        <p:txBody>
          <a:bodyPr wrap="square">
            <a:spAutoFit/>
          </a:bodyPr>
          <a:lstStyle/>
          <a:p>
            <a:r>
              <a:rPr lang="en-US">
                <a:solidFill>
                  <a:srgbClr val="000000"/>
                </a:solidFill>
                <a:highlight>
                  <a:srgbClr val="FFFFFF"/>
                </a:highlight>
                <a:latin typeface="Times New Roman" panose="02020603050405020304" pitchFamily="18" charset="0"/>
                <a:ea typeface="Calibri" panose="020F0502020204030204" pitchFamily="34" charset="0"/>
              </a:rPr>
              <a:t>6</a:t>
            </a:r>
            <a:br>
              <a:rPr lang="en-US">
                <a:solidFill>
                  <a:srgbClr val="000000"/>
                </a:solidFill>
                <a:highlight>
                  <a:srgbClr val="FFFFFF"/>
                </a:highlight>
                <a:latin typeface="Times New Roman" panose="02020603050405020304" pitchFamily="18" charset="0"/>
                <a:ea typeface="Calibri" panose="020F0502020204030204" pitchFamily="34" charset="0"/>
              </a:rPr>
            </a:br>
            <a:r>
              <a:rPr lang="en-US">
                <a:solidFill>
                  <a:srgbClr val="000000"/>
                </a:solidFill>
                <a:highlight>
                  <a:srgbClr val="FFFFFF"/>
                </a:highlight>
                <a:latin typeface="Times New Roman" panose="02020603050405020304" pitchFamily="18" charset="0"/>
                <a:ea typeface="Calibri" panose="020F0502020204030204" pitchFamily="34" charset="0"/>
              </a:rPr>
              <a:t>1</a:t>
            </a:r>
            <a:br>
              <a:rPr lang="en-US">
                <a:solidFill>
                  <a:srgbClr val="000000"/>
                </a:solidFill>
                <a:highlight>
                  <a:srgbClr val="FFFFFF"/>
                </a:highlight>
                <a:latin typeface="Times New Roman" panose="02020603050405020304" pitchFamily="18" charset="0"/>
                <a:ea typeface="Calibri" panose="020F0502020204030204" pitchFamily="34" charset="0"/>
              </a:rPr>
            </a:br>
            <a:r>
              <a:rPr lang="en-US">
                <a:solidFill>
                  <a:srgbClr val="000000"/>
                </a:solidFill>
                <a:highlight>
                  <a:srgbClr val="FFFFFF"/>
                </a:highlight>
                <a:latin typeface="Times New Roman" panose="02020603050405020304" pitchFamily="18" charset="0"/>
                <a:ea typeface="Calibri" panose="020F0502020204030204" pitchFamily="34" charset="0"/>
              </a:rPr>
              <a:t>2</a:t>
            </a:r>
            <a:br>
              <a:rPr lang="en-US">
                <a:solidFill>
                  <a:srgbClr val="000000"/>
                </a:solidFill>
                <a:highlight>
                  <a:srgbClr val="FFFFFF"/>
                </a:highlight>
                <a:latin typeface="Times New Roman" panose="02020603050405020304" pitchFamily="18" charset="0"/>
                <a:ea typeface="Calibri" panose="020F0502020204030204" pitchFamily="34" charset="0"/>
              </a:rPr>
            </a:br>
            <a:r>
              <a:rPr lang="en-US">
                <a:solidFill>
                  <a:srgbClr val="000000"/>
                </a:solidFill>
                <a:highlight>
                  <a:srgbClr val="FFFFFF"/>
                </a:highlight>
                <a:latin typeface="Times New Roman" panose="02020603050405020304" pitchFamily="18" charset="0"/>
                <a:ea typeface="Calibri" panose="020F0502020204030204" pitchFamily="34" charset="0"/>
              </a:rPr>
              <a:t>Banana</a:t>
            </a:r>
            <a:br>
              <a:rPr lang="en-US">
                <a:solidFill>
                  <a:srgbClr val="000000"/>
                </a:solidFill>
                <a:highlight>
                  <a:srgbClr val="FFFFFF"/>
                </a:highlight>
                <a:latin typeface="Times New Roman" panose="02020603050405020304" pitchFamily="18" charset="0"/>
                <a:ea typeface="Calibri" panose="020F0502020204030204" pitchFamily="34" charset="0"/>
              </a:rPr>
            </a:br>
            <a:r>
              <a:rPr lang="en-US">
                <a:solidFill>
                  <a:srgbClr val="000000"/>
                </a:solidFill>
                <a:highlight>
                  <a:srgbClr val="FFFFFF"/>
                </a:highlight>
                <a:latin typeface="Times New Roman" panose="02020603050405020304" pitchFamily="18" charset="0"/>
                <a:ea typeface="Calibri" panose="020F0502020204030204" pitchFamily="34" charset="0"/>
              </a:rPr>
              <a:t>Orange</a:t>
            </a:r>
            <a:br>
              <a:rPr lang="en-US">
                <a:solidFill>
                  <a:srgbClr val="000000"/>
                </a:solidFill>
                <a:highlight>
                  <a:srgbClr val="FFFFFF"/>
                </a:highlight>
                <a:latin typeface="Times New Roman" panose="02020603050405020304" pitchFamily="18" charset="0"/>
                <a:ea typeface="Calibri" panose="020F0502020204030204" pitchFamily="34" charset="0"/>
              </a:rPr>
            </a:br>
            <a:r>
              <a:rPr lang="en-US">
                <a:solidFill>
                  <a:srgbClr val="000000"/>
                </a:solidFill>
                <a:highlight>
                  <a:srgbClr val="FFFFFF"/>
                </a:highlight>
                <a:latin typeface="Times New Roman" panose="02020603050405020304" pitchFamily="18" charset="0"/>
                <a:ea typeface="Calibri" panose="020F0502020204030204" pitchFamily="34" charset="0"/>
              </a:rPr>
              <a:t>Apple</a:t>
            </a:r>
            <a:br>
              <a:rPr lang="en-US">
                <a:solidFill>
                  <a:srgbClr val="000000"/>
                </a:solidFill>
                <a:highlight>
                  <a:srgbClr val="FFFFFF"/>
                </a:highlight>
                <a:latin typeface="Times New Roman" panose="02020603050405020304" pitchFamily="18" charset="0"/>
                <a:ea typeface="Calibri" panose="020F0502020204030204" pitchFamily="34" charset="0"/>
              </a:rPr>
            </a:br>
            <a:r>
              <a:rPr lang="en-US">
                <a:solidFill>
                  <a:srgbClr val="000000"/>
                </a:solidFill>
                <a:highlight>
                  <a:srgbClr val="FFFFFF"/>
                </a:highlight>
                <a:latin typeface="Times New Roman" panose="02020603050405020304" pitchFamily="18" charset="0"/>
                <a:ea typeface="Calibri" panose="020F0502020204030204" pitchFamily="34" charset="0"/>
              </a:rPr>
              <a:t>Grape</a:t>
            </a:r>
            <a:br>
              <a:rPr lang="en-US">
                <a:solidFill>
                  <a:srgbClr val="000000"/>
                </a:solidFill>
                <a:highlight>
                  <a:srgbClr val="FFFFFF"/>
                </a:highlight>
                <a:latin typeface="Times New Roman" panose="02020603050405020304" pitchFamily="18" charset="0"/>
                <a:ea typeface="Calibri" panose="020F0502020204030204" pitchFamily="34" charset="0"/>
              </a:rPr>
            </a:br>
            <a:r>
              <a:rPr lang="en-US">
                <a:solidFill>
                  <a:srgbClr val="000000"/>
                </a:solidFill>
                <a:highlight>
                  <a:srgbClr val="FFFFFF"/>
                </a:highlight>
                <a:latin typeface="Times New Roman" panose="02020603050405020304" pitchFamily="18" charset="0"/>
                <a:ea typeface="Calibri" panose="020F0502020204030204" pitchFamily="34" charset="0"/>
              </a:rPr>
              <a:t>100</a:t>
            </a:r>
            <a:br>
              <a:rPr lang="en-US">
                <a:solidFill>
                  <a:srgbClr val="000000"/>
                </a:solidFill>
                <a:highlight>
                  <a:srgbClr val="FFFFFF"/>
                </a:highlight>
                <a:latin typeface="Times New Roman" panose="02020603050405020304" pitchFamily="18" charset="0"/>
                <a:ea typeface="Calibri" panose="020F0502020204030204" pitchFamily="34" charset="0"/>
              </a:rPr>
            </a:br>
            <a:r>
              <a:rPr lang="en-US">
                <a:solidFill>
                  <a:srgbClr val="000000"/>
                </a:solidFill>
                <a:highlight>
                  <a:srgbClr val="FFFFFF"/>
                </a:highlight>
                <a:latin typeface="Times New Roman" panose="02020603050405020304" pitchFamily="18" charset="0"/>
                <a:ea typeface="Calibri" panose="020F0502020204030204" pitchFamily="34" charset="0"/>
              </a:rPr>
              <a:t>200</a:t>
            </a:r>
            <a:br>
              <a:rPr lang="en-US">
                <a:solidFill>
                  <a:srgbClr val="000000"/>
                </a:solidFill>
                <a:highlight>
                  <a:srgbClr val="FFFFFF"/>
                </a:highlight>
                <a:latin typeface="Times New Roman" panose="02020603050405020304" pitchFamily="18" charset="0"/>
                <a:ea typeface="Calibri" panose="020F0502020204030204" pitchFamily="34" charset="0"/>
              </a:rPr>
            </a:br>
            <a:r>
              <a:rPr lang="en-US">
                <a:solidFill>
                  <a:srgbClr val="000000"/>
                </a:solidFill>
                <a:highlight>
                  <a:srgbClr val="FFFFFF"/>
                </a:highlight>
                <a:latin typeface="Times New Roman" panose="02020603050405020304" pitchFamily="18" charset="0"/>
                <a:ea typeface="Calibri" panose="020F0502020204030204" pitchFamily="34" charset="0"/>
              </a:rPr>
              <a:t>300</a:t>
            </a:r>
            <a:br>
              <a:rPr lang="en-US">
                <a:solidFill>
                  <a:srgbClr val="000000"/>
                </a:solidFill>
                <a:highlight>
                  <a:srgbClr val="FFFFFF"/>
                </a:highlight>
                <a:latin typeface="Times New Roman" panose="02020603050405020304" pitchFamily="18" charset="0"/>
                <a:ea typeface="Calibri" panose="020F0502020204030204" pitchFamily="34" charset="0"/>
              </a:rPr>
            </a:br>
            <a:r>
              <a:rPr lang="en-US">
                <a:solidFill>
                  <a:srgbClr val="000000"/>
                </a:solidFill>
                <a:highlight>
                  <a:srgbClr val="FFFFFF"/>
                </a:highlight>
                <a:latin typeface="Times New Roman" panose="02020603050405020304" pitchFamily="18" charset="0"/>
                <a:ea typeface="Calibri" panose="020F0502020204030204" pitchFamily="34" charset="0"/>
              </a:rPr>
              <a:t>400</a:t>
            </a:r>
            <a:br>
              <a:rPr lang="en-US">
                <a:solidFill>
                  <a:srgbClr val="000000"/>
                </a:solidFill>
                <a:highlight>
                  <a:srgbClr val="FFFFFF"/>
                </a:highlight>
                <a:latin typeface="Times New Roman" panose="02020603050405020304" pitchFamily="18" charset="0"/>
                <a:ea typeface="Calibri" panose="020F0502020204030204" pitchFamily="34" charset="0"/>
              </a:rPr>
            </a:br>
            <a:r>
              <a:rPr lang="en-US">
                <a:solidFill>
                  <a:srgbClr val="000000"/>
                </a:solidFill>
                <a:highlight>
                  <a:srgbClr val="FFFFFF"/>
                </a:highlight>
                <a:latin typeface="Times New Roman" panose="02020603050405020304" pitchFamily="18" charset="0"/>
                <a:ea typeface="Calibri" panose="020F0502020204030204" pitchFamily="34" charset="0"/>
              </a:rPr>
              <a:t>500</a:t>
            </a:r>
            <a:br>
              <a:rPr lang="en-US">
                <a:solidFill>
                  <a:srgbClr val="000000"/>
                </a:solidFill>
                <a:highlight>
                  <a:srgbClr val="FFFFFF"/>
                </a:highlight>
                <a:latin typeface="Times New Roman" panose="02020603050405020304" pitchFamily="18" charset="0"/>
                <a:ea typeface="Calibri" panose="020F0502020204030204" pitchFamily="34" charset="0"/>
              </a:rPr>
            </a:br>
            <a:r>
              <a:rPr lang="en-US">
                <a:solidFill>
                  <a:srgbClr val="000000"/>
                </a:solidFill>
                <a:highlight>
                  <a:srgbClr val="FFFFFF"/>
                </a:highlight>
                <a:latin typeface="Times New Roman" panose="02020603050405020304" pitchFamily="18" charset="0"/>
                <a:ea typeface="Calibri" panose="020F0502020204030204" pitchFamily="34" charset="0"/>
              </a:rPr>
              <a:t>600</a:t>
            </a:r>
            <a:endParaRPr lang="en-US" sz="1600">
              <a:effectLst/>
              <a:latin typeface="Calibri" panose="020F0502020204030204" pitchFamily="34" charset="0"/>
              <a:ea typeface="Calibri" panose="020F0502020204030204" pitchFamily="34" charset="0"/>
            </a:endParaRPr>
          </a:p>
        </p:txBody>
      </p:sp>
    </p:spTree>
    <p:extLst>
      <p:ext uri="{BB962C8B-B14F-4D97-AF65-F5344CB8AC3E}">
        <p14:creationId xmlns:p14="http://schemas.microsoft.com/office/powerpoint/2010/main" val="242781174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FF9CE708-C8AA-41B9-BD99-5DD1D2217ECA}"/>
              </a:ext>
            </a:extLst>
          </p:cNvPr>
          <p:cNvSpPr>
            <a:spLocks noGrp="1"/>
          </p:cNvSpPr>
          <p:nvPr>
            <p:ph type="title"/>
          </p:nvPr>
        </p:nvSpPr>
        <p:spPr/>
        <p:txBody>
          <a:bodyPr/>
          <a:lstStyle/>
          <a:p>
            <a:r>
              <a:rPr lang="en-US"/>
              <a:t>Consider this hidden group</a:t>
            </a:r>
          </a:p>
        </p:txBody>
      </p:sp>
      <p:sp>
        <p:nvSpPr>
          <p:cNvPr id="5" name="Rectangle 4">
            <a:extLst>
              <a:ext uri="{FF2B5EF4-FFF2-40B4-BE49-F238E27FC236}">
                <a16:creationId xmlns:a16="http://schemas.microsoft.com/office/drawing/2014/main" id="{A568192D-F7CD-4A0E-9B4D-2379ACAFFCE6}"/>
              </a:ext>
            </a:extLst>
          </p:cNvPr>
          <p:cNvSpPr/>
          <p:nvPr/>
        </p:nvSpPr>
        <p:spPr>
          <a:xfrm>
            <a:off x="1918306" y="1672374"/>
            <a:ext cx="7148203" cy="2031325"/>
          </a:xfrm>
          <a:prstGeom prst="rect">
            <a:avLst/>
          </a:prstGeom>
          <a:ln>
            <a:solidFill>
              <a:schemeClr val="tx1"/>
            </a:solidFill>
          </a:ln>
        </p:spPr>
        <p:txBody>
          <a:bodyPr wrap="square">
            <a:spAutoFit/>
          </a:bodyPr>
          <a:lstStyle/>
          <a:p>
            <a:r>
              <a:rPr lang="en-US">
                <a:solidFill>
                  <a:srgbClr val="003296"/>
                </a:solidFill>
                <a:highlight>
                  <a:srgbClr val="FFFFFF"/>
                </a:highlight>
              </a:rPr>
              <a:t>&lt;xs:sequence</a:t>
            </a:r>
            <a:r>
              <a:rPr lang="en-US">
                <a:solidFill>
                  <a:srgbClr val="F5844C"/>
                </a:solidFill>
                <a:highlight>
                  <a:srgbClr val="FFFFFF"/>
                </a:highlight>
              </a:rPr>
              <a:t> dfdl:hiddenGroupRef</a:t>
            </a:r>
            <a:r>
              <a:rPr lang="en-US">
                <a:solidFill>
                  <a:srgbClr val="FF8040"/>
                </a:solidFill>
                <a:highlight>
                  <a:srgbClr val="FFFFFF"/>
                </a:highlight>
              </a:rPr>
              <a:t>=</a:t>
            </a:r>
            <a:r>
              <a:rPr lang="en-US">
                <a:solidFill>
                  <a:srgbClr val="993300"/>
                </a:solidFill>
                <a:highlight>
                  <a:srgbClr val="FFFFFF"/>
                </a:highlight>
              </a:rPr>
              <a:t>"hiddenHourGroup"</a:t>
            </a:r>
            <a:r>
              <a:rPr lang="en-US">
                <a:solidFill>
                  <a:srgbClr val="F5844C"/>
                </a:solidFill>
                <a:highlight>
                  <a:srgbClr val="FFFFFF"/>
                </a:highlight>
              </a:rPr>
              <a:t> </a:t>
            </a:r>
            <a:r>
              <a:rPr lang="en-US">
                <a:solidFill>
                  <a:srgbClr val="000096"/>
                </a:solidFill>
                <a:highlight>
                  <a:srgbClr val="FFFFFF"/>
                </a:highlight>
              </a:rPr>
              <a:t>/&gt;</a:t>
            </a:r>
            <a:br>
              <a:rPr lang="en-US">
                <a:solidFill>
                  <a:srgbClr val="000000"/>
                </a:solidFill>
                <a:highlight>
                  <a:srgbClr val="FFFFFF"/>
                </a:highlight>
              </a:rPr>
            </a:br>
            <a:r>
              <a:rPr lang="en-US">
                <a:solidFill>
                  <a:srgbClr val="003296"/>
                </a:solidFill>
                <a:highlight>
                  <a:srgbClr val="FFFFFF"/>
                </a:highlight>
              </a:rPr>
              <a:t>&lt;xs:element</a:t>
            </a:r>
            <a:r>
              <a:rPr lang="en-US">
                <a:solidFill>
                  <a:srgbClr val="F5844C"/>
                </a:solidFill>
                <a:highlight>
                  <a:srgbClr val="FFFFFF"/>
                </a:highlight>
              </a:rPr>
              <a:t> name</a:t>
            </a:r>
            <a:r>
              <a:rPr lang="en-US">
                <a:solidFill>
                  <a:srgbClr val="FF8040"/>
                </a:solidFill>
                <a:highlight>
                  <a:srgbClr val="FFFFFF"/>
                </a:highlight>
              </a:rPr>
              <a:t>=</a:t>
            </a:r>
            <a:r>
              <a:rPr lang="en-US">
                <a:solidFill>
                  <a:srgbClr val="993300"/>
                </a:solidFill>
                <a:highlight>
                  <a:srgbClr val="FFFFFF"/>
                </a:highlight>
              </a:rPr>
              <a:t>"Hour"</a:t>
            </a:r>
            <a:r>
              <a:rPr lang="en-US">
                <a:solidFill>
                  <a:srgbClr val="F5844C"/>
                </a:solidFill>
                <a:highlight>
                  <a:srgbClr val="FFFFFF"/>
                </a:highlight>
              </a:rPr>
              <a:t> type</a:t>
            </a:r>
            <a:r>
              <a:rPr lang="en-US">
                <a:solidFill>
                  <a:srgbClr val="FF8040"/>
                </a:solidFill>
                <a:highlight>
                  <a:srgbClr val="FFFFFF"/>
                </a:highlight>
              </a:rPr>
              <a:t>=</a:t>
            </a:r>
            <a:r>
              <a:rPr lang="en-US">
                <a:solidFill>
                  <a:srgbClr val="993300"/>
                </a:solidFill>
                <a:highlight>
                  <a:srgbClr val="FFFFFF"/>
                </a:highlight>
              </a:rPr>
              <a:t>"xs:string"</a:t>
            </a:r>
            <a:r>
              <a:rPr lang="en-US">
                <a:solidFill>
                  <a:srgbClr val="F5844C"/>
                </a:solidFill>
                <a:highlight>
                  <a:srgbClr val="FFFFFF"/>
                </a:highlight>
              </a:rPr>
              <a:t> dfdl:inputValueCalc</a:t>
            </a:r>
            <a:r>
              <a:rPr lang="en-US">
                <a:solidFill>
                  <a:srgbClr val="FF8040"/>
                </a:solidFill>
                <a:highlight>
                  <a:srgbClr val="FFFFFF"/>
                </a:highlight>
              </a:rPr>
              <a:t>=</a:t>
            </a:r>
            <a:r>
              <a:rPr lang="en-US">
                <a:solidFill>
                  <a:srgbClr val="993300"/>
                </a:solidFill>
                <a:highlight>
                  <a:srgbClr val="FFFFFF"/>
                </a:highlight>
              </a:rPr>
              <a:t>'{</a:t>
            </a:r>
            <a:br>
              <a:rPr lang="en-US">
                <a:solidFill>
                  <a:srgbClr val="000000"/>
                </a:solidFill>
                <a:highlight>
                  <a:srgbClr val="FFFFFF"/>
                </a:highlight>
              </a:rPr>
            </a:br>
            <a:r>
              <a:rPr lang="en-US">
                <a:solidFill>
                  <a:srgbClr val="993300"/>
                </a:solidFill>
                <a:highlight>
                  <a:srgbClr val="FFFFFF"/>
                </a:highlight>
              </a:rPr>
              <a:t>    if ((../HiddenHour ge 0) and (../HiddenHour le 23)) then ../HiddenHour</a:t>
            </a:r>
            <a:br>
              <a:rPr lang="en-US">
                <a:solidFill>
                  <a:srgbClr val="000000"/>
                </a:solidFill>
                <a:highlight>
                  <a:srgbClr val="FFFFFF"/>
                </a:highlight>
              </a:rPr>
            </a:br>
            <a:r>
              <a:rPr lang="en-US">
                <a:solidFill>
                  <a:srgbClr val="993300"/>
                </a:solidFill>
                <a:highlight>
                  <a:srgbClr val="FFFFFF"/>
                </a:highlight>
              </a:rPr>
              <a:t>    </a:t>
            </a:r>
            <a:r>
              <a:rPr lang="en-US">
                <a:solidFill>
                  <a:srgbClr val="993300"/>
                </a:solidFill>
                <a:highlight>
                  <a:srgbClr val="FFFF00"/>
                </a:highlight>
              </a:rPr>
              <a:t>else if ((../HiddenHour ge 24) and (../HiddenHour le 30)) then "Illegal"</a:t>
            </a:r>
            <a:br>
              <a:rPr lang="en-US">
                <a:solidFill>
                  <a:srgbClr val="000000"/>
                </a:solidFill>
                <a:highlight>
                  <a:srgbClr val="FFFF00"/>
                </a:highlight>
              </a:rPr>
            </a:br>
            <a:r>
              <a:rPr lang="en-US">
                <a:solidFill>
                  <a:srgbClr val="993300"/>
                </a:solidFill>
                <a:highlight>
                  <a:srgbClr val="FFFFFF"/>
                </a:highlight>
              </a:rPr>
              <a:t>    else if (../HiddenHour eq 31) then "No Statement"</a:t>
            </a:r>
            <a:br>
              <a:rPr lang="en-US">
                <a:solidFill>
                  <a:srgbClr val="000000"/>
                </a:solidFill>
                <a:highlight>
                  <a:srgbClr val="FFFFFF"/>
                </a:highlight>
              </a:rPr>
            </a:br>
            <a:r>
              <a:rPr lang="en-US">
                <a:solidFill>
                  <a:srgbClr val="993300"/>
                </a:solidFill>
                <a:highlight>
                  <a:srgbClr val="FFFFFF"/>
                </a:highlight>
              </a:rPr>
              <a:t>    else "daf:error()"</a:t>
            </a:r>
            <a:br>
              <a:rPr lang="en-US">
                <a:solidFill>
                  <a:srgbClr val="000000"/>
                </a:solidFill>
                <a:highlight>
                  <a:srgbClr val="FFFFFF"/>
                </a:highlight>
              </a:rPr>
            </a:br>
            <a:r>
              <a:rPr lang="en-US">
                <a:solidFill>
                  <a:srgbClr val="993300"/>
                </a:solidFill>
                <a:highlight>
                  <a:srgbClr val="FFFFFF"/>
                </a:highlight>
              </a:rPr>
              <a:t>}'</a:t>
            </a:r>
            <a:r>
              <a:rPr lang="en-US">
                <a:solidFill>
                  <a:srgbClr val="F5844C"/>
                </a:solidFill>
                <a:highlight>
                  <a:srgbClr val="FFFFFF"/>
                </a:highlight>
              </a:rPr>
              <a:t> </a:t>
            </a:r>
            <a:r>
              <a:rPr lang="en-US">
                <a:solidFill>
                  <a:srgbClr val="000096"/>
                </a:solidFill>
                <a:highlight>
                  <a:srgbClr val="FFFFFF"/>
                </a:highlight>
              </a:rPr>
              <a:t>/&gt;</a:t>
            </a:r>
          </a:p>
        </p:txBody>
      </p:sp>
      <p:sp>
        <p:nvSpPr>
          <p:cNvPr id="6" name="TextBox 5">
            <a:extLst>
              <a:ext uri="{FF2B5EF4-FFF2-40B4-BE49-F238E27FC236}">
                <a16:creationId xmlns:a16="http://schemas.microsoft.com/office/drawing/2014/main" id="{28D74679-7A65-490C-81E6-5B4F76E51ED0}"/>
              </a:ext>
            </a:extLst>
          </p:cNvPr>
          <p:cNvSpPr txBox="1"/>
          <p:nvPr/>
        </p:nvSpPr>
        <p:spPr>
          <a:xfrm>
            <a:off x="2061275" y="4153546"/>
            <a:ext cx="6955622" cy="1938992"/>
          </a:xfrm>
          <a:prstGeom prst="rect">
            <a:avLst/>
          </a:prstGeom>
          <a:noFill/>
        </p:spPr>
        <p:txBody>
          <a:bodyPr wrap="none" rtlCol="0">
            <a:spAutoFit/>
          </a:bodyPr>
          <a:lstStyle/>
          <a:p>
            <a:r>
              <a:rPr lang="en-US" sz="2400"/>
              <a:t>Suppose that parsing the input yields this XML output:</a:t>
            </a:r>
          </a:p>
          <a:p>
            <a:endParaRPr lang="en-US" sz="2400"/>
          </a:p>
          <a:p>
            <a:r>
              <a:rPr lang="en-US" sz="2400"/>
              <a:t>	</a:t>
            </a:r>
            <a:r>
              <a:rPr lang="en-US" sz="2400">
                <a:solidFill>
                  <a:srgbClr val="000096"/>
                </a:solidFill>
                <a:highlight>
                  <a:srgbClr val="FFFFFF"/>
                </a:highlight>
              </a:rPr>
              <a:t>&lt;Hour&gt;</a:t>
            </a:r>
            <a:r>
              <a:rPr lang="en-US" sz="2400">
                <a:solidFill>
                  <a:srgbClr val="000000"/>
                </a:solidFill>
                <a:highlight>
                  <a:srgbClr val="FFFFFF"/>
                </a:highlight>
              </a:rPr>
              <a:t>Illegal</a:t>
            </a:r>
            <a:r>
              <a:rPr lang="en-US" sz="2400">
                <a:solidFill>
                  <a:srgbClr val="000096"/>
                </a:solidFill>
                <a:highlight>
                  <a:srgbClr val="FFFFFF"/>
                </a:highlight>
              </a:rPr>
              <a:t>&lt;/Hour&gt;</a:t>
            </a:r>
          </a:p>
          <a:p>
            <a:endParaRPr lang="en-US" sz="2400"/>
          </a:p>
          <a:p>
            <a:r>
              <a:rPr lang="en-US" sz="2400"/>
              <a:t>Unparsing that XML should produce what result?</a:t>
            </a:r>
          </a:p>
        </p:txBody>
      </p:sp>
    </p:spTree>
    <p:extLst>
      <p:ext uri="{BB962C8B-B14F-4D97-AF65-F5344CB8AC3E}">
        <p14:creationId xmlns:p14="http://schemas.microsoft.com/office/powerpoint/2010/main" val="2331243521"/>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5F170E07-16E8-429E-8AC6-C35AB37105E1}"/>
              </a:ext>
            </a:extLst>
          </p:cNvPr>
          <p:cNvSpPr>
            <a:spLocks noGrp="1"/>
          </p:cNvSpPr>
          <p:nvPr>
            <p:ph type="ftr" sz="quarter" idx="11"/>
          </p:nvPr>
        </p:nvSpPr>
        <p:spPr/>
        <p:txBody>
          <a:bodyPr/>
          <a:lstStyle/>
          <a:p>
            <a:r>
              <a:rPr lang="en-US" altLang="en-US">
                <a:solidFill>
                  <a:schemeClr val="tx1">
                    <a:lumMod val="50000"/>
                    <a:lumOff val="50000"/>
                  </a:schemeClr>
                </a:solidFill>
                <a:latin typeface="Arial" pitchFamily="34" charset="0"/>
                <a:cs typeface="Arial" pitchFamily="34" charset="0"/>
              </a:rPr>
              <a:t>© 2019 The MITRE Corporation. All rights reserved.</a:t>
            </a:r>
            <a:endParaRPr lang="en-US">
              <a:solidFill>
                <a:schemeClr val="tx1">
                  <a:lumMod val="50000"/>
                  <a:lumOff val="50000"/>
                </a:schemeClr>
              </a:solidFill>
              <a:latin typeface="Arial" pitchFamily="34" charset="0"/>
              <a:cs typeface="Arial" pitchFamily="34" charset="0"/>
            </a:endParaRPr>
          </a:p>
        </p:txBody>
      </p:sp>
      <p:sp>
        <p:nvSpPr>
          <p:cNvPr id="5" name="Rectangle 4">
            <a:extLst>
              <a:ext uri="{FF2B5EF4-FFF2-40B4-BE49-F238E27FC236}">
                <a16:creationId xmlns:a16="http://schemas.microsoft.com/office/drawing/2014/main" id="{20C74A3A-976C-4545-82B1-30DDC597DDC7}"/>
              </a:ext>
            </a:extLst>
          </p:cNvPr>
          <p:cNvSpPr/>
          <p:nvPr/>
        </p:nvSpPr>
        <p:spPr>
          <a:xfrm>
            <a:off x="5674963" y="1582340"/>
            <a:ext cx="1121044" cy="3693319"/>
          </a:xfrm>
          <a:prstGeom prst="rect">
            <a:avLst/>
          </a:prstGeom>
          <a:ln>
            <a:solidFill>
              <a:schemeClr val="tx1"/>
            </a:solidFill>
          </a:ln>
        </p:spPr>
        <p:txBody>
          <a:bodyPr wrap="square">
            <a:spAutoFit/>
          </a:bodyPr>
          <a:lstStyle/>
          <a:p>
            <a:r>
              <a:rPr lang="en-US">
                <a:solidFill>
                  <a:srgbClr val="000000"/>
                </a:solidFill>
                <a:highlight>
                  <a:srgbClr val="FFFFFF"/>
                </a:highlight>
                <a:latin typeface="Times New Roman" panose="02020603050405020304" pitchFamily="18" charset="0"/>
                <a:ea typeface="Calibri" panose="020F0502020204030204" pitchFamily="34" charset="0"/>
              </a:rPr>
              <a:t>6</a:t>
            </a:r>
            <a:br>
              <a:rPr lang="en-US">
                <a:solidFill>
                  <a:srgbClr val="000000"/>
                </a:solidFill>
                <a:highlight>
                  <a:srgbClr val="FFFFFF"/>
                </a:highlight>
                <a:latin typeface="Times New Roman" panose="02020603050405020304" pitchFamily="18" charset="0"/>
                <a:ea typeface="Calibri" panose="020F0502020204030204" pitchFamily="34" charset="0"/>
              </a:rPr>
            </a:br>
            <a:r>
              <a:rPr lang="en-US">
                <a:solidFill>
                  <a:srgbClr val="000000"/>
                </a:solidFill>
                <a:highlight>
                  <a:srgbClr val="FFFFFF"/>
                </a:highlight>
                <a:latin typeface="Times New Roman" panose="02020603050405020304" pitchFamily="18" charset="0"/>
                <a:ea typeface="Calibri" panose="020F0502020204030204" pitchFamily="34" charset="0"/>
              </a:rPr>
              <a:t>1</a:t>
            </a:r>
            <a:br>
              <a:rPr lang="en-US">
                <a:solidFill>
                  <a:srgbClr val="000000"/>
                </a:solidFill>
                <a:highlight>
                  <a:srgbClr val="FFFFFF"/>
                </a:highlight>
                <a:latin typeface="Times New Roman" panose="02020603050405020304" pitchFamily="18" charset="0"/>
                <a:ea typeface="Calibri" panose="020F0502020204030204" pitchFamily="34" charset="0"/>
              </a:rPr>
            </a:br>
            <a:r>
              <a:rPr lang="en-US">
                <a:solidFill>
                  <a:srgbClr val="000000"/>
                </a:solidFill>
                <a:highlight>
                  <a:srgbClr val="FFFFFF"/>
                </a:highlight>
                <a:latin typeface="Times New Roman" panose="02020603050405020304" pitchFamily="18" charset="0"/>
                <a:ea typeface="Calibri" panose="020F0502020204030204" pitchFamily="34" charset="0"/>
              </a:rPr>
              <a:t>2</a:t>
            </a:r>
            <a:br>
              <a:rPr lang="en-US">
                <a:solidFill>
                  <a:srgbClr val="000000"/>
                </a:solidFill>
                <a:highlight>
                  <a:srgbClr val="FFFFFF"/>
                </a:highlight>
                <a:latin typeface="Times New Roman" panose="02020603050405020304" pitchFamily="18" charset="0"/>
                <a:ea typeface="Calibri" panose="020F0502020204030204" pitchFamily="34" charset="0"/>
              </a:rPr>
            </a:br>
            <a:r>
              <a:rPr lang="en-US">
                <a:solidFill>
                  <a:srgbClr val="000000"/>
                </a:solidFill>
                <a:highlight>
                  <a:srgbClr val="FFFFFF"/>
                </a:highlight>
                <a:latin typeface="Times New Roman" panose="02020603050405020304" pitchFamily="18" charset="0"/>
                <a:ea typeface="Calibri" panose="020F0502020204030204" pitchFamily="34" charset="0"/>
              </a:rPr>
              <a:t>Banana</a:t>
            </a:r>
            <a:br>
              <a:rPr lang="en-US">
                <a:solidFill>
                  <a:srgbClr val="000000"/>
                </a:solidFill>
                <a:highlight>
                  <a:srgbClr val="FFFFFF"/>
                </a:highlight>
                <a:latin typeface="Times New Roman" panose="02020603050405020304" pitchFamily="18" charset="0"/>
                <a:ea typeface="Calibri" panose="020F0502020204030204" pitchFamily="34" charset="0"/>
              </a:rPr>
            </a:br>
            <a:r>
              <a:rPr lang="en-US">
                <a:solidFill>
                  <a:srgbClr val="000000"/>
                </a:solidFill>
                <a:highlight>
                  <a:srgbClr val="FFFFFF"/>
                </a:highlight>
                <a:latin typeface="Times New Roman" panose="02020603050405020304" pitchFamily="18" charset="0"/>
                <a:ea typeface="Calibri" panose="020F0502020204030204" pitchFamily="34" charset="0"/>
              </a:rPr>
              <a:t>Orange</a:t>
            </a:r>
            <a:br>
              <a:rPr lang="en-US">
                <a:solidFill>
                  <a:srgbClr val="000000"/>
                </a:solidFill>
                <a:highlight>
                  <a:srgbClr val="FFFFFF"/>
                </a:highlight>
                <a:latin typeface="Times New Roman" panose="02020603050405020304" pitchFamily="18" charset="0"/>
                <a:ea typeface="Calibri" panose="020F0502020204030204" pitchFamily="34" charset="0"/>
              </a:rPr>
            </a:br>
            <a:r>
              <a:rPr lang="en-US">
                <a:solidFill>
                  <a:srgbClr val="000000"/>
                </a:solidFill>
                <a:highlight>
                  <a:srgbClr val="FFFFFF"/>
                </a:highlight>
                <a:latin typeface="Times New Roman" panose="02020603050405020304" pitchFamily="18" charset="0"/>
                <a:ea typeface="Calibri" panose="020F0502020204030204" pitchFamily="34" charset="0"/>
              </a:rPr>
              <a:t>Apple</a:t>
            </a:r>
            <a:br>
              <a:rPr lang="en-US">
                <a:solidFill>
                  <a:srgbClr val="000000"/>
                </a:solidFill>
                <a:highlight>
                  <a:srgbClr val="FFFFFF"/>
                </a:highlight>
                <a:latin typeface="Times New Roman" panose="02020603050405020304" pitchFamily="18" charset="0"/>
                <a:ea typeface="Calibri" panose="020F0502020204030204" pitchFamily="34" charset="0"/>
              </a:rPr>
            </a:br>
            <a:r>
              <a:rPr lang="en-US">
                <a:solidFill>
                  <a:srgbClr val="000000"/>
                </a:solidFill>
                <a:highlight>
                  <a:srgbClr val="FFFFFF"/>
                </a:highlight>
                <a:latin typeface="Times New Roman" panose="02020603050405020304" pitchFamily="18" charset="0"/>
                <a:ea typeface="Calibri" panose="020F0502020204030204" pitchFamily="34" charset="0"/>
              </a:rPr>
              <a:t>Grape</a:t>
            </a:r>
            <a:br>
              <a:rPr lang="en-US">
                <a:solidFill>
                  <a:srgbClr val="000000"/>
                </a:solidFill>
                <a:highlight>
                  <a:srgbClr val="FFFFFF"/>
                </a:highlight>
                <a:latin typeface="Times New Roman" panose="02020603050405020304" pitchFamily="18" charset="0"/>
                <a:ea typeface="Calibri" panose="020F0502020204030204" pitchFamily="34" charset="0"/>
              </a:rPr>
            </a:br>
            <a:r>
              <a:rPr lang="en-US">
                <a:solidFill>
                  <a:srgbClr val="000000"/>
                </a:solidFill>
                <a:highlight>
                  <a:srgbClr val="FFFFFF"/>
                </a:highlight>
                <a:latin typeface="Times New Roman" panose="02020603050405020304" pitchFamily="18" charset="0"/>
                <a:ea typeface="Calibri" panose="020F0502020204030204" pitchFamily="34" charset="0"/>
              </a:rPr>
              <a:t>100</a:t>
            </a:r>
            <a:br>
              <a:rPr lang="en-US">
                <a:solidFill>
                  <a:srgbClr val="000000"/>
                </a:solidFill>
                <a:highlight>
                  <a:srgbClr val="FFFFFF"/>
                </a:highlight>
                <a:latin typeface="Times New Roman" panose="02020603050405020304" pitchFamily="18" charset="0"/>
                <a:ea typeface="Calibri" panose="020F0502020204030204" pitchFamily="34" charset="0"/>
              </a:rPr>
            </a:br>
            <a:r>
              <a:rPr lang="en-US">
                <a:solidFill>
                  <a:srgbClr val="000000"/>
                </a:solidFill>
                <a:highlight>
                  <a:srgbClr val="FFFFFF"/>
                </a:highlight>
                <a:latin typeface="Times New Roman" panose="02020603050405020304" pitchFamily="18" charset="0"/>
                <a:ea typeface="Calibri" panose="020F0502020204030204" pitchFamily="34" charset="0"/>
              </a:rPr>
              <a:t>200</a:t>
            </a:r>
            <a:br>
              <a:rPr lang="en-US">
                <a:solidFill>
                  <a:srgbClr val="000000"/>
                </a:solidFill>
                <a:highlight>
                  <a:srgbClr val="FFFFFF"/>
                </a:highlight>
                <a:latin typeface="Times New Roman" panose="02020603050405020304" pitchFamily="18" charset="0"/>
                <a:ea typeface="Calibri" panose="020F0502020204030204" pitchFamily="34" charset="0"/>
              </a:rPr>
            </a:br>
            <a:r>
              <a:rPr lang="en-US">
                <a:solidFill>
                  <a:srgbClr val="000000"/>
                </a:solidFill>
                <a:highlight>
                  <a:srgbClr val="FFFFFF"/>
                </a:highlight>
                <a:latin typeface="Times New Roman" panose="02020603050405020304" pitchFamily="18" charset="0"/>
                <a:ea typeface="Calibri" panose="020F0502020204030204" pitchFamily="34" charset="0"/>
              </a:rPr>
              <a:t>300</a:t>
            </a:r>
            <a:br>
              <a:rPr lang="en-US">
                <a:solidFill>
                  <a:srgbClr val="000000"/>
                </a:solidFill>
                <a:highlight>
                  <a:srgbClr val="FFFFFF"/>
                </a:highlight>
                <a:latin typeface="Times New Roman" panose="02020603050405020304" pitchFamily="18" charset="0"/>
                <a:ea typeface="Calibri" panose="020F0502020204030204" pitchFamily="34" charset="0"/>
              </a:rPr>
            </a:br>
            <a:r>
              <a:rPr lang="en-US">
                <a:solidFill>
                  <a:srgbClr val="000000"/>
                </a:solidFill>
                <a:highlight>
                  <a:srgbClr val="FFFFFF"/>
                </a:highlight>
                <a:latin typeface="Times New Roman" panose="02020603050405020304" pitchFamily="18" charset="0"/>
                <a:ea typeface="Calibri" panose="020F0502020204030204" pitchFamily="34" charset="0"/>
              </a:rPr>
              <a:t>400</a:t>
            </a:r>
            <a:br>
              <a:rPr lang="en-US">
                <a:solidFill>
                  <a:srgbClr val="000000"/>
                </a:solidFill>
                <a:highlight>
                  <a:srgbClr val="FFFFFF"/>
                </a:highlight>
                <a:latin typeface="Times New Roman" panose="02020603050405020304" pitchFamily="18" charset="0"/>
                <a:ea typeface="Calibri" panose="020F0502020204030204" pitchFamily="34" charset="0"/>
              </a:rPr>
            </a:br>
            <a:r>
              <a:rPr lang="en-US">
                <a:solidFill>
                  <a:srgbClr val="000000"/>
                </a:solidFill>
                <a:highlight>
                  <a:srgbClr val="FFFFFF"/>
                </a:highlight>
                <a:latin typeface="Times New Roman" panose="02020603050405020304" pitchFamily="18" charset="0"/>
                <a:ea typeface="Calibri" panose="020F0502020204030204" pitchFamily="34" charset="0"/>
              </a:rPr>
              <a:t>500</a:t>
            </a:r>
            <a:br>
              <a:rPr lang="en-US">
                <a:solidFill>
                  <a:srgbClr val="000000"/>
                </a:solidFill>
                <a:highlight>
                  <a:srgbClr val="FFFFFF"/>
                </a:highlight>
                <a:latin typeface="Times New Roman" panose="02020603050405020304" pitchFamily="18" charset="0"/>
                <a:ea typeface="Calibri" panose="020F0502020204030204" pitchFamily="34" charset="0"/>
              </a:rPr>
            </a:br>
            <a:r>
              <a:rPr lang="en-US">
                <a:solidFill>
                  <a:srgbClr val="000000"/>
                </a:solidFill>
                <a:highlight>
                  <a:srgbClr val="FFFFFF"/>
                </a:highlight>
                <a:latin typeface="Times New Roman" panose="02020603050405020304" pitchFamily="18" charset="0"/>
                <a:ea typeface="Calibri" panose="020F0502020204030204" pitchFamily="34" charset="0"/>
              </a:rPr>
              <a:t>600</a:t>
            </a:r>
            <a:endParaRPr lang="en-US" sz="1600">
              <a:effectLst/>
              <a:latin typeface="Calibri" panose="020F0502020204030204" pitchFamily="34" charset="0"/>
              <a:ea typeface="Calibri" panose="020F0502020204030204" pitchFamily="34" charset="0"/>
            </a:endParaRPr>
          </a:p>
        </p:txBody>
      </p:sp>
      <p:sp>
        <p:nvSpPr>
          <p:cNvPr id="6" name="Rectangle 5">
            <a:extLst>
              <a:ext uri="{FF2B5EF4-FFF2-40B4-BE49-F238E27FC236}">
                <a16:creationId xmlns:a16="http://schemas.microsoft.com/office/drawing/2014/main" id="{4FCE072A-47EE-4A94-95C8-770AE25D4CA2}"/>
              </a:ext>
            </a:extLst>
          </p:cNvPr>
          <p:cNvSpPr/>
          <p:nvPr/>
        </p:nvSpPr>
        <p:spPr>
          <a:xfrm>
            <a:off x="2117695" y="1848189"/>
            <a:ext cx="3275715" cy="1477328"/>
          </a:xfrm>
          <a:prstGeom prst="rect">
            <a:avLst/>
          </a:prstGeom>
        </p:spPr>
        <p:txBody>
          <a:bodyPr wrap="square">
            <a:spAutoFit/>
          </a:bodyPr>
          <a:lstStyle/>
          <a:p>
            <a:r>
              <a:rPr lang="en-US"/>
              <a:t>Exactly 3 integers, each on a new line. Use this in the DFDL schema:</a:t>
            </a:r>
          </a:p>
          <a:p>
            <a:r>
              <a:rPr lang="en-US">
                <a:solidFill>
                  <a:srgbClr val="F5844C"/>
                </a:solidFill>
                <a:highlight>
                  <a:srgbClr val="FFFFFF"/>
                </a:highlight>
              </a:rPr>
              <a:t>minOccurs</a:t>
            </a:r>
            <a:r>
              <a:rPr lang="en-US">
                <a:solidFill>
                  <a:srgbClr val="FF8040"/>
                </a:solidFill>
                <a:highlight>
                  <a:srgbClr val="FFFFFF"/>
                </a:highlight>
              </a:rPr>
              <a:t>=</a:t>
            </a:r>
            <a:r>
              <a:rPr lang="en-US">
                <a:solidFill>
                  <a:srgbClr val="993300"/>
                </a:solidFill>
                <a:highlight>
                  <a:srgbClr val="FFFFFF"/>
                </a:highlight>
              </a:rPr>
              <a:t>"3"</a:t>
            </a:r>
            <a:r>
              <a:rPr lang="en-US">
                <a:solidFill>
                  <a:srgbClr val="F5844C"/>
                </a:solidFill>
                <a:highlight>
                  <a:srgbClr val="FFFFFF"/>
                </a:highlight>
              </a:rPr>
              <a:t> maxOccurs</a:t>
            </a:r>
            <a:r>
              <a:rPr lang="en-US">
                <a:solidFill>
                  <a:srgbClr val="FF8040"/>
                </a:solidFill>
                <a:highlight>
                  <a:srgbClr val="FFFFFF"/>
                </a:highlight>
              </a:rPr>
              <a:t>=</a:t>
            </a:r>
            <a:r>
              <a:rPr lang="en-US">
                <a:solidFill>
                  <a:srgbClr val="993300"/>
                </a:solidFill>
                <a:highlight>
                  <a:srgbClr val="FFFFFF"/>
                </a:highlight>
              </a:rPr>
              <a:t>"3"</a:t>
            </a:r>
            <a:r>
              <a:rPr lang="en-US">
                <a:solidFill>
                  <a:srgbClr val="F5844C"/>
                </a:solidFill>
                <a:highlight>
                  <a:srgbClr val="FFFFFF"/>
                </a:highlight>
              </a:rPr>
              <a:t> dfdl:occursCountKind</a:t>
            </a:r>
            <a:r>
              <a:rPr lang="en-US">
                <a:solidFill>
                  <a:srgbClr val="FF8040"/>
                </a:solidFill>
                <a:highlight>
                  <a:srgbClr val="FFFFFF"/>
                </a:highlight>
              </a:rPr>
              <a:t>=</a:t>
            </a:r>
            <a:r>
              <a:rPr lang="en-US">
                <a:solidFill>
                  <a:srgbClr val="993300"/>
                </a:solidFill>
                <a:highlight>
                  <a:srgbClr val="FFFFFF"/>
                </a:highlight>
              </a:rPr>
              <a:t>"fixed"</a:t>
            </a:r>
          </a:p>
        </p:txBody>
      </p:sp>
      <p:sp>
        <p:nvSpPr>
          <p:cNvPr id="7" name="Left Brace 6">
            <a:extLst>
              <a:ext uri="{FF2B5EF4-FFF2-40B4-BE49-F238E27FC236}">
                <a16:creationId xmlns:a16="http://schemas.microsoft.com/office/drawing/2014/main" id="{2BB8B276-57F4-4524-85ED-4CD61BE046A0}"/>
              </a:ext>
            </a:extLst>
          </p:cNvPr>
          <p:cNvSpPr/>
          <p:nvPr/>
        </p:nvSpPr>
        <p:spPr>
          <a:xfrm>
            <a:off x="5393410" y="1591253"/>
            <a:ext cx="185979" cy="918175"/>
          </a:xfrm>
          <a:prstGeom prst="leftBrace">
            <a:avLst/>
          </a:prstGeom>
          <a:ln w="28575"/>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extLst>
      <p:ext uri="{BB962C8B-B14F-4D97-AF65-F5344CB8AC3E}">
        <p14:creationId xmlns:p14="http://schemas.microsoft.com/office/powerpoint/2010/main" val="2423511139"/>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5F170E07-16E8-429E-8AC6-C35AB37105E1}"/>
              </a:ext>
            </a:extLst>
          </p:cNvPr>
          <p:cNvSpPr>
            <a:spLocks noGrp="1"/>
          </p:cNvSpPr>
          <p:nvPr>
            <p:ph type="ftr" sz="quarter" idx="11"/>
          </p:nvPr>
        </p:nvSpPr>
        <p:spPr/>
        <p:txBody>
          <a:bodyPr/>
          <a:lstStyle/>
          <a:p>
            <a:r>
              <a:rPr lang="en-US" altLang="en-US">
                <a:solidFill>
                  <a:schemeClr val="tx1">
                    <a:lumMod val="50000"/>
                    <a:lumOff val="50000"/>
                  </a:schemeClr>
                </a:solidFill>
                <a:latin typeface="Arial" pitchFamily="34" charset="0"/>
                <a:cs typeface="Arial" pitchFamily="34" charset="0"/>
              </a:rPr>
              <a:t>© 2019 The MITRE Corporation. All rights reserved.</a:t>
            </a:r>
            <a:endParaRPr lang="en-US">
              <a:solidFill>
                <a:schemeClr val="tx1">
                  <a:lumMod val="50000"/>
                  <a:lumOff val="50000"/>
                </a:schemeClr>
              </a:solidFill>
              <a:latin typeface="Arial" pitchFamily="34" charset="0"/>
              <a:cs typeface="Arial" pitchFamily="34" charset="0"/>
            </a:endParaRPr>
          </a:p>
        </p:txBody>
      </p:sp>
      <p:sp>
        <p:nvSpPr>
          <p:cNvPr id="5" name="Rectangle 4">
            <a:extLst>
              <a:ext uri="{FF2B5EF4-FFF2-40B4-BE49-F238E27FC236}">
                <a16:creationId xmlns:a16="http://schemas.microsoft.com/office/drawing/2014/main" id="{20C74A3A-976C-4545-82B1-30DDC597DDC7}"/>
              </a:ext>
            </a:extLst>
          </p:cNvPr>
          <p:cNvSpPr/>
          <p:nvPr/>
        </p:nvSpPr>
        <p:spPr>
          <a:xfrm>
            <a:off x="5674963" y="1582340"/>
            <a:ext cx="1121044" cy="3693319"/>
          </a:xfrm>
          <a:prstGeom prst="rect">
            <a:avLst/>
          </a:prstGeom>
          <a:ln>
            <a:solidFill>
              <a:schemeClr val="tx1"/>
            </a:solidFill>
          </a:ln>
        </p:spPr>
        <p:txBody>
          <a:bodyPr wrap="square">
            <a:spAutoFit/>
          </a:bodyPr>
          <a:lstStyle/>
          <a:p>
            <a:r>
              <a:rPr lang="en-US">
                <a:solidFill>
                  <a:srgbClr val="000000"/>
                </a:solidFill>
                <a:highlight>
                  <a:srgbClr val="FFFFFF"/>
                </a:highlight>
                <a:latin typeface="Times New Roman" panose="02020603050405020304" pitchFamily="18" charset="0"/>
                <a:ea typeface="Calibri" panose="020F0502020204030204" pitchFamily="34" charset="0"/>
              </a:rPr>
              <a:t>6</a:t>
            </a:r>
            <a:br>
              <a:rPr lang="en-US">
                <a:solidFill>
                  <a:srgbClr val="000000"/>
                </a:solidFill>
                <a:highlight>
                  <a:srgbClr val="FFFFFF"/>
                </a:highlight>
                <a:latin typeface="Times New Roman" panose="02020603050405020304" pitchFamily="18" charset="0"/>
                <a:ea typeface="Calibri" panose="020F0502020204030204" pitchFamily="34" charset="0"/>
              </a:rPr>
            </a:br>
            <a:r>
              <a:rPr lang="en-US">
                <a:solidFill>
                  <a:srgbClr val="000000"/>
                </a:solidFill>
                <a:highlight>
                  <a:srgbClr val="FFFFFF"/>
                </a:highlight>
                <a:latin typeface="Times New Roman" panose="02020603050405020304" pitchFamily="18" charset="0"/>
                <a:ea typeface="Calibri" panose="020F0502020204030204" pitchFamily="34" charset="0"/>
              </a:rPr>
              <a:t>1</a:t>
            </a:r>
            <a:br>
              <a:rPr lang="en-US">
                <a:solidFill>
                  <a:srgbClr val="000000"/>
                </a:solidFill>
                <a:highlight>
                  <a:srgbClr val="FFFFFF"/>
                </a:highlight>
                <a:latin typeface="Times New Roman" panose="02020603050405020304" pitchFamily="18" charset="0"/>
                <a:ea typeface="Calibri" panose="020F0502020204030204" pitchFamily="34" charset="0"/>
              </a:rPr>
            </a:br>
            <a:r>
              <a:rPr lang="en-US">
                <a:solidFill>
                  <a:srgbClr val="000000"/>
                </a:solidFill>
                <a:highlight>
                  <a:srgbClr val="FFFFFF"/>
                </a:highlight>
                <a:latin typeface="Times New Roman" panose="02020603050405020304" pitchFamily="18" charset="0"/>
                <a:ea typeface="Calibri" panose="020F0502020204030204" pitchFamily="34" charset="0"/>
              </a:rPr>
              <a:t>2</a:t>
            </a:r>
            <a:br>
              <a:rPr lang="en-US">
                <a:solidFill>
                  <a:srgbClr val="000000"/>
                </a:solidFill>
                <a:highlight>
                  <a:srgbClr val="FFFFFF"/>
                </a:highlight>
                <a:latin typeface="Times New Roman" panose="02020603050405020304" pitchFamily="18" charset="0"/>
                <a:ea typeface="Calibri" panose="020F0502020204030204" pitchFamily="34" charset="0"/>
              </a:rPr>
            </a:br>
            <a:r>
              <a:rPr lang="en-US">
                <a:solidFill>
                  <a:srgbClr val="000000"/>
                </a:solidFill>
                <a:highlight>
                  <a:srgbClr val="FFFFFF"/>
                </a:highlight>
                <a:latin typeface="Times New Roman" panose="02020603050405020304" pitchFamily="18" charset="0"/>
                <a:ea typeface="Calibri" panose="020F0502020204030204" pitchFamily="34" charset="0"/>
              </a:rPr>
              <a:t>Banana</a:t>
            </a:r>
            <a:br>
              <a:rPr lang="en-US">
                <a:solidFill>
                  <a:srgbClr val="000000"/>
                </a:solidFill>
                <a:highlight>
                  <a:srgbClr val="FFFFFF"/>
                </a:highlight>
                <a:latin typeface="Times New Roman" panose="02020603050405020304" pitchFamily="18" charset="0"/>
                <a:ea typeface="Calibri" panose="020F0502020204030204" pitchFamily="34" charset="0"/>
              </a:rPr>
            </a:br>
            <a:r>
              <a:rPr lang="en-US">
                <a:solidFill>
                  <a:srgbClr val="000000"/>
                </a:solidFill>
                <a:highlight>
                  <a:srgbClr val="FFFFFF"/>
                </a:highlight>
                <a:latin typeface="Times New Roman" panose="02020603050405020304" pitchFamily="18" charset="0"/>
                <a:ea typeface="Calibri" panose="020F0502020204030204" pitchFamily="34" charset="0"/>
              </a:rPr>
              <a:t>Orange</a:t>
            </a:r>
            <a:br>
              <a:rPr lang="en-US">
                <a:solidFill>
                  <a:srgbClr val="000000"/>
                </a:solidFill>
                <a:highlight>
                  <a:srgbClr val="FFFFFF"/>
                </a:highlight>
                <a:latin typeface="Times New Roman" panose="02020603050405020304" pitchFamily="18" charset="0"/>
                <a:ea typeface="Calibri" panose="020F0502020204030204" pitchFamily="34" charset="0"/>
              </a:rPr>
            </a:br>
            <a:r>
              <a:rPr lang="en-US">
                <a:solidFill>
                  <a:srgbClr val="000000"/>
                </a:solidFill>
                <a:highlight>
                  <a:srgbClr val="FFFFFF"/>
                </a:highlight>
                <a:latin typeface="Times New Roman" panose="02020603050405020304" pitchFamily="18" charset="0"/>
                <a:ea typeface="Calibri" panose="020F0502020204030204" pitchFamily="34" charset="0"/>
              </a:rPr>
              <a:t>Apple</a:t>
            </a:r>
            <a:br>
              <a:rPr lang="en-US">
                <a:solidFill>
                  <a:srgbClr val="000000"/>
                </a:solidFill>
                <a:highlight>
                  <a:srgbClr val="FFFFFF"/>
                </a:highlight>
                <a:latin typeface="Times New Roman" panose="02020603050405020304" pitchFamily="18" charset="0"/>
                <a:ea typeface="Calibri" panose="020F0502020204030204" pitchFamily="34" charset="0"/>
              </a:rPr>
            </a:br>
            <a:r>
              <a:rPr lang="en-US">
                <a:solidFill>
                  <a:srgbClr val="000000"/>
                </a:solidFill>
                <a:highlight>
                  <a:srgbClr val="FFFFFF"/>
                </a:highlight>
                <a:latin typeface="Times New Roman" panose="02020603050405020304" pitchFamily="18" charset="0"/>
                <a:ea typeface="Calibri" panose="020F0502020204030204" pitchFamily="34" charset="0"/>
              </a:rPr>
              <a:t>Grape</a:t>
            </a:r>
            <a:br>
              <a:rPr lang="en-US">
                <a:solidFill>
                  <a:srgbClr val="000000"/>
                </a:solidFill>
                <a:highlight>
                  <a:srgbClr val="FFFFFF"/>
                </a:highlight>
                <a:latin typeface="Times New Roman" panose="02020603050405020304" pitchFamily="18" charset="0"/>
                <a:ea typeface="Calibri" panose="020F0502020204030204" pitchFamily="34" charset="0"/>
              </a:rPr>
            </a:br>
            <a:r>
              <a:rPr lang="en-US">
                <a:solidFill>
                  <a:srgbClr val="000000"/>
                </a:solidFill>
                <a:highlight>
                  <a:srgbClr val="FFFFFF"/>
                </a:highlight>
                <a:latin typeface="Times New Roman" panose="02020603050405020304" pitchFamily="18" charset="0"/>
                <a:ea typeface="Calibri" panose="020F0502020204030204" pitchFamily="34" charset="0"/>
              </a:rPr>
              <a:t>100</a:t>
            </a:r>
            <a:br>
              <a:rPr lang="en-US">
                <a:solidFill>
                  <a:srgbClr val="000000"/>
                </a:solidFill>
                <a:highlight>
                  <a:srgbClr val="FFFFFF"/>
                </a:highlight>
                <a:latin typeface="Times New Roman" panose="02020603050405020304" pitchFamily="18" charset="0"/>
                <a:ea typeface="Calibri" panose="020F0502020204030204" pitchFamily="34" charset="0"/>
              </a:rPr>
            </a:br>
            <a:r>
              <a:rPr lang="en-US">
                <a:solidFill>
                  <a:srgbClr val="000000"/>
                </a:solidFill>
                <a:highlight>
                  <a:srgbClr val="FFFFFF"/>
                </a:highlight>
                <a:latin typeface="Times New Roman" panose="02020603050405020304" pitchFamily="18" charset="0"/>
                <a:ea typeface="Calibri" panose="020F0502020204030204" pitchFamily="34" charset="0"/>
              </a:rPr>
              <a:t>200</a:t>
            </a:r>
            <a:br>
              <a:rPr lang="en-US">
                <a:solidFill>
                  <a:srgbClr val="000000"/>
                </a:solidFill>
                <a:highlight>
                  <a:srgbClr val="FFFFFF"/>
                </a:highlight>
                <a:latin typeface="Times New Roman" panose="02020603050405020304" pitchFamily="18" charset="0"/>
                <a:ea typeface="Calibri" panose="020F0502020204030204" pitchFamily="34" charset="0"/>
              </a:rPr>
            </a:br>
            <a:r>
              <a:rPr lang="en-US">
                <a:solidFill>
                  <a:srgbClr val="000000"/>
                </a:solidFill>
                <a:highlight>
                  <a:srgbClr val="FFFFFF"/>
                </a:highlight>
                <a:latin typeface="Times New Roman" panose="02020603050405020304" pitchFamily="18" charset="0"/>
                <a:ea typeface="Calibri" panose="020F0502020204030204" pitchFamily="34" charset="0"/>
              </a:rPr>
              <a:t>300</a:t>
            </a:r>
            <a:br>
              <a:rPr lang="en-US">
                <a:solidFill>
                  <a:srgbClr val="000000"/>
                </a:solidFill>
                <a:highlight>
                  <a:srgbClr val="FFFFFF"/>
                </a:highlight>
                <a:latin typeface="Times New Roman" panose="02020603050405020304" pitchFamily="18" charset="0"/>
                <a:ea typeface="Calibri" panose="020F0502020204030204" pitchFamily="34" charset="0"/>
              </a:rPr>
            </a:br>
            <a:r>
              <a:rPr lang="en-US">
                <a:solidFill>
                  <a:srgbClr val="000000"/>
                </a:solidFill>
                <a:highlight>
                  <a:srgbClr val="FFFFFF"/>
                </a:highlight>
                <a:latin typeface="Times New Roman" panose="02020603050405020304" pitchFamily="18" charset="0"/>
                <a:ea typeface="Calibri" panose="020F0502020204030204" pitchFamily="34" charset="0"/>
              </a:rPr>
              <a:t>400</a:t>
            </a:r>
            <a:br>
              <a:rPr lang="en-US">
                <a:solidFill>
                  <a:srgbClr val="000000"/>
                </a:solidFill>
                <a:highlight>
                  <a:srgbClr val="FFFFFF"/>
                </a:highlight>
                <a:latin typeface="Times New Roman" panose="02020603050405020304" pitchFamily="18" charset="0"/>
                <a:ea typeface="Calibri" panose="020F0502020204030204" pitchFamily="34" charset="0"/>
              </a:rPr>
            </a:br>
            <a:r>
              <a:rPr lang="en-US">
                <a:solidFill>
                  <a:srgbClr val="000000"/>
                </a:solidFill>
                <a:highlight>
                  <a:srgbClr val="FFFFFF"/>
                </a:highlight>
                <a:latin typeface="Times New Roman" panose="02020603050405020304" pitchFamily="18" charset="0"/>
                <a:ea typeface="Calibri" panose="020F0502020204030204" pitchFamily="34" charset="0"/>
              </a:rPr>
              <a:t>500</a:t>
            </a:r>
            <a:br>
              <a:rPr lang="en-US">
                <a:solidFill>
                  <a:srgbClr val="000000"/>
                </a:solidFill>
                <a:highlight>
                  <a:srgbClr val="FFFFFF"/>
                </a:highlight>
                <a:latin typeface="Times New Roman" panose="02020603050405020304" pitchFamily="18" charset="0"/>
                <a:ea typeface="Calibri" panose="020F0502020204030204" pitchFamily="34" charset="0"/>
              </a:rPr>
            </a:br>
            <a:r>
              <a:rPr lang="en-US">
                <a:solidFill>
                  <a:srgbClr val="000000"/>
                </a:solidFill>
                <a:highlight>
                  <a:srgbClr val="FFFFFF"/>
                </a:highlight>
                <a:latin typeface="Times New Roman" panose="02020603050405020304" pitchFamily="18" charset="0"/>
                <a:ea typeface="Calibri" panose="020F0502020204030204" pitchFamily="34" charset="0"/>
              </a:rPr>
              <a:t>600</a:t>
            </a:r>
            <a:endParaRPr lang="en-US" sz="1600">
              <a:effectLst/>
              <a:latin typeface="Calibri" panose="020F0502020204030204" pitchFamily="34" charset="0"/>
              <a:ea typeface="Calibri" panose="020F0502020204030204" pitchFamily="34" charset="0"/>
            </a:endParaRPr>
          </a:p>
        </p:txBody>
      </p:sp>
      <p:sp>
        <p:nvSpPr>
          <p:cNvPr id="6" name="Rectangle 5">
            <a:extLst>
              <a:ext uri="{FF2B5EF4-FFF2-40B4-BE49-F238E27FC236}">
                <a16:creationId xmlns:a16="http://schemas.microsoft.com/office/drawing/2014/main" id="{4FCE072A-47EE-4A94-95C8-770AE25D4CA2}"/>
              </a:ext>
            </a:extLst>
          </p:cNvPr>
          <p:cNvSpPr/>
          <p:nvPr/>
        </p:nvSpPr>
        <p:spPr>
          <a:xfrm>
            <a:off x="2086699" y="2840080"/>
            <a:ext cx="3275715" cy="1477328"/>
          </a:xfrm>
          <a:prstGeom prst="rect">
            <a:avLst/>
          </a:prstGeom>
        </p:spPr>
        <p:txBody>
          <a:bodyPr wrap="square">
            <a:spAutoFit/>
          </a:bodyPr>
          <a:lstStyle/>
          <a:p>
            <a:r>
              <a:rPr lang="en-US"/>
              <a:t>An arbitrary number of strings, each on a new line. Use this in the DFDL schema:</a:t>
            </a:r>
          </a:p>
          <a:p>
            <a:r>
              <a:rPr lang="en-US">
                <a:solidFill>
                  <a:srgbClr val="F5844C"/>
                </a:solidFill>
                <a:highlight>
                  <a:srgbClr val="FFFFFF"/>
                </a:highlight>
              </a:rPr>
              <a:t>maxOccurs</a:t>
            </a:r>
            <a:r>
              <a:rPr lang="en-US">
                <a:solidFill>
                  <a:srgbClr val="FF8040"/>
                </a:solidFill>
                <a:highlight>
                  <a:srgbClr val="FFFFFF"/>
                </a:highlight>
              </a:rPr>
              <a:t>=</a:t>
            </a:r>
            <a:r>
              <a:rPr lang="en-US">
                <a:solidFill>
                  <a:srgbClr val="993300"/>
                </a:solidFill>
                <a:highlight>
                  <a:srgbClr val="FFFFFF"/>
                </a:highlight>
              </a:rPr>
              <a:t>"50"</a:t>
            </a:r>
            <a:r>
              <a:rPr lang="en-US">
                <a:solidFill>
                  <a:srgbClr val="F5844C"/>
                </a:solidFill>
                <a:highlight>
                  <a:srgbClr val="FFFFFF"/>
                </a:highlight>
              </a:rPr>
              <a:t> dfdl:occursCountKind</a:t>
            </a:r>
            <a:r>
              <a:rPr lang="en-US">
                <a:solidFill>
                  <a:srgbClr val="FF8040"/>
                </a:solidFill>
                <a:highlight>
                  <a:srgbClr val="FFFFFF"/>
                </a:highlight>
              </a:rPr>
              <a:t>=</a:t>
            </a:r>
            <a:r>
              <a:rPr lang="en-US">
                <a:solidFill>
                  <a:srgbClr val="993300"/>
                </a:solidFill>
                <a:highlight>
                  <a:srgbClr val="FFFFFF"/>
                </a:highlight>
              </a:rPr>
              <a:t>"implicit"</a:t>
            </a:r>
          </a:p>
        </p:txBody>
      </p:sp>
      <p:sp>
        <p:nvSpPr>
          <p:cNvPr id="7" name="Left Brace 6">
            <a:extLst>
              <a:ext uri="{FF2B5EF4-FFF2-40B4-BE49-F238E27FC236}">
                <a16:creationId xmlns:a16="http://schemas.microsoft.com/office/drawing/2014/main" id="{2BB8B276-57F4-4524-85ED-4CD61BE046A0}"/>
              </a:ext>
            </a:extLst>
          </p:cNvPr>
          <p:cNvSpPr/>
          <p:nvPr/>
        </p:nvSpPr>
        <p:spPr>
          <a:xfrm>
            <a:off x="5362414" y="2495326"/>
            <a:ext cx="281553" cy="1091691"/>
          </a:xfrm>
          <a:prstGeom prst="leftBrace">
            <a:avLst/>
          </a:prstGeom>
          <a:ln w="28575"/>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extLst>
      <p:ext uri="{BB962C8B-B14F-4D97-AF65-F5344CB8AC3E}">
        <p14:creationId xmlns:p14="http://schemas.microsoft.com/office/powerpoint/2010/main" val="1553870454"/>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5F170E07-16E8-429E-8AC6-C35AB37105E1}"/>
              </a:ext>
            </a:extLst>
          </p:cNvPr>
          <p:cNvSpPr>
            <a:spLocks noGrp="1"/>
          </p:cNvSpPr>
          <p:nvPr>
            <p:ph type="ftr" sz="quarter" idx="11"/>
          </p:nvPr>
        </p:nvSpPr>
        <p:spPr/>
        <p:txBody>
          <a:bodyPr/>
          <a:lstStyle/>
          <a:p>
            <a:r>
              <a:rPr lang="en-US" altLang="en-US">
                <a:solidFill>
                  <a:schemeClr val="tx1">
                    <a:lumMod val="50000"/>
                    <a:lumOff val="50000"/>
                  </a:schemeClr>
                </a:solidFill>
                <a:latin typeface="Arial" pitchFamily="34" charset="0"/>
                <a:cs typeface="Arial" pitchFamily="34" charset="0"/>
              </a:rPr>
              <a:t>© 2019 The MITRE Corporation. All rights reserved.</a:t>
            </a:r>
            <a:endParaRPr lang="en-US">
              <a:solidFill>
                <a:schemeClr val="tx1">
                  <a:lumMod val="50000"/>
                  <a:lumOff val="50000"/>
                </a:schemeClr>
              </a:solidFill>
              <a:latin typeface="Arial" pitchFamily="34" charset="0"/>
              <a:cs typeface="Arial" pitchFamily="34" charset="0"/>
            </a:endParaRPr>
          </a:p>
        </p:txBody>
      </p:sp>
      <p:sp>
        <p:nvSpPr>
          <p:cNvPr id="5" name="Rectangle 4">
            <a:extLst>
              <a:ext uri="{FF2B5EF4-FFF2-40B4-BE49-F238E27FC236}">
                <a16:creationId xmlns:a16="http://schemas.microsoft.com/office/drawing/2014/main" id="{20C74A3A-976C-4545-82B1-30DDC597DDC7}"/>
              </a:ext>
            </a:extLst>
          </p:cNvPr>
          <p:cNvSpPr/>
          <p:nvPr/>
        </p:nvSpPr>
        <p:spPr>
          <a:xfrm>
            <a:off x="5674963" y="1582340"/>
            <a:ext cx="1121044" cy="3693319"/>
          </a:xfrm>
          <a:prstGeom prst="rect">
            <a:avLst/>
          </a:prstGeom>
          <a:ln>
            <a:solidFill>
              <a:schemeClr val="tx1"/>
            </a:solidFill>
          </a:ln>
        </p:spPr>
        <p:txBody>
          <a:bodyPr wrap="square">
            <a:spAutoFit/>
          </a:bodyPr>
          <a:lstStyle/>
          <a:p>
            <a:r>
              <a:rPr lang="en-US">
                <a:solidFill>
                  <a:srgbClr val="000000"/>
                </a:solidFill>
                <a:highlight>
                  <a:srgbClr val="FFFFFF"/>
                </a:highlight>
                <a:latin typeface="Times New Roman" panose="02020603050405020304" pitchFamily="18" charset="0"/>
                <a:ea typeface="Calibri" panose="020F0502020204030204" pitchFamily="34" charset="0"/>
              </a:rPr>
              <a:t>6</a:t>
            </a:r>
            <a:br>
              <a:rPr lang="en-US">
                <a:solidFill>
                  <a:srgbClr val="000000"/>
                </a:solidFill>
                <a:highlight>
                  <a:srgbClr val="FFFFFF"/>
                </a:highlight>
                <a:latin typeface="Times New Roman" panose="02020603050405020304" pitchFamily="18" charset="0"/>
                <a:ea typeface="Calibri" panose="020F0502020204030204" pitchFamily="34" charset="0"/>
              </a:rPr>
            </a:br>
            <a:r>
              <a:rPr lang="en-US">
                <a:solidFill>
                  <a:srgbClr val="000000"/>
                </a:solidFill>
                <a:highlight>
                  <a:srgbClr val="FFFFFF"/>
                </a:highlight>
                <a:latin typeface="Times New Roman" panose="02020603050405020304" pitchFamily="18" charset="0"/>
                <a:ea typeface="Calibri" panose="020F0502020204030204" pitchFamily="34" charset="0"/>
              </a:rPr>
              <a:t>1</a:t>
            </a:r>
            <a:br>
              <a:rPr lang="en-US">
                <a:solidFill>
                  <a:srgbClr val="000000"/>
                </a:solidFill>
                <a:highlight>
                  <a:srgbClr val="FFFFFF"/>
                </a:highlight>
                <a:latin typeface="Times New Roman" panose="02020603050405020304" pitchFamily="18" charset="0"/>
                <a:ea typeface="Calibri" panose="020F0502020204030204" pitchFamily="34" charset="0"/>
              </a:rPr>
            </a:br>
            <a:r>
              <a:rPr lang="en-US">
                <a:solidFill>
                  <a:srgbClr val="000000"/>
                </a:solidFill>
                <a:highlight>
                  <a:srgbClr val="FFFFFF"/>
                </a:highlight>
                <a:latin typeface="Times New Roman" panose="02020603050405020304" pitchFamily="18" charset="0"/>
                <a:ea typeface="Calibri" panose="020F0502020204030204" pitchFamily="34" charset="0"/>
              </a:rPr>
              <a:t>2</a:t>
            </a:r>
            <a:br>
              <a:rPr lang="en-US">
                <a:solidFill>
                  <a:srgbClr val="000000"/>
                </a:solidFill>
                <a:highlight>
                  <a:srgbClr val="FFFFFF"/>
                </a:highlight>
                <a:latin typeface="Times New Roman" panose="02020603050405020304" pitchFamily="18" charset="0"/>
                <a:ea typeface="Calibri" panose="020F0502020204030204" pitchFamily="34" charset="0"/>
              </a:rPr>
            </a:br>
            <a:r>
              <a:rPr lang="en-US">
                <a:solidFill>
                  <a:srgbClr val="000000"/>
                </a:solidFill>
                <a:highlight>
                  <a:srgbClr val="FFFFFF"/>
                </a:highlight>
                <a:latin typeface="Times New Roman" panose="02020603050405020304" pitchFamily="18" charset="0"/>
                <a:ea typeface="Calibri" panose="020F0502020204030204" pitchFamily="34" charset="0"/>
              </a:rPr>
              <a:t>Banana</a:t>
            </a:r>
            <a:br>
              <a:rPr lang="en-US">
                <a:solidFill>
                  <a:srgbClr val="000000"/>
                </a:solidFill>
                <a:highlight>
                  <a:srgbClr val="FFFFFF"/>
                </a:highlight>
                <a:latin typeface="Times New Roman" panose="02020603050405020304" pitchFamily="18" charset="0"/>
                <a:ea typeface="Calibri" panose="020F0502020204030204" pitchFamily="34" charset="0"/>
              </a:rPr>
            </a:br>
            <a:r>
              <a:rPr lang="en-US">
                <a:solidFill>
                  <a:srgbClr val="000000"/>
                </a:solidFill>
                <a:highlight>
                  <a:srgbClr val="FFFFFF"/>
                </a:highlight>
                <a:latin typeface="Times New Roman" panose="02020603050405020304" pitchFamily="18" charset="0"/>
                <a:ea typeface="Calibri" panose="020F0502020204030204" pitchFamily="34" charset="0"/>
              </a:rPr>
              <a:t>Orange</a:t>
            </a:r>
            <a:br>
              <a:rPr lang="en-US">
                <a:solidFill>
                  <a:srgbClr val="000000"/>
                </a:solidFill>
                <a:highlight>
                  <a:srgbClr val="FFFFFF"/>
                </a:highlight>
                <a:latin typeface="Times New Roman" panose="02020603050405020304" pitchFamily="18" charset="0"/>
                <a:ea typeface="Calibri" panose="020F0502020204030204" pitchFamily="34" charset="0"/>
              </a:rPr>
            </a:br>
            <a:r>
              <a:rPr lang="en-US">
                <a:solidFill>
                  <a:srgbClr val="000000"/>
                </a:solidFill>
                <a:highlight>
                  <a:srgbClr val="FFFFFF"/>
                </a:highlight>
                <a:latin typeface="Times New Roman" panose="02020603050405020304" pitchFamily="18" charset="0"/>
                <a:ea typeface="Calibri" panose="020F0502020204030204" pitchFamily="34" charset="0"/>
              </a:rPr>
              <a:t>Apple</a:t>
            </a:r>
            <a:br>
              <a:rPr lang="en-US">
                <a:solidFill>
                  <a:srgbClr val="000000"/>
                </a:solidFill>
                <a:highlight>
                  <a:srgbClr val="FFFFFF"/>
                </a:highlight>
                <a:latin typeface="Times New Roman" panose="02020603050405020304" pitchFamily="18" charset="0"/>
                <a:ea typeface="Calibri" panose="020F0502020204030204" pitchFamily="34" charset="0"/>
              </a:rPr>
            </a:br>
            <a:r>
              <a:rPr lang="en-US">
                <a:solidFill>
                  <a:srgbClr val="000000"/>
                </a:solidFill>
                <a:highlight>
                  <a:srgbClr val="FFFFFF"/>
                </a:highlight>
                <a:latin typeface="Times New Roman" panose="02020603050405020304" pitchFamily="18" charset="0"/>
                <a:ea typeface="Calibri" panose="020F0502020204030204" pitchFamily="34" charset="0"/>
              </a:rPr>
              <a:t>Grape</a:t>
            </a:r>
            <a:br>
              <a:rPr lang="en-US">
                <a:solidFill>
                  <a:srgbClr val="000000"/>
                </a:solidFill>
                <a:highlight>
                  <a:srgbClr val="FFFFFF"/>
                </a:highlight>
                <a:latin typeface="Times New Roman" panose="02020603050405020304" pitchFamily="18" charset="0"/>
                <a:ea typeface="Calibri" panose="020F0502020204030204" pitchFamily="34" charset="0"/>
              </a:rPr>
            </a:br>
            <a:r>
              <a:rPr lang="en-US">
                <a:solidFill>
                  <a:srgbClr val="000000"/>
                </a:solidFill>
                <a:highlight>
                  <a:srgbClr val="FFFFFF"/>
                </a:highlight>
                <a:latin typeface="Times New Roman" panose="02020603050405020304" pitchFamily="18" charset="0"/>
                <a:ea typeface="Calibri" panose="020F0502020204030204" pitchFamily="34" charset="0"/>
              </a:rPr>
              <a:t>100</a:t>
            </a:r>
            <a:br>
              <a:rPr lang="en-US">
                <a:solidFill>
                  <a:srgbClr val="000000"/>
                </a:solidFill>
                <a:highlight>
                  <a:srgbClr val="FFFFFF"/>
                </a:highlight>
                <a:latin typeface="Times New Roman" panose="02020603050405020304" pitchFamily="18" charset="0"/>
                <a:ea typeface="Calibri" panose="020F0502020204030204" pitchFamily="34" charset="0"/>
              </a:rPr>
            </a:br>
            <a:r>
              <a:rPr lang="en-US">
                <a:solidFill>
                  <a:srgbClr val="000000"/>
                </a:solidFill>
                <a:highlight>
                  <a:srgbClr val="FFFFFF"/>
                </a:highlight>
                <a:latin typeface="Times New Roman" panose="02020603050405020304" pitchFamily="18" charset="0"/>
                <a:ea typeface="Calibri" panose="020F0502020204030204" pitchFamily="34" charset="0"/>
              </a:rPr>
              <a:t>200</a:t>
            </a:r>
            <a:br>
              <a:rPr lang="en-US">
                <a:solidFill>
                  <a:srgbClr val="000000"/>
                </a:solidFill>
                <a:highlight>
                  <a:srgbClr val="FFFFFF"/>
                </a:highlight>
                <a:latin typeface="Times New Roman" panose="02020603050405020304" pitchFamily="18" charset="0"/>
                <a:ea typeface="Calibri" panose="020F0502020204030204" pitchFamily="34" charset="0"/>
              </a:rPr>
            </a:br>
            <a:r>
              <a:rPr lang="en-US">
                <a:solidFill>
                  <a:srgbClr val="000000"/>
                </a:solidFill>
                <a:highlight>
                  <a:srgbClr val="FFFFFF"/>
                </a:highlight>
                <a:latin typeface="Times New Roman" panose="02020603050405020304" pitchFamily="18" charset="0"/>
                <a:ea typeface="Calibri" panose="020F0502020204030204" pitchFamily="34" charset="0"/>
              </a:rPr>
              <a:t>300</a:t>
            </a:r>
            <a:br>
              <a:rPr lang="en-US">
                <a:solidFill>
                  <a:srgbClr val="000000"/>
                </a:solidFill>
                <a:highlight>
                  <a:srgbClr val="FFFFFF"/>
                </a:highlight>
                <a:latin typeface="Times New Roman" panose="02020603050405020304" pitchFamily="18" charset="0"/>
                <a:ea typeface="Calibri" panose="020F0502020204030204" pitchFamily="34" charset="0"/>
              </a:rPr>
            </a:br>
            <a:r>
              <a:rPr lang="en-US">
                <a:solidFill>
                  <a:srgbClr val="000000"/>
                </a:solidFill>
                <a:highlight>
                  <a:srgbClr val="FFFFFF"/>
                </a:highlight>
                <a:latin typeface="Times New Roman" panose="02020603050405020304" pitchFamily="18" charset="0"/>
                <a:ea typeface="Calibri" panose="020F0502020204030204" pitchFamily="34" charset="0"/>
              </a:rPr>
              <a:t>400</a:t>
            </a:r>
            <a:br>
              <a:rPr lang="en-US">
                <a:solidFill>
                  <a:srgbClr val="000000"/>
                </a:solidFill>
                <a:highlight>
                  <a:srgbClr val="FFFFFF"/>
                </a:highlight>
                <a:latin typeface="Times New Roman" panose="02020603050405020304" pitchFamily="18" charset="0"/>
                <a:ea typeface="Calibri" panose="020F0502020204030204" pitchFamily="34" charset="0"/>
              </a:rPr>
            </a:br>
            <a:r>
              <a:rPr lang="en-US">
                <a:solidFill>
                  <a:srgbClr val="000000"/>
                </a:solidFill>
                <a:highlight>
                  <a:srgbClr val="FFFFFF"/>
                </a:highlight>
                <a:latin typeface="Times New Roman" panose="02020603050405020304" pitchFamily="18" charset="0"/>
                <a:ea typeface="Calibri" panose="020F0502020204030204" pitchFamily="34" charset="0"/>
              </a:rPr>
              <a:t>500</a:t>
            </a:r>
            <a:br>
              <a:rPr lang="en-US">
                <a:solidFill>
                  <a:srgbClr val="000000"/>
                </a:solidFill>
                <a:highlight>
                  <a:srgbClr val="FFFFFF"/>
                </a:highlight>
                <a:latin typeface="Times New Roman" panose="02020603050405020304" pitchFamily="18" charset="0"/>
                <a:ea typeface="Calibri" panose="020F0502020204030204" pitchFamily="34" charset="0"/>
              </a:rPr>
            </a:br>
            <a:r>
              <a:rPr lang="en-US">
                <a:solidFill>
                  <a:srgbClr val="000000"/>
                </a:solidFill>
                <a:highlight>
                  <a:srgbClr val="FFFFFF"/>
                </a:highlight>
                <a:latin typeface="Times New Roman" panose="02020603050405020304" pitchFamily="18" charset="0"/>
                <a:ea typeface="Calibri" panose="020F0502020204030204" pitchFamily="34" charset="0"/>
              </a:rPr>
              <a:t>600</a:t>
            </a:r>
            <a:endParaRPr lang="en-US" sz="1600">
              <a:effectLst/>
              <a:latin typeface="Calibri" panose="020F0502020204030204" pitchFamily="34" charset="0"/>
              <a:ea typeface="Calibri" panose="020F0502020204030204" pitchFamily="34" charset="0"/>
            </a:endParaRPr>
          </a:p>
        </p:txBody>
      </p:sp>
      <p:sp>
        <p:nvSpPr>
          <p:cNvPr id="6" name="Rectangle 5">
            <a:extLst>
              <a:ext uri="{FF2B5EF4-FFF2-40B4-BE49-F238E27FC236}">
                <a16:creationId xmlns:a16="http://schemas.microsoft.com/office/drawing/2014/main" id="{4FCE072A-47EE-4A94-95C8-770AE25D4CA2}"/>
              </a:ext>
            </a:extLst>
          </p:cNvPr>
          <p:cNvSpPr/>
          <p:nvPr/>
        </p:nvSpPr>
        <p:spPr>
          <a:xfrm>
            <a:off x="1580827" y="3587855"/>
            <a:ext cx="3580109" cy="1754326"/>
          </a:xfrm>
          <a:prstGeom prst="rect">
            <a:avLst/>
          </a:prstGeom>
        </p:spPr>
        <p:txBody>
          <a:bodyPr wrap="square">
            <a:spAutoFit/>
          </a:bodyPr>
          <a:lstStyle/>
          <a:p>
            <a:r>
              <a:rPr lang="en-US"/>
              <a:t>Some number of integers, the number is specified in the first integer in the file. Use this in the DFDL schema:</a:t>
            </a:r>
          </a:p>
          <a:p>
            <a:r>
              <a:rPr lang="en-US">
                <a:solidFill>
                  <a:srgbClr val="F5844C"/>
                </a:solidFill>
                <a:highlight>
                  <a:srgbClr val="FFFFFF"/>
                </a:highlight>
              </a:rPr>
              <a:t>maxOccurs</a:t>
            </a:r>
            <a:r>
              <a:rPr lang="en-US">
                <a:solidFill>
                  <a:srgbClr val="FF8040"/>
                </a:solidFill>
                <a:highlight>
                  <a:srgbClr val="FFFFFF"/>
                </a:highlight>
              </a:rPr>
              <a:t>=</a:t>
            </a:r>
            <a:r>
              <a:rPr lang="en-US">
                <a:solidFill>
                  <a:srgbClr val="993300"/>
                </a:solidFill>
                <a:highlight>
                  <a:srgbClr val="FFFFFF"/>
                </a:highlight>
              </a:rPr>
              <a:t>"unbounded"</a:t>
            </a:r>
            <a:r>
              <a:rPr lang="en-US">
                <a:solidFill>
                  <a:srgbClr val="F5844C"/>
                </a:solidFill>
                <a:highlight>
                  <a:srgbClr val="FFFFFF"/>
                </a:highlight>
              </a:rPr>
              <a:t> dfdl:occursCountKind</a:t>
            </a:r>
            <a:r>
              <a:rPr lang="en-US">
                <a:solidFill>
                  <a:srgbClr val="FF8040"/>
                </a:solidFill>
                <a:highlight>
                  <a:srgbClr val="FFFFFF"/>
                </a:highlight>
              </a:rPr>
              <a:t>=</a:t>
            </a:r>
            <a:r>
              <a:rPr lang="en-US">
                <a:solidFill>
                  <a:srgbClr val="993300"/>
                </a:solidFill>
                <a:highlight>
                  <a:srgbClr val="FFFFFF"/>
                </a:highlight>
              </a:rPr>
              <a:t>"expression"</a:t>
            </a:r>
          </a:p>
        </p:txBody>
      </p:sp>
      <p:sp>
        <p:nvSpPr>
          <p:cNvPr id="7" name="Left Brace 6">
            <a:extLst>
              <a:ext uri="{FF2B5EF4-FFF2-40B4-BE49-F238E27FC236}">
                <a16:creationId xmlns:a16="http://schemas.microsoft.com/office/drawing/2014/main" id="{2BB8B276-57F4-4524-85ED-4CD61BE046A0}"/>
              </a:ext>
            </a:extLst>
          </p:cNvPr>
          <p:cNvSpPr/>
          <p:nvPr/>
        </p:nvSpPr>
        <p:spPr>
          <a:xfrm>
            <a:off x="5331418" y="3587855"/>
            <a:ext cx="312549" cy="1557582"/>
          </a:xfrm>
          <a:prstGeom prst="leftBrace">
            <a:avLst/>
          </a:prstGeom>
          <a:ln w="28575"/>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extLst>
      <p:ext uri="{BB962C8B-B14F-4D97-AF65-F5344CB8AC3E}">
        <p14:creationId xmlns:p14="http://schemas.microsoft.com/office/powerpoint/2010/main" val="124332047"/>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BE66488B-DEAA-487E-8890-343C1B4C2BDA}"/>
              </a:ext>
            </a:extLst>
          </p:cNvPr>
          <p:cNvSpPr>
            <a:spLocks noGrp="1"/>
          </p:cNvSpPr>
          <p:nvPr>
            <p:ph type="ftr" sz="quarter" idx="11"/>
          </p:nvPr>
        </p:nvSpPr>
        <p:spPr/>
        <p:txBody>
          <a:bodyPr/>
          <a:lstStyle/>
          <a:p>
            <a:r>
              <a:rPr lang="en-US" altLang="en-US">
                <a:solidFill>
                  <a:schemeClr val="tx1">
                    <a:lumMod val="50000"/>
                    <a:lumOff val="50000"/>
                  </a:schemeClr>
                </a:solidFill>
                <a:latin typeface="Arial" pitchFamily="34" charset="0"/>
                <a:cs typeface="Arial" pitchFamily="34" charset="0"/>
              </a:rPr>
              <a:t>© 2019 The MITRE Corporation. All rights reserved.</a:t>
            </a:r>
            <a:endParaRPr lang="en-US">
              <a:solidFill>
                <a:schemeClr val="tx1">
                  <a:lumMod val="50000"/>
                  <a:lumOff val="50000"/>
                </a:schemeClr>
              </a:solidFill>
              <a:latin typeface="Arial" pitchFamily="34" charset="0"/>
              <a:cs typeface="Arial" pitchFamily="34" charset="0"/>
            </a:endParaRPr>
          </a:p>
        </p:txBody>
      </p:sp>
      <p:sp>
        <p:nvSpPr>
          <p:cNvPr id="3" name="Rectangle 2">
            <a:extLst>
              <a:ext uri="{FF2B5EF4-FFF2-40B4-BE49-F238E27FC236}">
                <a16:creationId xmlns:a16="http://schemas.microsoft.com/office/drawing/2014/main" id="{5D5B5C36-29CE-40D8-8172-50BAA9279A04}"/>
              </a:ext>
            </a:extLst>
          </p:cNvPr>
          <p:cNvSpPr/>
          <p:nvPr/>
        </p:nvSpPr>
        <p:spPr>
          <a:xfrm>
            <a:off x="1676223" y="1582340"/>
            <a:ext cx="1162374" cy="3693319"/>
          </a:xfrm>
          <a:prstGeom prst="rect">
            <a:avLst/>
          </a:prstGeom>
          <a:ln>
            <a:solidFill>
              <a:schemeClr val="tx1"/>
            </a:solidFill>
          </a:ln>
        </p:spPr>
        <p:txBody>
          <a:bodyPr wrap="square">
            <a:spAutoFit/>
          </a:bodyPr>
          <a:lstStyle/>
          <a:p>
            <a:r>
              <a:rPr lang="en-US">
                <a:solidFill>
                  <a:srgbClr val="000000"/>
                </a:solidFill>
                <a:highlight>
                  <a:srgbClr val="FFFFFF"/>
                </a:highlight>
              </a:rPr>
              <a:t>6</a:t>
            </a:r>
            <a:br>
              <a:rPr lang="en-US">
                <a:solidFill>
                  <a:srgbClr val="000000"/>
                </a:solidFill>
                <a:highlight>
                  <a:srgbClr val="FFFFFF"/>
                </a:highlight>
              </a:rPr>
            </a:br>
            <a:r>
              <a:rPr lang="en-US">
                <a:solidFill>
                  <a:srgbClr val="000000"/>
                </a:solidFill>
                <a:highlight>
                  <a:srgbClr val="FFFFFF"/>
                </a:highlight>
              </a:rPr>
              <a:t>1</a:t>
            </a:r>
            <a:br>
              <a:rPr lang="en-US">
                <a:solidFill>
                  <a:srgbClr val="000000"/>
                </a:solidFill>
                <a:highlight>
                  <a:srgbClr val="FFFFFF"/>
                </a:highlight>
              </a:rPr>
            </a:br>
            <a:r>
              <a:rPr lang="en-US">
                <a:solidFill>
                  <a:srgbClr val="000000"/>
                </a:solidFill>
                <a:highlight>
                  <a:srgbClr val="FFFFFF"/>
                </a:highlight>
              </a:rPr>
              <a:t>2</a:t>
            </a:r>
            <a:br>
              <a:rPr lang="en-US">
                <a:solidFill>
                  <a:srgbClr val="000000"/>
                </a:solidFill>
                <a:highlight>
                  <a:srgbClr val="FFFFFF"/>
                </a:highlight>
              </a:rPr>
            </a:br>
            <a:r>
              <a:rPr lang="en-US">
                <a:solidFill>
                  <a:srgbClr val="000000"/>
                </a:solidFill>
                <a:highlight>
                  <a:srgbClr val="FFFFFF"/>
                </a:highlight>
              </a:rPr>
              <a:t>Banana</a:t>
            </a:r>
            <a:br>
              <a:rPr lang="en-US">
                <a:solidFill>
                  <a:srgbClr val="000000"/>
                </a:solidFill>
                <a:highlight>
                  <a:srgbClr val="FFFFFF"/>
                </a:highlight>
              </a:rPr>
            </a:br>
            <a:r>
              <a:rPr lang="en-US">
                <a:solidFill>
                  <a:srgbClr val="000000"/>
                </a:solidFill>
                <a:highlight>
                  <a:srgbClr val="FFFFFF"/>
                </a:highlight>
              </a:rPr>
              <a:t>Orange</a:t>
            </a:r>
            <a:br>
              <a:rPr lang="en-US">
                <a:solidFill>
                  <a:srgbClr val="000000"/>
                </a:solidFill>
                <a:highlight>
                  <a:srgbClr val="FFFFFF"/>
                </a:highlight>
              </a:rPr>
            </a:br>
            <a:r>
              <a:rPr lang="en-US">
                <a:solidFill>
                  <a:srgbClr val="000000"/>
                </a:solidFill>
                <a:highlight>
                  <a:srgbClr val="FFFFFF"/>
                </a:highlight>
              </a:rPr>
              <a:t>Apple</a:t>
            </a:r>
            <a:br>
              <a:rPr lang="en-US">
                <a:solidFill>
                  <a:srgbClr val="000000"/>
                </a:solidFill>
                <a:highlight>
                  <a:srgbClr val="FFFFFF"/>
                </a:highlight>
              </a:rPr>
            </a:br>
            <a:r>
              <a:rPr lang="en-US">
                <a:solidFill>
                  <a:srgbClr val="000000"/>
                </a:solidFill>
                <a:highlight>
                  <a:srgbClr val="FFFFFF"/>
                </a:highlight>
              </a:rPr>
              <a:t>Grape</a:t>
            </a:r>
            <a:br>
              <a:rPr lang="en-US">
                <a:solidFill>
                  <a:srgbClr val="000000"/>
                </a:solidFill>
                <a:highlight>
                  <a:srgbClr val="FFFFFF"/>
                </a:highlight>
              </a:rPr>
            </a:br>
            <a:r>
              <a:rPr lang="en-US">
                <a:solidFill>
                  <a:srgbClr val="000000"/>
                </a:solidFill>
                <a:highlight>
                  <a:srgbClr val="FFFFFF"/>
                </a:highlight>
              </a:rPr>
              <a:t>100</a:t>
            </a:r>
            <a:br>
              <a:rPr lang="en-US">
                <a:solidFill>
                  <a:srgbClr val="000000"/>
                </a:solidFill>
                <a:highlight>
                  <a:srgbClr val="FFFFFF"/>
                </a:highlight>
              </a:rPr>
            </a:br>
            <a:r>
              <a:rPr lang="en-US">
                <a:solidFill>
                  <a:srgbClr val="000000"/>
                </a:solidFill>
                <a:highlight>
                  <a:srgbClr val="FFFFFF"/>
                </a:highlight>
              </a:rPr>
              <a:t>200</a:t>
            </a:r>
            <a:br>
              <a:rPr lang="en-US">
                <a:solidFill>
                  <a:srgbClr val="000000"/>
                </a:solidFill>
                <a:highlight>
                  <a:srgbClr val="FFFFFF"/>
                </a:highlight>
              </a:rPr>
            </a:br>
            <a:r>
              <a:rPr lang="en-US">
                <a:solidFill>
                  <a:srgbClr val="000000"/>
                </a:solidFill>
                <a:highlight>
                  <a:srgbClr val="FFFFFF"/>
                </a:highlight>
              </a:rPr>
              <a:t>300</a:t>
            </a:r>
            <a:br>
              <a:rPr lang="en-US">
                <a:solidFill>
                  <a:srgbClr val="000000"/>
                </a:solidFill>
                <a:highlight>
                  <a:srgbClr val="FFFFFF"/>
                </a:highlight>
              </a:rPr>
            </a:br>
            <a:r>
              <a:rPr lang="en-US">
                <a:solidFill>
                  <a:srgbClr val="000000"/>
                </a:solidFill>
                <a:highlight>
                  <a:srgbClr val="FFFFFF"/>
                </a:highlight>
              </a:rPr>
              <a:t>400</a:t>
            </a:r>
            <a:br>
              <a:rPr lang="en-US">
                <a:solidFill>
                  <a:srgbClr val="000000"/>
                </a:solidFill>
                <a:highlight>
                  <a:srgbClr val="FFFFFF"/>
                </a:highlight>
              </a:rPr>
            </a:br>
            <a:r>
              <a:rPr lang="en-US">
                <a:solidFill>
                  <a:srgbClr val="000000"/>
                </a:solidFill>
                <a:highlight>
                  <a:srgbClr val="FFFFFF"/>
                </a:highlight>
              </a:rPr>
              <a:t>500</a:t>
            </a:r>
            <a:br>
              <a:rPr lang="en-US">
                <a:solidFill>
                  <a:srgbClr val="000000"/>
                </a:solidFill>
                <a:highlight>
                  <a:srgbClr val="FFFFFF"/>
                </a:highlight>
              </a:rPr>
            </a:br>
            <a:r>
              <a:rPr lang="en-US">
                <a:solidFill>
                  <a:srgbClr val="000000"/>
                </a:solidFill>
                <a:highlight>
                  <a:srgbClr val="FFFFFF"/>
                </a:highlight>
              </a:rPr>
              <a:t>600</a:t>
            </a:r>
          </a:p>
        </p:txBody>
      </p:sp>
      <p:sp>
        <p:nvSpPr>
          <p:cNvPr id="4" name="Rectangle 3">
            <a:extLst>
              <a:ext uri="{FF2B5EF4-FFF2-40B4-BE49-F238E27FC236}">
                <a16:creationId xmlns:a16="http://schemas.microsoft.com/office/drawing/2014/main" id="{4FAD9068-5660-4E9B-8D8E-8ABE343B7BEC}"/>
              </a:ext>
            </a:extLst>
          </p:cNvPr>
          <p:cNvSpPr/>
          <p:nvPr/>
        </p:nvSpPr>
        <p:spPr>
          <a:xfrm>
            <a:off x="3937671" y="1305342"/>
            <a:ext cx="1869223" cy="4247317"/>
          </a:xfrm>
          <a:prstGeom prst="rect">
            <a:avLst/>
          </a:prstGeom>
          <a:ln>
            <a:solidFill>
              <a:schemeClr val="tx1"/>
            </a:solidFill>
          </a:ln>
        </p:spPr>
        <p:txBody>
          <a:bodyPr wrap="square">
            <a:spAutoFit/>
          </a:bodyPr>
          <a:lstStyle/>
          <a:p>
            <a:r>
              <a:rPr lang="en-US">
                <a:solidFill>
                  <a:srgbClr val="000096"/>
                </a:solidFill>
                <a:highlight>
                  <a:srgbClr val="FFFFFF"/>
                </a:highlight>
              </a:rPr>
              <a:t>&lt;input&gt;</a:t>
            </a:r>
            <a:br>
              <a:rPr lang="en-US">
                <a:solidFill>
                  <a:srgbClr val="000000"/>
                </a:solidFill>
                <a:highlight>
                  <a:srgbClr val="FFFFFF"/>
                </a:highlight>
              </a:rPr>
            </a:br>
            <a:r>
              <a:rPr lang="en-US">
                <a:solidFill>
                  <a:srgbClr val="000000"/>
                </a:solidFill>
                <a:highlight>
                  <a:srgbClr val="FFFFFF"/>
                </a:highlight>
              </a:rPr>
              <a:t>  </a:t>
            </a:r>
            <a:r>
              <a:rPr lang="en-US">
                <a:solidFill>
                  <a:srgbClr val="000096"/>
                </a:solidFill>
                <a:highlight>
                  <a:srgbClr val="FFFFFF"/>
                </a:highlight>
              </a:rPr>
              <a:t>&lt;A&gt;</a:t>
            </a:r>
            <a:r>
              <a:rPr lang="en-US">
                <a:solidFill>
                  <a:srgbClr val="000000"/>
                </a:solidFill>
                <a:highlight>
                  <a:srgbClr val="FFFFFF"/>
                </a:highlight>
              </a:rPr>
              <a:t>6</a:t>
            </a:r>
            <a:r>
              <a:rPr lang="en-US">
                <a:solidFill>
                  <a:srgbClr val="000096"/>
                </a:solidFill>
                <a:highlight>
                  <a:srgbClr val="FFFFFF"/>
                </a:highlight>
              </a:rPr>
              <a:t>&lt;/A&gt;</a:t>
            </a:r>
            <a:br>
              <a:rPr lang="en-US">
                <a:solidFill>
                  <a:srgbClr val="000000"/>
                </a:solidFill>
                <a:highlight>
                  <a:srgbClr val="FFFFFF"/>
                </a:highlight>
              </a:rPr>
            </a:br>
            <a:r>
              <a:rPr lang="en-US">
                <a:solidFill>
                  <a:srgbClr val="000000"/>
                </a:solidFill>
                <a:highlight>
                  <a:srgbClr val="FFFFFF"/>
                </a:highlight>
              </a:rPr>
              <a:t>  </a:t>
            </a:r>
            <a:r>
              <a:rPr lang="en-US">
                <a:solidFill>
                  <a:srgbClr val="000096"/>
                </a:solidFill>
                <a:highlight>
                  <a:srgbClr val="FFFFFF"/>
                </a:highlight>
              </a:rPr>
              <a:t>&lt;A&gt;</a:t>
            </a:r>
            <a:r>
              <a:rPr lang="en-US">
                <a:solidFill>
                  <a:srgbClr val="000000"/>
                </a:solidFill>
                <a:highlight>
                  <a:srgbClr val="FFFFFF"/>
                </a:highlight>
              </a:rPr>
              <a:t>1</a:t>
            </a:r>
            <a:r>
              <a:rPr lang="en-US">
                <a:solidFill>
                  <a:srgbClr val="000096"/>
                </a:solidFill>
                <a:highlight>
                  <a:srgbClr val="FFFFFF"/>
                </a:highlight>
              </a:rPr>
              <a:t>&lt;/A&gt;</a:t>
            </a:r>
            <a:br>
              <a:rPr lang="en-US">
                <a:solidFill>
                  <a:srgbClr val="000000"/>
                </a:solidFill>
                <a:highlight>
                  <a:srgbClr val="FFFFFF"/>
                </a:highlight>
              </a:rPr>
            </a:br>
            <a:r>
              <a:rPr lang="en-US">
                <a:solidFill>
                  <a:srgbClr val="000000"/>
                </a:solidFill>
                <a:highlight>
                  <a:srgbClr val="FFFFFF"/>
                </a:highlight>
              </a:rPr>
              <a:t>  </a:t>
            </a:r>
            <a:r>
              <a:rPr lang="en-US">
                <a:solidFill>
                  <a:srgbClr val="000096"/>
                </a:solidFill>
                <a:highlight>
                  <a:srgbClr val="FFFFFF"/>
                </a:highlight>
              </a:rPr>
              <a:t>&lt;A&gt;</a:t>
            </a:r>
            <a:r>
              <a:rPr lang="en-US">
                <a:solidFill>
                  <a:srgbClr val="000000"/>
                </a:solidFill>
                <a:highlight>
                  <a:srgbClr val="FFFFFF"/>
                </a:highlight>
              </a:rPr>
              <a:t>2</a:t>
            </a:r>
            <a:r>
              <a:rPr lang="en-US">
                <a:solidFill>
                  <a:srgbClr val="000096"/>
                </a:solidFill>
                <a:highlight>
                  <a:srgbClr val="FFFFFF"/>
                </a:highlight>
              </a:rPr>
              <a:t>&lt;/A&gt;</a:t>
            </a:r>
            <a:br>
              <a:rPr lang="en-US">
                <a:solidFill>
                  <a:srgbClr val="000000"/>
                </a:solidFill>
                <a:highlight>
                  <a:srgbClr val="FFFFFF"/>
                </a:highlight>
              </a:rPr>
            </a:br>
            <a:r>
              <a:rPr lang="en-US">
                <a:solidFill>
                  <a:srgbClr val="000000"/>
                </a:solidFill>
                <a:highlight>
                  <a:srgbClr val="FFFFFF"/>
                </a:highlight>
              </a:rPr>
              <a:t>  </a:t>
            </a:r>
            <a:r>
              <a:rPr lang="en-US">
                <a:solidFill>
                  <a:srgbClr val="000096"/>
                </a:solidFill>
                <a:highlight>
                  <a:srgbClr val="FFFFFF"/>
                </a:highlight>
              </a:rPr>
              <a:t>&lt;B&gt;</a:t>
            </a:r>
            <a:r>
              <a:rPr lang="en-US">
                <a:solidFill>
                  <a:srgbClr val="000000"/>
                </a:solidFill>
                <a:highlight>
                  <a:srgbClr val="FFFFFF"/>
                </a:highlight>
              </a:rPr>
              <a:t>Banana</a:t>
            </a:r>
            <a:r>
              <a:rPr lang="en-US">
                <a:solidFill>
                  <a:srgbClr val="000096"/>
                </a:solidFill>
                <a:highlight>
                  <a:srgbClr val="FFFFFF"/>
                </a:highlight>
              </a:rPr>
              <a:t>&lt;/B&gt;</a:t>
            </a:r>
            <a:br>
              <a:rPr lang="en-US">
                <a:solidFill>
                  <a:srgbClr val="000000"/>
                </a:solidFill>
                <a:highlight>
                  <a:srgbClr val="FFFFFF"/>
                </a:highlight>
              </a:rPr>
            </a:br>
            <a:r>
              <a:rPr lang="en-US">
                <a:solidFill>
                  <a:srgbClr val="000000"/>
                </a:solidFill>
                <a:highlight>
                  <a:srgbClr val="FFFFFF"/>
                </a:highlight>
              </a:rPr>
              <a:t>  </a:t>
            </a:r>
            <a:r>
              <a:rPr lang="en-US">
                <a:solidFill>
                  <a:srgbClr val="000096"/>
                </a:solidFill>
                <a:highlight>
                  <a:srgbClr val="FFFFFF"/>
                </a:highlight>
              </a:rPr>
              <a:t>&lt;B&gt;</a:t>
            </a:r>
            <a:r>
              <a:rPr lang="en-US">
                <a:solidFill>
                  <a:srgbClr val="000000"/>
                </a:solidFill>
                <a:highlight>
                  <a:srgbClr val="FFFFFF"/>
                </a:highlight>
              </a:rPr>
              <a:t>Orange</a:t>
            </a:r>
            <a:r>
              <a:rPr lang="en-US">
                <a:solidFill>
                  <a:srgbClr val="000096"/>
                </a:solidFill>
                <a:highlight>
                  <a:srgbClr val="FFFFFF"/>
                </a:highlight>
              </a:rPr>
              <a:t>&lt;/B&gt;</a:t>
            </a:r>
            <a:br>
              <a:rPr lang="en-US">
                <a:solidFill>
                  <a:srgbClr val="000000"/>
                </a:solidFill>
                <a:highlight>
                  <a:srgbClr val="FFFFFF"/>
                </a:highlight>
              </a:rPr>
            </a:br>
            <a:r>
              <a:rPr lang="en-US">
                <a:solidFill>
                  <a:srgbClr val="000000"/>
                </a:solidFill>
                <a:highlight>
                  <a:srgbClr val="FFFFFF"/>
                </a:highlight>
              </a:rPr>
              <a:t>  </a:t>
            </a:r>
            <a:r>
              <a:rPr lang="en-US">
                <a:solidFill>
                  <a:srgbClr val="000096"/>
                </a:solidFill>
                <a:highlight>
                  <a:srgbClr val="FFFFFF"/>
                </a:highlight>
              </a:rPr>
              <a:t>&lt;B&gt;</a:t>
            </a:r>
            <a:r>
              <a:rPr lang="en-US">
                <a:solidFill>
                  <a:srgbClr val="000000"/>
                </a:solidFill>
                <a:highlight>
                  <a:srgbClr val="FFFFFF"/>
                </a:highlight>
              </a:rPr>
              <a:t>Apple</a:t>
            </a:r>
            <a:r>
              <a:rPr lang="en-US">
                <a:solidFill>
                  <a:srgbClr val="000096"/>
                </a:solidFill>
                <a:highlight>
                  <a:srgbClr val="FFFFFF"/>
                </a:highlight>
              </a:rPr>
              <a:t>&lt;/B&gt;</a:t>
            </a:r>
            <a:br>
              <a:rPr lang="en-US">
                <a:solidFill>
                  <a:srgbClr val="000000"/>
                </a:solidFill>
                <a:highlight>
                  <a:srgbClr val="FFFFFF"/>
                </a:highlight>
              </a:rPr>
            </a:br>
            <a:r>
              <a:rPr lang="en-US">
                <a:solidFill>
                  <a:srgbClr val="000000"/>
                </a:solidFill>
                <a:highlight>
                  <a:srgbClr val="FFFFFF"/>
                </a:highlight>
              </a:rPr>
              <a:t>  </a:t>
            </a:r>
            <a:r>
              <a:rPr lang="en-US">
                <a:solidFill>
                  <a:srgbClr val="000096"/>
                </a:solidFill>
                <a:highlight>
                  <a:srgbClr val="FFFFFF"/>
                </a:highlight>
              </a:rPr>
              <a:t>&lt;B&gt;</a:t>
            </a:r>
            <a:r>
              <a:rPr lang="en-US">
                <a:solidFill>
                  <a:srgbClr val="000000"/>
                </a:solidFill>
                <a:highlight>
                  <a:srgbClr val="FFFFFF"/>
                </a:highlight>
              </a:rPr>
              <a:t>Grape</a:t>
            </a:r>
            <a:r>
              <a:rPr lang="en-US">
                <a:solidFill>
                  <a:srgbClr val="000096"/>
                </a:solidFill>
                <a:highlight>
                  <a:srgbClr val="FFFFFF"/>
                </a:highlight>
              </a:rPr>
              <a:t>&lt;/B&gt;</a:t>
            </a:r>
            <a:br>
              <a:rPr lang="en-US">
                <a:solidFill>
                  <a:srgbClr val="000000"/>
                </a:solidFill>
                <a:highlight>
                  <a:srgbClr val="FFFFFF"/>
                </a:highlight>
              </a:rPr>
            </a:br>
            <a:r>
              <a:rPr lang="en-US">
                <a:solidFill>
                  <a:srgbClr val="000000"/>
                </a:solidFill>
                <a:highlight>
                  <a:srgbClr val="FFFFFF"/>
                </a:highlight>
              </a:rPr>
              <a:t>  </a:t>
            </a:r>
            <a:r>
              <a:rPr lang="en-US">
                <a:solidFill>
                  <a:srgbClr val="000096"/>
                </a:solidFill>
                <a:highlight>
                  <a:srgbClr val="FFFFFF"/>
                </a:highlight>
              </a:rPr>
              <a:t>&lt;C&gt;</a:t>
            </a:r>
            <a:r>
              <a:rPr lang="en-US">
                <a:solidFill>
                  <a:srgbClr val="000000"/>
                </a:solidFill>
                <a:highlight>
                  <a:srgbClr val="FFFFFF"/>
                </a:highlight>
              </a:rPr>
              <a:t>100</a:t>
            </a:r>
            <a:r>
              <a:rPr lang="en-US">
                <a:solidFill>
                  <a:srgbClr val="000096"/>
                </a:solidFill>
                <a:highlight>
                  <a:srgbClr val="FFFFFF"/>
                </a:highlight>
              </a:rPr>
              <a:t>&lt;/C&gt;</a:t>
            </a:r>
            <a:br>
              <a:rPr lang="en-US">
                <a:solidFill>
                  <a:srgbClr val="000000"/>
                </a:solidFill>
                <a:highlight>
                  <a:srgbClr val="FFFFFF"/>
                </a:highlight>
              </a:rPr>
            </a:br>
            <a:r>
              <a:rPr lang="en-US">
                <a:solidFill>
                  <a:srgbClr val="000000"/>
                </a:solidFill>
                <a:highlight>
                  <a:srgbClr val="FFFFFF"/>
                </a:highlight>
              </a:rPr>
              <a:t>  </a:t>
            </a:r>
            <a:r>
              <a:rPr lang="en-US">
                <a:solidFill>
                  <a:srgbClr val="000096"/>
                </a:solidFill>
                <a:highlight>
                  <a:srgbClr val="FFFFFF"/>
                </a:highlight>
              </a:rPr>
              <a:t>&lt;C&gt;</a:t>
            </a:r>
            <a:r>
              <a:rPr lang="en-US">
                <a:solidFill>
                  <a:srgbClr val="000000"/>
                </a:solidFill>
                <a:highlight>
                  <a:srgbClr val="FFFFFF"/>
                </a:highlight>
              </a:rPr>
              <a:t>200</a:t>
            </a:r>
            <a:r>
              <a:rPr lang="en-US">
                <a:solidFill>
                  <a:srgbClr val="000096"/>
                </a:solidFill>
                <a:highlight>
                  <a:srgbClr val="FFFFFF"/>
                </a:highlight>
              </a:rPr>
              <a:t>&lt;/C&gt;</a:t>
            </a:r>
            <a:br>
              <a:rPr lang="en-US">
                <a:solidFill>
                  <a:srgbClr val="000000"/>
                </a:solidFill>
                <a:highlight>
                  <a:srgbClr val="FFFFFF"/>
                </a:highlight>
              </a:rPr>
            </a:br>
            <a:r>
              <a:rPr lang="en-US">
                <a:solidFill>
                  <a:srgbClr val="000000"/>
                </a:solidFill>
                <a:highlight>
                  <a:srgbClr val="FFFFFF"/>
                </a:highlight>
              </a:rPr>
              <a:t>  </a:t>
            </a:r>
            <a:r>
              <a:rPr lang="en-US">
                <a:solidFill>
                  <a:srgbClr val="000096"/>
                </a:solidFill>
                <a:highlight>
                  <a:srgbClr val="FFFFFF"/>
                </a:highlight>
              </a:rPr>
              <a:t>&lt;C&gt;</a:t>
            </a:r>
            <a:r>
              <a:rPr lang="en-US">
                <a:solidFill>
                  <a:srgbClr val="000000"/>
                </a:solidFill>
                <a:highlight>
                  <a:srgbClr val="FFFFFF"/>
                </a:highlight>
              </a:rPr>
              <a:t>300</a:t>
            </a:r>
            <a:r>
              <a:rPr lang="en-US">
                <a:solidFill>
                  <a:srgbClr val="000096"/>
                </a:solidFill>
                <a:highlight>
                  <a:srgbClr val="FFFFFF"/>
                </a:highlight>
              </a:rPr>
              <a:t>&lt;/C&gt;</a:t>
            </a:r>
            <a:br>
              <a:rPr lang="en-US">
                <a:solidFill>
                  <a:srgbClr val="000000"/>
                </a:solidFill>
                <a:highlight>
                  <a:srgbClr val="FFFFFF"/>
                </a:highlight>
              </a:rPr>
            </a:br>
            <a:r>
              <a:rPr lang="en-US">
                <a:solidFill>
                  <a:srgbClr val="000000"/>
                </a:solidFill>
                <a:highlight>
                  <a:srgbClr val="FFFFFF"/>
                </a:highlight>
              </a:rPr>
              <a:t>  </a:t>
            </a:r>
            <a:r>
              <a:rPr lang="en-US">
                <a:solidFill>
                  <a:srgbClr val="000096"/>
                </a:solidFill>
                <a:highlight>
                  <a:srgbClr val="FFFFFF"/>
                </a:highlight>
              </a:rPr>
              <a:t>&lt;C&gt;</a:t>
            </a:r>
            <a:r>
              <a:rPr lang="en-US">
                <a:solidFill>
                  <a:srgbClr val="000000"/>
                </a:solidFill>
                <a:highlight>
                  <a:srgbClr val="FFFFFF"/>
                </a:highlight>
              </a:rPr>
              <a:t>400</a:t>
            </a:r>
            <a:r>
              <a:rPr lang="en-US">
                <a:solidFill>
                  <a:srgbClr val="000096"/>
                </a:solidFill>
                <a:highlight>
                  <a:srgbClr val="FFFFFF"/>
                </a:highlight>
              </a:rPr>
              <a:t>&lt;/C&gt;</a:t>
            </a:r>
            <a:br>
              <a:rPr lang="en-US">
                <a:solidFill>
                  <a:srgbClr val="000000"/>
                </a:solidFill>
                <a:highlight>
                  <a:srgbClr val="FFFFFF"/>
                </a:highlight>
              </a:rPr>
            </a:br>
            <a:r>
              <a:rPr lang="en-US">
                <a:solidFill>
                  <a:srgbClr val="000000"/>
                </a:solidFill>
                <a:highlight>
                  <a:srgbClr val="FFFFFF"/>
                </a:highlight>
              </a:rPr>
              <a:t>  </a:t>
            </a:r>
            <a:r>
              <a:rPr lang="en-US">
                <a:solidFill>
                  <a:srgbClr val="000096"/>
                </a:solidFill>
                <a:highlight>
                  <a:srgbClr val="FFFFFF"/>
                </a:highlight>
              </a:rPr>
              <a:t>&lt;C&gt;</a:t>
            </a:r>
            <a:r>
              <a:rPr lang="en-US">
                <a:solidFill>
                  <a:srgbClr val="000000"/>
                </a:solidFill>
                <a:highlight>
                  <a:srgbClr val="FFFFFF"/>
                </a:highlight>
              </a:rPr>
              <a:t>500</a:t>
            </a:r>
            <a:r>
              <a:rPr lang="en-US">
                <a:solidFill>
                  <a:srgbClr val="000096"/>
                </a:solidFill>
                <a:highlight>
                  <a:srgbClr val="FFFFFF"/>
                </a:highlight>
              </a:rPr>
              <a:t>&lt;/C&gt;</a:t>
            </a:r>
            <a:br>
              <a:rPr lang="en-US">
                <a:solidFill>
                  <a:srgbClr val="000000"/>
                </a:solidFill>
                <a:highlight>
                  <a:srgbClr val="FFFFFF"/>
                </a:highlight>
              </a:rPr>
            </a:br>
            <a:r>
              <a:rPr lang="en-US">
                <a:solidFill>
                  <a:srgbClr val="000000"/>
                </a:solidFill>
                <a:highlight>
                  <a:srgbClr val="FFFFFF"/>
                </a:highlight>
              </a:rPr>
              <a:t>  </a:t>
            </a:r>
            <a:r>
              <a:rPr lang="en-US">
                <a:solidFill>
                  <a:srgbClr val="000096"/>
                </a:solidFill>
                <a:highlight>
                  <a:srgbClr val="FFFFFF"/>
                </a:highlight>
              </a:rPr>
              <a:t>&lt;C&gt;</a:t>
            </a:r>
            <a:r>
              <a:rPr lang="en-US">
                <a:solidFill>
                  <a:srgbClr val="000000"/>
                </a:solidFill>
                <a:highlight>
                  <a:srgbClr val="FFFFFF"/>
                </a:highlight>
              </a:rPr>
              <a:t>600</a:t>
            </a:r>
            <a:r>
              <a:rPr lang="en-US">
                <a:solidFill>
                  <a:srgbClr val="000096"/>
                </a:solidFill>
                <a:highlight>
                  <a:srgbClr val="FFFFFF"/>
                </a:highlight>
              </a:rPr>
              <a:t>&lt;/C&gt;</a:t>
            </a:r>
            <a:br>
              <a:rPr lang="en-US">
                <a:solidFill>
                  <a:srgbClr val="000000"/>
                </a:solidFill>
                <a:highlight>
                  <a:srgbClr val="FFFFFF"/>
                </a:highlight>
              </a:rPr>
            </a:br>
            <a:r>
              <a:rPr lang="en-US">
                <a:solidFill>
                  <a:srgbClr val="000096"/>
                </a:solidFill>
                <a:highlight>
                  <a:srgbClr val="FFFFFF"/>
                </a:highlight>
              </a:rPr>
              <a:t>&lt;/input&gt;</a:t>
            </a:r>
          </a:p>
        </p:txBody>
      </p:sp>
      <p:cxnSp>
        <p:nvCxnSpPr>
          <p:cNvPr id="6" name="Straight Arrow Connector 5">
            <a:extLst>
              <a:ext uri="{FF2B5EF4-FFF2-40B4-BE49-F238E27FC236}">
                <a16:creationId xmlns:a16="http://schemas.microsoft.com/office/drawing/2014/main" id="{A33FFEA6-528F-4468-B79F-5BB477314B8D}"/>
              </a:ext>
            </a:extLst>
          </p:cNvPr>
          <p:cNvCxnSpPr>
            <a:cxnSpLocks/>
            <a:stCxn id="3" idx="3"/>
            <a:endCxn id="4" idx="1"/>
          </p:cNvCxnSpPr>
          <p:nvPr/>
        </p:nvCxnSpPr>
        <p:spPr>
          <a:xfrm>
            <a:off x="2838597" y="3429000"/>
            <a:ext cx="1099074" cy="1"/>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7" name="TextBox 6">
            <a:extLst>
              <a:ext uri="{FF2B5EF4-FFF2-40B4-BE49-F238E27FC236}">
                <a16:creationId xmlns:a16="http://schemas.microsoft.com/office/drawing/2014/main" id="{B1584532-2BE0-468C-A30C-8FCD34F35553}"/>
              </a:ext>
            </a:extLst>
          </p:cNvPr>
          <p:cNvSpPr txBox="1"/>
          <p:nvPr/>
        </p:nvSpPr>
        <p:spPr>
          <a:xfrm>
            <a:off x="3077538" y="3025044"/>
            <a:ext cx="760832" cy="369332"/>
          </a:xfrm>
          <a:prstGeom prst="rect">
            <a:avLst/>
          </a:prstGeom>
          <a:noFill/>
        </p:spPr>
        <p:txBody>
          <a:bodyPr wrap="square" rtlCol="0">
            <a:spAutoFit/>
          </a:bodyPr>
          <a:lstStyle/>
          <a:p>
            <a:r>
              <a:rPr lang="en-US" i="1"/>
              <a:t>parse</a:t>
            </a:r>
          </a:p>
        </p:txBody>
      </p:sp>
      <p:sp>
        <p:nvSpPr>
          <p:cNvPr id="10" name="TextBox 9">
            <a:extLst>
              <a:ext uri="{FF2B5EF4-FFF2-40B4-BE49-F238E27FC236}">
                <a16:creationId xmlns:a16="http://schemas.microsoft.com/office/drawing/2014/main" id="{EBBF3B72-6C8A-4729-AC3D-81CCD146C610}"/>
              </a:ext>
            </a:extLst>
          </p:cNvPr>
          <p:cNvSpPr txBox="1"/>
          <p:nvPr/>
        </p:nvSpPr>
        <p:spPr>
          <a:xfrm>
            <a:off x="5928243" y="3025044"/>
            <a:ext cx="977725" cy="369332"/>
          </a:xfrm>
          <a:prstGeom prst="rect">
            <a:avLst/>
          </a:prstGeom>
          <a:noFill/>
        </p:spPr>
        <p:txBody>
          <a:bodyPr wrap="square" rtlCol="0">
            <a:spAutoFit/>
          </a:bodyPr>
          <a:lstStyle/>
          <a:p>
            <a:r>
              <a:rPr lang="en-US" i="1"/>
              <a:t>unparse</a:t>
            </a:r>
          </a:p>
        </p:txBody>
      </p:sp>
      <p:cxnSp>
        <p:nvCxnSpPr>
          <p:cNvPr id="13" name="Straight Arrow Connector 12">
            <a:extLst>
              <a:ext uri="{FF2B5EF4-FFF2-40B4-BE49-F238E27FC236}">
                <a16:creationId xmlns:a16="http://schemas.microsoft.com/office/drawing/2014/main" id="{0594CAB4-54E3-4D91-B1FB-123B7134139E}"/>
              </a:ext>
            </a:extLst>
          </p:cNvPr>
          <p:cNvCxnSpPr>
            <a:cxnSpLocks/>
            <a:stCxn id="4" idx="3"/>
            <a:endCxn id="17" idx="1"/>
          </p:cNvCxnSpPr>
          <p:nvPr/>
        </p:nvCxnSpPr>
        <p:spPr>
          <a:xfrm flipV="1">
            <a:off x="5806894" y="3429000"/>
            <a:ext cx="1154427" cy="1"/>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7" name="Rectangle 16">
            <a:extLst>
              <a:ext uri="{FF2B5EF4-FFF2-40B4-BE49-F238E27FC236}">
                <a16:creationId xmlns:a16="http://schemas.microsoft.com/office/drawing/2014/main" id="{87AE395F-C3AF-4D49-93D8-70D90423296A}"/>
              </a:ext>
            </a:extLst>
          </p:cNvPr>
          <p:cNvSpPr/>
          <p:nvPr/>
        </p:nvSpPr>
        <p:spPr>
          <a:xfrm>
            <a:off x="6961321" y="1582340"/>
            <a:ext cx="1162374" cy="3693319"/>
          </a:xfrm>
          <a:prstGeom prst="rect">
            <a:avLst/>
          </a:prstGeom>
          <a:ln>
            <a:solidFill>
              <a:schemeClr val="tx1"/>
            </a:solidFill>
          </a:ln>
        </p:spPr>
        <p:txBody>
          <a:bodyPr wrap="square">
            <a:spAutoFit/>
          </a:bodyPr>
          <a:lstStyle/>
          <a:p>
            <a:r>
              <a:rPr lang="en-US">
                <a:solidFill>
                  <a:srgbClr val="000000"/>
                </a:solidFill>
                <a:highlight>
                  <a:srgbClr val="FFFFFF"/>
                </a:highlight>
              </a:rPr>
              <a:t>6</a:t>
            </a:r>
            <a:br>
              <a:rPr lang="en-US">
                <a:solidFill>
                  <a:srgbClr val="000000"/>
                </a:solidFill>
                <a:highlight>
                  <a:srgbClr val="FFFFFF"/>
                </a:highlight>
              </a:rPr>
            </a:br>
            <a:r>
              <a:rPr lang="en-US">
                <a:solidFill>
                  <a:srgbClr val="000000"/>
                </a:solidFill>
                <a:highlight>
                  <a:srgbClr val="FFFFFF"/>
                </a:highlight>
              </a:rPr>
              <a:t>1</a:t>
            </a:r>
            <a:br>
              <a:rPr lang="en-US">
                <a:solidFill>
                  <a:srgbClr val="000000"/>
                </a:solidFill>
                <a:highlight>
                  <a:srgbClr val="FFFFFF"/>
                </a:highlight>
              </a:rPr>
            </a:br>
            <a:r>
              <a:rPr lang="en-US">
                <a:solidFill>
                  <a:srgbClr val="000000"/>
                </a:solidFill>
                <a:highlight>
                  <a:srgbClr val="FFFFFF"/>
                </a:highlight>
              </a:rPr>
              <a:t>2</a:t>
            </a:r>
            <a:br>
              <a:rPr lang="en-US">
                <a:solidFill>
                  <a:srgbClr val="000000"/>
                </a:solidFill>
                <a:highlight>
                  <a:srgbClr val="FFFFFF"/>
                </a:highlight>
              </a:rPr>
            </a:br>
            <a:r>
              <a:rPr lang="en-US">
                <a:solidFill>
                  <a:srgbClr val="000000"/>
                </a:solidFill>
                <a:highlight>
                  <a:srgbClr val="FFFFFF"/>
                </a:highlight>
              </a:rPr>
              <a:t>Banana</a:t>
            </a:r>
            <a:br>
              <a:rPr lang="en-US">
                <a:solidFill>
                  <a:srgbClr val="000000"/>
                </a:solidFill>
                <a:highlight>
                  <a:srgbClr val="FFFFFF"/>
                </a:highlight>
              </a:rPr>
            </a:br>
            <a:r>
              <a:rPr lang="en-US">
                <a:solidFill>
                  <a:srgbClr val="000000"/>
                </a:solidFill>
                <a:highlight>
                  <a:srgbClr val="FFFFFF"/>
                </a:highlight>
              </a:rPr>
              <a:t>Orange</a:t>
            </a:r>
            <a:br>
              <a:rPr lang="en-US">
                <a:solidFill>
                  <a:srgbClr val="000000"/>
                </a:solidFill>
                <a:highlight>
                  <a:srgbClr val="FFFFFF"/>
                </a:highlight>
              </a:rPr>
            </a:br>
            <a:r>
              <a:rPr lang="en-US">
                <a:solidFill>
                  <a:srgbClr val="000000"/>
                </a:solidFill>
                <a:highlight>
                  <a:srgbClr val="FFFFFF"/>
                </a:highlight>
              </a:rPr>
              <a:t>Apple</a:t>
            </a:r>
            <a:br>
              <a:rPr lang="en-US">
                <a:solidFill>
                  <a:srgbClr val="000000"/>
                </a:solidFill>
                <a:highlight>
                  <a:srgbClr val="FFFFFF"/>
                </a:highlight>
              </a:rPr>
            </a:br>
            <a:r>
              <a:rPr lang="en-US">
                <a:solidFill>
                  <a:srgbClr val="000000"/>
                </a:solidFill>
                <a:highlight>
                  <a:srgbClr val="FFFFFF"/>
                </a:highlight>
              </a:rPr>
              <a:t>Grape</a:t>
            </a:r>
            <a:br>
              <a:rPr lang="en-US">
                <a:solidFill>
                  <a:srgbClr val="000000"/>
                </a:solidFill>
                <a:highlight>
                  <a:srgbClr val="FFFFFF"/>
                </a:highlight>
              </a:rPr>
            </a:br>
            <a:r>
              <a:rPr lang="en-US">
                <a:solidFill>
                  <a:srgbClr val="000000"/>
                </a:solidFill>
                <a:highlight>
                  <a:srgbClr val="FFFFFF"/>
                </a:highlight>
              </a:rPr>
              <a:t>100</a:t>
            </a:r>
            <a:br>
              <a:rPr lang="en-US">
                <a:solidFill>
                  <a:srgbClr val="000000"/>
                </a:solidFill>
                <a:highlight>
                  <a:srgbClr val="FFFFFF"/>
                </a:highlight>
              </a:rPr>
            </a:br>
            <a:r>
              <a:rPr lang="en-US">
                <a:solidFill>
                  <a:srgbClr val="000000"/>
                </a:solidFill>
                <a:highlight>
                  <a:srgbClr val="FFFFFF"/>
                </a:highlight>
              </a:rPr>
              <a:t>200</a:t>
            </a:r>
            <a:br>
              <a:rPr lang="en-US">
                <a:solidFill>
                  <a:srgbClr val="000000"/>
                </a:solidFill>
                <a:highlight>
                  <a:srgbClr val="FFFFFF"/>
                </a:highlight>
              </a:rPr>
            </a:br>
            <a:r>
              <a:rPr lang="en-US">
                <a:solidFill>
                  <a:srgbClr val="000000"/>
                </a:solidFill>
                <a:highlight>
                  <a:srgbClr val="FFFFFF"/>
                </a:highlight>
              </a:rPr>
              <a:t>300</a:t>
            </a:r>
            <a:br>
              <a:rPr lang="en-US">
                <a:solidFill>
                  <a:srgbClr val="000000"/>
                </a:solidFill>
                <a:highlight>
                  <a:srgbClr val="FFFFFF"/>
                </a:highlight>
              </a:rPr>
            </a:br>
            <a:r>
              <a:rPr lang="en-US">
                <a:solidFill>
                  <a:srgbClr val="000000"/>
                </a:solidFill>
                <a:highlight>
                  <a:srgbClr val="FFFFFF"/>
                </a:highlight>
              </a:rPr>
              <a:t>400</a:t>
            </a:r>
            <a:br>
              <a:rPr lang="en-US">
                <a:solidFill>
                  <a:srgbClr val="000000"/>
                </a:solidFill>
                <a:highlight>
                  <a:srgbClr val="FFFFFF"/>
                </a:highlight>
              </a:rPr>
            </a:br>
            <a:r>
              <a:rPr lang="en-US">
                <a:solidFill>
                  <a:srgbClr val="000000"/>
                </a:solidFill>
                <a:highlight>
                  <a:srgbClr val="FFFFFF"/>
                </a:highlight>
              </a:rPr>
              <a:t>500</a:t>
            </a:r>
            <a:br>
              <a:rPr lang="en-US">
                <a:solidFill>
                  <a:srgbClr val="000000"/>
                </a:solidFill>
                <a:highlight>
                  <a:srgbClr val="FFFFFF"/>
                </a:highlight>
              </a:rPr>
            </a:br>
            <a:r>
              <a:rPr lang="en-US">
                <a:solidFill>
                  <a:srgbClr val="000000"/>
                </a:solidFill>
                <a:highlight>
                  <a:srgbClr val="FFFFFF"/>
                </a:highlight>
              </a:rPr>
              <a:t>600</a:t>
            </a:r>
          </a:p>
        </p:txBody>
      </p:sp>
    </p:spTree>
    <p:extLst>
      <p:ext uri="{BB962C8B-B14F-4D97-AF65-F5344CB8AC3E}">
        <p14:creationId xmlns:p14="http://schemas.microsoft.com/office/powerpoint/2010/main" val="3147581210"/>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0CF00798-A13B-42BC-B16A-2FDC4EA90F10}"/>
              </a:ext>
            </a:extLst>
          </p:cNvPr>
          <p:cNvSpPr/>
          <p:nvPr/>
        </p:nvSpPr>
        <p:spPr>
          <a:xfrm>
            <a:off x="1968285" y="141983"/>
            <a:ext cx="8073325" cy="6463308"/>
          </a:xfrm>
          <a:prstGeom prst="rect">
            <a:avLst/>
          </a:prstGeom>
          <a:ln>
            <a:noFill/>
            <a:prstDash val="lgDash"/>
          </a:ln>
        </p:spPr>
        <p:txBody>
          <a:bodyPr wrap="square">
            <a:spAutoFit/>
          </a:bodyPr>
          <a:lstStyle/>
          <a:p>
            <a:r>
              <a:rPr lang="en-US">
                <a:solidFill>
                  <a:schemeClr val="bg1">
                    <a:lumMod val="65000"/>
                  </a:schemeClr>
                </a:solidFill>
                <a:highlight>
                  <a:srgbClr val="FFFFFF"/>
                </a:highlight>
              </a:rPr>
              <a:t>&lt;xs:element name="input"&gt;</a:t>
            </a:r>
            <a:br>
              <a:rPr lang="en-US">
                <a:solidFill>
                  <a:schemeClr val="bg1">
                    <a:lumMod val="65000"/>
                  </a:schemeClr>
                </a:solidFill>
                <a:highlight>
                  <a:srgbClr val="FFFFFF"/>
                </a:highlight>
              </a:rPr>
            </a:br>
            <a:r>
              <a:rPr lang="en-US">
                <a:solidFill>
                  <a:schemeClr val="bg1">
                    <a:lumMod val="65000"/>
                  </a:schemeClr>
                </a:solidFill>
                <a:highlight>
                  <a:srgbClr val="FFFFFF"/>
                </a:highlight>
              </a:rPr>
              <a:t>    &lt;xs:complexType&gt;</a:t>
            </a:r>
            <a:br>
              <a:rPr lang="en-US">
                <a:solidFill>
                  <a:schemeClr val="bg1">
                    <a:lumMod val="65000"/>
                  </a:schemeClr>
                </a:solidFill>
                <a:highlight>
                  <a:srgbClr val="FFFFFF"/>
                </a:highlight>
              </a:rPr>
            </a:br>
            <a:r>
              <a:rPr lang="en-US">
                <a:solidFill>
                  <a:schemeClr val="bg1">
                    <a:lumMod val="65000"/>
                  </a:schemeClr>
                </a:solidFill>
                <a:highlight>
                  <a:srgbClr val="FFFFFF"/>
                </a:highlight>
              </a:rPr>
              <a:t>        &lt;xs:sequence dfdl:separator="%NL;" dfdl:separatorPosition="infix"&gt;</a:t>
            </a:r>
            <a:br>
              <a:rPr lang="en-US">
                <a:highlight>
                  <a:srgbClr val="FFFFFF"/>
                </a:highlight>
              </a:rPr>
            </a:br>
            <a:r>
              <a:rPr lang="en-US">
                <a:highlight>
                  <a:srgbClr val="FFFFFF"/>
                </a:highlight>
              </a:rPr>
              <a:t>            &lt;xs:element name="A" type="xs:integer" minOccurs="3" maxOccurs="3" </a:t>
            </a:r>
            <a:br>
              <a:rPr lang="en-US">
                <a:highlight>
                  <a:srgbClr val="FFFFFF"/>
                </a:highlight>
              </a:rPr>
            </a:br>
            <a:r>
              <a:rPr lang="en-US">
                <a:highlight>
                  <a:srgbClr val="FFFFFF"/>
                </a:highlight>
              </a:rPr>
              <a:t>		</a:t>
            </a:r>
            <a:r>
              <a:rPr lang="en-US">
                <a:highlight>
                  <a:srgbClr val="FFFF00"/>
                </a:highlight>
              </a:rPr>
              <a:t>dfdl:occursCountKind="fixed"</a:t>
            </a:r>
            <a:r>
              <a:rPr lang="en-US">
                <a:highlight>
                  <a:srgbClr val="FFFFFF"/>
                </a:highlight>
              </a:rPr>
              <a:t> /&gt;</a:t>
            </a:r>
            <a:br>
              <a:rPr lang="en-US">
                <a:highlight>
                  <a:srgbClr val="FFFFFF"/>
                </a:highlight>
              </a:rPr>
            </a:br>
            <a:r>
              <a:rPr lang="en-US">
                <a:highlight>
                  <a:srgbClr val="FFFFFF"/>
                </a:highlight>
              </a:rPr>
              <a:t>            &lt;xs:element name="B" maxOccurs="50" </a:t>
            </a:r>
            <a:r>
              <a:rPr lang="en-US">
                <a:highlight>
                  <a:srgbClr val="FFFF00"/>
                </a:highlight>
              </a:rPr>
              <a:t>dfdl:occursCountKind="implicit"</a:t>
            </a:r>
            <a:r>
              <a:rPr lang="en-US">
                <a:highlight>
                  <a:srgbClr val="FFFFFF"/>
                </a:highlight>
              </a:rPr>
              <a:t>&gt;</a:t>
            </a:r>
            <a:br>
              <a:rPr lang="en-US">
                <a:highlight>
                  <a:srgbClr val="FFFFFF"/>
                </a:highlight>
              </a:rPr>
            </a:br>
            <a:r>
              <a:rPr lang="en-US">
                <a:highlight>
                  <a:srgbClr val="FFFFFF"/>
                </a:highlight>
              </a:rPr>
              <a:t>                &lt;xs:simpleType&gt;</a:t>
            </a:r>
            <a:br>
              <a:rPr lang="en-US">
                <a:highlight>
                  <a:srgbClr val="FFFFFF"/>
                </a:highlight>
              </a:rPr>
            </a:br>
            <a:r>
              <a:rPr lang="en-US">
                <a:highlight>
                  <a:srgbClr val="FFFFFF"/>
                </a:highlight>
              </a:rPr>
              <a:t>                    &lt;xs:annotation&gt;</a:t>
            </a:r>
            <a:br>
              <a:rPr lang="en-US">
                <a:highlight>
                  <a:srgbClr val="FFFFFF"/>
                </a:highlight>
              </a:rPr>
            </a:br>
            <a:r>
              <a:rPr lang="en-US">
                <a:highlight>
                  <a:srgbClr val="FFFFFF"/>
                </a:highlight>
              </a:rPr>
              <a:t>                        &lt;xs:appinfo source="http://www.ogf.org/dfdl/"&gt;</a:t>
            </a:r>
            <a:br>
              <a:rPr lang="en-US">
                <a:highlight>
                  <a:srgbClr val="FFFFFF"/>
                </a:highlight>
              </a:rPr>
            </a:br>
            <a:r>
              <a:rPr lang="en-US">
                <a:highlight>
                  <a:srgbClr val="FFFFFF"/>
                </a:highlight>
              </a:rPr>
              <a:t>                            &lt;dfdl:assert test="{ dfdl:checkConstraints(.) }" /&gt;</a:t>
            </a:r>
            <a:br>
              <a:rPr lang="en-US">
                <a:highlight>
                  <a:srgbClr val="FFFFFF"/>
                </a:highlight>
              </a:rPr>
            </a:br>
            <a:r>
              <a:rPr lang="en-US">
                <a:highlight>
                  <a:srgbClr val="FFFFFF"/>
                </a:highlight>
              </a:rPr>
              <a:t>                        &lt;/xs:appinfo&gt;</a:t>
            </a:r>
            <a:br>
              <a:rPr lang="en-US">
                <a:highlight>
                  <a:srgbClr val="FFFFFF"/>
                </a:highlight>
              </a:rPr>
            </a:br>
            <a:r>
              <a:rPr lang="en-US">
                <a:highlight>
                  <a:srgbClr val="FFFFFF"/>
                </a:highlight>
              </a:rPr>
              <a:t>                    &lt;/xs:annotation&gt;</a:t>
            </a:r>
            <a:br>
              <a:rPr lang="en-US">
                <a:highlight>
                  <a:srgbClr val="FFFFFF"/>
                </a:highlight>
              </a:rPr>
            </a:br>
            <a:r>
              <a:rPr lang="en-US">
                <a:highlight>
                  <a:srgbClr val="FFFFFF"/>
                </a:highlight>
              </a:rPr>
              <a:t>                    &lt;xs:restriction base="xs:string"&gt;</a:t>
            </a:r>
            <a:br>
              <a:rPr lang="en-US">
                <a:highlight>
                  <a:srgbClr val="FFFFFF"/>
                </a:highlight>
              </a:rPr>
            </a:br>
            <a:r>
              <a:rPr lang="en-US">
                <a:highlight>
                  <a:srgbClr val="FFFFFF"/>
                </a:highlight>
              </a:rPr>
              <a:t>                        &lt;xs:pattern value=".*[^0-9].*" /&gt;</a:t>
            </a:r>
            <a:br>
              <a:rPr lang="en-US">
                <a:highlight>
                  <a:srgbClr val="FFFFFF"/>
                </a:highlight>
              </a:rPr>
            </a:br>
            <a:r>
              <a:rPr lang="en-US">
                <a:highlight>
                  <a:srgbClr val="FFFFFF"/>
                </a:highlight>
              </a:rPr>
              <a:t>                    &lt;/xs:restriction&gt;</a:t>
            </a:r>
            <a:br>
              <a:rPr lang="en-US">
                <a:highlight>
                  <a:srgbClr val="FFFFFF"/>
                </a:highlight>
              </a:rPr>
            </a:br>
            <a:r>
              <a:rPr lang="en-US">
                <a:highlight>
                  <a:srgbClr val="FFFFFF"/>
                </a:highlight>
              </a:rPr>
              <a:t>                &lt;/xs:simpleType&gt;</a:t>
            </a:r>
            <a:br>
              <a:rPr lang="en-US">
                <a:highlight>
                  <a:srgbClr val="FFFFFF"/>
                </a:highlight>
              </a:rPr>
            </a:br>
            <a:r>
              <a:rPr lang="en-US">
                <a:highlight>
                  <a:srgbClr val="FFFFFF"/>
                </a:highlight>
              </a:rPr>
              <a:t>            &lt;/xs:element&gt;</a:t>
            </a:r>
            <a:br>
              <a:rPr lang="en-US">
                <a:highlight>
                  <a:srgbClr val="FFFFFF"/>
                </a:highlight>
              </a:rPr>
            </a:br>
            <a:r>
              <a:rPr lang="en-US">
                <a:highlight>
                  <a:srgbClr val="FFFFFF"/>
                </a:highlight>
              </a:rPr>
              <a:t>            &lt;xs:element name="C" type="xs:integer" maxOccurs="unbounded" </a:t>
            </a:r>
            <a:br>
              <a:rPr lang="en-US">
                <a:highlight>
                  <a:srgbClr val="FFFFFF"/>
                </a:highlight>
              </a:rPr>
            </a:br>
            <a:r>
              <a:rPr lang="en-US">
                <a:highlight>
                  <a:srgbClr val="FFFFFF"/>
                </a:highlight>
              </a:rPr>
              <a:t>		</a:t>
            </a:r>
            <a:r>
              <a:rPr lang="en-US">
                <a:highlight>
                  <a:srgbClr val="FFFF00"/>
                </a:highlight>
              </a:rPr>
              <a:t>dfdl:occursCountKind="expression"</a:t>
            </a:r>
            <a:r>
              <a:rPr lang="en-US">
                <a:highlight>
                  <a:srgbClr val="FFFFFF"/>
                </a:highlight>
              </a:rPr>
              <a:t> </a:t>
            </a:r>
            <a:br>
              <a:rPr lang="en-US">
                <a:highlight>
                  <a:srgbClr val="FFFFFF"/>
                </a:highlight>
              </a:rPr>
            </a:br>
            <a:r>
              <a:rPr lang="en-US">
                <a:highlight>
                  <a:srgbClr val="FFFFFF"/>
                </a:highlight>
              </a:rPr>
              <a:t> 		dfdl:occursCount="{ ../A[1] }" /&gt;</a:t>
            </a:r>
            <a:br>
              <a:rPr lang="en-US">
                <a:highlight>
                  <a:srgbClr val="FFFFFF"/>
                </a:highlight>
              </a:rPr>
            </a:br>
            <a:r>
              <a:rPr lang="en-US">
                <a:highlight>
                  <a:srgbClr val="FFFFFF"/>
                </a:highlight>
              </a:rPr>
              <a:t>        </a:t>
            </a:r>
            <a:r>
              <a:rPr lang="en-US">
                <a:solidFill>
                  <a:schemeClr val="bg1">
                    <a:lumMod val="65000"/>
                  </a:schemeClr>
                </a:solidFill>
                <a:highlight>
                  <a:srgbClr val="FFFFFF"/>
                </a:highlight>
              </a:rPr>
              <a:t>&lt;/xs:sequence&gt;</a:t>
            </a:r>
            <a:br>
              <a:rPr lang="en-US">
                <a:solidFill>
                  <a:schemeClr val="bg1">
                    <a:lumMod val="65000"/>
                  </a:schemeClr>
                </a:solidFill>
                <a:highlight>
                  <a:srgbClr val="FFFFFF"/>
                </a:highlight>
              </a:rPr>
            </a:br>
            <a:r>
              <a:rPr lang="en-US">
                <a:solidFill>
                  <a:schemeClr val="bg1">
                    <a:lumMod val="65000"/>
                  </a:schemeClr>
                </a:solidFill>
                <a:highlight>
                  <a:srgbClr val="FFFFFF"/>
                </a:highlight>
              </a:rPr>
              <a:t>    &lt;/xs:complexType&gt;</a:t>
            </a:r>
            <a:br>
              <a:rPr lang="en-US">
                <a:solidFill>
                  <a:schemeClr val="bg1">
                    <a:lumMod val="65000"/>
                  </a:schemeClr>
                </a:solidFill>
                <a:highlight>
                  <a:srgbClr val="FFFFFF"/>
                </a:highlight>
              </a:rPr>
            </a:br>
            <a:r>
              <a:rPr lang="en-US">
                <a:solidFill>
                  <a:schemeClr val="bg1">
                    <a:lumMod val="65000"/>
                  </a:schemeClr>
                </a:solidFill>
                <a:highlight>
                  <a:srgbClr val="FFFFFF"/>
                </a:highlight>
              </a:rPr>
              <a:t>&lt;/xs:element&gt;</a:t>
            </a:r>
          </a:p>
        </p:txBody>
      </p:sp>
      <p:sp>
        <p:nvSpPr>
          <p:cNvPr id="4" name="Rectangle 3">
            <a:extLst>
              <a:ext uri="{FF2B5EF4-FFF2-40B4-BE49-F238E27FC236}">
                <a16:creationId xmlns:a16="http://schemas.microsoft.com/office/drawing/2014/main" id="{966507D9-1CA8-4CE4-BB40-F240C1CD8407}"/>
              </a:ext>
            </a:extLst>
          </p:cNvPr>
          <p:cNvSpPr/>
          <p:nvPr/>
        </p:nvSpPr>
        <p:spPr>
          <a:xfrm>
            <a:off x="281553" y="991001"/>
            <a:ext cx="1121044" cy="3693319"/>
          </a:xfrm>
          <a:prstGeom prst="rect">
            <a:avLst/>
          </a:prstGeom>
          <a:ln>
            <a:solidFill>
              <a:schemeClr val="tx1"/>
            </a:solidFill>
          </a:ln>
        </p:spPr>
        <p:txBody>
          <a:bodyPr wrap="square">
            <a:spAutoFit/>
          </a:bodyPr>
          <a:lstStyle/>
          <a:p>
            <a:r>
              <a:rPr lang="en-US">
                <a:solidFill>
                  <a:srgbClr val="000000"/>
                </a:solidFill>
                <a:highlight>
                  <a:srgbClr val="FFFFFF"/>
                </a:highlight>
                <a:latin typeface="Times New Roman" panose="02020603050405020304" pitchFamily="18" charset="0"/>
                <a:ea typeface="Calibri" panose="020F0502020204030204" pitchFamily="34" charset="0"/>
              </a:rPr>
              <a:t>6</a:t>
            </a:r>
            <a:br>
              <a:rPr lang="en-US">
                <a:solidFill>
                  <a:srgbClr val="000000"/>
                </a:solidFill>
                <a:highlight>
                  <a:srgbClr val="FFFFFF"/>
                </a:highlight>
                <a:latin typeface="Times New Roman" panose="02020603050405020304" pitchFamily="18" charset="0"/>
                <a:ea typeface="Calibri" panose="020F0502020204030204" pitchFamily="34" charset="0"/>
              </a:rPr>
            </a:br>
            <a:r>
              <a:rPr lang="en-US">
                <a:solidFill>
                  <a:srgbClr val="000000"/>
                </a:solidFill>
                <a:highlight>
                  <a:srgbClr val="FFFFFF"/>
                </a:highlight>
                <a:latin typeface="Times New Roman" panose="02020603050405020304" pitchFamily="18" charset="0"/>
                <a:ea typeface="Calibri" panose="020F0502020204030204" pitchFamily="34" charset="0"/>
              </a:rPr>
              <a:t>1</a:t>
            </a:r>
            <a:br>
              <a:rPr lang="en-US">
                <a:solidFill>
                  <a:srgbClr val="000000"/>
                </a:solidFill>
                <a:highlight>
                  <a:srgbClr val="FFFFFF"/>
                </a:highlight>
                <a:latin typeface="Times New Roman" panose="02020603050405020304" pitchFamily="18" charset="0"/>
                <a:ea typeface="Calibri" panose="020F0502020204030204" pitchFamily="34" charset="0"/>
              </a:rPr>
            </a:br>
            <a:r>
              <a:rPr lang="en-US">
                <a:solidFill>
                  <a:srgbClr val="000000"/>
                </a:solidFill>
                <a:highlight>
                  <a:srgbClr val="FFFFFF"/>
                </a:highlight>
                <a:latin typeface="Times New Roman" panose="02020603050405020304" pitchFamily="18" charset="0"/>
                <a:ea typeface="Calibri" panose="020F0502020204030204" pitchFamily="34" charset="0"/>
              </a:rPr>
              <a:t>2</a:t>
            </a:r>
            <a:br>
              <a:rPr lang="en-US">
                <a:solidFill>
                  <a:srgbClr val="000000"/>
                </a:solidFill>
                <a:highlight>
                  <a:srgbClr val="FFFFFF"/>
                </a:highlight>
                <a:latin typeface="Times New Roman" panose="02020603050405020304" pitchFamily="18" charset="0"/>
                <a:ea typeface="Calibri" panose="020F0502020204030204" pitchFamily="34" charset="0"/>
              </a:rPr>
            </a:br>
            <a:r>
              <a:rPr lang="en-US">
                <a:solidFill>
                  <a:srgbClr val="000000"/>
                </a:solidFill>
                <a:highlight>
                  <a:srgbClr val="FFFFFF"/>
                </a:highlight>
                <a:latin typeface="Times New Roman" panose="02020603050405020304" pitchFamily="18" charset="0"/>
                <a:ea typeface="Calibri" panose="020F0502020204030204" pitchFamily="34" charset="0"/>
              </a:rPr>
              <a:t>Banana</a:t>
            </a:r>
            <a:br>
              <a:rPr lang="en-US">
                <a:solidFill>
                  <a:srgbClr val="000000"/>
                </a:solidFill>
                <a:highlight>
                  <a:srgbClr val="FFFFFF"/>
                </a:highlight>
                <a:latin typeface="Times New Roman" panose="02020603050405020304" pitchFamily="18" charset="0"/>
                <a:ea typeface="Calibri" panose="020F0502020204030204" pitchFamily="34" charset="0"/>
              </a:rPr>
            </a:br>
            <a:r>
              <a:rPr lang="en-US">
                <a:solidFill>
                  <a:srgbClr val="000000"/>
                </a:solidFill>
                <a:highlight>
                  <a:srgbClr val="FFFFFF"/>
                </a:highlight>
                <a:latin typeface="Times New Roman" panose="02020603050405020304" pitchFamily="18" charset="0"/>
                <a:ea typeface="Calibri" panose="020F0502020204030204" pitchFamily="34" charset="0"/>
              </a:rPr>
              <a:t>Orange</a:t>
            </a:r>
            <a:br>
              <a:rPr lang="en-US">
                <a:solidFill>
                  <a:srgbClr val="000000"/>
                </a:solidFill>
                <a:highlight>
                  <a:srgbClr val="FFFFFF"/>
                </a:highlight>
                <a:latin typeface="Times New Roman" panose="02020603050405020304" pitchFamily="18" charset="0"/>
                <a:ea typeface="Calibri" panose="020F0502020204030204" pitchFamily="34" charset="0"/>
              </a:rPr>
            </a:br>
            <a:r>
              <a:rPr lang="en-US">
                <a:solidFill>
                  <a:srgbClr val="000000"/>
                </a:solidFill>
                <a:highlight>
                  <a:srgbClr val="FFFFFF"/>
                </a:highlight>
                <a:latin typeface="Times New Roman" panose="02020603050405020304" pitchFamily="18" charset="0"/>
                <a:ea typeface="Calibri" panose="020F0502020204030204" pitchFamily="34" charset="0"/>
              </a:rPr>
              <a:t>Apple</a:t>
            </a:r>
            <a:br>
              <a:rPr lang="en-US">
                <a:solidFill>
                  <a:srgbClr val="000000"/>
                </a:solidFill>
                <a:highlight>
                  <a:srgbClr val="FFFFFF"/>
                </a:highlight>
                <a:latin typeface="Times New Roman" panose="02020603050405020304" pitchFamily="18" charset="0"/>
                <a:ea typeface="Calibri" panose="020F0502020204030204" pitchFamily="34" charset="0"/>
              </a:rPr>
            </a:br>
            <a:r>
              <a:rPr lang="en-US">
                <a:solidFill>
                  <a:srgbClr val="000000"/>
                </a:solidFill>
                <a:highlight>
                  <a:srgbClr val="FFFFFF"/>
                </a:highlight>
                <a:latin typeface="Times New Roman" panose="02020603050405020304" pitchFamily="18" charset="0"/>
                <a:ea typeface="Calibri" panose="020F0502020204030204" pitchFamily="34" charset="0"/>
              </a:rPr>
              <a:t>Grape</a:t>
            </a:r>
            <a:br>
              <a:rPr lang="en-US">
                <a:solidFill>
                  <a:srgbClr val="000000"/>
                </a:solidFill>
                <a:highlight>
                  <a:srgbClr val="FFFFFF"/>
                </a:highlight>
                <a:latin typeface="Times New Roman" panose="02020603050405020304" pitchFamily="18" charset="0"/>
                <a:ea typeface="Calibri" panose="020F0502020204030204" pitchFamily="34" charset="0"/>
              </a:rPr>
            </a:br>
            <a:r>
              <a:rPr lang="en-US">
                <a:solidFill>
                  <a:srgbClr val="000000"/>
                </a:solidFill>
                <a:highlight>
                  <a:srgbClr val="FFFFFF"/>
                </a:highlight>
                <a:latin typeface="Times New Roman" panose="02020603050405020304" pitchFamily="18" charset="0"/>
                <a:ea typeface="Calibri" panose="020F0502020204030204" pitchFamily="34" charset="0"/>
              </a:rPr>
              <a:t>100</a:t>
            </a:r>
            <a:br>
              <a:rPr lang="en-US">
                <a:solidFill>
                  <a:srgbClr val="000000"/>
                </a:solidFill>
                <a:highlight>
                  <a:srgbClr val="FFFFFF"/>
                </a:highlight>
                <a:latin typeface="Times New Roman" panose="02020603050405020304" pitchFamily="18" charset="0"/>
                <a:ea typeface="Calibri" panose="020F0502020204030204" pitchFamily="34" charset="0"/>
              </a:rPr>
            </a:br>
            <a:r>
              <a:rPr lang="en-US">
                <a:solidFill>
                  <a:srgbClr val="000000"/>
                </a:solidFill>
                <a:highlight>
                  <a:srgbClr val="FFFFFF"/>
                </a:highlight>
                <a:latin typeface="Times New Roman" panose="02020603050405020304" pitchFamily="18" charset="0"/>
                <a:ea typeface="Calibri" panose="020F0502020204030204" pitchFamily="34" charset="0"/>
              </a:rPr>
              <a:t>200</a:t>
            </a:r>
            <a:br>
              <a:rPr lang="en-US">
                <a:solidFill>
                  <a:srgbClr val="000000"/>
                </a:solidFill>
                <a:highlight>
                  <a:srgbClr val="FFFFFF"/>
                </a:highlight>
                <a:latin typeface="Times New Roman" panose="02020603050405020304" pitchFamily="18" charset="0"/>
                <a:ea typeface="Calibri" panose="020F0502020204030204" pitchFamily="34" charset="0"/>
              </a:rPr>
            </a:br>
            <a:r>
              <a:rPr lang="en-US">
                <a:solidFill>
                  <a:srgbClr val="000000"/>
                </a:solidFill>
                <a:highlight>
                  <a:srgbClr val="FFFFFF"/>
                </a:highlight>
                <a:latin typeface="Times New Roman" panose="02020603050405020304" pitchFamily="18" charset="0"/>
                <a:ea typeface="Calibri" panose="020F0502020204030204" pitchFamily="34" charset="0"/>
              </a:rPr>
              <a:t>300</a:t>
            </a:r>
            <a:br>
              <a:rPr lang="en-US">
                <a:solidFill>
                  <a:srgbClr val="000000"/>
                </a:solidFill>
                <a:highlight>
                  <a:srgbClr val="FFFFFF"/>
                </a:highlight>
                <a:latin typeface="Times New Roman" panose="02020603050405020304" pitchFamily="18" charset="0"/>
                <a:ea typeface="Calibri" panose="020F0502020204030204" pitchFamily="34" charset="0"/>
              </a:rPr>
            </a:br>
            <a:r>
              <a:rPr lang="en-US">
                <a:solidFill>
                  <a:srgbClr val="000000"/>
                </a:solidFill>
                <a:highlight>
                  <a:srgbClr val="FFFFFF"/>
                </a:highlight>
                <a:latin typeface="Times New Roman" panose="02020603050405020304" pitchFamily="18" charset="0"/>
                <a:ea typeface="Calibri" panose="020F0502020204030204" pitchFamily="34" charset="0"/>
              </a:rPr>
              <a:t>400</a:t>
            </a:r>
            <a:br>
              <a:rPr lang="en-US">
                <a:solidFill>
                  <a:srgbClr val="000000"/>
                </a:solidFill>
                <a:highlight>
                  <a:srgbClr val="FFFFFF"/>
                </a:highlight>
                <a:latin typeface="Times New Roman" panose="02020603050405020304" pitchFamily="18" charset="0"/>
                <a:ea typeface="Calibri" panose="020F0502020204030204" pitchFamily="34" charset="0"/>
              </a:rPr>
            </a:br>
            <a:r>
              <a:rPr lang="en-US">
                <a:solidFill>
                  <a:srgbClr val="000000"/>
                </a:solidFill>
                <a:highlight>
                  <a:srgbClr val="FFFFFF"/>
                </a:highlight>
                <a:latin typeface="Times New Roman" panose="02020603050405020304" pitchFamily="18" charset="0"/>
                <a:ea typeface="Calibri" panose="020F0502020204030204" pitchFamily="34" charset="0"/>
              </a:rPr>
              <a:t>500</a:t>
            </a:r>
            <a:br>
              <a:rPr lang="en-US">
                <a:solidFill>
                  <a:srgbClr val="000000"/>
                </a:solidFill>
                <a:highlight>
                  <a:srgbClr val="FFFFFF"/>
                </a:highlight>
                <a:latin typeface="Times New Roman" panose="02020603050405020304" pitchFamily="18" charset="0"/>
                <a:ea typeface="Calibri" panose="020F0502020204030204" pitchFamily="34" charset="0"/>
              </a:rPr>
            </a:br>
            <a:r>
              <a:rPr lang="en-US">
                <a:solidFill>
                  <a:srgbClr val="000000"/>
                </a:solidFill>
                <a:highlight>
                  <a:srgbClr val="FFFFFF"/>
                </a:highlight>
                <a:latin typeface="Times New Roman" panose="02020603050405020304" pitchFamily="18" charset="0"/>
                <a:ea typeface="Calibri" panose="020F0502020204030204" pitchFamily="34" charset="0"/>
              </a:rPr>
              <a:t>600</a:t>
            </a:r>
            <a:endParaRPr lang="en-US" sz="1600">
              <a:effectLst/>
              <a:latin typeface="Calibri" panose="020F0502020204030204" pitchFamily="34" charset="0"/>
              <a:ea typeface="Calibri" panose="020F0502020204030204" pitchFamily="34" charset="0"/>
            </a:endParaRPr>
          </a:p>
        </p:txBody>
      </p:sp>
      <p:sp>
        <p:nvSpPr>
          <p:cNvPr id="5" name="Rectangle 4">
            <a:extLst>
              <a:ext uri="{FF2B5EF4-FFF2-40B4-BE49-F238E27FC236}">
                <a16:creationId xmlns:a16="http://schemas.microsoft.com/office/drawing/2014/main" id="{8BEC8FF6-597F-4B25-867B-BD090D90D21B}"/>
              </a:ext>
            </a:extLst>
          </p:cNvPr>
          <p:cNvSpPr/>
          <p:nvPr/>
        </p:nvSpPr>
        <p:spPr>
          <a:xfrm>
            <a:off x="2646335" y="991001"/>
            <a:ext cx="6854126" cy="588936"/>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extLst>
              <a:ext uri="{FF2B5EF4-FFF2-40B4-BE49-F238E27FC236}">
                <a16:creationId xmlns:a16="http://schemas.microsoft.com/office/drawing/2014/main" id="{55520369-575C-4F6C-803F-6556C5DF977B}"/>
              </a:ext>
            </a:extLst>
          </p:cNvPr>
          <p:cNvSpPr/>
          <p:nvPr/>
        </p:nvSpPr>
        <p:spPr>
          <a:xfrm>
            <a:off x="281553" y="991001"/>
            <a:ext cx="1121044" cy="834411"/>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A923F1E8-9AC0-498B-8C62-171C5A29130B}"/>
              </a:ext>
            </a:extLst>
          </p:cNvPr>
          <p:cNvSpPr/>
          <p:nvPr/>
        </p:nvSpPr>
        <p:spPr>
          <a:xfrm>
            <a:off x="2646273" y="1577439"/>
            <a:ext cx="7055666" cy="3283334"/>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630725BE-9860-400F-905D-BF3E61008F35}"/>
              </a:ext>
            </a:extLst>
          </p:cNvPr>
          <p:cNvSpPr/>
          <p:nvPr/>
        </p:nvSpPr>
        <p:spPr>
          <a:xfrm>
            <a:off x="281553" y="1825412"/>
            <a:ext cx="1121044" cy="1128878"/>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82E9F41C-B15D-490F-91A9-01C993EA2586}"/>
              </a:ext>
            </a:extLst>
          </p:cNvPr>
          <p:cNvSpPr/>
          <p:nvPr/>
        </p:nvSpPr>
        <p:spPr>
          <a:xfrm>
            <a:off x="2646335" y="4860773"/>
            <a:ext cx="6400800" cy="81980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a:extLst>
              <a:ext uri="{FF2B5EF4-FFF2-40B4-BE49-F238E27FC236}">
                <a16:creationId xmlns:a16="http://schemas.microsoft.com/office/drawing/2014/main" id="{0A8A20AD-21D5-4495-B3CE-2F4CF69F91AE}"/>
              </a:ext>
            </a:extLst>
          </p:cNvPr>
          <p:cNvSpPr txBox="1"/>
          <p:nvPr/>
        </p:nvSpPr>
        <p:spPr>
          <a:xfrm>
            <a:off x="5576744" y="6310081"/>
            <a:ext cx="4357668" cy="369332"/>
          </a:xfrm>
          <a:prstGeom prst="rect">
            <a:avLst/>
          </a:prstGeom>
          <a:solidFill>
            <a:schemeClr val="bg1"/>
          </a:solidFill>
        </p:spPr>
        <p:txBody>
          <a:bodyPr wrap="none" rtlCol="0">
            <a:spAutoFit/>
          </a:bodyPr>
          <a:lstStyle/>
          <a:p>
            <a:r>
              <a:rPr lang="en-US"/>
              <a:t>See examples/occursCountKind/test.dfdl.xsd</a:t>
            </a:r>
          </a:p>
        </p:txBody>
      </p:sp>
      <p:cxnSp>
        <p:nvCxnSpPr>
          <p:cNvPr id="19" name="Straight Arrow Connector 18">
            <a:extLst>
              <a:ext uri="{FF2B5EF4-FFF2-40B4-BE49-F238E27FC236}">
                <a16:creationId xmlns:a16="http://schemas.microsoft.com/office/drawing/2014/main" id="{336C0D14-BF27-4A08-8017-FF606C9396A4}"/>
              </a:ext>
            </a:extLst>
          </p:cNvPr>
          <p:cNvCxnSpPr>
            <a:stCxn id="6" idx="3"/>
            <a:endCxn id="5" idx="1"/>
          </p:cNvCxnSpPr>
          <p:nvPr/>
        </p:nvCxnSpPr>
        <p:spPr>
          <a:xfrm flipV="1">
            <a:off x="1402597" y="1285469"/>
            <a:ext cx="1243738" cy="122738"/>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1" name="Straight Arrow Connector 20">
            <a:extLst>
              <a:ext uri="{FF2B5EF4-FFF2-40B4-BE49-F238E27FC236}">
                <a16:creationId xmlns:a16="http://schemas.microsoft.com/office/drawing/2014/main" id="{C68E99E8-AA03-4BC0-9C1F-781A112598FB}"/>
              </a:ext>
            </a:extLst>
          </p:cNvPr>
          <p:cNvCxnSpPr>
            <a:stCxn id="10" idx="3"/>
          </p:cNvCxnSpPr>
          <p:nvPr/>
        </p:nvCxnSpPr>
        <p:spPr>
          <a:xfrm>
            <a:off x="1402597" y="2389851"/>
            <a:ext cx="1243676" cy="564439"/>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3" name="Straight Arrow Connector 22">
            <a:extLst>
              <a:ext uri="{FF2B5EF4-FFF2-40B4-BE49-F238E27FC236}">
                <a16:creationId xmlns:a16="http://schemas.microsoft.com/office/drawing/2014/main" id="{B96F3D0E-4460-4FB8-88C9-F849BEFE2C9F}"/>
              </a:ext>
            </a:extLst>
          </p:cNvPr>
          <p:cNvCxnSpPr/>
          <p:nvPr/>
        </p:nvCxnSpPr>
        <p:spPr>
          <a:xfrm>
            <a:off x="1402535" y="3719593"/>
            <a:ext cx="1243738" cy="1560968"/>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4" name="Rectangle 23">
            <a:extLst>
              <a:ext uri="{FF2B5EF4-FFF2-40B4-BE49-F238E27FC236}">
                <a16:creationId xmlns:a16="http://schemas.microsoft.com/office/drawing/2014/main" id="{39B25C25-2532-44A4-972A-22298658B06A}"/>
              </a:ext>
            </a:extLst>
          </p:cNvPr>
          <p:cNvSpPr/>
          <p:nvPr/>
        </p:nvSpPr>
        <p:spPr>
          <a:xfrm>
            <a:off x="10223715" y="1095447"/>
            <a:ext cx="1869223" cy="4247317"/>
          </a:xfrm>
          <a:prstGeom prst="rect">
            <a:avLst/>
          </a:prstGeom>
          <a:ln>
            <a:noFill/>
          </a:ln>
        </p:spPr>
        <p:txBody>
          <a:bodyPr wrap="square">
            <a:spAutoFit/>
          </a:bodyPr>
          <a:lstStyle/>
          <a:p>
            <a:r>
              <a:rPr lang="en-US">
                <a:solidFill>
                  <a:srgbClr val="000096"/>
                </a:solidFill>
                <a:highlight>
                  <a:srgbClr val="FFFFFF"/>
                </a:highlight>
              </a:rPr>
              <a:t>&lt;input&gt;</a:t>
            </a:r>
            <a:br>
              <a:rPr lang="en-US">
                <a:solidFill>
                  <a:srgbClr val="000000"/>
                </a:solidFill>
                <a:highlight>
                  <a:srgbClr val="FFFFFF"/>
                </a:highlight>
              </a:rPr>
            </a:br>
            <a:r>
              <a:rPr lang="en-US">
                <a:solidFill>
                  <a:srgbClr val="000000"/>
                </a:solidFill>
                <a:highlight>
                  <a:srgbClr val="FFFFFF"/>
                </a:highlight>
              </a:rPr>
              <a:t>  </a:t>
            </a:r>
            <a:r>
              <a:rPr lang="en-US">
                <a:solidFill>
                  <a:srgbClr val="000096"/>
                </a:solidFill>
                <a:highlight>
                  <a:srgbClr val="FFFFFF"/>
                </a:highlight>
              </a:rPr>
              <a:t>&lt;A&gt;</a:t>
            </a:r>
            <a:r>
              <a:rPr lang="en-US">
                <a:solidFill>
                  <a:srgbClr val="000000"/>
                </a:solidFill>
                <a:highlight>
                  <a:srgbClr val="FFFFFF"/>
                </a:highlight>
              </a:rPr>
              <a:t>6</a:t>
            </a:r>
            <a:r>
              <a:rPr lang="en-US">
                <a:solidFill>
                  <a:srgbClr val="000096"/>
                </a:solidFill>
                <a:highlight>
                  <a:srgbClr val="FFFFFF"/>
                </a:highlight>
              </a:rPr>
              <a:t>&lt;/A&gt;</a:t>
            </a:r>
            <a:br>
              <a:rPr lang="en-US">
                <a:solidFill>
                  <a:srgbClr val="000000"/>
                </a:solidFill>
                <a:highlight>
                  <a:srgbClr val="FFFFFF"/>
                </a:highlight>
              </a:rPr>
            </a:br>
            <a:r>
              <a:rPr lang="en-US">
                <a:solidFill>
                  <a:srgbClr val="000000"/>
                </a:solidFill>
                <a:highlight>
                  <a:srgbClr val="FFFFFF"/>
                </a:highlight>
              </a:rPr>
              <a:t>  </a:t>
            </a:r>
            <a:r>
              <a:rPr lang="en-US">
                <a:solidFill>
                  <a:srgbClr val="000096"/>
                </a:solidFill>
                <a:highlight>
                  <a:srgbClr val="FFFFFF"/>
                </a:highlight>
              </a:rPr>
              <a:t>&lt;A&gt;</a:t>
            </a:r>
            <a:r>
              <a:rPr lang="en-US">
                <a:solidFill>
                  <a:srgbClr val="000000"/>
                </a:solidFill>
                <a:highlight>
                  <a:srgbClr val="FFFFFF"/>
                </a:highlight>
              </a:rPr>
              <a:t>1</a:t>
            </a:r>
            <a:r>
              <a:rPr lang="en-US">
                <a:solidFill>
                  <a:srgbClr val="000096"/>
                </a:solidFill>
                <a:highlight>
                  <a:srgbClr val="FFFFFF"/>
                </a:highlight>
              </a:rPr>
              <a:t>&lt;/A&gt;</a:t>
            </a:r>
            <a:br>
              <a:rPr lang="en-US">
                <a:solidFill>
                  <a:srgbClr val="000000"/>
                </a:solidFill>
                <a:highlight>
                  <a:srgbClr val="FFFFFF"/>
                </a:highlight>
              </a:rPr>
            </a:br>
            <a:r>
              <a:rPr lang="en-US">
                <a:solidFill>
                  <a:srgbClr val="000000"/>
                </a:solidFill>
                <a:highlight>
                  <a:srgbClr val="FFFFFF"/>
                </a:highlight>
              </a:rPr>
              <a:t>  </a:t>
            </a:r>
            <a:r>
              <a:rPr lang="en-US">
                <a:solidFill>
                  <a:srgbClr val="000096"/>
                </a:solidFill>
                <a:highlight>
                  <a:srgbClr val="FFFFFF"/>
                </a:highlight>
              </a:rPr>
              <a:t>&lt;A&gt;</a:t>
            </a:r>
            <a:r>
              <a:rPr lang="en-US">
                <a:solidFill>
                  <a:srgbClr val="000000"/>
                </a:solidFill>
                <a:highlight>
                  <a:srgbClr val="FFFFFF"/>
                </a:highlight>
              </a:rPr>
              <a:t>2</a:t>
            </a:r>
            <a:r>
              <a:rPr lang="en-US">
                <a:solidFill>
                  <a:srgbClr val="000096"/>
                </a:solidFill>
                <a:highlight>
                  <a:srgbClr val="FFFFFF"/>
                </a:highlight>
              </a:rPr>
              <a:t>&lt;/A&gt;</a:t>
            </a:r>
            <a:br>
              <a:rPr lang="en-US">
                <a:solidFill>
                  <a:srgbClr val="000000"/>
                </a:solidFill>
                <a:highlight>
                  <a:srgbClr val="FFFFFF"/>
                </a:highlight>
              </a:rPr>
            </a:br>
            <a:r>
              <a:rPr lang="en-US">
                <a:solidFill>
                  <a:srgbClr val="000000"/>
                </a:solidFill>
                <a:highlight>
                  <a:srgbClr val="FFFFFF"/>
                </a:highlight>
              </a:rPr>
              <a:t>  </a:t>
            </a:r>
            <a:r>
              <a:rPr lang="en-US">
                <a:solidFill>
                  <a:srgbClr val="000096"/>
                </a:solidFill>
                <a:highlight>
                  <a:srgbClr val="FFFFFF"/>
                </a:highlight>
              </a:rPr>
              <a:t>&lt;B&gt;</a:t>
            </a:r>
            <a:r>
              <a:rPr lang="en-US">
                <a:solidFill>
                  <a:srgbClr val="000000"/>
                </a:solidFill>
                <a:highlight>
                  <a:srgbClr val="FFFFFF"/>
                </a:highlight>
              </a:rPr>
              <a:t>Banana</a:t>
            </a:r>
            <a:r>
              <a:rPr lang="en-US">
                <a:solidFill>
                  <a:srgbClr val="000096"/>
                </a:solidFill>
                <a:highlight>
                  <a:srgbClr val="FFFFFF"/>
                </a:highlight>
              </a:rPr>
              <a:t>&lt;/B&gt;</a:t>
            </a:r>
            <a:br>
              <a:rPr lang="en-US">
                <a:solidFill>
                  <a:srgbClr val="000000"/>
                </a:solidFill>
                <a:highlight>
                  <a:srgbClr val="FFFFFF"/>
                </a:highlight>
              </a:rPr>
            </a:br>
            <a:r>
              <a:rPr lang="en-US">
                <a:solidFill>
                  <a:srgbClr val="000000"/>
                </a:solidFill>
                <a:highlight>
                  <a:srgbClr val="FFFFFF"/>
                </a:highlight>
              </a:rPr>
              <a:t>  </a:t>
            </a:r>
            <a:r>
              <a:rPr lang="en-US">
                <a:solidFill>
                  <a:srgbClr val="000096"/>
                </a:solidFill>
                <a:highlight>
                  <a:srgbClr val="FFFFFF"/>
                </a:highlight>
              </a:rPr>
              <a:t>&lt;B&gt;</a:t>
            </a:r>
            <a:r>
              <a:rPr lang="en-US">
                <a:solidFill>
                  <a:srgbClr val="000000"/>
                </a:solidFill>
                <a:highlight>
                  <a:srgbClr val="FFFFFF"/>
                </a:highlight>
              </a:rPr>
              <a:t>Orange</a:t>
            </a:r>
            <a:r>
              <a:rPr lang="en-US">
                <a:solidFill>
                  <a:srgbClr val="000096"/>
                </a:solidFill>
                <a:highlight>
                  <a:srgbClr val="FFFFFF"/>
                </a:highlight>
              </a:rPr>
              <a:t>&lt;/B&gt;</a:t>
            </a:r>
            <a:br>
              <a:rPr lang="en-US">
                <a:solidFill>
                  <a:srgbClr val="000000"/>
                </a:solidFill>
                <a:highlight>
                  <a:srgbClr val="FFFFFF"/>
                </a:highlight>
              </a:rPr>
            </a:br>
            <a:r>
              <a:rPr lang="en-US">
                <a:solidFill>
                  <a:srgbClr val="000000"/>
                </a:solidFill>
                <a:highlight>
                  <a:srgbClr val="FFFFFF"/>
                </a:highlight>
              </a:rPr>
              <a:t>  </a:t>
            </a:r>
            <a:r>
              <a:rPr lang="en-US">
                <a:solidFill>
                  <a:srgbClr val="000096"/>
                </a:solidFill>
                <a:highlight>
                  <a:srgbClr val="FFFFFF"/>
                </a:highlight>
              </a:rPr>
              <a:t>&lt;B&gt;</a:t>
            </a:r>
            <a:r>
              <a:rPr lang="en-US">
                <a:solidFill>
                  <a:srgbClr val="000000"/>
                </a:solidFill>
                <a:highlight>
                  <a:srgbClr val="FFFFFF"/>
                </a:highlight>
              </a:rPr>
              <a:t>Apple</a:t>
            </a:r>
            <a:r>
              <a:rPr lang="en-US">
                <a:solidFill>
                  <a:srgbClr val="000096"/>
                </a:solidFill>
                <a:highlight>
                  <a:srgbClr val="FFFFFF"/>
                </a:highlight>
              </a:rPr>
              <a:t>&lt;/B&gt;</a:t>
            </a:r>
            <a:br>
              <a:rPr lang="en-US">
                <a:solidFill>
                  <a:srgbClr val="000000"/>
                </a:solidFill>
                <a:highlight>
                  <a:srgbClr val="FFFFFF"/>
                </a:highlight>
              </a:rPr>
            </a:br>
            <a:r>
              <a:rPr lang="en-US">
                <a:solidFill>
                  <a:srgbClr val="000000"/>
                </a:solidFill>
                <a:highlight>
                  <a:srgbClr val="FFFFFF"/>
                </a:highlight>
              </a:rPr>
              <a:t>  </a:t>
            </a:r>
            <a:r>
              <a:rPr lang="en-US">
                <a:solidFill>
                  <a:srgbClr val="000096"/>
                </a:solidFill>
                <a:highlight>
                  <a:srgbClr val="FFFFFF"/>
                </a:highlight>
              </a:rPr>
              <a:t>&lt;B&gt;</a:t>
            </a:r>
            <a:r>
              <a:rPr lang="en-US">
                <a:solidFill>
                  <a:srgbClr val="000000"/>
                </a:solidFill>
                <a:highlight>
                  <a:srgbClr val="FFFFFF"/>
                </a:highlight>
              </a:rPr>
              <a:t>Grape</a:t>
            </a:r>
            <a:r>
              <a:rPr lang="en-US">
                <a:solidFill>
                  <a:srgbClr val="000096"/>
                </a:solidFill>
                <a:highlight>
                  <a:srgbClr val="FFFFFF"/>
                </a:highlight>
              </a:rPr>
              <a:t>&lt;/B&gt;</a:t>
            </a:r>
            <a:br>
              <a:rPr lang="en-US">
                <a:solidFill>
                  <a:srgbClr val="000000"/>
                </a:solidFill>
                <a:highlight>
                  <a:srgbClr val="FFFFFF"/>
                </a:highlight>
              </a:rPr>
            </a:br>
            <a:r>
              <a:rPr lang="en-US">
                <a:solidFill>
                  <a:srgbClr val="000000"/>
                </a:solidFill>
                <a:highlight>
                  <a:srgbClr val="FFFFFF"/>
                </a:highlight>
              </a:rPr>
              <a:t>  </a:t>
            </a:r>
            <a:r>
              <a:rPr lang="en-US">
                <a:solidFill>
                  <a:srgbClr val="000096"/>
                </a:solidFill>
                <a:highlight>
                  <a:srgbClr val="FFFFFF"/>
                </a:highlight>
              </a:rPr>
              <a:t>&lt;C&gt;</a:t>
            </a:r>
            <a:r>
              <a:rPr lang="en-US">
                <a:solidFill>
                  <a:srgbClr val="000000"/>
                </a:solidFill>
                <a:highlight>
                  <a:srgbClr val="FFFFFF"/>
                </a:highlight>
              </a:rPr>
              <a:t>100</a:t>
            </a:r>
            <a:r>
              <a:rPr lang="en-US">
                <a:solidFill>
                  <a:srgbClr val="000096"/>
                </a:solidFill>
                <a:highlight>
                  <a:srgbClr val="FFFFFF"/>
                </a:highlight>
              </a:rPr>
              <a:t>&lt;/C&gt;</a:t>
            </a:r>
            <a:br>
              <a:rPr lang="en-US">
                <a:solidFill>
                  <a:srgbClr val="000000"/>
                </a:solidFill>
                <a:highlight>
                  <a:srgbClr val="FFFFFF"/>
                </a:highlight>
              </a:rPr>
            </a:br>
            <a:r>
              <a:rPr lang="en-US">
                <a:solidFill>
                  <a:srgbClr val="000000"/>
                </a:solidFill>
                <a:highlight>
                  <a:srgbClr val="FFFFFF"/>
                </a:highlight>
              </a:rPr>
              <a:t>  </a:t>
            </a:r>
            <a:r>
              <a:rPr lang="en-US">
                <a:solidFill>
                  <a:srgbClr val="000096"/>
                </a:solidFill>
                <a:highlight>
                  <a:srgbClr val="FFFFFF"/>
                </a:highlight>
              </a:rPr>
              <a:t>&lt;C&gt;</a:t>
            </a:r>
            <a:r>
              <a:rPr lang="en-US">
                <a:solidFill>
                  <a:srgbClr val="000000"/>
                </a:solidFill>
                <a:highlight>
                  <a:srgbClr val="FFFFFF"/>
                </a:highlight>
              </a:rPr>
              <a:t>200</a:t>
            </a:r>
            <a:r>
              <a:rPr lang="en-US">
                <a:solidFill>
                  <a:srgbClr val="000096"/>
                </a:solidFill>
                <a:highlight>
                  <a:srgbClr val="FFFFFF"/>
                </a:highlight>
              </a:rPr>
              <a:t>&lt;/C&gt;</a:t>
            </a:r>
            <a:br>
              <a:rPr lang="en-US">
                <a:solidFill>
                  <a:srgbClr val="000000"/>
                </a:solidFill>
                <a:highlight>
                  <a:srgbClr val="FFFFFF"/>
                </a:highlight>
              </a:rPr>
            </a:br>
            <a:r>
              <a:rPr lang="en-US">
                <a:solidFill>
                  <a:srgbClr val="000000"/>
                </a:solidFill>
                <a:highlight>
                  <a:srgbClr val="FFFFFF"/>
                </a:highlight>
              </a:rPr>
              <a:t>  </a:t>
            </a:r>
            <a:r>
              <a:rPr lang="en-US">
                <a:solidFill>
                  <a:srgbClr val="000096"/>
                </a:solidFill>
                <a:highlight>
                  <a:srgbClr val="FFFFFF"/>
                </a:highlight>
              </a:rPr>
              <a:t>&lt;C&gt;</a:t>
            </a:r>
            <a:r>
              <a:rPr lang="en-US">
                <a:solidFill>
                  <a:srgbClr val="000000"/>
                </a:solidFill>
                <a:highlight>
                  <a:srgbClr val="FFFFFF"/>
                </a:highlight>
              </a:rPr>
              <a:t>300</a:t>
            </a:r>
            <a:r>
              <a:rPr lang="en-US">
                <a:solidFill>
                  <a:srgbClr val="000096"/>
                </a:solidFill>
                <a:highlight>
                  <a:srgbClr val="FFFFFF"/>
                </a:highlight>
              </a:rPr>
              <a:t>&lt;/C&gt;</a:t>
            </a:r>
            <a:br>
              <a:rPr lang="en-US">
                <a:solidFill>
                  <a:srgbClr val="000000"/>
                </a:solidFill>
                <a:highlight>
                  <a:srgbClr val="FFFFFF"/>
                </a:highlight>
              </a:rPr>
            </a:br>
            <a:r>
              <a:rPr lang="en-US">
                <a:solidFill>
                  <a:srgbClr val="000000"/>
                </a:solidFill>
                <a:highlight>
                  <a:srgbClr val="FFFFFF"/>
                </a:highlight>
              </a:rPr>
              <a:t>  </a:t>
            </a:r>
            <a:r>
              <a:rPr lang="en-US">
                <a:solidFill>
                  <a:srgbClr val="000096"/>
                </a:solidFill>
                <a:highlight>
                  <a:srgbClr val="FFFFFF"/>
                </a:highlight>
              </a:rPr>
              <a:t>&lt;C&gt;</a:t>
            </a:r>
            <a:r>
              <a:rPr lang="en-US">
                <a:solidFill>
                  <a:srgbClr val="000000"/>
                </a:solidFill>
                <a:highlight>
                  <a:srgbClr val="FFFFFF"/>
                </a:highlight>
              </a:rPr>
              <a:t>400</a:t>
            </a:r>
            <a:r>
              <a:rPr lang="en-US">
                <a:solidFill>
                  <a:srgbClr val="000096"/>
                </a:solidFill>
                <a:highlight>
                  <a:srgbClr val="FFFFFF"/>
                </a:highlight>
              </a:rPr>
              <a:t>&lt;/C&gt;</a:t>
            </a:r>
            <a:br>
              <a:rPr lang="en-US">
                <a:solidFill>
                  <a:srgbClr val="000000"/>
                </a:solidFill>
                <a:highlight>
                  <a:srgbClr val="FFFFFF"/>
                </a:highlight>
              </a:rPr>
            </a:br>
            <a:r>
              <a:rPr lang="en-US">
                <a:solidFill>
                  <a:srgbClr val="000000"/>
                </a:solidFill>
                <a:highlight>
                  <a:srgbClr val="FFFFFF"/>
                </a:highlight>
              </a:rPr>
              <a:t>  </a:t>
            </a:r>
            <a:r>
              <a:rPr lang="en-US">
                <a:solidFill>
                  <a:srgbClr val="000096"/>
                </a:solidFill>
                <a:highlight>
                  <a:srgbClr val="FFFFFF"/>
                </a:highlight>
              </a:rPr>
              <a:t>&lt;C&gt;</a:t>
            </a:r>
            <a:r>
              <a:rPr lang="en-US">
                <a:solidFill>
                  <a:srgbClr val="000000"/>
                </a:solidFill>
                <a:highlight>
                  <a:srgbClr val="FFFFFF"/>
                </a:highlight>
              </a:rPr>
              <a:t>500</a:t>
            </a:r>
            <a:r>
              <a:rPr lang="en-US">
                <a:solidFill>
                  <a:srgbClr val="000096"/>
                </a:solidFill>
                <a:highlight>
                  <a:srgbClr val="FFFFFF"/>
                </a:highlight>
              </a:rPr>
              <a:t>&lt;/C&gt;</a:t>
            </a:r>
            <a:br>
              <a:rPr lang="en-US">
                <a:solidFill>
                  <a:srgbClr val="000000"/>
                </a:solidFill>
                <a:highlight>
                  <a:srgbClr val="FFFFFF"/>
                </a:highlight>
              </a:rPr>
            </a:br>
            <a:r>
              <a:rPr lang="en-US">
                <a:solidFill>
                  <a:srgbClr val="000000"/>
                </a:solidFill>
                <a:highlight>
                  <a:srgbClr val="FFFFFF"/>
                </a:highlight>
              </a:rPr>
              <a:t>  </a:t>
            </a:r>
            <a:r>
              <a:rPr lang="en-US">
                <a:solidFill>
                  <a:srgbClr val="000096"/>
                </a:solidFill>
                <a:highlight>
                  <a:srgbClr val="FFFFFF"/>
                </a:highlight>
              </a:rPr>
              <a:t>&lt;C&gt;</a:t>
            </a:r>
            <a:r>
              <a:rPr lang="en-US">
                <a:solidFill>
                  <a:srgbClr val="000000"/>
                </a:solidFill>
                <a:highlight>
                  <a:srgbClr val="FFFFFF"/>
                </a:highlight>
              </a:rPr>
              <a:t>600</a:t>
            </a:r>
            <a:r>
              <a:rPr lang="en-US">
                <a:solidFill>
                  <a:srgbClr val="000096"/>
                </a:solidFill>
                <a:highlight>
                  <a:srgbClr val="FFFFFF"/>
                </a:highlight>
              </a:rPr>
              <a:t>&lt;/C&gt;</a:t>
            </a:r>
            <a:br>
              <a:rPr lang="en-US">
                <a:solidFill>
                  <a:srgbClr val="000000"/>
                </a:solidFill>
                <a:highlight>
                  <a:srgbClr val="FFFFFF"/>
                </a:highlight>
              </a:rPr>
            </a:br>
            <a:r>
              <a:rPr lang="en-US">
                <a:solidFill>
                  <a:srgbClr val="000096"/>
                </a:solidFill>
                <a:highlight>
                  <a:srgbClr val="FFFFFF"/>
                </a:highlight>
              </a:rPr>
              <a:t>&lt;/input&gt;</a:t>
            </a:r>
          </a:p>
        </p:txBody>
      </p:sp>
      <p:sp>
        <p:nvSpPr>
          <p:cNvPr id="25" name="Rectangle 24">
            <a:extLst>
              <a:ext uri="{FF2B5EF4-FFF2-40B4-BE49-F238E27FC236}">
                <a16:creationId xmlns:a16="http://schemas.microsoft.com/office/drawing/2014/main" id="{1DCDC570-A275-46E9-BE51-15E2254F2897}"/>
              </a:ext>
            </a:extLst>
          </p:cNvPr>
          <p:cNvSpPr/>
          <p:nvPr/>
        </p:nvSpPr>
        <p:spPr>
          <a:xfrm>
            <a:off x="10368366" y="1408206"/>
            <a:ext cx="1053885" cy="80805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a:extLst>
              <a:ext uri="{FF2B5EF4-FFF2-40B4-BE49-F238E27FC236}">
                <a16:creationId xmlns:a16="http://schemas.microsoft.com/office/drawing/2014/main" id="{87137269-0907-4F8D-A87C-1D9420547529}"/>
              </a:ext>
            </a:extLst>
          </p:cNvPr>
          <p:cNvSpPr/>
          <p:nvPr/>
        </p:nvSpPr>
        <p:spPr>
          <a:xfrm>
            <a:off x="10368365" y="2216257"/>
            <a:ext cx="1542082" cy="1100379"/>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26">
            <a:extLst>
              <a:ext uri="{FF2B5EF4-FFF2-40B4-BE49-F238E27FC236}">
                <a16:creationId xmlns:a16="http://schemas.microsoft.com/office/drawing/2014/main" id="{7C83B40A-E2C0-4CE0-94B8-101D01741BC5}"/>
              </a:ext>
            </a:extLst>
          </p:cNvPr>
          <p:cNvSpPr/>
          <p:nvPr/>
        </p:nvSpPr>
        <p:spPr>
          <a:xfrm>
            <a:off x="10368364" y="3316636"/>
            <a:ext cx="1317358" cy="1673818"/>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9" name="Straight Arrow Connector 28">
            <a:extLst>
              <a:ext uri="{FF2B5EF4-FFF2-40B4-BE49-F238E27FC236}">
                <a16:creationId xmlns:a16="http://schemas.microsoft.com/office/drawing/2014/main" id="{DEC3FD74-8457-43AC-8485-486DDAB6F073}"/>
              </a:ext>
            </a:extLst>
          </p:cNvPr>
          <p:cNvCxnSpPr>
            <a:stCxn id="5" idx="3"/>
          </p:cNvCxnSpPr>
          <p:nvPr/>
        </p:nvCxnSpPr>
        <p:spPr>
          <a:xfrm>
            <a:off x="9500461" y="1285469"/>
            <a:ext cx="867903" cy="539943"/>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1" name="Straight Arrow Connector 30">
            <a:extLst>
              <a:ext uri="{FF2B5EF4-FFF2-40B4-BE49-F238E27FC236}">
                <a16:creationId xmlns:a16="http://schemas.microsoft.com/office/drawing/2014/main" id="{65B2E26A-E55B-4EE2-9214-75F526B0ADF3}"/>
              </a:ext>
            </a:extLst>
          </p:cNvPr>
          <p:cNvCxnSpPr>
            <a:stCxn id="9" idx="3"/>
            <a:endCxn id="26" idx="1"/>
          </p:cNvCxnSpPr>
          <p:nvPr/>
        </p:nvCxnSpPr>
        <p:spPr>
          <a:xfrm flipV="1">
            <a:off x="9701939" y="2766447"/>
            <a:ext cx="666426" cy="452659"/>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3" name="Straight Arrow Connector 32">
            <a:extLst>
              <a:ext uri="{FF2B5EF4-FFF2-40B4-BE49-F238E27FC236}">
                <a16:creationId xmlns:a16="http://schemas.microsoft.com/office/drawing/2014/main" id="{5504F55D-CFEE-4628-8CF4-72ABA537FBF3}"/>
              </a:ext>
            </a:extLst>
          </p:cNvPr>
          <p:cNvCxnSpPr/>
          <p:nvPr/>
        </p:nvCxnSpPr>
        <p:spPr>
          <a:xfrm flipV="1">
            <a:off x="9047135" y="4046601"/>
            <a:ext cx="1321229" cy="1233960"/>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34826385"/>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0CF00798-A13B-42BC-B16A-2FDC4EA90F10}"/>
              </a:ext>
            </a:extLst>
          </p:cNvPr>
          <p:cNvSpPr/>
          <p:nvPr/>
        </p:nvSpPr>
        <p:spPr>
          <a:xfrm>
            <a:off x="309966" y="219475"/>
            <a:ext cx="8073325" cy="6463308"/>
          </a:xfrm>
          <a:prstGeom prst="rect">
            <a:avLst/>
          </a:prstGeom>
          <a:ln>
            <a:noFill/>
            <a:prstDash val="lgDash"/>
          </a:ln>
        </p:spPr>
        <p:txBody>
          <a:bodyPr wrap="square">
            <a:spAutoFit/>
          </a:bodyPr>
          <a:lstStyle/>
          <a:p>
            <a:r>
              <a:rPr lang="en-US">
                <a:solidFill>
                  <a:schemeClr val="bg1">
                    <a:lumMod val="65000"/>
                  </a:schemeClr>
                </a:solidFill>
                <a:highlight>
                  <a:srgbClr val="FFFFFF"/>
                </a:highlight>
              </a:rPr>
              <a:t>&lt;xs:element name="input"&gt;</a:t>
            </a:r>
            <a:br>
              <a:rPr lang="en-US">
                <a:solidFill>
                  <a:schemeClr val="bg1">
                    <a:lumMod val="65000"/>
                  </a:schemeClr>
                </a:solidFill>
                <a:highlight>
                  <a:srgbClr val="FFFFFF"/>
                </a:highlight>
              </a:rPr>
            </a:br>
            <a:r>
              <a:rPr lang="en-US">
                <a:solidFill>
                  <a:schemeClr val="bg1">
                    <a:lumMod val="65000"/>
                  </a:schemeClr>
                </a:solidFill>
                <a:highlight>
                  <a:srgbClr val="FFFFFF"/>
                </a:highlight>
              </a:rPr>
              <a:t>    &lt;xs:complexType&gt;</a:t>
            </a:r>
            <a:br>
              <a:rPr lang="en-US">
                <a:solidFill>
                  <a:schemeClr val="bg1">
                    <a:lumMod val="65000"/>
                  </a:schemeClr>
                </a:solidFill>
                <a:highlight>
                  <a:srgbClr val="FFFFFF"/>
                </a:highlight>
              </a:rPr>
            </a:br>
            <a:r>
              <a:rPr lang="en-US">
                <a:solidFill>
                  <a:schemeClr val="bg1">
                    <a:lumMod val="65000"/>
                  </a:schemeClr>
                </a:solidFill>
                <a:highlight>
                  <a:srgbClr val="FFFFFF"/>
                </a:highlight>
              </a:rPr>
              <a:t>        &lt;xs:sequence dfdl:separator="%NL;" dfdl:separatorPosition="infix"&gt;</a:t>
            </a:r>
            <a:br>
              <a:rPr lang="en-US">
                <a:solidFill>
                  <a:schemeClr val="bg1">
                    <a:lumMod val="65000"/>
                  </a:schemeClr>
                </a:solidFill>
                <a:highlight>
                  <a:srgbClr val="FFFFFF"/>
                </a:highlight>
              </a:rPr>
            </a:br>
            <a:r>
              <a:rPr lang="en-US">
                <a:solidFill>
                  <a:schemeClr val="bg1">
                    <a:lumMod val="65000"/>
                  </a:schemeClr>
                </a:solidFill>
                <a:highlight>
                  <a:srgbClr val="FFFFFF"/>
                </a:highlight>
              </a:rPr>
              <a:t>            &lt;xs:element name="A" type="xs:integer" minOccurs="3" maxOccurs="3" </a:t>
            </a:r>
            <a:br>
              <a:rPr lang="en-US">
                <a:solidFill>
                  <a:schemeClr val="bg1">
                    <a:lumMod val="65000"/>
                  </a:schemeClr>
                </a:solidFill>
                <a:highlight>
                  <a:srgbClr val="FFFFFF"/>
                </a:highlight>
              </a:rPr>
            </a:br>
            <a:r>
              <a:rPr lang="en-US">
                <a:solidFill>
                  <a:schemeClr val="bg1">
                    <a:lumMod val="65000"/>
                  </a:schemeClr>
                </a:solidFill>
                <a:highlight>
                  <a:srgbClr val="FFFFFF"/>
                </a:highlight>
              </a:rPr>
              <a:t>		</a:t>
            </a:r>
            <a:r>
              <a:rPr lang="en-US">
                <a:solidFill>
                  <a:schemeClr val="bg1">
                    <a:lumMod val="65000"/>
                  </a:schemeClr>
                </a:solidFill>
              </a:rPr>
              <a:t>dfdl:occursCountKind="fixed"</a:t>
            </a:r>
            <a:r>
              <a:rPr lang="en-US">
                <a:solidFill>
                  <a:schemeClr val="bg1">
                    <a:lumMod val="65000"/>
                  </a:schemeClr>
                </a:solidFill>
                <a:highlight>
                  <a:srgbClr val="FFFFFF"/>
                </a:highlight>
              </a:rPr>
              <a:t> /&gt;</a:t>
            </a:r>
            <a:br>
              <a:rPr lang="en-US">
                <a:solidFill>
                  <a:schemeClr val="bg1">
                    <a:lumMod val="65000"/>
                  </a:schemeClr>
                </a:solidFill>
                <a:highlight>
                  <a:srgbClr val="FFFFFF"/>
                </a:highlight>
              </a:rPr>
            </a:br>
            <a:r>
              <a:rPr lang="en-US">
                <a:highlight>
                  <a:srgbClr val="FFFFFF"/>
                </a:highlight>
              </a:rPr>
              <a:t>            &lt;xs:element name="B" maxOccurs="50" </a:t>
            </a:r>
            <a:r>
              <a:rPr lang="en-US"/>
              <a:t>dfdl:occursCountKind="implicit"&gt;</a:t>
            </a:r>
            <a:br>
              <a:rPr lang="en-US">
                <a:highlight>
                  <a:srgbClr val="FFFFFF"/>
                </a:highlight>
              </a:rPr>
            </a:br>
            <a:r>
              <a:rPr lang="en-US">
                <a:highlight>
                  <a:srgbClr val="FFFFFF"/>
                </a:highlight>
              </a:rPr>
              <a:t>                &lt;xs:simpleType&gt;</a:t>
            </a:r>
            <a:br>
              <a:rPr lang="en-US">
                <a:highlight>
                  <a:srgbClr val="FFFFFF"/>
                </a:highlight>
              </a:rPr>
            </a:br>
            <a:r>
              <a:rPr lang="en-US">
                <a:highlight>
                  <a:srgbClr val="FFFFFF"/>
                </a:highlight>
              </a:rPr>
              <a:t>                    &lt;xs:annotation&gt;</a:t>
            </a:r>
            <a:br>
              <a:rPr lang="en-US">
                <a:highlight>
                  <a:srgbClr val="FFFFFF"/>
                </a:highlight>
              </a:rPr>
            </a:br>
            <a:r>
              <a:rPr lang="en-US">
                <a:highlight>
                  <a:srgbClr val="FFFFFF"/>
                </a:highlight>
              </a:rPr>
              <a:t>                        &lt;xs:appinfo source="http://www.ogf.org/dfdl/"&gt;</a:t>
            </a:r>
            <a:br>
              <a:rPr lang="en-US">
                <a:highlight>
                  <a:srgbClr val="FFFFFF"/>
                </a:highlight>
              </a:rPr>
            </a:br>
            <a:r>
              <a:rPr lang="en-US">
                <a:highlight>
                  <a:srgbClr val="FFFFFF"/>
                </a:highlight>
              </a:rPr>
              <a:t>                            </a:t>
            </a:r>
            <a:r>
              <a:rPr lang="en-US">
                <a:highlight>
                  <a:srgbClr val="FFFF00"/>
                </a:highlight>
              </a:rPr>
              <a:t>&lt;dfdl:assert test="{ dfdl:checkConstraints(.) }" /&gt;</a:t>
            </a:r>
            <a:br>
              <a:rPr lang="en-US">
                <a:highlight>
                  <a:srgbClr val="FFFFFF"/>
                </a:highlight>
              </a:rPr>
            </a:br>
            <a:r>
              <a:rPr lang="en-US">
                <a:highlight>
                  <a:srgbClr val="FFFFFF"/>
                </a:highlight>
              </a:rPr>
              <a:t>                        &lt;/xs:appinfo&gt;</a:t>
            </a:r>
            <a:br>
              <a:rPr lang="en-US">
                <a:highlight>
                  <a:srgbClr val="FFFFFF"/>
                </a:highlight>
              </a:rPr>
            </a:br>
            <a:r>
              <a:rPr lang="en-US">
                <a:highlight>
                  <a:srgbClr val="FFFFFF"/>
                </a:highlight>
              </a:rPr>
              <a:t>                    &lt;/xs:annotation&gt;</a:t>
            </a:r>
            <a:br>
              <a:rPr lang="en-US">
                <a:highlight>
                  <a:srgbClr val="FFFFFF"/>
                </a:highlight>
              </a:rPr>
            </a:br>
            <a:r>
              <a:rPr lang="en-US">
                <a:highlight>
                  <a:srgbClr val="FFFFFF"/>
                </a:highlight>
              </a:rPr>
              <a:t>                    &lt;xs:restriction base="xs:string"&gt;</a:t>
            </a:r>
            <a:br>
              <a:rPr lang="en-US">
                <a:highlight>
                  <a:srgbClr val="FFFFFF"/>
                </a:highlight>
              </a:rPr>
            </a:br>
            <a:r>
              <a:rPr lang="en-US">
                <a:highlight>
                  <a:srgbClr val="FFFFFF"/>
                </a:highlight>
              </a:rPr>
              <a:t>                        </a:t>
            </a:r>
            <a:r>
              <a:rPr lang="en-US">
                <a:highlight>
                  <a:srgbClr val="FFFF00"/>
                </a:highlight>
              </a:rPr>
              <a:t>&lt;xs:pattern value=".*[^0-9].*" /&gt;</a:t>
            </a:r>
            <a:br>
              <a:rPr lang="en-US">
                <a:highlight>
                  <a:srgbClr val="FFFFFF"/>
                </a:highlight>
              </a:rPr>
            </a:br>
            <a:r>
              <a:rPr lang="en-US">
                <a:highlight>
                  <a:srgbClr val="FFFFFF"/>
                </a:highlight>
              </a:rPr>
              <a:t>                    &lt;/xs:restriction&gt;</a:t>
            </a:r>
            <a:br>
              <a:rPr lang="en-US">
                <a:highlight>
                  <a:srgbClr val="FFFFFF"/>
                </a:highlight>
              </a:rPr>
            </a:br>
            <a:r>
              <a:rPr lang="en-US">
                <a:highlight>
                  <a:srgbClr val="FFFFFF"/>
                </a:highlight>
              </a:rPr>
              <a:t>                &lt;/xs:simpleType&gt;</a:t>
            </a:r>
            <a:br>
              <a:rPr lang="en-US">
                <a:highlight>
                  <a:srgbClr val="FFFFFF"/>
                </a:highlight>
              </a:rPr>
            </a:br>
            <a:r>
              <a:rPr lang="en-US">
                <a:highlight>
                  <a:srgbClr val="FFFFFF"/>
                </a:highlight>
              </a:rPr>
              <a:t>            &lt;/xs:element&gt;</a:t>
            </a:r>
            <a:br>
              <a:rPr lang="en-US">
                <a:highlight>
                  <a:srgbClr val="FFFFFF"/>
                </a:highlight>
              </a:rPr>
            </a:br>
            <a:r>
              <a:rPr lang="en-US">
                <a:solidFill>
                  <a:schemeClr val="bg1">
                    <a:lumMod val="65000"/>
                  </a:schemeClr>
                </a:solidFill>
                <a:highlight>
                  <a:srgbClr val="FFFFFF"/>
                </a:highlight>
              </a:rPr>
              <a:t>            &lt;xs:element name="C" type="xs:integer" maxOccurs="unbounded" </a:t>
            </a:r>
            <a:br>
              <a:rPr lang="en-US">
                <a:solidFill>
                  <a:schemeClr val="bg1">
                    <a:lumMod val="65000"/>
                  </a:schemeClr>
                </a:solidFill>
                <a:highlight>
                  <a:srgbClr val="FFFFFF"/>
                </a:highlight>
              </a:rPr>
            </a:br>
            <a:r>
              <a:rPr lang="en-US">
                <a:solidFill>
                  <a:schemeClr val="bg1">
                    <a:lumMod val="65000"/>
                  </a:schemeClr>
                </a:solidFill>
                <a:highlight>
                  <a:srgbClr val="FFFFFF"/>
                </a:highlight>
              </a:rPr>
              <a:t>		</a:t>
            </a:r>
            <a:r>
              <a:rPr lang="en-US">
                <a:solidFill>
                  <a:schemeClr val="bg1">
                    <a:lumMod val="65000"/>
                  </a:schemeClr>
                </a:solidFill>
              </a:rPr>
              <a:t>dfdl:occursCountKind="expression" </a:t>
            </a:r>
            <a:br>
              <a:rPr lang="en-US">
                <a:solidFill>
                  <a:schemeClr val="bg1">
                    <a:lumMod val="65000"/>
                  </a:schemeClr>
                </a:solidFill>
                <a:highlight>
                  <a:srgbClr val="FFFFFF"/>
                </a:highlight>
              </a:rPr>
            </a:br>
            <a:r>
              <a:rPr lang="en-US">
                <a:solidFill>
                  <a:schemeClr val="bg1">
                    <a:lumMod val="65000"/>
                  </a:schemeClr>
                </a:solidFill>
                <a:highlight>
                  <a:srgbClr val="FFFFFF"/>
                </a:highlight>
              </a:rPr>
              <a:t> 		dfdl:occursCount="{ ../A[1] }" /&gt;</a:t>
            </a:r>
            <a:br>
              <a:rPr lang="en-US">
                <a:solidFill>
                  <a:schemeClr val="bg1">
                    <a:lumMod val="65000"/>
                  </a:schemeClr>
                </a:solidFill>
                <a:highlight>
                  <a:srgbClr val="FFFFFF"/>
                </a:highlight>
              </a:rPr>
            </a:br>
            <a:r>
              <a:rPr lang="en-US">
                <a:solidFill>
                  <a:schemeClr val="bg1">
                    <a:lumMod val="65000"/>
                  </a:schemeClr>
                </a:solidFill>
                <a:highlight>
                  <a:srgbClr val="FFFFFF"/>
                </a:highlight>
              </a:rPr>
              <a:t>        &lt;/xs:sequence&gt;</a:t>
            </a:r>
            <a:br>
              <a:rPr lang="en-US">
                <a:solidFill>
                  <a:schemeClr val="bg1">
                    <a:lumMod val="65000"/>
                  </a:schemeClr>
                </a:solidFill>
                <a:highlight>
                  <a:srgbClr val="FFFFFF"/>
                </a:highlight>
              </a:rPr>
            </a:br>
            <a:r>
              <a:rPr lang="en-US">
                <a:solidFill>
                  <a:schemeClr val="bg1">
                    <a:lumMod val="65000"/>
                  </a:schemeClr>
                </a:solidFill>
                <a:highlight>
                  <a:srgbClr val="FFFFFF"/>
                </a:highlight>
              </a:rPr>
              <a:t>    &lt;/xs:complexType&gt;</a:t>
            </a:r>
            <a:br>
              <a:rPr lang="en-US">
                <a:solidFill>
                  <a:schemeClr val="bg1">
                    <a:lumMod val="65000"/>
                  </a:schemeClr>
                </a:solidFill>
                <a:highlight>
                  <a:srgbClr val="FFFFFF"/>
                </a:highlight>
              </a:rPr>
            </a:br>
            <a:r>
              <a:rPr lang="en-US">
                <a:solidFill>
                  <a:schemeClr val="bg1">
                    <a:lumMod val="65000"/>
                  </a:schemeClr>
                </a:solidFill>
                <a:highlight>
                  <a:srgbClr val="FFFFFF"/>
                </a:highlight>
              </a:rPr>
              <a:t>&lt;/xs:element&gt;</a:t>
            </a:r>
          </a:p>
        </p:txBody>
      </p:sp>
      <p:sp>
        <p:nvSpPr>
          <p:cNvPr id="9" name="Rectangle 8">
            <a:extLst>
              <a:ext uri="{FF2B5EF4-FFF2-40B4-BE49-F238E27FC236}">
                <a16:creationId xmlns:a16="http://schemas.microsoft.com/office/drawing/2014/main" id="{A923F1E8-9AC0-498B-8C62-171C5A29130B}"/>
              </a:ext>
            </a:extLst>
          </p:cNvPr>
          <p:cNvSpPr/>
          <p:nvPr/>
        </p:nvSpPr>
        <p:spPr>
          <a:xfrm>
            <a:off x="987954" y="1654931"/>
            <a:ext cx="7055666" cy="3283334"/>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Speech Bubble: Rectangle 1">
            <a:extLst>
              <a:ext uri="{FF2B5EF4-FFF2-40B4-BE49-F238E27FC236}">
                <a16:creationId xmlns:a16="http://schemas.microsoft.com/office/drawing/2014/main" id="{05EB79E3-FC91-4FDD-AE60-6C84DEBD2898}"/>
              </a:ext>
            </a:extLst>
          </p:cNvPr>
          <p:cNvSpPr/>
          <p:nvPr/>
        </p:nvSpPr>
        <p:spPr>
          <a:xfrm>
            <a:off x="8721608" y="356460"/>
            <a:ext cx="3289578" cy="3487119"/>
          </a:xfrm>
          <a:prstGeom prst="wedgeRectCallout">
            <a:avLst>
              <a:gd name="adj1" fmla="val -70774"/>
              <a:gd name="adj2" fmla="val 3491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a:t>Hey Daffodil, consume up to 50 values. Stop consuming when you get to a value that fails to satisfy the constraint specified in the xs:simpleType (i.e., stop when you get to a numeric value)</a:t>
            </a:r>
          </a:p>
        </p:txBody>
      </p:sp>
    </p:spTree>
    <p:extLst>
      <p:ext uri="{BB962C8B-B14F-4D97-AF65-F5344CB8AC3E}">
        <p14:creationId xmlns:p14="http://schemas.microsoft.com/office/powerpoint/2010/main" val="670148121"/>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4371F56-FB2E-434C-BE33-072D28441B70}"/>
              </a:ext>
            </a:extLst>
          </p:cNvPr>
          <p:cNvSpPr>
            <a:spLocks noGrp="1"/>
          </p:cNvSpPr>
          <p:nvPr>
            <p:ph type="title"/>
          </p:nvPr>
        </p:nvSpPr>
        <p:spPr/>
        <p:txBody>
          <a:bodyPr/>
          <a:lstStyle/>
          <a:p>
            <a:r>
              <a:rPr lang="en-US"/>
              <a:t>Warning!</a:t>
            </a:r>
          </a:p>
        </p:txBody>
      </p:sp>
      <p:sp>
        <p:nvSpPr>
          <p:cNvPr id="4" name="Content Placeholder 3">
            <a:extLst>
              <a:ext uri="{FF2B5EF4-FFF2-40B4-BE49-F238E27FC236}">
                <a16:creationId xmlns:a16="http://schemas.microsoft.com/office/drawing/2014/main" id="{B43F997C-05A7-4B81-8982-3802E63B0707}"/>
              </a:ext>
            </a:extLst>
          </p:cNvPr>
          <p:cNvSpPr>
            <a:spLocks noGrp="1"/>
          </p:cNvSpPr>
          <p:nvPr>
            <p:ph idx="1"/>
          </p:nvPr>
        </p:nvSpPr>
        <p:spPr/>
        <p:txBody>
          <a:bodyPr/>
          <a:lstStyle/>
          <a:p>
            <a:pPr>
              <a:lnSpc>
                <a:spcPts val="3000"/>
              </a:lnSpc>
              <a:spcAft>
                <a:spcPts val="1200"/>
              </a:spcAft>
            </a:pPr>
            <a:r>
              <a:rPr lang="en-US"/>
              <a:t>Originally I had specified this in defaults.dfdl.xsd:</a:t>
            </a:r>
            <a:br>
              <a:rPr lang="en-US"/>
            </a:br>
            <a:br>
              <a:rPr lang="en-US"/>
            </a:br>
            <a:r>
              <a:rPr lang="en-US"/>
              <a:t> 	 separatorSuppressionPolicy="trailingEmpty“</a:t>
            </a:r>
            <a:br>
              <a:rPr lang="en-US"/>
            </a:br>
            <a:br>
              <a:rPr lang="en-US"/>
            </a:br>
            <a:r>
              <a:rPr lang="en-US"/>
              <a:t>That resulted in incorrect output on unparsing (50 lines were output for the B element, mostly blank lines.</a:t>
            </a:r>
          </a:p>
          <a:p>
            <a:pPr>
              <a:lnSpc>
                <a:spcPts val="3000"/>
              </a:lnSpc>
              <a:spcAft>
                <a:spcPts val="1200"/>
              </a:spcAft>
            </a:pPr>
            <a:r>
              <a:rPr lang="en-US"/>
              <a:t>I changed that property’s value to "anyEmpty" and then I got the correct output.</a:t>
            </a:r>
          </a:p>
        </p:txBody>
      </p:sp>
      <p:sp>
        <p:nvSpPr>
          <p:cNvPr id="2" name="Footer Placeholder 1">
            <a:extLst>
              <a:ext uri="{FF2B5EF4-FFF2-40B4-BE49-F238E27FC236}">
                <a16:creationId xmlns:a16="http://schemas.microsoft.com/office/drawing/2014/main" id="{8A6EF751-B545-4235-BFDC-CB748367C61C}"/>
              </a:ext>
            </a:extLst>
          </p:cNvPr>
          <p:cNvSpPr>
            <a:spLocks noGrp="1"/>
          </p:cNvSpPr>
          <p:nvPr>
            <p:ph type="ftr" sz="quarter" idx="11"/>
          </p:nvPr>
        </p:nvSpPr>
        <p:spPr/>
        <p:txBody>
          <a:bodyPr/>
          <a:lstStyle/>
          <a:p>
            <a:r>
              <a:rPr lang="en-US" altLang="en-US">
                <a:solidFill>
                  <a:schemeClr val="tx1">
                    <a:lumMod val="50000"/>
                    <a:lumOff val="50000"/>
                  </a:schemeClr>
                </a:solidFill>
                <a:latin typeface="Arial" pitchFamily="34" charset="0"/>
                <a:cs typeface="Arial" pitchFamily="34" charset="0"/>
              </a:rPr>
              <a:t>© 2019 The MITRE Corporation. All rights reserved.</a:t>
            </a:r>
            <a:endParaRPr lang="en-US">
              <a:solidFill>
                <a:schemeClr val="tx1">
                  <a:lumMod val="50000"/>
                  <a:lumOff val="50000"/>
                </a:schemeClr>
              </a:solidFill>
              <a:latin typeface="Arial" pitchFamily="34" charset="0"/>
              <a:cs typeface="Arial" pitchFamily="34" charset="0"/>
            </a:endParaRPr>
          </a:p>
        </p:txBody>
      </p:sp>
    </p:spTree>
    <p:extLst>
      <p:ext uri="{BB962C8B-B14F-4D97-AF65-F5344CB8AC3E}">
        <p14:creationId xmlns:p14="http://schemas.microsoft.com/office/powerpoint/2010/main" val="1791690559"/>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9F58C4-123F-4DF9-AD06-C8F40E5D7BC2}"/>
              </a:ext>
            </a:extLst>
          </p:cNvPr>
          <p:cNvSpPr>
            <a:spLocks noGrp="1"/>
          </p:cNvSpPr>
          <p:nvPr>
            <p:ph type="title"/>
          </p:nvPr>
        </p:nvSpPr>
        <p:spPr/>
        <p:txBody>
          <a:bodyPr/>
          <a:lstStyle/>
          <a:p>
            <a:r>
              <a:rPr lang="en-US"/>
              <a:t>Recommendation for dfdl:separatorSuppressionPolicy</a:t>
            </a:r>
          </a:p>
        </p:txBody>
      </p:sp>
      <p:sp>
        <p:nvSpPr>
          <p:cNvPr id="4" name="Footer Placeholder 3">
            <a:extLst>
              <a:ext uri="{FF2B5EF4-FFF2-40B4-BE49-F238E27FC236}">
                <a16:creationId xmlns:a16="http://schemas.microsoft.com/office/drawing/2014/main" id="{74A56034-59FC-4D81-A5F5-1FF240F1F4E9}"/>
              </a:ext>
            </a:extLst>
          </p:cNvPr>
          <p:cNvSpPr>
            <a:spLocks noGrp="1"/>
          </p:cNvSpPr>
          <p:nvPr>
            <p:ph type="ftr" sz="quarter" idx="11"/>
          </p:nvPr>
        </p:nvSpPr>
        <p:spPr/>
        <p:txBody>
          <a:bodyPr/>
          <a:lstStyle/>
          <a:p>
            <a:r>
              <a:rPr lang="en-US" altLang="en-US">
                <a:solidFill>
                  <a:schemeClr val="tx1">
                    <a:lumMod val="50000"/>
                    <a:lumOff val="50000"/>
                  </a:schemeClr>
                </a:solidFill>
                <a:latin typeface="Arial" pitchFamily="34" charset="0"/>
                <a:cs typeface="Arial" pitchFamily="34" charset="0"/>
              </a:rPr>
              <a:t>© 2019 The MITRE Corporation. All rights reserved.</a:t>
            </a:r>
            <a:endParaRPr lang="en-US">
              <a:solidFill>
                <a:schemeClr val="tx1">
                  <a:lumMod val="50000"/>
                  <a:lumOff val="50000"/>
                </a:schemeClr>
              </a:solidFill>
              <a:latin typeface="Arial" pitchFamily="34" charset="0"/>
              <a:cs typeface="Arial" pitchFamily="34" charset="0"/>
            </a:endParaRPr>
          </a:p>
        </p:txBody>
      </p:sp>
      <p:sp>
        <p:nvSpPr>
          <p:cNvPr id="5" name="Rectangle 4">
            <a:extLst>
              <a:ext uri="{FF2B5EF4-FFF2-40B4-BE49-F238E27FC236}">
                <a16:creationId xmlns:a16="http://schemas.microsoft.com/office/drawing/2014/main" id="{0C3FC0B8-3353-4513-96F6-852ED142377E}"/>
              </a:ext>
            </a:extLst>
          </p:cNvPr>
          <p:cNvSpPr/>
          <p:nvPr/>
        </p:nvSpPr>
        <p:spPr>
          <a:xfrm>
            <a:off x="2057400" y="1793077"/>
            <a:ext cx="6096000" cy="1938992"/>
          </a:xfrm>
          <a:prstGeom prst="rect">
            <a:avLst/>
          </a:prstGeom>
          <a:solidFill>
            <a:schemeClr val="bg1">
              <a:lumMod val="85000"/>
            </a:schemeClr>
          </a:solidFill>
          <a:ln>
            <a:solidFill>
              <a:schemeClr val="bg1">
                <a:lumMod val="65000"/>
              </a:schemeClr>
            </a:solidFill>
          </a:ln>
        </p:spPr>
        <p:txBody>
          <a:bodyPr>
            <a:spAutoFit/>
          </a:bodyPr>
          <a:lstStyle/>
          <a:p>
            <a:r>
              <a:rPr lang="en-US" sz="2400">
                <a:latin typeface="Calibri" panose="020F0502020204030204" pitchFamily="34" charset="0"/>
                <a:ea typeface="Calibri" panose="020F0502020204030204" pitchFamily="34" charset="0"/>
                <a:cs typeface="Times New Roman" panose="02020603050405020304" pitchFamily="18" charset="0"/>
              </a:rPr>
              <a:t>I recommend always using "anyEmpty". That's almost always what you want. If something different is needed, then consult </a:t>
            </a:r>
            <a:r>
              <a:rPr lang="en-US" sz="2400"/>
              <a:t>Section 14.2 of the DFDL specification </a:t>
            </a:r>
            <a:r>
              <a:rPr lang="en-US" sz="2400">
                <a:latin typeface="Calibri" panose="020F0502020204030204" pitchFamily="34" charset="0"/>
                <a:ea typeface="Calibri" panose="020F0502020204030204" pitchFamily="34" charset="0"/>
                <a:cs typeface="Times New Roman" panose="02020603050405020304" pitchFamily="18" charset="0"/>
              </a:rPr>
              <a:t>to figure out what you need.</a:t>
            </a:r>
            <a:endParaRPr lang="en-US" sz="2400"/>
          </a:p>
        </p:txBody>
      </p:sp>
      <p:sp>
        <p:nvSpPr>
          <p:cNvPr id="6" name="TextBox 5">
            <a:extLst>
              <a:ext uri="{FF2B5EF4-FFF2-40B4-BE49-F238E27FC236}">
                <a16:creationId xmlns:a16="http://schemas.microsoft.com/office/drawing/2014/main" id="{1F9EE604-4365-453E-8878-A7723E1C56C8}"/>
              </a:ext>
            </a:extLst>
          </p:cNvPr>
          <p:cNvSpPr txBox="1"/>
          <p:nvPr/>
        </p:nvSpPr>
        <p:spPr>
          <a:xfrm>
            <a:off x="5049320" y="3859077"/>
            <a:ext cx="2392450" cy="461665"/>
          </a:xfrm>
          <a:prstGeom prst="rect">
            <a:avLst/>
          </a:prstGeom>
          <a:noFill/>
        </p:spPr>
        <p:txBody>
          <a:bodyPr wrap="none" rtlCol="0">
            <a:spAutoFit/>
          </a:bodyPr>
          <a:lstStyle/>
          <a:p>
            <a:r>
              <a:rPr lang="en-US" sz="2400"/>
              <a:t>-- Steve Lawrence</a:t>
            </a:r>
          </a:p>
        </p:txBody>
      </p:sp>
      <p:sp>
        <p:nvSpPr>
          <p:cNvPr id="7" name="Rectangle 6">
            <a:extLst>
              <a:ext uri="{FF2B5EF4-FFF2-40B4-BE49-F238E27FC236}">
                <a16:creationId xmlns:a16="http://schemas.microsoft.com/office/drawing/2014/main" id="{B24B7E98-3EDF-4402-A19E-54EDB2D4D8BF}"/>
              </a:ext>
            </a:extLst>
          </p:cNvPr>
          <p:cNvSpPr/>
          <p:nvPr/>
        </p:nvSpPr>
        <p:spPr>
          <a:xfrm>
            <a:off x="2178694" y="4706228"/>
            <a:ext cx="5388463" cy="646331"/>
          </a:xfrm>
          <a:prstGeom prst="rect">
            <a:avLst/>
          </a:prstGeom>
        </p:spPr>
        <p:txBody>
          <a:bodyPr wrap="none">
            <a:spAutoFit/>
          </a:bodyPr>
          <a:lstStyle/>
          <a:p>
            <a:r>
              <a:rPr lang="en-US"/>
              <a:t>Here’s the URL to Section 14.2 </a:t>
            </a:r>
            <a:endParaRPr lang="en-US">
              <a:hlinkClick r:id="rId2"/>
            </a:endParaRPr>
          </a:p>
          <a:p>
            <a:r>
              <a:rPr lang="en-US">
                <a:hlinkClick r:id="rId2"/>
              </a:rPr>
              <a:t>https://daffodil.apache.org/docs/dfdl/#_Toc398030773</a:t>
            </a:r>
            <a:endParaRPr lang="en-US"/>
          </a:p>
        </p:txBody>
      </p:sp>
    </p:spTree>
    <p:extLst>
      <p:ext uri="{BB962C8B-B14F-4D97-AF65-F5344CB8AC3E}">
        <p14:creationId xmlns:p14="http://schemas.microsoft.com/office/powerpoint/2010/main" val="4070027112"/>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A169D7-81D0-4BE9-B959-F0B9727A380D}"/>
              </a:ext>
            </a:extLst>
          </p:cNvPr>
          <p:cNvSpPr>
            <a:spLocks noGrp="1"/>
          </p:cNvSpPr>
          <p:nvPr>
            <p:ph type="title"/>
          </p:nvPr>
        </p:nvSpPr>
        <p:spPr/>
        <p:txBody>
          <a:bodyPr/>
          <a:lstStyle/>
          <a:p>
            <a:r>
              <a:rPr lang="en-US"/>
              <a:t>There is another legal value for dfdl:occursCountKind</a:t>
            </a:r>
          </a:p>
        </p:txBody>
      </p:sp>
      <p:sp>
        <p:nvSpPr>
          <p:cNvPr id="3" name="Content Placeholder 2">
            <a:extLst>
              <a:ext uri="{FF2B5EF4-FFF2-40B4-BE49-F238E27FC236}">
                <a16:creationId xmlns:a16="http://schemas.microsoft.com/office/drawing/2014/main" id="{F2904BBD-C429-43B7-AC74-9C772482C8BC}"/>
              </a:ext>
            </a:extLst>
          </p:cNvPr>
          <p:cNvSpPr>
            <a:spLocks noGrp="1"/>
          </p:cNvSpPr>
          <p:nvPr>
            <p:ph idx="1"/>
          </p:nvPr>
        </p:nvSpPr>
        <p:spPr/>
        <p:txBody>
          <a:bodyPr/>
          <a:lstStyle/>
          <a:p>
            <a:r>
              <a:rPr lang="en-US"/>
              <a:t>dfdl:occursCountKind="</a:t>
            </a:r>
            <a:r>
              <a:rPr lang="en-US">
                <a:highlight>
                  <a:srgbClr val="FFFF00"/>
                </a:highlight>
              </a:rPr>
              <a:t>parsed</a:t>
            </a:r>
            <a:r>
              <a:rPr lang="en-US"/>
              <a:t>"</a:t>
            </a:r>
          </a:p>
          <a:p>
            <a:r>
              <a:rPr lang="en-US"/>
              <a:t>The best way to understand what this value does is to compare to against dfdl:occursCountKind="implicit" … see next slide </a:t>
            </a:r>
            <a:r>
              <a:rPr lang="en-US">
                <a:sym typeface="Wingdings" panose="05000000000000000000" pitchFamily="2" charset="2"/>
              </a:rPr>
              <a:t></a:t>
            </a:r>
            <a:endParaRPr lang="en-US"/>
          </a:p>
        </p:txBody>
      </p:sp>
      <p:sp>
        <p:nvSpPr>
          <p:cNvPr id="4" name="Footer Placeholder 3">
            <a:extLst>
              <a:ext uri="{FF2B5EF4-FFF2-40B4-BE49-F238E27FC236}">
                <a16:creationId xmlns:a16="http://schemas.microsoft.com/office/drawing/2014/main" id="{9611A041-1900-4828-A4E9-5F6401329F32}"/>
              </a:ext>
            </a:extLst>
          </p:cNvPr>
          <p:cNvSpPr>
            <a:spLocks noGrp="1"/>
          </p:cNvSpPr>
          <p:nvPr>
            <p:ph type="ftr" sz="quarter" idx="11"/>
          </p:nvPr>
        </p:nvSpPr>
        <p:spPr/>
        <p:txBody>
          <a:bodyPr/>
          <a:lstStyle/>
          <a:p>
            <a:r>
              <a:rPr lang="en-US" altLang="en-US">
                <a:solidFill>
                  <a:schemeClr val="tx1">
                    <a:lumMod val="50000"/>
                    <a:lumOff val="50000"/>
                  </a:schemeClr>
                </a:solidFill>
                <a:latin typeface="Arial" pitchFamily="34" charset="0"/>
                <a:cs typeface="Arial" pitchFamily="34" charset="0"/>
              </a:rPr>
              <a:t>© 2019 The MITRE Corporation. All rights reserved.</a:t>
            </a:r>
            <a:endParaRPr lang="en-US">
              <a:solidFill>
                <a:schemeClr val="tx1">
                  <a:lumMod val="50000"/>
                  <a:lumOff val="50000"/>
                </a:schemeClr>
              </a:solidFill>
              <a:latin typeface="Arial" pitchFamily="34" charset="0"/>
              <a:cs typeface="Arial" pitchFamily="34" charset="0"/>
            </a:endParaRPr>
          </a:p>
        </p:txBody>
      </p:sp>
    </p:spTree>
    <p:extLst>
      <p:ext uri="{BB962C8B-B14F-4D97-AF65-F5344CB8AC3E}">
        <p14:creationId xmlns:p14="http://schemas.microsoft.com/office/powerpoint/2010/main" val="527904796"/>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3318E5-C503-46A8-BC27-104D4D1C7243}"/>
              </a:ext>
            </a:extLst>
          </p:cNvPr>
          <p:cNvSpPr>
            <a:spLocks noGrp="1"/>
          </p:cNvSpPr>
          <p:nvPr>
            <p:ph type="title"/>
          </p:nvPr>
        </p:nvSpPr>
        <p:spPr/>
        <p:txBody>
          <a:bodyPr/>
          <a:lstStyle/>
          <a:p>
            <a:r>
              <a:rPr lang="en-US"/>
              <a:t>implicit versus parsed</a:t>
            </a:r>
          </a:p>
        </p:txBody>
      </p:sp>
      <p:sp>
        <p:nvSpPr>
          <p:cNvPr id="3" name="Content Placeholder 2">
            <a:extLst>
              <a:ext uri="{FF2B5EF4-FFF2-40B4-BE49-F238E27FC236}">
                <a16:creationId xmlns:a16="http://schemas.microsoft.com/office/drawing/2014/main" id="{8F22196A-55B9-4CA2-92C9-3B1460DF723E}"/>
              </a:ext>
            </a:extLst>
          </p:cNvPr>
          <p:cNvSpPr>
            <a:spLocks noGrp="1"/>
          </p:cNvSpPr>
          <p:nvPr>
            <p:ph idx="1"/>
          </p:nvPr>
        </p:nvSpPr>
        <p:spPr/>
        <p:txBody>
          <a:bodyPr/>
          <a:lstStyle/>
          <a:p>
            <a:pPr>
              <a:lnSpc>
                <a:spcPts val="3000"/>
              </a:lnSpc>
              <a:spcAft>
                <a:spcPts val="1200"/>
              </a:spcAft>
            </a:pPr>
            <a:r>
              <a:rPr lang="en-US"/>
              <a:t>dfdl:occursCountKind="implicit" means the parser is to consume minOccurs values and then continue consuming values up to maxOccurs values or </a:t>
            </a:r>
            <a:r>
              <a:rPr lang="en-US" dirty="0"/>
              <a:t>until encountering a failure.</a:t>
            </a:r>
            <a:endParaRPr lang="en-US"/>
          </a:p>
          <a:p>
            <a:pPr>
              <a:lnSpc>
                <a:spcPts val="3000"/>
              </a:lnSpc>
              <a:spcAft>
                <a:spcPts val="1200"/>
              </a:spcAft>
            </a:pPr>
            <a:r>
              <a:rPr lang="en-US"/>
              <a:t>dfdl:occursCountKind="parsed" means consume as many values as possible (consume until encountering a failure). minOccurs and maxOccurs are ignored during parsing. However, minOccurs and maxOccurs are not ignored during validation.</a:t>
            </a:r>
          </a:p>
        </p:txBody>
      </p:sp>
    </p:spTree>
    <p:extLst>
      <p:ext uri="{BB962C8B-B14F-4D97-AF65-F5344CB8AC3E}">
        <p14:creationId xmlns:p14="http://schemas.microsoft.com/office/powerpoint/2010/main" val="367034811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182258-7A5F-4CD2-90C7-EA35DFB80053}"/>
              </a:ext>
            </a:extLst>
          </p:cNvPr>
          <p:cNvSpPr>
            <a:spLocks noGrp="1"/>
          </p:cNvSpPr>
          <p:nvPr>
            <p:ph type="title"/>
          </p:nvPr>
        </p:nvSpPr>
        <p:spPr/>
        <p:txBody>
          <a:bodyPr/>
          <a:lstStyle/>
          <a:p>
            <a:r>
              <a:rPr lang="en-US"/>
              <a:t>The hidden group will loose info on unparsing</a:t>
            </a:r>
          </a:p>
        </p:txBody>
      </p:sp>
      <p:sp>
        <p:nvSpPr>
          <p:cNvPr id="3" name="Content Placeholder 2">
            <a:extLst>
              <a:ext uri="{FF2B5EF4-FFF2-40B4-BE49-F238E27FC236}">
                <a16:creationId xmlns:a16="http://schemas.microsoft.com/office/drawing/2014/main" id="{DC8B71CA-DAED-4B06-B898-8DB2A36C3AEC}"/>
              </a:ext>
            </a:extLst>
          </p:cNvPr>
          <p:cNvSpPr>
            <a:spLocks noGrp="1"/>
          </p:cNvSpPr>
          <p:nvPr>
            <p:ph idx="1"/>
          </p:nvPr>
        </p:nvSpPr>
        <p:spPr/>
        <p:txBody>
          <a:bodyPr/>
          <a:lstStyle/>
          <a:p>
            <a:pPr>
              <a:lnSpc>
                <a:spcPts val="3000"/>
              </a:lnSpc>
              <a:spcAft>
                <a:spcPts val="1200"/>
              </a:spcAft>
            </a:pPr>
            <a:r>
              <a:rPr lang="en-US"/>
              <a:t>Any input value between 24 and 30 results in XML with the value “Illegal”</a:t>
            </a:r>
          </a:p>
          <a:p>
            <a:pPr>
              <a:lnSpc>
                <a:spcPts val="3000"/>
              </a:lnSpc>
              <a:spcAft>
                <a:spcPts val="1200"/>
              </a:spcAft>
            </a:pPr>
            <a:r>
              <a:rPr lang="en-US"/>
              <a:t>What can the hidden group’s outputValueCalc do with the Hour element having the value “Illegal”? </a:t>
            </a:r>
          </a:p>
          <a:p>
            <a:pPr>
              <a:lnSpc>
                <a:spcPts val="3000"/>
              </a:lnSpc>
              <a:spcAft>
                <a:spcPts val="1200"/>
              </a:spcAft>
            </a:pPr>
            <a:r>
              <a:rPr lang="en-US"/>
              <a:t>In the process of creating a symbolic value for the input, we have lost information about the specific input value. Unparsing can’t somehow magically restore that lost information.</a:t>
            </a:r>
          </a:p>
        </p:txBody>
      </p:sp>
      <p:sp>
        <p:nvSpPr>
          <p:cNvPr id="4" name="Footer Placeholder 3">
            <a:extLst>
              <a:ext uri="{FF2B5EF4-FFF2-40B4-BE49-F238E27FC236}">
                <a16:creationId xmlns:a16="http://schemas.microsoft.com/office/drawing/2014/main" id="{A1F49AEB-CE1E-442E-B0CB-D49DA8DB10B3}"/>
              </a:ext>
            </a:extLst>
          </p:cNvPr>
          <p:cNvSpPr>
            <a:spLocks noGrp="1"/>
          </p:cNvSpPr>
          <p:nvPr>
            <p:ph type="ftr" sz="quarter" idx="11"/>
          </p:nvPr>
        </p:nvSpPr>
        <p:spPr/>
        <p:txBody>
          <a:bodyPr/>
          <a:lstStyle/>
          <a:p>
            <a:r>
              <a:rPr lang="en-US" altLang="en-US">
                <a:solidFill>
                  <a:schemeClr val="tx1">
                    <a:lumMod val="50000"/>
                    <a:lumOff val="50000"/>
                  </a:schemeClr>
                </a:solidFill>
                <a:latin typeface="Arial" pitchFamily="34" charset="0"/>
                <a:cs typeface="Arial" pitchFamily="34" charset="0"/>
              </a:rPr>
              <a:t>© 2019 The MITRE Corporation. All rights reserved.</a:t>
            </a:r>
            <a:endParaRPr lang="en-US">
              <a:solidFill>
                <a:schemeClr val="tx1">
                  <a:lumMod val="50000"/>
                  <a:lumOff val="50000"/>
                </a:schemeClr>
              </a:solidFill>
              <a:latin typeface="Arial" pitchFamily="34" charset="0"/>
              <a:cs typeface="Arial" pitchFamily="34" charset="0"/>
            </a:endParaRPr>
          </a:p>
        </p:txBody>
      </p:sp>
    </p:spTree>
    <p:extLst>
      <p:ext uri="{BB962C8B-B14F-4D97-AF65-F5344CB8AC3E}">
        <p14:creationId xmlns:p14="http://schemas.microsoft.com/office/powerpoint/2010/main" val="3343934061"/>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BE5B1824-0588-4F69-8D2E-1C3FA406A2C1}"/>
              </a:ext>
            </a:extLst>
          </p:cNvPr>
          <p:cNvSpPr>
            <a:spLocks noGrp="1"/>
          </p:cNvSpPr>
          <p:nvPr>
            <p:ph type="title"/>
          </p:nvPr>
        </p:nvSpPr>
        <p:spPr/>
        <p:txBody>
          <a:bodyPr/>
          <a:lstStyle/>
          <a:p>
            <a:r>
              <a:rPr lang="en-US"/>
              <a:t>Parse this input with implicit vs parse and validate off vs limited</a:t>
            </a:r>
          </a:p>
        </p:txBody>
      </p:sp>
      <p:sp>
        <p:nvSpPr>
          <p:cNvPr id="4" name="Footer Placeholder 3">
            <a:extLst>
              <a:ext uri="{FF2B5EF4-FFF2-40B4-BE49-F238E27FC236}">
                <a16:creationId xmlns:a16="http://schemas.microsoft.com/office/drawing/2014/main" id="{25968A6E-E462-413F-ACC8-22609FC0A089}"/>
              </a:ext>
            </a:extLst>
          </p:cNvPr>
          <p:cNvSpPr>
            <a:spLocks noGrp="1"/>
          </p:cNvSpPr>
          <p:nvPr>
            <p:ph type="ftr" sz="quarter" idx="11"/>
          </p:nvPr>
        </p:nvSpPr>
        <p:spPr/>
        <p:txBody>
          <a:bodyPr/>
          <a:lstStyle/>
          <a:p>
            <a:r>
              <a:rPr lang="en-US" altLang="en-US">
                <a:solidFill>
                  <a:schemeClr val="tx1">
                    <a:lumMod val="50000"/>
                    <a:lumOff val="50000"/>
                  </a:schemeClr>
                </a:solidFill>
                <a:latin typeface="Arial" pitchFamily="34" charset="0"/>
                <a:cs typeface="Arial" pitchFamily="34" charset="0"/>
              </a:rPr>
              <a:t>© 2019 The MITRE Corporation. All rights reserved.</a:t>
            </a:r>
            <a:endParaRPr lang="en-US">
              <a:solidFill>
                <a:schemeClr val="tx1">
                  <a:lumMod val="50000"/>
                  <a:lumOff val="50000"/>
                </a:schemeClr>
              </a:solidFill>
              <a:latin typeface="Arial" pitchFamily="34" charset="0"/>
              <a:cs typeface="Arial" pitchFamily="34" charset="0"/>
            </a:endParaRPr>
          </a:p>
        </p:txBody>
      </p:sp>
      <p:sp>
        <p:nvSpPr>
          <p:cNvPr id="5" name="TextBox 4">
            <a:extLst>
              <a:ext uri="{FF2B5EF4-FFF2-40B4-BE49-F238E27FC236}">
                <a16:creationId xmlns:a16="http://schemas.microsoft.com/office/drawing/2014/main" id="{BB9ECB34-A07F-4F1C-90C1-D0BAB8F1E62D}"/>
              </a:ext>
            </a:extLst>
          </p:cNvPr>
          <p:cNvSpPr txBox="1"/>
          <p:nvPr/>
        </p:nvSpPr>
        <p:spPr>
          <a:xfrm>
            <a:off x="1712422" y="1961804"/>
            <a:ext cx="340158" cy="1569660"/>
          </a:xfrm>
          <a:prstGeom prst="rect">
            <a:avLst/>
          </a:prstGeom>
          <a:noFill/>
          <a:ln>
            <a:solidFill>
              <a:schemeClr val="tx1"/>
            </a:solidFill>
          </a:ln>
        </p:spPr>
        <p:txBody>
          <a:bodyPr wrap="none" rtlCol="0">
            <a:spAutoFit/>
          </a:bodyPr>
          <a:lstStyle/>
          <a:p>
            <a:r>
              <a:rPr lang="en-US" sz="2400"/>
              <a:t>1</a:t>
            </a:r>
          </a:p>
          <a:p>
            <a:r>
              <a:rPr lang="en-US" sz="2400"/>
              <a:t>2</a:t>
            </a:r>
          </a:p>
          <a:p>
            <a:r>
              <a:rPr lang="en-US" sz="2400"/>
              <a:t>3</a:t>
            </a:r>
          </a:p>
          <a:p>
            <a:r>
              <a:rPr lang="en-US" sz="2400"/>
              <a:t>4</a:t>
            </a:r>
          </a:p>
        </p:txBody>
      </p:sp>
      <p:sp>
        <p:nvSpPr>
          <p:cNvPr id="6" name="TextBox 5">
            <a:extLst>
              <a:ext uri="{FF2B5EF4-FFF2-40B4-BE49-F238E27FC236}">
                <a16:creationId xmlns:a16="http://schemas.microsoft.com/office/drawing/2014/main" id="{0C5DB2C8-A852-46C3-B1A6-6BDE88F4CF78}"/>
              </a:ext>
            </a:extLst>
          </p:cNvPr>
          <p:cNvSpPr txBox="1"/>
          <p:nvPr/>
        </p:nvSpPr>
        <p:spPr>
          <a:xfrm>
            <a:off x="1542504" y="1592472"/>
            <a:ext cx="679994" cy="369332"/>
          </a:xfrm>
          <a:prstGeom prst="rect">
            <a:avLst/>
          </a:prstGeom>
          <a:noFill/>
        </p:spPr>
        <p:txBody>
          <a:bodyPr wrap="none" rtlCol="0">
            <a:spAutoFit/>
          </a:bodyPr>
          <a:lstStyle/>
          <a:p>
            <a:r>
              <a:rPr lang="en-US"/>
              <a:t>input</a:t>
            </a:r>
          </a:p>
        </p:txBody>
      </p:sp>
      <p:sp>
        <p:nvSpPr>
          <p:cNvPr id="9" name="Rectangle 8">
            <a:extLst>
              <a:ext uri="{FF2B5EF4-FFF2-40B4-BE49-F238E27FC236}">
                <a16:creationId xmlns:a16="http://schemas.microsoft.com/office/drawing/2014/main" id="{CC0B3814-1C02-42F7-8650-6042DEC9FEA9}"/>
              </a:ext>
            </a:extLst>
          </p:cNvPr>
          <p:cNvSpPr/>
          <p:nvPr/>
        </p:nvSpPr>
        <p:spPr>
          <a:xfrm>
            <a:off x="616447" y="3900796"/>
            <a:ext cx="11236721" cy="2031325"/>
          </a:xfrm>
          <a:prstGeom prst="rect">
            <a:avLst/>
          </a:prstGeom>
          <a:ln>
            <a:solidFill>
              <a:schemeClr val="tx1"/>
            </a:solidFill>
          </a:ln>
        </p:spPr>
        <p:txBody>
          <a:bodyPr wrap="square">
            <a:spAutoFit/>
          </a:bodyPr>
          <a:lstStyle/>
          <a:p>
            <a:r>
              <a:rPr lang="en-US">
                <a:solidFill>
                  <a:srgbClr val="003296"/>
                </a:solidFill>
                <a:highlight>
                  <a:srgbClr val="FFFFFF"/>
                </a:highlight>
              </a:rPr>
              <a:t>&lt;xs:element</a:t>
            </a:r>
            <a:r>
              <a:rPr lang="en-US">
                <a:solidFill>
                  <a:srgbClr val="F5844C"/>
                </a:solidFill>
                <a:highlight>
                  <a:srgbClr val="FFFFFF"/>
                </a:highlight>
              </a:rPr>
              <a:t> name</a:t>
            </a:r>
            <a:r>
              <a:rPr lang="en-US">
                <a:solidFill>
                  <a:srgbClr val="FF8040"/>
                </a:solidFill>
                <a:highlight>
                  <a:srgbClr val="FFFFFF"/>
                </a:highlight>
              </a:rPr>
              <a:t>=</a:t>
            </a:r>
            <a:r>
              <a:rPr lang="en-US">
                <a:solidFill>
                  <a:srgbClr val="993300"/>
                </a:solidFill>
                <a:highlight>
                  <a:srgbClr val="FFFFFF"/>
                </a:highlight>
              </a:rPr>
              <a:t>"input"</a:t>
            </a:r>
            <a:r>
              <a:rPr lang="en-US">
                <a:solidFill>
                  <a:srgbClr val="000096"/>
                </a:solidFill>
                <a:highlight>
                  <a:srgbClr val="FFFFFF"/>
                </a:highlight>
              </a:rPr>
              <a:t>&gt;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&lt;xs:complexType&gt;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&lt;xs:sequence</a:t>
            </a:r>
            <a:r>
              <a:rPr lang="en-US">
                <a:solidFill>
                  <a:srgbClr val="F5844C"/>
                </a:solidFill>
                <a:highlight>
                  <a:srgbClr val="FFFFFF"/>
                </a:highlight>
              </a:rPr>
              <a:t> dfdl:separator</a:t>
            </a:r>
            <a:r>
              <a:rPr lang="en-US">
                <a:solidFill>
                  <a:srgbClr val="FF8040"/>
                </a:solidFill>
                <a:highlight>
                  <a:srgbClr val="FFFFFF"/>
                </a:highlight>
              </a:rPr>
              <a:t>=</a:t>
            </a:r>
            <a:r>
              <a:rPr lang="en-US">
                <a:solidFill>
                  <a:srgbClr val="993300"/>
                </a:solidFill>
                <a:highlight>
                  <a:srgbClr val="FFFFFF"/>
                </a:highlight>
              </a:rPr>
              <a:t>"%NL;"</a:t>
            </a:r>
            <a:r>
              <a:rPr lang="en-US">
                <a:solidFill>
                  <a:srgbClr val="F5844C"/>
                </a:solidFill>
                <a:highlight>
                  <a:srgbClr val="FFFFFF"/>
                </a:highlight>
              </a:rPr>
              <a:t> dfdl:separatorPosition</a:t>
            </a:r>
            <a:r>
              <a:rPr lang="en-US">
                <a:solidFill>
                  <a:srgbClr val="FF8040"/>
                </a:solidFill>
                <a:highlight>
                  <a:srgbClr val="FFFFFF"/>
                </a:highlight>
              </a:rPr>
              <a:t>=</a:t>
            </a:r>
            <a:r>
              <a:rPr lang="en-US">
                <a:solidFill>
                  <a:srgbClr val="993300"/>
                </a:solidFill>
                <a:highlight>
                  <a:srgbClr val="FFFFFF"/>
                </a:highlight>
              </a:rPr>
              <a:t>"infix"</a:t>
            </a:r>
            <a:r>
              <a:rPr lang="en-US">
                <a:solidFill>
                  <a:srgbClr val="000096"/>
                </a:solidFill>
                <a:highlight>
                  <a:srgbClr val="FFFFFF"/>
                </a:highlight>
              </a:rPr>
              <a:t>&gt;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&lt;xs:element</a:t>
            </a:r>
            <a:r>
              <a:rPr lang="en-US">
                <a:solidFill>
                  <a:srgbClr val="F5844C"/>
                </a:solidFill>
                <a:highlight>
                  <a:srgbClr val="FFFFFF"/>
                </a:highlight>
              </a:rPr>
              <a:t> name</a:t>
            </a:r>
            <a:r>
              <a:rPr lang="en-US">
                <a:solidFill>
                  <a:srgbClr val="FF8040"/>
                </a:solidFill>
                <a:highlight>
                  <a:srgbClr val="FFFFFF"/>
                </a:highlight>
              </a:rPr>
              <a:t>=</a:t>
            </a:r>
            <a:r>
              <a:rPr lang="en-US">
                <a:solidFill>
                  <a:srgbClr val="993300"/>
                </a:solidFill>
                <a:highlight>
                  <a:srgbClr val="FFFFFF"/>
                </a:highlight>
              </a:rPr>
              <a:t>"num"</a:t>
            </a:r>
            <a:r>
              <a:rPr lang="en-US">
                <a:solidFill>
                  <a:srgbClr val="F5844C"/>
                </a:solidFill>
                <a:highlight>
                  <a:srgbClr val="FFFFFF"/>
                </a:highlight>
              </a:rPr>
              <a:t> type</a:t>
            </a:r>
            <a:r>
              <a:rPr lang="en-US">
                <a:solidFill>
                  <a:srgbClr val="FF8040"/>
                </a:solidFill>
                <a:highlight>
                  <a:srgbClr val="FFFFFF"/>
                </a:highlight>
              </a:rPr>
              <a:t>=</a:t>
            </a:r>
            <a:r>
              <a:rPr lang="en-US">
                <a:solidFill>
                  <a:srgbClr val="993300"/>
                </a:solidFill>
                <a:highlight>
                  <a:srgbClr val="FFFFFF"/>
                </a:highlight>
              </a:rPr>
              <a:t>"xs:integer"</a:t>
            </a:r>
            <a:r>
              <a:rPr lang="en-US">
                <a:solidFill>
                  <a:srgbClr val="F5844C"/>
                </a:solidFill>
                <a:highlight>
                  <a:srgbClr val="FFFFFF"/>
                </a:highlight>
              </a:rPr>
              <a:t> minOccurs</a:t>
            </a:r>
            <a:r>
              <a:rPr lang="en-US">
                <a:solidFill>
                  <a:srgbClr val="FF8040"/>
                </a:solidFill>
                <a:highlight>
                  <a:srgbClr val="FFFFFF"/>
                </a:highlight>
              </a:rPr>
              <a:t>=</a:t>
            </a:r>
            <a:r>
              <a:rPr lang="en-US">
                <a:solidFill>
                  <a:srgbClr val="993300"/>
                </a:solidFill>
                <a:highlight>
                  <a:srgbClr val="FFFFFF"/>
                </a:highlight>
              </a:rPr>
              <a:t>"1"</a:t>
            </a:r>
            <a:r>
              <a:rPr lang="en-US">
                <a:solidFill>
                  <a:srgbClr val="F5844C"/>
                </a:solidFill>
                <a:highlight>
                  <a:srgbClr val="FFFFFF"/>
                </a:highlight>
              </a:rPr>
              <a:t> maxOccurs</a:t>
            </a:r>
            <a:r>
              <a:rPr lang="en-US">
                <a:solidFill>
                  <a:srgbClr val="FF8040"/>
                </a:solidFill>
                <a:highlight>
                  <a:srgbClr val="FFFFFF"/>
                </a:highlight>
              </a:rPr>
              <a:t>=</a:t>
            </a:r>
            <a:r>
              <a:rPr lang="en-US">
                <a:solidFill>
                  <a:srgbClr val="993300"/>
                </a:solidFill>
                <a:highlight>
                  <a:srgbClr val="FFFFFF"/>
                </a:highlight>
              </a:rPr>
              <a:t>"3"</a:t>
            </a:r>
            <a:r>
              <a:rPr lang="en-US">
                <a:solidFill>
                  <a:srgbClr val="F5844C"/>
                </a:solidFill>
                <a:highlight>
                  <a:srgbClr val="FFFFFF"/>
                </a:highlight>
              </a:rPr>
              <a:t> dfdl:occursCountKind</a:t>
            </a:r>
            <a:r>
              <a:rPr lang="en-US">
                <a:solidFill>
                  <a:srgbClr val="FF8040"/>
                </a:solidFill>
                <a:highlight>
                  <a:srgbClr val="FFFFFF"/>
                </a:highlight>
              </a:rPr>
              <a:t>=</a:t>
            </a:r>
            <a:r>
              <a:rPr lang="en-US">
                <a:solidFill>
                  <a:srgbClr val="993300"/>
                </a:solidFill>
                <a:highlight>
                  <a:srgbClr val="FFFFFF"/>
                </a:highlight>
              </a:rPr>
              <a:t>"______"</a:t>
            </a:r>
            <a:r>
              <a:rPr lang="en-US">
                <a:solidFill>
                  <a:srgbClr val="F5844C"/>
                </a:solidFill>
                <a:highlight>
                  <a:srgbClr val="FFFFFF"/>
                </a:highlight>
              </a:rPr>
              <a:t> </a:t>
            </a:r>
            <a:r>
              <a:rPr lang="en-US">
                <a:solidFill>
                  <a:srgbClr val="000096"/>
                </a:solidFill>
                <a:highlight>
                  <a:srgbClr val="FFFFFF"/>
                </a:highlight>
              </a:rPr>
              <a:t>/&gt;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&lt;/xs:sequence&gt;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&lt;/xs:complexType&gt;</a:t>
            </a:r>
            <a:br>
              <a:rPr lang="en-US">
                <a:solidFill>
                  <a:srgbClr val="000000"/>
                </a:solidFill>
                <a:highlight>
                  <a:srgbClr val="FFFFFF"/>
                </a:highlight>
              </a:rPr>
            </a:br>
            <a:r>
              <a:rPr lang="en-US">
                <a:solidFill>
                  <a:srgbClr val="003296"/>
                </a:solidFill>
                <a:highlight>
                  <a:srgbClr val="FFFFFF"/>
                </a:highlight>
              </a:rPr>
              <a:t>&lt;/xs:element&gt;</a:t>
            </a:r>
          </a:p>
        </p:txBody>
      </p:sp>
      <p:sp>
        <p:nvSpPr>
          <p:cNvPr id="10" name="TextBox 9">
            <a:extLst>
              <a:ext uri="{FF2B5EF4-FFF2-40B4-BE49-F238E27FC236}">
                <a16:creationId xmlns:a16="http://schemas.microsoft.com/office/drawing/2014/main" id="{EE0BD551-7FA8-4E72-9D75-2385AD36251F}"/>
              </a:ext>
            </a:extLst>
          </p:cNvPr>
          <p:cNvSpPr txBox="1"/>
          <p:nvPr/>
        </p:nvSpPr>
        <p:spPr>
          <a:xfrm>
            <a:off x="3557849" y="2100303"/>
            <a:ext cx="4788129" cy="646331"/>
          </a:xfrm>
          <a:prstGeom prst="rect">
            <a:avLst/>
          </a:prstGeom>
          <a:solidFill>
            <a:srgbClr val="FFFF00"/>
          </a:solidFill>
        </p:spPr>
        <p:txBody>
          <a:bodyPr wrap="square" rtlCol="0">
            <a:spAutoFit/>
          </a:bodyPr>
          <a:lstStyle/>
          <a:p>
            <a:r>
              <a:rPr lang="en-US"/>
              <a:t>Notice that there are 4 values in the input and the DFDL schema specifies maxOccurs="3"</a:t>
            </a:r>
          </a:p>
        </p:txBody>
      </p:sp>
    </p:spTree>
    <p:extLst>
      <p:ext uri="{BB962C8B-B14F-4D97-AF65-F5344CB8AC3E}">
        <p14:creationId xmlns:p14="http://schemas.microsoft.com/office/powerpoint/2010/main" val="1284751659"/>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D219E6C6-6E20-40A1-9B98-7674F4ED9365}"/>
              </a:ext>
            </a:extLst>
          </p:cNvPr>
          <p:cNvSpPr>
            <a:spLocks noGrp="1"/>
          </p:cNvSpPr>
          <p:nvPr>
            <p:ph type="ftr" sz="quarter" idx="11"/>
          </p:nvPr>
        </p:nvSpPr>
        <p:spPr/>
        <p:txBody>
          <a:bodyPr/>
          <a:lstStyle/>
          <a:p>
            <a:r>
              <a:rPr lang="en-US" altLang="en-US">
                <a:solidFill>
                  <a:schemeClr val="tx1">
                    <a:lumMod val="50000"/>
                    <a:lumOff val="50000"/>
                  </a:schemeClr>
                </a:solidFill>
                <a:latin typeface="Arial" pitchFamily="34" charset="0"/>
                <a:cs typeface="Arial" pitchFamily="34" charset="0"/>
              </a:rPr>
              <a:t>© 2019 The MITRE Corporation. All rights reserved.</a:t>
            </a:r>
            <a:endParaRPr lang="en-US">
              <a:solidFill>
                <a:schemeClr val="tx1">
                  <a:lumMod val="50000"/>
                  <a:lumOff val="50000"/>
                </a:schemeClr>
              </a:solidFill>
              <a:latin typeface="Arial" pitchFamily="34" charset="0"/>
              <a:cs typeface="Arial" pitchFamily="34" charset="0"/>
            </a:endParaRPr>
          </a:p>
        </p:txBody>
      </p:sp>
      <p:sp>
        <p:nvSpPr>
          <p:cNvPr id="5" name="TextBox 4">
            <a:extLst>
              <a:ext uri="{FF2B5EF4-FFF2-40B4-BE49-F238E27FC236}">
                <a16:creationId xmlns:a16="http://schemas.microsoft.com/office/drawing/2014/main" id="{E553BDE7-71FE-476C-9907-995156B6A699}"/>
              </a:ext>
            </a:extLst>
          </p:cNvPr>
          <p:cNvSpPr txBox="1"/>
          <p:nvPr/>
        </p:nvSpPr>
        <p:spPr>
          <a:xfrm>
            <a:off x="1645921" y="2576946"/>
            <a:ext cx="340158" cy="1569660"/>
          </a:xfrm>
          <a:prstGeom prst="rect">
            <a:avLst/>
          </a:prstGeom>
          <a:noFill/>
          <a:ln>
            <a:solidFill>
              <a:schemeClr val="tx1"/>
            </a:solidFill>
          </a:ln>
        </p:spPr>
        <p:txBody>
          <a:bodyPr wrap="none" rtlCol="0">
            <a:spAutoFit/>
          </a:bodyPr>
          <a:lstStyle/>
          <a:p>
            <a:r>
              <a:rPr lang="en-US" sz="2400"/>
              <a:t>1</a:t>
            </a:r>
          </a:p>
          <a:p>
            <a:r>
              <a:rPr lang="en-US" sz="2400"/>
              <a:t>2</a:t>
            </a:r>
          </a:p>
          <a:p>
            <a:r>
              <a:rPr lang="en-US" sz="2400"/>
              <a:t>3</a:t>
            </a:r>
          </a:p>
          <a:p>
            <a:r>
              <a:rPr lang="en-US" sz="2400"/>
              <a:t>4</a:t>
            </a:r>
          </a:p>
        </p:txBody>
      </p:sp>
      <p:sp>
        <p:nvSpPr>
          <p:cNvPr id="6" name="TextBox 5">
            <a:extLst>
              <a:ext uri="{FF2B5EF4-FFF2-40B4-BE49-F238E27FC236}">
                <a16:creationId xmlns:a16="http://schemas.microsoft.com/office/drawing/2014/main" id="{6F824775-571E-46C3-9DA0-F489F84523E0}"/>
              </a:ext>
            </a:extLst>
          </p:cNvPr>
          <p:cNvSpPr txBox="1"/>
          <p:nvPr/>
        </p:nvSpPr>
        <p:spPr>
          <a:xfrm>
            <a:off x="1476003" y="2207614"/>
            <a:ext cx="679994" cy="369332"/>
          </a:xfrm>
          <a:prstGeom prst="rect">
            <a:avLst/>
          </a:prstGeom>
          <a:noFill/>
        </p:spPr>
        <p:txBody>
          <a:bodyPr wrap="none" rtlCol="0">
            <a:spAutoFit/>
          </a:bodyPr>
          <a:lstStyle/>
          <a:p>
            <a:r>
              <a:rPr lang="en-US"/>
              <a:t>input</a:t>
            </a:r>
          </a:p>
        </p:txBody>
      </p:sp>
      <p:sp>
        <p:nvSpPr>
          <p:cNvPr id="7" name="Rectangle 6">
            <a:extLst>
              <a:ext uri="{FF2B5EF4-FFF2-40B4-BE49-F238E27FC236}">
                <a16:creationId xmlns:a16="http://schemas.microsoft.com/office/drawing/2014/main" id="{090B7D53-34C2-47A1-9E41-83C70C3C6A7F}"/>
              </a:ext>
            </a:extLst>
          </p:cNvPr>
          <p:cNvSpPr/>
          <p:nvPr/>
        </p:nvSpPr>
        <p:spPr>
          <a:xfrm>
            <a:off x="4189615" y="814647"/>
            <a:ext cx="1280160" cy="881149"/>
          </a:xfrm>
          <a:prstGeom prst="rect">
            <a:avLst/>
          </a:prstGeom>
          <a:solidFill>
            <a:schemeClr val="accent2">
              <a:lumMod val="40000"/>
              <a:lumOff val="6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a:solidFill>
                  <a:schemeClr val="tx1"/>
                </a:solidFill>
              </a:rPr>
              <a:t>implicit</a:t>
            </a:r>
          </a:p>
        </p:txBody>
      </p:sp>
      <p:sp>
        <p:nvSpPr>
          <p:cNvPr id="8" name="Rectangle 7">
            <a:extLst>
              <a:ext uri="{FF2B5EF4-FFF2-40B4-BE49-F238E27FC236}">
                <a16:creationId xmlns:a16="http://schemas.microsoft.com/office/drawing/2014/main" id="{5757EE60-A99A-461D-8609-14D29135BC5E}"/>
              </a:ext>
            </a:extLst>
          </p:cNvPr>
          <p:cNvSpPr/>
          <p:nvPr/>
        </p:nvSpPr>
        <p:spPr>
          <a:xfrm>
            <a:off x="4189615" y="2210385"/>
            <a:ext cx="1280160" cy="881149"/>
          </a:xfrm>
          <a:prstGeom prst="rect">
            <a:avLst/>
          </a:prstGeom>
          <a:solidFill>
            <a:schemeClr val="accent2">
              <a:lumMod val="40000"/>
              <a:lumOff val="6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a:solidFill>
                  <a:schemeClr val="tx1"/>
                </a:solidFill>
              </a:rPr>
              <a:t>implicit</a:t>
            </a:r>
          </a:p>
        </p:txBody>
      </p:sp>
      <p:sp>
        <p:nvSpPr>
          <p:cNvPr id="9" name="Rectangle 8">
            <a:extLst>
              <a:ext uri="{FF2B5EF4-FFF2-40B4-BE49-F238E27FC236}">
                <a16:creationId xmlns:a16="http://schemas.microsoft.com/office/drawing/2014/main" id="{D8FF5176-D823-45B6-93F2-A6D6DC087891}"/>
              </a:ext>
            </a:extLst>
          </p:cNvPr>
          <p:cNvSpPr/>
          <p:nvPr/>
        </p:nvSpPr>
        <p:spPr>
          <a:xfrm>
            <a:off x="4189615" y="3730481"/>
            <a:ext cx="1280160" cy="881149"/>
          </a:xfrm>
          <a:prstGeom prst="rect">
            <a:avLst/>
          </a:prstGeom>
          <a:solidFill>
            <a:schemeClr val="accent4">
              <a:lumMod val="60000"/>
              <a:lumOff val="4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a:solidFill>
                  <a:schemeClr val="tx1"/>
                </a:solidFill>
              </a:rPr>
              <a:t>parsed</a:t>
            </a:r>
          </a:p>
        </p:txBody>
      </p:sp>
      <p:sp>
        <p:nvSpPr>
          <p:cNvPr id="10" name="Rectangle 9">
            <a:extLst>
              <a:ext uri="{FF2B5EF4-FFF2-40B4-BE49-F238E27FC236}">
                <a16:creationId xmlns:a16="http://schemas.microsoft.com/office/drawing/2014/main" id="{4038215C-C9AA-4F23-A4AC-FD6134062D18}"/>
              </a:ext>
            </a:extLst>
          </p:cNvPr>
          <p:cNvSpPr/>
          <p:nvPr/>
        </p:nvSpPr>
        <p:spPr>
          <a:xfrm>
            <a:off x="4189615" y="5126219"/>
            <a:ext cx="1280160" cy="881149"/>
          </a:xfrm>
          <a:prstGeom prst="rect">
            <a:avLst/>
          </a:prstGeom>
          <a:solidFill>
            <a:schemeClr val="accent4">
              <a:lumMod val="60000"/>
              <a:lumOff val="4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a:solidFill>
                  <a:schemeClr val="tx1"/>
                </a:solidFill>
              </a:rPr>
              <a:t>parsed</a:t>
            </a:r>
          </a:p>
        </p:txBody>
      </p:sp>
      <p:cxnSp>
        <p:nvCxnSpPr>
          <p:cNvPr id="12" name="Straight Arrow Connector 11">
            <a:extLst>
              <a:ext uri="{FF2B5EF4-FFF2-40B4-BE49-F238E27FC236}">
                <a16:creationId xmlns:a16="http://schemas.microsoft.com/office/drawing/2014/main" id="{8154FA74-1982-4ED0-A5A2-A9EB20FB61D4}"/>
              </a:ext>
            </a:extLst>
          </p:cNvPr>
          <p:cNvCxnSpPr>
            <a:stCxn id="5" idx="3"/>
            <a:endCxn id="7" idx="1"/>
          </p:cNvCxnSpPr>
          <p:nvPr/>
        </p:nvCxnSpPr>
        <p:spPr>
          <a:xfrm flipV="1">
            <a:off x="1986079" y="1255222"/>
            <a:ext cx="2203536" cy="2106554"/>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4" name="Straight Arrow Connector 13">
            <a:extLst>
              <a:ext uri="{FF2B5EF4-FFF2-40B4-BE49-F238E27FC236}">
                <a16:creationId xmlns:a16="http://schemas.microsoft.com/office/drawing/2014/main" id="{585B083B-264A-469A-B350-7E42BEC361A8}"/>
              </a:ext>
            </a:extLst>
          </p:cNvPr>
          <p:cNvCxnSpPr>
            <a:stCxn id="5" idx="3"/>
            <a:endCxn id="8" idx="1"/>
          </p:cNvCxnSpPr>
          <p:nvPr/>
        </p:nvCxnSpPr>
        <p:spPr>
          <a:xfrm flipV="1">
            <a:off x="1986079" y="2650960"/>
            <a:ext cx="2203536" cy="710816"/>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6" name="Straight Arrow Connector 15">
            <a:extLst>
              <a:ext uri="{FF2B5EF4-FFF2-40B4-BE49-F238E27FC236}">
                <a16:creationId xmlns:a16="http://schemas.microsoft.com/office/drawing/2014/main" id="{0A61760C-9555-4560-B829-B1624937BBF1}"/>
              </a:ext>
            </a:extLst>
          </p:cNvPr>
          <p:cNvCxnSpPr>
            <a:stCxn id="5" idx="3"/>
            <a:endCxn id="9" idx="1"/>
          </p:cNvCxnSpPr>
          <p:nvPr/>
        </p:nvCxnSpPr>
        <p:spPr>
          <a:xfrm>
            <a:off x="1986079" y="3361776"/>
            <a:ext cx="2203536" cy="80928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8" name="Straight Arrow Connector 17">
            <a:extLst>
              <a:ext uri="{FF2B5EF4-FFF2-40B4-BE49-F238E27FC236}">
                <a16:creationId xmlns:a16="http://schemas.microsoft.com/office/drawing/2014/main" id="{6EB9851F-A65F-44FA-A8C0-B9E06E0A3BF1}"/>
              </a:ext>
            </a:extLst>
          </p:cNvPr>
          <p:cNvCxnSpPr>
            <a:stCxn id="5" idx="3"/>
            <a:endCxn id="10" idx="1"/>
          </p:cNvCxnSpPr>
          <p:nvPr/>
        </p:nvCxnSpPr>
        <p:spPr>
          <a:xfrm>
            <a:off x="1986079" y="3361776"/>
            <a:ext cx="2203536" cy="2205018"/>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9" name="TextBox 18">
            <a:extLst>
              <a:ext uri="{FF2B5EF4-FFF2-40B4-BE49-F238E27FC236}">
                <a16:creationId xmlns:a16="http://schemas.microsoft.com/office/drawing/2014/main" id="{39BF77F9-A546-4EB7-A776-F187B455E936}"/>
              </a:ext>
            </a:extLst>
          </p:cNvPr>
          <p:cNvSpPr txBox="1"/>
          <p:nvPr/>
        </p:nvSpPr>
        <p:spPr>
          <a:xfrm>
            <a:off x="2685677" y="1780963"/>
            <a:ext cx="1265090" cy="261610"/>
          </a:xfrm>
          <a:prstGeom prst="rect">
            <a:avLst/>
          </a:prstGeom>
          <a:noFill/>
        </p:spPr>
        <p:txBody>
          <a:bodyPr wrap="none" rtlCol="0">
            <a:spAutoFit/>
          </a:bodyPr>
          <a:lstStyle/>
          <a:p>
            <a:r>
              <a:rPr lang="en-US" sz="1100"/>
              <a:t>parse --validate </a:t>
            </a:r>
            <a:r>
              <a:rPr lang="en-US" sz="1100" b="1"/>
              <a:t>off</a:t>
            </a:r>
          </a:p>
        </p:txBody>
      </p:sp>
      <p:sp>
        <p:nvSpPr>
          <p:cNvPr id="20" name="TextBox 19">
            <a:extLst>
              <a:ext uri="{FF2B5EF4-FFF2-40B4-BE49-F238E27FC236}">
                <a16:creationId xmlns:a16="http://schemas.microsoft.com/office/drawing/2014/main" id="{F8586526-EB93-4B89-9C79-A5237200A7F7}"/>
              </a:ext>
            </a:extLst>
          </p:cNvPr>
          <p:cNvSpPr txBox="1"/>
          <p:nvPr/>
        </p:nvSpPr>
        <p:spPr>
          <a:xfrm>
            <a:off x="2685677" y="2744758"/>
            <a:ext cx="1521570" cy="261610"/>
          </a:xfrm>
          <a:prstGeom prst="rect">
            <a:avLst/>
          </a:prstGeom>
          <a:noFill/>
        </p:spPr>
        <p:txBody>
          <a:bodyPr wrap="none" rtlCol="0">
            <a:spAutoFit/>
          </a:bodyPr>
          <a:lstStyle/>
          <a:p>
            <a:r>
              <a:rPr lang="en-US" sz="1100"/>
              <a:t>parse --validate </a:t>
            </a:r>
            <a:r>
              <a:rPr lang="en-US" sz="1100" b="1"/>
              <a:t>limited</a:t>
            </a:r>
          </a:p>
        </p:txBody>
      </p:sp>
      <p:sp>
        <p:nvSpPr>
          <p:cNvPr id="21" name="TextBox 20">
            <a:extLst>
              <a:ext uri="{FF2B5EF4-FFF2-40B4-BE49-F238E27FC236}">
                <a16:creationId xmlns:a16="http://schemas.microsoft.com/office/drawing/2014/main" id="{C6A8C514-2D97-41C6-B697-38AF042BB4B0}"/>
              </a:ext>
            </a:extLst>
          </p:cNvPr>
          <p:cNvSpPr txBox="1"/>
          <p:nvPr/>
        </p:nvSpPr>
        <p:spPr>
          <a:xfrm>
            <a:off x="2664564" y="3655380"/>
            <a:ext cx="1265090" cy="261610"/>
          </a:xfrm>
          <a:prstGeom prst="rect">
            <a:avLst/>
          </a:prstGeom>
          <a:noFill/>
        </p:spPr>
        <p:txBody>
          <a:bodyPr wrap="none" rtlCol="0">
            <a:spAutoFit/>
          </a:bodyPr>
          <a:lstStyle/>
          <a:p>
            <a:r>
              <a:rPr lang="en-US" sz="1100"/>
              <a:t>parse --validate </a:t>
            </a:r>
            <a:r>
              <a:rPr lang="en-US" sz="1100" b="1"/>
              <a:t>off</a:t>
            </a:r>
          </a:p>
        </p:txBody>
      </p:sp>
      <p:sp>
        <p:nvSpPr>
          <p:cNvPr id="22" name="TextBox 21">
            <a:extLst>
              <a:ext uri="{FF2B5EF4-FFF2-40B4-BE49-F238E27FC236}">
                <a16:creationId xmlns:a16="http://schemas.microsoft.com/office/drawing/2014/main" id="{A8EF0C39-155D-43A7-A9E2-AAE6C356E592}"/>
              </a:ext>
            </a:extLst>
          </p:cNvPr>
          <p:cNvSpPr txBox="1"/>
          <p:nvPr/>
        </p:nvSpPr>
        <p:spPr>
          <a:xfrm>
            <a:off x="2469548" y="4476510"/>
            <a:ext cx="1521570" cy="261610"/>
          </a:xfrm>
          <a:prstGeom prst="rect">
            <a:avLst/>
          </a:prstGeom>
          <a:noFill/>
        </p:spPr>
        <p:txBody>
          <a:bodyPr wrap="none" rtlCol="0">
            <a:spAutoFit/>
          </a:bodyPr>
          <a:lstStyle/>
          <a:p>
            <a:r>
              <a:rPr lang="en-US" sz="1100"/>
              <a:t>parse --validate </a:t>
            </a:r>
            <a:r>
              <a:rPr lang="en-US" sz="1100" b="1"/>
              <a:t>limited</a:t>
            </a:r>
          </a:p>
        </p:txBody>
      </p:sp>
      <p:cxnSp>
        <p:nvCxnSpPr>
          <p:cNvPr id="24" name="Straight Arrow Connector 23">
            <a:extLst>
              <a:ext uri="{FF2B5EF4-FFF2-40B4-BE49-F238E27FC236}">
                <a16:creationId xmlns:a16="http://schemas.microsoft.com/office/drawing/2014/main" id="{9F04CA70-49A7-451D-8B4F-6D9D87547687}"/>
              </a:ext>
            </a:extLst>
          </p:cNvPr>
          <p:cNvCxnSpPr>
            <a:stCxn id="7" idx="3"/>
          </p:cNvCxnSpPr>
          <p:nvPr/>
        </p:nvCxnSpPr>
        <p:spPr>
          <a:xfrm flipV="1">
            <a:off x="5469775" y="1255221"/>
            <a:ext cx="1562792" cy="1"/>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5" name="Straight Arrow Connector 24">
            <a:extLst>
              <a:ext uri="{FF2B5EF4-FFF2-40B4-BE49-F238E27FC236}">
                <a16:creationId xmlns:a16="http://schemas.microsoft.com/office/drawing/2014/main" id="{09505D2A-B213-4474-A76C-CB9DC608F795}"/>
              </a:ext>
            </a:extLst>
          </p:cNvPr>
          <p:cNvCxnSpPr/>
          <p:nvPr/>
        </p:nvCxnSpPr>
        <p:spPr>
          <a:xfrm flipV="1">
            <a:off x="5469775" y="2655915"/>
            <a:ext cx="1562792" cy="1"/>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6" name="Straight Arrow Connector 25">
            <a:extLst>
              <a:ext uri="{FF2B5EF4-FFF2-40B4-BE49-F238E27FC236}">
                <a16:creationId xmlns:a16="http://schemas.microsoft.com/office/drawing/2014/main" id="{B3726A24-DADB-4DBD-9DCF-780749B57CC5}"/>
              </a:ext>
            </a:extLst>
          </p:cNvPr>
          <p:cNvCxnSpPr/>
          <p:nvPr/>
        </p:nvCxnSpPr>
        <p:spPr>
          <a:xfrm flipV="1">
            <a:off x="5469775" y="4131538"/>
            <a:ext cx="1562792" cy="1"/>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7" name="Straight Arrow Connector 26">
            <a:extLst>
              <a:ext uri="{FF2B5EF4-FFF2-40B4-BE49-F238E27FC236}">
                <a16:creationId xmlns:a16="http://schemas.microsoft.com/office/drawing/2014/main" id="{E11AAEE2-EB33-4E69-8D93-FA8D60E06D60}"/>
              </a:ext>
            </a:extLst>
          </p:cNvPr>
          <p:cNvCxnSpPr/>
          <p:nvPr/>
        </p:nvCxnSpPr>
        <p:spPr>
          <a:xfrm flipV="1">
            <a:off x="5469775" y="5524652"/>
            <a:ext cx="1562792" cy="1"/>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8" name="TextBox 27">
            <a:extLst>
              <a:ext uri="{FF2B5EF4-FFF2-40B4-BE49-F238E27FC236}">
                <a16:creationId xmlns:a16="http://schemas.microsoft.com/office/drawing/2014/main" id="{2E66FD6A-28F3-423E-B34B-8F1CD2611FF3}"/>
              </a:ext>
            </a:extLst>
          </p:cNvPr>
          <p:cNvSpPr txBox="1"/>
          <p:nvPr/>
        </p:nvSpPr>
        <p:spPr>
          <a:xfrm>
            <a:off x="7072547" y="1070555"/>
            <a:ext cx="2480359" cy="369332"/>
          </a:xfrm>
          <a:prstGeom prst="rect">
            <a:avLst/>
          </a:prstGeom>
          <a:noFill/>
        </p:spPr>
        <p:txBody>
          <a:bodyPr wrap="none" rtlCol="0">
            <a:spAutoFit/>
          </a:bodyPr>
          <a:lstStyle/>
          <a:p>
            <a:r>
              <a:rPr lang="en-US">
                <a:highlight>
                  <a:srgbClr val="C0C0C0"/>
                </a:highlight>
              </a:rPr>
              <a:t>[Warning] Data left over.</a:t>
            </a:r>
          </a:p>
        </p:txBody>
      </p:sp>
      <p:sp>
        <p:nvSpPr>
          <p:cNvPr id="29" name="TextBox 28">
            <a:extLst>
              <a:ext uri="{FF2B5EF4-FFF2-40B4-BE49-F238E27FC236}">
                <a16:creationId xmlns:a16="http://schemas.microsoft.com/office/drawing/2014/main" id="{6833D3E7-6CE2-4C8B-9762-41CC487AFDFD}"/>
              </a:ext>
            </a:extLst>
          </p:cNvPr>
          <p:cNvSpPr txBox="1"/>
          <p:nvPr/>
        </p:nvSpPr>
        <p:spPr>
          <a:xfrm>
            <a:off x="7072547" y="2466293"/>
            <a:ext cx="2480359" cy="369332"/>
          </a:xfrm>
          <a:prstGeom prst="rect">
            <a:avLst/>
          </a:prstGeom>
          <a:noFill/>
        </p:spPr>
        <p:txBody>
          <a:bodyPr wrap="none" rtlCol="0">
            <a:spAutoFit/>
          </a:bodyPr>
          <a:lstStyle/>
          <a:p>
            <a:r>
              <a:rPr lang="en-US">
                <a:highlight>
                  <a:srgbClr val="C0C0C0"/>
                </a:highlight>
              </a:rPr>
              <a:t>[Warning] Data left over.</a:t>
            </a:r>
          </a:p>
        </p:txBody>
      </p:sp>
      <p:sp>
        <p:nvSpPr>
          <p:cNvPr id="30" name="Rectangle 29">
            <a:extLst>
              <a:ext uri="{FF2B5EF4-FFF2-40B4-BE49-F238E27FC236}">
                <a16:creationId xmlns:a16="http://schemas.microsoft.com/office/drawing/2014/main" id="{2C4CBC07-ACA7-4DDD-87EA-5B5B8F18A847}"/>
              </a:ext>
            </a:extLst>
          </p:cNvPr>
          <p:cNvSpPr/>
          <p:nvPr/>
        </p:nvSpPr>
        <p:spPr>
          <a:xfrm>
            <a:off x="7131400" y="5099975"/>
            <a:ext cx="4346894" cy="923330"/>
          </a:xfrm>
          <a:prstGeom prst="rect">
            <a:avLst/>
          </a:prstGeom>
        </p:spPr>
        <p:txBody>
          <a:bodyPr wrap="square">
            <a:spAutoFit/>
          </a:bodyPr>
          <a:lstStyle/>
          <a:p>
            <a:r>
              <a:rPr lang="en-US">
                <a:highlight>
                  <a:srgbClr val="FF0000"/>
                </a:highlight>
              </a:rPr>
              <a:t>[error] Validation Error: num occurred '4' times when it was expected to be a minimum of '1' and a maximum of '3' times.</a:t>
            </a:r>
          </a:p>
        </p:txBody>
      </p:sp>
      <p:sp>
        <p:nvSpPr>
          <p:cNvPr id="31" name="TextBox 30">
            <a:extLst>
              <a:ext uri="{FF2B5EF4-FFF2-40B4-BE49-F238E27FC236}">
                <a16:creationId xmlns:a16="http://schemas.microsoft.com/office/drawing/2014/main" id="{FA47B2F2-E264-4DBA-9AB6-5B04D0B3A307}"/>
              </a:ext>
            </a:extLst>
          </p:cNvPr>
          <p:cNvSpPr txBox="1"/>
          <p:nvPr/>
        </p:nvSpPr>
        <p:spPr>
          <a:xfrm>
            <a:off x="7131400" y="3916990"/>
            <a:ext cx="2532425" cy="369332"/>
          </a:xfrm>
          <a:prstGeom prst="rect">
            <a:avLst/>
          </a:prstGeom>
          <a:noFill/>
        </p:spPr>
        <p:txBody>
          <a:bodyPr wrap="none" rtlCol="0">
            <a:spAutoFit/>
          </a:bodyPr>
          <a:lstStyle/>
          <a:p>
            <a:r>
              <a:rPr lang="en-US" i="1"/>
              <a:t>No warning and no error.</a:t>
            </a:r>
          </a:p>
        </p:txBody>
      </p:sp>
      <p:sp>
        <p:nvSpPr>
          <p:cNvPr id="32" name="TextBox 31">
            <a:extLst>
              <a:ext uri="{FF2B5EF4-FFF2-40B4-BE49-F238E27FC236}">
                <a16:creationId xmlns:a16="http://schemas.microsoft.com/office/drawing/2014/main" id="{9A014431-3633-463C-8FB6-3DCBB33446A2}"/>
              </a:ext>
            </a:extLst>
          </p:cNvPr>
          <p:cNvSpPr txBox="1"/>
          <p:nvPr/>
        </p:nvSpPr>
        <p:spPr>
          <a:xfrm>
            <a:off x="5111231" y="6328849"/>
            <a:ext cx="5842497" cy="369332"/>
          </a:xfrm>
          <a:prstGeom prst="rect">
            <a:avLst/>
          </a:prstGeom>
          <a:solidFill>
            <a:schemeClr val="bg1"/>
          </a:solidFill>
        </p:spPr>
        <p:txBody>
          <a:bodyPr wrap="none" rtlCol="0">
            <a:spAutoFit/>
          </a:bodyPr>
          <a:lstStyle/>
          <a:p>
            <a:r>
              <a:rPr lang="en-US"/>
              <a:t>See examples/occursCountKind/test2.dfdl.xsd, test3.dfdl.xsd</a:t>
            </a:r>
          </a:p>
        </p:txBody>
      </p:sp>
    </p:spTree>
    <p:extLst>
      <p:ext uri="{BB962C8B-B14F-4D97-AF65-F5344CB8AC3E}">
        <p14:creationId xmlns:p14="http://schemas.microsoft.com/office/powerpoint/2010/main" val="500209228"/>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AB5262BC-F0D5-493D-B8A4-DD5AD4F06C34}"/>
              </a:ext>
            </a:extLst>
          </p:cNvPr>
          <p:cNvSpPr>
            <a:spLocks noGrp="1"/>
          </p:cNvSpPr>
          <p:nvPr>
            <p:ph type="ctrTitle" sz="quarter"/>
          </p:nvPr>
        </p:nvSpPr>
        <p:spPr/>
        <p:txBody>
          <a:bodyPr/>
          <a:lstStyle/>
          <a:p>
            <a:r>
              <a:rPr lang="en-US"/>
              <a:t>Array of arrays</a:t>
            </a:r>
          </a:p>
        </p:txBody>
      </p:sp>
    </p:spTree>
    <p:extLst>
      <p:ext uri="{BB962C8B-B14F-4D97-AF65-F5344CB8AC3E}">
        <p14:creationId xmlns:p14="http://schemas.microsoft.com/office/powerpoint/2010/main" val="622867182"/>
      </p:ext>
    </p:extLst>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E0E9429-1450-46E6-9487-19109F6A90DA}"/>
              </a:ext>
            </a:extLst>
          </p:cNvPr>
          <p:cNvSpPr>
            <a:spLocks noGrp="1"/>
          </p:cNvSpPr>
          <p:nvPr>
            <p:ph type="title"/>
          </p:nvPr>
        </p:nvSpPr>
        <p:spPr/>
        <p:txBody>
          <a:bodyPr/>
          <a:lstStyle/>
          <a:p>
            <a:r>
              <a:rPr lang="en-US"/>
              <a:t>For each array, stop at the value “----”</a:t>
            </a:r>
          </a:p>
        </p:txBody>
      </p:sp>
      <p:sp>
        <p:nvSpPr>
          <p:cNvPr id="6" name="Rectangle 5">
            <a:extLst>
              <a:ext uri="{FF2B5EF4-FFF2-40B4-BE49-F238E27FC236}">
                <a16:creationId xmlns:a16="http://schemas.microsoft.com/office/drawing/2014/main" id="{0F5FEA5A-25E7-498D-B65E-6B6CF718E768}"/>
              </a:ext>
            </a:extLst>
          </p:cNvPr>
          <p:cNvSpPr/>
          <p:nvPr/>
        </p:nvSpPr>
        <p:spPr>
          <a:xfrm>
            <a:off x="204225" y="1710269"/>
            <a:ext cx="11968177" cy="2800767"/>
          </a:xfrm>
          <a:prstGeom prst="rect">
            <a:avLst/>
          </a:prstGeom>
          <a:ln>
            <a:solidFill>
              <a:schemeClr val="tx1"/>
            </a:solidFill>
          </a:ln>
        </p:spPr>
        <p:txBody>
          <a:bodyPr wrap="square">
            <a:spAutoFit/>
          </a:bodyPr>
          <a:lstStyle/>
          <a:p>
            <a:r>
              <a:rPr lang="en-US" sz="1600">
                <a:solidFill>
                  <a:srgbClr val="003296"/>
                </a:solidFill>
                <a:highlight>
                  <a:srgbClr val="FFFFFF"/>
                </a:highlight>
              </a:rPr>
              <a:t>&lt;xs:element</a:t>
            </a:r>
            <a:r>
              <a:rPr lang="en-US" sz="1600">
                <a:solidFill>
                  <a:srgbClr val="F5844C"/>
                </a:solidFill>
                <a:highlight>
                  <a:srgbClr val="FFFFFF"/>
                </a:highlight>
              </a:rPr>
              <a:t> name</a:t>
            </a:r>
            <a:r>
              <a:rPr lang="en-US" sz="1600">
                <a:solidFill>
                  <a:srgbClr val="FF8040"/>
                </a:solidFill>
                <a:highlight>
                  <a:srgbClr val="FFFFFF"/>
                </a:highlight>
              </a:rPr>
              <a:t>=</a:t>
            </a:r>
            <a:r>
              <a:rPr lang="en-US" sz="1600">
                <a:solidFill>
                  <a:srgbClr val="993300"/>
                </a:solidFill>
                <a:highlight>
                  <a:srgbClr val="FFFFFF"/>
                </a:highlight>
              </a:rPr>
              <a:t>"input"</a:t>
            </a:r>
            <a:r>
              <a:rPr lang="en-US" sz="1600">
                <a:solidFill>
                  <a:srgbClr val="000096"/>
                </a:solidFill>
                <a:highlight>
                  <a:srgbClr val="FFFFFF"/>
                </a:highlight>
              </a:rPr>
              <a:t>&gt;</a:t>
            </a:r>
            <a:br>
              <a:rPr lang="en-US" sz="1600">
                <a:solidFill>
                  <a:srgbClr val="000000"/>
                </a:solidFill>
                <a:highlight>
                  <a:srgbClr val="FFFFFF"/>
                </a:highlight>
              </a:rPr>
            </a:br>
            <a:r>
              <a:rPr lang="en-US" sz="1600">
                <a:solidFill>
                  <a:srgbClr val="000000"/>
                </a:solidFill>
                <a:highlight>
                  <a:srgbClr val="FFFFFF"/>
                </a:highlight>
              </a:rPr>
              <a:t>    </a:t>
            </a:r>
            <a:r>
              <a:rPr lang="en-US" sz="1600">
                <a:solidFill>
                  <a:srgbClr val="003296"/>
                </a:solidFill>
                <a:highlight>
                  <a:srgbClr val="FFFFFF"/>
                </a:highlight>
              </a:rPr>
              <a:t>&lt;xs:complexType&gt;</a:t>
            </a:r>
            <a:br>
              <a:rPr lang="en-US" sz="1600">
                <a:solidFill>
                  <a:srgbClr val="000000"/>
                </a:solidFill>
                <a:highlight>
                  <a:srgbClr val="FFFFFF"/>
                </a:highlight>
              </a:rPr>
            </a:br>
            <a:r>
              <a:rPr lang="en-US" sz="1600">
                <a:solidFill>
                  <a:srgbClr val="000000"/>
                </a:solidFill>
                <a:highlight>
                  <a:srgbClr val="FFFFFF"/>
                </a:highlight>
              </a:rPr>
              <a:t>        </a:t>
            </a:r>
            <a:r>
              <a:rPr lang="en-US" sz="1600">
                <a:solidFill>
                  <a:srgbClr val="003296"/>
                </a:solidFill>
                <a:highlight>
                  <a:srgbClr val="FFFFFF"/>
                </a:highlight>
              </a:rPr>
              <a:t>&lt;xs:sequence</a:t>
            </a:r>
            <a:r>
              <a:rPr lang="en-US" sz="1600">
                <a:solidFill>
                  <a:srgbClr val="F5844C"/>
                </a:solidFill>
                <a:highlight>
                  <a:srgbClr val="FFFFFF"/>
                </a:highlight>
              </a:rPr>
              <a:t> dfdl:separator</a:t>
            </a:r>
            <a:r>
              <a:rPr lang="en-US" sz="1600">
                <a:solidFill>
                  <a:srgbClr val="FF8040"/>
                </a:solidFill>
                <a:highlight>
                  <a:srgbClr val="FFFFFF"/>
                </a:highlight>
              </a:rPr>
              <a:t>=</a:t>
            </a:r>
            <a:r>
              <a:rPr lang="en-US" sz="1600">
                <a:solidFill>
                  <a:srgbClr val="993300"/>
                </a:solidFill>
                <a:highlight>
                  <a:srgbClr val="FFFFFF"/>
                </a:highlight>
              </a:rPr>
              <a:t>"%NL;"</a:t>
            </a:r>
            <a:r>
              <a:rPr lang="en-US" sz="1600">
                <a:solidFill>
                  <a:srgbClr val="F5844C"/>
                </a:solidFill>
                <a:highlight>
                  <a:srgbClr val="FFFFFF"/>
                </a:highlight>
              </a:rPr>
              <a:t> dfdl:separatorPosition</a:t>
            </a:r>
            <a:r>
              <a:rPr lang="en-US" sz="1600">
                <a:solidFill>
                  <a:srgbClr val="FF8040"/>
                </a:solidFill>
                <a:highlight>
                  <a:srgbClr val="FFFFFF"/>
                </a:highlight>
              </a:rPr>
              <a:t>=</a:t>
            </a:r>
            <a:r>
              <a:rPr lang="en-US" sz="1600">
                <a:solidFill>
                  <a:srgbClr val="993300"/>
                </a:solidFill>
                <a:highlight>
                  <a:srgbClr val="FFFFFF"/>
                </a:highlight>
              </a:rPr>
              <a:t>"infix"</a:t>
            </a:r>
            <a:r>
              <a:rPr lang="en-US" sz="1600">
                <a:solidFill>
                  <a:srgbClr val="000096"/>
                </a:solidFill>
                <a:highlight>
                  <a:srgbClr val="FFFFFF"/>
                </a:highlight>
              </a:rPr>
              <a:t>&gt;</a:t>
            </a:r>
            <a:br>
              <a:rPr lang="en-US" sz="1600">
                <a:solidFill>
                  <a:srgbClr val="000000"/>
                </a:solidFill>
                <a:highlight>
                  <a:srgbClr val="FFFFFF"/>
                </a:highlight>
              </a:rPr>
            </a:br>
            <a:r>
              <a:rPr lang="en-US" sz="1600">
                <a:solidFill>
                  <a:srgbClr val="000000"/>
                </a:solidFill>
                <a:highlight>
                  <a:srgbClr val="FFFFFF"/>
                </a:highlight>
              </a:rPr>
              <a:t>            </a:t>
            </a:r>
            <a:r>
              <a:rPr lang="en-US" sz="1600">
                <a:solidFill>
                  <a:srgbClr val="003296"/>
                </a:solidFill>
                <a:highlight>
                  <a:srgbClr val="FFFFFF"/>
                </a:highlight>
              </a:rPr>
              <a:t>&lt;xs:element</a:t>
            </a:r>
            <a:r>
              <a:rPr lang="en-US" sz="1600">
                <a:solidFill>
                  <a:srgbClr val="F5844C"/>
                </a:solidFill>
                <a:highlight>
                  <a:srgbClr val="FFFFFF"/>
                </a:highlight>
              </a:rPr>
              <a:t> name</a:t>
            </a:r>
            <a:r>
              <a:rPr lang="en-US" sz="1600">
                <a:solidFill>
                  <a:srgbClr val="FF8040"/>
                </a:solidFill>
                <a:highlight>
                  <a:srgbClr val="FFFFFF"/>
                </a:highlight>
              </a:rPr>
              <a:t>=</a:t>
            </a:r>
            <a:r>
              <a:rPr lang="en-US" sz="1600">
                <a:solidFill>
                  <a:srgbClr val="993300"/>
                </a:solidFill>
                <a:highlight>
                  <a:srgbClr val="FFFFFF"/>
                </a:highlight>
              </a:rPr>
              <a:t>"fruit"</a:t>
            </a:r>
            <a:r>
              <a:rPr lang="en-US" sz="1600">
                <a:solidFill>
                  <a:srgbClr val="F5844C"/>
                </a:solidFill>
                <a:highlight>
                  <a:srgbClr val="FFFFFF"/>
                </a:highlight>
              </a:rPr>
              <a:t> type</a:t>
            </a:r>
            <a:r>
              <a:rPr lang="en-US" sz="1600">
                <a:solidFill>
                  <a:srgbClr val="FF8040"/>
                </a:solidFill>
                <a:highlight>
                  <a:srgbClr val="FFFFFF"/>
                </a:highlight>
              </a:rPr>
              <a:t>=</a:t>
            </a:r>
            <a:r>
              <a:rPr lang="en-US" sz="1600">
                <a:solidFill>
                  <a:srgbClr val="993300"/>
                </a:solidFill>
                <a:highlight>
                  <a:srgbClr val="FFFFFF"/>
                </a:highlight>
              </a:rPr>
              <a:t>"xs:string"</a:t>
            </a:r>
            <a:r>
              <a:rPr lang="en-US" sz="1600">
                <a:solidFill>
                  <a:srgbClr val="F5844C"/>
                </a:solidFill>
                <a:highlight>
                  <a:srgbClr val="FFFFFF"/>
                </a:highlight>
              </a:rPr>
              <a:t> maxOccurs</a:t>
            </a:r>
            <a:r>
              <a:rPr lang="en-US" sz="1600">
                <a:solidFill>
                  <a:srgbClr val="FF8040"/>
                </a:solidFill>
                <a:highlight>
                  <a:srgbClr val="FFFFFF"/>
                </a:highlight>
              </a:rPr>
              <a:t>=</a:t>
            </a:r>
            <a:r>
              <a:rPr lang="en-US" sz="1600">
                <a:solidFill>
                  <a:srgbClr val="993300"/>
                </a:solidFill>
                <a:highlight>
                  <a:srgbClr val="FFFFFF"/>
                </a:highlight>
              </a:rPr>
              <a:t>"unbounded"</a:t>
            </a:r>
            <a:r>
              <a:rPr lang="en-US" sz="1600">
                <a:solidFill>
                  <a:srgbClr val="F5844C"/>
                </a:solidFill>
                <a:highlight>
                  <a:srgbClr val="FFFFFF"/>
                </a:highlight>
              </a:rPr>
              <a:t> </a:t>
            </a:r>
            <a:r>
              <a:rPr lang="en-US" sz="1600">
                <a:solidFill>
                  <a:srgbClr val="F5844C"/>
                </a:solidFill>
                <a:highlight>
                  <a:srgbClr val="FFFF00"/>
                </a:highlight>
              </a:rPr>
              <a:t>dfdl:occursCountKind</a:t>
            </a:r>
            <a:r>
              <a:rPr lang="en-US" sz="1600">
                <a:solidFill>
                  <a:srgbClr val="FF8040"/>
                </a:solidFill>
                <a:highlight>
                  <a:srgbClr val="FFFF00"/>
                </a:highlight>
              </a:rPr>
              <a:t>=</a:t>
            </a:r>
            <a:r>
              <a:rPr lang="en-US" sz="1600">
                <a:solidFill>
                  <a:srgbClr val="993300"/>
                </a:solidFill>
                <a:highlight>
                  <a:srgbClr val="FFFF00"/>
                </a:highlight>
              </a:rPr>
              <a:t>"stopValue"</a:t>
            </a:r>
            <a:r>
              <a:rPr lang="en-US" sz="1600">
                <a:solidFill>
                  <a:srgbClr val="F5844C"/>
                </a:solidFill>
                <a:highlight>
                  <a:srgbClr val="FFFF00"/>
                </a:highlight>
              </a:rPr>
              <a:t> dfdl:occursStopValue</a:t>
            </a:r>
            <a:r>
              <a:rPr lang="en-US" sz="1600">
                <a:solidFill>
                  <a:srgbClr val="FF8040"/>
                </a:solidFill>
                <a:highlight>
                  <a:srgbClr val="FFFF00"/>
                </a:highlight>
              </a:rPr>
              <a:t>=</a:t>
            </a:r>
            <a:r>
              <a:rPr lang="en-US" sz="1600">
                <a:solidFill>
                  <a:srgbClr val="993300"/>
                </a:solidFill>
                <a:highlight>
                  <a:srgbClr val="FFFF00"/>
                </a:highlight>
              </a:rPr>
              <a:t>"----"</a:t>
            </a:r>
            <a:r>
              <a:rPr lang="en-US" sz="1600">
                <a:solidFill>
                  <a:srgbClr val="F5844C"/>
                </a:solidFill>
                <a:highlight>
                  <a:srgbClr val="FFFFFF"/>
                </a:highlight>
              </a:rPr>
              <a:t> </a:t>
            </a:r>
            <a:r>
              <a:rPr lang="en-US" sz="1600">
                <a:solidFill>
                  <a:srgbClr val="000096"/>
                </a:solidFill>
                <a:highlight>
                  <a:srgbClr val="FFFFFF"/>
                </a:highlight>
              </a:rPr>
              <a:t>/&gt;</a:t>
            </a:r>
            <a:br>
              <a:rPr lang="en-US" sz="1600">
                <a:solidFill>
                  <a:srgbClr val="000000"/>
                </a:solidFill>
                <a:highlight>
                  <a:srgbClr val="FFFFFF"/>
                </a:highlight>
              </a:rPr>
            </a:br>
            <a:r>
              <a:rPr lang="en-US" sz="1600">
                <a:solidFill>
                  <a:srgbClr val="000000"/>
                </a:solidFill>
                <a:highlight>
                  <a:srgbClr val="FFFFFF"/>
                </a:highlight>
              </a:rPr>
              <a:t>            </a:t>
            </a:r>
            <a:r>
              <a:rPr lang="en-US" sz="1600">
                <a:solidFill>
                  <a:srgbClr val="003296"/>
                </a:solidFill>
                <a:highlight>
                  <a:srgbClr val="FFFFFF"/>
                </a:highlight>
              </a:rPr>
              <a:t>&lt;xs:sequence</a:t>
            </a:r>
            <a:r>
              <a:rPr lang="en-US" sz="1600">
                <a:solidFill>
                  <a:srgbClr val="F5844C"/>
                </a:solidFill>
                <a:highlight>
                  <a:srgbClr val="FFFFFF"/>
                </a:highlight>
              </a:rPr>
              <a:t> dfdl:hiddenGroupRef</a:t>
            </a:r>
            <a:r>
              <a:rPr lang="en-US" sz="1600">
                <a:solidFill>
                  <a:srgbClr val="FF8040"/>
                </a:solidFill>
                <a:highlight>
                  <a:srgbClr val="FFFFFF"/>
                </a:highlight>
              </a:rPr>
              <a:t>=</a:t>
            </a:r>
            <a:r>
              <a:rPr lang="en-US" sz="1600">
                <a:solidFill>
                  <a:srgbClr val="993300"/>
                </a:solidFill>
                <a:highlight>
                  <a:srgbClr val="FFFFFF"/>
                </a:highlight>
              </a:rPr>
              <a:t>"separatorGroup"</a:t>
            </a:r>
            <a:r>
              <a:rPr lang="en-US" sz="1600">
                <a:solidFill>
                  <a:srgbClr val="F5844C"/>
                </a:solidFill>
                <a:highlight>
                  <a:srgbClr val="FFFFFF"/>
                </a:highlight>
              </a:rPr>
              <a:t> </a:t>
            </a:r>
            <a:r>
              <a:rPr lang="en-US" sz="1600">
                <a:solidFill>
                  <a:srgbClr val="000096"/>
                </a:solidFill>
                <a:highlight>
                  <a:srgbClr val="FFFFFF"/>
                </a:highlight>
              </a:rPr>
              <a:t>/&gt;</a:t>
            </a:r>
            <a:br>
              <a:rPr lang="en-US" sz="1600">
                <a:solidFill>
                  <a:srgbClr val="000000"/>
                </a:solidFill>
                <a:highlight>
                  <a:srgbClr val="FFFFFF"/>
                </a:highlight>
              </a:rPr>
            </a:br>
            <a:r>
              <a:rPr lang="en-US" sz="1600">
                <a:solidFill>
                  <a:srgbClr val="000000"/>
                </a:solidFill>
                <a:highlight>
                  <a:srgbClr val="FFFFFF"/>
                </a:highlight>
              </a:rPr>
              <a:t>            </a:t>
            </a:r>
            <a:r>
              <a:rPr lang="en-US" sz="1600">
                <a:solidFill>
                  <a:srgbClr val="003296"/>
                </a:solidFill>
                <a:highlight>
                  <a:srgbClr val="FFFFFF"/>
                </a:highlight>
              </a:rPr>
              <a:t>&lt;xs:element</a:t>
            </a:r>
            <a:r>
              <a:rPr lang="en-US" sz="1600">
                <a:solidFill>
                  <a:srgbClr val="F5844C"/>
                </a:solidFill>
                <a:highlight>
                  <a:srgbClr val="FFFFFF"/>
                </a:highlight>
              </a:rPr>
              <a:t> name</a:t>
            </a:r>
            <a:r>
              <a:rPr lang="en-US" sz="1600">
                <a:solidFill>
                  <a:srgbClr val="FF8040"/>
                </a:solidFill>
                <a:highlight>
                  <a:srgbClr val="FFFFFF"/>
                </a:highlight>
              </a:rPr>
              <a:t>=</a:t>
            </a:r>
            <a:r>
              <a:rPr lang="en-US" sz="1600">
                <a:solidFill>
                  <a:srgbClr val="993300"/>
                </a:solidFill>
                <a:highlight>
                  <a:srgbClr val="FFFFFF"/>
                </a:highlight>
              </a:rPr>
              <a:t>"wood"</a:t>
            </a:r>
            <a:r>
              <a:rPr lang="en-US" sz="1600">
                <a:solidFill>
                  <a:srgbClr val="F5844C"/>
                </a:solidFill>
                <a:highlight>
                  <a:srgbClr val="FFFFFF"/>
                </a:highlight>
              </a:rPr>
              <a:t> type</a:t>
            </a:r>
            <a:r>
              <a:rPr lang="en-US" sz="1600">
                <a:solidFill>
                  <a:srgbClr val="FF8040"/>
                </a:solidFill>
                <a:highlight>
                  <a:srgbClr val="FFFFFF"/>
                </a:highlight>
              </a:rPr>
              <a:t>=</a:t>
            </a:r>
            <a:r>
              <a:rPr lang="en-US" sz="1600">
                <a:solidFill>
                  <a:srgbClr val="993300"/>
                </a:solidFill>
                <a:highlight>
                  <a:srgbClr val="FFFFFF"/>
                </a:highlight>
              </a:rPr>
              <a:t>"xs:string"</a:t>
            </a:r>
            <a:r>
              <a:rPr lang="en-US" sz="1600">
                <a:solidFill>
                  <a:srgbClr val="F5844C"/>
                </a:solidFill>
                <a:highlight>
                  <a:srgbClr val="FFFFFF"/>
                </a:highlight>
              </a:rPr>
              <a:t> maxOccurs</a:t>
            </a:r>
            <a:r>
              <a:rPr lang="en-US" sz="1600">
                <a:solidFill>
                  <a:srgbClr val="FF8040"/>
                </a:solidFill>
                <a:highlight>
                  <a:srgbClr val="FFFFFF"/>
                </a:highlight>
              </a:rPr>
              <a:t>=</a:t>
            </a:r>
            <a:r>
              <a:rPr lang="en-US" sz="1600">
                <a:solidFill>
                  <a:srgbClr val="993300"/>
                </a:solidFill>
                <a:highlight>
                  <a:srgbClr val="FFFFFF"/>
                </a:highlight>
              </a:rPr>
              <a:t>"unbounded"</a:t>
            </a:r>
            <a:r>
              <a:rPr lang="en-US" sz="1600">
                <a:solidFill>
                  <a:srgbClr val="F5844C"/>
                </a:solidFill>
                <a:highlight>
                  <a:srgbClr val="FFFFFF"/>
                </a:highlight>
              </a:rPr>
              <a:t> </a:t>
            </a:r>
            <a:r>
              <a:rPr lang="en-US" sz="1600">
                <a:solidFill>
                  <a:srgbClr val="F5844C"/>
                </a:solidFill>
                <a:highlight>
                  <a:srgbClr val="FFFF00"/>
                </a:highlight>
              </a:rPr>
              <a:t>dfdl:occursCountKind</a:t>
            </a:r>
            <a:r>
              <a:rPr lang="en-US" sz="1600">
                <a:solidFill>
                  <a:srgbClr val="FF8040"/>
                </a:solidFill>
                <a:highlight>
                  <a:srgbClr val="FFFF00"/>
                </a:highlight>
              </a:rPr>
              <a:t>=</a:t>
            </a:r>
            <a:r>
              <a:rPr lang="en-US" sz="1600">
                <a:solidFill>
                  <a:srgbClr val="993300"/>
                </a:solidFill>
                <a:highlight>
                  <a:srgbClr val="FFFF00"/>
                </a:highlight>
              </a:rPr>
              <a:t>"stopValue"</a:t>
            </a:r>
            <a:r>
              <a:rPr lang="en-US" sz="1600">
                <a:solidFill>
                  <a:srgbClr val="F5844C"/>
                </a:solidFill>
                <a:highlight>
                  <a:srgbClr val="FFFF00"/>
                </a:highlight>
              </a:rPr>
              <a:t> dfdl:occursStopValue</a:t>
            </a:r>
            <a:r>
              <a:rPr lang="en-US" sz="1600">
                <a:solidFill>
                  <a:srgbClr val="FF8040"/>
                </a:solidFill>
                <a:highlight>
                  <a:srgbClr val="FFFF00"/>
                </a:highlight>
              </a:rPr>
              <a:t>=</a:t>
            </a:r>
            <a:r>
              <a:rPr lang="en-US" sz="1600">
                <a:solidFill>
                  <a:srgbClr val="993300"/>
                </a:solidFill>
                <a:highlight>
                  <a:srgbClr val="FFFF00"/>
                </a:highlight>
              </a:rPr>
              <a:t>"----"</a:t>
            </a:r>
            <a:r>
              <a:rPr lang="en-US" sz="1600">
                <a:solidFill>
                  <a:srgbClr val="F5844C"/>
                </a:solidFill>
                <a:highlight>
                  <a:srgbClr val="FFFFFF"/>
                </a:highlight>
              </a:rPr>
              <a:t> </a:t>
            </a:r>
            <a:r>
              <a:rPr lang="en-US" sz="1600">
                <a:solidFill>
                  <a:srgbClr val="000096"/>
                </a:solidFill>
                <a:highlight>
                  <a:srgbClr val="FFFFFF"/>
                </a:highlight>
              </a:rPr>
              <a:t>/&gt;</a:t>
            </a:r>
            <a:br>
              <a:rPr lang="en-US" sz="1600">
                <a:solidFill>
                  <a:srgbClr val="000000"/>
                </a:solidFill>
                <a:highlight>
                  <a:srgbClr val="FFFFFF"/>
                </a:highlight>
              </a:rPr>
            </a:br>
            <a:r>
              <a:rPr lang="en-US" sz="1600">
                <a:solidFill>
                  <a:srgbClr val="000000"/>
                </a:solidFill>
                <a:highlight>
                  <a:srgbClr val="FFFFFF"/>
                </a:highlight>
              </a:rPr>
              <a:t>            </a:t>
            </a:r>
            <a:r>
              <a:rPr lang="en-US" sz="1600">
                <a:solidFill>
                  <a:srgbClr val="003296"/>
                </a:solidFill>
                <a:highlight>
                  <a:srgbClr val="FFFFFF"/>
                </a:highlight>
              </a:rPr>
              <a:t>&lt;xs:sequence</a:t>
            </a:r>
            <a:r>
              <a:rPr lang="en-US" sz="1600">
                <a:solidFill>
                  <a:srgbClr val="F5844C"/>
                </a:solidFill>
                <a:highlight>
                  <a:srgbClr val="FFFFFF"/>
                </a:highlight>
              </a:rPr>
              <a:t> dfdl:hiddenGroupRef</a:t>
            </a:r>
            <a:r>
              <a:rPr lang="en-US" sz="1600">
                <a:solidFill>
                  <a:srgbClr val="FF8040"/>
                </a:solidFill>
                <a:highlight>
                  <a:srgbClr val="FFFFFF"/>
                </a:highlight>
              </a:rPr>
              <a:t>=</a:t>
            </a:r>
            <a:r>
              <a:rPr lang="en-US" sz="1600">
                <a:solidFill>
                  <a:srgbClr val="993300"/>
                </a:solidFill>
                <a:highlight>
                  <a:srgbClr val="FFFFFF"/>
                </a:highlight>
              </a:rPr>
              <a:t>"separatorGroup"</a:t>
            </a:r>
            <a:r>
              <a:rPr lang="en-US" sz="1600">
                <a:solidFill>
                  <a:srgbClr val="F5844C"/>
                </a:solidFill>
                <a:highlight>
                  <a:srgbClr val="FFFFFF"/>
                </a:highlight>
              </a:rPr>
              <a:t> </a:t>
            </a:r>
            <a:r>
              <a:rPr lang="en-US" sz="1600">
                <a:solidFill>
                  <a:srgbClr val="000096"/>
                </a:solidFill>
                <a:highlight>
                  <a:srgbClr val="FFFFFF"/>
                </a:highlight>
              </a:rPr>
              <a:t>/&gt;</a:t>
            </a:r>
            <a:br>
              <a:rPr lang="en-US" sz="1600">
                <a:solidFill>
                  <a:srgbClr val="000000"/>
                </a:solidFill>
                <a:highlight>
                  <a:srgbClr val="FFFFFF"/>
                </a:highlight>
              </a:rPr>
            </a:br>
            <a:r>
              <a:rPr lang="en-US" sz="1600">
                <a:solidFill>
                  <a:srgbClr val="000000"/>
                </a:solidFill>
                <a:highlight>
                  <a:srgbClr val="FFFFFF"/>
                </a:highlight>
              </a:rPr>
              <a:t>            </a:t>
            </a:r>
            <a:r>
              <a:rPr lang="en-US" sz="1600">
                <a:solidFill>
                  <a:srgbClr val="003296"/>
                </a:solidFill>
                <a:highlight>
                  <a:srgbClr val="FFFFFF"/>
                </a:highlight>
              </a:rPr>
              <a:t>&lt;xs:element</a:t>
            </a:r>
            <a:r>
              <a:rPr lang="en-US" sz="1600">
                <a:solidFill>
                  <a:srgbClr val="F5844C"/>
                </a:solidFill>
                <a:highlight>
                  <a:srgbClr val="FFFFFF"/>
                </a:highlight>
              </a:rPr>
              <a:t> name</a:t>
            </a:r>
            <a:r>
              <a:rPr lang="en-US" sz="1600">
                <a:solidFill>
                  <a:srgbClr val="FF8040"/>
                </a:solidFill>
                <a:highlight>
                  <a:srgbClr val="FFFFFF"/>
                </a:highlight>
              </a:rPr>
              <a:t>=</a:t>
            </a:r>
            <a:r>
              <a:rPr lang="en-US" sz="1600">
                <a:solidFill>
                  <a:srgbClr val="993300"/>
                </a:solidFill>
                <a:highlight>
                  <a:srgbClr val="FFFFFF"/>
                </a:highlight>
              </a:rPr>
              <a:t>"color"</a:t>
            </a:r>
            <a:r>
              <a:rPr lang="en-US" sz="1600">
                <a:solidFill>
                  <a:srgbClr val="F5844C"/>
                </a:solidFill>
                <a:highlight>
                  <a:srgbClr val="FFFFFF"/>
                </a:highlight>
              </a:rPr>
              <a:t> type</a:t>
            </a:r>
            <a:r>
              <a:rPr lang="en-US" sz="1600">
                <a:solidFill>
                  <a:srgbClr val="FF8040"/>
                </a:solidFill>
                <a:highlight>
                  <a:srgbClr val="FFFFFF"/>
                </a:highlight>
              </a:rPr>
              <a:t>=</a:t>
            </a:r>
            <a:r>
              <a:rPr lang="en-US" sz="1600">
                <a:solidFill>
                  <a:srgbClr val="993300"/>
                </a:solidFill>
                <a:highlight>
                  <a:srgbClr val="FFFFFF"/>
                </a:highlight>
              </a:rPr>
              <a:t>"xs:string"</a:t>
            </a:r>
            <a:r>
              <a:rPr lang="en-US" sz="1600">
                <a:solidFill>
                  <a:srgbClr val="F5844C"/>
                </a:solidFill>
                <a:highlight>
                  <a:srgbClr val="FFFFFF"/>
                </a:highlight>
              </a:rPr>
              <a:t> maxOccurs</a:t>
            </a:r>
            <a:r>
              <a:rPr lang="en-US" sz="1600">
                <a:solidFill>
                  <a:srgbClr val="FF8040"/>
                </a:solidFill>
                <a:highlight>
                  <a:srgbClr val="FFFFFF"/>
                </a:highlight>
              </a:rPr>
              <a:t>=</a:t>
            </a:r>
            <a:r>
              <a:rPr lang="en-US" sz="1600">
                <a:solidFill>
                  <a:srgbClr val="993300"/>
                </a:solidFill>
                <a:highlight>
                  <a:srgbClr val="FFFFFF"/>
                </a:highlight>
              </a:rPr>
              <a:t>"unbounded"</a:t>
            </a:r>
            <a:r>
              <a:rPr lang="en-US" sz="1600">
                <a:solidFill>
                  <a:srgbClr val="F5844C"/>
                </a:solidFill>
                <a:highlight>
                  <a:srgbClr val="FFFFFF"/>
                </a:highlight>
              </a:rPr>
              <a:t> dfdl:occursCountKind</a:t>
            </a:r>
            <a:r>
              <a:rPr lang="en-US" sz="1600">
                <a:solidFill>
                  <a:srgbClr val="FF8040"/>
                </a:solidFill>
                <a:highlight>
                  <a:srgbClr val="FFFFFF"/>
                </a:highlight>
              </a:rPr>
              <a:t>=</a:t>
            </a:r>
            <a:r>
              <a:rPr lang="en-US" sz="1600">
                <a:solidFill>
                  <a:srgbClr val="993300"/>
                </a:solidFill>
                <a:highlight>
                  <a:srgbClr val="FFFFFF"/>
                </a:highlight>
              </a:rPr>
              <a:t>"implicit"</a:t>
            </a:r>
            <a:r>
              <a:rPr lang="en-US" sz="1600">
                <a:solidFill>
                  <a:srgbClr val="F5844C"/>
                </a:solidFill>
                <a:highlight>
                  <a:srgbClr val="FFFFFF"/>
                </a:highlight>
              </a:rPr>
              <a:t> </a:t>
            </a:r>
            <a:r>
              <a:rPr lang="en-US" sz="1600">
                <a:solidFill>
                  <a:srgbClr val="000096"/>
                </a:solidFill>
                <a:highlight>
                  <a:srgbClr val="FFFFFF"/>
                </a:highlight>
              </a:rPr>
              <a:t>/&gt;</a:t>
            </a:r>
            <a:br>
              <a:rPr lang="en-US" sz="1600">
                <a:solidFill>
                  <a:srgbClr val="000000"/>
                </a:solidFill>
                <a:highlight>
                  <a:srgbClr val="FFFFFF"/>
                </a:highlight>
              </a:rPr>
            </a:br>
            <a:r>
              <a:rPr lang="en-US" sz="1600">
                <a:solidFill>
                  <a:srgbClr val="000000"/>
                </a:solidFill>
                <a:highlight>
                  <a:srgbClr val="FFFFFF"/>
                </a:highlight>
              </a:rPr>
              <a:t>        </a:t>
            </a:r>
            <a:r>
              <a:rPr lang="en-US" sz="1600">
                <a:solidFill>
                  <a:srgbClr val="003296"/>
                </a:solidFill>
                <a:highlight>
                  <a:srgbClr val="FFFFFF"/>
                </a:highlight>
              </a:rPr>
              <a:t>&lt;/xs:sequence&gt;</a:t>
            </a:r>
            <a:br>
              <a:rPr lang="en-US" sz="1600">
                <a:solidFill>
                  <a:srgbClr val="000000"/>
                </a:solidFill>
                <a:highlight>
                  <a:srgbClr val="FFFFFF"/>
                </a:highlight>
              </a:rPr>
            </a:br>
            <a:r>
              <a:rPr lang="en-US" sz="1600">
                <a:solidFill>
                  <a:srgbClr val="000000"/>
                </a:solidFill>
                <a:highlight>
                  <a:srgbClr val="FFFFFF"/>
                </a:highlight>
              </a:rPr>
              <a:t>    </a:t>
            </a:r>
            <a:r>
              <a:rPr lang="en-US" sz="1600">
                <a:solidFill>
                  <a:srgbClr val="003296"/>
                </a:solidFill>
                <a:highlight>
                  <a:srgbClr val="FFFFFF"/>
                </a:highlight>
              </a:rPr>
              <a:t>&lt;/xs:complexType&gt;</a:t>
            </a:r>
            <a:br>
              <a:rPr lang="en-US" sz="1600">
                <a:solidFill>
                  <a:srgbClr val="000000"/>
                </a:solidFill>
                <a:highlight>
                  <a:srgbClr val="FFFFFF"/>
                </a:highlight>
              </a:rPr>
            </a:br>
            <a:r>
              <a:rPr lang="en-US" sz="1600">
                <a:solidFill>
                  <a:srgbClr val="003296"/>
                </a:solidFill>
                <a:highlight>
                  <a:srgbClr val="FFFFFF"/>
                </a:highlight>
              </a:rPr>
              <a:t>&lt;/xs:element&gt;</a:t>
            </a:r>
          </a:p>
        </p:txBody>
      </p:sp>
      <p:sp>
        <p:nvSpPr>
          <p:cNvPr id="7" name="Speech Bubble: Rectangle 6">
            <a:extLst>
              <a:ext uri="{FF2B5EF4-FFF2-40B4-BE49-F238E27FC236}">
                <a16:creationId xmlns:a16="http://schemas.microsoft.com/office/drawing/2014/main" id="{168DF027-281F-4C1E-8F42-DCE6D5595365}"/>
              </a:ext>
            </a:extLst>
          </p:cNvPr>
          <p:cNvSpPr/>
          <p:nvPr/>
        </p:nvSpPr>
        <p:spPr>
          <a:xfrm>
            <a:off x="5160936" y="5072746"/>
            <a:ext cx="3874576" cy="1594776"/>
          </a:xfrm>
          <a:prstGeom prst="wedgeRectCallout">
            <a:avLst>
              <a:gd name="adj1" fmla="val 11967"/>
              <a:gd name="adj2" fmla="val -193263"/>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a:t>“Hey Daffodil, gobble up fruit values until encountering the stop value … the stop value is four consecutive dashes”</a:t>
            </a:r>
          </a:p>
        </p:txBody>
      </p:sp>
      <p:sp>
        <p:nvSpPr>
          <p:cNvPr id="8" name="TextBox 7">
            <a:extLst>
              <a:ext uri="{FF2B5EF4-FFF2-40B4-BE49-F238E27FC236}">
                <a16:creationId xmlns:a16="http://schemas.microsoft.com/office/drawing/2014/main" id="{B613684E-C420-42E2-93F9-6BC9CF14BDD9}"/>
              </a:ext>
            </a:extLst>
          </p:cNvPr>
          <p:cNvSpPr txBox="1"/>
          <p:nvPr/>
        </p:nvSpPr>
        <p:spPr>
          <a:xfrm flipH="1">
            <a:off x="448675" y="4528132"/>
            <a:ext cx="4588274" cy="369332"/>
          </a:xfrm>
          <a:prstGeom prst="rect">
            <a:avLst/>
          </a:prstGeom>
          <a:noFill/>
        </p:spPr>
        <p:txBody>
          <a:bodyPr wrap="square" rtlCol="0">
            <a:spAutoFit/>
          </a:bodyPr>
          <a:lstStyle/>
          <a:p>
            <a:r>
              <a:rPr lang="en-US"/>
              <a:t>See examples/array-of-arrays/test-v1.dfdl.xsd</a:t>
            </a:r>
          </a:p>
        </p:txBody>
      </p:sp>
    </p:spTree>
    <p:extLst>
      <p:ext uri="{BB962C8B-B14F-4D97-AF65-F5344CB8AC3E}">
        <p14:creationId xmlns:p14="http://schemas.microsoft.com/office/powerpoint/2010/main" val="1835359443"/>
      </p:ext>
    </p:extLst>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B0A844-320F-4D0D-BC96-D4E4014F44F8}"/>
              </a:ext>
            </a:extLst>
          </p:cNvPr>
          <p:cNvSpPr>
            <a:spLocks noGrp="1"/>
          </p:cNvSpPr>
          <p:nvPr>
            <p:ph type="title"/>
          </p:nvPr>
        </p:nvSpPr>
        <p:spPr/>
        <p:txBody>
          <a:bodyPr/>
          <a:lstStyle/>
          <a:p>
            <a:r>
              <a:rPr lang="en-US"/>
              <a:t>dfdl:occursCountKind="stopValue" </a:t>
            </a:r>
          </a:p>
        </p:txBody>
      </p:sp>
      <p:sp>
        <p:nvSpPr>
          <p:cNvPr id="3" name="Content Placeholder 2">
            <a:extLst>
              <a:ext uri="{FF2B5EF4-FFF2-40B4-BE49-F238E27FC236}">
                <a16:creationId xmlns:a16="http://schemas.microsoft.com/office/drawing/2014/main" id="{12D92DC9-3660-4381-BE56-AE440C83CAC2}"/>
              </a:ext>
            </a:extLst>
          </p:cNvPr>
          <p:cNvSpPr>
            <a:spLocks noGrp="1"/>
          </p:cNvSpPr>
          <p:nvPr>
            <p:ph idx="1"/>
          </p:nvPr>
        </p:nvSpPr>
        <p:spPr/>
        <p:txBody>
          <a:bodyPr/>
          <a:lstStyle/>
          <a:p>
            <a:pPr>
              <a:lnSpc>
                <a:spcPts val="3000"/>
              </a:lnSpc>
              <a:spcAft>
                <a:spcPts val="1200"/>
              </a:spcAft>
            </a:pPr>
            <a:r>
              <a:rPr lang="en-US"/>
              <a:t>Unfortunately, at the time of writing this slide, Daffodil does not support dfdl:occursCountKind="stopValue“</a:t>
            </a:r>
          </a:p>
          <a:p>
            <a:pPr>
              <a:lnSpc>
                <a:spcPts val="3000"/>
              </a:lnSpc>
              <a:spcAft>
                <a:spcPts val="1200"/>
              </a:spcAft>
            </a:pPr>
            <a:r>
              <a:rPr lang="en-US"/>
              <a:t>Fortunately, there is an alternative approach … see next slide </a:t>
            </a:r>
            <a:r>
              <a:rPr lang="en-US">
                <a:sym typeface="Wingdings" panose="05000000000000000000" pitchFamily="2" charset="2"/>
              </a:rPr>
              <a:t></a:t>
            </a:r>
            <a:endParaRPr lang="en-US"/>
          </a:p>
        </p:txBody>
      </p:sp>
      <p:sp>
        <p:nvSpPr>
          <p:cNvPr id="4" name="Footer Placeholder 3">
            <a:extLst>
              <a:ext uri="{FF2B5EF4-FFF2-40B4-BE49-F238E27FC236}">
                <a16:creationId xmlns:a16="http://schemas.microsoft.com/office/drawing/2014/main" id="{E828ADAB-620B-4411-8ED5-F67493FE98AA}"/>
              </a:ext>
            </a:extLst>
          </p:cNvPr>
          <p:cNvSpPr>
            <a:spLocks noGrp="1"/>
          </p:cNvSpPr>
          <p:nvPr>
            <p:ph type="ftr" sz="quarter" idx="11"/>
          </p:nvPr>
        </p:nvSpPr>
        <p:spPr/>
        <p:txBody>
          <a:bodyPr/>
          <a:lstStyle/>
          <a:p>
            <a:r>
              <a:rPr lang="en-US" altLang="en-US">
                <a:solidFill>
                  <a:schemeClr val="tx1">
                    <a:lumMod val="50000"/>
                    <a:lumOff val="50000"/>
                  </a:schemeClr>
                </a:solidFill>
                <a:latin typeface="Arial" pitchFamily="34" charset="0"/>
                <a:cs typeface="Arial" pitchFamily="34" charset="0"/>
              </a:rPr>
              <a:t>© 2019 The MITRE Corporation. All rights reserved.</a:t>
            </a:r>
            <a:endParaRPr lang="en-US">
              <a:solidFill>
                <a:schemeClr val="tx1">
                  <a:lumMod val="50000"/>
                  <a:lumOff val="50000"/>
                </a:schemeClr>
              </a:solidFill>
              <a:latin typeface="Arial" pitchFamily="34" charset="0"/>
              <a:cs typeface="Arial" pitchFamily="34" charset="0"/>
            </a:endParaRPr>
          </a:p>
        </p:txBody>
      </p:sp>
    </p:spTree>
    <p:extLst>
      <p:ext uri="{BB962C8B-B14F-4D97-AF65-F5344CB8AC3E}">
        <p14:creationId xmlns:p14="http://schemas.microsoft.com/office/powerpoint/2010/main" val="3163292322"/>
      </p:ext>
    </p:extLst>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D3450674-5E73-4CD8-AF0E-612241B7578C}"/>
              </a:ext>
            </a:extLst>
          </p:cNvPr>
          <p:cNvSpPr/>
          <p:nvPr/>
        </p:nvSpPr>
        <p:spPr>
          <a:xfrm>
            <a:off x="616448" y="273138"/>
            <a:ext cx="11158780" cy="5755422"/>
          </a:xfrm>
          <a:prstGeom prst="rect">
            <a:avLst/>
          </a:prstGeom>
          <a:ln>
            <a:solidFill>
              <a:schemeClr val="tx1"/>
            </a:solidFill>
          </a:ln>
        </p:spPr>
        <p:txBody>
          <a:bodyPr wrap="square">
            <a:spAutoFit/>
          </a:bodyPr>
          <a:lstStyle/>
          <a:p>
            <a:r>
              <a:rPr lang="en-US" sz="1600">
                <a:solidFill>
                  <a:srgbClr val="003296"/>
                </a:solidFill>
                <a:highlight>
                  <a:srgbClr val="FFFFFF"/>
                </a:highlight>
              </a:rPr>
              <a:t>&lt;xs:element</a:t>
            </a:r>
            <a:r>
              <a:rPr lang="en-US" sz="1600">
                <a:solidFill>
                  <a:srgbClr val="F5844C"/>
                </a:solidFill>
                <a:highlight>
                  <a:srgbClr val="FFFFFF"/>
                </a:highlight>
              </a:rPr>
              <a:t> name</a:t>
            </a:r>
            <a:r>
              <a:rPr lang="en-US" sz="1600">
                <a:solidFill>
                  <a:srgbClr val="FF8040"/>
                </a:solidFill>
                <a:highlight>
                  <a:srgbClr val="FFFFFF"/>
                </a:highlight>
              </a:rPr>
              <a:t>=</a:t>
            </a:r>
            <a:r>
              <a:rPr lang="en-US" sz="1600">
                <a:solidFill>
                  <a:srgbClr val="993300"/>
                </a:solidFill>
                <a:highlight>
                  <a:srgbClr val="FFFFFF"/>
                </a:highlight>
              </a:rPr>
              <a:t>"input"</a:t>
            </a:r>
            <a:r>
              <a:rPr lang="en-US" sz="1600">
                <a:solidFill>
                  <a:srgbClr val="000096"/>
                </a:solidFill>
                <a:highlight>
                  <a:srgbClr val="FFFFFF"/>
                </a:highlight>
              </a:rPr>
              <a:t>&gt;</a:t>
            </a:r>
            <a:br>
              <a:rPr lang="en-US" sz="1600">
                <a:solidFill>
                  <a:srgbClr val="000000"/>
                </a:solidFill>
                <a:highlight>
                  <a:srgbClr val="FFFFFF"/>
                </a:highlight>
              </a:rPr>
            </a:br>
            <a:r>
              <a:rPr lang="en-US" sz="1600">
                <a:solidFill>
                  <a:srgbClr val="000000"/>
                </a:solidFill>
                <a:highlight>
                  <a:srgbClr val="FFFFFF"/>
                </a:highlight>
              </a:rPr>
              <a:t>    </a:t>
            </a:r>
            <a:r>
              <a:rPr lang="en-US" sz="1600">
                <a:solidFill>
                  <a:srgbClr val="003296"/>
                </a:solidFill>
                <a:highlight>
                  <a:srgbClr val="FFFFFF"/>
                </a:highlight>
              </a:rPr>
              <a:t>&lt;xs:complexType&gt;</a:t>
            </a:r>
            <a:br>
              <a:rPr lang="en-US" sz="1600">
                <a:solidFill>
                  <a:srgbClr val="000000"/>
                </a:solidFill>
                <a:highlight>
                  <a:srgbClr val="FFFFFF"/>
                </a:highlight>
              </a:rPr>
            </a:br>
            <a:r>
              <a:rPr lang="en-US" sz="1600">
                <a:solidFill>
                  <a:srgbClr val="000000"/>
                </a:solidFill>
                <a:highlight>
                  <a:srgbClr val="FFFFFF"/>
                </a:highlight>
              </a:rPr>
              <a:t>        </a:t>
            </a:r>
            <a:r>
              <a:rPr lang="en-US" sz="1600">
                <a:solidFill>
                  <a:srgbClr val="003296"/>
                </a:solidFill>
                <a:highlight>
                  <a:srgbClr val="FFFFFF"/>
                </a:highlight>
              </a:rPr>
              <a:t>&lt;xs:sequence</a:t>
            </a:r>
            <a:r>
              <a:rPr lang="en-US" sz="1600">
                <a:solidFill>
                  <a:srgbClr val="F5844C"/>
                </a:solidFill>
                <a:highlight>
                  <a:srgbClr val="FFFFFF"/>
                </a:highlight>
              </a:rPr>
              <a:t> dfdl:separator</a:t>
            </a:r>
            <a:r>
              <a:rPr lang="en-US" sz="1600">
                <a:solidFill>
                  <a:srgbClr val="FF8040"/>
                </a:solidFill>
                <a:highlight>
                  <a:srgbClr val="FFFFFF"/>
                </a:highlight>
              </a:rPr>
              <a:t>=</a:t>
            </a:r>
            <a:r>
              <a:rPr lang="en-US" sz="1600">
                <a:solidFill>
                  <a:srgbClr val="993300"/>
                </a:solidFill>
                <a:highlight>
                  <a:srgbClr val="FFFFFF"/>
                </a:highlight>
              </a:rPr>
              <a:t>"%NL;"</a:t>
            </a:r>
            <a:r>
              <a:rPr lang="en-US" sz="1600">
                <a:solidFill>
                  <a:srgbClr val="F5844C"/>
                </a:solidFill>
                <a:highlight>
                  <a:srgbClr val="FFFFFF"/>
                </a:highlight>
              </a:rPr>
              <a:t> dfdl:separatorPosition</a:t>
            </a:r>
            <a:r>
              <a:rPr lang="en-US" sz="1600">
                <a:solidFill>
                  <a:srgbClr val="FF8040"/>
                </a:solidFill>
                <a:highlight>
                  <a:srgbClr val="FFFFFF"/>
                </a:highlight>
              </a:rPr>
              <a:t>=</a:t>
            </a:r>
            <a:r>
              <a:rPr lang="en-US" sz="1600">
                <a:solidFill>
                  <a:srgbClr val="993300"/>
                </a:solidFill>
                <a:highlight>
                  <a:srgbClr val="FFFFFF"/>
                </a:highlight>
              </a:rPr>
              <a:t>"infix"</a:t>
            </a:r>
            <a:r>
              <a:rPr lang="en-US" sz="1600">
                <a:solidFill>
                  <a:srgbClr val="000096"/>
                </a:solidFill>
                <a:highlight>
                  <a:srgbClr val="FFFFFF"/>
                </a:highlight>
              </a:rPr>
              <a:t>&gt;</a:t>
            </a:r>
            <a:br>
              <a:rPr lang="en-US" sz="1600">
                <a:solidFill>
                  <a:srgbClr val="000000"/>
                </a:solidFill>
                <a:highlight>
                  <a:srgbClr val="FFFFFF"/>
                </a:highlight>
              </a:rPr>
            </a:br>
            <a:r>
              <a:rPr lang="en-US" sz="1600">
                <a:solidFill>
                  <a:srgbClr val="000000"/>
                </a:solidFill>
                <a:highlight>
                  <a:srgbClr val="FFFFFF"/>
                </a:highlight>
              </a:rPr>
              <a:t>            </a:t>
            </a:r>
            <a:r>
              <a:rPr lang="en-US" sz="1600">
                <a:solidFill>
                  <a:srgbClr val="003296"/>
                </a:solidFill>
                <a:highlight>
                  <a:srgbClr val="FFFFFF"/>
                </a:highlight>
              </a:rPr>
              <a:t>&lt;xs:element</a:t>
            </a:r>
            <a:r>
              <a:rPr lang="en-US" sz="1600">
                <a:solidFill>
                  <a:srgbClr val="F5844C"/>
                </a:solidFill>
                <a:highlight>
                  <a:srgbClr val="FFFFFF"/>
                </a:highlight>
              </a:rPr>
              <a:t> name</a:t>
            </a:r>
            <a:r>
              <a:rPr lang="en-US" sz="1600">
                <a:solidFill>
                  <a:srgbClr val="FF8040"/>
                </a:solidFill>
                <a:highlight>
                  <a:srgbClr val="FFFFFF"/>
                </a:highlight>
              </a:rPr>
              <a:t>=</a:t>
            </a:r>
            <a:r>
              <a:rPr lang="en-US" sz="1600">
                <a:solidFill>
                  <a:srgbClr val="993300"/>
                </a:solidFill>
                <a:highlight>
                  <a:srgbClr val="FFFFFF"/>
                </a:highlight>
              </a:rPr>
              <a:t>"fruit"</a:t>
            </a:r>
            <a:r>
              <a:rPr lang="en-US" sz="1600">
                <a:solidFill>
                  <a:srgbClr val="F5844C"/>
                </a:solidFill>
                <a:highlight>
                  <a:srgbClr val="FFFFFF"/>
                </a:highlight>
              </a:rPr>
              <a:t> type</a:t>
            </a:r>
            <a:r>
              <a:rPr lang="en-US" sz="1600">
                <a:solidFill>
                  <a:srgbClr val="FF8040"/>
                </a:solidFill>
                <a:highlight>
                  <a:srgbClr val="FFFFFF"/>
                </a:highlight>
              </a:rPr>
              <a:t>=</a:t>
            </a:r>
            <a:r>
              <a:rPr lang="en-US" sz="1600">
                <a:solidFill>
                  <a:srgbClr val="993300"/>
                </a:solidFill>
                <a:highlight>
                  <a:srgbClr val="FFFFFF"/>
                </a:highlight>
              </a:rPr>
              <a:t>"xs:string"</a:t>
            </a:r>
            <a:r>
              <a:rPr lang="en-US" sz="1600">
                <a:solidFill>
                  <a:srgbClr val="F5844C"/>
                </a:solidFill>
                <a:highlight>
                  <a:srgbClr val="FFFFFF"/>
                </a:highlight>
              </a:rPr>
              <a:t> maxOccurs</a:t>
            </a:r>
            <a:r>
              <a:rPr lang="en-US" sz="1600">
                <a:solidFill>
                  <a:srgbClr val="FF8040"/>
                </a:solidFill>
                <a:highlight>
                  <a:srgbClr val="FFFFFF"/>
                </a:highlight>
              </a:rPr>
              <a:t>=</a:t>
            </a:r>
            <a:r>
              <a:rPr lang="en-US" sz="1600">
                <a:solidFill>
                  <a:srgbClr val="993300"/>
                </a:solidFill>
                <a:highlight>
                  <a:srgbClr val="FFFFFF"/>
                </a:highlight>
              </a:rPr>
              <a:t>"unbounded"</a:t>
            </a:r>
            <a:r>
              <a:rPr lang="en-US" sz="1600">
                <a:solidFill>
                  <a:srgbClr val="F5844C"/>
                </a:solidFill>
                <a:highlight>
                  <a:srgbClr val="FFFFFF"/>
                </a:highlight>
              </a:rPr>
              <a:t> </a:t>
            </a:r>
            <a:r>
              <a:rPr lang="en-US" sz="1600">
                <a:solidFill>
                  <a:srgbClr val="F5844C"/>
                </a:solidFill>
                <a:highlight>
                  <a:srgbClr val="FFFF00"/>
                </a:highlight>
              </a:rPr>
              <a:t>dfdl:occursCountKind</a:t>
            </a:r>
            <a:r>
              <a:rPr lang="en-US" sz="1600">
                <a:solidFill>
                  <a:srgbClr val="FF8040"/>
                </a:solidFill>
                <a:highlight>
                  <a:srgbClr val="FFFF00"/>
                </a:highlight>
              </a:rPr>
              <a:t>=</a:t>
            </a:r>
            <a:r>
              <a:rPr lang="en-US" sz="1600">
                <a:solidFill>
                  <a:srgbClr val="993300"/>
                </a:solidFill>
                <a:highlight>
                  <a:srgbClr val="FFFF00"/>
                </a:highlight>
              </a:rPr>
              <a:t>"parsed"</a:t>
            </a:r>
            <a:r>
              <a:rPr lang="en-US" sz="1600">
                <a:solidFill>
                  <a:srgbClr val="000096"/>
                </a:solidFill>
                <a:highlight>
                  <a:srgbClr val="FFFFFF"/>
                </a:highlight>
              </a:rPr>
              <a:t>&gt;</a:t>
            </a:r>
            <a:br>
              <a:rPr lang="en-US" sz="1600">
                <a:solidFill>
                  <a:srgbClr val="000000"/>
                </a:solidFill>
                <a:highlight>
                  <a:srgbClr val="FFFFFF"/>
                </a:highlight>
              </a:rPr>
            </a:br>
            <a:r>
              <a:rPr lang="en-US" sz="1600">
                <a:solidFill>
                  <a:srgbClr val="000000"/>
                </a:solidFill>
                <a:highlight>
                  <a:srgbClr val="FFFFFF"/>
                </a:highlight>
              </a:rPr>
              <a:t>                </a:t>
            </a:r>
            <a:r>
              <a:rPr lang="en-US" sz="1600">
                <a:solidFill>
                  <a:srgbClr val="003296"/>
                </a:solidFill>
                <a:highlight>
                  <a:srgbClr val="FFFFFF"/>
                </a:highlight>
              </a:rPr>
              <a:t>&lt;xs:annotation&gt;</a:t>
            </a:r>
            <a:br>
              <a:rPr lang="en-US" sz="1600">
                <a:solidFill>
                  <a:srgbClr val="000000"/>
                </a:solidFill>
                <a:highlight>
                  <a:srgbClr val="FFFFFF"/>
                </a:highlight>
              </a:rPr>
            </a:br>
            <a:r>
              <a:rPr lang="en-US" sz="1600">
                <a:solidFill>
                  <a:srgbClr val="000000"/>
                </a:solidFill>
                <a:highlight>
                  <a:srgbClr val="FFFFFF"/>
                </a:highlight>
              </a:rPr>
              <a:t>                    </a:t>
            </a:r>
            <a:r>
              <a:rPr lang="en-US" sz="1600">
                <a:solidFill>
                  <a:srgbClr val="003296"/>
                </a:solidFill>
                <a:highlight>
                  <a:srgbClr val="FFFFFF"/>
                </a:highlight>
              </a:rPr>
              <a:t>&lt;xs:appinfo</a:t>
            </a:r>
            <a:r>
              <a:rPr lang="en-US" sz="1600">
                <a:solidFill>
                  <a:srgbClr val="F5844C"/>
                </a:solidFill>
                <a:highlight>
                  <a:srgbClr val="FFFFFF"/>
                </a:highlight>
              </a:rPr>
              <a:t> source</a:t>
            </a:r>
            <a:r>
              <a:rPr lang="en-US" sz="1600">
                <a:solidFill>
                  <a:srgbClr val="FF8040"/>
                </a:solidFill>
                <a:highlight>
                  <a:srgbClr val="FFFFFF"/>
                </a:highlight>
              </a:rPr>
              <a:t>=</a:t>
            </a:r>
            <a:r>
              <a:rPr lang="en-US" sz="1600">
                <a:solidFill>
                  <a:srgbClr val="993300"/>
                </a:solidFill>
                <a:highlight>
                  <a:srgbClr val="FFFFFF"/>
                </a:highlight>
              </a:rPr>
              <a:t>"http://www.ogf.org/dfdl/"</a:t>
            </a:r>
            <a:r>
              <a:rPr lang="en-US" sz="1600">
                <a:solidFill>
                  <a:srgbClr val="000096"/>
                </a:solidFill>
                <a:highlight>
                  <a:srgbClr val="FFFFFF"/>
                </a:highlight>
              </a:rPr>
              <a:t>&gt;</a:t>
            </a:r>
            <a:br>
              <a:rPr lang="en-US" sz="1600">
                <a:solidFill>
                  <a:srgbClr val="000000"/>
                </a:solidFill>
                <a:highlight>
                  <a:srgbClr val="FFFFFF"/>
                </a:highlight>
              </a:rPr>
            </a:br>
            <a:r>
              <a:rPr lang="en-US" sz="1600">
                <a:solidFill>
                  <a:srgbClr val="000000"/>
                </a:solidFill>
                <a:highlight>
                  <a:srgbClr val="FFFFFF"/>
                </a:highlight>
              </a:rPr>
              <a:t>                        </a:t>
            </a:r>
            <a:r>
              <a:rPr lang="en-US" sz="1600">
                <a:solidFill>
                  <a:srgbClr val="000096"/>
                </a:solidFill>
                <a:highlight>
                  <a:srgbClr val="FFFF00"/>
                </a:highlight>
              </a:rPr>
              <a:t>&lt;dfdl:assert</a:t>
            </a:r>
            <a:r>
              <a:rPr lang="en-US" sz="1600">
                <a:solidFill>
                  <a:srgbClr val="F5844C"/>
                </a:solidFill>
                <a:highlight>
                  <a:srgbClr val="FFFF00"/>
                </a:highlight>
              </a:rPr>
              <a:t> test</a:t>
            </a:r>
            <a:r>
              <a:rPr lang="en-US" sz="1600">
                <a:solidFill>
                  <a:srgbClr val="FF8040"/>
                </a:solidFill>
                <a:highlight>
                  <a:srgbClr val="FFFF00"/>
                </a:highlight>
              </a:rPr>
              <a:t>=</a:t>
            </a:r>
            <a:r>
              <a:rPr lang="en-US" sz="1600">
                <a:solidFill>
                  <a:srgbClr val="993300"/>
                </a:solidFill>
                <a:highlight>
                  <a:srgbClr val="FFFF00"/>
                </a:highlight>
              </a:rPr>
              <a:t>"{. ne '----'}"</a:t>
            </a:r>
            <a:r>
              <a:rPr lang="en-US" sz="1600">
                <a:solidFill>
                  <a:srgbClr val="F5844C"/>
                </a:solidFill>
                <a:highlight>
                  <a:srgbClr val="FFFF00"/>
                </a:highlight>
              </a:rPr>
              <a:t> </a:t>
            </a:r>
            <a:r>
              <a:rPr lang="en-US" sz="1600">
                <a:solidFill>
                  <a:srgbClr val="000096"/>
                </a:solidFill>
                <a:highlight>
                  <a:srgbClr val="FFFF00"/>
                </a:highlight>
              </a:rPr>
              <a:t>/&gt;</a:t>
            </a:r>
            <a:br>
              <a:rPr lang="en-US" sz="1600">
                <a:solidFill>
                  <a:srgbClr val="000000"/>
                </a:solidFill>
                <a:highlight>
                  <a:srgbClr val="FFFFFF"/>
                </a:highlight>
              </a:rPr>
            </a:br>
            <a:r>
              <a:rPr lang="en-US" sz="1600">
                <a:solidFill>
                  <a:srgbClr val="000000"/>
                </a:solidFill>
                <a:highlight>
                  <a:srgbClr val="FFFFFF"/>
                </a:highlight>
              </a:rPr>
              <a:t>                    </a:t>
            </a:r>
            <a:r>
              <a:rPr lang="en-US" sz="1600">
                <a:solidFill>
                  <a:srgbClr val="003296"/>
                </a:solidFill>
                <a:highlight>
                  <a:srgbClr val="FFFFFF"/>
                </a:highlight>
              </a:rPr>
              <a:t>&lt;/xs:appinfo&gt;</a:t>
            </a:r>
            <a:br>
              <a:rPr lang="en-US" sz="1600">
                <a:solidFill>
                  <a:srgbClr val="000000"/>
                </a:solidFill>
                <a:highlight>
                  <a:srgbClr val="FFFFFF"/>
                </a:highlight>
              </a:rPr>
            </a:br>
            <a:r>
              <a:rPr lang="en-US" sz="1600">
                <a:solidFill>
                  <a:srgbClr val="000000"/>
                </a:solidFill>
                <a:highlight>
                  <a:srgbClr val="FFFFFF"/>
                </a:highlight>
              </a:rPr>
              <a:t>                </a:t>
            </a:r>
            <a:r>
              <a:rPr lang="en-US" sz="1600">
                <a:solidFill>
                  <a:srgbClr val="003296"/>
                </a:solidFill>
                <a:highlight>
                  <a:srgbClr val="FFFFFF"/>
                </a:highlight>
              </a:rPr>
              <a:t>&lt;/xs:annotation&gt;</a:t>
            </a:r>
            <a:br>
              <a:rPr lang="en-US" sz="1600">
                <a:solidFill>
                  <a:srgbClr val="000000"/>
                </a:solidFill>
                <a:highlight>
                  <a:srgbClr val="FFFFFF"/>
                </a:highlight>
              </a:rPr>
            </a:br>
            <a:r>
              <a:rPr lang="en-US" sz="1600">
                <a:solidFill>
                  <a:srgbClr val="000000"/>
                </a:solidFill>
                <a:highlight>
                  <a:srgbClr val="FFFFFF"/>
                </a:highlight>
              </a:rPr>
              <a:t>            </a:t>
            </a:r>
            <a:r>
              <a:rPr lang="en-US" sz="1600">
                <a:solidFill>
                  <a:srgbClr val="003296"/>
                </a:solidFill>
                <a:highlight>
                  <a:srgbClr val="FFFFFF"/>
                </a:highlight>
              </a:rPr>
              <a:t>&lt;/xs:element&gt;</a:t>
            </a:r>
            <a:br>
              <a:rPr lang="en-US" sz="1600">
                <a:solidFill>
                  <a:srgbClr val="000000"/>
                </a:solidFill>
                <a:highlight>
                  <a:srgbClr val="FFFFFF"/>
                </a:highlight>
              </a:rPr>
            </a:br>
            <a:r>
              <a:rPr lang="en-US" sz="1600">
                <a:solidFill>
                  <a:srgbClr val="000000"/>
                </a:solidFill>
                <a:highlight>
                  <a:srgbClr val="FFFFFF"/>
                </a:highlight>
              </a:rPr>
              <a:t>            </a:t>
            </a:r>
            <a:r>
              <a:rPr lang="en-US" sz="1600">
                <a:solidFill>
                  <a:srgbClr val="003296"/>
                </a:solidFill>
                <a:highlight>
                  <a:srgbClr val="FFFFFF"/>
                </a:highlight>
              </a:rPr>
              <a:t>&lt;xs:sequence</a:t>
            </a:r>
            <a:r>
              <a:rPr lang="en-US" sz="1600">
                <a:solidFill>
                  <a:srgbClr val="F5844C"/>
                </a:solidFill>
                <a:highlight>
                  <a:srgbClr val="FFFFFF"/>
                </a:highlight>
              </a:rPr>
              <a:t> dfdl:hiddenGroupRef</a:t>
            </a:r>
            <a:r>
              <a:rPr lang="en-US" sz="1600">
                <a:solidFill>
                  <a:srgbClr val="FF8040"/>
                </a:solidFill>
                <a:highlight>
                  <a:srgbClr val="FFFFFF"/>
                </a:highlight>
              </a:rPr>
              <a:t>=</a:t>
            </a:r>
            <a:r>
              <a:rPr lang="en-US" sz="1600">
                <a:solidFill>
                  <a:srgbClr val="993300"/>
                </a:solidFill>
                <a:highlight>
                  <a:srgbClr val="FFFFFF"/>
                </a:highlight>
              </a:rPr>
              <a:t>"separatorGroup"</a:t>
            </a:r>
            <a:r>
              <a:rPr lang="en-US" sz="1600">
                <a:solidFill>
                  <a:srgbClr val="F5844C"/>
                </a:solidFill>
                <a:highlight>
                  <a:srgbClr val="FFFFFF"/>
                </a:highlight>
              </a:rPr>
              <a:t> </a:t>
            </a:r>
            <a:r>
              <a:rPr lang="en-US" sz="1600">
                <a:solidFill>
                  <a:srgbClr val="000096"/>
                </a:solidFill>
                <a:highlight>
                  <a:srgbClr val="FFFFFF"/>
                </a:highlight>
              </a:rPr>
              <a:t>/&gt;</a:t>
            </a:r>
            <a:br>
              <a:rPr lang="en-US" sz="1600">
                <a:solidFill>
                  <a:srgbClr val="000000"/>
                </a:solidFill>
                <a:highlight>
                  <a:srgbClr val="FFFFFF"/>
                </a:highlight>
              </a:rPr>
            </a:br>
            <a:r>
              <a:rPr lang="en-US" sz="1600">
                <a:solidFill>
                  <a:srgbClr val="000000"/>
                </a:solidFill>
                <a:highlight>
                  <a:srgbClr val="FFFFFF"/>
                </a:highlight>
              </a:rPr>
              <a:t>            </a:t>
            </a:r>
            <a:r>
              <a:rPr lang="en-US" sz="1600">
                <a:solidFill>
                  <a:srgbClr val="003296"/>
                </a:solidFill>
                <a:highlight>
                  <a:srgbClr val="FFFFFF"/>
                </a:highlight>
              </a:rPr>
              <a:t>&lt;xs:element</a:t>
            </a:r>
            <a:r>
              <a:rPr lang="en-US" sz="1600">
                <a:solidFill>
                  <a:srgbClr val="F5844C"/>
                </a:solidFill>
                <a:highlight>
                  <a:srgbClr val="FFFFFF"/>
                </a:highlight>
              </a:rPr>
              <a:t> name</a:t>
            </a:r>
            <a:r>
              <a:rPr lang="en-US" sz="1600">
                <a:solidFill>
                  <a:srgbClr val="FF8040"/>
                </a:solidFill>
                <a:highlight>
                  <a:srgbClr val="FFFFFF"/>
                </a:highlight>
              </a:rPr>
              <a:t>=</a:t>
            </a:r>
            <a:r>
              <a:rPr lang="en-US" sz="1600">
                <a:solidFill>
                  <a:srgbClr val="993300"/>
                </a:solidFill>
                <a:highlight>
                  <a:srgbClr val="FFFFFF"/>
                </a:highlight>
              </a:rPr>
              <a:t>"wood"</a:t>
            </a:r>
            <a:r>
              <a:rPr lang="en-US" sz="1600">
                <a:solidFill>
                  <a:srgbClr val="F5844C"/>
                </a:solidFill>
                <a:highlight>
                  <a:srgbClr val="FFFFFF"/>
                </a:highlight>
              </a:rPr>
              <a:t> type</a:t>
            </a:r>
            <a:r>
              <a:rPr lang="en-US" sz="1600">
                <a:solidFill>
                  <a:srgbClr val="FF8040"/>
                </a:solidFill>
                <a:highlight>
                  <a:srgbClr val="FFFFFF"/>
                </a:highlight>
              </a:rPr>
              <a:t>=</a:t>
            </a:r>
            <a:r>
              <a:rPr lang="en-US" sz="1600">
                <a:solidFill>
                  <a:srgbClr val="993300"/>
                </a:solidFill>
                <a:highlight>
                  <a:srgbClr val="FFFFFF"/>
                </a:highlight>
              </a:rPr>
              <a:t>"xs:string"</a:t>
            </a:r>
            <a:r>
              <a:rPr lang="en-US" sz="1600">
                <a:solidFill>
                  <a:srgbClr val="F5844C"/>
                </a:solidFill>
                <a:highlight>
                  <a:srgbClr val="FFFFFF"/>
                </a:highlight>
              </a:rPr>
              <a:t> maxOccurs</a:t>
            </a:r>
            <a:r>
              <a:rPr lang="en-US" sz="1600">
                <a:solidFill>
                  <a:srgbClr val="FF8040"/>
                </a:solidFill>
                <a:highlight>
                  <a:srgbClr val="FFFFFF"/>
                </a:highlight>
              </a:rPr>
              <a:t>=</a:t>
            </a:r>
            <a:r>
              <a:rPr lang="en-US" sz="1600">
                <a:solidFill>
                  <a:srgbClr val="993300"/>
                </a:solidFill>
                <a:highlight>
                  <a:srgbClr val="FFFFFF"/>
                </a:highlight>
              </a:rPr>
              <a:t>"unbounded"</a:t>
            </a:r>
            <a:r>
              <a:rPr lang="en-US" sz="1600">
                <a:solidFill>
                  <a:srgbClr val="F5844C"/>
                </a:solidFill>
                <a:highlight>
                  <a:srgbClr val="FFFFFF"/>
                </a:highlight>
              </a:rPr>
              <a:t> </a:t>
            </a:r>
            <a:r>
              <a:rPr lang="en-US" sz="1600">
                <a:solidFill>
                  <a:srgbClr val="F5844C"/>
                </a:solidFill>
                <a:highlight>
                  <a:srgbClr val="FFFF00"/>
                </a:highlight>
              </a:rPr>
              <a:t>dfdl:occursCountKind</a:t>
            </a:r>
            <a:r>
              <a:rPr lang="en-US" sz="1600">
                <a:solidFill>
                  <a:srgbClr val="FF8040"/>
                </a:solidFill>
                <a:highlight>
                  <a:srgbClr val="FFFF00"/>
                </a:highlight>
              </a:rPr>
              <a:t>=</a:t>
            </a:r>
            <a:r>
              <a:rPr lang="en-US" sz="1600">
                <a:solidFill>
                  <a:srgbClr val="993300"/>
                </a:solidFill>
                <a:highlight>
                  <a:srgbClr val="FFFF00"/>
                </a:highlight>
              </a:rPr>
              <a:t>"parsed"</a:t>
            </a:r>
            <a:r>
              <a:rPr lang="en-US" sz="1600">
                <a:solidFill>
                  <a:srgbClr val="000096"/>
                </a:solidFill>
                <a:highlight>
                  <a:srgbClr val="FFFFFF"/>
                </a:highlight>
              </a:rPr>
              <a:t>&gt;</a:t>
            </a:r>
            <a:br>
              <a:rPr lang="en-US" sz="1600">
                <a:solidFill>
                  <a:srgbClr val="000000"/>
                </a:solidFill>
                <a:highlight>
                  <a:srgbClr val="FFFFFF"/>
                </a:highlight>
              </a:rPr>
            </a:br>
            <a:r>
              <a:rPr lang="en-US" sz="1600">
                <a:solidFill>
                  <a:srgbClr val="000000"/>
                </a:solidFill>
                <a:highlight>
                  <a:srgbClr val="FFFFFF"/>
                </a:highlight>
              </a:rPr>
              <a:t>                </a:t>
            </a:r>
            <a:r>
              <a:rPr lang="en-US" sz="1600">
                <a:solidFill>
                  <a:srgbClr val="003296"/>
                </a:solidFill>
                <a:highlight>
                  <a:srgbClr val="FFFFFF"/>
                </a:highlight>
              </a:rPr>
              <a:t>&lt;xs:annotation&gt;</a:t>
            </a:r>
            <a:br>
              <a:rPr lang="en-US" sz="1600">
                <a:solidFill>
                  <a:srgbClr val="000000"/>
                </a:solidFill>
                <a:highlight>
                  <a:srgbClr val="FFFFFF"/>
                </a:highlight>
              </a:rPr>
            </a:br>
            <a:r>
              <a:rPr lang="en-US" sz="1600">
                <a:solidFill>
                  <a:srgbClr val="000000"/>
                </a:solidFill>
                <a:highlight>
                  <a:srgbClr val="FFFFFF"/>
                </a:highlight>
              </a:rPr>
              <a:t>                    </a:t>
            </a:r>
            <a:r>
              <a:rPr lang="en-US" sz="1600">
                <a:solidFill>
                  <a:srgbClr val="003296"/>
                </a:solidFill>
                <a:highlight>
                  <a:srgbClr val="FFFFFF"/>
                </a:highlight>
              </a:rPr>
              <a:t>&lt;xs:appinfo</a:t>
            </a:r>
            <a:r>
              <a:rPr lang="en-US" sz="1600">
                <a:solidFill>
                  <a:srgbClr val="F5844C"/>
                </a:solidFill>
                <a:highlight>
                  <a:srgbClr val="FFFFFF"/>
                </a:highlight>
              </a:rPr>
              <a:t> source</a:t>
            </a:r>
            <a:r>
              <a:rPr lang="en-US" sz="1600">
                <a:solidFill>
                  <a:srgbClr val="FF8040"/>
                </a:solidFill>
                <a:highlight>
                  <a:srgbClr val="FFFFFF"/>
                </a:highlight>
              </a:rPr>
              <a:t>=</a:t>
            </a:r>
            <a:r>
              <a:rPr lang="en-US" sz="1600">
                <a:solidFill>
                  <a:srgbClr val="993300"/>
                </a:solidFill>
                <a:highlight>
                  <a:srgbClr val="FFFFFF"/>
                </a:highlight>
              </a:rPr>
              <a:t>"http://www.ogf.org/dfdl/"</a:t>
            </a:r>
            <a:r>
              <a:rPr lang="en-US" sz="1600">
                <a:solidFill>
                  <a:srgbClr val="000096"/>
                </a:solidFill>
                <a:highlight>
                  <a:srgbClr val="FFFFFF"/>
                </a:highlight>
              </a:rPr>
              <a:t>&gt;</a:t>
            </a:r>
            <a:br>
              <a:rPr lang="en-US" sz="1600">
                <a:solidFill>
                  <a:srgbClr val="000000"/>
                </a:solidFill>
                <a:highlight>
                  <a:srgbClr val="FFFFFF"/>
                </a:highlight>
              </a:rPr>
            </a:br>
            <a:r>
              <a:rPr lang="en-US" sz="1600">
                <a:solidFill>
                  <a:srgbClr val="000000"/>
                </a:solidFill>
                <a:highlight>
                  <a:srgbClr val="FFFFFF"/>
                </a:highlight>
              </a:rPr>
              <a:t>                        </a:t>
            </a:r>
            <a:r>
              <a:rPr lang="en-US" sz="1600">
                <a:solidFill>
                  <a:srgbClr val="000096"/>
                </a:solidFill>
                <a:highlight>
                  <a:srgbClr val="FFFF00"/>
                </a:highlight>
              </a:rPr>
              <a:t>&lt;dfdl:assert</a:t>
            </a:r>
            <a:r>
              <a:rPr lang="en-US" sz="1600">
                <a:solidFill>
                  <a:srgbClr val="F5844C"/>
                </a:solidFill>
                <a:highlight>
                  <a:srgbClr val="FFFF00"/>
                </a:highlight>
              </a:rPr>
              <a:t> test</a:t>
            </a:r>
            <a:r>
              <a:rPr lang="en-US" sz="1600">
                <a:solidFill>
                  <a:srgbClr val="FF8040"/>
                </a:solidFill>
                <a:highlight>
                  <a:srgbClr val="FFFF00"/>
                </a:highlight>
              </a:rPr>
              <a:t>=</a:t>
            </a:r>
            <a:r>
              <a:rPr lang="en-US" sz="1600">
                <a:solidFill>
                  <a:srgbClr val="993300"/>
                </a:solidFill>
                <a:highlight>
                  <a:srgbClr val="FFFF00"/>
                </a:highlight>
              </a:rPr>
              <a:t>"{. ne '----'}"</a:t>
            </a:r>
            <a:r>
              <a:rPr lang="en-US" sz="1600">
                <a:solidFill>
                  <a:srgbClr val="F5844C"/>
                </a:solidFill>
                <a:highlight>
                  <a:srgbClr val="FFFF00"/>
                </a:highlight>
              </a:rPr>
              <a:t> </a:t>
            </a:r>
            <a:r>
              <a:rPr lang="en-US" sz="1600">
                <a:solidFill>
                  <a:srgbClr val="000096"/>
                </a:solidFill>
                <a:highlight>
                  <a:srgbClr val="FFFF00"/>
                </a:highlight>
              </a:rPr>
              <a:t>/&gt;</a:t>
            </a:r>
            <a:br>
              <a:rPr lang="en-US" sz="1600">
                <a:solidFill>
                  <a:srgbClr val="000000"/>
                </a:solidFill>
                <a:highlight>
                  <a:srgbClr val="FFFFFF"/>
                </a:highlight>
              </a:rPr>
            </a:br>
            <a:r>
              <a:rPr lang="en-US" sz="1600">
                <a:solidFill>
                  <a:srgbClr val="000000"/>
                </a:solidFill>
                <a:highlight>
                  <a:srgbClr val="FFFFFF"/>
                </a:highlight>
              </a:rPr>
              <a:t>                    </a:t>
            </a:r>
            <a:r>
              <a:rPr lang="en-US" sz="1600">
                <a:solidFill>
                  <a:srgbClr val="003296"/>
                </a:solidFill>
                <a:highlight>
                  <a:srgbClr val="FFFFFF"/>
                </a:highlight>
              </a:rPr>
              <a:t>&lt;/xs:appinfo&gt;</a:t>
            </a:r>
            <a:br>
              <a:rPr lang="en-US" sz="1600">
                <a:solidFill>
                  <a:srgbClr val="000000"/>
                </a:solidFill>
                <a:highlight>
                  <a:srgbClr val="FFFFFF"/>
                </a:highlight>
              </a:rPr>
            </a:br>
            <a:r>
              <a:rPr lang="en-US" sz="1600">
                <a:solidFill>
                  <a:srgbClr val="000000"/>
                </a:solidFill>
                <a:highlight>
                  <a:srgbClr val="FFFFFF"/>
                </a:highlight>
              </a:rPr>
              <a:t>                </a:t>
            </a:r>
            <a:r>
              <a:rPr lang="en-US" sz="1600">
                <a:solidFill>
                  <a:srgbClr val="003296"/>
                </a:solidFill>
                <a:highlight>
                  <a:srgbClr val="FFFFFF"/>
                </a:highlight>
              </a:rPr>
              <a:t>&lt;/xs:annotation&gt;</a:t>
            </a:r>
            <a:br>
              <a:rPr lang="en-US" sz="1600">
                <a:solidFill>
                  <a:srgbClr val="000000"/>
                </a:solidFill>
                <a:highlight>
                  <a:srgbClr val="FFFFFF"/>
                </a:highlight>
              </a:rPr>
            </a:br>
            <a:r>
              <a:rPr lang="en-US" sz="1600">
                <a:solidFill>
                  <a:srgbClr val="000000"/>
                </a:solidFill>
                <a:highlight>
                  <a:srgbClr val="FFFFFF"/>
                </a:highlight>
              </a:rPr>
              <a:t>            </a:t>
            </a:r>
            <a:r>
              <a:rPr lang="en-US" sz="1600">
                <a:solidFill>
                  <a:srgbClr val="003296"/>
                </a:solidFill>
                <a:highlight>
                  <a:srgbClr val="FFFFFF"/>
                </a:highlight>
              </a:rPr>
              <a:t>&lt;/xs:element&gt;</a:t>
            </a:r>
            <a:br>
              <a:rPr lang="en-US" sz="1600">
                <a:solidFill>
                  <a:srgbClr val="000000"/>
                </a:solidFill>
                <a:highlight>
                  <a:srgbClr val="FFFFFF"/>
                </a:highlight>
              </a:rPr>
            </a:br>
            <a:r>
              <a:rPr lang="en-US" sz="1600">
                <a:solidFill>
                  <a:srgbClr val="000000"/>
                </a:solidFill>
                <a:highlight>
                  <a:srgbClr val="FFFFFF"/>
                </a:highlight>
              </a:rPr>
              <a:t>            </a:t>
            </a:r>
            <a:r>
              <a:rPr lang="en-US" sz="1600">
                <a:solidFill>
                  <a:srgbClr val="003296"/>
                </a:solidFill>
                <a:highlight>
                  <a:srgbClr val="FFFFFF"/>
                </a:highlight>
              </a:rPr>
              <a:t>&lt;xs:sequence</a:t>
            </a:r>
            <a:r>
              <a:rPr lang="en-US" sz="1600">
                <a:solidFill>
                  <a:srgbClr val="F5844C"/>
                </a:solidFill>
                <a:highlight>
                  <a:srgbClr val="FFFFFF"/>
                </a:highlight>
              </a:rPr>
              <a:t> dfdl:hiddenGroupRef</a:t>
            </a:r>
            <a:r>
              <a:rPr lang="en-US" sz="1600">
                <a:solidFill>
                  <a:srgbClr val="FF8040"/>
                </a:solidFill>
                <a:highlight>
                  <a:srgbClr val="FFFFFF"/>
                </a:highlight>
              </a:rPr>
              <a:t>=</a:t>
            </a:r>
            <a:r>
              <a:rPr lang="en-US" sz="1600">
                <a:solidFill>
                  <a:srgbClr val="993300"/>
                </a:solidFill>
                <a:highlight>
                  <a:srgbClr val="FFFFFF"/>
                </a:highlight>
              </a:rPr>
              <a:t>"separatorGroup"</a:t>
            </a:r>
            <a:r>
              <a:rPr lang="en-US" sz="1600">
                <a:solidFill>
                  <a:srgbClr val="F5844C"/>
                </a:solidFill>
                <a:highlight>
                  <a:srgbClr val="FFFFFF"/>
                </a:highlight>
              </a:rPr>
              <a:t> </a:t>
            </a:r>
            <a:r>
              <a:rPr lang="en-US" sz="1600">
                <a:solidFill>
                  <a:srgbClr val="000096"/>
                </a:solidFill>
                <a:highlight>
                  <a:srgbClr val="FFFFFF"/>
                </a:highlight>
              </a:rPr>
              <a:t>/&gt;</a:t>
            </a:r>
            <a:br>
              <a:rPr lang="en-US" sz="1600">
                <a:solidFill>
                  <a:srgbClr val="000000"/>
                </a:solidFill>
                <a:highlight>
                  <a:srgbClr val="FFFFFF"/>
                </a:highlight>
              </a:rPr>
            </a:br>
            <a:r>
              <a:rPr lang="en-US" sz="1600">
                <a:solidFill>
                  <a:srgbClr val="000000"/>
                </a:solidFill>
                <a:highlight>
                  <a:srgbClr val="FFFFFF"/>
                </a:highlight>
              </a:rPr>
              <a:t>            </a:t>
            </a:r>
            <a:r>
              <a:rPr lang="en-US" sz="1600">
                <a:solidFill>
                  <a:srgbClr val="003296"/>
                </a:solidFill>
                <a:highlight>
                  <a:srgbClr val="FFFFFF"/>
                </a:highlight>
              </a:rPr>
              <a:t>&lt;xs:element</a:t>
            </a:r>
            <a:r>
              <a:rPr lang="en-US" sz="1600">
                <a:solidFill>
                  <a:srgbClr val="F5844C"/>
                </a:solidFill>
                <a:highlight>
                  <a:srgbClr val="FFFFFF"/>
                </a:highlight>
              </a:rPr>
              <a:t> name</a:t>
            </a:r>
            <a:r>
              <a:rPr lang="en-US" sz="1600">
                <a:solidFill>
                  <a:srgbClr val="FF8040"/>
                </a:solidFill>
                <a:highlight>
                  <a:srgbClr val="FFFFFF"/>
                </a:highlight>
              </a:rPr>
              <a:t>=</a:t>
            </a:r>
            <a:r>
              <a:rPr lang="en-US" sz="1600">
                <a:solidFill>
                  <a:srgbClr val="993300"/>
                </a:solidFill>
                <a:highlight>
                  <a:srgbClr val="FFFFFF"/>
                </a:highlight>
              </a:rPr>
              <a:t>"color"</a:t>
            </a:r>
            <a:r>
              <a:rPr lang="en-US" sz="1600">
                <a:solidFill>
                  <a:srgbClr val="F5844C"/>
                </a:solidFill>
                <a:highlight>
                  <a:srgbClr val="FFFFFF"/>
                </a:highlight>
              </a:rPr>
              <a:t> type</a:t>
            </a:r>
            <a:r>
              <a:rPr lang="en-US" sz="1600">
                <a:solidFill>
                  <a:srgbClr val="FF8040"/>
                </a:solidFill>
                <a:highlight>
                  <a:srgbClr val="FFFFFF"/>
                </a:highlight>
              </a:rPr>
              <a:t>=</a:t>
            </a:r>
            <a:r>
              <a:rPr lang="en-US" sz="1600">
                <a:solidFill>
                  <a:srgbClr val="993300"/>
                </a:solidFill>
                <a:highlight>
                  <a:srgbClr val="FFFFFF"/>
                </a:highlight>
              </a:rPr>
              <a:t>"xs:string"</a:t>
            </a:r>
            <a:r>
              <a:rPr lang="en-US" sz="1600">
                <a:solidFill>
                  <a:srgbClr val="F5844C"/>
                </a:solidFill>
                <a:highlight>
                  <a:srgbClr val="FFFFFF"/>
                </a:highlight>
              </a:rPr>
              <a:t> maxOccurs</a:t>
            </a:r>
            <a:r>
              <a:rPr lang="en-US" sz="1600">
                <a:solidFill>
                  <a:srgbClr val="FF8040"/>
                </a:solidFill>
                <a:highlight>
                  <a:srgbClr val="FFFFFF"/>
                </a:highlight>
              </a:rPr>
              <a:t>=</a:t>
            </a:r>
            <a:r>
              <a:rPr lang="en-US" sz="1600">
                <a:solidFill>
                  <a:srgbClr val="993300"/>
                </a:solidFill>
                <a:highlight>
                  <a:srgbClr val="FFFFFF"/>
                </a:highlight>
              </a:rPr>
              <a:t>"unbounded"</a:t>
            </a:r>
            <a:r>
              <a:rPr lang="en-US" sz="1600">
                <a:solidFill>
                  <a:srgbClr val="F5844C"/>
                </a:solidFill>
                <a:highlight>
                  <a:srgbClr val="FFFFFF"/>
                </a:highlight>
              </a:rPr>
              <a:t> dfdl:occursCountKind</a:t>
            </a:r>
            <a:r>
              <a:rPr lang="en-US" sz="1600">
                <a:solidFill>
                  <a:srgbClr val="FF8040"/>
                </a:solidFill>
                <a:highlight>
                  <a:srgbClr val="FFFFFF"/>
                </a:highlight>
              </a:rPr>
              <a:t>=</a:t>
            </a:r>
            <a:r>
              <a:rPr lang="en-US" sz="1600">
                <a:solidFill>
                  <a:srgbClr val="993300"/>
                </a:solidFill>
                <a:highlight>
                  <a:srgbClr val="FFFFFF"/>
                </a:highlight>
              </a:rPr>
              <a:t>"implicit"</a:t>
            </a:r>
            <a:r>
              <a:rPr lang="en-US" sz="1600">
                <a:solidFill>
                  <a:srgbClr val="F5844C"/>
                </a:solidFill>
                <a:highlight>
                  <a:srgbClr val="FFFFFF"/>
                </a:highlight>
              </a:rPr>
              <a:t> </a:t>
            </a:r>
            <a:r>
              <a:rPr lang="en-US" sz="1600">
                <a:solidFill>
                  <a:srgbClr val="000096"/>
                </a:solidFill>
                <a:highlight>
                  <a:srgbClr val="FFFFFF"/>
                </a:highlight>
              </a:rPr>
              <a:t>/&gt;</a:t>
            </a:r>
            <a:br>
              <a:rPr lang="en-US" sz="1600">
                <a:solidFill>
                  <a:srgbClr val="000000"/>
                </a:solidFill>
                <a:highlight>
                  <a:srgbClr val="FFFFFF"/>
                </a:highlight>
              </a:rPr>
            </a:br>
            <a:r>
              <a:rPr lang="en-US" sz="1600">
                <a:solidFill>
                  <a:srgbClr val="000000"/>
                </a:solidFill>
                <a:highlight>
                  <a:srgbClr val="FFFFFF"/>
                </a:highlight>
              </a:rPr>
              <a:t>        </a:t>
            </a:r>
            <a:r>
              <a:rPr lang="en-US" sz="1600">
                <a:solidFill>
                  <a:srgbClr val="003296"/>
                </a:solidFill>
                <a:highlight>
                  <a:srgbClr val="FFFFFF"/>
                </a:highlight>
              </a:rPr>
              <a:t>&lt;/xs:sequence&gt;</a:t>
            </a:r>
            <a:br>
              <a:rPr lang="en-US" sz="1600">
                <a:solidFill>
                  <a:srgbClr val="000000"/>
                </a:solidFill>
                <a:highlight>
                  <a:srgbClr val="FFFFFF"/>
                </a:highlight>
              </a:rPr>
            </a:br>
            <a:r>
              <a:rPr lang="en-US" sz="1600">
                <a:solidFill>
                  <a:srgbClr val="000000"/>
                </a:solidFill>
                <a:highlight>
                  <a:srgbClr val="FFFFFF"/>
                </a:highlight>
              </a:rPr>
              <a:t>    </a:t>
            </a:r>
            <a:r>
              <a:rPr lang="en-US" sz="1600">
                <a:solidFill>
                  <a:srgbClr val="003296"/>
                </a:solidFill>
                <a:highlight>
                  <a:srgbClr val="FFFFFF"/>
                </a:highlight>
              </a:rPr>
              <a:t>&lt;/xs:complexType&gt;</a:t>
            </a:r>
            <a:br>
              <a:rPr lang="en-US" sz="1600">
                <a:solidFill>
                  <a:srgbClr val="000000"/>
                </a:solidFill>
                <a:highlight>
                  <a:srgbClr val="FFFFFF"/>
                </a:highlight>
              </a:rPr>
            </a:br>
            <a:r>
              <a:rPr lang="en-US" sz="1600">
                <a:solidFill>
                  <a:srgbClr val="003296"/>
                </a:solidFill>
                <a:highlight>
                  <a:srgbClr val="FFFFFF"/>
                </a:highlight>
              </a:rPr>
              <a:t>&lt;/xs:element&gt;</a:t>
            </a:r>
            <a:endParaRPr lang="en-US" sz="1600">
              <a:solidFill>
                <a:srgbClr val="000000"/>
              </a:solidFill>
              <a:highlight>
                <a:srgbClr val="FFFFFF"/>
              </a:highlight>
            </a:endParaRPr>
          </a:p>
        </p:txBody>
      </p:sp>
      <p:sp>
        <p:nvSpPr>
          <p:cNvPr id="6" name="TextBox 5">
            <a:extLst>
              <a:ext uri="{FF2B5EF4-FFF2-40B4-BE49-F238E27FC236}">
                <a16:creationId xmlns:a16="http://schemas.microsoft.com/office/drawing/2014/main" id="{CE1D8976-A7E9-4FB0-B66E-D6DF1BE989BA}"/>
              </a:ext>
            </a:extLst>
          </p:cNvPr>
          <p:cNvSpPr txBox="1"/>
          <p:nvPr/>
        </p:nvSpPr>
        <p:spPr>
          <a:xfrm flipH="1">
            <a:off x="727644" y="6028560"/>
            <a:ext cx="4588274" cy="369332"/>
          </a:xfrm>
          <a:prstGeom prst="rect">
            <a:avLst/>
          </a:prstGeom>
          <a:noFill/>
        </p:spPr>
        <p:txBody>
          <a:bodyPr wrap="square" rtlCol="0">
            <a:spAutoFit/>
          </a:bodyPr>
          <a:lstStyle/>
          <a:p>
            <a:r>
              <a:rPr lang="en-US"/>
              <a:t>See examples/array-of-arrays/test-v2.dfdl.xsd</a:t>
            </a:r>
          </a:p>
        </p:txBody>
      </p:sp>
    </p:spTree>
    <p:extLst>
      <p:ext uri="{BB962C8B-B14F-4D97-AF65-F5344CB8AC3E}">
        <p14:creationId xmlns:p14="http://schemas.microsoft.com/office/powerpoint/2010/main" val="3978632669"/>
      </p:ext>
    </p:extLst>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DAE72073-683D-4785-AF50-D199DB629071}"/>
              </a:ext>
            </a:extLst>
          </p:cNvPr>
          <p:cNvSpPr>
            <a:spLocks noGrp="1"/>
          </p:cNvSpPr>
          <p:nvPr>
            <p:ph type="ctrTitle" sz="quarter"/>
          </p:nvPr>
        </p:nvSpPr>
        <p:spPr/>
        <p:txBody>
          <a:bodyPr/>
          <a:lstStyle/>
          <a:p>
            <a:r>
              <a:rPr lang="en-US"/>
              <a:t>Specifying that a value must be fixed (constant)</a:t>
            </a:r>
          </a:p>
        </p:txBody>
      </p:sp>
      <p:sp>
        <p:nvSpPr>
          <p:cNvPr id="4" name="Footer Placeholder 3">
            <a:extLst>
              <a:ext uri="{FF2B5EF4-FFF2-40B4-BE49-F238E27FC236}">
                <a16:creationId xmlns:a16="http://schemas.microsoft.com/office/drawing/2014/main" id="{D8E173A0-C293-4D88-8AED-8A71970B8A01}"/>
              </a:ext>
            </a:extLst>
          </p:cNvPr>
          <p:cNvSpPr>
            <a:spLocks noGrp="1"/>
          </p:cNvSpPr>
          <p:nvPr>
            <p:ph type="ftr" sz="quarter" idx="4294967295"/>
          </p:nvPr>
        </p:nvSpPr>
        <p:spPr>
          <a:xfrm>
            <a:off x="0" y="6521450"/>
            <a:ext cx="7537450" cy="239713"/>
          </a:xfrm>
        </p:spPr>
        <p:txBody>
          <a:bodyPr/>
          <a:lstStyle/>
          <a:p>
            <a:r>
              <a:rPr lang="en-US" altLang="en-US">
                <a:solidFill>
                  <a:schemeClr val="tx1">
                    <a:lumMod val="50000"/>
                    <a:lumOff val="50000"/>
                  </a:schemeClr>
                </a:solidFill>
                <a:latin typeface="Arial" pitchFamily="34" charset="0"/>
                <a:cs typeface="Arial" pitchFamily="34" charset="0"/>
              </a:rPr>
              <a:t>© 2019 The MITRE Corporation. All rights reserved.</a:t>
            </a:r>
            <a:endParaRPr lang="en-US">
              <a:solidFill>
                <a:schemeClr val="tx1">
                  <a:lumMod val="50000"/>
                  <a:lumOff val="50000"/>
                </a:schemeClr>
              </a:solidFill>
              <a:latin typeface="Arial" pitchFamily="34" charset="0"/>
              <a:cs typeface="Arial" pitchFamily="34" charset="0"/>
            </a:endParaRPr>
          </a:p>
        </p:txBody>
      </p:sp>
    </p:spTree>
    <p:extLst>
      <p:ext uri="{BB962C8B-B14F-4D97-AF65-F5344CB8AC3E}">
        <p14:creationId xmlns:p14="http://schemas.microsoft.com/office/powerpoint/2010/main" val="2619794544"/>
      </p:ext>
    </p:extLst>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38FC48-62FC-4D1F-86FA-C822D7520A9D}"/>
              </a:ext>
            </a:extLst>
          </p:cNvPr>
          <p:cNvSpPr>
            <a:spLocks noGrp="1"/>
          </p:cNvSpPr>
          <p:nvPr>
            <p:ph type="title"/>
          </p:nvPr>
        </p:nvSpPr>
        <p:spPr/>
        <p:txBody>
          <a:bodyPr/>
          <a:lstStyle/>
          <a:p>
            <a:r>
              <a:rPr lang="en-US"/>
              <a:t>Example</a:t>
            </a:r>
          </a:p>
        </p:txBody>
      </p:sp>
      <p:sp>
        <p:nvSpPr>
          <p:cNvPr id="3" name="Content Placeholder 2">
            <a:extLst>
              <a:ext uri="{FF2B5EF4-FFF2-40B4-BE49-F238E27FC236}">
                <a16:creationId xmlns:a16="http://schemas.microsoft.com/office/drawing/2014/main" id="{8F16ACC9-A9B9-4CF1-B388-B5D9B7A9B2BC}"/>
              </a:ext>
            </a:extLst>
          </p:cNvPr>
          <p:cNvSpPr>
            <a:spLocks noGrp="1"/>
          </p:cNvSpPr>
          <p:nvPr>
            <p:ph idx="1"/>
          </p:nvPr>
        </p:nvSpPr>
        <p:spPr>
          <a:xfrm>
            <a:off x="616449" y="1371602"/>
            <a:ext cx="11236720" cy="1650568"/>
          </a:xfrm>
        </p:spPr>
        <p:txBody>
          <a:bodyPr/>
          <a:lstStyle/>
          <a:p>
            <a:pPr>
              <a:lnSpc>
                <a:spcPts val="3000"/>
              </a:lnSpc>
            </a:pPr>
            <a:r>
              <a:rPr lang="en-US"/>
              <a:t>The first value in the input file is an integer and it must be 44. After it are any number of integers. The values are on new lines. For example:</a:t>
            </a:r>
            <a:endParaRPr lang="en-US" dirty="0"/>
          </a:p>
          <a:p>
            <a:endParaRPr lang="en-US"/>
          </a:p>
        </p:txBody>
      </p:sp>
      <p:sp>
        <p:nvSpPr>
          <p:cNvPr id="4" name="Footer Placeholder 3">
            <a:extLst>
              <a:ext uri="{FF2B5EF4-FFF2-40B4-BE49-F238E27FC236}">
                <a16:creationId xmlns:a16="http://schemas.microsoft.com/office/drawing/2014/main" id="{CDB1F9D4-D3BE-46DC-B712-05BF9B27D007}"/>
              </a:ext>
            </a:extLst>
          </p:cNvPr>
          <p:cNvSpPr>
            <a:spLocks noGrp="1"/>
          </p:cNvSpPr>
          <p:nvPr>
            <p:ph type="ftr" sz="quarter" idx="11"/>
          </p:nvPr>
        </p:nvSpPr>
        <p:spPr/>
        <p:txBody>
          <a:bodyPr/>
          <a:lstStyle/>
          <a:p>
            <a:r>
              <a:rPr lang="en-US" altLang="en-US">
                <a:solidFill>
                  <a:schemeClr val="tx1">
                    <a:lumMod val="50000"/>
                    <a:lumOff val="50000"/>
                  </a:schemeClr>
                </a:solidFill>
                <a:latin typeface="Arial" pitchFamily="34" charset="0"/>
                <a:cs typeface="Arial" pitchFamily="34" charset="0"/>
              </a:rPr>
              <a:t>© 2019 The MITRE Corporation. All rights reserved.</a:t>
            </a:r>
            <a:endParaRPr lang="en-US">
              <a:solidFill>
                <a:schemeClr val="tx1">
                  <a:lumMod val="50000"/>
                  <a:lumOff val="50000"/>
                </a:schemeClr>
              </a:solidFill>
              <a:latin typeface="Arial" pitchFamily="34" charset="0"/>
              <a:cs typeface="Arial" pitchFamily="34" charset="0"/>
            </a:endParaRPr>
          </a:p>
        </p:txBody>
      </p:sp>
      <p:sp>
        <p:nvSpPr>
          <p:cNvPr id="5" name="Rectangle 4">
            <a:extLst>
              <a:ext uri="{FF2B5EF4-FFF2-40B4-BE49-F238E27FC236}">
                <a16:creationId xmlns:a16="http://schemas.microsoft.com/office/drawing/2014/main" id="{D15A376C-B6B6-4BA6-A888-72638138ECF8}"/>
              </a:ext>
            </a:extLst>
          </p:cNvPr>
          <p:cNvSpPr/>
          <p:nvPr/>
        </p:nvSpPr>
        <p:spPr>
          <a:xfrm>
            <a:off x="4384924" y="2925404"/>
            <a:ext cx="1121044" cy="1569660"/>
          </a:xfrm>
          <a:prstGeom prst="rect">
            <a:avLst/>
          </a:prstGeom>
          <a:ln>
            <a:solidFill>
              <a:schemeClr val="tx1"/>
            </a:solidFill>
          </a:ln>
        </p:spPr>
        <p:txBody>
          <a:bodyPr wrap="square">
            <a:spAutoFit/>
          </a:bodyPr>
          <a:lstStyle/>
          <a:p>
            <a:r>
              <a:rPr lang="en-US" sz="2400">
                <a:solidFill>
                  <a:srgbClr val="000000"/>
                </a:solidFill>
                <a:highlight>
                  <a:srgbClr val="FFFFFF"/>
                </a:highlight>
                <a:latin typeface="Times New Roman" panose="02020603050405020304" pitchFamily="18" charset="0"/>
                <a:ea typeface="Calibri" panose="020F0502020204030204" pitchFamily="34" charset="0"/>
              </a:rPr>
              <a:t>44</a:t>
            </a:r>
            <a:br>
              <a:rPr lang="en-US" sz="2400">
                <a:solidFill>
                  <a:srgbClr val="000000"/>
                </a:solidFill>
                <a:highlight>
                  <a:srgbClr val="FFFFFF"/>
                </a:highlight>
                <a:latin typeface="Times New Roman" panose="02020603050405020304" pitchFamily="18" charset="0"/>
                <a:ea typeface="Calibri" panose="020F0502020204030204" pitchFamily="34" charset="0"/>
              </a:rPr>
            </a:br>
            <a:r>
              <a:rPr lang="en-US" sz="2400">
                <a:solidFill>
                  <a:srgbClr val="000000"/>
                </a:solidFill>
                <a:highlight>
                  <a:srgbClr val="FFFFFF"/>
                </a:highlight>
                <a:latin typeface="Times New Roman" panose="02020603050405020304" pitchFamily="18" charset="0"/>
                <a:ea typeface="Calibri" panose="020F0502020204030204" pitchFamily="34" charset="0"/>
              </a:rPr>
              <a:t>1</a:t>
            </a:r>
            <a:br>
              <a:rPr lang="en-US" sz="2400">
                <a:solidFill>
                  <a:srgbClr val="000000"/>
                </a:solidFill>
                <a:highlight>
                  <a:srgbClr val="FFFFFF"/>
                </a:highlight>
                <a:latin typeface="Times New Roman" panose="02020603050405020304" pitchFamily="18" charset="0"/>
                <a:ea typeface="Calibri" panose="020F0502020204030204" pitchFamily="34" charset="0"/>
              </a:rPr>
            </a:br>
            <a:r>
              <a:rPr lang="en-US" sz="2400">
                <a:solidFill>
                  <a:srgbClr val="000000"/>
                </a:solidFill>
                <a:highlight>
                  <a:srgbClr val="FFFFFF"/>
                </a:highlight>
                <a:latin typeface="Times New Roman" panose="02020603050405020304" pitchFamily="18" charset="0"/>
                <a:ea typeface="Calibri" panose="020F0502020204030204" pitchFamily="34" charset="0"/>
              </a:rPr>
              <a:t>2</a:t>
            </a:r>
            <a:br>
              <a:rPr lang="en-US" sz="2400">
                <a:solidFill>
                  <a:srgbClr val="000000"/>
                </a:solidFill>
                <a:highlight>
                  <a:srgbClr val="FFFFFF"/>
                </a:highlight>
                <a:latin typeface="Times New Roman" panose="02020603050405020304" pitchFamily="18" charset="0"/>
                <a:ea typeface="Calibri" panose="020F0502020204030204" pitchFamily="34" charset="0"/>
              </a:rPr>
            </a:br>
            <a:r>
              <a:rPr lang="en-US" sz="2400">
                <a:solidFill>
                  <a:srgbClr val="000000"/>
                </a:solidFill>
                <a:highlight>
                  <a:srgbClr val="FFFFFF"/>
                </a:highlight>
                <a:latin typeface="Times New Roman" panose="02020603050405020304" pitchFamily="18" charset="0"/>
                <a:ea typeface="Calibri" panose="020F0502020204030204" pitchFamily="34" charset="0"/>
              </a:rPr>
              <a:t>3</a:t>
            </a:r>
            <a:endParaRPr lang="en-US" sz="2400">
              <a:effectLst/>
              <a:latin typeface="Calibri" panose="020F0502020204030204" pitchFamily="34" charset="0"/>
              <a:ea typeface="Calibri" panose="020F0502020204030204" pitchFamily="34" charset="0"/>
            </a:endParaRPr>
          </a:p>
        </p:txBody>
      </p:sp>
    </p:spTree>
    <p:extLst>
      <p:ext uri="{BB962C8B-B14F-4D97-AF65-F5344CB8AC3E}">
        <p14:creationId xmlns:p14="http://schemas.microsoft.com/office/powerpoint/2010/main" val="2915405492"/>
      </p:ext>
    </p:extLst>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BE66488B-DEAA-487E-8890-343C1B4C2BDA}"/>
              </a:ext>
            </a:extLst>
          </p:cNvPr>
          <p:cNvSpPr>
            <a:spLocks noGrp="1"/>
          </p:cNvSpPr>
          <p:nvPr>
            <p:ph type="ftr" sz="quarter" idx="11"/>
          </p:nvPr>
        </p:nvSpPr>
        <p:spPr/>
        <p:txBody>
          <a:bodyPr/>
          <a:lstStyle/>
          <a:p>
            <a:r>
              <a:rPr lang="en-US" altLang="en-US">
                <a:solidFill>
                  <a:schemeClr val="tx1">
                    <a:lumMod val="50000"/>
                    <a:lumOff val="50000"/>
                  </a:schemeClr>
                </a:solidFill>
                <a:latin typeface="Arial" pitchFamily="34" charset="0"/>
                <a:cs typeface="Arial" pitchFamily="34" charset="0"/>
              </a:rPr>
              <a:t>© 2019 The MITRE Corporation. All rights reserved.</a:t>
            </a:r>
            <a:endParaRPr lang="en-US">
              <a:solidFill>
                <a:schemeClr val="tx1">
                  <a:lumMod val="50000"/>
                  <a:lumOff val="50000"/>
                </a:schemeClr>
              </a:solidFill>
              <a:latin typeface="Arial" pitchFamily="34" charset="0"/>
              <a:cs typeface="Arial" pitchFamily="34" charset="0"/>
            </a:endParaRPr>
          </a:p>
        </p:txBody>
      </p:sp>
      <p:sp>
        <p:nvSpPr>
          <p:cNvPr id="3" name="Rectangle 2">
            <a:extLst>
              <a:ext uri="{FF2B5EF4-FFF2-40B4-BE49-F238E27FC236}">
                <a16:creationId xmlns:a16="http://schemas.microsoft.com/office/drawing/2014/main" id="{5D5B5C36-29CE-40D8-8172-50BAA9279A04}"/>
              </a:ext>
            </a:extLst>
          </p:cNvPr>
          <p:cNvSpPr/>
          <p:nvPr/>
        </p:nvSpPr>
        <p:spPr>
          <a:xfrm>
            <a:off x="2249661" y="915912"/>
            <a:ext cx="1162374" cy="1200329"/>
          </a:xfrm>
          <a:prstGeom prst="rect">
            <a:avLst/>
          </a:prstGeom>
          <a:ln>
            <a:solidFill>
              <a:schemeClr val="tx1"/>
            </a:solidFill>
          </a:ln>
        </p:spPr>
        <p:txBody>
          <a:bodyPr wrap="square">
            <a:spAutoFit/>
          </a:bodyPr>
          <a:lstStyle/>
          <a:p>
            <a:r>
              <a:rPr lang="en-US">
                <a:highlight>
                  <a:srgbClr val="00FF00"/>
                </a:highlight>
              </a:rPr>
              <a:t>44</a:t>
            </a:r>
            <a:br>
              <a:rPr lang="en-US">
                <a:highlight>
                  <a:srgbClr val="FFFFFF"/>
                </a:highlight>
              </a:rPr>
            </a:br>
            <a:r>
              <a:rPr lang="en-US">
                <a:highlight>
                  <a:srgbClr val="FFFFFF"/>
                </a:highlight>
              </a:rPr>
              <a:t>1</a:t>
            </a:r>
            <a:br>
              <a:rPr lang="en-US">
                <a:highlight>
                  <a:srgbClr val="FFFFFF"/>
                </a:highlight>
              </a:rPr>
            </a:br>
            <a:r>
              <a:rPr lang="en-US">
                <a:highlight>
                  <a:srgbClr val="FFFFFF"/>
                </a:highlight>
              </a:rPr>
              <a:t>2</a:t>
            </a:r>
            <a:br>
              <a:rPr lang="en-US">
                <a:highlight>
                  <a:srgbClr val="FFFFFF"/>
                </a:highlight>
              </a:rPr>
            </a:br>
            <a:r>
              <a:rPr lang="en-US">
                <a:highlight>
                  <a:srgbClr val="FFFFFF"/>
                </a:highlight>
              </a:rPr>
              <a:t>3</a:t>
            </a:r>
          </a:p>
        </p:txBody>
      </p:sp>
      <p:sp>
        <p:nvSpPr>
          <p:cNvPr id="4" name="Rectangle 3">
            <a:extLst>
              <a:ext uri="{FF2B5EF4-FFF2-40B4-BE49-F238E27FC236}">
                <a16:creationId xmlns:a16="http://schemas.microsoft.com/office/drawing/2014/main" id="{4FAD9068-5660-4E9B-8D8E-8ABE343B7BEC}"/>
              </a:ext>
            </a:extLst>
          </p:cNvPr>
          <p:cNvSpPr/>
          <p:nvPr/>
        </p:nvSpPr>
        <p:spPr>
          <a:xfrm>
            <a:off x="5394511" y="638914"/>
            <a:ext cx="3377529" cy="1754326"/>
          </a:xfrm>
          <a:prstGeom prst="rect">
            <a:avLst/>
          </a:prstGeom>
          <a:ln>
            <a:solidFill>
              <a:schemeClr val="tx1"/>
            </a:solidFill>
          </a:ln>
        </p:spPr>
        <p:txBody>
          <a:bodyPr wrap="square">
            <a:spAutoFit/>
          </a:bodyPr>
          <a:lstStyle/>
          <a:p>
            <a:r>
              <a:rPr lang="pt-BR">
                <a:solidFill>
                  <a:srgbClr val="000096"/>
                </a:solidFill>
                <a:highlight>
                  <a:srgbClr val="FFFFFF"/>
                </a:highlight>
              </a:rPr>
              <a:t>&lt;input&gt;</a:t>
            </a:r>
            <a:br>
              <a:rPr lang="pt-BR">
                <a:solidFill>
                  <a:srgbClr val="000000"/>
                </a:solidFill>
                <a:highlight>
                  <a:srgbClr val="FFFFFF"/>
                </a:highlight>
              </a:rPr>
            </a:br>
            <a:r>
              <a:rPr lang="pt-BR">
                <a:solidFill>
                  <a:srgbClr val="000000"/>
                </a:solidFill>
                <a:highlight>
                  <a:srgbClr val="FFFFFF"/>
                </a:highlight>
              </a:rPr>
              <a:t>  </a:t>
            </a:r>
            <a:r>
              <a:rPr lang="pt-BR">
                <a:solidFill>
                  <a:srgbClr val="000096"/>
                </a:solidFill>
                <a:highlight>
                  <a:srgbClr val="FFFFFF"/>
                </a:highlight>
              </a:rPr>
              <a:t>&lt;Fixed-Value&gt;</a:t>
            </a:r>
            <a:r>
              <a:rPr lang="pt-BR">
                <a:solidFill>
                  <a:srgbClr val="000000"/>
                </a:solidFill>
                <a:highlight>
                  <a:srgbClr val="00FF00"/>
                </a:highlight>
              </a:rPr>
              <a:t>44</a:t>
            </a:r>
            <a:r>
              <a:rPr lang="pt-BR">
                <a:solidFill>
                  <a:srgbClr val="000096"/>
                </a:solidFill>
                <a:highlight>
                  <a:srgbClr val="FFFFFF"/>
                </a:highlight>
              </a:rPr>
              <a:t>&lt;/Fixed-Value&gt;</a:t>
            </a:r>
            <a:br>
              <a:rPr lang="pt-BR">
                <a:solidFill>
                  <a:srgbClr val="000000"/>
                </a:solidFill>
                <a:highlight>
                  <a:srgbClr val="FFFFFF"/>
                </a:highlight>
              </a:rPr>
            </a:br>
            <a:r>
              <a:rPr lang="pt-BR">
                <a:solidFill>
                  <a:srgbClr val="000000"/>
                </a:solidFill>
                <a:highlight>
                  <a:srgbClr val="FFFFFF"/>
                </a:highlight>
              </a:rPr>
              <a:t>  </a:t>
            </a:r>
            <a:r>
              <a:rPr lang="pt-BR">
                <a:solidFill>
                  <a:srgbClr val="000096"/>
                </a:solidFill>
                <a:highlight>
                  <a:srgbClr val="FFFFFF"/>
                </a:highlight>
              </a:rPr>
              <a:t>&lt;num&gt;</a:t>
            </a:r>
            <a:r>
              <a:rPr lang="pt-BR">
                <a:solidFill>
                  <a:srgbClr val="000000"/>
                </a:solidFill>
                <a:highlight>
                  <a:srgbClr val="FFFFFF"/>
                </a:highlight>
              </a:rPr>
              <a:t>1</a:t>
            </a:r>
            <a:r>
              <a:rPr lang="pt-BR">
                <a:solidFill>
                  <a:srgbClr val="000096"/>
                </a:solidFill>
                <a:highlight>
                  <a:srgbClr val="FFFFFF"/>
                </a:highlight>
              </a:rPr>
              <a:t>&lt;/num&gt;</a:t>
            </a:r>
            <a:br>
              <a:rPr lang="pt-BR">
                <a:solidFill>
                  <a:srgbClr val="000000"/>
                </a:solidFill>
                <a:highlight>
                  <a:srgbClr val="FFFFFF"/>
                </a:highlight>
              </a:rPr>
            </a:br>
            <a:r>
              <a:rPr lang="pt-BR">
                <a:solidFill>
                  <a:srgbClr val="000000"/>
                </a:solidFill>
                <a:highlight>
                  <a:srgbClr val="FFFFFF"/>
                </a:highlight>
              </a:rPr>
              <a:t>  </a:t>
            </a:r>
            <a:r>
              <a:rPr lang="pt-BR">
                <a:solidFill>
                  <a:srgbClr val="000096"/>
                </a:solidFill>
                <a:highlight>
                  <a:srgbClr val="FFFFFF"/>
                </a:highlight>
              </a:rPr>
              <a:t>&lt;num&gt;</a:t>
            </a:r>
            <a:r>
              <a:rPr lang="pt-BR">
                <a:solidFill>
                  <a:srgbClr val="000000"/>
                </a:solidFill>
                <a:highlight>
                  <a:srgbClr val="FFFFFF"/>
                </a:highlight>
              </a:rPr>
              <a:t>2</a:t>
            </a:r>
            <a:r>
              <a:rPr lang="pt-BR">
                <a:solidFill>
                  <a:srgbClr val="000096"/>
                </a:solidFill>
                <a:highlight>
                  <a:srgbClr val="FFFFFF"/>
                </a:highlight>
              </a:rPr>
              <a:t>&lt;/num&gt;</a:t>
            </a:r>
            <a:br>
              <a:rPr lang="pt-BR">
                <a:solidFill>
                  <a:srgbClr val="000000"/>
                </a:solidFill>
                <a:highlight>
                  <a:srgbClr val="FFFFFF"/>
                </a:highlight>
              </a:rPr>
            </a:br>
            <a:r>
              <a:rPr lang="pt-BR">
                <a:solidFill>
                  <a:srgbClr val="000000"/>
                </a:solidFill>
                <a:highlight>
                  <a:srgbClr val="FFFFFF"/>
                </a:highlight>
              </a:rPr>
              <a:t>  </a:t>
            </a:r>
            <a:r>
              <a:rPr lang="pt-BR">
                <a:solidFill>
                  <a:srgbClr val="000096"/>
                </a:solidFill>
                <a:highlight>
                  <a:srgbClr val="FFFFFF"/>
                </a:highlight>
              </a:rPr>
              <a:t>&lt;num&gt;</a:t>
            </a:r>
            <a:r>
              <a:rPr lang="pt-BR">
                <a:solidFill>
                  <a:srgbClr val="000000"/>
                </a:solidFill>
                <a:highlight>
                  <a:srgbClr val="FFFFFF"/>
                </a:highlight>
              </a:rPr>
              <a:t>3</a:t>
            </a:r>
            <a:r>
              <a:rPr lang="pt-BR">
                <a:solidFill>
                  <a:srgbClr val="000096"/>
                </a:solidFill>
                <a:highlight>
                  <a:srgbClr val="FFFFFF"/>
                </a:highlight>
              </a:rPr>
              <a:t>&lt;/num&gt;</a:t>
            </a:r>
            <a:br>
              <a:rPr lang="pt-BR">
                <a:solidFill>
                  <a:srgbClr val="000000"/>
                </a:solidFill>
                <a:highlight>
                  <a:srgbClr val="FFFFFF"/>
                </a:highlight>
              </a:rPr>
            </a:br>
            <a:r>
              <a:rPr lang="pt-BR">
                <a:solidFill>
                  <a:srgbClr val="000096"/>
                </a:solidFill>
                <a:highlight>
                  <a:srgbClr val="FFFFFF"/>
                </a:highlight>
              </a:rPr>
              <a:t>&lt;/input&gt;</a:t>
            </a:r>
          </a:p>
        </p:txBody>
      </p:sp>
      <p:cxnSp>
        <p:nvCxnSpPr>
          <p:cNvPr id="6" name="Straight Arrow Connector 5">
            <a:extLst>
              <a:ext uri="{FF2B5EF4-FFF2-40B4-BE49-F238E27FC236}">
                <a16:creationId xmlns:a16="http://schemas.microsoft.com/office/drawing/2014/main" id="{A33FFEA6-528F-4468-B79F-5BB477314B8D}"/>
              </a:ext>
            </a:extLst>
          </p:cNvPr>
          <p:cNvCxnSpPr>
            <a:cxnSpLocks/>
            <a:stCxn id="3" idx="3"/>
            <a:endCxn id="4" idx="1"/>
          </p:cNvCxnSpPr>
          <p:nvPr/>
        </p:nvCxnSpPr>
        <p:spPr>
          <a:xfrm>
            <a:off x="3412035" y="1516077"/>
            <a:ext cx="1982476"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7" name="TextBox 6">
            <a:extLst>
              <a:ext uri="{FF2B5EF4-FFF2-40B4-BE49-F238E27FC236}">
                <a16:creationId xmlns:a16="http://schemas.microsoft.com/office/drawing/2014/main" id="{B1584532-2BE0-468C-A30C-8FCD34F35553}"/>
              </a:ext>
            </a:extLst>
          </p:cNvPr>
          <p:cNvSpPr txBox="1"/>
          <p:nvPr/>
        </p:nvSpPr>
        <p:spPr>
          <a:xfrm>
            <a:off x="3467388" y="871650"/>
            <a:ext cx="1810544" cy="646331"/>
          </a:xfrm>
          <a:prstGeom prst="rect">
            <a:avLst/>
          </a:prstGeom>
          <a:noFill/>
        </p:spPr>
        <p:txBody>
          <a:bodyPr wrap="square" rtlCol="0">
            <a:spAutoFit/>
          </a:bodyPr>
          <a:lstStyle/>
          <a:p>
            <a:pPr algn="ctr"/>
            <a:r>
              <a:rPr lang="en-US" i="1"/>
              <a:t>parse</a:t>
            </a:r>
          </a:p>
          <a:p>
            <a:pPr algn="ctr"/>
            <a:r>
              <a:rPr lang="en-US" i="1">
                <a:highlight>
                  <a:srgbClr val="FFFF00"/>
                </a:highlight>
              </a:rPr>
              <a:t>--Validate limited</a:t>
            </a:r>
          </a:p>
        </p:txBody>
      </p:sp>
      <p:sp>
        <p:nvSpPr>
          <p:cNvPr id="18" name="Rectangle 17">
            <a:extLst>
              <a:ext uri="{FF2B5EF4-FFF2-40B4-BE49-F238E27FC236}">
                <a16:creationId xmlns:a16="http://schemas.microsoft.com/office/drawing/2014/main" id="{2C6B6F34-5B65-4199-871F-308012546F7E}"/>
              </a:ext>
            </a:extLst>
          </p:cNvPr>
          <p:cNvSpPr/>
          <p:nvPr/>
        </p:nvSpPr>
        <p:spPr>
          <a:xfrm>
            <a:off x="2249661" y="3459172"/>
            <a:ext cx="1162374" cy="1200329"/>
          </a:xfrm>
          <a:prstGeom prst="rect">
            <a:avLst/>
          </a:prstGeom>
          <a:ln>
            <a:solidFill>
              <a:schemeClr val="tx1"/>
            </a:solidFill>
          </a:ln>
        </p:spPr>
        <p:txBody>
          <a:bodyPr wrap="square">
            <a:spAutoFit/>
          </a:bodyPr>
          <a:lstStyle/>
          <a:p>
            <a:r>
              <a:rPr lang="en-US">
                <a:highlight>
                  <a:srgbClr val="FF0000"/>
                </a:highlight>
              </a:rPr>
              <a:t>0</a:t>
            </a:r>
            <a:br>
              <a:rPr lang="en-US">
                <a:highlight>
                  <a:srgbClr val="FFFFFF"/>
                </a:highlight>
              </a:rPr>
            </a:br>
            <a:r>
              <a:rPr lang="en-US">
                <a:highlight>
                  <a:srgbClr val="FFFFFF"/>
                </a:highlight>
              </a:rPr>
              <a:t>1</a:t>
            </a:r>
            <a:br>
              <a:rPr lang="en-US">
                <a:highlight>
                  <a:srgbClr val="FFFFFF"/>
                </a:highlight>
              </a:rPr>
            </a:br>
            <a:r>
              <a:rPr lang="en-US">
                <a:highlight>
                  <a:srgbClr val="FFFFFF"/>
                </a:highlight>
              </a:rPr>
              <a:t>2</a:t>
            </a:r>
            <a:br>
              <a:rPr lang="en-US">
                <a:highlight>
                  <a:srgbClr val="FFFFFF"/>
                </a:highlight>
              </a:rPr>
            </a:br>
            <a:r>
              <a:rPr lang="en-US">
                <a:highlight>
                  <a:srgbClr val="FFFFFF"/>
                </a:highlight>
              </a:rPr>
              <a:t>3</a:t>
            </a:r>
          </a:p>
        </p:txBody>
      </p:sp>
      <p:sp>
        <p:nvSpPr>
          <p:cNvPr id="19" name="Rectangle 18">
            <a:extLst>
              <a:ext uri="{FF2B5EF4-FFF2-40B4-BE49-F238E27FC236}">
                <a16:creationId xmlns:a16="http://schemas.microsoft.com/office/drawing/2014/main" id="{2671B120-4A1D-4643-9EAE-763FCF9E9B5C}"/>
              </a:ext>
            </a:extLst>
          </p:cNvPr>
          <p:cNvSpPr/>
          <p:nvPr/>
        </p:nvSpPr>
        <p:spPr>
          <a:xfrm>
            <a:off x="5394511" y="3182174"/>
            <a:ext cx="3377529" cy="1754326"/>
          </a:xfrm>
          <a:prstGeom prst="rect">
            <a:avLst/>
          </a:prstGeom>
          <a:ln>
            <a:solidFill>
              <a:schemeClr val="tx1"/>
            </a:solidFill>
          </a:ln>
        </p:spPr>
        <p:txBody>
          <a:bodyPr wrap="square">
            <a:spAutoFit/>
          </a:bodyPr>
          <a:lstStyle/>
          <a:p>
            <a:r>
              <a:rPr lang="pt-BR">
                <a:solidFill>
                  <a:srgbClr val="000096"/>
                </a:solidFill>
                <a:highlight>
                  <a:srgbClr val="FFFFFF"/>
                </a:highlight>
              </a:rPr>
              <a:t>&lt;input&gt;</a:t>
            </a:r>
            <a:br>
              <a:rPr lang="pt-BR">
                <a:solidFill>
                  <a:srgbClr val="000000"/>
                </a:solidFill>
                <a:highlight>
                  <a:srgbClr val="FFFFFF"/>
                </a:highlight>
              </a:rPr>
            </a:br>
            <a:r>
              <a:rPr lang="pt-BR">
                <a:solidFill>
                  <a:srgbClr val="000000"/>
                </a:solidFill>
                <a:highlight>
                  <a:srgbClr val="FFFFFF"/>
                </a:highlight>
              </a:rPr>
              <a:t>  </a:t>
            </a:r>
            <a:r>
              <a:rPr lang="pt-BR">
                <a:solidFill>
                  <a:srgbClr val="000096"/>
                </a:solidFill>
                <a:highlight>
                  <a:srgbClr val="FFFFFF"/>
                </a:highlight>
              </a:rPr>
              <a:t>&lt;Fixed-Value&gt;</a:t>
            </a:r>
            <a:r>
              <a:rPr lang="pt-BR">
                <a:solidFill>
                  <a:srgbClr val="000000"/>
                </a:solidFill>
                <a:highlight>
                  <a:srgbClr val="FF0000"/>
                </a:highlight>
              </a:rPr>
              <a:t>0</a:t>
            </a:r>
            <a:r>
              <a:rPr lang="pt-BR">
                <a:solidFill>
                  <a:srgbClr val="000096"/>
                </a:solidFill>
                <a:highlight>
                  <a:srgbClr val="FFFFFF"/>
                </a:highlight>
              </a:rPr>
              <a:t>&lt;/Fixed-Value&gt;</a:t>
            </a:r>
            <a:br>
              <a:rPr lang="pt-BR">
                <a:solidFill>
                  <a:srgbClr val="000000"/>
                </a:solidFill>
                <a:highlight>
                  <a:srgbClr val="FFFFFF"/>
                </a:highlight>
              </a:rPr>
            </a:br>
            <a:r>
              <a:rPr lang="pt-BR">
                <a:solidFill>
                  <a:srgbClr val="000000"/>
                </a:solidFill>
                <a:highlight>
                  <a:srgbClr val="FFFFFF"/>
                </a:highlight>
              </a:rPr>
              <a:t>  </a:t>
            </a:r>
            <a:r>
              <a:rPr lang="pt-BR">
                <a:solidFill>
                  <a:srgbClr val="000096"/>
                </a:solidFill>
                <a:highlight>
                  <a:srgbClr val="FFFFFF"/>
                </a:highlight>
              </a:rPr>
              <a:t>&lt;num&gt;</a:t>
            </a:r>
            <a:r>
              <a:rPr lang="pt-BR">
                <a:solidFill>
                  <a:srgbClr val="000000"/>
                </a:solidFill>
                <a:highlight>
                  <a:srgbClr val="FFFFFF"/>
                </a:highlight>
              </a:rPr>
              <a:t>1</a:t>
            </a:r>
            <a:r>
              <a:rPr lang="pt-BR">
                <a:solidFill>
                  <a:srgbClr val="000096"/>
                </a:solidFill>
                <a:highlight>
                  <a:srgbClr val="FFFFFF"/>
                </a:highlight>
              </a:rPr>
              <a:t>&lt;/num&gt;</a:t>
            </a:r>
            <a:br>
              <a:rPr lang="pt-BR">
                <a:solidFill>
                  <a:srgbClr val="000000"/>
                </a:solidFill>
                <a:highlight>
                  <a:srgbClr val="FFFFFF"/>
                </a:highlight>
              </a:rPr>
            </a:br>
            <a:r>
              <a:rPr lang="pt-BR">
                <a:solidFill>
                  <a:srgbClr val="000000"/>
                </a:solidFill>
                <a:highlight>
                  <a:srgbClr val="FFFFFF"/>
                </a:highlight>
              </a:rPr>
              <a:t>  </a:t>
            </a:r>
            <a:r>
              <a:rPr lang="pt-BR">
                <a:solidFill>
                  <a:srgbClr val="000096"/>
                </a:solidFill>
                <a:highlight>
                  <a:srgbClr val="FFFFFF"/>
                </a:highlight>
              </a:rPr>
              <a:t>&lt;num&gt;</a:t>
            </a:r>
            <a:r>
              <a:rPr lang="pt-BR">
                <a:solidFill>
                  <a:srgbClr val="000000"/>
                </a:solidFill>
                <a:highlight>
                  <a:srgbClr val="FFFFFF"/>
                </a:highlight>
              </a:rPr>
              <a:t>2</a:t>
            </a:r>
            <a:r>
              <a:rPr lang="pt-BR">
                <a:solidFill>
                  <a:srgbClr val="000096"/>
                </a:solidFill>
                <a:highlight>
                  <a:srgbClr val="FFFFFF"/>
                </a:highlight>
              </a:rPr>
              <a:t>&lt;/num&gt;</a:t>
            </a:r>
            <a:br>
              <a:rPr lang="pt-BR">
                <a:solidFill>
                  <a:srgbClr val="000000"/>
                </a:solidFill>
                <a:highlight>
                  <a:srgbClr val="FFFFFF"/>
                </a:highlight>
              </a:rPr>
            </a:br>
            <a:r>
              <a:rPr lang="pt-BR">
                <a:solidFill>
                  <a:srgbClr val="000000"/>
                </a:solidFill>
                <a:highlight>
                  <a:srgbClr val="FFFFFF"/>
                </a:highlight>
              </a:rPr>
              <a:t>  </a:t>
            </a:r>
            <a:r>
              <a:rPr lang="pt-BR">
                <a:solidFill>
                  <a:srgbClr val="000096"/>
                </a:solidFill>
                <a:highlight>
                  <a:srgbClr val="FFFFFF"/>
                </a:highlight>
              </a:rPr>
              <a:t>&lt;num&gt;</a:t>
            </a:r>
            <a:r>
              <a:rPr lang="pt-BR">
                <a:solidFill>
                  <a:srgbClr val="000000"/>
                </a:solidFill>
                <a:highlight>
                  <a:srgbClr val="FFFFFF"/>
                </a:highlight>
              </a:rPr>
              <a:t>3</a:t>
            </a:r>
            <a:r>
              <a:rPr lang="pt-BR">
                <a:solidFill>
                  <a:srgbClr val="000096"/>
                </a:solidFill>
                <a:highlight>
                  <a:srgbClr val="FFFFFF"/>
                </a:highlight>
              </a:rPr>
              <a:t>&lt;/num&gt;</a:t>
            </a:r>
            <a:br>
              <a:rPr lang="pt-BR">
                <a:solidFill>
                  <a:srgbClr val="000000"/>
                </a:solidFill>
                <a:highlight>
                  <a:srgbClr val="FFFFFF"/>
                </a:highlight>
              </a:rPr>
            </a:br>
            <a:r>
              <a:rPr lang="pt-BR">
                <a:solidFill>
                  <a:srgbClr val="000096"/>
                </a:solidFill>
                <a:highlight>
                  <a:srgbClr val="FFFFFF"/>
                </a:highlight>
              </a:rPr>
              <a:t>&lt;/input&gt;</a:t>
            </a:r>
          </a:p>
        </p:txBody>
      </p:sp>
      <p:cxnSp>
        <p:nvCxnSpPr>
          <p:cNvPr id="20" name="Straight Arrow Connector 19">
            <a:extLst>
              <a:ext uri="{FF2B5EF4-FFF2-40B4-BE49-F238E27FC236}">
                <a16:creationId xmlns:a16="http://schemas.microsoft.com/office/drawing/2014/main" id="{EAADE205-1857-4766-A287-BCB898D23BF8}"/>
              </a:ext>
            </a:extLst>
          </p:cNvPr>
          <p:cNvCxnSpPr>
            <a:cxnSpLocks/>
            <a:stCxn id="18" idx="3"/>
            <a:endCxn id="19" idx="1"/>
          </p:cNvCxnSpPr>
          <p:nvPr/>
        </p:nvCxnSpPr>
        <p:spPr>
          <a:xfrm>
            <a:off x="3412035" y="4059337"/>
            <a:ext cx="1982476"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1" name="TextBox 20">
            <a:extLst>
              <a:ext uri="{FF2B5EF4-FFF2-40B4-BE49-F238E27FC236}">
                <a16:creationId xmlns:a16="http://schemas.microsoft.com/office/drawing/2014/main" id="{2E0B5F26-B927-44B6-83ED-68063DCD6E55}"/>
              </a:ext>
            </a:extLst>
          </p:cNvPr>
          <p:cNvSpPr txBox="1"/>
          <p:nvPr/>
        </p:nvSpPr>
        <p:spPr>
          <a:xfrm>
            <a:off x="3467388" y="3414910"/>
            <a:ext cx="1810544" cy="646331"/>
          </a:xfrm>
          <a:prstGeom prst="rect">
            <a:avLst/>
          </a:prstGeom>
          <a:noFill/>
        </p:spPr>
        <p:txBody>
          <a:bodyPr wrap="square" rtlCol="0">
            <a:spAutoFit/>
          </a:bodyPr>
          <a:lstStyle/>
          <a:p>
            <a:pPr algn="ctr"/>
            <a:r>
              <a:rPr lang="en-US" i="1"/>
              <a:t>parse</a:t>
            </a:r>
          </a:p>
          <a:p>
            <a:pPr algn="ctr"/>
            <a:r>
              <a:rPr lang="en-US" i="1">
                <a:highlight>
                  <a:srgbClr val="FFFF00"/>
                </a:highlight>
              </a:rPr>
              <a:t>--Validate limited</a:t>
            </a:r>
          </a:p>
        </p:txBody>
      </p:sp>
      <p:sp>
        <p:nvSpPr>
          <p:cNvPr id="25" name="Rectangle 24">
            <a:extLst>
              <a:ext uri="{FF2B5EF4-FFF2-40B4-BE49-F238E27FC236}">
                <a16:creationId xmlns:a16="http://schemas.microsoft.com/office/drawing/2014/main" id="{20B4BC1A-3E6B-4074-B472-A0A6E8EDD384}"/>
              </a:ext>
            </a:extLst>
          </p:cNvPr>
          <p:cNvSpPr/>
          <p:nvPr/>
        </p:nvSpPr>
        <p:spPr>
          <a:xfrm>
            <a:off x="5394511" y="5075000"/>
            <a:ext cx="3377529" cy="923330"/>
          </a:xfrm>
          <a:prstGeom prst="rect">
            <a:avLst/>
          </a:prstGeom>
        </p:spPr>
        <p:txBody>
          <a:bodyPr wrap="square">
            <a:spAutoFit/>
          </a:bodyPr>
          <a:lstStyle/>
          <a:p>
            <a:r>
              <a:rPr lang="en-US" b="1">
                <a:solidFill>
                  <a:schemeClr val="bg1"/>
                </a:solidFill>
                <a:highlight>
                  <a:srgbClr val="FF0000"/>
                </a:highlight>
              </a:rPr>
              <a:t>[error] Validation Error: Fixed-Value failed facet checks due to: facet minInclusive (44)</a:t>
            </a:r>
          </a:p>
        </p:txBody>
      </p:sp>
    </p:spTree>
    <p:extLst>
      <p:ext uri="{BB962C8B-B14F-4D97-AF65-F5344CB8AC3E}">
        <p14:creationId xmlns:p14="http://schemas.microsoft.com/office/powerpoint/2010/main" val="3012630813"/>
      </p:ext>
    </p:extLst>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37B3216F-CF76-45A1-9CEB-32264C23303B}"/>
              </a:ext>
            </a:extLst>
          </p:cNvPr>
          <p:cNvSpPr>
            <a:spLocks noGrp="1"/>
          </p:cNvSpPr>
          <p:nvPr>
            <p:ph type="ftr" sz="quarter" idx="11"/>
          </p:nvPr>
        </p:nvSpPr>
        <p:spPr/>
        <p:txBody>
          <a:bodyPr/>
          <a:lstStyle/>
          <a:p>
            <a:r>
              <a:rPr lang="en-US" altLang="en-US">
                <a:solidFill>
                  <a:schemeClr val="tx1">
                    <a:lumMod val="50000"/>
                    <a:lumOff val="50000"/>
                  </a:schemeClr>
                </a:solidFill>
                <a:latin typeface="Arial" pitchFamily="34" charset="0"/>
                <a:cs typeface="Arial" pitchFamily="34" charset="0"/>
              </a:rPr>
              <a:t>© 2019 The MITRE Corporation. All rights reserved.</a:t>
            </a:r>
            <a:endParaRPr lang="en-US">
              <a:solidFill>
                <a:schemeClr val="tx1">
                  <a:lumMod val="50000"/>
                  <a:lumOff val="50000"/>
                </a:schemeClr>
              </a:solidFill>
              <a:latin typeface="Arial" pitchFamily="34" charset="0"/>
              <a:cs typeface="Arial" pitchFamily="34" charset="0"/>
            </a:endParaRPr>
          </a:p>
        </p:txBody>
      </p:sp>
      <p:sp>
        <p:nvSpPr>
          <p:cNvPr id="3" name="Rectangle 2">
            <a:extLst>
              <a:ext uri="{FF2B5EF4-FFF2-40B4-BE49-F238E27FC236}">
                <a16:creationId xmlns:a16="http://schemas.microsoft.com/office/drawing/2014/main" id="{F6221EE5-13B6-4EC0-B7D5-1749281EE87C}"/>
              </a:ext>
            </a:extLst>
          </p:cNvPr>
          <p:cNvSpPr/>
          <p:nvPr/>
        </p:nvSpPr>
        <p:spPr>
          <a:xfrm>
            <a:off x="616448" y="1029329"/>
            <a:ext cx="7536952" cy="4524315"/>
          </a:xfrm>
          <a:prstGeom prst="rect">
            <a:avLst/>
          </a:prstGeom>
          <a:ln>
            <a:solidFill>
              <a:schemeClr val="bg1">
                <a:lumMod val="75000"/>
              </a:schemeClr>
            </a:solidFill>
          </a:ln>
        </p:spPr>
        <p:txBody>
          <a:bodyPr wrap="square">
            <a:spAutoFit/>
          </a:bodyPr>
          <a:lstStyle/>
          <a:p>
            <a:r>
              <a:rPr lang="en-US">
                <a:solidFill>
                  <a:schemeClr val="bg1">
                    <a:lumMod val="65000"/>
                  </a:schemeClr>
                </a:solidFill>
                <a:highlight>
                  <a:srgbClr val="FFFFFF"/>
                </a:highlight>
              </a:rPr>
              <a:t>&lt;xs:element name="input"&gt;</a:t>
            </a:r>
            <a:br>
              <a:rPr lang="en-US">
                <a:solidFill>
                  <a:schemeClr val="bg1">
                    <a:lumMod val="65000"/>
                  </a:schemeClr>
                </a:solidFill>
                <a:highlight>
                  <a:srgbClr val="FFFFFF"/>
                </a:highlight>
              </a:rPr>
            </a:br>
            <a:r>
              <a:rPr lang="en-US">
                <a:solidFill>
                  <a:schemeClr val="bg1">
                    <a:lumMod val="65000"/>
                  </a:schemeClr>
                </a:solidFill>
                <a:highlight>
                  <a:srgbClr val="FFFFFF"/>
                </a:highlight>
              </a:rPr>
              <a:t>    &lt;xs:complexType&gt;</a:t>
            </a:r>
            <a:br>
              <a:rPr lang="en-US">
                <a:solidFill>
                  <a:schemeClr val="bg1">
                    <a:lumMod val="65000"/>
                  </a:schemeClr>
                </a:solidFill>
                <a:highlight>
                  <a:srgbClr val="FFFFFF"/>
                </a:highlight>
              </a:rPr>
            </a:br>
            <a:r>
              <a:rPr lang="en-US">
                <a:solidFill>
                  <a:schemeClr val="bg1">
                    <a:lumMod val="65000"/>
                  </a:schemeClr>
                </a:solidFill>
                <a:highlight>
                  <a:srgbClr val="FFFFFF"/>
                </a:highlight>
              </a:rPr>
              <a:t>        &lt;xs:sequence dfdl:separator="%NL;" dfdl:separatorPosition="infix"&gt;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&lt;xs:element</a:t>
            </a:r>
            <a:r>
              <a:rPr lang="en-US">
                <a:solidFill>
                  <a:srgbClr val="F5844C"/>
                </a:solidFill>
                <a:highlight>
                  <a:srgbClr val="FFFFFF"/>
                </a:highlight>
              </a:rPr>
              <a:t> name</a:t>
            </a:r>
            <a:r>
              <a:rPr lang="en-US">
                <a:solidFill>
                  <a:srgbClr val="FF8040"/>
                </a:solidFill>
                <a:highlight>
                  <a:srgbClr val="FFFFFF"/>
                </a:highlight>
              </a:rPr>
              <a:t>=</a:t>
            </a:r>
            <a:r>
              <a:rPr lang="en-US">
                <a:solidFill>
                  <a:srgbClr val="993300"/>
                </a:solidFill>
                <a:highlight>
                  <a:srgbClr val="FFFFFF"/>
                </a:highlight>
              </a:rPr>
              <a:t>"Fixed-Value"</a:t>
            </a:r>
            <a:r>
              <a:rPr lang="en-US">
                <a:solidFill>
                  <a:srgbClr val="F5844C"/>
                </a:solidFill>
                <a:highlight>
                  <a:srgbClr val="FFFFFF"/>
                </a:highlight>
              </a:rPr>
              <a:t> dfdl:occursCountKind</a:t>
            </a:r>
            <a:r>
              <a:rPr lang="en-US">
                <a:solidFill>
                  <a:srgbClr val="FF8040"/>
                </a:solidFill>
                <a:highlight>
                  <a:srgbClr val="FFFFFF"/>
                </a:highlight>
              </a:rPr>
              <a:t>=</a:t>
            </a:r>
            <a:r>
              <a:rPr lang="en-US">
                <a:solidFill>
                  <a:srgbClr val="993300"/>
                </a:solidFill>
                <a:highlight>
                  <a:srgbClr val="FFFFFF"/>
                </a:highlight>
              </a:rPr>
              <a:t>"implicit"</a:t>
            </a:r>
            <a:r>
              <a:rPr lang="en-US">
                <a:solidFill>
                  <a:srgbClr val="000096"/>
                </a:solidFill>
                <a:highlight>
                  <a:srgbClr val="FFFFFF"/>
                </a:highlight>
              </a:rPr>
              <a:t>&gt;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&lt;xs:simpleType&gt;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&lt;xs:restriction</a:t>
            </a:r>
            <a:r>
              <a:rPr lang="en-US">
                <a:solidFill>
                  <a:srgbClr val="F5844C"/>
                </a:solidFill>
                <a:highlight>
                  <a:srgbClr val="FFFFFF"/>
                </a:highlight>
              </a:rPr>
              <a:t> base</a:t>
            </a:r>
            <a:r>
              <a:rPr lang="en-US">
                <a:solidFill>
                  <a:srgbClr val="FF8040"/>
                </a:solidFill>
                <a:highlight>
                  <a:srgbClr val="FFFFFF"/>
                </a:highlight>
              </a:rPr>
              <a:t>=</a:t>
            </a:r>
            <a:r>
              <a:rPr lang="en-US">
                <a:solidFill>
                  <a:srgbClr val="993300"/>
                </a:solidFill>
                <a:highlight>
                  <a:srgbClr val="FFFFFF"/>
                </a:highlight>
              </a:rPr>
              <a:t>"xs:byte"</a:t>
            </a:r>
            <a:r>
              <a:rPr lang="en-US">
                <a:solidFill>
                  <a:srgbClr val="000096"/>
                </a:solidFill>
                <a:highlight>
                  <a:srgbClr val="FFFFFF"/>
                </a:highlight>
              </a:rPr>
              <a:t>&gt;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&lt;xs:minInclusive</a:t>
            </a:r>
            <a:r>
              <a:rPr lang="en-US">
                <a:solidFill>
                  <a:srgbClr val="F5844C"/>
                </a:solidFill>
                <a:highlight>
                  <a:srgbClr val="FFFFFF"/>
                </a:highlight>
              </a:rPr>
              <a:t> value</a:t>
            </a:r>
            <a:r>
              <a:rPr lang="en-US">
                <a:solidFill>
                  <a:srgbClr val="FF8040"/>
                </a:solidFill>
                <a:highlight>
                  <a:srgbClr val="FFFFFF"/>
                </a:highlight>
              </a:rPr>
              <a:t>=</a:t>
            </a:r>
            <a:r>
              <a:rPr lang="en-US">
                <a:solidFill>
                  <a:srgbClr val="993300"/>
                </a:solidFill>
                <a:highlight>
                  <a:srgbClr val="FFFFFF"/>
                </a:highlight>
              </a:rPr>
              <a:t>"44"</a:t>
            </a:r>
            <a:r>
              <a:rPr lang="en-US">
                <a:solidFill>
                  <a:srgbClr val="F5844C"/>
                </a:solidFill>
                <a:highlight>
                  <a:srgbClr val="FFFFFF"/>
                </a:highlight>
              </a:rPr>
              <a:t> </a:t>
            </a:r>
            <a:r>
              <a:rPr lang="en-US">
                <a:solidFill>
                  <a:srgbClr val="000096"/>
                </a:solidFill>
                <a:highlight>
                  <a:srgbClr val="FFFFFF"/>
                </a:highlight>
              </a:rPr>
              <a:t>/&gt;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&lt;xs:maxInclusive</a:t>
            </a:r>
            <a:r>
              <a:rPr lang="en-US">
                <a:solidFill>
                  <a:srgbClr val="F5844C"/>
                </a:solidFill>
                <a:highlight>
                  <a:srgbClr val="FFFFFF"/>
                </a:highlight>
              </a:rPr>
              <a:t> value</a:t>
            </a:r>
            <a:r>
              <a:rPr lang="en-US">
                <a:solidFill>
                  <a:srgbClr val="FF8040"/>
                </a:solidFill>
                <a:highlight>
                  <a:srgbClr val="FFFFFF"/>
                </a:highlight>
              </a:rPr>
              <a:t>=</a:t>
            </a:r>
            <a:r>
              <a:rPr lang="en-US">
                <a:solidFill>
                  <a:srgbClr val="993300"/>
                </a:solidFill>
                <a:highlight>
                  <a:srgbClr val="FFFFFF"/>
                </a:highlight>
              </a:rPr>
              <a:t>"44"</a:t>
            </a:r>
            <a:r>
              <a:rPr lang="en-US">
                <a:solidFill>
                  <a:srgbClr val="F5844C"/>
                </a:solidFill>
                <a:highlight>
                  <a:srgbClr val="FFFFFF"/>
                </a:highlight>
              </a:rPr>
              <a:t> </a:t>
            </a:r>
            <a:r>
              <a:rPr lang="en-US">
                <a:solidFill>
                  <a:srgbClr val="000096"/>
                </a:solidFill>
                <a:highlight>
                  <a:srgbClr val="FFFFFF"/>
                </a:highlight>
              </a:rPr>
              <a:t>/&gt;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&lt;/xs:restriction&gt;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&lt;/xs:simpleType&gt;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&lt;/xs:element&gt;</a:t>
            </a:r>
            <a:br>
              <a:rPr lang="en-US">
                <a:solidFill>
                  <a:srgbClr val="000000"/>
                </a:solidFill>
                <a:highlight>
                  <a:srgbClr val="FFFFFF"/>
                </a:highlight>
              </a:rPr>
            </a:br>
            <a:r>
              <a:rPr lang="en-US">
                <a:solidFill>
                  <a:srgbClr val="000000"/>
                </a:solidFill>
                <a:highlight>
                  <a:srgbClr val="FFFFFF"/>
                </a:highlight>
              </a:rPr>
              <a:t>            </a:t>
            </a:r>
            <a:r>
              <a:rPr lang="en-US">
                <a:solidFill>
                  <a:schemeClr val="bg1">
                    <a:lumMod val="65000"/>
                  </a:schemeClr>
                </a:solidFill>
                <a:highlight>
                  <a:srgbClr val="FFFFFF"/>
                </a:highlight>
              </a:rPr>
              <a:t>&lt;xs:element name="num" type="xs:string" maxOccurs="unbounded" </a:t>
            </a:r>
            <a:br>
              <a:rPr lang="en-US">
                <a:solidFill>
                  <a:schemeClr val="bg1">
                    <a:lumMod val="65000"/>
                  </a:schemeClr>
                </a:solidFill>
                <a:highlight>
                  <a:srgbClr val="FFFFFF"/>
                </a:highlight>
              </a:rPr>
            </a:br>
            <a:r>
              <a:rPr lang="en-US">
                <a:solidFill>
                  <a:schemeClr val="bg1">
                    <a:lumMod val="65000"/>
                  </a:schemeClr>
                </a:solidFill>
                <a:highlight>
                  <a:srgbClr val="FFFFFF"/>
                </a:highlight>
              </a:rPr>
              <a:t> 		dfdl:occursCountKind="implicit" /&gt;</a:t>
            </a:r>
            <a:br>
              <a:rPr lang="en-US">
                <a:solidFill>
                  <a:schemeClr val="bg1">
                    <a:lumMod val="65000"/>
                  </a:schemeClr>
                </a:solidFill>
                <a:highlight>
                  <a:srgbClr val="FFFFFF"/>
                </a:highlight>
              </a:rPr>
            </a:br>
            <a:r>
              <a:rPr lang="en-US">
                <a:solidFill>
                  <a:schemeClr val="bg1">
                    <a:lumMod val="65000"/>
                  </a:schemeClr>
                </a:solidFill>
                <a:highlight>
                  <a:srgbClr val="FFFFFF"/>
                </a:highlight>
              </a:rPr>
              <a:t>        &lt;/xs:sequence&gt;</a:t>
            </a:r>
            <a:br>
              <a:rPr lang="en-US">
                <a:solidFill>
                  <a:schemeClr val="bg1">
                    <a:lumMod val="65000"/>
                  </a:schemeClr>
                </a:solidFill>
                <a:highlight>
                  <a:srgbClr val="FFFFFF"/>
                </a:highlight>
              </a:rPr>
            </a:br>
            <a:r>
              <a:rPr lang="en-US">
                <a:solidFill>
                  <a:schemeClr val="bg1">
                    <a:lumMod val="65000"/>
                  </a:schemeClr>
                </a:solidFill>
                <a:highlight>
                  <a:srgbClr val="FFFFFF"/>
                </a:highlight>
              </a:rPr>
              <a:t>    &lt;/xs:complexType&gt;</a:t>
            </a:r>
            <a:br>
              <a:rPr lang="en-US">
                <a:solidFill>
                  <a:schemeClr val="bg1">
                    <a:lumMod val="65000"/>
                  </a:schemeClr>
                </a:solidFill>
                <a:highlight>
                  <a:srgbClr val="FFFFFF"/>
                </a:highlight>
              </a:rPr>
            </a:br>
            <a:r>
              <a:rPr lang="en-US">
                <a:solidFill>
                  <a:schemeClr val="bg1">
                    <a:lumMod val="65000"/>
                  </a:schemeClr>
                </a:solidFill>
                <a:highlight>
                  <a:srgbClr val="FFFFFF"/>
                </a:highlight>
              </a:rPr>
              <a:t>&lt;/xs:element&gt;</a:t>
            </a:r>
          </a:p>
        </p:txBody>
      </p:sp>
      <p:sp>
        <p:nvSpPr>
          <p:cNvPr id="4" name="Rectangle 3">
            <a:extLst>
              <a:ext uri="{FF2B5EF4-FFF2-40B4-BE49-F238E27FC236}">
                <a16:creationId xmlns:a16="http://schemas.microsoft.com/office/drawing/2014/main" id="{362BD31F-190B-4A01-99DC-F30BF54D4A26}"/>
              </a:ext>
            </a:extLst>
          </p:cNvPr>
          <p:cNvSpPr/>
          <p:nvPr/>
        </p:nvSpPr>
        <p:spPr>
          <a:xfrm>
            <a:off x="1239864" y="1890793"/>
            <a:ext cx="6524787" cy="220076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Speech Bubble: Rectangle 4">
            <a:extLst>
              <a:ext uri="{FF2B5EF4-FFF2-40B4-BE49-F238E27FC236}">
                <a16:creationId xmlns:a16="http://schemas.microsoft.com/office/drawing/2014/main" id="{F94B9329-2D03-4F93-B9CD-CB3070FB8515}"/>
              </a:ext>
            </a:extLst>
          </p:cNvPr>
          <p:cNvSpPr/>
          <p:nvPr/>
        </p:nvSpPr>
        <p:spPr>
          <a:xfrm>
            <a:off x="8601559" y="588936"/>
            <a:ext cx="3332136" cy="2355742"/>
          </a:xfrm>
          <a:prstGeom prst="wedgeRectCallout">
            <a:avLst>
              <a:gd name="adj1" fmla="val -74787"/>
              <a:gd name="adj2" fmla="val 3842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a:t>Hey Daffodil, when the </a:t>
            </a:r>
          </a:p>
          <a:p>
            <a:pPr algn="ctr"/>
            <a:r>
              <a:rPr lang="en-US" sz="2400">
                <a:latin typeface="Courier New" panose="02070309020205020404" pitchFamily="49" charset="0"/>
                <a:cs typeface="Courier New" panose="02070309020205020404" pitchFamily="49" charset="0"/>
              </a:rPr>
              <a:t>--Validate </a:t>
            </a:r>
            <a:r>
              <a:rPr lang="en-US" sz="2400"/>
              <a:t>flag is set to </a:t>
            </a:r>
            <a:r>
              <a:rPr lang="en-US" sz="2400">
                <a:latin typeface="Courier New" panose="02070309020205020404" pitchFamily="49" charset="0"/>
                <a:cs typeface="Courier New" panose="02070309020205020404" pitchFamily="49" charset="0"/>
              </a:rPr>
              <a:t>limited</a:t>
            </a:r>
            <a:r>
              <a:rPr lang="en-US" sz="2400"/>
              <a:t> (or </a:t>
            </a:r>
            <a:r>
              <a:rPr lang="en-US" sz="2400">
                <a:latin typeface="Courier New" panose="02070309020205020404" pitchFamily="49" charset="0"/>
                <a:cs typeface="Courier New" panose="02070309020205020404" pitchFamily="49" charset="0"/>
              </a:rPr>
              <a:t>on</a:t>
            </a:r>
            <a:r>
              <a:rPr lang="en-US" sz="2400"/>
              <a:t>), then check that the first value in the input file is the number 44.</a:t>
            </a:r>
          </a:p>
        </p:txBody>
      </p:sp>
    </p:spTree>
    <p:extLst>
      <p:ext uri="{BB962C8B-B14F-4D97-AF65-F5344CB8AC3E}">
        <p14:creationId xmlns:p14="http://schemas.microsoft.com/office/powerpoint/2010/main" val="35612118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0869A4-AA52-44AB-BB7E-D6F3C0F5BD16}"/>
              </a:ext>
            </a:extLst>
          </p:cNvPr>
          <p:cNvSpPr>
            <a:spLocks noGrp="1"/>
          </p:cNvSpPr>
          <p:nvPr>
            <p:ph type="title"/>
          </p:nvPr>
        </p:nvSpPr>
        <p:spPr/>
        <p:txBody>
          <a:bodyPr/>
          <a:lstStyle/>
          <a:p>
            <a:r>
              <a:rPr lang="en-US"/>
              <a:t>Here’s a way to avoid loosing information</a:t>
            </a:r>
          </a:p>
        </p:txBody>
      </p:sp>
      <p:sp>
        <p:nvSpPr>
          <p:cNvPr id="4" name="Footer Placeholder 3">
            <a:extLst>
              <a:ext uri="{FF2B5EF4-FFF2-40B4-BE49-F238E27FC236}">
                <a16:creationId xmlns:a16="http://schemas.microsoft.com/office/drawing/2014/main" id="{A34FA205-4D2E-40A5-B2DC-2132BB5D91EF}"/>
              </a:ext>
            </a:extLst>
          </p:cNvPr>
          <p:cNvSpPr>
            <a:spLocks noGrp="1"/>
          </p:cNvSpPr>
          <p:nvPr>
            <p:ph type="ftr" sz="quarter" idx="11"/>
          </p:nvPr>
        </p:nvSpPr>
        <p:spPr/>
        <p:txBody>
          <a:bodyPr/>
          <a:lstStyle/>
          <a:p>
            <a:r>
              <a:rPr lang="en-US" altLang="en-US">
                <a:solidFill>
                  <a:schemeClr val="tx1">
                    <a:lumMod val="50000"/>
                    <a:lumOff val="50000"/>
                  </a:schemeClr>
                </a:solidFill>
                <a:latin typeface="Arial" pitchFamily="34" charset="0"/>
                <a:cs typeface="Arial" pitchFamily="34" charset="0"/>
              </a:rPr>
              <a:t>© 2019 The MITRE Corporation. All rights reserved.</a:t>
            </a:r>
            <a:endParaRPr lang="en-US">
              <a:solidFill>
                <a:schemeClr val="tx1">
                  <a:lumMod val="50000"/>
                  <a:lumOff val="50000"/>
                </a:schemeClr>
              </a:solidFill>
              <a:latin typeface="Arial" pitchFamily="34" charset="0"/>
              <a:cs typeface="Arial" pitchFamily="34" charset="0"/>
            </a:endParaRPr>
          </a:p>
        </p:txBody>
      </p:sp>
      <p:sp>
        <p:nvSpPr>
          <p:cNvPr id="5" name="Rectangle 4">
            <a:extLst>
              <a:ext uri="{FF2B5EF4-FFF2-40B4-BE49-F238E27FC236}">
                <a16:creationId xmlns:a16="http://schemas.microsoft.com/office/drawing/2014/main" id="{39F40844-6DC0-4B6D-BCAB-AEC8377BF776}"/>
              </a:ext>
            </a:extLst>
          </p:cNvPr>
          <p:cNvSpPr/>
          <p:nvPr/>
        </p:nvSpPr>
        <p:spPr>
          <a:xfrm>
            <a:off x="1026312" y="1563885"/>
            <a:ext cx="10139375" cy="2031325"/>
          </a:xfrm>
          <a:prstGeom prst="rect">
            <a:avLst/>
          </a:prstGeom>
          <a:ln>
            <a:solidFill>
              <a:schemeClr val="tx1"/>
            </a:solidFill>
          </a:ln>
        </p:spPr>
        <p:txBody>
          <a:bodyPr wrap="square">
            <a:spAutoFit/>
          </a:bodyPr>
          <a:lstStyle/>
          <a:p>
            <a:r>
              <a:rPr lang="en-US">
                <a:solidFill>
                  <a:srgbClr val="003296"/>
                </a:solidFill>
                <a:highlight>
                  <a:srgbClr val="FFFFFF"/>
                </a:highlight>
              </a:rPr>
              <a:t>&lt;xs:sequence</a:t>
            </a:r>
            <a:r>
              <a:rPr lang="en-US">
                <a:solidFill>
                  <a:srgbClr val="F5844C"/>
                </a:solidFill>
                <a:highlight>
                  <a:srgbClr val="FFFFFF"/>
                </a:highlight>
              </a:rPr>
              <a:t> dfdl:hiddenGroupRef</a:t>
            </a:r>
            <a:r>
              <a:rPr lang="en-US">
                <a:solidFill>
                  <a:srgbClr val="FF8040"/>
                </a:solidFill>
                <a:highlight>
                  <a:srgbClr val="FFFFFF"/>
                </a:highlight>
              </a:rPr>
              <a:t>=</a:t>
            </a:r>
            <a:r>
              <a:rPr lang="en-US">
                <a:solidFill>
                  <a:srgbClr val="993300"/>
                </a:solidFill>
                <a:highlight>
                  <a:srgbClr val="FFFFFF"/>
                </a:highlight>
              </a:rPr>
              <a:t>"hiddenHourGroup"</a:t>
            </a:r>
            <a:r>
              <a:rPr lang="en-US">
                <a:solidFill>
                  <a:srgbClr val="F5844C"/>
                </a:solidFill>
                <a:highlight>
                  <a:srgbClr val="FFFFFF"/>
                </a:highlight>
              </a:rPr>
              <a:t> </a:t>
            </a:r>
            <a:r>
              <a:rPr lang="en-US">
                <a:solidFill>
                  <a:srgbClr val="000096"/>
                </a:solidFill>
                <a:highlight>
                  <a:srgbClr val="FFFFFF"/>
                </a:highlight>
              </a:rPr>
              <a:t>/&gt;</a:t>
            </a:r>
            <a:br>
              <a:rPr lang="en-US">
                <a:solidFill>
                  <a:srgbClr val="000000"/>
                </a:solidFill>
                <a:highlight>
                  <a:srgbClr val="FFFFFF"/>
                </a:highlight>
              </a:rPr>
            </a:br>
            <a:r>
              <a:rPr lang="en-US">
                <a:solidFill>
                  <a:srgbClr val="003296"/>
                </a:solidFill>
                <a:highlight>
                  <a:srgbClr val="FFFFFF"/>
                </a:highlight>
              </a:rPr>
              <a:t>&lt;xs:element</a:t>
            </a:r>
            <a:r>
              <a:rPr lang="en-US">
                <a:solidFill>
                  <a:srgbClr val="F5844C"/>
                </a:solidFill>
                <a:highlight>
                  <a:srgbClr val="FFFFFF"/>
                </a:highlight>
              </a:rPr>
              <a:t> name</a:t>
            </a:r>
            <a:r>
              <a:rPr lang="en-US">
                <a:solidFill>
                  <a:srgbClr val="FF8040"/>
                </a:solidFill>
                <a:highlight>
                  <a:srgbClr val="FFFFFF"/>
                </a:highlight>
              </a:rPr>
              <a:t>=</a:t>
            </a:r>
            <a:r>
              <a:rPr lang="en-US">
                <a:solidFill>
                  <a:srgbClr val="993300"/>
                </a:solidFill>
                <a:highlight>
                  <a:srgbClr val="FFFFFF"/>
                </a:highlight>
              </a:rPr>
              <a:t>"Hour"</a:t>
            </a:r>
            <a:r>
              <a:rPr lang="en-US">
                <a:solidFill>
                  <a:srgbClr val="F5844C"/>
                </a:solidFill>
                <a:highlight>
                  <a:srgbClr val="FFFFFF"/>
                </a:highlight>
              </a:rPr>
              <a:t> type</a:t>
            </a:r>
            <a:r>
              <a:rPr lang="en-US">
                <a:solidFill>
                  <a:srgbClr val="FF8040"/>
                </a:solidFill>
                <a:highlight>
                  <a:srgbClr val="FFFFFF"/>
                </a:highlight>
              </a:rPr>
              <a:t>=</a:t>
            </a:r>
            <a:r>
              <a:rPr lang="en-US">
                <a:solidFill>
                  <a:srgbClr val="993300"/>
                </a:solidFill>
                <a:highlight>
                  <a:srgbClr val="FFFFFF"/>
                </a:highlight>
              </a:rPr>
              <a:t>"xs:string"</a:t>
            </a:r>
            <a:r>
              <a:rPr lang="en-US">
                <a:solidFill>
                  <a:srgbClr val="F5844C"/>
                </a:solidFill>
                <a:highlight>
                  <a:srgbClr val="FFFFFF"/>
                </a:highlight>
              </a:rPr>
              <a:t> dfdl:inputValueCalc</a:t>
            </a:r>
            <a:r>
              <a:rPr lang="en-US">
                <a:solidFill>
                  <a:srgbClr val="FF8040"/>
                </a:solidFill>
                <a:highlight>
                  <a:srgbClr val="FFFFFF"/>
                </a:highlight>
              </a:rPr>
              <a:t>=</a:t>
            </a:r>
            <a:r>
              <a:rPr lang="en-US">
                <a:solidFill>
                  <a:srgbClr val="993300"/>
                </a:solidFill>
                <a:highlight>
                  <a:srgbClr val="FFFFFF"/>
                </a:highlight>
              </a:rPr>
              <a:t>'{</a:t>
            </a:r>
            <a:br>
              <a:rPr lang="en-US">
                <a:solidFill>
                  <a:srgbClr val="000000"/>
                </a:solidFill>
                <a:highlight>
                  <a:srgbClr val="FFFFFF"/>
                </a:highlight>
              </a:rPr>
            </a:br>
            <a:r>
              <a:rPr lang="en-US">
                <a:solidFill>
                  <a:srgbClr val="993300"/>
                </a:solidFill>
                <a:highlight>
                  <a:srgbClr val="FFFFFF"/>
                </a:highlight>
              </a:rPr>
              <a:t>    if ((../HiddenHour ge 0) and (../HiddenHour le 23)) then ../HiddenHour</a:t>
            </a:r>
            <a:br>
              <a:rPr lang="en-US">
                <a:solidFill>
                  <a:srgbClr val="000000"/>
                </a:solidFill>
                <a:highlight>
                  <a:srgbClr val="FFFFFF"/>
                </a:highlight>
              </a:rPr>
            </a:br>
            <a:r>
              <a:rPr lang="en-US">
                <a:solidFill>
                  <a:srgbClr val="993300"/>
                </a:solidFill>
                <a:highlight>
                  <a:srgbClr val="FFFFFF"/>
                </a:highlight>
              </a:rPr>
              <a:t>    </a:t>
            </a:r>
            <a:r>
              <a:rPr lang="en-US" b="1">
                <a:solidFill>
                  <a:srgbClr val="0096C8"/>
                </a:solidFill>
                <a:highlight>
                  <a:srgbClr val="FFFFFF"/>
                </a:highlight>
              </a:rPr>
              <a:t>else</a:t>
            </a:r>
            <a:r>
              <a:rPr lang="en-US" b="1">
                <a:solidFill>
                  <a:srgbClr val="000000"/>
                </a:solidFill>
                <a:highlight>
                  <a:srgbClr val="FFFFFF"/>
                </a:highlight>
              </a:rPr>
              <a:t> </a:t>
            </a:r>
            <a:r>
              <a:rPr lang="en-US" b="1">
                <a:solidFill>
                  <a:srgbClr val="0096C8"/>
                </a:solidFill>
                <a:highlight>
                  <a:srgbClr val="FFFFFF"/>
                </a:highlight>
              </a:rPr>
              <a:t>if</a:t>
            </a:r>
            <a:r>
              <a:rPr lang="en-US" b="1">
                <a:solidFill>
                  <a:srgbClr val="000000"/>
                </a:solidFill>
                <a:highlight>
                  <a:srgbClr val="FFFFFF"/>
                </a:highlight>
              </a:rPr>
              <a:t> ((</a:t>
            </a:r>
            <a:r>
              <a:rPr lang="en-US" b="1">
                <a:solidFill>
                  <a:srgbClr val="787800"/>
                </a:solidFill>
                <a:highlight>
                  <a:srgbClr val="FFFFFF"/>
                </a:highlight>
              </a:rPr>
              <a:t>../</a:t>
            </a:r>
            <a:r>
              <a:rPr lang="en-US" b="1">
                <a:solidFill>
                  <a:srgbClr val="0000E6"/>
                </a:solidFill>
                <a:highlight>
                  <a:srgbClr val="FFFFFF"/>
                </a:highlight>
              </a:rPr>
              <a:t>HiddenHour</a:t>
            </a:r>
            <a:r>
              <a:rPr lang="en-US" b="1">
                <a:solidFill>
                  <a:srgbClr val="000000"/>
                </a:solidFill>
                <a:highlight>
                  <a:srgbClr val="FFFFFF"/>
                </a:highlight>
              </a:rPr>
              <a:t> </a:t>
            </a:r>
            <a:r>
              <a:rPr lang="en-US" b="1">
                <a:solidFill>
                  <a:srgbClr val="787800"/>
                </a:solidFill>
                <a:highlight>
                  <a:srgbClr val="FFFFFF"/>
                </a:highlight>
              </a:rPr>
              <a:t>ge</a:t>
            </a:r>
            <a:r>
              <a:rPr lang="en-US" b="1">
                <a:solidFill>
                  <a:srgbClr val="000000"/>
                </a:solidFill>
                <a:highlight>
                  <a:srgbClr val="FFFFFF"/>
                </a:highlight>
              </a:rPr>
              <a:t> </a:t>
            </a:r>
            <a:r>
              <a:rPr lang="en-US" b="1">
                <a:solidFill>
                  <a:srgbClr val="323296"/>
                </a:solidFill>
                <a:highlight>
                  <a:srgbClr val="FFFFFF"/>
                </a:highlight>
              </a:rPr>
              <a:t>24</a:t>
            </a:r>
            <a:r>
              <a:rPr lang="en-US" b="1">
                <a:solidFill>
                  <a:srgbClr val="000000"/>
                </a:solidFill>
                <a:highlight>
                  <a:srgbClr val="FFFFFF"/>
                </a:highlight>
              </a:rPr>
              <a:t>) </a:t>
            </a:r>
            <a:r>
              <a:rPr lang="en-US" b="1">
                <a:solidFill>
                  <a:srgbClr val="787800"/>
                </a:solidFill>
                <a:highlight>
                  <a:srgbClr val="FFFFFF"/>
                </a:highlight>
              </a:rPr>
              <a:t>and</a:t>
            </a:r>
            <a:r>
              <a:rPr lang="en-US" b="1">
                <a:solidFill>
                  <a:srgbClr val="000000"/>
                </a:solidFill>
                <a:highlight>
                  <a:srgbClr val="FFFFFF"/>
                </a:highlight>
              </a:rPr>
              <a:t> (</a:t>
            </a:r>
            <a:r>
              <a:rPr lang="en-US" b="1">
                <a:solidFill>
                  <a:srgbClr val="787800"/>
                </a:solidFill>
                <a:highlight>
                  <a:srgbClr val="FFFFFF"/>
                </a:highlight>
              </a:rPr>
              <a:t>../</a:t>
            </a:r>
            <a:r>
              <a:rPr lang="en-US" b="1">
                <a:solidFill>
                  <a:srgbClr val="0000E6"/>
                </a:solidFill>
                <a:highlight>
                  <a:srgbClr val="FFFFFF"/>
                </a:highlight>
              </a:rPr>
              <a:t>HiddenHour</a:t>
            </a:r>
            <a:r>
              <a:rPr lang="en-US" b="1">
                <a:solidFill>
                  <a:srgbClr val="000000"/>
                </a:solidFill>
                <a:highlight>
                  <a:srgbClr val="FFFFFF"/>
                </a:highlight>
              </a:rPr>
              <a:t> </a:t>
            </a:r>
            <a:r>
              <a:rPr lang="en-US" b="1">
                <a:solidFill>
                  <a:srgbClr val="787800"/>
                </a:solidFill>
                <a:highlight>
                  <a:srgbClr val="FFFFFF"/>
                </a:highlight>
              </a:rPr>
              <a:t>le</a:t>
            </a:r>
            <a:r>
              <a:rPr lang="en-US" b="1">
                <a:solidFill>
                  <a:srgbClr val="000000"/>
                </a:solidFill>
                <a:highlight>
                  <a:srgbClr val="FFFFFF"/>
                </a:highlight>
              </a:rPr>
              <a:t> </a:t>
            </a:r>
            <a:r>
              <a:rPr lang="en-US" b="1">
                <a:solidFill>
                  <a:srgbClr val="323296"/>
                </a:solidFill>
                <a:highlight>
                  <a:srgbClr val="FFFFFF"/>
                </a:highlight>
              </a:rPr>
              <a:t>30</a:t>
            </a:r>
            <a:r>
              <a:rPr lang="en-US" b="1">
                <a:solidFill>
                  <a:srgbClr val="000000"/>
                </a:solidFill>
                <a:highlight>
                  <a:srgbClr val="FFFFFF"/>
                </a:highlight>
              </a:rPr>
              <a:t>)) </a:t>
            </a:r>
            <a:r>
              <a:rPr lang="en-US" b="1">
                <a:solidFill>
                  <a:srgbClr val="0096C8"/>
                </a:solidFill>
                <a:highlight>
                  <a:srgbClr val="FFFFFF"/>
                </a:highlight>
              </a:rPr>
              <a:t>then</a:t>
            </a:r>
            <a:r>
              <a:rPr lang="en-US" b="1">
                <a:solidFill>
                  <a:srgbClr val="000000"/>
                </a:solidFill>
                <a:highlight>
                  <a:srgbClr val="FFFFFF"/>
                </a:highlight>
              </a:rPr>
              <a:t> </a:t>
            </a:r>
            <a:r>
              <a:rPr lang="en-US" b="1" i="1">
                <a:solidFill>
                  <a:srgbClr val="004000"/>
                </a:solidFill>
                <a:highlight>
                  <a:srgbClr val="FFFF00"/>
                </a:highlight>
              </a:rPr>
              <a:t>fn:concat</a:t>
            </a:r>
            <a:r>
              <a:rPr lang="en-US" b="1" i="1">
                <a:solidFill>
                  <a:srgbClr val="000000"/>
                </a:solidFill>
                <a:highlight>
                  <a:srgbClr val="FFFF00"/>
                </a:highlight>
              </a:rPr>
              <a:t>(</a:t>
            </a:r>
            <a:r>
              <a:rPr lang="en-US" b="1" i="1">
                <a:solidFill>
                  <a:srgbClr val="323296"/>
                </a:solidFill>
                <a:highlight>
                  <a:srgbClr val="FFFF00"/>
                </a:highlight>
              </a:rPr>
              <a:t>"Illegal ("</a:t>
            </a:r>
            <a:r>
              <a:rPr lang="en-US" b="1" i="1">
                <a:solidFill>
                  <a:srgbClr val="787800"/>
                </a:solidFill>
                <a:highlight>
                  <a:srgbClr val="FFFF00"/>
                </a:highlight>
              </a:rPr>
              <a:t>,</a:t>
            </a:r>
            <a:r>
              <a:rPr lang="en-US" b="1" i="1">
                <a:solidFill>
                  <a:srgbClr val="000000"/>
                </a:solidFill>
                <a:highlight>
                  <a:srgbClr val="FFFF00"/>
                </a:highlight>
              </a:rPr>
              <a:t> </a:t>
            </a:r>
            <a:r>
              <a:rPr lang="en-US" b="1" i="1">
                <a:solidFill>
                  <a:srgbClr val="787800"/>
                </a:solidFill>
                <a:highlight>
                  <a:srgbClr val="FFFF00"/>
                </a:highlight>
              </a:rPr>
              <a:t>../</a:t>
            </a:r>
            <a:r>
              <a:rPr lang="en-US" b="1" i="1">
                <a:solidFill>
                  <a:srgbClr val="0000E6"/>
                </a:solidFill>
                <a:highlight>
                  <a:srgbClr val="FFFF00"/>
                </a:highlight>
              </a:rPr>
              <a:t>HiddenHour</a:t>
            </a:r>
            <a:r>
              <a:rPr lang="en-US" b="1" i="1">
                <a:solidFill>
                  <a:srgbClr val="787800"/>
                </a:solidFill>
                <a:highlight>
                  <a:srgbClr val="FFFF00"/>
                </a:highlight>
              </a:rPr>
              <a:t>,</a:t>
            </a:r>
            <a:r>
              <a:rPr lang="en-US" b="1" i="1">
                <a:solidFill>
                  <a:srgbClr val="000000"/>
                </a:solidFill>
                <a:highlight>
                  <a:srgbClr val="FFFF00"/>
                </a:highlight>
              </a:rPr>
              <a:t> </a:t>
            </a:r>
            <a:r>
              <a:rPr lang="en-US" b="1" i="1">
                <a:solidFill>
                  <a:srgbClr val="323296"/>
                </a:solidFill>
                <a:highlight>
                  <a:srgbClr val="FFFF00"/>
                </a:highlight>
              </a:rPr>
              <a:t>")"</a:t>
            </a:r>
            <a:r>
              <a:rPr lang="en-US" b="1" i="1">
                <a:solidFill>
                  <a:srgbClr val="000000"/>
                </a:solidFill>
                <a:highlight>
                  <a:srgbClr val="FFFF00"/>
                </a:highlight>
              </a:rPr>
              <a:t>)</a:t>
            </a:r>
          </a:p>
          <a:p>
            <a:r>
              <a:rPr lang="en-US">
                <a:solidFill>
                  <a:srgbClr val="993300"/>
                </a:solidFill>
                <a:highlight>
                  <a:srgbClr val="FFFFFF"/>
                </a:highlight>
              </a:rPr>
              <a:t>    else if (../HiddenHour eq 31) then "No Statement"</a:t>
            </a:r>
            <a:br>
              <a:rPr lang="en-US">
                <a:solidFill>
                  <a:srgbClr val="000000"/>
                </a:solidFill>
                <a:highlight>
                  <a:srgbClr val="FFFFFF"/>
                </a:highlight>
              </a:rPr>
            </a:br>
            <a:r>
              <a:rPr lang="en-US">
                <a:solidFill>
                  <a:srgbClr val="993300"/>
                </a:solidFill>
                <a:highlight>
                  <a:srgbClr val="FFFFFF"/>
                </a:highlight>
              </a:rPr>
              <a:t>    else "daf:error()"</a:t>
            </a:r>
            <a:br>
              <a:rPr lang="en-US">
                <a:solidFill>
                  <a:srgbClr val="000000"/>
                </a:solidFill>
                <a:highlight>
                  <a:srgbClr val="FFFFFF"/>
                </a:highlight>
              </a:rPr>
            </a:br>
            <a:r>
              <a:rPr lang="en-US">
                <a:solidFill>
                  <a:srgbClr val="993300"/>
                </a:solidFill>
                <a:highlight>
                  <a:srgbClr val="FFFFFF"/>
                </a:highlight>
              </a:rPr>
              <a:t>}'</a:t>
            </a:r>
            <a:r>
              <a:rPr lang="en-US">
                <a:solidFill>
                  <a:srgbClr val="F5844C"/>
                </a:solidFill>
                <a:highlight>
                  <a:srgbClr val="FFFFFF"/>
                </a:highlight>
              </a:rPr>
              <a:t> </a:t>
            </a:r>
            <a:r>
              <a:rPr lang="en-US">
                <a:solidFill>
                  <a:srgbClr val="000096"/>
                </a:solidFill>
                <a:highlight>
                  <a:srgbClr val="FFFFFF"/>
                </a:highlight>
              </a:rPr>
              <a:t>/&gt;</a:t>
            </a:r>
          </a:p>
        </p:txBody>
      </p:sp>
      <p:sp>
        <p:nvSpPr>
          <p:cNvPr id="6" name="TextBox 5">
            <a:extLst>
              <a:ext uri="{FF2B5EF4-FFF2-40B4-BE49-F238E27FC236}">
                <a16:creationId xmlns:a16="http://schemas.microsoft.com/office/drawing/2014/main" id="{851A9FEE-A3DC-457A-B639-11C8B5A7819D}"/>
              </a:ext>
            </a:extLst>
          </p:cNvPr>
          <p:cNvSpPr txBox="1"/>
          <p:nvPr/>
        </p:nvSpPr>
        <p:spPr>
          <a:xfrm>
            <a:off x="1026312" y="4042760"/>
            <a:ext cx="10014152" cy="1938992"/>
          </a:xfrm>
          <a:prstGeom prst="rect">
            <a:avLst/>
          </a:prstGeom>
          <a:noFill/>
        </p:spPr>
        <p:txBody>
          <a:bodyPr wrap="none" rtlCol="0">
            <a:spAutoFit/>
          </a:bodyPr>
          <a:lstStyle/>
          <a:p>
            <a:r>
              <a:rPr lang="en-US" sz="2400"/>
              <a:t>If the input is, say, 27, then the output will be:</a:t>
            </a:r>
          </a:p>
          <a:p>
            <a:endParaRPr lang="en-US" sz="2400"/>
          </a:p>
          <a:p>
            <a:r>
              <a:rPr lang="en-US" sz="2400">
                <a:solidFill>
                  <a:srgbClr val="000096"/>
                </a:solidFill>
                <a:highlight>
                  <a:srgbClr val="FFFFFF"/>
                </a:highlight>
              </a:rPr>
              <a:t>	&lt;Hour&gt;</a:t>
            </a:r>
            <a:r>
              <a:rPr lang="en-US" sz="2400">
                <a:solidFill>
                  <a:srgbClr val="000000"/>
                </a:solidFill>
                <a:highlight>
                  <a:srgbClr val="FFFFFF"/>
                </a:highlight>
              </a:rPr>
              <a:t>Illegal (27)</a:t>
            </a:r>
            <a:r>
              <a:rPr lang="en-US" sz="2400">
                <a:solidFill>
                  <a:srgbClr val="000096"/>
                </a:solidFill>
                <a:highlight>
                  <a:srgbClr val="FFFFFF"/>
                </a:highlight>
              </a:rPr>
              <a:t>&lt;/Hour&gt;</a:t>
            </a:r>
          </a:p>
          <a:p>
            <a:endParaRPr lang="en-US" sz="2400">
              <a:solidFill>
                <a:srgbClr val="000096"/>
              </a:solidFill>
              <a:highlight>
                <a:srgbClr val="FFFFFF"/>
              </a:highlight>
            </a:endParaRPr>
          </a:p>
          <a:p>
            <a:r>
              <a:rPr lang="en-US" sz="2400">
                <a:highlight>
                  <a:srgbClr val="FFFFFF"/>
                </a:highlight>
              </a:rPr>
              <a:t>The hidden group could, on unparsing, output the value within the parentheses</a:t>
            </a:r>
            <a:endParaRPr lang="en-US" sz="2400"/>
          </a:p>
        </p:txBody>
      </p:sp>
    </p:spTree>
    <p:extLst>
      <p:ext uri="{BB962C8B-B14F-4D97-AF65-F5344CB8AC3E}">
        <p14:creationId xmlns:p14="http://schemas.microsoft.com/office/powerpoint/2010/main" val="420149206"/>
      </p:ext>
    </p:extLst>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586B1289-21B2-4405-A606-6FD47545ED59}"/>
              </a:ext>
            </a:extLst>
          </p:cNvPr>
          <p:cNvSpPr>
            <a:spLocks noGrp="1"/>
          </p:cNvSpPr>
          <p:nvPr>
            <p:ph type="title"/>
          </p:nvPr>
        </p:nvSpPr>
        <p:spPr/>
        <p:txBody>
          <a:bodyPr/>
          <a:lstStyle/>
          <a:p>
            <a:r>
              <a:rPr lang="en-US"/>
              <a:t>You must not use </a:t>
            </a:r>
            <a:r>
              <a:rPr lang="en-US">
                <a:latin typeface="Courier New" panose="02070309020205020404" pitchFamily="49" charset="0"/>
                <a:cs typeface="Courier New" panose="02070309020205020404" pitchFamily="49" charset="0"/>
              </a:rPr>
              <a:t>--Validate</a:t>
            </a:r>
            <a:r>
              <a:rPr lang="en-US">
                <a:latin typeface="+mn-lt"/>
                <a:cs typeface="Courier New" panose="02070309020205020404" pitchFamily="49" charset="0"/>
              </a:rPr>
              <a:t> </a:t>
            </a:r>
            <a:r>
              <a:rPr lang="en-US">
                <a:latin typeface="Courier New" panose="02070309020205020404" pitchFamily="49" charset="0"/>
                <a:cs typeface="Courier New" panose="02070309020205020404" pitchFamily="49" charset="0"/>
              </a:rPr>
              <a:t>off</a:t>
            </a:r>
          </a:p>
        </p:txBody>
      </p:sp>
      <p:sp>
        <p:nvSpPr>
          <p:cNvPr id="2" name="Footer Placeholder 1">
            <a:extLst>
              <a:ext uri="{FF2B5EF4-FFF2-40B4-BE49-F238E27FC236}">
                <a16:creationId xmlns:a16="http://schemas.microsoft.com/office/drawing/2014/main" id="{7E5E8256-A662-4591-ACCF-FE20A9A28818}"/>
              </a:ext>
            </a:extLst>
          </p:cNvPr>
          <p:cNvSpPr>
            <a:spLocks noGrp="1"/>
          </p:cNvSpPr>
          <p:nvPr>
            <p:ph type="ftr" sz="quarter" idx="11"/>
          </p:nvPr>
        </p:nvSpPr>
        <p:spPr/>
        <p:txBody>
          <a:bodyPr/>
          <a:lstStyle/>
          <a:p>
            <a:r>
              <a:rPr lang="en-US" altLang="en-US">
                <a:solidFill>
                  <a:schemeClr val="tx1">
                    <a:lumMod val="50000"/>
                    <a:lumOff val="50000"/>
                  </a:schemeClr>
                </a:solidFill>
                <a:latin typeface="Arial" pitchFamily="34" charset="0"/>
                <a:cs typeface="Arial" pitchFamily="34" charset="0"/>
              </a:rPr>
              <a:t>© 2019 The MITRE Corporation. All rights reserved.</a:t>
            </a:r>
            <a:endParaRPr lang="en-US">
              <a:solidFill>
                <a:schemeClr val="tx1">
                  <a:lumMod val="50000"/>
                  <a:lumOff val="50000"/>
                </a:schemeClr>
              </a:solidFill>
              <a:latin typeface="Arial" pitchFamily="34" charset="0"/>
              <a:cs typeface="Arial" pitchFamily="34" charset="0"/>
            </a:endParaRPr>
          </a:p>
        </p:txBody>
      </p:sp>
      <p:sp>
        <p:nvSpPr>
          <p:cNvPr id="7" name="Rectangle 6">
            <a:extLst>
              <a:ext uri="{FF2B5EF4-FFF2-40B4-BE49-F238E27FC236}">
                <a16:creationId xmlns:a16="http://schemas.microsoft.com/office/drawing/2014/main" id="{7F9BAB60-3155-4483-A76D-DF6A4A2371C3}"/>
              </a:ext>
            </a:extLst>
          </p:cNvPr>
          <p:cNvSpPr/>
          <p:nvPr/>
        </p:nvSpPr>
        <p:spPr>
          <a:xfrm>
            <a:off x="1862204" y="2341657"/>
            <a:ext cx="1162374" cy="1200329"/>
          </a:xfrm>
          <a:prstGeom prst="rect">
            <a:avLst/>
          </a:prstGeom>
          <a:ln>
            <a:solidFill>
              <a:schemeClr val="tx1"/>
            </a:solidFill>
          </a:ln>
        </p:spPr>
        <p:txBody>
          <a:bodyPr wrap="square">
            <a:spAutoFit/>
          </a:bodyPr>
          <a:lstStyle/>
          <a:p>
            <a:r>
              <a:rPr lang="en-US">
                <a:highlight>
                  <a:srgbClr val="FF0000"/>
                </a:highlight>
              </a:rPr>
              <a:t>0</a:t>
            </a:r>
            <a:br>
              <a:rPr lang="en-US">
                <a:highlight>
                  <a:srgbClr val="FFFFFF"/>
                </a:highlight>
              </a:rPr>
            </a:br>
            <a:r>
              <a:rPr lang="en-US">
                <a:highlight>
                  <a:srgbClr val="FFFFFF"/>
                </a:highlight>
              </a:rPr>
              <a:t>1</a:t>
            </a:r>
            <a:br>
              <a:rPr lang="en-US">
                <a:highlight>
                  <a:srgbClr val="FFFFFF"/>
                </a:highlight>
              </a:rPr>
            </a:br>
            <a:r>
              <a:rPr lang="en-US">
                <a:highlight>
                  <a:srgbClr val="FFFFFF"/>
                </a:highlight>
              </a:rPr>
              <a:t>2</a:t>
            </a:r>
            <a:br>
              <a:rPr lang="en-US">
                <a:highlight>
                  <a:srgbClr val="FFFFFF"/>
                </a:highlight>
              </a:rPr>
            </a:br>
            <a:r>
              <a:rPr lang="en-US">
                <a:highlight>
                  <a:srgbClr val="FFFFFF"/>
                </a:highlight>
              </a:rPr>
              <a:t>3</a:t>
            </a:r>
          </a:p>
        </p:txBody>
      </p:sp>
      <p:sp>
        <p:nvSpPr>
          <p:cNvPr id="8" name="Rectangle 7">
            <a:extLst>
              <a:ext uri="{FF2B5EF4-FFF2-40B4-BE49-F238E27FC236}">
                <a16:creationId xmlns:a16="http://schemas.microsoft.com/office/drawing/2014/main" id="{AA4AB84F-B38E-4372-BA4C-AF719EBBC437}"/>
              </a:ext>
            </a:extLst>
          </p:cNvPr>
          <p:cNvSpPr/>
          <p:nvPr/>
        </p:nvSpPr>
        <p:spPr>
          <a:xfrm>
            <a:off x="5007054" y="2064659"/>
            <a:ext cx="3377529" cy="1754326"/>
          </a:xfrm>
          <a:prstGeom prst="rect">
            <a:avLst/>
          </a:prstGeom>
          <a:ln>
            <a:solidFill>
              <a:schemeClr val="tx1"/>
            </a:solidFill>
          </a:ln>
        </p:spPr>
        <p:txBody>
          <a:bodyPr wrap="square">
            <a:spAutoFit/>
          </a:bodyPr>
          <a:lstStyle/>
          <a:p>
            <a:r>
              <a:rPr lang="pt-BR">
                <a:solidFill>
                  <a:srgbClr val="000096"/>
                </a:solidFill>
                <a:highlight>
                  <a:srgbClr val="FFFFFF"/>
                </a:highlight>
              </a:rPr>
              <a:t>&lt;input&gt;</a:t>
            </a:r>
            <a:br>
              <a:rPr lang="pt-BR">
                <a:solidFill>
                  <a:srgbClr val="000000"/>
                </a:solidFill>
                <a:highlight>
                  <a:srgbClr val="FFFFFF"/>
                </a:highlight>
              </a:rPr>
            </a:br>
            <a:r>
              <a:rPr lang="pt-BR">
                <a:solidFill>
                  <a:srgbClr val="000000"/>
                </a:solidFill>
                <a:highlight>
                  <a:srgbClr val="FFFFFF"/>
                </a:highlight>
              </a:rPr>
              <a:t>  </a:t>
            </a:r>
            <a:r>
              <a:rPr lang="pt-BR">
                <a:solidFill>
                  <a:srgbClr val="000096"/>
                </a:solidFill>
                <a:highlight>
                  <a:srgbClr val="FFFFFF"/>
                </a:highlight>
              </a:rPr>
              <a:t>&lt;Fixed-Value&gt;</a:t>
            </a:r>
            <a:r>
              <a:rPr lang="pt-BR">
                <a:solidFill>
                  <a:srgbClr val="000000"/>
                </a:solidFill>
              </a:rPr>
              <a:t>0</a:t>
            </a:r>
            <a:r>
              <a:rPr lang="pt-BR">
                <a:solidFill>
                  <a:srgbClr val="000096"/>
                </a:solidFill>
                <a:highlight>
                  <a:srgbClr val="FFFFFF"/>
                </a:highlight>
              </a:rPr>
              <a:t>&lt;/Fixed-Value&gt;</a:t>
            </a:r>
            <a:br>
              <a:rPr lang="pt-BR">
                <a:solidFill>
                  <a:srgbClr val="000000"/>
                </a:solidFill>
                <a:highlight>
                  <a:srgbClr val="FFFFFF"/>
                </a:highlight>
              </a:rPr>
            </a:br>
            <a:r>
              <a:rPr lang="pt-BR">
                <a:solidFill>
                  <a:srgbClr val="000000"/>
                </a:solidFill>
                <a:highlight>
                  <a:srgbClr val="FFFFFF"/>
                </a:highlight>
              </a:rPr>
              <a:t>  </a:t>
            </a:r>
            <a:r>
              <a:rPr lang="pt-BR">
                <a:solidFill>
                  <a:srgbClr val="000096"/>
                </a:solidFill>
                <a:highlight>
                  <a:srgbClr val="FFFFFF"/>
                </a:highlight>
              </a:rPr>
              <a:t>&lt;num&gt;</a:t>
            </a:r>
            <a:r>
              <a:rPr lang="pt-BR">
                <a:solidFill>
                  <a:srgbClr val="000000"/>
                </a:solidFill>
                <a:highlight>
                  <a:srgbClr val="FFFFFF"/>
                </a:highlight>
              </a:rPr>
              <a:t>1</a:t>
            </a:r>
            <a:r>
              <a:rPr lang="pt-BR">
                <a:solidFill>
                  <a:srgbClr val="000096"/>
                </a:solidFill>
                <a:highlight>
                  <a:srgbClr val="FFFFFF"/>
                </a:highlight>
              </a:rPr>
              <a:t>&lt;/num&gt;</a:t>
            </a:r>
            <a:br>
              <a:rPr lang="pt-BR">
                <a:solidFill>
                  <a:srgbClr val="000000"/>
                </a:solidFill>
                <a:highlight>
                  <a:srgbClr val="FFFFFF"/>
                </a:highlight>
              </a:rPr>
            </a:br>
            <a:r>
              <a:rPr lang="pt-BR">
                <a:solidFill>
                  <a:srgbClr val="000000"/>
                </a:solidFill>
                <a:highlight>
                  <a:srgbClr val="FFFFFF"/>
                </a:highlight>
              </a:rPr>
              <a:t>  </a:t>
            </a:r>
            <a:r>
              <a:rPr lang="pt-BR">
                <a:solidFill>
                  <a:srgbClr val="000096"/>
                </a:solidFill>
                <a:highlight>
                  <a:srgbClr val="FFFFFF"/>
                </a:highlight>
              </a:rPr>
              <a:t>&lt;num&gt;</a:t>
            </a:r>
            <a:r>
              <a:rPr lang="pt-BR">
                <a:solidFill>
                  <a:srgbClr val="000000"/>
                </a:solidFill>
                <a:highlight>
                  <a:srgbClr val="FFFFFF"/>
                </a:highlight>
              </a:rPr>
              <a:t>2</a:t>
            </a:r>
            <a:r>
              <a:rPr lang="pt-BR">
                <a:solidFill>
                  <a:srgbClr val="000096"/>
                </a:solidFill>
                <a:highlight>
                  <a:srgbClr val="FFFFFF"/>
                </a:highlight>
              </a:rPr>
              <a:t>&lt;/num&gt;</a:t>
            </a:r>
            <a:br>
              <a:rPr lang="pt-BR">
                <a:solidFill>
                  <a:srgbClr val="000000"/>
                </a:solidFill>
                <a:highlight>
                  <a:srgbClr val="FFFFFF"/>
                </a:highlight>
              </a:rPr>
            </a:br>
            <a:r>
              <a:rPr lang="pt-BR">
                <a:solidFill>
                  <a:srgbClr val="000000"/>
                </a:solidFill>
                <a:highlight>
                  <a:srgbClr val="FFFFFF"/>
                </a:highlight>
              </a:rPr>
              <a:t>  </a:t>
            </a:r>
            <a:r>
              <a:rPr lang="pt-BR">
                <a:solidFill>
                  <a:srgbClr val="000096"/>
                </a:solidFill>
                <a:highlight>
                  <a:srgbClr val="FFFFFF"/>
                </a:highlight>
              </a:rPr>
              <a:t>&lt;num&gt;</a:t>
            </a:r>
            <a:r>
              <a:rPr lang="pt-BR">
                <a:solidFill>
                  <a:srgbClr val="000000"/>
                </a:solidFill>
                <a:highlight>
                  <a:srgbClr val="FFFFFF"/>
                </a:highlight>
              </a:rPr>
              <a:t>3</a:t>
            </a:r>
            <a:r>
              <a:rPr lang="pt-BR">
                <a:solidFill>
                  <a:srgbClr val="000096"/>
                </a:solidFill>
                <a:highlight>
                  <a:srgbClr val="FFFFFF"/>
                </a:highlight>
              </a:rPr>
              <a:t>&lt;/num&gt;</a:t>
            </a:r>
            <a:br>
              <a:rPr lang="pt-BR">
                <a:solidFill>
                  <a:srgbClr val="000000"/>
                </a:solidFill>
                <a:highlight>
                  <a:srgbClr val="FFFFFF"/>
                </a:highlight>
              </a:rPr>
            </a:br>
            <a:r>
              <a:rPr lang="pt-BR">
                <a:solidFill>
                  <a:srgbClr val="000096"/>
                </a:solidFill>
                <a:highlight>
                  <a:srgbClr val="FFFFFF"/>
                </a:highlight>
              </a:rPr>
              <a:t>&lt;/input&gt;</a:t>
            </a:r>
          </a:p>
        </p:txBody>
      </p:sp>
      <p:cxnSp>
        <p:nvCxnSpPr>
          <p:cNvPr id="9" name="Straight Arrow Connector 8">
            <a:extLst>
              <a:ext uri="{FF2B5EF4-FFF2-40B4-BE49-F238E27FC236}">
                <a16:creationId xmlns:a16="http://schemas.microsoft.com/office/drawing/2014/main" id="{25E33826-86B4-46BA-AEED-D488E1003401}"/>
              </a:ext>
            </a:extLst>
          </p:cNvPr>
          <p:cNvCxnSpPr>
            <a:cxnSpLocks/>
            <a:stCxn id="7" idx="3"/>
            <a:endCxn id="8" idx="1"/>
          </p:cNvCxnSpPr>
          <p:nvPr/>
        </p:nvCxnSpPr>
        <p:spPr>
          <a:xfrm>
            <a:off x="3024578" y="2941822"/>
            <a:ext cx="1982476"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0" name="TextBox 9">
            <a:extLst>
              <a:ext uri="{FF2B5EF4-FFF2-40B4-BE49-F238E27FC236}">
                <a16:creationId xmlns:a16="http://schemas.microsoft.com/office/drawing/2014/main" id="{FFE0FEDC-354A-49BE-B4F2-54589F8D1C91}"/>
              </a:ext>
            </a:extLst>
          </p:cNvPr>
          <p:cNvSpPr txBox="1"/>
          <p:nvPr/>
        </p:nvSpPr>
        <p:spPr>
          <a:xfrm>
            <a:off x="3079931" y="2297395"/>
            <a:ext cx="1810544" cy="646331"/>
          </a:xfrm>
          <a:prstGeom prst="rect">
            <a:avLst/>
          </a:prstGeom>
          <a:noFill/>
        </p:spPr>
        <p:txBody>
          <a:bodyPr wrap="square" rtlCol="0">
            <a:spAutoFit/>
          </a:bodyPr>
          <a:lstStyle/>
          <a:p>
            <a:pPr algn="ctr"/>
            <a:r>
              <a:rPr lang="en-US" i="1"/>
              <a:t>parse</a:t>
            </a:r>
          </a:p>
          <a:p>
            <a:pPr algn="ctr"/>
            <a:r>
              <a:rPr lang="en-US" i="1">
                <a:highlight>
                  <a:srgbClr val="FFFF00"/>
                </a:highlight>
              </a:rPr>
              <a:t>--Validate off</a:t>
            </a:r>
          </a:p>
        </p:txBody>
      </p:sp>
      <p:sp>
        <p:nvSpPr>
          <p:cNvPr id="11" name="TextBox 10">
            <a:extLst>
              <a:ext uri="{FF2B5EF4-FFF2-40B4-BE49-F238E27FC236}">
                <a16:creationId xmlns:a16="http://schemas.microsoft.com/office/drawing/2014/main" id="{FA21B45A-C648-4D9D-A571-8270EE6C6B2B}"/>
              </a:ext>
            </a:extLst>
          </p:cNvPr>
          <p:cNvSpPr txBox="1"/>
          <p:nvPr/>
        </p:nvSpPr>
        <p:spPr>
          <a:xfrm>
            <a:off x="1518634" y="4539529"/>
            <a:ext cx="7773923" cy="769441"/>
          </a:xfrm>
          <a:prstGeom prst="rect">
            <a:avLst/>
          </a:prstGeom>
          <a:noFill/>
        </p:spPr>
        <p:txBody>
          <a:bodyPr wrap="none" rtlCol="0">
            <a:spAutoFit/>
          </a:bodyPr>
          <a:lstStyle/>
          <a:p>
            <a:r>
              <a:rPr lang="en-US" sz="4400"/>
              <a:t>Invalid input, no error message!</a:t>
            </a:r>
          </a:p>
        </p:txBody>
      </p:sp>
    </p:spTree>
    <p:extLst>
      <p:ext uri="{BB962C8B-B14F-4D97-AF65-F5344CB8AC3E}">
        <p14:creationId xmlns:p14="http://schemas.microsoft.com/office/powerpoint/2010/main" val="4281277459"/>
      </p:ext>
    </p:extLst>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BE66488B-DEAA-487E-8890-343C1B4C2BDA}"/>
              </a:ext>
            </a:extLst>
          </p:cNvPr>
          <p:cNvSpPr>
            <a:spLocks noGrp="1"/>
          </p:cNvSpPr>
          <p:nvPr>
            <p:ph type="ftr" sz="quarter" idx="11"/>
          </p:nvPr>
        </p:nvSpPr>
        <p:spPr/>
        <p:txBody>
          <a:bodyPr/>
          <a:lstStyle/>
          <a:p>
            <a:r>
              <a:rPr lang="en-US" altLang="en-US">
                <a:solidFill>
                  <a:schemeClr val="tx1">
                    <a:lumMod val="50000"/>
                    <a:lumOff val="50000"/>
                  </a:schemeClr>
                </a:solidFill>
                <a:latin typeface="Arial" pitchFamily="34" charset="0"/>
                <a:cs typeface="Arial" pitchFamily="34" charset="0"/>
              </a:rPr>
              <a:t>© 2019 The MITRE Corporation. All rights reserved.</a:t>
            </a:r>
            <a:endParaRPr lang="en-US">
              <a:solidFill>
                <a:schemeClr val="tx1">
                  <a:lumMod val="50000"/>
                  <a:lumOff val="50000"/>
                </a:schemeClr>
              </a:solidFill>
              <a:latin typeface="Arial" pitchFamily="34" charset="0"/>
              <a:cs typeface="Arial" pitchFamily="34" charset="0"/>
            </a:endParaRPr>
          </a:p>
        </p:txBody>
      </p:sp>
      <p:sp>
        <p:nvSpPr>
          <p:cNvPr id="4" name="Rectangle 3">
            <a:extLst>
              <a:ext uri="{FF2B5EF4-FFF2-40B4-BE49-F238E27FC236}">
                <a16:creationId xmlns:a16="http://schemas.microsoft.com/office/drawing/2014/main" id="{4FAD9068-5660-4E9B-8D8E-8ABE343B7BEC}"/>
              </a:ext>
            </a:extLst>
          </p:cNvPr>
          <p:cNvSpPr/>
          <p:nvPr/>
        </p:nvSpPr>
        <p:spPr>
          <a:xfrm>
            <a:off x="1135467" y="849093"/>
            <a:ext cx="3377529" cy="1754326"/>
          </a:xfrm>
          <a:prstGeom prst="rect">
            <a:avLst/>
          </a:prstGeom>
          <a:ln>
            <a:solidFill>
              <a:schemeClr val="tx1"/>
            </a:solidFill>
          </a:ln>
        </p:spPr>
        <p:txBody>
          <a:bodyPr wrap="square">
            <a:spAutoFit/>
          </a:bodyPr>
          <a:lstStyle/>
          <a:p>
            <a:r>
              <a:rPr lang="pt-BR">
                <a:solidFill>
                  <a:srgbClr val="000096"/>
                </a:solidFill>
                <a:highlight>
                  <a:srgbClr val="FFFFFF"/>
                </a:highlight>
              </a:rPr>
              <a:t>&lt;input&gt;</a:t>
            </a:r>
            <a:br>
              <a:rPr lang="pt-BR">
                <a:solidFill>
                  <a:srgbClr val="000000"/>
                </a:solidFill>
                <a:highlight>
                  <a:srgbClr val="FFFFFF"/>
                </a:highlight>
              </a:rPr>
            </a:br>
            <a:r>
              <a:rPr lang="pt-BR">
                <a:solidFill>
                  <a:srgbClr val="000000"/>
                </a:solidFill>
                <a:highlight>
                  <a:srgbClr val="FFFFFF"/>
                </a:highlight>
              </a:rPr>
              <a:t>  </a:t>
            </a:r>
            <a:r>
              <a:rPr lang="pt-BR">
                <a:solidFill>
                  <a:srgbClr val="000096"/>
                </a:solidFill>
                <a:highlight>
                  <a:srgbClr val="FFFFFF"/>
                </a:highlight>
              </a:rPr>
              <a:t>&lt;Fixed-Value&gt;</a:t>
            </a:r>
            <a:r>
              <a:rPr lang="pt-BR">
                <a:solidFill>
                  <a:srgbClr val="000000"/>
                </a:solidFill>
                <a:highlight>
                  <a:srgbClr val="00FF00"/>
                </a:highlight>
              </a:rPr>
              <a:t>44</a:t>
            </a:r>
            <a:r>
              <a:rPr lang="pt-BR">
                <a:solidFill>
                  <a:srgbClr val="000096"/>
                </a:solidFill>
                <a:highlight>
                  <a:srgbClr val="FFFFFF"/>
                </a:highlight>
              </a:rPr>
              <a:t>&lt;/Fixed-Value&gt;</a:t>
            </a:r>
            <a:br>
              <a:rPr lang="pt-BR">
                <a:solidFill>
                  <a:srgbClr val="000000"/>
                </a:solidFill>
                <a:highlight>
                  <a:srgbClr val="FFFFFF"/>
                </a:highlight>
              </a:rPr>
            </a:br>
            <a:r>
              <a:rPr lang="pt-BR">
                <a:solidFill>
                  <a:srgbClr val="000000"/>
                </a:solidFill>
                <a:highlight>
                  <a:srgbClr val="FFFFFF"/>
                </a:highlight>
              </a:rPr>
              <a:t>  </a:t>
            </a:r>
            <a:r>
              <a:rPr lang="pt-BR">
                <a:solidFill>
                  <a:srgbClr val="000096"/>
                </a:solidFill>
                <a:highlight>
                  <a:srgbClr val="FFFFFF"/>
                </a:highlight>
              </a:rPr>
              <a:t>&lt;num&gt;</a:t>
            </a:r>
            <a:r>
              <a:rPr lang="pt-BR">
                <a:solidFill>
                  <a:srgbClr val="000000"/>
                </a:solidFill>
                <a:highlight>
                  <a:srgbClr val="FFFFFF"/>
                </a:highlight>
              </a:rPr>
              <a:t>1</a:t>
            </a:r>
            <a:r>
              <a:rPr lang="pt-BR">
                <a:solidFill>
                  <a:srgbClr val="000096"/>
                </a:solidFill>
                <a:highlight>
                  <a:srgbClr val="FFFFFF"/>
                </a:highlight>
              </a:rPr>
              <a:t>&lt;/num&gt;</a:t>
            </a:r>
            <a:br>
              <a:rPr lang="pt-BR">
                <a:solidFill>
                  <a:srgbClr val="000000"/>
                </a:solidFill>
                <a:highlight>
                  <a:srgbClr val="FFFFFF"/>
                </a:highlight>
              </a:rPr>
            </a:br>
            <a:r>
              <a:rPr lang="pt-BR">
                <a:solidFill>
                  <a:srgbClr val="000000"/>
                </a:solidFill>
                <a:highlight>
                  <a:srgbClr val="FFFFFF"/>
                </a:highlight>
              </a:rPr>
              <a:t>  </a:t>
            </a:r>
            <a:r>
              <a:rPr lang="pt-BR">
                <a:solidFill>
                  <a:srgbClr val="000096"/>
                </a:solidFill>
                <a:highlight>
                  <a:srgbClr val="FFFFFF"/>
                </a:highlight>
              </a:rPr>
              <a:t>&lt;num&gt;</a:t>
            </a:r>
            <a:r>
              <a:rPr lang="pt-BR">
                <a:solidFill>
                  <a:srgbClr val="000000"/>
                </a:solidFill>
                <a:highlight>
                  <a:srgbClr val="FFFFFF"/>
                </a:highlight>
              </a:rPr>
              <a:t>2</a:t>
            </a:r>
            <a:r>
              <a:rPr lang="pt-BR">
                <a:solidFill>
                  <a:srgbClr val="000096"/>
                </a:solidFill>
                <a:highlight>
                  <a:srgbClr val="FFFFFF"/>
                </a:highlight>
              </a:rPr>
              <a:t>&lt;/num&gt;</a:t>
            </a:r>
            <a:br>
              <a:rPr lang="pt-BR">
                <a:solidFill>
                  <a:srgbClr val="000000"/>
                </a:solidFill>
                <a:highlight>
                  <a:srgbClr val="FFFFFF"/>
                </a:highlight>
              </a:rPr>
            </a:br>
            <a:r>
              <a:rPr lang="pt-BR">
                <a:solidFill>
                  <a:srgbClr val="000000"/>
                </a:solidFill>
                <a:highlight>
                  <a:srgbClr val="FFFFFF"/>
                </a:highlight>
              </a:rPr>
              <a:t>  </a:t>
            </a:r>
            <a:r>
              <a:rPr lang="pt-BR">
                <a:solidFill>
                  <a:srgbClr val="000096"/>
                </a:solidFill>
                <a:highlight>
                  <a:srgbClr val="FFFFFF"/>
                </a:highlight>
              </a:rPr>
              <a:t>&lt;num&gt;</a:t>
            </a:r>
            <a:r>
              <a:rPr lang="pt-BR">
                <a:solidFill>
                  <a:srgbClr val="000000"/>
                </a:solidFill>
                <a:highlight>
                  <a:srgbClr val="FFFFFF"/>
                </a:highlight>
              </a:rPr>
              <a:t>3</a:t>
            </a:r>
            <a:r>
              <a:rPr lang="pt-BR">
                <a:solidFill>
                  <a:srgbClr val="000096"/>
                </a:solidFill>
                <a:highlight>
                  <a:srgbClr val="FFFFFF"/>
                </a:highlight>
              </a:rPr>
              <a:t>&lt;/num&gt;</a:t>
            </a:r>
            <a:br>
              <a:rPr lang="pt-BR">
                <a:solidFill>
                  <a:srgbClr val="000000"/>
                </a:solidFill>
                <a:highlight>
                  <a:srgbClr val="FFFFFF"/>
                </a:highlight>
              </a:rPr>
            </a:br>
            <a:r>
              <a:rPr lang="pt-BR">
                <a:solidFill>
                  <a:srgbClr val="000096"/>
                </a:solidFill>
                <a:highlight>
                  <a:srgbClr val="FFFFFF"/>
                </a:highlight>
              </a:rPr>
              <a:t>&lt;/input&gt;</a:t>
            </a:r>
          </a:p>
        </p:txBody>
      </p:sp>
      <p:sp>
        <p:nvSpPr>
          <p:cNvPr id="10" name="TextBox 9">
            <a:extLst>
              <a:ext uri="{FF2B5EF4-FFF2-40B4-BE49-F238E27FC236}">
                <a16:creationId xmlns:a16="http://schemas.microsoft.com/office/drawing/2014/main" id="{EBBF3B72-6C8A-4729-AC3D-81CCD146C610}"/>
              </a:ext>
            </a:extLst>
          </p:cNvPr>
          <p:cNvSpPr txBox="1"/>
          <p:nvPr/>
        </p:nvSpPr>
        <p:spPr>
          <a:xfrm>
            <a:off x="4691856" y="1404994"/>
            <a:ext cx="977725" cy="369332"/>
          </a:xfrm>
          <a:prstGeom prst="rect">
            <a:avLst/>
          </a:prstGeom>
          <a:noFill/>
        </p:spPr>
        <p:txBody>
          <a:bodyPr wrap="square" rtlCol="0">
            <a:spAutoFit/>
          </a:bodyPr>
          <a:lstStyle/>
          <a:p>
            <a:r>
              <a:rPr lang="en-US" i="1"/>
              <a:t>unparse</a:t>
            </a:r>
          </a:p>
        </p:txBody>
      </p:sp>
      <p:sp>
        <p:nvSpPr>
          <p:cNvPr id="15" name="Rectangle 14">
            <a:extLst>
              <a:ext uri="{FF2B5EF4-FFF2-40B4-BE49-F238E27FC236}">
                <a16:creationId xmlns:a16="http://schemas.microsoft.com/office/drawing/2014/main" id="{BA75878D-DFEC-4FD2-BDDA-257D4BB597D0}"/>
              </a:ext>
            </a:extLst>
          </p:cNvPr>
          <p:cNvSpPr/>
          <p:nvPr/>
        </p:nvSpPr>
        <p:spPr>
          <a:xfrm>
            <a:off x="5840059" y="1126091"/>
            <a:ext cx="1162374" cy="1200329"/>
          </a:xfrm>
          <a:prstGeom prst="rect">
            <a:avLst/>
          </a:prstGeom>
          <a:ln>
            <a:solidFill>
              <a:schemeClr val="tx1"/>
            </a:solidFill>
          </a:ln>
        </p:spPr>
        <p:txBody>
          <a:bodyPr wrap="square">
            <a:spAutoFit/>
          </a:bodyPr>
          <a:lstStyle/>
          <a:p>
            <a:r>
              <a:rPr lang="en-US">
                <a:highlight>
                  <a:srgbClr val="FFFFFF"/>
                </a:highlight>
              </a:rPr>
              <a:t>44</a:t>
            </a:r>
            <a:br>
              <a:rPr lang="en-US">
                <a:highlight>
                  <a:srgbClr val="FFFFFF"/>
                </a:highlight>
              </a:rPr>
            </a:br>
            <a:r>
              <a:rPr lang="en-US">
                <a:highlight>
                  <a:srgbClr val="FFFFFF"/>
                </a:highlight>
              </a:rPr>
              <a:t>1</a:t>
            </a:r>
            <a:br>
              <a:rPr lang="en-US">
                <a:highlight>
                  <a:srgbClr val="FFFFFF"/>
                </a:highlight>
              </a:rPr>
            </a:br>
            <a:r>
              <a:rPr lang="en-US">
                <a:highlight>
                  <a:srgbClr val="FFFFFF"/>
                </a:highlight>
              </a:rPr>
              <a:t>2</a:t>
            </a:r>
            <a:br>
              <a:rPr lang="en-US">
                <a:highlight>
                  <a:srgbClr val="FFFFFF"/>
                </a:highlight>
              </a:rPr>
            </a:br>
            <a:r>
              <a:rPr lang="en-US">
                <a:highlight>
                  <a:srgbClr val="FFFFFF"/>
                </a:highlight>
              </a:rPr>
              <a:t>3</a:t>
            </a:r>
          </a:p>
        </p:txBody>
      </p:sp>
      <p:cxnSp>
        <p:nvCxnSpPr>
          <p:cNvPr id="16" name="Straight Arrow Connector 15">
            <a:extLst>
              <a:ext uri="{FF2B5EF4-FFF2-40B4-BE49-F238E27FC236}">
                <a16:creationId xmlns:a16="http://schemas.microsoft.com/office/drawing/2014/main" id="{95944B8B-90A8-42D9-B91B-69B45BA84408}"/>
              </a:ext>
            </a:extLst>
          </p:cNvPr>
          <p:cNvCxnSpPr>
            <a:cxnSpLocks/>
          </p:cNvCxnSpPr>
          <p:nvPr/>
        </p:nvCxnSpPr>
        <p:spPr>
          <a:xfrm>
            <a:off x="4512996" y="1726255"/>
            <a:ext cx="1327063"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9" name="Rectangle 18">
            <a:extLst>
              <a:ext uri="{FF2B5EF4-FFF2-40B4-BE49-F238E27FC236}">
                <a16:creationId xmlns:a16="http://schemas.microsoft.com/office/drawing/2014/main" id="{2671B120-4A1D-4643-9EAE-763FCF9E9B5C}"/>
              </a:ext>
            </a:extLst>
          </p:cNvPr>
          <p:cNvSpPr/>
          <p:nvPr/>
        </p:nvSpPr>
        <p:spPr>
          <a:xfrm>
            <a:off x="1135467" y="3392353"/>
            <a:ext cx="3377529" cy="1754326"/>
          </a:xfrm>
          <a:prstGeom prst="rect">
            <a:avLst/>
          </a:prstGeom>
          <a:ln>
            <a:solidFill>
              <a:schemeClr val="tx1"/>
            </a:solidFill>
          </a:ln>
        </p:spPr>
        <p:txBody>
          <a:bodyPr wrap="square">
            <a:spAutoFit/>
          </a:bodyPr>
          <a:lstStyle/>
          <a:p>
            <a:r>
              <a:rPr lang="pt-BR">
                <a:solidFill>
                  <a:srgbClr val="000096"/>
                </a:solidFill>
                <a:highlight>
                  <a:srgbClr val="FFFFFF"/>
                </a:highlight>
              </a:rPr>
              <a:t>&lt;input&gt;</a:t>
            </a:r>
            <a:br>
              <a:rPr lang="pt-BR">
                <a:solidFill>
                  <a:srgbClr val="000000"/>
                </a:solidFill>
                <a:highlight>
                  <a:srgbClr val="FFFFFF"/>
                </a:highlight>
              </a:rPr>
            </a:br>
            <a:r>
              <a:rPr lang="pt-BR">
                <a:solidFill>
                  <a:srgbClr val="000000"/>
                </a:solidFill>
                <a:highlight>
                  <a:srgbClr val="FFFFFF"/>
                </a:highlight>
              </a:rPr>
              <a:t>  </a:t>
            </a:r>
            <a:r>
              <a:rPr lang="pt-BR">
                <a:solidFill>
                  <a:srgbClr val="000096"/>
                </a:solidFill>
                <a:highlight>
                  <a:srgbClr val="FFFFFF"/>
                </a:highlight>
              </a:rPr>
              <a:t>&lt;Fixed-Value&gt;</a:t>
            </a:r>
            <a:r>
              <a:rPr lang="pt-BR">
                <a:solidFill>
                  <a:srgbClr val="000000"/>
                </a:solidFill>
                <a:highlight>
                  <a:srgbClr val="FF0000"/>
                </a:highlight>
              </a:rPr>
              <a:t>0</a:t>
            </a:r>
            <a:r>
              <a:rPr lang="pt-BR">
                <a:solidFill>
                  <a:srgbClr val="000096"/>
                </a:solidFill>
                <a:highlight>
                  <a:srgbClr val="FFFFFF"/>
                </a:highlight>
              </a:rPr>
              <a:t>&lt;/Fixed-Value&gt;</a:t>
            </a:r>
            <a:br>
              <a:rPr lang="pt-BR">
                <a:solidFill>
                  <a:srgbClr val="000000"/>
                </a:solidFill>
                <a:highlight>
                  <a:srgbClr val="FFFFFF"/>
                </a:highlight>
              </a:rPr>
            </a:br>
            <a:r>
              <a:rPr lang="pt-BR">
                <a:solidFill>
                  <a:srgbClr val="000000"/>
                </a:solidFill>
                <a:highlight>
                  <a:srgbClr val="FFFFFF"/>
                </a:highlight>
              </a:rPr>
              <a:t>  </a:t>
            </a:r>
            <a:r>
              <a:rPr lang="pt-BR">
                <a:solidFill>
                  <a:srgbClr val="000096"/>
                </a:solidFill>
                <a:highlight>
                  <a:srgbClr val="FFFFFF"/>
                </a:highlight>
              </a:rPr>
              <a:t>&lt;num&gt;</a:t>
            </a:r>
            <a:r>
              <a:rPr lang="pt-BR">
                <a:solidFill>
                  <a:srgbClr val="000000"/>
                </a:solidFill>
                <a:highlight>
                  <a:srgbClr val="FFFFFF"/>
                </a:highlight>
              </a:rPr>
              <a:t>1</a:t>
            </a:r>
            <a:r>
              <a:rPr lang="pt-BR">
                <a:solidFill>
                  <a:srgbClr val="000096"/>
                </a:solidFill>
                <a:highlight>
                  <a:srgbClr val="FFFFFF"/>
                </a:highlight>
              </a:rPr>
              <a:t>&lt;/num&gt;</a:t>
            </a:r>
            <a:br>
              <a:rPr lang="pt-BR">
                <a:solidFill>
                  <a:srgbClr val="000000"/>
                </a:solidFill>
                <a:highlight>
                  <a:srgbClr val="FFFFFF"/>
                </a:highlight>
              </a:rPr>
            </a:br>
            <a:r>
              <a:rPr lang="pt-BR">
                <a:solidFill>
                  <a:srgbClr val="000000"/>
                </a:solidFill>
                <a:highlight>
                  <a:srgbClr val="FFFFFF"/>
                </a:highlight>
              </a:rPr>
              <a:t>  </a:t>
            </a:r>
            <a:r>
              <a:rPr lang="pt-BR">
                <a:solidFill>
                  <a:srgbClr val="000096"/>
                </a:solidFill>
                <a:highlight>
                  <a:srgbClr val="FFFFFF"/>
                </a:highlight>
              </a:rPr>
              <a:t>&lt;num&gt;</a:t>
            </a:r>
            <a:r>
              <a:rPr lang="pt-BR">
                <a:solidFill>
                  <a:srgbClr val="000000"/>
                </a:solidFill>
                <a:highlight>
                  <a:srgbClr val="FFFFFF"/>
                </a:highlight>
              </a:rPr>
              <a:t>2</a:t>
            </a:r>
            <a:r>
              <a:rPr lang="pt-BR">
                <a:solidFill>
                  <a:srgbClr val="000096"/>
                </a:solidFill>
                <a:highlight>
                  <a:srgbClr val="FFFFFF"/>
                </a:highlight>
              </a:rPr>
              <a:t>&lt;/num&gt;</a:t>
            </a:r>
            <a:br>
              <a:rPr lang="pt-BR">
                <a:solidFill>
                  <a:srgbClr val="000000"/>
                </a:solidFill>
                <a:highlight>
                  <a:srgbClr val="FFFFFF"/>
                </a:highlight>
              </a:rPr>
            </a:br>
            <a:r>
              <a:rPr lang="pt-BR">
                <a:solidFill>
                  <a:srgbClr val="000000"/>
                </a:solidFill>
                <a:highlight>
                  <a:srgbClr val="FFFFFF"/>
                </a:highlight>
              </a:rPr>
              <a:t>  </a:t>
            </a:r>
            <a:r>
              <a:rPr lang="pt-BR">
                <a:solidFill>
                  <a:srgbClr val="000096"/>
                </a:solidFill>
                <a:highlight>
                  <a:srgbClr val="FFFFFF"/>
                </a:highlight>
              </a:rPr>
              <a:t>&lt;num&gt;</a:t>
            </a:r>
            <a:r>
              <a:rPr lang="pt-BR">
                <a:solidFill>
                  <a:srgbClr val="000000"/>
                </a:solidFill>
                <a:highlight>
                  <a:srgbClr val="FFFFFF"/>
                </a:highlight>
              </a:rPr>
              <a:t>3</a:t>
            </a:r>
            <a:r>
              <a:rPr lang="pt-BR">
                <a:solidFill>
                  <a:srgbClr val="000096"/>
                </a:solidFill>
                <a:highlight>
                  <a:srgbClr val="FFFFFF"/>
                </a:highlight>
              </a:rPr>
              <a:t>&lt;/num&gt;</a:t>
            </a:r>
            <a:br>
              <a:rPr lang="pt-BR">
                <a:solidFill>
                  <a:srgbClr val="000000"/>
                </a:solidFill>
                <a:highlight>
                  <a:srgbClr val="FFFFFF"/>
                </a:highlight>
              </a:rPr>
            </a:br>
            <a:r>
              <a:rPr lang="pt-BR">
                <a:solidFill>
                  <a:srgbClr val="000096"/>
                </a:solidFill>
                <a:highlight>
                  <a:srgbClr val="FFFFFF"/>
                </a:highlight>
              </a:rPr>
              <a:t>&lt;/input&gt;</a:t>
            </a:r>
          </a:p>
        </p:txBody>
      </p:sp>
      <p:sp>
        <p:nvSpPr>
          <p:cNvPr id="22" name="TextBox 21">
            <a:extLst>
              <a:ext uri="{FF2B5EF4-FFF2-40B4-BE49-F238E27FC236}">
                <a16:creationId xmlns:a16="http://schemas.microsoft.com/office/drawing/2014/main" id="{B2232B3B-6CC9-4A6E-A727-46717F53AEA6}"/>
              </a:ext>
            </a:extLst>
          </p:cNvPr>
          <p:cNvSpPr txBox="1"/>
          <p:nvPr/>
        </p:nvSpPr>
        <p:spPr>
          <a:xfrm>
            <a:off x="4691856" y="3948254"/>
            <a:ext cx="977725" cy="369332"/>
          </a:xfrm>
          <a:prstGeom prst="rect">
            <a:avLst/>
          </a:prstGeom>
          <a:noFill/>
        </p:spPr>
        <p:txBody>
          <a:bodyPr wrap="square" rtlCol="0">
            <a:spAutoFit/>
          </a:bodyPr>
          <a:lstStyle/>
          <a:p>
            <a:r>
              <a:rPr lang="en-US" i="1"/>
              <a:t>unparse</a:t>
            </a:r>
          </a:p>
        </p:txBody>
      </p:sp>
      <p:sp>
        <p:nvSpPr>
          <p:cNvPr id="23" name="Rectangle 22">
            <a:extLst>
              <a:ext uri="{FF2B5EF4-FFF2-40B4-BE49-F238E27FC236}">
                <a16:creationId xmlns:a16="http://schemas.microsoft.com/office/drawing/2014/main" id="{7896A8AF-F9FA-494D-AC02-A5EADBF2E997}"/>
              </a:ext>
            </a:extLst>
          </p:cNvPr>
          <p:cNvSpPr/>
          <p:nvPr/>
        </p:nvSpPr>
        <p:spPr>
          <a:xfrm>
            <a:off x="5840059" y="3669351"/>
            <a:ext cx="1162374" cy="1200329"/>
          </a:xfrm>
          <a:prstGeom prst="rect">
            <a:avLst/>
          </a:prstGeom>
          <a:ln>
            <a:solidFill>
              <a:schemeClr val="tx1"/>
            </a:solidFill>
          </a:ln>
        </p:spPr>
        <p:txBody>
          <a:bodyPr wrap="square">
            <a:spAutoFit/>
          </a:bodyPr>
          <a:lstStyle/>
          <a:p>
            <a:r>
              <a:rPr lang="en-US">
                <a:highlight>
                  <a:srgbClr val="FFFFFF"/>
                </a:highlight>
              </a:rPr>
              <a:t>0</a:t>
            </a:r>
            <a:br>
              <a:rPr lang="en-US">
                <a:highlight>
                  <a:srgbClr val="FFFFFF"/>
                </a:highlight>
              </a:rPr>
            </a:br>
            <a:r>
              <a:rPr lang="en-US">
                <a:highlight>
                  <a:srgbClr val="FFFFFF"/>
                </a:highlight>
              </a:rPr>
              <a:t>1</a:t>
            </a:r>
            <a:br>
              <a:rPr lang="en-US">
                <a:highlight>
                  <a:srgbClr val="FFFFFF"/>
                </a:highlight>
              </a:rPr>
            </a:br>
            <a:r>
              <a:rPr lang="en-US">
                <a:highlight>
                  <a:srgbClr val="FFFFFF"/>
                </a:highlight>
              </a:rPr>
              <a:t>2</a:t>
            </a:r>
            <a:br>
              <a:rPr lang="en-US">
                <a:highlight>
                  <a:srgbClr val="FFFFFF"/>
                </a:highlight>
              </a:rPr>
            </a:br>
            <a:r>
              <a:rPr lang="en-US">
                <a:highlight>
                  <a:srgbClr val="FFFFFF"/>
                </a:highlight>
              </a:rPr>
              <a:t>3</a:t>
            </a:r>
          </a:p>
        </p:txBody>
      </p:sp>
      <p:cxnSp>
        <p:nvCxnSpPr>
          <p:cNvPr id="24" name="Straight Arrow Connector 23">
            <a:extLst>
              <a:ext uri="{FF2B5EF4-FFF2-40B4-BE49-F238E27FC236}">
                <a16:creationId xmlns:a16="http://schemas.microsoft.com/office/drawing/2014/main" id="{7E704A7A-A378-493D-B71A-64A8CD218870}"/>
              </a:ext>
            </a:extLst>
          </p:cNvPr>
          <p:cNvCxnSpPr>
            <a:cxnSpLocks/>
          </p:cNvCxnSpPr>
          <p:nvPr/>
        </p:nvCxnSpPr>
        <p:spPr>
          <a:xfrm>
            <a:off x="4512996" y="4269515"/>
            <a:ext cx="1327063"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9" name="TextBox 8">
            <a:extLst>
              <a:ext uri="{FF2B5EF4-FFF2-40B4-BE49-F238E27FC236}">
                <a16:creationId xmlns:a16="http://schemas.microsoft.com/office/drawing/2014/main" id="{C696BD78-B981-4833-8679-080013EBC904}"/>
              </a:ext>
            </a:extLst>
          </p:cNvPr>
          <p:cNvSpPr txBox="1"/>
          <p:nvPr/>
        </p:nvSpPr>
        <p:spPr>
          <a:xfrm>
            <a:off x="7167122" y="3296114"/>
            <a:ext cx="3880830" cy="2123658"/>
          </a:xfrm>
          <a:prstGeom prst="rect">
            <a:avLst/>
          </a:prstGeom>
          <a:noFill/>
        </p:spPr>
        <p:txBody>
          <a:bodyPr wrap="square" rtlCol="0">
            <a:spAutoFit/>
          </a:bodyPr>
          <a:lstStyle/>
          <a:p>
            <a:r>
              <a:rPr lang="en-US" sz="4400">
                <a:highlight>
                  <a:srgbClr val="FFFF00"/>
                </a:highlight>
              </a:rPr>
              <a:t>Eek! No error when unparsing invalid XML</a:t>
            </a:r>
          </a:p>
        </p:txBody>
      </p:sp>
    </p:spTree>
    <p:extLst>
      <p:ext uri="{BB962C8B-B14F-4D97-AF65-F5344CB8AC3E}">
        <p14:creationId xmlns:p14="http://schemas.microsoft.com/office/powerpoint/2010/main" val="1221483834"/>
      </p:ext>
    </p:extLst>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EAE8AED9-BE55-4C95-BBBF-E0CF8A05224A}"/>
              </a:ext>
            </a:extLst>
          </p:cNvPr>
          <p:cNvSpPr>
            <a:spLocks noGrp="1"/>
          </p:cNvSpPr>
          <p:nvPr>
            <p:ph type="title"/>
          </p:nvPr>
        </p:nvSpPr>
        <p:spPr/>
        <p:txBody>
          <a:bodyPr/>
          <a:lstStyle/>
          <a:p>
            <a:r>
              <a:rPr lang="en-US"/>
              <a:t>Can’t validate XML on unparsing</a:t>
            </a:r>
          </a:p>
        </p:txBody>
      </p:sp>
      <p:sp>
        <p:nvSpPr>
          <p:cNvPr id="4" name="Content Placeholder 3">
            <a:extLst>
              <a:ext uri="{FF2B5EF4-FFF2-40B4-BE49-F238E27FC236}">
                <a16:creationId xmlns:a16="http://schemas.microsoft.com/office/drawing/2014/main" id="{471A4ECF-0524-4C3A-8BC2-0781FA1EB2A1}"/>
              </a:ext>
            </a:extLst>
          </p:cNvPr>
          <p:cNvSpPr>
            <a:spLocks noGrp="1"/>
          </p:cNvSpPr>
          <p:nvPr>
            <p:ph idx="1"/>
          </p:nvPr>
        </p:nvSpPr>
        <p:spPr/>
        <p:txBody>
          <a:bodyPr/>
          <a:lstStyle/>
          <a:p>
            <a:pPr>
              <a:lnSpc>
                <a:spcPts val="3000"/>
              </a:lnSpc>
              <a:spcAft>
                <a:spcPts val="1200"/>
              </a:spcAft>
            </a:pPr>
            <a:r>
              <a:rPr lang="en-US"/>
              <a:t>DFDL validation only applies to validating the input during parsing.</a:t>
            </a:r>
          </a:p>
          <a:p>
            <a:pPr>
              <a:lnSpc>
                <a:spcPts val="3000"/>
              </a:lnSpc>
              <a:spcAft>
                <a:spcPts val="1200"/>
              </a:spcAft>
            </a:pPr>
            <a:r>
              <a:rPr lang="en-US"/>
              <a:t>You cannot use Daffodil to validate the XML during unparsing. </a:t>
            </a:r>
          </a:p>
          <a:p>
            <a:pPr lvl="1">
              <a:lnSpc>
                <a:spcPts val="3000"/>
              </a:lnSpc>
              <a:spcAft>
                <a:spcPts val="1200"/>
              </a:spcAft>
            </a:pPr>
            <a:r>
              <a:rPr lang="en-US"/>
              <a:t>You are expected to use the vast suite of XML tools to validate the XML.</a:t>
            </a:r>
          </a:p>
          <a:p>
            <a:pPr>
              <a:lnSpc>
                <a:spcPts val="3000"/>
              </a:lnSpc>
              <a:spcAft>
                <a:spcPts val="1200"/>
              </a:spcAft>
            </a:pPr>
            <a:r>
              <a:rPr lang="en-US"/>
              <a:t>You can design the DFDL schema to force unparsing to generate the valid value ( 44 ) by using dfdl:outputValueCalc="{ 44 }"</a:t>
            </a:r>
          </a:p>
        </p:txBody>
      </p:sp>
      <p:sp>
        <p:nvSpPr>
          <p:cNvPr id="2" name="Footer Placeholder 1">
            <a:extLst>
              <a:ext uri="{FF2B5EF4-FFF2-40B4-BE49-F238E27FC236}">
                <a16:creationId xmlns:a16="http://schemas.microsoft.com/office/drawing/2014/main" id="{5427CDC5-F613-4A85-9813-2ACC14B5953A}"/>
              </a:ext>
            </a:extLst>
          </p:cNvPr>
          <p:cNvSpPr>
            <a:spLocks noGrp="1"/>
          </p:cNvSpPr>
          <p:nvPr>
            <p:ph type="ftr" sz="quarter" idx="11"/>
          </p:nvPr>
        </p:nvSpPr>
        <p:spPr/>
        <p:txBody>
          <a:bodyPr/>
          <a:lstStyle/>
          <a:p>
            <a:r>
              <a:rPr lang="en-US" altLang="en-US">
                <a:solidFill>
                  <a:schemeClr val="tx1">
                    <a:lumMod val="50000"/>
                    <a:lumOff val="50000"/>
                  </a:schemeClr>
                </a:solidFill>
                <a:latin typeface="Arial" pitchFamily="34" charset="0"/>
                <a:cs typeface="Arial" pitchFamily="34" charset="0"/>
              </a:rPr>
              <a:t>© 2019 The MITRE Corporation. All rights reserved.</a:t>
            </a:r>
            <a:endParaRPr lang="en-US">
              <a:solidFill>
                <a:schemeClr val="tx1">
                  <a:lumMod val="50000"/>
                  <a:lumOff val="50000"/>
                </a:schemeClr>
              </a:solidFill>
              <a:latin typeface="Arial" pitchFamily="34" charset="0"/>
              <a:cs typeface="Arial" pitchFamily="34" charset="0"/>
            </a:endParaRPr>
          </a:p>
        </p:txBody>
      </p:sp>
    </p:spTree>
    <p:extLst>
      <p:ext uri="{BB962C8B-B14F-4D97-AF65-F5344CB8AC3E}">
        <p14:creationId xmlns:p14="http://schemas.microsoft.com/office/powerpoint/2010/main" val="1102162395"/>
      </p:ext>
    </p:extLst>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A5DAC82-12AD-46BD-8892-EED7644DB5DE}"/>
              </a:ext>
            </a:extLst>
          </p:cNvPr>
          <p:cNvSpPr>
            <a:spLocks noGrp="1"/>
          </p:cNvSpPr>
          <p:nvPr>
            <p:ph type="title"/>
          </p:nvPr>
        </p:nvSpPr>
        <p:spPr/>
        <p:txBody>
          <a:bodyPr/>
          <a:lstStyle/>
          <a:p>
            <a:r>
              <a:rPr lang="en-US"/>
              <a:t>dfdl:outputValueCalc="{44}"</a:t>
            </a:r>
          </a:p>
        </p:txBody>
      </p:sp>
      <p:sp>
        <p:nvSpPr>
          <p:cNvPr id="2" name="Footer Placeholder 1">
            <a:extLst>
              <a:ext uri="{FF2B5EF4-FFF2-40B4-BE49-F238E27FC236}">
                <a16:creationId xmlns:a16="http://schemas.microsoft.com/office/drawing/2014/main" id="{8A4655D1-9AFE-4D8F-9C45-2E9EEE6AC278}"/>
              </a:ext>
            </a:extLst>
          </p:cNvPr>
          <p:cNvSpPr>
            <a:spLocks noGrp="1"/>
          </p:cNvSpPr>
          <p:nvPr>
            <p:ph type="ftr" sz="quarter" idx="11"/>
          </p:nvPr>
        </p:nvSpPr>
        <p:spPr/>
        <p:txBody>
          <a:bodyPr/>
          <a:lstStyle/>
          <a:p>
            <a:r>
              <a:rPr lang="en-US" altLang="en-US">
                <a:solidFill>
                  <a:schemeClr val="tx1">
                    <a:lumMod val="50000"/>
                    <a:lumOff val="50000"/>
                  </a:schemeClr>
                </a:solidFill>
                <a:latin typeface="Arial" pitchFamily="34" charset="0"/>
                <a:cs typeface="Arial" pitchFamily="34" charset="0"/>
              </a:rPr>
              <a:t>© 2019 The MITRE Corporation. All rights reserved.</a:t>
            </a:r>
            <a:endParaRPr lang="en-US">
              <a:solidFill>
                <a:schemeClr val="tx1">
                  <a:lumMod val="50000"/>
                  <a:lumOff val="50000"/>
                </a:schemeClr>
              </a:solidFill>
              <a:latin typeface="Arial" pitchFamily="34" charset="0"/>
              <a:cs typeface="Arial" pitchFamily="34" charset="0"/>
            </a:endParaRPr>
          </a:p>
        </p:txBody>
      </p:sp>
      <p:sp>
        <p:nvSpPr>
          <p:cNvPr id="5" name="Rectangle 4">
            <a:extLst>
              <a:ext uri="{FF2B5EF4-FFF2-40B4-BE49-F238E27FC236}">
                <a16:creationId xmlns:a16="http://schemas.microsoft.com/office/drawing/2014/main" id="{D41623E1-7720-44AC-93B2-84E8281D8E6E}"/>
              </a:ext>
            </a:extLst>
          </p:cNvPr>
          <p:cNvSpPr/>
          <p:nvPr/>
        </p:nvSpPr>
        <p:spPr>
          <a:xfrm>
            <a:off x="938359" y="1526816"/>
            <a:ext cx="10592897" cy="4247317"/>
          </a:xfrm>
          <a:prstGeom prst="rect">
            <a:avLst/>
          </a:prstGeom>
          <a:ln>
            <a:solidFill>
              <a:schemeClr val="tx1"/>
            </a:solidFill>
          </a:ln>
        </p:spPr>
        <p:txBody>
          <a:bodyPr wrap="square">
            <a:spAutoFit/>
          </a:bodyPr>
          <a:lstStyle/>
          <a:p>
            <a:r>
              <a:rPr lang="en-US">
                <a:solidFill>
                  <a:srgbClr val="003296"/>
                </a:solidFill>
                <a:highlight>
                  <a:srgbClr val="FFFFFF"/>
                </a:highlight>
              </a:rPr>
              <a:t>&lt;xs:element</a:t>
            </a:r>
            <a:r>
              <a:rPr lang="en-US">
                <a:solidFill>
                  <a:srgbClr val="F5844C"/>
                </a:solidFill>
                <a:highlight>
                  <a:srgbClr val="FFFFFF"/>
                </a:highlight>
              </a:rPr>
              <a:t> name</a:t>
            </a:r>
            <a:r>
              <a:rPr lang="en-US">
                <a:solidFill>
                  <a:srgbClr val="FF8040"/>
                </a:solidFill>
                <a:highlight>
                  <a:srgbClr val="FFFFFF"/>
                </a:highlight>
              </a:rPr>
              <a:t>=</a:t>
            </a:r>
            <a:r>
              <a:rPr lang="en-US">
                <a:solidFill>
                  <a:srgbClr val="993300"/>
                </a:solidFill>
                <a:highlight>
                  <a:srgbClr val="FFFFFF"/>
                </a:highlight>
              </a:rPr>
              <a:t>"input"</a:t>
            </a:r>
            <a:r>
              <a:rPr lang="en-US">
                <a:solidFill>
                  <a:srgbClr val="000096"/>
                </a:solidFill>
                <a:highlight>
                  <a:srgbClr val="FFFFFF"/>
                </a:highlight>
              </a:rPr>
              <a:t>&gt;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&lt;xs:complexType&gt;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&lt;xs:sequence</a:t>
            </a:r>
            <a:r>
              <a:rPr lang="en-US">
                <a:solidFill>
                  <a:srgbClr val="F5844C"/>
                </a:solidFill>
                <a:highlight>
                  <a:srgbClr val="FFFFFF"/>
                </a:highlight>
              </a:rPr>
              <a:t> dfdl:separator</a:t>
            </a:r>
            <a:r>
              <a:rPr lang="en-US">
                <a:solidFill>
                  <a:srgbClr val="FF8040"/>
                </a:solidFill>
                <a:highlight>
                  <a:srgbClr val="FFFFFF"/>
                </a:highlight>
              </a:rPr>
              <a:t>=</a:t>
            </a:r>
            <a:r>
              <a:rPr lang="en-US">
                <a:solidFill>
                  <a:srgbClr val="993300"/>
                </a:solidFill>
                <a:highlight>
                  <a:srgbClr val="FFFFFF"/>
                </a:highlight>
              </a:rPr>
              <a:t>"%NL;"</a:t>
            </a:r>
            <a:r>
              <a:rPr lang="en-US">
                <a:solidFill>
                  <a:srgbClr val="F5844C"/>
                </a:solidFill>
                <a:highlight>
                  <a:srgbClr val="FFFFFF"/>
                </a:highlight>
              </a:rPr>
              <a:t> dfdl:separatorPosition</a:t>
            </a:r>
            <a:r>
              <a:rPr lang="en-US">
                <a:solidFill>
                  <a:srgbClr val="FF8040"/>
                </a:solidFill>
                <a:highlight>
                  <a:srgbClr val="FFFFFF"/>
                </a:highlight>
              </a:rPr>
              <a:t>=</a:t>
            </a:r>
            <a:r>
              <a:rPr lang="en-US">
                <a:solidFill>
                  <a:srgbClr val="993300"/>
                </a:solidFill>
                <a:highlight>
                  <a:srgbClr val="FFFFFF"/>
                </a:highlight>
              </a:rPr>
              <a:t>"infix"</a:t>
            </a:r>
            <a:r>
              <a:rPr lang="en-US">
                <a:solidFill>
                  <a:srgbClr val="000096"/>
                </a:solidFill>
                <a:highlight>
                  <a:srgbClr val="FFFFFF"/>
                </a:highlight>
              </a:rPr>
              <a:t>&gt;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&lt;xs:element</a:t>
            </a:r>
            <a:r>
              <a:rPr lang="en-US">
                <a:solidFill>
                  <a:srgbClr val="F5844C"/>
                </a:solidFill>
                <a:highlight>
                  <a:srgbClr val="FFFFFF"/>
                </a:highlight>
              </a:rPr>
              <a:t> name</a:t>
            </a:r>
            <a:r>
              <a:rPr lang="en-US">
                <a:solidFill>
                  <a:srgbClr val="FF8040"/>
                </a:solidFill>
                <a:highlight>
                  <a:srgbClr val="FFFFFF"/>
                </a:highlight>
              </a:rPr>
              <a:t>=</a:t>
            </a:r>
            <a:r>
              <a:rPr lang="en-US">
                <a:solidFill>
                  <a:srgbClr val="993300"/>
                </a:solidFill>
                <a:highlight>
                  <a:srgbClr val="FFFFFF"/>
                </a:highlight>
              </a:rPr>
              <a:t>"Fixed-Value"</a:t>
            </a:r>
            <a:r>
              <a:rPr lang="en-US">
                <a:solidFill>
                  <a:srgbClr val="F5844C"/>
                </a:solidFill>
                <a:highlight>
                  <a:srgbClr val="FFFFFF"/>
                </a:highlight>
              </a:rPr>
              <a:t> dfdl:occursCountKind</a:t>
            </a:r>
            <a:r>
              <a:rPr lang="en-US">
                <a:solidFill>
                  <a:srgbClr val="FF8040"/>
                </a:solidFill>
                <a:highlight>
                  <a:srgbClr val="FFFFFF"/>
                </a:highlight>
              </a:rPr>
              <a:t>=</a:t>
            </a:r>
            <a:r>
              <a:rPr lang="en-US">
                <a:solidFill>
                  <a:srgbClr val="993300"/>
                </a:solidFill>
                <a:highlight>
                  <a:srgbClr val="FFFFFF"/>
                </a:highlight>
              </a:rPr>
              <a:t>"implicit"</a:t>
            </a:r>
            <a:r>
              <a:rPr lang="en-US">
                <a:solidFill>
                  <a:srgbClr val="F5844C"/>
                </a:solidFill>
                <a:highlight>
                  <a:srgbClr val="FFFFFF"/>
                </a:highlight>
              </a:rPr>
              <a:t> </a:t>
            </a:r>
            <a:r>
              <a:rPr lang="en-US">
                <a:solidFill>
                  <a:srgbClr val="F5844C"/>
                </a:solidFill>
                <a:highlight>
                  <a:srgbClr val="FFFF00"/>
                </a:highlight>
              </a:rPr>
              <a:t>dfdl:outputValueCalc</a:t>
            </a:r>
            <a:r>
              <a:rPr lang="en-US">
                <a:solidFill>
                  <a:srgbClr val="FF8040"/>
                </a:solidFill>
                <a:highlight>
                  <a:srgbClr val="FFFF00"/>
                </a:highlight>
              </a:rPr>
              <a:t>=</a:t>
            </a:r>
            <a:r>
              <a:rPr lang="en-US">
                <a:solidFill>
                  <a:srgbClr val="993300"/>
                </a:solidFill>
                <a:highlight>
                  <a:srgbClr val="FFFF00"/>
                </a:highlight>
              </a:rPr>
              <a:t>"{ 44 }"</a:t>
            </a:r>
            <a:r>
              <a:rPr lang="en-US">
                <a:solidFill>
                  <a:srgbClr val="000096"/>
                </a:solidFill>
                <a:highlight>
                  <a:srgbClr val="FFFFFF"/>
                </a:highlight>
              </a:rPr>
              <a:t>&gt;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&lt;xs:simpleType&gt;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&lt;xs:restriction</a:t>
            </a:r>
            <a:r>
              <a:rPr lang="en-US">
                <a:solidFill>
                  <a:srgbClr val="F5844C"/>
                </a:solidFill>
                <a:highlight>
                  <a:srgbClr val="FFFFFF"/>
                </a:highlight>
              </a:rPr>
              <a:t> base</a:t>
            </a:r>
            <a:r>
              <a:rPr lang="en-US">
                <a:solidFill>
                  <a:srgbClr val="FF8040"/>
                </a:solidFill>
                <a:highlight>
                  <a:srgbClr val="FFFFFF"/>
                </a:highlight>
              </a:rPr>
              <a:t>=</a:t>
            </a:r>
            <a:r>
              <a:rPr lang="en-US">
                <a:solidFill>
                  <a:srgbClr val="993300"/>
                </a:solidFill>
                <a:highlight>
                  <a:srgbClr val="FFFFFF"/>
                </a:highlight>
              </a:rPr>
              <a:t>"xs:byte"</a:t>
            </a:r>
            <a:r>
              <a:rPr lang="en-US">
                <a:solidFill>
                  <a:srgbClr val="000096"/>
                </a:solidFill>
                <a:highlight>
                  <a:srgbClr val="FFFFFF"/>
                </a:highlight>
              </a:rPr>
              <a:t>&gt;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&lt;xs:minInclusive</a:t>
            </a:r>
            <a:r>
              <a:rPr lang="en-US">
                <a:solidFill>
                  <a:srgbClr val="F5844C"/>
                </a:solidFill>
                <a:highlight>
                  <a:srgbClr val="FFFFFF"/>
                </a:highlight>
              </a:rPr>
              <a:t> value</a:t>
            </a:r>
            <a:r>
              <a:rPr lang="en-US">
                <a:solidFill>
                  <a:srgbClr val="FF8040"/>
                </a:solidFill>
                <a:highlight>
                  <a:srgbClr val="FFFFFF"/>
                </a:highlight>
              </a:rPr>
              <a:t>=</a:t>
            </a:r>
            <a:r>
              <a:rPr lang="en-US">
                <a:solidFill>
                  <a:srgbClr val="993300"/>
                </a:solidFill>
                <a:highlight>
                  <a:srgbClr val="FFFFFF"/>
                </a:highlight>
              </a:rPr>
              <a:t>"44"</a:t>
            </a:r>
            <a:r>
              <a:rPr lang="en-US">
                <a:solidFill>
                  <a:srgbClr val="F5844C"/>
                </a:solidFill>
                <a:highlight>
                  <a:srgbClr val="FFFFFF"/>
                </a:highlight>
              </a:rPr>
              <a:t> </a:t>
            </a:r>
            <a:r>
              <a:rPr lang="en-US">
                <a:solidFill>
                  <a:srgbClr val="000096"/>
                </a:solidFill>
                <a:highlight>
                  <a:srgbClr val="FFFFFF"/>
                </a:highlight>
              </a:rPr>
              <a:t>/&gt;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&lt;xs:maxInclusive</a:t>
            </a:r>
            <a:r>
              <a:rPr lang="en-US">
                <a:solidFill>
                  <a:srgbClr val="F5844C"/>
                </a:solidFill>
                <a:highlight>
                  <a:srgbClr val="FFFFFF"/>
                </a:highlight>
              </a:rPr>
              <a:t> value</a:t>
            </a:r>
            <a:r>
              <a:rPr lang="en-US">
                <a:solidFill>
                  <a:srgbClr val="FF8040"/>
                </a:solidFill>
                <a:highlight>
                  <a:srgbClr val="FFFFFF"/>
                </a:highlight>
              </a:rPr>
              <a:t>=</a:t>
            </a:r>
            <a:r>
              <a:rPr lang="en-US">
                <a:solidFill>
                  <a:srgbClr val="993300"/>
                </a:solidFill>
                <a:highlight>
                  <a:srgbClr val="FFFFFF"/>
                </a:highlight>
              </a:rPr>
              <a:t>"44"</a:t>
            </a:r>
            <a:r>
              <a:rPr lang="en-US">
                <a:solidFill>
                  <a:srgbClr val="F5844C"/>
                </a:solidFill>
                <a:highlight>
                  <a:srgbClr val="FFFFFF"/>
                </a:highlight>
              </a:rPr>
              <a:t> </a:t>
            </a:r>
            <a:r>
              <a:rPr lang="en-US">
                <a:solidFill>
                  <a:srgbClr val="000096"/>
                </a:solidFill>
                <a:highlight>
                  <a:srgbClr val="FFFFFF"/>
                </a:highlight>
              </a:rPr>
              <a:t>/&gt;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&lt;/xs:restriction&gt;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&lt;/xs:simpleType&gt;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&lt;/xs:element&gt;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&lt;xs:element</a:t>
            </a:r>
            <a:r>
              <a:rPr lang="en-US">
                <a:solidFill>
                  <a:srgbClr val="F5844C"/>
                </a:solidFill>
                <a:highlight>
                  <a:srgbClr val="FFFFFF"/>
                </a:highlight>
              </a:rPr>
              <a:t> name</a:t>
            </a:r>
            <a:r>
              <a:rPr lang="en-US">
                <a:solidFill>
                  <a:srgbClr val="FF8040"/>
                </a:solidFill>
                <a:highlight>
                  <a:srgbClr val="FFFFFF"/>
                </a:highlight>
              </a:rPr>
              <a:t>=</a:t>
            </a:r>
            <a:r>
              <a:rPr lang="en-US">
                <a:solidFill>
                  <a:srgbClr val="993300"/>
                </a:solidFill>
                <a:highlight>
                  <a:srgbClr val="FFFFFF"/>
                </a:highlight>
              </a:rPr>
              <a:t>"num"</a:t>
            </a:r>
            <a:r>
              <a:rPr lang="en-US">
                <a:solidFill>
                  <a:srgbClr val="F5844C"/>
                </a:solidFill>
                <a:highlight>
                  <a:srgbClr val="FFFFFF"/>
                </a:highlight>
              </a:rPr>
              <a:t> type</a:t>
            </a:r>
            <a:r>
              <a:rPr lang="en-US">
                <a:solidFill>
                  <a:srgbClr val="FF8040"/>
                </a:solidFill>
                <a:highlight>
                  <a:srgbClr val="FFFFFF"/>
                </a:highlight>
              </a:rPr>
              <a:t>=</a:t>
            </a:r>
            <a:r>
              <a:rPr lang="en-US">
                <a:solidFill>
                  <a:srgbClr val="993300"/>
                </a:solidFill>
                <a:highlight>
                  <a:srgbClr val="FFFFFF"/>
                </a:highlight>
              </a:rPr>
              <a:t>"xs:string"</a:t>
            </a:r>
            <a:r>
              <a:rPr lang="en-US">
                <a:solidFill>
                  <a:srgbClr val="F5844C"/>
                </a:solidFill>
                <a:highlight>
                  <a:srgbClr val="FFFFFF"/>
                </a:highlight>
              </a:rPr>
              <a:t> maxOccurs</a:t>
            </a:r>
            <a:r>
              <a:rPr lang="en-US">
                <a:solidFill>
                  <a:srgbClr val="FF8040"/>
                </a:solidFill>
                <a:highlight>
                  <a:srgbClr val="FFFFFF"/>
                </a:highlight>
              </a:rPr>
              <a:t>=</a:t>
            </a:r>
            <a:r>
              <a:rPr lang="en-US">
                <a:solidFill>
                  <a:srgbClr val="993300"/>
                </a:solidFill>
                <a:highlight>
                  <a:srgbClr val="FFFFFF"/>
                </a:highlight>
              </a:rPr>
              <a:t>"unbounded"</a:t>
            </a:r>
            <a:r>
              <a:rPr lang="en-US">
                <a:solidFill>
                  <a:srgbClr val="F5844C"/>
                </a:solidFill>
                <a:highlight>
                  <a:srgbClr val="FFFFFF"/>
                </a:highlight>
              </a:rPr>
              <a:t> dfdl:occursCountKind</a:t>
            </a:r>
            <a:r>
              <a:rPr lang="en-US">
                <a:solidFill>
                  <a:srgbClr val="FF8040"/>
                </a:solidFill>
                <a:highlight>
                  <a:srgbClr val="FFFFFF"/>
                </a:highlight>
              </a:rPr>
              <a:t>=</a:t>
            </a:r>
            <a:r>
              <a:rPr lang="en-US">
                <a:solidFill>
                  <a:srgbClr val="993300"/>
                </a:solidFill>
                <a:highlight>
                  <a:srgbClr val="FFFFFF"/>
                </a:highlight>
              </a:rPr>
              <a:t>"implicit"</a:t>
            </a:r>
            <a:r>
              <a:rPr lang="en-US">
                <a:solidFill>
                  <a:srgbClr val="F5844C"/>
                </a:solidFill>
                <a:highlight>
                  <a:srgbClr val="FFFFFF"/>
                </a:highlight>
              </a:rPr>
              <a:t> </a:t>
            </a:r>
            <a:r>
              <a:rPr lang="en-US">
                <a:solidFill>
                  <a:srgbClr val="000096"/>
                </a:solidFill>
                <a:highlight>
                  <a:srgbClr val="FFFFFF"/>
                </a:highlight>
              </a:rPr>
              <a:t>/&gt;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&lt;/xs:sequence&gt;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&lt;/xs:complexType&gt;</a:t>
            </a:r>
            <a:br>
              <a:rPr lang="en-US">
                <a:solidFill>
                  <a:srgbClr val="000000"/>
                </a:solidFill>
                <a:highlight>
                  <a:srgbClr val="FFFFFF"/>
                </a:highlight>
              </a:rPr>
            </a:br>
            <a:r>
              <a:rPr lang="en-US">
                <a:solidFill>
                  <a:srgbClr val="003296"/>
                </a:solidFill>
                <a:highlight>
                  <a:srgbClr val="FFFFFF"/>
                </a:highlight>
              </a:rPr>
              <a:t>&lt;/xs:element&gt;</a:t>
            </a:r>
          </a:p>
        </p:txBody>
      </p:sp>
      <p:sp>
        <p:nvSpPr>
          <p:cNvPr id="6" name="Speech Bubble: Rectangle 5">
            <a:extLst>
              <a:ext uri="{FF2B5EF4-FFF2-40B4-BE49-F238E27FC236}">
                <a16:creationId xmlns:a16="http://schemas.microsoft.com/office/drawing/2014/main" id="{6E096E37-24FA-4807-95BD-58AFC76E7E9F}"/>
              </a:ext>
            </a:extLst>
          </p:cNvPr>
          <p:cNvSpPr/>
          <p:nvPr/>
        </p:nvSpPr>
        <p:spPr>
          <a:xfrm>
            <a:off x="5687878" y="3843580"/>
            <a:ext cx="3006671" cy="2262752"/>
          </a:xfrm>
          <a:prstGeom prst="wedgeRectCallout">
            <a:avLst>
              <a:gd name="adj1" fmla="val 41538"/>
              <a:gd name="adj2" fmla="val -99144"/>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a:t>Hey Daffodil, output 44 regardless of the value in the XML.</a:t>
            </a:r>
          </a:p>
        </p:txBody>
      </p:sp>
    </p:spTree>
    <p:extLst>
      <p:ext uri="{BB962C8B-B14F-4D97-AF65-F5344CB8AC3E}">
        <p14:creationId xmlns:p14="http://schemas.microsoft.com/office/powerpoint/2010/main" val="3334400004"/>
      </p:ext>
    </p:extLst>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DAE72073-683D-4785-AF50-D199DB629071}"/>
              </a:ext>
            </a:extLst>
          </p:cNvPr>
          <p:cNvSpPr>
            <a:spLocks noGrp="1"/>
          </p:cNvSpPr>
          <p:nvPr>
            <p:ph type="ctrTitle" sz="quarter"/>
          </p:nvPr>
        </p:nvSpPr>
        <p:spPr/>
        <p:txBody>
          <a:bodyPr/>
          <a:lstStyle/>
          <a:p>
            <a:r>
              <a:rPr lang="en-US"/>
              <a:t>Specifying character encoding using</a:t>
            </a:r>
            <a:br>
              <a:rPr lang="en-US"/>
            </a:br>
            <a:r>
              <a:rPr lang="en-US"/>
              <a:t>dfdl:encoding</a:t>
            </a:r>
          </a:p>
        </p:txBody>
      </p:sp>
      <p:sp>
        <p:nvSpPr>
          <p:cNvPr id="4" name="Footer Placeholder 3">
            <a:extLst>
              <a:ext uri="{FF2B5EF4-FFF2-40B4-BE49-F238E27FC236}">
                <a16:creationId xmlns:a16="http://schemas.microsoft.com/office/drawing/2014/main" id="{D8E173A0-C293-4D88-8AED-8A71970B8A01}"/>
              </a:ext>
            </a:extLst>
          </p:cNvPr>
          <p:cNvSpPr>
            <a:spLocks noGrp="1"/>
          </p:cNvSpPr>
          <p:nvPr>
            <p:ph type="ftr" sz="quarter" idx="4294967295"/>
          </p:nvPr>
        </p:nvSpPr>
        <p:spPr>
          <a:xfrm>
            <a:off x="0" y="6521450"/>
            <a:ext cx="7537450" cy="239713"/>
          </a:xfrm>
        </p:spPr>
        <p:txBody>
          <a:bodyPr/>
          <a:lstStyle/>
          <a:p>
            <a:r>
              <a:rPr lang="en-US" altLang="en-US">
                <a:solidFill>
                  <a:schemeClr val="tx1">
                    <a:lumMod val="50000"/>
                    <a:lumOff val="50000"/>
                  </a:schemeClr>
                </a:solidFill>
                <a:latin typeface="Arial" pitchFamily="34" charset="0"/>
                <a:cs typeface="Arial" pitchFamily="34" charset="0"/>
              </a:rPr>
              <a:t>© 2019 The MITRE Corporation. All rights reserved.</a:t>
            </a:r>
            <a:endParaRPr lang="en-US">
              <a:solidFill>
                <a:schemeClr val="tx1">
                  <a:lumMod val="50000"/>
                  <a:lumOff val="50000"/>
                </a:schemeClr>
              </a:solidFill>
              <a:latin typeface="Arial" pitchFamily="34" charset="0"/>
              <a:cs typeface="Arial" pitchFamily="34" charset="0"/>
            </a:endParaRPr>
          </a:p>
        </p:txBody>
      </p:sp>
    </p:spTree>
    <p:extLst>
      <p:ext uri="{BB962C8B-B14F-4D97-AF65-F5344CB8AC3E}">
        <p14:creationId xmlns:p14="http://schemas.microsoft.com/office/powerpoint/2010/main" val="159831343"/>
      </p:ext>
    </p:extLst>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417C5069-BF75-47BB-94C2-179F8A18690D}"/>
              </a:ext>
            </a:extLst>
          </p:cNvPr>
          <p:cNvSpPr>
            <a:spLocks noGrp="1"/>
          </p:cNvSpPr>
          <p:nvPr>
            <p:ph type="title"/>
          </p:nvPr>
        </p:nvSpPr>
        <p:spPr/>
        <p:txBody>
          <a:bodyPr/>
          <a:lstStyle/>
          <a:p>
            <a:r>
              <a:rPr lang="en-US"/>
              <a:t>Example</a:t>
            </a:r>
          </a:p>
        </p:txBody>
      </p:sp>
      <p:sp>
        <p:nvSpPr>
          <p:cNvPr id="4" name="Content Placeholder 3">
            <a:extLst>
              <a:ext uri="{FF2B5EF4-FFF2-40B4-BE49-F238E27FC236}">
                <a16:creationId xmlns:a16="http://schemas.microsoft.com/office/drawing/2014/main" id="{A3B7462B-D84A-4B30-A3C6-CBEEBE063E23}"/>
              </a:ext>
            </a:extLst>
          </p:cNvPr>
          <p:cNvSpPr>
            <a:spLocks noGrp="1"/>
          </p:cNvSpPr>
          <p:nvPr>
            <p:ph idx="1"/>
          </p:nvPr>
        </p:nvSpPr>
        <p:spPr>
          <a:xfrm>
            <a:off x="616449" y="1371601"/>
            <a:ext cx="11236720" cy="1433591"/>
          </a:xfrm>
        </p:spPr>
        <p:txBody>
          <a:bodyPr/>
          <a:lstStyle/>
          <a:p>
            <a:pPr>
              <a:lnSpc>
                <a:spcPts val="3000"/>
              </a:lnSpc>
            </a:pPr>
            <a:r>
              <a:rPr lang="en-US"/>
              <a:t>The input file contains a UTF-8 string. Some characters in the string use multiple bytes. For example, the character ö use two bytes (hex C3 and hex B6). </a:t>
            </a:r>
          </a:p>
        </p:txBody>
      </p:sp>
      <p:pic>
        <p:nvPicPr>
          <p:cNvPr id="6" name="Picture 5">
            <a:extLst>
              <a:ext uri="{FF2B5EF4-FFF2-40B4-BE49-F238E27FC236}">
                <a16:creationId xmlns:a16="http://schemas.microsoft.com/office/drawing/2014/main" id="{E59817B0-0155-4F40-9FD6-D6F12C47C79D}"/>
              </a:ext>
            </a:extLst>
          </p:cNvPr>
          <p:cNvPicPr>
            <a:picLocks noChangeAspect="1"/>
          </p:cNvPicPr>
          <p:nvPr/>
        </p:nvPicPr>
        <p:blipFill rotWithShape="1">
          <a:blip r:embed="rId2"/>
          <a:srcRect l="8008" t="18235" r="86526" b="75902"/>
          <a:stretch/>
        </p:blipFill>
        <p:spPr>
          <a:xfrm>
            <a:off x="338831" y="3459973"/>
            <a:ext cx="1534334" cy="874213"/>
          </a:xfrm>
          <a:prstGeom prst="rect">
            <a:avLst/>
          </a:prstGeom>
        </p:spPr>
      </p:pic>
      <p:pic>
        <p:nvPicPr>
          <p:cNvPr id="7" name="Picture 6">
            <a:extLst>
              <a:ext uri="{FF2B5EF4-FFF2-40B4-BE49-F238E27FC236}">
                <a16:creationId xmlns:a16="http://schemas.microsoft.com/office/drawing/2014/main" id="{7652DD96-5BD6-492D-9CE9-454B09296AB1}"/>
              </a:ext>
            </a:extLst>
          </p:cNvPr>
          <p:cNvPicPr>
            <a:picLocks noChangeAspect="1"/>
          </p:cNvPicPr>
          <p:nvPr/>
        </p:nvPicPr>
        <p:blipFill rotWithShape="1">
          <a:blip r:embed="rId3"/>
          <a:srcRect l="9661" t="23619" r="58559" b="59632"/>
          <a:stretch/>
        </p:blipFill>
        <p:spPr>
          <a:xfrm>
            <a:off x="5003582" y="3093868"/>
            <a:ext cx="6849587" cy="1917882"/>
          </a:xfrm>
          <a:prstGeom prst="rect">
            <a:avLst/>
          </a:prstGeom>
        </p:spPr>
      </p:pic>
      <p:cxnSp>
        <p:nvCxnSpPr>
          <p:cNvPr id="9" name="Straight Arrow Connector 8">
            <a:extLst>
              <a:ext uri="{FF2B5EF4-FFF2-40B4-BE49-F238E27FC236}">
                <a16:creationId xmlns:a16="http://schemas.microsoft.com/office/drawing/2014/main" id="{62F4B944-CC53-4FFE-9031-6DE04F4469CB}"/>
              </a:ext>
            </a:extLst>
          </p:cNvPr>
          <p:cNvCxnSpPr>
            <a:cxnSpLocks/>
            <a:stCxn id="6" idx="3"/>
          </p:cNvCxnSpPr>
          <p:nvPr/>
        </p:nvCxnSpPr>
        <p:spPr>
          <a:xfrm flipV="1">
            <a:off x="1873165" y="3859078"/>
            <a:ext cx="3130417" cy="38002"/>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0" name="TextBox 9">
            <a:extLst>
              <a:ext uri="{FF2B5EF4-FFF2-40B4-BE49-F238E27FC236}">
                <a16:creationId xmlns:a16="http://schemas.microsoft.com/office/drawing/2014/main" id="{EABD6BE4-C362-43B3-A6E4-65951BECE53F}"/>
              </a:ext>
            </a:extLst>
          </p:cNvPr>
          <p:cNvSpPr txBox="1"/>
          <p:nvPr/>
        </p:nvSpPr>
        <p:spPr>
          <a:xfrm>
            <a:off x="1985540" y="3037667"/>
            <a:ext cx="2905667" cy="830997"/>
          </a:xfrm>
          <a:prstGeom prst="rect">
            <a:avLst/>
          </a:prstGeom>
          <a:noFill/>
        </p:spPr>
        <p:txBody>
          <a:bodyPr wrap="none" rtlCol="0">
            <a:spAutoFit/>
          </a:bodyPr>
          <a:lstStyle/>
          <a:p>
            <a:pPr algn="ctr"/>
            <a:r>
              <a:rPr lang="en-US" sz="2400" i="1"/>
              <a:t>parse</a:t>
            </a:r>
          </a:p>
          <a:p>
            <a:pPr algn="ctr"/>
            <a:r>
              <a:rPr lang="en-US" sz="2400">
                <a:highlight>
                  <a:srgbClr val="FFFF00"/>
                </a:highlight>
              </a:rPr>
              <a:t>dfdl:encoding="utf-8"</a:t>
            </a:r>
          </a:p>
        </p:txBody>
      </p:sp>
    </p:spTree>
    <p:extLst>
      <p:ext uri="{BB962C8B-B14F-4D97-AF65-F5344CB8AC3E}">
        <p14:creationId xmlns:p14="http://schemas.microsoft.com/office/powerpoint/2010/main" val="2830180612"/>
      </p:ext>
    </p:extLst>
  </p:cSld>
  <p:clrMapOvr>
    <a:masterClrMapping/>
  </p:clrMapOvr>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7ACCF5-BB1D-4514-AF0A-26D0E25FD02D}"/>
              </a:ext>
            </a:extLst>
          </p:cNvPr>
          <p:cNvSpPr>
            <a:spLocks noGrp="1"/>
          </p:cNvSpPr>
          <p:nvPr>
            <p:ph type="title"/>
          </p:nvPr>
        </p:nvSpPr>
        <p:spPr/>
        <p:txBody>
          <a:bodyPr/>
          <a:lstStyle/>
          <a:p>
            <a:r>
              <a:rPr lang="en-US"/>
              <a:t>Wrong encoding yields wrong results</a:t>
            </a:r>
          </a:p>
        </p:txBody>
      </p:sp>
      <p:sp>
        <p:nvSpPr>
          <p:cNvPr id="4" name="Footer Placeholder 3">
            <a:extLst>
              <a:ext uri="{FF2B5EF4-FFF2-40B4-BE49-F238E27FC236}">
                <a16:creationId xmlns:a16="http://schemas.microsoft.com/office/drawing/2014/main" id="{45E2531F-D512-47A3-8285-F263CE6856B3}"/>
              </a:ext>
            </a:extLst>
          </p:cNvPr>
          <p:cNvSpPr>
            <a:spLocks noGrp="1"/>
          </p:cNvSpPr>
          <p:nvPr>
            <p:ph type="ftr" sz="quarter" idx="11"/>
          </p:nvPr>
        </p:nvSpPr>
        <p:spPr/>
        <p:txBody>
          <a:bodyPr/>
          <a:lstStyle/>
          <a:p>
            <a:r>
              <a:rPr lang="en-US" altLang="en-US">
                <a:solidFill>
                  <a:schemeClr val="tx1">
                    <a:lumMod val="50000"/>
                    <a:lumOff val="50000"/>
                  </a:schemeClr>
                </a:solidFill>
                <a:latin typeface="Arial" pitchFamily="34" charset="0"/>
                <a:cs typeface="Arial" pitchFamily="34" charset="0"/>
              </a:rPr>
              <a:t>© 2019 The MITRE Corporation. All rights reserved.</a:t>
            </a:r>
            <a:endParaRPr lang="en-US">
              <a:solidFill>
                <a:schemeClr val="tx1">
                  <a:lumMod val="50000"/>
                  <a:lumOff val="50000"/>
                </a:schemeClr>
              </a:solidFill>
              <a:latin typeface="Arial" pitchFamily="34" charset="0"/>
              <a:cs typeface="Arial" pitchFamily="34" charset="0"/>
            </a:endParaRPr>
          </a:p>
        </p:txBody>
      </p:sp>
      <p:pic>
        <p:nvPicPr>
          <p:cNvPr id="5" name="Picture 4">
            <a:extLst>
              <a:ext uri="{FF2B5EF4-FFF2-40B4-BE49-F238E27FC236}">
                <a16:creationId xmlns:a16="http://schemas.microsoft.com/office/drawing/2014/main" id="{7A8CB171-1B10-4CBD-9561-BEA6A94F74C1}"/>
              </a:ext>
            </a:extLst>
          </p:cNvPr>
          <p:cNvPicPr>
            <a:picLocks noChangeAspect="1"/>
          </p:cNvPicPr>
          <p:nvPr/>
        </p:nvPicPr>
        <p:blipFill rotWithShape="1">
          <a:blip r:embed="rId2"/>
          <a:srcRect l="8008" t="18235" r="86526" b="75902"/>
          <a:stretch/>
        </p:blipFill>
        <p:spPr>
          <a:xfrm>
            <a:off x="261382" y="2567473"/>
            <a:ext cx="1534334" cy="874213"/>
          </a:xfrm>
          <a:prstGeom prst="rect">
            <a:avLst/>
          </a:prstGeom>
        </p:spPr>
      </p:pic>
      <p:cxnSp>
        <p:nvCxnSpPr>
          <p:cNvPr id="6" name="Straight Arrow Connector 5">
            <a:extLst>
              <a:ext uri="{FF2B5EF4-FFF2-40B4-BE49-F238E27FC236}">
                <a16:creationId xmlns:a16="http://schemas.microsoft.com/office/drawing/2014/main" id="{D2EF8FC8-D158-408D-93F4-6EFB230CFBA7}"/>
              </a:ext>
            </a:extLst>
          </p:cNvPr>
          <p:cNvCxnSpPr>
            <a:cxnSpLocks/>
            <a:stCxn id="5" idx="3"/>
          </p:cNvCxnSpPr>
          <p:nvPr/>
        </p:nvCxnSpPr>
        <p:spPr>
          <a:xfrm flipV="1">
            <a:off x="1795716" y="2966578"/>
            <a:ext cx="3130417" cy="38002"/>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7" name="TextBox 6">
            <a:extLst>
              <a:ext uri="{FF2B5EF4-FFF2-40B4-BE49-F238E27FC236}">
                <a16:creationId xmlns:a16="http://schemas.microsoft.com/office/drawing/2014/main" id="{DFE4B903-BEBE-47F7-A4D1-76B5DBC6055B}"/>
              </a:ext>
            </a:extLst>
          </p:cNvPr>
          <p:cNvSpPr txBox="1"/>
          <p:nvPr/>
        </p:nvSpPr>
        <p:spPr>
          <a:xfrm>
            <a:off x="1947109" y="2145167"/>
            <a:ext cx="2827634" cy="830997"/>
          </a:xfrm>
          <a:prstGeom prst="rect">
            <a:avLst/>
          </a:prstGeom>
          <a:noFill/>
        </p:spPr>
        <p:txBody>
          <a:bodyPr wrap="none" rtlCol="0">
            <a:spAutoFit/>
          </a:bodyPr>
          <a:lstStyle/>
          <a:p>
            <a:pPr algn="ctr"/>
            <a:r>
              <a:rPr lang="en-US" sz="2400" i="1"/>
              <a:t>parse</a:t>
            </a:r>
          </a:p>
          <a:p>
            <a:pPr algn="ctr"/>
            <a:r>
              <a:rPr lang="en-US" sz="2400"/>
              <a:t>dfdl:encoding="</a:t>
            </a:r>
            <a:r>
              <a:rPr lang="en-US" sz="2400">
                <a:highlight>
                  <a:srgbClr val="FFFF00"/>
                </a:highlight>
              </a:rPr>
              <a:t>ascii</a:t>
            </a:r>
            <a:r>
              <a:rPr lang="en-US" sz="2400"/>
              <a:t>"</a:t>
            </a:r>
          </a:p>
        </p:txBody>
      </p:sp>
      <p:pic>
        <p:nvPicPr>
          <p:cNvPr id="8" name="Picture 7">
            <a:extLst>
              <a:ext uri="{FF2B5EF4-FFF2-40B4-BE49-F238E27FC236}">
                <a16:creationId xmlns:a16="http://schemas.microsoft.com/office/drawing/2014/main" id="{C916C3DC-7A6D-4271-B9A4-8ECE69886558}"/>
              </a:ext>
            </a:extLst>
          </p:cNvPr>
          <p:cNvPicPr>
            <a:picLocks noChangeAspect="1"/>
          </p:cNvPicPr>
          <p:nvPr/>
        </p:nvPicPr>
        <p:blipFill rotWithShape="1">
          <a:blip r:embed="rId3"/>
          <a:srcRect l="9534" t="23619" r="56907" b="60936"/>
          <a:stretch/>
        </p:blipFill>
        <p:spPr>
          <a:xfrm>
            <a:off x="5007285" y="2145167"/>
            <a:ext cx="6845884" cy="1673818"/>
          </a:xfrm>
          <a:prstGeom prst="rect">
            <a:avLst/>
          </a:prstGeom>
        </p:spPr>
      </p:pic>
    </p:spTree>
    <p:extLst>
      <p:ext uri="{BB962C8B-B14F-4D97-AF65-F5344CB8AC3E}">
        <p14:creationId xmlns:p14="http://schemas.microsoft.com/office/powerpoint/2010/main" val="2605723273"/>
      </p:ext>
    </p:extLst>
  </p:cSld>
  <p:clrMapOvr>
    <a:masterClrMapping/>
  </p:clrMapOvr>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BE02ADF3-5643-485E-B3C0-3A916EB887DB}"/>
              </a:ext>
            </a:extLst>
          </p:cNvPr>
          <p:cNvSpPr>
            <a:spLocks noGrp="1"/>
          </p:cNvSpPr>
          <p:nvPr>
            <p:ph type="ftr" sz="quarter" idx="11"/>
          </p:nvPr>
        </p:nvSpPr>
        <p:spPr/>
        <p:txBody>
          <a:bodyPr/>
          <a:lstStyle/>
          <a:p>
            <a:r>
              <a:rPr lang="en-US" altLang="en-US">
                <a:solidFill>
                  <a:schemeClr val="tx1">
                    <a:lumMod val="50000"/>
                    <a:lumOff val="50000"/>
                  </a:schemeClr>
                </a:solidFill>
                <a:latin typeface="Arial" pitchFamily="34" charset="0"/>
                <a:cs typeface="Arial" pitchFamily="34" charset="0"/>
              </a:rPr>
              <a:t>© 2019 The MITRE Corporation. All rights reserved.</a:t>
            </a:r>
            <a:endParaRPr lang="en-US">
              <a:solidFill>
                <a:schemeClr val="tx1">
                  <a:lumMod val="50000"/>
                  <a:lumOff val="50000"/>
                </a:schemeClr>
              </a:solidFill>
              <a:latin typeface="Arial" pitchFamily="34" charset="0"/>
              <a:cs typeface="Arial" pitchFamily="34" charset="0"/>
            </a:endParaRPr>
          </a:p>
        </p:txBody>
      </p:sp>
      <p:sp>
        <p:nvSpPr>
          <p:cNvPr id="5" name="Rectangle 4">
            <a:extLst>
              <a:ext uri="{FF2B5EF4-FFF2-40B4-BE49-F238E27FC236}">
                <a16:creationId xmlns:a16="http://schemas.microsoft.com/office/drawing/2014/main" id="{05702CC3-21B1-4134-A8D1-569FDA479B19}"/>
              </a:ext>
            </a:extLst>
          </p:cNvPr>
          <p:cNvSpPr/>
          <p:nvPr/>
        </p:nvSpPr>
        <p:spPr>
          <a:xfrm>
            <a:off x="2156847" y="1109776"/>
            <a:ext cx="7878305" cy="4247317"/>
          </a:xfrm>
          <a:prstGeom prst="rect">
            <a:avLst/>
          </a:prstGeom>
          <a:ln>
            <a:solidFill>
              <a:schemeClr val="tx1"/>
            </a:solidFill>
          </a:ln>
        </p:spPr>
        <p:txBody>
          <a:bodyPr wrap="square">
            <a:spAutoFit/>
          </a:bodyPr>
          <a:lstStyle/>
          <a:p>
            <a:r>
              <a:rPr lang="en-US">
                <a:solidFill>
                  <a:srgbClr val="003296"/>
                </a:solidFill>
                <a:highlight>
                  <a:srgbClr val="FFFFFF"/>
                </a:highlight>
              </a:rPr>
              <a:t>&lt;xs:element</a:t>
            </a:r>
            <a:r>
              <a:rPr lang="en-US">
                <a:solidFill>
                  <a:srgbClr val="F5844C"/>
                </a:solidFill>
                <a:highlight>
                  <a:srgbClr val="FFFFFF"/>
                </a:highlight>
              </a:rPr>
              <a:t> name</a:t>
            </a:r>
            <a:r>
              <a:rPr lang="en-US">
                <a:solidFill>
                  <a:srgbClr val="FF8040"/>
                </a:solidFill>
                <a:highlight>
                  <a:srgbClr val="FFFFFF"/>
                </a:highlight>
              </a:rPr>
              <a:t>=</a:t>
            </a:r>
            <a:r>
              <a:rPr lang="en-US">
                <a:solidFill>
                  <a:srgbClr val="993300"/>
                </a:solidFill>
                <a:highlight>
                  <a:srgbClr val="FFFFFF"/>
                </a:highlight>
              </a:rPr>
              <a:t>"UTF-8"</a:t>
            </a:r>
            <a:r>
              <a:rPr lang="en-US">
                <a:solidFill>
                  <a:srgbClr val="000096"/>
                </a:solidFill>
                <a:highlight>
                  <a:srgbClr val="FFFFFF"/>
                </a:highlight>
              </a:rPr>
              <a:t>&gt;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&lt;xs:complexType&gt;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&lt;xs:sequence&gt;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&lt;xs:element</a:t>
            </a:r>
            <a:r>
              <a:rPr lang="en-US">
                <a:solidFill>
                  <a:srgbClr val="F5844C"/>
                </a:solidFill>
                <a:highlight>
                  <a:srgbClr val="FFFFFF"/>
                </a:highlight>
              </a:rPr>
              <a:t> name</a:t>
            </a:r>
            <a:r>
              <a:rPr lang="en-US">
                <a:solidFill>
                  <a:srgbClr val="FF8040"/>
                </a:solidFill>
                <a:highlight>
                  <a:srgbClr val="FFFFFF"/>
                </a:highlight>
              </a:rPr>
              <a:t>=</a:t>
            </a:r>
            <a:r>
              <a:rPr lang="en-US">
                <a:solidFill>
                  <a:srgbClr val="993300"/>
                </a:solidFill>
                <a:highlight>
                  <a:srgbClr val="FFFFFF"/>
                </a:highlight>
              </a:rPr>
              <a:t>"string"</a:t>
            </a:r>
            <a:r>
              <a:rPr lang="en-US">
                <a:solidFill>
                  <a:srgbClr val="F5844C"/>
                </a:solidFill>
                <a:highlight>
                  <a:srgbClr val="FFFFFF"/>
                </a:highlight>
              </a:rPr>
              <a:t> type</a:t>
            </a:r>
            <a:r>
              <a:rPr lang="en-US">
                <a:solidFill>
                  <a:srgbClr val="FF8040"/>
                </a:solidFill>
                <a:highlight>
                  <a:srgbClr val="FFFFFF"/>
                </a:highlight>
              </a:rPr>
              <a:t>=</a:t>
            </a:r>
            <a:r>
              <a:rPr lang="en-US">
                <a:solidFill>
                  <a:srgbClr val="993300"/>
                </a:solidFill>
                <a:highlight>
                  <a:srgbClr val="FFFFFF"/>
                </a:highlight>
              </a:rPr>
              <a:t>"xs:string"</a:t>
            </a:r>
            <a:r>
              <a:rPr lang="en-US">
                <a:solidFill>
                  <a:srgbClr val="F5844C"/>
                </a:solidFill>
                <a:highlight>
                  <a:srgbClr val="FFFFFF"/>
                </a:highlight>
              </a:rPr>
              <a:t> </a:t>
            </a:r>
            <a:r>
              <a:rPr lang="en-US">
                <a:solidFill>
                  <a:srgbClr val="F5844C"/>
                </a:solidFill>
                <a:highlight>
                  <a:srgbClr val="FFFF00"/>
                </a:highlight>
              </a:rPr>
              <a:t>dfdl:encoding</a:t>
            </a:r>
            <a:r>
              <a:rPr lang="en-US">
                <a:solidFill>
                  <a:srgbClr val="FF8040"/>
                </a:solidFill>
                <a:highlight>
                  <a:srgbClr val="FFFF00"/>
                </a:highlight>
              </a:rPr>
              <a:t>=</a:t>
            </a:r>
            <a:r>
              <a:rPr lang="en-US">
                <a:solidFill>
                  <a:srgbClr val="993300"/>
                </a:solidFill>
                <a:highlight>
                  <a:srgbClr val="FFFF00"/>
                </a:highlight>
              </a:rPr>
              <a:t>"utf-8"</a:t>
            </a:r>
            <a:r>
              <a:rPr lang="en-US">
                <a:solidFill>
                  <a:srgbClr val="F5844C"/>
                </a:solidFill>
                <a:highlight>
                  <a:srgbClr val="FFFF00"/>
                </a:highlight>
              </a:rPr>
              <a:t> </a:t>
            </a:r>
            <a:r>
              <a:rPr lang="en-US">
                <a:solidFill>
                  <a:srgbClr val="000096"/>
                </a:solidFill>
                <a:highlight>
                  <a:srgbClr val="FFFFFF"/>
                </a:highlight>
              </a:rPr>
              <a:t>/&gt;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&lt;/xs:sequence&gt;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&lt;/xs:complexType&gt;</a:t>
            </a:r>
            <a:br>
              <a:rPr lang="en-US">
                <a:solidFill>
                  <a:srgbClr val="000000"/>
                </a:solidFill>
                <a:highlight>
                  <a:srgbClr val="FFFFFF"/>
                </a:highlight>
              </a:rPr>
            </a:br>
            <a:r>
              <a:rPr lang="en-US">
                <a:solidFill>
                  <a:srgbClr val="003296"/>
                </a:solidFill>
                <a:highlight>
                  <a:srgbClr val="FFFFFF"/>
                </a:highlight>
              </a:rPr>
              <a:t>&lt;/xs:element&gt;</a:t>
            </a:r>
            <a:r>
              <a:rPr lang="en-US">
                <a:solidFill>
                  <a:srgbClr val="000000"/>
                </a:solidFill>
                <a:highlight>
                  <a:srgbClr val="FFFFFF"/>
                </a:highlight>
              </a:rPr>
              <a:t> </a:t>
            </a:r>
            <a:br>
              <a:rPr lang="en-US">
                <a:solidFill>
                  <a:srgbClr val="000000"/>
                </a:solidFill>
                <a:highlight>
                  <a:srgbClr val="FFFFFF"/>
                </a:highlight>
              </a:rPr>
            </a:br>
            <a:br>
              <a:rPr lang="en-US">
                <a:solidFill>
                  <a:srgbClr val="000000"/>
                </a:solidFill>
                <a:highlight>
                  <a:srgbClr val="FFFFFF"/>
                </a:highlight>
              </a:rPr>
            </a:br>
            <a:r>
              <a:rPr lang="en-US">
                <a:solidFill>
                  <a:srgbClr val="003296"/>
                </a:solidFill>
                <a:highlight>
                  <a:srgbClr val="FFFFFF"/>
                </a:highlight>
              </a:rPr>
              <a:t>&lt;xs:element</a:t>
            </a:r>
            <a:r>
              <a:rPr lang="en-US">
                <a:solidFill>
                  <a:srgbClr val="F5844C"/>
                </a:solidFill>
                <a:highlight>
                  <a:srgbClr val="FFFFFF"/>
                </a:highlight>
              </a:rPr>
              <a:t> name</a:t>
            </a:r>
            <a:r>
              <a:rPr lang="en-US">
                <a:solidFill>
                  <a:srgbClr val="FF8040"/>
                </a:solidFill>
                <a:highlight>
                  <a:srgbClr val="FFFFFF"/>
                </a:highlight>
              </a:rPr>
              <a:t>=</a:t>
            </a:r>
            <a:r>
              <a:rPr lang="en-US">
                <a:solidFill>
                  <a:srgbClr val="993300"/>
                </a:solidFill>
                <a:highlight>
                  <a:srgbClr val="FFFFFF"/>
                </a:highlight>
              </a:rPr>
              <a:t>"ASCII"</a:t>
            </a:r>
            <a:r>
              <a:rPr lang="en-US">
                <a:solidFill>
                  <a:srgbClr val="000096"/>
                </a:solidFill>
                <a:highlight>
                  <a:srgbClr val="FFFFFF"/>
                </a:highlight>
              </a:rPr>
              <a:t>&gt;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&lt;xs:complexType&gt;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&lt;xs:sequence&gt;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&lt;xs:element</a:t>
            </a:r>
            <a:r>
              <a:rPr lang="en-US">
                <a:solidFill>
                  <a:srgbClr val="F5844C"/>
                </a:solidFill>
                <a:highlight>
                  <a:srgbClr val="FFFFFF"/>
                </a:highlight>
              </a:rPr>
              <a:t> name</a:t>
            </a:r>
            <a:r>
              <a:rPr lang="en-US">
                <a:solidFill>
                  <a:srgbClr val="FF8040"/>
                </a:solidFill>
                <a:highlight>
                  <a:srgbClr val="FFFFFF"/>
                </a:highlight>
              </a:rPr>
              <a:t>=</a:t>
            </a:r>
            <a:r>
              <a:rPr lang="en-US">
                <a:solidFill>
                  <a:srgbClr val="993300"/>
                </a:solidFill>
                <a:highlight>
                  <a:srgbClr val="FFFFFF"/>
                </a:highlight>
              </a:rPr>
              <a:t>"string"</a:t>
            </a:r>
            <a:r>
              <a:rPr lang="en-US">
                <a:solidFill>
                  <a:srgbClr val="F5844C"/>
                </a:solidFill>
                <a:highlight>
                  <a:srgbClr val="FFFFFF"/>
                </a:highlight>
              </a:rPr>
              <a:t> type</a:t>
            </a:r>
            <a:r>
              <a:rPr lang="en-US">
                <a:solidFill>
                  <a:srgbClr val="FF8040"/>
                </a:solidFill>
                <a:highlight>
                  <a:srgbClr val="FFFFFF"/>
                </a:highlight>
              </a:rPr>
              <a:t>=</a:t>
            </a:r>
            <a:r>
              <a:rPr lang="en-US">
                <a:solidFill>
                  <a:srgbClr val="993300"/>
                </a:solidFill>
                <a:highlight>
                  <a:srgbClr val="FFFFFF"/>
                </a:highlight>
              </a:rPr>
              <a:t>"xs:string"</a:t>
            </a:r>
            <a:r>
              <a:rPr lang="en-US">
                <a:solidFill>
                  <a:srgbClr val="F5844C"/>
                </a:solidFill>
                <a:highlight>
                  <a:srgbClr val="FFFFFF"/>
                </a:highlight>
              </a:rPr>
              <a:t> </a:t>
            </a:r>
            <a:r>
              <a:rPr lang="en-US">
                <a:solidFill>
                  <a:srgbClr val="F5844C"/>
                </a:solidFill>
                <a:highlight>
                  <a:srgbClr val="FFFF00"/>
                </a:highlight>
              </a:rPr>
              <a:t>dfdl:encoding</a:t>
            </a:r>
            <a:r>
              <a:rPr lang="en-US">
                <a:solidFill>
                  <a:srgbClr val="FF8040"/>
                </a:solidFill>
                <a:highlight>
                  <a:srgbClr val="FFFF00"/>
                </a:highlight>
              </a:rPr>
              <a:t>=</a:t>
            </a:r>
            <a:r>
              <a:rPr lang="en-US">
                <a:solidFill>
                  <a:srgbClr val="993300"/>
                </a:solidFill>
                <a:highlight>
                  <a:srgbClr val="FFFF00"/>
                </a:highlight>
              </a:rPr>
              <a:t>"ascii"</a:t>
            </a:r>
            <a:r>
              <a:rPr lang="en-US">
                <a:solidFill>
                  <a:srgbClr val="F5844C"/>
                </a:solidFill>
                <a:highlight>
                  <a:srgbClr val="FFFFFF"/>
                </a:highlight>
              </a:rPr>
              <a:t> </a:t>
            </a:r>
            <a:r>
              <a:rPr lang="en-US">
                <a:solidFill>
                  <a:srgbClr val="000096"/>
                </a:solidFill>
                <a:highlight>
                  <a:srgbClr val="FFFFFF"/>
                </a:highlight>
              </a:rPr>
              <a:t>/&gt;</a:t>
            </a:r>
            <a:r>
              <a:rPr lang="en-US">
                <a:solidFill>
                  <a:srgbClr val="000000"/>
                </a:solidFill>
                <a:highlight>
                  <a:srgbClr val="FFFFFF"/>
                </a:highlight>
              </a:rPr>
              <a:t>           </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&lt;/xs:sequence&gt;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&lt;/xs:complexType&gt;</a:t>
            </a:r>
            <a:br>
              <a:rPr lang="en-US">
                <a:solidFill>
                  <a:srgbClr val="000000"/>
                </a:solidFill>
                <a:highlight>
                  <a:srgbClr val="FFFFFF"/>
                </a:highlight>
              </a:rPr>
            </a:br>
            <a:r>
              <a:rPr lang="en-US">
                <a:solidFill>
                  <a:srgbClr val="003296"/>
                </a:solidFill>
                <a:highlight>
                  <a:srgbClr val="FFFFFF"/>
                </a:highlight>
              </a:rPr>
              <a:t>&lt;/xs:element&gt;</a:t>
            </a:r>
          </a:p>
        </p:txBody>
      </p:sp>
      <p:sp>
        <p:nvSpPr>
          <p:cNvPr id="6" name="TextBox 5">
            <a:extLst>
              <a:ext uri="{FF2B5EF4-FFF2-40B4-BE49-F238E27FC236}">
                <a16:creationId xmlns:a16="http://schemas.microsoft.com/office/drawing/2014/main" id="{A3A42DD9-90B9-463A-8E0E-C82A464AE9E6}"/>
              </a:ext>
            </a:extLst>
          </p:cNvPr>
          <p:cNvSpPr txBox="1"/>
          <p:nvPr/>
        </p:nvSpPr>
        <p:spPr>
          <a:xfrm>
            <a:off x="6540285" y="5754859"/>
            <a:ext cx="3640484" cy="369332"/>
          </a:xfrm>
          <a:prstGeom prst="rect">
            <a:avLst/>
          </a:prstGeom>
          <a:noFill/>
        </p:spPr>
        <p:txBody>
          <a:bodyPr wrap="none" rtlCol="0">
            <a:spAutoFit/>
          </a:bodyPr>
          <a:lstStyle/>
          <a:p>
            <a:r>
              <a:rPr lang="en-US"/>
              <a:t>See examples/encoding/test.dfdl.xsd</a:t>
            </a:r>
          </a:p>
        </p:txBody>
      </p:sp>
    </p:spTree>
    <p:extLst>
      <p:ext uri="{BB962C8B-B14F-4D97-AF65-F5344CB8AC3E}">
        <p14:creationId xmlns:p14="http://schemas.microsoft.com/office/powerpoint/2010/main" val="2777112750"/>
      </p:ext>
    </p:extLst>
  </p:cSld>
  <p:clrMapOvr>
    <a:masterClrMapping/>
  </p:clrMapOvr>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EE77B38-50E1-4E0F-AC25-3D692933B941}"/>
              </a:ext>
            </a:extLst>
          </p:cNvPr>
          <p:cNvSpPr>
            <a:spLocks noGrp="1"/>
          </p:cNvSpPr>
          <p:nvPr>
            <p:ph type="title"/>
          </p:nvPr>
        </p:nvSpPr>
        <p:spPr/>
        <p:txBody>
          <a:bodyPr/>
          <a:lstStyle/>
          <a:p>
            <a:r>
              <a:rPr lang="en-US"/>
              <a:t>Yikes! What’s up with unparsing?</a:t>
            </a:r>
          </a:p>
        </p:txBody>
      </p:sp>
      <p:sp>
        <p:nvSpPr>
          <p:cNvPr id="2" name="Footer Placeholder 1">
            <a:extLst>
              <a:ext uri="{FF2B5EF4-FFF2-40B4-BE49-F238E27FC236}">
                <a16:creationId xmlns:a16="http://schemas.microsoft.com/office/drawing/2014/main" id="{00A80AB4-4857-43F4-BBEE-061E1382FD8F}"/>
              </a:ext>
            </a:extLst>
          </p:cNvPr>
          <p:cNvSpPr>
            <a:spLocks noGrp="1"/>
          </p:cNvSpPr>
          <p:nvPr>
            <p:ph type="ftr" sz="quarter" idx="11"/>
          </p:nvPr>
        </p:nvSpPr>
        <p:spPr/>
        <p:txBody>
          <a:bodyPr/>
          <a:lstStyle/>
          <a:p>
            <a:r>
              <a:rPr lang="en-US" altLang="en-US">
                <a:solidFill>
                  <a:schemeClr val="tx1">
                    <a:lumMod val="50000"/>
                    <a:lumOff val="50000"/>
                  </a:schemeClr>
                </a:solidFill>
                <a:latin typeface="Arial" pitchFamily="34" charset="0"/>
                <a:cs typeface="Arial" pitchFamily="34" charset="0"/>
              </a:rPr>
              <a:t>© 2019 The MITRE Corporation. All rights reserved.</a:t>
            </a:r>
            <a:endParaRPr lang="en-US">
              <a:solidFill>
                <a:schemeClr val="tx1">
                  <a:lumMod val="50000"/>
                  <a:lumOff val="50000"/>
                </a:schemeClr>
              </a:solidFill>
              <a:latin typeface="Arial" pitchFamily="34" charset="0"/>
              <a:cs typeface="Arial" pitchFamily="34" charset="0"/>
            </a:endParaRPr>
          </a:p>
        </p:txBody>
      </p:sp>
      <p:pic>
        <p:nvPicPr>
          <p:cNvPr id="5" name="Picture 4">
            <a:extLst>
              <a:ext uri="{FF2B5EF4-FFF2-40B4-BE49-F238E27FC236}">
                <a16:creationId xmlns:a16="http://schemas.microsoft.com/office/drawing/2014/main" id="{C4390A6E-F815-45F1-AC98-9C88155EB55F}"/>
              </a:ext>
            </a:extLst>
          </p:cNvPr>
          <p:cNvPicPr>
            <a:picLocks noChangeAspect="1"/>
          </p:cNvPicPr>
          <p:nvPr/>
        </p:nvPicPr>
        <p:blipFill rotWithShape="1">
          <a:blip r:embed="rId2"/>
          <a:srcRect l="8008" t="18235" r="86526" b="75902"/>
          <a:stretch/>
        </p:blipFill>
        <p:spPr>
          <a:xfrm>
            <a:off x="616448" y="2147584"/>
            <a:ext cx="1098250" cy="625747"/>
          </a:xfrm>
          <a:prstGeom prst="rect">
            <a:avLst/>
          </a:prstGeom>
        </p:spPr>
      </p:pic>
      <p:pic>
        <p:nvPicPr>
          <p:cNvPr id="6" name="Picture 5">
            <a:extLst>
              <a:ext uri="{FF2B5EF4-FFF2-40B4-BE49-F238E27FC236}">
                <a16:creationId xmlns:a16="http://schemas.microsoft.com/office/drawing/2014/main" id="{3877FE77-E4DF-4BAD-9371-EF6993A79D5F}"/>
              </a:ext>
            </a:extLst>
          </p:cNvPr>
          <p:cNvPicPr>
            <a:picLocks noChangeAspect="1"/>
          </p:cNvPicPr>
          <p:nvPr/>
        </p:nvPicPr>
        <p:blipFill rotWithShape="1">
          <a:blip r:embed="rId3"/>
          <a:srcRect l="9661" t="23619" r="58559" b="59632"/>
          <a:stretch/>
        </p:blipFill>
        <p:spPr>
          <a:xfrm>
            <a:off x="4958411" y="1906852"/>
            <a:ext cx="5638349" cy="1578736"/>
          </a:xfrm>
          <a:prstGeom prst="rect">
            <a:avLst/>
          </a:prstGeom>
        </p:spPr>
      </p:pic>
      <p:sp>
        <p:nvSpPr>
          <p:cNvPr id="8" name="TextBox 7">
            <a:extLst>
              <a:ext uri="{FF2B5EF4-FFF2-40B4-BE49-F238E27FC236}">
                <a16:creationId xmlns:a16="http://schemas.microsoft.com/office/drawing/2014/main" id="{B856D093-55B2-498F-BD40-570DC1E92BF7}"/>
              </a:ext>
            </a:extLst>
          </p:cNvPr>
          <p:cNvSpPr txBox="1"/>
          <p:nvPr/>
        </p:nvSpPr>
        <p:spPr>
          <a:xfrm>
            <a:off x="1827380" y="1585932"/>
            <a:ext cx="2905667" cy="830997"/>
          </a:xfrm>
          <a:prstGeom prst="rect">
            <a:avLst/>
          </a:prstGeom>
          <a:noFill/>
        </p:spPr>
        <p:txBody>
          <a:bodyPr wrap="none" rtlCol="0">
            <a:spAutoFit/>
          </a:bodyPr>
          <a:lstStyle/>
          <a:p>
            <a:pPr algn="ctr"/>
            <a:r>
              <a:rPr lang="en-US" sz="2400" i="1"/>
              <a:t>parse</a:t>
            </a:r>
          </a:p>
          <a:p>
            <a:pPr algn="ctr"/>
            <a:r>
              <a:rPr lang="en-US" sz="2400"/>
              <a:t>dfdl:encoding="utf-8"</a:t>
            </a:r>
          </a:p>
        </p:txBody>
      </p:sp>
      <p:cxnSp>
        <p:nvCxnSpPr>
          <p:cNvPr id="10" name="Straight Arrow Connector 9">
            <a:extLst>
              <a:ext uri="{FF2B5EF4-FFF2-40B4-BE49-F238E27FC236}">
                <a16:creationId xmlns:a16="http://schemas.microsoft.com/office/drawing/2014/main" id="{D3C6B2D7-6B41-4F90-A7BF-3F8608DFF4D4}"/>
              </a:ext>
            </a:extLst>
          </p:cNvPr>
          <p:cNvCxnSpPr>
            <a:cxnSpLocks/>
          </p:cNvCxnSpPr>
          <p:nvPr/>
        </p:nvCxnSpPr>
        <p:spPr>
          <a:xfrm flipV="1">
            <a:off x="1714698" y="2460564"/>
            <a:ext cx="3130417" cy="0"/>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1" name="Straight Arrow Connector 10">
            <a:extLst>
              <a:ext uri="{FF2B5EF4-FFF2-40B4-BE49-F238E27FC236}">
                <a16:creationId xmlns:a16="http://schemas.microsoft.com/office/drawing/2014/main" id="{42EAD36E-B1A9-4BE8-9EA1-466DA507BE6E}"/>
              </a:ext>
            </a:extLst>
          </p:cNvPr>
          <p:cNvCxnSpPr>
            <a:cxnSpLocks/>
          </p:cNvCxnSpPr>
          <p:nvPr/>
        </p:nvCxnSpPr>
        <p:spPr>
          <a:xfrm flipH="1">
            <a:off x="6191006" y="3399079"/>
            <a:ext cx="2" cy="1206854"/>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4" name="TextBox 13">
            <a:extLst>
              <a:ext uri="{FF2B5EF4-FFF2-40B4-BE49-F238E27FC236}">
                <a16:creationId xmlns:a16="http://schemas.microsoft.com/office/drawing/2014/main" id="{5D0DC327-C666-44FA-9107-FE4B38BA4B72}"/>
              </a:ext>
            </a:extLst>
          </p:cNvPr>
          <p:cNvSpPr txBox="1"/>
          <p:nvPr/>
        </p:nvSpPr>
        <p:spPr>
          <a:xfrm>
            <a:off x="6281155" y="3658176"/>
            <a:ext cx="1194109" cy="461665"/>
          </a:xfrm>
          <a:prstGeom prst="rect">
            <a:avLst/>
          </a:prstGeom>
          <a:noFill/>
        </p:spPr>
        <p:txBody>
          <a:bodyPr wrap="none" rtlCol="0">
            <a:spAutoFit/>
          </a:bodyPr>
          <a:lstStyle/>
          <a:p>
            <a:r>
              <a:rPr lang="en-US" sz="2400" i="1"/>
              <a:t>unparse</a:t>
            </a:r>
          </a:p>
        </p:txBody>
      </p:sp>
      <p:pic>
        <p:nvPicPr>
          <p:cNvPr id="15" name="Picture 14">
            <a:extLst>
              <a:ext uri="{FF2B5EF4-FFF2-40B4-BE49-F238E27FC236}">
                <a16:creationId xmlns:a16="http://schemas.microsoft.com/office/drawing/2014/main" id="{C1ACD7E7-3747-4C26-9CB1-F34CEC6CA04E}"/>
              </a:ext>
            </a:extLst>
          </p:cNvPr>
          <p:cNvPicPr>
            <a:picLocks noChangeAspect="1"/>
          </p:cNvPicPr>
          <p:nvPr/>
        </p:nvPicPr>
        <p:blipFill rotWithShape="1">
          <a:blip r:embed="rId4"/>
          <a:srcRect l="8517" t="17877" r="83382" b="74227"/>
          <a:stretch/>
        </p:blipFill>
        <p:spPr>
          <a:xfrm>
            <a:off x="5203879" y="4670606"/>
            <a:ext cx="2154552" cy="1115742"/>
          </a:xfrm>
          <a:prstGeom prst="rect">
            <a:avLst/>
          </a:prstGeom>
        </p:spPr>
      </p:pic>
      <p:sp>
        <p:nvSpPr>
          <p:cNvPr id="16" name="Explosion: 8 Points 15">
            <a:extLst>
              <a:ext uri="{FF2B5EF4-FFF2-40B4-BE49-F238E27FC236}">
                <a16:creationId xmlns:a16="http://schemas.microsoft.com/office/drawing/2014/main" id="{C12450AD-4E27-44BE-9C5C-8CC7C7B924E6}"/>
              </a:ext>
            </a:extLst>
          </p:cNvPr>
          <p:cNvSpPr/>
          <p:nvPr/>
        </p:nvSpPr>
        <p:spPr>
          <a:xfrm>
            <a:off x="7565411" y="4002506"/>
            <a:ext cx="2386733" cy="2049531"/>
          </a:xfrm>
          <a:prstGeom prst="irregularSeal1">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Yikes! What’s this?</a:t>
            </a:r>
          </a:p>
        </p:txBody>
      </p:sp>
    </p:spTree>
    <p:extLst>
      <p:ext uri="{BB962C8B-B14F-4D97-AF65-F5344CB8AC3E}">
        <p14:creationId xmlns:p14="http://schemas.microsoft.com/office/powerpoint/2010/main" val="3579113661"/>
      </p:ext>
    </p:extLst>
  </p:cSld>
  <p:clrMapOvr>
    <a:masterClrMapping/>
  </p:clrMapOvr>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A00F39-21AF-4ED2-81ED-78F3CEC895E6}"/>
              </a:ext>
            </a:extLst>
          </p:cNvPr>
          <p:cNvSpPr>
            <a:spLocks noGrp="1"/>
          </p:cNvSpPr>
          <p:nvPr>
            <p:ph type="title"/>
          </p:nvPr>
        </p:nvSpPr>
        <p:spPr/>
        <p:txBody>
          <a:bodyPr/>
          <a:lstStyle/>
          <a:p>
            <a:r>
              <a:rPr lang="en-US"/>
              <a:t>It’s a Window-specific issue</a:t>
            </a:r>
          </a:p>
        </p:txBody>
      </p:sp>
      <p:sp>
        <p:nvSpPr>
          <p:cNvPr id="3" name="Content Placeholder 2">
            <a:extLst>
              <a:ext uri="{FF2B5EF4-FFF2-40B4-BE49-F238E27FC236}">
                <a16:creationId xmlns:a16="http://schemas.microsoft.com/office/drawing/2014/main" id="{9DC20D55-9059-4EF7-B881-B7A39D141104}"/>
              </a:ext>
            </a:extLst>
          </p:cNvPr>
          <p:cNvSpPr>
            <a:spLocks noGrp="1"/>
          </p:cNvSpPr>
          <p:nvPr>
            <p:ph idx="1"/>
          </p:nvPr>
        </p:nvSpPr>
        <p:spPr>
          <a:xfrm>
            <a:off x="616449" y="1371601"/>
            <a:ext cx="11236720" cy="3076413"/>
          </a:xfrm>
        </p:spPr>
        <p:txBody>
          <a:bodyPr/>
          <a:lstStyle/>
          <a:p>
            <a:pPr>
              <a:lnSpc>
                <a:spcPts val="3000"/>
              </a:lnSpc>
              <a:spcAft>
                <a:spcPts val="1200"/>
              </a:spcAft>
            </a:pPr>
            <a:r>
              <a:rPr lang="en-US"/>
              <a:t>Daffodil uses the </a:t>
            </a:r>
            <a:r>
              <a:rPr lang="en-US" dirty="0"/>
              <a:t>"file.encoding" </a:t>
            </a:r>
            <a:r>
              <a:rPr lang="en-US"/>
              <a:t>system property on unparsing. On Linux, </a:t>
            </a:r>
            <a:r>
              <a:rPr lang="en-US" dirty="0"/>
              <a:t>this property </a:t>
            </a:r>
            <a:r>
              <a:rPr lang="en-US"/>
              <a:t>is UTF-8, but </a:t>
            </a:r>
            <a:r>
              <a:rPr lang="en-US" dirty="0"/>
              <a:t>on Windows, the default </a:t>
            </a:r>
            <a:r>
              <a:rPr lang="en-US"/>
              <a:t>is Windows-1252. </a:t>
            </a:r>
          </a:p>
          <a:p>
            <a:pPr>
              <a:lnSpc>
                <a:spcPts val="3000"/>
              </a:lnSpc>
            </a:pPr>
            <a:r>
              <a:rPr lang="en-US"/>
              <a:t>So, we need to instruct Daffodil: “Hey Daffodil, on unparsing using the encoding specified in the XML declaration.” The way to achieve that is to use the </a:t>
            </a:r>
            <a:r>
              <a:rPr lang="en-US" dirty="0">
                <a:highlight>
                  <a:srgbClr val="FFFF00"/>
                </a:highlight>
                <a:latin typeface="Courier New" panose="02070309020205020404" pitchFamily="49" charset="0"/>
                <a:cs typeface="Courier New" panose="02070309020205020404" pitchFamily="49" charset="0"/>
              </a:rPr>
              <a:t>-l</a:t>
            </a:r>
            <a:r>
              <a:rPr lang="en-US" dirty="0">
                <a:highlight>
                  <a:srgbClr val="FFFF00"/>
                </a:highlight>
                <a:latin typeface="+mn-lt"/>
                <a:cs typeface="Courier New" panose="02070309020205020404" pitchFamily="49" charset="0"/>
              </a:rPr>
              <a:t> </a:t>
            </a:r>
            <a:r>
              <a:rPr lang="en-US" dirty="0">
                <a:highlight>
                  <a:srgbClr val="FFFF00"/>
                </a:highlight>
                <a:latin typeface="Courier New" panose="02070309020205020404" pitchFamily="49" charset="0"/>
                <a:cs typeface="Courier New" panose="02070309020205020404" pitchFamily="49" charset="0"/>
              </a:rPr>
              <a:t>scala-xml</a:t>
            </a:r>
            <a:r>
              <a:rPr lang="en-US" dirty="0"/>
              <a:t> flag </a:t>
            </a:r>
            <a:r>
              <a:rPr lang="en-US"/>
              <a:t>for unparsing, i.e., </a:t>
            </a:r>
            <a:br>
              <a:rPr lang="en-US"/>
            </a:br>
            <a:br>
              <a:rPr lang="en-US"/>
            </a:br>
            <a:r>
              <a:rPr lang="en-US"/>
              <a:t> 	</a:t>
            </a:r>
            <a:r>
              <a:rPr lang="it-IT"/>
              <a:t>daffodil</a:t>
            </a:r>
            <a:r>
              <a:rPr lang="it-IT" dirty="0"/>
              <a:t>.bat unparse -</a:t>
            </a:r>
            <a:r>
              <a:rPr lang="it-IT"/>
              <a:t>I scala-xml ...</a:t>
            </a:r>
            <a:endParaRPr lang="it-IT" dirty="0"/>
          </a:p>
          <a:p>
            <a:pPr>
              <a:lnSpc>
                <a:spcPts val="3000"/>
              </a:lnSpc>
            </a:pPr>
            <a:endParaRPr lang="en-US"/>
          </a:p>
        </p:txBody>
      </p:sp>
      <p:sp>
        <p:nvSpPr>
          <p:cNvPr id="4" name="Footer Placeholder 3">
            <a:extLst>
              <a:ext uri="{FF2B5EF4-FFF2-40B4-BE49-F238E27FC236}">
                <a16:creationId xmlns:a16="http://schemas.microsoft.com/office/drawing/2014/main" id="{9B5326AF-D0EA-4706-8208-83E02ECBA4A9}"/>
              </a:ext>
            </a:extLst>
          </p:cNvPr>
          <p:cNvSpPr>
            <a:spLocks noGrp="1"/>
          </p:cNvSpPr>
          <p:nvPr>
            <p:ph type="ftr" sz="quarter" idx="11"/>
          </p:nvPr>
        </p:nvSpPr>
        <p:spPr/>
        <p:txBody>
          <a:bodyPr/>
          <a:lstStyle/>
          <a:p>
            <a:r>
              <a:rPr lang="en-US" altLang="en-US">
                <a:solidFill>
                  <a:schemeClr val="tx1">
                    <a:lumMod val="50000"/>
                    <a:lumOff val="50000"/>
                  </a:schemeClr>
                </a:solidFill>
                <a:latin typeface="Arial" pitchFamily="34" charset="0"/>
                <a:cs typeface="Arial" pitchFamily="34" charset="0"/>
              </a:rPr>
              <a:t>© 2019 The MITRE Corporation. All rights reserved.</a:t>
            </a:r>
            <a:endParaRPr lang="en-US">
              <a:solidFill>
                <a:schemeClr val="tx1">
                  <a:lumMod val="50000"/>
                  <a:lumOff val="50000"/>
                </a:schemeClr>
              </a:solidFill>
              <a:latin typeface="Arial" pitchFamily="34" charset="0"/>
              <a:cs typeface="Arial" pitchFamily="34" charset="0"/>
            </a:endParaRPr>
          </a:p>
        </p:txBody>
      </p:sp>
    </p:spTree>
    <p:extLst>
      <p:ext uri="{BB962C8B-B14F-4D97-AF65-F5344CB8AC3E}">
        <p14:creationId xmlns:p14="http://schemas.microsoft.com/office/powerpoint/2010/main" val="3041535157"/>
      </p:ext>
    </p:extLst>
  </p:cSld>
  <p:clrMapOvr>
    <a:masterClrMapping/>
  </p:clrMapOvr>
</p:sld>
</file>

<file path=ppt/theme/theme1.xml><?xml version="1.0" encoding="utf-8"?>
<a:theme xmlns:a="http://schemas.openxmlformats.org/drawingml/2006/main" name="mitre-2018">
  <a:themeElements>
    <a:clrScheme name="MITRE">
      <a:dk1>
        <a:sysClr val="windowText" lastClr="000000"/>
      </a:dk1>
      <a:lt1>
        <a:sysClr val="window" lastClr="FFFFFF"/>
      </a:lt1>
      <a:dk2>
        <a:srgbClr val="005F9E"/>
      </a:dk2>
      <a:lt2>
        <a:srgbClr val="EEECE1"/>
      </a:lt2>
      <a:accent1>
        <a:srgbClr val="00B3DC"/>
      </a:accent1>
      <a:accent2>
        <a:srgbClr val="F7901E"/>
      </a:accent2>
      <a:accent3>
        <a:srgbClr val="FFE23C"/>
      </a:accent3>
      <a:accent4>
        <a:srgbClr val="C1CD23"/>
      </a:accent4>
      <a:accent5>
        <a:srgbClr val="C6401D"/>
      </a:accent5>
      <a:accent6>
        <a:srgbClr val="FFFFFF"/>
      </a:accent6>
      <a:hlink>
        <a:srgbClr val="005F9E"/>
      </a:hlink>
      <a:folHlink>
        <a:srgbClr val="800080"/>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MITRE_Briefing_Template_16x9.pptx" id="{1938165C-66D1-4D23-8D44-773EA702DEBC}" vid="{DFBE14A4-0F84-4F9D-8C4F-D1FE9CE13A28}"/>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mso-contentType ?>
<customXsn xmlns="http://schemas.microsoft.com/office/2006/metadata/customXsn">
  <xsnLocation/>
  <cached>True</cached>
  <openByDefault>True</openByDefault>
  <xsnScope/>
</customXsn>
</file>

<file path=customXml/item3.xml><?xml version="1.0" encoding="utf-8"?>
<p:properties xmlns:p="http://schemas.microsoft.com/office/2006/metadata/properties" xmlns:xsi="http://www.w3.org/2001/XMLSchema-instance" xmlns:pc="http://schemas.microsoft.com/office/infopath/2007/PartnerControls">
  <documentManagement>
    <SortOrder xmlns="45d44e74-5c87-4253-a1a6-fb7a2a9835a8">2</SortOrder>
    <MITRE_x0020_Sensitivity xmlns="http://schemas.microsoft.com/sharepoint/v3">Public Information</MITRE_x0020_Sensitivity>
    <_Contributor xmlns="http://schemas.microsoft.com/sharepoint/v3/fields" xsi:nil="true"/>
    <Release_x0020_Statement xmlns="http://schemas.microsoft.com/sharepoint/v3">Approved for Public Release</Release_x0020_Statement>
    <Site_x0020_Page xmlns="45d44e74-5c87-4253-a1a6-fb7a2a9835a8">
      <Value>47</Value>
    </Site_x0020_Page>
    <Date xmlns="45d44e74-5c87-4253-a1a6-fb7a2a9835a8">2017-01-01T05:00:00+00:00</Date>
    <IconOverlay xmlns="http://schemas.microsoft.com/sharepoint/v4" xsi:nil="true"/>
    <DocType xmlns="45d44e74-5c87-4253-a1a6-fb7a2a9835a8">Template</DocType>
  </documentManagement>
</p:properties>
</file>

<file path=customXml/item4.xml><?xml version="1.0" encoding="utf-8"?>
<ct:contentTypeSchema xmlns:ct="http://schemas.microsoft.com/office/2006/metadata/contentType" xmlns:ma="http://schemas.microsoft.com/office/2006/metadata/properties/metaAttributes" ct:_="" ma:_="" ma:contentTypeName="MITRE Work" ma:contentTypeID="0x0101001EAE5F8AE92E0443B0635AEF5BFC9F76004C6CC03BF5DC804FBBC33E4E55C06EE9" ma:contentTypeVersion="6" ma:contentTypeDescription="Materials and documents that contain MITRE authored content and other content directly attributable to MITRE and its work" ma:contentTypeScope="" ma:versionID="4ad27c3cbde4a5e69cf872f973dbc972">
  <xsd:schema xmlns:xsd="http://www.w3.org/2001/XMLSchema" xmlns:xs="http://www.w3.org/2001/XMLSchema" xmlns:p="http://schemas.microsoft.com/office/2006/metadata/properties" xmlns:ns1="http://schemas.microsoft.com/sharepoint/v3" xmlns:ns2="http://schemas.microsoft.com/sharepoint/v3/fields" xmlns:ns3="45d44e74-5c87-4253-a1a6-fb7a2a9835a8" xmlns:ns4="http://schemas.microsoft.com/sharepoint/v4" xmlns:ns5="d6dad062-3ecc-4c2a-98eb-3d03c2389ab6" targetNamespace="http://schemas.microsoft.com/office/2006/metadata/properties" ma:root="true" ma:fieldsID="8c7f8a686deeddaa67bf50c4d10033f6" ns1:_="" ns2:_="" ns3:_="" ns4:_="" ns5:_="">
    <xsd:import namespace="http://schemas.microsoft.com/sharepoint/v3"/>
    <xsd:import namespace="http://schemas.microsoft.com/sharepoint/v3/fields"/>
    <xsd:import namespace="45d44e74-5c87-4253-a1a6-fb7a2a9835a8"/>
    <xsd:import namespace="http://schemas.microsoft.com/sharepoint/v4"/>
    <xsd:import namespace="d6dad062-3ecc-4c2a-98eb-3d03c2389ab6"/>
    <xsd:element name="properties">
      <xsd:complexType>
        <xsd:sequence>
          <xsd:element name="documentManagement">
            <xsd:complexType>
              <xsd:all>
                <xsd:element ref="ns2:_Contributor" minOccurs="0"/>
                <xsd:element ref="ns1:MITRE_x0020_Sensitivity"/>
                <xsd:element ref="ns1:Release_x0020_Statement"/>
                <xsd:element ref="ns3:DocType" minOccurs="0"/>
                <xsd:element ref="ns3:SortOrder" minOccurs="0"/>
                <xsd:element ref="ns3:Site_x0020_Page" minOccurs="0"/>
                <xsd:element ref="ns4:IconOverlay" minOccurs="0"/>
                <xsd:element ref="ns5:SharedWithUsers" minOccurs="0"/>
                <xsd:element ref="ns3:Dat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MITRE_x0020_Sensitivity" ma:index="10" ma:displayName="Sensitivity" ma:default="Internal MITRE Information" ma:internalName="MITRE_x0020_Sensitivity">
      <xsd:simpleType>
        <xsd:restriction base="dms:Choice">
          <xsd:enumeration value="Public Information"/>
          <xsd:enumeration value="Internal MITRE Information"/>
          <xsd:enumeration value="Sensitive Information"/>
          <xsd:enumeration value="Highly Sensitive Information"/>
        </xsd:restriction>
      </xsd:simpleType>
    </xsd:element>
    <xsd:element name="Release_x0020_Statement" ma:index="11" ma:displayName="Release Statement" ma:default="For Internal MITRE Use" ma:internalName="Release_x0020_Statement">
      <xsd:simpleType>
        <xsd:union memberTypes="dms:Text">
          <xsd:simpleType>
            <xsd:restriction base="dms:Choice">
              <xsd:enumeration value="Approved for Public Release"/>
              <xsd:enumeration value="For Internal MITRE Use"/>
              <xsd:enumeration value="For Release to All Sponsors"/>
              <xsd:enumeration value="For Limited Internal MITRE Use"/>
              <xsd:enumeration value="For Limited External Release"/>
              <xsd:enumeration value="Privileged: Sensitive Personal Information"/>
              <xsd:enumeration value="MITRE Proprietary"/>
              <xsd:enumeration value="Source Selection Sensitive"/>
              <xsd:enumeration value="Restricted: Highly Sensitive Personal Information"/>
            </xsd:restriction>
          </xsd:simpleType>
        </xsd:union>
      </xsd:simple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fields" elementFormDefault="qualified">
    <xsd:import namespace="http://schemas.microsoft.com/office/2006/documentManagement/types"/>
    <xsd:import namespace="http://schemas.microsoft.com/office/infopath/2007/PartnerControls"/>
    <xsd:element name="_Contributor" ma:index="9" nillable="true" ma:displayName="Contributor" ma:description="One or more people or organizations that contributed to this resource" ma:internalName="_Contributor">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45d44e74-5c87-4253-a1a6-fb7a2a9835a8" elementFormDefault="qualified">
    <xsd:import namespace="http://schemas.microsoft.com/office/2006/documentManagement/types"/>
    <xsd:import namespace="http://schemas.microsoft.com/office/infopath/2007/PartnerControls"/>
    <xsd:element name="DocType" ma:index="12" nillable="true" ma:displayName="DocType" ma:format="Dropdown" ma:internalName="DocType">
      <xsd:simpleType>
        <xsd:restriction base="dms:Choice">
          <xsd:enumeration value="Board of Trustee Bio"/>
          <xsd:enumeration value="Corp. Org Chart"/>
          <xsd:enumeration value="Executive Bio"/>
          <xsd:enumeration value="Event Planning"/>
          <xsd:enumeration value="MPG Reference"/>
          <xsd:enumeration value="Template"/>
          <xsd:enumeration value="Other"/>
          <xsd:enumeration value="How-Tos"/>
          <xsd:enumeration value="BOT Program Highlights"/>
        </xsd:restriction>
      </xsd:simpleType>
    </xsd:element>
    <xsd:element name="SortOrder" ma:index="13" nillable="true" ma:displayName="SortOrder" ma:decimals="1" ma:internalName="SortOrder" ma:percentage="FALSE">
      <xsd:simpleType>
        <xsd:restriction base="dms:Number"/>
      </xsd:simpleType>
    </xsd:element>
    <xsd:element name="Site_x0020_Page" ma:index="14" nillable="true" ma:displayName="Site Pages" ma:description="On which pages of this site should this page appear as a &quot;related resource&quot; on the right." ma:list="{b7793db3-9feb-473e-8d7c-24c256e016ac}" ma:internalName="Site_x0020_Page" ma:showField="Title">
      <xsd:complexType>
        <xsd:complexContent>
          <xsd:extension base="dms:MultiChoiceLookup">
            <xsd:sequence>
              <xsd:element name="Value" type="dms:Lookup" maxOccurs="unbounded" minOccurs="0" nillable="true"/>
            </xsd:sequence>
          </xsd:extension>
        </xsd:complexContent>
      </xsd:complexType>
    </xsd:element>
    <xsd:element name="Date" ma:index="19" nillable="true" ma:displayName="Date" ma:description="Document date if applicable" ma:format="DateOnly" ma:internalName="Date">
      <xsd:simpleType>
        <xsd:restriction base="dms:DateTime"/>
      </xsd:simple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4" elementFormDefault="qualified">
    <xsd:import namespace="http://schemas.microsoft.com/office/2006/documentManagement/types"/>
    <xsd:import namespace="http://schemas.microsoft.com/office/infopath/2007/PartnerControls"/>
    <xsd:element name="IconOverlay" ma:index="15" nillable="true" ma:displayName="IconOverlay" ma:hidden="true" ma:internalName="IconOverlay" ma:readOnly="fals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d6dad062-3ecc-4c2a-98eb-3d03c2389ab6" elementFormDefault="qualified">
    <xsd:import namespace="http://schemas.microsoft.com/office/2006/documentManagement/types"/>
    <xsd:import namespace="http://schemas.microsoft.com/office/infopath/2007/PartnerControls"/>
    <xsd:element name="SharedWithUsers" ma:index="18"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ma:index="8" ma:displayName="Author"/>
        <xsd:element ref="dcterms:created" minOccurs="0" maxOccurs="1"/>
        <xsd:element ref="dc:identifier" minOccurs="0" maxOccurs="1"/>
        <xsd:element name="contentType" minOccurs="0" maxOccurs="1" type="xsd:string" ma:index="0" ma:displayName="Content Type"/>
        <xsd:element ref="dc:title"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C8763D85-0CBE-4A05-81D6-D1B370E3DC82}">
  <ds:schemaRefs>
    <ds:schemaRef ds:uri="http://schemas.microsoft.com/sharepoint/v3/contenttype/forms"/>
  </ds:schemaRefs>
</ds:datastoreItem>
</file>

<file path=customXml/itemProps2.xml><?xml version="1.0" encoding="utf-8"?>
<ds:datastoreItem xmlns:ds="http://schemas.openxmlformats.org/officeDocument/2006/customXml" ds:itemID="{8215F32F-6F57-464C-B053-7241A9938C29}">
  <ds:schemaRefs>
    <ds:schemaRef ds:uri="http://schemas.microsoft.com/office/2006/metadata/customXsn"/>
  </ds:schemaRefs>
</ds:datastoreItem>
</file>

<file path=customXml/itemProps3.xml><?xml version="1.0" encoding="utf-8"?>
<ds:datastoreItem xmlns:ds="http://schemas.openxmlformats.org/officeDocument/2006/customXml" ds:itemID="{95115952-705A-47C2-AF98-EE347D400751}">
  <ds:schemaRefs>
    <ds:schemaRef ds:uri="http://schemas.microsoft.com/office/2006/documentManagement/types"/>
    <ds:schemaRef ds:uri="http://schemas.openxmlformats.org/package/2006/metadata/core-properties"/>
    <ds:schemaRef ds:uri="http://purl.org/dc/elements/1.1/"/>
    <ds:schemaRef ds:uri="http://schemas.microsoft.com/office/2006/metadata/properties"/>
    <ds:schemaRef ds:uri="http://schemas.microsoft.com/office/infopath/2007/PartnerControls"/>
    <ds:schemaRef ds:uri="http://schemas.microsoft.com/sharepoint/v3"/>
    <ds:schemaRef ds:uri="http://purl.org/dc/terms/"/>
    <ds:schemaRef ds:uri="http://schemas.microsoft.com/sharepoint/v3/fields"/>
    <ds:schemaRef ds:uri="d6dad062-3ecc-4c2a-98eb-3d03c2389ab6"/>
    <ds:schemaRef ds:uri="http://purl.org/dc/dcmitype/"/>
    <ds:schemaRef ds:uri="http://schemas.microsoft.com/sharepoint/v4"/>
    <ds:schemaRef ds:uri="45d44e74-5c87-4253-a1a6-fb7a2a9835a8"/>
    <ds:schemaRef ds:uri="http://www.w3.org/XML/1998/namespace"/>
  </ds:schemaRefs>
</ds:datastoreItem>
</file>

<file path=customXml/itemProps4.xml><?xml version="1.0" encoding="utf-8"?>
<ds:datastoreItem xmlns:ds="http://schemas.openxmlformats.org/officeDocument/2006/customXml" ds:itemID="{CFCFCAB2-7830-4203-9A9B-32390875340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http://schemas.microsoft.com/sharepoint/v3/fields"/>
    <ds:schemaRef ds:uri="45d44e74-5c87-4253-a1a6-fb7a2a9835a8"/>
    <ds:schemaRef ds:uri="http://schemas.microsoft.com/sharepoint/v4"/>
    <ds:schemaRef ds:uri="d6dad062-3ecc-4c2a-98eb-3d03c2389ab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MITRE_Briefing_Template16x9</Template>
  <TotalTime>130020</TotalTime>
  <Words>43445</Words>
  <Application>Microsoft Office PowerPoint</Application>
  <PresentationFormat>Widescreen</PresentationFormat>
  <Paragraphs>2638</Paragraphs>
  <Slides>322</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322</vt:i4>
      </vt:variant>
    </vt:vector>
  </HeadingPairs>
  <TitlesOfParts>
    <vt:vector size="328" baseType="lpstr">
      <vt:lpstr>Arial</vt:lpstr>
      <vt:lpstr>Calibri</vt:lpstr>
      <vt:lpstr>Courier New</vt:lpstr>
      <vt:lpstr>Times New Roman</vt:lpstr>
      <vt:lpstr>Wingdings</vt:lpstr>
      <vt:lpstr>mitre-2018</vt:lpstr>
      <vt:lpstr>Describing Data Formats using DFDL, Part III</vt:lpstr>
      <vt:lpstr>Table of Contents</vt:lpstr>
      <vt:lpstr>Table of Contents (cont.)</vt:lpstr>
      <vt:lpstr>Two ways to validate input</vt:lpstr>
      <vt:lpstr>Two ways to validate</vt:lpstr>
      <vt:lpstr>I will never use hidden groups again, here’s why …</vt:lpstr>
      <vt:lpstr>Consider this hidden group</vt:lpstr>
      <vt:lpstr>The hidden group will loose info on unparsing</vt:lpstr>
      <vt:lpstr>Here’s a way to avoid loosing information</vt:lpstr>
      <vt:lpstr>It’s nice to provide a symbolic value instead of the raw value but …</vt:lpstr>
      <vt:lpstr>Example: create a symbolic value for input that represents a radio frequency</vt:lpstr>
      <vt:lpstr>inputValueCalc computes a symbolic value from the input … computing the outputValueCalc expression is brutally hard</vt:lpstr>
      <vt:lpstr>No hidden group means no complicated outputValueCalc expression</vt:lpstr>
      <vt:lpstr>Recommendation</vt:lpstr>
      <vt:lpstr>Well, there are some places where hidden groups are ok</vt:lpstr>
      <vt:lpstr>PowerPoint Presentation</vt:lpstr>
      <vt:lpstr>Three ways to process an “unknown” value</vt:lpstr>
      <vt:lpstr>A comma-separated value (CSV) file about automobiles</vt:lpstr>
      <vt:lpstr>Three approaches to represent “unknown” data</vt:lpstr>
      <vt:lpstr>Approach #1: output a nil element</vt:lpstr>
      <vt:lpstr>Approach #2: output an element with value “unknown”</vt:lpstr>
      <vt:lpstr>Approach #3: output no element</vt:lpstr>
      <vt:lpstr>PowerPoint Presentation</vt:lpstr>
      <vt:lpstr>Lesson Learned: the order of elements in a choice matters</vt:lpstr>
      <vt:lpstr>Lesson Learned: dfdl:choiceLengthKind is required on choice </vt:lpstr>
      <vt:lpstr>dfdl:outputNewLine</vt:lpstr>
      <vt:lpstr>PowerPoint Presentation</vt:lpstr>
      <vt:lpstr>PowerPoint Presentation</vt:lpstr>
      <vt:lpstr>PowerPoint Presentation</vt:lpstr>
      <vt:lpstr>dfdl:outputNewLine</vt:lpstr>
      <vt:lpstr>dfdl:lengthKind</vt:lpstr>
      <vt:lpstr>Example</vt:lpstr>
      <vt:lpstr>PowerPoint Presentation</vt:lpstr>
      <vt:lpstr>PowerPoint Presentation</vt:lpstr>
      <vt:lpstr>dfdl:lengthKind="_____"</vt:lpstr>
      <vt:lpstr>Use these combinations of DFDL properties</vt:lpstr>
      <vt:lpstr>Example #2</vt:lpstr>
      <vt:lpstr>PowerPoint Presentation</vt:lpstr>
      <vt:lpstr>dfdl:lengthKind="prefixed"</vt:lpstr>
      <vt:lpstr>PowerPoint Presentation</vt:lpstr>
      <vt:lpstr>PowerPoint Presentation</vt:lpstr>
      <vt:lpstr>PowerPoint Presentation</vt:lpstr>
      <vt:lpstr>PowerPoint Presentation</vt:lpstr>
      <vt:lpstr>PowerPoint Presentation</vt:lpstr>
      <vt:lpstr>Bug in Daffodil</vt:lpstr>
      <vt:lpstr>How to allow a prefix number to be 0 to 999?</vt:lpstr>
      <vt:lpstr>Prefix length usually is a field with fixed length</vt:lpstr>
      <vt:lpstr>In other words …</vt:lpstr>
      <vt:lpstr>Quiz: what XML will be produced?</vt:lpstr>
      <vt:lpstr>PowerPoint Presentation</vt:lpstr>
      <vt:lpstr>PowerPoint Presentation</vt:lpstr>
      <vt:lpstr>PowerPoint Presentation</vt:lpstr>
      <vt:lpstr>dfdl:initiator, dfdl:terminator</vt:lpstr>
      <vt:lpstr>Can dynamically determine the initiator and terminator</vt:lpstr>
      <vt:lpstr>PowerPoint Presentation</vt:lpstr>
      <vt:lpstr>PowerPoint Presentation</vt:lpstr>
      <vt:lpstr>What about other num values?</vt:lpstr>
      <vt:lpstr>What about other num values?</vt:lpstr>
      <vt:lpstr>Initiator/terminator expressions cannot return ''</vt:lpstr>
      <vt:lpstr>PowerPoint Presentation</vt:lpstr>
      <vt:lpstr>DFDL expressions</vt:lpstr>
      <vt:lpstr>length, initiator, and terminator can use expressions</vt:lpstr>
      <vt:lpstr>inputValueCalc and outputValueCalc use expressions</vt:lpstr>
      <vt:lpstr>occursCount and separator can use expressions</vt:lpstr>
      <vt:lpstr>Here’s what the DFDL specification says</vt:lpstr>
      <vt:lpstr>Some of the DFDL properties that accept expressions</vt:lpstr>
      <vt:lpstr>dfdl:occursCountKind</vt:lpstr>
      <vt:lpstr>dfdl:occursCountKind="____"</vt:lpstr>
      <vt:lpstr>Example</vt:lpstr>
      <vt:lpstr>PowerPoint Presentation</vt:lpstr>
      <vt:lpstr>PowerPoint Presentation</vt:lpstr>
      <vt:lpstr>PowerPoint Presentation</vt:lpstr>
      <vt:lpstr>PowerPoint Presentation</vt:lpstr>
      <vt:lpstr>PowerPoint Presentation</vt:lpstr>
      <vt:lpstr>PowerPoint Presentation</vt:lpstr>
      <vt:lpstr>Warning!</vt:lpstr>
      <vt:lpstr>Recommendation for dfdl:separatorSuppressionPolicy</vt:lpstr>
      <vt:lpstr>There is another legal value for dfdl:occursCountKind</vt:lpstr>
      <vt:lpstr>implicit versus parsed</vt:lpstr>
      <vt:lpstr>Parse this input with implicit vs parse and validate off vs limited</vt:lpstr>
      <vt:lpstr>PowerPoint Presentation</vt:lpstr>
      <vt:lpstr>Array of arrays</vt:lpstr>
      <vt:lpstr>For each array, stop at the value “----”</vt:lpstr>
      <vt:lpstr>dfdl:occursCountKind="stopValue" </vt:lpstr>
      <vt:lpstr>PowerPoint Presentation</vt:lpstr>
      <vt:lpstr>Specifying that a value must be fixed (constant)</vt:lpstr>
      <vt:lpstr>Example</vt:lpstr>
      <vt:lpstr>PowerPoint Presentation</vt:lpstr>
      <vt:lpstr>PowerPoint Presentation</vt:lpstr>
      <vt:lpstr>You must not use --Validate off</vt:lpstr>
      <vt:lpstr>PowerPoint Presentation</vt:lpstr>
      <vt:lpstr>Can’t validate XML on unparsing</vt:lpstr>
      <vt:lpstr>dfdl:outputValueCalc="{44}"</vt:lpstr>
      <vt:lpstr>Specifying character encoding using dfdl:encoding</vt:lpstr>
      <vt:lpstr>Example</vt:lpstr>
      <vt:lpstr>Wrong encoding yields wrong results</vt:lpstr>
      <vt:lpstr>PowerPoint Presentation</vt:lpstr>
      <vt:lpstr>Yikes! What’s up with unparsing?</vt:lpstr>
      <vt:lpstr>It’s a Window-specific issue</vt:lpstr>
      <vt:lpstr>With the flag specified, we get the desired output</vt:lpstr>
      <vt:lpstr>Legal values for dfdl:encoding</vt:lpstr>
      <vt:lpstr>dfdl:separator</vt:lpstr>
      <vt:lpstr>Example</vt:lpstr>
      <vt:lpstr>The value of dfdl:separator is a whitespace-separated list of characters</vt:lpstr>
      <vt:lpstr>Unparsing produces output different from input</vt:lpstr>
      <vt:lpstr>PowerPoint Presentation</vt:lpstr>
      <vt:lpstr>Separator character used by unparsing is …</vt:lpstr>
      <vt:lpstr>choice properties</vt:lpstr>
      <vt:lpstr>dfdl:initiatedContent</vt:lpstr>
      <vt:lpstr>Recall this example</vt:lpstr>
      <vt:lpstr>Alternate solution: use initiatedContent</vt:lpstr>
      <vt:lpstr>Disadvantage of the alternate solution</vt:lpstr>
      <vt:lpstr>The original solution also handled no wrapper</vt:lpstr>
      <vt:lpstr>We can extend the new solution to handle no wrapper</vt:lpstr>
      <vt:lpstr>PowerPoint Presentation</vt:lpstr>
      <vt:lpstr>Workaround</vt:lpstr>
      <vt:lpstr>Still another solution</vt:lpstr>
      <vt:lpstr>Still another solution</vt:lpstr>
      <vt:lpstr>And still another solution …</vt:lpstr>
      <vt:lpstr>Here’s the DFDL schema</vt:lpstr>
      <vt:lpstr>When to quote, when not to quote?</vt:lpstr>
      <vt:lpstr>Here’s the rule</vt:lpstr>
      <vt:lpstr>Disadvantage of this solution</vt:lpstr>
      <vt:lpstr>Solution #4</vt:lpstr>
      <vt:lpstr>A new example</vt:lpstr>
      <vt:lpstr>PowerPoint Presentation</vt:lpstr>
      <vt:lpstr>But this input yields an error</vt:lpstr>
      <vt:lpstr>Why doesn’t this DFDL schema work as desired?</vt:lpstr>
      <vt:lpstr>PowerPoint Presentation</vt:lpstr>
      <vt:lpstr>PowerPoint Presentation</vt:lpstr>
      <vt:lpstr>PowerPoint Presentation</vt:lpstr>
      <vt:lpstr>PowerPoint Presentation</vt:lpstr>
      <vt:lpstr>Another solution</vt:lpstr>
      <vt:lpstr>PowerPoint Presentation</vt:lpstr>
      <vt:lpstr>Boolean data</vt:lpstr>
      <vt:lpstr>Example</vt:lpstr>
      <vt:lpstr>dfdl:textBooleanTrueRep and dfdl:textBooleanFalseRep</vt:lpstr>
      <vt:lpstr>PowerPoint Presentation</vt:lpstr>
      <vt:lpstr>true doesn’t have to be 1, false doesn’t have to be 0</vt:lpstr>
      <vt:lpstr>A set of values can represent true … ditto for false</vt:lpstr>
      <vt:lpstr>The value(s) representing true can be dynamically determined … ditto for false</vt:lpstr>
      <vt:lpstr>Example #2</vt:lpstr>
      <vt:lpstr>dfdl:binaryBooleanTrueRep, dfdl:binaryBooleanFalseRep</vt:lpstr>
      <vt:lpstr>Distinguish text and binary!</vt:lpstr>
      <vt:lpstr>xs:boolean is 4 bytes</vt:lpstr>
      <vt:lpstr>Not as flexible as the text version</vt:lpstr>
      <vt:lpstr>Textual representation of integers</vt:lpstr>
      <vt:lpstr>Want each of these to be interpreted by Daffodil as representing an unsignedInt</vt:lpstr>
      <vt:lpstr>Want each of these to be interpreted by Daffodil as representing an unsignedInt</vt:lpstr>
      <vt:lpstr>Want each of these to be interpreted by Daffodil as representing an unsignedInt</vt:lpstr>
      <vt:lpstr>Lesson Learned</vt:lpstr>
      <vt:lpstr>Consider an XML document containing this</vt:lpstr>
      <vt:lpstr>Each of these element values produce an error</vt:lpstr>
      <vt:lpstr>But they really do represent unsignedInt values</vt:lpstr>
      <vt:lpstr>XML Schema permits only a subset of representations of unsignedInt values</vt:lpstr>
      <vt:lpstr>XML Schema versus DFDL</vt:lpstr>
      <vt:lpstr>XML Schema versus DFDL (cont.)</vt:lpstr>
      <vt:lpstr>Use dfdl:textNumberPattern to tell Daffodil how to interpret the input</vt:lpstr>
      <vt:lpstr>PowerPoint Presentation</vt:lpstr>
      <vt:lpstr>PowerPoint Presentation</vt:lpstr>
      <vt:lpstr>Difference between # and 0?</vt:lpstr>
      <vt:lpstr>No difference on parsing</vt:lpstr>
      <vt:lpstr>Big difference on unparsing</vt:lpstr>
      <vt:lpstr>Here’s why we get “0f”</vt:lpstr>
      <vt:lpstr>PowerPoint Presentation</vt:lpstr>
      <vt:lpstr>PowerPoint Presentation</vt:lpstr>
      <vt:lpstr>Textual representation of dateTime values</vt:lpstr>
      <vt:lpstr>Want each of these to be interpreted by Daffodil as representing a dateTime value</vt:lpstr>
      <vt:lpstr>Want each of these to be interpreted by Daffodil as representing a date/time</vt:lpstr>
      <vt:lpstr>Want each of these to be interpreted by Daffodil as representing a date/time</vt:lpstr>
      <vt:lpstr>Lesson Learned</vt:lpstr>
      <vt:lpstr>Consider an XML document containing this</vt:lpstr>
      <vt:lpstr>Each of these element values produce an error</vt:lpstr>
      <vt:lpstr>But they really do represent dateTimes; in fact, they represent the same dateTime</vt:lpstr>
      <vt:lpstr>XML Schema permits only a subset of representations of dateTimes</vt:lpstr>
      <vt:lpstr>XML Schema versus DFDL</vt:lpstr>
      <vt:lpstr>XML Schema versus DFDL (cont.)</vt:lpstr>
      <vt:lpstr>Use dfdl:calendarPattern to tell Daffodil how to interpret the input</vt:lpstr>
      <vt:lpstr>PowerPoint Presentation</vt:lpstr>
      <vt:lpstr>PowerPoint Presentation</vt:lpstr>
      <vt:lpstr>PowerPoint Presentation</vt:lpstr>
      <vt:lpstr>PowerPoint Presentation</vt:lpstr>
      <vt:lpstr>Specifying a date by the # of weeks into the year</vt:lpstr>
      <vt:lpstr>PowerPoint Presentation</vt:lpstr>
      <vt:lpstr>PowerPoint Presentation</vt:lpstr>
      <vt:lpstr>PowerPoint Presentation</vt:lpstr>
      <vt:lpstr>PowerPoint Presentation</vt:lpstr>
      <vt:lpstr>PowerPoint Presentation</vt:lpstr>
      <vt:lpstr>A unified theory of “no data”</vt:lpstr>
      <vt:lpstr>nil</vt:lpstr>
      <vt:lpstr>In-band nil</vt:lpstr>
      <vt:lpstr>In-band nil is for both simple types and complex types</vt:lpstr>
      <vt:lpstr>Here is the DFDL schema</vt:lpstr>
      <vt:lpstr>DFDL schema (cont.)</vt:lpstr>
      <vt:lpstr>DFDL schema (cont.)</vt:lpstr>
      <vt:lpstr>dfdl:nilValueDelimiterPolicy</vt:lpstr>
      <vt:lpstr>Out-of-band nil</vt:lpstr>
      <vt:lpstr>A unified theory of “no data”</vt:lpstr>
      <vt:lpstr>Two ways that file formats indicate a region has a nil value</vt:lpstr>
      <vt:lpstr>Empty values are for simple types, nil values are for simple or complex types</vt:lpstr>
      <vt:lpstr>Summary</vt:lpstr>
      <vt:lpstr>Two uses of empty values</vt:lpstr>
      <vt:lpstr>Some file formats can associate a default value with an empty region</vt:lpstr>
      <vt:lpstr>Nil simple type and nil complex type</vt:lpstr>
      <vt:lpstr>Nil simple type and nil complex type</vt:lpstr>
      <vt:lpstr>Default value when the data field is empty</vt:lpstr>
      <vt:lpstr>Empty content regions (cont.)</vt:lpstr>
      <vt:lpstr>Key concepts of data files</vt:lpstr>
      <vt:lpstr>At a high level, data files have two parts</vt:lpstr>
      <vt:lpstr>Two types of data</vt:lpstr>
      <vt:lpstr>Scalar optional versus array</vt:lpstr>
      <vt:lpstr>Required versus optional values in an array</vt:lpstr>
      <vt:lpstr>Use dfdl:occursCountKind with array values</vt:lpstr>
      <vt:lpstr>Specifying that a value starts at the beginning of a byte (a.k.a. “alignment”)</vt:lpstr>
      <vt:lpstr>Input data</vt:lpstr>
      <vt:lpstr>Perspective #1 about the input data (padding-oriented)</vt:lpstr>
      <vt:lpstr>Perspective #2 about the input data (alignment-oriented)</vt:lpstr>
      <vt:lpstr>Compare the two perspectives</vt:lpstr>
      <vt:lpstr>DFDL schema for perspective #1</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DFDL schema for perspective #2</vt:lpstr>
      <vt:lpstr>PowerPoint Presentation</vt:lpstr>
      <vt:lpstr>PowerPoint Presentation</vt:lpstr>
      <vt:lpstr>PowerPoint Presentation</vt:lpstr>
      <vt:lpstr>PowerPoint Presentation</vt:lpstr>
      <vt:lpstr>Array or Choice?</vt:lpstr>
      <vt:lpstr>Input</vt:lpstr>
      <vt:lpstr>Input #1</vt:lpstr>
      <vt:lpstr>PowerPoint Presentation</vt:lpstr>
      <vt:lpstr>Input #2</vt:lpstr>
      <vt:lpstr>PowerPoint Presentation</vt:lpstr>
      <vt:lpstr>Input #3</vt:lpstr>
      <vt:lpstr>PowerPoint Presentation</vt:lpstr>
      <vt:lpstr>Here’s the DFDL schema</vt:lpstr>
      <vt:lpstr>Two ways to model the input</vt:lpstr>
      <vt:lpstr>PowerPoint Presentation</vt:lpstr>
      <vt:lpstr>PowerPoint Presentation</vt:lpstr>
      <vt:lpstr>PowerPoint Presentation</vt:lpstr>
      <vt:lpstr>Suppose the input has a repeatable &lt;input&gt; element</vt:lpstr>
      <vt:lpstr>How should this input be parsed?</vt:lpstr>
      <vt:lpstr>Answer: add a length field</vt:lpstr>
      <vt:lpstr>Integers in text</vt:lpstr>
      <vt:lpstr>What does this say about the input data?</vt:lpstr>
      <vt:lpstr>What does this say? (cont.)</vt:lpstr>
      <vt:lpstr>What could go wrong with this simple DFDL schema?</vt:lpstr>
      <vt:lpstr>I ran it and got two error messages</vt:lpstr>
      <vt:lpstr>Here’s why the first error occurs</vt:lpstr>
      <vt:lpstr>Here’s why the second error occurs</vt:lpstr>
      <vt:lpstr>I fixed the errors</vt:lpstr>
      <vt:lpstr>Legal and illegal input values</vt:lpstr>
      <vt:lpstr>The allowable format of numbers is specified by the textNumberProperty</vt:lpstr>
      <vt:lpstr>Allowable format of numbers (cont.)</vt:lpstr>
      <vt:lpstr>Daffodil-specific behavior</vt:lpstr>
      <vt:lpstr>Daffodil uses the ICU4J library</vt:lpstr>
      <vt:lpstr>Codependencies</vt:lpstr>
      <vt:lpstr>dfdl:textNumberPattern (again)</vt:lpstr>
      <vt:lpstr>PowerPoint Presentation</vt:lpstr>
      <vt:lpstr>PowerPoint Presentation</vt:lpstr>
      <vt:lpstr>Large numbers</vt:lpstr>
      <vt:lpstr>PowerPoint Presentation</vt:lpstr>
      <vt:lpstr>PowerPoint Presentation</vt:lpstr>
      <vt:lpstr>PowerPoint Presentation</vt:lpstr>
      <vt:lpstr>PowerPoint Presentation</vt:lpstr>
      <vt:lpstr>PowerPoint Presentation</vt:lpstr>
      <vt:lpstr>PowerPoint Presentation</vt:lpstr>
      <vt:lpstr>Describing integers</vt:lpstr>
      <vt:lpstr>Alternate solution</vt:lpstr>
      <vt:lpstr>PowerPoint Presentation</vt:lpstr>
      <vt:lpstr>PowerPoint Presentation</vt:lpstr>
      <vt:lpstr>PowerPoint Presentation</vt:lpstr>
      <vt:lpstr>Best practice in describing integer data?</vt:lpstr>
      <vt:lpstr>Best practice (cont.)?</vt:lpstr>
      <vt:lpstr>PowerPoint Presentation</vt:lpstr>
      <vt:lpstr>PowerPoint Presentation</vt:lpstr>
      <vt:lpstr>What does this DFDL schema say?</vt:lpstr>
      <vt:lpstr>What does this DFDL schema say?</vt:lpstr>
      <vt:lpstr>How to express this in DFDL?</vt:lpstr>
      <vt:lpstr>Use XML Schema facet plus dfdl:constraintCheck</vt:lpstr>
      <vt:lpstr>How to express this in DFDL?</vt:lpstr>
      <vt:lpstr>PowerPoint Presentation</vt:lpstr>
      <vt:lpstr>PowerPoint Presentation</vt:lpstr>
      <vt:lpstr>PowerPoint Presentation</vt:lpstr>
      <vt:lpstr>A cautionary note about dot in regexes</vt:lpstr>
      <vt:lpstr>Example</vt:lpstr>
      <vt:lpstr>This is what we want</vt:lpstr>
      <vt:lpstr>Will this work?</vt:lpstr>
      <vt:lpstr>No, it doesn’t work</vt:lpstr>
      <vt:lpstr>PowerPoint Presentation</vt:lpstr>
      <vt:lpstr>PowerPoint Presentation</vt:lpstr>
      <vt:lpstr>So what’s the solution?</vt:lpstr>
      <vt:lpstr>PowerPoint Presentation</vt:lpstr>
      <vt:lpstr>The (?s) flag and other flags</vt:lpstr>
      <vt:lpstr>How to handle erroneous data</vt:lpstr>
      <vt:lpstr>Erroneous data</vt:lpstr>
      <vt:lpstr>Example: magic numbers – good ones and bad ones</vt:lpstr>
      <vt:lpstr>PowerPoint Presentation</vt:lpstr>
      <vt:lpstr>PowerPoint Presentation</vt:lpstr>
      <vt:lpstr>PowerPoint Presentation</vt:lpstr>
      <vt:lpstr>Well, that’s what I want</vt:lpstr>
      <vt:lpstr>PowerPoint Presentation</vt:lpstr>
      <vt:lpstr>Dynamically set DFDL schema to error or capture</vt:lpstr>
      <vt:lpstr>PowerPoint Presentation</vt:lpstr>
      <vt:lpstr>Best practice: assert vs discriminator vs choiceBranchKey vs occursCountKind</vt:lpstr>
      <vt:lpstr>Difference between dfdl:discriminator and dfdl:assert?</vt:lpstr>
      <vt:lpstr>This example shows the difference</vt:lpstr>
      <vt:lpstr>Explanation</vt:lpstr>
      <vt:lpstr>dfdl:discriminator vs dfdl:assert </vt:lpstr>
      <vt:lpstr>Best Practice</vt:lpstr>
      <vt:lpstr>PowerPoint Presentation</vt:lpstr>
      <vt:lpstr>PowerPoint Presentation</vt:lpstr>
      <vt:lpstr>PowerPoint Presentation</vt:lpstr>
      <vt:lpstr>The meaning of “empty”</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Parsing and Unparsing Files using DFDL, Part III</dc:title>
  <dc:creator>Costello, Roger L.</dc:creator>
  <cp:keywords>DFDL, XML Schema, XML, parsing, unparsing</cp:keywords>
  <cp:lastModifiedBy>Roger Costello</cp:lastModifiedBy>
  <cp:revision>2694</cp:revision>
  <dcterms:created xsi:type="dcterms:W3CDTF">2018-11-08T17:43:19Z</dcterms:created>
  <dcterms:modified xsi:type="dcterms:W3CDTF">2019-12-23T14:34:24Z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Order">
    <vt:r8>28200</vt:r8>
  </property>
  <property fmtid="{D5CDD505-2E9C-101B-9397-08002B2CF9AE}" pid="3" name="URL">
    <vt:lpwstr/>
  </property>
  <property fmtid="{D5CDD505-2E9C-101B-9397-08002B2CF9AE}" pid="4" name="xd_ProgID">
    <vt:lpwstr/>
  </property>
  <property fmtid="{D5CDD505-2E9C-101B-9397-08002B2CF9AE}" pid="5" name="ContentTypeId">
    <vt:lpwstr>0x0101001EAE5F8AE92E0443B0635AEF5BFC9F76004C6CC03BF5DC804FBBC33E4E55C06EE9</vt:lpwstr>
  </property>
  <property fmtid="{D5CDD505-2E9C-101B-9397-08002B2CF9AE}" pid="6" name="_SourceUrl">
    <vt:lpwstr/>
  </property>
  <property fmtid="{D5CDD505-2E9C-101B-9397-08002B2CF9AE}" pid="7" name="_SharedFileIndex">
    <vt:lpwstr/>
  </property>
  <property fmtid="{D5CDD505-2E9C-101B-9397-08002B2CF9AE}" pid="8" name="Date0">
    <vt:filetime>2017-01-01T05:00:00Z</vt:filetime>
  </property>
  <property fmtid="{D5CDD505-2E9C-101B-9397-08002B2CF9AE}" pid="9" name="TemplateUrl">
    <vt:lpwstr/>
  </property>
</Properties>
</file>