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5"/>
  </p:sldMasterIdLst>
  <p:notesMasterIdLst>
    <p:notesMasterId r:id="rId120"/>
  </p:notesMasterIdLst>
  <p:sldIdLst>
    <p:sldId id="256" r:id="rId6"/>
    <p:sldId id="1340" r:id="rId7"/>
    <p:sldId id="1402" r:id="rId8"/>
    <p:sldId id="1403" r:id="rId9"/>
    <p:sldId id="1404" r:id="rId10"/>
    <p:sldId id="1405" r:id="rId11"/>
    <p:sldId id="1423" r:id="rId12"/>
    <p:sldId id="1424" r:id="rId13"/>
    <p:sldId id="1425" r:id="rId14"/>
    <p:sldId id="1324" r:id="rId15"/>
    <p:sldId id="1422" r:id="rId16"/>
    <p:sldId id="1377" r:id="rId17"/>
    <p:sldId id="1373" r:id="rId18"/>
    <p:sldId id="1357" r:id="rId19"/>
    <p:sldId id="1358" r:id="rId20"/>
    <p:sldId id="1359" r:id="rId21"/>
    <p:sldId id="1374" r:id="rId22"/>
    <p:sldId id="1430" r:id="rId23"/>
    <p:sldId id="1431" r:id="rId24"/>
    <p:sldId id="1360" r:id="rId25"/>
    <p:sldId id="1361" r:id="rId26"/>
    <p:sldId id="1362" r:id="rId27"/>
    <p:sldId id="1401" r:id="rId28"/>
    <p:sldId id="1363" r:id="rId29"/>
    <p:sldId id="1364" r:id="rId30"/>
    <p:sldId id="1432" r:id="rId31"/>
    <p:sldId id="1435" r:id="rId32"/>
    <p:sldId id="1365" r:id="rId33"/>
    <p:sldId id="1437" r:id="rId34"/>
    <p:sldId id="1368" r:id="rId35"/>
    <p:sldId id="1370" r:id="rId36"/>
    <p:sldId id="1371" r:id="rId37"/>
    <p:sldId id="1438" r:id="rId38"/>
    <p:sldId id="1122" r:id="rId39"/>
    <p:sldId id="1375" r:id="rId40"/>
    <p:sldId id="1376" r:id="rId41"/>
    <p:sldId id="1433" r:id="rId42"/>
    <p:sldId id="1436" r:id="rId43"/>
    <p:sldId id="1434" r:id="rId44"/>
    <p:sldId id="1426" r:id="rId45"/>
    <p:sldId id="977" r:id="rId46"/>
    <p:sldId id="978" r:id="rId47"/>
    <p:sldId id="1415" r:id="rId48"/>
    <p:sldId id="1427" r:id="rId49"/>
    <p:sldId id="1408" r:id="rId50"/>
    <p:sldId id="1417" r:id="rId51"/>
    <p:sldId id="1419" r:id="rId52"/>
    <p:sldId id="1416" r:id="rId53"/>
    <p:sldId id="1418" r:id="rId54"/>
    <p:sldId id="1420" r:id="rId55"/>
    <p:sldId id="1421" r:id="rId56"/>
    <p:sldId id="1378" r:id="rId57"/>
    <p:sldId id="1428" r:id="rId58"/>
    <p:sldId id="1429" r:id="rId59"/>
    <p:sldId id="1439" r:id="rId60"/>
    <p:sldId id="1395" r:id="rId61"/>
    <p:sldId id="1383" r:id="rId62"/>
    <p:sldId id="1398" r:id="rId63"/>
    <p:sldId id="1387" r:id="rId64"/>
    <p:sldId id="1399" r:id="rId65"/>
    <p:sldId id="1384" r:id="rId66"/>
    <p:sldId id="1385" r:id="rId67"/>
    <p:sldId id="1386" r:id="rId68"/>
    <p:sldId id="1400" r:id="rId69"/>
    <p:sldId id="1441" r:id="rId70"/>
    <p:sldId id="1442" r:id="rId71"/>
    <p:sldId id="1388" r:id="rId72"/>
    <p:sldId id="1389" r:id="rId73"/>
    <p:sldId id="1440" r:id="rId74"/>
    <p:sldId id="1391" r:id="rId75"/>
    <p:sldId id="1392" r:id="rId76"/>
    <p:sldId id="1393" r:id="rId77"/>
    <p:sldId id="1396" r:id="rId78"/>
    <p:sldId id="1397" r:id="rId79"/>
    <p:sldId id="1443" r:id="rId80"/>
    <p:sldId id="1444" r:id="rId81"/>
    <p:sldId id="1445" r:id="rId82"/>
    <p:sldId id="1446" r:id="rId83"/>
    <p:sldId id="1449" r:id="rId84"/>
    <p:sldId id="1450" r:id="rId85"/>
    <p:sldId id="1451" r:id="rId86"/>
    <p:sldId id="1452" r:id="rId87"/>
    <p:sldId id="1453" r:id="rId88"/>
    <p:sldId id="1454" r:id="rId89"/>
    <p:sldId id="1455" r:id="rId90"/>
    <p:sldId id="1456" r:id="rId91"/>
    <p:sldId id="1457" r:id="rId92"/>
    <p:sldId id="1458" r:id="rId93"/>
    <p:sldId id="1462" r:id="rId94"/>
    <p:sldId id="1459" r:id="rId95"/>
    <p:sldId id="1460" r:id="rId96"/>
    <p:sldId id="1461" r:id="rId97"/>
    <p:sldId id="1465" r:id="rId98"/>
    <p:sldId id="1466" r:id="rId99"/>
    <p:sldId id="1467" r:id="rId100"/>
    <p:sldId id="1463" r:id="rId101"/>
    <p:sldId id="1464" r:id="rId102"/>
    <p:sldId id="1468" r:id="rId103"/>
    <p:sldId id="1469" r:id="rId104"/>
    <p:sldId id="1470" r:id="rId105"/>
    <p:sldId id="1473" r:id="rId106"/>
    <p:sldId id="1474" r:id="rId107"/>
    <p:sldId id="1475" r:id="rId108"/>
    <p:sldId id="1476" r:id="rId109"/>
    <p:sldId id="1485" r:id="rId110"/>
    <p:sldId id="1477" r:id="rId111"/>
    <p:sldId id="1478" r:id="rId112"/>
    <p:sldId id="1479" r:id="rId113"/>
    <p:sldId id="1483" r:id="rId114"/>
    <p:sldId id="1480" r:id="rId115"/>
    <p:sldId id="1484" r:id="rId116"/>
    <p:sldId id="1481" r:id="rId117"/>
    <p:sldId id="1482" r:id="rId118"/>
    <p:sldId id="258" r:id="rId1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63" autoAdjust="0"/>
    <p:restoredTop sz="93686" autoAdjust="0"/>
  </p:normalViewPr>
  <p:slideViewPr>
    <p:cSldViewPr snapToGrid="0">
      <p:cViewPr varScale="1">
        <p:scale>
          <a:sx n="62" d="100"/>
          <a:sy n="62" d="100"/>
        </p:scale>
        <p:origin x="462"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theme" Target="theme/theme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13" Type="http://schemas.openxmlformats.org/officeDocument/2006/relationships/slide" Target="slides/slide108.xml"/><Relationship Id="rId118" Type="http://schemas.openxmlformats.org/officeDocument/2006/relationships/slide" Target="slides/slide113.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0841A-55C9-4CB9-BF39-10CBD830FF58}" type="datetimeFigureOut">
              <a:rPr lang="en-US" smtClean="0"/>
              <a:t>11/13/2019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267679-5F33-418A-8777-9F241701AC39}" type="slidenum">
              <a:rPr lang="en-US" smtClean="0"/>
              <a:t>‹#›</a:t>
            </a:fld>
            <a:endParaRPr lang="en-US"/>
          </a:p>
        </p:txBody>
      </p:sp>
    </p:spTree>
    <p:extLst>
      <p:ext uri="{BB962C8B-B14F-4D97-AF65-F5344CB8AC3E}">
        <p14:creationId xmlns:p14="http://schemas.microsoft.com/office/powerpoint/2010/main" val="48788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www.youtube.com/mitrecorp" TargetMode="Externa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www.mitre.org/" TargetMode="External"/><Relationship Id="rId2" Type="http://schemas.openxmlformats.org/officeDocument/2006/relationships/hyperlink" Target="http://twitter.com/MITREcorp" TargetMode="External"/><Relationship Id="rId1" Type="http://schemas.openxmlformats.org/officeDocument/2006/relationships/slideMaster" Target="../slideMasters/slideMaster1.xml"/><Relationship Id="rId6" Type="http://schemas.openxmlformats.org/officeDocument/2006/relationships/hyperlink" Target="http://www.linkedin.com/company/mitre" TargetMode="External"/><Relationship Id="rId11" Type="http://schemas.openxmlformats.org/officeDocument/2006/relationships/image" Target="../media/image6.png"/><Relationship Id="rId5" Type="http://schemas.openxmlformats.org/officeDocument/2006/relationships/image" Target="../media/image3.jpeg"/><Relationship Id="rId10" Type="http://schemas.openxmlformats.org/officeDocument/2006/relationships/hyperlink" Target="https://plus.google.com/+MitreOrgFFRDCs/posts" TargetMode="External"/><Relationship Id="rId4" Type="http://schemas.openxmlformats.org/officeDocument/2006/relationships/hyperlink" Target="http://www.facebook.com/MITREcorp" TargetMode="External"/><Relationship Id="rId9"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grpSp>
        <p:nvGrpSpPr>
          <p:cNvPr id="3" name="Group 2"/>
          <p:cNvGrpSpPr/>
          <p:nvPr/>
        </p:nvGrpSpPr>
        <p:grpSpPr>
          <a:xfrm>
            <a:off x="81480" y="0"/>
            <a:ext cx="99589" cy="6858000"/>
            <a:chOff x="0" y="0"/>
            <a:chExt cx="407324" cy="6858000"/>
          </a:xfrm>
        </p:grpSpPr>
        <p:sp>
          <p:nvSpPr>
            <p:cNvPr id="18" name="Rectangle 17"/>
            <p:cNvSpPr/>
            <p:nvPr/>
          </p:nvSpPr>
          <p:spPr bwMode="auto">
            <a:xfrm>
              <a:off x="0" y="0"/>
              <a:ext cx="407324" cy="2398143"/>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1"/>
                </a:solidFill>
                <a:effectLst/>
                <a:latin typeface="Arial" charset="0"/>
              </a:endParaRPr>
            </a:p>
          </p:txBody>
        </p:sp>
        <p:sp>
          <p:nvSpPr>
            <p:cNvPr id="19" name="Rectangle 18"/>
            <p:cNvSpPr/>
            <p:nvPr/>
          </p:nvSpPr>
          <p:spPr bwMode="auto">
            <a:xfrm>
              <a:off x="0" y="2510287"/>
              <a:ext cx="407324" cy="4347713"/>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a:ln>
                  <a:noFill/>
                </a:ln>
                <a:solidFill>
                  <a:schemeClr val="tx2"/>
                </a:solidFill>
                <a:effectLst/>
                <a:latin typeface="Arial" charset="0"/>
              </a:endParaRPr>
            </a:p>
          </p:txBody>
        </p:sp>
      </p:grpSp>
      <p:sp>
        <p:nvSpPr>
          <p:cNvPr id="9" name="Rectangle 9"/>
          <p:cNvSpPr>
            <a:spLocks noGrp="1" noChangeArrowheads="1"/>
          </p:cNvSpPr>
          <p:nvPr>
            <p:ph type="ctrTitle" sz="quarter" hasCustomPrompt="1"/>
          </p:nvPr>
        </p:nvSpPr>
        <p:spPr>
          <a:xfrm>
            <a:off x="1009528" y="368932"/>
            <a:ext cx="9662160" cy="1981200"/>
          </a:xfrm>
        </p:spPr>
        <p:txBody>
          <a:bodyPr anchor="b" anchorCtr="0">
            <a:normAutofit/>
          </a:bodyPr>
          <a:lstStyle>
            <a:lvl1pPr algn="l">
              <a:lnSpc>
                <a:spcPts val="4400"/>
              </a:lnSpc>
              <a:defRPr sz="4000" b="1">
                <a:solidFill>
                  <a:schemeClr val="tx2"/>
                </a:solidFill>
                <a:latin typeface="Arial" pitchFamily="34" charset="0"/>
                <a:cs typeface="Arial" pitchFamily="34" charset="0"/>
              </a:defRPr>
            </a:lvl1pPr>
          </a:lstStyle>
          <a:p>
            <a:r>
              <a:rPr lang="en-US" dirty="0"/>
              <a:t>Title here</a:t>
            </a:r>
          </a:p>
        </p:txBody>
      </p:sp>
      <p:cxnSp>
        <p:nvCxnSpPr>
          <p:cNvPr id="15" name="Straight Connector 14"/>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16" name="Straight Connector 15"/>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cxnSp>
        <p:nvCxnSpPr>
          <p:cNvPr id="21" name="Straight Connector 20"/>
          <p:cNvCxnSpPr/>
          <p:nvPr/>
        </p:nvCxnSpPr>
        <p:spPr bwMode="auto">
          <a:xfrm>
            <a:off x="1098208" y="2448468"/>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cxnSp>
        <p:nvCxnSpPr>
          <p:cNvPr id="22" name="Straight Connector 21"/>
          <p:cNvCxnSpPr/>
          <p:nvPr/>
        </p:nvCxnSpPr>
        <p:spPr bwMode="auto">
          <a:xfrm>
            <a:off x="1098208" y="6534227"/>
            <a:ext cx="10593057" cy="0"/>
          </a:xfrm>
          <a:prstGeom prst="line">
            <a:avLst/>
          </a:prstGeom>
          <a:solidFill>
            <a:srgbClr val="FFCC99"/>
          </a:solidFill>
          <a:ln w="12700" cap="flat" cmpd="sng" algn="ctr">
            <a:solidFill>
              <a:srgbClr val="C1CD23"/>
            </a:solidFill>
            <a:prstDash val="solid"/>
            <a:round/>
            <a:headEnd type="none" w="med" len="med"/>
            <a:tailEnd type="none" w="med" len="med"/>
          </a:ln>
          <a:effectLst/>
        </p:spPr>
      </p:cxn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2848" y="6276196"/>
            <a:ext cx="670505" cy="243820"/>
          </a:xfrm>
          <a:prstGeom prst="rect">
            <a:avLst/>
          </a:prstGeom>
        </p:spPr>
      </p:pic>
      <p:sp>
        <p:nvSpPr>
          <p:cNvPr id="26" name="Subtitle 1"/>
          <p:cNvSpPr>
            <a:spLocks noGrp="1"/>
          </p:cNvSpPr>
          <p:nvPr>
            <p:ph type="subTitle" idx="1" hasCustomPrompt="1"/>
          </p:nvPr>
        </p:nvSpPr>
        <p:spPr>
          <a:xfrm>
            <a:off x="1044164" y="2568943"/>
            <a:ext cx="7655345" cy="389923"/>
          </a:xfrm>
        </p:spPr>
        <p:txBody>
          <a:bodyPr/>
          <a:lstStyle>
            <a:lvl1pPr marL="0" indent="0">
              <a:buNone/>
              <a:defRPr>
                <a:solidFill>
                  <a:schemeClr val="tx2"/>
                </a:solidFill>
              </a:defRPr>
            </a:lvl1pPr>
          </a:lstStyle>
          <a:p>
            <a:r>
              <a:rPr lang="en-US" dirty="0"/>
              <a:t>Author</a:t>
            </a:r>
          </a:p>
        </p:txBody>
      </p:sp>
      <p:sp>
        <p:nvSpPr>
          <p:cNvPr id="24" name="Footer Placeholder 4">
            <a:extLst>
              <a:ext uri="{FF2B5EF4-FFF2-40B4-BE49-F238E27FC236}">
                <a16:creationId xmlns:a16="http://schemas.microsoft.com/office/drawing/2014/main" id="{A6F8C1D3-B223-45F7-8AB1-F8F23D05F8D9}"/>
              </a:ext>
            </a:extLst>
          </p:cNvPr>
          <p:cNvSpPr txBox="1">
            <a:spLocks/>
          </p:cNvSpPr>
          <p:nvPr userDrawn="1"/>
        </p:nvSpPr>
        <p:spPr>
          <a:xfrm>
            <a:off x="1116457" y="6568103"/>
            <a:ext cx="4382305" cy="149220"/>
          </a:xfrm>
          <a:prstGeom prst="rect">
            <a:avLst/>
          </a:prstGeom>
        </p:spPr>
        <p:txBody>
          <a:bodyPr vert="horz" lIns="0" tIns="0" rIns="0" bIns="0" rtlCol="0" anchor="ctr"/>
          <a:lstStyle>
            <a:defPPr>
              <a:defRPr lang="en-US"/>
            </a:defPPr>
            <a:lvl1pPr marL="0" algn="l" defTabSz="914400" rtl="0" eaLnBrk="1" latinLnBrk="0" hangingPunct="1">
              <a:defRPr sz="105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00000"/>
              </a:lnSpc>
              <a:spcAft>
                <a:spcPct val="0"/>
              </a:spcAft>
              <a:buClrTx/>
            </a:pPr>
            <a:r>
              <a:rPr lang="en-US" altLang="en-US" sz="800" b="0">
                <a:solidFill>
                  <a:schemeClr val="tx1">
                    <a:lumMod val="50000"/>
                    <a:lumOff val="50000"/>
                  </a:schemeClr>
                </a:solidFill>
                <a:latin typeface="Arial" pitchFamily="34" charset="0"/>
                <a:cs typeface="Arial" pitchFamily="34" charset="0"/>
              </a:rPr>
              <a:t>© 2019</a:t>
            </a:r>
            <a:r>
              <a:rPr lang="en-US" altLang="en-US" sz="800" b="0" baseline="0">
                <a:solidFill>
                  <a:schemeClr val="tx1">
                    <a:lumMod val="50000"/>
                    <a:lumOff val="50000"/>
                  </a:schemeClr>
                </a:solidFill>
                <a:latin typeface="Arial" pitchFamily="34" charset="0"/>
                <a:cs typeface="Arial" pitchFamily="34" charset="0"/>
              </a:rPr>
              <a:t> </a:t>
            </a:r>
            <a:r>
              <a:rPr lang="en-US" altLang="en-US" sz="800" b="0" dirty="0">
                <a:solidFill>
                  <a:schemeClr val="tx1">
                    <a:lumMod val="50000"/>
                    <a:lumOff val="50000"/>
                  </a:schemeClr>
                </a:solidFill>
                <a:latin typeface="Arial" pitchFamily="34" charset="0"/>
                <a:cs typeface="Arial" pitchFamily="34" charset="0"/>
              </a:rPr>
              <a:t>The MITRE Corporation. All rights reserved.</a:t>
            </a:r>
          </a:p>
        </p:txBody>
      </p:sp>
    </p:spTree>
    <p:extLst>
      <p:ext uri="{BB962C8B-B14F-4D97-AF65-F5344CB8AC3E}">
        <p14:creationId xmlns:p14="http://schemas.microsoft.com/office/powerpoint/2010/main" val="4126487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9E1AE-2D0B-4241-8DAC-76DB425687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DC7E0-961C-4A00-8B0B-83ECF8E3C463}"/>
              </a:ext>
            </a:extLst>
          </p:cNvPr>
          <p:cNvSpPr>
            <a:spLocks noGrp="1"/>
          </p:cNvSpPr>
          <p:nvPr>
            <p:ph idx="1"/>
          </p:nvPr>
        </p:nvSpPr>
        <p:spPr/>
        <p:txBody>
          <a:bodyPr/>
          <a:lstStyle>
            <a:lvl1pPr marL="308269" indent="-308269" algn="l" defTabSz="1216185" rtl="0" eaLnBrk="1" latinLnBrk="0" hangingPunct="1">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algn="l" defTabSz="1216185" rtl="0" eaLnBrk="1" latinLnBrk="0" hangingPunct="1">
              <a:spcBef>
                <a:spcPts val="0"/>
              </a:spcBef>
              <a:spcAft>
                <a:spcPts val="798"/>
              </a:spcAft>
              <a:buClr>
                <a:schemeClr val="tx2"/>
              </a:buClr>
              <a:defRPr lang="en-US" sz="2660" b="1" kern="1200" smtClean="0">
                <a:solidFill>
                  <a:schemeClr val="tx1"/>
                </a:solidFill>
                <a:latin typeface="Arial" pitchFamily="34" charset="0"/>
                <a:ea typeface="Verdana" pitchFamily="34" charset="0"/>
                <a:cs typeface="Arial" pitchFamily="34" charset="0"/>
              </a:defRPr>
            </a:lvl4pPr>
            <a:lvl5pPr algn="l" defTabSz="1216185" rtl="0" eaLnBrk="1" latinLnBrk="0" hangingPunct="1">
              <a:spcBef>
                <a:spcPts val="0"/>
              </a:spcBef>
              <a:spcAft>
                <a:spcPts val="798"/>
              </a:spcAft>
              <a:buClr>
                <a:schemeClr val="tx2"/>
              </a:buClr>
              <a:defRPr lang="en-US" sz="2660" b="1" kern="1200">
                <a:solidFill>
                  <a:schemeClr val="tx1"/>
                </a:solidFill>
                <a:latin typeface="Arial" pitchFamily="34" charset="0"/>
                <a:ea typeface="Verdana" pitchFamily="34" charset="0"/>
                <a:cs typeface="Arial" pitchFamily="34" charset="0"/>
              </a:defRPr>
            </a:lvl5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5" name="Footer Placeholder 4">
            <a:extLst>
              <a:ext uri="{FF2B5EF4-FFF2-40B4-BE49-F238E27FC236}">
                <a16:creationId xmlns:a16="http://schemas.microsoft.com/office/drawing/2014/main" id="{23EC0F36-D4CB-468E-9966-B9986B20A44E}"/>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81189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Section Header Layout">
    <p:spTree>
      <p:nvGrpSpPr>
        <p:cNvPr id="1" name=""/>
        <p:cNvGrpSpPr/>
        <p:nvPr/>
      </p:nvGrpSpPr>
      <p:grpSpPr>
        <a:xfrm>
          <a:off x="0" y="0"/>
          <a:ext cx="0" cy="0"/>
          <a:chOff x="0" y="0"/>
          <a:chExt cx="0" cy="0"/>
        </a:xfrm>
      </p:grpSpPr>
      <p:grpSp>
        <p:nvGrpSpPr>
          <p:cNvPr id="6" name="Group 5"/>
          <p:cNvGrpSpPr/>
          <p:nvPr/>
        </p:nvGrpSpPr>
        <p:grpSpPr>
          <a:xfrm>
            <a:off x="81480" y="0"/>
            <a:ext cx="99589" cy="6858000"/>
            <a:chOff x="1" y="0"/>
            <a:chExt cx="380999" cy="6858000"/>
          </a:xfrm>
        </p:grpSpPr>
        <p:sp>
          <p:nvSpPr>
            <p:cNvPr id="17" name="Rectangle 16"/>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18" name="Rectangle 17"/>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21" name="Rectangle 9"/>
          <p:cNvSpPr>
            <a:spLocks noGrp="1" noChangeArrowheads="1"/>
          </p:cNvSpPr>
          <p:nvPr>
            <p:ph type="ctrTitle" sz="quarter" hasCustomPrompt="1"/>
          </p:nvPr>
        </p:nvSpPr>
        <p:spPr>
          <a:xfrm>
            <a:off x="685800" y="2523067"/>
            <a:ext cx="10820400" cy="1803399"/>
          </a:xfrm>
        </p:spPr>
        <p:txBody>
          <a:bodyPr anchor="ctr" anchorCtr="0">
            <a:noAutofit/>
          </a:bodyPr>
          <a:lstStyle>
            <a:lvl1pPr algn="ctr">
              <a:lnSpc>
                <a:spcPts val="4400"/>
              </a:lnSpc>
              <a:defRPr sz="4000" b="1">
                <a:solidFill>
                  <a:schemeClr val="tx2"/>
                </a:solidFill>
                <a:latin typeface="Arial" pitchFamily="34" charset="0"/>
                <a:cs typeface="Times New Roman" pitchFamily="18" charset="0"/>
              </a:defRPr>
            </a:lvl1pPr>
          </a:lstStyle>
          <a:p>
            <a:r>
              <a:rPr lang="en-US" dirty="0"/>
              <a:t>Divider Slide – Section Title here</a:t>
            </a:r>
          </a:p>
        </p:txBody>
      </p:sp>
      <p:cxnSp>
        <p:nvCxnSpPr>
          <p:cNvPr id="5" name="Straight Connector 4"/>
          <p:cNvCxnSpPr/>
          <p:nvPr/>
        </p:nvCxnSpPr>
        <p:spPr>
          <a:xfrm>
            <a:off x="685800" y="20574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 y="4800600"/>
            <a:ext cx="10744200" cy="0"/>
          </a:xfrm>
          <a:prstGeom prst="line">
            <a:avLst/>
          </a:prstGeom>
          <a:ln>
            <a:gradFill flip="none" rotWithShape="1">
              <a:gsLst>
                <a:gs pos="0">
                  <a:schemeClr val="accent1">
                    <a:lumMod val="5000"/>
                    <a:lumOff val="95000"/>
                  </a:schemeClr>
                </a:gs>
                <a:gs pos="26000">
                  <a:schemeClr val="tx2"/>
                </a:gs>
                <a:gs pos="77000">
                  <a:schemeClr val="tx2"/>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12030547" y="0"/>
            <a:ext cx="99589" cy="6858000"/>
            <a:chOff x="1" y="0"/>
            <a:chExt cx="380999" cy="6858000"/>
          </a:xfrm>
        </p:grpSpPr>
        <p:sp>
          <p:nvSpPr>
            <p:cNvPr id="20" name="Rectangle 19"/>
            <p:cNvSpPr/>
            <p:nvPr/>
          </p:nvSpPr>
          <p:spPr bwMode="auto">
            <a:xfrm>
              <a:off x="1" y="0"/>
              <a:ext cx="380999" cy="3276600"/>
            </a:xfrm>
            <a:prstGeom prst="rect">
              <a:avLst/>
            </a:prstGeom>
            <a:solidFill>
              <a:srgbClr val="C1CD23"/>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3" name="Rectangle 22"/>
            <p:cNvSpPr/>
            <p:nvPr/>
          </p:nvSpPr>
          <p:spPr bwMode="auto">
            <a:xfrm>
              <a:off x="1" y="3505200"/>
              <a:ext cx="380999" cy="33528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377"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a:ln>
                  <a:noFill/>
                </a:ln>
                <a:solidFill>
                  <a:schemeClr val="tx2"/>
                </a:solidFill>
                <a:effectLst/>
                <a:latin typeface="Arial" charset="0"/>
              </a:endParaRPr>
            </a:p>
          </p:txBody>
        </p:sp>
      </p:grpSp>
      <p:sp>
        <p:nvSpPr>
          <p:cNvPr id="13" name="TextBox 12">
            <a:extLst>
              <a:ext uri="{FF2B5EF4-FFF2-40B4-BE49-F238E27FC236}">
                <a16:creationId xmlns:a16="http://schemas.microsoft.com/office/drawing/2014/main" id="{BF1D9E33-DF0A-4F22-A776-BD2A738E4ABE}"/>
              </a:ext>
            </a:extLst>
          </p:cNvPr>
          <p:cNvSpPr txBox="1"/>
          <p:nvPr userDrawn="1"/>
        </p:nvSpPr>
        <p:spPr>
          <a:xfrm>
            <a:off x="984152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4" name="Picture 13">
            <a:extLst>
              <a:ext uri="{FF2B5EF4-FFF2-40B4-BE49-F238E27FC236}">
                <a16:creationId xmlns:a16="http://schemas.microsoft.com/office/drawing/2014/main" id="{A241DE5F-970E-4BD9-80BB-E93A31140F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1152494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367E-171D-4F02-854A-8698206907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2E0C53-8592-4185-BA98-B6863E30C1C9}"/>
              </a:ext>
            </a:extLst>
          </p:cNvPr>
          <p:cNvSpPr>
            <a:spLocks noGrp="1"/>
          </p:cNvSpPr>
          <p:nvPr>
            <p:ph sz="half" idx="1"/>
          </p:nvPr>
        </p:nvSpPr>
        <p:spPr>
          <a:xfrm>
            <a:off x="838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4" name="Content Placeholder 3">
            <a:extLst>
              <a:ext uri="{FF2B5EF4-FFF2-40B4-BE49-F238E27FC236}">
                <a16:creationId xmlns:a16="http://schemas.microsoft.com/office/drawing/2014/main" id="{C4FAA94F-F00A-4D54-B986-1C6CE3499C6F}"/>
              </a:ext>
            </a:extLst>
          </p:cNvPr>
          <p:cNvSpPr>
            <a:spLocks noGrp="1"/>
          </p:cNvSpPr>
          <p:nvPr>
            <p:ph sz="half" idx="2"/>
          </p:nvPr>
        </p:nvSpPr>
        <p:spPr>
          <a:xfrm>
            <a:off x="6172200" y="1825625"/>
            <a:ext cx="5181600" cy="4351338"/>
          </a:xfrm>
        </p:spPr>
        <p:txBody>
          <a:bodyPr/>
          <a:lstStyle>
            <a:lvl1pPr>
              <a:defRPr/>
            </a:lvl1pPr>
            <a:lvl2pPr>
              <a:defRPr/>
            </a:lvl2pPr>
            <a:lvl3pPr>
              <a:defRPr/>
            </a:lvl3pPr>
          </a:lstStyle>
          <a:p>
            <a:pPr marL="308269" lvl="0" indent="-308269" defTabSz="1216185">
              <a:spcBef>
                <a:spcPts val="0"/>
              </a:spcBef>
              <a:spcAft>
                <a:spcPts val="798"/>
              </a:spcAft>
              <a:buClr>
                <a:schemeClr val="tx2"/>
              </a:buClr>
              <a:buSzPct val="120000"/>
              <a:buFont typeface="Wingdings" pitchFamily="2" charset="2"/>
              <a:buChar char="§"/>
            </a:pPr>
            <a:r>
              <a:rPr lang="en-US"/>
              <a:t>Edit Master text styles</a:t>
            </a:r>
          </a:p>
          <a:p>
            <a:pPr marL="308269" lvl="1" indent="-308269" defTabSz="1216185">
              <a:spcBef>
                <a:spcPts val="0"/>
              </a:spcBef>
              <a:spcAft>
                <a:spcPts val="798"/>
              </a:spcAft>
              <a:buClr>
                <a:schemeClr val="tx2"/>
              </a:buClr>
              <a:buSzPct val="120000"/>
              <a:buFont typeface="Wingdings" pitchFamily="2" charset="2"/>
              <a:buChar char="§"/>
            </a:pPr>
            <a:r>
              <a:rPr lang="en-US"/>
              <a:t>Second level</a:t>
            </a:r>
          </a:p>
          <a:p>
            <a:pPr marL="308269" lvl="2" indent="-308269" defTabSz="1216185">
              <a:spcBef>
                <a:spcPts val="0"/>
              </a:spcBef>
              <a:spcAft>
                <a:spcPts val="798"/>
              </a:spcAft>
              <a:buClr>
                <a:schemeClr val="tx2"/>
              </a:buClr>
              <a:buSzPct val="120000"/>
              <a:buFont typeface="Wingdings" pitchFamily="2" charset="2"/>
              <a:buChar char="§"/>
            </a:pPr>
            <a:r>
              <a:rPr lang="en-US"/>
              <a:t>Third level</a:t>
            </a:r>
          </a:p>
        </p:txBody>
      </p:sp>
      <p:sp>
        <p:nvSpPr>
          <p:cNvPr id="8" name="Footer Placeholder 4">
            <a:extLst>
              <a:ext uri="{FF2B5EF4-FFF2-40B4-BE49-F238E27FC236}">
                <a16:creationId xmlns:a16="http://schemas.microsoft.com/office/drawing/2014/main" id="{D9402E9C-BD42-4CBC-B8DB-6DD8E327B3E0}"/>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2735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3AEDCC4-6D38-465B-B49A-7AF26D66809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6028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No Title and Rul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457200" y="1162058"/>
            <a:ext cx="11391900" cy="24471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4" name="Footer Placeholder 4">
            <a:extLst>
              <a:ext uri="{FF2B5EF4-FFF2-40B4-BE49-F238E27FC236}">
                <a16:creationId xmlns:a16="http://schemas.microsoft.com/office/drawing/2014/main" id="{37372B85-3FD3-4851-8934-DDF405A5FEBD}"/>
              </a:ext>
            </a:extLst>
          </p:cNvPr>
          <p:cNvSpPr>
            <a:spLocks noGrp="1"/>
          </p:cNvSpPr>
          <p:nvPr>
            <p:ph type="ftr" sz="quarter" idx="11"/>
          </p:nvPr>
        </p:nvSpPr>
        <p:spPr>
          <a:xfrm>
            <a:off x="616448" y="6521957"/>
            <a:ext cx="7536952" cy="239059"/>
          </a:xfrm>
        </p:spPr>
        <p:txBody>
          <a:bodyPr/>
          <a:lstStyle>
            <a:lvl1pPr algn="l">
              <a:defRPr/>
            </a:lvl1p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83869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Blank Slide - Large Image">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8697079-05C2-487B-BD8F-373075246ED9}"/>
              </a:ext>
            </a:extLst>
          </p:cNvPr>
          <p:cNvSpPr txBox="1"/>
          <p:nvPr userDrawn="1"/>
        </p:nvSpPr>
        <p:spPr>
          <a:xfrm>
            <a:off x="10053053"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spTree>
    <p:extLst>
      <p:ext uri="{BB962C8B-B14F-4D97-AF65-F5344CB8AC3E}">
        <p14:creationId xmlns:p14="http://schemas.microsoft.com/office/powerpoint/2010/main" val="42341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spTree>
      <p:nvGrpSpPr>
        <p:cNvPr id="1" name=""/>
        <p:cNvGrpSpPr/>
        <p:nvPr/>
      </p:nvGrpSpPr>
      <p:grpSpPr>
        <a:xfrm>
          <a:off x="0" y="0"/>
          <a:ext cx="0" cy="0"/>
          <a:chOff x="0" y="0"/>
          <a:chExt cx="0" cy="0"/>
        </a:xfrm>
      </p:grpSpPr>
      <p:sp>
        <p:nvSpPr>
          <p:cNvPr id="2" name="Rectangle 1"/>
          <p:cNvSpPr/>
          <p:nvPr/>
        </p:nvSpPr>
        <p:spPr>
          <a:xfrm>
            <a:off x="800100" y="1162058"/>
            <a:ext cx="11049000" cy="2571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tx1"/>
              </a:solidFill>
            </a:endParaRPr>
          </a:p>
        </p:txBody>
      </p:sp>
      <p:sp>
        <p:nvSpPr>
          <p:cNvPr id="3" name="Rectangle 2"/>
          <p:cNvSpPr/>
          <p:nvPr/>
        </p:nvSpPr>
        <p:spPr>
          <a:xfrm>
            <a:off x="515815" y="1162058"/>
            <a:ext cx="11333285" cy="303327"/>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grpSp>
        <p:nvGrpSpPr>
          <p:cNvPr id="4" name="Group 3"/>
          <p:cNvGrpSpPr/>
          <p:nvPr/>
        </p:nvGrpSpPr>
        <p:grpSpPr>
          <a:xfrm>
            <a:off x="4180109" y="4759342"/>
            <a:ext cx="3732451" cy="687607"/>
            <a:chOff x="2659017" y="4816914"/>
            <a:chExt cx="3732451" cy="687607"/>
          </a:xfrm>
        </p:grpSpPr>
        <p:pic>
          <p:nvPicPr>
            <p:cNvPr id="5" name="Picture 4">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9017" y="4940349"/>
              <a:ext cx="443605" cy="443605"/>
            </a:xfrm>
            <a:prstGeom prst="rect">
              <a:avLst/>
            </a:prstGeom>
          </p:spPr>
        </p:pic>
        <p:pic>
          <p:nvPicPr>
            <p:cNvPr id="6" name="Picture 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4271" y="4982267"/>
              <a:ext cx="377994" cy="377994"/>
            </a:xfrm>
            <a:prstGeom prst="rect">
              <a:avLst/>
            </a:prstGeom>
          </p:spPr>
        </p:pic>
        <p:pic>
          <p:nvPicPr>
            <p:cNvPr id="7" name="Picture 6">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0385" y="4959899"/>
              <a:ext cx="1114344" cy="413237"/>
            </a:xfrm>
            <a:prstGeom prst="rect">
              <a:avLst/>
            </a:prstGeom>
          </p:spPr>
        </p:pic>
        <p:pic>
          <p:nvPicPr>
            <p:cNvPr id="8" name="Picture 7">
              <a:hlinkClick r:id="rId8"/>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01766" y="4816914"/>
              <a:ext cx="972527" cy="687607"/>
            </a:xfrm>
            <a:prstGeom prst="rect">
              <a:avLst/>
            </a:prstGeom>
          </p:spPr>
        </p:pic>
        <p:pic>
          <p:nvPicPr>
            <p:cNvPr id="9" name="Picture 8">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05535" y="4973550"/>
              <a:ext cx="385933" cy="385933"/>
            </a:xfrm>
            <a:prstGeom prst="rect">
              <a:avLst/>
            </a:prstGeom>
          </p:spPr>
        </p:pic>
      </p:grpSp>
      <p:sp>
        <p:nvSpPr>
          <p:cNvPr id="10" name="TextBox 9"/>
          <p:cNvSpPr txBox="1"/>
          <p:nvPr/>
        </p:nvSpPr>
        <p:spPr>
          <a:xfrm>
            <a:off x="3153845" y="2396381"/>
            <a:ext cx="5784978" cy="2277547"/>
          </a:xfrm>
          <a:prstGeom prst="rect">
            <a:avLst/>
          </a:prstGeom>
          <a:noFill/>
        </p:spPr>
        <p:txBody>
          <a:bodyPr wrap="square" rtlCol="0">
            <a:spAutoFit/>
          </a:bodyPr>
          <a:lstStyle/>
          <a:p>
            <a:pPr algn="ctr">
              <a:spcAft>
                <a:spcPts val="600"/>
              </a:spcAft>
            </a:pPr>
            <a:r>
              <a:rPr lang="en-US" sz="1600" dirty="0">
                <a:solidFill>
                  <a:schemeClr val="tx1">
                    <a:lumMod val="50000"/>
                    <a:lumOff val="50000"/>
                  </a:schemeClr>
                </a:solidFill>
              </a:rPr>
              <a:t>MITRE is a not-for-profit organization whose sole focus is to operate federally funded research and development centers, or FFRDCs. Independent and objective, we take on some of our nation's—and the world’s—most critical challenges and provide innovative, practical solutions.</a:t>
            </a:r>
          </a:p>
          <a:p>
            <a:pPr marL="0" lvl="1" algn="ctr">
              <a:spcAft>
                <a:spcPts val="600"/>
              </a:spcAft>
            </a:pPr>
            <a:r>
              <a:rPr lang="en-US" dirty="0">
                <a:solidFill>
                  <a:schemeClr val="tx1">
                    <a:lumMod val="50000"/>
                    <a:lumOff val="50000"/>
                  </a:schemeClr>
                </a:solidFill>
              </a:rPr>
              <a:t>Learn and share more about MITRE, FFRDCs,</a:t>
            </a:r>
            <a:br>
              <a:rPr lang="en-US" dirty="0">
                <a:solidFill>
                  <a:schemeClr val="tx1">
                    <a:lumMod val="50000"/>
                    <a:lumOff val="50000"/>
                  </a:schemeClr>
                </a:solidFill>
              </a:rPr>
            </a:br>
            <a:r>
              <a:rPr lang="en-US" dirty="0">
                <a:solidFill>
                  <a:schemeClr val="tx1">
                    <a:lumMod val="50000"/>
                    <a:lumOff val="50000"/>
                  </a:schemeClr>
                </a:solidFill>
              </a:rPr>
              <a:t>and our unique value at </a:t>
            </a:r>
            <a:r>
              <a:rPr lang="en-US" u="sng" dirty="0">
                <a:solidFill>
                  <a:schemeClr val="tx1">
                    <a:lumMod val="50000"/>
                    <a:lumOff val="50000"/>
                  </a:schemeClr>
                </a:solidFill>
                <a:hlinkClick r:id="rId12"/>
              </a:rPr>
              <a:t>www.mitre.org</a:t>
            </a:r>
            <a:r>
              <a:rPr lang="en-US" dirty="0">
                <a:solidFill>
                  <a:schemeClr val="tx1">
                    <a:lumMod val="50000"/>
                    <a:lumOff val="50000"/>
                  </a:schemeClr>
                </a:solidFill>
              </a:rPr>
              <a:t> </a:t>
            </a:r>
          </a:p>
          <a:p>
            <a:pPr algn="ctr">
              <a:spcAft>
                <a:spcPts val="600"/>
              </a:spcAft>
            </a:pPr>
            <a:r>
              <a:rPr lang="en-US" sz="1600" dirty="0">
                <a:solidFill>
                  <a:schemeClr val="tx1">
                    <a:lumMod val="50000"/>
                    <a:lumOff val="50000"/>
                  </a:schemeClr>
                </a:solidFill>
              </a:rPr>
              <a:t> </a:t>
            </a:r>
            <a:endParaRPr lang="en-US" sz="1400" dirty="0">
              <a:solidFill>
                <a:schemeClr val="tx1">
                  <a:lumMod val="50000"/>
                  <a:lumOff val="50000"/>
                </a:schemeClr>
              </a:solidFill>
              <a:ea typeface="Verdana" pitchFamily="34" charset="0"/>
              <a:cs typeface="Verdana" pitchFamily="34" charset="0"/>
            </a:endParaRPr>
          </a:p>
        </p:txBody>
      </p:sp>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81600" y="1295400"/>
            <a:ext cx="1729468" cy="791415"/>
          </a:xfrm>
          <a:prstGeom prst="rect">
            <a:avLst/>
          </a:prstGeom>
        </p:spPr>
      </p:pic>
    </p:spTree>
    <p:extLst>
      <p:ext uri="{BB962C8B-B14F-4D97-AF65-F5344CB8AC3E}">
        <p14:creationId xmlns:p14="http://schemas.microsoft.com/office/powerpoint/2010/main" val="121730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82BF51-56C6-45DE-975B-E54B78AB85B6}"/>
              </a:ext>
            </a:extLst>
          </p:cNvPr>
          <p:cNvSpPr>
            <a:spLocks noGrp="1"/>
          </p:cNvSpPr>
          <p:nvPr>
            <p:ph type="title"/>
          </p:nvPr>
        </p:nvSpPr>
        <p:spPr>
          <a:xfrm>
            <a:off x="616448" y="365760"/>
            <a:ext cx="11236721" cy="750253"/>
          </a:xfrm>
          <a:prstGeom prst="rect">
            <a:avLst/>
          </a:prstGeom>
        </p:spPr>
        <p:txBody>
          <a:bodyPr vert="horz" lIns="91440" tIns="45720" rIns="91440" bIns="45720" rtlCol="0" anchor="ctr" anchorCtr="0">
            <a:noAutofit/>
          </a:bodyPr>
          <a:lstStyle/>
          <a:p>
            <a:pPr lvl="0">
              <a:lnSpc>
                <a:spcPts val="3200"/>
              </a:lnSpc>
            </a:pPr>
            <a:r>
              <a:rPr lang="en-US"/>
              <a:t>Click to edit Master title style</a:t>
            </a:r>
          </a:p>
        </p:txBody>
      </p:sp>
      <p:sp>
        <p:nvSpPr>
          <p:cNvPr id="3" name="Text Placeholder 2">
            <a:extLst>
              <a:ext uri="{FF2B5EF4-FFF2-40B4-BE49-F238E27FC236}">
                <a16:creationId xmlns:a16="http://schemas.microsoft.com/office/drawing/2014/main" id="{D15798B9-CA6E-4EEF-AFEA-D99321F30B5B}"/>
              </a:ext>
            </a:extLst>
          </p:cNvPr>
          <p:cNvSpPr>
            <a:spLocks noGrp="1"/>
          </p:cNvSpPr>
          <p:nvPr>
            <p:ph type="body" idx="1"/>
          </p:nvPr>
        </p:nvSpPr>
        <p:spPr>
          <a:xfrm>
            <a:off x="616449" y="1371601"/>
            <a:ext cx="11236720" cy="4794737"/>
          </a:xfrm>
          <a:prstGeom prst="rect">
            <a:avLst/>
          </a:prstGeom>
        </p:spPr>
        <p:txBody>
          <a:bodyPr vert="horz" lIns="91440" tIns="45720" rIns="91440" bIns="45720" rtlCol="0">
            <a:noAutofit/>
          </a:bodyPr>
          <a:lstStyle/>
          <a:p>
            <a:pPr marL="308269" lvl="0" indent="-308269" defTabSz="1216185">
              <a:spcBef>
                <a:spcPts val="0"/>
              </a:spcBef>
              <a:spcAft>
                <a:spcPts val="798"/>
              </a:spcAft>
              <a:buClr>
                <a:schemeClr val="tx2"/>
              </a:buClr>
              <a:buSzPct val="120000"/>
              <a:buFont typeface="Wingdings" pitchFamily="2" charset="2"/>
              <a:buChar char="§"/>
            </a:pPr>
            <a:r>
              <a:rPr lang="en-US" dirty="0"/>
              <a:t>Edit Master text styles</a:t>
            </a:r>
          </a:p>
          <a:p>
            <a:pPr marL="686216" lvl="1" indent="-304046" defTabSz="1216185">
              <a:spcBef>
                <a:spcPts val="0"/>
              </a:spcBef>
              <a:spcAft>
                <a:spcPts val="798"/>
              </a:spcAft>
              <a:buClr>
                <a:schemeClr val="tx2"/>
              </a:buClr>
              <a:buChar char="–"/>
            </a:pPr>
            <a:r>
              <a:rPr lang="en-US" dirty="0"/>
              <a:t>Second level</a:t>
            </a:r>
          </a:p>
          <a:p>
            <a:pPr marL="994485" lvl="2" indent="-308269" defTabSz="1216185">
              <a:spcBef>
                <a:spcPts val="0"/>
              </a:spcBef>
              <a:spcAft>
                <a:spcPts val="798"/>
              </a:spcAft>
              <a:buClr>
                <a:schemeClr val="tx2"/>
              </a:buClr>
              <a:buSzPct val="110000"/>
              <a:buFont typeface="Wingdings" pitchFamily="2" charset="2"/>
              <a:buChar char="§"/>
            </a:pPr>
            <a:r>
              <a:rPr lang="en-US"/>
              <a:t>Third level</a:t>
            </a:r>
          </a:p>
          <a:p>
            <a:pPr marL="1451685" lvl="3" indent="-308269" defTabSz="1216185">
              <a:spcBef>
                <a:spcPts val="0"/>
              </a:spcBef>
              <a:spcAft>
                <a:spcPts val="798"/>
              </a:spcAft>
              <a:buClr>
                <a:schemeClr val="tx2"/>
              </a:buClr>
              <a:buSzPct val="110000"/>
              <a:buFont typeface="Wingdings" pitchFamily="2" charset="2"/>
              <a:buChar char="§"/>
            </a:pPr>
            <a:r>
              <a:rPr lang="en-US"/>
              <a:t>Fourth level</a:t>
            </a:r>
          </a:p>
          <a:p>
            <a:pPr marL="1908885" lvl="4" indent="-308269" defTabSz="1216185">
              <a:spcBef>
                <a:spcPts val="0"/>
              </a:spcBef>
              <a:spcAft>
                <a:spcPts val="798"/>
              </a:spcAft>
              <a:buClr>
                <a:schemeClr val="tx2"/>
              </a:buClr>
              <a:buSzPct val="110000"/>
              <a:buFont typeface="Wingdings" pitchFamily="2" charset="2"/>
              <a:buChar char="§"/>
            </a:pPr>
            <a:r>
              <a:rPr lang="en-US"/>
              <a:t>Fifth level</a:t>
            </a:r>
            <a:endParaRPr lang="en-US" dirty="0"/>
          </a:p>
        </p:txBody>
      </p:sp>
      <p:sp>
        <p:nvSpPr>
          <p:cNvPr id="5" name="Footer Placeholder 4">
            <a:extLst>
              <a:ext uri="{FF2B5EF4-FFF2-40B4-BE49-F238E27FC236}">
                <a16:creationId xmlns:a16="http://schemas.microsoft.com/office/drawing/2014/main" id="{0BFB014C-8519-4FF8-8586-D4137994061A}"/>
              </a:ext>
            </a:extLst>
          </p:cNvPr>
          <p:cNvSpPr>
            <a:spLocks noGrp="1"/>
          </p:cNvSpPr>
          <p:nvPr>
            <p:ph type="ftr" sz="quarter" idx="3"/>
          </p:nvPr>
        </p:nvSpPr>
        <p:spPr>
          <a:xfrm>
            <a:off x="616448" y="6561013"/>
            <a:ext cx="7536952" cy="196850"/>
          </a:xfrm>
          <a:prstGeom prst="rect">
            <a:avLst/>
          </a:prstGeom>
        </p:spPr>
        <p:txBody>
          <a:bodyPr vert="horz" lIns="0" tIns="0" rIns="0" bIns="0" rtlCol="0" anchor="ctr"/>
          <a:lstStyle>
            <a:lvl1pPr algn="ctr">
              <a:defRPr sz="800">
                <a:solidFill>
                  <a:schemeClr val="tx1">
                    <a:tint val="75000"/>
                  </a:schemeClr>
                </a:solidFill>
              </a:defRPr>
            </a:lvl1pPr>
          </a:lstStyle>
          <a:p>
            <a:pPr algn="l"/>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0" name="Rectangle 9" descr="Artifact">
            <a:extLst>
              <a:ext uri="{FF2B5EF4-FFF2-40B4-BE49-F238E27FC236}">
                <a16:creationId xmlns:a16="http://schemas.microsoft.com/office/drawing/2014/main" id="{76AE87BA-EAF2-4F85-A4C6-431AB731984B}"/>
              </a:ext>
            </a:extLst>
          </p:cNvPr>
          <p:cNvSpPr/>
          <p:nvPr/>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1" name="Rectangle 10" descr="Artifact">
            <a:extLst>
              <a:ext uri="{FF2B5EF4-FFF2-40B4-BE49-F238E27FC236}">
                <a16:creationId xmlns:a16="http://schemas.microsoft.com/office/drawing/2014/main" id="{B6C3F526-F252-41AB-A61C-F10A1CF2B122}"/>
              </a:ext>
            </a:extLst>
          </p:cNvPr>
          <p:cNvSpPr/>
          <p:nvPr/>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2" name="Straight Connector 11" descr="Artifact">
            <a:extLst>
              <a:ext uri="{FF2B5EF4-FFF2-40B4-BE49-F238E27FC236}">
                <a16:creationId xmlns:a16="http://schemas.microsoft.com/office/drawing/2014/main" id="{DC069472-29C7-4CEC-83B3-DFDBE2BD327E}"/>
              </a:ext>
            </a:extLst>
          </p:cNvPr>
          <p:cNvCxnSpPr>
            <a:cxnSpLocks/>
          </p:cNvCxnSpPr>
          <p:nvPr/>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3" name="Rectangle 12" descr="Artifact">
            <a:extLst>
              <a:ext uri="{FF2B5EF4-FFF2-40B4-BE49-F238E27FC236}">
                <a16:creationId xmlns:a16="http://schemas.microsoft.com/office/drawing/2014/main" id="{0FC1AD13-1188-4710-AA4D-CAD582AF814C}"/>
              </a:ext>
            </a:extLst>
          </p:cNvPr>
          <p:cNvSpPr/>
          <p:nvPr userDrawn="1"/>
        </p:nvSpPr>
        <p:spPr bwMode="auto">
          <a:xfrm>
            <a:off x="81483" y="1"/>
            <a:ext cx="99586" cy="1219200"/>
          </a:xfrm>
          <a:prstGeom prst="rect">
            <a:avLst/>
          </a:prstGeom>
          <a:solidFill>
            <a:srgbClr val="C1CD23"/>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1"/>
              </a:solidFill>
              <a:effectLst/>
              <a:latin typeface="Arial" charset="0"/>
            </a:endParaRPr>
          </a:p>
        </p:txBody>
      </p:sp>
      <p:sp>
        <p:nvSpPr>
          <p:cNvPr id="14" name="Rectangle 13" descr="Artifact">
            <a:extLst>
              <a:ext uri="{FF2B5EF4-FFF2-40B4-BE49-F238E27FC236}">
                <a16:creationId xmlns:a16="http://schemas.microsoft.com/office/drawing/2014/main" id="{33566D52-4B10-4869-BC77-6B0630C04620}"/>
              </a:ext>
            </a:extLst>
          </p:cNvPr>
          <p:cNvSpPr/>
          <p:nvPr userDrawn="1"/>
        </p:nvSpPr>
        <p:spPr bwMode="auto">
          <a:xfrm>
            <a:off x="81483" y="1371601"/>
            <a:ext cx="99586" cy="5486400"/>
          </a:xfrm>
          <a:prstGeom prst="rect">
            <a:avLst/>
          </a:prstGeom>
          <a:solidFill>
            <a:schemeClr val="tx2"/>
          </a:solidFill>
          <a:ln w="12700" cap="flat" cmpd="sng" algn="ctr">
            <a:noFill/>
            <a:prstDash val="solid"/>
            <a:round/>
            <a:headEnd type="none" w="med" len="med"/>
            <a:tailEnd type="none" w="med" len="med"/>
          </a:ln>
          <a:effectLst/>
        </p:spPr>
        <p:txBody>
          <a:bodyPr vert="horz" wrap="none" lIns="121618" tIns="60809" rIns="121618" bIns="60809" numCol="1" rtlCol="0" anchor="ctr" anchorCtr="0" compatLnSpc="1">
            <a:prstTxWarp prst="textNoShape">
              <a:avLst/>
            </a:prstTxWarp>
          </a:bodyPr>
          <a:lstStyle/>
          <a:p>
            <a:pPr marL="0" marR="0" indent="0" algn="ctr" defTabSz="1216185" rtl="0" eaLnBrk="0" fontAlgn="base" latinLnBrk="0" hangingPunct="0">
              <a:lnSpc>
                <a:spcPts val="3325"/>
              </a:lnSpc>
              <a:spcBef>
                <a:spcPct val="0"/>
              </a:spcBef>
              <a:spcAft>
                <a:spcPts val="1330"/>
              </a:spcAft>
              <a:buClr>
                <a:srgbClr val="FDAA03"/>
              </a:buClr>
              <a:buSzTx/>
              <a:buFontTx/>
              <a:buNone/>
              <a:tabLst/>
            </a:pPr>
            <a:endParaRPr kumimoji="0" lang="en-US" sz="2394" b="1" i="0" u="none" strike="noStrike" cap="none" normalizeH="0" baseline="0">
              <a:ln>
                <a:noFill/>
              </a:ln>
              <a:solidFill>
                <a:schemeClr val="tx2"/>
              </a:solidFill>
              <a:effectLst/>
              <a:latin typeface="Arial" charset="0"/>
            </a:endParaRPr>
          </a:p>
        </p:txBody>
      </p:sp>
      <p:cxnSp>
        <p:nvCxnSpPr>
          <p:cNvPr id="16" name="Straight Connector 15" descr="Artifact">
            <a:extLst>
              <a:ext uri="{FF2B5EF4-FFF2-40B4-BE49-F238E27FC236}">
                <a16:creationId xmlns:a16="http://schemas.microsoft.com/office/drawing/2014/main" id="{8E84DD11-8C76-4BBF-8684-CF89C69047E7}"/>
              </a:ext>
            </a:extLst>
          </p:cNvPr>
          <p:cNvCxnSpPr>
            <a:cxnSpLocks/>
          </p:cNvCxnSpPr>
          <p:nvPr userDrawn="1"/>
        </p:nvCxnSpPr>
        <p:spPr bwMode="auto">
          <a:xfrm>
            <a:off x="616449" y="1242752"/>
            <a:ext cx="11236720" cy="0"/>
          </a:xfrm>
          <a:prstGeom prst="line">
            <a:avLst/>
          </a:prstGeom>
          <a:solidFill>
            <a:srgbClr val="FFCC99"/>
          </a:solidFill>
          <a:ln w="12700" cap="flat" cmpd="sng" algn="ctr">
            <a:solidFill>
              <a:srgbClr val="C1CD23"/>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FFD758E3-BDA8-483C-A1E5-AE458E56D991}"/>
              </a:ext>
            </a:extLst>
          </p:cNvPr>
          <p:cNvSpPr txBox="1"/>
          <p:nvPr userDrawn="1"/>
        </p:nvSpPr>
        <p:spPr>
          <a:xfrm>
            <a:off x="9947031" y="64176"/>
            <a:ext cx="2138947" cy="246221"/>
          </a:xfrm>
          <a:prstGeom prst="rect">
            <a:avLst/>
          </a:prstGeom>
          <a:noFill/>
        </p:spPr>
        <p:txBody>
          <a:bodyPr wrap="square" rtlCol="0">
            <a:spAutoFit/>
          </a:bodyPr>
          <a:lstStyle/>
          <a:p>
            <a:pPr marL="0" marR="0" indent="0" algn="r" defTabSz="914377" rtl="0" eaLnBrk="1" fontAlgn="auto" latinLnBrk="0" hangingPunct="1">
              <a:lnSpc>
                <a:spcPct val="100000"/>
              </a:lnSpc>
              <a:spcBef>
                <a:spcPts val="0"/>
              </a:spcBef>
              <a:spcAft>
                <a:spcPts val="600"/>
              </a:spcAft>
              <a:buClrTx/>
              <a:buSzTx/>
              <a:buFontTx/>
              <a:buNone/>
              <a:tabLst/>
              <a:defRPr/>
            </a:pPr>
            <a:r>
              <a:rPr lang="en-US" sz="1000" dirty="0">
                <a:solidFill>
                  <a:srgbClr val="C1CD23"/>
                </a:solidFill>
                <a:latin typeface="Arial" pitchFamily="34" charset="0"/>
              </a:rPr>
              <a:t>|</a:t>
            </a:r>
            <a:r>
              <a:rPr lang="en-US" sz="1000" dirty="0">
                <a:latin typeface="Arial" pitchFamily="34" charset="0"/>
              </a:rPr>
              <a:t> </a:t>
            </a:r>
            <a:fld id="{295008BC-DA31-4D19-837B-EFA4386B05F5}" type="slidenum">
              <a:rPr lang="en-US" sz="1000" smtClean="0">
                <a:solidFill>
                  <a:schemeClr val="tx1">
                    <a:lumMod val="50000"/>
                    <a:lumOff val="50000"/>
                  </a:schemeClr>
                </a:solidFill>
                <a:latin typeface="Arial" pitchFamily="34" charset="0"/>
              </a:rPr>
              <a:pPr marL="0" marR="0" indent="0" algn="r" defTabSz="914377" rtl="0" eaLnBrk="1" fontAlgn="auto" latinLnBrk="0" hangingPunct="1">
                <a:lnSpc>
                  <a:spcPct val="100000"/>
                </a:lnSpc>
                <a:spcBef>
                  <a:spcPts val="0"/>
                </a:spcBef>
                <a:spcAft>
                  <a:spcPts val="600"/>
                </a:spcAft>
                <a:buClrTx/>
                <a:buSzTx/>
                <a:buFontTx/>
                <a:buNone/>
                <a:tabLst/>
                <a:defRPr/>
              </a:pPr>
              <a:t>‹#›</a:t>
            </a:fld>
            <a:r>
              <a:rPr lang="en-US" sz="1000" dirty="0">
                <a:latin typeface="Arial" pitchFamily="34" charset="0"/>
              </a:rPr>
              <a:t> </a:t>
            </a:r>
            <a:r>
              <a:rPr lang="en-US" sz="1000" dirty="0">
                <a:solidFill>
                  <a:srgbClr val="C1CD23"/>
                </a:solidFill>
                <a:latin typeface="Arial" pitchFamily="34" charset="0"/>
              </a:rPr>
              <a:t>|</a:t>
            </a:r>
            <a:r>
              <a:rPr lang="en-US" sz="1000" dirty="0">
                <a:ea typeface="Verdana" pitchFamily="34" charset="0"/>
                <a:cs typeface="Verdana" pitchFamily="34" charset="0"/>
              </a:rPr>
              <a:t> </a:t>
            </a:r>
          </a:p>
        </p:txBody>
      </p:sp>
      <p:pic>
        <p:nvPicPr>
          <p:cNvPr id="19" name="Picture 18">
            <a:extLst>
              <a:ext uri="{FF2B5EF4-FFF2-40B4-BE49-F238E27FC236}">
                <a16:creationId xmlns:a16="http://schemas.microsoft.com/office/drawing/2014/main" id="{FB8B1C87-FCE4-4A98-A8B4-227FE8ABB307}"/>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182664" y="6514043"/>
            <a:ext cx="670505" cy="243820"/>
          </a:xfrm>
          <a:prstGeom prst="rect">
            <a:avLst/>
          </a:prstGeom>
        </p:spPr>
      </p:pic>
    </p:spTree>
    <p:extLst>
      <p:ext uri="{BB962C8B-B14F-4D97-AF65-F5344CB8AC3E}">
        <p14:creationId xmlns:p14="http://schemas.microsoft.com/office/powerpoint/2010/main" val="571324812"/>
      </p:ext>
    </p:extLst>
  </p:cSld>
  <p:clrMap bg1="lt1" tx1="dk1" bg2="lt2" tx2="dk2" accent1="accent1" accent2="accent2" accent3="accent3" accent4="accent4" accent5="accent5" accent6="accent6" hlink="hlink" folHlink="folHlink"/>
  <p:sldLayoutIdLst>
    <p:sldLayoutId id="2147483666" r:id="rId1"/>
    <p:sldLayoutId id="2147483658" r:id="rId2"/>
    <p:sldLayoutId id="2147483665" r:id="rId3"/>
    <p:sldLayoutId id="2147483660" r:id="rId4"/>
    <p:sldLayoutId id="2147483661" r:id="rId5"/>
    <p:sldLayoutId id="2147483662" r:id="rId6"/>
    <p:sldLayoutId id="2147483663" r:id="rId7"/>
    <p:sldLayoutId id="2147483664" r:id="rId8"/>
  </p:sldLayoutIdLst>
  <p:hf hdr="0" dt="0"/>
  <p:txStyles>
    <p:titleStyle>
      <a:lvl1pPr algn="l" defTabSz="914400" rtl="0" eaLnBrk="1" latinLnBrk="0" hangingPunct="1">
        <a:lnSpc>
          <a:spcPct val="90000"/>
        </a:lnSpc>
        <a:spcBef>
          <a:spcPct val="0"/>
        </a:spcBef>
        <a:buNone/>
        <a:defRPr lang="en-US" sz="3200" b="1" kern="1200">
          <a:solidFill>
            <a:schemeClr val="tx2"/>
          </a:solidFill>
          <a:latin typeface="Arial" pitchFamily="34" charset="0"/>
          <a:ea typeface="Verdana" pitchFamily="34" charset="0"/>
          <a:cs typeface="Arial"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en-US" sz="2400" b="1" kern="1200" smtClean="0">
          <a:solidFill>
            <a:schemeClr val="tx1"/>
          </a:solidFill>
          <a:latin typeface="Arial" pitchFamily="34" charset="0"/>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pitchFamily="34" charset="0"/>
          <a:ea typeface="+mn-ea"/>
          <a:cs typeface="Arial" pitchFamily="34" charset="0"/>
        </a:defRPr>
      </a:lvl3pPr>
      <a:lvl4pPr marL="1486316" indent="-342900" algn="l" defTabSz="914400" rtl="0" eaLnBrk="1" latinLnBrk="0" hangingPunct="1">
        <a:lnSpc>
          <a:spcPct val="90000"/>
        </a:lnSpc>
        <a:spcBef>
          <a:spcPts val="500"/>
        </a:spcBef>
        <a:buFont typeface="Arial" panose="020B0604020202020204" pitchFamily="34" charset="0"/>
        <a:buChar char="–"/>
        <a:defRPr lang="en-US" sz="2394" kern="1200" smtClean="0">
          <a:solidFill>
            <a:schemeClr val="tx1"/>
          </a:solidFill>
          <a:latin typeface="Arial" pitchFamily="34" charset="0"/>
          <a:ea typeface="+mn-ea"/>
          <a:cs typeface="Arial"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394" kern="1200">
          <a:solidFill>
            <a:schemeClr val="tx1"/>
          </a:solidFill>
          <a:latin typeface="Arial" pitchFamily="34" charset="0"/>
          <a:ea typeface="+mn-ea"/>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daffodil.apache.org/docs/dfd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daffodil.apache.org/docs/dfdl/#_Toc398030739" TargetMode="Externa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hyperlink" Target="https://daffodil.apache.org/docs/dfdl/#_Toc398030774" TargetMode="External"/><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8.xml"/><Relationship Id="rId5" Type="http://schemas.openxmlformats.org/officeDocument/2006/relationships/slide" Target="slide52.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daffodil.apache.org/docs/dfdl/#_Toc199516246"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daffodil.apache.org/docs/dfdl/#_Toc398030739" TargetMode="Externa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en.wikipedia.org/wiki/Delimiter"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hyperlink" Target="https://daffodil.apache.org/docs/dfdl/#_Toc398030771" TargetMode="Externa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hyperlink" Target="https://daffodil.apache.org/docs/dfdl/#_Toc398030771" TargetMode="External"/><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3" Type="http://schemas.openxmlformats.org/officeDocument/2006/relationships/hyperlink" Target="https://daffodil.apache.org/docs/dfdl/#_Toc398030761" TargetMode="Externa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hyperlink" Target="https://daffodil.apache.org/docs/dfdl/#_Toc398030761" TargetMode="External"/><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E495207-35DE-46E2-B7DB-F31265C44A28}"/>
              </a:ext>
            </a:extLst>
          </p:cNvPr>
          <p:cNvSpPr>
            <a:spLocks noGrp="1"/>
          </p:cNvSpPr>
          <p:nvPr>
            <p:ph type="ctrTitle" sz="quarter"/>
          </p:nvPr>
        </p:nvSpPr>
        <p:spPr/>
        <p:txBody>
          <a:bodyPr/>
          <a:lstStyle/>
          <a:p>
            <a:r>
              <a:rPr lang="en-US"/>
              <a:t>DFDL: Everything you ever wanted to know about …</a:t>
            </a:r>
            <a:endParaRPr lang="en-US" dirty="0"/>
          </a:p>
        </p:txBody>
      </p:sp>
      <p:sp>
        <p:nvSpPr>
          <p:cNvPr id="7" name="Subtitle 6">
            <a:extLst>
              <a:ext uri="{FF2B5EF4-FFF2-40B4-BE49-F238E27FC236}">
                <a16:creationId xmlns:a16="http://schemas.microsoft.com/office/drawing/2014/main" id="{EC64448E-58F0-47AA-B058-D0CEF188B231}"/>
              </a:ext>
            </a:extLst>
          </p:cNvPr>
          <p:cNvSpPr>
            <a:spLocks noGrp="1"/>
          </p:cNvSpPr>
          <p:nvPr>
            <p:ph type="subTitle" idx="1"/>
          </p:nvPr>
        </p:nvSpPr>
        <p:spPr/>
        <p:txBody>
          <a:bodyPr/>
          <a:lstStyle/>
          <a:p>
            <a:r>
              <a:rPr lang="en-US" dirty="0"/>
              <a:t>Roger L. Costello</a:t>
            </a:r>
          </a:p>
        </p:txBody>
      </p:sp>
      <p:sp>
        <p:nvSpPr>
          <p:cNvPr id="2" name="Rectangle 1">
            <a:extLst>
              <a:ext uri="{FF2B5EF4-FFF2-40B4-BE49-F238E27FC236}">
                <a16:creationId xmlns:a16="http://schemas.microsoft.com/office/drawing/2014/main" id="{E094CE59-4EB9-400E-871E-2E40A5F2A103}"/>
              </a:ext>
            </a:extLst>
          </p:cNvPr>
          <p:cNvSpPr/>
          <p:nvPr/>
        </p:nvSpPr>
        <p:spPr>
          <a:xfrm>
            <a:off x="1044164" y="4382332"/>
            <a:ext cx="3898952" cy="369332"/>
          </a:xfrm>
          <a:prstGeom prst="rect">
            <a:avLst/>
          </a:prstGeom>
        </p:spPr>
        <p:txBody>
          <a:bodyPr wrap="none">
            <a:spAutoFit/>
          </a:bodyPr>
          <a:lstStyle/>
          <a:p>
            <a:r>
              <a:rPr lang="en-US" dirty="0">
                <a:hlinkClick r:id="rId2"/>
              </a:rPr>
              <a:t>https://daffodil.apache.org/docs/dfdl/</a:t>
            </a:r>
            <a:r>
              <a:rPr lang="en-US" dirty="0"/>
              <a:t>  </a:t>
            </a:r>
          </a:p>
        </p:txBody>
      </p:sp>
      <p:sp>
        <p:nvSpPr>
          <p:cNvPr id="3" name="Rectangle 2">
            <a:extLst>
              <a:ext uri="{FF2B5EF4-FFF2-40B4-BE49-F238E27FC236}">
                <a16:creationId xmlns:a16="http://schemas.microsoft.com/office/drawing/2014/main" id="{EE2433F5-51BA-4069-AE68-2A3AE9CAB527}"/>
              </a:ext>
            </a:extLst>
          </p:cNvPr>
          <p:cNvSpPr/>
          <p:nvPr/>
        </p:nvSpPr>
        <p:spPr>
          <a:xfrm>
            <a:off x="1044164" y="4003940"/>
            <a:ext cx="4201471" cy="369332"/>
          </a:xfrm>
          <a:prstGeom prst="rect">
            <a:avLst/>
          </a:prstGeom>
        </p:spPr>
        <p:txBody>
          <a:bodyPr wrap="none">
            <a:spAutoFit/>
          </a:bodyPr>
          <a:lstStyle/>
          <a:p>
            <a:r>
              <a:rPr lang="en-US" dirty="0"/>
              <a:t>DFDL = Data Format Description Language</a:t>
            </a:r>
          </a:p>
        </p:txBody>
      </p:sp>
      <p:sp>
        <p:nvSpPr>
          <p:cNvPr id="8" name="Rectangle 7">
            <a:extLst>
              <a:ext uri="{FF2B5EF4-FFF2-40B4-BE49-F238E27FC236}">
                <a16:creationId xmlns:a16="http://schemas.microsoft.com/office/drawing/2014/main" id="{E3EB432D-011A-44BB-987C-B0467D2D6862}"/>
              </a:ext>
            </a:extLst>
          </p:cNvPr>
          <p:cNvSpPr/>
          <p:nvPr/>
        </p:nvSpPr>
        <p:spPr>
          <a:xfrm>
            <a:off x="1044164" y="6212069"/>
            <a:ext cx="6096000" cy="276999"/>
          </a:xfrm>
          <a:prstGeom prst="rect">
            <a:avLst/>
          </a:prstGeom>
        </p:spPr>
        <p:txBody>
          <a:bodyPr>
            <a:spAutoFit/>
          </a:bodyPr>
          <a:lstStyle/>
          <a:p>
            <a:r>
              <a:rPr lang="en-US" sz="1200" b="1">
                <a:latin typeface="Calibri" panose="020F0502020204030204" pitchFamily="34" charset="0"/>
                <a:ea typeface="Calibri" panose="020F0502020204030204" pitchFamily="34" charset="0"/>
              </a:rPr>
              <a:t>Approved for Public Release; Distribution Unlimited. Public Release Case Number 19-3206</a:t>
            </a:r>
            <a:endParaRPr lang="en-US" sz="1200"/>
          </a:p>
        </p:txBody>
      </p:sp>
    </p:spTree>
    <p:extLst>
      <p:ext uri="{BB962C8B-B14F-4D97-AF65-F5344CB8AC3E}">
        <p14:creationId xmlns:p14="http://schemas.microsoft.com/office/powerpoint/2010/main" val="2462469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BD0A88-AF33-485C-A052-D999083578BF}"/>
              </a:ext>
            </a:extLst>
          </p:cNvPr>
          <p:cNvSpPr>
            <a:spLocks noGrp="1"/>
          </p:cNvSpPr>
          <p:nvPr>
            <p:ph type="ctrTitle" sz="quarter"/>
          </p:nvPr>
        </p:nvSpPr>
        <p:spPr/>
        <p:txBody>
          <a:bodyPr/>
          <a:lstStyle/>
          <a:p>
            <a:r>
              <a:rPr lang="en-US"/>
              <a:t>Initiators</a:t>
            </a:r>
            <a:br>
              <a:rPr lang="en-US"/>
            </a:br>
            <a:r>
              <a:rPr lang="en-US" sz="1400">
                <a:hlinkClick r:id="rId2"/>
              </a:rPr>
              <a:t>https://daffodil.apache.org/docs/dfdl/#_Toc398030739</a:t>
            </a:r>
            <a:endParaRPr lang="en-US" sz="1400"/>
          </a:p>
        </p:txBody>
      </p:sp>
      <p:sp>
        <p:nvSpPr>
          <p:cNvPr id="3" name="TextBox 2">
            <a:extLst>
              <a:ext uri="{FF2B5EF4-FFF2-40B4-BE49-F238E27FC236}">
                <a16:creationId xmlns:a16="http://schemas.microsoft.com/office/drawing/2014/main" id="{4BDAA399-3B1B-406D-AA93-CC472ED04C5C}"/>
              </a:ext>
            </a:extLst>
          </p:cNvPr>
          <p:cNvSpPr txBox="1"/>
          <p:nvPr/>
        </p:nvSpPr>
        <p:spPr>
          <a:xfrm>
            <a:off x="8617058" y="6044339"/>
            <a:ext cx="1819024" cy="369332"/>
          </a:xfrm>
          <a:prstGeom prst="rect">
            <a:avLst/>
          </a:prstGeom>
          <a:noFill/>
        </p:spPr>
        <p:txBody>
          <a:bodyPr wrap="none" rtlCol="0">
            <a:spAutoFit/>
          </a:bodyPr>
          <a:lstStyle/>
          <a:p>
            <a:r>
              <a:rPr lang="en-US">
                <a:hlinkClick r:id="rId3" action="ppaction://hlinksldjump"/>
              </a:rPr>
              <a:t>Table of Contents</a:t>
            </a:r>
            <a:endParaRPr lang="en-US"/>
          </a:p>
        </p:txBody>
      </p:sp>
    </p:spTree>
    <p:extLst>
      <p:ext uri="{BB962C8B-B14F-4D97-AF65-F5344CB8AC3E}">
        <p14:creationId xmlns:p14="http://schemas.microsoft.com/office/powerpoint/2010/main" val="301628063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65885-683A-43EF-BEAD-EF8774B74FF2}"/>
              </a:ext>
            </a:extLst>
          </p:cNvPr>
          <p:cNvSpPr>
            <a:spLocks noGrp="1"/>
          </p:cNvSpPr>
          <p:nvPr>
            <p:ph type="title"/>
          </p:nvPr>
        </p:nvSpPr>
        <p:spPr/>
        <p:txBody>
          <a:bodyPr/>
          <a:lstStyle/>
          <a:p>
            <a:r>
              <a:rPr lang="en-US"/>
              <a:t>If you wanted some other result …</a:t>
            </a:r>
          </a:p>
        </p:txBody>
      </p:sp>
      <p:sp>
        <p:nvSpPr>
          <p:cNvPr id="3" name="Content Placeholder 2">
            <a:extLst>
              <a:ext uri="{FF2B5EF4-FFF2-40B4-BE49-F238E27FC236}">
                <a16:creationId xmlns:a16="http://schemas.microsoft.com/office/drawing/2014/main" id="{5E271539-DD43-400F-834F-8F3B88BB78EC}"/>
              </a:ext>
            </a:extLst>
          </p:cNvPr>
          <p:cNvSpPr>
            <a:spLocks noGrp="1"/>
          </p:cNvSpPr>
          <p:nvPr>
            <p:ph idx="1"/>
          </p:nvPr>
        </p:nvSpPr>
        <p:spPr>
          <a:xfrm>
            <a:off x="616449" y="1371601"/>
            <a:ext cx="11236720" cy="2409985"/>
          </a:xfrm>
        </p:spPr>
        <p:txBody>
          <a:bodyPr/>
          <a:lstStyle/>
          <a:p>
            <a:pPr>
              <a:lnSpc>
                <a:spcPts val="3000"/>
              </a:lnSpc>
              <a:spcAft>
                <a:spcPts val="1200"/>
              </a:spcAft>
            </a:pPr>
            <a:r>
              <a:rPr lang="en-US" dirty="0"/>
              <a:t>If you wanted something else, you would have to tell Daffodil that the data it assumed was an A/B was actually incorrect (i.e. the speculative parse </a:t>
            </a:r>
            <a:r>
              <a:rPr lang="en-US"/>
              <a:t>was wrong). Using a discriminator or assert is a typical way to do that.</a:t>
            </a:r>
          </a:p>
          <a:p>
            <a:pPr>
              <a:lnSpc>
                <a:spcPts val="3000"/>
              </a:lnSpc>
              <a:spcAft>
                <a:spcPts val="1200"/>
              </a:spcAft>
            </a:pPr>
            <a:r>
              <a:rPr lang="en-US" dirty="0"/>
              <a:t>For example, maybe the B element cannot start with the letter 'w'. In that case, you could define a discriminator like </a:t>
            </a:r>
            <a:r>
              <a:rPr lang="en-US"/>
              <a:t>this:</a:t>
            </a:r>
            <a:endParaRPr lang="en-US" dirty="0"/>
          </a:p>
        </p:txBody>
      </p:sp>
      <p:sp>
        <p:nvSpPr>
          <p:cNvPr id="4" name="Footer Placeholder 3">
            <a:extLst>
              <a:ext uri="{FF2B5EF4-FFF2-40B4-BE49-F238E27FC236}">
                <a16:creationId xmlns:a16="http://schemas.microsoft.com/office/drawing/2014/main" id="{7C55D2AC-B345-4612-97BC-345D039C55A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658E76C1-84E0-428F-B898-123F5D6251FA}"/>
              </a:ext>
            </a:extLst>
          </p:cNvPr>
          <p:cNvSpPr/>
          <p:nvPr/>
        </p:nvSpPr>
        <p:spPr>
          <a:xfrm>
            <a:off x="1545955" y="3781586"/>
            <a:ext cx="8589936" cy="2031325"/>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a:t>
            </a:r>
            <a:r>
              <a:rPr lang="en-US">
                <a:solidFill>
                  <a:srgbClr val="F5844C"/>
                </a:solidFill>
                <a:highlight>
                  <a:srgbClr val="FFFF00"/>
                </a:highlight>
              </a:rPr>
              <a:t>name</a:t>
            </a:r>
            <a:r>
              <a:rPr lang="en-US">
                <a:solidFill>
                  <a:srgbClr val="FF8040"/>
                </a:solidFill>
                <a:highlight>
                  <a:srgbClr val="FFFF00"/>
                </a:highlight>
              </a:rPr>
              <a:t>=</a:t>
            </a:r>
            <a:r>
              <a:rPr lang="en-US">
                <a:solidFill>
                  <a:srgbClr val="993300"/>
                </a:solidFill>
                <a:highlight>
                  <a:srgbClr val="FFFF00"/>
                </a:highlight>
              </a:rPr>
              <a:t>"B"</a:t>
            </a:r>
            <a:r>
              <a:rPr lang="en-US">
                <a:solidFill>
                  <a:srgbClr val="F5844C"/>
                </a:solidFill>
                <a:highlight>
                  <a:srgbClr val="FFFF00"/>
                </a:highlight>
              </a:rPr>
              <a:t> </a:t>
            </a:r>
            <a:r>
              <a:rPr lang="en-US">
                <a:solidFill>
                  <a:srgbClr val="F5844C"/>
                </a:solidFill>
                <a:highlight>
                  <a:srgbClr val="FFFFFF"/>
                </a:highlight>
              </a:rPr>
              <a:t>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minOccurs</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a:t>
            </a:r>
            <a:r>
              <a:rPr lang="en-US">
                <a:solidFill>
                  <a:srgbClr val="F5844C"/>
                </a:solidFill>
                <a:highlight>
                  <a:srgbClr val="FFFFFF"/>
                </a:highlight>
              </a:rPr>
              <a:t> source</a:t>
            </a:r>
            <a:r>
              <a:rPr lang="en-US">
                <a:solidFill>
                  <a:srgbClr val="FF8040"/>
                </a:solidFill>
                <a:highlight>
                  <a:srgbClr val="FFFFFF"/>
                </a:highlight>
              </a:rPr>
              <a:t>=</a:t>
            </a:r>
            <a:r>
              <a:rPr lang="en-US">
                <a:solidFill>
                  <a:srgbClr val="993300"/>
                </a:solidFill>
                <a:highlight>
                  <a:srgbClr val="FFFFFF"/>
                </a:highlight>
              </a:rPr>
              <a:t>"http://www.ogf.org/dfdl/"</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00"/>
                </a:highlight>
              </a:rPr>
              <a:t>&lt;dfdl:discriminator</a:t>
            </a:r>
            <a:r>
              <a:rPr lang="en-US">
                <a:solidFill>
                  <a:srgbClr val="F5844C"/>
                </a:solidFill>
                <a:highlight>
                  <a:srgbClr val="FFFF00"/>
                </a:highlight>
              </a:rPr>
              <a:t> test</a:t>
            </a:r>
            <a:r>
              <a:rPr lang="en-US">
                <a:solidFill>
                  <a:srgbClr val="FF8040"/>
                </a:solidFill>
                <a:highlight>
                  <a:srgbClr val="FFFF00"/>
                </a:highlight>
              </a:rPr>
              <a:t>=</a:t>
            </a:r>
            <a:r>
              <a:rPr lang="en-US">
                <a:solidFill>
                  <a:srgbClr val="993300"/>
                </a:solidFill>
                <a:highlight>
                  <a:srgbClr val="FFFF00"/>
                </a:highlight>
              </a:rPr>
              <a:t>"{ fn:substring(., 1, 1) ne 'w' }"</a:t>
            </a:r>
            <a:r>
              <a:rPr lang="en-US">
                <a:solidFill>
                  <a:srgbClr val="F5844C"/>
                </a:solidFill>
                <a:highlight>
                  <a:srgbClr val="FFFF00"/>
                </a:highlight>
              </a:rPr>
              <a:t> </a:t>
            </a:r>
            <a:r>
              <a:rPr lang="en-US">
                <a:solidFill>
                  <a:srgbClr val="000096"/>
                </a:solidFill>
                <a:highlight>
                  <a:srgbClr val="FFFF00"/>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&lt;/xs:appinfo&gt;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&lt;/xs:annotation&gt;</a:t>
            </a:r>
            <a:br>
              <a:rPr lang="en-US">
                <a:solidFill>
                  <a:srgbClr val="000000"/>
                </a:solidFill>
                <a:highlight>
                  <a:srgbClr val="FFFFFF"/>
                </a:highlight>
              </a:rPr>
            </a:br>
            <a:r>
              <a:rPr lang="en-US">
                <a:solidFill>
                  <a:srgbClr val="003296"/>
                </a:solidFill>
                <a:highlight>
                  <a:srgbClr val="FFFFFF"/>
                </a:highlight>
              </a:rPr>
              <a:t>&lt;/xs:element&gt;</a:t>
            </a:r>
          </a:p>
        </p:txBody>
      </p:sp>
      <p:sp>
        <p:nvSpPr>
          <p:cNvPr id="6" name="TextBox 5">
            <a:extLst>
              <a:ext uri="{FF2B5EF4-FFF2-40B4-BE49-F238E27FC236}">
                <a16:creationId xmlns:a16="http://schemas.microsoft.com/office/drawing/2014/main" id="{AC705EB3-41FF-4B2B-9D8B-901113EDC4BB}"/>
              </a:ext>
            </a:extLst>
          </p:cNvPr>
          <p:cNvSpPr txBox="1"/>
          <p:nvPr/>
        </p:nvSpPr>
        <p:spPr>
          <a:xfrm>
            <a:off x="1545955" y="5982768"/>
            <a:ext cx="8153520" cy="369332"/>
          </a:xfrm>
          <a:prstGeom prst="rect">
            <a:avLst/>
          </a:prstGeom>
          <a:noFill/>
        </p:spPr>
        <p:txBody>
          <a:bodyPr wrap="square" rtlCol="0">
            <a:spAutoFit/>
          </a:bodyPr>
          <a:lstStyle/>
          <a:p>
            <a:r>
              <a:rPr lang="en-US"/>
              <a:t>See examples/everything-you-ever-wanted-to-know-about/separators/test-4.dfdl.xsd</a:t>
            </a:r>
          </a:p>
        </p:txBody>
      </p:sp>
    </p:spTree>
    <p:extLst>
      <p:ext uri="{BB962C8B-B14F-4D97-AF65-F5344CB8AC3E}">
        <p14:creationId xmlns:p14="http://schemas.microsoft.com/office/powerpoint/2010/main" val="417839274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9402AC-09E5-40BD-9997-CE5F0B51447D}"/>
              </a:ext>
            </a:extLst>
          </p:cNvPr>
          <p:cNvSpPr>
            <a:spLocks noGrp="1"/>
          </p:cNvSpPr>
          <p:nvPr>
            <p:ph type="title"/>
          </p:nvPr>
        </p:nvSpPr>
        <p:spPr/>
        <p:txBody>
          <a:bodyPr/>
          <a:lstStyle/>
          <a:p>
            <a:r>
              <a:rPr lang="en-US"/>
              <a:t>Positional sequence</a:t>
            </a:r>
          </a:p>
        </p:txBody>
      </p:sp>
      <p:sp>
        <p:nvSpPr>
          <p:cNvPr id="4" name="Content Placeholder 3">
            <a:extLst>
              <a:ext uri="{FF2B5EF4-FFF2-40B4-BE49-F238E27FC236}">
                <a16:creationId xmlns:a16="http://schemas.microsoft.com/office/drawing/2014/main" id="{064FF9DD-3347-4EF8-9ACC-83A8C76696EF}"/>
              </a:ext>
            </a:extLst>
          </p:cNvPr>
          <p:cNvSpPr>
            <a:spLocks noGrp="1"/>
          </p:cNvSpPr>
          <p:nvPr>
            <p:ph idx="1"/>
          </p:nvPr>
        </p:nvSpPr>
        <p:spPr>
          <a:xfrm>
            <a:off x="616449" y="1371601"/>
            <a:ext cx="11236720" cy="1356101"/>
          </a:xfrm>
        </p:spPr>
        <p:txBody>
          <a:bodyPr/>
          <a:lstStyle/>
          <a:p>
            <a:pPr>
              <a:lnSpc>
                <a:spcPts val="3000"/>
              </a:lnSpc>
              <a:spcAft>
                <a:spcPts val="1200"/>
              </a:spcAft>
            </a:pPr>
            <a:r>
              <a:rPr lang="en-US"/>
              <a:t>Positional sequence: a sequence where </a:t>
            </a:r>
            <a:r>
              <a:rPr lang="en-US" dirty="0"/>
              <a:t>the only way to tell what element a piece of data corresponds to, is by counting the number of elements. Their position provides their </a:t>
            </a:r>
            <a:r>
              <a:rPr lang="en-US"/>
              <a:t>identification. Example:</a:t>
            </a:r>
            <a:endParaRPr lang="en-US" dirty="0"/>
          </a:p>
          <a:p>
            <a:endParaRPr lang="en-US"/>
          </a:p>
        </p:txBody>
      </p:sp>
      <p:sp>
        <p:nvSpPr>
          <p:cNvPr id="2" name="Footer Placeholder 1">
            <a:extLst>
              <a:ext uri="{FF2B5EF4-FFF2-40B4-BE49-F238E27FC236}">
                <a16:creationId xmlns:a16="http://schemas.microsoft.com/office/drawing/2014/main" id="{FD608012-89C9-48E6-962E-A590FDA64AF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22EB96F1-1167-44BA-B9C1-5E109BAB93F3}"/>
              </a:ext>
            </a:extLst>
          </p:cNvPr>
          <p:cNvSpPr/>
          <p:nvPr/>
        </p:nvSpPr>
        <p:spPr>
          <a:xfrm>
            <a:off x="1544664" y="2690336"/>
            <a:ext cx="6777926" cy="1200329"/>
          </a:xfrm>
          <a:prstGeom prst="rect">
            <a:avLst/>
          </a:prstGeom>
          <a:ln>
            <a:solidFill>
              <a:schemeClr val="tx1"/>
            </a:solidFill>
          </a:ln>
        </p:spPr>
        <p:txBody>
          <a:bodyPr wrap="square">
            <a:spAutoFit/>
          </a:bodyPr>
          <a:lstStyle/>
          <a:p>
            <a:r>
              <a:rPr lang="en-US">
                <a:solidFill>
                  <a:srgbClr val="000000"/>
                </a:solidFill>
                <a:latin typeface="Calibri" panose="020F0502020204030204" pitchFamily="34" charset="0"/>
                <a:ea typeface="Times New Roman" panose="02020603050405020304" pitchFamily="18" charset="0"/>
              </a:rPr>
              <a:t>&lt;sequence dfdl:separator=","&gt;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   &lt;element name="a" type="xs:int" minOccurs="3" maxOccurs="3"/&gt;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   &lt;element name="b" type="xs:int" /&gt;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&lt;/sequence&gt;</a:t>
            </a:r>
            <a:endParaRPr lang="en-US"/>
          </a:p>
        </p:txBody>
      </p:sp>
      <p:sp>
        <p:nvSpPr>
          <p:cNvPr id="6" name="Content Placeholder 3">
            <a:extLst>
              <a:ext uri="{FF2B5EF4-FFF2-40B4-BE49-F238E27FC236}">
                <a16:creationId xmlns:a16="http://schemas.microsoft.com/office/drawing/2014/main" id="{220CC910-B370-4C67-8A45-ABE00F62D0F8}"/>
              </a:ext>
            </a:extLst>
          </p:cNvPr>
          <p:cNvSpPr txBox="1">
            <a:spLocks/>
          </p:cNvSpPr>
          <p:nvPr/>
        </p:nvSpPr>
        <p:spPr>
          <a:xfrm>
            <a:off x="616448" y="4046437"/>
            <a:ext cx="11236720" cy="1356101"/>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1200"/>
              </a:spcAft>
            </a:pPr>
            <a:r>
              <a:rPr lang="en-US"/>
              <a:t>So, </a:t>
            </a:r>
            <a:r>
              <a:rPr lang="en-US" dirty="0"/>
              <a:t>with data "1,2,3,4" the only way to </a:t>
            </a:r>
            <a:r>
              <a:rPr lang="en-US"/>
              <a:t>know what </a:t>
            </a:r>
            <a:r>
              <a:rPr lang="en-US" dirty="0"/>
              <a:t>the fourth </a:t>
            </a:r>
            <a:r>
              <a:rPr lang="en-US"/>
              <a:t>element is is </a:t>
            </a:r>
            <a:r>
              <a:rPr lang="en-US" dirty="0"/>
              <a:t>by counting. It's at position 4 </a:t>
            </a:r>
            <a:r>
              <a:rPr lang="en-US"/>
              <a:t>so it must </a:t>
            </a:r>
            <a:r>
              <a:rPr lang="en-US" dirty="0"/>
              <a:t>be </a:t>
            </a:r>
            <a:r>
              <a:rPr lang="en-US"/>
              <a:t>element &lt;b&gt;4&lt;/b&gt;.</a:t>
            </a:r>
          </a:p>
        </p:txBody>
      </p:sp>
    </p:spTree>
    <p:extLst>
      <p:ext uri="{BB962C8B-B14F-4D97-AF65-F5344CB8AC3E}">
        <p14:creationId xmlns:p14="http://schemas.microsoft.com/office/powerpoint/2010/main" val="192427406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C52C6-AE0D-4922-BF2D-711C03162541}"/>
              </a:ext>
            </a:extLst>
          </p:cNvPr>
          <p:cNvSpPr>
            <a:spLocks noGrp="1"/>
          </p:cNvSpPr>
          <p:nvPr>
            <p:ph type="title"/>
          </p:nvPr>
        </p:nvSpPr>
        <p:spPr/>
        <p:txBody>
          <a:bodyPr/>
          <a:lstStyle/>
          <a:p>
            <a:r>
              <a:rPr lang="en-US"/>
              <a:t>Non-positional sequence</a:t>
            </a:r>
          </a:p>
        </p:txBody>
      </p:sp>
      <p:sp>
        <p:nvSpPr>
          <p:cNvPr id="3" name="Content Placeholder 2">
            <a:extLst>
              <a:ext uri="{FF2B5EF4-FFF2-40B4-BE49-F238E27FC236}">
                <a16:creationId xmlns:a16="http://schemas.microsoft.com/office/drawing/2014/main" id="{48531A0B-A507-41EE-9BDD-59956B10B443}"/>
              </a:ext>
            </a:extLst>
          </p:cNvPr>
          <p:cNvSpPr>
            <a:spLocks noGrp="1"/>
          </p:cNvSpPr>
          <p:nvPr>
            <p:ph idx="1"/>
          </p:nvPr>
        </p:nvSpPr>
        <p:spPr>
          <a:xfrm>
            <a:off x="616449" y="1371602"/>
            <a:ext cx="11236720" cy="1015138"/>
          </a:xfrm>
        </p:spPr>
        <p:txBody>
          <a:bodyPr/>
          <a:lstStyle/>
          <a:p>
            <a:pPr>
              <a:lnSpc>
                <a:spcPts val="3000"/>
              </a:lnSpc>
              <a:spcAft>
                <a:spcPts val="1200"/>
              </a:spcAft>
            </a:pPr>
            <a:r>
              <a:rPr lang="en-US"/>
              <a:t>Non-positional sequence: a sequence where you </a:t>
            </a:r>
            <a:r>
              <a:rPr lang="en-US" dirty="0"/>
              <a:t>can </a:t>
            </a:r>
            <a:r>
              <a:rPr lang="en-US"/>
              <a:t>tell by </a:t>
            </a:r>
            <a:r>
              <a:rPr lang="en-US" dirty="0"/>
              <a:t>looking at the data</a:t>
            </a:r>
            <a:r>
              <a:rPr lang="en-US"/>
              <a:t>. Example:</a:t>
            </a:r>
          </a:p>
        </p:txBody>
      </p:sp>
      <p:sp>
        <p:nvSpPr>
          <p:cNvPr id="4" name="Footer Placeholder 3">
            <a:extLst>
              <a:ext uri="{FF2B5EF4-FFF2-40B4-BE49-F238E27FC236}">
                <a16:creationId xmlns:a16="http://schemas.microsoft.com/office/drawing/2014/main" id="{30CCCF5C-0FB5-4CA8-8A59-1FF9C39C54A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ED975B49-6284-4B7F-9D74-4D57BB1F6487}"/>
              </a:ext>
            </a:extLst>
          </p:cNvPr>
          <p:cNvSpPr/>
          <p:nvPr/>
        </p:nvSpPr>
        <p:spPr>
          <a:xfrm>
            <a:off x="1390973" y="2386740"/>
            <a:ext cx="6762427" cy="1200329"/>
          </a:xfrm>
          <a:prstGeom prst="rect">
            <a:avLst/>
          </a:prstGeom>
          <a:ln>
            <a:solidFill>
              <a:schemeClr val="tx1"/>
            </a:solidFill>
          </a:ln>
        </p:spPr>
        <p:txBody>
          <a:bodyPr wrap="square">
            <a:spAutoFit/>
          </a:bodyPr>
          <a:lstStyle/>
          <a:p>
            <a:r>
              <a:rPr lang="en-US">
                <a:solidFill>
                  <a:srgbClr val="000000"/>
                </a:solidFill>
                <a:latin typeface="Calibri" panose="020F0502020204030204" pitchFamily="34" charset="0"/>
                <a:ea typeface="Times New Roman" panose="02020603050405020304" pitchFamily="18" charset="0"/>
              </a:rPr>
              <a:t>&lt;sequence dfdl:separator=","&gt;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     &lt;element name="i" type="xs:int" maxOccurs="unbounded"/&gt;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     &lt;element name="s" type="xs:string" maxOccurs="unbounded"/&gt;</a:t>
            </a:r>
            <a:endParaRPr lang="en-US" sz="1600">
              <a:latin typeface="Calibri" panose="020F0502020204030204" pitchFamily="34" charset="0"/>
              <a:ea typeface="Calibri" panose="020F0502020204030204" pitchFamily="34" charset="0"/>
            </a:endParaRPr>
          </a:p>
          <a:p>
            <a:r>
              <a:rPr lang="en-US">
                <a:solidFill>
                  <a:srgbClr val="000000"/>
                </a:solidFill>
                <a:latin typeface="Calibri" panose="020F0502020204030204" pitchFamily="34" charset="0"/>
                <a:ea typeface="Times New Roman" panose="02020603050405020304" pitchFamily="18" charset="0"/>
              </a:rPr>
              <a:t>&lt;/sequence&gt;</a:t>
            </a:r>
            <a:endParaRPr lang="en-US" sz="1600">
              <a:effectLst/>
              <a:latin typeface="Calibri" panose="020F0502020204030204" pitchFamily="34" charset="0"/>
              <a:ea typeface="Calibri" panose="020F0502020204030204" pitchFamily="34" charset="0"/>
            </a:endParaRPr>
          </a:p>
        </p:txBody>
      </p:sp>
      <p:sp>
        <p:nvSpPr>
          <p:cNvPr id="6" name="Content Placeholder 2">
            <a:extLst>
              <a:ext uri="{FF2B5EF4-FFF2-40B4-BE49-F238E27FC236}">
                <a16:creationId xmlns:a16="http://schemas.microsoft.com/office/drawing/2014/main" id="{3DC2FD6C-4B50-477E-85A2-95F801037EA0}"/>
              </a:ext>
            </a:extLst>
          </p:cNvPr>
          <p:cNvSpPr txBox="1">
            <a:spLocks/>
          </p:cNvSpPr>
          <p:nvPr/>
        </p:nvSpPr>
        <p:spPr>
          <a:xfrm>
            <a:off x="616448" y="3755758"/>
            <a:ext cx="11236720" cy="1730640"/>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1200"/>
              </a:spcAft>
            </a:pPr>
            <a:r>
              <a:rPr lang="en-US"/>
              <a:t>In this sequence, </a:t>
            </a:r>
            <a:r>
              <a:rPr lang="en-US" dirty="0"/>
              <a:t>so long as the data looks like an integer, you'll use </a:t>
            </a:r>
            <a:r>
              <a:rPr lang="en-US"/>
              <a:t>element &lt;i&gt;. </a:t>
            </a:r>
            <a:r>
              <a:rPr lang="en-US" dirty="0"/>
              <a:t>As soon as you find data that doesn't parse as an int, you switch and start parsing </a:t>
            </a:r>
            <a:r>
              <a:rPr lang="en-US"/>
              <a:t>element &lt;s&gt;. </a:t>
            </a:r>
          </a:p>
          <a:p>
            <a:pPr>
              <a:lnSpc>
                <a:spcPts val="3000"/>
              </a:lnSpc>
              <a:spcAft>
                <a:spcPts val="1200"/>
              </a:spcAft>
            </a:pPr>
            <a:r>
              <a:rPr lang="en-US" dirty="0"/>
              <a:t>With data "1,2,3,x,y,6" The 6th </a:t>
            </a:r>
            <a:r>
              <a:rPr lang="en-US"/>
              <a:t>element is </a:t>
            </a:r>
            <a:r>
              <a:rPr lang="en-US" dirty="0"/>
              <a:t>&lt;s&gt;6&lt;/s&gt; but that's not because it is in position 6, it's because a prior element was not parsable as an int</a:t>
            </a:r>
            <a:r>
              <a:rPr lang="en-US"/>
              <a:t>. </a:t>
            </a:r>
            <a:endParaRPr lang="en-US" dirty="0"/>
          </a:p>
        </p:txBody>
      </p:sp>
    </p:spTree>
    <p:extLst>
      <p:ext uri="{BB962C8B-B14F-4D97-AF65-F5344CB8AC3E}">
        <p14:creationId xmlns:p14="http://schemas.microsoft.com/office/powerpoint/2010/main" val="34031996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D9485-81B9-4439-802C-90D35AAA8D32}"/>
              </a:ext>
            </a:extLst>
          </p:cNvPr>
          <p:cNvSpPr>
            <a:spLocks noGrp="1"/>
          </p:cNvSpPr>
          <p:nvPr>
            <p:ph type="title"/>
          </p:nvPr>
        </p:nvSpPr>
        <p:spPr/>
        <p:txBody>
          <a:bodyPr/>
          <a:lstStyle/>
          <a:p>
            <a:r>
              <a:rPr lang="en-US"/>
              <a:t>These properties collectively specify separators</a:t>
            </a:r>
          </a:p>
        </p:txBody>
      </p:sp>
      <p:sp>
        <p:nvSpPr>
          <p:cNvPr id="3" name="Content Placeholder 2">
            <a:extLst>
              <a:ext uri="{FF2B5EF4-FFF2-40B4-BE49-F238E27FC236}">
                <a16:creationId xmlns:a16="http://schemas.microsoft.com/office/drawing/2014/main" id="{C171D479-E958-4813-8A0F-5098AE701583}"/>
              </a:ext>
            </a:extLst>
          </p:cNvPr>
          <p:cNvSpPr>
            <a:spLocks noGrp="1"/>
          </p:cNvSpPr>
          <p:nvPr>
            <p:ph idx="1"/>
          </p:nvPr>
        </p:nvSpPr>
        <p:spPr>
          <a:xfrm>
            <a:off x="616449" y="1371601"/>
            <a:ext cx="11236720" cy="4688236"/>
          </a:xfrm>
        </p:spPr>
        <p:txBody>
          <a:bodyPr/>
          <a:lstStyle/>
          <a:p>
            <a:pPr>
              <a:lnSpc>
                <a:spcPts val="3000"/>
              </a:lnSpc>
              <a:spcAft>
                <a:spcPts val="1200"/>
              </a:spcAft>
            </a:pPr>
            <a:r>
              <a:rPr lang="en-US"/>
              <a:t>dfdl:separator … its value is a whitespace-separated list of alternative literal strings that are the possible separators for the sequence.</a:t>
            </a:r>
          </a:p>
          <a:p>
            <a:pPr>
              <a:lnSpc>
                <a:spcPts val="3000"/>
              </a:lnSpc>
              <a:spcAft>
                <a:spcPts val="1200"/>
              </a:spcAft>
            </a:pPr>
            <a:r>
              <a:rPr lang="en-US"/>
              <a:t>dfdl:separatorPosition … valid values 'infix', 'prefix', 'postfix’.</a:t>
            </a:r>
          </a:p>
          <a:p>
            <a:pPr>
              <a:lnSpc>
                <a:spcPts val="3000"/>
              </a:lnSpc>
              <a:spcAft>
                <a:spcPts val="1200"/>
              </a:spcAft>
            </a:pPr>
            <a:r>
              <a:rPr lang="en-US"/>
              <a:t>dfdl:separatorSuppressionPolicy … valid values 'never', 'anyEmpty', 'trailingEmpty', 'trailingEmptyStrict'</a:t>
            </a:r>
          </a:p>
          <a:p>
            <a:pPr lvl="1">
              <a:lnSpc>
                <a:spcPts val="3000"/>
              </a:lnSpc>
              <a:spcAft>
                <a:spcPts val="1200"/>
              </a:spcAft>
            </a:pPr>
            <a:r>
              <a:rPr lang="en-US"/>
              <a:t>The purpose of this property is to state what the policy is regarding when separators should be suppressed. For example, when data is empty, are separators required to be present or can they be absent (suppressed)?</a:t>
            </a:r>
          </a:p>
          <a:p>
            <a:pPr>
              <a:lnSpc>
                <a:spcPts val="3000"/>
              </a:lnSpc>
              <a:spcAft>
                <a:spcPts val="1200"/>
              </a:spcAft>
            </a:pPr>
            <a:r>
              <a:rPr lang="en-US"/>
              <a:t>dfdl:emptyValueDelimiterPolicy … valid values 'initiator', 'terminator', 'both', 'none'</a:t>
            </a:r>
          </a:p>
          <a:p>
            <a:pPr>
              <a:lnSpc>
                <a:spcPts val="3000"/>
              </a:lnSpc>
              <a:spcAft>
                <a:spcPts val="1200"/>
              </a:spcAft>
            </a:pPr>
            <a:endParaRPr lang="en-US"/>
          </a:p>
        </p:txBody>
      </p:sp>
      <p:sp>
        <p:nvSpPr>
          <p:cNvPr id="5" name="TextBox 4">
            <a:extLst>
              <a:ext uri="{FF2B5EF4-FFF2-40B4-BE49-F238E27FC236}">
                <a16:creationId xmlns:a16="http://schemas.microsoft.com/office/drawing/2014/main" id="{215E2D11-2860-4A72-A9E3-7D9395456F81}"/>
              </a:ext>
            </a:extLst>
          </p:cNvPr>
          <p:cNvSpPr txBox="1"/>
          <p:nvPr/>
        </p:nvSpPr>
        <p:spPr>
          <a:xfrm>
            <a:off x="3010223" y="6023037"/>
            <a:ext cx="5809604" cy="584775"/>
          </a:xfrm>
          <a:prstGeom prst="rect">
            <a:avLst/>
          </a:prstGeom>
          <a:noFill/>
        </p:spPr>
        <p:txBody>
          <a:bodyPr wrap="none" rtlCol="0">
            <a:spAutoFit/>
          </a:bodyPr>
          <a:lstStyle/>
          <a:p>
            <a:r>
              <a:rPr lang="en-US" sz="3200" b="1">
                <a:solidFill>
                  <a:schemeClr val="bg1"/>
                </a:solidFill>
                <a:highlight>
                  <a:srgbClr val="FF0000"/>
                </a:highlight>
              </a:rPr>
              <a:t>Not all combinations are allowed</a:t>
            </a:r>
          </a:p>
        </p:txBody>
      </p:sp>
    </p:spTree>
    <p:extLst>
      <p:ext uri="{BB962C8B-B14F-4D97-AF65-F5344CB8AC3E}">
        <p14:creationId xmlns:p14="http://schemas.microsoft.com/office/powerpoint/2010/main" val="169013420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CDD18-476F-4F7B-910D-2C6B96C4D0E0}"/>
              </a:ext>
            </a:extLst>
          </p:cNvPr>
          <p:cNvSpPr>
            <a:spLocks noGrp="1"/>
          </p:cNvSpPr>
          <p:nvPr>
            <p:ph type="title"/>
          </p:nvPr>
        </p:nvSpPr>
        <p:spPr/>
        <p:txBody>
          <a:bodyPr/>
          <a:lstStyle/>
          <a:p>
            <a:r>
              <a:rPr lang="en-US"/>
              <a:t>dfdl:separatorSuppressionPolicy</a:t>
            </a:r>
          </a:p>
        </p:txBody>
      </p:sp>
      <p:sp>
        <p:nvSpPr>
          <p:cNvPr id="4" name="Footer Placeholder 3">
            <a:extLst>
              <a:ext uri="{FF2B5EF4-FFF2-40B4-BE49-F238E27FC236}">
                <a16:creationId xmlns:a16="http://schemas.microsoft.com/office/drawing/2014/main" id="{F1BA601C-A719-4D4C-87F9-C473679E48C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6" name="Picture 5">
            <a:extLst>
              <a:ext uri="{FF2B5EF4-FFF2-40B4-BE49-F238E27FC236}">
                <a16:creationId xmlns:a16="http://schemas.microsoft.com/office/drawing/2014/main" id="{AD030A09-A0DA-4879-8F46-DCC1CFBABF8A}"/>
              </a:ext>
            </a:extLst>
          </p:cNvPr>
          <p:cNvPicPr>
            <a:picLocks noChangeAspect="1"/>
          </p:cNvPicPr>
          <p:nvPr/>
        </p:nvPicPr>
        <p:blipFill rotWithShape="1">
          <a:blip r:embed="rId2"/>
          <a:srcRect t="39846" r="2780" b="24953"/>
          <a:stretch/>
        </p:blipFill>
        <p:spPr>
          <a:xfrm>
            <a:off x="616448" y="1636235"/>
            <a:ext cx="10800170" cy="4129133"/>
          </a:xfrm>
          <a:prstGeom prst="rect">
            <a:avLst/>
          </a:prstGeom>
        </p:spPr>
      </p:pic>
    </p:spTree>
    <p:extLst>
      <p:ext uri="{BB962C8B-B14F-4D97-AF65-F5344CB8AC3E}">
        <p14:creationId xmlns:p14="http://schemas.microsoft.com/office/powerpoint/2010/main" val="59102091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797A2-654E-47DA-9448-FAC8FF3C78D3}"/>
              </a:ext>
            </a:extLst>
          </p:cNvPr>
          <p:cNvSpPr>
            <a:spLocks noGrp="1"/>
          </p:cNvSpPr>
          <p:nvPr>
            <p:ph type="title"/>
          </p:nvPr>
        </p:nvSpPr>
        <p:spPr/>
        <p:txBody>
          <a:bodyPr/>
          <a:lstStyle/>
          <a:p>
            <a:r>
              <a:rPr lang="en-US"/>
              <a:t>dfdl:separatorSuppressionPolicy values</a:t>
            </a:r>
          </a:p>
        </p:txBody>
      </p:sp>
      <p:sp>
        <p:nvSpPr>
          <p:cNvPr id="3" name="Content Placeholder 2">
            <a:extLst>
              <a:ext uri="{FF2B5EF4-FFF2-40B4-BE49-F238E27FC236}">
                <a16:creationId xmlns:a16="http://schemas.microsoft.com/office/drawing/2014/main" id="{A0894AB6-C6E4-4ABD-B6B4-254E42920F0E}"/>
              </a:ext>
            </a:extLst>
          </p:cNvPr>
          <p:cNvSpPr>
            <a:spLocks noGrp="1"/>
          </p:cNvSpPr>
          <p:nvPr>
            <p:ph idx="1"/>
          </p:nvPr>
        </p:nvSpPr>
        <p:spPr/>
        <p:txBody>
          <a:bodyPr/>
          <a:lstStyle/>
          <a:p>
            <a:r>
              <a:rPr lang="en-US">
                <a:solidFill>
                  <a:srgbClr val="FF0000"/>
                </a:solidFill>
              </a:rPr>
              <a:t>never</a:t>
            </a:r>
            <a:r>
              <a:rPr lang="en-US"/>
              <a:t>: separators are never suppressed. </a:t>
            </a:r>
          </a:p>
          <a:p>
            <a:r>
              <a:rPr lang="en-US">
                <a:solidFill>
                  <a:srgbClr val="FF0000"/>
                </a:solidFill>
              </a:rPr>
              <a:t>trailingEmptyStrict</a:t>
            </a:r>
            <a:r>
              <a:rPr lang="en-US"/>
              <a:t>: separators on empty trailing data (empty data at the end of a sequence) must be suppressed.</a:t>
            </a:r>
          </a:p>
          <a:p>
            <a:pPr lvl="1"/>
            <a:r>
              <a:rPr lang="en-US"/>
              <a:t>The word “Strict” mean “must.” This follows the XSD precedent which uses strict/lax in this way.</a:t>
            </a:r>
          </a:p>
          <a:p>
            <a:r>
              <a:rPr lang="en-US">
                <a:solidFill>
                  <a:srgbClr val="FF0000"/>
                </a:solidFill>
              </a:rPr>
              <a:t>trailingEmpty</a:t>
            </a:r>
            <a:r>
              <a:rPr lang="en-US"/>
              <a:t>: separators on empty trailing data may be suppressed.</a:t>
            </a:r>
          </a:p>
          <a:p>
            <a:pPr lvl="1"/>
            <a:r>
              <a:rPr lang="en-US"/>
              <a:t>Probably should have been trailingEmptyLax to be clearer.</a:t>
            </a:r>
          </a:p>
          <a:p>
            <a:r>
              <a:rPr lang="en-US">
                <a:solidFill>
                  <a:srgbClr val="FF0000"/>
                </a:solidFill>
              </a:rPr>
              <a:t>anyEmpty</a:t>
            </a:r>
            <a:r>
              <a:rPr lang="en-US"/>
              <a:t>: separators on any empty data (not just trailing data) may be suppressed.</a:t>
            </a:r>
          </a:p>
          <a:p>
            <a:endParaRPr lang="en-US"/>
          </a:p>
        </p:txBody>
      </p:sp>
      <p:sp>
        <p:nvSpPr>
          <p:cNvPr id="4" name="Footer Placeholder 3">
            <a:extLst>
              <a:ext uri="{FF2B5EF4-FFF2-40B4-BE49-F238E27FC236}">
                <a16:creationId xmlns:a16="http://schemas.microsoft.com/office/drawing/2014/main" id="{1BD60F38-79C8-4B30-A246-37EB9E36D50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78772111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9C211-137E-4431-BA8C-05DFFA49725E}"/>
              </a:ext>
            </a:extLst>
          </p:cNvPr>
          <p:cNvSpPr>
            <a:spLocks noGrp="1"/>
          </p:cNvSpPr>
          <p:nvPr>
            <p:ph type="title"/>
          </p:nvPr>
        </p:nvSpPr>
        <p:spPr/>
        <p:txBody>
          <a:bodyPr/>
          <a:lstStyle/>
          <a:p>
            <a:r>
              <a:rPr lang="en-US"/>
              <a:t>dfdl:separatorSuppressionPolicy values</a:t>
            </a:r>
          </a:p>
        </p:txBody>
      </p:sp>
      <p:sp>
        <p:nvSpPr>
          <p:cNvPr id="4" name="Footer Placeholder 3">
            <a:extLst>
              <a:ext uri="{FF2B5EF4-FFF2-40B4-BE49-F238E27FC236}">
                <a16:creationId xmlns:a16="http://schemas.microsoft.com/office/drawing/2014/main" id="{DCF0AA67-77A6-45DF-AE6A-FD558620015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9388DDD8-437D-4ABA-AA52-9FF4974AD120}"/>
              </a:ext>
            </a:extLst>
          </p:cNvPr>
          <p:cNvPicPr>
            <a:picLocks noChangeAspect="1"/>
          </p:cNvPicPr>
          <p:nvPr/>
        </p:nvPicPr>
        <p:blipFill rotWithShape="1">
          <a:blip r:embed="rId2"/>
          <a:srcRect t="39354" r="2780" b="23229"/>
          <a:stretch/>
        </p:blipFill>
        <p:spPr>
          <a:xfrm>
            <a:off x="616448" y="1437467"/>
            <a:ext cx="10878626" cy="4420892"/>
          </a:xfrm>
          <a:prstGeom prst="rect">
            <a:avLst/>
          </a:prstGeom>
        </p:spPr>
      </p:pic>
      <p:sp>
        <p:nvSpPr>
          <p:cNvPr id="6" name="Rectangle 5">
            <a:extLst>
              <a:ext uri="{FF2B5EF4-FFF2-40B4-BE49-F238E27FC236}">
                <a16:creationId xmlns:a16="http://schemas.microsoft.com/office/drawing/2014/main" id="{5F14C3BC-19EF-4298-865E-3EA6AF02121B}"/>
              </a:ext>
            </a:extLst>
          </p:cNvPr>
          <p:cNvSpPr/>
          <p:nvPr/>
        </p:nvSpPr>
        <p:spPr>
          <a:xfrm>
            <a:off x="2378880" y="5995147"/>
            <a:ext cx="5388463" cy="369332"/>
          </a:xfrm>
          <a:prstGeom prst="rect">
            <a:avLst/>
          </a:prstGeom>
        </p:spPr>
        <p:txBody>
          <a:bodyPr wrap="none">
            <a:spAutoFit/>
          </a:bodyPr>
          <a:lstStyle/>
          <a:p>
            <a:r>
              <a:rPr lang="en-US">
                <a:hlinkClick r:id="rId3"/>
              </a:rPr>
              <a:t>https://daffodil.apache.org/docs/dfdl/#_Toc398030774</a:t>
            </a:r>
            <a:endParaRPr lang="en-US"/>
          </a:p>
        </p:txBody>
      </p:sp>
    </p:spTree>
    <p:extLst>
      <p:ext uri="{BB962C8B-B14F-4D97-AF65-F5344CB8AC3E}">
        <p14:creationId xmlns:p14="http://schemas.microsoft.com/office/powerpoint/2010/main" val="321166251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9C211-137E-4431-BA8C-05DFFA49725E}"/>
              </a:ext>
            </a:extLst>
          </p:cNvPr>
          <p:cNvSpPr>
            <a:spLocks noGrp="1"/>
          </p:cNvSpPr>
          <p:nvPr>
            <p:ph type="title"/>
          </p:nvPr>
        </p:nvSpPr>
        <p:spPr/>
        <p:txBody>
          <a:bodyPr/>
          <a:lstStyle/>
          <a:p>
            <a:r>
              <a:rPr lang="en-US"/>
              <a:t>dfdl:separatorSuppressionPolicy values</a:t>
            </a:r>
          </a:p>
        </p:txBody>
      </p:sp>
      <p:sp>
        <p:nvSpPr>
          <p:cNvPr id="4" name="Footer Placeholder 3">
            <a:extLst>
              <a:ext uri="{FF2B5EF4-FFF2-40B4-BE49-F238E27FC236}">
                <a16:creationId xmlns:a16="http://schemas.microsoft.com/office/drawing/2014/main" id="{DCF0AA67-77A6-45DF-AE6A-FD558620015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9388DDD8-437D-4ABA-AA52-9FF4974AD120}"/>
              </a:ext>
            </a:extLst>
          </p:cNvPr>
          <p:cNvPicPr>
            <a:picLocks noChangeAspect="1"/>
          </p:cNvPicPr>
          <p:nvPr/>
        </p:nvPicPr>
        <p:blipFill rotWithShape="1">
          <a:blip r:embed="rId2"/>
          <a:srcRect t="39354" r="2780" b="23229"/>
          <a:stretch/>
        </p:blipFill>
        <p:spPr>
          <a:xfrm>
            <a:off x="616448" y="1437467"/>
            <a:ext cx="10878626" cy="4420892"/>
          </a:xfrm>
          <a:prstGeom prst="rect">
            <a:avLst/>
          </a:prstGeom>
        </p:spPr>
      </p:pic>
      <p:sp>
        <p:nvSpPr>
          <p:cNvPr id="3" name="Speech Bubble: Rectangle 2">
            <a:extLst>
              <a:ext uri="{FF2B5EF4-FFF2-40B4-BE49-F238E27FC236}">
                <a16:creationId xmlns:a16="http://schemas.microsoft.com/office/drawing/2014/main" id="{7662BCD0-2F44-4C6C-843C-95DA2709F439}"/>
              </a:ext>
            </a:extLst>
          </p:cNvPr>
          <p:cNvSpPr/>
          <p:nvPr/>
        </p:nvSpPr>
        <p:spPr>
          <a:xfrm>
            <a:off x="1999281" y="154983"/>
            <a:ext cx="4912963" cy="961030"/>
          </a:xfrm>
          <a:prstGeom prst="wedgeRectCallout">
            <a:avLst>
              <a:gd name="adj1" fmla="val 70334"/>
              <a:gd name="adj2" fmla="val 1415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items in the sequence (not the separators)</a:t>
            </a:r>
          </a:p>
        </p:txBody>
      </p:sp>
      <p:sp>
        <p:nvSpPr>
          <p:cNvPr id="6" name="Rectangle 5">
            <a:extLst>
              <a:ext uri="{FF2B5EF4-FFF2-40B4-BE49-F238E27FC236}">
                <a16:creationId xmlns:a16="http://schemas.microsoft.com/office/drawing/2014/main" id="{7CC2A317-A6F9-49D0-BB5E-F8D24CA92E83}"/>
              </a:ext>
            </a:extLst>
          </p:cNvPr>
          <p:cNvSpPr/>
          <p:nvPr/>
        </p:nvSpPr>
        <p:spPr>
          <a:xfrm>
            <a:off x="7811146" y="2030278"/>
            <a:ext cx="1317356" cy="2634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163053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7536952" cy="246221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never</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48573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6748393" y="4515209"/>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6728078" y="1474695"/>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90F15EF-CA73-44E5-A5D0-432A7D74184D}"/>
              </a:ext>
            </a:extLst>
          </p:cNvPr>
          <p:cNvSpPr txBox="1"/>
          <p:nvPr/>
        </p:nvSpPr>
        <p:spPr>
          <a:xfrm>
            <a:off x="7959942" y="4627688"/>
            <a:ext cx="3333156" cy="923330"/>
          </a:xfrm>
          <a:prstGeom prst="rect">
            <a:avLst/>
          </a:prstGeom>
          <a:noFill/>
        </p:spPr>
        <p:txBody>
          <a:bodyPr wrap="square" rtlCol="0">
            <a:spAutoFit/>
          </a:bodyPr>
          <a:lstStyle/>
          <a:p>
            <a:r>
              <a:rPr lang="en-US"/>
              <a:t>See examples/everything-you-ever-wanted-to-know-about/separators/test-5.dfdl.xsd</a:t>
            </a:r>
          </a:p>
        </p:txBody>
      </p:sp>
      <p:sp>
        <p:nvSpPr>
          <p:cNvPr id="2" name="Rectangle 1">
            <a:extLst>
              <a:ext uri="{FF2B5EF4-FFF2-40B4-BE49-F238E27FC236}">
                <a16:creationId xmlns:a16="http://schemas.microsoft.com/office/drawing/2014/main" id="{752D3D33-DE7E-4414-9DDA-703D7E247323}"/>
              </a:ext>
            </a:extLst>
          </p:cNvPr>
          <p:cNvSpPr/>
          <p:nvPr/>
        </p:nvSpPr>
        <p:spPr>
          <a:xfrm>
            <a:off x="2752638" y="4875085"/>
            <a:ext cx="1758892"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&lt;C&gt;&lt;/C&gt;</a:t>
            </a:r>
            <a:br>
              <a:rPr lang="en-US">
                <a:solidFill>
                  <a:srgbClr val="000000"/>
                </a:solidFill>
                <a:highlight>
                  <a:srgbClr val="FFFFFF"/>
                </a:highlight>
              </a:rPr>
            </a:br>
            <a:r>
              <a:rPr lang="en-US">
                <a:solidFill>
                  <a:srgbClr val="000096"/>
                </a:solidFill>
                <a:highlight>
                  <a:srgbClr val="FFFFFF"/>
                </a:highlight>
              </a:rPr>
              <a:t>&lt;/input&gt;</a:t>
            </a:r>
          </a:p>
        </p:txBody>
      </p:sp>
      <p:sp>
        <p:nvSpPr>
          <p:cNvPr id="18" name="Rectangle 17">
            <a:extLst>
              <a:ext uri="{FF2B5EF4-FFF2-40B4-BE49-F238E27FC236}">
                <a16:creationId xmlns:a16="http://schemas.microsoft.com/office/drawing/2014/main" id="{8C82DDAD-7CA5-41ED-B5E2-2CBC7E5B2C33}"/>
              </a:ext>
            </a:extLst>
          </p:cNvPr>
          <p:cNvSpPr/>
          <p:nvPr/>
        </p:nvSpPr>
        <p:spPr>
          <a:xfrm>
            <a:off x="5879664" y="4908510"/>
            <a:ext cx="1758892" cy="1477328"/>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&lt;C&gt;&lt;/C&gt;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4E26305A-D2A1-4182-9A24-D60F18000410}"/>
              </a:ext>
            </a:extLst>
          </p:cNvPr>
          <p:cNvPicPr>
            <a:picLocks noChangeAspect="1"/>
          </p:cNvPicPr>
          <p:nvPr/>
        </p:nvPicPr>
        <p:blipFill rotWithShape="1">
          <a:blip r:embed="rId2"/>
          <a:srcRect l="1652" t="13808" r="84822" b="75991"/>
          <a:stretch/>
        </p:blipFill>
        <p:spPr>
          <a:xfrm>
            <a:off x="2403355" y="551562"/>
            <a:ext cx="2303957" cy="923133"/>
          </a:xfrm>
          <a:prstGeom prst="rect">
            <a:avLst/>
          </a:prstGeom>
          <a:ln>
            <a:solidFill>
              <a:schemeClr val="tx1"/>
            </a:solidFill>
          </a:ln>
        </p:spPr>
      </p:pic>
      <p:sp>
        <p:nvSpPr>
          <p:cNvPr id="10" name="Rectangle 9">
            <a:extLst>
              <a:ext uri="{FF2B5EF4-FFF2-40B4-BE49-F238E27FC236}">
                <a16:creationId xmlns:a16="http://schemas.microsoft.com/office/drawing/2014/main" id="{EE27923D-9F5F-4815-8B32-4B04B80256A9}"/>
              </a:ext>
            </a:extLst>
          </p:cNvPr>
          <p:cNvSpPr/>
          <p:nvPr/>
        </p:nvSpPr>
        <p:spPr>
          <a:xfrm>
            <a:off x="5393919" y="824410"/>
            <a:ext cx="5616425" cy="646331"/>
          </a:xfrm>
          <a:prstGeom prst="rect">
            <a:avLst/>
          </a:prstGeom>
        </p:spPr>
        <p:txBody>
          <a:bodyPr wrap="square">
            <a:spAutoFit/>
          </a:bodyPr>
          <a:lstStyle/>
          <a:p>
            <a:r>
              <a:rPr lang="en-US" b="1">
                <a:solidFill>
                  <a:schemeClr val="bg1"/>
                </a:solidFill>
                <a:highlight>
                  <a:srgbClr val="FF0000"/>
                </a:highlight>
              </a:rPr>
              <a:t>[error] Unparse Error: Expected element end event for {}input, but received element start event for {}B.</a:t>
            </a:r>
          </a:p>
        </p:txBody>
      </p:sp>
      <p:sp>
        <p:nvSpPr>
          <p:cNvPr id="8" name="Rectangle 7">
            <a:extLst>
              <a:ext uri="{FF2B5EF4-FFF2-40B4-BE49-F238E27FC236}">
                <a16:creationId xmlns:a16="http://schemas.microsoft.com/office/drawing/2014/main" id="{50CDBA91-723C-4679-ADEE-D165FFDDD5B6}"/>
              </a:ext>
            </a:extLst>
          </p:cNvPr>
          <p:cNvSpPr/>
          <p:nvPr/>
        </p:nvSpPr>
        <p:spPr>
          <a:xfrm>
            <a:off x="261563" y="316579"/>
            <a:ext cx="1996022" cy="2031325"/>
          </a:xfrm>
          <a:prstGeom prst="rect">
            <a:avLst/>
          </a:prstGeom>
        </p:spPr>
        <p:txBody>
          <a:bodyPr wrap="square">
            <a:spAutoFit/>
          </a:bodyPr>
          <a:lstStyle/>
          <a:p>
            <a:r>
              <a:rPr lang="en-US" b="1">
                <a:solidFill>
                  <a:srgbClr val="000000"/>
                </a:solidFill>
              </a:rPr>
              <a:t>never</a:t>
            </a:r>
            <a:r>
              <a:rPr lang="en-US">
                <a:solidFill>
                  <a:srgbClr val="000000"/>
                </a:solidFill>
              </a:rPr>
              <a:t>: Positional sequence where all occurrences MUST be found in the data, along with their associated separator.</a:t>
            </a:r>
            <a:endParaRPr lang="en-US"/>
          </a:p>
        </p:txBody>
      </p:sp>
      <p:sp>
        <p:nvSpPr>
          <p:cNvPr id="17" name="TextBox 16">
            <a:extLst>
              <a:ext uri="{FF2B5EF4-FFF2-40B4-BE49-F238E27FC236}">
                <a16:creationId xmlns:a16="http://schemas.microsoft.com/office/drawing/2014/main" id="{4B37F3A9-EB6F-4E4A-BD35-29B477F1BAE8}"/>
              </a:ext>
            </a:extLst>
          </p:cNvPr>
          <p:cNvSpPr txBox="1"/>
          <p:nvPr/>
        </p:nvSpPr>
        <p:spPr>
          <a:xfrm>
            <a:off x="5496123" y="348617"/>
            <a:ext cx="5398016" cy="369332"/>
          </a:xfrm>
          <a:prstGeom prst="rect">
            <a:avLst/>
          </a:prstGeom>
          <a:noFill/>
        </p:spPr>
        <p:txBody>
          <a:bodyPr wrap="none" rtlCol="0">
            <a:spAutoFit/>
          </a:bodyPr>
          <a:lstStyle/>
          <a:p>
            <a:r>
              <a:rPr lang="en-US">
                <a:highlight>
                  <a:srgbClr val="00FF00"/>
                </a:highlight>
              </a:rPr>
              <a:t>Why am I getting an error on unparsing? Bug in Daffodil</a:t>
            </a:r>
          </a:p>
        </p:txBody>
      </p:sp>
    </p:spTree>
    <p:extLst>
      <p:ext uri="{BB962C8B-B14F-4D97-AF65-F5344CB8AC3E}">
        <p14:creationId xmlns:p14="http://schemas.microsoft.com/office/powerpoint/2010/main" val="428601121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7536952" cy="246221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never</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48573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0CDBA91-723C-4679-ADEE-D165FFDDD5B6}"/>
              </a:ext>
            </a:extLst>
          </p:cNvPr>
          <p:cNvSpPr/>
          <p:nvPr/>
        </p:nvSpPr>
        <p:spPr>
          <a:xfrm>
            <a:off x="261563" y="316579"/>
            <a:ext cx="1996022" cy="2031325"/>
          </a:xfrm>
          <a:prstGeom prst="rect">
            <a:avLst/>
          </a:prstGeom>
        </p:spPr>
        <p:txBody>
          <a:bodyPr wrap="square">
            <a:spAutoFit/>
          </a:bodyPr>
          <a:lstStyle/>
          <a:p>
            <a:r>
              <a:rPr lang="en-US" b="1">
                <a:solidFill>
                  <a:srgbClr val="000000"/>
                </a:solidFill>
              </a:rPr>
              <a:t>never</a:t>
            </a:r>
            <a:r>
              <a:rPr lang="en-US">
                <a:solidFill>
                  <a:srgbClr val="000000"/>
                </a:solidFill>
              </a:rPr>
              <a:t>: Positional sequence where all occurrences MUST be found in the data, along with their associated separator.</a:t>
            </a:r>
            <a:endParaRPr lang="en-US"/>
          </a:p>
        </p:txBody>
      </p:sp>
      <p:pic>
        <p:nvPicPr>
          <p:cNvPr id="17" name="Picture 16">
            <a:extLst>
              <a:ext uri="{FF2B5EF4-FFF2-40B4-BE49-F238E27FC236}">
                <a16:creationId xmlns:a16="http://schemas.microsoft.com/office/drawing/2014/main" id="{D5570735-C0E4-4A00-BB99-EDAA91FACCAF}"/>
              </a:ext>
            </a:extLst>
          </p:cNvPr>
          <p:cNvPicPr>
            <a:picLocks noChangeAspect="1"/>
          </p:cNvPicPr>
          <p:nvPr/>
        </p:nvPicPr>
        <p:blipFill rotWithShape="1">
          <a:blip r:embed="rId2"/>
          <a:srcRect l="1366" t="13570" r="85598" b="79405"/>
          <a:stretch/>
        </p:blipFill>
        <p:spPr>
          <a:xfrm>
            <a:off x="2537993" y="817195"/>
            <a:ext cx="2188181" cy="626504"/>
          </a:xfrm>
          <a:prstGeom prst="rect">
            <a:avLst/>
          </a:prstGeom>
          <a:ln>
            <a:solidFill>
              <a:schemeClr val="tx1"/>
            </a:solidFill>
          </a:ln>
        </p:spPr>
      </p:pic>
      <p:sp>
        <p:nvSpPr>
          <p:cNvPr id="12" name="Rectangle 11">
            <a:extLst>
              <a:ext uri="{FF2B5EF4-FFF2-40B4-BE49-F238E27FC236}">
                <a16:creationId xmlns:a16="http://schemas.microsoft.com/office/drawing/2014/main" id="{B790FF08-8B43-4932-8968-7C33C732892C}"/>
              </a:ext>
            </a:extLst>
          </p:cNvPr>
          <p:cNvSpPr/>
          <p:nvPr/>
        </p:nvSpPr>
        <p:spPr>
          <a:xfrm>
            <a:off x="1916624" y="4907443"/>
            <a:ext cx="6096000" cy="646331"/>
          </a:xfrm>
          <a:prstGeom prst="rect">
            <a:avLst/>
          </a:prstGeom>
        </p:spPr>
        <p:txBody>
          <a:bodyPr>
            <a:spAutoFit/>
          </a:bodyPr>
          <a:lstStyle/>
          <a:p>
            <a:r>
              <a:rPr lang="en-US" b="1">
                <a:solidFill>
                  <a:schemeClr val="bg1"/>
                </a:solidFill>
                <a:highlight>
                  <a:srgbClr val="FF0000"/>
                </a:highlight>
              </a:rPr>
              <a:t>[error] Parse Error: Failed to parse infix separator. Cause: Parse Error: Separator '%NL;' not found</a:t>
            </a:r>
          </a:p>
        </p:txBody>
      </p:sp>
    </p:spTree>
    <p:extLst>
      <p:ext uri="{BB962C8B-B14F-4D97-AF65-F5344CB8AC3E}">
        <p14:creationId xmlns:p14="http://schemas.microsoft.com/office/powerpoint/2010/main" val="103275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C599C2-2C52-4E6A-90CB-4E5550E8D4E0}"/>
              </a:ext>
            </a:extLst>
          </p:cNvPr>
          <p:cNvSpPr>
            <a:spLocks noGrp="1"/>
          </p:cNvSpPr>
          <p:nvPr>
            <p:ph type="title"/>
          </p:nvPr>
        </p:nvSpPr>
        <p:spPr/>
        <p:txBody>
          <a:bodyPr/>
          <a:lstStyle/>
          <a:p>
            <a:r>
              <a:rPr lang="en-US"/>
              <a:t>The big picture</a:t>
            </a:r>
          </a:p>
        </p:txBody>
      </p:sp>
      <p:sp>
        <p:nvSpPr>
          <p:cNvPr id="4" name="Content Placeholder 3">
            <a:extLst>
              <a:ext uri="{FF2B5EF4-FFF2-40B4-BE49-F238E27FC236}">
                <a16:creationId xmlns:a16="http://schemas.microsoft.com/office/drawing/2014/main" id="{6813C3B7-040B-4A85-8696-7EA3DF3517E9}"/>
              </a:ext>
            </a:extLst>
          </p:cNvPr>
          <p:cNvSpPr>
            <a:spLocks noGrp="1"/>
          </p:cNvSpPr>
          <p:nvPr>
            <p:ph idx="1"/>
          </p:nvPr>
        </p:nvSpPr>
        <p:spPr/>
        <p:txBody>
          <a:bodyPr/>
          <a:lstStyle/>
          <a:p>
            <a:pPr>
              <a:lnSpc>
                <a:spcPts val="3000"/>
              </a:lnSpc>
              <a:spcAft>
                <a:spcPts val="1200"/>
              </a:spcAft>
            </a:pPr>
            <a:r>
              <a:rPr lang="en-US"/>
              <a:t>Some data formats identify the start of data by preceding the data with a symbol</a:t>
            </a:r>
          </a:p>
          <a:p>
            <a:pPr>
              <a:lnSpc>
                <a:spcPts val="3000"/>
              </a:lnSpc>
              <a:spcAft>
                <a:spcPts val="1200"/>
              </a:spcAft>
            </a:pPr>
            <a:r>
              <a:rPr lang="en-US"/>
              <a:t>DFDL calls that symbol an “initiator”</a:t>
            </a:r>
          </a:p>
          <a:p>
            <a:pPr lvl="1">
              <a:lnSpc>
                <a:spcPts val="3000"/>
              </a:lnSpc>
              <a:spcAft>
                <a:spcPts val="1200"/>
              </a:spcAft>
            </a:pPr>
            <a:r>
              <a:rPr lang="en-US"/>
              <a:t>Other people call it a “tag” or a “label”.</a:t>
            </a:r>
          </a:p>
          <a:p>
            <a:pPr>
              <a:lnSpc>
                <a:spcPts val="3000"/>
              </a:lnSpc>
              <a:spcAft>
                <a:spcPts val="1200"/>
              </a:spcAft>
            </a:pPr>
            <a:r>
              <a:rPr lang="en-US"/>
              <a:t>DFDL supports this data format feature with the dfdl:initiator property</a:t>
            </a:r>
          </a:p>
        </p:txBody>
      </p:sp>
    </p:spTree>
    <p:extLst>
      <p:ext uri="{BB962C8B-B14F-4D97-AF65-F5344CB8AC3E}">
        <p14:creationId xmlns:p14="http://schemas.microsoft.com/office/powerpoint/2010/main" val="393058785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6748393" y="4515209"/>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6728078" y="1474695"/>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90F15EF-CA73-44E5-A5D0-432A7D74184D}"/>
              </a:ext>
            </a:extLst>
          </p:cNvPr>
          <p:cNvSpPr txBox="1"/>
          <p:nvPr/>
        </p:nvSpPr>
        <p:spPr>
          <a:xfrm>
            <a:off x="7959942" y="4627688"/>
            <a:ext cx="3333156" cy="923330"/>
          </a:xfrm>
          <a:prstGeom prst="rect">
            <a:avLst/>
          </a:prstGeom>
          <a:noFill/>
        </p:spPr>
        <p:txBody>
          <a:bodyPr wrap="square" rtlCol="0">
            <a:spAutoFit/>
          </a:bodyPr>
          <a:lstStyle/>
          <a:p>
            <a:r>
              <a:rPr lang="en-US"/>
              <a:t>See examples/everything-you-ever-wanted-to-know-about/separators/test-6.dfdl.xsd</a:t>
            </a:r>
          </a:p>
        </p:txBody>
      </p:sp>
      <p:sp>
        <p:nvSpPr>
          <p:cNvPr id="18" name="Rectangle 17">
            <a:extLst>
              <a:ext uri="{FF2B5EF4-FFF2-40B4-BE49-F238E27FC236}">
                <a16:creationId xmlns:a16="http://schemas.microsoft.com/office/drawing/2014/main" id="{8C82DDAD-7CA5-41ED-B5E2-2CBC7E5B2C33}"/>
              </a:ext>
            </a:extLst>
          </p:cNvPr>
          <p:cNvSpPr/>
          <p:nvPr/>
        </p:nvSpPr>
        <p:spPr>
          <a:xfrm>
            <a:off x="5879664" y="4908510"/>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8" name="Picture 7">
            <a:extLst>
              <a:ext uri="{FF2B5EF4-FFF2-40B4-BE49-F238E27FC236}">
                <a16:creationId xmlns:a16="http://schemas.microsoft.com/office/drawing/2014/main" id="{6F995AD8-CC7E-4379-B40B-03A7D0E8DA08}"/>
              </a:ext>
            </a:extLst>
          </p:cNvPr>
          <p:cNvPicPr>
            <a:picLocks noChangeAspect="1"/>
          </p:cNvPicPr>
          <p:nvPr/>
        </p:nvPicPr>
        <p:blipFill rotWithShape="1">
          <a:blip r:embed="rId2"/>
          <a:srcRect l="1366" t="13570" r="85598" b="79405"/>
          <a:stretch/>
        </p:blipFill>
        <p:spPr>
          <a:xfrm>
            <a:off x="5633987" y="830157"/>
            <a:ext cx="2188181" cy="626504"/>
          </a:xfrm>
          <a:prstGeom prst="rect">
            <a:avLst/>
          </a:prstGeom>
          <a:ln>
            <a:solidFill>
              <a:schemeClr val="tx1"/>
            </a:solidFill>
          </a:ln>
        </p:spPr>
      </p:pic>
      <p:sp>
        <p:nvSpPr>
          <p:cNvPr id="14" name="Rectangle 13">
            <a:extLst>
              <a:ext uri="{FF2B5EF4-FFF2-40B4-BE49-F238E27FC236}">
                <a16:creationId xmlns:a16="http://schemas.microsoft.com/office/drawing/2014/main" id="{5935E827-76AD-41AD-8C30-DD072ACDC93B}"/>
              </a:ext>
            </a:extLst>
          </p:cNvPr>
          <p:cNvSpPr/>
          <p:nvPr/>
        </p:nvSpPr>
        <p:spPr>
          <a:xfrm>
            <a:off x="261563" y="316579"/>
            <a:ext cx="2129938" cy="2862322"/>
          </a:xfrm>
          <a:prstGeom prst="rect">
            <a:avLst/>
          </a:prstGeom>
        </p:spPr>
        <p:txBody>
          <a:bodyPr wrap="square">
            <a:spAutoFit/>
          </a:bodyPr>
          <a:lstStyle/>
          <a:p>
            <a:r>
              <a:rPr lang="en-US" b="1">
                <a:solidFill>
                  <a:srgbClr val="000000"/>
                </a:solidFill>
              </a:rPr>
              <a:t>trailingEmptyStrict</a:t>
            </a:r>
            <a:r>
              <a:rPr lang="en-US">
                <a:solidFill>
                  <a:srgbClr val="000000"/>
                </a:solidFill>
              </a:rPr>
              <a:t>: </a:t>
            </a:r>
            <a:r>
              <a:rPr lang="en-US"/>
              <a:t>Positional sequence where </a:t>
            </a:r>
            <a:r>
              <a:rPr lang="en-US" i="1"/>
              <a:t>trailing occurrences</a:t>
            </a:r>
            <a:r>
              <a:rPr lang="en-US"/>
              <a:t> that have zero length representation MUST be omitted from the data, along with their associated separator.</a:t>
            </a: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7536952" cy="246221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trailingEmptyStrict</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48573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752D3D33-DE7E-4414-9DDA-703D7E247323}"/>
              </a:ext>
            </a:extLst>
          </p:cNvPr>
          <p:cNvSpPr/>
          <p:nvPr/>
        </p:nvSpPr>
        <p:spPr>
          <a:xfrm>
            <a:off x="2752638" y="4875085"/>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4E26305A-D2A1-4182-9A24-D60F18000410}"/>
              </a:ext>
            </a:extLst>
          </p:cNvPr>
          <p:cNvPicPr>
            <a:picLocks noChangeAspect="1"/>
          </p:cNvPicPr>
          <p:nvPr/>
        </p:nvPicPr>
        <p:blipFill rotWithShape="1">
          <a:blip r:embed="rId3"/>
          <a:srcRect l="1652" t="13808" r="84822" b="75991"/>
          <a:stretch/>
        </p:blipFill>
        <p:spPr>
          <a:xfrm>
            <a:off x="2403355" y="551562"/>
            <a:ext cx="2303957" cy="923133"/>
          </a:xfrm>
          <a:prstGeom prst="rect">
            <a:avLst/>
          </a:prstGeom>
          <a:ln>
            <a:solidFill>
              <a:schemeClr val="tx1"/>
            </a:solidFill>
          </a:ln>
        </p:spPr>
      </p:pic>
      <p:sp>
        <p:nvSpPr>
          <p:cNvPr id="12" name="TextBox 11">
            <a:extLst>
              <a:ext uri="{FF2B5EF4-FFF2-40B4-BE49-F238E27FC236}">
                <a16:creationId xmlns:a16="http://schemas.microsoft.com/office/drawing/2014/main" id="{F8BC14F0-2548-4337-8884-B4D10EC981CF}"/>
              </a:ext>
            </a:extLst>
          </p:cNvPr>
          <p:cNvSpPr txBox="1"/>
          <p:nvPr/>
        </p:nvSpPr>
        <p:spPr>
          <a:xfrm>
            <a:off x="2004877" y="6121772"/>
            <a:ext cx="3187056" cy="646331"/>
          </a:xfrm>
          <a:prstGeom prst="rect">
            <a:avLst/>
          </a:prstGeom>
          <a:noFill/>
        </p:spPr>
        <p:txBody>
          <a:bodyPr wrap="square" rtlCol="0">
            <a:spAutoFit/>
          </a:bodyPr>
          <a:lstStyle/>
          <a:p>
            <a:r>
              <a:rPr lang="en-US">
                <a:highlight>
                  <a:srgbClr val="00FF00"/>
                </a:highlight>
              </a:rPr>
              <a:t>Should get an error on parsing, but don’t – bug in Daffodil</a:t>
            </a:r>
          </a:p>
        </p:txBody>
      </p:sp>
    </p:spTree>
    <p:extLst>
      <p:ext uri="{BB962C8B-B14F-4D97-AF65-F5344CB8AC3E}">
        <p14:creationId xmlns:p14="http://schemas.microsoft.com/office/powerpoint/2010/main" val="263330021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7536952" cy="246221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trailingEmptyStrict</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48573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6748393" y="4515209"/>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6728078" y="1474695"/>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90F15EF-CA73-44E5-A5D0-432A7D74184D}"/>
              </a:ext>
            </a:extLst>
          </p:cNvPr>
          <p:cNvSpPr txBox="1"/>
          <p:nvPr/>
        </p:nvSpPr>
        <p:spPr>
          <a:xfrm>
            <a:off x="7959942" y="4627688"/>
            <a:ext cx="3333156" cy="923330"/>
          </a:xfrm>
          <a:prstGeom prst="rect">
            <a:avLst/>
          </a:prstGeom>
          <a:noFill/>
        </p:spPr>
        <p:txBody>
          <a:bodyPr wrap="square" rtlCol="0">
            <a:spAutoFit/>
          </a:bodyPr>
          <a:lstStyle/>
          <a:p>
            <a:r>
              <a:rPr lang="en-US"/>
              <a:t>See examples/everything-you-ever-wanted-to-know-about/separators/test-6.dfdl.xsd</a:t>
            </a:r>
          </a:p>
        </p:txBody>
      </p:sp>
      <p:sp>
        <p:nvSpPr>
          <p:cNvPr id="2" name="Rectangle 1">
            <a:extLst>
              <a:ext uri="{FF2B5EF4-FFF2-40B4-BE49-F238E27FC236}">
                <a16:creationId xmlns:a16="http://schemas.microsoft.com/office/drawing/2014/main" id="{752D3D33-DE7E-4414-9DDA-703D7E247323}"/>
              </a:ext>
            </a:extLst>
          </p:cNvPr>
          <p:cNvSpPr/>
          <p:nvPr/>
        </p:nvSpPr>
        <p:spPr>
          <a:xfrm>
            <a:off x="2752638" y="4875085"/>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sp>
        <p:nvSpPr>
          <p:cNvPr id="18" name="Rectangle 17">
            <a:extLst>
              <a:ext uri="{FF2B5EF4-FFF2-40B4-BE49-F238E27FC236}">
                <a16:creationId xmlns:a16="http://schemas.microsoft.com/office/drawing/2014/main" id="{8C82DDAD-7CA5-41ED-B5E2-2CBC7E5B2C33}"/>
              </a:ext>
            </a:extLst>
          </p:cNvPr>
          <p:cNvSpPr/>
          <p:nvPr/>
        </p:nvSpPr>
        <p:spPr>
          <a:xfrm>
            <a:off x="5879664" y="4908510"/>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8" name="Picture 7">
            <a:extLst>
              <a:ext uri="{FF2B5EF4-FFF2-40B4-BE49-F238E27FC236}">
                <a16:creationId xmlns:a16="http://schemas.microsoft.com/office/drawing/2014/main" id="{6F995AD8-CC7E-4379-B40B-03A7D0E8DA08}"/>
              </a:ext>
            </a:extLst>
          </p:cNvPr>
          <p:cNvPicPr>
            <a:picLocks noChangeAspect="1"/>
          </p:cNvPicPr>
          <p:nvPr/>
        </p:nvPicPr>
        <p:blipFill rotWithShape="1">
          <a:blip r:embed="rId2"/>
          <a:srcRect l="1366" t="13570" r="85598" b="79405"/>
          <a:stretch/>
        </p:blipFill>
        <p:spPr>
          <a:xfrm>
            <a:off x="5633987" y="830157"/>
            <a:ext cx="2188181" cy="626504"/>
          </a:xfrm>
          <a:prstGeom prst="rect">
            <a:avLst/>
          </a:prstGeom>
          <a:ln>
            <a:solidFill>
              <a:schemeClr val="tx1"/>
            </a:solidFill>
          </a:ln>
        </p:spPr>
      </p:pic>
      <p:sp>
        <p:nvSpPr>
          <p:cNvPr id="14" name="Rectangle 13">
            <a:extLst>
              <a:ext uri="{FF2B5EF4-FFF2-40B4-BE49-F238E27FC236}">
                <a16:creationId xmlns:a16="http://schemas.microsoft.com/office/drawing/2014/main" id="{5935E827-76AD-41AD-8C30-DD072ACDC93B}"/>
              </a:ext>
            </a:extLst>
          </p:cNvPr>
          <p:cNvSpPr/>
          <p:nvPr/>
        </p:nvSpPr>
        <p:spPr>
          <a:xfrm>
            <a:off x="261563" y="316579"/>
            <a:ext cx="2129938" cy="2862322"/>
          </a:xfrm>
          <a:prstGeom prst="rect">
            <a:avLst/>
          </a:prstGeom>
        </p:spPr>
        <p:txBody>
          <a:bodyPr wrap="square">
            <a:spAutoFit/>
          </a:bodyPr>
          <a:lstStyle/>
          <a:p>
            <a:r>
              <a:rPr lang="en-US" b="1">
                <a:solidFill>
                  <a:srgbClr val="000000"/>
                </a:solidFill>
              </a:rPr>
              <a:t>trailingEmptyStrict</a:t>
            </a:r>
            <a:r>
              <a:rPr lang="en-US">
                <a:solidFill>
                  <a:srgbClr val="000000"/>
                </a:solidFill>
              </a:rPr>
              <a:t>: </a:t>
            </a:r>
            <a:r>
              <a:rPr lang="en-US"/>
              <a:t>Positional sequence where </a:t>
            </a:r>
            <a:r>
              <a:rPr lang="en-US" i="1"/>
              <a:t>trailing occurrences</a:t>
            </a:r>
            <a:r>
              <a:rPr lang="en-US"/>
              <a:t> that have zero length representation MUST be omitted from the data, along with their associated separator.</a:t>
            </a:r>
          </a:p>
        </p:txBody>
      </p:sp>
      <p:pic>
        <p:nvPicPr>
          <p:cNvPr id="17" name="Picture 16">
            <a:extLst>
              <a:ext uri="{FF2B5EF4-FFF2-40B4-BE49-F238E27FC236}">
                <a16:creationId xmlns:a16="http://schemas.microsoft.com/office/drawing/2014/main" id="{7786BA1D-A410-4722-B0E2-FD5B7D82FB02}"/>
              </a:ext>
            </a:extLst>
          </p:cNvPr>
          <p:cNvPicPr>
            <a:picLocks noChangeAspect="1"/>
          </p:cNvPicPr>
          <p:nvPr/>
        </p:nvPicPr>
        <p:blipFill rotWithShape="1">
          <a:blip r:embed="rId2"/>
          <a:srcRect l="1366" t="13570" r="85598" b="79405"/>
          <a:stretch/>
        </p:blipFill>
        <p:spPr>
          <a:xfrm>
            <a:off x="2537993" y="846139"/>
            <a:ext cx="2188181" cy="626504"/>
          </a:xfrm>
          <a:prstGeom prst="rect">
            <a:avLst/>
          </a:prstGeom>
          <a:ln>
            <a:solidFill>
              <a:schemeClr val="tx1"/>
            </a:solidFill>
          </a:ln>
        </p:spPr>
      </p:pic>
    </p:spTree>
    <p:extLst>
      <p:ext uri="{BB962C8B-B14F-4D97-AF65-F5344CB8AC3E}">
        <p14:creationId xmlns:p14="http://schemas.microsoft.com/office/powerpoint/2010/main" val="3095671789"/>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7536952" cy="2462213"/>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trailingEmpty</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"C"</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minOccurs</a:t>
            </a:r>
            <a:r>
              <a:rPr lang="en-US" sz="1400">
                <a:solidFill>
                  <a:srgbClr val="FF8040"/>
                </a:solidFill>
                <a:highlight>
                  <a:srgbClr val="FFFFFF"/>
                </a:highlight>
              </a:rPr>
              <a:t>=</a:t>
            </a:r>
            <a:r>
              <a:rPr lang="en-US" sz="1400">
                <a:solidFill>
                  <a:srgbClr val="993300"/>
                </a:solidFill>
                <a:highlight>
                  <a:srgbClr val="FFFFFF"/>
                </a:highlight>
              </a:rPr>
              <a:t>"0"</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48573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6748393" y="4515209"/>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6728078" y="1474695"/>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90F15EF-CA73-44E5-A5D0-432A7D74184D}"/>
              </a:ext>
            </a:extLst>
          </p:cNvPr>
          <p:cNvSpPr txBox="1"/>
          <p:nvPr/>
        </p:nvSpPr>
        <p:spPr>
          <a:xfrm>
            <a:off x="7959942" y="4627688"/>
            <a:ext cx="3333156" cy="923330"/>
          </a:xfrm>
          <a:prstGeom prst="rect">
            <a:avLst/>
          </a:prstGeom>
          <a:noFill/>
        </p:spPr>
        <p:txBody>
          <a:bodyPr wrap="square" rtlCol="0">
            <a:spAutoFit/>
          </a:bodyPr>
          <a:lstStyle/>
          <a:p>
            <a:r>
              <a:rPr lang="en-US"/>
              <a:t>See examples/everything-you-ever-wanted-to-know-about/separators/test-7.dfdl.xsd</a:t>
            </a:r>
          </a:p>
        </p:txBody>
      </p:sp>
      <p:sp>
        <p:nvSpPr>
          <p:cNvPr id="2" name="Rectangle 1">
            <a:extLst>
              <a:ext uri="{FF2B5EF4-FFF2-40B4-BE49-F238E27FC236}">
                <a16:creationId xmlns:a16="http://schemas.microsoft.com/office/drawing/2014/main" id="{752D3D33-DE7E-4414-9DDA-703D7E247323}"/>
              </a:ext>
            </a:extLst>
          </p:cNvPr>
          <p:cNvSpPr/>
          <p:nvPr/>
        </p:nvSpPr>
        <p:spPr>
          <a:xfrm>
            <a:off x="2752638" y="4875085"/>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sp>
        <p:nvSpPr>
          <p:cNvPr id="18" name="Rectangle 17">
            <a:extLst>
              <a:ext uri="{FF2B5EF4-FFF2-40B4-BE49-F238E27FC236}">
                <a16:creationId xmlns:a16="http://schemas.microsoft.com/office/drawing/2014/main" id="{8C82DDAD-7CA5-41ED-B5E2-2CBC7E5B2C33}"/>
              </a:ext>
            </a:extLst>
          </p:cNvPr>
          <p:cNvSpPr/>
          <p:nvPr/>
        </p:nvSpPr>
        <p:spPr>
          <a:xfrm>
            <a:off x="5879664" y="4908510"/>
            <a:ext cx="1758892"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4E26305A-D2A1-4182-9A24-D60F18000410}"/>
              </a:ext>
            </a:extLst>
          </p:cNvPr>
          <p:cNvPicPr>
            <a:picLocks noChangeAspect="1"/>
          </p:cNvPicPr>
          <p:nvPr/>
        </p:nvPicPr>
        <p:blipFill rotWithShape="1">
          <a:blip r:embed="rId2"/>
          <a:srcRect l="1652" t="13808" r="84822" b="75991"/>
          <a:stretch/>
        </p:blipFill>
        <p:spPr>
          <a:xfrm>
            <a:off x="2403355" y="551562"/>
            <a:ext cx="2303957" cy="923133"/>
          </a:xfrm>
          <a:prstGeom prst="rect">
            <a:avLst/>
          </a:prstGeom>
          <a:ln>
            <a:solidFill>
              <a:schemeClr val="tx1"/>
            </a:solidFill>
          </a:ln>
        </p:spPr>
      </p:pic>
      <p:pic>
        <p:nvPicPr>
          <p:cNvPr id="8" name="Picture 7">
            <a:extLst>
              <a:ext uri="{FF2B5EF4-FFF2-40B4-BE49-F238E27FC236}">
                <a16:creationId xmlns:a16="http://schemas.microsoft.com/office/drawing/2014/main" id="{6F995AD8-CC7E-4379-B40B-03A7D0E8DA08}"/>
              </a:ext>
            </a:extLst>
          </p:cNvPr>
          <p:cNvPicPr>
            <a:picLocks noChangeAspect="1"/>
          </p:cNvPicPr>
          <p:nvPr/>
        </p:nvPicPr>
        <p:blipFill rotWithShape="1">
          <a:blip r:embed="rId3"/>
          <a:srcRect l="1366" t="13570" r="85598" b="79405"/>
          <a:stretch/>
        </p:blipFill>
        <p:spPr>
          <a:xfrm>
            <a:off x="5450375" y="844237"/>
            <a:ext cx="2188181" cy="626504"/>
          </a:xfrm>
          <a:prstGeom prst="rect">
            <a:avLst/>
          </a:prstGeom>
          <a:ln>
            <a:solidFill>
              <a:schemeClr val="tx1"/>
            </a:solidFill>
          </a:ln>
        </p:spPr>
      </p:pic>
      <p:sp>
        <p:nvSpPr>
          <p:cNvPr id="14" name="Rectangle 13">
            <a:extLst>
              <a:ext uri="{FF2B5EF4-FFF2-40B4-BE49-F238E27FC236}">
                <a16:creationId xmlns:a16="http://schemas.microsoft.com/office/drawing/2014/main" id="{8D8D8E5D-BD80-41EF-9AB5-37097788B21E}"/>
              </a:ext>
            </a:extLst>
          </p:cNvPr>
          <p:cNvSpPr/>
          <p:nvPr/>
        </p:nvSpPr>
        <p:spPr>
          <a:xfrm>
            <a:off x="261563" y="316579"/>
            <a:ext cx="2129938" cy="2862322"/>
          </a:xfrm>
          <a:prstGeom prst="rect">
            <a:avLst/>
          </a:prstGeom>
        </p:spPr>
        <p:txBody>
          <a:bodyPr wrap="square">
            <a:spAutoFit/>
          </a:bodyPr>
          <a:lstStyle/>
          <a:p>
            <a:r>
              <a:rPr lang="en-US" b="1">
                <a:solidFill>
                  <a:srgbClr val="000000"/>
                </a:solidFill>
              </a:rPr>
              <a:t>trailingEmpty</a:t>
            </a:r>
            <a:r>
              <a:rPr lang="en-US">
                <a:solidFill>
                  <a:srgbClr val="000000"/>
                </a:solidFill>
              </a:rPr>
              <a:t>: </a:t>
            </a:r>
            <a:r>
              <a:rPr lang="en-US"/>
              <a:t>Positional sequence where </a:t>
            </a:r>
            <a:r>
              <a:rPr lang="en-US" i="1"/>
              <a:t>trailing occurrences</a:t>
            </a:r>
            <a:r>
              <a:rPr lang="en-US"/>
              <a:t> that have zero length representation MAY be omitted from the data, along with their associated separator.</a:t>
            </a:r>
          </a:p>
        </p:txBody>
      </p:sp>
    </p:spTree>
    <p:extLst>
      <p:ext uri="{BB962C8B-B14F-4D97-AF65-F5344CB8AC3E}">
        <p14:creationId xmlns:p14="http://schemas.microsoft.com/office/powerpoint/2010/main" val="259373660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2257585" y="2052996"/>
            <a:ext cx="8163768" cy="2246769"/>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dfdl:sequenceKind</a:t>
            </a:r>
            <a:r>
              <a:rPr lang="en-US" sz="1400">
                <a:solidFill>
                  <a:srgbClr val="FF8040"/>
                </a:solidFill>
                <a:highlight>
                  <a:srgbClr val="FFFFFF"/>
                </a:highlight>
              </a:rPr>
              <a:t>=</a:t>
            </a:r>
            <a:r>
              <a:rPr lang="en-US" sz="1400">
                <a:solidFill>
                  <a:srgbClr val="993300"/>
                </a:solidFill>
                <a:highlight>
                  <a:srgbClr val="FFFFFF"/>
                </a:highlight>
              </a:rPr>
              <a:t>"ordered"</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F5844C"/>
                </a:solidFill>
                <a:highlight>
                  <a:srgbClr val="FFFFFF"/>
                </a:highlight>
              </a:rPr>
              <a:t> dfdl:emptyValueDelimiterPolicy</a:t>
            </a:r>
            <a:r>
              <a:rPr lang="en-US" sz="1400">
                <a:solidFill>
                  <a:srgbClr val="FF8040"/>
                </a:solidFill>
                <a:highlight>
                  <a:srgbClr val="FFFFFF"/>
                </a:highlight>
              </a:rPr>
              <a:t>=</a:t>
            </a:r>
            <a:r>
              <a:rPr lang="en-US" sz="1400">
                <a:solidFill>
                  <a:srgbClr val="993300"/>
                </a:solidFill>
                <a:highlight>
                  <a:srgbClr val="FFFFFF"/>
                </a:highlight>
              </a:rPr>
              <a:t>"none"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dfdl:separatorSuppressionPolicy</a:t>
            </a:r>
            <a:r>
              <a:rPr lang="en-US" sz="1400">
                <a:solidFill>
                  <a:srgbClr val="FF8040"/>
                </a:solidFill>
                <a:highlight>
                  <a:srgbClr val="FFFF00"/>
                </a:highlight>
              </a:rPr>
              <a:t>=</a:t>
            </a:r>
            <a:r>
              <a:rPr lang="en-US" sz="1400">
                <a:solidFill>
                  <a:srgbClr val="993300"/>
                </a:solidFill>
                <a:highlight>
                  <a:srgbClr val="FFFF00"/>
                </a:highlight>
              </a:rPr>
              <a:t>“</a:t>
            </a:r>
            <a:r>
              <a:rPr lang="en-US" sz="1400" u="sng">
                <a:solidFill>
                  <a:srgbClr val="993300"/>
                </a:solidFill>
                <a:highlight>
                  <a:srgbClr val="FFFF00"/>
                </a:highlight>
              </a:rPr>
              <a:t>anyEmpty</a:t>
            </a:r>
            <a:r>
              <a:rPr lang="en-US" sz="1400">
                <a:solidFill>
                  <a:srgbClr val="993300"/>
                </a:solidFill>
                <a:highlight>
                  <a:srgbClr val="FFFF00"/>
                </a:highlight>
              </a:rPr>
              <a: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"xs:integer"</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"s"</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"xs:string"</a:t>
            </a:r>
            <a:r>
              <a:rPr lang="en-US" sz="1400">
                <a:solidFill>
                  <a:srgbClr val="F5844C"/>
                </a:solidFill>
                <a:highlight>
                  <a:srgbClr val="FFFFFF"/>
                </a:highlight>
              </a:rPr>
              <a:t> maxOccurs</a:t>
            </a:r>
            <a:r>
              <a:rPr lang="en-US" sz="1400">
                <a:solidFill>
                  <a:srgbClr val="FF8040"/>
                </a:solidFill>
                <a:highlight>
                  <a:srgbClr val="FFFFFF"/>
                </a:highlight>
              </a:rPr>
              <a:t>=</a:t>
            </a:r>
            <a:r>
              <a:rPr lang="en-US" sz="1400">
                <a:solidFill>
                  <a:srgbClr val="993300"/>
                </a:solidFill>
                <a:highlight>
                  <a:srgbClr val="FFFFFF"/>
                </a:highlight>
              </a:rPr>
              <a:t>"unbounded"</a:t>
            </a:r>
            <a:r>
              <a:rPr lang="en-US" sz="1400">
                <a:solidFill>
                  <a:srgbClr val="F5844C"/>
                </a:solidFill>
                <a:highlight>
                  <a:srgbClr val="FFFFFF"/>
                </a:highlight>
              </a:rPr>
              <a:t> dfdl:occursCountKind</a:t>
            </a:r>
            <a:r>
              <a:rPr lang="en-US" sz="1400">
                <a:solidFill>
                  <a:srgbClr val="FF8040"/>
                </a:solidFill>
                <a:highlight>
                  <a:srgbClr val="FFFFFF"/>
                </a:highlight>
              </a:rPr>
              <a:t>=</a:t>
            </a:r>
            <a:r>
              <a:rPr lang="en-US" sz="1400">
                <a:solidFill>
                  <a:srgbClr val="993300"/>
                </a:solidFill>
                <a:highlight>
                  <a:srgbClr val="FFFFFF"/>
                </a:highlight>
              </a:rPr>
              <a:t>"implicit"</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2945477" y="1627391"/>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3632084" y="146290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3632084" y="4299761"/>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6748393" y="4329232"/>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6728078" y="1474695"/>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90F15EF-CA73-44E5-A5D0-432A7D74184D}"/>
              </a:ext>
            </a:extLst>
          </p:cNvPr>
          <p:cNvSpPr txBox="1"/>
          <p:nvPr/>
        </p:nvSpPr>
        <p:spPr>
          <a:xfrm>
            <a:off x="7959942" y="4627688"/>
            <a:ext cx="3333156" cy="923330"/>
          </a:xfrm>
          <a:prstGeom prst="rect">
            <a:avLst/>
          </a:prstGeom>
          <a:noFill/>
        </p:spPr>
        <p:txBody>
          <a:bodyPr wrap="square" rtlCol="0">
            <a:spAutoFit/>
          </a:bodyPr>
          <a:lstStyle/>
          <a:p>
            <a:r>
              <a:rPr lang="en-US"/>
              <a:t>See examples/everything-you-ever-wanted-to-know-about/separators/test-8.dfdl.xsd</a:t>
            </a:r>
          </a:p>
        </p:txBody>
      </p:sp>
      <p:sp>
        <p:nvSpPr>
          <p:cNvPr id="9" name="Rectangle 8">
            <a:extLst>
              <a:ext uri="{FF2B5EF4-FFF2-40B4-BE49-F238E27FC236}">
                <a16:creationId xmlns:a16="http://schemas.microsoft.com/office/drawing/2014/main" id="{DD770940-293A-4128-B9BA-9F30C92AE460}"/>
              </a:ext>
            </a:extLst>
          </p:cNvPr>
          <p:cNvSpPr/>
          <p:nvPr/>
        </p:nvSpPr>
        <p:spPr>
          <a:xfrm>
            <a:off x="2971534" y="4680027"/>
            <a:ext cx="1260525" cy="1477328"/>
          </a:xfrm>
          <a:prstGeom prst="rect">
            <a:avLst/>
          </a:prstGeom>
          <a:ln>
            <a:solidFill>
              <a:schemeClr val="tx1"/>
            </a:solidFill>
          </a:ln>
        </p:spPr>
        <p:txBody>
          <a:bodyPr wrap="square">
            <a:spAutoFit/>
          </a:bodyPr>
          <a:lstStyle/>
          <a:p>
            <a:r>
              <a:rPr lang="pl-PL">
                <a:solidFill>
                  <a:srgbClr val="000096"/>
                </a:solidFill>
                <a:highlight>
                  <a:srgbClr val="FFFFFF"/>
                </a:highlight>
              </a:rPr>
              <a:t>&lt;input&gt;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&lt;i&gt;</a:t>
            </a:r>
            <a:r>
              <a:rPr lang="pl-PL">
                <a:solidFill>
                  <a:srgbClr val="000000"/>
                </a:solidFill>
                <a:highlight>
                  <a:srgbClr val="FFFFFF"/>
                </a:highlight>
              </a:rPr>
              <a:t>1</a:t>
            </a:r>
            <a:r>
              <a:rPr lang="pl-PL">
                <a:solidFill>
                  <a:srgbClr val="000096"/>
                </a:solidFill>
                <a:highlight>
                  <a:srgbClr val="FFFFFF"/>
                </a:highlight>
              </a:rPr>
              <a:t>&lt;/i&gt;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&lt;i&gt;</a:t>
            </a:r>
            <a:r>
              <a:rPr lang="pl-PL">
                <a:solidFill>
                  <a:srgbClr val="000000"/>
                </a:solidFill>
                <a:highlight>
                  <a:srgbClr val="FFFFFF"/>
                </a:highlight>
              </a:rPr>
              <a:t>2</a:t>
            </a:r>
            <a:r>
              <a:rPr lang="pl-PL">
                <a:solidFill>
                  <a:srgbClr val="000096"/>
                </a:solidFill>
                <a:highlight>
                  <a:srgbClr val="FFFFFF"/>
                </a:highlight>
              </a:rPr>
              <a:t>&lt;/i&gt;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&lt;s&gt;&lt;/s&gt;</a:t>
            </a:r>
            <a:br>
              <a:rPr lang="pl-PL">
                <a:solidFill>
                  <a:srgbClr val="000000"/>
                </a:solidFill>
                <a:highlight>
                  <a:srgbClr val="FFFFFF"/>
                </a:highlight>
              </a:rPr>
            </a:br>
            <a:r>
              <a:rPr lang="pl-PL">
                <a:solidFill>
                  <a:srgbClr val="000096"/>
                </a:solidFill>
                <a:highlight>
                  <a:srgbClr val="FFFFFF"/>
                </a:highlight>
              </a:rPr>
              <a:t>&lt;/input&gt;</a:t>
            </a:r>
          </a:p>
        </p:txBody>
      </p:sp>
      <p:sp>
        <p:nvSpPr>
          <p:cNvPr id="17" name="Rectangle 16">
            <a:extLst>
              <a:ext uri="{FF2B5EF4-FFF2-40B4-BE49-F238E27FC236}">
                <a16:creationId xmlns:a16="http://schemas.microsoft.com/office/drawing/2014/main" id="{3225A5DE-C49A-41A4-AD64-42AAEF8A1A9C}"/>
              </a:ext>
            </a:extLst>
          </p:cNvPr>
          <p:cNvSpPr/>
          <p:nvPr/>
        </p:nvSpPr>
        <p:spPr>
          <a:xfrm>
            <a:off x="6093643" y="4727785"/>
            <a:ext cx="1260525" cy="1477328"/>
          </a:xfrm>
          <a:prstGeom prst="rect">
            <a:avLst/>
          </a:prstGeom>
          <a:ln>
            <a:solidFill>
              <a:schemeClr val="tx1"/>
            </a:solidFill>
          </a:ln>
        </p:spPr>
        <p:txBody>
          <a:bodyPr wrap="square">
            <a:spAutoFit/>
          </a:bodyPr>
          <a:lstStyle/>
          <a:p>
            <a:r>
              <a:rPr lang="pl-PL">
                <a:solidFill>
                  <a:srgbClr val="000096"/>
                </a:solidFill>
                <a:highlight>
                  <a:srgbClr val="FFFFFF"/>
                </a:highlight>
              </a:rPr>
              <a:t>&lt;input&gt;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&lt;i&gt;</a:t>
            </a:r>
            <a:r>
              <a:rPr lang="pl-PL">
                <a:solidFill>
                  <a:srgbClr val="000000"/>
                </a:solidFill>
                <a:highlight>
                  <a:srgbClr val="FFFFFF"/>
                </a:highlight>
              </a:rPr>
              <a:t>1</a:t>
            </a:r>
            <a:r>
              <a:rPr lang="pl-PL">
                <a:solidFill>
                  <a:srgbClr val="000096"/>
                </a:solidFill>
                <a:highlight>
                  <a:srgbClr val="FFFFFF"/>
                </a:highlight>
              </a:rPr>
              <a:t>&lt;/i&gt;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&lt;i&gt;</a:t>
            </a:r>
            <a:r>
              <a:rPr lang="pl-PL">
                <a:solidFill>
                  <a:srgbClr val="000000"/>
                </a:solidFill>
                <a:highlight>
                  <a:srgbClr val="FFFFFF"/>
                </a:highlight>
              </a:rPr>
              <a:t>2</a:t>
            </a:r>
            <a:r>
              <a:rPr lang="pl-PL">
                <a:solidFill>
                  <a:srgbClr val="000096"/>
                </a:solidFill>
                <a:highlight>
                  <a:srgbClr val="FFFFFF"/>
                </a:highlight>
              </a:rPr>
              <a:t>&lt;/i&gt;</a:t>
            </a:r>
            <a:br>
              <a:rPr lang="pl-PL">
                <a:solidFill>
                  <a:srgbClr val="000000"/>
                </a:solidFill>
                <a:highlight>
                  <a:srgbClr val="FFFFFF"/>
                </a:highlight>
              </a:rPr>
            </a:br>
            <a:r>
              <a:rPr lang="pl-PL">
                <a:solidFill>
                  <a:srgbClr val="000000"/>
                </a:solidFill>
                <a:highlight>
                  <a:srgbClr val="FFFFFF"/>
                </a:highlight>
              </a:rPr>
              <a:t>  </a:t>
            </a:r>
            <a:r>
              <a:rPr lang="pl-PL">
                <a:solidFill>
                  <a:srgbClr val="000096"/>
                </a:solidFill>
                <a:highlight>
                  <a:srgbClr val="FFFFFF"/>
                </a:highlight>
              </a:rPr>
              <a:t>&lt;s&gt;&lt;/s&gt;</a:t>
            </a:r>
            <a:br>
              <a:rPr lang="pl-PL">
                <a:solidFill>
                  <a:srgbClr val="000000"/>
                </a:solidFill>
                <a:highlight>
                  <a:srgbClr val="FFFFFF"/>
                </a:highlight>
              </a:rPr>
            </a:br>
            <a:r>
              <a:rPr lang="pl-PL">
                <a:solidFill>
                  <a:srgbClr val="000096"/>
                </a:solidFill>
                <a:highlight>
                  <a:srgbClr val="FFFFFF"/>
                </a:highlight>
              </a:rPr>
              <a:t>&lt;/input&gt;</a:t>
            </a:r>
          </a:p>
        </p:txBody>
      </p:sp>
      <p:pic>
        <p:nvPicPr>
          <p:cNvPr id="10" name="Picture 9">
            <a:extLst>
              <a:ext uri="{FF2B5EF4-FFF2-40B4-BE49-F238E27FC236}">
                <a16:creationId xmlns:a16="http://schemas.microsoft.com/office/drawing/2014/main" id="{E4397438-F432-4502-A738-5907988ADCCD}"/>
              </a:ext>
            </a:extLst>
          </p:cNvPr>
          <p:cNvPicPr>
            <a:picLocks noChangeAspect="1"/>
          </p:cNvPicPr>
          <p:nvPr/>
        </p:nvPicPr>
        <p:blipFill rotWithShape="1">
          <a:blip r:embed="rId2"/>
          <a:srcRect l="1652" t="14048" r="89710" b="77023"/>
          <a:stretch/>
        </p:blipFill>
        <p:spPr>
          <a:xfrm>
            <a:off x="2785709" y="538730"/>
            <a:ext cx="1632174" cy="896343"/>
          </a:xfrm>
          <a:prstGeom prst="rect">
            <a:avLst/>
          </a:prstGeom>
          <a:ln>
            <a:solidFill>
              <a:schemeClr val="tx1"/>
            </a:solidFill>
          </a:ln>
        </p:spPr>
      </p:pic>
      <p:pic>
        <p:nvPicPr>
          <p:cNvPr id="12" name="Picture 11">
            <a:extLst>
              <a:ext uri="{FF2B5EF4-FFF2-40B4-BE49-F238E27FC236}">
                <a16:creationId xmlns:a16="http://schemas.microsoft.com/office/drawing/2014/main" id="{98FEEB3D-2006-4C52-91E4-FA6FA3899A04}"/>
              </a:ext>
            </a:extLst>
          </p:cNvPr>
          <p:cNvPicPr>
            <a:picLocks noChangeAspect="1"/>
          </p:cNvPicPr>
          <p:nvPr/>
        </p:nvPicPr>
        <p:blipFill rotWithShape="1">
          <a:blip r:embed="rId3"/>
          <a:srcRect l="1144" t="14048" r="89661" b="79860"/>
          <a:stretch/>
        </p:blipFill>
        <p:spPr>
          <a:xfrm>
            <a:off x="5598847" y="850942"/>
            <a:ext cx="1755321" cy="617888"/>
          </a:xfrm>
          <a:prstGeom prst="rect">
            <a:avLst/>
          </a:prstGeom>
          <a:ln>
            <a:solidFill>
              <a:schemeClr val="tx1"/>
            </a:solidFill>
          </a:ln>
        </p:spPr>
      </p:pic>
      <p:sp>
        <p:nvSpPr>
          <p:cNvPr id="20" name="Rectangle 19">
            <a:extLst>
              <a:ext uri="{FF2B5EF4-FFF2-40B4-BE49-F238E27FC236}">
                <a16:creationId xmlns:a16="http://schemas.microsoft.com/office/drawing/2014/main" id="{30CF1ACD-BA7A-4BBF-92D4-D86CEA531F5D}"/>
              </a:ext>
            </a:extLst>
          </p:cNvPr>
          <p:cNvSpPr/>
          <p:nvPr/>
        </p:nvSpPr>
        <p:spPr>
          <a:xfrm>
            <a:off x="261563" y="316579"/>
            <a:ext cx="2129938" cy="4247317"/>
          </a:xfrm>
          <a:prstGeom prst="rect">
            <a:avLst/>
          </a:prstGeom>
        </p:spPr>
        <p:txBody>
          <a:bodyPr wrap="square">
            <a:spAutoFit/>
          </a:bodyPr>
          <a:lstStyle/>
          <a:p>
            <a:r>
              <a:rPr lang="en-US" b="1">
                <a:solidFill>
                  <a:srgbClr val="000000"/>
                </a:solidFill>
              </a:rPr>
              <a:t>anyEmpty</a:t>
            </a:r>
            <a:r>
              <a:rPr lang="en-US">
                <a:solidFill>
                  <a:srgbClr val="000000"/>
                </a:solidFill>
              </a:rPr>
              <a:t>: </a:t>
            </a:r>
            <a:r>
              <a:rPr lang="en-US"/>
              <a:t>Non-positional sequence where any occurrences that have zero length representation MAY be omitted from the data, along with their associated separator. It must be possible for speculative parsing to identify which elements are present.</a:t>
            </a:r>
          </a:p>
        </p:txBody>
      </p:sp>
    </p:spTree>
    <p:extLst>
      <p:ext uri="{BB962C8B-B14F-4D97-AF65-F5344CB8AC3E}">
        <p14:creationId xmlns:p14="http://schemas.microsoft.com/office/powerpoint/2010/main" val="194728541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AC66B5-0DC3-4E37-AC5A-BDBF64EA63EF}"/>
              </a:ext>
            </a:extLst>
          </p:cNvPr>
          <p:cNvSpPr>
            <a:spLocks noGrp="1"/>
          </p:cNvSpPr>
          <p:nvPr>
            <p:ph type="sldNum" sz="quarter" idx="12"/>
          </p:nvPr>
        </p:nvSpPr>
        <p:spPr>
          <a:xfrm>
            <a:off x="10275063" y="55601"/>
            <a:ext cx="1765676" cy="252626"/>
          </a:xfrm>
          <a:prstGeom prst="rect">
            <a:avLst/>
          </a:prstGeom>
          <a:ln>
            <a:noFill/>
          </a:ln>
        </p:spPr>
        <p:txBody>
          <a:bodyPr/>
          <a:lstStyle>
            <a:defPPr>
              <a:defRPr lang="en-US"/>
            </a:defPPr>
            <a:lvl1pPr marL="0" algn="r"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atin typeface="Arial" pitchFamily="34" charset="0"/>
              </a:rPr>
              <a:t>| </a:t>
            </a:r>
            <a:fld id="{295008BC-DA31-4D19-837B-EFA4386B05F5}" type="slidenum">
              <a:rPr lang="en-US" smtClean="0">
                <a:latin typeface="Arial" pitchFamily="34" charset="0"/>
              </a:rPr>
              <a:pPr/>
              <a:t>114</a:t>
            </a:fld>
            <a:r>
              <a:rPr lang="en-US">
                <a:latin typeface="Arial" pitchFamily="34" charset="0"/>
              </a:rPr>
              <a:t> |</a:t>
            </a:r>
            <a:r>
              <a:rPr lang="en-US">
                <a:latin typeface="Arial" pitchFamily="34" charset="0"/>
                <a:ea typeface="Verdana" pitchFamily="34" charset="0"/>
                <a:cs typeface="Verdana" pitchFamily="34" charset="0"/>
              </a:rPr>
              <a:t> </a:t>
            </a:r>
            <a:endParaRPr lang="en-US" dirty="0">
              <a:latin typeface="Arial" pitchFamily="34" charset="0"/>
              <a:ea typeface="Verdana" pitchFamily="34" charset="0"/>
              <a:cs typeface="Verdana" pitchFamily="34" charset="0"/>
            </a:endParaRPr>
          </a:p>
        </p:txBody>
      </p:sp>
      <p:sp>
        <p:nvSpPr>
          <p:cNvPr id="4" name="Footer Placeholder 3">
            <a:extLst>
              <a:ext uri="{FF2B5EF4-FFF2-40B4-BE49-F238E27FC236}">
                <a16:creationId xmlns:a16="http://schemas.microsoft.com/office/drawing/2014/main" id="{6FCEA5DC-FB5E-45FF-9172-D9196688C18A}"/>
              </a:ext>
            </a:extLst>
          </p:cNvPr>
          <p:cNvSpPr>
            <a:spLocks noGrp="1"/>
          </p:cNvSpPr>
          <p:nvPr>
            <p:ph type="ftr" sz="quarter" idx="4294967295"/>
          </p:nvPr>
        </p:nvSpPr>
        <p:spPr>
          <a:xfrm>
            <a:off x="815008" y="6465888"/>
            <a:ext cx="6722441" cy="239712"/>
          </a:xfrm>
        </p:spPr>
        <p:txBody>
          <a:bodyPr/>
          <a:lstStyle/>
          <a:p>
            <a:pPr algn="l"/>
            <a:r>
              <a:rPr lang="en-US" altLang="en-US" dirty="0">
                <a:solidFill>
                  <a:schemeClr val="tx1">
                    <a:lumMod val="50000"/>
                    <a:lumOff val="50000"/>
                  </a:schemeClr>
                </a:solidFill>
                <a:latin typeface="Arial" pitchFamily="34" charset="0"/>
                <a:cs typeface="Arial" pitchFamily="34" charset="0"/>
              </a:rPr>
              <a:t>© 2019 The MITRE Corporation. All rights reserved.</a:t>
            </a:r>
            <a:endParaRPr lang="en-US" dirty="0">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97193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3E05BD-BB5B-408D-B86C-761347EDFA41}"/>
              </a:ext>
            </a:extLst>
          </p:cNvPr>
          <p:cNvSpPr>
            <a:spLocks noGrp="1"/>
          </p:cNvSpPr>
          <p:nvPr>
            <p:ph type="title"/>
          </p:nvPr>
        </p:nvSpPr>
        <p:spPr/>
        <p:txBody>
          <a:bodyPr/>
          <a:lstStyle/>
          <a:p>
            <a:r>
              <a:rPr lang="en-US"/>
              <a:t>dfdl:initiator</a:t>
            </a:r>
          </a:p>
        </p:txBody>
      </p:sp>
      <p:sp>
        <p:nvSpPr>
          <p:cNvPr id="4" name="Content Placeholder 3">
            <a:extLst>
              <a:ext uri="{FF2B5EF4-FFF2-40B4-BE49-F238E27FC236}">
                <a16:creationId xmlns:a16="http://schemas.microsoft.com/office/drawing/2014/main" id="{982F5CA1-32B6-469C-AC90-F58946996CC6}"/>
              </a:ext>
            </a:extLst>
          </p:cNvPr>
          <p:cNvSpPr>
            <a:spLocks noGrp="1"/>
          </p:cNvSpPr>
          <p:nvPr>
            <p:ph idx="1"/>
          </p:nvPr>
        </p:nvSpPr>
        <p:spPr/>
        <p:txBody>
          <a:bodyPr/>
          <a:lstStyle/>
          <a:p>
            <a:pPr>
              <a:lnSpc>
                <a:spcPts val="3000"/>
              </a:lnSpc>
              <a:spcAft>
                <a:spcPts val="1200"/>
              </a:spcAft>
            </a:pPr>
            <a:r>
              <a:rPr lang="en-US"/>
              <a:t>dfdl:initiator specifies a string of one or more characters (or bytes) that is expected to preceed the data </a:t>
            </a:r>
          </a:p>
          <a:p>
            <a:pPr>
              <a:lnSpc>
                <a:spcPts val="3000"/>
              </a:lnSpc>
              <a:spcAft>
                <a:spcPts val="1200"/>
              </a:spcAft>
            </a:pPr>
            <a:r>
              <a:rPr lang="en-US"/>
              <a:t>dfdl:initiator is used on xs:element, xs:sequence, xs:simpleType, xs:choice, or xs:group</a:t>
            </a:r>
          </a:p>
        </p:txBody>
      </p:sp>
    </p:spTree>
    <p:extLst>
      <p:ext uri="{BB962C8B-B14F-4D97-AF65-F5344CB8AC3E}">
        <p14:creationId xmlns:p14="http://schemas.microsoft.com/office/powerpoint/2010/main" val="461586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44F8E8-BF3F-4758-AB67-53100C6C5E07}"/>
              </a:ext>
            </a:extLst>
          </p:cNvPr>
          <p:cNvSpPr>
            <a:spLocks noGrp="1"/>
          </p:cNvSpPr>
          <p:nvPr>
            <p:ph type="title"/>
          </p:nvPr>
        </p:nvSpPr>
        <p:spPr/>
        <p:txBody>
          <a:bodyPr/>
          <a:lstStyle/>
          <a:p>
            <a:r>
              <a:rPr lang="en-US"/>
              <a:t>No initiator</a:t>
            </a:r>
          </a:p>
        </p:txBody>
      </p:sp>
      <p:sp>
        <p:nvSpPr>
          <p:cNvPr id="4" name="Content Placeholder 3">
            <a:extLst>
              <a:ext uri="{FF2B5EF4-FFF2-40B4-BE49-F238E27FC236}">
                <a16:creationId xmlns:a16="http://schemas.microsoft.com/office/drawing/2014/main" id="{CF3D5696-7C4B-4983-BF66-929570AF5DF2}"/>
              </a:ext>
            </a:extLst>
          </p:cNvPr>
          <p:cNvSpPr>
            <a:spLocks noGrp="1"/>
          </p:cNvSpPr>
          <p:nvPr>
            <p:ph idx="1"/>
          </p:nvPr>
        </p:nvSpPr>
        <p:spPr/>
        <p:txBody>
          <a:bodyPr/>
          <a:lstStyle/>
          <a:p>
            <a:pPr>
              <a:lnSpc>
                <a:spcPts val="3000"/>
              </a:lnSpc>
            </a:pPr>
            <a:r>
              <a:rPr lang="en-US"/>
              <a:t>dfdl:initiator="" means there is no initiator.</a:t>
            </a:r>
          </a:p>
        </p:txBody>
      </p:sp>
      <p:sp>
        <p:nvSpPr>
          <p:cNvPr id="2" name="Footer Placeholder 1">
            <a:extLst>
              <a:ext uri="{FF2B5EF4-FFF2-40B4-BE49-F238E27FC236}">
                <a16:creationId xmlns:a16="http://schemas.microsoft.com/office/drawing/2014/main" id="{EFDEB0B1-7A31-47C8-90D0-5D7357AB32A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17787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D7E201-5C8C-40B2-8734-1B2D96F1B63C}"/>
              </a:ext>
            </a:extLst>
          </p:cNvPr>
          <p:cNvSpPr>
            <a:spLocks noGrp="1"/>
          </p:cNvSpPr>
          <p:nvPr>
            <p:ph type="title"/>
          </p:nvPr>
        </p:nvSpPr>
        <p:spPr/>
        <p:txBody>
          <a:bodyPr/>
          <a:lstStyle/>
          <a:p>
            <a:r>
              <a:rPr lang="en-US"/>
              <a:t>dfdl:initiatedContent</a:t>
            </a:r>
          </a:p>
        </p:txBody>
      </p:sp>
      <p:sp>
        <p:nvSpPr>
          <p:cNvPr id="4" name="Content Placeholder 3">
            <a:extLst>
              <a:ext uri="{FF2B5EF4-FFF2-40B4-BE49-F238E27FC236}">
                <a16:creationId xmlns:a16="http://schemas.microsoft.com/office/drawing/2014/main" id="{F1B774AC-2620-4FF6-8C09-7E6ADC89FB9D}"/>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yes</a:t>
            </a:r>
            <a:r>
              <a:rPr lang="en-US"/>
              <a:t>, </a:t>
            </a:r>
            <a:r>
              <a:rPr lang="en-US">
                <a:solidFill>
                  <a:srgbClr val="FF0000"/>
                </a:solidFill>
                <a:latin typeface="Courier New" panose="02070309020205020404" pitchFamily="49" charset="0"/>
                <a:cs typeface="Courier New" panose="02070309020205020404" pitchFamily="49" charset="0"/>
              </a:rPr>
              <a:t>no</a:t>
            </a:r>
          </a:p>
          <a:p>
            <a:pPr>
              <a:lnSpc>
                <a:spcPts val="3000"/>
              </a:lnSpc>
              <a:spcAft>
                <a:spcPts val="1200"/>
              </a:spcAft>
            </a:pPr>
            <a:r>
              <a:rPr lang="en-US"/>
              <a:t>dfdl:initiatedContent is used on xs:sequence, xs:choice, or xs:group (cannot be used on xs:element)</a:t>
            </a:r>
          </a:p>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yes</a:t>
            </a:r>
            <a:r>
              <a:rPr lang="en-US"/>
              <a:t>, then all children must specify an initiator. If a child has an empty initiator (dfdl:initiator=""), then it’s an error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no</a:t>
            </a:r>
            <a:r>
              <a:rPr lang="en-US"/>
              <a:t>, then children may have no initiator, i.e., a child may have an empty initiator. This does not mean that </a:t>
            </a:r>
            <a:r>
              <a:rPr lang="en-US" i="1"/>
              <a:t>all</a:t>
            </a:r>
            <a:r>
              <a:rPr lang="en-US"/>
              <a:t> children must have no initiator. </a:t>
            </a:r>
          </a:p>
        </p:txBody>
      </p:sp>
    </p:spTree>
    <p:extLst>
      <p:ext uri="{BB962C8B-B14F-4D97-AF65-F5344CB8AC3E}">
        <p14:creationId xmlns:p14="http://schemas.microsoft.com/office/powerpoint/2010/main" val="1397118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594347" y="0"/>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281193" y="1794698"/>
            <a:ext cx="9629614" cy="2308324"/>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a:t>
            </a:r>
            <a:r>
              <a:rPr lang="en-US">
                <a:solidFill>
                  <a:srgbClr val="F5844C"/>
                </a:solidFill>
                <a:highlight>
                  <a:srgbClr val="FFFF00"/>
                </a:highlight>
              </a:rPr>
              <a:t>dfdl:initiatedContent</a:t>
            </a:r>
            <a:r>
              <a:rPr lang="en-US">
                <a:solidFill>
                  <a:srgbClr val="FF8040"/>
                </a:solidFill>
                <a:highlight>
                  <a:srgbClr val="FFFF00"/>
                </a:highlight>
              </a:rPr>
              <a:t>=</a:t>
            </a:r>
            <a:r>
              <a:rPr lang="en-US">
                <a:solidFill>
                  <a:srgbClr val="993300"/>
                </a:solidFill>
                <a:highlight>
                  <a:srgbClr val="FFFF00"/>
                </a:highlight>
              </a:rPr>
              <a:t>"yes"</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"START"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"END"</a:t>
            </a:r>
            <a:r>
              <a:rPr lang="en-US">
                <a:solidFill>
                  <a:srgbClr val="F5844C"/>
                </a:solidFill>
                <a:highlight>
                  <a:srgbClr val="FFFF00"/>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9" name="Rectangle 8">
            <a:extLst>
              <a:ext uri="{FF2B5EF4-FFF2-40B4-BE49-F238E27FC236}">
                <a16:creationId xmlns:a16="http://schemas.microsoft.com/office/drawing/2014/main" id="{9D1D24CC-1C79-43FC-8EEF-F78447E1D1B6}"/>
              </a:ext>
            </a:extLst>
          </p:cNvPr>
          <p:cNvSpPr/>
          <p:nvPr/>
        </p:nvSpPr>
        <p:spPr>
          <a:xfrm>
            <a:off x="1997083" y="4879497"/>
            <a:ext cx="1782306"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 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2934344" y="1015663"/>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245116" y="1129585"/>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2934344" y="410302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B885653-C31A-48DE-BF8C-C946CD21D498}"/>
              </a:ext>
            </a:extLst>
          </p:cNvPr>
          <p:cNvSpPr/>
          <p:nvPr/>
        </p:nvSpPr>
        <p:spPr>
          <a:xfrm>
            <a:off x="6241035" y="4879184"/>
            <a:ext cx="1782306"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 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150269" y="410014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129089" y="4306437"/>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147307" y="101566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AAB96DB-D73E-4355-B9C4-EC69BD27F6DE}"/>
              </a:ext>
            </a:extLst>
          </p:cNvPr>
          <p:cNvPicPr>
            <a:picLocks noChangeAspect="1"/>
          </p:cNvPicPr>
          <p:nvPr/>
        </p:nvPicPr>
        <p:blipFill rotWithShape="1">
          <a:blip r:embed="rId2"/>
          <a:srcRect l="1142" t="13808" r="80056" b="78535"/>
          <a:stretch/>
        </p:blipFill>
        <p:spPr>
          <a:xfrm>
            <a:off x="1394402" y="341947"/>
            <a:ext cx="2987668" cy="646331"/>
          </a:xfrm>
          <a:prstGeom prst="rect">
            <a:avLst/>
          </a:prstGeom>
          <a:ln>
            <a:solidFill>
              <a:schemeClr val="tx1"/>
            </a:solidFill>
          </a:ln>
        </p:spPr>
      </p:pic>
      <p:pic>
        <p:nvPicPr>
          <p:cNvPr id="19" name="Picture 18">
            <a:extLst>
              <a:ext uri="{FF2B5EF4-FFF2-40B4-BE49-F238E27FC236}">
                <a16:creationId xmlns:a16="http://schemas.microsoft.com/office/drawing/2014/main" id="{D1A3D100-6B11-4E64-8AB0-C038B0F250C1}"/>
              </a:ext>
            </a:extLst>
          </p:cNvPr>
          <p:cNvPicPr>
            <a:picLocks noChangeAspect="1"/>
          </p:cNvPicPr>
          <p:nvPr/>
        </p:nvPicPr>
        <p:blipFill rotWithShape="1">
          <a:blip r:embed="rId2"/>
          <a:srcRect l="1142" t="13808" r="80056" b="78535"/>
          <a:stretch/>
        </p:blipFill>
        <p:spPr>
          <a:xfrm>
            <a:off x="5875387" y="343556"/>
            <a:ext cx="2987668" cy="646331"/>
          </a:xfrm>
          <a:prstGeom prst="rect">
            <a:avLst/>
          </a:prstGeom>
          <a:ln>
            <a:solidFill>
              <a:schemeClr val="tx1"/>
            </a:solidFill>
          </a:ln>
        </p:spPr>
      </p:pic>
      <p:sp>
        <p:nvSpPr>
          <p:cNvPr id="20" name="TextBox 19">
            <a:extLst>
              <a:ext uri="{FF2B5EF4-FFF2-40B4-BE49-F238E27FC236}">
                <a16:creationId xmlns:a16="http://schemas.microsoft.com/office/drawing/2014/main" id="{5F03436E-A6E2-45FF-B57B-74200EEFC6B9}"/>
              </a:ext>
            </a:extLst>
          </p:cNvPr>
          <p:cNvSpPr txBox="1"/>
          <p:nvPr/>
        </p:nvSpPr>
        <p:spPr>
          <a:xfrm>
            <a:off x="1997083" y="6255300"/>
            <a:ext cx="7954101" cy="369332"/>
          </a:xfrm>
          <a:prstGeom prst="rect">
            <a:avLst/>
          </a:prstGeom>
          <a:noFill/>
        </p:spPr>
        <p:txBody>
          <a:bodyPr wrap="none" rtlCol="0">
            <a:spAutoFit/>
          </a:bodyPr>
          <a:lstStyle/>
          <a:p>
            <a:r>
              <a:rPr lang="en-US"/>
              <a:t>See examples/everything-you-ever-wanted-to-know-about/initiators/test-1.dfdl.xsd</a:t>
            </a:r>
          </a:p>
        </p:txBody>
      </p:sp>
    </p:spTree>
    <p:extLst>
      <p:ext uri="{BB962C8B-B14F-4D97-AF65-F5344CB8AC3E}">
        <p14:creationId xmlns:p14="http://schemas.microsoft.com/office/powerpoint/2010/main" val="2841241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D700156-8D8C-4B28-B4C4-3AB03BBBE633}"/>
              </a:ext>
            </a:extLst>
          </p:cNvPr>
          <p:cNvSpPr>
            <a:spLocks noGrp="1"/>
          </p:cNvSpPr>
          <p:nvPr>
            <p:ph type="ftr" sz="quarter" idx="11"/>
          </p:nvPr>
        </p:nvSpPr>
        <p:spPr>
          <a:xfrm>
            <a:off x="616448" y="6521957"/>
            <a:ext cx="7536952" cy="239059"/>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TextBox 6">
            <a:extLst>
              <a:ext uri="{FF2B5EF4-FFF2-40B4-BE49-F238E27FC236}">
                <a16:creationId xmlns:a16="http://schemas.microsoft.com/office/drawing/2014/main" id="{EAC9B509-5BD2-4BB1-B05E-F244EB322565}"/>
              </a:ext>
            </a:extLst>
          </p:cNvPr>
          <p:cNvSpPr txBox="1"/>
          <p:nvPr/>
        </p:nvSpPr>
        <p:spPr>
          <a:xfrm>
            <a:off x="2982725" y="226489"/>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792638" y="2073456"/>
            <a:ext cx="9629614" cy="2308324"/>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dfdl:initiatedContent</a:t>
            </a:r>
            <a:r>
              <a:rPr lang="en-US">
                <a:solidFill>
                  <a:srgbClr val="FF8040"/>
                </a:solidFill>
                <a:highlight>
                  <a:srgbClr val="FFFFFF"/>
                </a:highlight>
              </a:rPr>
              <a:t>=</a:t>
            </a:r>
            <a:r>
              <a:rPr lang="en-US">
                <a:solidFill>
                  <a:srgbClr val="993300"/>
                </a:solidFill>
                <a:highlight>
                  <a:srgbClr val="FFFFFF"/>
                </a:highlight>
              </a:rPr>
              <a:t>"yes"</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dfdl:initiator</a:t>
            </a:r>
            <a:r>
              <a:rPr lang="en-US">
                <a:solidFill>
                  <a:srgbClr val="FF8040"/>
                </a:solidFill>
                <a:highlight>
                  <a:srgbClr val="FFFFFF"/>
                </a:highlight>
              </a:rPr>
              <a:t>=</a:t>
            </a:r>
            <a:r>
              <a:rPr lang="en-US">
                <a:solidFill>
                  <a:srgbClr val="993300"/>
                </a:solidFill>
                <a:highlight>
                  <a:srgbClr val="FFFFFF"/>
                </a:highlight>
              </a:rPr>
              <a:t>"START"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00"/>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45789" y="129442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08343"/>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45789" y="438178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85785F1-9F72-4EC7-AD15-8AE1B6FE8E35}"/>
              </a:ext>
            </a:extLst>
          </p:cNvPr>
          <p:cNvSpPr/>
          <p:nvPr/>
        </p:nvSpPr>
        <p:spPr>
          <a:xfrm>
            <a:off x="1593741" y="5240413"/>
            <a:ext cx="5150604" cy="646331"/>
          </a:xfrm>
          <a:prstGeom prst="rect">
            <a:avLst/>
          </a:prstGeom>
        </p:spPr>
        <p:txBody>
          <a:bodyPr wrap="square">
            <a:spAutoFit/>
          </a:bodyPr>
          <a:lstStyle/>
          <a:p>
            <a:r>
              <a:rPr lang="en-US" b="1">
                <a:solidFill>
                  <a:srgbClr val="FF0000"/>
                </a:solidFill>
              </a:rPr>
              <a:t>[error] Schema Definition Error: Enclosing group has initiatedContent='yes', but initiator is not defined.</a:t>
            </a:r>
          </a:p>
        </p:txBody>
      </p:sp>
      <p:pic>
        <p:nvPicPr>
          <p:cNvPr id="5" name="Picture 4">
            <a:extLst>
              <a:ext uri="{FF2B5EF4-FFF2-40B4-BE49-F238E27FC236}">
                <a16:creationId xmlns:a16="http://schemas.microsoft.com/office/drawing/2014/main" id="{FFCB93CE-968D-4E33-89E8-B64E6F5698D4}"/>
              </a:ext>
            </a:extLst>
          </p:cNvPr>
          <p:cNvPicPr>
            <a:picLocks noChangeAspect="1"/>
          </p:cNvPicPr>
          <p:nvPr/>
        </p:nvPicPr>
        <p:blipFill rotWithShape="1">
          <a:blip r:embed="rId2"/>
          <a:srcRect l="1399" t="14287" r="80458" b="78296"/>
          <a:stretch/>
        </p:blipFill>
        <p:spPr>
          <a:xfrm>
            <a:off x="1792638" y="618648"/>
            <a:ext cx="3060169" cy="664655"/>
          </a:xfrm>
          <a:prstGeom prst="rect">
            <a:avLst/>
          </a:prstGeom>
          <a:ln>
            <a:solidFill>
              <a:schemeClr val="tx1"/>
            </a:solidFill>
          </a:ln>
        </p:spPr>
      </p:pic>
    </p:spTree>
    <p:extLst>
      <p:ext uri="{BB962C8B-B14F-4D97-AF65-F5344CB8AC3E}">
        <p14:creationId xmlns:p14="http://schemas.microsoft.com/office/powerpoint/2010/main" val="3046866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564312" y="382151"/>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1925754" y="4633419"/>
            <a:ext cx="2391904"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2892552" y="1077194"/>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215081" y="1195488"/>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2904309" y="3842573"/>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6794773" y="386100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6794773" y="4017462"/>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6790846" y="1061947"/>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060015" y="5877950"/>
            <a:ext cx="7954101" cy="369332"/>
          </a:xfrm>
          <a:prstGeom prst="rect">
            <a:avLst/>
          </a:prstGeom>
          <a:noFill/>
        </p:spPr>
        <p:txBody>
          <a:bodyPr wrap="none" rtlCol="0">
            <a:spAutoFit/>
          </a:bodyPr>
          <a:lstStyle/>
          <a:p>
            <a:r>
              <a:rPr lang="en-US"/>
              <a:t>See examples/everything-you-ever-wanted-to-know-about/initiators/test-2.dfdl.xsd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234699" y="1799019"/>
            <a:ext cx="7072394" cy="2031325"/>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a:t>
            </a:r>
            <a:r>
              <a:rPr lang="en-US">
                <a:solidFill>
                  <a:srgbClr val="F5844C"/>
                </a:solidFill>
                <a:highlight>
                  <a:srgbClr val="FFFF00"/>
                </a:highlight>
              </a:rPr>
              <a:t>dfdl:initiatedContent</a:t>
            </a:r>
            <a:r>
              <a:rPr lang="en-US">
                <a:solidFill>
                  <a:srgbClr val="FF8040"/>
                </a:solidFill>
                <a:highlight>
                  <a:srgbClr val="FFFF00"/>
                </a:highlight>
              </a:rPr>
              <a:t>=</a:t>
            </a:r>
            <a:r>
              <a:rPr lang="en-US">
                <a:solidFill>
                  <a:srgbClr val="993300"/>
                </a:solidFill>
                <a:highlight>
                  <a:srgbClr val="FFFF00"/>
                </a:highlight>
              </a:rPr>
              <a:t>"no"</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22" name="Rectangle 21">
            <a:extLst>
              <a:ext uri="{FF2B5EF4-FFF2-40B4-BE49-F238E27FC236}">
                <a16:creationId xmlns:a16="http://schemas.microsoft.com/office/drawing/2014/main" id="{1A8752A6-2B4B-4D9E-8C37-36119B9EDDC8}"/>
              </a:ext>
            </a:extLst>
          </p:cNvPr>
          <p:cNvSpPr/>
          <p:nvPr/>
        </p:nvSpPr>
        <p:spPr>
          <a:xfrm>
            <a:off x="5562514" y="4670707"/>
            <a:ext cx="2391904"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25B588EA-3B42-4102-BB29-CF581CDC2786}"/>
              </a:ext>
            </a:extLst>
          </p:cNvPr>
          <p:cNvPicPr>
            <a:picLocks noChangeAspect="1"/>
          </p:cNvPicPr>
          <p:nvPr/>
        </p:nvPicPr>
        <p:blipFill rotWithShape="1">
          <a:blip r:embed="rId2"/>
          <a:srcRect l="2161" t="14406" r="84135" b="82768"/>
          <a:stretch/>
        </p:blipFill>
        <p:spPr>
          <a:xfrm>
            <a:off x="1541386" y="761376"/>
            <a:ext cx="2702331" cy="296031"/>
          </a:xfrm>
          <a:prstGeom prst="rect">
            <a:avLst/>
          </a:prstGeom>
          <a:ln>
            <a:solidFill>
              <a:schemeClr val="tx1"/>
            </a:solidFill>
          </a:ln>
        </p:spPr>
      </p:pic>
      <p:pic>
        <p:nvPicPr>
          <p:cNvPr id="17" name="Picture 16">
            <a:extLst>
              <a:ext uri="{FF2B5EF4-FFF2-40B4-BE49-F238E27FC236}">
                <a16:creationId xmlns:a16="http://schemas.microsoft.com/office/drawing/2014/main" id="{AC8A891C-A5D9-4C7F-A300-FFC1BD8649F7}"/>
              </a:ext>
            </a:extLst>
          </p:cNvPr>
          <p:cNvPicPr>
            <a:picLocks noChangeAspect="1"/>
          </p:cNvPicPr>
          <p:nvPr/>
        </p:nvPicPr>
        <p:blipFill rotWithShape="1">
          <a:blip r:embed="rId2"/>
          <a:srcRect l="2161" t="14406" r="84135" b="82768"/>
          <a:stretch/>
        </p:blipFill>
        <p:spPr>
          <a:xfrm>
            <a:off x="5407300" y="740307"/>
            <a:ext cx="2702331" cy="296031"/>
          </a:xfrm>
          <a:prstGeom prst="rect">
            <a:avLst/>
          </a:prstGeom>
          <a:ln>
            <a:solidFill>
              <a:schemeClr val="tx1"/>
            </a:solidFill>
          </a:ln>
        </p:spPr>
      </p:pic>
      <p:sp>
        <p:nvSpPr>
          <p:cNvPr id="4" name="Rectangle 3">
            <a:extLst>
              <a:ext uri="{FF2B5EF4-FFF2-40B4-BE49-F238E27FC236}">
                <a16:creationId xmlns:a16="http://schemas.microsoft.com/office/drawing/2014/main" id="{87690998-CF1A-4996-B585-DC2EF5600A5B}"/>
              </a:ext>
            </a:extLst>
          </p:cNvPr>
          <p:cNvSpPr/>
          <p:nvPr/>
        </p:nvSpPr>
        <p:spPr>
          <a:xfrm>
            <a:off x="8497807" y="2065954"/>
            <a:ext cx="2687231" cy="1219565"/>
          </a:xfrm>
          <a:prstGeom prst="rect">
            <a:avLst/>
          </a:prstGeom>
          <a:solidFill>
            <a:srgbClr val="FFFF00"/>
          </a:solidFill>
        </p:spPr>
        <p:txBody>
          <a:bodyPr wrap="square">
            <a:spAutoFit/>
          </a:bodyPr>
          <a:lstStyle/>
          <a:p>
            <a:pPr>
              <a:lnSpc>
                <a:spcPts val="3000"/>
              </a:lnSpc>
            </a:pPr>
            <a:r>
              <a:rPr lang="en-US"/>
              <a:t>If there is no initiator, then dfdl:initiatedContent must be set to </a:t>
            </a:r>
            <a:r>
              <a:rPr lang="en-US" b="1">
                <a:solidFill>
                  <a:srgbClr val="FF0000"/>
                </a:solidFill>
                <a:latin typeface="Courier New" panose="02070309020205020404" pitchFamily="49" charset="0"/>
                <a:cs typeface="Courier New" panose="02070309020205020404" pitchFamily="49" charset="0"/>
              </a:rPr>
              <a:t>no</a:t>
            </a:r>
            <a:r>
              <a:rPr lang="en-US"/>
              <a:t>.</a:t>
            </a:r>
          </a:p>
        </p:txBody>
      </p:sp>
    </p:spTree>
    <p:extLst>
      <p:ext uri="{BB962C8B-B14F-4D97-AF65-F5344CB8AC3E}">
        <p14:creationId xmlns:p14="http://schemas.microsoft.com/office/powerpoint/2010/main" val="1748985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CF1027-E286-4945-84BC-4609D739CB78}"/>
              </a:ext>
            </a:extLst>
          </p:cNvPr>
          <p:cNvSpPr>
            <a:spLocks noGrp="1"/>
          </p:cNvSpPr>
          <p:nvPr>
            <p:ph type="title"/>
          </p:nvPr>
        </p:nvSpPr>
        <p:spPr/>
        <p:txBody>
          <a:bodyPr/>
          <a:lstStyle/>
          <a:p>
            <a:r>
              <a:rPr lang="en-US"/>
              <a:t>Common usage</a:t>
            </a:r>
          </a:p>
        </p:txBody>
      </p:sp>
      <p:sp>
        <p:nvSpPr>
          <p:cNvPr id="4" name="Content Placeholder 3">
            <a:extLst>
              <a:ext uri="{FF2B5EF4-FFF2-40B4-BE49-F238E27FC236}">
                <a16:creationId xmlns:a16="http://schemas.microsoft.com/office/drawing/2014/main" id="{D768778C-A882-47C5-A174-F8254E442938}"/>
              </a:ext>
            </a:extLst>
          </p:cNvPr>
          <p:cNvSpPr>
            <a:spLocks noGrp="1"/>
          </p:cNvSpPr>
          <p:nvPr>
            <p:ph idx="1"/>
          </p:nvPr>
        </p:nvSpPr>
        <p:spPr/>
        <p:txBody>
          <a:bodyPr/>
          <a:lstStyle/>
          <a:p>
            <a:pPr>
              <a:lnSpc>
                <a:spcPts val="3000"/>
              </a:lnSpc>
            </a:pPr>
            <a:r>
              <a:rPr lang="en-US"/>
              <a:t>Typically elements </a:t>
            </a:r>
            <a:r>
              <a:rPr lang="en-US" dirty="0"/>
              <a:t>with </a:t>
            </a:r>
            <a:r>
              <a:rPr lang="en-US"/>
              <a:t>initiators are optional so the presence or absence of an initiator indicates whether an element is </a:t>
            </a:r>
            <a:r>
              <a:rPr lang="en-US" dirty="0"/>
              <a:t>present or not.</a:t>
            </a:r>
            <a:endParaRPr lang="en-US"/>
          </a:p>
        </p:txBody>
      </p:sp>
      <p:sp>
        <p:nvSpPr>
          <p:cNvPr id="2" name="Footer Placeholder 1">
            <a:extLst>
              <a:ext uri="{FF2B5EF4-FFF2-40B4-BE49-F238E27FC236}">
                <a16:creationId xmlns:a16="http://schemas.microsoft.com/office/drawing/2014/main" id="{2CFFD87D-9950-4502-B204-2E4BA0FE5F0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567440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299880" y="139276"/>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986725" y="1933974"/>
            <a:ext cx="10125557" cy="2062103"/>
          </a:xfrm>
          <a:prstGeom prst="rect">
            <a:avLst/>
          </a:prstGeom>
          <a:ln>
            <a:solidFill>
              <a:schemeClr val="tx1"/>
            </a:solidFill>
          </a:ln>
        </p:spPr>
        <p:txBody>
          <a:bodyPr wrap="square">
            <a:spAutoFit/>
          </a:bodyPr>
          <a:lstStyle/>
          <a:p>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"input"</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a:t>
            </a:r>
            <a:r>
              <a:rPr lang="en-US" sz="1600">
                <a:solidFill>
                  <a:srgbClr val="F5844C"/>
                </a:solidFill>
                <a:highlight>
                  <a:srgbClr val="FFFFFF"/>
                </a:highlight>
              </a:rPr>
              <a:t> dfdl:initiatedContent</a:t>
            </a:r>
            <a:r>
              <a:rPr lang="en-US" sz="1600">
                <a:solidFill>
                  <a:srgbClr val="FF8040"/>
                </a:solidFill>
                <a:highlight>
                  <a:srgbClr val="FFFFFF"/>
                </a:highlight>
              </a:rPr>
              <a:t>=</a:t>
            </a:r>
            <a:r>
              <a:rPr lang="en-US" sz="1600">
                <a:solidFill>
                  <a:srgbClr val="993300"/>
                </a:solidFill>
                <a:highlight>
                  <a:srgbClr val="FFFFFF"/>
                </a:highlight>
              </a:rPr>
              <a:t>"yes"</a:t>
            </a:r>
            <a:r>
              <a:rPr lang="en-US" sz="1600">
                <a:solidFill>
                  <a:srgbClr val="F5844C"/>
                </a:solidFill>
                <a:highlight>
                  <a:srgbClr val="FFFFFF"/>
                </a:highlight>
              </a:rPr>
              <a:t> dfdl:separator</a:t>
            </a:r>
            <a:r>
              <a:rPr lang="en-US" sz="1600">
                <a:solidFill>
                  <a:srgbClr val="FF8040"/>
                </a:solidFill>
                <a:highlight>
                  <a:srgbClr val="FFFFFF"/>
                </a:highlight>
              </a:rPr>
              <a:t>=</a:t>
            </a:r>
            <a:r>
              <a:rPr lang="en-US" sz="1600">
                <a:solidFill>
                  <a:srgbClr val="993300"/>
                </a:solidFill>
                <a:highlight>
                  <a:srgbClr val="FFFFFF"/>
                </a:highlight>
              </a:rPr>
              <a:t>"%NL;"</a:t>
            </a:r>
            <a:r>
              <a:rPr lang="en-US" sz="1600">
                <a:solidFill>
                  <a:srgbClr val="F5844C"/>
                </a:solidFill>
                <a:highlight>
                  <a:srgbClr val="FFFFFF"/>
                </a:highlight>
              </a:rPr>
              <a:t> dfdl:separatorPosition</a:t>
            </a:r>
            <a:r>
              <a:rPr lang="en-US" sz="1600">
                <a:solidFill>
                  <a:srgbClr val="FF8040"/>
                </a:solidFill>
                <a:highlight>
                  <a:srgbClr val="FFFFFF"/>
                </a:highlight>
              </a:rPr>
              <a:t>=</a:t>
            </a:r>
            <a:r>
              <a:rPr lang="en-US" sz="1600">
                <a:solidFill>
                  <a:srgbClr val="993300"/>
                </a:solidFill>
                <a:highlight>
                  <a:srgbClr val="FFFFFF"/>
                </a:highlight>
              </a:rPr>
              <a:t>"infix"</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"A"</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F5844C"/>
                </a:solidFill>
                <a:highlight>
                  <a:srgbClr val="FFFF00"/>
                </a:highlight>
              </a:rPr>
              <a:t>minOccurs</a:t>
            </a:r>
            <a:r>
              <a:rPr lang="en-US" sz="1600">
                <a:solidFill>
                  <a:srgbClr val="FF8040"/>
                </a:solidFill>
                <a:highlight>
                  <a:srgbClr val="FFFF00"/>
                </a:highlight>
              </a:rPr>
              <a:t>=</a:t>
            </a:r>
            <a:r>
              <a:rPr lang="en-US" sz="1600">
                <a:solidFill>
                  <a:srgbClr val="993300"/>
                </a:solidFill>
                <a:highlight>
                  <a:srgbClr val="FFFF00"/>
                </a:highlight>
              </a:rPr>
              <a:t>"0"</a:t>
            </a:r>
            <a:r>
              <a:rPr lang="en-US" sz="1600">
                <a:solidFill>
                  <a:srgbClr val="F5844C"/>
                </a:solidFill>
                <a:highlight>
                  <a:srgbClr val="FFFF00"/>
                </a:highlight>
              </a:rPr>
              <a:t> </a:t>
            </a:r>
            <a:r>
              <a:rPr lang="en-US" sz="1600">
                <a:solidFill>
                  <a:srgbClr val="F5844C"/>
                </a:solidFill>
                <a:highlight>
                  <a:srgbClr val="FFFFFF"/>
                </a:highlight>
              </a:rPr>
              <a:t>dfdl:occursCountKind</a:t>
            </a:r>
            <a:r>
              <a:rPr lang="en-US" sz="1600">
                <a:solidFill>
                  <a:srgbClr val="FF8040"/>
                </a:solidFill>
                <a:highlight>
                  <a:srgbClr val="FFFFFF"/>
                </a:highlight>
              </a:rPr>
              <a:t>=</a:t>
            </a:r>
            <a:r>
              <a:rPr lang="en-US" sz="1600">
                <a:solidFill>
                  <a:srgbClr val="993300"/>
                </a:solidFill>
                <a:highlight>
                  <a:srgbClr val="FFFFFF"/>
                </a:highlight>
              </a:rPr>
              <a:t>"implicit"</a:t>
            </a:r>
            <a:r>
              <a:rPr lang="en-US" sz="1600">
                <a:solidFill>
                  <a:srgbClr val="F5844C"/>
                </a:solidFill>
                <a:highlight>
                  <a:srgbClr val="FFFFFF"/>
                </a:highlight>
              </a:rPr>
              <a:t> </a:t>
            </a:r>
            <a:r>
              <a:rPr lang="en-US" sz="1600">
                <a:solidFill>
                  <a:srgbClr val="F5844C"/>
                </a:solidFill>
                <a:highlight>
                  <a:srgbClr val="FFFF00"/>
                </a:highlight>
              </a:rPr>
              <a:t>dfdl:initiator</a:t>
            </a:r>
            <a:r>
              <a:rPr lang="en-US" sz="1600">
                <a:solidFill>
                  <a:srgbClr val="FF8040"/>
                </a:solidFill>
                <a:highlight>
                  <a:srgbClr val="FFFF00"/>
                </a:highlight>
              </a:rPr>
              <a:t>=</a:t>
            </a:r>
            <a:r>
              <a:rPr lang="en-US" sz="1600">
                <a:solidFill>
                  <a:srgbClr val="993300"/>
                </a:solidFill>
                <a:highlight>
                  <a:srgbClr val="FFFF00"/>
                </a:highlight>
              </a:rPr>
              <a:t>"START"</a:t>
            </a:r>
            <a:r>
              <a:rPr lang="en-US" sz="1600">
                <a:solidFill>
                  <a:srgbClr val="F5844C"/>
                </a:solidFill>
                <a:highlight>
                  <a:srgbClr val="FFFF00"/>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&lt;xs:element</a:t>
            </a:r>
            <a:r>
              <a:rPr lang="en-US" sz="1600">
                <a:solidFill>
                  <a:srgbClr val="F5844C"/>
                </a:solidFill>
                <a:highlight>
                  <a:srgbClr val="FFFFFF"/>
                </a:highlight>
              </a:rPr>
              <a:t> name</a:t>
            </a:r>
            <a:r>
              <a:rPr lang="en-US" sz="1600">
                <a:solidFill>
                  <a:srgbClr val="FF8040"/>
                </a:solidFill>
                <a:highlight>
                  <a:srgbClr val="FFFFFF"/>
                </a:highlight>
              </a:rPr>
              <a:t>=</a:t>
            </a:r>
            <a:r>
              <a:rPr lang="en-US" sz="1600">
                <a:solidFill>
                  <a:srgbClr val="993300"/>
                </a:solidFill>
                <a:highlight>
                  <a:srgbClr val="FFFFFF"/>
                </a:highlight>
              </a:rPr>
              <a:t>"B"</a:t>
            </a:r>
            <a:r>
              <a:rPr lang="en-US" sz="1600">
                <a:solidFill>
                  <a:srgbClr val="F5844C"/>
                </a:solidFill>
                <a:highlight>
                  <a:srgbClr val="FFFFFF"/>
                </a:highlight>
              </a:rPr>
              <a:t> type</a:t>
            </a:r>
            <a:r>
              <a:rPr lang="en-US" sz="1600">
                <a:solidFill>
                  <a:srgbClr val="FF8040"/>
                </a:solidFill>
                <a:highlight>
                  <a:srgbClr val="FFFFFF"/>
                </a:highlight>
              </a:rPr>
              <a:t>=</a:t>
            </a:r>
            <a:r>
              <a:rPr lang="en-US" sz="1600">
                <a:solidFill>
                  <a:srgbClr val="993300"/>
                </a:solidFill>
                <a:highlight>
                  <a:srgbClr val="FFFFFF"/>
                </a:highlight>
              </a:rPr>
              <a:t>"xs:string"</a:t>
            </a:r>
            <a:r>
              <a:rPr lang="en-US" sz="1600">
                <a:solidFill>
                  <a:srgbClr val="F5844C"/>
                </a:solidFill>
                <a:highlight>
                  <a:srgbClr val="FFFFFF"/>
                </a:highlight>
              </a:rPr>
              <a:t> </a:t>
            </a:r>
            <a:r>
              <a:rPr lang="en-US" sz="1600">
                <a:solidFill>
                  <a:srgbClr val="F5844C"/>
                </a:solidFill>
                <a:highlight>
                  <a:srgbClr val="FFFF00"/>
                </a:highlight>
              </a:rPr>
              <a:t>minOccurs</a:t>
            </a:r>
            <a:r>
              <a:rPr lang="en-US" sz="1600">
                <a:solidFill>
                  <a:srgbClr val="FF8040"/>
                </a:solidFill>
                <a:highlight>
                  <a:srgbClr val="FFFF00"/>
                </a:highlight>
              </a:rPr>
              <a:t>=</a:t>
            </a:r>
            <a:r>
              <a:rPr lang="en-US" sz="1600">
                <a:solidFill>
                  <a:srgbClr val="993300"/>
                </a:solidFill>
                <a:highlight>
                  <a:srgbClr val="FFFF00"/>
                </a:highlight>
              </a:rPr>
              <a:t>"0"</a:t>
            </a:r>
            <a:r>
              <a:rPr lang="en-US" sz="1600">
                <a:solidFill>
                  <a:srgbClr val="F5844C"/>
                </a:solidFill>
                <a:highlight>
                  <a:srgbClr val="FFFF00"/>
                </a:highlight>
              </a:rPr>
              <a:t> </a:t>
            </a:r>
            <a:r>
              <a:rPr lang="en-US" sz="1600">
                <a:solidFill>
                  <a:srgbClr val="F5844C"/>
                </a:solidFill>
                <a:highlight>
                  <a:srgbClr val="FFFFFF"/>
                </a:highlight>
              </a:rPr>
              <a:t>dfdl:occursCountKind</a:t>
            </a:r>
            <a:r>
              <a:rPr lang="en-US" sz="1600">
                <a:solidFill>
                  <a:srgbClr val="FF8040"/>
                </a:solidFill>
                <a:highlight>
                  <a:srgbClr val="FFFFFF"/>
                </a:highlight>
              </a:rPr>
              <a:t>=</a:t>
            </a:r>
            <a:r>
              <a:rPr lang="en-US" sz="1600">
                <a:solidFill>
                  <a:srgbClr val="993300"/>
                </a:solidFill>
                <a:highlight>
                  <a:srgbClr val="FFFFFF"/>
                </a:highlight>
              </a:rPr>
              <a:t>"implicit"</a:t>
            </a:r>
            <a:r>
              <a:rPr lang="en-US" sz="1600">
                <a:solidFill>
                  <a:srgbClr val="F5844C"/>
                </a:solidFill>
                <a:highlight>
                  <a:srgbClr val="FFFFFF"/>
                </a:highlight>
              </a:rPr>
              <a:t> </a:t>
            </a:r>
            <a:r>
              <a:rPr lang="en-US" sz="1600">
                <a:solidFill>
                  <a:srgbClr val="F5844C"/>
                </a:solidFill>
                <a:highlight>
                  <a:srgbClr val="FFFF00"/>
                </a:highlight>
              </a:rPr>
              <a:t>dfdl:initiator</a:t>
            </a:r>
            <a:r>
              <a:rPr lang="en-US" sz="1600">
                <a:solidFill>
                  <a:srgbClr val="FF8040"/>
                </a:solidFill>
                <a:highlight>
                  <a:srgbClr val="FFFF00"/>
                </a:highlight>
              </a:rPr>
              <a:t>=</a:t>
            </a:r>
            <a:r>
              <a:rPr lang="en-US" sz="1600">
                <a:solidFill>
                  <a:srgbClr val="993300"/>
                </a:solidFill>
                <a:highlight>
                  <a:srgbClr val="FFFF00"/>
                </a:highlight>
              </a:rPr>
              <a:t>"END"</a:t>
            </a:r>
            <a:r>
              <a:rPr lang="en-US" sz="1600">
                <a:solidFill>
                  <a:srgbClr val="F5844C"/>
                </a:solidFill>
                <a:highlight>
                  <a:srgbClr val="FFFFFF"/>
                </a:highlight>
              </a:rPr>
              <a:t> </a:t>
            </a:r>
            <a:r>
              <a:rPr lang="en-US" sz="1600">
                <a:solidFill>
                  <a:srgbClr val="000096"/>
                </a:solidFill>
                <a:highlight>
                  <a:srgbClr val="FFFFFF"/>
                </a:highlight>
              </a:rPr>
              <a:t>/&gt;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&lt;/xs:sequence&gt;</a:t>
            </a:r>
            <a:br>
              <a:rPr lang="en-US" sz="1600">
                <a:solidFill>
                  <a:srgbClr val="000000"/>
                </a:solidFill>
                <a:highlight>
                  <a:srgbClr val="FFFFFF"/>
                </a:highlight>
              </a:rPr>
            </a:br>
            <a:r>
              <a:rPr lang="en-US" sz="1600">
                <a:solidFill>
                  <a:srgbClr val="000000"/>
                </a:solidFill>
                <a:highlight>
                  <a:srgbClr val="FFFFFF"/>
                </a:highlight>
              </a:rPr>
              <a:t>    </a:t>
            </a:r>
            <a:r>
              <a:rPr lang="en-US" sz="1600">
                <a:solidFill>
                  <a:srgbClr val="003296"/>
                </a:solidFill>
                <a:highlight>
                  <a:srgbClr val="FFFFFF"/>
                </a:highlight>
              </a:rPr>
              <a:t>&lt;/xs:complexType&gt;</a:t>
            </a:r>
            <a:br>
              <a:rPr lang="en-US" sz="1600">
                <a:solidFill>
                  <a:srgbClr val="000000"/>
                </a:solidFill>
                <a:highlight>
                  <a:srgbClr val="FFFFFF"/>
                </a:highlight>
              </a:rPr>
            </a:br>
            <a:r>
              <a:rPr lang="en-US" sz="1600">
                <a:solidFill>
                  <a:srgbClr val="003296"/>
                </a:solidFill>
                <a:highlight>
                  <a:srgbClr val="FFFFFF"/>
                </a:highlight>
              </a:rPr>
              <a:t>&lt;/xs:element&gt;</a:t>
            </a:r>
          </a:p>
        </p:txBody>
      </p:sp>
      <p:sp>
        <p:nvSpPr>
          <p:cNvPr id="9" name="Rectangle 8">
            <a:extLst>
              <a:ext uri="{FF2B5EF4-FFF2-40B4-BE49-F238E27FC236}">
                <a16:creationId xmlns:a16="http://schemas.microsoft.com/office/drawing/2014/main" id="{9D1D24CC-1C79-43FC-8EEF-F78447E1D1B6}"/>
              </a:ext>
            </a:extLst>
          </p:cNvPr>
          <p:cNvSpPr/>
          <p:nvPr/>
        </p:nvSpPr>
        <p:spPr>
          <a:xfrm>
            <a:off x="1702616" y="4785390"/>
            <a:ext cx="1782306"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 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2639877" y="115493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1950649" y="126886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2639877" y="400891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AAB96DB-D73E-4355-B9C4-EC69BD27F6DE}"/>
              </a:ext>
            </a:extLst>
          </p:cNvPr>
          <p:cNvPicPr>
            <a:picLocks noChangeAspect="1"/>
          </p:cNvPicPr>
          <p:nvPr/>
        </p:nvPicPr>
        <p:blipFill rotWithShape="1">
          <a:blip r:embed="rId2"/>
          <a:srcRect l="1142" t="13808" r="80056" b="78535"/>
          <a:stretch/>
        </p:blipFill>
        <p:spPr>
          <a:xfrm>
            <a:off x="1099935" y="481223"/>
            <a:ext cx="2987668" cy="646331"/>
          </a:xfrm>
          <a:prstGeom prst="rect">
            <a:avLst/>
          </a:prstGeom>
          <a:ln>
            <a:solidFill>
              <a:schemeClr val="tx1"/>
            </a:solidFill>
          </a:ln>
        </p:spPr>
      </p:pic>
      <p:sp>
        <p:nvSpPr>
          <p:cNvPr id="20" name="TextBox 19">
            <a:extLst>
              <a:ext uri="{FF2B5EF4-FFF2-40B4-BE49-F238E27FC236}">
                <a16:creationId xmlns:a16="http://schemas.microsoft.com/office/drawing/2014/main" id="{5F03436E-A6E2-45FF-B57B-74200EEFC6B9}"/>
              </a:ext>
            </a:extLst>
          </p:cNvPr>
          <p:cNvSpPr txBox="1"/>
          <p:nvPr/>
        </p:nvSpPr>
        <p:spPr>
          <a:xfrm>
            <a:off x="1715153" y="6115548"/>
            <a:ext cx="8199360" cy="369332"/>
          </a:xfrm>
          <a:prstGeom prst="rect">
            <a:avLst/>
          </a:prstGeom>
          <a:noFill/>
        </p:spPr>
        <p:txBody>
          <a:bodyPr wrap="none" rtlCol="0">
            <a:spAutoFit/>
          </a:bodyPr>
          <a:lstStyle/>
          <a:p>
            <a:r>
              <a:rPr lang="en-US"/>
              <a:t>See examples/everything-you-ever-wanted-to-know-about/initiators/test-3.dfdl.xsd</a:t>
            </a:r>
          </a:p>
        </p:txBody>
      </p:sp>
      <p:sp>
        <p:nvSpPr>
          <p:cNvPr id="17" name="Rectangle 16">
            <a:extLst>
              <a:ext uri="{FF2B5EF4-FFF2-40B4-BE49-F238E27FC236}">
                <a16:creationId xmlns:a16="http://schemas.microsoft.com/office/drawing/2014/main" id="{59FB595E-3650-4EF7-B80E-AF10EEEFAA2D}"/>
              </a:ext>
            </a:extLst>
          </p:cNvPr>
          <p:cNvSpPr/>
          <p:nvPr/>
        </p:nvSpPr>
        <p:spPr>
          <a:xfrm>
            <a:off x="4923680" y="4785075"/>
            <a:ext cx="1782306"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21" name="Straight Arrow Connector 20">
            <a:extLst>
              <a:ext uri="{FF2B5EF4-FFF2-40B4-BE49-F238E27FC236}">
                <a16:creationId xmlns:a16="http://schemas.microsoft.com/office/drawing/2014/main" id="{891162A8-C2FD-443E-9007-4C694CFFB2C0}"/>
              </a:ext>
            </a:extLst>
          </p:cNvPr>
          <p:cNvCxnSpPr/>
          <p:nvPr/>
        </p:nvCxnSpPr>
        <p:spPr>
          <a:xfrm>
            <a:off x="5860941" y="400860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CE1B7AB-2C16-4262-9FFF-39D0F437E843}"/>
              </a:ext>
            </a:extLst>
          </p:cNvPr>
          <p:cNvPicPr>
            <a:picLocks noChangeAspect="1"/>
          </p:cNvPicPr>
          <p:nvPr/>
        </p:nvPicPr>
        <p:blipFill rotWithShape="1">
          <a:blip r:embed="rId3"/>
          <a:srcRect l="1843" t="14251" r="86356" b="82745"/>
          <a:stretch/>
        </p:blipFill>
        <p:spPr>
          <a:xfrm>
            <a:off x="4520154" y="780820"/>
            <a:ext cx="2564283" cy="346734"/>
          </a:xfrm>
          <a:prstGeom prst="rect">
            <a:avLst/>
          </a:prstGeom>
          <a:ln>
            <a:solidFill>
              <a:schemeClr val="tx1"/>
            </a:solidFill>
          </a:ln>
        </p:spPr>
      </p:pic>
      <p:cxnSp>
        <p:nvCxnSpPr>
          <p:cNvPr id="22" name="Straight Arrow Connector 21">
            <a:extLst>
              <a:ext uri="{FF2B5EF4-FFF2-40B4-BE49-F238E27FC236}">
                <a16:creationId xmlns:a16="http://schemas.microsoft.com/office/drawing/2014/main" id="{F87F8D84-AE4A-4B0F-9B13-F58F590B5191}"/>
              </a:ext>
            </a:extLst>
          </p:cNvPr>
          <p:cNvCxnSpPr>
            <a:cxnSpLocks/>
          </p:cNvCxnSpPr>
          <p:nvPr/>
        </p:nvCxnSpPr>
        <p:spPr>
          <a:xfrm>
            <a:off x="5851708" y="1137517"/>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09B58C9-222C-4330-9D0B-7A11872D1D82}"/>
              </a:ext>
            </a:extLst>
          </p:cNvPr>
          <p:cNvSpPr txBox="1"/>
          <p:nvPr/>
        </p:nvSpPr>
        <p:spPr>
          <a:xfrm>
            <a:off x="5162480" y="1251439"/>
            <a:ext cx="698461" cy="369332"/>
          </a:xfrm>
          <a:prstGeom prst="rect">
            <a:avLst/>
          </a:prstGeom>
          <a:noFill/>
        </p:spPr>
        <p:txBody>
          <a:bodyPr wrap="none" rtlCol="0">
            <a:spAutoFit/>
          </a:bodyPr>
          <a:lstStyle/>
          <a:p>
            <a:r>
              <a:rPr lang="en-US" i="1"/>
              <a:t>parse</a:t>
            </a:r>
          </a:p>
        </p:txBody>
      </p:sp>
      <p:sp>
        <p:nvSpPr>
          <p:cNvPr id="24" name="Rectangle 23">
            <a:extLst>
              <a:ext uri="{FF2B5EF4-FFF2-40B4-BE49-F238E27FC236}">
                <a16:creationId xmlns:a16="http://schemas.microsoft.com/office/drawing/2014/main" id="{E37A6D65-8AC4-4BE6-8AA2-6A1AEF47F1DD}"/>
              </a:ext>
            </a:extLst>
          </p:cNvPr>
          <p:cNvSpPr/>
          <p:nvPr/>
        </p:nvSpPr>
        <p:spPr>
          <a:xfrm>
            <a:off x="8532202" y="4774157"/>
            <a:ext cx="1782306"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 Hello,</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25" name="Straight Arrow Connector 24">
            <a:extLst>
              <a:ext uri="{FF2B5EF4-FFF2-40B4-BE49-F238E27FC236}">
                <a16:creationId xmlns:a16="http://schemas.microsoft.com/office/drawing/2014/main" id="{4EAD59E5-B6E7-4FAC-A2E1-9DE66087D46B}"/>
              </a:ext>
            </a:extLst>
          </p:cNvPr>
          <p:cNvCxnSpPr/>
          <p:nvPr/>
        </p:nvCxnSpPr>
        <p:spPr>
          <a:xfrm>
            <a:off x="9469463" y="399768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7C86955-22CB-4D2B-B69A-A1C0D24BAA9E}"/>
              </a:ext>
            </a:extLst>
          </p:cNvPr>
          <p:cNvCxnSpPr>
            <a:cxnSpLocks/>
          </p:cNvCxnSpPr>
          <p:nvPr/>
        </p:nvCxnSpPr>
        <p:spPr>
          <a:xfrm>
            <a:off x="9444733" y="115043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7CDCA92-13D2-4749-9090-C19911B9BF71}"/>
              </a:ext>
            </a:extLst>
          </p:cNvPr>
          <p:cNvSpPr txBox="1"/>
          <p:nvPr/>
        </p:nvSpPr>
        <p:spPr>
          <a:xfrm>
            <a:off x="8755505" y="1264356"/>
            <a:ext cx="698461" cy="369332"/>
          </a:xfrm>
          <a:prstGeom prst="rect">
            <a:avLst/>
          </a:prstGeom>
          <a:noFill/>
        </p:spPr>
        <p:txBody>
          <a:bodyPr wrap="none" rtlCol="0">
            <a:spAutoFit/>
          </a:bodyPr>
          <a:lstStyle/>
          <a:p>
            <a:r>
              <a:rPr lang="en-US" i="1"/>
              <a:t>parse</a:t>
            </a:r>
          </a:p>
        </p:txBody>
      </p:sp>
      <p:pic>
        <p:nvPicPr>
          <p:cNvPr id="10" name="Picture 9">
            <a:extLst>
              <a:ext uri="{FF2B5EF4-FFF2-40B4-BE49-F238E27FC236}">
                <a16:creationId xmlns:a16="http://schemas.microsoft.com/office/drawing/2014/main" id="{841C8090-551F-4937-AFEF-FF6B10A3CA58}"/>
              </a:ext>
            </a:extLst>
          </p:cNvPr>
          <p:cNvPicPr>
            <a:picLocks noChangeAspect="1"/>
          </p:cNvPicPr>
          <p:nvPr/>
        </p:nvPicPr>
        <p:blipFill rotWithShape="1">
          <a:blip r:embed="rId4"/>
          <a:srcRect l="1657" t="13989" r="84280" b="82654"/>
          <a:stretch/>
        </p:blipFill>
        <p:spPr>
          <a:xfrm>
            <a:off x="8087073" y="786882"/>
            <a:ext cx="2764780" cy="350635"/>
          </a:xfrm>
          <a:prstGeom prst="rect">
            <a:avLst/>
          </a:prstGeom>
          <a:ln>
            <a:solidFill>
              <a:schemeClr val="tx1"/>
            </a:solidFill>
          </a:ln>
        </p:spPr>
      </p:pic>
    </p:spTree>
    <p:extLst>
      <p:ext uri="{BB962C8B-B14F-4D97-AF65-F5344CB8AC3E}">
        <p14:creationId xmlns:p14="http://schemas.microsoft.com/office/powerpoint/2010/main" val="3325602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9BFB-7005-4D6D-8E28-E54A1901201F}"/>
              </a:ext>
            </a:extLst>
          </p:cNvPr>
          <p:cNvSpPr>
            <a:spLocks noGrp="1"/>
          </p:cNvSpPr>
          <p:nvPr>
            <p:ph type="title"/>
          </p:nvPr>
        </p:nvSpPr>
        <p:spPr/>
        <p:txBody>
          <a:bodyPr/>
          <a:lstStyle/>
          <a:p>
            <a:r>
              <a:rPr lang="en-US"/>
              <a:t>Table of Contents</a:t>
            </a:r>
          </a:p>
        </p:txBody>
      </p:sp>
      <p:sp>
        <p:nvSpPr>
          <p:cNvPr id="3" name="Content Placeholder 2">
            <a:extLst>
              <a:ext uri="{FF2B5EF4-FFF2-40B4-BE49-F238E27FC236}">
                <a16:creationId xmlns:a16="http://schemas.microsoft.com/office/drawing/2014/main" id="{84C470B9-737E-4F9A-AE0E-F9A2AFE33BE3}"/>
              </a:ext>
            </a:extLst>
          </p:cNvPr>
          <p:cNvSpPr>
            <a:spLocks noGrp="1"/>
          </p:cNvSpPr>
          <p:nvPr>
            <p:ph idx="1"/>
          </p:nvPr>
        </p:nvSpPr>
        <p:spPr/>
        <p:txBody>
          <a:bodyPr/>
          <a:lstStyle/>
          <a:p>
            <a:pPr marL="457200" indent="-457200">
              <a:buFont typeface="+mj-lt"/>
              <a:buAutoNum type="arabicPeriod"/>
            </a:pPr>
            <a:r>
              <a:rPr lang="en-US">
                <a:hlinkClick r:id="rId2" action="ppaction://hlinksldjump"/>
              </a:rPr>
              <a:t>DFDL Character Entities</a:t>
            </a:r>
            <a:endParaRPr lang="en-US"/>
          </a:p>
          <a:p>
            <a:pPr marL="457200" indent="-457200">
              <a:buFont typeface="+mj-lt"/>
              <a:buAutoNum type="arabicPeriod"/>
            </a:pPr>
            <a:r>
              <a:rPr lang="en-US">
                <a:hlinkClick r:id="rId3" action="ppaction://hlinksldjump"/>
              </a:rPr>
              <a:t>Delimiters</a:t>
            </a:r>
            <a:endParaRPr lang="en-US">
              <a:hlinkClick r:id="rId4" action="ppaction://hlinksldjump"/>
            </a:endParaRPr>
          </a:p>
          <a:p>
            <a:pPr marL="835147" lvl="1" indent="-457200">
              <a:buFont typeface="+mj-lt"/>
              <a:buAutoNum type="arabicPeriod"/>
            </a:pPr>
            <a:r>
              <a:rPr lang="en-US">
                <a:hlinkClick r:id="rId4" action="ppaction://hlinksldjump"/>
              </a:rPr>
              <a:t>Initiators</a:t>
            </a:r>
            <a:endParaRPr lang="en-US"/>
          </a:p>
          <a:p>
            <a:pPr marL="835147" lvl="1" indent="-457200">
              <a:buFont typeface="+mj-lt"/>
              <a:buAutoNum type="arabicPeriod"/>
            </a:pPr>
            <a:r>
              <a:rPr lang="en-US">
                <a:hlinkClick r:id="rId5" action="ppaction://hlinksldjump"/>
              </a:rPr>
              <a:t>Terminators</a:t>
            </a:r>
            <a:endParaRPr lang="en-US"/>
          </a:p>
          <a:p>
            <a:pPr marL="835147" lvl="1" indent="-457200">
              <a:buFont typeface="+mj-lt"/>
              <a:buAutoNum type="arabicPeriod"/>
            </a:pPr>
            <a:r>
              <a:rPr lang="en-US">
                <a:hlinkClick r:id="rId6" action="ppaction://hlinksldjump"/>
              </a:rPr>
              <a:t>Separators</a:t>
            </a:r>
            <a:endParaRPr lang="en-US"/>
          </a:p>
        </p:txBody>
      </p:sp>
    </p:spTree>
    <p:extLst>
      <p:ext uri="{BB962C8B-B14F-4D97-AF65-F5344CB8AC3E}">
        <p14:creationId xmlns:p14="http://schemas.microsoft.com/office/powerpoint/2010/main" val="2070887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503EE9-1BAB-421A-9DD4-5926DBAA2F25}"/>
              </a:ext>
            </a:extLst>
          </p:cNvPr>
          <p:cNvSpPr>
            <a:spLocks noGrp="1"/>
          </p:cNvSpPr>
          <p:nvPr>
            <p:ph type="title"/>
          </p:nvPr>
        </p:nvSpPr>
        <p:spPr/>
        <p:txBody>
          <a:bodyPr/>
          <a:lstStyle/>
          <a:p>
            <a:r>
              <a:rPr lang="en-US"/>
              <a:t>Initiator can mark the beginning of an element or the beginning of a group of elements</a:t>
            </a:r>
          </a:p>
        </p:txBody>
      </p:sp>
      <p:sp>
        <p:nvSpPr>
          <p:cNvPr id="5" name="Rectangle 4">
            <a:extLst>
              <a:ext uri="{FF2B5EF4-FFF2-40B4-BE49-F238E27FC236}">
                <a16:creationId xmlns:a16="http://schemas.microsoft.com/office/drawing/2014/main" id="{A01B2CB4-52F6-482D-AB2B-C65D88029188}"/>
              </a:ext>
            </a:extLst>
          </p:cNvPr>
          <p:cNvSpPr/>
          <p:nvPr/>
        </p:nvSpPr>
        <p:spPr>
          <a:xfrm>
            <a:off x="1064217" y="2717128"/>
            <a:ext cx="4375688" cy="64633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"START"</a:t>
            </a:r>
            <a:r>
              <a:rPr lang="en-US">
                <a:solidFill>
                  <a:srgbClr val="F5844C"/>
                </a:solidFill>
                <a:highlight>
                  <a:srgbClr val="FFFF00"/>
                </a:highlight>
              </a:rPr>
              <a:t> </a:t>
            </a:r>
            <a:r>
              <a:rPr lang="en-US">
                <a:solidFill>
                  <a:srgbClr val="000096"/>
                </a:solidFill>
                <a:highlight>
                  <a:srgbClr val="FFFFFF"/>
                </a:highlight>
              </a:rPr>
              <a:t>/&gt;</a:t>
            </a:r>
          </a:p>
        </p:txBody>
      </p:sp>
      <p:sp>
        <p:nvSpPr>
          <p:cNvPr id="6" name="Rectangle 5">
            <a:extLst>
              <a:ext uri="{FF2B5EF4-FFF2-40B4-BE49-F238E27FC236}">
                <a16:creationId xmlns:a16="http://schemas.microsoft.com/office/drawing/2014/main" id="{0F1C6AB2-E804-47D2-8555-DE19327D45EF}"/>
              </a:ext>
            </a:extLst>
          </p:cNvPr>
          <p:cNvSpPr/>
          <p:nvPr/>
        </p:nvSpPr>
        <p:spPr>
          <a:xfrm>
            <a:off x="5934754" y="2717128"/>
            <a:ext cx="6096000" cy="2585323"/>
          </a:xfrm>
          <a:prstGeom prst="rect">
            <a:avLst/>
          </a:prstGeom>
          <a:ln>
            <a:solidFill>
              <a:schemeClr val="tx1"/>
            </a:solidFill>
          </a:ln>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"START"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br>
              <a:rPr lang="en-US">
                <a:solidFill>
                  <a:srgbClr val="993300"/>
                </a:solidFill>
                <a:highlight>
                  <a:srgbClr val="FFFFFF"/>
                </a:highlight>
              </a:rPr>
            </a:br>
            <a:r>
              <a:rPr lang="en-US">
                <a:solidFill>
                  <a:srgbClr val="993300"/>
                </a:solidFill>
                <a:highlight>
                  <a:srgbClr val="FFFFFF"/>
                </a:highlight>
              </a:rPr>
              <a:t> </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8" name="TextBox 7">
            <a:extLst>
              <a:ext uri="{FF2B5EF4-FFF2-40B4-BE49-F238E27FC236}">
                <a16:creationId xmlns:a16="http://schemas.microsoft.com/office/drawing/2014/main" id="{86397CAB-B69A-4D56-B70E-96F602003EF7}"/>
              </a:ext>
            </a:extLst>
          </p:cNvPr>
          <p:cNvSpPr txBox="1"/>
          <p:nvPr/>
        </p:nvSpPr>
        <p:spPr>
          <a:xfrm>
            <a:off x="2912063" y="1440062"/>
            <a:ext cx="679994" cy="369332"/>
          </a:xfrm>
          <a:prstGeom prst="rect">
            <a:avLst/>
          </a:prstGeom>
          <a:noFill/>
        </p:spPr>
        <p:txBody>
          <a:bodyPr wrap="none" rtlCol="0">
            <a:spAutoFit/>
          </a:bodyPr>
          <a:lstStyle/>
          <a:p>
            <a:r>
              <a:rPr lang="en-US"/>
              <a:t>input</a:t>
            </a:r>
          </a:p>
        </p:txBody>
      </p:sp>
      <p:sp>
        <p:nvSpPr>
          <p:cNvPr id="10" name="TextBox 9">
            <a:extLst>
              <a:ext uri="{FF2B5EF4-FFF2-40B4-BE49-F238E27FC236}">
                <a16:creationId xmlns:a16="http://schemas.microsoft.com/office/drawing/2014/main" id="{9B56B060-1D86-45FD-A46C-1323AD46EE84}"/>
              </a:ext>
            </a:extLst>
          </p:cNvPr>
          <p:cNvSpPr txBox="1"/>
          <p:nvPr/>
        </p:nvSpPr>
        <p:spPr>
          <a:xfrm>
            <a:off x="7813403" y="1287051"/>
            <a:ext cx="679994" cy="369332"/>
          </a:xfrm>
          <a:prstGeom prst="rect">
            <a:avLst/>
          </a:prstGeom>
          <a:noFill/>
        </p:spPr>
        <p:txBody>
          <a:bodyPr wrap="none" rtlCol="0">
            <a:spAutoFit/>
          </a:bodyPr>
          <a:lstStyle/>
          <a:p>
            <a:r>
              <a:rPr lang="en-US"/>
              <a:t>input</a:t>
            </a:r>
          </a:p>
        </p:txBody>
      </p:sp>
      <p:sp>
        <p:nvSpPr>
          <p:cNvPr id="11" name="Rectangle 10">
            <a:extLst>
              <a:ext uri="{FF2B5EF4-FFF2-40B4-BE49-F238E27FC236}">
                <a16:creationId xmlns:a16="http://schemas.microsoft.com/office/drawing/2014/main" id="{2D9CAF2C-5284-40CB-8153-AC84F62C4787}"/>
              </a:ext>
            </a:extLst>
          </p:cNvPr>
          <p:cNvSpPr/>
          <p:nvPr/>
        </p:nvSpPr>
        <p:spPr>
          <a:xfrm>
            <a:off x="1795507" y="4089845"/>
            <a:ext cx="2913105" cy="369332"/>
          </a:xfrm>
          <a:prstGeom prst="rect">
            <a:avLst/>
          </a:prstGeom>
          <a:ln>
            <a:solidFill>
              <a:schemeClr val="tx1"/>
            </a:solidFill>
          </a:ln>
        </p:spPr>
        <p:txBody>
          <a:bodyPr wrap="non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
        <p:nvSpPr>
          <p:cNvPr id="12" name="Rectangle 11">
            <a:extLst>
              <a:ext uri="{FF2B5EF4-FFF2-40B4-BE49-F238E27FC236}">
                <a16:creationId xmlns:a16="http://schemas.microsoft.com/office/drawing/2014/main" id="{0B88DA73-7B8E-4BBB-BAD0-694AFBE3440F}"/>
              </a:ext>
            </a:extLst>
          </p:cNvPr>
          <p:cNvSpPr/>
          <p:nvPr/>
        </p:nvSpPr>
        <p:spPr>
          <a:xfrm>
            <a:off x="7110201" y="5558979"/>
            <a:ext cx="2283417"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 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Greetings!</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4" name="Straight Arrow Connector 13">
            <a:extLst>
              <a:ext uri="{FF2B5EF4-FFF2-40B4-BE49-F238E27FC236}">
                <a16:creationId xmlns:a16="http://schemas.microsoft.com/office/drawing/2014/main" id="{214A755B-7F89-46FB-A589-56EAB638F3E2}"/>
              </a:ext>
            </a:extLst>
          </p:cNvPr>
          <p:cNvCxnSpPr>
            <a:cxnSpLocks/>
            <a:endCxn id="5" idx="0"/>
          </p:cNvCxnSpPr>
          <p:nvPr/>
        </p:nvCxnSpPr>
        <p:spPr>
          <a:xfrm>
            <a:off x="3252061" y="2170945"/>
            <a:ext cx="0" cy="5461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73DB766-C997-4D4D-B72B-F25AC6CE3907}"/>
              </a:ext>
            </a:extLst>
          </p:cNvPr>
          <p:cNvCxnSpPr>
            <a:stCxn id="5" idx="2"/>
            <a:endCxn id="11" idx="0"/>
          </p:cNvCxnSpPr>
          <p:nvPr/>
        </p:nvCxnSpPr>
        <p:spPr>
          <a:xfrm flipH="1">
            <a:off x="3252060" y="3363459"/>
            <a:ext cx="1" cy="7263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D8FD3B0-FCC1-407D-9A6B-7E582A0B1C01}"/>
              </a:ext>
            </a:extLst>
          </p:cNvPr>
          <p:cNvCxnSpPr>
            <a:cxnSpLocks/>
          </p:cNvCxnSpPr>
          <p:nvPr/>
        </p:nvCxnSpPr>
        <p:spPr>
          <a:xfrm flipH="1">
            <a:off x="8246716" y="2335519"/>
            <a:ext cx="1" cy="379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A86DDC3-DA42-4006-9B46-B66EAA142D93}"/>
              </a:ext>
            </a:extLst>
          </p:cNvPr>
          <p:cNvCxnSpPr>
            <a:cxnSpLocks/>
          </p:cNvCxnSpPr>
          <p:nvPr/>
        </p:nvCxnSpPr>
        <p:spPr>
          <a:xfrm flipH="1">
            <a:off x="8237613" y="5302451"/>
            <a:ext cx="0" cy="2565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82758F8-D43A-4787-BF75-6C853BE280CF}"/>
              </a:ext>
            </a:extLst>
          </p:cNvPr>
          <p:cNvSpPr txBox="1"/>
          <p:nvPr/>
        </p:nvSpPr>
        <p:spPr>
          <a:xfrm>
            <a:off x="443743" y="5386282"/>
            <a:ext cx="4996150" cy="646331"/>
          </a:xfrm>
          <a:prstGeom prst="rect">
            <a:avLst/>
          </a:prstGeom>
          <a:noFill/>
        </p:spPr>
        <p:txBody>
          <a:bodyPr wrap="square" rtlCol="0">
            <a:spAutoFit/>
          </a:bodyPr>
          <a:lstStyle/>
          <a:p>
            <a:r>
              <a:rPr lang="en-US"/>
              <a:t>See examples/everything-you-ever-wanted-to-know-about/initiators/test-[4,5].dfdl.xsd</a:t>
            </a:r>
          </a:p>
        </p:txBody>
      </p:sp>
      <p:sp>
        <p:nvSpPr>
          <p:cNvPr id="25" name="TextBox 24">
            <a:extLst>
              <a:ext uri="{FF2B5EF4-FFF2-40B4-BE49-F238E27FC236}">
                <a16:creationId xmlns:a16="http://schemas.microsoft.com/office/drawing/2014/main" id="{D1DBD664-581B-480A-8E76-5B89A6ED9CA2}"/>
              </a:ext>
            </a:extLst>
          </p:cNvPr>
          <p:cNvSpPr txBox="1"/>
          <p:nvPr/>
        </p:nvSpPr>
        <p:spPr>
          <a:xfrm>
            <a:off x="2562832" y="2227784"/>
            <a:ext cx="698461" cy="369332"/>
          </a:xfrm>
          <a:prstGeom prst="rect">
            <a:avLst/>
          </a:prstGeom>
          <a:noFill/>
        </p:spPr>
        <p:txBody>
          <a:bodyPr wrap="none" rtlCol="0">
            <a:spAutoFit/>
          </a:bodyPr>
          <a:lstStyle/>
          <a:p>
            <a:r>
              <a:rPr lang="en-US" i="1"/>
              <a:t>parse</a:t>
            </a:r>
          </a:p>
        </p:txBody>
      </p:sp>
      <p:sp>
        <p:nvSpPr>
          <p:cNvPr id="26" name="TextBox 25">
            <a:extLst>
              <a:ext uri="{FF2B5EF4-FFF2-40B4-BE49-F238E27FC236}">
                <a16:creationId xmlns:a16="http://schemas.microsoft.com/office/drawing/2014/main" id="{9D98CC45-D505-4E3C-9B3A-27F5514F62FE}"/>
              </a:ext>
            </a:extLst>
          </p:cNvPr>
          <p:cNvSpPr txBox="1"/>
          <p:nvPr/>
        </p:nvSpPr>
        <p:spPr>
          <a:xfrm>
            <a:off x="7539024" y="2333005"/>
            <a:ext cx="698461" cy="369332"/>
          </a:xfrm>
          <a:prstGeom prst="rect">
            <a:avLst/>
          </a:prstGeom>
          <a:noFill/>
        </p:spPr>
        <p:txBody>
          <a:bodyPr wrap="none" rtlCol="0">
            <a:spAutoFit/>
          </a:bodyPr>
          <a:lstStyle/>
          <a:p>
            <a:r>
              <a:rPr lang="en-US" i="1"/>
              <a:t>parse</a:t>
            </a:r>
          </a:p>
        </p:txBody>
      </p:sp>
      <p:pic>
        <p:nvPicPr>
          <p:cNvPr id="4" name="Picture 3">
            <a:extLst>
              <a:ext uri="{FF2B5EF4-FFF2-40B4-BE49-F238E27FC236}">
                <a16:creationId xmlns:a16="http://schemas.microsoft.com/office/drawing/2014/main" id="{6281F40F-9E0E-4AD7-B600-2FAE5C06D8CE}"/>
              </a:ext>
            </a:extLst>
          </p:cNvPr>
          <p:cNvPicPr>
            <a:picLocks noChangeAspect="1"/>
          </p:cNvPicPr>
          <p:nvPr/>
        </p:nvPicPr>
        <p:blipFill rotWithShape="1">
          <a:blip r:embed="rId2"/>
          <a:srcRect l="1882" t="14289" r="78979" b="82398"/>
          <a:stretch/>
        </p:blipFill>
        <p:spPr>
          <a:xfrm>
            <a:off x="1454780" y="1809394"/>
            <a:ext cx="3523725" cy="324049"/>
          </a:xfrm>
          <a:prstGeom prst="rect">
            <a:avLst/>
          </a:prstGeom>
          <a:ln>
            <a:solidFill>
              <a:schemeClr val="tx1"/>
            </a:solidFill>
          </a:ln>
        </p:spPr>
      </p:pic>
      <p:pic>
        <p:nvPicPr>
          <p:cNvPr id="13" name="Picture 12">
            <a:extLst>
              <a:ext uri="{FF2B5EF4-FFF2-40B4-BE49-F238E27FC236}">
                <a16:creationId xmlns:a16="http://schemas.microsoft.com/office/drawing/2014/main" id="{69D86FEA-9C02-4A11-AE46-0E7D2ED6BC9B}"/>
              </a:ext>
            </a:extLst>
          </p:cNvPr>
          <p:cNvPicPr>
            <a:picLocks noChangeAspect="1"/>
          </p:cNvPicPr>
          <p:nvPr/>
        </p:nvPicPr>
        <p:blipFill rotWithShape="1">
          <a:blip r:embed="rId3"/>
          <a:srcRect l="1761" t="14289" r="74320" b="78156"/>
          <a:stretch/>
        </p:blipFill>
        <p:spPr>
          <a:xfrm>
            <a:off x="6320929" y="1656383"/>
            <a:ext cx="3851574" cy="646331"/>
          </a:xfrm>
          <a:prstGeom prst="rect">
            <a:avLst/>
          </a:prstGeom>
          <a:ln>
            <a:solidFill>
              <a:schemeClr val="tx1"/>
            </a:solidFill>
          </a:ln>
        </p:spPr>
      </p:pic>
    </p:spTree>
    <p:extLst>
      <p:ext uri="{BB962C8B-B14F-4D97-AF65-F5344CB8AC3E}">
        <p14:creationId xmlns:p14="http://schemas.microsoft.com/office/powerpoint/2010/main" val="1311930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7F92-D433-43F5-AECD-24BED22D6A67}"/>
              </a:ext>
            </a:extLst>
          </p:cNvPr>
          <p:cNvSpPr>
            <a:spLocks noGrp="1"/>
          </p:cNvSpPr>
          <p:nvPr>
            <p:ph type="title"/>
          </p:nvPr>
        </p:nvSpPr>
        <p:spPr/>
        <p:txBody>
          <a:bodyPr/>
          <a:lstStyle/>
          <a:p>
            <a:r>
              <a:rPr lang="en-US"/>
              <a:t>Whitespace-separated list of alternatives</a:t>
            </a:r>
          </a:p>
        </p:txBody>
      </p:sp>
      <p:sp>
        <p:nvSpPr>
          <p:cNvPr id="3" name="Content Placeholder 2">
            <a:extLst>
              <a:ext uri="{FF2B5EF4-FFF2-40B4-BE49-F238E27FC236}">
                <a16:creationId xmlns:a16="http://schemas.microsoft.com/office/drawing/2014/main" id="{D80AFBE1-1CE6-43AA-9A2D-9002FB44A996}"/>
              </a:ext>
            </a:extLst>
          </p:cNvPr>
          <p:cNvSpPr>
            <a:spLocks noGrp="1"/>
          </p:cNvSpPr>
          <p:nvPr>
            <p:ph idx="1"/>
          </p:nvPr>
        </p:nvSpPr>
        <p:spPr/>
        <p:txBody>
          <a:bodyPr/>
          <a:lstStyle/>
          <a:p>
            <a:pPr>
              <a:lnSpc>
                <a:spcPts val="3000"/>
              </a:lnSpc>
              <a:spcAft>
                <a:spcPts val="1200"/>
              </a:spcAft>
            </a:pPr>
            <a:r>
              <a:rPr lang="en-US"/>
              <a:t>Multiple initiators may be specified. </a:t>
            </a:r>
          </a:p>
          <a:p>
            <a:pPr>
              <a:lnSpc>
                <a:spcPts val="3000"/>
              </a:lnSpc>
              <a:spcAft>
                <a:spcPts val="1200"/>
              </a:spcAft>
            </a:pPr>
            <a:r>
              <a:rPr lang="en-US"/>
              <a:t>The value of dfdl:initiator is </a:t>
            </a:r>
            <a:r>
              <a:rPr lang="en-US" dirty="0"/>
              <a:t>a whitespace-separated list of alternative literal strings.</a:t>
            </a:r>
          </a:p>
          <a:p>
            <a:pPr>
              <a:lnSpc>
                <a:spcPts val="3000"/>
              </a:lnSpc>
              <a:spcAft>
                <a:spcPts val="1200"/>
              </a:spcAft>
            </a:pPr>
            <a:r>
              <a:rPr lang="en-US" dirty="0"/>
              <a:t>When parsing, the initiator with the longest match is the one that is selected.</a:t>
            </a:r>
          </a:p>
          <a:p>
            <a:pPr>
              <a:lnSpc>
                <a:spcPts val="3000"/>
              </a:lnSpc>
              <a:spcAft>
                <a:spcPts val="1200"/>
              </a:spcAft>
            </a:pPr>
            <a:r>
              <a:rPr lang="en-US" dirty="0"/>
              <a:t>On unparsing the first initiator in the list is used.</a:t>
            </a:r>
          </a:p>
          <a:p>
            <a:endParaRPr lang="en-US"/>
          </a:p>
        </p:txBody>
      </p:sp>
      <p:sp>
        <p:nvSpPr>
          <p:cNvPr id="4" name="Footer Placeholder 3">
            <a:extLst>
              <a:ext uri="{FF2B5EF4-FFF2-40B4-BE49-F238E27FC236}">
                <a16:creationId xmlns:a16="http://schemas.microsoft.com/office/drawing/2014/main" id="{287BB8A7-A51E-4D32-AC3E-DB0298383D2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595115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D700156-8D8C-4B28-B4C4-3AB03BBBE63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TextBox 6">
            <a:extLst>
              <a:ext uri="{FF2B5EF4-FFF2-40B4-BE49-F238E27FC236}">
                <a16:creationId xmlns:a16="http://schemas.microsoft.com/office/drawing/2014/main" id="{EAC9B509-5BD2-4BB1-B05E-F244EB322565}"/>
              </a:ext>
            </a:extLst>
          </p:cNvPr>
          <p:cNvSpPr txBox="1"/>
          <p:nvPr/>
        </p:nvSpPr>
        <p:spPr>
          <a:xfrm>
            <a:off x="3105792" y="278758"/>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792638" y="2073456"/>
            <a:ext cx="7536942"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"START STARTING"</a:t>
            </a:r>
            <a:r>
              <a:rPr lang="en-US">
                <a:solidFill>
                  <a:srgbClr val="F5844C"/>
                </a:solidFill>
                <a:highlight>
                  <a:srgbClr val="FFFF00"/>
                </a:highlight>
              </a:rPr>
              <a:t> </a:t>
            </a:r>
            <a:r>
              <a:rPr lang="en-US">
                <a:solidFill>
                  <a:srgbClr val="000096"/>
                </a:solidFill>
                <a:highlight>
                  <a:srgbClr val="FFFFFF"/>
                </a:highlight>
              </a:rPr>
              <a:t>/&gt;</a:t>
            </a:r>
          </a:p>
        </p:txBody>
      </p:sp>
      <p:sp>
        <p:nvSpPr>
          <p:cNvPr id="9" name="Rectangle 8">
            <a:extLst>
              <a:ext uri="{FF2B5EF4-FFF2-40B4-BE49-F238E27FC236}">
                <a16:creationId xmlns:a16="http://schemas.microsoft.com/office/drawing/2014/main" id="{9D1D24CC-1C79-43FC-8EEF-F78447E1D1B6}"/>
              </a:ext>
            </a:extLst>
          </p:cNvPr>
          <p:cNvSpPr/>
          <p:nvPr/>
        </p:nvSpPr>
        <p:spPr>
          <a:xfrm>
            <a:off x="1925634" y="3257653"/>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399713" y="1017421"/>
            <a:ext cx="0" cy="9790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47328" y="1314606"/>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391127" y="24653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9081" y="251480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37901" y="2721090"/>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H="1" flipV="1">
            <a:off x="7337901" y="1013296"/>
            <a:ext cx="0" cy="10574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492378B3-A31F-44F5-8390-D32818577A0E}"/>
              </a:ext>
            </a:extLst>
          </p:cNvPr>
          <p:cNvSpPr/>
          <p:nvPr/>
        </p:nvSpPr>
        <p:spPr>
          <a:xfrm>
            <a:off x="6111498" y="3277839"/>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
        <p:nvSpPr>
          <p:cNvPr id="5" name="TextBox 4">
            <a:extLst>
              <a:ext uri="{FF2B5EF4-FFF2-40B4-BE49-F238E27FC236}">
                <a16:creationId xmlns:a16="http://schemas.microsoft.com/office/drawing/2014/main" id="{1785AF63-7BD7-4A6A-9174-453203287C2E}"/>
              </a:ext>
            </a:extLst>
          </p:cNvPr>
          <p:cNvSpPr txBox="1"/>
          <p:nvPr/>
        </p:nvSpPr>
        <p:spPr>
          <a:xfrm>
            <a:off x="3391126" y="4262606"/>
            <a:ext cx="5079245" cy="1200329"/>
          </a:xfrm>
          <a:prstGeom prst="rect">
            <a:avLst/>
          </a:prstGeom>
          <a:solidFill>
            <a:srgbClr val="FFFF00"/>
          </a:solidFill>
        </p:spPr>
        <p:txBody>
          <a:bodyPr wrap="square" rtlCol="0">
            <a:spAutoFit/>
          </a:bodyPr>
          <a:lstStyle/>
          <a:p>
            <a:r>
              <a:rPr lang="en-US" sz="2400"/>
              <a:t>Notice that the output of unparsing has a different initiator than the input’s initiator – START vs STARTING.</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211449" y="5672057"/>
            <a:ext cx="7954101" cy="369332"/>
          </a:xfrm>
          <a:prstGeom prst="rect">
            <a:avLst/>
          </a:prstGeom>
          <a:noFill/>
        </p:spPr>
        <p:txBody>
          <a:bodyPr wrap="none" rtlCol="0">
            <a:spAutoFit/>
          </a:bodyPr>
          <a:lstStyle/>
          <a:p>
            <a:r>
              <a:rPr lang="en-US"/>
              <a:t>See examples/everything-you-ever-wanted-to-know-about/initiators/test-6.dfdl.xsd</a:t>
            </a:r>
          </a:p>
        </p:txBody>
      </p:sp>
      <p:pic>
        <p:nvPicPr>
          <p:cNvPr id="2" name="Picture 1">
            <a:extLst>
              <a:ext uri="{FF2B5EF4-FFF2-40B4-BE49-F238E27FC236}">
                <a16:creationId xmlns:a16="http://schemas.microsoft.com/office/drawing/2014/main" id="{4B4A8257-F8CE-432C-AB01-84E8BEF72E96}"/>
              </a:ext>
            </a:extLst>
          </p:cNvPr>
          <p:cNvPicPr>
            <a:picLocks noChangeAspect="1"/>
          </p:cNvPicPr>
          <p:nvPr/>
        </p:nvPicPr>
        <p:blipFill rotWithShape="1">
          <a:blip r:embed="rId2"/>
          <a:srcRect l="1739" t="13956" r="75960" b="82766"/>
          <a:stretch/>
        </p:blipFill>
        <p:spPr>
          <a:xfrm>
            <a:off x="832641" y="655849"/>
            <a:ext cx="4728468" cy="369332"/>
          </a:xfrm>
          <a:prstGeom prst="rect">
            <a:avLst/>
          </a:prstGeom>
          <a:ln>
            <a:solidFill>
              <a:schemeClr val="tx1"/>
            </a:solidFill>
          </a:ln>
        </p:spPr>
      </p:pic>
      <p:pic>
        <p:nvPicPr>
          <p:cNvPr id="10" name="Picture 9">
            <a:extLst>
              <a:ext uri="{FF2B5EF4-FFF2-40B4-BE49-F238E27FC236}">
                <a16:creationId xmlns:a16="http://schemas.microsoft.com/office/drawing/2014/main" id="{93CB8744-FF82-435D-B276-05E49D89536A}"/>
              </a:ext>
            </a:extLst>
          </p:cNvPr>
          <p:cNvPicPr>
            <a:picLocks noChangeAspect="1"/>
          </p:cNvPicPr>
          <p:nvPr/>
        </p:nvPicPr>
        <p:blipFill rotWithShape="1">
          <a:blip r:embed="rId3"/>
          <a:srcRect l="1986" t="13791" r="79046" b="82644"/>
          <a:stretch/>
        </p:blipFill>
        <p:spPr>
          <a:xfrm>
            <a:off x="5789291" y="573659"/>
            <a:ext cx="4376259" cy="436887"/>
          </a:xfrm>
          <a:prstGeom prst="rect">
            <a:avLst/>
          </a:prstGeom>
          <a:ln>
            <a:solidFill>
              <a:schemeClr val="tx1"/>
            </a:solidFill>
          </a:ln>
        </p:spPr>
      </p:pic>
    </p:spTree>
    <p:extLst>
      <p:ext uri="{BB962C8B-B14F-4D97-AF65-F5344CB8AC3E}">
        <p14:creationId xmlns:p14="http://schemas.microsoft.com/office/powerpoint/2010/main" val="3480800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EE3CB1-2F2E-43DD-9AA7-02A2BE9314CC}"/>
              </a:ext>
            </a:extLst>
          </p:cNvPr>
          <p:cNvSpPr>
            <a:spLocks noGrp="1"/>
          </p:cNvSpPr>
          <p:nvPr>
            <p:ph type="title"/>
          </p:nvPr>
        </p:nvSpPr>
        <p:spPr/>
        <p:txBody>
          <a:bodyPr/>
          <a:lstStyle/>
          <a:p>
            <a:r>
              <a:rPr lang="en-US"/>
              <a:t>How to denote “no initiator” in the list of initiators?</a:t>
            </a:r>
          </a:p>
        </p:txBody>
      </p:sp>
      <p:sp>
        <p:nvSpPr>
          <p:cNvPr id="4" name="Content Placeholder 3">
            <a:extLst>
              <a:ext uri="{FF2B5EF4-FFF2-40B4-BE49-F238E27FC236}">
                <a16:creationId xmlns:a16="http://schemas.microsoft.com/office/drawing/2014/main" id="{EBC49A0C-024C-470D-9CE0-7D4D9D5C0489}"/>
              </a:ext>
            </a:extLst>
          </p:cNvPr>
          <p:cNvSpPr>
            <a:spLocks noGrp="1"/>
          </p:cNvSpPr>
          <p:nvPr>
            <p:ph idx="1"/>
          </p:nvPr>
        </p:nvSpPr>
        <p:spPr/>
        <p:txBody>
          <a:bodyPr/>
          <a:lstStyle/>
          <a:p>
            <a:pPr>
              <a:lnSpc>
                <a:spcPts val="3000"/>
              </a:lnSpc>
              <a:spcAft>
                <a:spcPts val="1200"/>
              </a:spcAft>
            </a:pPr>
            <a:r>
              <a:rPr lang="en-US" i="1"/>
              <a:t>The value of dfdl:initiator is a whitespace-separated list of alternative literal strings.</a:t>
            </a:r>
          </a:p>
          <a:p>
            <a:pPr>
              <a:lnSpc>
                <a:spcPts val="3000"/>
              </a:lnSpc>
              <a:spcAft>
                <a:spcPts val="1200"/>
              </a:spcAft>
            </a:pPr>
            <a:r>
              <a:rPr lang="en-US"/>
              <a:t>What if one of the possible initiators is the empty initiator – how to denote that?</a:t>
            </a:r>
          </a:p>
          <a:p>
            <a:pPr>
              <a:lnSpc>
                <a:spcPts val="3000"/>
              </a:lnSpc>
              <a:spcAft>
                <a:spcPts val="1200"/>
              </a:spcAft>
            </a:pPr>
            <a:r>
              <a:rPr lang="en-US"/>
              <a:t>Answer: use </a:t>
            </a:r>
            <a:r>
              <a:rPr lang="en-US">
                <a:solidFill>
                  <a:srgbClr val="FF0000"/>
                </a:solidFill>
                <a:latin typeface="Courier New" panose="02070309020205020404" pitchFamily="49" charset="0"/>
                <a:cs typeface="Courier New" panose="02070309020205020404" pitchFamily="49" charset="0"/>
              </a:rPr>
              <a:t>%ES; </a:t>
            </a:r>
          </a:p>
          <a:p>
            <a:pPr>
              <a:lnSpc>
                <a:spcPts val="3000"/>
              </a:lnSpc>
              <a:spcAft>
                <a:spcPts val="1200"/>
              </a:spcAft>
            </a:pPr>
            <a:r>
              <a:rPr lang="en-US"/>
              <a:t>Example: dfdl:initiator="</a:t>
            </a:r>
            <a:r>
              <a:rPr lang="en-US">
                <a:solidFill>
                  <a:srgbClr val="FF0000"/>
                </a:solidFill>
                <a:latin typeface="Courier New" panose="02070309020205020404" pitchFamily="49" charset="0"/>
                <a:cs typeface="Courier New" panose="02070309020205020404" pitchFamily="49" charset="0"/>
              </a:rPr>
              <a:t>A B %ES; C D</a:t>
            </a:r>
            <a:r>
              <a:rPr lang="en-US"/>
              <a:t>"</a:t>
            </a:r>
          </a:p>
          <a:p>
            <a:pPr>
              <a:lnSpc>
                <a:spcPts val="3000"/>
              </a:lnSpc>
              <a:spcAft>
                <a:spcPts val="1200"/>
              </a:spcAft>
            </a:pPr>
            <a:r>
              <a:rPr lang="en-US"/>
              <a:t>Note: </a:t>
            </a:r>
            <a:r>
              <a:rPr lang="en-US" dirty="0"/>
              <a:t>you can't have </a:t>
            </a:r>
            <a:r>
              <a:rPr lang="en-US" dirty="0">
                <a:solidFill>
                  <a:srgbClr val="FF0000"/>
                </a:solidFill>
                <a:latin typeface="Courier New" panose="02070309020205020404" pitchFamily="49" charset="0"/>
                <a:cs typeface="Courier New" panose="02070309020205020404" pitchFamily="49" charset="0"/>
              </a:rPr>
              <a:t>%ES;</a:t>
            </a:r>
            <a:r>
              <a:rPr lang="en-US" dirty="0"/>
              <a:t> in </a:t>
            </a:r>
            <a:r>
              <a:rPr lang="en-US"/>
              <a:t>the list if </a:t>
            </a:r>
            <a:r>
              <a:rPr lang="en-US" dirty="0"/>
              <a:t>dfdl:initiatedContent is </a:t>
            </a:r>
            <a:r>
              <a:rPr lang="en-US"/>
              <a:t>"</a:t>
            </a:r>
            <a:r>
              <a:rPr lang="en-US">
                <a:solidFill>
                  <a:srgbClr val="FF0000"/>
                </a:solidFill>
              </a:rPr>
              <a:t>yes</a:t>
            </a:r>
            <a:r>
              <a:rPr lang="en-US"/>
              <a:t>" because they contradict each other: </a:t>
            </a:r>
            <a:r>
              <a:rPr lang="en-US">
                <a:solidFill>
                  <a:srgbClr val="FF0000"/>
                </a:solidFill>
                <a:latin typeface="Courier New" panose="02070309020205020404" pitchFamily="49" charset="0"/>
                <a:cs typeface="Courier New" panose="02070309020205020404" pitchFamily="49" charset="0"/>
              </a:rPr>
              <a:t>%ES;</a:t>
            </a:r>
            <a:r>
              <a:rPr lang="en-US"/>
              <a:t> says there may be no initiator, dfdl:initiatedContent = "</a:t>
            </a:r>
            <a:r>
              <a:rPr lang="en-US">
                <a:solidFill>
                  <a:srgbClr val="FF0000"/>
                </a:solidFill>
              </a:rPr>
              <a:t>yes</a:t>
            </a:r>
            <a:r>
              <a:rPr lang="en-US"/>
              <a:t>" says there must be an initiator</a:t>
            </a:r>
          </a:p>
        </p:txBody>
      </p:sp>
      <p:sp>
        <p:nvSpPr>
          <p:cNvPr id="2" name="Footer Placeholder 1">
            <a:extLst>
              <a:ext uri="{FF2B5EF4-FFF2-40B4-BE49-F238E27FC236}">
                <a16:creationId xmlns:a16="http://schemas.microsoft.com/office/drawing/2014/main" id="{D0F1D4D4-9E1C-4F33-89DF-9312CDAAA3C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230646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883776-B5BE-41F1-BD69-01CCBBC44986}"/>
              </a:ext>
            </a:extLst>
          </p:cNvPr>
          <p:cNvSpPr>
            <a:spLocks noGrp="1"/>
          </p:cNvSpPr>
          <p:nvPr>
            <p:ph type="title"/>
          </p:nvPr>
        </p:nvSpPr>
        <p:spPr/>
        <p:txBody>
          <a:bodyPr/>
          <a:lstStyle/>
          <a:p>
            <a:r>
              <a:rPr lang="en-US"/>
              <a:t>Initiator can be computed</a:t>
            </a:r>
          </a:p>
        </p:txBody>
      </p:sp>
      <p:sp>
        <p:nvSpPr>
          <p:cNvPr id="4" name="Content Placeholder 3">
            <a:extLst>
              <a:ext uri="{FF2B5EF4-FFF2-40B4-BE49-F238E27FC236}">
                <a16:creationId xmlns:a16="http://schemas.microsoft.com/office/drawing/2014/main" id="{1190E0B4-557E-46E0-97BE-0187DE9F0F28}"/>
              </a:ext>
            </a:extLst>
          </p:cNvPr>
          <p:cNvSpPr>
            <a:spLocks noGrp="1"/>
          </p:cNvSpPr>
          <p:nvPr>
            <p:ph idx="1"/>
          </p:nvPr>
        </p:nvSpPr>
        <p:spPr/>
        <p:txBody>
          <a:bodyPr/>
          <a:lstStyle/>
          <a:p>
            <a:pPr>
              <a:lnSpc>
                <a:spcPts val="3000"/>
              </a:lnSpc>
              <a:spcAft>
                <a:spcPts val="1200"/>
              </a:spcAft>
            </a:pPr>
            <a:r>
              <a:rPr lang="en-US"/>
              <a:t>The value of dfdl:initiator </a:t>
            </a:r>
            <a:r>
              <a:rPr lang="en-US" dirty="0"/>
              <a:t>can be computed by way of an </a:t>
            </a:r>
            <a:r>
              <a:rPr lang="en-US"/>
              <a:t>expression which </a:t>
            </a:r>
            <a:r>
              <a:rPr lang="en-US" dirty="0"/>
              <a:t>returns a string containing </a:t>
            </a:r>
            <a:r>
              <a:rPr lang="en-US"/>
              <a:t>a whitespace-separated list of </a:t>
            </a:r>
            <a:r>
              <a:rPr lang="en-US" dirty="0"/>
              <a:t>string literals</a:t>
            </a:r>
            <a:r>
              <a:rPr lang="en-US"/>
              <a:t>. </a:t>
            </a:r>
          </a:p>
          <a:p>
            <a:pPr>
              <a:lnSpc>
                <a:spcPts val="3000"/>
              </a:lnSpc>
              <a:spcAft>
                <a:spcPts val="1200"/>
              </a:spcAft>
            </a:pPr>
            <a:r>
              <a:rPr lang="en-US"/>
              <a:t>The </a:t>
            </a:r>
            <a:r>
              <a:rPr lang="en-US" dirty="0"/>
              <a:t>expression must not contain </a:t>
            </a:r>
            <a:r>
              <a:rPr lang="en-US"/>
              <a:t>forward </a:t>
            </a:r>
            <a:r>
              <a:rPr lang="en-US" dirty="0"/>
              <a:t>references to elements which have not yet been processed.</a:t>
            </a:r>
          </a:p>
          <a:p>
            <a:endParaRPr lang="en-US" dirty="0"/>
          </a:p>
          <a:p>
            <a:endParaRPr lang="en-US" dirty="0"/>
          </a:p>
          <a:p>
            <a:endParaRPr lang="en-US" dirty="0"/>
          </a:p>
          <a:p>
            <a:endParaRPr lang="en-US"/>
          </a:p>
        </p:txBody>
      </p:sp>
      <p:sp>
        <p:nvSpPr>
          <p:cNvPr id="2" name="Footer Placeholder 1">
            <a:extLst>
              <a:ext uri="{FF2B5EF4-FFF2-40B4-BE49-F238E27FC236}">
                <a16:creationId xmlns:a16="http://schemas.microsoft.com/office/drawing/2014/main" id="{3FADE984-A48A-4D66-8B6C-A13AC22226C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1383954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3105792" y="201268"/>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483693" y="5067371"/>
            <a:ext cx="2391904"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START</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Hello,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50491" y="123217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2392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62248" y="427652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2712" y="429496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52712" y="4451414"/>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21693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602456" y="6394576"/>
            <a:ext cx="7954101" cy="369332"/>
          </a:xfrm>
          <a:prstGeom prst="rect">
            <a:avLst/>
          </a:prstGeom>
          <a:noFill/>
        </p:spPr>
        <p:txBody>
          <a:bodyPr wrap="none" rtlCol="0">
            <a:spAutoFit/>
          </a:bodyPr>
          <a:lstStyle/>
          <a:p>
            <a:r>
              <a:rPr lang="en-US"/>
              <a:t>See examples/everything-you-ever-wanted-to-know-about/initiators/test-7.dfdl.xsd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792638" y="1954002"/>
            <a:ext cx="7072394" cy="2308324"/>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21" name="Rectangle 20">
            <a:extLst>
              <a:ext uri="{FF2B5EF4-FFF2-40B4-BE49-F238E27FC236}">
                <a16:creationId xmlns:a16="http://schemas.microsoft.com/office/drawing/2014/main" id="{47CAFB8A-450F-41B1-BAEF-EA79CCB6F740}"/>
              </a:ext>
            </a:extLst>
          </p:cNvPr>
          <p:cNvSpPr/>
          <p:nvPr/>
        </p:nvSpPr>
        <p:spPr>
          <a:xfrm>
            <a:off x="6306609" y="5067370"/>
            <a:ext cx="2391904"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START</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 Hello, world</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DFA2C95A-237B-4C3F-94A7-3B3611F40A05}"/>
              </a:ext>
            </a:extLst>
          </p:cNvPr>
          <p:cNvPicPr>
            <a:picLocks noChangeAspect="1"/>
          </p:cNvPicPr>
          <p:nvPr/>
        </p:nvPicPr>
        <p:blipFill rotWithShape="1">
          <a:blip r:embed="rId2"/>
          <a:srcRect l="1998" t="13808" r="78384" b="78535"/>
          <a:stretch/>
        </p:blipFill>
        <p:spPr>
          <a:xfrm>
            <a:off x="1903652" y="574035"/>
            <a:ext cx="3117191" cy="646331"/>
          </a:xfrm>
          <a:prstGeom prst="rect">
            <a:avLst/>
          </a:prstGeom>
          <a:ln>
            <a:solidFill>
              <a:schemeClr val="tx1"/>
            </a:solidFill>
          </a:ln>
        </p:spPr>
      </p:pic>
      <p:pic>
        <p:nvPicPr>
          <p:cNvPr id="23" name="Picture 22">
            <a:extLst>
              <a:ext uri="{FF2B5EF4-FFF2-40B4-BE49-F238E27FC236}">
                <a16:creationId xmlns:a16="http://schemas.microsoft.com/office/drawing/2014/main" id="{9654B40A-139F-4958-8D9B-72445DFFED41}"/>
              </a:ext>
            </a:extLst>
          </p:cNvPr>
          <p:cNvPicPr>
            <a:picLocks noChangeAspect="1"/>
          </p:cNvPicPr>
          <p:nvPr/>
        </p:nvPicPr>
        <p:blipFill rotWithShape="1">
          <a:blip r:embed="rId2"/>
          <a:srcRect l="1998" t="13808" r="78384" b="78535"/>
          <a:stretch/>
        </p:blipFill>
        <p:spPr>
          <a:xfrm>
            <a:off x="5747841" y="564712"/>
            <a:ext cx="3117191" cy="646331"/>
          </a:xfrm>
          <a:prstGeom prst="rect">
            <a:avLst/>
          </a:prstGeom>
          <a:ln>
            <a:solidFill>
              <a:schemeClr val="tx1"/>
            </a:solidFill>
          </a:ln>
        </p:spPr>
      </p:pic>
    </p:spTree>
    <p:extLst>
      <p:ext uri="{BB962C8B-B14F-4D97-AF65-F5344CB8AC3E}">
        <p14:creationId xmlns:p14="http://schemas.microsoft.com/office/powerpoint/2010/main" val="2467780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867A57-56B1-4259-B0CA-C29FDD2AD3A1}"/>
              </a:ext>
            </a:extLst>
          </p:cNvPr>
          <p:cNvSpPr>
            <a:spLocks noGrp="1"/>
          </p:cNvSpPr>
          <p:nvPr>
            <p:ph type="title"/>
          </p:nvPr>
        </p:nvSpPr>
        <p:spPr/>
        <p:txBody>
          <a:bodyPr/>
          <a:lstStyle/>
          <a:p>
            <a:r>
              <a:rPr lang="en-US"/>
              <a:t>Using computed delimiters to avoid quoting/escaping</a:t>
            </a:r>
          </a:p>
        </p:txBody>
      </p:sp>
      <p:sp>
        <p:nvSpPr>
          <p:cNvPr id="4" name="Content Placeholder 3">
            <a:extLst>
              <a:ext uri="{FF2B5EF4-FFF2-40B4-BE49-F238E27FC236}">
                <a16:creationId xmlns:a16="http://schemas.microsoft.com/office/drawing/2014/main" id="{F199D4C4-5A01-4FEF-ABCC-98AF78AE3F0D}"/>
              </a:ext>
            </a:extLst>
          </p:cNvPr>
          <p:cNvSpPr>
            <a:spLocks noGrp="1"/>
          </p:cNvSpPr>
          <p:nvPr>
            <p:ph idx="1"/>
          </p:nvPr>
        </p:nvSpPr>
        <p:spPr>
          <a:xfrm>
            <a:off x="616449" y="1371602"/>
            <a:ext cx="11236720" cy="519192"/>
          </a:xfrm>
        </p:spPr>
        <p:txBody>
          <a:bodyPr/>
          <a:lstStyle/>
          <a:p>
            <a:r>
              <a:rPr lang="en-US"/>
              <a:t>Scenario: the input data looks like this: </a:t>
            </a:r>
          </a:p>
        </p:txBody>
      </p:sp>
      <p:sp>
        <p:nvSpPr>
          <p:cNvPr id="5" name="Rectangle 4">
            <a:extLst>
              <a:ext uri="{FF2B5EF4-FFF2-40B4-BE49-F238E27FC236}">
                <a16:creationId xmlns:a16="http://schemas.microsoft.com/office/drawing/2014/main" id="{F2FBFAEB-5C32-42DF-84EF-99F99D202474}"/>
              </a:ext>
            </a:extLst>
          </p:cNvPr>
          <p:cNvSpPr/>
          <p:nvPr/>
        </p:nvSpPr>
        <p:spPr>
          <a:xfrm>
            <a:off x="1312190" y="1890794"/>
            <a:ext cx="1276027" cy="1200329"/>
          </a:xfrm>
          <a:prstGeom prst="rect">
            <a:avLst/>
          </a:prstGeom>
        </p:spPr>
        <p:txBody>
          <a:bodyPr wrap="square">
            <a:spAutoFit/>
          </a:bodyPr>
          <a:lstStyle/>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term1</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term2</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term3</a:t>
            </a:r>
            <a:r>
              <a:rPr lang="en-US" sz="2400">
                <a:latin typeface="Calibri" panose="020F0502020204030204" pitchFamily="34" charset="0"/>
                <a:ea typeface="Calibri" panose="020F0502020204030204" pitchFamily="34" charset="0"/>
              </a:rPr>
              <a:t>]</a:t>
            </a:r>
            <a:endParaRPr lang="en-US" sz="2400"/>
          </a:p>
        </p:txBody>
      </p:sp>
      <p:sp>
        <p:nvSpPr>
          <p:cNvPr id="6" name="Content Placeholder 3">
            <a:extLst>
              <a:ext uri="{FF2B5EF4-FFF2-40B4-BE49-F238E27FC236}">
                <a16:creationId xmlns:a16="http://schemas.microsoft.com/office/drawing/2014/main" id="{F13EEEBE-8FF3-4436-9B5E-034A002F4E00}"/>
              </a:ext>
            </a:extLst>
          </p:cNvPr>
          <p:cNvSpPr txBox="1">
            <a:spLocks/>
          </p:cNvSpPr>
          <p:nvPr/>
        </p:nvSpPr>
        <p:spPr>
          <a:xfrm>
            <a:off x="616448" y="3169404"/>
            <a:ext cx="11236720" cy="2316994"/>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1200"/>
              </a:spcAft>
            </a:pPr>
            <a:r>
              <a:rPr lang="en-US"/>
              <a:t>Some terms may contain </a:t>
            </a:r>
            <a:r>
              <a:rPr lang="en-US" dirty="0"/>
              <a:t>"[" or </a:t>
            </a:r>
            <a:r>
              <a:rPr lang="en-US"/>
              <a:t>"]". </a:t>
            </a:r>
          </a:p>
          <a:p>
            <a:pPr>
              <a:lnSpc>
                <a:spcPts val="3000"/>
              </a:lnSpc>
              <a:spcAft>
                <a:spcPts val="1200"/>
              </a:spcAft>
            </a:pPr>
            <a:r>
              <a:rPr lang="en-US"/>
              <a:t>You could use an escape scheme. Or, another commonly used technique is for each item to instead </a:t>
            </a:r>
            <a:r>
              <a:rPr lang="en-US" dirty="0"/>
              <a:t>consist of </a:t>
            </a:r>
            <a:r>
              <a:rPr lang="en-US"/>
              <a:t>two parts: </a:t>
            </a:r>
            <a:r>
              <a:rPr lang="en-US" dirty="0"/>
              <a:t>first, the initiator and terminator to be used, then </a:t>
            </a:r>
            <a:r>
              <a:rPr lang="en-US"/>
              <a:t>the term, </a:t>
            </a:r>
            <a:r>
              <a:rPr lang="en-US" dirty="0"/>
              <a:t>using that initiator/terminator</a:t>
            </a:r>
            <a:r>
              <a:rPr lang="en-US"/>
              <a:t>. For example:</a:t>
            </a:r>
          </a:p>
        </p:txBody>
      </p:sp>
      <p:sp>
        <p:nvSpPr>
          <p:cNvPr id="7" name="Rectangle 6">
            <a:extLst>
              <a:ext uri="{FF2B5EF4-FFF2-40B4-BE49-F238E27FC236}">
                <a16:creationId xmlns:a16="http://schemas.microsoft.com/office/drawing/2014/main" id="{65E1D8BD-D9F8-4597-825E-9B75F6D853E7}"/>
              </a:ext>
            </a:extLst>
          </p:cNvPr>
          <p:cNvSpPr/>
          <p:nvPr/>
        </p:nvSpPr>
        <p:spPr>
          <a:xfrm>
            <a:off x="1312190" y="5367853"/>
            <a:ext cx="3399295" cy="1200329"/>
          </a:xfrm>
          <a:prstGeom prst="rect">
            <a:avLst/>
          </a:prstGeom>
        </p:spPr>
        <p:txBody>
          <a:bodyPr wrap="square">
            <a:spAutoFit/>
          </a:bodyPr>
          <a:lstStyle/>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term1</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term2 with [ and ] in it</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term3</a:t>
            </a:r>
            <a:r>
              <a:rPr lang="en-US" sz="2400">
                <a:latin typeface="Calibri" panose="020F0502020204030204" pitchFamily="34" charset="0"/>
                <a:ea typeface="Calibri" panose="020F0502020204030204" pitchFamily="34" charset="0"/>
              </a:rPr>
              <a:t>]</a:t>
            </a:r>
            <a:endParaRPr lang="en-US" sz="2400"/>
          </a:p>
        </p:txBody>
      </p:sp>
    </p:spTree>
    <p:extLst>
      <p:ext uri="{BB962C8B-B14F-4D97-AF65-F5344CB8AC3E}">
        <p14:creationId xmlns:p14="http://schemas.microsoft.com/office/powerpoint/2010/main" val="34004591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811324" y="-92988"/>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300162" y="4128477"/>
            <a:ext cx="2367277" cy="2708434"/>
          </a:xfrm>
          <a:prstGeom prst="rect">
            <a:avLst/>
          </a:prstGeom>
          <a:ln>
            <a:solidFill>
              <a:schemeClr val="tx1"/>
            </a:solidFill>
          </a:ln>
        </p:spPr>
        <p:txBody>
          <a:bodyPr wrap="square">
            <a:spAutoFit/>
          </a:bodyPr>
          <a:lstStyle/>
          <a:p>
            <a:r>
              <a:rPr lang="en-US" sz="1000">
                <a:solidFill>
                  <a:srgbClr val="000096"/>
                </a:solidFill>
                <a:highlight>
                  <a:srgbClr val="FFFFFF"/>
                </a:highlight>
              </a:rPr>
              <a:t>&lt;input&gt;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term1</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term2 with [ and ] in it</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term3</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156023" y="974853"/>
            <a:ext cx="4531" cy="3764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06047E2-BAEE-48D1-AEFC-73006D987151}"/>
              </a:ext>
            </a:extLst>
          </p:cNvPr>
          <p:cNvCxnSpPr>
            <a:cxnSpLocks/>
          </p:cNvCxnSpPr>
          <p:nvPr/>
        </p:nvCxnSpPr>
        <p:spPr>
          <a:xfrm>
            <a:off x="3160554" y="3781712"/>
            <a:ext cx="0" cy="3595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054317" y="3781712"/>
            <a:ext cx="0" cy="34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055524" y="3781712"/>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054317" y="92267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8776722" y="4509851"/>
            <a:ext cx="3722149" cy="923330"/>
          </a:xfrm>
          <a:prstGeom prst="rect">
            <a:avLst/>
          </a:prstGeom>
          <a:noFill/>
        </p:spPr>
        <p:txBody>
          <a:bodyPr wrap="square" rtlCol="0">
            <a:spAutoFit/>
          </a:bodyPr>
          <a:lstStyle/>
          <a:p>
            <a:r>
              <a:rPr lang="en-US"/>
              <a:t>See examples/everything-you-ever-wanted-to-know-about/initiators/test-8.dfdl.xsd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900471" y="1365609"/>
            <a:ext cx="7335864" cy="2400657"/>
          </a:xfrm>
          <a:prstGeom prst="rect">
            <a:avLst/>
          </a:prstGeom>
          <a:solidFill>
            <a:schemeClr val="bg1"/>
          </a:solidFill>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"term"</a:t>
            </a:r>
            <a:r>
              <a:rPr lang="en-US" sz="1000">
                <a:solidFill>
                  <a:srgbClr val="F5844C"/>
                </a:solidFill>
                <a:highlight>
                  <a:srgbClr val="FFFFFF"/>
                </a:highlight>
              </a:rPr>
              <a:t> maxOccurs</a:t>
            </a:r>
            <a:r>
              <a:rPr lang="en-US" sz="1000">
                <a:solidFill>
                  <a:srgbClr val="FF8040"/>
                </a:solidFill>
                <a:highlight>
                  <a:srgbClr val="FFFFFF"/>
                </a:highlight>
              </a:rPr>
              <a:t>=</a:t>
            </a:r>
            <a:r>
              <a:rPr lang="en-US" sz="1000">
                <a:solidFill>
                  <a:srgbClr val="993300"/>
                </a:solidFill>
                <a:highlight>
                  <a:srgbClr val="FFFFFF"/>
                </a:highlight>
              </a:rPr>
              <a:t>"unbounded"</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"initiator"</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dfdl:lengthUnits</a:t>
            </a:r>
            <a:r>
              <a:rPr lang="en-US" sz="1000">
                <a:solidFill>
                  <a:srgbClr val="FF8040"/>
                </a:solidFill>
                <a:highlight>
                  <a:srgbClr val="FFFFFF"/>
                </a:highlight>
              </a:rPr>
              <a:t>=</a:t>
            </a:r>
            <a:r>
              <a:rPr lang="en-US" sz="1000">
                <a:solidFill>
                  <a:srgbClr val="993300"/>
                </a:solidFill>
                <a:highlight>
                  <a:srgbClr val="FFFFFF"/>
                </a:highlight>
              </a:rPr>
              <a:t>"characters"</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"terminator"</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dfdl:lengthUnits</a:t>
            </a:r>
            <a:r>
              <a:rPr lang="en-US" sz="1000">
                <a:solidFill>
                  <a:srgbClr val="FF8040"/>
                </a:solidFill>
                <a:highlight>
                  <a:srgbClr val="FFFFFF"/>
                </a:highlight>
              </a:rPr>
              <a:t>=</a:t>
            </a:r>
            <a:r>
              <a:rPr lang="en-US" sz="1000">
                <a:solidFill>
                  <a:srgbClr val="993300"/>
                </a:solidFill>
                <a:highlight>
                  <a:srgbClr val="FFFFFF"/>
                </a:highlight>
              </a:rPr>
              <a:t>"characters"</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"value"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dfdl:initiator</a:t>
            </a:r>
            <a:r>
              <a:rPr lang="en-US" sz="1000">
                <a:solidFill>
                  <a:srgbClr val="FF8040"/>
                </a:solidFill>
                <a:highlight>
                  <a:srgbClr val="FFFFFF"/>
                </a:highlight>
              </a:rPr>
              <a:t>=</a:t>
            </a:r>
            <a:r>
              <a:rPr lang="en-US" sz="1000">
                <a:solidFill>
                  <a:srgbClr val="993300"/>
                </a:solidFill>
                <a:highlight>
                  <a:srgbClr val="FFFFFF"/>
                </a:highlight>
              </a:rPr>
              <a:t>"{../initiator}"</a:t>
            </a:r>
            <a:r>
              <a:rPr lang="en-US" sz="1000">
                <a:solidFill>
                  <a:srgbClr val="F5844C"/>
                </a:solidFill>
                <a:highlight>
                  <a:srgbClr val="FFFFFF"/>
                </a:highlight>
              </a:rPr>
              <a:t> dfdl:terminator</a:t>
            </a:r>
            <a:r>
              <a:rPr lang="en-US" sz="1000">
                <a:solidFill>
                  <a:srgbClr val="FF8040"/>
                </a:solidFill>
                <a:highlight>
                  <a:srgbClr val="FFFFFF"/>
                </a:highlight>
              </a:rPr>
              <a:t>=</a:t>
            </a:r>
            <a:r>
              <a:rPr lang="en-US" sz="1000">
                <a:solidFill>
                  <a:srgbClr val="993300"/>
                </a:solidFill>
                <a:highlight>
                  <a:srgbClr val="FFFFFF"/>
                </a:highlight>
              </a:rPr>
              <a:t>"{../terminator}"</a:t>
            </a:r>
            <a:r>
              <a:rPr lang="en-US" sz="1000">
                <a:solidFill>
                  <a:srgbClr val="000096"/>
                </a:solidFill>
                <a:highlight>
                  <a:srgbClr val="FFFFFF"/>
                </a:highlight>
              </a:rPr>
              <a:t>&gt;</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pic>
        <p:nvPicPr>
          <p:cNvPr id="4" name="Picture 3">
            <a:extLst>
              <a:ext uri="{FF2B5EF4-FFF2-40B4-BE49-F238E27FC236}">
                <a16:creationId xmlns:a16="http://schemas.microsoft.com/office/drawing/2014/main" id="{DC9AFB46-967A-4546-A5FC-552AF9DD26E7}"/>
              </a:ext>
            </a:extLst>
          </p:cNvPr>
          <p:cNvPicPr>
            <a:picLocks noChangeAspect="1"/>
          </p:cNvPicPr>
          <p:nvPr/>
        </p:nvPicPr>
        <p:blipFill rotWithShape="1">
          <a:blip r:embed="rId2"/>
          <a:srcRect l="1278" t="14048" r="66314" b="75692"/>
          <a:stretch/>
        </p:blipFill>
        <p:spPr>
          <a:xfrm>
            <a:off x="1083070" y="265859"/>
            <a:ext cx="3951297" cy="664534"/>
          </a:xfrm>
          <a:prstGeom prst="rect">
            <a:avLst/>
          </a:prstGeom>
          <a:ln>
            <a:solidFill>
              <a:schemeClr val="tx1"/>
            </a:solidFill>
          </a:ln>
        </p:spPr>
      </p:pic>
      <p:pic>
        <p:nvPicPr>
          <p:cNvPr id="17" name="Picture 16">
            <a:extLst>
              <a:ext uri="{FF2B5EF4-FFF2-40B4-BE49-F238E27FC236}">
                <a16:creationId xmlns:a16="http://schemas.microsoft.com/office/drawing/2014/main" id="{D5F49B15-D821-42DD-8D02-58520F5E6184}"/>
              </a:ext>
            </a:extLst>
          </p:cNvPr>
          <p:cNvPicPr>
            <a:picLocks noChangeAspect="1"/>
          </p:cNvPicPr>
          <p:nvPr/>
        </p:nvPicPr>
        <p:blipFill rotWithShape="1">
          <a:blip r:embed="rId2"/>
          <a:srcRect l="1278" t="14048" r="66314" b="75692"/>
          <a:stretch/>
        </p:blipFill>
        <p:spPr>
          <a:xfrm>
            <a:off x="5285038" y="261354"/>
            <a:ext cx="3951297" cy="664534"/>
          </a:xfrm>
          <a:prstGeom prst="rect">
            <a:avLst/>
          </a:prstGeom>
          <a:ln>
            <a:solidFill>
              <a:schemeClr val="tx1"/>
            </a:solidFill>
          </a:ln>
        </p:spPr>
      </p:pic>
      <p:sp>
        <p:nvSpPr>
          <p:cNvPr id="19" name="Rectangle 18">
            <a:extLst>
              <a:ext uri="{FF2B5EF4-FFF2-40B4-BE49-F238E27FC236}">
                <a16:creationId xmlns:a16="http://schemas.microsoft.com/office/drawing/2014/main" id="{7BF9BB57-74C6-477B-9A12-FDBE5633F1B7}"/>
              </a:ext>
            </a:extLst>
          </p:cNvPr>
          <p:cNvSpPr/>
          <p:nvPr/>
        </p:nvSpPr>
        <p:spPr>
          <a:xfrm>
            <a:off x="6096000" y="4162747"/>
            <a:ext cx="2367277" cy="2708434"/>
          </a:xfrm>
          <a:prstGeom prst="rect">
            <a:avLst/>
          </a:prstGeom>
          <a:ln>
            <a:solidFill>
              <a:schemeClr val="tx1"/>
            </a:solidFill>
          </a:ln>
        </p:spPr>
        <p:txBody>
          <a:bodyPr wrap="square">
            <a:spAutoFit/>
          </a:bodyPr>
          <a:lstStyle/>
          <a:p>
            <a:r>
              <a:rPr lang="en-US" sz="1000">
                <a:solidFill>
                  <a:srgbClr val="000096"/>
                </a:solidFill>
                <a:highlight>
                  <a:srgbClr val="FFFFFF"/>
                </a:highlight>
              </a:rPr>
              <a:t>&lt;input&gt;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term1</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term2 with [ and ] in it</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term3</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96"/>
                </a:solidFill>
                <a:highlight>
                  <a:srgbClr val="FFFFFF"/>
                </a:highlight>
              </a:rPr>
              <a:t>&lt;/input&gt;</a:t>
            </a:r>
          </a:p>
        </p:txBody>
      </p:sp>
      <p:sp>
        <p:nvSpPr>
          <p:cNvPr id="22" name="TextBox 21">
            <a:extLst>
              <a:ext uri="{FF2B5EF4-FFF2-40B4-BE49-F238E27FC236}">
                <a16:creationId xmlns:a16="http://schemas.microsoft.com/office/drawing/2014/main" id="{6DE9CB42-1489-41BF-9F0D-DF2C098363E5}"/>
              </a:ext>
            </a:extLst>
          </p:cNvPr>
          <p:cNvSpPr txBox="1"/>
          <p:nvPr/>
        </p:nvSpPr>
        <p:spPr>
          <a:xfrm>
            <a:off x="2452860" y="967824"/>
            <a:ext cx="698461" cy="369332"/>
          </a:xfrm>
          <a:prstGeom prst="rect">
            <a:avLst/>
          </a:prstGeom>
          <a:noFill/>
        </p:spPr>
        <p:txBody>
          <a:bodyPr wrap="none" rtlCol="0">
            <a:spAutoFit/>
          </a:bodyPr>
          <a:lstStyle/>
          <a:p>
            <a:r>
              <a:rPr lang="en-US" i="1"/>
              <a:t>parse</a:t>
            </a:r>
          </a:p>
        </p:txBody>
      </p:sp>
    </p:spTree>
    <p:extLst>
      <p:ext uri="{BB962C8B-B14F-4D97-AF65-F5344CB8AC3E}">
        <p14:creationId xmlns:p14="http://schemas.microsoft.com/office/powerpoint/2010/main" val="2202131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8510EC-EEEE-45AE-A943-7B03F25F9E1E}"/>
              </a:ext>
            </a:extLst>
          </p:cNvPr>
          <p:cNvSpPr>
            <a:spLocks noGrp="1"/>
          </p:cNvSpPr>
          <p:nvPr>
            <p:ph type="title"/>
          </p:nvPr>
        </p:nvSpPr>
        <p:spPr/>
        <p:txBody>
          <a:bodyPr/>
          <a:lstStyle/>
          <a:p>
            <a:r>
              <a:rPr lang="en-US"/>
              <a:t>The initiator may be a DFDL entity</a:t>
            </a:r>
          </a:p>
        </p:txBody>
      </p:sp>
      <p:sp>
        <p:nvSpPr>
          <p:cNvPr id="2" name="Footer Placeholder 1">
            <a:extLst>
              <a:ext uri="{FF2B5EF4-FFF2-40B4-BE49-F238E27FC236}">
                <a16:creationId xmlns:a16="http://schemas.microsoft.com/office/drawing/2014/main" id="{98683385-02A5-4087-9176-CB26BBFF849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7" name="Group 6">
            <a:extLst>
              <a:ext uri="{FF2B5EF4-FFF2-40B4-BE49-F238E27FC236}">
                <a16:creationId xmlns:a16="http://schemas.microsoft.com/office/drawing/2014/main" id="{8EFD70EB-336E-479F-B281-E8964FD69572}"/>
              </a:ext>
            </a:extLst>
          </p:cNvPr>
          <p:cNvGrpSpPr/>
          <p:nvPr/>
        </p:nvGrpSpPr>
        <p:grpSpPr>
          <a:xfrm>
            <a:off x="1224363" y="1642819"/>
            <a:ext cx="7714029" cy="4510007"/>
            <a:chOff x="1193368" y="1611824"/>
            <a:chExt cx="5036951" cy="2371240"/>
          </a:xfrm>
        </p:grpSpPr>
        <p:pic>
          <p:nvPicPr>
            <p:cNvPr id="5" name="Picture 4">
              <a:extLst>
                <a:ext uri="{FF2B5EF4-FFF2-40B4-BE49-F238E27FC236}">
                  <a16:creationId xmlns:a16="http://schemas.microsoft.com/office/drawing/2014/main" id="{5630378D-CB53-4F9A-9579-6CB8EC17FA17}"/>
                </a:ext>
              </a:extLst>
            </p:cNvPr>
            <p:cNvPicPr>
              <a:picLocks noChangeAspect="1"/>
            </p:cNvPicPr>
            <p:nvPr/>
          </p:nvPicPr>
          <p:blipFill rotWithShape="1">
            <a:blip r:embed="rId2"/>
            <a:srcRect l="9788" t="21944" r="48898" b="41445"/>
            <a:stretch/>
          </p:blipFill>
          <p:spPr>
            <a:xfrm>
              <a:off x="1193368" y="1611824"/>
              <a:ext cx="5036951" cy="2371240"/>
            </a:xfrm>
            <a:prstGeom prst="rect">
              <a:avLst/>
            </a:prstGeom>
          </p:spPr>
        </p:pic>
        <p:sp>
          <p:nvSpPr>
            <p:cNvPr id="6" name="Rectangle 5">
              <a:extLst>
                <a:ext uri="{FF2B5EF4-FFF2-40B4-BE49-F238E27FC236}">
                  <a16:creationId xmlns:a16="http://schemas.microsoft.com/office/drawing/2014/main" id="{FE45EA63-5508-4359-9E80-274477A5E76F}"/>
                </a:ext>
              </a:extLst>
            </p:cNvPr>
            <p:cNvSpPr/>
            <p:nvPr/>
          </p:nvSpPr>
          <p:spPr>
            <a:xfrm>
              <a:off x="1193368" y="1828800"/>
              <a:ext cx="4902632" cy="4339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65667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D47A2-8D13-45A1-964E-7877CB5449E2}"/>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FAA94036-4039-46F7-8F45-0F0BA126EEA2}"/>
              </a:ext>
            </a:extLst>
          </p:cNvPr>
          <p:cNvSpPr>
            <a:spLocks noGrp="1"/>
          </p:cNvSpPr>
          <p:nvPr>
            <p:ph idx="1"/>
          </p:nvPr>
        </p:nvSpPr>
        <p:spPr>
          <a:xfrm>
            <a:off x="616449" y="1371602"/>
            <a:ext cx="11236720" cy="596684"/>
          </a:xfrm>
        </p:spPr>
        <p:txBody>
          <a:bodyPr/>
          <a:lstStyle/>
          <a:p>
            <a:r>
              <a:rPr lang="en-US"/>
              <a:t>The input data is preceded by a horizontal tab (HT) initiator.</a:t>
            </a:r>
          </a:p>
        </p:txBody>
      </p:sp>
      <p:sp>
        <p:nvSpPr>
          <p:cNvPr id="4" name="Footer Placeholder 3">
            <a:extLst>
              <a:ext uri="{FF2B5EF4-FFF2-40B4-BE49-F238E27FC236}">
                <a16:creationId xmlns:a16="http://schemas.microsoft.com/office/drawing/2014/main" id="{D82F07B4-F8B8-45CF-974E-2477FBCF582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04ED39D4-D124-4C77-B005-6AE0A151C441}"/>
              </a:ext>
            </a:extLst>
          </p:cNvPr>
          <p:cNvSpPr txBox="1"/>
          <p:nvPr/>
        </p:nvSpPr>
        <p:spPr>
          <a:xfrm>
            <a:off x="3105791" y="2304769"/>
            <a:ext cx="679994" cy="369332"/>
          </a:xfrm>
          <a:prstGeom prst="rect">
            <a:avLst/>
          </a:prstGeom>
          <a:noFill/>
        </p:spPr>
        <p:txBody>
          <a:bodyPr wrap="none" rtlCol="0">
            <a:spAutoFit/>
          </a:bodyPr>
          <a:lstStyle/>
          <a:p>
            <a:r>
              <a:rPr lang="en-US"/>
              <a:t>input</a:t>
            </a:r>
          </a:p>
        </p:txBody>
      </p:sp>
      <p:sp>
        <p:nvSpPr>
          <p:cNvPr id="6" name="Rectangle 5">
            <a:extLst>
              <a:ext uri="{FF2B5EF4-FFF2-40B4-BE49-F238E27FC236}">
                <a16:creationId xmlns:a16="http://schemas.microsoft.com/office/drawing/2014/main" id="{CAE686D7-D2BA-467A-84D8-688161A7B5F7}"/>
              </a:ext>
            </a:extLst>
          </p:cNvPr>
          <p:cNvSpPr/>
          <p:nvPr/>
        </p:nvSpPr>
        <p:spPr>
          <a:xfrm>
            <a:off x="2474996" y="4870474"/>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7" name="Straight Arrow Connector 6">
            <a:extLst>
              <a:ext uri="{FF2B5EF4-FFF2-40B4-BE49-F238E27FC236}">
                <a16:creationId xmlns:a16="http://schemas.microsoft.com/office/drawing/2014/main" id="{0BDE498A-2280-4400-ABD6-C83AD2A417FA}"/>
              </a:ext>
            </a:extLst>
          </p:cNvPr>
          <p:cNvCxnSpPr>
            <a:cxnSpLocks/>
          </p:cNvCxnSpPr>
          <p:nvPr/>
        </p:nvCxnSpPr>
        <p:spPr>
          <a:xfrm>
            <a:off x="3450491" y="302674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0124394-3B35-46E6-BD06-543C70F21146}"/>
              </a:ext>
            </a:extLst>
          </p:cNvPr>
          <p:cNvSpPr txBox="1"/>
          <p:nvPr/>
        </p:nvSpPr>
        <p:spPr>
          <a:xfrm>
            <a:off x="2756561" y="3218491"/>
            <a:ext cx="698461" cy="369332"/>
          </a:xfrm>
          <a:prstGeom prst="rect">
            <a:avLst/>
          </a:prstGeom>
          <a:noFill/>
        </p:spPr>
        <p:txBody>
          <a:bodyPr wrap="none" rtlCol="0">
            <a:spAutoFit/>
          </a:bodyPr>
          <a:lstStyle/>
          <a:p>
            <a:r>
              <a:rPr lang="en-US" i="1"/>
              <a:t>parse</a:t>
            </a:r>
          </a:p>
        </p:txBody>
      </p:sp>
      <p:cxnSp>
        <p:nvCxnSpPr>
          <p:cNvPr id="9" name="Straight Arrow Connector 8">
            <a:extLst>
              <a:ext uri="{FF2B5EF4-FFF2-40B4-BE49-F238E27FC236}">
                <a16:creationId xmlns:a16="http://schemas.microsoft.com/office/drawing/2014/main" id="{DDCE199D-199D-4146-8FB6-56A5D63B293D}"/>
              </a:ext>
            </a:extLst>
          </p:cNvPr>
          <p:cNvCxnSpPr/>
          <p:nvPr/>
        </p:nvCxnSpPr>
        <p:spPr>
          <a:xfrm>
            <a:off x="3453552" y="407962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85C0362-9C9C-42C8-A17F-81B848AB1E25}"/>
              </a:ext>
            </a:extLst>
          </p:cNvPr>
          <p:cNvCxnSpPr>
            <a:cxnSpLocks/>
          </p:cNvCxnSpPr>
          <p:nvPr/>
        </p:nvCxnSpPr>
        <p:spPr>
          <a:xfrm flipV="1">
            <a:off x="7344016" y="4098063"/>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AA06407-89EB-4A01-BAD0-46CC02F4EC04}"/>
              </a:ext>
            </a:extLst>
          </p:cNvPr>
          <p:cNvSpPr txBox="1"/>
          <p:nvPr/>
        </p:nvSpPr>
        <p:spPr>
          <a:xfrm>
            <a:off x="7344016" y="4254517"/>
            <a:ext cx="938077" cy="369332"/>
          </a:xfrm>
          <a:prstGeom prst="rect">
            <a:avLst/>
          </a:prstGeom>
          <a:noFill/>
        </p:spPr>
        <p:txBody>
          <a:bodyPr wrap="none" rtlCol="0">
            <a:spAutoFit/>
          </a:bodyPr>
          <a:lstStyle/>
          <a:p>
            <a:r>
              <a:rPr lang="en-US" i="1"/>
              <a:t>unparse</a:t>
            </a:r>
          </a:p>
        </p:txBody>
      </p:sp>
      <p:sp>
        <p:nvSpPr>
          <p:cNvPr id="12" name="TextBox 11">
            <a:extLst>
              <a:ext uri="{FF2B5EF4-FFF2-40B4-BE49-F238E27FC236}">
                <a16:creationId xmlns:a16="http://schemas.microsoft.com/office/drawing/2014/main" id="{05B15BA2-A0C3-4F92-AC72-DC9A4D9E2D1E}"/>
              </a:ext>
            </a:extLst>
          </p:cNvPr>
          <p:cNvSpPr txBox="1"/>
          <p:nvPr/>
        </p:nvSpPr>
        <p:spPr>
          <a:xfrm>
            <a:off x="1679947" y="5669684"/>
            <a:ext cx="7954101" cy="369332"/>
          </a:xfrm>
          <a:prstGeom prst="rect">
            <a:avLst/>
          </a:prstGeom>
          <a:noFill/>
        </p:spPr>
        <p:txBody>
          <a:bodyPr wrap="none" rtlCol="0">
            <a:spAutoFit/>
          </a:bodyPr>
          <a:lstStyle/>
          <a:p>
            <a:r>
              <a:rPr lang="en-US"/>
              <a:t>See examples/everything-you-ever-wanted-to-know-about/initiators/test-9.dfdl.xsd</a:t>
            </a:r>
          </a:p>
        </p:txBody>
      </p:sp>
      <p:sp>
        <p:nvSpPr>
          <p:cNvPr id="13" name="Rectangle 12">
            <a:extLst>
              <a:ext uri="{FF2B5EF4-FFF2-40B4-BE49-F238E27FC236}">
                <a16:creationId xmlns:a16="http://schemas.microsoft.com/office/drawing/2014/main" id="{6F5FD5ED-B1DA-4519-A9E2-796CECF2DA15}"/>
              </a:ext>
            </a:extLst>
          </p:cNvPr>
          <p:cNvSpPr/>
          <p:nvPr/>
        </p:nvSpPr>
        <p:spPr>
          <a:xfrm>
            <a:off x="1792638" y="3748572"/>
            <a:ext cx="7072394"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"%HT;"</a:t>
            </a:r>
            <a:r>
              <a:rPr lang="en-US">
                <a:solidFill>
                  <a:srgbClr val="F5844C"/>
                </a:solidFill>
                <a:highlight>
                  <a:srgbClr val="FFFF00"/>
                </a:highlight>
              </a:rPr>
              <a:t> </a:t>
            </a:r>
            <a:r>
              <a:rPr lang="en-US">
                <a:solidFill>
                  <a:srgbClr val="000096"/>
                </a:solidFill>
                <a:highlight>
                  <a:srgbClr val="FFFFFF"/>
                </a:highlight>
              </a:rPr>
              <a:t>/&gt;</a:t>
            </a:r>
          </a:p>
        </p:txBody>
      </p:sp>
      <p:sp>
        <p:nvSpPr>
          <p:cNvPr id="15" name="Rectangle 14">
            <a:extLst>
              <a:ext uri="{FF2B5EF4-FFF2-40B4-BE49-F238E27FC236}">
                <a16:creationId xmlns:a16="http://schemas.microsoft.com/office/drawing/2014/main" id="{CD8300F5-593A-439B-8B71-DE566FE3F248}"/>
              </a:ext>
            </a:extLst>
          </p:cNvPr>
          <p:cNvSpPr/>
          <p:nvPr/>
        </p:nvSpPr>
        <p:spPr>
          <a:xfrm>
            <a:off x="5897671" y="4870474"/>
            <a:ext cx="2884835" cy="369332"/>
          </a:xfrm>
          <a:prstGeom prst="rect">
            <a:avLst/>
          </a:prstGeom>
          <a:solidFill>
            <a:schemeClr val="bg1"/>
          </a:solidFill>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17" name="Straight Arrow Connector 16">
            <a:extLst>
              <a:ext uri="{FF2B5EF4-FFF2-40B4-BE49-F238E27FC236}">
                <a16:creationId xmlns:a16="http://schemas.microsoft.com/office/drawing/2014/main" id="{F1C4E338-18B5-4D97-ACD2-0F4BF0EF3FA8}"/>
              </a:ext>
            </a:extLst>
          </p:cNvPr>
          <p:cNvCxnSpPr>
            <a:cxnSpLocks/>
          </p:cNvCxnSpPr>
          <p:nvPr/>
        </p:nvCxnSpPr>
        <p:spPr>
          <a:xfrm>
            <a:off x="7341836" y="3026747"/>
            <a:ext cx="0" cy="721825"/>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9B6DDEA7-5EF2-410C-A95C-65DB48F21A8A}"/>
              </a:ext>
            </a:extLst>
          </p:cNvPr>
          <p:cNvPicPr>
            <a:picLocks noChangeAspect="1"/>
          </p:cNvPicPr>
          <p:nvPr/>
        </p:nvPicPr>
        <p:blipFill rotWithShape="1">
          <a:blip r:embed="rId2"/>
          <a:srcRect l="2222" t="14289" r="80860" b="82750"/>
          <a:stretch/>
        </p:blipFill>
        <p:spPr>
          <a:xfrm>
            <a:off x="1367194" y="2695500"/>
            <a:ext cx="3436184" cy="319436"/>
          </a:xfrm>
          <a:prstGeom prst="rect">
            <a:avLst/>
          </a:prstGeom>
          <a:ln>
            <a:solidFill>
              <a:schemeClr val="tx1"/>
            </a:solidFill>
          </a:ln>
        </p:spPr>
      </p:pic>
      <p:pic>
        <p:nvPicPr>
          <p:cNvPr id="19" name="Picture 18">
            <a:extLst>
              <a:ext uri="{FF2B5EF4-FFF2-40B4-BE49-F238E27FC236}">
                <a16:creationId xmlns:a16="http://schemas.microsoft.com/office/drawing/2014/main" id="{D4EC6C4C-4E97-4B79-8E0D-F831996FD374}"/>
              </a:ext>
            </a:extLst>
          </p:cNvPr>
          <p:cNvPicPr>
            <a:picLocks noChangeAspect="1"/>
          </p:cNvPicPr>
          <p:nvPr/>
        </p:nvPicPr>
        <p:blipFill rotWithShape="1">
          <a:blip r:embed="rId2"/>
          <a:srcRect l="2222" t="14289" r="80860" b="82750"/>
          <a:stretch/>
        </p:blipFill>
        <p:spPr>
          <a:xfrm>
            <a:off x="5806941" y="2676976"/>
            <a:ext cx="3436184" cy="319436"/>
          </a:xfrm>
          <a:prstGeom prst="rect">
            <a:avLst/>
          </a:prstGeom>
          <a:ln>
            <a:solidFill>
              <a:schemeClr val="tx1"/>
            </a:solidFill>
          </a:ln>
        </p:spPr>
      </p:pic>
    </p:spTree>
    <p:extLst>
      <p:ext uri="{BB962C8B-B14F-4D97-AF65-F5344CB8AC3E}">
        <p14:creationId xmlns:p14="http://schemas.microsoft.com/office/powerpoint/2010/main" val="1430472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C6908D-38E4-46B6-9459-91AE94554DC2}"/>
              </a:ext>
            </a:extLst>
          </p:cNvPr>
          <p:cNvSpPr>
            <a:spLocks noGrp="1"/>
          </p:cNvSpPr>
          <p:nvPr>
            <p:ph type="ctrTitle" sz="quarter"/>
          </p:nvPr>
        </p:nvSpPr>
        <p:spPr/>
        <p:txBody>
          <a:bodyPr/>
          <a:lstStyle/>
          <a:p>
            <a:r>
              <a:rPr lang="en-US"/>
              <a:t>DFDL Character Entities</a:t>
            </a:r>
            <a:br>
              <a:rPr lang="en-US"/>
            </a:br>
            <a:r>
              <a:rPr lang="en-US" sz="1400">
                <a:hlinkClick r:id="rId2"/>
              </a:rPr>
              <a:t>https://daffodil.apache.org/docs/dfdl/#_Toc199516246</a:t>
            </a:r>
            <a:endParaRPr lang="en-US" sz="1400"/>
          </a:p>
        </p:txBody>
      </p:sp>
      <p:sp>
        <p:nvSpPr>
          <p:cNvPr id="4" name="Footer Placeholder 3">
            <a:extLst>
              <a:ext uri="{FF2B5EF4-FFF2-40B4-BE49-F238E27FC236}">
                <a16:creationId xmlns:a16="http://schemas.microsoft.com/office/drawing/2014/main" id="{012B3431-F3B3-4DA1-8EFF-1523F7AC53E2}"/>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0530954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4C1CC0-80CE-4064-AAC3-C94C41857C22}"/>
              </a:ext>
            </a:extLst>
          </p:cNvPr>
          <p:cNvSpPr>
            <a:spLocks noGrp="1"/>
          </p:cNvSpPr>
          <p:nvPr>
            <p:ph type="title"/>
          </p:nvPr>
        </p:nvSpPr>
        <p:spPr/>
        <p:txBody>
          <a:bodyPr/>
          <a:lstStyle/>
          <a:p>
            <a:r>
              <a:rPr lang="en-US"/>
              <a:t>The initiator may be a Numeric Character Entity</a:t>
            </a:r>
          </a:p>
        </p:txBody>
      </p:sp>
      <p:sp>
        <p:nvSpPr>
          <p:cNvPr id="2" name="Footer Placeholder 1">
            <a:extLst>
              <a:ext uri="{FF2B5EF4-FFF2-40B4-BE49-F238E27FC236}">
                <a16:creationId xmlns:a16="http://schemas.microsoft.com/office/drawing/2014/main" id="{84054151-2710-4615-937C-B601BB3585E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0292CB6F-BC5C-4D37-8C54-12C80F5EC3BC}"/>
              </a:ext>
            </a:extLst>
          </p:cNvPr>
          <p:cNvSpPr/>
          <p:nvPr/>
        </p:nvSpPr>
        <p:spPr>
          <a:xfrm>
            <a:off x="1389653" y="2228671"/>
            <a:ext cx="8853065" cy="1938992"/>
          </a:xfrm>
          <a:prstGeom prst="rect">
            <a:avLst/>
          </a:prstGeom>
        </p:spPr>
        <p:txBody>
          <a:bodyPr wrap="none">
            <a:spAutoFit/>
          </a:bodyPr>
          <a:lstStyle/>
          <a:p>
            <a:r>
              <a:rPr lang="en-US" sz="2400"/>
              <a:t>Numeric Character Entity  ::= </a:t>
            </a:r>
            <a:r>
              <a:rPr lang="en-US" sz="2400" b="1">
                <a:solidFill>
                  <a:srgbClr val="FF0000"/>
                </a:solidFill>
              </a:rPr>
              <a:t>	</a:t>
            </a:r>
            <a:r>
              <a:rPr lang="en-US" sz="2400" b="1">
                <a:solidFill>
                  <a:srgbClr val="FF0000"/>
                </a:solidFill>
                <a:latin typeface="Consolas" panose="020B0609020204030204" pitchFamily="49" charset="0"/>
                <a:cs typeface="Courier New" panose="02070309020205020404" pitchFamily="49" charset="0"/>
              </a:rPr>
              <a:t>%#r;</a:t>
            </a:r>
            <a:r>
              <a:rPr lang="en-US" sz="2400" b="1">
                <a:solidFill>
                  <a:srgbClr val="FF0000"/>
                </a:solidFill>
              </a:rPr>
              <a:t> </a:t>
            </a:r>
            <a:r>
              <a:rPr lang="en-US" sz="2400"/>
              <a:t>| </a:t>
            </a:r>
            <a:r>
              <a:rPr lang="en-US" sz="2400" b="1">
                <a:solidFill>
                  <a:srgbClr val="FF0000"/>
                </a:solidFill>
                <a:latin typeface="Consolas" panose="020B0609020204030204" pitchFamily="49" charset="0"/>
                <a:cs typeface="Courier New" panose="02070309020205020404" pitchFamily="49" charset="0"/>
              </a:rPr>
              <a:t>%#xr;</a:t>
            </a:r>
          </a:p>
          <a:p>
            <a:r>
              <a:rPr lang="en-US" sz="2400"/>
              <a:t>	       			where r = [0-9]{2}</a:t>
            </a:r>
          </a:p>
          <a:p>
            <a:r>
              <a:rPr lang="en-US" sz="2400"/>
              <a:t>                                       		xr = [0-9a-fA-F]{2}</a:t>
            </a:r>
          </a:p>
          <a:p>
            <a:r>
              <a:rPr lang="en-US" sz="2400"/>
              <a:t>	       			(that is, either a 2-digit decimal code or </a:t>
            </a:r>
            <a:br>
              <a:rPr lang="en-US" sz="2400"/>
            </a:br>
            <a:r>
              <a:rPr lang="en-US" sz="2400"/>
              <a:t> 		  		a 2-digit hex code of a character)</a:t>
            </a:r>
          </a:p>
        </p:txBody>
      </p:sp>
    </p:spTree>
    <p:extLst>
      <p:ext uri="{BB962C8B-B14F-4D97-AF65-F5344CB8AC3E}">
        <p14:creationId xmlns:p14="http://schemas.microsoft.com/office/powerpoint/2010/main" val="6607343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834463" y="764440"/>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072040" y="3463362"/>
            <a:ext cx="2902914"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 </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047535" y="1619635"/>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353605" y="1811379"/>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050596" y="2672516"/>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6941060" y="269095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6941060" y="2847405"/>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6945829" y="160438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276991" y="4262572"/>
            <a:ext cx="8141652" cy="369332"/>
          </a:xfrm>
          <a:prstGeom prst="rect">
            <a:avLst/>
          </a:prstGeom>
          <a:noFill/>
        </p:spPr>
        <p:txBody>
          <a:bodyPr wrap="none" rtlCol="0">
            <a:spAutoFit/>
          </a:bodyPr>
          <a:lstStyle/>
          <a:p>
            <a:r>
              <a:rPr lang="en-US"/>
              <a:t>See examples/everything-you-ever-wanted-to-know-about/initiators/test-10.dfdl.xsd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389681" y="2341460"/>
            <a:ext cx="7661323"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a:t>
            </a:r>
            <a:r>
              <a:rPr lang="en-US">
                <a:highlight>
                  <a:srgbClr val="FFFF00"/>
                </a:highlight>
              </a:rPr>
              <a:t> %#x40;Foo.com</a:t>
            </a:r>
            <a:r>
              <a:rPr lang="en-US">
                <a:solidFill>
                  <a:srgbClr val="993300"/>
                </a:solidFill>
                <a:highlight>
                  <a:srgbClr val="FFFF00"/>
                </a:highlight>
              </a:rPr>
              <a:t>"</a:t>
            </a:r>
            <a:r>
              <a:rPr lang="en-US">
                <a:solidFill>
                  <a:srgbClr val="F5844C"/>
                </a:solidFill>
                <a:highlight>
                  <a:srgbClr val="FFFF00"/>
                </a:highlight>
              </a:rPr>
              <a:t> </a:t>
            </a:r>
            <a:r>
              <a:rPr lang="en-US">
                <a:solidFill>
                  <a:srgbClr val="000096"/>
                </a:solidFill>
                <a:highlight>
                  <a:srgbClr val="FFFFFF"/>
                </a:highlight>
              </a:rPr>
              <a:t>/&gt;</a:t>
            </a:r>
          </a:p>
        </p:txBody>
      </p:sp>
      <p:sp>
        <p:nvSpPr>
          <p:cNvPr id="19" name="Rectangle 18">
            <a:extLst>
              <a:ext uri="{FF2B5EF4-FFF2-40B4-BE49-F238E27FC236}">
                <a16:creationId xmlns:a16="http://schemas.microsoft.com/office/drawing/2014/main" id="{3DD648BD-1265-4C06-8672-68845A5A5182}"/>
              </a:ext>
            </a:extLst>
          </p:cNvPr>
          <p:cNvSpPr/>
          <p:nvPr/>
        </p:nvSpPr>
        <p:spPr>
          <a:xfrm>
            <a:off x="5494715" y="3478860"/>
            <a:ext cx="2902914"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 </a:t>
            </a:r>
            <a:r>
              <a:rPr lang="en-US">
                <a:solidFill>
                  <a:srgbClr val="000000"/>
                </a:solidFill>
                <a:highlight>
                  <a:srgbClr val="FFFFFF"/>
                </a:highlight>
              </a:rPr>
              <a:t>Hello, world</a:t>
            </a:r>
            <a:r>
              <a:rPr lang="en-US">
                <a:solidFill>
                  <a:srgbClr val="000096"/>
                </a:solidFill>
                <a:highlight>
                  <a:srgbClr val="FFFFFF"/>
                </a:highlight>
              </a:rPr>
              <a:t>&lt;/input&gt;</a:t>
            </a:r>
          </a:p>
        </p:txBody>
      </p:sp>
      <p:sp>
        <p:nvSpPr>
          <p:cNvPr id="4" name="TextBox 3">
            <a:extLst>
              <a:ext uri="{FF2B5EF4-FFF2-40B4-BE49-F238E27FC236}">
                <a16:creationId xmlns:a16="http://schemas.microsoft.com/office/drawing/2014/main" id="{4D685D14-5AB5-4C6D-B59A-48B1039F19D2}"/>
              </a:ext>
            </a:extLst>
          </p:cNvPr>
          <p:cNvSpPr txBox="1"/>
          <p:nvPr/>
        </p:nvSpPr>
        <p:spPr>
          <a:xfrm>
            <a:off x="9234237" y="2275183"/>
            <a:ext cx="2526224" cy="646331"/>
          </a:xfrm>
          <a:prstGeom prst="rect">
            <a:avLst/>
          </a:prstGeom>
          <a:solidFill>
            <a:schemeClr val="bg1">
              <a:lumMod val="85000"/>
            </a:schemeClr>
          </a:solidFill>
        </p:spPr>
        <p:txBody>
          <a:bodyPr wrap="square" rtlCol="0">
            <a:spAutoFit/>
          </a:bodyPr>
          <a:lstStyle/>
          <a:p>
            <a:r>
              <a:rPr lang="en-US"/>
              <a:t>x40 is the hex code of the @ character.</a:t>
            </a:r>
          </a:p>
        </p:txBody>
      </p:sp>
      <p:pic>
        <p:nvPicPr>
          <p:cNvPr id="6" name="Picture 5">
            <a:extLst>
              <a:ext uri="{FF2B5EF4-FFF2-40B4-BE49-F238E27FC236}">
                <a16:creationId xmlns:a16="http://schemas.microsoft.com/office/drawing/2014/main" id="{C2684976-2CC4-4E27-A41D-886F2806F767}"/>
              </a:ext>
            </a:extLst>
          </p:cNvPr>
          <p:cNvPicPr>
            <a:picLocks noChangeAspect="1"/>
          </p:cNvPicPr>
          <p:nvPr/>
        </p:nvPicPr>
        <p:blipFill rotWithShape="1">
          <a:blip r:embed="rId2"/>
          <a:srcRect l="1898" t="14116" r="76283" b="82449"/>
          <a:stretch/>
        </p:blipFill>
        <p:spPr>
          <a:xfrm>
            <a:off x="626537" y="1173657"/>
            <a:ext cx="5095845" cy="426191"/>
          </a:xfrm>
          <a:prstGeom prst="rect">
            <a:avLst/>
          </a:prstGeom>
          <a:ln>
            <a:solidFill>
              <a:schemeClr val="tx1"/>
            </a:solidFill>
          </a:ln>
        </p:spPr>
      </p:pic>
      <p:pic>
        <p:nvPicPr>
          <p:cNvPr id="21" name="Picture 20">
            <a:extLst>
              <a:ext uri="{FF2B5EF4-FFF2-40B4-BE49-F238E27FC236}">
                <a16:creationId xmlns:a16="http://schemas.microsoft.com/office/drawing/2014/main" id="{D772C600-858B-4168-9F75-0312CC0C8117}"/>
              </a:ext>
            </a:extLst>
          </p:cNvPr>
          <p:cNvPicPr>
            <a:picLocks noChangeAspect="1"/>
          </p:cNvPicPr>
          <p:nvPr/>
        </p:nvPicPr>
        <p:blipFill rotWithShape="1">
          <a:blip r:embed="rId2"/>
          <a:srcRect l="1898" t="14116" r="76283" b="82449"/>
          <a:stretch/>
        </p:blipFill>
        <p:spPr>
          <a:xfrm>
            <a:off x="5970869" y="1152374"/>
            <a:ext cx="5095845" cy="426191"/>
          </a:xfrm>
          <a:prstGeom prst="rect">
            <a:avLst/>
          </a:prstGeom>
          <a:ln>
            <a:solidFill>
              <a:schemeClr val="tx1"/>
            </a:solidFill>
          </a:ln>
        </p:spPr>
      </p:pic>
    </p:spTree>
    <p:extLst>
      <p:ext uri="{BB962C8B-B14F-4D97-AF65-F5344CB8AC3E}">
        <p14:creationId xmlns:p14="http://schemas.microsoft.com/office/powerpoint/2010/main" val="1018280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88ED49-BDCF-4C7B-B0C4-D2329B49BE83}"/>
              </a:ext>
            </a:extLst>
          </p:cNvPr>
          <p:cNvSpPr>
            <a:spLocks noGrp="1"/>
          </p:cNvSpPr>
          <p:nvPr>
            <p:ph type="title"/>
          </p:nvPr>
        </p:nvSpPr>
        <p:spPr/>
        <p:txBody>
          <a:bodyPr/>
          <a:lstStyle/>
          <a:p>
            <a:r>
              <a:rPr lang="en-US"/>
              <a:t>The initiator may be a DFDL Character Class</a:t>
            </a:r>
          </a:p>
        </p:txBody>
      </p:sp>
      <p:sp>
        <p:nvSpPr>
          <p:cNvPr id="2" name="Footer Placeholder 1">
            <a:extLst>
              <a:ext uri="{FF2B5EF4-FFF2-40B4-BE49-F238E27FC236}">
                <a16:creationId xmlns:a16="http://schemas.microsoft.com/office/drawing/2014/main" id="{87B03030-9A26-4A9A-9842-0BAC87F2F77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8" name="Group 7">
            <a:extLst>
              <a:ext uri="{FF2B5EF4-FFF2-40B4-BE49-F238E27FC236}">
                <a16:creationId xmlns:a16="http://schemas.microsoft.com/office/drawing/2014/main" id="{92FE7C1C-758A-4D5C-A363-0C706D4DB2F5}"/>
              </a:ext>
            </a:extLst>
          </p:cNvPr>
          <p:cNvGrpSpPr/>
          <p:nvPr/>
        </p:nvGrpSpPr>
        <p:grpSpPr>
          <a:xfrm>
            <a:off x="616448" y="1806846"/>
            <a:ext cx="11246604" cy="2145222"/>
            <a:chOff x="1146874" y="1853341"/>
            <a:chExt cx="8260596" cy="1575659"/>
          </a:xfrm>
        </p:grpSpPr>
        <p:pic>
          <p:nvPicPr>
            <p:cNvPr id="5" name="Picture 4">
              <a:extLst>
                <a:ext uri="{FF2B5EF4-FFF2-40B4-BE49-F238E27FC236}">
                  <a16:creationId xmlns:a16="http://schemas.microsoft.com/office/drawing/2014/main" id="{D7A42D62-5B6A-4FDE-A16C-6A74EDD82484}"/>
                </a:ext>
              </a:extLst>
            </p:cNvPr>
            <p:cNvPicPr>
              <a:picLocks noChangeAspect="1"/>
            </p:cNvPicPr>
            <p:nvPr/>
          </p:nvPicPr>
          <p:blipFill rotWithShape="1">
            <a:blip r:embed="rId2"/>
            <a:srcRect l="9915" t="66094" r="22330" b="13210"/>
            <a:stretch/>
          </p:blipFill>
          <p:spPr>
            <a:xfrm>
              <a:off x="1146875" y="2088533"/>
              <a:ext cx="8260595" cy="1340467"/>
            </a:xfrm>
            <a:prstGeom prst="rect">
              <a:avLst/>
            </a:prstGeom>
          </p:spPr>
        </p:pic>
        <p:pic>
          <p:nvPicPr>
            <p:cNvPr id="7" name="Picture 6">
              <a:extLst>
                <a:ext uri="{FF2B5EF4-FFF2-40B4-BE49-F238E27FC236}">
                  <a16:creationId xmlns:a16="http://schemas.microsoft.com/office/drawing/2014/main" id="{09057511-A294-4209-B1CD-EBDA343D85F4}"/>
                </a:ext>
              </a:extLst>
            </p:cNvPr>
            <p:cNvPicPr>
              <a:picLocks noChangeAspect="1"/>
            </p:cNvPicPr>
            <p:nvPr/>
          </p:nvPicPr>
          <p:blipFill rotWithShape="1">
            <a:blip r:embed="rId2"/>
            <a:srcRect l="9915" t="23858" r="22330" b="72271"/>
            <a:stretch/>
          </p:blipFill>
          <p:spPr>
            <a:xfrm>
              <a:off x="1146874" y="1853341"/>
              <a:ext cx="8260595" cy="250691"/>
            </a:xfrm>
            <a:prstGeom prst="rect">
              <a:avLst/>
            </a:prstGeom>
          </p:spPr>
        </p:pic>
      </p:grpSp>
    </p:spTree>
    <p:extLst>
      <p:ext uri="{BB962C8B-B14F-4D97-AF65-F5344CB8AC3E}">
        <p14:creationId xmlns:p14="http://schemas.microsoft.com/office/powerpoint/2010/main" val="2136879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00CEB-D899-49CB-8714-3280E372582D}"/>
              </a:ext>
            </a:extLst>
          </p:cNvPr>
          <p:cNvSpPr>
            <a:spLocks noGrp="1"/>
          </p:cNvSpPr>
          <p:nvPr>
            <p:ph type="title"/>
          </p:nvPr>
        </p:nvSpPr>
        <p:spPr/>
        <p:txBody>
          <a:bodyPr/>
          <a:lstStyle/>
          <a:p>
            <a:r>
              <a:rPr lang="en-US"/>
              <a:t>Example</a:t>
            </a:r>
          </a:p>
        </p:txBody>
      </p:sp>
      <p:sp>
        <p:nvSpPr>
          <p:cNvPr id="3" name="Content Placeholder 2">
            <a:extLst>
              <a:ext uri="{FF2B5EF4-FFF2-40B4-BE49-F238E27FC236}">
                <a16:creationId xmlns:a16="http://schemas.microsoft.com/office/drawing/2014/main" id="{6DB3C46E-5A19-4454-8F1C-E9C718E1D201}"/>
              </a:ext>
            </a:extLst>
          </p:cNvPr>
          <p:cNvSpPr>
            <a:spLocks noGrp="1"/>
          </p:cNvSpPr>
          <p:nvPr>
            <p:ph idx="1"/>
          </p:nvPr>
        </p:nvSpPr>
        <p:spPr>
          <a:xfrm>
            <a:off x="616449" y="1371602"/>
            <a:ext cx="11236720" cy="922148"/>
          </a:xfrm>
        </p:spPr>
        <p:txBody>
          <a:bodyPr/>
          <a:lstStyle/>
          <a:p>
            <a:pPr>
              <a:lnSpc>
                <a:spcPts val="3000"/>
              </a:lnSpc>
            </a:pPr>
            <a:r>
              <a:rPr lang="en-US"/>
              <a:t>The input data is preceded by this initiator: an arbitrary number of spaces and then the literal string START</a:t>
            </a:r>
          </a:p>
        </p:txBody>
      </p:sp>
      <p:sp>
        <p:nvSpPr>
          <p:cNvPr id="5" name="TextBox 4">
            <a:extLst>
              <a:ext uri="{FF2B5EF4-FFF2-40B4-BE49-F238E27FC236}">
                <a16:creationId xmlns:a16="http://schemas.microsoft.com/office/drawing/2014/main" id="{05441E2E-4092-4749-B844-3AEBBB391847}"/>
              </a:ext>
            </a:extLst>
          </p:cNvPr>
          <p:cNvSpPr txBox="1"/>
          <p:nvPr/>
        </p:nvSpPr>
        <p:spPr>
          <a:xfrm>
            <a:off x="3679229" y="2122529"/>
            <a:ext cx="679994" cy="369332"/>
          </a:xfrm>
          <a:prstGeom prst="rect">
            <a:avLst/>
          </a:prstGeom>
          <a:noFill/>
        </p:spPr>
        <p:txBody>
          <a:bodyPr wrap="none" rtlCol="0">
            <a:spAutoFit/>
          </a:bodyPr>
          <a:lstStyle/>
          <a:p>
            <a:r>
              <a:rPr lang="en-US"/>
              <a:t>input</a:t>
            </a:r>
          </a:p>
        </p:txBody>
      </p:sp>
      <p:sp>
        <p:nvSpPr>
          <p:cNvPr id="6" name="Rectangle 5">
            <a:extLst>
              <a:ext uri="{FF2B5EF4-FFF2-40B4-BE49-F238E27FC236}">
                <a16:creationId xmlns:a16="http://schemas.microsoft.com/office/drawing/2014/main" id="{9253AB1B-1AFB-4A7E-9F6C-D96F0D01E445}"/>
              </a:ext>
            </a:extLst>
          </p:cNvPr>
          <p:cNvSpPr/>
          <p:nvPr/>
        </p:nvSpPr>
        <p:spPr>
          <a:xfrm>
            <a:off x="3048434" y="4777805"/>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7" name="Straight Arrow Connector 6">
            <a:extLst>
              <a:ext uri="{FF2B5EF4-FFF2-40B4-BE49-F238E27FC236}">
                <a16:creationId xmlns:a16="http://schemas.microsoft.com/office/drawing/2014/main" id="{964FDC7A-16CE-45B5-A6A6-5B30E959F07C}"/>
              </a:ext>
            </a:extLst>
          </p:cNvPr>
          <p:cNvCxnSpPr>
            <a:cxnSpLocks/>
          </p:cNvCxnSpPr>
          <p:nvPr/>
        </p:nvCxnSpPr>
        <p:spPr>
          <a:xfrm>
            <a:off x="4023929" y="2934078"/>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F5FDE36-DD34-415B-A233-9A165AF6CBF8}"/>
              </a:ext>
            </a:extLst>
          </p:cNvPr>
          <p:cNvSpPr txBox="1"/>
          <p:nvPr/>
        </p:nvSpPr>
        <p:spPr>
          <a:xfrm>
            <a:off x="3329999" y="3125822"/>
            <a:ext cx="698461" cy="369332"/>
          </a:xfrm>
          <a:prstGeom prst="rect">
            <a:avLst/>
          </a:prstGeom>
          <a:noFill/>
        </p:spPr>
        <p:txBody>
          <a:bodyPr wrap="none" rtlCol="0">
            <a:spAutoFit/>
          </a:bodyPr>
          <a:lstStyle/>
          <a:p>
            <a:r>
              <a:rPr lang="en-US" i="1"/>
              <a:t>parse</a:t>
            </a:r>
          </a:p>
        </p:txBody>
      </p:sp>
      <p:cxnSp>
        <p:nvCxnSpPr>
          <p:cNvPr id="9" name="Straight Arrow Connector 8">
            <a:extLst>
              <a:ext uri="{FF2B5EF4-FFF2-40B4-BE49-F238E27FC236}">
                <a16:creationId xmlns:a16="http://schemas.microsoft.com/office/drawing/2014/main" id="{AC463E67-3A32-46FD-AEF5-FFED5954F679}"/>
              </a:ext>
            </a:extLst>
          </p:cNvPr>
          <p:cNvCxnSpPr/>
          <p:nvPr/>
        </p:nvCxnSpPr>
        <p:spPr>
          <a:xfrm>
            <a:off x="4026990" y="398695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1711D89-188A-42A2-8DD4-B2015787CF2A}"/>
              </a:ext>
            </a:extLst>
          </p:cNvPr>
          <p:cNvCxnSpPr>
            <a:cxnSpLocks/>
          </p:cNvCxnSpPr>
          <p:nvPr/>
        </p:nvCxnSpPr>
        <p:spPr>
          <a:xfrm flipV="1">
            <a:off x="7917454" y="400539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ED61727-5167-40C0-B03F-E11E12977B03}"/>
              </a:ext>
            </a:extLst>
          </p:cNvPr>
          <p:cNvSpPr txBox="1"/>
          <p:nvPr/>
        </p:nvSpPr>
        <p:spPr>
          <a:xfrm>
            <a:off x="7917454" y="4161848"/>
            <a:ext cx="938077" cy="369332"/>
          </a:xfrm>
          <a:prstGeom prst="rect">
            <a:avLst/>
          </a:prstGeom>
          <a:noFill/>
        </p:spPr>
        <p:txBody>
          <a:bodyPr wrap="none" rtlCol="0">
            <a:spAutoFit/>
          </a:bodyPr>
          <a:lstStyle/>
          <a:p>
            <a:r>
              <a:rPr lang="en-US" i="1"/>
              <a:t>unparse</a:t>
            </a:r>
          </a:p>
        </p:txBody>
      </p:sp>
      <p:cxnSp>
        <p:nvCxnSpPr>
          <p:cNvPr id="12" name="Straight Arrow Connector 11">
            <a:extLst>
              <a:ext uri="{FF2B5EF4-FFF2-40B4-BE49-F238E27FC236}">
                <a16:creationId xmlns:a16="http://schemas.microsoft.com/office/drawing/2014/main" id="{53ACB250-E378-4E0E-97C9-B712F87BD2E8}"/>
              </a:ext>
            </a:extLst>
          </p:cNvPr>
          <p:cNvCxnSpPr>
            <a:cxnSpLocks/>
          </p:cNvCxnSpPr>
          <p:nvPr/>
        </p:nvCxnSpPr>
        <p:spPr>
          <a:xfrm flipV="1">
            <a:off x="7922223" y="291883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0FFD266-3484-4542-B386-072080A1E302}"/>
              </a:ext>
            </a:extLst>
          </p:cNvPr>
          <p:cNvSpPr txBox="1"/>
          <p:nvPr/>
        </p:nvSpPr>
        <p:spPr>
          <a:xfrm>
            <a:off x="1602049" y="6307574"/>
            <a:ext cx="8141652" cy="369332"/>
          </a:xfrm>
          <a:prstGeom prst="rect">
            <a:avLst/>
          </a:prstGeom>
          <a:noFill/>
        </p:spPr>
        <p:txBody>
          <a:bodyPr wrap="none" rtlCol="0">
            <a:spAutoFit/>
          </a:bodyPr>
          <a:lstStyle/>
          <a:p>
            <a:r>
              <a:rPr lang="en-US"/>
              <a:t>See examples/everything-you-ever-wanted-to-know-about/initiators/test-11.dfdl.xsd</a:t>
            </a:r>
          </a:p>
        </p:txBody>
      </p:sp>
      <p:sp>
        <p:nvSpPr>
          <p:cNvPr id="14" name="Rectangle 13">
            <a:extLst>
              <a:ext uri="{FF2B5EF4-FFF2-40B4-BE49-F238E27FC236}">
                <a16:creationId xmlns:a16="http://schemas.microsoft.com/office/drawing/2014/main" id="{53B5E649-6B57-442A-92E5-09B53241C121}"/>
              </a:ext>
            </a:extLst>
          </p:cNvPr>
          <p:cNvSpPr/>
          <p:nvPr/>
        </p:nvSpPr>
        <p:spPr>
          <a:xfrm>
            <a:off x="2366075" y="3655903"/>
            <a:ext cx="7335863"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"%WSP*;START"</a:t>
            </a:r>
            <a:r>
              <a:rPr lang="en-US">
                <a:solidFill>
                  <a:srgbClr val="F5844C"/>
                </a:solidFill>
                <a:highlight>
                  <a:srgbClr val="FFFF00"/>
                </a:highlight>
              </a:rPr>
              <a:t> </a:t>
            </a:r>
            <a:r>
              <a:rPr lang="en-US">
                <a:solidFill>
                  <a:srgbClr val="000096"/>
                </a:solidFill>
                <a:highlight>
                  <a:srgbClr val="FFFFFF"/>
                </a:highlight>
              </a:rPr>
              <a:t>/&gt;</a:t>
            </a:r>
          </a:p>
        </p:txBody>
      </p:sp>
      <p:sp>
        <p:nvSpPr>
          <p:cNvPr id="15" name="Rectangle 14">
            <a:extLst>
              <a:ext uri="{FF2B5EF4-FFF2-40B4-BE49-F238E27FC236}">
                <a16:creationId xmlns:a16="http://schemas.microsoft.com/office/drawing/2014/main" id="{89633279-0CF1-498E-8FB1-D7F735F4219B}"/>
              </a:ext>
            </a:extLst>
          </p:cNvPr>
          <p:cNvSpPr/>
          <p:nvPr/>
        </p:nvSpPr>
        <p:spPr>
          <a:xfrm>
            <a:off x="6471109" y="4777805"/>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pic>
        <p:nvPicPr>
          <p:cNvPr id="32" name="Picture 31">
            <a:extLst>
              <a:ext uri="{FF2B5EF4-FFF2-40B4-BE49-F238E27FC236}">
                <a16:creationId xmlns:a16="http://schemas.microsoft.com/office/drawing/2014/main" id="{BB0636D1-1575-4540-B248-3F039B3FB5B5}"/>
              </a:ext>
            </a:extLst>
          </p:cNvPr>
          <p:cNvPicPr>
            <a:picLocks noChangeAspect="1"/>
          </p:cNvPicPr>
          <p:nvPr/>
        </p:nvPicPr>
        <p:blipFill rotWithShape="1">
          <a:blip r:embed="rId2"/>
          <a:srcRect l="1780" t="13997" r="75707" b="82814"/>
          <a:stretch/>
        </p:blipFill>
        <p:spPr>
          <a:xfrm>
            <a:off x="1329371" y="2546815"/>
            <a:ext cx="4883243" cy="367476"/>
          </a:xfrm>
          <a:prstGeom prst="rect">
            <a:avLst/>
          </a:prstGeom>
          <a:ln>
            <a:solidFill>
              <a:schemeClr val="tx1"/>
            </a:solidFill>
          </a:ln>
        </p:spPr>
      </p:pic>
      <p:pic>
        <p:nvPicPr>
          <p:cNvPr id="36" name="Picture 35">
            <a:extLst>
              <a:ext uri="{FF2B5EF4-FFF2-40B4-BE49-F238E27FC236}">
                <a16:creationId xmlns:a16="http://schemas.microsoft.com/office/drawing/2014/main" id="{F2DBCAA6-A28A-474F-9564-C525DFE71C16}"/>
              </a:ext>
            </a:extLst>
          </p:cNvPr>
          <p:cNvPicPr>
            <a:picLocks noChangeAspect="1"/>
          </p:cNvPicPr>
          <p:nvPr/>
        </p:nvPicPr>
        <p:blipFill rotWithShape="1">
          <a:blip r:embed="rId3"/>
          <a:srcRect l="1780" t="14289" r="78572" b="82750"/>
          <a:stretch/>
        </p:blipFill>
        <p:spPr>
          <a:xfrm>
            <a:off x="6548410" y="2539606"/>
            <a:ext cx="4614242" cy="369331"/>
          </a:xfrm>
          <a:prstGeom prst="rect">
            <a:avLst/>
          </a:prstGeom>
          <a:ln>
            <a:solidFill>
              <a:schemeClr val="tx1"/>
            </a:solidFill>
          </a:ln>
        </p:spPr>
      </p:pic>
      <p:sp>
        <p:nvSpPr>
          <p:cNvPr id="37" name="TextBox 36">
            <a:extLst>
              <a:ext uri="{FF2B5EF4-FFF2-40B4-BE49-F238E27FC236}">
                <a16:creationId xmlns:a16="http://schemas.microsoft.com/office/drawing/2014/main" id="{62FEA5EB-23B8-4B83-A53E-A075FFF80DF8}"/>
              </a:ext>
            </a:extLst>
          </p:cNvPr>
          <p:cNvSpPr txBox="1"/>
          <p:nvPr/>
        </p:nvSpPr>
        <p:spPr>
          <a:xfrm>
            <a:off x="3048434" y="5387388"/>
            <a:ext cx="5688697" cy="830997"/>
          </a:xfrm>
          <a:prstGeom prst="rect">
            <a:avLst/>
          </a:prstGeom>
          <a:solidFill>
            <a:srgbClr val="FFFF00"/>
          </a:solidFill>
        </p:spPr>
        <p:txBody>
          <a:bodyPr wrap="square" rtlCol="0">
            <a:spAutoFit/>
          </a:bodyPr>
          <a:lstStyle/>
          <a:p>
            <a:r>
              <a:rPr lang="en-US" sz="2400"/>
              <a:t>Notice that the output of unparsing has the whitespace removed from the initiator.</a:t>
            </a:r>
          </a:p>
        </p:txBody>
      </p:sp>
    </p:spTree>
    <p:extLst>
      <p:ext uri="{BB962C8B-B14F-4D97-AF65-F5344CB8AC3E}">
        <p14:creationId xmlns:p14="http://schemas.microsoft.com/office/powerpoint/2010/main" val="2691811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45166-FBC9-4809-9193-438620EAB532}"/>
              </a:ext>
            </a:extLst>
          </p:cNvPr>
          <p:cNvSpPr>
            <a:spLocks noGrp="1"/>
          </p:cNvSpPr>
          <p:nvPr>
            <p:ph type="title"/>
          </p:nvPr>
        </p:nvSpPr>
        <p:spPr/>
        <p:txBody>
          <a:bodyPr/>
          <a:lstStyle/>
          <a:p>
            <a:pPr>
              <a:lnSpc>
                <a:spcPts val="3000"/>
              </a:lnSpc>
              <a:spcAft>
                <a:spcPts val="1200"/>
              </a:spcAft>
            </a:pPr>
            <a:r>
              <a:rPr lang="en-US" dirty="0"/>
              <a:t>Perfect</a:t>
            </a:r>
            <a:r>
              <a:rPr lang="en-US" dirty="0">
                <a:solidFill>
                  <a:srgbClr val="000000"/>
                </a:solidFill>
                <a:ea typeface="Calibri" panose="020F0502020204030204" pitchFamily="34" charset="0"/>
              </a:rPr>
              <a:t> </a:t>
            </a:r>
            <a:r>
              <a:rPr lang="en-US" dirty="0"/>
              <a:t>round-trip behavior </a:t>
            </a:r>
            <a:r>
              <a:rPr lang="en-US"/>
              <a:t>is not </a:t>
            </a:r>
            <a:r>
              <a:rPr lang="en-US" dirty="0"/>
              <a:t>necessary</a:t>
            </a:r>
          </a:p>
        </p:txBody>
      </p:sp>
      <p:sp>
        <p:nvSpPr>
          <p:cNvPr id="3" name="Content Placeholder 2">
            <a:extLst>
              <a:ext uri="{FF2B5EF4-FFF2-40B4-BE49-F238E27FC236}">
                <a16:creationId xmlns:a16="http://schemas.microsoft.com/office/drawing/2014/main" id="{588CF5C4-27CC-454B-9913-DE4A5C8C5BAC}"/>
              </a:ext>
            </a:extLst>
          </p:cNvPr>
          <p:cNvSpPr>
            <a:spLocks noGrp="1"/>
          </p:cNvSpPr>
          <p:nvPr>
            <p:ph idx="1"/>
          </p:nvPr>
        </p:nvSpPr>
        <p:spPr/>
        <p:txBody>
          <a:bodyPr/>
          <a:lstStyle/>
          <a:p>
            <a:pPr>
              <a:lnSpc>
                <a:spcPts val="3000"/>
              </a:lnSpc>
              <a:spcAft>
                <a:spcPts val="1200"/>
              </a:spcAft>
            </a:pPr>
            <a:r>
              <a:rPr lang="en-US">
                <a:solidFill>
                  <a:srgbClr val="000000"/>
                </a:solidFill>
                <a:ea typeface="Calibri" panose="020F0502020204030204" pitchFamily="34" charset="0"/>
              </a:rPr>
              <a:t>It is often the case that the unparsed output does not exactly match the input. </a:t>
            </a:r>
          </a:p>
          <a:p>
            <a:pPr>
              <a:lnSpc>
                <a:spcPts val="3000"/>
              </a:lnSpc>
              <a:spcAft>
                <a:spcPts val="1200"/>
              </a:spcAft>
            </a:pPr>
            <a:r>
              <a:rPr lang="en-US">
                <a:solidFill>
                  <a:srgbClr val="000000"/>
                </a:solidFill>
                <a:ea typeface="Calibri" panose="020F0502020204030204" pitchFamily="34" charset="0"/>
              </a:rPr>
              <a:t>What you want is for the unparsed output to be </a:t>
            </a:r>
            <a:r>
              <a:rPr lang="en-US" i="1">
                <a:solidFill>
                  <a:srgbClr val="000000"/>
                </a:solidFill>
                <a:ea typeface="Calibri" panose="020F0502020204030204" pitchFamily="34" charset="0"/>
              </a:rPr>
              <a:t>equivalent</a:t>
            </a:r>
            <a:r>
              <a:rPr lang="en-US">
                <a:solidFill>
                  <a:srgbClr val="000000"/>
                </a:solidFill>
                <a:ea typeface="Calibri" panose="020F0502020204030204" pitchFamily="34" charset="0"/>
              </a:rPr>
              <a:t> to the input, not necessarily </a:t>
            </a:r>
            <a:r>
              <a:rPr lang="en-US" i="1">
                <a:solidFill>
                  <a:srgbClr val="000000"/>
                </a:solidFill>
                <a:ea typeface="Calibri" panose="020F0502020204030204" pitchFamily="34" charset="0"/>
              </a:rPr>
              <a:t>identical</a:t>
            </a:r>
            <a:r>
              <a:rPr lang="en-US">
                <a:solidFill>
                  <a:srgbClr val="000000"/>
                </a:solidFill>
                <a:ea typeface="Calibri" panose="020F0502020204030204" pitchFamily="34" charset="0"/>
              </a:rPr>
              <a:t>.</a:t>
            </a:r>
          </a:p>
          <a:p>
            <a:pPr>
              <a:lnSpc>
                <a:spcPts val="3000"/>
              </a:lnSpc>
              <a:spcAft>
                <a:spcPts val="1200"/>
              </a:spcAft>
            </a:pPr>
            <a:r>
              <a:rPr lang="en-US">
                <a:solidFill>
                  <a:srgbClr val="000000"/>
                </a:solidFill>
                <a:ea typeface="Calibri" panose="020F0502020204030204" pitchFamily="34" charset="0"/>
              </a:rPr>
              <a:t>The parser should accept the data in any legal representation, but the unparser should produce the data in a </a:t>
            </a:r>
            <a:r>
              <a:rPr lang="en-US" u="sng">
                <a:solidFill>
                  <a:srgbClr val="000000"/>
                </a:solidFill>
                <a:ea typeface="Calibri" panose="020F0502020204030204" pitchFamily="34" charset="0"/>
              </a:rPr>
              <a:t>canonical form</a:t>
            </a:r>
            <a:r>
              <a:rPr lang="en-US">
                <a:solidFill>
                  <a:srgbClr val="000000"/>
                </a:solidFill>
                <a:ea typeface="Calibri" panose="020F0502020204030204" pitchFamily="34" charset="0"/>
              </a:rPr>
              <a:t>.</a:t>
            </a:r>
          </a:p>
          <a:p>
            <a:pPr>
              <a:lnSpc>
                <a:spcPts val="3000"/>
              </a:lnSpc>
              <a:spcAft>
                <a:spcPts val="1200"/>
              </a:spcAft>
            </a:pPr>
            <a:r>
              <a:rPr lang="en-US">
                <a:solidFill>
                  <a:srgbClr val="000000"/>
                </a:solidFill>
                <a:ea typeface="Calibri" panose="020F0502020204030204" pitchFamily="34" charset="0"/>
              </a:rPr>
              <a:t>What you want the XML to contain, and the parser to do, is capture the significant aspects of the data, suppressing/ignoring that which is not significant.</a:t>
            </a:r>
            <a:endParaRPr lang="en-US">
              <a:ea typeface="Calibri" panose="020F0502020204030204" pitchFamily="34" charset="0"/>
            </a:endParaRPr>
          </a:p>
          <a:p>
            <a:r>
              <a:rPr lang="en-US">
                <a:solidFill>
                  <a:srgbClr val="000000"/>
                </a:solidFill>
                <a:ea typeface="Calibri" panose="020F0502020204030204" pitchFamily="34" charset="0"/>
              </a:rPr>
              <a:t>Perfect round-trip behavior is not only not necessary, it's not even desirable for many formats.</a:t>
            </a:r>
            <a:endParaRPr lang="en-US">
              <a:ea typeface="Calibri" panose="020F0502020204030204" pitchFamily="34" charset="0"/>
            </a:endParaRPr>
          </a:p>
          <a:p>
            <a:endParaRPr lang="en-US"/>
          </a:p>
        </p:txBody>
      </p:sp>
      <p:sp>
        <p:nvSpPr>
          <p:cNvPr id="4" name="Footer Placeholder 3">
            <a:extLst>
              <a:ext uri="{FF2B5EF4-FFF2-40B4-BE49-F238E27FC236}">
                <a16:creationId xmlns:a16="http://schemas.microsoft.com/office/drawing/2014/main" id="{53C9969C-1180-48E8-B2F6-5F26686F2A5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008785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F39DCB-44A2-40DB-A29E-5E221EC03783}"/>
              </a:ext>
            </a:extLst>
          </p:cNvPr>
          <p:cNvSpPr>
            <a:spLocks noGrp="1"/>
          </p:cNvSpPr>
          <p:nvPr>
            <p:ph type="title"/>
          </p:nvPr>
        </p:nvSpPr>
        <p:spPr/>
        <p:txBody>
          <a:bodyPr/>
          <a:lstStyle/>
          <a:p>
            <a:r>
              <a:rPr lang="en-US"/>
              <a:t>dfdl:ignoreCase</a:t>
            </a:r>
          </a:p>
        </p:txBody>
      </p:sp>
      <p:sp>
        <p:nvSpPr>
          <p:cNvPr id="4" name="Content Placeholder 3">
            <a:extLst>
              <a:ext uri="{FF2B5EF4-FFF2-40B4-BE49-F238E27FC236}">
                <a16:creationId xmlns:a16="http://schemas.microsoft.com/office/drawing/2014/main" id="{EE96B670-46C1-42F0-8BF6-687CD899E366}"/>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yes</a:t>
            </a:r>
            <a:r>
              <a:rPr lang="en-US"/>
              <a:t>, </a:t>
            </a:r>
            <a:r>
              <a:rPr lang="en-US">
                <a:solidFill>
                  <a:srgbClr val="FF0000"/>
                </a:solidFill>
                <a:latin typeface="Courier New" panose="02070309020205020404" pitchFamily="49" charset="0"/>
                <a:cs typeface="Courier New" panose="02070309020205020404" pitchFamily="49" charset="0"/>
              </a:rPr>
              <a:t>no</a:t>
            </a:r>
          </a:p>
          <a:p>
            <a:pPr>
              <a:lnSpc>
                <a:spcPts val="3000"/>
              </a:lnSpc>
              <a:spcAft>
                <a:spcPts val="1200"/>
              </a:spcAft>
            </a:pPr>
            <a:r>
              <a:rPr lang="en-US"/>
              <a:t>dfdl:ignoreCase is used on xs:element, xs:sequence, xs:choice, or xs:group</a:t>
            </a:r>
          </a:p>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yes</a:t>
            </a:r>
            <a:r>
              <a:rPr lang="en-US"/>
              <a:t>, then the initiator may be in any case. On unparsing the first initiator specified in the DFDL schema is used.</a:t>
            </a:r>
          </a:p>
        </p:txBody>
      </p:sp>
      <p:sp>
        <p:nvSpPr>
          <p:cNvPr id="2" name="Footer Placeholder 1">
            <a:extLst>
              <a:ext uri="{FF2B5EF4-FFF2-40B4-BE49-F238E27FC236}">
                <a16:creationId xmlns:a16="http://schemas.microsoft.com/office/drawing/2014/main" id="{D0240C58-415A-45B1-B622-0AE83A35E34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4144689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3105792" y="278758"/>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792637" y="2073456"/>
            <a:ext cx="8746207"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"START"</a:t>
            </a:r>
            <a:r>
              <a:rPr lang="en-US">
                <a:solidFill>
                  <a:srgbClr val="F5844C"/>
                </a:solidFill>
              </a:rPr>
              <a:t> </a:t>
            </a:r>
            <a:r>
              <a:rPr lang="en-US">
                <a:solidFill>
                  <a:srgbClr val="F5844C"/>
                </a:solidFill>
                <a:highlight>
                  <a:srgbClr val="FFFF00"/>
                </a:highlight>
              </a:rPr>
              <a:t>dfdl:ignoreCase</a:t>
            </a:r>
            <a:r>
              <a:rPr lang="en-US">
                <a:solidFill>
                  <a:srgbClr val="FF8040"/>
                </a:solidFill>
                <a:highlight>
                  <a:srgbClr val="FFFF00"/>
                </a:highlight>
              </a:rPr>
              <a:t>=</a:t>
            </a:r>
            <a:r>
              <a:rPr lang="en-US">
                <a:solidFill>
                  <a:srgbClr val="993300"/>
                </a:solidFill>
                <a:highlight>
                  <a:srgbClr val="FFFF00"/>
                </a:highlight>
              </a:rPr>
              <a:t>"yes"</a:t>
            </a:r>
            <a:r>
              <a:rPr lang="en-US">
                <a:solidFill>
                  <a:srgbClr val="F5844C"/>
                </a:solidFill>
                <a:highlight>
                  <a:srgbClr val="FFFF00"/>
                </a:highlight>
              </a:rPr>
              <a:t> </a:t>
            </a:r>
            <a:r>
              <a:rPr lang="en-US">
                <a:solidFill>
                  <a:srgbClr val="000096"/>
                </a:solidFill>
                <a:highlight>
                  <a:srgbClr val="FFFFFF"/>
                </a:highlight>
              </a:rPr>
              <a:t>/&gt;</a:t>
            </a:r>
          </a:p>
        </p:txBody>
      </p:sp>
      <p:sp>
        <p:nvSpPr>
          <p:cNvPr id="9" name="Rectangle 8">
            <a:extLst>
              <a:ext uri="{FF2B5EF4-FFF2-40B4-BE49-F238E27FC236}">
                <a16:creationId xmlns:a16="http://schemas.microsoft.com/office/drawing/2014/main" id="{9D1D24CC-1C79-43FC-8EEF-F78447E1D1B6}"/>
              </a:ext>
            </a:extLst>
          </p:cNvPr>
          <p:cNvSpPr/>
          <p:nvPr/>
        </p:nvSpPr>
        <p:spPr>
          <a:xfrm>
            <a:off x="1925634" y="3257653"/>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
        <p:nvSpPr>
          <p:cNvPr id="12" name="TextBox 11">
            <a:extLst>
              <a:ext uri="{FF2B5EF4-FFF2-40B4-BE49-F238E27FC236}">
                <a16:creationId xmlns:a16="http://schemas.microsoft.com/office/drawing/2014/main" id="{0DEABEA8-56B8-429D-8334-648964C0365E}"/>
              </a:ext>
            </a:extLst>
          </p:cNvPr>
          <p:cNvSpPr txBox="1"/>
          <p:nvPr/>
        </p:nvSpPr>
        <p:spPr>
          <a:xfrm>
            <a:off x="2747328" y="1314606"/>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391127" y="24653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9081" y="251480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37901" y="2721090"/>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065615"/>
            <a:ext cx="0" cy="10078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492378B3-A31F-44F5-8390-D32818577A0E}"/>
              </a:ext>
            </a:extLst>
          </p:cNvPr>
          <p:cNvSpPr/>
          <p:nvPr/>
        </p:nvSpPr>
        <p:spPr>
          <a:xfrm>
            <a:off x="6111498" y="3277839"/>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
        <p:nvSpPr>
          <p:cNvPr id="5" name="TextBox 4">
            <a:extLst>
              <a:ext uri="{FF2B5EF4-FFF2-40B4-BE49-F238E27FC236}">
                <a16:creationId xmlns:a16="http://schemas.microsoft.com/office/drawing/2014/main" id="{1785AF63-7BD7-4A6A-9174-453203287C2E}"/>
              </a:ext>
            </a:extLst>
          </p:cNvPr>
          <p:cNvSpPr txBox="1"/>
          <p:nvPr/>
        </p:nvSpPr>
        <p:spPr>
          <a:xfrm>
            <a:off x="2138766" y="4282792"/>
            <a:ext cx="7873139" cy="1569660"/>
          </a:xfrm>
          <a:prstGeom prst="rect">
            <a:avLst/>
          </a:prstGeom>
          <a:solidFill>
            <a:srgbClr val="FFFF00"/>
          </a:solidFill>
        </p:spPr>
        <p:txBody>
          <a:bodyPr wrap="square" rtlCol="0">
            <a:spAutoFit/>
          </a:bodyPr>
          <a:lstStyle/>
          <a:p>
            <a:r>
              <a:rPr lang="en-US" sz="2400"/>
              <a:t>Notice that the input has lowercase “start” and the output of unparsing has uppercase “START”. On unparsing the case specified in the first initiator (remember initiator is a whitespace-separated list) is used. </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94914" y="6004143"/>
            <a:ext cx="8141652" cy="369332"/>
          </a:xfrm>
          <a:prstGeom prst="rect">
            <a:avLst/>
          </a:prstGeom>
          <a:noFill/>
        </p:spPr>
        <p:txBody>
          <a:bodyPr wrap="none" rtlCol="0">
            <a:spAutoFit/>
          </a:bodyPr>
          <a:lstStyle/>
          <a:p>
            <a:r>
              <a:rPr lang="en-US"/>
              <a:t>See examples/everything-you-ever-wanted-to-know-about/initiators/test-12.dfdl.xsd</a:t>
            </a:r>
          </a:p>
        </p:txBody>
      </p:sp>
      <p:cxnSp>
        <p:nvCxnSpPr>
          <p:cNvPr id="10" name="Straight Arrow Connector 9">
            <a:extLst>
              <a:ext uri="{FF2B5EF4-FFF2-40B4-BE49-F238E27FC236}">
                <a16:creationId xmlns:a16="http://schemas.microsoft.com/office/drawing/2014/main" id="{A48A1548-0F92-48FA-90EA-827A9CBBD63A}"/>
              </a:ext>
            </a:extLst>
          </p:cNvPr>
          <p:cNvCxnSpPr>
            <a:cxnSpLocks/>
          </p:cNvCxnSpPr>
          <p:nvPr/>
        </p:nvCxnSpPr>
        <p:spPr>
          <a:xfrm>
            <a:off x="3399295" y="1065615"/>
            <a:ext cx="0" cy="9788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812A177A-618C-46F7-940C-5F8872CD5773}"/>
              </a:ext>
            </a:extLst>
          </p:cNvPr>
          <p:cNvPicPr>
            <a:picLocks noChangeAspect="1"/>
          </p:cNvPicPr>
          <p:nvPr/>
        </p:nvPicPr>
        <p:blipFill rotWithShape="1">
          <a:blip r:embed="rId2"/>
          <a:srcRect l="1649" t="14177" r="79258" b="82955"/>
          <a:stretch/>
        </p:blipFill>
        <p:spPr>
          <a:xfrm>
            <a:off x="1530809" y="759619"/>
            <a:ext cx="3720634" cy="296936"/>
          </a:xfrm>
          <a:prstGeom prst="rect">
            <a:avLst/>
          </a:prstGeom>
          <a:ln>
            <a:solidFill>
              <a:schemeClr val="tx1"/>
            </a:solidFill>
          </a:ln>
        </p:spPr>
      </p:pic>
      <p:pic>
        <p:nvPicPr>
          <p:cNvPr id="11" name="Picture 10">
            <a:extLst>
              <a:ext uri="{FF2B5EF4-FFF2-40B4-BE49-F238E27FC236}">
                <a16:creationId xmlns:a16="http://schemas.microsoft.com/office/drawing/2014/main" id="{53E6E290-C97A-4A80-9236-211257B13BF0}"/>
              </a:ext>
            </a:extLst>
          </p:cNvPr>
          <p:cNvPicPr>
            <a:picLocks noChangeAspect="1"/>
          </p:cNvPicPr>
          <p:nvPr/>
        </p:nvPicPr>
        <p:blipFill rotWithShape="1">
          <a:blip r:embed="rId3"/>
          <a:srcRect l="1987" t="14142" r="79258" b="82844"/>
          <a:stretch/>
        </p:blipFill>
        <p:spPr>
          <a:xfrm>
            <a:off x="5374381" y="712281"/>
            <a:ext cx="3969399" cy="338848"/>
          </a:xfrm>
          <a:prstGeom prst="rect">
            <a:avLst/>
          </a:prstGeom>
          <a:ln>
            <a:solidFill>
              <a:schemeClr val="tx1"/>
            </a:solidFill>
          </a:ln>
        </p:spPr>
      </p:pic>
    </p:spTree>
    <p:extLst>
      <p:ext uri="{BB962C8B-B14F-4D97-AF65-F5344CB8AC3E}">
        <p14:creationId xmlns:p14="http://schemas.microsoft.com/office/powerpoint/2010/main" val="34953576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8531-EE0E-42EA-B0FB-7A4E5D0837FB}"/>
              </a:ext>
            </a:extLst>
          </p:cNvPr>
          <p:cNvSpPr>
            <a:spLocks noGrp="1"/>
          </p:cNvSpPr>
          <p:nvPr>
            <p:ph type="title"/>
          </p:nvPr>
        </p:nvSpPr>
        <p:spPr/>
        <p:txBody>
          <a:bodyPr/>
          <a:lstStyle/>
          <a:p>
            <a:r>
              <a:rPr lang="en-US"/>
              <a:t>Non-ASCII, multi-byte character initiators</a:t>
            </a:r>
          </a:p>
        </p:txBody>
      </p:sp>
      <p:sp>
        <p:nvSpPr>
          <p:cNvPr id="3" name="Content Placeholder 2">
            <a:extLst>
              <a:ext uri="{FF2B5EF4-FFF2-40B4-BE49-F238E27FC236}">
                <a16:creationId xmlns:a16="http://schemas.microsoft.com/office/drawing/2014/main" id="{A9C54DDD-D9F3-4259-A080-37CC3953CF09}"/>
              </a:ext>
            </a:extLst>
          </p:cNvPr>
          <p:cNvSpPr>
            <a:spLocks noGrp="1"/>
          </p:cNvSpPr>
          <p:nvPr>
            <p:ph idx="1"/>
          </p:nvPr>
        </p:nvSpPr>
        <p:spPr>
          <a:xfrm>
            <a:off x="616449" y="1371602"/>
            <a:ext cx="11236720" cy="1340602"/>
          </a:xfrm>
        </p:spPr>
        <p:txBody>
          <a:bodyPr/>
          <a:lstStyle/>
          <a:p>
            <a:pPr>
              <a:lnSpc>
                <a:spcPts val="3000"/>
              </a:lnSpc>
              <a:spcAft>
                <a:spcPts val="1200"/>
              </a:spcAft>
            </a:pPr>
            <a:r>
              <a:rPr lang="en-US"/>
              <a:t>All the previous examples used ASCII, 1-byte-character initiators.</a:t>
            </a:r>
          </a:p>
          <a:p>
            <a:pPr>
              <a:lnSpc>
                <a:spcPts val="3000"/>
              </a:lnSpc>
              <a:spcAft>
                <a:spcPts val="1200"/>
              </a:spcAft>
            </a:pPr>
            <a:r>
              <a:rPr lang="en-US"/>
              <a:t>Below is an example of an initiator that uses a UTF-8, multi-byte-character initiator.</a:t>
            </a:r>
          </a:p>
        </p:txBody>
      </p:sp>
      <p:sp>
        <p:nvSpPr>
          <p:cNvPr id="5" name="TextBox 4">
            <a:extLst>
              <a:ext uri="{FF2B5EF4-FFF2-40B4-BE49-F238E27FC236}">
                <a16:creationId xmlns:a16="http://schemas.microsoft.com/office/drawing/2014/main" id="{AD4688C4-7578-4E35-814F-77A845D857A0}"/>
              </a:ext>
            </a:extLst>
          </p:cNvPr>
          <p:cNvSpPr txBox="1"/>
          <p:nvPr/>
        </p:nvSpPr>
        <p:spPr>
          <a:xfrm>
            <a:off x="1932866" y="6021231"/>
            <a:ext cx="8141652" cy="369332"/>
          </a:xfrm>
          <a:prstGeom prst="rect">
            <a:avLst/>
          </a:prstGeom>
          <a:noFill/>
        </p:spPr>
        <p:txBody>
          <a:bodyPr wrap="none" rtlCol="0">
            <a:spAutoFit/>
          </a:bodyPr>
          <a:lstStyle/>
          <a:p>
            <a:r>
              <a:rPr lang="en-US"/>
              <a:t>See examples/everything-you-ever-wanted-to-know-about/initiators/test-13.dfdl.xsd</a:t>
            </a:r>
          </a:p>
        </p:txBody>
      </p:sp>
      <p:sp>
        <p:nvSpPr>
          <p:cNvPr id="6" name="TextBox 5">
            <a:extLst>
              <a:ext uri="{FF2B5EF4-FFF2-40B4-BE49-F238E27FC236}">
                <a16:creationId xmlns:a16="http://schemas.microsoft.com/office/drawing/2014/main" id="{EADE7FC5-2432-485F-A566-EB8E9CAB5450}"/>
              </a:ext>
            </a:extLst>
          </p:cNvPr>
          <p:cNvSpPr txBox="1"/>
          <p:nvPr/>
        </p:nvSpPr>
        <p:spPr>
          <a:xfrm>
            <a:off x="3122251" y="2706984"/>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8BC51CB0-3136-4C8A-B533-3CE1EA91204A}"/>
              </a:ext>
            </a:extLst>
          </p:cNvPr>
          <p:cNvSpPr/>
          <p:nvPr/>
        </p:nvSpPr>
        <p:spPr>
          <a:xfrm>
            <a:off x="1991541" y="5396034"/>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cxnSp>
        <p:nvCxnSpPr>
          <p:cNvPr id="8" name="Straight Arrow Connector 7">
            <a:extLst>
              <a:ext uri="{FF2B5EF4-FFF2-40B4-BE49-F238E27FC236}">
                <a16:creationId xmlns:a16="http://schemas.microsoft.com/office/drawing/2014/main" id="{C3493F43-65E3-4E28-A5B9-19A6FEDA8D4C}"/>
              </a:ext>
            </a:extLst>
          </p:cNvPr>
          <p:cNvCxnSpPr>
            <a:cxnSpLocks/>
          </p:cNvCxnSpPr>
          <p:nvPr/>
        </p:nvCxnSpPr>
        <p:spPr>
          <a:xfrm>
            <a:off x="3450491" y="3510428"/>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198C2B4-2D2B-40C8-B424-DF18E612DC08}"/>
              </a:ext>
            </a:extLst>
          </p:cNvPr>
          <p:cNvSpPr txBox="1"/>
          <p:nvPr/>
        </p:nvSpPr>
        <p:spPr>
          <a:xfrm>
            <a:off x="2773020" y="3628722"/>
            <a:ext cx="698461" cy="369332"/>
          </a:xfrm>
          <a:prstGeom prst="rect">
            <a:avLst/>
          </a:prstGeom>
          <a:noFill/>
        </p:spPr>
        <p:txBody>
          <a:bodyPr wrap="none" rtlCol="0">
            <a:spAutoFit/>
          </a:bodyPr>
          <a:lstStyle/>
          <a:p>
            <a:r>
              <a:rPr lang="en-US" i="1"/>
              <a:t>parse</a:t>
            </a:r>
          </a:p>
        </p:txBody>
      </p:sp>
      <p:cxnSp>
        <p:nvCxnSpPr>
          <p:cNvPr id="10" name="Straight Arrow Connector 9">
            <a:extLst>
              <a:ext uri="{FF2B5EF4-FFF2-40B4-BE49-F238E27FC236}">
                <a16:creationId xmlns:a16="http://schemas.microsoft.com/office/drawing/2014/main" id="{93D2A80D-6EE7-4009-BB31-0A929B2C84F0}"/>
              </a:ext>
            </a:extLst>
          </p:cNvPr>
          <p:cNvCxnSpPr/>
          <p:nvPr/>
        </p:nvCxnSpPr>
        <p:spPr>
          <a:xfrm>
            <a:off x="3493105" y="460158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985FC65-942B-4EB7-B976-19D53EB875D7}"/>
              </a:ext>
            </a:extLst>
          </p:cNvPr>
          <p:cNvCxnSpPr>
            <a:cxnSpLocks/>
          </p:cNvCxnSpPr>
          <p:nvPr/>
        </p:nvCxnSpPr>
        <p:spPr>
          <a:xfrm flipV="1">
            <a:off x="7370799" y="461699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9E6163B-19AD-44E6-9032-F756A16288BB}"/>
              </a:ext>
            </a:extLst>
          </p:cNvPr>
          <p:cNvSpPr txBox="1"/>
          <p:nvPr/>
        </p:nvSpPr>
        <p:spPr>
          <a:xfrm>
            <a:off x="7370799" y="4806648"/>
            <a:ext cx="938077" cy="369332"/>
          </a:xfrm>
          <a:prstGeom prst="rect">
            <a:avLst/>
          </a:prstGeom>
          <a:noFill/>
        </p:spPr>
        <p:txBody>
          <a:bodyPr wrap="none" rtlCol="0">
            <a:spAutoFit/>
          </a:bodyPr>
          <a:lstStyle/>
          <a:p>
            <a:r>
              <a:rPr lang="en-US" i="1"/>
              <a:t>unparse</a:t>
            </a:r>
          </a:p>
        </p:txBody>
      </p:sp>
      <p:cxnSp>
        <p:nvCxnSpPr>
          <p:cNvPr id="13" name="Straight Arrow Connector 12">
            <a:extLst>
              <a:ext uri="{FF2B5EF4-FFF2-40B4-BE49-F238E27FC236}">
                <a16:creationId xmlns:a16="http://schemas.microsoft.com/office/drawing/2014/main" id="{EF29903E-9736-40A9-A770-D2E140726F22}"/>
              </a:ext>
            </a:extLst>
          </p:cNvPr>
          <p:cNvCxnSpPr>
            <a:cxnSpLocks/>
          </p:cNvCxnSpPr>
          <p:nvPr/>
        </p:nvCxnSpPr>
        <p:spPr>
          <a:xfrm flipV="1">
            <a:off x="7348785" y="349518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74EC7A0-E26A-4418-8975-402D266460E9}"/>
              </a:ext>
            </a:extLst>
          </p:cNvPr>
          <p:cNvSpPr/>
          <p:nvPr/>
        </p:nvSpPr>
        <p:spPr>
          <a:xfrm>
            <a:off x="1792637" y="4232253"/>
            <a:ext cx="8854695"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dfdl:initiator</a:t>
            </a:r>
            <a:r>
              <a:rPr lang="en-US">
                <a:solidFill>
                  <a:srgbClr val="FF8040"/>
                </a:solidFill>
                <a:highlight>
                  <a:srgbClr val="FFFF00"/>
                </a:highlight>
              </a:rPr>
              <a:t>=</a:t>
            </a:r>
            <a:r>
              <a:rPr lang="en-US">
                <a:solidFill>
                  <a:srgbClr val="993300"/>
                </a:solidFill>
                <a:highlight>
                  <a:srgbClr val="FFFF00"/>
                </a:highlight>
              </a:rPr>
              <a:t>"Lecœur"</a:t>
            </a:r>
            <a:r>
              <a:rPr lang="en-US">
                <a:solidFill>
                  <a:srgbClr val="F5844C"/>
                </a:solidFill>
                <a:highlight>
                  <a:srgbClr val="FFFFFF"/>
                </a:highlight>
              </a:rPr>
              <a:t> dfdl:encoding</a:t>
            </a:r>
            <a:r>
              <a:rPr lang="en-US">
                <a:solidFill>
                  <a:srgbClr val="FF8040"/>
                </a:solidFill>
                <a:highlight>
                  <a:srgbClr val="FFFFFF"/>
                </a:highlight>
              </a:rPr>
              <a:t>=</a:t>
            </a:r>
            <a:r>
              <a:rPr lang="en-US">
                <a:solidFill>
                  <a:srgbClr val="993300"/>
                </a:solidFill>
                <a:highlight>
                  <a:srgbClr val="FFFFFF"/>
                </a:highlight>
              </a:rPr>
              <a:t>"utf-8"</a:t>
            </a:r>
            <a:r>
              <a:rPr lang="en-US">
                <a:solidFill>
                  <a:srgbClr val="000096"/>
                </a:solidFill>
                <a:highlight>
                  <a:srgbClr val="FFFFFF"/>
                </a:highlight>
              </a:rPr>
              <a:t>/&gt;</a:t>
            </a:r>
          </a:p>
        </p:txBody>
      </p:sp>
      <p:pic>
        <p:nvPicPr>
          <p:cNvPr id="18" name="Picture 17">
            <a:extLst>
              <a:ext uri="{FF2B5EF4-FFF2-40B4-BE49-F238E27FC236}">
                <a16:creationId xmlns:a16="http://schemas.microsoft.com/office/drawing/2014/main" id="{51872759-D5C8-463F-8580-023831FD28F4}"/>
              </a:ext>
            </a:extLst>
          </p:cNvPr>
          <p:cNvPicPr>
            <a:picLocks noChangeAspect="1"/>
          </p:cNvPicPr>
          <p:nvPr/>
        </p:nvPicPr>
        <p:blipFill rotWithShape="1">
          <a:blip r:embed="rId2"/>
          <a:srcRect l="1958" t="14290" r="77256" b="82839"/>
          <a:stretch/>
        </p:blipFill>
        <p:spPr>
          <a:xfrm>
            <a:off x="1448989" y="3181698"/>
            <a:ext cx="4372793" cy="320838"/>
          </a:xfrm>
          <a:prstGeom prst="rect">
            <a:avLst/>
          </a:prstGeom>
          <a:ln>
            <a:solidFill>
              <a:schemeClr val="tx1"/>
            </a:solidFill>
          </a:ln>
        </p:spPr>
      </p:pic>
      <p:pic>
        <p:nvPicPr>
          <p:cNvPr id="19" name="Picture 18">
            <a:extLst>
              <a:ext uri="{FF2B5EF4-FFF2-40B4-BE49-F238E27FC236}">
                <a16:creationId xmlns:a16="http://schemas.microsoft.com/office/drawing/2014/main" id="{35F5BE21-9E40-49B2-82F0-163F0E381016}"/>
              </a:ext>
            </a:extLst>
          </p:cNvPr>
          <p:cNvPicPr>
            <a:picLocks noChangeAspect="1"/>
          </p:cNvPicPr>
          <p:nvPr/>
        </p:nvPicPr>
        <p:blipFill rotWithShape="1">
          <a:blip r:embed="rId2"/>
          <a:srcRect l="1958" t="14290" r="77256" b="82839"/>
          <a:stretch/>
        </p:blipFill>
        <p:spPr>
          <a:xfrm>
            <a:off x="6234808" y="3181213"/>
            <a:ext cx="4372793" cy="320838"/>
          </a:xfrm>
          <a:prstGeom prst="rect">
            <a:avLst/>
          </a:prstGeom>
          <a:ln>
            <a:solidFill>
              <a:schemeClr val="tx1"/>
            </a:solidFill>
          </a:ln>
        </p:spPr>
      </p:pic>
      <p:sp>
        <p:nvSpPr>
          <p:cNvPr id="20" name="Rectangle 19">
            <a:extLst>
              <a:ext uri="{FF2B5EF4-FFF2-40B4-BE49-F238E27FC236}">
                <a16:creationId xmlns:a16="http://schemas.microsoft.com/office/drawing/2014/main" id="{23514C8B-44F9-461B-A35A-2F55D7D14F57}"/>
              </a:ext>
            </a:extLst>
          </p:cNvPr>
          <p:cNvSpPr/>
          <p:nvPr/>
        </p:nvSpPr>
        <p:spPr>
          <a:xfrm>
            <a:off x="6003692" y="5411448"/>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Tree>
    <p:extLst>
      <p:ext uri="{BB962C8B-B14F-4D97-AF65-F5344CB8AC3E}">
        <p14:creationId xmlns:p14="http://schemas.microsoft.com/office/powerpoint/2010/main" val="4617115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43F3DB-90B8-4DE0-97A3-79E5C084B66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TextBox 4">
            <a:extLst>
              <a:ext uri="{FF2B5EF4-FFF2-40B4-BE49-F238E27FC236}">
                <a16:creationId xmlns:a16="http://schemas.microsoft.com/office/drawing/2014/main" id="{3AE01995-C49C-4046-B3FA-1BACD066DA24}"/>
              </a:ext>
            </a:extLst>
          </p:cNvPr>
          <p:cNvSpPr txBox="1"/>
          <p:nvPr/>
        </p:nvSpPr>
        <p:spPr>
          <a:xfrm>
            <a:off x="3122251" y="2412516"/>
            <a:ext cx="679994" cy="369332"/>
          </a:xfrm>
          <a:prstGeom prst="rect">
            <a:avLst/>
          </a:prstGeom>
          <a:noFill/>
        </p:spPr>
        <p:txBody>
          <a:bodyPr wrap="none" rtlCol="0">
            <a:spAutoFit/>
          </a:bodyPr>
          <a:lstStyle/>
          <a:p>
            <a:r>
              <a:rPr lang="en-US"/>
              <a:t>input</a:t>
            </a:r>
          </a:p>
        </p:txBody>
      </p:sp>
      <p:sp>
        <p:nvSpPr>
          <p:cNvPr id="6" name="Rectangle 5">
            <a:extLst>
              <a:ext uri="{FF2B5EF4-FFF2-40B4-BE49-F238E27FC236}">
                <a16:creationId xmlns:a16="http://schemas.microsoft.com/office/drawing/2014/main" id="{BABC07D2-D87B-4106-AE7B-6AE4D99BB577}"/>
              </a:ext>
            </a:extLst>
          </p:cNvPr>
          <p:cNvSpPr/>
          <p:nvPr/>
        </p:nvSpPr>
        <p:spPr>
          <a:xfrm>
            <a:off x="1991541" y="5101566"/>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cxnSp>
        <p:nvCxnSpPr>
          <p:cNvPr id="7" name="Straight Arrow Connector 6">
            <a:extLst>
              <a:ext uri="{FF2B5EF4-FFF2-40B4-BE49-F238E27FC236}">
                <a16:creationId xmlns:a16="http://schemas.microsoft.com/office/drawing/2014/main" id="{02566C30-6F1F-4269-B1E3-78F1FFA9699D}"/>
              </a:ext>
            </a:extLst>
          </p:cNvPr>
          <p:cNvCxnSpPr>
            <a:cxnSpLocks/>
          </p:cNvCxnSpPr>
          <p:nvPr/>
        </p:nvCxnSpPr>
        <p:spPr>
          <a:xfrm>
            <a:off x="3450491" y="3215960"/>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F0D1161-09C4-4560-8DEE-D5CEDBA0F6DD}"/>
              </a:ext>
            </a:extLst>
          </p:cNvPr>
          <p:cNvSpPr txBox="1"/>
          <p:nvPr/>
        </p:nvSpPr>
        <p:spPr>
          <a:xfrm>
            <a:off x="2773020" y="3334254"/>
            <a:ext cx="698461" cy="369332"/>
          </a:xfrm>
          <a:prstGeom prst="rect">
            <a:avLst/>
          </a:prstGeom>
          <a:noFill/>
        </p:spPr>
        <p:txBody>
          <a:bodyPr wrap="none" rtlCol="0">
            <a:spAutoFit/>
          </a:bodyPr>
          <a:lstStyle/>
          <a:p>
            <a:r>
              <a:rPr lang="en-US" i="1"/>
              <a:t>parse</a:t>
            </a:r>
          </a:p>
        </p:txBody>
      </p:sp>
      <p:cxnSp>
        <p:nvCxnSpPr>
          <p:cNvPr id="9" name="Straight Arrow Connector 8">
            <a:extLst>
              <a:ext uri="{FF2B5EF4-FFF2-40B4-BE49-F238E27FC236}">
                <a16:creationId xmlns:a16="http://schemas.microsoft.com/office/drawing/2014/main" id="{85368D19-FCAF-4804-AFEB-5902C0CE9C3F}"/>
              </a:ext>
            </a:extLst>
          </p:cNvPr>
          <p:cNvCxnSpPr/>
          <p:nvPr/>
        </p:nvCxnSpPr>
        <p:spPr>
          <a:xfrm>
            <a:off x="3493105" y="4307117"/>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9CDD44F-C793-43FC-877A-F08CBDCDCBEB}"/>
              </a:ext>
            </a:extLst>
          </p:cNvPr>
          <p:cNvCxnSpPr>
            <a:cxnSpLocks/>
          </p:cNvCxnSpPr>
          <p:nvPr/>
        </p:nvCxnSpPr>
        <p:spPr>
          <a:xfrm flipV="1">
            <a:off x="7370799" y="432253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B3D9B0-A7F5-4D18-BF04-4C7C55CCEFE7}"/>
              </a:ext>
            </a:extLst>
          </p:cNvPr>
          <p:cNvSpPr txBox="1"/>
          <p:nvPr/>
        </p:nvSpPr>
        <p:spPr>
          <a:xfrm>
            <a:off x="7370799" y="4512180"/>
            <a:ext cx="938077" cy="369332"/>
          </a:xfrm>
          <a:prstGeom prst="rect">
            <a:avLst/>
          </a:prstGeom>
          <a:noFill/>
        </p:spPr>
        <p:txBody>
          <a:bodyPr wrap="none" rtlCol="0">
            <a:spAutoFit/>
          </a:bodyPr>
          <a:lstStyle/>
          <a:p>
            <a:r>
              <a:rPr lang="en-US" i="1"/>
              <a:t>unparse</a:t>
            </a:r>
          </a:p>
        </p:txBody>
      </p:sp>
      <p:cxnSp>
        <p:nvCxnSpPr>
          <p:cNvPr id="12" name="Straight Arrow Connector 11">
            <a:extLst>
              <a:ext uri="{FF2B5EF4-FFF2-40B4-BE49-F238E27FC236}">
                <a16:creationId xmlns:a16="http://schemas.microsoft.com/office/drawing/2014/main" id="{5EC78B71-840E-4652-B371-5C91EDE11899}"/>
              </a:ext>
            </a:extLst>
          </p:cNvPr>
          <p:cNvCxnSpPr>
            <a:cxnSpLocks/>
          </p:cNvCxnSpPr>
          <p:nvPr/>
        </p:nvCxnSpPr>
        <p:spPr>
          <a:xfrm flipV="1">
            <a:off x="7348785" y="3200713"/>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ACCDD2F-4586-4537-A9C7-7BEAE565F324}"/>
              </a:ext>
            </a:extLst>
          </p:cNvPr>
          <p:cNvSpPr/>
          <p:nvPr/>
        </p:nvSpPr>
        <p:spPr>
          <a:xfrm>
            <a:off x="1792637" y="3937785"/>
            <a:ext cx="8854695"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rPr>
              <a:t>dfdl:initiator</a:t>
            </a:r>
            <a:r>
              <a:rPr lang="en-US">
                <a:solidFill>
                  <a:srgbClr val="FF8040"/>
                </a:solidFill>
              </a:rPr>
              <a:t>=</a:t>
            </a:r>
            <a:r>
              <a:rPr lang="en-US">
                <a:solidFill>
                  <a:srgbClr val="993300"/>
                </a:solidFill>
              </a:rPr>
              <a:t>"Lecœur"</a:t>
            </a:r>
            <a:r>
              <a:rPr lang="en-US">
                <a:solidFill>
                  <a:srgbClr val="F5844C"/>
                </a:solidFill>
              </a:rPr>
              <a:t> </a:t>
            </a:r>
            <a:r>
              <a:rPr lang="en-US">
                <a:solidFill>
                  <a:srgbClr val="F5844C"/>
                </a:solidFill>
                <a:highlight>
                  <a:srgbClr val="FFFFFF"/>
                </a:highlight>
              </a:rPr>
              <a:t>dfdl:encoding</a:t>
            </a:r>
            <a:r>
              <a:rPr lang="en-US">
                <a:solidFill>
                  <a:srgbClr val="FF8040"/>
                </a:solidFill>
                <a:highlight>
                  <a:srgbClr val="FFFFFF"/>
                </a:highlight>
              </a:rPr>
              <a:t>=</a:t>
            </a:r>
            <a:r>
              <a:rPr lang="en-US">
                <a:solidFill>
                  <a:srgbClr val="993300"/>
                </a:solidFill>
                <a:highlight>
                  <a:srgbClr val="FFFFFF"/>
                </a:highlight>
              </a:rPr>
              <a:t>"utf-8"</a:t>
            </a:r>
            <a:r>
              <a:rPr lang="en-US">
                <a:solidFill>
                  <a:srgbClr val="000096"/>
                </a:solidFill>
                <a:highlight>
                  <a:srgbClr val="FFFFFF"/>
                </a:highlight>
              </a:rPr>
              <a:t>/&gt;</a:t>
            </a:r>
          </a:p>
        </p:txBody>
      </p:sp>
      <p:pic>
        <p:nvPicPr>
          <p:cNvPr id="14" name="Picture 13">
            <a:extLst>
              <a:ext uri="{FF2B5EF4-FFF2-40B4-BE49-F238E27FC236}">
                <a16:creationId xmlns:a16="http://schemas.microsoft.com/office/drawing/2014/main" id="{3C3B4536-DB1E-423B-99F6-7DBD04F832EF}"/>
              </a:ext>
            </a:extLst>
          </p:cNvPr>
          <p:cNvPicPr>
            <a:picLocks noChangeAspect="1"/>
          </p:cNvPicPr>
          <p:nvPr/>
        </p:nvPicPr>
        <p:blipFill rotWithShape="1">
          <a:blip r:embed="rId2"/>
          <a:srcRect l="1958" t="14290" r="77256" b="82839"/>
          <a:stretch/>
        </p:blipFill>
        <p:spPr>
          <a:xfrm>
            <a:off x="1448989" y="2887230"/>
            <a:ext cx="4372793" cy="320838"/>
          </a:xfrm>
          <a:prstGeom prst="rect">
            <a:avLst/>
          </a:prstGeom>
          <a:ln>
            <a:solidFill>
              <a:schemeClr val="tx1"/>
            </a:solidFill>
          </a:ln>
        </p:spPr>
      </p:pic>
      <p:pic>
        <p:nvPicPr>
          <p:cNvPr id="15" name="Picture 14">
            <a:extLst>
              <a:ext uri="{FF2B5EF4-FFF2-40B4-BE49-F238E27FC236}">
                <a16:creationId xmlns:a16="http://schemas.microsoft.com/office/drawing/2014/main" id="{2CBF3A2E-9C40-4A45-8E3E-BE922D464384}"/>
              </a:ext>
            </a:extLst>
          </p:cNvPr>
          <p:cNvPicPr>
            <a:picLocks noChangeAspect="1"/>
          </p:cNvPicPr>
          <p:nvPr/>
        </p:nvPicPr>
        <p:blipFill rotWithShape="1">
          <a:blip r:embed="rId2"/>
          <a:srcRect l="1958" t="14290" r="77256" b="82839"/>
          <a:stretch/>
        </p:blipFill>
        <p:spPr>
          <a:xfrm>
            <a:off x="6234808" y="2886745"/>
            <a:ext cx="4372793" cy="320838"/>
          </a:xfrm>
          <a:prstGeom prst="rect">
            <a:avLst/>
          </a:prstGeom>
          <a:ln>
            <a:solidFill>
              <a:schemeClr val="tx1"/>
            </a:solidFill>
          </a:ln>
        </p:spPr>
      </p:pic>
      <p:sp>
        <p:nvSpPr>
          <p:cNvPr id="16" name="Rectangle 15">
            <a:extLst>
              <a:ext uri="{FF2B5EF4-FFF2-40B4-BE49-F238E27FC236}">
                <a16:creationId xmlns:a16="http://schemas.microsoft.com/office/drawing/2014/main" id="{60C63D93-42AC-4E17-AE4A-8DB229AFEE89}"/>
              </a:ext>
            </a:extLst>
          </p:cNvPr>
          <p:cNvSpPr/>
          <p:nvPr/>
        </p:nvSpPr>
        <p:spPr>
          <a:xfrm>
            <a:off x="6003692" y="5116980"/>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sp>
        <p:nvSpPr>
          <p:cNvPr id="17" name="Speech Bubble: Rectangle 16">
            <a:extLst>
              <a:ext uri="{FF2B5EF4-FFF2-40B4-BE49-F238E27FC236}">
                <a16:creationId xmlns:a16="http://schemas.microsoft.com/office/drawing/2014/main" id="{3359874E-773A-42DD-9AE3-A47E1EDA41C9}"/>
              </a:ext>
            </a:extLst>
          </p:cNvPr>
          <p:cNvSpPr/>
          <p:nvPr/>
        </p:nvSpPr>
        <p:spPr>
          <a:xfrm>
            <a:off x="4804475" y="464948"/>
            <a:ext cx="3192650" cy="1225663"/>
          </a:xfrm>
          <a:prstGeom prst="wedgeRectCallout">
            <a:avLst>
              <a:gd name="adj1" fmla="val -113467"/>
              <a:gd name="adj2" fmla="val 151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oe ligature … it is one character that is a combination of ‘o’ and ‘e’ … it is encoded using two bytes, xC5 x93</a:t>
            </a:r>
          </a:p>
        </p:txBody>
      </p:sp>
    </p:spTree>
    <p:extLst>
      <p:ext uri="{BB962C8B-B14F-4D97-AF65-F5344CB8AC3E}">
        <p14:creationId xmlns:p14="http://schemas.microsoft.com/office/powerpoint/2010/main" val="37323079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FA45F57-394E-4E23-8CA0-8B099936B932}"/>
              </a:ext>
            </a:extLst>
          </p:cNvPr>
          <p:cNvSpPr txBox="1"/>
          <p:nvPr/>
        </p:nvSpPr>
        <p:spPr>
          <a:xfrm>
            <a:off x="2827783" y="96984"/>
            <a:ext cx="679994" cy="369332"/>
          </a:xfrm>
          <a:prstGeom prst="rect">
            <a:avLst/>
          </a:prstGeom>
          <a:noFill/>
        </p:spPr>
        <p:txBody>
          <a:bodyPr wrap="none" rtlCol="0">
            <a:spAutoFit/>
          </a:bodyPr>
          <a:lstStyle/>
          <a:p>
            <a:r>
              <a:rPr lang="en-US"/>
              <a:t>input</a:t>
            </a:r>
          </a:p>
        </p:txBody>
      </p:sp>
      <p:sp>
        <p:nvSpPr>
          <p:cNvPr id="6" name="Rectangle 5">
            <a:extLst>
              <a:ext uri="{FF2B5EF4-FFF2-40B4-BE49-F238E27FC236}">
                <a16:creationId xmlns:a16="http://schemas.microsoft.com/office/drawing/2014/main" id="{037EE070-3D8D-4202-A022-D6CECB1C0379}"/>
              </a:ext>
            </a:extLst>
          </p:cNvPr>
          <p:cNvSpPr/>
          <p:nvPr/>
        </p:nvSpPr>
        <p:spPr>
          <a:xfrm>
            <a:off x="1697073" y="2786034"/>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cxnSp>
        <p:nvCxnSpPr>
          <p:cNvPr id="7" name="Straight Arrow Connector 6">
            <a:extLst>
              <a:ext uri="{FF2B5EF4-FFF2-40B4-BE49-F238E27FC236}">
                <a16:creationId xmlns:a16="http://schemas.microsoft.com/office/drawing/2014/main" id="{749A5B2B-5583-42AE-9FC9-5E58596152D0}"/>
              </a:ext>
            </a:extLst>
          </p:cNvPr>
          <p:cNvCxnSpPr>
            <a:cxnSpLocks/>
          </p:cNvCxnSpPr>
          <p:nvPr/>
        </p:nvCxnSpPr>
        <p:spPr>
          <a:xfrm>
            <a:off x="3156023" y="900428"/>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45232F-FC50-4438-AC35-6214B2E4B0C0}"/>
              </a:ext>
            </a:extLst>
          </p:cNvPr>
          <p:cNvSpPr txBox="1"/>
          <p:nvPr/>
        </p:nvSpPr>
        <p:spPr>
          <a:xfrm>
            <a:off x="2478552" y="1018722"/>
            <a:ext cx="698461" cy="369332"/>
          </a:xfrm>
          <a:prstGeom prst="rect">
            <a:avLst/>
          </a:prstGeom>
          <a:noFill/>
        </p:spPr>
        <p:txBody>
          <a:bodyPr wrap="none" rtlCol="0">
            <a:spAutoFit/>
          </a:bodyPr>
          <a:lstStyle/>
          <a:p>
            <a:r>
              <a:rPr lang="en-US" i="1"/>
              <a:t>parse</a:t>
            </a:r>
          </a:p>
        </p:txBody>
      </p:sp>
      <p:cxnSp>
        <p:nvCxnSpPr>
          <p:cNvPr id="9" name="Straight Arrow Connector 8">
            <a:extLst>
              <a:ext uri="{FF2B5EF4-FFF2-40B4-BE49-F238E27FC236}">
                <a16:creationId xmlns:a16="http://schemas.microsoft.com/office/drawing/2014/main" id="{2DDA16E9-A346-4155-BAAF-C48531D39B88}"/>
              </a:ext>
            </a:extLst>
          </p:cNvPr>
          <p:cNvCxnSpPr/>
          <p:nvPr/>
        </p:nvCxnSpPr>
        <p:spPr>
          <a:xfrm>
            <a:off x="3198637" y="199158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CF45E7C-D04D-4280-85D2-7543F27CB926}"/>
              </a:ext>
            </a:extLst>
          </p:cNvPr>
          <p:cNvCxnSpPr>
            <a:cxnSpLocks/>
          </p:cNvCxnSpPr>
          <p:nvPr/>
        </p:nvCxnSpPr>
        <p:spPr>
          <a:xfrm flipV="1">
            <a:off x="7076331" y="200699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0DCC1B0-8B79-4377-8C5D-520D5029FC02}"/>
              </a:ext>
            </a:extLst>
          </p:cNvPr>
          <p:cNvSpPr txBox="1"/>
          <p:nvPr/>
        </p:nvSpPr>
        <p:spPr>
          <a:xfrm>
            <a:off x="7076331" y="2196648"/>
            <a:ext cx="938077" cy="369332"/>
          </a:xfrm>
          <a:prstGeom prst="rect">
            <a:avLst/>
          </a:prstGeom>
          <a:noFill/>
        </p:spPr>
        <p:txBody>
          <a:bodyPr wrap="none" rtlCol="0">
            <a:spAutoFit/>
          </a:bodyPr>
          <a:lstStyle/>
          <a:p>
            <a:r>
              <a:rPr lang="en-US" i="1"/>
              <a:t>unparse</a:t>
            </a:r>
          </a:p>
        </p:txBody>
      </p:sp>
      <p:cxnSp>
        <p:nvCxnSpPr>
          <p:cNvPr id="12" name="Straight Arrow Connector 11">
            <a:extLst>
              <a:ext uri="{FF2B5EF4-FFF2-40B4-BE49-F238E27FC236}">
                <a16:creationId xmlns:a16="http://schemas.microsoft.com/office/drawing/2014/main" id="{081596EC-523C-49FA-975E-55FA5FE77113}"/>
              </a:ext>
            </a:extLst>
          </p:cNvPr>
          <p:cNvCxnSpPr>
            <a:cxnSpLocks/>
          </p:cNvCxnSpPr>
          <p:nvPr/>
        </p:nvCxnSpPr>
        <p:spPr>
          <a:xfrm flipV="1">
            <a:off x="7054317" y="88518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B78F6BD-6DC7-4FA7-A9B8-F045946C2C62}"/>
              </a:ext>
            </a:extLst>
          </p:cNvPr>
          <p:cNvSpPr/>
          <p:nvPr/>
        </p:nvSpPr>
        <p:spPr>
          <a:xfrm>
            <a:off x="1498169" y="1622253"/>
            <a:ext cx="8854695"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rPr>
              <a:t>dfdl:initiator</a:t>
            </a:r>
            <a:r>
              <a:rPr lang="en-US">
                <a:solidFill>
                  <a:srgbClr val="FF8040"/>
                </a:solidFill>
              </a:rPr>
              <a:t>=</a:t>
            </a:r>
            <a:r>
              <a:rPr lang="en-US">
                <a:solidFill>
                  <a:srgbClr val="993300"/>
                </a:solidFill>
              </a:rPr>
              <a:t>"Lecœur"</a:t>
            </a:r>
            <a:r>
              <a:rPr lang="en-US">
                <a:solidFill>
                  <a:srgbClr val="F5844C"/>
                </a:solidFill>
                <a:highlight>
                  <a:srgbClr val="FFFFFF"/>
                </a:highlight>
              </a:rPr>
              <a:t> </a:t>
            </a:r>
            <a:r>
              <a:rPr lang="en-US">
                <a:solidFill>
                  <a:srgbClr val="F5844C"/>
                </a:solidFill>
                <a:highlight>
                  <a:srgbClr val="FFFF00"/>
                </a:highlight>
              </a:rPr>
              <a:t>dfdl:encoding</a:t>
            </a:r>
            <a:r>
              <a:rPr lang="en-US">
                <a:solidFill>
                  <a:srgbClr val="FF8040"/>
                </a:solidFill>
                <a:highlight>
                  <a:srgbClr val="FFFF00"/>
                </a:highlight>
              </a:rPr>
              <a:t>=</a:t>
            </a:r>
            <a:r>
              <a:rPr lang="en-US">
                <a:solidFill>
                  <a:srgbClr val="993300"/>
                </a:solidFill>
                <a:highlight>
                  <a:srgbClr val="FFFF00"/>
                </a:highlight>
              </a:rPr>
              <a:t>"utf-8"</a:t>
            </a:r>
            <a:r>
              <a:rPr lang="en-US">
                <a:solidFill>
                  <a:srgbClr val="000096"/>
                </a:solidFill>
                <a:highlight>
                  <a:srgbClr val="FFFFFF"/>
                </a:highlight>
              </a:rPr>
              <a:t>/&gt;</a:t>
            </a:r>
          </a:p>
        </p:txBody>
      </p:sp>
      <p:pic>
        <p:nvPicPr>
          <p:cNvPr id="14" name="Picture 13">
            <a:extLst>
              <a:ext uri="{FF2B5EF4-FFF2-40B4-BE49-F238E27FC236}">
                <a16:creationId xmlns:a16="http://schemas.microsoft.com/office/drawing/2014/main" id="{5C71EAD6-ED01-45CD-857B-9E6BB340860C}"/>
              </a:ext>
            </a:extLst>
          </p:cNvPr>
          <p:cNvPicPr>
            <a:picLocks noChangeAspect="1"/>
          </p:cNvPicPr>
          <p:nvPr/>
        </p:nvPicPr>
        <p:blipFill rotWithShape="1">
          <a:blip r:embed="rId2"/>
          <a:srcRect l="1958" t="14290" r="77256" b="82839"/>
          <a:stretch/>
        </p:blipFill>
        <p:spPr>
          <a:xfrm>
            <a:off x="1154521" y="571698"/>
            <a:ext cx="4372793" cy="320838"/>
          </a:xfrm>
          <a:prstGeom prst="rect">
            <a:avLst/>
          </a:prstGeom>
          <a:ln>
            <a:solidFill>
              <a:schemeClr val="tx1"/>
            </a:solidFill>
          </a:ln>
        </p:spPr>
      </p:pic>
      <p:pic>
        <p:nvPicPr>
          <p:cNvPr id="15" name="Picture 14">
            <a:extLst>
              <a:ext uri="{FF2B5EF4-FFF2-40B4-BE49-F238E27FC236}">
                <a16:creationId xmlns:a16="http://schemas.microsoft.com/office/drawing/2014/main" id="{B845C1BE-0347-419F-9058-2BFD50DB73D9}"/>
              </a:ext>
            </a:extLst>
          </p:cNvPr>
          <p:cNvPicPr>
            <a:picLocks noChangeAspect="1"/>
          </p:cNvPicPr>
          <p:nvPr/>
        </p:nvPicPr>
        <p:blipFill rotWithShape="1">
          <a:blip r:embed="rId2"/>
          <a:srcRect l="1958" t="14290" r="77256" b="82839"/>
          <a:stretch/>
        </p:blipFill>
        <p:spPr>
          <a:xfrm>
            <a:off x="5940340" y="571213"/>
            <a:ext cx="4372793" cy="320838"/>
          </a:xfrm>
          <a:prstGeom prst="rect">
            <a:avLst/>
          </a:prstGeom>
          <a:ln>
            <a:solidFill>
              <a:schemeClr val="tx1"/>
            </a:solidFill>
          </a:ln>
        </p:spPr>
      </p:pic>
      <p:sp>
        <p:nvSpPr>
          <p:cNvPr id="16" name="Rectangle 15">
            <a:extLst>
              <a:ext uri="{FF2B5EF4-FFF2-40B4-BE49-F238E27FC236}">
                <a16:creationId xmlns:a16="http://schemas.microsoft.com/office/drawing/2014/main" id="{644B67BB-31CE-4D75-BC28-4FA9C3A3E788}"/>
              </a:ext>
            </a:extLst>
          </p:cNvPr>
          <p:cNvSpPr/>
          <p:nvPr/>
        </p:nvSpPr>
        <p:spPr>
          <a:xfrm>
            <a:off x="5709224" y="2801448"/>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 Hello, world</a:t>
            </a:r>
            <a:r>
              <a:rPr lang="en-US">
                <a:solidFill>
                  <a:srgbClr val="000096"/>
                </a:solidFill>
                <a:highlight>
                  <a:srgbClr val="FFFFFF"/>
                </a:highlight>
              </a:rPr>
              <a:t>&lt;/input&gt;</a:t>
            </a:r>
          </a:p>
        </p:txBody>
      </p:sp>
      <p:pic>
        <p:nvPicPr>
          <p:cNvPr id="17" name="Picture 16">
            <a:extLst>
              <a:ext uri="{FF2B5EF4-FFF2-40B4-BE49-F238E27FC236}">
                <a16:creationId xmlns:a16="http://schemas.microsoft.com/office/drawing/2014/main" id="{9301A6C3-BEF6-45E4-B896-8EF7F0845D40}"/>
              </a:ext>
            </a:extLst>
          </p:cNvPr>
          <p:cNvPicPr>
            <a:picLocks noChangeAspect="1"/>
          </p:cNvPicPr>
          <p:nvPr/>
        </p:nvPicPr>
        <p:blipFill rotWithShape="1">
          <a:blip r:embed="rId3"/>
          <a:srcRect t="3004" r="34265" b="59098"/>
          <a:stretch/>
        </p:blipFill>
        <p:spPr>
          <a:xfrm>
            <a:off x="1774983" y="3747754"/>
            <a:ext cx="8014408" cy="2599081"/>
          </a:xfrm>
          <a:prstGeom prst="rect">
            <a:avLst/>
          </a:prstGeom>
        </p:spPr>
      </p:pic>
      <p:cxnSp>
        <p:nvCxnSpPr>
          <p:cNvPr id="19" name="Straight Arrow Connector 18">
            <a:extLst>
              <a:ext uri="{FF2B5EF4-FFF2-40B4-BE49-F238E27FC236}">
                <a16:creationId xmlns:a16="http://schemas.microsoft.com/office/drawing/2014/main" id="{6968DA15-A7F8-4CAA-A6FB-17FBD04CD31C}"/>
              </a:ext>
            </a:extLst>
          </p:cNvPr>
          <p:cNvCxnSpPr/>
          <p:nvPr/>
        </p:nvCxnSpPr>
        <p:spPr>
          <a:xfrm flipH="1" flipV="1">
            <a:off x="9097505" y="2196648"/>
            <a:ext cx="201478" cy="285064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B9458FF-AED4-448B-993D-A374246B3E4C}"/>
              </a:ext>
            </a:extLst>
          </p:cNvPr>
          <p:cNvCxnSpPr/>
          <p:nvPr/>
        </p:nvCxnSpPr>
        <p:spPr>
          <a:xfrm flipH="1" flipV="1">
            <a:off x="3097900" y="4308529"/>
            <a:ext cx="6185585" cy="7387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4CA0241-BF54-4BF8-84A5-0AEB857C9020}"/>
              </a:ext>
            </a:extLst>
          </p:cNvPr>
          <p:cNvSpPr txBox="1"/>
          <p:nvPr/>
        </p:nvSpPr>
        <p:spPr>
          <a:xfrm>
            <a:off x="5925516" y="5082809"/>
            <a:ext cx="6050183" cy="830997"/>
          </a:xfrm>
          <a:prstGeom prst="rect">
            <a:avLst/>
          </a:prstGeom>
          <a:solidFill>
            <a:srgbClr val="FFFF00"/>
          </a:solidFill>
        </p:spPr>
        <p:txBody>
          <a:bodyPr wrap="square" rtlCol="0">
            <a:spAutoFit/>
          </a:bodyPr>
          <a:lstStyle/>
          <a:p>
            <a:r>
              <a:rPr lang="en-US" sz="2400"/>
              <a:t>Be sure the encoding specified in the DFDL schema matches the encoding of the input file.</a:t>
            </a:r>
          </a:p>
        </p:txBody>
      </p:sp>
      <p:sp>
        <p:nvSpPr>
          <p:cNvPr id="23" name="TextBox 22">
            <a:extLst>
              <a:ext uri="{FF2B5EF4-FFF2-40B4-BE49-F238E27FC236}">
                <a16:creationId xmlns:a16="http://schemas.microsoft.com/office/drawing/2014/main" id="{1E14B054-C65C-4723-9E79-88B3047A7419}"/>
              </a:ext>
            </a:extLst>
          </p:cNvPr>
          <p:cNvSpPr txBox="1"/>
          <p:nvPr/>
        </p:nvSpPr>
        <p:spPr>
          <a:xfrm>
            <a:off x="358702" y="4123863"/>
            <a:ext cx="1232197" cy="369332"/>
          </a:xfrm>
          <a:prstGeom prst="rect">
            <a:avLst/>
          </a:prstGeom>
          <a:noFill/>
        </p:spPr>
        <p:txBody>
          <a:bodyPr wrap="none" rtlCol="0">
            <a:spAutoFit/>
          </a:bodyPr>
          <a:lstStyle/>
          <a:p>
            <a:r>
              <a:rPr lang="en-US"/>
              <a:t>Notepad++</a:t>
            </a:r>
          </a:p>
        </p:txBody>
      </p:sp>
    </p:spTree>
    <p:extLst>
      <p:ext uri="{BB962C8B-B14F-4D97-AF65-F5344CB8AC3E}">
        <p14:creationId xmlns:p14="http://schemas.microsoft.com/office/powerpoint/2010/main" val="3182289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C18962-3534-499E-889D-857BC183B5ED}"/>
              </a:ext>
            </a:extLst>
          </p:cNvPr>
          <p:cNvGrpSpPr/>
          <p:nvPr/>
        </p:nvGrpSpPr>
        <p:grpSpPr>
          <a:xfrm>
            <a:off x="2166210" y="433953"/>
            <a:ext cx="6590332" cy="5765369"/>
            <a:chOff x="1158820" y="433953"/>
            <a:chExt cx="6590332" cy="5765369"/>
          </a:xfrm>
        </p:grpSpPr>
        <p:pic>
          <p:nvPicPr>
            <p:cNvPr id="3" name="Picture 2">
              <a:extLst>
                <a:ext uri="{FF2B5EF4-FFF2-40B4-BE49-F238E27FC236}">
                  <a16:creationId xmlns:a16="http://schemas.microsoft.com/office/drawing/2014/main" id="{0821F17E-ADC1-4F47-866B-C795DEAD516B}"/>
                </a:ext>
              </a:extLst>
            </p:cNvPr>
            <p:cNvPicPr>
              <a:picLocks noChangeAspect="1"/>
            </p:cNvPicPr>
            <p:nvPr/>
          </p:nvPicPr>
          <p:blipFill rotWithShape="1">
            <a:blip r:embed="rId2"/>
            <a:srcRect t="26800" r="2275" b="2798"/>
            <a:stretch/>
          </p:blipFill>
          <p:spPr>
            <a:xfrm>
              <a:off x="1158821" y="433953"/>
              <a:ext cx="6590331" cy="4432515"/>
            </a:xfrm>
            <a:prstGeom prst="rect">
              <a:avLst/>
            </a:prstGeom>
          </p:spPr>
        </p:pic>
        <p:pic>
          <p:nvPicPr>
            <p:cNvPr id="4" name="Picture 3">
              <a:extLst>
                <a:ext uri="{FF2B5EF4-FFF2-40B4-BE49-F238E27FC236}">
                  <a16:creationId xmlns:a16="http://schemas.microsoft.com/office/drawing/2014/main" id="{4C820FE9-D2F2-4096-9C3F-D2D1D2B3718A}"/>
                </a:ext>
              </a:extLst>
            </p:cNvPr>
            <p:cNvPicPr>
              <a:picLocks noChangeAspect="1"/>
            </p:cNvPicPr>
            <p:nvPr/>
          </p:nvPicPr>
          <p:blipFill rotWithShape="1">
            <a:blip r:embed="rId3"/>
            <a:srcRect t="36400" r="2275" b="42431"/>
            <a:stretch/>
          </p:blipFill>
          <p:spPr>
            <a:xfrm>
              <a:off x="1158820" y="4866468"/>
              <a:ext cx="6590331" cy="1332854"/>
            </a:xfrm>
            <a:prstGeom prst="rect">
              <a:avLst/>
            </a:prstGeom>
          </p:spPr>
        </p:pic>
      </p:grpSp>
    </p:spTree>
    <p:extLst>
      <p:ext uri="{BB962C8B-B14F-4D97-AF65-F5344CB8AC3E}">
        <p14:creationId xmlns:p14="http://schemas.microsoft.com/office/powerpoint/2010/main" val="183086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210FC-6D29-491F-A7E6-048CD23B0C74}"/>
              </a:ext>
            </a:extLst>
          </p:cNvPr>
          <p:cNvSpPr>
            <a:spLocks noGrp="1"/>
          </p:cNvSpPr>
          <p:nvPr>
            <p:ph type="title"/>
          </p:nvPr>
        </p:nvSpPr>
        <p:spPr/>
        <p:txBody>
          <a:bodyPr/>
          <a:lstStyle/>
          <a:p>
            <a:r>
              <a:rPr lang="en-US"/>
              <a:t>Are there initiators in binary data formats?</a:t>
            </a:r>
          </a:p>
        </p:txBody>
      </p:sp>
      <p:sp>
        <p:nvSpPr>
          <p:cNvPr id="3" name="Content Placeholder 2">
            <a:extLst>
              <a:ext uri="{FF2B5EF4-FFF2-40B4-BE49-F238E27FC236}">
                <a16:creationId xmlns:a16="http://schemas.microsoft.com/office/drawing/2014/main" id="{780DE2CF-1861-43D7-BA20-4508D4F7FA24}"/>
              </a:ext>
            </a:extLst>
          </p:cNvPr>
          <p:cNvSpPr>
            <a:spLocks noGrp="1"/>
          </p:cNvSpPr>
          <p:nvPr>
            <p:ph idx="1"/>
          </p:nvPr>
        </p:nvSpPr>
        <p:spPr/>
        <p:txBody>
          <a:bodyPr/>
          <a:lstStyle/>
          <a:p>
            <a:pPr>
              <a:lnSpc>
                <a:spcPts val="3000"/>
              </a:lnSpc>
              <a:spcAft>
                <a:spcPts val="1200"/>
              </a:spcAft>
            </a:pPr>
            <a:r>
              <a:rPr lang="en-US"/>
              <a:t>Yes, there are initiators in binary data. </a:t>
            </a:r>
          </a:p>
          <a:p>
            <a:pPr>
              <a:lnSpc>
                <a:spcPts val="3000"/>
              </a:lnSpc>
              <a:spcAft>
                <a:spcPts val="1200"/>
              </a:spcAft>
            </a:pPr>
            <a:r>
              <a:rPr lang="en-US"/>
              <a:t>Example: The </a:t>
            </a:r>
            <a:r>
              <a:rPr lang="en-US" dirty="0"/>
              <a:t>magic number at the start of many binary formats is arguably an initiator for the entire </a:t>
            </a:r>
            <a:r>
              <a:rPr lang="en-US"/>
              <a:t>format.</a:t>
            </a:r>
          </a:p>
          <a:p>
            <a:pPr lvl="1">
              <a:lnSpc>
                <a:spcPts val="3000"/>
              </a:lnSpc>
              <a:spcAft>
                <a:spcPts val="1200"/>
              </a:spcAft>
            </a:pPr>
            <a:r>
              <a:rPr lang="en-US"/>
              <a:t>The first two bytes of Windows EXE files is MZ. That could be treated as the initiator for the entire file.</a:t>
            </a:r>
          </a:p>
        </p:txBody>
      </p:sp>
      <p:sp>
        <p:nvSpPr>
          <p:cNvPr id="4" name="Footer Placeholder 3">
            <a:extLst>
              <a:ext uri="{FF2B5EF4-FFF2-40B4-BE49-F238E27FC236}">
                <a16:creationId xmlns:a16="http://schemas.microsoft.com/office/drawing/2014/main" id="{4293C03C-81A4-4468-AEC9-A0DFCF0C345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906831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6201D-245C-4F2E-BAFA-CFAE2EDB0D8E}"/>
              </a:ext>
            </a:extLst>
          </p:cNvPr>
          <p:cNvSpPr>
            <a:spLocks noGrp="1"/>
          </p:cNvSpPr>
          <p:nvPr>
            <p:ph type="title"/>
          </p:nvPr>
        </p:nvSpPr>
        <p:spPr/>
        <p:txBody>
          <a:bodyPr/>
          <a:lstStyle/>
          <a:p>
            <a:r>
              <a:rPr lang="en-US"/>
              <a:t>Data or initiator?</a:t>
            </a:r>
          </a:p>
        </p:txBody>
      </p:sp>
      <p:sp>
        <p:nvSpPr>
          <p:cNvPr id="3" name="Content Placeholder 2">
            <a:extLst>
              <a:ext uri="{FF2B5EF4-FFF2-40B4-BE49-F238E27FC236}">
                <a16:creationId xmlns:a16="http://schemas.microsoft.com/office/drawing/2014/main" id="{A35CD223-A986-45CC-B202-7BAEE526E8EE}"/>
              </a:ext>
            </a:extLst>
          </p:cNvPr>
          <p:cNvSpPr>
            <a:spLocks noGrp="1"/>
          </p:cNvSpPr>
          <p:nvPr>
            <p:ph idx="1"/>
          </p:nvPr>
        </p:nvSpPr>
        <p:spPr/>
        <p:txBody>
          <a:bodyPr/>
          <a:lstStyle/>
          <a:p>
            <a:pPr>
              <a:lnSpc>
                <a:spcPts val="3000"/>
              </a:lnSpc>
              <a:spcAft>
                <a:spcPts val="1200"/>
              </a:spcAft>
            </a:pPr>
            <a:r>
              <a:rPr lang="en-US" dirty="0"/>
              <a:t>Magic number: A constant numerical or text value used to identify a file </a:t>
            </a:r>
            <a:r>
              <a:rPr lang="en-US"/>
              <a:t>format. These bytes can be used by the system to “differentiate between and recognize different files” without a file extension.</a:t>
            </a:r>
          </a:p>
          <a:p>
            <a:pPr lvl="1">
              <a:lnSpc>
                <a:spcPts val="3000"/>
              </a:lnSpc>
              <a:spcAft>
                <a:spcPts val="1200"/>
              </a:spcAft>
            </a:pPr>
            <a:r>
              <a:rPr lang="en-US"/>
              <a:t>Also known as a file signature.</a:t>
            </a:r>
            <a:endParaRPr lang="en-US" dirty="0"/>
          </a:p>
          <a:p>
            <a:pPr>
              <a:lnSpc>
                <a:spcPts val="3000"/>
              </a:lnSpc>
              <a:spcAft>
                <a:spcPts val="1200"/>
              </a:spcAft>
            </a:pPr>
            <a:r>
              <a:rPr lang="en-US"/>
              <a:t>Example: The </a:t>
            </a:r>
            <a:r>
              <a:rPr lang="en-US" dirty="0"/>
              <a:t>start of every Windows EXE file is the magic number MZ.</a:t>
            </a:r>
          </a:p>
          <a:p>
            <a:pPr>
              <a:lnSpc>
                <a:spcPts val="3000"/>
              </a:lnSpc>
              <a:spcAft>
                <a:spcPts val="1200"/>
              </a:spcAft>
            </a:pPr>
            <a:r>
              <a:rPr lang="en-US"/>
              <a:t>One way to model a magic number is simply as data. Thus, MZ is simply 2 bytes of character data.</a:t>
            </a:r>
          </a:p>
          <a:p>
            <a:pPr>
              <a:lnSpc>
                <a:spcPts val="3000"/>
              </a:lnSpc>
              <a:spcAft>
                <a:spcPts val="1200"/>
              </a:spcAft>
            </a:pPr>
            <a:r>
              <a:rPr lang="en-US"/>
              <a:t>Alternatively, a magic number could be modeled as an initiator (label) on the file. </a:t>
            </a:r>
          </a:p>
          <a:p>
            <a:pPr>
              <a:lnSpc>
                <a:spcPts val="3000"/>
              </a:lnSpc>
              <a:spcAft>
                <a:spcPts val="1200"/>
              </a:spcAft>
            </a:pPr>
            <a:r>
              <a:rPr lang="en-US"/>
              <a:t>Should a magic number </a:t>
            </a:r>
            <a:r>
              <a:rPr lang="en-US" dirty="0"/>
              <a:t>be modeled as an </a:t>
            </a:r>
            <a:r>
              <a:rPr lang="en-US"/>
              <a:t>initiator or simply as bytes of data? Stated another way, is a magic number a delimiter or data? What </a:t>
            </a:r>
            <a:r>
              <a:rPr lang="en-US" dirty="0"/>
              <a:t>are the pros and cons </a:t>
            </a:r>
            <a:r>
              <a:rPr lang="en-US"/>
              <a:t>of each modeling approach? </a:t>
            </a:r>
            <a:endParaRPr lang="en-US" dirty="0"/>
          </a:p>
        </p:txBody>
      </p:sp>
    </p:spTree>
    <p:extLst>
      <p:ext uri="{BB962C8B-B14F-4D97-AF65-F5344CB8AC3E}">
        <p14:creationId xmlns:p14="http://schemas.microsoft.com/office/powerpoint/2010/main" val="16699563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E3E42-8636-45BE-82CA-A174BC6C38A4}"/>
              </a:ext>
            </a:extLst>
          </p:cNvPr>
          <p:cNvSpPr>
            <a:spLocks noGrp="1"/>
          </p:cNvSpPr>
          <p:nvPr>
            <p:ph type="title"/>
          </p:nvPr>
        </p:nvSpPr>
        <p:spPr/>
        <p:txBody>
          <a:bodyPr/>
          <a:lstStyle/>
          <a:p>
            <a:r>
              <a:rPr lang="en-US"/>
              <a:t>Pros and Cons</a:t>
            </a:r>
          </a:p>
        </p:txBody>
      </p:sp>
      <p:sp>
        <p:nvSpPr>
          <p:cNvPr id="3" name="Content Placeholder 2">
            <a:extLst>
              <a:ext uri="{FF2B5EF4-FFF2-40B4-BE49-F238E27FC236}">
                <a16:creationId xmlns:a16="http://schemas.microsoft.com/office/drawing/2014/main" id="{173D2DB5-45BC-41BB-8E6E-491F3341D33A}"/>
              </a:ext>
            </a:extLst>
          </p:cNvPr>
          <p:cNvSpPr>
            <a:spLocks noGrp="1"/>
          </p:cNvSpPr>
          <p:nvPr>
            <p:ph idx="1"/>
          </p:nvPr>
        </p:nvSpPr>
        <p:spPr/>
        <p:txBody>
          <a:bodyPr/>
          <a:lstStyle/>
          <a:p>
            <a:pPr>
              <a:lnSpc>
                <a:spcPts val="3000"/>
              </a:lnSpc>
              <a:spcAft>
                <a:spcPts val="1200"/>
              </a:spcAft>
            </a:pPr>
            <a:r>
              <a:rPr lang="en-US"/>
              <a:t>Magic number as an initiator/label/syntax</a:t>
            </a:r>
          </a:p>
          <a:p>
            <a:pPr lvl="1">
              <a:lnSpc>
                <a:spcPts val="3000"/>
              </a:lnSpc>
              <a:spcAft>
                <a:spcPts val="1200"/>
              </a:spcAft>
            </a:pPr>
            <a:r>
              <a:rPr lang="en-US"/>
              <a:t>Advantage: If the file has an invalid magic number, parsing immediately stops and throws an error.</a:t>
            </a:r>
          </a:p>
          <a:p>
            <a:pPr lvl="1">
              <a:lnSpc>
                <a:spcPts val="3000"/>
              </a:lnSpc>
              <a:spcAft>
                <a:spcPts val="1200"/>
              </a:spcAft>
            </a:pPr>
            <a:r>
              <a:rPr lang="en-US"/>
              <a:t>Disadvantage: You don’t get to see the rest of the file, which you might want to do even if the magic number is invalid. For example, you might want to see if the rest of the file has malicious data.</a:t>
            </a:r>
          </a:p>
          <a:p>
            <a:pPr>
              <a:lnSpc>
                <a:spcPts val="3000"/>
              </a:lnSpc>
              <a:spcAft>
                <a:spcPts val="1200"/>
              </a:spcAft>
            </a:pPr>
            <a:r>
              <a:rPr lang="en-US"/>
              <a:t>Magic number as data</a:t>
            </a:r>
          </a:p>
          <a:p>
            <a:pPr lvl="1">
              <a:lnSpc>
                <a:spcPts val="3000"/>
              </a:lnSpc>
              <a:spcAft>
                <a:spcPts val="1200"/>
              </a:spcAft>
            </a:pPr>
            <a:r>
              <a:rPr lang="en-US"/>
              <a:t>Advantage: You have the opportunity to inspect the rest of the file; perhaps finding other anomalies in the file.</a:t>
            </a:r>
          </a:p>
          <a:p>
            <a:pPr lvl="1">
              <a:lnSpc>
                <a:spcPts val="3000"/>
              </a:lnSpc>
              <a:spcAft>
                <a:spcPts val="1200"/>
              </a:spcAft>
            </a:pPr>
            <a:r>
              <a:rPr lang="en-US"/>
              <a:t>Disadvantage: Parsing continues even though you know there is something wrong with the file.</a:t>
            </a:r>
          </a:p>
        </p:txBody>
      </p:sp>
    </p:spTree>
    <p:extLst>
      <p:ext uri="{BB962C8B-B14F-4D97-AF65-F5344CB8AC3E}">
        <p14:creationId xmlns:p14="http://schemas.microsoft.com/office/powerpoint/2010/main" val="41939911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CFC926-001E-4EA7-8220-11BA4D2C7722}"/>
              </a:ext>
            </a:extLst>
          </p:cNvPr>
          <p:cNvSpPr>
            <a:spLocks noGrp="1"/>
          </p:cNvSpPr>
          <p:nvPr>
            <p:ph type="title"/>
          </p:nvPr>
        </p:nvSpPr>
        <p:spPr/>
        <p:txBody>
          <a:bodyPr/>
          <a:lstStyle/>
          <a:p>
            <a:r>
              <a:rPr lang="en-US"/>
              <a:t>dfdl:emptyValueDelimiterPolicy</a:t>
            </a:r>
          </a:p>
        </p:txBody>
      </p:sp>
      <p:sp>
        <p:nvSpPr>
          <p:cNvPr id="4" name="Content Placeholder 3">
            <a:extLst>
              <a:ext uri="{FF2B5EF4-FFF2-40B4-BE49-F238E27FC236}">
                <a16:creationId xmlns:a16="http://schemas.microsoft.com/office/drawing/2014/main" id="{DDFEF270-44DB-4D1C-91E5-4EC523ECDEE1}"/>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none</a:t>
            </a:r>
            <a:r>
              <a:rPr lang="en-US"/>
              <a:t>, </a:t>
            </a:r>
            <a:r>
              <a:rPr lang="en-US">
                <a:solidFill>
                  <a:srgbClr val="FF0000"/>
                </a:solidFill>
                <a:latin typeface="Courier New" panose="02070309020205020404" pitchFamily="49" charset="0"/>
                <a:cs typeface="Courier New" panose="02070309020205020404" pitchFamily="49" charset="0"/>
              </a:rPr>
              <a:t>initiator</a:t>
            </a:r>
            <a:r>
              <a:rPr lang="en-US"/>
              <a:t> , </a:t>
            </a:r>
            <a:r>
              <a:rPr lang="en-US">
                <a:solidFill>
                  <a:srgbClr val="FF0000"/>
                </a:solidFill>
                <a:latin typeface="Courier New" panose="02070309020205020404" pitchFamily="49" charset="0"/>
                <a:cs typeface="Courier New" panose="02070309020205020404" pitchFamily="49" charset="0"/>
              </a:rPr>
              <a:t>terminator</a:t>
            </a:r>
            <a:r>
              <a:rPr lang="en-US"/>
              <a:t> , </a:t>
            </a:r>
            <a:r>
              <a:rPr lang="en-US">
                <a:solidFill>
                  <a:srgbClr val="FF0000"/>
                </a:solidFill>
                <a:latin typeface="Courier New" panose="02070309020205020404" pitchFamily="49" charset="0"/>
                <a:cs typeface="Courier New" panose="02070309020205020404" pitchFamily="49" charset="0"/>
              </a:rPr>
              <a:t>both</a:t>
            </a:r>
          </a:p>
          <a:p>
            <a:pPr>
              <a:lnSpc>
                <a:spcPts val="3000"/>
              </a:lnSpc>
              <a:spcAft>
                <a:spcPts val="1200"/>
              </a:spcAft>
            </a:pPr>
            <a:r>
              <a:rPr lang="en-US"/>
              <a:t>dfdl:emptyValueDelimiterPolicy is used on xs:element, or xs:simpleType</a:t>
            </a:r>
          </a:p>
          <a:p>
            <a:pPr>
              <a:lnSpc>
                <a:spcPts val="3000"/>
              </a:lnSpc>
              <a:spcAft>
                <a:spcPts val="1200"/>
              </a:spcAft>
            </a:pPr>
            <a:r>
              <a:rPr lang="en-US"/>
              <a:t>Motivation: </a:t>
            </a:r>
          </a:p>
          <a:p>
            <a:pPr lvl="1">
              <a:lnSpc>
                <a:spcPts val="3000"/>
              </a:lnSpc>
              <a:spcAft>
                <a:spcPts val="1200"/>
              </a:spcAft>
            </a:pPr>
            <a:r>
              <a:rPr lang="en-US"/>
              <a:t>What is the policy regarding initiators and terminators when the data is empty – should the initiator and terminator be required to be present or should they be required to be absent?</a:t>
            </a:r>
          </a:p>
        </p:txBody>
      </p:sp>
    </p:spTree>
    <p:extLst>
      <p:ext uri="{BB962C8B-B14F-4D97-AF65-F5344CB8AC3E}">
        <p14:creationId xmlns:p14="http://schemas.microsoft.com/office/powerpoint/2010/main" val="9962152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CFC926-001E-4EA7-8220-11BA4D2C7722}"/>
              </a:ext>
            </a:extLst>
          </p:cNvPr>
          <p:cNvSpPr>
            <a:spLocks noGrp="1"/>
          </p:cNvSpPr>
          <p:nvPr>
            <p:ph type="title"/>
          </p:nvPr>
        </p:nvSpPr>
        <p:spPr/>
        <p:txBody>
          <a:bodyPr/>
          <a:lstStyle/>
          <a:p>
            <a:r>
              <a:rPr lang="en-US"/>
              <a:t>dfdl:emptyValueDelimiterPolicy (cont.)</a:t>
            </a:r>
          </a:p>
        </p:txBody>
      </p:sp>
      <p:sp>
        <p:nvSpPr>
          <p:cNvPr id="4" name="Content Placeholder 3">
            <a:extLst>
              <a:ext uri="{FF2B5EF4-FFF2-40B4-BE49-F238E27FC236}">
                <a16:creationId xmlns:a16="http://schemas.microsoft.com/office/drawing/2014/main" id="{DDFEF270-44DB-4D1C-91E5-4EC523ECDEE1}"/>
              </a:ext>
            </a:extLst>
          </p:cNvPr>
          <p:cNvSpPr>
            <a:spLocks noGrp="1"/>
          </p:cNvSpPr>
          <p:nvPr>
            <p:ph idx="1"/>
          </p:nvPr>
        </p:nvSpPr>
        <p:spPr/>
        <p:txBody>
          <a:bodyPr/>
          <a:lstStyle/>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none</a:t>
            </a:r>
            <a:r>
              <a:rPr lang="en-US"/>
              <a:t>, then the initiator and terminator must not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both</a:t>
            </a:r>
            <a:r>
              <a:rPr lang="en-US"/>
              <a:t>, then both the initiator and terminator must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initiator</a:t>
            </a:r>
            <a:r>
              <a:rPr lang="en-US"/>
              <a:t>, then the initiator must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terminator</a:t>
            </a:r>
            <a:r>
              <a:rPr lang="en-US"/>
              <a:t>, then the terminator must be present. </a:t>
            </a:r>
          </a:p>
          <a:p>
            <a:pPr>
              <a:lnSpc>
                <a:spcPts val="3000"/>
              </a:lnSpc>
              <a:spcAft>
                <a:spcPts val="1200"/>
              </a:spcAft>
            </a:pPr>
            <a:r>
              <a:rPr lang="en-US"/>
              <a:t>Note: You must provide a default value. The default value is inserted into the XML. On unparsing the default value is inserted into the output.</a:t>
            </a:r>
          </a:p>
          <a:p>
            <a:endParaRPr lang="en-US"/>
          </a:p>
        </p:txBody>
      </p:sp>
    </p:spTree>
    <p:extLst>
      <p:ext uri="{BB962C8B-B14F-4D97-AF65-F5344CB8AC3E}">
        <p14:creationId xmlns:p14="http://schemas.microsoft.com/office/powerpoint/2010/main" val="24595458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default</a:t>
            </a:r>
            <a:r>
              <a:rPr lang="en-US" sz="1200">
                <a:solidFill>
                  <a:srgbClr val="FF8040"/>
                </a:solidFill>
                <a:highlight>
                  <a:srgbClr val="FFFFFF"/>
                </a:highlight>
              </a:rPr>
              <a:t>=</a:t>
            </a:r>
            <a:r>
              <a:rPr lang="en-US" sz="1200">
                <a:solidFill>
                  <a:srgbClr val="993300"/>
                </a:solidFill>
                <a:highlight>
                  <a:srgbClr val="FFFFFF"/>
                </a:highlight>
              </a:rPr>
              <a:t>"N/A"</a:t>
            </a:r>
            <a:br>
              <a:rPr lang="en-US" sz="1200">
                <a:solidFill>
                  <a:srgbClr val="000000"/>
                </a:solidFill>
                <a:highlight>
                  <a:srgbClr val="FFFFFF"/>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dfdl:emptyValueDelimiterPolicy</a:t>
            </a:r>
            <a:r>
              <a:rPr lang="en-US" sz="1200">
                <a:solidFill>
                  <a:srgbClr val="FF8040"/>
                </a:solidFill>
                <a:highlight>
                  <a:srgbClr val="FFFF00"/>
                </a:highlight>
              </a:rPr>
              <a:t>=</a:t>
            </a:r>
            <a:r>
              <a:rPr lang="en-US" sz="1200">
                <a:solidFill>
                  <a:srgbClr val="993300"/>
                </a:solidFill>
                <a:highlight>
                  <a:srgbClr val="FFFF00"/>
                </a:highlight>
              </a:rPr>
              <a:t>"none"</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16" name="TextBox 15">
            <a:extLst>
              <a:ext uri="{FF2B5EF4-FFF2-40B4-BE49-F238E27FC236}">
                <a16:creationId xmlns:a16="http://schemas.microsoft.com/office/drawing/2014/main" id="{6AE85F51-A768-4100-8973-FBAC35055E76}"/>
              </a:ext>
            </a:extLst>
          </p:cNvPr>
          <p:cNvSpPr txBox="1"/>
          <p:nvPr/>
        </p:nvSpPr>
        <p:spPr>
          <a:xfrm>
            <a:off x="7332780" y="4576207"/>
            <a:ext cx="1019831" cy="369332"/>
          </a:xfrm>
          <a:prstGeom prst="rect">
            <a:avLst/>
          </a:prstGeom>
          <a:noFill/>
        </p:spPr>
        <p:txBody>
          <a:bodyPr wrap="none" rtlCol="0">
            <a:spAutoFit/>
          </a:bodyPr>
          <a:lstStyle/>
          <a:p>
            <a:r>
              <a:rPr lang="en-US" i="1"/>
              <a:t>unparse </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94604" y="6435562"/>
            <a:ext cx="8141652" cy="369332"/>
          </a:xfrm>
          <a:prstGeom prst="rect">
            <a:avLst/>
          </a:prstGeom>
          <a:noFill/>
        </p:spPr>
        <p:txBody>
          <a:bodyPr wrap="none" rtlCol="0">
            <a:spAutoFit/>
          </a:bodyPr>
          <a:lstStyle/>
          <a:p>
            <a:r>
              <a:rPr lang="en-US"/>
              <a:t>See examples/everything-you-ever-wanted-to-know-about/initiators/test-14.dfdl.xsd</a:t>
            </a:r>
          </a:p>
        </p:txBody>
      </p:sp>
      <p:sp>
        <p:nvSpPr>
          <p:cNvPr id="21" name="Rectangle 20">
            <a:extLst>
              <a:ext uri="{FF2B5EF4-FFF2-40B4-BE49-F238E27FC236}">
                <a16:creationId xmlns:a16="http://schemas.microsoft.com/office/drawing/2014/main" id="{727F5C17-2EAD-4831-AAAB-84863B76918B}"/>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3" name="Straight Arrow Connector 22">
            <a:extLst>
              <a:ext uri="{FF2B5EF4-FFF2-40B4-BE49-F238E27FC236}">
                <a16:creationId xmlns:a16="http://schemas.microsoft.com/office/drawing/2014/main" id="{99D43C45-8A4B-4BCE-9F0E-CDBC266B73F6}"/>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D4A8B08-338A-45BA-AC61-1086A2E3932F}"/>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5" name="Straight Arrow Connector 24">
            <a:extLst>
              <a:ext uri="{FF2B5EF4-FFF2-40B4-BE49-F238E27FC236}">
                <a16:creationId xmlns:a16="http://schemas.microsoft.com/office/drawing/2014/main" id="{352603C8-F010-45AE-B084-74C17D210326}"/>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195CCBB-C0EE-44CA-ABE2-CF7160725BE8}"/>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28" name="TextBox 27">
            <a:extLst>
              <a:ext uri="{FF2B5EF4-FFF2-40B4-BE49-F238E27FC236}">
                <a16:creationId xmlns:a16="http://schemas.microsoft.com/office/drawing/2014/main" id="{13041FE7-52A5-41A3-88E5-9E3B7137DDDA}"/>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29" name="Straight Arrow Connector 28">
            <a:extLst>
              <a:ext uri="{FF2B5EF4-FFF2-40B4-BE49-F238E27FC236}">
                <a16:creationId xmlns:a16="http://schemas.microsoft.com/office/drawing/2014/main" id="{1C2F3AE9-69AB-4ED3-9755-9BFF7629C8FE}"/>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1890FAF-AB8F-4FEA-97E3-3E6DE853D4DE}"/>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52D81833-5AF5-41F2-A013-5DEBCDAE8F46}"/>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33" name="Picture 32">
            <a:extLst>
              <a:ext uri="{FF2B5EF4-FFF2-40B4-BE49-F238E27FC236}">
                <a16:creationId xmlns:a16="http://schemas.microsoft.com/office/drawing/2014/main" id="{C9BE9AB1-7DC4-4013-8566-14689CFB2E2F}"/>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23754524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highlight>
                  <a:srgbClr val="FFFF00"/>
                </a:highlight>
              </a:rPr>
              <a:t>default</a:t>
            </a:r>
            <a:r>
              <a:rPr lang="en-US" sz="1200">
                <a:solidFill>
                  <a:srgbClr val="FF8040"/>
                </a:solidFill>
                <a:highlight>
                  <a:srgbClr val="FFFF00"/>
                </a:highlight>
              </a:rPr>
              <a:t>=</a:t>
            </a:r>
            <a:r>
              <a:rPr lang="en-US" sz="1200">
                <a:solidFill>
                  <a:srgbClr val="993300"/>
                </a:solidFill>
                <a:highlight>
                  <a:srgbClr val="FFFF00"/>
                </a:highlight>
              </a:rPr>
              <a:t>"N/A"</a:t>
            </a:r>
            <a:br>
              <a:rPr lang="en-US" sz="1200">
                <a:solidFill>
                  <a:srgbClr val="000000"/>
                </a:solidFill>
                <a:highlight>
                  <a:srgbClr val="FFFF00"/>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rPr>
              <a:t>                            dfdl:emptyValueDelimiterPolicy</a:t>
            </a:r>
            <a:r>
              <a:rPr lang="en-US" sz="1200">
                <a:solidFill>
                  <a:srgbClr val="FF8040"/>
                </a:solidFill>
              </a:rPr>
              <a:t>=</a:t>
            </a:r>
            <a:r>
              <a:rPr lang="en-US" sz="1200">
                <a:solidFill>
                  <a:srgbClr val="993300"/>
                </a:solidFill>
              </a:rPr>
              <a:t>"none"</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5" name="Speech Bubble: Rectangle 4">
            <a:extLst>
              <a:ext uri="{FF2B5EF4-FFF2-40B4-BE49-F238E27FC236}">
                <a16:creationId xmlns:a16="http://schemas.microsoft.com/office/drawing/2014/main" id="{ACEC8A40-A6C1-472D-84EC-A418871AC94F}"/>
              </a:ext>
            </a:extLst>
          </p:cNvPr>
          <p:cNvSpPr/>
          <p:nvPr/>
        </p:nvSpPr>
        <p:spPr>
          <a:xfrm>
            <a:off x="9236990" y="1029872"/>
            <a:ext cx="2030278" cy="1248379"/>
          </a:xfrm>
          <a:prstGeom prst="wedgeRectCallout">
            <a:avLst>
              <a:gd name="adj1" fmla="val -132315"/>
              <a:gd name="adj2" fmla="val 75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You must provide a default value</a:t>
            </a:r>
          </a:p>
        </p:txBody>
      </p:sp>
      <p:sp>
        <p:nvSpPr>
          <p:cNvPr id="22" name="TextBox 21">
            <a:extLst>
              <a:ext uri="{FF2B5EF4-FFF2-40B4-BE49-F238E27FC236}">
                <a16:creationId xmlns:a16="http://schemas.microsoft.com/office/drawing/2014/main" id="{2D0A3DEE-E16A-42FF-84D6-DC7C958680B5}"/>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74A83E9D-5E44-45AE-B818-785B29A5E1DA}"/>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A476811D-9934-49EF-89D3-5988A31576E6}"/>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ACA115A-1F98-49AC-BDFC-D64C93FCEA95}"/>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956B8679-E7DA-4FBA-92B9-A544D7C23242}"/>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F281F78-0721-45DB-8AF0-202587C08890}"/>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9" name="TextBox 38">
            <a:extLst>
              <a:ext uri="{FF2B5EF4-FFF2-40B4-BE49-F238E27FC236}">
                <a16:creationId xmlns:a16="http://schemas.microsoft.com/office/drawing/2014/main" id="{7B90D125-65CE-41C2-9A40-A7A3C3B53F49}"/>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40" name="Straight Arrow Connector 39">
            <a:extLst>
              <a:ext uri="{FF2B5EF4-FFF2-40B4-BE49-F238E27FC236}">
                <a16:creationId xmlns:a16="http://schemas.microsoft.com/office/drawing/2014/main" id="{4AC0835B-F857-4894-A631-AA93125CB310}"/>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00F4F37-B3C4-486B-8BD2-758F1E1C6671}"/>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ED9E5A5A-BB97-4518-9E84-50DB8BBAC57A}"/>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43" name="Picture 42">
            <a:extLst>
              <a:ext uri="{FF2B5EF4-FFF2-40B4-BE49-F238E27FC236}">
                <a16:creationId xmlns:a16="http://schemas.microsoft.com/office/drawing/2014/main" id="{15558EA1-BD50-4CE1-90E2-7C74FA83D42F}"/>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22964836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rPr>
              <a:t>default</a:t>
            </a:r>
            <a:r>
              <a:rPr lang="en-US" sz="1200">
                <a:solidFill>
                  <a:srgbClr val="FF8040"/>
                </a:solidFill>
              </a:rPr>
              <a:t>=</a:t>
            </a:r>
            <a:r>
              <a:rPr lang="en-US" sz="1200">
                <a:solidFill>
                  <a:srgbClr val="993300"/>
                </a:solidFill>
              </a:rPr>
              <a:t>"N/A"</a:t>
            </a:r>
            <a:br>
              <a:rPr lang="en-US" sz="1200">
                <a:solidFill>
                  <a:srgbClr val="000000"/>
                </a:solidFill>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rPr>
              <a:t>                            dfdl:emptyValueDelimiterPolicy</a:t>
            </a:r>
            <a:r>
              <a:rPr lang="en-US" sz="1200">
                <a:solidFill>
                  <a:srgbClr val="FF8040"/>
                </a:solidFill>
              </a:rPr>
              <a:t>=</a:t>
            </a:r>
            <a:r>
              <a:rPr lang="en-US" sz="1200">
                <a:solidFill>
                  <a:srgbClr val="993300"/>
                </a:solidFill>
              </a:rPr>
              <a:t>"none"</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4" name="Straight Arrow Connector 3">
            <a:extLst>
              <a:ext uri="{FF2B5EF4-FFF2-40B4-BE49-F238E27FC236}">
                <a16:creationId xmlns:a16="http://schemas.microsoft.com/office/drawing/2014/main" id="{D4ADD260-075A-47E8-8671-0BA117CD5EA9}"/>
              </a:ext>
            </a:extLst>
          </p:cNvPr>
          <p:cNvCxnSpPr>
            <a:cxnSpLocks/>
          </p:cNvCxnSpPr>
          <p:nvPr/>
        </p:nvCxnSpPr>
        <p:spPr>
          <a:xfrm flipH="1" flipV="1">
            <a:off x="4541003" y="853031"/>
            <a:ext cx="4293033" cy="1719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A0822B-C9E5-41C6-8596-7FF1E09FD337}"/>
              </a:ext>
            </a:extLst>
          </p:cNvPr>
          <p:cNvCxnSpPr/>
          <p:nvPr/>
        </p:nvCxnSpPr>
        <p:spPr>
          <a:xfrm flipH="1" flipV="1">
            <a:off x="7811146" y="696991"/>
            <a:ext cx="1022888" cy="1875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DCB761F-28F9-47E1-B8E1-C697574359FB}"/>
              </a:ext>
            </a:extLst>
          </p:cNvPr>
          <p:cNvSpPr txBox="1"/>
          <p:nvPr/>
        </p:nvSpPr>
        <p:spPr>
          <a:xfrm>
            <a:off x="8803037" y="2417735"/>
            <a:ext cx="2949288" cy="923330"/>
          </a:xfrm>
          <a:prstGeom prst="rect">
            <a:avLst/>
          </a:prstGeom>
          <a:noFill/>
        </p:spPr>
        <p:txBody>
          <a:bodyPr wrap="square" rtlCol="0">
            <a:spAutoFit/>
          </a:bodyPr>
          <a:lstStyle/>
          <a:p>
            <a:r>
              <a:rPr lang="en-US"/>
              <a:t>Notice that the input and the output of unparsing are different.</a:t>
            </a:r>
          </a:p>
        </p:txBody>
      </p:sp>
      <p:sp>
        <p:nvSpPr>
          <p:cNvPr id="22" name="TextBox 21">
            <a:extLst>
              <a:ext uri="{FF2B5EF4-FFF2-40B4-BE49-F238E27FC236}">
                <a16:creationId xmlns:a16="http://schemas.microsoft.com/office/drawing/2014/main" id="{A134390F-3B48-4477-84D1-0CC0330E5463}"/>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92B76E38-657D-4928-AACE-C8AB1EA630ED}"/>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8927066D-4475-4E22-9A2B-C7F238E3C260}"/>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AA1F70A1-E9DC-4DFD-B740-C5873F41F879}"/>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13B37C52-11AF-4457-99DD-479EF96206EF}"/>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06F66C4-140C-4ECC-ACA4-907A76972D09}"/>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1" name="TextBox 30">
            <a:extLst>
              <a:ext uri="{FF2B5EF4-FFF2-40B4-BE49-F238E27FC236}">
                <a16:creationId xmlns:a16="http://schemas.microsoft.com/office/drawing/2014/main" id="{A7406C9B-EFEF-4DC5-A63E-56799178CA39}"/>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32" name="Straight Arrow Connector 31">
            <a:extLst>
              <a:ext uri="{FF2B5EF4-FFF2-40B4-BE49-F238E27FC236}">
                <a16:creationId xmlns:a16="http://schemas.microsoft.com/office/drawing/2014/main" id="{6898C23D-AC1D-4403-A3C5-AB6638A67555}"/>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BB82547-6221-4045-BF0E-3F2372721BE1}"/>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2E9239EB-458C-402B-911C-383B16F7BACB}"/>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36" name="Picture 35">
            <a:extLst>
              <a:ext uri="{FF2B5EF4-FFF2-40B4-BE49-F238E27FC236}">
                <a16:creationId xmlns:a16="http://schemas.microsoft.com/office/drawing/2014/main" id="{F2F3C24E-2E86-4453-8CD4-755346AA00A2}"/>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3464403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default</a:t>
            </a:r>
            <a:r>
              <a:rPr lang="en-US" sz="1200">
                <a:solidFill>
                  <a:srgbClr val="FF8040"/>
                </a:solidFill>
                <a:highlight>
                  <a:srgbClr val="FFFFFF"/>
                </a:highlight>
              </a:rPr>
              <a:t>=</a:t>
            </a:r>
            <a:r>
              <a:rPr lang="en-US" sz="1200">
                <a:solidFill>
                  <a:srgbClr val="993300"/>
                </a:solidFill>
                <a:highlight>
                  <a:srgbClr val="FFFFFF"/>
                </a:highlight>
              </a:rPr>
              <a:t>"N/A"</a:t>
            </a:r>
            <a:br>
              <a:rPr lang="en-US" sz="1200">
                <a:solidFill>
                  <a:srgbClr val="000000"/>
                </a:solidFill>
                <a:highlight>
                  <a:srgbClr val="FFFFFF"/>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dfdl:emptyValueDelimiterPolicy</a:t>
            </a:r>
            <a:r>
              <a:rPr lang="en-US" sz="1200">
                <a:solidFill>
                  <a:srgbClr val="FF8040"/>
                </a:solidFill>
                <a:highlight>
                  <a:srgbClr val="FFFF00"/>
                </a:highlight>
              </a:rPr>
              <a:t>=</a:t>
            </a:r>
            <a:r>
              <a:rPr lang="en-US" sz="1200">
                <a:solidFill>
                  <a:srgbClr val="993300"/>
                </a:solidFill>
                <a:highlight>
                  <a:srgbClr val="FFFF00"/>
                </a:highlight>
              </a:rPr>
              <a:t>“both"</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94604" y="6435562"/>
            <a:ext cx="8141652" cy="369332"/>
          </a:xfrm>
          <a:prstGeom prst="rect">
            <a:avLst/>
          </a:prstGeom>
          <a:noFill/>
        </p:spPr>
        <p:txBody>
          <a:bodyPr wrap="none" rtlCol="0">
            <a:spAutoFit/>
          </a:bodyPr>
          <a:lstStyle/>
          <a:p>
            <a:r>
              <a:rPr lang="en-US"/>
              <a:t>See examples/everything-you-ever-wanted-to-know-about/initiators/test-15.dfdl.xsd</a:t>
            </a:r>
          </a:p>
        </p:txBody>
      </p:sp>
      <p:sp>
        <p:nvSpPr>
          <p:cNvPr id="15" name="TextBox 14">
            <a:extLst>
              <a:ext uri="{FF2B5EF4-FFF2-40B4-BE49-F238E27FC236}">
                <a16:creationId xmlns:a16="http://schemas.microsoft.com/office/drawing/2014/main" id="{FD1EA7A4-1D7C-4BD7-98BA-8EC2EEF06A76}"/>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18" name="Rectangle 17">
            <a:extLst>
              <a:ext uri="{FF2B5EF4-FFF2-40B4-BE49-F238E27FC236}">
                <a16:creationId xmlns:a16="http://schemas.microsoft.com/office/drawing/2014/main" id="{65DA278F-2B5F-413A-A103-B41F32093AA5}"/>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2" name="Straight Arrow Connector 21">
            <a:extLst>
              <a:ext uri="{FF2B5EF4-FFF2-40B4-BE49-F238E27FC236}">
                <a16:creationId xmlns:a16="http://schemas.microsoft.com/office/drawing/2014/main" id="{E1A81938-3216-40F6-A584-6FC356DB46A2}"/>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FE15E7E0-EF00-48F2-BDD5-C65BCE85F5E4}"/>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36DAC7DE-E9F1-4EAB-98B8-B7E4AA663A32}"/>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C643A09-7C8D-455C-9FD4-D639E3A0911E}"/>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29" name="TextBox 28">
            <a:extLst>
              <a:ext uri="{FF2B5EF4-FFF2-40B4-BE49-F238E27FC236}">
                <a16:creationId xmlns:a16="http://schemas.microsoft.com/office/drawing/2014/main" id="{9B022B39-466F-4BE1-9982-7DD104EA3E2A}"/>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0" name="Straight Arrow Connector 29">
            <a:extLst>
              <a:ext uri="{FF2B5EF4-FFF2-40B4-BE49-F238E27FC236}">
                <a16:creationId xmlns:a16="http://schemas.microsoft.com/office/drawing/2014/main" id="{56445743-A287-4C27-A17A-27CDF7870F4F}"/>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23DBCE1-E420-4C51-AB8E-BC861C319697}"/>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B57EB6B0-34EE-47B2-92BB-00AFADE5E0F6}"/>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33" name="Picture 32">
            <a:extLst>
              <a:ext uri="{FF2B5EF4-FFF2-40B4-BE49-F238E27FC236}">
                <a16:creationId xmlns:a16="http://schemas.microsoft.com/office/drawing/2014/main" id="{50B64512-D731-4A49-86EC-FDB81F09B2E7}"/>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28184064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highlight>
                  <a:srgbClr val="FFFF00"/>
                </a:highlight>
              </a:rPr>
              <a:t>default</a:t>
            </a:r>
            <a:r>
              <a:rPr lang="en-US" sz="1200">
                <a:solidFill>
                  <a:srgbClr val="FF8040"/>
                </a:solidFill>
                <a:highlight>
                  <a:srgbClr val="FFFF00"/>
                </a:highlight>
              </a:rPr>
              <a:t>=</a:t>
            </a:r>
            <a:r>
              <a:rPr lang="en-US" sz="1200">
                <a:solidFill>
                  <a:srgbClr val="993300"/>
                </a:solidFill>
                <a:highlight>
                  <a:srgbClr val="FFFF00"/>
                </a:highlight>
              </a:rPr>
              <a:t>"N/A"</a:t>
            </a:r>
            <a:br>
              <a:rPr lang="en-US" sz="1200">
                <a:solidFill>
                  <a:srgbClr val="000000"/>
                </a:solidFill>
                <a:highlight>
                  <a:srgbClr val="FFFF00"/>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rPr>
              <a:t>dfdl:emptyValueDelimiterPolicy</a:t>
            </a:r>
            <a:r>
              <a:rPr lang="en-US" sz="1200">
                <a:solidFill>
                  <a:srgbClr val="FF8040"/>
                </a:solidFill>
              </a:rPr>
              <a:t>=</a:t>
            </a:r>
            <a:r>
              <a:rPr lang="en-US" sz="1200">
                <a:solidFill>
                  <a:srgbClr val="993300"/>
                </a:solidFill>
              </a:rPr>
              <a:t>“both"</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15" name="Speech Bubble: Rectangle 14">
            <a:extLst>
              <a:ext uri="{FF2B5EF4-FFF2-40B4-BE49-F238E27FC236}">
                <a16:creationId xmlns:a16="http://schemas.microsoft.com/office/drawing/2014/main" id="{D451CADE-3C45-4BED-8132-AADD46C65BEF}"/>
              </a:ext>
            </a:extLst>
          </p:cNvPr>
          <p:cNvSpPr/>
          <p:nvPr/>
        </p:nvSpPr>
        <p:spPr>
          <a:xfrm>
            <a:off x="9236990" y="1029872"/>
            <a:ext cx="2030278" cy="1248379"/>
          </a:xfrm>
          <a:prstGeom prst="wedgeRectCallout">
            <a:avLst>
              <a:gd name="adj1" fmla="val -132315"/>
              <a:gd name="adj2" fmla="val 75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Again, be sure to provide a default value</a:t>
            </a:r>
          </a:p>
        </p:txBody>
      </p:sp>
      <p:sp>
        <p:nvSpPr>
          <p:cNvPr id="22" name="TextBox 21">
            <a:extLst>
              <a:ext uri="{FF2B5EF4-FFF2-40B4-BE49-F238E27FC236}">
                <a16:creationId xmlns:a16="http://schemas.microsoft.com/office/drawing/2014/main" id="{E38DD934-8D43-410B-B725-E1559133935F}"/>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A9FF716A-D548-41EA-BB48-37F6BACCD2EB}"/>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E5FE0EAB-1CCA-47CA-AABF-2208F18993FB}"/>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5037251D-F4AD-4E76-9299-93F21F47BA2F}"/>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B5931A89-5014-41A6-AF1B-51F718968F16}"/>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183F87A-51C3-48A2-8289-4835BD2FC981}"/>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7" name="TextBox 36">
            <a:extLst>
              <a:ext uri="{FF2B5EF4-FFF2-40B4-BE49-F238E27FC236}">
                <a16:creationId xmlns:a16="http://schemas.microsoft.com/office/drawing/2014/main" id="{36A1816C-E4D1-4866-BB2F-39454632F5FD}"/>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8" name="Straight Arrow Connector 37">
            <a:extLst>
              <a:ext uri="{FF2B5EF4-FFF2-40B4-BE49-F238E27FC236}">
                <a16:creationId xmlns:a16="http://schemas.microsoft.com/office/drawing/2014/main" id="{8F492EF1-D5B4-4A18-9F01-D3C19E02789C}"/>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40AED31-E871-42BB-97BE-31C699E54788}"/>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04AD7766-D01A-48A3-96A9-7503985E5757}"/>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42" name="Picture 41">
            <a:extLst>
              <a:ext uri="{FF2B5EF4-FFF2-40B4-BE49-F238E27FC236}">
                <a16:creationId xmlns:a16="http://schemas.microsoft.com/office/drawing/2014/main" id="{3B8149D2-E1F7-4321-89EC-3B9E8CD22A64}"/>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335107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2E6D32C-7111-4452-88A4-8E13ABA47676}"/>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5" name="Group 4">
            <a:extLst>
              <a:ext uri="{FF2B5EF4-FFF2-40B4-BE49-F238E27FC236}">
                <a16:creationId xmlns:a16="http://schemas.microsoft.com/office/drawing/2014/main" id="{F598119C-C0F1-464E-AF1F-E200BAA12536}"/>
              </a:ext>
            </a:extLst>
          </p:cNvPr>
          <p:cNvGrpSpPr/>
          <p:nvPr/>
        </p:nvGrpSpPr>
        <p:grpSpPr>
          <a:xfrm>
            <a:off x="2212705" y="546315"/>
            <a:ext cx="6590331" cy="2324746"/>
            <a:chOff x="2367689" y="1104254"/>
            <a:chExt cx="6590331" cy="2324746"/>
          </a:xfrm>
        </p:grpSpPr>
        <p:pic>
          <p:nvPicPr>
            <p:cNvPr id="3" name="Picture 2">
              <a:extLst>
                <a:ext uri="{FF2B5EF4-FFF2-40B4-BE49-F238E27FC236}">
                  <a16:creationId xmlns:a16="http://schemas.microsoft.com/office/drawing/2014/main" id="{EE9A73D0-35CE-4279-8303-E7924BE3DADA}"/>
                </a:ext>
              </a:extLst>
            </p:cNvPr>
            <p:cNvPicPr>
              <a:picLocks noChangeAspect="1"/>
            </p:cNvPicPr>
            <p:nvPr/>
          </p:nvPicPr>
          <p:blipFill rotWithShape="1">
            <a:blip r:embed="rId2"/>
            <a:srcRect t="56585" r="2275" b="14861"/>
            <a:stretch/>
          </p:blipFill>
          <p:spPr>
            <a:xfrm>
              <a:off x="2367689" y="1631197"/>
              <a:ext cx="6590331" cy="1797803"/>
            </a:xfrm>
            <a:prstGeom prst="rect">
              <a:avLst/>
            </a:prstGeom>
          </p:spPr>
        </p:pic>
        <p:pic>
          <p:nvPicPr>
            <p:cNvPr id="4" name="Picture 3">
              <a:extLst>
                <a:ext uri="{FF2B5EF4-FFF2-40B4-BE49-F238E27FC236}">
                  <a16:creationId xmlns:a16="http://schemas.microsoft.com/office/drawing/2014/main" id="{5C03616A-88FC-4DD3-9B52-C7ACDA15CE18}"/>
                </a:ext>
              </a:extLst>
            </p:cNvPr>
            <p:cNvPicPr>
              <a:picLocks noChangeAspect="1"/>
            </p:cNvPicPr>
            <p:nvPr/>
          </p:nvPicPr>
          <p:blipFill rotWithShape="1">
            <a:blip r:embed="rId3"/>
            <a:srcRect t="26799" r="2275" b="64093"/>
            <a:stretch/>
          </p:blipFill>
          <p:spPr>
            <a:xfrm>
              <a:off x="2367689" y="1104254"/>
              <a:ext cx="6590331" cy="573437"/>
            </a:xfrm>
            <a:prstGeom prst="rect">
              <a:avLst/>
            </a:prstGeom>
          </p:spPr>
        </p:pic>
      </p:grpSp>
    </p:spTree>
    <p:extLst>
      <p:ext uri="{BB962C8B-B14F-4D97-AF65-F5344CB8AC3E}">
        <p14:creationId xmlns:p14="http://schemas.microsoft.com/office/powerpoint/2010/main" val="19806052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rPr>
              <a:t>default</a:t>
            </a:r>
            <a:r>
              <a:rPr lang="en-US" sz="1200">
                <a:solidFill>
                  <a:srgbClr val="FF8040"/>
                </a:solidFill>
              </a:rPr>
              <a:t>=</a:t>
            </a:r>
            <a:r>
              <a:rPr lang="en-US" sz="1200">
                <a:solidFill>
                  <a:srgbClr val="993300"/>
                </a:solidFill>
              </a:rPr>
              <a:t>"N/A"</a:t>
            </a:r>
            <a:br>
              <a:rPr lang="en-US" sz="1200">
                <a:solidFill>
                  <a:srgbClr val="000000"/>
                </a:solidFill>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rPr>
              <a:t>dfdl:emptyValueDelimiterPolicy</a:t>
            </a:r>
            <a:r>
              <a:rPr lang="en-US" sz="1200">
                <a:solidFill>
                  <a:srgbClr val="FF8040"/>
                </a:solidFill>
              </a:rPr>
              <a:t>=</a:t>
            </a:r>
            <a:r>
              <a:rPr lang="en-US" sz="1200">
                <a:solidFill>
                  <a:srgbClr val="993300"/>
                </a:solidFill>
              </a:rPr>
              <a:t>“both"</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19" name="Straight Arrow Connector 18">
            <a:extLst>
              <a:ext uri="{FF2B5EF4-FFF2-40B4-BE49-F238E27FC236}">
                <a16:creationId xmlns:a16="http://schemas.microsoft.com/office/drawing/2014/main" id="{CF2AC4A8-F111-49C1-A118-51557B82C802}"/>
              </a:ext>
            </a:extLst>
          </p:cNvPr>
          <p:cNvCxnSpPr>
            <a:cxnSpLocks/>
          </p:cNvCxnSpPr>
          <p:nvPr/>
        </p:nvCxnSpPr>
        <p:spPr>
          <a:xfrm flipH="1" flipV="1">
            <a:off x="4840745" y="977698"/>
            <a:ext cx="3993290" cy="159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96F7DB1-A429-49F9-BF52-6D6AF5E2FEAB}"/>
              </a:ext>
            </a:extLst>
          </p:cNvPr>
          <p:cNvCxnSpPr>
            <a:cxnSpLocks/>
          </p:cNvCxnSpPr>
          <p:nvPr/>
        </p:nvCxnSpPr>
        <p:spPr>
          <a:xfrm flipH="1" flipV="1">
            <a:off x="7904136" y="977698"/>
            <a:ext cx="929898" cy="159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6C935A7-9F38-4DB4-9774-DCC77F0FD4FD}"/>
              </a:ext>
            </a:extLst>
          </p:cNvPr>
          <p:cNvSpPr txBox="1"/>
          <p:nvPr/>
        </p:nvSpPr>
        <p:spPr>
          <a:xfrm>
            <a:off x="8803037" y="2417735"/>
            <a:ext cx="2949288" cy="923330"/>
          </a:xfrm>
          <a:prstGeom prst="rect">
            <a:avLst/>
          </a:prstGeom>
          <a:noFill/>
        </p:spPr>
        <p:txBody>
          <a:bodyPr wrap="square" rtlCol="0">
            <a:spAutoFit/>
          </a:bodyPr>
          <a:lstStyle/>
          <a:p>
            <a:r>
              <a:rPr lang="en-US"/>
              <a:t>Again, notice that the input and the output of unparsing are different. </a:t>
            </a:r>
          </a:p>
        </p:txBody>
      </p:sp>
      <p:sp>
        <p:nvSpPr>
          <p:cNvPr id="26" name="TextBox 25">
            <a:extLst>
              <a:ext uri="{FF2B5EF4-FFF2-40B4-BE49-F238E27FC236}">
                <a16:creationId xmlns:a16="http://schemas.microsoft.com/office/drawing/2014/main" id="{E718B9D9-8969-41A9-82F9-2467ED772C51}"/>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7" name="Rectangle 26">
            <a:extLst>
              <a:ext uri="{FF2B5EF4-FFF2-40B4-BE49-F238E27FC236}">
                <a16:creationId xmlns:a16="http://schemas.microsoft.com/office/drawing/2014/main" id="{DFB0009E-6FBE-4F48-B8D0-AA8A49B68323}"/>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8" name="Straight Arrow Connector 27">
            <a:extLst>
              <a:ext uri="{FF2B5EF4-FFF2-40B4-BE49-F238E27FC236}">
                <a16:creationId xmlns:a16="http://schemas.microsoft.com/office/drawing/2014/main" id="{F7488384-BE01-4600-A0D2-9F6206983834}"/>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16C1832A-89DB-4120-A237-7AEC5393DBAA}"/>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30" name="Straight Arrow Connector 29">
            <a:extLst>
              <a:ext uri="{FF2B5EF4-FFF2-40B4-BE49-F238E27FC236}">
                <a16:creationId xmlns:a16="http://schemas.microsoft.com/office/drawing/2014/main" id="{ABEF42D3-DF86-4782-94D3-72F409650AF8}"/>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4937593-880A-40BB-88FB-A57FFAF91D46}"/>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2" name="TextBox 31">
            <a:extLst>
              <a:ext uri="{FF2B5EF4-FFF2-40B4-BE49-F238E27FC236}">
                <a16:creationId xmlns:a16="http://schemas.microsoft.com/office/drawing/2014/main" id="{AFDFBEE1-2895-4562-B4FD-F5D9CDAB6CF8}"/>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3" name="Straight Arrow Connector 32">
            <a:extLst>
              <a:ext uri="{FF2B5EF4-FFF2-40B4-BE49-F238E27FC236}">
                <a16:creationId xmlns:a16="http://schemas.microsoft.com/office/drawing/2014/main" id="{583485D6-6735-46F7-B709-A5277F6E8775}"/>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F1A8C58-0F55-41CC-A265-398A6FF4CCB0}"/>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1F0D2E18-433B-4C6C-88DC-789F0C5D5690}"/>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37" name="Picture 36">
            <a:extLst>
              <a:ext uri="{FF2B5EF4-FFF2-40B4-BE49-F238E27FC236}">
                <a16:creationId xmlns:a16="http://schemas.microsoft.com/office/drawing/2014/main" id="{B0F8E79F-16B7-4C2F-AE12-3E3D15998F31}"/>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6780667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0F905D-93CC-4191-B94B-2AEEC67A91AE}"/>
              </a:ext>
            </a:extLst>
          </p:cNvPr>
          <p:cNvSpPr>
            <a:spLocks noGrp="1"/>
          </p:cNvSpPr>
          <p:nvPr>
            <p:ph type="title"/>
          </p:nvPr>
        </p:nvSpPr>
        <p:spPr/>
        <p:txBody>
          <a:bodyPr/>
          <a:lstStyle/>
          <a:p>
            <a:r>
              <a:rPr lang="en-US"/>
              <a:t>Unfortunately, …</a:t>
            </a:r>
          </a:p>
        </p:txBody>
      </p:sp>
      <p:sp>
        <p:nvSpPr>
          <p:cNvPr id="4" name="Content Placeholder 3">
            <a:extLst>
              <a:ext uri="{FF2B5EF4-FFF2-40B4-BE49-F238E27FC236}">
                <a16:creationId xmlns:a16="http://schemas.microsoft.com/office/drawing/2014/main" id="{5D09FCEC-CECD-4100-A771-183504944F90}"/>
              </a:ext>
            </a:extLst>
          </p:cNvPr>
          <p:cNvSpPr>
            <a:spLocks noGrp="1"/>
          </p:cNvSpPr>
          <p:nvPr>
            <p:ph idx="1"/>
          </p:nvPr>
        </p:nvSpPr>
        <p:spPr/>
        <p:txBody>
          <a:bodyPr/>
          <a:lstStyle/>
          <a:p>
            <a:pPr>
              <a:lnSpc>
                <a:spcPts val="3000"/>
              </a:lnSpc>
              <a:spcAft>
                <a:spcPts val="1200"/>
              </a:spcAft>
            </a:pPr>
            <a:r>
              <a:rPr lang="en-US"/>
              <a:t>… at the time of writing, Daffodil does not support dfdl:emptyValueDelimiterPolicy. Well, actually it does support dfdl:emptyValueDelimiterPolicy but it doesn’t support defaults</a:t>
            </a:r>
          </a:p>
        </p:txBody>
      </p:sp>
      <p:sp>
        <p:nvSpPr>
          <p:cNvPr id="2" name="Footer Placeholder 1">
            <a:extLst>
              <a:ext uri="{FF2B5EF4-FFF2-40B4-BE49-F238E27FC236}">
                <a16:creationId xmlns:a16="http://schemas.microsoft.com/office/drawing/2014/main" id="{CE43FFA3-EEA3-4E77-B2F9-8F780E0BC9D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361733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BD0A88-AF33-485C-A052-D999083578BF}"/>
              </a:ext>
            </a:extLst>
          </p:cNvPr>
          <p:cNvSpPr>
            <a:spLocks noGrp="1"/>
          </p:cNvSpPr>
          <p:nvPr>
            <p:ph type="ctrTitle" sz="quarter"/>
          </p:nvPr>
        </p:nvSpPr>
        <p:spPr/>
        <p:txBody>
          <a:bodyPr/>
          <a:lstStyle/>
          <a:p>
            <a:r>
              <a:rPr lang="en-US"/>
              <a:t>Terminators</a:t>
            </a:r>
            <a:br>
              <a:rPr lang="en-US"/>
            </a:br>
            <a:r>
              <a:rPr lang="en-US" sz="1400">
                <a:hlinkClick r:id="rId2"/>
              </a:rPr>
              <a:t>https://daffodil.apache.org/docs/dfdl/#_Toc398030739</a:t>
            </a:r>
            <a:r>
              <a:rPr lang="en-US" sz="1400"/>
              <a:t> </a:t>
            </a:r>
          </a:p>
        </p:txBody>
      </p:sp>
      <p:sp>
        <p:nvSpPr>
          <p:cNvPr id="2" name="TextBox 1">
            <a:extLst>
              <a:ext uri="{FF2B5EF4-FFF2-40B4-BE49-F238E27FC236}">
                <a16:creationId xmlns:a16="http://schemas.microsoft.com/office/drawing/2014/main" id="{0D315F49-4380-4245-9F98-085B57C1AC66}"/>
              </a:ext>
            </a:extLst>
          </p:cNvPr>
          <p:cNvSpPr txBox="1"/>
          <p:nvPr/>
        </p:nvSpPr>
        <p:spPr>
          <a:xfrm>
            <a:off x="8617058" y="6044339"/>
            <a:ext cx="1819024" cy="369332"/>
          </a:xfrm>
          <a:prstGeom prst="rect">
            <a:avLst/>
          </a:prstGeom>
          <a:noFill/>
        </p:spPr>
        <p:txBody>
          <a:bodyPr wrap="none" rtlCol="0">
            <a:spAutoFit/>
          </a:bodyPr>
          <a:lstStyle/>
          <a:p>
            <a:r>
              <a:rPr lang="en-US">
                <a:hlinkClick r:id="rId3" action="ppaction://hlinksldjump"/>
              </a:rPr>
              <a:t>Table of Contents</a:t>
            </a:r>
            <a:endParaRPr lang="en-US"/>
          </a:p>
        </p:txBody>
      </p:sp>
    </p:spTree>
    <p:extLst>
      <p:ext uri="{BB962C8B-B14F-4D97-AF65-F5344CB8AC3E}">
        <p14:creationId xmlns:p14="http://schemas.microsoft.com/office/powerpoint/2010/main" val="916955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C599C2-2C52-4E6A-90CB-4E5550E8D4E0}"/>
              </a:ext>
            </a:extLst>
          </p:cNvPr>
          <p:cNvSpPr>
            <a:spLocks noGrp="1"/>
          </p:cNvSpPr>
          <p:nvPr>
            <p:ph type="title"/>
          </p:nvPr>
        </p:nvSpPr>
        <p:spPr/>
        <p:txBody>
          <a:bodyPr/>
          <a:lstStyle/>
          <a:p>
            <a:r>
              <a:rPr lang="en-US"/>
              <a:t>The big picture</a:t>
            </a:r>
          </a:p>
        </p:txBody>
      </p:sp>
      <p:sp>
        <p:nvSpPr>
          <p:cNvPr id="4" name="Content Placeholder 3">
            <a:extLst>
              <a:ext uri="{FF2B5EF4-FFF2-40B4-BE49-F238E27FC236}">
                <a16:creationId xmlns:a16="http://schemas.microsoft.com/office/drawing/2014/main" id="{6813C3B7-040B-4A85-8696-7EA3DF3517E9}"/>
              </a:ext>
            </a:extLst>
          </p:cNvPr>
          <p:cNvSpPr>
            <a:spLocks noGrp="1"/>
          </p:cNvSpPr>
          <p:nvPr>
            <p:ph idx="1"/>
          </p:nvPr>
        </p:nvSpPr>
        <p:spPr/>
        <p:txBody>
          <a:bodyPr/>
          <a:lstStyle/>
          <a:p>
            <a:pPr>
              <a:lnSpc>
                <a:spcPts val="3000"/>
              </a:lnSpc>
              <a:spcAft>
                <a:spcPts val="1200"/>
              </a:spcAft>
            </a:pPr>
            <a:r>
              <a:rPr lang="en-US"/>
              <a:t>Some data formats identify the end of data by following the data with a symbol</a:t>
            </a:r>
          </a:p>
          <a:p>
            <a:pPr>
              <a:lnSpc>
                <a:spcPts val="3000"/>
              </a:lnSpc>
              <a:spcAft>
                <a:spcPts val="1200"/>
              </a:spcAft>
            </a:pPr>
            <a:r>
              <a:rPr lang="en-US"/>
              <a:t>DFDL calls that symbol a “terminator”</a:t>
            </a:r>
          </a:p>
          <a:p>
            <a:pPr lvl="1">
              <a:lnSpc>
                <a:spcPts val="3000"/>
              </a:lnSpc>
              <a:spcAft>
                <a:spcPts val="1200"/>
              </a:spcAft>
            </a:pPr>
            <a:r>
              <a:rPr lang="en-US"/>
              <a:t>Other people call it “end tag” or “terminating delimiter”.</a:t>
            </a:r>
          </a:p>
          <a:p>
            <a:pPr>
              <a:lnSpc>
                <a:spcPts val="3000"/>
              </a:lnSpc>
              <a:spcAft>
                <a:spcPts val="1200"/>
              </a:spcAft>
            </a:pPr>
            <a:r>
              <a:rPr lang="en-US"/>
              <a:t>DFDL supports this data format feature with the dfdl:terminator property</a:t>
            </a:r>
          </a:p>
        </p:txBody>
      </p:sp>
    </p:spTree>
    <p:extLst>
      <p:ext uri="{BB962C8B-B14F-4D97-AF65-F5344CB8AC3E}">
        <p14:creationId xmlns:p14="http://schemas.microsoft.com/office/powerpoint/2010/main" val="36269598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3E05BD-BB5B-408D-B86C-761347EDFA41}"/>
              </a:ext>
            </a:extLst>
          </p:cNvPr>
          <p:cNvSpPr>
            <a:spLocks noGrp="1"/>
          </p:cNvSpPr>
          <p:nvPr>
            <p:ph type="title"/>
          </p:nvPr>
        </p:nvSpPr>
        <p:spPr/>
        <p:txBody>
          <a:bodyPr/>
          <a:lstStyle/>
          <a:p>
            <a:r>
              <a:rPr lang="en-US"/>
              <a:t>dfdl:terminator</a:t>
            </a:r>
          </a:p>
        </p:txBody>
      </p:sp>
      <p:sp>
        <p:nvSpPr>
          <p:cNvPr id="4" name="Content Placeholder 3">
            <a:extLst>
              <a:ext uri="{FF2B5EF4-FFF2-40B4-BE49-F238E27FC236}">
                <a16:creationId xmlns:a16="http://schemas.microsoft.com/office/drawing/2014/main" id="{982F5CA1-32B6-469C-AC90-F58946996CC6}"/>
              </a:ext>
            </a:extLst>
          </p:cNvPr>
          <p:cNvSpPr>
            <a:spLocks noGrp="1"/>
          </p:cNvSpPr>
          <p:nvPr>
            <p:ph idx="1"/>
          </p:nvPr>
        </p:nvSpPr>
        <p:spPr/>
        <p:txBody>
          <a:bodyPr/>
          <a:lstStyle/>
          <a:p>
            <a:pPr>
              <a:lnSpc>
                <a:spcPts val="3000"/>
              </a:lnSpc>
              <a:spcAft>
                <a:spcPts val="1200"/>
              </a:spcAft>
            </a:pPr>
            <a:r>
              <a:rPr lang="en-US"/>
              <a:t>dfdl:terminator specifies a string of one or more characters (or bytes) that is expected to follow the data </a:t>
            </a:r>
          </a:p>
          <a:p>
            <a:pPr>
              <a:lnSpc>
                <a:spcPts val="3000"/>
              </a:lnSpc>
              <a:spcAft>
                <a:spcPts val="1200"/>
              </a:spcAft>
            </a:pPr>
            <a:r>
              <a:rPr lang="en-US"/>
              <a:t>dfdl:terminator is used on xs:element, xs:sequence, xs:simpleType, xs:choice, or xs:group</a:t>
            </a:r>
          </a:p>
        </p:txBody>
      </p:sp>
    </p:spTree>
    <p:extLst>
      <p:ext uri="{BB962C8B-B14F-4D97-AF65-F5344CB8AC3E}">
        <p14:creationId xmlns:p14="http://schemas.microsoft.com/office/powerpoint/2010/main" val="2734100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44F8E8-BF3F-4758-AB67-53100C6C5E07}"/>
              </a:ext>
            </a:extLst>
          </p:cNvPr>
          <p:cNvSpPr>
            <a:spLocks noGrp="1"/>
          </p:cNvSpPr>
          <p:nvPr>
            <p:ph type="title"/>
          </p:nvPr>
        </p:nvSpPr>
        <p:spPr/>
        <p:txBody>
          <a:bodyPr/>
          <a:lstStyle/>
          <a:p>
            <a:r>
              <a:rPr lang="en-US"/>
              <a:t>No terminator</a:t>
            </a:r>
          </a:p>
        </p:txBody>
      </p:sp>
      <p:sp>
        <p:nvSpPr>
          <p:cNvPr id="4" name="Content Placeholder 3">
            <a:extLst>
              <a:ext uri="{FF2B5EF4-FFF2-40B4-BE49-F238E27FC236}">
                <a16:creationId xmlns:a16="http://schemas.microsoft.com/office/drawing/2014/main" id="{CF3D5696-7C4B-4983-BF66-929570AF5DF2}"/>
              </a:ext>
            </a:extLst>
          </p:cNvPr>
          <p:cNvSpPr>
            <a:spLocks noGrp="1"/>
          </p:cNvSpPr>
          <p:nvPr>
            <p:ph idx="1"/>
          </p:nvPr>
        </p:nvSpPr>
        <p:spPr/>
        <p:txBody>
          <a:bodyPr/>
          <a:lstStyle/>
          <a:p>
            <a:pPr>
              <a:lnSpc>
                <a:spcPts val="3000"/>
              </a:lnSpc>
            </a:pPr>
            <a:r>
              <a:rPr lang="en-US"/>
              <a:t>dfdl:terminator="" means there is no terminator.</a:t>
            </a:r>
          </a:p>
        </p:txBody>
      </p:sp>
      <p:sp>
        <p:nvSpPr>
          <p:cNvPr id="2" name="Footer Placeholder 1">
            <a:extLst>
              <a:ext uri="{FF2B5EF4-FFF2-40B4-BE49-F238E27FC236}">
                <a16:creationId xmlns:a16="http://schemas.microsoft.com/office/drawing/2014/main" id="{EFDEB0B1-7A31-47C8-90D0-5D7357AB32A4}"/>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246222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3105791" y="413409"/>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483693" y="4788402"/>
            <a:ext cx="2391904"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50491" y="123217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2392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62248" y="3997556"/>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2712" y="401599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52712" y="4172445"/>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21693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490651" y="5995645"/>
            <a:ext cx="8296245" cy="369332"/>
          </a:xfrm>
          <a:prstGeom prst="rect">
            <a:avLst/>
          </a:prstGeom>
          <a:noFill/>
        </p:spPr>
        <p:txBody>
          <a:bodyPr wrap="none" rtlCol="0">
            <a:spAutoFit/>
          </a:bodyPr>
          <a:lstStyle/>
          <a:p>
            <a:r>
              <a:rPr lang="en-US"/>
              <a:t>See examples/everything-you-ever-wanted-to-know-about/terminators/test-1.dfdl.xsd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792638" y="1954002"/>
            <a:ext cx="7072394" cy="2031325"/>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22" name="Rectangle 21">
            <a:extLst>
              <a:ext uri="{FF2B5EF4-FFF2-40B4-BE49-F238E27FC236}">
                <a16:creationId xmlns:a16="http://schemas.microsoft.com/office/drawing/2014/main" id="{1A8752A6-2B4B-4D9E-8C37-36119B9EDDC8}"/>
              </a:ext>
            </a:extLst>
          </p:cNvPr>
          <p:cNvSpPr/>
          <p:nvPr/>
        </p:nvSpPr>
        <p:spPr>
          <a:xfrm>
            <a:off x="6120453" y="4825690"/>
            <a:ext cx="2391904" cy="923330"/>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pic>
        <p:nvPicPr>
          <p:cNvPr id="3" name="Picture 2">
            <a:extLst>
              <a:ext uri="{FF2B5EF4-FFF2-40B4-BE49-F238E27FC236}">
                <a16:creationId xmlns:a16="http://schemas.microsoft.com/office/drawing/2014/main" id="{ED57CDA6-4FC1-4073-844C-D2C46073B6C4}"/>
              </a:ext>
            </a:extLst>
          </p:cNvPr>
          <p:cNvPicPr>
            <a:picLocks noChangeAspect="1"/>
          </p:cNvPicPr>
          <p:nvPr/>
        </p:nvPicPr>
        <p:blipFill rotWithShape="1">
          <a:blip r:embed="rId2"/>
          <a:srcRect l="1241" t="14247" r="84135" b="82760"/>
          <a:stretch/>
        </p:blipFill>
        <p:spPr>
          <a:xfrm>
            <a:off x="1033687" y="742273"/>
            <a:ext cx="4365951" cy="474734"/>
          </a:xfrm>
          <a:prstGeom prst="rect">
            <a:avLst/>
          </a:prstGeom>
          <a:ln>
            <a:solidFill>
              <a:schemeClr val="tx1"/>
            </a:solidFill>
          </a:ln>
        </p:spPr>
      </p:pic>
      <p:pic>
        <p:nvPicPr>
          <p:cNvPr id="17" name="Picture 16">
            <a:extLst>
              <a:ext uri="{FF2B5EF4-FFF2-40B4-BE49-F238E27FC236}">
                <a16:creationId xmlns:a16="http://schemas.microsoft.com/office/drawing/2014/main" id="{42B962EB-0C90-4117-AAEA-4FD5DC0E86D3}"/>
              </a:ext>
            </a:extLst>
          </p:cNvPr>
          <p:cNvPicPr>
            <a:picLocks noChangeAspect="1"/>
          </p:cNvPicPr>
          <p:nvPr/>
        </p:nvPicPr>
        <p:blipFill rotWithShape="1">
          <a:blip r:embed="rId2"/>
          <a:srcRect l="1241" t="14247" r="84135" b="82760"/>
          <a:stretch/>
        </p:blipFill>
        <p:spPr>
          <a:xfrm>
            <a:off x="5638774" y="741942"/>
            <a:ext cx="4365951" cy="474734"/>
          </a:xfrm>
          <a:prstGeom prst="rect">
            <a:avLst/>
          </a:prstGeom>
          <a:ln>
            <a:solidFill>
              <a:schemeClr val="tx1"/>
            </a:solidFill>
          </a:ln>
        </p:spPr>
      </p:pic>
    </p:spTree>
    <p:extLst>
      <p:ext uri="{BB962C8B-B14F-4D97-AF65-F5344CB8AC3E}">
        <p14:creationId xmlns:p14="http://schemas.microsoft.com/office/powerpoint/2010/main" val="20673808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503EE9-1BAB-421A-9DD4-5926DBAA2F25}"/>
              </a:ext>
            </a:extLst>
          </p:cNvPr>
          <p:cNvSpPr>
            <a:spLocks noGrp="1"/>
          </p:cNvSpPr>
          <p:nvPr>
            <p:ph type="title"/>
          </p:nvPr>
        </p:nvSpPr>
        <p:spPr/>
        <p:txBody>
          <a:bodyPr/>
          <a:lstStyle/>
          <a:p>
            <a:r>
              <a:rPr lang="en-US"/>
              <a:t>Terminator can mark the end of an element or the end of a group of elements</a:t>
            </a:r>
          </a:p>
        </p:txBody>
      </p:sp>
      <p:sp>
        <p:nvSpPr>
          <p:cNvPr id="2" name="Footer Placeholder 1">
            <a:extLst>
              <a:ext uri="{FF2B5EF4-FFF2-40B4-BE49-F238E27FC236}">
                <a16:creationId xmlns:a16="http://schemas.microsoft.com/office/drawing/2014/main" id="{07E546F1-C30D-446C-8931-D37D3EC69BF1}"/>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A01B2CB4-52F6-482D-AB2B-C65D88029188}"/>
              </a:ext>
            </a:extLst>
          </p:cNvPr>
          <p:cNvSpPr/>
          <p:nvPr/>
        </p:nvSpPr>
        <p:spPr>
          <a:xfrm>
            <a:off x="1064217" y="2717128"/>
            <a:ext cx="4375688" cy="646331"/>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br>
              <a:rPr lang="en-US">
                <a:solidFill>
                  <a:srgbClr val="F5844C"/>
                </a:solidFill>
                <a:highlight>
                  <a:srgbClr val="FFFFFF"/>
                </a:highlight>
              </a:rPr>
            </a:b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"END"</a:t>
            </a:r>
            <a:r>
              <a:rPr lang="en-US">
                <a:solidFill>
                  <a:srgbClr val="F5844C"/>
                </a:solidFill>
                <a:highlight>
                  <a:srgbClr val="FFFFFF"/>
                </a:highlight>
              </a:rPr>
              <a:t> </a:t>
            </a:r>
            <a:r>
              <a:rPr lang="en-US">
                <a:solidFill>
                  <a:srgbClr val="000096"/>
                </a:solidFill>
                <a:highlight>
                  <a:srgbClr val="FFFFFF"/>
                </a:highlight>
              </a:rPr>
              <a:t>/&gt;</a:t>
            </a:r>
          </a:p>
        </p:txBody>
      </p:sp>
      <p:sp>
        <p:nvSpPr>
          <p:cNvPr id="6" name="Rectangle 5">
            <a:extLst>
              <a:ext uri="{FF2B5EF4-FFF2-40B4-BE49-F238E27FC236}">
                <a16:creationId xmlns:a16="http://schemas.microsoft.com/office/drawing/2014/main" id="{0F1C6AB2-E804-47D2-8555-DE19327D45EF}"/>
              </a:ext>
            </a:extLst>
          </p:cNvPr>
          <p:cNvSpPr/>
          <p:nvPr/>
        </p:nvSpPr>
        <p:spPr>
          <a:xfrm>
            <a:off x="5934754" y="2717128"/>
            <a:ext cx="6096000" cy="2585323"/>
          </a:xfrm>
          <a:prstGeom prst="rect">
            <a:avLst/>
          </a:prstGeom>
          <a:ln>
            <a:solidFill>
              <a:schemeClr val="tx1"/>
            </a:solidFill>
          </a:ln>
        </p:spPr>
        <p:txBody>
          <a:bodyPr>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"END"</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br>
              <a:rPr lang="en-US">
                <a:solidFill>
                  <a:srgbClr val="993300"/>
                </a:solidFill>
                <a:highlight>
                  <a:srgbClr val="FFFFFF"/>
                </a:highlight>
              </a:rPr>
            </a:br>
            <a:r>
              <a:rPr lang="en-US">
                <a:solidFill>
                  <a:srgbClr val="993300"/>
                </a:solidFill>
                <a:highlight>
                  <a:srgbClr val="FFFFFF"/>
                </a:highlight>
              </a:rPr>
              <a:t> </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8" name="TextBox 7">
            <a:extLst>
              <a:ext uri="{FF2B5EF4-FFF2-40B4-BE49-F238E27FC236}">
                <a16:creationId xmlns:a16="http://schemas.microsoft.com/office/drawing/2014/main" id="{86397CAB-B69A-4D56-B70E-96F602003EF7}"/>
              </a:ext>
            </a:extLst>
          </p:cNvPr>
          <p:cNvSpPr txBox="1"/>
          <p:nvPr/>
        </p:nvSpPr>
        <p:spPr>
          <a:xfrm>
            <a:off x="2912063" y="1440062"/>
            <a:ext cx="679994" cy="369332"/>
          </a:xfrm>
          <a:prstGeom prst="rect">
            <a:avLst/>
          </a:prstGeom>
          <a:noFill/>
        </p:spPr>
        <p:txBody>
          <a:bodyPr wrap="none" rtlCol="0">
            <a:spAutoFit/>
          </a:bodyPr>
          <a:lstStyle/>
          <a:p>
            <a:r>
              <a:rPr lang="en-US"/>
              <a:t>input</a:t>
            </a:r>
          </a:p>
        </p:txBody>
      </p:sp>
      <p:sp>
        <p:nvSpPr>
          <p:cNvPr id="10" name="TextBox 9">
            <a:extLst>
              <a:ext uri="{FF2B5EF4-FFF2-40B4-BE49-F238E27FC236}">
                <a16:creationId xmlns:a16="http://schemas.microsoft.com/office/drawing/2014/main" id="{9B56B060-1D86-45FD-A46C-1323AD46EE84}"/>
              </a:ext>
            </a:extLst>
          </p:cNvPr>
          <p:cNvSpPr txBox="1"/>
          <p:nvPr/>
        </p:nvSpPr>
        <p:spPr>
          <a:xfrm>
            <a:off x="7813403" y="1420691"/>
            <a:ext cx="679994" cy="369332"/>
          </a:xfrm>
          <a:prstGeom prst="rect">
            <a:avLst/>
          </a:prstGeom>
          <a:noFill/>
        </p:spPr>
        <p:txBody>
          <a:bodyPr wrap="none" rtlCol="0">
            <a:spAutoFit/>
          </a:bodyPr>
          <a:lstStyle/>
          <a:p>
            <a:r>
              <a:rPr lang="en-US"/>
              <a:t>input</a:t>
            </a:r>
          </a:p>
        </p:txBody>
      </p:sp>
      <p:sp>
        <p:nvSpPr>
          <p:cNvPr id="11" name="Rectangle 10">
            <a:extLst>
              <a:ext uri="{FF2B5EF4-FFF2-40B4-BE49-F238E27FC236}">
                <a16:creationId xmlns:a16="http://schemas.microsoft.com/office/drawing/2014/main" id="{2D9CAF2C-5284-40CB-8153-AC84F62C4787}"/>
              </a:ext>
            </a:extLst>
          </p:cNvPr>
          <p:cNvSpPr/>
          <p:nvPr/>
        </p:nvSpPr>
        <p:spPr>
          <a:xfrm>
            <a:off x="1795507" y="4089845"/>
            <a:ext cx="2913105" cy="369332"/>
          </a:xfrm>
          <a:prstGeom prst="rect">
            <a:avLst/>
          </a:prstGeom>
          <a:ln>
            <a:solidFill>
              <a:schemeClr val="tx1"/>
            </a:solidFill>
          </a:ln>
        </p:spPr>
        <p:txBody>
          <a:bodyPr wrap="non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sp>
        <p:nvSpPr>
          <p:cNvPr id="12" name="Rectangle 11">
            <a:extLst>
              <a:ext uri="{FF2B5EF4-FFF2-40B4-BE49-F238E27FC236}">
                <a16:creationId xmlns:a16="http://schemas.microsoft.com/office/drawing/2014/main" id="{0B88DA73-7B8E-4BBB-BAD0-694AFBE3440F}"/>
              </a:ext>
            </a:extLst>
          </p:cNvPr>
          <p:cNvSpPr/>
          <p:nvPr/>
        </p:nvSpPr>
        <p:spPr>
          <a:xfrm>
            <a:off x="7110201" y="5558979"/>
            <a:ext cx="2283417"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Hello, world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Greetings! </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4" name="Straight Arrow Connector 13">
            <a:extLst>
              <a:ext uri="{FF2B5EF4-FFF2-40B4-BE49-F238E27FC236}">
                <a16:creationId xmlns:a16="http://schemas.microsoft.com/office/drawing/2014/main" id="{214A755B-7F89-46FB-A589-56EAB638F3E2}"/>
              </a:ext>
            </a:extLst>
          </p:cNvPr>
          <p:cNvCxnSpPr>
            <a:cxnSpLocks/>
            <a:endCxn id="5" idx="0"/>
          </p:cNvCxnSpPr>
          <p:nvPr/>
        </p:nvCxnSpPr>
        <p:spPr>
          <a:xfrm>
            <a:off x="3248311" y="2170945"/>
            <a:ext cx="3750" cy="5461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73DB766-C997-4D4D-B72B-F25AC6CE3907}"/>
              </a:ext>
            </a:extLst>
          </p:cNvPr>
          <p:cNvCxnSpPr>
            <a:stCxn id="5" idx="2"/>
            <a:endCxn id="11" idx="0"/>
          </p:cNvCxnSpPr>
          <p:nvPr/>
        </p:nvCxnSpPr>
        <p:spPr>
          <a:xfrm flipH="1">
            <a:off x="3252060" y="3363459"/>
            <a:ext cx="1" cy="7263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D8FD3B0-FCC1-407D-9A6B-7E582A0B1C01}"/>
              </a:ext>
            </a:extLst>
          </p:cNvPr>
          <p:cNvCxnSpPr>
            <a:cxnSpLocks/>
          </p:cNvCxnSpPr>
          <p:nvPr/>
        </p:nvCxnSpPr>
        <p:spPr>
          <a:xfrm flipH="1">
            <a:off x="8246716" y="2335519"/>
            <a:ext cx="1" cy="3799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A86DDC3-DA42-4006-9B46-B66EAA142D93}"/>
              </a:ext>
            </a:extLst>
          </p:cNvPr>
          <p:cNvCxnSpPr>
            <a:cxnSpLocks/>
          </p:cNvCxnSpPr>
          <p:nvPr/>
        </p:nvCxnSpPr>
        <p:spPr>
          <a:xfrm flipH="1">
            <a:off x="8237613" y="5302451"/>
            <a:ext cx="0" cy="2565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82758F8-D43A-4787-BF75-6C853BE280CF}"/>
              </a:ext>
            </a:extLst>
          </p:cNvPr>
          <p:cNvSpPr txBox="1"/>
          <p:nvPr/>
        </p:nvSpPr>
        <p:spPr>
          <a:xfrm>
            <a:off x="443743" y="5386282"/>
            <a:ext cx="4996150" cy="646331"/>
          </a:xfrm>
          <a:prstGeom prst="rect">
            <a:avLst/>
          </a:prstGeom>
          <a:noFill/>
        </p:spPr>
        <p:txBody>
          <a:bodyPr wrap="square" rtlCol="0">
            <a:spAutoFit/>
          </a:bodyPr>
          <a:lstStyle/>
          <a:p>
            <a:r>
              <a:rPr lang="en-US"/>
              <a:t>See examples/everything-you-ever-wanted-to-know-about/terminators/test-[2,3].dfdl.xsd</a:t>
            </a:r>
          </a:p>
        </p:txBody>
      </p:sp>
      <p:sp>
        <p:nvSpPr>
          <p:cNvPr id="25" name="TextBox 24">
            <a:extLst>
              <a:ext uri="{FF2B5EF4-FFF2-40B4-BE49-F238E27FC236}">
                <a16:creationId xmlns:a16="http://schemas.microsoft.com/office/drawing/2014/main" id="{D1DBD664-581B-480A-8E76-5B89A6ED9CA2}"/>
              </a:ext>
            </a:extLst>
          </p:cNvPr>
          <p:cNvSpPr txBox="1"/>
          <p:nvPr/>
        </p:nvSpPr>
        <p:spPr>
          <a:xfrm>
            <a:off x="2562832" y="2227784"/>
            <a:ext cx="698461" cy="369332"/>
          </a:xfrm>
          <a:prstGeom prst="rect">
            <a:avLst/>
          </a:prstGeom>
          <a:noFill/>
        </p:spPr>
        <p:txBody>
          <a:bodyPr wrap="none" rtlCol="0">
            <a:spAutoFit/>
          </a:bodyPr>
          <a:lstStyle/>
          <a:p>
            <a:r>
              <a:rPr lang="en-US" i="1"/>
              <a:t>parse</a:t>
            </a:r>
          </a:p>
        </p:txBody>
      </p:sp>
      <p:sp>
        <p:nvSpPr>
          <p:cNvPr id="26" name="TextBox 25">
            <a:extLst>
              <a:ext uri="{FF2B5EF4-FFF2-40B4-BE49-F238E27FC236}">
                <a16:creationId xmlns:a16="http://schemas.microsoft.com/office/drawing/2014/main" id="{9D98CC45-D505-4E3C-9B3A-27F5514F62FE}"/>
              </a:ext>
            </a:extLst>
          </p:cNvPr>
          <p:cNvSpPr txBox="1"/>
          <p:nvPr/>
        </p:nvSpPr>
        <p:spPr>
          <a:xfrm>
            <a:off x="7539024" y="2333005"/>
            <a:ext cx="698461" cy="369332"/>
          </a:xfrm>
          <a:prstGeom prst="rect">
            <a:avLst/>
          </a:prstGeom>
          <a:noFill/>
        </p:spPr>
        <p:txBody>
          <a:bodyPr wrap="none" rtlCol="0">
            <a:spAutoFit/>
          </a:bodyPr>
          <a:lstStyle/>
          <a:p>
            <a:r>
              <a:rPr lang="en-US" i="1"/>
              <a:t>parse</a:t>
            </a:r>
          </a:p>
        </p:txBody>
      </p:sp>
      <p:pic>
        <p:nvPicPr>
          <p:cNvPr id="4" name="Picture 3">
            <a:extLst>
              <a:ext uri="{FF2B5EF4-FFF2-40B4-BE49-F238E27FC236}">
                <a16:creationId xmlns:a16="http://schemas.microsoft.com/office/drawing/2014/main" id="{203A5A1C-C0C0-4CAB-AD4C-CE90A5C91B4E}"/>
              </a:ext>
            </a:extLst>
          </p:cNvPr>
          <p:cNvPicPr>
            <a:picLocks noChangeAspect="1"/>
          </p:cNvPicPr>
          <p:nvPr/>
        </p:nvPicPr>
        <p:blipFill rotWithShape="1">
          <a:blip r:embed="rId2"/>
          <a:srcRect l="1881" t="14290" r="80575" b="82680"/>
          <a:stretch/>
        </p:blipFill>
        <p:spPr>
          <a:xfrm>
            <a:off x="1495426" y="1830113"/>
            <a:ext cx="3531733" cy="324050"/>
          </a:xfrm>
          <a:prstGeom prst="rect">
            <a:avLst/>
          </a:prstGeom>
          <a:ln>
            <a:solidFill>
              <a:schemeClr val="tx1"/>
            </a:solidFill>
          </a:ln>
        </p:spPr>
      </p:pic>
      <p:pic>
        <p:nvPicPr>
          <p:cNvPr id="13" name="Picture 12">
            <a:extLst>
              <a:ext uri="{FF2B5EF4-FFF2-40B4-BE49-F238E27FC236}">
                <a16:creationId xmlns:a16="http://schemas.microsoft.com/office/drawing/2014/main" id="{EE26DE8E-2A33-4F3F-9F4A-ACFB618FC8A2}"/>
              </a:ext>
            </a:extLst>
          </p:cNvPr>
          <p:cNvPicPr>
            <a:picLocks noChangeAspect="1"/>
          </p:cNvPicPr>
          <p:nvPr/>
        </p:nvPicPr>
        <p:blipFill rotWithShape="1">
          <a:blip r:embed="rId3"/>
          <a:srcRect l="1882" t="14289" r="80174" b="80008"/>
          <a:stretch/>
        </p:blipFill>
        <p:spPr>
          <a:xfrm>
            <a:off x="6564629" y="1809394"/>
            <a:ext cx="3177542" cy="536406"/>
          </a:xfrm>
          <a:prstGeom prst="rect">
            <a:avLst/>
          </a:prstGeom>
          <a:ln>
            <a:solidFill>
              <a:schemeClr val="tx1"/>
            </a:solidFill>
          </a:ln>
        </p:spPr>
      </p:pic>
    </p:spTree>
    <p:extLst>
      <p:ext uri="{BB962C8B-B14F-4D97-AF65-F5344CB8AC3E}">
        <p14:creationId xmlns:p14="http://schemas.microsoft.com/office/powerpoint/2010/main" val="7736074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D7E201-5C8C-40B2-8734-1B2D96F1B63C}"/>
              </a:ext>
            </a:extLst>
          </p:cNvPr>
          <p:cNvSpPr>
            <a:spLocks noGrp="1"/>
          </p:cNvSpPr>
          <p:nvPr>
            <p:ph type="title"/>
          </p:nvPr>
        </p:nvSpPr>
        <p:spPr/>
        <p:txBody>
          <a:bodyPr/>
          <a:lstStyle/>
          <a:p>
            <a:r>
              <a:rPr lang="en-US"/>
              <a:t>dfdl:documentFinalTerminatorCanBeMissing</a:t>
            </a:r>
          </a:p>
        </p:txBody>
      </p:sp>
      <p:sp>
        <p:nvSpPr>
          <p:cNvPr id="4" name="Content Placeholder 3">
            <a:extLst>
              <a:ext uri="{FF2B5EF4-FFF2-40B4-BE49-F238E27FC236}">
                <a16:creationId xmlns:a16="http://schemas.microsoft.com/office/drawing/2014/main" id="{F1B774AC-2620-4FF6-8C09-7E6ADC89FB9D}"/>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yes</a:t>
            </a:r>
            <a:r>
              <a:rPr lang="en-US"/>
              <a:t>, </a:t>
            </a:r>
            <a:r>
              <a:rPr lang="en-US">
                <a:solidFill>
                  <a:srgbClr val="FF0000"/>
                </a:solidFill>
                <a:latin typeface="Courier New" panose="02070309020205020404" pitchFamily="49" charset="0"/>
                <a:cs typeface="Courier New" panose="02070309020205020404" pitchFamily="49" charset="0"/>
              </a:rPr>
              <a:t>no</a:t>
            </a:r>
          </a:p>
          <a:p>
            <a:pPr>
              <a:lnSpc>
                <a:spcPts val="3000"/>
              </a:lnSpc>
              <a:spcAft>
                <a:spcPts val="1200"/>
              </a:spcAft>
            </a:pPr>
            <a:r>
              <a:rPr lang="en-US"/>
              <a:t>Must be used on xs:format (cannot occur on xs:element)</a:t>
            </a:r>
          </a:p>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yes</a:t>
            </a:r>
            <a:r>
              <a:rPr lang="en-US"/>
              <a:t>, then the last terminator may be omitted if it would terminate a data field that is at the end of the input document.</a:t>
            </a:r>
          </a:p>
        </p:txBody>
      </p:sp>
    </p:spTree>
    <p:extLst>
      <p:ext uri="{BB962C8B-B14F-4D97-AF65-F5344CB8AC3E}">
        <p14:creationId xmlns:p14="http://schemas.microsoft.com/office/powerpoint/2010/main" val="41672241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D1D24CC-1C79-43FC-8EEF-F78447E1D1B6}"/>
              </a:ext>
            </a:extLst>
          </p:cNvPr>
          <p:cNvSpPr/>
          <p:nvPr/>
        </p:nvSpPr>
        <p:spPr>
          <a:xfrm>
            <a:off x="2483693" y="5067371"/>
            <a:ext cx="2391904"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Hi</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Ho</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He</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Ha</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50491" y="123217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2392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62248" y="427652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2712" y="429496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52712" y="4451414"/>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21693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8766061" y="5055560"/>
            <a:ext cx="3313644" cy="923330"/>
          </a:xfrm>
          <a:prstGeom prst="rect">
            <a:avLst/>
          </a:prstGeom>
          <a:noFill/>
        </p:spPr>
        <p:txBody>
          <a:bodyPr wrap="square" rtlCol="0">
            <a:spAutoFit/>
          </a:bodyPr>
          <a:lstStyle/>
          <a:p>
            <a:r>
              <a:rPr lang="en-US"/>
              <a:t>See examples/everything-you-ever-wanted-to-know-about/terminators/test-4.dfdl.xsd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792637" y="1954002"/>
            <a:ext cx="9505621" cy="2308324"/>
          </a:xfrm>
          <a:prstGeom prst="rect">
            <a:avLst/>
          </a:prstGeom>
          <a:solidFill>
            <a:schemeClr val="bg1"/>
          </a:solidFill>
          <a:ln>
            <a:solidFill>
              <a:schemeClr val="tx1"/>
            </a:solidFill>
          </a:ln>
        </p:spPr>
        <p:txBody>
          <a:bodyPr wrap="square">
            <a:spAutoFit/>
          </a:bodyPr>
          <a:lstStyle/>
          <a:p>
            <a:r>
              <a:rPr lang="en-US">
                <a:solidFill>
                  <a:srgbClr val="000096"/>
                </a:solidFill>
                <a:highlight>
                  <a:srgbClr val="FFFFFF"/>
                </a:highlight>
              </a:rPr>
              <a:t>&lt;dfdl:format</a:t>
            </a:r>
            <a:r>
              <a:rPr lang="en-US">
                <a:solidFill>
                  <a:srgbClr val="F5844C"/>
                </a:solidFill>
                <a:highlight>
                  <a:srgbClr val="FFFFFF"/>
                </a:highlight>
              </a:rPr>
              <a:t> ref</a:t>
            </a:r>
            <a:r>
              <a:rPr lang="en-US">
                <a:solidFill>
                  <a:srgbClr val="FF8040"/>
                </a:solidFill>
                <a:highlight>
                  <a:srgbClr val="FFFFFF"/>
                </a:highlight>
              </a:rPr>
              <a:t>=</a:t>
            </a:r>
            <a:r>
              <a:rPr lang="en-US">
                <a:solidFill>
                  <a:srgbClr val="993300"/>
                </a:solidFill>
                <a:highlight>
                  <a:srgbClr val="FFFFFF"/>
                </a:highlight>
              </a:rPr>
              <a:t>"default-dfdl-properties"</a:t>
            </a:r>
            <a:r>
              <a:rPr lang="en-US">
                <a:solidFill>
                  <a:srgbClr val="F5844C"/>
                </a:solidFill>
                <a:highlight>
                  <a:srgbClr val="FFFFFF"/>
                </a:highlight>
              </a:rPr>
              <a:t> </a:t>
            </a:r>
            <a:r>
              <a:rPr lang="en-US">
                <a:solidFill>
                  <a:srgbClr val="F5844C"/>
                </a:solidFill>
                <a:highlight>
                  <a:srgbClr val="FFFF00"/>
                </a:highlight>
              </a:rPr>
              <a:t>dfdl:documentFinalTerminatorCanBeMissing</a:t>
            </a:r>
            <a:r>
              <a:rPr lang="en-US">
                <a:solidFill>
                  <a:srgbClr val="FF8040"/>
                </a:solidFill>
                <a:highlight>
                  <a:srgbClr val="FFFF00"/>
                </a:highlight>
              </a:rPr>
              <a:t>=</a:t>
            </a:r>
            <a:r>
              <a:rPr lang="en-US">
                <a:solidFill>
                  <a:srgbClr val="993300"/>
                </a:solidFill>
                <a:highlight>
                  <a:srgbClr val="FFFF00"/>
                </a:highlight>
              </a:rPr>
              <a:t>"yes"</a:t>
            </a:r>
            <a:r>
              <a:rPr lang="en-US">
                <a:solidFill>
                  <a:srgbClr val="F5844C"/>
                </a:solidFill>
                <a:highlight>
                  <a:srgbClr val="FFFFFF"/>
                </a:highlight>
              </a:rPr>
              <a:t> </a:t>
            </a:r>
            <a:r>
              <a:rPr lang="en-US">
                <a:solidFill>
                  <a:srgbClr val="000096"/>
                </a:solidFill>
                <a:highlight>
                  <a:srgbClr val="FFFFFF"/>
                </a:highlight>
              </a:rPr>
              <a:t>/&gt;</a:t>
            </a:r>
          </a:p>
          <a:p>
            <a:r>
              <a:rPr lang="en-US">
                <a:solidFill>
                  <a:srgbClr val="003296"/>
                </a:solidFill>
                <a:highlight>
                  <a:srgbClr val="FFFFFF"/>
                </a:highlight>
              </a:rPr>
              <a:t>…</a:t>
            </a:r>
          </a:p>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a:t>
            </a:r>
            <a:r>
              <a:rPr lang="en-US">
                <a:solidFill>
                  <a:srgbClr val="000096"/>
                </a:solidFill>
                <a:highlight>
                  <a:srgbClr val="FFFFFF"/>
                </a:highlight>
              </a:rPr>
              <a:t>/&gt;</a:t>
            </a:r>
          </a:p>
          <a:p>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7" name="TextBox 6">
            <a:extLst>
              <a:ext uri="{FF2B5EF4-FFF2-40B4-BE49-F238E27FC236}">
                <a16:creationId xmlns:a16="http://schemas.microsoft.com/office/drawing/2014/main" id="{EAC9B509-5BD2-4BB1-B05E-F244EB322565}"/>
              </a:ext>
            </a:extLst>
          </p:cNvPr>
          <p:cNvSpPr txBox="1"/>
          <p:nvPr/>
        </p:nvSpPr>
        <p:spPr>
          <a:xfrm>
            <a:off x="3110493" y="-8453"/>
            <a:ext cx="679994" cy="369332"/>
          </a:xfrm>
          <a:prstGeom prst="rect">
            <a:avLst/>
          </a:prstGeom>
          <a:noFill/>
        </p:spPr>
        <p:txBody>
          <a:bodyPr wrap="none" rtlCol="0">
            <a:spAutoFit/>
          </a:bodyPr>
          <a:lstStyle/>
          <a:p>
            <a:r>
              <a:rPr lang="en-US"/>
              <a:t>input</a:t>
            </a:r>
          </a:p>
        </p:txBody>
      </p:sp>
      <p:pic>
        <p:nvPicPr>
          <p:cNvPr id="3" name="Picture 2">
            <a:extLst>
              <a:ext uri="{FF2B5EF4-FFF2-40B4-BE49-F238E27FC236}">
                <a16:creationId xmlns:a16="http://schemas.microsoft.com/office/drawing/2014/main" id="{3E7BB1FC-255E-4EE5-B6B9-272568D0FF30}"/>
              </a:ext>
            </a:extLst>
          </p:cNvPr>
          <p:cNvPicPr>
            <a:picLocks noChangeAspect="1"/>
          </p:cNvPicPr>
          <p:nvPr/>
        </p:nvPicPr>
        <p:blipFill rotWithShape="1">
          <a:blip r:embed="rId2"/>
          <a:srcRect l="4810" t="14203" r="87927" b="72125"/>
          <a:stretch/>
        </p:blipFill>
        <p:spPr>
          <a:xfrm>
            <a:off x="2942445" y="375078"/>
            <a:ext cx="1016091" cy="1016209"/>
          </a:xfrm>
          <a:prstGeom prst="rect">
            <a:avLst/>
          </a:prstGeom>
          <a:ln>
            <a:solidFill>
              <a:schemeClr val="tx1"/>
            </a:solidFill>
          </a:ln>
        </p:spPr>
      </p:pic>
      <p:sp>
        <p:nvSpPr>
          <p:cNvPr id="19" name="Rectangle 18">
            <a:extLst>
              <a:ext uri="{FF2B5EF4-FFF2-40B4-BE49-F238E27FC236}">
                <a16:creationId xmlns:a16="http://schemas.microsoft.com/office/drawing/2014/main" id="{55B01A44-32D2-45E1-A163-CDEAAEAA1524}"/>
              </a:ext>
            </a:extLst>
          </p:cNvPr>
          <p:cNvSpPr/>
          <p:nvPr/>
        </p:nvSpPr>
        <p:spPr>
          <a:xfrm>
            <a:off x="6163157" y="5073995"/>
            <a:ext cx="2391904"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Hi</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Ho</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He</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Ha</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pic>
        <p:nvPicPr>
          <p:cNvPr id="22" name="Picture 21">
            <a:extLst>
              <a:ext uri="{FF2B5EF4-FFF2-40B4-BE49-F238E27FC236}">
                <a16:creationId xmlns:a16="http://schemas.microsoft.com/office/drawing/2014/main" id="{ED285978-E67F-448A-BC09-19436C765040}"/>
              </a:ext>
            </a:extLst>
          </p:cNvPr>
          <p:cNvPicPr>
            <a:picLocks noChangeAspect="1"/>
          </p:cNvPicPr>
          <p:nvPr/>
        </p:nvPicPr>
        <p:blipFill rotWithShape="1">
          <a:blip r:embed="rId2"/>
          <a:srcRect l="4810" t="14203" r="87927" b="72125"/>
          <a:stretch/>
        </p:blipFill>
        <p:spPr>
          <a:xfrm>
            <a:off x="6851063" y="200721"/>
            <a:ext cx="1016091" cy="1016209"/>
          </a:xfrm>
          <a:prstGeom prst="rect">
            <a:avLst/>
          </a:prstGeom>
          <a:ln>
            <a:solidFill>
              <a:schemeClr val="tx1"/>
            </a:solidFill>
          </a:ln>
        </p:spPr>
      </p:pic>
    </p:spTree>
    <p:extLst>
      <p:ext uri="{BB962C8B-B14F-4D97-AF65-F5344CB8AC3E}">
        <p14:creationId xmlns:p14="http://schemas.microsoft.com/office/powerpoint/2010/main" val="303275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61EAE2-21FD-4EB8-AD82-8659A61254E8}"/>
              </a:ext>
            </a:extLst>
          </p:cNvPr>
          <p:cNvSpPr>
            <a:spLocks noGrp="1"/>
          </p:cNvSpPr>
          <p:nvPr>
            <p:ph type="title"/>
          </p:nvPr>
        </p:nvSpPr>
        <p:spPr/>
        <p:txBody>
          <a:bodyPr/>
          <a:lstStyle/>
          <a:p>
            <a:r>
              <a:rPr lang="en-US"/>
              <a:t>Denoting empty in a whitespace-separated list</a:t>
            </a:r>
          </a:p>
        </p:txBody>
      </p:sp>
      <p:sp>
        <p:nvSpPr>
          <p:cNvPr id="4" name="Content Placeholder 3">
            <a:extLst>
              <a:ext uri="{FF2B5EF4-FFF2-40B4-BE49-F238E27FC236}">
                <a16:creationId xmlns:a16="http://schemas.microsoft.com/office/drawing/2014/main" id="{A7322B5A-1025-4A2F-9719-CD07B6106DED}"/>
              </a:ext>
            </a:extLst>
          </p:cNvPr>
          <p:cNvSpPr>
            <a:spLocks noGrp="1"/>
          </p:cNvSpPr>
          <p:nvPr>
            <p:ph idx="1"/>
          </p:nvPr>
        </p:nvSpPr>
        <p:spPr/>
        <p:txBody>
          <a:bodyPr/>
          <a:lstStyle/>
          <a:p>
            <a:pPr>
              <a:lnSpc>
                <a:spcPts val="3000"/>
              </a:lnSpc>
              <a:spcAft>
                <a:spcPts val="1200"/>
              </a:spcAft>
            </a:pPr>
            <a:r>
              <a:rPr lang="en-US"/>
              <a:t>The DFDL specification </a:t>
            </a:r>
            <a:r>
              <a:rPr lang="en-US" dirty="0"/>
              <a:t>says this </a:t>
            </a:r>
            <a:r>
              <a:rPr lang="en-US"/>
              <a:t>about ES:</a:t>
            </a:r>
            <a:r>
              <a:rPr lang="en-US" dirty="0"/>
              <a:t> </a:t>
            </a:r>
          </a:p>
          <a:p>
            <a:pPr marL="382170" lvl="1" indent="0">
              <a:lnSpc>
                <a:spcPts val="3000"/>
              </a:lnSpc>
              <a:spcAft>
                <a:spcPts val="1200"/>
              </a:spcAft>
              <a:buNone/>
            </a:pPr>
            <a:r>
              <a:rPr lang="en-US" i="1" dirty="0"/>
              <a:t>Used in whitespace separated lists when empty string is one of the </a:t>
            </a:r>
            <a:r>
              <a:rPr lang="en-US" i="1"/>
              <a:t>values.</a:t>
            </a:r>
            <a:r>
              <a:rPr lang="en-US" dirty="0"/>
              <a:t> </a:t>
            </a:r>
          </a:p>
          <a:p>
            <a:pPr>
              <a:lnSpc>
                <a:spcPts val="3000"/>
              </a:lnSpc>
              <a:spcAft>
                <a:spcPts val="1200"/>
              </a:spcAft>
            </a:pPr>
            <a:r>
              <a:rPr lang="en-US" dirty="0"/>
              <a:t>Recall that in XML an attribute’s value may be delimited by either double or single </a:t>
            </a:r>
            <a:r>
              <a:rPr lang="en-US"/>
              <a:t>quotes. So</a:t>
            </a:r>
            <a:r>
              <a:rPr lang="en-US" dirty="0"/>
              <a:t>, are these two whitespace-separated lists </a:t>
            </a:r>
            <a:r>
              <a:rPr lang="en-US"/>
              <a:t>equivalent?</a:t>
            </a:r>
            <a:r>
              <a:rPr lang="en-US" dirty="0"/>
              <a:t> </a:t>
            </a:r>
          </a:p>
          <a:p>
            <a:pPr marL="0" indent="0">
              <a:lnSpc>
                <a:spcPts val="3000"/>
              </a:lnSpc>
              <a:spcAft>
                <a:spcPts val="1200"/>
              </a:spcAft>
              <a:buNone/>
            </a:pPr>
            <a:r>
              <a:rPr lang="en-US" dirty="0"/>
              <a:t>               "A B %ES; </a:t>
            </a:r>
            <a:r>
              <a:rPr lang="en-US"/>
              <a:t>C D"</a:t>
            </a:r>
          </a:p>
          <a:p>
            <a:pPr marL="0" indent="0">
              <a:lnSpc>
                <a:spcPts val="3000"/>
              </a:lnSpc>
              <a:spcAft>
                <a:spcPts val="1200"/>
              </a:spcAft>
              <a:buNone/>
            </a:pPr>
            <a:r>
              <a:rPr lang="en-US" dirty="0"/>
              <a:t> </a:t>
            </a:r>
            <a:r>
              <a:rPr lang="en-US"/>
              <a:t> </a:t>
            </a:r>
            <a:r>
              <a:rPr lang="en-US" dirty="0"/>
              <a:t>              'A B "" </a:t>
            </a:r>
            <a:r>
              <a:rPr lang="en-US"/>
              <a:t>C D'</a:t>
            </a:r>
          </a:p>
          <a:p>
            <a:pPr>
              <a:lnSpc>
                <a:spcPts val="3000"/>
              </a:lnSpc>
              <a:spcAft>
                <a:spcPts val="1200"/>
              </a:spcAft>
            </a:pPr>
            <a:r>
              <a:rPr lang="en-US"/>
              <a:t>Answer: Not equivalent. The second one has 5 tokens, the third token contains two characters, " and ".</a:t>
            </a:r>
          </a:p>
        </p:txBody>
      </p:sp>
      <p:sp>
        <p:nvSpPr>
          <p:cNvPr id="2" name="Footer Placeholder 1">
            <a:extLst>
              <a:ext uri="{FF2B5EF4-FFF2-40B4-BE49-F238E27FC236}">
                <a16:creationId xmlns:a16="http://schemas.microsoft.com/office/drawing/2014/main" id="{123A2379-6B4C-49D4-AC63-8873438FBDD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8285923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D1D24CC-1C79-43FC-8EEF-F78447E1D1B6}"/>
              </a:ext>
            </a:extLst>
          </p:cNvPr>
          <p:cNvSpPr/>
          <p:nvPr/>
        </p:nvSpPr>
        <p:spPr>
          <a:xfrm>
            <a:off x="2483693" y="5067371"/>
            <a:ext cx="2391904"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Hi</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Ho</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He</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Ha</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50491" y="123217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2392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62248" y="427652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2712" y="429496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52712" y="4451414"/>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21693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5F53D0E0-5D8E-4669-B3BC-1B3F0A25D086}"/>
              </a:ext>
            </a:extLst>
          </p:cNvPr>
          <p:cNvSpPr/>
          <p:nvPr/>
        </p:nvSpPr>
        <p:spPr>
          <a:xfrm>
            <a:off x="1792637" y="1954002"/>
            <a:ext cx="9505621" cy="2308324"/>
          </a:xfrm>
          <a:prstGeom prst="rect">
            <a:avLst/>
          </a:prstGeom>
          <a:solidFill>
            <a:schemeClr val="bg1"/>
          </a:solidFill>
          <a:ln>
            <a:solidFill>
              <a:schemeClr val="tx1"/>
            </a:solidFill>
          </a:ln>
        </p:spPr>
        <p:txBody>
          <a:bodyPr wrap="square">
            <a:spAutoFit/>
          </a:bodyPr>
          <a:lstStyle/>
          <a:p>
            <a:r>
              <a:rPr lang="en-US">
                <a:solidFill>
                  <a:srgbClr val="000096"/>
                </a:solidFill>
                <a:highlight>
                  <a:srgbClr val="FFFFFF"/>
                </a:highlight>
              </a:rPr>
              <a:t>&lt;dfdl:format</a:t>
            </a:r>
            <a:r>
              <a:rPr lang="en-US">
                <a:solidFill>
                  <a:srgbClr val="F5844C"/>
                </a:solidFill>
                <a:highlight>
                  <a:srgbClr val="FFFFFF"/>
                </a:highlight>
              </a:rPr>
              <a:t> ref</a:t>
            </a:r>
            <a:r>
              <a:rPr lang="en-US">
                <a:solidFill>
                  <a:srgbClr val="FF8040"/>
                </a:solidFill>
                <a:highlight>
                  <a:srgbClr val="FFFFFF"/>
                </a:highlight>
              </a:rPr>
              <a:t>=</a:t>
            </a:r>
            <a:r>
              <a:rPr lang="en-US">
                <a:solidFill>
                  <a:srgbClr val="993300"/>
                </a:solidFill>
                <a:highlight>
                  <a:srgbClr val="FFFFFF"/>
                </a:highlight>
              </a:rPr>
              <a:t>"default-dfdl-properties"</a:t>
            </a:r>
            <a:r>
              <a:rPr lang="en-US">
                <a:solidFill>
                  <a:srgbClr val="F5844C"/>
                </a:solidFill>
                <a:highlight>
                  <a:srgbClr val="FFFFFF"/>
                </a:highlight>
              </a:rPr>
              <a:t> </a:t>
            </a:r>
            <a:r>
              <a:rPr lang="en-US">
                <a:solidFill>
                  <a:srgbClr val="F5844C"/>
                </a:solidFill>
                <a:highlight>
                  <a:srgbClr val="FFFF00"/>
                </a:highlight>
              </a:rPr>
              <a:t>dfdl:documentFinalTerminatorCanBeMissing</a:t>
            </a:r>
            <a:r>
              <a:rPr lang="en-US">
                <a:solidFill>
                  <a:srgbClr val="FF8040"/>
                </a:solidFill>
                <a:highlight>
                  <a:srgbClr val="FFFF00"/>
                </a:highlight>
              </a:rPr>
              <a:t>=</a:t>
            </a:r>
            <a:r>
              <a:rPr lang="en-US">
                <a:solidFill>
                  <a:srgbClr val="993300"/>
                </a:solidFill>
                <a:highlight>
                  <a:srgbClr val="FFFF00"/>
                </a:highlight>
              </a:rPr>
              <a:t>"yes"</a:t>
            </a:r>
            <a:r>
              <a:rPr lang="en-US">
                <a:solidFill>
                  <a:srgbClr val="F5844C"/>
                </a:solidFill>
                <a:highlight>
                  <a:srgbClr val="FFFFFF"/>
                </a:highlight>
              </a:rPr>
              <a:t> </a:t>
            </a:r>
            <a:r>
              <a:rPr lang="en-US">
                <a:solidFill>
                  <a:srgbClr val="000096"/>
                </a:solidFill>
                <a:highlight>
                  <a:srgbClr val="FFFFFF"/>
                </a:highlight>
              </a:rPr>
              <a:t>/&gt;</a:t>
            </a:r>
          </a:p>
          <a:p>
            <a:r>
              <a:rPr lang="en-US">
                <a:solidFill>
                  <a:srgbClr val="003296"/>
                </a:solidFill>
                <a:highlight>
                  <a:srgbClr val="FFFFFF"/>
                </a:highlight>
              </a:rPr>
              <a:t>…</a:t>
            </a:r>
          </a:p>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maxOccurs</a:t>
            </a:r>
            <a:r>
              <a:rPr lang="en-US">
                <a:solidFill>
                  <a:srgbClr val="FF8040"/>
                </a:solidFill>
                <a:highlight>
                  <a:srgbClr val="FFFFFF"/>
                </a:highlight>
              </a:rPr>
              <a:t>=</a:t>
            </a:r>
            <a:r>
              <a:rPr lang="en-US">
                <a:solidFill>
                  <a:srgbClr val="993300"/>
                </a:solidFill>
                <a:highlight>
                  <a:srgbClr val="FFFFFF"/>
                </a:highlight>
              </a:rPr>
              <a:t>"unbounded"</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dfdl:terminator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a:t>
            </a:r>
            <a:r>
              <a:rPr lang="en-US">
                <a:solidFill>
                  <a:srgbClr val="000096"/>
                </a:solidFill>
                <a:highlight>
                  <a:srgbClr val="FFFFFF"/>
                </a:highlight>
              </a:rPr>
              <a:t>/&gt;</a:t>
            </a:r>
          </a:p>
          <a:p>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7" name="TextBox 6">
            <a:extLst>
              <a:ext uri="{FF2B5EF4-FFF2-40B4-BE49-F238E27FC236}">
                <a16:creationId xmlns:a16="http://schemas.microsoft.com/office/drawing/2014/main" id="{EAC9B509-5BD2-4BB1-B05E-F244EB322565}"/>
              </a:ext>
            </a:extLst>
          </p:cNvPr>
          <p:cNvSpPr txBox="1"/>
          <p:nvPr/>
        </p:nvSpPr>
        <p:spPr>
          <a:xfrm>
            <a:off x="3110493" y="-8453"/>
            <a:ext cx="679994" cy="369332"/>
          </a:xfrm>
          <a:prstGeom prst="rect">
            <a:avLst/>
          </a:prstGeom>
          <a:noFill/>
        </p:spPr>
        <p:txBody>
          <a:bodyPr wrap="none" rtlCol="0">
            <a:spAutoFit/>
          </a:bodyPr>
          <a:lstStyle/>
          <a:p>
            <a:r>
              <a:rPr lang="en-US"/>
              <a:t>input</a:t>
            </a:r>
          </a:p>
        </p:txBody>
      </p:sp>
      <p:pic>
        <p:nvPicPr>
          <p:cNvPr id="3" name="Picture 2">
            <a:extLst>
              <a:ext uri="{FF2B5EF4-FFF2-40B4-BE49-F238E27FC236}">
                <a16:creationId xmlns:a16="http://schemas.microsoft.com/office/drawing/2014/main" id="{3E7BB1FC-255E-4EE5-B6B9-272568D0FF30}"/>
              </a:ext>
            </a:extLst>
          </p:cNvPr>
          <p:cNvPicPr>
            <a:picLocks noChangeAspect="1"/>
          </p:cNvPicPr>
          <p:nvPr/>
        </p:nvPicPr>
        <p:blipFill rotWithShape="1">
          <a:blip r:embed="rId2"/>
          <a:srcRect l="4810" t="14203" r="87927" b="72125"/>
          <a:stretch/>
        </p:blipFill>
        <p:spPr>
          <a:xfrm>
            <a:off x="2942445" y="375078"/>
            <a:ext cx="1016091" cy="1016209"/>
          </a:xfrm>
          <a:prstGeom prst="rect">
            <a:avLst/>
          </a:prstGeom>
          <a:ln>
            <a:solidFill>
              <a:schemeClr val="tx1"/>
            </a:solidFill>
          </a:ln>
        </p:spPr>
      </p:pic>
      <p:sp>
        <p:nvSpPr>
          <p:cNvPr id="19" name="Rectangle 18">
            <a:extLst>
              <a:ext uri="{FF2B5EF4-FFF2-40B4-BE49-F238E27FC236}">
                <a16:creationId xmlns:a16="http://schemas.microsoft.com/office/drawing/2014/main" id="{55B01A44-32D2-45E1-A163-CDEAAEAA1524}"/>
              </a:ext>
            </a:extLst>
          </p:cNvPr>
          <p:cNvSpPr/>
          <p:nvPr/>
        </p:nvSpPr>
        <p:spPr>
          <a:xfrm>
            <a:off x="6163157" y="5073995"/>
            <a:ext cx="2391904" cy="1754326"/>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Hi</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Ho</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He</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&lt;A&gt;</a:t>
            </a:r>
            <a:r>
              <a:rPr lang="en-US">
                <a:solidFill>
                  <a:srgbClr val="000000"/>
                </a:solidFill>
                <a:highlight>
                  <a:srgbClr val="FFFFFF"/>
                </a:highlight>
              </a:rPr>
              <a:t>Ha</a:t>
            </a:r>
            <a:r>
              <a:rPr lang="en-US">
                <a:solidFill>
                  <a:srgbClr val="000096"/>
                </a:solidFill>
                <a:highlight>
                  <a:srgbClr val="FFFFFF"/>
                </a:highlight>
              </a:rPr>
              <a:t>&lt;/A&gt;</a:t>
            </a:r>
            <a:br>
              <a:rPr lang="en-US">
                <a:solidFill>
                  <a:srgbClr val="000000"/>
                </a:solidFill>
                <a:highlight>
                  <a:srgbClr val="FFFFFF"/>
                </a:highlight>
              </a:rPr>
            </a:br>
            <a:r>
              <a:rPr lang="en-US">
                <a:solidFill>
                  <a:srgbClr val="000096"/>
                </a:solidFill>
                <a:highlight>
                  <a:srgbClr val="FFFFFF"/>
                </a:highlight>
              </a:rPr>
              <a:t>&lt;/input&gt;</a:t>
            </a:r>
          </a:p>
        </p:txBody>
      </p:sp>
      <p:pic>
        <p:nvPicPr>
          <p:cNvPr id="22" name="Picture 21">
            <a:extLst>
              <a:ext uri="{FF2B5EF4-FFF2-40B4-BE49-F238E27FC236}">
                <a16:creationId xmlns:a16="http://schemas.microsoft.com/office/drawing/2014/main" id="{ED285978-E67F-448A-BC09-19436C765040}"/>
              </a:ext>
            </a:extLst>
          </p:cNvPr>
          <p:cNvPicPr>
            <a:picLocks noChangeAspect="1"/>
          </p:cNvPicPr>
          <p:nvPr/>
        </p:nvPicPr>
        <p:blipFill rotWithShape="1">
          <a:blip r:embed="rId2"/>
          <a:srcRect l="4810" t="14203" r="87927" b="72125"/>
          <a:stretch/>
        </p:blipFill>
        <p:spPr>
          <a:xfrm>
            <a:off x="6851063" y="200721"/>
            <a:ext cx="1016091" cy="1016209"/>
          </a:xfrm>
          <a:prstGeom prst="rect">
            <a:avLst/>
          </a:prstGeom>
          <a:ln>
            <a:solidFill>
              <a:schemeClr val="tx1"/>
            </a:solidFill>
          </a:ln>
        </p:spPr>
      </p:pic>
      <p:sp>
        <p:nvSpPr>
          <p:cNvPr id="4" name="TextBox 3">
            <a:extLst>
              <a:ext uri="{FF2B5EF4-FFF2-40B4-BE49-F238E27FC236}">
                <a16:creationId xmlns:a16="http://schemas.microsoft.com/office/drawing/2014/main" id="{80C0386B-4724-4A4E-B108-A513C047BF90}"/>
              </a:ext>
            </a:extLst>
          </p:cNvPr>
          <p:cNvSpPr txBox="1"/>
          <p:nvPr/>
        </p:nvSpPr>
        <p:spPr>
          <a:xfrm>
            <a:off x="2756561" y="2541681"/>
            <a:ext cx="8002756" cy="830997"/>
          </a:xfrm>
          <a:prstGeom prst="rect">
            <a:avLst/>
          </a:prstGeom>
          <a:solidFill>
            <a:srgbClr val="FFFF00"/>
          </a:solidFill>
          <a:ln>
            <a:solidFill>
              <a:schemeClr val="tx1"/>
            </a:solidFill>
          </a:ln>
        </p:spPr>
        <p:txBody>
          <a:bodyPr wrap="square" rtlCol="0">
            <a:spAutoFit/>
          </a:bodyPr>
          <a:lstStyle/>
          <a:p>
            <a:r>
              <a:rPr lang="en-US" sz="2400"/>
              <a:t>This is how it’s supposed to work, but Daffodil currently does not support documentFinalTerminatorCanBeMissing.</a:t>
            </a:r>
          </a:p>
        </p:txBody>
      </p:sp>
    </p:spTree>
    <p:extLst>
      <p:ext uri="{BB962C8B-B14F-4D97-AF65-F5344CB8AC3E}">
        <p14:creationId xmlns:p14="http://schemas.microsoft.com/office/powerpoint/2010/main" val="33703791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97F92-D433-43F5-AECD-24BED22D6A67}"/>
              </a:ext>
            </a:extLst>
          </p:cNvPr>
          <p:cNvSpPr>
            <a:spLocks noGrp="1"/>
          </p:cNvSpPr>
          <p:nvPr>
            <p:ph type="title"/>
          </p:nvPr>
        </p:nvSpPr>
        <p:spPr/>
        <p:txBody>
          <a:bodyPr/>
          <a:lstStyle/>
          <a:p>
            <a:r>
              <a:rPr lang="en-US"/>
              <a:t>Whitespace-separated list of alternatives</a:t>
            </a:r>
          </a:p>
        </p:txBody>
      </p:sp>
      <p:sp>
        <p:nvSpPr>
          <p:cNvPr id="3" name="Content Placeholder 2">
            <a:extLst>
              <a:ext uri="{FF2B5EF4-FFF2-40B4-BE49-F238E27FC236}">
                <a16:creationId xmlns:a16="http://schemas.microsoft.com/office/drawing/2014/main" id="{D80AFBE1-1CE6-43AA-9A2D-9002FB44A996}"/>
              </a:ext>
            </a:extLst>
          </p:cNvPr>
          <p:cNvSpPr>
            <a:spLocks noGrp="1"/>
          </p:cNvSpPr>
          <p:nvPr>
            <p:ph idx="1"/>
          </p:nvPr>
        </p:nvSpPr>
        <p:spPr/>
        <p:txBody>
          <a:bodyPr/>
          <a:lstStyle/>
          <a:p>
            <a:pPr>
              <a:lnSpc>
                <a:spcPts val="3000"/>
              </a:lnSpc>
              <a:spcAft>
                <a:spcPts val="1200"/>
              </a:spcAft>
            </a:pPr>
            <a:r>
              <a:rPr lang="en-US"/>
              <a:t>Multiple terminators may be specified.</a:t>
            </a:r>
          </a:p>
          <a:p>
            <a:pPr>
              <a:lnSpc>
                <a:spcPts val="3000"/>
              </a:lnSpc>
              <a:spcAft>
                <a:spcPts val="1200"/>
              </a:spcAft>
            </a:pPr>
            <a:r>
              <a:rPr lang="en-US"/>
              <a:t>The value of dfdl:terminator is </a:t>
            </a:r>
            <a:r>
              <a:rPr lang="en-US" dirty="0"/>
              <a:t>a whitespace-separated list of alternative literal strings.</a:t>
            </a:r>
          </a:p>
          <a:p>
            <a:pPr>
              <a:lnSpc>
                <a:spcPts val="3000"/>
              </a:lnSpc>
              <a:spcAft>
                <a:spcPts val="1200"/>
              </a:spcAft>
            </a:pPr>
            <a:r>
              <a:rPr lang="en-US" dirty="0"/>
              <a:t>When parsing, </a:t>
            </a:r>
            <a:r>
              <a:rPr lang="en-US"/>
              <a:t>the terminator </a:t>
            </a:r>
            <a:r>
              <a:rPr lang="en-US" dirty="0"/>
              <a:t>with the longest match is the one that is selected.</a:t>
            </a:r>
          </a:p>
          <a:p>
            <a:pPr>
              <a:lnSpc>
                <a:spcPts val="3000"/>
              </a:lnSpc>
              <a:spcAft>
                <a:spcPts val="1200"/>
              </a:spcAft>
            </a:pPr>
            <a:r>
              <a:rPr lang="en-US" dirty="0"/>
              <a:t>On unparsing the </a:t>
            </a:r>
            <a:r>
              <a:rPr lang="en-US"/>
              <a:t>first terminator </a:t>
            </a:r>
            <a:r>
              <a:rPr lang="en-US" dirty="0"/>
              <a:t>in the list is used.</a:t>
            </a:r>
          </a:p>
          <a:p>
            <a:endParaRPr lang="en-US"/>
          </a:p>
        </p:txBody>
      </p:sp>
      <p:sp>
        <p:nvSpPr>
          <p:cNvPr id="4" name="Footer Placeholder 3">
            <a:extLst>
              <a:ext uri="{FF2B5EF4-FFF2-40B4-BE49-F238E27FC236}">
                <a16:creationId xmlns:a16="http://schemas.microsoft.com/office/drawing/2014/main" id="{287BB8A7-A51E-4D32-AC3E-DB0298383D27}"/>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7404507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D700156-8D8C-4B28-B4C4-3AB03BBBE63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7" name="TextBox 6">
            <a:extLst>
              <a:ext uri="{FF2B5EF4-FFF2-40B4-BE49-F238E27FC236}">
                <a16:creationId xmlns:a16="http://schemas.microsoft.com/office/drawing/2014/main" id="{EAC9B509-5BD2-4BB1-B05E-F244EB322565}"/>
              </a:ext>
            </a:extLst>
          </p:cNvPr>
          <p:cNvSpPr txBox="1"/>
          <p:nvPr/>
        </p:nvSpPr>
        <p:spPr>
          <a:xfrm>
            <a:off x="3105792" y="278758"/>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792638" y="2073456"/>
            <a:ext cx="7536942"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"END ENDING"</a:t>
            </a:r>
            <a:r>
              <a:rPr lang="en-US">
                <a:solidFill>
                  <a:srgbClr val="F5844C"/>
                </a:solidFill>
                <a:highlight>
                  <a:srgbClr val="FFFFFF"/>
                </a:highlight>
              </a:rPr>
              <a:t> </a:t>
            </a:r>
            <a:r>
              <a:rPr lang="en-US">
                <a:solidFill>
                  <a:srgbClr val="000096"/>
                </a:solidFill>
                <a:highlight>
                  <a:srgbClr val="FFFFFF"/>
                </a:highlight>
              </a:rPr>
              <a:t>/&gt;</a:t>
            </a:r>
          </a:p>
        </p:txBody>
      </p:sp>
      <p:sp>
        <p:nvSpPr>
          <p:cNvPr id="9" name="Rectangle 8">
            <a:extLst>
              <a:ext uri="{FF2B5EF4-FFF2-40B4-BE49-F238E27FC236}">
                <a16:creationId xmlns:a16="http://schemas.microsoft.com/office/drawing/2014/main" id="{9D1D24CC-1C79-43FC-8EEF-F78447E1D1B6}"/>
              </a:ext>
            </a:extLst>
          </p:cNvPr>
          <p:cNvSpPr/>
          <p:nvPr/>
        </p:nvSpPr>
        <p:spPr>
          <a:xfrm>
            <a:off x="1925634" y="3257653"/>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11127" y="1017420"/>
            <a:ext cx="0" cy="979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47328" y="1314606"/>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391127" y="24653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9081" y="251480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37901" y="2721090"/>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131376"/>
            <a:ext cx="0" cy="9420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492378B3-A31F-44F5-8390-D32818577A0E}"/>
              </a:ext>
            </a:extLst>
          </p:cNvPr>
          <p:cNvSpPr/>
          <p:nvPr/>
        </p:nvSpPr>
        <p:spPr>
          <a:xfrm>
            <a:off x="6111498" y="3277839"/>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sp>
        <p:nvSpPr>
          <p:cNvPr id="5" name="TextBox 4">
            <a:extLst>
              <a:ext uri="{FF2B5EF4-FFF2-40B4-BE49-F238E27FC236}">
                <a16:creationId xmlns:a16="http://schemas.microsoft.com/office/drawing/2014/main" id="{1785AF63-7BD7-4A6A-9174-453203287C2E}"/>
              </a:ext>
            </a:extLst>
          </p:cNvPr>
          <p:cNvSpPr txBox="1"/>
          <p:nvPr/>
        </p:nvSpPr>
        <p:spPr>
          <a:xfrm>
            <a:off x="3391126" y="4291265"/>
            <a:ext cx="5079245" cy="1200329"/>
          </a:xfrm>
          <a:prstGeom prst="rect">
            <a:avLst/>
          </a:prstGeom>
          <a:solidFill>
            <a:srgbClr val="FFFF00"/>
          </a:solidFill>
        </p:spPr>
        <p:txBody>
          <a:bodyPr wrap="square" rtlCol="0">
            <a:spAutoFit/>
          </a:bodyPr>
          <a:lstStyle/>
          <a:p>
            <a:r>
              <a:rPr lang="en-US" sz="2400"/>
              <a:t>Notice that the output of unparsing has a different terminator than the input’s terminator – END vs ENDING.</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218390" y="5726624"/>
            <a:ext cx="8349145" cy="369332"/>
          </a:xfrm>
          <a:prstGeom prst="rect">
            <a:avLst/>
          </a:prstGeom>
          <a:noFill/>
        </p:spPr>
        <p:txBody>
          <a:bodyPr wrap="none" rtlCol="0">
            <a:spAutoFit/>
          </a:bodyPr>
          <a:lstStyle/>
          <a:p>
            <a:r>
              <a:rPr lang="en-US"/>
              <a:t>See examples/everything-you-ever-wanted-to-know-about/terminators/test-5.dfdl.xsd</a:t>
            </a:r>
          </a:p>
        </p:txBody>
      </p:sp>
      <p:pic>
        <p:nvPicPr>
          <p:cNvPr id="10" name="Picture 9">
            <a:extLst>
              <a:ext uri="{FF2B5EF4-FFF2-40B4-BE49-F238E27FC236}">
                <a16:creationId xmlns:a16="http://schemas.microsoft.com/office/drawing/2014/main" id="{76676037-1D4D-43F8-A260-F212C49C5E9F}"/>
              </a:ext>
            </a:extLst>
          </p:cNvPr>
          <p:cNvPicPr>
            <a:picLocks noChangeAspect="1"/>
          </p:cNvPicPr>
          <p:nvPr/>
        </p:nvPicPr>
        <p:blipFill rotWithShape="1">
          <a:blip r:embed="rId2"/>
          <a:srcRect l="1987" t="14128" r="77751" b="82644"/>
          <a:stretch/>
        </p:blipFill>
        <p:spPr>
          <a:xfrm>
            <a:off x="1223567" y="649164"/>
            <a:ext cx="4335118" cy="366953"/>
          </a:xfrm>
          <a:prstGeom prst="rect">
            <a:avLst/>
          </a:prstGeom>
          <a:ln>
            <a:solidFill>
              <a:schemeClr val="tx1"/>
            </a:solidFill>
          </a:ln>
        </p:spPr>
      </p:pic>
      <p:pic>
        <p:nvPicPr>
          <p:cNvPr id="14" name="Picture 13">
            <a:extLst>
              <a:ext uri="{FF2B5EF4-FFF2-40B4-BE49-F238E27FC236}">
                <a16:creationId xmlns:a16="http://schemas.microsoft.com/office/drawing/2014/main" id="{FC1FFDE1-2386-4015-B1E7-28470177DEAF}"/>
              </a:ext>
            </a:extLst>
          </p:cNvPr>
          <p:cNvPicPr>
            <a:picLocks noChangeAspect="1"/>
          </p:cNvPicPr>
          <p:nvPr/>
        </p:nvPicPr>
        <p:blipFill rotWithShape="1">
          <a:blip r:embed="rId3"/>
          <a:srcRect l="1987" t="14210" r="79706" b="82644"/>
          <a:stretch/>
        </p:blipFill>
        <p:spPr>
          <a:xfrm>
            <a:off x="5930748" y="693692"/>
            <a:ext cx="4636787" cy="423236"/>
          </a:xfrm>
          <a:prstGeom prst="rect">
            <a:avLst/>
          </a:prstGeom>
          <a:ln>
            <a:solidFill>
              <a:schemeClr val="tx1"/>
            </a:solidFill>
          </a:ln>
        </p:spPr>
      </p:pic>
    </p:spTree>
    <p:extLst>
      <p:ext uri="{BB962C8B-B14F-4D97-AF65-F5344CB8AC3E}">
        <p14:creationId xmlns:p14="http://schemas.microsoft.com/office/powerpoint/2010/main" val="7950907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883776-B5BE-41F1-BD69-01CCBBC44986}"/>
              </a:ext>
            </a:extLst>
          </p:cNvPr>
          <p:cNvSpPr>
            <a:spLocks noGrp="1"/>
          </p:cNvSpPr>
          <p:nvPr>
            <p:ph type="title"/>
          </p:nvPr>
        </p:nvSpPr>
        <p:spPr/>
        <p:txBody>
          <a:bodyPr/>
          <a:lstStyle/>
          <a:p>
            <a:r>
              <a:rPr lang="en-US"/>
              <a:t>The terminator can be computed</a:t>
            </a:r>
          </a:p>
        </p:txBody>
      </p:sp>
      <p:sp>
        <p:nvSpPr>
          <p:cNvPr id="4" name="Content Placeholder 3">
            <a:extLst>
              <a:ext uri="{FF2B5EF4-FFF2-40B4-BE49-F238E27FC236}">
                <a16:creationId xmlns:a16="http://schemas.microsoft.com/office/drawing/2014/main" id="{1190E0B4-557E-46E0-97BE-0187DE9F0F28}"/>
              </a:ext>
            </a:extLst>
          </p:cNvPr>
          <p:cNvSpPr>
            <a:spLocks noGrp="1"/>
          </p:cNvSpPr>
          <p:nvPr>
            <p:ph idx="1"/>
          </p:nvPr>
        </p:nvSpPr>
        <p:spPr/>
        <p:txBody>
          <a:bodyPr/>
          <a:lstStyle/>
          <a:p>
            <a:pPr>
              <a:lnSpc>
                <a:spcPts val="3000"/>
              </a:lnSpc>
              <a:spcAft>
                <a:spcPts val="1200"/>
              </a:spcAft>
            </a:pPr>
            <a:r>
              <a:rPr lang="en-US"/>
              <a:t>The value of dfdl:terminator </a:t>
            </a:r>
            <a:r>
              <a:rPr lang="en-US" dirty="0"/>
              <a:t>can be computed by way of an </a:t>
            </a:r>
            <a:r>
              <a:rPr lang="en-US"/>
              <a:t>expression which </a:t>
            </a:r>
            <a:r>
              <a:rPr lang="en-US" dirty="0"/>
              <a:t>returns a string containing </a:t>
            </a:r>
            <a:r>
              <a:rPr lang="en-US"/>
              <a:t>a whitespace-separated list of </a:t>
            </a:r>
            <a:r>
              <a:rPr lang="en-US" dirty="0"/>
              <a:t>string literals</a:t>
            </a:r>
            <a:r>
              <a:rPr lang="en-US"/>
              <a:t>. </a:t>
            </a:r>
          </a:p>
          <a:p>
            <a:pPr>
              <a:lnSpc>
                <a:spcPts val="3000"/>
              </a:lnSpc>
              <a:spcAft>
                <a:spcPts val="1200"/>
              </a:spcAft>
            </a:pPr>
            <a:r>
              <a:rPr lang="en-US"/>
              <a:t>The </a:t>
            </a:r>
            <a:r>
              <a:rPr lang="en-US" dirty="0"/>
              <a:t>expression must not contain </a:t>
            </a:r>
            <a:r>
              <a:rPr lang="en-US"/>
              <a:t>forward </a:t>
            </a:r>
            <a:r>
              <a:rPr lang="en-US" dirty="0"/>
              <a:t>references to elements which have not yet been processed.</a:t>
            </a:r>
          </a:p>
          <a:p>
            <a:endParaRPr lang="en-US" dirty="0"/>
          </a:p>
          <a:p>
            <a:endParaRPr lang="en-US" dirty="0"/>
          </a:p>
          <a:p>
            <a:endParaRPr lang="en-US" dirty="0"/>
          </a:p>
          <a:p>
            <a:endParaRPr lang="en-US"/>
          </a:p>
        </p:txBody>
      </p:sp>
      <p:sp>
        <p:nvSpPr>
          <p:cNvPr id="2" name="Footer Placeholder 1">
            <a:extLst>
              <a:ext uri="{FF2B5EF4-FFF2-40B4-BE49-F238E27FC236}">
                <a16:creationId xmlns:a16="http://schemas.microsoft.com/office/drawing/2014/main" id="{3FADE984-A48A-4D66-8B6C-A13AC22226C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5287971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3099188" y="94092"/>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483693" y="5067371"/>
            <a:ext cx="2391904"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END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Hello, world </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50491" y="1232177"/>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56561" y="1423921"/>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62248" y="427652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2712" y="429496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52712" y="4451414"/>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216930"/>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602456" y="6394576"/>
            <a:ext cx="8296245" cy="369332"/>
          </a:xfrm>
          <a:prstGeom prst="rect">
            <a:avLst/>
          </a:prstGeom>
          <a:noFill/>
        </p:spPr>
        <p:txBody>
          <a:bodyPr wrap="none" rtlCol="0">
            <a:spAutoFit/>
          </a:bodyPr>
          <a:lstStyle/>
          <a:p>
            <a:r>
              <a:rPr lang="en-US"/>
              <a:t>See examples/everything-you-ever-wanted-to-know-about/terminators/test-6.dfdl.xsd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792638" y="1954002"/>
            <a:ext cx="7072394" cy="2308324"/>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"{../A}"</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sp>
        <p:nvSpPr>
          <p:cNvPr id="21" name="Rectangle 20">
            <a:extLst>
              <a:ext uri="{FF2B5EF4-FFF2-40B4-BE49-F238E27FC236}">
                <a16:creationId xmlns:a16="http://schemas.microsoft.com/office/drawing/2014/main" id="{47CAFB8A-450F-41B1-BAEF-EA79CCB6F740}"/>
              </a:ext>
            </a:extLst>
          </p:cNvPr>
          <p:cNvSpPr/>
          <p:nvPr/>
        </p:nvSpPr>
        <p:spPr>
          <a:xfrm>
            <a:off x="6306609" y="5067370"/>
            <a:ext cx="2391904" cy="1200329"/>
          </a:xfrm>
          <a:prstGeom prst="rect">
            <a:avLst/>
          </a:prstGeom>
          <a:ln>
            <a:solidFill>
              <a:schemeClr val="tx1"/>
            </a:solidFill>
          </a:ln>
        </p:spPr>
        <p:txBody>
          <a:bodyPr wrap="square">
            <a:spAutoFit/>
          </a:bodyPr>
          <a:lstStyle/>
          <a:p>
            <a:r>
              <a:rPr lang="en-US">
                <a:solidFill>
                  <a:srgbClr val="000096"/>
                </a:solidFill>
                <a:highlight>
                  <a:srgbClr val="FFFFFF"/>
                </a:highlight>
              </a:rPr>
              <a:t>&lt;input&gt;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&lt;A&gt;</a:t>
            </a:r>
            <a:r>
              <a:rPr lang="en-US">
                <a:solidFill>
                  <a:srgbClr val="000000"/>
                </a:solidFill>
                <a:highlight>
                  <a:srgbClr val="FFFFFF"/>
                </a:highlight>
              </a:rPr>
              <a:t>END</a:t>
            </a:r>
            <a:r>
              <a:rPr lang="en-US">
                <a:solidFill>
                  <a:srgbClr val="000096"/>
                </a:solidFill>
                <a:highlight>
                  <a:srgbClr val="FFFFFF"/>
                </a:highlight>
              </a:rPr>
              <a:t>&lt;/A&gt;</a:t>
            </a:r>
            <a:br>
              <a:rPr lang="en-US">
                <a:solidFill>
                  <a:srgbClr val="000000"/>
                </a:solidFill>
                <a:highlight>
                  <a:srgbClr val="FFFFFF"/>
                </a:highlight>
              </a:rPr>
            </a:br>
            <a:r>
              <a:rPr lang="en-US">
                <a:solidFill>
                  <a:srgbClr val="000000"/>
                </a:solidFill>
                <a:highlight>
                  <a:srgbClr val="FFFFFF"/>
                </a:highlight>
              </a:rPr>
              <a:t>  </a:t>
            </a:r>
            <a:r>
              <a:rPr lang="en-US">
                <a:solidFill>
                  <a:srgbClr val="000096"/>
                </a:solidFill>
                <a:highlight>
                  <a:srgbClr val="FFFFFF"/>
                </a:highlight>
              </a:rPr>
              <a:t>&lt;B&gt;</a:t>
            </a:r>
            <a:r>
              <a:rPr lang="en-US">
                <a:solidFill>
                  <a:srgbClr val="000000"/>
                </a:solidFill>
                <a:highlight>
                  <a:srgbClr val="FFFFFF"/>
                </a:highlight>
              </a:rPr>
              <a:t>Hello, world </a:t>
            </a:r>
            <a:r>
              <a:rPr lang="en-US">
                <a:solidFill>
                  <a:srgbClr val="000096"/>
                </a:solidFill>
                <a:highlight>
                  <a:srgbClr val="FFFFFF"/>
                </a:highlight>
              </a:rPr>
              <a:t>&lt;/B&gt;</a:t>
            </a:r>
            <a:br>
              <a:rPr lang="en-US">
                <a:solidFill>
                  <a:srgbClr val="000000"/>
                </a:solidFill>
                <a:highlight>
                  <a:srgbClr val="FFFFFF"/>
                </a:highlight>
              </a:rPr>
            </a:br>
            <a:r>
              <a:rPr lang="en-US">
                <a:solidFill>
                  <a:srgbClr val="000096"/>
                </a:solidFill>
                <a:highlight>
                  <a:srgbClr val="FFFFFF"/>
                </a:highlight>
              </a:rPr>
              <a:t>&lt;/input&gt;</a:t>
            </a:r>
          </a:p>
        </p:txBody>
      </p:sp>
      <p:pic>
        <p:nvPicPr>
          <p:cNvPr id="5" name="Picture 4">
            <a:extLst>
              <a:ext uri="{FF2B5EF4-FFF2-40B4-BE49-F238E27FC236}">
                <a16:creationId xmlns:a16="http://schemas.microsoft.com/office/drawing/2014/main" id="{EE43BCFE-0E92-4905-9ED4-D1A78EF03A8E}"/>
              </a:ext>
            </a:extLst>
          </p:cNvPr>
          <p:cNvPicPr>
            <a:picLocks noChangeAspect="1"/>
          </p:cNvPicPr>
          <p:nvPr/>
        </p:nvPicPr>
        <p:blipFill rotWithShape="1">
          <a:blip r:embed="rId2"/>
          <a:srcRect l="890" t="14248" r="80381" b="79802"/>
          <a:stretch/>
        </p:blipFill>
        <p:spPr>
          <a:xfrm>
            <a:off x="1347495" y="514022"/>
            <a:ext cx="4196587" cy="708262"/>
          </a:xfrm>
          <a:prstGeom prst="rect">
            <a:avLst/>
          </a:prstGeom>
          <a:ln>
            <a:solidFill>
              <a:schemeClr val="tx1"/>
            </a:solidFill>
          </a:ln>
        </p:spPr>
      </p:pic>
      <p:pic>
        <p:nvPicPr>
          <p:cNvPr id="19" name="Picture 18">
            <a:extLst>
              <a:ext uri="{FF2B5EF4-FFF2-40B4-BE49-F238E27FC236}">
                <a16:creationId xmlns:a16="http://schemas.microsoft.com/office/drawing/2014/main" id="{809F197A-DCDE-44B2-9528-2EFF5C9B13DE}"/>
              </a:ext>
            </a:extLst>
          </p:cNvPr>
          <p:cNvPicPr>
            <a:picLocks noChangeAspect="1"/>
          </p:cNvPicPr>
          <p:nvPr/>
        </p:nvPicPr>
        <p:blipFill rotWithShape="1">
          <a:blip r:embed="rId2"/>
          <a:srcRect l="890" t="14248" r="80381" b="79802"/>
          <a:stretch/>
        </p:blipFill>
        <p:spPr>
          <a:xfrm>
            <a:off x="6096000" y="514022"/>
            <a:ext cx="4196587" cy="708262"/>
          </a:xfrm>
          <a:prstGeom prst="rect">
            <a:avLst/>
          </a:prstGeom>
          <a:ln>
            <a:solidFill>
              <a:schemeClr val="tx1"/>
            </a:solidFill>
          </a:ln>
        </p:spPr>
      </p:pic>
    </p:spTree>
    <p:extLst>
      <p:ext uri="{BB962C8B-B14F-4D97-AF65-F5344CB8AC3E}">
        <p14:creationId xmlns:p14="http://schemas.microsoft.com/office/powerpoint/2010/main" val="5313332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867A57-56B1-4259-B0CA-C29FDD2AD3A1}"/>
              </a:ext>
            </a:extLst>
          </p:cNvPr>
          <p:cNvSpPr>
            <a:spLocks noGrp="1"/>
          </p:cNvSpPr>
          <p:nvPr>
            <p:ph type="title"/>
          </p:nvPr>
        </p:nvSpPr>
        <p:spPr/>
        <p:txBody>
          <a:bodyPr/>
          <a:lstStyle/>
          <a:p>
            <a:r>
              <a:rPr lang="en-US"/>
              <a:t>Using computed delimiters to avoid quoting/escaping</a:t>
            </a:r>
          </a:p>
        </p:txBody>
      </p:sp>
      <p:sp>
        <p:nvSpPr>
          <p:cNvPr id="4" name="Content Placeholder 3">
            <a:extLst>
              <a:ext uri="{FF2B5EF4-FFF2-40B4-BE49-F238E27FC236}">
                <a16:creationId xmlns:a16="http://schemas.microsoft.com/office/drawing/2014/main" id="{F199D4C4-5A01-4FEF-ABCC-98AF78AE3F0D}"/>
              </a:ext>
            </a:extLst>
          </p:cNvPr>
          <p:cNvSpPr>
            <a:spLocks noGrp="1"/>
          </p:cNvSpPr>
          <p:nvPr>
            <p:ph idx="1"/>
          </p:nvPr>
        </p:nvSpPr>
        <p:spPr>
          <a:xfrm>
            <a:off x="616449" y="1371602"/>
            <a:ext cx="11236720" cy="519192"/>
          </a:xfrm>
        </p:spPr>
        <p:txBody>
          <a:bodyPr/>
          <a:lstStyle/>
          <a:p>
            <a:r>
              <a:rPr lang="en-US"/>
              <a:t>Scenario: the input data looks like this: </a:t>
            </a:r>
          </a:p>
        </p:txBody>
      </p:sp>
      <p:sp>
        <p:nvSpPr>
          <p:cNvPr id="5" name="Rectangle 4">
            <a:extLst>
              <a:ext uri="{FF2B5EF4-FFF2-40B4-BE49-F238E27FC236}">
                <a16:creationId xmlns:a16="http://schemas.microsoft.com/office/drawing/2014/main" id="{F2FBFAEB-5C32-42DF-84EF-99F99D202474}"/>
              </a:ext>
            </a:extLst>
          </p:cNvPr>
          <p:cNvSpPr/>
          <p:nvPr/>
        </p:nvSpPr>
        <p:spPr>
          <a:xfrm>
            <a:off x="1312190" y="1890794"/>
            <a:ext cx="1276027" cy="1200329"/>
          </a:xfrm>
          <a:prstGeom prst="rect">
            <a:avLst/>
          </a:prstGeom>
        </p:spPr>
        <p:txBody>
          <a:bodyPr wrap="square">
            <a:spAutoFit/>
          </a:bodyPr>
          <a:lstStyle/>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term1</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term2</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term3</a:t>
            </a:r>
            <a:r>
              <a:rPr lang="en-US" sz="2400">
                <a:latin typeface="Calibri" panose="020F0502020204030204" pitchFamily="34" charset="0"/>
                <a:ea typeface="Calibri" panose="020F0502020204030204" pitchFamily="34" charset="0"/>
              </a:rPr>
              <a:t>]</a:t>
            </a:r>
            <a:endParaRPr lang="en-US" sz="2400"/>
          </a:p>
        </p:txBody>
      </p:sp>
      <p:sp>
        <p:nvSpPr>
          <p:cNvPr id="6" name="Content Placeholder 3">
            <a:extLst>
              <a:ext uri="{FF2B5EF4-FFF2-40B4-BE49-F238E27FC236}">
                <a16:creationId xmlns:a16="http://schemas.microsoft.com/office/drawing/2014/main" id="{F13EEEBE-8FF3-4436-9B5E-034A002F4E00}"/>
              </a:ext>
            </a:extLst>
          </p:cNvPr>
          <p:cNvSpPr txBox="1">
            <a:spLocks/>
          </p:cNvSpPr>
          <p:nvPr/>
        </p:nvSpPr>
        <p:spPr>
          <a:xfrm>
            <a:off x="616448" y="3169404"/>
            <a:ext cx="11236720" cy="2316994"/>
          </a:xfrm>
          <a:prstGeom prst="rect">
            <a:avLst/>
          </a:prstGeom>
        </p:spPr>
        <p:txBody>
          <a:bodyPr vert="horz" lIns="91440" tIns="45720" rIns="91440" bIns="45720" rtlCol="0">
            <a:noAutofit/>
          </a:bodyPr>
          <a:lstStyle>
            <a:lvl1pPr marL="308269" indent="-308269" algn="l" defTabSz="1216185" rtl="0" eaLnBrk="1" latinLnBrk="0" hangingPunct="1">
              <a:lnSpc>
                <a:spcPct val="90000"/>
              </a:lnSpc>
              <a:spcBef>
                <a:spcPts val="0"/>
              </a:spcBef>
              <a:spcAft>
                <a:spcPts val="798"/>
              </a:spcAft>
              <a:buClr>
                <a:schemeClr val="tx2"/>
              </a:buClr>
              <a:buSzPct val="120000"/>
              <a:buFont typeface="Wingdings" pitchFamily="2" charset="2"/>
              <a:buChar char="§"/>
              <a:defRPr lang="en-US" sz="2400" b="1" kern="1200" dirty="0" smtClean="0">
                <a:solidFill>
                  <a:schemeClr val="tx1"/>
                </a:solidFill>
                <a:latin typeface="Arial" pitchFamily="34" charset="0"/>
                <a:ea typeface="Verdana" pitchFamily="34" charset="0"/>
                <a:cs typeface="Arial" pitchFamily="34" charset="0"/>
              </a:defRPr>
            </a:lvl1pPr>
            <a:lvl2pPr marL="686216" marR="0" indent="-304046" algn="l" defTabSz="1216185" rtl="0" eaLnBrk="1" fontAlgn="auto" latinLnBrk="0" hangingPunct="1">
              <a:lnSpc>
                <a:spcPct val="90000"/>
              </a:lnSpc>
              <a:spcBef>
                <a:spcPts val="0"/>
              </a:spcBef>
              <a:spcAft>
                <a:spcPts val="798"/>
              </a:spcAft>
              <a:buClr>
                <a:schemeClr val="tx2"/>
              </a:buClr>
              <a:buSzTx/>
              <a:buFont typeface="Arial" pitchFamily="34" charset="0"/>
              <a:buChar char="–"/>
              <a:tabLst/>
              <a:defRPr lang="en-US" sz="2400" kern="1200">
                <a:solidFill>
                  <a:schemeClr val="tx1"/>
                </a:solidFill>
                <a:latin typeface="Arial" pitchFamily="34" charset="0"/>
                <a:ea typeface="Verdana" pitchFamily="34" charset="0"/>
                <a:cs typeface="Arial" pitchFamily="34" charset="0"/>
              </a:defRPr>
            </a:lvl2pPr>
            <a:lvl3pPr marL="994485" indent="-308269" algn="l" defTabSz="1216185" rtl="0" eaLnBrk="1" latinLnBrk="0" hangingPunct="1">
              <a:lnSpc>
                <a:spcPct val="90000"/>
              </a:lnSpc>
              <a:spcBef>
                <a:spcPts val="0"/>
              </a:spcBef>
              <a:spcAft>
                <a:spcPts val="798"/>
              </a:spcAft>
              <a:buClr>
                <a:schemeClr val="tx2"/>
              </a:buClr>
              <a:buSzPct val="110000"/>
              <a:buFont typeface="Wingdings" pitchFamily="2" charset="2"/>
              <a:buChar char="§"/>
              <a:defRPr lang="en-US" sz="2000" kern="1200" smtClean="0">
                <a:solidFill>
                  <a:schemeClr val="tx1"/>
                </a:solidFill>
                <a:latin typeface="Arial" pitchFamily="34" charset="0"/>
                <a:ea typeface="Verdana" pitchFamily="34" charset="0"/>
                <a:cs typeface="Arial" pitchFamily="34" charset="0"/>
              </a:defRPr>
            </a:lvl3pPr>
            <a:lvl4pPr marL="1486316" indent="-3429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smtClean="0">
                <a:solidFill>
                  <a:schemeClr val="tx1"/>
                </a:solidFill>
                <a:latin typeface="Arial" pitchFamily="34" charset="0"/>
                <a:ea typeface="Verdana" pitchFamily="34" charset="0"/>
                <a:cs typeface="Arial" pitchFamily="34" charset="0"/>
              </a:defRPr>
            </a:lvl4pPr>
            <a:lvl5pPr marL="2057400" indent="-228600" algn="l" defTabSz="1216185" rtl="0" eaLnBrk="1" latinLnBrk="0" hangingPunct="1">
              <a:lnSpc>
                <a:spcPct val="90000"/>
              </a:lnSpc>
              <a:spcBef>
                <a:spcPts val="0"/>
              </a:spcBef>
              <a:spcAft>
                <a:spcPts val="798"/>
              </a:spcAft>
              <a:buClr>
                <a:schemeClr val="tx2"/>
              </a:buClr>
              <a:buFont typeface="Arial" panose="020B0604020202020204" pitchFamily="34" charset="0"/>
              <a:buChar char="•"/>
              <a:defRPr lang="en-US" sz="2660" b="1" kern="120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000"/>
              </a:lnSpc>
              <a:spcAft>
                <a:spcPts val="1200"/>
              </a:spcAft>
            </a:pPr>
            <a:r>
              <a:rPr lang="en-US"/>
              <a:t>Some terms may contain </a:t>
            </a:r>
            <a:r>
              <a:rPr lang="en-US" dirty="0"/>
              <a:t>"[" or </a:t>
            </a:r>
            <a:r>
              <a:rPr lang="en-US"/>
              <a:t>"]". </a:t>
            </a:r>
          </a:p>
          <a:p>
            <a:pPr>
              <a:lnSpc>
                <a:spcPts val="3000"/>
              </a:lnSpc>
              <a:spcAft>
                <a:spcPts val="1200"/>
              </a:spcAft>
            </a:pPr>
            <a:r>
              <a:rPr lang="en-US"/>
              <a:t>You could use an escape scheme. Or, another commonly used technique is for each item to instead </a:t>
            </a:r>
            <a:r>
              <a:rPr lang="en-US" dirty="0"/>
              <a:t>consist of </a:t>
            </a:r>
            <a:r>
              <a:rPr lang="en-US"/>
              <a:t>two parts: </a:t>
            </a:r>
            <a:r>
              <a:rPr lang="en-US" dirty="0"/>
              <a:t>first, the initiator and terminator to be used, then </a:t>
            </a:r>
            <a:r>
              <a:rPr lang="en-US"/>
              <a:t>the term, </a:t>
            </a:r>
            <a:r>
              <a:rPr lang="en-US" dirty="0"/>
              <a:t>using that initiator/terminator</a:t>
            </a:r>
            <a:r>
              <a:rPr lang="en-US"/>
              <a:t>. For example:</a:t>
            </a:r>
          </a:p>
        </p:txBody>
      </p:sp>
      <p:sp>
        <p:nvSpPr>
          <p:cNvPr id="7" name="Rectangle 6">
            <a:extLst>
              <a:ext uri="{FF2B5EF4-FFF2-40B4-BE49-F238E27FC236}">
                <a16:creationId xmlns:a16="http://schemas.microsoft.com/office/drawing/2014/main" id="{65E1D8BD-D9F8-4597-825E-9B75F6D853E7}"/>
              </a:ext>
            </a:extLst>
          </p:cNvPr>
          <p:cNvSpPr/>
          <p:nvPr/>
        </p:nvSpPr>
        <p:spPr>
          <a:xfrm>
            <a:off x="1312190" y="5367853"/>
            <a:ext cx="3399295" cy="1200329"/>
          </a:xfrm>
          <a:prstGeom prst="rect">
            <a:avLst/>
          </a:prstGeom>
        </p:spPr>
        <p:txBody>
          <a:bodyPr wrap="square">
            <a:spAutoFit/>
          </a:bodyPr>
          <a:lstStyle/>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term1</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term2 with [ and ] in it</a:t>
            </a:r>
            <a:r>
              <a:rPr lang="en-US" sz="2400">
                <a:latin typeface="Calibri" panose="020F0502020204030204" pitchFamily="34" charset="0"/>
                <a:ea typeface="Calibri" panose="020F0502020204030204" pitchFamily="34" charset="0"/>
              </a:rPr>
              <a:t>)</a:t>
            </a:r>
          </a:p>
          <a:p>
            <a:r>
              <a:rPr lang="en-US" sz="2400">
                <a:latin typeface="Calibri" panose="020F0502020204030204" pitchFamily="34" charset="0"/>
                <a:ea typeface="Calibri" panose="020F0502020204030204" pitchFamily="34" charset="0"/>
              </a:rPr>
              <a:t>[][</a:t>
            </a:r>
            <a:r>
              <a:rPr lang="en-US" sz="2400" b="1">
                <a:solidFill>
                  <a:srgbClr val="FF0000"/>
                </a:solidFill>
                <a:latin typeface="Calibri" panose="020F0502020204030204" pitchFamily="34" charset="0"/>
                <a:ea typeface="Calibri" panose="020F0502020204030204" pitchFamily="34" charset="0"/>
              </a:rPr>
              <a:t>term3</a:t>
            </a:r>
            <a:r>
              <a:rPr lang="en-US" sz="2400">
                <a:latin typeface="Calibri" panose="020F0502020204030204" pitchFamily="34" charset="0"/>
                <a:ea typeface="Calibri" panose="020F0502020204030204" pitchFamily="34" charset="0"/>
              </a:rPr>
              <a:t>]</a:t>
            </a:r>
            <a:endParaRPr lang="en-US" sz="2400"/>
          </a:p>
        </p:txBody>
      </p:sp>
    </p:spTree>
    <p:extLst>
      <p:ext uri="{BB962C8B-B14F-4D97-AF65-F5344CB8AC3E}">
        <p14:creationId xmlns:p14="http://schemas.microsoft.com/office/powerpoint/2010/main" val="3130712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811324" y="-92988"/>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300162" y="4128477"/>
            <a:ext cx="2367277" cy="2708434"/>
          </a:xfrm>
          <a:prstGeom prst="rect">
            <a:avLst/>
          </a:prstGeom>
          <a:ln>
            <a:solidFill>
              <a:schemeClr val="tx1"/>
            </a:solidFill>
          </a:ln>
        </p:spPr>
        <p:txBody>
          <a:bodyPr wrap="square">
            <a:spAutoFit/>
          </a:bodyPr>
          <a:lstStyle/>
          <a:p>
            <a:r>
              <a:rPr lang="en-US" sz="1000">
                <a:solidFill>
                  <a:srgbClr val="000096"/>
                </a:solidFill>
                <a:highlight>
                  <a:srgbClr val="FFFFFF"/>
                </a:highlight>
              </a:rPr>
              <a:t>&lt;input&gt;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term1</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term2 with [ and ] in it</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term3</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156023" y="974853"/>
            <a:ext cx="4531" cy="3764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06047E2-BAEE-48D1-AEFC-73006D987151}"/>
              </a:ext>
            </a:extLst>
          </p:cNvPr>
          <p:cNvCxnSpPr>
            <a:cxnSpLocks/>
          </p:cNvCxnSpPr>
          <p:nvPr/>
        </p:nvCxnSpPr>
        <p:spPr>
          <a:xfrm>
            <a:off x="3160554" y="3781712"/>
            <a:ext cx="0" cy="3595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054317" y="3781712"/>
            <a:ext cx="0" cy="34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055524" y="3781712"/>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054317" y="92267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8776722" y="4509851"/>
            <a:ext cx="3722149" cy="923330"/>
          </a:xfrm>
          <a:prstGeom prst="rect">
            <a:avLst/>
          </a:prstGeom>
          <a:noFill/>
        </p:spPr>
        <p:txBody>
          <a:bodyPr wrap="square" rtlCol="0">
            <a:spAutoFit/>
          </a:bodyPr>
          <a:lstStyle/>
          <a:p>
            <a:r>
              <a:rPr lang="en-US"/>
              <a:t>See examples/everything-you-ever-wanted-to-know-about/</a:t>
            </a:r>
            <a:r>
              <a:rPr lang="en-US" u="sng"/>
              <a:t>initiators</a:t>
            </a:r>
            <a:r>
              <a:rPr lang="en-US"/>
              <a:t>/test-8.dfdl.xsd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900471" y="1365609"/>
            <a:ext cx="7335864" cy="2400657"/>
          </a:xfrm>
          <a:prstGeom prst="rect">
            <a:avLst/>
          </a:prstGeom>
          <a:solidFill>
            <a:schemeClr val="bg1"/>
          </a:solidFill>
          <a:ln>
            <a:solidFill>
              <a:schemeClr val="tx1"/>
            </a:solidFill>
          </a:ln>
        </p:spPr>
        <p:txBody>
          <a:bodyPr wrap="square">
            <a:spAutoFit/>
          </a:bodyPr>
          <a:lstStyle/>
          <a:p>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"input"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a:t>
            </a:r>
            <a:r>
              <a:rPr lang="en-US" sz="1000">
                <a:solidFill>
                  <a:srgbClr val="F5844C"/>
                </a:solidFill>
                <a:highlight>
                  <a:srgbClr val="FFFFFF"/>
                </a:highlight>
              </a:rPr>
              <a:t> dfdl:separator</a:t>
            </a:r>
            <a:r>
              <a:rPr lang="en-US" sz="1000">
                <a:solidFill>
                  <a:srgbClr val="FF8040"/>
                </a:solidFill>
                <a:highlight>
                  <a:srgbClr val="FFFFFF"/>
                </a:highlight>
              </a:rPr>
              <a:t>=</a:t>
            </a:r>
            <a:r>
              <a:rPr lang="en-US" sz="1000">
                <a:solidFill>
                  <a:srgbClr val="993300"/>
                </a:solidFill>
                <a:highlight>
                  <a:srgbClr val="FFFFFF"/>
                </a:highlight>
              </a:rPr>
              <a:t>"%NL;"</a:t>
            </a:r>
            <a:r>
              <a:rPr lang="en-US" sz="1000">
                <a:solidFill>
                  <a:srgbClr val="F5844C"/>
                </a:solidFill>
                <a:highlight>
                  <a:srgbClr val="FFFFFF"/>
                </a:highlight>
              </a:rPr>
              <a:t> dfdl:separatorPosition</a:t>
            </a:r>
            <a:r>
              <a:rPr lang="en-US" sz="1000">
                <a:solidFill>
                  <a:srgbClr val="FF8040"/>
                </a:solidFill>
                <a:highlight>
                  <a:srgbClr val="FFFFFF"/>
                </a:highlight>
              </a:rPr>
              <a:t>=</a:t>
            </a:r>
            <a:r>
              <a:rPr lang="en-US" sz="1000">
                <a:solidFill>
                  <a:srgbClr val="993300"/>
                </a:solidFill>
                <a:highlight>
                  <a:srgbClr val="FFFFFF"/>
                </a:highlight>
              </a:rPr>
              <a:t>"infix"</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"term"</a:t>
            </a:r>
            <a:r>
              <a:rPr lang="en-US" sz="1000">
                <a:solidFill>
                  <a:srgbClr val="F5844C"/>
                </a:solidFill>
                <a:highlight>
                  <a:srgbClr val="FFFFFF"/>
                </a:highlight>
              </a:rPr>
              <a:t> maxOccurs</a:t>
            </a:r>
            <a:r>
              <a:rPr lang="en-US" sz="1000">
                <a:solidFill>
                  <a:srgbClr val="FF8040"/>
                </a:solidFill>
                <a:highlight>
                  <a:srgbClr val="FFFFFF"/>
                </a:highlight>
              </a:rPr>
              <a:t>=</a:t>
            </a:r>
            <a:r>
              <a:rPr lang="en-US" sz="1000">
                <a:solidFill>
                  <a:srgbClr val="993300"/>
                </a:solidFill>
                <a:highlight>
                  <a:srgbClr val="FFFFFF"/>
                </a:highlight>
              </a:rPr>
              <a:t>"unbounded"</a:t>
            </a:r>
            <a:r>
              <a:rPr lang="en-US" sz="1000">
                <a:solidFill>
                  <a:srgbClr val="F5844C"/>
                </a:solidFill>
                <a:highlight>
                  <a:srgbClr val="FFFFFF"/>
                </a:highlight>
              </a:rPr>
              <a:t> dfdl:occursCountKind</a:t>
            </a:r>
            <a:r>
              <a:rPr lang="en-US" sz="1000">
                <a:solidFill>
                  <a:srgbClr val="FF8040"/>
                </a:solidFill>
                <a:highlight>
                  <a:srgbClr val="FFFFFF"/>
                </a:highlight>
              </a:rPr>
              <a:t>=</a:t>
            </a:r>
            <a:r>
              <a:rPr lang="en-US" sz="1000">
                <a:solidFill>
                  <a:srgbClr val="993300"/>
                </a:solidFill>
                <a:highlight>
                  <a:srgbClr val="FFFFFF"/>
                </a:highlight>
              </a:rPr>
              <a:t>"implicit"</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"initiator"</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dfdl:lengthUnits</a:t>
            </a:r>
            <a:r>
              <a:rPr lang="en-US" sz="1000">
                <a:solidFill>
                  <a:srgbClr val="FF8040"/>
                </a:solidFill>
                <a:highlight>
                  <a:srgbClr val="FFFFFF"/>
                </a:highlight>
              </a:rPr>
              <a:t>=</a:t>
            </a:r>
            <a:r>
              <a:rPr lang="en-US" sz="1000">
                <a:solidFill>
                  <a:srgbClr val="993300"/>
                </a:solidFill>
                <a:highlight>
                  <a:srgbClr val="FFFFFF"/>
                </a:highlight>
              </a:rPr>
              <a:t>"characters"</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"terminator"</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dfdl:lengthKind</a:t>
            </a:r>
            <a:r>
              <a:rPr lang="en-US" sz="1000">
                <a:solidFill>
                  <a:srgbClr val="FF8040"/>
                </a:solidFill>
                <a:highlight>
                  <a:srgbClr val="FFFFFF"/>
                </a:highlight>
              </a:rPr>
              <a:t>=</a:t>
            </a:r>
            <a:r>
              <a:rPr lang="en-US" sz="1000">
                <a:solidFill>
                  <a:srgbClr val="993300"/>
                </a:solidFill>
                <a:highlight>
                  <a:srgbClr val="FFFFFF"/>
                </a:highlight>
              </a:rPr>
              <a:t>"explicit"</a:t>
            </a:r>
            <a:r>
              <a:rPr lang="en-US" sz="1000">
                <a:solidFill>
                  <a:srgbClr val="F5844C"/>
                </a:solidFill>
                <a:highlight>
                  <a:srgbClr val="FFFFFF"/>
                </a:highlight>
              </a:rPr>
              <a:t> dfdl:length</a:t>
            </a:r>
            <a:r>
              <a:rPr lang="en-US" sz="1000">
                <a:solidFill>
                  <a:srgbClr val="FF8040"/>
                </a:solidFill>
                <a:highlight>
                  <a:srgbClr val="FFFFFF"/>
                </a:highlight>
              </a:rPr>
              <a:t>=</a:t>
            </a:r>
            <a:r>
              <a:rPr lang="en-US" sz="1000">
                <a:solidFill>
                  <a:srgbClr val="993300"/>
                </a:solidFill>
                <a:highlight>
                  <a:srgbClr val="FFFFFF"/>
                </a:highlight>
              </a:rPr>
              <a:t>"1"</a:t>
            </a:r>
            <a:r>
              <a:rPr lang="en-US" sz="1000">
                <a:solidFill>
                  <a:srgbClr val="F5844C"/>
                </a:solidFill>
                <a:highlight>
                  <a:srgbClr val="FFFFFF"/>
                </a:highlight>
              </a:rPr>
              <a:t> dfdl:lengthUnits</a:t>
            </a:r>
            <a:r>
              <a:rPr lang="en-US" sz="1000">
                <a:solidFill>
                  <a:srgbClr val="FF8040"/>
                </a:solidFill>
                <a:highlight>
                  <a:srgbClr val="FFFFFF"/>
                </a:highlight>
              </a:rPr>
              <a:t>=</a:t>
            </a:r>
            <a:r>
              <a:rPr lang="en-US" sz="1000">
                <a:solidFill>
                  <a:srgbClr val="993300"/>
                </a:solidFill>
                <a:highlight>
                  <a:srgbClr val="FFFFFF"/>
                </a:highlight>
              </a:rPr>
              <a:t>"characters"</a:t>
            </a:r>
            <a:r>
              <a:rPr lang="en-US" sz="1000">
                <a:solidFill>
                  <a:srgbClr val="F5844C"/>
                </a:solidFill>
                <a:highlight>
                  <a:srgbClr val="FFFFFF"/>
                </a:highlight>
              </a:rPr>
              <a:t> </a:t>
            </a:r>
            <a:r>
              <a:rPr lang="en-US" sz="1000">
                <a:solidFill>
                  <a:srgbClr val="000096"/>
                </a:solidFill>
                <a:highlight>
                  <a:srgbClr val="FFFFFF"/>
                </a:highlight>
              </a:rPr>
              <a: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a:t>
            </a:r>
            <a:r>
              <a:rPr lang="en-US" sz="1000">
                <a:solidFill>
                  <a:srgbClr val="F5844C"/>
                </a:solidFill>
                <a:highlight>
                  <a:srgbClr val="FFFFFF"/>
                </a:highlight>
              </a:rPr>
              <a:t> name</a:t>
            </a:r>
            <a:r>
              <a:rPr lang="en-US" sz="1000">
                <a:solidFill>
                  <a:srgbClr val="FF8040"/>
                </a:solidFill>
                <a:highlight>
                  <a:srgbClr val="FFFFFF"/>
                </a:highlight>
              </a:rPr>
              <a:t>=</a:t>
            </a:r>
            <a:r>
              <a:rPr lang="en-US" sz="1000">
                <a:solidFill>
                  <a:srgbClr val="993300"/>
                </a:solidFill>
                <a:highlight>
                  <a:srgbClr val="FFFFFF"/>
                </a:highlight>
              </a:rPr>
              <a:t>"value"</a:t>
            </a:r>
            <a:r>
              <a:rPr lang="en-US" sz="1000">
                <a:solidFill>
                  <a:srgbClr val="F5844C"/>
                </a:solidFill>
                <a:highlight>
                  <a:srgbClr val="FFFFFF"/>
                </a:highlight>
              </a:rPr>
              <a:t> type</a:t>
            </a:r>
            <a:r>
              <a:rPr lang="en-US" sz="1000">
                <a:solidFill>
                  <a:srgbClr val="FF8040"/>
                </a:solidFill>
                <a:highlight>
                  <a:srgbClr val="FFFFFF"/>
                </a:highlight>
              </a:rPr>
              <a:t>=</a:t>
            </a:r>
            <a:r>
              <a:rPr lang="en-US" sz="1000">
                <a:solidFill>
                  <a:srgbClr val="993300"/>
                </a:solidFill>
                <a:highlight>
                  <a:srgbClr val="FFFFFF"/>
                </a:highlight>
              </a:rPr>
              <a:t>"xs:string"</a:t>
            </a:r>
            <a:r>
              <a:rPr lang="en-US" sz="1000">
                <a:solidFill>
                  <a:srgbClr val="F5844C"/>
                </a:solidFill>
                <a:highlight>
                  <a:srgbClr val="FFFFFF"/>
                </a:highlight>
              </a:rPr>
              <a:t> dfdl:initiator</a:t>
            </a:r>
            <a:r>
              <a:rPr lang="en-US" sz="1000">
                <a:solidFill>
                  <a:srgbClr val="FF8040"/>
                </a:solidFill>
                <a:highlight>
                  <a:srgbClr val="FFFFFF"/>
                </a:highlight>
              </a:rPr>
              <a:t>=</a:t>
            </a:r>
            <a:r>
              <a:rPr lang="en-US" sz="1000">
                <a:solidFill>
                  <a:srgbClr val="993300"/>
                </a:solidFill>
                <a:highlight>
                  <a:srgbClr val="FFFFFF"/>
                </a:highlight>
              </a:rPr>
              <a:t>"{../initiator}"</a:t>
            </a:r>
            <a:r>
              <a:rPr lang="en-US" sz="1000">
                <a:solidFill>
                  <a:srgbClr val="F5844C"/>
                </a:solidFill>
                <a:highlight>
                  <a:srgbClr val="FFFFFF"/>
                </a:highlight>
              </a:rPr>
              <a:t> dfdl:terminator</a:t>
            </a:r>
            <a:r>
              <a:rPr lang="en-US" sz="1000">
                <a:solidFill>
                  <a:srgbClr val="FF8040"/>
                </a:solidFill>
                <a:highlight>
                  <a:srgbClr val="FFFFFF"/>
                </a:highlight>
              </a:rPr>
              <a:t>=</a:t>
            </a:r>
            <a:r>
              <a:rPr lang="en-US" sz="1000">
                <a:solidFill>
                  <a:srgbClr val="993300"/>
                </a:solidFill>
                <a:highlight>
                  <a:srgbClr val="FFFFFF"/>
                </a:highlight>
              </a:rPr>
              <a:t>"{../terminator}"</a:t>
            </a:r>
            <a:r>
              <a:rPr lang="en-US" sz="1000">
                <a:solidFill>
                  <a:srgbClr val="000096"/>
                </a:solidFill>
                <a:highlight>
                  <a:srgbClr val="FFFFFF"/>
                </a:highlight>
              </a:rPr>
              <a:t>&gt;</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&lt;/xs:element&gt;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&lt;/xs:sequence&gt;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3296"/>
                </a:solidFill>
                <a:highlight>
                  <a:srgbClr val="FFFFFF"/>
                </a:highlight>
              </a:rPr>
              <a:t>&lt;/xs:complexType&gt;</a:t>
            </a:r>
            <a:br>
              <a:rPr lang="en-US" sz="1000">
                <a:solidFill>
                  <a:srgbClr val="000000"/>
                </a:solidFill>
                <a:highlight>
                  <a:srgbClr val="FFFFFF"/>
                </a:highlight>
              </a:rPr>
            </a:br>
            <a:r>
              <a:rPr lang="en-US" sz="1000">
                <a:solidFill>
                  <a:srgbClr val="003296"/>
                </a:solidFill>
                <a:highlight>
                  <a:srgbClr val="FFFFFF"/>
                </a:highlight>
              </a:rPr>
              <a:t>&lt;/xs:element&gt;</a:t>
            </a:r>
          </a:p>
        </p:txBody>
      </p:sp>
      <p:pic>
        <p:nvPicPr>
          <p:cNvPr id="4" name="Picture 3">
            <a:extLst>
              <a:ext uri="{FF2B5EF4-FFF2-40B4-BE49-F238E27FC236}">
                <a16:creationId xmlns:a16="http://schemas.microsoft.com/office/drawing/2014/main" id="{DC9AFB46-967A-4546-A5FC-552AF9DD26E7}"/>
              </a:ext>
            </a:extLst>
          </p:cNvPr>
          <p:cNvPicPr>
            <a:picLocks noChangeAspect="1"/>
          </p:cNvPicPr>
          <p:nvPr/>
        </p:nvPicPr>
        <p:blipFill rotWithShape="1">
          <a:blip r:embed="rId2"/>
          <a:srcRect l="1278" t="14048" r="66314" b="75692"/>
          <a:stretch/>
        </p:blipFill>
        <p:spPr>
          <a:xfrm>
            <a:off x="1083070" y="265859"/>
            <a:ext cx="3951297" cy="664534"/>
          </a:xfrm>
          <a:prstGeom prst="rect">
            <a:avLst/>
          </a:prstGeom>
          <a:ln>
            <a:solidFill>
              <a:schemeClr val="tx1"/>
            </a:solidFill>
          </a:ln>
        </p:spPr>
      </p:pic>
      <p:pic>
        <p:nvPicPr>
          <p:cNvPr id="17" name="Picture 16">
            <a:extLst>
              <a:ext uri="{FF2B5EF4-FFF2-40B4-BE49-F238E27FC236}">
                <a16:creationId xmlns:a16="http://schemas.microsoft.com/office/drawing/2014/main" id="{D5F49B15-D821-42DD-8D02-58520F5E6184}"/>
              </a:ext>
            </a:extLst>
          </p:cNvPr>
          <p:cNvPicPr>
            <a:picLocks noChangeAspect="1"/>
          </p:cNvPicPr>
          <p:nvPr/>
        </p:nvPicPr>
        <p:blipFill rotWithShape="1">
          <a:blip r:embed="rId2"/>
          <a:srcRect l="1278" t="14048" r="66314" b="75692"/>
          <a:stretch/>
        </p:blipFill>
        <p:spPr>
          <a:xfrm>
            <a:off x="5285038" y="261354"/>
            <a:ext cx="3951297" cy="664534"/>
          </a:xfrm>
          <a:prstGeom prst="rect">
            <a:avLst/>
          </a:prstGeom>
          <a:ln>
            <a:solidFill>
              <a:schemeClr val="tx1"/>
            </a:solidFill>
          </a:ln>
        </p:spPr>
      </p:pic>
      <p:sp>
        <p:nvSpPr>
          <p:cNvPr id="19" name="Rectangle 18">
            <a:extLst>
              <a:ext uri="{FF2B5EF4-FFF2-40B4-BE49-F238E27FC236}">
                <a16:creationId xmlns:a16="http://schemas.microsoft.com/office/drawing/2014/main" id="{7BF9BB57-74C6-477B-9A12-FDBE5633F1B7}"/>
              </a:ext>
            </a:extLst>
          </p:cNvPr>
          <p:cNvSpPr/>
          <p:nvPr/>
        </p:nvSpPr>
        <p:spPr>
          <a:xfrm>
            <a:off x="6096000" y="4162747"/>
            <a:ext cx="2367277" cy="2708434"/>
          </a:xfrm>
          <a:prstGeom prst="rect">
            <a:avLst/>
          </a:prstGeom>
          <a:ln>
            <a:solidFill>
              <a:schemeClr val="tx1"/>
            </a:solidFill>
          </a:ln>
        </p:spPr>
        <p:txBody>
          <a:bodyPr wrap="square">
            <a:spAutoFit/>
          </a:bodyPr>
          <a:lstStyle/>
          <a:p>
            <a:r>
              <a:rPr lang="en-US" sz="1000">
                <a:solidFill>
                  <a:srgbClr val="000096"/>
                </a:solidFill>
                <a:highlight>
                  <a:srgbClr val="FFFFFF"/>
                </a:highlight>
              </a:rPr>
              <a:t>&lt;input&gt;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term1</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term2 with [ and ] in it</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&lt;initiator&gt;</a:t>
            </a:r>
            <a:r>
              <a:rPr lang="en-US" sz="1000">
                <a:solidFill>
                  <a:srgbClr val="000000"/>
                </a:solidFill>
                <a:highlight>
                  <a:srgbClr val="FFFFFF"/>
                </a:highlight>
              </a:rPr>
              <a:t>[</a:t>
            </a:r>
            <a:r>
              <a:rPr lang="en-US" sz="1000">
                <a:solidFill>
                  <a:srgbClr val="000096"/>
                </a:solidFill>
                <a:highlight>
                  <a:srgbClr val="FFFFFF"/>
                </a:highlight>
              </a:rPr>
              <a:t>&lt;/initiator&gt;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&lt;terminator&gt;</a:t>
            </a:r>
            <a:r>
              <a:rPr lang="en-US" sz="1000">
                <a:solidFill>
                  <a:srgbClr val="000000"/>
                </a:solidFill>
                <a:highlight>
                  <a:srgbClr val="FFFFFF"/>
                </a:highlight>
              </a:rPr>
              <a:t>]</a:t>
            </a:r>
            <a:r>
              <a:rPr lang="en-US" sz="1000">
                <a:solidFill>
                  <a:srgbClr val="000096"/>
                </a:solidFill>
                <a:highlight>
                  <a:srgbClr val="FFFFFF"/>
                </a:highlight>
              </a:rPr>
              <a:t>&lt;/terminator&gt;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&lt;value&gt;</a:t>
            </a:r>
            <a:r>
              <a:rPr lang="en-US" sz="1000">
                <a:solidFill>
                  <a:srgbClr val="000000"/>
                </a:solidFill>
                <a:highlight>
                  <a:srgbClr val="FFFFFF"/>
                </a:highlight>
              </a:rPr>
              <a:t>term3</a:t>
            </a:r>
            <a:r>
              <a:rPr lang="en-US" sz="1000">
                <a:solidFill>
                  <a:srgbClr val="000096"/>
                </a:solidFill>
                <a:highlight>
                  <a:srgbClr val="FFFFFF"/>
                </a:highlight>
              </a:rPr>
              <a:t>&lt;/value&gt;</a:t>
            </a:r>
            <a:br>
              <a:rPr lang="en-US" sz="1000">
                <a:solidFill>
                  <a:srgbClr val="000000"/>
                </a:solidFill>
                <a:highlight>
                  <a:srgbClr val="FFFFFF"/>
                </a:highlight>
              </a:rPr>
            </a:br>
            <a:r>
              <a:rPr lang="en-US" sz="1000">
                <a:solidFill>
                  <a:srgbClr val="000000"/>
                </a:solidFill>
                <a:highlight>
                  <a:srgbClr val="FFFFFF"/>
                </a:highlight>
              </a:rPr>
              <a:t>  </a:t>
            </a:r>
            <a:r>
              <a:rPr lang="en-US" sz="1000">
                <a:solidFill>
                  <a:srgbClr val="000096"/>
                </a:solidFill>
                <a:highlight>
                  <a:srgbClr val="FFFFFF"/>
                </a:highlight>
              </a:rPr>
              <a:t>&lt;/term&gt;</a:t>
            </a:r>
            <a:br>
              <a:rPr lang="en-US" sz="1000">
                <a:solidFill>
                  <a:srgbClr val="000000"/>
                </a:solidFill>
                <a:highlight>
                  <a:srgbClr val="FFFFFF"/>
                </a:highlight>
              </a:rPr>
            </a:br>
            <a:r>
              <a:rPr lang="en-US" sz="1000">
                <a:solidFill>
                  <a:srgbClr val="000096"/>
                </a:solidFill>
                <a:highlight>
                  <a:srgbClr val="FFFFFF"/>
                </a:highlight>
              </a:rPr>
              <a:t>&lt;/input&gt;</a:t>
            </a:r>
          </a:p>
        </p:txBody>
      </p:sp>
      <p:sp>
        <p:nvSpPr>
          <p:cNvPr id="22" name="TextBox 21">
            <a:extLst>
              <a:ext uri="{FF2B5EF4-FFF2-40B4-BE49-F238E27FC236}">
                <a16:creationId xmlns:a16="http://schemas.microsoft.com/office/drawing/2014/main" id="{6DE9CB42-1489-41BF-9F0D-DF2C098363E5}"/>
              </a:ext>
            </a:extLst>
          </p:cNvPr>
          <p:cNvSpPr txBox="1"/>
          <p:nvPr/>
        </p:nvSpPr>
        <p:spPr>
          <a:xfrm>
            <a:off x="2452860" y="967824"/>
            <a:ext cx="698461" cy="369332"/>
          </a:xfrm>
          <a:prstGeom prst="rect">
            <a:avLst/>
          </a:prstGeom>
          <a:noFill/>
        </p:spPr>
        <p:txBody>
          <a:bodyPr wrap="none" rtlCol="0">
            <a:spAutoFit/>
          </a:bodyPr>
          <a:lstStyle/>
          <a:p>
            <a:r>
              <a:rPr lang="en-US" i="1"/>
              <a:t>parse</a:t>
            </a:r>
          </a:p>
        </p:txBody>
      </p:sp>
    </p:spTree>
    <p:extLst>
      <p:ext uri="{BB962C8B-B14F-4D97-AF65-F5344CB8AC3E}">
        <p14:creationId xmlns:p14="http://schemas.microsoft.com/office/powerpoint/2010/main" val="23677524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8510EC-EEEE-45AE-A943-7B03F25F9E1E}"/>
              </a:ext>
            </a:extLst>
          </p:cNvPr>
          <p:cNvSpPr>
            <a:spLocks noGrp="1"/>
          </p:cNvSpPr>
          <p:nvPr>
            <p:ph type="title"/>
          </p:nvPr>
        </p:nvSpPr>
        <p:spPr/>
        <p:txBody>
          <a:bodyPr/>
          <a:lstStyle/>
          <a:p>
            <a:r>
              <a:rPr lang="en-US"/>
              <a:t>Terminator may be a DFDL entity</a:t>
            </a:r>
          </a:p>
        </p:txBody>
      </p:sp>
      <p:sp>
        <p:nvSpPr>
          <p:cNvPr id="2" name="Footer Placeholder 1">
            <a:extLst>
              <a:ext uri="{FF2B5EF4-FFF2-40B4-BE49-F238E27FC236}">
                <a16:creationId xmlns:a16="http://schemas.microsoft.com/office/drawing/2014/main" id="{98683385-02A5-4087-9176-CB26BBFF849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7" name="Group 6">
            <a:extLst>
              <a:ext uri="{FF2B5EF4-FFF2-40B4-BE49-F238E27FC236}">
                <a16:creationId xmlns:a16="http://schemas.microsoft.com/office/drawing/2014/main" id="{8EFD70EB-336E-479F-B281-E8964FD69572}"/>
              </a:ext>
            </a:extLst>
          </p:cNvPr>
          <p:cNvGrpSpPr/>
          <p:nvPr/>
        </p:nvGrpSpPr>
        <p:grpSpPr>
          <a:xfrm>
            <a:off x="1224363" y="1642819"/>
            <a:ext cx="7714029" cy="4510007"/>
            <a:chOff x="1193368" y="1611824"/>
            <a:chExt cx="5036951" cy="2371240"/>
          </a:xfrm>
        </p:grpSpPr>
        <p:pic>
          <p:nvPicPr>
            <p:cNvPr id="5" name="Picture 4">
              <a:extLst>
                <a:ext uri="{FF2B5EF4-FFF2-40B4-BE49-F238E27FC236}">
                  <a16:creationId xmlns:a16="http://schemas.microsoft.com/office/drawing/2014/main" id="{5630378D-CB53-4F9A-9579-6CB8EC17FA17}"/>
                </a:ext>
              </a:extLst>
            </p:cNvPr>
            <p:cNvPicPr>
              <a:picLocks noChangeAspect="1"/>
            </p:cNvPicPr>
            <p:nvPr/>
          </p:nvPicPr>
          <p:blipFill rotWithShape="1">
            <a:blip r:embed="rId2"/>
            <a:srcRect l="9788" t="21944" r="48898" b="41445"/>
            <a:stretch/>
          </p:blipFill>
          <p:spPr>
            <a:xfrm>
              <a:off x="1193368" y="1611824"/>
              <a:ext cx="5036951" cy="2371240"/>
            </a:xfrm>
            <a:prstGeom prst="rect">
              <a:avLst/>
            </a:prstGeom>
          </p:spPr>
        </p:pic>
        <p:sp>
          <p:nvSpPr>
            <p:cNvPr id="6" name="Rectangle 5">
              <a:extLst>
                <a:ext uri="{FF2B5EF4-FFF2-40B4-BE49-F238E27FC236}">
                  <a16:creationId xmlns:a16="http://schemas.microsoft.com/office/drawing/2014/main" id="{FE45EA63-5508-4359-9E80-274477A5E76F}"/>
                </a:ext>
              </a:extLst>
            </p:cNvPr>
            <p:cNvSpPr/>
            <p:nvPr/>
          </p:nvSpPr>
          <p:spPr>
            <a:xfrm>
              <a:off x="1193368" y="1828800"/>
              <a:ext cx="4902632" cy="4339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6511084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3059296" y="2207036"/>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428501" y="4894982"/>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403996" y="3051255"/>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710066" y="3242999"/>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407057" y="4104136"/>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297521" y="41225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297521" y="4279025"/>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02290" y="303600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633452" y="5694192"/>
            <a:ext cx="8296245" cy="369332"/>
          </a:xfrm>
          <a:prstGeom prst="rect">
            <a:avLst/>
          </a:prstGeom>
          <a:noFill/>
        </p:spPr>
        <p:txBody>
          <a:bodyPr wrap="none" rtlCol="0">
            <a:spAutoFit/>
          </a:bodyPr>
          <a:lstStyle/>
          <a:p>
            <a:r>
              <a:rPr lang="en-US"/>
              <a:t>See examples/everything-you-ever-wanted-to-know-about/terminators/test-7.dfdl.xsd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746143" y="3773080"/>
            <a:ext cx="7072394"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"%NUL;"</a:t>
            </a:r>
            <a:r>
              <a:rPr lang="en-US">
                <a:solidFill>
                  <a:srgbClr val="F5844C"/>
                </a:solidFill>
                <a:highlight>
                  <a:srgbClr val="FFFF00"/>
                </a:highlight>
              </a:rPr>
              <a:t> </a:t>
            </a:r>
            <a:r>
              <a:rPr lang="en-US">
                <a:solidFill>
                  <a:srgbClr val="000096"/>
                </a:solidFill>
                <a:highlight>
                  <a:srgbClr val="FFFFFF"/>
                </a:highlight>
              </a:rPr>
              <a:t>/&gt;</a:t>
            </a:r>
          </a:p>
        </p:txBody>
      </p:sp>
      <p:sp>
        <p:nvSpPr>
          <p:cNvPr id="19" name="Rectangle 18">
            <a:extLst>
              <a:ext uri="{FF2B5EF4-FFF2-40B4-BE49-F238E27FC236}">
                <a16:creationId xmlns:a16="http://schemas.microsoft.com/office/drawing/2014/main" id="{3DD648BD-1265-4C06-8672-68845A5A5182}"/>
              </a:ext>
            </a:extLst>
          </p:cNvPr>
          <p:cNvSpPr/>
          <p:nvPr/>
        </p:nvSpPr>
        <p:spPr>
          <a:xfrm>
            <a:off x="5851176" y="4894982"/>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sp>
        <p:nvSpPr>
          <p:cNvPr id="3" name="Title 2">
            <a:extLst>
              <a:ext uri="{FF2B5EF4-FFF2-40B4-BE49-F238E27FC236}">
                <a16:creationId xmlns:a16="http://schemas.microsoft.com/office/drawing/2014/main" id="{AAC054F3-C923-4AC6-882C-42AF3B2A431C}"/>
              </a:ext>
            </a:extLst>
          </p:cNvPr>
          <p:cNvSpPr>
            <a:spLocks noGrp="1"/>
          </p:cNvSpPr>
          <p:nvPr>
            <p:ph type="title"/>
          </p:nvPr>
        </p:nvSpPr>
        <p:spPr/>
        <p:txBody>
          <a:bodyPr/>
          <a:lstStyle/>
          <a:p>
            <a:r>
              <a:rPr lang="en-US"/>
              <a:t>Example</a:t>
            </a:r>
          </a:p>
        </p:txBody>
      </p:sp>
      <p:sp>
        <p:nvSpPr>
          <p:cNvPr id="5" name="Content Placeholder 4">
            <a:extLst>
              <a:ext uri="{FF2B5EF4-FFF2-40B4-BE49-F238E27FC236}">
                <a16:creationId xmlns:a16="http://schemas.microsoft.com/office/drawing/2014/main" id="{344687EB-0B71-44AD-BA2B-1820C5909989}"/>
              </a:ext>
            </a:extLst>
          </p:cNvPr>
          <p:cNvSpPr>
            <a:spLocks noGrp="1"/>
          </p:cNvSpPr>
          <p:nvPr>
            <p:ph idx="1"/>
          </p:nvPr>
        </p:nvSpPr>
        <p:spPr>
          <a:xfrm>
            <a:off x="616449" y="1371601"/>
            <a:ext cx="11236720" cy="622467"/>
          </a:xfrm>
        </p:spPr>
        <p:txBody>
          <a:bodyPr/>
          <a:lstStyle/>
          <a:p>
            <a:r>
              <a:rPr lang="en-US"/>
              <a:t>The input data is followed by a NUL symbol terminator</a:t>
            </a:r>
          </a:p>
        </p:txBody>
      </p:sp>
      <p:pic>
        <p:nvPicPr>
          <p:cNvPr id="6" name="Picture 5">
            <a:extLst>
              <a:ext uri="{FF2B5EF4-FFF2-40B4-BE49-F238E27FC236}">
                <a16:creationId xmlns:a16="http://schemas.microsoft.com/office/drawing/2014/main" id="{E38BCE2B-8733-40DD-A75D-4C84AF9E2851}"/>
              </a:ext>
            </a:extLst>
          </p:cNvPr>
          <p:cNvPicPr>
            <a:picLocks noChangeAspect="1"/>
          </p:cNvPicPr>
          <p:nvPr/>
        </p:nvPicPr>
        <p:blipFill rotWithShape="1">
          <a:blip r:embed="rId2"/>
          <a:srcRect l="1780" t="14239" r="80932" b="82683"/>
          <a:stretch/>
        </p:blipFill>
        <p:spPr>
          <a:xfrm>
            <a:off x="1053349" y="2641222"/>
            <a:ext cx="4228991" cy="400139"/>
          </a:xfrm>
          <a:prstGeom prst="rect">
            <a:avLst/>
          </a:prstGeom>
          <a:ln>
            <a:solidFill>
              <a:schemeClr val="tx1"/>
            </a:solidFill>
          </a:ln>
        </p:spPr>
      </p:pic>
      <p:pic>
        <p:nvPicPr>
          <p:cNvPr id="21" name="Picture 20">
            <a:extLst>
              <a:ext uri="{FF2B5EF4-FFF2-40B4-BE49-F238E27FC236}">
                <a16:creationId xmlns:a16="http://schemas.microsoft.com/office/drawing/2014/main" id="{778F47EE-0807-4124-93F5-D3EE5FDE9A10}"/>
              </a:ext>
            </a:extLst>
          </p:cNvPr>
          <p:cNvPicPr>
            <a:picLocks noChangeAspect="1"/>
          </p:cNvPicPr>
          <p:nvPr/>
        </p:nvPicPr>
        <p:blipFill rotWithShape="1">
          <a:blip r:embed="rId2"/>
          <a:srcRect l="1780" t="14239" r="80932" b="82683"/>
          <a:stretch/>
        </p:blipFill>
        <p:spPr>
          <a:xfrm>
            <a:off x="5514278" y="2641221"/>
            <a:ext cx="4228991" cy="400139"/>
          </a:xfrm>
          <a:prstGeom prst="rect">
            <a:avLst/>
          </a:prstGeom>
          <a:ln>
            <a:solidFill>
              <a:schemeClr val="tx1"/>
            </a:solidFill>
          </a:ln>
        </p:spPr>
      </p:pic>
    </p:spTree>
    <p:extLst>
      <p:ext uri="{BB962C8B-B14F-4D97-AF65-F5344CB8AC3E}">
        <p14:creationId xmlns:p14="http://schemas.microsoft.com/office/powerpoint/2010/main" val="38164038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4C1CC0-80CE-4064-AAC3-C94C41857C22}"/>
              </a:ext>
            </a:extLst>
          </p:cNvPr>
          <p:cNvSpPr>
            <a:spLocks noGrp="1"/>
          </p:cNvSpPr>
          <p:nvPr>
            <p:ph type="title"/>
          </p:nvPr>
        </p:nvSpPr>
        <p:spPr/>
        <p:txBody>
          <a:bodyPr/>
          <a:lstStyle/>
          <a:p>
            <a:r>
              <a:rPr lang="en-US"/>
              <a:t>The terminator may be a Numeric Character Entity</a:t>
            </a:r>
          </a:p>
        </p:txBody>
      </p:sp>
      <p:sp>
        <p:nvSpPr>
          <p:cNvPr id="2" name="Footer Placeholder 1">
            <a:extLst>
              <a:ext uri="{FF2B5EF4-FFF2-40B4-BE49-F238E27FC236}">
                <a16:creationId xmlns:a16="http://schemas.microsoft.com/office/drawing/2014/main" id="{84054151-2710-4615-937C-B601BB3585E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0292CB6F-BC5C-4D37-8C54-12C80F5EC3BC}"/>
              </a:ext>
            </a:extLst>
          </p:cNvPr>
          <p:cNvSpPr/>
          <p:nvPr/>
        </p:nvSpPr>
        <p:spPr>
          <a:xfrm>
            <a:off x="1389653" y="2228671"/>
            <a:ext cx="8853065" cy="1938992"/>
          </a:xfrm>
          <a:prstGeom prst="rect">
            <a:avLst/>
          </a:prstGeom>
        </p:spPr>
        <p:txBody>
          <a:bodyPr wrap="none">
            <a:spAutoFit/>
          </a:bodyPr>
          <a:lstStyle/>
          <a:p>
            <a:r>
              <a:rPr lang="en-US" sz="2400"/>
              <a:t>Numeric Character Entity  ::= </a:t>
            </a:r>
            <a:r>
              <a:rPr lang="en-US" sz="2400" b="1">
                <a:solidFill>
                  <a:srgbClr val="FF0000"/>
                </a:solidFill>
              </a:rPr>
              <a:t>	</a:t>
            </a:r>
            <a:r>
              <a:rPr lang="en-US" sz="2400" b="1">
                <a:solidFill>
                  <a:srgbClr val="FF0000"/>
                </a:solidFill>
                <a:latin typeface="Consolas" panose="020B0609020204030204" pitchFamily="49" charset="0"/>
                <a:cs typeface="Courier New" panose="02070309020205020404" pitchFamily="49" charset="0"/>
              </a:rPr>
              <a:t>%#r;</a:t>
            </a:r>
            <a:r>
              <a:rPr lang="en-US" sz="2400" b="1">
                <a:solidFill>
                  <a:srgbClr val="FF0000"/>
                </a:solidFill>
              </a:rPr>
              <a:t> </a:t>
            </a:r>
            <a:r>
              <a:rPr lang="en-US" sz="2400"/>
              <a:t>| </a:t>
            </a:r>
            <a:r>
              <a:rPr lang="en-US" sz="2400" b="1">
                <a:solidFill>
                  <a:srgbClr val="FF0000"/>
                </a:solidFill>
                <a:latin typeface="Consolas" panose="020B0609020204030204" pitchFamily="49" charset="0"/>
                <a:cs typeface="Courier New" panose="02070309020205020404" pitchFamily="49" charset="0"/>
              </a:rPr>
              <a:t>%#xr;</a:t>
            </a:r>
          </a:p>
          <a:p>
            <a:r>
              <a:rPr lang="en-US" sz="2400"/>
              <a:t>	       			where r = [0-9]{2}</a:t>
            </a:r>
          </a:p>
          <a:p>
            <a:r>
              <a:rPr lang="en-US" sz="2400"/>
              <a:t>                                       		xr = [0-9a-fA-F]{2}</a:t>
            </a:r>
          </a:p>
          <a:p>
            <a:r>
              <a:rPr lang="en-US" sz="2400"/>
              <a:t>	       			(that is, either a 2-digit decimal code or </a:t>
            </a:r>
            <a:br>
              <a:rPr lang="en-US" sz="2400"/>
            </a:br>
            <a:r>
              <a:rPr lang="en-US" sz="2400"/>
              <a:t> 		  		a 2-digit hex code of a character)</a:t>
            </a:r>
          </a:p>
        </p:txBody>
      </p:sp>
    </p:spTree>
    <p:extLst>
      <p:ext uri="{BB962C8B-B14F-4D97-AF65-F5344CB8AC3E}">
        <p14:creationId xmlns:p14="http://schemas.microsoft.com/office/powerpoint/2010/main" val="16524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A524694-C91C-454F-A142-3C36C6C6A99A}"/>
              </a:ext>
            </a:extLst>
          </p:cNvPr>
          <p:cNvSpPr>
            <a:spLocks noGrp="1"/>
          </p:cNvSpPr>
          <p:nvPr>
            <p:ph type="ctrTitle" sz="quarter"/>
          </p:nvPr>
        </p:nvSpPr>
        <p:spPr/>
        <p:txBody>
          <a:bodyPr/>
          <a:lstStyle/>
          <a:p>
            <a:r>
              <a:rPr lang="en-US"/>
              <a:t>Delimiters</a:t>
            </a:r>
          </a:p>
        </p:txBody>
      </p:sp>
      <p:sp>
        <p:nvSpPr>
          <p:cNvPr id="4" name="Footer Placeholder 3">
            <a:extLst>
              <a:ext uri="{FF2B5EF4-FFF2-40B4-BE49-F238E27FC236}">
                <a16:creationId xmlns:a16="http://schemas.microsoft.com/office/drawing/2014/main" id="{9DFFDE6F-F30B-4B21-BC7A-0989A87411E4}"/>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TextBox 5">
            <a:extLst>
              <a:ext uri="{FF2B5EF4-FFF2-40B4-BE49-F238E27FC236}">
                <a16:creationId xmlns:a16="http://schemas.microsoft.com/office/drawing/2014/main" id="{4D8F9057-8B77-4BCE-9C81-06CF5FA2612E}"/>
              </a:ext>
            </a:extLst>
          </p:cNvPr>
          <p:cNvSpPr txBox="1"/>
          <p:nvPr/>
        </p:nvSpPr>
        <p:spPr>
          <a:xfrm>
            <a:off x="8617058" y="6044339"/>
            <a:ext cx="1819024" cy="369332"/>
          </a:xfrm>
          <a:prstGeom prst="rect">
            <a:avLst/>
          </a:prstGeom>
          <a:noFill/>
        </p:spPr>
        <p:txBody>
          <a:bodyPr wrap="none" rtlCol="0">
            <a:spAutoFit/>
          </a:bodyPr>
          <a:lstStyle/>
          <a:p>
            <a:r>
              <a:rPr lang="en-US">
                <a:hlinkClick r:id="rId2" action="ppaction://hlinksldjump"/>
              </a:rPr>
              <a:t>Table of Contents</a:t>
            </a:r>
            <a:endParaRPr lang="en-US"/>
          </a:p>
        </p:txBody>
      </p:sp>
    </p:spTree>
    <p:extLst>
      <p:ext uri="{BB962C8B-B14F-4D97-AF65-F5344CB8AC3E}">
        <p14:creationId xmlns:p14="http://schemas.microsoft.com/office/powerpoint/2010/main" val="21984637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656341" y="921835"/>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025546" y="3571850"/>
            <a:ext cx="2950203"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001041" y="1728123"/>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307111" y="1919867"/>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004102" y="278100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6894566" y="279943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6894566" y="2955893"/>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6899335" y="1728123"/>
            <a:ext cx="0" cy="7637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230497" y="4371060"/>
            <a:ext cx="8296245" cy="369332"/>
          </a:xfrm>
          <a:prstGeom prst="rect">
            <a:avLst/>
          </a:prstGeom>
          <a:noFill/>
        </p:spPr>
        <p:txBody>
          <a:bodyPr wrap="none" rtlCol="0">
            <a:spAutoFit/>
          </a:bodyPr>
          <a:lstStyle/>
          <a:p>
            <a:r>
              <a:rPr lang="en-US"/>
              <a:t>See examples/everything-you-ever-wanted-to-know-about/terminators/test-8.dfdl.xsd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343187" y="2449948"/>
            <a:ext cx="7893801"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a:t>
            </a:r>
            <a:r>
              <a:rPr lang="en-US">
                <a:highlight>
                  <a:srgbClr val="FFFF00"/>
                </a:highlight>
              </a:rPr>
              <a:t>%#x40;Foo.com</a:t>
            </a:r>
            <a:r>
              <a:rPr lang="en-US">
                <a:solidFill>
                  <a:srgbClr val="993300"/>
                </a:solidFill>
                <a:highlight>
                  <a:srgbClr val="FFFF00"/>
                </a:highlight>
              </a:rPr>
              <a:t>"</a:t>
            </a:r>
            <a:r>
              <a:rPr lang="en-US">
                <a:solidFill>
                  <a:srgbClr val="F5844C"/>
                </a:solidFill>
                <a:highlight>
                  <a:srgbClr val="FFFF00"/>
                </a:highlight>
              </a:rPr>
              <a:t> </a:t>
            </a:r>
            <a:r>
              <a:rPr lang="en-US">
                <a:solidFill>
                  <a:srgbClr val="000096"/>
                </a:solidFill>
                <a:highlight>
                  <a:srgbClr val="FFFFFF"/>
                </a:highlight>
              </a:rPr>
              <a:t>/&gt;</a:t>
            </a:r>
          </a:p>
        </p:txBody>
      </p:sp>
      <p:sp>
        <p:nvSpPr>
          <p:cNvPr id="19" name="Rectangle 18">
            <a:extLst>
              <a:ext uri="{FF2B5EF4-FFF2-40B4-BE49-F238E27FC236}">
                <a16:creationId xmlns:a16="http://schemas.microsoft.com/office/drawing/2014/main" id="{3DD648BD-1265-4C06-8672-68845A5A5182}"/>
              </a:ext>
            </a:extLst>
          </p:cNvPr>
          <p:cNvSpPr/>
          <p:nvPr/>
        </p:nvSpPr>
        <p:spPr>
          <a:xfrm>
            <a:off x="5448221" y="3571850"/>
            <a:ext cx="2967361"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sp>
        <p:nvSpPr>
          <p:cNvPr id="17" name="TextBox 16">
            <a:extLst>
              <a:ext uri="{FF2B5EF4-FFF2-40B4-BE49-F238E27FC236}">
                <a16:creationId xmlns:a16="http://schemas.microsoft.com/office/drawing/2014/main" id="{562EA42C-1A26-42BE-B58D-71043972916D}"/>
              </a:ext>
            </a:extLst>
          </p:cNvPr>
          <p:cNvSpPr txBox="1"/>
          <p:nvPr/>
        </p:nvSpPr>
        <p:spPr>
          <a:xfrm>
            <a:off x="9353359" y="2430161"/>
            <a:ext cx="2526224" cy="646331"/>
          </a:xfrm>
          <a:prstGeom prst="rect">
            <a:avLst/>
          </a:prstGeom>
          <a:solidFill>
            <a:schemeClr val="bg1">
              <a:lumMod val="85000"/>
            </a:schemeClr>
          </a:solidFill>
        </p:spPr>
        <p:txBody>
          <a:bodyPr wrap="square" rtlCol="0">
            <a:spAutoFit/>
          </a:bodyPr>
          <a:lstStyle/>
          <a:p>
            <a:r>
              <a:rPr lang="en-US"/>
              <a:t>x40 is the hex code of the @ character.</a:t>
            </a:r>
          </a:p>
        </p:txBody>
      </p:sp>
      <p:pic>
        <p:nvPicPr>
          <p:cNvPr id="6" name="Picture 5">
            <a:extLst>
              <a:ext uri="{FF2B5EF4-FFF2-40B4-BE49-F238E27FC236}">
                <a16:creationId xmlns:a16="http://schemas.microsoft.com/office/drawing/2014/main" id="{76F4EEBA-9C27-4DF5-B6EF-E766D3ECCE45}"/>
              </a:ext>
            </a:extLst>
          </p:cNvPr>
          <p:cNvPicPr>
            <a:picLocks noChangeAspect="1"/>
          </p:cNvPicPr>
          <p:nvPr/>
        </p:nvPicPr>
        <p:blipFill rotWithShape="1">
          <a:blip r:embed="rId2"/>
          <a:srcRect l="1621" t="14287" r="75661" b="82701"/>
          <a:stretch/>
        </p:blipFill>
        <p:spPr>
          <a:xfrm>
            <a:off x="490569" y="1335298"/>
            <a:ext cx="4957652" cy="349164"/>
          </a:xfrm>
          <a:prstGeom prst="rect">
            <a:avLst/>
          </a:prstGeom>
          <a:ln>
            <a:solidFill>
              <a:schemeClr val="tx1"/>
            </a:solidFill>
          </a:ln>
        </p:spPr>
      </p:pic>
      <p:pic>
        <p:nvPicPr>
          <p:cNvPr id="21" name="Picture 20">
            <a:extLst>
              <a:ext uri="{FF2B5EF4-FFF2-40B4-BE49-F238E27FC236}">
                <a16:creationId xmlns:a16="http://schemas.microsoft.com/office/drawing/2014/main" id="{357F1421-19ED-434B-A5E9-A09C21142A5C}"/>
              </a:ext>
            </a:extLst>
          </p:cNvPr>
          <p:cNvPicPr>
            <a:picLocks noChangeAspect="1"/>
          </p:cNvPicPr>
          <p:nvPr/>
        </p:nvPicPr>
        <p:blipFill rotWithShape="1">
          <a:blip r:embed="rId2"/>
          <a:srcRect l="1621" t="14287" r="75661" b="82701"/>
          <a:stretch/>
        </p:blipFill>
        <p:spPr>
          <a:xfrm>
            <a:off x="5658819" y="1329239"/>
            <a:ext cx="4957652" cy="349164"/>
          </a:xfrm>
          <a:prstGeom prst="rect">
            <a:avLst/>
          </a:prstGeom>
          <a:ln>
            <a:solidFill>
              <a:schemeClr val="tx1"/>
            </a:solidFill>
          </a:ln>
        </p:spPr>
      </p:pic>
    </p:spTree>
    <p:extLst>
      <p:ext uri="{BB962C8B-B14F-4D97-AF65-F5344CB8AC3E}">
        <p14:creationId xmlns:p14="http://schemas.microsoft.com/office/powerpoint/2010/main" val="199435219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88ED49-BDCF-4C7B-B0C4-D2329B49BE83}"/>
              </a:ext>
            </a:extLst>
          </p:cNvPr>
          <p:cNvSpPr>
            <a:spLocks noGrp="1"/>
          </p:cNvSpPr>
          <p:nvPr>
            <p:ph type="title"/>
          </p:nvPr>
        </p:nvSpPr>
        <p:spPr/>
        <p:txBody>
          <a:bodyPr/>
          <a:lstStyle/>
          <a:p>
            <a:r>
              <a:rPr lang="en-US"/>
              <a:t>Terminator may be a DFDL Character Class</a:t>
            </a:r>
          </a:p>
        </p:txBody>
      </p:sp>
      <p:sp>
        <p:nvSpPr>
          <p:cNvPr id="2" name="Footer Placeholder 1">
            <a:extLst>
              <a:ext uri="{FF2B5EF4-FFF2-40B4-BE49-F238E27FC236}">
                <a16:creationId xmlns:a16="http://schemas.microsoft.com/office/drawing/2014/main" id="{87B03030-9A26-4A9A-9842-0BAC87F2F77B}"/>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grpSp>
        <p:nvGrpSpPr>
          <p:cNvPr id="8" name="Group 7">
            <a:extLst>
              <a:ext uri="{FF2B5EF4-FFF2-40B4-BE49-F238E27FC236}">
                <a16:creationId xmlns:a16="http://schemas.microsoft.com/office/drawing/2014/main" id="{92FE7C1C-758A-4D5C-A363-0C706D4DB2F5}"/>
              </a:ext>
            </a:extLst>
          </p:cNvPr>
          <p:cNvGrpSpPr/>
          <p:nvPr/>
        </p:nvGrpSpPr>
        <p:grpSpPr>
          <a:xfrm>
            <a:off x="616448" y="1806846"/>
            <a:ext cx="11246604" cy="2145222"/>
            <a:chOff x="1146874" y="1853341"/>
            <a:chExt cx="8260596" cy="1575659"/>
          </a:xfrm>
        </p:grpSpPr>
        <p:pic>
          <p:nvPicPr>
            <p:cNvPr id="5" name="Picture 4">
              <a:extLst>
                <a:ext uri="{FF2B5EF4-FFF2-40B4-BE49-F238E27FC236}">
                  <a16:creationId xmlns:a16="http://schemas.microsoft.com/office/drawing/2014/main" id="{D7A42D62-5B6A-4FDE-A16C-6A74EDD82484}"/>
                </a:ext>
              </a:extLst>
            </p:cNvPr>
            <p:cNvPicPr>
              <a:picLocks noChangeAspect="1"/>
            </p:cNvPicPr>
            <p:nvPr/>
          </p:nvPicPr>
          <p:blipFill rotWithShape="1">
            <a:blip r:embed="rId2"/>
            <a:srcRect l="9915" t="66094" r="22330" b="13210"/>
            <a:stretch/>
          </p:blipFill>
          <p:spPr>
            <a:xfrm>
              <a:off x="1146875" y="2088533"/>
              <a:ext cx="8260595" cy="1340467"/>
            </a:xfrm>
            <a:prstGeom prst="rect">
              <a:avLst/>
            </a:prstGeom>
          </p:spPr>
        </p:pic>
        <p:pic>
          <p:nvPicPr>
            <p:cNvPr id="7" name="Picture 6">
              <a:extLst>
                <a:ext uri="{FF2B5EF4-FFF2-40B4-BE49-F238E27FC236}">
                  <a16:creationId xmlns:a16="http://schemas.microsoft.com/office/drawing/2014/main" id="{09057511-A294-4209-B1CD-EBDA343D85F4}"/>
                </a:ext>
              </a:extLst>
            </p:cNvPr>
            <p:cNvPicPr>
              <a:picLocks noChangeAspect="1"/>
            </p:cNvPicPr>
            <p:nvPr/>
          </p:nvPicPr>
          <p:blipFill rotWithShape="1">
            <a:blip r:embed="rId2"/>
            <a:srcRect l="9915" t="23858" r="22330" b="72271"/>
            <a:stretch/>
          </p:blipFill>
          <p:spPr>
            <a:xfrm>
              <a:off x="1146874" y="1853341"/>
              <a:ext cx="8260595" cy="250691"/>
            </a:xfrm>
            <a:prstGeom prst="rect">
              <a:avLst/>
            </a:prstGeom>
          </p:spPr>
        </p:pic>
      </p:grpSp>
    </p:spTree>
    <p:extLst>
      <p:ext uri="{BB962C8B-B14F-4D97-AF65-F5344CB8AC3E}">
        <p14:creationId xmlns:p14="http://schemas.microsoft.com/office/powerpoint/2010/main" val="242013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AC9B509-5BD2-4BB1-B05E-F244EB322565}"/>
              </a:ext>
            </a:extLst>
          </p:cNvPr>
          <p:cNvSpPr txBox="1"/>
          <p:nvPr/>
        </p:nvSpPr>
        <p:spPr>
          <a:xfrm>
            <a:off x="2857818" y="2210268"/>
            <a:ext cx="679994" cy="369332"/>
          </a:xfrm>
          <a:prstGeom prst="rect">
            <a:avLst/>
          </a:prstGeom>
          <a:noFill/>
        </p:spPr>
        <p:txBody>
          <a:bodyPr wrap="none" rtlCol="0">
            <a:spAutoFit/>
          </a:bodyPr>
          <a:lstStyle/>
          <a:p>
            <a:r>
              <a:rPr lang="en-US"/>
              <a:t>input</a:t>
            </a:r>
          </a:p>
        </p:txBody>
      </p:sp>
      <p:sp>
        <p:nvSpPr>
          <p:cNvPr id="9" name="Rectangle 8">
            <a:extLst>
              <a:ext uri="{FF2B5EF4-FFF2-40B4-BE49-F238E27FC236}">
                <a16:creationId xmlns:a16="http://schemas.microsoft.com/office/drawing/2014/main" id="{9D1D24CC-1C79-43FC-8EEF-F78447E1D1B6}"/>
              </a:ext>
            </a:extLst>
          </p:cNvPr>
          <p:cNvSpPr/>
          <p:nvPr/>
        </p:nvSpPr>
        <p:spPr>
          <a:xfrm>
            <a:off x="2227023" y="5253282"/>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7D194B4F-5906-42B3-9937-906DC31500FC}"/>
              </a:ext>
            </a:extLst>
          </p:cNvPr>
          <p:cNvCxnSpPr>
            <a:cxnSpLocks/>
          </p:cNvCxnSpPr>
          <p:nvPr/>
        </p:nvCxnSpPr>
        <p:spPr>
          <a:xfrm>
            <a:off x="3202518" y="3409555"/>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DEABEA8-56B8-429D-8334-648964C0365E}"/>
              </a:ext>
            </a:extLst>
          </p:cNvPr>
          <p:cNvSpPr txBox="1"/>
          <p:nvPr/>
        </p:nvSpPr>
        <p:spPr>
          <a:xfrm>
            <a:off x="2508588" y="3601299"/>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205579" y="4462436"/>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096043" y="44808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096043" y="4637325"/>
            <a:ext cx="938077" cy="369332"/>
          </a:xfrm>
          <a:prstGeom prst="rect">
            <a:avLst/>
          </a:prstGeom>
          <a:noFill/>
        </p:spPr>
        <p:txBody>
          <a:bodyPr wrap="none" rtlCol="0">
            <a:spAutoFit/>
          </a:bodyPr>
          <a:lstStyle/>
          <a:p>
            <a:r>
              <a:rPr lang="en-US" i="1"/>
              <a:t>unparse</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100812" y="339430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9A6F609-F8B2-47C8-8F51-7BD746C4AB1B}"/>
              </a:ext>
            </a:extLst>
          </p:cNvPr>
          <p:cNvSpPr txBox="1"/>
          <p:nvPr/>
        </p:nvSpPr>
        <p:spPr>
          <a:xfrm>
            <a:off x="1431974" y="6052492"/>
            <a:ext cx="8296245" cy="369332"/>
          </a:xfrm>
          <a:prstGeom prst="rect">
            <a:avLst/>
          </a:prstGeom>
          <a:noFill/>
        </p:spPr>
        <p:txBody>
          <a:bodyPr wrap="none" rtlCol="0">
            <a:spAutoFit/>
          </a:bodyPr>
          <a:lstStyle/>
          <a:p>
            <a:r>
              <a:rPr lang="en-US"/>
              <a:t>See examples/everything-you-ever-wanted-to-know-about/terminators/test-9.dfdl.xsd</a:t>
            </a:r>
          </a:p>
        </p:txBody>
      </p:sp>
      <p:sp>
        <p:nvSpPr>
          <p:cNvPr id="2" name="Rectangle 1">
            <a:extLst>
              <a:ext uri="{FF2B5EF4-FFF2-40B4-BE49-F238E27FC236}">
                <a16:creationId xmlns:a16="http://schemas.microsoft.com/office/drawing/2014/main" id="{5F53D0E0-5D8E-4669-B3BC-1B3F0A25D086}"/>
              </a:ext>
            </a:extLst>
          </p:cNvPr>
          <p:cNvSpPr/>
          <p:nvPr/>
        </p:nvSpPr>
        <p:spPr>
          <a:xfrm>
            <a:off x="1544665" y="4131380"/>
            <a:ext cx="7072394"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"%NL;"</a:t>
            </a:r>
            <a:r>
              <a:rPr lang="en-US">
                <a:solidFill>
                  <a:srgbClr val="F5844C"/>
                </a:solidFill>
                <a:highlight>
                  <a:srgbClr val="FFFF00"/>
                </a:highlight>
              </a:rPr>
              <a:t> </a:t>
            </a:r>
            <a:r>
              <a:rPr lang="en-US">
                <a:solidFill>
                  <a:srgbClr val="000096"/>
                </a:solidFill>
                <a:highlight>
                  <a:srgbClr val="FFFFFF"/>
                </a:highlight>
              </a:rPr>
              <a:t>/&gt;</a:t>
            </a:r>
          </a:p>
        </p:txBody>
      </p:sp>
      <p:sp>
        <p:nvSpPr>
          <p:cNvPr id="19" name="Rectangle 18">
            <a:extLst>
              <a:ext uri="{FF2B5EF4-FFF2-40B4-BE49-F238E27FC236}">
                <a16:creationId xmlns:a16="http://schemas.microsoft.com/office/drawing/2014/main" id="{3DD648BD-1265-4C06-8672-68845A5A5182}"/>
              </a:ext>
            </a:extLst>
          </p:cNvPr>
          <p:cNvSpPr/>
          <p:nvPr/>
        </p:nvSpPr>
        <p:spPr>
          <a:xfrm>
            <a:off x="5649698" y="5253282"/>
            <a:ext cx="288483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a:t>
            </a:r>
            <a:r>
              <a:rPr lang="en-US">
                <a:solidFill>
                  <a:srgbClr val="000096"/>
                </a:solidFill>
                <a:highlight>
                  <a:srgbClr val="FFFFFF"/>
                </a:highlight>
              </a:rPr>
              <a:t>&lt;/input&gt;</a:t>
            </a:r>
          </a:p>
        </p:txBody>
      </p:sp>
      <p:pic>
        <p:nvPicPr>
          <p:cNvPr id="4" name="Picture 3">
            <a:extLst>
              <a:ext uri="{FF2B5EF4-FFF2-40B4-BE49-F238E27FC236}">
                <a16:creationId xmlns:a16="http://schemas.microsoft.com/office/drawing/2014/main" id="{21EAFFEC-74B6-410B-BB2F-BCA444AF2975}"/>
              </a:ext>
            </a:extLst>
          </p:cNvPr>
          <p:cNvPicPr>
            <a:picLocks noChangeAspect="1"/>
          </p:cNvPicPr>
          <p:nvPr/>
        </p:nvPicPr>
        <p:blipFill rotWithShape="1">
          <a:blip r:embed="rId2"/>
          <a:srcRect l="1780" t="14216" r="79737" b="79297"/>
          <a:stretch/>
        </p:blipFill>
        <p:spPr>
          <a:xfrm>
            <a:off x="962686" y="2579600"/>
            <a:ext cx="4357921" cy="812471"/>
          </a:xfrm>
          <a:prstGeom prst="rect">
            <a:avLst/>
          </a:prstGeom>
          <a:ln>
            <a:solidFill>
              <a:schemeClr val="tx1"/>
            </a:solidFill>
          </a:ln>
        </p:spPr>
      </p:pic>
      <p:pic>
        <p:nvPicPr>
          <p:cNvPr id="17" name="Picture 16">
            <a:extLst>
              <a:ext uri="{FF2B5EF4-FFF2-40B4-BE49-F238E27FC236}">
                <a16:creationId xmlns:a16="http://schemas.microsoft.com/office/drawing/2014/main" id="{31F64042-7A20-4715-8A50-467C8675D984}"/>
              </a:ext>
            </a:extLst>
          </p:cNvPr>
          <p:cNvPicPr>
            <a:picLocks noChangeAspect="1"/>
          </p:cNvPicPr>
          <p:nvPr/>
        </p:nvPicPr>
        <p:blipFill rotWithShape="1">
          <a:blip r:embed="rId2"/>
          <a:srcRect l="1780" t="14216" r="79737" b="79297"/>
          <a:stretch/>
        </p:blipFill>
        <p:spPr>
          <a:xfrm>
            <a:off x="5432944" y="2558194"/>
            <a:ext cx="4357921" cy="812471"/>
          </a:xfrm>
          <a:prstGeom prst="rect">
            <a:avLst/>
          </a:prstGeom>
          <a:ln>
            <a:solidFill>
              <a:schemeClr val="tx1"/>
            </a:solidFill>
          </a:ln>
        </p:spPr>
      </p:pic>
      <p:sp>
        <p:nvSpPr>
          <p:cNvPr id="3" name="Title 2">
            <a:extLst>
              <a:ext uri="{FF2B5EF4-FFF2-40B4-BE49-F238E27FC236}">
                <a16:creationId xmlns:a16="http://schemas.microsoft.com/office/drawing/2014/main" id="{F81493EF-E9AF-47CB-A253-DA03AD9558D4}"/>
              </a:ext>
            </a:extLst>
          </p:cNvPr>
          <p:cNvSpPr>
            <a:spLocks noGrp="1"/>
          </p:cNvSpPr>
          <p:nvPr>
            <p:ph type="title"/>
          </p:nvPr>
        </p:nvSpPr>
        <p:spPr/>
        <p:txBody>
          <a:bodyPr/>
          <a:lstStyle/>
          <a:p>
            <a:r>
              <a:rPr lang="en-US"/>
              <a:t>Example</a:t>
            </a:r>
          </a:p>
        </p:txBody>
      </p:sp>
      <p:sp>
        <p:nvSpPr>
          <p:cNvPr id="5" name="Content Placeholder 4">
            <a:extLst>
              <a:ext uri="{FF2B5EF4-FFF2-40B4-BE49-F238E27FC236}">
                <a16:creationId xmlns:a16="http://schemas.microsoft.com/office/drawing/2014/main" id="{9ADA8B62-D167-4E53-AE94-B17F817C947B}"/>
              </a:ext>
            </a:extLst>
          </p:cNvPr>
          <p:cNvSpPr>
            <a:spLocks noGrp="1"/>
          </p:cNvSpPr>
          <p:nvPr>
            <p:ph idx="1"/>
          </p:nvPr>
        </p:nvSpPr>
        <p:spPr>
          <a:xfrm>
            <a:off x="616449" y="1371601"/>
            <a:ext cx="11236720" cy="583079"/>
          </a:xfrm>
        </p:spPr>
        <p:txBody>
          <a:bodyPr/>
          <a:lstStyle/>
          <a:p>
            <a:r>
              <a:rPr lang="en-US"/>
              <a:t>The input data is a string that is terminated by a newline (NL).</a:t>
            </a:r>
          </a:p>
        </p:txBody>
      </p:sp>
    </p:spTree>
    <p:extLst>
      <p:ext uri="{BB962C8B-B14F-4D97-AF65-F5344CB8AC3E}">
        <p14:creationId xmlns:p14="http://schemas.microsoft.com/office/powerpoint/2010/main" val="916939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F39DCB-44A2-40DB-A29E-5E221EC03783}"/>
              </a:ext>
            </a:extLst>
          </p:cNvPr>
          <p:cNvSpPr>
            <a:spLocks noGrp="1"/>
          </p:cNvSpPr>
          <p:nvPr>
            <p:ph type="title"/>
          </p:nvPr>
        </p:nvSpPr>
        <p:spPr/>
        <p:txBody>
          <a:bodyPr/>
          <a:lstStyle/>
          <a:p>
            <a:r>
              <a:rPr lang="en-US"/>
              <a:t>dfdl:ignoreCase</a:t>
            </a:r>
          </a:p>
        </p:txBody>
      </p:sp>
      <p:sp>
        <p:nvSpPr>
          <p:cNvPr id="4" name="Content Placeholder 3">
            <a:extLst>
              <a:ext uri="{FF2B5EF4-FFF2-40B4-BE49-F238E27FC236}">
                <a16:creationId xmlns:a16="http://schemas.microsoft.com/office/drawing/2014/main" id="{EE96B670-46C1-42F0-8BF6-687CD899E366}"/>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yes</a:t>
            </a:r>
            <a:r>
              <a:rPr lang="en-US"/>
              <a:t>, </a:t>
            </a:r>
            <a:r>
              <a:rPr lang="en-US">
                <a:solidFill>
                  <a:srgbClr val="FF0000"/>
                </a:solidFill>
                <a:latin typeface="Courier New" panose="02070309020205020404" pitchFamily="49" charset="0"/>
                <a:cs typeface="Courier New" panose="02070309020205020404" pitchFamily="49" charset="0"/>
              </a:rPr>
              <a:t>no</a:t>
            </a:r>
          </a:p>
          <a:p>
            <a:pPr>
              <a:lnSpc>
                <a:spcPts val="3000"/>
              </a:lnSpc>
              <a:spcAft>
                <a:spcPts val="1200"/>
              </a:spcAft>
            </a:pPr>
            <a:r>
              <a:rPr lang="en-US"/>
              <a:t>Must be used on xs:element, xs:sequence, xs:choice, or xs:group</a:t>
            </a:r>
          </a:p>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yes</a:t>
            </a:r>
            <a:r>
              <a:rPr lang="en-US"/>
              <a:t>, then the terminator may be in any case. On unparsing the first terminator specified in the DFDL schema is used.</a:t>
            </a:r>
          </a:p>
        </p:txBody>
      </p:sp>
      <p:sp>
        <p:nvSpPr>
          <p:cNvPr id="2" name="Footer Placeholder 1">
            <a:extLst>
              <a:ext uri="{FF2B5EF4-FFF2-40B4-BE49-F238E27FC236}">
                <a16:creationId xmlns:a16="http://schemas.microsoft.com/office/drawing/2014/main" id="{D0240C58-415A-45B1-B622-0AE83A35E348}"/>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69025650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D700156-8D8C-4B28-B4C4-3AB03BBBE63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6" name="Rectangle 5">
            <a:extLst>
              <a:ext uri="{FF2B5EF4-FFF2-40B4-BE49-F238E27FC236}">
                <a16:creationId xmlns:a16="http://schemas.microsoft.com/office/drawing/2014/main" id="{76C5EA0D-8F07-4775-AFAC-C72385574A25}"/>
              </a:ext>
            </a:extLst>
          </p:cNvPr>
          <p:cNvSpPr/>
          <p:nvPr/>
        </p:nvSpPr>
        <p:spPr>
          <a:xfrm>
            <a:off x="2463148" y="696283"/>
            <a:ext cx="1872293" cy="369332"/>
          </a:xfrm>
          <a:prstGeom prst="rect">
            <a:avLst/>
          </a:prstGeom>
          <a:ln>
            <a:solidFill>
              <a:schemeClr val="tx1"/>
            </a:solidFill>
          </a:ln>
        </p:spPr>
        <p:txBody>
          <a:bodyPr wrap="square">
            <a:spAutoFit/>
          </a:bodyPr>
          <a:lstStyle/>
          <a:p>
            <a:r>
              <a:rPr lang="en-US"/>
              <a:t>Hello, world end</a:t>
            </a:r>
          </a:p>
        </p:txBody>
      </p:sp>
      <p:sp>
        <p:nvSpPr>
          <p:cNvPr id="7" name="TextBox 6">
            <a:extLst>
              <a:ext uri="{FF2B5EF4-FFF2-40B4-BE49-F238E27FC236}">
                <a16:creationId xmlns:a16="http://schemas.microsoft.com/office/drawing/2014/main" id="{EAC9B509-5BD2-4BB1-B05E-F244EB322565}"/>
              </a:ext>
            </a:extLst>
          </p:cNvPr>
          <p:cNvSpPr txBox="1"/>
          <p:nvPr/>
        </p:nvSpPr>
        <p:spPr>
          <a:xfrm>
            <a:off x="3105792" y="278758"/>
            <a:ext cx="679994" cy="369332"/>
          </a:xfrm>
          <a:prstGeom prst="rect">
            <a:avLst/>
          </a:prstGeom>
          <a:noFill/>
        </p:spPr>
        <p:txBody>
          <a:bodyPr wrap="none" rtlCol="0">
            <a:spAutoFit/>
          </a:bodyPr>
          <a:lstStyle/>
          <a:p>
            <a:r>
              <a:rPr lang="en-US"/>
              <a:t>input</a:t>
            </a:r>
          </a:p>
        </p:txBody>
      </p:sp>
      <p:sp>
        <p:nvSpPr>
          <p:cNvPr id="8" name="Rectangle 7">
            <a:extLst>
              <a:ext uri="{FF2B5EF4-FFF2-40B4-BE49-F238E27FC236}">
                <a16:creationId xmlns:a16="http://schemas.microsoft.com/office/drawing/2014/main" id="{C56FEEB2-DD67-474D-B6A9-A5FD178A2D10}"/>
              </a:ext>
            </a:extLst>
          </p:cNvPr>
          <p:cNvSpPr/>
          <p:nvPr/>
        </p:nvSpPr>
        <p:spPr>
          <a:xfrm>
            <a:off x="1792637" y="2073456"/>
            <a:ext cx="8854695" cy="369332"/>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"END"</a:t>
            </a:r>
            <a:r>
              <a:rPr lang="en-US">
                <a:solidFill>
                  <a:srgbClr val="F5844C"/>
                </a:solidFill>
                <a:highlight>
                  <a:srgbClr val="FFFF00"/>
                </a:highlight>
              </a:rPr>
              <a:t> dfdl:ignoreCase</a:t>
            </a:r>
            <a:r>
              <a:rPr lang="en-US">
                <a:solidFill>
                  <a:srgbClr val="FF8040"/>
                </a:solidFill>
                <a:highlight>
                  <a:srgbClr val="FFFF00"/>
                </a:highlight>
              </a:rPr>
              <a:t>=</a:t>
            </a:r>
            <a:r>
              <a:rPr lang="en-US">
                <a:solidFill>
                  <a:srgbClr val="993300"/>
                </a:solidFill>
                <a:highlight>
                  <a:srgbClr val="FFFF00"/>
                </a:highlight>
              </a:rPr>
              <a:t>"yes"</a:t>
            </a:r>
            <a:r>
              <a:rPr lang="en-US">
                <a:solidFill>
                  <a:srgbClr val="F5844C"/>
                </a:solidFill>
                <a:highlight>
                  <a:srgbClr val="FFFF00"/>
                </a:highlight>
              </a:rPr>
              <a:t> </a:t>
            </a:r>
            <a:r>
              <a:rPr lang="en-US">
                <a:solidFill>
                  <a:srgbClr val="000096"/>
                </a:solidFill>
                <a:highlight>
                  <a:srgbClr val="FFFFFF"/>
                </a:highlight>
              </a:rPr>
              <a:t>/&gt;</a:t>
            </a:r>
          </a:p>
        </p:txBody>
      </p:sp>
      <p:sp>
        <p:nvSpPr>
          <p:cNvPr id="9" name="Rectangle 8">
            <a:extLst>
              <a:ext uri="{FF2B5EF4-FFF2-40B4-BE49-F238E27FC236}">
                <a16:creationId xmlns:a16="http://schemas.microsoft.com/office/drawing/2014/main" id="{9D1D24CC-1C79-43FC-8EEF-F78447E1D1B6}"/>
              </a:ext>
            </a:extLst>
          </p:cNvPr>
          <p:cNvSpPr/>
          <p:nvPr/>
        </p:nvSpPr>
        <p:spPr>
          <a:xfrm>
            <a:off x="1925634" y="3257653"/>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sp>
        <p:nvSpPr>
          <p:cNvPr id="12" name="TextBox 11">
            <a:extLst>
              <a:ext uri="{FF2B5EF4-FFF2-40B4-BE49-F238E27FC236}">
                <a16:creationId xmlns:a16="http://schemas.microsoft.com/office/drawing/2014/main" id="{0DEABEA8-56B8-429D-8334-648964C0365E}"/>
              </a:ext>
            </a:extLst>
          </p:cNvPr>
          <p:cNvSpPr txBox="1"/>
          <p:nvPr/>
        </p:nvSpPr>
        <p:spPr>
          <a:xfrm>
            <a:off x="2747328" y="1314606"/>
            <a:ext cx="698461" cy="369332"/>
          </a:xfrm>
          <a:prstGeom prst="rect">
            <a:avLst/>
          </a:prstGeom>
          <a:noFill/>
        </p:spPr>
        <p:txBody>
          <a:bodyPr wrap="none" rtlCol="0">
            <a:spAutoFit/>
          </a:bodyPr>
          <a:lstStyle/>
          <a:p>
            <a:r>
              <a:rPr lang="en-US" i="1"/>
              <a:t>parse</a:t>
            </a:r>
          </a:p>
        </p:txBody>
      </p:sp>
      <p:cxnSp>
        <p:nvCxnSpPr>
          <p:cNvPr id="13" name="Straight Arrow Connector 12">
            <a:extLst>
              <a:ext uri="{FF2B5EF4-FFF2-40B4-BE49-F238E27FC236}">
                <a16:creationId xmlns:a16="http://schemas.microsoft.com/office/drawing/2014/main" id="{006047E2-BAEE-48D1-AEFC-73006D987151}"/>
              </a:ext>
            </a:extLst>
          </p:cNvPr>
          <p:cNvCxnSpPr/>
          <p:nvPr/>
        </p:nvCxnSpPr>
        <p:spPr>
          <a:xfrm>
            <a:off x="3391127" y="246537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B4EF04C-3E6E-4D44-A521-B5033F775EA0}"/>
              </a:ext>
            </a:extLst>
          </p:cNvPr>
          <p:cNvCxnSpPr>
            <a:cxnSpLocks/>
          </p:cNvCxnSpPr>
          <p:nvPr/>
        </p:nvCxnSpPr>
        <p:spPr>
          <a:xfrm flipV="1">
            <a:off x="7359081" y="251480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E85F51-A768-4100-8973-FBAC35055E76}"/>
              </a:ext>
            </a:extLst>
          </p:cNvPr>
          <p:cNvSpPr txBox="1"/>
          <p:nvPr/>
        </p:nvSpPr>
        <p:spPr>
          <a:xfrm>
            <a:off x="7337901" y="2721090"/>
            <a:ext cx="938077" cy="369332"/>
          </a:xfrm>
          <a:prstGeom prst="rect">
            <a:avLst/>
          </a:prstGeom>
          <a:noFill/>
        </p:spPr>
        <p:txBody>
          <a:bodyPr wrap="none" rtlCol="0">
            <a:spAutoFit/>
          </a:bodyPr>
          <a:lstStyle/>
          <a:p>
            <a:r>
              <a:rPr lang="en-US" i="1"/>
              <a:t>unparse</a:t>
            </a:r>
          </a:p>
        </p:txBody>
      </p:sp>
      <p:sp>
        <p:nvSpPr>
          <p:cNvPr id="17" name="Rectangle 16">
            <a:extLst>
              <a:ext uri="{FF2B5EF4-FFF2-40B4-BE49-F238E27FC236}">
                <a16:creationId xmlns:a16="http://schemas.microsoft.com/office/drawing/2014/main" id="{E692EB8F-E7C9-47D8-830F-C454D68B96C4}"/>
              </a:ext>
            </a:extLst>
          </p:cNvPr>
          <p:cNvSpPr/>
          <p:nvPr/>
        </p:nvSpPr>
        <p:spPr>
          <a:xfrm>
            <a:off x="6312507" y="696283"/>
            <a:ext cx="1948571" cy="369332"/>
          </a:xfrm>
          <a:prstGeom prst="rect">
            <a:avLst/>
          </a:prstGeom>
          <a:ln>
            <a:solidFill>
              <a:schemeClr val="tx1"/>
            </a:solidFill>
          </a:ln>
        </p:spPr>
        <p:txBody>
          <a:bodyPr wrap="square">
            <a:spAutoFit/>
          </a:bodyPr>
          <a:lstStyle/>
          <a:p>
            <a:r>
              <a:rPr lang="en-US">
                <a:highlight>
                  <a:srgbClr val="FFFFFF"/>
                </a:highlight>
              </a:rPr>
              <a:t>Hello, world END</a:t>
            </a:r>
          </a:p>
        </p:txBody>
      </p:sp>
      <p:cxnSp>
        <p:nvCxnSpPr>
          <p:cNvPr id="18" name="Straight Arrow Connector 17">
            <a:extLst>
              <a:ext uri="{FF2B5EF4-FFF2-40B4-BE49-F238E27FC236}">
                <a16:creationId xmlns:a16="http://schemas.microsoft.com/office/drawing/2014/main" id="{5BAE4210-151D-4F56-AFC6-E306800CA5BC}"/>
              </a:ext>
            </a:extLst>
          </p:cNvPr>
          <p:cNvCxnSpPr>
            <a:cxnSpLocks/>
          </p:cNvCxnSpPr>
          <p:nvPr/>
        </p:nvCxnSpPr>
        <p:spPr>
          <a:xfrm flipV="1">
            <a:off x="7348785" y="1065615"/>
            <a:ext cx="0" cy="10078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492378B3-A31F-44F5-8390-D32818577A0E}"/>
              </a:ext>
            </a:extLst>
          </p:cNvPr>
          <p:cNvSpPr/>
          <p:nvPr/>
        </p:nvSpPr>
        <p:spPr>
          <a:xfrm>
            <a:off x="6111498" y="3277839"/>
            <a:ext cx="2930985"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sp>
        <p:nvSpPr>
          <p:cNvPr id="5" name="TextBox 4">
            <a:extLst>
              <a:ext uri="{FF2B5EF4-FFF2-40B4-BE49-F238E27FC236}">
                <a16:creationId xmlns:a16="http://schemas.microsoft.com/office/drawing/2014/main" id="{1785AF63-7BD7-4A6A-9174-453203287C2E}"/>
              </a:ext>
            </a:extLst>
          </p:cNvPr>
          <p:cNvSpPr txBox="1"/>
          <p:nvPr/>
        </p:nvSpPr>
        <p:spPr>
          <a:xfrm>
            <a:off x="3105792" y="3999714"/>
            <a:ext cx="5651357" cy="830997"/>
          </a:xfrm>
          <a:prstGeom prst="rect">
            <a:avLst/>
          </a:prstGeom>
          <a:solidFill>
            <a:srgbClr val="FFFF00"/>
          </a:solidFill>
        </p:spPr>
        <p:txBody>
          <a:bodyPr wrap="square" rtlCol="0">
            <a:spAutoFit/>
          </a:bodyPr>
          <a:lstStyle/>
          <a:p>
            <a:r>
              <a:rPr lang="en-US" sz="2400"/>
              <a:t>Notice that the output of unparsing has the terminator specified in the DFDL schema.</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13351" y="5302170"/>
            <a:ext cx="8413265" cy="369332"/>
          </a:xfrm>
          <a:prstGeom prst="rect">
            <a:avLst/>
          </a:prstGeom>
          <a:noFill/>
        </p:spPr>
        <p:txBody>
          <a:bodyPr wrap="none" rtlCol="0">
            <a:spAutoFit/>
          </a:bodyPr>
          <a:lstStyle/>
          <a:p>
            <a:r>
              <a:rPr lang="en-US"/>
              <a:t>See examples/everything-you-ever-wanted-to-know-about/terminators/test-10.dfdl.xsd</a:t>
            </a:r>
          </a:p>
        </p:txBody>
      </p:sp>
      <p:cxnSp>
        <p:nvCxnSpPr>
          <p:cNvPr id="10" name="Straight Arrow Connector 9">
            <a:extLst>
              <a:ext uri="{FF2B5EF4-FFF2-40B4-BE49-F238E27FC236}">
                <a16:creationId xmlns:a16="http://schemas.microsoft.com/office/drawing/2014/main" id="{A48A1548-0F92-48FA-90EA-827A9CBBD63A}"/>
              </a:ext>
            </a:extLst>
          </p:cNvPr>
          <p:cNvCxnSpPr>
            <a:stCxn id="6" idx="2"/>
          </p:cNvCxnSpPr>
          <p:nvPr/>
        </p:nvCxnSpPr>
        <p:spPr>
          <a:xfrm>
            <a:off x="3399295" y="1065615"/>
            <a:ext cx="0" cy="9788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8017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8531-EE0E-42EA-B0FB-7A4E5D0837FB}"/>
              </a:ext>
            </a:extLst>
          </p:cNvPr>
          <p:cNvSpPr>
            <a:spLocks noGrp="1"/>
          </p:cNvSpPr>
          <p:nvPr>
            <p:ph type="title"/>
          </p:nvPr>
        </p:nvSpPr>
        <p:spPr/>
        <p:txBody>
          <a:bodyPr/>
          <a:lstStyle/>
          <a:p>
            <a:r>
              <a:rPr lang="en-US"/>
              <a:t>Non-ASCII, multi-byte character terminators</a:t>
            </a:r>
          </a:p>
        </p:txBody>
      </p:sp>
      <p:sp>
        <p:nvSpPr>
          <p:cNvPr id="3" name="Content Placeholder 2">
            <a:extLst>
              <a:ext uri="{FF2B5EF4-FFF2-40B4-BE49-F238E27FC236}">
                <a16:creationId xmlns:a16="http://schemas.microsoft.com/office/drawing/2014/main" id="{A9C54DDD-D9F3-4259-A080-37CC3953CF09}"/>
              </a:ext>
            </a:extLst>
          </p:cNvPr>
          <p:cNvSpPr>
            <a:spLocks noGrp="1"/>
          </p:cNvSpPr>
          <p:nvPr>
            <p:ph idx="1"/>
          </p:nvPr>
        </p:nvSpPr>
        <p:spPr>
          <a:xfrm>
            <a:off x="616449" y="1371602"/>
            <a:ext cx="11236720" cy="1340602"/>
          </a:xfrm>
        </p:spPr>
        <p:txBody>
          <a:bodyPr/>
          <a:lstStyle/>
          <a:p>
            <a:pPr>
              <a:lnSpc>
                <a:spcPts val="3000"/>
              </a:lnSpc>
              <a:spcAft>
                <a:spcPts val="1200"/>
              </a:spcAft>
            </a:pPr>
            <a:r>
              <a:rPr lang="en-US"/>
              <a:t>All the previous examples used ASCII, 1-byte-character terminators.</a:t>
            </a:r>
          </a:p>
          <a:p>
            <a:pPr>
              <a:lnSpc>
                <a:spcPts val="3000"/>
              </a:lnSpc>
              <a:spcAft>
                <a:spcPts val="1200"/>
              </a:spcAft>
            </a:pPr>
            <a:r>
              <a:rPr lang="en-US"/>
              <a:t>Below is an example of a terminator that uses a UTF-8, multi-byte-character terminator.</a:t>
            </a:r>
          </a:p>
        </p:txBody>
      </p:sp>
      <p:sp>
        <p:nvSpPr>
          <p:cNvPr id="5" name="TextBox 4">
            <a:extLst>
              <a:ext uri="{FF2B5EF4-FFF2-40B4-BE49-F238E27FC236}">
                <a16:creationId xmlns:a16="http://schemas.microsoft.com/office/drawing/2014/main" id="{AD4688C4-7578-4E35-814F-77A845D857A0}"/>
              </a:ext>
            </a:extLst>
          </p:cNvPr>
          <p:cNvSpPr txBox="1"/>
          <p:nvPr/>
        </p:nvSpPr>
        <p:spPr>
          <a:xfrm>
            <a:off x="1615149" y="6122908"/>
            <a:ext cx="8413265" cy="369332"/>
          </a:xfrm>
          <a:prstGeom prst="rect">
            <a:avLst/>
          </a:prstGeom>
          <a:noFill/>
        </p:spPr>
        <p:txBody>
          <a:bodyPr wrap="none" rtlCol="0">
            <a:spAutoFit/>
          </a:bodyPr>
          <a:lstStyle/>
          <a:p>
            <a:r>
              <a:rPr lang="en-US"/>
              <a:t>See examples/everything-you-ever-wanted-to-know-about/terminators/test-11.dfdl.xsd</a:t>
            </a:r>
          </a:p>
        </p:txBody>
      </p:sp>
      <p:sp>
        <p:nvSpPr>
          <p:cNvPr id="6" name="TextBox 5">
            <a:extLst>
              <a:ext uri="{FF2B5EF4-FFF2-40B4-BE49-F238E27FC236}">
                <a16:creationId xmlns:a16="http://schemas.microsoft.com/office/drawing/2014/main" id="{EADE7FC5-2432-485F-A566-EB8E9CAB5450}"/>
              </a:ext>
            </a:extLst>
          </p:cNvPr>
          <p:cNvSpPr txBox="1"/>
          <p:nvPr/>
        </p:nvSpPr>
        <p:spPr>
          <a:xfrm>
            <a:off x="3131484" y="2754726"/>
            <a:ext cx="679994" cy="369332"/>
          </a:xfrm>
          <a:prstGeom prst="rect">
            <a:avLst/>
          </a:prstGeom>
          <a:noFill/>
        </p:spPr>
        <p:txBody>
          <a:bodyPr wrap="none" rtlCol="0">
            <a:spAutoFit/>
          </a:bodyPr>
          <a:lstStyle/>
          <a:p>
            <a:r>
              <a:rPr lang="en-US"/>
              <a:t>input</a:t>
            </a:r>
          </a:p>
        </p:txBody>
      </p:sp>
      <p:sp>
        <p:nvSpPr>
          <p:cNvPr id="7" name="Rectangle 6">
            <a:extLst>
              <a:ext uri="{FF2B5EF4-FFF2-40B4-BE49-F238E27FC236}">
                <a16:creationId xmlns:a16="http://schemas.microsoft.com/office/drawing/2014/main" id="{8BC51CB0-3136-4C8A-B533-3CE1EA91204A}"/>
              </a:ext>
            </a:extLst>
          </p:cNvPr>
          <p:cNvSpPr/>
          <p:nvPr/>
        </p:nvSpPr>
        <p:spPr>
          <a:xfrm>
            <a:off x="1991541" y="5396034"/>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cxnSp>
        <p:nvCxnSpPr>
          <p:cNvPr id="8" name="Straight Arrow Connector 7">
            <a:extLst>
              <a:ext uri="{FF2B5EF4-FFF2-40B4-BE49-F238E27FC236}">
                <a16:creationId xmlns:a16="http://schemas.microsoft.com/office/drawing/2014/main" id="{C3493F43-65E3-4E28-A5B9-19A6FEDA8D4C}"/>
              </a:ext>
            </a:extLst>
          </p:cNvPr>
          <p:cNvCxnSpPr>
            <a:cxnSpLocks/>
          </p:cNvCxnSpPr>
          <p:nvPr/>
        </p:nvCxnSpPr>
        <p:spPr>
          <a:xfrm>
            <a:off x="3450491" y="3510428"/>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198C2B4-2D2B-40C8-B424-DF18E612DC08}"/>
              </a:ext>
            </a:extLst>
          </p:cNvPr>
          <p:cNvSpPr txBox="1"/>
          <p:nvPr/>
        </p:nvSpPr>
        <p:spPr>
          <a:xfrm>
            <a:off x="2773020" y="3628722"/>
            <a:ext cx="698461" cy="369332"/>
          </a:xfrm>
          <a:prstGeom prst="rect">
            <a:avLst/>
          </a:prstGeom>
          <a:noFill/>
        </p:spPr>
        <p:txBody>
          <a:bodyPr wrap="none" rtlCol="0">
            <a:spAutoFit/>
          </a:bodyPr>
          <a:lstStyle/>
          <a:p>
            <a:r>
              <a:rPr lang="en-US" i="1"/>
              <a:t>parse</a:t>
            </a:r>
          </a:p>
        </p:txBody>
      </p:sp>
      <p:cxnSp>
        <p:nvCxnSpPr>
          <p:cNvPr id="10" name="Straight Arrow Connector 9">
            <a:extLst>
              <a:ext uri="{FF2B5EF4-FFF2-40B4-BE49-F238E27FC236}">
                <a16:creationId xmlns:a16="http://schemas.microsoft.com/office/drawing/2014/main" id="{93D2A80D-6EE7-4009-BB31-0A929B2C84F0}"/>
              </a:ext>
            </a:extLst>
          </p:cNvPr>
          <p:cNvCxnSpPr/>
          <p:nvPr/>
        </p:nvCxnSpPr>
        <p:spPr>
          <a:xfrm>
            <a:off x="3493105" y="460158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985FC65-942B-4EB7-B976-19D53EB875D7}"/>
              </a:ext>
            </a:extLst>
          </p:cNvPr>
          <p:cNvCxnSpPr>
            <a:cxnSpLocks/>
          </p:cNvCxnSpPr>
          <p:nvPr/>
        </p:nvCxnSpPr>
        <p:spPr>
          <a:xfrm flipV="1">
            <a:off x="7370799" y="461699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9E6163B-19AD-44E6-9032-F756A16288BB}"/>
              </a:ext>
            </a:extLst>
          </p:cNvPr>
          <p:cNvSpPr txBox="1"/>
          <p:nvPr/>
        </p:nvSpPr>
        <p:spPr>
          <a:xfrm>
            <a:off x="7370799" y="4806648"/>
            <a:ext cx="938077" cy="369332"/>
          </a:xfrm>
          <a:prstGeom prst="rect">
            <a:avLst/>
          </a:prstGeom>
          <a:noFill/>
        </p:spPr>
        <p:txBody>
          <a:bodyPr wrap="none" rtlCol="0">
            <a:spAutoFit/>
          </a:bodyPr>
          <a:lstStyle/>
          <a:p>
            <a:r>
              <a:rPr lang="en-US" i="1"/>
              <a:t>unparse</a:t>
            </a:r>
          </a:p>
        </p:txBody>
      </p:sp>
      <p:cxnSp>
        <p:nvCxnSpPr>
          <p:cNvPr id="13" name="Straight Arrow Connector 12">
            <a:extLst>
              <a:ext uri="{FF2B5EF4-FFF2-40B4-BE49-F238E27FC236}">
                <a16:creationId xmlns:a16="http://schemas.microsoft.com/office/drawing/2014/main" id="{EF29903E-9736-40A9-A770-D2E140726F22}"/>
              </a:ext>
            </a:extLst>
          </p:cNvPr>
          <p:cNvCxnSpPr>
            <a:cxnSpLocks/>
          </p:cNvCxnSpPr>
          <p:nvPr/>
        </p:nvCxnSpPr>
        <p:spPr>
          <a:xfrm flipV="1">
            <a:off x="7348785" y="349518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74EC7A0-E26A-4418-8975-402D266460E9}"/>
              </a:ext>
            </a:extLst>
          </p:cNvPr>
          <p:cNvSpPr/>
          <p:nvPr/>
        </p:nvSpPr>
        <p:spPr>
          <a:xfrm>
            <a:off x="1792637" y="4232253"/>
            <a:ext cx="9040672"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"Lecœur"</a:t>
            </a:r>
            <a:r>
              <a:rPr lang="en-US">
                <a:solidFill>
                  <a:srgbClr val="F5844C"/>
                </a:solidFill>
                <a:highlight>
                  <a:srgbClr val="FFFFFF"/>
                </a:highlight>
              </a:rPr>
              <a:t> dfdl:encoding</a:t>
            </a:r>
            <a:r>
              <a:rPr lang="en-US">
                <a:solidFill>
                  <a:srgbClr val="FF8040"/>
                </a:solidFill>
                <a:highlight>
                  <a:srgbClr val="FFFFFF"/>
                </a:highlight>
              </a:rPr>
              <a:t>=</a:t>
            </a:r>
            <a:r>
              <a:rPr lang="en-US">
                <a:solidFill>
                  <a:srgbClr val="993300"/>
                </a:solidFill>
                <a:highlight>
                  <a:srgbClr val="FFFFFF"/>
                </a:highlight>
              </a:rPr>
              <a:t>"utf-8"</a:t>
            </a:r>
            <a:r>
              <a:rPr lang="en-US">
                <a:solidFill>
                  <a:srgbClr val="000096"/>
                </a:solidFill>
                <a:highlight>
                  <a:srgbClr val="FFFFFF"/>
                </a:highlight>
              </a:rPr>
              <a:t>/&gt;</a:t>
            </a:r>
          </a:p>
        </p:txBody>
      </p:sp>
      <p:sp>
        <p:nvSpPr>
          <p:cNvPr id="20" name="Rectangle 19">
            <a:extLst>
              <a:ext uri="{FF2B5EF4-FFF2-40B4-BE49-F238E27FC236}">
                <a16:creationId xmlns:a16="http://schemas.microsoft.com/office/drawing/2014/main" id="{23514C8B-44F9-461B-A35A-2F55D7D14F57}"/>
              </a:ext>
            </a:extLst>
          </p:cNvPr>
          <p:cNvSpPr/>
          <p:nvPr/>
        </p:nvSpPr>
        <p:spPr>
          <a:xfrm>
            <a:off x="6003692" y="5411448"/>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pic>
        <p:nvPicPr>
          <p:cNvPr id="16" name="Picture 15">
            <a:extLst>
              <a:ext uri="{FF2B5EF4-FFF2-40B4-BE49-F238E27FC236}">
                <a16:creationId xmlns:a16="http://schemas.microsoft.com/office/drawing/2014/main" id="{BC9110E9-873A-4B1A-B3A6-6BBA5230B4B7}"/>
              </a:ext>
            </a:extLst>
          </p:cNvPr>
          <p:cNvPicPr>
            <a:picLocks noChangeAspect="1"/>
          </p:cNvPicPr>
          <p:nvPr/>
        </p:nvPicPr>
        <p:blipFill rotWithShape="1">
          <a:blip r:embed="rId2"/>
          <a:srcRect l="1573" t="14299" r="77486" b="82718"/>
          <a:stretch/>
        </p:blipFill>
        <p:spPr>
          <a:xfrm>
            <a:off x="1216090" y="3167853"/>
            <a:ext cx="4879910" cy="369332"/>
          </a:xfrm>
          <a:prstGeom prst="rect">
            <a:avLst/>
          </a:prstGeom>
          <a:ln>
            <a:solidFill>
              <a:schemeClr val="tx1"/>
            </a:solidFill>
          </a:ln>
        </p:spPr>
      </p:pic>
      <p:pic>
        <p:nvPicPr>
          <p:cNvPr id="21" name="Picture 20">
            <a:extLst>
              <a:ext uri="{FF2B5EF4-FFF2-40B4-BE49-F238E27FC236}">
                <a16:creationId xmlns:a16="http://schemas.microsoft.com/office/drawing/2014/main" id="{542FCE16-BCB0-4279-B214-231666443529}"/>
              </a:ext>
            </a:extLst>
          </p:cNvPr>
          <p:cNvPicPr>
            <a:picLocks noChangeAspect="1"/>
          </p:cNvPicPr>
          <p:nvPr/>
        </p:nvPicPr>
        <p:blipFill rotWithShape="1">
          <a:blip r:embed="rId2"/>
          <a:srcRect l="1573" t="14299" r="77486" b="82718"/>
          <a:stretch/>
        </p:blipFill>
        <p:spPr>
          <a:xfrm>
            <a:off x="6234808" y="3149011"/>
            <a:ext cx="4879910" cy="369332"/>
          </a:xfrm>
          <a:prstGeom prst="rect">
            <a:avLst/>
          </a:prstGeom>
          <a:ln>
            <a:solidFill>
              <a:schemeClr val="tx1"/>
            </a:solidFill>
          </a:ln>
        </p:spPr>
      </p:pic>
    </p:spTree>
    <p:extLst>
      <p:ext uri="{BB962C8B-B14F-4D97-AF65-F5344CB8AC3E}">
        <p14:creationId xmlns:p14="http://schemas.microsoft.com/office/powerpoint/2010/main" val="6604107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43F3DB-90B8-4DE0-97A3-79E5C084B66D}"/>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17" name="Speech Bubble: Rectangle 16">
            <a:extLst>
              <a:ext uri="{FF2B5EF4-FFF2-40B4-BE49-F238E27FC236}">
                <a16:creationId xmlns:a16="http://schemas.microsoft.com/office/drawing/2014/main" id="{3359874E-773A-42DD-9AE3-A47E1EDA41C9}"/>
              </a:ext>
            </a:extLst>
          </p:cNvPr>
          <p:cNvSpPr/>
          <p:nvPr/>
        </p:nvSpPr>
        <p:spPr>
          <a:xfrm>
            <a:off x="4804475" y="464948"/>
            <a:ext cx="3192650" cy="1225663"/>
          </a:xfrm>
          <a:prstGeom prst="wedgeRectCallout">
            <a:avLst>
              <a:gd name="adj1" fmla="val -35312"/>
              <a:gd name="adj2" fmla="val 1744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oe ligature … it is one character that is a combination of ‘o’ and ‘e’ … it is encoded using two bytes, xC5 x93</a:t>
            </a:r>
          </a:p>
        </p:txBody>
      </p:sp>
      <p:sp>
        <p:nvSpPr>
          <p:cNvPr id="18" name="TextBox 17">
            <a:extLst>
              <a:ext uri="{FF2B5EF4-FFF2-40B4-BE49-F238E27FC236}">
                <a16:creationId xmlns:a16="http://schemas.microsoft.com/office/drawing/2014/main" id="{725573FE-668B-462B-B42C-C0D45F6AC07D}"/>
              </a:ext>
            </a:extLst>
          </p:cNvPr>
          <p:cNvSpPr txBox="1"/>
          <p:nvPr/>
        </p:nvSpPr>
        <p:spPr>
          <a:xfrm>
            <a:off x="3131484" y="2754726"/>
            <a:ext cx="679994" cy="369332"/>
          </a:xfrm>
          <a:prstGeom prst="rect">
            <a:avLst/>
          </a:prstGeom>
          <a:noFill/>
        </p:spPr>
        <p:txBody>
          <a:bodyPr wrap="none" rtlCol="0">
            <a:spAutoFit/>
          </a:bodyPr>
          <a:lstStyle/>
          <a:p>
            <a:r>
              <a:rPr lang="en-US"/>
              <a:t>input</a:t>
            </a:r>
          </a:p>
        </p:txBody>
      </p:sp>
      <p:sp>
        <p:nvSpPr>
          <p:cNvPr id="19" name="Rectangle 18">
            <a:extLst>
              <a:ext uri="{FF2B5EF4-FFF2-40B4-BE49-F238E27FC236}">
                <a16:creationId xmlns:a16="http://schemas.microsoft.com/office/drawing/2014/main" id="{7E1D14DC-EB69-46B0-ABD2-40754698D83C}"/>
              </a:ext>
            </a:extLst>
          </p:cNvPr>
          <p:cNvSpPr/>
          <p:nvPr/>
        </p:nvSpPr>
        <p:spPr>
          <a:xfrm>
            <a:off x="1991541" y="5396034"/>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cxnSp>
        <p:nvCxnSpPr>
          <p:cNvPr id="20" name="Straight Arrow Connector 19">
            <a:extLst>
              <a:ext uri="{FF2B5EF4-FFF2-40B4-BE49-F238E27FC236}">
                <a16:creationId xmlns:a16="http://schemas.microsoft.com/office/drawing/2014/main" id="{009EEAD0-F98F-452D-B005-620E7D7567E6}"/>
              </a:ext>
            </a:extLst>
          </p:cNvPr>
          <p:cNvCxnSpPr>
            <a:cxnSpLocks/>
          </p:cNvCxnSpPr>
          <p:nvPr/>
        </p:nvCxnSpPr>
        <p:spPr>
          <a:xfrm>
            <a:off x="3450491" y="3510428"/>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474E0C9-EE1D-4CB2-8010-0FC9AB5F194D}"/>
              </a:ext>
            </a:extLst>
          </p:cNvPr>
          <p:cNvSpPr txBox="1"/>
          <p:nvPr/>
        </p:nvSpPr>
        <p:spPr>
          <a:xfrm>
            <a:off x="2773020" y="3628722"/>
            <a:ext cx="698461" cy="369332"/>
          </a:xfrm>
          <a:prstGeom prst="rect">
            <a:avLst/>
          </a:prstGeom>
          <a:noFill/>
        </p:spPr>
        <p:txBody>
          <a:bodyPr wrap="none" rtlCol="0">
            <a:spAutoFit/>
          </a:bodyPr>
          <a:lstStyle/>
          <a:p>
            <a:r>
              <a:rPr lang="en-US" i="1"/>
              <a:t>parse</a:t>
            </a:r>
          </a:p>
        </p:txBody>
      </p:sp>
      <p:cxnSp>
        <p:nvCxnSpPr>
          <p:cNvPr id="22" name="Straight Arrow Connector 21">
            <a:extLst>
              <a:ext uri="{FF2B5EF4-FFF2-40B4-BE49-F238E27FC236}">
                <a16:creationId xmlns:a16="http://schemas.microsoft.com/office/drawing/2014/main" id="{547DC24E-5B73-4C79-854F-4558DF6D6808}"/>
              </a:ext>
            </a:extLst>
          </p:cNvPr>
          <p:cNvCxnSpPr/>
          <p:nvPr/>
        </p:nvCxnSpPr>
        <p:spPr>
          <a:xfrm>
            <a:off x="3493105" y="4601585"/>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5F12310-ACA9-478C-A7FA-D45789B7E79A}"/>
              </a:ext>
            </a:extLst>
          </p:cNvPr>
          <p:cNvCxnSpPr>
            <a:cxnSpLocks/>
          </p:cNvCxnSpPr>
          <p:nvPr/>
        </p:nvCxnSpPr>
        <p:spPr>
          <a:xfrm flipV="1">
            <a:off x="7370799" y="4616999"/>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65F1E6-5876-43AC-8794-4DFF470AC373}"/>
              </a:ext>
            </a:extLst>
          </p:cNvPr>
          <p:cNvSpPr txBox="1"/>
          <p:nvPr/>
        </p:nvSpPr>
        <p:spPr>
          <a:xfrm>
            <a:off x="7370799" y="4806648"/>
            <a:ext cx="938077" cy="369332"/>
          </a:xfrm>
          <a:prstGeom prst="rect">
            <a:avLst/>
          </a:prstGeom>
          <a:noFill/>
        </p:spPr>
        <p:txBody>
          <a:bodyPr wrap="none" rtlCol="0">
            <a:spAutoFit/>
          </a:bodyPr>
          <a:lstStyle/>
          <a:p>
            <a:r>
              <a:rPr lang="en-US" i="1"/>
              <a:t>unparse</a:t>
            </a:r>
          </a:p>
        </p:txBody>
      </p:sp>
      <p:cxnSp>
        <p:nvCxnSpPr>
          <p:cNvPr id="25" name="Straight Arrow Connector 24">
            <a:extLst>
              <a:ext uri="{FF2B5EF4-FFF2-40B4-BE49-F238E27FC236}">
                <a16:creationId xmlns:a16="http://schemas.microsoft.com/office/drawing/2014/main" id="{847D2CDD-93CA-4B17-84CA-03CA288BD7DF}"/>
              </a:ext>
            </a:extLst>
          </p:cNvPr>
          <p:cNvCxnSpPr>
            <a:cxnSpLocks/>
          </p:cNvCxnSpPr>
          <p:nvPr/>
        </p:nvCxnSpPr>
        <p:spPr>
          <a:xfrm flipV="1">
            <a:off x="7348785" y="3495181"/>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7B132C7-1BB0-4565-96AE-BE68389B7DFE}"/>
              </a:ext>
            </a:extLst>
          </p:cNvPr>
          <p:cNvSpPr/>
          <p:nvPr/>
        </p:nvSpPr>
        <p:spPr>
          <a:xfrm>
            <a:off x="1792637" y="4232253"/>
            <a:ext cx="9040672"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highlight>
                  <a:srgbClr val="FFFF00"/>
                </a:highlight>
              </a:rPr>
              <a:t>dfdl:terminator</a:t>
            </a:r>
            <a:r>
              <a:rPr lang="en-US">
                <a:solidFill>
                  <a:srgbClr val="FF8040"/>
                </a:solidFill>
                <a:highlight>
                  <a:srgbClr val="FFFF00"/>
                </a:highlight>
              </a:rPr>
              <a:t>=</a:t>
            </a:r>
            <a:r>
              <a:rPr lang="en-US">
                <a:solidFill>
                  <a:srgbClr val="993300"/>
                </a:solidFill>
                <a:highlight>
                  <a:srgbClr val="FFFF00"/>
                </a:highlight>
              </a:rPr>
              <a:t>"Lecœur"</a:t>
            </a:r>
            <a:r>
              <a:rPr lang="en-US">
                <a:solidFill>
                  <a:srgbClr val="F5844C"/>
                </a:solidFill>
                <a:highlight>
                  <a:srgbClr val="FFFFFF"/>
                </a:highlight>
              </a:rPr>
              <a:t> dfdl:encoding</a:t>
            </a:r>
            <a:r>
              <a:rPr lang="en-US">
                <a:solidFill>
                  <a:srgbClr val="FF8040"/>
                </a:solidFill>
                <a:highlight>
                  <a:srgbClr val="FFFFFF"/>
                </a:highlight>
              </a:rPr>
              <a:t>=</a:t>
            </a:r>
            <a:r>
              <a:rPr lang="en-US">
                <a:solidFill>
                  <a:srgbClr val="993300"/>
                </a:solidFill>
                <a:highlight>
                  <a:srgbClr val="FFFFFF"/>
                </a:highlight>
              </a:rPr>
              <a:t>"utf-8"</a:t>
            </a:r>
            <a:r>
              <a:rPr lang="en-US">
                <a:solidFill>
                  <a:srgbClr val="000096"/>
                </a:solidFill>
                <a:highlight>
                  <a:srgbClr val="FFFFFF"/>
                </a:highlight>
              </a:rPr>
              <a:t>/&gt;</a:t>
            </a:r>
          </a:p>
        </p:txBody>
      </p:sp>
      <p:sp>
        <p:nvSpPr>
          <p:cNvPr id="27" name="Rectangle 26">
            <a:extLst>
              <a:ext uri="{FF2B5EF4-FFF2-40B4-BE49-F238E27FC236}">
                <a16:creationId xmlns:a16="http://schemas.microsoft.com/office/drawing/2014/main" id="{1F4DC433-4236-4232-9CD4-92D9A41983D0}"/>
              </a:ext>
            </a:extLst>
          </p:cNvPr>
          <p:cNvSpPr/>
          <p:nvPr/>
        </p:nvSpPr>
        <p:spPr>
          <a:xfrm>
            <a:off x="6003692" y="5411448"/>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pic>
        <p:nvPicPr>
          <p:cNvPr id="28" name="Picture 27">
            <a:extLst>
              <a:ext uri="{FF2B5EF4-FFF2-40B4-BE49-F238E27FC236}">
                <a16:creationId xmlns:a16="http://schemas.microsoft.com/office/drawing/2014/main" id="{D2C48F19-42CE-4FFE-BEB3-13319BEA78D8}"/>
              </a:ext>
            </a:extLst>
          </p:cNvPr>
          <p:cNvPicPr>
            <a:picLocks noChangeAspect="1"/>
          </p:cNvPicPr>
          <p:nvPr/>
        </p:nvPicPr>
        <p:blipFill rotWithShape="1">
          <a:blip r:embed="rId2"/>
          <a:srcRect l="1573" t="14299" r="77486" b="82718"/>
          <a:stretch/>
        </p:blipFill>
        <p:spPr>
          <a:xfrm>
            <a:off x="1216090" y="3167853"/>
            <a:ext cx="4879910" cy="369332"/>
          </a:xfrm>
          <a:prstGeom prst="rect">
            <a:avLst/>
          </a:prstGeom>
          <a:ln>
            <a:solidFill>
              <a:schemeClr val="tx1"/>
            </a:solidFill>
          </a:ln>
        </p:spPr>
      </p:pic>
      <p:pic>
        <p:nvPicPr>
          <p:cNvPr id="29" name="Picture 28">
            <a:extLst>
              <a:ext uri="{FF2B5EF4-FFF2-40B4-BE49-F238E27FC236}">
                <a16:creationId xmlns:a16="http://schemas.microsoft.com/office/drawing/2014/main" id="{A0830EF5-14C7-476D-8F87-CBD307BB16DB}"/>
              </a:ext>
            </a:extLst>
          </p:cNvPr>
          <p:cNvPicPr>
            <a:picLocks noChangeAspect="1"/>
          </p:cNvPicPr>
          <p:nvPr/>
        </p:nvPicPr>
        <p:blipFill rotWithShape="1">
          <a:blip r:embed="rId2"/>
          <a:srcRect l="1573" t="14299" r="77486" b="82718"/>
          <a:stretch/>
        </p:blipFill>
        <p:spPr>
          <a:xfrm>
            <a:off x="6234808" y="3149011"/>
            <a:ext cx="4879910" cy="369332"/>
          </a:xfrm>
          <a:prstGeom prst="rect">
            <a:avLst/>
          </a:prstGeom>
          <a:ln>
            <a:solidFill>
              <a:schemeClr val="tx1"/>
            </a:solidFill>
          </a:ln>
        </p:spPr>
      </p:pic>
    </p:spTree>
    <p:extLst>
      <p:ext uri="{BB962C8B-B14F-4D97-AF65-F5344CB8AC3E}">
        <p14:creationId xmlns:p14="http://schemas.microsoft.com/office/powerpoint/2010/main" val="26243472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301A6C3-BEF6-45E4-B896-8EF7F0845D40}"/>
              </a:ext>
            </a:extLst>
          </p:cNvPr>
          <p:cNvPicPr>
            <a:picLocks noChangeAspect="1"/>
          </p:cNvPicPr>
          <p:nvPr/>
        </p:nvPicPr>
        <p:blipFill rotWithShape="1">
          <a:blip r:embed="rId2"/>
          <a:srcRect t="3004" r="34265" b="59098"/>
          <a:stretch/>
        </p:blipFill>
        <p:spPr>
          <a:xfrm>
            <a:off x="1774983" y="3747754"/>
            <a:ext cx="8014408" cy="2599081"/>
          </a:xfrm>
          <a:prstGeom prst="rect">
            <a:avLst/>
          </a:prstGeom>
        </p:spPr>
      </p:pic>
      <p:cxnSp>
        <p:nvCxnSpPr>
          <p:cNvPr id="19" name="Straight Arrow Connector 18">
            <a:extLst>
              <a:ext uri="{FF2B5EF4-FFF2-40B4-BE49-F238E27FC236}">
                <a16:creationId xmlns:a16="http://schemas.microsoft.com/office/drawing/2014/main" id="{6968DA15-A7F8-4CAA-A6FB-17FBD04CD31C}"/>
              </a:ext>
            </a:extLst>
          </p:cNvPr>
          <p:cNvCxnSpPr/>
          <p:nvPr/>
        </p:nvCxnSpPr>
        <p:spPr>
          <a:xfrm flipH="1" flipV="1">
            <a:off x="9097505" y="2196648"/>
            <a:ext cx="201478" cy="285064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B9458FF-AED4-448B-993D-A374246B3E4C}"/>
              </a:ext>
            </a:extLst>
          </p:cNvPr>
          <p:cNvCxnSpPr/>
          <p:nvPr/>
        </p:nvCxnSpPr>
        <p:spPr>
          <a:xfrm flipH="1" flipV="1">
            <a:off x="3097900" y="4308529"/>
            <a:ext cx="6185585" cy="7387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4CA0241-BF54-4BF8-84A5-0AEB857C9020}"/>
              </a:ext>
            </a:extLst>
          </p:cNvPr>
          <p:cNvSpPr txBox="1"/>
          <p:nvPr/>
        </p:nvSpPr>
        <p:spPr>
          <a:xfrm>
            <a:off x="5925516" y="5082809"/>
            <a:ext cx="6050183" cy="830997"/>
          </a:xfrm>
          <a:prstGeom prst="rect">
            <a:avLst/>
          </a:prstGeom>
          <a:solidFill>
            <a:srgbClr val="FFFF00"/>
          </a:solidFill>
        </p:spPr>
        <p:txBody>
          <a:bodyPr wrap="square" rtlCol="0">
            <a:spAutoFit/>
          </a:bodyPr>
          <a:lstStyle/>
          <a:p>
            <a:r>
              <a:rPr lang="en-US" sz="2400"/>
              <a:t>Be sure the encoding specified in the DFDL schema matches the encoding of the input file.</a:t>
            </a:r>
          </a:p>
        </p:txBody>
      </p:sp>
      <p:sp>
        <p:nvSpPr>
          <p:cNvPr id="23" name="TextBox 22">
            <a:extLst>
              <a:ext uri="{FF2B5EF4-FFF2-40B4-BE49-F238E27FC236}">
                <a16:creationId xmlns:a16="http://schemas.microsoft.com/office/drawing/2014/main" id="{1E14B054-C65C-4723-9E79-88B3047A7419}"/>
              </a:ext>
            </a:extLst>
          </p:cNvPr>
          <p:cNvSpPr txBox="1"/>
          <p:nvPr/>
        </p:nvSpPr>
        <p:spPr>
          <a:xfrm>
            <a:off x="358702" y="4123863"/>
            <a:ext cx="1232197" cy="369332"/>
          </a:xfrm>
          <a:prstGeom prst="rect">
            <a:avLst/>
          </a:prstGeom>
          <a:noFill/>
        </p:spPr>
        <p:txBody>
          <a:bodyPr wrap="none" rtlCol="0">
            <a:spAutoFit/>
          </a:bodyPr>
          <a:lstStyle/>
          <a:p>
            <a:r>
              <a:rPr lang="en-US"/>
              <a:t>Notepad++</a:t>
            </a:r>
          </a:p>
        </p:txBody>
      </p:sp>
      <p:sp>
        <p:nvSpPr>
          <p:cNvPr id="20" name="TextBox 19">
            <a:extLst>
              <a:ext uri="{FF2B5EF4-FFF2-40B4-BE49-F238E27FC236}">
                <a16:creationId xmlns:a16="http://schemas.microsoft.com/office/drawing/2014/main" id="{EECA0BF3-AF9E-4712-AD7C-CD806DFF3F29}"/>
              </a:ext>
            </a:extLst>
          </p:cNvPr>
          <p:cNvSpPr txBox="1"/>
          <p:nvPr/>
        </p:nvSpPr>
        <p:spPr>
          <a:xfrm>
            <a:off x="2822192" y="271579"/>
            <a:ext cx="679994" cy="369332"/>
          </a:xfrm>
          <a:prstGeom prst="rect">
            <a:avLst/>
          </a:prstGeom>
          <a:noFill/>
        </p:spPr>
        <p:txBody>
          <a:bodyPr wrap="none" rtlCol="0">
            <a:spAutoFit/>
          </a:bodyPr>
          <a:lstStyle/>
          <a:p>
            <a:r>
              <a:rPr lang="en-US"/>
              <a:t>input</a:t>
            </a:r>
          </a:p>
        </p:txBody>
      </p:sp>
      <p:sp>
        <p:nvSpPr>
          <p:cNvPr id="24" name="Rectangle 23">
            <a:extLst>
              <a:ext uri="{FF2B5EF4-FFF2-40B4-BE49-F238E27FC236}">
                <a16:creationId xmlns:a16="http://schemas.microsoft.com/office/drawing/2014/main" id="{E8C8875D-C8B3-4AF1-A73D-7792B014756C}"/>
              </a:ext>
            </a:extLst>
          </p:cNvPr>
          <p:cNvSpPr/>
          <p:nvPr/>
        </p:nvSpPr>
        <p:spPr>
          <a:xfrm>
            <a:off x="1682249" y="2912887"/>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cxnSp>
        <p:nvCxnSpPr>
          <p:cNvPr id="25" name="Straight Arrow Connector 24">
            <a:extLst>
              <a:ext uri="{FF2B5EF4-FFF2-40B4-BE49-F238E27FC236}">
                <a16:creationId xmlns:a16="http://schemas.microsoft.com/office/drawing/2014/main" id="{B482E845-CA16-43DA-AB93-E45FD9577743}"/>
              </a:ext>
            </a:extLst>
          </p:cNvPr>
          <p:cNvCxnSpPr>
            <a:cxnSpLocks/>
          </p:cNvCxnSpPr>
          <p:nvPr/>
        </p:nvCxnSpPr>
        <p:spPr>
          <a:xfrm>
            <a:off x="3141199" y="1027281"/>
            <a:ext cx="0" cy="702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9EE712C-F1C8-4A72-8888-1BD58E16E408}"/>
              </a:ext>
            </a:extLst>
          </p:cNvPr>
          <p:cNvSpPr txBox="1"/>
          <p:nvPr/>
        </p:nvSpPr>
        <p:spPr>
          <a:xfrm>
            <a:off x="2463728" y="1145575"/>
            <a:ext cx="698461" cy="369332"/>
          </a:xfrm>
          <a:prstGeom prst="rect">
            <a:avLst/>
          </a:prstGeom>
          <a:noFill/>
        </p:spPr>
        <p:txBody>
          <a:bodyPr wrap="none" rtlCol="0">
            <a:spAutoFit/>
          </a:bodyPr>
          <a:lstStyle/>
          <a:p>
            <a:r>
              <a:rPr lang="en-US" i="1"/>
              <a:t>parse</a:t>
            </a:r>
          </a:p>
        </p:txBody>
      </p:sp>
      <p:cxnSp>
        <p:nvCxnSpPr>
          <p:cNvPr id="27" name="Straight Arrow Connector 26">
            <a:extLst>
              <a:ext uri="{FF2B5EF4-FFF2-40B4-BE49-F238E27FC236}">
                <a16:creationId xmlns:a16="http://schemas.microsoft.com/office/drawing/2014/main" id="{441E7E11-8C90-450D-A818-A16CB0F45DA6}"/>
              </a:ext>
            </a:extLst>
          </p:cNvPr>
          <p:cNvCxnSpPr/>
          <p:nvPr/>
        </p:nvCxnSpPr>
        <p:spPr>
          <a:xfrm>
            <a:off x="3183813" y="2118438"/>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6306027-84FD-404C-A17A-29EBD56B13DE}"/>
              </a:ext>
            </a:extLst>
          </p:cNvPr>
          <p:cNvCxnSpPr>
            <a:cxnSpLocks/>
          </p:cNvCxnSpPr>
          <p:nvPr/>
        </p:nvCxnSpPr>
        <p:spPr>
          <a:xfrm flipV="1">
            <a:off x="7061507" y="2133852"/>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67C170C-BDC5-444B-BA9D-CBF635F140B4}"/>
              </a:ext>
            </a:extLst>
          </p:cNvPr>
          <p:cNvSpPr txBox="1"/>
          <p:nvPr/>
        </p:nvSpPr>
        <p:spPr>
          <a:xfrm>
            <a:off x="7061507" y="2323501"/>
            <a:ext cx="938077" cy="369332"/>
          </a:xfrm>
          <a:prstGeom prst="rect">
            <a:avLst/>
          </a:prstGeom>
          <a:noFill/>
        </p:spPr>
        <p:txBody>
          <a:bodyPr wrap="none" rtlCol="0">
            <a:spAutoFit/>
          </a:bodyPr>
          <a:lstStyle/>
          <a:p>
            <a:r>
              <a:rPr lang="en-US" i="1"/>
              <a:t>unparse</a:t>
            </a:r>
          </a:p>
        </p:txBody>
      </p:sp>
      <p:cxnSp>
        <p:nvCxnSpPr>
          <p:cNvPr id="30" name="Straight Arrow Connector 29">
            <a:extLst>
              <a:ext uri="{FF2B5EF4-FFF2-40B4-BE49-F238E27FC236}">
                <a16:creationId xmlns:a16="http://schemas.microsoft.com/office/drawing/2014/main" id="{FCDF0EB7-DCDA-4968-9984-1CB2B7D162D0}"/>
              </a:ext>
            </a:extLst>
          </p:cNvPr>
          <p:cNvCxnSpPr>
            <a:cxnSpLocks/>
          </p:cNvCxnSpPr>
          <p:nvPr/>
        </p:nvCxnSpPr>
        <p:spPr>
          <a:xfrm flipV="1">
            <a:off x="7039493" y="1012034"/>
            <a:ext cx="0" cy="779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D10F1B56-A22C-421D-935B-9BF97FC2CA9C}"/>
              </a:ext>
            </a:extLst>
          </p:cNvPr>
          <p:cNvSpPr/>
          <p:nvPr/>
        </p:nvSpPr>
        <p:spPr>
          <a:xfrm>
            <a:off x="1483345" y="1749106"/>
            <a:ext cx="9040672" cy="369332"/>
          </a:xfrm>
          <a:prstGeom prst="rect">
            <a:avLst/>
          </a:prstGeom>
          <a:solidFill>
            <a:schemeClr val="bg1"/>
          </a:solidFill>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a:t>
            </a:r>
            <a:r>
              <a:rPr lang="en-US">
                <a:solidFill>
                  <a:srgbClr val="F5844C"/>
                </a:solidFill>
              </a:rPr>
              <a:t>dfdl:terminator</a:t>
            </a:r>
            <a:r>
              <a:rPr lang="en-US">
                <a:solidFill>
                  <a:srgbClr val="FF8040"/>
                </a:solidFill>
              </a:rPr>
              <a:t>=</a:t>
            </a:r>
            <a:r>
              <a:rPr lang="en-US">
                <a:solidFill>
                  <a:srgbClr val="993300"/>
                </a:solidFill>
              </a:rPr>
              <a:t>"Lecœur"</a:t>
            </a:r>
            <a:r>
              <a:rPr lang="en-US">
                <a:solidFill>
                  <a:srgbClr val="F5844C"/>
                </a:solidFill>
              </a:rPr>
              <a:t> </a:t>
            </a:r>
            <a:r>
              <a:rPr lang="en-US">
                <a:solidFill>
                  <a:srgbClr val="F5844C"/>
                </a:solidFill>
                <a:highlight>
                  <a:srgbClr val="FFFF00"/>
                </a:highlight>
              </a:rPr>
              <a:t>dfdl:encoding</a:t>
            </a:r>
            <a:r>
              <a:rPr lang="en-US">
                <a:solidFill>
                  <a:srgbClr val="FF8040"/>
                </a:solidFill>
                <a:highlight>
                  <a:srgbClr val="FFFF00"/>
                </a:highlight>
              </a:rPr>
              <a:t>=</a:t>
            </a:r>
            <a:r>
              <a:rPr lang="en-US">
                <a:solidFill>
                  <a:srgbClr val="993300"/>
                </a:solidFill>
                <a:highlight>
                  <a:srgbClr val="FFFF00"/>
                </a:highlight>
              </a:rPr>
              <a:t>"utf-8"</a:t>
            </a:r>
            <a:r>
              <a:rPr lang="en-US">
                <a:solidFill>
                  <a:srgbClr val="000096"/>
                </a:solidFill>
                <a:highlight>
                  <a:srgbClr val="FFFFFF"/>
                </a:highlight>
              </a:rPr>
              <a:t>/&gt;</a:t>
            </a:r>
          </a:p>
        </p:txBody>
      </p:sp>
      <p:sp>
        <p:nvSpPr>
          <p:cNvPr id="32" name="Rectangle 31">
            <a:extLst>
              <a:ext uri="{FF2B5EF4-FFF2-40B4-BE49-F238E27FC236}">
                <a16:creationId xmlns:a16="http://schemas.microsoft.com/office/drawing/2014/main" id="{F39966C4-F849-4573-BA0E-74592519F98C}"/>
              </a:ext>
            </a:extLst>
          </p:cNvPr>
          <p:cNvSpPr/>
          <p:nvPr/>
        </p:nvSpPr>
        <p:spPr>
          <a:xfrm>
            <a:off x="5694400" y="2928301"/>
            <a:ext cx="3003128" cy="369332"/>
          </a:xfrm>
          <a:prstGeom prst="rect">
            <a:avLst/>
          </a:prstGeom>
          <a:ln>
            <a:solidFill>
              <a:schemeClr val="tx1"/>
            </a:solidFill>
          </a:ln>
        </p:spPr>
        <p:txBody>
          <a:bodyPr wrap="square">
            <a:spAutoFit/>
          </a:bodyPr>
          <a:lstStyle/>
          <a:p>
            <a:r>
              <a:rPr lang="en-US">
                <a:solidFill>
                  <a:srgbClr val="000096"/>
                </a:solidFill>
                <a:highlight>
                  <a:srgbClr val="FFFFFF"/>
                </a:highlight>
              </a:rPr>
              <a:t>&lt;input&gt;</a:t>
            </a:r>
            <a:r>
              <a:rPr lang="en-US">
                <a:solidFill>
                  <a:srgbClr val="000000"/>
                </a:solidFill>
                <a:highlight>
                  <a:srgbClr val="FFFFFF"/>
                </a:highlight>
              </a:rPr>
              <a:t>Hello, world </a:t>
            </a:r>
            <a:r>
              <a:rPr lang="en-US">
                <a:solidFill>
                  <a:srgbClr val="000096"/>
                </a:solidFill>
                <a:highlight>
                  <a:srgbClr val="FFFFFF"/>
                </a:highlight>
              </a:rPr>
              <a:t>&lt;/input&gt;</a:t>
            </a:r>
          </a:p>
        </p:txBody>
      </p:sp>
      <p:pic>
        <p:nvPicPr>
          <p:cNvPr id="33" name="Picture 32">
            <a:extLst>
              <a:ext uri="{FF2B5EF4-FFF2-40B4-BE49-F238E27FC236}">
                <a16:creationId xmlns:a16="http://schemas.microsoft.com/office/drawing/2014/main" id="{E1A7FC67-77C9-4F96-9E71-666CF6BEA0B5}"/>
              </a:ext>
            </a:extLst>
          </p:cNvPr>
          <p:cNvPicPr>
            <a:picLocks noChangeAspect="1"/>
          </p:cNvPicPr>
          <p:nvPr/>
        </p:nvPicPr>
        <p:blipFill rotWithShape="1">
          <a:blip r:embed="rId3"/>
          <a:srcRect l="1573" t="14299" r="77486" b="82718"/>
          <a:stretch/>
        </p:blipFill>
        <p:spPr>
          <a:xfrm>
            <a:off x="906798" y="684706"/>
            <a:ext cx="4879910" cy="369332"/>
          </a:xfrm>
          <a:prstGeom prst="rect">
            <a:avLst/>
          </a:prstGeom>
          <a:ln>
            <a:solidFill>
              <a:schemeClr val="tx1"/>
            </a:solidFill>
          </a:ln>
        </p:spPr>
      </p:pic>
      <p:pic>
        <p:nvPicPr>
          <p:cNvPr id="34" name="Picture 33">
            <a:extLst>
              <a:ext uri="{FF2B5EF4-FFF2-40B4-BE49-F238E27FC236}">
                <a16:creationId xmlns:a16="http://schemas.microsoft.com/office/drawing/2014/main" id="{327ACBC3-9B3B-4C5F-B0A3-6E99A91C3E34}"/>
              </a:ext>
            </a:extLst>
          </p:cNvPr>
          <p:cNvPicPr>
            <a:picLocks noChangeAspect="1"/>
          </p:cNvPicPr>
          <p:nvPr/>
        </p:nvPicPr>
        <p:blipFill rotWithShape="1">
          <a:blip r:embed="rId3"/>
          <a:srcRect l="1573" t="14299" r="77486" b="82718"/>
          <a:stretch/>
        </p:blipFill>
        <p:spPr>
          <a:xfrm>
            <a:off x="5925516" y="665864"/>
            <a:ext cx="4879910" cy="369332"/>
          </a:xfrm>
          <a:prstGeom prst="rect">
            <a:avLst/>
          </a:prstGeom>
          <a:ln>
            <a:solidFill>
              <a:schemeClr val="tx1"/>
            </a:solidFill>
          </a:ln>
        </p:spPr>
      </p:pic>
    </p:spTree>
    <p:extLst>
      <p:ext uri="{BB962C8B-B14F-4D97-AF65-F5344CB8AC3E}">
        <p14:creationId xmlns:p14="http://schemas.microsoft.com/office/powerpoint/2010/main" val="34937569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210FC-6D29-491F-A7E6-048CD23B0C74}"/>
              </a:ext>
            </a:extLst>
          </p:cNvPr>
          <p:cNvSpPr>
            <a:spLocks noGrp="1"/>
          </p:cNvSpPr>
          <p:nvPr>
            <p:ph type="title"/>
          </p:nvPr>
        </p:nvSpPr>
        <p:spPr/>
        <p:txBody>
          <a:bodyPr/>
          <a:lstStyle/>
          <a:p>
            <a:r>
              <a:rPr lang="en-US"/>
              <a:t>Are there terminators in binary data formats?</a:t>
            </a:r>
          </a:p>
        </p:txBody>
      </p:sp>
      <p:sp>
        <p:nvSpPr>
          <p:cNvPr id="3" name="Content Placeholder 2">
            <a:extLst>
              <a:ext uri="{FF2B5EF4-FFF2-40B4-BE49-F238E27FC236}">
                <a16:creationId xmlns:a16="http://schemas.microsoft.com/office/drawing/2014/main" id="{780DE2CF-1861-43D7-BA20-4508D4F7FA24}"/>
              </a:ext>
            </a:extLst>
          </p:cNvPr>
          <p:cNvSpPr>
            <a:spLocks noGrp="1"/>
          </p:cNvSpPr>
          <p:nvPr>
            <p:ph idx="1"/>
          </p:nvPr>
        </p:nvSpPr>
        <p:spPr/>
        <p:txBody>
          <a:bodyPr/>
          <a:lstStyle/>
          <a:p>
            <a:pPr>
              <a:lnSpc>
                <a:spcPts val="3000"/>
              </a:lnSpc>
              <a:spcAft>
                <a:spcPts val="1200"/>
              </a:spcAft>
            </a:pPr>
            <a:r>
              <a:rPr lang="en-US"/>
              <a:t>Yes, there are terminators in binary data. </a:t>
            </a:r>
          </a:p>
          <a:p>
            <a:pPr>
              <a:lnSpc>
                <a:spcPts val="3000"/>
              </a:lnSpc>
              <a:spcAft>
                <a:spcPts val="1200"/>
              </a:spcAft>
            </a:pPr>
            <a:r>
              <a:rPr lang="en-US"/>
              <a:t>Example: Oftentimes a binary format will contain some strings that are null-terminated (terminated by a hex 0 byte)</a:t>
            </a:r>
          </a:p>
        </p:txBody>
      </p:sp>
      <p:sp>
        <p:nvSpPr>
          <p:cNvPr id="4" name="Footer Placeholder 3">
            <a:extLst>
              <a:ext uri="{FF2B5EF4-FFF2-40B4-BE49-F238E27FC236}">
                <a16:creationId xmlns:a16="http://schemas.microsoft.com/office/drawing/2014/main" id="{4293C03C-81A4-4468-AEC9-A0DFCF0C345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8324451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CFC926-001E-4EA7-8220-11BA4D2C7722}"/>
              </a:ext>
            </a:extLst>
          </p:cNvPr>
          <p:cNvSpPr>
            <a:spLocks noGrp="1"/>
          </p:cNvSpPr>
          <p:nvPr>
            <p:ph type="title"/>
          </p:nvPr>
        </p:nvSpPr>
        <p:spPr/>
        <p:txBody>
          <a:bodyPr/>
          <a:lstStyle/>
          <a:p>
            <a:r>
              <a:rPr lang="en-US"/>
              <a:t>dfdl:emptyValueDelimiterPolicy</a:t>
            </a:r>
          </a:p>
        </p:txBody>
      </p:sp>
      <p:sp>
        <p:nvSpPr>
          <p:cNvPr id="4" name="Content Placeholder 3">
            <a:extLst>
              <a:ext uri="{FF2B5EF4-FFF2-40B4-BE49-F238E27FC236}">
                <a16:creationId xmlns:a16="http://schemas.microsoft.com/office/drawing/2014/main" id="{DDFEF270-44DB-4D1C-91E5-4EC523ECDEE1}"/>
              </a:ext>
            </a:extLst>
          </p:cNvPr>
          <p:cNvSpPr>
            <a:spLocks noGrp="1"/>
          </p:cNvSpPr>
          <p:nvPr>
            <p:ph idx="1"/>
          </p:nvPr>
        </p:nvSpPr>
        <p:spPr/>
        <p:txBody>
          <a:bodyPr/>
          <a:lstStyle/>
          <a:p>
            <a:pPr>
              <a:lnSpc>
                <a:spcPts val="3000"/>
              </a:lnSpc>
              <a:spcAft>
                <a:spcPts val="1200"/>
              </a:spcAft>
            </a:pPr>
            <a:r>
              <a:rPr lang="en-US"/>
              <a:t>Legal values: </a:t>
            </a:r>
            <a:r>
              <a:rPr lang="en-US">
                <a:solidFill>
                  <a:srgbClr val="FF0000"/>
                </a:solidFill>
                <a:latin typeface="Courier New" panose="02070309020205020404" pitchFamily="49" charset="0"/>
                <a:cs typeface="Courier New" panose="02070309020205020404" pitchFamily="49" charset="0"/>
              </a:rPr>
              <a:t>none</a:t>
            </a:r>
            <a:r>
              <a:rPr lang="en-US"/>
              <a:t>, </a:t>
            </a:r>
            <a:r>
              <a:rPr lang="en-US">
                <a:solidFill>
                  <a:srgbClr val="FF0000"/>
                </a:solidFill>
                <a:latin typeface="Courier New" panose="02070309020205020404" pitchFamily="49" charset="0"/>
                <a:cs typeface="Courier New" panose="02070309020205020404" pitchFamily="49" charset="0"/>
              </a:rPr>
              <a:t>initiator</a:t>
            </a:r>
            <a:r>
              <a:rPr lang="en-US"/>
              <a:t> , </a:t>
            </a:r>
            <a:r>
              <a:rPr lang="en-US">
                <a:solidFill>
                  <a:srgbClr val="FF0000"/>
                </a:solidFill>
                <a:latin typeface="Courier New" panose="02070309020205020404" pitchFamily="49" charset="0"/>
                <a:cs typeface="Courier New" panose="02070309020205020404" pitchFamily="49" charset="0"/>
              </a:rPr>
              <a:t>terminator</a:t>
            </a:r>
            <a:r>
              <a:rPr lang="en-US"/>
              <a:t> , </a:t>
            </a:r>
            <a:r>
              <a:rPr lang="en-US">
                <a:solidFill>
                  <a:srgbClr val="FF0000"/>
                </a:solidFill>
                <a:latin typeface="Courier New" panose="02070309020205020404" pitchFamily="49" charset="0"/>
                <a:cs typeface="Courier New" panose="02070309020205020404" pitchFamily="49" charset="0"/>
              </a:rPr>
              <a:t>both</a:t>
            </a:r>
          </a:p>
          <a:p>
            <a:pPr>
              <a:lnSpc>
                <a:spcPts val="3000"/>
              </a:lnSpc>
              <a:spcAft>
                <a:spcPts val="1200"/>
              </a:spcAft>
            </a:pPr>
            <a:r>
              <a:rPr lang="en-US"/>
              <a:t>dfdl:emptyValueDelimiterPolicy is used on xs:element, or xs:simpleType</a:t>
            </a:r>
          </a:p>
          <a:p>
            <a:pPr>
              <a:lnSpc>
                <a:spcPts val="3000"/>
              </a:lnSpc>
              <a:spcAft>
                <a:spcPts val="1200"/>
              </a:spcAft>
            </a:pPr>
            <a:r>
              <a:rPr lang="en-US"/>
              <a:t>Motivation: </a:t>
            </a:r>
          </a:p>
          <a:p>
            <a:pPr lvl="1">
              <a:lnSpc>
                <a:spcPts val="3000"/>
              </a:lnSpc>
              <a:spcAft>
                <a:spcPts val="1200"/>
              </a:spcAft>
            </a:pPr>
            <a:r>
              <a:rPr lang="en-US"/>
              <a:t>What is the policy regarding initiators and terminators when the data is empty – should the initiator and terminator be required to be present or should they be required to be absent?</a:t>
            </a:r>
          </a:p>
        </p:txBody>
      </p:sp>
    </p:spTree>
    <p:extLst>
      <p:ext uri="{BB962C8B-B14F-4D97-AF65-F5344CB8AC3E}">
        <p14:creationId xmlns:p14="http://schemas.microsoft.com/office/powerpoint/2010/main" val="1478123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56A382E-B1BF-40B8-81F7-98A157C54928}"/>
              </a:ext>
            </a:extLst>
          </p:cNvPr>
          <p:cNvSpPr>
            <a:spLocks noGrp="1"/>
          </p:cNvSpPr>
          <p:nvPr>
            <p:ph type="title"/>
          </p:nvPr>
        </p:nvSpPr>
        <p:spPr/>
        <p:txBody>
          <a:bodyPr/>
          <a:lstStyle/>
          <a:p>
            <a:r>
              <a:rPr lang="en-US"/>
              <a:t>What is a delimiter?</a:t>
            </a:r>
          </a:p>
        </p:txBody>
      </p:sp>
      <p:sp>
        <p:nvSpPr>
          <p:cNvPr id="5" name="Rectangle 4">
            <a:extLst>
              <a:ext uri="{FF2B5EF4-FFF2-40B4-BE49-F238E27FC236}">
                <a16:creationId xmlns:a16="http://schemas.microsoft.com/office/drawing/2014/main" id="{ECF626CC-9CFA-4376-9F25-B1E70566807A}"/>
              </a:ext>
            </a:extLst>
          </p:cNvPr>
          <p:cNvSpPr/>
          <p:nvPr/>
        </p:nvSpPr>
        <p:spPr>
          <a:xfrm>
            <a:off x="2753532" y="2440392"/>
            <a:ext cx="5615553" cy="1569660"/>
          </a:xfrm>
          <a:prstGeom prst="rect">
            <a:avLst/>
          </a:prstGeom>
          <a:solidFill>
            <a:schemeClr val="bg1">
              <a:lumMod val="85000"/>
            </a:schemeClr>
          </a:solidFill>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A delimiter is a sequence of one or more characters for specifying the boundary between separate, independent regions in plain text or other data streams.</a:t>
            </a:r>
          </a:p>
        </p:txBody>
      </p:sp>
      <p:sp>
        <p:nvSpPr>
          <p:cNvPr id="6" name="TextBox 5">
            <a:extLst>
              <a:ext uri="{FF2B5EF4-FFF2-40B4-BE49-F238E27FC236}">
                <a16:creationId xmlns:a16="http://schemas.microsoft.com/office/drawing/2014/main" id="{32E7816F-EED3-4621-B0B1-3527BF6B47BA}"/>
              </a:ext>
            </a:extLst>
          </p:cNvPr>
          <p:cNvSpPr txBox="1"/>
          <p:nvPr/>
        </p:nvSpPr>
        <p:spPr>
          <a:xfrm>
            <a:off x="3226139" y="4324027"/>
            <a:ext cx="5142946" cy="369332"/>
          </a:xfrm>
          <a:prstGeom prst="rect">
            <a:avLst/>
          </a:prstGeom>
          <a:noFill/>
        </p:spPr>
        <p:txBody>
          <a:bodyPr wrap="none" rtlCol="0">
            <a:spAutoFit/>
          </a:bodyPr>
          <a:lstStyle/>
          <a:p>
            <a:r>
              <a:rPr lang="en-US"/>
              <a:t>- Wikipedia (</a:t>
            </a:r>
            <a:r>
              <a:rPr lang="en-US">
                <a:hlinkClick r:id="rId2"/>
              </a:rPr>
              <a:t>https://en.wikipedia.org/wiki/Delimiter</a:t>
            </a:r>
            <a:r>
              <a:rPr lang="en-US"/>
              <a:t>)</a:t>
            </a:r>
          </a:p>
        </p:txBody>
      </p:sp>
      <p:sp>
        <p:nvSpPr>
          <p:cNvPr id="2" name="Rectangle 1">
            <a:extLst>
              <a:ext uri="{FF2B5EF4-FFF2-40B4-BE49-F238E27FC236}">
                <a16:creationId xmlns:a16="http://schemas.microsoft.com/office/drawing/2014/main" id="{6B4CFA1C-2B16-41FB-8750-3EAB880DDF8D}"/>
              </a:ext>
            </a:extLst>
          </p:cNvPr>
          <p:cNvSpPr/>
          <p:nvPr/>
        </p:nvSpPr>
        <p:spPr>
          <a:xfrm>
            <a:off x="2513308" y="5334431"/>
            <a:ext cx="6096000" cy="923330"/>
          </a:xfrm>
          <a:prstGeom prst="rect">
            <a:avLst/>
          </a:prstGeom>
          <a:solidFill>
            <a:srgbClr val="FFFF00"/>
          </a:solidFill>
        </p:spPr>
        <p:txBody>
          <a:bodyPr>
            <a:spAutoFit/>
          </a:bodyPr>
          <a:lstStyle/>
          <a:p>
            <a:r>
              <a:rPr lang="en-US">
                <a:solidFill>
                  <a:srgbClr val="000000"/>
                </a:solidFill>
                <a:latin typeface="Calibri" panose="020F0502020204030204" pitchFamily="34" charset="0"/>
                <a:ea typeface="Times New Roman" panose="02020603050405020304" pitchFamily="18" charset="0"/>
              </a:rPr>
              <a:t>A minor nit: DFDL allows delimiters to contain byte values that might not have any charset mapping, so generalize this to: </a:t>
            </a:r>
            <a:br>
              <a:rPr lang="en-US">
                <a:solidFill>
                  <a:srgbClr val="000000"/>
                </a:solidFill>
                <a:latin typeface="Calibri" panose="020F0502020204030204" pitchFamily="34" charset="0"/>
                <a:ea typeface="Times New Roman" panose="02020603050405020304" pitchFamily="18" charset="0"/>
              </a:rPr>
            </a:br>
            <a:r>
              <a:rPr lang="en-US">
                <a:solidFill>
                  <a:srgbClr val="000000"/>
                </a:solidFill>
                <a:latin typeface="Calibri" panose="020F0502020204030204" pitchFamily="34" charset="0"/>
                <a:ea typeface="Times New Roman" panose="02020603050405020304" pitchFamily="18" charset="0"/>
              </a:rPr>
              <a:t>A delimiter is a sequence of "characters and bytes." </a:t>
            </a:r>
            <a:endParaRPr lang="en-US" sz="160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431255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CFC926-001E-4EA7-8220-11BA4D2C7722}"/>
              </a:ext>
            </a:extLst>
          </p:cNvPr>
          <p:cNvSpPr>
            <a:spLocks noGrp="1"/>
          </p:cNvSpPr>
          <p:nvPr>
            <p:ph type="title"/>
          </p:nvPr>
        </p:nvSpPr>
        <p:spPr/>
        <p:txBody>
          <a:bodyPr/>
          <a:lstStyle/>
          <a:p>
            <a:r>
              <a:rPr lang="en-US"/>
              <a:t>dfdl:emptyValueDelimiterPolicy (cont.)</a:t>
            </a:r>
          </a:p>
        </p:txBody>
      </p:sp>
      <p:sp>
        <p:nvSpPr>
          <p:cNvPr id="4" name="Content Placeholder 3">
            <a:extLst>
              <a:ext uri="{FF2B5EF4-FFF2-40B4-BE49-F238E27FC236}">
                <a16:creationId xmlns:a16="http://schemas.microsoft.com/office/drawing/2014/main" id="{DDFEF270-44DB-4D1C-91E5-4EC523ECDEE1}"/>
              </a:ext>
            </a:extLst>
          </p:cNvPr>
          <p:cNvSpPr>
            <a:spLocks noGrp="1"/>
          </p:cNvSpPr>
          <p:nvPr>
            <p:ph idx="1"/>
          </p:nvPr>
        </p:nvSpPr>
        <p:spPr/>
        <p:txBody>
          <a:bodyPr/>
          <a:lstStyle/>
          <a:p>
            <a:pPr>
              <a:lnSpc>
                <a:spcPts val="3000"/>
              </a:lnSpc>
              <a:spcAft>
                <a:spcPts val="1200"/>
              </a:spcAft>
            </a:pPr>
            <a:r>
              <a:rPr lang="en-US"/>
              <a:t>Purpose: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none</a:t>
            </a:r>
            <a:r>
              <a:rPr lang="en-US"/>
              <a:t>, then the initiator and terminator must not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both</a:t>
            </a:r>
            <a:r>
              <a:rPr lang="en-US"/>
              <a:t>, then both the initiator and terminator must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initiator</a:t>
            </a:r>
            <a:r>
              <a:rPr lang="en-US"/>
              <a:t>, then the initiator must be present. </a:t>
            </a:r>
          </a:p>
          <a:p>
            <a:pPr lvl="1">
              <a:lnSpc>
                <a:spcPts val="3000"/>
              </a:lnSpc>
              <a:spcAft>
                <a:spcPts val="1200"/>
              </a:spcAft>
            </a:pPr>
            <a:r>
              <a:rPr lang="en-US"/>
              <a:t>If its value is </a:t>
            </a:r>
            <a:r>
              <a:rPr lang="en-US" b="1">
                <a:solidFill>
                  <a:srgbClr val="FF0000"/>
                </a:solidFill>
                <a:latin typeface="Courier New" panose="02070309020205020404" pitchFamily="49" charset="0"/>
                <a:cs typeface="Courier New" panose="02070309020205020404" pitchFamily="49" charset="0"/>
              </a:rPr>
              <a:t>terminator</a:t>
            </a:r>
            <a:r>
              <a:rPr lang="en-US"/>
              <a:t>, then the terminator must be present. </a:t>
            </a:r>
          </a:p>
          <a:p>
            <a:pPr>
              <a:lnSpc>
                <a:spcPts val="3000"/>
              </a:lnSpc>
              <a:spcAft>
                <a:spcPts val="1200"/>
              </a:spcAft>
            </a:pPr>
            <a:r>
              <a:rPr lang="en-US"/>
              <a:t>Note: You must provide a default value. The default value is inserted into the XML. On unparsing the default value is inserted into the output.</a:t>
            </a:r>
          </a:p>
          <a:p>
            <a:endParaRPr lang="en-US"/>
          </a:p>
        </p:txBody>
      </p:sp>
    </p:spTree>
    <p:extLst>
      <p:ext uri="{BB962C8B-B14F-4D97-AF65-F5344CB8AC3E}">
        <p14:creationId xmlns:p14="http://schemas.microsoft.com/office/powerpoint/2010/main" val="36031322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default</a:t>
            </a:r>
            <a:r>
              <a:rPr lang="en-US" sz="1200">
                <a:solidFill>
                  <a:srgbClr val="FF8040"/>
                </a:solidFill>
                <a:highlight>
                  <a:srgbClr val="FFFFFF"/>
                </a:highlight>
              </a:rPr>
              <a:t>=</a:t>
            </a:r>
            <a:r>
              <a:rPr lang="en-US" sz="1200">
                <a:solidFill>
                  <a:srgbClr val="993300"/>
                </a:solidFill>
                <a:highlight>
                  <a:srgbClr val="FFFFFF"/>
                </a:highlight>
              </a:rPr>
              <a:t>"N/A"</a:t>
            </a:r>
            <a:br>
              <a:rPr lang="en-US" sz="1200">
                <a:solidFill>
                  <a:srgbClr val="000000"/>
                </a:solidFill>
                <a:highlight>
                  <a:srgbClr val="FFFFFF"/>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dfdl:emptyValueDelimiterPolicy</a:t>
            </a:r>
            <a:r>
              <a:rPr lang="en-US" sz="1200">
                <a:solidFill>
                  <a:srgbClr val="FF8040"/>
                </a:solidFill>
                <a:highlight>
                  <a:srgbClr val="FFFF00"/>
                </a:highlight>
              </a:rPr>
              <a:t>=</a:t>
            </a:r>
            <a:r>
              <a:rPr lang="en-US" sz="1200">
                <a:solidFill>
                  <a:srgbClr val="993300"/>
                </a:solidFill>
                <a:highlight>
                  <a:srgbClr val="FFFF00"/>
                </a:highlight>
              </a:rPr>
              <a:t>"none"</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16" name="TextBox 15">
            <a:extLst>
              <a:ext uri="{FF2B5EF4-FFF2-40B4-BE49-F238E27FC236}">
                <a16:creationId xmlns:a16="http://schemas.microsoft.com/office/drawing/2014/main" id="{6AE85F51-A768-4100-8973-FBAC35055E76}"/>
              </a:ext>
            </a:extLst>
          </p:cNvPr>
          <p:cNvSpPr txBox="1"/>
          <p:nvPr/>
        </p:nvSpPr>
        <p:spPr>
          <a:xfrm>
            <a:off x="7332780" y="4576207"/>
            <a:ext cx="1019831" cy="369332"/>
          </a:xfrm>
          <a:prstGeom prst="rect">
            <a:avLst/>
          </a:prstGeom>
          <a:noFill/>
        </p:spPr>
        <p:txBody>
          <a:bodyPr wrap="none" rtlCol="0">
            <a:spAutoFit/>
          </a:bodyPr>
          <a:lstStyle/>
          <a:p>
            <a:r>
              <a:rPr lang="en-US" i="1"/>
              <a:t>unparse </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94604" y="6435562"/>
            <a:ext cx="8141652" cy="369332"/>
          </a:xfrm>
          <a:prstGeom prst="rect">
            <a:avLst/>
          </a:prstGeom>
          <a:noFill/>
        </p:spPr>
        <p:txBody>
          <a:bodyPr wrap="none" rtlCol="0">
            <a:spAutoFit/>
          </a:bodyPr>
          <a:lstStyle/>
          <a:p>
            <a:r>
              <a:rPr lang="en-US"/>
              <a:t>See examples/everything-you-ever-wanted-to-know-about/</a:t>
            </a:r>
            <a:r>
              <a:rPr lang="en-US" u="sng"/>
              <a:t>initiators</a:t>
            </a:r>
            <a:r>
              <a:rPr lang="en-US"/>
              <a:t>/test-14.dfdl.xsd</a:t>
            </a:r>
          </a:p>
        </p:txBody>
      </p:sp>
      <p:sp>
        <p:nvSpPr>
          <p:cNvPr id="21" name="Rectangle 20">
            <a:extLst>
              <a:ext uri="{FF2B5EF4-FFF2-40B4-BE49-F238E27FC236}">
                <a16:creationId xmlns:a16="http://schemas.microsoft.com/office/drawing/2014/main" id="{727F5C17-2EAD-4831-AAAB-84863B76918B}"/>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3" name="Straight Arrow Connector 22">
            <a:extLst>
              <a:ext uri="{FF2B5EF4-FFF2-40B4-BE49-F238E27FC236}">
                <a16:creationId xmlns:a16="http://schemas.microsoft.com/office/drawing/2014/main" id="{99D43C45-8A4B-4BCE-9F0E-CDBC266B73F6}"/>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D4A8B08-338A-45BA-AC61-1086A2E3932F}"/>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5" name="Straight Arrow Connector 24">
            <a:extLst>
              <a:ext uri="{FF2B5EF4-FFF2-40B4-BE49-F238E27FC236}">
                <a16:creationId xmlns:a16="http://schemas.microsoft.com/office/drawing/2014/main" id="{352603C8-F010-45AE-B084-74C17D210326}"/>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195CCBB-C0EE-44CA-ABE2-CF7160725BE8}"/>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28" name="TextBox 27">
            <a:extLst>
              <a:ext uri="{FF2B5EF4-FFF2-40B4-BE49-F238E27FC236}">
                <a16:creationId xmlns:a16="http://schemas.microsoft.com/office/drawing/2014/main" id="{13041FE7-52A5-41A3-88E5-9E3B7137DDDA}"/>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29" name="Straight Arrow Connector 28">
            <a:extLst>
              <a:ext uri="{FF2B5EF4-FFF2-40B4-BE49-F238E27FC236}">
                <a16:creationId xmlns:a16="http://schemas.microsoft.com/office/drawing/2014/main" id="{1C2F3AE9-69AB-4ED3-9755-9BFF7629C8FE}"/>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1890FAF-AB8F-4FEA-97E3-3E6DE853D4DE}"/>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52D81833-5AF5-41F2-A013-5DEBCDAE8F46}"/>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33" name="Picture 32">
            <a:extLst>
              <a:ext uri="{FF2B5EF4-FFF2-40B4-BE49-F238E27FC236}">
                <a16:creationId xmlns:a16="http://schemas.microsoft.com/office/drawing/2014/main" id="{C9BE9AB1-7DC4-4013-8566-14689CFB2E2F}"/>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13834626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highlight>
                  <a:srgbClr val="FFFF00"/>
                </a:highlight>
              </a:rPr>
              <a:t>default</a:t>
            </a:r>
            <a:r>
              <a:rPr lang="en-US" sz="1200">
                <a:solidFill>
                  <a:srgbClr val="FF8040"/>
                </a:solidFill>
                <a:highlight>
                  <a:srgbClr val="FFFF00"/>
                </a:highlight>
              </a:rPr>
              <a:t>=</a:t>
            </a:r>
            <a:r>
              <a:rPr lang="en-US" sz="1200">
                <a:solidFill>
                  <a:srgbClr val="993300"/>
                </a:solidFill>
                <a:highlight>
                  <a:srgbClr val="FFFF00"/>
                </a:highlight>
              </a:rPr>
              <a:t>"N/A"</a:t>
            </a:r>
            <a:br>
              <a:rPr lang="en-US" sz="1200">
                <a:solidFill>
                  <a:srgbClr val="000000"/>
                </a:solidFill>
                <a:highlight>
                  <a:srgbClr val="FFFF00"/>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rPr>
              <a:t>                            dfdl:emptyValueDelimiterPolicy</a:t>
            </a:r>
            <a:r>
              <a:rPr lang="en-US" sz="1200">
                <a:solidFill>
                  <a:srgbClr val="FF8040"/>
                </a:solidFill>
              </a:rPr>
              <a:t>=</a:t>
            </a:r>
            <a:r>
              <a:rPr lang="en-US" sz="1200">
                <a:solidFill>
                  <a:srgbClr val="993300"/>
                </a:solidFill>
              </a:rPr>
              <a:t>"none"</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5" name="Speech Bubble: Rectangle 4">
            <a:extLst>
              <a:ext uri="{FF2B5EF4-FFF2-40B4-BE49-F238E27FC236}">
                <a16:creationId xmlns:a16="http://schemas.microsoft.com/office/drawing/2014/main" id="{ACEC8A40-A6C1-472D-84EC-A418871AC94F}"/>
              </a:ext>
            </a:extLst>
          </p:cNvPr>
          <p:cNvSpPr/>
          <p:nvPr/>
        </p:nvSpPr>
        <p:spPr>
          <a:xfrm>
            <a:off x="9236990" y="1029872"/>
            <a:ext cx="2030278" cy="1248379"/>
          </a:xfrm>
          <a:prstGeom prst="wedgeRectCallout">
            <a:avLst>
              <a:gd name="adj1" fmla="val -132315"/>
              <a:gd name="adj2" fmla="val 75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You must provide a default value</a:t>
            </a:r>
          </a:p>
        </p:txBody>
      </p:sp>
      <p:sp>
        <p:nvSpPr>
          <p:cNvPr id="22" name="TextBox 21">
            <a:extLst>
              <a:ext uri="{FF2B5EF4-FFF2-40B4-BE49-F238E27FC236}">
                <a16:creationId xmlns:a16="http://schemas.microsoft.com/office/drawing/2014/main" id="{2D0A3DEE-E16A-42FF-84D6-DC7C958680B5}"/>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74A83E9D-5E44-45AE-B818-785B29A5E1DA}"/>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A476811D-9934-49EF-89D3-5988A31576E6}"/>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ACA115A-1F98-49AC-BDFC-D64C93FCEA95}"/>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956B8679-E7DA-4FBA-92B9-A544D7C23242}"/>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F281F78-0721-45DB-8AF0-202587C08890}"/>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9" name="TextBox 38">
            <a:extLst>
              <a:ext uri="{FF2B5EF4-FFF2-40B4-BE49-F238E27FC236}">
                <a16:creationId xmlns:a16="http://schemas.microsoft.com/office/drawing/2014/main" id="{7B90D125-65CE-41C2-9A40-A7A3C3B53F49}"/>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40" name="Straight Arrow Connector 39">
            <a:extLst>
              <a:ext uri="{FF2B5EF4-FFF2-40B4-BE49-F238E27FC236}">
                <a16:creationId xmlns:a16="http://schemas.microsoft.com/office/drawing/2014/main" id="{4AC0835B-F857-4894-A631-AA93125CB310}"/>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00F4F37-B3C4-486B-8BD2-758F1E1C6671}"/>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ED9E5A5A-BB97-4518-9E84-50DB8BBAC57A}"/>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43" name="Picture 42">
            <a:extLst>
              <a:ext uri="{FF2B5EF4-FFF2-40B4-BE49-F238E27FC236}">
                <a16:creationId xmlns:a16="http://schemas.microsoft.com/office/drawing/2014/main" id="{15558EA1-BD50-4CE1-90E2-7C74FA83D42F}"/>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415301728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rPr>
              <a:t>default</a:t>
            </a:r>
            <a:r>
              <a:rPr lang="en-US" sz="1200">
                <a:solidFill>
                  <a:srgbClr val="FF8040"/>
                </a:solidFill>
              </a:rPr>
              <a:t>=</a:t>
            </a:r>
            <a:r>
              <a:rPr lang="en-US" sz="1200">
                <a:solidFill>
                  <a:srgbClr val="993300"/>
                </a:solidFill>
              </a:rPr>
              <a:t>"N/A"</a:t>
            </a:r>
            <a:br>
              <a:rPr lang="en-US" sz="1200">
                <a:solidFill>
                  <a:srgbClr val="000000"/>
                </a:solidFill>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rPr>
              <a:t>                            dfdl:emptyValueDelimiterPolicy</a:t>
            </a:r>
            <a:r>
              <a:rPr lang="en-US" sz="1200">
                <a:solidFill>
                  <a:srgbClr val="FF8040"/>
                </a:solidFill>
              </a:rPr>
              <a:t>=</a:t>
            </a:r>
            <a:r>
              <a:rPr lang="en-US" sz="1200">
                <a:solidFill>
                  <a:srgbClr val="993300"/>
                </a:solidFill>
              </a:rPr>
              <a:t>"none"</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4" name="Straight Arrow Connector 3">
            <a:extLst>
              <a:ext uri="{FF2B5EF4-FFF2-40B4-BE49-F238E27FC236}">
                <a16:creationId xmlns:a16="http://schemas.microsoft.com/office/drawing/2014/main" id="{D4ADD260-075A-47E8-8671-0BA117CD5EA9}"/>
              </a:ext>
            </a:extLst>
          </p:cNvPr>
          <p:cNvCxnSpPr>
            <a:cxnSpLocks/>
          </p:cNvCxnSpPr>
          <p:nvPr/>
        </p:nvCxnSpPr>
        <p:spPr>
          <a:xfrm flipH="1" flipV="1">
            <a:off x="4541003" y="853031"/>
            <a:ext cx="4293033" cy="17196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A0822B-C9E5-41C6-8596-7FF1E09FD337}"/>
              </a:ext>
            </a:extLst>
          </p:cNvPr>
          <p:cNvCxnSpPr/>
          <p:nvPr/>
        </p:nvCxnSpPr>
        <p:spPr>
          <a:xfrm flipH="1" flipV="1">
            <a:off x="7811146" y="696991"/>
            <a:ext cx="1022888" cy="1875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DCB761F-28F9-47E1-B8E1-C697574359FB}"/>
              </a:ext>
            </a:extLst>
          </p:cNvPr>
          <p:cNvSpPr txBox="1"/>
          <p:nvPr/>
        </p:nvSpPr>
        <p:spPr>
          <a:xfrm>
            <a:off x="8803037" y="2417735"/>
            <a:ext cx="2949288" cy="923330"/>
          </a:xfrm>
          <a:prstGeom prst="rect">
            <a:avLst/>
          </a:prstGeom>
          <a:noFill/>
        </p:spPr>
        <p:txBody>
          <a:bodyPr wrap="square" rtlCol="0">
            <a:spAutoFit/>
          </a:bodyPr>
          <a:lstStyle/>
          <a:p>
            <a:r>
              <a:rPr lang="en-US"/>
              <a:t>Notice that the input and the output of unparsing are different.</a:t>
            </a:r>
          </a:p>
        </p:txBody>
      </p:sp>
      <p:sp>
        <p:nvSpPr>
          <p:cNvPr id="22" name="TextBox 21">
            <a:extLst>
              <a:ext uri="{FF2B5EF4-FFF2-40B4-BE49-F238E27FC236}">
                <a16:creationId xmlns:a16="http://schemas.microsoft.com/office/drawing/2014/main" id="{A134390F-3B48-4477-84D1-0CC0330E5463}"/>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92B76E38-657D-4928-AACE-C8AB1EA630ED}"/>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8927066D-4475-4E22-9A2B-C7F238E3C260}"/>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AA1F70A1-E9DC-4DFD-B740-C5873F41F879}"/>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13B37C52-11AF-4457-99DD-479EF96206EF}"/>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06F66C4-140C-4ECC-ACA4-907A76972D09}"/>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1" name="TextBox 30">
            <a:extLst>
              <a:ext uri="{FF2B5EF4-FFF2-40B4-BE49-F238E27FC236}">
                <a16:creationId xmlns:a16="http://schemas.microsoft.com/office/drawing/2014/main" id="{A7406C9B-EFEF-4DC5-A63E-56799178CA39}"/>
              </a:ext>
            </a:extLst>
          </p:cNvPr>
          <p:cNvSpPr txBox="1"/>
          <p:nvPr/>
        </p:nvSpPr>
        <p:spPr>
          <a:xfrm>
            <a:off x="2910583" y="853031"/>
            <a:ext cx="698461" cy="369332"/>
          </a:xfrm>
          <a:prstGeom prst="rect">
            <a:avLst/>
          </a:prstGeom>
          <a:noFill/>
        </p:spPr>
        <p:txBody>
          <a:bodyPr wrap="none" rtlCol="0">
            <a:spAutoFit/>
          </a:bodyPr>
          <a:lstStyle/>
          <a:p>
            <a:r>
              <a:rPr lang="en-US" i="1"/>
              <a:t>parse</a:t>
            </a:r>
          </a:p>
        </p:txBody>
      </p:sp>
      <p:cxnSp>
        <p:nvCxnSpPr>
          <p:cNvPr id="32" name="Straight Arrow Connector 31">
            <a:extLst>
              <a:ext uri="{FF2B5EF4-FFF2-40B4-BE49-F238E27FC236}">
                <a16:creationId xmlns:a16="http://schemas.microsoft.com/office/drawing/2014/main" id="{6898C23D-AC1D-4403-A3C5-AB6638A67555}"/>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BB82547-6221-4045-BF0E-3F2372721BE1}"/>
              </a:ext>
            </a:extLst>
          </p:cNvPr>
          <p:cNvCxnSpPr>
            <a:cxnSpLocks/>
          </p:cNvCxnSpPr>
          <p:nvPr/>
        </p:nvCxnSpPr>
        <p:spPr>
          <a:xfrm flipH="1">
            <a:off x="7332829" y="696991"/>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5" name="Picture 34">
            <a:extLst>
              <a:ext uri="{FF2B5EF4-FFF2-40B4-BE49-F238E27FC236}">
                <a16:creationId xmlns:a16="http://schemas.microsoft.com/office/drawing/2014/main" id="{2E9239EB-458C-402B-911C-383B16F7BACB}"/>
              </a:ext>
            </a:extLst>
          </p:cNvPr>
          <p:cNvPicPr>
            <a:picLocks noChangeAspect="1"/>
          </p:cNvPicPr>
          <p:nvPr/>
        </p:nvPicPr>
        <p:blipFill rotWithShape="1">
          <a:blip r:embed="rId2"/>
          <a:srcRect l="1639" t="13735" r="84008" b="82501"/>
          <a:stretch/>
        </p:blipFill>
        <p:spPr>
          <a:xfrm>
            <a:off x="5638584" y="236811"/>
            <a:ext cx="3388391" cy="472104"/>
          </a:xfrm>
          <a:prstGeom prst="rect">
            <a:avLst/>
          </a:prstGeom>
          <a:ln>
            <a:solidFill>
              <a:schemeClr val="tx1"/>
            </a:solidFill>
          </a:ln>
        </p:spPr>
      </p:pic>
      <p:pic>
        <p:nvPicPr>
          <p:cNvPr id="36" name="Picture 35">
            <a:extLst>
              <a:ext uri="{FF2B5EF4-FFF2-40B4-BE49-F238E27FC236}">
                <a16:creationId xmlns:a16="http://schemas.microsoft.com/office/drawing/2014/main" id="{F2F3C24E-2E86-4453-8CD4-755346AA00A2}"/>
              </a:ext>
            </a:extLst>
          </p:cNvPr>
          <p:cNvPicPr>
            <a:picLocks noChangeAspect="1"/>
          </p:cNvPicPr>
          <p:nvPr/>
        </p:nvPicPr>
        <p:blipFill rotWithShape="1">
          <a:blip r:embed="rId3"/>
          <a:srcRect l="1677" t="13780" r="86910" b="82635"/>
          <a:stretch/>
        </p:blipFill>
        <p:spPr>
          <a:xfrm>
            <a:off x="2341878" y="287190"/>
            <a:ext cx="2517294" cy="420065"/>
          </a:xfrm>
          <a:prstGeom prst="rect">
            <a:avLst/>
          </a:prstGeom>
          <a:ln>
            <a:solidFill>
              <a:schemeClr val="tx1"/>
            </a:solidFill>
          </a:ln>
        </p:spPr>
      </p:pic>
    </p:spTree>
    <p:extLst>
      <p:ext uri="{BB962C8B-B14F-4D97-AF65-F5344CB8AC3E}">
        <p14:creationId xmlns:p14="http://schemas.microsoft.com/office/powerpoint/2010/main" val="27902145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default</a:t>
            </a:r>
            <a:r>
              <a:rPr lang="en-US" sz="1200">
                <a:solidFill>
                  <a:srgbClr val="FF8040"/>
                </a:solidFill>
                <a:highlight>
                  <a:srgbClr val="FFFFFF"/>
                </a:highlight>
              </a:rPr>
              <a:t>=</a:t>
            </a:r>
            <a:r>
              <a:rPr lang="en-US" sz="1200">
                <a:solidFill>
                  <a:srgbClr val="993300"/>
                </a:solidFill>
                <a:highlight>
                  <a:srgbClr val="FFFFFF"/>
                </a:highlight>
              </a:rPr>
              <a:t>"N/A"</a:t>
            </a:r>
            <a:br>
              <a:rPr lang="en-US" sz="1200">
                <a:solidFill>
                  <a:srgbClr val="000000"/>
                </a:solidFill>
                <a:highlight>
                  <a:srgbClr val="FFFFFF"/>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highlight>
                  <a:srgbClr val="FFFF00"/>
                </a:highlight>
              </a:rPr>
              <a:t>dfdl:emptyValueDelimiterPolicy</a:t>
            </a:r>
            <a:r>
              <a:rPr lang="en-US" sz="1200">
                <a:solidFill>
                  <a:srgbClr val="FF8040"/>
                </a:solidFill>
                <a:highlight>
                  <a:srgbClr val="FFFF00"/>
                </a:highlight>
              </a:rPr>
              <a:t>=</a:t>
            </a:r>
            <a:r>
              <a:rPr lang="en-US" sz="1200">
                <a:solidFill>
                  <a:srgbClr val="993300"/>
                </a:solidFill>
                <a:highlight>
                  <a:srgbClr val="FFFF00"/>
                </a:highlight>
              </a:rPr>
              <a:t>“both"</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094604" y="6435562"/>
            <a:ext cx="8141652" cy="369332"/>
          </a:xfrm>
          <a:prstGeom prst="rect">
            <a:avLst/>
          </a:prstGeom>
          <a:noFill/>
        </p:spPr>
        <p:txBody>
          <a:bodyPr wrap="none" rtlCol="0">
            <a:spAutoFit/>
          </a:bodyPr>
          <a:lstStyle/>
          <a:p>
            <a:r>
              <a:rPr lang="en-US"/>
              <a:t>See examples/everything-you-ever-wanted-to-know-about/</a:t>
            </a:r>
            <a:r>
              <a:rPr lang="en-US" u="sng"/>
              <a:t>initiators</a:t>
            </a:r>
            <a:r>
              <a:rPr lang="en-US"/>
              <a:t>/test-15.dfdl.xsd</a:t>
            </a:r>
          </a:p>
        </p:txBody>
      </p:sp>
      <p:sp>
        <p:nvSpPr>
          <p:cNvPr id="15" name="TextBox 14">
            <a:extLst>
              <a:ext uri="{FF2B5EF4-FFF2-40B4-BE49-F238E27FC236}">
                <a16:creationId xmlns:a16="http://schemas.microsoft.com/office/drawing/2014/main" id="{FD1EA7A4-1D7C-4BD7-98BA-8EC2EEF06A76}"/>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18" name="Rectangle 17">
            <a:extLst>
              <a:ext uri="{FF2B5EF4-FFF2-40B4-BE49-F238E27FC236}">
                <a16:creationId xmlns:a16="http://schemas.microsoft.com/office/drawing/2014/main" id="{65DA278F-2B5F-413A-A103-B41F32093AA5}"/>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2" name="Straight Arrow Connector 21">
            <a:extLst>
              <a:ext uri="{FF2B5EF4-FFF2-40B4-BE49-F238E27FC236}">
                <a16:creationId xmlns:a16="http://schemas.microsoft.com/office/drawing/2014/main" id="{E1A81938-3216-40F6-A584-6FC356DB46A2}"/>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FE15E7E0-EF00-48F2-BDD5-C65BCE85F5E4}"/>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36DAC7DE-E9F1-4EAB-98B8-B7E4AA663A32}"/>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C643A09-7C8D-455C-9FD4-D639E3A0911E}"/>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29" name="TextBox 28">
            <a:extLst>
              <a:ext uri="{FF2B5EF4-FFF2-40B4-BE49-F238E27FC236}">
                <a16:creationId xmlns:a16="http://schemas.microsoft.com/office/drawing/2014/main" id="{9B022B39-466F-4BE1-9982-7DD104EA3E2A}"/>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0" name="Straight Arrow Connector 29">
            <a:extLst>
              <a:ext uri="{FF2B5EF4-FFF2-40B4-BE49-F238E27FC236}">
                <a16:creationId xmlns:a16="http://schemas.microsoft.com/office/drawing/2014/main" id="{56445743-A287-4C27-A17A-27CDF7870F4F}"/>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23DBCE1-E420-4C51-AB8E-BC861C319697}"/>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B57EB6B0-34EE-47B2-92BB-00AFADE5E0F6}"/>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33" name="Picture 32">
            <a:extLst>
              <a:ext uri="{FF2B5EF4-FFF2-40B4-BE49-F238E27FC236}">
                <a16:creationId xmlns:a16="http://schemas.microsoft.com/office/drawing/2014/main" id="{50B64512-D731-4A49-86EC-FDB81F09B2E7}"/>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17737331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highlight>
                  <a:srgbClr val="FFFF00"/>
                </a:highlight>
              </a:rPr>
              <a:t>default</a:t>
            </a:r>
            <a:r>
              <a:rPr lang="en-US" sz="1200">
                <a:solidFill>
                  <a:srgbClr val="FF8040"/>
                </a:solidFill>
                <a:highlight>
                  <a:srgbClr val="FFFF00"/>
                </a:highlight>
              </a:rPr>
              <a:t>=</a:t>
            </a:r>
            <a:r>
              <a:rPr lang="en-US" sz="1200">
                <a:solidFill>
                  <a:srgbClr val="993300"/>
                </a:solidFill>
                <a:highlight>
                  <a:srgbClr val="FFFF00"/>
                </a:highlight>
              </a:rPr>
              <a:t>"N/A"</a:t>
            </a:r>
            <a:br>
              <a:rPr lang="en-US" sz="1200">
                <a:solidFill>
                  <a:srgbClr val="000000"/>
                </a:solidFill>
                <a:highlight>
                  <a:srgbClr val="FFFF00"/>
                </a:highlight>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rPr>
              <a:t>dfdl:emptyValueDelimiterPolicy</a:t>
            </a:r>
            <a:r>
              <a:rPr lang="en-US" sz="1200">
                <a:solidFill>
                  <a:srgbClr val="FF8040"/>
                </a:solidFill>
              </a:rPr>
              <a:t>=</a:t>
            </a:r>
            <a:r>
              <a:rPr lang="en-US" sz="1200">
                <a:solidFill>
                  <a:srgbClr val="993300"/>
                </a:solidFill>
              </a:rPr>
              <a:t>“both"</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sp>
        <p:nvSpPr>
          <p:cNvPr id="15" name="Speech Bubble: Rectangle 14">
            <a:extLst>
              <a:ext uri="{FF2B5EF4-FFF2-40B4-BE49-F238E27FC236}">
                <a16:creationId xmlns:a16="http://schemas.microsoft.com/office/drawing/2014/main" id="{D451CADE-3C45-4BED-8132-AADD46C65BEF}"/>
              </a:ext>
            </a:extLst>
          </p:cNvPr>
          <p:cNvSpPr/>
          <p:nvPr/>
        </p:nvSpPr>
        <p:spPr>
          <a:xfrm>
            <a:off x="9236990" y="1029872"/>
            <a:ext cx="2030278" cy="1248379"/>
          </a:xfrm>
          <a:prstGeom prst="wedgeRectCallout">
            <a:avLst>
              <a:gd name="adj1" fmla="val -132315"/>
              <a:gd name="adj2" fmla="val 752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Again, be sure to provide a default value</a:t>
            </a:r>
          </a:p>
        </p:txBody>
      </p:sp>
      <p:sp>
        <p:nvSpPr>
          <p:cNvPr id="22" name="TextBox 21">
            <a:extLst>
              <a:ext uri="{FF2B5EF4-FFF2-40B4-BE49-F238E27FC236}">
                <a16:creationId xmlns:a16="http://schemas.microsoft.com/office/drawing/2014/main" id="{E38DD934-8D43-410B-B725-E1559133935F}"/>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6" name="Rectangle 25">
            <a:extLst>
              <a:ext uri="{FF2B5EF4-FFF2-40B4-BE49-F238E27FC236}">
                <a16:creationId xmlns:a16="http://schemas.microsoft.com/office/drawing/2014/main" id="{A9FF716A-D548-41EA-BB48-37F6BACCD2EB}"/>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7" name="Straight Arrow Connector 26">
            <a:extLst>
              <a:ext uri="{FF2B5EF4-FFF2-40B4-BE49-F238E27FC236}">
                <a16:creationId xmlns:a16="http://schemas.microsoft.com/office/drawing/2014/main" id="{E5FE0EAB-1CCA-47CA-AABF-2208F18993FB}"/>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5037251D-F4AD-4E76-9299-93F21F47BA2F}"/>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9" name="Straight Arrow Connector 28">
            <a:extLst>
              <a:ext uri="{FF2B5EF4-FFF2-40B4-BE49-F238E27FC236}">
                <a16:creationId xmlns:a16="http://schemas.microsoft.com/office/drawing/2014/main" id="{B5931A89-5014-41A6-AF1B-51F718968F16}"/>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183F87A-51C3-48A2-8289-4835BD2FC981}"/>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7" name="TextBox 36">
            <a:extLst>
              <a:ext uri="{FF2B5EF4-FFF2-40B4-BE49-F238E27FC236}">
                <a16:creationId xmlns:a16="http://schemas.microsoft.com/office/drawing/2014/main" id="{36A1816C-E4D1-4866-BB2F-39454632F5FD}"/>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8" name="Straight Arrow Connector 37">
            <a:extLst>
              <a:ext uri="{FF2B5EF4-FFF2-40B4-BE49-F238E27FC236}">
                <a16:creationId xmlns:a16="http://schemas.microsoft.com/office/drawing/2014/main" id="{8F492EF1-D5B4-4A18-9F01-D3C19E02789C}"/>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40AED31-E871-42BB-97BE-31C699E54788}"/>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04AD7766-D01A-48A3-96A9-7503985E5757}"/>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42" name="Picture 41">
            <a:extLst>
              <a:ext uri="{FF2B5EF4-FFF2-40B4-BE49-F238E27FC236}">
                <a16:creationId xmlns:a16="http://schemas.microsoft.com/office/drawing/2014/main" id="{3B8149D2-E1F7-4321-89EC-3B9E8CD22A64}"/>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233850660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285556"/>
            <a:ext cx="5277440" cy="3231654"/>
          </a:xfrm>
          <a:prstGeom prst="rect">
            <a:avLst/>
          </a:prstGeom>
          <a:ln>
            <a:solidFill>
              <a:schemeClr val="tx1"/>
            </a:solidFill>
          </a:ln>
        </p:spPr>
        <p:txBody>
          <a:bodyPr wrap="square">
            <a:spAutoFit/>
          </a:bodyPr>
          <a:lstStyle/>
          <a:p>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"input"</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a:t>
            </a:r>
            <a:r>
              <a:rPr lang="en-US" sz="1200">
                <a:solidFill>
                  <a:srgbClr val="F5844C"/>
                </a:solidFill>
                <a:highlight>
                  <a:srgbClr val="FFFFFF"/>
                </a:highlight>
              </a:rPr>
              <a:t> dfdl:separator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dfdl:separatorPosition</a:t>
            </a:r>
            <a:r>
              <a:rPr lang="en-US" sz="1200">
                <a:solidFill>
                  <a:srgbClr val="FF8040"/>
                </a:solidFill>
                <a:highlight>
                  <a:srgbClr val="FFFFFF"/>
                </a:highlight>
              </a:rPr>
              <a:t>=</a:t>
            </a:r>
            <a:r>
              <a:rPr lang="en-US" sz="1200">
                <a:solidFill>
                  <a:srgbClr val="993300"/>
                </a:solidFill>
                <a:highlight>
                  <a:srgbClr val="FFFFFF"/>
                </a:highlight>
              </a:rPr>
              <a:t>"infix"</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"FirstName"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"MiddleName"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F5844C"/>
                </a:solidFill>
              </a:rPr>
              <a:t>default</a:t>
            </a:r>
            <a:r>
              <a:rPr lang="en-US" sz="1200">
                <a:solidFill>
                  <a:srgbClr val="FF8040"/>
                </a:solidFill>
              </a:rPr>
              <a:t>=</a:t>
            </a:r>
            <a:r>
              <a:rPr lang="en-US" sz="1200">
                <a:solidFill>
                  <a:srgbClr val="993300"/>
                </a:solidFill>
              </a:rPr>
              <a:t>"N/A"</a:t>
            </a:r>
            <a:br>
              <a:rPr lang="en-US" sz="1200">
                <a:solidFill>
                  <a:srgbClr val="000000"/>
                </a:solidFill>
              </a:rPr>
            </a:br>
            <a:r>
              <a:rPr lang="en-US" sz="1200">
                <a:solidFill>
                  <a:srgbClr val="F5844C"/>
                </a:solidFill>
                <a:highlight>
                  <a:srgbClr val="FFFFFF"/>
                </a:highlight>
              </a:rPr>
              <a:t>                            dfdl:initiator</a:t>
            </a:r>
            <a:r>
              <a:rPr lang="en-US" sz="1200">
                <a:solidFill>
                  <a:srgbClr val="FF8040"/>
                </a:solidFill>
                <a:highlight>
                  <a:srgbClr val="FFFFFF"/>
                </a:highlight>
              </a:rPr>
              <a:t>=</a:t>
            </a:r>
            <a:r>
              <a:rPr lang="en-US" sz="1200">
                <a:solidFill>
                  <a:srgbClr val="993300"/>
                </a:solidFill>
                <a:highlight>
                  <a:srgbClr val="FFFFFF"/>
                </a:highlight>
              </a:rPr>
              <a:t>"("</a:t>
            </a:r>
            <a:r>
              <a:rPr lang="en-US" sz="1200">
                <a:solidFill>
                  <a:srgbClr val="F5844C"/>
                </a:solidFill>
                <a:highlight>
                  <a:srgbClr val="FFFFFF"/>
                </a:highlight>
              </a:rPr>
              <a:t> dfdl:terminator</a:t>
            </a:r>
            <a:r>
              <a:rPr lang="en-US" sz="1200">
                <a:solidFill>
                  <a:srgbClr val="FF8040"/>
                </a:solidFill>
                <a:highlight>
                  <a:srgbClr val="FFFFFF"/>
                </a:highlight>
              </a:rPr>
              <a:t>=</a:t>
            </a:r>
            <a:r>
              <a:rPr lang="en-US" sz="1200">
                <a:solidFill>
                  <a:srgbClr val="993300"/>
                </a:solidFill>
                <a:highlight>
                  <a:srgbClr val="FFFFFF"/>
                </a:highlight>
              </a:rPr>
              <a:t>")"</a:t>
            </a:r>
            <a:br>
              <a:rPr lang="en-US" sz="1200">
                <a:solidFill>
                  <a:srgbClr val="000000"/>
                </a:solidFill>
                <a:highlight>
                  <a:srgbClr val="FFFFFF"/>
                </a:highlight>
              </a:rPr>
            </a:br>
            <a:r>
              <a:rPr lang="en-US" sz="1200">
                <a:solidFill>
                  <a:srgbClr val="F5844C"/>
                </a:solidFill>
                <a:highlight>
                  <a:srgbClr val="FFFFFF"/>
                </a:highlight>
              </a:rPr>
              <a:t>                            </a:t>
            </a:r>
            <a:r>
              <a:rPr lang="en-US" sz="1200">
                <a:solidFill>
                  <a:srgbClr val="F5844C"/>
                </a:solidFill>
              </a:rPr>
              <a:t>dfdl:emptyValueDelimiterPolicy</a:t>
            </a:r>
            <a:r>
              <a:rPr lang="en-US" sz="1200">
                <a:solidFill>
                  <a:srgbClr val="FF8040"/>
                </a:solidFill>
              </a:rPr>
              <a:t>=</a:t>
            </a:r>
            <a:r>
              <a:rPr lang="en-US" sz="1200">
                <a:solidFill>
                  <a:srgbClr val="993300"/>
                </a:solidFill>
              </a:rPr>
              <a:t>“both"</a:t>
            </a:r>
            <a:r>
              <a:rPr lang="en-US" sz="1200">
                <a:solidFill>
                  <a:srgbClr val="F5844C"/>
                </a:solidFill>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a:t>
            </a:r>
            <a:r>
              <a:rPr lang="en-US" sz="1200">
                <a:solidFill>
                  <a:srgbClr val="F5844C"/>
                </a:solidFill>
                <a:highlight>
                  <a:srgbClr val="FFFFFF"/>
                </a:highlight>
              </a:rPr>
              <a:t> name</a:t>
            </a:r>
            <a:r>
              <a:rPr lang="en-US" sz="1200">
                <a:solidFill>
                  <a:srgbClr val="FF8040"/>
                </a:solidFill>
                <a:highlight>
                  <a:srgbClr val="FFFFFF"/>
                </a:highlight>
              </a:rPr>
              <a:t>=</a:t>
            </a:r>
            <a:r>
              <a:rPr lang="en-US" sz="1200">
                <a:solidFill>
                  <a:srgbClr val="993300"/>
                </a:solidFill>
                <a:highlight>
                  <a:srgbClr val="FFFFFF"/>
                </a:highlight>
              </a:rPr>
              <a:t>"LastName"</a:t>
            </a:r>
            <a:r>
              <a:rPr lang="en-US" sz="1200">
                <a:solidFill>
                  <a:srgbClr val="F5844C"/>
                </a:solidFill>
                <a:highlight>
                  <a:srgbClr val="FFFFFF"/>
                </a:highlight>
              </a:rPr>
              <a:t> type</a:t>
            </a:r>
            <a:r>
              <a:rPr lang="en-US" sz="1200">
                <a:solidFill>
                  <a:srgbClr val="FF8040"/>
                </a:solidFill>
                <a:highlight>
                  <a:srgbClr val="FFFFFF"/>
                </a:highlight>
              </a:rPr>
              <a:t>=</a:t>
            </a:r>
            <a:r>
              <a:rPr lang="en-US" sz="1200">
                <a:solidFill>
                  <a:srgbClr val="993300"/>
                </a:solidFill>
                <a:highlight>
                  <a:srgbClr val="FFFFFF"/>
                </a:highlight>
              </a:rPr>
              <a:t>"xs:string"</a:t>
            </a:r>
            <a:r>
              <a:rPr lang="en-US" sz="1200">
                <a:solidFill>
                  <a:srgbClr val="F5844C"/>
                </a:solidFill>
                <a:highlight>
                  <a:srgbClr val="FFFFFF"/>
                </a:highlight>
              </a:rPr>
              <a:t> </a:t>
            </a:r>
            <a:r>
              <a:rPr lang="en-US" sz="1200">
                <a:solidFill>
                  <a:srgbClr val="000096"/>
                </a:solidFill>
                <a:highlight>
                  <a:srgbClr val="FFFFFF"/>
                </a:highlight>
              </a:rPr>
              <a: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&lt;/xs:element&gt;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&lt;/xs:sequence&gt;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3296"/>
                </a:solidFill>
                <a:highlight>
                  <a:srgbClr val="FFFFFF"/>
                </a:highlight>
              </a:rPr>
              <a:t>&lt;/xs:complexType&gt;</a:t>
            </a:r>
            <a:br>
              <a:rPr lang="en-US" sz="1200">
                <a:solidFill>
                  <a:srgbClr val="000000"/>
                </a:solidFill>
                <a:highlight>
                  <a:srgbClr val="FFFFFF"/>
                </a:highlight>
              </a:rPr>
            </a:br>
            <a:r>
              <a:rPr lang="en-US" sz="1200">
                <a:solidFill>
                  <a:srgbClr val="003296"/>
                </a:solidFill>
                <a:highlight>
                  <a:srgbClr val="FFFFFF"/>
                </a:highlight>
              </a:rPr>
              <a:t>&lt;/xs:element&gt;</a:t>
            </a:r>
          </a:p>
        </p:txBody>
      </p:sp>
      <p:cxnSp>
        <p:nvCxnSpPr>
          <p:cNvPr id="19" name="Straight Arrow Connector 18">
            <a:extLst>
              <a:ext uri="{FF2B5EF4-FFF2-40B4-BE49-F238E27FC236}">
                <a16:creationId xmlns:a16="http://schemas.microsoft.com/office/drawing/2014/main" id="{CF2AC4A8-F111-49C1-A118-51557B82C802}"/>
              </a:ext>
            </a:extLst>
          </p:cNvPr>
          <p:cNvCxnSpPr>
            <a:cxnSpLocks/>
          </p:cNvCxnSpPr>
          <p:nvPr/>
        </p:nvCxnSpPr>
        <p:spPr>
          <a:xfrm flipH="1" flipV="1">
            <a:off x="4840745" y="977698"/>
            <a:ext cx="3993290" cy="159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96F7DB1-A429-49F9-BF52-6D6AF5E2FEAB}"/>
              </a:ext>
            </a:extLst>
          </p:cNvPr>
          <p:cNvCxnSpPr>
            <a:cxnSpLocks/>
          </p:cNvCxnSpPr>
          <p:nvPr/>
        </p:nvCxnSpPr>
        <p:spPr>
          <a:xfrm flipH="1" flipV="1">
            <a:off x="7904136" y="977698"/>
            <a:ext cx="929898" cy="159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6C935A7-9F38-4DB4-9774-DCC77F0FD4FD}"/>
              </a:ext>
            </a:extLst>
          </p:cNvPr>
          <p:cNvSpPr txBox="1"/>
          <p:nvPr/>
        </p:nvSpPr>
        <p:spPr>
          <a:xfrm>
            <a:off x="8803037" y="2417735"/>
            <a:ext cx="2949288" cy="923330"/>
          </a:xfrm>
          <a:prstGeom prst="rect">
            <a:avLst/>
          </a:prstGeom>
          <a:noFill/>
        </p:spPr>
        <p:txBody>
          <a:bodyPr wrap="square" rtlCol="0">
            <a:spAutoFit/>
          </a:bodyPr>
          <a:lstStyle/>
          <a:p>
            <a:r>
              <a:rPr lang="en-US"/>
              <a:t>Again, notice that the input and the output of unparsing are different. </a:t>
            </a:r>
          </a:p>
        </p:txBody>
      </p:sp>
      <p:sp>
        <p:nvSpPr>
          <p:cNvPr id="26" name="TextBox 25">
            <a:extLst>
              <a:ext uri="{FF2B5EF4-FFF2-40B4-BE49-F238E27FC236}">
                <a16:creationId xmlns:a16="http://schemas.microsoft.com/office/drawing/2014/main" id="{E718B9D9-8969-41A9-82F9-2467ED772C51}"/>
              </a:ext>
            </a:extLst>
          </p:cNvPr>
          <p:cNvSpPr txBox="1"/>
          <p:nvPr/>
        </p:nvSpPr>
        <p:spPr>
          <a:xfrm>
            <a:off x="7332780" y="4576207"/>
            <a:ext cx="938077" cy="369332"/>
          </a:xfrm>
          <a:prstGeom prst="rect">
            <a:avLst/>
          </a:prstGeom>
          <a:noFill/>
        </p:spPr>
        <p:txBody>
          <a:bodyPr wrap="none" rtlCol="0">
            <a:spAutoFit/>
          </a:bodyPr>
          <a:lstStyle/>
          <a:p>
            <a:r>
              <a:rPr lang="en-US" i="1"/>
              <a:t>unparse</a:t>
            </a:r>
          </a:p>
        </p:txBody>
      </p:sp>
      <p:sp>
        <p:nvSpPr>
          <p:cNvPr id="27" name="Rectangle 26">
            <a:extLst>
              <a:ext uri="{FF2B5EF4-FFF2-40B4-BE49-F238E27FC236}">
                <a16:creationId xmlns:a16="http://schemas.microsoft.com/office/drawing/2014/main" id="{DFB0009E-6FBE-4F48-B8D0-AA8A49B68323}"/>
              </a:ext>
            </a:extLst>
          </p:cNvPr>
          <p:cNvSpPr/>
          <p:nvPr/>
        </p:nvSpPr>
        <p:spPr>
          <a:xfrm>
            <a:off x="2143650" y="5116039"/>
            <a:ext cx="2930788"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28" name="Straight Arrow Connector 27">
            <a:extLst>
              <a:ext uri="{FF2B5EF4-FFF2-40B4-BE49-F238E27FC236}">
                <a16:creationId xmlns:a16="http://schemas.microsoft.com/office/drawing/2014/main" id="{F7488384-BE01-4600-A0D2-9F6206983834}"/>
              </a:ext>
            </a:extLst>
          </p:cNvPr>
          <p:cNvCxnSpPr>
            <a:cxnSpLocks/>
          </p:cNvCxnSpPr>
          <p:nvPr/>
        </p:nvCxnSpPr>
        <p:spPr>
          <a:xfrm flipH="1">
            <a:off x="3600271" y="4527474"/>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16C1832A-89DB-4120-A237-7AEC5393DBAA}"/>
              </a:ext>
            </a:extLst>
          </p:cNvPr>
          <p:cNvSpPr/>
          <p:nvPr/>
        </p:nvSpPr>
        <p:spPr>
          <a:xfrm>
            <a:off x="5817033" y="5105775"/>
            <a:ext cx="3041996" cy="1169551"/>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&lt;FirstName&gt;</a:t>
            </a:r>
            <a:r>
              <a:rPr lang="en-US" sz="1400">
                <a:solidFill>
                  <a:srgbClr val="000000"/>
                </a:solidFill>
                <a:highlight>
                  <a:srgbClr val="FFFFFF"/>
                </a:highlight>
              </a:rPr>
              <a:t>John</a:t>
            </a:r>
            <a:r>
              <a:rPr lang="en-US" sz="1400">
                <a:solidFill>
                  <a:srgbClr val="000096"/>
                </a:solidFill>
                <a:highlight>
                  <a:srgbClr val="FFFFFF"/>
                </a:highlight>
              </a:rPr>
              <a:t>&lt;/FirstName&gt;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&lt;MiddleName&gt;N/A&lt;/MiddleName&gt;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&lt;LastName&gt;</a:t>
            </a:r>
            <a:r>
              <a:rPr lang="en-US" sz="1400">
                <a:solidFill>
                  <a:srgbClr val="000000"/>
                </a:solidFill>
                <a:highlight>
                  <a:srgbClr val="FFFFFF"/>
                </a:highlight>
              </a:rPr>
              <a:t>Doe</a:t>
            </a:r>
            <a:r>
              <a:rPr lang="en-US" sz="1400">
                <a:solidFill>
                  <a:srgbClr val="000096"/>
                </a:solidFill>
                <a:highlight>
                  <a:srgbClr val="FFFFFF"/>
                </a:highlight>
              </a:rPr>
              <a:t>&lt;/LastName&gt;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&lt;/input&gt;</a:t>
            </a:r>
          </a:p>
        </p:txBody>
      </p:sp>
      <p:cxnSp>
        <p:nvCxnSpPr>
          <p:cNvPr id="30" name="Straight Arrow Connector 29">
            <a:extLst>
              <a:ext uri="{FF2B5EF4-FFF2-40B4-BE49-F238E27FC236}">
                <a16:creationId xmlns:a16="http://schemas.microsoft.com/office/drawing/2014/main" id="{ABEF42D3-DF86-4782-94D3-72F409650AF8}"/>
              </a:ext>
            </a:extLst>
          </p:cNvPr>
          <p:cNvCxnSpPr>
            <a:cxnSpLocks/>
          </p:cNvCxnSpPr>
          <p:nvPr/>
        </p:nvCxnSpPr>
        <p:spPr>
          <a:xfrm flipH="1">
            <a:off x="7332780" y="4517210"/>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4937593-880A-40BB-88FB-A57FFAF91D46}"/>
              </a:ext>
            </a:extLst>
          </p:cNvPr>
          <p:cNvSpPr txBox="1"/>
          <p:nvPr/>
        </p:nvSpPr>
        <p:spPr>
          <a:xfrm>
            <a:off x="3298955" y="-51508"/>
            <a:ext cx="679994" cy="369332"/>
          </a:xfrm>
          <a:prstGeom prst="rect">
            <a:avLst/>
          </a:prstGeom>
          <a:noFill/>
        </p:spPr>
        <p:txBody>
          <a:bodyPr wrap="none" rtlCol="0">
            <a:spAutoFit/>
          </a:bodyPr>
          <a:lstStyle/>
          <a:p>
            <a:r>
              <a:rPr lang="en-US"/>
              <a:t>input</a:t>
            </a:r>
          </a:p>
        </p:txBody>
      </p:sp>
      <p:sp>
        <p:nvSpPr>
          <p:cNvPr id="32" name="TextBox 31">
            <a:extLst>
              <a:ext uri="{FF2B5EF4-FFF2-40B4-BE49-F238E27FC236}">
                <a16:creationId xmlns:a16="http://schemas.microsoft.com/office/drawing/2014/main" id="{AFDFBEE1-2895-4562-B4FD-F5D9CDAB6CF8}"/>
              </a:ext>
            </a:extLst>
          </p:cNvPr>
          <p:cNvSpPr txBox="1"/>
          <p:nvPr/>
        </p:nvSpPr>
        <p:spPr>
          <a:xfrm>
            <a:off x="2898729" y="870154"/>
            <a:ext cx="698461" cy="369332"/>
          </a:xfrm>
          <a:prstGeom prst="rect">
            <a:avLst/>
          </a:prstGeom>
          <a:noFill/>
        </p:spPr>
        <p:txBody>
          <a:bodyPr wrap="none" rtlCol="0">
            <a:spAutoFit/>
          </a:bodyPr>
          <a:lstStyle/>
          <a:p>
            <a:r>
              <a:rPr lang="en-US" i="1"/>
              <a:t>parse</a:t>
            </a:r>
          </a:p>
        </p:txBody>
      </p:sp>
      <p:cxnSp>
        <p:nvCxnSpPr>
          <p:cNvPr id="33" name="Straight Arrow Connector 32">
            <a:extLst>
              <a:ext uri="{FF2B5EF4-FFF2-40B4-BE49-F238E27FC236}">
                <a16:creationId xmlns:a16="http://schemas.microsoft.com/office/drawing/2014/main" id="{583485D6-6735-46F7-B709-A5277F6E8775}"/>
              </a:ext>
            </a:extLst>
          </p:cNvPr>
          <p:cNvCxnSpPr>
            <a:cxnSpLocks/>
          </p:cNvCxnSpPr>
          <p:nvPr/>
        </p:nvCxnSpPr>
        <p:spPr>
          <a:xfrm flipH="1">
            <a:off x="3597190" y="68854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F1A8C58-0F55-41CC-A265-398A6FF4CCB0}"/>
              </a:ext>
            </a:extLst>
          </p:cNvPr>
          <p:cNvCxnSpPr>
            <a:cxnSpLocks/>
          </p:cNvCxnSpPr>
          <p:nvPr/>
        </p:nvCxnSpPr>
        <p:spPr>
          <a:xfrm>
            <a:off x="7332780" y="870154"/>
            <a:ext cx="49" cy="40513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1F0D2E18-433B-4C6C-88DC-789F0C5D5690}"/>
              </a:ext>
            </a:extLst>
          </p:cNvPr>
          <p:cNvPicPr>
            <a:picLocks noChangeAspect="1"/>
          </p:cNvPicPr>
          <p:nvPr/>
        </p:nvPicPr>
        <p:blipFill rotWithShape="1">
          <a:blip r:embed="rId2"/>
          <a:srcRect l="1414" t="13713" r="82467" b="82371"/>
          <a:stretch/>
        </p:blipFill>
        <p:spPr>
          <a:xfrm>
            <a:off x="5817033" y="309683"/>
            <a:ext cx="4089640" cy="527661"/>
          </a:xfrm>
          <a:prstGeom prst="rect">
            <a:avLst/>
          </a:prstGeom>
          <a:ln>
            <a:solidFill>
              <a:schemeClr val="tx1"/>
            </a:solidFill>
          </a:ln>
        </p:spPr>
      </p:pic>
      <p:pic>
        <p:nvPicPr>
          <p:cNvPr id="37" name="Picture 36">
            <a:extLst>
              <a:ext uri="{FF2B5EF4-FFF2-40B4-BE49-F238E27FC236}">
                <a16:creationId xmlns:a16="http://schemas.microsoft.com/office/drawing/2014/main" id="{B0F8E79F-16B7-4C2F-AE12-3E3D15998F31}"/>
              </a:ext>
            </a:extLst>
          </p:cNvPr>
          <p:cNvPicPr>
            <a:picLocks noChangeAspect="1"/>
          </p:cNvPicPr>
          <p:nvPr/>
        </p:nvPicPr>
        <p:blipFill rotWithShape="1">
          <a:blip r:embed="rId3"/>
          <a:srcRect l="1414" t="13807" r="85047" b="82443"/>
          <a:stretch/>
        </p:blipFill>
        <p:spPr>
          <a:xfrm>
            <a:off x="1715575" y="289086"/>
            <a:ext cx="3763229" cy="553503"/>
          </a:xfrm>
          <a:prstGeom prst="rect">
            <a:avLst/>
          </a:prstGeom>
          <a:ln>
            <a:solidFill>
              <a:schemeClr val="tx1"/>
            </a:solidFill>
          </a:ln>
        </p:spPr>
      </p:pic>
    </p:spTree>
    <p:extLst>
      <p:ext uri="{BB962C8B-B14F-4D97-AF65-F5344CB8AC3E}">
        <p14:creationId xmlns:p14="http://schemas.microsoft.com/office/powerpoint/2010/main" val="31180984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0F905D-93CC-4191-B94B-2AEEC67A91AE}"/>
              </a:ext>
            </a:extLst>
          </p:cNvPr>
          <p:cNvSpPr>
            <a:spLocks noGrp="1"/>
          </p:cNvSpPr>
          <p:nvPr>
            <p:ph type="title"/>
          </p:nvPr>
        </p:nvSpPr>
        <p:spPr/>
        <p:txBody>
          <a:bodyPr/>
          <a:lstStyle/>
          <a:p>
            <a:r>
              <a:rPr lang="en-US"/>
              <a:t>Unfortunately, …</a:t>
            </a:r>
          </a:p>
        </p:txBody>
      </p:sp>
      <p:sp>
        <p:nvSpPr>
          <p:cNvPr id="4" name="Content Placeholder 3">
            <a:extLst>
              <a:ext uri="{FF2B5EF4-FFF2-40B4-BE49-F238E27FC236}">
                <a16:creationId xmlns:a16="http://schemas.microsoft.com/office/drawing/2014/main" id="{5D09FCEC-CECD-4100-A771-183504944F90}"/>
              </a:ext>
            </a:extLst>
          </p:cNvPr>
          <p:cNvSpPr>
            <a:spLocks noGrp="1"/>
          </p:cNvSpPr>
          <p:nvPr>
            <p:ph idx="1"/>
          </p:nvPr>
        </p:nvSpPr>
        <p:spPr/>
        <p:txBody>
          <a:bodyPr/>
          <a:lstStyle/>
          <a:p>
            <a:pPr>
              <a:lnSpc>
                <a:spcPts val="3000"/>
              </a:lnSpc>
              <a:spcAft>
                <a:spcPts val="1200"/>
              </a:spcAft>
            </a:pPr>
            <a:r>
              <a:rPr lang="en-US"/>
              <a:t>… at the time of writing, Daffodil does not support dfdl:emptyValueDelimiterPolicy. Well, actually it does support dfdl:emptyValueDelimiterPolicy but it doesn’t support defaults</a:t>
            </a:r>
          </a:p>
        </p:txBody>
      </p:sp>
      <p:sp>
        <p:nvSpPr>
          <p:cNvPr id="2" name="Footer Placeholder 1">
            <a:extLst>
              <a:ext uri="{FF2B5EF4-FFF2-40B4-BE49-F238E27FC236}">
                <a16:creationId xmlns:a16="http://schemas.microsoft.com/office/drawing/2014/main" id="{CE43FFA3-EEA3-4E77-B2F9-8F780E0BC9D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37736129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09F489B-CC5A-4F96-8C42-9DC19AA85D81}"/>
              </a:ext>
            </a:extLst>
          </p:cNvPr>
          <p:cNvSpPr>
            <a:spLocks noGrp="1"/>
          </p:cNvSpPr>
          <p:nvPr>
            <p:ph type="ctrTitle" sz="quarter"/>
          </p:nvPr>
        </p:nvSpPr>
        <p:spPr/>
        <p:txBody>
          <a:bodyPr/>
          <a:lstStyle/>
          <a:p>
            <a:r>
              <a:rPr lang="en-US"/>
              <a:t>Separators</a:t>
            </a:r>
            <a:br>
              <a:rPr lang="en-US"/>
            </a:br>
            <a:r>
              <a:rPr lang="en-US" sz="1400">
                <a:hlinkClick r:id="rId2"/>
              </a:rPr>
              <a:t>https://daffodil.apache.org/docs/dfdl/#_Toc398030771</a:t>
            </a:r>
            <a:endParaRPr lang="en-US" sz="1400"/>
          </a:p>
        </p:txBody>
      </p:sp>
      <p:sp>
        <p:nvSpPr>
          <p:cNvPr id="4" name="Footer Placeholder 3">
            <a:extLst>
              <a:ext uri="{FF2B5EF4-FFF2-40B4-BE49-F238E27FC236}">
                <a16:creationId xmlns:a16="http://schemas.microsoft.com/office/drawing/2014/main" id="{C4E00695-7278-41E1-84EE-978543458EBB}"/>
              </a:ext>
            </a:extLst>
          </p:cNvPr>
          <p:cNvSpPr>
            <a:spLocks noGrp="1"/>
          </p:cNvSpPr>
          <p:nvPr>
            <p:ph type="ftr" sz="quarter" idx="4294967295"/>
          </p:nvPr>
        </p:nvSpPr>
        <p:spPr>
          <a:xfrm>
            <a:off x="0" y="6521450"/>
            <a:ext cx="7537450" cy="239713"/>
          </a:xfrm>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14738991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9E4BD5-1523-4675-A28B-3864B21E951B}"/>
              </a:ext>
            </a:extLst>
          </p:cNvPr>
          <p:cNvSpPr>
            <a:spLocks noGrp="1"/>
          </p:cNvSpPr>
          <p:nvPr>
            <p:ph type="title"/>
          </p:nvPr>
        </p:nvSpPr>
        <p:spPr/>
        <p:txBody>
          <a:bodyPr/>
          <a:lstStyle/>
          <a:p>
            <a:r>
              <a:rPr lang="en-US"/>
              <a:t>dfdl:sequenceKind</a:t>
            </a:r>
          </a:p>
        </p:txBody>
      </p:sp>
      <p:pic>
        <p:nvPicPr>
          <p:cNvPr id="5" name="Picture 4">
            <a:extLst>
              <a:ext uri="{FF2B5EF4-FFF2-40B4-BE49-F238E27FC236}">
                <a16:creationId xmlns:a16="http://schemas.microsoft.com/office/drawing/2014/main" id="{97FA7610-911D-475C-BF16-2C9B59D5715E}"/>
              </a:ext>
            </a:extLst>
          </p:cNvPr>
          <p:cNvPicPr>
            <a:picLocks noChangeAspect="1"/>
          </p:cNvPicPr>
          <p:nvPr/>
        </p:nvPicPr>
        <p:blipFill rotWithShape="1">
          <a:blip r:embed="rId2"/>
          <a:srcRect t="22615" r="2722" b="44646"/>
          <a:stretch/>
        </p:blipFill>
        <p:spPr>
          <a:xfrm>
            <a:off x="1259803" y="1766807"/>
            <a:ext cx="9886956" cy="3378630"/>
          </a:xfrm>
          <a:prstGeom prst="rect">
            <a:avLst/>
          </a:prstGeom>
        </p:spPr>
      </p:pic>
      <p:sp>
        <p:nvSpPr>
          <p:cNvPr id="6" name="Rectangle 5">
            <a:extLst>
              <a:ext uri="{FF2B5EF4-FFF2-40B4-BE49-F238E27FC236}">
                <a16:creationId xmlns:a16="http://schemas.microsoft.com/office/drawing/2014/main" id="{A2190A96-5318-4375-9C11-2132BEC53211}"/>
              </a:ext>
            </a:extLst>
          </p:cNvPr>
          <p:cNvSpPr/>
          <p:nvPr/>
        </p:nvSpPr>
        <p:spPr>
          <a:xfrm>
            <a:off x="3091802" y="5305609"/>
            <a:ext cx="5388463" cy="369332"/>
          </a:xfrm>
          <a:prstGeom prst="rect">
            <a:avLst/>
          </a:prstGeom>
        </p:spPr>
        <p:txBody>
          <a:bodyPr wrap="none">
            <a:spAutoFit/>
          </a:bodyPr>
          <a:lstStyle/>
          <a:p>
            <a:r>
              <a:rPr lang="en-US">
                <a:hlinkClick r:id="rId3"/>
              </a:rPr>
              <a:t>https://daffodil.apache.org/docs/dfdl/#_Toc398030771</a:t>
            </a:r>
            <a:endParaRPr lang="en-US"/>
          </a:p>
        </p:txBody>
      </p:sp>
      <p:sp>
        <p:nvSpPr>
          <p:cNvPr id="2" name="TextBox 1">
            <a:extLst>
              <a:ext uri="{FF2B5EF4-FFF2-40B4-BE49-F238E27FC236}">
                <a16:creationId xmlns:a16="http://schemas.microsoft.com/office/drawing/2014/main" id="{1C414517-653B-4341-A5C0-D2001F1DB964}"/>
              </a:ext>
            </a:extLst>
          </p:cNvPr>
          <p:cNvSpPr txBox="1"/>
          <p:nvPr/>
        </p:nvSpPr>
        <p:spPr>
          <a:xfrm>
            <a:off x="2215443" y="5835113"/>
            <a:ext cx="6912516" cy="830997"/>
          </a:xfrm>
          <a:prstGeom prst="rect">
            <a:avLst/>
          </a:prstGeom>
          <a:solidFill>
            <a:srgbClr val="FFFF00"/>
          </a:solidFill>
        </p:spPr>
        <p:txBody>
          <a:bodyPr wrap="square" rtlCol="0">
            <a:spAutoFit/>
          </a:bodyPr>
          <a:lstStyle/>
          <a:p>
            <a:r>
              <a:rPr lang="en-US" sz="2400"/>
              <a:t>In all our examples thus far, the value of sequenceKind has been ordered (see defaults.dfdl.xsd)</a:t>
            </a:r>
          </a:p>
        </p:txBody>
      </p:sp>
    </p:spTree>
    <p:extLst>
      <p:ext uri="{BB962C8B-B14F-4D97-AF65-F5344CB8AC3E}">
        <p14:creationId xmlns:p14="http://schemas.microsoft.com/office/powerpoint/2010/main" val="1081633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A0027-C447-4407-B2A3-50D9C1D9732D}"/>
              </a:ext>
            </a:extLst>
          </p:cNvPr>
          <p:cNvSpPr>
            <a:spLocks noGrp="1"/>
          </p:cNvSpPr>
          <p:nvPr>
            <p:ph type="title"/>
          </p:nvPr>
        </p:nvSpPr>
        <p:spPr/>
        <p:txBody>
          <a:bodyPr/>
          <a:lstStyle/>
          <a:p>
            <a:r>
              <a:rPr lang="en-US"/>
              <a:t>DFDL provides 3 properties for expressing delimiters</a:t>
            </a:r>
          </a:p>
        </p:txBody>
      </p:sp>
      <p:sp>
        <p:nvSpPr>
          <p:cNvPr id="3" name="Content Placeholder 2">
            <a:extLst>
              <a:ext uri="{FF2B5EF4-FFF2-40B4-BE49-F238E27FC236}">
                <a16:creationId xmlns:a16="http://schemas.microsoft.com/office/drawing/2014/main" id="{11DFF3A7-AF3B-4BB9-9031-97122C72FD86}"/>
              </a:ext>
            </a:extLst>
          </p:cNvPr>
          <p:cNvSpPr>
            <a:spLocks noGrp="1"/>
          </p:cNvSpPr>
          <p:nvPr>
            <p:ph idx="1"/>
          </p:nvPr>
        </p:nvSpPr>
        <p:spPr/>
        <p:txBody>
          <a:bodyPr/>
          <a:lstStyle/>
          <a:p>
            <a:pPr>
              <a:lnSpc>
                <a:spcPts val="3000"/>
              </a:lnSpc>
              <a:spcAft>
                <a:spcPts val="1200"/>
              </a:spcAft>
            </a:pPr>
            <a:r>
              <a:rPr lang="en-US"/>
              <a:t>In the </a:t>
            </a:r>
            <a:r>
              <a:rPr lang="en-US" dirty="0"/>
              <a:t>universe of data </a:t>
            </a:r>
            <a:r>
              <a:rPr lang="en-US"/>
              <a:t>formats "</a:t>
            </a:r>
            <a:r>
              <a:rPr lang="en-US" dirty="0"/>
              <a:t>the boundary between separate, independent regions</a:t>
            </a:r>
            <a:r>
              <a:rPr lang="en-US"/>
              <a:t>" are specified in </a:t>
            </a:r>
            <a:r>
              <a:rPr lang="en-US" dirty="0"/>
              <a:t>various ways</a:t>
            </a:r>
            <a:r>
              <a:rPr lang="en-US"/>
              <a:t>. </a:t>
            </a:r>
          </a:p>
          <a:p>
            <a:pPr>
              <a:lnSpc>
                <a:spcPts val="3000"/>
              </a:lnSpc>
              <a:spcAft>
                <a:spcPts val="1200"/>
              </a:spcAft>
            </a:pPr>
            <a:r>
              <a:rPr lang="en-US"/>
              <a:t>The </a:t>
            </a:r>
            <a:r>
              <a:rPr lang="en-US" dirty="0"/>
              <a:t>DFDL Working Group has categorized them into 2 </a:t>
            </a:r>
            <a:r>
              <a:rPr lang="en-US"/>
              <a:t>categories:</a:t>
            </a:r>
          </a:p>
          <a:p>
            <a:pPr lvl="1">
              <a:lnSpc>
                <a:spcPts val="3000"/>
              </a:lnSpc>
              <a:spcAft>
                <a:spcPts val="1200"/>
              </a:spcAft>
            </a:pPr>
            <a:r>
              <a:rPr lang="en-US"/>
              <a:t>Delimiters placed at the beginning of a region.</a:t>
            </a:r>
          </a:p>
          <a:p>
            <a:pPr lvl="1">
              <a:lnSpc>
                <a:spcPts val="3000"/>
              </a:lnSpc>
              <a:spcAft>
                <a:spcPts val="1200"/>
              </a:spcAft>
            </a:pPr>
            <a:r>
              <a:rPr lang="en-US"/>
              <a:t>Delimiters placed at the end of a region.</a:t>
            </a:r>
          </a:p>
          <a:p>
            <a:pPr>
              <a:lnSpc>
                <a:spcPts val="3000"/>
              </a:lnSpc>
              <a:spcAft>
                <a:spcPts val="1200"/>
              </a:spcAft>
            </a:pPr>
            <a:r>
              <a:rPr lang="en-US" dirty="0"/>
              <a:t>DFDL provides 3 properties for expressing those categories of delimiters:</a:t>
            </a:r>
          </a:p>
          <a:p>
            <a:pPr lvl="1">
              <a:lnSpc>
                <a:spcPts val="3000"/>
              </a:lnSpc>
              <a:spcAft>
                <a:spcPts val="1200"/>
              </a:spcAft>
            </a:pPr>
            <a:r>
              <a:rPr lang="en-US"/>
              <a:t>dfdl:initiator</a:t>
            </a:r>
          </a:p>
          <a:p>
            <a:pPr lvl="1">
              <a:lnSpc>
                <a:spcPts val="3000"/>
              </a:lnSpc>
              <a:spcAft>
                <a:spcPts val="1200"/>
              </a:spcAft>
            </a:pPr>
            <a:r>
              <a:rPr lang="en-US"/>
              <a:t>dfdl:terminator</a:t>
            </a:r>
          </a:p>
          <a:p>
            <a:pPr lvl="1">
              <a:lnSpc>
                <a:spcPts val="3000"/>
              </a:lnSpc>
              <a:spcAft>
                <a:spcPts val="1200"/>
              </a:spcAft>
            </a:pPr>
            <a:r>
              <a:rPr lang="en-US"/>
              <a:t>dfdl:separator (coupled with dfdl:separatorPosition)</a:t>
            </a:r>
          </a:p>
        </p:txBody>
      </p:sp>
      <p:sp>
        <p:nvSpPr>
          <p:cNvPr id="4" name="Footer Placeholder 3">
            <a:extLst>
              <a:ext uri="{FF2B5EF4-FFF2-40B4-BE49-F238E27FC236}">
                <a16:creationId xmlns:a16="http://schemas.microsoft.com/office/drawing/2014/main" id="{5B7A07A5-ECB5-4366-BECE-54140BA585BF}"/>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248806598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3B1A17-792F-4FA8-9A74-53183ABB4922}"/>
              </a:ext>
            </a:extLst>
          </p:cNvPr>
          <p:cNvSpPr>
            <a:spLocks noGrp="1"/>
          </p:cNvSpPr>
          <p:nvPr>
            <p:ph type="title"/>
          </p:nvPr>
        </p:nvSpPr>
        <p:spPr/>
        <p:txBody>
          <a:bodyPr/>
          <a:lstStyle/>
          <a:p>
            <a:r>
              <a:rPr lang="en-US"/>
              <a:t>Is &lt;xs:sequence dfdl:sequenceKind="unordered"&gt; equivalent to &lt;xs:all&gt;?</a:t>
            </a:r>
          </a:p>
        </p:txBody>
      </p:sp>
      <p:sp>
        <p:nvSpPr>
          <p:cNvPr id="4" name="Content Placeholder 3">
            <a:extLst>
              <a:ext uri="{FF2B5EF4-FFF2-40B4-BE49-F238E27FC236}">
                <a16:creationId xmlns:a16="http://schemas.microsoft.com/office/drawing/2014/main" id="{78DB8534-E812-4B96-A4D0-9751F434CE1C}"/>
              </a:ext>
            </a:extLst>
          </p:cNvPr>
          <p:cNvSpPr>
            <a:spLocks noGrp="1"/>
          </p:cNvSpPr>
          <p:nvPr>
            <p:ph idx="1"/>
          </p:nvPr>
        </p:nvSpPr>
        <p:spPr>
          <a:xfrm>
            <a:off x="616449" y="1371601"/>
            <a:ext cx="11236720" cy="750253"/>
          </a:xfrm>
        </p:spPr>
        <p:txBody>
          <a:bodyPr/>
          <a:lstStyle/>
          <a:p>
            <a:r>
              <a:rPr lang="en-US" dirty="0"/>
              <a:t>DFDL does not allow &lt;xs:</a:t>
            </a:r>
            <a:r>
              <a:rPr lang="en-US"/>
              <a:t>all&gt; but </a:t>
            </a:r>
            <a:r>
              <a:rPr lang="en-US" dirty="0"/>
              <a:t>if it did, would the below be equivalent?</a:t>
            </a:r>
          </a:p>
          <a:p>
            <a:endParaRPr lang="en-US"/>
          </a:p>
        </p:txBody>
      </p:sp>
      <p:sp>
        <p:nvSpPr>
          <p:cNvPr id="5" name="Rectangle 4">
            <a:extLst>
              <a:ext uri="{FF2B5EF4-FFF2-40B4-BE49-F238E27FC236}">
                <a16:creationId xmlns:a16="http://schemas.microsoft.com/office/drawing/2014/main" id="{90A246B4-C688-4011-B2F2-F45343C0077D}"/>
              </a:ext>
            </a:extLst>
          </p:cNvPr>
          <p:cNvSpPr/>
          <p:nvPr/>
        </p:nvSpPr>
        <p:spPr>
          <a:xfrm>
            <a:off x="1746143" y="2121854"/>
            <a:ext cx="5088610" cy="4247317"/>
          </a:xfrm>
          <a:prstGeom prst="rect">
            <a:avLst/>
          </a:prstGeom>
          <a:ln>
            <a:noFill/>
          </a:ln>
        </p:spPr>
        <p:txBody>
          <a:bodyPr wrap="square">
            <a:spAutoFit/>
          </a:bodyPr>
          <a:lstStyle/>
          <a:p>
            <a:r>
              <a:rPr lang="en-US">
                <a:solidFill>
                  <a:srgbClr val="003296"/>
                </a:solidFill>
                <a:highlight>
                  <a:srgbClr val="FFFFFF"/>
                </a:highlight>
                <a:latin typeface="Times New Roman" panose="02020603050405020304" pitchFamily="18" charset="0"/>
                <a:ea typeface="Calibri" panose="020F0502020204030204" pitchFamily="34" charset="0"/>
              </a:rPr>
              <a:t>&lt;xs:element</a:t>
            </a:r>
            <a:r>
              <a:rPr lang="en-US">
                <a:solidFill>
                  <a:srgbClr val="F5844C"/>
                </a:solidFill>
                <a:highlight>
                  <a:srgbClr val="FFFFFF"/>
                </a:highlight>
                <a:latin typeface="Times New Roman" panose="02020603050405020304" pitchFamily="18" charset="0"/>
                <a:ea typeface="Calibri" panose="020F0502020204030204" pitchFamily="34" charset="0"/>
              </a:rPr>
              <a:t> name</a:t>
            </a:r>
            <a:r>
              <a:rPr lang="en-US">
                <a:solidFill>
                  <a:srgbClr val="FF8040"/>
                </a:solidFill>
                <a:highlight>
                  <a:srgbClr val="FFFFFF"/>
                </a:highlight>
                <a:latin typeface="Times New Roman" panose="02020603050405020304" pitchFamily="18" charset="0"/>
                <a:ea typeface="Calibri" panose="020F0502020204030204" pitchFamily="34" charset="0"/>
              </a:rPr>
              <a:t>=</a:t>
            </a:r>
            <a:r>
              <a:rPr lang="en-US">
                <a:solidFill>
                  <a:srgbClr val="993300"/>
                </a:solidFill>
                <a:highlight>
                  <a:srgbClr val="FFFFFF"/>
                </a:highlight>
                <a:latin typeface="Times New Roman" panose="02020603050405020304" pitchFamily="18" charset="0"/>
                <a:ea typeface="Calibri" panose="020F0502020204030204" pitchFamily="34" charset="0"/>
              </a:rPr>
              <a:t>"input"</a:t>
            </a:r>
            <a:r>
              <a:rPr lang="en-US">
                <a:solidFill>
                  <a:srgbClr val="000096"/>
                </a:solidFill>
                <a:highlight>
                  <a:srgbClr val="FFFFFF"/>
                </a:highlight>
                <a:latin typeface="Times New Roman" panose="02020603050405020304" pitchFamily="18" charset="0"/>
                <a:ea typeface="Calibri" panose="020F0502020204030204" pitchFamily="34" charset="0"/>
              </a:rPr>
              <a:t>&gt;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&lt;xs:complexType&gt;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00"/>
                </a:highlight>
                <a:latin typeface="Times New Roman" panose="02020603050405020304" pitchFamily="18" charset="0"/>
                <a:ea typeface="Calibri" panose="020F0502020204030204" pitchFamily="34" charset="0"/>
              </a:rPr>
              <a:t>&lt;xs:sequence</a:t>
            </a:r>
            <a:r>
              <a:rPr lang="en-US">
                <a:solidFill>
                  <a:srgbClr val="F5844C"/>
                </a:solidFill>
                <a:highlight>
                  <a:srgbClr val="FFFF00"/>
                </a:highlight>
                <a:latin typeface="Times New Roman" panose="02020603050405020304" pitchFamily="18" charset="0"/>
                <a:ea typeface="Calibri" panose="020F0502020204030204" pitchFamily="34" charset="0"/>
              </a:rPr>
              <a:t> dfdl:sequenceKind</a:t>
            </a:r>
            <a:r>
              <a:rPr lang="en-US">
                <a:solidFill>
                  <a:srgbClr val="FF8040"/>
                </a:solidFill>
                <a:highlight>
                  <a:srgbClr val="FFFF00"/>
                </a:highlight>
                <a:latin typeface="Times New Roman" panose="02020603050405020304" pitchFamily="18" charset="0"/>
                <a:ea typeface="Calibri" panose="020F0502020204030204" pitchFamily="34" charset="0"/>
              </a:rPr>
              <a:t>=</a:t>
            </a:r>
            <a:r>
              <a:rPr lang="en-US">
                <a:solidFill>
                  <a:srgbClr val="993300"/>
                </a:solidFill>
                <a:highlight>
                  <a:srgbClr val="FFFF00"/>
                </a:highlight>
                <a:latin typeface="Times New Roman" panose="02020603050405020304" pitchFamily="18" charset="0"/>
                <a:ea typeface="Calibri" panose="020F0502020204030204" pitchFamily="34" charset="0"/>
              </a:rPr>
              <a:t>"unordered"</a:t>
            </a:r>
            <a:r>
              <a:rPr lang="en-US">
                <a:solidFill>
                  <a:srgbClr val="000096"/>
                </a:solidFill>
                <a:highlight>
                  <a:srgbClr val="FFFF00"/>
                </a:highlight>
                <a:latin typeface="Times New Roman" panose="02020603050405020304" pitchFamily="18" charset="0"/>
                <a:ea typeface="Calibri" panose="020F0502020204030204" pitchFamily="34" charset="0"/>
              </a:rPr>
              <a:t>&gt;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&lt;/xs:sequence&gt;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&lt;/xs:complexType&gt;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3296"/>
                </a:solidFill>
                <a:highlight>
                  <a:srgbClr val="FFFFFF"/>
                </a:highlight>
                <a:latin typeface="Times New Roman" panose="02020603050405020304" pitchFamily="18" charset="0"/>
                <a:ea typeface="Calibri" panose="020F0502020204030204" pitchFamily="34" charset="0"/>
              </a:rPr>
              <a:t>&lt;/xs:element&gt;</a:t>
            </a:r>
            <a:br>
              <a:rPr lang="en-US">
                <a:solidFill>
                  <a:srgbClr val="000000"/>
                </a:solidFill>
                <a:highlight>
                  <a:srgbClr val="FFFFFF"/>
                </a:highlight>
                <a:latin typeface="Times New Roman" panose="02020603050405020304" pitchFamily="18" charset="0"/>
                <a:ea typeface="Calibri" panose="020F0502020204030204" pitchFamily="34" charset="0"/>
              </a:rPr>
            </a:b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3296"/>
                </a:solidFill>
                <a:highlight>
                  <a:srgbClr val="FFFFFF"/>
                </a:highlight>
                <a:latin typeface="Times New Roman" panose="02020603050405020304" pitchFamily="18" charset="0"/>
                <a:ea typeface="Calibri" panose="020F0502020204030204" pitchFamily="34" charset="0"/>
              </a:rPr>
              <a:t>&lt;xs:element</a:t>
            </a:r>
            <a:r>
              <a:rPr lang="en-US">
                <a:solidFill>
                  <a:srgbClr val="F5844C"/>
                </a:solidFill>
                <a:highlight>
                  <a:srgbClr val="FFFFFF"/>
                </a:highlight>
                <a:latin typeface="Times New Roman" panose="02020603050405020304" pitchFamily="18" charset="0"/>
                <a:ea typeface="Calibri" panose="020F0502020204030204" pitchFamily="34" charset="0"/>
              </a:rPr>
              <a:t> name</a:t>
            </a:r>
            <a:r>
              <a:rPr lang="en-US">
                <a:solidFill>
                  <a:srgbClr val="FF8040"/>
                </a:solidFill>
                <a:highlight>
                  <a:srgbClr val="FFFFFF"/>
                </a:highlight>
                <a:latin typeface="Times New Roman" panose="02020603050405020304" pitchFamily="18" charset="0"/>
                <a:ea typeface="Calibri" panose="020F0502020204030204" pitchFamily="34" charset="0"/>
              </a:rPr>
              <a:t>=</a:t>
            </a:r>
            <a:r>
              <a:rPr lang="en-US">
                <a:solidFill>
                  <a:srgbClr val="993300"/>
                </a:solidFill>
                <a:highlight>
                  <a:srgbClr val="FFFFFF"/>
                </a:highlight>
                <a:latin typeface="Times New Roman" panose="02020603050405020304" pitchFamily="18" charset="0"/>
                <a:ea typeface="Calibri" panose="020F0502020204030204" pitchFamily="34" charset="0"/>
              </a:rPr>
              <a:t>"input"</a:t>
            </a:r>
            <a:r>
              <a:rPr lang="en-US">
                <a:solidFill>
                  <a:srgbClr val="000096"/>
                </a:solidFill>
                <a:highlight>
                  <a:srgbClr val="FFFFFF"/>
                </a:highlight>
                <a:latin typeface="Times New Roman" panose="02020603050405020304" pitchFamily="18" charset="0"/>
                <a:ea typeface="Calibri" panose="020F0502020204030204" pitchFamily="34" charset="0"/>
              </a:rPr>
              <a:t>&gt;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&lt;xs:complexType&gt;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00"/>
                </a:highlight>
                <a:latin typeface="Times New Roman" panose="02020603050405020304" pitchFamily="18" charset="0"/>
                <a:ea typeface="Calibri" panose="020F0502020204030204" pitchFamily="34" charset="0"/>
              </a:rPr>
              <a:t>&lt;xs:all&gt;</a:t>
            </a:r>
            <a:br>
              <a:rPr lang="en-US">
                <a:solidFill>
                  <a:srgbClr val="000000"/>
                </a:solidFill>
                <a:highlight>
                  <a:srgbClr val="FFFF00"/>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&lt;/xs:all&gt;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0000"/>
                </a:solidFill>
                <a:highlight>
                  <a:srgbClr val="FFFFFF"/>
                </a:highlight>
                <a:latin typeface="Times New Roman" panose="02020603050405020304" pitchFamily="18" charset="0"/>
                <a:ea typeface="Calibri" panose="020F0502020204030204" pitchFamily="34" charset="0"/>
              </a:rPr>
              <a:t>    </a:t>
            </a:r>
            <a:r>
              <a:rPr lang="en-US">
                <a:solidFill>
                  <a:srgbClr val="003296"/>
                </a:solidFill>
                <a:highlight>
                  <a:srgbClr val="FFFFFF"/>
                </a:highlight>
                <a:latin typeface="Times New Roman" panose="02020603050405020304" pitchFamily="18" charset="0"/>
                <a:ea typeface="Calibri" panose="020F0502020204030204" pitchFamily="34" charset="0"/>
              </a:rPr>
              <a:t>&lt;/xs:complexType&gt;</a:t>
            </a:r>
            <a:br>
              <a:rPr lang="en-US">
                <a:solidFill>
                  <a:srgbClr val="000000"/>
                </a:solidFill>
                <a:highlight>
                  <a:srgbClr val="FFFFFF"/>
                </a:highlight>
                <a:latin typeface="Times New Roman" panose="02020603050405020304" pitchFamily="18" charset="0"/>
                <a:ea typeface="Calibri" panose="020F0502020204030204" pitchFamily="34" charset="0"/>
              </a:rPr>
            </a:br>
            <a:r>
              <a:rPr lang="en-US">
                <a:solidFill>
                  <a:srgbClr val="003296"/>
                </a:solidFill>
                <a:highlight>
                  <a:srgbClr val="FFFFFF"/>
                </a:highlight>
                <a:latin typeface="Times New Roman" panose="02020603050405020304" pitchFamily="18" charset="0"/>
                <a:ea typeface="Calibri" panose="020F0502020204030204" pitchFamily="34" charset="0"/>
              </a:rPr>
              <a:t>&lt;/xs:element&gt;</a:t>
            </a:r>
            <a:endParaRPr lang="en-US" sz="1600">
              <a:effectLst/>
              <a:latin typeface="Calibri" panose="020F0502020204030204" pitchFamily="34" charset="0"/>
              <a:ea typeface="Calibri" panose="020F0502020204030204" pitchFamily="34" charset="0"/>
            </a:endParaRPr>
          </a:p>
        </p:txBody>
      </p:sp>
      <p:sp>
        <p:nvSpPr>
          <p:cNvPr id="2" name="Rectangle 1">
            <a:extLst>
              <a:ext uri="{FF2B5EF4-FFF2-40B4-BE49-F238E27FC236}">
                <a16:creationId xmlns:a16="http://schemas.microsoft.com/office/drawing/2014/main" id="{66D2DFC6-ED69-440A-B9AE-F4228E72242E}"/>
              </a:ext>
            </a:extLst>
          </p:cNvPr>
          <p:cNvSpPr/>
          <p:nvPr/>
        </p:nvSpPr>
        <p:spPr>
          <a:xfrm>
            <a:off x="1746143" y="2121854"/>
            <a:ext cx="5088610" cy="19696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6613D96-AA1D-42D6-A171-6F25FB3BB1A1}"/>
              </a:ext>
            </a:extLst>
          </p:cNvPr>
          <p:cNvSpPr/>
          <p:nvPr/>
        </p:nvSpPr>
        <p:spPr>
          <a:xfrm>
            <a:off x="1746143" y="4324027"/>
            <a:ext cx="2794860" cy="19696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928294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54D9C-13D6-4CDF-B4CA-0122FD69AA82}"/>
              </a:ext>
            </a:extLst>
          </p:cNvPr>
          <p:cNvSpPr>
            <a:spLocks noGrp="1"/>
          </p:cNvSpPr>
          <p:nvPr>
            <p:ph type="title"/>
          </p:nvPr>
        </p:nvSpPr>
        <p:spPr/>
        <p:txBody>
          <a:bodyPr/>
          <a:lstStyle/>
          <a:p>
            <a:r>
              <a:rPr lang="en-US"/>
              <a:t>Answer: Not equivalent</a:t>
            </a:r>
          </a:p>
        </p:txBody>
      </p:sp>
      <p:sp>
        <p:nvSpPr>
          <p:cNvPr id="3" name="Content Placeholder 2">
            <a:extLst>
              <a:ext uri="{FF2B5EF4-FFF2-40B4-BE49-F238E27FC236}">
                <a16:creationId xmlns:a16="http://schemas.microsoft.com/office/drawing/2014/main" id="{67299F61-84D2-47BC-9E24-018E1F0D94A0}"/>
              </a:ext>
            </a:extLst>
          </p:cNvPr>
          <p:cNvSpPr>
            <a:spLocks noGrp="1"/>
          </p:cNvSpPr>
          <p:nvPr>
            <p:ph idx="1"/>
          </p:nvPr>
        </p:nvSpPr>
        <p:spPr/>
        <p:txBody>
          <a:bodyPr/>
          <a:lstStyle/>
          <a:p>
            <a:pPr>
              <a:lnSpc>
                <a:spcPts val="3000"/>
              </a:lnSpc>
              <a:spcAft>
                <a:spcPts val="1200"/>
              </a:spcAft>
            </a:pPr>
            <a:r>
              <a:rPr lang="en-US" dirty="0"/>
              <a:t>An unordered sequence is </a:t>
            </a:r>
            <a:r>
              <a:rPr lang="en-US"/>
              <a:t>not equivalent to xs:all.</a:t>
            </a:r>
            <a:endParaRPr lang="en-US" dirty="0"/>
          </a:p>
          <a:p>
            <a:pPr>
              <a:lnSpc>
                <a:spcPts val="3000"/>
              </a:lnSpc>
              <a:spcAft>
                <a:spcPts val="1200"/>
              </a:spcAft>
            </a:pPr>
            <a:r>
              <a:rPr lang="en-US"/>
              <a:t>Specific </a:t>
            </a:r>
            <a:r>
              <a:rPr lang="en-US" dirty="0"/>
              <a:t>differences are that while </a:t>
            </a:r>
            <a:r>
              <a:rPr lang="en-US"/>
              <a:t>the physical representation </a:t>
            </a:r>
            <a:r>
              <a:rPr lang="en-US" dirty="0"/>
              <a:t>is unordered in DFDL, the logical structure is ordered. On unparsing the order the data will come out will match schema order. The order that the data was in when parsed is lost, and not maintained anywhere.</a:t>
            </a:r>
          </a:p>
          <a:p>
            <a:endParaRPr lang="en-US"/>
          </a:p>
        </p:txBody>
      </p:sp>
      <p:sp>
        <p:nvSpPr>
          <p:cNvPr id="4" name="Footer Placeholder 3">
            <a:extLst>
              <a:ext uri="{FF2B5EF4-FFF2-40B4-BE49-F238E27FC236}">
                <a16:creationId xmlns:a16="http://schemas.microsoft.com/office/drawing/2014/main" id="{8DA8B65E-27A8-46BC-8460-CFACB4BAB9CA}"/>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15179088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56FEEB2-DD67-474D-B6A9-A5FD178A2D10}"/>
              </a:ext>
            </a:extLst>
          </p:cNvPr>
          <p:cNvSpPr/>
          <p:nvPr/>
        </p:nvSpPr>
        <p:spPr>
          <a:xfrm>
            <a:off x="2932727" y="1657520"/>
            <a:ext cx="5277440" cy="2677656"/>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a:t>
            </a:r>
            <a:r>
              <a:rPr lang="en-US" sz="1400">
                <a:solidFill>
                  <a:srgbClr val="F5844C"/>
                </a:solidFill>
                <a:highlight>
                  <a:srgbClr val="FFFF00"/>
                </a:highlight>
              </a:rPr>
              <a:t>dfdl:sequenceKind</a:t>
            </a:r>
            <a:r>
              <a:rPr lang="en-US" sz="1400">
                <a:solidFill>
                  <a:srgbClr val="FF8040"/>
                </a:solidFill>
                <a:highlight>
                  <a:srgbClr val="FFFF00"/>
                </a:highlight>
              </a:rPr>
              <a:t>=</a:t>
            </a:r>
            <a:r>
              <a:rPr lang="en-US" sz="1400">
                <a:solidFill>
                  <a:srgbClr val="993300"/>
                </a:solidFill>
                <a:highlight>
                  <a:srgbClr val="FFFF00"/>
                </a:highlight>
              </a:rPr>
              <a:t>"unordered"</a:t>
            </a:r>
            <a:r>
              <a:rPr lang="en-US" sz="1400">
                <a:solidFill>
                  <a:srgbClr val="F5844C"/>
                </a:solidFill>
                <a:highlight>
                  <a:srgbClr val="FFFF00"/>
                </a:highlight>
              </a:rPr>
              <a:t> </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"xs:integer"</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"xs:boolean"</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dfdl:textBooleanTrueRep</a:t>
            </a:r>
            <a:r>
              <a:rPr lang="en-US" sz="1400">
                <a:solidFill>
                  <a:srgbClr val="FF8040"/>
                </a:solidFill>
                <a:highlight>
                  <a:srgbClr val="FFFFFF"/>
                </a:highlight>
              </a:rPr>
              <a:t>=</a:t>
            </a:r>
            <a:r>
              <a:rPr lang="en-US" sz="1400">
                <a:solidFill>
                  <a:srgbClr val="993300"/>
                </a:solidFill>
                <a:highlight>
                  <a:srgbClr val="FFFFFF"/>
                </a:highlight>
              </a:rPr>
              <a:t>"true"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dfdl:textBooleanFalseRep</a:t>
            </a:r>
            <a:r>
              <a:rPr lang="en-US" sz="1400">
                <a:solidFill>
                  <a:srgbClr val="FF8040"/>
                </a:solidFill>
                <a:highlight>
                  <a:srgbClr val="FFFFFF"/>
                </a:highlight>
              </a:rPr>
              <a:t>=</a:t>
            </a:r>
            <a:r>
              <a:rPr lang="en-US" sz="1400">
                <a:solidFill>
                  <a:srgbClr val="993300"/>
                </a:solidFill>
                <a:highlight>
                  <a:srgbClr val="FFFFFF"/>
                </a:highlight>
              </a:rPr>
              <a:t>"false"</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16" name="TextBox 15">
            <a:extLst>
              <a:ext uri="{FF2B5EF4-FFF2-40B4-BE49-F238E27FC236}">
                <a16:creationId xmlns:a16="http://schemas.microsoft.com/office/drawing/2014/main" id="{6AE85F51-A768-4100-8973-FBAC35055E76}"/>
              </a:ext>
            </a:extLst>
          </p:cNvPr>
          <p:cNvSpPr txBox="1"/>
          <p:nvPr/>
        </p:nvSpPr>
        <p:spPr>
          <a:xfrm>
            <a:off x="7332780" y="4387783"/>
            <a:ext cx="1019831" cy="369332"/>
          </a:xfrm>
          <a:prstGeom prst="rect">
            <a:avLst/>
          </a:prstGeom>
          <a:noFill/>
        </p:spPr>
        <p:txBody>
          <a:bodyPr wrap="none" rtlCol="0">
            <a:spAutoFit/>
          </a:bodyPr>
          <a:lstStyle/>
          <a:p>
            <a:r>
              <a:rPr lang="en-US" i="1"/>
              <a:t>unparse </a:t>
            </a:r>
          </a:p>
        </p:txBody>
      </p:sp>
      <p:sp>
        <p:nvSpPr>
          <p:cNvPr id="20" name="TextBox 19">
            <a:extLst>
              <a:ext uri="{FF2B5EF4-FFF2-40B4-BE49-F238E27FC236}">
                <a16:creationId xmlns:a16="http://schemas.microsoft.com/office/drawing/2014/main" id="{69A6F609-F8B2-47C8-8F51-7BD746C4AB1B}"/>
              </a:ext>
            </a:extLst>
          </p:cNvPr>
          <p:cNvSpPr txBox="1"/>
          <p:nvPr/>
        </p:nvSpPr>
        <p:spPr>
          <a:xfrm>
            <a:off x="2222691" y="6149433"/>
            <a:ext cx="8292783" cy="369332"/>
          </a:xfrm>
          <a:prstGeom prst="rect">
            <a:avLst/>
          </a:prstGeom>
          <a:noFill/>
        </p:spPr>
        <p:txBody>
          <a:bodyPr wrap="none" rtlCol="0">
            <a:spAutoFit/>
          </a:bodyPr>
          <a:lstStyle/>
          <a:p>
            <a:r>
              <a:rPr lang="en-US"/>
              <a:t>See examples/everything-you-ever-wanted-to-know-about/separators/test-1.dfdl.xsd</a:t>
            </a:r>
          </a:p>
        </p:txBody>
      </p:sp>
      <p:sp>
        <p:nvSpPr>
          <p:cNvPr id="21" name="Rectangle 20">
            <a:extLst>
              <a:ext uri="{FF2B5EF4-FFF2-40B4-BE49-F238E27FC236}">
                <a16:creationId xmlns:a16="http://schemas.microsoft.com/office/drawing/2014/main" id="{727F5C17-2EAD-4831-AAAB-84863B76918B}"/>
              </a:ext>
            </a:extLst>
          </p:cNvPr>
          <p:cNvSpPr/>
          <p:nvPr/>
        </p:nvSpPr>
        <p:spPr>
          <a:xfrm>
            <a:off x="2932727" y="4927731"/>
            <a:ext cx="1453540"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12</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true</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96"/>
                </a:solidFill>
                <a:highlight>
                  <a:srgbClr val="FFFFFF"/>
                </a:highlight>
              </a:rPr>
              <a:t>&lt;/input&gt;</a:t>
            </a:r>
          </a:p>
        </p:txBody>
      </p:sp>
      <p:cxnSp>
        <p:nvCxnSpPr>
          <p:cNvPr id="23" name="Straight Arrow Connector 22">
            <a:extLst>
              <a:ext uri="{FF2B5EF4-FFF2-40B4-BE49-F238E27FC236}">
                <a16:creationId xmlns:a16="http://schemas.microsoft.com/office/drawing/2014/main" id="{99D43C45-8A4B-4BCE-9F0E-CDBC266B73F6}"/>
              </a:ext>
            </a:extLst>
          </p:cNvPr>
          <p:cNvCxnSpPr>
            <a:cxnSpLocks/>
          </p:cNvCxnSpPr>
          <p:nvPr/>
        </p:nvCxnSpPr>
        <p:spPr>
          <a:xfrm flipH="1">
            <a:off x="3600271" y="4339050"/>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52603C8-F010-45AE-B084-74C17D210326}"/>
              </a:ext>
            </a:extLst>
          </p:cNvPr>
          <p:cNvCxnSpPr>
            <a:cxnSpLocks/>
          </p:cNvCxnSpPr>
          <p:nvPr/>
        </p:nvCxnSpPr>
        <p:spPr>
          <a:xfrm flipH="1">
            <a:off x="7332780" y="4328786"/>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195CCBB-C0EE-44CA-ABE2-CF7160725BE8}"/>
              </a:ext>
            </a:extLst>
          </p:cNvPr>
          <p:cNvSpPr txBox="1"/>
          <p:nvPr/>
        </p:nvSpPr>
        <p:spPr>
          <a:xfrm>
            <a:off x="3083525" y="13095"/>
            <a:ext cx="679994" cy="369332"/>
          </a:xfrm>
          <a:prstGeom prst="rect">
            <a:avLst/>
          </a:prstGeom>
          <a:noFill/>
        </p:spPr>
        <p:txBody>
          <a:bodyPr wrap="none" rtlCol="0">
            <a:spAutoFit/>
          </a:bodyPr>
          <a:lstStyle/>
          <a:p>
            <a:r>
              <a:rPr lang="en-US"/>
              <a:t>input</a:t>
            </a:r>
          </a:p>
        </p:txBody>
      </p:sp>
      <p:sp>
        <p:nvSpPr>
          <p:cNvPr id="28" name="TextBox 27">
            <a:extLst>
              <a:ext uri="{FF2B5EF4-FFF2-40B4-BE49-F238E27FC236}">
                <a16:creationId xmlns:a16="http://schemas.microsoft.com/office/drawing/2014/main" id="{13041FE7-52A5-41A3-88E5-9E3B7137DDDA}"/>
              </a:ext>
            </a:extLst>
          </p:cNvPr>
          <p:cNvSpPr txBox="1"/>
          <p:nvPr/>
        </p:nvSpPr>
        <p:spPr>
          <a:xfrm>
            <a:off x="2910583" y="1224995"/>
            <a:ext cx="698461" cy="369332"/>
          </a:xfrm>
          <a:prstGeom prst="rect">
            <a:avLst/>
          </a:prstGeom>
          <a:noFill/>
        </p:spPr>
        <p:txBody>
          <a:bodyPr wrap="none" rtlCol="0">
            <a:spAutoFit/>
          </a:bodyPr>
          <a:lstStyle/>
          <a:p>
            <a:r>
              <a:rPr lang="en-US" i="1"/>
              <a:t>parse</a:t>
            </a:r>
          </a:p>
        </p:txBody>
      </p:sp>
      <p:cxnSp>
        <p:nvCxnSpPr>
          <p:cNvPr id="29" name="Straight Arrow Connector 28">
            <a:extLst>
              <a:ext uri="{FF2B5EF4-FFF2-40B4-BE49-F238E27FC236}">
                <a16:creationId xmlns:a16="http://schemas.microsoft.com/office/drawing/2014/main" id="{1C2F3AE9-69AB-4ED3-9755-9BFF7629C8FE}"/>
              </a:ext>
            </a:extLst>
          </p:cNvPr>
          <p:cNvCxnSpPr>
            <a:cxnSpLocks/>
          </p:cNvCxnSpPr>
          <p:nvPr/>
        </p:nvCxnSpPr>
        <p:spPr>
          <a:xfrm flipH="1">
            <a:off x="3597190" y="1060512"/>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1890FAF-AB8F-4FEA-97E3-3E6DE853D4DE}"/>
              </a:ext>
            </a:extLst>
          </p:cNvPr>
          <p:cNvCxnSpPr>
            <a:cxnSpLocks/>
          </p:cNvCxnSpPr>
          <p:nvPr/>
        </p:nvCxnSpPr>
        <p:spPr>
          <a:xfrm flipH="1">
            <a:off x="7332829" y="1068955"/>
            <a:ext cx="3002" cy="578301"/>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D3D0C64E-F667-43C2-B29E-438C83FBFBAB}"/>
              </a:ext>
            </a:extLst>
          </p:cNvPr>
          <p:cNvPicPr>
            <a:picLocks noChangeAspect="1"/>
          </p:cNvPicPr>
          <p:nvPr/>
        </p:nvPicPr>
        <p:blipFill rotWithShape="1">
          <a:blip r:embed="rId2"/>
          <a:srcRect l="1050" t="14016" r="87215" b="79907"/>
          <a:stretch/>
        </p:blipFill>
        <p:spPr>
          <a:xfrm>
            <a:off x="2222691" y="388021"/>
            <a:ext cx="2401662" cy="660704"/>
          </a:xfrm>
          <a:prstGeom prst="rect">
            <a:avLst/>
          </a:prstGeom>
          <a:ln>
            <a:solidFill>
              <a:schemeClr val="tx1"/>
            </a:solidFill>
          </a:ln>
        </p:spPr>
      </p:pic>
      <p:pic>
        <p:nvPicPr>
          <p:cNvPr id="3" name="Picture 2">
            <a:extLst>
              <a:ext uri="{FF2B5EF4-FFF2-40B4-BE49-F238E27FC236}">
                <a16:creationId xmlns:a16="http://schemas.microsoft.com/office/drawing/2014/main" id="{054F0166-DB11-4BC7-B1C4-C42EA0B91ADB}"/>
              </a:ext>
            </a:extLst>
          </p:cNvPr>
          <p:cNvPicPr>
            <a:picLocks noChangeAspect="1"/>
          </p:cNvPicPr>
          <p:nvPr/>
        </p:nvPicPr>
        <p:blipFill rotWithShape="1">
          <a:blip r:embed="rId3"/>
          <a:srcRect l="1574" t="14165" r="88508" b="79851"/>
          <a:stretch/>
        </p:blipFill>
        <p:spPr>
          <a:xfrm>
            <a:off x="6047641" y="375261"/>
            <a:ext cx="2162526" cy="693264"/>
          </a:xfrm>
          <a:prstGeom prst="rect">
            <a:avLst/>
          </a:prstGeom>
          <a:ln>
            <a:solidFill>
              <a:schemeClr val="tx1"/>
            </a:solidFill>
          </a:ln>
        </p:spPr>
      </p:pic>
      <p:sp>
        <p:nvSpPr>
          <p:cNvPr id="17" name="Rectangle 16">
            <a:extLst>
              <a:ext uri="{FF2B5EF4-FFF2-40B4-BE49-F238E27FC236}">
                <a16:creationId xmlns:a16="http://schemas.microsoft.com/office/drawing/2014/main" id="{56E21B69-8AB0-453C-971C-9A49DECC4F73}"/>
              </a:ext>
            </a:extLst>
          </p:cNvPr>
          <p:cNvSpPr/>
          <p:nvPr/>
        </p:nvSpPr>
        <p:spPr>
          <a:xfrm>
            <a:off x="6606010" y="4926480"/>
            <a:ext cx="1453540"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12</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true</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8" name="TextBox 17">
            <a:extLst>
              <a:ext uri="{FF2B5EF4-FFF2-40B4-BE49-F238E27FC236}">
                <a16:creationId xmlns:a16="http://schemas.microsoft.com/office/drawing/2014/main" id="{414094F6-5676-481A-B6FF-8718B4BEF436}"/>
              </a:ext>
            </a:extLst>
          </p:cNvPr>
          <p:cNvSpPr txBox="1"/>
          <p:nvPr/>
        </p:nvSpPr>
        <p:spPr>
          <a:xfrm>
            <a:off x="8568600" y="3399907"/>
            <a:ext cx="3398811" cy="2677656"/>
          </a:xfrm>
          <a:prstGeom prst="rect">
            <a:avLst/>
          </a:prstGeom>
          <a:solidFill>
            <a:srgbClr val="FFFF00"/>
          </a:solidFill>
        </p:spPr>
        <p:txBody>
          <a:bodyPr wrap="square" rtlCol="0">
            <a:spAutoFit/>
          </a:bodyPr>
          <a:lstStyle/>
          <a:p>
            <a:r>
              <a:rPr lang="en-US" sz="2400"/>
              <a:t>Notes: (1) parsing results in reordering the input to match the schema definition order. (2) The output of unparsing differs from the original input.</a:t>
            </a:r>
          </a:p>
        </p:txBody>
      </p:sp>
    </p:spTree>
    <p:extLst>
      <p:ext uri="{BB962C8B-B14F-4D97-AF65-F5344CB8AC3E}">
        <p14:creationId xmlns:p14="http://schemas.microsoft.com/office/powerpoint/2010/main" val="2818117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2A4CC-3EC7-4C87-9A82-159067F93095}"/>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032051B2-4670-4C3B-A85F-D89A3D8E2162}"/>
              </a:ext>
            </a:extLst>
          </p:cNvPr>
          <p:cNvSpPr/>
          <p:nvPr/>
        </p:nvSpPr>
        <p:spPr>
          <a:xfrm>
            <a:off x="2932727" y="1657520"/>
            <a:ext cx="5277440" cy="2677656"/>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a:t>
            </a:r>
            <a:r>
              <a:rPr lang="en-US" sz="1400">
                <a:solidFill>
                  <a:srgbClr val="F5844C"/>
                </a:solidFill>
              </a:rPr>
              <a:t>dfdl:sequenceKind</a:t>
            </a:r>
            <a:r>
              <a:rPr lang="en-US" sz="1400">
                <a:solidFill>
                  <a:srgbClr val="FF8040"/>
                </a:solidFill>
              </a:rPr>
              <a:t>=</a:t>
            </a:r>
            <a:r>
              <a:rPr lang="en-US" sz="1400">
                <a:solidFill>
                  <a:srgbClr val="993300"/>
                </a:solidFill>
              </a:rPr>
              <a:t>"unordered"</a:t>
            </a:r>
            <a:r>
              <a:rPr lang="en-US" sz="1400">
                <a:solidFill>
                  <a:srgbClr val="F5844C"/>
                </a:solidFill>
              </a:rPr>
              <a:t> </a:t>
            </a:r>
            <a:br>
              <a:rPr lang="en-US" sz="1400">
                <a:solidFill>
                  <a:srgbClr val="000000"/>
                </a:solidFill>
                <a:highlight>
                  <a:srgbClr val="FFFFFF"/>
                </a:highlight>
              </a:rPr>
            </a:b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"xs:integer"</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"xs:boolean"</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dfdl:textBooleanTrueRep</a:t>
            </a:r>
            <a:r>
              <a:rPr lang="en-US" sz="1400">
                <a:solidFill>
                  <a:srgbClr val="FF8040"/>
                </a:solidFill>
                <a:highlight>
                  <a:srgbClr val="FFFF00"/>
                </a:highlight>
              </a:rPr>
              <a:t>=</a:t>
            </a:r>
            <a:r>
              <a:rPr lang="en-US" sz="1400">
                <a:solidFill>
                  <a:srgbClr val="993300"/>
                </a:solidFill>
                <a:highlight>
                  <a:srgbClr val="FFFF00"/>
                </a:highlight>
              </a:rPr>
              <a:t>"true"</a:t>
            </a:r>
            <a:r>
              <a:rPr lang="en-US" sz="1400">
                <a:solidFill>
                  <a:srgbClr val="F5844C"/>
                </a:solidFill>
                <a:highlight>
                  <a:srgbClr val="FFFF00"/>
                </a:highlight>
              </a:rPr>
              <a:t> </a:t>
            </a:r>
            <a:br>
              <a:rPr lang="en-US" sz="1400">
                <a:solidFill>
                  <a:srgbClr val="000000"/>
                </a:solidFill>
                <a:highlight>
                  <a:srgbClr val="FFFFFF"/>
                </a:highlight>
              </a:rPr>
            </a:br>
            <a:r>
              <a:rPr lang="en-US" sz="1400">
                <a:solidFill>
                  <a:srgbClr val="F5844C"/>
                </a:solidFill>
                <a:highlight>
                  <a:srgbClr val="FFFFFF"/>
                </a:highlight>
              </a:rPr>
              <a:t>                       	            </a:t>
            </a:r>
            <a:r>
              <a:rPr lang="en-US" sz="1400">
                <a:solidFill>
                  <a:srgbClr val="F5844C"/>
                </a:solidFill>
                <a:highlight>
                  <a:srgbClr val="FFFF00"/>
                </a:highlight>
              </a:rPr>
              <a:t>dfdl:textBooleanFalseRep</a:t>
            </a:r>
            <a:r>
              <a:rPr lang="en-US" sz="1400">
                <a:solidFill>
                  <a:srgbClr val="FF8040"/>
                </a:solidFill>
                <a:highlight>
                  <a:srgbClr val="FFFF00"/>
                </a:highlight>
              </a:rPr>
              <a:t>=</a:t>
            </a:r>
            <a:r>
              <a:rPr lang="en-US" sz="1400">
                <a:solidFill>
                  <a:srgbClr val="993300"/>
                </a:solidFill>
                <a:highlight>
                  <a:srgbClr val="FFFF00"/>
                </a:highlight>
              </a:rPr>
              <a:t>"false"</a:t>
            </a:r>
            <a:r>
              <a:rPr lang="en-US" sz="1400">
                <a:solidFill>
                  <a:srgbClr val="F5844C"/>
                </a:solidFill>
                <a:highlight>
                  <a:srgbClr val="FFFF00"/>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4" name="Right Brace 3">
            <a:extLst>
              <a:ext uri="{FF2B5EF4-FFF2-40B4-BE49-F238E27FC236}">
                <a16:creationId xmlns:a16="http://schemas.microsoft.com/office/drawing/2014/main" id="{65657A84-70A6-442E-8241-FB9B490504A6}"/>
              </a:ext>
            </a:extLst>
          </p:cNvPr>
          <p:cNvSpPr/>
          <p:nvPr/>
        </p:nvSpPr>
        <p:spPr>
          <a:xfrm>
            <a:off x="7160217" y="3146156"/>
            <a:ext cx="216976" cy="48044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EB086D1E-70FC-4DD6-A0E3-8906BA1FF4D1}"/>
              </a:ext>
            </a:extLst>
          </p:cNvPr>
          <p:cNvSpPr txBox="1"/>
          <p:nvPr/>
        </p:nvSpPr>
        <p:spPr>
          <a:xfrm>
            <a:off x="7377193" y="3177152"/>
            <a:ext cx="4070986" cy="369332"/>
          </a:xfrm>
          <a:prstGeom prst="rect">
            <a:avLst/>
          </a:prstGeom>
          <a:solidFill>
            <a:schemeClr val="bg1"/>
          </a:solidFill>
        </p:spPr>
        <p:txBody>
          <a:bodyPr wrap="none" rtlCol="0">
            <a:spAutoFit/>
          </a:bodyPr>
          <a:lstStyle/>
          <a:p>
            <a:r>
              <a:rPr lang="en-US"/>
              <a:t>We haven’t seen these properties before.</a:t>
            </a:r>
          </a:p>
        </p:txBody>
      </p:sp>
    </p:spTree>
    <p:extLst>
      <p:ext uri="{BB962C8B-B14F-4D97-AF65-F5344CB8AC3E}">
        <p14:creationId xmlns:p14="http://schemas.microsoft.com/office/powerpoint/2010/main" val="306563306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7E4AB1-2464-45E3-84C0-38D004AEC776}"/>
              </a:ext>
            </a:extLst>
          </p:cNvPr>
          <p:cNvSpPr>
            <a:spLocks noGrp="1"/>
          </p:cNvSpPr>
          <p:nvPr>
            <p:ph type="title"/>
          </p:nvPr>
        </p:nvSpPr>
        <p:spPr/>
        <p:txBody>
          <a:bodyPr/>
          <a:lstStyle/>
          <a:p>
            <a:r>
              <a:rPr lang="en-US"/>
              <a:t>dfdl:textBooleanTrueRep</a:t>
            </a:r>
          </a:p>
        </p:txBody>
      </p:sp>
      <p:sp>
        <p:nvSpPr>
          <p:cNvPr id="2" name="Footer Placeholder 1">
            <a:extLst>
              <a:ext uri="{FF2B5EF4-FFF2-40B4-BE49-F238E27FC236}">
                <a16:creationId xmlns:a16="http://schemas.microsoft.com/office/drawing/2014/main" id="{0270DF09-D972-41B7-A982-0E522109CD03}"/>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5" name="Picture 4">
            <a:extLst>
              <a:ext uri="{FF2B5EF4-FFF2-40B4-BE49-F238E27FC236}">
                <a16:creationId xmlns:a16="http://schemas.microsoft.com/office/drawing/2014/main" id="{086BF201-3E38-422C-98F8-74234A5BCCF4}"/>
              </a:ext>
            </a:extLst>
          </p:cNvPr>
          <p:cNvPicPr>
            <a:picLocks noChangeAspect="1"/>
          </p:cNvPicPr>
          <p:nvPr/>
        </p:nvPicPr>
        <p:blipFill rotWithShape="1">
          <a:blip r:embed="rId2"/>
          <a:srcRect t="23107" r="1920" b="27907"/>
          <a:stretch/>
        </p:blipFill>
        <p:spPr>
          <a:xfrm>
            <a:off x="394755" y="1472339"/>
            <a:ext cx="11625868" cy="4401518"/>
          </a:xfrm>
          <a:prstGeom prst="rect">
            <a:avLst/>
          </a:prstGeom>
        </p:spPr>
      </p:pic>
      <p:sp>
        <p:nvSpPr>
          <p:cNvPr id="6" name="Rectangle 5">
            <a:extLst>
              <a:ext uri="{FF2B5EF4-FFF2-40B4-BE49-F238E27FC236}">
                <a16:creationId xmlns:a16="http://schemas.microsoft.com/office/drawing/2014/main" id="{41E3E716-01A0-415D-B43C-1A1635E92715}"/>
              </a:ext>
            </a:extLst>
          </p:cNvPr>
          <p:cNvSpPr/>
          <p:nvPr/>
        </p:nvSpPr>
        <p:spPr>
          <a:xfrm>
            <a:off x="3200290" y="5873857"/>
            <a:ext cx="5388463" cy="369332"/>
          </a:xfrm>
          <a:prstGeom prst="rect">
            <a:avLst/>
          </a:prstGeom>
        </p:spPr>
        <p:txBody>
          <a:bodyPr wrap="none">
            <a:spAutoFit/>
          </a:bodyPr>
          <a:lstStyle/>
          <a:p>
            <a:r>
              <a:rPr lang="en-US">
                <a:hlinkClick r:id="rId3"/>
              </a:rPr>
              <a:t>https://daffodil.apache.org/docs/dfdl/#_Toc398030761</a:t>
            </a:r>
            <a:endParaRPr lang="en-US"/>
          </a:p>
        </p:txBody>
      </p:sp>
    </p:spTree>
    <p:extLst>
      <p:ext uri="{BB962C8B-B14F-4D97-AF65-F5344CB8AC3E}">
        <p14:creationId xmlns:p14="http://schemas.microsoft.com/office/powerpoint/2010/main" val="336777224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58F58-99F5-4BA1-8EE1-DC32DEF47275}"/>
              </a:ext>
            </a:extLst>
          </p:cNvPr>
          <p:cNvSpPr>
            <a:spLocks noGrp="1"/>
          </p:cNvSpPr>
          <p:nvPr>
            <p:ph type="title"/>
          </p:nvPr>
        </p:nvSpPr>
        <p:spPr/>
        <p:txBody>
          <a:bodyPr/>
          <a:lstStyle/>
          <a:p>
            <a:r>
              <a:rPr lang="en-US"/>
              <a:t>dfdl:textBooleanFalseRep</a:t>
            </a:r>
          </a:p>
        </p:txBody>
      </p:sp>
      <p:sp>
        <p:nvSpPr>
          <p:cNvPr id="4" name="Footer Placeholder 3">
            <a:extLst>
              <a:ext uri="{FF2B5EF4-FFF2-40B4-BE49-F238E27FC236}">
                <a16:creationId xmlns:a16="http://schemas.microsoft.com/office/drawing/2014/main" id="{316715A1-F075-425C-BB9D-5CEA2419886C}"/>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pic>
        <p:nvPicPr>
          <p:cNvPr id="6" name="Picture 5">
            <a:extLst>
              <a:ext uri="{FF2B5EF4-FFF2-40B4-BE49-F238E27FC236}">
                <a16:creationId xmlns:a16="http://schemas.microsoft.com/office/drawing/2014/main" id="{62D0D55F-C677-4BD9-9C17-E971CD55D75E}"/>
              </a:ext>
            </a:extLst>
          </p:cNvPr>
          <p:cNvPicPr>
            <a:picLocks noChangeAspect="1"/>
          </p:cNvPicPr>
          <p:nvPr/>
        </p:nvPicPr>
        <p:blipFill rotWithShape="1">
          <a:blip r:embed="rId2"/>
          <a:srcRect t="42061" r="1704" b="19783"/>
          <a:stretch/>
        </p:blipFill>
        <p:spPr>
          <a:xfrm>
            <a:off x="448885" y="1587902"/>
            <a:ext cx="11552785" cy="3682195"/>
          </a:xfrm>
          <a:prstGeom prst="rect">
            <a:avLst/>
          </a:prstGeom>
        </p:spPr>
      </p:pic>
      <p:sp>
        <p:nvSpPr>
          <p:cNvPr id="7" name="Rectangle 6">
            <a:extLst>
              <a:ext uri="{FF2B5EF4-FFF2-40B4-BE49-F238E27FC236}">
                <a16:creationId xmlns:a16="http://schemas.microsoft.com/office/drawing/2014/main" id="{41B09F89-31F6-43A9-94F6-28C9C41937D4}"/>
              </a:ext>
            </a:extLst>
          </p:cNvPr>
          <p:cNvSpPr/>
          <p:nvPr/>
        </p:nvSpPr>
        <p:spPr>
          <a:xfrm>
            <a:off x="3262284" y="5342029"/>
            <a:ext cx="5388463" cy="369332"/>
          </a:xfrm>
          <a:prstGeom prst="rect">
            <a:avLst/>
          </a:prstGeom>
        </p:spPr>
        <p:txBody>
          <a:bodyPr wrap="none">
            <a:spAutoFit/>
          </a:bodyPr>
          <a:lstStyle/>
          <a:p>
            <a:r>
              <a:rPr lang="en-US">
                <a:hlinkClick r:id="rId3"/>
              </a:rPr>
              <a:t>https://daffodil.apache.org/docs/dfdl/#_Toc398030761</a:t>
            </a:r>
            <a:endParaRPr lang="en-US"/>
          </a:p>
        </p:txBody>
      </p:sp>
    </p:spTree>
    <p:extLst>
      <p:ext uri="{BB962C8B-B14F-4D97-AF65-F5344CB8AC3E}">
        <p14:creationId xmlns:p14="http://schemas.microsoft.com/office/powerpoint/2010/main" val="422970698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8F6AFA-8E61-48E9-9EE7-6836EDE894E9}"/>
              </a:ext>
            </a:extLst>
          </p:cNvPr>
          <p:cNvSpPr>
            <a:spLocks noGrp="1"/>
          </p:cNvSpPr>
          <p:nvPr>
            <p:ph type="title"/>
          </p:nvPr>
        </p:nvSpPr>
        <p:spPr/>
        <p:txBody>
          <a:bodyPr/>
          <a:lstStyle/>
          <a:p>
            <a:r>
              <a:rPr lang="en-US"/>
              <a:t>But, what if you want the order preserved?</a:t>
            </a:r>
          </a:p>
        </p:txBody>
      </p:sp>
      <p:sp>
        <p:nvSpPr>
          <p:cNvPr id="4" name="Content Placeholder 3">
            <a:extLst>
              <a:ext uri="{FF2B5EF4-FFF2-40B4-BE49-F238E27FC236}">
                <a16:creationId xmlns:a16="http://schemas.microsoft.com/office/drawing/2014/main" id="{55A1D241-2178-4B9B-A532-57DA122A55F2}"/>
              </a:ext>
            </a:extLst>
          </p:cNvPr>
          <p:cNvSpPr>
            <a:spLocks noGrp="1"/>
          </p:cNvSpPr>
          <p:nvPr>
            <p:ph idx="1"/>
          </p:nvPr>
        </p:nvSpPr>
        <p:spPr/>
        <p:txBody>
          <a:bodyPr/>
          <a:lstStyle/>
          <a:p>
            <a:pPr>
              <a:lnSpc>
                <a:spcPts val="3000"/>
              </a:lnSpc>
            </a:pPr>
            <a:r>
              <a:rPr lang="en-US"/>
              <a:t>If the order things appeared in matters and needs to be preserved, then you need to model the data as an </a:t>
            </a:r>
            <a:r>
              <a:rPr lang="en-US" u="sng"/>
              <a:t>array element containing a choice</a:t>
            </a:r>
            <a:r>
              <a:rPr lang="en-US"/>
              <a:t>, with the members of the unordered sequence instead appearing as the members of this choice. The array element preserves the order that the data arrived in. </a:t>
            </a:r>
          </a:p>
          <a:p>
            <a:endParaRPr lang="en-US"/>
          </a:p>
        </p:txBody>
      </p:sp>
      <p:sp>
        <p:nvSpPr>
          <p:cNvPr id="2" name="Footer Placeholder 1">
            <a:extLst>
              <a:ext uri="{FF2B5EF4-FFF2-40B4-BE49-F238E27FC236}">
                <a16:creationId xmlns:a16="http://schemas.microsoft.com/office/drawing/2014/main" id="{DBCDB2EF-F567-48ED-B3EA-6364498845A2}"/>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75630991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EB43EA8-0169-4890-AB43-3E238D722CA9}"/>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
        <p:nvSpPr>
          <p:cNvPr id="5" name="Rectangle 4">
            <a:extLst>
              <a:ext uri="{FF2B5EF4-FFF2-40B4-BE49-F238E27FC236}">
                <a16:creationId xmlns:a16="http://schemas.microsoft.com/office/drawing/2014/main" id="{37F8C378-8A44-4669-A063-B9DDBA41DB42}"/>
              </a:ext>
            </a:extLst>
          </p:cNvPr>
          <p:cNvSpPr/>
          <p:nvPr/>
        </p:nvSpPr>
        <p:spPr>
          <a:xfrm>
            <a:off x="3156488" y="1262579"/>
            <a:ext cx="5600054" cy="3539430"/>
          </a:xfrm>
          <a:prstGeom prst="rect">
            <a:avLst/>
          </a:prstGeom>
          <a:ln>
            <a:solidFill>
              <a:schemeClr val="tx1"/>
            </a:solidFill>
          </a:ln>
        </p:spPr>
        <p:txBody>
          <a:bodyPr wrap="square">
            <a:spAutoFit/>
          </a:bodyPr>
          <a:lstStyle/>
          <a:p>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"input"</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a:t>
            </a:r>
            <a:r>
              <a:rPr lang="en-US" sz="1400">
                <a:solidFill>
                  <a:srgbClr val="F5844C"/>
                </a:solidFill>
                <a:highlight>
                  <a:srgbClr val="FFFFFF"/>
                </a:highlight>
              </a:rPr>
              <a:t> dfdl:separator</a:t>
            </a:r>
            <a:r>
              <a:rPr lang="en-US" sz="1400">
                <a:solidFill>
                  <a:srgbClr val="FF8040"/>
                </a:solidFill>
                <a:highlight>
                  <a:srgbClr val="FFFFFF"/>
                </a:highlight>
              </a:rPr>
              <a:t>=</a:t>
            </a:r>
            <a:r>
              <a:rPr lang="en-US" sz="1400">
                <a:solidFill>
                  <a:srgbClr val="993300"/>
                </a:solidFill>
                <a:highlight>
                  <a:srgbClr val="FFFFFF"/>
                </a:highlight>
              </a:rPr>
              <a:t>"%NL;"</a:t>
            </a:r>
            <a:r>
              <a:rPr lang="en-US" sz="1400">
                <a:solidFill>
                  <a:srgbClr val="F5844C"/>
                </a:solidFill>
                <a:highlight>
                  <a:srgbClr val="FFFFFF"/>
                </a:highlight>
              </a:rPr>
              <a:t> dfdl:separatorPosition</a:t>
            </a:r>
            <a:r>
              <a:rPr lang="en-US" sz="1400">
                <a:solidFill>
                  <a:srgbClr val="FF8040"/>
                </a:solidFill>
                <a:highlight>
                  <a:srgbClr val="FFFFFF"/>
                </a:highlight>
              </a:rPr>
              <a:t>=</a:t>
            </a:r>
            <a:r>
              <a:rPr lang="en-US" sz="1400">
                <a:solidFill>
                  <a:srgbClr val="993300"/>
                </a:solidFill>
                <a:highlight>
                  <a:srgbClr val="FFFFFF"/>
                </a:highlight>
              </a:rPr>
              <a:t>"infix"</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"item"</a:t>
            </a:r>
            <a:r>
              <a:rPr lang="en-US" sz="1400">
                <a:solidFill>
                  <a:srgbClr val="F5844C"/>
                </a:solidFill>
                <a:highlight>
                  <a:srgbClr val="FFFFFF"/>
                </a:highlight>
              </a:rPr>
              <a:t> </a:t>
            </a:r>
            <a:r>
              <a:rPr lang="en-US" sz="1400">
                <a:solidFill>
                  <a:srgbClr val="F5844C"/>
                </a:solidFill>
                <a:highlight>
                  <a:srgbClr val="FFFF00"/>
                </a:highlight>
              </a:rPr>
              <a:t>maxOccurs</a:t>
            </a:r>
            <a:r>
              <a:rPr lang="en-US" sz="1400">
                <a:solidFill>
                  <a:srgbClr val="FF8040"/>
                </a:solidFill>
                <a:highlight>
                  <a:srgbClr val="FFFF00"/>
                </a:highlight>
              </a:rPr>
              <a:t>=</a:t>
            </a:r>
            <a:r>
              <a:rPr lang="en-US" sz="1400">
                <a:solidFill>
                  <a:srgbClr val="993300"/>
                </a:solidFill>
                <a:highlight>
                  <a:srgbClr val="FFFF00"/>
                </a:highlight>
              </a:rPr>
              <a:t>"unbounded"</a:t>
            </a:r>
            <a:r>
              <a:rPr lang="en-US" sz="1400">
                <a:solidFill>
                  <a:srgbClr val="000096"/>
                </a:solidFill>
                <a:highlight>
                  <a:srgbClr val="FFFF00"/>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00"/>
                </a:highlight>
              </a:rPr>
              <a:t>&lt;xs:choice&gt;</a:t>
            </a:r>
            <a:br>
              <a:rPr lang="en-US" sz="1400">
                <a:solidFill>
                  <a:srgbClr val="000000"/>
                </a:solidFill>
                <a:highlight>
                  <a:srgbClr val="FFFF00"/>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"A"</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"xs:integer"</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a:t>
            </a:r>
            <a:r>
              <a:rPr lang="en-US" sz="1400">
                <a:solidFill>
                  <a:srgbClr val="F5844C"/>
                </a:solidFill>
                <a:highlight>
                  <a:srgbClr val="FFFFFF"/>
                </a:highlight>
              </a:rPr>
              <a:t> name</a:t>
            </a:r>
            <a:r>
              <a:rPr lang="en-US" sz="1400">
                <a:solidFill>
                  <a:srgbClr val="FF8040"/>
                </a:solidFill>
                <a:highlight>
                  <a:srgbClr val="FFFFFF"/>
                </a:highlight>
              </a:rPr>
              <a:t>=</a:t>
            </a:r>
            <a:r>
              <a:rPr lang="en-US" sz="1400">
                <a:solidFill>
                  <a:srgbClr val="993300"/>
                </a:solidFill>
                <a:highlight>
                  <a:srgbClr val="FFFFFF"/>
                </a:highlight>
              </a:rPr>
              <a:t>"B"</a:t>
            </a:r>
            <a:r>
              <a:rPr lang="en-US" sz="1400">
                <a:solidFill>
                  <a:srgbClr val="F5844C"/>
                </a:solidFill>
                <a:highlight>
                  <a:srgbClr val="FFFFFF"/>
                </a:highlight>
              </a:rPr>
              <a:t> type</a:t>
            </a:r>
            <a:r>
              <a:rPr lang="en-US" sz="1400">
                <a:solidFill>
                  <a:srgbClr val="FF8040"/>
                </a:solidFill>
                <a:highlight>
                  <a:srgbClr val="FFFFFF"/>
                </a:highlight>
              </a:rPr>
              <a:t>=</a:t>
            </a:r>
            <a:r>
              <a:rPr lang="en-US" sz="1400">
                <a:solidFill>
                  <a:srgbClr val="993300"/>
                </a:solidFill>
                <a:highlight>
                  <a:srgbClr val="FFFFFF"/>
                </a:highlight>
              </a:rPr>
              <a:t>"xs:boolean"</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dfdl:textBooleanTrueRep</a:t>
            </a:r>
            <a:r>
              <a:rPr lang="en-US" sz="1400">
                <a:solidFill>
                  <a:srgbClr val="FF8040"/>
                </a:solidFill>
                <a:highlight>
                  <a:srgbClr val="FFFFFF"/>
                </a:highlight>
              </a:rPr>
              <a:t>=</a:t>
            </a:r>
            <a:r>
              <a:rPr lang="en-US" sz="1400">
                <a:solidFill>
                  <a:srgbClr val="993300"/>
                </a:solidFill>
                <a:highlight>
                  <a:srgbClr val="FFFFFF"/>
                </a:highlight>
              </a:rPr>
              <a:t>"true"</a:t>
            </a:r>
            <a:r>
              <a:rPr lang="en-US" sz="1400">
                <a:solidFill>
                  <a:srgbClr val="F5844C"/>
                </a:solidFill>
                <a:highlight>
                  <a:srgbClr val="FFFFFF"/>
                </a:highlight>
              </a:rPr>
              <a:t> </a:t>
            </a:r>
            <a:br>
              <a:rPr lang="en-US" sz="1400">
                <a:solidFill>
                  <a:srgbClr val="000000"/>
                </a:solidFill>
                <a:highlight>
                  <a:srgbClr val="FFFFFF"/>
                </a:highlight>
              </a:rPr>
            </a:br>
            <a:r>
              <a:rPr lang="en-US" sz="1400">
                <a:solidFill>
                  <a:srgbClr val="F5844C"/>
                </a:solidFill>
                <a:highlight>
                  <a:srgbClr val="FFFFFF"/>
                </a:highlight>
              </a:rPr>
              <a:t>                            	           dfdl:textBooleanFalseRep</a:t>
            </a:r>
            <a:r>
              <a:rPr lang="en-US" sz="1400">
                <a:solidFill>
                  <a:srgbClr val="FF8040"/>
                </a:solidFill>
                <a:highlight>
                  <a:srgbClr val="FFFFFF"/>
                </a:highlight>
              </a:rPr>
              <a:t>=</a:t>
            </a:r>
            <a:r>
              <a:rPr lang="en-US" sz="1400">
                <a:solidFill>
                  <a:srgbClr val="993300"/>
                </a:solidFill>
                <a:highlight>
                  <a:srgbClr val="FFFFFF"/>
                </a:highlight>
              </a:rPr>
              <a:t>"false"</a:t>
            </a:r>
            <a:r>
              <a:rPr lang="en-US" sz="1400">
                <a:solidFill>
                  <a:srgbClr val="F5844C"/>
                </a:solidFill>
                <a:highlight>
                  <a:srgbClr val="FFFFFF"/>
                </a:highlight>
              </a:rPr>
              <a:t> </a:t>
            </a:r>
            <a:r>
              <a:rPr lang="en-US" sz="1400">
                <a:solidFill>
                  <a:srgbClr val="000096"/>
                </a:solidFill>
                <a:highlight>
                  <a:srgbClr val="FFFFFF"/>
                </a:highlight>
              </a:rPr>
              <a: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&lt;/xs:choice&gt;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&lt;/xs:element&gt;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&lt;/xs:sequence&gt;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3296"/>
                </a:solidFill>
                <a:highlight>
                  <a:srgbClr val="FFFFFF"/>
                </a:highlight>
              </a:rPr>
              <a:t>&lt;/xs:complexType&gt;</a:t>
            </a:r>
            <a:br>
              <a:rPr lang="en-US" sz="1400">
                <a:solidFill>
                  <a:srgbClr val="000000"/>
                </a:solidFill>
                <a:highlight>
                  <a:srgbClr val="FFFFFF"/>
                </a:highlight>
              </a:rPr>
            </a:br>
            <a:r>
              <a:rPr lang="en-US" sz="1400">
                <a:solidFill>
                  <a:srgbClr val="003296"/>
                </a:solidFill>
                <a:highlight>
                  <a:srgbClr val="FFFFFF"/>
                </a:highlight>
              </a:rPr>
              <a:t>&lt;/xs:element&gt;</a:t>
            </a:r>
          </a:p>
        </p:txBody>
      </p:sp>
      <p:sp>
        <p:nvSpPr>
          <p:cNvPr id="6" name="TextBox 5">
            <a:extLst>
              <a:ext uri="{FF2B5EF4-FFF2-40B4-BE49-F238E27FC236}">
                <a16:creationId xmlns:a16="http://schemas.microsoft.com/office/drawing/2014/main" id="{030B7E65-9068-4F05-9174-E75C55C22674}"/>
              </a:ext>
            </a:extLst>
          </p:cNvPr>
          <p:cNvSpPr txBox="1"/>
          <p:nvPr/>
        </p:nvSpPr>
        <p:spPr>
          <a:xfrm>
            <a:off x="3844380" y="836974"/>
            <a:ext cx="698461" cy="369332"/>
          </a:xfrm>
          <a:prstGeom prst="rect">
            <a:avLst/>
          </a:prstGeom>
          <a:noFill/>
        </p:spPr>
        <p:txBody>
          <a:bodyPr wrap="none" rtlCol="0">
            <a:spAutoFit/>
          </a:bodyPr>
          <a:lstStyle/>
          <a:p>
            <a:r>
              <a:rPr lang="en-US" i="1"/>
              <a:t>parse</a:t>
            </a:r>
          </a:p>
        </p:txBody>
      </p:sp>
      <p:cxnSp>
        <p:nvCxnSpPr>
          <p:cNvPr id="7" name="Straight Arrow Connector 6">
            <a:extLst>
              <a:ext uri="{FF2B5EF4-FFF2-40B4-BE49-F238E27FC236}">
                <a16:creationId xmlns:a16="http://schemas.microsoft.com/office/drawing/2014/main" id="{74454DB3-54D0-401D-BE74-B77A796611C0}"/>
              </a:ext>
            </a:extLst>
          </p:cNvPr>
          <p:cNvCxnSpPr>
            <a:cxnSpLocks/>
          </p:cNvCxnSpPr>
          <p:nvPr/>
        </p:nvCxnSpPr>
        <p:spPr>
          <a:xfrm flipH="1">
            <a:off x="4530987" y="672491"/>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CA36C779-4DB5-49D0-B282-FA91432384A2}"/>
              </a:ext>
            </a:extLst>
          </p:cNvPr>
          <p:cNvPicPr>
            <a:picLocks noChangeAspect="1"/>
          </p:cNvPicPr>
          <p:nvPr/>
        </p:nvPicPr>
        <p:blipFill rotWithShape="1">
          <a:blip r:embed="rId2"/>
          <a:srcRect l="1050" t="14016" r="87215" b="79907"/>
          <a:stretch/>
        </p:blipFill>
        <p:spPr>
          <a:xfrm>
            <a:off x="3156488" y="0"/>
            <a:ext cx="2401662" cy="660704"/>
          </a:xfrm>
          <a:prstGeom prst="rect">
            <a:avLst/>
          </a:prstGeom>
          <a:ln>
            <a:solidFill>
              <a:schemeClr val="tx1"/>
            </a:solidFill>
          </a:ln>
        </p:spPr>
      </p:pic>
      <p:sp>
        <p:nvSpPr>
          <p:cNvPr id="9" name="Rectangle 8">
            <a:extLst>
              <a:ext uri="{FF2B5EF4-FFF2-40B4-BE49-F238E27FC236}">
                <a16:creationId xmlns:a16="http://schemas.microsoft.com/office/drawing/2014/main" id="{F7C88991-87D4-4684-959F-40399DB608D9}"/>
              </a:ext>
            </a:extLst>
          </p:cNvPr>
          <p:cNvSpPr/>
          <p:nvPr/>
        </p:nvSpPr>
        <p:spPr>
          <a:xfrm>
            <a:off x="3795420" y="5191356"/>
            <a:ext cx="1494841" cy="1569660"/>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&lt;B&gt;</a:t>
            </a:r>
            <a:r>
              <a:rPr lang="en-US" sz="1200">
                <a:solidFill>
                  <a:srgbClr val="000000"/>
                </a:solidFill>
                <a:highlight>
                  <a:srgbClr val="FFFFFF"/>
                </a:highlight>
              </a:rPr>
              <a:t>true</a:t>
            </a:r>
            <a:r>
              <a:rPr lang="en-US" sz="1200">
                <a:solidFill>
                  <a:srgbClr val="000096"/>
                </a:solidFill>
                <a:highlight>
                  <a:srgbClr val="FFFFFF"/>
                </a:highlight>
              </a:rPr>
              <a:t>&lt;/B&gt;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&lt;A&gt;</a:t>
            </a:r>
            <a:r>
              <a:rPr lang="en-US" sz="1200">
                <a:solidFill>
                  <a:srgbClr val="000000"/>
                </a:solidFill>
                <a:highlight>
                  <a:srgbClr val="FFFFFF"/>
                </a:highlight>
              </a:rPr>
              <a:t>12</a:t>
            </a:r>
            <a:r>
              <a:rPr lang="en-US" sz="1200">
                <a:solidFill>
                  <a:srgbClr val="000096"/>
                </a:solidFill>
                <a:highlight>
                  <a:srgbClr val="FFFFFF"/>
                </a:highlight>
              </a:rPr>
              <a:t>&lt;/A&gt;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96"/>
                </a:solidFill>
                <a:highlight>
                  <a:srgbClr val="FFFFFF"/>
                </a:highlight>
              </a:rPr>
              <a:t>&lt;/input&gt;</a:t>
            </a:r>
          </a:p>
        </p:txBody>
      </p:sp>
      <p:cxnSp>
        <p:nvCxnSpPr>
          <p:cNvPr id="11" name="Straight Arrow Connector 10">
            <a:extLst>
              <a:ext uri="{FF2B5EF4-FFF2-40B4-BE49-F238E27FC236}">
                <a16:creationId xmlns:a16="http://schemas.microsoft.com/office/drawing/2014/main" id="{32AA4211-1FDD-4BD1-9DDD-DEE05E7B8283}"/>
              </a:ext>
            </a:extLst>
          </p:cNvPr>
          <p:cNvCxnSpPr/>
          <p:nvPr/>
        </p:nvCxnSpPr>
        <p:spPr>
          <a:xfrm>
            <a:off x="4524408" y="4802009"/>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4946CD2A-484A-4058-BFD3-1C2C4D99C57A}"/>
              </a:ext>
            </a:extLst>
          </p:cNvPr>
          <p:cNvSpPr/>
          <p:nvPr/>
        </p:nvSpPr>
        <p:spPr>
          <a:xfrm>
            <a:off x="6901741" y="5191356"/>
            <a:ext cx="1494841" cy="1569660"/>
          </a:xfrm>
          <a:prstGeom prst="rect">
            <a:avLst/>
          </a:prstGeom>
          <a:ln>
            <a:solidFill>
              <a:schemeClr val="tx1"/>
            </a:solidFill>
          </a:ln>
        </p:spPr>
        <p:txBody>
          <a:bodyPr wrap="square">
            <a:spAutoFit/>
          </a:bodyPr>
          <a:lstStyle/>
          <a:p>
            <a:r>
              <a:rPr lang="en-US" sz="1200">
                <a:solidFill>
                  <a:srgbClr val="000096"/>
                </a:solidFill>
                <a:highlight>
                  <a:srgbClr val="FFFFFF"/>
                </a:highlight>
              </a:rPr>
              <a:t>&lt;input&gt;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&lt;B&gt;</a:t>
            </a:r>
            <a:r>
              <a:rPr lang="en-US" sz="1200">
                <a:solidFill>
                  <a:srgbClr val="000000"/>
                </a:solidFill>
                <a:highlight>
                  <a:srgbClr val="FFFFFF"/>
                </a:highlight>
              </a:rPr>
              <a:t>true</a:t>
            </a:r>
            <a:r>
              <a:rPr lang="en-US" sz="1200">
                <a:solidFill>
                  <a:srgbClr val="000096"/>
                </a:solidFill>
                <a:highlight>
                  <a:srgbClr val="FFFFFF"/>
                </a:highlight>
              </a:rPr>
              <a:t>&lt;/B&gt;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&lt;A&gt;</a:t>
            </a:r>
            <a:r>
              <a:rPr lang="en-US" sz="1200">
                <a:solidFill>
                  <a:srgbClr val="000000"/>
                </a:solidFill>
                <a:highlight>
                  <a:srgbClr val="FFFFFF"/>
                </a:highlight>
              </a:rPr>
              <a:t>12</a:t>
            </a:r>
            <a:r>
              <a:rPr lang="en-US" sz="1200">
                <a:solidFill>
                  <a:srgbClr val="000096"/>
                </a:solidFill>
                <a:highlight>
                  <a:srgbClr val="FFFFFF"/>
                </a:highlight>
              </a:rPr>
              <a:t>&lt;/A&gt;</a:t>
            </a:r>
            <a:br>
              <a:rPr lang="en-US" sz="1200">
                <a:solidFill>
                  <a:srgbClr val="000000"/>
                </a:solidFill>
                <a:highlight>
                  <a:srgbClr val="FFFFFF"/>
                </a:highlight>
              </a:rPr>
            </a:br>
            <a:r>
              <a:rPr lang="en-US" sz="1200">
                <a:solidFill>
                  <a:srgbClr val="000000"/>
                </a:solidFill>
                <a:highlight>
                  <a:srgbClr val="FFFFFF"/>
                </a:highlight>
              </a:rPr>
              <a:t>  </a:t>
            </a:r>
            <a:r>
              <a:rPr lang="en-US" sz="1200">
                <a:solidFill>
                  <a:srgbClr val="000096"/>
                </a:solidFill>
                <a:highlight>
                  <a:srgbClr val="FFFFFF"/>
                </a:highlight>
              </a:rPr>
              <a:t>&lt;/item&gt;</a:t>
            </a:r>
            <a:br>
              <a:rPr lang="en-US" sz="1200">
                <a:solidFill>
                  <a:srgbClr val="000000"/>
                </a:solidFill>
                <a:highlight>
                  <a:srgbClr val="FFFFFF"/>
                </a:highlight>
              </a:rPr>
            </a:br>
            <a:r>
              <a:rPr lang="en-US" sz="1200">
                <a:solidFill>
                  <a:srgbClr val="000096"/>
                </a:solidFill>
                <a:highlight>
                  <a:srgbClr val="FFFFFF"/>
                </a:highlight>
              </a:rPr>
              <a:t>&lt;/input&gt;</a:t>
            </a:r>
          </a:p>
        </p:txBody>
      </p:sp>
      <p:cxnSp>
        <p:nvCxnSpPr>
          <p:cNvPr id="15" name="Straight Arrow Connector 14">
            <a:extLst>
              <a:ext uri="{FF2B5EF4-FFF2-40B4-BE49-F238E27FC236}">
                <a16:creationId xmlns:a16="http://schemas.microsoft.com/office/drawing/2014/main" id="{B655B8C1-837A-48DC-AE1E-33A856558449}"/>
              </a:ext>
            </a:extLst>
          </p:cNvPr>
          <p:cNvCxnSpPr>
            <a:cxnSpLocks/>
          </p:cNvCxnSpPr>
          <p:nvPr/>
        </p:nvCxnSpPr>
        <p:spPr>
          <a:xfrm flipV="1">
            <a:off x="7629983" y="4802008"/>
            <a:ext cx="0" cy="3893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0F6641E-D446-4D45-BCA9-3EB17F8BDB8A}"/>
              </a:ext>
            </a:extLst>
          </p:cNvPr>
          <p:cNvCxnSpPr>
            <a:cxnSpLocks/>
          </p:cNvCxnSpPr>
          <p:nvPr/>
        </p:nvCxnSpPr>
        <p:spPr>
          <a:xfrm flipH="1" flipV="1">
            <a:off x="7626981" y="684278"/>
            <a:ext cx="3002" cy="578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86CAB3C-19BB-4C6B-B38C-CA5534BE7FF4}"/>
              </a:ext>
            </a:extLst>
          </p:cNvPr>
          <p:cNvPicPr>
            <a:picLocks noChangeAspect="1"/>
          </p:cNvPicPr>
          <p:nvPr/>
        </p:nvPicPr>
        <p:blipFill rotWithShape="1">
          <a:blip r:embed="rId2"/>
          <a:srcRect l="1050" t="14016" r="87215" b="79907"/>
          <a:stretch/>
        </p:blipFill>
        <p:spPr>
          <a:xfrm>
            <a:off x="6457182" y="27350"/>
            <a:ext cx="2401662" cy="660704"/>
          </a:xfrm>
          <a:prstGeom prst="rect">
            <a:avLst/>
          </a:prstGeom>
          <a:ln>
            <a:solidFill>
              <a:schemeClr val="tx1"/>
            </a:solidFill>
          </a:ln>
        </p:spPr>
      </p:pic>
      <p:sp>
        <p:nvSpPr>
          <p:cNvPr id="19" name="TextBox 18">
            <a:extLst>
              <a:ext uri="{FF2B5EF4-FFF2-40B4-BE49-F238E27FC236}">
                <a16:creationId xmlns:a16="http://schemas.microsoft.com/office/drawing/2014/main" id="{990F15EF-CA73-44E5-A5D0-432A7D74184D}"/>
              </a:ext>
            </a:extLst>
          </p:cNvPr>
          <p:cNvSpPr txBox="1"/>
          <p:nvPr/>
        </p:nvSpPr>
        <p:spPr>
          <a:xfrm>
            <a:off x="8858845" y="3837271"/>
            <a:ext cx="3333156" cy="923330"/>
          </a:xfrm>
          <a:prstGeom prst="rect">
            <a:avLst/>
          </a:prstGeom>
          <a:noFill/>
        </p:spPr>
        <p:txBody>
          <a:bodyPr wrap="square" rtlCol="0">
            <a:spAutoFit/>
          </a:bodyPr>
          <a:lstStyle/>
          <a:p>
            <a:r>
              <a:rPr lang="en-US"/>
              <a:t>See examples/everything-you-ever-wanted-to-know-about/separators/test-2.dfdl.xsd</a:t>
            </a:r>
          </a:p>
        </p:txBody>
      </p:sp>
      <p:sp>
        <p:nvSpPr>
          <p:cNvPr id="20" name="TextBox 19">
            <a:extLst>
              <a:ext uri="{FF2B5EF4-FFF2-40B4-BE49-F238E27FC236}">
                <a16:creationId xmlns:a16="http://schemas.microsoft.com/office/drawing/2014/main" id="{36450A16-23AC-47C4-AE44-320416F1A04B}"/>
              </a:ext>
            </a:extLst>
          </p:cNvPr>
          <p:cNvSpPr txBox="1"/>
          <p:nvPr/>
        </p:nvSpPr>
        <p:spPr>
          <a:xfrm>
            <a:off x="996187" y="5191355"/>
            <a:ext cx="2638432" cy="1200329"/>
          </a:xfrm>
          <a:prstGeom prst="rect">
            <a:avLst/>
          </a:prstGeom>
          <a:solidFill>
            <a:srgbClr val="FFFF00"/>
          </a:solidFill>
        </p:spPr>
        <p:txBody>
          <a:bodyPr wrap="square" rtlCol="0">
            <a:spAutoFit/>
          </a:bodyPr>
          <a:lstStyle/>
          <a:p>
            <a:r>
              <a:rPr lang="en-US"/>
              <a:t>The order of the input is preserved, although each value has an additional layer of XML wrapping.</a:t>
            </a:r>
          </a:p>
        </p:txBody>
      </p:sp>
    </p:spTree>
    <p:extLst>
      <p:ext uri="{BB962C8B-B14F-4D97-AF65-F5344CB8AC3E}">
        <p14:creationId xmlns:p14="http://schemas.microsoft.com/office/powerpoint/2010/main" val="252812576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C69E8C-6428-4B93-80DE-DA3EAAF95E7F}"/>
              </a:ext>
            </a:extLst>
          </p:cNvPr>
          <p:cNvSpPr>
            <a:spLocks noGrp="1"/>
          </p:cNvSpPr>
          <p:nvPr>
            <p:ph type="title"/>
          </p:nvPr>
        </p:nvSpPr>
        <p:spPr/>
        <p:txBody>
          <a:bodyPr/>
          <a:lstStyle/>
          <a:p>
            <a:r>
              <a:rPr lang="en-US"/>
              <a:t>How will this input be parsed?</a:t>
            </a:r>
          </a:p>
        </p:txBody>
      </p:sp>
      <p:grpSp>
        <p:nvGrpSpPr>
          <p:cNvPr id="25" name="Group 24">
            <a:extLst>
              <a:ext uri="{FF2B5EF4-FFF2-40B4-BE49-F238E27FC236}">
                <a16:creationId xmlns:a16="http://schemas.microsoft.com/office/drawing/2014/main" id="{BD63C777-38FD-4104-A647-59983378E86E}"/>
              </a:ext>
            </a:extLst>
          </p:cNvPr>
          <p:cNvGrpSpPr/>
          <p:nvPr/>
        </p:nvGrpSpPr>
        <p:grpSpPr>
          <a:xfrm>
            <a:off x="950562" y="1288537"/>
            <a:ext cx="9453967" cy="5446892"/>
            <a:chOff x="950562" y="1288537"/>
            <a:chExt cx="9453967" cy="5446892"/>
          </a:xfrm>
        </p:grpSpPr>
        <p:sp>
          <p:nvSpPr>
            <p:cNvPr id="5" name="Rectangle 4">
              <a:extLst>
                <a:ext uri="{FF2B5EF4-FFF2-40B4-BE49-F238E27FC236}">
                  <a16:creationId xmlns:a16="http://schemas.microsoft.com/office/drawing/2014/main" id="{8B96789E-A31F-4D08-B257-38A995C9C2C9}"/>
                </a:ext>
              </a:extLst>
            </p:cNvPr>
            <p:cNvSpPr/>
            <p:nvPr/>
          </p:nvSpPr>
          <p:spPr>
            <a:xfrm>
              <a:off x="950562" y="2526323"/>
              <a:ext cx="9453967" cy="2585323"/>
            </a:xfrm>
            <a:prstGeom prst="rect">
              <a:avLst/>
            </a:prstGeom>
            <a:ln>
              <a:solidFill>
                <a:schemeClr val="tx1"/>
              </a:solidFill>
            </a:ln>
          </p:spPr>
          <p:txBody>
            <a:bodyPr wrap="square">
              <a:spAutoFit/>
            </a:bodyPr>
            <a:lstStyle/>
            <a:p>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"input"</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a:t>
              </a:r>
              <a:r>
                <a:rPr lang="en-US">
                  <a:solidFill>
                    <a:srgbClr val="F5844C"/>
                  </a:solidFill>
                  <a:highlight>
                    <a:srgbClr val="FFFFFF"/>
                  </a:highlight>
                </a:rPr>
                <a:t> dfdl:separator</a:t>
              </a:r>
              <a:r>
                <a:rPr lang="en-US">
                  <a:solidFill>
                    <a:srgbClr val="FF8040"/>
                  </a:solidFill>
                  <a:highlight>
                    <a:srgbClr val="FFFFFF"/>
                  </a:highlight>
                </a:rPr>
                <a:t>=</a:t>
              </a:r>
              <a:r>
                <a:rPr lang="en-US">
                  <a:solidFill>
                    <a:srgbClr val="993300"/>
                  </a:solidFill>
                  <a:highlight>
                    <a:srgbClr val="FFFFFF"/>
                  </a:highlight>
                </a:rPr>
                <a:t>"%NL;"</a:t>
              </a:r>
              <a:r>
                <a:rPr lang="en-US">
                  <a:solidFill>
                    <a:srgbClr val="F5844C"/>
                  </a:solidFill>
                  <a:highlight>
                    <a:srgbClr val="FFFFFF"/>
                  </a:highlight>
                </a:rPr>
                <a:t> dfdl:separatorPosition</a:t>
              </a:r>
              <a:r>
                <a:rPr lang="en-US">
                  <a:solidFill>
                    <a:srgbClr val="FF8040"/>
                  </a:solidFill>
                  <a:highlight>
                    <a:srgbClr val="FFFFFF"/>
                  </a:highlight>
                </a:rPr>
                <a:t>=</a:t>
              </a:r>
              <a:r>
                <a:rPr lang="en-US">
                  <a:solidFill>
                    <a:srgbClr val="993300"/>
                  </a:solidFill>
                  <a:highlight>
                    <a:srgbClr val="FFFFFF"/>
                  </a:highlight>
                </a:rPr>
                <a:t>"infix"</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"A"</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minOccurs</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"B"</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minOccurs</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&lt;xs:element</a:t>
              </a:r>
              <a:r>
                <a:rPr lang="en-US">
                  <a:solidFill>
                    <a:srgbClr val="F5844C"/>
                  </a:solidFill>
                  <a:highlight>
                    <a:srgbClr val="FFFFFF"/>
                  </a:highlight>
                </a:rPr>
                <a:t> name</a:t>
              </a:r>
              <a:r>
                <a:rPr lang="en-US">
                  <a:solidFill>
                    <a:srgbClr val="FF8040"/>
                  </a:solidFill>
                  <a:highlight>
                    <a:srgbClr val="FFFFFF"/>
                  </a:highlight>
                </a:rPr>
                <a:t>=</a:t>
              </a:r>
              <a:r>
                <a:rPr lang="en-US">
                  <a:solidFill>
                    <a:srgbClr val="993300"/>
                  </a:solidFill>
                  <a:highlight>
                    <a:srgbClr val="FFFFFF"/>
                  </a:highlight>
                </a:rPr>
                <a:t>"C"</a:t>
              </a:r>
              <a:r>
                <a:rPr lang="en-US">
                  <a:solidFill>
                    <a:srgbClr val="F5844C"/>
                  </a:solidFill>
                  <a:highlight>
                    <a:srgbClr val="FFFFFF"/>
                  </a:highlight>
                </a:rPr>
                <a:t> type</a:t>
              </a:r>
              <a:r>
                <a:rPr lang="en-US">
                  <a:solidFill>
                    <a:srgbClr val="FF8040"/>
                  </a:solidFill>
                  <a:highlight>
                    <a:srgbClr val="FFFFFF"/>
                  </a:highlight>
                </a:rPr>
                <a:t>=</a:t>
              </a:r>
              <a:r>
                <a:rPr lang="en-US">
                  <a:solidFill>
                    <a:srgbClr val="993300"/>
                  </a:solidFill>
                  <a:highlight>
                    <a:srgbClr val="FFFFFF"/>
                  </a:highlight>
                </a:rPr>
                <a:t>"xs:string"</a:t>
              </a:r>
              <a:r>
                <a:rPr lang="en-US">
                  <a:solidFill>
                    <a:srgbClr val="F5844C"/>
                  </a:solidFill>
                  <a:highlight>
                    <a:srgbClr val="FFFFFF"/>
                  </a:highlight>
                </a:rPr>
                <a:t> minOccurs</a:t>
              </a:r>
              <a:r>
                <a:rPr lang="en-US">
                  <a:solidFill>
                    <a:srgbClr val="FF8040"/>
                  </a:solidFill>
                  <a:highlight>
                    <a:srgbClr val="FFFFFF"/>
                  </a:highlight>
                </a:rPr>
                <a:t>=</a:t>
              </a:r>
              <a:r>
                <a:rPr lang="en-US">
                  <a:solidFill>
                    <a:srgbClr val="993300"/>
                  </a:solidFill>
                  <a:highlight>
                    <a:srgbClr val="FFFFFF"/>
                  </a:highlight>
                </a:rPr>
                <a:t>"0"</a:t>
              </a:r>
              <a:r>
                <a:rPr lang="en-US">
                  <a:solidFill>
                    <a:srgbClr val="F5844C"/>
                  </a:solidFill>
                  <a:highlight>
                    <a:srgbClr val="FFFFFF"/>
                  </a:highlight>
                </a:rPr>
                <a:t> dfdl:occursCountKind</a:t>
              </a:r>
              <a:r>
                <a:rPr lang="en-US">
                  <a:solidFill>
                    <a:srgbClr val="FF8040"/>
                  </a:solidFill>
                  <a:highlight>
                    <a:srgbClr val="FFFFFF"/>
                  </a:highlight>
                </a:rPr>
                <a:t>=</a:t>
              </a:r>
              <a:r>
                <a:rPr lang="en-US">
                  <a:solidFill>
                    <a:srgbClr val="993300"/>
                  </a:solidFill>
                  <a:highlight>
                    <a:srgbClr val="FFFFFF"/>
                  </a:highlight>
                </a:rPr>
                <a:t>"implicit"</a:t>
              </a:r>
              <a:r>
                <a:rPr lang="en-US">
                  <a:solidFill>
                    <a:srgbClr val="F5844C"/>
                  </a:solidFill>
                  <a:highlight>
                    <a:srgbClr val="FFFFFF"/>
                  </a:highlight>
                </a:rPr>
                <a:t> </a:t>
              </a:r>
              <a:r>
                <a:rPr lang="en-US">
                  <a:solidFill>
                    <a:srgbClr val="000096"/>
                  </a:solidFill>
                  <a:highlight>
                    <a:srgbClr val="FFFFFF"/>
                  </a:highlight>
                </a:rPr>
                <a:t>/&gt;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&lt;/xs:sequence&gt;</a:t>
              </a:r>
              <a:br>
                <a:rPr lang="en-US">
                  <a:solidFill>
                    <a:srgbClr val="000000"/>
                  </a:solidFill>
                  <a:highlight>
                    <a:srgbClr val="FFFFFF"/>
                  </a:highlight>
                </a:rPr>
              </a:br>
              <a:r>
                <a:rPr lang="en-US">
                  <a:solidFill>
                    <a:srgbClr val="000000"/>
                  </a:solidFill>
                  <a:highlight>
                    <a:srgbClr val="FFFFFF"/>
                  </a:highlight>
                </a:rPr>
                <a:t>    </a:t>
              </a:r>
              <a:r>
                <a:rPr lang="en-US">
                  <a:solidFill>
                    <a:srgbClr val="003296"/>
                  </a:solidFill>
                  <a:highlight>
                    <a:srgbClr val="FFFFFF"/>
                  </a:highlight>
                </a:rPr>
                <a:t>&lt;/xs:complexType&gt;</a:t>
              </a:r>
              <a:br>
                <a:rPr lang="en-US">
                  <a:solidFill>
                    <a:srgbClr val="000000"/>
                  </a:solidFill>
                  <a:highlight>
                    <a:srgbClr val="FFFFFF"/>
                  </a:highlight>
                </a:rPr>
              </a:br>
              <a:r>
                <a:rPr lang="en-US">
                  <a:solidFill>
                    <a:srgbClr val="003296"/>
                  </a:solidFill>
                  <a:highlight>
                    <a:srgbClr val="FFFFFF"/>
                  </a:highlight>
                </a:rPr>
                <a:t>&lt;/xs:element&gt;</a:t>
              </a:r>
            </a:p>
          </p:txBody>
        </p:sp>
        <p:pic>
          <p:nvPicPr>
            <p:cNvPr id="6" name="Picture 5">
              <a:extLst>
                <a:ext uri="{FF2B5EF4-FFF2-40B4-BE49-F238E27FC236}">
                  <a16:creationId xmlns:a16="http://schemas.microsoft.com/office/drawing/2014/main" id="{3E6FCF70-8B90-4934-AF29-B3422299457C}"/>
                </a:ext>
              </a:extLst>
            </p:cNvPr>
            <p:cNvPicPr>
              <a:picLocks noChangeAspect="1"/>
            </p:cNvPicPr>
            <p:nvPr/>
          </p:nvPicPr>
          <p:blipFill rotWithShape="1">
            <a:blip r:embed="rId2"/>
            <a:srcRect l="1526" t="13918" r="86017" b="79691"/>
            <a:stretch/>
          </p:blipFill>
          <p:spPr>
            <a:xfrm>
              <a:off x="3657599" y="1288537"/>
              <a:ext cx="2881053" cy="785150"/>
            </a:xfrm>
            <a:prstGeom prst="rect">
              <a:avLst/>
            </a:prstGeom>
            <a:ln>
              <a:solidFill>
                <a:schemeClr val="tx1"/>
              </a:solidFill>
            </a:ln>
          </p:spPr>
        </p:pic>
        <p:cxnSp>
          <p:nvCxnSpPr>
            <p:cNvPr id="8" name="Straight Arrow Connector 7">
              <a:extLst>
                <a:ext uri="{FF2B5EF4-FFF2-40B4-BE49-F238E27FC236}">
                  <a16:creationId xmlns:a16="http://schemas.microsoft.com/office/drawing/2014/main" id="{3719D575-4521-43AD-AC3B-A460D15C5C53}"/>
                </a:ext>
              </a:extLst>
            </p:cNvPr>
            <p:cNvCxnSpPr>
              <a:stCxn id="6" idx="2"/>
            </p:cNvCxnSpPr>
            <p:nvPr/>
          </p:nvCxnSpPr>
          <p:spPr>
            <a:xfrm flipH="1">
              <a:off x="5098125" y="2073687"/>
              <a:ext cx="1" cy="4526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CD36414-3B19-47DB-A761-FA04CE48002C}"/>
                </a:ext>
              </a:extLst>
            </p:cNvPr>
            <p:cNvSpPr txBox="1"/>
            <p:nvPr/>
          </p:nvSpPr>
          <p:spPr>
            <a:xfrm>
              <a:off x="4384924" y="2073687"/>
              <a:ext cx="698461" cy="369332"/>
            </a:xfrm>
            <a:prstGeom prst="rect">
              <a:avLst/>
            </a:prstGeom>
            <a:noFill/>
          </p:spPr>
          <p:txBody>
            <a:bodyPr wrap="none" rtlCol="0">
              <a:spAutoFit/>
            </a:bodyPr>
            <a:lstStyle/>
            <a:p>
              <a:r>
                <a:rPr lang="en-US" i="1"/>
                <a:t>parse</a:t>
              </a:r>
            </a:p>
          </p:txBody>
        </p:sp>
        <p:sp>
          <p:nvSpPr>
            <p:cNvPr id="10" name="Rectangle 9">
              <a:extLst>
                <a:ext uri="{FF2B5EF4-FFF2-40B4-BE49-F238E27FC236}">
                  <a16:creationId xmlns:a16="http://schemas.microsoft.com/office/drawing/2014/main" id="{86E8C6B5-EE8E-4B52-A47C-596047AF21A0}"/>
                </a:ext>
              </a:extLst>
            </p:cNvPr>
            <p:cNvSpPr/>
            <p:nvPr/>
          </p:nvSpPr>
          <p:spPr>
            <a:xfrm>
              <a:off x="2319581" y="5781322"/>
              <a:ext cx="1400013"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Hello</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world</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1" name="Rectangle 10">
              <a:extLst>
                <a:ext uri="{FF2B5EF4-FFF2-40B4-BE49-F238E27FC236}">
                  <a16:creationId xmlns:a16="http://schemas.microsoft.com/office/drawing/2014/main" id="{7EBB92E8-7216-48F0-BC03-9C0B011E5CDA}"/>
                </a:ext>
              </a:extLst>
            </p:cNvPr>
            <p:cNvSpPr/>
            <p:nvPr/>
          </p:nvSpPr>
          <p:spPr>
            <a:xfrm>
              <a:off x="4556502" y="5778492"/>
              <a:ext cx="1400013"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&lt;A&gt;</a:t>
              </a:r>
              <a:r>
                <a:rPr lang="en-US" sz="1400">
                  <a:solidFill>
                    <a:srgbClr val="000000"/>
                  </a:solidFill>
                  <a:highlight>
                    <a:srgbClr val="FFFFFF"/>
                  </a:highlight>
                </a:rPr>
                <a:t>Hello</a:t>
              </a:r>
              <a:r>
                <a:rPr lang="en-US" sz="1400">
                  <a:solidFill>
                    <a:srgbClr val="000096"/>
                  </a:solidFill>
                  <a:highlight>
                    <a:srgbClr val="FFFFFF"/>
                  </a:highlight>
                </a:rPr>
                <a:t>&lt;/A&gt;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&lt;C&gt;</a:t>
              </a:r>
              <a:r>
                <a:rPr lang="en-US" sz="1400">
                  <a:solidFill>
                    <a:srgbClr val="000000"/>
                  </a:solidFill>
                  <a:highlight>
                    <a:srgbClr val="FFFFFF"/>
                  </a:highlight>
                </a:rPr>
                <a:t>world</a:t>
              </a:r>
              <a:r>
                <a:rPr lang="en-US" sz="1400">
                  <a:solidFill>
                    <a:srgbClr val="000096"/>
                  </a:solidFill>
                  <a:highlight>
                    <a:srgbClr val="FFFFFF"/>
                  </a:highlight>
                </a:rPr>
                <a:t>&lt;/C&gt;</a:t>
              </a:r>
              <a:br>
                <a:rPr lang="en-US" sz="1400">
                  <a:solidFill>
                    <a:srgbClr val="000000"/>
                  </a:solidFill>
                  <a:highlight>
                    <a:srgbClr val="FFFFFF"/>
                  </a:highlight>
                </a:rPr>
              </a:br>
              <a:r>
                <a:rPr lang="en-US" sz="1400">
                  <a:solidFill>
                    <a:srgbClr val="000096"/>
                  </a:solidFill>
                  <a:highlight>
                    <a:srgbClr val="FFFFFF"/>
                  </a:highlight>
                </a:rPr>
                <a:t>&lt;/input&gt;</a:t>
              </a:r>
            </a:p>
          </p:txBody>
        </p:sp>
        <p:sp>
          <p:nvSpPr>
            <p:cNvPr id="12" name="Rectangle 11">
              <a:extLst>
                <a:ext uri="{FF2B5EF4-FFF2-40B4-BE49-F238E27FC236}">
                  <a16:creationId xmlns:a16="http://schemas.microsoft.com/office/drawing/2014/main" id="{9A0D2E1C-6E30-4A97-ABFE-B63FF09F6B8D}"/>
                </a:ext>
              </a:extLst>
            </p:cNvPr>
            <p:cNvSpPr/>
            <p:nvPr/>
          </p:nvSpPr>
          <p:spPr>
            <a:xfrm>
              <a:off x="6762433" y="5778491"/>
              <a:ext cx="1400013" cy="954107"/>
            </a:xfrm>
            <a:prstGeom prst="rect">
              <a:avLst/>
            </a:prstGeom>
            <a:ln>
              <a:solidFill>
                <a:schemeClr val="tx1"/>
              </a:solidFill>
            </a:ln>
          </p:spPr>
          <p:txBody>
            <a:bodyPr wrap="square">
              <a:spAutoFit/>
            </a:bodyPr>
            <a:lstStyle/>
            <a:p>
              <a:r>
                <a:rPr lang="en-US" sz="1400">
                  <a:solidFill>
                    <a:srgbClr val="000096"/>
                  </a:solidFill>
                  <a:highlight>
                    <a:srgbClr val="FFFFFF"/>
                  </a:highlight>
                </a:rPr>
                <a:t>&lt;input&gt;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&lt;B&gt;</a:t>
              </a:r>
              <a:r>
                <a:rPr lang="en-US" sz="1400">
                  <a:solidFill>
                    <a:srgbClr val="000000"/>
                  </a:solidFill>
                  <a:highlight>
                    <a:srgbClr val="FFFFFF"/>
                  </a:highlight>
                </a:rPr>
                <a:t>Hello</a:t>
              </a:r>
              <a:r>
                <a:rPr lang="en-US" sz="1400">
                  <a:solidFill>
                    <a:srgbClr val="000096"/>
                  </a:solidFill>
                  <a:highlight>
                    <a:srgbClr val="FFFFFF"/>
                  </a:highlight>
                </a:rPr>
                <a:t>&lt;/B&gt;</a:t>
              </a:r>
              <a:br>
                <a:rPr lang="en-US" sz="1400">
                  <a:solidFill>
                    <a:srgbClr val="000000"/>
                  </a:solidFill>
                  <a:highlight>
                    <a:srgbClr val="FFFFFF"/>
                  </a:highlight>
                </a:rPr>
              </a:br>
              <a:r>
                <a:rPr lang="en-US" sz="1400">
                  <a:solidFill>
                    <a:srgbClr val="000000"/>
                  </a:solidFill>
                  <a:highlight>
                    <a:srgbClr val="FFFFFF"/>
                  </a:highlight>
                </a:rPr>
                <a:t>  </a:t>
              </a:r>
              <a:r>
                <a:rPr lang="en-US" sz="1400">
                  <a:solidFill>
                    <a:srgbClr val="000096"/>
                  </a:solidFill>
                  <a:highlight>
                    <a:srgbClr val="FFFFFF"/>
                  </a:highlight>
                </a:rPr>
                <a:t>&lt;C&gt;</a:t>
              </a:r>
              <a:r>
                <a:rPr lang="en-US" sz="1400">
                  <a:solidFill>
                    <a:srgbClr val="000000"/>
                  </a:solidFill>
                  <a:highlight>
                    <a:srgbClr val="FFFFFF"/>
                  </a:highlight>
                </a:rPr>
                <a:t>world</a:t>
              </a:r>
              <a:r>
                <a:rPr lang="en-US" sz="1400">
                  <a:solidFill>
                    <a:srgbClr val="000096"/>
                  </a:solidFill>
                  <a:highlight>
                    <a:srgbClr val="FFFFFF"/>
                  </a:highlight>
                </a:rPr>
                <a:t>&lt;/C&gt;</a:t>
              </a:r>
              <a:br>
                <a:rPr lang="en-US" sz="1400">
                  <a:solidFill>
                    <a:srgbClr val="000000"/>
                  </a:solidFill>
                  <a:highlight>
                    <a:srgbClr val="FFFFFF"/>
                  </a:highlight>
                </a:rPr>
              </a:br>
              <a:r>
                <a:rPr lang="en-US" sz="1400">
                  <a:solidFill>
                    <a:srgbClr val="000096"/>
                  </a:solidFill>
                  <a:highlight>
                    <a:srgbClr val="FFFFFF"/>
                  </a:highlight>
                </a:rPr>
                <a:t>&lt;/input&gt;</a:t>
              </a:r>
            </a:p>
          </p:txBody>
        </p:sp>
        <p:cxnSp>
          <p:nvCxnSpPr>
            <p:cNvPr id="15" name="Straight Arrow Connector 14">
              <a:extLst>
                <a:ext uri="{FF2B5EF4-FFF2-40B4-BE49-F238E27FC236}">
                  <a16:creationId xmlns:a16="http://schemas.microsoft.com/office/drawing/2014/main" id="{66AA7474-425C-4953-A1BD-BA5796FEC9C4}"/>
                </a:ext>
              </a:extLst>
            </p:cNvPr>
            <p:cNvCxnSpPr>
              <a:cxnSpLocks/>
              <a:endCxn id="11" idx="0"/>
            </p:cNvCxnSpPr>
            <p:nvPr/>
          </p:nvCxnSpPr>
          <p:spPr>
            <a:xfrm>
              <a:off x="5256509" y="5111646"/>
              <a:ext cx="0" cy="6668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6D59EA3-F3C3-4660-94E7-F65183D001A4}"/>
                </a:ext>
              </a:extLst>
            </p:cNvPr>
            <p:cNvCxnSpPr>
              <a:endCxn id="10" idx="0"/>
            </p:cNvCxnSpPr>
            <p:nvPr/>
          </p:nvCxnSpPr>
          <p:spPr>
            <a:xfrm flipH="1">
              <a:off x="3019588" y="5111646"/>
              <a:ext cx="2236921" cy="6696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663068C-857E-438D-9601-00FEDD0D68AF}"/>
                </a:ext>
              </a:extLst>
            </p:cNvPr>
            <p:cNvCxnSpPr>
              <a:endCxn id="12" idx="0"/>
            </p:cNvCxnSpPr>
            <p:nvPr/>
          </p:nvCxnSpPr>
          <p:spPr>
            <a:xfrm>
              <a:off x="5256509" y="5110231"/>
              <a:ext cx="2205931" cy="668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78EA910-F997-4631-B501-3E98AB7C9269}"/>
                </a:ext>
              </a:extLst>
            </p:cNvPr>
            <p:cNvSpPr/>
            <p:nvPr/>
          </p:nvSpPr>
          <p:spPr>
            <a:xfrm>
              <a:off x="2433233" y="5470902"/>
              <a:ext cx="346127" cy="30758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23" name="Oval 22">
              <a:extLst>
                <a:ext uri="{FF2B5EF4-FFF2-40B4-BE49-F238E27FC236}">
                  <a16:creationId xmlns:a16="http://schemas.microsoft.com/office/drawing/2014/main" id="{CD2303F7-2C72-425A-8AB6-3661EC3D9B06}"/>
                </a:ext>
              </a:extLst>
            </p:cNvPr>
            <p:cNvSpPr/>
            <p:nvPr/>
          </p:nvSpPr>
          <p:spPr>
            <a:xfrm>
              <a:off x="4724403" y="5470195"/>
              <a:ext cx="346127" cy="30758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24" name="Oval 23">
              <a:extLst>
                <a:ext uri="{FF2B5EF4-FFF2-40B4-BE49-F238E27FC236}">
                  <a16:creationId xmlns:a16="http://schemas.microsoft.com/office/drawing/2014/main" id="{F5458A7C-6B5C-4BA5-B228-F5497CD46D9B}"/>
                </a:ext>
              </a:extLst>
            </p:cNvPr>
            <p:cNvSpPr/>
            <p:nvPr/>
          </p:nvSpPr>
          <p:spPr>
            <a:xfrm>
              <a:off x="7639379" y="5470195"/>
              <a:ext cx="346127" cy="30758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grpSp>
      <p:sp>
        <p:nvSpPr>
          <p:cNvPr id="17" name="TextBox 16">
            <a:extLst>
              <a:ext uri="{FF2B5EF4-FFF2-40B4-BE49-F238E27FC236}">
                <a16:creationId xmlns:a16="http://schemas.microsoft.com/office/drawing/2014/main" id="{39EDD44B-274D-4742-845D-3BA1F462047B}"/>
              </a:ext>
            </a:extLst>
          </p:cNvPr>
          <p:cNvSpPr txBox="1"/>
          <p:nvPr/>
        </p:nvSpPr>
        <p:spPr>
          <a:xfrm>
            <a:off x="8737951" y="5162324"/>
            <a:ext cx="3333156" cy="923330"/>
          </a:xfrm>
          <a:prstGeom prst="rect">
            <a:avLst/>
          </a:prstGeom>
          <a:noFill/>
        </p:spPr>
        <p:txBody>
          <a:bodyPr wrap="square" rtlCol="0">
            <a:spAutoFit/>
          </a:bodyPr>
          <a:lstStyle/>
          <a:p>
            <a:r>
              <a:rPr lang="en-US"/>
              <a:t>See examples/everything-you-ever-wanted-to-know-about/separators/test-3.dfdl.xsd</a:t>
            </a:r>
          </a:p>
        </p:txBody>
      </p:sp>
    </p:spTree>
    <p:extLst>
      <p:ext uri="{BB962C8B-B14F-4D97-AF65-F5344CB8AC3E}">
        <p14:creationId xmlns:p14="http://schemas.microsoft.com/office/powerpoint/2010/main" val="344207082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FC01A-F978-471B-97E8-EC41773156B7}"/>
              </a:ext>
            </a:extLst>
          </p:cNvPr>
          <p:cNvSpPr>
            <a:spLocks noGrp="1"/>
          </p:cNvSpPr>
          <p:nvPr>
            <p:ph type="title"/>
          </p:nvPr>
        </p:nvSpPr>
        <p:spPr/>
        <p:txBody>
          <a:bodyPr/>
          <a:lstStyle/>
          <a:p>
            <a:r>
              <a:rPr lang="en-US"/>
              <a:t>Answer</a:t>
            </a:r>
          </a:p>
        </p:txBody>
      </p:sp>
      <p:sp>
        <p:nvSpPr>
          <p:cNvPr id="3" name="Content Placeholder 2">
            <a:extLst>
              <a:ext uri="{FF2B5EF4-FFF2-40B4-BE49-F238E27FC236}">
                <a16:creationId xmlns:a16="http://schemas.microsoft.com/office/drawing/2014/main" id="{63694053-D6FE-4222-8758-40DB684993F2}"/>
              </a:ext>
            </a:extLst>
          </p:cNvPr>
          <p:cNvSpPr>
            <a:spLocks noGrp="1"/>
          </p:cNvSpPr>
          <p:nvPr>
            <p:ph idx="1"/>
          </p:nvPr>
        </p:nvSpPr>
        <p:spPr/>
        <p:txBody>
          <a:bodyPr/>
          <a:lstStyle/>
          <a:p>
            <a:pPr>
              <a:lnSpc>
                <a:spcPts val="3000"/>
              </a:lnSpc>
              <a:spcAft>
                <a:spcPts val="1200"/>
              </a:spcAft>
            </a:pPr>
            <a:r>
              <a:rPr lang="en-US" dirty="0"/>
              <a:t>Daffodil speculatively parses the data. If data was successfully parsed, it assumes what is parsed was correct and moves on.</a:t>
            </a:r>
          </a:p>
          <a:p>
            <a:pPr>
              <a:lnSpc>
                <a:spcPts val="3000"/>
              </a:lnSpc>
              <a:spcAft>
                <a:spcPts val="1200"/>
              </a:spcAft>
            </a:pPr>
            <a:r>
              <a:rPr lang="en-US"/>
              <a:t>So </a:t>
            </a:r>
            <a:r>
              <a:rPr lang="en-US" dirty="0"/>
              <a:t>it first tries to </a:t>
            </a:r>
            <a:r>
              <a:rPr lang="en-US"/>
              <a:t>parse A</a:t>
            </a:r>
            <a:r>
              <a:rPr lang="en-US" dirty="0"/>
              <a:t>, and that succeeds as "Hello</a:t>
            </a:r>
            <a:r>
              <a:rPr lang="en-US"/>
              <a:t>". Since maxOccurs</a:t>
            </a:r>
            <a:r>
              <a:rPr lang="en-US" dirty="0"/>
              <a:t>=1 for the A element, it then moves on and tries to </a:t>
            </a:r>
            <a:r>
              <a:rPr lang="en-US"/>
              <a:t>parse B. That </a:t>
            </a:r>
            <a:r>
              <a:rPr lang="en-US" dirty="0"/>
              <a:t>succeeds as "world", and Daffodil moves onto </a:t>
            </a:r>
            <a:r>
              <a:rPr lang="en-US"/>
              <a:t>trying C</a:t>
            </a:r>
            <a:r>
              <a:rPr lang="en-US" dirty="0"/>
              <a:t>, again because maxOccurs=1. There is no more data left, so Daffodil says that there is no C element, which is valid because minOccurs="0". The result is that you get just an A and a B element.</a:t>
            </a:r>
          </a:p>
          <a:p>
            <a:endParaRPr lang="en-US"/>
          </a:p>
        </p:txBody>
      </p:sp>
      <p:sp>
        <p:nvSpPr>
          <p:cNvPr id="4" name="Footer Placeholder 3">
            <a:extLst>
              <a:ext uri="{FF2B5EF4-FFF2-40B4-BE49-F238E27FC236}">
                <a16:creationId xmlns:a16="http://schemas.microsoft.com/office/drawing/2014/main" id="{1AF8B635-27DB-406C-9FAB-7B50FBEC7170}"/>
              </a:ext>
            </a:extLst>
          </p:cNvPr>
          <p:cNvSpPr>
            <a:spLocks noGrp="1"/>
          </p:cNvSpPr>
          <p:nvPr>
            <p:ph type="ftr" sz="quarter" idx="11"/>
          </p:nvPr>
        </p:nvSpPr>
        <p:spPr/>
        <p:txBody>
          <a:bodyPr/>
          <a:lstStyle/>
          <a:p>
            <a:r>
              <a:rPr lang="en-US" altLang="en-US">
                <a:solidFill>
                  <a:schemeClr val="tx1">
                    <a:lumMod val="50000"/>
                    <a:lumOff val="50000"/>
                  </a:schemeClr>
                </a:solidFill>
                <a:latin typeface="Arial" pitchFamily="34" charset="0"/>
                <a:cs typeface="Arial" pitchFamily="34" charset="0"/>
              </a:rPr>
              <a:t>© 2019 The MITRE Corporation. All rights reserved.</a:t>
            </a:r>
            <a:endParaRPr lang="en-US">
              <a:solidFill>
                <a:schemeClr val="tx1">
                  <a:lumMod val="50000"/>
                  <a:lumOff val="50000"/>
                </a:schemeClr>
              </a:solidFill>
              <a:latin typeface="Arial" pitchFamily="34" charset="0"/>
              <a:cs typeface="Arial" pitchFamily="34" charset="0"/>
            </a:endParaRPr>
          </a:p>
        </p:txBody>
      </p:sp>
    </p:spTree>
    <p:extLst>
      <p:ext uri="{BB962C8B-B14F-4D97-AF65-F5344CB8AC3E}">
        <p14:creationId xmlns:p14="http://schemas.microsoft.com/office/powerpoint/2010/main" val="3727560339"/>
      </p:ext>
    </p:extLst>
  </p:cSld>
  <p:clrMapOvr>
    <a:masterClrMapping/>
  </p:clrMapOvr>
</p:sld>
</file>

<file path=ppt/theme/theme1.xml><?xml version="1.0" encoding="utf-8"?>
<a:theme xmlns:a="http://schemas.openxmlformats.org/drawingml/2006/main" name="mitre-2018">
  <a:themeElements>
    <a:clrScheme name="MITRE">
      <a:dk1>
        <a:sysClr val="windowText" lastClr="000000"/>
      </a:dk1>
      <a:lt1>
        <a:sysClr val="window" lastClr="FFFFFF"/>
      </a:lt1>
      <a:dk2>
        <a:srgbClr val="005F9E"/>
      </a:dk2>
      <a:lt2>
        <a:srgbClr val="EEECE1"/>
      </a:lt2>
      <a:accent1>
        <a:srgbClr val="00B3DC"/>
      </a:accent1>
      <a:accent2>
        <a:srgbClr val="F7901E"/>
      </a:accent2>
      <a:accent3>
        <a:srgbClr val="FFE23C"/>
      </a:accent3>
      <a:accent4>
        <a:srgbClr val="C1CD23"/>
      </a:accent4>
      <a:accent5>
        <a:srgbClr val="C6401D"/>
      </a:accent5>
      <a:accent6>
        <a:srgbClr val="FFFFFF"/>
      </a:accent6>
      <a:hlink>
        <a:srgbClr val="005F9E"/>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TRE_Briefing_Template_16x9.pptx" id="{1938165C-66D1-4D23-8D44-773EA702DEBC}" vid="{DFBE14A4-0F84-4F9D-8C4F-D1FE9CE13A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ITRE Work" ma:contentTypeID="0x0101001EAE5F8AE92E0443B0635AEF5BFC9F76004C6CC03BF5DC804FBBC33E4E55C06EE9" ma:contentTypeVersion="6" ma:contentTypeDescription="Materials and documents that contain MITRE authored content and other content directly attributable to MITRE and its work" ma:contentTypeScope="" ma:versionID="4ad27c3cbde4a5e69cf872f973dbc972">
  <xsd:schema xmlns:xsd="http://www.w3.org/2001/XMLSchema" xmlns:xs="http://www.w3.org/2001/XMLSchema" xmlns:p="http://schemas.microsoft.com/office/2006/metadata/properties" xmlns:ns1="http://schemas.microsoft.com/sharepoint/v3" xmlns:ns2="http://schemas.microsoft.com/sharepoint/v3/fields" xmlns:ns3="45d44e74-5c87-4253-a1a6-fb7a2a9835a8" xmlns:ns4="http://schemas.microsoft.com/sharepoint/v4" xmlns:ns5="d6dad062-3ecc-4c2a-98eb-3d03c2389ab6" targetNamespace="http://schemas.microsoft.com/office/2006/metadata/properties" ma:root="true" ma:fieldsID="8c7f8a686deeddaa67bf50c4d10033f6" ns1:_="" ns2:_="" ns3:_="" ns4:_="" ns5:_="">
    <xsd:import namespace="http://schemas.microsoft.com/sharepoint/v3"/>
    <xsd:import namespace="http://schemas.microsoft.com/sharepoint/v3/fields"/>
    <xsd:import namespace="45d44e74-5c87-4253-a1a6-fb7a2a9835a8"/>
    <xsd:import namespace="http://schemas.microsoft.com/sharepoint/v4"/>
    <xsd:import namespace="d6dad062-3ecc-4c2a-98eb-3d03c2389ab6"/>
    <xsd:element name="properties">
      <xsd:complexType>
        <xsd:sequence>
          <xsd:element name="documentManagement">
            <xsd:complexType>
              <xsd:all>
                <xsd:element ref="ns2:_Contributor" minOccurs="0"/>
                <xsd:element ref="ns1:MITRE_x0020_Sensitivity"/>
                <xsd:element ref="ns1:Release_x0020_Statement"/>
                <xsd:element ref="ns3:DocType" minOccurs="0"/>
                <xsd:element ref="ns3:SortOrder" minOccurs="0"/>
                <xsd:element ref="ns3:Site_x0020_Page" minOccurs="0"/>
                <xsd:element ref="ns4:IconOverlay" minOccurs="0"/>
                <xsd:element ref="ns5:SharedWithUsers"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ntributor" ma:index="9" nillable="true" ma:displayName="Contributor" ma:description="One or more people or organizations that contributed to this resource" ma:internalName="_Contributor">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d44e74-5c87-4253-a1a6-fb7a2a9835a8" elementFormDefault="qualified">
    <xsd:import namespace="http://schemas.microsoft.com/office/2006/documentManagement/types"/>
    <xsd:import namespace="http://schemas.microsoft.com/office/infopath/2007/PartnerControls"/>
    <xsd:element name="DocType" ma:index="12" nillable="true" ma:displayName="DocType" ma:format="Dropdown" ma:internalName="DocType">
      <xsd:simpleType>
        <xsd:restriction base="dms:Choice">
          <xsd:enumeration value="Board of Trustee Bio"/>
          <xsd:enumeration value="Corp. Org Chart"/>
          <xsd:enumeration value="Executive Bio"/>
          <xsd:enumeration value="Event Planning"/>
          <xsd:enumeration value="MPG Reference"/>
          <xsd:enumeration value="Template"/>
          <xsd:enumeration value="Other"/>
          <xsd:enumeration value="How-Tos"/>
          <xsd:enumeration value="BOT Program Highlights"/>
        </xsd:restriction>
      </xsd:simpleType>
    </xsd:element>
    <xsd:element name="SortOrder" ma:index="13" nillable="true" ma:displayName="SortOrder" ma:decimals="1" ma:internalName="SortOrder" ma:percentage="FALSE">
      <xsd:simpleType>
        <xsd:restriction base="dms:Number"/>
      </xsd:simpleType>
    </xsd:element>
    <xsd:element name="Site_x0020_Page" ma:index="14" nillable="true" ma:displayName="Site Pages" ma:description="On which pages of this site should this page appear as a &quot;related resource&quot; on the right." ma:list="{b7793db3-9feb-473e-8d7c-24c256e016ac}" ma:internalName="Site_x0020_Page" ma:showField="Title">
      <xsd:complexType>
        <xsd:complexContent>
          <xsd:extension base="dms:MultiChoiceLookup">
            <xsd:sequence>
              <xsd:element name="Value" type="dms:Lookup" maxOccurs="unbounded" minOccurs="0" nillable="true"/>
            </xsd:sequence>
          </xsd:extension>
        </xsd:complexContent>
      </xsd:complexType>
    </xsd:element>
    <xsd:element name="Date" ma:index="19" nillable="true" ma:displayName="Date" ma:description="Document date if applicable" ma:format="DateOnly" ma:internalNam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dad062-3ecc-4c2a-98eb-3d03c2389ab6" elementFormDefault="qualified">
    <xsd:import namespace="http://schemas.microsoft.com/office/2006/documentManagement/types"/>
    <xsd:import namespace="http://schemas.microsoft.com/office/infopath/2007/PartnerControls"/>
    <xsd:element name="SharedWithUsers" ma:index="1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customXsn xmlns="http://schemas.microsoft.com/office/2006/metadata/customXsn">
  <xsnLocation/>
  <cached>True</cached>
  <openByDefault>True</openByDefault>
  <xsnScope/>
</customXs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SortOrder xmlns="45d44e74-5c87-4253-a1a6-fb7a2a9835a8">2</SortOrder>
    <MITRE_x0020_Sensitivity xmlns="http://schemas.microsoft.com/sharepoint/v3">Public Information</MITRE_x0020_Sensitivity>
    <_Contributor xmlns="http://schemas.microsoft.com/sharepoint/v3/fields" xsi:nil="true"/>
    <Release_x0020_Statement xmlns="http://schemas.microsoft.com/sharepoint/v3">Approved for Public Release</Release_x0020_Statement>
    <Site_x0020_Page xmlns="45d44e74-5c87-4253-a1a6-fb7a2a9835a8">
      <Value>47</Value>
    </Site_x0020_Page>
    <Date xmlns="45d44e74-5c87-4253-a1a6-fb7a2a9835a8">2017-01-01T05:00:00+00:00</Date>
    <IconOverlay xmlns="http://schemas.microsoft.com/sharepoint/v4" xsi:nil="true"/>
    <DocType xmlns="45d44e74-5c87-4253-a1a6-fb7a2a9835a8">Template</DocType>
  </documentManagement>
</p:properties>
</file>

<file path=customXml/itemProps1.xml><?xml version="1.0" encoding="utf-8"?>
<ds:datastoreItem xmlns:ds="http://schemas.openxmlformats.org/officeDocument/2006/customXml" ds:itemID="{CFCFCAB2-7830-4203-9A9B-323908753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45d44e74-5c87-4253-a1a6-fb7a2a9835a8"/>
    <ds:schemaRef ds:uri="http://schemas.microsoft.com/sharepoint/v4"/>
    <ds:schemaRef ds:uri="d6dad062-3ecc-4c2a-98eb-3d03c2389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15F32F-6F57-464C-B053-7241A9938C29}">
  <ds:schemaRefs>
    <ds:schemaRef ds:uri="http://schemas.microsoft.com/office/2006/metadata/customXsn"/>
  </ds:schemaRefs>
</ds:datastoreItem>
</file>

<file path=customXml/itemProps3.xml><?xml version="1.0" encoding="utf-8"?>
<ds:datastoreItem xmlns:ds="http://schemas.openxmlformats.org/officeDocument/2006/customXml" ds:itemID="{C8763D85-0CBE-4A05-81D6-D1B370E3DC82}">
  <ds:schemaRefs>
    <ds:schemaRef ds:uri="http://schemas.microsoft.com/sharepoint/v3/contenttype/forms"/>
  </ds:schemaRefs>
</ds:datastoreItem>
</file>

<file path=customXml/itemProps4.xml><?xml version="1.0" encoding="utf-8"?>
<ds:datastoreItem xmlns:ds="http://schemas.openxmlformats.org/officeDocument/2006/customXml" ds:itemID="{95115952-705A-47C2-AF98-EE347D400751}">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sharepoint/v3"/>
    <ds:schemaRef ds:uri="http://purl.org/dc/terms/"/>
    <ds:schemaRef ds:uri="http://schemas.microsoft.com/sharepoint/v3/fields"/>
    <ds:schemaRef ds:uri="d6dad062-3ecc-4c2a-98eb-3d03c2389ab6"/>
    <ds:schemaRef ds:uri="http://purl.org/dc/dcmitype/"/>
    <ds:schemaRef ds:uri="http://schemas.microsoft.com/sharepoint/v4"/>
    <ds:schemaRef ds:uri="45d44e74-5c87-4253-a1a6-fb7a2a9835a8"/>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MITRE_Briefing_Template16x9</Template>
  <TotalTime>133584</TotalTime>
  <Words>13713</Words>
  <Application>Microsoft Office PowerPoint</Application>
  <PresentationFormat>Widescreen</PresentationFormat>
  <Paragraphs>697</Paragraphs>
  <Slides>114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114</vt:i4>
      </vt:variant>
    </vt:vector>
  </HeadingPairs>
  <TitlesOfParts>
    <vt:vector size="121" baseType="lpstr">
      <vt:lpstr>Arial</vt:lpstr>
      <vt:lpstr>Calibri</vt:lpstr>
      <vt:lpstr>Consolas</vt:lpstr>
      <vt:lpstr>Courier New</vt:lpstr>
      <vt:lpstr>Times New Roman</vt:lpstr>
      <vt:lpstr>Wingdings</vt:lpstr>
      <vt:lpstr>mitre-2018</vt:lpstr>
      <vt:lpstr>DFDL: Everything you ever wanted to know about …</vt:lpstr>
      <vt:lpstr>Table of Contents</vt:lpstr>
      <vt:lpstr>DFDL Character Entities https://daffodil.apache.org/docs/dfdl/#_Toc199516246</vt:lpstr>
      <vt:lpstr>PowerPoint Presentation</vt:lpstr>
      <vt:lpstr>PowerPoint Presentation</vt:lpstr>
      <vt:lpstr>Denoting empty in a whitespace-separated list</vt:lpstr>
      <vt:lpstr>Delimiters</vt:lpstr>
      <vt:lpstr>What is a delimiter?</vt:lpstr>
      <vt:lpstr>DFDL provides 3 properties for expressing delimiters</vt:lpstr>
      <vt:lpstr>Initiators https://daffodil.apache.org/docs/dfdl/#_Toc398030739</vt:lpstr>
      <vt:lpstr>The big picture</vt:lpstr>
      <vt:lpstr>dfdl:initiator</vt:lpstr>
      <vt:lpstr>No initiator</vt:lpstr>
      <vt:lpstr>dfdl:initiatedContent</vt:lpstr>
      <vt:lpstr>PowerPoint Presentation</vt:lpstr>
      <vt:lpstr>PowerPoint Presentation</vt:lpstr>
      <vt:lpstr>PowerPoint Presentation</vt:lpstr>
      <vt:lpstr>Common usage</vt:lpstr>
      <vt:lpstr>PowerPoint Presentation</vt:lpstr>
      <vt:lpstr>Initiator can mark the beginning of an element or the beginning of a group of elements</vt:lpstr>
      <vt:lpstr>Whitespace-separated list of alternatives</vt:lpstr>
      <vt:lpstr>PowerPoint Presentation</vt:lpstr>
      <vt:lpstr>How to denote “no initiator” in the list of initiators?</vt:lpstr>
      <vt:lpstr>Initiator can be computed</vt:lpstr>
      <vt:lpstr>PowerPoint Presentation</vt:lpstr>
      <vt:lpstr>Using computed delimiters to avoid quoting/escaping</vt:lpstr>
      <vt:lpstr>PowerPoint Presentation</vt:lpstr>
      <vt:lpstr>The initiator may be a DFDL entity</vt:lpstr>
      <vt:lpstr>Example</vt:lpstr>
      <vt:lpstr>The initiator may be a Numeric Character Entity</vt:lpstr>
      <vt:lpstr>PowerPoint Presentation</vt:lpstr>
      <vt:lpstr>The initiator may be a DFDL Character Class</vt:lpstr>
      <vt:lpstr>Example</vt:lpstr>
      <vt:lpstr>Perfect round-trip behavior is not necessary</vt:lpstr>
      <vt:lpstr>dfdl:ignoreCase</vt:lpstr>
      <vt:lpstr>PowerPoint Presentation</vt:lpstr>
      <vt:lpstr>Non-ASCII, multi-byte character initiators</vt:lpstr>
      <vt:lpstr>PowerPoint Presentation</vt:lpstr>
      <vt:lpstr>PowerPoint Presentation</vt:lpstr>
      <vt:lpstr>Are there initiators in binary data formats?</vt:lpstr>
      <vt:lpstr>Data or initiator?</vt:lpstr>
      <vt:lpstr>Pros and Cons</vt:lpstr>
      <vt:lpstr>dfdl:emptyValueDelimiterPolicy</vt:lpstr>
      <vt:lpstr>dfdl:emptyValueDelimiterPolicy (cont.)</vt:lpstr>
      <vt:lpstr>PowerPoint Presentation</vt:lpstr>
      <vt:lpstr>PowerPoint Presentation</vt:lpstr>
      <vt:lpstr>PowerPoint Presentation</vt:lpstr>
      <vt:lpstr>PowerPoint Presentation</vt:lpstr>
      <vt:lpstr>PowerPoint Presentation</vt:lpstr>
      <vt:lpstr>PowerPoint Presentation</vt:lpstr>
      <vt:lpstr>Unfortunately, …</vt:lpstr>
      <vt:lpstr>Terminators https://daffodil.apache.org/docs/dfdl/#_Toc398030739 </vt:lpstr>
      <vt:lpstr>The big picture</vt:lpstr>
      <vt:lpstr>dfdl:terminator</vt:lpstr>
      <vt:lpstr>No terminator</vt:lpstr>
      <vt:lpstr>PowerPoint Presentation</vt:lpstr>
      <vt:lpstr>Terminator can mark the end of an element or the end of a group of elements</vt:lpstr>
      <vt:lpstr>dfdl:documentFinalTerminatorCanBeMissing</vt:lpstr>
      <vt:lpstr>PowerPoint Presentation</vt:lpstr>
      <vt:lpstr>PowerPoint Presentation</vt:lpstr>
      <vt:lpstr>Whitespace-separated list of alternatives</vt:lpstr>
      <vt:lpstr>PowerPoint Presentation</vt:lpstr>
      <vt:lpstr>The terminator can be computed</vt:lpstr>
      <vt:lpstr>PowerPoint Presentation</vt:lpstr>
      <vt:lpstr>Using computed delimiters to avoid quoting/escaping</vt:lpstr>
      <vt:lpstr>PowerPoint Presentation</vt:lpstr>
      <vt:lpstr>Terminator may be a DFDL entity</vt:lpstr>
      <vt:lpstr>Example</vt:lpstr>
      <vt:lpstr>The terminator may be a Numeric Character Entity</vt:lpstr>
      <vt:lpstr>PowerPoint Presentation</vt:lpstr>
      <vt:lpstr>Terminator may be a DFDL Character Class</vt:lpstr>
      <vt:lpstr>Example</vt:lpstr>
      <vt:lpstr>dfdl:ignoreCase</vt:lpstr>
      <vt:lpstr>PowerPoint Presentation</vt:lpstr>
      <vt:lpstr>Non-ASCII, multi-byte character terminators</vt:lpstr>
      <vt:lpstr>PowerPoint Presentation</vt:lpstr>
      <vt:lpstr>PowerPoint Presentation</vt:lpstr>
      <vt:lpstr>Are there terminators in binary data formats?</vt:lpstr>
      <vt:lpstr>dfdl:emptyValueDelimiterPolicy</vt:lpstr>
      <vt:lpstr>dfdl:emptyValueDelimiterPolicy (cont.)</vt:lpstr>
      <vt:lpstr>PowerPoint Presentation</vt:lpstr>
      <vt:lpstr>PowerPoint Presentation</vt:lpstr>
      <vt:lpstr>PowerPoint Presentation</vt:lpstr>
      <vt:lpstr>PowerPoint Presentation</vt:lpstr>
      <vt:lpstr>PowerPoint Presentation</vt:lpstr>
      <vt:lpstr>PowerPoint Presentation</vt:lpstr>
      <vt:lpstr>Unfortunately, …</vt:lpstr>
      <vt:lpstr>Separators https://daffodil.apache.org/docs/dfdl/#_Toc398030771</vt:lpstr>
      <vt:lpstr>dfdl:sequenceKind</vt:lpstr>
      <vt:lpstr>Is &lt;xs:sequence dfdl:sequenceKind="unordered"&gt; equivalent to &lt;xs:all&gt;?</vt:lpstr>
      <vt:lpstr>Answer: Not equivalent</vt:lpstr>
      <vt:lpstr>PowerPoint Presentation</vt:lpstr>
      <vt:lpstr>PowerPoint Presentation</vt:lpstr>
      <vt:lpstr>dfdl:textBooleanTrueRep</vt:lpstr>
      <vt:lpstr>dfdl:textBooleanFalseRep</vt:lpstr>
      <vt:lpstr>But, what if you want the order preserved?</vt:lpstr>
      <vt:lpstr>PowerPoint Presentation</vt:lpstr>
      <vt:lpstr>How will this input be parsed?</vt:lpstr>
      <vt:lpstr>Answer</vt:lpstr>
      <vt:lpstr>If you wanted some other result …</vt:lpstr>
      <vt:lpstr>Positional sequence</vt:lpstr>
      <vt:lpstr>Non-positional sequence</vt:lpstr>
      <vt:lpstr>These properties collectively specify separators</vt:lpstr>
      <vt:lpstr>dfdl:separatorSuppressionPolicy</vt:lpstr>
      <vt:lpstr>dfdl:separatorSuppressionPolicy values</vt:lpstr>
      <vt:lpstr>dfdl:separatorSuppressionPolicy values</vt:lpstr>
      <vt:lpstr>dfdl:separatorSuppressionPolicy values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Parsing and Unparsing Files using DFDL, Part III</dc:title>
  <dc:creator>Costello, Roger L.</dc:creator>
  <cp:keywords>DFDL, XML Schema, XML, parsing, unparsing</cp:keywords>
  <cp:lastModifiedBy>Costello, Roger L.</cp:lastModifiedBy>
  <cp:revision>3026</cp:revision>
  <dcterms:created xsi:type="dcterms:W3CDTF">2018-11-08T17:43:19Z</dcterms:created>
  <dcterms:modified xsi:type="dcterms:W3CDTF">2019-11-13T12:50:03Z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28200</vt:r8>
  </property>
  <property fmtid="{D5CDD505-2E9C-101B-9397-08002B2CF9AE}" pid="3" name="URL">
    <vt:lpwstr/>
  </property>
  <property fmtid="{D5CDD505-2E9C-101B-9397-08002B2CF9AE}" pid="4" name="xd_ProgID">
    <vt:lpwstr/>
  </property>
  <property fmtid="{D5CDD505-2E9C-101B-9397-08002B2CF9AE}" pid="5" name="ContentTypeId">
    <vt:lpwstr>0x0101001EAE5F8AE92E0443B0635AEF5BFC9F76004C6CC03BF5DC804FBBC33E4E55C06EE9</vt:lpwstr>
  </property>
  <property fmtid="{D5CDD505-2E9C-101B-9397-08002B2CF9AE}" pid="6" name="_SourceUrl">
    <vt:lpwstr/>
  </property>
  <property fmtid="{D5CDD505-2E9C-101B-9397-08002B2CF9AE}" pid="7" name="_SharedFileIndex">
    <vt:lpwstr/>
  </property>
  <property fmtid="{D5CDD505-2E9C-101B-9397-08002B2CF9AE}" pid="8" name="Date0">
    <vt:filetime>2017-01-01T05:00:00Z</vt:filetime>
  </property>
  <property fmtid="{D5CDD505-2E9C-101B-9397-08002B2CF9AE}" pid="9" name="TemplateUrl">
    <vt:lpwstr/>
  </property>
</Properties>
</file>