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6" r:id="rId5"/>
  </p:sldMasterIdLst>
  <p:notesMasterIdLst>
    <p:notesMasterId r:id="rId44"/>
  </p:notesMasterIdLst>
  <p:sldIdLst>
    <p:sldId id="256" r:id="rId6"/>
    <p:sldId id="292" r:id="rId7"/>
    <p:sldId id="869" r:id="rId8"/>
    <p:sldId id="870" r:id="rId9"/>
    <p:sldId id="871" r:id="rId10"/>
    <p:sldId id="599" r:id="rId11"/>
    <p:sldId id="293" r:id="rId12"/>
    <p:sldId id="294" r:id="rId13"/>
    <p:sldId id="295" r:id="rId14"/>
    <p:sldId id="296" r:id="rId15"/>
    <p:sldId id="297" r:id="rId16"/>
    <p:sldId id="298" r:id="rId17"/>
    <p:sldId id="327" r:id="rId18"/>
    <p:sldId id="872" r:id="rId19"/>
    <p:sldId id="873" r:id="rId20"/>
    <p:sldId id="598" r:id="rId21"/>
    <p:sldId id="328" r:id="rId22"/>
    <p:sldId id="338" r:id="rId23"/>
    <p:sldId id="341" r:id="rId24"/>
    <p:sldId id="932" r:id="rId25"/>
    <p:sldId id="615" r:id="rId26"/>
    <p:sldId id="339" r:id="rId27"/>
    <p:sldId id="340" r:id="rId28"/>
    <p:sldId id="874" r:id="rId29"/>
    <p:sldId id="597" r:id="rId30"/>
    <p:sldId id="353" r:id="rId31"/>
    <p:sldId id="595" r:id="rId32"/>
    <p:sldId id="765" r:id="rId33"/>
    <p:sldId id="766" r:id="rId34"/>
    <p:sldId id="767" r:id="rId35"/>
    <p:sldId id="768" r:id="rId36"/>
    <p:sldId id="786" r:id="rId37"/>
    <p:sldId id="1451" r:id="rId38"/>
    <p:sldId id="1459" r:id="rId39"/>
    <p:sldId id="1460" r:id="rId40"/>
    <p:sldId id="1458" r:id="rId41"/>
    <p:sldId id="1461" r:id="rId42"/>
    <p:sldId id="1462" r:id="rId4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958" autoAdjust="0"/>
    <p:restoredTop sz="94632" autoAdjust="0"/>
  </p:normalViewPr>
  <p:slideViewPr>
    <p:cSldViewPr snapToGrid="0">
      <p:cViewPr varScale="1">
        <p:scale>
          <a:sx n="72" d="100"/>
          <a:sy n="72" d="100"/>
        </p:scale>
        <p:origin x="67" y="7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presProps" Target="pres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080841A-55C9-4CB9-BF39-10CBD830FF58}" type="datetimeFigureOut">
              <a:rPr lang="en-US" smtClean="0"/>
              <a:t>12/17/2019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C267679-5F33-418A-8777-9F241701AC39}" type="slidenum">
              <a:rPr lang="en-US" smtClean="0"/>
              <a:t>‹#›</a:t>
            </a:fld>
            <a:endParaRPr lang="en-US"/>
          </a:p>
        </p:txBody>
      </p:sp>
    </p:spTree>
    <p:extLst>
      <p:ext uri="{BB962C8B-B14F-4D97-AF65-F5344CB8AC3E}">
        <p14:creationId xmlns:p14="http://schemas.microsoft.com/office/powerpoint/2010/main" val="4878810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8" Type="http://schemas.openxmlformats.org/officeDocument/2006/relationships/hyperlink" Target="http://www.youtube.com/mitrecorp" TargetMode="External"/><Relationship Id="rId13"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4.png"/><Relationship Id="rId12" Type="http://schemas.openxmlformats.org/officeDocument/2006/relationships/hyperlink" Target="http://www.mitre.org/" TargetMode="External"/><Relationship Id="rId2" Type="http://schemas.openxmlformats.org/officeDocument/2006/relationships/hyperlink" Target="http://twitter.com/MITREcorp" TargetMode="External"/><Relationship Id="rId1" Type="http://schemas.openxmlformats.org/officeDocument/2006/relationships/slideMaster" Target="../slideMasters/slideMaster1.xml"/><Relationship Id="rId6" Type="http://schemas.openxmlformats.org/officeDocument/2006/relationships/hyperlink" Target="http://www.linkedin.com/company/mitre" TargetMode="External"/><Relationship Id="rId11" Type="http://schemas.openxmlformats.org/officeDocument/2006/relationships/image" Target="../media/image6.png"/><Relationship Id="rId5" Type="http://schemas.openxmlformats.org/officeDocument/2006/relationships/image" Target="../media/image3.jpeg"/><Relationship Id="rId10" Type="http://schemas.openxmlformats.org/officeDocument/2006/relationships/hyperlink" Target="https://plus.google.com/+MitreOrgFFRDCs/posts" TargetMode="External"/><Relationship Id="rId4" Type="http://schemas.openxmlformats.org/officeDocument/2006/relationships/hyperlink" Target="http://www.facebook.com/MITREcorp" TargetMode="External"/><Relationship Id="rId9"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1_Title Slide">
    <p:spTree>
      <p:nvGrpSpPr>
        <p:cNvPr id="1" name=""/>
        <p:cNvGrpSpPr/>
        <p:nvPr/>
      </p:nvGrpSpPr>
      <p:grpSpPr>
        <a:xfrm>
          <a:off x="0" y="0"/>
          <a:ext cx="0" cy="0"/>
          <a:chOff x="0" y="0"/>
          <a:chExt cx="0" cy="0"/>
        </a:xfrm>
      </p:grpSpPr>
      <p:grpSp>
        <p:nvGrpSpPr>
          <p:cNvPr id="3" name="Group 2"/>
          <p:cNvGrpSpPr/>
          <p:nvPr/>
        </p:nvGrpSpPr>
        <p:grpSpPr>
          <a:xfrm>
            <a:off x="81480" y="0"/>
            <a:ext cx="99589" cy="6858000"/>
            <a:chOff x="0" y="0"/>
            <a:chExt cx="407324" cy="6858000"/>
          </a:xfrm>
        </p:grpSpPr>
        <p:sp>
          <p:nvSpPr>
            <p:cNvPr id="18" name="Rectangle 17"/>
            <p:cNvSpPr/>
            <p:nvPr/>
          </p:nvSpPr>
          <p:spPr bwMode="auto">
            <a:xfrm>
              <a:off x="0" y="0"/>
              <a:ext cx="407324" cy="2398143"/>
            </a:xfrm>
            <a:prstGeom prst="rect">
              <a:avLst/>
            </a:prstGeom>
            <a:solidFill>
              <a:srgbClr val="C1CD23"/>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dirty="0">
                <a:ln>
                  <a:noFill/>
                </a:ln>
                <a:solidFill>
                  <a:schemeClr val="tx1"/>
                </a:solidFill>
                <a:effectLst/>
                <a:latin typeface="Arial" charset="0"/>
              </a:endParaRPr>
            </a:p>
          </p:txBody>
        </p:sp>
        <p:sp>
          <p:nvSpPr>
            <p:cNvPr id="19" name="Rectangle 18"/>
            <p:cNvSpPr/>
            <p:nvPr/>
          </p:nvSpPr>
          <p:spPr bwMode="auto">
            <a:xfrm>
              <a:off x="0" y="2510287"/>
              <a:ext cx="407324" cy="4347713"/>
            </a:xfrm>
            <a:prstGeom prst="rect">
              <a:avLst/>
            </a:prstGeom>
            <a:solidFill>
              <a:schemeClr val="tx2"/>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dirty="0">
                <a:ln>
                  <a:noFill/>
                </a:ln>
                <a:solidFill>
                  <a:schemeClr val="tx2"/>
                </a:solidFill>
                <a:effectLst/>
                <a:latin typeface="Arial" charset="0"/>
              </a:endParaRPr>
            </a:p>
          </p:txBody>
        </p:sp>
      </p:grpSp>
      <p:sp>
        <p:nvSpPr>
          <p:cNvPr id="9" name="Rectangle 9"/>
          <p:cNvSpPr>
            <a:spLocks noGrp="1" noChangeArrowheads="1"/>
          </p:cNvSpPr>
          <p:nvPr>
            <p:ph type="ctrTitle" sz="quarter" hasCustomPrompt="1"/>
          </p:nvPr>
        </p:nvSpPr>
        <p:spPr>
          <a:xfrm>
            <a:off x="1009528" y="368932"/>
            <a:ext cx="9662160" cy="1981200"/>
          </a:xfrm>
        </p:spPr>
        <p:txBody>
          <a:bodyPr anchor="b" anchorCtr="0">
            <a:normAutofit/>
          </a:bodyPr>
          <a:lstStyle>
            <a:lvl1pPr algn="l">
              <a:lnSpc>
                <a:spcPts val="4400"/>
              </a:lnSpc>
              <a:defRPr sz="4000" b="1">
                <a:solidFill>
                  <a:schemeClr val="tx2"/>
                </a:solidFill>
                <a:latin typeface="Arial" pitchFamily="34" charset="0"/>
                <a:cs typeface="Arial" pitchFamily="34" charset="0"/>
              </a:defRPr>
            </a:lvl1pPr>
          </a:lstStyle>
          <a:p>
            <a:r>
              <a:rPr lang="en-US" dirty="0"/>
              <a:t>Title here</a:t>
            </a:r>
          </a:p>
        </p:txBody>
      </p:sp>
      <p:cxnSp>
        <p:nvCxnSpPr>
          <p:cNvPr id="15" name="Straight Connector 14"/>
          <p:cNvCxnSpPr/>
          <p:nvPr/>
        </p:nvCxnSpPr>
        <p:spPr bwMode="auto">
          <a:xfrm>
            <a:off x="1098208" y="2448468"/>
            <a:ext cx="10593057" cy="0"/>
          </a:xfrm>
          <a:prstGeom prst="line">
            <a:avLst/>
          </a:prstGeom>
          <a:solidFill>
            <a:srgbClr val="FFCC99"/>
          </a:solidFill>
          <a:ln w="12700" cap="flat" cmpd="sng" algn="ctr">
            <a:solidFill>
              <a:srgbClr val="C1CD23"/>
            </a:solidFill>
            <a:prstDash val="solid"/>
            <a:round/>
            <a:headEnd type="none" w="med" len="med"/>
            <a:tailEnd type="none" w="med" len="med"/>
          </a:ln>
          <a:effectLst/>
        </p:spPr>
      </p:cxnSp>
      <p:cxnSp>
        <p:nvCxnSpPr>
          <p:cNvPr id="16" name="Straight Connector 15"/>
          <p:cNvCxnSpPr/>
          <p:nvPr/>
        </p:nvCxnSpPr>
        <p:spPr bwMode="auto">
          <a:xfrm>
            <a:off x="1098208" y="6534227"/>
            <a:ext cx="10593057" cy="0"/>
          </a:xfrm>
          <a:prstGeom prst="line">
            <a:avLst/>
          </a:prstGeom>
          <a:solidFill>
            <a:srgbClr val="FFCC99"/>
          </a:solidFill>
          <a:ln w="12700" cap="flat" cmpd="sng" algn="ctr">
            <a:solidFill>
              <a:srgbClr val="C1CD23"/>
            </a:solidFill>
            <a:prstDash val="solid"/>
            <a:round/>
            <a:headEnd type="none" w="med" len="med"/>
            <a:tailEnd type="none" w="med" len="med"/>
          </a:ln>
          <a:effectLst/>
        </p:spPr>
      </p:cxnSp>
      <p:pic>
        <p:nvPicPr>
          <p:cNvPr id="17" name="Picture 1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32848" y="6276196"/>
            <a:ext cx="670505" cy="243820"/>
          </a:xfrm>
          <a:prstGeom prst="rect">
            <a:avLst/>
          </a:prstGeom>
        </p:spPr>
      </p:pic>
      <p:cxnSp>
        <p:nvCxnSpPr>
          <p:cNvPr id="21" name="Straight Connector 20"/>
          <p:cNvCxnSpPr/>
          <p:nvPr/>
        </p:nvCxnSpPr>
        <p:spPr bwMode="auto">
          <a:xfrm>
            <a:off x="1098208" y="2448468"/>
            <a:ext cx="10593057" cy="0"/>
          </a:xfrm>
          <a:prstGeom prst="line">
            <a:avLst/>
          </a:prstGeom>
          <a:solidFill>
            <a:srgbClr val="FFCC99"/>
          </a:solidFill>
          <a:ln w="12700" cap="flat" cmpd="sng" algn="ctr">
            <a:solidFill>
              <a:srgbClr val="C1CD23"/>
            </a:solidFill>
            <a:prstDash val="solid"/>
            <a:round/>
            <a:headEnd type="none" w="med" len="med"/>
            <a:tailEnd type="none" w="med" len="med"/>
          </a:ln>
          <a:effectLst/>
        </p:spPr>
      </p:cxnSp>
      <p:cxnSp>
        <p:nvCxnSpPr>
          <p:cNvPr id="22" name="Straight Connector 21"/>
          <p:cNvCxnSpPr/>
          <p:nvPr/>
        </p:nvCxnSpPr>
        <p:spPr bwMode="auto">
          <a:xfrm>
            <a:off x="1098208" y="6534227"/>
            <a:ext cx="10593057" cy="0"/>
          </a:xfrm>
          <a:prstGeom prst="line">
            <a:avLst/>
          </a:prstGeom>
          <a:solidFill>
            <a:srgbClr val="FFCC99"/>
          </a:solidFill>
          <a:ln w="12700" cap="flat" cmpd="sng" algn="ctr">
            <a:solidFill>
              <a:srgbClr val="C1CD23"/>
            </a:solidFill>
            <a:prstDash val="solid"/>
            <a:round/>
            <a:headEnd type="none" w="med" len="med"/>
            <a:tailEnd type="none" w="med" len="med"/>
          </a:ln>
          <a:effectLst/>
        </p:spPr>
      </p:cxnSp>
      <p:pic>
        <p:nvPicPr>
          <p:cNvPr id="23" name="Picture 2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32848" y="6276196"/>
            <a:ext cx="670505" cy="243820"/>
          </a:xfrm>
          <a:prstGeom prst="rect">
            <a:avLst/>
          </a:prstGeom>
        </p:spPr>
      </p:pic>
      <p:sp>
        <p:nvSpPr>
          <p:cNvPr id="26" name="Subtitle 1"/>
          <p:cNvSpPr>
            <a:spLocks noGrp="1"/>
          </p:cNvSpPr>
          <p:nvPr>
            <p:ph type="subTitle" idx="1" hasCustomPrompt="1"/>
          </p:nvPr>
        </p:nvSpPr>
        <p:spPr>
          <a:xfrm>
            <a:off x="1044164" y="2568943"/>
            <a:ext cx="7655345" cy="389923"/>
          </a:xfrm>
        </p:spPr>
        <p:txBody>
          <a:bodyPr/>
          <a:lstStyle>
            <a:lvl1pPr marL="0" indent="0">
              <a:buNone/>
              <a:defRPr>
                <a:solidFill>
                  <a:schemeClr val="tx2"/>
                </a:solidFill>
              </a:defRPr>
            </a:lvl1pPr>
          </a:lstStyle>
          <a:p>
            <a:r>
              <a:rPr lang="en-US" dirty="0"/>
              <a:t>Author</a:t>
            </a:r>
          </a:p>
        </p:txBody>
      </p:sp>
      <p:sp>
        <p:nvSpPr>
          <p:cNvPr id="24" name="Footer Placeholder 4">
            <a:extLst>
              <a:ext uri="{FF2B5EF4-FFF2-40B4-BE49-F238E27FC236}">
                <a16:creationId xmlns:a16="http://schemas.microsoft.com/office/drawing/2014/main" id="{A6F8C1D3-B223-45F7-8AB1-F8F23D05F8D9}"/>
              </a:ext>
            </a:extLst>
          </p:cNvPr>
          <p:cNvSpPr txBox="1">
            <a:spLocks/>
          </p:cNvSpPr>
          <p:nvPr userDrawn="1"/>
        </p:nvSpPr>
        <p:spPr>
          <a:xfrm>
            <a:off x="1116457" y="6568103"/>
            <a:ext cx="4382305" cy="149220"/>
          </a:xfrm>
          <a:prstGeom prst="rect">
            <a:avLst/>
          </a:prstGeom>
        </p:spPr>
        <p:txBody>
          <a:bodyPr vert="horz" lIns="0" tIns="0" rIns="0" bIns="0" rtlCol="0" anchor="ctr"/>
          <a:lstStyle>
            <a:defPPr>
              <a:defRPr lang="en-US"/>
            </a:defPPr>
            <a:lvl1pPr marL="0" algn="l" defTabSz="914400" rtl="0" eaLnBrk="1" latinLnBrk="0" hangingPunct="1">
              <a:defRPr sz="105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00000"/>
              </a:lnSpc>
              <a:spcAft>
                <a:spcPct val="0"/>
              </a:spcAft>
              <a:buClrTx/>
            </a:pPr>
            <a:r>
              <a:rPr lang="en-US" altLang="en-US" sz="800" b="0">
                <a:solidFill>
                  <a:schemeClr val="tx1">
                    <a:lumMod val="50000"/>
                    <a:lumOff val="50000"/>
                  </a:schemeClr>
                </a:solidFill>
                <a:latin typeface="Arial" pitchFamily="34" charset="0"/>
                <a:cs typeface="Arial" pitchFamily="34" charset="0"/>
              </a:rPr>
              <a:t>© 2019 The MITRE Corporation. All rights reserved.</a:t>
            </a:r>
            <a:endParaRPr lang="en-US" altLang="en-US" sz="800" b="0" dirty="0">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41264878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89E1AE-2D0B-4241-8DAC-76DB425687E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A7DC7E0-961C-4A00-8B0B-83ECF8E3C463}"/>
              </a:ext>
            </a:extLst>
          </p:cNvPr>
          <p:cNvSpPr>
            <a:spLocks noGrp="1"/>
          </p:cNvSpPr>
          <p:nvPr>
            <p:ph idx="1"/>
          </p:nvPr>
        </p:nvSpPr>
        <p:spPr/>
        <p:txBody>
          <a:bodyPr/>
          <a:lstStyle>
            <a:lvl1pPr marL="308269" indent="-308269" algn="l" defTabSz="1216185" rtl="0" eaLnBrk="1" latinLnBrk="0" hangingPunct="1">
              <a:spcBef>
                <a:spcPts val="0"/>
              </a:spcBef>
              <a:spcAft>
                <a:spcPts val="798"/>
              </a:spcAft>
              <a:buClr>
                <a:schemeClr val="tx2"/>
              </a:buClr>
              <a:buSzPct val="120000"/>
              <a:buFont typeface="Wingdings" pitchFamily="2" charset="2"/>
              <a:buChar char="§"/>
              <a:defRPr lang="en-US" sz="2400" b="1" kern="1200" dirty="0" smtClean="0">
                <a:solidFill>
                  <a:schemeClr val="tx1"/>
                </a:solidFill>
                <a:latin typeface="Arial" pitchFamily="34" charset="0"/>
                <a:ea typeface="Verdana" pitchFamily="34" charset="0"/>
                <a:cs typeface="Arial" pitchFamily="34" charset="0"/>
              </a:defRPr>
            </a:lvl1pPr>
            <a:lvl2pPr marL="686216" marR="0" indent="-304046" algn="l" defTabSz="1216185" rtl="0" eaLnBrk="1" fontAlgn="auto" latinLnBrk="0" hangingPunct="1">
              <a:lnSpc>
                <a:spcPct val="90000"/>
              </a:lnSpc>
              <a:spcBef>
                <a:spcPts val="0"/>
              </a:spcBef>
              <a:spcAft>
                <a:spcPts val="798"/>
              </a:spcAft>
              <a:buClr>
                <a:schemeClr val="tx2"/>
              </a:buClr>
              <a:buSzTx/>
              <a:buFont typeface="Arial" pitchFamily="34" charset="0"/>
              <a:buChar char="–"/>
              <a:tabLst/>
              <a:defRPr lang="en-US" sz="2400" kern="1200">
                <a:solidFill>
                  <a:schemeClr val="tx1"/>
                </a:solidFill>
                <a:latin typeface="Arial" pitchFamily="34" charset="0"/>
                <a:ea typeface="Verdana" pitchFamily="34" charset="0"/>
                <a:cs typeface="Arial" pitchFamily="34" charset="0"/>
              </a:defRPr>
            </a:lvl2pPr>
            <a:lvl3pPr marL="994485" indent="-308269" algn="l" defTabSz="1216185" rtl="0" eaLnBrk="1" latinLnBrk="0" hangingPunct="1">
              <a:spcBef>
                <a:spcPts val="0"/>
              </a:spcBef>
              <a:spcAft>
                <a:spcPts val="798"/>
              </a:spcAft>
              <a:buClr>
                <a:schemeClr val="tx2"/>
              </a:buClr>
              <a:buSzPct val="110000"/>
              <a:buFont typeface="Wingdings" pitchFamily="2" charset="2"/>
              <a:buChar char="§"/>
              <a:defRPr lang="en-US" sz="2000" kern="1200" smtClean="0">
                <a:solidFill>
                  <a:schemeClr val="tx1"/>
                </a:solidFill>
                <a:latin typeface="Arial" pitchFamily="34" charset="0"/>
                <a:ea typeface="Verdana" pitchFamily="34" charset="0"/>
                <a:cs typeface="Arial" pitchFamily="34" charset="0"/>
              </a:defRPr>
            </a:lvl3pPr>
            <a:lvl4pPr algn="l" defTabSz="1216185" rtl="0" eaLnBrk="1" latinLnBrk="0" hangingPunct="1">
              <a:spcBef>
                <a:spcPts val="0"/>
              </a:spcBef>
              <a:spcAft>
                <a:spcPts val="798"/>
              </a:spcAft>
              <a:buClr>
                <a:schemeClr val="tx2"/>
              </a:buClr>
              <a:defRPr lang="en-US" sz="2660" b="1" kern="1200" smtClean="0">
                <a:solidFill>
                  <a:schemeClr val="tx1"/>
                </a:solidFill>
                <a:latin typeface="Arial" pitchFamily="34" charset="0"/>
                <a:ea typeface="Verdana" pitchFamily="34" charset="0"/>
                <a:cs typeface="Arial" pitchFamily="34" charset="0"/>
              </a:defRPr>
            </a:lvl4pPr>
            <a:lvl5pPr algn="l" defTabSz="1216185" rtl="0" eaLnBrk="1" latinLnBrk="0" hangingPunct="1">
              <a:spcBef>
                <a:spcPts val="0"/>
              </a:spcBef>
              <a:spcAft>
                <a:spcPts val="798"/>
              </a:spcAft>
              <a:buClr>
                <a:schemeClr val="tx2"/>
              </a:buClr>
              <a:defRPr lang="en-US" sz="2660" b="1" kern="1200">
                <a:solidFill>
                  <a:schemeClr val="tx1"/>
                </a:solidFill>
                <a:latin typeface="Arial" pitchFamily="34" charset="0"/>
                <a:ea typeface="Verdana" pitchFamily="34" charset="0"/>
                <a:cs typeface="Arial" pitchFamily="34" charset="0"/>
              </a:defRPr>
            </a:lvl5pPr>
          </a:lstStyle>
          <a:p>
            <a:pPr marL="308269" lvl="0" indent="-308269" defTabSz="1216185">
              <a:spcBef>
                <a:spcPts val="0"/>
              </a:spcBef>
              <a:spcAft>
                <a:spcPts val="798"/>
              </a:spcAft>
              <a:buClr>
                <a:schemeClr val="tx2"/>
              </a:buClr>
              <a:buSzPct val="120000"/>
              <a:buFont typeface="Wingdings" pitchFamily="2" charset="2"/>
              <a:buChar char="§"/>
            </a:pPr>
            <a:r>
              <a:rPr lang="en-US"/>
              <a:t>Edit Master text styles</a:t>
            </a:r>
          </a:p>
          <a:p>
            <a:pPr marL="308269" lvl="1" indent="-308269" defTabSz="1216185">
              <a:spcBef>
                <a:spcPts val="0"/>
              </a:spcBef>
              <a:spcAft>
                <a:spcPts val="798"/>
              </a:spcAft>
              <a:buClr>
                <a:schemeClr val="tx2"/>
              </a:buClr>
              <a:buSzPct val="120000"/>
              <a:buFont typeface="Wingdings" pitchFamily="2" charset="2"/>
              <a:buChar char="§"/>
            </a:pPr>
            <a:r>
              <a:rPr lang="en-US"/>
              <a:t>Second level</a:t>
            </a:r>
          </a:p>
          <a:p>
            <a:pPr marL="308269" lvl="2" indent="-308269" defTabSz="1216185">
              <a:spcBef>
                <a:spcPts val="0"/>
              </a:spcBef>
              <a:spcAft>
                <a:spcPts val="798"/>
              </a:spcAft>
              <a:buClr>
                <a:schemeClr val="tx2"/>
              </a:buClr>
              <a:buSzPct val="120000"/>
              <a:buFont typeface="Wingdings" pitchFamily="2" charset="2"/>
              <a:buChar char="§"/>
            </a:pPr>
            <a:r>
              <a:rPr lang="en-US"/>
              <a:t>Third level</a:t>
            </a:r>
          </a:p>
        </p:txBody>
      </p:sp>
      <p:sp>
        <p:nvSpPr>
          <p:cNvPr id="5" name="Footer Placeholder 4">
            <a:extLst>
              <a:ext uri="{FF2B5EF4-FFF2-40B4-BE49-F238E27FC236}">
                <a16:creationId xmlns:a16="http://schemas.microsoft.com/office/drawing/2014/main" id="{23EC0F36-D4CB-468E-9966-B9986B20A44E}"/>
              </a:ext>
            </a:extLst>
          </p:cNvPr>
          <p:cNvSpPr>
            <a:spLocks noGrp="1"/>
          </p:cNvSpPr>
          <p:nvPr>
            <p:ph type="ftr" sz="quarter" idx="11"/>
          </p:nvPr>
        </p:nvSpPr>
        <p:spPr>
          <a:xfrm>
            <a:off x="616448" y="6521957"/>
            <a:ext cx="7536952" cy="239059"/>
          </a:xfrm>
        </p:spPr>
        <p:txBody>
          <a:bodyPr/>
          <a:lstStyle>
            <a:lvl1pPr algn="l">
              <a:defRPr/>
            </a:lvl1p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28118970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1_Section Header Layout">
    <p:spTree>
      <p:nvGrpSpPr>
        <p:cNvPr id="1" name=""/>
        <p:cNvGrpSpPr/>
        <p:nvPr/>
      </p:nvGrpSpPr>
      <p:grpSpPr>
        <a:xfrm>
          <a:off x="0" y="0"/>
          <a:ext cx="0" cy="0"/>
          <a:chOff x="0" y="0"/>
          <a:chExt cx="0" cy="0"/>
        </a:xfrm>
      </p:grpSpPr>
      <p:grpSp>
        <p:nvGrpSpPr>
          <p:cNvPr id="6" name="Group 5"/>
          <p:cNvGrpSpPr/>
          <p:nvPr/>
        </p:nvGrpSpPr>
        <p:grpSpPr>
          <a:xfrm>
            <a:off x="81480" y="0"/>
            <a:ext cx="99589" cy="6858000"/>
            <a:chOff x="1" y="0"/>
            <a:chExt cx="380999" cy="6858000"/>
          </a:xfrm>
        </p:grpSpPr>
        <p:sp>
          <p:nvSpPr>
            <p:cNvPr id="17" name="Rectangle 16"/>
            <p:cNvSpPr/>
            <p:nvPr/>
          </p:nvSpPr>
          <p:spPr bwMode="auto">
            <a:xfrm>
              <a:off x="1" y="0"/>
              <a:ext cx="380999" cy="3276600"/>
            </a:xfrm>
            <a:prstGeom prst="rect">
              <a:avLst/>
            </a:prstGeom>
            <a:solidFill>
              <a:srgbClr val="C1CD23"/>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377"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a:ln>
                  <a:noFill/>
                </a:ln>
                <a:solidFill>
                  <a:schemeClr val="tx1"/>
                </a:solidFill>
                <a:effectLst/>
                <a:latin typeface="Arial" charset="0"/>
              </a:endParaRPr>
            </a:p>
          </p:txBody>
        </p:sp>
        <p:sp>
          <p:nvSpPr>
            <p:cNvPr id="18" name="Rectangle 17"/>
            <p:cNvSpPr/>
            <p:nvPr/>
          </p:nvSpPr>
          <p:spPr bwMode="auto">
            <a:xfrm>
              <a:off x="1" y="3505200"/>
              <a:ext cx="380999" cy="3352800"/>
            </a:xfrm>
            <a:prstGeom prst="rect">
              <a:avLst/>
            </a:prstGeom>
            <a:solidFill>
              <a:schemeClr val="tx2"/>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377"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a:ln>
                  <a:noFill/>
                </a:ln>
                <a:solidFill>
                  <a:schemeClr val="tx2"/>
                </a:solidFill>
                <a:effectLst/>
                <a:latin typeface="Arial" charset="0"/>
              </a:endParaRPr>
            </a:p>
          </p:txBody>
        </p:sp>
      </p:grpSp>
      <p:sp>
        <p:nvSpPr>
          <p:cNvPr id="21" name="Rectangle 9"/>
          <p:cNvSpPr>
            <a:spLocks noGrp="1" noChangeArrowheads="1"/>
          </p:cNvSpPr>
          <p:nvPr>
            <p:ph type="ctrTitle" sz="quarter" hasCustomPrompt="1"/>
          </p:nvPr>
        </p:nvSpPr>
        <p:spPr>
          <a:xfrm>
            <a:off x="685800" y="2523067"/>
            <a:ext cx="10820400" cy="1803399"/>
          </a:xfrm>
        </p:spPr>
        <p:txBody>
          <a:bodyPr anchor="ctr" anchorCtr="0">
            <a:noAutofit/>
          </a:bodyPr>
          <a:lstStyle>
            <a:lvl1pPr algn="ctr">
              <a:lnSpc>
                <a:spcPts val="4400"/>
              </a:lnSpc>
              <a:defRPr sz="4000" b="1">
                <a:solidFill>
                  <a:schemeClr val="tx2"/>
                </a:solidFill>
                <a:latin typeface="Arial" pitchFamily="34" charset="0"/>
                <a:cs typeface="Times New Roman" pitchFamily="18" charset="0"/>
              </a:defRPr>
            </a:lvl1pPr>
          </a:lstStyle>
          <a:p>
            <a:r>
              <a:rPr lang="en-US" dirty="0"/>
              <a:t>Divider Slide – Section Title here</a:t>
            </a:r>
          </a:p>
        </p:txBody>
      </p:sp>
      <p:cxnSp>
        <p:nvCxnSpPr>
          <p:cNvPr id="5" name="Straight Connector 4"/>
          <p:cNvCxnSpPr/>
          <p:nvPr/>
        </p:nvCxnSpPr>
        <p:spPr>
          <a:xfrm>
            <a:off x="685800" y="2057400"/>
            <a:ext cx="10744200" cy="0"/>
          </a:xfrm>
          <a:prstGeom prst="line">
            <a:avLst/>
          </a:prstGeom>
          <a:ln>
            <a:gradFill flip="none" rotWithShape="1">
              <a:gsLst>
                <a:gs pos="0">
                  <a:schemeClr val="accent1">
                    <a:lumMod val="5000"/>
                    <a:lumOff val="95000"/>
                  </a:schemeClr>
                </a:gs>
                <a:gs pos="26000">
                  <a:schemeClr val="tx2"/>
                </a:gs>
                <a:gs pos="77000">
                  <a:schemeClr val="tx2"/>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685800" y="4800600"/>
            <a:ext cx="10744200" cy="0"/>
          </a:xfrm>
          <a:prstGeom prst="line">
            <a:avLst/>
          </a:prstGeom>
          <a:ln>
            <a:gradFill flip="none" rotWithShape="1">
              <a:gsLst>
                <a:gs pos="0">
                  <a:schemeClr val="accent1">
                    <a:lumMod val="5000"/>
                    <a:lumOff val="95000"/>
                  </a:schemeClr>
                </a:gs>
                <a:gs pos="26000">
                  <a:schemeClr val="tx2"/>
                </a:gs>
                <a:gs pos="77000">
                  <a:schemeClr val="tx2"/>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grpSp>
        <p:nvGrpSpPr>
          <p:cNvPr id="19" name="Group 18"/>
          <p:cNvGrpSpPr/>
          <p:nvPr/>
        </p:nvGrpSpPr>
        <p:grpSpPr>
          <a:xfrm>
            <a:off x="12030547" y="0"/>
            <a:ext cx="99589" cy="6858000"/>
            <a:chOff x="1" y="0"/>
            <a:chExt cx="380999" cy="6858000"/>
          </a:xfrm>
        </p:grpSpPr>
        <p:sp>
          <p:nvSpPr>
            <p:cNvPr id="20" name="Rectangle 19"/>
            <p:cNvSpPr/>
            <p:nvPr/>
          </p:nvSpPr>
          <p:spPr bwMode="auto">
            <a:xfrm>
              <a:off x="1" y="0"/>
              <a:ext cx="380999" cy="3276600"/>
            </a:xfrm>
            <a:prstGeom prst="rect">
              <a:avLst/>
            </a:prstGeom>
            <a:solidFill>
              <a:srgbClr val="C1CD23"/>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377"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a:ln>
                  <a:noFill/>
                </a:ln>
                <a:solidFill>
                  <a:schemeClr val="tx1"/>
                </a:solidFill>
                <a:effectLst/>
                <a:latin typeface="Arial" charset="0"/>
              </a:endParaRPr>
            </a:p>
          </p:txBody>
        </p:sp>
        <p:sp>
          <p:nvSpPr>
            <p:cNvPr id="23" name="Rectangle 22"/>
            <p:cNvSpPr/>
            <p:nvPr/>
          </p:nvSpPr>
          <p:spPr bwMode="auto">
            <a:xfrm>
              <a:off x="1" y="3505200"/>
              <a:ext cx="380999" cy="3352800"/>
            </a:xfrm>
            <a:prstGeom prst="rect">
              <a:avLst/>
            </a:prstGeom>
            <a:solidFill>
              <a:schemeClr val="tx2"/>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377"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a:ln>
                  <a:noFill/>
                </a:ln>
                <a:solidFill>
                  <a:schemeClr val="tx2"/>
                </a:solidFill>
                <a:effectLst/>
                <a:latin typeface="Arial" charset="0"/>
              </a:endParaRPr>
            </a:p>
          </p:txBody>
        </p:sp>
      </p:grpSp>
      <p:sp>
        <p:nvSpPr>
          <p:cNvPr id="13" name="TextBox 12">
            <a:extLst>
              <a:ext uri="{FF2B5EF4-FFF2-40B4-BE49-F238E27FC236}">
                <a16:creationId xmlns:a16="http://schemas.microsoft.com/office/drawing/2014/main" id="{BF1D9E33-DF0A-4F22-A776-BD2A738E4ABE}"/>
              </a:ext>
            </a:extLst>
          </p:cNvPr>
          <p:cNvSpPr txBox="1"/>
          <p:nvPr userDrawn="1"/>
        </p:nvSpPr>
        <p:spPr>
          <a:xfrm>
            <a:off x="9841523" y="64176"/>
            <a:ext cx="2138947" cy="246221"/>
          </a:xfrm>
          <a:prstGeom prst="rect">
            <a:avLst/>
          </a:prstGeom>
          <a:noFill/>
        </p:spPr>
        <p:txBody>
          <a:bodyPr wrap="square" rtlCol="0">
            <a:spAutoFit/>
          </a:bodyPr>
          <a:lstStyle/>
          <a:p>
            <a:pPr marL="0" marR="0" indent="0" algn="r" defTabSz="914377" rtl="0" eaLnBrk="1" fontAlgn="auto" latinLnBrk="0" hangingPunct="1">
              <a:lnSpc>
                <a:spcPct val="100000"/>
              </a:lnSpc>
              <a:spcBef>
                <a:spcPts val="0"/>
              </a:spcBef>
              <a:spcAft>
                <a:spcPts val="600"/>
              </a:spcAft>
              <a:buClrTx/>
              <a:buSzTx/>
              <a:buFontTx/>
              <a:buNone/>
              <a:tabLst/>
              <a:defRPr/>
            </a:pPr>
            <a:r>
              <a:rPr lang="en-US" sz="1000" dirty="0">
                <a:solidFill>
                  <a:srgbClr val="C1CD23"/>
                </a:solidFill>
                <a:latin typeface="Arial" pitchFamily="34" charset="0"/>
              </a:rPr>
              <a:t>|</a:t>
            </a:r>
            <a:r>
              <a:rPr lang="en-US" sz="1000" dirty="0">
                <a:latin typeface="Arial" pitchFamily="34" charset="0"/>
              </a:rPr>
              <a:t> </a:t>
            </a:r>
            <a:fld id="{295008BC-DA31-4D19-837B-EFA4386B05F5}" type="slidenum">
              <a:rPr lang="en-US" sz="1000" smtClean="0">
                <a:solidFill>
                  <a:schemeClr val="tx1">
                    <a:lumMod val="50000"/>
                    <a:lumOff val="50000"/>
                  </a:schemeClr>
                </a:solidFill>
                <a:latin typeface="Arial" pitchFamily="34" charset="0"/>
              </a:rPr>
              <a:pPr marL="0" marR="0" indent="0" algn="r" defTabSz="914377" rtl="0" eaLnBrk="1" fontAlgn="auto" latinLnBrk="0" hangingPunct="1">
                <a:lnSpc>
                  <a:spcPct val="100000"/>
                </a:lnSpc>
                <a:spcBef>
                  <a:spcPts val="0"/>
                </a:spcBef>
                <a:spcAft>
                  <a:spcPts val="600"/>
                </a:spcAft>
                <a:buClrTx/>
                <a:buSzTx/>
                <a:buFontTx/>
                <a:buNone/>
                <a:tabLst/>
                <a:defRPr/>
              </a:pPr>
              <a:t>‹#›</a:t>
            </a:fld>
            <a:r>
              <a:rPr lang="en-US" sz="1000" dirty="0">
                <a:latin typeface="Arial" pitchFamily="34" charset="0"/>
              </a:rPr>
              <a:t> </a:t>
            </a:r>
            <a:r>
              <a:rPr lang="en-US" sz="1000" dirty="0">
                <a:solidFill>
                  <a:srgbClr val="C1CD23"/>
                </a:solidFill>
                <a:latin typeface="Arial" pitchFamily="34" charset="0"/>
              </a:rPr>
              <a:t>|</a:t>
            </a:r>
            <a:r>
              <a:rPr lang="en-US" sz="1000" dirty="0">
                <a:ea typeface="Verdana" pitchFamily="34" charset="0"/>
                <a:cs typeface="Verdana" pitchFamily="34" charset="0"/>
              </a:rPr>
              <a:t> </a:t>
            </a:r>
          </a:p>
        </p:txBody>
      </p:sp>
      <p:pic>
        <p:nvPicPr>
          <p:cNvPr id="14" name="Picture 13">
            <a:extLst>
              <a:ext uri="{FF2B5EF4-FFF2-40B4-BE49-F238E27FC236}">
                <a16:creationId xmlns:a16="http://schemas.microsoft.com/office/drawing/2014/main" id="{A241DE5F-970E-4BD9-80BB-E93A31140F0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182664" y="6514043"/>
            <a:ext cx="670505" cy="243820"/>
          </a:xfrm>
          <a:prstGeom prst="rect">
            <a:avLst/>
          </a:prstGeom>
        </p:spPr>
      </p:pic>
    </p:spTree>
    <p:extLst>
      <p:ext uri="{BB962C8B-B14F-4D97-AF65-F5344CB8AC3E}">
        <p14:creationId xmlns:p14="http://schemas.microsoft.com/office/powerpoint/2010/main" val="1152494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367E-171D-4F02-854A-86982069072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F2E0C53-8592-4185-BA98-B6863E30C1C9}"/>
              </a:ext>
            </a:extLst>
          </p:cNvPr>
          <p:cNvSpPr>
            <a:spLocks noGrp="1"/>
          </p:cNvSpPr>
          <p:nvPr>
            <p:ph sz="half" idx="1"/>
          </p:nvPr>
        </p:nvSpPr>
        <p:spPr>
          <a:xfrm>
            <a:off x="838200" y="1825625"/>
            <a:ext cx="5181600" cy="4351338"/>
          </a:xfrm>
        </p:spPr>
        <p:txBody>
          <a:bodyPr/>
          <a:lstStyle>
            <a:lvl1pPr>
              <a:defRPr/>
            </a:lvl1pPr>
            <a:lvl2pPr>
              <a:defRPr/>
            </a:lvl2pPr>
            <a:lvl3pPr>
              <a:defRPr/>
            </a:lvl3pPr>
          </a:lstStyle>
          <a:p>
            <a:pPr marL="308269" lvl="0" indent="-308269" defTabSz="1216185">
              <a:spcBef>
                <a:spcPts val="0"/>
              </a:spcBef>
              <a:spcAft>
                <a:spcPts val="798"/>
              </a:spcAft>
              <a:buClr>
                <a:schemeClr val="tx2"/>
              </a:buClr>
              <a:buSzPct val="120000"/>
              <a:buFont typeface="Wingdings" pitchFamily="2" charset="2"/>
              <a:buChar char="§"/>
            </a:pPr>
            <a:r>
              <a:rPr lang="en-US"/>
              <a:t>Edit Master text styles</a:t>
            </a:r>
          </a:p>
          <a:p>
            <a:pPr marL="308269" lvl="1" indent="-308269" defTabSz="1216185">
              <a:spcBef>
                <a:spcPts val="0"/>
              </a:spcBef>
              <a:spcAft>
                <a:spcPts val="798"/>
              </a:spcAft>
              <a:buClr>
                <a:schemeClr val="tx2"/>
              </a:buClr>
              <a:buSzPct val="120000"/>
              <a:buFont typeface="Wingdings" pitchFamily="2" charset="2"/>
              <a:buChar char="§"/>
            </a:pPr>
            <a:r>
              <a:rPr lang="en-US"/>
              <a:t>Second level</a:t>
            </a:r>
          </a:p>
          <a:p>
            <a:pPr marL="308269" lvl="2" indent="-308269" defTabSz="1216185">
              <a:spcBef>
                <a:spcPts val="0"/>
              </a:spcBef>
              <a:spcAft>
                <a:spcPts val="798"/>
              </a:spcAft>
              <a:buClr>
                <a:schemeClr val="tx2"/>
              </a:buClr>
              <a:buSzPct val="120000"/>
              <a:buFont typeface="Wingdings" pitchFamily="2" charset="2"/>
              <a:buChar char="§"/>
            </a:pPr>
            <a:r>
              <a:rPr lang="en-US"/>
              <a:t>Third level</a:t>
            </a:r>
          </a:p>
        </p:txBody>
      </p:sp>
      <p:sp>
        <p:nvSpPr>
          <p:cNvPr id="4" name="Content Placeholder 3">
            <a:extLst>
              <a:ext uri="{FF2B5EF4-FFF2-40B4-BE49-F238E27FC236}">
                <a16:creationId xmlns:a16="http://schemas.microsoft.com/office/drawing/2014/main" id="{C4FAA94F-F00A-4D54-B986-1C6CE3499C6F}"/>
              </a:ext>
            </a:extLst>
          </p:cNvPr>
          <p:cNvSpPr>
            <a:spLocks noGrp="1"/>
          </p:cNvSpPr>
          <p:nvPr>
            <p:ph sz="half" idx="2"/>
          </p:nvPr>
        </p:nvSpPr>
        <p:spPr>
          <a:xfrm>
            <a:off x="6172200" y="1825625"/>
            <a:ext cx="5181600" cy="4351338"/>
          </a:xfrm>
        </p:spPr>
        <p:txBody>
          <a:bodyPr/>
          <a:lstStyle>
            <a:lvl1pPr>
              <a:defRPr/>
            </a:lvl1pPr>
            <a:lvl2pPr>
              <a:defRPr/>
            </a:lvl2pPr>
            <a:lvl3pPr>
              <a:defRPr/>
            </a:lvl3pPr>
          </a:lstStyle>
          <a:p>
            <a:pPr marL="308269" lvl="0" indent="-308269" defTabSz="1216185">
              <a:spcBef>
                <a:spcPts val="0"/>
              </a:spcBef>
              <a:spcAft>
                <a:spcPts val="798"/>
              </a:spcAft>
              <a:buClr>
                <a:schemeClr val="tx2"/>
              </a:buClr>
              <a:buSzPct val="120000"/>
              <a:buFont typeface="Wingdings" pitchFamily="2" charset="2"/>
              <a:buChar char="§"/>
            </a:pPr>
            <a:r>
              <a:rPr lang="en-US"/>
              <a:t>Edit Master text styles</a:t>
            </a:r>
          </a:p>
          <a:p>
            <a:pPr marL="308269" lvl="1" indent="-308269" defTabSz="1216185">
              <a:spcBef>
                <a:spcPts val="0"/>
              </a:spcBef>
              <a:spcAft>
                <a:spcPts val="798"/>
              </a:spcAft>
              <a:buClr>
                <a:schemeClr val="tx2"/>
              </a:buClr>
              <a:buSzPct val="120000"/>
              <a:buFont typeface="Wingdings" pitchFamily="2" charset="2"/>
              <a:buChar char="§"/>
            </a:pPr>
            <a:r>
              <a:rPr lang="en-US"/>
              <a:t>Second level</a:t>
            </a:r>
          </a:p>
          <a:p>
            <a:pPr marL="308269" lvl="2" indent="-308269" defTabSz="1216185">
              <a:spcBef>
                <a:spcPts val="0"/>
              </a:spcBef>
              <a:spcAft>
                <a:spcPts val="798"/>
              </a:spcAft>
              <a:buClr>
                <a:schemeClr val="tx2"/>
              </a:buClr>
              <a:buSzPct val="120000"/>
              <a:buFont typeface="Wingdings" pitchFamily="2" charset="2"/>
              <a:buChar char="§"/>
            </a:pPr>
            <a:r>
              <a:rPr lang="en-US"/>
              <a:t>Third level</a:t>
            </a:r>
          </a:p>
        </p:txBody>
      </p:sp>
      <p:sp>
        <p:nvSpPr>
          <p:cNvPr id="8" name="Footer Placeholder 4">
            <a:extLst>
              <a:ext uri="{FF2B5EF4-FFF2-40B4-BE49-F238E27FC236}">
                <a16:creationId xmlns:a16="http://schemas.microsoft.com/office/drawing/2014/main" id="{D9402E9C-BD42-4CBC-B8DB-6DD8E327B3E0}"/>
              </a:ext>
            </a:extLst>
          </p:cNvPr>
          <p:cNvSpPr>
            <a:spLocks noGrp="1"/>
          </p:cNvSpPr>
          <p:nvPr>
            <p:ph type="ftr" sz="quarter" idx="11"/>
          </p:nvPr>
        </p:nvSpPr>
        <p:spPr>
          <a:xfrm>
            <a:off x="616448" y="6521957"/>
            <a:ext cx="7536952" cy="239059"/>
          </a:xfrm>
        </p:spPr>
        <p:txBody>
          <a:bodyPr/>
          <a:lstStyle>
            <a:lvl1pPr algn="l">
              <a:defRPr/>
            </a:lvl1p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8273501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13AEDCC4-6D38-465B-B49A-7AF26D66809D}"/>
              </a:ext>
            </a:extLst>
          </p:cNvPr>
          <p:cNvSpPr>
            <a:spLocks noGrp="1"/>
          </p:cNvSpPr>
          <p:nvPr>
            <p:ph type="ftr" sz="quarter" idx="11"/>
          </p:nvPr>
        </p:nvSpPr>
        <p:spPr>
          <a:xfrm>
            <a:off x="616448" y="6521957"/>
            <a:ext cx="7536952" cy="239059"/>
          </a:xfrm>
        </p:spPr>
        <p:txBody>
          <a:bodyPr/>
          <a:lstStyle>
            <a:lvl1pPr algn="l">
              <a:defRPr/>
            </a:lvl1p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41602887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No Title and Rule">
    <p:spTree>
      <p:nvGrpSpPr>
        <p:cNvPr id="1" name=""/>
        <p:cNvGrpSpPr/>
        <p:nvPr/>
      </p:nvGrpSpPr>
      <p:grpSpPr>
        <a:xfrm>
          <a:off x="0" y="0"/>
          <a:ext cx="0" cy="0"/>
          <a:chOff x="0" y="0"/>
          <a:chExt cx="0" cy="0"/>
        </a:xfrm>
      </p:grpSpPr>
      <p:sp>
        <p:nvSpPr>
          <p:cNvPr id="2" name="Rectangle 1"/>
          <p:cNvSpPr/>
          <p:nvPr/>
        </p:nvSpPr>
        <p:spPr>
          <a:xfrm>
            <a:off x="800100" y="1162058"/>
            <a:ext cx="11049000" cy="257175"/>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tx1"/>
              </a:solidFill>
            </a:endParaRPr>
          </a:p>
        </p:txBody>
      </p:sp>
      <p:sp>
        <p:nvSpPr>
          <p:cNvPr id="3" name="Rectangle 2"/>
          <p:cNvSpPr/>
          <p:nvPr/>
        </p:nvSpPr>
        <p:spPr>
          <a:xfrm>
            <a:off x="457200" y="1162058"/>
            <a:ext cx="11391900" cy="244711"/>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chemeClr val="tx1"/>
              </a:solidFill>
            </a:endParaRPr>
          </a:p>
        </p:txBody>
      </p:sp>
      <p:sp>
        <p:nvSpPr>
          <p:cNvPr id="4" name="Footer Placeholder 4">
            <a:extLst>
              <a:ext uri="{FF2B5EF4-FFF2-40B4-BE49-F238E27FC236}">
                <a16:creationId xmlns:a16="http://schemas.microsoft.com/office/drawing/2014/main" id="{37372B85-3FD3-4851-8934-DDF405A5FEBD}"/>
              </a:ext>
            </a:extLst>
          </p:cNvPr>
          <p:cNvSpPr>
            <a:spLocks noGrp="1"/>
          </p:cNvSpPr>
          <p:nvPr>
            <p:ph type="ftr" sz="quarter" idx="11"/>
          </p:nvPr>
        </p:nvSpPr>
        <p:spPr>
          <a:xfrm>
            <a:off x="616448" y="6521957"/>
            <a:ext cx="7536952" cy="239059"/>
          </a:xfrm>
        </p:spPr>
        <p:txBody>
          <a:bodyPr/>
          <a:lstStyle>
            <a:lvl1pPr algn="l">
              <a:defRPr/>
            </a:lvl1p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8386903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Blank Slide - Large Image">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48697079-05C2-487B-BD8F-373075246ED9}"/>
              </a:ext>
            </a:extLst>
          </p:cNvPr>
          <p:cNvSpPr txBox="1"/>
          <p:nvPr userDrawn="1"/>
        </p:nvSpPr>
        <p:spPr>
          <a:xfrm>
            <a:off x="10053053" y="64176"/>
            <a:ext cx="2138947" cy="246221"/>
          </a:xfrm>
          <a:prstGeom prst="rect">
            <a:avLst/>
          </a:prstGeom>
          <a:noFill/>
        </p:spPr>
        <p:txBody>
          <a:bodyPr wrap="square" rtlCol="0">
            <a:spAutoFit/>
          </a:bodyPr>
          <a:lstStyle/>
          <a:p>
            <a:pPr marL="0" marR="0" indent="0" algn="r" defTabSz="914377" rtl="0" eaLnBrk="1" fontAlgn="auto" latinLnBrk="0" hangingPunct="1">
              <a:lnSpc>
                <a:spcPct val="100000"/>
              </a:lnSpc>
              <a:spcBef>
                <a:spcPts val="0"/>
              </a:spcBef>
              <a:spcAft>
                <a:spcPts val="600"/>
              </a:spcAft>
              <a:buClrTx/>
              <a:buSzTx/>
              <a:buFontTx/>
              <a:buNone/>
              <a:tabLst/>
              <a:defRPr/>
            </a:pPr>
            <a:r>
              <a:rPr lang="en-US" sz="1000" dirty="0">
                <a:solidFill>
                  <a:srgbClr val="C1CD23"/>
                </a:solidFill>
                <a:latin typeface="Arial" pitchFamily="34" charset="0"/>
              </a:rPr>
              <a:t>|</a:t>
            </a:r>
            <a:r>
              <a:rPr lang="en-US" sz="1000" dirty="0">
                <a:latin typeface="Arial" pitchFamily="34" charset="0"/>
              </a:rPr>
              <a:t> </a:t>
            </a:r>
            <a:fld id="{295008BC-DA31-4D19-837B-EFA4386B05F5}" type="slidenum">
              <a:rPr lang="en-US" sz="1000" smtClean="0">
                <a:solidFill>
                  <a:schemeClr val="tx1">
                    <a:lumMod val="50000"/>
                    <a:lumOff val="50000"/>
                  </a:schemeClr>
                </a:solidFill>
                <a:latin typeface="Arial" pitchFamily="34" charset="0"/>
              </a:rPr>
              <a:pPr marL="0" marR="0" indent="0" algn="r" defTabSz="914377" rtl="0" eaLnBrk="1" fontAlgn="auto" latinLnBrk="0" hangingPunct="1">
                <a:lnSpc>
                  <a:spcPct val="100000"/>
                </a:lnSpc>
                <a:spcBef>
                  <a:spcPts val="0"/>
                </a:spcBef>
                <a:spcAft>
                  <a:spcPts val="600"/>
                </a:spcAft>
                <a:buClrTx/>
                <a:buSzTx/>
                <a:buFontTx/>
                <a:buNone/>
                <a:tabLst/>
                <a:defRPr/>
              </a:pPr>
              <a:t>‹#›</a:t>
            </a:fld>
            <a:r>
              <a:rPr lang="en-US" sz="1000" dirty="0">
                <a:latin typeface="Arial" pitchFamily="34" charset="0"/>
              </a:rPr>
              <a:t> </a:t>
            </a:r>
            <a:r>
              <a:rPr lang="en-US" sz="1000" dirty="0">
                <a:solidFill>
                  <a:srgbClr val="C1CD23"/>
                </a:solidFill>
                <a:latin typeface="Arial" pitchFamily="34" charset="0"/>
              </a:rPr>
              <a:t>|</a:t>
            </a:r>
            <a:r>
              <a:rPr lang="en-US" sz="1000" dirty="0">
                <a:ea typeface="Verdana" pitchFamily="34" charset="0"/>
                <a:cs typeface="Verdana" pitchFamily="34" charset="0"/>
              </a:rPr>
              <a:t> </a:t>
            </a:r>
          </a:p>
        </p:txBody>
      </p:sp>
    </p:spTree>
    <p:extLst>
      <p:ext uri="{BB962C8B-B14F-4D97-AF65-F5344CB8AC3E}">
        <p14:creationId xmlns:p14="http://schemas.microsoft.com/office/powerpoint/2010/main" val="42341243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Final Slide">
    <p:spTree>
      <p:nvGrpSpPr>
        <p:cNvPr id="1" name=""/>
        <p:cNvGrpSpPr/>
        <p:nvPr/>
      </p:nvGrpSpPr>
      <p:grpSpPr>
        <a:xfrm>
          <a:off x="0" y="0"/>
          <a:ext cx="0" cy="0"/>
          <a:chOff x="0" y="0"/>
          <a:chExt cx="0" cy="0"/>
        </a:xfrm>
      </p:grpSpPr>
      <p:sp>
        <p:nvSpPr>
          <p:cNvPr id="2" name="Rectangle 1"/>
          <p:cNvSpPr/>
          <p:nvPr/>
        </p:nvSpPr>
        <p:spPr>
          <a:xfrm>
            <a:off x="800100" y="1162058"/>
            <a:ext cx="11049000" cy="257175"/>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tx1"/>
              </a:solidFill>
            </a:endParaRPr>
          </a:p>
        </p:txBody>
      </p:sp>
      <p:sp>
        <p:nvSpPr>
          <p:cNvPr id="3" name="Rectangle 2"/>
          <p:cNvSpPr/>
          <p:nvPr/>
        </p:nvSpPr>
        <p:spPr>
          <a:xfrm>
            <a:off x="515815" y="1162058"/>
            <a:ext cx="11333285" cy="303327"/>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chemeClr val="tx1"/>
              </a:solidFill>
            </a:endParaRPr>
          </a:p>
        </p:txBody>
      </p:sp>
      <p:grpSp>
        <p:nvGrpSpPr>
          <p:cNvPr id="4" name="Group 3"/>
          <p:cNvGrpSpPr/>
          <p:nvPr/>
        </p:nvGrpSpPr>
        <p:grpSpPr>
          <a:xfrm>
            <a:off x="4180109" y="4759342"/>
            <a:ext cx="3732451" cy="687607"/>
            <a:chOff x="2659017" y="4816914"/>
            <a:chExt cx="3732451" cy="687607"/>
          </a:xfrm>
        </p:grpSpPr>
        <p:pic>
          <p:nvPicPr>
            <p:cNvPr id="5" name="Picture 4">
              <a:hlinkClick r:id="rId2"/>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59017" y="4940349"/>
              <a:ext cx="443605" cy="443605"/>
            </a:xfrm>
            <a:prstGeom prst="rect">
              <a:avLst/>
            </a:prstGeom>
          </p:spPr>
        </p:pic>
        <p:pic>
          <p:nvPicPr>
            <p:cNvPr id="6" name="Picture 5">
              <a:hlinkClick r:id="rId4"/>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274271" y="4982267"/>
              <a:ext cx="377994" cy="377994"/>
            </a:xfrm>
            <a:prstGeom prst="rect">
              <a:avLst/>
            </a:prstGeom>
          </p:spPr>
        </p:pic>
        <p:pic>
          <p:nvPicPr>
            <p:cNvPr id="7" name="Picture 6">
              <a:hlinkClick r:id="rId6"/>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790385" y="4959899"/>
              <a:ext cx="1114344" cy="413237"/>
            </a:xfrm>
            <a:prstGeom prst="rect">
              <a:avLst/>
            </a:prstGeom>
          </p:spPr>
        </p:pic>
        <p:pic>
          <p:nvPicPr>
            <p:cNvPr id="8" name="Picture 7">
              <a:hlinkClick r:id="rId8"/>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901766" y="4816914"/>
              <a:ext cx="972527" cy="687607"/>
            </a:xfrm>
            <a:prstGeom prst="rect">
              <a:avLst/>
            </a:prstGeom>
          </p:spPr>
        </p:pic>
        <p:pic>
          <p:nvPicPr>
            <p:cNvPr id="9" name="Picture 8">
              <a:hlinkClick r:id="rId10"/>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005535" y="4973550"/>
              <a:ext cx="385933" cy="385933"/>
            </a:xfrm>
            <a:prstGeom prst="rect">
              <a:avLst/>
            </a:prstGeom>
          </p:spPr>
        </p:pic>
      </p:grpSp>
      <p:sp>
        <p:nvSpPr>
          <p:cNvPr id="10" name="TextBox 9"/>
          <p:cNvSpPr txBox="1"/>
          <p:nvPr/>
        </p:nvSpPr>
        <p:spPr>
          <a:xfrm>
            <a:off x="3153845" y="2396381"/>
            <a:ext cx="5784978" cy="2277547"/>
          </a:xfrm>
          <a:prstGeom prst="rect">
            <a:avLst/>
          </a:prstGeom>
          <a:noFill/>
        </p:spPr>
        <p:txBody>
          <a:bodyPr wrap="square" rtlCol="0">
            <a:spAutoFit/>
          </a:bodyPr>
          <a:lstStyle/>
          <a:p>
            <a:pPr algn="ctr">
              <a:spcAft>
                <a:spcPts val="600"/>
              </a:spcAft>
            </a:pPr>
            <a:r>
              <a:rPr lang="en-US" sz="1600" dirty="0">
                <a:solidFill>
                  <a:schemeClr val="tx1">
                    <a:lumMod val="50000"/>
                    <a:lumOff val="50000"/>
                  </a:schemeClr>
                </a:solidFill>
              </a:rPr>
              <a:t>MITRE is a not-for-profit organization whose sole focus is to operate federally funded research and development centers, or FFRDCs. Independent and objective, we take on some of our nation's—and the world’s—most critical challenges and provide innovative, practical solutions.</a:t>
            </a:r>
          </a:p>
          <a:p>
            <a:pPr marL="0" lvl="1" algn="ctr">
              <a:spcAft>
                <a:spcPts val="600"/>
              </a:spcAft>
            </a:pPr>
            <a:r>
              <a:rPr lang="en-US" dirty="0">
                <a:solidFill>
                  <a:schemeClr val="tx1">
                    <a:lumMod val="50000"/>
                    <a:lumOff val="50000"/>
                  </a:schemeClr>
                </a:solidFill>
              </a:rPr>
              <a:t>Learn and share more about MITRE, FFRDCs,</a:t>
            </a:r>
            <a:br>
              <a:rPr lang="en-US" dirty="0">
                <a:solidFill>
                  <a:schemeClr val="tx1">
                    <a:lumMod val="50000"/>
                    <a:lumOff val="50000"/>
                  </a:schemeClr>
                </a:solidFill>
              </a:rPr>
            </a:br>
            <a:r>
              <a:rPr lang="en-US" dirty="0">
                <a:solidFill>
                  <a:schemeClr val="tx1">
                    <a:lumMod val="50000"/>
                    <a:lumOff val="50000"/>
                  </a:schemeClr>
                </a:solidFill>
              </a:rPr>
              <a:t>and our unique value at </a:t>
            </a:r>
            <a:r>
              <a:rPr lang="en-US" u="sng" dirty="0">
                <a:solidFill>
                  <a:schemeClr val="tx1">
                    <a:lumMod val="50000"/>
                    <a:lumOff val="50000"/>
                  </a:schemeClr>
                </a:solidFill>
                <a:hlinkClick r:id="rId12"/>
              </a:rPr>
              <a:t>www.mitre.org</a:t>
            </a:r>
            <a:r>
              <a:rPr lang="en-US" dirty="0">
                <a:solidFill>
                  <a:schemeClr val="tx1">
                    <a:lumMod val="50000"/>
                    <a:lumOff val="50000"/>
                  </a:schemeClr>
                </a:solidFill>
              </a:rPr>
              <a:t> </a:t>
            </a:r>
          </a:p>
          <a:p>
            <a:pPr algn="ctr">
              <a:spcAft>
                <a:spcPts val="600"/>
              </a:spcAft>
            </a:pPr>
            <a:r>
              <a:rPr lang="en-US" sz="1600" dirty="0">
                <a:solidFill>
                  <a:schemeClr val="tx1">
                    <a:lumMod val="50000"/>
                    <a:lumOff val="50000"/>
                  </a:schemeClr>
                </a:solidFill>
              </a:rPr>
              <a:t> </a:t>
            </a:r>
            <a:endParaRPr lang="en-US" sz="1400" dirty="0">
              <a:solidFill>
                <a:schemeClr val="tx1">
                  <a:lumMod val="50000"/>
                  <a:lumOff val="50000"/>
                </a:schemeClr>
              </a:solidFill>
              <a:ea typeface="Verdana" pitchFamily="34" charset="0"/>
              <a:cs typeface="Verdana" pitchFamily="34" charset="0"/>
            </a:endParaRPr>
          </a:p>
        </p:txBody>
      </p:sp>
      <p:pic>
        <p:nvPicPr>
          <p:cNvPr id="11" name="Picture 10"/>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5181600" y="1295400"/>
            <a:ext cx="1729468" cy="791415"/>
          </a:xfrm>
          <a:prstGeom prst="rect">
            <a:avLst/>
          </a:prstGeom>
        </p:spPr>
      </p:pic>
    </p:spTree>
    <p:extLst>
      <p:ext uri="{BB962C8B-B14F-4D97-AF65-F5344CB8AC3E}">
        <p14:creationId xmlns:p14="http://schemas.microsoft.com/office/powerpoint/2010/main" val="12173073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F82BF51-56C6-45DE-975B-E54B78AB85B6}"/>
              </a:ext>
            </a:extLst>
          </p:cNvPr>
          <p:cNvSpPr>
            <a:spLocks noGrp="1"/>
          </p:cNvSpPr>
          <p:nvPr>
            <p:ph type="title"/>
          </p:nvPr>
        </p:nvSpPr>
        <p:spPr>
          <a:xfrm>
            <a:off x="616448" y="365760"/>
            <a:ext cx="11236721" cy="750253"/>
          </a:xfrm>
          <a:prstGeom prst="rect">
            <a:avLst/>
          </a:prstGeom>
        </p:spPr>
        <p:txBody>
          <a:bodyPr vert="horz" lIns="91440" tIns="45720" rIns="91440" bIns="45720" rtlCol="0" anchor="ctr" anchorCtr="0">
            <a:noAutofit/>
          </a:bodyPr>
          <a:lstStyle/>
          <a:p>
            <a:pPr lvl="0">
              <a:lnSpc>
                <a:spcPts val="3200"/>
              </a:lnSpc>
            </a:pPr>
            <a:r>
              <a:rPr lang="en-US"/>
              <a:t>Click to edit Master title style</a:t>
            </a:r>
          </a:p>
        </p:txBody>
      </p:sp>
      <p:sp>
        <p:nvSpPr>
          <p:cNvPr id="3" name="Text Placeholder 2">
            <a:extLst>
              <a:ext uri="{FF2B5EF4-FFF2-40B4-BE49-F238E27FC236}">
                <a16:creationId xmlns:a16="http://schemas.microsoft.com/office/drawing/2014/main" id="{D15798B9-CA6E-4EEF-AFEA-D99321F30B5B}"/>
              </a:ext>
            </a:extLst>
          </p:cNvPr>
          <p:cNvSpPr>
            <a:spLocks noGrp="1"/>
          </p:cNvSpPr>
          <p:nvPr>
            <p:ph type="body" idx="1"/>
          </p:nvPr>
        </p:nvSpPr>
        <p:spPr>
          <a:xfrm>
            <a:off x="616449" y="1371601"/>
            <a:ext cx="11236720" cy="4794737"/>
          </a:xfrm>
          <a:prstGeom prst="rect">
            <a:avLst/>
          </a:prstGeom>
        </p:spPr>
        <p:txBody>
          <a:bodyPr vert="horz" lIns="91440" tIns="45720" rIns="91440" bIns="45720" rtlCol="0">
            <a:noAutofit/>
          </a:bodyPr>
          <a:lstStyle/>
          <a:p>
            <a:pPr marL="308269" lvl="0" indent="-308269" defTabSz="1216185">
              <a:spcBef>
                <a:spcPts val="0"/>
              </a:spcBef>
              <a:spcAft>
                <a:spcPts val="798"/>
              </a:spcAft>
              <a:buClr>
                <a:schemeClr val="tx2"/>
              </a:buClr>
              <a:buSzPct val="120000"/>
              <a:buFont typeface="Wingdings" pitchFamily="2" charset="2"/>
              <a:buChar char="§"/>
            </a:pPr>
            <a:r>
              <a:rPr lang="en-US" dirty="0"/>
              <a:t>Edit Master text styles</a:t>
            </a:r>
          </a:p>
          <a:p>
            <a:pPr marL="686216" lvl="1" indent="-304046" defTabSz="1216185">
              <a:spcBef>
                <a:spcPts val="0"/>
              </a:spcBef>
              <a:spcAft>
                <a:spcPts val="798"/>
              </a:spcAft>
              <a:buClr>
                <a:schemeClr val="tx2"/>
              </a:buClr>
              <a:buChar char="–"/>
            </a:pPr>
            <a:r>
              <a:rPr lang="en-US" dirty="0"/>
              <a:t>Second level</a:t>
            </a:r>
          </a:p>
          <a:p>
            <a:pPr marL="994485" lvl="2" indent="-308269" defTabSz="1216185">
              <a:spcBef>
                <a:spcPts val="0"/>
              </a:spcBef>
              <a:spcAft>
                <a:spcPts val="798"/>
              </a:spcAft>
              <a:buClr>
                <a:schemeClr val="tx2"/>
              </a:buClr>
              <a:buSzPct val="110000"/>
              <a:buFont typeface="Wingdings" pitchFamily="2" charset="2"/>
              <a:buChar char="§"/>
            </a:pPr>
            <a:r>
              <a:rPr lang="en-US"/>
              <a:t>Third level</a:t>
            </a:r>
          </a:p>
          <a:p>
            <a:pPr marL="1451685" lvl="3" indent="-308269" defTabSz="1216185">
              <a:spcBef>
                <a:spcPts val="0"/>
              </a:spcBef>
              <a:spcAft>
                <a:spcPts val="798"/>
              </a:spcAft>
              <a:buClr>
                <a:schemeClr val="tx2"/>
              </a:buClr>
              <a:buSzPct val="110000"/>
              <a:buFont typeface="Wingdings" pitchFamily="2" charset="2"/>
              <a:buChar char="§"/>
            </a:pPr>
            <a:r>
              <a:rPr lang="en-US"/>
              <a:t>Fourth level</a:t>
            </a:r>
          </a:p>
          <a:p>
            <a:pPr marL="1908885" lvl="4" indent="-308269" defTabSz="1216185">
              <a:spcBef>
                <a:spcPts val="0"/>
              </a:spcBef>
              <a:spcAft>
                <a:spcPts val="798"/>
              </a:spcAft>
              <a:buClr>
                <a:schemeClr val="tx2"/>
              </a:buClr>
              <a:buSzPct val="110000"/>
              <a:buFont typeface="Wingdings" pitchFamily="2" charset="2"/>
              <a:buChar char="§"/>
            </a:pPr>
            <a:r>
              <a:rPr lang="en-US"/>
              <a:t>Fifth level</a:t>
            </a:r>
            <a:endParaRPr lang="en-US" dirty="0"/>
          </a:p>
        </p:txBody>
      </p:sp>
      <p:sp>
        <p:nvSpPr>
          <p:cNvPr id="5" name="Footer Placeholder 4">
            <a:extLst>
              <a:ext uri="{FF2B5EF4-FFF2-40B4-BE49-F238E27FC236}">
                <a16:creationId xmlns:a16="http://schemas.microsoft.com/office/drawing/2014/main" id="{0BFB014C-8519-4FF8-8586-D4137994061A}"/>
              </a:ext>
            </a:extLst>
          </p:cNvPr>
          <p:cNvSpPr>
            <a:spLocks noGrp="1"/>
          </p:cNvSpPr>
          <p:nvPr>
            <p:ph type="ftr" sz="quarter" idx="3"/>
          </p:nvPr>
        </p:nvSpPr>
        <p:spPr>
          <a:xfrm>
            <a:off x="616448" y="6561013"/>
            <a:ext cx="7536952" cy="196850"/>
          </a:xfrm>
          <a:prstGeom prst="rect">
            <a:avLst/>
          </a:prstGeom>
        </p:spPr>
        <p:txBody>
          <a:bodyPr vert="horz" lIns="0" tIns="0" rIns="0" bIns="0" rtlCol="0" anchor="ctr"/>
          <a:lstStyle>
            <a:lvl1pPr algn="ctr">
              <a:defRPr sz="800">
                <a:solidFill>
                  <a:schemeClr val="tx1">
                    <a:tint val="75000"/>
                  </a:schemeClr>
                </a:solidFill>
              </a:defRPr>
            </a:lvl1pPr>
          </a:lstStyle>
          <a:p>
            <a:pPr algn="l"/>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10" name="Rectangle 9" descr="Artifact">
            <a:extLst>
              <a:ext uri="{FF2B5EF4-FFF2-40B4-BE49-F238E27FC236}">
                <a16:creationId xmlns:a16="http://schemas.microsoft.com/office/drawing/2014/main" id="{76AE87BA-EAF2-4F85-A4C6-431AB731984B}"/>
              </a:ext>
            </a:extLst>
          </p:cNvPr>
          <p:cNvSpPr/>
          <p:nvPr/>
        </p:nvSpPr>
        <p:spPr bwMode="auto">
          <a:xfrm>
            <a:off x="81483" y="1"/>
            <a:ext cx="99586" cy="1219200"/>
          </a:xfrm>
          <a:prstGeom prst="rect">
            <a:avLst/>
          </a:prstGeom>
          <a:solidFill>
            <a:srgbClr val="C1CD23"/>
          </a:solidFill>
          <a:ln w="12700" cap="flat" cmpd="sng" algn="ctr">
            <a:noFill/>
            <a:prstDash val="solid"/>
            <a:round/>
            <a:headEnd type="none" w="med" len="med"/>
            <a:tailEnd type="none" w="med" len="med"/>
          </a:ln>
          <a:effectLst/>
        </p:spPr>
        <p:txBody>
          <a:bodyPr vert="horz" wrap="none" lIns="121618" tIns="60809" rIns="121618" bIns="60809" numCol="1" rtlCol="0" anchor="ctr" anchorCtr="0" compatLnSpc="1">
            <a:prstTxWarp prst="textNoShape">
              <a:avLst/>
            </a:prstTxWarp>
          </a:bodyPr>
          <a:lstStyle/>
          <a:p>
            <a:pPr marL="0" marR="0" indent="0" algn="ctr" defTabSz="1216185" rtl="0" eaLnBrk="0" fontAlgn="base" latinLnBrk="0" hangingPunct="0">
              <a:lnSpc>
                <a:spcPts val="3325"/>
              </a:lnSpc>
              <a:spcBef>
                <a:spcPct val="0"/>
              </a:spcBef>
              <a:spcAft>
                <a:spcPts val="1330"/>
              </a:spcAft>
              <a:buClr>
                <a:srgbClr val="FDAA03"/>
              </a:buClr>
              <a:buSzTx/>
              <a:buFontTx/>
              <a:buNone/>
              <a:tabLst/>
            </a:pPr>
            <a:endParaRPr kumimoji="0" lang="en-US" sz="2394" b="1" i="0" u="none" strike="noStrike" cap="none" normalizeH="0" baseline="0">
              <a:ln>
                <a:noFill/>
              </a:ln>
              <a:solidFill>
                <a:schemeClr val="tx1"/>
              </a:solidFill>
              <a:effectLst/>
              <a:latin typeface="Arial" charset="0"/>
            </a:endParaRPr>
          </a:p>
        </p:txBody>
      </p:sp>
      <p:sp>
        <p:nvSpPr>
          <p:cNvPr id="11" name="Rectangle 10" descr="Artifact">
            <a:extLst>
              <a:ext uri="{FF2B5EF4-FFF2-40B4-BE49-F238E27FC236}">
                <a16:creationId xmlns:a16="http://schemas.microsoft.com/office/drawing/2014/main" id="{B6C3F526-F252-41AB-A61C-F10A1CF2B122}"/>
              </a:ext>
            </a:extLst>
          </p:cNvPr>
          <p:cNvSpPr/>
          <p:nvPr/>
        </p:nvSpPr>
        <p:spPr bwMode="auto">
          <a:xfrm>
            <a:off x="81483" y="1371601"/>
            <a:ext cx="99586" cy="5486400"/>
          </a:xfrm>
          <a:prstGeom prst="rect">
            <a:avLst/>
          </a:prstGeom>
          <a:solidFill>
            <a:schemeClr val="tx2"/>
          </a:solidFill>
          <a:ln w="12700" cap="flat" cmpd="sng" algn="ctr">
            <a:noFill/>
            <a:prstDash val="solid"/>
            <a:round/>
            <a:headEnd type="none" w="med" len="med"/>
            <a:tailEnd type="none" w="med" len="med"/>
          </a:ln>
          <a:effectLst/>
        </p:spPr>
        <p:txBody>
          <a:bodyPr vert="horz" wrap="none" lIns="121618" tIns="60809" rIns="121618" bIns="60809" numCol="1" rtlCol="0" anchor="ctr" anchorCtr="0" compatLnSpc="1">
            <a:prstTxWarp prst="textNoShape">
              <a:avLst/>
            </a:prstTxWarp>
          </a:bodyPr>
          <a:lstStyle/>
          <a:p>
            <a:pPr marL="0" marR="0" indent="0" algn="ctr" defTabSz="1216185" rtl="0" eaLnBrk="0" fontAlgn="base" latinLnBrk="0" hangingPunct="0">
              <a:lnSpc>
                <a:spcPts val="3325"/>
              </a:lnSpc>
              <a:spcBef>
                <a:spcPct val="0"/>
              </a:spcBef>
              <a:spcAft>
                <a:spcPts val="1330"/>
              </a:spcAft>
              <a:buClr>
                <a:srgbClr val="FDAA03"/>
              </a:buClr>
              <a:buSzTx/>
              <a:buFontTx/>
              <a:buNone/>
              <a:tabLst/>
            </a:pPr>
            <a:endParaRPr kumimoji="0" lang="en-US" sz="2394" b="1" i="0" u="none" strike="noStrike" cap="none" normalizeH="0" baseline="0">
              <a:ln>
                <a:noFill/>
              </a:ln>
              <a:solidFill>
                <a:schemeClr val="tx2"/>
              </a:solidFill>
              <a:effectLst/>
              <a:latin typeface="Arial" charset="0"/>
            </a:endParaRPr>
          </a:p>
        </p:txBody>
      </p:sp>
      <p:cxnSp>
        <p:nvCxnSpPr>
          <p:cNvPr id="12" name="Straight Connector 11" descr="Artifact">
            <a:extLst>
              <a:ext uri="{FF2B5EF4-FFF2-40B4-BE49-F238E27FC236}">
                <a16:creationId xmlns:a16="http://schemas.microsoft.com/office/drawing/2014/main" id="{DC069472-29C7-4CEC-83B3-DFDBE2BD327E}"/>
              </a:ext>
            </a:extLst>
          </p:cNvPr>
          <p:cNvCxnSpPr>
            <a:cxnSpLocks/>
          </p:cNvCxnSpPr>
          <p:nvPr/>
        </p:nvCxnSpPr>
        <p:spPr bwMode="auto">
          <a:xfrm>
            <a:off x="616449" y="1242752"/>
            <a:ext cx="11236720" cy="0"/>
          </a:xfrm>
          <a:prstGeom prst="line">
            <a:avLst/>
          </a:prstGeom>
          <a:solidFill>
            <a:srgbClr val="FFCC99"/>
          </a:solidFill>
          <a:ln w="12700" cap="flat" cmpd="sng" algn="ctr">
            <a:solidFill>
              <a:srgbClr val="C1CD23"/>
            </a:solidFill>
            <a:prstDash val="solid"/>
            <a:round/>
            <a:headEnd type="none" w="med" len="med"/>
            <a:tailEnd type="none" w="med" len="med"/>
          </a:ln>
          <a:effectLst/>
        </p:spPr>
      </p:cxnSp>
      <p:sp>
        <p:nvSpPr>
          <p:cNvPr id="13" name="Rectangle 12" descr="Artifact">
            <a:extLst>
              <a:ext uri="{FF2B5EF4-FFF2-40B4-BE49-F238E27FC236}">
                <a16:creationId xmlns:a16="http://schemas.microsoft.com/office/drawing/2014/main" id="{0FC1AD13-1188-4710-AA4D-CAD582AF814C}"/>
              </a:ext>
            </a:extLst>
          </p:cNvPr>
          <p:cNvSpPr/>
          <p:nvPr userDrawn="1"/>
        </p:nvSpPr>
        <p:spPr bwMode="auto">
          <a:xfrm>
            <a:off x="81483" y="1"/>
            <a:ext cx="99586" cy="1219200"/>
          </a:xfrm>
          <a:prstGeom prst="rect">
            <a:avLst/>
          </a:prstGeom>
          <a:solidFill>
            <a:srgbClr val="C1CD23"/>
          </a:solidFill>
          <a:ln w="12700" cap="flat" cmpd="sng" algn="ctr">
            <a:noFill/>
            <a:prstDash val="solid"/>
            <a:round/>
            <a:headEnd type="none" w="med" len="med"/>
            <a:tailEnd type="none" w="med" len="med"/>
          </a:ln>
          <a:effectLst/>
        </p:spPr>
        <p:txBody>
          <a:bodyPr vert="horz" wrap="none" lIns="121618" tIns="60809" rIns="121618" bIns="60809" numCol="1" rtlCol="0" anchor="ctr" anchorCtr="0" compatLnSpc="1">
            <a:prstTxWarp prst="textNoShape">
              <a:avLst/>
            </a:prstTxWarp>
          </a:bodyPr>
          <a:lstStyle/>
          <a:p>
            <a:pPr marL="0" marR="0" indent="0" algn="ctr" defTabSz="1216185" rtl="0" eaLnBrk="0" fontAlgn="base" latinLnBrk="0" hangingPunct="0">
              <a:lnSpc>
                <a:spcPts val="3325"/>
              </a:lnSpc>
              <a:spcBef>
                <a:spcPct val="0"/>
              </a:spcBef>
              <a:spcAft>
                <a:spcPts val="1330"/>
              </a:spcAft>
              <a:buClr>
                <a:srgbClr val="FDAA03"/>
              </a:buClr>
              <a:buSzTx/>
              <a:buFontTx/>
              <a:buNone/>
              <a:tabLst/>
            </a:pPr>
            <a:endParaRPr kumimoji="0" lang="en-US" sz="2394" b="1" i="0" u="none" strike="noStrike" cap="none" normalizeH="0" baseline="0">
              <a:ln>
                <a:noFill/>
              </a:ln>
              <a:solidFill>
                <a:schemeClr val="tx1"/>
              </a:solidFill>
              <a:effectLst/>
              <a:latin typeface="Arial" charset="0"/>
            </a:endParaRPr>
          </a:p>
        </p:txBody>
      </p:sp>
      <p:sp>
        <p:nvSpPr>
          <p:cNvPr id="14" name="Rectangle 13" descr="Artifact">
            <a:extLst>
              <a:ext uri="{FF2B5EF4-FFF2-40B4-BE49-F238E27FC236}">
                <a16:creationId xmlns:a16="http://schemas.microsoft.com/office/drawing/2014/main" id="{33566D52-4B10-4869-BC77-6B0630C04620}"/>
              </a:ext>
            </a:extLst>
          </p:cNvPr>
          <p:cNvSpPr/>
          <p:nvPr userDrawn="1"/>
        </p:nvSpPr>
        <p:spPr bwMode="auto">
          <a:xfrm>
            <a:off x="81483" y="1371601"/>
            <a:ext cx="99586" cy="5486400"/>
          </a:xfrm>
          <a:prstGeom prst="rect">
            <a:avLst/>
          </a:prstGeom>
          <a:solidFill>
            <a:schemeClr val="tx2"/>
          </a:solidFill>
          <a:ln w="12700" cap="flat" cmpd="sng" algn="ctr">
            <a:noFill/>
            <a:prstDash val="solid"/>
            <a:round/>
            <a:headEnd type="none" w="med" len="med"/>
            <a:tailEnd type="none" w="med" len="med"/>
          </a:ln>
          <a:effectLst/>
        </p:spPr>
        <p:txBody>
          <a:bodyPr vert="horz" wrap="none" lIns="121618" tIns="60809" rIns="121618" bIns="60809" numCol="1" rtlCol="0" anchor="ctr" anchorCtr="0" compatLnSpc="1">
            <a:prstTxWarp prst="textNoShape">
              <a:avLst/>
            </a:prstTxWarp>
          </a:bodyPr>
          <a:lstStyle/>
          <a:p>
            <a:pPr marL="0" marR="0" indent="0" algn="ctr" defTabSz="1216185" rtl="0" eaLnBrk="0" fontAlgn="base" latinLnBrk="0" hangingPunct="0">
              <a:lnSpc>
                <a:spcPts val="3325"/>
              </a:lnSpc>
              <a:spcBef>
                <a:spcPct val="0"/>
              </a:spcBef>
              <a:spcAft>
                <a:spcPts val="1330"/>
              </a:spcAft>
              <a:buClr>
                <a:srgbClr val="FDAA03"/>
              </a:buClr>
              <a:buSzTx/>
              <a:buFontTx/>
              <a:buNone/>
              <a:tabLst/>
            </a:pPr>
            <a:endParaRPr kumimoji="0" lang="en-US" sz="2394" b="1" i="0" u="none" strike="noStrike" cap="none" normalizeH="0" baseline="0">
              <a:ln>
                <a:noFill/>
              </a:ln>
              <a:solidFill>
                <a:schemeClr val="tx2"/>
              </a:solidFill>
              <a:effectLst/>
              <a:latin typeface="Arial" charset="0"/>
            </a:endParaRPr>
          </a:p>
        </p:txBody>
      </p:sp>
      <p:cxnSp>
        <p:nvCxnSpPr>
          <p:cNvPr id="16" name="Straight Connector 15" descr="Artifact">
            <a:extLst>
              <a:ext uri="{FF2B5EF4-FFF2-40B4-BE49-F238E27FC236}">
                <a16:creationId xmlns:a16="http://schemas.microsoft.com/office/drawing/2014/main" id="{8E84DD11-8C76-4BBF-8684-CF89C69047E7}"/>
              </a:ext>
            </a:extLst>
          </p:cNvPr>
          <p:cNvCxnSpPr>
            <a:cxnSpLocks/>
          </p:cNvCxnSpPr>
          <p:nvPr userDrawn="1"/>
        </p:nvCxnSpPr>
        <p:spPr bwMode="auto">
          <a:xfrm>
            <a:off x="616449" y="1242752"/>
            <a:ext cx="11236720" cy="0"/>
          </a:xfrm>
          <a:prstGeom prst="line">
            <a:avLst/>
          </a:prstGeom>
          <a:solidFill>
            <a:srgbClr val="FFCC99"/>
          </a:solidFill>
          <a:ln w="12700" cap="flat" cmpd="sng" algn="ctr">
            <a:solidFill>
              <a:srgbClr val="C1CD23"/>
            </a:solidFill>
            <a:prstDash val="solid"/>
            <a:round/>
            <a:headEnd type="none" w="med" len="med"/>
            <a:tailEnd type="none" w="med" len="med"/>
          </a:ln>
          <a:effectLst/>
        </p:spPr>
      </p:cxnSp>
      <p:sp>
        <p:nvSpPr>
          <p:cNvPr id="18" name="TextBox 17">
            <a:extLst>
              <a:ext uri="{FF2B5EF4-FFF2-40B4-BE49-F238E27FC236}">
                <a16:creationId xmlns:a16="http://schemas.microsoft.com/office/drawing/2014/main" id="{FFD758E3-BDA8-483C-A1E5-AE458E56D991}"/>
              </a:ext>
            </a:extLst>
          </p:cNvPr>
          <p:cNvSpPr txBox="1"/>
          <p:nvPr userDrawn="1"/>
        </p:nvSpPr>
        <p:spPr>
          <a:xfrm>
            <a:off x="9947031" y="64176"/>
            <a:ext cx="2138947" cy="246221"/>
          </a:xfrm>
          <a:prstGeom prst="rect">
            <a:avLst/>
          </a:prstGeom>
          <a:noFill/>
        </p:spPr>
        <p:txBody>
          <a:bodyPr wrap="square" rtlCol="0">
            <a:spAutoFit/>
          </a:bodyPr>
          <a:lstStyle/>
          <a:p>
            <a:pPr marL="0" marR="0" indent="0" algn="r" defTabSz="914377" rtl="0" eaLnBrk="1" fontAlgn="auto" latinLnBrk="0" hangingPunct="1">
              <a:lnSpc>
                <a:spcPct val="100000"/>
              </a:lnSpc>
              <a:spcBef>
                <a:spcPts val="0"/>
              </a:spcBef>
              <a:spcAft>
                <a:spcPts val="600"/>
              </a:spcAft>
              <a:buClrTx/>
              <a:buSzTx/>
              <a:buFontTx/>
              <a:buNone/>
              <a:tabLst/>
              <a:defRPr/>
            </a:pPr>
            <a:r>
              <a:rPr lang="en-US" sz="1000" dirty="0">
                <a:solidFill>
                  <a:srgbClr val="C1CD23"/>
                </a:solidFill>
                <a:latin typeface="Arial" pitchFamily="34" charset="0"/>
              </a:rPr>
              <a:t>|</a:t>
            </a:r>
            <a:r>
              <a:rPr lang="en-US" sz="1000" dirty="0">
                <a:latin typeface="Arial" pitchFamily="34" charset="0"/>
              </a:rPr>
              <a:t> </a:t>
            </a:r>
            <a:fld id="{295008BC-DA31-4D19-837B-EFA4386B05F5}" type="slidenum">
              <a:rPr lang="en-US" sz="1000" smtClean="0">
                <a:solidFill>
                  <a:schemeClr val="tx1">
                    <a:lumMod val="50000"/>
                    <a:lumOff val="50000"/>
                  </a:schemeClr>
                </a:solidFill>
                <a:latin typeface="Arial" pitchFamily="34" charset="0"/>
              </a:rPr>
              <a:pPr marL="0" marR="0" indent="0" algn="r" defTabSz="914377" rtl="0" eaLnBrk="1" fontAlgn="auto" latinLnBrk="0" hangingPunct="1">
                <a:lnSpc>
                  <a:spcPct val="100000"/>
                </a:lnSpc>
                <a:spcBef>
                  <a:spcPts val="0"/>
                </a:spcBef>
                <a:spcAft>
                  <a:spcPts val="600"/>
                </a:spcAft>
                <a:buClrTx/>
                <a:buSzTx/>
                <a:buFontTx/>
                <a:buNone/>
                <a:tabLst/>
                <a:defRPr/>
              </a:pPr>
              <a:t>‹#›</a:t>
            </a:fld>
            <a:r>
              <a:rPr lang="en-US" sz="1000" dirty="0">
                <a:latin typeface="Arial" pitchFamily="34" charset="0"/>
              </a:rPr>
              <a:t> </a:t>
            </a:r>
            <a:r>
              <a:rPr lang="en-US" sz="1000" dirty="0">
                <a:solidFill>
                  <a:srgbClr val="C1CD23"/>
                </a:solidFill>
                <a:latin typeface="Arial" pitchFamily="34" charset="0"/>
              </a:rPr>
              <a:t>|</a:t>
            </a:r>
            <a:r>
              <a:rPr lang="en-US" sz="1000" dirty="0">
                <a:ea typeface="Verdana" pitchFamily="34" charset="0"/>
                <a:cs typeface="Verdana" pitchFamily="34" charset="0"/>
              </a:rPr>
              <a:t> </a:t>
            </a:r>
          </a:p>
        </p:txBody>
      </p:sp>
      <p:pic>
        <p:nvPicPr>
          <p:cNvPr id="19" name="Picture 18">
            <a:extLst>
              <a:ext uri="{FF2B5EF4-FFF2-40B4-BE49-F238E27FC236}">
                <a16:creationId xmlns:a16="http://schemas.microsoft.com/office/drawing/2014/main" id="{FB8B1C87-FCE4-4A98-A8B4-227FE8ABB307}"/>
              </a:ext>
            </a:extLst>
          </p:cNvPr>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11182664" y="6514043"/>
            <a:ext cx="670505" cy="243820"/>
          </a:xfrm>
          <a:prstGeom prst="rect">
            <a:avLst/>
          </a:prstGeom>
        </p:spPr>
      </p:pic>
    </p:spTree>
    <p:extLst>
      <p:ext uri="{BB962C8B-B14F-4D97-AF65-F5344CB8AC3E}">
        <p14:creationId xmlns:p14="http://schemas.microsoft.com/office/powerpoint/2010/main" val="571324812"/>
      </p:ext>
    </p:extLst>
  </p:cSld>
  <p:clrMap bg1="lt1" tx1="dk1" bg2="lt2" tx2="dk2" accent1="accent1" accent2="accent2" accent3="accent3" accent4="accent4" accent5="accent5" accent6="accent6" hlink="hlink" folHlink="folHlink"/>
  <p:sldLayoutIdLst>
    <p:sldLayoutId id="2147483666" r:id="rId1"/>
    <p:sldLayoutId id="2147483658" r:id="rId2"/>
    <p:sldLayoutId id="2147483665" r:id="rId3"/>
    <p:sldLayoutId id="2147483660" r:id="rId4"/>
    <p:sldLayoutId id="2147483661" r:id="rId5"/>
    <p:sldLayoutId id="2147483662" r:id="rId6"/>
    <p:sldLayoutId id="2147483663" r:id="rId7"/>
    <p:sldLayoutId id="2147483664" r:id="rId8"/>
  </p:sldLayoutIdLst>
  <p:hf hdr="0" dt="0"/>
  <p:txStyles>
    <p:titleStyle>
      <a:lvl1pPr algn="l" defTabSz="914400" rtl="0" eaLnBrk="1" latinLnBrk="0" hangingPunct="1">
        <a:lnSpc>
          <a:spcPct val="90000"/>
        </a:lnSpc>
        <a:spcBef>
          <a:spcPct val="0"/>
        </a:spcBef>
        <a:buNone/>
        <a:defRPr lang="en-US" sz="3200" b="1" kern="1200">
          <a:solidFill>
            <a:schemeClr val="tx2"/>
          </a:solidFill>
          <a:latin typeface="Arial" pitchFamily="34" charset="0"/>
          <a:ea typeface="Verdana" pitchFamily="34" charset="0"/>
          <a:cs typeface="Arial"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lang="en-US" sz="2400" b="1" kern="1200" smtClean="0">
          <a:solidFill>
            <a:schemeClr val="tx1"/>
          </a:solidFill>
          <a:latin typeface="Arial" pitchFamily="34" charset="0"/>
          <a:ea typeface="+mn-ea"/>
          <a:cs typeface="Arial"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lang="en-US" sz="2400" kern="1200" smtClean="0">
          <a:solidFill>
            <a:schemeClr val="tx1"/>
          </a:solidFill>
          <a:latin typeface="Arial" pitchFamily="34" charset="0"/>
          <a:ea typeface="+mn-ea"/>
          <a:cs typeface="Arial"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lang="en-US" sz="2400" kern="1200" smtClean="0">
          <a:solidFill>
            <a:schemeClr val="tx1"/>
          </a:solidFill>
          <a:latin typeface="Arial" pitchFamily="34" charset="0"/>
          <a:ea typeface="+mn-ea"/>
          <a:cs typeface="Arial" pitchFamily="34" charset="0"/>
        </a:defRPr>
      </a:lvl3pPr>
      <a:lvl4pPr marL="1486316" indent="-342900" algn="l" defTabSz="914400" rtl="0" eaLnBrk="1" latinLnBrk="0" hangingPunct="1">
        <a:lnSpc>
          <a:spcPct val="90000"/>
        </a:lnSpc>
        <a:spcBef>
          <a:spcPts val="500"/>
        </a:spcBef>
        <a:buFont typeface="Arial" panose="020B0604020202020204" pitchFamily="34" charset="0"/>
        <a:buChar char="–"/>
        <a:defRPr lang="en-US" sz="2394" kern="1200" smtClean="0">
          <a:solidFill>
            <a:schemeClr val="tx1"/>
          </a:solidFill>
          <a:latin typeface="Arial" pitchFamily="34" charset="0"/>
          <a:ea typeface="+mn-ea"/>
          <a:cs typeface="Arial"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lang="en-US" sz="2394" kern="1200">
          <a:solidFill>
            <a:schemeClr val="tx1"/>
          </a:solidFill>
          <a:latin typeface="Arial" pitchFamily="34" charset="0"/>
          <a:ea typeface="+mn-ea"/>
          <a:cs typeface="Arial"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hyperlink" Target="https://daffodil.apache.org/docs/dfdl/"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openclipart.org/detail/167093/stop-sign-by-davidblyons" TargetMode="External"/><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openclipart.org/detail/167093/stop-sign-by-davidblyons" TargetMode="External"/><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openclipart.org/detail/167093/stop-sign-by-davidblyons" TargetMode="External"/><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openclipart.org/detail/167093/stop-sign-by-davidblyons" TargetMode="External"/><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openclipart.org/detail/167093/stop-sign-by-davidblyons" TargetMode="External"/><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4E495207-35DE-46E2-B7DB-F31265C44A28}"/>
              </a:ext>
            </a:extLst>
          </p:cNvPr>
          <p:cNvSpPr>
            <a:spLocks noGrp="1"/>
          </p:cNvSpPr>
          <p:nvPr>
            <p:ph type="ctrTitle" sz="quarter"/>
          </p:nvPr>
        </p:nvSpPr>
        <p:spPr/>
        <p:txBody>
          <a:bodyPr/>
          <a:lstStyle/>
          <a:p>
            <a:r>
              <a:rPr lang="en-US"/>
              <a:t>DFDL Part 1 Lab Answers</a:t>
            </a:r>
            <a:endParaRPr lang="en-US" dirty="0"/>
          </a:p>
        </p:txBody>
      </p:sp>
      <p:sp>
        <p:nvSpPr>
          <p:cNvPr id="7" name="Subtitle 6">
            <a:extLst>
              <a:ext uri="{FF2B5EF4-FFF2-40B4-BE49-F238E27FC236}">
                <a16:creationId xmlns:a16="http://schemas.microsoft.com/office/drawing/2014/main" id="{EC64448E-58F0-47AA-B058-D0CEF188B231}"/>
              </a:ext>
            </a:extLst>
          </p:cNvPr>
          <p:cNvSpPr>
            <a:spLocks noGrp="1"/>
          </p:cNvSpPr>
          <p:nvPr>
            <p:ph type="subTitle" idx="1"/>
          </p:nvPr>
        </p:nvSpPr>
        <p:spPr/>
        <p:txBody>
          <a:bodyPr/>
          <a:lstStyle/>
          <a:p>
            <a:r>
              <a:rPr lang="en-US"/>
              <a:t>Roger L. Costello</a:t>
            </a:r>
          </a:p>
        </p:txBody>
      </p:sp>
      <p:sp>
        <p:nvSpPr>
          <p:cNvPr id="2" name="Rectangle 1">
            <a:extLst>
              <a:ext uri="{FF2B5EF4-FFF2-40B4-BE49-F238E27FC236}">
                <a16:creationId xmlns:a16="http://schemas.microsoft.com/office/drawing/2014/main" id="{E094CE59-4EB9-400E-871E-2E40A5F2A103}"/>
              </a:ext>
            </a:extLst>
          </p:cNvPr>
          <p:cNvSpPr/>
          <p:nvPr/>
        </p:nvSpPr>
        <p:spPr>
          <a:xfrm>
            <a:off x="1044164" y="4382332"/>
            <a:ext cx="3898952" cy="369332"/>
          </a:xfrm>
          <a:prstGeom prst="rect">
            <a:avLst/>
          </a:prstGeom>
        </p:spPr>
        <p:txBody>
          <a:bodyPr wrap="none">
            <a:spAutoFit/>
          </a:bodyPr>
          <a:lstStyle/>
          <a:p>
            <a:r>
              <a:rPr lang="en-US">
                <a:hlinkClick r:id="rId2"/>
              </a:rPr>
              <a:t>https://daffodil.apache.org/docs/dfdl/</a:t>
            </a:r>
            <a:r>
              <a:rPr lang="en-US"/>
              <a:t>  </a:t>
            </a:r>
          </a:p>
        </p:txBody>
      </p:sp>
      <p:sp>
        <p:nvSpPr>
          <p:cNvPr id="3" name="Rectangle 2">
            <a:extLst>
              <a:ext uri="{FF2B5EF4-FFF2-40B4-BE49-F238E27FC236}">
                <a16:creationId xmlns:a16="http://schemas.microsoft.com/office/drawing/2014/main" id="{EE2433F5-51BA-4069-AE68-2A3AE9CAB527}"/>
              </a:ext>
            </a:extLst>
          </p:cNvPr>
          <p:cNvSpPr/>
          <p:nvPr/>
        </p:nvSpPr>
        <p:spPr>
          <a:xfrm>
            <a:off x="1044164" y="4003940"/>
            <a:ext cx="4201471" cy="369332"/>
          </a:xfrm>
          <a:prstGeom prst="rect">
            <a:avLst/>
          </a:prstGeom>
        </p:spPr>
        <p:txBody>
          <a:bodyPr wrap="none">
            <a:spAutoFit/>
          </a:bodyPr>
          <a:lstStyle/>
          <a:p>
            <a:r>
              <a:rPr lang="en-US"/>
              <a:t>DFDL = Data Format Description Language</a:t>
            </a:r>
          </a:p>
        </p:txBody>
      </p:sp>
      <p:sp>
        <p:nvSpPr>
          <p:cNvPr id="8" name="Rectangle 7">
            <a:extLst>
              <a:ext uri="{FF2B5EF4-FFF2-40B4-BE49-F238E27FC236}">
                <a16:creationId xmlns:a16="http://schemas.microsoft.com/office/drawing/2014/main" id="{F82736C1-58CE-4F38-A06D-2C2A92B87EAF}"/>
              </a:ext>
            </a:extLst>
          </p:cNvPr>
          <p:cNvSpPr/>
          <p:nvPr/>
        </p:nvSpPr>
        <p:spPr>
          <a:xfrm>
            <a:off x="1044164" y="6212069"/>
            <a:ext cx="6096000" cy="276999"/>
          </a:xfrm>
          <a:prstGeom prst="rect">
            <a:avLst/>
          </a:prstGeom>
        </p:spPr>
        <p:txBody>
          <a:bodyP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1">
                <a:latin typeface="Calibri" panose="020F0502020204030204" pitchFamily="34" charset="0"/>
                <a:ea typeface="Calibri" panose="020F0502020204030204" pitchFamily="34" charset="0"/>
              </a:rPr>
              <a:t>Approved for Public Release; Distribution Unlimited. Public Release Case Number 19-1536</a:t>
            </a:r>
            <a:endParaRPr lang="en-US" sz="1200"/>
          </a:p>
        </p:txBody>
      </p:sp>
    </p:spTree>
    <p:extLst>
      <p:ext uri="{BB962C8B-B14F-4D97-AF65-F5344CB8AC3E}">
        <p14:creationId xmlns:p14="http://schemas.microsoft.com/office/powerpoint/2010/main" val="24624693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074F30B-F210-4919-B6CF-AF9DECAA4B57}"/>
              </a:ext>
            </a:extLst>
          </p:cNvPr>
          <p:cNvSpPr/>
          <p:nvPr/>
        </p:nvSpPr>
        <p:spPr>
          <a:xfrm>
            <a:off x="5507066" y="643179"/>
            <a:ext cx="3781356" cy="369332"/>
          </a:xfrm>
          <a:prstGeom prst="rect">
            <a:avLst/>
          </a:prstGeom>
          <a:ln>
            <a:solidFill>
              <a:schemeClr val="tx1"/>
            </a:solidFill>
          </a:ln>
        </p:spPr>
        <p:txBody>
          <a:bodyPr wrap="none">
            <a:spAutoFit/>
          </a:bodyPr>
          <a:lstStyle/>
          <a:p>
            <a:r>
              <a:rPr lang="en-US">
                <a:solidFill>
                  <a:srgbClr val="000000"/>
                </a:solidFill>
                <a:highlight>
                  <a:srgbClr val="FFFFFF"/>
                </a:highlight>
              </a:rPr>
              <a:t>Dear:Sir: Thank you for your response.</a:t>
            </a:r>
          </a:p>
        </p:txBody>
      </p:sp>
      <p:sp>
        <p:nvSpPr>
          <p:cNvPr id="6" name="Rectangle 5">
            <a:extLst>
              <a:ext uri="{FF2B5EF4-FFF2-40B4-BE49-F238E27FC236}">
                <a16:creationId xmlns:a16="http://schemas.microsoft.com/office/drawing/2014/main" id="{007573B9-E3CF-46D5-A308-B265456CB6BE}"/>
              </a:ext>
            </a:extLst>
          </p:cNvPr>
          <p:cNvSpPr/>
          <p:nvPr/>
        </p:nvSpPr>
        <p:spPr>
          <a:xfrm>
            <a:off x="345791" y="2188291"/>
            <a:ext cx="4675657" cy="1569660"/>
          </a:xfrm>
          <a:prstGeom prst="rect">
            <a:avLst/>
          </a:prstGeom>
          <a:ln>
            <a:solidFill>
              <a:schemeClr val="tx1"/>
            </a:solidFill>
          </a:ln>
        </p:spPr>
        <p:txBody>
          <a:bodyPr wrap="square">
            <a:spAutoFit/>
          </a:bodyPr>
          <a:lstStyle/>
          <a:p>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"input"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"label"</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dfdl:terminator</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"message"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3296"/>
                </a:solidFill>
                <a:highlight>
                  <a:srgbClr val="FFFFFF"/>
                </a:highlight>
              </a:rPr>
              <a:t>&lt;/xs:element&gt;</a:t>
            </a:r>
          </a:p>
        </p:txBody>
      </p:sp>
      <p:sp>
        <p:nvSpPr>
          <p:cNvPr id="7" name="Rectangle 6">
            <a:extLst>
              <a:ext uri="{FF2B5EF4-FFF2-40B4-BE49-F238E27FC236}">
                <a16:creationId xmlns:a16="http://schemas.microsoft.com/office/drawing/2014/main" id="{FF4980F1-7008-4254-8028-AEDCC851001E}"/>
              </a:ext>
            </a:extLst>
          </p:cNvPr>
          <p:cNvSpPr/>
          <p:nvPr/>
        </p:nvSpPr>
        <p:spPr>
          <a:xfrm>
            <a:off x="6633275" y="2681208"/>
            <a:ext cx="1596325" cy="5734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Daffodil</a:t>
            </a:r>
          </a:p>
        </p:txBody>
      </p:sp>
      <p:cxnSp>
        <p:nvCxnSpPr>
          <p:cNvPr id="9" name="Straight Arrow Connector 8">
            <a:extLst>
              <a:ext uri="{FF2B5EF4-FFF2-40B4-BE49-F238E27FC236}">
                <a16:creationId xmlns:a16="http://schemas.microsoft.com/office/drawing/2014/main" id="{5CA79CB2-E6BC-4043-9D61-3CFD82431A04}"/>
              </a:ext>
            </a:extLst>
          </p:cNvPr>
          <p:cNvCxnSpPr>
            <a:stCxn id="5" idx="2"/>
            <a:endCxn id="7" idx="0"/>
          </p:cNvCxnSpPr>
          <p:nvPr/>
        </p:nvCxnSpPr>
        <p:spPr>
          <a:xfrm>
            <a:off x="7397744" y="1012511"/>
            <a:ext cx="0" cy="166869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28EACDAB-B3A0-43CA-AD3D-9CDA2B3C9170}"/>
              </a:ext>
            </a:extLst>
          </p:cNvPr>
          <p:cNvCxnSpPr>
            <a:cxnSpLocks/>
            <a:stCxn id="6" idx="3"/>
            <a:endCxn id="7" idx="1"/>
          </p:cNvCxnSpPr>
          <p:nvPr/>
        </p:nvCxnSpPr>
        <p:spPr>
          <a:xfrm flipV="1">
            <a:off x="5021448" y="2967927"/>
            <a:ext cx="1611827"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FCD0C37F-F065-4328-BBDE-F00CADF71706}"/>
              </a:ext>
            </a:extLst>
          </p:cNvPr>
          <p:cNvCxnSpPr>
            <a:stCxn id="7" idx="2"/>
          </p:cNvCxnSpPr>
          <p:nvPr/>
        </p:nvCxnSpPr>
        <p:spPr>
          <a:xfrm flipH="1">
            <a:off x="7431437" y="3254645"/>
            <a:ext cx="1" cy="139484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6E48C5C1-9134-449B-98DE-0869EBD0B71D}"/>
              </a:ext>
            </a:extLst>
          </p:cNvPr>
          <p:cNvSpPr/>
          <p:nvPr/>
        </p:nvSpPr>
        <p:spPr>
          <a:xfrm>
            <a:off x="5827361" y="4667437"/>
            <a:ext cx="3766083" cy="830997"/>
          </a:xfrm>
          <a:prstGeom prst="rect">
            <a:avLst/>
          </a:prstGeom>
          <a:ln>
            <a:solidFill>
              <a:schemeClr val="tx1"/>
            </a:solidFill>
          </a:ln>
        </p:spPr>
        <p:txBody>
          <a:bodyPr wrap="square">
            <a:spAutoFit/>
          </a:bodyPr>
          <a:lstStyle/>
          <a:p>
            <a:r>
              <a:rPr lang="en-US" sz="1200">
                <a:solidFill>
                  <a:srgbClr val="000096"/>
                </a:solidFill>
                <a:highlight>
                  <a:srgbClr val="FFFFFF"/>
                </a:highlight>
              </a:rPr>
              <a:t>&lt;input&gt;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0096"/>
                </a:solidFill>
                <a:highlight>
                  <a:srgbClr val="FFFFFF"/>
                </a:highlight>
              </a:rPr>
              <a:t>&lt;label&gt;</a:t>
            </a:r>
            <a:r>
              <a:rPr lang="en-US" sz="1200">
                <a:solidFill>
                  <a:srgbClr val="000000"/>
                </a:solidFill>
                <a:highlight>
                  <a:srgbClr val="FFFFFF"/>
                </a:highlight>
              </a:rPr>
              <a:t>Dear</a:t>
            </a:r>
            <a:r>
              <a:rPr lang="en-US" sz="1200">
                <a:solidFill>
                  <a:srgbClr val="000096"/>
                </a:solidFill>
                <a:highlight>
                  <a:srgbClr val="FFFFFF"/>
                </a:highlight>
              </a:rPr>
              <a:t>&lt;/label&gt;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0096"/>
                </a:solidFill>
                <a:highlight>
                  <a:srgbClr val="FFFFFF"/>
                </a:highlight>
              </a:rPr>
              <a:t>&lt;message&gt;</a:t>
            </a:r>
            <a:r>
              <a:rPr lang="en-US" sz="1200">
                <a:solidFill>
                  <a:srgbClr val="000000"/>
                </a:solidFill>
                <a:highlight>
                  <a:srgbClr val="FFFFFF"/>
                </a:highlight>
              </a:rPr>
              <a:t>Sir: Thank you for your response.</a:t>
            </a:r>
            <a:r>
              <a:rPr lang="en-US" sz="1200">
                <a:solidFill>
                  <a:srgbClr val="000096"/>
                </a:solidFill>
                <a:highlight>
                  <a:srgbClr val="FFFFFF"/>
                </a:highlight>
              </a:rPr>
              <a:t>&lt;/message&gt;</a:t>
            </a:r>
            <a:br>
              <a:rPr lang="en-US" sz="1200">
                <a:solidFill>
                  <a:srgbClr val="000000"/>
                </a:solidFill>
                <a:highlight>
                  <a:srgbClr val="FFFFFF"/>
                </a:highlight>
              </a:rPr>
            </a:br>
            <a:r>
              <a:rPr lang="en-US" sz="1200">
                <a:solidFill>
                  <a:srgbClr val="000096"/>
                </a:solidFill>
                <a:highlight>
                  <a:srgbClr val="FFFFFF"/>
                </a:highlight>
              </a:rPr>
              <a:t>&lt;/input&gt;</a:t>
            </a:r>
          </a:p>
        </p:txBody>
      </p:sp>
      <p:sp>
        <p:nvSpPr>
          <p:cNvPr id="10" name="TextBox 9">
            <a:extLst>
              <a:ext uri="{FF2B5EF4-FFF2-40B4-BE49-F238E27FC236}">
                <a16:creationId xmlns:a16="http://schemas.microsoft.com/office/drawing/2014/main" id="{3C5A6F80-FB66-4266-8996-6E7AC9E1D2ED}"/>
              </a:ext>
            </a:extLst>
          </p:cNvPr>
          <p:cNvSpPr txBox="1"/>
          <p:nvPr/>
        </p:nvSpPr>
        <p:spPr>
          <a:xfrm>
            <a:off x="345792" y="4238989"/>
            <a:ext cx="4489450" cy="1938992"/>
          </a:xfrm>
          <a:prstGeom prst="rect">
            <a:avLst/>
          </a:prstGeom>
          <a:solidFill>
            <a:srgbClr val="FFFF00"/>
          </a:solidFill>
        </p:spPr>
        <p:txBody>
          <a:bodyPr wrap="square" rtlCol="0">
            <a:spAutoFit/>
          </a:bodyPr>
          <a:lstStyle/>
          <a:p>
            <a:r>
              <a:rPr lang="en-US" sz="2400"/>
              <a:t>The DFDL schema says that the label is the string up to the first colon, so </a:t>
            </a:r>
            <a:r>
              <a:rPr lang="en-US" sz="2400">
                <a:latin typeface="Courier New" panose="02070309020205020404" pitchFamily="49" charset="0"/>
                <a:cs typeface="Courier New" panose="02070309020205020404" pitchFamily="49" charset="0"/>
              </a:rPr>
              <a:t>message</a:t>
            </a:r>
            <a:r>
              <a:rPr lang="en-US" sz="2400"/>
              <a:t> contains everything that follows, which includes the second colon.</a:t>
            </a:r>
          </a:p>
        </p:txBody>
      </p:sp>
      <p:sp>
        <p:nvSpPr>
          <p:cNvPr id="12" name="TextBox 11">
            <a:extLst>
              <a:ext uri="{FF2B5EF4-FFF2-40B4-BE49-F238E27FC236}">
                <a16:creationId xmlns:a16="http://schemas.microsoft.com/office/drawing/2014/main" id="{18BC84E9-8752-4B46-A3C7-A904E482CF37}"/>
              </a:ext>
            </a:extLst>
          </p:cNvPr>
          <p:cNvSpPr txBox="1"/>
          <p:nvPr/>
        </p:nvSpPr>
        <p:spPr>
          <a:xfrm>
            <a:off x="1288718" y="1726626"/>
            <a:ext cx="2603598" cy="461665"/>
          </a:xfrm>
          <a:prstGeom prst="rect">
            <a:avLst/>
          </a:prstGeom>
          <a:noFill/>
        </p:spPr>
        <p:txBody>
          <a:bodyPr wrap="none" rtlCol="0">
            <a:spAutoFit/>
          </a:bodyPr>
          <a:lstStyle/>
          <a:p>
            <a:r>
              <a:rPr lang="en-US" sz="2400"/>
              <a:t>Characterization #2</a:t>
            </a:r>
          </a:p>
        </p:txBody>
      </p:sp>
      <p:sp>
        <p:nvSpPr>
          <p:cNvPr id="14" name="Footer Placeholder 3">
            <a:extLst>
              <a:ext uri="{FF2B5EF4-FFF2-40B4-BE49-F238E27FC236}">
                <a16:creationId xmlns:a16="http://schemas.microsoft.com/office/drawing/2014/main" id="{96C54F33-5894-433F-B25D-66A0BD72829D}"/>
              </a:ext>
            </a:extLst>
          </p:cNvPr>
          <p:cNvSpPr txBox="1">
            <a:spLocks/>
          </p:cNvSpPr>
          <p:nvPr/>
        </p:nvSpPr>
        <p:spPr>
          <a:xfrm>
            <a:off x="616448" y="6521957"/>
            <a:ext cx="7536952" cy="23905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en-US" sz="800">
                <a:solidFill>
                  <a:schemeClr val="tx1">
                    <a:lumMod val="50000"/>
                    <a:lumOff val="50000"/>
                  </a:schemeClr>
                </a:solidFill>
                <a:latin typeface="Arial" pitchFamily="34" charset="0"/>
                <a:cs typeface="Arial" pitchFamily="34" charset="0"/>
              </a:rPr>
              <a:t>© 2019 The MITRE Corporation. All rights reserved.</a:t>
            </a:r>
            <a:endParaRPr lang="en-US" sz="800" dirty="0">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6345981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074F30B-F210-4919-B6CF-AF9DECAA4B57}"/>
              </a:ext>
            </a:extLst>
          </p:cNvPr>
          <p:cNvSpPr/>
          <p:nvPr/>
        </p:nvSpPr>
        <p:spPr>
          <a:xfrm>
            <a:off x="5507066" y="643179"/>
            <a:ext cx="3781356" cy="369332"/>
          </a:xfrm>
          <a:prstGeom prst="rect">
            <a:avLst/>
          </a:prstGeom>
          <a:ln>
            <a:solidFill>
              <a:schemeClr val="tx1"/>
            </a:solidFill>
          </a:ln>
        </p:spPr>
        <p:txBody>
          <a:bodyPr wrap="none">
            <a:spAutoFit/>
          </a:bodyPr>
          <a:lstStyle/>
          <a:p>
            <a:r>
              <a:rPr lang="en-US">
                <a:solidFill>
                  <a:srgbClr val="000000"/>
                </a:solidFill>
                <a:highlight>
                  <a:srgbClr val="FFFFFF"/>
                </a:highlight>
              </a:rPr>
              <a:t>Dear:Sir: Thank you for your response.</a:t>
            </a:r>
          </a:p>
        </p:txBody>
      </p:sp>
      <p:sp>
        <p:nvSpPr>
          <p:cNvPr id="6" name="Rectangle 5">
            <a:extLst>
              <a:ext uri="{FF2B5EF4-FFF2-40B4-BE49-F238E27FC236}">
                <a16:creationId xmlns:a16="http://schemas.microsoft.com/office/drawing/2014/main" id="{007573B9-E3CF-46D5-A308-B265456CB6BE}"/>
              </a:ext>
            </a:extLst>
          </p:cNvPr>
          <p:cNvSpPr/>
          <p:nvPr/>
        </p:nvSpPr>
        <p:spPr>
          <a:xfrm>
            <a:off x="345791" y="1552862"/>
            <a:ext cx="4675657" cy="2862322"/>
          </a:xfrm>
          <a:prstGeom prst="rect">
            <a:avLst/>
          </a:prstGeom>
          <a:ln>
            <a:solidFill>
              <a:schemeClr val="tx1"/>
            </a:solidFill>
          </a:ln>
        </p:spPr>
        <p:txBody>
          <a:bodyPr wrap="square">
            <a:spAutoFit/>
          </a:bodyPr>
          <a:lstStyle/>
          <a:p>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"input"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"label"</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br>
              <a:rPr lang="en-US" sz="1200">
                <a:solidFill>
                  <a:srgbClr val="993300"/>
                </a:solidFill>
                <a:highlight>
                  <a:srgbClr val="FFFFFF"/>
                </a:highlight>
              </a:rPr>
            </a:br>
            <a:r>
              <a:rPr lang="en-US" sz="1200">
                <a:solidFill>
                  <a:srgbClr val="F5844C"/>
                </a:solidFill>
                <a:highlight>
                  <a:srgbClr val="FFFFFF"/>
                </a:highlight>
              </a:rPr>
              <a:t> 	        dfdl:lengthUnits</a:t>
            </a:r>
            <a:r>
              <a:rPr lang="en-US" sz="1200">
                <a:solidFill>
                  <a:srgbClr val="FF8040"/>
                </a:solidFill>
                <a:highlight>
                  <a:srgbClr val="FFFFFF"/>
                </a:highlight>
              </a:rPr>
              <a:t>=</a:t>
            </a:r>
            <a:r>
              <a:rPr lang="en-US" sz="1200">
                <a:solidFill>
                  <a:srgbClr val="993300"/>
                </a:solidFill>
                <a:highlight>
                  <a:srgbClr val="FFFFFF"/>
                </a:highlight>
              </a:rPr>
              <a:t>"characters"</a:t>
            </a:r>
            <a:r>
              <a:rPr lang="en-US" sz="1200">
                <a:solidFill>
                  <a:srgbClr val="F5844C"/>
                </a:solidFill>
                <a:highlight>
                  <a:srgbClr val="FFFFFF"/>
                </a:highlight>
              </a:rPr>
              <a:t> </a:t>
            </a:r>
            <a:br>
              <a:rPr lang="en-US" sz="1200">
                <a:solidFill>
                  <a:srgbClr val="F5844C"/>
                </a:solidFill>
                <a:highlight>
                  <a:srgbClr val="FFFFFF"/>
                </a:highlight>
              </a:rPr>
            </a:br>
            <a:r>
              <a:rPr lang="en-US" sz="1200">
                <a:solidFill>
                  <a:srgbClr val="F5844C"/>
                </a:solidFill>
                <a:highlight>
                  <a:srgbClr val="FFFFFF"/>
                </a:highlight>
              </a:rPr>
              <a:t> 	        dfdl:lengthKind</a:t>
            </a:r>
            <a:r>
              <a:rPr lang="en-US" sz="1200">
                <a:solidFill>
                  <a:srgbClr val="FF8040"/>
                </a:solidFill>
                <a:highlight>
                  <a:srgbClr val="FFFFFF"/>
                </a:highlight>
              </a:rPr>
              <a:t>=</a:t>
            </a:r>
            <a:r>
              <a:rPr lang="en-US" sz="1200">
                <a:solidFill>
                  <a:srgbClr val="993300"/>
                </a:solidFill>
                <a:highlight>
                  <a:srgbClr val="FFFFFF"/>
                </a:highlight>
              </a:rPr>
              <a:t>"pattern"</a:t>
            </a:r>
            <a:r>
              <a:rPr lang="en-US" sz="1200">
                <a:solidFill>
                  <a:srgbClr val="F5844C"/>
                </a:solidFill>
                <a:highlight>
                  <a:srgbClr val="FFFFFF"/>
                </a:highlight>
              </a:rPr>
              <a:t> </a:t>
            </a:r>
            <a:br>
              <a:rPr lang="en-US" sz="1200">
                <a:solidFill>
                  <a:srgbClr val="F5844C"/>
                </a:solidFill>
                <a:highlight>
                  <a:srgbClr val="FFFFFF"/>
                </a:highlight>
              </a:rPr>
            </a:br>
            <a:r>
              <a:rPr lang="en-US" sz="1200">
                <a:solidFill>
                  <a:srgbClr val="F5844C"/>
                </a:solidFill>
                <a:highlight>
                  <a:srgbClr val="FFFFFF"/>
                </a:highlight>
              </a:rPr>
              <a:t> 	         dfdl:lengthPattern</a:t>
            </a:r>
            <a:r>
              <a:rPr lang="en-US" sz="1200">
                <a:solidFill>
                  <a:srgbClr val="FF8040"/>
                </a:solidFill>
                <a:highlight>
                  <a:srgbClr val="FFFFFF"/>
                </a:highlight>
              </a:rPr>
              <a:t>=</a:t>
            </a:r>
            <a:r>
              <a:rPr lang="en-US" sz="1200">
                <a:solidFill>
                  <a:srgbClr val="993300"/>
                </a:solidFill>
                <a:highlight>
                  <a:srgbClr val="FFFFFF"/>
                </a:highlight>
              </a:rPr>
              <a:t>"[\x20-\x7F]+?(?=[:])"</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"colon"</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br>
              <a:rPr lang="en-US" sz="1200">
                <a:solidFill>
                  <a:srgbClr val="F5844C"/>
                </a:solidFill>
                <a:highlight>
                  <a:srgbClr val="FFFFFF"/>
                </a:highlight>
              </a:rPr>
            </a:br>
            <a:r>
              <a:rPr lang="en-US" sz="1200">
                <a:solidFill>
                  <a:srgbClr val="F5844C"/>
                </a:solidFill>
                <a:highlight>
                  <a:srgbClr val="FFFFFF"/>
                </a:highlight>
              </a:rPr>
              <a:t> 	        dfdl:lengthUnits</a:t>
            </a:r>
            <a:r>
              <a:rPr lang="en-US" sz="1200">
                <a:solidFill>
                  <a:srgbClr val="FF8040"/>
                </a:solidFill>
                <a:highlight>
                  <a:srgbClr val="FFFFFF"/>
                </a:highlight>
              </a:rPr>
              <a:t>=</a:t>
            </a:r>
            <a:r>
              <a:rPr lang="en-US" sz="1200">
                <a:solidFill>
                  <a:srgbClr val="993300"/>
                </a:solidFill>
                <a:highlight>
                  <a:srgbClr val="FFFFFF"/>
                </a:highlight>
              </a:rPr>
              <a:t>"characters"</a:t>
            </a:r>
            <a:r>
              <a:rPr lang="en-US" sz="1200">
                <a:solidFill>
                  <a:srgbClr val="F5844C"/>
                </a:solidFill>
                <a:highlight>
                  <a:srgbClr val="FFFFFF"/>
                </a:highlight>
              </a:rPr>
              <a:t> </a:t>
            </a:r>
            <a:br>
              <a:rPr lang="en-US" sz="1200">
                <a:solidFill>
                  <a:srgbClr val="F5844C"/>
                </a:solidFill>
                <a:highlight>
                  <a:srgbClr val="FFFFFF"/>
                </a:highlight>
              </a:rPr>
            </a:br>
            <a:r>
              <a:rPr lang="en-US" sz="1200">
                <a:solidFill>
                  <a:srgbClr val="F5844C"/>
                </a:solidFill>
                <a:highlight>
                  <a:srgbClr val="FFFFFF"/>
                </a:highlight>
              </a:rPr>
              <a:t> 	        dfdl:lengthKind</a:t>
            </a:r>
            <a:r>
              <a:rPr lang="en-US" sz="1200">
                <a:solidFill>
                  <a:srgbClr val="FF8040"/>
                </a:solidFill>
                <a:highlight>
                  <a:srgbClr val="FFFFFF"/>
                </a:highlight>
              </a:rPr>
              <a:t>=</a:t>
            </a:r>
            <a:r>
              <a:rPr lang="en-US" sz="1200">
                <a:solidFill>
                  <a:srgbClr val="993300"/>
                </a:solidFill>
                <a:highlight>
                  <a:srgbClr val="FFFFFF"/>
                </a:highlight>
              </a:rPr>
              <a:t>"explicit"</a:t>
            </a:r>
            <a:r>
              <a:rPr lang="en-US" sz="1200">
                <a:solidFill>
                  <a:srgbClr val="F5844C"/>
                </a:solidFill>
                <a:highlight>
                  <a:srgbClr val="FFFFFF"/>
                </a:highlight>
              </a:rPr>
              <a:t> </a:t>
            </a:r>
            <a:br>
              <a:rPr lang="en-US" sz="1200">
                <a:solidFill>
                  <a:srgbClr val="F5844C"/>
                </a:solidFill>
                <a:highlight>
                  <a:srgbClr val="FFFFFF"/>
                </a:highlight>
              </a:rPr>
            </a:br>
            <a:r>
              <a:rPr lang="en-US" sz="1200">
                <a:solidFill>
                  <a:srgbClr val="F5844C"/>
                </a:solidFill>
                <a:highlight>
                  <a:srgbClr val="FFFFFF"/>
                </a:highlight>
              </a:rPr>
              <a:t> 	        dfdl:length</a:t>
            </a:r>
            <a:r>
              <a:rPr lang="en-US" sz="1200">
                <a:solidFill>
                  <a:srgbClr val="FF8040"/>
                </a:solidFill>
                <a:highlight>
                  <a:srgbClr val="FFFFFF"/>
                </a:highlight>
              </a:rPr>
              <a:t>=</a:t>
            </a:r>
            <a:r>
              <a:rPr lang="en-US" sz="1200">
                <a:solidFill>
                  <a:srgbClr val="993300"/>
                </a:solidFill>
                <a:highlight>
                  <a:srgbClr val="FFFFFF"/>
                </a:highlight>
              </a:rPr>
              <a:t>"1"</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"message"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3296"/>
                </a:solidFill>
                <a:highlight>
                  <a:srgbClr val="FFFFFF"/>
                </a:highlight>
              </a:rPr>
              <a:t>&lt;/xs:element&gt;</a:t>
            </a:r>
          </a:p>
        </p:txBody>
      </p:sp>
      <p:sp>
        <p:nvSpPr>
          <p:cNvPr id="7" name="Rectangle 6">
            <a:extLst>
              <a:ext uri="{FF2B5EF4-FFF2-40B4-BE49-F238E27FC236}">
                <a16:creationId xmlns:a16="http://schemas.microsoft.com/office/drawing/2014/main" id="{FF4980F1-7008-4254-8028-AEDCC851001E}"/>
              </a:ext>
            </a:extLst>
          </p:cNvPr>
          <p:cNvSpPr/>
          <p:nvPr/>
        </p:nvSpPr>
        <p:spPr>
          <a:xfrm>
            <a:off x="6633275" y="2681208"/>
            <a:ext cx="1596325" cy="5734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Daffodil</a:t>
            </a:r>
          </a:p>
        </p:txBody>
      </p:sp>
      <p:cxnSp>
        <p:nvCxnSpPr>
          <p:cNvPr id="9" name="Straight Arrow Connector 8">
            <a:extLst>
              <a:ext uri="{FF2B5EF4-FFF2-40B4-BE49-F238E27FC236}">
                <a16:creationId xmlns:a16="http://schemas.microsoft.com/office/drawing/2014/main" id="{5CA79CB2-E6BC-4043-9D61-3CFD82431A04}"/>
              </a:ext>
            </a:extLst>
          </p:cNvPr>
          <p:cNvCxnSpPr>
            <a:stCxn id="5" idx="2"/>
            <a:endCxn id="7" idx="0"/>
          </p:cNvCxnSpPr>
          <p:nvPr/>
        </p:nvCxnSpPr>
        <p:spPr>
          <a:xfrm>
            <a:off x="7397744" y="1012511"/>
            <a:ext cx="0" cy="166869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28EACDAB-B3A0-43CA-AD3D-9CDA2B3C9170}"/>
              </a:ext>
            </a:extLst>
          </p:cNvPr>
          <p:cNvCxnSpPr>
            <a:cxnSpLocks/>
            <a:stCxn id="6" idx="3"/>
            <a:endCxn id="7" idx="1"/>
          </p:cNvCxnSpPr>
          <p:nvPr/>
        </p:nvCxnSpPr>
        <p:spPr>
          <a:xfrm flipV="1">
            <a:off x="5021448" y="2967927"/>
            <a:ext cx="1611827"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FCD0C37F-F065-4328-BBDE-F00CADF71706}"/>
              </a:ext>
            </a:extLst>
          </p:cNvPr>
          <p:cNvCxnSpPr>
            <a:stCxn id="7" idx="2"/>
          </p:cNvCxnSpPr>
          <p:nvPr/>
        </p:nvCxnSpPr>
        <p:spPr>
          <a:xfrm flipH="1">
            <a:off x="7431437" y="3254645"/>
            <a:ext cx="1" cy="139484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6E48C5C1-9134-449B-98DE-0869EBD0B71D}"/>
              </a:ext>
            </a:extLst>
          </p:cNvPr>
          <p:cNvSpPr/>
          <p:nvPr/>
        </p:nvSpPr>
        <p:spPr>
          <a:xfrm>
            <a:off x="5827361" y="4667437"/>
            <a:ext cx="3766083" cy="1015663"/>
          </a:xfrm>
          <a:prstGeom prst="rect">
            <a:avLst/>
          </a:prstGeom>
          <a:ln>
            <a:solidFill>
              <a:schemeClr val="tx1"/>
            </a:solidFill>
          </a:ln>
        </p:spPr>
        <p:txBody>
          <a:bodyPr wrap="square">
            <a:spAutoFit/>
          </a:bodyPr>
          <a:lstStyle/>
          <a:p>
            <a:r>
              <a:rPr lang="en-US" sz="1200">
                <a:solidFill>
                  <a:srgbClr val="000096"/>
                </a:solidFill>
                <a:highlight>
                  <a:srgbClr val="FFFFFF"/>
                </a:highlight>
              </a:rPr>
              <a:t>&lt;input&gt;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0096"/>
                </a:solidFill>
                <a:highlight>
                  <a:srgbClr val="FFFFFF"/>
                </a:highlight>
              </a:rPr>
              <a:t>&lt;label&gt;</a:t>
            </a:r>
            <a:r>
              <a:rPr lang="en-US" sz="1200">
                <a:solidFill>
                  <a:srgbClr val="000000"/>
                </a:solidFill>
                <a:highlight>
                  <a:srgbClr val="FFFFFF"/>
                </a:highlight>
              </a:rPr>
              <a:t>Dear</a:t>
            </a:r>
            <a:r>
              <a:rPr lang="en-US" sz="1200">
                <a:solidFill>
                  <a:srgbClr val="000096"/>
                </a:solidFill>
                <a:highlight>
                  <a:srgbClr val="FFFFFF"/>
                </a:highlight>
              </a:rPr>
              <a:t>&lt;/label&gt;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0096"/>
                </a:solidFill>
                <a:highlight>
                  <a:srgbClr val="FFFFFF"/>
                </a:highlight>
              </a:rPr>
              <a:t>&lt;colon&gt;</a:t>
            </a:r>
            <a:r>
              <a:rPr lang="en-US" sz="1200">
                <a:solidFill>
                  <a:srgbClr val="000000"/>
                </a:solidFill>
                <a:highlight>
                  <a:srgbClr val="FFFFFF"/>
                </a:highlight>
              </a:rPr>
              <a:t>:</a:t>
            </a:r>
            <a:r>
              <a:rPr lang="en-US" sz="1200">
                <a:solidFill>
                  <a:srgbClr val="000096"/>
                </a:solidFill>
                <a:highlight>
                  <a:srgbClr val="FFFFFF"/>
                </a:highlight>
              </a:rPr>
              <a:t>&lt;/colon&gt;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0096"/>
                </a:solidFill>
                <a:highlight>
                  <a:srgbClr val="FFFFFF"/>
                </a:highlight>
              </a:rPr>
              <a:t>&lt;message&gt;</a:t>
            </a:r>
            <a:r>
              <a:rPr lang="en-US" sz="1200">
                <a:solidFill>
                  <a:srgbClr val="000000"/>
                </a:solidFill>
                <a:highlight>
                  <a:srgbClr val="FFFFFF"/>
                </a:highlight>
              </a:rPr>
              <a:t>Sir: Thank you for your response.</a:t>
            </a:r>
            <a:r>
              <a:rPr lang="en-US" sz="1200">
                <a:solidFill>
                  <a:srgbClr val="000096"/>
                </a:solidFill>
                <a:highlight>
                  <a:srgbClr val="FFFFFF"/>
                </a:highlight>
              </a:rPr>
              <a:t>&lt;/message&gt;</a:t>
            </a:r>
            <a:br>
              <a:rPr lang="en-US" sz="1200">
                <a:solidFill>
                  <a:srgbClr val="000000"/>
                </a:solidFill>
                <a:highlight>
                  <a:srgbClr val="FFFFFF"/>
                </a:highlight>
              </a:rPr>
            </a:br>
            <a:r>
              <a:rPr lang="en-US" sz="1200">
                <a:solidFill>
                  <a:srgbClr val="000096"/>
                </a:solidFill>
                <a:highlight>
                  <a:srgbClr val="FFFFFF"/>
                </a:highlight>
              </a:rPr>
              <a:t>&lt;/input&gt;</a:t>
            </a:r>
          </a:p>
        </p:txBody>
      </p:sp>
      <p:sp>
        <p:nvSpPr>
          <p:cNvPr id="10" name="TextBox 9">
            <a:extLst>
              <a:ext uri="{FF2B5EF4-FFF2-40B4-BE49-F238E27FC236}">
                <a16:creationId xmlns:a16="http://schemas.microsoft.com/office/drawing/2014/main" id="{00DA876A-630C-4913-B8A0-B3DD5E6907C7}"/>
              </a:ext>
            </a:extLst>
          </p:cNvPr>
          <p:cNvSpPr txBox="1"/>
          <p:nvPr/>
        </p:nvSpPr>
        <p:spPr>
          <a:xfrm>
            <a:off x="1381820" y="1091197"/>
            <a:ext cx="2603598" cy="461665"/>
          </a:xfrm>
          <a:prstGeom prst="rect">
            <a:avLst/>
          </a:prstGeom>
          <a:noFill/>
        </p:spPr>
        <p:txBody>
          <a:bodyPr wrap="none" rtlCol="0">
            <a:spAutoFit/>
          </a:bodyPr>
          <a:lstStyle/>
          <a:p>
            <a:r>
              <a:rPr lang="en-US" sz="2400"/>
              <a:t>Characterization #3</a:t>
            </a:r>
          </a:p>
        </p:txBody>
      </p:sp>
      <p:sp>
        <p:nvSpPr>
          <p:cNvPr id="12" name="Footer Placeholder 3">
            <a:extLst>
              <a:ext uri="{FF2B5EF4-FFF2-40B4-BE49-F238E27FC236}">
                <a16:creationId xmlns:a16="http://schemas.microsoft.com/office/drawing/2014/main" id="{B8235B83-75D5-4C59-820D-1189C339FB5D}"/>
              </a:ext>
            </a:extLst>
          </p:cNvPr>
          <p:cNvSpPr txBox="1">
            <a:spLocks/>
          </p:cNvSpPr>
          <p:nvPr/>
        </p:nvSpPr>
        <p:spPr>
          <a:xfrm>
            <a:off x="616448" y="6521957"/>
            <a:ext cx="7536952" cy="23905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en-US" sz="800">
                <a:solidFill>
                  <a:schemeClr val="tx1">
                    <a:lumMod val="50000"/>
                    <a:lumOff val="50000"/>
                  </a:schemeClr>
                </a:solidFill>
                <a:latin typeface="Arial" pitchFamily="34" charset="0"/>
                <a:cs typeface="Arial" pitchFamily="34" charset="0"/>
              </a:rPr>
              <a:t>© 2019 The MITRE Corporation. All rights reserved.</a:t>
            </a:r>
            <a:endParaRPr lang="en-US" sz="800" dirty="0">
              <a:solidFill>
                <a:schemeClr val="tx1">
                  <a:lumMod val="50000"/>
                  <a:lumOff val="50000"/>
                </a:schemeClr>
              </a:solidFill>
              <a:latin typeface="Arial" pitchFamily="34" charset="0"/>
              <a:cs typeface="Arial" pitchFamily="34" charset="0"/>
            </a:endParaRPr>
          </a:p>
        </p:txBody>
      </p:sp>
      <p:sp>
        <p:nvSpPr>
          <p:cNvPr id="14" name="Arrow: Right 13">
            <a:extLst>
              <a:ext uri="{FF2B5EF4-FFF2-40B4-BE49-F238E27FC236}">
                <a16:creationId xmlns:a16="http://schemas.microsoft.com/office/drawing/2014/main" id="{508C8948-E076-40E6-A7EC-85F4FCA7803E}"/>
              </a:ext>
            </a:extLst>
          </p:cNvPr>
          <p:cNvSpPr/>
          <p:nvPr/>
        </p:nvSpPr>
        <p:spPr>
          <a:xfrm>
            <a:off x="4432515" y="643179"/>
            <a:ext cx="914400" cy="369320"/>
          </a:xfrm>
          <a:prstGeom prst="rightArrow">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03D5669E-EDAC-468C-800D-C57FA1AAFB7B}"/>
              </a:ext>
            </a:extLst>
          </p:cNvPr>
          <p:cNvSpPr txBox="1"/>
          <p:nvPr/>
        </p:nvSpPr>
        <p:spPr>
          <a:xfrm>
            <a:off x="986828" y="621876"/>
            <a:ext cx="3445687" cy="369332"/>
          </a:xfrm>
          <a:prstGeom prst="rect">
            <a:avLst/>
          </a:prstGeom>
          <a:solidFill>
            <a:srgbClr val="FFFF00"/>
          </a:solidFill>
        </p:spPr>
        <p:txBody>
          <a:bodyPr wrap="none" rtlCol="0">
            <a:spAutoFit/>
          </a:bodyPr>
          <a:lstStyle/>
          <a:p>
            <a:r>
              <a:rPr lang="en-US"/>
              <a:t>Here’s an input that breaks parsing</a:t>
            </a:r>
          </a:p>
        </p:txBody>
      </p:sp>
    </p:spTree>
    <p:extLst>
      <p:ext uri="{BB962C8B-B14F-4D97-AF65-F5344CB8AC3E}">
        <p14:creationId xmlns:p14="http://schemas.microsoft.com/office/powerpoint/2010/main" val="17576571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8079502-B985-495A-842E-E91AE72673ED}"/>
              </a:ext>
            </a:extLst>
          </p:cNvPr>
          <p:cNvSpPr>
            <a:spLocks noGrp="1"/>
          </p:cNvSpPr>
          <p:nvPr>
            <p:ph type="ftr" sz="quarter" idx="4294967295"/>
          </p:nvPr>
        </p:nvSpPr>
        <p:spPr>
          <a:xfrm>
            <a:off x="0" y="6521450"/>
            <a:ext cx="7537450" cy="239713"/>
          </a:xfrm>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5074F30B-F210-4919-B6CF-AF9DECAA4B57}"/>
              </a:ext>
            </a:extLst>
          </p:cNvPr>
          <p:cNvSpPr/>
          <p:nvPr/>
        </p:nvSpPr>
        <p:spPr>
          <a:xfrm>
            <a:off x="5507066" y="643179"/>
            <a:ext cx="3781356" cy="369332"/>
          </a:xfrm>
          <a:prstGeom prst="rect">
            <a:avLst/>
          </a:prstGeom>
          <a:ln>
            <a:solidFill>
              <a:schemeClr val="tx1"/>
            </a:solidFill>
          </a:ln>
        </p:spPr>
        <p:txBody>
          <a:bodyPr wrap="none">
            <a:spAutoFit/>
          </a:bodyPr>
          <a:lstStyle/>
          <a:p>
            <a:r>
              <a:rPr lang="en-US">
                <a:solidFill>
                  <a:srgbClr val="000000"/>
                </a:solidFill>
                <a:highlight>
                  <a:srgbClr val="FFFFFF"/>
                </a:highlight>
              </a:rPr>
              <a:t>Dear:Sir: Thank you for your response.</a:t>
            </a:r>
          </a:p>
        </p:txBody>
      </p:sp>
      <p:sp>
        <p:nvSpPr>
          <p:cNvPr id="6" name="Rectangle 5">
            <a:extLst>
              <a:ext uri="{FF2B5EF4-FFF2-40B4-BE49-F238E27FC236}">
                <a16:creationId xmlns:a16="http://schemas.microsoft.com/office/drawing/2014/main" id="{007573B9-E3CF-46D5-A308-B265456CB6BE}"/>
              </a:ext>
            </a:extLst>
          </p:cNvPr>
          <p:cNvSpPr/>
          <p:nvPr/>
        </p:nvSpPr>
        <p:spPr>
          <a:xfrm>
            <a:off x="345791" y="1552862"/>
            <a:ext cx="4675657" cy="2862322"/>
          </a:xfrm>
          <a:prstGeom prst="rect">
            <a:avLst/>
          </a:prstGeom>
          <a:ln>
            <a:solidFill>
              <a:schemeClr val="tx1"/>
            </a:solidFill>
          </a:ln>
        </p:spPr>
        <p:txBody>
          <a:bodyPr wrap="square">
            <a:spAutoFit/>
          </a:bodyPr>
          <a:lstStyle/>
          <a:p>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"input"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"label"</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br>
              <a:rPr lang="en-US" sz="1200">
                <a:solidFill>
                  <a:srgbClr val="993300"/>
                </a:solidFill>
                <a:highlight>
                  <a:srgbClr val="FFFFFF"/>
                </a:highlight>
              </a:rPr>
            </a:br>
            <a:r>
              <a:rPr lang="en-US" sz="1200">
                <a:solidFill>
                  <a:srgbClr val="F5844C"/>
                </a:solidFill>
                <a:highlight>
                  <a:srgbClr val="FFFFFF"/>
                </a:highlight>
              </a:rPr>
              <a:t> 	        dfdl:lengthUnits</a:t>
            </a:r>
            <a:r>
              <a:rPr lang="en-US" sz="1200">
                <a:solidFill>
                  <a:srgbClr val="FF8040"/>
                </a:solidFill>
                <a:highlight>
                  <a:srgbClr val="FFFFFF"/>
                </a:highlight>
              </a:rPr>
              <a:t>=</a:t>
            </a:r>
            <a:r>
              <a:rPr lang="en-US" sz="1200">
                <a:solidFill>
                  <a:srgbClr val="993300"/>
                </a:solidFill>
                <a:highlight>
                  <a:srgbClr val="FFFFFF"/>
                </a:highlight>
              </a:rPr>
              <a:t>"characters"</a:t>
            </a:r>
            <a:r>
              <a:rPr lang="en-US" sz="1200">
                <a:solidFill>
                  <a:srgbClr val="F5844C"/>
                </a:solidFill>
                <a:highlight>
                  <a:srgbClr val="FFFFFF"/>
                </a:highlight>
              </a:rPr>
              <a:t> </a:t>
            </a:r>
            <a:br>
              <a:rPr lang="en-US" sz="1200">
                <a:solidFill>
                  <a:srgbClr val="F5844C"/>
                </a:solidFill>
                <a:highlight>
                  <a:srgbClr val="FFFFFF"/>
                </a:highlight>
              </a:rPr>
            </a:br>
            <a:r>
              <a:rPr lang="en-US" sz="1200">
                <a:solidFill>
                  <a:srgbClr val="F5844C"/>
                </a:solidFill>
                <a:highlight>
                  <a:srgbClr val="FFFFFF"/>
                </a:highlight>
              </a:rPr>
              <a:t> 	        dfdl:lengthKind</a:t>
            </a:r>
            <a:r>
              <a:rPr lang="en-US" sz="1200">
                <a:solidFill>
                  <a:srgbClr val="FF8040"/>
                </a:solidFill>
                <a:highlight>
                  <a:srgbClr val="FFFFFF"/>
                </a:highlight>
              </a:rPr>
              <a:t>=</a:t>
            </a:r>
            <a:r>
              <a:rPr lang="en-US" sz="1200">
                <a:solidFill>
                  <a:srgbClr val="993300"/>
                </a:solidFill>
                <a:highlight>
                  <a:srgbClr val="FFFFFF"/>
                </a:highlight>
              </a:rPr>
              <a:t>"pattern"</a:t>
            </a:r>
            <a:r>
              <a:rPr lang="en-US" sz="1200">
                <a:solidFill>
                  <a:srgbClr val="F5844C"/>
                </a:solidFill>
                <a:highlight>
                  <a:srgbClr val="FFFFFF"/>
                </a:highlight>
              </a:rPr>
              <a:t> </a:t>
            </a:r>
            <a:br>
              <a:rPr lang="en-US" sz="1200">
                <a:solidFill>
                  <a:srgbClr val="F5844C"/>
                </a:solidFill>
                <a:highlight>
                  <a:srgbClr val="FFFFFF"/>
                </a:highlight>
              </a:rPr>
            </a:br>
            <a:r>
              <a:rPr lang="en-US" sz="1200">
                <a:solidFill>
                  <a:srgbClr val="F5844C"/>
                </a:solidFill>
                <a:highlight>
                  <a:srgbClr val="FFFFFF"/>
                </a:highlight>
              </a:rPr>
              <a:t> 	         dfdl:lengthPattern</a:t>
            </a:r>
            <a:r>
              <a:rPr lang="en-US" sz="1200">
                <a:solidFill>
                  <a:srgbClr val="FF8040"/>
                </a:solidFill>
                <a:highlight>
                  <a:srgbClr val="FFFFFF"/>
                </a:highlight>
              </a:rPr>
              <a:t>=</a:t>
            </a:r>
            <a:r>
              <a:rPr lang="en-US" sz="1200">
                <a:solidFill>
                  <a:srgbClr val="993300"/>
                </a:solidFill>
                <a:highlight>
                  <a:srgbClr val="FFFFFF"/>
                </a:highlight>
              </a:rPr>
              <a:t>"[\x0D-\xFF]+?(?=[:])"</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"colon"</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br>
              <a:rPr lang="en-US" sz="1200">
                <a:solidFill>
                  <a:srgbClr val="F5844C"/>
                </a:solidFill>
                <a:highlight>
                  <a:srgbClr val="FFFFFF"/>
                </a:highlight>
              </a:rPr>
            </a:br>
            <a:r>
              <a:rPr lang="en-US" sz="1200">
                <a:solidFill>
                  <a:srgbClr val="F5844C"/>
                </a:solidFill>
                <a:highlight>
                  <a:srgbClr val="FFFFFF"/>
                </a:highlight>
              </a:rPr>
              <a:t> 	        dfdl:lengthUnits</a:t>
            </a:r>
            <a:r>
              <a:rPr lang="en-US" sz="1200">
                <a:solidFill>
                  <a:srgbClr val="FF8040"/>
                </a:solidFill>
                <a:highlight>
                  <a:srgbClr val="FFFFFF"/>
                </a:highlight>
              </a:rPr>
              <a:t>=</a:t>
            </a:r>
            <a:r>
              <a:rPr lang="en-US" sz="1200">
                <a:solidFill>
                  <a:srgbClr val="993300"/>
                </a:solidFill>
                <a:highlight>
                  <a:srgbClr val="FFFFFF"/>
                </a:highlight>
              </a:rPr>
              <a:t>"characters"</a:t>
            </a:r>
            <a:r>
              <a:rPr lang="en-US" sz="1200">
                <a:solidFill>
                  <a:srgbClr val="F5844C"/>
                </a:solidFill>
                <a:highlight>
                  <a:srgbClr val="FFFFFF"/>
                </a:highlight>
              </a:rPr>
              <a:t> </a:t>
            </a:r>
            <a:br>
              <a:rPr lang="en-US" sz="1200">
                <a:solidFill>
                  <a:srgbClr val="F5844C"/>
                </a:solidFill>
                <a:highlight>
                  <a:srgbClr val="FFFFFF"/>
                </a:highlight>
              </a:rPr>
            </a:br>
            <a:r>
              <a:rPr lang="en-US" sz="1200">
                <a:solidFill>
                  <a:srgbClr val="F5844C"/>
                </a:solidFill>
                <a:highlight>
                  <a:srgbClr val="FFFFFF"/>
                </a:highlight>
              </a:rPr>
              <a:t> 	        dfdl:lengthKind</a:t>
            </a:r>
            <a:r>
              <a:rPr lang="en-US" sz="1200">
                <a:solidFill>
                  <a:srgbClr val="FF8040"/>
                </a:solidFill>
                <a:highlight>
                  <a:srgbClr val="FFFFFF"/>
                </a:highlight>
              </a:rPr>
              <a:t>=</a:t>
            </a:r>
            <a:r>
              <a:rPr lang="en-US" sz="1200">
                <a:solidFill>
                  <a:srgbClr val="993300"/>
                </a:solidFill>
                <a:highlight>
                  <a:srgbClr val="FFFFFF"/>
                </a:highlight>
              </a:rPr>
              <a:t>"explicit"</a:t>
            </a:r>
            <a:r>
              <a:rPr lang="en-US" sz="1200">
                <a:solidFill>
                  <a:srgbClr val="F5844C"/>
                </a:solidFill>
                <a:highlight>
                  <a:srgbClr val="FFFFFF"/>
                </a:highlight>
              </a:rPr>
              <a:t> </a:t>
            </a:r>
            <a:br>
              <a:rPr lang="en-US" sz="1200">
                <a:solidFill>
                  <a:srgbClr val="F5844C"/>
                </a:solidFill>
                <a:highlight>
                  <a:srgbClr val="FFFFFF"/>
                </a:highlight>
              </a:rPr>
            </a:br>
            <a:r>
              <a:rPr lang="en-US" sz="1200">
                <a:solidFill>
                  <a:srgbClr val="F5844C"/>
                </a:solidFill>
                <a:highlight>
                  <a:srgbClr val="FFFFFF"/>
                </a:highlight>
              </a:rPr>
              <a:t> 	        dfdl:length</a:t>
            </a:r>
            <a:r>
              <a:rPr lang="en-US" sz="1200">
                <a:solidFill>
                  <a:srgbClr val="FF8040"/>
                </a:solidFill>
                <a:highlight>
                  <a:srgbClr val="FFFFFF"/>
                </a:highlight>
              </a:rPr>
              <a:t>=</a:t>
            </a:r>
            <a:r>
              <a:rPr lang="en-US" sz="1200">
                <a:solidFill>
                  <a:srgbClr val="993300"/>
                </a:solidFill>
                <a:highlight>
                  <a:srgbClr val="FFFFFF"/>
                </a:highlight>
              </a:rPr>
              <a:t>"1"</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"message"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3296"/>
                </a:solidFill>
                <a:highlight>
                  <a:srgbClr val="FFFFFF"/>
                </a:highlight>
              </a:rPr>
              <a:t>&lt;/xs:element&gt;</a:t>
            </a:r>
          </a:p>
        </p:txBody>
      </p:sp>
      <p:sp>
        <p:nvSpPr>
          <p:cNvPr id="7" name="Rectangle 6">
            <a:extLst>
              <a:ext uri="{FF2B5EF4-FFF2-40B4-BE49-F238E27FC236}">
                <a16:creationId xmlns:a16="http://schemas.microsoft.com/office/drawing/2014/main" id="{FF4980F1-7008-4254-8028-AEDCC851001E}"/>
              </a:ext>
            </a:extLst>
          </p:cNvPr>
          <p:cNvSpPr/>
          <p:nvPr/>
        </p:nvSpPr>
        <p:spPr>
          <a:xfrm>
            <a:off x="6633275" y="2681208"/>
            <a:ext cx="1596325" cy="5734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Daffodil</a:t>
            </a:r>
          </a:p>
        </p:txBody>
      </p:sp>
      <p:cxnSp>
        <p:nvCxnSpPr>
          <p:cNvPr id="9" name="Straight Arrow Connector 8">
            <a:extLst>
              <a:ext uri="{FF2B5EF4-FFF2-40B4-BE49-F238E27FC236}">
                <a16:creationId xmlns:a16="http://schemas.microsoft.com/office/drawing/2014/main" id="{5CA79CB2-E6BC-4043-9D61-3CFD82431A04}"/>
              </a:ext>
            </a:extLst>
          </p:cNvPr>
          <p:cNvCxnSpPr>
            <a:stCxn id="5" idx="2"/>
            <a:endCxn id="7" idx="0"/>
          </p:cNvCxnSpPr>
          <p:nvPr/>
        </p:nvCxnSpPr>
        <p:spPr>
          <a:xfrm>
            <a:off x="7397744" y="1012511"/>
            <a:ext cx="0" cy="166869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28EACDAB-B3A0-43CA-AD3D-9CDA2B3C9170}"/>
              </a:ext>
            </a:extLst>
          </p:cNvPr>
          <p:cNvCxnSpPr>
            <a:cxnSpLocks/>
            <a:stCxn id="6" idx="3"/>
            <a:endCxn id="7" idx="1"/>
          </p:cNvCxnSpPr>
          <p:nvPr/>
        </p:nvCxnSpPr>
        <p:spPr>
          <a:xfrm flipV="1">
            <a:off x="5021448" y="2967927"/>
            <a:ext cx="1611827"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FCD0C37F-F065-4328-BBDE-F00CADF71706}"/>
              </a:ext>
            </a:extLst>
          </p:cNvPr>
          <p:cNvCxnSpPr>
            <a:stCxn id="7" idx="2"/>
          </p:cNvCxnSpPr>
          <p:nvPr/>
        </p:nvCxnSpPr>
        <p:spPr>
          <a:xfrm flipH="1">
            <a:off x="7431437" y="3254645"/>
            <a:ext cx="1" cy="139484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6E48C5C1-9134-449B-98DE-0869EBD0B71D}"/>
              </a:ext>
            </a:extLst>
          </p:cNvPr>
          <p:cNvSpPr/>
          <p:nvPr/>
        </p:nvSpPr>
        <p:spPr>
          <a:xfrm>
            <a:off x="5827361" y="4667437"/>
            <a:ext cx="3766083" cy="1015663"/>
          </a:xfrm>
          <a:prstGeom prst="rect">
            <a:avLst/>
          </a:prstGeom>
          <a:ln>
            <a:solidFill>
              <a:schemeClr val="tx1"/>
            </a:solidFill>
          </a:ln>
        </p:spPr>
        <p:txBody>
          <a:bodyPr wrap="square">
            <a:spAutoFit/>
          </a:bodyPr>
          <a:lstStyle/>
          <a:p>
            <a:r>
              <a:rPr lang="en-US" sz="1200">
                <a:solidFill>
                  <a:srgbClr val="000096"/>
                </a:solidFill>
                <a:highlight>
                  <a:srgbClr val="FFFFFF"/>
                </a:highlight>
              </a:rPr>
              <a:t>&lt;input&gt;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0096"/>
                </a:solidFill>
                <a:highlight>
                  <a:srgbClr val="FFFFFF"/>
                </a:highlight>
              </a:rPr>
              <a:t>&lt;label&gt;</a:t>
            </a:r>
            <a:r>
              <a:rPr lang="en-US" sz="1200">
                <a:solidFill>
                  <a:srgbClr val="000000"/>
                </a:solidFill>
                <a:highlight>
                  <a:srgbClr val="FFFFFF"/>
                </a:highlight>
              </a:rPr>
              <a:t>Dear</a:t>
            </a:r>
            <a:r>
              <a:rPr lang="en-US" sz="1200">
                <a:solidFill>
                  <a:srgbClr val="000096"/>
                </a:solidFill>
                <a:highlight>
                  <a:srgbClr val="FFFFFF"/>
                </a:highlight>
              </a:rPr>
              <a:t>&lt;/label&gt;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0096"/>
                </a:solidFill>
                <a:highlight>
                  <a:srgbClr val="FFFFFF"/>
                </a:highlight>
              </a:rPr>
              <a:t>&lt;colon&gt;</a:t>
            </a:r>
            <a:r>
              <a:rPr lang="en-US" sz="1200">
                <a:solidFill>
                  <a:srgbClr val="000000"/>
                </a:solidFill>
                <a:highlight>
                  <a:srgbClr val="FFFFFF"/>
                </a:highlight>
              </a:rPr>
              <a:t>:</a:t>
            </a:r>
            <a:r>
              <a:rPr lang="en-US" sz="1200">
                <a:solidFill>
                  <a:srgbClr val="000096"/>
                </a:solidFill>
                <a:highlight>
                  <a:srgbClr val="FFFFFF"/>
                </a:highlight>
              </a:rPr>
              <a:t>&lt;/colon&gt;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0096"/>
                </a:solidFill>
                <a:highlight>
                  <a:srgbClr val="FFFFFF"/>
                </a:highlight>
              </a:rPr>
              <a:t>&lt;message&gt;</a:t>
            </a:r>
            <a:r>
              <a:rPr lang="en-US" sz="1200">
                <a:solidFill>
                  <a:srgbClr val="000000"/>
                </a:solidFill>
                <a:highlight>
                  <a:srgbClr val="FFFFFF"/>
                </a:highlight>
              </a:rPr>
              <a:t>Sir: Thank you for your response.</a:t>
            </a:r>
            <a:r>
              <a:rPr lang="en-US" sz="1200">
                <a:solidFill>
                  <a:srgbClr val="000096"/>
                </a:solidFill>
                <a:highlight>
                  <a:srgbClr val="FFFFFF"/>
                </a:highlight>
              </a:rPr>
              <a:t>&lt;/message&gt;</a:t>
            </a:r>
            <a:br>
              <a:rPr lang="en-US" sz="1200">
                <a:solidFill>
                  <a:srgbClr val="000000"/>
                </a:solidFill>
                <a:highlight>
                  <a:srgbClr val="FFFFFF"/>
                </a:highlight>
              </a:rPr>
            </a:br>
            <a:r>
              <a:rPr lang="en-US" sz="1200">
                <a:solidFill>
                  <a:srgbClr val="000096"/>
                </a:solidFill>
                <a:highlight>
                  <a:srgbClr val="FFFFFF"/>
                </a:highlight>
              </a:rPr>
              <a:t>&lt;/input&gt;</a:t>
            </a:r>
          </a:p>
        </p:txBody>
      </p:sp>
      <p:sp>
        <p:nvSpPr>
          <p:cNvPr id="10" name="TextBox 9">
            <a:extLst>
              <a:ext uri="{FF2B5EF4-FFF2-40B4-BE49-F238E27FC236}">
                <a16:creationId xmlns:a16="http://schemas.microsoft.com/office/drawing/2014/main" id="{276775A7-ECF1-46AA-93DB-86AB071C7F84}"/>
              </a:ext>
            </a:extLst>
          </p:cNvPr>
          <p:cNvSpPr txBox="1"/>
          <p:nvPr/>
        </p:nvSpPr>
        <p:spPr>
          <a:xfrm>
            <a:off x="539749" y="4486282"/>
            <a:ext cx="4489450" cy="2308324"/>
          </a:xfrm>
          <a:prstGeom prst="rect">
            <a:avLst/>
          </a:prstGeom>
          <a:solidFill>
            <a:srgbClr val="FFFF00"/>
          </a:solidFill>
        </p:spPr>
        <p:txBody>
          <a:bodyPr wrap="square" rtlCol="0">
            <a:spAutoFit/>
          </a:bodyPr>
          <a:lstStyle/>
          <a:p>
            <a:r>
              <a:rPr lang="en-US" sz="2400"/>
              <a:t>The DFDL schema says that the label is the string up to the first colon, then the 1-character colon, and then </a:t>
            </a:r>
            <a:r>
              <a:rPr lang="en-US" sz="2400">
                <a:latin typeface="Courier New" panose="02070309020205020404" pitchFamily="49" charset="0"/>
                <a:cs typeface="Courier New" panose="02070309020205020404" pitchFamily="49" charset="0"/>
              </a:rPr>
              <a:t>message</a:t>
            </a:r>
            <a:r>
              <a:rPr lang="en-US" sz="2400"/>
              <a:t> contains everything that follows, which happens to contain a colon.</a:t>
            </a:r>
          </a:p>
        </p:txBody>
      </p:sp>
      <p:sp>
        <p:nvSpPr>
          <p:cNvPr id="12" name="TextBox 11">
            <a:extLst>
              <a:ext uri="{FF2B5EF4-FFF2-40B4-BE49-F238E27FC236}">
                <a16:creationId xmlns:a16="http://schemas.microsoft.com/office/drawing/2014/main" id="{118F3342-FC52-41E2-9F7B-0DB4C5DD6EF6}"/>
              </a:ext>
            </a:extLst>
          </p:cNvPr>
          <p:cNvSpPr txBox="1"/>
          <p:nvPr/>
        </p:nvSpPr>
        <p:spPr>
          <a:xfrm>
            <a:off x="1381820" y="1091197"/>
            <a:ext cx="2603598" cy="461665"/>
          </a:xfrm>
          <a:prstGeom prst="rect">
            <a:avLst/>
          </a:prstGeom>
          <a:noFill/>
        </p:spPr>
        <p:txBody>
          <a:bodyPr wrap="none" rtlCol="0">
            <a:spAutoFit/>
          </a:bodyPr>
          <a:lstStyle/>
          <a:p>
            <a:r>
              <a:rPr lang="en-US" sz="2400"/>
              <a:t>Characterization #3</a:t>
            </a:r>
          </a:p>
        </p:txBody>
      </p:sp>
    </p:spTree>
    <p:extLst>
      <p:ext uri="{BB962C8B-B14F-4D97-AF65-F5344CB8AC3E}">
        <p14:creationId xmlns:p14="http://schemas.microsoft.com/office/powerpoint/2010/main" val="9882957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95E1C4-E16C-4848-A5EB-F48285F06C42}"/>
              </a:ext>
            </a:extLst>
          </p:cNvPr>
          <p:cNvSpPr>
            <a:spLocks noGrp="1"/>
          </p:cNvSpPr>
          <p:nvPr>
            <p:ph type="title"/>
          </p:nvPr>
        </p:nvSpPr>
        <p:spPr/>
        <p:txBody>
          <a:bodyPr/>
          <a:lstStyle/>
          <a:p>
            <a:r>
              <a:rPr lang="en-US"/>
              <a:t>Lab #2</a:t>
            </a:r>
          </a:p>
        </p:txBody>
      </p:sp>
      <p:sp>
        <p:nvSpPr>
          <p:cNvPr id="3" name="Content Placeholder 2">
            <a:extLst>
              <a:ext uri="{FF2B5EF4-FFF2-40B4-BE49-F238E27FC236}">
                <a16:creationId xmlns:a16="http://schemas.microsoft.com/office/drawing/2014/main" id="{58F1E416-F294-456F-83C0-0250147482A9}"/>
              </a:ext>
            </a:extLst>
          </p:cNvPr>
          <p:cNvSpPr>
            <a:spLocks noGrp="1"/>
          </p:cNvSpPr>
          <p:nvPr>
            <p:ph idx="1"/>
          </p:nvPr>
        </p:nvSpPr>
        <p:spPr/>
        <p:txBody>
          <a:bodyPr/>
          <a:lstStyle/>
          <a:p>
            <a:pPr>
              <a:lnSpc>
                <a:spcPct val="100000"/>
              </a:lnSpc>
            </a:pPr>
            <a:r>
              <a:rPr lang="en-US"/>
              <a:t>For characterization #1 (separator is infix between rows), modify the input data to break parsing. Of course, one way to break parsing is to add a newline at the end of the file. Find another way to break it.</a:t>
            </a:r>
          </a:p>
          <a:p>
            <a:pPr>
              <a:lnSpc>
                <a:spcPct val="100000"/>
              </a:lnSpc>
            </a:pPr>
            <a:r>
              <a:rPr lang="en-US"/>
              <a:t>What do I mean by “break parsing”?</a:t>
            </a:r>
          </a:p>
          <a:p>
            <a:pPr lvl="1">
              <a:lnSpc>
                <a:spcPct val="100000"/>
              </a:lnSpc>
            </a:pPr>
            <a:r>
              <a:rPr lang="en-US"/>
              <a:t>When parsed, the generated XML is not the desired output, or</a:t>
            </a:r>
          </a:p>
          <a:p>
            <a:pPr lvl="1">
              <a:lnSpc>
                <a:spcPct val="100000"/>
              </a:lnSpc>
            </a:pPr>
            <a:r>
              <a:rPr lang="en-US"/>
              <a:t>The DFDL tool outputs a warning or error.</a:t>
            </a:r>
          </a:p>
        </p:txBody>
      </p:sp>
      <p:sp>
        <p:nvSpPr>
          <p:cNvPr id="4" name="Footer Placeholder 3">
            <a:extLst>
              <a:ext uri="{FF2B5EF4-FFF2-40B4-BE49-F238E27FC236}">
                <a16:creationId xmlns:a16="http://schemas.microsoft.com/office/drawing/2014/main" id="{6631652A-9D4D-4CE4-B7B7-E80A1B8446D1}"/>
              </a:ext>
            </a:extLst>
          </p:cNvPr>
          <p:cNvSpPr txBox="1">
            <a:spLocks/>
          </p:cNvSpPr>
          <p:nvPr/>
        </p:nvSpPr>
        <p:spPr>
          <a:xfrm>
            <a:off x="616448" y="6521957"/>
            <a:ext cx="7536952" cy="23905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en-US" sz="800">
                <a:solidFill>
                  <a:schemeClr val="tx1">
                    <a:lumMod val="50000"/>
                    <a:lumOff val="50000"/>
                  </a:schemeClr>
                </a:solidFill>
                <a:latin typeface="Arial" pitchFamily="34" charset="0"/>
                <a:cs typeface="Arial" pitchFamily="34" charset="0"/>
              </a:rPr>
              <a:t>© 2019 The MITRE Corporation. All rights reserved.</a:t>
            </a:r>
            <a:endParaRPr lang="en-US" sz="800" dirty="0">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15259497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466935-E526-4E4B-9A6B-BEA13EB5340F}"/>
              </a:ext>
            </a:extLst>
          </p:cNvPr>
          <p:cNvSpPr>
            <a:spLocks noGrp="1"/>
          </p:cNvSpPr>
          <p:nvPr>
            <p:ph type="title"/>
          </p:nvPr>
        </p:nvSpPr>
        <p:spPr/>
        <p:txBody>
          <a:bodyPr/>
          <a:lstStyle/>
          <a:p>
            <a:r>
              <a:rPr lang="en-US"/>
              <a:t>First, check that everything is working properly</a:t>
            </a:r>
          </a:p>
        </p:txBody>
      </p:sp>
      <p:sp>
        <p:nvSpPr>
          <p:cNvPr id="3" name="Content Placeholder 2">
            <a:extLst>
              <a:ext uri="{FF2B5EF4-FFF2-40B4-BE49-F238E27FC236}">
                <a16:creationId xmlns:a16="http://schemas.microsoft.com/office/drawing/2014/main" id="{08C3994F-267F-4149-9052-CEECCC6739BA}"/>
              </a:ext>
            </a:extLst>
          </p:cNvPr>
          <p:cNvSpPr>
            <a:spLocks noGrp="1"/>
          </p:cNvSpPr>
          <p:nvPr>
            <p:ph idx="1"/>
          </p:nvPr>
        </p:nvSpPr>
        <p:spPr>
          <a:xfrm>
            <a:off x="616449" y="1371601"/>
            <a:ext cx="11236720" cy="534691"/>
          </a:xfrm>
        </p:spPr>
        <p:txBody>
          <a:bodyPr/>
          <a:lstStyle/>
          <a:p>
            <a:r>
              <a:rPr lang="en-US"/>
              <a:t>Go to the labs folder. Then go to the lab02 folder. </a:t>
            </a:r>
          </a:p>
        </p:txBody>
      </p:sp>
      <p:sp>
        <p:nvSpPr>
          <p:cNvPr id="4" name="Footer Placeholder 3">
            <a:extLst>
              <a:ext uri="{FF2B5EF4-FFF2-40B4-BE49-F238E27FC236}">
                <a16:creationId xmlns:a16="http://schemas.microsoft.com/office/drawing/2014/main" id="{41A0ECFA-ACD9-4E06-8BF9-58AAA9578B26}"/>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8" name="TextBox 7">
            <a:extLst>
              <a:ext uri="{FF2B5EF4-FFF2-40B4-BE49-F238E27FC236}">
                <a16:creationId xmlns:a16="http://schemas.microsoft.com/office/drawing/2014/main" id="{AE43C93E-F615-46E7-B174-2DCF29EAAFA8}"/>
              </a:ext>
            </a:extLst>
          </p:cNvPr>
          <p:cNvSpPr txBox="1"/>
          <p:nvPr/>
        </p:nvSpPr>
        <p:spPr>
          <a:xfrm>
            <a:off x="7610102" y="3732073"/>
            <a:ext cx="4243067" cy="1754326"/>
          </a:xfrm>
          <a:prstGeom prst="rect">
            <a:avLst/>
          </a:prstGeom>
          <a:solidFill>
            <a:schemeClr val="bg1">
              <a:lumMod val="95000"/>
            </a:schemeClr>
          </a:solidFill>
          <a:ln>
            <a:solidFill>
              <a:schemeClr val="tx1"/>
            </a:solidFill>
          </a:ln>
        </p:spPr>
        <p:txBody>
          <a:bodyPr wrap="square" rtlCol="0">
            <a:spAutoFit/>
          </a:bodyPr>
          <a:lstStyle/>
          <a:p>
            <a:r>
              <a:rPr lang="en-US"/>
              <a:t>Open a command window in the lab02 folder, and then type </a:t>
            </a:r>
            <a:r>
              <a:rPr lang="en-US">
                <a:latin typeface="Courier New" panose="02070309020205020404" pitchFamily="49" charset="0"/>
                <a:cs typeface="Courier New" panose="02070309020205020404" pitchFamily="49" charset="0"/>
              </a:rPr>
              <a:t>run</a:t>
            </a:r>
            <a:r>
              <a:rPr lang="en-US"/>
              <a:t> at the command prompt. You should see the input file (in the input folder) parsed using the DFDL schema. The output folder contains the results.</a:t>
            </a:r>
          </a:p>
        </p:txBody>
      </p:sp>
      <p:pic>
        <p:nvPicPr>
          <p:cNvPr id="6" name="Picture 5">
            <a:extLst>
              <a:ext uri="{FF2B5EF4-FFF2-40B4-BE49-F238E27FC236}">
                <a16:creationId xmlns:a16="http://schemas.microsoft.com/office/drawing/2014/main" id="{BEEF2E3F-C100-4A86-832C-4440B21E55D5}"/>
              </a:ext>
            </a:extLst>
          </p:cNvPr>
          <p:cNvPicPr>
            <a:picLocks noChangeAspect="1"/>
          </p:cNvPicPr>
          <p:nvPr/>
        </p:nvPicPr>
        <p:blipFill rotWithShape="1">
          <a:blip r:embed="rId2"/>
          <a:srcRect l="20720" t="26490" r="55127" b="44557"/>
          <a:stretch/>
        </p:blipFill>
        <p:spPr>
          <a:xfrm>
            <a:off x="1029789" y="2141365"/>
            <a:ext cx="5305289" cy="3378628"/>
          </a:xfrm>
          <a:prstGeom prst="rect">
            <a:avLst/>
          </a:prstGeom>
          <a:ln>
            <a:solidFill>
              <a:schemeClr val="tx1"/>
            </a:solidFill>
          </a:ln>
        </p:spPr>
      </p:pic>
      <p:cxnSp>
        <p:nvCxnSpPr>
          <p:cNvPr id="7" name="Straight Arrow Connector 6">
            <a:extLst>
              <a:ext uri="{FF2B5EF4-FFF2-40B4-BE49-F238E27FC236}">
                <a16:creationId xmlns:a16="http://schemas.microsoft.com/office/drawing/2014/main" id="{BF0EC98C-DF4C-460D-A1CB-3AD119259613}"/>
              </a:ext>
            </a:extLst>
          </p:cNvPr>
          <p:cNvCxnSpPr>
            <a:cxnSpLocks/>
          </p:cNvCxnSpPr>
          <p:nvPr/>
        </p:nvCxnSpPr>
        <p:spPr>
          <a:xfrm flipH="1">
            <a:off x="6169617" y="4563727"/>
            <a:ext cx="1440485"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62379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128CE6C5-6E5D-4430-9DA7-5B1BA959D18F}"/>
              </a:ext>
            </a:extLst>
          </p:cNvPr>
          <p:cNvPicPr>
            <a:picLocks noChangeAspect="1"/>
          </p:cNvPicPr>
          <p:nvPr/>
        </p:nvPicPr>
        <p:blipFill rotWithShape="1">
          <a:blip r:embed="rId2"/>
          <a:srcRect l="20720" t="26490" r="55127" b="44557"/>
          <a:stretch/>
        </p:blipFill>
        <p:spPr>
          <a:xfrm>
            <a:off x="1029789" y="2141365"/>
            <a:ext cx="5305289" cy="3378628"/>
          </a:xfrm>
          <a:prstGeom prst="rect">
            <a:avLst/>
          </a:prstGeom>
          <a:ln>
            <a:solidFill>
              <a:schemeClr val="tx1"/>
            </a:solidFill>
          </a:ln>
        </p:spPr>
      </p:pic>
      <p:sp>
        <p:nvSpPr>
          <p:cNvPr id="2" name="Title 1">
            <a:extLst>
              <a:ext uri="{FF2B5EF4-FFF2-40B4-BE49-F238E27FC236}">
                <a16:creationId xmlns:a16="http://schemas.microsoft.com/office/drawing/2014/main" id="{4F466935-E526-4E4B-9A6B-BEA13EB5340F}"/>
              </a:ext>
            </a:extLst>
          </p:cNvPr>
          <p:cNvSpPr>
            <a:spLocks noGrp="1"/>
          </p:cNvSpPr>
          <p:nvPr>
            <p:ph type="title"/>
          </p:nvPr>
        </p:nvSpPr>
        <p:spPr/>
        <p:txBody>
          <a:bodyPr/>
          <a:lstStyle/>
          <a:p>
            <a:r>
              <a:rPr lang="en-US"/>
              <a:t>Tweak the input file</a:t>
            </a:r>
          </a:p>
        </p:txBody>
      </p:sp>
      <p:sp>
        <p:nvSpPr>
          <p:cNvPr id="3" name="Content Placeholder 2">
            <a:extLst>
              <a:ext uri="{FF2B5EF4-FFF2-40B4-BE49-F238E27FC236}">
                <a16:creationId xmlns:a16="http://schemas.microsoft.com/office/drawing/2014/main" id="{08C3994F-267F-4149-9052-CEECCC6739BA}"/>
              </a:ext>
            </a:extLst>
          </p:cNvPr>
          <p:cNvSpPr>
            <a:spLocks noGrp="1"/>
          </p:cNvSpPr>
          <p:nvPr>
            <p:ph idx="1"/>
          </p:nvPr>
        </p:nvSpPr>
        <p:spPr>
          <a:xfrm>
            <a:off x="616449" y="1371601"/>
            <a:ext cx="11236720" cy="534691"/>
          </a:xfrm>
        </p:spPr>
        <p:txBody>
          <a:bodyPr/>
          <a:lstStyle/>
          <a:p>
            <a:r>
              <a:rPr lang="en-US"/>
              <a:t>Look at the file in the input folder. Tweak it, then do the </a:t>
            </a:r>
            <a:r>
              <a:rPr lang="en-US">
                <a:latin typeface="Courier New" panose="02070309020205020404" pitchFamily="49" charset="0"/>
                <a:cs typeface="Courier New" panose="02070309020205020404" pitchFamily="49" charset="0"/>
              </a:rPr>
              <a:t>run</a:t>
            </a:r>
            <a:r>
              <a:rPr lang="en-US"/>
              <a:t> command.</a:t>
            </a:r>
          </a:p>
        </p:txBody>
      </p:sp>
      <p:sp>
        <p:nvSpPr>
          <p:cNvPr id="4" name="Footer Placeholder 3">
            <a:extLst>
              <a:ext uri="{FF2B5EF4-FFF2-40B4-BE49-F238E27FC236}">
                <a16:creationId xmlns:a16="http://schemas.microsoft.com/office/drawing/2014/main" id="{41A0ECFA-ACD9-4E06-8BF9-58AAA9578B26}"/>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cxnSp>
        <p:nvCxnSpPr>
          <p:cNvPr id="7" name="Straight Arrow Connector 6">
            <a:extLst>
              <a:ext uri="{FF2B5EF4-FFF2-40B4-BE49-F238E27FC236}">
                <a16:creationId xmlns:a16="http://schemas.microsoft.com/office/drawing/2014/main" id="{BF0EC98C-DF4C-460D-A1CB-3AD119259613}"/>
              </a:ext>
            </a:extLst>
          </p:cNvPr>
          <p:cNvCxnSpPr>
            <a:cxnSpLocks/>
          </p:cNvCxnSpPr>
          <p:nvPr/>
        </p:nvCxnSpPr>
        <p:spPr>
          <a:xfrm flipH="1">
            <a:off x="1937289" y="3475495"/>
            <a:ext cx="4718385"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AE43C93E-F615-46E7-B174-2DCF29EAAFA8}"/>
              </a:ext>
            </a:extLst>
          </p:cNvPr>
          <p:cNvSpPr txBox="1"/>
          <p:nvPr/>
        </p:nvSpPr>
        <p:spPr>
          <a:xfrm>
            <a:off x="6655674" y="3270175"/>
            <a:ext cx="2271351" cy="369332"/>
          </a:xfrm>
          <a:prstGeom prst="rect">
            <a:avLst/>
          </a:prstGeom>
          <a:solidFill>
            <a:schemeClr val="bg1">
              <a:lumMod val="95000"/>
            </a:schemeClr>
          </a:solidFill>
          <a:ln>
            <a:solidFill>
              <a:schemeClr val="tx1"/>
            </a:solidFill>
          </a:ln>
        </p:spPr>
        <p:txBody>
          <a:bodyPr wrap="square" rtlCol="0">
            <a:spAutoFit/>
          </a:bodyPr>
          <a:lstStyle/>
          <a:p>
            <a:r>
              <a:rPr lang="en-US"/>
              <a:t>Tweak the file in here.</a:t>
            </a:r>
          </a:p>
        </p:txBody>
      </p:sp>
    </p:spTree>
    <p:extLst>
      <p:ext uri="{BB962C8B-B14F-4D97-AF65-F5344CB8AC3E}">
        <p14:creationId xmlns:p14="http://schemas.microsoft.com/office/powerpoint/2010/main" val="42524959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5CFB91F-DE9B-4299-98F4-D84038992F3C}"/>
              </a:ext>
            </a:extLst>
          </p:cNvPr>
          <p:cNvSpPr txBox="1"/>
          <p:nvPr/>
        </p:nvSpPr>
        <p:spPr>
          <a:xfrm>
            <a:off x="4293031" y="3782944"/>
            <a:ext cx="3157852" cy="707886"/>
          </a:xfrm>
          <a:prstGeom prst="rect">
            <a:avLst/>
          </a:prstGeom>
          <a:noFill/>
        </p:spPr>
        <p:txBody>
          <a:bodyPr wrap="none" rtlCol="0">
            <a:spAutoFit/>
          </a:bodyPr>
          <a:lstStyle/>
          <a:p>
            <a:r>
              <a:rPr lang="en-US" sz="4000"/>
              <a:t>Do Lab02 now</a:t>
            </a:r>
          </a:p>
        </p:txBody>
      </p:sp>
      <p:pic>
        <p:nvPicPr>
          <p:cNvPr id="3" name="Picture 2">
            <a:extLst>
              <a:ext uri="{FF2B5EF4-FFF2-40B4-BE49-F238E27FC236}">
                <a16:creationId xmlns:a16="http://schemas.microsoft.com/office/drawing/2014/main" id="{E4DEB4E2-AC80-44E2-9ACC-21AF1D72D8AE}"/>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4293031" y="1040087"/>
            <a:ext cx="2742857" cy="2742857"/>
          </a:xfrm>
          <a:prstGeom prst="rect">
            <a:avLst/>
          </a:prstGeom>
        </p:spPr>
      </p:pic>
      <p:sp>
        <p:nvSpPr>
          <p:cNvPr id="4" name="Footer Placeholder 3">
            <a:extLst>
              <a:ext uri="{FF2B5EF4-FFF2-40B4-BE49-F238E27FC236}">
                <a16:creationId xmlns:a16="http://schemas.microsoft.com/office/drawing/2014/main" id="{04813C30-A3C9-453E-9A6A-F5948D573882}"/>
              </a:ext>
            </a:extLst>
          </p:cNvPr>
          <p:cNvSpPr txBox="1">
            <a:spLocks/>
          </p:cNvSpPr>
          <p:nvPr/>
        </p:nvSpPr>
        <p:spPr>
          <a:xfrm>
            <a:off x="616448" y="6521957"/>
            <a:ext cx="7536952" cy="23905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en-US" sz="800">
                <a:solidFill>
                  <a:schemeClr val="tx1">
                    <a:lumMod val="50000"/>
                    <a:lumOff val="50000"/>
                  </a:schemeClr>
                </a:solidFill>
                <a:latin typeface="Arial" pitchFamily="34" charset="0"/>
                <a:cs typeface="Arial" pitchFamily="34" charset="0"/>
              </a:rPr>
              <a:t>© 2019 The MITRE Corporation. All rights reserved.</a:t>
            </a:r>
            <a:endParaRPr lang="en-US" sz="800" dirty="0">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36488650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5B4408-1367-46EA-A84F-17B03CD92776}"/>
              </a:ext>
            </a:extLst>
          </p:cNvPr>
          <p:cNvSpPr>
            <a:spLocks noGrp="1"/>
          </p:cNvSpPr>
          <p:nvPr>
            <p:ph type="title"/>
          </p:nvPr>
        </p:nvSpPr>
        <p:spPr/>
        <p:txBody>
          <a:bodyPr/>
          <a:lstStyle/>
          <a:p>
            <a:r>
              <a:rPr lang="en-US"/>
              <a:t>Break it by inserting a blank line between rows</a:t>
            </a:r>
          </a:p>
        </p:txBody>
      </p:sp>
      <p:sp>
        <p:nvSpPr>
          <p:cNvPr id="4" name="Footer Placeholder 3">
            <a:extLst>
              <a:ext uri="{FF2B5EF4-FFF2-40B4-BE49-F238E27FC236}">
                <a16:creationId xmlns:a16="http://schemas.microsoft.com/office/drawing/2014/main" id="{991A5E9B-B2BB-4074-B761-DDC95841CBAA}"/>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3251A6E6-F645-49C3-A183-123A63150373}"/>
              </a:ext>
            </a:extLst>
          </p:cNvPr>
          <p:cNvSpPr/>
          <p:nvPr/>
        </p:nvSpPr>
        <p:spPr>
          <a:xfrm>
            <a:off x="3340403" y="1323564"/>
            <a:ext cx="3848746" cy="1477328"/>
          </a:xfrm>
          <a:prstGeom prst="rect">
            <a:avLst/>
          </a:prstGeom>
          <a:ln>
            <a:solidFill>
              <a:schemeClr val="tx1"/>
            </a:solidFill>
          </a:ln>
        </p:spPr>
        <p:txBody>
          <a:bodyPr wrap="square">
            <a:spAutoFit/>
          </a:bodyPr>
          <a:lstStyle/>
          <a:p>
            <a:r>
              <a:rPr lang="en-US">
                <a:solidFill>
                  <a:srgbClr val="000000"/>
                </a:solidFill>
                <a:highlight>
                  <a:srgbClr val="FFFFFF"/>
                </a:highlight>
              </a:rPr>
              <a:t>Dear Sir: Thank you for your response.</a:t>
            </a:r>
            <a:br>
              <a:rPr lang="en-US">
                <a:solidFill>
                  <a:srgbClr val="000000"/>
                </a:solidFill>
                <a:highlight>
                  <a:srgbClr val="FFFFFF"/>
                </a:highlight>
              </a:rPr>
            </a:br>
            <a:r>
              <a:rPr lang="en-US">
                <a:solidFill>
                  <a:srgbClr val="000000"/>
                </a:solidFill>
                <a:highlight>
                  <a:srgbClr val="FFFFFF"/>
                </a:highlight>
              </a:rPr>
              <a:t>Hello, world: How are you?</a:t>
            </a:r>
            <a:br>
              <a:rPr lang="en-US">
                <a:solidFill>
                  <a:srgbClr val="000000"/>
                </a:solidFill>
                <a:highlight>
                  <a:srgbClr val="FFFFFF"/>
                </a:highlight>
              </a:rPr>
            </a:br>
            <a:br>
              <a:rPr lang="en-US">
                <a:solidFill>
                  <a:srgbClr val="000000"/>
                </a:solidFill>
                <a:highlight>
                  <a:srgbClr val="FFFFFF"/>
                </a:highlight>
              </a:rPr>
            </a:br>
            <a:r>
              <a:rPr lang="en-US">
                <a:solidFill>
                  <a:srgbClr val="000000"/>
                </a:solidFill>
                <a:highlight>
                  <a:srgbClr val="FFFFFF"/>
                </a:highlight>
              </a:rPr>
              <a:t>Sender: John Doe</a:t>
            </a:r>
            <a:br>
              <a:rPr lang="en-US">
                <a:solidFill>
                  <a:srgbClr val="000000"/>
                </a:solidFill>
                <a:highlight>
                  <a:srgbClr val="FFFFFF"/>
                </a:highlight>
              </a:rPr>
            </a:br>
            <a:r>
              <a:rPr lang="en-US">
                <a:solidFill>
                  <a:srgbClr val="000000"/>
                </a:solidFill>
                <a:highlight>
                  <a:srgbClr val="FFFFFF"/>
                </a:highlight>
              </a:rPr>
              <a:t>Date: November 23, 2018</a:t>
            </a:r>
          </a:p>
        </p:txBody>
      </p:sp>
      <p:sp>
        <p:nvSpPr>
          <p:cNvPr id="6" name="Rectangle 5">
            <a:extLst>
              <a:ext uri="{FF2B5EF4-FFF2-40B4-BE49-F238E27FC236}">
                <a16:creationId xmlns:a16="http://schemas.microsoft.com/office/drawing/2014/main" id="{92DFE663-6BEF-4F10-AD1E-00D14A599916}"/>
              </a:ext>
            </a:extLst>
          </p:cNvPr>
          <p:cNvSpPr/>
          <p:nvPr/>
        </p:nvSpPr>
        <p:spPr>
          <a:xfrm>
            <a:off x="4339524" y="3603688"/>
            <a:ext cx="1611823" cy="7502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Daffodil</a:t>
            </a:r>
          </a:p>
        </p:txBody>
      </p:sp>
      <p:sp>
        <p:nvSpPr>
          <p:cNvPr id="7" name="Rectangle: Folded Corner 6">
            <a:extLst>
              <a:ext uri="{FF2B5EF4-FFF2-40B4-BE49-F238E27FC236}">
                <a16:creationId xmlns:a16="http://schemas.microsoft.com/office/drawing/2014/main" id="{77C9900E-01A1-498D-84E7-02142873AC96}"/>
              </a:ext>
            </a:extLst>
          </p:cNvPr>
          <p:cNvSpPr/>
          <p:nvPr/>
        </p:nvSpPr>
        <p:spPr>
          <a:xfrm>
            <a:off x="728420" y="3415619"/>
            <a:ext cx="1363850" cy="1126390"/>
          </a:xfrm>
          <a:prstGeom prst="foldedCorne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DFDL</a:t>
            </a:r>
          </a:p>
          <a:p>
            <a:pPr algn="ctr"/>
            <a:r>
              <a:rPr lang="en-US">
                <a:solidFill>
                  <a:schemeClr val="tx1"/>
                </a:solidFill>
              </a:rPr>
              <a:t>schema</a:t>
            </a:r>
          </a:p>
          <a:p>
            <a:pPr algn="ctr"/>
            <a:r>
              <a:rPr lang="en-US">
                <a:solidFill>
                  <a:schemeClr val="tx1"/>
                </a:solidFill>
              </a:rPr>
              <a:t>(infix)</a:t>
            </a:r>
          </a:p>
        </p:txBody>
      </p:sp>
      <p:cxnSp>
        <p:nvCxnSpPr>
          <p:cNvPr id="8" name="Straight Arrow Connector 7">
            <a:extLst>
              <a:ext uri="{FF2B5EF4-FFF2-40B4-BE49-F238E27FC236}">
                <a16:creationId xmlns:a16="http://schemas.microsoft.com/office/drawing/2014/main" id="{A710C5E4-6386-40D7-8865-F147E1A841E7}"/>
              </a:ext>
            </a:extLst>
          </p:cNvPr>
          <p:cNvCxnSpPr>
            <a:stCxn id="7" idx="3"/>
            <a:endCxn id="6" idx="1"/>
          </p:cNvCxnSpPr>
          <p:nvPr/>
        </p:nvCxnSpPr>
        <p:spPr>
          <a:xfrm>
            <a:off x="2092270" y="3978814"/>
            <a:ext cx="2247254"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2D9FE21D-2F37-4512-B2CE-2D45650017CB}"/>
              </a:ext>
            </a:extLst>
          </p:cNvPr>
          <p:cNvCxnSpPr>
            <a:cxnSpLocks/>
            <a:endCxn id="6" idx="0"/>
          </p:cNvCxnSpPr>
          <p:nvPr/>
        </p:nvCxnSpPr>
        <p:spPr>
          <a:xfrm>
            <a:off x="5140272" y="2800892"/>
            <a:ext cx="5164" cy="80279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0" name="Rectangle 9">
            <a:extLst>
              <a:ext uri="{FF2B5EF4-FFF2-40B4-BE49-F238E27FC236}">
                <a16:creationId xmlns:a16="http://schemas.microsoft.com/office/drawing/2014/main" id="{3D1E6B05-309A-471B-AD8A-48C54073446C}"/>
              </a:ext>
            </a:extLst>
          </p:cNvPr>
          <p:cNvSpPr/>
          <p:nvPr/>
        </p:nvSpPr>
        <p:spPr>
          <a:xfrm>
            <a:off x="6927743" y="4637097"/>
            <a:ext cx="3822916" cy="1938992"/>
          </a:xfrm>
          <a:prstGeom prst="rect">
            <a:avLst/>
          </a:prstGeom>
          <a:ln>
            <a:solidFill>
              <a:schemeClr val="tx1"/>
            </a:solidFill>
          </a:ln>
        </p:spPr>
        <p:txBody>
          <a:bodyPr wrap="square">
            <a:spAutoFit/>
          </a:bodyPr>
          <a:lstStyle/>
          <a:p>
            <a:r>
              <a:rPr lang="en-US" sz="1200">
                <a:solidFill>
                  <a:srgbClr val="000096"/>
                </a:solidFill>
                <a:highlight>
                  <a:srgbClr val="FFFFFF"/>
                </a:highlight>
              </a:rPr>
              <a:t>&lt;repeating-label-message&gt;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0096"/>
                </a:solidFill>
                <a:highlight>
                  <a:srgbClr val="FFFFFF"/>
                </a:highlight>
              </a:rPr>
              <a:t>&lt;row&gt;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0096"/>
                </a:solidFill>
                <a:highlight>
                  <a:srgbClr val="FFFFFF"/>
                </a:highlight>
              </a:rPr>
              <a:t>&lt;label&gt;</a:t>
            </a:r>
            <a:r>
              <a:rPr lang="en-US" sz="1200">
                <a:solidFill>
                  <a:srgbClr val="000000"/>
                </a:solidFill>
                <a:highlight>
                  <a:srgbClr val="FFFFFF"/>
                </a:highlight>
              </a:rPr>
              <a:t>Dear Sir</a:t>
            </a:r>
            <a:r>
              <a:rPr lang="en-US" sz="1200">
                <a:solidFill>
                  <a:srgbClr val="000096"/>
                </a:solidFill>
                <a:highlight>
                  <a:srgbClr val="FFFFFF"/>
                </a:highlight>
              </a:rPr>
              <a:t>&lt;/label&gt;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0096"/>
                </a:solidFill>
                <a:highlight>
                  <a:srgbClr val="FFFFFF"/>
                </a:highlight>
              </a:rPr>
              <a:t>&lt;message&gt;</a:t>
            </a:r>
            <a:r>
              <a:rPr lang="en-US" sz="1200">
                <a:solidFill>
                  <a:srgbClr val="000000"/>
                </a:solidFill>
                <a:highlight>
                  <a:srgbClr val="FFFFFF"/>
                </a:highlight>
              </a:rPr>
              <a:t> Thank you for your response.</a:t>
            </a:r>
            <a:r>
              <a:rPr lang="en-US" sz="1200">
                <a:solidFill>
                  <a:srgbClr val="000096"/>
                </a:solidFill>
                <a:highlight>
                  <a:srgbClr val="FFFFFF"/>
                </a:highlight>
              </a:rPr>
              <a:t>&lt;/message&gt;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0096"/>
                </a:solidFill>
                <a:highlight>
                  <a:srgbClr val="FFFFFF"/>
                </a:highlight>
              </a:rPr>
              <a:t>&lt;/row&gt;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0096"/>
                </a:solidFill>
                <a:highlight>
                  <a:srgbClr val="FFFFFF"/>
                </a:highlight>
              </a:rPr>
              <a:t>&lt;row&gt;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0096"/>
                </a:solidFill>
                <a:highlight>
                  <a:srgbClr val="FFFFFF"/>
                </a:highlight>
              </a:rPr>
              <a:t>&lt;label&gt;</a:t>
            </a:r>
            <a:r>
              <a:rPr lang="en-US" sz="1200">
                <a:solidFill>
                  <a:srgbClr val="000000"/>
                </a:solidFill>
                <a:highlight>
                  <a:srgbClr val="FFFFFF"/>
                </a:highlight>
              </a:rPr>
              <a:t>Hello, world</a:t>
            </a:r>
            <a:r>
              <a:rPr lang="en-US" sz="1200">
                <a:solidFill>
                  <a:srgbClr val="000096"/>
                </a:solidFill>
                <a:highlight>
                  <a:srgbClr val="FFFFFF"/>
                </a:highlight>
              </a:rPr>
              <a:t>&lt;/label&gt;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0096"/>
                </a:solidFill>
                <a:highlight>
                  <a:srgbClr val="FFFFFF"/>
                </a:highlight>
              </a:rPr>
              <a:t>&lt;message&gt;</a:t>
            </a:r>
            <a:r>
              <a:rPr lang="en-US" sz="1200">
                <a:solidFill>
                  <a:srgbClr val="000000"/>
                </a:solidFill>
                <a:highlight>
                  <a:srgbClr val="FFFFFF"/>
                </a:highlight>
              </a:rPr>
              <a:t> How are you?</a:t>
            </a:r>
            <a:r>
              <a:rPr lang="en-US" sz="1200">
                <a:solidFill>
                  <a:srgbClr val="000096"/>
                </a:solidFill>
                <a:highlight>
                  <a:srgbClr val="FFFFFF"/>
                </a:highlight>
              </a:rPr>
              <a:t>&lt;/message&gt;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0096"/>
                </a:solidFill>
                <a:highlight>
                  <a:srgbClr val="FFFFFF"/>
                </a:highlight>
              </a:rPr>
              <a:t>&lt;/row&gt;</a:t>
            </a:r>
            <a:br>
              <a:rPr lang="en-US" sz="1200">
                <a:solidFill>
                  <a:srgbClr val="000000"/>
                </a:solidFill>
                <a:highlight>
                  <a:srgbClr val="FFFFFF"/>
                </a:highlight>
              </a:rPr>
            </a:br>
            <a:r>
              <a:rPr lang="en-US" sz="1200">
                <a:solidFill>
                  <a:srgbClr val="000096"/>
                </a:solidFill>
                <a:highlight>
                  <a:srgbClr val="FFFFFF"/>
                </a:highlight>
              </a:rPr>
              <a:t>&lt;/repeating-label-message&gt;</a:t>
            </a:r>
          </a:p>
        </p:txBody>
      </p:sp>
      <p:sp>
        <p:nvSpPr>
          <p:cNvPr id="11" name="TextBox 10">
            <a:extLst>
              <a:ext uri="{FF2B5EF4-FFF2-40B4-BE49-F238E27FC236}">
                <a16:creationId xmlns:a16="http://schemas.microsoft.com/office/drawing/2014/main" id="{46615DBE-CB58-42E0-A35E-2BF77F2E66AD}"/>
              </a:ext>
            </a:extLst>
          </p:cNvPr>
          <p:cNvSpPr txBox="1"/>
          <p:nvPr/>
        </p:nvSpPr>
        <p:spPr>
          <a:xfrm>
            <a:off x="2991173" y="3603688"/>
            <a:ext cx="698461" cy="369332"/>
          </a:xfrm>
          <a:prstGeom prst="rect">
            <a:avLst/>
          </a:prstGeom>
          <a:noFill/>
        </p:spPr>
        <p:txBody>
          <a:bodyPr wrap="none" rtlCol="0">
            <a:spAutoFit/>
          </a:bodyPr>
          <a:lstStyle/>
          <a:p>
            <a:r>
              <a:rPr lang="en-US" i="1"/>
              <a:t>parse</a:t>
            </a:r>
          </a:p>
        </p:txBody>
      </p:sp>
      <p:cxnSp>
        <p:nvCxnSpPr>
          <p:cNvPr id="13" name="Straight Connector 12">
            <a:extLst>
              <a:ext uri="{FF2B5EF4-FFF2-40B4-BE49-F238E27FC236}">
                <a16:creationId xmlns:a16="http://schemas.microsoft.com/office/drawing/2014/main" id="{4F743F23-1FAF-4AF2-B979-81FCDE189B44}"/>
              </a:ext>
            </a:extLst>
          </p:cNvPr>
          <p:cNvCxnSpPr/>
          <p:nvPr/>
        </p:nvCxnSpPr>
        <p:spPr>
          <a:xfrm flipH="1">
            <a:off x="5142854" y="4353941"/>
            <a:ext cx="2582" cy="51879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956F8279-6463-4F48-A579-787E015D2360}"/>
              </a:ext>
            </a:extLst>
          </p:cNvPr>
          <p:cNvCxnSpPr>
            <a:cxnSpLocks/>
          </p:cNvCxnSpPr>
          <p:nvPr/>
        </p:nvCxnSpPr>
        <p:spPr>
          <a:xfrm>
            <a:off x="5140272" y="4872737"/>
            <a:ext cx="1787471" cy="42768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182B7FEC-6533-42C3-8445-12F0C8B74FED}"/>
              </a:ext>
            </a:extLst>
          </p:cNvPr>
          <p:cNvSpPr/>
          <p:nvPr/>
        </p:nvSpPr>
        <p:spPr>
          <a:xfrm>
            <a:off x="2101568" y="5274688"/>
            <a:ext cx="4475912" cy="646331"/>
          </a:xfrm>
          <a:prstGeom prst="rect">
            <a:avLst/>
          </a:prstGeom>
        </p:spPr>
        <p:txBody>
          <a:bodyPr wrap="square">
            <a:spAutoFit/>
          </a:bodyPr>
          <a:lstStyle/>
          <a:p>
            <a:r>
              <a:rPr lang="en-US">
                <a:solidFill>
                  <a:schemeClr val="bg1"/>
                </a:solidFill>
                <a:highlight>
                  <a:srgbClr val="FF0000"/>
                </a:highlight>
              </a:rPr>
              <a:t>[warning] Left over data. Consumed 528 bit(s) with at least 360 bit(s) remaining.</a:t>
            </a:r>
          </a:p>
        </p:txBody>
      </p:sp>
    </p:spTree>
    <p:extLst>
      <p:ext uri="{BB962C8B-B14F-4D97-AF65-F5344CB8AC3E}">
        <p14:creationId xmlns:p14="http://schemas.microsoft.com/office/powerpoint/2010/main" val="1944105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09DEF-0768-4F75-B74D-D103C4B82270}"/>
              </a:ext>
            </a:extLst>
          </p:cNvPr>
          <p:cNvSpPr>
            <a:spLocks noGrp="1"/>
          </p:cNvSpPr>
          <p:nvPr>
            <p:ph type="title"/>
          </p:nvPr>
        </p:nvSpPr>
        <p:spPr/>
        <p:txBody>
          <a:bodyPr/>
          <a:lstStyle/>
          <a:p>
            <a:r>
              <a:rPr lang="en-US"/>
              <a:t>Lab 3</a:t>
            </a:r>
          </a:p>
        </p:txBody>
      </p:sp>
      <p:sp>
        <p:nvSpPr>
          <p:cNvPr id="3" name="Content Placeholder 2">
            <a:extLst>
              <a:ext uri="{FF2B5EF4-FFF2-40B4-BE49-F238E27FC236}">
                <a16:creationId xmlns:a16="http://schemas.microsoft.com/office/drawing/2014/main" id="{09B93B24-940B-445C-B059-82A7CD348211}"/>
              </a:ext>
            </a:extLst>
          </p:cNvPr>
          <p:cNvSpPr>
            <a:spLocks noGrp="1"/>
          </p:cNvSpPr>
          <p:nvPr>
            <p:ph idx="1"/>
          </p:nvPr>
        </p:nvSpPr>
        <p:spPr>
          <a:xfrm>
            <a:off x="616449" y="1371601"/>
            <a:ext cx="11236720" cy="1077131"/>
          </a:xfrm>
        </p:spPr>
        <p:txBody>
          <a:bodyPr/>
          <a:lstStyle/>
          <a:p>
            <a:pPr>
              <a:lnSpc>
                <a:spcPct val="100000"/>
              </a:lnSpc>
            </a:pPr>
            <a:r>
              <a:rPr lang="en-US"/>
              <a:t>Create a DFDL schema for comma-separated values (CSV) files.</a:t>
            </a:r>
          </a:p>
          <a:p>
            <a:pPr>
              <a:lnSpc>
                <a:spcPct val="100000"/>
              </a:lnSpc>
            </a:pPr>
            <a:r>
              <a:rPr lang="en-US"/>
              <a:t>Here is a sample input file containing 5 fields:</a:t>
            </a:r>
          </a:p>
        </p:txBody>
      </p:sp>
      <p:sp>
        <p:nvSpPr>
          <p:cNvPr id="5" name="Rectangle 4">
            <a:extLst>
              <a:ext uri="{FF2B5EF4-FFF2-40B4-BE49-F238E27FC236}">
                <a16:creationId xmlns:a16="http://schemas.microsoft.com/office/drawing/2014/main" id="{EAD4FBCA-2935-4E24-8ADD-01A13B32DC9A}"/>
              </a:ext>
            </a:extLst>
          </p:cNvPr>
          <p:cNvSpPr/>
          <p:nvPr/>
        </p:nvSpPr>
        <p:spPr>
          <a:xfrm>
            <a:off x="1668650" y="2319759"/>
            <a:ext cx="7041397" cy="1477328"/>
          </a:xfrm>
          <a:prstGeom prst="rect">
            <a:avLst/>
          </a:prstGeom>
          <a:ln>
            <a:solidFill>
              <a:schemeClr val="bg1">
                <a:lumMod val="65000"/>
              </a:schemeClr>
            </a:solidFill>
          </a:ln>
        </p:spPr>
        <p:txBody>
          <a:bodyPr wrap="square">
            <a:spAutoFit/>
          </a:bodyPr>
          <a:lstStyle/>
          <a:p>
            <a:r>
              <a:rPr lang="en-US"/>
              <a:t>Year,Make,Model,Description,Price</a:t>
            </a:r>
            <a:br>
              <a:rPr lang="en-US"/>
            </a:br>
            <a:r>
              <a:rPr lang="en-US"/>
              <a:t>1997,Ford,E350,"ac, abs, moon",2999.99</a:t>
            </a:r>
            <a:br>
              <a:rPr lang="en-US"/>
            </a:br>
            <a:r>
              <a:rPr lang="en-US"/>
              <a:t>1999,Chevy,Venture Extended Edition,,4900.00</a:t>
            </a:r>
            <a:br>
              <a:rPr lang="en-US"/>
            </a:br>
            <a:r>
              <a:rPr lang="en-US"/>
              <a:t>1999,Chevy,Venture Extended Edition,Very Large,5000.00</a:t>
            </a:r>
            <a:br>
              <a:rPr lang="en-US"/>
            </a:br>
            <a:r>
              <a:rPr lang="en-US"/>
              <a:t>1996,Jeep,Grand Cherokee,"MUST SELL! air, moon roof, loaded",4799.00</a:t>
            </a:r>
          </a:p>
        </p:txBody>
      </p:sp>
      <p:sp>
        <p:nvSpPr>
          <p:cNvPr id="4" name="TextBox 3">
            <a:extLst>
              <a:ext uri="{FF2B5EF4-FFF2-40B4-BE49-F238E27FC236}">
                <a16:creationId xmlns:a16="http://schemas.microsoft.com/office/drawing/2014/main" id="{DB8A6F21-98E8-43F5-A42D-3210A27888C8}"/>
              </a:ext>
            </a:extLst>
          </p:cNvPr>
          <p:cNvSpPr txBox="1"/>
          <p:nvPr/>
        </p:nvSpPr>
        <p:spPr>
          <a:xfrm>
            <a:off x="6607443" y="6229107"/>
            <a:ext cx="1439305" cy="369332"/>
          </a:xfrm>
          <a:prstGeom prst="rect">
            <a:avLst/>
          </a:prstGeom>
          <a:noFill/>
        </p:spPr>
        <p:txBody>
          <a:bodyPr wrap="none" rtlCol="0">
            <a:spAutoFit/>
          </a:bodyPr>
          <a:lstStyle/>
          <a:p>
            <a:r>
              <a:rPr lang="en-US"/>
              <a:t>Continued </a:t>
            </a:r>
            <a:r>
              <a:rPr lang="en-US">
                <a:sym typeface="Wingdings" panose="05000000000000000000" pitchFamily="2" charset="2"/>
              </a:rPr>
              <a:t></a:t>
            </a:r>
            <a:endParaRPr lang="en-US"/>
          </a:p>
        </p:txBody>
      </p:sp>
      <p:sp>
        <p:nvSpPr>
          <p:cNvPr id="7" name="Content Placeholder 2">
            <a:extLst>
              <a:ext uri="{FF2B5EF4-FFF2-40B4-BE49-F238E27FC236}">
                <a16:creationId xmlns:a16="http://schemas.microsoft.com/office/drawing/2014/main" id="{EE2A4A97-CF00-4B34-B5EA-84E9A1D0038E}"/>
              </a:ext>
            </a:extLst>
          </p:cNvPr>
          <p:cNvSpPr txBox="1">
            <a:spLocks/>
          </p:cNvSpPr>
          <p:nvPr/>
        </p:nvSpPr>
        <p:spPr>
          <a:xfrm>
            <a:off x="616449" y="3966591"/>
            <a:ext cx="11236720" cy="2277678"/>
          </a:xfrm>
          <a:prstGeom prst="rect">
            <a:avLst/>
          </a:prstGeom>
        </p:spPr>
        <p:txBody>
          <a:bodyPr vert="horz" lIns="91440" tIns="45720" rIns="91440" bIns="45720" rtlCol="0">
            <a:noAutofit/>
          </a:bodyPr>
          <a:lstStyle>
            <a:lvl1pPr marL="308269" indent="-308269" algn="l" defTabSz="1216185" rtl="0" eaLnBrk="1" latinLnBrk="0" hangingPunct="1">
              <a:lnSpc>
                <a:spcPct val="90000"/>
              </a:lnSpc>
              <a:spcBef>
                <a:spcPts val="0"/>
              </a:spcBef>
              <a:spcAft>
                <a:spcPts val="798"/>
              </a:spcAft>
              <a:buClr>
                <a:schemeClr val="tx2"/>
              </a:buClr>
              <a:buSzPct val="120000"/>
              <a:buFont typeface="Wingdings" pitchFamily="2" charset="2"/>
              <a:buChar char="§"/>
              <a:defRPr lang="en-US" sz="2400" b="1" kern="1200" dirty="0" smtClean="0">
                <a:solidFill>
                  <a:schemeClr val="tx1"/>
                </a:solidFill>
                <a:latin typeface="Arial" pitchFamily="34" charset="0"/>
                <a:ea typeface="Verdana" pitchFamily="34" charset="0"/>
                <a:cs typeface="Arial" pitchFamily="34" charset="0"/>
              </a:defRPr>
            </a:lvl1pPr>
            <a:lvl2pPr marL="686216" marR="0" indent="-304046" algn="l" defTabSz="1216185" rtl="0" eaLnBrk="1" fontAlgn="auto" latinLnBrk="0" hangingPunct="1">
              <a:lnSpc>
                <a:spcPct val="90000"/>
              </a:lnSpc>
              <a:spcBef>
                <a:spcPts val="0"/>
              </a:spcBef>
              <a:spcAft>
                <a:spcPts val="798"/>
              </a:spcAft>
              <a:buClr>
                <a:schemeClr val="tx2"/>
              </a:buClr>
              <a:buSzTx/>
              <a:buFont typeface="Arial" pitchFamily="34" charset="0"/>
              <a:buChar char="–"/>
              <a:tabLst/>
              <a:defRPr lang="en-US" sz="2400" kern="1200">
                <a:solidFill>
                  <a:schemeClr val="tx1"/>
                </a:solidFill>
                <a:latin typeface="Arial" pitchFamily="34" charset="0"/>
                <a:ea typeface="Verdana" pitchFamily="34" charset="0"/>
                <a:cs typeface="Arial" pitchFamily="34" charset="0"/>
              </a:defRPr>
            </a:lvl2pPr>
            <a:lvl3pPr marL="994485" indent="-308269" algn="l" defTabSz="1216185" rtl="0" eaLnBrk="1" latinLnBrk="0" hangingPunct="1">
              <a:lnSpc>
                <a:spcPct val="90000"/>
              </a:lnSpc>
              <a:spcBef>
                <a:spcPts val="0"/>
              </a:spcBef>
              <a:spcAft>
                <a:spcPts val="798"/>
              </a:spcAft>
              <a:buClr>
                <a:schemeClr val="tx2"/>
              </a:buClr>
              <a:buSzPct val="110000"/>
              <a:buFont typeface="Wingdings" pitchFamily="2" charset="2"/>
              <a:buChar char="§"/>
              <a:defRPr lang="en-US" sz="2000" kern="1200" smtClean="0">
                <a:solidFill>
                  <a:schemeClr val="tx1"/>
                </a:solidFill>
                <a:latin typeface="Arial" pitchFamily="34" charset="0"/>
                <a:ea typeface="Verdana" pitchFamily="34" charset="0"/>
                <a:cs typeface="Arial" pitchFamily="34" charset="0"/>
              </a:defRPr>
            </a:lvl3pPr>
            <a:lvl4pPr marL="1486316" indent="-342900" algn="l" defTabSz="1216185" rtl="0" eaLnBrk="1" latinLnBrk="0" hangingPunct="1">
              <a:lnSpc>
                <a:spcPct val="90000"/>
              </a:lnSpc>
              <a:spcBef>
                <a:spcPts val="0"/>
              </a:spcBef>
              <a:spcAft>
                <a:spcPts val="798"/>
              </a:spcAft>
              <a:buClr>
                <a:schemeClr val="tx2"/>
              </a:buClr>
              <a:buFont typeface="Arial" panose="020B0604020202020204" pitchFamily="34" charset="0"/>
              <a:buChar char="–"/>
              <a:defRPr lang="en-US" sz="2660" b="1" kern="1200" smtClean="0">
                <a:solidFill>
                  <a:schemeClr val="tx1"/>
                </a:solidFill>
                <a:latin typeface="Arial" pitchFamily="34" charset="0"/>
                <a:ea typeface="Verdana" pitchFamily="34" charset="0"/>
                <a:cs typeface="Arial" pitchFamily="34" charset="0"/>
              </a:defRPr>
            </a:lvl4pPr>
            <a:lvl5pPr marL="2057400" indent="-228600" algn="l" defTabSz="1216185" rtl="0" eaLnBrk="1" latinLnBrk="0" hangingPunct="1">
              <a:lnSpc>
                <a:spcPct val="90000"/>
              </a:lnSpc>
              <a:spcBef>
                <a:spcPts val="0"/>
              </a:spcBef>
              <a:spcAft>
                <a:spcPts val="798"/>
              </a:spcAft>
              <a:buClr>
                <a:schemeClr val="tx2"/>
              </a:buClr>
              <a:buFont typeface="Arial" panose="020B0604020202020204" pitchFamily="34" charset="0"/>
              <a:buChar char="•"/>
              <a:defRPr lang="en-US" sz="2660" b="1" kern="1200">
                <a:solidFill>
                  <a:schemeClr val="tx1"/>
                </a:solidFill>
                <a:latin typeface="Arial" pitchFamily="34" charset="0"/>
                <a:ea typeface="Verdana" pitchFamily="34" charset="0"/>
                <a:cs typeface="Arial"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US"/>
              <a:t>In your DFDL schema, name the root element “CSV”.</a:t>
            </a:r>
          </a:p>
          <a:p>
            <a:pPr>
              <a:lnSpc>
                <a:spcPct val="100000"/>
              </a:lnSpc>
            </a:pPr>
            <a:r>
              <a:rPr lang="en-US"/>
              <a:t>Declare the price field to be of type xs:decimal.</a:t>
            </a:r>
          </a:p>
          <a:p>
            <a:pPr>
              <a:lnSpc>
                <a:spcPct val="100000"/>
              </a:lnSpc>
            </a:pPr>
            <a:r>
              <a:rPr lang="en-US"/>
              <a:t>Ordinarily for the year field you would use the gYear (Gregorian calendar year) datatype. However, DFDL does not support xs:gYear. See section 5.1 of the DFDL specification for a list of XML schema datatypes that DFDL does and doesn’t support. </a:t>
            </a:r>
          </a:p>
        </p:txBody>
      </p:sp>
      <p:sp>
        <p:nvSpPr>
          <p:cNvPr id="8" name="Footer Placeholder 3">
            <a:extLst>
              <a:ext uri="{FF2B5EF4-FFF2-40B4-BE49-F238E27FC236}">
                <a16:creationId xmlns:a16="http://schemas.microsoft.com/office/drawing/2014/main" id="{A917C851-5769-4346-9C9E-CD082926A76E}"/>
              </a:ext>
            </a:extLst>
          </p:cNvPr>
          <p:cNvSpPr txBox="1">
            <a:spLocks/>
          </p:cNvSpPr>
          <p:nvPr/>
        </p:nvSpPr>
        <p:spPr>
          <a:xfrm>
            <a:off x="616448" y="6521957"/>
            <a:ext cx="7536952" cy="23905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en-US" sz="800">
                <a:solidFill>
                  <a:schemeClr val="tx1">
                    <a:lumMod val="50000"/>
                    <a:lumOff val="50000"/>
                  </a:schemeClr>
                </a:solidFill>
                <a:latin typeface="Arial" pitchFamily="34" charset="0"/>
                <a:cs typeface="Arial" pitchFamily="34" charset="0"/>
              </a:rPr>
              <a:t>© 2019 The MITRE Corporation. All rights reserved.</a:t>
            </a:r>
            <a:endParaRPr lang="en-US" sz="800" dirty="0">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35423957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00506D-D8A2-48DD-ABCF-CC600C73308F}"/>
              </a:ext>
            </a:extLst>
          </p:cNvPr>
          <p:cNvSpPr>
            <a:spLocks noGrp="1"/>
          </p:cNvSpPr>
          <p:nvPr>
            <p:ph type="title"/>
          </p:nvPr>
        </p:nvSpPr>
        <p:spPr/>
        <p:txBody>
          <a:bodyPr/>
          <a:lstStyle/>
          <a:p>
            <a:r>
              <a:rPr lang="en-US"/>
              <a:t>Lab 3 (cont.)</a:t>
            </a:r>
          </a:p>
        </p:txBody>
      </p:sp>
      <p:sp>
        <p:nvSpPr>
          <p:cNvPr id="4" name="Footer Placeholder 3">
            <a:extLst>
              <a:ext uri="{FF2B5EF4-FFF2-40B4-BE49-F238E27FC236}">
                <a16:creationId xmlns:a16="http://schemas.microsoft.com/office/drawing/2014/main" id="{85F96EBE-F739-4312-A41E-3C4BBBA3950C}"/>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853D319E-B513-4268-BC57-3D3447B296C2}"/>
              </a:ext>
            </a:extLst>
          </p:cNvPr>
          <p:cNvSpPr/>
          <p:nvPr/>
        </p:nvSpPr>
        <p:spPr>
          <a:xfrm>
            <a:off x="1653151" y="1731411"/>
            <a:ext cx="7041397" cy="1477328"/>
          </a:xfrm>
          <a:prstGeom prst="rect">
            <a:avLst/>
          </a:prstGeom>
          <a:ln>
            <a:solidFill>
              <a:schemeClr val="bg1">
                <a:lumMod val="65000"/>
              </a:schemeClr>
            </a:solidFill>
          </a:ln>
        </p:spPr>
        <p:txBody>
          <a:bodyPr wrap="square">
            <a:spAutoFit/>
          </a:bodyPr>
          <a:lstStyle/>
          <a:p>
            <a:r>
              <a:rPr lang="en-US"/>
              <a:t>Year,Make,Model,Description,Price</a:t>
            </a:r>
            <a:br>
              <a:rPr lang="en-US"/>
            </a:br>
            <a:r>
              <a:rPr lang="en-US"/>
              <a:t>1997,Ford,E350,"ac, abs, moon",2999.99</a:t>
            </a:r>
            <a:br>
              <a:rPr lang="en-US"/>
            </a:br>
            <a:r>
              <a:rPr lang="en-US"/>
              <a:t>1999,Chevy,Venture Extended Edition,,4900.00</a:t>
            </a:r>
            <a:br>
              <a:rPr lang="en-US"/>
            </a:br>
            <a:r>
              <a:rPr lang="en-US"/>
              <a:t>1999,Chevy,Venture Extended Edition,Very Large,5000.00</a:t>
            </a:r>
            <a:br>
              <a:rPr lang="en-US"/>
            </a:br>
            <a:r>
              <a:rPr lang="en-US"/>
              <a:t>1996,Jeep,Grand Cherokee,"MUST SELL! air, moon roof, loaded",4799.00</a:t>
            </a:r>
          </a:p>
        </p:txBody>
      </p:sp>
      <p:sp>
        <p:nvSpPr>
          <p:cNvPr id="6" name="Rectangle 5">
            <a:extLst>
              <a:ext uri="{FF2B5EF4-FFF2-40B4-BE49-F238E27FC236}">
                <a16:creationId xmlns:a16="http://schemas.microsoft.com/office/drawing/2014/main" id="{F8635BE1-8A68-4380-A6EA-3B4CB696E5DF}"/>
              </a:ext>
            </a:extLst>
          </p:cNvPr>
          <p:cNvSpPr/>
          <p:nvPr/>
        </p:nvSpPr>
        <p:spPr>
          <a:xfrm>
            <a:off x="3239146" y="2061275"/>
            <a:ext cx="1503335" cy="27896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E2F23EE2-288E-4438-A136-89D57B888705}"/>
              </a:ext>
            </a:extLst>
          </p:cNvPr>
          <p:cNvSpPr/>
          <p:nvPr/>
        </p:nvSpPr>
        <p:spPr>
          <a:xfrm>
            <a:off x="4293030" y="2878152"/>
            <a:ext cx="3378631" cy="27896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Arrow Connector 8">
            <a:extLst>
              <a:ext uri="{FF2B5EF4-FFF2-40B4-BE49-F238E27FC236}">
                <a16:creationId xmlns:a16="http://schemas.microsoft.com/office/drawing/2014/main" id="{79C7C22E-D3D3-4CEB-B61E-87B6C5517BFC}"/>
              </a:ext>
            </a:extLst>
          </p:cNvPr>
          <p:cNvCxnSpPr>
            <a:cxnSpLocks/>
          </p:cNvCxnSpPr>
          <p:nvPr/>
        </p:nvCxnSpPr>
        <p:spPr>
          <a:xfrm flipH="1" flipV="1">
            <a:off x="3843580" y="2340245"/>
            <a:ext cx="898901" cy="17823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04CD34E8-02CB-4937-ABAB-7E48F6ECAD23}"/>
              </a:ext>
            </a:extLst>
          </p:cNvPr>
          <p:cNvCxnSpPr>
            <a:cxnSpLocks/>
          </p:cNvCxnSpPr>
          <p:nvPr/>
        </p:nvCxnSpPr>
        <p:spPr>
          <a:xfrm flipV="1">
            <a:off x="4742481" y="3208739"/>
            <a:ext cx="588936" cy="91381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B9472DAF-FE2E-4440-9F05-B8154031CB0A}"/>
              </a:ext>
            </a:extLst>
          </p:cNvPr>
          <p:cNvSpPr txBox="1"/>
          <p:nvPr/>
        </p:nvSpPr>
        <p:spPr>
          <a:xfrm>
            <a:off x="1562940" y="4014061"/>
            <a:ext cx="7536953" cy="1938992"/>
          </a:xfrm>
          <a:prstGeom prst="rect">
            <a:avLst/>
          </a:prstGeom>
          <a:noFill/>
        </p:spPr>
        <p:txBody>
          <a:bodyPr wrap="square" rtlCol="0">
            <a:spAutoFit/>
          </a:bodyPr>
          <a:lstStyle/>
          <a:p>
            <a:r>
              <a:rPr lang="en-US" sz="2400"/>
              <a:t>The comma symbols in here are not to be treated as field separators (delimiters). The desired semantics of a pair of quote symbols is this: </a:t>
            </a:r>
            <a:r>
              <a:rPr lang="en-US" sz="2400" i="1"/>
              <a:t>Turn off (escape from) the normal interpretation of the delimiter (comma symbol) and treat any delimiters between the quotes as plain text</a:t>
            </a:r>
            <a:r>
              <a:rPr lang="en-US" sz="2400"/>
              <a:t>.</a:t>
            </a:r>
          </a:p>
        </p:txBody>
      </p:sp>
      <p:sp>
        <p:nvSpPr>
          <p:cNvPr id="15" name="TextBox 14">
            <a:extLst>
              <a:ext uri="{FF2B5EF4-FFF2-40B4-BE49-F238E27FC236}">
                <a16:creationId xmlns:a16="http://schemas.microsoft.com/office/drawing/2014/main" id="{FDF22851-3829-45EC-B5C0-CE055E1A53BC}"/>
              </a:ext>
            </a:extLst>
          </p:cNvPr>
          <p:cNvSpPr txBox="1"/>
          <p:nvPr/>
        </p:nvSpPr>
        <p:spPr>
          <a:xfrm>
            <a:off x="10151390" y="5579390"/>
            <a:ext cx="1439305" cy="369332"/>
          </a:xfrm>
          <a:prstGeom prst="rect">
            <a:avLst/>
          </a:prstGeom>
          <a:noFill/>
        </p:spPr>
        <p:txBody>
          <a:bodyPr wrap="none" rtlCol="0">
            <a:spAutoFit/>
          </a:bodyPr>
          <a:lstStyle/>
          <a:p>
            <a:r>
              <a:rPr lang="en-US"/>
              <a:t>Continued </a:t>
            </a:r>
            <a:r>
              <a:rPr lang="en-US">
                <a:sym typeface="Wingdings" panose="05000000000000000000" pitchFamily="2" charset="2"/>
              </a:rPr>
              <a:t></a:t>
            </a:r>
            <a:endParaRPr lang="en-US"/>
          </a:p>
        </p:txBody>
      </p:sp>
    </p:spTree>
    <p:extLst>
      <p:ext uri="{BB962C8B-B14F-4D97-AF65-F5344CB8AC3E}">
        <p14:creationId xmlns:p14="http://schemas.microsoft.com/office/powerpoint/2010/main" val="34643074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95E1C4-E16C-4848-A5EB-F48285F06C42}"/>
              </a:ext>
            </a:extLst>
          </p:cNvPr>
          <p:cNvSpPr>
            <a:spLocks noGrp="1"/>
          </p:cNvSpPr>
          <p:nvPr>
            <p:ph type="title"/>
          </p:nvPr>
        </p:nvSpPr>
        <p:spPr/>
        <p:txBody>
          <a:bodyPr/>
          <a:lstStyle/>
          <a:p>
            <a:r>
              <a:rPr lang="en-US"/>
              <a:t>Lab #1</a:t>
            </a:r>
          </a:p>
        </p:txBody>
      </p:sp>
      <p:sp>
        <p:nvSpPr>
          <p:cNvPr id="3" name="Content Placeholder 2">
            <a:extLst>
              <a:ext uri="{FF2B5EF4-FFF2-40B4-BE49-F238E27FC236}">
                <a16:creationId xmlns:a16="http://schemas.microsoft.com/office/drawing/2014/main" id="{58F1E416-F294-456F-83C0-0250147482A9}"/>
              </a:ext>
            </a:extLst>
          </p:cNvPr>
          <p:cNvSpPr>
            <a:spLocks noGrp="1"/>
          </p:cNvSpPr>
          <p:nvPr>
            <p:ph idx="1"/>
          </p:nvPr>
        </p:nvSpPr>
        <p:spPr/>
        <p:txBody>
          <a:bodyPr/>
          <a:lstStyle/>
          <a:p>
            <a:pPr>
              <a:lnSpc>
                <a:spcPct val="100000"/>
              </a:lnSpc>
            </a:pPr>
            <a:r>
              <a:rPr lang="en-US"/>
              <a:t>Create input data for the label/message format that we have been discussing such that your input data breaks parsing.</a:t>
            </a:r>
          </a:p>
          <a:p>
            <a:pPr>
              <a:lnSpc>
                <a:spcPct val="100000"/>
              </a:lnSpc>
            </a:pPr>
            <a:r>
              <a:rPr lang="en-US"/>
              <a:t>What do I mean by “breaks parsing”? Answer:</a:t>
            </a:r>
          </a:p>
          <a:p>
            <a:pPr lvl="1">
              <a:lnSpc>
                <a:spcPct val="100000"/>
              </a:lnSpc>
            </a:pPr>
            <a:r>
              <a:rPr lang="en-US"/>
              <a:t>When parsed, the generated XML is not the desired output, or</a:t>
            </a:r>
          </a:p>
          <a:p>
            <a:pPr lvl="1">
              <a:lnSpc>
                <a:spcPct val="100000"/>
              </a:lnSpc>
            </a:pPr>
            <a:r>
              <a:rPr lang="en-US"/>
              <a:t>The DFDL tool outputs a warning or error message.</a:t>
            </a:r>
          </a:p>
          <a:p>
            <a:pPr>
              <a:lnSpc>
                <a:spcPct val="100000"/>
              </a:lnSpc>
            </a:pPr>
            <a:r>
              <a:rPr lang="en-US"/>
              <a:t>First create input that breaks the DFDL schema that implements characterization #1. </a:t>
            </a:r>
          </a:p>
          <a:p>
            <a:pPr>
              <a:lnSpc>
                <a:spcPct val="100000"/>
              </a:lnSpc>
            </a:pPr>
            <a:r>
              <a:rPr lang="en-US"/>
              <a:t>Then create input that breaks the DFDL schema that implements characterization #2.</a:t>
            </a:r>
          </a:p>
          <a:p>
            <a:pPr>
              <a:lnSpc>
                <a:spcPct val="100000"/>
              </a:lnSpc>
            </a:pPr>
            <a:r>
              <a:rPr lang="en-US"/>
              <a:t>Finally, create input that breaks the DFDL schema that implements characterization #3.</a:t>
            </a:r>
          </a:p>
        </p:txBody>
      </p:sp>
    </p:spTree>
    <p:extLst>
      <p:ext uri="{BB962C8B-B14F-4D97-AF65-F5344CB8AC3E}">
        <p14:creationId xmlns:p14="http://schemas.microsoft.com/office/powerpoint/2010/main" val="41370224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ED7EDD-4C59-47E6-A9D9-2E62268CB7A2}"/>
              </a:ext>
            </a:extLst>
          </p:cNvPr>
          <p:cNvSpPr>
            <a:spLocks noGrp="1"/>
          </p:cNvSpPr>
          <p:nvPr>
            <p:ph type="title"/>
          </p:nvPr>
        </p:nvSpPr>
        <p:spPr/>
        <p:txBody>
          <a:bodyPr/>
          <a:lstStyle/>
          <a:p>
            <a:r>
              <a:rPr lang="en-US"/>
              <a:t>Lab 3 (cont.)</a:t>
            </a:r>
          </a:p>
        </p:txBody>
      </p:sp>
      <p:sp>
        <p:nvSpPr>
          <p:cNvPr id="3" name="Content Placeholder 2">
            <a:extLst>
              <a:ext uri="{FF2B5EF4-FFF2-40B4-BE49-F238E27FC236}">
                <a16:creationId xmlns:a16="http://schemas.microsoft.com/office/drawing/2014/main" id="{6FCD714D-9B3A-4865-9A53-6D734EBB64E8}"/>
              </a:ext>
            </a:extLst>
          </p:cNvPr>
          <p:cNvSpPr>
            <a:spLocks noGrp="1"/>
          </p:cNvSpPr>
          <p:nvPr>
            <p:ph idx="1"/>
          </p:nvPr>
        </p:nvSpPr>
        <p:spPr>
          <a:xfrm>
            <a:off x="616448" y="1592645"/>
            <a:ext cx="3072148" cy="550189"/>
          </a:xfrm>
        </p:spPr>
        <p:txBody>
          <a:bodyPr/>
          <a:lstStyle/>
          <a:p>
            <a:pPr marL="0" indent="0">
              <a:buNone/>
            </a:pPr>
            <a:r>
              <a:rPr lang="en-US"/>
              <a:t>escape a </a:t>
            </a:r>
            <a:r>
              <a:rPr lang="en-US" u="sng"/>
              <a:t>character</a:t>
            </a:r>
            <a:r>
              <a:rPr lang="en-US"/>
              <a:t>:</a:t>
            </a:r>
          </a:p>
        </p:txBody>
      </p:sp>
      <p:sp>
        <p:nvSpPr>
          <p:cNvPr id="4" name="Footer Placeholder 3">
            <a:extLst>
              <a:ext uri="{FF2B5EF4-FFF2-40B4-BE49-F238E27FC236}">
                <a16:creationId xmlns:a16="http://schemas.microsoft.com/office/drawing/2014/main" id="{666123C0-25D3-4C5B-B44B-E2FCB1ABD6B5}"/>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F4807CB9-F177-4020-BEB2-1C3E53D8433F}"/>
              </a:ext>
            </a:extLst>
          </p:cNvPr>
          <p:cNvSpPr/>
          <p:nvPr/>
        </p:nvSpPr>
        <p:spPr>
          <a:xfrm>
            <a:off x="616448" y="2014947"/>
            <a:ext cx="4980122" cy="2308324"/>
          </a:xfrm>
          <a:prstGeom prst="rect">
            <a:avLst/>
          </a:prstGeom>
          <a:ln>
            <a:solidFill>
              <a:schemeClr val="bg1">
                <a:lumMod val="65000"/>
              </a:schemeClr>
            </a:solidFill>
          </a:ln>
        </p:spPr>
        <p:txBody>
          <a:bodyPr wrap="square">
            <a:spAutoFit/>
          </a:bodyPr>
          <a:lstStyle/>
          <a:p>
            <a:r>
              <a:rPr lang="en-US">
                <a:solidFill>
                  <a:srgbClr val="000096"/>
                </a:solidFill>
                <a:highlight>
                  <a:srgbClr val="FFFFFF"/>
                </a:highlight>
              </a:rPr>
              <a:t>&lt;dfdl:defineEscapeScheme</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"Backslash"</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&lt;dfdl:escapeScheme</a:t>
            </a:r>
            <a:endParaRPr lang="en-US">
              <a:solidFill>
                <a:srgbClr val="F5844C"/>
              </a:solidFill>
              <a:highlight>
                <a:srgbClr val="FFFFFF"/>
              </a:highlight>
            </a:endParaRPr>
          </a:p>
          <a:p>
            <a:r>
              <a:rPr lang="en-US">
                <a:solidFill>
                  <a:srgbClr val="F5844C"/>
                </a:solidFill>
                <a:highlight>
                  <a:srgbClr val="FFFFFF"/>
                </a:highlight>
              </a:rPr>
              <a:t>	escapeKind</a:t>
            </a:r>
            <a:r>
              <a:rPr lang="en-US">
                <a:solidFill>
                  <a:srgbClr val="FF8040"/>
                </a:solidFill>
                <a:highlight>
                  <a:srgbClr val="FFFFFF"/>
                </a:highlight>
              </a:rPr>
              <a:t>=</a:t>
            </a:r>
            <a:r>
              <a:rPr lang="en-US">
                <a:solidFill>
                  <a:srgbClr val="993300"/>
                </a:solidFill>
                <a:highlight>
                  <a:srgbClr val="FFFFFF"/>
                </a:highlight>
              </a:rPr>
              <a:t>"escapeCharacter"</a:t>
            </a:r>
            <a:r>
              <a:rPr lang="en-US">
                <a:solidFill>
                  <a:srgbClr val="F5844C"/>
                </a:solidFill>
                <a:highlight>
                  <a:srgbClr val="FFFFFF"/>
                </a:highlight>
              </a:rPr>
              <a:t> </a:t>
            </a:r>
            <a:br>
              <a:rPr lang="en-US">
                <a:solidFill>
                  <a:srgbClr val="F5844C"/>
                </a:solidFill>
                <a:highlight>
                  <a:srgbClr val="FFFFFF"/>
                </a:highlight>
              </a:rPr>
            </a:br>
            <a:r>
              <a:rPr lang="en-US">
                <a:solidFill>
                  <a:srgbClr val="F5844C"/>
                </a:solidFill>
                <a:highlight>
                  <a:srgbClr val="FFFFFF"/>
                </a:highlight>
              </a:rPr>
              <a:t>          	escapeCharacter</a:t>
            </a:r>
            <a:r>
              <a:rPr lang="en-US">
                <a:solidFill>
                  <a:srgbClr val="FF8040"/>
                </a:solidFill>
                <a:highlight>
                  <a:srgbClr val="FFFFFF"/>
                </a:highlight>
              </a:rPr>
              <a:t>=</a:t>
            </a:r>
            <a:r>
              <a:rPr lang="en-US">
                <a:solidFill>
                  <a:srgbClr val="993300"/>
                </a:solidFill>
                <a:highlight>
                  <a:srgbClr val="FFFFFF"/>
                </a:highlight>
              </a:rPr>
              <a:t>"\"</a:t>
            </a:r>
            <a:br>
              <a:rPr lang="en-US">
                <a:solidFill>
                  <a:srgbClr val="000000"/>
                </a:solidFill>
                <a:highlight>
                  <a:srgbClr val="FFFFFF"/>
                </a:highlight>
              </a:rPr>
            </a:br>
            <a:r>
              <a:rPr lang="en-US">
                <a:solidFill>
                  <a:srgbClr val="000000"/>
                </a:solidFill>
                <a:highlight>
                  <a:srgbClr val="FFFFFF"/>
                </a:highlight>
              </a:rPr>
              <a:t>           	</a:t>
            </a:r>
            <a:r>
              <a:rPr lang="en-US">
                <a:solidFill>
                  <a:srgbClr val="F5844C"/>
                </a:solidFill>
                <a:highlight>
                  <a:srgbClr val="FFFFFF"/>
                </a:highlight>
              </a:rPr>
              <a:t>escapeEscapeCharacter</a:t>
            </a:r>
            <a:r>
              <a:rPr lang="en-US">
                <a:solidFill>
                  <a:srgbClr val="FF8040"/>
                </a:solidFill>
                <a:highlight>
                  <a:srgbClr val="FFFFFF"/>
                </a:highlight>
              </a:rPr>
              <a:t>=</a:t>
            </a:r>
            <a:r>
              <a:rPr lang="en-US">
                <a:solidFill>
                  <a:srgbClr val="993300"/>
                </a:solidFill>
                <a:highlight>
                  <a:srgbClr val="FFFFFF"/>
                </a:highlight>
              </a:rPr>
              <a:t>"\"</a:t>
            </a:r>
            <a:r>
              <a:rPr lang="en-US">
                <a:solidFill>
                  <a:srgbClr val="F5844C"/>
                </a:solidFill>
                <a:highlight>
                  <a:srgbClr val="FFFFFF"/>
                </a:highlight>
              </a:rPr>
              <a:t> </a:t>
            </a:r>
          </a:p>
          <a:p>
            <a:r>
              <a:rPr lang="en-US">
                <a:solidFill>
                  <a:srgbClr val="F5844C"/>
                </a:solidFill>
                <a:highlight>
                  <a:srgbClr val="FFFFFF"/>
                </a:highlight>
              </a:rPr>
              <a:t> 	extraEscapedCharacters</a:t>
            </a:r>
            <a:r>
              <a:rPr lang="en-US">
                <a:solidFill>
                  <a:srgbClr val="FF8040"/>
                </a:solidFill>
                <a:highlight>
                  <a:srgbClr val="FFFFFF"/>
                </a:highlight>
              </a:rPr>
              <a:t>=</a:t>
            </a:r>
            <a:r>
              <a:rPr lang="en-US">
                <a:solidFill>
                  <a:srgbClr val="993300"/>
                </a:solidFill>
                <a:highlight>
                  <a:srgbClr val="FFFFFF"/>
                </a:highlight>
              </a:rPr>
              <a:t>""</a:t>
            </a:r>
            <a:r>
              <a:rPr lang="en-US">
                <a:solidFill>
                  <a:srgbClr val="000096"/>
                </a:solidFill>
                <a:highlight>
                  <a:srgbClr val="FFFFFF"/>
                </a:highlight>
              </a:rPr>
              <a:t>&gt;</a:t>
            </a:r>
            <a:r>
              <a:rPr lang="en-US">
                <a:solidFill>
                  <a:srgbClr val="000000"/>
                </a:solidFill>
                <a:highlight>
                  <a:srgbClr val="FFFFFF"/>
                </a:highlight>
              </a:rPr>
              <a:t> </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&lt;/dfdl:escapeScheme&gt;</a:t>
            </a:r>
            <a:br>
              <a:rPr lang="en-US">
                <a:solidFill>
                  <a:srgbClr val="000000"/>
                </a:solidFill>
                <a:highlight>
                  <a:srgbClr val="FFFFFF"/>
                </a:highlight>
              </a:rPr>
            </a:br>
            <a:r>
              <a:rPr lang="en-US">
                <a:solidFill>
                  <a:srgbClr val="000096"/>
                </a:solidFill>
                <a:highlight>
                  <a:srgbClr val="FFFFFF"/>
                </a:highlight>
              </a:rPr>
              <a:t>&lt;/dfdl:defineEscapeScheme&gt;</a:t>
            </a:r>
          </a:p>
        </p:txBody>
      </p:sp>
      <p:sp>
        <p:nvSpPr>
          <p:cNvPr id="7" name="TextBox 6">
            <a:extLst>
              <a:ext uri="{FF2B5EF4-FFF2-40B4-BE49-F238E27FC236}">
                <a16:creationId xmlns:a16="http://schemas.microsoft.com/office/drawing/2014/main" id="{8A1E2E67-454A-4CA0-BED8-96E759DF6D76}"/>
              </a:ext>
            </a:extLst>
          </p:cNvPr>
          <p:cNvSpPr txBox="1"/>
          <p:nvPr/>
        </p:nvSpPr>
        <p:spPr>
          <a:xfrm>
            <a:off x="10151390" y="5579390"/>
            <a:ext cx="1439305" cy="369332"/>
          </a:xfrm>
          <a:prstGeom prst="rect">
            <a:avLst/>
          </a:prstGeom>
          <a:noFill/>
        </p:spPr>
        <p:txBody>
          <a:bodyPr wrap="none" rtlCol="0">
            <a:spAutoFit/>
          </a:bodyPr>
          <a:lstStyle/>
          <a:p>
            <a:r>
              <a:rPr lang="en-US"/>
              <a:t>Continued </a:t>
            </a:r>
            <a:r>
              <a:rPr lang="en-US">
                <a:sym typeface="Wingdings" panose="05000000000000000000" pitchFamily="2" charset="2"/>
              </a:rPr>
              <a:t></a:t>
            </a:r>
            <a:endParaRPr lang="en-US"/>
          </a:p>
        </p:txBody>
      </p:sp>
      <p:sp>
        <p:nvSpPr>
          <p:cNvPr id="8" name="Rectangle 7">
            <a:extLst>
              <a:ext uri="{FF2B5EF4-FFF2-40B4-BE49-F238E27FC236}">
                <a16:creationId xmlns:a16="http://schemas.microsoft.com/office/drawing/2014/main" id="{53E9A910-4D05-4731-9465-76C1C6A41DC9}"/>
              </a:ext>
            </a:extLst>
          </p:cNvPr>
          <p:cNvSpPr/>
          <p:nvPr/>
        </p:nvSpPr>
        <p:spPr>
          <a:xfrm>
            <a:off x="6096000" y="2014947"/>
            <a:ext cx="4980122" cy="2862322"/>
          </a:xfrm>
          <a:prstGeom prst="rect">
            <a:avLst/>
          </a:prstGeom>
          <a:ln>
            <a:solidFill>
              <a:schemeClr val="bg1">
                <a:lumMod val="65000"/>
              </a:schemeClr>
            </a:solidFill>
          </a:ln>
        </p:spPr>
        <p:txBody>
          <a:bodyPr wrap="square">
            <a:spAutoFit/>
          </a:bodyPr>
          <a:lstStyle/>
          <a:p>
            <a:r>
              <a:rPr lang="en-US">
                <a:solidFill>
                  <a:srgbClr val="000096"/>
                </a:solidFill>
                <a:highlight>
                  <a:srgbClr val="FFFFFF"/>
                </a:highlight>
              </a:rPr>
              <a:t>&lt;dfdl:defineEscapeScheme</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"Quotes"</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&lt;dfdl:escapeScheme</a:t>
            </a:r>
            <a:r>
              <a:rPr lang="en-US">
                <a:solidFill>
                  <a:srgbClr val="F5844C"/>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escapeKind</a:t>
            </a:r>
            <a:r>
              <a:rPr lang="en-US">
                <a:solidFill>
                  <a:srgbClr val="FF8040"/>
                </a:solidFill>
                <a:highlight>
                  <a:srgbClr val="FFFFFF"/>
                </a:highlight>
              </a:rPr>
              <a:t>=</a:t>
            </a:r>
            <a:r>
              <a:rPr lang="en-US">
                <a:solidFill>
                  <a:srgbClr val="993300"/>
                </a:solidFill>
                <a:highlight>
                  <a:srgbClr val="FFFFFF"/>
                </a:highlight>
              </a:rPr>
              <a:t>"escapeBlock"</a:t>
            </a:r>
            <a:br>
              <a:rPr lang="en-US">
                <a:solidFill>
                  <a:srgbClr val="000000"/>
                </a:solidFill>
                <a:highlight>
                  <a:srgbClr val="FFFFFF"/>
                </a:highlight>
              </a:rPr>
            </a:br>
            <a:r>
              <a:rPr lang="en-US">
                <a:solidFill>
                  <a:srgbClr val="F5844C"/>
                </a:solidFill>
                <a:highlight>
                  <a:srgbClr val="FFFFFF"/>
                </a:highlight>
              </a:rPr>
              <a:t>        escapeBlockStart</a:t>
            </a:r>
            <a:r>
              <a:rPr lang="en-US">
                <a:solidFill>
                  <a:srgbClr val="FF8040"/>
                </a:solidFill>
                <a:highlight>
                  <a:srgbClr val="FFFFFF"/>
                </a:highlight>
              </a:rPr>
              <a:t>=</a:t>
            </a:r>
            <a:r>
              <a:rPr lang="en-US">
                <a:solidFill>
                  <a:srgbClr val="993300"/>
                </a:solidFill>
                <a:highlight>
                  <a:srgbClr val="FFFFFF"/>
                </a:highlight>
              </a:rPr>
              <a:t>'"'</a:t>
            </a:r>
            <a:br>
              <a:rPr lang="en-US">
                <a:solidFill>
                  <a:srgbClr val="000000"/>
                </a:solidFill>
                <a:highlight>
                  <a:srgbClr val="FFFFFF"/>
                </a:highlight>
              </a:rPr>
            </a:br>
            <a:r>
              <a:rPr lang="en-US">
                <a:solidFill>
                  <a:srgbClr val="F5844C"/>
                </a:solidFill>
                <a:highlight>
                  <a:srgbClr val="FFFFFF"/>
                </a:highlight>
              </a:rPr>
              <a:t>        escapeBlockEnd</a:t>
            </a:r>
            <a:r>
              <a:rPr lang="en-US">
                <a:solidFill>
                  <a:srgbClr val="FF8040"/>
                </a:solidFill>
                <a:highlight>
                  <a:srgbClr val="FFFFFF"/>
                </a:highlight>
              </a:rPr>
              <a:t>=</a:t>
            </a:r>
            <a:r>
              <a:rPr lang="en-US">
                <a:solidFill>
                  <a:srgbClr val="993300"/>
                </a:solidFill>
                <a:highlight>
                  <a:srgbClr val="FFFFFF"/>
                </a:highlight>
              </a:rPr>
              <a:t>'"'</a:t>
            </a:r>
            <a:r>
              <a:rPr lang="en-US">
                <a:solidFill>
                  <a:srgbClr val="F5844C"/>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escapeEscapeCharacter</a:t>
            </a:r>
            <a:r>
              <a:rPr lang="en-US">
                <a:solidFill>
                  <a:srgbClr val="FF8040"/>
                </a:solidFill>
                <a:highlight>
                  <a:srgbClr val="FFFFFF"/>
                </a:highlight>
              </a:rPr>
              <a:t>=</a:t>
            </a:r>
            <a:r>
              <a:rPr lang="en-US">
                <a:solidFill>
                  <a:srgbClr val="993300"/>
                </a:solidFill>
                <a:highlight>
                  <a:srgbClr val="FFFFFF"/>
                </a:highlight>
              </a:rPr>
              <a:t>"\"</a:t>
            </a:r>
            <a:br>
              <a:rPr lang="en-US">
                <a:solidFill>
                  <a:srgbClr val="000000"/>
                </a:solidFill>
                <a:highlight>
                  <a:srgbClr val="FFFFFF"/>
                </a:highlight>
              </a:rPr>
            </a:br>
            <a:r>
              <a:rPr lang="en-US">
                <a:solidFill>
                  <a:srgbClr val="F5844C"/>
                </a:solidFill>
                <a:highlight>
                  <a:srgbClr val="FFFFFF"/>
                </a:highlight>
              </a:rPr>
              <a:t>        extraEscapedCharacters</a:t>
            </a:r>
            <a:r>
              <a:rPr lang="en-US">
                <a:solidFill>
                  <a:srgbClr val="FF8040"/>
                </a:solidFill>
                <a:highlight>
                  <a:srgbClr val="FFFFFF"/>
                </a:highlight>
              </a:rPr>
              <a:t>=</a:t>
            </a:r>
            <a:r>
              <a:rPr lang="en-US">
                <a:solidFill>
                  <a:srgbClr val="993300"/>
                </a:solidFill>
                <a:highlight>
                  <a:srgbClr val="FFFFFF"/>
                </a:highlight>
              </a:rPr>
              <a:t>""</a:t>
            </a:r>
            <a:r>
              <a:rPr lang="en-US">
                <a:solidFill>
                  <a:srgbClr val="F5844C"/>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generateEscapeBlock</a:t>
            </a:r>
            <a:r>
              <a:rPr lang="en-US">
                <a:solidFill>
                  <a:srgbClr val="FF8040"/>
                </a:solidFill>
                <a:highlight>
                  <a:srgbClr val="FFFFFF"/>
                </a:highlight>
              </a:rPr>
              <a:t>=</a:t>
            </a:r>
            <a:r>
              <a:rPr lang="en-US">
                <a:solidFill>
                  <a:srgbClr val="993300"/>
                </a:solidFill>
                <a:highlight>
                  <a:srgbClr val="FFFFFF"/>
                </a:highlight>
              </a:rPr>
              <a:t>"whenNeeded"</a:t>
            </a:r>
            <a:r>
              <a:rPr lang="en-US">
                <a:solidFill>
                  <a:srgbClr val="F5844C"/>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96"/>
                </a:solidFill>
                <a:highlight>
                  <a:srgbClr val="FFFFFF"/>
                </a:highlight>
              </a:rPr>
              <a:t>&lt;/dfdl:defineEscapeScheme&gt;</a:t>
            </a:r>
          </a:p>
        </p:txBody>
      </p:sp>
      <p:sp>
        <p:nvSpPr>
          <p:cNvPr id="10" name="Content Placeholder 2">
            <a:extLst>
              <a:ext uri="{FF2B5EF4-FFF2-40B4-BE49-F238E27FC236}">
                <a16:creationId xmlns:a16="http://schemas.microsoft.com/office/drawing/2014/main" id="{25044632-4D78-4F93-873E-70203F95F5B6}"/>
              </a:ext>
            </a:extLst>
          </p:cNvPr>
          <p:cNvSpPr txBox="1">
            <a:spLocks/>
          </p:cNvSpPr>
          <p:nvPr/>
        </p:nvSpPr>
        <p:spPr>
          <a:xfrm>
            <a:off x="6080500" y="1592645"/>
            <a:ext cx="5884191" cy="550189"/>
          </a:xfrm>
          <a:prstGeom prst="rect">
            <a:avLst/>
          </a:prstGeom>
        </p:spPr>
        <p:txBody>
          <a:bodyPr vert="horz" lIns="91440" tIns="45720" rIns="91440" bIns="45720" rtlCol="0">
            <a:noAutofit/>
          </a:bodyPr>
          <a:lstStyle>
            <a:lvl1pPr marL="308269" indent="-308269" algn="l" defTabSz="1216185" rtl="0" eaLnBrk="1" latinLnBrk="0" hangingPunct="1">
              <a:lnSpc>
                <a:spcPct val="90000"/>
              </a:lnSpc>
              <a:spcBef>
                <a:spcPts val="0"/>
              </a:spcBef>
              <a:spcAft>
                <a:spcPts val="798"/>
              </a:spcAft>
              <a:buClr>
                <a:schemeClr val="tx2"/>
              </a:buClr>
              <a:buSzPct val="120000"/>
              <a:buFont typeface="Wingdings" pitchFamily="2" charset="2"/>
              <a:buChar char="§"/>
              <a:defRPr lang="en-US" sz="2400" b="1" kern="1200" dirty="0" smtClean="0">
                <a:solidFill>
                  <a:schemeClr val="tx1"/>
                </a:solidFill>
                <a:latin typeface="Arial" pitchFamily="34" charset="0"/>
                <a:ea typeface="Verdana" pitchFamily="34" charset="0"/>
                <a:cs typeface="Arial" pitchFamily="34" charset="0"/>
              </a:defRPr>
            </a:lvl1pPr>
            <a:lvl2pPr marL="686216" marR="0" indent="-304046" algn="l" defTabSz="1216185" rtl="0" eaLnBrk="1" fontAlgn="auto" latinLnBrk="0" hangingPunct="1">
              <a:lnSpc>
                <a:spcPct val="90000"/>
              </a:lnSpc>
              <a:spcBef>
                <a:spcPts val="0"/>
              </a:spcBef>
              <a:spcAft>
                <a:spcPts val="798"/>
              </a:spcAft>
              <a:buClr>
                <a:schemeClr val="tx2"/>
              </a:buClr>
              <a:buSzTx/>
              <a:buFont typeface="Arial" pitchFamily="34" charset="0"/>
              <a:buChar char="–"/>
              <a:tabLst/>
              <a:defRPr lang="en-US" sz="2400" kern="1200">
                <a:solidFill>
                  <a:schemeClr val="tx1"/>
                </a:solidFill>
                <a:latin typeface="Arial" pitchFamily="34" charset="0"/>
                <a:ea typeface="Verdana" pitchFamily="34" charset="0"/>
                <a:cs typeface="Arial" pitchFamily="34" charset="0"/>
              </a:defRPr>
            </a:lvl2pPr>
            <a:lvl3pPr marL="994485" indent="-308269" algn="l" defTabSz="1216185" rtl="0" eaLnBrk="1" latinLnBrk="0" hangingPunct="1">
              <a:lnSpc>
                <a:spcPct val="90000"/>
              </a:lnSpc>
              <a:spcBef>
                <a:spcPts val="0"/>
              </a:spcBef>
              <a:spcAft>
                <a:spcPts val="798"/>
              </a:spcAft>
              <a:buClr>
                <a:schemeClr val="tx2"/>
              </a:buClr>
              <a:buSzPct val="110000"/>
              <a:buFont typeface="Wingdings" pitchFamily="2" charset="2"/>
              <a:buChar char="§"/>
              <a:defRPr lang="en-US" sz="2000" kern="1200" smtClean="0">
                <a:solidFill>
                  <a:schemeClr val="tx1"/>
                </a:solidFill>
                <a:latin typeface="Arial" pitchFamily="34" charset="0"/>
                <a:ea typeface="Verdana" pitchFamily="34" charset="0"/>
                <a:cs typeface="Arial" pitchFamily="34" charset="0"/>
              </a:defRPr>
            </a:lvl3pPr>
            <a:lvl4pPr marL="1486316" indent="-342900" algn="l" defTabSz="1216185" rtl="0" eaLnBrk="1" latinLnBrk="0" hangingPunct="1">
              <a:lnSpc>
                <a:spcPct val="90000"/>
              </a:lnSpc>
              <a:spcBef>
                <a:spcPts val="0"/>
              </a:spcBef>
              <a:spcAft>
                <a:spcPts val="798"/>
              </a:spcAft>
              <a:buClr>
                <a:schemeClr val="tx2"/>
              </a:buClr>
              <a:buFont typeface="Arial" panose="020B0604020202020204" pitchFamily="34" charset="0"/>
              <a:buChar char="–"/>
              <a:defRPr lang="en-US" sz="2660" b="1" kern="1200" smtClean="0">
                <a:solidFill>
                  <a:schemeClr val="tx1"/>
                </a:solidFill>
                <a:latin typeface="Arial" pitchFamily="34" charset="0"/>
                <a:ea typeface="Verdana" pitchFamily="34" charset="0"/>
                <a:cs typeface="Arial" pitchFamily="34" charset="0"/>
              </a:defRPr>
            </a:lvl4pPr>
            <a:lvl5pPr marL="2057400" indent="-228600" algn="l" defTabSz="1216185" rtl="0" eaLnBrk="1" latinLnBrk="0" hangingPunct="1">
              <a:lnSpc>
                <a:spcPct val="90000"/>
              </a:lnSpc>
              <a:spcBef>
                <a:spcPts val="0"/>
              </a:spcBef>
              <a:spcAft>
                <a:spcPts val="798"/>
              </a:spcAft>
              <a:buClr>
                <a:schemeClr val="tx2"/>
              </a:buClr>
              <a:buFont typeface="Arial" panose="020B0604020202020204" pitchFamily="34" charset="0"/>
              <a:buChar char="•"/>
              <a:defRPr lang="en-US" sz="2660" b="1" kern="1200">
                <a:solidFill>
                  <a:schemeClr val="tx1"/>
                </a:solidFill>
                <a:latin typeface="Arial" pitchFamily="34" charset="0"/>
                <a:ea typeface="Verdana" pitchFamily="34" charset="0"/>
                <a:cs typeface="Arial"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t>escape a </a:t>
            </a:r>
            <a:r>
              <a:rPr lang="en-US" u="sng"/>
              <a:t>string</a:t>
            </a:r>
            <a:r>
              <a:rPr lang="en-US"/>
              <a:t> (block of characters):</a:t>
            </a:r>
          </a:p>
        </p:txBody>
      </p:sp>
    </p:spTree>
    <p:extLst>
      <p:ext uri="{BB962C8B-B14F-4D97-AF65-F5344CB8AC3E}">
        <p14:creationId xmlns:p14="http://schemas.microsoft.com/office/powerpoint/2010/main" val="18114792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ED7EDD-4C59-47E6-A9D9-2E62268CB7A2}"/>
              </a:ext>
            </a:extLst>
          </p:cNvPr>
          <p:cNvSpPr>
            <a:spLocks noGrp="1"/>
          </p:cNvSpPr>
          <p:nvPr>
            <p:ph type="title"/>
          </p:nvPr>
        </p:nvSpPr>
        <p:spPr/>
        <p:txBody>
          <a:bodyPr/>
          <a:lstStyle/>
          <a:p>
            <a:r>
              <a:rPr lang="en-US"/>
              <a:t>Lab 3 (cont.)</a:t>
            </a:r>
          </a:p>
        </p:txBody>
      </p:sp>
      <p:sp>
        <p:nvSpPr>
          <p:cNvPr id="3" name="Content Placeholder 2">
            <a:extLst>
              <a:ext uri="{FF2B5EF4-FFF2-40B4-BE49-F238E27FC236}">
                <a16:creationId xmlns:a16="http://schemas.microsoft.com/office/drawing/2014/main" id="{6FCD714D-9B3A-4865-9A53-6D734EBB64E8}"/>
              </a:ext>
            </a:extLst>
          </p:cNvPr>
          <p:cNvSpPr>
            <a:spLocks noGrp="1"/>
          </p:cNvSpPr>
          <p:nvPr>
            <p:ph idx="1"/>
          </p:nvPr>
        </p:nvSpPr>
        <p:spPr>
          <a:xfrm>
            <a:off x="616449" y="1371601"/>
            <a:ext cx="11236720" cy="550189"/>
          </a:xfrm>
        </p:spPr>
        <p:txBody>
          <a:bodyPr/>
          <a:lstStyle/>
          <a:p>
            <a:r>
              <a:rPr lang="en-US"/>
              <a:t>Here’s what we want for the CSV DFDL schema:</a:t>
            </a:r>
          </a:p>
        </p:txBody>
      </p:sp>
      <p:sp>
        <p:nvSpPr>
          <p:cNvPr id="4" name="Footer Placeholder 3">
            <a:extLst>
              <a:ext uri="{FF2B5EF4-FFF2-40B4-BE49-F238E27FC236}">
                <a16:creationId xmlns:a16="http://schemas.microsoft.com/office/drawing/2014/main" id="{666123C0-25D3-4C5B-B44B-E2FCB1ABD6B5}"/>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F4807CB9-F177-4020-BEB2-1C3E53D8433F}"/>
              </a:ext>
            </a:extLst>
          </p:cNvPr>
          <p:cNvSpPr/>
          <p:nvPr/>
        </p:nvSpPr>
        <p:spPr>
          <a:xfrm>
            <a:off x="2242089" y="2123435"/>
            <a:ext cx="4515172" cy="2862322"/>
          </a:xfrm>
          <a:prstGeom prst="rect">
            <a:avLst/>
          </a:prstGeom>
          <a:ln>
            <a:solidFill>
              <a:schemeClr val="bg1">
                <a:lumMod val="65000"/>
              </a:schemeClr>
            </a:solidFill>
          </a:ln>
        </p:spPr>
        <p:txBody>
          <a:bodyPr wrap="square">
            <a:spAutoFit/>
          </a:bodyPr>
          <a:lstStyle/>
          <a:p>
            <a:r>
              <a:rPr lang="en-US">
                <a:solidFill>
                  <a:srgbClr val="000096"/>
                </a:solidFill>
                <a:highlight>
                  <a:srgbClr val="FFFFFF"/>
                </a:highlight>
              </a:rPr>
              <a:t>&lt;dfdl:defineEscapeScheme</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"Quotes"</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&lt;dfdl:escapeScheme</a:t>
            </a:r>
            <a:r>
              <a:rPr lang="en-US">
                <a:solidFill>
                  <a:srgbClr val="F5844C"/>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escapeKind</a:t>
            </a:r>
            <a:r>
              <a:rPr lang="en-US">
                <a:solidFill>
                  <a:srgbClr val="FF8040"/>
                </a:solidFill>
                <a:highlight>
                  <a:srgbClr val="FFFFFF"/>
                </a:highlight>
              </a:rPr>
              <a:t>=</a:t>
            </a:r>
            <a:r>
              <a:rPr lang="en-US">
                <a:solidFill>
                  <a:srgbClr val="993300"/>
                </a:solidFill>
                <a:highlight>
                  <a:srgbClr val="FFFFFF"/>
                </a:highlight>
              </a:rPr>
              <a:t>"escapeBlock"</a:t>
            </a:r>
            <a:br>
              <a:rPr lang="en-US">
                <a:solidFill>
                  <a:srgbClr val="000000"/>
                </a:solidFill>
                <a:highlight>
                  <a:srgbClr val="FFFFFF"/>
                </a:highlight>
              </a:rPr>
            </a:br>
            <a:r>
              <a:rPr lang="en-US">
                <a:solidFill>
                  <a:srgbClr val="F5844C"/>
                </a:solidFill>
                <a:highlight>
                  <a:srgbClr val="FFFFFF"/>
                </a:highlight>
              </a:rPr>
              <a:t>        escapeBlockStart</a:t>
            </a:r>
            <a:r>
              <a:rPr lang="en-US">
                <a:solidFill>
                  <a:srgbClr val="FF8040"/>
                </a:solidFill>
                <a:highlight>
                  <a:srgbClr val="FFFFFF"/>
                </a:highlight>
              </a:rPr>
              <a:t>=</a:t>
            </a:r>
            <a:r>
              <a:rPr lang="en-US">
                <a:solidFill>
                  <a:srgbClr val="993300"/>
                </a:solidFill>
                <a:highlight>
                  <a:srgbClr val="FFFFFF"/>
                </a:highlight>
              </a:rPr>
              <a:t>'"'</a:t>
            </a:r>
            <a:br>
              <a:rPr lang="en-US">
                <a:solidFill>
                  <a:srgbClr val="000000"/>
                </a:solidFill>
                <a:highlight>
                  <a:srgbClr val="FFFFFF"/>
                </a:highlight>
              </a:rPr>
            </a:br>
            <a:r>
              <a:rPr lang="en-US">
                <a:solidFill>
                  <a:srgbClr val="F5844C"/>
                </a:solidFill>
                <a:highlight>
                  <a:srgbClr val="FFFFFF"/>
                </a:highlight>
              </a:rPr>
              <a:t>        escapeBlockEnd</a:t>
            </a:r>
            <a:r>
              <a:rPr lang="en-US">
                <a:solidFill>
                  <a:srgbClr val="FF8040"/>
                </a:solidFill>
                <a:highlight>
                  <a:srgbClr val="FFFFFF"/>
                </a:highlight>
              </a:rPr>
              <a:t>=</a:t>
            </a:r>
            <a:r>
              <a:rPr lang="en-US">
                <a:solidFill>
                  <a:srgbClr val="993300"/>
                </a:solidFill>
                <a:highlight>
                  <a:srgbClr val="FFFFFF"/>
                </a:highlight>
              </a:rPr>
              <a:t>'"'</a:t>
            </a:r>
            <a:r>
              <a:rPr lang="en-US">
                <a:solidFill>
                  <a:srgbClr val="F5844C"/>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escapeEscapeCharacter</a:t>
            </a:r>
            <a:r>
              <a:rPr lang="en-US">
                <a:solidFill>
                  <a:srgbClr val="FF8040"/>
                </a:solidFill>
                <a:highlight>
                  <a:srgbClr val="FFFFFF"/>
                </a:highlight>
              </a:rPr>
              <a:t>=</a:t>
            </a:r>
            <a:r>
              <a:rPr lang="en-US">
                <a:solidFill>
                  <a:srgbClr val="993300"/>
                </a:solidFill>
                <a:highlight>
                  <a:srgbClr val="FFFFFF"/>
                </a:highlight>
              </a:rPr>
              <a:t>"\"</a:t>
            </a:r>
            <a:br>
              <a:rPr lang="en-US">
                <a:solidFill>
                  <a:srgbClr val="000000"/>
                </a:solidFill>
                <a:highlight>
                  <a:srgbClr val="FFFFFF"/>
                </a:highlight>
              </a:rPr>
            </a:br>
            <a:r>
              <a:rPr lang="en-US">
                <a:solidFill>
                  <a:srgbClr val="F5844C"/>
                </a:solidFill>
                <a:highlight>
                  <a:srgbClr val="FFFFFF"/>
                </a:highlight>
              </a:rPr>
              <a:t>        extraEscapedCharacters</a:t>
            </a:r>
            <a:r>
              <a:rPr lang="en-US">
                <a:solidFill>
                  <a:srgbClr val="FF8040"/>
                </a:solidFill>
                <a:highlight>
                  <a:srgbClr val="FFFFFF"/>
                </a:highlight>
              </a:rPr>
              <a:t>=</a:t>
            </a:r>
            <a:r>
              <a:rPr lang="en-US">
                <a:solidFill>
                  <a:srgbClr val="993300"/>
                </a:solidFill>
                <a:highlight>
                  <a:srgbClr val="FFFFFF"/>
                </a:highlight>
              </a:rPr>
              <a:t>""</a:t>
            </a:r>
            <a:r>
              <a:rPr lang="en-US">
                <a:solidFill>
                  <a:srgbClr val="F5844C"/>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generateEscapeBlock</a:t>
            </a:r>
            <a:r>
              <a:rPr lang="en-US">
                <a:solidFill>
                  <a:srgbClr val="FF8040"/>
                </a:solidFill>
                <a:highlight>
                  <a:srgbClr val="FFFFFF"/>
                </a:highlight>
              </a:rPr>
              <a:t>=</a:t>
            </a:r>
            <a:r>
              <a:rPr lang="en-US">
                <a:solidFill>
                  <a:srgbClr val="993300"/>
                </a:solidFill>
                <a:highlight>
                  <a:srgbClr val="FFFFFF"/>
                </a:highlight>
              </a:rPr>
              <a:t>"whenNeeded"</a:t>
            </a:r>
            <a:r>
              <a:rPr lang="en-US">
                <a:solidFill>
                  <a:srgbClr val="F5844C"/>
                </a:solidFill>
                <a:highlight>
                  <a:srgbClr val="FFFFFF"/>
                </a:highlight>
              </a:rPr>
              <a:t> </a:t>
            </a:r>
            <a:br>
              <a:rPr lang="en-US">
                <a:solidFill>
                  <a:srgbClr val="000000"/>
                </a:solidFill>
                <a:highlight>
                  <a:srgbClr val="FFFFFF"/>
                </a:highlight>
              </a:rPr>
            </a:b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96"/>
                </a:solidFill>
                <a:highlight>
                  <a:srgbClr val="FFFFFF"/>
                </a:highlight>
              </a:rPr>
              <a:t>&lt;/dfdl:defineEscapeScheme&gt;</a:t>
            </a:r>
          </a:p>
        </p:txBody>
      </p:sp>
      <p:sp>
        <p:nvSpPr>
          <p:cNvPr id="7" name="TextBox 6">
            <a:extLst>
              <a:ext uri="{FF2B5EF4-FFF2-40B4-BE49-F238E27FC236}">
                <a16:creationId xmlns:a16="http://schemas.microsoft.com/office/drawing/2014/main" id="{07D876FC-3E65-49EB-88C3-51A9F82397D0}"/>
              </a:ext>
            </a:extLst>
          </p:cNvPr>
          <p:cNvSpPr txBox="1"/>
          <p:nvPr/>
        </p:nvSpPr>
        <p:spPr>
          <a:xfrm>
            <a:off x="8463092" y="5301733"/>
            <a:ext cx="1439305" cy="369332"/>
          </a:xfrm>
          <a:prstGeom prst="rect">
            <a:avLst/>
          </a:prstGeom>
          <a:noFill/>
        </p:spPr>
        <p:txBody>
          <a:bodyPr wrap="none" rtlCol="0">
            <a:spAutoFit/>
          </a:bodyPr>
          <a:lstStyle/>
          <a:p>
            <a:r>
              <a:rPr lang="en-US"/>
              <a:t>Continued </a:t>
            </a:r>
            <a:r>
              <a:rPr lang="en-US">
                <a:sym typeface="Wingdings" panose="05000000000000000000" pitchFamily="2" charset="2"/>
              </a:rPr>
              <a:t></a:t>
            </a:r>
            <a:endParaRPr lang="en-US"/>
          </a:p>
        </p:txBody>
      </p:sp>
      <p:sp>
        <p:nvSpPr>
          <p:cNvPr id="6" name="Speech Bubble: Rectangle 5">
            <a:extLst>
              <a:ext uri="{FF2B5EF4-FFF2-40B4-BE49-F238E27FC236}">
                <a16:creationId xmlns:a16="http://schemas.microsoft.com/office/drawing/2014/main" id="{E302F74F-8C6C-4248-BCA0-A1794F0C0793}"/>
              </a:ext>
            </a:extLst>
          </p:cNvPr>
          <p:cNvSpPr/>
          <p:nvPr/>
        </p:nvSpPr>
        <p:spPr>
          <a:xfrm>
            <a:off x="7997125" y="2386739"/>
            <a:ext cx="1627322" cy="1042261"/>
          </a:xfrm>
          <a:prstGeom prst="wedgeRectCallout">
            <a:avLst>
              <a:gd name="adj1" fmla="val -254166"/>
              <a:gd name="adj2" fmla="val 2086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apostrophe, quote, apostrophe</a:t>
            </a:r>
          </a:p>
        </p:txBody>
      </p:sp>
      <p:sp>
        <p:nvSpPr>
          <p:cNvPr id="8" name="TextBox 7">
            <a:extLst>
              <a:ext uri="{FF2B5EF4-FFF2-40B4-BE49-F238E27FC236}">
                <a16:creationId xmlns:a16="http://schemas.microsoft.com/office/drawing/2014/main" id="{763EE0A8-B00F-4938-801F-7199048F1B98}"/>
              </a:ext>
            </a:extLst>
          </p:cNvPr>
          <p:cNvSpPr txBox="1"/>
          <p:nvPr/>
        </p:nvSpPr>
        <p:spPr>
          <a:xfrm>
            <a:off x="7020731" y="3554596"/>
            <a:ext cx="4324028" cy="1200329"/>
          </a:xfrm>
          <a:prstGeom prst="rect">
            <a:avLst/>
          </a:prstGeom>
          <a:noFill/>
        </p:spPr>
        <p:txBody>
          <a:bodyPr wrap="square" rtlCol="0">
            <a:spAutoFit/>
          </a:bodyPr>
          <a:lstStyle/>
          <a:p>
            <a:r>
              <a:rPr lang="en-US">
                <a:solidFill>
                  <a:schemeClr val="bg1">
                    <a:lumMod val="65000"/>
                  </a:schemeClr>
                </a:solidFill>
              </a:rPr>
              <a:t>Remember: in XML the value of an attribute can be wrapped in either double quotes or single quotes. In this case, the value (quote) is wrapped in single quotes.</a:t>
            </a:r>
          </a:p>
        </p:txBody>
      </p:sp>
    </p:spTree>
    <p:extLst>
      <p:ext uri="{BB962C8B-B14F-4D97-AF65-F5344CB8AC3E}">
        <p14:creationId xmlns:p14="http://schemas.microsoft.com/office/powerpoint/2010/main" val="31083066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A8DF05-8F62-4114-A337-A8656E7E47BC}"/>
              </a:ext>
            </a:extLst>
          </p:cNvPr>
          <p:cNvSpPr>
            <a:spLocks noGrp="1"/>
          </p:cNvSpPr>
          <p:nvPr>
            <p:ph type="title"/>
          </p:nvPr>
        </p:nvSpPr>
        <p:spPr/>
        <p:txBody>
          <a:bodyPr/>
          <a:lstStyle/>
          <a:p>
            <a:r>
              <a:rPr lang="en-US"/>
              <a:t>Lab 3 (cont.)</a:t>
            </a:r>
          </a:p>
        </p:txBody>
      </p:sp>
      <p:sp>
        <p:nvSpPr>
          <p:cNvPr id="3" name="Content Placeholder 2">
            <a:extLst>
              <a:ext uri="{FF2B5EF4-FFF2-40B4-BE49-F238E27FC236}">
                <a16:creationId xmlns:a16="http://schemas.microsoft.com/office/drawing/2014/main" id="{9FAA66B7-2ADE-4E82-AD15-4F23C7BBC181}"/>
              </a:ext>
            </a:extLst>
          </p:cNvPr>
          <p:cNvSpPr>
            <a:spLocks noGrp="1"/>
          </p:cNvSpPr>
          <p:nvPr>
            <p:ph idx="1"/>
          </p:nvPr>
        </p:nvSpPr>
        <p:spPr/>
        <p:txBody>
          <a:bodyPr/>
          <a:lstStyle/>
          <a:p>
            <a:pPr>
              <a:lnSpc>
                <a:spcPct val="100000"/>
              </a:lnSpc>
            </a:pPr>
            <a:r>
              <a:rPr lang="en-US"/>
              <a:t>The United States uses the period symbol ( . ) to denote the decimal symbol.</a:t>
            </a:r>
            <a:br>
              <a:rPr lang="en-US"/>
            </a:br>
            <a:r>
              <a:rPr lang="en-US"/>
              <a:t> 	Example: 3.14</a:t>
            </a:r>
          </a:p>
          <a:p>
            <a:pPr>
              <a:lnSpc>
                <a:spcPct val="100000"/>
              </a:lnSpc>
            </a:pPr>
            <a:r>
              <a:rPr lang="en-US"/>
              <a:t>Germany and France use the comma symbol ( , ) to denote the decimal symbol.</a:t>
            </a:r>
            <a:br>
              <a:rPr lang="en-US"/>
            </a:br>
            <a:r>
              <a:rPr lang="en-US"/>
              <a:t> 	Example: 3,14</a:t>
            </a:r>
          </a:p>
          <a:p>
            <a:pPr>
              <a:lnSpc>
                <a:spcPct val="100000"/>
              </a:lnSpc>
            </a:pPr>
            <a:r>
              <a:rPr lang="en-US"/>
              <a:t>In the CSV DFDL schema you are to declare the price field to be of type decimal:</a:t>
            </a:r>
            <a:br>
              <a:rPr lang="en-US"/>
            </a:br>
            <a:r>
              <a:rPr lang="en-US"/>
              <a:t>	&lt;xs:element name="price" type="xs:decimal" /&gt;</a:t>
            </a:r>
          </a:p>
          <a:p>
            <a:pPr>
              <a:lnSpc>
                <a:spcPct val="100000"/>
              </a:lnSpc>
            </a:pPr>
            <a:r>
              <a:rPr lang="en-US"/>
              <a:t>You must inform Daffodil what symbol denotes the decimal symbol. This is done using:</a:t>
            </a:r>
            <a:br>
              <a:rPr lang="en-US"/>
            </a:br>
            <a:r>
              <a:rPr lang="en-US"/>
              <a:t> 	dfdl:textStandardDecimalSeparator="." </a:t>
            </a:r>
          </a:p>
        </p:txBody>
      </p:sp>
      <p:sp>
        <p:nvSpPr>
          <p:cNvPr id="4" name="Footer Placeholder 3">
            <a:extLst>
              <a:ext uri="{FF2B5EF4-FFF2-40B4-BE49-F238E27FC236}">
                <a16:creationId xmlns:a16="http://schemas.microsoft.com/office/drawing/2014/main" id="{79F67905-F22E-4738-84CC-2CA27F2804B8}"/>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15762561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5F13099-EFCA-4C45-A2DA-C5A26B422D21}"/>
              </a:ext>
            </a:extLst>
          </p:cNvPr>
          <p:cNvSpPr/>
          <p:nvPr/>
        </p:nvSpPr>
        <p:spPr>
          <a:xfrm>
            <a:off x="2149097" y="212577"/>
            <a:ext cx="7041397" cy="1477328"/>
          </a:xfrm>
          <a:prstGeom prst="rect">
            <a:avLst/>
          </a:prstGeom>
          <a:ln>
            <a:solidFill>
              <a:schemeClr val="bg1">
                <a:lumMod val="65000"/>
              </a:schemeClr>
            </a:solidFill>
          </a:ln>
        </p:spPr>
        <p:txBody>
          <a:bodyPr wrap="square">
            <a:spAutoFit/>
          </a:bodyPr>
          <a:lstStyle/>
          <a:p>
            <a:r>
              <a:rPr lang="en-US"/>
              <a:t>Year,Make,Model,Description,Price</a:t>
            </a:r>
            <a:br>
              <a:rPr lang="en-US"/>
            </a:br>
            <a:r>
              <a:rPr lang="en-US"/>
              <a:t>1997,Ford,E350,"ac, abs, moon",2999.99</a:t>
            </a:r>
            <a:br>
              <a:rPr lang="en-US"/>
            </a:br>
            <a:r>
              <a:rPr lang="en-US"/>
              <a:t>1999,Chevy,Venture Extended Edition,,4900.00</a:t>
            </a:r>
            <a:br>
              <a:rPr lang="en-US"/>
            </a:br>
            <a:r>
              <a:rPr lang="en-US"/>
              <a:t>1999,Chevy,Venture Extended Edition,Very Large,5000.00</a:t>
            </a:r>
            <a:br>
              <a:rPr lang="en-US"/>
            </a:br>
            <a:r>
              <a:rPr lang="en-US"/>
              <a:t>1996,Jeep,Grand Cherokee,"MUST SELL! air, moon roof, loaded",4799.00</a:t>
            </a:r>
          </a:p>
        </p:txBody>
      </p:sp>
      <p:sp>
        <p:nvSpPr>
          <p:cNvPr id="6" name="Rectangle 5">
            <a:extLst>
              <a:ext uri="{FF2B5EF4-FFF2-40B4-BE49-F238E27FC236}">
                <a16:creationId xmlns:a16="http://schemas.microsoft.com/office/drawing/2014/main" id="{00E1434F-1715-4AFF-9C7F-D6968C78F2DE}"/>
              </a:ext>
            </a:extLst>
          </p:cNvPr>
          <p:cNvSpPr/>
          <p:nvPr/>
        </p:nvSpPr>
        <p:spPr>
          <a:xfrm>
            <a:off x="4484177" y="2484866"/>
            <a:ext cx="1611823" cy="7502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Daffodil</a:t>
            </a:r>
          </a:p>
        </p:txBody>
      </p:sp>
      <p:sp>
        <p:nvSpPr>
          <p:cNvPr id="7" name="Rectangle: Folded Corner 6">
            <a:extLst>
              <a:ext uri="{FF2B5EF4-FFF2-40B4-BE49-F238E27FC236}">
                <a16:creationId xmlns:a16="http://schemas.microsoft.com/office/drawing/2014/main" id="{E93D19F7-83A4-4F7B-8CE9-4DDE944F0F37}"/>
              </a:ext>
            </a:extLst>
          </p:cNvPr>
          <p:cNvSpPr/>
          <p:nvPr/>
        </p:nvSpPr>
        <p:spPr>
          <a:xfrm>
            <a:off x="873073" y="2296797"/>
            <a:ext cx="1363850" cy="1126390"/>
          </a:xfrm>
          <a:prstGeom prst="foldedCorne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CSV</a:t>
            </a:r>
          </a:p>
          <a:p>
            <a:pPr algn="ctr"/>
            <a:r>
              <a:rPr lang="en-US">
                <a:solidFill>
                  <a:schemeClr val="tx1"/>
                </a:solidFill>
              </a:rPr>
              <a:t>DFDL</a:t>
            </a:r>
          </a:p>
          <a:p>
            <a:pPr algn="ctr"/>
            <a:r>
              <a:rPr lang="en-US">
                <a:solidFill>
                  <a:schemeClr val="tx1"/>
                </a:solidFill>
              </a:rPr>
              <a:t>schema</a:t>
            </a:r>
          </a:p>
        </p:txBody>
      </p:sp>
      <p:cxnSp>
        <p:nvCxnSpPr>
          <p:cNvPr id="8" name="Straight Arrow Connector 7">
            <a:extLst>
              <a:ext uri="{FF2B5EF4-FFF2-40B4-BE49-F238E27FC236}">
                <a16:creationId xmlns:a16="http://schemas.microsoft.com/office/drawing/2014/main" id="{23DEA1E3-58E4-4987-8574-91051854D37D}"/>
              </a:ext>
            </a:extLst>
          </p:cNvPr>
          <p:cNvCxnSpPr>
            <a:stCxn id="7" idx="3"/>
            <a:endCxn id="6" idx="1"/>
          </p:cNvCxnSpPr>
          <p:nvPr/>
        </p:nvCxnSpPr>
        <p:spPr>
          <a:xfrm>
            <a:off x="2236923" y="2859992"/>
            <a:ext cx="2247254"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4462D67D-6787-4F64-B266-77344F8468B9}"/>
              </a:ext>
            </a:extLst>
          </p:cNvPr>
          <p:cNvCxnSpPr>
            <a:cxnSpLocks/>
            <a:endCxn id="6" idx="0"/>
          </p:cNvCxnSpPr>
          <p:nvPr/>
        </p:nvCxnSpPr>
        <p:spPr>
          <a:xfrm>
            <a:off x="5284925" y="1682070"/>
            <a:ext cx="0" cy="80279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0" name="TextBox 9">
            <a:extLst>
              <a:ext uri="{FF2B5EF4-FFF2-40B4-BE49-F238E27FC236}">
                <a16:creationId xmlns:a16="http://schemas.microsoft.com/office/drawing/2014/main" id="{B6EA7C1C-73B9-4799-8ACD-081F7080BFBB}"/>
              </a:ext>
            </a:extLst>
          </p:cNvPr>
          <p:cNvSpPr txBox="1"/>
          <p:nvPr/>
        </p:nvSpPr>
        <p:spPr>
          <a:xfrm>
            <a:off x="3135826" y="2484866"/>
            <a:ext cx="698461" cy="369332"/>
          </a:xfrm>
          <a:prstGeom prst="rect">
            <a:avLst/>
          </a:prstGeom>
          <a:noFill/>
        </p:spPr>
        <p:txBody>
          <a:bodyPr wrap="none" rtlCol="0">
            <a:spAutoFit/>
          </a:bodyPr>
          <a:lstStyle/>
          <a:p>
            <a:r>
              <a:rPr lang="en-US" i="1"/>
              <a:t>parse</a:t>
            </a:r>
          </a:p>
        </p:txBody>
      </p:sp>
      <p:sp>
        <p:nvSpPr>
          <p:cNvPr id="11" name="Rectangle 10">
            <a:extLst>
              <a:ext uri="{FF2B5EF4-FFF2-40B4-BE49-F238E27FC236}">
                <a16:creationId xmlns:a16="http://schemas.microsoft.com/office/drawing/2014/main" id="{954CB1C1-1E20-4888-AB66-AB5AB67FB4D3}"/>
              </a:ext>
            </a:extLst>
          </p:cNvPr>
          <p:cNvSpPr/>
          <p:nvPr/>
        </p:nvSpPr>
        <p:spPr>
          <a:xfrm>
            <a:off x="7412426" y="2083468"/>
            <a:ext cx="3007605" cy="4647426"/>
          </a:xfrm>
          <a:prstGeom prst="rect">
            <a:avLst/>
          </a:prstGeom>
          <a:ln>
            <a:solidFill>
              <a:schemeClr val="bg1">
                <a:lumMod val="65000"/>
              </a:schemeClr>
            </a:solidFill>
          </a:ln>
        </p:spPr>
        <p:txBody>
          <a:bodyPr wrap="square">
            <a:spAutoFit/>
          </a:bodyPr>
          <a:lstStyle/>
          <a:p>
            <a:r>
              <a:rPr lang="en-US" sz="800">
                <a:solidFill>
                  <a:srgbClr val="000096"/>
                </a:solidFill>
                <a:highlight>
                  <a:srgbClr val="FFFFFF"/>
                </a:highlight>
              </a:rPr>
              <a:t>&lt;CSV&gt;</a:t>
            </a:r>
            <a:br>
              <a:rPr lang="en-US" sz="800">
                <a:solidFill>
                  <a:srgbClr val="000000"/>
                </a:solidFill>
                <a:highlight>
                  <a:srgbClr val="FFFFFF"/>
                </a:highlight>
              </a:rPr>
            </a:br>
            <a:r>
              <a:rPr lang="en-US" sz="800">
                <a:solidFill>
                  <a:srgbClr val="000000"/>
                </a:solidFill>
                <a:highlight>
                  <a:srgbClr val="FFFFFF"/>
                </a:highlight>
              </a:rPr>
              <a:t>  </a:t>
            </a:r>
            <a:r>
              <a:rPr lang="en-US" sz="800">
                <a:solidFill>
                  <a:srgbClr val="000096"/>
                </a:solidFill>
                <a:highlight>
                  <a:srgbClr val="FFFFFF"/>
                </a:highlight>
              </a:rPr>
              <a:t>&lt;header&gt;</a:t>
            </a:r>
            <a:br>
              <a:rPr lang="en-US" sz="800">
                <a:solidFill>
                  <a:srgbClr val="000000"/>
                </a:solidFill>
                <a:highlight>
                  <a:srgbClr val="FFFFFF"/>
                </a:highlight>
              </a:rPr>
            </a:br>
            <a:r>
              <a:rPr lang="en-US" sz="800">
                <a:solidFill>
                  <a:srgbClr val="000000"/>
                </a:solidFill>
                <a:highlight>
                  <a:srgbClr val="FFFFFF"/>
                </a:highlight>
              </a:rPr>
              <a:t>    </a:t>
            </a:r>
            <a:r>
              <a:rPr lang="en-US" sz="800">
                <a:solidFill>
                  <a:srgbClr val="000096"/>
                </a:solidFill>
                <a:highlight>
                  <a:srgbClr val="FFFFFF"/>
                </a:highlight>
              </a:rPr>
              <a:t>&lt;year&gt;</a:t>
            </a:r>
            <a:r>
              <a:rPr lang="en-US" sz="800">
                <a:solidFill>
                  <a:srgbClr val="000000"/>
                </a:solidFill>
                <a:highlight>
                  <a:srgbClr val="FFFFFF"/>
                </a:highlight>
              </a:rPr>
              <a:t>Year</a:t>
            </a:r>
            <a:r>
              <a:rPr lang="en-US" sz="800">
                <a:solidFill>
                  <a:srgbClr val="000096"/>
                </a:solidFill>
                <a:highlight>
                  <a:srgbClr val="FFFFFF"/>
                </a:highlight>
              </a:rPr>
              <a:t>&lt;/year&gt;</a:t>
            </a:r>
            <a:br>
              <a:rPr lang="en-US" sz="800">
                <a:solidFill>
                  <a:srgbClr val="000000"/>
                </a:solidFill>
                <a:highlight>
                  <a:srgbClr val="FFFFFF"/>
                </a:highlight>
              </a:rPr>
            </a:br>
            <a:r>
              <a:rPr lang="en-US" sz="800">
                <a:solidFill>
                  <a:srgbClr val="000000"/>
                </a:solidFill>
                <a:highlight>
                  <a:srgbClr val="FFFFFF"/>
                </a:highlight>
              </a:rPr>
              <a:t>    </a:t>
            </a:r>
            <a:r>
              <a:rPr lang="en-US" sz="800">
                <a:solidFill>
                  <a:srgbClr val="000096"/>
                </a:solidFill>
                <a:highlight>
                  <a:srgbClr val="FFFFFF"/>
                </a:highlight>
              </a:rPr>
              <a:t>&lt;make&gt;</a:t>
            </a:r>
            <a:r>
              <a:rPr lang="en-US" sz="800">
                <a:solidFill>
                  <a:srgbClr val="000000"/>
                </a:solidFill>
                <a:highlight>
                  <a:srgbClr val="FFFFFF"/>
                </a:highlight>
              </a:rPr>
              <a:t>Make</a:t>
            </a:r>
            <a:r>
              <a:rPr lang="en-US" sz="800">
                <a:solidFill>
                  <a:srgbClr val="000096"/>
                </a:solidFill>
                <a:highlight>
                  <a:srgbClr val="FFFFFF"/>
                </a:highlight>
              </a:rPr>
              <a:t>&lt;/make&gt;</a:t>
            </a:r>
            <a:br>
              <a:rPr lang="en-US" sz="800">
                <a:solidFill>
                  <a:srgbClr val="000000"/>
                </a:solidFill>
                <a:highlight>
                  <a:srgbClr val="FFFFFF"/>
                </a:highlight>
              </a:rPr>
            </a:br>
            <a:r>
              <a:rPr lang="en-US" sz="800">
                <a:solidFill>
                  <a:srgbClr val="000000"/>
                </a:solidFill>
                <a:highlight>
                  <a:srgbClr val="FFFFFF"/>
                </a:highlight>
              </a:rPr>
              <a:t>    </a:t>
            </a:r>
            <a:r>
              <a:rPr lang="en-US" sz="800">
                <a:solidFill>
                  <a:srgbClr val="000096"/>
                </a:solidFill>
                <a:highlight>
                  <a:srgbClr val="FFFFFF"/>
                </a:highlight>
              </a:rPr>
              <a:t>&lt;model&gt;</a:t>
            </a:r>
            <a:r>
              <a:rPr lang="en-US" sz="800">
                <a:solidFill>
                  <a:srgbClr val="000000"/>
                </a:solidFill>
                <a:highlight>
                  <a:srgbClr val="FFFFFF"/>
                </a:highlight>
              </a:rPr>
              <a:t>Model</a:t>
            </a:r>
            <a:r>
              <a:rPr lang="en-US" sz="800">
                <a:solidFill>
                  <a:srgbClr val="000096"/>
                </a:solidFill>
                <a:highlight>
                  <a:srgbClr val="FFFFFF"/>
                </a:highlight>
              </a:rPr>
              <a:t>&lt;/model&gt;</a:t>
            </a:r>
            <a:br>
              <a:rPr lang="en-US" sz="800">
                <a:solidFill>
                  <a:srgbClr val="000000"/>
                </a:solidFill>
                <a:highlight>
                  <a:srgbClr val="FFFFFF"/>
                </a:highlight>
              </a:rPr>
            </a:br>
            <a:r>
              <a:rPr lang="en-US" sz="800">
                <a:solidFill>
                  <a:srgbClr val="000000"/>
                </a:solidFill>
                <a:highlight>
                  <a:srgbClr val="FFFFFF"/>
                </a:highlight>
              </a:rPr>
              <a:t>    </a:t>
            </a:r>
            <a:r>
              <a:rPr lang="en-US" sz="800">
                <a:solidFill>
                  <a:srgbClr val="000096"/>
                </a:solidFill>
                <a:highlight>
                  <a:srgbClr val="FFFFFF"/>
                </a:highlight>
              </a:rPr>
              <a:t>&lt;description&gt;</a:t>
            </a:r>
            <a:r>
              <a:rPr lang="en-US" sz="800">
                <a:solidFill>
                  <a:srgbClr val="000000"/>
                </a:solidFill>
                <a:highlight>
                  <a:srgbClr val="FFFFFF"/>
                </a:highlight>
              </a:rPr>
              <a:t>Description</a:t>
            </a:r>
            <a:r>
              <a:rPr lang="en-US" sz="800">
                <a:solidFill>
                  <a:srgbClr val="000096"/>
                </a:solidFill>
                <a:highlight>
                  <a:srgbClr val="FFFFFF"/>
                </a:highlight>
              </a:rPr>
              <a:t>&lt;/description&gt;</a:t>
            </a:r>
            <a:br>
              <a:rPr lang="en-US" sz="800">
                <a:solidFill>
                  <a:srgbClr val="000000"/>
                </a:solidFill>
                <a:highlight>
                  <a:srgbClr val="FFFFFF"/>
                </a:highlight>
              </a:rPr>
            </a:br>
            <a:r>
              <a:rPr lang="en-US" sz="800">
                <a:solidFill>
                  <a:srgbClr val="000000"/>
                </a:solidFill>
                <a:highlight>
                  <a:srgbClr val="FFFFFF"/>
                </a:highlight>
              </a:rPr>
              <a:t>    </a:t>
            </a:r>
            <a:r>
              <a:rPr lang="en-US" sz="800">
                <a:solidFill>
                  <a:srgbClr val="000096"/>
                </a:solidFill>
                <a:highlight>
                  <a:srgbClr val="FFFFFF"/>
                </a:highlight>
              </a:rPr>
              <a:t>&lt;price&gt;</a:t>
            </a:r>
            <a:r>
              <a:rPr lang="en-US" sz="800">
                <a:solidFill>
                  <a:srgbClr val="000000"/>
                </a:solidFill>
                <a:highlight>
                  <a:srgbClr val="FFFFFF"/>
                </a:highlight>
              </a:rPr>
              <a:t>Price</a:t>
            </a:r>
            <a:r>
              <a:rPr lang="en-US" sz="800">
                <a:solidFill>
                  <a:srgbClr val="000096"/>
                </a:solidFill>
                <a:highlight>
                  <a:srgbClr val="FFFFFF"/>
                </a:highlight>
              </a:rPr>
              <a:t>&lt;/price&gt;</a:t>
            </a:r>
            <a:br>
              <a:rPr lang="en-US" sz="800">
                <a:solidFill>
                  <a:srgbClr val="000000"/>
                </a:solidFill>
                <a:highlight>
                  <a:srgbClr val="FFFFFF"/>
                </a:highlight>
              </a:rPr>
            </a:br>
            <a:r>
              <a:rPr lang="en-US" sz="800">
                <a:solidFill>
                  <a:srgbClr val="000000"/>
                </a:solidFill>
                <a:highlight>
                  <a:srgbClr val="FFFFFF"/>
                </a:highlight>
              </a:rPr>
              <a:t>  </a:t>
            </a:r>
            <a:r>
              <a:rPr lang="en-US" sz="800">
                <a:solidFill>
                  <a:srgbClr val="000096"/>
                </a:solidFill>
                <a:highlight>
                  <a:srgbClr val="FFFFFF"/>
                </a:highlight>
              </a:rPr>
              <a:t>&lt;/header&gt;</a:t>
            </a:r>
            <a:br>
              <a:rPr lang="en-US" sz="800">
                <a:solidFill>
                  <a:srgbClr val="000000"/>
                </a:solidFill>
                <a:highlight>
                  <a:srgbClr val="FFFFFF"/>
                </a:highlight>
              </a:rPr>
            </a:br>
            <a:r>
              <a:rPr lang="en-US" sz="800">
                <a:solidFill>
                  <a:srgbClr val="000000"/>
                </a:solidFill>
                <a:highlight>
                  <a:srgbClr val="FFFFFF"/>
                </a:highlight>
              </a:rPr>
              <a:t>  </a:t>
            </a:r>
            <a:r>
              <a:rPr lang="en-US" sz="800">
                <a:solidFill>
                  <a:srgbClr val="000096"/>
                </a:solidFill>
                <a:highlight>
                  <a:srgbClr val="FFFFFF"/>
                </a:highlight>
              </a:rPr>
              <a:t>&lt;row&gt;</a:t>
            </a:r>
            <a:br>
              <a:rPr lang="en-US" sz="800">
                <a:solidFill>
                  <a:srgbClr val="000000"/>
                </a:solidFill>
                <a:highlight>
                  <a:srgbClr val="FFFFFF"/>
                </a:highlight>
              </a:rPr>
            </a:br>
            <a:r>
              <a:rPr lang="en-US" sz="800">
                <a:solidFill>
                  <a:srgbClr val="000000"/>
                </a:solidFill>
                <a:highlight>
                  <a:srgbClr val="FFFFFF"/>
                </a:highlight>
              </a:rPr>
              <a:t>    </a:t>
            </a:r>
            <a:r>
              <a:rPr lang="en-US" sz="800">
                <a:solidFill>
                  <a:srgbClr val="000096"/>
                </a:solidFill>
                <a:highlight>
                  <a:srgbClr val="FFFFFF"/>
                </a:highlight>
              </a:rPr>
              <a:t>&lt;year&gt;</a:t>
            </a:r>
            <a:r>
              <a:rPr lang="en-US" sz="800">
                <a:solidFill>
                  <a:srgbClr val="000000"/>
                </a:solidFill>
                <a:highlight>
                  <a:srgbClr val="FFFFFF"/>
                </a:highlight>
              </a:rPr>
              <a:t>1997</a:t>
            </a:r>
            <a:r>
              <a:rPr lang="en-US" sz="800">
                <a:solidFill>
                  <a:srgbClr val="000096"/>
                </a:solidFill>
                <a:highlight>
                  <a:srgbClr val="FFFFFF"/>
                </a:highlight>
              </a:rPr>
              <a:t>&lt;/year&gt;</a:t>
            </a:r>
            <a:br>
              <a:rPr lang="en-US" sz="800">
                <a:solidFill>
                  <a:srgbClr val="000000"/>
                </a:solidFill>
                <a:highlight>
                  <a:srgbClr val="FFFFFF"/>
                </a:highlight>
              </a:rPr>
            </a:br>
            <a:r>
              <a:rPr lang="en-US" sz="800">
                <a:solidFill>
                  <a:srgbClr val="000000"/>
                </a:solidFill>
                <a:highlight>
                  <a:srgbClr val="FFFFFF"/>
                </a:highlight>
              </a:rPr>
              <a:t>    </a:t>
            </a:r>
            <a:r>
              <a:rPr lang="en-US" sz="800">
                <a:solidFill>
                  <a:srgbClr val="000096"/>
                </a:solidFill>
                <a:highlight>
                  <a:srgbClr val="FFFFFF"/>
                </a:highlight>
              </a:rPr>
              <a:t>&lt;make&gt;</a:t>
            </a:r>
            <a:r>
              <a:rPr lang="en-US" sz="800">
                <a:solidFill>
                  <a:srgbClr val="000000"/>
                </a:solidFill>
                <a:highlight>
                  <a:srgbClr val="FFFFFF"/>
                </a:highlight>
              </a:rPr>
              <a:t>Ford</a:t>
            </a:r>
            <a:r>
              <a:rPr lang="en-US" sz="800">
                <a:solidFill>
                  <a:srgbClr val="000096"/>
                </a:solidFill>
                <a:highlight>
                  <a:srgbClr val="FFFFFF"/>
                </a:highlight>
              </a:rPr>
              <a:t>&lt;/make&gt;</a:t>
            </a:r>
            <a:br>
              <a:rPr lang="en-US" sz="800">
                <a:solidFill>
                  <a:srgbClr val="000000"/>
                </a:solidFill>
                <a:highlight>
                  <a:srgbClr val="FFFFFF"/>
                </a:highlight>
              </a:rPr>
            </a:br>
            <a:r>
              <a:rPr lang="en-US" sz="800">
                <a:solidFill>
                  <a:srgbClr val="000000"/>
                </a:solidFill>
                <a:highlight>
                  <a:srgbClr val="FFFFFF"/>
                </a:highlight>
              </a:rPr>
              <a:t>    </a:t>
            </a:r>
            <a:r>
              <a:rPr lang="en-US" sz="800">
                <a:solidFill>
                  <a:srgbClr val="000096"/>
                </a:solidFill>
                <a:highlight>
                  <a:srgbClr val="FFFFFF"/>
                </a:highlight>
              </a:rPr>
              <a:t>&lt;model&gt;</a:t>
            </a:r>
            <a:r>
              <a:rPr lang="en-US" sz="800">
                <a:solidFill>
                  <a:srgbClr val="000000"/>
                </a:solidFill>
                <a:highlight>
                  <a:srgbClr val="FFFFFF"/>
                </a:highlight>
              </a:rPr>
              <a:t>E350</a:t>
            </a:r>
            <a:r>
              <a:rPr lang="en-US" sz="800">
                <a:solidFill>
                  <a:srgbClr val="000096"/>
                </a:solidFill>
                <a:highlight>
                  <a:srgbClr val="FFFFFF"/>
                </a:highlight>
              </a:rPr>
              <a:t>&lt;/model&gt;</a:t>
            </a:r>
            <a:br>
              <a:rPr lang="en-US" sz="800">
                <a:solidFill>
                  <a:srgbClr val="000000"/>
                </a:solidFill>
                <a:highlight>
                  <a:srgbClr val="FFFFFF"/>
                </a:highlight>
              </a:rPr>
            </a:br>
            <a:r>
              <a:rPr lang="en-US" sz="800">
                <a:solidFill>
                  <a:srgbClr val="000000"/>
                </a:solidFill>
                <a:highlight>
                  <a:srgbClr val="FFFFFF"/>
                </a:highlight>
              </a:rPr>
              <a:t>    </a:t>
            </a:r>
            <a:r>
              <a:rPr lang="en-US" sz="800">
                <a:solidFill>
                  <a:srgbClr val="000096"/>
                </a:solidFill>
                <a:highlight>
                  <a:srgbClr val="FFFFFF"/>
                </a:highlight>
              </a:rPr>
              <a:t>&lt;description&gt;</a:t>
            </a:r>
            <a:r>
              <a:rPr lang="en-US" sz="800">
                <a:solidFill>
                  <a:srgbClr val="000000"/>
                </a:solidFill>
                <a:highlight>
                  <a:srgbClr val="FFFFFF"/>
                </a:highlight>
              </a:rPr>
              <a:t>ac, abs, moon</a:t>
            </a:r>
            <a:r>
              <a:rPr lang="en-US" sz="800">
                <a:solidFill>
                  <a:srgbClr val="000096"/>
                </a:solidFill>
                <a:highlight>
                  <a:srgbClr val="FFFFFF"/>
                </a:highlight>
              </a:rPr>
              <a:t>&lt;/description&gt;</a:t>
            </a:r>
            <a:br>
              <a:rPr lang="en-US" sz="800">
                <a:solidFill>
                  <a:srgbClr val="000000"/>
                </a:solidFill>
                <a:highlight>
                  <a:srgbClr val="FFFFFF"/>
                </a:highlight>
              </a:rPr>
            </a:br>
            <a:r>
              <a:rPr lang="en-US" sz="800">
                <a:solidFill>
                  <a:srgbClr val="000000"/>
                </a:solidFill>
                <a:highlight>
                  <a:srgbClr val="FFFFFF"/>
                </a:highlight>
              </a:rPr>
              <a:t>    </a:t>
            </a:r>
            <a:r>
              <a:rPr lang="en-US" sz="800">
                <a:solidFill>
                  <a:srgbClr val="000096"/>
                </a:solidFill>
                <a:highlight>
                  <a:srgbClr val="FFFFFF"/>
                </a:highlight>
              </a:rPr>
              <a:t>&lt;price&gt;</a:t>
            </a:r>
            <a:r>
              <a:rPr lang="en-US" sz="800">
                <a:solidFill>
                  <a:srgbClr val="000000"/>
                </a:solidFill>
                <a:highlight>
                  <a:srgbClr val="FFFFFF"/>
                </a:highlight>
              </a:rPr>
              <a:t>2999.99</a:t>
            </a:r>
            <a:r>
              <a:rPr lang="en-US" sz="800">
                <a:solidFill>
                  <a:srgbClr val="000096"/>
                </a:solidFill>
                <a:highlight>
                  <a:srgbClr val="FFFFFF"/>
                </a:highlight>
              </a:rPr>
              <a:t>&lt;/price&gt;</a:t>
            </a:r>
            <a:br>
              <a:rPr lang="en-US" sz="800">
                <a:solidFill>
                  <a:srgbClr val="000000"/>
                </a:solidFill>
                <a:highlight>
                  <a:srgbClr val="FFFFFF"/>
                </a:highlight>
              </a:rPr>
            </a:br>
            <a:r>
              <a:rPr lang="en-US" sz="800">
                <a:solidFill>
                  <a:srgbClr val="000000"/>
                </a:solidFill>
                <a:highlight>
                  <a:srgbClr val="FFFFFF"/>
                </a:highlight>
              </a:rPr>
              <a:t>  </a:t>
            </a:r>
            <a:r>
              <a:rPr lang="en-US" sz="800">
                <a:solidFill>
                  <a:srgbClr val="000096"/>
                </a:solidFill>
                <a:highlight>
                  <a:srgbClr val="FFFFFF"/>
                </a:highlight>
              </a:rPr>
              <a:t>&lt;/row&gt;</a:t>
            </a:r>
            <a:br>
              <a:rPr lang="en-US" sz="800">
                <a:solidFill>
                  <a:srgbClr val="000000"/>
                </a:solidFill>
                <a:highlight>
                  <a:srgbClr val="FFFFFF"/>
                </a:highlight>
              </a:rPr>
            </a:br>
            <a:r>
              <a:rPr lang="en-US" sz="800">
                <a:solidFill>
                  <a:srgbClr val="000000"/>
                </a:solidFill>
                <a:highlight>
                  <a:srgbClr val="FFFFFF"/>
                </a:highlight>
              </a:rPr>
              <a:t>  </a:t>
            </a:r>
            <a:r>
              <a:rPr lang="en-US" sz="800">
                <a:solidFill>
                  <a:srgbClr val="000096"/>
                </a:solidFill>
                <a:highlight>
                  <a:srgbClr val="FFFFFF"/>
                </a:highlight>
              </a:rPr>
              <a:t>&lt;row&gt;</a:t>
            </a:r>
            <a:br>
              <a:rPr lang="en-US" sz="800">
                <a:solidFill>
                  <a:srgbClr val="000000"/>
                </a:solidFill>
                <a:highlight>
                  <a:srgbClr val="FFFFFF"/>
                </a:highlight>
              </a:rPr>
            </a:br>
            <a:r>
              <a:rPr lang="en-US" sz="800">
                <a:solidFill>
                  <a:srgbClr val="000000"/>
                </a:solidFill>
                <a:highlight>
                  <a:srgbClr val="FFFFFF"/>
                </a:highlight>
              </a:rPr>
              <a:t>    </a:t>
            </a:r>
            <a:r>
              <a:rPr lang="en-US" sz="800">
                <a:solidFill>
                  <a:srgbClr val="000096"/>
                </a:solidFill>
                <a:highlight>
                  <a:srgbClr val="FFFFFF"/>
                </a:highlight>
              </a:rPr>
              <a:t>&lt;year&gt;</a:t>
            </a:r>
            <a:r>
              <a:rPr lang="en-US" sz="800">
                <a:solidFill>
                  <a:srgbClr val="000000"/>
                </a:solidFill>
                <a:highlight>
                  <a:srgbClr val="FFFFFF"/>
                </a:highlight>
              </a:rPr>
              <a:t>1999</a:t>
            </a:r>
            <a:r>
              <a:rPr lang="en-US" sz="800">
                <a:solidFill>
                  <a:srgbClr val="000096"/>
                </a:solidFill>
                <a:highlight>
                  <a:srgbClr val="FFFFFF"/>
                </a:highlight>
              </a:rPr>
              <a:t>&lt;/year&gt;</a:t>
            </a:r>
            <a:br>
              <a:rPr lang="en-US" sz="800">
                <a:solidFill>
                  <a:srgbClr val="000000"/>
                </a:solidFill>
                <a:highlight>
                  <a:srgbClr val="FFFFFF"/>
                </a:highlight>
              </a:rPr>
            </a:br>
            <a:r>
              <a:rPr lang="en-US" sz="800">
                <a:solidFill>
                  <a:srgbClr val="000000"/>
                </a:solidFill>
                <a:highlight>
                  <a:srgbClr val="FFFFFF"/>
                </a:highlight>
              </a:rPr>
              <a:t>    </a:t>
            </a:r>
            <a:r>
              <a:rPr lang="en-US" sz="800">
                <a:solidFill>
                  <a:srgbClr val="000096"/>
                </a:solidFill>
                <a:highlight>
                  <a:srgbClr val="FFFFFF"/>
                </a:highlight>
              </a:rPr>
              <a:t>&lt;make&gt;</a:t>
            </a:r>
            <a:r>
              <a:rPr lang="en-US" sz="800">
                <a:solidFill>
                  <a:srgbClr val="000000"/>
                </a:solidFill>
                <a:highlight>
                  <a:srgbClr val="FFFFFF"/>
                </a:highlight>
              </a:rPr>
              <a:t>Chevy</a:t>
            </a:r>
            <a:r>
              <a:rPr lang="en-US" sz="800">
                <a:solidFill>
                  <a:srgbClr val="000096"/>
                </a:solidFill>
                <a:highlight>
                  <a:srgbClr val="FFFFFF"/>
                </a:highlight>
              </a:rPr>
              <a:t>&lt;/make&gt;</a:t>
            </a:r>
            <a:br>
              <a:rPr lang="en-US" sz="800">
                <a:solidFill>
                  <a:srgbClr val="000000"/>
                </a:solidFill>
                <a:highlight>
                  <a:srgbClr val="FFFFFF"/>
                </a:highlight>
              </a:rPr>
            </a:br>
            <a:r>
              <a:rPr lang="en-US" sz="800">
                <a:solidFill>
                  <a:srgbClr val="000000"/>
                </a:solidFill>
                <a:highlight>
                  <a:srgbClr val="FFFFFF"/>
                </a:highlight>
              </a:rPr>
              <a:t>    </a:t>
            </a:r>
            <a:r>
              <a:rPr lang="en-US" sz="800">
                <a:solidFill>
                  <a:srgbClr val="000096"/>
                </a:solidFill>
                <a:highlight>
                  <a:srgbClr val="FFFFFF"/>
                </a:highlight>
              </a:rPr>
              <a:t>&lt;model&gt;</a:t>
            </a:r>
            <a:r>
              <a:rPr lang="en-US" sz="800">
                <a:solidFill>
                  <a:srgbClr val="000000"/>
                </a:solidFill>
                <a:highlight>
                  <a:srgbClr val="FFFFFF"/>
                </a:highlight>
              </a:rPr>
              <a:t>Venture Extended Edition</a:t>
            </a:r>
            <a:r>
              <a:rPr lang="en-US" sz="800">
                <a:solidFill>
                  <a:srgbClr val="000096"/>
                </a:solidFill>
                <a:highlight>
                  <a:srgbClr val="FFFFFF"/>
                </a:highlight>
              </a:rPr>
              <a:t>&lt;/model&gt;</a:t>
            </a:r>
            <a:br>
              <a:rPr lang="en-US" sz="800">
                <a:solidFill>
                  <a:srgbClr val="000000"/>
                </a:solidFill>
                <a:highlight>
                  <a:srgbClr val="FFFFFF"/>
                </a:highlight>
              </a:rPr>
            </a:br>
            <a:r>
              <a:rPr lang="en-US" sz="800">
                <a:solidFill>
                  <a:srgbClr val="000000"/>
                </a:solidFill>
                <a:highlight>
                  <a:srgbClr val="FFFFFF"/>
                </a:highlight>
              </a:rPr>
              <a:t>    </a:t>
            </a:r>
            <a:r>
              <a:rPr lang="en-US" sz="800">
                <a:solidFill>
                  <a:srgbClr val="000096"/>
                </a:solidFill>
                <a:highlight>
                  <a:srgbClr val="FFFFFF"/>
                </a:highlight>
              </a:rPr>
              <a:t>&lt;description&gt;&lt;/description&gt;</a:t>
            </a:r>
            <a:br>
              <a:rPr lang="en-US" sz="800">
                <a:solidFill>
                  <a:srgbClr val="000000"/>
                </a:solidFill>
                <a:highlight>
                  <a:srgbClr val="FFFFFF"/>
                </a:highlight>
              </a:rPr>
            </a:br>
            <a:r>
              <a:rPr lang="en-US" sz="800">
                <a:solidFill>
                  <a:srgbClr val="000000"/>
                </a:solidFill>
                <a:highlight>
                  <a:srgbClr val="FFFFFF"/>
                </a:highlight>
              </a:rPr>
              <a:t>    </a:t>
            </a:r>
            <a:r>
              <a:rPr lang="en-US" sz="800">
                <a:solidFill>
                  <a:srgbClr val="000096"/>
                </a:solidFill>
                <a:highlight>
                  <a:srgbClr val="FFFFFF"/>
                </a:highlight>
              </a:rPr>
              <a:t>&lt;price&gt;</a:t>
            </a:r>
            <a:r>
              <a:rPr lang="en-US" sz="800">
                <a:solidFill>
                  <a:srgbClr val="000000"/>
                </a:solidFill>
                <a:highlight>
                  <a:srgbClr val="FFFFFF"/>
                </a:highlight>
              </a:rPr>
              <a:t>4900</a:t>
            </a:r>
            <a:r>
              <a:rPr lang="en-US" sz="800">
                <a:solidFill>
                  <a:srgbClr val="000096"/>
                </a:solidFill>
                <a:highlight>
                  <a:srgbClr val="FFFFFF"/>
                </a:highlight>
              </a:rPr>
              <a:t>&lt;/price&gt;</a:t>
            </a:r>
            <a:br>
              <a:rPr lang="en-US" sz="800">
                <a:solidFill>
                  <a:srgbClr val="000000"/>
                </a:solidFill>
                <a:highlight>
                  <a:srgbClr val="FFFFFF"/>
                </a:highlight>
              </a:rPr>
            </a:br>
            <a:r>
              <a:rPr lang="en-US" sz="800">
                <a:solidFill>
                  <a:srgbClr val="000000"/>
                </a:solidFill>
                <a:highlight>
                  <a:srgbClr val="FFFFFF"/>
                </a:highlight>
              </a:rPr>
              <a:t>  </a:t>
            </a:r>
            <a:r>
              <a:rPr lang="en-US" sz="800">
                <a:solidFill>
                  <a:srgbClr val="000096"/>
                </a:solidFill>
                <a:highlight>
                  <a:srgbClr val="FFFFFF"/>
                </a:highlight>
              </a:rPr>
              <a:t>&lt;/row&gt;</a:t>
            </a:r>
            <a:br>
              <a:rPr lang="en-US" sz="800">
                <a:solidFill>
                  <a:srgbClr val="000000"/>
                </a:solidFill>
                <a:highlight>
                  <a:srgbClr val="FFFFFF"/>
                </a:highlight>
              </a:rPr>
            </a:br>
            <a:r>
              <a:rPr lang="en-US" sz="800">
                <a:solidFill>
                  <a:srgbClr val="000000"/>
                </a:solidFill>
                <a:highlight>
                  <a:srgbClr val="FFFFFF"/>
                </a:highlight>
              </a:rPr>
              <a:t>  </a:t>
            </a:r>
            <a:r>
              <a:rPr lang="en-US" sz="800">
                <a:solidFill>
                  <a:srgbClr val="000096"/>
                </a:solidFill>
                <a:highlight>
                  <a:srgbClr val="FFFFFF"/>
                </a:highlight>
              </a:rPr>
              <a:t>&lt;row&gt;</a:t>
            </a:r>
            <a:br>
              <a:rPr lang="en-US" sz="800">
                <a:solidFill>
                  <a:srgbClr val="000000"/>
                </a:solidFill>
                <a:highlight>
                  <a:srgbClr val="FFFFFF"/>
                </a:highlight>
              </a:rPr>
            </a:br>
            <a:r>
              <a:rPr lang="en-US" sz="800">
                <a:solidFill>
                  <a:srgbClr val="000000"/>
                </a:solidFill>
                <a:highlight>
                  <a:srgbClr val="FFFFFF"/>
                </a:highlight>
              </a:rPr>
              <a:t>    </a:t>
            </a:r>
            <a:r>
              <a:rPr lang="en-US" sz="800">
                <a:solidFill>
                  <a:srgbClr val="000096"/>
                </a:solidFill>
                <a:highlight>
                  <a:srgbClr val="FFFFFF"/>
                </a:highlight>
              </a:rPr>
              <a:t>&lt;year&gt;</a:t>
            </a:r>
            <a:r>
              <a:rPr lang="en-US" sz="800">
                <a:solidFill>
                  <a:srgbClr val="000000"/>
                </a:solidFill>
                <a:highlight>
                  <a:srgbClr val="FFFFFF"/>
                </a:highlight>
              </a:rPr>
              <a:t>1999</a:t>
            </a:r>
            <a:r>
              <a:rPr lang="en-US" sz="800">
                <a:solidFill>
                  <a:srgbClr val="000096"/>
                </a:solidFill>
                <a:highlight>
                  <a:srgbClr val="FFFFFF"/>
                </a:highlight>
              </a:rPr>
              <a:t>&lt;/year&gt;</a:t>
            </a:r>
            <a:br>
              <a:rPr lang="en-US" sz="800">
                <a:solidFill>
                  <a:srgbClr val="000000"/>
                </a:solidFill>
                <a:highlight>
                  <a:srgbClr val="FFFFFF"/>
                </a:highlight>
              </a:rPr>
            </a:br>
            <a:r>
              <a:rPr lang="en-US" sz="800">
                <a:solidFill>
                  <a:srgbClr val="000000"/>
                </a:solidFill>
                <a:highlight>
                  <a:srgbClr val="FFFFFF"/>
                </a:highlight>
              </a:rPr>
              <a:t>    </a:t>
            </a:r>
            <a:r>
              <a:rPr lang="en-US" sz="800">
                <a:solidFill>
                  <a:srgbClr val="000096"/>
                </a:solidFill>
                <a:highlight>
                  <a:srgbClr val="FFFFFF"/>
                </a:highlight>
              </a:rPr>
              <a:t>&lt;make&gt;</a:t>
            </a:r>
            <a:r>
              <a:rPr lang="en-US" sz="800">
                <a:solidFill>
                  <a:srgbClr val="000000"/>
                </a:solidFill>
                <a:highlight>
                  <a:srgbClr val="FFFFFF"/>
                </a:highlight>
              </a:rPr>
              <a:t>Chevy</a:t>
            </a:r>
            <a:r>
              <a:rPr lang="en-US" sz="800">
                <a:solidFill>
                  <a:srgbClr val="000096"/>
                </a:solidFill>
                <a:highlight>
                  <a:srgbClr val="FFFFFF"/>
                </a:highlight>
              </a:rPr>
              <a:t>&lt;/make&gt;</a:t>
            </a:r>
            <a:br>
              <a:rPr lang="en-US" sz="800">
                <a:solidFill>
                  <a:srgbClr val="000000"/>
                </a:solidFill>
                <a:highlight>
                  <a:srgbClr val="FFFFFF"/>
                </a:highlight>
              </a:rPr>
            </a:br>
            <a:r>
              <a:rPr lang="en-US" sz="800">
                <a:solidFill>
                  <a:srgbClr val="000000"/>
                </a:solidFill>
                <a:highlight>
                  <a:srgbClr val="FFFFFF"/>
                </a:highlight>
              </a:rPr>
              <a:t>    </a:t>
            </a:r>
            <a:r>
              <a:rPr lang="en-US" sz="800">
                <a:solidFill>
                  <a:srgbClr val="000096"/>
                </a:solidFill>
                <a:highlight>
                  <a:srgbClr val="FFFFFF"/>
                </a:highlight>
              </a:rPr>
              <a:t>&lt;model&gt;</a:t>
            </a:r>
            <a:r>
              <a:rPr lang="en-US" sz="800">
                <a:solidFill>
                  <a:srgbClr val="000000"/>
                </a:solidFill>
                <a:highlight>
                  <a:srgbClr val="FFFFFF"/>
                </a:highlight>
              </a:rPr>
              <a:t>Venture Extended Edition</a:t>
            </a:r>
            <a:r>
              <a:rPr lang="en-US" sz="800">
                <a:solidFill>
                  <a:srgbClr val="000096"/>
                </a:solidFill>
                <a:highlight>
                  <a:srgbClr val="FFFFFF"/>
                </a:highlight>
              </a:rPr>
              <a:t>&lt;/model&gt;</a:t>
            </a:r>
            <a:br>
              <a:rPr lang="en-US" sz="800">
                <a:solidFill>
                  <a:srgbClr val="000000"/>
                </a:solidFill>
                <a:highlight>
                  <a:srgbClr val="FFFFFF"/>
                </a:highlight>
              </a:rPr>
            </a:br>
            <a:r>
              <a:rPr lang="en-US" sz="800">
                <a:solidFill>
                  <a:srgbClr val="000000"/>
                </a:solidFill>
                <a:highlight>
                  <a:srgbClr val="FFFFFF"/>
                </a:highlight>
              </a:rPr>
              <a:t>    </a:t>
            </a:r>
            <a:r>
              <a:rPr lang="en-US" sz="800">
                <a:solidFill>
                  <a:srgbClr val="000096"/>
                </a:solidFill>
                <a:highlight>
                  <a:srgbClr val="FFFFFF"/>
                </a:highlight>
              </a:rPr>
              <a:t>&lt;description&gt;</a:t>
            </a:r>
            <a:r>
              <a:rPr lang="en-US" sz="800">
                <a:solidFill>
                  <a:srgbClr val="000000"/>
                </a:solidFill>
                <a:highlight>
                  <a:srgbClr val="FFFFFF"/>
                </a:highlight>
              </a:rPr>
              <a:t>Very Large</a:t>
            </a:r>
            <a:r>
              <a:rPr lang="en-US" sz="800">
                <a:solidFill>
                  <a:srgbClr val="000096"/>
                </a:solidFill>
                <a:highlight>
                  <a:srgbClr val="FFFFFF"/>
                </a:highlight>
              </a:rPr>
              <a:t>&lt;/description&gt;</a:t>
            </a:r>
            <a:br>
              <a:rPr lang="en-US" sz="800">
                <a:solidFill>
                  <a:srgbClr val="000000"/>
                </a:solidFill>
                <a:highlight>
                  <a:srgbClr val="FFFFFF"/>
                </a:highlight>
              </a:rPr>
            </a:br>
            <a:r>
              <a:rPr lang="en-US" sz="800">
                <a:solidFill>
                  <a:srgbClr val="000000"/>
                </a:solidFill>
                <a:highlight>
                  <a:srgbClr val="FFFFFF"/>
                </a:highlight>
              </a:rPr>
              <a:t>    </a:t>
            </a:r>
            <a:r>
              <a:rPr lang="en-US" sz="800">
                <a:solidFill>
                  <a:srgbClr val="000096"/>
                </a:solidFill>
                <a:highlight>
                  <a:srgbClr val="FFFFFF"/>
                </a:highlight>
              </a:rPr>
              <a:t>&lt;price&gt;</a:t>
            </a:r>
            <a:r>
              <a:rPr lang="en-US" sz="800">
                <a:solidFill>
                  <a:srgbClr val="000000"/>
                </a:solidFill>
                <a:highlight>
                  <a:srgbClr val="FFFFFF"/>
                </a:highlight>
              </a:rPr>
              <a:t>5000</a:t>
            </a:r>
            <a:r>
              <a:rPr lang="en-US" sz="800">
                <a:solidFill>
                  <a:srgbClr val="000096"/>
                </a:solidFill>
                <a:highlight>
                  <a:srgbClr val="FFFFFF"/>
                </a:highlight>
              </a:rPr>
              <a:t>&lt;/price&gt;</a:t>
            </a:r>
            <a:br>
              <a:rPr lang="en-US" sz="800">
                <a:solidFill>
                  <a:srgbClr val="000000"/>
                </a:solidFill>
                <a:highlight>
                  <a:srgbClr val="FFFFFF"/>
                </a:highlight>
              </a:rPr>
            </a:br>
            <a:r>
              <a:rPr lang="en-US" sz="800">
                <a:solidFill>
                  <a:srgbClr val="000000"/>
                </a:solidFill>
                <a:highlight>
                  <a:srgbClr val="FFFFFF"/>
                </a:highlight>
              </a:rPr>
              <a:t>  </a:t>
            </a:r>
            <a:r>
              <a:rPr lang="en-US" sz="800">
                <a:solidFill>
                  <a:srgbClr val="000096"/>
                </a:solidFill>
                <a:highlight>
                  <a:srgbClr val="FFFFFF"/>
                </a:highlight>
              </a:rPr>
              <a:t>&lt;/row&gt;</a:t>
            </a:r>
            <a:br>
              <a:rPr lang="en-US" sz="800">
                <a:solidFill>
                  <a:srgbClr val="000000"/>
                </a:solidFill>
                <a:highlight>
                  <a:srgbClr val="FFFFFF"/>
                </a:highlight>
              </a:rPr>
            </a:br>
            <a:r>
              <a:rPr lang="en-US" sz="800">
                <a:solidFill>
                  <a:srgbClr val="000000"/>
                </a:solidFill>
                <a:highlight>
                  <a:srgbClr val="FFFFFF"/>
                </a:highlight>
              </a:rPr>
              <a:t>  </a:t>
            </a:r>
            <a:r>
              <a:rPr lang="en-US" sz="800">
                <a:solidFill>
                  <a:srgbClr val="000096"/>
                </a:solidFill>
                <a:highlight>
                  <a:srgbClr val="FFFFFF"/>
                </a:highlight>
              </a:rPr>
              <a:t>&lt;row&gt;</a:t>
            </a:r>
            <a:br>
              <a:rPr lang="en-US" sz="800">
                <a:solidFill>
                  <a:srgbClr val="000000"/>
                </a:solidFill>
                <a:highlight>
                  <a:srgbClr val="FFFFFF"/>
                </a:highlight>
              </a:rPr>
            </a:br>
            <a:r>
              <a:rPr lang="en-US" sz="800">
                <a:solidFill>
                  <a:srgbClr val="000000"/>
                </a:solidFill>
                <a:highlight>
                  <a:srgbClr val="FFFFFF"/>
                </a:highlight>
              </a:rPr>
              <a:t>    </a:t>
            </a:r>
            <a:r>
              <a:rPr lang="en-US" sz="800">
                <a:solidFill>
                  <a:srgbClr val="000096"/>
                </a:solidFill>
                <a:highlight>
                  <a:srgbClr val="FFFFFF"/>
                </a:highlight>
              </a:rPr>
              <a:t>&lt;year&gt;</a:t>
            </a:r>
            <a:r>
              <a:rPr lang="en-US" sz="800">
                <a:solidFill>
                  <a:srgbClr val="000000"/>
                </a:solidFill>
                <a:highlight>
                  <a:srgbClr val="FFFFFF"/>
                </a:highlight>
              </a:rPr>
              <a:t>1996</a:t>
            </a:r>
            <a:r>
              <a:rPr lang="en-US" sz="800">
                <a:solidFill>
                  <a:srgbClr val="000096"/>
                </a:solidFill>
                <a:highlight>
                  <a:srgbClr val="FFFFFF"/>
                </a:highlight>
              </a:rPr>
              <a:t>&lt;/year&gt;</a:t>
            </a:r>
            <a:br>
              <a:rPr lang="en-US" sz="800">
                <a:solidFill>
                  <a:srgbClr val="000000"/>
                </a:solidFill>
                <a:highlight>
                  <a:srgbClr val="FFFFFF"/>
                </a:highlight>
              </a:rPr>
            </a:br>
            <a:r>
              <a:rPr lang="en-US" sz="800">
                <a:solidFill>
                  <a:srgbClr val="000000"/>
                </a:solidFill>
                <a:highlight>
                  <a:srgbClr val="FFFFFF"/>
                </a:highlight>
              </a:rPr>
              <a:t>    </a:t>
            </a:r>
            <a:r>
              <a:rPr lang="en-US" sz="800">
                <a:solidFill>
                  <a:srgbClr val="000096"/>
                </a:solidFill>
                <a:highlight>
                  <a:srgbClr val="FFFFFF"/>
                </a:highlight>
              </a:rPr>
              <a:t>&lt;make&gt;</a:t>
            </a:r>
            <a:r>
              <a:rPr lang="en-US" sz="800">
                <a:solidFill>
                  <a:srgbClr val="000000"/>
                </a:solidFill>
                <a:highlight>
                  <a:srgbClr val="FFFFFF"/>
                </a:highlight>
              </a:rPr>
              <a:t>Jeep</a:t>
            </a:r>
            <a:r>
              <a:rPr lang="en-US" sz="800">
                <a:solidFill>
                  <a:srgbClr val="000096"/>
                </a:solidFill>
                <a:highlight>
                  <a:srgbClr val="FFFFFF"/>
                </a:highlight>
              </a:rPr>
              <a:t>&lt;/make&gt;</a:t>
            </a:r>
            <a:br>
              <a:rPr lang="en-US" sz="800">
                <a:solidFill>
                  <a:srgbClr val="000000"/>
                </a:solidFill>
                <a:highlight>
                  <a:srgbClr val="FFFFFF"/>
                </a:highlight>
              </a:rPr>
            </a:br>
            <a:r>
              <a:rPr lang="en-US" sz="800">
                <a:solidFill>
                  <a:srgbClr val="000000"/>
                </a:solidFill>
                <a:highlight>
                  <a:srgbClr val="FFFFFF"/>
                </a:highlight>
              </a:rPr>
              <a:t>    </a:t>
            </a:r>
            <a:r>
              <a:rPr lang="en-US" sz="800">
                <a:solidFill>
                  <a:srgbClr val="000096"/>
                </a:solidFill>
                <a:highlight>
                  <a:srgbClr val="FFFFFF"/>
                </a:highlight>
              </a:rPr>
              <a:t>&lt;model&gt;</a:t>
            </a:r>
            <a:r>
              <a:rPr lang="en-US" sz="800">
                <a:solidFill>
                  <a:srgbClr val="000000"/>
                </a:solidFill>
                <a:highlight>
                  <a:srgbClr val="FFFFFF"/>
                </a:highlight>
              </a:rPr>
              <a:t>Grand Cherokee</a:t>
            </a:r>
            <a:r>
              <a:rPr lang="en-US" sz="800">
                <a:solidFill>
                  <a:srgbClr val="000096"/>
                </a:solidFill>
                <a:highlight>
                  <a:srgbClr val="FFFFFF"/>
                </a:highlight>
              </a:rPr>
              <a:t>&lt;/model&gt;</a:t>
            </a:r>
            <a:br>
              <a:rPr lang="en-US" sz="800">
                <a:solidFill>
                  <a:srgbClr val="000000"/>
                </a:solidFill>
                <a:highlight>
                  <a:srgbClr val="FFFFFF"/>
                </a:highlight>
              </a:rPr>
            </a:br>
            <a:r>
              <a:rPr lang="en-US" sz="800">
                <a:solidFill>
                  <a:srgbClr val="000000"/>
                </a:solidFill>
                <a:highlight>
                  <a:srgbClr val="FFFFFF"/>
                </a:highlight>
              </a:rPr>
              <a:t>    </a:t>
            </a:r>
            <a:r>
              <a:rPr lang="en-US" sz="800">
                <a:solidFill>
                  <a:srgbClr val="000096"/>
                </a:solidFill>
                <a:highlight>
                  <a:srgbClr val="FFFFFF"/>
                </a:highlight>
              </a:rPr>
              <a:t>&lt;description&gt;</a:t>
            </a:r>
            <a:r>
              <a:rPr lang="en-US" sz="800">
                <a:solidFill>
                  <a:srgbClr val="000000"/>
                </a:solidFill>
                <a:highlight>
                  <a:srgbClr val="FFFFFF"/>
                </a:highlight>
              </a:rPr>
              <a:t>MUST SELL! air, moon roof, loaded</a:t>
            </a:r>
            <a:r>
              <a:rPr lang="en-US" sz="800">
                <a:solidFill>
                  <a:srgbClr val="000096"/>
                </a:solidFill>
                <a:highlight>
                  <a:srgbClr val="FFFFFF"/>
                </a:highlight>
              </a:rPr>
              <a:t>&lt;/description&gt;</a:t>
            </a:r>
            <a:br>
              <a:rPr lang="en-US" sz="800">
                <a:solidFill>
                  <a:srgbClr val="000000"/>
                </a:solidFill>
                <a:highlight>
                  <a:srgbClr val="FFFFFF"/>
                </a:highlight>
              </a:rPr>
            </a:br>
            <a:r>
              <a:rPr lang="en-US" sz="800">
                <a:solidFill>
                  <a:srgbClr val="000000"/>
                </a:solidFill>
                <a:highlight>
                  <a:srgbClr val="FFFFFF"/>
                </a:highlight>
              </a:rPr>
              <a:t>    </a:t>
            </a:r>
            <a:r>
              <a:rPr lang="en-US" sz="800">
                <a:solidFill>
                  <a:srgbClr val="000096"/>
                </a:solidFill>
                <a:highlight>
                  <a:srgbClr val="FFFFFF"/>
                </a:highlight>
              </a:rPr>
              <a:t>&lt;price&gt;</a:t>
            </a:r>
            <a:r>
              <a:rPr lang="en-US" sz="800">
                <a:solidFill>
                  <a:srgbClr val="000000"/>
                </a:solidFill>
                <a:highlight>
                  <a:srgbClr val="FFFFFF"/>
                </a:highlight>
              </a:rPr>
              <a:t>4799</a:t>
            </a:r>
            <a:r>
              <a:rPr lang="en-US" sz="800">
                <a:solidFill>
                  <a:srgbClr val="000096"/>
                </a:solidFill>
                <a:highlight>
                  <a:srgbClr val="FFFFFF"/>
                </a:highlight>
              </a:rPr>
              <a:t>&lt;/price&gt;</a:t>
            </a:r>
            <a:br>
              <a:rPr lang="en-US" sz="800">
                <a:solidFill>
                  <a:srgbClr val="000000"/>
                </a:solidFill>
                <a:highlight>
                  <a:srgbClr val="FFFFFF"/>
                </a:highlight>
              </a:rPr>
            </a:br>
            <a:r>
              <a:rPr lang="en-US" sz="800">
                <a:solidFill>
                  <a:srgbClr val="000000"/>
                </a:solidFill>
                <a:highlight>
                  <a:srgbClr val="FFFFFF"/>
                </a:highlight>
              </a:rPr>
              <a:t>  </a:t>
            </a:r>
            <a:r>
              <a:rPr lang="en-US" sz="800">
                <a:solidFill>
                  <a:srgbClr val="000096"/>
                </a:solidFill>
                <a:highlight>
                  <a:srgbClr val="FFFFFF"/>
                </a:highlight>
              </a:rPr>
              <a:t>&lt;/row&gt;</a:t>
            </a:r>
            <a:br>
              <a:rPr lang="en-US" sz="800">
                <a:solidFill>
                  <a:srgbClr val="000000"/>
                </a:solidFill>
                <a:highlight>
                  <a:srgbClr val="FFFFFF"/>
                </a:highlight>
              </a:rPr>
            </a:br>
            <a:r>
              <a:rPr lang="en-US" sz="800">
                <a:solidFill>
                  <a:srgbClr val="000096"/>
                </a:solidFill>
                <a:highlight>
                  <a:srgbClr val="FFFFFF"/>
                </a:highlight>
              </a:rPr>
              <a:t>&lt;/CSV&gt;</a:t>
            </a:r>
            <a:endParaRPr lang="en-US" sz="800">
              <a:solidFill>
                <a:srgbClr val="000000"/>
              </a:solidFill>
              <a:highlight>
                <a:srgbClr val="FFFFFF"/>
              </a:highlight>
            </a:endParaRPr>
          </a:p>
        </p:txBody>
      </p:sp>
      <p:cxnSp>
        <p:nvCxnSpPr>
          <p:cNvPr id="13" name="Straight Connector 12">
            <a:extLst>
              <a:ext uri="{FF2B5EF4-FFF2-40B4-BE49-F238E27FC236}">
                <a16:creationId xmlns:a16="http://schemas.microsoft.com/office/drawing/2014/main" id="{B9418547-ED41-4096-AC47-E0FD720FAA12}"/>
              </a:ext>
            </a:extLst>
          </p:cNvPr>
          <p:cNvCxnSpPr>
            <a:stCxn id="6" idx="2"/>
          </p:cNvCxnSpPr>
          <p:nvPr/>
        </p:nvCxnSpPr>
        <p:spPr>
          <a:xfrm flipH="1">
            <a:off x="5284925" y="3235119"/>
            <a:ext cx="0" cy="59296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582295BA-41C8-4F09-A4AC-952464D2AE7A}"/>
              </a:ext>
            </a:extLst>
          </p:cNvPr>
          <p:cNvCxnSpPr>
            <a:endCxn id="11" idx="1"/>
          </p:cNvCxnSpPr>
          <p:nvPr/>
        </p:nvCxnSpPr>
        <p:spPr>
          <a:xfrm>
            <a:off x="5284925" y="3828081"/>
            <a:ext cx="2127501" cy="5791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8D586329-0984-4DEB-A6F8-9BCBDEB9B999}"/>
              </a:ext>
            </a:extLst>
          </p:cNvPr>
          <p:cNvSpPr/>
          <p:nvPr/>
        </p:nvSpPr>
        <p:spPr>
          <a:xfrm>
            <a:off x="204179" y="281403"/>
            <a:ext cx="1367618" cy="369332"/>
          </a:xfrm>
          <a:prstGeom prst="rect">
            <a:avLst/>
          </a:prstGeom>
        </p:spPr>
        <p:txBody>
          <a:bodyPr wrap="none">
            <a:spAutoFit/>
          </a:bodyPr>
          <a:lstStyle/>
          <a:p>
            <a:r>
              <a:rPr lang="en-US" b="1"/>
              <a:t>Lab 3 (cont.)</a:t>
            </a:r>
          </a:p>
        </p:txBody>
      </p:sp>
      <p:sp>
        <p:nvSpPr>
          <p:cNvPr id="14" name="Footer Placeholder 3">
            <a:extLst>
              <a:ext uri="{FF2B5EF4-FFF2-40B4-BE49-F238E27FC236}">
                <a16:creationId xmlns:a16="http://schemas.microsoft.com/office/drawing/2014/main" id="{846A74B5-7162-4C4F-AFC3-6EBEE85B0A3E}"/>
              </a:ext>
            </a:extLst>
          </p:cNvPr>
          <p:cNvSpPr txBox="1">
            <a:spLocks/>
          </p:cNvSpPr>
          <p:nvPr/>
        </p:nvSpPr>
        <p:spPr>
          <a:xfrm>
            <a:off x="616448" y="6521957"/>
            <a:ext cx="7536952" cy="23905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en-US" sz="800">
                <a:solidFill>
                  <a:schemeClr val="tx1">
                    <a:lumMod val="50000"/>
                    <a:lumOff val="50000"/>
                  </a:schemeClr>
                </a:solidFill>
                <a:latin typeface="Arial" pitchFamily="34" charset="0"/>
                <a:cs typeface="Arial" pitchFamily="34" charset="0"/>
              </a:rPr>
              <a:t>© 2019 The MITRE Corporation. All rights reserved.</a:t>
            </a:r>
            <a:endParaRPr lang="en-US" sz="800" dirty="0">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42068466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84C89C-747C-4446-AB47-A5852059A627}"/>
              </a:ext>
            </a:extLst>
          </p:cNvPr>
          <p:cNvSpPr>
            <a:spLocks noGrp="1"/>
          </p:cNvSpPr>
          <p:nvPr>
            <p:ph type="title"/>
          </p:nvPr>
        </p:nvSpPr>
        <p:spPr/>
        <p:txBody>
          <a:bodyPr/>
          <a:lstStyle/>
          <a:p>
            <a:r>
              <a:rPr lang="en-US"/>
              <a:t>I created a skeletal DFDL schema for you</a:t>
            </a:r>
          </a:p>
        </p:txBody>
      </p:sp>
      <p:pic>
        <p:nvPicPr>
          <p:cNvPr id="4" name="Picture 3">
            <a:extLst>
              <a:ext uri="{FF2B5EF4-FFF2-40B4-BE49-F238E27FC236}">
                <a16:creationId xmlns:a16="http://schemas.microsoft.com/office/drawing/2014/main" id="{EE5C0531-B828-4B9C-A292-FC1EB338253D}"/>
              </a:ext>
            </a:extLst>
          </p:cNvPr>
          <p:cNvPicPr>
            <a:picLocks noChangeAspect="1"/>
          </p:cNvPicPr>
          <p:nvPr/>
        </p:nvPicPr>
        <p:blipFill rotWithShape="1">
          <a:blip r:embed="rId2"/>
          <a:srcRect l="35922" t="37641" r="42294" b="22420"/>
          <a:stretch/>
        </p:blipFill>
        <p:spPr>
          <a:xfrm>
            <a:off x="2216256" y="1796716"/>
            <a:ext cx="3177153" cy="3978929"/>
          </a:xfrm>
          <a:prstGeom prst="rect">
            <a:avLst/>
          </a:prstGeom>
          <a:ln>
            <a:solidFill>
              <a:schemeClr val="tx1"/>
            </a:solidFill>
          </a:ln>
        </p:spPr>
      </p:pic>
      <p:cxnSp>
        <p:nvCxnSpPr>
          <p:cNvPr id="6" name="Straight Arrow Connector 5">
            <a:extLst>
              <a:ext uri="{FF2B5EF4-FFF2-40B4-BE49-F238E27FC236}">
                <a16:creationId xmlns:a16="http://schemas.microsoft.com/office/drawing/2014/main" id="{086F587B-F492-48A2-A402-96D6660603F9}"/>
              </a:ext>
            </a:extLst>
          </p:cNvPr>
          <p:cNvCxnSpPr/>
          <p:nvPr/>
        </p:nvCxnSpPr>
        <p:spPr>
          <a:xfrm flipH="1">
            <a:off x="4045734" y="4184543"/>
            <a:ext cx="2050266"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54BEE263-1092-4841-83EB-ADD882B754EA}"/>
              </a:ext>
            </a:extLst>
          </p:cNvPr>
          <p:cNvSpPr txBox="1"/>
          <p:nvPr/>
        </p:nvSpPr>
        <p:spPr>
          <a:xfrm>
            <a:off x="6096000" y="3584378"/>
            <a:ext cx="3177153" cy="1200329"/>
          </a:xfrm>
          <a:prstGeom prst="rect">
            <a:avLst/>
          </a:prstGeom>
          <a:solidFill>
            <a:schemeClr val="bg1">
              <a:lumMod val="95000"/>
            </a:schemeClr>
          </a:solidFill>
          <a:ln>
            <a:solidFill>
              <a:schemeClr val="tx1"/>
            </a:solidFill>
          </a:ln>
        </p:spPr>
        <p:txBody>
          <a:bodyPr wrap="square" rtlCol="0">
            <a:spAutoFit/>
          </a:bodyPr>
          <a:lstStyle/>
          <a:p>
            <a:r>
              <a:rPr lang="en-US"/>
              <a:t>This is a skeletal DFDL schema. Open it up and replace FILL THIS IN with the appropriate element declarations.</a:t>
            </a:r>
          </a:p>
        </p:txBody>
      </p:sp>
      <p:sp>
        <p:nvSpPr>
          <p:cNvPr id="8" name="Footer Placeholder 3">
            <a:extLst>
              <a:ext uri="{FF2B5EF4-FFF2-40B4-BE49-F238E27FC236}">
                <a16:creationId xmlns:a16="http://schemas.microsoft.com/office/drawing/2014/main" id="{D4D8A8F4-8041-4D1C-BAA4-C70B3D6529D5}"/>
              </a:ext>
            </a:extLst>
          </p:cNvPr>
          <p:cNvSpPr txBox="1">
            <a:spLocks/>
          </p:cNvSpPr>
          <p:nvPr/>
        </p:nvSpPr>
        <p:spPr>
          <a:xfrm>
            <a:off x="616448" y="6521957"/>
            <a:ext cx="7536952" cy="23905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en-US" sz="800">
                <a:solidFill>
                  <a:schemeClr val="tx1">
                    <a:lumMod val="50000"/>
                    <a:lumOff val="50000"/>
                  </a:schemeClr>
                </a:solidFill>
                <a:latin typeface="Arial" pitchFamily="34" charset="0"/>
                <a:cs typeface="Arial" pitchFamily="34" charset="0"/>
              </a:rPr>
              <a:t>© 2019 The MITRE Corporation. All rights reserved.</a:t>
            </a:r>
            <a:endParaRPr lang="en-US" sz="800" dirty="0">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15493561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5CFB91F-DE9B-4299-98F4-D84038992F3C}"/>
              </a:ext>
            </a:extLst>
          </p:cNvPr>
          <p:cNvSpPr txBox="1"/>
          <p:nvPr/>
        </p:nvSpPr>
        <p:spPr>
          <a:xfrm>
            <a:off x="4324028" y="4007474"/>
            <a:ext cx="3157852" cy="707886"/>
          </a:xfrm>
          <a:prstGeom prst="rect">
            <a:avLst/>
          </a:prstGeom>
          <a:noFill/>
        </p:spPr>
        <p:txBody>
          <a:bodyPr wrap="none" rtlCol="0">
            <a:spAutoFit/>
          </a:bodyPr>
          <a:lstStyle/>
          <a:p>
            <a:r>
              <a:rPr lang="en-US" sz="4000"/>
              <a:t>Do Lab03 now</a:t>
            </a:r>
          </a:p>
        </p:txBody>
      </p:sp>
      <p:pic>
        <p:nvPicPr>
          <p:cNvPr id="3" name="Picture 2">
            <a:extLst>
              <a:ext uri="{FF2B5EF4-FFF2-40B4-BE49-F238E27FC236}">
                <a16:creationId xmlns:a16="http://schemas.microsoft.com/office/drawing/2014/main" id="{35467526-A31F-4ECF-9918-F13A95B04882}"/>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4531525" y="1394848"/>
            <a:ext cx="2742857" cy="2742857"/>
          </a:xfrm>
          <a:prstGeom prst="rect">
            <a:avLst/>
          </a:prstGeom>
        </p:spPr>
      </p:pic>
      <p:sp>
        <p:nvSpPr>
          <p:cNvPr id="4" name="Footer Placeholder 3">
            <a:extLst>
              <a:ext uri="{FF2B5EF4-FFF2-40B4-BE49-F238E27FC236}">
                <a16:creationId xmlns:a16="http://schemas.microsoft.com/office/drawing/2014/main" id="{3588D4A4-6AF8-4091-B199-716617A1CB07}"/>
              </a:ext>
            </a:extLst>
          </p:cNvPr>
          <p:cNvSpPr txBox="1">
            <a:spLocks/>
          </p:cNvSpPr>
          <p:nvPr/>
        </p:nvSpPr>
        <p:spPr>
          <a:xfrm>
            <a:off x="616448" y="6521957"/>
            <a:ext cx="7536952" cy="23905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en-US" sz="800">
                <a:solidFill>
                  <a:schemeClr val="tx1">
                    <a:lumMod val="50000"/>
                    <a:lumOff val="50000"/>
                  </a:schemeClr>
                </a:solidFill>
                <a:latin typeface="Arial" pitchFamily="34" charset="0"/>
                <a:cs typeface="Arial" pitchFamily="34" charset="0"/>
              </a:rPr>
              <a:t>© 2019 The MITRE Corporation. All rights reserved.</a:t>
            </a:r>
            <a:endParaRPr lang="en-US" sz="800" dirty="0">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33934656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30738B-FF7D-4CE9-9E38-A18A4D13E0CE}"/>
              </a:ext>
            </a:extLst>
          </p:cNvPr>
          <p:cNvSpPr/>
          <p:nvPr/>
        </p:nvSpPr>
        <p:spPr>
          <a:xfrm>
            <a:off x="1335437" y="258901"/>
            <a:ext cx="7638082" cy="6340197"/>
          </a:xfrm>
          <a:prstGeom prst="rect">
            <a:avLst/>
          </a:prstGeom>
          <a:ln>
            <a:solidFill>
              <a:schemeClr val="bg1">
                <a:lumMod val="65000"/>
              </a:schemeClr>
            </a:solidFill>
          </a:ln>
        </p:spPr>
        <p:txBody>
          <a:bodyPr wrap="square">
            <a:spAutoFit/>
          </a:bodyPr>
          <a:lstStyle/>
          <a:p>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"CSV"</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&lt;xs:complexType&gt;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a:t>
            </a:r>
            <a:r>
              <a:rPr lang="en-US" sz="1400">
                <a:solidFill>
                  <a:srgbClr val="F5844C"/>
                </a:solidFill>
                <a:highlight>
                  <a:srgbClr val="FFFFFF"/>
                </a:highlight>
              </a:rPr>
              <a:t> dfdl:separator</a:t>
            </a:r>
            <a:r>
              <a:rPr lang="en-US" sz="1400">
                <a:solidFill>
                  <a:srgbClr val="FF8040"/>
                </a:solidFill>
                <a:highlight>
                  <a:srgbClr val="FFFFFF"/>
                </a:highlight>
              </a:rPr>
              <a:t>=</a:t>
            </a:r>
            <a:r>
              <a:rPr lang="en-US" sz="1400">
                <a:solidFill>
                  <a:srgbClr val="993300"/>
                </a:solidFill>
                <a:highlight>
                  <a:srgbClr val="FFFFFF"/>
                </a:highlight>
              </a:rPr>
              <a:t>"%NL;"</a:t>
            </a:r>
            <a:r>
              <a:rPr lang="en-US" sz="1400">
                <a:solidFill>
                  <a:srgbClr val="F5844C"/>
                </a:solidFill>
                <a:highlight>
                  <a:srgbClr val="FFFFFF"/>
                </a:highlight>
              </a:rPr>
              <a:t> dfdl:separatorPosition</a:t>
            </a:r>
            <a:r>
              <a:rPr lang="en-US" sz="1400">
                <a:solidFill>
                  <a:srgbClr val="FF8040"/>
                </a:solidFill>
                <a:highlight>
                  <a:srgbClr val="FFFFFF"/>
                </a:highlight>
              </a:rPr>
              <a:t>=</a:t>
            </a:r>
            <a:r>
              <a:rPr lang="en-US" sz="1400">
                <a:solidFill>
                  <a:srgbClr val="993300"/>
                </a:solidFill>
                <a:highlight>
                  <a:srgbClr val="FFFFFF"/>
                </a:highlight>
              </a:rPr>
              <a:t>"infix"</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"header"</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&lt;xs:complexType&gt;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a:t>
            </a:r>
            <a:r>
              <a:rPr lang="en-US" sz="1400">
                <a:solidFill>
                  <a:srgbClr val="F5844C"/>
                </a:solidFill>
                <a:highlight>
                  <a:srgbClr val="FFFFFF"/>
                </a:highlight>
              </a:rPr>
              <a:t> dfdl:separator</a:t>
            </a:r>
            <a:r>
              <a:rPr lang="en-US" sz="1400">
                <a:solidFill>
                  <a:srgbClr val="FF8040"/>
                </a:solidFill>
                <a:highlight>
                  <a:srgbClr val="FFFFFF"/>
                </a:highlight>
              </a:rPr>
              <a:t>=</a:t>
            </a:r>
            <a:r>
              <a:rPr lang="en-US" sz="1400">
                <a:solidFill>
                  <a:srgbClr val="993300"/>
                </a:solidFill>
                <a:highlight>
                  <a:srgbClr val="FFFFFF"/>
                </a:highlight>
              </a:rPr>
              <a:t>","</a:t>
            </a:r>
            <a:r>
              <a:rPr lang="en-US" sz="1400">
                <a:solidFill>
                  <a:srgbClr val="F5844C"/>
                </a:solidFill>
                <a:highlight>
                  <a:srgbClr val="FFFFFF"/>
                </a:highlight>
              </a:rPr>
              <a:t> dfdl:separatorPosition</a:t>
            </a:r>
            <a:r>
              <a:rPr lang="en-US" sz="1400">
                <a:solidFill>
                  <a:srgbClr val="FF8040"/>
                </a:solidFill>
                <a:highlight>
                  <a:srgbClr val="FFFFFF"/>
                </a:highlight>
              </a:rPr>
              <a:t>=</a:t>
            </a:r>
            <a:r>
              <a:rPr lang="en-US" sz="1400">
                <a:solidFill>
                  <a:srgbClr val="993300"/>
                </a:solidFill>
                <a:highlight>
                  <a:srgbClr val="FFFFFF"/>
                </a:highlight>
              </a:rPr>
              <a:t>"infix"</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"year"</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"xs:string"</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"make"</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"xs:string"</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"model"</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"xs:string"</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"description"</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"xs:string"</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"price"</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"xs:string"</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&lt;/xs:complexType&gt;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"row"</a:t>
            </a:r>
            <a:r>
              <a:rPr lang="en-US" sz="1400">
                <a:solidFill>
                  <a:srgbClr val="F5844C"/>
                </a:solidFill>
                <a:highlight>
                  <a:srgbClr val="FFFFFF"/>
                </a:highlight>
              </a:rPr>
              <a:t> maxOccurs</a:t>
            </a:r>
            <a:r>
              <a:rPr lang="en-US" sz="1400">
                <a:solidFill>
                  <a:srgbClr val="FF8040"/>
                </a:solidFill>
                <a:highlight>
                  <a:srgbClr val="FFFFFF"/>
                </a:highlight>
              </a:rPr>
              <a:t>=</a:t>
            </a:r>
            <a:r>
              <a:rPr lang="en-US" sz="1400">
                <a:solidFill>
                  <a:srgbClr val="993300"/>
                </a:solidFill>
                <a:highlight>
                  <a:srgbClr val="FFFFFF"/>
                </a:highlight>
              </a:rPr>
              <a:t>"unbounded"</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&lt;xs:complexType&gt;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a:t>
            </a:r>
            <a:r>
              <a:rPr lang="en-US" sz="1400">
                <a:solidFill>
                  <a:srgbClr val="F5844C"/>
                </a:solidFill>
                <a:highlight>
                  <a:srgbClr val="FFFFFF"/>
                </a:highlight>
              </a:rPr>
              <a:t> dfdl:separator</a:t>
            </a:r>
            <a:r>
              <a:rPr lang="en-US" sz="1400">
                <a:solidFill>
                  <a:srgbClr val="FF8040"/>
                </a:solidFill>
                <a:highlight>
                  <a:srgbClr val="FFFFFF"/>
                </a:highlight>
              </a:rPr>
              <a:t>=</a:t>
            </a:r>
            <a:r>
              <a:rPr lang="en-US" sz="1400">
                <a:solidFill>
                  <a:srgbClr val="993300"/>
                </a:solidFill>
                <a:highlight>
                  <a:srgbClr val="FFFFFF"/>
                </a:highlight>
              </a:rPr>
              <a:t>","</a:t>
            </a:r>
            <a:r>
              <a:rPr lang="en-US" sz="1400">
                <a:solidFill>
                  <a:srgbClr val="F5844C"/>
                </a:solidFill>
                <a:highlight>
                  <a:srgbClr val="FFFFFF"/>
                </a:highlight>
              </a:rPr>
              <a:t> dfdl:separatorPosition</a:t>
            </a:r>
            <a:r>
              <a:rPr lang="en-US" sz="1400">
                <a:solidFill>
                  <a:srgbClr val="FF8040"/>
                </a:solidFill>
                <a:highlight>
                  <a:srgbClr val="FFFFFF"/>
                </a:highlight>
              </a:rPr>
              <a:t>=</a:t>
            </a:r>
            <a:r>
              <a:rPr lang="en-US" sz="1400">
                <a:solidFill>
                  <a:srgbClr val="993300"/>
                </a:solidFill>
                <a:highlight>
                  <a:srgbClr val="FFFFFF"/>
                </a:highlight>
              </a:rPr>
              <a:t>"infix"</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"year"</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"xs:string"</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"make"</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"xs:string"</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"model"</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"xs:string"</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"description"</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"xs:string"</a:t>
            </a:r>
            <a:r>
              <a:rPr lang="en-US" sz="1400">
                <a:solidFill>
                  <a:srgbClr val="F5844C"/>
                </a:solidFill>
                <a:highlight>
                  <a:srgbClr val="FFFFFF"/>
                </a:highlight>
              </a:rPr>
              <a:t> dfdl:escapeSchemeRef</a:t>
            </a:r>
            <a:r>
              <a:rPr lang="en-US" sz="1400">
                <a:solidFill>
                  <a:srgbClr val="FF8040"/>
                </a:solidFill>
                <a:highlight>
                  <a:srgbClr val="FFFFFF"/>
                </a:highlight>
              </a:rPr>
              <a:t>=</a:t>
            </a:r>
            <a:r>
              <a:rPr lang="en-US" sz="1400">
                <a:solidFill>
                  <a:srgbClr val="993300"/>
                </a:solidFill>
                <a:highlight>
                  <a:srgbClr val="FFFFFF"/>
                </a:highlight>
              </a:rPr>
              <a:t>"Quotes"</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"price"</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"xs:decimal"</a:t>
            </a:r>
            <a:r>
              <a:rPr lang="en-US" sz="1400">
                <a:solidFill>
                  <a:srgbClr val="F5844C"/>
                </a:solidFill>
                <a:highlight>
                  <a:srgbClr val="FFFFFF"/>
                </a:highlight>
              </a:rPr>
              <a:t> dfdl:textStandardDecimalSeparator</a:t>
            </a:r>
            <a:r>
              <a:rPr lang="en-US" sz="1400">
                <a:solidFill>
                  <a:srgbClr val="FF8040"/>
                </a:solidFill>
                <a:highlight>
                  <a:srgbClr val="FFFFFF"/>
                </a:highlight>
              </a:rPr>
              <a:t>=</a:t>
            </a:r>
            <a:r>
              <a:rPr lang="en-US" sz="1400">
                <a:solidFill>
                  <a:srgbClr val="993300"/>
                </a:solidFill>
                <a:highlight>
                  <a:srgbClr val="FFFFFF"/>
                </a:highlight>
              </a:rPr>
              <a:t>"."</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&lt;/xs:complexType&gt;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&lt;/xs:complexType&gt;</a:t>
            </a:r>
            <a:br>
              <a:rPr lang="en-US" sz="1400">
                <a:solidFill>
                  <a:srgbClr val="000000"/>
                </a:solidFill>
                <a:highlight>
                  <a:srgbClr val="FFFFFF"/>
                </a:highlight>
              </a:rPr>
            </a:br>
            <a:r>
              <a:rPr lang="en-US" sz="1400">
                <a:solidFill>
                  <a:srgbClr val="003296"/>
                </a:solidFill>
                <a:highlight>
                  <a:srgbClr val="FFFFFF"/>
                </a:highlight>
              </a:rPr>
              <a:t>&lt;/xs:element&gt;</a:t>
            </a:r>
          </a:p>
        </p:txBody>
      </p:sp>
      <p:sp>
        <p:nvSpPr>
          <p:cNvPr id="3" name="Rectangle 2">
            <a:extLst>
              <a:ext uri="{FF2B5EF4-FFF2-40B4-BE49-F238E27FC236}">
                <a16:creationId xmlns:a16="http://schemas.microsoft.com/office/drawing/2014/main" id="{517070ED-478A-410A-919D-3C64C644CE5B}"/>
              </a:ext>
            </a:extLst>
          </p:cNvPr>
          <p:cNvSpPr/>
          <p:nvPr/>
        </p:nvSpPr>
        <p:spPr>
          <a:xfrm>
            <a:off x="7960001" y="5984974"/>
            <a:ext cx="3886320" cy="369332"/>
          </a:xfrm>
          <a:prstGeom prst="rect">
            <a:avLst/>
          </a:prstGeom>
          <a:solidFill>
            <a:schemeClr val="bg1"/>
          </a:solidFill>
        </p:spPr>
        <p:txBody>
          <a:bodyPr wrap="none">
            <a:spAutoFit/>
          </a:bodyPr>
          <a:lstStyle/>
          <a:p>
            <a:r>
              <a:rPr lang="en-US">
                <a:solidFill>
                  <a:schemeClr val="bg1">
                    <a:lumMod val="65000"/>
                  </a:schemeClr>
                </a:solidFill>
              </a:rPr>
              <a:t>See lab03/answer/csv-version1.dfdl.xsd</a:t>
            </a:r>
            <a:endParaRPr lang="en-US"/>
          </a:p>
        </p:txBody>
      </p:sp>
    </p:spTree>
    <p:extLst>
      <p:ext uri="{BB962C8B-B14F-4D97-AF65-F5344CB8AC3E}">
        <p14:creationId xmlns:p14="http://schemas.microsoft.com/office/powerpoint/2010/main" val="3837293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30738B-FF7D-4CE9-9E38-A18A4D13E0CE}"/>
              </a:ext>
            </a:extLst>
          </p:cNvPr>
          <p:cNvSpPr/>
          <p:nvPr/>
        </p:nvSpPr>
        <p:spPr>
          <a:xfrm>
            <a:off x="204064" y="258901"/>
            <a:ext cx="7638082" cy="6340197"/>
          </a:xfrm>
          <a:prstGeom prst="rect">
            <a:avLst/>
          </a:prstGeom>
          <a:ln>
            <a:solidFill>
              <a:schemeClr val="bg1">
                <a:lumMod val="65000"/>
              </a:schemeClr>
            </a:solidFill>
          </a:ln>
        </p:spPr>
        <p:txBody>
          <a:bodyPr wrap="square">
            <a:spAutoFit/>
          </a:bodyPr>
          <a:lstStyle/>
          <a:p>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"CSV"</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&lt;xs:complexType&gt;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a:t>
            </a:r>
            <a:r>
              <a:rPr lang="en-US" sz="1400">
                <a:solidFill>
                  <a:srgbClr val="F5844C"/>
                </a:solidFill>
                <a:highlight>
                  <a:srgbClr val="FFFFFF"/>
                </a:highlight>
              </a:rPr>
              <a:t> dfdl:separator</a:t>
            </a:r>
            <a:r>
              <a:rPr lang="en-US" sz="1400">
                <a:solidFill>
                  <a:srgbClr val="FF8040"/>
                </a:solidFill>
                <a:highlight>
                  <a:srgbClr val="FFFFFF"/>
                </a:highlight>
              </a:rPr>
              <a:t>=</a:t>
            </a:r>
            <a:r>
              <a:rPr lang="en-US" sz="1400">
                <a:solidFill>
                  <a:srgbClr val="993300"/>
                </a:solidFill>
                <a:highlight>
                  <a:srgbClr val="FFFFFF"/>
                </a:highlight>
              </a:rPr>
              <a:t>"%NL;"</a:t>
            </a:r>
            <a:r>
              <a:rPr lang="en-US" sz="1400">
                <a:solidFill>
                  <a:srgbClr val="F5844C"/>
                </a:solidFill>
                <a:highlight>
                  <a:srgbClr val="FFFFFF"/>
                </a:highlight>
              </a:rPr>
              <a:t> dfdl:separatorPosition</a:t>
            </a:r>
            <a:r>
              <a:rPr lang="en-US" sz="1400">
                <a:solidFill>
                  <a:srgbClr val="FF8040"/>
                </a:solidFill>
                <a:highlight>
                  <a:srgbClr val="FFFFFF"/>
                </a:highlight>
              </a:rPr>
              <a:t>=</a:t>
            </a:r>
            <a:r>
              <a:rPr lang="en-US" sz="1400">
                <a:solidFill>
                  <a:srgbClr val="993300"/>
                </a:solidFill>
                <a:highlight>
                  <a:srgbClr val="FFFFFF"/>
                </a:highlight>
              </a:rPr>
              <a:t>"infix"</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"header"</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&lt;xs:complexType&gt;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a:t>
            </a:r>
            <a:r>
              <a:rPr lang="en-US" sz="1400">
                <a:solidFill>
                  <a:srgbClr val="F5844C"/>
                </a:solidFill>
                <a:highlight>
                  <a:srgbClr val="FFFFFF"/>
                </a:highlight>
              </a:rPr>
              <a:t> dfdl:separator</a:t>
            </a:r>
            <a:r>
              <a:rPr lang="en-US" sz="1400">
                <a:solidFill>
                  <a:srgbClr val="FF8040"/>
                </a:solidFill>
                <a:highlight>
                  <a:srgbClr val="FFFFFF"/>
                </a:highlight>
              </a:rPr>
              <a:t>=</a:t>
            </a:r>
            <a:r>
              <a:rPr lang="en-US" sz="1400">
                <a:solidFill>
                  <a:srgbClr val="993300"/>
                </a:solidFill>
                <a:highlight>
                  <a:srgbClr val="FFFFFF"/>
                </a:highlight>
              </a:rPr>
              <a:t>","</a:t>
            </a:r>
            <a:r>
              <a:rPr lang="en-US" sz="1400">
                <a:solidFill>
                  <a:srgbClr val="F5844C"/>
                </a:solidFill>
                <a:highlight>
                  <a:srgbClr val="FFFFFF"/>
                </a:highlight>
              </a:rPr>
              <a:t> dfdl:separatorPosition</a:t>
            </a:r>
            <a:r>
              <a:rPr lang="en-US" sz="1400">
                <a:solidFill>
                  <a:srgbClr val="FF8040"/>
                </a:solidFill>
                <a:highlight>
                  <a:srgbClr val="FFFFFF"/>
                </a:highlight>
              </a:rPr>
              <a:t>=</a:t>
            </a:r>
            <a:r>
              <a:rPr lang="en-US" sz="1400">
                <a:solidFill>
                  <a:srgbClr val="993300"/>
                </a:solidFill>
                <a:highlight>
                  <a:srgbClr val="FFFFFF"/>
                </a:highlight>
              </a:rPr>
              <a:t>"infix"</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"year"</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"xs:string"</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"make"</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"xs:string"</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"model"</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"xs:string"</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"description"</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"xs:string"</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"price"</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"xs:string"</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&lt;/xs:complexType&gt;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"row"</a:t>
            </a:r>
            <a:r>
              <a:rPr lang="en-US" sz="1400">
                <a:solidFill>
                  <a:srgbClr val="F5844C"/>
                </a:solidFill>
                <a:highlight>
                  <a:srgbClr val="FFFFFF"/>
                </a:highlight>
              </a:rPr>
              <a:t> maxOccurs</a:t>
            </a:r>
            <a:r>
              <a:rPr lang="en-US" sz="1400">
                <a:solidFill>
                  <a:srgbClr val="FF8040"/>
                </a:solidFill>
                <a:highlight>
                  <a:srgbClr val="FFFFFF"/>
                </a:highlight>
              </a:rPr>
              <a:t>=</a:t>
            </a:r>
            <a:r>
              <a:rPr lang="en-US" sz="1400">
                <a:solidFill>
                  <a:srgbClr val="993300"/>
                </a:solidFill>
                <a:highlight>
                  <a:srgbClr val="FFFFFF"/>
                </a:highlight>
              </a:rPr>
              <a:t>"unbounded"</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&lt;xs:complexType&gt;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a:t>
            </a:r>
            <a:r>
              <a:rPr lang="en-US" sz="1400">
                <a:solidFill>
                  <a:srgbClr val="F5844C"/>
                </a:solidFill>
                <a:highlight>
                  <a:srgbClr val="FFFFFF"/>
                </a:highlight>
              </a:rPr>
              <a:t> dfdl:separator</a:t>
            </a:r>
            <a:r>
              <a:rPr lang="en-US" sz="1400">
                <a:solidFill>
                  <a:srgbClr val="FF8040"/>
                </a:solidFill>
                <a:highlight>
                  <a:srgbClr val="FFFFFF"/>
                </a:highlight>
              </a:rPr>
              <a:t>=</a:t>
            </a:r>
            <a:r>
              <a:rPr lang="en-US" sz="1400">
                <a:solidFill>
                  <a:srgbClr val="993300"/>
                </a:solidFill>
                <a:highlight>
                  <a:srgbClr val="FFFFFF"/>
                </a:highlight>
              </a:rPr>
              <a:t>","</a:t>
            </a:r>
            <a:r>
              <a:rPr lang="en-US" sz="1400">
                <a:solidFill>
                  <a:srgbClr val="F5844C"/>
                </a:solidFill>
                <a:highlight>
                  <a:srgbClr val="FFFFFF"/>
                </a:highlight>
              </a:rPr>
              <a:t> dfdl:separatorPosition</a:t>
            </a:r>
            <a:r>
              <a:rPr lang="en-US" sz="1400">
                <a:solidFill>
                  <a:srgbClr val="FF8040"/>
                </a:solidFill>
                <a:highlight>
                  <a:srgbClr val="FFFFFF"/>
                </a:highlight>
              </a:rPr>
              <a:t>=</a:t>
            </a:r>
            <a:r>
              <a:rPr lang="en-US" sz="1400">
                <a:solidFill>
                  <a:srgbClr val="993300"/>
                </a:solidFill>
                <a:highlight>
                  <a:srgbClr val="FFFFFF"/>
                </a:highlight>
              </a:rPr>
              <a:t>"infix"</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"year"</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"xs:string"</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"make"</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"xs:string"</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"model"</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"xs:string"</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"description"</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"xs:string"</a:t>
            </a:r>
            <a:r>
              <a:rPr lang="en-US" sz="1400">
                <a:solidFill>
                  <a:srgbClr val="F5844C"/>
                </a:solidFill>
                <a:highlight>
                  <a:srgbClr val="FFFFFF"/>
                </a:highlight>
              </a:rPr>
              <a:t> dfdl:escapeSchemeRef</a:t>
            </a:r>
            <a:r>
              <a:rPr lang="en-US" sz="1400">
                <a:solidFill>
                  <a:srgbClr val="FF8040"/>
                </a:solidFill>
                <a:highlight>
                  <a:srgbClr val="FFFFFF"/>
                </a:highlight>
              </a:rPr>
              <a:t>=</a:t>
            </a:r>
            <a:r>
              <a:rPr lang="en-US" sz="1400">
                <a:solidFill>
                  <a:srgbClr val="993300"/>
                </a:solidFill>
                <a:highlight>
                  <a:srgbClr val="FFFFFF"/>
                </a:highlight>
              </a:rPr>
              <a:t>"Quotes"</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"price"</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"xs:decimal"</a:t>
            </a:r>
            <a:r>
              <a:rPr lang="en-US" sz="1400">
                <a:solidFill>
                  <a:srgbClr val="F5844C"/>
                </a:solidFill>
                <a:highlight>
                  <a:srgbClr val="FFFFFF"/>
                </a:highlight>
              </a:rPr>
              <a:t> dfdl:textStandardDecimalSeparator</a:t>
            </a:r>
            <a:r>
              <a:rPr lang="en-US" sz="1400">
                <a:solidFill>
                  <a:srgbClr val="FF8040"/>
                </a:solidFill>
                <a:highlight>
                  <a:srgbClr val="FFFFFF"/>
                </a:highlight>
              </a:rPr>
              <a:t>=</a:t>
            </a:r>
            <a:r>
              <a:rPr lang="en-US" sz="1400">
                <a:solidFill>
                  <a:srgbClr val="993300"/>
                </a:solidFill>
                <a:highlight>
                  <a:srgbClr val="FFFFFF"/>
                </a:highlight>
              </a:rPr>
              <a:t>"."</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&lt;/xs:complexType&gt;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&lt;/xs:complexType&gt;</a:t>
            </a:r>
            <a:br>
              <a:rPr lang="en-US" sz="1400">
                <a:solidFill>
                  <a:srgbClr val="000000"/>
                </a:solidFill>
                <a:highlight>
                  <a:srgbClr val="FFFFFF"/>
                </a:highlight>
              </a:rPr>
            </a:br>
            <a:r>
              <a:rPr lang="en-US" sz="1400">
                <a:solidFill>
                  <a:srgbClr val="003296"/>
                </a:solidFill>
                <a:highlight>
                  <a:srgbClr val="FFFFFF"/>
                </a:highlight>
              </a:rPr>
              <a:t>&lt;/xs:element&gt;</a:t>
            </a:r>
          </a:p>
        </p:txBody>
      </p:sp>
      <p:sp>
        <p:nvSpPr>
          <p:cNvPr id="3" name="Rectangle 2">
            <a:extLst>
              <a:ext uri="{FF2B5EF4-FFF2-40B4-BE49-F238E27FC236}">
                <a16:creationId xmlns:a16="http://schemas.microsoft.com/office/drawing/2014/main" id="{7BF12CE9-8C3D-41A3-8FFC-C40F04EC82C2}"/>
              </a:ext>
            </a:extLst>
          </p:cNvPr>
          <p:cNvSpPr/>
          <p:nvPr/>
        </p:nvSpPr>
        <p:spPr>
          <a:xfrm>
            <a:off x="681929" y="945397"/>
            <a:ext cx="5129939" cy="235574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7BED0A16-726E-4263-A11B-BCD92100E958}"/>
              </a:ext>
            </a:extLst>
          </p:cNvPr>
          <p:cNvSpPr/>
          <p:nvPr/>
        </p:nvSpPr>
        <p:spPr>
          <a:xfrm>
            <a:off x="681929" y="3301139"/>
            <a:ext cx="7005234" cy="235574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3D545636-4EEE-4900-8635-366744653CA5}"/>
              </a:ext>
            </a:extLst>
          </p:cNvPr>
          <p:cNvSpPr/>
          <p:nvPr/>
        </p:nvSpPr>
        <p:spPr>
          <a:xfrm>
            <a:off x="8092697" y="1928035"/>
            <a:ext cx="4008895" cy="861774"/>
          </a:xfrm>
          <a:prstGeom prst="rect">
            <a:avLst/>
          </a:prstGeom>
          <a:ln>
            <a:solidFill>
              <a:schemeClr val="bg1">
                <a:lumMod val="65000"/>
              </a:schemeClr>
            </a:solidFill>
          </a:ln>
        </p:spPr>
        <p:txBody>
          <a:bodyPr wrap="square">
            <a:spAutoFit/>
          </a:bodyPr>
          <a:lstStyle/>
          <a:p>
            <a:r>
              <a:rPr lang="en-US" sz="1000"/>
              <a:t>Year,Make,Model,Description,Price</a:t>
            </a:r>
            <a:br>
              <a:rPr lang="en-US" sz="1000"/>
            </a:br>
            <a:r>
              <a:rPr lang="en-US" sz="1000"/>
              <a:t>1997,Ford,E350,"ac, abs, moon",2999.99</a:t>
            </a:r>
            <a:br>
              <a:rPr lang="en-US" sz="1000"/>
            </a:br>
            <a:r>
              <a:rPr lang="en-US" sz="1000"/>
              <a:t>1999,Chevy,Venture Extended Edition,,4900.00</a:t>
            </a:r>
            <a:br>
              <a:rPr lang="en-US" sz="1000"/>
            </a:br>
            <a:r>
              <a:rPr lang="en-US" sz="1000"/>
              <a:t>1999,Chevy,Venture Extended Edition,Very Large,5000.00</a:t>
            </a:r>
            <a:br>
              <a:rPr lang="en-US" sz="1000"/>
            </a:br>
            <a:r>
              <a:rPr lang="en-US" sz="1000"/>
              <a:t>1996,Jeep,Grand Cherokee,"MUST SELL! air, moon roof, loaded",4799.00</a:t>
            </a:r>
          </a:p>
        </p:txBody>
      </p:sp>
      <p:cxnSp>
        <p:nvCxnSpPr>
          <p:cNvPr id="7" name="Straight Arrow Connector 6">
            <a:extLst>
              <a:ext uri="{FF2B5EF4-FFF2-40B4-BE49-F238E27FC236}">
                <a16:creationId xmlns:a16="http://schemas.microsoft.com/office/drawing/2014/main" id="{7BFAED57-0B03-4431-B3E5-D6F731A132EC}"/>
              </a:ext>
            </a:extLst>
          </p:cNvPr>
          <p:cNvCxnSpPr>
            <a:cxnSpLocks/>
            <a:endCxn id="9" idx="1"/>
          </p:cNvCxnSpPr>
          <p:nvPr/>
        </p:nvCxnSpPr>
        <p:spPr>
          <a:xfrm flipV="1">
            <a:off x="5811868" y="2042709"/>
            <a:ext cx="2336770" cy="80560"/>
          </a:xfrm>
          <a:prstGeom prst="straightConnector1">
            <a:avLst/>
          </a:prstGeom>
          <a:ln>
            <a:solidFill>
              <a:schemeClr val="tx1"/>
            </a:solidFill>
            <a:prstDash val="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0EA008F7-F403-402B-834F-ADA3E2A07B09}"/>
              </a:ext>
            </a:extLst>
          </p:cNvPr>
          <p:cNvSpPr/>
          <p:nvPr/>
        </p:nvSpPr>
        <p:spPr>
          <a:xfrm>
            <a:off x="8148638" y="1962150"/>
            <a:ext cx="1885950" cy="16111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Left Brace 10">
            <a:extLst>
              <a:ext uri="{FF2B5EF4-FFF2-40B4-BE49-F238E27FC236}">
                <a16:creationId xmlns:a16="http://schemas.microsoft.com/office/drawing/2014/main" id="{07A60A25-43C0-48FE-8488-9EE3440A6B85}"/>
              </a:ext>
            </a:extLst>
          </p:cNvPr>
          <p:cNvSpPr/>
          <p:nvPr/>
        </p:nvSpPr>
        <p:spPr>
          <a:xfrm>
            <a:off x="7919555" y="2123268"/>
            <a:ext cx="117201" cy="596120"/>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3" name="Straight Arrow Connector 12">
            <a:extLst>
              <a:ext uri="{FF2B5EF4-FFF2-40B4-BE49-F238E27FC236}">
                <a16:creationId xmlns:a16="http://schemas.microsoft.com/office/drawing/2014/main" id="{07BECBD1-C392-4991-8FCF-0D7869FCE610}"/>
              </a:ext>
            </a:extLst>
          </p:cNvPr>
          <p:cNvCxnSpPr/>
          <p:nvPr/>
        </p:nvCxnSpPr>
        <p:spPr>
          <a:xfrm flipV="1">
            <a:off x="6788258" y="2421328"/>
            <a:ext cx="1053888" cy="879811"/>
          </a:xfrm>
          <a:prstGeom prst="straightConnector1">
            <a:avLst/>
          </a:prstGeom>
          <a:ln>
            <a:solidFill>
              <a:schemeClr val="tx1"/>
            </a:solidFill>
            <a:prstDash val="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942440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7F87AB-1F51-4C58-BA03-58C24561B182}"/>
              </a:ext>
            </a:extLst>
          </p:cNvPr>
          <p:cNvSpPr>
            <a:spLocks noGrp="1"/>
          </p:cNvSpPr>
          <p:nvPr>
            <p:ph type="title"/>
          </p:nvPr>
        </p:nvSpPr>
        <p:spPr/>
        <p:txBody>
          <a:bodyPr/>
          <a:lstStyle/>
          <a:p>
            <a:r>
              <a:rPr lang="en-US"/>
              <a:t>Lab 4</a:t>
            </a:r>
          </a:p>
        </p:txBody>
      </p:sp>
      <p:graphicFrame>
        <p:nvGraphicFramePr>
          <p:cNvPr id="4" name="Table 3">
            <a:extLst>
              <a:ext uri="{FF2B5EF4-FFF2-40B4-BE49-F238E27FC236}">
                <a16:creationId xmlns:a16="http://schemas.microsoft.com/office/drawing/2014/main" id="{03D011A7-610A-4C05-B606-CBAD80C0A51B}"/>
              </a:ext>
            </a:extLst>
          </p:cNvPr>
          <p:cNvGraphicFramePr>
            <a:graphicFrameLocks noGrp="1"/>
          </p:cNvGraphicFramePr>
          <p:nvPr>
            <p:extLst>
              <p:ext uri="{D42A27DB-BD31-4B8C-83A1-F6EECF244321}">
                <p14:modId xmlns:p14="http://schemas.microsoft.com/office/powerpoint/2010/main" val="1126861330"/>
              </p:ext>
            </p:extLst>
          </p:nvPr>
        </p:nvGraphicFramePr>
        <p:xfrm>
          <a:off x="1425844" y="1966010"/>
          <a:ext cx="9918912" cy="4800360"/>
        </p:xfrm>
        <a:graphic>
          <a:graphicData uri="http://schemas.openxmlformats.org/drawingml/2006/table">
            <a:tbl>
              <a:tblPr/>
              <a:tblGrid>
                <a:gridCol w="3306304">
                  <a:extLst>
                    <a:ext uri="{9D8B030D-6E8A-4147-A177-3AD203B41FA5}">
                      <a16:colId xmlns:a16="http://schemas.microsoft.com/office/drawing/2014/main" val="2450034054"/>
                    </a:ext>
                  </a:extLst>
                </a:gridCol>
                <a:gridCol w="3306304">
                  <a:extLst>
                    <a:ext uri="{9D8B030D-6E8A-4147-A177-3AD203B41FA5}">
                      <a16:colId xmlns:a16="http://schemas.microsoft.com/office/drawing/2014/main" val="1985549460"/>
                    </a:ext>
                  </a:extLst>
                </a:gridCol>
                <a:gridCol w="3306304">
                  <a:extLst>
                    <a:ext uri="{9D8B030D-6E8A-4147-A177-3AD203B41FA5}">
                      <a16:colId xmlns:a16="http://schemas.microsoft.com/office/drawing/2014/main" val="1387782904"/>
                    </a:ext>
                  </a:extLst>
                </a:gridCol>
              </a:tblGrid>
              <a:tr h="435841">
                <a:tc>
                  <a:txBody>
                    <a:bodyPr/>
                    <a:lstStyle/>
                    <a:p>
                      <a:pPr algn="l" fontAlgn="b"/>
                      <a:r>
                        <a:rPr lang="en-US" sz="1600" b="1">
                          <a:effectLst/>
                        </a:rPr>
                        <a:t>Constant</a:t>
                      </a:r>
                    </a:p>
                  </a:txBody>
                  <a:tcPr marL="132073" marR="132073" marT="99055" marB="99055" anchor="b">
                    <a:lnL w="12700" cap="flat" cmpd="sng" algn="ctr">
                      <a:solidFill>
                        <a:srgbClr val="58A499"/>
                      </a:solidFill>
                      <a:prstDash val="solid"/>
                      <a:round/>
                      <a:headEnd type="none" w="med" len="med"/>
                      <a:tailEnd type="none" w="med" len="med"/>
                    </a:lnL>
                    <a:lnR w="12700" cap="flat" cmpd="sng" algn="ctr">
                      <a:solidFill>
                        <a:srgbClr val="48F099"/>
                      </a:solidFill>
                      <a:prstDash val="solid"/>
                      <a:round/>
                      <a:headEnd type="none" w="med" len="med"/>
                      <a:tailEnd type="none" w="med" len="med"/>
                    </a:lnR>
                    <a:lnT w="12700" cap="flat" cmpd="sng" algn="ctr">
                      <a:solidFill>
                        <a:srgbClr val="58A499"/>
                      </a:solidFill>
                      <a:prstDash val="solid"/>
                      <a:round/>
                      <a:headEnd type="none" w="med" len="med"/>
                      <a:tailEnd type="none" w="med" len="med"/>
                    </a:lnT>
                    <a:lnB w="9525" cap="flat" cmpd="sng" algn="ctr">
                      <a:solidFill>
                        <a:srgbClr val="98F599"/>
                      </a:solidFill>
                      <a:prstDash val="solid"/>
                      <a:round/>
                      <a:headEnd type="none" w="med" len="med"/>
                      <a:tailEnd type="none" w="med" len="med"/>
                    </a:lnB>
                    <a:solidFill>
                      <a:srgbClr val="FFFFFF"/>
                    </a:solidFill>
                  </a:tcPr>
                </a:tc>
                <a:tc>
                  <a:txBody>
                    <a:bodyPr/>
                    <a:lstStyle/>
                    <a:p>
                      <a:pPr algn="l" fontAlgn="b"/>
                      <a:r>
                        <a:rPr lang="en-US" sz="1600" b="1">
                          <a:effectLst/>
                        </a:rPr>
                        <a:t>Value</a:t>
                      </a:r>
                    </a:p>
                  </a:txBody>
                  <a:tcPr marL="132073" marR="132073" marT="99055" marB="99055" anchor="b">
                    <a:lnL w="12700" cap="flat" cmpd="sng" algn="ctr">
                      <a:solidFill>
                        <a:srgbClr val="48F099"/>
                      </a:solidFill>
                      <a:prstDash val="solid"/>
                      <a:round/>
                      <a:headEnd type="none" w="med" len="med"/>
                      <a:tailEnd type="none" w="med" len="med"/>
                    </a:lnL>
                    <a:lnR w="12700" cap="flat" cmpd="sng" algn="ctr">
                      <a:solidFill>
                        <a:srgbClr val="B0F699"/>
                      </a:solidFill>
                      <a:prstDash val="solid"/>
                      <a:round/>
                      <a:headEnd type="none" w="med" len="med"/>
                      <a:tailEnd type="none" w="med" len="med"/>
                    </a:lnR>
                    <a:lnT w="12700" cap="flat" cmpd="sng" algn="ctr">
                      <a:solidFill>
                        <a:srgbClr val="48F099"/>
                      </a:solidFill>
                      <a:prstDash val="solid"/>
                      <a:round/>
                      <a:headEnd type="none" w="med" len="med"/>
                      <a:tailEnd type="none" w="med" len="med"/>
                    </a:lnT>
                    <a:lnB w="9525" cap="flat" cmpd="sng" algn="ctr">
                      <a:solidFill>
                        <a:srgbClr val="40F899"/>
                      </a:solidFill>
                      <a:prstDash val="solid"/>
                      <a:round/>
                      <a:headEnd type="none" w="med" len="med"/>
                      <a:tailEnd type="none" w="med" len="med"/>
                    </a:lnB>
                    <a:solidFill>
                      <a:srgbClr val="FFFFFF"/>
                    </a:solidFill>
                  </a:tcPr>
                </a:tc>
                <a:tc>
                  <a:txBody>
                    <a:bodyPr/>
                    <a:lstStyle/>
                    <a:p>
                      <a:pPr algn="l" fontAlgn="b"/>
                      <a:r>
                        <a:rPr lang="en-US" sz="1600" b="1">
                          <a:effectLst/>
                        </a:rPr>
                        <a:t>Description</a:t>
                      </a:r>
                    </a:p>
                  </a:txBody>
                  <a:tcPr marL="132073" marR="132073" marT="99055" marB="99055" anchor="b">
                    <a:lnL w="12700" cap="flat" cmpd="sng" algn="ctr">
                      <a:solidFill>
                        <a:srgbClr val="B0F699"/>
                      </a:solidFill>
                      <a:prstDash val="solid"/>
                      <a:round/>
                      <a:headEnd type="none" w="med" len="med"/>
                      <a:tailEnd type="none" w="med" len="med"/>
                    </a:lnL>
                    <a:lnR w="12700" cap="flat" cmpd="sng" algn="ctr">
                      <a:solidFill>
                        <a:srgbClr val="B0F699"/>
                      </a:solidFill>
                      <a:prstDash val="solid"/>
                      <a:round/>
                      <a:headEnd type="none" w="med" len="med"/>
                      <a:tailEnd type="none" w="med" len="med"/>
                    </a:lnR>
                    <a:lnT w="12700" cap="flat" cmpd="sng" algn="ctr">
                      <a:solidFill>
                        <a:srgbClr val="B0F699"/>
                      </a:solidFill>
                      <a:prstDash val="solid"/>
                      <a:round/>
                      <a:headEnd type="none" w="med" len="med"/>
                      <a:tailEnd type="none" w="med" len="med"/>
                    </a:lnT>
                    <a:lnB w="9525" cap="flat" cmpd="sng" algn="ctr">
                      <a:solidFill>
                        <a:srgbClr val="60FB99"/>
                      </a:solidFill>
                      <a:prstDash val="solid"/>
                      <a:round/>
                      <a:headEnd type="none" w="med" len="med"/>
                      <a:tailEnd type="none" w="med" len="med"/>
                    </a:lnB>
                    <a:solidFill>
                      <a:srgbClr val="FFFFFF"/>
                    </a:solidFill>
                  </a:tcPr>
                </a:tc>
                <a:extLst>
                  <a:ext uri="{0D108BD9-81ED-4DB2-BD59-A6C34878D82A}">
                    <a16:rowId xmlns:a16="http://schemas.microsoft.com/office/drawing/2014/main" val="2591399290"/>
                  </a:ext>
                </a:extLst>
              </a:tr>
              <a:tr h="1624498">
                <a:tc>
                  <a:txBody>
                    <a:bodyPr/>
                    <a:lstStyle/>
                    <a:p>
                      <a:pPr fontAlgn="t"/>
                      <a:r>
                        <a:rPr lang="en-US" sz="1600">
                          <a:effectLst/>
                        </a:rPr>
                        <a:t>IMAGE_FILE_MACHINE_UNKNOWN </a:t>
                      </a:r>
                      <a:br>
                        <a:rPr lang="en-US" sz="1600">
                          <a:effectLst/>
                        </a:rPr>
                      </a:br>
                      <a:endParaRPr lang="en-US" sz="1600">
                        <a:effectLst/>
                      </a:endParaRPr>
                    </a:p>
                  </a:txBody>
                  <a:tcPr marL="132073" marR="132073" marT="99055" marB="99055">
                    <a:lnL w="12700" cap="flat" cmpd="sng" algn="ctr">
                      <a:solidFill>
                        <a:srgbClr val="98F599"/>
                      </a:solidFill>
                      <a:prstDash val="solid"/>
                      <a:round/>
                      <a:headEnd type="none" w="med" len="med"/>
                      <a:tailEnd type="none" w="med" len="med"/>
                    </a:lnL>
                    <a:lnR w="12700" cap="flat" cmpd="sng" algn="ctr">
                      <a:solidFill>
                        <a:srgbClr val="40F899"/>
                      </a:solidFill>
                      <a:prstDash val="solid"/>
                      <a:round/>
                      <a:headEnd type="none" w="med" len="med"/>
                      <a:tailEnd type="none" w="med" len="med"/>
                    </a:lnR>
                    <a:lnT w="9525" cap="flat" cmpd="sng" algn="ctr">
                      <a:solidFill>
                        <a:srgbClr val="98F599"/>
                      </a:solidFill>
                      <a:prstDash val="solid"/>
                      <a:round/>
                      <a:headEnd type="none" w="med" len="med"/>
                      <a:tailEnd type="none" w="med" len="med"/>
                    </a:lnT>
                    <a:lnB w="9525" cap="flat" cmpd="sng" algn="ctr">
                      <a:solidFill>
                        <a:srgbClr val="C06499"/>
                      </a:solidFill>
                      <a:prstDash val="solid"/>
                      <a:round/>
                      <a:headEnd type="none" w="med" len="med"/>
                      <a:tailEnd type="none" w="med" len="med"/>
                    </a:lnB>
                    <a:solidFill>
                      <a:srgbClr val="FFFFFF"/>
                    </a:solidFill>
                  </a:tcPr>
                </a:tc>
                <a:tc>
                  <a:txBody>
                    <a:bodyPr/>
                    <a:lstStyle/>
                    <a:p>
                      <a:pPr fontAlgn="t"/>
                      <a:r>
                        <a:rPr lang="en-US" sz="1600">
                          <a:effectLst/>
                        </a:rPr>
                        <a:t>0 </a:t>
                      </a:r>
                      <a:br>
                        <a:rPr lang="en-US" sz="1600">
                          <a:effectLst/>
                        </a:rPr>
                      </a:br>
                      <a:endParaRPr lang="en-US" sz="1600">
                        <a:effectLst/>
                      </a:endParaRPr>
                    </a:p>
                  </a:txBody>
                  <a:tcPr marL="132073" marR="132073" marT="99055" marB="99055">
                    <a:lnL w="12700" cap="flat" cmpd="sng" algn="ctr">
                      <a:solidFill>
                        <a:srgbClr val="40F899"/>
                      </a:solidFill>
                      <a:prstDash val="solid"/>
                      <a:round/>
                      <a:headEnd type="none" w="med" len="med"/>
                      <a:tailEnd type="none" w="med" len="med"/>
                    </a:lnL>
                    <a:lnR w="12700" cap="flat" cmpd="sng" algn="ctr">
                      <a:solidFill>
                        <a:srgbClr val="60FB99"/>
                      </a:solidFill>
                      <a:prstDash val="solid"/>
                      <a:round/>
                      <a:headEnd type="none" w="med" len="med"/>
                      <a:tailEnd type="none" w="med" len="med"/>
                    </a:lnR>
                    <a:lnT w="9525" cap="flat" cmpd="sng" algn="ctr">
                      <a:solidFill>
                        <a:srgbClr val="40F899"/>
                      </a:solidFill>
                      <a:prstDash val="solid"/>
                      <a:round/>
                      <a:headEnd type="none" w="med" len="med"/>
                      <a:tailEnd type="none" w="med" len="med"/>
                    </a:lnT>
                    <a:lnB w="9525" cap="flat" cmpd="sng" algn="ctr">
                      <a:solidFill>
                        <a:srgbClr val="286699"/>
                      </a:solidFill>
                      <a:prstDash val="solid"/>
                      <a:round/>
                      <a:headEnd type="none" w="med" len="med"/>
                      <a:tailEnd type="none" w="med" len="med"/>
                    </a:lnB>
                    <a:solidFill>
                      <a:srgbClr val="FFFFFF"/>
                    </a:solidFill>
                  </a:tcPr>
                </a:tc>
                <a:tc>
                  <a:txBody>
                    <a:bodyPr/>
                    <a:lstStyle/>
                    <a:p>
                      <a:pPr fontAlgn="t"/>
                      <a:r>
                        <a:rPr lang="en-US" sz="1600">
                          <a:effectLst/>
                        </a:rPr>
                        <a:t>The contents of this field are assumed to be applicable to any machine type </a:t>
                      </a:r>
                      <a:br>
                        <a:rPr lang="en-US" sz="1600">
                          <a:effectLst/>
                        </a:rPr>
                      </a:br>
                      <a:endParaRPr lang="en-US" sz="1600">
                        <a:effectLst/>
                      </a:endParaRPr>
                    </a:p>
                  </a:txBody>
                  <a:tcPr marL="132073" marR="132073" marT="99055" marB="99055">
                    <a:lnL w="12700" cap="flat" cmpd="sng" algn="ctr">
                      <a:solidFill>
                        <a:srgbClr val="60FB99"/>
                      </a:solidFill>
                      <a:prstDash val="solid"/>
                      <a:round/>
                      <a:headEnd type="none" w="med" len="med"/>
                      <a:tailEnd type="none" w="med" len="med"/>
                    </a:lnL>
                    <a:lnR w="12700" cap="flat" cmpd="sng" algn="ctr">
                      <a:solidFill>
                        <a:srgbClr val="60FB99"/>
                      </a:solidFill>
                      <a:prstDash val="solid"/>
                      <a:round/>
                      <a:headEnd type="none" w="med" len="med"/>
                      <a:tailEnd type="none" w="med" len="med"/>
                    </a:lnR>
                    <a:lnT w="9525" cap="flat" cmpd="sng" algn="ctr">
                      <a:solidFill>
                        <a:srgbClr val="60FB99"/>
                      </a:solidFill>
                      <a:prstDash val="solid"/>
                      <a:round/>
                      <a:headEnd type="none" w="med" len="med"/>
                      <a:tailEnd type="none" w="med" len="med"/>
                    </a:lnT>
                    <a:lnB w="9525" cap="flat" cmpd="sng" algn="ctr">
                      <a:solidFill>
                        <a:srgbClr val="586899"/>
                      </a:solidFill>
                      <a:prstDash val="solid"/>
                      <a:round/>
                      <a:headEnd type="none" w="med" len="med"/>
                      <a:tailEnd type="none" w="med" len="med"/>
                    </a:lnB>
                    <a:solidFill>
                      <a:srgbClr val="FFFFFF"/>
                    </a:solidFill>
                  </a:tcPr>
                </a:tc>
                <a:extLst>
                  <a:ext uri="{0D108BD9-81ED-4DB2-BD59-A6C34878D82A}">
                    <a16:rowId xmlns:a16="http://schemas.microsoft.com/office/drawing/2014/main" val="2950365003"/>
                  </a:ext>
                </a:extLst>
              </a:tr>
              <a:tr h="911304">
                <a:tc>
                  <a:txBody>
                    <a:bodyPr/>
                    <a:lstStyle/>
                    <a:p>
                      <a:pPr fontAlgn="t"/>
                      <a:r>
                        <a:rPr lang="en-US" sz="1600">
                          <a:effectLst/>
                        </a:rPr>
                        <a:t>IMAGE_FILE_MACHINE_AM33 </a:t>
                      </a:r>
                      <a:br>
                        <a:rPr lang="en-US" sz="1600">
                          <a:effectLst/>
                        </a:rPr>
                      </a:br>
                      <a:endParaRPr lang="en-US" sz="1600">
                        <a:effectLst/>
                      </a:endParaRPr>
                    </a:p>
                  </a:txBody>
                  <a:tcPr marL="132073" marR="132073" marT="99055" marB="99055">
                    <a:lnL w="12700" cap="flat" cmpd="sng" algn="ctr">
                      <a:solidFill>
                        <a:srgbClr val="C06499"/>
                      </a:solidFill>
                      <a:prstDash val="solid"/>
                      <a:round/>
                      <a:headEnd type="none" w="med" len="med"/>
                      <a:tailEnd type="none" w="med" len="med"/>
                    </a:lnL>
                    <a:lnR w="12700" cap="flat" cmpd="sng" algn="ctr">
                      <a:solidFill>
                        <a:srgbClr val="286699"/>
                      </a:solidFill>
                      <a:prstDash val="solid"/>
                      <a:round/>
                      <a:headEnd type="none" w="med" len="med"/>
                      <a:tailEnd type="none" w="med" len="med"/>
                    </a:lnR>
                    <a:lnT w="9525" cap="flat" cmpd="sng" algn="ctr">
                      <a:solidFill>
                        <a:srgbClr val="C06499"/>
                      </a:solidFill>
                      <a:prstDash val="solid"/>
                      <a:round/>
                      <a:headEnd type="none" w="med" len="med"/>
                      <a:tailEnd type="none" w="med" len="med"/>
                    </a:lnT>
                    <a:lnB w="9525" cap="flat" cmpd="sng" algn="ctr">
                      <a:solidFill>
                        <a:srgbClr val="486999"/>
                      </a:solidFill>
                      <a:prstDash val="solid"/>
                      <a:round/>
                      <a:headEnd type="none" w="med" len="med"/>
                      <a:tailEnd type="none" w="med" len="med"/>
                    </a:lnB>
                    <a:solidFill>
                      <a:srgbClr val="FFFFFF"/>
                    </a:solidFill>
                  </a:tcPr>
                </a:tc>
                <a:tc>
                  <a:txBody>
                    <a:bodyPr/>
                    <a:lstStyle/>
                    <a:p>
                      <a:pPr fontAlgn="t"/>
                      <a:r>
                        <a:rPr lang="en-US" sz="1600">
                          <a:effectLst/>
                        </a:rPr>
                        <a:t>1</a:t>
                      </a:r>
                      <a:br>
                        <a:rPr lang="en-US" sz="1600">
                          <a:effectLst/>
                        </a:rPr>
                      </a:br>
                      <a:endParaRPr lang="en-US" sz="1600">
                        <a:effectLst/>
                      </a:endParaRPr>
                    </a:p>
                  </a:txBody>
                  <a:tcPr marL="132073" marR="132073" marT="99055" marB="99055">
                    <a:lnL w="12700" cap="flat" cmpd="sng" algn="ctr">
                      <a:solidFill>
                        <a:srgbClr val="286699"/>
                      </a:solidFill>
                      <a:prstDash val="solid"/>
                      <a:round/>
                      <a:headEnd type="none" w="med" len="med"/>
                      <a:tailEnd type="none" w="med" len="med"/>
                    </a:lnL>
                    <a:lnR w="12700" cap="flat" cmpd="sng" algn="ctr">
                      <a:solidFill>
                        <a:srgbClr val="586899"/>
                      </a:solidFill>
                      <a:prstDash val="solid"/>
                      <a:round/>
                      <a:headEnd type="none" w="med" len="med"/>
                      <a:tailEnd type="none" w="med" len="med"/>
                    </a:lnR>
                    <a:lnT w="9525" cap="flat" cmpd="sng" algn="ctr">
                      <a:solidFill>
                        <a:srgbClr val="286699"/>
                      </a:solidFill>
                      <a:prstDash val="solid"/>
                      <a:round/>
                      <a:headEnd type="none" w="med" len="med"/>
                      <a:tailEnd type="none" w="med" len="med"/>
                    </a:lnT>
                    <a:lnB w="9525" cap="flat" cmpd="sng" algn="ctr">
                      <a:solidFill>
                        <a:srgbClr val="F86D99"/>
                      </a:solidFill>
                      <a:prstDash val="solid"/>
                      <a:round/>
                      <a:headEnd type="none" w="med" len="med"/>
                      <a:tailEnd type="none" w="med" len="med"/>
                    </a:lnB>
                    <a:solidFill>
                      <a:srgbClr val="FFFFFF"/>
                    </a:solidFill>
                  </a:tcPr>
                </a:tc>
                <a:tc>
                  <a:txBody>
                    <a:bodyPr/>
                    <a:lstStyle/>
                    <a:p>
                      <a:pPr fontAlgn="t"/>
                      <a:r>
                        <a:rPr lang="en-US" sz="1600">
                          <a:effectLst/>
                        </a:rPr>
                        <a:t>Matsushita AM33 </a:t>
                      </a:r>
                      <a:br>
                        <a:rPr lang="en-US" sz="1600">
                          <a:effectLst/>
                        </a:rPr>
                      </a:br>
                      <a:endParaRPr lang="en-US" sz="1600">
                        <a:effectLst/>
                      </a:endParaRPr>
                    </a:p>
                  </a:txBody>
                  <a:tcPr marL="132073" marR="132073" marT="99055" marB="99055">
                    <a:lnL w="12700" cap="flat" cmpd="sng" algn="ctr">
                      <a:solidFill>
                        <a:srgbClr val="586899"/>
                      </a:solidFill>
                      <a:prstDash val="solid"/>
                      <a:round/>
                      <a:headEnd type="none" w="med" len="med"/>
                      <a:tailEnd type="none" w="med" len="med"/>
                    </a:lnL>
                    <a:lnR w="12700" cap="flat" cmpd="sng" algn="ctr">
                      <a:solidFill>
                        <a:srgbClr val="586899"/>
                      </a:solidFill>
                      <a:prstDash val="solid"/>
                      <a:round/>
                      <a:headEnd type="none" w="med" len="med"/>
                      <a:tailEnd type="none" w="med" len="med"/>
                    </a:lnR>
                    <a:lnT w="9525" cap="flat" cmpd="sng" algn="ctr">
                      <a:solidFill>
                        <a:srgbClr val="586899"/>
                      </a:solidFill>
                      <a:prstDash val="solid"/>
                      <a:round/>
                      <a:headEnd type="none" w="med" len="med"/>
                      <a:tailEnd type="none" w="med" len="med"/>
                    </a:lnT>
                    <a:lnB w="9525" cap="flat" cmpd="sng" algn="ctr">
                      <a:solidFill>
                        <a:srgbClr val="707D99"/>
                      </a:solidFill>
                      <a:prstDash val="solid"/>
                      <a:round/>
                      <a:headEnd type="none" w="med" len="med"/>
                      <a:tailEnd type="none" w="med" len="med"/>
                    </a:lnB>
                    <a:solidFill>
                      <a:srgbClr val="FFFFFF"/>
                    </a:solidFill>
                  </a:tcPr>
                </a:tc>
                <a:extLst>
                  <a:ext uri="{0D108BD9-81ED-4DB2-BD59-A6C34878D82A}">
                    <a16:rowId xmlns:a16="http://schemas.microsoft.com/office/drawing/2014/main" val="1506889214"/>
                  </a:ext>
                </a:extLst>
              </a:tr>
              <a:tr h="911304">
                <a:tc>
                  <a:txBody>
                    <a:bodyPr/>
                    <a:lstStyle/>
                    <a:p>
                      <a:pPr fontAlgn="t"/>
                      <a:r>
                        <a:rPr lang="en-US" sz="1600">
                          <a:effectLst/>
                        </a:rPr>
                        <a:t>IMAGE_FILE_MACHINE_AMD64 </a:t>
                      </a:r>
                      <a:br>
                        <a:rPr lang="en-US" sz="1600">
                          <a:effectLst/>
                        </a:rPr>
                      </a:br>
                      <a:endParaRPr lang="en-US" sz="1600">
                        <a:effectLst/>
                      </a:endParaRPr>
                    </a:p>
                  </a:txBody>
                  <a:tcPr marL="132073" marR="132073" marT="99055" marB="99055">
                    <a:lnL w="12700" cap="flat" cmpd="sng" algn="ctr">
                      <a:solidFill>
                        <a:srgbClr val="486999"/>
                      </a:solidFill>
                      <a:prstDash val="solid"/>
                      <a:round/>
                      <a:headEnd type="none" w="med" len="med"/>
                      <a:tailEnd type="none" w="med" len="med"/>
                    </a:lnL>
                    <a:lnR w="12700" cap="flat" cmpd="sng" algn="ctr">
                      <a:solidFill>
                        <a:srgbClr val="F86D99"/>
                      </a:solidFill>
                      <a:prstDash val="solid"/>
                      <a:round/>
                      <a:headEnd type="none" w="med" len="med"/>
                      <a:tailEnd type="none" w="med" len="med"/>
                    </a:lnR>
                    <a:lnT w="9525" cap="flat" cmpd="sng" algn="ctr">
                      <a:solidFill>
                        <a:srgbClr val="486999"/>
                      </a:solidFill>
                      <a:prstDash val="solid"/>
                      <a:round/>
                      <a:headEnd type="none" w="med" len="med"/>
                      <a:tailEnd type="none" w="med" len="med"/>
                    </a:lnT>
                    <a:lnB w="9525" cap="flat" cmpd="sng" algn="ctr">
                      <a:solidFill>
                        <a:srgbClr val="708C99"/>
                      </a:solidFill>
                      <a:prstDash val="solid"/>
                      <a:round/>
                      <a:headEnd type="none" w="med" len="med"/>
                      <a:tailEnd type="none" w="med" len="med"/>
                    </a:lnB>
                    <a:solidFill>
                      <a:srgbClr val="FFFFFF"/>
                    </a:solidFill>
                  </a:tcPr>
                </a:tc>
                <a:tc>
                  <a:txBody>
                    <a:bodyPr/>
                    <a:lstStyle/>
                    <a:p>
                      <a:pPr fontAlgn="t"/>
                      <a:r>
                        <a:rPr lang="en-US" sz="1600">
                          <a:effectLst/>
                        </a:rPr>
                        <a:t>2</a:t>
                      </a:r>
                      <a:br>
                        <a:rPr lang="en-US" sz="1600">
                          <a:effectLst/>
                        </a:rPr>
                      </a:br>
                      <a:endParaRPr lang="en-US" sz="1600">
                        <a:effectLst/>
                      </a:endParaRPr>
                    </a:p>
                  </a:txBody>
                  <a:tcPr marL="132073" marR="132073" marT="99055" marB="99055">
                    <a:lnL w="12700" cap="flat" cmpd="sng" algn="ctr">
                      <a:solidFill>
                        <a:srgbClr val="F86D99"/>
                      </a:solidFill>
                      <a:prstDash val="solid"/>
                      <a:round/>
                      <a:headEnd type="none" w="med" len="med"/>
                      <a:tailEnd type="none" w="med" len="med"/>
                    </a:lnL>
                    <a:lnR w="12700" cap="flat" cmpd="sng" algn="ctr">
                      <a:solidFill>
                        <a:srgbClr val="707D99"/>
                      </a:solidFill>
                      <a:prstDash val="solid"/>
                      <a:round/>
                      <a:headEnd type="none" w="med" len="med"/>
                      <a:tailEnd type="none" w="med" len="med"/>
                    </a:lnR>
                    <a:lnT w="9525" cap="flat" cmpd="sng" algn="ctr">
                      <a:solidFill>
                        <a:srgbClr val="F86D99"/>
                      </a:solidFill>
                      <a:prstDash val="solid"/>
                      <a:round/>
                      <a:headEnd type="none" w="med" len="med"/>
                      <a:tailEnd type="none" w="med" len="med"/>
                    </a:lnT>
                    <a:lnB w="9525" cap="flat" cmpd="sng" algn="ctr">
                      <a:solidFill>
                        <a:srgbClr val="C09699"/>
                      </a:solidFill>
                      <a:prstDash val="solid"/>
                      <a:round/>
                      <a:headEnd type="none" w="med" len="med"/>
                      <a:tailEnd type="none" w="med" len="med"/>
                    </a:lnB>
                    <a:solidFill>
                      <a:srgbClr val="FFFFFF"/>
                    </a:solidFill>
                  </a:tcPr>
                </a:tc>
                <a:tc>
                  <a:txBody>
                    <a:bodyPr/>
                    <a:lstStyle/>
                    <a:p>
                      <a:pPr fontAlgn="t"/>
                      <a:r>
                        <a:rPr lang="en-US" sz="1600">
                          <a:effectLst/>
                        </a:rPr>
                        <a:t>x64 </a:t>
                      </a:r>
                      <a:br>
                        <a:rPr lang="en-US" sz="1600">
                          <a:effectLst/>
                        </a:rPr>
                      </a:br>
                      <a:endParaRPr lang="en-US" sz="1600">
                        <a:effectLst/>
                      </a:endParaRPr>
                    </a:p>
                  </a:txBody>
                  <a:tcPr marL="132073" marR="132073" marT="99055" marB="99055">
                    <a:lnL w="12700" cap="flat" cmpd="sng" algn="ctr">
                      <a:solidFill>
                        <a:srgbClr val="707D99"/>
                      </a:solidFill>
                      <a:prstDash val="solid"/>
                      <a:round/>
                      <a:headEnd type="none" w="med" len="med"/>
                      <a:tailEnd type="none" w="med" len="med"/>
                    </a:lnL>
                    <a:lnR w="12700" cap="flat" cmpd="sng" algn="ctr">
                      <a:solidFill>
                        <a:srgbClr val="707D99"/>
                      </a:solidFill>
                      <a:prstDash val="solid"/>
                      <a:round/>
                      <a:headEnd type="none" w="med" len="med"/>
                      <a:tailEnd type="none" w="med" len="med"/>
                    </a:lnR>
                    <a:lnT w="9525" cap="flat" cmpd="sng" algn="ctr">
                      <a:solidFill>
                        <a:srgbClr val="707D99"/>
                      </a:solidFill>
                      <a:prstDash val="solid"/>
                      <a:round/>
                      <a:headEnd type="none" w="med" len="med"/>
                      <a:tailEnd type="none" w="med" len="med"/>
                    </a:lnT>
                    <a:lnB w="9525" cap="flat" cmpd="sng" algn="ctr">
                      <a:solidFill>
                        <a:srgbClr val="08CEB9"/>
                      </a:solidFill>
                      <a:prstDash val="solid"/>
                      <a:round/>
                      <a:headEnd type="none" w="med" len="med"/>
                      <a:tailEnd type="none" w="med" len="med"/>
                    </a:lnB>
                    <a:solidFill>
                      <a:srgbClr val="FFFFFF"/>
                    </a:solidFill>
                  </a:tcPr>
                </a:tc>
                <a:extLst>
                  <a:ext uri="{0D108BD9-81ED-4DB2-BD59-A6C34878D82A}">
                    <a16:rowId xmlns:a16="http://schemas.microsoft.com/office/drawing/2014/main" val="123989919"/>
                  </a:ext>
                </a:extLst>
              </a:tr>
              <a:tr h="911304">
                <a:tc>
                  <a:txBody>
                    <a:bodyPr/>
                    <a:lstStyle/>
                    <a:p>
                      <a:pPr fontAlgn="t"/>
                      <a:r>
                        <a:rPr lang="en-US" sz="1600">
                          <a:effectLst/>
                        </a:rPr>
                        <a:t>IMAGE_FILE_MACHINE_ARM </a:t>
                      </a:r>
                    </a:p>
                  </a:txBody>
                  <a:tcPr marL="132073" marR="132073" marT="99055" marB="99055">
                    <a:lnL w="12700" cap="flat" cmpd="sng" algn="ctr">
                      <a:solidFill>
                        <a:srgbClr val="708C99"/>
                      </a:solidFill>
                      <a:prstDash val="solid"/>
                      <a:round/>
                      <a:headEnd type="none" w="med" len="med"/>
                      <a:tailEnd type="none" w="med" len="med"/>
                    </a:lnL>
                    <a:lnR w="12700" cap="flat" cmpd="sng" algn="ctr">
                      <a:solidFill>
                        <a:srgbClr val="C09699"/>
                      </a:solidFill>
                      <a:prstDash val="solid"/>
                      <a:round/>
                      <a:headEnd type="none" w="med" len="med"/>
                      <a:tailEnd type="none" w="med" len="med"/>
                    </a:lnR>
                    <a:lnT w="9525" cap="flat" cmpd="sng" algn="ctr">
                      <a:solidFill>
                        <a:srgbClr val="708C99"/>
                      </a:solidFill>
                      <a:prstDash val="solid"/>
                      <a:round/>
                      <a:headEnd type="none" w="med" len="med"/>
                      <a:tailEnd type="none" w="med" len="med"/>
                    </a:lnT>
                    <a:lnB w="12700" cap="flat" cmpd="sng" algn="ctr">
                      <a:solidFill>
                        <a:srgbClr val="708C99"/>
                      </a:solidFill>
                      <a:prstDash val="solid"/>
                      <a:round/>
                      <a:headEnd type="none" w="med" len="med"/>
                      <a:tailEnd type="none" w="med" len="med"/>
                    </a:lnB>
                    <a:solidFill>
                      <a:srgbClr val="FFFFFF"/>
                    </a:solidFill>
                  </a:tcPr>
                </a:tc>
                <a:tc>
                  <a:txBody>
                    <a:bodyPr/>
                    <a:lstStyle/>
                    <a:p>
                      <a:pPr fontAlgn="t"/>
                      <a:r>
                        <a:rPr lang="en-US" sz="1600">
                          <a:effectLst/>
                        </a:rPr>
                        <a:t>3</a:t>
                      </a:r>
                    </a:p>
                  </a:txBody>
                  <a:tcPr marL="132073" marR="132073" marT="99055" marB="99055">
                    <a:lnL w="12700" cap="flat" cmpd="sng" algn="ctr">
                      <a:solidFill>
                        <a:srgbClr val="C09699"/>
                      </a:solidFill>
                      <a:prstDash val="solid"/>
                      <a:round/>
                      <a:headEnd type="none" w="med" len="med"/>
                      <a:tailEnd type="none" w="med" len="med"/>
                    </a:lnL>
                    <a:lnR w="12700" cap="flat" cmpd="sng" algn="ctr">
                      <a:solidFill>
                        <a:srgbClr val="08CEB9"/>
                      </a:solidFill>
                      <a:prstDash val="solid"/>
                      <a:round/>
                      <a:headEnd type="none" w="med" len="med"/>
                      <a:tailEnd type="none" w="med" len="med"/>
                    </a:lnR>
                    <a:lnT w="9525" cap="flat" cmpd="sng" algn="ctr">
                      <a:solidFill>
                        <a:srgbClr val="C09699"/>
                      </a:solidFill>
                      <a:prstDash val="solid"/>
                      <a:round/>
                      <a:headEnd type="none" w="med" len="med"/>
                      <a:tailEnd type="none" w="med" len="med"/>
                    </a:lnT>
                    <a:lnB w="12700" cap="flat" cmpd="sng" algn="ctr">
                      <a:solidFill>
                        <a:srgbClr val="C09699"/>
                      </a:solidFill>
                      <a:prstDash val="solid"/>
                      <a:round/>
                      <a:headEnd type="none" w="med" len="med"/>
                      <a:tailEnd type="none" w="med" len="med"/>
                    </a:lnB>
                    <a:solidFill>
                      <a:srgbClr val="FFFFFF"/>
                    </a:solidFill>
                  </a:tcPr>
                </a:tc>
                <a:tc>
                  <a:txBody>
                    <a:bodyPr/>
                    <a:lstStyle/>
                    <a:p>
                      <a:pPr fontAlgn="t"/>
                      <a:r>
                        <a:rPr lang="en-US" sz="1600">
                          <a:effectLst/>
                        </a:rPr>
                        <a:t>ARM  </a:t>
                      </a:r>
                    </a:p>
                  </a:txBody>
                  <a:tcPr marL="132073" marR="132073" marT="99055" marB="99055">
                    <a:lnL w="12700" cap="flat" cmpd="sng" algn="ctr">
                      <a:solidFill>
                        <a:srgbClr val="08CEB9"/>
                      </a:solidFill>
                      <a:prstDash val="solid"/>
                      <a:round/>
                      <a:headEnd type="none" w="med" len="med"/>
                      <a:tailEnd type="none" w="med" len="med"/>
                    </a:lnL>
                    <a:lnR w="12700" cap="flat" cmpd="sng" algn="ctr">
                      <a:solidFill>
                        <a:srgbClr val="08CEB9"/>
                      </a:solidFill>
                      <a:prstDash val="solid"/>
                      <a:round/>
                      <a:headEnd type="none" w="med" len="med"/>
                      <a:tailEnd type="none" w="med" len="med"/>
                    </a:lnR>
                    <a:lnT w="9525" cap="flat" cmpd="sng" algn="ctr">
                      <a:solidFill>
                        <a:srgbClr val="08CEB9"/>
                      </a:solidFill>
                      <a:prstDash val="solid"/>
                      <a:round/>
                      <a:headEnd type="none" w="med" len="med"/>
                      <a:tailEnd type="none" w="med" len="med"/>
                    </a:lnT>
                    <a:lnB w="12700" cap="flat" cmpd="sng" algn="ctr">
                      <a:solidFill>
                        <a:srgbClr val="08CEB9"/>
                      </a:solidFill>
                      <a:prstDash val="solid"/>
                      <a:round/>
                      <a:headEnd type="none" w="med" len="med"/>
                      <a:tailEnd type="none" w="med" len="med"/>
                    </a:lnB>
                    <a:solidFill>
                      <a:srgbClr val="FFFFFF"/>
                    </a:solidFill>
                  </a:tcPr>
                </a:tc>
                <a:extLst>
                  <a:ext uri="{0D108BD9-81ED-4DB2-BD59-A6C34878D82A}">
                    <a16:rowId xmlns:a16="http://schemas.microsoft.com/office/drawing/2014/main" val="295704024"/>
                  </a:ext>
                </a:extLst>
              </a:tr>
            </a:tbl>
          </a:graphicData>
        </a:graphic>
      </p:graphicFrame>
      <p:sp>
        <p:nvSpPr>
          <p:cNvPr id="5" name="Rectangle 4">
            <a:extLst>
              <a:ext uri="{FF2B5EF4-FFF2-40B4-BE49-F238E27FC236}">
                <a16:creationId xmlns:a16="http://schemas.microsoft.com/office/drawing/2014/main" id="{F9D67E6E-C334-4C9F-AC79-8234E3D685BC}"/>
              </a:ext>
            </a:extLst>
          </p:cNvPr>
          <p:cNvSpPr/>
          <p:nvPr/>
        </p:nvSpPr>
        <p:spPr>
          <a:xfrm>
            <a:off x="785246" y="1465818"/>
            <a:ext cx="9918911" cy="369332"/>
          </a:xfrm>
          <a:prstGeom prst="rect">
            <a:avLst/>
          </a:prstGeom>
        </p:spPr>
        <p:txBody>
          <a:bodyPr wrap="square">
            <a:spAutoFit/>
          </a:bodyPr>
          <a:lstStyle/>
          <a:p>
            <a:r>
              <a:rPr lang="en-US"/>
              <a:t>The input (text) file contains a single number, representing a </a:t>
            </a:r>
            <a:r>
              <a:rPr lang="en-US" u="sng"/>
              <a:t>machine</a:t>
            </a:r>
            <a:r>
              <a:rPr lang="en-US"/>
              <a:t> (CPU). Here are the legal values:</a:t>
            </a:r>
          </a:p>
        </p:txBody>
      </p:sp>
    </p:spTree>
    <p:extLst>
      <p:ext uri="{BB962C8B-B14F-4D97-AF65-F5344CB8AC3E}">
        <p14:creationId xmlns:p14="http://schemas.microsoft.com/office/powerpoint/2010/main" val="406265443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0E598E-2669-4F32-8035-93CFDC767362}"/>
              </a:ext>
            </a:extLst>
          </p:cNvPr>
          <p:cNvSpPr>
            <a:spLocks noGrp="1"/>
          </p:cNvSpPr>
          <p:nvPr>
            <p:ph type="title"/>
          </p:nvPr>
        </p:nvSpPr>
        <p:spPr/>
        <p:txBody>
          <a:bodyPr/>
          <a:lstStyle/>
          <a:p>
            <a:r>
              <a:rPr lang="en-US"/>
              <a:t>Lab 4 (cont.)</a:t>
            </a:r>
          </a:p>
        </p:txBody>
      </p:sp>
      <p:sp>
        <p:nvSpPr>
          <p:cNvPr id="3" name="Content Placeholder 2">
            <a:extLst>
              <a:ext uri="{FF2B5EF4-FFF2-40B4-BE49-F238E27FC236}">
                <a16:creationId xmlns:a16="http://schemas.microsoft.com/office/drawing/2014/main" id="{C40A4031-170E-4CC2-AC6E-4426D15F6DC3}"/>
              </a:ext>
            </a:extLst>
          </p:cNvPr>
          <p:cNvSpPr>
            <a:spLocks noGrp="1"/>
          </p:cNvSpPr>
          <p:nvPr>
            <p:ph idx="1"/>
          </p:nvPr>
        </p:nvSpPr>
        <p:spPr>
          <a:xfrm>
            <a:off x="616449" y="1371601"/>
            <a:ext cx="11236720" cy="1371599"/>
          </a:xfrm>
        </p:spPr>
        <p:txBody>
          <a:bodyPr/>
          <a:lstStyle/>
          <a:p>
            <a:pPr>
              <a:lnSpc>
                <a:spcPct val="100000"/>
              </a:lnSpc>
            </a:pPr>
            <a:r>
              <a:rPr lang="en-US"/>
              <a:t>Create a DFDL schema that outputs a &lt;machine&gt; element whose content is these 3 child elements: &lt;raw_value&gt;, &lt;constant&gt;, and &lt;description&gt;.</a:t>
            </a:r>
          </a:p>
          <a:p>
            <a:pPr>
              <a:lnSpc>
                <a:spcPct val="100000"/>
              </a:lnSpc>
            </a:pPr>
            <a:r>
              <a:rPr lang="en-US"/>
              <a:t>For example, if the input is the number 3, then the output should be:</a:t>
            </a:r>
          </a:p>
        </p:txBody>
      </p:sp>
      <p:sp>
        <p:nvSpPr>
          <p:cNvPr id="4" name="Footer Placeholder 3">
            <a:extLst>
              <a:ext uri="{FF2B5EF4-FFF2-40B4-BE49-F238E27FC236}">
                <a16:creationId xmlns:a16="http://schemas.microsoft.com/office/drawing/2014/main" id="{96D6C8BC-DEA2-4738-BA6B-CEF101E70EC1}"/>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6" name="Rectangle 5">
            <a:extLst>
              <a:ext uri="{FF2B5EF4-FFF2-40B4-BE49-F238E27FC236}">
                <a16:creationId xmlns:a16="http://schemas.microsoft.com/office/drawing/2014/main" id="{AE125DDF-8DCA-4E45-A329-E674475883A8}"/>
              </a:ext>
            </a:extLst>
          </p:cNvPr>
          <p:cNvSpPr/>
          <p:nvPr/>
        </p:nvSpPr>
        <p:spPr>
          <a:xfrm>
            <a:off x="1352422" y="2805192"/>
            <a:ext cx="5358344" cy="1477328"/>
          </a:xfrm>
          <a:prstGeom prst="rect">
            <a:avLst/>
          </a:prstGeom>
          <a:ln>
            <a:solidFill>
              <a:schemeClr val="tx1"/>
            </a:solidFill>
          </a:ln>
        </p:spPr>
        <p:txBody>
          <a:bodyPr wrap="square">
            <a:spAutoFit/>
          </a:bodyPr>
          <a:lstStyle/>
          <a:p>
            <a:r>
              <a:rPr lang="en-US">
                <a:solidFill>
                  <a:srgbClr val="000096"/>
                </a:solidFill>
                <a:highlight>
                  <a:srgbClr val="FFFFFF"/>
                </a:highlight>
              </a:rPr>
              <a:t>&lt;machine&gt;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&lt;raw_value&gt;</a:t>
            </a:r>
            <a:r>
              <a:rPr lang="en-US">
                <a:solidFill>
                  <a:srgbClr val="000000"/>
                </a:solidFill>
                <a:highlight>
                  <a:srgbClr val="FFFFFF"/>
                </a:highlight>
              </a:rPr>
              <a:t>3</a:t>
            </a:r>
            <a:r>
              <a:rPr lang="en-US">
                <a:solidFill>
                  <a:srgbClr val="000096"/>
                </a:solidFill>
                <a:highlight>
                  <a:srgbClr val="FFFFFF"/>
                </a:highlight>
              </a:rPr>
              <a:t>&lt;/raw_value&gt;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&lt;constant&gt;</a:t>
            </a:r>
            <a:r>
              <a:rPr lang="en-US">
                <a:solidFill>
                  <a:srgbClr val="000000"/>
                </a:solidFill>
                <a:highlight>
                  <a:srgbClr val="FFFFFF"/>
                </a:highlight>
              </a:rPr>
              <a:t>IMAGE_FILE_MACHINE_ARM</a:t>
            </a:r>
            <a:r>
              <a:rPr lang="en-US">
                <a:solidFill>
                  <a:srgbClr val="000096"/>
                </a:solidFill>
                <a:highlight>
                  <a:srgbClr val="FFFFFF"/>
                </a:highlight>
              </a:rPr>
              <a:t>&lt;/constant&gt;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&lt;description&gt;</a:t>
            </a:r>
            <a:r>
              <a:rPr lang="en-US">
                <a:solidFill>
                  <a:srgbClr val="000000"/>
                </a:solidFill>
                <a:highlight>
                  <a:srgbClr val="FFFFFF"/>
                </a:highlight>
              </a:rPr>
              <a:t>ARM</a:t>
            </a:r>
            <a:r>
              <a:rPr lang="en-US">
                <a:solidFill>
                  <a:srgbClr val="000096"/>
                </a:solidFill>
                <a:highlight>
                  <a:srgbClr val="FFFFFF"/>
                </a:highlight>
              </a:rPr>
              <a:t>&lt;/description&gt;</a:t>
            </a:r>
            <a:br>
              <a:rPr lang="en-US">
                <a:solidFill>
                  <a:srgbClr val="000000"/>
                </a:solidFill>
                <a:highlight>
                  <a:srgbClr val="FFFFFF"/>
                </a:highlight>
              </a:rPr>
            </a:br>
            <a:r>
              <a:rPr lang="en-US">
                <a:solidFill>
                  <a:srgbClr val="000096"/>
                </a:solidFill>
                <a:highlight>
                  <a:srgbClr val="FFFFFF"/>
                </a:highlight>
              </a:rPr>
              <a:t>&lt;/machine&gt;</a:t>
            </a:r>
          </a:p>
        </p:txBody>
      </p:sp>
    </p:spTree>
    <p:extLst>
      <p:ext uri="{BB962C8B-B14F-4D97-AF65-F5344CB8AC3E}">
        <p14:creationId xmlns:p14="http://schemas.microsoft.com/office/powerpoint/2010/main" val="13238316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466935-E526-4E4B-9A6B-BEA13EB5340F}"/>
              </a:ext>
            </a:extLst>
          </p:cNvPr>
          <p:cNvSpPr>
            <a:spLocks noGrp="1"/>
          </p:cNvSpPr>
          <p:nvPr>
            <p:ph type="title"/>
          </p:nvPr>
        </p:nvSpPr>
        <p:spPr/>
        <p:txBody>
          <a:bodyPr/>
          <a:lstStyle/>
          <a:p>
            <a:r>
              <a:rPr lang="en-US"/>
              <a:t>But first, check that everything is working properly</a:t>
            </a:r>
          </a:p>
        </p:txBody>
      </p:sp>
      <p:sp>
        <p:nvSpPr>
          <p:cNvPr id="3" name="Content Placeholder 2">
            <a:extLst>
              <a:ext uri="{FF2B5EF4-FFF2-40B4-BE49-F238E27FC236}">
                <a16:creationId xmlns:a16="http://schemas.microsoft.com/office/drawing/2014/main" id="{08C3994F-267F-4149-9052-CEECCC6739BA}"/>
              </a:ext>
            </a:extLst>
          </p:cNvPr>
          <p:cNvSpPr>
            <a:spLocks noGrp="1"/>
          </p:cNvSpPr>
          <p:nvPr>
            <p:ph idx="1"/>
          </p:nvPr>
        </p:nvSpPr>
        <p:spPr>
          <a:xfrm>
            <a:off x="616449" y="1371601"/>
            <a:ext cx="11236720" cy="534691"/>
          </a:xfrm>
        </p:spPr>
        <p:txBody>
          <a:bodyPr/>
          <a:lstStyle/>
          <a:p>
            <a:r>
              <a:rPr lang="en-US"/>
              <a:t>Go to the labs folder. Then go to the lab01 folder. </a:t>
            </a:r>
          </a:p>
        </p:txBody>
      </p:sp>
      <p:sp>
        <p:nvSpPr>
          <p:cNvPr id="4" name="Footer Placeholder 3">
            <a:extLst>
              <a:ext uri="{FF2B5EF4-FFF2-40B4-BE49-F238E27FC236}">
                <a16:creationId xmlns:a16="http://schemas.microsoft.com/office/drawing/2014/main" id="{41A0ECFA-ACD9-4E06-8BF9-58AAA9578B26}"/>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pic>
        <p:nvPicPr>
          <p:cNvPr id="5" name="Picture 4">
            <a:extLst>
              <a:ext uri="{FF2B5EF4-FFF2-40B4-BE49-F238E27FC236}">
                <a16:creationId xmlns:a16="http://schemas.microsoft.com/office/drawing/2014/main" id="{6FE66069-0902-4CB3-BE4F-FDCE1569F4D5}"/>
              </a:ext>
            </a:extLst>
          </p:cNvPr>
          <p:cNvPicPr>
            <a:picLocks noChangeAspect="1"/>
          </p:cNvPicPr>
          <p:nvPr/>
        </p:nvPicPr>
        <p:blipFill rotWithShape="1">
          <a:blip r:embed="rId2"/>
          <a:srcRect l="36145" t="35600" r="27401" b="14285"/>
          <a:stretch/>
        </p:blipFill>
        <p:spPr>
          <a:xfrm>
            <a:off x="1852933" y="2161880"/>
            <a:ext cx="4243067" cy="3984344"/>
          </a:xfrm>
          <a:prstGeom prst="rect">
            <a:avLst/>
          </a:prstGeom>
          <a:ln>
            <a:solidFill>
              <a:schemeClr val="tx1"/>
            </a:solidFill>
          </a:ln>
        </p:spPr>
      </p:pic>
      <p:cxnSp>
        <p:nvCxnSpPr>
          <p:cNvPr id="7" name="Straight Arrow Connector 6">
            <a:extLst>
              <a:ext uri="{FF2B5EF4-FFF2-40B4-BE49-F238E27FC236}">
                <a16:creationId xmlns:a16="http://schemas.microsoft.com/office/drawing/2014/main" id="{BF0EC98C-DF4C-460D-A1CB-3AD119259613}"/>
              </a:ext>
            </a:extLst>
          </p:cNvPr>
          <p:cNvCxnSpPr/>
          <p:nvPr/>
        </p:nvCxnSpPr>
        <p:spPr>
          <a:xfrm flipH="1">
            <a:off x="2889585" y="5579390"/>
            <a:ext cx="4029559"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AE43C93E-F615-46E7-B174-2DCF29EAAFA8}"/>
              </a:ext>
            </a:extLst>
          </p:cNvPr>
          <p:cNvSpPr txBox="1"/>
          <p:nvPr/>
        </p:nvSpPr>
        <p:spPr>
          <a:xfrm>
            <a:off x="6919144" y="4460915"/>
            <a:ext cx="4243067" cy="1754326"/>
          </a:xfrm>
          <a:prstGeom prst="rect">
            <a:avLst/>
          </a:prstGeom>
          <a:solidFill>
            <a:schemeClr val="bg1">
              <a:lumMod val="95000"/>
            </a:schemeClr>
          </a:solidFill>
          <a:ln>
            <a:solidFill>
              <a:schemeClr val="tx1"/>
            </a:solidFill>
          </a:ln>
        </p:spPr>
        <p:txBody>
          <a:bodyPr wrap="square" rtlCol="0">
            <a:spAutoFit/>
          </a:bodyPr>
          <a:lstStyle/>
          <a:p>
            <a:r>
              <a:rPr lang="en-US"/>
              <a:t>Open a command window in the lab01 folder, and then type </a:t>
            </a:r>
            <a:r>
              <a:rPr lang="en-US">
                <a:latin typeface="Courier New" panose="02070309020205020404" pitchFamily="49" charset="0"/>
                <a:cs typeface="Courier New" panose="02070309020205020404" pitchFamily="49" charset="0"/>
              </a:rPr>
              <a:t>run</a:t>
            </a:r>
            <a:r>
              <a:rPr lang="en-US"/>
              <a:t> at the command prompt. You should see the input file (in the input folder) parsed using the 3 versions of the DFDL schema. The output folder contains the results.</a:t>
            </a:r>
          </a:p>
        </p:txBody>
      </p:sp>
    </p:spTree>
    <p:extLst>
      <p:ext uri="{BB962C8B-B14F-4D97-AF65-F5344CB8AC3E}">
        <p14:creationId xmlns:p14="http://schemas.microsoft.com/office/powerpoint/2010/main" val="306713285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5CFB91F-DE9B-4299-98F4-D84038992F3C}"/>
              </a:ext>
            </a:extLst>
          </p:cNvPr>
          <p:cNvSpPr txBox="1"/>
          <p:nvPr/>
        </p:nvSpPr>
        <p:spPr>
          <a:xfrm>
            <a:off x="4324028" y="4007474"/>
            <a:ext cx="3157852" cy="707886"/>
          </a:xfrm>
          <a:prstGeom prst="rect">
            <a:avLst/>
          </a:prstGeom>
          <a:noFill/>
        </p:spPr>
        <p:txBody>
          <a:bodyPr wrap="none" rtlCol="0">
            <a:spAutoFit/>
          </a:bodyPr>
          <a:lstStyle/>
          <a:p>
            <a:r>
              <a:rPr lang="en-US" sz="4000"/>
              <a:t>Do Lab04 now</a:t>
            </a:r>
          </a:p>
        </p:txBody>
      </p:sp>
      <p:pic>
        <p:nvPicPr>
          <p:cNvPr id="3" name="Picture 2">
            <a:extLst>
              <a:ext uri="{FF2B5EF4-FFF2-40B4-BE49-F238E27FC236}">
                <a16:creationId xmlns:a16="http://schemas.microsoft.com/office/drawing/2014/main" id="{35467526-A31F-4ECF-9918-F13A95B04882}"/>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4531525" y="1394848"/>
            <a:ext cx="2742857" cy="2742857"/>
          </a:xfrm>
          <a:prstGeom prst="rect">
            <a:avLst/>
          </a:prstGeom>
        </p:spPr>
      </p:pic>
      <p:sp>
        <p:nvSpPr>
          <p:cNvPr id="4" name="Footer Placeholder 3">
            <a:extLst>
              <a:ext uri="{FF2B5EF4-FFF2-40B4-BE49-F238E27FC236}">
                <a16:creationId xmlns:a16="http://schemas.microsoft.com/office/drawing/2014/main" id="{B280B6AE-FA44-4231-B8AA-01AC28D9709C}"/>
              </a:ext>
            </a:extLst>
          </p:cNvPr>
          <p:cNvSpPr txBox="1">
            <a:spLocks/>
          </p:cNvSpPr>
          <p:nvPr/>
        </p:nvSpPr>
        <p:spPr>
          <a:xfrm>
            <a:off x="616448" y="6521957"/>
            <a:ext cx="7536952" cy="23905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en-US" sz="800">
                <a:solidFill>
                  <a:schemeClr val="tx1">
                    <a:lumMod val="50000"/>
                    <a:lumOff val="50000"/>
                  </a:schemeClr>
                </a:solidFill>
                <a:latin typeface="Arial" pitchFamily="34" charset="0"/>
                <a:cs typeface="Arial" pitchFamily="34" charset="0"/>
              </a:rPr>
              <a:t>© 2019 The MITRE Corporation. All rights reserved.</a:t>
            </a:r>
            <a:endParaRPr lang="en-US" sz="800" dirty="0">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320537681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E2E5114-8BD6-432B-B223-B2F68FC9AAB4}"/>
              </a:ext>
            </a:extLst>
          </p:cNvPr>
          <p:cNvSpPr/>
          <p:nvPr/>
        </p:nvSpPr>
        <p:spPr>
          <a:xfrm>
            <a:off x="6963905" y="5090993"/>
            <a:ext cx="5228095" cy="1477328"/>
          </a:xfrm>
          <a:prstGeom prst="rect">
            <a:avLst/>
          </a:prstGeom>
          <a:ln>
            <a:solidFill>
              <a:schemeClr val="tx1"/>
            </a:solidFill>
          </a:ln>
        </p:spPr>
        <p:txBody>
          <a:bodyPr wrap="square">
            <a:spAutoFit/>
          </a:bodyPr>
          <a:lstStyle/>
          <a:p>
            <a:r>
              <a:rPr lang="en-US">
                <a:solidFill>
                  <a:srgbClr val="000096"/>
                </a:solidFill>
                <a:highlight>
                  <a:srgbClr val="FFFFFF"/>
                </a:highlight>
              </a:rPr>
              <a:t>&lt;machine&gt;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&lt;raw_value&gt;</a:t>
            </a:r>
            <a:r>
              <a:rPr lang="en-US">
                <a:solidFill>
                  <a:srgbClr val="000000"/>
                </a:solidFill>
                <a:highlight>
                  <a:srgbClr val="FFFFFF"/>
                </a:highlight>
              </a:rPr>
              <a:t>3</a:t>
            </a:r>
            <a:r>
              <a:rPr lang="en-US">
                <a:solidFill>
                  <a:srgbClr val="000096"/>
                </a:solidFill>
                <a:highlight>
                  <a:srgbClr val="FFFFFF"/>
                </a:highlight>
              </a:rPr>
              <a:t>&lt;/raw_value&gt;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&lt;constant&gt;</a:t>
            </a:r>
            <a:r>
              <a:rPr lang="en-US">
                <a:solidFill>
                  <a:srgbClr val="000000"/>
                </a:solidFill>
                <a:highlight>
                  <a:srgbClr val="FFFFFF"/>
                </a:highlight>
              </a:rPr>
              <a:t>IMAGE_FILE_MACHINE_ARM</a:t>
            </a:r>
            <a:r>
              <a:rPr lang="en-US">
                <a:solidFill>
                  <a:srgbClr val="000096"/>
                </a:solidFill>
                <a:highlight>
                  <a:srgbClr val="FFFFFF"/>
                </a:highlight>
              </a:rPr>
              <a:t>&lt;/constant&gt;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&lt;description&gt;</a:t>
            </a:r>
            <a:r>
              <a:rPr lang="en-US">
                <a:solidFill>
                  <a:srgbClr val="000000"/>
                </a:solidFill>
                <a:highlight>
                  <a:srgbClr val="FFFFFF"/>
                </a:highlight>
              </a:rPr>
              <a:t>ARM</a:t>
            </a:r>
            <a:r>
              <a:rPr lang="en-US">
                <a:solidFill>
                  <a:srgbClr val="000096"/>
                </a:solidFill>
                <a:highlight>
                  <a:srgbClr val="FFFFFF"/>
                </a:highlight>
              </a:rPr>
              <a:t>&lt;/description&gt;</a:t>
            </a:r>
            <a:br>
              <a:rPr lang="en-US">
                <a:solidFill>
                  <a:srgbClr val="000000"/>
                </a:solidFill>
                <a:highlight>
                  <a:srgbClr val="FFFFFF"/>
                </a:highlight>
              </a:rPr>
            </a:br>
            <a:r>
              <a:rPr lang="en-US">
                <a:solidFill>
                  <a:srgbClr val="000096"/>
                </a:solidFill>
                <a:highlight>
                  <a:srgbClr val="FFFFFF"/>
                </a:highlight>
              </a:rPr>
              <a:t>&lt;/machine&gt;</a:t>
            </a:r>
          </a:p>
        </p:txBody>
      </p:sp>
      <p:sp>
        <p:nvSpPr>
          <p:cNvPr id="3" name="Rectangle 2">
            <a:extLst>
              <a:ext uri="{FF2B5EF4-FFF2-40B4-BE49-F238E27FC236}">
                <a16:creationId xmlns:a16="http://schemas.microsoft.com/office/drawing/2014/main" id="{16CBF532-B0D2-481B-AEB2-482F621ECE10}"/>
              </a:ext>
            </a:extLst>
          </p:cNvPr>
          <p:cNvSpPr/>
          <p:nvPr/>
        </p:nvSpPr>
        <p:spPr>
          <a:xfrm>
            <a:off x="211810" y="1178073"/>
            <a:ext cx="6096000" cy="3323987"/>
          </a:xfrm>
          <a:prstGeom prst="rect">
            <a:avLst/>
          </a:prstGeom>
          <a:ln>
            <a:solidFill>
              <a:schemeClr val="tx1"/>
            </a:solidFill>
          </a:ln>
        </p:spPr>
        <p:txBody>
          <a:bodyPr>
            <a:spAutoFit/>
          </a:bodyPr>
          <a:lstStyle/>
          <a:p>
            <a:r>
              <a:rPr lang="en-US" sz="1000">
                <a:solidFill>
                  <a:srgbClr val="003296"/>
                </a:solidFill>
                <a:highlight>
                  <a:srgbClr val="FFFFFF"/>
                </a:highlight>
              </a:rPr>
              <a:t>&lt;xs:element</a:t>
            </a:r>
            <a:r>
              <a:rPr lang="en-US" sz="1000">
                <a:solidFill>
                  <a:srgbClr val="F5844C"/>
                </a:solidFill>
                <a:highlight>
                  <a:srgbClr val="FFFFFF"/>
                </a:highlight>
              </a:rPr>
              <a:t> name</a:t>
            </a:r>
            <a:r>
              <a:rPr lang="en-US" sz="1000">
                <a:solidFill>
                  <a:srgbClr val="FF8040"/>
                </a:solidFill>
                <a:highlight>
                  <a:srgbClr val="FFFFFF"/>
                </a:highlight>
              </a:rPr>
              <a:t>=</a:t>
            </a:r>
            <a:r>
              <a:rPr lang="en-US" sz="1000">
                <a:solidFill>
                  <a:srgbClr val="993300"/>
                </a:solidFill>
                <a:highlight>
                  <a:srgbClr val="FFFFFF"/>
                </a:highlight>
              </a:rPr>
              <a:t>"machine"</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&lt;xs:complexType&gt;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&lt;xs:sequence&gt;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&lt;xs:element</a:t>
            </a:r>
            <a:r>
              <a:rPr lang="en-US" sz="1000">
                <a:solidFill>
                  <a:srgbClr val="F5844C"/>
                </a:solidFill>
                <a:highlight>
                  <a:srgbClr val="FFFFFF"/>
                </a:highlight>
              </a:rPr>
              <a:t> name</a:t>
            </a:r>
            <a:r>
              <a:rPr lang="en-US" sz="1000">
                <a:solidFill>
                  <a:srgbClr val="FF8040"/>
                </a:solidFill>
                <a:highlight>
                  <a:srgbClr val="FFFFFF"/>
                </a:highlight>
              </a:rPr>
              <a:t>=</a:t>
            </a:r>
            <a:r>
              <a:rPr lang="en-US" sz="1000">
                <a:solidFill>
                  <a:srgbClr val="993300"/>
                </a:solidFill>
                <a:highlight>
                  <a:srgbClr val="FFFFFF"/>
                </a:highlight>
              </a:rPr>
              <a:t>"raw_value"</a:t>
            </a:r>
            <a:r>
              <a:rPr lang="en-US" sz="1000">
                <a:solidFill>
                  <a:srgbClr val="F5844C"/>
                </a:solidFill>
                <a:highlight>
                  <a:srgbClr val="FFFFFF"/>
                </a:highlight>
              </a:rPr>
              <a:t> type</a:t>
            </a:r>
            <a:r>
              <a:rPr lang="en-US" sz="1000">
                <a:solidFill>
                  <a:srgbClr val="FF8040"/>
                </a:solidFill>
                <a:highlight>
                  <a:srgbClr val="FFFFFF"/>
                </a:highlight>
              </a:rPr>
              <a:t>=</a:t>
            </a:r>
            <a:r>
              <a:rPr lang="en-US" sz="1000">
                <a:solidFill>
                  <a:srgbClr val="993300"/>
                </a:solidFill>
                <a:highlight>
                  <a:srgbClr val="FFFFFF"/>
                </a:highlight>
              </a:rPr>
              <a:t>"xs:integer"</a:t>
            </a:r>
            <a:r>
              <a:rPr lang="en-US" sz="1000">
                <a:solidFill>
                  <a:srgbClr val="F5844C"/>
                </a:solidFill>
                <a:highlight>
                  <a:srgbClr val="FFFFFF"/>
                </a:highlight>
              </a:rPr>
              <a:t> </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&lt;xs:element</a:t>
            </a:r>
            <a:r>
              <a:rPr lang="en-US" sz="1000">
                <a:solidFill>
                  <a:srgbClr val="F5844C"/>
                </a:solidFill>
                <a:highlight>
                  <a:srgbClr val="FFFFFF"/>
                </a:highlight>
              </a:rPr>
              <a:t> name</a:t>
            </a:r>
            <a:r>
              <a:rPr lang="en-US" sz="1000">
                <a:solidFill>
                  <a:srgbClr val="FF8040"/>
                </a:solidFill>
                <a:highlight>
                  <a:srgbClr val="FFFFFF"/>
                </a:highlight>
              </a:rPr>
              <a:t>=</a:t>
            </a:r>
            <a:r>
              <a:rPr lang="en-US" sz="1000">
                <a:solidFill>
                  <a:srgbClr val="993300"/>
                </a:solidFill>
                <a:highlight>
                  <a:srgbClr val="FFFFFF"/>
                </a:highlight>
              </a:rPr>
              <a:t>"constant"</a:t>
            </a:r>
            <a:r>
              <a:rPr lang="en-US" sz="1000">
                <a:solidFill>
                  <a:srgbClr val="F5844C"/>
                </a:solidFill>
                <a:highlight>
                  <a:srgbClr val="FFFFFF"/>
                </a:highlight>
              </a:rPr>
              <a:t> type</a:t>
            </a:r>
            <a:r>
              <a:rPr lang="en-US" sz="1000">
                <a:solidFill>
                  <a:srgbClr val="FF8040"/>
                </a:solidFill>
                <a:highlight>
                  <a:srgbClr val="FFFFFF"/>
                </a:highlight>
              </a:rPr>
              <a:t>=</a:t>
            </a:r>
            <a:r>
              <a:rPr lang="en-US" sz="1000">
                <a:solidFill>
                  <a:srgbClr val="993300"/>
                </a:solidFill>
                <a:highlight>
                  <a:srgbClr val="FFFFFF"/>
                </a:highlight>
              </a:rPr>
              <a:t>"xs:string"</a:t>
            </a:r>
            <a:r>
              <a:rPr lang="en-US" sz="1000">
                <a:solidFill>
                  <a:srgbClr val="F5844C"/>
                </a:solidFill>
                <a:highlight>
                  <a:srgbClr val="FFFFFF"/>
                </a:highlight>
              </a:rPr>
              <a:t> dfdl:inputValueCalc</a:t>
            </a:r>
            <a:r>
              <a:rPr lang="en-US" sz="1000">
                <a:solidFill>
                  <a:srgbClr val="FF8040"/>
                </a:solidFill>
                <a:highlight>
                  <a:srgbClr val="FFFFFF"/>
                </a:highlight>
              </a:rPr>
              <a:t>=</a:t>
            </a:r>
            <a:r>
              <a:rPr lang="en-US" sz="1000">
                <a:solidFill>
                  <a:srgbClr val="993300"/>
                </a:solidFill>
                <a:highlight>
                  <a:srgbClr val="FFFFFF"/>
                </a:highlight>
              </a:rPr>
              <a:t>"{</a:t>
            </a:r>
            <a:br>
              <a:rPr lang="en-US" sz="1000">
                <a:solidFill>
                  <a:srgbClr val="000000"/>
                </a:solidFill>
                <a:highlight>
                  <a:srgbClr val="FFFFFF"/>
                </a:highlight>
              </a:rPr>
            </a:br>
            <a:r>
              <a:rPr lang="en-US" sz="1000">
                <a:solidFill>
                  <a:srgbClr val="993300"/>
                </a:solidFill>
                <a:highlight>
                  <a:srgbClr val="FFFFFF"/>
                </a:highlight>
              </a:rPr>
              <a:t>                if (../raw_value eq 0) then 'IMAGE_FILE_MACHINE_UNKNOWN'</a:t>
            </a:r>
            <a:br>
              <a:rPr lang="en-US" sz="1000">
                <a:solidFill>
                  <a:srgbClr val="000000"/>
                </a:solidFill>
                <a:highlight>
                  <a:srgbClr val="FFFFFF"/>
                </a:highlight>
              </a:rPr>
            </a:br>
            <a:r>
              <a:rPr lang="en-US" sz="1000">
                <a:solidFill>
                  <a:srgbClr val="993300"/>
                </a:solidFill>
                <a:highlight>
                  <a:srgbClr val="FFFFFF"/>
                </a:highlight>
              </a:rPr>
              <a:t>                else if (../raw_value eq 1) then 'IMAGE_FILE_MACHINE_AM33'</a:t>
            </a:r>
            <a:br>
              <a:rPr lang="en-US" sz="1000">
                <a:solidFill>
                  <a:srgbClr val="000000"/>
                </a:solidFill>
                <a:highlight>
                  <a:srgbClr val="FFFFFF"/>
                </a:highlight>
              </a:rPr>
            </a:br>
            <a:r>
              <a:rPr lang="en-US" sz="1000">
                <a:solidFill>
                  <a:srgbClr val="993300"/>
                </a:solidFill>
                <a:highlight>
                  <a:srgbClr val="FFFFFF"/>
                </a:highlight>
              </a:rPr>
              <a:t>                else if (../raw_value eq 2) then 'IMAGE_FILE_MACHINE_AMD64'</a:t>
            </a:r>
            <a:br>
              <a:rPr lang="en-US" sz="1000">
                <a:solidFill>
                  <a:srgbClr val="000000"/>
                </a:solidFill>
                <a:highlight>
                  <a:srgbClr val="FFFFFF"/>
                </a:highlight>
              </a:rPr>
            </a:br>
            <a:r>
              <a:rPr lang="en-US" sz="1000">
                <a:solidFill>
                  <a:srgbClr val="993300"/>
                </a:solidFill>
                <a:highlight>
                  <a:srgbClr val="FFFFFF"/>
                </a:highlight>
              </a:rPr>
              <a:t>                else if (../raw_value eq 3) then 'IMAGE_FILE_MACHINE_ARM'</a:t>
            </a:r>
            <a:br>
              <a:rPr lang="en-US" sz="1000">
                <a:solidFill>
                  <a:srgbClr val="000000"/>
                </a:solidFill>
                <a:highlight>
                  <a:srgbClr val="FFFFFF"/>
                </a:highlight>
              </a:rPr>
            </a:br>
            <a:r>
              <a:rPr lang="en-US" sz="1000">
                <a:solidFill>
                  <a:srgbClr val="993300"/>
                </a:solidFill>
                <a:highlight>
                  <a:srgbClr val="FFFFFF"/>
                </a:highlight>
              </a:rPr>
              <a:t>                else fn:error()</a:t>
            </a:r>
            <a:br>
              <a:rPr lang="en-US" sz="1000">
                <a:solidFill>
                  <a:srgbClr val="000000"/>
                </a:solidFill>
                <a:highlight>
                  <a:srgbClr val="FFFFFF"/>
                </a:highlight>
              </a:rPr>
            </a:br>
            <a:r>
              <a:rPr lang="en-US" sz="1000">
                <a:solidFill>
                  <a:srgbClr val="993300"/>
                </a:solidFill>
                <a:highlight>
                  <a:srgbClr val="FFFFFF"/>
                </a:highlight>
              </a:rPr>
              <a:t>                }"</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&lt;xs:element</a:t>
            </a:r>
            <a:r>
              <a:rPr lang="en-US" sz="1000">
                <a:solidFill>
                  <a:srgbClr val="F5844C"/>
                </a:solidFill>
                <a:highlight>
                  <a:srgbClr val="FFFFFF"/>
                </a:highlight>
              </a:rPr>
              <a:t> name</a:t>
            </a:r>
            <a:r>
              <a:rPr lang="en-US" sz="1000">
                <a:solidFill>
                  <a:srgbClr val="FF8040"/>
                </a:solidFill>
                <a:highlight>
                  <a:srgbClr val="FFFFFF"/>
                </a:highlight>
              </a:rPr>
              <a:t>=</a:t>
            </a:r>
            <a:r>
              <a:rPr lang="en-US" sz="1000">
                <a:solidFill>
                  <a:srgbClr val="993300"/>
                </a:solidFill>
                <a:highlight>
                  <a:srgbClr val="FFFFFF"/>
                </a:highlight>
              </a:rPr>
              <a:t>"description"</a:t>
            </a:r>
            <a:r>
              <a:rPr lang="en-US" sz="1000">
                <a:solidFill>
                  <a:srgbClr val="F5844C"/>
                </a:solidFill>
                <a:highlight>
                  <a:srgbClr val="FFFFFF"/>
                </a:highlight>
              </a:rPr>
              <a:t> type</a:t>
            </a:r>
            <a:r>
              <a:rPr lang="en-US" sz="1000">
                <a:solidFill>
                  <a:srgbClr val="FF8040"/>
                </a:solidFill>
                <a:highlight>
                  <a:srgbClr val="FFFFFF"/>
                </a:highlight>
              </a:rPr>
              <a:t>=</a:t>
            </a:r>
            <a:r>
              <a:rPr lang="en-US" sz="1000">
                <a:solidFill>
                  <a:srgbClr val="993300"/>
                </a:solidFill>
                <a:highlight>
                  <a:srgbClr val="FFFFFF"/>
                </a:highlight>
              </a:rPr>
              <a:t>"xs:string"</a:t>
            </a:r>
            <a:r>
              <a:rPr lang="en-US" sz="1000">
                <a:solidFill>
                  <a:srgbClr val="F5844C"/>
                </a:solidFill>
                <a:highlight>
                  <a:srgbClr val="FFFFFF"/>
                </a:highlight>
              </a:rPr>
              <a:t> dfdl:inputValueCalc</a:t>
            </a:r>
            <a:r>
              <a:rPr lang="en-US" sz="1000">
                <a:solidFill>
                  <a:srgbClr val="FF8040"/>
                </a:solidFill>
                <a:highlight>
                  <a:srgbClr val="FFFFFF"/>
                </a:highlight>
              </a:rPr>
              <a:t>=</a:t>
            </a:r>
            <a:r>
              <a:rPr lang="en-US" sz="1000">
                <a:solidFill>
                  <a:srgbClr val="993300"/>
                </a:solidFill>
                <a:highlight>
                  <a:srgbClr val="FFFFFF"/>
                </a:highlight>
              </a:rPr>
              <a:t>"{</a:t>
            </a:r>
            <a:br>
              <a:rPr lang="en-US" sz="1000">
                <a:solidFill>
                  <a:srgbClr val="000000"/>
                </a:solidFill>
                <a:highlight>
                  <a:srgbClr val="FFFFFF"/>
                </a:highlight>
              </a:rPr>
            </a:br>
            <a:r>
              <a:rPr lang="en-US" sz="1000">
                <a:solidFill>
                  <a:srgbClr val="993300"/>
                </a:solidFill>
                <a:highlight>
                  <a:srgbClr val="FFFFFF"/>
                </a:highlight>
              </a:rPr>
              <a:t>                if (../raw_value eq 0) then 'The contents of this field are assumed to be applicable to any machine type'</a:t>
            </a:r>
            <a:br>
              <a:rPr lang="en-US" sz="1000">
                <a:solidFill>
                  <a:srgbClr val="000000"/>
                </a:solidFill>
                <a:highlight>
                  <a:srgbClr val="FFFFFF"/>
                </a:highlight>
              </a:rPr>
            </a:br>
            <a:r>
              <a:rPr lang="en-US" sz="1000">
                <a:solidFill>
                  <a:srgbClr val="993300"/>
                </a:solidFill>
                <a:highlight>
                  <a:srgbClr val="FFFFFF"/>
                </a:highlight>
              </a:rPr>
              <a:t>                else if (../raw_value eq 1) then 'Matsushita AM33'</a:t>
            </a:r>
            <a:br>
              <a:rPr lang="en-US" sz="1000">
                <a:solidFill>
                  <a:srgbClr val="000000"/>
                </a:solidFill>
                <a:highlight>
                  <a:srgbClr val="FFFFFF"/>
                </a:highlight>
              </a:rPr>
            </a:br>
            <a:r>
              <a:rPr lang="en-US" sz="1000">
                <a:solidFill>
                  <a:srgbClr val="993300"/>
                </a:solidFill>
                <a:highlight>
                  <a:srgbClr val="FFFFFF"/>
                </a:highlight>
              </a:rPr>
              <a:t>                else if (../raw_value eq 2) then 'x64'</a:t>
            </a:r>
            <a:br>
              <a:rPr lang="en-US" sz="1000">
                <a:solidFill>
                  <a:srgbClr val="000000"/>
                </a:solidFill>
                <a:highlight>
                  <a:srgbClr val="FFFFFF"/>
                </a:highlight>
              </a:rPr>
            </a:br>
            <a:r>
              <a:rPr lang="en-US" sz="1000">
                <a:solidFill>
                  <a:srgbClr val="993300"/>
                </a:solidFill>
                <a:highlight>
                  <a:srgbClr val="FFFFFF"/>
                </a:highlight>
              </a:rPr>
              <a:t>                else if (../raw_value eq 3) then 'ARM'</a:t>
            </a:r>
            <a:br>
              <a:rPr lang="en-US" sz="1000">
                <a:solidFill>
                  <a:srgbClr val="000000"/>
                </a:solidFill>
                <a:highlight>
                  <a:srgbClr val="FFFFFF"/>
                </a:highlight>
              </a:rPr>
            </a:br>
            <a:r>
              <a:rPr lang="en-US" sz="1000">
                <a:solidFill>
                  <a:srgbClr val="993300"/>
                </a:solidFill>
                <a:highlight>
                  <a:srgbClr val="FFFFFF"/>
                </a:highlight>
              </a:rPr>
              <a:t>                else fn:error()</a:t>
            </a:r>
            <a:br>
              <a:rPr lang="en-US" sz="1000">
                <a:solidFill>
                  <a:srgbClr val="000000"/>
                </a:solidFill>
                <a:highlight>
                  <a:srgbClr val="FFFFFF"/>
                </a:highlight>
              </a:rPr>
            </a:br>
            <a:r>
              <a:rPr lang="en-US" sz="1000">
                <a:solidFill>
                  <a:srgbClr val="993300"/>
                </a:solidFill>
                <a:highlight>
                  <a:srgbClr val="FFFFFF"/>
                </a:highlight>
              </a:rPr>
              <a:t>                }"</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&lt;/xs:sequence&gt;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&lt;/xs:complexType&gt;</a:t>
            </a:r>
            <a:br>
              <a:rPr lang="en-US" sz="1000">
                <a:solidFill>
                  <a:srgbClr val="000000"/>
                </a:solidFill>
                <a:highlight>
                  <a:srgbClr val="FFFFFF"/>
                </a:highlight>
              </a:rPr>
            </a:br>
            <a:r>
              <a:rPr lang="en-US" sz="1000">
                <a:solidFill>
                  <a:srgbClr val="003296"/>
                </a:solidFill>
                <a:highlight>
                  <a:srgbClr val="FFFFFF"/>
                </a:highlight>
              </a:rPr>
              <a:t>&lt;/xs:element&gt;</a:t>
            </a:r>
          </a:p>
        </p:txBody>
      </p:sp>
      <p:sp>
        <p:nvSpPr>
          <p:cNvPr id="4" name="Rectangle 3">
            <a:extLst>
              <a:ext uri="{FF2B5EF4-FFF2-40B4-BE49-F238E27FC236}">
                <a16:creationId xmlns:a16="http://schemas.microsoft.com/office/drawing/2014/main" id="{113B463A-DAC9-4DD6-AA2C-149F90F8737D}"/>
              </a:ext>
            </a:extLst>
          </p:cNvPr>
          <p:cNvSpPr/>
          <p:nvPr/>
        </p:nvSpPr>
        <p:spPr>
          <a:xfrm>
            <a:off x="8338088" y="170481"/>
            <a:ext cx="883404" cy="74391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3</a:t>
            </a:r>
          </a:p>
        </p:txBody>
      </p:sp>
      <p:sp>
        <p:nvSpPr>
          <p:cNvPr id="5" name="Rectangle 4">
            <a:extLst>
              <a:ext uri="{FF2B5EF4-FFF2-40B4-BE49-F238E27FC236}">
                <a16:creationId xmlns:a16="http://schemas.microsoft.com/office/drawing/2014/main" id="{8A913919-54A6-412B-A775-E13E4296D56F}"/>
              </a:ext>
            </a:extLst>
          </p:cNvPr>
          <p:cNvSpPr/>
          <p:nvPr/>
        </p:nvSpPr>
        <p:spPr>
          <a:xfrm>
            <a:off x="7919634" y="2138766"/>
            <a:ext cx="1720312" cy="129023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t>Daffodil</a:t>
            </a:r>
          </a:p>
        </p:txBody>
      </p:sp>
      <p:sp>
        <p:nvSpPr>
          <p:cNvPr id="6" name="Arrow: Right 5">
            <a:extLst>
              <a:ext uri="{FF2B5EF4-FFF2-40B4-BE49-F238E27FC236}">
                <a16:creationId xmlns:a16="http://schemas.microsoft.com/office/drawing/2014/main" id="{A051C15B-E11C-4C3E-A73F-E8B798A94633}"/>
              </a:ext>
            </a:extLst>
          </p:cNvPr>
          <p:cNvSpPr/>
          <p:nvPr/>
        </p:nvSpPr>
        <p:spPr>
          <a:xfrm>
            <a:off x="6307810" y="2572719"/>
            <a:ext cx="1611824" cy="480447"/>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rrow: Down 6">
            <a:extLst>
              <a:ext uri="{FF2B5EF4-FFF2-40B4-BE49-F238E27FC236}">
                <a16:creationId xmlns:a16="http://schemas.microsoft.com/office/drawing/2014/main" id="{82E51782-0F64-4BAA-80F4-4AF1E0EFDBDA}"/>
              </a:ext>
            </a:extLst>
          </p:cNvPr>
          <p:cNvSpPr/>
          <p:nvPr/>
        </p:nvSpPr>
        <p:spPr>
          <a:xfrm>
            <a:off x="8679051" y="914400"/>
            <a:ext cx="433952" cy="1224366"/>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rrow: Down 7">
            <a:extLst>
              <a:ext uri="{FF2B5EF4-FFF2-40B4-BE49-F238E27FC236}">
                <a16:creationId xmlns:a16="http://schemas.microsoft.com/office/drawing/2014/main" id="{D098BA4B-8477-41E3-945E-A1658C6CE853}"/>
              </a:ext>
            </a:extLst>
          </p:cNvPr>
          <p:cNvSpPr/>
          <p:nvPr/>
        </p:nvSpPr>
        <p:spPr>
          <a:xfrm>
            <a:off x="8679051" y="3428999"/>
            <a:ext cx="433952" cy="1661994"/>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ooter Placeholder 3">
            <a:extLst>
              <a:ext uri="{FF2B5EF4-FFF2-40B4-BE49-F238E27FC236}">
                <a16:creationId xmlns:a16="http://schemas.microsoft.com/office/drawing/2014/main" id="{2DD200F7-0415-42BA-9493-49B633DAF9CC}"/>
              </a:ext>
            </a:extLst>
          </p:cNvPr>
          <p:cNvSpPr txBox="1">
            <a:spLocks/>
          </p:cNvSpPr>
          <p:nvPr/>
        </p:nvSpPr>
        <p:spPr>
          <a:xfrm>
            <a:off x="616448" y="6521957"/>
            <a:ext cx="7536952" cy="23905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en-US" sz="800">
                <a:solidFill>
                  <a:schemeClr val="tx1">
                    <a:lumMod val="50000"/>
                    <a:lumOff val="50000"/>
                  </a:schemeClr>
                </a:solidFill>
                <a:latin typeface="Arial" pitchFamily="34" charset="0"/>
                <a:cs typeface="Arial" pitchFamily="34" charset="0"/>
              </a:rPr>
              <a:t>© 2019 The MITRE Corporation. All rights reserved.</a:t>
            </a:r>
            <a:endParaRPr lang="en-US" sz="800" dirty="0">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228707382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5BB92AD-9DF5-4D55-9DC5-10AB7BB58470}"/>
              </a:ext>
            </a:extLst>
          </p:cNvPr>
          <p:cNvSpPr/>
          <p:nvPr/>
        </p:nvSpPr>
        <p:spPr>
          <a:xfrm>
            <a:off x="636265" y="1926985"/>
            <a:ext cx="301686" cy="369332"/>
          </a:xfrm>
          <a:prstGeom prst="rect">
            <a:avLst/>
          </a:prstGeom>
          <a:ln>
            <a:solidFill>
              <a:schemeClr val="tx1"/>
            </a:solidFill>
          </a:ln>
        </p:spPr>
        <p:txBody>
          <a:bodyPr wrap="none">
            <a:spAutoFit/>
          </a:bodyPr>
          <a:lstStyle/>
          <a:p>
            <a:r>
              <a:rPr lang="en-US" b="1">
                <a:latin typeface="Calibri" panose="020F0502020204030204" pitchFamily="34" charset="0"/>
              </a:rPr>
              <a:t>3</a:t>
            </a:r>
            <a:endParaRPr lang="en-US"/>
          </a:p>
        </p:txBody>
      </p:sp>
      <p:sp>
        <p:nvSpPr>
          <p:cNvPr id="3" name="TextBox 2">
            <a:extLst>
              <a:ext uri="{FF2B5EF4-FFF2-40B4-BE49-F238E27FC236}">
                <a16:creationId xmlns:a16="http://schemas.microsoft.com/office/drawing/2014/main" id="{F717E328-9E6D-406B-AFA8-8D9BBDF9324D}"/>
              </a:ext>
            </a:extLst>
          </p:cNvPr>
          <p:cNvSpPr txBox="1"/>
          <p:nvPr/>
        </p:nvSpPr>
        <p:spPr>
          <a:xfrm>
            <a:off x="302736" y="1254790"/>
            <a:ext cx="1375582" cy="646331"/>
          </a:xfrm>
          <a:prstGeom prst="rect">
            <a:avLst/>
          </a:prstGeom>
          <a:noFill/>
        </p:spPr>
        <p:txBody>
          <a:bodyPr wrap="square" rtlCol="0">
            <a:spAutoFit/>
          </a:bodyPr>
          <a:lstStyle/>
          <a:p>
            <a:r>
              <a:rPr lang="en-US"/>
              <a:t>machine</a:t>
            </a:r>
          </a:p>
          <a:p>
            <a:r>
              <a:rPr lang="en-US"/>
              <a:t>.txt</a:t>
            </a:r>
          </a:p>
        </p:txBody>
      </p:sp>
      <p:cxnSp>
        <p:nvCxnSpPr>
          <p:cNvPr id="5" name="Straight Arrow Connector 4">
            <a:extLst>
              <a:ext uri="{FF2B5EF4-FFF2-40B4-BE49-F238E27FC236}">
                <a16:creationId xmlns:a16="http://schemas.microsoft.com/office/drawing/2014/main" id="{253F0D53-165A-4F24-969A-82344FCB3A44}"/>
              </a:ext>
            </a:extLst>
          </p:cNvPr>
          <p:cNvCxnSpPr>
            <a:cxnSpLocks/>
            <a:stCxn id="2" idx="3"/>
          </p:cNvCxnSpPr>
          <p:nvPr/>
        </p:nvCxnSpPr>
        <p:spPr>
          <a:xfrm>
            <a:off x="937951" y="2111651"/>
            <a:ext cx="182074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4D676EEB-F95E-477F-A97D-5DDA99CABDA5}"/>
              </a:ext>
            </a:extLst>
          </p:cNvPr>
          <p:cNvSpPr/>
          <p:nvPr/>
        </p:nvSpPr>
        <p:spPr>
          <a:xfrm>
            <a:off x="2386738" y="1773939"/>
            <a:ext cx="1279517" cy="6754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Daffodil</a:t>
            </a:r>
          </a:p>
        </p:txBody>
      </p:sp>
      <p:cxnSp>
        <p:nvCxnSpPr>
          <p:cNvPr id="8" name="Straight Arrow Connector 7">
            <a:extLst>
              <a:ext uri="{FF2B5EF4-FFF2-40B4-BE49-F238E27FC236}">
                <a16:creationId xmlns:a16="http://schemas.microsoft.com/office/drawing/2014/main" id="{060C15CE-2239-41C0-BFCD-8F87CDC5634B}"/>
              </a:ext>
            </a:extLst>
          </p:cNvPr>
          <p:cNvCxnSpPr>
            <a:endCxn id="6" idx="2"/>
          </p:cNvCxnSpPr>
          <p:nvPr/>
        </p:nvCxnSpPr>
        <p:spPr>
          <a:xfrm flipH="1" flipV="1">
            <a:off x="3026497" y="2449362"/>
            <a:ext cx="0" cy="77491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38AA8A60-BB0F-42AC-999F-BD09966A7F98}"/>
              </a:ext>
            </a:extLst>
          </p:cNvPr>
          <p:cNvSpPr/>
          <p:nvPr/>
        </p:nvSpPr>
        <p:spPr>
          <a:xfrm>
            <a:off x="4373358" y="1646653"/>
            <a:ext cx="3182493" cy="900246"/>
          </a:xfrm>
          <a:prstGeom prst="rect">
            <a:avLst/>
          </a:prstGeom>
          <a:ln>
            <a:solidFill>
              <a:schemeClr val="tx1"/>
            </a:solidFill>
          </a:ln>
        </p:spPr>
        <p:txBody>
          <a:bodyPr wrap="square">
            <a:spAutoFit/>
          </a:bodyPr>
          <a:lstStyle/>
          <a:p>
            <a:r>
              <a:rPr lang="en-US" sz="1050">
                <a:solidFill>
                  <a:srgbClr val="000096"/>
                </a:solidFill>
                <a:highlight>
                  <a:srgbClr val="FFFFFF"/>
                </a:highlight>
              </a:rPr>
              <a:t>&lt;machine&gt;</a:t>
            </a:r>
            <a:br>
              <a:rPr lang="en-US" sz="1050">
                <a:solidFill>
                  <a:srgbClr val="000000"/>
                </a:solidFill>
                <a:highlight>
                  <a:srgbClr val="FFFFFF"/>
                </a:highlight>
              </a:rPr>
            </a:br>
            <a:r>
              <a:rPr lang="en-US" sz="1050">
                <a:solidFill>
                  <a:srgbClr val="000000"/>
                </a:solidFill>
                <a:highlight>
                  <a:srgbClr val="FFFFFF"/>
                </a:highlight>
              </a:rPr>
              <a:t>  </a:t>
            </a:r>
            <a:r>
              <a:rPr lang="en-US" sz="1050">
                <a:solidFill>
                  <a:srgbClr val="000096"/>
                </a:solidFill>
                <a:highlight>
                  <a:srgbClr val="FFFFFF"/>
                </a:highlight>
              </a:rPr>
              <a:t>&lt;raw_value&gt;</a:t>
            </a:r>
            <a:r>
              <a:rPr lang="en-US" sz="1050">
                <a:solidFill>
                  <a:srgbClr val="000000"/>
                </a:solidFill>
                <a:highlight>
                  <a:srgbClr val="FFFFFF"/>
                </a:highlight>
              </a:rPr>
              <a:t>3</a:t>
            </a:r>
            <a:r>
              <a:rPr lang="en-US" sz="1050">
                <a:solidFill>
                  <a:srgbClr val="000096"/>
                </a:solidFill>
                <a:highlight>
                  <a:srgbClr val="FFFFFF"/>
                </a:highlight>
              </a:rPr>
              <a:t>&lt;/raw_value&gt;</a:t>
            </a:r>
            <a:br>
              <a:rPr lang="en-US" sz="1050">
                <a:solidFill>
                  <a:srgbClr val="000000"/>
                </a:solidFill>
                <a:highlight>
                  <a:srgbClr val="FFFFFF"/>
                </a:highlight>
              </a:rPr>
            </a:br>
            <a:r>
              <a:rPr lang="en-US" sz="1050">
                <a:solidFill>
                  <a:srgbClr val="000000"/>
                </a:solidFill>
                <a:highlight>
                  <a:srgbClr val="FFFFFF"/>
                </a:highlight>
              </a:rPr>
              <a:t>  </a:t>
            </a:r>
            <a:r>
              <a:rPr lang="en-US" sz="1050">
                <a:solidFill>
                  <a:srgbClr val="000096"/>
                </a:solidFill>
                <a:highlight>
                  <a:srgbClr val="FFFFFF"/>
                </a:highlight>
              </a:rPr>
              <a:t>&lt;constant&gt;</a:t>
            </a:r>
            <a:r>
              <a:rPr lang="en-US" sz="1050">
                <a:solidFill>
                  <a:srgbClr val="000000"/>
                </a:solidFill>
                <a:highlight>
                  <a:srgbClr val="FFFFFF"/>
                </a:highlight>
              </a:rPr>
              <a:t>IMAGE_FILE_MACHINE_ARM</a:t>
            </a:r>
            <a:r>
              <a:rPr lang="en-US" sz="1050">
                <a:solidFill>
                  <a:srgbClr val="000096"/>
                </a:solidFill>
                <a:highlight>
                  <a:srgbClr val="FFFFFF"/>
                </a:highlight>
              </a:rPr>
              <a:t>&lt;/constant&gt;</a:t>
            </a:r>
            <a:br>
              <a:rPr lang="en-US" sz="1050">
                <a:solidFill>
                  <a:srgbClr val="000000"/>
                </a:solidFill>
                <a:highlight>
                  <a:srgbClr val="FFFFFF"/>
                </a:highlight>
              </a:rPr>
            </a:br>
            <a:r>
              <a:rPr lang="en-US" sz="1050">
                <a:solidFill>
                  <a:srgbClr val="000000"/>
                </a:solidFill>
                <a:highlight>
                  <a:srgbClr val="FFFFFF"/>
                </a:highlight>
              </a:rPr>
              <a:t>  </a:t>
            </a:r>
            <a:r>
              <a:rPr lang="en-US" sz="1050">
                <a:solidFill>
                  <a:srgbClr val="000096"/>
                </a:solidFill>
                <a:highlight>
                  <a:srgbClr val="FFFFFF"/>
                </a:highlight>
              </a:rPr>
              <a:t>&lt;description&gt;</a:t>
            </a:r>
            <a:r>
              <a:rPr lang="en-US" sz="1050">
                <a:solidFill>
                  <a:srgbClr val="000000"/>
                </a:solidFill>
                <a:highlight>
                  <a:srgbClr val="FFFFFF"/>
                </a:highlight>
              </a:rPr>
              <a:t>ARM</a:t>
            </a:r>
            <a:r>
              <a:rPr lang="en-US" sz="1050">
                <a:solidFill>
                  <a:srgbClr val="000096"/>
                </a:solidFill>
                <a:highlight>
                  <a:srgbClr val="FFFFFF"/>
                </a:highlight>
              </a:rPr>
              <a:t>&lt;/description&gt;</a:t>
            </a:r>
            <a:br>
              <a:rPr lang="en-US" sz="1050">
                <a:solidFill>
                  <a:srgbClr val="000000"/>
                </a:solidFill>
                <a:highlight>
                  <a:srgbClr val="FFFFFF"/>
                </a:highlight>
              </a:rPr>
            </a:br>
            <a:r>
              <a:rPr lang="en-US" sz="1050">
                <a:solidFill>
                  <a:srgbClr val="000096"/>
                </a:solidFill>
                <a:highlight>
                  <a:srgbClr val="FFFFFF"/>
                </a:highlight>
              </a:rPr>
              <a:t>&lt;/machine&gt;</a:t>
            </a:r>
          </a:p>
        </p:txBody>
      </p:sp>
      <p:cxnSp>
        <p:nvCxnSpPr>
          <p:cNvPr id="11" name="Straight Arrow Connector 10">
            <a:extLst>
              <a:ext uri="{FF2B5EF4-FFF2-40B4-BE49-F238E27FC236}">
                <a16:creationId xmlns:a16="http://schemas.microsoft.com/office/drawing/2014/main" id="{8052C7E2-29C5-4365-ACDA-37E38BDB25BC}"/>
              </a:ext>
            </a:extLst>
          </p:cNvPr>
          <p:cNvCxnSpPr>
            <a:cxnSpLocks/>
            <a:endCxn id="9" idx="1"/>
          </p:cNvCxnSpPr>
          <p:nvPr/>
        </p:nvCxnSpPr>
        <p:spPr>
          <a:xfrm flipV="1">
            <a:off x="3666255" y="2096776"/>
            <a:ext cx="70710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7D96E765-FC58-42FF-A5D4-B23C55CEA5E3}"/>
              </a:ext>
            </a:extLst>
          </p:cNvPr>
          <p:cNvSpPr txBox="1"/>
          <p:nvPr/>
        </p:nvSpPr>
        <p:spPr>
          <a:xfrm>
            <a:off x="2722170" y="1404607"/>
            <a:ext cx="697627" cy="369332"/>
          </a:xfrm>
          <a:prstGeom prst="rect">
            <a:avLst/>
          </a:prstGeom>
          <a:noFill/>
        </p:spPr>
        <p:txBody>
          <a:bodyPr wrap="none" rtlCol="0">
            <a:spAutoFit/>
          </a:bodyPr>
          <a:lstStyle/>
          <a:p>
            <a:r>
              <a:rPr lang="en-US" i="1">
                <a:latin typeface="Times New Roman" panose="02020603050405020304" pitchFamily="18" charset="0"/>
                <a:cs typeface="Times New Roman" panose="02020603050405020304" pitchFamily="18" charset="0"/>
              </a:rPr>
              <a:t>parse</a:t>
            </a:r>
          </a:p>
        </p:txBody>
      </p:sp>
      <p:cxnSp>
        <p:nvCxnSpPr>
          <p:cNvPr id="13" name="Straight Arrow Connector 12">
            <a:extLst>
              <a:ext uri="{FF2B5EF4-FFF2-40B4-BE49-F238E27FC236}">
                <a16:creationId xmlns:a16="http://schemas.microsoft.com/office/drawing/2014/main" id="{C805CF26-1BDC-4C32-BBFB-587C9016E0FF}"/>
              </a:ext>
            </a:extLst>
          </p:cNvPr>
          <p:cNvCxnSpPr>
            <a:cxnSpLocks/>
          </p:cNvCxnSpPr>
          <p:nvPr/>
        </p:nvCxnSpPr>
        <p:spPr>
          <a:xfrm>
            <a:off x="7555851" y="2111651"/>
            <a:ext cx="84291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0CD087C4-89A9-4DDA-884A-60FE977BA0BF}"/>
              </a:ext>
            </a:extLst>
          </p:cNvPr>
          <p:cNvSpPr/>
          <p:nvPr/>
        </p:nvSpPr>
        <p:spPr>
          <a:xfrm>
            <a:off x="8398764" y="1773939"/>
            <a:ext cx="1279517" cy="6754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Daffodil</a:t>
            </a:r>
          </a:p>
        </p:txBody>
      </p:sp>
      <p:cxnSp>
        <p:nvCxnSpPr>
          <p:cNvPr id="15" name="Straight Arrow Connector 14">
            <a:extLst>
              <a:ext uri="{FF2B5EF4-FFF2-40B4-BE49-F238E27FC236}">
                <a16:creationId xmlns:a16="http://schemas.microsoft.com/office/drawing/2014/main" id="{5921ACC9-6A36-4A53-A83E-9253DE0C2054}"/>
              </a:ext>
            </a:extLst>
          </p:cNvPr>
          <p:cNvCxnSpPr>
            <a:endCxn id="14" idx="2"/>
          </p:cNvCxnSpPr>
          <p:nvPr/>
        </p:nvCxnSpPr>
        <p:spPr>
          <a:xfrm flipH="1" flipV="1">
            <a:off x="9038523" y="2449362"/>
            <a:ext cx="0" cy="77491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E71706D8-0E6D-4834-B875-8B256343A865}"/>
              </a:ext>
            </a:extLst>
          </p:cNvPr>
          <p:cNvCxnSpPr>
            <a:cxnSpLocks/>
            <a:endCxn id="18" idx="1"/>
          </p:cNvCxnSpPr>
          <p:nvPr/>
        </p:nvCxnSpPr>
        <p:spPr>
          <a:xfrm flipV="1">
            <a:off x="9678281" y="2096776"/>
            <a:ext cx="113738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DA04B18B-E8CB-4A68-A66D-1A001EA8AAE0}"/>
              </a:ext>
            </a:extLst>
          </p:cNvPr>
          <p:cNvSpPr txBox="1"/>
          <p:nvPr/>
        </p:nvSpPr>
        <p:spPr>
          <a:xfrm>
            <a:off x="8579216" y="1404607"/>
            <a:ext cx="928459" cy="369332"/>
          </a:xfrm>
          <a:prstGeom prst="rect">
            <a:avLst/>
          </a:prstGeom>
          <a:noFill/>
        </p:spPr>
        <p:txBody>
          <a:bodyPr wrap="none" rtlCol="0">
            <a:spAutoFit/>
          </a:bodyPr>
          <a:lstStyle/>
          <a:p>
            <a:r>
              <a:rPr lang="en-US" i="1">
                <a:latin typeface="Times New Roman" panose="02020603050405020304" pitchFamily="18" charset="0"/>
                <a:cs typeface="Times New Roman" panose="02020603050405020304" pitchFamily="18" charset="0"/>
              </a:rPr>
              <a:t>unparse</a:t>
            </a:r>
          </a:p>
        </p:txBody>
      </p:sp>
      <p:sp>
        <p:nvSpPr>
          <p:cNvPr id="18" name="Rectangle 17">
            <a:extLst>
              <a:ext uri="{FF2B5EF4-FFF2-40B4-BE49-F238E27FC236}">
                <a16:creationId xmlns:a16="http://schemas.microsoft.com/office/drawing/2014/main" id="{89795084-68C9-4539-8D46-4E4F38966F21}"/>
              </a:ext>
            </a:extLst>
          </p:cNvPr>
          <p:cNvSpPr/>
          <p:nvPr/>
        </p:nvSpPr>
        <p:spPr>
          <a:xfrm>
            <a:off x="10815661" y="1912110"/>
            <a:ext cx="301686" cy="369332"/>
          </a:xfrm>
          <a:prstGeom prst="rect">
            <a:avLst/>
          </a:prstGeom>
          <a:ln>
            <a:solidFill>
              <a:schemeClr val="tx1"/>
            </a:solidFill>
          </a:ln>
        </p:spPr>
        <p:txBody>
          <a:bodyPr wrap="none">
            <a:spAutoFit/>
          </a:bodyPr>
          <a:lstStyle/>
          <a:p>
            <a:r>
              <a:rPr lang="en-US" b="1">
                <a:latin typeface="Calibri" panose="020F0502020204030204" pitchFamily="34" charset="0"/>
                <a:ea typeface="Calibri" panose="020F0502020204030204" pitchFamily="34" charset="0"/>
              </a:rPr>
              <a:t>3</a:t>
            </a:r>
            <a:endParaRPr lang="en-US"/>
          </a:p>
        </p:txBody>
      </p:sp>
      <p:sp>
        <p:nvSpPr>
          <p:cNvPr id="19" name="TextBox 18">
            <a:extLst>
              <a:ext uri="{FF2B5EF4-FFF2-40B4-BE49-F238E27FC236}">
                <a16:creationId xmlns:a16="http://schemas.microsoft.com/office/drawing/2014/main" id="{A785368E-FAD9-45AF-8689-F5D4F8A40D52}"/>
              </a:ext>
            </a:extLst>
          </p:cNvPr>
          <p:cNvSpPr txBox="1"/>
          <p:nvPr/>
        </p:nvSpPr>
        <p:spPr>
          <a:xfrm>
            <a:off x="10386701" y="988780"/>
            <a:ext cx="1548501" cy="923330"/>
          </a:xfrm>
          <a:prstGeom prst="rect">
            <a:avLst/>
          </a:prstGeom>
          <a:noFill/>
        </p:spPr>
        <p:txBody>
          <a:bodyPr wrap="none" rtlCol="0">
            <a:spAutoFit/>
          </a:bodyPr>
          <a:lstStyle/>
          <a:p>
            <a:r>
              <a:rPr lang="en-US"/>
              <a:t>reconstituted-</a:t>
            </a:r>
          </a:p>
          <a:p>
            <a:r>
              <a:rPr lang="en-US"/>
              <a:t>machine</a:t>
            </a:r>
          </a:p>
          <a:p>
            <a:r>
              <a:rPr lang="en-US"/>
              <a:t>.txt</a:t>
            </a:r>
          </a:p>
        </p:txBody>
      </p:sp>
      <p:sp>
        <p:nvSpPr>
          <p:cNvPr id="20" name="Rectangle 19">
            <a:extLst>
              <a:ext uri="{FF2B5EF4-FFF2-40B4-BE49-F238E27FC236}">
                <a16:creationId xmlns:a16="http://schemas.microsoft.com/office/drawing/2014/main" id="{9AC6FA1B-2E27-4973-9F6C-9FA6E59E1716}"/>
              </a:ext>
            </a:extLst>
          </p:cNvPr>
          <p:cNvSpPr/>
          <p:nvPr/>
        </p:nvSpPr>
        <p:spPr>
          <a:xfrm>
            <a:off x="1204972" y="3222322"/>
            <a:ext cx="3692738" cy="2031325"/>
          </a:xfrm>
          <a:prstGeom prst="rect">
            <a:avLst/>
          </a:prstGeom>
          <a:ln>
            <a:solidFill>
              <a:schemeClr val="tx1"/>
            </a:solidFill>
          </a:ln>
        </p:spPr>
        <p:txBody>
          <a:bodyPr wrap="square">
            <a:spAutoFit/>
          </a:bodyPr>
          <a:lstStyle/>
          <a:p>
            <a:r>
              <a:rPr lang="en-US" sz="600">
                <a:solidFill>
                  <a:srgbClr val="003296"/>
                </a:solidFill>
                <a:highlight>
                  <a:srgbClr val="FFFFFF"/>
                </a:highlight>
              </a:rPr>
              <a:t>&lt;xs:element</a:t>
            </a:r>
            <a:r>
              <a:rPr lang="en-US" sz="600">
                <a:solidFill>
                  <a:srgbClr val="F5844C"/>
                </a:solidFill>
                <a:highlight>
                  <a:srgbClr val="FFFFFF"/>
                </a:highlight>
              </a:rPr>
              <a:t> name</a:t>
            </a:r>
            <a:r>
              <a:rPr lang="en-US" sz="600">
                <a:solidFill>
                  <a:srgbClr val="FF8040"/>
                </a:solidFill>
                <a:highlight>
                  <a:srgbClr val="FFFFFF"/>
                </a:highlight>
              </a:rPr>
              <a:t>=</a:t>
            </a:r>
            <a:r>
              <a:rPr lang="en-US" sz="600">
                <a:solidFill>
                  <a:srgbClr val="993300"/>
                </a:solidFill>
                <a:highlight>
                  <a:srgbClr val="FFFFFF"/>
                </a:highlight>
              </a:rPr>
              <a:t>"machine"</a:t>
            </a:r>
            <a:r>
              <a:rPr lang="en-US" sz="600">
                <a:solidFill>
                  <a:srgbClr val="000096"/>
                </a:solidFill>
                <a:highlight>
                  <a:srgbClr val="FFFFFF"/>
                </a:highlight>
              </a:rPr>
              <a:t>&gt;</a:t>
            </a:r>
            <a:br>
              <a:rPr lang="en-US" sz="600">
                <a:solidFill>
                  <a:srgbClr val="000000"/>
                </a:solidFill>
                <a:highlight>
                  <a:srgbClr val="FFFFFF"/>
                </a:highlight>
              </a:rPr>
            </a:br>
            <a:r>
              <a:rPr lang="en-US" sz="600">
                <a:solidFill>
                  <a:srgbClr val="000000"/>
                </a:solidFill>
                <a:highlight>
                  <a:srgbClr val="FFFFFF"/>
                </a:highlight>
              </a:rPr>
              <a:t>    </a:t>
            </a:r>
            <a:r>
              <a:rPr lang="en-US" sz="600">
                <a:solidFill>
                  <a:srgbClr val="003296"/>
                </a:solidFill>
                <a:highlight>
                  <a:srgbClr val="FFFFFF"/>
                </a:highlight>
              </a:rPr>
              <a:t>&lt;xs:complexType&gt;</a:t>
            </a:r>
            <a:br>
              <a:rPr lang="en-US" sz="600">
                <a:solidFill>
                  <a:srgbClr val="000000"/>
                </a:solidFill>
                <a:highlight>
                  <a:srgbClr val="FFFFFF"/>
                </a:highlight>
              </a:rPr>
            </a:br>
            <a:r>
              <a:rPr lang="en-US" sz="600">
                <a:solidFill>
                  <a:srgbClr val="000000"/>
                </a:solidFill>
                <a:highlight>
                  <a:srgbClr val="FFFFFF"/>
                </a:highlight>
              </a:rPr>
              <a:t>        </a:t>
            </a:r>
            <a:r>
              <a:rPr lang="en-US" sz="600">
                <a:solidFill>
                  <a:srgbClr val="003296"/>
                </a:solidFill>
                <a:highlight>
                  <a:srgbClr val="FFFFFF"/>
                </a:highlight>
              </a:rPr>
              <a:t>&lt;xs:sequence&gt;</a:t>
            </a:r>
            <a:br>
              <a:rPr lang="en-US" sz="600">
                <a:solidFill>
                  <a:srgbClr val="000000"/>
                </a:solidFill>
                <a:highlight>
                  <a:srgbClr val="FFFFFF"/>
                </a:highlight>
              </a:rPr>
            </a:br>
            <a:r>
              <a:rPr lang="en-US" sz="600">
                <a:solidFill>
                  <a:srgbClr val="000000"/>
                </a:solidFill>
                <a:highlight>
                  <a:srgbClr val="FFFFFF"/>
                </a:highlight>
              </a:rPr>
              <a:t>            </a:t>
            </a:r>
            <a:r>
              <a:rPr lang="en-US" sz="600">
                <a:solidFill>
                  <a:srgbClr val="003296"/>
                </a:solidFill>
                <a:highlight>
                  <a:srgbClr val="FFFFFF"/>
                </a:highlight>
              </a:rPr>
              <a:t>&lt;xs:element</a:t>
            </a:r>
            <a:r>
              <a:rPr lang="en-US" sz="600">
                <a:solidFill>
                  <a:srgbClr val="F5844C"/>
                </a:solidFill>
                <a:highlight>
                  <a:srgbClr val="FFFFFF"/>
                </a:highlight>
              </a:rPr>
              <a:t> name</a:t>
            </a:r>
            <a:r>
              <a:rPr lang="en-US" sz="600">
                <a:solidFill>
                  <a:srgbClr val="FF8040"/>
                </a:solidFill>
                <a:highlight>
                  <a:srgbClr val="FFFFFF"/>
                </a:highlight>
              </a:rPr>
              <a:t>=</a:t>
            </a:r>
            <a:r>
              <a:rPr lang="en-US" sz="600">
                <a:solidFill>
                  <a:srgbClr val="993300"/>
                </a:solidFill>
                <a:highlight>
                  <a:srgbClr val="FFFFFF"/>
                </a:highlight>
              </a:rPr>
              <a:t>"raw_value"</a:t>
            </a:r>
            <a:r>
              <a:rPr lang="en-US" sz="600">
                <a:solidFill>
                  <a:srgbClr val="F5844C"/>
                </a:solidFill>
                <a:highlight>
                  <a:srgbClr val="FFFFFF"/>
                </a:highlight>
              </a:rPr>
              <a:t> type</a:t>
            </a:r>
            <a:r>
              <a:rPr lang="en-US" sz="600">
                <a:solidFill>
                  <a:srgbClr val="FF8040"/>
                </a:solidFill>
                <a:highlight>
                  <a:srgbClr val="FFFFFF"/>
                </a:highlight>
              </a:rPr>
              <a:t>=</a:t>
            </a:r>
            <a:r>
              <a:rPr lang="en-US" sz="600">
                <a:solidFill>
                  <a:srgbClr val="993300"/>
                </a:solidFill>
                <a:highlight>
                  <a:srgbClr val="FFFFFF"/>
                </a:highlight>
              </a:rPr>
              <a:t>"xs:integer"</a:t>
            </a:r>
            <a:r>
              <a:rPr lang="en-US" sz="600">
                <a:solidFill>
                  <a:srgbClr val="F5844C"/>
                </a:solidFill>
                <a:highlight>
                  <a:srgbClr val="FFFFFF"/>
                </a:highlight>
              </a:rPr>
              <a:t> </a:t>
            </a:r>
            <a:r>
              <a:rPr lang="en-US" sz="600">
                <a:solidFill>
                  <a:srgbClr val="000096"/>
                </a:solidFill>
                <a:highlight>
                  <a:srgbClr val="FFFFFF"/>
                </a:highlight>
              </a:rPr>
              <a:t>/&gt;</a:t>
            </a:r>
            <a:br>
              <a:rPr lang="en-US" sz="600">
                <a:solidFill>
                  <a:srgbClr val="000000"/>
                </a:solidFill>
                <a:highlight>
                  <a:srgbClr val="FFFFFF"/>
                </a:highlight>
              </a:rPr>
            </a:br>
            <a:r>
              <a:rPr lang="en-US" sz="600">
                <a:solidFill>
                  <a:srgbClr val="000000"/>
                </a:solidFill>
                <a:highlight>
                  <a:srgbClr val="FFFFFF"/>
                </a:highlight>
              </a:rPr>
              <a:t>            </a:t>
            </a:r>
            <a:r>
              <a:rPr lang="en-US" sz="600">
                <a:solidFill>
                  <a:srgbClr val="003296"/>
                </a:solidFill>
                <a:highlight>
                  <a:srgbClr val="FFFFFF"/>
                </a:highlight>
              </a:rPr>
              <a:t>&lt;xs:element</a:t>
            </a:r>
            <a:r>
              <a:rPr lang="en-US" sz="600">
                <a:solidFill>
                  <a:srgbClr val="F5844C"/>
                </a:solidFill>
                <a:highlight>
                  <a:srgbClr val="FFFFFF"/>
                </a:highlight>
              </a:rPr>
              <a:t> name</a:t>
            </a:r>
            <a:r>
              <a:rPr lang="en-US" sz="600">
                <a:solidFill>
                  <a:srgbClr val="FF8040"/>
                </a:solidFill>
                <a:highlight>
                  <a:srgbClr val="FFFFFF"/>
                </a:highlight>
              </a:rPr>
              <a:t>=</a:t>
            </a:r>
            <a:r>
              <a:rPr lang="en-US" sz="600">
                <a:solidFill>
                  <a:srgbClr val="993300"/>
                </a:solidFill>
                <a:highlight>
                  <a:srgbClr val="FFFFFF"/>
                </a:highlight>
              </a:rPr>
              <a:t>"constant"</a:t>
            </a:r>
            <a:r>
              <a:rPr lang="en-US" sz="600">
                <a:solidFill>
                  <a:srgbClr val="F5844C"/>
                </a:solidFill>
                <a:highlight>
                  <a:srgbClr val="FFFFFF"/>
                </a:highlight>
              </a:rPr>
              <a:t> type</a:t>
            </a:r>
            <a:r>
              <a:rPr lang="en-US" sz="600">
                <a:solidFill>
                  <a:srgbClr val="FF8040"/>
                </a:solidFill>
                <a:highlight>
                  <a:srgbClr val="FFFFFF"/>
                </a:highlight>
              </a:rPr>
              <a:t>=</a:t>
            </a:r>
            <a:r>
              <a:rPr lang="en-US" sz="600">
                <a:solidFill>
                  <a:srgbClr val="993300"/>
                </a:solidFill>
                <a:highlight>
                  <a:srgbClr val="FFFFFF"/>
                </a:highlight>
              </a:rPr>
              <a:t>"xs:string"</a:t>
            </a:r>
            <a:r>
              <a:rPr lang="en-US" sz="600">
                <a:solidFill>
                  <a:srgbClr val="F5844C"/>
                </a:solidFill>
                <a:highlight>
                  <a:srgbClr val="FFFFFF"/>
                </a:highlight>
              </a:rPr>
              <a:t> dfdl:inputValueCalc</a:t>
            </a:r>
            <a:r>
              <a:rPr lang="en-US" sz="600">
                <a:solidFill>
                  <a:srgbClr val="FF8040"/>
                </a:solidFill>
                <a:highlight>
                  <a:srgbClr val="FFFFFF"/>
                </a:highlight>
              </a:rPr>
              <a:t>=</a:t>
            </a:r>
            <a:r>
              <a:rPr lang="en-US" sz="600">
                <a:solidFill>
                  <a:srgbClr val="993300"/>
                </a:solidFill>
                <a:highlight>
                  <a:srgbClr val="FFFFFF"/>
                </a:highlight>
              </a:rPr>
              <a:t>"{</a:t>
            </a:r>
            <a:br>
              <a:rPr lang="en-US" sz="600">
                <a:solidFill>
                  <a:srgbClr val="000000"/>
                </a:solidFill>
                <a:highlight>
                  <a:srgbClr val="FFFFFF"/>
                </a:highlight>
              </a:rPr>
            </a:br>
            <a:r>
              <a:rPr lang="en-US" sz="600">
                <a:solidFill>
                  <a:srgbClr val="993300"/>
                </a:solidFill>
                <a:highlight>
                  <a:srgbClr val="FFFFFF"/>
                </a:highlight>
              </a:rPr>
              <a:t>                if (../raw_value eq 0) then 'IMAGE_FILE_MACHINE_UNKNOWN'</a:t>
            </a:r>
            <a:br>
              <a:rPr lang="en-US" sz="600">
                <a:solidFill>
                  <a:srgbClr val="000000"/>
                </a:solidFill>
                <a:highlight>
                  <a:srgbClr val="FFFFFF"/>
                </a:highlight>
              </a:rPr>
            </a:br>
            <a:r>
              <a:rPr lang="en-US" sz="600">
                <a:solidFill>
                  <a:srgbClr val="993300"/>
                </a:solidFill>
                <a:highlight>
                  <a:srgbClr val="FFFFFF"/>
                </a:highlight>
              </a:rPr>
              <a:t>                else if (../raw_value eq 1) then 'IMAGE_FILE_MACHINE_AM33'</a:t>
            </a:r>
            <a:br>
              <a:rPr lang="en-US" sz="600">
                <a:solidFill>
                  <a:srgbClr val="000000"/>
                </a:solidFill>
                <a:highlight>
                  <a:srgbClr val="FFFFFF"/>
                </a:highlight>
              </a:rPr>
            </a:br>
            <a:r>
              <a:rPr lang="en-US" sz="600">
                <a:solidFill>
                  <a:srgbClr val="993300"/>
                </a:solidFill>
                <a:highlight>
                  <a:srgbClr val="FFFFFF"/>
                </a:highlight>
              </a:rPr>
              <a:t>                else if (../raw_value eq 2) then 'IMAGE_FILE_MACHINE_AMD64'</a:t>
            </a:r>
            <a:br>
              <a:rPr lang="en-US" sz="600">
                <a:solidFill>
                  <a:srgbClr val="000000"/>
                </a:solidFill>
                <a:highlight>
                  <a:srgbClr val="FFFFFF"/>
                </a:highlight>
              </a:rPr>
            </a:br>
            <a:r>
              <a:rPr lang="en-US" sz="600">
                <a:solidFill>
                  <a:srgbClr val="993300"/>
                </a:solidFill>
                <a:highlight>
                  <a:srgbClr val="FFFFFF"/>
                </a:highlight>
              </a:rPr>
              <a:t>                else if (../raw_value eq 3) then 'IMAGE_FILE_MACHINE_ARM'</a:t>
            </a:r>
            <a:br>
              <a:rPr lang="en-US" sz="600">
                <a:solidFill>
                  <a:srgbClr val="000000"/>
                </a:solidFill>
                <a:highlight>
                  <a:srgbClr val="FFFFFF"/>
                </a:highlight>
              </a:rPr>
            </a:br>
            <a:r>
              <a:rPr lang="en-US" sz="600">
                <a:solidFill>
                  <a:srgbClr val="993300"/>
                </a:solidFill>
                <a:highlight>
                  <a:srgbClr val="FFFFFF"/>
                </a:highlight>
              </a:rPr>
              <a:t>                else fn:error()</a:t>
            </a:r>
            <a:br>
              <a:rPr lang="en-US" sz="600">
                <a:solidFill>
                  <a:srgbClr val="000000"/>
                </a:solidFill>
                <a:highlight>
                  <a:srgbClr val="FFFFFF"/>
                </a:highlight>
              </a:rPr>
            </a:br>
            <a:r>
              <a:rPr lang="en-US" sz="600">
                <a:solidFill>
                  <a:srgbClr val="993300"/>
                </a:solidFill>
                <a:highlight>
                  <a:srgbClr val="FFFFFF"/>
                </a:highlight>
              </a:rPr>
              <a:t>                }"</a:t>
            </a:r>
            <a:r>
              <a:rPr lang="en-US" sz="600">
                <a:solidFill>
                  <a:srgbClr val="000096"/>
                </a:solidFill>
                <a:highlight>
                  <a:srgbClr val="FFFFFF"/>
                </a:highlight>
              </a:rPr>
              <a:t>/&gt;</a:t>
            </a:r>
            <a:br>
              <a:rPr lang="en-US" sz="600">
                <a:solidFill>
                  <a:srgbClr val="000000"/>
                </a:solidFill>
                <a:highlight>
                  <a:srgbClr val="FFFFFF"/>
                </a:highlight>
              </a:rPr>
            </a:br>
            <a:r>
              <a:rPr lang="en-US" sz="600">
                <a:solidFill>
                  <a:srgbClr val="000000"/>
                </a:solidFill>
                <a:highlight>
                  <a:srgbClr val="FFFFFF"/>
                </a:highlight>
              </a:rPr>
              <a:t>            </a:t>
            </a:r>
            <a:r>
              <a:rPr lang="en-US" sz="600">
                <a:solidFill>
                  <a:srgbClr val="003296"/>
                </a:solidFill>
                <a:highlight>
                  <a:srgbClr val="FFFFFF"/>
                </a:highlight>
              </a:rPr>
              <a:t>&lt;xs:element</a:t>
            </a:r>
            <a:r>
              <a:rPr lang="en-US" sz="600">
                <a:solidFill>
                  <a:srgbClr val="F5844C"/>
                </a:solidFill>
                <a:highlight>
                  <a:srgbClr val="FFFFFF"/>
                </a:highlight>
              </a:rPr>
              <a:t> name</a:t>
            </a:r>
            <a:r>
              <a:rPr lang="en-US" sz="600">
                <a:solidFill>
                  <a:srgbClr val="FF8040"/>
                </a:solidFill>
                <a:highlight>
                  <a:srgbClr val="FFFFFF"/>
                </a:highlight>
              </a:rPr>
              <a:t>=</a:t>
            </a:r>
            <a:r>
              <a:rPr lang="en-US" sz="600">
                <a:solidFill>
                  <a:srgbClr val="993300"/>
                </a:solidFill>
                <a:highlight>
                  <a:srgbClr val="FFFFFF"/>
                </a:highlight>
              </a:rPr>
              <a:t>"description"</a:t>
            </a:r>
            <a:r>
              <a:rPr lang="en-US" sz="600">
                <a:solidFill>
                  <a:srgbClr val="F5844C"/>
                </a:solidFill>
                <a:highlight>
                  <a:srgbClr val="FFFFFF"/>
                </a:highlight>
              </a:rPr>
              <a:t> type</a:t>
            </a:r>
            <a:r>
              <a:rPr lang="en-US" sz="600">
                <a:solidFill>
                  <a:srgbClr val="FF8040"/>
                </a:solidFill>
                <a:highlight>
                  <a:srgbClr val="FFFFFF"/>
                </a:highlight>
              </a:rPr>
              <a:t>=</a:t>
            </a:r>
            <a:r>
              <a:rPr lang="en-US" sz="600">
                <a:solidFill>
                  <a:srgbClr val="993300"/>
                </a:solidFill>
                <a:highlight>
                  <a:srgbClr val="FFFFFF"/>
                </a:highlight>
              </a:rPr>
              <a:t>"xs:string"</a:t>
            </a:r>
            <a:r>
              <a:rPr lang="en-US" sz="600">
                <a:solidFill>
                  <a:srgbClr val="F5844C"/>
                </a:solidFill>
                <a:highlight>
                  <a:srgbClr val="FFFFFF"/>
                </a:highlight>
              </a:rPr>
              <a:t> dfdl:inputValueCalc</a:t>
            </a:r>
            <a:r>
              <a:rPr lang="en-US" sz="600">
                <a:solidFill>
                  <a:srgbClr val="FF8040"/>
                </a:solidFill>
                <a:highlight>
                  <a:srgbClr val="FFFFFF"/>
                </a:highlight>
              </a:rPr>
              <a:t>=</a:t>
            </a:r>
            <a:r>
              <a:rPr lang="en-US" sz="600">
                <a:solidFill>
                  <a:srgbClr val="993300"/>
                </a:solidFill>
                <a:highlight>
                  <a:srgbClr val="FFFFFF"/>
                </a:highlight>
              </a:rPr>
              <a:t>"{</a:t>
            </a:r>
            <a:br>
              <a:rPr lang="en-US" sz="600">
                <a:solidFill>
                  <a:srgbClr val="000000"/>
                </a:solidFill>
                <a:highlight>
                  <a:srgbClr val="FFFFFF"/>
                </a:highlight>
              </a:rPr>
            </a:br>
            <a:r>
              <a:rPr lang="en-US" sz="600">
                <a:solidFill>
                  <a:srgbClr val="993300"/>
                </a:solidFill>
                <a:highlight>
                  <a:srgbClr val="FFFFFF"/>
                </a:highlight>
              </a:rPr>
              <a:t>                if (../raw_value eq 0) then 'The contents of this field are assumed to be applicable to any machine type'</a:t>
            </a:r>
            <a:br>
              <a:rPr lang="en-US" sz="600">
                <a:solidFill>
                  <a:srgbClr val="000000"/>
                </a:solidFill>
                <a:highlight>
                  <a:srgbClr val="FFFFFF"/>
                </a:highlight>
              </a:rPr>
            </a:br>
            <a:r>
              <a:rPr lang="en-US" sz="600">
                <a:solidFill>
                  <a:srgbClr val="993300"/>
                </a:solidFill>
                <a:highlight>
                  <a:srgbClr val="FFFFFF"/>
                </a:highlight>
              </a:rPr>
              <a:t>                else if (../raw_value eq 1) then 'Matsushita AM33'</a:t>
            </a:r>
            <a:br>
              <a:rPr lang="en-US" sz="600">
                <a:solidFill>
                  <a:srgbClr val="000000"/>
                </a:solidFill>
                <a:highlight>
                  <a:srgbClr val="FFFFFF"/>
                </a:highlight>
              </a:rPr>
            </a:br>
            <a:r>
              <a:rPr lang="en-US" sz="600">
                <a:solidFill>
                  <a:srgbClr val="993300"/>
                </a:solidFill>
                <a:highlight>
                  <a:srgbClr val="FFFFFF"/>
                </a:highlight>
              </a:rPr>
              <a:t>                else if (../raw_value eq 2) then 'x64'</a:t>
            </a:r>
            <a:br>
              <a:rPr lang="en-US" sz="600">
                <a:solidFill>
                  <a:srgbClr val="000000"/>
                </a:solidFill>
                <a:highlight>
                  <a:srgbClr val="FFFFFF"/>
                </a:highlight>
              </a:rPr>
            </a:br>
            <a:r>
              <a:rPr lang="en-US" sz="600">
                <a:solidFill>
                  <a:srgbClr val="993300"/>
                </a:solidFill>
                <a:highlight>
                  <a:srgbClr val="FFFFFF"/>
                </a:highlight>
              </a:rPr>
              <a:t>                else if (../raw_value eq 3) then 'ARM'</a:t>
            </a:r>
            <a:br>
              <a:rPr lang="en-US" sz="600">
                <a:solidFill>
                  <a:srgbClr val="000000"/>
                </a:solidFill>
                <a:highlight>
                  <a:srgbClr val="FFFFFF"/>
                </a:highlight>
              </a:rPr>
            </a:br>
            <a:r>
              <a:rPr lang="en-US" sz="600">
                <a:solidFill>
                  <a:srgbClr val="993300"/>
                </a:solidFill>
                <a:highlight>
                  <a:srgbClr val="FFFFFF"/>
                </a:highlight>
              </a:rPr>
              <a:t>                else fn:error()</a:t>
            </a:r>
            <a:br>
              <a:rPr lang="en-US" sz="600">
                <a:solidFill>
                  <a:srgbClr val="000000"/>
                </a:solidFill>
                <a:highlight>
                  <a:srgbClr val="FFFFFF"/>
                </a:highlight>
              </a:rPr>
            </a:br>
            <a:r>
              <a:rPr lang="en-US" sz="600">
                <a:solidFill>
                  <a:srgbClr val="993300"/>
                </a:solidFill>
                <a:highlight>
                  <a:srgbClr val="FFFFFF"/>
                </a:highlight>
              </a:rPr>
              <a:t>                }"</a:t>
            </a:r>
            <a:r>
              <a:rPr lang="en-US" sz="600">
                <a:solidFill>
                  <a:srgbClr val="000096"/>
                </a:solidFill>
                <a:highlight>
                  <a:srgbClr val="FFFFFF"/>
                </a:highlight>
              </a:rPr>
              <a:t>/&gt;</a:t>
            </a:r>
            <a:br>
              <a:rPr lang="en-US" sz="600">
                <a:solidFill>
                  <a:srgbClr val="000000"/>
                </a:solidFill>
                <a:highlight>
                  <a:srgbClr val="FFFFFF"/>
                </a:highlight>
              </a:rPr>
            </a:br>
            <a:r>
              <a:rPr lang="en-US" sz="600">
                <a:solidFill>
                  <a:srgbClr val="000000"/>
                </a:solidFill>
                <a:highlight>
                  <a:srgbClr val="FFFFFF"/>
                </a:highlight>
              </a:rPr>
              <a:t>        </a:t>
            </a:r>
            <a:r>
              <a:rPr lang="en-US" sz="600">
                <a:solidFill>
                  <a:srgbClr val="003296"/>
                </a:solidFill>
                <a:highlight>
                  <a:srgbClr val="FFFFFF"/>
                </a:highlight>
              </a:rPr>
              <a:t>&lt;/xs:sequence&gt;</a:t>
            </a:r>
            <a:br>
              <a:rPr lang="en-US" sz="600">
                <a:solidFill>
                  <a:srgbClr val="000000"/>
                </a:solidFill>
                <a:highlight>
                  <a:srgbClr val="FFFFFF"/>
                </a:highlight>
              </a:rPr>
            </a:br>
            <a:r>
              <a:rPr lang="en-US" sz="600">
                <a:solidFill>
                  <a:srgbClr val="000000"/>
                </a:solidFill>
                <a:highlight>
                  <a:srgbClr val="FFFFFF"/>
                </a:highlight>
              </a:rPr>
              <a:t>    </a:t>
            </a:r>
            <a:r>
              <a:rPr lang="en-US" sz="600">
                <a:solidFill>
                  <a:srgbClr val="003296"/>
                </a:solidFill>
                <a:highlight>
                  <a:srgbClr val="FFFFFF"/>
                </a:highlight>
              </a:rPr>
              <a:t>&lt;/xs:complexType&gt;</a:t>
            </a:r>
            <a:br>
              <a:rPr lang="en-US" sz="600">
                <a:solidFill>
                  <a:srgbClr val="000000"/>
                </a:solidFill>
                <a:highlight>
                  <a:srgbClr val="FFFFFF"/>
                </a:highlight>
              </a:rPr>
            </a:br>
            <a:r>
              <a:rPr lang="en-US" sz="600">
                <a:solidFill>
                  <a:srgbClr val="003296"/>
                </a:solidFill>
                <a:highlight>
                  <a:srgbClr val="FFFFFF"/>
                </a:highlight>
              </a:rPr>
              <a:t>&lt;/xs:element&gt;</a:t>
            </a:r>
          </a:p>
        </p:txBody>
      </p:sp>
      <p:sp>
        <p:nvSpPr>
          <p:cNvPr id="22" name="Rectangle 21">
            <a:extLst>
              <a:ext uri="{FF2B5EF4-FFF2-40B4-BE49-F238E27FC236}">
                <a16:creationId xmlns:a16="http://schemas.microsoft.com/office/drawing/2014/main" id="{3D067128-AB38-4EEE-B871-E8D640C39C04}"/>
              </a:ext>
            </a:extLst>
          </p:cNvPr>
          <p:cNvSpPr/>
          <p:nvPr/>
        </p:nvSpPr>
        <p:spPr>
          <a:xfrm>
            <a:off x="2138719" y="5275088"/>
            <a:ext cx="1775551" cy="369332"/>
          </a:xfrm>
          <a:prstGeom prst="rect">
            <a:avLst/>
          </a:prstGeom>
        </p:spPr>
        <p:txBody>
          <a:bodyPr wrap="none">
            <a:spAutoFit/>
          </a:bodyPr>
          <a:lstStyle/>
          <a:p>
            <a:r>
              <a:rPr lang="en-US"/>
              <a:t>machine.dfdl.xsd</a:t>
            </a:r>
          </a:p>
        </p:txBody>
      </p:sp>
      <p:sp>
        <p:nvSpPr>
          <p:cNvPr id="23" name="Rectangle 22">
            <a:extLst>
              <a:ext uri="{FF2B5EF4-FFF2-40B4-BE49-F238E27FC236}">
                <a16:creationId xmlns:a16="http://schemas.microsoft.com/office/drawing/2014/main" id="{3F81C40B-AF2F-4FFE-9168-375B0BE8A54A}"/>
              </a:ext>
            </a:extLst>
          </p:cNvPr>
          <p:cNvSpPr/>
          <p:nvPr/>
        </p:nvSpPr>
        <p:spPr>
          <a:xfrm>
            <a:off x="8398764" y="5287057"/>
            <a:ext cx="1775551" cy="369332"/>
          </a:xfrm>
          <a:prstGeom prst="rect">
            <a:avLst/>
          </a:prstGeom>
        </p:spPr>
        <p:txBody>
          <a:bodyPr wrap="none">
            <a:spAutoFit/>
          </a:bodyPr>
          <a:lstStyle/>
          <a:p>
            <a:r>
              <a:rPr lang="en-US"/>
              <a:t>machine.dfdl.xsd</a:t>
            </a:r>
          </a:p>
        </p:txBody>
      </p:sp>
      <p:sp>
        <p:nvSpPr>
          <p:cNvPr id="24" name="Rectangle 23">
            <a:extLst>
              <a:ext uri="{FF2B5EF4-FFF2-40B4-BE49-F238E27FC236}">
                <a16:creationId xmlns:a16="http://schemas.microsoft.com/office/drawing/2014/main" id="{2183429A-162F-4AB0-8D21-58503E586D92}"/>
              </a:ext>
            </a:extLst>
          </p:cNvPr>
          <p:cNvSpPr/>
          <p:nvPr/>
        </p:nvSpPr>
        <p:spPr>
          <a:xfrm>
            <a:off x="7294290" y="3240005"/>
            <a:ext cx="3692738" cy="2031325"/>
          </a:xfrm>
          <a:prstGeom prst="rect">
            <a:avLst/>
          </a:prstGeom>
          <a:ln>
            <a:solidFill>
              <a:schemeClr val="tx1"/>
            </a:solidFill>
          </a:ln>
        </p:spPr>
        <p:txBody>
          <a:bodyPr wrap="square">
            <a:spAutoFit/>
          </a:bodyPr>
          <a:lstStyle/>
          <a:p>
            <a:r>
              <a:rPr lang="en-US" sz="600">
                <a:solidFill>
                  <a:srgbClr val="003296"/>
                </a:solidFill>
                <a:highlight>
                  <a:srgbClr val="FFFFFF"/>
                </a:highlight>
              </a:rPr>
              <a:t>&lt;xs:element</a:t>
            </a:r>
            <a:r>
              <a:rPr lang="en-US" sz="600">
                <a:solidFill>
                  <a:srgbClr val="F5844C"/>
                </a:solidFill>
                <a:highlight>
                  <a:srgbClr val="FFFFFF"/>
                </a:highlight>
              </a:rPr>
              <a:t> name</a:t>
            </a:r>
            <a:r>
              <a:rPr lang="en-US" sz="600">
                <a:solidFill>
                  <a:srgbClr val="FF8040"/>
                </a:solidFill>
                <a:highlight>
                  <a:srgbClr val="FFFFFF"/>
                </a:highlight>
              </a:rPr>
              <a:t>=</a:t>
            </a:r>
            <a:r>
              <a:rPr lang="en-US" sz="600">
                <a:solidFill>
                  <a:srgbClr val="993300"/>
                </a:solidFill>
                <a:highlight>
                  <a:srgbClr val="FFFFFF"/>
                </a:highlight>
              </a:rPr>
              <a:t>"machine"</a:t>
            </a:r>
            <a:r>
              <a:rPr lang="en-US" sz="600">
                <a:solidFill>
                  <a:srgbClr val="000096"/>
                </a:solidFill>
                <a:highlight>
                  <a:srgbClr val="FFFFFF"/>
                </a:highlight>
              </a:rPr>
              <a:t>&gt;</a:t>
            </a:r>
            <a:br>
              <a:rPr lang="en-US" sz="600">
                <a:solidFill>
                  <a:srgbClr val="000000"/>
                </a:solidFill>
                <a:highlight>
                  <a:srgbClr val="FFFFFF"/>
                </a:highlight>
              </a:rPr>
            </a:br>
            <a:r>
              <a:rPr lang="en-US" sz="600">
                <a:solidFill>
                  <a:srgbClr val="000000"/>
                </a:solidFill>
                <a:highlight>
                  <a:srgbClr val="FFFFFF"/>
                </a:highlight>
              </a:rPr>
              <a:t>    </a:t>
            </a:r>
            <a:r>
              <a:rPr lang="en-US" sz="600">
                <a:solidFill>
                  <a:srgbClr val="003296"/>
                </a:solidFill>
                <a:highlight>
                  <a:srgbClr val="FFFFFF"/>
                </a:highlight>
              </a:rPr>
              <a:t>&lt;xs:complexType&gt;</a:t>
            </a:r>
            <a:br>
              <a:rPr lang="en-US" sz="600">
                <a:solidFill>
                  <a:srgbClr val="000000"/>
                </a:solidFill>
                <a:highlight>
                  <a:srgbClr val="FFFFFF"/>
                </a:highlight>
              </a:rPr>
            </a:br>
            <a:r>
              <a:rPr lang="en-US" sz="600">
                <a:solidFill>
                  <a:srgbClr val="000000"/>
                </a:solidFill>
                <a:highlight>
                  <a:srgbClr val="FFFFFF"/>
                </a:highlight>
              </a:rPr>
              <a:t>        </a:t>
            </a:r>
            <a:r>
              <a:rPr lang="en-US" sz="600">
                <a:solidFill>
                  <a:srgbClr val="003296"/>
                </a:solidFill>
                <a:highlight>
                  <a:srgbClr val="FFFFFF"/>
                </a:highlight>
              </a:rPr>
              <a:t>&lt;xs:sequence&gt;</a:t>
            </a:r>
            <a:br>
              <a:rPr lang="en-US" sz="600">
                <a:solidFill>
                  <a:srgbClr val="000000"/>
                </a:solidFill>
                <a:highlight>
                  <a:srgbClr val="FFFFFF"/>
                </a:highlight>
              </a:rPr>
            </a:br>
            <a:r>
              <a:rPr lang="en-US" sz="600">
                <a:solidFill>
                  <a:srgbClr val="000000"/>
                </a:solidFill>
                <a:highlight>
                  <a:srgbClr val="FFFFFF"/>
                </a:highlight>
              </a:rPr>
              <a:t>            </a:t>
            </a:r>
            <a:r>
              <a:rPr lang="en-US" sz="600">
                <a:solidFill>
                  <a:srgbClr val="003296"/>
                </a:solidFill>
                <a:highlight>
                  <a:srgbClr val="FFFFFF"/>
                </a:highlight>
              </a:rPr>
              <a:t>&lt;xs:element</a:t>
            </a:r>
            <a:r>
              <a:rPr lang="en-US" sz="600">
                <a:solidFill>
                  <a:srgbClr val="F5844C"/>
                </a:solidFill>
                <a:highlight>
                  <a:srgbClr val="FFFFFF"/>
                </a:highlight>
              </a:rPr>
              <a:t> name</a:t>
            </a:r>
            <a:r>
              <a:rPr lang="en-US" sz="600">
                <a:solidFill>
                  <a:srgbClr val="FF8040"/>
                </a:solidFill>
                <a:highlight>
                  <a:srgbClr val="FFFFFF"/>
                </a:highlight>
              </a:rPr>
              <a:t>=</a:t>
            </a:r>
            <a:r>
              <a:rPr lang="en-US" sz="600">
                <a:solidFill>
                  <a:srgbClr val="993300"/>
                </a:solidFill>
                <a:highlight>
                  <a:srgbClr val="FFFFFF"/>
                </a:highlight>
              </a:rPr>
              <a:t>"raw_value"</a:t>
            </a:r>
            <a:r>
              <a:rPr lang="en-US" sz="600">
                <a:solidFill>
                  <a:srgbClr val="F5844C"/>
                </a:solidFill>
                <a:highlight>
                  <a:srgbClr val="FFFFFF"/>
                </a:highlight>
              </a:rPr>
              <a:t> type</a:t>
            </a:r>
            <a:r>
              <a:rPr lang="en-US" sz="600">
                <a:solidFill>
                  <a:srgbClr val="FF8040"/>
                </a:solidFill>
                <a:highlight>
                  <a:srgbClr val="FFFFFF"/>
                </a:highlight>
              </a:rPr>
              <a:t>=</a:t>
            </a:r>
            <a:r>
              <a:rPr lang="en-US" sz="600">
                <a:solidFill>
                  <a:srgbClr val="993300"/>
                </a:solidFill>
                <a:highlight>
                  <a:srgbClr val="FFFFFF"/>
                </a:highlight>
              </a:rPr>
              <a:t>"xs:integer"</a:t>
            </a:r>
            <a:r>
              <a:rPr lang="en-US" sz="600">
                <a:solidFill>
                  <a:srgbClr val="F5844C"/>
                </a:solidFill>
                <a:highlight>
                  <a:srgbClr val="FFFFFF"/>
                </a:highlight>
              </a:rPr>
              <a:t> </a:t>
            </a:r>
            <a:r>
              <a:rPr lang="en-US" sz="600">
                <a:solidFill>
                  <a:srgbClr val="000096"/>
                </a:solidFill>
                <a:highlight>
                  <a:srgbClr val="FFFFFF"/>
                </a:highlight>
              </a:rPr>
              <a:t>/&gt;</a:t>
            </a:r>
            <a:br>
              <a:rPr lang="en-US" sz="600">
                <a:solidFill>
                  <a:srgbClr val="000000"/>
                </a:solidFill>
                <a:highlight>
                  <a:srgbClr val="FFFFFF"/>
                </a:highlight>
              </a:rPr>
            </a:br>
            <a:r>
              <a:rPr lang="en-US" sz="600">
                <a:solidFill>
                  <a:srgbClr val="000000"/>
                </a:solidFill>
                <a:highlight>
                  <a:srgbClr val="FFFFFF"/>
                </a:highlight>
              </a:rPr>
              <a:t>            </a:t>
            </a:r>
            <a:r>
              <a:rPr lang="en-US" sz="600">
                <a:solidFill>
                  <a:srgbClr val="003296"/>
                </a:solidFill>
                <a:highlight>
                  <a:srgbClr val="FFFFFF"/>
                </a:highlight>
              </a:rPr>
              <a:t>&lt;xs:element</a:t>
            </a:r>
            <a:r>
              <a:rPr lang="en-US" sz="600">
                <a:solidFill>
                  <a:srgbClr val="F5844C"/>
                </a:solidFill>
                <a:highlight>
                  <a:srgbClr val="FFFFFF"/>
                </a:highlight>
              </a:rPr>
              <a:t> name</a:t>
            </a:r>
            <a:r>
              <a:rPr lang="en-US" sz="600">
                <a:solidFill>
                  <a:srgbClr val="FF8040"/>
                </a:solidFill>
                <a:highlight>
                  <a:srgbClr val="FFFFFF"/>
                </a:highlight>
              </a:rPr>
              <a:t>=</a:t>
            </a:r>
            <a:r>
              <a:rPr lang="en-US" sz="600">
                <a:solidFill>
                  <a:srgbClr val="993300"/>
                </a:solidFill>
                <a:highlight>
                  <a:srgbClr val="FFFFFF"/>
                </a:highlight>
              </a:rPr>
              <a:t>"constant"</a:t>
            </a:r>
            <a:r>
              <a:rPr lang="en-US" sz="600">
                <a:solidFill>
                  <a:srgbClr val="F5844C"/>
                </a:solidFill>
                <a:highlight>
                  <a:srgbClr val="FFFFFF"/>
                </a:highlight>
              </a:rPr>
              <a:t> type</a:t>
            </a:r>
            <a:r>
              <a:rPr lang="en-US" sz="600">
                <a:solidFill>
                  <a:srgbClr val="FF8040"/>
                </a:solidFill>
                <a:highlight>
                  <a:srgbClr val="FFFFFF"/>
                </a:highlight>
              </a:rPr>
              <a:t>=</a:t>
            </a:r>
            <a:r>
              <a:rPr lang="en-US" sz="600">
                <a:solidFill>
                  <a:srgbClr val="993300"/>
                </a:solidFill>
                <a:highlight>
                  <a:srgbClr val="FFFFFF"/>
                </a:highlight>
              </a:rPr>
              <a:t>"xs:string"</a:t>
            </a:r>
            <a:r>
              <a:rPr lang="en-US" sz="600">
                <a:solidFill>
                  <a:srgbClr val="F5844C"/>
                </a:solidFill>
                <a:highlight>
                  <a:srgbClr val="FFFFFF"/>
                </a:highlight>
              </a:rPr>
              <a:t> dfdl:inputValueCalc</a:t>
            </a:r>
            <a:r>
              <a:rPr lang="en-US" sz="600">
                <a:solidFill>
                  <a:srgbClr val="FF8040"/>
                </a:solidFill>
                <a:highlight>
                  <a:srgbClr val="FFFFFF"/>
                </a:highlight>
              </a:rPr>
              <a:t>=</a:t>
            </a:r>
            <a:r>
              <a:rPr lang="en-US" sz="600">
                <a:solidFill>
                  <a:srgbClr val="993300"/>
                </a:solidFill>
                <a:highlight>
                  <a:srgbClr val="FFFFFF"/>
                </a:highlight>
              </a:rPr>
              <a:t>"{</a:t>
            </a:r>
            <a:br>
              <a:rPr lang="en-US" sz="600">
                <a:solidFill>
                  <a:srgbClr val="000000"/>
                </a:solidFill>
                <a:highlight>
                  <a:srgbClr val="FFFFFF"/>
                </a:highlight>
              </a:rPr>
            </a:br>
            <a:r>
              <a:rPr lang="en-US" sz="600">
                <a:solidFill>
                  <a:srgbClr val="993300"/>
                </a:solidFill>
                <a:highlight>
                  <a:srgbClr val="FFFFFF"/>
                </a:highlight>
              </a:rPr>
              <a:t>                if (../raw_value eq 0) then 'IMAGE_FILE_MACHINE_UNKNOWN'</a:t>
            </a:r>
            <a:br>
              <a:rPr lang="en-US" sz="600">
                <a:solidFill>
                  <a:srgbClr val="000000"/>
                </a:solidFill>
                <a:highlight>
                  <a:srgbClr val="FFFFFF"/>
                </a:highlight>
              </a:rPr>
            </a:br>
            <a:r>
              <a:rPr lang="en-US" sz="600">
                <a:solidFill>
                  <a:srgbClr val="993300"/>
                </a:solidFill>
                <a:highlight>
                  <a:srgbClr val="FFFFFF"/>
                </a:highlight>
              </a:rPr>
              <a:t>                else if (../raw_value eq 1) then 'IMAGE_FILE_MACHINE_AM33'</a:t>
            </a:r>
            <a:br>
              <a:rPr lang="en-US" sz="600">
                <a:solidFill>
                  <a:srgbClr val="000000"/>
                </a:solidFill>
                <a:highlight>
                  <a:srgbClr val="FFFFFF"/>
                </a:highlight>
              </a:rPr>
            </a:br>
            <a:r>
              <a:rPr lang="en-US" sz="600">
                <a:solidFill>
                  <a:srgbClr val="993300"/>
                </a:solidFill>
                <a:highlight>
                  <a:srgbClr val="FFFFFF"/>
                </a:highlight>
              </a:rPr>
              <a:t>                else if (../raw_value eq 2) then 'IMAGE_FILE_MACHINE_AMD64'</a:t>
            </a:r>
            <a:br>
              <a:rPr lang="en-US" sz="600">
                <a:solidFill>
                  <a:srgbClr val="000000"/>
                </a:solidFill>
                <a:highlight>
                  <a:srgbClr val="FFFFFF"/>
                </a:highlight>
              </a:rPr>
            </a:br>
            <a:r>
              <a:rPr lang="en-US" sz="600">
                <a:solidFill>
                  <a:srgbClr val="993300"/>
                </a:solidFill>
                <a:highlight>
                  <a:srgbClr val="FFFFFF"/>
                </a:highlight>
              </a:rPr>
              <a:t>                else if (../raw_value eq 3) then 'IMAGE_FILE_MACHINE_ARM'</a:t>
            </a:r>
            <a:br>
              <a:rPr lang="en-US" sz="600">
                <a:solidFill>
                  <a:srgbClr val="000000"/>
                </a:solidFill>
                <a:highlight>
                  <a:srgbClr val="FFFFFF"/>
                </a:highlight>
              </a:rPr>
            </a:br>
            <a:r>
              <a:rPr lang="en-US" sz="600">
                <a:solidFill>
                  <a:srgbClr val="993300"/>
                </a:solidFill>
                <a:highlight>
                  <a:srgbClr val="FFFFFF"/>
                </a:highlight>
              </a:rPr>
              <a:t>                else fn:error()</a:t>
            </a:r>
            <a:br>
              <a:rPr lang="en-US" sz="600">
                <a:solidFill>
                  <a:srgbClr val="000000"/>
                </a:solidFill>
                <a:highlight>
                  <a:srgbClr val="FFFFFF"/>
                </a:highlight>
              </a:rPr>
            </a:br>
            <a:r>
              <a:rPr lang="en-US" sz="600">
                <a:solidFill>
                  <a:srgbClr val="993300"/>
                </a:solidFill>
                <a:highlight>
                  <a:srgbClr val="FFFFFF"/>
                </a:highlight>
              </a:rPr>
              <a:t>                }"</a:t>
            </a:r>
            <a:r>
              <a:rPr lang="en-US" sz="600">
                <a:solidFill>
                  <a:srgbClr val="000096"/>
                </a:solidFill>
                <a:highlight>
                  <a:srgbClr val="FFFFFF"/>
                </a:highlight>
              </a:rPr>
              <a:t>/&gt;</a:t>
            </a:r>
            <a:br>
              <a:rPr lang="en-US" sz="600">
                <a:solidFill>
                  <a:srgbClr val="000000"/>
                </a:solidFill>
                <a:highlight>
                  <a:srgbClr val="FFFFFF"/>
                </a:highlight>
              </a:rPr>
            </a:br>
            <a:r>
              <a:rPr lang="en-US" sz="600">
                <a:solidFill>
                  <a:srgbClr val="000000"/>
                </a:solidFill>
                <a:highlight>
                  <a:srgbClr val="FFFFFF"/>
                </a:highlight>
              </a:rPr>
              <a:t>            </a:t>
            </a:r>
            <a:r>
              <a:rPr lang="en-US" sz="600">
                <a:solidFill>
                  <a:srgbClr val="003296"/>
                </a:solidFill>
                <a:highlight>
                  <a:srgbClr val="FFFFFF"/>
                </a:highlight>
              </a:rPr>
              <a:t>&lt;xs:element</a:t>
            </a:r>
            <a:r>
              <a:rPr lang="en-US" sz="600">
                <a:solidFill>
                  <a:srgbClr val="F5844C"/>
                </a:solidFill>
                <a:highlight>
                  <a:srgbClr val="FFFFFF"/>
                </a:highlight>
              </a:rPr>
              <a:t> name</a:t>
            </a:r>
            <a:r>
              <a:rPr lang="en-US" sz="600">
                <a:solidFill>
                  <a:srgbClr val="FF8040"/>
                </a:solidFill>
                <a:highlight>
                  <a:srgbClr val="FFFFFF"/>
                </a:highlight>
              </a:rPr>
              <a:t>=</a:t>
            </a:r>
            <a:r>
              <a:rPr lang="en-US" sz="600">
                <a:solidFill>
                  <a:srgbClr val="993300"/>
                </a:solidFill>
                <a:highlight>
                  <a:srgbClr val="FFFFFF"/>
                </a:highlight>
              </a:rPr>
              <a:t>"description"</a:t>
            </a:r>
            <a:r>
              <a:rPr lang="en-US" sz="600">
                <a:solidFill>
                  <a:srgbClr val="F5844C"/>
                </a:solidFill>
                <a:highlight>
                  <a:srgbClr val="FFFFFF"/>
                </a:highlight>
              </a:rPr>
              <a:t> type</a:t>
            </a:r>
            <a:r>
              <a:rPr lang="en-US" sz="600">
                <a:solidFill>
                  <a:srgbClr val="FF8040"/>
                </a:solidFill>
                <a:highlight>
                  <a:srgbClr val="FFFFFF"/>
                </a:highlight>
              </a:rPr>
              <a:t>=</a:t>
            </a:r>
            <a:r>
              <a:rPr lang="en-US" sz="600">
                <a:solidFill>
                  <a:srgbClr val="993300"/>
                </a:solidFill>
                <a:highlight>
                  <a:srgbClr val="FFFFFF"/>
                </a:highlight>
              </a:rPr>
              <a:t>"xs:string"</a:t>
            </a:r>
            <a:r>
              <a:rPr lang="en-US" sz="600">
                <a:solidFill>
                  <a:srgbClr val="F5844C"/>
                </a:solidFill>
                <a:highlight>
                  <a:srgbClr val="FFFFFF"/>
                </a:highlight>
              </a:rPr>
              <a:t> dfdl:inputValueCalc</a:t>
            </a:r>
            <a:r>
              <a:rPr lang="en-US" sz="600">
                <a:solidFill>
                  <a:srgbClr val="FF8040"/>
                </a:solidFill>
                <a:highlight>
                  <a:srgbClr val="FFFFFF"/>
                </a:highlight>
              </a:rPr>
              <a:t>=</a:t>
            </a:r>
            <a:r>
              <a:rPr lang="en-US" sz="600">
                <a:solidFill>
                  <a:srgbClr val="993300"/>
                </a:solidFill>
                <a:highlight>
                  <a:srgbClr val="FFFFFF"/>
                </a:highlight>
              </a:rPr>
              <a:t>"{</a:t>
            </a:r>
            <a:br>
              <a:rPr lang="en-US" sz="600">
                <a:solidFill>
                  <a:srgbClr val="000000"/>
                </a:solidFill>
                <a:highlight>
                  <a:srgbClr val="FFFFFF"/>
                </a:highlight>
              </a:rPr>
            </a:br>
            <a:r>
              <a:rPr lang="en-US" sz="600">
                <a:solidFill>
                  <a:srgbClr val="993300"/>
                </a:solidFill>
                <a:highlight>
                  <a:srgbClr val="FFFFFF"/>
                </a:highlight>
              </a:rPr>
              <a:t>                if (../raw_value eq 0) then 'The contents of this field are assumed to be applicable to any machine type'</a:t>
            </a:r>
            <a:br>
              <a:rPr lang="en-US" sz="600">
                <a:solidFill>
                  <a:srgbClr val="000000"/>
                </a:solidFill>
                <a:highlight>
                  <a:srgbClr val="FFFFFF"/>
                </a:highlight>
              </a:rPr>
            </a:br>
            <a:r>
              <a:rPr lang="en-US" sz="600">
                <a:solidFill>
                  <a:srgbClr val="993300"/>
                </a:solidFill>
                <a:highlight>
                  <a:srgbClr val="FFFFFF"/>
                </a:highlight>
              </a:rPr>
              <a:t>                else if (../raw_value eq 1) then 'Matsushita AM33'</a:t>
            </a:r>
            <a:br>
              <a:rPr lang="en-US" sz="600">
                <a:solidFill>
                  <a:srgbClr val="000000"/>
                </a:solidFill>
                <a:highlight>
                  <a:srgbClr val="FFFFFF"/>
                </a:highlight>
              </a:rPr>
            </a:br>
            <a:r>
              <a:rPr lang="en-US" sz="600">
                <a:solidFill>
                  <a:srgbClr val="993300"/>
                </a:solidFill>
                <a:highlight>
                  <a:srgbClr val="FFFFFF"/>
                </a:highlight>
              </a:rPr>
              <a:t>                else if (../raw_value eq 2) then 'x64'</a:t>
            </a:r>
            <a:br>
              <a:rPr lang="en-US" sz="600">
                <a:solidFill>
                  <a:srgbClr val="000000"/>
                </a:solidFill>
                <a:highlight>
                  <a:srgbClr val="FFFFFF"/>
                </a:highlight>
              </a:rPr>
            </a:br>
            <a:r>
              <a:rPr lang="en-US" sz="600">
                <a:solidFill>
                  <a:srgbClr val="993300"/>
                </a:solidFill>
                <a:highlight>
                  <a:srgbClr val="FFFFFF"/>
                </a:highlight>
              </a:rPr>
              <a:t>                else if (../raw_value eq 3) then 'ARM'</a:t>
            </a:r>
            <a:br>
              <a:rPr lang="en-US" sz="600">
                <a:solidFill>
                  <a:srgbClr val="000000"/>
                </a:solidFill>
                <a:highlight>
                  <a:srgbClr val="FFFFFF"/>
                </a:highlight>
              </a:rPr>
            </a:br>
            <a:r>
              <a:rPr lang="en-US" sz="600">
                <a:solidFill>
                  <a:srgbClr val="993300"/>
                </a:solidFill>
                <a:highlight>
                  <a:srgbClr val="FFFFFF"/>
                </a:highlight>
              </a:rPr>
              <a:t>                else fn:error()</a:t>
            </a:r>
            <a:br>
              <a:rPr lang="en-US" sz="600">
                <a:solidFill>
                  <a:srgbClr val="000000"/>
                </a:solidFill>
                <a:highlight>
                  <a:srgbClr val="FFFFFF"/>
                </a:highlight>
              </a:rPr>
            </a:br>
            <a:r>
              <a:rPr lang="en-US" sz="600">
                <a:solidFill>
                  <a:srgbClr val="993300"/>
                </a:solidFill>
                <a:highlight>
                  <a:srgbClr val="FFFFFF"/>
                </a:highlight>
              </a:rPr>
              <a:t>                }"</a:t>
            </a:r>
            <a:r>
              <a:rPr lang="en-US" sz="600">
                <a:solidFill>
                  <a:srgbClr val="000096"/>
                </a:solidFill>
                <a:highlight>
                  <a:srgbClr val="FFFFFF"/>
                </a:highlight>
              </a:rPr>
              <a:t>/&gt;</a:t>
            </a:r>
            <a:br>
              <a:rPr lang="en-US" sz="600">
                <a:solidFill>
                  <a:srgbClr val="000000"/>
                </a:solidFill>
                <a:highlight>
                  <a:srgbClr val="FFFFFF"/>
                </a:highlight>
              </a:rPr>
            </a:br>
            <a:r>
              <a:rPr lang="en-US" sz="600">
                <a:solidFill>
                  <a:srgbClr val="000000"/>
                </a:solidFill>
                <a:highlight>
                  <a:srgbClr val="FFFFFF"/>
                </a:highlight>
              </a:rPr>
              <a:t>        </a:t>
            </a:r>
            <a:r>
              <a:rPr lang="en-US" sz="600">
                <a:solidFill>
                  <a:srgbClr val="003296"/>
                </a:solidFill>
                <a:highlight>
                  <a:srgbClr val="FFFFFF"/>
                </a:highlight>
              </a:rPr>
              <a:t>&lt;/xs:sequence&gt;</a:t>
            </a:r>
            <a:br>
              <a:rPr lang="en-US" sz="600">
                <a:solidFill>
                  <a:srgbClr val="000000"/>
                </a:solidFill>
                <a:highlight>
                  <a:srgbClr val="FFFFFF"/>
                </a:highlight>
              </a:rPr>
            </a:br>
            <a:r>
              <a:rPr lang="en-US" sz="600">
                <a:solidFill>
                  <a:srgbClr val="000000"/>
                </a:solidFill>
                <a:highlight>
                  <a:srgbClr val="FFFFFF"/>
                </a:highlight>
              </a:rPr>
              <a:t>    </a:t>
            </a:r>
            <a:r>
              <a:rPr lang="en-US" sz="600">
                <a:solidFill>
                  <a:srgbClr val="003296"/>
                </a:solidFill>
                <a:highlight>
                  <a:srgbClr val="FFFFFF"/>
                </a:highlight>
              </a:rPr>
              <a:t>&lt;/xs:complexType&gt;</a:t>
            </a:r>
            <a:br>
              <a:rPr lang="en-US" sz="600">
                <a:solidFill>
                  <a:srgbClr val="000000"/>
                </a:solidFill>
                <a:highlight>
                  <a:srgbClr val="FFFFFF"/>
                </a:highlight>
              </a:rPr>
            </a:br>
            <a:r>
              <a:rPr lang="en-US" sz="600">
                <a:solidFill>
                  <a:srgbClr val="003296"/>
                </a:solidFill>
                <a:highlight>
                  <a:srgbClr val="FFFFFF"/>
                </a:highlight>
              </a:rPr>
              <a:t>&lt;/xs:element&gt;</a:t>
            </a:r>
          </a:p>
        </p:txBody>
      </p:sp>
      <p:sp>
        <p:nvSpPr>
          <p:cNvPr id="21" name="Footer Placeholder 3">
            <a:extLst>
              <a:ext uri="{FF2B5EF4-FFF2-40B4-BE49-F238E27FC236}">
                <a16:creationId xmlns:a16="http://schemas.microsoft.com/office/drawing/2014/main" id="{C85A585E-39E8-4926-A9EE-6FD900C6EFDE}"/>
              </a:ext>
            </a:extLst>
          </p:cNvPr>
          <p:cNvSpPr txBox="1">
            <a:spLocks/>
          </p:cNvSpPr>
          <p:nvPr/>
        </p:nvSpPr>
        <p:spPr>
          <a:xfrm>
            <a:off x="616448" y="6521957"/>
            <a:ext cx="7536952" cy="23905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en-US" sz="800">
                <a:solidFill>
                  <a:schemeClr val="tx1">
                    <a:lumMod val="50000"/>
                    <a:lumOff val="50000"/>
                  </a:schemeClr>
                </a:solidFill>
                <a:latin typeface="Arial" pitchFamily="34" charset="0"/>
                <a:cs typeface="Arial" pitchFamily="34" charset="0"/>
              </a:rPr>
              <a:t>© 2019 The MITRE Corporation. All rights reserved.</a:t>
            </a:r>
            <a:endParaRPr lang="en-US" sz="800" dirty="0">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353401438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09DEF-0768-4F75-B74D-D103C4B82270}"/>
              </a:ext>
            </a:extLst>
          </p:cNvPr>
          <p:cNvSpPr>
            <a:spLocks noGrp="1"/>
          </p:cNvSpPr>
          <p:nvPr>
            <p:ph type="title"/>
          </p:nvPr>
        </p:nvSpPr>
        <p:spPr/>
        <p:txBody>
          <a:bodyPr/>
          <a:lstStyle/>
          <a:p>
            <a:r>
              <a:rPr lang="en-US"/>
              <a:t>Lab 4.1</a:t>
            </a:r>
          </a:p>
        </p:txBody>
      </p:sp>
      <p:sp>
        <p:nvSpPr>
          <p:cNvPr id="3" name="Content Placeholder 2">
            <a:extLst>
              <a:ext uri="{FF2B5EF4-FFF2-40B4-BE49-F238E27FC236}">
                <a16:creationId xmlns:a16="http://schemas.microsoft.com/office/drawing/2014/main" id="{09B93B24-940B-445C-B059-82A7CD348211}"/>
              </a:ext>
            </a:extLst>
          </p:cNvPr>
          <p:cNvSpPr>
            <a:spLocks noGrp="1"/>
          </p:cNvSpPr>
          <p:nvPr>
            <p:ph idx="1"/>
          </p:nvPr>
        </p:nvSpPr>
        <p:spPr>
          <a:xfrm>
            <a:off x="616449" y="1371601"/>
            <a:ext cx="11236720" cy="1077131"/>
          </a:xfrm>
        </p:spPr>
        <p:txBody>
          <a:bodyPr/>
          <a:lstStyle/>
          <a:p>
            <a:pPr>
              <a:lnSpc>
                <a:spcPts val="3000"/>
              </a:lnSpc>
            </a:pPr>
            <a:r>
              <a:rPr lang="en-US"/>
              <a:t>Create a DFDL schema for common event format (CEF) files.</a:t>
            </a:r>
          </a:p>
          <a:p>
            <a:pPr>
              <a:lnSpc>
                <a:spcPts val="3000"/>
              </a:lnSpc>
            </a:pPr>
            <a:r>
              <a:rPr lang="en-US"/>
              <a:t>A CEF file contains data about device network events.</a:t>
            </a:r>
          </a:p>
          <a:p>
            <a:pPr>
              <a:lnSpc>
                <a:spcPts val="3000"/>
              </a:lnSpc>
            </a:pPr>
            <a:r>
              <a:rPr lang="en-US"/>
              <a:t>Here is a sample input file containing 3 rows:</a:t>
            </a:r>
          </a:p>
        </p:txBody>
      </p:sp>
      <p:sp>
        <p:nvSpPr>
          <p:cNvPr id="5" name="Rectangle 4">
            <a:extLst>
              <a:ext uri="{FF2B5EF4-FFF2-40B4-BE49-F238E27FC236}">
                <a16:creationId xmlns:a16="http://schemas.microsoft.com/office/drawing/2014/main" id="{EAD4FBCA-2935-4E24-8ADD-01A13B32DC9A}"/>
              </a:ext>
            </a:extLst>
          </p:cNvPr>
          <p:cNvSpPr/>
          <p:nvPr/>
        </p:nvSpPr>
        <p:spPr>
          <a:xfrm>
            <a:off x="1064220" y="2815702"/>
            <a:ext cx="10110057" cy="923330"/>
          </a:xfrm>
          <a:prstGeom prst="rect">
            <a:avLst/>
          </a:prstGeom>
          <a:ln>
            <a:solidFill>
              <a:schemeClr val="bg1">
                <a:lumMod val="65000"/>
              </a:schemeClr>
            </a:solidFill>
          </a:ln>
        </p:spPr>
        <p:txBody>
          <a:bodyPr wrap="square">
            <a:spAutoFit/>
          </a:bodyPr>
          <a:lstStyle/>
          <a:p>
            <a:r>
              <a:rPr lang="en-US"/>
              <a:t>CEF:0|security|threatmanager|1.0|100|worm successfully stopped|10|src=10.0.0.1 dst=2.1.2.2 spt=1232</a:t>
            </a:r>
            <a:br>
              <a:rPr lang="en-US"/>
            </a:br>
            <a:r>
              <a:rPr lang="en-US"/>
              <a:t>CEF:0|McAfee|Host Intrusion Prevention|8.0.0|6042|DNS Rule Violation|10</a:t>
            </a:r>
            <a:br>
              <a:rPr lang="en-US"/>
            </a:br>
            <a:r>
              <a:rPr lang="en-US"/>
              <a:t>CEF:0|ArcSight|ArcSight|5.1.6.6014.0|agent:050|Connector Raw Event Statistics|1|eventId=7</a:t>
            </a:r>
          </a:p>
        </p:txBody>
      </p:sp>
      <p:sp>
        <p:nvSpPr>
          <p:cNvPr id="7" name="Content Placeholder 2">
            <a:extLst>
              <a:ext uri="{FF2B5EF4-FFF2-40B4-BE49-F238E27FC236}">
                <a16:creationId xmlns:a16="http://schemas.microsoft.com/office/drawing/2014/main" id="{EE2A4A97-CF00-4B34-B5EA-84E9A1D0038E}"/>
              </a:ext>
            </a:extLst>
          </p:cNvPr>
          <p:cNvSpPr txBox="1">
            <a:spLocks/>
          </p:cNvSpPr>
          <p:nvPr/>
        </p:nvSpPr>
        <p:spPr>
          <a:xfrm>
            <a:off x="616448" y="3892833"/>
            <a:ext cx="11236720" cy="1547071"/>
          </a:xfrm>
          <a:prstGeom prst="rect">
            <a:avLst/>
          </a:prstGeom>
        </p:spPr>
        <p:txBody>
          <a:bodyPr vert="horz" lIns="91440" tIns="45720" rIns="91440" bIns="45720" rtlCol="0">
            <a:noAutofit/>
          </a:bodyPr>
          <a:lstStyle>
            <a:lvl1pPr marL="308269" indent="-308269" algn="l" defTabSz="1216185" rtl="0" eaLnBrk="1" latinLnBrk="0" hangingPunct="1">
              <a:lnSpc>
                <a:spcPct val="90000"/>
              </a:lnSpc>
              <a:spcBef>
                <a:spcPts val="0"/>
              </a:spcBef>
              <a:spcAft>
                <a:spcPts val="798"/>
              </a:spcAft>
              <a:buClr>
                <a:schemeClr val="tx2"/>
              </a:buClr>
              <a:buSzPct val="120000"/>
              <a:buFont typeface="Wingdings" pitchFamily="2" charset="2"/>
              <a:buChar char="§"/>
              <a:defRPr lang="en-US" sz="2400" b="1" kern="1200" dirty="0" smtClean="0">
                <a:solidFill>
                  <a:schemeClr val="tx1"/>
                </a:solidFill>
                <a:latin typeface="Arial" pitchFamily="34" charset="0"/>
                <a:ea typeface="Verdana" pitchFamily="34" charset="0"/>
                <a:cs typeface="Arial" pitchFamily="34" charset="0"/>
              </a:defRPr>
            </a:lvl1pPr>
            <a:lvl2pPr marL="686216" marR="0" indent="-304046" algn="l" defTabSz="1216185" rtl="0" eaLnBrk="1" fontAlgn="auto" latinLnBrk="0" hangingPunct="1">
              <a:lnSpc>
                <a:spcPct val="90000"/>
              </a:lnSpc>
              <a:spcBef>
                <a:spcPts val="0"/>
              </a:spcBef>
              <a:spcAft>
                <a:spcPts val="798"/>
              </a:spcAft>
              <a:buClr>
                <a:schemeClr val="tx2"/>
              </a:buClr>
              <a:buSzTx/>
              <a:buFont typeface="Arial" pitchFamily="34" charset="0"/>
              <a:buChar char="–"/>
              <a:tabLst/>
              <a:defRPr lang="en-US" sz="2400" kern="1200">
                <a:solidFill>
                  <a:schemeClr val="tx1"/>
                </a:solidFill>
                <a:latin typeface="Arial" pitchFamily="34" charset="0"/>
                <a:ea typeface="Verdana" pitchFamily="34" charset="0"/>
                <a:cs typeface="Arial" pitchFamily="34" charset="0"/>
              </a:defRPr>
            </a:lvl2pPr>
            <a:lvl3pPr marL="994485" indent="-308269" algn="l" defTabSz="1216185" rtl="0" eaLnBrk="1" latinLnBrk="0" hangingPunct="1">
              <a:lnSpc>
                <a:spcPct val="90000"/>
              </a:lnSpc>
              <a:spcBef>
                <a:spcPts val="0"/>
              </a:spcBef>
              <a:spcAft>
                <a:spcPts val="798"/>
              </a:spcAft>
              <a:buClr>
                <a:schemeClr val="tx2"/>
              </a:buClr>
              <a:buSzPct val="110000"/>
              <a:buFont typeface="Wingdings" pitchFamily="2" charset="2"/>
              <a:buChar char="§"/>
              <a:defRPr lang="en-US" sz="2000" kern="1200" smtClean="0">
                <a:solidFill>
                  <a:schemeClr val="tx1"/>
                </a:solidFill>
                <a:latin typeface="Arial" pitchFamily="34" charset="0"/>
                <a:ea typeface="Verdana" pitchFamily="34" charset="0"/>
                <a:cs typeface="Arial" pitchFamily="34" charset="0"/>
              </a:defRPr>
            </a:lvl3pPr>
            <a:lvl4pPr marL="1486316" indent="-342900" algn="l" defTabSz="1216185" rtl="0" eaLnBrk="1" latinLnBrk="0" hangingPunct="1">
              <a:lnSpc>
                <a:spcPct val="90000"/>
              </a:lnSpc>
              <a:spcBef>
                <a:spcPts val="0"/>
              </a:spcBef>
              <a:spcAft>
                <a:spcPts val="798"/>
              </a:spcAft>
              <a:buClr>
                <a:schemeClr val="tx2"/>
              </a:buClr>
              <a:buFont typeface="Arial" panose="020B0604020202020204" pitchFamily="34" charset="0"/>
              <a:buChar char="–"/>
              <a:defRPr lang="en-US" sz="2660" b="1" kern="1200" smtClean="0">
                <a:solidFill>
                  <a:schemeClr val="tx1"/>
                </a:solidFill>
                <a:latin typeface="Arial" pitchFamily="34" charset="0"/>
                <a:ea typeface="Verdana" pitchFamily="34" charset="0"/>
                <a:cs typeface="Arial" pitchFamily="34" charset="0"/>
              </a:defRPr>
            </a:lvl4pPr>
            <a:lvl5pPr marL="2057400" indent="-228600" algn="l" defTabSz="1216185" rtl="0" eaLnBrk="1" latinLnBrk="0" hangingPunct="1">
              <a:lnSpc>
                <a:spcPct val="90000"/>
              </a:lnSpc>
              <a:spcBef>
                <a:spcPts val="0"/>
              </a:spcBef>
              <a:spcAft>
                <a:spcPts val="798"/>
              </a:spcAft>
              <a:buClr>
                <a:schemeClr val="tx2"/>
              </a:buClr>
              <a:buFont typeface="Arial" panose="020B0604020202020204" pitchFamily="34" charset="0"/>
              <a:buChar char="•"/>
              <a:defRPr lang="en-US" sz="2660" b="1" kern="1200">
                <a:solidFill>
                  <a:schemeClr val="tx1"/>
                </a:solidFill>
                <a:latin typeface="Arial" pitchFamily="34" charset="0"/>
                <a:ea typeface="Verdana" pitchFamily="34" charset="0"/>
                <a:cs typeface="Arial"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3000"/>
              </a:lnSpc>
            </a:pPr>
            <a:r>
              <a:rPr lang="en-US"/>
              <a:t>Each row is initiated by the string “CEF:”</a:t>
            </a:r>
          </a:p>
          <a:p>
            <a:pPr>
              <a:lnSpc>
                <a:spcPts val="3000"/>
              </a:lnSpc>
            </a:pPr>
            <a:r>
              <a:rPr lang="en-US"/>
              <a:t>Following that are a series of fields, each separated by a vertical bar ( | )</a:t>
            </a:r>
          </a:p>
          <a:p>
            <a:pPr>
              <a:lnSpc>
                <a:spcPts val="3000"/>
              </a:lnSpc>
            </a:pPr>
            <a:r>
              <a:rPr lang="en-US"/>
              <a:t>Here’s what is in each field:</a:t>
            </a:r>
          </a:p>
        </p:txBody>
      </p:sp>
      <p:sp>
        <p:nvSpPr>
          <p:cNvPr id="8" name="Rectangle 7">
            <a:extLst>
              <a:ext uri="{FF2B5EF4-FFF2-40B4-BE49-F238E27FC236}">
                <a16:creationId xmlns:a16="http://schemas.microsoft.com/office/drawing/2014/main" id="{A31BAFB9-F859-4EC9-AF36-4921371BB0E2}"/>
              </a:ext>
            </a:extLst>
          </p:cNvPr>
          <p:cNvSpPr/>
          <p:nvPr/>
        </p:nvSpPr>
        <p:spPr>
          <a:xfrm>
            <a:off x="444288" y="5439904"/>
            <a:ext cx="11551400" cy="720197"/>
          </a:xfrm>
          <a:prstGeom prst="rect">
            <a:avLst/>
          </a:prstGeom>
        </p:spPr>
        <p:txBody>
          <a:bodyPr wrap="square">
            <a:spAutoFit/>
          </a:bodyPr>
          <a:lstStyle/>
          <a:p>
            <a:pPr>
              <a:lnSpc>
                <a:spcPct val="115000"/>
              </a:lnSpc>
              <a:spcBef>
                <a:spcPts val="1000"/>
              </a:spcBef>
            </a:pPr>
            <a:r>
              <a:rPr lang="en-US" sz="2000" b="1">
                <a:solidFill>
                  <a:srgbClr val="4F81BD"/>
                </a:solidFill>
                <a:latin typeface="Cambria" panose="02040503050406030204" pitchFamily="18" charset="0"/>
                <a:ea typeface="Times New Roman" panose="02020603050405020304" pitchFamily="18" charset="0"/>
                <a:cs typeface="Times New Roman" panose="02020603050405020304" pitchFamily="18" charset="0"/>
              </a:rPr>
              <a:t>CEF format</a:t>
            </a:r>
          </a:p>
          <a:p>
            <a:pPr>
              <a:lnSpc>
                <a:spcPct val="115000"/>
              </a:lnSpc>
            </a:pPr>
            <a:r>
              <a:rPr lang="en-US" sz="1600">
                <a:latin typeface="Courier New" panose="02070309020205020404" pitchFamily="49" charset="0"/>
                <a:ea typeface="Times New Roman" panose="02020603050405020304" pitchFamily="18" charset="0"/>
                <a:cs typeface="Times New Roman" panose="02020603050405020304" pitchFamily="18" charset="0"/>
              </a:rPr>
              <a:t>CEF:Version|Device Vendor|Device Product|Device Version|Signature </a:t>
            </a:r>
            <a:r>
              <a:rPr lang="en-US" sz="1600">
                <a:latin typeface="Courier New" panose="02070309020205020404" pitchFamily="49" charset="0"/>
                <a:ea typeface="Times New Roman" panose="02020603050405020304" pitchFamily="18" charset="0"/>
              </a:rPr>
              <a:t>ID|Name|Severity|Extension</a:t>
            </a:r>
            <a:endParaRPr lang="en-US" sz="1600"/>
          </a:p>
        </p:txBody>
      </p:sp>
    </p:spTree>
    <p:extLst>
      <p:ext uri="{BB962C8B-B14F-4D97-AF65-F5344CB8AC3E}">
        <p14:creationId xmlns:p14="http://schemas.microsoft.com/office/powerpoint/2010/main" val="208610332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09DEF-0768-4F75-B74D-D103C4B82270}"/>
              </a:ext>
            </a:extLst>
          </p:cNvPr>
          <p:cNvSpPr>
            <a:spLocks noGrp="1"/>
          </p:cNvSpPr>
          <p:nvPr>
            <p:ph type="title"/>
          </p:nvPr>
        </p:nvSpPr>
        <p:spPr/>
        <p:txBody>
          <a:bodyPr/>
          <a:lstStyle/>
          <a:p>
            <a:r>
              <a:rPr lang="en-US"/>
              <a:t>Lab 4.1 (cont.)</a:t>
            </a:r>
          </a:p>
        </p:txBody>
      </p:sp>
      <p:sp>
        <p:nvSpPr>
          <p:cNvPr id="3" name="Content Placeholder 2">
            <a:extLst>
              <a:ext uri="{FF2B5EF4-FFF2-40B4-BE49-F238E27FC236}">
                <a16:creationId xmlns:a16="http://schemas.microsoft.com/office/drawing/2014/main" id="{09B93B24-940B-445C-B059-82A7CD348211}"/>
              </a:ext>
            </a:extLst>
          </p:cNvPr>
          <p:cNvSpPr>
            <a:spLocks noGrp="1"/>
          </p:cNvSpPr>
          <p:nvPr>
            <p:ph idx="1"/>
          </p:nvPr>
        </p:nvSpPr>
        <p:spPr>
          <a:xfrm>
            <a:off x="616449" y="2347996"/>
            <a:ext cx="11236720" cy="3911770"/>
          </a:xfrm>
        </p:spPr>
        <p:txBody>
          <a:bodyPr/>
          <a:lstStyle/>
          <a:p>
            <a:pPr>
              <a:lnSpc>
                <a:spcPts val="3000"/>
              </a:lnSpc>
            </a:pPr>
            <a:r>
              <a:rPr lang="en-US" dirty="0"/>
              <a:t>Version: version of the CEF format, </a:t>
            </a:r>
            <a:r>
              <a:rPr lang="en-US"/>
              <a:t>an integer</a:t>
            </a:r>
          </a:p>
          <a:p>
            <a:pPr lvl="1">
              <a:lnSpc>
                <a:spcPts val="3000"/>
              </a:lnSpc>
            </a:pPr>
            <a:r>
              <a:rPr lang="en-US"/>
              <a:t>Your DFDL schema must restrict the value to 0 or 1</a:t>
            </a:r>
          </a:p>
          <a:p>
            <a:pPr>
              <a:lnSpc>
                <a:spcPts val="3000"/>
              </a:lnSpc>
            </a:pPr>
            <a:r>
              <a:rPr lang="en-US" dirty="0"/>
              <a:t>Device Vendor, Device Product, Device Version: identifies the type of sending device</a:t>
            </a:r>
            <a:r>
              <a:rPr lang="en-US"/>
              <a:t>, strings</a:t>
            </a:r>
          </a:p>
          <a:p>
            <a:pPr>
              <a:lnSpc>
                <a:spcPts val="3000"/>
              </a:lnSpc>
            </a:pPr>
            <a:r>
              <a:rPr lang="en-US" dirty="0"/>
              <a:t>Signature ID: unique identifier for the event, </a:t>
            </a:r>
            <a:r>
              <a:rPr lang="en-US"/>
              <a:t>string </a:t>
            </a:r>
          </a:p>
          <a:p>
            <a:pPr>
              <a:lnSpc>
                <a:spcPts val="3000"/>
              </a:lnSpc>
            </a:pPr>
            <a:r>
              <a:rPr lang="en-US" dirty="0"/>
              <a:t>Name: human-readable description of the </a:t>
            </a:r>
            <a:r>
              <a:rPr lang="en-US"/>
              <a:t>event, string</a:t>
            </a:r>
          </a:p>
          <a:p>
            <a:pPr>
              <a:lnSpc>
                <a:spcPts val="3000"/>
              </a:lnSpc>
            </a:pPr>
            <a:r>
              <a:rPr lang="en-US" dirty="0"/>
              <a:t>Severity: indicates the importance of the event, 0 - 10 (10 indicates most important </a:t>
            </a:r>
            <a:r>
              <a:rPr lang="en-US"/>
              <a:t>event)</a:t>
            </a:r>
          </a:p>
          <a:p>
            <a:pPr>
              <a:lnSpc>
                <a:spcPts val="3000"/>
              </a:lnSpc>
            </a:pPr>
            <a:r>
              <a:rPr lang="en-US" dirty="0"/>
              <a:t>Extension: collection of </a:t>
            </a:r>
            <a:r>
              <a:rPr lang="en-US"/>
              <a:t>key-value pairs separated by a single space</a:t>
            </a:r>
          </a:p>
        </p:txBody>
      </p:sp>
      <p:sp>
        <p:nvSpPr>
          <p:cNvPr id="8" name="Rectangle 7">
            <a:extLst>
              <a:ext uri="{FF2B5EF4-FFF2-40B4-BE49-F238E27FC236}">
                <a16:creationId xmlns:a16="http://schemas.microsoft.com/office/drawing/2014/main" id="{A5B3D714-0059-400B-88F0-722BD459E74F}"/>
              </a:ext>
            </a:extLst>
          </p:cNvPr>
          <p:cNvSpPr/>
          <p:nvPr/>
        </p:nvSpPr>
        <p:spPr>
          <a:xfrm>
            <a:off x="459108" y="1488143"/>
            <a:ext cx="11551400" cy="720197"/>
          </a:xfrm>
          <a:prstGeom prst="rect">
            <a:avLst/>
          </a:prstGeom>
        </p:spPr>
        <p:txBody>
          <a:bodyPr wrap="square">
            <a:spAutoFit/>
          </a:bodyPr>
          <a:lstStyle/>
          <a:p>
            <a:pPr>
              <a:lnSpc>
                <a:spcPct val="115000"/>
              </a:lnSpc>
              <a:spcBef>
                <a:spcPts val="1000"/>
              </a:spcBef>
            </a:pPr>
            <a:r>
              <a:rPr lang="en-US" sz="2000" b="1">
                <a:solidFill>
                  <a:srgbClr val="4F81BD"/>
                </a:solidFill>
                <a:latin typeface="Cambria" panose="02040503050406030204" pitchFamily="18" charset="0"/>
                <a:ea typeface="Times New Roman" panose="02020603050405020304" pitchFamily="18" charset="0"/>
                <a:cs typeface="Times New Roman" panose="02020603050405020304" pitchFamily="18" charset="0"/>
              </a:rPr>
              <a:t>CEF format</a:t>
            </a:r>
          </a:p>
          <a:p>
            <a:pPr>
              <a:lnSpc>
                <a:spcPct val="115000"/>
              </a:lnSpc>
            </a:pPr>
            <a:r>
              <a:rPr lang="en-US" sz="1600">
                <a:latin typeface="Courier New" panose="02070309020205020404" pitchFamily="49" charset="0"/>
                <a:ea typeface="Times New Roman" panose="02020603050405020304" pitchFamily="18" charset="0"/>
                <a:cs typeface="Times New Roman" panose="02020603050405020304" pitchFamily="18" charset="0"/>
              </a:rPr>
              <a:t>CEF:Version|Device Vendor|Device Product|Device Version|Signature </a:t>
            </a:r>
            <a:r>
              <a:rPr lang="en-US" sz="1600">
                <a:latin typeface="Courier New" panose="02070309020205020404" pitchFamily="49" charset="0"/>
                <a:ea typeface="Times New Roman" panose="02020603050405020304" pitchFamily="18" charset="0"/>
              </a:rPr>
              <a:t>ID|Name|Severity|Extension</a:t>
            </a:r>
            <a:endParaRPr lang="en-US" sz="1600"/>
          </a:p>
        </p:txBody>
      </p:sp>
    </p:spTree>
    <p:extLst>
      <p:ext uri="{BB962C8B-B14F-4D97-AF65-F5344CB8AC3E}">
        <p14:creationId xmlns:p14="http://schemas.microsoft.com/office/powerpoint/2010/main" val="388092786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07D572-1D87-48B5-9A00-1882D2CD8D5A}"/>
              </a:ext>
            </a:extLst>
          </p:cNvPr>
          <p:cNvSpPr>
            <a:spLocks noGrp="1"/>
          </p:cNvSpPr>
          <p:nvPr>
            <p:ph type="title"/>
          </p:nvPr>
        </p:nvSpPr>
        <p:spPr/>
        <p:txBody>
          <a:bodyPr/>
          <a:lstStyle/>
          <a:p>
            <a:r>
              <a:rPr lang="en-US"/>
              <a:t>Lab requirements</a:t>
            </a:r>
          </a:p>
        </p:txBody>
      </p:sp>
      <p:sp>
        <p:nvSpPr>
          <p:cNvPr id="3" name="Content Placeholder 2">
            <a:extLst>
              <a:ext uri="{FF2B5EF4-FFF2-40B4-BE49-F238E27FC236}">
                <a16:creationId xmlns:a16="http://schemas.microsoft.com/office/drawing/2014/main" id="{40210441-54F5-4736-9E0D-B9D0F1B8E6C9}"/>
              </a:ext>
            </a:extLst>
          </p:cNvPr>
          <p:cNvSpPr>
            <a:spLocks noGrp="1"/>
          </p:cNvSpPr>
          <p:nvPr>
            <p:ph idx="1"/>
          </p:nvPr>
        </p:nvSpPr>
        <p:spPr/>
        <p:txBody>
          <a:bodyPr/>
          <a:lstStyle/>
          <a:p>
            <a:pPr>
              <a:lnSpc>
                <a:spcPts val="3000"/>
              </a:lnSpc>
              <a:spcAft>
                <a:spcPts val="1200"/>
              </a:spcAft>
            </a:pPr>
            <a:r>
              <a:rPr lang="en-US"/>
              <a:t>Use a </a:t>
            </a:r>
            <a:r>
              <a:rPr lang="en-US" b="0">
                <a:latin typeface="Courier New" panose="02070309020205020404" pitchFamily="49" charset="0"/>
                <a:cs typeface="Courier New" panose="02070309020205020404" pitchFamily="49" charset="0"/>
              </a:rPr>
              <a:t>dfdl:assert</a:t>
            </a:r>
            <a:r>
              <a:rPr lang="en-US"/>
              <a:t> with the severity element</a:t>
            </a:r>
          </a:p>
          <a:p>
            <a:pPr>
              <a:lnSpc>
                <a:spcPts val="3000"/>
              </a:lnSpc>
              <a:spcAft>
                <a:spcPts val="1200"/>
              </a:spcAft>
            </a:pPr>
            <a:r>
              <a:rPr lang="en-US"/>
              <a:t>Parse the input using </a:t>
            </a:r>
            <a:r>
              <a:rPr lang="en-US" b="0">
                <a:latin typeface="Courier New" panose="02070309020205020404" pitchFamily="49" charset="0"/>
                <a:cs typeface="Courier New" panose="02070309020205020404" pitchFamily="49" charset="0"/>
              </a:rPr>
              <a:t>--validate</a:t>
            </a:r>
            <a:r>
              <a:rPr lang="en-US"/>
              <a:t> limited </a:t>
            </a:r>
          </a:p>
          <a:p>
            <a:pPr>
              <a:lnSpc>
                <a:spcPts val="3000"/>
              </a:lnSpc>
              <a:spcAft>
                <a:spcPts val="1200"/>
              </a:spcAft>
            </a:pPr>
            <a:r>
              <a:rPr lang="en-US"/>
              <a:t>If the version is not 0 or 1, an error should be generated. However, the input should be gobbled up and XML generated, i.e., don’t let the error stop parsing.</a:t>
            </a:r>
          </a:p>
          <a:p>
            <a:pPr>
              <a:lnSpc>
                <a:spcPts val="3000"/>
              </a:lnSpc>
              <a:spcAft>
                <a:spcPts val="1200"/>
              </a:spcAft>
            </a:pPr>
            <a:r>
              <a:rPr lang="en-US"/>
              <a:t>If the severity is outside 0 – 10, and error should be generated and parsing stopped. There should be no XML generated.</a:t>
            </a:r>
          </a:p>
        </p:txBody>
      </p:sp>
      <p:sp>
        <p:nvSpPr>
          <p:cNvPr id="4" name="Footer Placeholder 3">
            <a:extLst>
              <a:ext uri="{FF2B5EF4-FFF2-40B4-BE49-F238E27FC236}">
                <a16:creationId xmlns:a16="http://schemas.microsoft.com/office/drawing/2014/main" id="{F9C4EA23-53BF-4A5F-8549-FBFE834134C3}"/>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125159289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5CFB91F-DE9B-4299-98F4-D84038992F3C}"/>
              </a:ext>
            </a:extLst>
          </p:cNvPr>
          <p:cNvSpPr txBox="1"/>
          <p:nvPr/>
        </p:nvSpPr>
        <p:spPr>
          <a:xfrm>
            <a:off x="4324028" y="4007474"/>
            <a:ext cx="3547381" cy="707886"/>
          </a:xfrm>
          <a:prstGeom prst="rect">
            <a:avLst/>
          </a:prstGeom>
          <a:noFill/>
        </p:spPr>
        <p:txBody>
          <a:bodyPr wrap="none" rtlCol="0">
            <a:spAutoFit/>
          </a:bodyPr>
          <a:lstStyle/>
          <a:p>
            <a:r>
              <a:rPr lang="en-US" sz="4000"/>
              <a:t>Do Lab04.1 now</a:t>
            </a:r>
          </a:p>
        </p:txBody>
      </p:sp>
      <p:pic>
        <p:nvPicPr>
          <p:cNvPr id="3" name="Picture 2">
            <a:extLst>
              <a:ext uri="{FF2B5EF4-FFF2-40B4-BE49-F238E27FC236}">
                <a16:creationId xmlns:a16="http://schemas.microsoft.com/office/drawing/2014/main" id="{35467526-A31F-4ECF-9918-F13A95B04882}"/>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4531525" y="1394848"/>
            <a:ext cx="2742857" cy="2742857"/>
          </a:xfrm>
          <a:prstGeom prst="rect">
            <a:avLst/>
          </a:prstGeom>
        </p:spPr>
      </p:pic>
      <p:sp>
        <p:nvSpPr>
          <p:cNvPr id="4" name="Footer Placeholder 3">
            <a:extLst>
              <a:ext uri="{FF2B5EF4-FFF2-40B4-BE49-F238E27FC236}">
                <a16:creationId xmlns:a16="http://schemas.microsoft.com/office/drawing/2014/main" id="{3588D4A4-6AF8-4091-B199-716617A1CB07}"/>
              </a:ext>
            </a:extLst>
          </p:cNvPr>
          <p:cNvSpPr txBox="1">
            <a:spLocks/>
          </p:cNvSpPr>
          <p:nvPr/>
        </p:nvSpPr>
        <p:spPr>
          <a:xfrm>
            <a:off x="616448" y="6521957"/>
            <a:ext cx="7536952" cy="23905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en-US" sz="800">
                <a:solidFill>
                  <a:schemeClr val="tx1">
                    <a:lumMod val="50000"/>
                    <a:lumOff val="50000"/>
                  </a:schemeClr>
                </a:solidFill>
                <a:latin typeface="Arial" pitchFamily="34" charset="0"/>
                <a:cs typeface="Arial" pitchFamily="34" charset="0"/>
              </a:rPr>
              <a:t>© 2019 The MITRE Corporation. All rights reserved.</a:t>
            </a:r>
            <a:endParaRPr lang="en-US" sz="800" dirty="0">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180834422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23C7E37-D58C-40B4-A547-5078C2EF66EC}"/>
              </a:ext>
            </a:extLst>
          </p:cNvPr>
          <p:cNvSpPr/>
          <p:nvPr/>
        </p:nvSpPr>
        <p:spPr>
          <a:xfrm>
            <a:off x="1839132" y="243512"/>
            <a:ext cx="7893804" cy="6370975"/>
          </a:xfrm>
          <a:prstGeom prst="rect">
            <a:avLst/>
          </a:prstGeom>
          <a:ln>
            <a:solidFill>
              <a:schemeClr val="tx1"/>
            </a:solidFill>
          </a:ln>
        </p:spPr>
        <p:txBody>
          <a:bodyPr wrap="square">
            <a:spAutoFit/>
          </a:bodyPr>
          <a:lstStyle/>
          <a:p>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"CEF"</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a:t>
            </a:r>
            <a:r>
              <a:rPr lang="en-US" sz="1200">
                <a:solidFill>
                  <a:srgbClr val="F5844C"/>
                </a:solidFill>
                <a:highlight>
                  <a:srgbClr val="FFFFFF"/>
                </a:highlight>
              </a:rPr>
              <a:t> dfdl:separator</a:t>
            </a:r>
            <a:r>
              <a:rPr lang="en-US" sz="1200">
                <a:solidFill>
                  <a:srgbClr val="FF8040"/>
                </a:solidFill>
                <a:highlight>
                  <a:srgbClr val="FFFFFF"/>
                </a:highlight>
              </a:rPr>
              <a:t>=</a:t>
            </a:r>
            <a:r>
              <a:rPr lang="en-US" sz="1200">
                <a:solidFill>
                  <a:srgbClr val="993300"/>
                </a:solidFill>
                <a:highlight>
                  <a:srgbClr val="FFFFFF"/>
                </a:highlight>
              </a:rPr>
              <a:t>"%NL;"</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"row"</a:t>
            </a:r>
            <a:r>
              <a:rPr lang="en-US" sz="1200">
                <a:solidFill>
                  <a:srgbClr val="F5844C"/>
                </a:solidFill>
                <a:highlight>
                  <a:srgbClr val="FFFFFF"/>
                </a:highlight>
              </a:rPr>
              <a:t> maxOccurs</a:t>
            </a:r>
            <a:r>
              <a:rPr lang="en-US" sz="1200">
                <a:solidFill>
                  <a:srgbClr val="FF8040"/>
                </a:solidFill>
                <a:highlight>
                  <a:srgbClr val="FFFFFF"/>
                </a:highlight>
              </a:rPr>
              <a:t>=</a:t>
            </a:r>
            <a:r>
              <a:rPr lang="en-US" sz="1200">
                <a:solidFill>
                  <a:srgbClr val="993300"/>
                </a:solidFill>
                <a:highlight>
                  <a:srgbClr val="FFFFFF"/>
                </a:highlight>
              </a:rPr>
              <a:t>"unbounded"</a:t>
            </a:r>
            <a:r>
              <a:rPr lang="en-US" sz="1200">
                <a:solidFill>
                  <a:srgbClr val="F5844C"/>
                </a:solidFill>
                <a:highlight>
                  <a:srgbClr val="FFFFFF"/>
                </a:highlight>
              </a:rPr>
              <a:t> dfdl:occursCountKind</a:t>
            </a:r>
            <a:r>
              <a:rPr lang="en-US" sz="1200">
                <a:solidFill>
                  <a:srgbClr val="FF8040"/>
                </a:solidFill>
                <a:highlight>
                  <a:srgbClr val="FFFFFF"/>
                </a:highlight>
              </a:rPr>
              <a:t>=</a:t>
            </a:r>
            <a:r>
              <a:rPr lang="en-US" sz="1200">
                <a:solidFill>
                  <a:srgbClr val="993300"/>
                </a:solidFill>
                <a:highlight>
                  <a:srgbClr val="FFFFFF"/>
                </a:highlight>
              </a:rPr>
              <a:t>"implicit"</a:t>
            </a:r>
            <a:r>
              <a:rPr lang="en-US" sz="1200">
                <a:solidFill>
                  <a:srgbClr val="F5844C"/>
                </a:solidFill>
                <a:highlight>
                  <a:srgbClr val="FFFFFF"/>
                </a:highlight>
              </a:rPr>
              <a:t> </a:t>
            </a:r>
            <a:r>
              <a:rPr lang="en-US" sz="1200">
                <a:solidFill>
                  <a:srgbClr val="F5844C"/>
                </a:solidFill>
                <a:highlight>
                  <a:srgbClr val="FFFF00"/>
                </a:highlight>
              </a:rPr>
              <a:t>dfdl:initiator</a:t>
            </a:r>
            <a:r>
              <a:rPr lang="en-US" sz="1200">
                <a:solidFill>
                  <a:srgbClr val="FF8040"/>
                </a:solidFill>
                <a:highlight>
                  <a:srgbClr val="FFFF00"/>
                </a:highlight>
              </a:rPr>
              <a:t>=</a:t>
            </a:r>
            <a:r>
              <a:rPr lang="en-US" sz="1200">
                <a:solidFill>
                  <a:srgbClr val="993300"/>
                </a:solidFill>
                <a:highlight>
                  <a:srgbClr val="FFFF00"/>
                </a:highlight>
              </a:rPr>
              <a:t>"CEF:"</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a:t>
            </a:r>
            <a:r>
              <a:rPr lang="en-US" sz="1200">
                <a:solidFill>
                  <a:srgbClr val="F5844C"/>
                </a:solidFill>
                <a:highlight>
                  <a:srgbClr val="FFFFFF"/>
                </a:highlight>
              </a:rPr>
              <a:t> dfdl:separator</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"Version"</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00"/>
                </a:highlight>
              </a:rPr>
              <a:t>&lt;xs:simpleType&gt;</a:t>
            </a:r>
            <a:br>
              <a:rPr lang="en-US" sz="1200">
                <a:solidFill>
                  <a:srgbClr val="000000"/>
                </a:solidFill>
                <a:highlight>
                  <a:srgbClr val="FFFF00"/>
                </a:highlight>
              </a:rPr>
            </a:br>
            <a:r>
              <a:rPr lang="en-US" sz="1200">
                <a:solidFill>
                  <a:srgbClr val="000000"/>
                </a:solidFill>
                <a:highlight>
                  <a:srgbClr val="FFFFFF"/>
                </a:highlight>
              </a:rPr>
              <a:t>                                </a:t>
            </a:r>
            <a:r>
              <a:rPr lang="en-US" sz="1200">
                <a:solidFill>
                  <a:srgbClr val="003296"/>
                </a:solidFill>
                <a:highlight>
                  <a:srgbClr val="FFFF00"/>
                </a:highlight>
              </a:rPr>
              <a:t>&lt;xs:restriction</a:t>
            </a:r>
            <a:r>
              <a:rPr lang="en-US" sz="1200">
                <a:solidFill>
                  <a:srgbClr val="F5844C"/>
                </a:solidFill>
                <a:highlight>
                  <a:srgbClr val="FFFF00"/>
                </a:highlight>
              </a:rPr>
              <a:t> base</a:t>
            </a:r>
            <a:r>
              <a:rPr lang="en-US" sz="1200">
                <a:solidFill>
                  <a:srgbClr val="FF8040"/>
                </a:solidFill>
                <a:highlight>
                  <a:srgbClr val="FFFF00"/>
                </a:highlight>
              </a:rPr>
              <a:t>=</a:t>
            </a:r>
            <a:r>
              <a:rPr lang="en-US" sz="1200">
                <a:solidFill>
                  <a:srgbClr val="993300"/>
                </a:solidFill>
                <a:highlight>
                  <a:srgbClr val="FFFF00"/>
                </a:highlight>
              </a:rPr>
              <a:t>"xs:integer"</a:t>
            </a:r>
            <a:r>
              <a:rPr lang="en-US" sz="1200">
                <a:solidFill>
                  <a:srgbClr val="000096"/>
                </a:solidFill>
                <a:highlight>
                  <a:srgbClr val="FFFF00"/>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00"/>
                </a:highlight>
              </a:rPr>
              <a:t>&lt;xs:enumeration</a:t>
            </a:r>
            <a:r>
              <a:rPr lang="en-US" sz="1200">
                <a:solidFill>
                  <a:srgbClr val="F5844C"/>
                </a:solidFill>
                <a:highlight>
                  <a:srgbClr val="FFFF00"/>
                </a:highlight>
              </a:rPr>
              <a:t> value</a:t>
            </a:r>
            <a:r>
              <a:rPr lang="en-US" sz="1200">
                <a:solidFill>
                  <a:srgbClr val="FF8040"/>
                </a:solidFill>
                <a:highlight>
                  <a:srgbClr val="FFFF00"/>
                </a:highlight>
              </a:rPr>
              <a:t>=</a:t>
            </a:r>
            <a:r>
              <a:rPr lang="en-US" sz="1200">
                <a:solidFill>
                  <a:srgbClr val="993300"/>
                </a:solidFill>
                <a:highlight>
                  <a:srgbClr val="FFFF00"/>
                </a:highlight>
              </a:rPr>
              <a:t>"0"</a:t>
            </a:r>
            <a:r>
              <a:rPr lang="en-US" sz="1200">
                <a:solidFill>
                  <a:srgbClr val="F5844C"/>
                </a:solidFill>
                <a:highlight>
                  <a:srgbClr val="FFFF00"/>
                </a:highlight>
              </a:rPr>
              <a:t> </a:t>
            </a:r>
            <a:r>
              <a:rPr lang="en-US" sz="1200">
                <a:solidFill>
                  <a:srgbClr val="000096"/>
                </a:solidFill>
                <a:highlight>
                  <a:srgbClr val="FFFF00"/>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00"/>
                </a:highlight>
              </a:rPr>
              <a:t>&lt;xs:enumeration</a:t>
            </a:r>
            <a:r>
              <a:rPr lang="en-US" sz="1200">
                <a:solidFill>
                  <a:srgbClr val="F5844C"/>
                </a:solidFill>
                <a:highlight>
                  <a:srgbClr val="FFFF00"/>
                </a:highlight>
              </a:rPr>
              <a:t> value</a:t>
            </a:r>
            <a:r>
              <a:rPr lang="en-US" sz="1200">
                <a:solidFill>
                  <a:srgbClr val="FF8040"/>
                </a:solidFill>
                <a:highlight>
                  <a:srgbClr val="FFFF00"/>
                </a:highlight>
              </a:rPr>
              <a:t>=</a:t>
            </a:r>
            <a:r>
              <a:rPr lang="en-US" sz="1200">
                <a:solidFill>
                  <a:srgbClr val="993300"/>
                </a:solidFill>
                <a:highlight>
                  <a:srgbClr val="FFFF00"/>
                </a:highlight>
              </a:rPr>
              <a:t>"1"</a:t>
            </a:r>
            <a:r>
              <a:rPr lang="en-US" sz="1200">
                <a:solidFill>
                  <a:srgbClr val="F5844C"/>
                </a:solidFill>
                <a:highlight>
                  <a:srgbClr val="FFFF00"/>
                </a:highlight>
              </a:rPr>
              <a:t> </a:t>
            </a:r>
            <a:r>
              <a:rPr lang="en-US" sz="1200">
                <a:solidFill>
                  <a:srgbClr val="000096"/>
                </a:solidFill>
                <a:highlight>
                  <a:srgbClr val="FFFF00"/>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00"/>
                </a:highlight>
              </a:rPr>
              <a:t>&lt;/xs:restriction&gt;</a:t>
            </a:r>
            <a:br>
              <a:rPr lang="en-US" sz="1200">
                <a:solidFill>
                  <a:srgbClr val="000000"/>
                </a:solidFill>
                <a:highlight>
                  <a:srgbClr val="FFFF00"/>
                </a:highlight>
              </a:rPr>
            </a:br>
            <a:r>
              <a:rPr lang="en-US" sz="1200">
                <a:solidFill>
                  <a:srgbClr val="000000"/>
                </a:solidFill>
                <a:highlight>
                  <a:srgbClr val="FFFFFF"/>
                </a:highlight>
              </a:rPr>
              <a:t>                            </a:t>
            </a:r>
            <a:r>
              <a:rPr lang="en-US" sz="1200">
                <a:solidFill>
                  <a:srgbClr val="003296"/>
                </a:solidFill>
                <a:highlight>
                  <a:srgbClr val="FFFF00"/>
                </a:highlight>
              </a:rPr>
              <a:t>&lt;/xs:simpleType&gt;</a:t>
            </a:r>
            <a:br>
              <a:rPr lang="en-US" sz="1200">
                <a:solidFill>
                  <a:srgbClr val="000000"/>
                </a:solidFill>
                <a:highlight>
                  <a:srgbClr val="FFFF00"/>
                </a:highlight>
              </a:rPr>
            </a:br>
            <a:r>
              <a:rPr lang="en-US" sz="1200">
                <a:solidFill>
                  <a:srgbClr val="000000"/>
                </a:solidFill>
                <a:highlight>
                  <a:srgbClr val="FFFFFF"/>
                </a:highlight>
              </a:rPr>
              <a:t>                        </a:t>
            </a:r>
            <a:r>
              <a:rPr lang="en-US" sz="1200">
                <a:solidFill>
                  <a:srgbClr val="003296"/>
                </a:solidFill>
                <a:highlight>
                  <a:srgbClr val="FFFFFF"/>
                </a:highlight>
              </a:rPr>
              <a:t>&lt;/xs:element&gt;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"Device-Vendor"</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"Device-Product"</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"Device-Version"</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"Signature-ID"</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"Name"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"Severity"</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&lt;xs:annotation&gt;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&lt;xs:appinfo</a:t>
            </a:r>
            <a:r>
              <a:rPr lang="en-US" sz="1200">
                <a:solidFill>
                  <a:srgbClr val="F5844C"/>
                </a:solidFill>
                <a:highlight>
                  <a:srgbClr val="FFFFFF"/>
                </a:highlight>
              </a:rPr>
              <a:t> source</a:t>
            </a:r>
            <a:r>
              <a:rPr lang="en-US" sz="1200">
                <a:solidFill>
                  <a:srgbClr val="FF8040"/>
                </a:solidFill>
                <a:highlight>
                  <a:srgbClr val="FFFFFF"/>
                </a:highlight>
              </a:rPr>
              <a:t>=</a:t>
            </a:r>
            <a:r>
              <a:rPr lang="en-US" sz="1200">
                <a:solidFill>
                  <a:srgbClr val="993300"/>
                </a:solidFill>
                <a:highlight>
                  <a:srgbClr val="FFFFFF"/>
                </a:highlight>
              </a:rPr>
              <a:t>"http://www.ogf.org/dfdl/"</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0096"/>
                </a:solidFill>
                <a:highlight>
                  <a:srgbClr val="FFFF00"/>
                </a:highlight>
              </a:rPr>
              <a:t>&lt;dfdl:assert</a:t>
            </a:r>
            <a:r>
              <a:rPr lang="en-US" sz="1200">
                <a:solidFill>
                  <a:srgbClr val="F5844C"/>
                </a:solidFill>
                <a:highlight>
                  <a:srgbClr val="FFFF00"/>
                </a:highlight>
              </a:rPr>
              <a:t> test</a:t>
            </a:r>
            <a:r>
              <a:rPr lang="en-US" sz="1200">
                <a:solidFill>
                  <a:srgbClr val="FF8040"/>
                </a:solidFill>
                <a:highlight>
                  <a:srgbClr val="FFFF00"/>
                </a:highlight>
              </a:rPr>
              <a:t>=</a:t>
            </a:r>
            <a:r>
              <a:rPr lang="en-US" sz="1200">
                <a:solidFill>
                  <a:srgbClr val="993300"/>
                </a:solidFill>
                <a:highlight>
                  <a:srgbClr val="FFFF00"/>
                </a:highlight>
              </a:rPr>
              <a:t>"{ dfdl:checkConstraints(.) }”</a:t>
            </a:r>
            <a:r>
              <a:rPr lang="en-US" sz="1200">
                <a:solidFill>
                  <a:srgbClr val="F5844C"/>
                </a:solidFill>
                <a:highlight>
                  <a:srgbClr val="FFFF00"/>
                </a:highlight>
              </a:rPr>
              <a:t> message</a:t>
            </a:r>
            <a:r>
              <a:rPr lang="en-US" sz="1200">
                <a:solidFill>
                  <a:srgbClr val="FF8040"/>
                </a:solidFill>
                <a:highlight>
                  <a:srgbClr val="FFFF00"/>
                </a:highlight>
              </a:rPr>
              <a:t>=</a:t>
            </a:r>
            <a:r>
              <a:rPr lang="en-US" sz="1200">
                <a:solidFill>
                  <a:srgbClr val="993300"/>
                </a:solidFill>
                <a:highlight>
                  <a:srgbClr val="FFFF00"/>
                </a:highlight>
              </a:rPr>
              <a:t>"Validation of Severity failed"</a:t>
            </a:r>
            <a:r>
              <a:rPr lang="en-US" sz="1200">
                <a:solidFill>
                  <a:srgbClr val="F5844C"/>
                </a:solidFill>
                <a:highlight>
                  <a:srgbClr val="FFFF00"/>
                </a:highlight>
              </a:rPr>
              <a:t> </a:t>
            </a:r>
            <a:r>
              <a:rPr lang="en-US" sz="1200">
                <a:solidFill>
                  <a:srgbClr val="000096"/>
                </a:solidFill>
                <a:highlight>
                  <a:srgbClr val="FFFF00"/>
                </a:highlight>
              </a:rPr>
              <a:t>/&gt;</a:t>
            </a:r>
            <a:br>
              <a:rPr lang="en-US" sz="1200">
                <a:solidFill>
                  <a:srgbClr val="000000"/>
                </a:solidFill>
                <a:highlight>
                  <a:srgbClr val="FFFF00"/>
                </a:highlight>
              </a:rPr>
            </a:br>
            <a:r>
              <a:rPr lang="en-US" sz="1200">
                <a:solidFill>
                  <a:srgbClr val="000000"/>
                </a:solidFill>
                <a:highlight>
                  <a:srgbClr val="FFFFFF"/>
                </a:highlight>
              </a:rPr>
              <a:t>                                </a:t>
            </a:r>
            <a:r>
              <a:rPr lang="en-US" sz="1200">
                <a:solidFill>
                  <a:srgbClr val="003296"/>
                </a:solidFill>
                <a:highlight>
                  <a:srgbClr val="FFFFFF"/>
                </a:highlight>
              </a:rPr>
              <a:t>&lt;/xs:appinfo&gt;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&lt;/xs:annotation&gt;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&lt;xs:simpleType&gt;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&lt;xs:restriction</a:t>
            </a:r>
            <a:r>
              <a:rPr lang="en-US" sz="1200">
                <a:solidFill>
                  <a:srgbClr val="F5844C"/>
                </a:solidFill>
                <a:highlight>
                  <a:srgbClr val="FFFFFF"/>
                </a:highlight>
              </a:rPr>
              <a:t> base</a:t>
            </a:r>
            <a:r>
              <a:rPr lang="en-US" sz="1200">
                <a:solidFill>
                  <a:srgbClr val="FF8040"/>
                </a:solidFill>
                <a:highlight>
                  <a:srgbClr val="FFFFFF"/>
                </a:highlight>
              </a:rPr>
              <a:t>=</a:t>
            </a:r>
            <a:r>
              <a:rPr lang="en-US" sz="1200">
                <a:solidFill>
                  <a:srgbClr val="993300"/>
                </a:solidFill>
                <a:highlight>
                  <a:srgbClr val="FFFFFF"/>
                </a:highlight>
              </a:rPr>
              <a:t>"xs:integer"</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&lt;xs:minInclusive</a:t>
            </a:r>
            <a:r>
              <a:rPr lang="en-US" sz="1200">
                <a:solidFill>
                  <a:srgbClr val="F5844C"/>
                </a:solidFill>
                <a:highlight>
                  <a:srgbClr val="FFFFFF"/>
                </a:highlight>
              </a:rPr>
              <a:t> value</a:t>
            </a:r>
            <a:r>
              <a:rPr lang="en-US" sz="1200">
                <a:solidFill>
                  <a:srgbClr val="FF8040"/>
                </a:solidFill>
                <a:highlight>
                  <a:srgbClr val="FFFFFF"/>
                </a:highlight>
              </a:rPr>
              <a:t>=</a:t>
            </a:r>
            <a:r>
              <a:rPr lang="en-US" sz="1200">
                <a:solidFill>
                  <a:srgbClr val="993300"/>
                </a:solidFill>
                <a:highlight>
                  <a:srgbClr val="FFFFFF"/>
                </a:highlight>
              </a:rPr>
              <a:t>"0"</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&lt;xs:maxInclusive</a:t>
            </a:r>
            <a:r>
              <a:rPr lang="en-US" sz="1200">
                <a:solidFill>
                  <a:srgbClr val="F5844C"/>
                </a:solidFill>
                <a:highlight>
                  <a:srgbClr val="FFFFFF"/>
                </a:highlight>
              </a:rPr>
              <a:t> value</a:t>
            </a:r>
            <a:r>
              <a:rPr lang="en-US" sz="1200">
                <a:solidFill>
                  <a:srgbClr val="FF8040"/>
                </a:solidFill>
                <a:highlight>
                  <a:srgbClr val="FFFFFF"/>
                </a:highlight>
              </a:rPr>
              <a:t>=</a:t>
            </a:r>
            <a:r>
              <a:rPr lang="en-US" sz="1200">
                <a:solidFill>
                  <a:srgbClr val="993300"/>
                </a:solidFill>
                <a:highlight>
                  <a:srgbClr val="FFFFFF"/>
                </a:highlight>
              </a:rPr>
              <a:t>"10"</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&lt;/xs:restriction&gt;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&lt;/xs:simpleType&gt;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&lt;/xs:element&gt;</a:t>
            </a:r>
            <a:endParaRPr lang="en-US" sz="1200">
              <a:solidFill>
                <a:srgbClr val="000000"/>
              </a:solidFill>
              <a:highlight>
                <a:srgbClr val="FFFFFF"/>
              </a:highlight>
            </a:endParaRPr>
          </a:p>
          <a:p>
            <a:r>
              <a:rPr lang="en-US" sz="1200">
                <a:solidFill>
                  <a:srgbClr val="000000"/>
                </a:solidFill>
                <a:highlight>
                  <a:srgbClr val="FFFFFF"/>
                </a:highlight>
              </a:rPr>
              <a:t>                         …</a:t>
            </a:r>
            <a:endParaRPr lang="en-US" sz="1200">
              <a:solidFill>
                <a:srgbClr val="003296"/>
              </a:solidFill>
              <a:highlight>
                <a:srgbClr val="FFFFFF"/>
              </a:highlight>
            </a:endParaRPr>
          </a:p>
        </p:txBody>
      </p:sp>
      <p:sp>
        <p:nvSpPr>
          <p:cNvPr id="4" name="Rectangle 3">
            <a:extLst>
              <a:ext uri="{FF2B5EF4-FFF2-40B4-BE49-F238E27FC236}">
                <a16:creationId xmlns:a16="http://schemas.microsoft.com/office/drawing/2014/main" id="{BA8A8EA9-E1C1-4FC3-87DF-7670B9796C8F}"/>
              </a:ext>
            </a:extLst>
          </p:cNvPr>
          <p:cNvSpPr/>
          <p:nvPr/>
        </p:nvSpPr>
        <p:spPr>
          <a:xfrm>
            <a:off x="8016209" y="3208105"/>
            <a:ext cx="184731" cy="441788"/>
          </a:xfrm>
          <a:prstGeom prst="rect">
            <a:avLst/>
          </a:prstGeom>
          <a:solidFill>
            <a:schemeClr val="bg1"/>
          </a:solidFill>
        </p:spPr>
        <p:txBody>
          <a:bodyPr wrap="none">
            <a:spAutoFit/>
          </a:bodyPr>
          <a:lstStyle/>
          <a:p>
            <a:pPr>
              <a:lnSpc>
                <a:spcPts val="3000"/>
              </a:lnSpc>
            </a:pPr>
            <a:endParaRPr lang="en-US"/>
          </a:p>
        </p:txBody>
      </p:sp>
      <p:sp>
        <p:nvSpPr>
          <p:cNvPr id="5" name="Speech Bubble: Rectangle 4">
            <a:extLst>
              <a:ext uri="{FF2B5EF4-FFF2-40B4-BE49-F238E27FC236}">
                <a16:creationId xmlns:a16="http://schemas.microsoft.com/office/drawing/2014/main" id="{BE67F33B-7A73-42E4-9302-B0078DC4042D}"/>
              </a:ext>
            </a:extLst>
          </p:cNvPr>
          <p:cNvSpPr/>
          <p:nvPr/>
        </p:nvSpPr>
        <p:spPr>
          <a:xfrm>
            <a:off x="8400081" y="1813302"/>
            <a:ext cx="3316638" cy="914400"/>
          </a:xfrm>
          <a:prstGeom prst="wedgeRectCallout">
            <a:avLst>
              <a:gd name="adj1" fmla="val -56814"/>
              <a:gd name="adj2" fmla="val -13072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Each row is initiated by the string “CEF:”</a:t>
            </a:r>
          </a:p>
        </p:txBody>
      </p:sp>
      <p:sp>
        <p:nvSpPr>
          <p:cNvPr id="6" name="Speech Bubble: Rectangle 5">
            <a:extLst>
              <a:ext uri="{FF2B5EF4-FFF2-40B4-BE49-F238E27FC236}">
                <a16:creationId xmlns:a16="http://schemas.microsoft.com/office/drawing/2014/main" id="{F737D508-456C-4D8C-9A91-A4C711EB295F}"/>
              </a:ext>
            </a:extLst>
          </p:cNvPr>
          <p:cNvSpPr/>
          <p:nvPr/>
        </p:nvSpPr>
        <p:spPr>
          <a:xfrm>
            <a:off x="5780868" y="5387495"/>
            <a:ext cx="6106332" cy="914400"/>
          </a:xfrm>
          <a:prstGeom prst="wedgeRectCallout">
            <a:avLst>
              <a:gd name="adj1" fmla="val -59098"/>
              <a:gd name="adj2" fmla="val -13919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3000"/>
              </a:lnSpc>
              <a:spcAft>
                <a:spcPts val="1200"/>
              </a:spcAft>
            </a:pPr>
            <a:r>
              <a:rPr lang="en-US"/>
              <a:t>If the severity is outside 0 – 10, and error should be generated and parsing stopped. There should be no XML generated.</a:t>
            </a:r>
          </a:p>
        </p:txBody>
      </p:sp>
      <p:sp>
        <p:nvSpPr>
          <p:cNvPr id="7" name="Speech Bubble: Rectangle 6">
            <a:extLst>
              <a:ext uri="{FF2B5EF4-FFF2-40B4-BE49-F238E27FC236}">
                <a16:creationId xmlns:a16="http://schemas.microsoft.com/office/drawing/2014/main" id="{9EE63BB6-218C-4935-9AC8-D44970CE06F8}"/>
              </a:ext>
            </a:extLst>
          </p:cNvPr>
          <p:cNvSpPr/>
          <p:nvPr/>
        </p:nvSpPr>
        <p:spPr>
          <a:xfrm>
            <a:off x="232475" y="2293705"/>
            <a:ext cx="2368658" cy="3425170"/>
          </a:xfrm>
          <a:prstGeom prst="wedgeRectCallout">
            <a:avLst>
              <a:gd name="adj1" fmla="val 60756"/>
              <a:gd name="adj2" fmla="val -6484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3000"/>
              </a:lnSpc>
              <a:spcAft>
                <a:spcPts val="1200"/>
              </a:spcAft>
            </a:pPr>
            <a:r>
              <a:rPr lang="en-US"/>
              <a:t>If the version is not 0 or 1, an error should be generated. However, the input should be gobbled up and XML generated, i.e., don’t let the error stop parsing.</a:t>
            </a:r>
          </a:p>
        </p:txBody>
      </p:sp>
    </p:spTree>
    <p:extLst>
      <p:ext uri="{BB962C8B-B14F-4D97-AF65-F5344CB8AC3E}">
        <p14:creationId xmlns:p14="http://schemas.microsoft.com/office/powerpoint/2010/main" val="137379270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23C7E37-D58C-40B4-A547-5078C2EF66EC}"/>
              </a:ext>
            </a:extLst>
          </p:cNvPr>
          <p:cNvSpPr/>
          <p:nvPr/>
        </p:nvSpPr>
        <p:spPr>
          <a:xfrm>
            <a:off x="1777139" y="763411"/>
            <a:ext cx="7893804" cy="5078313"/>
          </a:xfrm>
          <a:prstGeom prst="rect">
            <a:avLst/>
          </a:prstGeom>
          <a:ln>
            <a:solidFill>
              <a:schemeClr val="bg1">
                <a:lumMod val="75000"/>
              </a:schemeClr>
            </a:solidFill>
          </a:ln>
        </p:spPr>
        <p:txBody>
          <a:bodyPr wrap="square">
            <a:spAutoFit/>
          </a:bodyPr>
          <a:lstStyle/>
          <a:p>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"CEF"</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a:t>
            </a:r>
            <a:r>
              <a:rPr lang="en-US" sz="1200">
                <a:solidFill>
                  <a:srgbClr val="F5844C"/>
                </a:solidFill>
                <a:highlight>
                  <a:srgbClr val="FFFFFF"/>
                </a:highlight>
              </a:rPr>
              <a:t> dfdl:separator</a:t>
            </a:r>
            <a:r>
              <a:rPr lang="en-US" sz="1200">
                <a:solidFill>
                  <a:srgbClr val="FF8040"/>
                </a:solidFill>
                <a:highlight>
                  <a:srgbClr val="FFFFFF"/>
                </a:highlight>
              </a:rPr>
              <a:t>=</a:t>
            </a:r>
            <a:r>
              <a:rPr lang="en-US" sz="1200">
                <a:solidFill>
                  <a:srgbClr val="993300"/>
                </a:solidFill>
                <a:highlight>
                  <a:srgbClr val="FFFFFF"/>
                </a:highlight>
              </a:rPr>
              <a:t>"%NL;"</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"row"</a:t>
            </a:r>
            <a:r>
              <a:rPr lang="en-US" sz="1200">
                <a:solidFill>
                  <a:srgbClr val="F5844C"/>
                </a:solidFill>
                <a:highlight>
                  <a:srgbClr val="FFFFFF"/>
                </a:highlight>
              </a:rPr>
              <a:t> maxOccurs</a:t>
            </a:r>
            <a:r>
              <a:rPr lang="en-US" sz="1200">
                <a:solidFill>
                  <a:srgbClr val="FF8040"/>
                </a:solidFill>
                <a:highlight>
                  <a:srgbClr val="FFFFFF"/>
                </a:highlight>
              </a:rPr>
              <a:t>=</a:t>
            </a:r>
            <a:r>
              <a:rPr lang="en-US" sz="1200">
                <a:solidFill>
                  <a:srgbClr val="993300"/>
                </a:solidFill>
                <a:highlight>
                  <a:srgbClr val="FFFFFF"/>
                </a:highlight>
              </a:rPr>
              <a:t>"unbounded"</a:t>
            </a:r>
            <a:r>
              <a:rPr lang="en-US" sz="1200">
                <a:solidFill>
                  <a:srgbClr val="F5844C"/>
                </a:solidFill>
                <a:highlight>
                  <a:srgbClr val="FFFFFF"/>
                </a:highlight>
              </a:rPr>
              <a:t> dfdl:occursCountKind</a:t>
            </a:r>
            <a:r>
              <a:rPr lang="en-US" sz="1200">
                <a:solidFill>
                  <a:srgbClr val="FF8040"/>
                </a:solidFill>
                <a:highlight>
                  <a:srgbClr val="FFFFFF"/>
                </a:highlight>
              </a:rPr>
              <a:t>=</a:t>
            </a:r>
            <a:r>
              <a:rPr lang="en-US" sz="1200">
                <a:solidFill>
                  <a:srgbClr val="993300"/>
                </a:solidFill>
                <a:highlight>
                  <a:srgbClr val="FFFFFF"/>
                </a:highlight>
              </a:rPr>
              <a:t>"implicit"</a:t>
            </a:r>
            <a:r>
              <a:rPr lang="en-US" sz="1200">
                <a:solidFill>
                  <a:srgbClr val="F5844C"/>
                </a:solidFill>
                <a:highlight>
                  <a:srgbClr val="FFFFFF"/>
                </a:highlight>
              </a:rPr>
              <a:t> </a:t>
            </a:r>
            <a:r>
              <a:rPr lang="en-US" sz="1200">
                <a:solidFill>
                  <a:srgbClr val="F5844C"/>
                </a:solidFill>
              </a:rPr>
              <a:t>dfdl:initiator</a:t>
            </a:r>
            <a:r>
              <a:rPr lang="en-US" sz="1200">
                <a:solidFill>
                  <a:srgbClr val="FF8040"/>
                </a:solidFill>
              </a:rPr>
              <a:t>=</a:t>
            </a:r>
            <a:r>
              <a:rPr lang="en-US" sz="1200">
                <a:solidFill>
                  <a:srgbClr val="993300"/>
                </a:solidFill>
              </a:rPr>
              <a:t>"CEF:"</a:t>
            </a:r>
            <a:r>
              <a:rPr lang="en-US" sz="1200">
                <a:solidFill>
                  <a:srgbClr val="000096"/>
                </a:solidFill>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a:t>
            </a:r>
            <a:r>
              <a:rPr lang="en-US" sz="1200">
                <a:solidFill>
                  <a:srgbClr val="F5844C"/>
                </a:solidFill>
                <a:highlight>
                  <a:srgbClr val="FFFFFF"/>
                </a:highlight>
              </a:rPr>
              <a:t> dfdl:separator</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"Extension"</a:t>
            </a:r>
            <a:r>
              <a:rPr lang="en-US" sz="1200">
                <a:solidFill>
                  <a:srgbClr val="F5844C"/>
                </a:solidFill>
                <a:highlight>
                  <a:srgbClr val="FFFFFF"/>
                </a:highlight>
              </a:rPr>
              <a:t> minOccurs</a:t>
            </a:r>
            <a:r>
              <a:rPr lang="en-US" sz="1200">
                <a:solidFill>
                  <a:srgbClr val="FF8040"/>
                </a:solidFill>
                <a:highlight>
                  <a:srgbClr val="FFFFFF"/>
                </a:highlight>
              </a:rPr>
              <a:t>=</a:t>
            </a:r>
            <a:r>
              <a:rPr lang="en-US" sz="1200">
                <a:solidFill>
                  <a:srgbClr val="993300"/>
                </a:solidFill>
                <a:highlight>
                  <a:srgbClr val="FFFFFF"/>
                </a:highlight>
              </a:rPr>
              <a:t>"0"</a:t>
            </a:r>
            <a:r>
              <a:rPr lang="en-US" sz="1200">
                <a:solidFill>
                  <a:srgbClr val="F5844C"/>
                </a:solidFill>
                <a:highlight>
                  <a:srgbClr val="FFFFFF"/>
                </a:highlight>
              </a:rPr>
              <a:t> dfdl:occursCountKind</a:t>
            </a:r>
            <a:r>
              <a:rPr lang="en-US" sz="1200">
                <a:solidFill>
                  <a:srgbClr val="FF8040"/>
                </a:solidFill>
                <a:highlight>
                  <a:srgbClr val="FFFFFF"/>
                </a:highlight>
              </a:rPr>
              <a:t>=</a:t>
            </a:r>
            <a:r>
              <a:rPr lang="en-US" sz="1200">
                <a:solidFill>
                  <a:srgbClr val="993300"/>
                </a:solidFill>
                <a:highlight>
                  <a:srgbClr val="FFFFFF"/>
                </a:highlight>
              </a:rPr>
              <a:t>"implicit"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a:t>
            </a:r>
            <a:r>
              <a:rPr lang="en-US" sz="1200">
                <a:solidFill>
                  <a:srgbClr val="F5844C"/>
                </a:solidFill>
                <a:highlight>
                  <a:srgbClr val="FFFFFF"/>
                </a:highlight>
              </a:rPr>
              <a:t> dfdl:separator</a:t>
            </a:r>
            <a:r>
              <a:rPr lang="en-US" sz="1200">
                <a:solidFill>
                  <a:srgbClr val="FF8040"/>
                </a:solidFill>
                <a:highlight>
                  <a:srgbClr val="FFFFFF"/>
                </a:highlight>
              </a:rPr>
              <a:t>=</a:t>
            </a:r>
            <a:r>
              <a:rPr lang="en-US" sz="1200">
                <a:solidFill>
                  <a:srgbClr val="993300"/>
                </a:solidFill>
                <a:highlight>
                  <a:srgbClr val="FFFFFF"/>
                </a:highlight>
              </a:rPr>
              <a:t>"%SP;"</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"Name-Value-Pair"</a:t>
            </a:r>
            <a:r>
              <a:rPr lang="en-US" sz="1200">
                <a:solidFill>
                  <a:srgbClr val="F5844C"/>
                </a:solidFill>
                <a:highlight>
                  <a:srgbClr val="FFFFFF"/>
                </a:highlight>
              </a:rPr>
              <a:t> maxOccurs</a:t>
            </a:r>
            <a:r>
              <a:rPr lang="en-US" sz="1200">
                <a:solidFill>
                  <a:srgbClr val="FF8040"/>
                </a:solidFill>
                <a:highlight>
                  <a:srgbClr val="FFFFFF"/>
                </a:highlight>
              </a:rPr>
              <a:t>=</a:t>
            </a:r>
            <a:r>
              <a:rPr lang="en-US" sz="1200">
                <a:solidFill>
                  <a:srgbClr val="993300"/>
                </a:solidFill>
                <a:highlight>
                  <a:srgbClr val="FFFFFF"/>
                </a:highlight>
              </a:rPr>
              <a:t>"unbounded"</a:t>
            </a:r>
            <a:r>
              <a:rPr lang="en-US" sz="1200">
                <a:solidFill>
                  <a:srgbClr val="F5844C"/>
                </a:solidFill>
                <a:highlight>
                  <a:srgbClr val="FFFFFF"/>
                </a:highlight>
              </a:rPr>
              <a:t> dfdl:occursCountKind</a:t>
            </a:r>
            <a:r>
              <a:rPr lang="en-US" sz="1200">
                <a:solidFill>
                  <a:srgbClr val="FF8040"/>
                </a:solidFill>
                <a:highlight>
                  <a:srgbClr val="FFFFFF"/>
                </a:highlight>
              </a:rPr>
              <a:t>=</a:t>
            </a:r>
            <a:r>
              <a:rPr lang="en-US" sz="1200">
                <a:solidFill>
                  <a:srgbClr val="993300"/>
                </a:solidFill>
                <a:highlight>
                  <a:srgbClr val="FFFFFF"/>
                </a:highlight>
              </a:rPr>
              <a:t>"implicit"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a:t>
            </a:r>
            <a:r>
              <a:rPr lang="en-US" sz="1200">
                <a:solidFill>
                  <a:srgbClr val="F5844C"/>
                </a:solidFill>
                <a:highlight>
                  <a:srgbClr val="FFFFFF"/>
                </a:highlight>
              </a:rPr>
              <a:t> dfdl:separator</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"Name"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"Value"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3296"/>
                </a:solidFill>
                <a:highlight>
                  <a:srgbClr val="FFFFFF"/>
                </a:highlight>
              </a:rPr>
              <a:t>&lt;/xs:element&gt;</a:t>
            </a:r>
          </a:p>
        </p:txBody>
      </p:sp>
      <p:sp>
        <p:nvSpPr>
          <p:cNvPr id="2" name="Rectangle 1">
            <a:extLst>
              <a:ext uri="{FF2B5EF4-FFF2-40B4-BE49-F238E27FC236}">
                <a16:creationId xmlns:a16="http://schemas.microsoft.com/office/drawing/2014/main" id="{DA2F158B-E41A-4262-BEB5-B26411F37558}"/>
              </a:ext>
            </a:extLst>
          </p:cNvPr>
          <p:cNvSpPr/>
          <p:nvPr/>
        </p:nvSpPr>
        <p:spPr>
          <a:xfrm>
            <a:off x="2665708" y="2061275"/>
            <a:ext cx="6741763" cy="2572718"/>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peech Bubble: Rectangle 3">
            <a:extLst>
              <a:ext uri="{FF2B5EF4-FFF2-40B4-BE49-F238E27FC236}">
                <a16:creationId xmlns:a16="http://schemas.microsoft.com/office/drawing/2014/main" id="{DB322BEF-117A-4B09-B7D8-CD7B98FDB942}"/>
              </a:ext>
            </a:extLst>
          </p:cNvPr>
          <p:cNvSpPr/>
          <p:nvPr/>
        </p:nvSpPr>
        <p:spPr>
          <a:xfrm>
            <a:off x="5780868" y="5387495"/>
            <a:ext cx="6106332" cy="914400"/>
          </a:xfrm>
          <a:prstGeom prst="wedgeRectCallout">
            <a:avLst>
              <a:gd name="adj1" fmla="val -42347"/>
              <a:gd name="adj2" fmla="val -13072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3000"/>
              </a:lnSpc>
            </a:pPr>
            <a:r>
              <a:rPr lang="en-US"/>
              <a:t>Extension: collection of key-value pairs separated by a single space</a:t>
            </a:r>
          </a:p>
        </p:txBody>
      </p:sp>
    </p:spTree>
    <p:extLst>
      <p:ext uri="{BB962C8B-B14F-4D97-AF65-F5344CB8AC3E}">
        <p14:creationId xmlns:p14="http://schemas.microsoft.com/office/powerpoint/2010/main" val="9383956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41A0ECFA-ACD9-4E06-8BF9-58AAA9578B26}"/>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2" name="Title 1">
            <a:extLst>
              <a:ext uri="{FF2B5EF4-FFF2-40B4-BE49-F238E27FC236}">
                <a16:creationId xmlns:a16="http://schemas.microsoft.com/office/drawing/2014/main" id="{4F466935-E526-4E4B-9A6B-BEA13EB5340F}"/>
              </a:ext>
            </a:extLst>
          </p:cNvPr>
          <p:cNvSpPr>
            <a:spLocks noGrp="1"/>
          </p:cNvSpPr>
          <p:nvPr>
            <p:ph type="title" idx="4294967295"/>
          </p:nvPr>
        </p:nvSpPr>
        <p:spPr>
          <a:xfrm>
            <a:off x="954088" y="365125"/>
            <a:ext cx="11237912" cy="750888"/>
          </a:xfrm>
        </p:spPr>
        <p:txBody>
          <a:bodyPr/>
          <a:lstStyle/>
          <a:p>
            <a:r>
              <a:rPr lang="en-US"/>
              <a:t>Tweak the input file</a:t>
            </a:r>
          </a:p>
        </p:txBody>
      </p:sp>
      <p:sp>
        <p:nvSpPr>
          <p:cNvPr id="3" name="Content Placeholder 2">
            <a:extLst>
              <a:ext uri="{FF2B5EF4-FFF2-40B4-BE49-F238E27FC236}">
                <a16:creationId xmlns:a16="http://schemas.microsoft.com/office/drawing/2014/main" id="{08C3994F-267F-4149-9052-CEECCC6739BA}"/>
              </a:ext>
            </a:extLst>
          </p:cNvPr>
          <p:cNvSpPr>
            <a:spLocks noGrp="1"/>
          </p:cNvSpPr>
          <p:nvPr>
            <p:ph idx="4294967295"/>
          </p:nvPr>
        </p:nvSpPr>
        <p:spPr>
          <a:xfrm>
            <a:off x="954088" y="1371600"/>
            <a:ext cx="11237912" cy="534988"/>
          </a:xfrm>
        </p:spPr>
        <p:txBody>
          <a:bodyPr/>
          <a:lstStyle/>
          <a:p>
            <a:r>
              <a:rPr lang="en-US"/>
              <a:t>Look at the file in the input folder. Tweak it, then do the </a:t>
            </a:r>
            <a:r>
              <a:rPr lang="en-US">
                <a:latin typeface="Courier New" panose="02070309020205020404" pitchFamily="49" charset="0"/>
                <a:cs typeface="Courier New" panose="02070309020205020404" pitchFamily="49" charset="0"/>
              </a:rPr>
              <a:t>run</a:t>
            </a:r>
            <a:r>
              <a:rPr lang="en-US"/>
              <a:t> command.</a:t>
            </a:r>
          </a:p>
        </p:txBody>
      </p:sp>
      <p:pic>
        <p:nvPicPr>
          <p:cNvPr id="5" name="Picture 4">
            <a:extLst>
              <a:ext uri="{FF2B5EF4-FFF2-40B4-BE49-F238E27FC236}">
                <a16:creationId xmlns:a16="http://schemas.microsoft.com/office/drawing/2014/main" id="{6FE66069-0902-4CB3-BE4F-FDCE1569F4D5}"/>
              </a:ext>
            </a:extLst>
          </p:cNvPr>
          <p:cNvPicPr>
            <a:picLocks noChangeAspect="1"/>
          </p:cNvPicPr>
          <p:nvPr/>
        </p:nvPicPr>
        <p:blipFill rotWithShape="1">
          <a:blip r:embed="rId2"/>
          <a:srcRect l="36145" t="35600" r="27401" b="14285"/>
          <a:stretch/>
        </p:blipFill>
        <p:spPr>
          <a:xfrm>
            <a:off x="1852933" y="2161880"/>
            <a:ext cx="4243067" cy="3984344"/>
          </a:xfrm>
          <a:prstGeom prst="rect">
            <a:avLst/>
          </a:prstGeom>
          <a:ln>
            <a:solidFill>
              <a:schemeClr val="tx1"/>
            </a:solidFill>
          </a:ln>
        </p:spPr>
      </p:pic>
      <p:cxnSp>
        <p:nvCxnSpPr>
          <p:cNvPr id="7" name="Straight Arrow Connector 6">
            <a:extLst>
              <a:ext uri="{FF2B5EF4-FFF2-40B4-BE49-F238E27FC236}">
                <a16:creationId xmlns:a16="http://schemas.microsoft.com/office/drawing/2014/main" id="{BF0EC98C-DF4C-460D-A1CB-3AD119259613}"/>
              </a:ext>
            </a:extLst>
          </p:cNvPr>
          <p:cNvCxnSpPr/>
          <p:nvPr/>
        </p:nvCxnSpPr>
        <p:spPr>
          <a:xfrm flipH="1">
            <a:off x="2750100" y="3564611"/>
            <a:ext cx="4029559"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AE43C93E-F615-46E7-B174-2DCF29EAAFA8}"/>
              </a:ext>
            </a:extLst>
          </p:cNvPr>
          <p:cNvSpPr txBox="1"/>
          <p:nvPr/>
        </p:nvSpPr>
        <p:spPr>
          <a:xfrm>
            <a:off x="6779659" y="3379945"/>
            <a:ext cx="2271351" cy="369332"/>
          </a:xfrm>
          <a:prstGeom prst="rect">
            <a:avLst/>
          </a:prstGeom>
          <a:solidFill>
            <a:schemeClr val="bg1">
              <a:lumMod val="95000"/>
            </a:schemeClr>
          </a:solidFill>
          <a:ln>
            <a:solidFill>
              <a:schemeClr val="tx1"/>
            </a:solidFill>
          </a:ln>
        </p:spPr>
        <p:txBody>
          <a:bodyPr wrap="square" rtlCol="0">
            <a:spAutoFit/>
          </a:bodyPr>
          <a:lstStyle/>
          <a:p>
            <a:r>
              <a:rPr lang="en-US"/>
              <a:t>Tweak the file in here.</a:t>
            </a:r>
          </a:p>
        </p:txBody>
      </p:sp>
    </p:spTree>
    <p:extLst>
      <p:ext uri="{BB962C8B-B14F-4D97-AF65-F5344CB8AC3E}">
        <p14:creationId xmlns:p14="http://schemas.microsoft.com/office/powerpoint/2010/main" val="32838994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466935-E526-4E4B-9A6B-BEA13EB5340F}"/>
              </a:ext>
            </a:extLst>
          </p:cNvPr>
          <p:cNvSpPr>
            <a:spLocks noGrp="1"/>
          </p:cNvSpPr>
          <p:nvPr>
            <p:ph type="title"/>
          </p:nvPr>
        </p:nvSpPr>
        <p:spPr/>
        <p:txBody>
          <a:bodyPr/>
          <a:lstStyle/>
          <a:p>
            <a:r>
              <a:rPr lang="en-US"/>
              <a:t>If you get stuck …</a:t>
            </a:r>
          </a:p>
        </p:txBody>
      </p:sp>
      <p:sp>
        <p:nvSpPr>
          <p:cNvPr id="4" name="Footer Placeholder 3">
            <a:extLst>
              <a:ext uri="{FF2B5EF4-FFF2-40B4-BE49-F238E27FC236}">
                <a16:creationId xmlns:a16="http://schemas.microsoft.com/office/drawing/2014/main" id="{41A0ECFA-ACD9-4E06-8BF9-58AAA9578B26}"/>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pic>
        <p:nvPicPr>
          <p:cNvPr id="5" name="Picture 4">
            <a:extLst>
              <a:ext uri="{FF2B5EF4-FFF2-40B4-BE49-F238E27FC236}">
                <a16:creationId xmlns:a16="http://schemas.microsoft.com/office/drawing/2014/main" id="{6FE66069-0902-4CB3-BE4F-FDCE1569F4D5}"/>
              </a:ext>
            </a:extLst>
          </p:cNvPr>
          <p:cNvPicPr>
            <a:picLocks noChangeAspect="1"/>
          </p:cNvPicPr>
          <p:nvPr/>
        </p:nvPicPr>
        <p:blipFill rotWithShape="1">
          <a:blip r:embed="rId2"/>
          <a:srcRect l="36145" t="35600" r="27401" b="14285"/>
          <a:stretch/>
        </p:blipFill>
        <p:spPr>
          <a:xfrm>
            <a:off x="1852933" y="2161880"/>
            <a:ext cx="4243067" cy="3984344"/>
          </a:xfrm>
          <a:prstGeom prst="rect">
            <a:avLst/>
          </a:prstGeom>
          <a:ln>
            <a:solidFill>
              <a:schemeClr val="tx1"/>
            </a:solidFill>
          </a:ln>
        </p:spPr>
      </p:pic>
      <p:cxnSp>
        <p:nvCxnSpPr>
          <p:cNvPr id="7" name="Straight Arrow Connector 6">
            <a:extLst>
              <a:ext uri="{FF2B5EF4-FFF2-40B4-BE49-F238E27FC236}">
                <a16:creationId xmlns:a16="http://schemas.microsoft.com/office/drawing/2014/main" id="{BF0EC98C-DF4C-460D-A1CB-3AD119259613}"/>
              </a:ext>
            </a:extLst>
          </p:cNvPr>
          <p:cNvCxnSpPr/>
          <p:nvPr/>
        </p:nvCxnSpPr>
        <p:spPr>
          <a:xfrm flipH="1">
            <a:off x="2889584" y="2913682"/>
            <a:ext cx="4029559"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AE43C93E-F615-46E7-B174-2DCF29EAAFA8}"/>
              </a:ext>
            </a:extLst>
          </p:cNvPr>
          <p:cNvSpPr txBox="1"/>
          <p:nvPr/>
        </p:nvSpPr>
        <p:spPr>
          <a:xfrm>
            <a:off x="6919143" y="2433990"/>
            <a:ext cx="2271351" cy="923330"/>
          </a:xfrm>
          <a:prstGeom prst="rect">
            <a:avLst/>
          </a:prstGeom>
          <a:solidFill>
            <a:schemeClr val="bg1">
              <a:lumMod val="95000"/>
            </a:schemeClr>
          </a:solidFill>
          <a:ln>
            <a:solidFill>
              <a:schemeClr val="tx1"/>
            </a:solidFill>
          </a:ln>
        </p:spPr>
        <p:txBody>
          <a:bodyPr wrap="square" rtlCol="0">
            <a:spAutoFit/>
          </a:bodyPr>
          <a:lstStyle/>
          <a:p>
            <a:r>
              <a:rPr lang="en-US"/>
              <a:t>In every lab I have an answer, in case you get stuck.</a:t>
            </a:r>
          </a:p>
        </p:txBody>
      </p:sp>
    </p:spTree>
    <p:extLst>
      <p:ext uri="{BB962C8B-B14F-4D97-AF65-F5344CB8AC3E}">
        <p14:creationId xmlns:p14="http://schemas.microsoft.com/office/powerpoint/2010/main" val="7632991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5CFB91F-DE9B-4299-98F4-D84038992F3C}"/>
              </a:ext>
            </a:extLst>
          </p:cNvPr>
          <p:cNvSpPr txBox="1"/>
          <p:nvPr/>
        </p:nvSpPr>
        <p:spPr>
          <a:xfrm>
            <a:off x="4293030" y="4115144"/>
            <a:ext cx="3157852" cy="707886"/>
          </a:xfrm>
          <a:prstGeom prst="rect">
            <a:avLst/>
          </a:prstGeom>
          <a:noFill/>
        </p:spPr>
        <p:txBody>
          <a:bodyPr wrap="none" rtlCol="0">
            <a:spAutoFit/>
          </a:bodyPr>
          <a:lstStyle/>
          <a:p>
            <a:r>
              <a:rPr lang="en-US" sz="4000"/>
              <a:t>Do Lab01 now</a:t>
            </a:r>
          </a:p>
        </p:txBody>
      </p:sp>
      <p:pic>
        <p:nvPicPr>
          <p:cNvPr id="4" name="Picture 3">
            <a:extLst>
              <a:ext uri="{FF2B5EF4-FFF2-40B4-BE49-F238E27FC236}">
                <a16:creationId xmlns:a16="http://schemas.microsoft.com/office/drawing/2014/main" id="{C74F3CA6-B83E-4F5D-9BD9-D98AEDB920B5}"/>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4500527" y="1193369"/>
            <a:ext cx="2742857" cy="2742857"/>
          </a:xfrm>
          <a:prstGeom prst="rect">
            <a:avLst/>
          </a:prstGeom>
        </p:spPr>
      </p:pic>
      <p:sp>
        <p:nvSpPr>
          <p:cNvPr id="5" name="Footer Placeholder 3">
            <a:extLst>
              <a:ext uri="{FF2B5EF4-FFF2-40B4-BE49-F238E27FC236}">
                <a16:creationId xmlns:a16="http://schemas.microsoft.com/office/drawing/2014/main" id="{A5E5323E-7FF3-473A-B4AE-F8E7C211E6C8}"/>
              </a:ext>
            </a:extLst>
          </p:cNvPr>
          <p:cNvSpPr txBox="1">
            <a:spLocks/>
          </p:cNvSpPr>
          <p:nvPr/>
        </p:nvSpPr>
        <p:spPr>
          <a:xfrm>
            <a:off x="616448" y="6521957"/>
            <a:ext cx="7536952" cy="23905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en-US" sz="800">
                <a:solidFill>
                  <a:schemeClr val="tx1">
                    <a:lumMod val="50000"/>
                    <a:lumOff val="50000"/>
                  </a:schemeClr>
                </a:solidFill>
                <a:latin typeface="Arial" pitchFamily="34" charset="0"/>
                <a:cs typeface="Arial" pitchFamily="34" charset="0"/>
              </a:rPr>
              <a:t>© 2019 The MITRE Corporation. All rights reserved.</a:t>
            </a:r>
            <a:endParaRPr lang="en-US" sz="800" dirty="0">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37513386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074F30B-F210-4919-B6CF-AF9DECAA4B57}"/>
              </a:ext>
            </a:extLst>
          </p:cNvPr>
          <p:cNvSpPr/>
          <p:nvPr/>
        </p:nvSpPr>
        <p:spPr>
          <a:xfrm>
            <a:off x="5507066" y="643179"/>
            <a:ext cx="3781356" cy="369332"/>
          </a:xfrm>
          <a:prstGeom prst="rect">
            <a:avLst/>
          </a:prstGeom>
          <a:ln>
            <a:solidFill>
              <a:schemeClr val="tx1"/>
            </a:solidFill>
          </a:ln>
        </p:spPr>
        <p:txBody>
          <a:bodyPr wrap="none">
            <a:spAutoFit/>
          </a:bodyPr>
          <a:lstStyle/>
          <a:p>
            <a:r>
              <a:rPr lang="en-US">
                <a:solidFill>
                  <a:srgbClr val="000000"/>
                </a:solidFill>
                <a:highlight>
                  <a:srgbClr val="FFFFFF"/>
                </a:highlight>
              </a:rPr>
              <a:t>Dear:Sir: Thank you for your response.</a:t>
            </a:r>
          </a:p>
        </p:txBody>
      </p:sp>
      <p:sp>
        <p:nvSpPr>
          <p:cNvPr id="6" name="Rectangle 5">
            <a:extLst>
              <a:ext uri="{FF2B5EF4-FFF2-40B4-BE49-F238E27FC236}">
                <a16:creationId xmlns:a16="http://schemas.microsoft.com/office/drawing/2014/main" id="{007573B9-E3CF-46D5-A308-B265456CB6BE}"/>
              </a:ext>
            </a:extLst>
          </p:cNvPr>
          <p:cNvSpPr/>
          <p:nvPr/>
        </p:nvSpPr>
        <p:spPr>
          <a:xfrm>
            <a:off x="345792" y="2188291"/>
            <a:ext cx="4489450" cy="1569660"/>
          </a:xfrm>
          <a:prstGeom prst="rect">
            <a:avLst/>
          </a:prstGeom>
          <a:ln>
            <a:solidFill>
              <a:schemeClr val="tx1"/>
            </a:solidFill>
          </a:ln>
        </p:spPr>
        <p:txBody>
          <a:bodyPr wrap="square">
            <a:spAutoFit/>
          </a:bodyPr>
          <a:lstStyle/>
          <a:p>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"input"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a:t>
            </a:r>
            <a:r>
              <a:rPr lang="en-US" sz="1200">
                <a:solidFill>
                  <a:srgbClr val="F5844C"/>
                </a:solidFill>
                <a:highlight>
                  <a:srgbClr val="FFFFFF"/>
                </a:highlight>
              </a:rPr>
              <a:t> dfdl:separator</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dfdl:separatorPosition</a:t>
            </a:r>
            <a:r>
              <a:rPr lang="en-US" sz="1200">
                <a:solidFill>
                  <a:srgbClr val="FF8040"/>
                </a:solidFill>
                <a:highlight>
                  <a:srgbClr val="FFFFFF"/>
                </a:highlight>
              </a:rPr>
              <a:t>=</a:t>
            </a:r>
            <a:r>
              <a:rPr lang="en-US" sz="1200">
                <a:solidFill>
                  <a:srgbClr val="993300"/>
                </a:solidFill>
                <a:highlight>
                  <a:srgbClr val="FFFFFF"/>
                </a:highlight>
              </a:rPr>
              <a:t>"infix"</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"label"</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"message"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3296"/>
                </a:solidFill>
                <a:highlight>
                  <a:srgbClr val="FFFFFF"/>
                </a:highlight>
              </a:rPr>
              <a:t>&lt;/xs:element&gt;</a:t>
            </a:r>
          </a:p>
        </p:txBody>
      </p:sp>
      <p:sp>
        <p:nvSpPr>
          <p:cNvPr id="7" name="Rectangle 6">
            <a:extLst>
              <a:ext uri="{FF2B5EF4-FFF2-40B4-BE49-F238E27FC236}">
                <a16:creationId xmlns:a16="http://schemas.microsoft.com/office/drawing/2014/main" id="{FF4980F1-7008-4254-8028-AEDCC851001E}"/>
              </a:ext>
            </a:extLst>
          </p:cNvPr>
          <p:cNvSpPr/>
          <p:nvPr/>
        </p:nvSpPr>
        <p:spPr>
          <a:xfrm>
            <a:off x="6633275" y="2681208"/>
            <a:ext cx="1596325" cy="5734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Daffodil</a:t>
            </a:r>
          </a:p>
        </p:txBody>
      </p:sp>
      <p:cxnSp>
        <p:nvCxnSpPr>
          <p:cNvPr id="9" name="Straight Arrow Connector 8">
            <a:extLst>
              <a:ext uri="{FF2B5EF4-FFF2-40B4-BE49-F238E27FC236}">
                <a16:creationId xmlns:a16="http://schemas.microsoft.com/office/drawing/2014/main" id="{5CA79CB2-E6BC-4043-9D61-3CFD82431A04}"/>
              </a:ext>
            </a:extLst>
          </p:cNvPr>
          <p:cNvCxnSpPr>
            <a:stCxn id="5" idx="2"/>
            <a:endCxn id="7" idx="0"/>
          </p:cNvCxnSpPr>
          <p:nvPr/>
        </p:nvCxnSpPr>
        <p:spPr>
          <a:xfrm>
            <a:off x="7397744" y="1012511"/>
            <a:ext cx="0" cy="166869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28EACDAB-B3A0-43CA-AD3D-9CDA2B3C9170}"/>
              </a:ext>
            </a:extLst>
          </p:cNvPr>
          <p:cNvCxnSpPr>
            <a:stCxn id="6" idx="3"/>
            <a:endCxn id="7" idx="1"/>
          </p:cNvCxnSpPr>
          <p:nvPr/>
        </p:nvCxnSpPr>
        <p:spPr>
          <a:xfrm flipV="1">
            <a:off x="4835242" y="2967927"/>
            <a:ext cx="179803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FCD0C37F-F065-4328-BBDE-F00CADF71706}"/>
              </a:ext>
            </a:extLst>
          </p:cNvPr>
          <p:cNvCxnSpPr>
            <a:stCxn id="7" idx="2"/>
          </p:cNvCxnSpPr>
          <p:nvPr/>
        </p:nvCxnSpPr>
        <p:spPr>
          <a:xfrm flipH="1">
            <a:off x="7431437" y="3254645"/>
            <a:ext cx="1" cy="139484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E0D77FBB-4BAC-421C-BF4D-D3C3BC172C50}"/>
              </a:ext>
            </a:extLst>
          </p:cNvPr>
          <p:cNvSpPr/>
          <p:nvPr/>
        </p:nvSpPr>
        <p:spPr>
          <a:xfrm>
            <a:off x="7534759" y="3592659"/>
            <a:ext cx="4489445" cy="646331"/>
          </a:xfrm>
          <a:prstGeom prst="rect">
            <a:avLst/>
          </a:prstGeom>
          <a:solidFill>
            <a:srgbClr val="FF0000"/>
          </a:solidFill>
        </p:spPr>
        <p:txBody>
          <a:bodyPr wrap="square">
            <a:spAutoFit/>
          </a:bodyPr>
          <a:lstStyle/>
          <a:p>
            <a:r>
              <a:rPr lang="en-US" b="1">
                <a:solidFill>
                  <a:schemeClr val="bg1"/>
                </a:solidFill>
              </a:rPr>
              <a:t>[warning] Left over data. Consumed 64 bit(s) with at least 240 bit(s) remaining.</a:t>
            </a:r>
          </a:p>
        </p:txBody>
      </p:sp>
      <p:sp>
        <p:nvSpPr>
          <p:cNvPr id="15" name="Rectangle 14">
            <a:extLst>
              <a:ext uri="{FF2B5EF4-FFF2-40B4-BE49-F238E27FC236}">
                <a16:creationId xmlns:a16="http://schemas.microsoft.com/office/drawing/2014/main" id="{6E48C5C1-9134-449B-98DE-0869EBD0B71D}"/>
              </a:ext>
            </a:extLst>
          </p:cNvPr>
          <p:cNvSpPr/>
          <p:nvPr/>
        </p:nvSpPr>
        <p:spPr>
          <a:xfrm>
            <a:off x="6633275" y="4709723"/>
            <a:ext cx="1988944" cy="830997"/>
          </a:xfrm>
          <a:prstGeom prst="rect">
            <a:avLst/>
          </a:prstGeom>
          <a:ln>
            <a:solidFill>
              <a:schemeClr val="tx1"/>
            </a:solidFill>
          </a:ln>
        </p:spPr>
        <p:txBody>
          <a:bodyPr wrap="square">
            <a:spAutoFit/>
          </a:bodyPr>
          <a:lstStyle/>
          <a:p>
            <a:r>
              <a:rPr lang="en-US" sz="1200">
                <a:solidFill>
                  <a:srgbClr val="000096"/>
                </a:solidFill>
                <a:highlight>
                  <a:srgbClr val="FFFFFF"/>
                </a:highlight>
              </a:rPr>
              <a:t>&lt;input&gt;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0096"/>
                </a:solidFill>
                <a:highlight>
                  <a:srgbClr val="FFFFFF"/>
                </a:highlight>
              </a:rPr>
              <a:t>&lt;label&gt;</a:t>
            </a:r>
            <a:r>
              <a:rPr lang="en-US" sz="1200">
                <a:solidFill>
                  <a:srgbClr val="000000"/>
                </a:solidFill>
                <a:highlight>
                  <a:srgbClr val="FFFFFF"/>
                </a:highlight>
              </a:rPr>
              <a:t>Dear</a:t>
            </a:r>
            <a:r>
              <a:rPr lang="en-US" sz="1200">
                <a:solidFill>
                  <a:srgbClr val="000096"/>
                </a:solidFill>
                <a:highlight>
                  <a:srgbClr val="FFFFFF"/>
                </a:highlight>
              </a:rPr>
              <a:t>&lt;/label&gt;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0096"/>
                </a:solidFill>
                <a:highlight>
                  <a:srgbClr val="FFFFFF"/>
                </a:highlight>
              </a:rPr>
              <a:t>&lt;message&gt;</a:t>
            </a:r>
            <a:r>
              <a:rPr lang="en-US" sz="1200">
                <a:solidFill>
                  <a:srgbClr val="000000"/>
                </a:solidFill>
                <a:highlight>
                  <a:srgbClr val="FFFFFF"/>
                </a:highlight>
              </a:rPr>
              <a:t>Sir</a:t>
            </a:r>
            <a:r>
              <a:rPr lang="en-US" sz="1200">
                <a:solidFill>
                  <a:srgbClr val="000096"/>
                </a:solidFill>
                <a:highlight>
                  <a:srgbClr val="FFFFFF"/>
                </a:highlight>
              </a:rPr>
              <a:t>&lt;/message&gt;</a:t>
            </a:r>
            <a:br>
              <a:rPr lang="en-US" sz="1200">
                <a:solidFill>
                  <a:srgbClr val="000000"/>
                </a:solidFill>
                <a:highlight>
                  <a:srgbClr val="FFFFFF"/>
                </a:highlight>
              </a:rPr>
            </a:br>
            <a:r>
              <a:rPr lang="en-US" sz="1200">
                <a:solidFill>
                  <a:srgbClr val="000096"/>
                </a:solidFill>
                <a:highlight>
                  <a:srgbClr val="FFFFFF"/>
                </a:highlight>
              </a:rPr>
              <a:t>&lt;/input&gt;</a:t>
            </a:r>
          </a:p>
        </p:txBody>
      </p:sp>
      <p:sp>
        <p:nvSpPr>
          <p:cNvPr id="2" name="Arrow: Right 1">
            <a:extLst>
              <a:ext uri="{FF2B5EF4-FFF2-40B4-BE49-F238E27FC236}">
                <a16:creationId xmlns:a16="http://schemas.microsoft.com/office/drawing/2014/main" id="{264B80BD-BF8D-450E-BD13-BB0362DD38BD}"/>
              </a:ext>
            </a:extLst>
          </p:cNvPr>
          <p:cNvSpPr/>
          <p:nvPr/>
        </p:nvSpPr>
        <p:spPr>
          <a:xfrm>
            <a:off x="4432515" y="643179"/>
            <a:ext cx="914400" cy="369320"/>
          </a:xfrm>
          <a:prstGeom prst="rightArrow">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B4EF6DE0-D502-458B-BB39-71395212EA14}"/>
              </a:ext>
            </a:extLst>
          </p:cNvPr>
          <p:cNvSpPr txBox="1"/>
          <p:nvPr/>
        </p:nvSpPr>
        <p:spPr>
          <a:xfrm>
            <a:off x="986828" y="621876"/>
            <a:ext cx="3445687" cy="369332"/>
          </a:xfrm>
          <a:prstGeom prst="rect">
            <a:avLst/>
          </a:prstGeom>
          <a:solidFill>
            <a:srgbClr val="FFFF00"/>
          </a:solidFill>
        </p:spPr>
        <p:txBody>
          <a:bodyPr wrap="none" rtlCol="0">
            <a:spAutoFit/>
          </a:bodyPr>
          <a:lstStyle/>
          <a:p>
            <a:r>
              <a:rPr lang="en-US"/>
              <a:t>Here’s an input that breaks parsing</a:t>
            </a:r>
          </a:p>
        </p:txBody>
      </p:sp>
      <p:sp>
        <p:nvSpPr>
          <p:cNvPr id="8" name="TextBox 7">
            <a:extLst>
              <a:ext uri="{FF2B5EF4-FFF2-40B4-BE49-F238E27FC236}">
                <a16:creationId xmlns:a16="http://schemas.microsoft.com/office/drawing/2014/main" id="{97635B45-13CE-4EB4-82F3-B7D369CC18C6}"/>
              </a:ext>
            </a:extLst>
          </p:cNvPr>
          <p:cNvSpPr txBox="1"/>
          <p:nvPr/>
        </p:nvSpPr>
        <p:spPr>
          <a:xfrm>
            <a:off x="1288718" y="1726626"/>
            <a:ext cx="2603598" cy="461665"/>
          </a:xfrm>
          <a:prstGeom prst="rect">
            <a:avLst/>
          </a:prstGeom>
          <a:noFill/>
        </p:spPr>
        <p:txBody>
          <a:bodyPr wrap="none" rtlCol="0">
            <a:spAutoFit/>
          </a:bodyPr>
          <a:lstStyle/>
          <a:p>
            <a:r>
              <a:rPr lang="en-US" sz="2400"/>
              <a:t>Characterization #1</a:t>
            </a:r>
          </a:p>
        </p:txBody>
      </p:sp>
      <p:sp>
        <p:nvSpPr>
          <p:cNvPr id="16" name="Footer Placeholder 3">
            <a:extLst>
              <a:ext uri="{FF2B5EF4-FFF2-40B4-BE49-F238E27FC236}">
                <a16:creationId xmlns:a16="http://schemas.microsoft.com/office/drawing/2014/main" id="{6CC0D824-D1A5-4300-93E5-3E2172C02141}"/>
              </a:ext>
            </a:extLst>
          </p:cNvPr>
          <p:cNvSpPr txBox="1">
            <a:spLocks/>
          </p:cNvSpPr>
          <p:nvPr/>
        </p:nvSpPr>
        <p:spPr>
          <a:xfrm>
            <a:off x="616448" y="6521957"/>
            <a:ext cx="7536952" cy="23905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en-US" sz="800">
                <a:solidFill>
                  <a:schemeClr val="tx1">
                    <a:lumMod val="50000"/>
                    <a:lumOff val="50000"/>
                  </a:schemeClr>
                </a:solidFill>
                <a:latin typeface="Arial" pitchFamily="34" charset="0"/>
                <a:cs typeface="Arial" pitchFamily="34" charset="0"/>
              </a:rPr>
              <a:t>© 2019 The MITRE Corporation. All rights reserved.</a:t>
            </a:r>
            <a:endParaRPr lang="en-US" sz="800" dirty="0">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2024377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074F30B-F210-4919-B6CF-AF9DECAA4B57}"/>
              </a:ext>
            </a:extLst>
          </p:cNvPr>
          <p:cNvSpPr/>
          <p:nvPr/>
        </p:nvSpPr>
        <p:spPr>
          <a:xfrm>
            <a:off x="5507066" y="643179"/>
            <a:ext cx="3781356" cy="369332"/>
          </a:xfrm>
          <a:prstGeom prst="rect">
            <a:avLst/>
          </a:prstGeom>
          <a:ln>
            <a:solidFill>
              <a:schemeClr val="tx1"/>
            </a:solidFill>
          </a:ln>
        </p:spPr>
        <p:txBody>
          <a:bodyPr wrap="none">
            <a:spAutoFit/>
          </a:bodyPr>
          <a:lstStyle/>
          <a:p>
            <a:r>
              <a:rPr lang="en-US">
                <a:solidFill>
                  <a:srgbClr val="000000"/>
                </a:solidFill>
                <a:highlight>
                  <a:srgbClr val="FFFFFF"/>
                </a:highlight>
              </a:rPr>
              <a:t>Dear:Sir: Thank you for your response.</a:t>
            </a:r>
          </a:p>
        </p:txBody>
      </p:sp>
      <p:sp>
        <p:nvSpPr>
          <p:cNvPr id="6" name="Rectangle 5">
            <a:extLst>
              <a:ext uri="{FF2B5EF4-FFF2-40B4-BE49-F238E27FC236}">
                <a16:creationId xmlns:a16="http://schemas.microsoft.com/office/drawing/2014/main" id="{007573B9-E3CF-46D5-A308-B265456CB6BE}"/>
              </a:ext>
            </a:extLst>
          </p:cNvPr>
          <p:cNvSpPr/>
          <p:nvPr/>
        </p:nvSpPr>
        <p:spPr>
          <a:xfrm>
            <a:off x="345792" y="2188291"/>
            <a:ext cx="4489450" cy="1569660"/>
          </a:xfrm>
          <a:prstGeom prst="rect">
            <a:avLst/>
          </a:prstGeom>
          <a:ln>
            <a:solidFill>
              <a:schemeClr val="tx1"/>
            </a:solidFill>
          </a:ln>
        </p:spPr>
        <p:txBody>
          <a:bodyPr wrap="square">
            <a:spAutoFit/>
          </a:bodyPr>
          <a:lstStyle/>
          <a:p>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"input"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a:t>
            </a:r>
            <a:r>
              <a:rPr lang="en-US" sz="1200">
                <a:solidFill>
                  <a:srgbClr val="F5844C"/>
                </a:solidFill>
                <a:highlight>
                  <a:srgbClr val="FFFFFF"/>
                </a:highlight>
              </a:rPr>
              <a:t> dfdl:separator</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dfdl:separatorPosition</a:t>
            </a:r>
            <a:r>
              <a:rPr lang="en-US" sz="1200">
                <a:solidFill>
                  <a:srgbClr val="FF8040"/>
                </a:solidFill>
                <a:highlight>
                  <a:srgbClr val="FFFFFF"/>
                </a:highlight>
              </a:rPr>
              <a:t>=</a:t>
            </a:r>
            <a:r>
              <a:rPr lang="en-US" sz="1200">
                <a:solidFill>
                  <a:srgbClr val="993300"/>
                </a:solidFill>
                <a:highlight>
                  <a:srgbClr val="FFFFFF"/>
                </a:highlight>
              </a:rPr>
              <a:t>"infix"</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"label"</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"message"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3296"/>
                </a:solidFill>
                <a:highlight>
                  <a:srgbClr val="FFFFFF"/>
                </a:highlight>
              </a:rPr>
              <a:t>&lt;/xs:element&gt;</a:t>
            </a:r>
          </a:p>
        </p:txBody>
      </p:sp>
      <p:sp>
        <p:nvSpPr>
          <p:cNvPr id="7" name="Rectangle 6">
            <a:extLst>
              <a:ext uri="{FF2B5EF4-FFF2-40B4-BE49-F238E27FC236}">
                <a16:creationId xmlns:a16="http://schemas.microsoft.com/office/drawing/2014/main" id="{FF4980F1-7008-4254-8028-AEDCC851001E}"/>
              </a:ext>
            </a:extLst>
          </p:cNvPr>
          <p:cNvSpPr/>
          <p:nvPr/>
        </p:nvSpPr>
        <p:spPr>
          <a:xfrm>
            <a:off x="6633275" y="2681208"/>
            <a:ext cx="1596325" cy="5734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Daffodil</a:t>
            </a:r>
          </a:p>
        </p:txBody>
      </p:sp>
      <p:cxnSp>
        <p:nvCxnSpPr>
          <p:cNvPr id="9" name="Straight Arrow Connector 8">
            <a:extLst>
              <a:ext uri="{FF2B5EF4-FFF2-40B4-BE49-F238E27FC236}">
                <a16:creationId xmlns:a16="http://schemas.microsoft.com/office/drawing/2014/main" id="{5CA79CB2-E6BC-4043-9D61-3CFD82431A04}"/>
              </a:ext>
            </a:extLst>
          </p:cNvPr>
          <p:cNvCxnSpPr>
            <a:stCxn id="5" idx="2"/>
            <a:endCxn id="7" idx="0"/>
          </p:cNvCxnSpPr>
          <p:nvPr/>
        </p:nvCxnSpPr>
        <p:spPr>
          <a:xfrm>
            <a:off x="7397744" y="1012511"/>
            <a:ext cx="0" cy="166869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28EACDAB-B3A0-43CA-AD3D-9CDA2B3C9170}"/>
              </a:ext>
            </a:extLst>
          </p:cNvPr>
          <p:cNvCxnSpPr>
            <a:stCxn id="6" idx="3"/>
            <a:endCxn id="7" idx="1"/>
          </p:cNvCxnSpPr>
          <p:nvPr/>
        </p:nvCxnSpPr>
        <p:spPr>
          <a:xfrm flipV="1">
            <a:off x="4835242" y="2967927"/>
            <a:ext cx="179803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FCD0C37F-F065-4328-BBDE-F00CADF71706}"/>
              </a:ext>
            </a:extLst>
          </p:cNvPr>
          <p:cNvCxnSpPr>
            <a:stCxn id="7" idx="2"/>
          </p:cNvCxnSpPr>
          <p:nvPr/>
        </p:nvCxnSpPr>
        <p:spPr>
          <a:xfrm flipH="1">
            <a:off x="7431437" y="3254645"/>
            <a:ext cx="1" cy="139484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6E48C5C1-9134-449B-98DE-0869EBD0B71D}"/>
              </a:ext>
            </a:extLst>
          </p:cNvPr>
          <p:cNvSpPr/>
          <p:nvPr/>
        </p:nvSpPr>
        <p:spPr>
          <a:xfrm>
            <a:off x="6633275" y="4709723"/>
            <a:ext cx="1988944" cy="830997"/>
          </a:xfrm>
          <a:prstGeom prst="rect">
            <a:avLst/>
          </a:prstGeom>
          <a:ln>
            <a:solidFill>
              <a:schemeClr val="tx1"/>
            </a:solidFill>
          </a:ln>
        </p:spPr>
        <p:txBody>
          <a:bodyPr wrap="square">
            <a:spAutoFit/>
          </a:bodyPr>
          <a:lstStyle/>
          <a:p>
            <a:r>
              <a:rPr lang="en-US" sz="1200">
                <a:solidFill>
                  <a:srgbClr val="000096"/>
                </a:solidFill>
                <a:highlight>
                  <a:srgbClr val="FFFFFF"/>
                </a:highlight>
              </a:rPr>
              <a:t>&lt;input&gt;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0096"/>
                </a:solidFill>
                <a:highlight>
                  <a:srgbClr val="FFFFFF"/>
                </a:highlight>
              </a:rPr>
              <a:t>&lt;label&gt;</a:t>
            </a:r>
            <a:r>
              <a:rPr lang="en-US" sz="1200">
                <a:solidFill>
                  <a:srgbClr val="000000"/>
                </a:solidFill>
                <a:highlight>
                  <a:srgbClr val="FFFFFF"/>
                </a:highlight>
              </a:rPr>
              <a:t>Dear</a:t>
            </a:r>
            <a:r>
              <a:rPr lang="en-US" sz="1200">
                <a:solidFill>
                  <a:srgbClr val="000096"/>
                </a:solidFill>
                <a:highlight>
                  <a:srgbClr val="FFFFFF"/>
                </a:highlight>
              </a:rPr>
              <a:t>&lt;/label&gt;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0096"/>
                </a:solidFill>
                <a:highlight>
                  <a:srgbClr val="FFFFFF"/>
                </a:highlight>
              </a:rPr>
              <a:t>&lt;message&gt;</a:t>
            </a:r>
            <a:r>
              <a:rPr lang="en-US" sz="1200">
                <a:solidFill>
                  <a:srgbClr val="000000"/>
                </a:solidFill>
                <a:highlight>
                  <a:srgbClr val="FFFFFF"/>
                </a:highlight>
              </a:rPr>
              <a:t>Sir</a:t>
            </a:r>
            <a:r>
              <a:rPr lang="en-US" sz="1200">
                <a:solidFill>
                  <a:srgbClr val="000096"/>
                </a:solidFill>
                <a:highlight>
                  <a:srgbClr val="FFFFFF"/>
                </a:highlight>
              </a:rPr>
              <a:t>&lt;/message&gt;</a:t>
            </a:r>
            <a:br>
              <a:rPr lang="en-US" sz="1200">
                <a:solidFill>
                  <a:srgbClr val="000000"/>
                </a:solidFill>
                <a:highlight>
                  <a:srgbClr val="FFFFFF"/>
                </a:highlight>
              </a:rPr>
            </a:br>
            <a:r>
              <a:rPr lang="en-US" sz="1200">
                <a:solidFill>
                  <a:srgbClr val="000096"/>
                </a:solidFill>
                <a:highlight>
                  <a:srgbClr val="FFFFFF"/>
                </a:highlight>
              </a:rPr>
              <a:t>&lt;/input&gt;</a:t>
            </a:r>
          </a:p>
        </p:txBody>
      </p:sp>
      <p:sp>
        <p:nvSpPr>
          <p:cNvPr id="2" name="TextBox 1">
            <a:extLst>
              <a:ext uri="{FF2B5EF4-FFF2-40B4-BE49-F238E27FC236}">
                <a16:creationId xmlns:a16="http://schemas.microsoft.com/office/drawing/2014/main" id="{1A76CF1E-6065-4F43-9CD5-299BADC4DFF5}"/>
              </a:ext>
            </a:extLst>
          </p:cNvPr>
          <p:cNvSpPr txBox="1"/>
          <p:nvPr/>
        </p:nvSpPr>
        <p:spPr>
          <a:xfrm>
            <a:off x="345792" y="4238989"/>
            <a:ext cx="4489450" cy="1938992"/>
          </a:xfrm>
          <a:prstGeom prst="rect">
            <a:avLst/>
          </a:prstGeom>
          <a:solidFill>
            <a:srgbClr val="FFFF00"/>
          </a:solidFill>
        </p:spPr>
        <p:txBody>
          <a:bodyPr wrap="square" rtlCol="0">
            <a:spAutoFit/>
          </a:bodyPr>
          <a:lstStyle/>
          <a:p>
            <a:r>
              <a:rPr lang="en-US" sz="2400"/>
              <a:t>The DFDL schema says that there are only two strings separated by one colon, but the input contains three strings separated by two colons.</a:t>
            </a:r>
          </a:p>
        </p:txBody>
      </p:sp>
      <p:sp>
        <p:nvSpPr>
          <p:cNvPr id="12" name="TextBox 11">
            <a:extLst>
              <a:ext uri="{FF2B5EF4-FFF2-40B4-BE49-F238E27FC236}">
                <a16:creationId xmlns:a16="http://schemas.microsoft.com/office/drawing/2014/main" id="{FF8517E8-F418-442B-A565-3E7915ED658F}"/>
              </a:ext>
            </a:extLst>
          </p:cNvPr>
          <p:cNvSpPr txBox="1"/>
          <p:nvPr/>
        </p:nvSpPr>
        <p:spPr>
          <a:xfrm>
            <a:off x="1288718" y="1726626"/>
            <a:ext cx="2603598" cy="461665"/>
          </a:xfrm>
          <a:prstGeom prst="rect">
            <a:avLst/>
          </a:prstGeom>
          <a:noFill/>
        </p:spPr>
        <p:txBody>
          <a:bodyPr wrap="none" rtlCol="0">
            <a:spAutoFit/>
          </a:bodyPr>
          <a:lstStyle/>
          <a:p>
            <a:r>
              <a:rPr lang="en-US" sz="2400"/>
              <a:t>Characterization #1</a:t>
            </a:r>
          </a:p>
        </p:txBody>
      </p:sp>
      <p:sp>
        <p:nvSpPr>
          <p:cNvPr id="14" name="Footer Placeholder 3">
            <a:extLst>
              <a:ext uri="{FF2B5EF4-FFF2-40B4-BE49-F238E27FC236}">
                <a16:creationId xmlns:a16="http://schemas.microsoft.com/office/drawing/2014/main" id="{2D975053-DFF1-404A-93C5-44C21996E2CB}"/>
              </a:ext>
            </a:extLst>
          </p:cNvPr>
          <p:cNvSpPr txBox="1">
            <a:spLocks/>
          </p:cNvSpPr>
          <p:nvPr/>
        </p:nvSpPr>
        <p:spPr>
          <a:xfrm>
            <a:off x="616448" y="6521957"/>
            <a:ext cx="7536952" cy="23905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en-US" sz="800">
                <a:solidFill>
                  <a:schemeClr val="tx1">
                    <a:lumMod val="50000"/>
                    <a:lumOff val="50000"/>
                  </a:schemeClr>
                </a:solidFill>
                <a:latin typeface="Arial" pitchFamily="34" charset="0"/>
                <a:cs typeface="Arial" pitchFamily="34" charset="0"/>
              </a:rPr>
              <a:t>© 2019 The MITRE Corporation. All rights reserved.</a:t>
            </a:r>
            <a:endParaRPr lang="en-US" sz="800" dirty="0">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38521173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074F30B-F210-4919-B6CF-AF9DECAA4B57}"/>
              </a:ext>
            </a:extLst>
          </p:cNvPr>
          <p:cNvSpPr/>
          <p:nvPr/>
        </p:nvSpPr>
        <p:spPr>
          <a:xfrm>
            <a:off x="5507066" y="643179"/>
            <a:ext cx="3781356" cy="369332"/>
          </a:xfrm>
          <a:prstGeom prst="rect">
            <a:avLst/>
          </a:prstGeom>
          <a:ln>
            <a:solidFill>
              <a:schemeClr val="tx1"/>
            </a:solidFill>
          </a:ln>
        </p:spPr>
        <p:txBody>
          <a:bodyPr wrap="none">
            <a:spAutoFit/>
          </a:bodyPr>
          <a:lstStyle/>
          <a:p>
            <a:r>
              <a:rPr lang="en-US">
                <a:solidFill>
                  <a:srgbClr val="000000"/>
                </a:solidFill>
                <a:highlight>
                  <a:srgbClr val="FFFFFF"/>
                </a:highlight>
              </a:rPr>
              <a:t>Dear:Sir: Thank you for your response.</a:t>
            </a:r>
          </a:p>
        </p:txBody>
      </p:sp>
      <p:sp>
        <p:nvSpPr>
          <p:cNvPr id="6" name="Rectangle 5">
            <a:extLst>
              <a:ext uri="{FF2B5EF4-FFF2-40B4-BE49-F238E27FC236}">
                <a16:creationId xmlns:a16="http://schemas.microsoft.com/office/drawing/2014/main" id="{007573B9-E3CF-46D5-A308-B265456CB6BE}"/>
              </a:ext>
            </a:extLst>
          </p:cNvPr>
          <p:cNvSpPr/>
          <p:nvPr/>
        </p:nvSpPr>
        <p:spPr>
          <a:xfrm>
            <a:off x="345791" y="2188291"/>
            <a:ext cx="4675657" cy="1569660"/>
          </a:xfrm>
          <a:prstGeom prst="rect">
            <a:avLst/>
          </a:prstGeom>
          <a:ln>
            <a:solidFill>
              <a:schemeClr val="tx1"/>
            </a:solidFill>
          </a:ln>
        </p:spPr>
        <p:txBody>
          <a:bodyPr wrap="square">
            <a:spAutoFit/>
          </a:bodyPr>
          <a:lstStyle/>
          <a:p>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"input"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"label"</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dfdl:terminator</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"message"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3296"/>
                </a:solidFill>
                <a:highlight>
                  <a:srgbClr val="FFFFFF"/>
                </a:highlight>
              </a:rPr>
              <a:t>&lt;/xs:element&gt;</a:t>
            </a:r>
          </a:p>
        </p:txBody>
      </p:sp>
      <p:sp>
        <p:nvSpPr>
          <p:cNvPr id="7" name="Rectangle 6">
            <a:extLst>
              <a:ext uri="{FF2B5EF4-FFF2-40B4-BE49-F238E27FC236}">
                <a16:creationId xmlns:a16="http://schemas.microsoft.com/office/drawing/2014/main" id="{FF4980F1-7008-4254-8028-AEDCC851001E}"/>
              </a:ext>
            </a:extLst>
          </p:cNvPr>
          <p:cNvSpPr/>
          <p:nvPr/>
        </p:nvSpPr>
        <p:spPr>
          <a:xfrm>
            <a:off x="6633275" y="2681208"/>
            <a:ext cx="1596325" cy="5734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Daffodil</a:t>
            </a:r>
          </a:p>
        </p:txBody>
      </p:sp>
      <p:cxnSp>
        <p:nvCxnSpPr>
          <p:cNvPr id="9" name="Straight Arrow Connector 8">
            <a:extLst>
              <a:ext uri="{FF2B5EF4-FFF2-40B4-BE49-F238E27FC236}">
                <a16:creationId xmlns:a16="http://schemas.microsoft.com/office/drawing/2014/main" id="{5CA79CB2-E6BC-4043-9D61-3CFD82431A04}"/>
              </a:ext>
            </a:extLst>
          </p:cNvPr>
          <p:cNvCxnSpPr>
            <a:stCxn id="5" idx="2"/>
            <a:endCxn id="7" idx="0"/>
          </p:cNvCxnSpPr>
          <p:nvPr/>
        </p:nvCxnSpPr>
        <p:spPr>
          <a:xfrm>
            <a:off x="7397744" y="1012511"/>
            <a:ext cx="0" cy="166869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28EACDAB-B3A0-43CA-AD3D-9CDA2B3C9170}"/>
              </a:ext>
            </a:extLst>
          </p:cNvPr>
          <p:cNvCxnSpPr>
            <a:cxnSpLocks/>
            <a:stCxn id="6" idx="3"/>
            <a:endCxn id="7" idx="1"/>
          </p:cNvCxnSpPr>
          <p:nvPr/>
        </p:nvCxnSpPr>
        <p:spPr>
          <a:xfrm flipV="1">
            <a:off x="5021448" y="2967927"/>
            <a:ext cx="1611827"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FCD0C37F-F065-4328-BBDE-F00CADF71706}"/>
              </a:ext>
            </a:extLst>
          </p:cNvPr>
          <p:cNvCxnSpPr>
            <a:stCxn id="7" idx="2"/>
          </p:cNvCxnSpPr>
          <p:nvPr/>
        </p:nvCxnSpPr>
        <p:spPr>
          <a:xfrm flipH="1">
            <a:off x="7431437" y="3254645"/>
            <a:ext cx="1" cy="139484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6E48C5C1-9134-449B-98DE-0869EBD0B71D}"/>
              </a:ext>
            </a:extLst>
          </p:cNvPr>
          <p:cNvSpPr/>
          <p:nvPr/>
        </p:nvSpPr>
        <p:spPr>
          <a:xfrm>
            <a:off x="5827361" y="4667437"/>
            <a:ext cx="3766083" cy="830997"/>
          </a:xfrm>
          <a:prstGeom prst="rect">
            <a:avLst/>
          </a:prstGeom>
          <a:ln>
            <a:solidFill>
              <a:schemeClr val="tx1"/>
            </a:solidFill>
          </a:ln>
        </p:spPr>
        <p:txBody>
          <a:bodyPr wrap="square">
            <a:spAutoFit/>
          </a:bodyPr>
          <a:lstStyle/>
          <a:p>
            <a:r>
              <a:rPr lang="en-US" sz="1200">
                <a:solidFill>
                  <a:srgbClr val="000096"/>
                </a:solidFill>
                <a:highlight>
                  <a:srgbClr val="FFFFFF"/>
                </a:highlight>
              </a:rPr>
              <a:t>&lt;input&gt;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0096"/>
                </a:solidFill>
                <a:highlight>
                  <a:srgbClr val="FFFFFF"/>
                </a:highlight>
              </a:rPr>
              <a:t>&lt;label&gt;</a:t>
            </a:r>
            <a:r>
              <a:rPr lang="en-US" sz="1200">
                <a:solidFill>
                  <a:srgbClr val="000000"/>
                </a:solidFill>
                <a:highlight>
                  <a:srgbClr val="FFFFFF"/>
                </a:highlight>
              </a:rPr>
              <a:t>Dear</a:t>
            </a:r>
            <a:r>
              <a:rPr lang="en-US" sz="1200">
                <a:solidFill>
                  <a:srgbClr val="000096"/>
                </a:solidFill>
                <a:highlight>
                  <a:srgbClr val="FFFFFF"/>
                </a:highlight>
              </a:rPr>
              <a:t>&lt;/label&gt;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0096"/>
                </a:solidFill>
                <a:highlight>
                  <a:srgbClr val="FFFFFF"/>
                </a:highlight>
              </a:rPr>
              <a:t>&lt;message&gt;</a:t>
            </a:r>
            <a:r>
              <a:rPr lang="en-US" sz="1200">
                <a:solidFill>
                  <a:srgbClr val="000000"/>
                </a:solidFill>
                <a:highlight>
                  <a:srgbClr val="FFFFFF"/>
                </a:highlight>
              </a:rPr>
              <a:t>Sir: Thank you for your response.</a:t>
            </a:r>
            <a:r>
              <a:rPr lang="en-US" sz="1200">
                <a:solidFill>
                  <a:srgbClr val="000096"/>
                </a:solidFill>
                <a:highlight>
                  <a:srgbClr val="FFFFFF"/>
                </a:highlight>
              </a:rPr>
              <a:t>&lt;/message&gt;</a:t>
            </a:r>
            <a:br>
              <a:rPr lang="en-US" sz="1200">
                <a:solidFill>
                  <a:srgbClr val="000000"/>
                </a:solidFill>
                <a:highlight>
                  <a:srgbClr val="FFFFFF"/>
                </a:highlight>
              </a:rPr>
            </a:br>
            <a:r>
              <a:rPr lang="en-US" sz="1200">
                <a:solidFill>
                  <a:srgbClr val="000096"/>
                </a:solidFill>
                <a:highlight>
                  <a:srgbClr val="FFFFFF"/>
                </a:highlight>
              </a:rPr>
              <a:t>&lt;/input&gt;</a:t>
            </a:r>
          </a:p>
        </p:txBody>
      </p:sp>
      <p:sp>
        <p:nvSpPr>
          <p:cNvPr id="10" name="TextBox 9">
            <a:extLst>
              <a:ext uri="{FF2B5EF4-FFF2-40B4-BE49-F238E27FC236}">
                <a16:creationId xmlns:a16="http://schemas.microsoft.com/office/drawing/2014/main" id="{DD06C64E-4EEC-45FF-8FA2-8C6A4E9B8E0B}"/>
              </a:ext>
            </a:extLst>
          </p:cNvPr>
          <p:cNvSpPr txBox="1"/>
          <p:nvPr/>
        </p:nvSpPr>
        <p:spPr>
          <a:xfrm>
            <a:off x="1288718" y="1726626"/>
            <a:ext cx="2603598" cy="461665"/>
          </a:xfrm>
          <a:prstGeom prst="rect">
            <a:avLst/>
          </a:prstGeom>
          <a:noFill/>
        </p:spPr>
        <p:txBody>
          <a:bodyPr wrap="none" rtlCol="0">
            <a:spAutoFit/>
          </a:bodyPr>
          <a:lstStyle/>
          <a:p>
            <a:r>
              <a:rPr lang="en-US" sz="2400"/>
              <a:t>Characterization #2</a:t>
            </a:r>
          </a:p>
        </p:txBody>
      </p:sp>
      <p:sp>
        <p:nvSpPr>
          <p:cNvPr id="12" name="Footer Placeholder 3">
            <a:extLst>
              <a:ext uri="{FF2B5EF4-FFF2-40B4-BE49-F238E27FC236}">
                <a16:creationId xmlns:a16="http://schemas.microsoft.com/office/drawing/2014/main" id="{36F30E7A-A99D-4AD0-97FE-4F82E33BBC43}"/>
              </a:ext>
            </a:extLst>
          </p:cNvPr>
          <p:cNvSpPr txBox="1">
            <a:spLocks/>
          </p:cNvSpPr>
          <p:nvPr/>
        </p:nvSpPr>
        <p:spPr>
          <a:xfrm>
            <a:off x="616448" y="6521957"/>
            <a:ext cx="7536952" cy="23905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en-US" sz="800">
                <a:solidFill>
                  <a:schemeClr val="tx1">
                    <a:lumMod val="50000"/>
                    <a:lumOff val="50000"/>
                  </a:schemeClr>
                </a:solidFill>
                <a:latin typeface="Arial" pitchFamily="34" charset="0"/>
                <a:cs typeface="Arial" pitchFamily="34" charset="0"/>
              </a:rPr>
              <a:t>© 2019 The MITRE Corporation. All rights reserved.</a:t>
            </a:r>
            <a:endParaRPr lang="en-US" sz="800" dirty="0">
              <a:solidFill>
                <a:schemeClr val="tx1">
                  <a:lumMod val="50000"/>
                  <a:lumOff val="50000"/>
                </a:schemeClr>
              </a:solidFill>
              <a:latin typeface="Arial" pitchFamily="34" charset="0"/>
              <a:cs typeface="Arial" pitchFamily="34" charset="0"/>
            </a:endParaRPr>
          </a:p>
        </p:txBody>
      </p:sp>
      <p:sp>
        <p:nvSpPr>
          <p:cNvPr id="14" name="Arrow: Right 13">
            <a:extLst>
              <a:ext uri="{FF2B5EF4-FFF2-40B4-BE49-F238E27FC236}">
                <a16:creationId xmlns:a16="http://schemas.microsoft.com/office/drawing/2014/main" id="{27BBF5F9-560F-4CBC-8CBC-0334B9348B83}"/>
              </a:ext>
            </a:extLst>
          </p:cNvPr>
          <p:cNvSpPr/>
          <p:nvPr/>
        </p:nvSpPr>
        <p:spPr>
          <a:xfrm>
            <a:off x="4432515" y="643179"/>
            <a:ext cx="914400" cy="369320"/>
          </a:xfrm>
          <a:prstGeom prst="rightArrow">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27D6E65B-3585-4A4F-BF39-1FAC9DA3BC38}"/>
              </a:ext>
            </a:extLst>
          </p:cNvPr>
          <p:cNvSpPr txBox="1"/>
          <p:nvPr/>
        </p:nvSpPr>
        <p:spPr>
          <a:xfrm>
            <a:off x="986828" y="621876"/>
            <a:ext cx="3445687" cy="369332"/>
          </a:xfrm>
          <a:prstGeom prst="rect">
            <a:avLst/>
          </a:prstGeom>
          <a:solidFill>
            <a:srgbClr val="FFFF00"/>
          </a:solidFill>
        </p:spPr>
        <p:txBody>
          <a:bodyPr wrap="none" rtlCol="0">
            <a:spAutoFit/>
          </a:bodyPr>
          <a:lstStyle/>
          <a:p>
            <a:r>
              <a:rPr lang="en-US"/>
              <a:t>Here’s an input that breaks parsing</a:t>
            </a:r>
          </a:p>
        </p:txBody>
      </p:sp>
    </p:spTree>
    <p:extLst>
      <p:ext uri="{BB962C8B-B14F-4D97-AF65-F5344CB8AC3E}">
        <p14:creationId xmlns:p14="http://schemas.microsoft.com/office/powerpoint/2010/main" val="3908738681"/>
      </p:ext>
    </p:extLst>
  </p:cSld>
  <p:clrMapOvr>
    <a:masterClrMapping/>
  </p:clrMapOvr>
</p:sld>
</file>

<file path=ppt/theme/theme1.xml><?xml version="1.0" encoding="utf-8"?>
<a:theme xmlns:a="http://schemas.openxmlformats.org/drawingml/2006/main" name="mitre-2018">
  <a:themeElements>
    <a:clrScheme name="MITRE">
      <a:dk1>
        <a:sysClr val="windowText" lastClr="000000"/>
      </a:dk1>
      <a:lt1>
        <a:sysClr val="window" lastClr="FFFFFF"/>
      </a:lt1>
      <a:dk2>
        <a:srgbClr val="005F9E"/>
      </a:dk2>
      <a:lt2>
        <a:srgbClr val="EEECE1"/>
      </a:lt2>
      <a:accent1>
        <a:srgbClr val="00B3DC"/>
      </a:accent1>
      <a:accent2>
        <a:srgbClr val="F7901E"/>
      </a:accent2>
      <a:accent3>
        <a:srgbClr val="FFE23C"/>
      </a:accent3>
      <a:accent4>
        <a:srgbClr val="C1CD23"/>
      </a:accent4>
      <a:accent5>
        <a:srgbClr val="C6401D"/>
      </a:accent5>
      <a:accent6>
        <a:srgbClr val="FFFFFF"/>
      </a:accent6>
      <a:hlink>
        <a:srgbClr val="005F9E"/>
      </a:hlink>
      <a:folHlink>
        <a:srgbClr val="80008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ITRE_Briefing_Template_16x9.pptx" id="{1938165C-66D1-4D23-8D44-773EA702DEBC}" vid="{DFBE14A4-0F84-4F9D-8C4F-D1FE9CE13A2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customXsn xmlns="http://schemas.microsoft.com/office/2006/metadata/customXsn">
  <xsnLocation/>
  <cached>True</cached>
  <openByDefault>True</openByDefault>
  <xsnScope/>
</customXsn>
</file>

<file path=customXml/item2.xml><?xml version="1.0" encoding="utf-8"?>
<ct:contentTypeSchema xmlns:ct="http://schemas.microsoft.com/office/2006/metadata/contentType" xmlns:ma="http://schemas.microsoft.com/office/2006/metadata/properties/metaAttributes" ct:_="" ma:_="" ma:contentTypeName="MITRE Work" ma:contentTypeID="0x0101001EAE5F8AE92E0443B0635AEF5BFC9F76004C6CC03BF5DC804FBBC33E4E55C06EE9" ma:contentTypeVersion="6" ma:contentTypeDescription="Materials and documents that contain MITRE authored content and other content directly attributable to MITRE and its work" ma:contentTypeScope="" ma:versionID="4ad27c3cbde4a5e69cf872f973dbc972">
  <xsd:schema xmlns:xsd="http://www.w3.org/2001/XMLSchema" xmlns:xs="http://www.w3.org/2001/XMLSchema" xmlns:p="http://schemas.microsoft.com/office/2006/metadata/properties" xmlns:ns1="http://schemas.microsoft.com/sharepoint/v3" xmlns:ns2="http://schemas.microsoft.com/sharepoint/v3/fields" xmlns:ns3="45d44e74-5c87-4253-a1a6-fb7a2a9835a8" xmlns:ns4="http://schemas.microsoft.com/sharepoint/v4" xmlns:ns5="d6dad062-3ecc-4c2a-98eb-3d03c2389ab6" targetNamespace="http://schemas.microsoft.com/office/2006/metadata/properties" ma:root="true" ma:fieldsID="8c7f8a686deeddaa67bf50c4d10033f6" ns1:_="" ns2:_="" ns3:_="" ns4:_="" ns5:_="">
    <xsd:import namespace="http://schemas.microsoft.com/sharepoint/v3"/>
    <xsd:import namespace="http://schemas.microsoft.com/sharepoint/v3/fields"/>
    <xsd:import namespace="45d44e74-5c87-4253-a1a6-fb7a2a9835a8"/>
    <xsd:import namespace="http://schemas.microsoft.com/sharepoint/v4"/>
    <xsd:import namespace="d6dad062-3ecc-4c2a-98eb-3d03c2389ab6"/>
    <xsd:element name="properties">
      <xsd:complexType>
        <xsd:sequence>
          <xsd:element name="documentManagement">
            <xsd:complexType>
              <xsd:all>
                <xsd:element ref="ns2:_Contributor" minOccurs="0"/>
                <xsd:element ref="ns1:MITRE_x0020_Sensitivity"/>
                <xsd:element ref="ns1:Release_x0020_Statement"/>
                <xsd:element ref="ns3:DocType" minOccurs="0"/>
                <xsd:element ref="ns3:SortOrder" minOccurs="0"/>
                <xsd:element ref="ns3:Site_x0020_Page" minOccurs="0"/>
                <xsd:element ref="ns4:IconOverlay" minOccurs="0"/>
                <xsd:element ref="ns5:SharedWithUsers" minOccurs="0"/>
                <xsd:element ref="ns3: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MITRE_x0020_Sensitivity" ma:index="10" ma:displayName="Sensitivity" ma:default="Internal MITRE Information" ma:internalName="MITRE_x0020_Sensitivity">
      <xsd:simpleType>
        <xsd:restriction base="dms:Choice">
          <xsd:enumeration value="Public Information"/>
          <xsd:enumeration value="Internal MITRE Information"/>
          <xsd:enumeration value="Sensitive Information"/>
          <xsd:enumeration value="Highly Sensitive Information"/>
        </xsd:restriction>
      </xsd:simpleType>
    </xsd:element>
    <xsd:element name="Release_x0020_Statement" ma:index="11" ma:displayName="Release Statement" ma:default="For Internal MITRE Use" ma:internalName="Release_x0020_Statement">
      <xsd:simpleType>
        <xsd:union memberTypes="dms:Text">
          <xsd:simpleType>
            <xsd:restriction base="dms:Choice">
              <xsd:enumeration value="Approved for Public Release"/>
              <xsd:enumeration value="For Internal MITRE Use"/>
              <xsd:enumeration value="For Release to All Sponsors"/>
              <xsd:enumeration value="For Limited Internal MITRE Use"/>
              <xsd:enumeration value="For Limited External Release"/>
              <xsd:enumeration value="Privileged: Sensitive Personal Information"/>
              <xsd:enumeration value="MITRE Proprietary"/>
              <xsd:enumeration value="Source Selection Sensitive"/>
              <xsd:enumeration value="Restricted: Highly Sensitive Personal Information"/>
            </xsd:restriction>
          </xsd:simpleType>
        </xsd:un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Contributor" ma:index="9" nillable="true" ma:displayName="Contributor" ma:description="One or more people or organizations that contributed to this resource" ma:internalName="_Contributor">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5d44e74-5c87-4253-a1a6-fb7a2a9835a8" elementFormDefault="qualified">
    <xsd:import namespace="http://schemas.microsoft.com/office/2006/documentManagement/types"/>
    <xsd:import namespace="http://schemas.microsoft.com/office/infopath/2007/PartnerControls"/>
    <xsd:element name="DocType" ma:index="12" nillable="true" ma:displayName="DocType" ma:format="Dropdown" ma:internalName="DocType">
      <xsd:simpleType>
        <xsd:restriction base="dms:Choice">
          <xsd:enumeration value="Board of Trustee Bio"/>
          <xsd:enumeration value="Corp. Org Chart"/>
          <xsd:enumeration value="Executive Bio"/>
          <xsd:enumeration value="Event Planning"/>
          <xsd:enumeration value="MPG Reference"/>
          <xsd:enumeration value="Template"/>
          <xsd:enumeration value="Other"/>
          <xsd:enumeration value="How-Tos"/>
          <xsd:enumeration value="BOT Program Highlights"/>
        </xsd:restriction>
      </xsd:simpleType>
    </xsd:element>
    <xsd:element name="SortOrder" ma:index="13" nillable="true" ma:displayName="SortOrder" ma:decimals="1" ma:internalName="SortOrder" ma:percentage="FALSE">
      <xsd:simpleType>
        <xsd:restriction base="dms:Number"/>
      </xsd:simpleType>
    </xsd:element>
    <xsd:element name="Site_x0020_Page" ma:index="14" nillable="true" ma:displayName="Site Pages" ma:description="On which pages of this site should this page appear as a &quot;related resource&quot; on the right." ma:list="{b7793db3-9feb-473e-8d7c-24c256e016ac}" ma:internalName="Site_x0020_Page" ma:showField="Title">
      <xsd:complexType>
        <xsd:complexContent>
          <xsd:extension base="dms:MultiChoiceLookup">
            <xsd:sequence>
              <xsd:element name="Value" type="dms:Lookup" maxOccurs="unbounded" minOccurs="0" nillable="true"/>
            </xsd:sequence>
          </xsd:extension>
        </xsd:complexContent>
      </xsd:complexType>
    </xsd:element>
    <xsd:element name="Date" ma:index="19" nillable="true" ma:displayName="Date" ma:description="Document date if applicable" ma:format="DateOnly" ma:internalName="Dat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15" nillable="true" ma:displayName="IconOverlay" ma:hidden="true" ma:internalName="IconOverlay"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6dad062-3ecc-4c2a-98eb-3d03c2389ab6" elementFormDefault="qualified">
    <xsd:import namespace="http://schemas.microsoft.com/office/2006/documentManagement/types"/>
    <xsd:import namespace="http://schemas.microsoft.com/office/infopath/2007/PartnerControls"/>
    <xsd:element name="SharedWithUsers" ma:index="1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8" ma:displayName="Author"/>
        <xsd:element ref="dcterms:created" minOccurs="0" maxOccurs="1"/>
        <xsd:element ref="dc:identifier" minOccurs="0" maxOccurs="1"/>
        <xsd:element name="contentType" minOccurs="0" maxOccurs="1" type="xsd:string" ma:index="0" ma:displayName="Content Type"/>
        <xsd:element ref="dc:title"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SortOrder xmlns="45d44e74-5c87-4253-a1a6-fb7a2a9835a8">2</SortOrder>
    <MITRE_x0020_Sensitivity xmlns="http://schemas.microsoft.com/sharepoint/v3">Public Information</MITRE_x0020_Sensitivity>
    <_Contributor xmlns="http://schemas.microsoft.com/sharepoint/v3/fields" xsi:nil="true"/>
    <Release_x0020_Statement xmlns="http://schemas.microsoft.com/sharepoint/v3">Approved for Public Release</Release_x0020_Statement>
    <Site_x0020_Page xmlns="45d44e74-5c87-4253-a1a6-fb7a2a9835a8">
      <Value>47</Value>
    </Site_x0020_Page>
    <Date xmlns="45d44e74-5c87-4253-a1a6-fb7a2a9835a8">2017-01-01T05:00:00+00:00</Date>
    <IconOverlay xmlns="http://schemas.microsoft.com/sharepoint/v4" xsi:nil="true"/>
    <DocType xmlns="45d44e74-5c87-4253-a1a6-fb7a2a9835a8">Template</DocType>
  </documentManagement>
</p:properties>
</file>

<file path=customXml/itemProps1.xml><?xml version="1.0" encoding="utf-8"?>
<ds:datastoreItem xmlns:ds="http://schemas.openxmlformats.org/officeDocument/2006/customXml" ds:itemID="{8215F32F-6F57-464C-B053-7241A9938C29}">
  <ds:schemaRefs>
    <ds:schemaRef ds:uri="http://schemas.microsoft.com/office/2006/metadata/customXsn"/>
  </ds:schemaRefs>
</ds:datastoreItem>
</file>

<file path=customXml/itemProps2.xml><?xml version="1.0" encoding="utf-8"?>
<ds:datastoreItem xmlns:ds="http://schemas.openxmlformats.org/officeDocument/2006/customXml" ds:itemID="{CFCFCAB2-7830-4203-9A9B-32390875340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sharepoint/v3/fields"/>
    <ds:schemaRef ds:uri="45d44e74-5c87-4253-a1a6-fb7a2a9835a8"/>
    <ds:schemaRef ds:uri="http://schemas.microsoft.com/sharepoint/v4"/>
    <ds:schemaRef ds:uri="d6dad062-3ecc-4c2a-98eb-3d03c2389ab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8763D85-0CBE-4A05-81D6-D1B370E3DC82}">
  <ds:schemaRefs>
    <ds:schemaRef ds:uri="http://schemas.microsoft.com/sharepoint/v3/contenttype/forms"/>
  </ds:schemaRefs>
</ds:datastoreItem>
</file>

<file path=customXml/itemProps4.xml><?xml version="1.0" encoding="utf-8"?>
<ds:datastoreItem xmlns:ds="http://schemas.openxmlformats.org/officeDocument/2006/customXml" ds:itemID="{95115952-705A-47C2-AF98-EE347D400751}">
  <ds:schemaRefs>
    <ds:schemaRef ds:uri="http://purl.org/dc/terms/"/>
    <ds:schemaRef ds:uri="http://purl.org/dc/dcmitype/"/>
    <ds:schemaRef ds:uri="http://schemas.microsoft.com/office/infopath/2007/PartnerControls"/>
    <ds:schemaRef ds:uri="http://schemas.microsoft.com/sharepoint/v3/fields"/>
    <ds:schemaRef ds:uri="http://schemas.microsoft.com/sharepoint/v4"/>
    <ds:schemaRef ds:uri="http://purl.org/dc/elements/1.1/"/>
    <ds:schemaRef ds:uri="http://schemas.microsoft.com/office/2006/documentManagement/types"/>
    <ds:schemaRef ds:uri="45d44e74-5c87-4253-a1a6-fb7a2a9835a8"/>
    <ds:schemaRef ds:uri="http://schemas.openxmlformats.org/package/2006/metadata/core-properties"/>
    <ds:schemaRef ds:uri="http://schemas.microsoft.com/sharepoint/v3"/>
    <ds:schemaRef ds:uri="d6dad062-3ecc-4c2a-98eb-3d03c2389ab6"/>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MITRE_Briefing_Template16x9</Template>
  <TotalTime>81622</TotalTime>
  <Words>5880</Words>
  <Application>Microsoft Office PowerPoint</Application>
  <PresentationFormat>Widescreen</PresentationFormat>
  <Paragraphs>230</Paragraphs>
  <Slides>38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38</vt:i4>
      </vt:variant>
    </vt:vector>
  </HeadingPairs>
  <TitlesOfParts>
    <vt:vector size="45" baseType="lpstr">
      <vt:lpstr>Arial</vt:lpstr>
      <vt:lpstr>Calibri</vt:lpstr>
      <vt:lpstr>Cambria</vt:lpstr>
      <vt:lpstr>Courier New</vt:lpstr>
      <vt:lpstr>Times New Roman</vt:lpstr>
      <vt:lpstr>Wingdings</vt:lpstr>
      <vt:lpstr>mitre-2018</vt:lpstr>
      <vt:lpstr>DFDL Part 1 Lab Answers</vt:lpstr>
      <vt:lpstr>Lab #1</vt:lpstr>
      <vt:lpstr>But first, check that everything is working properly</vt:lpstr>
      <vt:lpstr>Tweak the input file</vt:lpstr>
      <vt:lpstr>If you get stuck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Lab #2</vt:lpstr>
      <vt:lpstr>First, check that everything is working properly</vt:lpstr>
      <vt:lpstr>Tweak the input file</vt:lpstr>
      <vt:lpstr>PowerPoint Presentation</vt:lpstr>
      <vt:lpstr>Break it by inserting a blank line between rows</vt:lpstr>
      <vt:lpstr>Lab 3</vt:lpstr>
      <vt:lpstr>Lab 3 (cont.)</vt:lpstr>
      <vt:lpstr>Lab 3 (cont.)</vt:lpstr>
      <vt:lpstr>Lab 3 (cont.)</vt:lpstr>
      <vt:lpstr>Lab 3 (cont.)</vt:lpstr>
      <vt:lpstr>PowerPoint Presentation</vt:lpstr>
      <vt:lpstr>I created a skeletal DFDL schema for you</vt:lpstr>
      <vt:lpstr>PowerPoint Presentation</vt:lpstr>
      <vt:lpstr>PowerPoint Presentation</vt:lpstr>
      <vt:lpstr>PowerPoint Presentation</vt:lpstr>
      <vt:lpstr>Lab 4</vt:lpstr>
      <vt:lpstr>Lab 4 (cont.)</vt:lpstr>
      <vt:lpstr>PowerPoint Presentation</vt:lpstr>
      <vt:lpstr>PowerPoint Presentation</vt:lpstr>
      <vt:lpstr>PowerPoint Presentation</vt:lpstr>
      <vt:lpstr>Lab 4.1</vt:lpstr>
      <vt:lpstr>Lab 4.1 (cont.)</vt:lpstr>
      <vt:lpstr>Lab requirements</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DFDL Part 1 Lab Answers</dc:title>
  <dc:creator>Costello, Roger L.</dc:creator>
  <cp:keywords>DFDL, XML Schema, XML, parsing, unparsing</cp:keywords>
  <cp:lastModifiedBy>Costello, Roger L.</cp:lastModifiedBy>
  <cp:revision>1601</cp:revision>
  <dcterms:created xsi:type="dcterms:W3CDTF">2018-11-08T17:43:19Z</dcterms:created>
  <dcterms:modified xsi:type="dcterms:W3CDTF">2019-12-17T10:28:42Z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rder">
    <vt:r8>28200</vt:r8>
  </property>
  <property fmtid="{D5CDD505-2E9C-101B-9397-08002B2CF9AE}" pid="3" name="URL">
    <vt:lpwstr/>
  </property>
  <property fmtid="{D5CDD505-2E9C-101B-9397-08002B2CF9AE}" pid="4" name="xd_ProgID">
    <vt:lpwstr/>
  </property>
  <property fmtid="{D5CDD505-2E9C-101B-9397-08002B2CF9AE}" pid="5" name="ContentTypeId">
    <vt:lpwstr>0x0101001EAE5F8AE92E0443B0635AEF5BFC9F76004C6CC03BF5DC804FBBC33E4E55C06EE9</vt:lpwstr>
  </property>
  <property fmtid="{D5CDD505-2E9C-101B-9397-08002B2CF9AE}" pid="6" name="_SourceUrl">
    <vt:lpwstr/>
  </property>
  <property fmtid="{D5CDD505-2E9C-101B-9397-08002B2CF9AE}" pid="7" name="_SharedFileIndex">
    <vt:lpwstr/>
  </property>
  <property fmtid="{D5CDD505-2E9C-101B-9397-08002B2CF9AE}" pid="8" name="Date0">
    <vt:filetime>2017-01-01T05:00:00Z</vt:filetime>
  </property>
  <property fmtid="{D5CDD505-2E9C-101B-9397-08002B2CF9AE}" pid="9" name="TemplateUrl">
    <vt:lpwstr/>
  </property>
</Properties>
</file>