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5"/>
  </p:sldMasterIdLst>
  <p:notesMasterIdLst>
    <p:notesMasterId r:id="rId30"/>
  </p:notesMasterIdLst>
  <p:sldIdLst>
    <p:sldId id="256" r:id="rId6"/>
    <p:sldId id="1115" r:id="rId7"/>
    <p:sldId id="1113" r:id="rId8"/>
    <p:sldId id="1108" r:id="rId9"/>
    <p:sldId id="271" r:id="rId10"/>
    <p:sldId id="258" r:id="rId11"/>
    <p:sldId id="259" r:id="rId12"/>
    <p:sldId id="260" r:id="rId13"/>
    <p:sldId id="257" r:id="rId14"/>
    <p:sldId id="261" r:id="rId15"/>
    <p:sldId id="600" r:id="rId16"/>
    <p:sldId id="272" r:id="rId17"/>
    <p:sldId id="263" r:id="rId18"/>
    <p:sldId id="902" r:id="rId19"/>
    <p:sldId id="642" r:id="rId20"/>
    <p:sldId id="264" r:id="rId21"/>
    <p:sldId id="1110" r:id="rId22"/>
    <p:sldId id="828" r:id="rId23"/>
    <p:sldId id="262" r:id="rId24"/>
    <p:sldId id="1119" r:id="rId25"/>
    <p:sldId id="1116" r:id="rId26"/>
    <p:sldId id="1117" r:id="rId27"/>
    <p:sldId id="1118" r:id="rId28"/>
    <p:sldId id="93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32" autoAdjust="0"/>
  </p:normalViewPr>
  <p:slideViewPr>
    <p:cSldViewPr snapToGrid="0">
      <p:cViewPr varScale="1">
        <p:scale>
          <a:sx n="62" d="100"/>
          <a:sy n="62" d="100"/>
        </p:scale>
        <p:origin x="756"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0841A-55C9-4CB9-BF39-10CBD830FF58}" type="datetimeFigureOut">
              <a:rPr lang="en-US" smtClean="0"/>
              <a:t>8/28/2019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67679-5F33-418A-8777-9F241701AC39}" type="slidenum">
              <a:rPr lang="en-US" smtClean="0"/>
              <a:t>‹#›</a:t>
            </a:fld>
            <a:endParaRPr lang="en-US"/>
          </a:p>
        </p:txBody>
      </p:sp>
    </p:spTree>
    <p:extLst>
      <p:ext uri="{BB962C8B-B14F-4D97-AF65-F5344CB8AC3E}">
        <p14:creationId xmlns:p14="http://schemas.microsoft.com/office/powerpoint/2010/main" val="48788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www.youtube.com/mitrecorp" TargetMode="Externa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www.mitre.org/" TargetMode="External"/><Relationship Id="rId2" Type="http://schemas.openxmlformats.org/officeDocument/2006/relationships/hyperlink" Target="http://twitter.com/MITREcorp" TargetMode="External"/><Relationship Id="rId1" Type="http://schemas.openxmlformats.org/officeDocument/2006/relationships/slideMaster" Target="../slideMasters/slideMaster1.xml"/><Relationship Id="rId6" Type="http://schemas.openxmlformats.org/officeDocument/2006/relationships/hyperlink" Target="http://www.linkedin.com/company/mitre" TargetMode="Externa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s://plus.google.com/+MitreOrgFFRDCs/posts" TargetMode="External"/><Relationship Id="rId4" Type="http://schemas.openxmlformats.org/officeDocument/2006/relationships/hyperlink" Target="http://www.facebook.com/MITREcorp" TargetMode="External"/><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a:t>Title here</a:t>
            </a:r>
          </a:p>
        </p:txBody>
      </p:sp>
      <p:cxnSp>
        <p:nvCxnSpPr>
          <p:cNvPr id="15" name="Straight Connector 14"/>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dirty="0"/>
              <a:t>Author</a:t>
            </a:r>
          </a:p>
        </p:txBody>
      </p:sp>
      <p:sp>
        <p:nvSpPr>
          <p:cNvPr id="24" name="Footer Placeholder 4">
            <a:extLst>
              <a:ext uri="{FF2B5EF4-FFF2-40B4-BE49-F238E27FC236}">
                <a16:creationId xmlns:a16="http://schemas.microsoft.com/office/drawing/2014/main" id="{A6F8C1D3-B223-45F7-8AB1-F8F23D05F8D9}"/>
              </a:ext>
            </a:extLst>
          </p:cNvPr>
          <p:cNvSpPr txBox="1">
            <a:spLocks/>
          </p:cNvSpPr>
          <p:nvPr userDrawn="1"/>
        </p:nvSpPr>
        <p:spPr>
          <a:xfrm>
            <a:off x="1116457" y="6568103"/>
            <a:ext cx="4382305" cy="149220"/>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2019 The MITRE Corporation. All rights reserved.</a:t>
            </a:r>
            <a:endParaRPr lang="en-US" altLang="en-US" sz="800" b="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26487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p:nvPr>
        </p:nvSpPr>
        <p:spPr/>
        <p:txBody>
          <a:bodyPr/>
          <a:lstStyle>
            <a:lvl1pPr marL="308269" indent="-308269" algn="l" defTabSz="1216185" rtl="0" eaLnBrk="1" latinLnBrk="0" hangingPunct="1">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algn="l" defTabSz="1216185" rtl="0" eaLnBrk="1" latinLnBrk="0" hangingPunct="1">
              <a:spcBef>
                <a:spcPts val="0"/>
              </a:spcBef>
              <a:spcAft>
                <a:spcPts val="798"/>
              </a:spcAft>
              <a:buClr>
                <a:schemeClr val="tx2"/>
              </a:buClr>
              <a:defRPr lang="en-US" sz="2660" b="1" kern="1200" smtClean="0">
                <a:solidFill>
                  <a:schemeClr val="tx1"/>
                </a:solidFill>
                <a:latin typeface="Arial" pitchFamily="34" charset="0"/>
                <a:ea typeface="Verdana" pitchFamily="34" charset="0"/>
                <a:cs typeface="Arial" pitchFamily="34" charset="0"/>
              </a:defRPr>
            </a:lvl4pPr>
            <a:lvl5pPr algn="l" defTabSz="1216185" rtl="0" eaLnBrk="1" latinLnBrk="0" hangingPunct="1">
              <a:spcBef>
                <a:spcPts val="0"/>
              </a:spcBef>
              <a:spcAft>
                <a:spcPts val="798"/>
              </a:spcAft>
              <a:buClr>
                <a:schemeClr val="tx2"/>
              </a:buClr>
              <a:defRPr lang="en-US" sz="2660" b="1" kern="1200">
                <a:solidFill>
                  <a:schemeClr val="tx1"/>
                </a:solidFill>
                <a:latin typeface="Arial" pitchFamily="34" charset="0"/>
                <a:ea typeface="Verdana" pitchFamily="34" charset="0"/>
                <a:cs typeface="Arial" pitchFamily="34" charset="0"/>
              </a:defRPr>
            </a:lvl5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189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itchFamily="34" charset="0"/>
                <a:cs typeface="Times New Roman" pitchFamily="18" charset="0"/>
              </a:defRPr>
            </a:lvl1pPr>
          </a:lstStyle>
          <a:p>
            <a:r>
              <a:rPr lang="en-US" dirty="0"/>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3" name="TextBox 12">
            <a:extLst>
              <a:ext uri="{FF2B5EF4-FFF2-40B4-BE49-F238E27FC236}">
                <a16:creationId xmlns:a16="http://schemas.microsoft.com/office/drawing/2014/main" id="{BF1D9E33-DF0A-4F22-A776-BD2A738E4ABE}"/>
              </a:ext>
            </a:extLst>
          </p:cNvPr>
          <p:cNvSpPr txBox="1"/>
          <p:nvPr userDrawn="1"/>
        </p:nvSpPr>
        <p:spPr>
          <a:xfrm>
            <a:off x="984152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4" name="Picture 13">
            <a:extLst>
              <a:ext uri="{FF2B5EF4-FFF2-40B4-BE49-F238E27FC236}">
                <a16:creationId xmlns:a16="http://schemas.microsoft.com/office/drawing/2014/main" id="{A241DE5F-970E-4BD9-80BB-E93A31140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115249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2E0C53-8592-4185-BA98-B6863E30C1C9}"/>
              </a:ext>
            </a:extLst>
          </p:cNvPr>
          <p:cNvSpPr>
            <a:spLocks noGrp="1"/>
          </p:cNvSpPr>
          <p:nvPr>
            <p:ph sz="half" idx="1"/>
          </p:nvPr>
        </p:nvSpPr>
        <p:spPr>
          <a:xfrm>
            <a:off x="838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4" name="Content Placeholder 3">
            <a:extLst>
              <a:ext uri="{FF2B5EF4-FFF2-40B4-BE49-F238E27FC236}">
                <a16:creationId xmlns:a16="http://schemas.microsoft.com/office/drawing/2014/main" id="{C4FAA94F-F00A-4D54-B986-1C6CE3499C6F}"/>
              </a:ext>
            </a:extLst>
          </p:cNvPr>
          <p:cNvSpPr>
            <a:spLocks noGrp="1"/>
          </p:cNvSpPr>
          <p:nvPr>
            <p:ph sz="half" idx="2"/>
          </p:nvPr>
        </p:nvSpPr>
        <p:spPr>
          <a:xfrm>
            <a:off x="6172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8" name="Footer Placeholder 4">
            <a:extLst>
              <a:ext uri="{FF2B5EF4-FFF2-40B4-BE49-F238E27FC236}">
                <a16:creationId xmlns:a16="http://schemas.microsoft.com/office/drawing/2014/main" id="{D9402E9C-BD42-4CBC-B8DB-6DD8E327B3E0}"/>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2735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3AEDCC4-6D38-465B-B49A-7AF26D66809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028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No Title and Rul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457200" y="1162058"/>
            <a:ext cx="11391900" cy="24471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4" name="Footer Placeholder 4">
            <a:extLst>
              <a:ext uri="{FF2B5EF4-FFF2-40B4-BE49-F238E27FC236}">
                <a16:creationId xmlns:a16="http://schemas.microsoft.com/office/drawing/2014/main" id="{37372B85-3FD3-4851-8934-DDF405A5FEB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869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lank Slide - Large Image">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697079-05C2-487B-BD8F-373075246ED9}"/>
              </a:ext>
            </a:extLst>
          </p:cNvPr>
          <p:cNvSpPr txBox="1"/>
          <p:nvPr userDrawn="1"/>
        </p:nvSpPr>
        <p:spPr>
          <a:xfrm>
            <a:off x="1005305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spTree>
    <p:extLst>
      <p:ext uri="{BB962C8B-B14F-4D97-AF65-F5344CB8AC3E}">
        <p14:creationId xmlns:p14="http://schemas.microsoft.com/office/powerpoint/2010/main" val="42341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515815" y="1162058"/>
            <a:ext cx="11333285" cy="303327"/>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grpSp>
        <p:nvGrpSpPr>
          <p:cNvPr id="4" name="Group 3"/>
          <p:cNvGrpSpPr/>
          <p:nvPr/>
        </p:nvGrpSpPr>
        <p:grpSpPr>
          <a:xfrm>
            <a:off x="4180109" y="4759342"/>
            <a:ext cx="3732451" cy="687607"/>
            <a:chOff x="2659017" y="4816914"/>
            <a:chExt cx="3732451" cy="687607"/>
          </a:xfrm>
        </p:grpSpPr>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9017" y="4940349"/>
              <a:ext cx="443605" cy="443605"/>
            </a:xfrm>
            <a:prstGeom prst="rect">
              <a:avLst/>
            </a:prstGeom>
          </p:spPr>
        </p:pic>
        <p:pic>
          <p:nvPicPr>
            <p:cNvPr id="6" name="Picture 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4271" y="4982267"/>
              <a:ext cx="377994" cy="377994"/>
            </a:xfrm>
            <a:prstGeom prst="rect">
              <a:avLst/>
            </a:prstGeom>
          </p:spPr>
        </p:pic>
        <p:pic>
          <p:nvPicPr>
            <p:cNvPr id="7" name="Picture 6">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0385" y="4959899"/>
              <a:ext cx="1114344" cy="413237"/>
            </a:xfrm>
            <a:prstGeom prst="rect">
              <a:avLst/>
            </a:prstGeom>
          </p:spPr>
        </p:pic>
        <p:pic>
          <p:nvPicPr>
            <p:cNvPr id="8" name="Picture 7">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01766" y="4816914"/>
              <a:ext cx="972527" cy="687607"/>
            </a:xfrm>
            <a:prstGeom prst="rect">
              <a:avLst/>
            </a:prstGeom>
          </p:spPr>
        </p:pic>
        <p:pic>
          <p:nvPicPr>
            <p:cNvPr id="9" name="Picture 8">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05535" y="4973550"/>
              <a:ext cx="385933" cy="385933"/>
            </a:xfrm>
            <a:prstGeom prst="rect">
              <a:avLst/>
            </a:prstGeom>
          </p:spPr>
        </p:pic>
      </p:grpSp>
      <p:sp>
        <p:nvSpPr>
          <p:cNvPr id="10" name="TextBox 9"/>
          <p:cNvSpPr txBox="1"/>
          <p:nvPr/>
        </p:nvSpPr>
        <p:spPr>
          <a:xfrm>
            <a:off x="3153845" y="2396381"/>
            <a:ext cx="5784978" cy="2277547"/>
          </a:xfrm>
          <a:prstGeom prst="rect">
            <a:avLst/>
          </a:prstGeom>
          <a:noFill/>
        </p:spPr>
        <p:txBody>
          <a:bodyPr wrap="square" rtlCol="0">
            <a:spAutoFit/>
          </a:bodyPr>
          <a:lstStyle/>
          <a:p>
            <a:pPr algn="ctr">
              <a:spcAft>
                <a:spcPts val="600"/>
              </a:spcAft>
            </a:pPr>
            <a:r>
              <a:rPr lang="en-US" sz="1600" dirty="0">
                <a:solidFill>
                  <a:schemeClr val="tx1">
                    <a:lumMod val="50000"/>
                    <a:lumOff val="50000"/>
                  </a:schemeClr>
                </a:solidFill>
              </a:rPr>
              <a:t>MITRE is a not-for-profit organization whose sole focus is to operate federally funded research and development centers, or FFRDCs. Independent and objective, we take on some of our nation's—and the world’s—most critical challenges and provide innovative, practical solutions.</a:t>
            </a:r>
          </a:p>
          <a:p>
            <a:pPr marL="0" lvl="1" algn="ctr">
              <a:spcAft>
                <a:spcPts val="600"/>
              </a:spcAft>
            </a:pPr>
            <a:r>
              <a:rPr lang="en-US" dirty="0">
                <a:solidFill>
                  <a:schemeClr val="tx1">
                    <a:lumMod val="50000"/>
                    <a:lumOff val="50000"/>
                  </a:schemeClr>
                </a:solidFill>
              </a:rPr>
              <a:t>Learn and share more about MITRE, FFRDCs,</a:t>
            </a:r>
            <a:br>
              <a:rPr lang="en-US" dirty="0">
                <a:solidFill>
                  <a:schemeClr val="tx1">
                    <a:lumMod val="50000"/>
                    <a:lumOff val="50000"/>
                  </a:schemeClr>
                </a:solidFill>
              </a:rPr>
            </a:br>
            <a:r>
              <a:rPr lang="en-US" dirty="0">
                <a:solidFill>
                  <a:schemeClr val="tx1">
                    <a:lumMod val="50000"/>
                    <a:lumOff val="50000"/>
                  </a:schemeClr>
                </a:solidFill>
              </a:rPr>
              <a:t>and our unique value at </a:t>
            </a:r>
            <a:r>
              <a:rPr lang="en-US" u="sng" dirty="0">
                <a:solidFill>
                  <a:schemeClr val="tx1">
                    <a:lumMod val="50000"/>
                    <a:lumOff val="50000"/>
                  </a:schemeClr>
                </a:solidFill>
                <a:hlinkClick r:id="rId12"/>
              </a:rPr>
              <a:t>www.mitre.org</a:t>
            </a:r>
            <a:r>
              <a:rPr lang="en-US" dirty="0">
                <a:solidFill>
                  <a:schemeClr val="tx1">
                    <a:lumMod val="50000"/>
                    <a:lumOff val="50000"/>
                  </a:schemeClr>
                </a:solidFill>
              </a:rPr>
              <a:t> </a:t>
            </a:r>
          </a:p>
          <a:p>
            <a:pPr algn="ctr">
              <a:spcAft>
                <a:spcPts val="600"/>
              </a:spcAft>
            </a:pPr>
            <a:r>
              <a:rPr lang="en-US" sz="1600" dirty="0">
                <a:solidFill>
                  <a:schemeClr val="tx1">
                    <a:lumMod val="50000"/>
                    <a:lumOff val="50000"/>
                  </a:schemeClr>
                </a:solidFill>
              </a:rPr>
              <a:t> </a:t>
            </a:r>
            <a:endParaRPr lang="en-US" sz="1400" dirty="0">
              <a:solidFill>
                <a:schemeClr val="tx1">
                  <a:lumMod val="50000"/>
                  <a:lumOff val="50000"/>
                </a:schemeClr>
              </a:solidFill>
              <a:ea typeface="Verdana" pitchFamily="34" charset="0"/>
              <a:cs typeface="Verdana" pitchFamily="34" charset="0"/>
            </a:endParaRPr>
          </a:p>
        </p:txBody>
      </p:sp>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1295400"/>
            <a:ext cx="1729468" cy="791415"/>
          </a:xfrm>
          <a:prstGeom prst="rect">
            <a:avLst/>
          </a:prstGeom>
        </p:spPr>
      </p:pic>
    </p:spTree>
    <p:extLst>
      <p:ext uri="{BB962C8B-B14F-4D97-AF65-F5344CB8AC3E}">
        <p14:creationId xmlns:p14="http://schemas.microsoft.com/office/powerpoint/2010/main" val="121730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2BF51-56C6-45DE-975B-E54B78AB85B6}"/>
              </a:ext>
            </a:extLst>
          </p:cNvPr>
          <p:cNvSpPr>
            <a:spLocks noGrp="1"/>
          </p:cNvSpPr>
          <p:nvPr>
            <p:ph type="title"/>
          </p:nvPr>
        </p:nvSpPr>
        <p:spPr>
          <a:xfrm>
            <a:off x="616448" y="365760"/>
            <a:ext cx="11236721" cy="750253"/>
          </a:xfrm>
          <a:prstGeom prst="rect">
            <a:avLst/>
          </a:prstGeom>
        </p:spPr>
        <p:txBody>
          <a:bodyPr vert="horz" lIns="91440" tIns="45720" rIns="91440" bIns="45720" rtlCol="0" anchor="ctr" anchorCtr="0">
            <a:noAutofit/>
          </a:bodyPr>
          <a:lstStyle/>
          <a:p>
            <a:pPr lvl="0">
              <a:lnSpc>
                <a:spcPts val="3200"/>
              </a:lnSpc>
            </a:pPr>
            <a:r>
              <a:rPr lang="en-US"/>
              <a:t>Click to edit Master title style</a:t>
            </a:r>
          </a:p>
        </p:txBody>
      </p:sp>
      <p:sp>
        <p:nvSpPr>
          <p:cNvPr id="3" name="Text Placeholder 2">
            <a:extLst>
              <a:ext uri="{FF2B5EF4-FFF2-40B4-BE49-F238E27FC236}">
                <a16:creationId xmlns:a16="http://schemas.microsoft.com/office/drawing/2014/main" id="{D15798B9-CA6E-4EEF-AFEA-D99321F30B5B}"/>
              </a:ext>
            </a:extLst>
          </p:cNvPr>
          <p:cNvSpPr>
            <a:spLocks noGrp="1"/>
          </p:cNvSpPr>
          <p:nvPr>
            <p:ph type="body" idx="1"/>
          </p:nvPr>
        </p:nvSpPr>
        <p:spPr>
          <a:xfrm>
            <a:off x="616449" y="1371601"/>
            <a:ext cx="11236720" cy="4794737"/>
          </a:xfrm>
          <a:prstGeom prst="rect">
            <a:avLst/>
          </a:prstGeom>
        </p:spPr>
        <p:txBody>
          <a:bodyPr vert="horz" lIns="91440" tIns="45720" rIns="91440" bIns="45720" rtlCol="0">
            <a:noAutofit/>
          </a:bodyPr>
          <a:lstStyle/>
          <a:p>
            <a:pPr marL="308269" lvl="0" indent="-308269" defTabSz="1216185">
              <a:spcBef>
                <a:spcPts val="0"/>
              </a:spcBef>
              <a:spcAft>
                <a:spcPts val="798"/>
              </a:spcAft>
              <a:buClr>
                <a:schemeClr val="tx2"/>
              </a:buClr>
              <a:buSzPct val="120000"/>
              <a:buFont typeface="Wingdings" pitchFamily="2" charset="2"/>
              <a:buChar char="§"/>
            </a:pPr>
            <a:r>
              <a:rPr lang="en-US" dirty="0"/>
              <a:t>Edit Master text styles</a:t>
            </a:r>
          </a:p>
          <a:p>
            <a:pPr marL="686216" lvl="1" indent="-304046" defTabSz="1216185">
              <a:spcBef>
                <a:spcPts val="0"/>
              </a:spcBef>
              <a:spcAft>
                <a:spcPts val="798"/>
              </a:spcAft>
              <a:buClr>
                <a:schemeClr val="tx2"/>
              </a:buClr>
              <a:buChar char="–"/>
            </a:pPr>
            <a:r>
              <a:rPr lang="en-US" dirty="0"/>
              <a:t>Second level</a:t>
            </a:r>
          </a:p>
          <a:p>
            <a:pPr marL="994485" lvl="2" indent="-308269" defTabSz="1216185">
              <a:spcBef>
                <a:spcPts val="0"/>
              </a:spcBef>
              <a:spcAft>
                <a:spcPts val="798"/>
              </a:spcAft>
              <a:buClr>
                <a:schemeClr val="tx2"/>
              </a:buClr>
              <a:buSzPct val="110000"/>
              <a:buFont typeface="Wingdings" pitchFamily="2" charset="2"/>
              <a:buChar char="§"/>
            </a:pPr>
            <a:r>
              <a:rPr lang="en-US"/>
              <a:t>Third level</a:t>
            </a:r>
          </a:p>
          <a:p>
            <a:pPr marL="1451685" lvl="3" indent="-308269" defTabSz="1216185">
              <a:spcBef>
                <a:spcPts val="0"/>
              </a:spcBef>
              <a:spcAft>
                <a:spcPts val="798"/>
              </a:spcAft>
              <a:buClr>
                <a:schemeClr val="tx2"/>
              </a:buClr>
              <a:buSzPct val="110000"/>
              <a:buFont typeface="Wingdings" pitchFamily="2" charset="2"/>
              <a:buChar char="§"/>
            </a:pPr>
            <a:r>
              <a:rPr lang="en-US"/>
              <a:t>Fourth level</a:t>
            </a:r>
          </a:p>
          <a:p>
            <a:pPr marL="1908885" lvl="4" indent="-308269" defTabSz="1216185">
              <a:spcBef>
                <a:spcPts val="0"/>
              </a:spcBef>
              <a:spcAft>
                <a:spcPts val="798"/>
              </a:spcAft>
              <a:buClr>
                <a:schemeClr val="tx2"/>
              </a:buClr>
              <a:buSzPct val="110000"/>
              <a:buFont typeface="Wingdings" pitchFamily="2" charset="2"/>
              <a:buChar char="§"/>
            </a:pPr>
            <a:r>
              <a:rPr lang="en-US"/>
              <a:t>Fifth level</a:t>
            </a:r>
            <a:endParaRPr lang="en-US" dirty="0"/>
          </a:p>
        </p:txBody>
      </p:sp>
      <p:sp>
        <p:nvSpPr>
          <p:cNvPr id="5" name="Footer Placeholder 4">
            <a:extLst>
              <a:ext uri="{FF2B5EF4-FFF2-40B4-BE49-F238E27FC236}">
                <a16:creationId xmlns:a16="http://schemas.microsoft.com/office/drawing/2014/main" id="{0BFB014C-8519-4FF8-8586-D4137994061A}"/>
              </a:ext>
            </a:extLst>
          </p:cNvPr>
          <p:cNvSpPr>
            <a:spLocks noGrp="1"/>
          </p:cNvSpPr>
          <p:nvPr>
            <p:ph type="ftr" sz="quarter" idx="3"/>
          </p:nvPr>
        </p:nvSpPr>
        <p:spPr>
          <a:xfrm>
            <a:off x="616448" y="6561013"/>
            <a:ext cx="7536952" cy="196850"/>
          </a:xfrm>
          <a:prstGeom prst="rect">
            <a:avLst/>
          </a:prstGeom>
        </p:spPr>
        <p:txBody>
          <a:bodyPr vert="horz" lIns="0" tIns="0" rIns="0" bIns="0" rtlCol="0" anchor="ctr"/>
          <a:lstStyle>
            <a:lvl1pPr algn="ctr">
              <a:defRPr sz="800">
                <a:solidFill>
                  <a:schemeClr val="tx1">
                    <a:tint val="75000"/>
                  </a:schemeClr>
                </a:solidFill>
              </a:defRPr>
            </a:lvl1pPr>
          </a:lstStyle>
          <a:p>
            <a:pPr algn="l"/>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descr="Artifact">
            <a:extLst>
              <a:ext uri="{FF2B5EF4-FFF2-40B4-BE49-F238E27FC236}">
                <a16:creationId xmlns:a16="http://schemas.microsoft.com/office/drawing/2014/main" id="{76AE87BA-EAF2-4F85-A4C6-431AB731984B}"/>
              </a:ext>
            </a:extLst>
          </p:cNvPr>
          <p:cNvSpPr/>
          <p:nvPr/>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1" name="Rectangle 10" descr="Artifact">
            <a:extLst>
              <a:ext uri="{FF2B5EF4-FFF2-40B4-BE49-F238E27FC236}">
                <a16:creationId xmlns:a16="http://schemas.microsoft.com/office/drawing/2014/main" id="{B6C3F526-F252-41AB-A61C-F10A1CF2B122}"/>
              </a:ext>
            </a:extLst>
          </p:cNvPr>
          <p:cNvSpPr/>
          <p:nvPr/>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2" name="Straight Connector 11" descr="Artifact">
            <a:extLst>
              <a:ext uri="{FF2B5EF4-FFF2-40B4-BE49-F238E27FC236}">
                <a16:creationId xmlns:a16="http://schemas.microsoft.com/office/drawing/2014/main" id="{DC069472-29C7-4CEC-83B3-DFDBE2BD327E}"/>
              </a:ext>
            </a:extLst>
          </p:cNvPr>
          <p:cNvCxnSpPr>
            <a:cxnSpLocks/>
          </p:cNvCxnSpPr>
          <p:nvPr/>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3" name="Rectangle 12" descr="Artifact">
            <a:extLst>
              <a:ext uri="{FF2B5EF4-FFF2-40B4-BE49-F238E27FC236}">
                <a16:creationId xmlns:a16="http://schemas.microsoft.com/office/drawing/2014/main" id="{0FC1AD13-1188-4710-AA4D-CAD582AF814C}"/>
              </a:ext>
            </a:extLst>
          </p:cNvPr>
          <p:cNvSpPr/>
          <p:nvPr userDrawn="1"/>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4" name="Rectangle 13" descr="Artifact">
            <a:extLst>
              <a:ext uri="{FF2B5EF4-FFF2-40B4-BE49-F238E27FC236}">
                <a16:creationId xmlns:a16="http://schemas.microsoft.com/office/drawing/2014/main" id="{33566D52-4B10-4869-BC77-6B0630C04620}"/>
              </a:ext>
            </a:extLst>
          </p:cNvPr>
          <p:cNvSpPr/>
          <p:nvPr userDrawn="1"/>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6" name="Straight Connector 15" descr="Artifact">
            <a:extLst>
              <a:ext uri="{FF2B5EF4-FFF2-40B4-BE49-F238E27FC236}">
                <a16:creationId xmlns:a16="http://schemas.microsoft.com/office/drawing/2014/main" id="{8E84DD11-8C76-4BBF-8684-CF89C69047E7}"/>
              </a:ext>
            </a:extLst>
          </p:cNvPr>
          <p:cNvCxnSpPr>
            <a:cxnSpLocks/>
          </p:cNvCxnSpPr>
          <p:nvPr userDrawn="1"/>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FFD758E3-BDA8-483C-A1E5-AE458E56D991}"/>
              </a:ext>
            </a:extLst>
          </p:cNvPr>
          <p:cNvSpPr txBox="1"/>
          <p:nvPr userDrawn="1"/>
        </p:nvSpPr>
        <p:spPr>
          <a:xfrm>
            <a:off x="9947031"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9" name="Picture 18">
            <a:extLst>
              <a:ext uri="{FF2B5EF4-FFF2-40B4-BE49-F238E27FC236}">
                <a16:creationId xmlns:a16="http://schemas.microsoft.com/office/drawing/2014/main" id="{FB8B1C87-FCE4-4A98-A8B4-227FE8ABB30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571324812"/>
      </p:ext>
    </p:extLst>
  </p:cSld>
  <p:clrMap bg1="lt1" tx1="dk1" bg2="lt2" tx2="dk2" accent1="accent1" accent2="accent2" accent3="accent3" accent4="accent4" accent5="accent5" accent6="accent6" hlink="hlink" folHlink="folHlink"/>
  <p:sldLayoutIdLst>
    <p:sldLayoutId id="2147483666" r:id="rId1"/>
    <p:sldLayoutId id="2147483658" r:id="rId2"/>
    <p:sldLayoutId id="2147483665" r:id="rId3"/>
    <p:sldLayoutId id="2147483660" r:id="rId4"/>
    <p:sldLayoutId id="2147483661" r:id="rId5"/>
    <p:sldLayoutId id="2147483662" r:id="rId6"/>
    <p:sldLayoutId id="2147483663" r:id="rId7"/>
    <p:sldLayoutId id="2147483664" r:id="rId8"/>
  </p:sldLayoutIdLst>
  <p:hf hdr="0" dt="0"/>
  <p:txStyles>
    <p:titleStyle>
      <a:lvl1pPr algn="l" defTabSz="914400" rtl="0" eaLnBrk="1" latinLnBrk="0" hangingPunct="1">
        <a:lnSpc>
          <a:spcPct val="900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b="1" kern="1200" smtClean="0">
          <a:solidFill>
            <a:schemeClr val="tx1"/>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www.ogf.org/documents/GFD.207.pd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daffodil.apache.org/docs/dfdl/" TargetMode="Externa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n.wikipedia.org/wiki/List_of_file_forma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495207-35DE-46E2-B7DB-F31265C44A28}"/>
              </a:ext>
            </a:extLst>
          </p:cNvPr>
          <p:cNvSpPr>
            <a:spLocks noGrp="1"/>
          </p:cNvSpPr>
          <p:nvPr>
            <p:ph type="ctrTitle" sz="quarter"/>
          </p:nvPr>
        </p:nvSpPr>
        <p:spPr/>
        <p:txBody>
          <a:bodyPr/>
          <a:lstStyle/>
          <a:p>
            <a:r>
              <a:rPr lang="en-US"/>
              <a:t>Quick Introduction to DFDL</a:t>
            </a:r>
            <a:endParaRPr lang="en-US" dirty="0"/>
          </a:p>
        </p:txBody>
      </p:sp>
      <p:sp>
        <p:nvSpPr>
          <p:cNvPr id="7" name="Subtitle 6">
            <a:extLst>
              <a:ext uri="{FF2B5EF4-FFF2-40B4-BE49-F238E27FC236}">
                <a16:creationId xmlns:a16="http://schemas.microsoft.com/office/drawing/2014/main" id="{EC64448E-58F0-47AA-B058-D0CEF188B231}"/>
              </a:ext>
            </a:extLst>
          </p:cNvPr>
          <p:cNvSpPr>
            <a:spLocks noGrp="1"/>
          </p:cNvSpPr>
          <p:nvPr>
            <p:ph type="subTitle" idx="1"/>
          </p:nvPr>
        </p:nvSpPr>
        <p:spPr/>
        <p:txBody>
          <a:bodyPr/>
          <a:lstStyle/>
          <a:p>
            <a:r>
              <a:rPr lang="en-US"/>
              <a:t>Roger L. Costello</a:t>
            </a:r>
          </a:p>
        </p:txBody>
      </p:sp>
      <p:sp>
        <p:nvSpPr>
          <p:cNvPr id="8" name="Rectangle 7">
            <a:extLst>
              <a:ext uri="{FF2B5EF4-FFF2-40B4-BE49-F238E27FC236}">
                <a16:creationId xmlns:a16="http://schemas.microsoft.com/office/drawing/2014/main" id="{0376AC45-01F8-4F89-AE1E-2C5D89114510}"/>
              </a:ext>
            </a:extLst>
          </p:cNvPr>
          <p:cNvSpPr/>
          <p:nvPr/>
        </p:nvSpPr>
        <p:spPr>
          <a:xfrm>
            <a:off x="1044164" y="6212069"/>
            <a:ext cx="6096000" cy="276999"/>
          </a:xfrm>
          <a:prstGeom prst="rect">
            <a:avLst/>
          </a:prstGeom>
        </p:spPr>
        <p:txBody>
          <a:bodyPr>
            <a:spAutoFit/>
          </a:bodyPr>
          <a:lstStyle/>
          <a:p>
            <a:r>
              <a:rPr lang="en-US" sz="1200" b="1">
                <a:latin typeface="Calibri" panose="020F0502020204030204" pitchFamily="34" charset="0"/>
                <a:ea typeface="Calibri" panose="020F0502020204030204" pitchFamily="34" charset="0"/>
              </a:rPr>
              <a:t>Approved for Public Release; Distribution Unlimited. Public Release Case Number 19-1536</a:t>
            </a:r>
            <a:endParaRPr lang="en-US" sz="1200"/>
          </a:p>
        </p:txBody>
      </p:sp>
      <p:sp>
        <p:nvSpPr>
          <p:cNvPr id="9" name="Rectangle 8">
            <a:extLst>
              <a:ext uri="{FF2B5EF4-FFF2-40B4-BE49-F238E27FC236}">
                <a16:creationId xmlns:a16="http://schemas.microsoft.com/office/drawing/2014/main" id="{C1DD9DC2-8150-4D25-B908-AA4831375D1F}"/>
              </a:ext>
            </a:extLst>
          </p:cNvPr>
          <p:cNvSpPr/>
          <p:nvPr/>
        </p:nvSpPr>
        <p:spPr>
          <a:xfrm>
            <a:off x="1044164" y="4180854"/>
            <a:ext cx="4417363" cy="1477328"/>
          </a:xfrm>
          <a:prstGeom prst="rect">
            <a:avLst/>
          </a:prstGeom>
        </p:spPr>
        <p:txBody>
          <a:bodyPr wrap="none">
            <a:spAutoFit/>
          </a:bodyPr>
          <a:lstStyle/>
          <a:p>
            <a:r>
              <a:rPr lang="en-US"/>
              <a:t>Online version of the DFDL specification</a:t>
            </a:r>
            <a:endParaRPr lang="en-US">
              <a:hlinkClick r:id="" action="ppaction://noaction"/>
            </a:endParaRPr>
          </a:p>
          <a:p>
            <a:r>
              <a:rPr lang="en-US">
                <a:hlinkClick r:id="" action="ppaction://noaction"/>
              </a:rPr>
              <a:t>https://daffodil.apache.org/docs/dfdl/</a:t>
            </a:r>
            <a:r>
              <a:rPr lang="en-US"/>
              <a:t>  </a:t>
            </a:r>
          </a:p>
          <a:p>
            <a:endParaRPr lang="en-US"/>
          </a:p>
          <a:p>
            <a:r>
              <a:rPr lang="en-US"/>
              <a:t>Printable version of the DFDL specification</a:t>
            </a:r>
            <a:endParaRPr lang="en-US">
              <a:hlinkClick r:id="rId2"/>
            </a:endParaRPr>
          </a:p>
          <a:p>
            <a:r>
              <a:rPr lang="en-US" u="sng">
                <a:hlinkClick r:id="rId2"/>
              </a:rPr>
              <a:t>http://www.ogf.org/documents/GFD.207.pdf</a:t>
            </a:r>
            <a:endParaRPr lang="en-US"/>
          </a:p>
        </p:txBody>
      </p:sp>
      <p:sp>
        <p:nvSpPr>
          <p:cNvPr id="10" name="Rectangle 9">
            <a:extLst>
              <a:ext uri="{FF2B5EF4-FFF2-40B4-BE49-F238E27FC236}">
                <a16:creationId xmlns:a16="http://schemas.microsoft.com/office/drawing/2014/main" id="{FCE7715A-A3D2-4DCD-BA05-9A540E0FA3F1}"/>
              </a:ext>
            </a:extLst>
          </p:cNvPr>
          <p:cNvSpPr/>
          <p:nvPr/>
        </p:nvSpPr>
        <p:spPr>
          <a:xfrm>
            <a:off x="1040524" y="3607401"/>
            <a:ext cx="4201471" cy="369332"/>
          </a:xfrm>
          <a:prstGeom prst="rect">
            <a:avLst/>
          </a:prstGeom>
        </p:spPr>
        <p:txBody>
          <a:bodyPr wrap="none">
            <a:spAutoFit/>
          </a:bodyPr>
          <a:lstStyle/>
          <a:p>
            <a:r>
              <a:rPr lang="en-US"/>
              <a:t>DFDL = Data Format Description Language</a:t>
            </a:r>
          </a:p>
        </p:txBody>
      </p:sp>
    </p:spTree>
    <p:extLst>
      <p:ext uri="{BB962C8B-B14F-4D97-AF65-F5344CB8AC3E}">
        <p14:creationId xmlns:p14="http://schemas.microsoft.com/office/powerpoint/2010/main" val="246246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A102F-6771-4668-9390-B0E5D3A9EE6B}"/>
              </a:ext>
            </a:extLst>
          </p:cNvPr>
          <p:cNvSpPr>
            <a:spLocks noGrp="1"/>
          </p:cNvSpPr>
          <p:nvPr>
            <p:ph type="title"/>
          </p:nvPr>
        </p:nvSpPr>
        <p:spPr/>
        <p:txBody>
          <a:bodyPr/>
          <a:lstStyle/>
          <a:p>
            <a:r>
              <a:rPr lang="en-US"/>
              <a:t>XSD + DFDL is used to parse data files</a:t>
            </a:r>
          </a:p>
        </p:txBody>
      </p:sp>
      <p:sp>
        <p:nvSpPr>
          <p:cNvPr id="4" name="Footer Placeholder 3">
            <a:extLst>
              <a:ext uri="{FF2B5EF4-FFF2-40B4-BE49-F238E27FC236}">
                <a16:creationId xmlns:a16="http://schemas.microsoft.com/office/drawing/2014/main" id="{E7D47260-D3C5-4205-96DE-B69C36A874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dirty="0">
              <a:solidFill>
                <a:schemeClr val="tx1">
                  <a:lumMod val="50000"/>
                  <a:lumOff val="50000"/>
                </a:schemeClr>
              </a:solidFill>
              <a:latin typeface="Arial" pitchFamily="34" charset="0"/>
              <a:cs typeface="Arial" pitchFamily="34" charset="0"/>
            </a:endParaRPr>
          </a:p>
        </p:txBody>
      </p:sp>
      <p:sp>
        <p:nvSpPr>
          <p:cNvPr id="5" name="Rectangle: Folded Corner 4">
            <a:extLst>
              <a:ext uri="{FF2B5EF4-FFF2-40B4-BE49-F238E27FC236}">
                <a16:creationId xmlns:a16="http://schemas.microsoft.com/office/drawing/2014/main" id="{FFCE861F-9E03-41D1-BED0-8F068AC6EAB3}"/>
              </a:ext>
            </a:extLst>
          </p:cNvPr>
          <p:cNvSpPr/>
          <p:nvPr/>
        </p:nvSpPr>
        <p:spPr>
          <a:xfrm>
            <a:off x="1270862" y="1503336"/>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6" name="Rectangle: Folded Corner 5">
            <a:extLst>
              <a:ext uri="{FF2B5EF4-FFF2-40B4-BE49-F238E27FC236}">
                <a16:creationId xmlns:a16="http://schemas.microsoft.com/office/drawing/2014/main" id="{9592847C-1938-4924-A0A1-6D9D94878942}"/>
              </a:ext>
            </a:extLst>
          </p:cNvPr>
          <p:cNvSpPr/>
          <p:nvPr/>
        </p:nvSpPr>
        <p:spPr>
          <a:xfrm>
            <a:off x="4899371" y="1503336"/>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XML</a:t>
            </a:r>
          </a:p>
          <a:p>
            <a:pPr algn="ctr"/>
            <a:r>
              <a:rPr lang="en-US" sz="2400" b="1"/>
              <a:t>Schema + DFDL</a:t>
            </a:r>
          </a:p>
        </p:txBody>
      </p:sp>
      <p:pic>
        <p:nvPicPr>
          <p:cNvPr id="8" name="Picture 7">
            <a:extLst>
              <a:ext uri="{FF2B5EF4-FFF2-40B4-BE49-F238E27FC236}">
                <a16:creationId xmlns:a16="http://schemas.microsoft.com/office/drawing/2014/main" id="{F0AD3B4A-53DE-4732-80A2-1FA6EF6702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7792" y="2947205"/>
            <a:ext cx="4417016" cy="1224366"/>
          </a:xfrm>
          <a:prstGeom prst="rect">
            <a:avLst/>
          </a:prstGeom>
        </p:spPr>
      </p:pic>
      <p:sp>
        <p:nvSpPr>
          <p:cNvPr id="9" name="Rectangle 8">
            <a:extLst>
              <a:ext uri="{FF2B5EF4-FFF2-40B4-BE49-F238E27FC236}">
                <a16:creationId xmlns:a16="http://schemas.microsoft.com/office/drawing/2014/main" id="{689FEB57-A4E4-4B33-985E-17373ECC0126}"/>
              </a:ext>
            </a:extLst>
          </p:cNvPr>
          <p:cNvSpPr/>
          <p:nvPr/>
        </p:nvSpPr>
        <p:spPr>
          <a:xfrm>
            <a:off x="2437724" y="4171571"/>
            <a:ext cx="3213315"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10" name="Arrow: Down 9">
            <a:extLst>
              <a:ext uri="{FF2B5EF4-FFF2-40B4-BE49-F238E27FC236}">
                <a16:creationId xmlns:a16="http://schemas.microsoft.com/office/drawing/2014/main" id="{BDE70C6D-9432-4127-8867-4BA6451ABE49}"/>
              </a:ext>
            </a:extLst>
          </p:cNvPr>
          <p:cNvSpPr/>
          <p:nvPr/>
        </p:nvSpPr>
        <p:spPr>
          <a:xfrm>
            <a:off x="3817073" y="4683015"/>
            <a:ext cx="619932" cy="51144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Folded Corner 11">
            <a:extLst>
              <a:ext uri="{FF2B5EF4-FFF2-40B4-BE49-F238E27FC236}">
                <a16:creationId xmlns:a16="http://schemas.microsoft.com/office/drawing/2014/main" id="{8456AA99-E5EF-4BFE-92E1-DE561E91C577}"/>
              </a:ext>
            </a:extLst>
          </p:cNvPr>
          <p:cNvSpPr/>
          <p:nvPr/>
        </p:nvSpPr>
        <p:spPr>
          <a:xfrm>
            <a:off x="3400527" y="5194459"/>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a:p>
            <a:pPr algn="ctr"/>
            <a:r>
              <a:rPr lang="en-US" sz="2400" b="1">
                <a:solidFill>
                  <a:schemeClr val="tx1"/>
                </a:solidFill>
              </a:rPr>
              <a:t>instance</a:t>
            </a:r>
          </a:p>
        </p:txBody>
      </p:sp>
      <p:sp>
        <p:nvSpPr>
          <p:cNvPr id="3" name="Explosion: 14 Points 2">
            <a:extLst>
              <a:ext uri="{FF2B5EF4-FFF2-40B4-BE49-F238E27FC236}">
                <a16:creationId xmlns:a16="http://schemas.microsoft.com/office/drawing/2014/main" id="{01BCF3A1-9667-4436-9B65-669AAB1E52F3}"/>
              </a:ext>
            </a:extLst>
          </p:cNvPr>
          <p:cNvSpPr/>
          <p:nvPr/>
        </p:nvSpPr>
        <p:spPr>
          <a:xfrm>
            <a:off x="5966847" y="3704095"/>
            <a:ext cx="3787429" cy="3056921"/>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The DFDL tool parses the data file and produces an XML doc</a:t>
            </a:r>
          </a:p>
        </p:txBody>
      </p:sp>
    </p:spTree>
    <p:extLst>
      <p:ext uri="{BB962C8B-B14F-4D97-AF65-F5344CB8AC3E}">
        <p14:creationId xmlns:p14="http://schemas.microsoft.com/office/powerpoint/2010/main" val="2968004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Folded Corner 4">
            <a:extLst>
              <a:ext uri="{FF2B5EF4-FFF2-40B4-BE49-F238E27FC236}">
                <a16:creationId xmlns:a16="http://schemas.microsoft.com/office/drawing/2014/main" id="{FFCE861F-9E03-41D1-BED0-8F068AC6EAB3}"/>
              </a:ext>
            </a:extLst>
          </p:cNvPr>
          <p:cNvSpPr/>
          <p:nvPr/>
        </p:nvSpPr>
        <p:spPr>
          <a:xfrm>
            <a:off x="1270862" y="1503336"/>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6" name="Rectangle: Folded Corner 5">
            <a:extLst>
              <a:ext uri="{FF2B5EF4-FFF2-40B4-BE49-F238E27FC236}">
                <a16:creationId xmlns:a16="http://schemas.microsoft.com/office/drawing/2014/main" id="{9592847C-1938-4924-A0A1-6D9D94878942}"/>
              </a:ext>
            </a:extLst>
          </p:cNvPr>
          <p:cNvSpPr/>
          <p:nvPr/>
        </p:nvSpPr>
        <p:spPr>
          <a:xfrm>
            <a:off x="4899371" y="1503336"/>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XML</a:t>
            </a:r>
          </a:p>
          <a:p>
            <a:pPr algn="ctr"/>
            <a:r>
              <a:rPr lang="en-US" sz="2400" b="1"/>
              <a:t>Schema + DFDL</a:t>
            </a:r>
          </a:p>
        </p:txBody>
      </p:sp>
      <p:pic>
        <p:nvPicPr>
          <p:cNvPr id="8" name="Picture 7">
            <a:extLst>
              <a:ext uri="{FF2B5EF4-FFF2-40B4-BE49-F238E27FC236}">
                <a16:creationId xmlns:a16="http://schemas.microsoft.com/office/drawing/2014/main" id="{F0AD3B4A-53DE-4732-80A2-1FA6EF6702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7792" y="2947205"/>
            <a:ext cx="4417016" cy="1224366"/>
          </a:xfrm>
          <a:prstGeom prst="rect">
            <a:avLst/>
          </a:prstGeom>
        </p:spPr>
      </p:pic>
      <p:sp>
        <p:nvSpPr>
          <p:cNvPr id="9" name="Rectangle 8">
            <a:extLst>
              <a:ext uri="{FF2B5EF4-FFF2-40B4-BE49-F238E27FC236}">
                <a16:creationId xmlns:a16="http://schemas.microsoft.com/office/drawing/2014/main" id="{689FEB57-A4E4-4B33-985E-17373ECC0126}"/>
              </a:ext>
            </a:extLst>
          </p:cNvPr>
          <p:cNvSpPr/>
          <p:nvPr/>
        </p:nvSpPr>
        <p:spPr>
          <a:xfrm>
            <a:off x="2437724" y="4171571"/>
            <a:ext cx="3213315"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10" name="Arrow: Down 9">
            <a:extLst>
              <a:ext uri="{FF2B5EF4-FFF2-40B4-BE49-F238E27FC236}">
                <a16:creationId xmlns:a16="http://schemas.microsoft.com/office/drawing/2014/main" id="{BDE70C6D-9432-4127-8867-4BA6451ABE49}"/>
              </a:ext>
            </a:extLst>
          </p:cNvPr>
          <p:cNvSpPr/>
          <p:nvPr/>
        </p:nvSpPr>
        <p:spPr>
          <a:xfrm>
            <a:off x="3817073" y="4683015"/>
            <a:ext cx="619932" cy="51144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Folded Corner 11">
            <a:extLst>
              <a:ext uri="{FF2B5EF4-FFF2-40B4-BE49-F238E27FC236}">
                <a16:creationId xmlns:a16="http://schemas.microsoft.com/office/drawing/2014/main" id="{8456AA99-E5EF-4BFE-92E1-DE561E91C577}"/>
              </a:ext>
            </a:extLst>
          </p:cNvPr>
          <p:cNvSpPr/>
          <p:nvPr/>
        </p:nvSpPr>
        <p:spPr>
          <a:xfrm>
            <a:off x="3400527" y="5194459"/>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a:p>
            <a:pPr algn="ctr"/>
            <a:r>
              <a:rPr lang="en-US" sz="2400" b="1">
                <a:solidFill>
                  <a:schemeClr val="tx1"/>
                </a:solidFill>
              </a:rPr>
              <a:t>instance</a:t>
            </a:r>
          </a:p>
        </p:txBody>
      </p:sp>
      <p:sp>
        <p:nvSpPr>
          <p:cNvPr id="7" name="Speech Bubble: Rectangle 6">
            <a:extLst>
              <a:ext uri="{FF2B5EF4-FFF2-40B4-BE49-F238E27FC236}">
                <a16:creationId xmlns:a16="http://schemas.microsoft.com/office/drawing/2014/main" id="{B1F0A8DB-27C0-448D-9D8F-5481A202B2B8}"/>
              </a:ext>
            </a:extLst>
          </p:cNvPr>
          <p:cNvSpPr/>
          <p:nvPr/>
        </p:nvSpPr>
        <p:spPr>
          <a:xfrm>
            <a:off x="8153399" y="1363851"/>
            <a:ext cx="1874003" cy="976528"/>
          </a:xfrm>
          <a:prstGeom prst="wedgeRectCallout">
            <a:avLst>
              <a:gd name="adj1" fmla="val -141779"/>
              <a:gd name="adj2" fmla="val 3075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Called a</a:t>
            </a:r>
            <a:br>
              <a:rPr lang="en-US" b="1">
                <a:solidFill>
                  <a:schemeClr val="tx1"/>
                </a:solidFill>
              </a:rPr>
            </a:br>
            <a:r>
              <a:rPr lang="en-US" b="1">
                <a:solidFill>
                  <a:schemeClr val="tx1"/>
                </a:solidFill>
                <a:latin typeface="Times New Roman" panose="02020603050405020304" pitchFamily="18" charset="0"/>
                <a:cs typeface="Times New Roman" panose="02020603050405020304" pitchFamily="18" charset="0"/>
              </a:rPr>
              <a:t>“</a:t>
            </a:r>
            <a:r>
              <a:rPr lang="en-US" b="1">
                <a:solidFill>
                  <a:schemeClr val="tx1"/>
                </a:solidFill>
              </a:rPr>
              <a:t>DFDL Schema</a:t>
            </a:r>
            <a:r>
              <a:rPr lang="en-US" b="1">
                <a:solidFill>
                  <a:schemeClr val="tx1"/>
                </a:solidFill>
                <a:latin typeface="Times New Roman" panose="02020603050405020304" pitchFamily="18" charset="0"/>
                <a:cs typeface="Times New Roman" panose="02020603050405020304" pitchFamily="18" charset="0"/>
              </a:rPr>
              <a:t>”</a:t>
            </a:r>
          </a:p>
        </p:txBody>
      </p:sp>
      <p:sp>
        <p:nvSpPr>
          <p:cNvPr id="13" name="Footer Placeholder 3">
            <a:extLst>
              <a:ext uri="{FF2B5EF4-FFF2-40B4-BE49-F238E27FC236}">
                <a16:creationId xmlns:a16="http://schemas.microsoft.com/office/drawing/2014/main" id="{8D1138BD-5BE1-4D56-8B54-5063114292B8}"/>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9717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A102F-6771-4668-9390-B0E5D3A9EE6B}"/>
              </a:ext>
            </a:extLst>
          </p:cNvPr>
          <p:cNvSpPr>
            <a:spLocks noGrp="1"/>
          </p:cNvSpPr>
          <p:nvPr>
            <p:ph type="title"/>
          </p:nvPr>
        </p:nvSpPr>
        <p:spPr/>
        <p:txBody>
          <a:bodyPr/>
          <a:lstStyle/>
          <a:p>
            <a:r>
              <a:rPr lang="en-US"/>
              <a:t>Filename suffix</a:t>
            </a:r>
          </a:p>
        </p:txBody>
      </p:sp>
      <p:sp>
        <p:nvSpPr>
          <p:cNvPr id="16" name="Content Placeholder 2">
            <a:extLst>
              <a:ext uri="{FF2B5EF4-FFF2-40B4-BE49-F238E27FC236}">
                <a16:creationId xmlns:a16="http://schemas.microsoft.com/office/drawing/2014/main" id="{88C8E29E-D0D5-4C76-869E-2D7D96A491AF}"/>
              </a:ext>
            </a:extLst>
          </p:cNvPr>
          <p:cNvSpPr>
            <a:spLocks noGrp="1"/>
          </p:cNvSpPr>
          <p:nvPr>
            <p:ph idx="1"/>
          </p:nvPr>
        </p:nvSpPr>
        <p:spPr>
          <a:xfrm>
            <a:off x="616449" y="1371602"/>
            <a:ext cx="11236720" cy="1340282"/>
          </a:xfrm>
        </p:spPr>
        <p:txBody>
          <a:bodyPr/>
          <a:lstStyle/>
          <a:p>
            <a:pPr>
              <a:lnSpc>
                <a:spcPct val="100000"/>
              </a:lnSpc>
              <a:spcAft>
                <a:spcPts val="1200"/>
              </a:spcAft>
            </a:pPr>
            <a:r>
              <a:rPr lang="en-US"/>
              <a:t>DFDL files have the suffix </a:t>
            </a:r>
            <a:r>
              <a:rPr lang="en-US">
                <a:solidFill>
                  <a:srgbClr val="00B050"/>
                </a:solidFill>
              </a:rPr>
              <a:t>.dfdl.xsd</a:t>
            </a:r>
          </a:p>
          <a:p>
            <a:pPr>
              <a:lnSpc>
                <a:spcPct val="100000"/>
              </a:lnSpc>
            </a:pPr>
            <a:r>
              <a:rPr lang="en-US"/>
              <a:t>Example: </a:t>
            </a:r>
            <a:r>
              <a:rPr lang="en-US">
                <a:solidFill>
                  <a:srgbClr val="00B050"/>
                </a:solidFill>
              </a:rPr>
              <a:t>label-message.dfdl.xsd </a:t>
            </a:r>
          </a:p>
        </p:txBody>
      </p:sp>
      <p:sp>
        <p:nvSpPr>
          <p:cNvPr id="4" name="Footer Placeholder 3">
            <a:extLst>
              <a:ext uri="{FF2B5EF4-FFF2-40B4-BE49-F238E27FC236}">
                <a16:creationId xmlns:a16="http://schemas.microsoft.com/office/drawing/2014/main" id="{CCD066B4-6844-4EBC-B81A-7950FC796223}"/>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26851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B974D-12C8-4A28-A2FF-FE63191CDABA}"/>
              </a:ext>
            </a:extLst>
          </p:cNvPr>
          <p:cNvSpPr>
            <a:spLocks noGrp="1"/>
          </p:cNvSpPr>
          <p:nvPr>
            <p:ph type="title"/>
          </p:nvPr>
        </p:nvSpPr>
        <p:spPr/>
        <p:txBody>
          <a:bodyPr/>
          <a:lstStyle/>
          <a:p>
            <a:r>
              <a:rPr lang="en-US"/>
              <a:t>Use DFDL to parse and unparse</a:t>
            </a:r>
          </a:p>
        </p:txBody>
      </p:sp>
      <p:sp>
        <p:nvSpPr>
          <p:cNvPr id="4" name="Footer Placeholder 3">
            <a:extLst>
              <a:ext uri="{FF2B5EF4-FFF2-40B4-BE49-F238E27FC236}">
                <a16:creationId xmlns:a16="http://schemas.microsoft.com/office/drawing/2014/main" id="{F71FC43A-56D6-48CC-959E-0C9607727B63}"/>
              </a:ext>
            </a:extLst>
          </p:cNvPr>
          <p:cNvSpPr>
            <a:spLocks noGrp="1"/>
          </p:cNvSpPr>
          <p:nvPr>
            <p:ph type="ftr" sz="quarter" idx="11"/>
          </p:nvPr>
        </p:nvSpPr>
        <p:spPr>
          <a:xfrm>
            <a:off x="616448" y="6521957"/>
            <a:ext cx="7536952" cy="239059"/>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Folded Corner 4">
            <a:extLst>
              <a:ext uri="{FF2B5EF4-FFF2-40B4-BE49-F238E27FC236}">
                <a16:creationId xmlns:a16="http://schemas.microsoft.com/office/drawing/2014/main" id="{0EC9AA96-ECB5-4AB1-B2D6-6A86906A8BF1}"/>
              </a:ext>
            </a:extLst>
          </p:cNvPr>
          <p:cNvSpPr/>
          <p:nvPr/>
        </p:nvSpPr>
        <p:spPr>
          <a:xfrm>
            <a:off x="616448" y="1676760"/>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7" name="Rectangle 6">
            <a:extLst>
              <a:ext uri="{FF2B5EF4-FFF2-40B4-BE49-F238E27FC236}">
                <a16:creationId xmlns:a16="http://schemas.microsoft.com/office/drawing/2014/main" id="{60950A07-64AC-4963-8ED4-02ED3DFE53E0}"/>
              </a:ext>
            </a:extLst>
          </p:cNvPr>
          <p:cNvSpPr/>
          <p:nvPr/>
        </p:nvSpPr>
        <p:spPr>
          <a:xfrm>
            <a:off x="3241443" y="2142971"/>
            <a:ext cx="1756978"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9" name="Arrow: Right 8">
            <a:extLst>
              <a:ext uri="{FF2B5EF4-FFF2-40B4-BE49-F238E27FC236}">
                <a16:creationId xmlns:a16="http://schemas.microsoft.com/office/drawing/2014/main" id="{3C58A3EB-5A13-4A4D-80B5-B92E8893BC77}"/>
              </a:ext>
            </a:extLst>
          </p:cNvPr>
          <p:cNvSpPr/>
          <p:nvPr/>
        </p:nvSpPr>
        <p:spPr>
          <a:xfrm rot="16200000">
            <a:off x="3844133" y="2840023"/>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099842AF-88D4-4038-A4C5-F7C38497FF93}"/>
              </a:ext>
            </a:extLst>
          </p:cNvPr>
          <p:cNvSpPr txBox="1"/>
          <p:nvPr/>
        </p:nvSpPr>
        <p:spPr>
          <a:xfrm>
            <a:off x="3669889" y="1664739"/>
            <a:ext cx="875561" cy="461665"/>
          </a:xfrm>
          <a:prstGeom prst="rect">
            <a:avLst/>
          </a:prstGeom>
          <a:noFill/>
        </p:spPr>
        <p:txBody>
          <a:bodyPr wrap="none" rtlCol="0">
            <a:spAutoFit/>
          </a:bodyPr>
          <a:lstStyle/>
          <a:p>
            <a:r>
              <a:rPr lang="en-US" sz="2400" i="1"/>
              <a:t>parse</a:t>
            </a:r>
            <a:endParaRPr lang="en-US" sz="2400" i="1">
              <a:latin typeface="Times New Roman" panose="02020603050405020304" pitchFamily="18" charset="0"/>
              <a:cs typeface="Times New Roman" panose="02020603050405020304" pitchFamily="18" charset="0"/>
            </a:endParaRPr>
          </a:p>
        </p:txBody>
      </p:sp>
      <p:sp>
        <p:nvSpPr>
          <p:cNvPr id="12" name="Rectangle: Folded Corner 11">
            <a:extLst>
              <a:ext uri="{FF2B5EF4-FFF2-40B4-BE49-F238E27FC236}">
                <a16:creationId xmlns:a16="http://schemas.microsoft.com/office/drawing/2014/main" id="{8ED04E26-71BA-423C-9994-ABD4C6CC9A10}"/>
              </a:ext>
            </a:extLst>
          </p:cNvPr>
          <p:cNvSpPr/>
          <p:nvPr/>
        </p:nvSpPr>
        <p:spPr>
          <a:xfrm>
            <a:off x="5567141" y="1894483"/>
            <a:ext cx="1194630" cy="984838"/>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13" name="Arrow: Right 12">
            <a:extLst>
              <a:ext uri="{FF2B5EF4-FFF2-40B4-BE49-F238E27FC236}">
                <a16:creationId xmlns:a16="http://schemas.microsoft.com/office/drawing/2014/main" id="{D23C1546-4A97-42EC-9D43-0231B5AADDBF}"/>
              </a:ext>
            </a:extLst>
          </p:cNvPr>
          <p:cNvSpPr/>
          <p:nvPr/>
        </p:nvSpPr>
        <p:spPr>
          <a:xfrm>
            <a:off x="6777774" y="2189466"/>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FC9E48B-746C-4799-948F-92C057AB90B1}"/>
              </a:ext>
            </a:extLst>
          </p:cNvPr>
          <p:cNvSpPr/>
          <p:nvPr/>
        </p:nvSpPr>
        <p:spPr>
          <a:xfrm>
            <a:off x="7337007" y="2142971"/>
            <a:ext cx="1792298"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16" name="Arrow: Right 15">
            <a:extLst>
              <a:ext uri="{FF2B5EF4-FFF2-40B4-BE49-F238E27FC236}">
                <a16:creationId xmlns:a16="http://schemas.microsoft.com/office/drawing/2014/main" id="{034DA28B-B891-40C7-9717-E22722FE2624}"/>
              </a:ext>
            </a:extLst>
          </p:cNvPr>
          <p:cNvSpPr/>
          <p:nvPr/>
        </p:nvSpPr>
        <p:spPr>
          <a:xfrm rot="16200000">
            <a:off x="7939697" y="2840023"/>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C54AE6F-F2A5-466E-BAE4-AA35E1705AD0}"/>
              </a:ext>
            </a:extLst>
          </p:cNvPr>
          <p:cNvSpPr txBox="1"/>
          <p:nvPr/>
        </p:nvSpPr>
        <p:spPr>
          <a:xfrm>
            <a:off x="7621777" y="1677940"/>
            <a:ext cx="1192955" cy="461665"/>
          </a:xfrm>
          <a:prstGeom prst="rect">
            <a:avLst/>
          </a:prstGeom>
          <a:noFill/>
        </p:spPr>
        <p:txBody>
          <a:bodyPr wrap="none" rtlCol="0">
            <a:spAutoFit/>
          </a:bodyPr>
          <a:lstStyle/>
          <a:p>
            <a:r>
              <a:rPr lang="en-US" sz="2400" i="1"/>
              <a:t>unparse</a:t>
            </a:r>
            <a:endParaRPr lang="en-US" sz="2400" i="1">
              <a:latin typeface="Times New Roman" panose="02020603050405020304" pitchFamily="18" charset="0"/>
              <a:cs typeface="Times New Roman" panose="02020603050405020304" pitchFamily="18" charset="0"/>
            </a:endParaRPr>
          </a:p>
        </p:txBody>
      </p:sp>
      <p:sp>
        <p:nvSpPr>
          <p:cNvPr id="19" name="Rectangle: Folded Corner 18">
            <a:extLst>
              <a:ext uri="{FF2B5EF4-FFF2-40B4-BE49-F238E27FC236}">
                <a16:creationId xmlns:a16="http://schemas.microsoft.com/office/drawing/2014/main" id="{11C4E3A5-6AD4-4788-BDCB-55D13A2A6C81}"/>
              </a:ext>
            </a:extLst>
          </p:cNvPr>
          <p:cNvSpPr/>
          <p:nvPr/>
        </p:nvSpPr>
        <p:spPr>
          <a:xfrm>
            <a:off x="9646700" y="1715132"/>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20" name="Arrow: Right 19">
            <a:extLst>
              <a:ext uri="{FF2B5EF4-FFF2-40B4-BE49-F238E27FC236}">
                <a16:creationId xmlns:a16="http://schemas.microsoft.com/office/drawing/2014/main" id="{108C9691-488C-4DCE-86E8-FA98099D2583}"/>
              </a:ext>
            </a:extLst>
          </p:cNvPr>
          <p:cNvSpPr/>
          <p:nvPr/>
        </p:nvSpPr>
        <p:spPr>
          <a:xfrm>
            <a:off x="2702481" y="2199369"/>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D8E5AE00-CBA6-4797-8B0E-3582F4630494}"/>
              </a:ext>
            </a:extLst>
          </p:cNvPr>
          <p:cNvSpPr/>
          <p:nvPr/>
        </p:nvSpPr>
        <p:spPr>
          <a:xfrm>
            <a:off x="5018690" y="2177674"/>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Right 21">
            <a:extLst>
              <a:ext uri="{FF2B5EF4-FFF2-40B4-BE49-F238E27FC236}">
                <a16:creationId xmlns:a16="http://schemas.microsoft.com/office/drawing/2014/main" id="{CD7A560E-4F8E-4D2B-9D49-F5BD86C49E25}"/>
              </a:ext>
            </a:extLst>
          </p:cNvPr>
          <p:cNvSpPr/>
          <p:nvPr/>
        </p:nvSpPr>
        <p:spPr>
          <a:xfrm>
            <a:off x="9108133" y="2189465"/>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EAD8CF9-FF05-4B44-9E62-684A2BB65555}"/>
              </a:ext>
            </a:extLst>
          </p:cNvPr>
          <p:cNvSpPr txBox="1"/>
          <p:nvPr/>
        </p:nvSpPr>
        <p:spPr>
          <a:xfrm>
            <a:off x="9646700" y="3429000"/>
            <a:ext cx="2059335" cy="1569660"/>
          </a:xfrm>
          <a:prstGeom prst="rect">
            <a:avLst/>
          </a:prstGeom>
          <a:noFill/>
        </p:spPr>
        <p:txBody>
          <a:bodyPr wrap="square" rtlCol="0">
            <a:spAutoFit/>
          </a:bodyPr>
          <a:lstStyle/>
          <a:p>
            <a:r>
              <a:rPr lang="en-US" sz="2400"/>
              <a:t>Reconstitute the original (native) data format</a:t>
            </a:r>
          </a:p>
        </p:txBody>
      </p:sp>
      <p:sp>
        <p:nvSpPr>
          <p:cNvPr id="8" name="Rectangle: Folded Corner 7">
            <a:extLst>
              <a:ext uri="{FF2B5EF4-FFF2-40B4-BE49-F238E27FC236}">
                <a16:creationId xmlns:a16="http://schemas.microsoft.com/office/drawing/2014/main" id="{B55D1E82-F9AA-4D96-86BF-D2A34CA255CB}"/>
              </a:ext>
            </a:extLst>
          </p:cNvPr>
          <p:cNvSpPr/>
          <p:nvPr/>
        </p:nvSpPr>
        <p:spPr>
          <a:xfrm>
            <a:off x="3514907" y="3429000"/>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
        <p:nvSpPr>
          <p:cNvPr id="15" name="Rectangle: Folded Corner 14">
            <a:extLst>
              <a:ext uri="{FF2B5EF4-FFF2-40B4-BE49-F238E27FC236}">
                <a16:creationId xmlns:a16="http://schemas.microsoft.com/office/drawing/2014/main" id="{60962A7D-63B1-4B4C-9E08-FB9E2EE35174}"/>
              </a:ext>
            </a:extLst>
          </p:cNvPr>
          <p:cNvSpPr/>
          <p:nvPr/>
        </p:nvSpPr>
        <p:spPr>
          <a:xfrm>
            <a:off x="7610471" y="3429000"/>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Tree>
    <p:extLst>
      <p:ext uri="{BB962C8B-B14F-4D97-AF65-F5344CB8AC3E}">
        <p14:creationId xmlns:p14="http://schemas.microsoft.com/office/powerpoint/2010/main" val="848433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B974D-12C8-4A28-A2FF-FE63191CDABA}"/>
              </a:ext>
            </a:extLst>
          </p:cNvPr>
          <p:cNvSpPr>
            <a:spLocks noGrp="1"/>
          </p:cNvSpPr>
          <p:nvPr>
            <p:ph type="title"/>
          </p:nvPr>
        </p:nvSpPr>
        <p:spPr/>
        <p:txBody>
          <a:bodyPr/>
          <a:lstStyle/>
          <a:p>
            <a:r>
              <a:rPr lang="en-US"/>
              <a:t>Use DFDL to parse and unparse</a:t>
            </a:r>
          </a:p>
        </p:txBody>
      </p:sp>
      <p:sp>
        <p:nvSpPr>
          <p:cNvPr id="4" name="Footer Placeholder 3">
            <a:extLst>
              <a:ext uri="{FF2B5EF4-FFF2-40B4-BE49-F238E27FC236}">
                <a16:creationId xmlns:a16="http://schemas.microsoft.com/office/drawing/2014/main" id="{F71FC43A-56D6-48CC-959E-0C9607727B63}"/>
              </a:ext>
            </a:extLst>
          </p:cNvPr>
          <p:cNvSpPr>
            <a:spLocks noGrp="1"/>
          </p:cNvSpPr>
          <p:nvPr>
            <p:ph type="ftr" sz="quarter" idx="11"/>
          </p:nvPr>
        </p:nvSpPr>
        <p:spPr>
          <a:xfrm>
            <a:off x="616448" y="6521957"/>
            <a:ext cx="7536952" cy="239059"/>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Explosion: 8 Points 5">
            <a:extLst>
              <a:ext uri="{FF2B5EF4-FFF2-40B4-BE49-F238E27FC236}">
                <a16:creationId xmlns:a16="http://schemas.microsoft.com/office/drawing/2014/main" id="{8F1A753F-FFAE-42BE-B985-597C1F34EF2C}"/>
              </a:ext>
            </a:extLst>
          </p:cNvPr>
          <p:cNvSpPr/>
          <p:nvPr/>
        </p:nvSpPr>
        <p:spPr>
          <a:xfrm>
            <a:off x="5567141" y="4872869"/>
            <a:ext cx="2275001" cy="1985131"/>
          </a:xfrm>
          <a:prstGeom prst="irregularSeal1">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Same</a:t>
            </a:r>
          </a:p>
        </p:txBody>
      </p:sp>
      <p:cxnSp>
        <p:nvCxnSpPr>
          <p:cNvPr id="17" name="Straight Arrow Connector 16">
            <a:extLst>
              <a:ext uri="{FF2B5EF4-FFF2-40B4-BE49-F238E27FC236}">
                <a16:creationId xmlns:a16="http://schemas.microsoft.com/office/drawing/2014/main" id="{97AA44B5-CA6B-4736-8AFB-7D6B0D9CB42E}"/>
              </a:ext>
            </a:extLst>
          </p:cNvPr>
          <p:cNvCxnSpPr/>
          <p:nvPr/>
        </p:nvCxnSpPr>
        <p:spPr>
          <a:xfrm flipH="1" flipV="1">
            <a:off x="5164185" y="4644302"/>
            <a:ext cx="919566" cy="795078"/>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EC5EF40F-624F-4887-A0AA-EE5C952093E1}"/>
              </a:ext>
            </a:extLst>
          </p:cNvPr>
          <p:cNvCxnSpPr>
            <a:cxnSpLocks/>
          </p:cNvCxnSpPr>
          <p:nvPr/>
        </p:nvCxnSpPr>
        <p:spPr>
          <a:xfrm flipV="1">
            <a:off x="7012689" y="4601469"/>
            <a:ext cx="597782" cy="692468"/>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4" name="Rectangle: Folded Corner 23">
            <a:extLst>
              <a:ext uri="{FF2B5EF4-FFF2-40B4-BE49-F238E27FC236}">
                <a16:creationId xmlns:a16="http://schemas.microsoft.com/office/drawing/2014/main" id="{7B79997D-7A35-41A6-9A1B-2E00B6CAA57A}"/>
              </a:ext>
            </a:extLst>
          </p:cNvPr>
          <p:cNvSpPr/>
          <p:nvPr/>
        </p:nvSpPr>
        <p:spPr>
          <a:xfrm>
            <a:off x="616448" y="1676760"/>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25" name="Rectangle 24">
            <a:extLst>
              <a:ext uri="{FF2B5EF4-FFF2-40B4-BE49-F238E27FC236}">
                <a16:creationId xmlns:a16="http://schemas.microsoft.com/office/drawing/2014/main" id="{42763B97-93B5-4CD5-944E-21C869D94112}"/>
              </a:ext>
            </a:extLst>
          </p:cNvPr>
          <p:cNvSpPr/>
          <p:nvPr/>
        </p:nvSpPr>
        <p:spPr>
          <a:xfrm>
            <a:off x="3241443" y="2142971"/>
            <a:ext cx="1756978"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26" name="Arrow: Right 25">
            <a:extLst>
              <a:ext uri="{FF2B5EF4-FFF2-40B4-BE49-F238E27FC236}">
                <a16:creationId xmlns:a16="http://schemas.microsoft.com/office/drawing/2014/main" id="{9842C8AF-43AF-40BE-B448-6809D82F43F5}"/>
              </a:ext>
            </a:extLst>
          </p:cNvPr>
          <p:cNvSpPr/>
          <p:nvPr/>
        </p:nvSpPr>
        <p:spPr>
          <a:xfrm rot="16200000">
            <a:off x="3844133" y="2840023"/>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BD20DAA-BBA8-4B62-9DA9-F4136A5A361B}"/>
              </a:ext>
            </a:extLst>
          </p:cNvPr>
          <p:cNvSpPr txBox="1"/>
          <p:nvPr/>
        </p:nvSpPr>
        <p:spPr>
          <a:xfrm>
            <a:off x="3669889" y="1664739"/>
            <a:ext cx="875561" cy="461665"/>
          </a:xfrm>
          <a:prstGeom prst="rect">
            <a:avLst/>
          </a:prstGeom>
          <a:noFill/>
        </p:spPr>
        <p:txBody>
          <a:bodyPr wrap="none" rtlCol="0">
            <a:spAutoFit/>
          </a:bodyPr>
          <a:lstStyle/>
          <a:p>
            <a:r>
              <a:rPr lang="en-US" sz="2400" i="1"/>
              <a:t>parse</a:t>
            </a:r>
            <a:endParaRPr lang="en-US" sz="2400" i="1">
              <a:latin typeface="Times New Roman" panose="02020603050405020304" pitchFamily="18" charset="0"/>
              <a:cs typeface="Times New Roman" panose="02020603050405020304" pitchFamily="18" charset="0"/>
            </a:endParaRPr>
          </a:p>
        </p:txBody>
      </p:sp>
      <p:sp>
        <p:nvSpPr>
          <p:cNvPr id="28" name="Rectangle: Folded Corner 27">
            <a:extLst>
              <a:ext uri="{FF2B5EF4-FFF2-40B4-BE49-F238E27FC236}">
                <a16:creationId xmlns:a16="http://schemas.microsoft.com/office/drawing/2014/main" id="{3337B7BB-94E2-46E4-8DBC-A4136EA050DA}"/>
              </a:ext>
            </a:extLst>
          </p:cNvPr>
          <p:cNvSpPr/>
          <p:nvPr/>
        </p:nvSpPr>
        <p:spPr>
          <a:xfrm>
            <a:off x="5567141" y="1894483"/>
            <a:ext cx="1194630" cy="984838"/>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29" name="Arrow: Right 28">
            <a:extLst>
              <a:ext uri="{FF2B5EF4-FFF2-40B4-BE49-F238E27FC236}">
                <a16:creationId xmlns:a16="http://schemas.microsoft.com/office/drawing/2014/main" id="{D6A101B4-24FF-4B64-A6AC-E63374EC5832}"/>
              </a:ext>
            </a:extLst>
          </p:cNvPr>
          <p:cNvSpPr/>
          <p:nvPr/>
        </p:nvSpPr>
        <p:spPr>
          <a:xfrm>
            <a:off x="6777774" y="2189466"/>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2F5F1EE-2E77-4789-ABDA-725202837B36}"/>
              </a:ext>
            </a:extLst>
          </p:cNvPr>
          <p:cNvSpPr/>
          <p:nvPr/>
        </p:nvSpPr>
        <p:spPr>
          <a:xfrm>
            <a:off x="7337007" y="2142971"/>
            <a:ext cx="1792298"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31" name="Arrow: Right 30">
            <a:extLst>
              <a:ext uri="{FF2B5EF4-FFF2-40B4-BE49-F238E27FC236}">
                <a16:creationId xmlns:a16="http://schemas.microsoft.com/office/drawing/2014/main" id="{A62A33DF-DCF8-4DDC-830A-98DCC53C15A1}"/>
              </a:ext>
            </a:extLst>
          </p:cNvPr>
          <p:cNvSpPr/>
          <p:nvPr/>
        </p:nvSpPr>
        <p:spPr>
          <a:xfrm rot="16200000">
            <a:off x="7939697" y="2840023"/>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C871ADE-88E4-4030-A238-332EF4B041AF}"/>
              </a:ext>
            </a:extLst>
          </p:cNvPr>
          <p:cNvSpPr txBox="1"/>
          <p:nvPr/>
        </p:nvSpPr>
        <p:spPr>
          <a:xfrm>
            <a:off x="7621777" y="1677940"/>
            <a:ext cx="1192955" cy="461665"/>
          </a:xfrm>
          <a:prstGeom prst="rect">
            <a:avLst/>
          </a:prstGeom>
          <a:noFill/>
        </p:spPr>
        <p:txBody>
          <a:bodyPr wrap="none" rtlCol="0">
            <a:spAutoFit/>
          </a:bodyPr>
          <a:lstStyle/>
          <a:p>
            <a:r>
              <a:rPr lang="en-US" sz="2400" i="1"/>
              <a:t>unparse</a:t>
            </a:r>
            <a:endParaRPr lang="en-US" sz="2400" i="1">
              <a:latin typeface="Times New Roman" panose="02020603050405020304" pitchFamily="18" charset="0"/>
              <a:cs typeface="Times New Roman" panose="02020603050405020304" pitchFamily="18" charset="0"/>
            </a:endParaRPr>
          </a:p>
        </p:txBody>
      </p:sp>
      <p:sp>
        <p:nvSpPr>
          <p:cNvPr id="33" name="Rectangle: Folded Corner 32">
            <a:extLst>
              <a:ext uri="{FF2B5EF4-FFF2-40B4-BE49-F238E27FC236}">
                <a16:creationId xmlns:a16="http://schemas.microsoft.com/office/drawing/2014/main" id="{2C40A868-912B-432B-93D1-F607F97CF939}"/>
              </a:ext>
            </a:extLst>
          </p:cNvPr>
          <p:cNvSpPr/>
          <p:nvPr/>
        </p:nvSpPr>
        <p:spPr>
          <a:xfrm>
            <a:off x="9646700" y="1715132"/>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34" name="Arrow: Right 33">
            <a:extLst>
              <a:ext uri="{FF2B5EF4-FFF2-40B4-BE49-F238E27FC236}">
                <a16:creationId xmlns:a16="http://schemas.microsoft.com/office/drawing/2014/main" id="{21071E9C-E597-4061-92CC-EF6EB495CFFF}"/>
              </a:ext>
            </a:extLst>
          </p:cNvPr>
          <p:cNvSpPr/>
          <p:nvPr/>
        </p:nvSpPr>
        <p:spPr>
          <a:xfrm>
            <a:off x="2702481" y="2199369"/>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60EE57A4-5073-4105-9821-586AF9F0E0D2}"/>
              </a:ext>
            </a:extLst>
          </p:cNvPr>
          <p:cNvSpPr/>
          <p:nvPr/>
        </p:nvSpPr>
        <p:spPr>
          <a:xfrm>
            <a:off x="5018690" y="2177674"/>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Right 35">
            <a:extLst>
              <a:ext uri="{FF2B5EF4-FFF2-40B4-BE49-F238E27FC236}">
                <a16:creationId xmlns:a16="http://schemas.microsoft.com/office/drawing/2014/main" id="{57B28272-CEE2-44D3-81E2-BD1CC8BE5022}"/>
              </a:ext>
            </a:extLst>
          </p:cNvPr>
          <p:cNvSpPr/>
          <p:nvPr/>
        </p:nvSpPr>
        <p:spPr>
          <a:xfrm>
            <a:off x="9108133" y="2189465"/>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4DDC0E95-C8E3-433C-85CC-A03D0602302F}"/>
              </a:ext>
            </a:extLst>
          </p:cNvPr>
          <p:cNvSpPr txBox="1"/>
          <p:nvPr/>
        </p:nvSpPr>
        <p:spPr>
          <a:xfrm>
            <a:off x="9646700" y="3429000"/>
            <a:ext cx="2059335" cy="1569660"/>
          </a:xfrm>
          <a:prstGeom prst="rect">
            <a:avLst/>
          </a:prstGeom>
          <a:noFill/>
        </p:spPr>
        <p:txBody>
          <a:bodyPr wrap="square" rtlCol="0">
            <a:spAutoFit/>
          </a:bodyPr>
          <a:lstStyle/>
          <a:p>
            <a:r>
              <a:rPr lang="en-US" sz="2400"/>
              <a:t>Reconstitute the original (native) data format</a:t>
            </a:r>
          </a:p>
        </p:txBody>
      </p:sp>
      <p:sp>
        <p:nvSpPr>
          <p:cNvPr id="38" name="Rectangle: Folded Corner 37">
            <a:extLst>
              <a:ext uri="{FF2B5EF4-FFF2-40B4-BE49-F238E27FC236}">
                <a16:creationId xmlns:a16="http://schemas.microsoft.com/office/drawing/2014/main" id="{5489CF37-73C1-4815-938E-86B86B8340F8}"/>
              </a:ext>
            </a:extLst>
          </p:cNvPr>
          <p:cNvSpPr/>
          <p:nvPr/>
        </p:nvSpPr>
        <p:spPr>
          <a:xfrm>
            <a:off x="3514907" y="3429000"/>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
        <p:nvSpPr>
          <p:cNvPr id="39" name="Rectangle: Folded Corner 38">
            <a:extLst>
              <a:ext uri="{FF2B5EF4-FFF2-40B4-BE49-F238E27FC236}">
                <a16:creationId xmlns:a16="http://schemas.microsoft.com/office/drawing/2014/main" id="{5CF4AC6E-94DE-464E-8B66-19F731EBE5F3}"/>
              </a:ext>
            </a:extLst>
          </p:cNvPr>
          <p:cNvSpPr/>
          <p:nvPr/>
        </p:nvSpPr>
        <p:spPr>
          <a:xfrm>
            <a:off x="7610471" y="3429000"/>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Tree>
    <p:extLst>
      <p:ext uri="{BB962C8B-B14F-4D97-AF65-F5344CB8AC3E}">
        <p14:creationId xmlns:p14="http://schemas.microsoft.com/office/powerpoint/2010/main" val="103986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B974D-12C8-4A28-A2FF-FE63191CDABA}"/>
              </a:ext>
            </a:extLst>
          </p:cNvPr>
          <p:cNvSpPr>
            <a:spLocks noGrp="1"/>
          </p:cNvSpPr>
          <p:nvPr>
            <p:ph type="title"/>
          </p:nvPr>
        </p:nvSpPr>
        <p:spPr/>
        <p:txBody>
          <a:bodyPr/>
          <a:lstStyle/>
          <a:p>
            <a:r>
              <a:rPr lang="en-US"/>
              <a:t>Terminology</a:t>
            </a:r>
          </a:p>
        </p:txBody>
      </p:sp>
      <p:sp>
        <p:nvSpPr>
          <p:cNvPr id="4" name="Footer Placeholder 3">
            <a:extLst>
              <a:ext uri="{FF2B5EF4-FFF2-40B4-BE49-F238E27FC236}">
                <a16:creationId xmlns:a16="http://schemas.microsoft.com/office/drawing/2014/main" id="{F71FC43A-56D6-48CC-959E-0C9607727B63}"/>
              </a:ext>
            </a:extLst>
          </p:cNvPr>
          <p:cNvSpPr>
            <a:spLocks noGrp="1"/>
          </p:cNvSpPr>
          <p:nvPr>
            <p:ph type="ftr" sz="quarter" idx="11"/>
          </p:nvPr>
        </p:nvSpPr>
        <p:spPr>
          <a:xfrm>
            <a:off x="616448" y="6521957"/>
            <a:ext cx="7536952" cy="239059"/>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Folded Corner 4">
            <a:extLst>
              <a:ext uri="{FF2B5EF4-FFF2-40B4-BE49-F238E27FC236}">
                <a16:creationId xmlns:a16="http://schemas.microsoft.com/office/drawing/2014/main" id="{0EC9AA96-ECB5-4AB1-B2D6-6A86906A8BF1}"/>
              </a:ext>
            </a:extLst>
          </p:cNvPr>
          <p:cNvSpPr/>
          <p:nvPr/>
        </p:nvSpPr>
        <p:spPr>
          <a:xfrm>
            <a:off x="616448" y="1676760"/>
            <a:ext cx="2065764" cy="1443869"/>
          </a:xfrm>
          <a:prstGeom prst="foldedCorner">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Input file</a:t>
            </a:r>
          </a:p>
        </p:txBody>
      </p:sp>
      <p:sp>
        <p:nvSpPr>
          <p:cNvPr id="19" name="Rectangle: Folded Corner 18">
            <a:extLst>
              <a:ext uri="{FF2B5EF4-FFF2-40B4-BE49-F238E27FC236}">
                <a16:creationId xmlns:a16="http://schemas.microsoft.com/office/drawing/2014/main" id="{11C4E3A5-6AD4-4788-BDCB-55D13A2A6C81}"/>
              </a:ext>
            </a:extLst>
          </p:cNvPr>
          <p:cNvSpPr/>
          <p:nvPr/>
        </p:nvSpPr>
        <p:spPr>
          <a:xfrm>
            <a:off x="9646700" y="1715132"/>
            <a:ext cx="2065764" cy="1443869"/>
          </a:xfrm>
          <a:prstGeom prst="foldedCorner">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Reconstituted</a:t>
            </a:r>
          </a:p>
          <a:p>
            <a:pPr algn="ctr"/>
            <a:r>
              <a:rPr lang="en-US" sz="2400" b="1">
                <a:solidFill>
                  <a:schemeClr val="tx1"/>
                </a:solidFill>
              </a:rPr>
              <a:t>input file</a:t>
            </a:r>
          </a:p>
        </p:txBody>
      </p:sp>
      <p:sp>
        <p:nvSpPr>
          <p:cNvPr id="25" name="Rectangle 24">
            <a:extLst>
              <a:ext uri="{FF2B5EF4-FFF2-40B4-BE49-F238E27FC236}">
                <a16:creationId xmlns:a16="http://schemas.microsoft.com/office/drawing/2014/main" id="{35017681-4A2A-4EDB-B947-48A4D9E0AE29}"/>
              </a:ext>
            </a:extLst>
          </p:cNvPr>
          <p:cNvSpPr/>
          <p:nvPr/>
        </p:nvSpPr>
        <p:spPr>
          <a:xfrm>
            <a:off x="3241443" y="2142971"/>
            <a:ext cx="1756978"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26" name="Arrow: Right 25">
            <a:extLst>
              <a:ext uri="{FF2B5EF4-FFF2-40B4-BE49-F238E27FC236}">
                <a16:creationId xmlns:a16="http://schemas.microsoft.com/office/drawing/2014/main" id="{1BC53928-AE98-4E43-95F4-2DFB11AE8101}"/>
              </a:ext>
            </a:extLst>
          </p:cNvPr>
          <p:cNvSpPr/>
          <p:nvPr/>
        </p:nvSpPr>
        <p:spPr>
          <a:xfrm rot="16200000">
            <a:off x="3844133" y="2840023"/>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1DB26050-2FCF-4F8F-89E9-2AA6906B6701}"/>
              </a:ext>
            </a:extLst>
          </p:cNvPr>
          <p:cNvSpPr txBox="1"/>
          <p:nvPr/>
        </p:nvSpPr>
        <p:spPr>
          <a:xfrm>
            <a:off x="3669889" y="1664739"/>
            <a:ext cx="875561" cy="461665"/>
          </a:xfrm>
          <a:prstGeom prst="rect">
            <a:avLst/>
          </a:prstGeom>
          <a:noFill/>
        </p:spPr>
        <p:txBody>
          <a:bodyPr wrap="none" rtlCol="0">
            <a:spAutoFit/>
          </a:bodyPr>
          <a:lstStyle/>
          <a:p>
            <a:r>
              <a:rPr lang="en-US" sz="2400" i="1"/>
              <a:t>parse</a:t>
            </a:r>
            <a:endParaRPr lang="en-US" sz="2400" i="1">
              <a:latin typeface="Times New Roman" panose="02020603050405020304" pitchFamily="18" charset="0"/>
              <a:cs typeface="Times New Roman" panose="02020603050405020304" pitchFamily="18" charset="0"/>
            </a:endParaRPr>
          </a:p>
        </p:txBody>
      </p:sp>
      <p:sp>
        <p:nvSpPr>
          <p:cNvPr id="28" name="Rectangle: Folded Corner 27">
            <a:extLst>
              <a:ext uri="{FF2B5EF4-FFF2-40B4-BE49-F238E27FC236}">
                <a16:creationId xmlns:a16="http://schemas.microsoft.com/office/drawing/2014/main" id="{6C20B916-3991-4871-A986-EDCB32142B0F}"/>
              </a:ext>
            </a:extLst>
          </p:cNvPr>
          <p:cNvSpPr/>
          <p:nvPr/>
        </p:nvSpPr>
        <p:spPr>
          <a:xfrm>
            <a:off x="5567141" y="1894483"/>
            <a:ext cx="1194630" cy="984838"/>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29" name="Arrow: Right 28">
            <a:extLst>
              <a:ext uri="{FF2B5EF4-FFF2-40B4-BE49-F238E27FC236}">
                <a16:creationId xmlns:a16="http://schemas.microsoft.com/office/drawing/2014/main" id="{2E92E2BE-2DFE-46E5-9996-876E038D11B0}"/>
              </a:ext>
            </a:extLst>
          </p:cNvPr>
          <p:cNvSpPr/>
          <p:nvPr/>
        </p:nvSpPr>
        <p:spPr>
          <a:xfrm>
            <a:off x="6777774" y="2189466"/>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CDC8639-14D3-450E-960A-180CF55F20BB}"/>
              </a:ext>
            </a:extLst>
          </p:cNvPr>
          <p:cNvSpPr/>
          <p:nvPr/>
        </p:nvSpPr>
        <p:spPr>
          <a:xfrm>
            <a:off x="7337007" y="2142971"/>
            <a:ext cx="1792298"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31" name="Arrow: Right 30">
            <a:extLst>
              <a:ext uri="{FF2B5EF4-FFF2-40B4-BE49-F238E27FC236}">
                <a16:creationId xmlns:a16="http://schemas.microsoft.com/office/drawing/2014/main" id="{B4AD829A-B93D-4B82-BD1A-2B2208B8A8FE}"/>
              </a:ext>
            </a:extLst>
          </p:cNvPr>
          <p:cNvSpPr/>
          <p:nvPr/>
        </p:nvSpPr>
        <p:spPr>
          <a:xfrm rot="16200000">
            <a:off x="7939697" y="2840023"/>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E66B651A-790F-4C90-9E84-D8C38E2892C7}"/>
              </a:ext>
            </a:extLst>
          </p:cNvPr>
          <p:cNvSpPr txBox="1"/>
          <p:nvPr/>
        </p:nvSpPr>
        <p:spPr>
          <a:xfrm>
            <a:off x="7621777" y="1677940"/>
            <a:ext cx="1192955" cy="461665"/>
          </a:xfrm>
          <a:prstGeom prst="rect">
            <a:avLst/>
          </a:prstGeom>
          <a:noFill/>
        </p:spPr>
        <p:txBody>
          <a:bodyPr wrap="none" rtlCol="0">
            <a:spAutoFit/>
          </a:bodyPr>
          <a:lstStyle/>
          <a:p>
            <a:r>
              <a:rPr lang="en-US" sz="2400" i="1"/>
              <a:t>unparse</a:t>
            </a:r>
            <a:endParaRPr lang="en-US" sz="2400" i="1">
              <a:latin typeface="Times New Roman" panose="02020603050405020304" pitchFamily="18" charset="0"/>
              <a:cs typeface="Times New Roman" panose="02020603050405020304" pitchFamily="18" charset="0"/>
            </a:endParaRPr>
          </a:p>
        </p:txBody>
      </p:sp>
      <p:sp>
        <p:nvSpPr>
          <p:cNvPr id="33" name="Arrow: Right 32">
            <a:extLst>
              <a:ext uri="{FF2B5EF4-FFF2-40B4-BE49-F238E27FC236}">
                <a16:creationId xmlns:a16="http://schemas.microsoft.com/office/drawing/2014/main" id="{E15E7FD1-FE3E-4E9D-B5D8-0A3E97398007}"/>
              </a:ext>
            </a:extLst>
          </p:cNvPr>
          <p:cNvSpPr/>
          <p:nvPr/>
        </p:nvSpPr>
        <p:spPr>
          <a:xfrm>
            <a:off x="2702481" y="2199369"/>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rrow: Right 33">
            <a:extLst>
              <a:ext uri="{FF2B5EF4-FFF2-40B4-BE49-F238E27FC236}">
                <a16:creationId xmlns:a16="http://schemas.microsoft.com/office/drawing/2014/main" id="{75F6DEBA-5A62-4B87-AC6E-513D95B1C661}"/>
              </a:ext>
            </a:extLst>
          </p:cNvPr>
          <p:cNvSpPr/>
          <p:nvPr/>
        </p:nvSpPr>
        <p:spPr>
          <a:xfrm>
            <a:off x="5018690" y="2177674"/>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9FA78264-8F11-41D5-96B3-E6176C34227F}"/>
              </a:ext>
            </a:extLst>
          </p:cNvPr>
          <p:cNvSpPr/>
          <p:nvPr/>
        </p:nvSpPr>
        <p:spPr>
          <a:xfrm>
            <a:off x="9108133" y="2189465"/>
            <a:ext cx="53856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Folded Corner 35">
            <a:extLst>
              <a:ext uri="{FF2B5EF4-FFF2-40B4-BE49-F238E27FC236}">
                <a16:creationId xmlns:a16="http://schemas.microsoft.com/office/drawing/2014/main" id="{4A19A37A-2BC8-4B24-AAF8-585DBB16C8C1}"/>
              </a:ext>
            </a:extLst>
          </p:cNvPr>
          <p:cNvSpPr/>
          <p:nvPr/>
        </p:nvSpPr>
        <p:spPr>
          <a:xfrm>
            <a:off x="3514907" y="3429000"/>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
        <p:nvSpPr>
          <p:cNvPr id="37" name="Rectangle: Folded Corner 36">
            <a:extLst>
              <a:ext uri="{FF2B5EF4-FFF2-40B4-BE49-F238E27FC236}">
                <a16:creationId xmlns:a16="http://schemas.microsoft.com/office/drawing/2014/main" id="{06AA3DEB-9467-4434-994D-F764C1BAF113}"/>
              </a:ext>
            </a:extLst>
          </p:cNvPr>
          <p:cNvSpPr/>
          <p:nvPr/>
        </p:nvSpPr>
        <p:spPr>
          <a:xfrm>
            <a:off x="7610471" y="3429000"/>
            <a:ext cx="1518833" cy="144386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a:p>
            <a:pPr algn="ctr"/>
            <a:r>
              <a:rPr lang="en-US" sz="2400" b="1"/>
              <a:t>Schema</a:t>
            </a:r>
          </a:p>
        </p:txBody>
      </p:sp>
    </p:spTree>
    <p:extLst>
      <p:ext uri="{BB962C8B-B14F-4D97-AF65-F5344CB8AC3E}">
        <p14:creationId xmlns:p14="http://schemas.microsoft.com/office/powerpoint/2010/main" val="3208560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4D5DA-EC57-44E9-A44E-410A2DB21B03}"/>
              </a:ext>
            </a:extLst>
          </p:cNvPr>
          <p:cNvSpPr>
            <a:spLocks noGrp="1"/>
          </p:cNvSpPr>
          <p:nvPr>
            <p:ph type="title"/>
          </p:nvPr>
        </p:nvSpPr>
        <p:spPr/>
        <p:txBody>
          <a:bodyPr/>
          <a:lstStyle/>
          <a:p>
            <a:r>
              <a:rPr lang="en-US"/>
              <a:t>Typical workflow</a:t>
            </a:r>
          </a:p>
        </p:txBody>
      </p:sp>
      <p:sp>
        <p:nvSpPr>
          <p:cNvPr id="5" name="Rectangle: Folded Corner 4">
            <a:extLst>
              <a:ext uri="{FF2B5EF4-FFF2-40B4-BE49-F238E27FC236}">
                <a16:creationId xmlns:a16="http://schemas.microsoft.com/office/drawing/2014/main" id="{9E268A81-CAC6-4630-9D1E-AD4A94E4E888}"/>
              </a:ext>
            </a:extLst>
          </p:cNvPr>
          <p:cNvSpPr/>
          <p:nvPr/>
        </p:nvSpPr>
        <p:spPr>
          <a:xfrm>
            <a:off x="1170254" y="1470365"/>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6" name="Arrow: Right 5">
            <a:extLst>
              <a:ext uri="{FF2B5EF4-FFF2-40B4-BE49-F238E27FC236}">
                <a16:creationId xmlns:a16="http://schemas.microsoft.com/office/drawing/2014/main" id="{A21C2705-CB35-4BFB-8A99-0E55CED53555}"/>
              </a:ext>
            </a:extLst>
          </p:cNvPr>
          <p:cNvSpPr/>
          <p:nvPr/>
        </p:nvSpPr>
        <p:spPr>
          <a:xfrm rot="5400000" flipV="1">
            <a:off x="1815032" y="3093110"/>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Folded Corner 6">
            <a:extLst>
              <a:ext uri="{FF2B5EF4-FFF2-40B4-BE49-F238E27FC236}">
                <a16:creationId xmlns:a16="http://schemas.microsoft.com/office/drawing/2014/main" id="{798A8E7E-F11C-41BB-9FF4-1149D667005E}"/>
              </a:ext>
            </a:extLst>
          </p:cNvPr>
          <p:cNvSpPr/>
          <p:nvPr/>
        </p:nvSpPr>
        <p:spPr>
          <a:xfrm>
            <a:off x="1605820" y="3690441"/>
            <a:ext cx="1194630" cy="984838"/>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8" name="TextBox 7">
            <a:extLst>
              <a:ext uri="{FF2B5EF4-FFF2-40B4-BE49-F238E27FC236}">
                <a16:creationId xmlns:a16="http://schemas.microsoft.com/office/drawing/2014/main" id="{B445844C-D7B9-4AB9-B991-12047FDB8B95}"/>
              </a:ext>
            </a:extLst>
          </p:cNvPr>
          <p:cNvSpPr txBox="1"/>
          <p:nvPr/>
        </p:nvSpPr>
        <p:spPr>
          <a:xfrm>
            <a:off x="2412363" y="2989737"/>
            <a:ext cx="875561" cy="461665"/>
          </a:xfrm>
          <a:prstGeom prst="rect">
            <a:avLst/>
          </a:prstGeom>
          <a:noFill/>
        </p:spPr>
        <p:txBody>
          <a:bodyPr wrap="none" rtlCol="0">
            <a:spAutoFit/>
          </a:bodyPr>
          <a:lstStyle/>
          <a:p>
            <a:r>
              <a:rPr lang="en-US" sz="2400" i="1"/>
              <a:t>parse</a:t>
            </a:r>
          </a:p>
        </p:txBody>
      </p:sp>
      <p:sp>
        <p:nvSpPr>
          <p:cNvPr id="9" name="Arrow: Right 8">
            <a:extLst>
              <a:ext uri="{FF2B5EF4-FFF2-40B4-BE49-F238E27FC236}">
                <a16:creationId xmlns:a16="http://schemas.microsoft.com/office/drawing/2014/main" id="{ED692DFD-7077-40ED-95B0-CCC5469777C7}"/>
              </a:ext>
            </a:extLst>
          </p:cNvPr>
          <p:cNvSpPr/>
          <p:nvPr/>
        </p:nvSpPr>
        <p:spPr>
          <a:xfrm flipV="1">
            <a:off x="2800450" y="3939648"/>
            <a:ext cx="1411605"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3A33306-E585-487B-85D3-959DF7FF5745}"/>
              </a:ext>
            </a:extLst>
          </p:cNvPr>
          <p:cNvSpPr txBox="1"/>
          <p:nvPr/>
        </p:nvSpPr>
        <p:spPr>
          <a:xfrm>
            <a:off x="2737176" y="4307821"/>
            <a:ext cx="1411605" cy="830997"/>
          </a:xfrm>
          <a:prstGeom prst="rect">
            <a:avLst/>
          </a:prstGeom>
          <a:noFill/>
        </p:spPr>
        <p:txBody>
          <a:bodyPr wrap="none" rtlCol="0">
            <a:spAutoFit/>
          </a:bodyPr>
          <a:lstStyle/>
          <a:p>
            <a:pPr algn="ctr"/>
            <a:r>
              <a:rPr lang="en-US" sz="2400"/>
              <a:t>XSD</a:t>
            </a:r>
          </a:p>
          <a:p>
            <a:pPr algn="ctr"/>
            <a:r>
              <a:rPr lang="en-US" sz="2400"/>
              <a:t>validation</a:t>
            </a:r>
          </a:p>
        </p:txBody>
      </p:sp>
      <p:sp>
        <p:nvSpPr>
          <p:cNvPr id="12" name="Rectangle: Folded Corner 11">
            <a:extLst>
              <a:ext uri="{FF2B5EF4-FFF2-40B4-BE49-F238E27FC236}">
                <a16:creationId xmlns:a16="http://schemas.microsoft.com/office/drawing/2014/main" id="{37785C85-0748-4CF9-A12C-EE343D2F97C2}"/>
              </a:ext>
            </a:extLst>
          </p:cNvPr>
          <p:cNvSpPr/>
          <p:nvPr/>
        </p:nvSpPr>
        <p:spPr>
          <a:xfrm>
            <a:off x="4212055" y="3656456"/>
            <a:ext cx="1194630" cy="984838"/>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13" name="Arrow: Right 12">
            <a:extLst>
              <a:ext uri="{FF2B5EF4-FFF2-40B4-BE49-F238E27FC236}">
                <a16:creationId xmlns:a16="http://schemas.microsoft.com/office/drawing/2014/main" id="{495D8D27-F4B7-427B-B73F-2E52628E11A1}"/>
              </a:ext>
            </a:extLst>
          </p:cNvPr>
          <p:cNvSpPr/>
          <p:nvPr/>
        </p:nvSpPr>
        <p:spPr>
          <a:xfrm flipV="1">
            <a:off x="5411885" y="3889940"/>
            <a:ext cx="1411605"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F020FE4-3ED0-4FD5-8D72-E5532D6845AE}"/>
              </a:ext>
            </a:extLst>
          </p:cNvPr>
          <p:cNvSpPr txBox="1"/>
          <p:nvPr/>
        </p:nvSpPr>
        <p:spPr>
          <a:xfrm>
            <a:off x="4764801" y="4258106"/>
            <a:ext cx="2662397" cy="1200329"/>
          </a:xfrm>
          <a:prstGeom prst="rect">
            <a:avLst/>
          </a:prstGeom>
          <a:noFill/>
        </p:spPr>
        <p:txBody>
          <a:bodyPr wrap="none" rtlCol="0">
            <a:spAutoFit/>
          </a:bodyPr>
          <a:lstStyle/>
          <a:p>
            <a:pPr algn="ctr"/>
            <a:r>
              <a:rPr lang="en-US" sz="2400"/>
              <a:t>XSLT</a:t>
            </a:r>
          </a:p>
          <a:p>
            <a:pPr algn="ctr"/>
            <a:r>
              <a:rPr lang="en-US" sz="2400"/>
              <a:t>Transform</a:t>
            </a:r>
          </a:p>
          <a:p>
            <a:pPr algn="ctr"/>
            <a:r>
              <a:rPr lang="en-US" sz="2400"/>
              <a:t>(e.g., fuzz locations)</a:t>
            </a:r>
          </a:p>
        </p:txBody>
      </p:sp>
      <p:sp>
        <p:nvSpPr>
          <p:cNvPr id="15" name="Rectangle: Folded Corner 14">
            <a:extLst>
              <a:ext uri="{FF2B5EF4-FFF2-40B4-BE49-F238E27FC236}">
                <a16:creationId xmlns:a16="http://schemas.microsoft.com/office/drawing/2014/main" id="{166CDFD6-E3A5-4A1B-B990-AF2500A3F0B4}"/>
              </a:ext>
            </a:extLst>
          </p:cNvPr>
          <p:cNvSpPr/>
          <p:nvPr/>
        </p:nvSpPr>
        <p:spPr>
          <a:xfrm>
            <a:off x="6829883" y="3656456"/>
            <a:ext cx="1194630" cy="984838"/>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16" name="Rectangle: Folded Corner 15">
            <a:extLst>
              <a:ext uri="{FF2B5EF4-FFF2-40B4-BE49-F238E27FC236}">
                <a16:creationId xmlns:a16="http://schemas.microsoft.com/office/drawing/2014/main" id="{842D0E6A-B364-4F74-A0E9-15B0CBF01C9B}"/>
              </a:ext>
            </a:extLst>
          </p:cNvPr>
          <p:cNvSpPr/>
          <p:nvPr/>
        </p:nvSpPr>
        <p:spPr>
          <a:xfrm>
            <a:off x="6394316" y="1435615"/>
            <a:ext cx="2065764" cy="1443869"/>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Data file</a:t>
            </a:r>
          </a:p>
          <a:p>
            <a:pPr algn="ctr"/>
            <a:r>
              <a:rPr lang="en-US" sz="2400" b="1">
                <a:solidFill>
                  <a:schemeClr val="tx1"/>
                </a:solidFill>
              </a:rPr>
              <a:t>(JPEG, CSV, Netflow, etc)</a:t>
            </a:r>
          </a:p>
        </p:txBody>
      </p:sp>
      <p:sp>
        <p:nvSpPr>
          <p:cNvPr id="17" name="Arrow: Right 16">
            <a:extLst>
              <a:ext uri="{FF2B5EF4-FFF2-40B4-BE49-F238E27FC236}">
                <a16:creationId xmlns:a16="http://schemas.microsoft.com/office/drawing/2014/main" id="{01BD00C4-06EC-4669-8941-A94940706BAA}"/>
              </a:ext>
            </a:extLst>
          </p:cNvPr>
          <p:cNvSpPr/>
          <p:nvPr/>
        </p:nvSpPr>
        <p:spPr>
          <a:xfrm rot="16200000">
            <a:off x="7039094" y="3058360"/>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22C5853-902A-4D12-A64C-9B2C83C5AE56}"/>
              </a:ext>
            </a:extLst>
          </p:cNvPr>
          <p:cNvSpPr txBox="1"/>
          <p:nvPr/>
        </p:nvSpPr>
        <p:spPr>
          <a:xfrm>
            <a:off x="7636425" y="2954987"/>
            <a:ext cx="1192955" cy="461665"/>
          </a:xfrm>
          <a:prstGeom prst="rect">
            <a:avLst/>
          </a:prstGeom>
          <a:noFill/>
        </p:spPr>
        <p:txBody>
          <a:bodyPr wrap="none" rtlCol="0">
            <a:spAutoFit/>
          </a:bodyPr>
          <a:lstStyle/>
          <a:p>
            <a:r>
              <a:rPr lang="en-US" sz="2400" i="1"/>
              <a:t>unparse</a:t>
            </a:r>
          </a:p>
        </p:txBody>
      </p:sp>
      <p:sp>
        <p:nvSpPr>
          <p:cNvPr id="19" name="Rectangle 18">
            <a:extLst>
              <a:ext uri="{FF2B5EF4-FFF2-40B4-BE49-F238E27FC236}">
                <a16:creationId xmlns:a16="http://schemas.microsoft.com/office/drawing/2014/main" id="{EF59B57B-38C3-4EE5-8122-65AD5EFE84D7}"/>
              </a:ext>
            </a:extLst>
          </p:cNvPr>
          <p:cNvSpPr/>
          <p:nvPr/>
        </p:nvSpPr>
        <p:spPr>
          <a:xfrm>
            <a:off x="616448" y="5651970"/>
            <a:ext cx="10408870" cy="1077218"/>
          </a:xfrm>
          <a:prstGeom prst="rect">
            <a:avLst/>
          </a:prstGeom>
        </p:spPr>
        <p:txBody>
          <a:bodyPr wrap="square">
            <a:spAutoFit/>
          </a:bodyPr>
          <a:lstStyle/>
          <a:p>
            <a:r>
              <a:rPr lang="en-US" sz="160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DFDL parses a data format (text or binary) to generate XML. Once the data format is in XML, we have access to the vast suite of XML technologies to process that XML (i.e., we can leverage the enormous marketplace that has built up in the past 20 years to support XML). We can use XML technologies to add, remove, fuzz, and so forth. Then, after processing the XML, we can use DFDL to unparse that processed XML to reconstitute the native data format (now the data format is sanitized).</a:t>
            </a:r>
            <a:endParaRPr lang="en-US" sz="1600">
              <a:solidFill>
                <a:schemeClr val="bg1">
                  <a:lumMod val="50000"/>
                </a:schemeClr>
              </a:solidFill>
            </a:endParaRPr>
          </a:p>
        </p:txBody>
      </p:sp>
    </p:spTree>
    <p:extLst>
      <p:ext uri="{BB962C8B-B14F-4D97-AF65-F5344CB8AC3E}">
        <p14:creationId xmlns:p14="http://schemas.microsoft.com/office/powerpoint/2010/main" val="1817415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E2CA1-CE71-4546-A1E6-739F50E8BCB6}"/>
              </a:ext>
            </a:extLst>
          </p:cNvPr>
          <p:cNvSpPr>
            <a:spLocks noGrp="1"/>
          </p:cNvSpPr>
          <p:nvPr>
            <p:ph type="title"/>
          </p:nvPr>
        </p:nvSpPr>
        <p:spPr/>
        <p:txBody>
          <a:bodyPr/>
          <a:lstStyle/>
          <a:p>
            <a:r>
              <a:rPr lang="en-US"/>
              <a:t>DFDL is innovative in these aspects</a:t>
            </a:r>
          </a:p>
        </p:txBody>
      </p:sp>
      <p:sp>
        <p:nvSpPr>
          <p:cNvPr id="3" name="Content Placeholder 2">
            <a:extLst>
              <a:ext uri="{FF2B5EF4-FFF2-40B4-BE49-F238E27FC236}">
                <a16:creationId xmlns:a16="http://schemas.microsoft.com/office/drawing/2014/main" id="{F8E11B1E-0F17-42A7-8CC5-7663869A8822}"/>
              </a:ext>
            </a:extLst>
          </p:cNvPr>
          <p:cNvSpPr>
            <a:spLocks noGrp="1"/>
          </p:cNvSpPr>
          <p:nvPr>
            <p:ph idx="1"/>
          </p:nvPr>
        </p:nvSpPr>
        <p:spPr/>
        <p:txBody>
          <a:bodyPr/>
          <a:lstStyle/>
          <a:p>
            <a:pPr>
              <a:lnSpc>
                <a:spcPts val="3000"/>
              </a:lnSpc>
              <a:spcAft>
                <a:spcPts val="1200"/>
              </a:spcAft>
            </a:pPr>
            <a:r>
              <a:rPr lang="en-US"/>
              <a:t>The idea of processing various data formats is not new. There are hundreds of data format tools for dealing with various formats. These tools have varying degrees of acceptance and mostly are proprietary.</a:t>
            </a:r>
          </a:p>
          <a:p>
            <a:pPr>
              <a:lnSpc>
                <a:spcPts val="3000"/>
              </a:lnSpc>
              <a:spcAft>
                <a:spcPts val="1200"/>
              </a:spcAft>
            </a:pPr>
            <a:r>
              <a:rPr lang="en-US" dirty="0"/>
              <a:t>DFDL is innovative </a:t>
            </a:r>
            <a:r>
              <a:rPr lang="en-US"/>
              <a:t>in several aspects, particularly in its </a:t>
            </a:r>
            <a:r>
              <a:rPr lang="en-US" dirty="0"/>
              <a:t>capabilities </a:t>
            </a:r>
            <a:r>
              <a:rPr lang="en-US"/>
              <a:t>for assembling (unparsing) data. This unparsing of data extends </a:t>
            </a:r>
            <a:r>
              <a:rPr lang="en-US" dirty="0"/>
              <a:t>the </a:t>
            </a:r>
            <a:r>
              <a:rPr lang="en-US"/>
              <a:t>state-of-the-art substantially.</a:t>
            </a:r>
          </a:p>
          <a:p>
            <a:pPr>
              <a:lnSpc>
                <a:spcPts val="3000"/>
              </a:lnSpc>
              <a:spcAft>
                <a:spcPts val="1200"/>
              </a:spcAft>
            </a:pPr>
            <a:r>
              <a:rPr lang="en-US"/>
              <a:t>To recap, DFDL’s biggest innovations are </a:t>
            </a:r>
            <a:r>
              <a:rPr lang="en-US" dirty="0"/>
              <a:t>that </a:t>
            </a:r>
            <a:r>
              <a:rPr lang="en-US"/>
              <a:t>it is: </a:t>
            </a:r>
            <a:endParaRPr lang="en-US" dirty="0"/>
          </a:p>
          <a:p>
            <a:pPr lvl="1">
              <a:lnSpc>
                <a:spcPts val="3000"/>
              </a:lnSpc>
              <a:spcAft>
                <a:spcPts val="1200"/>
              </a:spcAft>
            </a:pPr>
            <a:r>
              <a:rPr lang="en-US"/>
              <a:t>Comprehensive </a:t>
            </a:r>
            <a:r>
              <a:rPr lang="en-US" dirty="0"/>
              <a:t>- a union of the capabilities of prior systems </a:t>
            </a:r>
          </a:p>
          <a:p>
            <a:pPr lvl="1">
              <a:lnSpc>
                <a:spcPts val="3000"/>
              </a:lnSpc>
              <a:spcAft>
                <a:spcPts val="1200"/>
              </a:spcAft>
            </a:pPr>
            <a:r>
              <a:rPr lang="en-US"/>
              <a:t>Standardized</a:t>
            </a:r>
          </a:p>
          <a:p>
            <a:pPr lvl="1">
              <a:lnSpc>
                <a:spcPts val="3000"/>
              </a:lnSpc>
              <a:spcAft>
                <a:spcPts val="1200"/>
              </a:spcAft>
            </a:pPr>
            <a:r>
              <a:rPr lang="en-US"/>
              <a:t>Able to perform unparsing</a:t>
            </a:r>
          </a:p>
          <a:p>
            <a:endParaRPr lang="en-US"/>
          </a:p>
        </p:txBody>
      </p:sp>
      <p:sp>
        <p:nvSpPr>
          <p:cNvPr id="4" name="Footer Placeholder 3">
            <a:extLst>
              <a:ext uri="{FF2B5EF4-FFF2-40B4-BE49-F238E27FC236}">
                <a16:creationId xmlns:a16="http://schemas.microsoft.com/office/drawing/2014/main" id="{B2F1C16D-57AC-495F-A6E0-774F9C6B8F5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689369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C2F1426-FD80-4ACE-BFE3-047582738972}"/>
              </a:ext>
            </a:extLst>
          </p:cNvPr>
          <p:cNvSpPr/>
          <p:nvPr/>
        </p:nvSpPr>
        <p:spPr>
          <a:xfrm>
            <a:off x="2257587" y="1363393"/>
            <a:ext cx="6096000" cy="3139321"/>
          </a:xfrm>
          <a:prstGeom prst="rect">
            <a:avLst/>
          </a:prstGeom>
          <a:ln>
            <a:solidFill>
              <a:schemeClr val="tx1"/>
            </a:solidFill>
          </a:ln>
        </p:spPr>
        <p:txBody>
          <a:bodyPr>
            <a:spAutoFit/>
          </a:bodyPr>
          <a:lstStyle/>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XML mantra:</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1. Get data into XML as quickly as possible</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2. Keep it in XML until the last possible minute</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3. Bring all your XML tools to bear on solving the 	 data processing problem</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 Sean McGrath</a:t>
            </a:r>
            <a:endParaRPr lang="en-US" sz="1400">
              <a:latin typeface="Calibri" panose="020F0502020204030204" pitchFamily="34" charset="0"/>
              <a:ea typeface="Calibri" panose="020F0502020204030204" pitchFamily="34" charset="0"/>
            </a:endParaRPr>
          </a:p>
          <a:p>
            <a:pPr marL="106680" marR="0">
              <a:spcBef>
                <a:spcPts val="0"/>
              </a:spcBef>
              <a:spcAft>
                <a:spcPts val="0"/>
              </a:spcAft>
            </a:pPr>
            <a:r>
              <a:rPr lang="en-US">
                <a:solidFill>
                  <a:srgbClr val="000000"/>
                </a:solidFill>
                <a:latin typeface="Arial" panose="020B0604020202020204" pitchFamily="34" charset="0"/>
                <a:ea typeface="Calibri" panose="020F0502020204030204" pitchFamily="34" charset="0"/>
              </a:rPr>
              <a:t> </a:t>
            </a:r>
            <a:endParaRPr lang="en-US" sz="1400">
              <a:latin typeface="Calibri" panose="020F0502020204030204" pitchFamily="34" charset="0"/>
              <a:ea typeface="Calibri" panose="020F0502020204030204" pitchFamily="34" charset="0"/>
            </a:endParaRPr>
          </a:p>
          <a:p>
            <a:r>
              <a:rPr lang="en-US">
                <a:solidFill>
                  <a:srgbClr val="000000"/>
                </a:solidFill>
                <a:latin typeface="Arial" panose="020B0604020202020204" pitchFamily="34" charset="0"/>
                <a:ea typeface="Calibri" panose="020F0502020204030204" pitchFamily="34" charset="0"/>
              </a:rPr>
              <a:t>Slide 12 of </a:t>
            </a:r>
            <a:r>
              <a:rPr lang="en-US" i="1">
                <a:solidFill>
                  <a:srgbClr val="000000"/>
                </a:solidFill>
                <a:latin typeface="Arial" panose="020B0604020202020204" pitchFamily="34" charset="0"/>
                <a:ea typeface="Calibri" panose="020F0502020204030204" pitchFamily="34" charset="0"/>
              </a:rPr>
              <a:t>Performing impossible feats of XML processing with pipelining</a:t>
            </a:r>
            <a:endParaRPr lang="en-US" i="1"/>
          </a:p>
        </p:txBody>
      </p:sp>
      <p:sp>
        <p:nvSpPr>
          <p:cNvPr id="6" name="Footer Placeholder 3">
            <a:extLst>
              <a:ext uri="{FF2B5EF4-FFF2-40B4-BE49-F238E27FC236}">
                <a16:creationId xmlns:a16="http://schemas.microsoft.com/office/drawing/2014/main" id="{46FF29AF-63E3-4DA7-9F45-53DF93477CDD}"/>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
        <p:nvSpPr>
          <p:cNvPr id="2" name="TextBox 1">
            <a:extLst>
              <a:ext uri="{FF2B5EF4-FFF2-40B4-BE49-F238E27FC236}">
                <a16:creationId xmlns:a16="http://schemas.microsoft.com/office/drawing/2014/main" id="{165980AF-315F-46DE-94F5-A3EADB7D9152}"/>
              </a:ext>
            </a:extLst>
          </p:cNvPr>
          <p:cNvSpPr txBox="1"/>
          <p:nvPr/>
        </p:nvSpPr>
        <p:spPr>
          <a:xfrm>
            <a:off x="1621501" y="4927560"/>
            <a:ext cx="7368171" cy="584775"/>
          </a:xfrm>
          <a:prstGeom prst="rect">
            <a:avLst/>
          </a:prstGeom>
          <a:noFill/>
        </p:spPr>
        <p:txBody>
          <a:bodyPr wrap="none" rtlCol="0">
            <a:spAutoFit/>
          </a:bodyPr>
          <a:lstStyle/>
          <a:p>
            <a:r>
              <a:rPr lang="en-US" sz="3200"/>
              <a:t>DFDL facilitates getting your data into XML!</a:t>
            </a:r>
          </a:p>
        </p:txBody>
      </p:sp>
    </p:spTree>
    <p:extLst>
      <p:ext uri="{BB962C8B-B14F-4D97-AF65-F5344CB8AC3E}">
        <p14:creationId xmlns:p14="http://schemas.microsoft.com/office/powerpoint/2010/main" val="516567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A102F-6771-4668-9390-B0E5D3A9EE6B}"/>
              </a:ext>
            </a:extLst>
          </p:cNvPr>
          <p:cNvSpPr>
            <a:spLocks noGrp="1"/>
          </p:cNvSpPr>
          <p:nvPr>
            <p:ph type="title"/>
          </p:nvPr>
        </p:nvSpPr>
        <p:spPr/>
        <p:txBody>
          <a:bodyPr/>
          <a:lstStyle/>
          <a:p>
            <a:r>
              <a:rPr lang="en-US"/>
              <a:t>“Daffodil” is a DFDL tool (an implementation of the DFDL specification)</a:t>
            </a:r>
          </a:p>
        </p:txBody>
      </p:sp>
      <p:sp>
        <p:nvSpPr>
          <p:cNvPr id="4" name="Footer Placeholder 3">
            <a:extLst>
              <a:ext uri="{FF2B5EF4-FFF2-40B4-BE49-F238E27FC236}">
                <a16:creationId xmlns:a16="http://schemas.microsoft.com/office/drawing/2014/main" id="{E7D47260-D3C5-4205-96DE-B69C36A874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dirty="0">
              <a:solidFill>
                <a:schemeClr val="tx1">
                  <a:lumMod val="50000"/>
                  <a:lumOff val="50000"/>
                </a:schemeClr>
              </a:solidFill>
              <a:latin typeface="Arial" pitchFamily="34" charset="0"/>
              <a:cs typeface="Arial" pitchFamily="34" charset="0"/>
            </a:endParaRPr>
          </a:p>
        </p:txBody>
      </p:sp>
      <p:sp>
        <p:nvSpPr>
          <p:cNvPr id="7" name="Rectangle: Folded Corner 6">
            <a:extLst>
              <a:ext uri="{FF2B5EF4-FFF2-40B4-BE49-F238E27FC236}">
                <a16:creationId xmlns:a16="http://schemas.microsoft.com/office/drawing/2014/main" id="{1DC1D870-E661-4C3D-B9F0-B781113E4A2F}"/>
              </a:ext>
            </a:extLst>
          </p:cNvPr>
          <p:cNvSpPr/>
          <p:nvPr/>
        </p:nvSpPr>
        <p:spPr>
          <a:xfrm>
            <a:off x="1627322" y="2340244"/>
            <a:ext cx="2107770" cy="1875295"/>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DFDL specification</a:t>
            </a:r>
          </a:p>
        </p:txBody>
      </p:sp>
      <p:sp>
        <p:nvSpPr>
          <p:cNvPr id="11" name="Rectangle 10">
            <a:extLst>
              <a:ext uri="{FF2B5EF4-FFF2-40B4-BE49-F238E27FC236}">
                <a16:creationId xmlns:a16="http://schemas.microsoft.com/office/drawing/2014/main" id="{6D0EB5FD-8D94-49E2-8DF2-AFF0422830D6}"/>
              </a:ext>
            </a:extLst>
          </p:cNvPr>
          <p:cNvSpPr/>
          <p:nvPr/>
        </p:nvSpPr>
        <p:spPr>
          <a:xfrm>
            <a:off x="723645" y="4360212"/>
            <a:ext cx="3898952" cy="369332"/>
          </a:xfrm>
          <a:prstGeom prst="rect">
            <a:avLst/>
          </a:prstGeom>
        </p:spPr>
        <p:txBody>
          <a:bodyPr wrap="none">
            <a:spAutoFit/>
          </a:bodyPr>
          <a:lstStyle/>
          <a:p>
            <a:r>
              <a:rPr lang="en-US">
                <a:hlinkClick r:id="rId2"/>
              </a:rPr>
              <a:t>https://daffodil.apache.org/docs/dfdl/</a:t>
            </a:r>
            <a:r>
              <a:rPr lang="en-US"/>
              <a:t>  </a:t>
            </a:r>
          </a:p>
        </p:txBody>
      </p:sp>
      <p:pic>
        <p:nvPicPr>
          <p:cNvPr id="14" name="Graphic 13" descr="Team">
            <a:extLst>
              <a:ext uri="{FF2B5EF4-FFF2-40B4-BE49-F238E27FC236}">
                <a16:creationId xmlns:a16="http://schemas.microsoft.com/office/drawing/2014/main" id="{7FBD6B07-E053-4A8D-9AC6-D4025766032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17390" y="2820691"/>
            <a:ext cx="914400" cy="914400"/>
          </a:xfrm>
          <a:prstGeom prst="rect">
            <a:avLst/>
          </a:prstGeom>
        </p:spPr>
      </p:pic>
      <p:sp>
        <p:nvSpPr>
          <p:cNvPr id="15" name="Arrow: Right 14">
            <a:extLst>
              <a:ext uri="{FF2B5EF4-FFF2-40B4-BE49-F238E27FC236}">
                <a16:creationId xmlns:a16="http://schemas.microsoft.com/office/drawing/2014/main" id="{EC8F7864-C7A0-4BEA-97E6-56D4D3D5F0BD}"/>
              </a:ext>
            </a:extLst>
          </p:cNvPr>
          <p:cNvSpPr/>
          <p:nvPr/>
        </p:nvSpPr>
        <p:spPr>
          <a:xfrm>
            <a:off x="3981773" y="2960176"/>
            <a:ext cx="759417" cy="635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5E5EFCC4-942C-456F-B49C-0C5E49093361}"/>
              </a:ext>
            </a:extLst>
          </p:cNvPr>
          <p:cNvSpPr/>
          <p:nvPr/>
        </p:nvSpPr>
        <p:spPr>
          <a:xfrm>
            <a:off x="5855099" y="2960176"/>
            <a:ext cx="759417" cy="6354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6F40088-06D3-4EA4-8441-F7D8433F1713}"/>
              </a:ext>
            </a:extLst>
          </p:cNvPr>
          <p:cNvSpPr/>
          <p:nvPr/>
        </p:nvSpPr>
        <p:spPr>
          <a:xfrm>
            <a:off x="6814088" y="3022169"/>
            <a:ext cx="3213315"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Daffodil (DFDL tool)</a:t>
            </a:r>
          </a:p>
        </p:txBody>
      </p:sp>
    </p:spTree>
    <p:extLst>
      <p:ext uri="{BB962C8B-B14F-4D97-AF65-F5344CB8AC3E}">
        <p14:creationId xmlns:p14="http://schemas.microsoft.com/office/powerpoint/2010/main" val="4238207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91137-ACB7-47E8-94EF-B18F95A0A5E7}"/>
              </a:ext>
            </a:extLst>
          </p:cNvPr>
          <p:cNvSpPr>
            <a:spLocks noGrp="1"/>
          </p:cNvSpPr>
          <p:nvPr>
            <p:ph type="title"/>
          </p:nvPr>
        </p:nvSpPr>
        <p:spPr/>
        <p:txBody>
          <a:bodyPr/>
          <a:lstStyle/>
          <a:p>
            <a:r>
              <a:rPr lang="en-US"/>
              <a:t>What is DFDL?</a:t>
            </a:r>
          </a:p>
        </p:txBody>
      </p:sp>
      <p:sp>
        <p:nvSpPr>
          <p:cNvPr id="3" name="Content Placeholder 2">
            <a:extLst>
              <a:ext uri="{FF2B5EF4-FFF2-40B4-BE49-F238E27FC236}">
                <a16:creationId xmlns:a16="http://schemas.microsoft.com/office/drawing/2014/main" id="{5ADED3AC-E127-44F6-BCBA-3D7E880D4A35}"/>
              </a:ext>
            </a:extLst>
          </p:cNvPr>
          <p:cNvSpPr>
            <a:spLocks noGrp="1"/>
          </p:cNvSpPr>
          <p:nvPr>
            <p:ph idx="1"/>
          </p:nvPr>
        </p:nvSpPr>
        <p:spPr>
          <a:xfrm>
            <a:off x="616449" y="1371601"/>
            <a:ext cx="11236720" cy="937646"/>
          </a:xfrm>
        </p:spPr>
        <p:txBody>
          <a:bodyPr/>
          <a:lstStyle/>
          <a:p>
            <a:pPr>
              <a:lnSpc>
                <a:spcPts val="3000"/>
              </a:lnSpc>
              <a:spcAft>
                <a:spcPts val="1200"/>
              </a:spcAft>
            </a:pPr>
            <a:r>
              <a:rPr lang="en-US"/>
              <a:t>DFDL is a language for describing data formats.</a:t>
            </a:r>
          </a:p>
          <a:p>
            <a:pPr>
              <a:lnSpc>
                <a:spcPts val="3000"/>
              </a:lnSpc>
              <a:spcAft>
                <a:spcPts val="1200"/>
              </a:spcAft>
            </a:pPr>
            <a:r>
              <a:rPr lang="en-US"/>
              <a:t>It expresses the data format descriptions using XML.</a:t>
            </a:r>
          </a:p>
        </p:txBody>
      </p:sp>
      <p:sp>
        <p:nvSpPr>
          <p:cNvPr id="4" name="Footer Placeholder 3">
            <a:extLst>
              <a:ext uri="{FF2B5EF4-FFF2-40B4-BE49-F238E27FC236}">
                <a16:creationId xmlns:a16="http://schemas.microsoft.com/office/drawing/2014/main" id="{E856A5AE-DF8D-4778-8E5C-3A6E5D2994C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EA90FFF-801A-445D-BC21-7A6D1DBE9EDD}"/>
              </a:ext>
            </a:extLst>
          </p:cNvPr>
          <p:cNvSpPr/>
          <p:nvPr/>
        </p:nvSpPr>
        <p:spPr>
          <a:xfrm>
            <a:off x="2061275" y="3214734"/>
            <a:ext cx="1301858" cy="139484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Data</a:t>
            </a:r>
          </a:p>
          <a:p>
            <a:pPr algn="ctr"/>
            <a:r>
              <a:rPr lang="en-US" sz="2400" b="1"/>
              <a:t>Format</a:t>
            </a:r>
          </a:p>
        </p:txBody>
      </p:sp>
      <p:sp>
        <p:nvSpPr>
          <p:cNvPr id="6" name="Rectangle: Folded Corner 5">
            <a:extLst>
              <a:ext uri="{FF2B5EF4-FFF2-40B4-BE49-F238E27FC236}">
                <a16:creationId xmlns:a16="http://schemas.microsoft.com/office/drawing/2014/main" id="{4BD8D0EB-ABA5-458F-8D52-EF81CD4D7E97}"/>
              </a:ext>
            </a:extLst>
          </p:cNvPr>
          <p:cNvSpPr/>
          <p:nvPr/>
        </p:nvSpPr>
        <p:spPr>
          <a:xfrm>
            <a:off x="4331774" y="2564836"/>
            <a:ext cx="1960537" cy="234838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XML Description</a:t>
            </a:r>
          </a:p>
          <a:p>
            <a:pPr algn="ctr"/>
            <a:r>
              <a:rPr lang="en-US" sz="2400" b="1"/>
              <a:t>of the</a:t>
            </a:r>
          </a:p>
          <a:p>
            <a:pPr algn="ctr"/>
            <a:r>
              <a:rPr lang="en-US" sz="2400" b="1"/>
              <a:t>Data</a:t>
            </a:r>
          </a:p>
          <a:p>
            <a:pPr algn="ctr"/>
            <a:r>
              <a:rPr lang="en-US" sz="2400" b="1"/>
              <a:t>Format</a:t>
            </a:r>
          </a:p>
        </p:txBody>
      </p:sp>
    </p:spTree>
    <p:extLst>
      <p:ext uri="{BB962C8B-B14F-4D97-AF65-F5344CB8AC3E}">
        <p14:creationId xmlns:p14="http://schemas.microsoft.com/office/powerpoint/2010/main" val="376134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12BC1-4A14-4636-9406-4AE14BF43C27}"/>
              </a:ext>
            </a:extLst>
          </p:cNvPr>
          <p:cNvSpPr>
            <a:spLocks noGrp="1"/>
          </p:cNvSpPr>
          <p:nvPr>
            <p:ph type="title"/>
          </p:nvPr>
        </p:nvSpPr>
        <p:spPr/>
        <p:txBody>
          <a:bodyPr/>
          <a:lstStyle/>
          <a:p>
            <a:r>
              <a:rPr lang="en-US"/>
              <a:t>Logical structure + physical structure</a:t>
            </a:r>
          </a:p>
        </p:txBody>
      </p:sp>
      <p:sp>
        <p:nvSpPr>
          <p:cNvPr id="3" name="Content Placeholder 2">
            <a:extLst>
              <a:ext uri="{FF2B5EF4-FFF2-40B4-BE49-F238E27FC236}">
                <a16:creationId xmlns:a16="http://schemas.microsoft.com/office/drawing/2014/main" id="{4395D128-EA88-4F4D-8B9E-110694F58AE8}"/>
              </a:ext>
            </a:extLst>
          </p:cNvPr>
          <p:cNvSpPr>
            <a:spLocks noGrp="1"/>
          </p:cNvSpPr>
          <p:nvPr>
            <p:ph idx="1"/>
          </p:nvPr>
        </p:nvSpPr>
        <p:spPr/>
        <p:txBody>
          <a:bodyPr/>
          <a:lstStyle/>
          <a:p>
            <a:pPr>
              <a:lnSpc>
                <a:spcPts val="3000"/>
              </a:lnSpc>
              <a:spcAft>
                <a:spcPts val="1200"/>
              </a:spcAft>
            </a:pPr>
            <a:r>
              <a:rPr lang="en-US"/>
              <a:t>A DFDL schema has two parts: </a:t>
            </a:r>
            <a:br>
              <a:rPr lang="en-US"/>
            </a:br>
            <a:r>
              <a:rPr lang="en-US"/>
              <a:t>	(1) XML Schema stuff</a:t>
            </a:r>
            <a:br>
              <a:rPr lang="en-US"/>
            </a:br>
            <a:r>
              <a:rPr lang="en-US"/>
              <a:t>	(2) DFDL stuff</a:t>
            </a:r>
          </a:p>
          <a:p>
            <a:pPr>
              <a:lnSpc>
                <a:spcPts val="3000"/>
              </a:lnSpc>
            </a:pPr>
            <a:r>
              <a:rPr lang="en-US"/>
              <a:t>Use the XML Schema stuff to specify the logical structure of the input file.</a:t>
            </a:r>
          </a:p>
          <a:p>
            <a:pPr marL="382170" lvl="1" indent="0">
              <a:lnSpc>
                <a:spcPts val="3000"/>
              </a:lnSpc>
              <a:spcAft>
                <a:spcPts val="1200"/>
              </a:spcAft>
              <a:buNone/>
            </a:pPr>
            <a:r>
              <a:rPr lang="en-US"/>
              <a:t>Example: The input file contains a label followed by a message</a:t>
            </a:r>
          </a:p>
          <a:p>
            <a:pPr>
              <a:lnSpc>
                <a:spcPts val="3000"/>
              </a:lnSpc>
            </a:pPr>
            <a:r>
              <a:rPr lang="en-US"/>
              <a:t>Use the DFDL stuff to specify the physical structure of the input file.</a:t>
            </a:r>
          </a:p>
          <a:p>
            <a:pPr marL="382170" lvl="1" indent="0">
              <a:lnSpc>
                <a:spcPts val="3000"/>
              </a:lnSpc>
              <a:buNone/>
            </a:pPr>
            <a:r>
              <a:rPr lang="en-US"/>
              <a:t>Example: The label and message are delimited by a colon, the delimiter is infix (between the label and message)</a:t>
            </a:r>
          </a:p>
        </p:txBody>
      </p:sp>
      <p:sp>
        <p:nvSpPr>
          <p:cNvPr id="4" name="Footer Placeholder 3">
            <a:extLst>
              <a:ext uri="{FF2B5EF4-FFF2-40B4-BE49-F238E27FC236}">
                <a16:creationId xmlns:a16="http://schemas.microsoft.com/office/drawing/2014/main" id="{A220927F-9243-419D-A115-6E5409D2AF3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351548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A1DE6-96BE-45B8-BCC1-6FFCEFD054B1}"/>
              </a:ext>
            </a:extLst>
          </p:cNvPr>
          <p:cNvSpPr>
            <a:spLocks noGrp="1"/>
          </p:cNvSpPr>
          <p:nvPr>
            <p:ph type="title"/>
          </p:nvPr>
        </p:nvSpPr>
        <p:spPr/>
        <p:txBody>
          <a:bodyPr/>
          <a:lstStyle/>
          <a:p>
            <a:r>
              <a:rPr lang="en-US"/>
              <a:t>Advantages of DFDL</a:t>
            </a:r>
          </a:p>
        </p:txBody>
      </p:sp>
      <p:sp>
        <p:nvSpPr>
          <p:cNvPr id="3" name="Content Placeholder 2">
            <a:extLst>
              <a:ext uri="{FF2B5EF4-FFF2-40B4-BE49-F238E27FC236}">
                <a16:creationId xmlns:a16="http://schemas.microsoft.com/office/drawing/2014/main" id="{FF631384-37DD-4594-AB4B-551DBB3C3328}"/>
              </a:ext>
            </a:extLst>
          </p:cNvPr>
          <p:cNvSpPr>
            <a:spLocks noGrp="1"/>
          </p:cNvSpPr>
          <p:nvPr>
            <p:ph idx="1"/>
          </p:nvPr>
        </p:nvSpPr>
        <p:spPr/>
        <p:txBody>
          <a:bodyPr/>
          <a:lstStyle/>
          <a:p>
            <a:pPr>
              <a:lnSpc>
                <a:spcPts val="3000"/>
              </a:lnSpc>
              <a:spcAft>
                <a:spcPts val="1200"/>
              </a:spcAft>
            </a:pPr>
            <a:r>
              <a:rPr lang="en-US"/>
              <a:t>Declarative description of data formats. You merely describe the structure of the data and the DFDL processor figures out how to break the data apart. That is, you describe “what” the structure is and the DFDL processor figures out “how” to break it apart.</a:t>
            </a:r>
          </a:p>
          <a:p>
            <a:pPr>
              <a:lnSpc>
                <a:spcPts val="3000"/>
              </a:lnSpc>
              <a:spcAft>
                <a:spcPts val="1200"/>
              </a:spcAft>
            </a:pPr>
            <a:r>
              <a:rPr lang="en-US"/>
              <a:t>Builds on top of existing technologies (XML Schema, XPath, Regular Expressions).</a:t>
            </a:r>
          </a:p>
          <a:p>
            <a:pPr>
              <a:lnSpc>
                <a:spcPts val="3000"/>
              </a:lnSpc>
              <a:spcAft>
                <a:spcPts val="1200"/>
              </a:spcAft>
            </a:pPr>
            <a:r>
              <a:rPr lang="en-US"/>
              <a:t>The output of DFDL parsing is XML, which is great because you then have access to the vast suite of XML tools to analyze and process the XML.</a:t>
            </a:r>
          </a:p>
          <a:p>
            <a:pPr>
              <a:lnSpc>
                <a:spcPts val="3000"/>
              </a:lnSpc>
            </a:pPr>
            <a:r>
              <a:rPr lang="en-US"/>
              <a:t>Can both parse the data to produce XML and then unparse the XML to reconstitute the data in its native data format.</a:t>
            </a:r>
          </a:p>
        </p:txBody>
      </p:sp>
      <p:sp>
        <p:nvSpPr>
          <p:cNvPr id="4" name="Footer Placeholder 3">
            <a:extLst>
              <a:ext uri="{FF2B5EF4-FFF2-40B4-BE49-F238E27FC236}">
                <a16:creationId xmlns:a16="http://schemas.microsoft.com/office/drawing/2014/main" id="{FEE0D7B3-96CB-421A-8E60-F9AE1DCB392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417045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FDA53-9F60-4646-A70F-3682EFC16B20}"/>
              </a:ext>
            </a:extLst>
          </p:cNvPr>
          <p:cNvSpPr>
            <a:spLocks noGrp="1"/>
          </p:cNvSpPr>
          <p:nvPr>
            <p:ph type="title"/>
          </p:nvPr>
        </p:nvSpPr>
        <p:spPr/>
        <p:txBody>
          <a:bodyPr/>
          <a:lstStyle/>
          <a:p>
            <a:r>
              <a:rPr lang="en-US"/>
              <a:t>Disadvantages of DFDL</a:t>
            </a:r>
          </a:p>
        </p:txBody>
      </p:sp>
      <p:sp>
        <p:nvSpPr>
          <p:cNvPr id="3" name="Content Placeholder 2">
            <a:extLst>
              <a:ext uri="{FF2B5EF4-FFF2-40B4-BE49-F238E27FC236}">
                <a16:creationId xmlns:a16="http://schemas.microsoft.com/office/drawing/2014/main" id="{819C5F43-8B83-409A-AB7E-A2D2A239022A}"/>
              </a:ext>
            </a:extLst>
          </p:cNvPr>
          <p:cNvSpPr>
            <a:spLocks noGrp="1"/>
          </p:cNvSpPr>
          <p:nvPr>
            <p:ph idx="1"/>
          </p:nvPr>
        </p:nvSpPr>
        <p:spPr/>
        <p:txBody>
          <a:bodyPr/>
          <a:lstStyle/>
          <a:p>
            <a:pPr>
              <a:lnSpc>
                <a:spcPts val="3000"/>
              </a:lnSpc>
              <a:spcAft>
                <a:spcPts val="1200"/>
              </a:spcAft>
            </a:pPr>
            <a:r>
              <a:rPr lang="en-US"/>
              <a:t>Steep learning curve! Being a “universal” parser, by definition, means that DFDL must contain functionality to deal with every feature in every data format.</a:t>
            </a:r>
          </a:p>
          <a:p>
            <a:pPr>
              <a:lnSpc>
                <a:spcPts val="3000"/>
              </a:lnSpc>
              <a:spcAft>
                <a:spcPts val="1200"/>
              </a:spcAft>
            </a:pPr>
            <a:r>
              <a:rPr lang="en-US"/>
              <a:t>Small DFDL community – not a lot of experts available to ask questions.</a:t>
            </a:r>
          </a:p>
          <a:p>
            <a:pPr>
              <a:lnSpc>
                <a:spcPts val="3000"/>
              </a:lnSpc>
            </a:pPr>
            <a:r>
              <a:rPr lang="en-US"/>
              <a:t>Limited set of helpful resources – no books on DFDL, few tutorials.</a:t>
            </a:r>
          </a:p>
        </p:txBody>
      </p:sp>
      <p:sp>
        <p:nvSpPr>
          <p:cNvPr id="4" name="Footer Placeholder 3">
            <a:extLst>
              <a:ext uri="{FF2B5EF4-FFF2-40B4-BE49-F238E27FC236}">
                <a16:creationId xmlns:a16="http://schemas.microsoft.com/office/drawing/2014/main" id="{6608F332-B17C-4960-9D6A-A5C89AC814D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46243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B6019-0BFF-4E0E-A21B-F752F337AD43}"/>
              </a:ext>
            </a:extLst>
          </p:cNvPr>
          <p:cNvSpPr>
            <a:spLocks noGrp="1"/>
          </p:cNvSpPr>
          <p:nvPr>
            <p:ph type="title"/>
          </p:nvPr>
        </p:nvSpPr>
        <p:spPr/>
        <p:txBody>
          <a:bodyPr/>
          <a:lstStyle/>
          <a:p>
            <a:r>
              <a:rPr lang="en-US"/>
              <a:t>Terminology: DFDL, Daffodil, DFDL Schema</a:t>
            </a:r>
          </a:p>
        </p:txBody>
      </p:sp>
      <p:sp>
        <p:nvSpPr>
          <p:cNvPr id="3" name="Content Placeholder 2">
            <a:extLst>
              <a:ext uri="{FF2B5EF4-FFF2-40B4-BE49-F238E27FC236}">
                <a16:creationId xmlns:a16="http://schemas.microsoft.com/office/drawing/2014/main" id="{70D07E2C-6E20-4AAB-944B-F8302550B4E3}"/>
              </a:ext>
            </a:extLst>
          </p:cNvPr>
          <p:cNvSpPr>
            <a:spLocks noGrp="1"/>
          </p:cNvSpPr>
          <p:nvPr>
            <p:ph idx="1"/>
          </p:nvPr>
        </p:nvSpPr>
        <p:spPr/>
        <p:txBody>
          <a:bodyPr/>
          <a:lstStyle/>
          <a:p>
            <a:pPr>
              <a:lnSpc>
                <a:spcPts val="3000"/>
              </a:lnSpc>
              <a:spcAft>
                <a:spcPts val="1200"/>
              </a:spcAft>
            </a:pPr>
            <a:r>
              <a:rPr lang="en-US"/>
              <a:t>DFDL is a technology, it is a specification, it is a standard for how to describe data formats.</a:t>
            </a:r>
          </a:p>
          <a:p>
            <a:pPr>
              <a:lnSpc>
                <a:spcPts val="3000"/>
              </a:lnSpc>
              <a:spcAft>
                <a:spcPts val="1200"/>
              </a:spcAft>
            </a:pPr>
            <a:r>
              <a:rPr lang="en-US"/>
              <a:t>Daffodil is a tool, it is a parser and unparser, it implements the DFDL specification.</a:t>
            </a:r>
          </a:p>
          <a:p>
            <a:pPr>
              <a:lnSpc>
                <a:spcPts val="3000"/>
              </a:lnSpc>
              <a:spcAft>
                <a:spcPts val="1200"/>
              </a:spcAft>
            </a:pPr>
            <a:r>
              <a:rPr lang="en-US"/>
              <a:t>There are several DFDL processors. Daffodil is one. IBM has one. </a:t>
            </a:r>
          </a:p>
          <a:p>
            <a:pPr>
              <a:lnSpc>
                <a:spcPts val="3000"/>
              </a:lnSpc>
              <a:spcAft>
                <a:spcPts val="1200"/>
              </a:spcAft>
            </a:pPr>
            <a:r>
              <a:rPr lang="en-US"/>
              <a:t>A DFDL Schema is a document that contains DFDL properties (which are defined in the DFDL specification). </a:t>
            </a:r>
          </a:p>
        </p:txBody>
      </p:sp>
      <p:sp>
        <p:nvSpPr>
          <p:cNvPr id="4" name="Footer Placeholder 3">
            <a:extLst>
              <a:ext uri="{FF2B5EF4-FFF2-40B4-BE49-F238E27FC236}">
                <a16:creationId xmlns:a16="http://schemas.microsoft.com/office/drawing/2014/main" id="{60D2AFF9-8AE6-4DCB-B244-B2D8A13E6DC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458085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83BBA-F86D-4BF9-9C3D-51218E5D4EE1}"/>
              </a:ext>
            </a:extLst>
          </p:cNvPr>
          <p:cNvSpPr>
            <a:spLocks noGrp="1"/>
          </p:cNvSpPr>
          <p:nvPr>
            <p:ph type="title"/>
          </p:nvPr>
        </p:nvSpPr>
        <p:spPr/>
        <p:txBody>
          <a:bodyPr/>
          <a:lstStyle/>
          <a:p>
            <a:r>
              <a:rPr lang="en-US"/>
              <a:t>Daffodil can output XML or JSON</a:t>
            </a:r>
          </a:p>
        </p:txBody>
      </p:sp>
      <p:sp>
        <p:nvSpPr>
          <p:cNvPr id="4" name="Footer Placeholder 3">
            <a:extLst>
              <a:ext uri="{FF2B5EF4-FFF2-40B4-BE49-F238E27FC236}">
                <a16:creationId xmlns:a16="http://schemas.microsoft.com/office/drawing/2014/main" id="{3DE6CE06-3228-451F-A770-5E7234567E7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9DF93F52-3335-421A-BF5B-D5651CBC4A54}"/>
              </a:ext>
            </a:extLst>
          </p:cNvPr>
          <p:cNvSpPr/>
          <p:nvPr/>
        </p:nvSpPr>
        <p:spPr>
          <a:xfrm>
            <a:off x="4200237" y="2225206"/>
            <a:ext cx="2065764"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Daffodil</a:t>
            </a:r>
          </a:p>
        </p:txBody>
      </p:sp>
      <p:sp>
        <p:nvSpPr>
          <p:cNvPr id="7" name="Rectangle: Folded Corner 6">
            <a:extLst>
              <a:ext uri="{FF2B5EF4-FFF2-40B4-BE49-F238E27FC236}">
                <a16:creationId xmlns:a16="http://schemas.microsoft.com/office/drawing/2014/main" id="{1894AF9B-B711-4C38-B5B5-49FD023F76B3}"/>
              </a:ext>
            </a:extLst>
          </p:cNvPr>
          <p:cNvSpPr/>
          <p:nvPr/>
        </p:nvSpPr>
        <p:spPr>
          <a:xfrm>
            <a:off x="7393983" y="1840424"/>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8" name="Rectangle: Folded Corner 7">
            <a:extLst>
              <a:ext uri="{FF2B5EF4-FFF2-40B4-BE49-F238E27FC236}">
                <a16:creationId xmlns:a16="http://schemas.microsoft.com/office/drawing/2014/main" id="{AB93B77B-3076-4984-89E3-D1D0CD8D41B3}"/>
              </a:ext>
            </a:extLst>
          </p:cNvPr>
          <p:cNvSpPr/>
          <p:nvPr/>
        </p:nvSpPr>
        <p:spPr>
          <a:xfrm>
            <a:off x="1006491" y="1977878"/>
            <a:ext cx="2065764" cy="101252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Input</a:t>
            </a:r>
          </a:p>
          <a:p>
            <a:pPr algn="ctr"/>
            <a:r>
              <a:rPr lang="en-US" sz="2400" b="1">
                <a:solidFill>
                  <a:schemeClr val="tx1"/>
                </a:solidFill>
              </a:rPr>
              <a:t>file</a:t>
            </a:r>
          </a:p>
        </p:txBody>
      </p:sp>
      <p:cxnSp>
        <p:nvCxnSpPr>
          <p:cNvPr id="10" name="Straight Arrow Connector 9">
            <a:extLst>
              <a:ext uri="{FF2B5EF4-FFF2-40B4-BE49-F238E27FC236}">
                <a16:creationId xmlns:a16="http://schemas.microsoft.com/office/drawing/2014/main" id="{59D628A6-7FF8-42AF-89E1-CDD08D7A26CE}"/>
              </a:ext>
            </a:extLst>
          </p:cNvPr>
          <p:cNvCxnSpPr>
            <a:cxnSpLocks/>
            <a:stCxn id="8" idx="3"/>
            <a:endCxn id="6" idx="1"/>
          </p:cNvCxnSpPr>
          <p:nvPr/>
        </p:nvCxnSpPr>
        <p:spPr>
          <a:xfrm flipV="1">
            <a:off x="3072255" y="2480928"/>
            <a:ext cx="1127982" cy="3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3B223E7-3AA1-43FB-9677-D48EDBE5456E}"/>
              </a:ext>
            </a:extLst>
          </p:cNvPr>
          <p:cNvCxnSpPr>
            <a:cxnSpLocks/>
            <a:stCxn id="6" idx="3"/>
          </p:cNvCxnSpPr>
          <p:nvPr/>
        </p:nvCxnSpPr>
        <p:spPr>
          <a:xfrm>
            <a:off x="6266001" y="2480928"/>
            <a:ext cx="111248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29F389B9-99F4-4392-AFD1-A3FA7CBEEED5}"/>
              </a:ext>
            </a:extLst>
          </p:cNvPr>
          <p:cNvSpPr/>
          <p:nvPr/>
        </p:nvSpPr>
        <p:spPr>
          <a:xfrm>
            <a:off x="4200237" y="4355277"/>
            <a:ext cx="2065764"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Daffodil</a:t>
            </a:r>
          </a:p>
        </p:txBody>
      </p:sp>
      <p:sp>
        <p:nvSpPr>
          <p:cNvPr id="14" name="Rectangle: Folded Corner 13">
            <a:extLst>
              <a:ext uri="{FF2B5EF4-FFF2-40B4-BE49-F238E27FC236}">
                <a16:creationId xmlns:a16="http://schemas.microsoft.com/office/drawing/2014/main" id="{45669AF3-E18C-4690-91DC-76619F3A2A7C}"/>
              </a:ext>
            </a:extLst>
          </p:cNvPr>
          <p:cNvSpPr/>
          <p:nvPr/>
        </p:nvSpPr>
        <p:spPr>
          <a:xfrm>
            <a:off x="7393983" y="3970495"/>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JSON</a:t>
            </a:r>
          </a:p>
        </p:txBody>
      </p:sp>
      <p:sp>
        <p:nvSpPr>
          <p:cNvPr id="15" name="Rectangle: Folded Corner 14">
            <a:extLst>
              <a:ext uri="{FF2B5EF4-FFF2-40B4-BE49-F238E27FC236}">
                <a16:creationId xmlns:a16="http://schemas.microsoft.com/office/drawing/2014/main" id="{4EFD0B0F-ABE6-483E-9FEA-5AD2EA48E381}"/>
              </a:ext>
            </a:extLst>
          </p:cNvPr>
          <p:cNvSpPr/>
          <p:nvPr/>
        </p:nvSpPr>
        <p:spPr>
          <a:xfrm>
            <a:off x="1006491" y="4107949"/>
            <a:ext cx="2065764" cy="101252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Input</a:t>
            </a:r>
          </a:p>
          <a:p>
            <a:pPr algn="ctr"/>
            <a:r>
              <a:rPr lang="en-US" sz="2400" b="1">
                <a:solidFill>
                  <a:schemeClr val="tx1"/>
                </a:solidFill>
              </a:rPr>
              <a:t>file</a:t>
            </a:r>
          </a:p>
        </p:txBody>
      </p:sp>
      <p:cxnSp>
        <p:nvCxnSpPr>
          <p:cNvPr id="16" name="Straight Arrow Connector 15">
            <a:extLst>
              <a:ext uri="{FF2B5EF4-FFF2-40B4-BE49-F238E27FC236}">
                <a16:creationId xmlns:a16="http://schemas.microsoft.com/office/drawing/2014/main" id="{57C2772A-00DD-4673-9DCD-A82B19C585F9}"/>
              </a:ext>
            </a:extLst>
          </p:cNvPr>
          <p:cNvCxnSpPr>
            <a:cxnSpLocks/>
            <a:stCxn id="15" idx="3"/>
            <a:endCxn id="13" idx="1"/>
          </p:cNvCxnSpPr>
          <p:nvPr/>
        </p:nvCxnSpPr>
        <p:spPr>
          <a:xfrm flipV="1">
            <a:off x="3072255" y="4610999"/>
            <a:ext cx="1127982" cy="3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99ED358-CED6-4123-B3C9-3C262BD460B7}"/>
              </a:ext>
            </a:extLst>
          </p:cNvPr>
          <p:cNvCxnSpPr>
            <a:cxnSpLocks/>
            <a:stCxn id="13" idx="3"/>
          </p:cNvCxnSpPr>
          <p:nvPr/>
        </p:nvCxnSpPr>
        <p:spPr>
          <a:xfrm>
            <a:off x="6266001" y="4610999"/>
            <a:ext cx="111248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1652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3D0D3-ED43-4C39-8400-E0610C7A55C6}"/>
              </a:ext>
            </a:extLst>
          </p:cNvPr>
          <p:cNvSpPr>
            <a:spLocks noGrp="1"/>
          </p:cNvSpPr>
          <p:nvPr>
            <p:ph type="title"/>
          </p:nvPr>
        </p:nvSpPr>
        <p:spPr/>
        <p:txBody>
          <a:bodyPr/>
          <a:lstStyle/>
          <a:p>
            <a:r>
              <a:rPr lang="en-US"/>
              <a:t>Tens of thousands of data formats worldwide</a:t>
            </a:r>
          </a:p>
        </p:txBody>
      </p:sp>
      <p:sp>
        <p:nvSpPr>
          <p:cNvPr id="3" name="Content Placeholder 2">
            <a:extLst>
              <a:ext uri="{FF2B5EF4-FFF2-40B4-BE49-F238E27FC236}">
                <a16:creationId xmlns:a16="http://schemas.microsoft.com/office/drawing/2014/main" id="{B86D9BF7-A64B-4574-896B-1593355C8AED}"/>
              </a:ext>
            </a:extLst>
          </p:cNvPr>
          <p:cNvSpPr>
            <a:spLocks noGrp="1"/>
          </p:cNvSpPr>
          <p:nvPr>
            <p:ph idx="1"/>
          </p:nvPr>
        </p:nvSpPr>
        <p:spPr/>
        <p:txBody>
          <a:bodyPr/>
          <a:lstStyle/>
          <a:p>
            <a:pPr>
              <a:lnSpc>
                <a:spcPts val="3000"/>
              </a:lnSpc>
              <a:spcAft>
                <a:spcPts val="1200"/>
              </a:spcAft>
            </a:pPr>
            <a:r>
              <a:rPr lang="en-US" dirty="0"/>
              <a:t>Did you know there are an estimated tens of thousands of data formats?</a:t>
            </a:r>
          </a:p>
          <a:p>
            <a:pPr>
              <a:lnSpc>
                <a:spcPts val="3000"/>
              </a:lnSpc>
              <a:spcAft>
                <a:spcPts val="1200"/>
              </a:spcAft>
            </a:pPr>
            <a:r>
              <a:rPr lang="en-US" dirty="0"/>
              <a:t>Some popular data formats include JPEG, TIFF, GIF, BMP, Shape files, WAV, CSV, MP1, MP2, MP3, MPEG, WMV, VCard</a:t>
            </a:r>
            <a:r>
              <a:rPr lang="en-US"/>
              <a:t>, iCalendar, Netflow</a:t>
            </a:r>
            <a:r>
              <a:rPr lang="en-US" dirty="0"/>
              <a:t>, IPFix, Zip, RAR, PDF, Word, Powerpoint, Excel, XML, JSON, and so </a:t>
            </a:r>
            <a:r>
              <a:rPr lang="en-US"/>
              <a:t>on.</a:t>
            </a:r>
          </a:p>
          <a:p>
            <a:pPr>
              <a:lnSpc>
                <a:spcPts val="3000"/>
              </a:lnSpc>
              <a:spcAft>
                <a:spcPts val="1200"/>
              </a:spcAft>
            </a:pPr>
            <a:r>
              <a:rPr lang="en-US" dirty="0"/>
              <a:t>This Wikipedia page has a listing of several hundred of the most popular data formats: </a:t>
            </a:r>
            <a:r>
              <a:rPr lang="en-US" u="sng" dirty="0">
                <a:hlinkClick r:id="rId2"/>
              </a:rPr>
              <a:t>https://en.wikipedia.org/wiki/List_of_file_formats</a:t>
            </a:r>
            <a:endParaRPr lang="en-US"/>
          </a:p>
        </p:txBody>
      </p:sp>
      <p:sp>
        <p:nvSpPr>
          <p:cNvPr id="4" name="Footer Placeholder 3">
            <a:extLst>
              <a:ext uri="{FF2B5EF4-FFF2-40B4-BE49-F238E27FC236}">
                <a16:creationId xmlns:a16="http://schemas.microsoft.com/office/drawing/2014/main" id="{D045FBBA-9F9B-426F-B103-B79D5438E3B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862207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D633-150F-45B3-9346-6650BE55AF73}"/>
              </a:ext>
            </a:extLst>
          </p:cNvPr>
          <p:cNvSpPr>
            <a:spLocks noGrp="1"/>
          </p:cNvSpPr>
          <p:nvPr>
            <p:ph type="title"/>
          </p:nvPr>
        </p:nvSpPr>
        <p:spPr/>
        <p:txBody>
          <a:bodyPr/>
          <a:lstStyle/>
          <a:p>
            <a:r>
              <a:rPr lang="en-US"/>
              <a:t>DFDL is all about processing data formats</a:t>
            </a:r>
          </a:p>
        </p:txBody>
      </p:sp>
      <p:sp>
        <p:nvSpPr>
          <p:cNvPr id="3" name="Content Placeholder 2">
            <a:extLst>
              <a:ext uri="{FF2B5EF4-FFF2-40B4-BE49-F238E27FC236}">
                <a16:creationId xmlns:a16="http://schemas.microsoft.com/office/drawing/2014/main" id="{EA19510A-8052-4BFE-90DB-42ED792F4A41}"/>
              </a:ext>
            </a:extLst>
          </p:cNvPr>
          <p:cNvSpPr>
            <a:spLocks noGrp="1"/>
          </p:cNvSpPr>
          <p:nvPr>
            <p:ph idx="1"/>
          </p:nvPr>
        </p:nvSpPr>
        <p:spPr>
          <a:xfrm>
            <a:off x="616449" y="1371601"/>
            <a:ext cx="11236720" cy="1588575"/>
          </a:xfrm>
        </p:spPr>
        <p:txBody>
          <a:bodyPr/>
          <a:lstStyle/>
          <a:p>
            <a:pPr>
              <a:lnSpc>
                <a:spcPts val="3000"/>
              </a:lnSpc>
              <a:spcAft>
                <a:spcPts val="1200"/>
              </a:spcAft>
            </a:pPr>
            <a:r>
              <a:rPr lang="en-US"/>
              <a:t>A DFDL description is used to process data formats – formats of </a:t>
            </a:r>
            <a:r>
              <a:rPr lang="en-US" dirty="0"/>
              <a:t>all kinds, both text formats and binary formats</a:t>
            </a:r>
            <a:r>
              <a:rPr lang="en-US"/>
              <a:t>. </a:t>
            </a:r>
          </a:p>
        </p:txBody>
      </p:sp>
      <p:sp>
        <p:nvSpPr>
          <p:cNvPr id="4" name="Footer Placeholder 3">
            <a:extLst>
              <a:ext uri="{FF2B5EF4-FFF2-40B4-BE49-F238E27FC236}">
                <a16:creationId xmlns:a16="http://schemas.microsoft.com/office/drawing/2014/main" id="{03B72163-E97C-4396-B696-1B50D424824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5">
            <a:extLst>
              <a:ext uri="{FF2B5EF4-FFF2-40B4-BE49-F238E27FC236}">
                <a16:creationId xmlns:a16="http://schemas.microsoft.com/office/drawing/2014/main" id="{613C4FC8-16F9-41B1-9F4E-47D12ADC00BB}"/>
              </a:ext>
            </a:extLst>
          </p:cNvPr>
          <p:cNvSpPr>
            <a:spLocks noChangeArrowheads="1"/>
          </p:cNvSpPr>
          <p:nvPr/>
        </p:nvSpPr>
        <p:spPr bwMode="auto">
          <a:xfrm>
            <a:off x="1346226" y="3216787"/>
            <a:ext cx="1604962" cy="20526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Freeform 6">
            <a:extLst>
              <a:ext uri="{FF2B5EF4-FFF2-40B4-BE49-F238E27FC236}">
                <a16:creationId xmlns:a16="http://schemas.microsoft.com/office/drawing/2014/main" id="{9162449B-B362-413D-BEA1-46B2027B9747}"/>
              </a:ext>
            </a:extLst>
          </p:cNvPr>
          <p:cNvSpPr>
            <a:spLocks/>
          </p:cNvSpPr>
          <p:nvPr/>
        </p:nvSpPr>
        <p:spPr bwMode="auto">
          <a:xfrm>
            <a:off x="1338288" y="4256599"/>
            <a:ext cx="773113" cy="1003300"/>
          </a:xfrm>
          <a:custGeom>
            <a:avLst/>
            <a:gdLst>
              <a:gd name="T0" fmla="*/ 0 w 487"/>
              <a:gd name="T1" fmla="*/ 0 h 632"/>
              <a:gd name="T2" fmla="*/ 141 w 487"/>
              <a:gd name="T3" fmla="*/ 6 h 632"/>
              <a:gd name="T4" fmla="*/ 186 w 487"/>
              <a:gd name="T5" fmla="*/ 68 h 632"/>
              <a:gd name="T6" fmla="*/ 237 w 487"/>
              <a:gd name="T7" fmla="*/ 130 h 632"/>
              <a:gd name="T8" fmla="*/ 305 w 487"/>
              <a:gd name="T9" fmla="*/ 90 h 632"/>
              <a:gd name="T10" fmla="*/ 350 w 487"/>
              <a:gd name="T11" fmla="*/ 23 h 632"/>
              <a:gd name="T12" fmla="*/ 384 w 487"/>
              <a:gd name="T13" fmla="*/ 11 h 632"/>
              <a:gd name="T14" fmla="*/ 474 w 487"/>
              <a:gd name="T15" fmla="*/ 40 h 632"/>
              <a:gd name="T16" fmla="*/ 485 w 487"/>
              <a:gd name="T17" fmla="*/ 209 h 632"/>
              <a:gd name="T18" fmla="*/ 457 w 487"/>
              <a:gd name="T19" fmla="*/ 254 h 632"/>
              <a:gd name="T20" fmla="*/ 406 w 487"/>
              <a:gd name="T21" fmla="*/ 237 h 632"/>
              <a:gd name="T22" fmla="*/ 372 w 487"/>
              <a:gd name="T23" fmla="*/ 260 h 632"/>
              <a:gd name="T24" fmla="*/ 355 w 487"/>
              <a:gd name="T25" fmla="*/ 271 h 632"/>
              <a:gd name="T26" fmla="*/ 344 w 487"/>
              <a:gd name="T27" fmla="*/ 367 h 632"/>
              <a:gd name="T28" fmla="*/ 423 w 487"/>
              <a:gd name="T29" fmla="*/ 373 h 632"/>
              <a:gd name="T30" fmla="*/ 480 w 487"/>
              <a:gd name="T31" fmla="*/ 395 h 632"/>
              <a:gd name="T32" fmla="*/ 474 w 487"/>
              <a:gd name="T33" fmla="*/ 508 h 632"/>
              <a:gd name="T34" fmla="*/ 463 w 487"/>
              <a:gd name="T35" fmla="*/ 542 h 632"/>
              <a:gd name="T36" fmla="*/ 389 w 487"/>
              <a:gd name="T37" fmla="*/ 553 h 632"/>
              <a:gd name="T38" fmla="*/ 384 w 487"/>
              <a:gd name="T39" fmla="*/ 632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7" h="632">
                <a:moveTo>
                  <a:pt x="0" y="0"/>
                </a:moveTo>
                <a:cubicBezTo>
                  <a:pt x="47" y="2"/>
                  <a:pt x="94" y="1"/>
                  <a:pt x="141" y="6"/>
                </a:cubicBezTo>
                <a:cubicBezTo>
                  <a:pt x="170" y="9"/>
                  <a:pt x="174" y="47"/>
                  <a:pt x="186" y="68"/>
                </a:cubicBezTo>
                <a:cubicBezTo>
                  <a:pt x="201" y="94"/>
                  <a:pt x="213" y="114"/>
                  <a:pt x="237" y="130"/>
                </a:cubicBezTo>
                <a:cubicBezTo>
                  <a:pt x="285" y="122"/>
                  <a:pt x="269" y="117"/>
                  <a:pt x="305" y="90"/>
                </a:cubicBezTo>
                <a:cubicBezTo>
                  <a:pt x="313" y="47"/>
                  <a:pt x="311" y="49"/>
                  <a:pt x="350" y="23"/>
                </a:cubicBezTo>
                <a:cubicBezTo>
                  <a:pt x="360" y="16"/>
                  <a:pt x="384" y="11"/>
                  <a:pt x="384" y="11"/>
                </a:cubicBezTo>
                <a:cubicBezTo>
                  <a:pt x="422" y="14"/>
                  <a:pt x="461" y="3"/>
                  <a:pt x="474" y="40"/>
                </a:cubicBezTo>
                <a:cubicBezTo>
                  <a:pt x="480" y="96"/>
                  <a:pt x="487" y="152"/>
                  <a:pt x="485" y="209"/>
                </a:cubicBezTo>
                <a:cubicBezTo>
                  <a:pt x="483" y="250"/>
                  <a:pt x="482" y="245"/>
                  <a:pt x="457" y="254"/>
                </a:cubicBezTo>
                <a:cubicBezTo>
                  <a:pt x="440" y="248"/>
                  <a:pt x="423" y="243"/>
                  <a:pt x="406" y="237"/>
                </a:cubicBezTo>
                <a:cubicBezTo>
                  <a:pt x="406" y="237"/>
                  <a:pt x="383" y="252"/>
                  <a:pt x="372" y="260"/>
                </a:cubicBezTo>
                <a:cubicBezTo>
                  <a:pt x="366" y="264"/>
                  <a:pt x="355" y="271"/>
                  <a:pt x="355" y="271"/>
                </a:cubicBezTo>
                <a:cubicBezTo>
                  <a:pt x="347" y="298"/>
                  <a:pt x="307" y="337"/>
                  <a:pt x="344" y="367"/>
                </a:cubicBezTo>
                <a:cubicBezTo>
                  <a:pt x="365" y="383"/>
                  <a:pt x="397" y="371"/>
                  <a:pt x="423" y="373"/>
                </a:cubicBezTo>
                <a:cubicBezTo>
                  <a:pt x="445" y="378"/>
                  <a:pt x="463" y="379"/>
                  <a:pt x="480" y="395"/>
                </a:cubicBezTo>
                <a:cubicBezTo>
                  <a:pt x="485" y="439"/>
                  <a:pt x="482" y="463"/>
                  <a:pt x="474" y="508"/>
                </a:cubicBezTo>
                <a:cubicBezTo>
                  <a:pt x="472" y="520"/>
                  <a:pt x="474" y="537"/>
                  <a:pt x="463" y="542"/>
                </a:cubicBezTo>
                <a:cubicBezTo>
                  <a:pt x="440" y="551"/>
                  <a:pt x="413" y="548"/>
                  <a:pt x="389" y="553"/>
                </a:cubicBezTo>
                <a:cubicBezTo>
                  <a:pt x="378" y="590"/>
                  <a:pt x="384" y="564"/>
                  <a:pt x="384" y="6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Freeform 7">
            <a:extLst>
              <a:ext uri="{FF2B5EF4-FFF2-40B4-BE49-F238E27FC236}">
                <a16:creationId xmlns:a16="http://schemas.microsoft.com/office/drawing/2014/main" id="{F401B91E-95B3-462F-B77D-4ACB24E99271}"/>
              </a:ext>
            </a:extLst>
          </p:cNvPr>
          <p:cNvSpPr>
            <a:spLocks/>
          </p:cNvSpPr>
          <p:nvPr/>
        </p:nvSpPr>
        <p:spPr bwMode="auto">
          <a:xfrm>
            <a:off x="2055838" y="3216787"/>
            <a:ext cx="333375" cy="1084262"/>
          </a:xfrm>
          <a:custGeom>
            <a:avLst/>
            <a:gdLst>
              <a:gd name="T0" fmla="*/ 45 w 216"/>
              <a:gd name="T1" fmla="*/ 0 h 660"/>
              <a:gd name="T2" fmla="*/ 73 w 216"/>
              <a:gd name="T3" fmla="*/ 192 h 660"/>
              <a:gd name="T4" fmla="*/ 152 w 216"/>
              <a:gd name="T5" fmla="*/ 197 h 660"/>
              <a:gd name="T6" fmla="*/ 203 w 216"/>
              <a:gd name="T7" fmla="*/ 203 h 660"/>
              <a:gd name="T8" fmla="*/ 203 w 216"/>
              <a:gd name="T9" fmla="*/ 395 h 660"/>
              <a:gd name="T10" fmla="*/ 186 w 216"/>
              <a:gd name="T11" fmla="*/ 400 h 660"/>
              <a:gd name="T12" fmla="*/ 96 w 216"/>
              <a:gd name="T13" fmla="*/ 406 h 660"/>
              <a:gd name="T14" fmla="*/ 17 w 216"/>
              <a:gd name="T15" fmla="*/ 434 h 660"/>
              <a:gd name="T16" fmla="*/ 22 w 216"/>
              <a:gd name="T17" fmla="*/ 592 h 660"/>
              <a:gd name="T18" fmla="*/ 11 w 216"/>
              <a:gd name="T19" fmla="*/ 66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660">
                <a:moveTo>
                  <a:pt x="45" y="0"/>
                </a:moveTo>
                <a:cubicBezTo>
                  <a:pt x="44" y="23"/>
                  <a:pt x="0" y="184"/>
                  <a:pt x="73" y="192"/>
                </a:cubicBezTo>
                <a:cubicBezTo>
                  <a:pt x="99" y="195"/>
                  <a:pt x="126" y="195"/>
                  <a:pt x="152" y="197"/>
                </a:cubicBezTo>
                <a:cubicBezTo>
                  <a:pt x="169" y="198"/>
                  <a:pt x="186" y="201"/>
                  <a:pt x="203" y="203"/>
                </a:cubicBezTo>
                <a:cubicBezTo>
                  <a:pt x="206" y="258"/>
                  <a:pt x="216" y="340"/>
                  <a:pt x="203" y="395"/>
                </a:cubicBezTo>
                <a:cubicBezTo>
                  <a:pt x="202" y="401"/>
                  <a:pt x="192" y="399"/>
                  <a:pt x="186" y="400"/>
                </a:cubicBezTo>
                <a:cubicBezTo>
                  <a:pt x="156" y="403"/>
                  <a:pt x="126" y="404"/>
                  <a:pt x="96" y="406"/>
                </a:cubicBezTo>
                <a:cubicBezTo>
                  <a:pt x="64" y="417"/>
                  <a:pt x="1" y="388"/>
                  <a:pt x="17" y="434"/>
                </a:cubicBezTo>
                <a:cubicBezTo>
                  <a:pt x="9" y="487"/>
                  <a:pt x="19" y="537"/>
                  <a:pt x="22" y="592"/>
                </a:cubicBezTo>
                <a:cubicBezTo>
                  <a:pt x="9" y="641"/>
                  <a:pt x="11" y="618"/>
                  <a:pt x="11" y="66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Freeform 8">
            <a:extLst>
              <a:ext uri="{FF2B5EF4-FFF2-40B4-BE49-F238E27FC236}">
                <a16:creationId xmlns:a16="http://schemas.microsoft.com/office/drawing/2014/main" id="{93D6F9D7-B8E6-478F-A506-68118F2A3706}"/>
              </a:ext>
            </a:extLst>
          </p:cNvPr>
          <p:cNvSpPr>
            <a:spLocks/>
          </p:cNvSpPr>
          <p:nvPr/>
        </p:nvSpPr>
        <p:spPr bwMode="auto">
          <a:xfrm>
            <a:off x="2081238" y="4066099"/>
            <a:ext cx="869950" cy="504825"/>
          </a:xfrm>
          <a:custGeom>
            <a:avLst/>
            <a:gdLst>
              <a:gd name="T0" fmla="*/ 0 w 548"/>
              <a:gd name="T1" fmla="*/ 18 h 318"/>
              <a:gd name="T2" fmla="*/ 204 w 548"/>
              <a:gd name="T3" fmla="*/ 13 h 318"/>
              <a:gd name="T4" fmla="*/ 198 w 548"/>
              <a:gd name="T5" fmla="*/ 58 h 318"/>
              <a:gd name="T6" fmla="*/ 221 w 548"/>
              <a:gd name="T7" fmla="*/ 233 h 318"/>
              <a:gd name="T8" fmla="*/ 379 w 548"/>
              <a:gd name="T9" fmla="*/ 256 h 318"/>
              <a:gd name="T10" fmla="*/ 435 w 548"/>
              <a:gd name="T11" fmla="*/ 109 h 318"/>
              <a:gd name="T12" fmla="*/ 514 w 548"/>
              <a:gd name="T13" fmla="*/ 114 h 318"/>
              <a:gd name="T14" fmla="*/ 548 w 548"/>
              <a:gd name="T15" fmla="*/ 109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318">
                <a:moveTo>
                  <a:pt x="0" y="18"/>
                </a:moveTo>
                <a:cubicBezTo>
                  <a:pt x="68" y="16"/>
                  <a:pt x="137" y="0"/>
                  <a:pt x="204" y="13"/>
                </a:cubicBezTo>
                <a:cubicBezTo>
                  <a:pt x="219" y="16"/>
                  <a:pt x="198" y="43"/>
                  <a:pt x="198" y="58"/>
                </a:cubicBezTo>
                <a:cubicBezTo>
                  <a:pt x="198" y="107"/>
                  <a:pt x="205" y="187"/>
                  <a:pt x="221" y="233"/>
                </a:cubicBezTo>
                <a:cubicBezTo>
                  <a:pt x="233" y="318"/>
                  <a:pt x="312" y="263"/>
                  <a:pt x="379" y="256"/>
                </a:cubicBezTo>
                <a:cubicBezTo>
                  <a:pt x="382" y="175"/>
                  <a:pt x="358" y="123"/>
                  <a:pt x="435" y="109"/>
                </a:cubicBezTo>
                <a:cubicBezTo>
                  <a:pt x="461" y="111"/>
                  <a:pt x="488" y="114"/>
                  <a:pt x="514" y="114"/>
                </a:cubicBezTo>
                <a:cubicBezTo>
                  <a:pt x="525" y="114"/>
                  <a:pt x="548" y="109"/>
                  <a:pt x="548" y="10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 name="Group 39">
            <a:extLst>
              <a:ext uri="{FF2B5EF4-FFF2-40B4-BE49-F238E27FC236}">
                <a16:creationId xmlns:a16="http://schemas.microsoft.com/office/drawing/2014/main" id="{246B74B2-F874-480F-A581-DDBB01DDB8E7}"/>
              </a:ext>
            </a:extLst>
          </p:cNvPr>
          <p:cNvGrpSpPr>
            <a:grpSpLocks/>
          </p:cNvGrpSpPr>
          <p:nvPr/>
        </p:nvGrpSpPr>
        <p:grpSpPr bwMode="auto">
          <a:xfrm>
            <a:off x="5781487" y="2813039"/>
            <a:ext cx="1058862" cy="1262062"/>
            <a:chOff x="1045" y="1113"/>
            <a:chExt cx="667" cy="795"/>
          </a:xfrm>
        </p:grpSpPr>
        <p:sp>
          <p:nvSpPr>
            <p:cNvPr id="11" name="Freeform 13">
              <a:extLst>
                <a:ext uri="{FF2B5EF4-FFF2-40B4-BE49-F238E27FC236}">
                  <a16:creationId xmlns:a16="http://schemas.microsoft.com/office/drawing/2014/main" id="{418815AF-6D8D-4497-BFC3-6B21D69C0170}"/>
                </a:ext>
              </a:extLst>
            </p:cNvPr>
            <p:cNvSpPr>
              <a:spLocks/>
            </p:cNvSpPr>
            <p:nvPr/>
          </p:nvSpPr>
          <p:spPr bwMode="auto">
            <a:xfrm>
              <a:off x="1502" y="1113"/>
              <a:ext cx="210" cy="683"/>
            </a:xfrm>
            <a:custGeom>
              <a:avLst/>
              <a:gdLst>
                <a:gd name="T0" fmla="*/ 45 w 216"/>
                <a:gd name="T1" fmla="*/ 0 h 660"/>
                <a:gd name="T2" fmla="*/ 73 w 216"/>
                <a:gd name="T3" fmla="*/ 192 h 660"/>
                <a:gd name="T4" fmla="*/ 152 w 216"/>
                <a:gd name="T5" fmla="*/ 197 h 660"/>
                <a:gd name="T6" fmla="*/ 203 w 216"/>
                <a:gd name="T7" fmla="*/ 203 h 660"/>
                <a:gd name="T8" fmla="*/ 203 w 216"/>
                <a:gd name="T9" fmla="*/ 395 h 660"/>
                <a:gd name="T10" fmla="*/ 186 w 216"/>
                <a:gd name="T11" fmla="*/ 400 h 660"/>
                <a:gd name="T12" fmla="*/ 96 w 216"/>
                <a:gd name="T13" fmla="*/ 406 h 660"/>
                <a:gd name="T14" fmla="*/ 17 w 216"/>
                <a:gd name="T15" fmla="*/ 434 h 660"/>
                <a:gd name="T16" fmla="*/ 22 w 216"/>
                <a:gd name="T17" fmla="*/ 592 h 660"/>
                <a:gd name="T18" fmla="*/ 11 w 216"/>
                <a:gd name="T19" fmla="*/ 66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660">
                  <a:moveTo>
                    <a:pt x="45" y="0"/>
                  </a:moveTo>
                  <a:cubicBezTo>
                    <a:pt x="44" y="23"/>
                    <a:pt x="0" y="184"/>
                    <a:pt x="73" y="192"/>
                  </a:cubicBezTo>
                  <a:cubicBezTo>
                    <a:pt x="99" y="195"/>
                    <a:pt x="126" y="195"/>
                    <a:pt x="152" y="197"/>
                  </a:cubicBezTo>
                  <a:cubicBezTo>
                    <a:pt x="169" y="198"/>
                    <a:pt x="186" y="201"/>
                    <a:pt x="203" y="203"/>
                  </a:cubicBezTo>
                  <a:cubicBezTo>
                    <a:pt x="206" y="258"/>
                    <a:pt x="216" y="340"/>
                    <a:pt x="203" y="395"/>
                  </a:cubicBezTo>
                  <a:cubicBezTo>
                    <a:pt x="202" y="401"/>
                    <a:pt x="192" y="399"/>
                    <a:pt x="186" y="400"/>
                  </a:cubicBezTo>
                  <a:cubicBezTo>
                    <a:pt x="156" y="403"/>
                    <a:pt x="126" y="404"/>
                    <a:pt x="96" y="406"/>
                  </a:cubicBezTo>
                  <a:cubicBezTo>
                    <a:pt x="64" y="417"/>
                    <a:pt x="1" y="388"/>
                    <a:pt x="17" y="434"/>
                  </a:cubicBezTo>
                  <a:cubicBezTo>
                    <a:pt x="9" y="487"/>
                    <a:pt x="19" y="537"/>
                    <a:pt x="22" y="592"/>
                  </a:cubicBezTo>
                  <a:cubicBezTo>
                    <a:pt x="9" y="641"/>
                    <a:pt x="11" y="618"/>
                    <a:pt x="11" y="66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15">
              <a:extLst>
                <a:ext uri="{FF2B5EF4-FFF2-40B4-BE49-F238E27FC236}">
                  <a16:creationId xmlns:a16="http://schemas.microsoft.com/office/drawing/2014/main" id="{26C94C32-F29B-4AF0-968B-18E3B4D3B7C0}"/>
                </a:ext>
              </a:extLst>
            </p:cNvPr>
            <p:cNvSpPr>
              <a:spLocks noChangeShapeType="1"/>
            </p:cNvSpPr>
            <p:nvPr/>
          </p:nvSpPr>
          <p:spPr bwMode="auto">
            <a:xfrm flipH="1" flipV="1">
              <a:off x="1045" y="1113"/>
              <a:ext cx="0" cy="65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16">
              <a:extLst>
                <a:ext uri="{FF2B5EF4-FFF2-40B4-BE49-F238E27FC236}">
                  <a16:creationId xmlns:a16="http://schemas.microsoft.com/office/drawing/2014/main" id="{3F7978EA-8CC7-4785-BF25-A8446135C606}"/>
                </a:ext>
              </a:extLst>
            </p:cNvPr>
            <p:cNvSpPr>
              <a:spLocks noChangeShapeType="1"/>
            </p:cNvSpPr>
            <p:nvPr/>
          </p:nvSpPr>
          <p:spPr bwMode="auto">
            <a:xfrm>
              <a:off x="1050" y="1113"/>
              <a:ext cx="4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Freeform 17">
              <a:extLst>
                <a:ext uri="{FF2B5EF4-FFF2-40B4-BE49-F238E27FC236}">
                  <a16:creationId xmlns:a16="http://schemas.microsoft.com/office/drawing/2014/main" id="{868C68D1-EE59-40F2-A9D2-4509835E60EC}"/>
                </a:ext>
              </a:extLst>
            </p:cNvPr>
            <p:cNvSpPr>
              <a:spLocks/>
            </p:cNvSpPr>
            <p:nvPr/>
          </p:nvSpPr>
          <p:spPr bwMode="auto">
            <a:xfrm>
              <a:off x="1045" y="1773"/>
              <a:ext cx="468" cy="135"/>
            </a:xfrm>
            <a:custGeom>
              <a:avLst/>
              <a:gdLst>
                <a:gd name="T0" fmla="*/ 0 w 468"/>
                <a:gd name="T1" fmla="*/ 0 h 135"/>
                <a:gd name="T2" fmla="*/ 163 w 468"/>
                <a:gd name="T3" fmla="*/ 17 h 135"/>
                <a:gd name="T4" fmla="*/ 192 w 468"/>
                <a:gd name="T5" fmla="*/ 79 h 135"/>
                <a:gd name="T6" fmla="*/ 237 w 468"/>
                <a:gd name="T7" fmla="*/ 119 h 135"/>
                <a:gd name="T8" fmla="*/ 259 w 468"/>
                <a:gd name="T9" fmla="*/ 130 h 135"/>
                <a:gd name="T10" fmla="*/ 333 w 468"/>
                <a:gd name="T11" fmla="*/ 62 h 135"/>
                <a:gd name="T12" fmla="*/ 468 w 468"/>
                <a:gd name="T13" fmla="*/ 23 h 135"/>
              </a:gdLst>
              <a:ahLst/>
              <a:cxnLst>
                <a:cxn ang="0">
                  <a:pos x="T0" y="T1"/>
                </a:cxn>
                <a:cxn ang="0">
                  <a:pos x="T2" y="T3"/>
                </a:cxn>
                <a:cxn ang="0">
                  <a:pos x="T4" y="T5"/>
                </a:cxn>
                <a:cxn ang="0">
                  <a:pos x="T6" y="T7"/>
                </a:cxn>
                <a:cxn ang="0">
                  <a:pos x="T8" y="T9"/>
                </a:cxn>
                <a:cxn ang="0">
                  <a:pos x="T10" y="T11"/>
                </a:cxn>
                <a:cxn ang="0">
                  <a:pos x="T12" y="T13"/>
                </a:cxn>
              </a:cxnLst>
              <a:rect l="0" t="0" r="r" b="b"/>
              <a:pathLst>
                <a:path w="468" h="135">
                  <a:moveTo>
                    <a:pt x="0" y="0"/>
                  </a:moveTo>
                  <a:cubicBezTo>
                    <a:pt x="58" y="4"/>
                    <a:pt x="106" y="11"/>
                    <a:pt x="163" y="17"/>
                  </a:cubicBezTo>
                  <a:cubicBezTo>
                    <a:pt x="171" y="39"/>
                    <a:pt x="175" y="63"/>
                    <a:pt x="192" y="79"/>
                  </a:cubicBezTo>
                  <a:cubicBezTo>
                    <a:pt x="202" y="113"/>
                    <a:pt x="196" y="112"/>
                    <a:pt x="237" y="119"/>
                  </a:cubicBezTo>
                  <a:cubicBezTo>
                    <a:pt x="244" y="123"/>
                    <a:pt x="251" y="129"/>
                    <a:pt x="259" y="130"/>
                  </a:cubicBezTo>
                  <a:cubicBezTo>
                    <a:pt x="318" y="135"/>
                    <a:pt x="304" y="94"/>
                    <a:pt x="333" y="62"/>
                  </a:cubicBezTo>
                  <a:cubicBezTo>
                    <a:pt x="354" y="2"/>
                    <a:pt x="410" y="23"/>
                    <a:pt x="468" y="2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 name="Group 41">
            <a:extLst>
              <a:ext uri="{FF2B5EF4-FFF2-40B4-BE49-F238E27FC236}">
                <a16:creationId xmlns:a16="http://schemas.microsoft.com/office/drawing/2014/main" id="{5EBFF274-0725-4FA5-851D-2DB543D49BB9}"/>
              </a:ext>
            </a:extLst>
          </p:cNvPr>
          <p:cNvGrpSpPr>
            <a:grpSpLocks/>
          </p:cNvGrpSpPr>
          <p:nvPr/>
        </p:nvGrpSpPr>
        <p:grpSpPr bwMode="auto">
          <a:xfrm>
            <a:off x="7623636" y="2813039"/>
            <a:ext cx="922337" cy="1344613"/>
            <a:chOff x="3925" y="1192"/>
            <a:chExt cx="581" cy="847"/>
          </a:xfrm>
        </p:grpSpPr>
        <p:sp>
          <p:nvSpPr>
            <p:cNvPr id="16" name="Line 31">
              <a:extLst>
                <a:ext uri="{FF2B5EF4-FFF2-40B4-BE49-F238E27FC236}">
                  <a16:creationId xmlns:a16="http://schemas.microsoft.com/office/drawing/2014/main" id="{76E92F3B-7295-4C53-8052-6B4BBAFE016E}"/>
                </a:ext>
              </a:extLst>
            </p:cNvPr>
            <p:cNvSpPr>
              <a:spLocks noChangeShapeType="1"/>
            </p:cNvSpPr>
            <p:nvPr/>
          </p:nvSpPr>
          <p:spPr bwMode="auto">
            <a:xfrm>
              <a:off x="3981" y="1192"/>
              <a:ext cx="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32">
              <a:extLst>
                <a:ext uri="{FF2B5EF4-FFF2-40B4-BE49-F238E27FC236}">
                  <a16:creationId xmlns:a16="http://schemas.microsoft.com/office/drawing/2014/main" id="{49FEF21C-0942-4536-9AA5-6258B6B19E54}"/>
                </a:ext>
              </a:extLst>
            </p:cNvPr>
            <p:cNvSpPr>
              <a:spLocks noChangeShapeType="1"/>
            </p:cNvSpPr>
            <p:nvPr/>
          </p:nvSpPr>
          <p:spPr bwMode="auto">
            <a:xfrm>
              <a:off x="4501" y="1198"/>
              <a:ext cx="0" cy="6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Freeform 35">
              <a:extLst>
                <a:ext uri="{FF2B5EF4-FFF2-40B4-BE49-F238E27FC236}">
                  <a16:creationId xmlns:a16="http://schemas.microsoft.com/office/drawing/2014/main" id="{D9080B13-87C0-42D0-8464-32F18599286E}"/>
                </a:ext>
              </a:extLst>
            </p:cNvPr>
            <p:cNvSpPr>
              <a:spLocks/>
            </p:cNvSpPr>
            <p:nvPr/>
          </p:nvSpPr>
          <p:spPr bwMode="auto">
            <a:xfrm>
              <a:off x="3947" y="1721"/>
              <a:ext cx="559" cy="318"/>
            </a:xfrm>
            <a:custGeom>
              <a:avLst/>
              <a:gdLst>
                <a:gd name="T0" fmla="*/ 0 w 548"/>
                <a:gd name="T1" fmla="*/ 18 h 318"/>
                <a:gd name="T2" fmla="*/ 204 w 548"/>
                <a:gd name="T3" fmla="*/ 13 h 318"/>
                <a:gd name="T4" fmla="*/ 198 w 548"/>
                <a:gd name="T5" fmla="*/ 58 h 318"/>
                <a:gd name="T6" fmla="*/ 221 w 548"/>
                <a:gd name="T7" fmla="*/ 233 h 318"/>
                <a:gd name="T8" fmla="*/ 379 w 548"/>
                <a:gd name="T9" fmla="*/ 256 h 318"/>
                <a:gd name="T10" fmla="*/ 435 w 548"/>
                <a:gd name="T11" fmla="*/ 109 h 318"/>
                <a:gd name="T12" fmla="*/ 514 w 548"/>
                <a:gd name="T13" fmla="*/ 114 h 318"/>
                <a:gd name="T14" fmla="*/ 548 w 548"/>
                <a:gd name="T15" fmla="*/ 109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318">
                  <a:moveTo>
                    <a:pt x="0" y="18"/>
                  </a:moveTo>
                  <a:cubicBezTo>
                    <a:pt x="68" y="16"/>
                    <a:pt x="137" y="0"/>
                    <a:pt x="204" y="13"/>
                  </a:cubicBezTo>
                  <a:cubicBezTo>
                    <a:pt x="219" y="16"/>
                    <a:pt x="198" y="43"/>
                    <a:pt x="198" y="58"/>
                  </a:cubicBezTo>
                  <a:cubicBezTo>
                    <a:pt x="198" y="107"/>
                    <a:pt x="205" y="187"/>
                    <a:pt x="221" y="233"/>
                  </a:cubicBezTo>
                  <a:cubicBezTo>
                    <a:pt x="233" y="318"/>
                    <a:pt x="312" y="263"/>
                    <a:pt x="379" y="256"/>
                  </a:cubicBezTo>
                  <a:cubicBezTo>
                    <a:pt x="382" y="175"/>
                    <a:pt x="358" y="123"/>
                    <a:pt x="435" y="109"/>
                  </a:cubicBezTo>
                  <a:cubicBezTo>
                    <a:pt x="461" y="111"/>
                    <a:pt x="488" y="114"/>
                    <a:pt x="514" y="114"/>
                  </a:cubicBezTo>
                  <a:cubicBezTo>
                    <a:pt x="525" y="114"/>
                    <a:pt x="548" y="109"/>
                    <a:pt x="548" y="10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Freeform 37">
              <a:extLst>
                <a:ext uri="{FF2B5EF4-FFF2-40B4-BE49-F238E27FC236}">
                  <a16:creationId xmlns:a16="http://schemas.microsoft.com/office/drawing/2014/main" id="{51DA9805-D99B-4BE1-B481-C3045746B21C}"/>
                </a:ext>
              </a:extLst>
            </p:cNvPr>
            <p:cNvSpPr>
              <a:spLocks/>
            </p:cNvSpPr>
            <p:nvPr/>
          </p:nvSpPr>
          <p:spPr bwMode="auto">
            <a:xfrm>
              <a:off x="3925" y="1197"/>
              <a:ext cx="246" cy="542"/>
            </a:xfrm>
            <a:custGeom>
              <a:avLst/>
              <a:gdLst>
                <a:gd name="T0" fmla="*/ 45 w 246"/>
                <a:gd name="T1" fmla="*/ 0 h 542"/>
                <a:gd name="T2" fmla="*/ 39 w 246"/>
                <a:gd name="T3" fmla="*/ 102 h 542"/>
                <a:gd name="T4" fmla="*/ 39 w 246"/>
                <a:gd name="T5" fmla="*/ 187 h 542"/>
                <a:gd name="T6" fmla="*/ 107 w 246"/>
                <a:gd name="T7" fmla="*/ 192 h 542"/>
                <a:gd name="T8" fmla="*/ 192 w 246"/>
                <a:gd name="T9" fmla="*/ 220 h 542"/>
                <a:gd name="T10" fmla="*/ 197 w 246"/>
                <a:gd name="T11" fmla="*/ 237 h 542"/>
                <a:gd name="T12" fmla="*/ 22 w 246"/>
                <a:gd name="T13" fmla="*/ 424 h 542"/>
                <a:gd name="T14" fmla="*/ 17 w 246"/>
                <a:gd name="T15" fmla="*/ 542 h 5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42">
                  <a:moveTo>
                    <a:pt x="45" y="0"/>
                  </a:moveTo>
                  <a:cubicBezTo>
                    <a:pt x="43" y="34"/>
                    <a:pt x="42" y="68"/>
                    <a:pt x="39" y="102"/>
                  </a:cubicBezTo>
                  <a:cubicBezTo>
                    <a:pt x="36" y="132"/>
                    <a:pt x="0" y="148"/>
                    <a:pt x="39" y="187"/>
                  </a:cubicBezTo>
                  <a:cubicBezTo>
                    <a:pt x="55" y="203"/>
                    <a:pt x="84" y="190"/>
                    <a:pt x="107" y="192"/>
                  </a:cubicBezTo>
                  <a:cubicBezTo>
                    <a:pt x="135" y="203"/>
                    <a:pt x="163" y="211"/>
                    <a:pt x="192" y="220"/>
                  </a:cubicBezTo>
                  <a:cubicBezTo>
                    <a:pt x="194" y="226"/>
                    <a:pt x="197" y="231"/>
                    <a:pt x="197" y="237"/>
                  </a:cubicBezTo>
                  <a:cubicBezTo>
                    <a:pt x="197" y="474"/>
                    <a:pt x="246" y="416"/>
                    <a:pt x="22" y="424"/>
                  </a:cubicBezTo>
                  <a:cubicBezTo>
                    <a:pt x="2" y="455"/>
                    <a:pt x="17" y="505"/>
                    <a:pt x="17" y="54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20" name="Group 38">
            <a:extLst>
              <a:ext uri="{FF2B5EF4-FFF2-40B4-BE49-F238E27FC236}">
                <a16:creationId xmlns:a16="http://schemas.microsoft.com/office/drawing/2014/main" id="{FFC35667-B203-42CB-85CB-8189EBA6429A}"/>
              </a:ext>
            </a:extLst>
          </p:cNvPr>
          <p:cNvGrpSpPr>
            <a:grpSpLocks/>
          </p:cNvGrpSpPr>
          <p:nvPr/>
        </p:nvGrpSpPr>
        <p:grpSpPr bwMode="auto">
          <a:xfrm>
            <a:off x="5797361" y="4794130"/>
            <a:ext cx="773113" cy="1008062"/>
            <a:chOff x="1282" y="2817"/>
            <a:chExt cx="487" cy="635"/>
          </a:xfrm>
        </p:grpSpPr>
        <p:sp>
          <p:nvSpPr>
            <p:cNvPr id="21" name="Freeform 18">
              <a:extLst>
                <a:ext uri="{FF2B5EF4-FFF2-40B4-BE49-F238E27FC236}">
                  <a16:creationId xmlns:a16="http://schemas.microsoft.com/office/drawing/2014/main" id="{56F5D012-1594-4C5F-AD83-093806D3E6D7}"/>
                </a:ext>
              </a:extLst>
            </p:cNvPr>
            <p:cNvSpPr>
              <a:spLocks/>
            </p:cNvSpPr>
            <p:nvPr/>
          </p:nvSpPr>
          <p:spPr bwMode="auto">
            <a:xfrm>
              <a:off x="1282" y="2817"/>
              <a:ext cx="487" cy="632"/>
            </a:xfrm>
            <a:custGeom>
              <a:avLst/>
              <a:gdLst>
                <a:gd name="T0" fmla="*/ 0 w 487"/>
                <a:gd name="T1" fmla="*/ 0 h 632"/>
                <a:gd name="T2" fmla="*/ 141 w 487"/>
                <a:gd name="T3" fmla="*/ 6 h 632"/>
                <a:gd name="T4" fmla="*/ 186 w 487"/>
                <a:gd name="T5" fmla="*/ 68 h 632"/>
                <a:gd name="T6" fmla="*/ 237 w 487"/>
                <a:gd name="T7" fmla="*/ 130 h 632"/>
                <a:gd name="T8" fmla="*/ 305 w 487"/>
                <a:gd name="T9" fmla="*/ 90 h 632"/>
                <a:gd name="T10" fmla="*/ 350 w 487"/>
                <a:gd name="T11" fmla="*/ 23 h 632"/>
                <a:gd name="T12" fmla="*/ 384 w 487"/>
                <a:gd name="T13" fmla="*/ 11 h 632"/>
                <a:gd name="T14" fmla="*/ 474 w 487"/>
                <a:gd name="T15" fmla="*/ 40 h 632"/>
                <a:gd name="T16" fmla="*/ 485 w 487"/>
                <a:gd name="T17" fmla="*/ 209 h 632"/>
                <a:gd name="T18" fmla="*/ 457 w 487"/>
                <a:gd name="T19" fmla="*/ 254 h 632"/>
                <a:gd name="T20" fmla="*/ 406 w 487"/>
                <a:gd name="T21" fmla="*/ 237 h 632"/>
                <a:gd name="T22" fmla="*/ 372 w 487"/>
                <a:gd name="T23" fmla="*/ 260 h 632"/>
                <a:gd name="T24" fmla="*/ 355 w 487"/>
                <a:gd name="T25" fmla="*/ 271 h 632"/>
                <a:gd name="T26" fmla="*/ 344 w 487"/>
                <a:gd name="T27" fmla="*/ 367 h 632"/>
                <a:gd name="T28" fmla="*/ 423 w 487"/>
                <a:gd name="T29" fmla="*/ 373 h 632"/>
                <a:gd name="T30" fmla="*/ 480 w 487"/>
                <a:gd name="T31" fmla="*/ 395 h 632"/>
                <a:gd name="T32" fmla="*/ 474 w 487"/>
                <a:gd name="T33" fmla="*/ 508 h 632"/>
                <a:gd name="T34" fmla="*/ 463 w 487"/>
                <a:gd name="T35" fmla="*/ 542 h 632"/>
                <a:gd name="T36" fmla="*/ 389 w 487"/>
                <a:gd name="T37" fmla="*/ 553 h 632"/>
                <a:gd name="T38" fmla="*/ 384 w 487"/>
                <a:gd name="T39" fmla="*/ 632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7" h="632">
                  <a:moveTo>
                    <a:pt x="0" y="0"/>
                  </a:moveTo>
                  <a:cubicBezTo>
                    <a:pt x="47" y="2"/>
                    <a:pt x="94" y="1"/>
                    <a:pt x="141" y="6"/>
                  </a:cubicBezTo>
                  <a:cubicBezTo>
                    <a:pt x="170" y="9"/>
                    <a:pt x="174" y="47"/>
                    <a:pt x="186" y="68"/>
                  </a:cubicBezTo>
                  <a:cubicBezTo>
                    <a:pt x="201" y="94"/>
                    <a:pt x="213" y="114"/>
                    <a:pt x="237" y="130"/>
                  </a:cubicBezTo>
                  <a:cubicBezTo>
                    <a:pt x="285" y="122"/>
                    <a:pt x="269" y="117"/>
                    <a:pt x="305" y="90"/>
                  </a:cubicBezTo>
                  <a:cubicBezTo>
                    <a:pt x="313" y="47"/>
                    <a:pt x="311" y="49"/>
                    <a:pt x="350" y="23"/>
                  </a:cubicBezTo>
                  <a:cubicBezTo>
                    <a:pt x="360" y="16"/>
                    <a:pt x="384" y="11"/>
                    <a:pt x="384" y="11"/>
                  </a:cubicBezTo>
                  <a:cubicBezTo>
                    <a:pt x="422" y="14"/>
                    <a:pt x="461" y="3"/>
                    <a:pt x="474" y="40"/>
                  </a:cubicBezTo>
                  <a:cubicBezTo>
                    <a:pt x="480" y="96"/>
                    <a:pt x="487" y="152"/>
                    <a:pt x="485" y="209"/>
                  </a:cubicBezTo>
                  <a:cubicBezTo>
                    <a:pt x="483" y="250"/>
                    <a:pt x="482" y="245"/>
                    <a:pt x="457" y="254"/>
                  </a:cubicBezTo>
                  <a:cubicBezTo>
                    <a:pt x="440" y="248"/>
                    <a:pt x="423" y="243"/>
                    <a:pt x="406" y="237"/>
                  </a:cubicBezTo>
                  <a:cubicBezTo>
                    <a:pt x="406" y="237"/>
                    <a:pt x="383" y="252"/>
                    <a:pt x="372" y="260"/>
                  </a:cubicBezTo>
                  <a:cubicBezTo>
                    <a:pt x="366" y="264"/>
                    <a:pt x="355" y="271"/>
                    <a:pt x="355" y="271"/>
                  </a:cubicBezTo>
                  <a:cubicBezTo>
                    <a:pt x="347" y="298"/>
                    <a:pt x="307" y="337"/>
                    <a:pt x="344" y="367"/>
                  </a:cubicBezTo>
                  <a:cubicBezTo>
                    <a:pt x="365" y="383"/>
                    <a:pt x="397" y="371"/>
                    <a:pt x="423" y="373"/>
                  </a:cubicBezTo>
                  <a:cubicBezTo>
                    <a:pt x="445" y="378"/>
                    <a:pt x="463" y="379"/>
                    <a:pt x="480" y="395"/>
                  </a:cubicBezTo>
                  <a:cubicBezTo>
                    <a:pt x="485" y="439"/>
                    <a:pt x="482" y="463"/>
                    <a:pt x="474" y="508"/>
                  </a:cubicBezTo>
                  <a:cubicBezTo>
                    <a:pt x="472" y="520"/>
                    <a:pt x="474" y="537"/>
                    <a:pt x="463" y="542"/>
                  </a:cubicBezTo>
                  <a:cubicBezTo>
                    <a:pt x="440" y="551"/>
                    <a:pt x="413" y="548"/>
                    <a:pt x="389" y="553"/>
                  </a:cubicBezTo>
                  <a:cubicBezTo>
                    <a:pt x="378" y="590"/>
                    <a:pt x="384" y="564"/>
                    <a:pt x="384" y="63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19">
              <a:extLst>
                <a:ext uri="{FF2B5EF4-FFF2-40B4-BE49-F238E27FC236}">
                  <a16:creationId xmlns:a16="http://schemas.microsoft.com/office/drawing/2014/main" id="{CCD1BB2C-806E-46F1-BBE6-1F4C971166A0}"/>
                </a:ext>
              </a:extLst>
            </p:cNvPr>
            <p:cNvSpPr>
              <a:spLocks noChangeShapeType="1"/>
            </p:cNvSpPr>
            <p:nvPr/>
          </p:nvSpPr>
          <p:spPr bwMode="auto">
            <a:xfrm>
              <a:off x="1282" y="2817"/>
              <a:ext cx="0" cy="63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Line 20">
              <a:extLst>
                <a:ext uri="{FF2B5EF4-FFF2-40B4-BE49-F238E27FC236}">
                  <a16:creationId xmlns:a16="http://schemas.microsoft.com/office/drawing/2014/main" id="{29B52D86-08E8-4EEF-A904-B980C211EB81}"/>
                </a:ext>
              </a:extLst>
            </p:cNvPr>
            <p:cNvSpPr>
              <a:spLocks noChangeShapeType="1"/>
            </p:cNvSpPr>
            <p:nvPr/>
          </p:nvSpPr>
          <p:spPr bwMode="auto">
            <a:xfrm>
              <a:off x="1282" y="3452"/>
              <a:ext cx="3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24" name="Group 40">
            <a:extLst>
              <a:ext uri="{FF2B5EF4-FFF2-40B4-BE49-F238E27FC236}">
                <a16:creationId xmlns:a16="http://schemas.microsoft.com/office/drawing/2014/main" id="{CAD2CA04-4BEC-47B5-96D5-401EE71F4896}"/>
              </a:ext>
            </a:extLst>
          </p:cNvPr>
          <p:cNvGrpSpPr>
            <a:grpSpLocks/>
          </p:cNvGrpSpPr>
          <p:nvPr/>
        </p:nvGrpSpPr>
        <p:grpSpPr bwMode="auto">
          <a:xfrm>
            <a:off x="7442661" y="4686018"/>
            <a:ext cx="1095375" cy="1166812"/>
            <a:chOff x="3919" y="2727"/>
            <a:chExt cx="690" cy="735"/>
          </a:xfrm>
        </p:grpSpPr>
        <p:sp>
          <p:nvSpPr>
            <p:cNvPr id="25" name="Freeform 21">
              <a:extLst>
                <a:ext uri="{FF2B5EF4-FFF2-40B4-BE49-F238E27FC236}">
                  <a16:creationId xmlns:a16="http://schemas.microsoft.com/office/drawing/2014/main" id="{1F7CB569-4BED-4F65-B043-C80DA0A15495}"/>
                </a:ext>
              </a:extLst>
            </p:cNvPr>
            <p:cNvSpPr>
              <a:spLocks/>
            </p:cNvSpPr>
            <p:nvPr/>
          </p:nvSpPr>
          <p:spPr bwMode="auto">
            <a:xfrm>
              <a:off x="4059" y="2727"/>
              <a:ext cx="548" cy="318"/>
            </a:xfrm>
            <a:custGeom>
              <a:avLst/>
              <a:gdLst>
                <a:gd name="T0" fmla="*/ 0 w 548"/>
                <a:gd name="T1" fmla="*/ 18 h 318"/>
                <a:gd name="T2" fmla="*/ 204 w 548"/>
                <a:gd name="T3" fmla="*/ 13 h 318"/>
                <a:gd name="T4" fmla="*/ 198 w 548"/>
                <a:gd name="T5" fmla="*/ 58 h 318"/>
                <a:gd name="T6" fmla="*/ 221 w 548"/>
                <a:gd name="T7" fmla="*/ 233 h 318"/>
                <a:gd name="T8" fmla="*/ 379 w 548"/>
                <a:gd name="T9" fmla="*/ 256 h 318"/>
                <a:gd name="T10" fmla="*/ 435 w 548"/>
                <a:gd name="T11" fmla="*/ 109 h 318"/>
                <a:gd name="T12" fmla="*/ 514 w 548"/>
                <a:gd name="T13" fmla="*/ 114 h 318"/>
                <a:gd name="T14" fmla="*/ 548 w 548"/>
                <a:gd name="T15" fmla="*/ 109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318">
                  <a:moveTo>
                    <a:pt x="0" y="18"/>
                  </a:moveTo>
                  <a:cubicBezTo>
                    <a:pt x="68" y="16"/>
                    <a:pt x="137" y="0"/>
                    <a:pt x="204" y="13"/>
                  </a:cubicBezTo>
                  <a:cubicBezTo>
                    <a:pt x="219" y="16"/>
                    <a:pt x="198" y="43"/>
                    <a:pt x="198" y="58"/>
                  </a:cubicBezTo>
                  <a:cubicBezTo>
                    <a:pt x="198" y="107"/>
                    <a:pt x="205" y="187"/>
                    <a:pt x="221" y="233"/>
                  </a:cubicBezTo>
                  <a:cubicBezTo>
                    <a:pt x="233" y="318"/>
                    <a:pt x="312" y="263"/>
                    <a:pt x="379" y="256"/>
                  </a:cubicBezTo>
                  <a:cubicBezTo>
                    <a:pt x="382" y="175"/>
                    <a:pt x="358" y="123"/>
                    <a:pt x="435" y="109"/>
                  </a:cubicBezTo>
                  <a:cubicBezTo>
                    <a:pt x="461" y="111"/>
                    <a:pt x="488" y="114"/>
                    <a:pt x="514" y="114"/>
                  </a:cubicBezTo>
                  <a:cubicBezTo>
                    <a:pt x="525" y="114"/>
                    <a:pt x="548" y="109"/>
                    <a:pt x="548" y="10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Line 22">
              <a:extLst>
                <a:ext uri="{FF2B5EF4-FFF2-40B4-BE49-F238E27FC236}">
                  <a16:creationId xmlns:a16="http://schemas.microsoft.com/office/drawing/2014/main" id="{2AF71ACA-CB38-48CC-B921-3BD602289203}"/>
                </a:ext>
              </a:extLst>
            </p:cNvPr>
            <p:cNvSpPr>
              <a:spLocks noChangeShapeType="1"/>
            </p:cNvSpPr>
            <p:nvPr/>
          </p:nvSpPr>
          <p:spPr bwMode="auto">
            <a:xfrm flipH="1">
              <a:off x="4603" y="2835"/>
              <a:ext cx="6" cy="6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26">
              <a:extLst>
                <a:ext uri="{FF2B5EF4-FFF2-40B4-BE49-F238E27FC236}">
                  <a16:creationId xmlns:a16="http://schemas.microsoft.com/office/drawing/2014/main" id="{5AC062AE-9061-49A1-B32E-7A55B13046C4}"/>
                </a:ext>
              </a:extLst>
            </p:cNvPr>
            <p:cNvSpPr>
              <a:spLocks/>
            </p:cNvSpPr>
            <p:nvPr/>
          </p:nvSpPr>
          <p:spPr bwMode="auto">
            <a:xfrm>
              <a:off x="3919" y="2857"/>
              <a:ext cx="152" cy="605"/>
            </a:xfrm>
            <a:custGeom>
              <a:avLst/>
              <a:gdLst>
                <a:gd name="T0" fmla="*/ 136 w 152"/>
                <a:gd name="T1" fmla="*/ 0 h 605"/>
                <a:gd name="T2" fmla="*/ 136 w 152"/>
                <a:gd name="T3" fmla="*/ 232 h 605"/>
                <a:gd name="T4" fmla="*/ 119 w 152"/>
                <a:gd name="T5" fmla="*/ 238 h 605"/>
                <a:gd name="T6" fmla="*/ 40 w 152"/>
                <a:gd name="T7" fmla="*/ 243 h 605"/>
                <a:gd name="T8" fmla="*/ 0 w 152"/>
                <a:gd name="T9" fmla="*/ 322 h 605"/>
                <a:gd name="T10" fmla="*/ 6 w 152"/>
                <a:gd name="T11" fmla="*/ 345 h 605"/>
                <a:gd name="T12" fmla="*/ 119 w 152"/>
                <a:gd name="T13" fmla="*/ 373 h 605"/>
                <a:gd name="T14" fmla="*/ 124 w 152"/>
                <a:gd name="T15" fmla="*/ 514 h 605"/>
                <a:gd name="T16" fmla="*/ 79 w 152"/>
                <a:gd name="T17" fmla="*/ 520 h 605"/>
                <a:gd name="T18" fmla="*/ 45 w 152"/>
                <a:gd name="T19" fmla="*/ 60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605">
                  <a:moveTo>
                    <a:pt x="136" y="0"/>
                  </a:moveTo>
                  <a:cubicBezTo>
                    <a:pt x="142" y="85"/>
                    <a:pt x="148" y="136"/>
                    <a:pt x="136" y="232"/>
                  </a:cubicBezTo>
                  <a:cubicBezTo>
                    <a:pt x="135" y="238"/>
                    <a:pt x="125" y="237"/>
                    <a:pt x="119" y="238"/>
                  </a:cubicBezTo>
                  <a:cubicBezTo>
                    <a:pt x="93" y="241"/>
                    <a:pt x="66" y="241"/>
                    <a:pt x="40" y="243"/>
                  </a:cubicBezTo>
                  <a:cubicBezTo>
                    <a:pt x="16" y="267"/>
                    <a:pt x="11" y="291"/>
                    <a:pt x="0" y="322"/>
                  </a:cubicBezTo>
                  <a:cubicBezTo>
                    <a:pt x="2" y="330"/>
                    <a:pt x="0" y="340"/>
                    <a:pt x="6" y="345"/>
                  </a:cubicBezTo>
                  <a:cubicBezTo>
                    <a:pt x="20" y="356"/>
                    <a:pt x="104" y="371"/>
                    <a:pt x="119" y="373"/>
                  </a:cubicBezTo>
                  <a:cubicBezTo>
                    <a:pt x="133" y="421"/>
                    <a:pt x="152" y="453"/>
                    <a:pt x="124" y="514"/>
                  </a:cubicBezTo>
                  <a:cubicBezTo>
                    <a:pt x="118" y="528"/>
                    <a:pt x="94" y="518"/>
                    <a:pt x="79" y="520"/>
                  </a:cubicBezTo>
                  <a:cubicBezTo>
                    <a:pt x="30" y="537"/>
                    <a:pt x="45" y="540"/>
                    <a:pt x="45" y="60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27">
              <a:extLst>
                <a:ext uri="{FF2B5EF4-FFF2-40B4-BE49-F238E27FC236}">
                  <a16:creationId xmlns:a16="http://schemas.microsoft.com/office/drawing/2014/main" id="{96CA2A9E-0F8D-42F6-8FE0-DDC5EC829820}"/>
                </a:ext>
              </a:extLst>
            </p:cNvPr>
            <p:cNvSpPr>
              <a:spLocks/>
            </p:cNvSpPr>
            <p:nvPr/>
          </p:nvSpPr>
          <p:spPr bwMode="auto">
            <a:xfrm>
              <a:off x="4054" y="2744"/>
              <a:ext cx="6" cy="113"/>
            </a:xfrm>
            <a:custGeom>
              <a:avLst/>
              <a:gdLst>
                <a:gd name="T0" fmla="*/ 6 w 6"/>
                <a:gd name="T1" fmla="*/ 0 h 113"/>
                <a:gd name="T2" fmla="*/ 1 w 6"/>
                <a:gd name="T3" fmla="*/ 113 h 113"/>
              </a:gdLst>
              <a:ahLst/>
              <a:cxnLst>
                <a:cxn ang="0">
                  <a:pos x="T0" y="T1"/>
                </a:cxn>
                <a:cxn ang="0">
                  <a:pos x="T2" y="T3"/>
                </a:cxn>
              </a:cxnLst>
              <a:rect l="0" t="0" r="r" b="b"/>
              <a:pathLst>
                <a:path w="6" h="113">
                  <a:moveTo>
                    <a:pt x="6" y="0"/>
                  </a:moveTo>
                  <a:cubicBezTo>
                    <a:pt x="0" y="80"/>
                    <a:pt x="1" y="42"/>
                    <a:pt x="1" y="113"/>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Line 28">
              <a:extLst>
                <a:ext uri="{FF2B5EF4-FFF2-40B4-BE49-F238E27FC236}">
                  <a16:creationId xmlns:a16="http://schemas.microsoft.com/office/drawing/2014/main" id="{A7F50161-7777-4CAB-B5DA-B15310CAF772}"/>
                </a:ext>
              </a:extLst>
            </p:cNvPr>
            <p:cNvSpPr>
              <a:spLocks noChangeShapeType="1"/>
            </p:cNvSpPr>
            <p:nvPr/>
          </p:nvSpPr>
          <p:spPr bwMode="auto">
            <a:xfrm flipV="1">
              <a:off x="3964" y="3456"/>
              <a:ext cx="643" cy="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 name="TextBox 30">
            <a:extLst>
              <a:ext uri="{FF2B5EF4-FFF2-40B4-BE49-F238E27FC236}">
                <a16:creationId xmlns:a16="http://schemas.microsoft.com/office/drawing/2014/main" id="{8697288E-7E54-4AE7-A08E-E4CE633DC851}"/>
              </a:ext>
            </a:extLst>
          </p:cNvPr>
          <p:cNvSpPr txBox="1"/>
          <p:nvPr/>
        </p:nvSpPr>
        <p:spPr>
          <a:xfrm>
            <a:off x="3490854" y="4419850"/>
            <a:ext cx="1962876" cy="1477328"/>
          </a:xfrm>
          <a:prstGeom prst="rect">
            <a:avLst/>
          </a:prstGeom>
          <a:noFill/>
        </p:spPr>
        <p:txBody>
          <a:bodyPr wrap="square" rtlCol="0">
            <a:spAutoFit/>
          </a:bodyPr>
          <a:lstStyle/>
          <a:p>
            <a:r>
              <a:rPr lang="en-US" i="1"/>
              <a:t>DFDL is used to break apart as well as assemble data formats (hence the double arrow)</a:t>
            </a:r>
          </a:p>
        </p:txBody>
      </p:sp>
      <p:sp>
        <p:nvSpPr>
          <p:cNvPr id="9" name="Arrow: Left-Right 8">
            <a:extLst>
              <a:ext uri="{FF2B5EF4-FFF2-40B4-BE49-F238E27FC236}">
                <a16:creationId xmlns:a16="http://schemas.microsoft.com/office/drawing/2014/main" id="{20B541A7-DAB4-476A-812B-321FEFEF4C87}"/>
              </a:ext>
            </a:extLst>
          </p:cNvPr>
          <p:cNvSpPr/>
          <p:nvPr/>
        </p:nvSpPr>
        <p:spPr>
          <a:xfrm>
            <a:off x="3183740" y="3940967"/>
            <a:ext cx="2188641" cy="576259"/>
          </a:xfrm>
          <a:prstGeom prst="lef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1690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313C1-1C52-4041-95DF-A5575F792D77}"/>
              </a:ext>
            </a:extLst>
          </p:cNvPr>
          <p:cNvSpPr>
            <a:spLocks noGrp="1"/>
          </p:cNvSpPr>
          <p:nvPr>
            <p:ph type="title"/>
          </p:nvPr>
        </p:nvSpPr>
        <p:spPr/>
        <p:txBody>
          <a:bodyPr/>
          <a:lstStyle/>
          <a:p>
            <a:r>
              <a:rPr lang="en-US"/>
              <a:t>DFDL = universal parser</a:t>
            </a:r>
          </a:p>
        </p:txBody>
      </p:sp>
      <p:sp>
        <p:nvSpPr>
          <p:cNvPr id="4" name="Footer Placeholder 3">
            <a:extLst>
              <a:ext uri="{FF2B5EF4-FFF2-40B4-BE49-F238E27FC236}">
                <a16:creationId xmlns:a16="http://schemas.microsoft.com/office/drawing/2014/main" id="{DCAC9AFD-64EF-4418-94AD-6C94D2C1D9B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Folded Corner 4">
            <a:extLst>
              <a:ext uri="{FF2B5EF4-FFF2-40B4-BE49-F238E27FC236}">
                <a16:creationId xmlns:a16="http://schemas.microsoft.com/office/drawing/2014/main" id="{E74DC62A-EBAE-4539-9BEE-92D121B8D056}"/>
              </a:ext>
            </a:extLst>
          </p:cNvPr>
          <p:cNvSpPr/>
          <p:nvPr/>
        </p:nvSpPr>
        <p:spPr>
          <a:xfrm>
            <a:off x="1704814" y="2291182"/>
            <a:ext cx="2065764" cy="101252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Any binary</a:t>
            </a:r>
          </a:p>
          <a:p>
            <a:pPr algn="ctr"/>
            <a:r>
              <a:rPr lang="en-US" sz="2400" b="1">
                <a:solidFill>
                  <a:schemeClr val="tx1"/>
                </a:solidFill>
              </a:rPr>
              <a:t>file</a:t>
            </a:r>
          </a:p>
        </p:txBody>
      </p:sp>
      <p:sp>
        <p:nvSpPr>
          <p:cNvPr id="6" name="Rectangle 5">
            <a:extLst>
              <a:ext uri="{FF2B5EF4-FFF2-40B4-BE49-F238E27FC236}">
                <a16:creationId xmlns:a16="http://schemas.microsoft.com/office/drawing/2014/main" id="{D0EBB53F-2CC4-4D71-A4F3-DF91EC7BFF20}"/>
              </a:ext>
            </a:extLst>
          </p:cNvPr>
          <p:cNvSpPr/>
          <p:nvPr/>
        </p:nvSpPr>
        <p:spPr>
          <a:xfrm>
            <a:off x="4834375" y="3201599"/>
            <a:ext cx="2065764"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 tool</a:t>
            </a:r>
          </a:p>
        </p:txBody>
      </p:sp>
      <p:sp>
        <p:nvSpPr>
          <p:cNvPr id="7" name="Rectangle: Folded Corner 6">
            <a:extLst>
              <a:ext uri="{FF2B5EF4-FFF2-40B4-BE49-F238E27FC236}">
                <a16:creationId xmlns:a16="http://schemas.microsoft.com/office/drawing/2014/main" id="{DA62BB91-955D-44C3-8DB9-38188AEF03AE}"/>
              </a:ext>
            </a:extLst>
          </p:cNvPr>
          <p:cNvSpPr/>
          <p:nvPr/>
        </p:nvSpPr>
        <p:spPr>
          <a:xfrm>
            <a:off x="8028121" y="2816817"/>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p:txBody>
      </p:sp>
      <p:sp>
        <p:nvSpPr>
          <p:cNvPr id="8" name="Rectangle: Folded Corner 7">
            <a:extLst>
              <a:ext uri="{FF2B5EF4-FFF2-40B4-BE49-F238E27FC236}">
                <a16:creationId xmlns:a16="http://schemas.microsoft.com/office/drawing/2014/main" id="{B2B8F13E-D61B-4689-8B1C-BB0F710745FB}"/>
              </a:ext>
            </a:extLst>
          </p:cNvPr>
          <p:cNvSpPr/>
          <p:nvPr/>
        </p:nvSpPr>
        <p:spPr>
          <a:xfrm>
            <a:off x="1704814" y="3713043"/>
            <a:ext cx="2065764" cy="1012527"/>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Any text</a:t>
            </a:r>
          </a:p>
          <a:p>
            <a:pPr algn="ctr"/>
            <a:r>
              <a:rPr lang="en-US" sz="2400" b="1">
                <a:solidFill>
                  <a:schemeClr val="tx1"/>
                </a:solidFill>
              </a:rPr>
              <a:t>file</a:t>
            </a:r>
          </a:p>
        </p:txBody>
      </p:sp>
      <p:cxnSp>
        <p:nvCxnSpPr>
          <p:cNvPr id="10" name="Straight Arrow Connector 9">
            <a:extLst>
              <a:ext uri="{FF2B5EF4-FFF2-40B4-BE49-F238E27FC236}">
                <a16:creationId xmlns:a16="http://schemas.microsoft.com/office/drawing/2014/main" id="{0DC22BB1-F487-4C7D-85F1-4F4EE1E87C7C}"/>
              </a:ext>
            </a:extLst>
          </p:cNvPr>
          <p:cNvCxnSpPr>
            <a:stCxn id="5" idx="3"/>
          </p:cNvCxnSpPr>
          <p:nvPr/>
        </p:nvCxnSpPr>
        <p:spPr>
          <a:xfrm>
            <a:off x="3770578" y="2797446"/>
            <a:ext cx="1048298" cy="5062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2FE8286-A4F2-4C3E-8A05-FD497C42CAD4}"/>
              </a:ext>
            </a:extLst>
          </p:cNvPr>
          <p:cNvCxnSpPr>
            <a:stCxn id="8" idx="3"/>
          </p:cNvCxnSpPr>
          <p:nvPr/>
        </p:nvCxnSpPr>
        <p:spPr>
          <a:xfrm flipV="1">
            <a:off x="3770578" y="3598177"/>
            <a:ext cx="1048298" cy="6211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28ABC33-0AF7-4164-A79E-CE52EE417DFC}"/>
              </a:ext>
            </a:extLst>
          </p:cNvPr>
          <p:cNvCxnSpPr>
            <a:cxnSpLocks/>
            <a:stCxn id="6" idx="3"/>
          </p:cNvCxnSpPr>
          <p:nvPr/>
        </p:nvCxnSpPr>
        <p:spPr>
          <a:xfrm>
            <a:off x="6900139" y="3457321"/>
            <a:ext cx="111248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926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B2BB0-CC05-467F-8077-0DE0BA708FBA}"/>
              </a:ext>
            </a:extLst>
          </p:cNvPr>
          <p:cNvSpPr>
            <a:spLocks noGrp="1"/>
          </p:cNvSpPr>
          <p:nvPr>
            <p:ph type="title"/>
          </p:nvPr>
        </p:nvSpPr>
        <p:spPr/>
        <p:txBody>
          <a:bodyPr/>
          <a:lstStyle/>
          <a:p>
            <a:r>
              <a:rPr lang="en-US"/>
              <a:t>DFDL is built on top of XML Schema</a:t>
            </a:r>
          </a:p>
        </p:txBody>
      </p:sp>
      <p:sp>
        <p:nvSpPr>
          <p:cNvPr id="4" name="Footer Placeholder 3">
            <a:extLst>
              <a:ext uri="{FF2B5EF4-FFF2-40B4-BE49-F238E27FC236}">
                <a16:creationId xmlns:a16="http://schemas.microsoft.com/office/drawing/2014/main" id="{051EA969-86AA-4246-8E34-AAFAE5C362E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6A27E701-1607-4152-80DC-AA6113BC11BC}"/>
              </a:ext>
            </a:extLst>
          </p:cNvPr>
          <p:cNvSpPr/>
          <p:nvPr/>
        </p:nvSpPr>
        <p:spPr>
          <a:xfrm>
            <a:off x="3068664" y="2736041"/>
            <a:ext cx="2216258" cy="16118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XML Schema</a:t>
            </a:r>
          </a:p>
        </p:txBody>
      </p:sp>
      <p:sp>
        <p:nvSpPr>
          <p:cNvPr id="6" name="Rectangle 5">
            <a:extLst>
              <a:ext uri="{FF2B5EF4-FFF2-40B4-BE49-F238E27FC236}">
                <a16:creationId xmlns:a16="http://schemas.microsoft.com/office/drawing/2014/main" id="{8F38FD11-8B6E-45E2-BDC3-ABFF76096E14}"/>
              </a:ext>
            </a:extLst>
          </p:cNvPr>
          <p:cNvSpPr/>
          <p:nvPr/>
        </p:nvSpPr>
        <p:spPr>
          <a:xfrm>
            <a:off x="3068664" y="1985788"/>
            <a:ext cx="2216258" cy="750253"/>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DFDL</a:t>
            </a:r>
          </a:p>
        </p:txBody>
      </p:sp>
    </p:spTree>
    <p:extLst>
      <p:ext uri="{BB962C8B-B14F-4D97-AF65-F5344CB8AC3E}">
        <p14:creationId xmlns:p14="http://schemas.microsoft.com/office/powerpoint/2010/main" val="967061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EFF55-4A71-4E05-93B1-D3B32B643593}"/>
              </a:ext>
            </a:extLst>
          </p:cNvPr>
          <p:cNvSpPr>
            <a:spLocks noGrp="1"/>
          </p:cNvSpPr>
          <p:nvPr>
            <p:ph type="title"/>
          </p:nvPr>
        </p:nvSpPr>
        <p:spPr/>
        <p:txBody>
          <a:bodyPr/>
          <a:lstStyle/>
          <a:p>
            <a:r>
              <a:rPr lang="en-US"/>
              <a:t>XML Schema permits “foreign” attributes</a:t>
            </a:r>
          </a:p>
        </p:txBody>
      </p:sp>
      <p:sp>
        <p:nvSpPr>
          <p:cNvPr id="3" name="Content Placeholder 2">
            <a:extLst>
              <a:ext uri="{FF2B5EF4-FFF2-40B4-BE49-F238E27FC236}">
                <a16:creationId xmlns:a16="http://schemas.microsoft.com/office/drawing/2014/main" id="{C6C5172A-A099-4829-B535-0CE867061423}"/>
              </a:ext>
            </a:extLst>
          </p:cNvPr>
          <p:cNvSpPr>
            <a:spLocks noGrp="1"/>
          </p:cNvSpPr>
          <p:nvPr>
            <p:ph idx="1"/>
          </p:nvPr>
        </p:nvSpPr>
        <p:spPr>
          <a:xfrm>
            <a:off x="616449" y="1371602"/>
            <a:ext cx="11236720" cy="2719952"/>
          </a:xfrm>
        </p:spPr>
        <p:txBody>
          <a:bodyPr/>
          <a:lstStyle/>
          <a:p>
            <a:pPr>
              <a:lnSpc>
                <a:spcPts val="3000"/>
              </a:lnSpc>
              <a:spcAft>
                <a:spcPts val="1200"/>
              </a:spcAft>
            </a:pPr>
            <a:r>
              <a:rPr lang="en-US"/>
              <a:t>A foreign attribute is an attribute on an XML Schema element that is not part of the XML Schema vocabulary. </a:t>
            </a:r>
          </a:p>
          <a:p>
            <a:pPr>
              <a:lnSpc>
                <a:spcPts val="3000"/>
              </a:lnSpc>
            </a:pPr>
            <a:r>
              <a:rPr lang="en-US"/>
              <a:t>A foreign attribute must be bound to another namespace (not the XML Schema namespace).</a:t>
            </a:r>
          </a:p>
        </p:txBody>
      </p:sp>
      <p:sp>
        <p:nvSpPr>
          <p:cNvPr id="4" name="Footer Placeholder 3">
            <a:extLst>
              <a:ext uri="{FF2B5EF4-FFF2-40B4-BE49-F238E27FC236}">
                <a16:creationId xmlns:a16="http://schemas.microsoft.com/office/drawing/2014/main" id="{C5210A55-A3B4-4199-952D-AC4E18D6B0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02121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EFF55-4A71-4E05-93B1-D3B32B643593}"/>
              </a:ext>
            </a:extLst>
          </p:cNvPr>
          <p:cNvSpPr>
            <a:spLocks noGrp="1"/>
          </p:cNvSpPr>
          <p:nvPr>
            <p:ph type="title"/>
          </p:nvPr>
        </p:nvSpPr>
        <p:spPr/>
        <p:txBody>
          <a:bodyPr/>
          <a:lstStyle/>
          <a:p>
            <a:r>
              <a:rPr lang="en-US"/>
              <a:t>Example of foreign attributes</a:t>
            </a:r>
          </a:p>
        </p:txBody>
      </p:sp>
      <p:sp>
        <p:nvSpPr>
          <p:cNvPr id="3" name="Content Placeholder 2">
            <a:extLst>
              <a:ext uri="{FF2B5EF4-FFF2-40B4-BE49-F238E27FC236}">
                <a16:creationId xmlns:a16="http://schemas.microsoft.com/office/drawing/2014/main" id="{C6C5172A-A099-4829-B535-0CE867061423}"/>
              </a:ext>
            </a:extLst>
          </p:cNvPr>
          <p:cNvSpPr>
            <a:spLocks noGrp="1"/>
          </p:cNvSpPr>
          <p:nvPr>
            <p:ph idx="1"/>
          </p:nvPr>
        </p:nvSpPr>
        <p:spPr>
          <a:xfrm>
            <a:off x="616449" y="1386781"/>
            <a:ext cx="11236720" cy="1682366"/>
          </a:xfrm>
        </p:spPr>
        <p:txBody>
          <a:bodyPr/>
          <a:lstStyle/>
          <a:p>
            <a:pPr>
              <a:lnSpc>
                <a:spcPts val="3000"/>
              </a:lnSpc>
            </a:pPr>
            <a:r>
              <a:rPr lang="en-US"/>
              <a:t>Below is an XML Schema. The &lt;xs:sequence&gt; element has two foreign attributes – separator and separatorPosition. The foreign attributes are bound to the </a:t>
            </a:r>
            <a:r>
              <a:rPr lang="en-US">
                <a:solidFill>
                  <a:srgbClr val="993300"/>
                </a:solidFill>
                <a:highlight>
                  <a:srgbClr val="FFFFFF"/>
                </a:highlight>
              </a:rPr>
              <a:t>http://www.ogf.org/dfdl/dfdl-1.0/</a:t>
            </a:r>
            <a:r>
              <a:rPr lang="en-US"/>
              <a:t> namespace. </a:t>
            </a:r>
          </a:p>
        </p:txBody>
      </p:sp>
      <p:sp>
        <p:nvSpPr>
          <p:cNvPr id="4" name="Footer Placeholder 3">
            <a:extLst>
              <a:ext uri="{FF2B5EF4-FFF2-40B4-BE49-F238E27FC236}">
                <a16:creationId xmlns:a16="http://schemas.microsoft.com/office/drawing/2014/main" id="{C5210A55-A3B4-4199-952D-AC4E18D6B0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36ABAD0-1442-4EA9-A69D-5ED6F2C94C15}"/>
              </a:ext>
            </a:extLst>
          </p:cNvPr>
          <p:cNvSpPr/>
          <p:nvPr/>
        </p:nvSpPr>
        <p:spPr>
          <a:xfrm>
            <a:off x="1435498" y="2866864"/>
            <a:ext cx="6995579" cy="3139321"/>
          </a:xfrm>
          <a:prstGeom prst="rect">
            <a:avLst/>
          </a:prstGeom>
          <a:ln>
            <a:solidFill>
              <a:schemeClr val="bg1">
                <a:lumMod val="65000"/>
              </a:schemeClr>
            </a:solidFill>
          </a:ln>
        </p:spPr>
        <p:txBody>
          <a:bodyPr wrap="square">
            <a:spAutoFit/>
          </a:bodyPr>
          <a:lstStyle/>
          <a:p>
            <a:r>
              <a:rPr lang="en-US">
                <a:solidFill>
                  <a:srgbClr val="003296"/>
                </a:solidFill>
                <a:highlight>
                  <a:srgbClr val="FFFFFF"/>
                </a:highlight>
              </a:rPr>
              <a:t>&lt;xs:schema</a:t>
            </a:r>
            <a:r>
              <a:rPr lang="en-US">
                <a:solidFill>
                  <a:srgbClr val="F5844C"/>
                </a:solidFill>
                <a:highlight>
                  <a:srgbClr val="FFFFFF"/>
                </a:highlight>
              </a:rPr>
              <a:t> </a:t>
            </a:r>
            <a:r>
              <a:rPr lang="en-US">
                <a:solidFill>
                  <a:srgbClr val="0099CC"/>
                </a:solidFill>
                <a:highlight>
                  <a:srgbClr val="FFFFFF"/>
                </a:highlight>
              </a:rPr>
              <a:t>xmlns:xs</a:t>
            </a:r>
            <a:r>
              <a:rPr lang="en-US">
                <a:solidFill>
                  <a:srgbClr val="FF8040"/>
                </a:solidFill>
                <a:highlight>
                  <a:srgbClr val="FFFFFF"/>
                </a:highlight>
              </a:rPr>
              <a:t>=</a:t>
            </a:r>
            <a:r>
              <a:rPr lang="en-US">
                <a:solidFill>
                  <a:srgbClr val="993300"/>
                </a:solidFill>
                <a:highlight>
                  <a:srgbClr val="FFFFFF"/>
                </a:highlight>
              </a:rPr>
              <a:t>"http://www.w3.org/2001/XMLSchema"</a:t>
            </a:r>
            <a:br>
              <a:rPr lang="en-US">
                <a:solidFill>
                  <a:srgbClr val="000000"/>
                </a:solidFill>
                <a:highlight>
                  <a:srgbClr val="FFFFFF"/>
                </a:highlight>
              </a:rPr>
            </a:br>
            <a:r>
              <a:rPr lang="en-US">
                <a:solidFill>
                  <a:srgbClr val="F5844C"/>
                </a:solidFill>
                <a:highlight>
                  <a:srgbClr val="FFFFFF"/>
                </a:highlight>
              </a:rPr>
              <a:t>                     </a:t>
            </a:r>
            <a:r>
              <a:rPr lang="en-US">
                <a:solidFill>
                  <a:srgbClr val="0099CC"/>
                </a:solidFill>
                <a:highlight>
                  <a:srgbClr val="FFFFFF"/>
                </a:highlight>
              </a:rPr>
              <a:t>xmlns:dfdl</a:t>
            </a:r>
            <a:r>
              <a:rPr lang="en-US">
                <a:solidFill>
                  <a:srgbClr val="FF8040"/>
                </a:solidFill>
                <a:highlight>
                  <a:srgbClr val="FFFFFF"/>
                </a:highlight>
              </a:rPr>
              <a:t>=</a:t>
            </a:r>
            <a:r>
              <a:rPr lang="en-US">
                <a:solidFill>
                  <a:srgbClr val="993300"/>
                </a:solidFill>
                <a:highlight>
                  <a:srgbClr val="FFFFFF"/>
                </a:highlight>
              </a:rPr>
              <a:t>"http://www.ogf.org/dfdl/dfdl-1.0/"</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"label"</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"message"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3296"/>
                </a:solidFill>
                <a:highlight>
                  <a:srgbClr val="FFFFFF"/>
                </a:highlight>
              </a:rPr>
              <a:t>&lt;/xs:schema&gt; </a:t>
            </a:r>
          </a:p>
        </p:txBody>
      </p:sp>
      <p:sp>
        <p:nvSpPr>
          <p:cNvPr id="6" name="Rectangle 5">
            <a:extLst>
              <a:ext uri="{FF2B5EF4-FFF2-40B4-BE49-F238E27FC236}">
                <a16:creationId xmlns:a16="http://schemas.microsoft.com/office/drawing/2014/main" id="{88EB13B8-F6BF-45E8-8F2E-392FCB1C8391}"/>
              </a:ext>
            </a:extLst>
          </p:cNvPr>
          <p:cNvSpPr/>
          <p:nvPr/>
        </p:nvSpPr>
        <p:spPr>
          <a:xfrm>
            <a:off x="3445818" y="4015223"/>
            <a:ext cx="4489313" cy="2929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3081792B-CBC2-4E9D-AF40-B655FDD5572E}"/>
              </a:ext>
            </a:extLst>
          </p:cNvPr>
          <p:cNvSpPr/>
          <p:nvPr/>
        </p:nvSpPr>
        <p:spPr>
          <a:xfrm flipH="1">
            <a:off x="8042973" y="3952471"/>
            <a:ext cx="776207" cy="41845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4441E23-A251-4D92-80D1-CE932A60B325}"/>
              </a:ext>
            </a:extLst>
          </p:cNvPr>
          <p:cNvSpPr txBox="1"/>
          <p:nvPr/>
        </p:nvSpPr>
        <p:spPr>
          <a:xfrm>
            <a:off x="8819180" y="3943833"/>
            <a:ext cx="2582502" cy="461665"/>
          </a:xfrm>
          <a:prstGeom prst="rect">
            <a:avLst/>
          </a:prstGeom>
          <a:solidFill>
            <a:schemeClr val="bg1"/>
          </a:solidFill>
        </p:spPr>
        <p:txBody>
          <a:bodyPr wrap="none" rtlCol="0">
            <a:spAutoFit/>
          </a:bodyPr>
          <a:lstStyle/>
          <a:p>
            <a:r>
              <a:rPr lang="en-US" sz="2400"/>
              <a:t>2 foreign attributes</a:t>
            </a:r>
          </a:p>
        </p:txBody>
      </p:sp>
    </p:spTree>
    <p:extLst>
      <p:ext uri="{BB962C8B-B14F-4D97-AF65-F5344CB8AC3E}">
        <p14:creationId xmlns:p14="http://schemas.microsoft.com/office/powerpoint/2010/main" val="4288107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A102F-6771-4668-9390-B0E5D3A9EE6B}"/>
              </a:ext>
            </a:extLst>
          </p:cNvPr>
          <p:cNvSpPr>
            <a:spLocks noGrp="1"/>
          </p:cNvSpPr>
          <p:nvPr>
            <p:ph type="title"/>
          </p:nvPr>
        </p:nvSpPr>
        <p:spPr/>
        <p:txBody>
          <a:bodyPr/>
          <a:lstStyle/>
          <a:p>
            <a:r>
              <a:rPr lang="en-US"/>
              <a:t>Traditionally, XSD is used to validate XML</a:t>
            </a:r>
          </a:p>
        </p:txBody>
      </p:sp>
      <p:sp>
        <p:nvSpPr>
          <p:cNvPr id="4" name="Footer Placeholder 3">
            <a:extLst>
              <a:ext uri="{FF2B5EF4-FFF2-40B4-BE49-F238E27FC236}">
                <a16:creationId xmlns:a16="http://schemas.microsoft.com/office/drawing/2014/main" id="{E7D47260-D3C5-4205-96DE-B69C36A874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dirty="0">
              <a:solidFill>
                <a:schemeClr val="tx1">
                  <a:lumMod val="50000"/>
                  <a:lumOff val="50000"/>
                </a:schemeClr>
              </a:solidFill>
              <a:latin typeface="Arial" pitchFamily="34" charset="0"/>
              <a:cs typeface="Arial" pitchFamily="34" charset="0"/>
            </a:endParaRPr>
          </a:p>
        </p:txBody>
      </p:sp>
      <p:sp>
        <p:nvSpPr>
          <p:cNvPr id="5" name="Rectangle: Folded Corner 4">
            <a:extLst>
              <a:ext uri="{FF2B5EF4-FFF2-40B4-BE49-F238E27FC236}">
                <a16:creationId xmlns:a16="http://schemas.microsoft.com/office/drawing/2014/main" id="{FFCE861F-9E03-41D1-BED0-8F068AC6EAB3}"/>
              </a:ext>
            </a:extLst>
          </p:cNvPr>
          <p:cNvSpPr/>
          <p:nvPr/>
        </p:nvSpPr>
        <p:spPr>
          <a:xfrm>
            <a:off x="1817792" y="1722839"/>
            <a:ext cx="1518833" cy="1224366"/>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rPr>
              <a:t>XML</a:t>
            </a:r>
          </a:p>
          <a:p>
            <a:pPr algn="ctr"/>
            <a:r>
              <a:rPr lang="en-US" sz="2400" b="1">
                <a:solidFill>
                  <a:schemeClr val="tx1"/>
                </a:solidFill>
              </a:rPr>
              <a:t>instance</a:t>
            </a:r>
          </a:p>
        </p:txBody>
      </p:sp>
      <p:sp>
        <p:nvSpPr>
          <p:cNvPr id="6" name="Rectangle: Folded Corner 5">
            <a:extLst>
              <a:ext uri="{FF2B5EF4-FFF2-40B4-BE49-F238E27FC236}">
                <a16:creationId xmlns:a16="http://schemas.microsoft.com/office/drawing/2014/main" id="{9592847C-1938-4924-A0A1-6D9D94878942}"/>
              </a:ext>
            </a:extLst>
          </p:cNvPr>
          <p:cNvSpPr/>
          <p:nvPr/>
        </p:nvSpPr>
        <p:spPr>
          <a:xfrm>
            <a:off x="4604904" y="1722839"/>
            <a:ext cx="1518833" cy="1224366"/>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XML</a:t>
            </a:r>
          </a:p>
          <a:p>
            <a:pPr algn="ctr"/>
            <a:r>
              <a:rPr lang="en-US" sz="2400" b="1"/>
              <a:t>Schema</a:t>
            </a:r>
          </a:p>
        </p:txBody>
      </p:sp>
      <p:pic>
        <p:nvPicPr>
          <p:cNvPr id="8" name="Picture 7">
            <a:extLst>
              <a:ext uri="{FF2B5EF4-FFF2-40B4-BE49-F238E27FC236}">
                <a16:creationId xmlns:a16="http://schemas.microsoft.com/office/drawing/2014/main" id="{F0AD3B4A-53DE-4732-80A2-1FA6EF6702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7792" y="2947205"/>
            <a:ext cx="4417016" cy="1224366"/>
          </a:xfrm>
          <a:prstGeom prst="rect">
            <a:avLst/>
          </a:prstGeom>
        </p:spPr>
      </p:pic>
      <p:sp>
        <p:nvSpPr>
          <p:cNvPr id="9" name="Rectangle 8">
            <a:extLst>
              <a:ext uri="{FF2B5EF4-FFF2-40B4-BE49-F238E27FC236}">
                <a16:creationId xmlns:a16="http://schemas.microsoft.com/office/drawing/2014/main" id="{689FEB57-A4E4-4B33-985E-17373ECC0126}"/>
              </a:ext>
            </a:extLst>
          </p:cNvPr>
          <p:cNvSpPr/>
          <p:nvPr/>
        </p:nvSpPr>
        <p:spPr>
          <a:xfrm>
            <a:off x="2437724" y="4171571"/>
            <a:ext cx="3213315" cy="51144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a:t>XML Schema Validator</a:t>
            </a:r>
          </a:p>
        </p:txBody>
      </p:sp>
      <p:sp>
        <p:nvSpPr>
          <p:cNvPr id="10" name="Arrow: Down 9">
            <a:extLst>
              <a:ext uri="{FF2B5EF4-FFF2-40B4-BE49-F238E27FC236}">
                <a16:creationId xmlns:a16="http://schemas.microsoft.com/office/drawing/2014/main" id="{BDE70C6D-9432-4127-8867-4BA6451ABE49}"/>
              </a:ext>
            </a:extLst>
          </p:cNvPr>
          <p:cNvSpPr/>
          <p:nvPr/>
        </p:nvSpPr>
        <p:spPr>
          <a:xfrm>
            <a:off x="3817073" y="4683015"/>
            <a:ext cx="619932" cy="51144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A01F451-1A1C-4942-A48E-51D3CB085A0D}"/>
              </a:ext>
            </a:extLst>
          </p:cNvPr>
          <p:cNvSpPr txBox="1"/>
          <p:nvPr/>
        </p:nvSpPr>
        <p:spPr>
          <a:xfrm flipH="1">
            <a:off x="2556205" y="5165104"/>
            <a:ext cx="3761599" cy="461665"/>
          </a:xfrm>
          <a:prstGeom prst="rect">
            <a:avLst/>
          </a:prstGeom>
          <a:noFill/>
        </p:spPr>
        <p:txBody>
          <a:bodyPr wrap="square" rtlCol="0">
            <a:spAutoFit/>
          </a:bodyPr>
          <a:lstStyle/>
          <a:p>
            <a:r>
              <a:rPr lang="en-US" sz="2400"/>
              <a:t>XML instance is valid/invalid</a:t>
            </a:r>
          </a:p>
        </p:txBody>
      </p:sp>
    </p:spTree>
    <p:extLst>
      <p:ext uri="{BB962C8B-B14F-4D97-AF65-F5344CB8AC3E}">
        <p14:creationId xmlns:p14="http://schemas.microsoft.com/office/powerpoint/2010/main" val="265748698"/>
      </p:ext>
    </p:extLst>
  </p:cSld>
  <p:clrMapOvr>
    <a:masterClrMapping/>
  </p:clrMapOvr>
</p:sld>
</file>

<file path=ppt/theme/theme1.xml><?xml version="1.0" encoding="utf-8"?>
<a:theme xmlns:a="http://schemas.openxmlformats.org/drawingml/2006/main" name="mitre-2018">
  <a:themeElements>
    <a:clrScheme name="MITRE">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TRE_Briefing_Template_16x9.pptx" id="{1938165C-66D1-4D23-8D44-773EA702DEBC}" vid="{DFBE14A4-0F84-4F9D-8C4F-D1FE9CE13A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ortOrder xmlns="45d44e74-5c87-4253-a1a6-fb7a2a9835a8">2</SortOrder>
    <MITRE_x0020_Sensitivity xmlns="http://schemas.microsoft.com/sharepoint/v3">Public Information</MITRE_x0020_Sensitivity>
    <_Contributor xmlns="http://schemas.microsoft.com/sharepoint/v3/fields" xsi:nil="true"/>
    <Release_x0020_Statement xmlns="http://schemas.microsoft.com/sharepoint/v3">Approved for Public Release</Release_x0020_Statement>
    <Site_x0020_Page xmlns="45d44e74-5c87-4253-a1a6-fb7a2a9835a8">
      <Value>47</Value>
    </Site_x0020_Page>
    <Date xmlns="45d44e74-5c87-4253-a1a6-fb7a2a9835a8">2017-01-01T05:00:00+00:00</Date>
    <IconOverlay xmlns="http://schemas.microsoft.com/sharepoint/v4" xsi:nil="true"/>
    <DocType xmlns="45d44e74-5c87-4253-a1a6-fb7a2a9835a8">Template</DocTyp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MITRE Work" ma:contentTypeID="0x0101001EAE5F8AE92E0443B0635AEF5BFC9F76004C6CC03BF5DC804FBBC33E4E55C06EE9" ma:contentTypeVersion="6" ma:contentTypeDescription="Materials and documents that contain MITRE authored content and other content directly attributable to MITRE and its work" ma:contentTypeScope="" ma:versionID="4ad27c3cbde4a5e69cf872f973dbc972">
  <xsd:schema xmlns:xsd="http://www.w3.org/2001/XMLSchema" xmlns:xs="http://www.w3.org/2001/XMLSchema" xmlns:p="http://schemas.microsoft.com/office/2006/metadata/properties" xmlns:ns1="http://schemas.microsoft.com/sharepoint/v3" xmlns:ns2="http://schemas.microsoft.com/sharepoint/v3/fields" xmlns:ns3="45d44e74-5c87-4253-a1a6-fb7a2a9835a8" xmlns:ns4="http://schemas.microsoft.com/sharepoint/v4" xmlns:ns5="d6dad062-3ecc-4c2a-98eb-3d03c2389ab6" targetNamespace="http://schemas.microsoft.com/office/2006/metadata/properties" ma:root="true" ma:fieldsID="8c7f8a686deeddaa67bf50c4d10033f6" ns1:_="" ns2:_="" ns3:_="" ns4:_="" ns5:_="">
    <xsd:import namespace="http://schemas.microsoft.com/sharepoint/v3"/>
    <xsd:import namespace="http://schemas.microsoft.com/sharepoint/v3/fields"/>
    <xsd:import namespace="45d44e74-5c87-4253-a1a6-fb7a2a9835a8"/>
    <xsd:import namespace="http://schemas.microsoft.com/sharepoint/v4"/>
    <xsd:import namespace="d6dad062-3ecc-4c2a-98eb-3d03c2389ab6"/>
    <xsd:element name="properties">
      <xsd:complexType>
        <xsd:sequence>
          <xsd:element name="documentManagement">
            <xsd:complexType>
              <xsd:all>
                <xsd:element ref="ns2:_Contributor" minOccurs="0"/>
                <xsd:element ref="ns1:MITRE_x0020_Sensitivity"/>
                <xsd:element ref="ns1:Release_x0020_Statement"/>
                <xsd:element ref="ns3:DocType" minOccurs="0"/>
                <xsd:element ref="ns3:SortOrder" minOccurs="0"/>
                <xsd:element ref="ns3:Site_x0020_Page" minOccurs="0"/>
                <xsd:element ref="ns4:IconOverlay" minOccurs="0"/>
                <xsd:element ref="ns5:SharedWithUsers"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44e74-5c87-4253-a1a6-fb7a2a9835a8" elementFormDefault="qualified">
    <xsd:import namespace="http://schemas.microsoft.com/office/2006/documentManagement/types"/>
    <xsd:import namespace="http://schemas.microsoft.com/office/infopath/2007/PartnerControls"/>
    <xsd:element name="DocType" ma:index="12" nillable="true" ma:displayName="DocType" ma:format="Dropdown" ma:internalName="DocType">
      <xsd:simpleType>
        <xsd:restriction base="dms:Choice">
          <xsd:enumeration value="Board of Trustee Bio"/>
          <xsd:enumeration value="Corp. Org Chart"/>
          <xsd:enumeration value="Executive Bio"/>
          <xsd:enumeration value="Event Planning"/>
          <xsd:enumeration value="MPG Reference"/>
          <xsd:enumeration value="Template"/>
          <xsd:enumeration value="Other"/>
          <xsd:enumeration value="How-Tos"/>
          <xsd:enumeration value="BOT Program Highlights"/>
        </xsd:restriction>
      </xsd:simpleType>
    </xsd:element>
    <xsd:element name="SortOrder" ma:index="13" nillable="true" ma:displayName="SortOrder" ma:decimals="1" ma:internalName="SortOrder" ma:percentage="FALSE">
      <xsd:simpleType>
        <xsd:restriction base="dms:Number"/>
      </xsd:simpleType>
    </xsd:element>
    <xsd:element name="Site_x0020_Page" ma:index="14" nillable="true" ma:displayName="Site Pages" ma:description="On which pages of this site should this page appear as a &quot;related resource&quot; on the right." ma:list="{b7793db3-9feb-473e-8d7c-24c256e016ac}" ma:internalName="Site_x0020_Page" ma:showField="Title">
      <xsd:complexType>
        <xsd:complexContent>
          <xsd:extension base="dms:MultiChoiceLookup">
            <xsd:sequence>
              <xsd:element name="Value" type="dms:Lookup" maxOccurs="unbounded" minOccurs="0" nillable="true"/>
            </xsd:sequence>
          </xsd:extension>
        </xsd:complexContent>
      </xsd:complexType>
    </xsd:element>
    <xsd:element name="Date" ma:index="19" nillable="true" ma:displayName="Date" ma:description="Document date if applicable" ma:format="DateOnly"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dad062-3ecc-4c2a-98eb-3d03c2389ab6"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95115952-705A-47C2-AF98-EE347D400751}">
  <ds:schemaRefs>
    <ds:schemaRef ds:uri="http://purl.org/dc/dcmitype/"/>
    <ds:schemaRef ds:uri="d6dad062-3ecc-4c2a-98eb-3d03c2389ab6"/>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schemas.microsoft.com/sharepoint/v3"/>
    <ds:schemaRef ds:uri="http://schemas.microsoft.com/sharepoint/v4"/>
    <ds:schemaRef ds:uri="http://purl.org/dc/terms/"/>
    <ds:schemaRef ds:uri="45d44e74-5c87-4253-a1a6-fb7a2a9835a8"/>
    <ds:schemaRef ds:uri="http://schemas.microsoft.com/sharepoint/v3/fields"/>
    <ds:schemaRef ds:uri="http://www.w3.org/XML/1998/namespace"/>
  </ds:schemaRefs>
</ds:datastoreItem>
</file>

<file path=customXml/itemProps2.xml><?xml version="1.0" encoding="utf-8"?>
<ds:datastoreItem xmlns:ds="http://schemas.openxmlformats.org/officeDocument/2006/customXml" ds:itemID="{C8763D85-0CBE-4A05-81D6-D1B370E3DC82}">
  <ds:schemaRefs>
    <ds:schemaRef ds:uri="http://schemas.microsoft.com/sharepoint/v3/contenttype/forms"/>
  </ds:schemaRefs>
</ds:datastoreItem>
</file>

<file path=customXml/itemProps3.xml><?xml version="1.0" encoding="utf-8"?>
<ds:datastoreItem xmlns:ds="http://schemas.openxmlformats.org/officeDocument/2006/customXml" ds:itemID="{CFCFCAB2-7830-4203-9A9B-323908753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45d44e74-5c87-4253-a1a6-fb7a2a9835a8"/>
    <ds:schemaRef ds:uri="http://schemas.microsoft.com/sharepoint/v4"/>
    <ds:schemaRef ds:uri="d6dad062-3ecc-4c2a-98eb-3d03c2389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215F32F-6F57-464C-B053-7241A9938C29}">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emplate>MITRE_Briefing_Template16x9</Template>
  <TotalTime>101275</TotalTime>
  <Words>1337</Words>
  <Application>Microsoft Office PowerPoint</Application>
  <PresentationFormat>Widescreen</PresentationFormat>
  <Paragraphs>201</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Times New Roman</vt:lpstr>
      <vt:lpstr>Wingdings</vt:lpstr>
      <vt:lpstr>mitre-2018</vt:lpstr>
      <vt:lpstr>Quick Introduction to DFDL</vt:lpstr>
      <vt:lpstr>What is DFDL?</vt:lpstr>
      <vt:lpstr>Tens of thousands of data formats worldwide</vt:lpstr>
      <vt:lpstr>DFDL is all about processing data formats</vt:lpstr>
      <vt:lpstr>DFDL = universal parser</vt:lpstr>
      <vt:lpstr>DFDL is built on top of XML Schema</vt:lpstr>
      <vt:lpstr>XML Schema permits “foreign” attributes</vt:lpstr>
      <vt:lpstr>Example of foreign attributes</vt:lpstr>
      <vt:lpstr>Traditionally, XSD is used to validate XML</vt:lpstr>
      <vt:lpstr>XSD + DFDL is used to parse data files</vt:lpstr>
      <vt:lpstr>PowerPoint Presentation</vt:lpstr>
      <vt:lpstr>Filename suffix</vt:lpstr>
      <vt:lpstr>Use DFDL to parse and unparse</vt:lpstr>
      <vt:lpstr>Use DFDL to parse and unparse</vt:lpstr>
      <vt:lpstr>Terminology</vt:lpstr>
      <vt:lpstr>Typical workflow</vt:lpstr>
      <vt:lpstr>DFDL is innovative in these aspects</vt:lpstr>
      <vt:lpstr>PowerPoint Presentation</vt:lpstr>
      <vt:lpstr>“Daffodil” is a DFDL tool (an implementation of the DFDL specification)</vt:lpstr>
      <vt:lpstr>Logical structure + physical structure</vt:lpstr>
      <vt:lpstr>Advantages of DFDL</vt:lpstr>
      <vt:lpstr>Disadvantages of DFDL</vt:lpstr>
      <vt:lpstr>Terminology: DFDL, Daffodil, DFDL Schema</vt:lpstr>
      <vt:lpstr>Daffodil can output XML or JSON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 Introduction to DFDL</dc:title>
  <dc:creator>Costello, Roger L.</dc:creator>
  <cp:keywords>DFDL, schema, XML, parsing, unparsing, data, data modeling</cp:keywords>
  <cp:lastModifiedBy>Costello, Roger L.</cp:lastModifiedBy>
  <cp:revision>2083</cp:revision>
  <dcterms:created xsi:type="dcterms:W3CDTF">2018-11-08T17:43:19Z</dcterms:created>
  <dcterms:modified xsi:type="dcterms:W3CDTF">2019-08-28T11:14:03Z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28200</vt:r8>
  </property>
  <property fmtid="{D5CDD505-2E9C-101B-9397-08002B2CF9AE}" pid="3" name="URL">
    <vt:lpwstr/>
  </property>
  <property fmtid="{D5CDD505-2E9C-101B-9397-08002B2CF9AE}" pid="4" name="xd_ProgID">
    <vt:lpwstr/>
  </property>
  <property fmtid="{D5CDD505-2E9C-101B-9397-08002B2CF9AE}" pid="5" name="ContentTypeId">
    <vt:lpwstr>0x0101001EAE5F8AE92E0443B0635AEF5BFC9F76004C6CC03BF5DC804FBBC33E4E55C06EE9</vt:lpwstr>
  </property>
  <property fmtid="{D5CDD505-2E9C-101B-9397-08002B2CF9AE}" pid="6" name="_SourceUrl">
    <vt:lpwstr/>
  </property>
  <property fmtid="{D5CDD505-2E9C-101B-9397-08002B2CF9AE}" pid="7" name="_SharedFileIndex">
    <vt:lpwstr/>
  </property>
  <property fmtid="{D5CDD505-2E9C-101B-9397-08002B2CF9AE}" pid="8" name="Date0">
    <vt:filetime>2017-01-01T05:00:00Z</vt:filetime>
  </property>
  <property fmtid="{D5CDD505-2E9C-101B-9397-08002B2CF9AE}" pid="9" name="TemplateUrl">
    <vt:lpwstr/>
  </property>
</Properties>
</file>